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1"/>
  </p:notesMasterIdLst>
  <p:handoutMasterIdLst>
    <p:handoutMasterId r:id="rId112"/>
  </p:handoutMasterIdLst>
  <p:sldIdLst>
    <p:sldId id="256" r:id="rId2"/>
    <p:sldId id="304" r:id="rId3"/>
    <p:sldId id="290" r:id="rId4"/>
    <p:sldId id="372" r:id="rId5"/>
    <p:sldId id="289" r:id="rId6"/>
    <p:sldId id="337" r:id="rId7"/>
    <p:sldId id="365" r:id="rId8"/>
    <p:sldId id="364" r:id="rId9"/>
    <p:sldId id="371" r:id="rId10"/>
    <p:sldId id="368" r:id="rId11"/>
    <p:sldId id="369" r:id="rId12"/>
    <p:sldId id="370" r:id="rId13"/>
    <p:sldId id="374" r:id="rId14"/>
    <p:sldId id="376" r:id="rId15"/>
    <p:sldId id="363" r:id="rId16"/>
    <p:sldId id="340" r:id="rId17"/>
    <p:sldId id="341" r:id="rId18"/>
    <p:sldId id="336" r:id="rId19"/>
    <p:sldId id="326" r:id="rId20"/>
    <p:sldId id="327" r:id="rId21"/>
    <p:sldId id="324" r:id="rId22"/>
    <p:sldId id="307" r:id="rId23"/>
    <p:sldId id="308" r:id="rId24"/>
    <p:sldId id="319" r:id="rId25"/>
    <p:sldId id="318" r:id="rId26"/>
    <p:sldId id="432" r:id="rId27"/>
    <p:sldId id="295" r:id="rId28"/>
    <p:sldId id="316" r:id="rId29"/>
    <p:sldId id="317" r:id="rId30"/>
    <p:sldId id="297" r:id="rId31"/>
    <p:sldId id="300" r:id="rId32"/>
    <p:sldId id="321" r:id="rId33"/>
    <p:sldId id="400" r:id="rId34"/>
    <p:sldId id="305" r:id="rId35"/>
    <p:sldId id="302" r:id="rId36"/>
    <p:sldId id="323" r:id="rId37"/>
    <p:sldId id="301" r:id="rId38"/>
    <p:sldId id="303" r:id="rId39"/>
    <p:sldId id="309" r:id="rId40"/>
    <p:sldId id="329" r:id="rId41"/>
    <p:sldId id="306" r:id="rId42"/>
    <p:sldId id="330" r:id="rId43"/>
    <p:sldId id="310" r:id="rId44"/>
    <p:sldId id="381" r:id="rId45"/>
    <p:sldId id="401" r:id="rId46"/>
    <p:sldId id="420"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415" r:id="rId60"/>
    <p:sldId id="416" r:id="rId61"/>
    <p:sldId id="418" r:id="rId62"/>
    <p:sldId id="422" r:id="rId63"/>
    <p:sldId id="313" r:id="rId64"/>
    <p:sldId id="334" r:id="rId65"/>
    <p:sldId id="423" r:id="rId66"/>
    <p:sldId id="291" r:id="rId67"/>
    <p:sldId id="314" r:id="rId68"/>
    <p:sldId id="312" r:id="rId69"/>
    <p:sldId id="262" r:id="rId70"/>
    <p:sldId id="261" r:id="rId71"/>
    <p:sldId id="459" r:id="rId72"/>
    <p:sldId id="280" r:id="rId73"/>
    <p:sldId id="281" r:id="rId74"/>
    <p:sldId id="424" r:id="rId75"/>
    <p:sldId id="434" r:id="rId76"/>
    <p:sldId id="437" r:id="rId77"/>
    <p:sldId id="439" r:id="rId78"/>
    <p:sldId id="436" r:id="rId79"/>
    <p:sldId id="438" r:id="rId80"/>
    <p:sldId id="442" r:id="rId81"/>
    <p:sldId id="435" r:id="rId82"/>
    <p:sldId id="283" r:id="rId83"/>
    <p:sldId id="441" r:id="rId84"/>
    <p:sldId id="466" r:id="rId85"/>
    <p:sldId id="373" r:id="rId86"/>
    <p:sldId id="286" r:id="rId87"/>
    <p:sldId id="448" r:id="rId88"/>
    <p:sldId id="444" r:id="rId89"/>
    <p:sldId id="445" r:id="rId90"/>
    <p:sldId id="449" r:id="rId91"/>
    <p:sldId id="450" r:id="rId92"/>
    <p:sldId id="462" r:id="rId93"/>
    <p:sldId id="464" r:id="rId94"/>
    <p:sldId id="468" r:id="rId95"/>
    <p:sldId id="469" r:id="rId96"/>
    <p:sldId id="454" r:id="rId97"/>
    <p:sldId id="465" r:id="rId98"/>
    <p:sldId id="443" r:id="rId99"/>
    <p:sldId id="298" r:id="rId100"/>
    <p:sldId id="453" r:id="rId101"/>
    <p:sldId id="455" r:id="rId102"/>
    <p:sldId id="457" r:id="rId103"/>
    <p:sldId id="458" r:id="rId104"/>
    <p:sldId id="451" r:id="rId105"/>
    <p:sldId id="417" r:id="rId106"/>
    <p:sldId id="425" r:id="rId107"/>
    <p:sldId id="470" r:id="rId108"/>
    <p:sldId id="471" r:id="rId109"/>
    <p:sldId id="472" r:id="rId1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9" autoAdjust="0"/>
    <p:restoredTop sz="98510" autoAdjust="0"/>
  </p:normalViewPr>
  <p:slideViewPr>
    <p:cSldViewPr snapToGrid="0" snapToObjects="1">
      <p:cViewPr varScale="1">
        <p:scale>
          <a:sx n="113" d="100"/>
          <a:sy n="113" d="100"/>
        </p:scale>
        <p:origin x="-30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7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slide" Target="slides/slide10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slide" Target="slides/slide109.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notesMaster" Target="notesMasters/notesMaster1.xml"/><Relationship Id="rId112" Type="http://schemas.openxmlformats.org/officeDocument/2006/relationships/handoutMaster" Target="handoutMasters/handoutMaster1.xml"/><Relationship Id="rId113" Type="http://schemas.openxmlformats.org/officeDocument/2006/relationships/printerSettings" Target="printerSettings/printerSettings1.bin"/><Relationship Id="rId114" Type="http://schemas.openxmlformats.org/officeDocument/2006/relationships/presProps" Target="presProps.xml"/><Relationship Id="rId115" Type="http://schemas.openxmlformats.org/officeDocument/2006/relationships/viewProps" Target="viewProps.xml"/><Relationship Id="rId116" Type="http://schemas.openxmlformats.org/officeDocument/2006/relationships/theme" Target="theme/theme1.xml"/><Relationship Id="rId11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ABD065-FC3E-D141-9EE7-07311F01E4E9}" type="datetimeFigureOut">
              <a:rPr lang="en-US" smtClean="0"/>
              <a:t>9/21/14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393022-2A6D-9D46-A9DE-34DF1261A6C3}" type="slidenum">
              <a:rPr lang="en-US" smtClean="0"/>
              <a:t>‹#›</a:t>
            </a:fld>
            <a:endParaRPr lang="en-US"/>
          </a:p>
        </p:txBody>
      </p:sp>
    </p:spTree>
    <p:extLst>
      <p:ext uri="{BB962C8B-B14F-4D97-AF65-F5344CB8AC3E}">
        <p14:creationId xmlns:p14="http://schemas.microsoft.com/office/powerpoint/2010/main" val="2748528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27607-3D2D-AA45-B14C-A6AD4DABA17C}" type="datetimeFigureOut">
              <a:rPr lang="en-US" smtClean="0"/>
              <a:t>9/21/14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2BD50-177D-344B-8FD0-6CA83A3A81DC}" type="slidenum">
              <a:rPr lang="en-US" smtClean="0"/>
              <a:t>‹#›</a:t>
            </a:fld>
            <a:endParaRPr lang="en-US"/>
          </a:p>
        </p:txBody>
      </p:sp>
    </p:spTree>
    <p:extLst>
      <p:ext uri="{BB962C8B-B14F-4D97-AF65-F5344CB8AC3E}">
        <p14:creationId xmlns:p14="http://schemas.microsoft.com/office/powerpoint/2010/main" val="39271964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DAB2A4-C2AB-E546-98EB-82D5F28153E6}" type="datetime1">
              <a:rPr lang="en-US" smtClean="0"/>
              <a:t>9/21/14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251749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73955-FF2C-2547-87C7-FC9BF616F372}" type="datetime1">
              <a:rPr lang="en-US" smtClean="0"/>
              <a:t>9/21/14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263713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3F377-C6FF-5846-A66A-F2995B6D3B72}" type="datetime1">
              <a:rPr lang="en-US" smtClean="0"/>
              <a:t>9/21/14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18878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6D091-700D-D741-82C8-84D2966DB50F}" type="datetime1">
              <a:rPr lang="en-US" smtClean="0"/>
              <a:t>9/21/14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90921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4C3DE-CD60-8B46-AF16-87B0D832D48D}" type="datetime1">
              <a:rPr lang="en-US" smtClean="0"/>
              <a:t>9/21/14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12163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E8167-72DC-5145-B4B8-4B7AAA8D1C34}" type="datetime1">
              <a:rPr lang="en-US" smtClean="0"/>
              <a:t>9/21/14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344023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17ED6A-F6C2-CD42-850A-4496C96E335C}" type="datetime1">
              <a:rPr lang="en-US" smtClean="0"/>
              <a:t>9/21/14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3433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784623-CE2B-F64B-B5BD-8DB88F2116B1}" type="datetime1">
              <a:rPr lang="en-US" smtClean="0"/>
              <a:t>9/21/14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3597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C72BC-06C1-C745-97A4-8B8A7E3A135D}" type="datetime1">
              <a:rPr lang="en-US" smtClean="0"/>
              <a:t>9/21/14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349356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5A8402-4237-F640-8931-E7FDBA0A9B82}" type="datetime1">
              <a:rPr lang="en-US" smtClean="0"/>
              <a:t>9/21/14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137133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FDE134-9D60-0844-BA04-440074BD9A8C}" type="datetime1">
              <a:rPr lang="en-US" smtClean="0"/>
              <a:t>9/21/14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02ED71-7EBA-C041-A0B8-FA137C3BEC59}" type="slidenum">
              <a:rPr lang="en-US" smtClean="0"/>
              <a:t>‹#›</a:t>
            </a:fld>
            <a:endParaRPr lang="en-US"/>
          </a:p>
        </p:txBody>
      </p:sp>
    </p:spTree>
    <p:extLst>
      <p:ext uri="{BB962C8B-B14F-4D97-AF65-F5344CB8AC3E}">
        <p14:creationId xmlns:p14="http://schemas.microsoft.com/office/powerpoint/2010/main" val="33441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190ADA92-F260-3A4A-B1D9-50E873609C93}" type="datetime1">
              <a:rPr lang="en-US" smtClean="0"/>
              <a:t>9/21/14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5702ED71-7EBA-C041-A0B8-FA137C3BEC59}" type="slidenum">
              <a:rPr lang="en-US" smtClean="0"/>
              <a:pPr/>
              <a:t>‹#›</a:t>
            </a:fld>
            <a:endParaRPr lang="en-US" dirty="0"/>
          </a:p>
        </p:txBody>
      </p:sp>
    </p:spTree>
    <p:extLst>
      <p:ext uri="{BB962C8B-B14F-4D97-AF65-F5344CB8AC3E}">
        <p14:creationId xmlns:p14="http://schemas.microsoft.com/office/powerpoint/2010/main" val="2906191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173" y="522288"/>
            <a:ext cx="8296811" cy="2718274"/>
          </a:xfrm>
        </p:spPr>
        <p:txBody>
          <a:bodyPr/>
          <a:lstStyle/>
          <a:p>
            <a:r>
              <a:rPr lang="en-US" sz="3200" b="1" dirty="0" smtClean="0"/>
              <a:t>Whither Advanced Academic Networking? </a:t>
            </a:r>
            <a:r>
              <a:rPr lang="en-US" sz="3200" b="1" u="sng" dirty="0" smtClean="0"/>
              <a:t>WITHER</a:t>
            </a:r>
            <a:r>
              <a:rPr lang="en-US" sz="3200" b="1" dirty="0" smtClean="0"/>
              <a:t> Advanced Academic Networking?</a:t>
            </a:r>
            <a:br>
              <a:rPr lang="en-US" sz="3200" b="1" dirty="0" smtClean="0"/>
            </a:br>
            <a:r>
              <a:rPr lang="en-US" sz="3200" b="1" dirty="0" smtClean="0"/>
              <a:t/>
            </a:r>
            <a:br>
              <a:rPr lang="en-US" sz="3200" b="1" dirty="0" smtClean="0"/>
            </a:br>
            <a:r>
              <a:rPr lang="en-US" sz="2400" dirty="0" smtClean="0"/>
              <a:t>[</a:t>
            </a:r>
            <a:r>
              <a:rPr lang="en-US" sz="2400" i="1" dirty="0" smtClean="0"/>
              <a:t>Whither</a:t>
            </a:r>
            <a:r>
              <a:rPr lang="en-US" sz="2400" dirty="0" smtClean="0"/>
              <a:t> == Interrogative: "Where shall </a:t>
            </a:r>
            <a:r>
              <a:rPr lang="en-US" sz="2400" dirty="0"/>
              <a:t>w</a:t>
            </a:r>
            <a:r>
              <a:rPr lang="en-US" sz="2400" dirty="0" smtClean="0"/>
              <a:t>e </a:t>
            </a:r>
            <a:r>
              <a:rPr lang="en-US" sz="2400" dirty="0"/>
              <a:t>g</a:t>
            </a:r>
            <a:r>
              <a:rPr lang="en-US" sz="2400" dirty="0" smtClean="0"/>
              <a:t>o </a:t>
            </a:r>
            <a:r>
              <a:rPr lang="en-US" sz="2400" dirty="0"/>
              <a:t>n</a:t>
            </a:r>
            <a:r>
              <a:rPr lang="en-US" sz="2400" dirty="0" smtClean="0"/>
              <a:t>ow?" vs.</a:t>
            </a:r>
            <a:br>
              <a:rPr lang="en-US" sz="2400" dirty="0" smtClean="0"/>
            </a:br>
            <a:r>
              <a:rPr lang="en-US" sz="2400" i="1" dirty="0" smtClean="0"/>
              <a:t>Wither</a:t>
            </a:r>
            <a:r>
              <a:rPr lang="en-US" sz="2400" dirty="0" smtClean="0"/>
              <a:t> == Verb: "To lose vitality, force, or freshness..."]</a:t>
            </a:r>
            <a:endParaRPr lang="en-US" sz="2400" dirty="0"/>
          </a:p>
        </p:txBody>
      </p:sp>
      <p:sp>
        <p:nvSpPr>
          <p:cNvPr id="3" name="Subtitle 2"/>
          <p:cNvSpPr>
            <a:spLocks noGrp="1"/>
          </p:cNvSpPr>
          <p:nvPr>
            <p:ph type="subTitle" idx="1"/>
          </p:nvPr>
        </p:nvSpPr>
        <p:spPr>
          <a:xfrm>
            <a:off x="1371600" y="4202045"/>
            <a:ext cx="6400800" cy="1982321"/>
          </a:xfrm>
        </p:spPr>
        <p:txBody>
          <a:bodyPr>
            <a:normAutofit/>
          </a:bodyPr>
          <a:lstStyle/>
          <a:p>
            <a:r>
              <a:rPr lang="en-US" sz="2400" dirty="0" smtClean="0">
                <a:solidFill>
                  <a:schemeClr val="tx1"/>
                </a:solidFill>
              </a:rPr>
              <a:t>Joe St Sauver, Ph.D. (joe</a:t>
            </a:r>
            <a:r>
              <a:rPr lang="en-US" sz="2400" dirty="0" smtClean="0">
                <a:solidFill>
                  <a:schemeClr val="tx1"/>
                </a:solidFill>
              </a:rPr>
              <a:t>@oregon.uoregon.edu)</a:t>
            </a:r>
            <a:endParaRPr lang="en-US" sz="2400" dirty="0" smtClean="0">
              <a:solidFill>
                <a:schemeClr val="tx1"/>
              </a:solidFill>
            </a:endParaRPr>
          </a:p>
          <a:p>
            <a:endParaRPr lang="en-US" sz="2400" dirty="0">
              <a:solidFill>
                <a:schemeClr val="tx1"/>
              </a:solidFill>
            </a:endParaRPr>
          </a:p>
          <a:p>
            <a:r>
              <a:rPr lang="en-US" sz="2400" dirty="0" smtClean="0">
                <a:solidFill>
                  <a:schemeClr val="tx1"/>
                </a:solidFill>
              </a:rPr>
              <a:t>Merit Networking Summit 2014</a:t>
            </a:r>
          </a:p>
          <a:p>
            <a:r>
              <a:rPr lang="en-US" sz="2400" dirty="0" smtClean="0">
                <a:solidFill>
                  <a:schemeClr val="tx1"/>
                </a:solidFill>
              </a:rPr>
              <a:t>September 23</a:t>
            </a:r>
            <a:r>
              <a:rPr lang="en-US" sz="2400" baseline="30000" dirty="0" smtClean="0">
                <a:solidFill>
                  <a:schemeClr val="tx1"/>
                </a:solidFill>
              </a:rPr>
              <a:t>rd</a:t>
            </a:r>
            <a:r>
              <a:rPr lang="en-US" sz="2400" dirty="0" smtClean="0">
                <a:solidFill>
                  <a:schemeClr val="tx1"/>
                </a:solidFill>
              </a:rPr>
              <a:t>, 2014</a:t>
            </a:r>
            <a:endParaRPr lang="en-US" sz="2400" dirty="0">
              <a:solidFill>
                <a:schemeClr val="tx1"/>
              </a:solidFill>
            </a:endParaRPr>
          </a:p>
        </p:txBody>
      </p:sp>
    </p:spTree>
    <p:extLst>
      <p:ext uri="{BB962C8B-B14F-4D97-AF65-F5344CB8AC3E}">
        <p14:creationId xmlns:p14="http://schemas.microsoft.com/office/powerpoint/2010/main" val="344636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Association of American Universities (AAU)</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Other organizations also focus on </a:t>
            </a:r>
            <a:r>
              <a:rPr lang="en-US" sz="2400" b="1" dirty="0" smtClean="0"/>
              <a:t>research universities</a:t>
            </a:r>
            <a:r>
              <a:rPr lang="en-US" sz="2400" dirty="0" smtClean="0"/>
              <a:t>. </a:t>
            </a:r>
            <a:endParaRPr lang="en-US" sz="2400" b="1" u="sng" dirty="0" smtClean="0">
              <a:solidFill>
                <a:srgbClr val="000000"/>
              </a:solidFill>
            </a:endParaRPr>
          </a:p>
          <a:p>
            <a:endParaRPr lang="en-US" sz="2400" b="1" u="sng" dirty="0">
              <a:solidFill>
                <a:srgbClr val="000000"/>
              </a:solidFill>
            </a:endParaRPr>
          </a:p>
          <a:p>
            <a:r>
              <a:rPr lang="en-US" sz="2400" dirty="0" smtClean="0">
                <a:solidFill>
                  <a:srgbClr val="000000"/>
                </a:solidFill>
              </a:rPr>
              <a:t>For example, the AAU is an association of "</a:t>
            </a:r>
            <a:r>
              <a:rPr lang="en-US" sz="2400" b="1" dirty="0" smtClean="0">
                <a:solidFill>
                  <a:srgbClr val="000000"/>
                </a:solidFill>
              </a:rPr>
              <a:t>62 leading public and private</a:t>
            </a:r>
            <a:r>
              <a:rPr lang="en-US" sz="2400" dirty="0" smtClean="0">
                <a:solidFill>
                  <a:srgbClr val="000000"/>
                </a:solidFill>
              </a:rPr>
              <a:t> </a:t>
            </a:r>
            <a:r>
              <a:rPr lang="en-US" sz="2400" b="1" dirty="0" smtClean="0">
                <a:solidFill>
                  <a:srgbClr val="000000"/>
                </a:solidFill>
              </a:rPr>
              <a:t>RESEARCH UNIVERSITIES</a:t>
            </a:r>
            <a:r>
              <a:rPr lang="en-US" sz="2400" dirty="0" smtClean="0">
                <a:solidFill>
                  <a:srgbClr val="000000"/>
                </a:solidFill>
              </a:rPr>
              <a:t> in the United States and Canada." [emphasis added] In Michigan, AAU universities are the </a:t>
            </a:r>
            <a:r>
              <a:rPr lang="en-US" sz="2400" i="1" dirty="0" smtClean="0">
                <a:solidFill>
                  <a:srgbClr val="000000"/>
                </a:solidFill>
              </a:rPr>
              <a:t>University of Michigan</a:t>
            </a:r>
            <a:r>
              <a:rPr lang="en-US" sz="2400" dirty="0" smtClean="0">
                <a:solidFill>
                  <a:srgbClr val="000000"/>
                </a:solidFill>
              </a:rPr>
              <a:t> and </a:t>
            </a:r>
            <a:r>
              <a:rPr lang="en-US" sz="2400" i="1" dirty="0" smtClean="0">
                <a:solidFill>
                  <a:srgbClr val="000000"/>
                </a:solidFill>
              </a:rPr>
              <a:t>Michigan State</a:t>
            </a:r>
            <a:r>
              <a:rPr lang="en-US" sz="2400" dirty="0" smtClean="0">
                <a:solidFill>
                  <a:srgbClr val="000000"/>
                </a:solidFill>
              </a:rPr>
              <a:t>; in Oregon, there's the </a:t>
            </a:r>
            <a:r>
              <a:rPr lang="en-US" sz="2400" i="1" dirty="0" smtClean="0">
                <a:solidFill>
                  <a:srgbClr val="000000"/>
                </a:solidFill>
              </a:rPr>
              <a:t>University of Oregon.</a:t>
            </a:r>
          </a:p>
          <a:p>
            <a:endParaRPr lang="en-US" sz="2400" dirty="0">
              <a:solidFill>
                <a:srgbClr val="000000"/>
              </a:solidFill>
            </a:endParaRPr>
          </a:p>
          <a:p>
            <a:r>
              <a:rPr lang="en-US" sz="2400" dirty="0" smtClean="0">
                <a:solidFill>
                  <a:srgbClr val="000000"/>
                </a:solidFill>
              </a:rPr>
              <a:t>AAU membership is </a:t>
            </a:r>
            <a:r>
              <a:rPr lang="en-US" sz="2400" dirty="0">
                <a:solidFill>
                  <a:srgbClr val="000000"/>
                </a:solidFill>
              </a:rPr>
              <a:t>by invitation, and </a:t>
            </a:r>
            <a:r>
              <a:rPr lang="en-US" sz="2400" dirty="0" smtClean="0">
                <a:solidFill>
                  <a:srgbClr val="000000"/>
                </a:solidFill>
              </a:rPr>
              <a:t>their policy states that </a:t>
            </a:r>
            <a:r>
              <a:rPr lang="en-US" sz="2400" b="1" dirty="0" smtClean="0">
                <a:solidFill>
                  <a:srgbClr val="000000"/>
                </a:solidFill>
              </a:rPr>
              <a:t>"</a:t>
            </a:r>
            <a:r>
              <a:rPr lang="en-US" sz="2400" b="1" dirty="0">
                <a:solidFill>
                  <a:srgbClr val="000000"/>
                </a:solidFill>
              </a:rPr>
              <a:t>current members whose research and </a:t>
            </a:r>
            <a:r>
              <a:rPr lang="en-US" sz="2400" b="1" dirty="0" smtClean="0">
                <a:solidFill>
                  <a:srgbClr val="000000"/>
                </a:solidFill>
              </a:rPr>
              <a:t>education profile </a:t>
            </a:r>
            <a:r>
              <a:rPr lang="en-US" sz="2400" b="1" dirty="0">
                <a:solidFill>
                  <a:srgbClr val="000000"/>
                </a:solidFill>
              </a:rPr>
              <a:t>falls significantly below that of other current members or below the criteria for </a:t>
            </a:r>
            <a:r>
              <a:rPr lang="en-US" sz="2400" b="1" dirty="0" smtClean="0">
                <a:solidFill>
                  <a:srgbClr val="000000"/>
                </a:solidFill>
              </a:rPr>
              <a:t>admission of </a:t>
            </a:r>
            <a:r>
              <a:rPr lang="en-US" sz="2400" b="1" dirty="0">
                <a:solidFill>
                  <a:srgbClr val="000000"/>
                </a:solidFill>
              </a:rPr>
              <a:t>new members will be subject to further review and </a:t>
            </a:r>
            <a:r>
              <a:rPr lang="en-US" sz="2400" b="1" dirty="0" smtClean="0">
                <a:solidFill>
                  <a:srgbClr val="000000"/>
                </a:solidFill>
              </a:rPr>
              <a:t>possible discontinuation </a:t>
            </a:r>
            <a:r>
              <a:rPr lang="en-US" sz="2400" b="1" dirty="0">
                <a:solidFill>
                  <a:srgbClr val="000000"/>
                </a:solidFill>
              </a:rPr>
              <a:t>of membership</a:t>
            </a:r>
            <a:r>
              <a:rPr lang="en-US" sz="2400" b="1" dirty="0" smtClean="0">
                <a:solidFill>
                  <a:srgbClr val="000000"/>
                </a:solidFill>
              </a:rPr>
              <a:t>."</a:t>
            </a:r>
          </a:p>
        </p:txBody>
      </p:sp>
      <p:sp>
        <p:nvSpPr>
          <p:cNvPr id="4" name="Slide Number Placeholder 3"/>
          <p:cNvSpPr>
            <a:spLocks noGrp="1"/>
          </p:cNvSpPr>
          <p:nvPr>
            <p:ph type="sldNum" sz="quarter" idx="12"/>
          </p:nvPr>
        </p:nvSpPr>
        <p:spPr/>
        <p:txBody>
          <a:bodyPr/>
          <a:lstStyle/>
          <a:p>
            <a:fld id="{5702ED71-7EBA-C041-A0B8-FA137C3BEC59}" type="slidenum">
              <a:rPr lang="en-US" smtClean="0"/>
              <a:t>10</a:t>
            </a:fld>
            <a:endParaRPr lang="en-US"/>
          </a:p>
        </p:txBody>
      </p:sp>
    </p:spTree>
    <p:extLst>
      <p:ext uri="{BB962C8B-B14F-4D97-AF65-F5344CB8AC3E}">
        <p14:creationId xmlns:p14="http://schemas.microsoft.com/office/powerpoint/2010/main" val="18955343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61642"/>
          </a:xfrm>
        </p:spPr>
        <p:txBody>
          <a:bodyPr>
            <a:normAutofit/>
          </a:bodyPr>
          <a:lstStyle/>
          <a:p>
            <a:r>
              <a:rPr lang="en-US" sz="3200" b="1" dirty="0" smtClean="0"/>
              <a:t>Securing Wide Area Routing</a:t>
            </a:r>
            <a:endParaRPr lang="en-US" sz="3200" b="1" dirty="0"/>
          </a:p>
        </p:txBody>
      </p:sp>
      <p:sp>
        <p:nvSpPr>
          <p:cNvPr id="3" name="Content Placeholder 2"/>
          <p:cNvSpPr>
            <a:spLocks noGrp="1"/>
          </p:cNvSpPr>
          <p:nvPr>
            <p:ph idx="1"/>
          </p:nvPr>
        </p:nvSpPr>
        <p:spPr>
          <a:xfrm>
            <a:off x="237391" y="905564"/>
            <a:ext cx="8629158" cy="5670519"/>
          </a:xfrm>
        </p:spPr>
        <p:txBody>
          <a:bodyPr>
            <a:normAutofit/>
          </a:bodyPr>
          <a:lstStyle/>
          <a:p>
            <a:r>
              <a:rPr lang="en-US" sz="2400" dirty="0" smtClean="0"/>
              <a:t>Another area that has seen woefully little progress to-date has been the area of securing BGP. </a:t>
            </a:r>
          </a:p>
          <a:p>
            <a:endParaRPr lang="en-US" sz="2400" dirty="0"/>
          </a:p>
          <a:p>
            <a:r>
              <a:rPr lang="en-US" sz="2400" dirty="0" smtClean="0"/>
              <a:t>This is an area that the FCC Communications Security, Interoperability and Reliability Council has recently been concerned about, and one that we should also be concerned </a:t>
            </a:r>
            <a:br>
              <a:rPr lang="en-US" sz="2400" dirty="0" smtClean="0"/>
            </a:br>
            <a:r>
              <a:rPr lang="en-US" sz="2400" dirty="0" smtClean="0"/>
              <a:t>about -- and working to address as a community -- too.</a:t>
            </a:r>
          </a:p>
          <a:p>
            <a:endParaRPr lang="en-US" sz="2400" dirty="0"/>
          </a:p>
          <a:p>
            <a:r>
              <a:rPr lang="en-US" sz="2400" dirty="0" smtClean="0"/>
              <a:t>You can read a one page outline of </a:t>
            </a:r>
            <a:r>
              <a:rPr lang="en-US" sz="2400" dirty="0"/>
              <a:t>the issue here:</a:t>
            </a:r>
            <a:br>
              <a:rPr lang="en-US" sz="2400" dirty="0"/>
            </a:br>
            <a:r>
              <a:rPr lang="en-US" sz="2400" dirty="0"/>
              <a:t/>
            </a:r>
            <a:br>
              <a:rPr lang="en-US" sz="2400" dirty="0"/>
            </a:br>
            <a:r>
              <a:rPr lang="en-US" sz="2000" dirty="0"/>
              <a:t>http://pages.uoregon.edu/joe/csric4-wg6/</a:t>
            </a:r>
            <a:r>
              <a:rPr lang="en-US" sz="2000" dirty="0" err="1"/>
              <a:t>bgp</a:t>
            </a:r>
            <a:r>
              <a:rPr lang="en-US" sz="2000" dirty="0"/>
              <a:t>-routing-security-</a:t>
            </a:r>
            <a:r>
              <a:rPr lang="en-US" sz="2000" dirty="0" err="1"/>
              <a:t>outline.pdf</a:t>
            </a:r>
            <a:endParaRPr lang="en-US" sz="20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100</a:t>
            </a:fld>
            <a:endParaRPr lang="en-US"/>
          </a:p>
        </p:txBody>
      </p:sp>
    </p:spTree>
    <p:extLst>
      <p:ext uri="{BB962C8B-B14F-4D97-AF65-F5344CB8AC3E}">
        <p14:creationId xmlns:p14="http://schemas.microsoft.com/office/powerpoint/2010/main" val="22492736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3119"/>
          </a:xfrm>
        </p:spPr>
        <p:txBody>
          <a:bodyPr>
            <a:normAutofit/>
          </a:bodyPr>
          <a:lstStyle/>
          <a:p>
            <a:r>
              <a:rPr lang="en-US" sz="2800" b="1" dirty="0" smtClean="0"/>
              <a:t>The 10,000 Mile Problem (International Networking)</a:t>
            </a:r>
            <a:endParaRPr lang="en-US" sz="2800" b="1" dirty="0"/>
          </a:p>
        </p:txBody>
      </p:sp>
      <p:sp>
        <p:nvSpPr>
          <p:cNvPr id="3" name="Content Placeholder 2"/>
          <p:cNvSpPr>
            <a:spLocks noGrp="1"/>
          </p:cNvSpPr>
          <p:nvPr>
            <p:ph idx="1"/>
          </p:nvPr>
        </p:nvSpPr>
        <p:spPr>
          <a:xfrm>
            <a:off x="237391" y="982870"/>
            <a:ext cx="8629158" cy="5593213"/>
          </a:xfrm>
        </p:spPr>
        <p:txBody>
          <a:bodyPr>
            <a:normAutofit/>
          </a:bodyPr>
          <a:lstStyle/>
          <a:p>
            <a:r>
              <a:rPr lang="en-US" sz="2400" dirty="0" smtClean="0"/>
              <a:t>If you're fortunate enough to be a researcher in the United States or Canada, or the European Union, or one of the advanced countries in the Far East such as Japan or South Korea, you've typically got </a:t>
            </a:r>
            <a:r>
              <a:rPr lang="en-US" sz="2400" b="1" dirty="0" smtClean="0"/>
              <a:t>pretty good connectivity.</a:t>
            </a:r>
            <a:r>
              <a:rPr lang="en-US" sz="2400" dirty="0" smtClean="0"/>
              <a:t> Give thanks for your </a:t>
            </a:r>
            <a:br>
              <a:rPr lang="en-US" sz="2400" dirty="0" smtClean="0"/>
            </a:br>
            <a:r>
              <a:rPr lang="en-US" sz="2400" dirty="0" smtClean="0"/>
              <a:t>good fortune!</a:t>
            </a:r>
          </a:p>
          <a:p>
            <a:endParaRPr lang="en-US" sz="2400" dirty="0" smtClean="0"/>
          </a:p>
          <a:p>
            <a:r>
              <a:rPr lang="en-US" sz="2400" dirty="0" smtClean="0"/>
              <a:t>When it comes to much of the rest world, connectivity is still all-too-often expensive and limited.</a:t>
            </a:r>
          </a:p>
          <a:p>
            <a:endParaRPr lang="en-US" sz="2400" b="1" dirty="0"/>
          </a:p>
          <a:p>
            <a:r>
              <a:rPr lang="en-US" sz="2400" b="1" dirty="0" smtClean="0"/>
              <a:t>Should we (those of us who are fortunate to have so much), voluntarily help our less fortunate colleagues with their  hugely expensive transoceanic connections?</a:t>
            </a:r>
            <a:r>
              <a:rPr lang="en-US" sz="2400" dirty="0"/>
              <a:t> </a:t>
            </a:r>
            <a:r>
              <a:rPr lang="en-US" sz="2400" b="1" dirty="0" smtClean="0"/>
              <a:t>The United </a:t>
            </a:r>
            <a:br>
              <a:rPr lang="en-US" sz="2400" b="1" dirty="0" smtClean="0"/>
            </a:br>
            <a:r>
              <a:rPr lang="en-US" sz="2400" b="1" dirty="0" smtClean="0"/>
              <a:t>States and the EU have already done some of that sort of thing, but pragmatically, have we done enough?</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101</a:t>
            </a:fld>
            <a:endParaRPr lang="en-US"/>
          </a:p>
        </p:txBody>
      </p:sp>
    </p:spTree>
    <p:extLst>
      <p:ext uri="{BB962C8B-B14F-4D97-AF65-F5344CB8AC3E}">
        <p14:creationId xmlns:p14="http://schemas.microsoft.com/office/powerpoint/2010/main" val="11320295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792946"/>
          </a:xfrm>
        </p:spPr>
        <p:txBody>
          <a:bodyPr>
            <a:normAutofit/>
          </a:bodyPr>
          <a:lstStyle/>
          <a:p>
            <a:r>
              <a:rPr lang="en-US" sz="3200" b="1" dirty="0" smtClean="0"/>
              <a:t>Why Should Developed Nations (Like the US) Pay To Improve Connectivity to Developing Nations?</a:t>
            </a:r>
            <a:endParaRPr lang="en-US" sz="3200" b="1" dirty="0"/>
          </a:p>
        </p:txBody>
      </p:sp>
      <p:sp>
        <p:nvSpPr>
          <p:cNvPr id="3" name="Content Placeholder 2"/>
          <p:cNvSpPr>
            <a:spLocks noGrp="1"/>
          </p:cNvSpPr>
          <p:nvPr>
            <p:ph idx="1"/>
          </p:nvPr>
        </p:nvSpPr>
        <p:spPr>
          <a:xfrm>
            <a:off x="237391" y="1181652"/>
            <a:ext cx="8629158" cy="5394431"/>
          </a:xfrm>
        </p:spPr>
        <p:txBody>
          <a:bodyPr>
            <a:normAutofit/>
          </a:bodyPr>
          <a:lstStyle/>
          <a:p>
            <a:r>
              <a:rPr lang="en-US" sz="2400" dirty="0" smtClean="0"/>
              <a:t>Millions of new Internet users are coming online from developing nations every month. Many of those users are using insecure systems that aren't patched up-to-date, and as a result we're seeing spam and other unwanted traffic from them. </a:t>
            </a:r>
            <a:endParaRPr lang="en-US" sz="2400" dirty="0"/>
          </a:p>
          <a:p>
            <a:r>
              <a:rPr lang="en-US" sz="2400" i="1" dirty="0" smtClean="0"/>
              <a:t>Why</a:t>
            </a:r>
            <a:r>
              <a:rPr lang="en-US" sz="2400" dirty="0" smtClean="0"/>
              <a:t> aren't those systems secure? </a:t>
            </a:r>
          </a:p>
          <a:p>
            <a:pPr lvl="1"/>
            <a:r>
              <a:rPr lang="en-US" sz="2000" dirty="0" smtClean="0"/>
              <a:t>Users in some of these regions may be using older systems that run old and no-longer-supported software, or they may be using pirated software. </a:t>
            </a:r>
          </a:p>
          <a:p>
            <a:pPr lvl="1"/>
            <a:r>
              <a:rPr lang="en-US" sz="2000" dirty="0" smtClean="0"/>
              <a:t>Most times, however, users may have poor connectivity, so it takes too long to download updates over the network.</a:t>
            </a:r>
            <a:endParaRPr lang="en-US" sz="2400" dirty="0" smtClean="0"/>
          </a:p>
          <a:p>
            <a:r>
              <a:rPr lang="en-US" sz="2400" dirty="0" smtClean="0"/>
              <a:t>The FCC worries about trivial levels of infected hosts in U.S. service provider networks, but that's crazy when there are countries where botnets are endemic – and those systems are targeting the United States. Focus on the low hanging/worst problems first!</a:t>
            </a:r>
          </a:p>
        </p:txBody>
      </p:sp>
      <p:sp>
        <p:nvSpPr>
          <p:cNvPr id="4" name="Slide Number Placeholder 3"/>
          <p:cNvSpPr>
            <a:spLocks noGrp="1"/>
          </p:cNvSpPr>
          <p:nvPr>
            <p:ph type="sldNum" sz="quarter" idx="12"/>
          </p:nvPr>
        </p:nvSpPr>
        <p:spPr/>
        <p:txBody>
          <a:bodyPr/>
          <a:lstStyle/>
          <a:p>
            <a:fld id="{5702ED71-7EBA-C041-A0B8-FA137C3BEC59}" type="slidenum">
              <a:rPr lang="en-US" smtClean="0"/>
              <a:t>102</a:t>
            </a:fld>
            <a:endParaRPr lang="en-US"/>
          </a:p>
        </p:txBody>
      </p:sp>
    </p:spTree>
    <p:extLst>
      <p:ext uri="{BB962C8B-B14F-4D97-AF65-F5344CB8AC3E}">
        <p14:creationId xmlns:p14="http://schemas.microsoft.com/office/powerpoint/2010/main" val="30944982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38946"/>
          </a:xfrm>
        </p:spPr>
        <p:txBody>
          <a:bodyPr>
            <a:normAutofit/>
          </a:bodyPr>
          <a:lstStyle/>
          <a:p>
            <a:r>
              <a:rPr lang="en-US" sz="3200" b="1" dirty="0" smtClean="0"/>
              <a:t>% of Infected Internet Users, Selected Countries</a:t>
            </a:r>
            <a:endParaRPr lang="en-US" sz="3200" b="1" dirty="0"/>
          </a:p>
        </p:txBody>
      </p:sp>
      <p:sp>
        <p:nvSpPr>
          <p:cNvPr id="3" name="Content Placeholder 2"/>
          <p:cNvSpPr>
            <a:spLocks noGrp="1"/>
          </p:cNvSpPr>
          <p:nvPr>
            <p:ph idx="1"/>
          </p:nvPr>
        </p:nvSpPr>
        <p:spPr>
          <a:xfrm>
            <a:off x="375478" y="817218"/>
            <a:ext cx="4848087" cy="5758866"/>
          </a:xfrm>
        </p:spPr>
        <p:txBody>
          <a:bodyPr>
            <a:normAutofit/>
          </a:bodyPr>
          <a:lstStyle/>
          <a:p>
            <a:pPr marL="0" indent="0">
              <a:buNone/>
            </a:pPr>
            <a:r>
              <a:rPr lang="en-US" sz="2400" dirty="0" smtClean="0"/>
              <a:t>#1 		Cypress				15.73%</a:t>
            </a:r>
            <a:br>
              <a:rPr lang="en-US" sz="2400" dirty="0" smtClean="0"/>
            </a:br>
            <a:r>
              <a:rPr lang="en-US" sz="2400" dirty="0" smtClean="0"/>
              <a:t>#2 		Dominica			  	  6.36%</a:t>
            </a:r>
            <a:br>
              <a:rPr lang="en-US" sz="2400" dirty="0" smtClean="0"/>
            </a:br>
            <a:r>
              <a:rPr lang="en-US" sz="2400" dirty="0" smtClean="0"/>
              <a:t>#3		Gabon 				 	  6.08%</a:t>
            </a:r>
            <a:br>
              <a:rPr lang="en-US" sz="2400" dirty="0" smtClean="0"/>
            </a:br>
            <a:r>
              <a:rPr lang="en-US" sz="2400" dirty="0" smtClean="0"/>
              <a:t>#11 	Iran					  2.23%</a:t>
            </a:r>
            <a:br>
              <a:rPr lang="en-US" sz="2400" dirty="0" smtClean="0"/>
            </a:br>
            <a:r>
              <a:rPr lang="en-US" sz="2400" dirty="0" smtClean="0"/>
              <a:t>#12 	Vietnam				  2.11%</a:t>
            </a:r>
            <a:br>
              <a:rPr lang="en-US" sz="2400" dirty="0" smtClean="0"/>
            </a:br>
            <a:r>
              <a:rPr lang="en-US" sz="2400" dirty="0" smtClean="0"/>
              <a:t>#40	Russia					  0.87%</a:t>
            </a:r>
            <a:br>
              <a:rPr lang="en-US" sz="2400" dirty="0" smtClean="0"/>
            </a:br>
            <a:r>
              <a:rPr lang="en-US" sz="2400" dirty="0" smtClean="0"/>
              <a:t>#63	India					  0.58%</a:t>
            </a:r>
            <a:br>
              <a:rPr lang="en-US" sz="2400" dirty="0" smtClean="0"/>
            </a:br>
            <a:r>
              <a:rPr lang="en-US" sz="2400" dirty="0" smtClean="0"/>
              <a:t>#98	Brazil					  0.38%</a:t>
            </a:r>
            <a:br>
              <a:rPr lang="en-US" sz="2400" dirty="0" smtClean="0"/>
            </a:br>
            <a:r>
              <a:rPr lang="en-US" sz="2400" dirty="0" smtClean="0"/>
              <a:t>#132	China					  0.20%</a:t>
            </a:r>
            <a:br>
              <a:rPr lang="en-US" sz="2400" dirty="0" smtClean="0"/>
            </a:br>
            <a:r>
              <a:rPr lang="en-US" sz="2400" b="1" dirty="0" smtClean="0"/>
              <a:t>#138	US						  0.16%</a:t>
            </a:r>
            <a:br>
              <a:rPr lang="en-US" sz="2400" b="1" dirty="0" smtClean="0"/>
            </a:br>
            <a:r>
              <a:rPr lang="en-US" sz="2400" dirty="0" smtClean="0"/>
              <a:t>#141	UK						  0.16%</a:t>
            </a:r>
            <a:br>
              <a:rPr lang="en-US" sz="2400" dirty="0" smtClean="0"/>
            </a:br>
            <a:r>
              <a:rPr lang="en-US" sz="2400" dirty="0" smtClean="0"/>
              <a:t>#146	Japan					  0.15%</a:t>
            </a:r>
            <a:br>
              <a:rPr lang="en-US" sz="2400" dirty="0" smtClean="0"/>
            </a:br>
            <a:r>
              <a:rPr lang="en-US" sz="2400" dirty="0" smtClean="0"/>
              <a:t>#154	Canada					  0.12%</a:t>
            </a:r>
            <a:br>
              <a:rPr lang="en-US" sz="2400" dirty="0" smtClean="0"/>
            </a:br>
            <a:r>
              <a:rPr lang="en-US" sz="2400" dirty="0" smtClean="0"/>
              <a:t>#171	Netherlands			  0.08%</a:t>
            </a:r>
          </a:p>
          <a:p>
            <a:pPr marL="0" indent="0">
              <a:buNone/>
            </a:pPr>
            <a:r>
              <a:rPr lang="en-US" sz="2400" dirty="0" smtClean="0"/>
              <a:t>cbl.abuseat.org</a:t>
            </a:r>
            <a:r>
              <a:rPr lang="en-US" sz="2400" dirty="0"/>
              <a:t>/</a:t>
            </a:r>
            <a:r>
              <a:rPr lang="en-US" sz="2400" dirty="0" err="1" smtClean="0"/>
              <a:t>countrypercapita.html</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103</a:t>
            </a:fld>
            <a:endParaRPr lang="en-US"/>
          </a:p>
        </p:txBody>
      </p:sp>
      <p:sp>
        <p:nvSpPr>
          <p:cNvPr id="6" name="TextBox 5"/>
          <p:cNvSpPr txBox="1"/>
          <p:nvPr/>
        </p:nvSpPr>
        <p:spPr>
          <a:xfrm>
            <a:off x="5941010" y="849651"/>
            <a:ext cx="2903108" cy="5632310"/>
          </a:xfrm>
          <a:prstGeom prst="rect">
            <a:avLst/>
          </a:prstGeom>
          <a:noFill/>
        </p:spPr>
        <p:txBody>
          <a:bodyPr wrap="none" rtlCol="0">
            <a:spAutoFit/>
          </a:bodyPr>
          <a:lstStyle/>
          <a:p>
            <a:r>
              <a:rPr lang="en-US" sz="2400" dirty="0" smtClean="0">
                <a:latin typeface="Times New Roman"/>
                <a:cs typeface="Times New Roman"/>
              </a:rPr>
              <a:t>So where's the REAL</a:t>
            </a:r>
          </a:p>
          <a:p>
            <a:r>
              <a:rPr lang="en-US" sz="2400" dirty="0" smtClean="0">
                <a:latin typeface="Times New Roman"/>
                <a:cs typeface="Times New Roman"/>
              </a:rPr>
              <a:t>problem with</a:t>
            </a:r>
          </a:p>
          <a:p>
            <a:r>
              <a:rPr lang="en-US" sz="2400" dirty="0" smtClean="0">
                <a:latin typeface="Times New Roman"/>
                <a:cs typeface="Times New Roman"/>
              </a:rPr>
              <a:t>insecure (botted)</a:t>
            </a:r>
          </a:p>
          <a:p>
            <a:r>
              <a:rPr lang="en-US" sz="2400" dirty="0" smtClean="0">
                <a:latin typeface="Times New Roman"/>
                <a:cs typeface="Times New Roman"/>
              </a:rPr>
              <a:t>systems? Is it the US? </a:t>
            </a:r>
            <a:br>
              <a:rPr lang="en-US" sz="2400" dirty="0" smtClean="0">
                <a:latin typeface="Times New Roman"/>
                <a:cs typeface="Times New Roman"/>
              </a:rPr>
            </a:br>
            <a:r>
              <a:rPr lang="en-US" sz="2400" dirty="0" smtClean="0">
                <a:latin typeface="Times New Roman"/>
                <a:cs typeface="Times New Roman"/>
              </a:rPr>
              <a:t>Or is it elsewhere?</a:t>
            </a:r>
          </a:p>
          <a:p>
            <a:endParaRPr lang="en-US" sz="2400" b="1" dirty="0">
              <a:solidFill>
                <a:srgbClr val="FF0000"/>
              </a:solidFill>
              <a:latin typeface="Times New Roman"/>
              <a:cs typeface="Times New Roman"/>
            </a:endParaRPr>
          </a:p>
          <a:p>
            <a:r>
              <a:rPr lang="en-US" sz="2400" b="1" dirty="0" smtClean="0">
                <a:solidFill>
                  <a:srgbClr val="FF0000"/>
                </a:solidFill>
                <a:latin typeface="Times New Roman"/>
                <a:cs typeface="Times New Roman"/>
              </a:rPr>
              <a:t>Should we obsess</a:t>
            </a:r>
            <a:br>
              <a:rPr lang="en-US" sz="2400" b="1" dirty="0" smtClean="0">
                <a:solidFill>
                  <a:srgbClr val="FF0000"/>
                </a:solidFill>
                <a:latin typeface="Times New Roman"/>
                <a:cs typeface="Times New Roman"/>
              </a:rPr>
            </a:br>
            <a:r>
              <a:rPr lang="en-US" sz="2400" b="1" dirty="0" smtClean="0">
                <a:solidFill>
                  <a:srgbClr val="FF0000"/>
                </a:solidFill>
                <a:latin typeface="Times New Roman"/>
                <a:cs typeface="Times New Roman"/>
              </a:rPr>
              <a:t>about fixing tiny </a:t>
            </a:r>
          </a:p>
          <a:p>
            <a:r>
              <a:rPr lang="en-US" sz="2400" b="1" dirty="0" smtClean="0">
                <a:solidFill>
                  <a:srgbClr val="FF0000"/>
                </a:solidFill>
                <a:latin typeface="Times New Roman"/>
                <a:cs typeface="Times New Roman"/>
              </a:rPr>
              <a:t>residual issues at </a:t>
            </a:r>
          </a:p>
          <a:p>
            <a:r>
              <a:rPr lang="en-US" sz="2400" b="1" dirty="0" smtClean="0">
                <a:solidFill>
                  <a:srgbClr val="FF0000"/>
                </a:solidFill>
                <a:latin typeface="Times New Roman"/>
                <a:cs typeface="Times New Roman"/>
              </a:rPr>
              <a:t>home, or should we</a:t>
            </a:r>
          </a:p>
          <a:p>
            <a:r>
              <a:rPr lang="en-US" sz="2400" b="1" dirty="0" smtClean="0">
                <a:solidFill>
                  <a:srgbClr val="FF0000"/>
                </a:solidFill>
                <a:latin typeface="Times New Roman"/>
                <a:cs typeface="Times New Roman"/>
              </a:rPr>
              <a:t>get our priorities </a:t>
            </a:r>
          </a:p>
          <a:p>
            <a:r>
              <a:rPr lang="en-US" sz="2400" b="1" dirty="0" smtClean="0">
                <a:solidFill>
                  <a:srgbClr val="FF0000"/>
                </a:solidFill>
                <a:latin typeface="Times New Roman"/>
                <a:cs typeface="Times New Roman"/>
              </a:rPr>
              <a:t>straight</a:t>
            </a:r>
            <a:r>
              <a:rPr lang="en-US" sz="2400" b="1" dirty="0">
                <a:solidFill>
                  <a:srgbClr val="FF0000"/>
                </a:solidFill>
                <a:latin typeface="Times New Roman"/>
                <a:cs typeface="Times New Roman"/>
              </a:rPr>
              <a:t> </a:t>
            </a:r>
            <a:r>
              <a:rPr lang="en-US" sz="2400" b="1" dirty="0" smtClean="0">
                <a:solidFill>
                  <a:srgbClr val="FF0000"/>
                </a:solidFill>
                <a:latin typeface="Times New Roman"/>
                <a:cs typeface="Times New Roman"/>
              </a:rPr>
              <a:t>and focus </a:t>
            </a:r>
          </a:p>
          <a:p>
            <a:r>
              <a:rPr lang="en-US" sz="2400" b="1" dirty="0" smtClean="0">
                <a:solidFill>
                  <a:srgbClr val="FF0000"/>
                </a:solidFill>
                <a:latin typeface="Times New Roman"/>
                <a:cs typeface="Times New Roman"/>
              </a:rPr>
              <a:t>on helping countries </a:t>
            </a:r>
          </a:p>
          <a:p>
            <a:r>
              <a:rPr lang="en-US" sz="2400" b="1" dirty="0" smtClean="0">
                <a:solidFill>
                  <a:srgbClr val="FF0000"/>
                </a:solidFill>
                <a:latin typeface="Times New Roman"/>
                <a:cs typeface="Times New Roman"/>
              </a:rPr>
              <a:t>overseas that are</a:t>
            </a:r>
            <a:br>
              <a:rPr lang="en-US" sz="2400" b="1" dirty="0" smtClean="0">
                <a:solidFill>
                  <a:srgbClr val="FF0000"/>
                </a:solidFill>
                <a:latin typeface="Times New Roman"/>
                <a:cs typeface="Times New Roman"/>
              </a:rPr>
            </a:br>
            <a:r>
              <a:rPr lang="en-US" sz="2400" b="1" dirty="0" smtClean="0">
                <a:solidFill>
                  <a:srgbClr val="FF0000"/>
                </a:solidFill>
                <a:latin typeface="Times New Roman"/>
                <a:cs typeface="Times New Roman"/>
              </a:rPr>
              <a:t>totally overrun?</a:t>
            </a:r>
          </a:p>
        </p:txBody>
      </p:sp>
    </p:spTree>
    <p:extLst>
      <p:ext uri="{BB962C8B-B14F-4D97-AF65-F5344CB8AC3E}">
        <p14:creationId xmlns:p14="http://schemas.microsoft.com/office/powerpoint/2010/main" val="38224794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61642"/>
          </a:xfrm>
        </p:spPr>
        <p:txBody>
          <a:bodyPr>
            <a:normAutofit/>
          </a:bodyPr>
          <a:lstStyle/>
          <a:p>
            <a:r>
              <a:rPr lang="en-US" sz="3200" b="1" dirty="0" smtClean="0"/>
              <a:t>Finally, The "Five-to-Ten Millimeter" Problem</a:t>
            </a:r>
            <a:endParaRPr lang="en-US" sz="3200" b="1" dirty="0"/>
          </a:p>
        </p:txBody>
      </p:sp>
      <p:sp>
        <p:nvSpPr>
          <p:cNvPr id="3" name="Content Placeholder 2"/>
          <p:cNvSpPr>
            <a:spLocks noGrp="1"/>
          </p:cNvSpPr>
          <p:nvPr>
            <p:ph idx="1"/>
          </p:nvPr>
        </p:nvSpPr>
        <p:spPr>
          <a:xfrm>
            <a:off x="237391" y="784088"/>
            <a:ext cx="8629158" cy="5791996"/>
          </a:xfrm>
        </p:spPr>
        <p:txBody>
          <a:bodyPr>
            <a:normAutofit/>
          </a:bodyPr>
          <a:lstStyle/>
          <a:p>
            <a:r>
              <a:rPr lang="en-US" sz="2400" dirty="0" smtClean="0"/>
              <a:t>Everyone tells me "Joe! </a:t>
            </a:r>
            <a:r>
              <a:rPr lang="en-US" sz="2400" dirty="0"/>
              <a:t>T</a:t>
            </a:r>
            <a:r>
              <a:rPr lang="en-US" sz="2400" dirty="0" smtClean="0"/>
              <a:t>he future is all about mobile devices."</a:t>
            </a:r>
          </a:p>
          <a:p>
            <a:r>
              <a:rPr lang="en-US" sz="2400" dirty="0" smtClean="0"/>
              <a:t>Today's smart phones -- things like the new iPhone 6, or the Galaxy S5 -- sure are terrific, aren't they? Everybody probably loves them -- except, I guess, me. I have </a:t>
            </a:r>
            <a:r>
              <a:rPr lang="en-US" sz="2400" b="1" dirty="0" smtClean="0"/>
              <a:t>multiple problems </a:t>
            </a:r>
            <a:br>
              <a:rPr lang="en-US" sz="2400" b="1" dirty="0" smtClean="0"/>
            </a:br>
            <a:r>
              <a:rPr lang="en-US" sz="2400" b="1" dirty="0" smtClean="0"/>
              <a:t>with mobile devices</a:t>
            </a:r>
            <a:r>
              <a:rPr lang="en-US" sz="2400" dirty="0" smtClean="0"/>
              <a:t>, but let me just talk about one of them, </a:t>
            </a:r>
            <a:br>
              <a:rPr lang="en-US" sz="2400" dirty="0" smtClean="0"/>
            </a:br>
            <a:r>
              <a:rPr lang="en-US" sz="2400" dirty="0" smtClean="0"/>
              <a:t>what we might call the </a:t>
            </a:r>
            <a:r>
              <a:rPr lang="en-US" sz="2400" b="1" dirty="0" smtClean="0"/>
              <a:t>"five-to- ten millimeter problem."</a:t>
            </a:r>
            <a:endParaRPr lang="en-US" sz="2400" dirty="0" smtClean="0"/>
          </a:p>
          <a:p>
            <a:r>
              <a:rPr lang="en-US" sz="2400" dirty="0" smtClean="0"/>
              <a:t>That's the typical thickness of the human skull bone, the obvious physical barrier between mobile devices and the brain</a:t>
            </a:r>
            <a:r>
              <a:rPr lang="en-US" sz="2400" dirty="0" smtClean="0"/>
              <a:t>. As a result:</a:t>
            </a:r>
            <a:br>
              <a:rPr lang="en-US" sz="2400" dirty="0" smtClean="0"/>
            </a:br>
            <a:r>
              <a:rPr lang="en-US" sz="2400" dirty="0" smtClean="0"/>
              <a:t> </a:t>
            </a:r>
          </a:p>
          <a:p>
            <a:pPr lvl="1"/>
            <a:r>
              <a:rPr lang="en-US" sz="2000" dirty="0" smtClean="0"/>
              <a:t>I still get output from smart phones via my worn-out eyes and ears, and</a:t>
            </a:r>
          </a:p>
          <a:p>
            <a:pPr lvl="1"/>
            <a:r>
              <a:rPr lang="en-US" sz="2000" dirty="0" smtClean="0"/>
              <a:t>I still (try) to enter text by typing with my too-large fingers or </a:t>
            </a:r>
            <a:r>
              <a:rPr lang="en-US" sz="2000" dirty="0">
                <a:solidFill>
                  <a:srgbClr val="000000"/>
                </a:solidFill>
              </a:rPr>
              <a:t>by using </a:t>
            </a:r>
            <a:r>
              <a:rPr lang="en-US" sz="2000" dirty="0" smtClean="0">
                <a:solidFill>
                  <a:srgbClr val="000000"/>
                </a:solidFill>
              </a:rPr>
              <a:t/>
            </a:r>
            <a:br>
              <a:rPr lang="en-US" sz="2000" dirty="0" smtClean="0">
                <a:solidFill>
                  <a:srgbClr val="000000"/>
                </a:solidFill>
              </a:rPr>
            </a:br>
            <a:r>
              <a:rPr lang="en-US" sz="2000" dirty="0" smtClean="0">
                <a:solidFill>
                  <a:srgbClr val="000000"/>
                </a:solidFill>
              </a:rPr>
              <a:t>my </a:t>
            </a:r>
            <a:r>
              <a:rPr lang="en-US" sz="2000" dirty="0">
                <a:solidFill>
                  <a:srgbClr val="000000"/>
                </a:solidFill>
              </a:rPr>
              <a:t>voice ("</a:t>
            </a:r>
            <a:r>
              <a:rPr lang="en-US" sz="2000" dirty="0" err="1">
                <a:solidFill>
                  <a:srgbClr val="000000"/>
                </a:solidFill>
              </a:rPr>
              <a:t>Siri</a:t>
            </a:r>
            <a:r>
              <a:rPr lang="en-US" sz="2000" dirty="0">
                <a:solidFill>
                  <a:srgbClr val="000000"/>
                </a:solidFill>
              </a:rPr>
              <a:t>, </a:t>
            </a:r>
            <a:r>
              <a:rPr lang="en-US" sz="2000" dirty="0" smtClean="0">
                <a:solidFill>
                  <a:srgbClr val="000000"/>
                </a:solidFill>
              </a:rPr>
              <a:t>why are smart phones still so damn primitive?") </a:t>
            </a:r>
            <a:endParaRPr lang="en-US" sz="2000" dirty="0" smtClean="0"/>
          </a:p>
          <a:p>
            <a:pPr lvl="1"/>
            <a:endParaRPr lang="en-US" sz="2400" dirty="0" smtClean="0"/>
          </a:p>
          <a:p>
            <a:r>
              <a:rPr lang="en-US" sz="2400" dirty="0" smtClean="0"/>
              <a:t>I don't want a</a:t>
            </a:r>
            <a:r>
              <a:rPr lang="en-US" sz="2400" dirty="0" smtClean="0"/>
              <a:t> 1920's interface solution for my 2014 devices!</a:t>
            </a:r>
          </a:p>
        </p:txBody>
      </p:sp>
      <p:sp>
        <p:nvSpPr>
          <p:cNvPr id="4" name="Slide Number Placeholder 3"/>
          <p:cNvSpPr>
            <a:spLocks noGrp="1"/>
          </p:cNvSpPr>
          <p:nvPr>
            <p:ph type="sldNum" sz="quarter" idx="12"/>
          </p:nvPr>
        </p:nvSpPr>
        <p:spPr/>
        <p:txBody>
          <a:bodyPr/>
          <a:lstStyle/>
          <a:p>
            <a:fld id="{5702ED71-7EBA-C041-A0B8-FA137C3BEC59}" type="slidenum">
              <a:rPr lang="en-US" smtClean="0"/>
              <a:t>104</a:t>
            </a:fld>
            <a:endParaRPr lang="en-US"/>
          </a:p>
        </p:txBody>
      </p:sp>
    </p:spTree>
    <p:extLst>
      <p:ext uri="{BB962C8B-B14F-4D97-AF65-F5344CB8AC3E}">
        <p14:creationId xmlns:p14="http://schemas.microsoft.com/office/powerpoint/2010/main" val="26970320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02ED71-7EBA-C041-A0B8-FA137C3BEC59}" type="slidenum">
              <a:rPr lang="en-US" smtClean="0"/>
              <a:t>105</a:t>
            </a:fld>
            <a:endParaRPr lang="en-US"/>
          </a:p>
        </p:txBody>
      </p:sp>
      <p:pic>
        <p:nvPicPr>
          <p:cNvPr id="9" name="Picture 8" descr="frost-fo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46" y="1380527"/>
            <a:ext cx="3302414" cy="4671391"/>
          </a:xfrm>
          <a:prstGeom prst="rect">
            <a:avLst/>
          </a:prstGeom>
        </p:spPr>
      </p:pic>
      <p:sp>
        <p:nvSpPr>
          <p:cNvPr id="10" name="TextBox 9"/>
          <p:cNvSpPr txBox="1"/>
          <p:nvPr/>
        </p:nvSpPr>
        <p:spPr>
          <a:xfrm>
            <a:off x="555254" y="125411"/>
            <a:ext cx="8140570" cy="1015663"/>
          </a:xfrm>
          <a:prstGeom prst="rect">
            <a:avLst/>
          </a:prstGeom>
          <a:noFill/>
        </p:spPr>
        <p:txBody>
          <a:bodyPr wrap="none" rtlCol="0">
            <a:spAutoFit/>
          </a:bodyPr>
          <a:lstStyle/>
          <a:p>
            <a:pPr algn="ctr"/>
            <a:r>
              <a:rPr lang="en-US" sz="3000" b="1" dirty="0" smtClean="0">
                <a:latin typeface="Times New Roman"/>
                <a:cs typeface="Times New Roman"/>
              </a:rPr>
              <a:t>Connecting to Your Personal Communications/</a:t>
            </a:r>
            <a:br>
              <a:rPr lang="en-US" sz="3000" b="1" dirty="0" smtClean="0">
                <a:latin typeface="Times New Roman"/>
                <a:cs typeface="Times New Roman"/>
              </a:rPr>
            </a:br>
            <a:r>
              <a:rPr lang="en-US" sz="3000" b="1" dirty="0" smtClean="0">
                <a:latin typeface="Times New Roman"/>
                <a:cs typeface="Times New Roman"/>
              </a:rPr>
              <a:t>Entertainment System in The 1920s... and Today</a:t>
            </a:r>
            <a:endParaRPr lang="en-US" sz="3000" b="1" dirty="0">
              <a:latin typeface="Times New Roman"/>
              <a:cs typeface="Times New Roman"/>
            </a:endParaRPr>
          </a:p>
        </p:txBody>
      </p:sp>
      <p:pic>
        <p:nvPicPr>
          <p:cNvPr id="2" name="Picture 1" descr="Shane_Morris_September_2013_(cropp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466" y="1497691"/>
            <a:ext cx="2937581" cy="4418145"/>
          </a:xfrm>
          <a:prstGeom prst="rect">
            <a:avLst/>
          </a:prstGeom>
        </p:spPr>
      </p:pic>
      <p:sp>
        <p:nvSpPr>
          <p:cNvPr id="3" name="TextBox 2"/>
          <p:cNvSpPr txBox="1"/>
          <p:nvPr/>
        </p:nvSpPr>
        <p:spPr>
          <a:xfrm>
            <a:off x="566982" y="6033184"/>
            <a:ext cx="7366119" cy="646331"/>
          </a:xfrm>
          <a:prstGeom prst="rect">
            <a:avLst/>
          </a:prstGeom>
          <a:noFill/>
        </p:spPr>
        <p:txBody>
          <a:bodyPr wrap="none" rtlCol="0">
            <a:spAutoFit/>
          </a:bodyPr>
          <a:lstStyle/>
          <a:p>
            <a:r>
              <a:rPr lang="en-US" dirty="0" smtClean="0"/>
              <a:t>Right image source: http</a:t>
            </a:r>
            <a:r>
              <a:rPr lang="en-US" dirty="0"/>
              <a:t>://</a:t>
            </a:r>
            <a:r>
              <a:rPr lang="en-US" dirty="0" err="1"/>
              <a:t>upload.wikimedia.org</a:t>
            </a:r>
            <a:r>
              <a:rPr lang="en-US" dirty="0"/>
              <a:t>/</a:t>
            </a:r>
            <a:r>
              <a:rPr lang="en-US" dirty="0" err="1"/>
              <a:t>wikipedia</a:t>
            </a:r>
            <a:r>
              <a:rPr lang="en-US" dirty="0"/>
              <a:t>/commons/e/e3</a:t>
            </a:r>
            <a:r>
              <a:rPr lang="en-US" dirty="0" smtClean="0"/>
              <a:t>/</a:t>
            </a:r>
            <a:br>
              <a:rPr lang="en-US" dirty="0" smtClean="0"/>
            </a:br>
            <a:r>
              <a:rPr lang="en-US" dirty="0" smtClean="0"/>
              <a:t>Shane_Morris_September_2013_</a:t>
            </a:r>
            <a:r>
              <a:rPr lang="en-US" dirty="0"/>
              <a:t>%28cropped%29.jpg</a:t>
            </a:r>
          </a:p>
        </p:txBody>
      </p:sp>
    </p:spTree>
    <p:extLst>
      <p:ext uri="{BB962C8B-B14F-4D97-AF65-F5344CB8AC3E}">
        <p14:creationId xmlns:p14="http://schemas.microsoft.com/office/powerpoint/2010/main" val="40623930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48"/>
            <a:ext cx="9143999" cy="508001"/>
          </a:xfrm>
        </p:spPr>
        <p:txBody>
          <a:bodyPr>
            <a:normAutofit/>
          </a:bodyPr>
          <a:lstStyle/>
          <a:p>
            <a:r>
              <a:rPr lang="en-US" sz="3200" b="1" dirty="0" smtClean="0"/>
              <a:t>A Medical Example of Man-Machine Coupling</a:t>
            </a:r>
            <a:endParaRPr lang="en-US" sz="3200" b="1" dirty="0"/>
          </a:p>
        </p:txBody>
      </p:sp>
      <p:sp>
        <p:nvSpPr>
          <p:cNvPr id="3" name="Content Placeholder 2"/>
          <p:cNvSpPr>
            <a:spLocks noGrp="1"/>
          </p:cNvSpPr>
          <p:nvPr>
            <p:ph idx="1"/>
          </p:nvPr>
        </p:nvSpPr>
        <p:spPr>
          <a:xfrm>
            <a:off x="237391" y="695739"/>
            <a:ext cx="8629158" cy="5880345"/>
          </a:xfrm>
        </p:spPr>
        <p:txBody>
          <a:bodyPr>
            <a:normAutofit/>
          </a:bodyPr>
          <a:lstStyle/>
          <a:p>
            <a:r>
              <a:rPr lang="en-US" sz="2400" dirty="0" smtClean="0"/>
              <a:t>360 million people worldwide have disabling hearing loss (that amounts to </a:t>
            </a:r>
            <a:r>
              <a:rPr lang="en-US" sz="2400" dirty="0" smtClean="0"/>
              <a:t>over 5% of the world's population)</a:t>
            </a:r>
          </a:p>
          <a:p>
            <a:r>
              <a:rPr lang="en-US" sz="2400" dirty="0" smtClean="0"/>
              <a:t>Notwithstanding the substantial</a:t>
            </a:r>
            <a:br>
              <a:rPr lang="en-US" sz="2400" dirty="0" smtClean="0"/>
            </a:br>
            <a:r>
              <a:rPr lang="en-US" sz="2400" dirty="0" smtClean="0"/>
              <a:t>cost (averaging $60,000 per</a:t>
            </a:r>
            <a:br>
              <a:rPr lang="en-US" sz="2400" dirty="0" smtClean="0"/>
            </a:br>
            <a:r>
              <a:rPr lang="en-US" sz="2400" dirty="0" smtClean="0"/>
              <a:t>ear), at least 300,000 people </a:t>
            </a:r>
            <a:br>
              <a:rPr lang="en-US" sz="2400" dirty="0" smtClean="0"/>
            </a:br>
            <a:r>
              <a:rPr lang="en-US" sz="2400" dirty="0" smtClean="0"/>
              <a:t>worldwide (0.083% of those</a:t>
            </a:r>
            <a:br>
              <a:rPr lang="en-US" sz="2400" dirty="0" smtClean="0"/>
            </a:br>
            <a:r>
              <a:rPr lang="en-US" sz="2400" dirty="0" smtClean="0"/>
              <a:t>who might be helped) now </a:t>
            </a:r>
            <a:br>
              <a:rPr lang="en-US" sz="2400" dirty="0" smtClean="0"/>
            </a:br>
            <a:r>
              <a:rPr lang="en-US" sz="2400" dirty="0" smtClean="0"/>
              <a:t>have a cochlear implant.</a:t>
            </a:r>
          </a:p>
          <a:p>
            <a:r>
              <a:rPr lang="en-US" sz="2400" dirty="0" smtClean="0"/>
              <a:t>Even production of simple </a:t>
            </a:r>
            <a:br>
              <a:rPr lang="en-US" sz="2400" dirty="0" smtClean="0"/>
            </a:br>
            <a:r>
              <a:rPr lang="en-US" sz="2400" dirty="0" smtClean="0"/>
              <a:t>hearing aids is just at less </a:t>
            </a:r>
            <a:br>
              <a:rPr lang="en-US" sz="2400" dirty="0" smtClean="0"/>
            </a:br>
            <a:r>
              <a:rPr lang="en-US" sz="2400" dirty="0" smtClean="0"/>
              <a:t>than 10% of the level needed </a:t>
            </a:r>
            <a:br>
              <a:rPr lang="en-US" sz="2400" dirty="0" smtClean="0"/>
            </a:br>
            <a:r>
              <a:rPr lang="en-US" sz="2400" dirty="0" smtClean="0"/>
              <a:t>to meet worldwide demand.</a:t>
            </a:r>
            <a:br>
              <a:rPr lang="en-US" sz="2400" dirty="0" smtClean="0"/>
            </a:br>
            <a:r>
              <a:rPr lang="en-US" sz="2400" dirty="0" smtClean="0"/>
              <a:t>[Thus m</a:t>
            </a:r>
            <a:r>
              <a:rPr lang="en-US" sz="2400" dirty="0" smtClean="0"/>
              <a:t>any who are deaf or </a:t>
            </a:r>
            <a:br>
              <a:rPr lang="en-US" sz="2400" dirty="0" smtClean="0"/>
            </a:br>
            <a:r>
              <a:rPr lang="en-US" sz="2400" dirty="0" smtClean="0"/>
              <a:t>hard of hearing rely on sign </a:t>
            </a:r>
            <a:br>
              <a:rPr lang="en-US" sz="2400" dirty="0" smtClean="0"/>
            </a:br>
            <a:r>
              <a:rPr lang="en-US" sz="2400" dirty="0" smtClean="0"/>
              <a:t>language, send text msgs, etc.]</a:t>
            </a:r>
          </a:p>
        </p:txBody>
      </p:sp>
      <p:sp>
        <p:nvSpPr>
          <p:cNvPr id="4" name="Slide Number Placeholder 3"/>
          <p:cNvSpPr>
            <a:spLocks noGrp="1"/>
          </p:cNvSpPr>
          <p:nvPr>
            <p:ph type="sldNum" sz="quarter" idx="12"/>
          </p:nvPr>
        </p:nvSpPr>
        <p:spPr/>
        <p:txBody>
          <a:bodyPr/>
          <a:lstStyle/>
          <a:p>
            <a:fld id="{5702ED71-7EBA-C041-A0B8-FA137C3BEC59}" type="slidenum">
              <a:rPr lang="en-US" smtClean="0"/>
              <a:t>106</a:t>
            </a:fld>
            <a:endParaRPr lang="en-US"/>
          </a:p>
        </p:txBody>
      </p:sp>
      <p:pic>
        <p:nvPicPr>
          <p:cNvPr id="5" name="Picture 4" descr="ear_co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953" y="1862325"/>
            <a:ext cx="3813368" cy="4383591"/>
          </a:xfrm>
          <a:prstGeom prst="rect">
            <a:avLst/>
          </a:prstGeom>
        </p:spPr>
      </p:pic>
    </p:spTree>
    <p:extLst>
      <p:ext uri="{BB962C8B-B14F-4D97-AF65-F5344CB8AC3E}">
        <p14:creationId xmlns:p14="http://schemas.microsoft.com/office/powerpoint/2010/main" val="25982797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51786"/>
          </a:xfrm>
        </p:spPr>
        <p:txBody>
          <a:bodyPr>
            <a:normAutofit/>
          </a:bodyPr>
          <a:lstStyle/>
          <a:p>
            <a:r>
              <a:rPr lang="en-US" sz="3200" b="1" dirty="0" smtClean="0"/>
              <a:t>Thinking About Man-Machine Interconnections</a:t>
            </a:r>
            <a:endParaRPr lang="en-US" sz="3200" b="1" dirty="0"/>
          </a:p>
        </p:txBody>
      </p:sp>
      <p:sp>
        <p:nvSpPr>
          <p:cNvPr id="3" name="Content Placeholder 2"/>
          <p:cNvSpPr>
            <a:spLocks noGrp="1"/>
          </p:cNvSpPr>
          <p:nvPr>
            <p:ph idx="1"/>
          </p:nvPr>
        </p:nvSpPr>
        <p:spPr>
          <a:xfrm>
            <a:off x="237391" y="899041"/>
            <a:ext cx="8629158" cy="5677043"/>
          </a:xfrm>
        </p:spPr>
        <p:txBody>
          <a:bodyPr>
            <a:normAutofit/>
          </a:bodyPr>
          <a:lstStyle/>
          <a:p>
            <a:r>
              <a:rPr lang="en-US" sz="2400" dirty="0" smtClean="0"/>
              <a:t>First of all, let me be clear that I'm </a:t>
            </a:r>
            <a:r>
              <a:rPr lang="en-US" sz="2400" b="1" dirty="0" smtClean="0"/>
              <a:t>not</a:t>
            </a:r>
            <a:r>
              <a:rPr lang="en-US" sz="2400" dirty="0" smtClean="0"/>
              <a:t> suggesting that the hearing get cochlearized! THAT's </a:t>
            </a:r>
            <a:r>
              <a:rPr lang="en-US" sz="2400" b="1" dirty="0" smtClean="0"/>
              <a:t>not</a:t>
            </a:r>
            <a:r>
              <a:rPr lang="en-US" sz="2400" dirty="0" smtClean="0"/>
              <a:t> my point. I merely raise that as one example of a current effort to directly couple users &amp; processors.</a:t>
            </a:r>
          </a:p>
          <a:p>
            <a:r>
              <a:rPr lang="en-US" sz="2400" dirty="0" smtClean="0"/>
              <a:t>Many issues remain, including the fact that we don't know how to do link systems and brains for all relevant senses on a routine basis. The insides of our own heads? Still largely </a:t>
            </a:r>
            <a:r>
              <a:rPr lang="en-US" sz="2400" i="1" dirty="0" smtClean="0"/>
              <a:t>terra incognita.</a:t>
            </a:r>
          </a:p>
          <a:p>
            <a:r>
              <a:rPr lang="en-US" sz="2400" dirty="0" smtClean="0"/>
              <a:t>Costs are still prohibitive, and will likely continue to be so.</a:t>
            </a:r>
          </a:p>
          <a:p>
            <a:r>
              <a:rPr lang="en-US" sz="2400" dirty="0" smtClean="0"/>
              <a:t>There are potentially profound security issues (I don't know if I want to have a direct connection into my head to get hacked).</a:t>
            </a:r>
          </a:p>
          <a:p>
            <a:r>
              <a:rPr lang="en-US" sz="2400" dirty="0" smtClean="0"/>
              <a:t>Typical mobile device life cycles run around two years. Unless upgrades can be constrained purely to external components, I don't think you want invasive surgery on a two year schedule. :-;</a:t>
            </a:r>
            <a:endParaRPr lang="en-US" sz="2400" dirty="0"/>
          </a:p>
          <a:p>
            <a:r>
              <a:rPr lang="en-US" sz="2400" dirty="0" smtClean="0"/>
              <a:t>And yet, shouldn't we be pushing the frontier somewhere? If not here, where?</a:t>
            </a:r>
          </a:p>
        </p:txBody>
      </p:sp>
      <p:sp>
        <p:nvSpPr>
          <p:cNvPr id="4" name="Slide Number Placeholder 3"/>
          <p:cNvSpPr>
            <a:spLocks noGrp="1"/>
          </p:cNvSpPr>
          <p:nvPr>
            <p:ph type="sldNum" sz="quarter" idx="12"/>
          </p:nvPr>
        </p:nvSpPr>
        <p:spPr/>
        <p:txBody>
          <a:bodyPr/>
          <a:lstStyle/>
          <a:p>
            <a:fld id="{5702ED71-7EBA-C041-A0B8-FA137C3BEC59}" type="slidenum">
              <a:rPr lang="en-US" smtClean="0"/>
              <a:t>107</a:t>
            </a:fld>
            <a:endParaRPr lang="en-US"/>
          </a:p>
        </p:txBody>
      </p:sp>
    </p:spTree>
    <p:extLst>
      <p:ext uri="{BB962C8B-B14F-4D97-AF65-F5344CB8AC3E}">
        <p14:creationId xmlns:p14="http://schemas.microsoft.com/office/powerpoint/2010/main" val="21224213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63024"/>
          </a:xfrm>
        </p:spPr>
        <p:txBody>
          <a:bodyPr>
            <a:normAutofit/>
          </a:bodyPr>
          <a:lstStyle/>
          <a:p>
            <a:r>
              <a:rPr lang="en-US" sz="3200" b="1" dirty="0" smtClean="0"/>
              <a:t>One Last Historical Note...</a:t>
            </a:r>
            <a:endParaRPr lang="en-US" sz="3200" b="1" dirty="0"/>
          </a:p>
        </p:txBody>
      </p:sp>
      <p:sp>
        <p:nvSpPr>
          <p:cNvPr id="3" name="Content Placeholder 2"/>
          <p:cNvSpPr>
            <a:spLocks noGrp="1"/>
          </p:cNvSpPr>
          <p:nvPr>
            <p:ph idx="1"/>
          </p:nvPr>
        </p:nvSpPr>
        <p:spPr>
          <a:xfrm>
            <a:off x="237391" y="865327"/>
            <a:ext cx="8629158" cy="5710757"/>
          </a:xfrm>
        </p:spPr>
        <p:txBody>
          <a:bodyPr>
            <a:normAutofit/>
          </a:bodyPr>
          <a:lstStyle/>
          <a:p>
            <a:r>
              <a:rPr lang="en-US" sz="2400" dirty="0" smtClean="0"/>
              <a:t>Remember Licklider, mentioned on slide 16 of this talk? I like to think that he'd particularly like to see this topic finally getting a little of the attention it deserves, too... He wrote:</a:t>
            </a:r>
          </a:p>
          <a:p>
            <a:endParaRPr lang="en-US" sz="2400" dirty="0"/>
          </a:p>
          <a:p>
            <a:r>
              <a:rPr lang="en-US" sz="2400" dirty="0" smtClean="0"/>
              <a:t>"At </a:t>
            </a:r>
            <a:r>
              <a:rPr lang="en-US" sz="2400" dirty="0"/>
              <a:t>present, however, there are no man-computer symbioses. </a:t>
            </a:r>
            <a:r>
              <a:rPr lang="en-US" sz="2400" dirty="0" smtClean="0"/>
              <a:t>[...] </a:t>
            </a:r>
            <a:r>
              <a:rPr lang="en-US" sz="2400" dirty="0"/>
              <a:t>The hope is that, in not too many years, human brains and computing machines will be coupled together very tightly, and that the resulting partnership will think as no human brain has ever thought and process data in a way not approached by the information-handling machines we know today</a:t>
            </a:r>
            <a:r>
              <a:rPr lang="en-US" sz="2400" dirty="0" smtClean="0"/>
              <a:t>."</a:t>
            </a:r>
            <a:br>
              <a:rPr lang="en-US" sz="2400" dirty="0" smtClean="0"/>
            </a:br>
            <a:r>
              <a:rPr lang="en-US" sz="2400" dirty="0" smtClean="0"/>
              <a:t>"Man</a:t>
            </a:r>
            <a:r>
              <a:rPr lang="en-US" sz="2400" dirty="0"/>
              <a:t>-Computer Symbiosis," J. C. R. </a:t>
            </a:r>
            <a:r>
              <a:rPr lang="en-US" sz="2400" dirty="0" smtClean="0"/>
              <a:t>Licklider, March 1960</a:t>
            </a:r>
            <a:br>
              <a:rPr lang="en-US" sz="2400" dirty="0" smtClean="0"/>
            </a:br>
            <a:r>
              <a:rPr lang="en-US" sz="2400" dirty="0"/>
              <a:t>http://</a:t>
            </a:r>
            <a:r>
              <a:rPr lang="en-US" sz="2400" dirty="0" err="1"/>
              <a:t>groups.csail.mit.edu</a:t>
            </a:r>
            <a:r>
              <a:rPr lang="en-US" sz="2400" dirty="0"/>
              <a:t>/</a:t>
            </a:r>
            <a:r>
              <a:rPr lang="en-US" sz="2400" dirty="0" err="1"/>
              <a:t>medg</a:t>
            </a:r>
            <a:r>
              <a:rPr lang="en-US" sz="2400" dirty="0"/>
              <a:t>/people/</a:t>
            </a:r>
            <a:r>
              <a:rPr lang="en-US" sz="2400" dirty="0" err="1"/>
              <a:t>psz</a:t>
            </a:r>
            <a:r>
              <a:rPr lang="en-US" sz="2400" dirty="0"/>
              <a:t>/</a:t>
            </a:r>
            <a:r>
              <a:rPr lang="en-US" sz="2400" dirty="0" err="1" smtClean="0"/>
              <a:t>Licklider.html</a:t>
            </a:r>
            <a:endParaRPr lang="en-US" sz="2400" dirty="0" smtClean="0"/>
          </a:p>
          <a:p>
            <a:endParaRPr lang="en-US" sz="2400" dirty="0"/>
          </a:p>
          <a:p>
            <a:r>
              <a:rPr lang="en-US" sz="2400" dirty="0" smtClean="0"/>
              <a:t>Let's work on making his vision -- or your vision -- come true.</a:t>
            </a:r>
          </a:p>
        </p:txBody>
      </p:sp>
      <p:sp>
        <p:nvSpPr>
          <p:cNvPr id="4" name="Slide Number Placeholder 3"/>
          <p:cNvSpPr>
            <a:spLocks noGrp="1"/>
          </p:cNvSpPr>
          <p:nvPr>
            <p:ph type="sldNum" sz="quarter" idx="12"/>
          </p:nvPr>
        </p:nvSpPr>
        <p:spPr/>
        <p:txBody>
          <a:bodyPr/>
          <a:lstStyle/>
          <a:p>
            <a:fld id="{5702ED71-7EBA-C041-A0B8-FA137C3BEC59}" type="slidenum">
              <a:rPr lang="en-US" smtClean="0"/>
              <a:t>108</a:t>
            </a:fld>
            <a:endParaRPr lang="en-US"/>
          </a:p>
        </p:txBody>
      </p:sp>
    </p:spTree>
    <p:extLst>
      <p:ext uri="{BB962C8B-B14F-4D97-AF65-F5344CB8AC3E}">
        <p14:creationId xmlns:p14="http://schemas.microsoft.com/office/powerpoint/2010/main" val="18944983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63024"/>
          </a:xfrm>
        </p:spPr>
        <p:txBody>
          <a:bodyPr>
            <a:normAutofit/>
          </a:bodyPr>
          <a:lstStyle/>
          <a:p>
            <a:r>
              <a:rPr lang="en-US" sz="3200" b="1" dirty="0" smtClean="0"/>
              <a:t>Thanks For The Chance To Talk Today</a:t>
            </a:r>
            <a:endParaRPr lang="en-US" sz="3200" b="1" dirty="0"/>
          </a:p>
        </p:txBody>
      </p:sp>
      <p:sp>
        <p:nvSpPr>
          <p:cNvPr id="3" name="Content Placeholder 2"/>
          <p:cNvSpPr>
            <a:spLocks noGrp="1"/>
          </p:cNvSpPr>
          <p:nvPr>
            <p:ph idx="1"/>
          </p:nvPr>
        </p:nvSpPr>
        <p:spPr>
          <a:xfrm>
            <a:off x="237391" y="1045136"/>
            <a:ext cx="8629158" cy="5530948"/>
          </a:xfrm>
        </p:spPr>
        <p:txBody>
          <a:bodyPr>
            <a:normAutofit/>
          </a:bodyPr>
          <a:lstStyle/>
          <a:p>
            <a:r>
              <a:rPr lang="en-US" sz="2400" dirty="0" smtClean="0"/>
              <a:t>Are there any questions?</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109</a:t>
            </a:fld>
            <a:endParaRPr lang="en-US"/>
          </a:p>
        </p:txBody>
      </p:sp>
    </p:spTree>
    <p:extLst>
      <p:ext uri="{BB962C8B-B14F-4D97-AF65-F5344CB8AC3E}">
        <p14:creationId xmlns:p14="http://schemas.microsoft.com/office/powerpoint/2010/main" val="30327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89943"/>
          </a:xfrm>
        </p:spPr>
        <p:txBody>
          <a:bodyPr>
            <a:normAutofit/>
          </a:bodyPr>
          <a:lstStyle/>
          <a:p>
            <a:r>
              <a:rPr lang="en-US" sz="3200" b="1" dirty="0" smtClean="0"/>
              <a:t>Common Solutions Group (</a:t>
            </a:r>
            <a:r>
              <a:rPr lang="en-US" sz="3200" b="1" dirty="0" err="1" smtClean="0"/>
              <a:t>stonesoup.org</a:t>
            </a:r>
            <a:r>
              <a:rPr lang="en-US" sz="3200" b="1" dirty="0" smtClean="0"/>
              <a:t>)</a:t>
            </a:r>
            <a:endParaRPr lang="en-US" sz="3200" b="1" dirty="0"/>
          </a:p>
        </p:txBody>
      </p:sp>
      <p:sp>
        <p:nvSpPr>
          <p:cNvPr id="3" name="Content Placeholder 2"/>
          <p:cNvSpPr>
            <a:spLocks noGrp="1"/>
          </p:cNvSpPr>
          <p:nvPr>
            <p:ph idx="1"/>
          </p:nvPr>
        </p:nvSpPr>
        <p:spPr>
          <a:xfrm>
            <a:off x="237391" y="769662"/>
            <a:ext cx="8629158" cy="5806422"/>
          </a:xfrm>
        </p:spPr>
        <p:txBody>
          <a:bodyPr>
            <a:normAutofit/>
          </a:bodyPr>
          <a:lstStyle/>
          <a:p>
            <a:r>
              <a:rPr lang="en-US" sz="2400" dirty="0" smtClean="0">
                <a:solidFill>
                  <a:srgbClr val="000000"/>
                </a:solidFill>
              </a:rPr>
              <a:t>Another invitational group, CSG has just </a:t>
            </a:r>
            <a:r>
              <a:rPr lang="en-US" sz="2400" b="1" dirty="0" smtClean="0">
                <a:solidFill>
                  <a:srgbClr val="000000"/>
                </a:solidFill>
              </a:rPr>
              <a:t>29 members</a:t>
            </a:r>
            <a:r>
              <a:rPr lang="en-US" sz="2400" dirty="0" smtClean="0">
                <a:solidFill>
                  <a:srgbClr val="000000"/>
                </a:solidFill>
              </a:rPr>
              <a:t>, including both the University of Michigan and Michigan State. Stone Soup also has two consortial members, Educause and Internet2.</a:t>
            </a:r>
          </a:p>
          <a:p>
            <a:endParaRPr lang="en-US" sz="2400" dirty="0">
              <a:solidFill>
                <a:srgbClr val="000000"/>
              </a:solidFill>
            </a:endParaRPr>
          </a:p>
          <a:p>
            <a:r>
              <a:rPr lang="en-US" sz="2400" dirty="0" smtClean="0">
                <a:solidFill>
                  <a:srgbClr val="000000"/>
                </a:solidFill>
              </a:rPr>
              <a:t>CSG states, "</a:t>
            </a:r>
            <a:r>
              <a:rPr lang="en-US" sz="2400" b="1" dirty="0" smtClean="0">
                <a:solidFill>
                  <a:srgbClr val="000000"/>
                </a:solidFill>
              </a:rPr>
              <a:t>Intensively </a:t>
            </a:r>
            <a:r>
              <a:rPr lang="en-US" sz="2400" b="1" dirty="0">
                <a:solidFill>
                  <a:srgbClr val="000000"/>
                </a:solidFill>
              </a:rPr>
              <a:t>networked information technology is uniformly central to the work of major research universities</a:t>
            </a:r>
            <a:r>
              <a:rPr lang="en-US" sz="2400" dirty="0">
                <a:solidFill>
                  <a:srgbClr val="000000"/>
                </a:solidFill>
              </a:rPr>
              <a:t>.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 it </a:t>
            </a:r>
            <a:r>
              <a:rPr lang="en-US" sz="2400" dirty="0">
                <a:solidFill>
                  <a:srgbClr val="000000"/>
                </a:solidFill>
              </a:rPr>
              <a:t>is critical to the overall efficiency of </a:t>
            </a:r>
            <a:r>
              <a:rPr lang="en-US" sz="2400" b="1" dirty="0">
                <a:solidFill>
                  <a:srgbClr val="000000"/>
                </a:solidFill>
              </a:rPr>
              <a:t>research universities</a:t>
            </a:r>
            <a:r>
              <a:rPr lang="en-US" sz="2400" dirty="0">
                <a:solidFill>
                  <a:srgbClr val="000000"/>
                </a:solidFill>
              </a:rPr>
              <a:t> that they act collaboratively to influence commercial providers of information technology and, where the market fails to provide appropriate technology, work collaboratively to develop and disseminate common solutions to important IT challenges. Collaborative work of this sort requires open, sophisticated interaction within and across two groups, namely the technical staff of key </a:t>
            </a:r>
            <a:r>
              <a:rPr lang="en-US" sz="2400" b="1" dirty="0">
                <a:solidFill>
                  <a:srgbClr val="000000"/>
                </a:solidFill>
              </a:rPr>
              <a:t>research universities</a:t>
            </a:r>
            <a:r>
              <a:rPr lang="en-US" sz="2400" dirty="0">
                <a:solidFill>
                  <a:srgbClr val="000000"/>
                </a:solidFill>
              </a:rPr>
              <a:t> and the senior IT administrators responsible for strategic direction and resource allocation</a:t>
            </a:r>
            <a:r>
              <a:rPr lang="en-US" sz="2400" dirty="0" smtClean="0">
                <a:solidFill>
                  <a:srgbClr val="000000"/>
                </a:solidFill>
              </a:rPr>
              <a:t>."</a:t>
            </a:r>
          </a:p>
        </p:txBody>
      </p:sp>
      <p:sp>
        <p:nvSpPr>
          <p:cNvPr id="4" name="Slide Number Placeholder 3"/>
          <p:cNvSpPr>
            <a:spLocks noGrp="1"/>
          </p:cNvSpPr>
          <p:nvPr>
            <p:ph type="sldNum" sz="quarter" idx="12"/>
          </p:nvPr>
        </p:nvSpPr>
        <p:spPr/>
        <p:txBody>
          <a:bodyPr/>
          <a:lstStyle/>
          <a:p>
            <a:fld id="{5702ED71-7EBA-C041-A0B8-FA137C3BEC59}" type="slidenum">
              <a:rPr lang="en-US" smtClean="0"/>
              <a:t>11</a:t>
            </a:fld>
            <a:endParaRPr lang="en-US"/>
          </a:p>
        </p:txBody>
      </p:sp>
    </p:spTree>
    <p:extLst>
      <p:ext uri="{BB962C8B-B14F-4D97-AF65-F5344CB8AC3E}">
        <p14:creationId xmlns:p14="http://schemas.microsoft.com/office/powerpoint/2010/main" val="28759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89943"/>
          </a:xfrm>
        </p:spPr>
        <p:txBody>
          <a:bodyPr>
            <a:normAutofit/>
          </a:bodyPr>
          <a:lstStyle/>
          <a:p>
            <a:r>
              <a:rPr lang="en-US" sz="3200" b="1" dirty="0" smtClean="0"/>
              <a:t>What Do Some Schools Themselves Say?</a:t>
            </a:r>
            <a:endParaRPr lang="en-US" sz="3200" b="1" dirty="0"/>
          </a:p>
        </p:txBody>
      </p:sp>
      <p:sp>
        <p:nvSpPr>
          <p:cNvPr id="3" name="Content Placeholder 2"/>
          <p:cNvSpPr>
            <a:spLocks noGrp="1"/>
          </p:cNvSpPr>
          <p:nvPr>
            <p:ph idx="1"/>
          </p:nvPr>
        </p:nvSpPr>
        <p:spPr>
          <a:xfrm>
            <a:off x="237391" y="1013386"/>
            <a:ext cx="8629158" cy="5562697"/>
          </a:xfrm>
        </p:spPr>
        <p:txBody>
          <a:bodyPr>
            <a:normAutofit/>
          </a:bodyPr>
          <a:lstStyle/>
          <a:p>
            <a:r>
              <a:rPr lang="en-US" sz="2400" dirty="0" smtClean="0">
                <a:solidFill>
                  <a:srgbClr val="000000"/>
                </a:solidFill>
              </a:rPr>
              <a:t>"With expenditures in excess of $1 billion, </a:t>
            </a:r>
            <a:r>
              <a:rPr lang="en-US" sz="2400" b="1" dirty="0" smtClean="0">
                <a:solidFill>
                  <a:srgbClr val="000000"/>
                </a:solidFill>
              </a:rPr>
              <a:t>research is central</a:t>
            </a:r>
            <a:r>
              <a:rPr lang="en-US" sz="2400" dirty="0" smtClean="0">
                <a:solidFill>
                  <a:srgbClr val="000000"/>
                </a:solidFill>
              </a:rPr>
              <a:t> to U-M's mission and permeates all 190 schools </a:t>
            </a:r>
            <a:r>
              <a:rPr lang="en-US" sz="2400" dirty="0">
                <a:solidFill>
                  <a:srgbClr val="000000"/>
                </a:solidFill>
              </a:rPr>
              <a:t>and colleges..."</a:t>
            </a:r>
            <a:br>
              <a:rPr lang="en-US" sz="2400" dirty="0">
                <a:solidFill>
                  <a:srgbClr val="000000"/>
                </a:solidFill>
              </a:rPr>
            </a:br>
            <a:r>
              <a:rPr lang="en-US" sz="2400" dirty="0" smtClean="0">
                <a:solidFill>
                  <a:srgbClr val="000000"/>
                </a:solidFill>
              </a:rPr>
              <a:t/>
            </a:r>
            <a:br>
              <a:rPr lang="en-US" sz="2400" dirty="0" smtClean="0">
                <a:solidFill>
                  <a:srgbClr val="000000"/>
                </a:solidFill>
              </a:rPr>
            </a:br>
            <a:r>
              <a:rPr lang="en-US" sz="2400" dirty="0" smtClean="0">
                <a:solidFill>
                  <a:srgbClr val="000000"/>
                </a:solidFill>
              </a:rPr>
              <a:t>https</a:t>
            </a:r>
            <a:r>
              <a:rPr lang="en-US" sz="2400" dirty="0">
                <a:solidFill>
                  <a:srgbClr val="000000"/>
                </a:solidFill>
              </a:rPr>
              <a:t>://</a:t>
            </a:r>
            <a:r>
              <a:rPr lang="en-US" sz="2400" dirty="0" err="1">
                <a:solidFill>
                  <a:srgbClr val="000000"/>
                </a:solidFill>
              </a:rPr>
              <a:t>www.umich.edu</a:t>
            </a:r>
            <a:r>
              <a:rPr lang="en-US" sz="2400" dirty="0">
                <a:solidFill>
                  <a:srgbClr val="000000"/>
                </a:solidFill>
              </a:rPr>
              <a:t>/research</a:t>
            </a:r>
            <a:r>
              <a:rPr lang="en-US" sz="2400" dirty="0" smtClean="0">
                <a:solidFill>
                  <a:srgbClr val="000000"/>
                </a:solidFill>
              </a:rPr>
              <a:t>/</a:t>
            </a:r>
            <a:br>
              <a:rPr lang="en-US" sz="2400" dirty="0" smtClean="0">
                <a:solidFill>
                  <a:srgbClr val="000000"/>
                </a:solidFill>
              </a:rPr>
            </a:br>
            <a:endParaRPr lang="en-US" sz="2400" dirty="0" smtClean="0">
              <a:solidFill>
                <a:srgbClr val="000000"/>
              </a:solidFill>
            </a:endParaRPr>
          </a:p>
          <a:p>
            <a:r>
              <a:rPr lang="en-US" sz="2400" dirty="0">
                <a:solidFill>
                  <a:srgbClr val="000000"/>
                </a:solidFill>
              </a:rPr>
              <a:t>"</a:t>
            </a:r>
            <a:r>
              <a:rPr lang="en-US" sz="2400" b="1" dirty="0">
                <a:solidFill>
                  <a:srgbClr val="000000"/>
                </a:solidFill>
              </a:rPr>
              <a:t>Research, both basic and applied, is fundamental to the mission of the University</a:t>
            </a:r>
            <a:r>
              <a:rPr lang="en-US" sz="2400" dirty="0">
                <a:solidFill>
                  <a:srgbClr val="000000"/>
                </a:solidFill>
              </a:rPr>
              <a:t> and is essential to Oregon’s economic and civic vitality</a:t>
            </a:r>
            <a:r>
              <a:rPr lang="en-US" sz="2400" dirty="0" smtClean="0">
                <a:solidFill>
                  <a:srgbClr val="000000"/>
                </a:solidFill>
              </a:rPr>
              <a:t>."</a:t>
            </a:r>
            <a:r>
              <a:rPr lang="en-US" sz="2400" dirty="0">
                <a:solidFill>
                  <a:srgbClr val="000000"/>
                </a:solidFill>
              </a:rPr>
              <a:t/>
            </a:r>
            <a:br>
              <a:rPr lang="en-US" sz="2400" dirty="0">
                <a:solidFill>
                  <a:srgbClr val="000000"/>
                </a:solidFill>
              </a:rPr>
            </a:br>
            <a:r>
              <a:rPr lang="en-US" sz="2400" dirty="0">
                <a:solidFill>
                  <a:srgbClr val="000000"/>
                </a:solidFill>
              </a:rPr>
              <a:t/>
            </a:r>
            <a:br>
              <a:rPr lang="en-US" sz="2400" dirty="0">
                <a:solidFill>
                  <a:srgbClr val="000000"/>
                </a:solidFill>
              </a:rPr>
            </a:br>
            <a:r>
              <a:rPr lang="en-US" sz="2400" dirty="0">
                <a:solidFill>
                  <a:srgbClr val="000000"/>
                </a:solidFill>
              </a:rPr>
              <a:t>http://</a:t>
            </a:r>
            <a:r>
              <a:rPr lang="en-US" sz="2400" dirty="0" err="1">
                <a:solidFill>
                  <a:srgbClr val="000000"/>
                </a:solidFill>
              </a:rPr>
              <a:t>research.uoregon.edu</a:t>
            </a:r>
            <a:r>
              <a:rPr lang="en-US" sz="2400" dirty="0" smtClean="0">
                <a:solidFill>
                  <a:srgbClr val="000000"/>
                </a:solidFill>
              </a:rPr>
              <a:t>/</a:t>
            </a:r>
          </a:p>
          <a:p>
            <a:endParaRPr lang="en-US" sz="2400" dirty="0">
              <a:solidFill>
                <a:srgbClr val="000000"/>
              </a:solidFill>
            </a:endParaRPr>
          </a:p>
          <a:p>
            <a:r>
              <a:rPr lang="en-US" sz="2400" dirty="0" smtClean="0">
                <a:solidFill>
                  <a:srgbClr val="000000"/>
                </a:solidFill>
              </a:rPr>
              <a:t>While </a:t>
            </a:r>
            <a:r>
              <a:rPr lang="en-US" sz="2400" dirty="0" smtClean="0">
                <a:solidFill>
                  <a:srgbClr val="000000"/>
                </a:solidFill>
              </a:rPr>
              <a:t>research is very important to higher education, </a:t>
            </a:r>
            <a:r>
              <a:rPr lang="en-US" sz="2400" dirty="0" smtClean="0">
                <a:solidFill>
                  <a:srgbClr val="000000"/>
                </a:solidFill>
              </a:rPr>
              <a:t/>
            </a:r>
            <a:br>
              <a:rPr lang="en-US" sz="2400" dirty="0" smtClean="0">
                <a:solidFill>
                  <a:srgbClr val="000000"/>
                </a:solidFill>
              </a:rPr>
            </a:br>
            <a:r>
              <a:rPr lang="en-US" sz="2400" b="1" u="sng" dirty="0" smtClean="0">
                <a:solidFill>
                  <a:srgbClr val="000000"/>
                </a:solidFill>
              </a:rPr>
              <a:t>research </a:t>
            </a:r>
            <a:r>
              <a:rPr lang="en-US" sz="2400" b="1" u="sng" dirty="0" smtClean="0">
                <a:solidFill>
                  <a:srgbClr val="000000"/>
                </a:solidFill>
              </a:rPr>
              <a:t>at universities</a:t>
            </a:r>
            <a:r>
              <a:rPr lang="en-US" sz="2400" b="1" dirty="0" smtClean="0">
                <a:solidFill>
                  <a:srgbClr val="000000"/>
                </a:solidFill>
              </a:rPr>
              <a:t> has been dramatically outpaced by </a:t>
            </a:r>
            <a:r>
              <a:rPr lang="en-US" sz="2400" b="1" u="sng" dirty="0" smtClean="0">
                <a:solidFill>
                  <a:srgbClr val="000000"/>
                </a:solidFill>
              </a:rPr>
              <a:t>research </a:t>
            </a:r>
            <a:r>
              <a:rPr lang="en-US" sz="2400" b="1" u="sng" dirty="0" smtClean="0">
                <a:solidFill>
                  <a:srgbClr val="000000"/>
                </a:solidFill>
              </a:rPr>
              <a:t>conducted </a:t>
            </a:r>
            <a:r>
              <a:rPr lang="en-US" sz="2400" b="1" u="sng" dirty="0" smtClean="0">
                <a:solidFill>
                  <a:srgbClr val="000000"/>
                </a:solidFill>
              </a:rPr>
              <a:t>elsewhere</a:t>
            </a:r>
            <a:r>
              <a:rPr lang="en-US" sz="2400" b="1" dirty="0" smtClean="0">
                <a:solidFill>
                  <a:srgbClr val="000000"/>
                </a:solidFill>
              </a:rPr>
              <a:t>...</a:t>
            </a:r>
            <a:endParaRPr lang="en-US" sz="2400" b="1" dirty="0">
              <a:solidFill>
                <a:srgbClr val="000000"/>
              </a:solidFill>
            </a:endParaRPr>
          </a:p>
        </p:txBody>
      </p:sp>
      <p:sp>
        <p:nvSpPr>
          <p:cNvPr id="4" name="Slide Number Placeholder 3"/>
          <p:cNvSpPr>
            <a:spLocks noGrp="1"/>
          </p:cNvSpPr>
          <p:nvPr>
            <p:ph type="sldNum" sz="quarter" idx="12"/>
          </p:nvPr>
        </p:nvSpPr>
        <p:spPr/>
        <p:txBody>
          <a:bodyPr/>
          <a:lstStyle/>
          <a:p>
            <a:fld id="{5702ED71-7EBA-C041-A0B8-FA137C3BEC59}" type="slidenum">
              <a:rPr lang="en-US" smtClean="0"/>
              <a:t>12</a:t>
            </a:fld>
            <a:endParaRPr lang="en-US"/>
          </a:p>
        </p:txBody>
      </p:sp>
    </p:spTree>
    <p:extLst>
      <p:ext uri="{BB962C8B-B14F-4D97-AF65-F5344CB8AC3E}">
        <p14:creationId xmlns:p14="http://schemas.microsoft.com/office/powerpoint/2010/main" val="420978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1007051"/>
          </a:xfrm>
        </p:spPr>
        <p:txBody>
          <a:bodyPr>
            <a:normAutofit/>
          </a:bodyPr>
          <a:lstStyle/>
          <a:p>
            <a:r>
              <a:rPr lang="en-US" sz="3200" b="1" dirty="0" smtClean="0"/>
              <a:t>U.S. R&amp;D Expenditures by Sector Over Time:</a:t>
            </a:r>
            <a:br>
              <a:rPr lang="en-US" sz="3200" b="1" dirty="0" smtClean="0"/>
            </a:br>
            <a:r>
              <a:rPr lang="en-US" sz="3200" b="1" dirty="0" smtClean="0"/>
              <a:t>Higher Ed-</a:t>
            </a:r>
            <a:r>
              <a:rPr lang="en-US" sz="3200" b="1" dirty="0" smtClean="0"/>
              <a:t>-Just </a:t>
            </a:r>
            <a:r>
              <a:rPr lang="en-US" sz="3200" b="1" dirty="0" smtClean="0"/>
              <a:t>a 13.9% Share </a:t>
            </a:r>
            <a:r>
              <a:rPr lang="en-US" sz="3200" b="1" dirty="0" smtClean="0"/>
              <a:t>as of </a:t>
            </a:r>
            <a:r>
              <a:rPr lang="en-US" sz="3200" b="1" dirty="0" smtClean="0"/>
              <a:t>2012!</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13</a:t>
            </a:fld>
            <a:endParaRPr lang="en-US"/>
          </a:p>
        </p:txBody>
      </p:sp>
      <p:pic>
        <p:nvPicPr>
          <p:cNvPr id="7" name="Picture 6" descr="us-r-and-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597" y="1325908"/>
            <a:ext cx="5968403" cy="4690275"/>
          </a:xfrm>
          <a:prstGeom prst="rect">
            <a:avLst/>
          </a:prstGeom>
        </p:spPr>
      </p:pic>
      <p:sp>
        <p:nvSpPr>
          <p:cNvPr id="8" name="TextBox 7"/>
          <p:cNvSpPr txBox="1"/>
          <p:nvPr/>
        </p:nvSpPr>
        <p:spPr>
          <a:xfrm>
            <a:off x="2129645" y="6035658"/>
            <a:ext cx="5468164" cy="369332"/>
          </a:xfrm>
          <a:prstGeom prst="rect">
            <a:avLst/>
          </a:prstGeom>
          <a:noFill/>
        </p:spPr>
        <p:txBody>
          <a:bodyPr wrap="none" rtlCol="0">
            <a:spAutoFit/>
          </a:bodyPr>
          <a:lstStyle/>
          <a:p>
            <a:r>
              <a:rPr lang="en-US" dirty="0" smtClean="0"/>
              <a:t>Source: http</a:t>
            </a:r>
            <a:r>
              <a:rPr lang="en-US" dirty="0"/>
              <a:t>://</a:t>
            </a:r>
            <a:r>
              <a:rPr lang="en-US" dirty="0" err="1"/>
              <a:t>www.nsf.gov</a:t>
            </a:r>
            <a:r>
              <a:rPr lang="en-US" dirty="0"/>
              <a:t>/statistics/</a:t>
            </a:r>
            <a:r>
              <a:rPr lang="en-US" dirty="0" err="1"/>
              <a:t>infbrief</a:t>
            </a:r>
            <a:r>
              <a:rPr lang="en-US" dirty="0"/>
              <a:t>/nsf14307/</a:t>
            </a:r>
          </a:p>
        </p:txBody>
      </p:sp>
    </p:spTree>
    <p:extLst>
      <p:ext uri="{BB962C8B-B14F-4D97-AF65-F5344CB8AC3E}">
        <p14:creationId xmlns:p14="http://schemas.microsoft.com/office/powerpoint/2010/main" val="350299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794"/>
            <a:ext cx="9143999" cy="1039041"/>
          </a:xfrm>
        </p:spPr>
        <p:txBody>
          <a:bodyPr>
            <a:normAutofit/>
          </a:bodyPr>
          <a:lstStyle/>
          <a:p>
            <a:r>
              <a:rPr lang="en-US" sz="3200" b="1" dirty="0" smtClean="0"/>
              <a:t>U.S. Federal </a:t>
            </a:r>
            <a:r>
              <a:rPr lang="en-US" sz="3200" b="1" dirty="0" smtClean="0"/>
              <a:t>Expenditures on R&amp;D </a:t>
            </a:r>
            <a:r>
              <a:rPr lang="en-US" sz="3200" b="1" dirty="0" smtClean="0"/>
              <a:t>as a % of GDP:</a:t>
            </a:r>
            <a:r>
              <a:rPr lang="en-US" sz="3200" b="1" dirty="0" smtClean="0"/>
              <a:t/>
            </a:r>
            <a:br>
              <a:rPr lang="en-US" sz="3200" b="1" dirty="0" smtClean="0"/>
            </a:br>
            <a:r>
              <a:rPr lang="en-US" sz="3200" b="1" dirty="0" smtClean="0"/>
              <a:t>Investments Increased Dramatically From '53-'64</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14</a:t>
            </a:fld>
            <a:endParaRPr lang="en-US"/>
          </a:p>
        </p:txBody>
      </p:sp>
      <p:sp>
        <p:nvSpPr>
          <p:cNvPr id="8" name="TextBox 7"/>
          <p:cNvSpPr txBox="1"/>
          <p:nvPr/>
        </p:nvSpPr>
        <p:spPr>
          <a:xfrm>
            <a:off x="477185" y="6171684"/>
            <a:ext cx="5468164" cy="369332"/>
          </a:xfrm>
          <a:prstGeom prst="rect">
            <a:avLst/>
          </a:prstGeom>
          <a:noFill/>
        </p:spPr>
        <p:txBody>
          <a:bodyPr wrap="none" rtlCol="0">
            <a:spAutoFit/>
          </a:bodyPr>
          <a:lstStyle/>
          <a:p>
            <a:r>
              <a:rPr lang="en-US" dirty="0" smtClean="0"/>
              <a:t>Source: http</a:t>
            </a:r>
            <a:r>
              <a:rPr lang="en-US" dirty="0"/>
              <a:t>://</a:t>
            </a:r>
            <a:r>
              <a:rPr lang="en-US" dirty="0" err="1"/>
              <a:t>www.nsf.gov</a:t>
            </a:r>
            <a:r>
              <a:rPr lang="en-US" dirty="0"/>
              <a:t>/statistics/</a:t>
            </a:r>
            <a:r>
              <a:rPr lang="en-US" dirty="0" err="1"/>
              <a:t>infbrief</a:t>
            </a:r>
            <a:r>
              <a:rPr lang="en-US" dirty="0"/>
              <a:t>/nsf14307/</a:t>
            </a:r>
          </a:p>
        </p:txBody>
      </p:sp>
      <p:pic>
        <p:nvPicPr>
          <p:cNvPr id="6" name="Picture 5" descr="fed-r-and-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699" y="1128835"/>
            <a:ext cx="5684743" cy="5080953"/>
          </a:xfrm>
          <a:prstGeom prst="rect">
            <a:avLst/>
          </a:prstGeom>
        </p:spPr>
      </p:pic>
      <p:sp>
        <p:nvSpPr>
          <p:cNvPr id="3" name="TextBox 2"/>
          <p:cNvSpPr txBox="1"/>
          <p:nvPr/>
        </p:nvSpPr>
        <p:spPr>
          <a:xfrm>
            <a:off x="6463291" y="4056924"/>
            <a:ext cx="2329997" cy="1200329"/>
          </a:xfrm>
          <a:prstGeom prst="rect">
            <a:avLst/>
          </a:prstGeom>
          <a:noFill/>
        </p:spPr>
        <p:txBody>
          <a:bodyPr wrap="none" rtlCol="0">
            <a:spAutoFit/>
          </a:bodyPr>
          <a:lstStyle/>
          <a:p>
            <a:r>
              <a:rPr lang="en-US" i="1" dirty="0" smtClean="0">
                <a:latin typeface="Times New Roman"/>
                <a:cs typeface="Times New Roman"/>
              </a:rPr>
              <a:t>For context, the US</a:t>
            </a:r>
            <a:br>
              <a:rPr lang="en-US" i="1" dirty="0" smtClean="0">
                <a:latin typeface="Times New Roman"/>
                <a:cs typeface="Times New Roman"/>
              </a:rPr>
            </a:br>
            <a:r>
              <a:rPr lang="en-US" i="1" dirty="0" smtClean="0">
                <a:latin typeface="Times New Roman"/>
                <a:cs typeface="Times New Roman"/>
              </a:rPr>
              <a:t>spent 3.8% of its GDP</a:t>
            </a:r>
            <a:br>
              <a:rPr lang="en-US" i="1" dirty="0" smtClean="0">
                <a:latin typeface="Times New Roman"/>
                <a:cs typeface="Times New Roman"/>
              </a:rPr>
            </a:br>
            <a:r>
              <a:rPr lang="en-US" i="1" dirty="0" smtClean="0">
                <a:latin typeface="Times New Roman"/>
                <a:cs typeface="Times New Roman"/>
              </a:rPr>
              <a:t>in 2013 on military </a:t>
            </a:r>
            <a:br>
              <a:rPr lang="en-US" i="1" dirty="0" smtClean="0">
                <a:latin typeface="Times New Roman"/>
                <a:cs typeface="Times New Roman"/>
              </a:rPr>
            </a:br>
            <a:r>
              <a:rPr lang="en-US" i="1" dirty="0" smtClean="0">
                <a:latin typeface="Times New Roman"/>
                <a:cs typeface="Times New Roman"/>
              </a:rPr>
              <a:t>expenditures</a:t>
            </a:r>
            <a:endParaRPr lang="en-US" i="1" dirty="0">
              <a:latin typeface="Times New Roman"/>
              <a:cs typeface="Times New Roman"/>
            </a:endParaRPr>
          </a:p>
        </p:txBody>
      </p:sp>
    </p:spTree>
    <p:extLst>
      <p:ext uri="{BB962C8B-B14F-4D97-AF65-F5344CB8AC3E}">
        <p14:creationId xmlns:p14="http://schemas.microsoft.com/office/powerpoint/2010/main" val="112020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Coming Back To R&amp;D Spending...</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You've just seen how Federal investments in research and development soared from 1953-1964...</a:t>
            </a:r>
          </a:p>
          <a:p>
            <a:endParaRPr lang="en-US" sz="2400" dirty="0"/>
          </a:p>
          <a:p>
            <a:r>
              <a:rPr lang="en-US" sz="2400" dirty="0" smtClean="0"/>
              <a:t>That's now </a:t>
            </a:r>
            <a:r>
              <a:rPr lang="en-US" sz="2400" dirty="0" smtClean="0"/>
              <a:t>six decades ago. </a:t>
            </a:r>
            <a:endParaRPr lang="en-US" sz="2400" dirty="0" smtClean="0"/>
          </a:p>
          <a:p>
            <a:endParaRPr lang="en-US" sz="2400" dirty="0"/>
          </a:p>
          <a:p>
            <a:r>
              <a:rPr lang="en-US" sz="2400" dirty="0" smtClean="0"/>
              <a:t>What </a:t>
            </a:r>
            <a:r>
              <a:rPr lang="en-US" sz="2400" dirty="0" smtClean="0"/>
              <a:t>the </a:t>
            </a:r>
            <a:r>
              <a:rPr lang="en-US" sz="2400" b="1" i="1" dirty="0" smtClean="0"/>
              <a:t>heck</a:t>
            </a:r>
            <a:r>
              <a:rPr lang="en-US" sz="2400" dirty="0" smtClean="0"/>
              <a:t> was going on </a:t>
            </a:r>
            <a:r>
              <a:rPr lang="en-US" sz="2400" b="1" i="1" dirty="0" smtClean="0"/>
              <a:t>then</a:t>
            </a:r>
            <a:r>
              <a:rPr lang="en-US" sz="2400" b="1" i="1" dirty="0" smtClean="0"/>
              <a:t>? </a:t>
            </a:r>
            <a:r>
              <a:rPr lang="en-US" sz="2400" dirty="0" smtClean="0"/>
              <a:t>Answer: the "Cold War."</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15</a:t>
            </a:fld>
            <a:endParaRPr lang="en-US"/>
          </a:p>
        </p:txBody>
      </p:sp>
    </p:spTree>
    <p:extLst>
      <p:ext uri="{BB962C8B-B14F-4D97-AF65-F5344CB8AC3E}">
        <p14:creationId xmlns:p14="http://schemas.microsoft.com/office/powerpoint/2010/main" val="162865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95" y="585249"/>
            <a:ext cx="8305087" cy="5914753"/>
          </a:xfrm>
        </p:spPr>
        <p:txBody>
          <a:bodyPr>
            <a:normAutofit/>
          </a:bodyPr>
          <a:lstStyle/>
          <a:p>
            <a:r>
              <a:rPr lang="en-US" sz="3200" b="1" dirty="0" smtClean="0"/>
              <a:t>III. The Cold War</a:t>
            </a:r>
            <a:br>
              <a:rPr lang="en-US" sz="3200" b="1" dirty="0" smtClean="0"/>
            </a:br>
            <a:r>
              <a:rPr lang="en-US" sz="3200" b="1" dirty="0" smtClean="0"/>
              <a:t/>
            </a:r>
            <a:br>
              <a:rPr lang="en-US" sz="3200" b="1" dirty="0" smtClean="0"/>
            </a:br>
            <a:r>
              <a:rPr lang="en-US" sz="2000" b="1" i="1" dirty="0" smtClean="0"/>
              <a:t>"1957</a:t>
            </a:r>
            <a:r>
              <a:rPr lang="en-US" sz="2000" i="1" dirty="0" smtClean="0"/>
              <a:t> </a:t>
            </a:r>
            <a:r>
              <a:rPr lang="en-US" sz="2000" i="1" dirty="0"/>
              <a:t>– USSR launches </a:t>
            </a:r>
            <a:r>
              <a:rPr lang="en-US" sz="2000" b="1" i="1" dirty="0"/>
              <a:t>Sputnik</a:t>
            </a:r>
            <a:r>
              <a:rPr lang="en-US" sz="2000" i="1" dirty="0"/>
              <a:t> into space. In response, </a:t>
            </a:r>
            <a:r>
              <a:rPr lang="en-US" sz="2000" i="1" dirty="0" smtClean="0"/>
              <a:t/>
            </a:r>
            <a:br>
              <a:rPr lang="en-US" sz="2000" i="1" dirty="0" smtClean="0"/>
            </a:br>
            <a:r>
              <a:rPr lang="en-US" sz="2000" i="1" dirty="0" smtClean="0"/>
              <a:t>the USA </a:t>
            </a:r>
            <a:r>
              <a:rPr lang="en-US" sz="2000" i="1" dirty="0"/>
              <a:t>creates the Advanced Research Projects Agency (</a:t>
            </a:r>
            <a:r>
              <a:rPr lang="en-US" sz="2000" i="1" dirty="0" smtClean="0"/>
              <a:t>ARPA) </a:t>
            </a:r>
            <a:r>
              <a:rPr lang="en-US" sz="2000" i="1" dirty="0"/>
              <a:t>with the mission of becoming the leading force in science and </a:t>
            </a:r>
            <a:r>
              <a:rPr lang="en-US" sz="2000" i="1" dirty="0" smtClean="0"/>
              <a:t>new </a:t>
            </a:r>
            <a:r>
              <a:rPr lang="en-US" sz="2000" i="1" dirty="0"/>
              <a:t>technologies</a:t>
            </a:r>
            <a:r>
              <a:rPr lang="en-US" sz="2000" i="1" dirty="0" smtClean="0"/>
              <a:t>.</a:t>
            </a:r>
            <a:br>
              <a:rPr lang="en-US" sz="2000" i="1" dirty="0" smtClean="0"/>
            </a:br>
            <a:r>
              <a:rPr lang="en-US" sz="2000" i="1" dirty="0"/>
              <a:t/>
            </a:r>
            <a:br>
              <a:rPr lang="en-US" sz="2000" i="1" dirty="0"/>
            </a:br>
            <a:r>
              <a:rPr lang="en-US" sz="2000" i="1" dirty="0" smtClean="0"/>
              <a:t>"</a:t>
            </a:r>
            <a:r>
              <a:rPr lang="en-US" sz="2000" b="1" i="1" dirty="0" smtClean="0"/>
              <a:t>1962</a:t>
            </a:r>
            <a:r>
              <a:rPr lang="en-US" sz="2000" i="1" dirty="0" smtClean="0"/>
              <a:t> </a:t>
            </a:r>
            <a:r>
              <a:rPr lang="en-US" sz="2000" i="1" dirty="0"/>
              <a:t>–</a:t>
            </a:r>
            <a:r>
              <a:rPr lang="en-US" sz="2000" b="1" i="1" dirty="0">
                <a:solidFill>
                  <a:srgbClr val="FF0000"/>
                </a:solidFill>
              </a:rPr>
              <a:t> J.C.R. Licklider</a:t>
            </a:r>
            <a:r>
              <a:rPr lang="en-US" sz="2000" i="1" dirty="0"/>
              <a:t> of </a:t>
            </a:r>
            <a:r>
              <a:rPr lang="en-US" sz="2000" b="1" i="1" dirty="0"/>
              <a:t>MIT</a:t>
            </a:r>
            <a:r>
              <a:rPr lang="en-US" sz="2000" i="1" dirty="0"/>
              <a:t> proposes the concept of a </a:t>
            </a:r>
            <a:r>
              <a:rPr lang="en-US" sz="2000" b="1" i="1" dirty="0"/>
              <a:t>“Galactic Network.”</a:t>
            </a:r>
            <a:r>
              <a:rPr lang="en-US" sz="2000" i="1" dirty="0"/>
              <a:t> For the first time ideas about a global network of computers are introduced. J.C.R. Licklider is later chosen to head </a:t>
            </a:r>
            <a:r>
              <a:rPr lang="en-US" sz="2000" b="1" i="1" dirty="0"/>
              <a:t>ARPA'</a:t>
            </a:r>
            <a:r>
              <a:rPr lang="en-US" sz="2000" i="1" dirty="0"/>
              <a:t>s research efforts.</a:t>
            </a:r>
            <a:br>
              <a:rPr lang="en-US" sz="2000" i="1" dirty="0"/>
            </a:br>
            <a:r>
              <a:rPr lang="en-US" sz="2000" i="1" dirty="0" smtClean="0"/>
              <a:t/>
            </a:r>
            <a:br>
              <a:rPr lang="en-US" sz="2000" i="1" dirty="0" smtClean="0"/>
            </a:br>
            <a:r>
              <a:rPr lang="en-US" sz="2000" i="1" dirty="0" smtClean="0"/>
              <a:t>"</a:t>
            </a:r>
            <a:r>
              <a:rPr lang="en-US" sz="2000" b="1" i="1" dirty="0" smtClean="0"/>
              <a:t>1962</a:t>
            </a:r>
            <a:r>
              <a:rPr lang="en-US" sz="2000" i="1" dirty="0" smtClean="0"/>
              <a:t> </a:t>
            </a:r>
            <a:r>
              <a:rPr lang="en-US" sz="2000" i="1" dirty="0"/>
              <a:t>-</a:t>
            </a:r>
            <a:r>
              <a:rPr lang="en-US" sz="2000" b="1" i="1" dirty="0"/>
              <a:t> </a:t>
            </a:r>
            <a:r>
              <a:rPr lang="en-US" sz="2000" b="1" i="1" dirty="0">
                <a:solidFill>
                  <a:srgbClr val="FF0000"/>
                </a:solidFill>
              </a:rPr>
              <a:t>Paul Baran</a:t>
            </a:r>
            <a:r>
              <a:rPr lang="en-US" sz="2000" i="1" dirty="0"/>
              <a:t>, a member of the RAND Corporation, determines a way for the Air Force to control bombers and missiles in case of a nuclear event. His results call for a </a:t>
            </a:r>
            <a:r>
              <a:rPr lang="en-US" sz="2000" b="1" i="1" dirty="0"/>
              <a:t>decentralized network comprised of packet switches</a:t>
            </a:r>
            <a:r>
              <a:rPr lang="en-US" sz="2000" b="1" i="1" dirty="0" smtClean="0"/>
              <a:t>."</a:t>
            </a:r>
            <a:r>
              <a:rPr lang="en-US" sz="2000" b="1" i="1" dirty="0"/>
              <a:t/>
            </a:r>
            <a:br>
              <a:rPr lang="en-US" sz="2000" b="1" i="1" dirty="0"/>
            </a:br>
            <a:r>
              <a:rPr lang="en-US" sz="2000" i="1" dirty="0"/>
              <a:t/>
            </a:r>
            <a:br>
              <a:rPr lang="en-US" sz="2000" i="1" dirty="0"/>
            </a:br>
            <a:r>
              <a:rPr lang="en-US" sz="2000" dirty="0"/>
              <a:t>"A History of the Internet: Internet Timeline,"</a:t>
            </a:r>
            <a:br>
              <a:rPr lang="en-US" sz="2000" dirty="0"/>
            </a:br>
            <a:r>
              <a:rPr lang="en-US" sz="2000" dirty="0"/>
              <a:t>http://inthistory4u.blogspot.com/2012/06/internet-timeline.html</a:t>
            </a:r>
            <a:br>
              <a:rPr lang="en-US" sz="2000" dirty="0"/>
            </a:br>
            <a:endParaRPr lang="en-US" sz="2000" b="1" dirty="0"/>
          </a:p>
        </p:txBody>
      </p:sp>
    </p:spTree>
    <p:extLst>
      <p:ext uri="{BB962C8B-B14F-4D97-AF65-F5344CB8AC3E}">
        <p14:creationId xmlns:p14="http://schemas.microsoft.com/office/powerpoint/2010/main" val="637204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rmAutofit/>
          </a:bodyPr>
          <a:lstStyle/>
          <a:p>
            <a:r>
              <a:rPr lang="en-US" sz="3200" b="1" dirty="0" smtClean="0"/>
              <a:t>A Strange Time</a:t>
            </a:r>
            <a:endParaRPr lang="en-US" sz="3200" b="1" dirty="0"/>
          </a:p>
        </p:txBody>
      </p:sp>
      <p:sp>
        <p:nvSpPr>
          <p:cNvPr id="3" name="Content Placeholder 2"/>
          <p:cNvSpPr>
            <a:spLocks noGrp="1"/>
          </p:cNvSpPr>
          <p:nvPr>
            <p:ph idx="1"/>
          </p:nvPr>
        </p:nvSpPr>
        <p:spPr>
          <a:xfrm>
            <a:off x="237391" y="759579"/>
            <a:ext cx="8629158" cy="5816505"/>
          </a:xfrm>
        </p:spPr>
        <p:txBody>
          <a:bodyPr>
            <a:normAutofit/>
          </a:bodyPr>
          <a:lstStyle/>
          <a:p>
            <a:r>
              <a:rPr lang="en-US" sz="2400" dirty="0" smtClean="0"/>
              <a:t>The 1950s were a strange time because of world events, but also because of the world's </a:t>
            </a:r>
            <a:r>
              <a:rPr lang="en-US" sz="2400" b="1" dirty="0" smtClean="0"/>
              <a:t>leaders</a:t>
            </a:r>
            <a:r>
              <a:rPr lang="en-US" sz="2400" dirty="0" smtClean="0"/>
              <a:t> during that period. </a:t>
            </a:r>
          </a:p>
          <a:p>
            <a:endParaRPr lang="en-US" sz="2400" b="1" dirty="0"/>
          </a:p>
          <a:p>
            <a:r>
              <a:rPr lang="en-US" sz="2400" b="1" dirty="0" smtClean="0"/>
              <a:t>The </a:t>
            </a:r>
            <a:r>
              <a:rPr lang="en-US" sz="2400" b="1" dirty="0"/>
              <a:t>success or failure of a nation (or any organization for that matter) is often the result of its </a:t>
            </a:r>
            <a:r>
              <a:rPr lang="en-US" sz="2400" b="1" dirty="0" smtClean="0"/>
              <a:t>leaders,</a:t>
            </a:r>
            <a:r>
              <a:rPr lang="en-US" sz="2400" b="1" dirty="0"/>
              <a:t> </a:t>
            </a:r>
            <a:r>
              <a:rPr lang="en-US" sz="2400" b="1" dirty="0" smtClean="0"/>
              <a:t>their priorities, and</a:t>
            </a:r>
            <a:br>
              <a:rPr lang="en-US" sz="2400" b="1" dirty="0" smtClean="0"/>
            </a:br>
            <a:r>
              <a:rPr lang="en-US" sz="2400" b="1" dirty="0" smtClean="0"/>
              <a:t>their ability to execute and accomplish their missions.</a:t>
            </a:r>
          </a:p>
        </p:txBody>
      </p:sp>
      <p:sp>
        <p:nvSpPr>
          <p:cNvPr id="4" name="Slide Number Placeholder 3"/>
          <p:cNvSpPr>
            <a:spLocks noGrp="1"/>
          </p:cNvSpPr>
          <p:nvPr>
            <p:ph type="sldNum" sz="quarter" idx="12"/>
          </p:nvPr>
        </p:nvSpPr>
        <p:spPr/>
        <p:txBody>
          <a:bodyPr/>
          <a:lstStyle/>
          <a:p>
            <a:fld id="{5702ED71-7EBA-C041-A0B8-FA137C3BEC59}" type="slidenum">
              <a:rPr lang="en-US" smtClean="0"/>
              <a:t>17</a:t>
            </a:fld>
            <a:endParaRPr lang="en-US"/>
          </a:p>
        </p:txBody>
      </p:sp>
    </p:spTree>
    <p:extLst>
      <p:ext uri="{BB962C8B-B14F-4D97-AF65-F5344CB8AC3E}">
        <p14:creationId xmlns:p14="http://schemas.microsoft.com/office/powerpoint/2010/main" val="192988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rmAutofit/>
          </a:bodyPr>
          <a:lstStyle/>
          <a:p>
            <a:r>
              <a:rPr lang="en-US" sz="3200" b="1" dirty="0" smtClean="0"/>
              <a:t>American Presidents of the 1950's</a:t>
            </a:r>
            <a:endParaRPr lang="en-US" sz="3200" b="1" dirty="0"/>
          </a:p>
        </p:txBody>
      </p:sp>
      <p:sp>
        <p:nvSpPr>
          <p:cNvPr id="3" name="Content Placeholder 2"/>
          <p:cNvSpPr>
            <a:spLocks noGrp="1"/>
          </p:cNvSpPr>
          <p:nvPr>
            <p:ph idx="1"/>
          </p:nvPr>
        </p:nvSpPr>
        <p:spPr>
          <a:xfrm>
            <a:off x="237391" y="759579"/>
            <a:ext cx="8629158" cy="5816505"/>
          </a:xfrm>
        </p:spPr>
        <p:txBody>
          <a:bodyPr>
            <a:normAutofit/>
          </a:bodyPr>
          <a:lstStyle/>
          <a:p>
            <a:r>
              <a:rPr lang="en-US" sz="2400" dirty="0" smtClean="0"/>
              <a:t>There were just </a:t>
            </a:r>
            <a:r>
              <a:rPr lang="en-US" sz="2400" b="1" dirty="0" smtClean="0"/>
              <a:t>two</a:t>
            </a:r>
            <a:r>
              <a:rPr lang="en-US" sz="2400" dirty="0" smtClean="0"/>
              <a:t> men who lead the United States during the 1950s:</a:t>
            </a:r>
            <a:endParaRPr lang="en-US" sz="2400" b="1" dirty="0"/>
          </a:p>
          <a:p>
            <a:r>
              <a:rPr lang="en-US" sz="2400" b="1" dirty="0" smtClean="0"/>
              <a:t>Harry S. Truman (D)</a:t>
            </a:r>
            <a:r>
              <a:rPr lang="en-US" sz="2400" dirty="0" smtClean="0"/>
              <a:t>: Two term president, serving from April 1945 through</a:t>
            </a:r>
            <a:r>
              <a:rPr lang="en-US" sz="2400" b="1" dirty="0" smtClean="0"/>
              <a:t> January 1953</a:t>
            </a:r>
            <a:r>
              <a:rPr lang="en-US" sz="2400" dirty="0" smtClean="0"/>
              <a:t> (Truman assumed the presidency when FDR died). Made the decision to use America's new atomic weapons against Japan, ending World War II. Supported creation of the UN, but took a hard line against Soviet expansionism (aka, the "Truman Doctrine"). Rebuilt postwar Europe. </a:t>
            </a:r>
            <a:r>
              <a:rPr lang="en-US" sz="2400" b="1" dirty="0" smtClean="0"/>
              <a:t>Created the DoD, </a:t>
            </a:r>
            <a:r>
              <a:rPr lang="en-US" sz="2400" b="1" dirty="0" smtClean="0"/>
              <a:t>Air </a:t>
            </a:r>
            <a:r>
              <a:rPr lang="en-US" sz="2400" b="1" dirty="0" smtClean="0"/>
              <a:t>Force, </a:t>
            </a:r>
            <a:r>
              <a:rPr lang="en-US" sz="2400" b="1" dirty="0" smtClean="0"/>
              <a:t>CIA </a:t>
            </a:r>
            <a:r>
              <a:rPr lang="en-US" sz="2400" b="1" dirty="0" smtClean="0"/>
              <a:t>and </a:t>
            </a:r>
            <a:r>
              <a:rPr lang="en-US" sz="2400" b="1" dirty="0" smtClean="0"/>
              <a:t>National </a:t>
            </a:r>
            <a:r>
              <a:rPr lang="en-US" sz="2400" b="1" dirty="0" smtClean="0"/>
              <a:t>Security Council.</a:t>
            </a:r>
          </a:p>
          <a:p>
            <a:r>
              <a:rPr lang="en-US" sz="2400" b="1" dirty="0" smtClean="0">
                <a:solidFill>
                  <a:srgbClr val="FF0000"/>
                </a:solidFill>
              </a:rPr>
              <a:t>Dwight D. Eisenhower (R):</a:t>
            </a:r>
            <a:r>
              <a:rPr lang="en-US" sz="2400" dirty="0" smtClean="0"/>
              <a:t> Two term President, serving from </a:t>
            </a:r>
            <a:r>
              <a:rPr lang="en-US" sz="2400" b="1" dirty="0" smtClean="0">
                <a:solidFill>
                  <a:srgbClr val="FF0000"/>
                </a:solidFill>
              </a:rPr>
              <a:t>January 1953 through January 1961.</a:t>
            </a:r>
            <a:r>
              <a:rPr lang="en-US" sz="2400" dirty="0" smtClean="0"/>
              <a:t> Five Star Army General </a:t>
            </a:r>
            <a:br>
              <a:rPr lang="en-US" sz="2400" dirty="0" smtClean="0"/>
            </a:br>
            <a:r>
              <a:rPr lang="en-US" sz="2400" dirty="0" smtClean="0"/>
              <a:t>and former Army Chief of Staff under Truman. Supreme Allied Commander Europe from 1949-1952. First supreme commander of NATO. Created the Interstate and Defense Highway System. Originated the "Domino Theory.</a:t>
            </a:r>
            <a:r>
              <a:rPr lang="en-US" sz="2400" dirty="0" smtClean="0"/>
              <a:t>" </a:t>
            </a:r>
            <a:r>
              <a:rPr lang="en-US" sz="2400" b="1" dirty="0" smtClean="0"/>
              <a:t>President of Columbia Univ.</a:t>
            </a:r>
            <a:endParaRPr lang="en-US" sz="2400" b="1"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18</a:t>
            </a:fld>
            <a:endParaRPr lang="en-US"/>
          </a:p>
        </p:txBody>
      </p:sp>
    </p:spTree>
    <p:extLst>
      <p:ext uri="{BB962C8B-B14F-4D97-AF65-F5344CB8AC3E}">
        <p14:creationId xmlns:p14="http://schemas.microsoft.com/office/powerpoint/2010/main" val="3884847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rmAutofit/>
          </a:bodyPr>
          <a:lstStyle/>
          <a:p>
            <a:r>
              <a:rPr lang="en-US" sz="3200" b="1" dirty="0" smtClean="0"/>
              <a:t>What About The Soviet Leaders of the 1950's?</a:t>
            </a:r>
            <a:endParaRPr lang="en-US" sz="3200" b="1" dirty="0"/>
          </a:p>
        </p:txBody>
      </p:sp>
      <p:sp>
        <p:nvSpPr>
          <p:cNvPr id="3" name="Content Placeholder 2"/>
          <p:cNvSpPr>
            <a:spLocks noGrp="1"/>
          </p:cNvSpPr>
          <p:nvPr>
            <p:ph idx="1"/>
          </p:nvPr>
        </p:nvSpPr>
        <p:spPr>
          <a:xfrm>
            <a:off x="237391" y="759579"/>
            <a:ext cx="8629158" cy="5816505"/>
          </a:xfrm>
        </p:spPr>
        <p:txBody>
          <a:bodyPr>
            <a:normAutofit/>
          </a:bodyPr>
          <a:lstStyle/>
          <a:p>
            <a:r>
              <a:rPr lang="en-US" sz="2400" b="1" u="sng" dirty="0" smtClean="0"/>
              <a:t>Joseph Stalin</a:t>
            </a:r>
            <a:r>
              <a:rPr lang="en-US" sz="2400" dirty="0" smtClean="0"/>
              <a:t> lead the Soviet Union from the mid-1920s until his death in 1953. Stalin is thought to have been responsible for 15-20 million Soviet deaths. He also started the Soviet nuclear program. Many Americans were profoundly frightened of Stalin.</a:t>
            </a:r>
          </a:p>
          <a:p>
            <a:r>
              <a:rPr lang="en-US" sz="2400" dirty="0" smtClean="0"/>
              <a:t>He was followed by </a:t>
            </a:r>
            <a:r>
              <a:rPr lang="en-US" sz="2400" b="1" dirty="0" smtClean="0"/>
              <a:t>Malenkov</a:t>
            </a:r>
            <a:r>
              <a:rPr lang="en-US" sz="2400" dirty="0" smtClean="0"/>
              <a:t>. Few in the west know Malenkov.</a:t>
            </a:r>
            <a:br>
              <a:rPr lang="en-US" sz="2400" dirty="0" smtClean="0"/>
            </a:br>
            <a:r>
              <a:rPr lang="en-US" sz="2400" dirty="0" smtClean="0"/>
              <a:t>[It was during his tenure, in February of 1954, that </a:t>
            </a:r>
            <a:r>
              <a:rPr lang="en-US" sz="2400" b="1" dirty="0" smtClean="0"/>
              <a:t>Crimea</a:t>
            </a:r>
            <a:r>
              <a:rPr lang="en-US" sz="2400" dirty="0" smtClean="0"/>
              <a:t> was </a:t>
            </a:r>
            <a:r>
              <a:rPr lang="en-US" sz="2400" dirty="0"/>
              <a:t>transferred from the Russian SFSR to the Ukrainian </a:t>
            </a:r>
            <a:r>
              <a:rPr lang="en-US" sz="2400" dirty="0" smtClean="0"/>
              <a:t>SSR]</a:t>
            </a:r>
          </a:p>
          <a:p>
            <a:r>
              <a:rPr lang="en-US" sz="2400" b="1" dirty="0" smtClean="0"/>
              <a:t>Nikolai Bulganin </a:t>
            </a:r>
            <a:r>
              <a:rPr lang="en-US" sz="2400" dirty="0" smtClean="0"/>
              <a:t>became Premier in February 1955, continuing through March of 1958. During the Suez Crisis of 1956, Bulganin </a:t>
            </a:r>
            <a:r>
              <a:rPr lang="en-US" sz="2400" b="1" dirty="0" smtClean="0"/>
              <a:t>threated Britain, France and Israel with nuclear attack.</a:t>
            </a:r>
            <a:r>
              <a:rPr lang="en-US" sz="2400" dirty="0" smtClean="0"/>
              <a:t> </a:t>
            </a:r>
          </a:p>
          <a:p>
            <a:r>
              <a:rPr lang="en-US" sz="2400" b="1" u="sng" dirty="0" smtClean="0">
                <a:solidFill>
                  <a:srgbClr val="FF0000"/>
                </a:solidFill>
              </a:rPr>
              <a:t>Nikita Khrushchev</a:t>
            </a:r>
            <a:r>
              <a:rPr lang="en-US" sz="2400" b="1" dirty="0" smtClean="0"/>
              <a:t> </a:t>
            </a:r>
            <a:r>
              <a:rPr lang="en-US" sz="2400" dirty="0" smtClean="0"/>
              <a:t>(Premier from March 1958-October </a:t>
            </a:r>
            <a:r>
              <a:rPr lang="en-US" sz="2400" dirty="0" smtClean="0">
                <a:solidFill>
                  <a:srgbClr val="FF0000"/>
                </a:solidFill>
              </a:rPr>
              <a:t>1964</a:t>
            </a:r>
            <a:r>
              <a:rPr lang="en-US" sz="2400" dirty="0" smtClean="0"/>
              <a:t>). Khrushchev was the Russian (after Stalin) who may truly have frightened the West the most, acting belligerently in the UN, fulminating the Berlin Crisis (1958-1961) and then causing the Cuban Missile Crisis in October 1962</a:t>
            </a:r>
            <a:r>
              <a:rPr lang="en-US" sz="2400" dirty="0"/>
              <a:t>.</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19</a:t>
            </a:fld>
            <a:endParaRPr lang="en-US"/>
          </a:p>
        </p:txBody>
      </p:sp>
    </p:spTree>
    <p:extLst>
      <p:ext uri="{BB962C8B-B14F-4D97-AF65-F5344CB8AC3E}">
        <p14:creationId xmlns:p14="http://schemas.microsoft.com/office/powerpoint/2010/main" val="4198768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95" y="410921"/>
            <a:ext cx="8305087" cy="3636015"/>
          </a:xfrm>
        </p:spPr>
        <p:txBody>
          <a:bodyPr>
            <a:normAutofit/>
          </a:bodyPr>
          <a:lstStyle/>
          <a:p>
            <a:r>
              <a:rPr lang="en-US" sz="3200" b="1" dirty="0" smtClean="0"/>
              <a:t>I. Introduction</a:t>
            </a:r>
            <a:endParaRPr lang="en-US" sz="2000" b="1" dirty="0"/>
          </a:p>
        </p:txBody>
      </p:sp>
    </p:spTree>
    <p:extLst>
      <p:ext uri="{BB962C8B-B14F-4D97-AF65-F5344CB8AC3E}">
        <p14:creationId xmlns:p14="http://schemas.microsoft.com/office/powerpoint/2010/main" val="3623382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709117"/>
          </a:xfrm>
        </p:spPr>
        <p:txBody>
          <a:bodyPr>
            <a:normAutofit/>
          </a:bodyPr>
          <a:lstStyle/>
          <a:p>
            <a:r>
              <a:rPr lang="en-US" sz="3200" b="1" dirty="0" smtClean="0"/>
              <a:t>In 1953, Nuclear War Was </a:t>
            </a:r>
            <a:br>
              <a:rPr lang="en-US" sz="3200" b="1" dirty="0" smtClean="0"/>
            </a:br>
            <a:r>
              <a:rPr lang="en-US" sz="3200" b="1" dirty="0" smtClean="0"/>
              <a:t>Perceived As A Very Real Possibility</a:t>
            </a:r>
            <a:endParaRPr lang="en-US" sz="3200" b="1" dirty="0"/>
          </a:p>
        </p:txBody>
      </p:sp>
      <p:sp>
        <p:nvSpPr>
          <p:cNvPr id="3" name="Content Placeholder 2"/>
          <p:cNvSpPr>
            <a:spLocks noGrp="1"/>
          </p:cNvSpPr>
          <p:nvPr>
            <p:ph idx="1"/>
          </p:nvPr>
        </p:nvSpPr>
        <p:spPr>
          <a:xfrm>
            <a:off x="237391" y="1258658"/>
            <a:ext cx="8629158" cy="5317426"/>
          </a:xfrm>
        </p:spPr>
        <p:txBody>
          <a:bodyPr>
            <a:normAutofit/>
          </a:bodyPr>
          <a:lstStyle/>
          <a:p>
            <a:r>
              <a:rPr lang="en-US" sz="2400" dirty="0" smtClean="0"/>
              <a:t>In </a:t>
            </a:r>
            <a:r>
              <a:rPr lang="en-US" sz="2400" dirty="0" smtClean="0"/>
              <a:t>1953, after both the United States and the Soviet Union successfully tested high yield thermonuclear weapons, </a:t>
            </a:r>
            <a:br>
              <a:rPr lang="en-US" sz="2400" dirty="0" smtClean="0"/>
            </a:br>
            <a:r>
              <a:rPr lang="en-US" sz="2400" i="1" dirty="0" smtClean="0"/>
              <a:t>The Bulletin of the Atomic Scientists</a:t>
            </a:r>
            <a:r>
              <a:rPr lang="en-US" sz="2400" dirty="0" smtClean="0"/>
              <a:t> set its "Doomsday Clock" </a:t>
            </a:r>
            <a:r>
              <a:rPr lang="en-US" sz="2400" dirty="0" smtClean="0"/>
              <a:t/>
            </a:r>
            <a:br>
              <a:rPr lang="en-US" sz="2400" dirty="0" smtClean="0"/>
            </a:br>
            <a:r>
              <a:rPr lang="en-US" sz="2400" dirty="0" smtClean="0"/>
              <a:t>to </a:t>
            </a:r>
            <a:r>
              <a:rPr lang="en-US" sz="2400" b="1" dirty="0" smtClean="0"/>
              <a:t>two </a:t>
            </a:r>
            <a:r>
              <a:rPr lang="en-US" sz="2400" b="1" dirty="0" smtClean="0"/>
              <a:t>minutes to midnight,</a:t>
            </a:r>
            <a:r>
              <a:rPr lang="en-US" sz="2400" dirty="0" smtClean="0"/>
              <a:t> the closest to midnight </a:t>
            </a:r>
            <a:r>
              <a:rPr lang="en-US" sz="2400" dirty="0" smtClean="0"/>
              <a:t/>
            </a:r>
            <a:br>
              <a:rPr lang="en-US" sz="2400" dirty="0" smtClean="0"/>
            </a:br>
            <a:r>
              <a:rPr lang="en-US" sz="2400" dirty="0" smtClean="0"/>
              <a:t>(</a:t>
            </a:r>
            <a:r>
              <a:rPr lang="en-US" sz="2400" dirty="0" smtClean="0"/>
              <a:t>e.g., doomsday) that </a:t>
            </a:r>
            <a:r>
              <a:rPr lang="en-US" sz="2400" dirty="0" smtClean="0"/>
              <a:t>its </a:t>
            </a:r>
            <a:r>
              <a:rPr lang="en-US" sz="2400" dirty="0" smtClean="0"/>
              <a:t>ever been.</a:t>
            </a:r>
          </a:p>
          <a:p>
            <a:endParaRPr lang="en-US" sz="2400" dirty="0"/>
          </a:p>
          <a:p>
            <a:r>
              <a:rPr lang="en-US" sz="2400" dirty="0" smtClean="0"/>
              <a:t>High yield (multi-megaton) thermonuclear weapons were assumed to be the cornerstone of a "total war strategy," targeting major population centers (so-called </a:t>
            </a:r>
            <a:r>
              <a:rPr lang="en-US" sz="2400" b="1" dirty="0" smtClean="0"/>
              <a:t>"counter-value targets"</a:t>
            </a:r>
            <a:r>
              <a:rPr lang="en-US" sz="2400" dirty="0" smtClean="0"/>
              <a:t>).</a:t>
            </a:r>
          </a:p>
        </p:txBody>
      </p:sp>
      <p:sp>
        <p:nvSpPr>
          <p:cNvPr id="4" name="Slide Number Placeholder 3"/>
          <p:cNvSpPr>
            <a:spLocks noGrp="1"/>
          </p:cNvSpPr>
          <p:nvPr>
            <p:ph type="sldNum" sz="quarter" idx="12"/>
          </p:nvPr>
        </p:nvSpPr>
        <p:spPr/>
        <p:txBody>
          <a:bodyPr/>
          <a:lstStyle/>
          <a:p>
            <a:fld id="{5702ED71-7EBA-C041-A0B8-FA137C3BEC59}" type="slidenum">
              <a:rPr lang="en-US" smtClean="0"/>
              <a:t>20</a:t>
            </a:fld>
            <a:endParaRPr lang="en-US"/>
          </a:p>
        </p:txBody>
      </p:sp>
    </p:spTree>
    <p:extLst>
      <p:ext uri="{BB962C8B-B14F-4D97-AF65-F5344CB8AC3E}">
        <p14:creationId xmlns:p14="http://schemas.microsoft.com/office/powerpoint/2010/main" val="381128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Nuclear Delivery Technologies of the Early 1950s</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Fortunately, early thermonuclear weapons were </a:t>
            </a:r>
            <a:r>
              <a:rPr lang="en-US" sz="2400" b="1" dirty="0" smtClean="0"/>
              <a:t>large </a:t>
            </a:r>
            <a:r>
              <a:rPr lang="en-US" sz="2400" b="1" dirty="0" smtClean="0"/>
              <a:t>and </a:t>
            </a:r>
            <a:r>
              <a:rPr lang="en-US" sz="2400" b="1" dirty="0" smtClean="0"/>
              <a:t>cumbersome, </a:t>
            </a:r>
            <a:r>
              <a:rPr lang="en-US" sz="2400" dirty="0" smtClean="0"/>
              <a:t>which meant </a:t>
            </a:r>
            <a:r>
              <a:rPr lang="en-US" sz="2400" dirty="0" smtClean="0"/>
              <a:t>that the only practical way to deliver them against intercontinental targets was via </a:t>
            </a:r>
            <a:r>
              <a:rPr lang="en-US" sz="2400" b="1" dirty="0" smtClean="0"/>
              <a:t>heavy bombers</a:t>
            </a:r>
            <a:r>
              <a:rPr lang="en-US" sz="2400" dirty="0" smtClean="0"/>
              <a:t>.</a:t>
            </a:r>
          </a:p>
          <a:p>
            <a:endParaRPr lang="en-US" sz="2400" dirty="0" smtClean="0"/>
          </a:p>
          <a:p>
            <a:r>
              <a:rPr lang="en-US" sz="2400" dirty="0" smtClean="0"/>
              <a:t>Bomber attacks would be </a:t>
            </a:r>
            <a:r>
              <a:rPr lang="en-US" sz="2400" b="1" dirty="0" smtClean="0"/>
              <a:t>slow</a:t>
            </a:r>
            <a:r>
              <a:rPr lang="en-US" sz="2400" dirty="0" smtClean="0"/>
              <a:t> and relatively easily </a:t>
            </a:r>
            <a:r>
              <a:rPr lang="en-US" sz="2400" b="1" dirty="0" smtClean="0"/>
              <a:t>detected</a:t>
            </a:r>
            <a:r>
              <a:rPr lang="en-US" sz="2400" dirty="0" smtClean="0"/>
              <a:t>. </a:t>
            </a:r>
            <a:endParaRPr lang="en-US" sz="2400" dirty="0"/>
          </a:p>
          <a:p>
            <a:endParaRPr lang="en-US" sz="2400" dirty="0" smtClean="0"/>
          </a:p>
          <a:p>
            <a:r>
              <a:rPr lang="en-US" sz="2400" dirty="0" smtClean="0"/>
              <a:t>This lead authorities to develop complex </a:t>
            </a:r>
            <a:r>
              <a:rPr lang="en-US" sz="2400" b="1" dirty="0" smtClean="0"/>
              <a:t>civil defense programs</a:t>
            </a:r>
            <a:r>
              <a:rPr lang="en-US" sz="2400" dirty="0" smtClean="0"/>
              <a:t> for evacuating the populations of major American target cities in the </a:t>
            </a:r>
            <a:r>
              <a:rPr lang="en-US" sz="2400" b="1" dirty="0" smtClean="0"/>
              <a:t>hours</a:t>
            </a:r>
            <a:r>
              <a:rPr lang="en-US" sz="2400" dirty="0" smtClean="0"/>
              <a:t> between the time an attack was </a:t>
            </a:r>
            <a:r>
              <a:rPr lang="en-US" sz="2400" b="1" dirty="0" smtClean="0"/>
              <a:t>detected</a:t>
            </a:r>
            <a:r>
              <a:rPr lang="en-US" sz="2400" dirty="0" smtClean="0"/>
              <a:t>, and bombs could actually be </a:t>
            </a:r>
            <a:r>
              <a:rPr lang="en-US" sz="2400" b="1" dirty="0" smtClean="0"/>
              <a:t>delivered</a:t>
            </a:r>
            <a:r>
              <a:rPr lang="en-US" sz="2400" dirty="0" smtClean="0"/>
              <a:t>.</a:t>
            </a:r>
          </a:p>
          <a:p>
            <a:endParaRPr lang="en-US" sz="2400" dirty="0"/>
          </a:p>
          <a:p>
            <a:r>
              <a:rPr lang="en-US" sz="2400" dirty="0" smtClean="0"/>
              <a:t>This was also an era when nuclear-tipped surface-to-air </a:t>
            </a:r>
            <a:r>
              <a:rPr lang="en-US" sz="2400" b="1" dirty="0" smtClean="0"/>
              <a:t>anti-aircraft missiles</a:t>
            </a:r>
            <a:r>
              <a:rPr lang="en-US" sz="2400" dirty="0" smtClean="0"/>
              <a:t> were deployed across many parts of America to help defend major cities against incoming enemy bombers.</a:t>
            </a:r>
          </a:p>
        </p:txBody>
      </p:sp>
      <p:sp>
        <p:nvSpPr>
          <p:cNvPr id="4" name="Slide Number Placeholder 3"/>
          <p:cNvSpPr>
            <a:spLocks noGrp="1"/>
          </p:cNvSpPr>
          <p:nvPr>
            <p:ph type="sldNum" sz="quarter" idx="12"/>
          </p:nvPr>
        </p:nvSpPr>
        <p:spPr/>
        <p:txBody>
          <a:bodyPr/>
          <a:lstStyle/>
          <a:p>
            <a:fld id="{5702ED71-7EBA-C041-A0B8-FA137C3BEC59}" type="slidenum">
              <a:rPr lang="en-US" smtClean="0"/>
              <a:t>21</a:t>
            </a:fld>
            <a:endParaRPr lang="en-US"/>
          </a:p>
        </p:txBody>
      </p:sp>
    </p:spTree>
    <p:extLst>
      <p:ext uri="{BB962C8B-B14F-4D97-AF65-F5344CB8AC3E}">
        <p14:creationId xmlns:p14="http://schemas.microsoft.com/office/powerpoint/2010/main" val="363777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A Civil Defense Classic: "A Day Called X"</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22</a:t>
            </a:fld>
            <a:endParaRPr lang="en-US"/>
          </a:p>
        </p:txBody>
      </p:sp>
      <p:pic>
        <p:nvPicPr>
          <p:cNvPr id="6" name="Picture 5" descr="day-called-x.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551" y="938056"/>
            <a:ext cx="5306049" cy="5147295"/>
          </a:xfrm>
          <a:prstGeom prst="rect">
            <a:avLst/>
          </a:prstGeom>
        </p:spPr>
      </p:pic>
      <p:sp>
        <p:nvSpPr>
          <p:cNvPr id="7" name="TextBox 6"/>
          <p:cNvSpPr txBox="1"/>
          <p:nvPr/>
        </p:nvSpPr>
        <p:spPr>
          <a:xfrm>
            <a:off x="1562100" y="6171684"/>
            <a:ext cx="6136603" cy="369332"/>
          </a:xfrm>
          <a:prstGeom prst="rect">
            <a:avLst/>
          </a:prstGeom>
          <a:noFill/>
        </p:spPr>
        <p:txBody>
          <a:bodyPr wrap="none" rtlCol="0">
            <a:spAutoFit/>
          </a:bodyPr>
          <a:lstStyle/>
          <a:p>
            <a:r>
              <a:rPr lang="en-US" dirty="0"/>
              <a:t>See also: http://</a:t>
            </a:r>
            <a:r>
              <a:rPr lang="en-US" dirty="0" err="1"/>
              <a:t>www.atomictheater.com</a:t>
            </a:r>
            <a:r>
              <a:rPr lang="en-US" dirty="0"/>
              <a:t>/</a:t>
            </a:r>
            <a:r>
              <a:rPr lang="en-US" dirty="0" err="1"/>
              <a:t>civildefensefilms.htm</a:t>
            </a:r>
            <a:endParaRPr lang="en-US" dirty="0"/>
          </a:p>
        </p:txBody>
      </p:sp>
    </p:spTree>
    <p:extLst>
      <p:ext uri="{BB962C8B-B14F-4D97-AF65-F5344CB8AC3E}">
        <p14:creationId xmlns:p14="http://schemas.microsoft.com/office/powerpoint/2010/main" val="245644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The Site From "A Day Called X", Portland (1957)</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23</a:t>
            </a:fld>
            <a:endParaRPr lang="en-US"/>
          </a:p>
        </p:txBody>
      </p:sp>
      <p:sp>
        <p:nvSpPr>
          <p:cNvPr id="3" name="TextBox 2"/>
          <p:cNvSpPr txBox="1"/>
          <p:nvPr/>
        </p:nvSpPr>
        <p:spPr>
          <a:xfrm>
            <a:off x="4440570" y="6171684"/>
            <a:ext cx="4406262" cy="369332"/>
          </a:xfrm>
          <a:prstGeom prst="rect">
            <a:avLst/>
          </a:prstGeom>
          <a:noFill/>
        </p:spPr>
        <p:txBody>
          <a:bodyPr wrap="none" rtlCol="0">
            <a:spAutoFit/>
          </a:bodyPr>
          <a:lstStyle/>
          <a:p>
            <a:r>
              <a:rPr lang="en-US" dirty="0"/>
              <a:t>http://</a:t>
            </a:r>
            <a:r>
              <a:rPr lang="en-US" dirty="0" err="1"/>
              <a:t>kellybutteunderground.blogspot.com</a:t>
            </a:r>
            <a:r>
              <a:rPr lang="en-US" dirty="0"/>
              <a:t>/</a:t>
            </a:r>
          </a:p>
        </p:txBody>
      </p:sp>
      <p:pic>
        <p:nvPicPr>
          <p:cNvPr id="5" name="Picture 4" descr="kelly-butt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523" y="1070881"/>
            <a:ext cx="3833353" cy="4977731"/>
          </a:xfrm>
          <a:prstGeom prst="rect">
            <a:avLst/>
          </a:prstGeom>
        </p:spPr>
      </p:pic>
      <p:sp>
        <p:nvSpPr>
          <p:cNvPr id="7" name="TextBox 6"/>
          <p:cNvSpPr txBox="1"/>
          <p:nvPr/>
        </p:nvSpPr>
        <p:spPr>
          <a:xfrm>
            <a:off x="273932" y="1083333"/>
            <a:ext cx="4326826" cy="5355313"/>
          </a:xfrm>
          <a:prstGeom prst="rect">
            <a:avLst/>
          </a:prstGeom>
          <a:noFill/>
        </p:spPr>
        <p:txBody>
          <a:bodyPr wrap="none" rtlCol="0">
            <a:spAutoFit/>
          </a:bodyPr>
          <a:lstStyle/>
          <a:p>
            <a:pPr marL="285750" indent="-285750">
              <a:buFont typeface="Arial"/>
              <a:buChar char="•"/>
            </a:pPr>
            <a:r>
              <a:rPr lang="en-US" dirty="0" smtClean="0"/>
              <a:t>18,820 </a:t>
            </a:r>
            <a:r>
              <a:rPr lang="en-US" dirty="0"/>
              <a:t>sq ft underground </a:t>
            </a:r>
            <a:r>
              <a:rPr lang="en-US" dirty="0" smtClean="0"/>
              <a:t>complex;</a:t>
            </a:r>
            <a:br>
              <a:rPr lang="en-US" dirty="0" smtClean="0"/>
            </a:br>
            <a:r>
              <a:rPr lang="en-US" dirty="0" smtClean="0"/>
              <a:t>6.5 </a:t>
            </a:r>
            <a:r>
              <a:rPr lang="en-US" dirty="0"/>
              <a:t>miles east of downtown </a:t>
            </a:r>
            <a:r>
              <a:rPr lang="en-US" dirty="0" smtClean="0"/>
              <a:t>Portland at</a:t>
            </a:r>
            <a:br>
              <a:rPr lang="en-US" dirty="0" smtClean="0"/>
            </a:br>
            <a:r>
              <a:rPr lang="en-US" dirty="0" smtClean="0"/>
              <a:t>2960 SE 103</a:t>
            </a:r>
            <a:r>
              <a:rPr lang="en-US" baseline="30000" dirty="0" smtClean="0"/>
              <a:t>rd</a:t>
            </a:r>
            <a:r>
              <a:rPr lang="en-US" dirty="0" smtClean="0"/>
              <a:t> Dr, Portland OR 97266</a:t>
            </a:r>
          </a:p>
          <a:p>
            <a:pPr marL="285750" indent="-285750">
              <a:buFont typeface="Arial"/>
              <a:buChar char="•"/>
            </a:pPr>
            <a:endParaRPr lang="en-US" dirty="0" smtClean="0"/>
          </a:p>
          <a:p>
            <a:pPr marL="285750" indent="-285750">
              <a:buFont typeface="Arial"/>
              <a:buChar char="•"/>
            </a:pPr>
            <a:r>
              <a:rPr lang="en-US" dirty="0" smtClean="0"/>
              <a:t>Was to house 250 people for 2 weeks</a:t>
            </a:r>
            <a:br>
              <a:rPr lang="en-US" dirty="0" smtClean="0"/>
            </a:br>
            <a:r>
              <a:rPr lang="en-US" dirty="0" smtClean="0"/>
              <a:t>for "continuity of city government"</a:t>
            </a:r>
          </a:p>
          <a:p>
            <a:pPr marL="285750" indent="-285750">
              <a:buFont typeface="Arial"/>
              <a:buChar char="•"/>
            </a:pPr>
            <a:endParaRPr lang="en-US" dirty="0" smtClean="0"/>
          </a:p>
          <a:p>
            <a:pPr marL="285750" indent="-285750">
              <a:buFont typeface="Arial"/>
              <a:buChar char="•"/>
            </a:pPr>
            <a:r>
              <a:rPr lang="en-US" dirty="0"/>
              <a:t>26 inch thick reinforced concrete </a:t>
            </a:r>
            <a:r>
              <a:rPr lang="en-US" dirty="0" smtClean="0"/>
              <a:t>roof</a:t>
            </a:r>
            <a:br>
              <a:rPr lang="en-US" dirty="0" smtClean="0"/>
            </a:br>
            <a:r>
              <a:rPr lang="en-US" dirty="0" smtClean="0"/>
              <a:t>and a 230 foot reinforced </a:t>
            </a:r>
            <a:r>
              <a:rPr lang="en-US" dirty="0"/>
              <a:t>radio tower</a:t>
            </a:r>
          </a:p>
          <a:p>
            <a:pPr marL="285750" indent="-285750">
              <a:buFont typeface="Arial"/>
              <a:buChar char="•"/>
            </a:pPr>
            <a:endParaRPr lang="en-US" dirty="0"/>
          </a:p>
          <a:p>
            <a:pPr marL="285750" indent="-285750">
              <a:buFont typeface="Arial"/>
              <a:buChar char="•"/>
            </a:pPr>
            <a:r>
              <a:rPr lang="en-US" dirty="0"/>
              <a:t>Cost $670,000 in 1956 </a:t>
            </a:r>
            <a:r>
              <a:rPr lang="en-US" dirty="0" smtClean="0"/>
              <a:t>dollars</a:t>
            </a:r>
            <a:endParaRPr lang="en-US" dirty="0"/>
          </a:p>
          <a:p>
            <a:pPr marL="285750" indent="-285750">
              <a:buFont typeface="Arial"/>
              <a:buChar char="•"/>
            </a:pPr>
            <a:endParaRPr lang="en-US" b="1" dirty="0" smtClean="0"/>
          </a:p>
          <a:p>
            <a:pPr marL="285750" indent="-285750">
              <a:buFont typeface="Arial"/>
              <a:buChar char="•"/>
            </a:pPr>
            <a:r>
              <a:rPr lang="en-US" b="1" dirty="0" smtClean="0"/>
              <a:t>First of its kind in the United States</a:t>
            </a:r>
          </a:p>
          <a:p>
            <a:pPr marL="285750" indent="-285750">
              <a:buFont typeface="Arial"/>
              <a:buChar char="•"/>
            </a:pPr>
            <a:endParaRPr lang="en-US" b="1" dirty="0"/>
          </a:p>
          <a:p>
            <a:pPr marL="285750" indent="-285750">
              <a:buFont typeface="Arial"/>
              <a:buChar char="•"/>
            </a:pPr>
            <a:r>
              <a:rPr lang="en-US" dirty="0" smtClean="0"/>
              <a:t>Senator Wayne Morse derided these </a:t>
            </a:r>
            <a:br>
              <a:rPr lang="en-US" dirty="0" smtClean="0"/>
            </a:br>
            <a:r>
              <a:rPr lang="en-US" dirty="0" smtClean="0"/>
              <a:t>efforts as a pointless hoax.</a:t>
            </a:r>
          </a:p>
          <a:p>
            <a:pPr marL="285750" indent="-285750">
              <a:buFont typeface="Arial"/>
              <a:buChar char="•"/>
            </a:pPr>
            <a:endParaRPr lang="en-US" dirty="0"/>
          </a:p>
          <a:p>
            <a:pPr marL="285750" indent="-285750">
              <a:buFont typeface="Arial"/>
              <a:buChar char="•"/>
            </a:pPr>
            <a:r>
              <a:rPr lang="en-US" dirty="0" smtClean="0"/>
              <a:t>Portland </a:t>
            </a:r>
            <a:r>
              <a:rPr lang="en-US" dirty="0" smtClean="0"/>
              <a:t>subsequently quit the Civil </a:t>
            </a:r>
            <a:r>
              <a:rPr lang="en-US" dirty="0" smtClean="0"/>
              <a:t/>
            </a:r>
            <a:br>
              <a:rPr lang="en-US" dirty="0" smtClean="0"/>
            </a:br>
            <a:r>
              <a:rPr lang="en-US" dirty="0" smtClean="0"/>
              <a:t>Defense program in 1963.</a:t>
            </a:r>
          </a:p>
        </p:txBody>
      </p:sp>
    </p:spTree>
    <p:extLst>
      <p:ext uri="{BB962C8B-B14F-4D97-AF65-F5344CB8AC3E}">
        <p14:creationId xmlns:p14="http://schemas.microsoft.com/office/powerpoint/2010/main" val="368670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1802415"/>
          </a:xfrm>
        </p:spPr>
        <p:txBody>
          <a:bodyPr>
            <a:normAutofit/>
          </a:bodyPr>
          <a:lstStyle/>
          <a:p>
            <a:r>
              <a:rPr lang="en-US" sz="3200" b="1" dirty="0" smtClean="0"/>
              <a:t>What About </a:t>
            </a:r>
            <a:r>
              <a:rPr lang="en-US" sz="3200" b="1" i="1" dirty="0" smtClean="0"/>
              <a:t>Other</a:t>
            </a:r>
            <a:r>
              <a:rPr lang="en-US" sz="3200" b="1" dirty="0" smtClean="0"/>
              <a:t> Hardened City Government Continuity of Government Centers? As of 1959, "The number [was] small but increasing" and included </a:t>
            </a:r>
            <a:r>
              <a:rPr lang="en-US" sz="3200" b="1" dirty="0" smtClean="0">
                <a:solidFill>
                  <a:srgbClr val="FF0000"/>
                </a:solidFill>
              </a:rPr>
              <a:t>Detroit</a:t>
            </a:r>
            <a:r>
              <a:rPr lang="en-US" sz="3200" b="1" dirty="0" smtClean="0"/>
              <a:t>, as well as Portland...</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24</a:t>
            </a:fld>
            <a:endParaRPr lang="en-US"/>
          </a:p>
        </p:txBody>
      </p:sp>
      <p:sp>
        <p:nvSpPr>
          <p:cNvPr id="8" name="TextBox 7"/>
          <p:cNvSpPr txBox="1"/>
          <p:nvPr/>
        </p:nvSpPr>
        <p:spPr>
          <a:xfrm>
            <a:off x="776214" y="5317121"/>
            <a:ext cx="6730603" cy="1200329"/>
          </a:xfrm>
          <a:prstGeom prst="rect">
            <a:avLst/>
          </a:prstGeom>
          <a:noFill/>
        </p:spPr>
        <p:txBody>
          <a:bodyPr wrap="none" rtlCol="0">
            <a:spAutoFit/>
          </a:bodyPr>
          <a:lstStyle/>
          <a:p>
            <a:r>
              <a:rPr lang="en-US" dirty="0" smtClean="0"/>
              <a:t>Office of Civil and Defense Mobilization, Annual Report 1959,</a:t>
            </a:r>
            <a:br>
              <a:rPr lang="en-US" dirty="0" smtClean="0"/>
            </a:br>
            <a:r>
              <a:rPr lang="en-US" dirty="0" smtClean="0"/>
              <a:t>https</a:t>
            </a:r>
            <a:r>
              <a:rPr lang="en-US" dirty="0"/>
              <a:t>://</a:t>
            </a:r>
            <a:r>
              <a:rPr lang="en-US" dirty="0" err="1"/>
              <a:t>training.fema.gov</a:t>
            </a:r>
            <a:r>
              <a:rPr lang="en-US" dirty="0"/>
              <a:t>/</a:t>
            </a:r>
            <a:r>
              <a:rPr lang="en-US" dirty="0" err="1"/>
              <a:t>EMIWeb</a:t>
            </a:r>
            <a:r>
              <a:rPr lang="en-US" dirty="0"/>
              <a:t>/edu/docs/</a:t>
            </a:r>
            <a:r>
              <a:rPr lang="en-US" dirty="0" err="1"/>
              <a:t>HistoricalInterest</a:t>
            </a:r>
            <a:r>
              <a:rPr lang="en-US" dirty="0" smtClean="0"/>
              <a:t>/</a:t>
            </a:r>
            <a:br>
              <a:rPr lang="en-US" dirty="0" smtClean="0"/>
            </a:br>
            <a:r>
              <a:rPr lang="en-US" dirty="0" smtClean="0"/>
              <a:t>Office</a:t>
            </a:r>
            <a:r>
              <a:rPr lang="en-US" dirty="0"/>
              <a:t>%20of%20Civil%20and%20Defense%20Mobilization%20-%</a:t>
            </a:r>
            <a:r>
              <a:rPr lang="en-US" dirty="0" smtClean="0"/>
              <a:t>2019</a:t>
            </a:r>
            <a:br>
              <a:rPr lang="en-US" dirty="0" smtClean="0"/>
            </a:br>
            <a:r>
              <a:rPr lang="en-US" dirty="0" smtClean="0"/>
              <a:t>59</a:t>
            </a:r>
            <a:r>
              <a:rPr lang="en-US" dirty="0"/>
              <a:t>%20-%20Annual%20Rep.pdf</a:t>
            </a:r>
          </a:p>
        </p:txBody>
      </p:sp>
      <p:pic>
        <p:nvPicPr>
          <p:cNvPr id="9" name="Picture 8" descr="cities-with-control-cen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88" y="2478168"/>
            <a:ext cx="8451036" cy="2328347"/>
          </a:xfrm>
          <a:prstGeom prst="rect">
            <a:avLst/>
          </a:prstGeom>
        </p:spPr>
      </p:pic>
    </p:spTree>
    <p:extLst>
      <p:ext uri="{BB962C8B-B14F-4D97-AF65-F5344CB8AC3E}">
        <p14:creationId xmlns:p14="http://schemas.microsoft.com/office/powerpoint/2010/main" val="66303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0531"/>
            <a:ext cx="9143999" cy="1146337"/>
          </a:xfrm>
        </p:spPr>
        <p:txBody>
          <a:bodyPr>
            <a:normAutofit/>
          </a:bodyPr>
          <a:lstStyle/>
          <a:p>
            <a:r>
              <a:rPr lang="en-US" sz="3200" b="1" dirty="0" smtClean="0"/>
              <a:t>Michigan Also Had Nike </a:t>
            </a:r>
            <a:r>
              <a:rPr lang="en-US" sz="3200" b="1" dirty="0" smtClean="0"/>
              <a:t>Air </a:t>
            </a:r>
            <a:r>
              <a:rPr lang="en-US" sz="3200" b="1" dirty="0" smtClean="0"/>
              <a:t>Defense </a:t>
            </a:r>
            <a:r>
              <a:rPr lang="en-US" sz="3200" b="1" dirty="0" smtClean="0"/>
              <a:t>Sites Which Were to Launch Surface-to-Air 20KT Warheads...</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25</a:t>
            </a:fld>
            <a:endParaRPr lang="en-US"/>
          </a:p>
        </p:txBody>
      </p:sp>
      <p:pic>
        <p:nvPicPr>
          <p:cNvPr id="6" name="Picture 5" descr="nike-michig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162" y="1655768"/>
            <a:ext cx="5199979" cy="4252493"/>
          </a:xfrm>
          <a:prstGeom prst="rect">
            <a:avLst/>
          </a:prstGeom>
        </p:spPr>
      </p:pic>
      <p:sp>
        <p:nvSpPr>
          <p:cNvPr id="7" name="TextBox 6"/>
          <p:cNvSpPr txBox="1"/>
          <p:nvPr/>
        </p:nvSpPr>
        <p:spPr>
          <a:xfrm>
            <a:off x="1880162" y="6171684"/>
            <a:ext cx="5384144" cy="369332"/>
          </a:xfrm>
          <a:prstGeom prst="rect">
            <a:avLst/>
          </a:prstGeom>
          <a:noFill/>
        </p:spPr>
        <p:txBody>
          <a:bodyPr wrap="none" rtlCol="0">
            <a:spAutoFit/>
          </a:bodyPr>
          <a:lstStyle/>
          <a:p>
            <a:r>
              <a:rPr lang="en-US" dirty="0"/>
              <a:t>http://en.wikipedia.org/wiki/</a:t>
            </a:r>
            <a:r>
              <a:rPr lang="en-US" dirty="0" err="1"/>
              <a:t>List_of_Nike_missile_sites</a:t>
            </a:r>
            <a:endParaRPr lang="en-US" dirty="0"/>
          </a:p>
        </p:txBody>
      </p:sp>
    </p:spTree>
    <p:extLst>
      <p:ext uri="{BB962C8B-B14F-4D97-AF65-F5344CB8AC3E}">
        <p14:creationId xmlns:p14="http://schemas.microsoft.com/office/powerpoint/2010/main" val="1105144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All VERY SCARY, But </a:t>
            </a:r>
            <a:r>
              <a:rPr lang="en-US" sz="3200" b="1" dirty="0" smtClean="0"/>
              <a:t>Mostly VERY </a:t>
            </a:r>
            <a:r>
              <a:rPr lang="en-US" sz="3200" b="1" dirty="0" smtClean="0"/>
              <a:t>SLOW</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As long as weapons were coming in via bombers, events moved in </a:t>
            </a:r>
            <a:r>
              <a:rPr lang="en-US" sz="2400" b="1" dirty="0" smtClean="0"/>
              <a:t>human time frames</a:t>
            </a:r>
            <a:r>
              <a:rPr lang="en-US" sz="2400" dirty="0" smtClean="0"/>
              <a:t>: the military had hours to predict aircraft courses/targets, and citizens had hours to potentially evacuate.</a:t>
            </a:r>
          </a:p>
          <a:p>
            <a:endParaRPr lang="en-US" sz="2400" dirty="0"/>
          </a:p>
          <a:p>
            <a:r>
              <a:rPr lang="en-US" sz="2400" dirty="0" smtClean="0"/>
              <a:t>That would change, if/when nuclear weapons were delivered by </a:t>
            </a:r>
            <a:r>
              <a:rPr lang="en-US" sz="2400" b="1" dirty="0" smtClean="0"/>
              <a:t>missiles</a:t>
            </a:r>
            <a:r>
              <a:rPr lang="en-US" sz="2400" dirty="0" smtClean="0"/>
              <a:t> rather than </a:t>
            </a:r>
            <a:r>
              <a:rPr lang="en-US" sz="2400" b="1" dirty="0" smtClean="0"/>
              <a:t>bombers</a:t>
            </a:r>
            <a:r>
              <a:rPr lang="en-US" sz="2400" dirty="0" smtClean="0"/>
              <a:t>.</a:t>
            </a:r>
          </a:p>
          <a:p>
            <a:endParaRPr lang="en-US" sz="2400" dirty="0"/>
          </a:p>
          <a:p>
            <a:r>
              <a:rPr lang="en-US" sz="2400" b="1" dirty="0" smtClean="0"/>
              <a:t>Both sides</a:t>
            </a:r>
            <a:r>
              <a:rPr lang="en-US" sz="2400" dirty="0" smtClean="0"/>
              <a:t> were working </a:t>
            </a:r>
            <a:r>
              <a:rPr lang="en-US" sz="2400" dirty="0" smtClean="0"/>
              <a:t>hard on </a:t>
            </a:r>
            <a:r>
              <a:rPr lang="en-US" sz="2400" dirty="0" smtClean="0"/>
              <a:t>missile technology in the cold war era, it's just that </a:t>
            </a:r>
            <a:r>
              <a:rPr lang="en-US" sz="2400" b="1" dirty="0" smtClean="0"/>
              <a:t>America always assumed it would be the first </a:t>
            </a:r>
            <a:r>
              <a:rPr lang="en-US" sz="2400" b="1" dirty="0" smtClean="0"/>
              <a:t>to demonstrate </a:t>
            </a:r>
            <a:r>
              <a:rPr lang="en-US" sz="2400" b="1" dirty="0" smtClean="0"/>
              <a:t>expertise in </a:t>
            </a:r>
            <a:r>
              <a:rPr lang="en-US" sz="2400" b="1" dirty="0" smtClean="0"/>
              <a:t>ICBM-class </a:t>
            </a:r>
            <a:r>
              <a:rPr lang="en-US" sz="2400" b="1" dirty="0" smtClean="0"/>
              <a:t>technology.</a:t>
            </a:r>
          </a:p>
          <a:p>
            <a:endParaRPr lang="en-US" sz="2400" dirty="0"/>
          </a:p>
          <a:p>
            <a:r>
              <a:rPr lang="en-US" sz="2400" dirty="0" smtClean="0"/>
              <a:t>The USSR's Sputnik Project demonstrated that that was a false assumption.</a:t>
            </a:r>
          </a:p>
        </p:txBody>
      </p:sp>
      <p:sp>
        <p:nvSpPr>
          <p:cNvPr id="4" name="Slide Number Placeholder 3"/>
          <p:cNvSpPr>
            <a:spLocks noGrp="1"/>
          </p:cNvSpPr>
          <p:nvPr>
            <p:ph type="sldNum" sz="quarter" idx="12"/>
          </p:nvPr>
        </p:nvSpPr>
        <p:spPr/>
        <p:txBody>
          <a:bodyPr/>
          <a:lstStyle/>
          <a:p>
            <a:fld id="{5702ED71-7EBA-C041-A0B8-FA137C3BEC59}" type="slidenum">
              <a:rPr lang="en-US" smtClean="0"/>
              <a:t>26</a:t>
            </a:fld>
            <a:endParaRPr lang="en-US"/>
          </a:p>
        </p:txBody>
      </p:sp>
    </p:spTree>
    <p:extLst>
      <p:ext uri="{BB962C8B-B14F-4D97-AF65-F5344CB8AC3E}">
        <p14:creationId xmlns:p14="http://schemas.microsoft.com/office/powerpoint/2010/main" val="103253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So What</a:t>
            </a:r>
            <a:r>
              <a:rPr lang="en-US" sz="3200" b="1" dirty="0"/>
              <a:t> </a:t>
            </a:r>
            <a:r>
              <a:rPr lang="en-US" sz="3200" b="1" dirty="0" smtClean="0"/>
              <a:t>Was "Sputnik," Again?</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57 years ago, Sputnik ("satellite" in Russian) </a:t>
            </a:r>
            <a:br>
              <a:rPr lang="en-US" sz="2400" dirty="0" smtClean="0"/>
            </a:br>
            <a:r>
              <a:rPr lang="en-US" sz="2400" dirty="0" smtClean="0"/>
              <a:t>was </a:t>
            </a:r>
            <a:r>
              <a:rPr lang="en-US" sz="2400" b="1" dirty="0" smtClean="0"/>
              <a:t>the first artificial Earth satellite</a:t>
            </a:r>
            <a:r>
              <a:rPr lang="en-US" sz="2400" dirty="0" smtClean="0"/>
              <a:t>, launched </a:t>
            </a:r>
            <a:br>
              <a:rPr lang="en-US" sz="2400" dirty="0" smtClean="0"/>
            </a:br>
            <a:r>
              <a:rPr lang="en-US" sz="2400" dirty="0" smtClean="0"/>
              <a:t>by the USSR from Baikonur Cosmodrome on </a:t>
            </a:r>
            <a:br>
              <a:rPr lang="en-US" sz="2400" dirty="0" smtClean="0"/>
            </a:br>
            <a:r>
              <a:rPr lang="en-US" sz="2400" dirty="0" smtClean="0"/>
              <a:t>Oct 4</a:t>
            </a:r>
            <a:r>
              <a:rPr lang="en-US" sz="2400" baseline="30000" dirty="0" smtClean="0"/>
              <a:t>th</a:t>
            </a:r>
            <a:r>
              <a:rPr lang="en-US" sz="2400" dirty="0" smtClean="0"/>
              <a:t>, 1957. It orbited the earth for 92 days.</a:t>
            </a:r>
            <a:endParaRPr lang="en-US" sz="2400" dirty="0"/>
          </a:p>
          <a:p>
            <a:r>
              <a:rPr lang="en-US" sz="2400" dirty="0" smtClean="0"/>
              <a:t>It was a 23 inches metal sphere and had two pairs </a:t>
            </a:r>
            <a:br>
              <a:rPr lang="en-US" sz="2400" dirty="0" smtClean="0"/>
            </a:br>
            <a:r>
              <a:rPr lang="en-US" sz="2400" dirty="0" smtClean="0"/>
              <a:t>of external radio antennas. It weighed 184.3 </a:t>
            </a:r>
            <a:br>
              <a:rPr lang="en-US" sz="2400" dirty="0" smtClean="0"/>
            </a:br>
            <a:r>
              <a:rPr lang="en-US" sz="2400" dirty="0" smtClean="0"/>
              <a:t>pounds (112 pounds of that weight, 60.7%, </a:t>
            </a:r>
            <a:br>
              <a:rPr lang="en-US" sz="2400" dirty="0" smtClean="0"/>
            </a:br>
            <a:r>
              <a:rPr lang="en-US" sz="2400" dirty="0" smtClean="0"/>
              <a:t>was</a:t>
            </a:r>
            <a:r>
              <a:rPr lang="en-US" sz="2400" dirty="0"/>
              <a:t> </a:t>
            </a:r>
            <a:r>
              <a:rPr lang="en-US" sz="2400" dirty="0" smtClean="0"/>
              <a:t>a power supply full of batteries that would last just 22 days)</a:t>
            </a:r>
            <a:endParaRPr lang="en-US" sz="2400" dirty="0"/>
          </a:p>
          <a:p>
            <a:r>
              <a:rPr lang="en-US" sz="2400" b="1" dirty="0" smtClean="0"/>
              <a:t>Sputnik sent a piercing fast "beeping" sound</a:t>
            </a:r>
            <a:r>
              <a:rPr lang="en-US" sz="2400" dirty="0" smtClean="0"/>
              <a:t> on 20.005 and 40.010 MHz. Want to hear it? You can, if you're curious: </a:t>
            </a:r>
            <a:br>
              <a:rPr lang="en-US" sz="2400" dirty="0" smtClean="0"/>
            </a:br>
            <a:r>
              <a:rPr lang="en-US" sz="2400" dirty="0" smtClean="0"/>
              <a:t>http</a:t>
            </a:r>
            <a:r>
              <a:rPr lang="en-US" sz="2400" dirty="0"/>
              <a:t>://www.amsat.org/</a:t>
            </a:r>
            <a:r>
              <a:rPr lang="en-US" sz="2400" dirty="0" err="1"/>
              <a:t>amsat</a:t>
            </a:r>
            <a:r>
              <a:rPr lang="en-US" sz="2400" dirty="0"/>
              <a:t>/features/sounds/</a:t>
            </a:r>
            <a:r>
              <a:rPr lang="en-US" sz="2400" dirty="0" smtClean="0"/>
              <a:t>sputnk1b.wav</a:t>
            </a:r>
            <a:endParaRPr lang="en-US" sz="2400" dirty="0"/>
          </a:p>
          <a:p>
            <a:r>
              <a:rPr lang="en-US" sz="2400" dirty="0" smtClean="0"/>
              <a:t>NBC radio, in rebroadcasting Sputnik's beeping, said, </a:t>
            </a:r>
            <a:r>
              <a:rPr lang="en-US" sz="2400" dirty="0" smtClean="0">
                <a:solidFill>
                  <a:srgbClr val="FF0000"/>
                </a:solidFill>
              </a:rPr>
              <a:t>"Listen now for the sound which forever more separates the old from the new"</a:t>
            </a:r>
            <a:r>
              <a:rPr lang="en-US" sz="2400" dirty="0" smtClean="0"/>
              <a:t> [quoted in "Red Moon Over the U.S.," </a:t>
            </a:r>
            <a:r>
              <a:rPr lang="en-US" sz="2400" i="1" dirty="0" smtClean="0"/>
              <a:t>Time</a:t>
            </a:r>
            <a:r>
              <a:rPr lang="en-US" sz="2400" dirty="0" smtClean="0"/>
              <a:t>, Oct 14</a:t>
            </a:r>
            <a:r>
              <a:rPr lang="en-US" sz="2400" baseline="30000" dirty="0" smtClean="0"/>
              <a:t>th</a:t>
            </a:r>
            <a:r>
              <a:rPr lang="en-US" sz="2400" dirty="0" smtClean="0"/>
              <a:t>, 1957]</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27</a:t>
            </a:fld>
            <a:endParaRPr lang="en-US"/>
          </a:p>
        </p:txBody>
      </p:sp>
      <p:pic>
        <p:nvPicPr>
          <p:cNvPr id="5" name="Picture 4" descr="640px-Sputnik-stamp-uss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6289" y="1170498"/>
            <a:ext cx="1488837" cy="2156487"/>
          </a:xfrm>
          <a:prstGeom prst="rect">
            <a:avLst/>
          </a:prstGeom>
        </p:spPr>
      </p:pic>
    </p:spTree>
    <p:extLst>
      <p:ext uri="{BB962C8B-B14F-4D97-AF65-F5344CB8AC3E}">
        <p14:creationId xmlns:p14="http://schemas.microsoft.com/office/powerpoint/2010/main" val="4234204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Sputnik 2</a:t>
            </a:r>
            <a:endParaRPr lang="en-US" sz="3200" b="1" dirty="0"/>
          </a:p>
        </p:txBody>
      </p:sp>
      <p:sp>
        <p:nvSpPr>
          <p:cNvPr id="3" name="Content Placeholder 2"/>
          <p:cNvSpPr>
            <a:spLocks noGrp="1"/>
          </p:cNvSpPr>
          <p:nvPr>
            <p:ph idx="1"/>
          </p:nvPr>
        </p:nvSpPr>
        <p:spPr>
          <a:xfrm>
            <a:off x="237391" y="909004"/>
            <a:ext cx="5668109" cy="5667079"/>
          </a:xfrm>
        </p:spPr>
        <p:txBody>
          <a:bodyPr>
            <a:normAutofit/>
          </a:bodyPr>
          <a:lstStyle/>
          <a:p>
            <a:r>
              <a:rPr lang="en-US" sz="2400" dirty="0" smtClean="0"/>
              <a:t>If there had </a:t>
            </a:r>
            <a:r>
              <a:rPr lang="en-US" sz="2400" b="1" dirty="0" smtClean="0"/>
              <a:t>only</a:t>
            </a:r>
            <a:r>
              <a:rPr lang="en-US" sz="2400" dirty="0" smtClean="0"/>
              <a:t> been the first Sputnik, </a:t>
            </a:r>
            <a:br>
              <a:rPr lang="en-US" sz="2400" dirty="0" smtClean="0"/>
            </a:br>
            <a:r>
              <a:rPr lang="en-US" sz="2400" dirty="0" smtClean="0"/>
              <a:t>its impact might have been limited. However, </a:t>
            </a:r>
            <a:r>
              <a:rPr lang="en-US" sz="2400" b="1" dirty="0" smtClean="0"/>
              <a:t>less than a month later</a:t>
            </a:r>
            <a:r>
              <a:rPr lang="en-US" sz="2400" dirty="0" smtClean="0"/>
              <a:t>, on Nov 3</a:t>
            </a:r>
            <a:r>
              <a:rPr lang="en-US" sz="2400" baseline="30000" dirty="0" smtClean="0"/>
              <a:t>rd</a:t>
            </a:r>
            <a:r>
              <a:rPr lang="en-US" sz="2400" dirty="0" smtClean="0"/>
              <a:t>, 1957, the USSR launched </a:t>
            </a:r>
            <a:r>
              <a:rPr lang="en-US" sz="2400" dirty="0" smtClean="0"/>
              <a:t>again.</a:t>
            </a:r>
            <a:endParaRPr lang="en-US" sz="2400" dirty="0" smtClean="0"/>
          </a:p>
          <a:p>
            <a:r>
              <a:rPr lang="en-US" sz="2400" dirty="0" smtClean="0"/>
              <a:t>The 2</a:t>
            </a:r>
            <a:r>
              <a:rPr lang="en-US" sz="2400" baseline="30000" dirty="0" smtClean="0"/>
              <a:t>nd</a:t>
            </a:r>
            <a:r>
              <a:rPr lang="en-US" sz="2400" dirty="0" smtClean="0"/>
              <a:t> Sputnik had </a:t>
            </a:r>
            <a:r>
              <a:rPr lang="en-US" sz="2400" dirty="0" smtClean="0"/>
              <a:t>a </a:t>
            </a:r>
            <a:r>
              <a:rPr lang="en-US" sz="2400" b="1" dirty="0" smtClean="0"/>
              <a:t>1,121 pound </a:t>
            </a:r>
            <a:r>
              <a:rPr lang="en-US" sz="2400" b="1" dirty="0" smtClean="0"/>
              <a:t>payload,</a:t>
            </a:r>
            <a:r>
              <a:rPr lang="en-US" sz="2400" dirty="0"/>
              <a:t> </a:t>
            </a:r>
            <a:r>
              <a:rPr lang="en-US" sz="2400" dirty="0" smtClean="0"/>
              <a:t>included </a:t>
            </a:r>
            <a:r>
              <a:rPr lang="en-US" sz="2400" dirty="0" smtClean="0"/>
              <a:t>a </a:t>
            </a:r>
            <a:r>
              <a:rPr lang="en-US" sz="2400" dirty="0" smtClean="0"/>
              <a:t>live dog. The payload weight was what was important, however: that was the weight of a nuke.</a:t>
            </a:r>
          </a:p>
          <a:p>
            <a:r>
              <a:rPr lang="en-US" sz="2400" dirty="0" smtClean="0"/>
              <a:t>(BTW, poor Laika was doomed from the time she was launched because the USSR hadn't mastered re-entry as of Nov 1957)</a:t>
            </a:r>
            <a:endParaRPr lang="en-US" sz="2400" dirty="0" smtClean="0"/>
          </a:p>
          <a:p>
            <a:r>
              <a:rPr lang="en-US" sz="2400" dirty="0" smtClean="0"/>
              <a:t>Anyhow, Sputnik 2 was </a:t>
            </a:r>
            <a:r>
              <a:rPr lang="en-US" sz="2400" dirty="0" smtClean="0"/>
              <a:t>a very big deal. </a:t>
            </a:r>
          </a:p>
          <a:p>
            <a:r>
              <a:rPr lang="en-US" sz="2400" dirty="0" smtClean="0"/>
              <a:t>President Eisenhower responded with </a:t>
            </a:r>
            <a:br>
              <a:rPr lang="en-US" sz="2400" dirty="0" smtClean="0"/>
            </a:br>
            <a:r>
              <a:rPr lang="en-US" sz="2400" dirty="0" smtClean="0"/>
              <a:t>a major radio and television address... </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28</a:t>
            </a:fld>
            <a:endParaRPr lang="en-US"/>
          </a:p>
        </p:txBody>
      </p:sp>
      <p:pic>
        <p:nvPicPr>
          <p:cNvPr id="6" name="Picture 5" descr="Sputnik2_v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749" y="909004"/>
            <a:ext cx="2717800" cy="4445000"/>
          </a:xfrm>
          <a:prstGeom prst="rect">
            <a:avLst/>
          </a:prstGeom>
        </p:spPr>
      </p:pic>
      <p:sp>
        <p:nvSpPr>
          <p:cNvPr id="7" name="TextBox 6"/>
          <p:cNvSpPr txBox="1"/>
          <p:nvPr/>
        </p:nvSpPr>
        <p:spPr>
          <a:xfrm>
            <a:off x="6059849" y="5458420"/>
            <a:ext cx="2941831" cy="923330"/>
          </a:xfrm>
          <a:prstGeom prst="rect">
            <a:avLst/>
          </a:prstGeom>
          <a:noFill/>
        </p:spPr>
        <p:txBody>
          <a:bodyPr wrap="none" rtlCol="0">
            <a:spAutoFit/>
          </a:bodyPr>
          <a:lstStyle/>
          <a:p>
            <a:r>
              <a:rPr lang="en-US" dirty="0"/>
              <a:t>http://</a:t>
            </a:r>
            <a:r>
              <a:rPr lang="en-US" dirty="0" err="1"/>
              <a:t>upload.wikimedia.org</a:t>
            </a:r>
            <a:r>
              <a:rPr lang="en-US" dirty="0" smtClean="0"/>
              <a:t>/</a:t>
            </a:r>
            <a:br>
              <a:rPr lang="en-US" dirty="0" smtClean="0"/>
            </a:br>
            <a:r>
              <a:rPr lang="en-US" dirty="0" err="1" smtClean="0"/>
              <a:t>wikipedia</a:t>
            </a:r>
            <a:r>
              <a:rPr lang="en-US" dirty="0"/>
              <a:t>/commons/a/</a:t>
            </a:r>
            <a:r>
              <a:rPr lang="en-US" dirty="0" err="1"/>
              <a:t>ab</a:t>
            </a:r>
            <a:r>
              <a:rPr lang="en-US" dirty="0" smtClean="0"/>
              <a:t>/</a:t>
            </a:r>
            <a:br>
              <a:rPr lang="en-US" dirty="0" smtClean="0"/>
            </a:br>
            <a:r>
              <a:rPr lang="en-US" dirty="0" smtClean="0"/>
              <a:t>Sputnik2_vsm.jpg</a:t>
            </a:r>
            <a:endParaRPr lang="en-US" dirty="0"/>
          </a:p>
        </p:txBody>
      </p:sp>
    </p:spTree>
    <p:extLst>
      <p:ext uri="{BB962C8B-B14F-4D97-AF65-F5344CB8AC3E}">
        <p14:creationId xmlns:p14="http://schemas.microsoft.com/office/powerpoint/2010/main" val="179882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Eisenhower's Radio </a:t>
            </a:r>
            <a:r>
              <a:rPr lang="en-US" sz="3200" b="1" smtClean="0"/>
              <a:t>&amp; TV Address </a:t>
            </a:r>
            <a:r>
              <a:rPr lang="en-US" sz="3200" b="1" dirty="0" smtClean="0"/>
              <a:t>of Nov 7</a:t>
            </a:r>
            <a:r>
              <a:rPr lang="en-US" sz="3200" b="1" baseline="30000" dirty="0" smtClean="0"/>
              <a:t>th</a:t>
            </a:r>
            <a:r>
              <a:rPr lang="en-US" sz="3200" b="1" dirty="0" smtClean="0"/>
              <a:t>, 1957</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"My subject tonight is </a:t>
            </a:r>
            <a:r>
              <a:rPr lang="en-US" sz="2400" b="1" dirty="0" smtClean="0"/>
              <a:t>Science in National Security.</a:t>
            </a:r>
            <a:r>
              <a:rPr lang="en-US" sz="2400" dirty="0" smtClean="0"/>
              <a:t>"</a:t>
            </a:r>
          </a:p>
          <a:p>
            <a:r>
              <a:rPr lang="en-US" sz="2400" dirty="0" smtClean="0"/>
              <a:t>R&amp;D for defense was already running over </a:t>
            </a:r>
            <a:r>
              <a:rPr lang="en-US" sz="2400" b="1" dirty="0" smtClean="0"/>
              <a:t>$5 billion a year</a:t>
            </a:r>
          </a:p>
          <a:p>
            <a:r>
              <a:rPr lang="en-US" sz="2400" dirty="0" smtClean="0"/>
              <a:t>Discussed the </a:t>
            </a:r>
            <a:r>
              <a:rPr lang="en-US" sz="2400" b="1" dirty="0" smtClean="0"/>
              <a:t>B-52</a:t>
            </a:r>
            <a:r>
              <a:rPr lang="en-US" sz="2400" dirty="0" smtClean="0"/>
              <a:t> jet bomber, and </a:t>
            </a:r>
            <a:r>
              <a:rPr lang="en-US" sz="2400" b="1" dirty="0" smtClean="0"/>
              <a:t>nuclear subs &amp; carriers</a:t>
            </a:r>
          </a:p>
          <a:p>
            <a:r>
              <a:rPr lang="en-US" sz="2400" dirty="0" smtClean="0"/>
              <a:t>Mentioned that we have </a:t>
            </a:r>
            <a:r>
              <a:rPr lang="en-US" sz="2400" b="1" dirty="0" smtClean="0"/>
              <a:t>more and better nukes</a:t>
            </a:r>
            <a:r>
              <a:rPr lang="en-US" sz="2400" dirty="0" smtClean="0"/>
              <a:t> than the Soviets</a:t>
            </a:r>
          </a:p>
          <a:p>
            <a:r>
              <a:rPr lang="en-US" sz="2400" dirty="0" smtClean="0"/>
              <a:t>Discussed creation of an</a:t>
            </a:r>
            <a:r>
              <a:rPr lang="en-US" sz="2400" b="1" dirty="0" smtClean="0"/>
              <a:t> early warning radar system</a:t>
            </a:r>
          </a:p>
          <a:p>
            <a:r>
              <a:rPr lang="en-US" sz="2400" dirty="0" smtClean="0">
                <a:solidFill>
                  <a:srgbClr val="FF0000"/>
                </a:solidFill>
              </a:rPr>
              <a:t>"</a:t>
            </a:r>
            <a:r>
              <a:rPr lang="en-US" sz="2400" dirty="0">
                <a:solidFill>
                  <a:srgbClr val="FF0000"/>
                </a:solidFill>
              </a:rPr>
              <a:t>According to my scientific </a:t>
            </a:r>
            <a:r>
              <a:rPr lang="en-US" sz="2400" dirty="0" smtClean="0">
                <a:solidFill>
                  <a:srgbClr val="FF0000"/>
                </a:solidFill>
              </a:rPr>
              <a:t>friends [JES: remember, he was formerly president of Columbia University], </a:t>
            </a:r>
            <a:r>
              <a:rPr lang="en-US" sz="2400" dirty="0">
                <a:solidFill>
                  <a:srgbClr val="FF0000"/>
                </a:solidFill>
              </a:rPr>
              <a:t>one of our greatest, and </a:t>
            </a:r>
            <a:r>
              <a:rPr lang="en-US" sz="2400" dirty="0" smtClean="0">
                <a:solidFill>
                  <a:srgbClr val="FF0000"/>
                </a:solidFill>
              </a:rPr>
              <a:t>most </a:t>
            </a:r>
            <a:r>
              <a:rPr lang="en-US" sz="2400" dirty="0">
                <a:solidFill>
                  <a:srgbClr val="FF0000"/>
                </a:solidFill>
              </a:rPr>
              <a:t>glaring, deficiencies is the failure of us in this country to give high enough priority to </a:t>
            </a:r>
            <a:r>
              <a:rPr lang="en-US" sz="2400" b="1" dirty="0">
                <a:solidFill>
                  <a:srgbClr val="FF0000"/>
                </a:solidFill>
              </a:rPr>
              <a:t>scientific education</a:t>
            </a:r>
            <a:r>
              <a:rPr lang="en-US" sz="2400" dirty="0">
                <a:solidFill>
                  <a:srgbClr val="FF0000"/>
                </a:solidFill>
              </a:rPr>
              <a:t> and to the </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place </a:t>
            </a:r>
            <a:r>
              <a:rPr lang="en-US" sz="2400" dirty="0">
                <a:solidFill>
                  <a:srgbClr val="FF0000"/>
                </a:solidFill>
              </a:rPr>
              <a:t>of science in our national life</a:t>
            </a:r>
            <a:r>
              <a:rPr lang="en-US" sz="2400" dirty="0" smtClean="0">
                <a:solidFill>
                  <a:srgbClr val="FF0000"/>
                </a:solidFill>
              </a:rPr>
              <a:t>."</a:t>
            </a:r>
          </a:p>
          <a:p>
            <a:r>
              <a:rPr lang="en-US" sz="2400" dirty="0" smtClean="0">
                <a:solidFill>
                  <a:srgbClr val="FF0000"/>
                </a:solidFill>
              </a:rPr>
              <a:t>"</a:t>
            </a:r>
            <a:r>
              <a:rPr lang="en-US" sz="2400" dirty="0">
                <a:solidFill>
                  <a:srgbClr val="FF0000"/>
                </a:solidFill>
              </a:rPr>
              <a:t>They believe that a second critical need is that of giving higher priority, both public and private, to </a:t>
            </a:r>
            <a:r>
              <a:rPr lang="en-US" sz="2400" b="1" dirty="0">
                <a:solidFill>
                  <a:srgbClr val="FF0000"/>
                </a:solidFill>
              </a:rPr>
              <a:t>basic research</a:t>
            </a:r>
            <a:r>
              <a:rPr lang="en-US" sz="2400" dirty="0" smtClean="0">
                <a:solidFill>
                  <a:srgbClr val="FF0000"/>
                </a:solidFill>
              </a:rPr>
              <a:t>."</a:t>
            </a:r>
            <a:endParaRPr lang="en-US" sz="2400" dirty="0">
              <a:solidFill>
                <a:srgbClr val="FF0000"/>
              </a:solidFill>
            </a:endParaRPr>
          </a:p>
          <a:p>
            <a:r>
              <a:rPr lang="en-US" sz="2400" dirty="0" smtClean="0"/>
              <a:t>Speech transcript linked from: </a:t>
            </a:r>
            <a:r>
              <a:rPr lang="en-US" sz="2400" dirty="0" err="1" smtClean="0"/>
              <a:t>www.eisenhower.archives.gov</a:t>
            </a:r>
            <a:r>
              <a:rPr lang="en-US" sz="2400" dirty="0"/>
              <a:t>/research/</a:t>
            </a:r>
            <a:r>
              <a:rPr lang="en-US" sz="2400" dirty="0" err="1"/>
              <a:t>online_documents</a:t>
            </a:r>
            <a:r>
              <a:rPr lang="en-US" sz="2400" dirty="0"/>
              <a:t>/</a:t>
            </a:r>
            <a:r>
              <a:rPr lang="en-US" sz="2400" dirty="0" err="1"/>
              <a:t>sputnik.html</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29</a:t>
            </a:fld>
            <a:endParaRPr lang="en-US"/>
          </a:p>
        </p:txBody>
      </p:sp>
    </p:spTree>
    <p:extLst>
      <p:ext uri="{BB962C8B-B14F-4D97-AF65-F5344CB8AC3E}">
        <p14:creationId xmlns:p14="http://schemas.microsoft.com/office/powerpoint/2010/main" val="156803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391" y="398468"/>
            <a:ext cx="8629158" cy="6177615"/>
          </a:xfrm>
        </p:spPr>
        <p:txBody>
          <a:bodyPr>
            <a:normAutofit/>
          </a:bodyPr>
          <a:lstStyle/>
          <a:p>
            <a:pPr marL="0" indent="0">
              <a:buNone/>
            </a:pPr>
            <a:r>
              <a:rPr lang="en-US" sz="2400" dirty="0" smtClean="0"/>
              <a:t>		</a:t>
            </a:r>
          </a:p>
          <a:p>
            <a:pPr marL="0" indent="0">
              <a:buNone/>
            </a:pPr>
            <a:endParaRPr lang="en-US" sz="2400" dirty="0" smtClean="0"/>
          </a:p>
          <a:p>
            <a:pPr marL="0" indent="0">
              <a:buNone/>
            </a:pPr>
            <a:r>
              <a:rPr lang="en-US" sz="2400" dirty="0"/>
              <a:t>	</a:t>
            </a:r>
            <a:r>
              <a:rPr lang="en-US" sz="2400" dirty="0" smtClean="0"/>
              <a:t>	</a:t>
            </a:r>
            <a:r>
              <a:rPr lang="en-US" sz="2400" b="1" dirty="0" smtClean="0"/>
              <a:t>An obligatory disclaimer:</a:t>
            </a:r>
            <a:br>
              <a:rPr lang="en-US" sz="2400" b="1" dirty="0" smtClean="0"/>
            </a:br>
            <a:r>
              <a:rPr lang="en-US" sz="2400" dirty="0" smtClean="0"/>
              <a:t/>
            </a:r>
            <a:br>
              <a:rPr lang="en-US" sz="2400" dirty="0" smtClean="0"/>
            </a:br>
            <a:r>
              <a:rPr lang="en-US" sz="2400" dirty="0" smtClean="0"/>
              <a:t/>
            </a:r>
            <a:br>
              <a:rPr lang="en-US" sz="2400" dirty="0" smtClean="0"/>
            </a:br>
            <a:r>
              <a:rPr lang="en-US" sz="2400" dirty="0" smtClean="0"/>
              <a:t>		</a:t>
            </a:r>
            <a:r>
              <a:rPr lang="en-US" sz="2400" i="1" dirty="0" smtClean="0"/>
              <a:t>The opinions and perspective I'm going to share with</a:t>
            </a:r>
            <a:br>
              <a:rPr lang="en-US" sz="2400" i="1" dirty="0" smtClean="0"/>
            </a:br>
            <a:r>
              <a:rPr lang="en-US" sz="2400" i="1" dirty="0" smtClean="0"/>
              <a:t>		you today represent my own point of view, and do not</a:t>
            </a:r>
            <a:br>
              <a:rPr lang="en-US" sz="2400" i="1" dirty="0" smtClean="0"/>
            </a:br>
            <a:r>
              <a:rPr lang="en-US" sz="2400" i="1" dirty="0" smtClean="0"/>
              <a:t>		necessarily represent the opinion of any other person</a:t>
            </a:r>
            <a:br>
              <a:rPr lang="en-US" sz="2400" i="1" dirty="0" smtClean="0"/>
            </a:br>
            <a:r>
              <a:rPr lang="en-US" sz="2400" i="1" dirty="0" smtClean="0"/>
              <a:t>		or organization.</a:t>
            </a:r>
          </a:p>
        </p:txBody>
      </p:sp>
      <p:sp>
        <p:nvSpPr>
          <p:cNvPr id="4" name="Slide Number Placeholder 3"/>
          <p:cNvSpPr>
            <a:spLocks noGrp="1"/>
          </p:cNvSpPr>
          <p:nvPr>
            <p:ph type="sldNum" sz="quarter" idx="12"/>
          </p:nvPr>
        </p:nvSpPr>
        <p:spPr/>
        <p:txBody>
          <a:bodyPr/>
          <a:lstStyle/>
          <a:p>
            <a:fld id="{5702ED71-7EBA-C041-A0B8-FA137C3BEC59}" type="slidenum">
              <a:rPr lang="en-US" smtClean="0"/>
              <a:t>3</a:t>
            </a:fld>
            <a:endParaRPr lang="en-US"/>
          </a:p>
        </p:txBody>
      </p:sp>
    </p:spTree>
    <p:extLst>
      <p:ext uri="{BB962C8B-B14F-4D97-AF65-F5344CB8AC3E}">
        <p14:creationId xmlns:p14="http://schemas.microsoft.com/office/powerpoint/2010/main" val="3475562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07777"/>
          </a:xfrm>
        </p:spPr>
        <p:txBody>
          <a:bodyPr>
            <a:normAutofit/>
          </a:bodyPr>
          <a:lstStyle/>
          <a:p>
            <a:r>
              <a:rPr lang="en-US" sz="3200" b="1" dirty="0" smtClean="0"/>
              <a:t>Some Specific Outcomes, Both Good and Bad</a:t>
            </a:r>
            <a:endParaRPr lang="en-US" sz="3200" b="1" dirty="0"/>
          </a:p>
        </p:txBody>
      </p:sp>
      <p:sp>
        <p:nvSpPr>
          <p:cNvPr id="3" name="Content Placeholder 2"/>
          <p:cNvSpPr>
            <a:spLocks noGrp="1"/>
          </p:cNvSpPr>
          <p:nvPr>
            <p:ph idx="1"/>
          </p:nvPr>
        </p:nvSpPr>
        <p:spPr>
          <a:xfrm>
            <a:off x="237391" y="747128"/>
            <a:ext cx="8629158" cy="5828956"/>
          </a:xfrm>
        </p:spPr>
        <p:txBody>
          <a:bodyPr>
            <a:normAutofit/>
          </a:bodyPr>
          <a:lstStyle/>
          <a:p>
            <a:r>
              <a:rPr lang="en-US" sz="2400" dirty="0">
                <a:solidFill>
                  <a:srgbClr val="000000"/>
                </a:solidFill>
              </a:rPr>
              <a:t>The </a:t>
            </a:r>
            <a:r>
              <a:rPr lang="en-US" sz="2400" b="1" dirty="0">
                <a:solidFill>
                  <a:srgbClr val="000000"/>
                </a:solidFill>
              </a:rPr>
              <a:t>National Defense Education Act</a:t>
            </a:r>
            <a:r>
              <a:rPr lang="en-US" sz="2400" dirty="0">
                <a:solidFill>
                  <a:srgbClr val="000000"/>
                </a:solidFill>
              </a:rPr>
              <a:t> was created, providing scholarships for those studying math and science at universities</a:t>
            </a:r>
          </a:p>
          <a:p>
            <a:endParaRPr lang="en-US" sz="2400" dirty="0">
              <a:solidFill>
                <a:srgbClr val="000000"/>
              </a:solidFill>
            </a:endParaRPr>
          </a:p>
          <a:p>
            <a:r>
              <a:rPr lang="en-US" sz="2400" dirty="0">
                <a:solidFill>
                  <a:srgbClr val="000000"/>
                </a:solidFill>
              </a:rPr>
              <a:t>Funding for </a:t>
            </a:r>
            <a:r>
              <a:rPr lang="en-US" sz="2400" b="1" dirty="0" smtClean="0">
                <a:solidFill>
                  <a:srgbClr val="000000"/>
                </a:solidFill>
              </a:rPr>
              <a:t>basic research </a:t>
            </a:r>
            <a:r>
              <a:rPr lang="en-US" sz="2400" b="1" dirty="0">
                <a:solidFill>
                  <a:srgbClr val="000000"/>
                </a:solidFill>
              </a:rPr>
              <a:t>via the NSF dramatically increased</a:t>
            </a:r>
          </a:p>
          <a:p>
            <a:endParaRPr lang="en-US" sz="2400" b="1" dirty="0" smtClean="0">
              <a:solidFill>
                <a:srgbClr val="000000"/>
              </a:solidFill>
            </a:endParaRPr>
          </a:p>
          <a:p>
            <a:r>
              <a:rPr lang="en-US" sz="2400" dirty="0" smtClean="0">
                <a:solidFill>
                  <a:srgbClr val="000000"/>
                </a:solidFill>
              </a:rPr>
              <a:t>NASA and ARPA were both created in 1958</a:t>
            </a:r>
          </a:p>
          <a:p>
            <a:endParaRPr lang="en-US" sz="2400" b="1" dirty="0" smtClean="0">
              <a:solidFill>
                <a:srgbClr val="000000"/>
              </a:solidFill>
            </a:endParaRPr>
          </a:p>
          <a:p>
            <a:r>
              <a:rPr lang="en-US" sz="2400" dirty="0" smtClean="0">
                <a:solidFill>
                  <a:srgbClr val="000000"/>
                </a:solidFill>
              </a:rPr>
              <a:t>The 'SAGE</a:t>
            </a:r>
            <a:r>
              <a:rPr lang="en-US" sz="2400" dirty="0" smtClean="0">
                <a:solidFill>
                  <a:srgbClr val="000000"/>
                </a:solidFill>
              </a:rPr>
              <a:t>' </a:t>
            </a:r>
            <a:r>
              <a:rPr lang="en-US" sz="2400" dirty="0">
                <a:solidFill>
                  <a:srgbClr val="000000"/>
                </a:solidFill>
              </a:rPr>
              <a:t>Project </a:t>
            </a:r>
            <a:r>
              <a:rPr lang="en-US" sz="2400" dirty="0" smtClean="0">
                <a:solidFill>
                  <a:srgbClr val="000000"/>
                </a:solidFill>
              </a:rPr>
              <a:t>was started (</a:t>
            </a:r>
            <a:r>
              <a:rPr lang="en-US" sz="2400" dirty="0">
                <a:solidFill>
                  <a:srgbClr val="000000"/>
                </a:solidFill>
              </a:rPr>
              <a:t>more expensive than the Manhattan </a:t>
            </a:r>
            <a:r>
              <a:rPr lang="en-US" sz="2400" dirty="0" smtClean="0">
                <a:solidFill>
                  <a:srgbClr val="000000"/>
                </a:solidFill>
              </a:rPr>
              <a:t>Project that </a:t>
            </a:r>
            <a:r>
              <a:rPr lang="en-US" sz="2400" dirty="0" smtClean="0">
                <a:solidFill>
                  <a:srgbClr val="000000"/>
                </a:solidFill>
              </a:rPr>
              <a:t>resulted in the </a:t>
            </a:r>
            <a:r>
              <a:rPr lang="en-US" sz="2400" dirty="0" smtClean="0">
                <a:solidFill>
                  <a:srgbClr val="000000"/>
                </a:solidFill>
              </a:rPr>
              <a:t>first atomic bombs)</a:t>
            </a:r>
          </a:p>
          <a:p>
            <a:endParaRPr lang="en-US" sz="2400" dirty="0">
              <a:solidFill>
                <a:srgbClr val="000000"/>
              </a:solidFill>
            </a:endParaRPr>
          </a:p>
          <a:p>
            <a:r>
              <a:rPr lang="en-US" sz="2400" dirty="0" smtClean="0">
                <a:solidFill>
                  <a:srgbClr val="000000"/>
                </a:solidFill>
              </a:rPr>
              <a:t>And speaking of nuclear weapons, </a:t>
            </a:r>
            <a:r>
              <a:rPr lang="en-US" sz="2400" dirty="0">
                <a:solidFill>
                  <a:srgbClr val="000000"/>
                </a:solidFill>
              </a:rPr>
              <a:t>US and Soviet nuclear </a:t>
            </a:r>
            <a:r>
              <a:rPr lang="en-US" sz="2400" dirty="0" smtClean="0">
                <a:solidFill>
                  <a:srgbClr val="000000"/>
                </a:solidFill>
              </a:rPr>
              <a:t>weapon counts </a:t>
            </a:r>
            <a:r>
              <a:rPr lang="en-US" sz="2400" dirty="0" smtClean="0">
                <a:solidFill>
                  <a:srgbClr val="000000"/>
                </a:solidFill>
              </a:rPr>
              <a:t>started ramping up </a:t>
            </a:r>
            <a:r>
              <a:rPr lang="en-US" sz="2400" dirty="0" smtClean="0">
                <a:solidFill>
                  <a:srgbClr val="000000"/>
                </a:solidFill>
              </a:rPr>
              <a:t>dramatically during this period</a:t>
            </a:r>
            <a:r>
              <a:rPr lang="en-US" sz="2400" dirty="0" smtClean="0">
                <a:solidFill>
                  <a:srgbClr val="000000"/>
                </a:solidFill>
              </a:rPr>
              <a:t>. If you believe "more nukes=good," I suppose that's great, but if you believe "more nukes are bad," well there you go...</a:t>
            </a: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fld id="{5702ED71-7EBA-C041-A0B8-FA137C3BEC59}" type="slidenum">
              <a:rPr lang="en-US" smtClean="0"/>
              <a:t>30</a:t>
            </a:fld>
            <a:endParaRPr lang="en-US" dirty="0"/>
          </a:p>
        </p:txBody>
      </p:sp>
    </p:spTree>
    <p:extLst>
      <p:ext uri="{BB962C8B-B14F-4D97-AF65-F5344CB8AC3E}">
        <p14:creationId xmlns:p14="http://schemas.microsoft.com/office/powerpoint/2010/main" val="2179848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9924"/>
            <a:ext cx="9143999" cy="980574"/>
          </a:xfrm>
        </p:spPr>
        <p:txBody>
          <a:bodyPr>
            <a:normAutofit/>
          </a:bodyPr>
          <a:lstStyle/>
          <a:p>
            <a:r>
              <a:rPr lang="en-US" sz="3200" b="1" dirty="0" smtClean="0"/>
              <a:t>Stockpiles </a:t>
            </a:r>
            <a:r>
              <a:rPr lang="en-US" sz="3200" b="1" dirty="0" smtClean="0"/>
              <a:t>Ramp Up </a:t>
            </a:r>
            <a:r>
              <a:rPr lang="en-US" sz="3200" b="1" dirty="0" smtClean="0"/>
              <a:t>Sharply Beginning in 1957</a:t>
            </a:r>
            <a:r>
              <a:rPr lang="en-US" sz="3200" b="1" dirty="0" smtClean="0"/>
              <a:t/>
            </a:r>
            <a:br>
              <a:rPr lang="en-US" sz="3200" b="1" dirty="0" smtClean="0"/>
            </a:br>
            <a:r>
              <a:rPr lang="en-US" sz="3200" b="1" dirty="0" smtClean="0"/>
              <a:t>(U.S. Finally Gets </a:t>
            </a:r>
            <a:r>
              <a:rPr lang="en-US" sz="3200" b="1" u="sng" dirty="0" smtClean="0"/>
              <a:t>Back</a:t>
            </a:r>
            <a:r>
              <a:rPr lang="en-US" sz="3200" b="1" dirty="0" smtClean="0"/>
              <a:t> to 1957 Levels In 2007)</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31</a:t>
            </a:fld>
            <a:endParaRPr lang="en-US" dirty="0"/>
          </a:p>
        </p:txBody>
      </p:sp>
      <p:pic>
        <p:nvPicPr>
          <p:cNvPr id="6" name="Picture 5" descr="stockpile-lev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33" y="1388262"/>
            <a:ext cx="8130767" cy="4666449"/>
          </a:xfrm>
          <a:prstGeom prst="rect">
            <a:avLst/>
          </a:prstGeom>
        </p:spPr>
      </p:pic>
      <p:sp>
        <p:nvSpPr>
          <p:cNvPr id="7" name="TextBox 6"/>
          <p:cNvSpPr txBox="1"/>
          <p:nvPr/>
        </p:nvSpPr>
        <p:spPr>
          <a:xfrm>
            <a:off x="158128" y="6171684"/>
            <a:ext cx="8699542" cy="369332"/>
          </a:xfrm>
          <a:prstGeom prst="rect">
            <a:avLst/>
          </a:prstGeom>
          <a:noFill/>
        </p:spPr>
        <p:txBody>
          <a:bodyPr wrap="none" rtlCol="0">
            <a:spAutoFit/>
          </a:bodyPr>
          <a:lstStyle/>
          <a:p>
            <a:r>
              <a:rPr lang="en-US" dirty="0" smtClean="0"/>
              <a:t>"Global Nuclear Weapon Inventories, 1945-2010," Bulletin of the Atomic Scientists, 4/2010.</a:t>
            </a:r>
            <a:endParaRPr lang="en-US" dirty="0"/>
          </a:p>
        </p:txBody>
      </p:sp>
      <p:sp>
        <p:nvSpPr>
          <p:cNvPr id="3" name="TextBox 2"/>
          <p:cNvSpPr txBox="1"/>
          <p:nvPr/>
        </p:nvSpPr>
        <p:spPr>
          <a:xfrm>
            <a:off x="5590702" y="1352034"/>
            <a:ext cx="2491074" cy="646331"/>
          </a:xfrm>
          <a:prstGeom prst="rect">
            <a:avLst/>
          </a:prstGeom>
          <a:noFill/>
        </p:spPr>
        <p:txBody>
          <a:bodyPr wrap="none" rtlCol="0">
            <a:spAutoFit/>
          </a:bodyPr>
          <a:lstStyle/>
          <a:p>
            <a:r>
              <a:rPr lang="en-US" dirty="0" smtClean="0">
                <a:sym typeface="Wingdings"/>
              </a:rPr>
              <a:t> </a:t>
            </a:r>
            <a:r>
              <a:rPr lang="en-US" dirty="0" smtClean="0"/>
              <a:t>USSR peaks in 1986 </a:t>
            </a:r>
            <a:br>
              <a:rPr lang="en-US" dirty="0" smtClean="0"/>
            </a:br>
            <a:r>
              <a:rPr lang="en-US" dirty="0" smtClean="0"/>
              <a:t>(Gorbachev and Reagan)</a:t>
            </a:r>
            <a:endParaRPr lang="en-US" dirty="0"/>
          </a:p>
        </p:txBody>
      </p:sp>
      <p:sp>
        <p:nvSpPr>
          <p:cNvPr id="5" name="TextBox 4"/>
          <p:cNvSpPr txBox="1"/>
          <p:nvPr/>
        </p:nvSpPr>
        <p:spPr>
          <a:xfrm>
            <a:off x="3921596" y="4691217"/>
            <a:ext cx="3338211" cy="646331"/>
          </a:xfrm>
          <a:prstGeom prst="rect">
            <a:avLst/>
          </a:prstGeom>
          <a:noFill/>
        </p:spPr>
        <p:txBody>
          <a:bodyPr wrap="none" rtlCol="0">
            <a:spAutoFit/>
          </a:bodyPr>
          <a:lstStyle/>
          <a:p>
            <a:r>
              <a:rPr lang="en-US" dirty="0" smtClean="0"/>
              <a:t>US finally back to 1957 </a:t>
            </a:r>
            <a:br>
              <a:rPr lang="en-US" dirty="0" smtClean="0"/>
            </a:br>
            <a:r>
              <a:rPr lang="en-US" dirty="0" smtClean="0"/>
              <a:t>levels in 2007 (Bush and Putin) </a:t>
            </a:r>
            <a:r>
              <a:rPr lang="en-US" dirty="0" smtClean="0">
                <a:sym typeface="Wingdings"/>
              </a:rPr>
              <a:t></a:t>
            </a:r>
            <a:endParaRPr lang="en-US" dirty="0"/>
          </a:p>
        </p:txBody>
      </p:sp>
    </p:spTree>
    <p:extLst>
      <p:ext uri="{BB962C8B-B14F-4D97-AF65-F5344CB8AC3E}">
        <p14:creationId xmlns:p14="http://schemas.microsoft.com/office/powerpoint/2010/main" val="1228602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66"/>
            <a:ext cx="9143999" cy="510536"/>
          </a:xfrm>
        </p:spPr>
        <p:txBody>
          <a:bodyPr>
            <a:normAutofit/>
          </a:bodyPr>
          <a:lstStyle/>
          <a:p>
            <a:r>
              <a:rPr lang="en-US" sz="3200" b="1" dirty="0" smtClean="0"/>
              <a:t>The Key Project Many </a:t>
            </a:r>
            <a:r>
              <a:rPr lang="en-US" sz="3200" b="1" dirty="0" smtClean="0"/>
              <a:t>Never Heard Of -- </a:t>
            </a:r>
            <a:r>
              <a:rPr lang="en-US" sz="3200" b="1" dirty="0" smtClean="0"/>
              <a:t>SAGE</a:t>
            </a:r>
            <a:endParaRPr lang="en-US" sz="3200" b="1" dirty="0"/>
          </a:p>
        </p:txBody>
      </p:sp>
      <p:sp>
        <p:nvSpPr>
          <p:cNvPr id="3" name="Content Placeholder 2"/>
          <p:cNvSpPr>
            <a:spLocks noGrp="1"/>
          </p:cNvSpPr>
          <p:nvPr>
            <p:ph idx="1"/>
          </p:nvPr>
        </p:nvSpPr>
        <p:spPr>
          <a:xfrm>
            <a:off x="237391" y="728870"/>
            <a:ext cx="8629158" cy="5847213"/>
          </a:xfrm>
        </p:spPr>
        <p:txBody>
          <a:bodyPr>
            <a:normAutofit/>
          </a:bodyPr>
          <a:lstStyle/>
          <a:p>
            <a:r>
              <a:rPr lang="en-US" sz="2400" dirty="0" smtClean="0">
                <a:solidFill>
                  <a:srgbClr val="000000"/>
                </a:solidFill>
              </a:rPr>
              <a:t>"Semi-Automatic Ground Environment:" massive system for </a:t>
            </a:r>
            <a:r>
              <a:rPr lang="en-US" sz="2400" b="1" dirty="0" smtClean="0">
                <a:solidFill>
                  <a:srgbClr val="000000"/>
                </a:solidFill>
              </a:rPr>
              <a:t>US air defense,</a:t>
            </a:r>
            <a:r>
              <a:rPr lang="en-US" sz="2400" dirty="0" smtClean="0">
                <a:solidFill>
                  <a:srgbClr val="000000"/>
                </a:solidFill>
              </a:rPr>
              <a:t> </a:t>
            </a:r>
            <a:r>
              <a:rPr lang="en-US" sz="2400" b="1" dirty="0" smtClean="0">
                <a:solidFill>
                  <a:srgbClr val="000000"/>
                </a:solidFill>
              </a:rPr>
              <a:t>operating from 1959 through </a:t>
            </a:r>
            <a:r>
              <a:rPr lang="en-US" sz="2400" b="1" dirty="0" smtClean="0">
                <a:solidFill>
                  <a:srgbClr val="FF0000"/>
                </a:solidFill>
              </a:rPr>
              <a:t>1979</a:t>
            </a:r>
            <a:r>
              <a:rPr lang="en-US" sz="2400" dirty="0" smtClean="0">
                <a:solidFill>
                  <a:srgbClr val="000000"/>
                </a:solidFill>
              </a:rPr>
              <a:t>.</a:t>
            </a:r>
            <a:endParaRPr lang="en-US" sz="2400" dirty="0">
              <a:solidFill>
                <a:srgbClr val="000000"/>
              </a:solidFill>
            </a:endParaRPr>
          </a:p>
          <a:p>
            <a:r>
              <a:rPr lang="en-US" sz="2400" dirty="0" smtClean="0">
                <a:solidFill>
                  <a:srgbClr val="000000"/>
                </a:solidFill>
              </a:rPr>
              <a:t>Total SAGE costs are unclear, but it was believed to be </a:t>
            </a:r>
            <a:r>
              <a:rPr lang="en-US" sz="2400" b="1" dirty="0" smtClean="0">
                <a:solidFill>
                  <a:srgbClr val="000000"/>
                </a:solidFill>
              </a:rPr>
              <a:t>several times more expensive than the Manhattan Project</a:t>
            </a:r>
            <a:r>
              <a:rPr lang="en-US" sz="2400" dirty="0" smtClean="0">
                <a:solidFill>
                  <a:srgbClr val="000000"/>
                </a:solidFill>
              </a:rPr>
              <a:t> (the Manhattan Project cost ~$2 billion (1945 dollars); SAGE cost $8-12 billion (1964 dollars), equal to $61.5-92.2 billion today</a:t>
            </a:r>
          </a:p>
          <a:p>
            <a:r>
              <a:rPr lang="en-US" sz="2400" dirty="0" smtClean="0">
                <a:solidFill>
                  <a:srgbClr val="FF0000"/>
                </a:solidFill>
              </a:rPr>
              <a:t>Noteworthy as one of the first wide area networks, built using Bell 101 (110 baud) modems (the first equipment to use ASCII).</a:t>
            </a:r>
          </a:p>
          <a:p>
            <a:r>
              <a:rPr lang="en-US" sz="2400" b="1" dirty="0" smtClean="0">
                <a:solidFill>
                  <a:srgbClr val="000000"/>
                </a:solidFill>
              </a:rPr>
              <a:t>24 of the largest computers ever built</a:t>
            </a:r>
            <a:r>
              <a:rPr lang="en-US" sz="2400" dirty="0" smtClean="0">
                <a:solidFill>
                  <a:srgbClr val="000000"/>
                </a:solidFill>
              </a:rPr>
              <a:t>, IBM AN/FSQ-7's, each with 60,000 tubes, drawing 3 megawatts, and weighing 250 tons.</a:t>
            </a:r>
          </a:p>
          <a:p>
            <a:r>
              <a:rPr lang="en-US" sz="2400" dirty="0" smtClean="0">
                <a:solidFill>
                  <a:srgbClr val="000000"/>
                </a:solidFill>
              </a:rPr>
              <a:t>The work was lead by </a:t>
            </a:r>
            <a:r>
              <a:rPr lang="en-US" sz="2400" b="1" dirty="0" smtClean="0">
                <a:solidFill>
                  <a:srgbClr val="000000"/>
                </a:solidFill>
              </a:rPr>
              <a:t>MIT Lincoln Laboratory</a:t>
            </a:r>
            <a:r>
              <a:rPr lang="en-US" sz="2400" dirty="0" smtClean="0">
                <a:solidFill>
                  <a:srgbClr val="000000"/>
                </a:solidFill>
              </a:rPr>
              <a:t> however the </a:t>
            </a:r>
            <a:r>
              <a:rPr lang="en-US" sz="2400" b="1" dirty="0" smtClean="0">
                <a:solidFill>
                  <a:srgbClr val="000000"/>
                </a:solidFill>
              </a:rPr>
              <a:t>University of Michigan</a:t>
            </a:r>
            <a:r>
              <a:rPr lang="en-US" sz="2400" dirty="0" smtClean="0">
                <a:solidFill>
                  <a:srgbClr val="000000"/>
                </a:solidFill>
              </a:rPr>
              <a:t> had been a strong contender to do the R&amp;D work (see "From Whirlwind to MITRE: The R&amp;D Story of the SAGE Air Defense Computer" at pages 186, 216, etc.)</a:t>
            </a: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fld id="{5702ED71-7EBA-C041-A0B8-FA137C3BEC59}" type="slidenum">
              <a:rPr lang="en-US" smtClean="0"/>
              <a:t>32</a:t>
            </a:fld>
            <a:endParaRPr lang="en-US" dirty="0"/>
          </a:p>
        </p:txBody>
      </p:sp>
    </p:spTree>
    <p:extLst>
      <p:ext uri="{BB962C8B-B14F-4D97-AF65-F5344CB8AC3E}">
        <p14:creationId xmlns:p14="http://schemas.microsoft.com/office/powerpoint/2010/main" val="1475111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66"/>
            <a:ext cx="9143999" cy="510536"/>
          </a:xfrm>
        </p:spPr>
        <p:txBody>
          <a:bodyPr>
            <a:normAutofit/>
          </a:bodyPr>
          <a:lstStyle/>
          <a:p>
            <a:r>
              <a:rPr lang="en-US" sz="3200" b="1" dirty="0" smtClean="0"/>
              <a:t>Michigan State Univ. During That Same Period</a:t>
            </a:r>
            <a:endParaRPr lang="en-US" sz="3200" b="1" dirty="0"/>
          </a:p>
        </p:txBody>
      </p:sp>
      <p:sp>
        <p:nvSpPr>
          <p:cNvPr id="3" name="Content Placeholder 2"/>
          <p:cNvSpPr>
            <a:spLocks noGrp="1"/>
          </p:cNvSpPr>
          <p:nvPr>
            <p:ph idx="1"/>
          </p:nvPr>
        </p:nvSpPr>
        <p:spPr>
          <a:xfrm>
            <a:off x="237391" y="728870"/>
            <a:ext cx="8629158" cy="5847213"/>
          </a:xfrm>
        </p:spPr>
        <p:txBody>
          <a:bodyPr>
            <a:normAutofit/>
          </a:bodyPr>
          <a:lstStyle/>
          <a:p>
            <a:r>
              <a:rPr lang="en-US" sz="2400" dirty="0" smtClean="0">
                <a:solidFill>
                  <a:srgbClr val="000000"/>
                </a:solidFill>
              </a:rPr>
              <a:t>Michigan State was lead by Pres. John </a:t>
            </a:r>
            <a:r>
              <a:rPr lang="en-US" sz="2400" dirty="0">
                <a:solidFill>
                  <a:srgbClr val="000000"/>
                </a:solidFill>
              </a:rPr>
              <a:t>Hannah from 1941-</a:t>
            </a:r>
            <a:r>
              <a:rPr lang="en-US" sz="2400" dirty="0" smtClean="0">
                <a:solidFill>
                  <a:srgbClr val="000000"/>
                </a:solidFill>
              </a:rPr>
              <a:t>1969:</a:t>
            </a:r>
            <a:r>
              <a:rPr lang="en-US" sz="2400" dirty="0">
                <a:solidFill>
                  <a:srgbClr val="000000"/>
                </a:solidFill>
              </a:rPr>
              <a:t/>
            </a:r>
            <a:br>
              <a:rPr lang="en-US" sz="2400" dirty="0">
                <a:solidFill>
                  <a:srgbClr val="000000"/>
                </a:solidFill>
              </a:rPr>
            </a:br>
            <a:r>
              <a:rPr lang="en-US" sz="2400" dirty="0">
                <a:solidFill>
                  <a:srgbClr val="000000"/>
                </a:solidFill>
              </a:rPr>
              <a:t>http://</a:t>
            </a:r>
            <a:r>
              <a:rPr lang="en-US" sz="2400" dirty="0" err="1">
                <a:solidFill>
                  <a:srgbClr val="000000"/>
                </a:solidFill>
              </a:rPr>
              <a:t>www.archives.msu.edu</a:t>
            </a:r>
            <a:r>
              <a:rPr lang="en-US" sz="2400" dirty="0">
                <a:solidFill>
                  <a:srgbClr val="000000"/>
                </a:solidFill>
              </a:rPr>
              <a:t>/collections/</a:t>
            </a:r>
            <a:r>
              <a:rPr lang="en-US" sz="2400" dirty="0" err="1" smtClean="0">
                <a:solidFill>
                  <a:srgbClr val="000000"/>
                </a:solidFill>
              </a:rPr>
              <a:t>presidents_hannah_j.php</a:t>
            </a:r>
            <a:endParaRPr lang="en-US" sz="2400" dirty="0" smtClean="0">
              <a:solidFill>
                <a:srgbClr val="000000"/>
              </a:solidFill>
            </a:endParaRPr>
          </a:p>
          <a:p>
            <a:pPr marL="0" indent="0">
              <a:buNone/>
            </a:pPr>
            <a:endParaRPr lang="en-US" sz="2400" dirty="0">
              <a:solidFill>
                <a:srgbClr val="000000"/>
              </a:solidFill>
            </a:endParaRPr>
          </a:p>
          <a:p>
            <a:r>
              <a:rPr lang="en-US" sz="2400" dirty="0" smtClean="0">
                <a:solidFill>
                  <a:srgbClr val="000000"/>
                </a:solidFill>
              </a:rPr>
              <a:t>Quoting from that page </a:t>
            </a:r>
            <a:r>
              <a:rPr lang="en-US" sz="2400" dirty="0">
                <a:solidFill>
                  <a:srgbClr val="000000"/>
                </a:solidFill>
              </a:rPr>
              <a:t>"Hannah's government service included: </a:t>
            </a:r>
            <a:r>
              <a:rPr lang="en-US" sz="2400" dirty="0" smtClean="0">
                <a:solidFill>
                  <a:srgbClr val="000000"/>
                </a:solidFill>
              </a:rPr>
              <a:t>[...] </a:t>
            </a:r>
            <a:r>
              <a:rPr lang="en-US" sz="2400" b="1" dirty="0" smtClean="0">
                <a:solidFill>
                  <a:srgbClr val="000000"/>
                </a:solidFill>
              </a:rPr>
              <a:t>Assistant </a:t>
            </a:r>
            <a:r>
              <a:rPr lang="en-US" sz="2400" b="1" dirty="0">
                <a:solidFill>
                  <a:srgbClr val="000000"/>
                </a:solidFill>
              </a:rPr>
              <a:t>Secretary of Defense, 1953–1954</a:t>
            </a:r>
            <a:r>
              <a:rPr lang="en-US" sz="2400" dirty="0">
                <a:solidFill>
                  <a:srgbClr val="000000"/>
                </a:solidFill>
              </a:rPr>
              <a:t>; Chairman of the Commission on Civil Rights, 1957–1964; and, </a:t>
            </a:r>
            <a:r>
              <a:rPr lang="en-US" sz="2400" b="1" dirty="0">
                <a:solidFill>
                  <a:srgbClr val="000000"/>
                </a:solidFill>
              </a:rPr>
              <a:t>Chairman of the United States Section of the Permanent Joint Board on Defense, 1954-1964</a:t>
            </a:r>
            <a:r>
              <a:rPr lang="en-US" sz="2400" b="1" dirty="0" smtClean="0">
                <a:solidFill>
                  <a:srgbClr val="000000"/>
                </a:solidFill>
              </a:rPr>
              <a:t>.</a:t>
            </a:r>
            <a:r>
              <a:rPr lang="en-US" sz="2400" dirty="0" smtClean="0">
                <a:solidFill>
                  <a:srgbClr val="000000"/>
                </a:solidFill>
              </a:rPr>
              <a:t>"</a:t>
            </a:r>
          </a:p>
          <a:p>
            <a:endParaRPr lang="en-US" sz="2400" dirty="0" smtClean="0">
              <a:solidFill>
                <a:srgbClr val="000000"/>
              </a:solidFill>
            </a:endParaRPr>
          </a:p>
          <a:p>
            <a:r>
              <a:rPr lang="en-US" sz="2400" i="1" dirty="0" smtClean="0">
                <a:solidFill>
                  <a:srgbClr val="000000"/>
                </a:solidFill>
              </a:rPr>
              <a:t>PJBD</a:t>
            </a:r>
            <a:r>
              <a:rPr lang="en-US" sz="2400" i="1" dirty="0" smtClean="0">
                <a:solidFill>
                  <a:srgbClr val="000000"/>
                </a:solidFill>
              </a:rPr>
              <a:t>???</a:t>
            </a:r>
            <a:r>
              <a:rPr lang="en-US" sz="2400" dirty="0" smtClean="0">
                <a:solidFill>
                  <a:srgbClr val="000000"/>
                </a:solidFill>
              </a:rPr>
              <a:t> </a:t>
            </a:r>
            <a:r>
              <a:rPr lang="en-US" sz="2400" dirty="0" smtClean="0">
                <a:solidFill>
                  <a:srgbClr val="000000"/>
                </a:solidFill>
              </a:rPr>
              <a:t>"... </a:t>
            </a:r>
            <a:r>
              <a:rPr lang="en-US" sz="2400" dirty="0" smtClean="0"/>
              <a:t>formed </a:t>
            </a:r>
            <a:r>
              <a:rPr lang="en-US" sz="2400" dirty="0"/>
              <a:t>in 1940 by the Ogdensburg Declaration, to create a body that could consider, in the broad sense, the security and defense of the northern half of the Western Hemisphere</a:t>
            </a:r>
            <a:r>
              <a:rPr lang="en-US" sz="2400" dirty="0" smtClean="0"/>
              <a:t>." </a:t>
            </a:r>
            <a:r>
              <a:rPr lang="en-US" sz="2400" dirty="0" err="1" smtClean="0"/>
              <a:t>blogs.ottawa.usembassy.gov</a:t>
            </a:r>
            <a:r>
              <a:rPr lang="en-US" sz="2400" dirty="0"/>
              <a:t>/</a:t>
            </a:r>
            <a:r>
              <a:rPr lang="en-US" sz="2400" dirty="0" smtClean="0"/>
              <a:t>ambassador</a:t>
            </a:r>
            <a:r>
              <a:rPr lang="en-US" sz="2400" dirty="0"/>
              <a:t>/</a:t>
            </a:r>
            <a:r>
              <a:rPr lang="en-US" sz="2400" dirty="0" err="1"/>
              <a:t>index.php</a:t>
            </a:r>
            <a:r>
              <a:rPr lang="en-US" sz="2400" dirty="0"/>
              <a:t>/tag/permanent-joint-board-on-defense/</a:t>
            </a:r>
            <a:endParaRPr lang="en-US" sz="2400" dirty="0" smtClean="0">
              <a:solidFill>
                <a:srgbClr val="000000"/>
              </a:solidFill>
            </a:endParaRPr>
          </a:p>
        </p:txBody>
      </p:sp>
      <p:sp>
        <p:nvSpPr>
          <p:cNvPr id="4" name="Slide Number Placeholder 3"/>
          <p:cNvSpPr>
            <a:spLocks noGrp="1"/>
          </p:cNvSpPr>
          <p:nvPr>
            <p:ph type="sldNum" sz="quarter" idx="12"/>
          </p:nvPr>
        </p:nvSpPr>
        <p:spPr/>
        <p:txBody>
          <a:bodyPr/>
          <a:lstStyle/>
          <a:p>
            <a:fld id="{5702ED71-7EBA-C041-A0B8-FA137C3BEC59}" type="slidenum">
              <a:rPr lang="en-US" smtClean="0"/>
              <a:t>33</a:t>
            </a:fld>
            <a:endParaRPr lang="en-US" dirty="0"/>
          </a:p>
        </p:txBody>
      </p:sp>
    </p:spTree>
    <p:extLst>
      <p:ext uri="{BB962C8B-B14F-4D97-AF65-F5344CB8AC3E}">
        <p14:creationId xmlns:p14="http://schemas.microsoft.com/office/powerpoint/2010/main" val="303361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83728"/>
          </a:xfrm>
        </p:spPr>
        <p:txBody>
          <a:bodyPr>
            <a:normAutofit/>
          </a:bodyPr>
          <a:lstStyle/>
          <a:p>
            <a:r>
              <a:rPr lang="en-US" sz="3200" b="1" dirty="0" smtClean="0"/>
              <a:t>Bottom Line on the Cold War Era</a:t>
            </a:r>
            <a:endParaRPr lang="en-US" sz="3200" b="1" dirty="0"/>
          </a:p>
        </p:txBody>
      </p:sp>
      <p:sp>
        <p:nvSpPr>
          <p:cNvPr id="3" name="Content Placeholder 2"/>
          <p:cNvSpPr>
            <a:spLocks noGrp="1"/>
          </p:cNvSpPr>
          <p:nvPr>
            <p:ph idx="1"/>
          </p:nvPr>
        </p:nvSpPr>
        <p:spPr>
          <a:xfrm>
            <a:off x="237391" y="817218"/>
            <a:ext cx="8629158" cy="5758866"/>
          </a:xfrm>
        </p:spPr>
        <p:txBody>
          <a:bodyPr>
            <a:normAutofit/>
          </a:bodyPr>
          <a:lstStyle/>
          <a:p>
            <a:r>
              <a:rPr lang="en-US" sz="2400" dirty="0" smtClean="0"/>
              <a:t>The 1950s were a very scary time due to the threat of nuclear war, and the whole country was focused on nuclear defense (including both Michigan and Oregon).</a:t>
            </a:r>
          </a:p>
          <a:p>
            <a:endParaRPr lang="en-US" sz="2400" dirty="0"/>
          </a:p>
          <a:p>
            <a:r>
              <a:rPr lang="en-US" sz="2400" dirty="0" smtClean="0"/>
              <a:t>Many massive scientific research and development programs were getting underway, often motivated by defense concerns</a:t>
            </a:r>
            <a:r>
              <a:rPr lang="en-US" sz="2400" dirty="0" smtClean="0"/>
              <a:t>.</a:t>
            </a:r>
            <a:br>
              <a:rPr lang="en-US" sz="2400" dirty="0" smtClean="0"/>
            </a:br>
            <a:r>
              <a:rPr lang="en-US" sz="2400" dirty="0" smtClean="0"/>
              <a:t/>
            </a:r>
            <a:br>
              <a:rPr lang="en-US" sz="2400" dirty="0" smtClean="0"/>
            </a:br>
            <a:r>
              <a:rPr lang="en-US" sz="2400" dirty="0" smtClean="0"/>
              <a:t>These </a:t>
            </a:r>
            <a:r>
              <a:rPr lang="en-US" sz="2400" dirty="0" smtClean="0"/>
              <a:t>programs often leveraged academic expertise in partnership with industry. This period also saw noteworthy service by key academics in government.</a:t>
            </a:r>
          </a:p>
          <a:p>
            <a:endParaRPr lang="en-US" sz="2400" dirty="0"/>
          </a:p>
          <a:p>
            <a:r>
              <a:rPr lang="en-US" sz="2400" dirty="0">
                <a:solidFill>
                  <a:srgbClr val="FF0000"/>
                </a:solidFill>
              </a:rPr>
              <a:t>RAND </a:t>
            </a:r>
            <a:r>
              <a:rPr lang="en-US" sz="2400" dirty="0" smtClean="0">
                <a:solidFill>
                  <a:srgbClr val="FF0000"/>
                </a:solidFill>
              </a:rPr>
              <a:t>also began </a:t>
            </a:r>
            <a:r>
              <a:rPr lang="en-US" sz="2400" dirty="0">
                <a:solidFill>
                  <a:srgbClr val="FF0000"/>
                </a:solidFill>
              </a:rPr>
              <a:t>research on the survivability of national command and control channels in the face of a nuclear first </a:t>
            </a:r>
            <a:r>
              <a:rPr lang="en-US" sz="2400" dirty="0" smtClean="0">
                <a:solidFill>
                  <a:srgbClr val="FF0000"/>
                </a:solidFill>
              </a:rPr>
              <a:t>strike</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5702ED71-7EBA-C041-A0B8-FA137C3BEC59}" type="slidenum">
              <a:rPr lang="en-US" smtClean="0"/>
              <a:t>34</a:t>
            </a:fld>
            <a:endParaRPr lang="en-US"/>
          </a:p>
        </p:txBody>
      </p:sp>
    </p:spTree>
    <p:extLst>
      <p:ext uri="{BB962C8B-B14F-4D97-AF65-F5344CB8AC3E}">
        <p14:creationId xmlns:p14="http://schemas.microsoft.com/office/powerpoint/2010/main" val="1018778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IV: Mr. Paul Baran</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35</a:t>
            </a:fld>
            <a:endParaRPr lang="en-US"/>
          </a:p>
        </p:txBody>
      </p:sp>
      <p:pic>
        <p:nvPicPr>
          <p:cNvPr id="6" name="Picture 5" descr="Paul_Bar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421" y="1228561"/>
            <a:ext cx="3160347" cy="4781612"/>
          </a:xfrm>
          <a:prstGeom prst="rect">
            <a:avLst/>
          </a:prstGeom>
        </p:spPr>
      </p:pic>
      <p:sp>
        <p:nvSpPr>
          <p:cNvPr id="7" name="TextBox 6"/>
          <p:cNvSpPr txBox="1"/>
          <p:nvPr/>
        </p:nvSpPr>
        <p:spPr>
          <a:xfrm>
            <a:off x="3923958" y="1130941"/>
            <a:ext cx="4801314" cy="5078314"/>
          </a:xfrm>
          <a:prstGeom prst="rect">
            <a:avLst/>
          </a:prstGeom>
          <a:noFill/>
        </p:spPr>
        <p:txBody>
          <a:bodyPr wrap="none" rtlCol="0">
            <a:spAutoFit/>
          </a:bodyPr>
          <a:lstStyle/>
          <a:p>
            <a:pPr marL="285750" indent="-285750">
              <a:buFont typeface="Arial"/>
              <a:buChar char="•"/>
            </a:pPr>
            <a:r>
              <a:rPr lang="en-US" dirty="0" smtClean="0"/>
              <a:t>Born in 1926 in Grodno, Poland (now Belarus).</a:t>
            </a:r>
            <a:endParaRPr lang="en-US" dirty="0"/>
          </a:p>
          <a:p>
            <a:pPr marL="285750" indent="-285750">
              <a:buFont typeface="Arial"/>
              <a:buChar char="•"/>
            </a:pPr>
            <a:r>
              <a:rPr lang="en-US" dirty="0" smtClean="0"/>
              <a:t>Baran's family moved to the US in May, 1928.</a:t>
            </a:r>
          </a:p>
          <a:p>
            <a:pPr marL="285750" indent="-285750">
              <a:buFont typeface="Arial"/>
              <a:buChar char="•"/>
            </a:pPr>
            <a:r>
              <a:rPr lang="en-US" dirty="0" smtClean="0"/>
              <a:t>BSEE from Drexel (1949)</a:t>
            </a:r>
          </a:p>
          <a:p>
            <a:pPr marL="285750" indent="-285750">
              <a:buFont typeface="Arial"/>
              <a:buChar char="•"/>
            </a:pPr>
            <a:r>
              <a:rPr lang="en-US" dirty="0" smtClean="0"/>
              <a:t>1949: tech at Eckert-</a:t>
            </a:r>
            <a:r>
              <a:rPr lang="en-US" dirty="0" err="1" smtClean="0"/>
              <a:t>Mauchly</a:t>
            </a:r>
            <a:r>
              <a:rPr lang="en-US" dirty="0" smtClean="0"/>
              <a:t> Computer </a:t>
            </a:r>
            <a:br>
              <a:rPr lang="en-US" dirty="0" smtClean="0"/>
            </a:br>
            <a:r>
              <a:rPr lang="en-US" dirty="0" smtClean="0"/>
              <a:t>Company, working on UNIVAC (the first </a:t>
            </a:r>
            <a:br>
              <a:rPr lang="en-US" dirty="0" smtClean="0"/>
            </a:br>
            <a:r>
              <a:rPr lang="en-US" dirty="0" smtClean="0"/>
              <a:t>commercial computer)</a:t>
            </a:r>
          </a:p>
          <a:p>
            <a:pPr marL="285750" indent="-285750">
              <a:buFont typeface="Arial"/>
              <a:buChar char="•"/>
            </a:pPr>
            <a:r>
              <a:rPr lang="en-US" dirty="0" smtClean="0"/>
              <a:t>MSE (Computers) UCLA (1959)</a:t>
            </a:r>
          </a:p>
          <a:p>
            <a:pPr marL="285750" indent="-285750">
              <a:buFont typeface="Arial"/>
              <a:buChar char="•"/>
            </a:pPr>
            <a:r>
              <a:rPr lang="en-US" dirty="0" smtClean="0"/>
              <a:t>At RAND from 1959 through 1968</a:t>
            </a:r>
            <a:endParaRPr lang="en-US" dirty="0"/>
          </a:p>
          <a:p>
            <a:pPr marL="285750" indent="-285750">
              <a:buFont typeface="Arial"/>
              <a:buChar char="•"/>
            </a:pPr>
            <a:r>
              <a:rPr lang="en-US" dirty="0"/>
              <a:t>W</a:t>
            </a:r>
            <a:r>
              <a:rPr lang="en-US" dirty="0" smtClean="0"/>
              <a:t>rote "On Distributed Communications"</a:t>
            </a:r>
          </a:p>
          <a:p>
            <a:pPr marL="285750" indent="-285750">
              <a:buFont typeface="Arial"/>
              <a:buChar char="•"/>
            </a:pPr>
            <a:r>
              <a:rPr lang="en-US" dirty="0" smtClean="0"/>
              <a:t>Testified before Congress on computer </a:t>
            </a:r>
            <a:br>
              <a:rPr lang="en-US" dirty="0" smtClean="0"/>
            </a:br>
            <a:r>
              <a:rPr lang="en-US" dirty="0" smtClean="0"/>
              <a:t>privacy in 1965 (first computer scientist to </a:t>
            </a:r>
            <a:br>
              <a:rPr lang="en-US" dirty="0" smtClean="0"/>
            </a:br>
            <a:r>
              <a:rPr lang="en-US" dirty="0" smtClean="0"/>
              <a:t>do so)</a:t>
            </a:r>
          </a:p>
          <a:p>
            <a:pPr marL="285750" indent="-285750">
              <a:buFont typeface="Arial"/>
              <a:buChar char="•"/>
            </a:pPr>
            <a:r>
              <a:rPr lang="en-US" dirty="0" smtClean="0"/>
              <a:t>Recommended the divestiture of ARPANET</a:t>
            </a:r>
          </a:p>
          <a:p>
            <a:pPr marL="285750" indent="-285750">
              <a:buFont typeface="Arial"/>
              <a:buChar char="•"/>
            </a:pPr>
            <a:r>
              <a:rPr lang="en-US" dirty="0" smtClean="0"/>
              <a:t>Founded Metricom in 1986, a wireless </a:t>
            </a:r>
            <a:br>
              <a:rPr lang="en-US" dirty="0" smtClean="0"/>
            </a:br>
            <a:r>
              <a:rPr lang="en-US" dirty="0" smtClean="0"/>
              <a:t>company</a:t>
            </a:r>
            <a:r>
              <a:rPr lang="en-US" dirty="0"/>
              <a:t> </a:t>
            </a:r>
            <a:r>
              <a:rPr lang="en-US" dirty="0" smtClean="0"/>
              <a:t>that offered "Ricochet" wireless </a:t>
            </a:r>
            <a:br>
              <a:rPr lang="en-US" dirty="0" smtClean="0"/>
            </a:br>
            <a:r>
              <a:rPr lang="en-US" dirty="0" smtClean="0"/>
              <a:t>Internet</a:t>
            </a:r>
            <a:r>
              <a:rPr lang="en-US" dirty="0"/>
              <a:t> </a:t>
            </a:r>
            <a:r>
              <a:rPr lang="en-US" dirty="0" smtClean="0"/>
              <a:t>service (even in Eugene, Oregon!)</a:t>
            </a:r>
          </a:p>
          <a:p>
            <a:pPr marL="285750" indent="-285750">
              <a:buFont typeface="Arial"/>
              <a:buChar char="•"/>
            </a:pPr>
            <a:r>
              <a:rPr lang="en-US" dirty="0" smtClean="0"/>
              <a:t>Died March 2011 in Palo Alto, at age 84</a:t>
            </a:r>
            <a:endParaRPr lang="en-US" dirty="0"/>
          </a:p>
          <a:p>
            <a:pPr marL="285750" indent="-285750">
              <a:buFont typeface="Arial"/>
              <a:buChar char="•"/>
            </a:pPr>
            <a:r>
              <a:rPr lang="en-US" dirty="0" err="1" smtClean="0"/>
              <a:t>www.ieeeghn.org</a:t>
            </a:r>
            <a:r>
              <a:rPr lang="en-US" dirty="0"/>
              <a:t>/wiki/</a:t>
            </a:r>
            <a:r>
              <a:rPr lang="en-US" dirty="0" err="1"/>
              <a:t>index.php</a:t>
            </a:r>
            <a:r>
              <a:rPr lang="en-US" dirty="0"/>
              <a:t>/</a:t>
            </a:r>
            <a:r>
              <a:rPr lang="en-US" dirty="0" err="1"/>
              <a:t>Paul_Baran</a:t>
            </a:r>
            <a:endParaRPr lang="en-US" dirty="0" smtClean="0"/>
          </a:p>
        </p:txBody>
      </p:sp>
    </p:spTree>
    <p:extLst>
      <p:ext uri="{BB962C8B-B14F-4D97-AF65-F5344CB8AC3E}">
        <p14:creationId xmlns:p14="http://schemas.microsoft.com/office/powerpoint/2010/main" val="1475910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A Brilliant Cold War Era Scientist: Paul Baran</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It was in this apocalyptic cold war environment that Paul Baran, </a:t>
            </a:r>
            <a:br>
              <a:rPr lang="en-US" sz="2400" dirty="0" smtClean="0"/>
            </a:br>
            <a:r>
              <a:rPr lang="en-US" sz="2400" dirty="0" smtClean="0"/>
              <a:t>a scientist at RAND, worked on assured/survivable communications. </a:t>
            </a:r>
          </a:p>
          <a:p>
            <a:endParaRPr lang="en-US" sz="2400" dirty="0"/>
          </a:p>
          <a:p>
            <a:r>
              <a:rPr lang="en-US" sz="2400" dirty="0" smtClean="0"/>
              <a:t>Baran came up with many of the key concepts that were eventually incorporated into the modern Internet.</a:t>
            </a:r>
          </a:p>
          <a:p>
            <a:endParaRPr lang="en-US" sz="2400" dirty="0"/>
          </a:p>
          <a:p>
            <a:r>
              <a:rPr lang="en-US" sz="2400" dirty="0" smtClean="0"/>
              <a:t>Sadly, most people, including many long time Internet engineers,</a:t>
            </a:r>
            <a:br>
              <a:rPr lang="en-US" sz="2400" dirty="0" smtClean="0"/>
            </a:br>
            <a:r>
              <a:rPr lang="en-US" sz="2400" dirty="0" smtClean="0"/>
              <a:t>have never heard of Baran, in part because he was a very modest and self-effacing </a:t>
            </a:r>
            <a:r>
              <a:rPr lang="en-US" sz="2400" dirty="0" smtClean="0"/>
              <a:t>guy. I mention him here in the hope he will be remembered by at least those of you in this room today.</a:t>
            </a:r>
            <a:endParaRPr lang="en-US" sz="2400" dirty="0" smtClean="0"/>
          </a:p>
          <a:p>
            <a:endParaRPr lang="en-US" sz="2400" dirty="0"/>
          </a:p>
          <a:p>
            <a:r>
              <a:rPr lang="en-US" sz="2400" dirty="0" smtClean="0"/>
              <a:t>Baran was also far ahead of his </a:t>
            </a:r>
            <a:r>
              <a:rPr lang="en-US" sz="2400" dirty="0" smtClean="0"/>
              <a:t>time</a:t>
            </a:r>
            <a:r>
              <a:rPr lang="en-US" sz="2400" dirty="0" smtClean="0"/>
              <a:t>. In particular,</a:t>
            </a:r>
            <a:r>
              <a:rPr lang="en-US" sz="2400" dirty="0" smtClean="0"/>
              <a:t> </a:t>
            </a:r>
            <a:r>
              <a:rPr lang="en-US" sz="2400" dirty="0" smtClean="0"/>
              <a:t>some of his ideas were hindered by being potentially economically disruptive.</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36</a:t>
            </a:fld>
            <a:endParaRPr lang="en-US"/>
          </a:p>
        </p:txBody>
      </p:sp>
    </p:spTree>
    <p:extLst>
      <p:ext uri="{BB962C8B-B14F-4D97-AF65-F5344CB8AC3E}">
        <p14:creationId xmlns:p14="http://schemas.microsoft.com/office/powerpoint/2010/main" val="1472200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"On Distributed Communications," August 1964</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 		"This Memorandum briefly reviews the distributed communications network concept and compares it to the hierarchical or more centralized systems. </a:t>
            </a:r>
            <a:r>
              <a:rPr lang="en-US" sz="2400" b="1" dirty="0" smtClean="0"/>
              <a:t>The payoff in terms of survivability</a:t>
            </a:r>
            <a:r>
              <a:rPr lang="en-US" sz="2400" dirty="0" smtClean="0"/>
              <a:t> for a distributed configuration [...] is demonstrated.</a:t>
            </a:r>
            <a:r>
              <a:rPr lang="en-US" sz="2400" dirty="0"/>
              <a:t/>
            </a:r>
            <a:br>
              <a:rPr lang="en-US" sz="2400" dirty="0"/>
            </a:br>
            <a:r>
              <a:rPr lang="en-US" sz="2400" dirty="0" smtClean="0"/>
              <a:t>		"The requirements for a future </a:t>
            </a:r>
            <a:r>
              <a:rPr lang="en-US" sz="2400" b="1" dirty="0" smtClean="0"/>
              <a:t>all-digital-data</a:t>
            </a:r>
            <a:r>
              <a:rPr lang="en-US" sz="2400" dirty="0" smtClean="0"/>
              <a:t> distributed network which provides common user service for a wide range of users having different requirements is considered. The use of a </a:t>
            </a:r>
            <a:r>
              <a:rPr lang="en-US" sz="2400" b="1" dirty="0" smtClean="0"/>
              <a:t>standard format message block</a:t>
            </a:r>
            <a:r>
              <a:rPr lang="en-US" sz="2400" dirty="0" smtClean="0"/>
              <a:t> permits building relatively </a:t>
            </a:r>
            <a:r>
              <a:rPr lang="en-US" sz="2400" b="1" dirty="0" smtClean="0"/>
              <a:t>simple switching mechanisms</a:t>
            </a:r>
            <a:r>
              <a:rPr lang="en-US" sz="2400" dirty="0" smtClean="0"/>
              <a:t> using an adaptive store-and-forward routing policy to handle all forms of digital data [...]"</a:t>
            </a:r>
            <a:br>
              <a:rPr lang="en-US" sz="2400" dirty="0" smtClean="0"/>
            </a:br>
            <a:r>
              <a:rPr lang="en-US" sz="2400" dirty="0" smtClean="0"/>
              <a:t/>
            </a:r>
            <a:br>
              <a:rPr lang="en-US" sz="2400" dirty="0" smtClean="0"/>
            </a:br>
            <a:r>
              <a:rPr lang="en-US" sz="2400" dirty="0" smtClean="0"/>
              <a:t>Paul Baran, "On Distributed Communication," Volume 1,</a:t>
            </a:r>
            <a:br>
              <a:rPr lang="en-US" sz="2400" dirty="0" smtClean="0"/>
            </a:br>
            <a:r>
              <a:rPr lang="en-US" sz="2400" dirty="0" smtClean="0"/>
              <a:t>http</a:t>
            </a:r>
            <a:r>
              <a:rPr lang="en-US" sz="2400" dirty="0"/>
              <a:t>://</a:t>
            </a:r>
            <a:r>
              <a:rPr lang="en-US" sz="2400" dirty="0" err="1"/>
              <a:t>web.archive.org</a:t>
            </a:r>
            <a:r>
              <a:rPr lang="en-US" sz="2400" dirty="0"/>
              <a:t>/web/20110330091634/http://</a:t>
            </a:r>
            <a:r>
              <a:rPr lang="en-US" sz="2400" dirty="0" err="1"/>
              <a:t>www.rand.org</a:t>
            </a:r>
            <a:r>
              <a:rPr lang="en-US" sz="2400" dirty="0"/>
              <a:t>/content/dam/rand/pubs/</a:t>
            </a:r>
            <a:r>
              <a:rPr lang="en-US" sz="2400" dirty="0" err="1"/>
              <a:t>research_memoranda</a:t>
            </a:r>
            <a:r>
              <a:rPr lang="en-US" sz="2400" dirty="0"/>
              <a:t>/2006/RM3420.pdf</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37</a:t>
            </a:fld>
            <a:endParaRPr lang="en-US"/>
          </a:p>
        </p:txBody>
      </p:sp>
    </p:spTree>
    <p:extLst>
      <p:ext uri="{BB962C8B-B14F-4D97-AF65-F5344CB8AC3E}">
        <p14:creationId xmlns:p14="http://schemas.microsoft.com/office/powerpoint/2010/main" val="2192224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382873"/>
          </a:xfrm>
        </p:spPr>
        <p:txBody>
          <a:bodyPr>
            <a:normAutofit/>
          </a:bodyPr>
          <a:lstStyle/>
          <a:p>
            <a:r>
              <a:rPr lang="en-US" sz="3200" b="1" dirty="0" smtClean="0"/>
              <a:t>The Logic of Positive Control</a:t>
            </a:r>
            <a:endParaRPr lang="en-US" sz="3200" b="1" dirty="0"/>
          </a:p>
        </p:txBody>
      </p:sp>
      <p:sp>
        <p:nvSpPr>
          <p:cNvPr id="3" name="Content Placeholder 2"/>
          <p:cNvSpPr>
            <a:spLocks noGrp="1"/>
          </p:cNvSpPr>
          <p:nvPr>
            <p:ph idx="1"/>
          </p:nvPr>
        </p:nvSpPr>
        <p:spPr>
          <a:xfrm>
            <a:off x="237391" y="772031"/>
            <a:ext cx="8629158" cy="5804053"/>
          </a:xfrm>
        </p:spPr>
        <p:txBody>
          <a:bodyPr>
            <a:normAutofit/>
          </a:bodyPr>
          <a:lstStyle/>
          <a:p>
            <a:r>
              <a:rPr lang="en-US" sz="2400" dirty="0" smtClean="0"/>
              <a:t>In the 1950s, military command and control communications happened via AT&amp;T Long Lines or high frequency ("skywave") radio. </a:t>
            </a:r>
            <a:r>
              <a:rPr lang="en-US" sz="2400" dirty="0"/>
              <a:t>B</a:t>
            </a:r>
            <a:r>
              <a:rPr lang="en-US" sz="2400" dirty="0" smtClean="0"/>
              <a:t>oth </a:t>
            </a:r>
            <a:r>
              <a:rPr lang="en-US" sz="2400" dirty="0" smtClean="0"/>
              <a:t>could end up </a:t>
            </a:r>
            <a:r>
              <a:rPr lang="en-US" sz="2400" dirty="0" smtClean="0"/>
              <a:t>disrupted in the event of nuclear war.</a:t>
            </a:r>
          </a:p>
          <a:p>
            <a:r>
              <a:rPr lang="en-US" sz="2400" dirty="0" smtClean="0"/>
              <a:t>Cut off from national authorities, nuclear base commanders might feel compelled to use their "best judgment" about whether or not to launch a counterstrike. This was NOT </a:t>
            </a:r>
            <a:r>
              <a:rPr lang="en-US" sz="2400" dirty="0" smtClean="0"/>
              <a:t>viewed as desirable.</a:t>
            </a:r>
            <a:endParaRPr lang="en-US" sz="2400" dirty="0"/>
          </a:p>
          <a:p>
            <a:r>
              <a:rPr lang="en-US" sz="2400" dirty="0" smtClean="0"/>
              <a:t>The goal for nuclear weapons has </a:t>
            </a:r>
            <a:r>
              <a:rPr lang="en-US" sz="2400" b="1" dirty="0" smtClean="0"/>
              <a:t>always</a:t>
            </a:r>
            <a:r>
              <a:rPr lang="en-US" sz="2400" dirty="0" smtClean="0"/>
              <a:t> been "positive control:" </a:t>
            </a:r>
            <a:br>
              <a:rPr lang="en-US" sz="2400" dirty="0" smtClean="0"/>
            </a:br>
            <a:r>
              <a:rPr lang="en-US" sz="2400" dirty="0" smtClean="0"/>
              <a:t>-- </a:t>
            </a:r>
            <a:r>
              <a:rPr lang="en-US" sz="2400" b="1" dirty="0" smtClean="0"/>
              <a:t>ALWAYS</a:t>
            </a:r>
            <a:r>
              <a:rPr lang="en-US" sz="2400" dirty="0" smtClean="0"/>
              <a:t> launch IF you receive a properly formatted and </a:t>
            </a:r>
            <a:br>
              <a:rPr lang="en-US" sz="2400" dirty="0" smtClean="0"/>
            </a:br>
            <a:r>
              <a:rPr lang="en-US" sz="2400" dirty="0" smtClean="0"/>
              <a:t>   authenticated Emergency Action Message (EAM) from the </a:t>
            </a:r>
            <a:br>
              <a:rPr lang="en-US" sz="2400" dirty="0" smtClean="0"/>
            </a:br>
            <a:r>
              <a:rPr lang="en-US" sz="2400" dirty="0" smtClean="0"/>
              <a:t>   National</a:t>
            </a:r>
            <a:r>
              <a:rPr lang="en-US" sz="2400" dirty="0"/>
              <a:t> </a:t>
            </a:r>
            <a:r>
              <a:rPr lang="en-US" sz="2400" dirty="0" smtClean="0"/>
              <a:t>Command Authority, and</a:t>
            </a:r>
            <a:br>
              <a:rPr lang="en-US" sz="2400" dirty="0" smtClean="0"/>
            </a:br>
            <a:r>
              <a:rPr lang="en-US" sz="2400" dirty="0" smtClean="0"/>
              <a:t>-- Equally importantly, </a:t>
            </a:r>
            <a:r>
              <a:rPr lang="en-US" sz="2400" b="1" dirty="0" smtClean="0"/>
              <a:t>NEVER</a:t>
            </a:r>
            <a:r>
              <a:rPr lang="en-US" sz="2400" dirty="0" smtClean="0"/>
              <a:t> launch if you haven't.</a:t>
            </a:r>
          </a:p>
          <a:p>
            <a:r>
              <a:rPr lang="en-US" sz="2400" dirty="0" smtClean="0"/>
              <a:t>Launch instructions were </a:t>
            </a:r>
            <a:r>
              <a:rPr lang="en-US" sz="2400" dirty="0" smtClean="0"/>
              <a:t>(and are) </a:t>
            </a:r>
            <a:r>
              <a:rPr lang="en-US" sz="2400" dirty="0" smtClean="0"/>
              <a:t>apparently surprisingly succinct; see the discussion at http</a:t>
            </a:r>
            <a:r>
              <a:rPr lang="en-US" sz="2400" dirty="0"/>
              <a:t>://</a:t>
            </a:r>
            <a:r>
              <a:rPr lang="en-US" sz="2400" dirty="0" err="1"/>
              <a:t>mt-milcom.blogspot.com</a:t>
            </a:r>
            <a:r>
              <a:rPr lang="en-US" sz="2400" dirty="0"/>
              <a:t>/p/what-is-emergency-action-message-or-</a:t>
            </a:r>
            <a:r>
              <a:rPr lang="en-US" sz="2400" dirty="0" err="1" smtClean="0"/>
              <a:t>eam.html</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38</a:t>
            </a:fld>
            <a:endParaRPr lang="en-US" dirty="0"/>
          </a:p>
        </p:txBody>
      </p:sp>
    </p:spTree>
    <p:extLst>
      <p:ext uri="{BB962C8B-B14F-4D97-AF65-F5344CB8AC3E}">
        <p14:creationId xmlns:p14="http://schemas.microsoft.com/office/powerpoint/2010/main" val="2868035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382873"/>
          </a:xfrm>
        </p:spPr>
        <p:txBody>
          <a:bodyPr>
            <a:normAutofit/>
          </a:bodyPr>
          <a:lstStyle/>
          <a:p>
            <a:r>
              <a:rPr lang="en-US" sz="3200" b="1" dirty="0" smtClean="0"/>
              <a:t>Baran's First Idea: Leverage AM Radio Stations</a:t>
            </a:r>
            <a:endParaRPr lang="en-US" sz="3200" b="1" dirty="0"/>
          </a:p>
        </p:txBody>
      </p:sp>
      <p:sp>
        <p:nvSpPr>
          <p:cNvPr id="3" name="Content Placeholder 2"/>
          <p:cNvSpPr>
            <a:spLocks noGrp="1"/>
          </p:cNvSpPr>
          <p:nvPr>
            <p:ph idx="1"/>
          </p:nvPr>
        </p:nvSpPr>
        <p:spPr>
          <a:xfrm>
            <a:off x="237391" y="784483"/>
            <a:ext cx="8629158" cy="5791601"/>
          </a:xfrm>
        </p:spPr>
        <p:txBody>
          <a:bodyPr>
            <a:normAutofit/>
          </a:bodyPr>
          <a:lstStyle/>
          <a:p>
            <a:r>
              <a:rPr lang="en-US" sz="2400" dirty="0" smtClean="0"/>
              <a:t>Baran proposed a point-to-point ground wave communication network between AM broadcast stations for </a:t>
            </a:r>
            <a:r>
              <a:rPr lang="en-US" sz="2400" b="1" dirty="0" smtClean="0"/>
              <a:t>"Minimum Essential Communications"</a:t>
            </a:r>
            <a:r>
              <a:rPr lang="en-US" sz="2400" dirty="0" smtClean="0"/>
              <a:t> (e.g., nuclear launch orders).</a:t>
            </a:r>
            <a:endParaRPr lang="en-US" sz="2400" dirty="0"/>
          </a:p>
          <a:p>
            <a:r>
              <a:rPr lang="en-US" sz="2400" dirty="0" smtClean="0"/>
              <a:t>While traditional phone switching centers might have been destroyed and HF radio rendered unusable, many AM radio stations would have continued to </a:t>
            </a:r>
            <a:r>
              <a:rPr lang="en-US" sz="2400" dirty="0" smtClean="0"/>
              <a:t>work, </a:t>
            </a:r>
            <a:r>
              <a:rPr lang="en-US" sz="2400" dirty="0" smtClean="0"/>
              <a:t>and AM radio stations were </a:t>
            </a:r>
            <a:r>
              <a:rPr lang="en-US" sz="2400" dirty="0" smtClean="0"/>
              <a:t>already </a:t>
            </a:r>
            <a:r>
              <a:rPr lang="en-US" sz="2400" dirty="0" smtClean="0"/>
              <a:t>part of a national emergency warning system. They could </a:t>
            </a:r>
            <a:r>
              <a:rPr lang="en-US" sz="2400" dirty="0" smtClean="0"/>
              <a:t>easily have </a:t>
            </a:r>
            <a:r>
              <a:rPr lang="en-US" sz="2400" dirty="0" smtClean="0"/>
              <a:t>served as a path to pass along "go" codes.</a:t>
            </a:r>
          </a:p>
          <a:p>
            <a:r>
              <a:rPr lang="en-US" sz="2400" dirty="0" smtClean="0"/>
              <a:t>This plan was rejected by military authorities.</a:t>
            </a:r>
          </a:p>
          <a:p>
            <a:r>
              <a:rPr lang="en-US" sz="2400" dirty="0" smtClean="0"/>
              <a:t>Given the </a:t>
            </a:r>
            <a:r>
              <a:rPr lang="en-US" sz="2400" i="1" dirty="0" smtClean="0"/>
              <a:t>fully authenticated</a:t>
            </a:r>
            <a:r>
              <a:rPr lang="en-US" sz="2400" dirty="0" smtClean="0"/>
              <a:t> false alarm of February </a:t>
            </a:r>
            <a:r>
              <a:rPr lang="en-US" sz="2400" dirty="0"/>
              <a:t>20, </a:t>
            </a:r>
            <a:r>
              <a:rPr lang="en-US" sz="2400" dirty="0" smtClean="0"/>
              <a:t>1971</a:t>
            </a:r>
            <a:r>
              <a:rPr lang="en-US" sz="2400" dirty="0"/>
              <a:t> </a:t>
            </a:r>
            <a:r>
              <a:rPr lang="en-US" sz="2400" dirty="0" smtClean="0"/>
              <a:t>(</a:t>
            </a:r>
            <a:r>
              <a:rPr lang="en-US" sz="2400" dirty="0"/>
              <a:t> </a:t>
            </a:r>
            <a:r>
              <a:rPr lang="en-US" sz="2400" dirty="0" smtClean="0"/>
              <a:t>http</a:t>
            </a:r>
            <a:r>
              <a:rPr lang="en-US" sz="2400" dirty="0"/>
              <a:t>://</a:t>
            </a:r>
            <a:r>
              <a:rPr lang="en-US" sz="2400" dirty="0" err="1"/>
              <a:t>conelrad.blogspot.com</a:t>
            </a:r>
            <a:r>
              <a:rPr lang="en-US" sz="2400" dirty="0"/>
              <a:t>/2010/09/code-word-hatefulness-great-</a:t>
            </a:r>
            <a:r>
              <a:rPr lang="en-US" sz="2400" dirty="0" err="1"/>
              <a:t>ebs</a:t>
            </a:r>
            <a:r>
              <a:rPr lang="en-US" sz="2400" dirty="0"/>
              <a:t>-</a:t>
            </a:r>
            <a:r>
              <a:rPr lang="en-US" sz="2400" dirty="0" err="1" smtClean="0"/>
              <a:t>scare.html</a:t>
            </a:r>
            <a:r>
              <a:rPr lang="en-US" sz="2400" dirty="0" smtClean="0"/>
              <a:t> ) this might have been a </a:t>
            </a:r>
            <a:r>
              <a:rPr lang="en-US" sz="2400" i="1" dirty="0" smtClean="0"/>
              <a:t>very</a:t>
            </a:r>
            <a:r>
              <a:rPr lang="en-US" sz="2400" dirty="0" smtClean="0"/>
              <a:t> good decision. [for a subsequent failure, see </a:t>
            </a:r>
            <a:r>
              <a:rPr lang="en-US" sz="2400" dirty="0"/>
              <a:t>also http://</a:t>
            </a:r>
            <a:r>
              <a:rPr lang="en-US" sz="2400" dirty="0" err="1"/>
              <a:t>www.csmonitor.com</a:t>
            </a:r>
            <a:r>
              <a:rPr lang="en-US" sz="2400" dirty="0"/>
              <a:t>/USA/2011/1109/Did-the-national-Emergency-Alert-System-mistakenly-play-Lady-</a:t>
            </a:r>
            <a:r>
              <a:rPr lang="en-US" sz="2400" dirty="0" smtClean="0"/>
              <a:t>Gaga ]</a:t>
            </a:r>
          </a:p>
        </p:txBody>
      </p:sp>
      <p:sp>
        <p:nvSpPr>
          <p:cNvPr id="4" name="Slide Number Placeholder 3"/>
          <p:cNvSpPr>
            <a:spLocks noGrp="1"/>
          </p:cNvSpPr>
          <p:nvPr>
            <p:ph type="sldNum" sz="quarter" idx="12"/>
          </p:nvPr>
        </p:nvSpPr>
        <p:spPr/>
        <p:txBody>
          <a:bodyPr/>
          <a:lstStyle/>
          <a:p>
            <a:fld id="{5702ED71-7EBA-C041-A0B8-FA137C3BEC59}" type="slidenum">
              <a:rPr lang="en-US" smtClean="0"/>
              <a:t>39</a:t>
            </a:fld>
            <a:endParaRPr lang="en-US" dirty="0"/>
          </a:p>
        </p:txBody>
      </p:sp>
    </p:spTree>
    <p:extLst>
      <p:ext uri="{BB962C8B-B14F-4D97-AF65-F5344CB8AC3E}">
        <p14:creationId xmlns:p14="http://schemas.microsoft.com/office/powerpoint/2010/main" val="373336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50643"/>
          </a:xfrm>
        </p:spPr>
        <p:txBody>
          <a:bodyPr>
            <a:normAutofit/>
          </a:bodyPr>
          <a:lstStyle/>
          <a:p>
            <a:r>
              <a:rPr lang="en-US" sz="3200" b="1" dirty="0" smtClean="0"/>
              <a:t>One </a:t>
            </a:r>
            <a:r>
              <a:rPr lang="en-US" sz="3200" b="1" dirty="0" smtClean="0"/>
              <a:t>More Thing </a:t>
            </a:r>
            <a:r>
              <a:rPr lang="en-US" sz="3200" b="1" dirty="0" smtClean="0"/>
              <a:t>To Get Our Right Up Front...</a:t>
            </a:r>
            <a:endParaRPr lang="en-US" sz="3200" b="1" dirty="0"/>
          </a:p>
        </p:txBody>
      </p:sp>
      <p:sp>
        <p:nvSpPr>
          <p:cNvPr id="3" name="Content Placeholder 2"/>
          <p:cNvSpPr>
            <a:spLocks noGrp="1"/>
          </p:cNvSpPr>
          <p:nvPr>
            <p:ph idx="1"/>
          </p:nvPr>
        </p:nvSpPr>
        <p:spPr>
          <a:xfrm>
            <a:off x="237391" y="752948"/>
            <a:ext cx="8629158" cy="5823136"/>
          </a:xfrm>
        </p:spPr>
        <p:txBody>
          <a:bodyPr>
            <a:normAutofit/>
          </a:bodyPr>
          <a:lstStyle/>
          <a:p>
            <a:r>
              <a:rPr lang="en-US" sz="2400" dirty="0" smtClean="0"/>
              <a:t>I'm </a:t>
            </a:r>
            <a:r>
              <a:rPr lang="en-US" sz="2400" b="1" dirty="0" smtClean="0"/>
              <a:t>NOT</a:t>
            </a:r>
            <a:r>
              <a:rPr lang="en-US" sz="2400" dirty="0" smtClean="0"/>
              <a:t> here to bash what </a:t>
            </a:r>
            <a:r>
              <a:rPr lang="en-US" sz="2400" dirty="0" smtClean="0"/>
              <a:t>the </a:t>
            </a:r>
            <a:r>
              <a:rPr lang="en-US" sz="2400" dirty="0" smtClean="0"/>
              <a:t>community has worked really hard to build.</a:t>
            </a:r>
          </a:p>
          <a:p>
            <a:endParaRPr lang="en-US" sz="2400" dirty="0"/>
          </a:p>
          <a:p>
            <a:r>
              <a:rPr lang="en-US" sz="2400" dirty="0" smtClean="0"/>
              <a:t>Everyone </a:t>
            </a:r>
            <a:r>
              <a:rPr lang="en-US" sz="2400" b="1" dirty="0" smtClean="0"/>
              <a:t>HAS</a:t>
            </a:r>
            <a:r>
              <a:rPr lang="en-US" sz="2400" dirty="0" smtClean="0"/>
              <a:t> </a:t>
            </a:r>
            <a:r>
              <a:rPr lang="en-US" sz="2400" dirty="0" smtClean="0"/>
              <a:t>worked really hard, and </a:t>
            </a:r>
            <a:r>
              <a:rPr lang="en-US" sz="2400" dirty="0" smtClean="0"/>
              <a:t>you've </a:t>
            </a:r>
            <a:r>
              <a:rPr lang="en-US" sz="2400" dirty="0" smtClean="0"/>
              <a:t>done </a:t>
            </a:r>
            <a:r>
              <a:rPr lang="en-US" sz="2400" dirty="0" smtClean="0"/>
              <a:t>a </a:t>
            </a:r>
            <a:r>
              <a:rPr lang="en-US" sz="2400" b="1" dirty="0" smtClean="0"/>
              <a:t>great job.</a:t>
            </a:r>
          </a:p>
          <a:p>
            <a:endParaRPr lang="en-US" sz="2400" dirty="0"/>
          </a:p>
          <a:p>
            <a:r>
              <a:rPr lang="en-US" sz="2400" dirty="0"/>
              <a:t>T</a:t>
            </a:r>
            <a:r>
              <a:rPr lang="en-US" sz="2400" dirty="0" smtClean="0"/>
              <a:t>he existing network at the national level (as well as our regional and campus networks) </a:t>
            </a:r>
            <a:r>
              <a:rPr lang="en-US" sz="2400" dirty="0" smtClean="0"/>
              <a:t>are, collectively,</a:t>
            </a:r>
            <a:r>
              <a:rPr lang="en-US" sz="2400" dirty="0" smtClean="0"/>
              <a:t> </a:t>
            </a:r>
            <a:r>
              <a:rPr lang="en-US" sz="2400" dirty="0" smtClean="0"/>
              <a:t>tangible evidence of</a:t>
            </a:r>
            <a:r>
              <a:rPr lang="en-US" sz="2400" dirty="0" smtClean="0"/>
              <a:t> </a:t>
            </a:r>
            <a:r>
              <a:rPr lang="en-US" sz="2400" dirty="0" smtClean="0"/>
              <a:t>what the community has been able to accomplish to-date.</a:t>
            </a:r>
          </a:p>
          <a:p>
            <a:endParaRPr lang="en-US" sz="2400" dirty="0"/>
          </a:p>
          <a:p>
            <a:r>
              <a:rPr lang="en-US" sz="2400" dirty="0" smtClean="0"/>
              <a:t>But having said that, </a:t>
            </a:r>
            <a:r>
              <a:rPr lang="en-US" sz="2400" dirty="0" smtClean="0"/>
              <a:t>we </a:t>
            </a:r>
            <a:r>
              <a:rPr lang="en-US" sz="2400" b="1" dirty="0" smtClean="0"/>
              <a:t>MUST</a:t>
            </a:r>
            <a:r>
              <a:rPr lang="en-US" sz="2400" dirty="0" smtClean="0"/>
              <a:t> </a:t>
            </a:r>
            <a:r>
              <a:rPr lang="en-US" sz="2400" dirty="0" smtClean="0"/>
              <a:t>talk </a:t>
            </a:r>
            <a:r>
              <a:rPr lang="en-US" sz="2400" dirty="0" smtClean="0"/>
              <a:t>about where we should be going </a:t>
            </a:r>
            <a:r>
              <a:rPr lang="en-US" sz="2400" b="1" dirty="0" smtClean="0"/>
              <a:t>NEXT.</a:t>
            </a:r>
          </a:p>
          <a:p>
            <a:endParaRPr lang="en-US" sz="2400" b="1" dirty="0" smtClean="0"/>
          </a:p>
          <a:p>
            <a:r>
              <a:rPr lang="en-US" sz="2400" b="1" dirty="0" smtClean="0"/>
              <a:t>We can't afford to just sit back and rest on our </a:t>
            </a:r>
            <a:r>
              <a:rPr lang="en-US" sz="2400" b="1" dirty="0" smtClean="0"/>
              <a:t>laurels and coast, and we can't afford to get distracted, either.</a:t>
            </a:r>
            <a:endParaRPr lang="en-US" sz="2400" b="1"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4</a:t>
            </a:fld>
            <a:endParaRPr lang="en-US"/>
          </a:p>
        </p:txBody>
      </p:sp>
    </p:spTree>
    <p:extLst>
      <p:ext uri="{BB962C8B-B14F-4D97-AF65-F5344CB8AC3E}">
        <p14:creationId xmlns:p14="http://schemas.microsoft.com/office/powerpoint/2010/main" val="1507670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382873"/>
          </a:xfrm>
        </p:spPr>
        <p:txBody>
          <a:bodyPr>
            <a:normAutofit/>
          </a:bodyPr>
          <a:lstStyle/>
          <a:p>
            <a:r>
              <a:rPr lang="en-US" sz="3200" b="1" dirty="0" smtClean="0"/>
              <a:t>Baran's Second Idea</a:t>
            </a:r>
            <a:endParaRPr lang="en-US" sz="3200" b="1" dirty="0"/>
          </a:p>
        </p:txBody>
      </p:sp>
      <p:sp>
        <p:nvSpPr>
          <p:cNvPr id="3" name="Content Placeholder 2"/>
          <p:cNvSpPr>
            <a:spLocks noGrp="1"/>
          </p:cNvSpPr>
          <p:nvPr>
            <p:ph idx="1"/>
          </p:nvPr>
        </p:nvSpPr>
        <p:spPr>
          <a:xfrm>
            <a:off x="237391" y="747128"/>
            <a:ext cx="8629158" cy="5828956"/>
          </a:xfrm>
        </p:spPr>
        <p:txBody>
          <a:bodyPr>
            <a:normAutofit/>
          </a:bodyPr>
          <a:lstStyle/>
          <a:p>
            <a:r>
              <a:rPr lang="en-US" sz="2400" dirty="0" smtClean="0"/>
              <a:t>Baran then decided: </a:t>
            </a:r>
            <a:r>
              <a:rPr lang="en-US" sz="2400" dirty="0"/>
              <a:t/>
            </a:r>
            <a:br>
              <a:rPr lang="en-US" sz="2400" dirty="0"/>
            </a:br>
            <a:r>
              <a:rPr lang="en-US" sz="2400" dirty="0" smtClean="0"/>
              <a:t/>
            </a:r>
            <a:br>
              <a:rPr lang="en-US" sz="2400" dirty="0" smtClean="0"/>
            </a:br>
            <a:r>
              <a:rPr lang="en-US" sz="2400" dirty="0" smtClean="0"/>
              <a:t>"As I </a:t>
            </a:r>
            <a:r>
              <a:rPr lang="en-US" sz="2400" dirty="0"/>
              <a:t>can't figure out what essential communications </a:t>
            </a:r>
            <a:r>
              <a:rPr lang="en-US" sz="2400" dirty="0" smtClean="0"/>
              <a:t>[may be] </a:t>
            </a:r>
            <a:r>
              <a:rPr lang="en-US" sz="2400" dirty="0"/>
              <a:t>needed, </a:t>
            </a:r>
            <a:r>
              <a:rPr lang="en-US" sz="2400" dirty="0" smtClean="0"/>
              <a:t>let's </a:t>
            </a:r>
            <a:r>
              <a:rPr lang="en-US" sz="2400" dirty="0"/>
              <a:t>take a different tack. I'll give those guys </a:t>
            </a:r>
            <a:r>
              <a:rPr lang="en-US" sz="2400" b="1" dirty="0"/>
              <a:t>so much </a:t>
            </a:r>
            <a:r>
              <a:rPr lang="en-US" sz="2400" b="1" dirty="0" smtClean="0"/>
              <a:t>damn bandwidth </a:t>
            </a:r>
            <a:r>
              <a:rPr lang="en-US" sz="2400" b="1" dirty="0"/>
              <a:t>that they wouldn't </a:t>
            </a:r>
            <a:r>
              <a:rPr lang="en-US" sz="2400" b="1" dirty="0" smtClean="0"/>
              <a:t>know </a:t>
            </a:r>
            <a:r>
              <a:rPr lang="en-US" sz="2400" b="1" dirty="0"/>
              <a:t>what in Hell to do with it </a:t>
            </a:r>
            <a:r>
              <a:rPr lang="en-US" sz="2400" b="1" dirty="0" smtClean="0"/>
              <a:t>all.</a:t>
            </a:r>
            <a:r>
              <a:rPr lang="en-US" sz="2400" dirty="0" smtClean="0"/>
              <a:t> In </a:t>
            </a:r>
            <a:r>
              <a:rPr lang="en-US" sz="2400" dirty="0"/>
              <a:t>other words, I viewed </a:t>
            </a:r>
            <a:r>
              <a:rPr lang="en-US" sz="2400" dirty="0" smtClean="0"/>
              <a:t>the </a:t>
            </a:r>
            <a:r>
              <a:rPr lang="en-US" sz="2400" dirty="0"/>
              <a:t>challenge to be the design of a </a:t>
            </a:r>
            <a:r>
              <a:rPr lang="en-US" sz="2400" b="1" dirty="0" smtClean="0"/>
              <a:t>secure </a:t>
            </a:r>
            <a:r>
              <a:rPr lang="en-US" sz="2400" b="1" dirty="0"/>
              <a:t>network</a:t>
            </a:r>
            <a:r>
              <a:rPr lang="en-US" sz="2400" dirty="0"/>
              <a:t> able send signals over a network being cut up, </a:t>
            </a:r>
            <a:r>
              <a:rPr lang="en-US" sz="2400" dirty="0" smtClean="0"/>
              <a:t>and </a:t>
            </a:r>
            <a:r>
              <a:rPr lang="en-US" sz="2400" dirty="0"/>
              <a:t>yet having the signals delivered with perfectly </a:t>
            </a:r>
            <a:r>
              <a:rPr lang="en-US" sz="2400" b="1" dirty="0"/>
              <a:t>reliability.</a:t>
            </a:r>
            <a:r>
              <a:rPr lang="en-US" sz="2400" dirty="0"/>
              <a:t> </a:t>
            </a:r>
            <a:r>
              <a:rPr lang="en-US" sz="2400" dirty="0" smtClean="0"/>
              <a:t>And</a:t>
            </a:r>
            <a:r>
              <a:rPr lang="en-US" sz="2400" dirty="0"/>
              <a:t>, with </a:t>
            </a:r>
            <a:r>
              <a:rPr lang="en-US" sz="2400" b="1" dirty="0"/>
              <a:t>more capacity than anything built to date</a:t>
            </a:r>
            <a:r>
              <a:rPr lang="en-US" sz="2400" b="1" dirty="0" smtClean="0"/>
              <a:t>.</a:t>
            </a:r>
            <a:r>
              <a:rPr lang="en-US" sz="2400" dirty="0" smtClean="0"/>
              <a:t>"</a:t>
            </a:r>
            <a:r>
              <a:rPr lang="en-US" sz="2400" dirty="0"/>
              <a:t/>
            </a:r>
            <a:br>
              <a:rPr lang="en-US" sz="2400" dirty="0"/>
            </a:br>
            <a:r>
              <a:rPr lang="en-US" sz="2400" dirty="0"/>
              <a:t/>
            </a:r>
            <a:br>
              <a:rPr lang="en-US" sz="2400" dirty="0"/>
            </a:br>
            <a:r>
              <a:rPr lang="en-US" sz="2400" dirty="0"/>
              <a:t>See </a:t>
            </a:r>
            <a:r>
              <a:rPr lang="en-US" sz="2400" dirty="0" err="1"/>
              <a:t>www.ieeeghn.org</a:t>
            </a:r>
            <a:r>
              <a:rPr lang="en-US" sz="2400" dirty="0"/>
              <a:t>/wiki6/</a:t>
            </a:r>
            <a:r>
              <a:rPr lang="en-US" sz="2400" dirty="0" err="1"/>
              <a:t>index.php</a:t>
            </a:r>
            <a:r>
              <a:rPr lang="en-US" sz="2400" dirty="0"/>
              <a:t>/</a:t>
            </a:r>
            <a:r>
              <a:rPr lang="en-US" sz="2400" dirty="0" err="1"/>
              <a:t>Oral-</a:t>
            </a:r>
            <a:r>
              <a:rPr lang="en-US" sz="2400" dirty="0" err="1" smtClean="0"/>
              <a:t>History:Paul_Baran</a:t>
            </a:r>
            <a:endParaRPr lang="en-US" sz="2400" dirty="0" smtClean="0"/>
          </a:p>
          <a:p>
            <a:endParaRPr lang="en-US" sz="2400" dirty="0"/>
          </a:p>
          <a:p>
            <a:r>
              <a:rPr lang="en-US" sz="2400" dirty="0" smtClean="0"/>
              <a:t>That's what he proceeded to design. Like a good engineer, he also worked out cost estimates. They turned out to be surprisingly low.</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40</a:t>
            </a:fld>
            <a:endParaRPr lang="en-US" dirty="0"/>
          </a:p>
        </p:txBody>
      </p:sp>
    </p:spTree>
    <p:extLst>
      <p:ext uri="{BB962C8B-B14F-4D97-AF65-F5344CB8AC3E}">
        <p14:creationId xmlns:p14="http://schemas.microsoft.com/office/powerpoint/2010/main" val="2397556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382873"/>
          </a:xfrm>
        </p:spPr>
        <p:txBody>
          <a:bodyPr>
            <a:normAutofit/>
          </a:bodyPr>
          <a:lstStyle/>
          <a:p>
            <a:r>
              <a:rPr lang="en-US" sz="3200" b="1" dirty="0" smtClean="0"/>
              <a:t>Aside: </a:t>
            </a:r>
            <a:r>
              <a:rPr lang="en-US" sz="3200" b="1" dirty="0" smtClean="0"/>
              <a:t>Goring A Cash Cow Is Dangerous</a:t>
            </a:r>
            <a:endParaRPr lang="en-US" sz="3200" b="1" dirty="0"/>
          </a:p>
        </p:txBody>
      </p:sp>
      <p:sp>
        <p:nvSpPr>
          <p:cNvPr id="3" name="Content Placeholder 2"/>
          <p:cNvSpPr>
            <a:spLocks noGrp="1"/>
          </p:cNvSpPr>
          <p:nvPr>
            <p:ph idx="1"/>
          </p:nvPr>
        </p:nvSpPr>
        <p:spPr>
          <a:xfrm>
            <a:off x="237391" y="747128"/>
            <a:ext cx="8629158" cy="5828956"/>
          </a:xfrm>
        </p:spPr>
        <p:txBody>
          <a:bodyPr>
            <a:normAutofit/>
          </a:bodyPr>
          <a:lstStyle/>
          <a:p>
            <a:r>
              <a:rPr lang="en-US" sz="2400" dirty="0" smtClean="0"/>
              <a:t>Baran's digital system was estimated to cost roughly $60 million in 1964 dollars.</a:t>
            </a:r>
          </a:p>
          <a:p>
            <a:endParaRPr lang="en-US" sz="2400" dirty="0"/>
          </a:p>
          <a:p>
            <a:r>
              <a:rPr lang="en-US" sz="2400" dirty="0" smtClean="0"/>
              <a:t>It could have rapidly replaced the traditional AT&amp;T long distance telecom system </a:t>
            </a:r>
            <a:r>
              <a:rPr lang="en-US" sz="2400" dirty="0" smtClean="0"/>
              <a:t>in </a:t>
            </a:r>
            <a:r>
              <a:rPr lang="en-US" sz="2400" dirty="0" smtClean="0"/>
              <a:t>use by the American military, which cost American taxpayers $2 billion/</a:t>
            </a:r>
            <a:r>
              <a:rPr lang="en-US" sz="2400" dirty="0" smtClean="0"/>
              <a:t>y</a:t>
            </a:r>
            <a:r>
              <a:rPr lang="en-US" sz="2400" dirty="0" smtClean="0"/>
              <a:t>ear at the time</a:t>
            </a:r>
            <a:r>
              <a:rPr lang="en-US" sz="2400" dirty="0" smtClean="0"/>
              <a:t>. </a:t>
            </a:r>
            <a:endParaRPr lang="en-US" sz="2400" dirty="0" smtClean="0"/>
          </a:p>
          <a:p>
            <a:endParaRPr lang="en-US" sz="2400" dirty="0"/>
          </a:p>
          <a:p>
            <a:r>
              <a:rPr lang="en-US" sz="2400" dirty="0" smtClean="0"/>
              <a:t>Excellent (but potentially </a:t>
            </a:r>
            <a:r>
              <a:rPr lang="en-US" sz="2400" dirty="0" smtClean="0"/>
              <a:t>financially disruptive</a:t>
            </a:r>
            <a:r>
              <a:rPr lang="en-US" sz="2400" dirty="0" smtClean="0"/>
              <a:t>) ideas can sometimes be smothered at birth if they rock the boat </a:t>
            </a:r>
            <a:r>
              <a:rPr lang="en-US" sz="2400" u="sng" dirty="0" smtClean="0"/>
              <a:t>too</a:t>
            </a:r>
            <a:r>
              <a:rPr lang="en-US" sz="2400" dirty="0" smtClean="0"/>
              <a:t> much.</a:t>
            </a:r>
          </a:p>
          <a:p>
            <a:endParaRPr lang="en-US" sz="2400" dirty="0"/>
          </a:p>
          <a:p>
            <a:r>
              <a:rPr lang="en-US" sz="2400" dirty="0" smtClean="0"/>
              <a:t>Bottom line: Baran's packet switched network </a:t>
            </a:r>
            <a:r>
              <a:rPr lang="en-US" sz="2400" dirty="0" smtClean="0"/>
              <a:t>didn't get built (then).</a:t>
            </a:r>
          </a:p>
        </p:txBody>
      </p:sp>
      <p:sp>
        <p:nvSpPr>
          <p:cNvPr id="4" name="Slide Number Placeholder 3"/>
          <p:cNvSpPr>
            <a:spLocks noGrp="1"/>
          </p:cNvSpPr>
          <p:nvPr>
            <p:ph type="sldNum" sz="quarter" idx="12"/>
          </p:nvPr>
        </p:nvSpPr>
        <p:spPr/>
        <p:txBody>
          <a:bodyPr/>
          <a:lstStyle/>
          <a:p>
            <a:fld id="{5702ED71-7EBA-C041-A0B8-FA137C3BEC59}" type="slidenum">
              <a:rPr lang="en-US" smtClean="0"/>
              <a:t>41</a:t>
            </a:fld>
            <a:endParaRPr lang="en-US" dirty="0"/>
          </a:p>
        </p:txBody>
      </p:sp>
    </p:spTree>
    <p:extLst>
      <p:ext uri="{BB962C8B-B14F-4D97-AF65-F5344CB8AC3E}">
        <p14:creationId xmlns:p14="http://schemas.microsoft.com/office/powerpoint/2010/main" val="1848309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382873"/>
          </a:xfrm>
        </p:spPr>
        <p:txBody>
          <a:bodyPr>
            <a:normAutofit/>
          </a:bodyPr>
          <a:lstStyle/>
          <a:p>
            <a:r>
              <a:rPr lang="en-US" sz="3200" b="1" dirty="0" smtClean="0"/>
              <a:t>Other Key </a:t>
            </a:r>
            <a:r>
              <a:rPr lang="en-US" sz="3200" b="1" dirty="0" smtClean="0"/>
              <a:t>Points to Note</a:t>
            </a:r>
            <a:endParaRPr lang="en-US" sz="3200" b="1" dirty="0"/>
          </a:p>
        </p:txBody>
      </p:sp>
      <p:sp>
        <p:nvSpPr>
          <p:cNvPr id="3" name="Content Placeholder 2"/>
          <p:cNvSpPr>
            <a:spLocks noGrp="1"/>
          </p:cNvSpPr>
          <p:nvPr>
            <p:ph idx="1"/>
          </p:nvPr>
        </p:nvSpPr>
        <p:spPr>
          <a:xfrm>
            <a:off x="237391" y="747128"/>
            <a:ext cx="8629158" cy="5828956"/>
          </a:xfrm>
        </p:spPr>
        <p:txBody>
          <a:bodyPr>
            <a:normAutofit/>
          </a:bodyPr>
          <a:lstStyle/>
          <a:p>
            <a:r>
              <a:rPr lang="en-US" sz="2400" dirty="0" smtClean="0"/>
              <a:t>Military needs (assured communications to direct nuclear war fighting) </a:t>
            </a:r>
            <a:r>
              <a:rPr lang="en-US" sz="2400" dirty="0" smtClean="0"/>
              <a:t>were </a:t>
            </a:r>
            <a:r>
              <a:rPr lang="en-US" sz="2400" dirty="0" smtClean="0"/>
              <a:t>the original driver for Baran's work, as well as for early computing projects such as Project SAGE.</a:t>
            </a:r>
          </a:p>
          <a:p>
            <a:r>
              <a:rPr lang="en-US" sz="2400" dirty="0" smtClean="0"/>
              <a:t>Abundant </a:t>
            </a:r>
            <a:r>
              <a:rPr lang="en-US" sz="2400" b="1" dirty="0" smtClean="0"/>
              <a:t>capacity</a:t>
            </a:r>
            <a:r>
              <a:rPr lang="en-US" sz="2400" dirty="0" smtClean="0"/>
              <a:t> was important (even if exact capacity requirements were unclear); "when in doubt, overbuild."</a:t>
            </a:r>
          </a:p>
          <a:p>
            <a:r>
              <a:rPr lang="en-US" sz="2400" b="1" dirty="0"/>
              <a:t>R</a:t>
            </a:r>
            <a:r>
              <a:rPr lang="en-US" sz="2400" b="1" dirty="0" smtClean="0"/>
              <a:t>eliability</a:t>
            </a:r>
            <a:r>
              <a:rPr lang="en-US" sz="2400" dirty="0" smtClean="0"/>
              <a:t> (through architectural redundancy) was key.</a:t>
            </a:r>
            <a:endParaRPr lang="en-US" sz="2400" dirty="0"/>
          </a:p>
          <a:p>
            <a:r>
              <a:rPr lang="en-US" sz="2400" b="1" dirty="0" smtClean="0"/>
              <a:t>Business models</a:t>
            </a:r>
            <a:r>
              <a:rPr lang="en-US" sz="2400" dirty="0" smtClean="0"/>
              <a:t> mattered when </a:t>
            </a:r>
            <a:br>
              <a:rPr lang="en-US" sz="2400" dirty="0" smtClean="0"/>
            </a:br>
            <a:r>
              <a:rPr lang="en-US" sz="2400" dirty="0" smtClean="0"/>
              <a:t>Baran's packet switched network </a:t>
            </a:r>
            <a:br>
              <a:rPr lang="en-US" sz="2400" dirty="0" smtClean="0"/>
            </a:br>
            <a:r>
              <a:rPr lang="en-US" sz="2400" dirty="0" smtClean="0"/>
              <a:t>ideas were being evaluated </a:t>
            </a:r>
            <a:br>
              <a:rPr lang="en-US" sz="2400" dirty="0" smtClean="0"/>
            </a:br>
            <a:r>
              <a:rPr lang="en-US" sz="2400" dirty="0" smtClean="0"/>
              <a:t>(</a:t>
            </a:r>
            <a:r>
              <a:rPr lang="en-US" sz="2400" dirty="0" smtClean="0"/>
              <a:t>a lesson he </a:t>
            </a:r>
            <a:r>
              <a:rPr lang="en-US" sz="2400" i="1" dirty="0" smtClean="0"/>
              <a:t>rediscovered</a:t>
            </a:r>
            <a:r>
              <a:rPr lang="en-US" sz="2400" dirty="0" smtClean="0"/>
              <a:t> </a:t>
            </a:r>
            <a:r>
              <a:rPr lang="en-US" sz="2400" dirty="0" smtClean="0"/>
              <a:t>decades </a:t>
            </a:r>
            <a:r>
              <a:rPr lang="en-US" sz="2400" dirty="0" smtClean="0"/>
              <a:t/>
            </a:r>
            <a:br>
              <a:rPr lang="en-US" sz="2400" dirty="0" smtClean="0"/>
            </a:br>
            <a:r>
              <a:rPr lang="en-US" sz="2400" dirty="0" smtClean="0"/>
              <a:t>later </a:t>
            </a:r>
            <a:r>
              <a:rPr lang="en-US" sz="2400" dirty="0" smtClean="0"/>
              <a:t>when </a:t>
            </a:r>
            <a:r>
              <a:rPr lang="en-US" sz="2400" dirty="0" smtClean="0"/>
              <a:t>building</a:t>
            </a:r>
            <a:r>
              <a:rPr lang="en-US" sz="2400" dirty="0" smtClean="0"/>
              <a:t> </a:t>
            </a:r>
            <a:r>
              <a:rPr lang="en-US" sz="2400" dirty="0" smtClean="0"/>
              <a:t>out </a:t>
            </a:r>
            <a:r>
              <a:rPr lang="en-US" sz="2400" dirty="0" err="1" smtClean="0"/>
              <a:t>Metricom's</a:t>
            </a:r>
            <a:r>
              <a:rPr lang="en-US" sz="2400" dirty="0" smtClean="0"/>
              <a:t/>
            </a:r>
            <a:br>
              <a:rPr lang="en-US" sz="2400" dirty="0" smtClean="0"/>
            </a:br>
            <a:r>
              <a:rPr lang="en-US" sz="2400" dirty="0" smtClean="0"/>
              <a:t>Ricochet service, a </a:t>
            </a:r>
            <a:r>
              <a:rPr lang="en-US" sz="2400" dirty="0" smtClean="0"/>
              <a:t>pioneering </a:t>
            </a:r>
            <a:r>
              <a:rPr lang="en-US" sz="2400" dirty="0" smtClean="0"/>
              <a:t>wireless </a:t>
            </a:r>
            <a:br>
              <a:rPr lang="en-US" sz="2400" dirty="0" smtClean="0"/>
            </a:br>
            <a:r>
              <a:rPr lang="en-US" sz="2400" dirty="0" smtClean="0"/>
              <a:t>network that serviced Detroit </a:t>
            </a:r>
            <a:br>
              <a:rPr lang="en-US" sz="2400" dirty="0" smtClean="0"/>
            </a:br>
            <a:r>
              <a:rPr lang="en-US" sz="2400" dirty="0" smtClean="0"/>
              <a:t>and Eugene in the mid-1990s)</a:t>
            </a:r>
          </a:p>
        </p:txBody>
      </p:sp>
      <p:sp>
        <p:nvSpPr>
          <p:cNvPr id="4" name="Slide Number Placeholder 3"/>
          <p:cNvSpPr>
            <a:spLocks noGrp="1"/>
          </p:cNvSpPr>
          <p:nvPr>
            <p:ph type="sldNum" sz="quarter" idx="12"/>
          </p:nvPr>
        </p:nvSpPr>
        <p:spPr/>
        <p:txBody>
          <a:bodyPr/>
          <a:lstStyle/>
          <a:p>
            <a:fld id="{5702ED71-7EBA-C041-A0B8-FA137C3BEC59}" type="slidenum">
              <a:rPr lang="en-US" smtClean="0"/>
              <a:t>42</a:t>
            </a:fld>
            <a:endParaRPr lang="en-US" dirty="0"/>
          </a:p>
        </p:txBody>
      </p:sp>
      <p:pic>
        <p:nvPicPr>
          <p:cNvPr id="5" name="Picture 4" descr="800px-Ricochet_poletop_radi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528" y="3354297"/>
            <a:ext cx="2566512" cy="3112930"/>
          </a:xfrm>
          <a:prstGeom prst="rect">
            <a:avLst/>
          </a:prstGeom>
        </p:spPr>
      </p:pic>
    </p:spTree>
    <p:extLst>
      <p:ext uri="{BB962C8B-B14F-4D97-AF65-F5344CB8AC3E}">
        <p14:creationId xmlns:p14="http://schemas.microsoft.com/office/powerpoint/2010/main" val="801600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207" y="1307470"/>
            <a:ext cx="8607303" cy="2353451"/>
          </a:xfrm>
        </p:spPr>
        <p:txBody>
          <a:bodyPr>
            <a:noAutofit/>
          </a:bodyPr>
          <a:lstStyle/>
          <a:p>
            <a:r>
              <a:rPr lang="en-US" sz="3200" b="1" dirty="0" smtClean="0"/>
              <a:t>V. "So </a:t>
            </a:r>
            <a:r>
              <a:rPr lang="en-US" sz="3200" b="1" dirty="0" smtClean="0"/>
              <a:t>Can We Finally Get To </a:t>
            </a:r>
            <a:br>
              <a:rPr lang="en-US" sz="3200" b="1" dirty="0" smtClean="0"/>
            </a:br>
            <a:r>
              <a:rPr lang="en-US" sz="3200" b="1" dirty="0" smtClean="0"/>
              <a:t>The </a:t>
            </a:r>
            <a:r>
              <a:rPr lang="en-US" sz="3200" b="1" dirty="0" smtClean="0"/>
              <a:t>ARPANET Era Now?"</a:t>
            </a:r>
            <a:br>
              <a:rPr lang="en-US" sz="3200" b="1" dirty="0" smtClean="0"/>
            </a:br>
            <a:r>
              <a:rPr lang="en-US" sz="3200" b="1" dirty="0" smtClean="0"/>
              <a:t/>
            </a:r>
            <a:br>
              <a:rPr lang="en-US" sz="3200" b="1" dirty="0" smtClean="0"/>
            </a:br>
            <a:r>
              <a:rPr lang="en-US" sz="3200" b="1" dirty="0" smtClean="0"/>
              <a:t>No. Let's Go Backwards A </a:t>
            </a:r>
            <a:br>
              <a:rPr lang="en-US" sz="3200" b="1" dirty="0" smtClean="0"/>
            </a:br>
            <a:r>
              <a:rPr lang="en-US" sz="3200" b="1" dirty="0" smtClean="0"/>
              <a:t>Bit Further, Instead.</a:t>
            </a:r>
            <a:endParaRPr lang="en-US" sz="3200" b="1" dirty="0"/>
          </a:p>
        </p:txBody>
      </p:sp>
    </p:spTree>
    <p:extLst>
      <p:ext uri="{BB962C8B-B14F-4D97-AF65-F5344CB8AC3E}">
        <p14:creationId xmlns:p14="http://schemas.microsoft.com/office/powerpoint/2010/main" val="3146807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1005479"/>
          </a:xfrm>
        </p:spPr>
        <p:txBody>
          <a:bodyPr>
            <a:normAutofit/>
          </a:bodyPr>
          <a:lstStyle/>
          <a:p>
            <a:r>
              <a:rPr lang="en-US" sz="3200" b="1" dirty="0" smtClean="0"/>
              <a:t>Far Before </a:t>
            </a:r>
            <a:r>
              <a:rPr lang="en-US" sz="3200" b="1" dirty="0" smtClean="0"/>
              <a:t>The Internet, People Still Wanted to</a:t>
            </a:r>
            <a:br>
              <a:rPr lang="en-US" sz="3200" b="1" dirty="0" smtClean="0"/>
            </a:br>
            <a:r>
              <a:rPr lang="en-US" sz="3200" b="1" dirty="0" smtClean="0"/>
              <a:t>Communicate, Share News, and Be Entertained</a:t>
            </a:r>
            <a:endParaRPr lang="en-US" sz="3200" b="1" dirty="0"/>
          </a:p>
        </p:txBody>
      </p:sp>
      <p:sp>
        <p:nvSpPr>
          <p:cNvPr id="3" name="Content Placeholder 2"/>
          <p:cNvSpPr>
            <a:spLocks noGrp="1"/>
          </p:cNvSpPr>
          <p:nvPr>
            <p:ph idx="1"/>
          </p:nvPr>
        </p:nvSpPr>
        <p:spPr>
          <a:xfrm>
            <a:off x="237391" y="1394636"/>
            <a:ext cx="8629158" cy="5181447"/>
          </a:xfrm>
        </p:spPr>
        <p:txBody>
          <a:bodyPr>
            <a:normAutofit/>
          </a:bodyPr>
          <a:lstStyle/>
          <a:p>
            <a:r>
              <a:rPr lang="en-US" sz="2400" dirty="0" smtClean="0"/>
              <a:t>This was manifest in many diverse projects and technologies:</a:t>
            </a:r>
            <a:br>
              <a:rPr lang="en-US" sz="2400" dirty="0" smtClean="0"/>
            </a:br>
            <a:r>
              <a:rPr lang="en-US" sz="2400" dirty="0" smtClean="0"/>
              <a:t>-</a:t>
            </a:r>
            <a:r>
              <a:rPr lang="en-US" sz="2400" dirty="0" smtClean="0"/>
              <a:t>- Postal mail</a:t>
            </a:r>
            <a:br>
              <a:rPr lang="en-US" sz="2400" dirty="0" smtClean="0"/>
            </a:br>
            <a:r>
              <a:rPr lang="en-US" sz="2400" dirty="0" smtClean="0"/>
              <a:t>-- Telegraphy</a:t>
            </a:r>
            <a:br>
              <a:rPr lang="en-US" sz="2400" dirty="0" smtClean="0"/>
            </a:br>
            <a:r>
              <a:rPr lang="en-US" sz="2400" dirty="0" smtClean="0"/>
              <a:t>-- Telephony</a:t>
            </a:r>
            <a:br>
              <a:rPr lang="en-US" sz="2400" dirty="0" smtClean="0"/>
            </a:br>
            <a:r>
              <a:rPr lang="en-US" sz="2400" dirty="0" smtClean="0"/>
              <a:t>-- </a:t>
            </a:r>
            <a:r>
              <a:rPr lang="en-US" sz="2400" dirty="0" err="1" smtClean="0"/>
              <a:t>Teleprinter</a:t>
            </a:r>
            <a:r>
              <a:rPr lang="en-US" sz="2400" dirty="0" smtClean="0"/>
              <a:t>/Teletype Networks</a:t>
            </a:r>
            <a:br>
              <a:rPr lang="en-US" sz="2400" dirty="0" smtClean="0"/>
            </a:br>
            <a:r>
              <a:rPr lang="en-US" sz="2400" dirty="0" smtClean="0"/>
              <a:t>-- Broadcast Radio</a:t>
            </a:r>
          </a:p>
          <a:p>
            <a:endParaRPr lang="en-US" sz="2400" dirty="0"/>
          </a:p>
          <a:p>
            <a:r>
              <a:rPr lang="en-US" sz="2400" dirty="0" smtClean="0"/>
              <a:t>All </a:t>
            </a:r>
            <a:r>
              <a:rPr lang="en-US" sz="2400" dirty="0" smtClean="0"/>
              <a:t>of these have </a:t>
            </a:r>
            <a:r>
              <a:rPr lang="en-US" sz="2400" dirty="0" smtClean="0"/>
              <a:t>helped set the stage for the Internet</a:t>
            </a:r>
          </a:p>
          <a:p>
            <a:r>
              <a:rPr lang="en-US" sz="2400" dirty="0" smtClean="0"/>
              <a:t>All have had a mix of academic, government and commercial </a:t>
            </a:r>
            <a:br>
              <a:rPr lang="en-US" sz="2400" dirty="0" smtClean="0"/>
            </a:br>
            <a:r>
              <a:rPr lang="en-US" sz="2400" dirty="0" smtClean="0"/>
              <a:t>involvement (the government has always been interested in improving communications, particularly for national defense requirements)</a:t>
            </a:r>
            <a:endParaRPr lang="en-US" sz="2400" dirty="0" smtClean="0"/>
          </a:p>
          <a:p>
            <a:r>
              <a:rPr lang="en-US" sz="2400" dirty="0" smtClean="0"/>
              <a:t>Many have had ups and downs as business cycles go...</a:t>
            </a:r>
          </a:p>
        </p:txBody>
      </p:sp>
      <p:sp>
        <p:nvSpPr>
          <p:cNvPr id="4" name="Slide Number Placeholder 3"/>
          <p:cNvSpPr>
            <a:spLocks noGrp="1"/>
          </p:cNvSpPr>
          <p:nvPr>
            <p:ph type="sldNum" sz="quarter" idx="12"/>
          </p:nvPr>
        </p:nvSpPr>
        <p:spPr/>
        <p:txBody>
          <a:bodyPr/>
          <a:lstStyle/>
          <a:p>
            <a:fld id="{5702ED71-7EBA-C041-A0B8-FA137C3BEC59}" type="slidenum">
              <a:rPr lang="en-US" smtClean="0"/>
              <a:t>44</a:t>
            </a:fld>
            <a:endParaRPr lang="en-US"/>
          </a:p>
        </p:txBody>
      </p:sp>
    </p:spTree>
    <p:extLst>
      <p:ext uri="{BB962C8B-B14F-4D97-AF65-F5344CB8AC3E}">
        <p14:creationId xmlns:p14="http://schemas.microsoft.com/office/powerpoint/2010/main" val="2654245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Autofit/>
          </a:bodyPr>
          <a:lstStyle/>
          <a:p>
            <a:r>
              <a:rPr lang="en-US" sz="3000" b="1" dirty="0" smtClean="0"/>
              <a:t>A </a:t>
            </a:r>
            <a:r>
              <a:rPr lang="en-US" sz="3000" b="1" u="sng" dirty="0" smtClean="0"/>
              <a:t>Postal</a:t>
            </a:r>
            <a:r>
              <a:rPr lang="en-US" sz="3000" b="1" dirty="0" smtClean="0"/>
              <a:t> "Network," Falmouth MA to Savannah GA</a:t>
            </a:r>
            <a:endParaRPr lang="en-US" sz="30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45</a:t>
            </a:fld>
            <a:endParaRPr lang="en-US"/>
          </a:p>
        </p:txBody>
      </p:sp>
      <p:pic>
        <p:nvPicPr>
          <p:cNvPr id="6" name="Picture 5" descr="postal-servi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41" y="799703"/>
            <a:ext cx="8496527" cy="3384732"/>
          </a:xfrm>
          <a:prstGeom prst="rect">
            <a:avLst/>
          </a:prstGeom>
        </p:spPr>
      </p:pic>
      <p:sp>
        <p:nvSpPr>
          <p:cNvPr id="7" name="TextBox 6"/>
          <p:cNvSpPr txBox="1"/>
          <p:nvPr/>
        </p:nvSpPr>
        <p:spPr>
          <a:xfrm>
            <a:off x="1041173" y="4594829"/>
            <a:ext cx="7281185" cy="646331"/>
          </a:xfrm>
          <a:prstGeom prst="rect">
            <a:avLst/>
          </a:prstGeom>
          <a:noFill/>
        </p:spPr>
        <p:txBody>
          <a:bodyPr wrap="none" rtlCol="0">
            <a:spAutoFit/>
          </a:bodyPr>
          <a:lstStyle/>
          <a:p>
            <a:r>
              <a:rPr lang="en-US" dirty="0"/>
              <a:t>Source: </a:t>
            </a:r>
            <a:r>
              <a:rPr lang="en-US" dirty="0" smtClean="0"/>
              <a:t>"Congressional Serial Set,"</a:t>
            </a:r>
            <a:br>
              <a:rPr lang="en-US" dirty="0" smtClean="0"/>
            </a:br>
            <a:r>
              <a:rPr lang="en-US" dirty="0" smtClean="0"/>
              <a:t>http</a:t>
            </a:r>
            <a:r>
              <a:rPr lang="en-US" dirty="0"/>
              <a:t>://</a:t>
            </a:r>
            <a:r>
              <a:rPr lang="en-US" dirty="0" err="1"/>
              <a:t>books.google.com</a:t>
            </a:r>
            <a:r>
              <a:rPr lang="en-US" dirty="0"/>
              <a:t>/</a:t>
            </a:r>
            <a:r>
              <a:rPr lang="en-US" dirty="0" err="1"/>
              <a:t>books?id</a:t>
            </a:r>
            <a:r>
              <a:rPr lang="en-US" dirty="0"/>
              <a:t>=4rMqAAAAYAAJ&amp;lpg=</a:t>
            </a:r>
            <a:r>
              <a:rPr lang="en-US" dirty="0" smtClean="0"/>
              <a:t>PA102 (page 102)</a:t>
            </a:r>
            <a:endParaRPr lang="en-US" dirty="0"/>
          </a:p>
        </p:txBody>
      </p:sp>
    </p:spTree>
    <p:extLst>
      <p:ext uri="{BB962C8B-B14F-4D97-AF65-F5344CB8AC3E}">
        <p14:creationId xmlns:p14="http://schemas.microsoft.com/office/powerpoint/2010/main" val="4013007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798"/>
            <a:ext cx="9143999" cy="665262"/>
          </a:xfrm>
        </p:spPr>
        <p:txBody>
          <a:bodyPr>
            <a:noAutofit/>
          </a:bodyPr>
          <a:lstStyle/>
          <a:p>
            <a:r>
              <a:rPr lang="en-US" sz="2800" b="1" dirty="0" smtClean="0"/>
              <a:t>A Few Notes About "The Postal Service"...</a:t>
            </a:r>
            <a:endParaRPr lang="en-US" sz="2800" b="1" dirty="0"/>
          </a:p>
        </p:txBody>
      </p:sp>
      <p:sp>
        <p:nvSpPr>
          <p:cNvPr id="3" name="Content Placeholder 2"/>
          <p:cNvSpPr>
            <a:spLocks noGrp="1"/>
          </p:cNvSpPr>
          <p:nvPr>
            <p:ph idx="1"/>
          </p:nvPr>
        </p:nvSpPr>
        <p:spPr>
          <a:xfrm>
            <a:off x="237391" y="866857"/>
            <a:ext cx="8629158" cy="5709227"/>
          </a:xfrm>
        </p:spPr>
        <p:txBody>
          <a:bodyPr>
            <a:normAutofit/>
          </a:bodyPr>
          <a:lstStyle/>
          <a:p>
            <a:r>
              <a:rPr lang="en-US" sz="2400" dirty="0" smtClean="0"/>
              <a:t>Postal service in the 1700s bore little resemblance to postal service today. </a:t>
            </a:r>
          </a:p>
          <a:p>
            <a:endParaRPr lang="en-US" sz="2400" dirty="0" smtClean="0"/>
          </a:p>
          <a:p>
            <a:r>
              <a:rPr lang="en-US" sz="2400" dirty="0"/>
              <a:t>Sending a letter between two major </a:t>
            </a:r>
            <a:r>
              <a:rPr lang="en-US" sz="2400" dirty="0" smtClean="0"/>
              <a:t>American cities </a:t>
            </a:r>
            <a:r>
              <a:rPr lang="en-US" sz="2400" dirty="0"/>
              <a:t>(such as </a:t>
            </a:r>
            <a:r>
              <a:rPr lang="en-US" sz="2400" dirty="0" smtClean="0"/>
              <a:t/>
            </a:r>
            <a:br>
              <a:rPr lang="en-US" sz="2400" dirty="0" smtClean="0"/>
            </a:br>
            <a:r>
              <a:rPr lang="en-US" sz="2400" dirty="0" smtClean="0"/>
              <a:t>New </a:t>
            </a:r>
            <a:r>
              <a:rPr lang="en-US" sz="2400" dirty="0"/>
              <a:t>York and Philadelphia) might take weeks to go </a:t>
            </a:r>
            <a:r>
              <a:rPr lang="en-US" sz="2400" dirty="0" smtClean="0"/>
              <a:t>a distance of a </a:t>
            </a:r>
            <a:r>
              <a:rPr lang="en-US" sz="2400" dirty="0"/>
              <a:t>little over a hundred miles</a:t>
            </a:r>
            <a:r>
              <a:rPr lang="en-US" sz="2400" dirty="0" smtClean="0"/>
              <a:t>.</a:t>
            </a:r>
          </a:p>
          <a:p>
            <a:endParaRPr lang="en-US" sz="2400" dirty="0"/>
          </a:p>
          <a:p>
            <a:r>
              <a:rPr lang="en-US" sz="2400" dirty="0" smtClean="0"/>
              <a:t>Letters were quite </a:t>
            </a:r>
            <a:r>
              <a:rPr lang="en-US" sz="2400" dirty="0" smtClean="0"/>
              <a:t>expensive.</a:t>
            </a:r>
            <a:r>
              <a:rPr lang="en-US" sz="2400" dirty="0"/>
              <a:t> </a:t>
            </a:r>
            <a:r>
              <a:rPr lang="en-US" sz="2400" dirty="0" smtClean="0"/>
              <a:t>Ordinary </a:t>
            </a:r>
            <a:r>
              <a:rPr lang="en-US" sz="2400" dirty="0" smtClean="0"/>
              <a:t>people </a:t>
            </a:r>
            <a:r>
              <a:rPr lang="en-US" sz="2400" dirty="0" smtClean="0"/>
              <a:t>(who were often illiterate) might </a:t>
            </a:r>
            <a:r>
              <a:rPr lang="en-US" sz="2400" dirty="0" smtClean="0"/>
              <a:t>send </a:t>
            </a:r>
            <a:r>
              <a:rPr lang="en-US" sz="2400" dirty="0" smtClean="0"/>
              <a:t>just a single letter </a:t>
            </a:r>
            <a:r>
              <a:rPr lang="en-US" sz="2400" dirty="0" smtClean="0"/>
              <a:t>a year. </a:t>
            </a:r>
            <a:r>
              <a:rPr lang="en-US" sz="2400" dirty="0"/>
              <a:t>(c.f., </a:t>
            </a:r>
            <a:br>
              <a:rPr lang="en-US" sz="2400" dirty="0"/>
            </a:br>
            <a:r>
              <a:rPr lang="en-US" sz="2400" dirty="0"/>
              <a:t>http://</a:t>
            </a:r>
            <a:r>
              <a:rPr lang="en-US" sz="2400" dirty="0" err="1"/>
              <a:t>www.postalmuseum.si.edu</a:t>
            </a:r>
            <a:r>
              <a:rPr lang="en-US" sz="2400" dirty="0"/>
              <a:t>/</a:t>
            </a:r>
            <a:r>
              <a:rPr lang="en-US" sz="2400" dirty="0" err="1"/>
              <a:t>letterwriting</a:t>
            </a:r>
            <a:r>
              <a:rPr lang="en-US" sz="2400" dirty="0"/>
              <a:t>/lw02.</a:t>
            </a:r>
            <a:r>
              <a:rPr lang="en-US" sz="2400" dirty="0" smtClean="0"/>
              <a:t>html )</a:t>
            </a:r>
          </a:p>
          <a:p>
            <a:pPr marL="0" indent="0">
              <a:buNone/>
            </a:pPr>
            <a:endParaRPr lang="en-US" sz="2400" dirty="0"/>
          </a:p>
          <a:p>
            <a:r>
              <a:rPr lang="en-US" sz="2400" dirty="0" smtClean="0"/>
              <a:t>The postal system didn't even use </a:t>
            </a:r>
            <a:r>
              <a:rPr lang="en-US" sz="2400" dirty="0" smtClean="0"/>
              <a:t>standardized stamps until 1847.</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46</a:t>
            </a:fld>
            <a:endParaRPr lang="en-US" dirty="0"/>
          </a:p>
        </p:txBody>
      </p:sp>
    </p:spTree>
    <p:extLst>
      <p:ext uri="{BB962C8B-B14F-4D97-AF65-F5344CB8AC3E}">
        <p14:creationId xmlns:p14="http://schemas.microsoft.com/office/powerpoint/2010/main" val="4266790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Autofit/>
          </a:bodyPr>
          <a:lstStyle/>
          <a:p>
            <a:r>
              <a:rPr lang="en-US" sz="2800" b="1" dirty="0" smtClean="0"/>
              <a:t>The Postal Service Today: In a Business Death Spiral?</a:t>
            </a:r>
            <a:endParaRPr lang="en-US" sz="28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47</a:t>
            </a:fld>
            <a:endParaRPr lang="en-US"/>
          </a:p>
        </p:txBody>
      </p:sp>
      <p:sp>
        <p:nvSpPr>
          <p:cNvPr id="7" name="TextBox 6"/>
          <p:cNvSpPr txBox="1"/>
          <p:nvPr/>
        </p:nvSpPr>
        <p:spPr>
          <a:xfrm>
            <a:off x="782494" y="5918884"/>
            <a:ext cx="6147837" cy="646331"/>
          </a:xfrm>
          <a:prstGeom prst="rect">
            <a:avLst/>
          </a:prstGeom>
          <a:noFill/>
        </p:spPr>
        <p:txBody>
          <a:bodyPr wrap="none" rtlCol="0">
            <a:spAutoFit/>
          </a:bodyPr>
          <a:lstStyle/>
          <a:p>
            <a:r>
              <a:rPr lang="en-US" dirty="0"/>
              <a:t>Source: </a:t>
            </a:r>
            <a:r>
              <a:rPr lang="en-US" dirty="0" smtClean="0"/>
              <a:t>"Projecting U.S. Mail Volumes to 2020,"</a:t>
            </a:r>
            <a:br>
              <a:rPr lang="en-US" dirty="0" smtClean="0"/>
            </a:br>
            <a:r>
              <a:rPr lang="en-US" dirty="0" smtClean="0"/>
              <a:t>https</a:t>
            </a:r>
            <a:r>
              <a:rPr lang="en-US" dirty="0"/>
              <a:t>://</a:t>
            </a:r>
            <a:r>
              <a:rPr lang="en-US" dirty="0" err="1"/>
              <a:t>about.usps.com</a:t>
            </a:r>
            <a:r>
              <a:rPr lang="en-US" dirty="0"/>
              <a:t>/future-postal-service/</a:t>
            </a:r>
            <a:r>
              <a:rPr lang="en-US" dirty="0" err="1"/>
              <a:t>gcg-narrative.pdf</a:t>
            </a:r>
            <a:endParaRPr lang="en-US" dirty="0"/>
          </a:p>
        </p:txBody>
      </p:sp>
      <p:pic>
        <p:nvPicPr>
          <p:cNvPr id="3" name="Picture 2" descr="postal-dec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94" y="859195"/>
            <a:ext cx="7597301" cy="4727634"/>
          </a:xfrm>
          <a:prstGeom prst="rect">
            <a:avLst/>
          </a:prstGeom>
        </p:spPr>
      </p:pic>
    </p:spTree>
    <p:extLst>
      <p:ext uri="{BB962C8B-B14F-4D97-AF65-F5344CB8AC3E}">
        <p14:creationId xmlns:p14="http://schemas.microsoft.com/office/powerpoint/2010/main" val="3481048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rmAutofit/>
          </a:bodyPr>
          <a:lstStyle/>
          <a:p>
            <a:r>
              <a:rPr lang="en-US" sz="3200" b="1" u="sng" dirty="0" smtClean="0">
                <a:solidFill>
                  <a:srgbClr val="FF0000"/>
                </a:solidFill>
              </a:rPr>
              <a:t>Telegraphy:</a:t>
            </a:r>
            <a:r>
              <a:rPr lang="en-US" sz="3200" b="1" dirty="0" smtClean="0"/>
              <a:t> The Morse System, 1837-1844</a:t>
            </a:r>
            <a:endParaRPr lang="en-US" sz="3200" b="1" dirty="0"/>
          </a:p>
        </p:txBody>
      </p:sp>
      <p:sp>
        <p:nvSpPr>
          <p:cNvPr id="3" name="Content Placeholder 2"/>
          <p:cNvSpPr>
            <a:spLocks noGrp="1"/>
          </p:cNvSpPr>
          <p:nvPr>
            <p:ph idx="1"/>
          </p:nvPr>
        </p:nvSpPr>
        <p:spPr>
          <a:xfrm>
            <a:off x="237391" y="921456"/>
            <a:ext cx="8629158" cy="5654628"/>
          </a:xfrm>
        </p:spPr>
        <p:txBody>
          <a:bodyPr>
            <a:normAutofit/>
          </a:bodyPr>
          <a:lstStyle/>
          <a:p>
            <a:r>
              <a:rPr lang="en-US" sz="2400" dirty="0" smtClean="0"/>
              <a:t>The "Morse System" was patented in the United States by Samuel Morse in 1837. Information was sent as </a:t>
            </a:r>
            <a:r>
              <a:rPr lang="en-US" sz="2400" dirty="0" err="1" smtClean="0"/>
              <a:t>dits</a:t>
            </a:r>
            <a:r>
              <a:rPr lang="en-US" sz="2400" dirty="0" smtClean="0"/>
              <a:t> (dots) and dahs (dashes), also known as "Morse Code."</a:t>
            </a:r>
          </a:p>
          <a:p>
            <a:endParaRPr lang="en-US" sz="2400" dirty="0"/>
          </a:p>
          <a:p>
            <a:r>
              <a:rPr lang="en-US" sz="2400" dirty="0" smtClean="0"/>
              <a:t>In 1844, a message was sent by wire from the Capitol in Washington DC to Mt. Clare Depot in Baltimore,</a:t>
            </a:r>
            <a:br>
              <a:rPr lang="en-US" sz="2400" dirty="0" smtClean="0"/>
            </a:br>
            <a:r>
              <a:rPr lang="en-US" sz="2400" dirty="0" smtClean="0"/>
              <a:t/>
            </a:r>
            <a:br>
              <a:rPr lang="en-US" sz="2400" dirty="0" smtClean="0"/>
            </a:br>
            <a:r>
              <a:rPr lang="en-US" sz="2400" dirty="0" smtClean="0"/>
              <a:t>		</a:t>
            </a:r>
            <a:r>
              <a:rPr lang="en-US" sz="2400" b="1" dirty="0" smtClean="0"/>
              <a:t>"WHAT HATH GOD WROUGHT"</a:t>
            </a:r>
            <a:br>
              <a:rPr lang="en-US" sz="2400" b="1" dirty="0" smtClean="0"/>
            </a:br>
            <a:r>
              <a:rPr lang="en-US" sz="2400" b="1" dirty="0" smtClean="0"/>
              <a:t/>
            </a:r>
            <a:br>
              <a:rPr lang="en-US" sz="2400" b="1" dirty="0" smtClean="0"/>
            </a:br>
            <a:r>
              <a:rPr lang="en-US" sz="2400" dirty="0" smtClean="0"/>
              <a:t>A profoundly insightful rhetorical question. :-)</a:t>
            </a:r>
            <a:br>
              <a:rPr lang="en-US" sz="2400" dirty="0" smtClean="0"/>
            </a:br>
            <a:endParaRPr lang="en-US" sz="2400" dirty="0" smtClean="0"/>
          </a:p>
          <a:p>
            <a:r>
              <a:rPr lang="en-US" sz="2400" dirty="0" smtClean="0"/>
              <a:t>Morse code was sent by an operator using a key, and received messages were initially recorded via marks on paper tape (later operators found that they could transcribe messages via "ear")</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48</a:t>
            </a:fld>
            <a:endParaRPr lang="en-US"/>
          </a:p>
        </p:txBody>
      </p:sp>
    </p:spTree>
    <p:extLst>
      <p:ext uri="{BB962C8B-B14F-4D97-AF65-F5344CB8AC3E}">
        <p14:creationId xmlns:p14="http://schemas.microsoft.com/office/powerpoint/2010/main" val="1487594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1499728"/>
          </a:xfrm>
        </p:spPr>
        <p:txBody>
          <a:bodyPr>
            <a:normAutofit/>
          </a:bodyPr>
          <a:lstStyle/>
          <a:p>
            <a:r>
              <a:rPr lang="en-US" sz="3200" b="1" dirty="0" smtClean="0"/>
              <a:t>1844: Early Wireline Telegraphy Had Close Ties to </a:t>
            </a:r>
            <a:r>
              <a:rPr lang="en-US" sz="3200" b="1" u="sng" dirty="0" smtClean="0"/>
              <a:t>Academia</a:t>
            </a:r>
            <a:r>
              <a:rPr lang="en-US" sz="3200" b="1" dirty="0" smtClean="0"/>
              <a:t>... and to the </a:t>
            </a:r>
            <a:r>
              <a:rPr lang="en-US" sz="3200" b="1" u="sng" dirty="0" smtClean="0"/>
              <a:t>U.S. Federal </a:t>
            </a:r>
            <a:r>
              <a:rPr lang="en-US" sz="3200" b="1" u="sng" dirty="0" smtClean="0"/>
              <a:t>Government</a:t>
            </a:r>
            <a:br>
              <a:rPr lang="en-US" sz="3200" b="1" u="sng" dirty="0" smtClean="0"/>
            </a:br>
            <a:r>
              <a:rPr lang="en-US" sz="3200" b="1" dirty="0" smtClean="0"/>
              <a:t>(Ezra Cornell Pulled Cable From DC to Baltimore)</a:t>
            </a:r>
            <a:endParaRPr lang="en-US" sz="3200" b="1" u="sng" dirty="0"/>
          </a:p>
        </p:txBody>
      </p:sp>
      <p:sp>
        <p:nvSpPr>
          <p:cNvPr id="4" name="Slide Number Placeholder 3"/>
          <p:cNvSpPr>
            <a:spLocks noGrp="1"/>
          </p:cNvSpPr>
          <p:nvPr>
            <p:ph type="sldNum" sz="quarter" idx="12"/>
          </p:nvPr>
        </p:nvSpPr>
        <p:spPr/>
        <p:txBody>
          <a:bodyPr/>
          <a:lstStyle/>
          <a:p>
            <a:fld id="{5702ED71-7EBA-C041-A0B8-FA137C3BEC59}" type="slidenum">
              <a:rPr lang="en-US" smtClean="0"/>
              <a:t>49</a:t>
            </a:fld>
            <a:endParaRPr lang="en-US"/>
          </a:p>
        </p:txBody>
      </p:sp>
      <p:pic>
        <p:nvPicPr>
          <p:cNvPr id="6" name="Picture 5" descr="corne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6" y="1864392"/>
            <a:ext cx="7831933" cy="4491958"/>
          </a:xfrm>
          <a:prstGeom prst="rect">
            <a:avLst/>
          </a:prstGeom>
        </p:spPr>
      </p:pic>
    </p:spTree>
    <p:extLst>
      <p:ext uri="{BB962C8B-B14F-4D97-AF65-F5344CB8AC3E}">
        <p14:creationId xmlns:p14="http://schemas.microsoft.com/office/powerpoint/2010/main" val="161282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Last Year and Today</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With that out of the way, let me thank </a:t>
            </a:r>
            <a:r>
              <a:rPr lang="en-US" sz="2400" dirty="0" smtClean="0"/>
              <a:t>Merit for the invitation to talk with you once again this year</a:t>
            </a:r>
            <a:r>
              <a:rPr lang="en-US" sz="2400" dirty="0" smtClean="0"/>
              <a:t>. </a:t>
            </a:r>
          </a:p>
          <a:p>
            <a:endParaRPr lang="en-US" sz="2400" dirty="0" smtClean="0"/>
          </a:p>
          <a:p>
            <a:r>
              <a:rPr lang="en-US" sz="2400" dirty="0" smtClean="0"/>
              <a:t>Last year I </a:t>
            </a:r>
            <a:r>
              <a:rPr lang="en-US" sz="2400" dirty="0" smtClean="0"/>
              <a:t>talked about </a:t>
            </a:r>
            <a:r>
              <a:rPr lang="en-US" sz="2400" dirty="0" smtClean="0"/>
              <a:t>"Networking in These Crazy Days," describing some of the </a:t>
            </a:r>
            <a:r>
              <a:rPr lang="en-US" sz="2400" b="1" dirty="0" smtClean="0"/>
              <a:t>security challenges</a:t>
            </a:r>
            <a:r>
              <a:rPr lang="en-US" sz="2400" dirty="0" smtClean="0"/>
              <a:t> we faced, and </a:t>
            </a:r>
            <a:br>
              <a:rPr lang="en-US" sz="2400" dirty="0" smtClean="0"/>
            </a:br>
            <a:r>
              <a:rPr lang="en-US" sz="2400" dirty="0" smtClean="0"/>
              <a:t>urging </a:t>
            </a:r>
            <a:r>
              <a:rPr lang="en-US" sz="2400" dirty="0" smtClean="0"/>
              <a:t>you to </a:t>
            </a:r>
            <a:r>
              <a:rPr lang="en-US" sz="2400" b="1" dirty="0" smtClean="0"/>
              <a:t>stay calm, get secure, and get involved.</a:t>
            </a:r>
            <a:r>
              <a:rPr lang="en-US" sz="2400" dirty="0" smtClean="0"/>
              <a:t> </a:t>
            </a:r>
            <a:br>
              <a:rPr lang="en-US" sz="2400" dirty="0" smtClean="0"/>
            </a:br>
            <a:r>
              <a:rPr lang="en-US" sz="2400" dirty="0" smtClean="0"/>
              <a:t>(If you're interested, those slides are still available </a:t>
            </a:r>
            <a:r>
              <a:rPr lang="en-US" sz="2400" dirty="0" smtClean="0"/>
              <a:t>online at</a:t>
            </a:r>
            <a:r>
              <a:rPr lang="en-US" sz="2400" dirty="0" smtClean="0"/>
              <a:t/>
            </a:r>
            <a:br>
              <a:rPr lang="en-US" sz="2400" dirty="0" smtClean="0"/>
            </a:br>
            <a:r>
              <a:rPr lang="en-US" sz="2400" dirty="0" smtClean="0"/>
              <a:t>http:/</a:t>
            </a:r>
            <a:r>
              <a:rPr lang="en-US" sz="2400" dirty="0" smtClean="0"/>
              <a:t>/www.stsauver.com/merit</a:t>
            </a:r>
            <a:r>
              <a:rPr lang="en-US" sz="2400" dirty="0"/>
              <a:t>-networking</a:t>
            </a:r>
            <a:r>
              <a:rPr lang="en-US" sz="2400" dirty="0" smtClean="0"/>
              <a:t>/ )</a:t>
            </a:r>
          </a:p>
          <a:p>
            <a:endParaRPr lang="en-US" sz="2400" dirty="0"/>
          </a:p>
          <a:p>
            <a:r>
              <a:rPr lang="en-US" sz="2400" dirty="0" smtClean="0"/>
              <a:t>Many of you have taken those recommendations to </a:t>
            </a:r>
            <a:r>
              <a:rPr lang="en-US" sz="2400" dirty="0" smtClean="0"/>
              <a:t>heart </a:t>
            </a:r>
            <a:r>
              <a:rPr lang="en-US" sz="2400" dirty="0" smtClean="0"/>
              <a:t>and that's great. THANK YOU!</a:t>
            </a:r>
          </a:p>
          <a:p>
            <a:pPr marL="0" indent="0">
              <a:buNone/>
            </a:pPr>
            <a:endParaRPr lang="en-US" sz="2400" dirty="0"/>
          </a:p>
          <a:p>
            <a:r>
              <a:rPr lang="en-US" sz="2400" dirty="0" smtClean="0"/>
              <a:t>Today, however, let's talk about the current state of </a:t>
            </a:r>
            <a:r>
              <a:rPr lang="en-US" sz="2400" b="1" dirty="0" smtClean="0"/>
              <a:t>advanced academic networking, and its future prospects.</a:t>
            </a:r>
          </a:p>
        </p:txBody>
      </p:sp>
      <p:sp>
        <p:nvSpPr>
          <p:cNvPr id="4" name="Slide Number Placeholder 3"/>
          <p:cNvSpPr>
            <a:spLocks noGrp="1"/>
          </p:cNvSpPr>
          <p:nvPr>
            <p:ph type="sldNum" sz="quarter" idx="12"/>
          </p:nvPr>
        </p:nvSpPr>
        <p:spPr/>
        <p:txBody>
          <a:bodyPr/>
          <a:lstStyle/>
          <a:p>
            <a:fld id="{5702ED71-7EBA-C041-A0B8-FA137C3BEC59}" type="slidenum">
              <a:rPr lang="en-US" smtClean="0"/>
              <a:t>5</a:t>
            </a:fld>
            <a:endParaRPr lang="en-US"/>
          </a:p>
        </p:txBody>
      </p:sp>
    </p:spTree>
    <p:extLst>
      <p:ext uri="{BB962C8B-B14F-4D97-AF65-F5344CB8AC3E}">
        <p14:creationId xmlns:p14="http://schemas.microsoft.com/office/powerpoint/2010/main" val="1583147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rmAutofit/>
          </a:bodyPr>
          <a:lstStyle/>
          <a:p>
            <a:r>
              <a:rPr lang="en-US" sz="3200" b="1" dirty="0" smtClean="0">
                <a:solidFill>
                  <a:schemeClr val="accent1"/>
                </a:solidFill>
              </a:rPr>
              <a:t>A Brief Diversion: The Pony Express</a:t>
            </a:r>
            <a:endParaRPr lang="en-US" sz="3200" b="1" dirty="0">
              <a:solidFill>
                <a:schemeClr val="accent1"/>
              </a:solidFill>
            </a:endParaRPr>
          </a:p>
        </p:txBody>
      </p:sp>
      <p:sp>
        <p:nvSpPr>
          <p:cNvPr id="3" name="Content Placeholder 2"/>
          <p:cNvSpPr>
            <a:spLocks noGrp="1"/>
          </p:cNvSpPr>
          <p:nvPr>
            <p:ph idx="1"/>
          </p:nvPr>
        </p:nvSpPr>
        <p:spPr>
          <a:xfrm>
            <a:off x="237391" y="834291"/>
            <a:ext cx="8629158" cy="5741793"/>
          </a:xfrm>
        </p:spPr>
        <p:txBody>
          <a:bodyPr>
            <a:normAutofit/>
          </a:bodyPr>
          <a:lstStyle/>
          <a:p>
            <a:r>
              <a:rPr lang="en-US" sz="2400" dirty="0" smtClean="0"/>
              <a:t>During </a:t>
            </a:r>
            <a:r>
              <a:rPr lang="en-US" sz="2400" dirty="0" smtClean="0"/>
              <a:t>just two years (from 1860</a:t>
            </a:r>
            <a:r>
              <a:rPr lang="en-US" sz="2400" dirty="0" smtClean="0"/>
              <a:t>-</a:t>
            </a:r>
            <a:r>
              <a:rPr lang="en-US" sz="2400" dirty="0" smtClean="0"/>
              <a:t>1861)</a:t>
            </a:r>
            <a:br>
              <a:rPr lang="en-US" sz="2400" dirty="0" smtClean="0"/>
            </a:br>
            <a:r>
              <a:rPr lang="en-US" sz="2400" dirty="0" smtClean="0"/>
              <a:t>the </a:t>
            </a:r>
            <a:r>
              <a:rPr lang="en-US" sz="2400" dirty="0" smtClean="0"/>
              <a:t>"Pony Express</a:t>
            </a:r>
            <a:r>
              <a:rPr lang="en-US" sz="2400" dirty="0" smtClean="0"/>
              <a:t>" delivered </a:t>
            </a:r>
            <a:r>
              <a:rPr lang="en-US" sz="2400" dirty="0" smtClean="0"/>
              <a:t>~35,000 </a:t>
            </a:r>
            <a:r>
              <a:rPr lang="en-US" sz="2400" dirty="0" smtClean="0"/>
              <a:t/>
            </a:r>
            <a:br>
              <a:rPr lang="en-US" sz="2400" dirty="0" smtClean="0"/>
            </a:br>
            <a:r>
              <a:rPr lang="en-US" sz="2400" dirty="0" smtClean="0"/>
              <a:t>letters </a:t>
            </a:r>
            <a:r>
              <a:rPr lang="en-US" sz="2400" dirty="0" smtClean="0"/>
              <a:t>(and managed </a:t>
            </a:r>
            <a:r>
              <a:rPr lang="en-US" sz="2400" dirty="0" smtClean="0"/>
              <a:t>to </a:t>
            </a:r>
            <a:r>
              <a:rPr lang="en-US" sz="2400" dirty="0" smtClean="0"/>
              <a:t>lose $200,000)</a:t>
            </a:r>
          </a:p>
          <a:p>
            <a:endParaRPr lang="en-US" sz="2400" dirty="0"/>
          </a:p>
          <a:p>
            <a:r>
              <a:rPr lang="en-US" sz="2400" b="1" dirty="0" smtClean="0"/>
              <a:t>Why</a:t>
            </a:r>
            <a:r>
              <a:rPr lang="en-US" sz="2400" dirty="0" smtClean="0"/>
              <a:t> did the Pony Express end in 1861? </a:t>
            </a:r>
            <a:br>
              <a:rPr lang="en-US" sz="2400" dirty="0" smtClean="0"/>
            </a:br>
            <a:r>
              <a:rPr lang="en-US" sz="2400" dirty="0" smtClean="0"/>
              <a:t/>
            </a:r>
            <a:br>
              <a:rPr lang="en-US" sz="2400" dirty="0" smtClean="0"/>
            </a:br>
            <a:r>
              <a:rPr lang="en-US" sz="2400" dirty="0"/>
              <a:t>T</a:t>
            </a:r>
            <a:r>
              <a:rPr lang="en-US" sz="2400" dirty="0" smtClean="0"/>
              <a:t>he </a:t>
            </a:r>
            <a:r>
              <a:rPr lang="en-US" sz="2400" b="1" dirty="0" smtClean="0"/>
              <a:t>wireline telegraph</a:t>
            </a:r>
            <a:r>
              <a:rPr lang="en-US" sz="2400" dirty="0" smtClean="0"/>
              <a:t> linked the</a:t>
            </a:r>
            <a:br>
              <a:rPr lang="en-US" sz="2400" dirty="0" smtClean="0"/>
            </a:br>
            <a:r>
              <a:rPr lang="en-US" sz="2400" dirty="0" smtClean="0"/>
              <a:t>coasts in 1861</a:t>
            </a:r>
            <a:br>
              <a:rPr lang="en-US" sz="2400" dirty="0" smtClean="0"/>
            </a:br>
            <a:r>
              <a:rPr lang="en-US" sz="2400" dirty="0" smtClean="0"/>
              <a:t/>
            </a:r>
            <a:br>
              <a:rPr lang="en-US" sz="2400" dirty="0" smtClean="0"/>
            </a:br>
            <a:r>
              <a:rPr lang="en-US" sz="2400" dirty="0" smtClean="0"/>
              <a:t>The telegraph also proved its value</a:t>
            </a:r>
            <a:br>
              <a:rPr lang="en-US" sz="2400" dirty="0" smtClean="0"/>
            </a:br>
            <a:r>
              <a:rPr lang="en-US" sz="2400" dirty="0" smtClean="0"/>
              <a:t>during the </a:t>
            </a:r>
            <a:r>
              <a:rPr lang="en-US" sz="2400" dirty="0" smtClean="0"/>
              <a:t>American Civil War </a:t>
            </a:r>
            <a:br>
              <a:rPr lang="en-US" sz="2400" dirty="0" smtClean="0"/>
            </a:br>
            <a:r>
              <a:rPr lang="en-US" sz="2400" dirty="0" smtClean="0"/>
              <a:t>(</a:t>
            </a:r>
            <a:r>
              <a:rPr lang="en-US" sz="2400" dirty="0" smtClean="0"/>
              <a:t>1861-1865)</a:t>
            </a:r>
            <a:endParaRPr lang="en-US" sz="24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50</a:t>
            </a:fld>
            <a:endParaRPr lang="en-US"/>
          </a:p>
        </p:txBody>
      </p:sp>
      <p:pic>
        <p:nvPicPr>
          <p:cNvPr id="5" name="Picture 4" descr="640px-Pony_Express_Po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0097" y="969409"/>
            <a:ext cx="2946703" cy="5386941"/>
          </a:xfrm>
          <a:prstGeom prst="rect">
            <a:avLst/>
          </a:prstGeom>
        </p:spPr>
      </p:pic>
    </p:spTree>
    <p:extLst>
      <p:ext uri="{BB962C8B-B14F-4D97-AF65-F5344CB8AC3E}">
        <p14:creationId xmlns:p14="http://schemas.microsoft.com/office/powerpoint/2010/main" val="1486735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rmAutofit/>
          </a:bodyPr>
          <a:lstStyle/>
          <a:p>
            <a:r>
              <a:rPr lang="en-US" sz="3200" b="1" dirty="0" smtClean="0"/>
              <a:t>Lincoln and The Telegraph at War</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51</a:t>
            </a:fld>
            <a:endParaRPr lang="en-US"/>
          </a:p>
        </p:txBody>
      </p:sp>
      <p:pic>
        <p:nvPicPr>
          <p:cNvPr id="7" name="Picture 6" descr="lincol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981" y="837586"/>
            <a:ext cx="6784241" cy="5721564"/>
          </a:xfrm>
          <a:prstGeom prst="rect">
            <a:avLst/>
          </a:prstGeom>
        </p:spPr>
      </p:pic>
    </p:spTree>
    <p:extLst>
      <p:ext uri="{BB962C8B-B14F-4D97-AF65-F5344CB8AC3E}">
        <p14:creationId xmlns:p14="http://schemas.microsoft.com/office/powerpoint/2010/main" val="398928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94559"/>
          </a:xfrm>
        </p:spPr>
        <p:txBody>
          <a:bodyPr>
            <a:normAutofit/>
          </a:bodyPr>
          <a:lstStyle/>
          <a:p>
            <a:r>
              <a:rPr lang="en-US" sz="3200" b="1" dirty="0" smtClean="0"/>
              <a:t>But, The </a:t>
            </a:r>
            <a:r>
              <a:rPr lang="en-US" sz="3200" b="1" dirty="0" smtClean="0"/>
              <a:t>Last U.S. </a:t>
            </a:r>
            <a:r>
              <a:rPr lang="en-US" sz="3200" b="1" dirty="0" smtClean="0"/>
              <a:t>Telegram Was </a:t>
            </a:r>
            <a:r>
              <a:rPr lang="en-US" sz="3200" b="1" dirty="0" smtClean="0"/>
              <a:t>Sent in </a:t>
            </a:r>
            <a:r>
              <a:rPr lang="en-US" sz="3200" b="1" dirty="0" smtClean="0"/>
              <a:t>2006...</a:t>
            </a:r>
            <a:endParaRPr lang="en-US" sz="3200" b="1" u="sng" dirty="0"/>
          </a:p>
        </p:txBody>
      </p:sp>
      <p:sp>
        <p:nvSpPr>
          <p:cNvPr id="4" name="Slide Number Placeholder 3"/>
          <p:cNvSpPr>
            <a:spLocks noGrp="1"/>
          </p:cNvSpPr>
          <p:nvPr>
            <p:ph type="sldNum" sz="quarter" idx="12"/>
          </p:nvPr>
        </p:nvSpPr>
        <p:spPr/>
        <p:txBody>
          <a:bodyPr/>
          <a:lstStyle/>
          <a:p>
            <a:fld id="{5702ED71-7EBA-C041-A0B8-FA137C3BEC59}" type="slidenum">
              <a:rPr lang="en-US" smtClean="0"/>
              <a:t>52</a:t>
            </a:fld>
            <a:endParaRPr lang="en-US"/>
          </a:p>
        </p:txBody>
      </p:sp>
      <p:pic>
        <p:nvPicPr>
          <p:cNvPr id="3" name="Picture 2" descr="nyt-telegr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34" y="1019462"/>
            <a:ext cx="8546332" cy="4081066"/>
          </a:xfrm>
          <a:prstGeom prst="rect">
            <a:avLst/>
          </a:prstGeom>
        </p:spPr>
      </p:pic>
    </p:spTree>
    <p:extLst>
      <p:ext uri="{BB962C8B-B14F-4D97-AF65-F5344CB8AC3E}">
        <p14:creationId xmlns:p14="http://schemas.microsoft.com/office/powerpoint/2010/main" val="3815603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94559"/>
          </a:xfrm>
        </p:spPr>
        <p:txBody>
          <a:bodyPr>
            <a:normAutofit/>
          </a:bodyPr>
          <a:lstStyle/>
          <a:p>
            <a:r>
              <a:rPr lang="en-US" sz="3200" b="1" dirty="0" smtClean="0"/>
              <a:t>What About </a:t>
            </a:r>
            <a:r>
              <a:rPr lang="en-US" sz="3200" b="1" dirty="0" smtClean="0">
                <a:solidFill>
                  <a:srgbClr val="FF0000"/>
                </a:solidFill>
              </a:rPr>
              <a:t>Telephony</a:t>
            </a:r>
            <a:r>
              <a:rPr lang="en-US" sz="3200" b="1" dirty="0" smtClean="0"/>
              <a:t>?</a:t>
            </a:r>
            <a:endParaRPr lang="en-US" sz="3200" b="1" u="sng" dirty="0"/>
          </a:p>
        </p:txBody>
      </p:sp>
      <p:sp>
        <p:nvSpPr>
          <p:cNvPr id="4" name="Slide Number Placeholder 3"/>
          <p:cNvSpPr>
            <a:spLocks noGrp="1"/>
          </p:cNvSpPr>
          <p:nvPr>
            <p:ph type="sldNum" sz="quarter" idx="12"/>
          </p:nvPr>
        </p:nvSpPr>
        <p:spPr/>
        <p:txBody>
          <a:bodyPr/>
          <a:lstStyle/>
          <a:p>
            <a:fld id="{5702ED71-7EBA-C041-A0B8-FA137C3BEC59}" type="slidenum">
              <a:rPr lang="en-US" smtClean="0"/>
              <a:t>53</a:t>
            </a:fld>
            <a:endParaRPr lang="en-US"/>
          </a:p>
        </p:txBody>
      </p:sp>
      <p:pic>
        <p:nvPicPr>
          <p:cNvPr id="5" name="Picture 4" descr="800px-Genevieve-Clark-Bai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572" y="1070137"/>
            <a:ext cx="4447463" cy="4769903"/>
          </a:xfrm>
          <a:prstGeom prst="rect">
            <a:avLst/>
          </a:prstGeom>
        </p:spPr>
      </p:pic>
      <p:sp>
        <p:nvSpPr>
          <p:cNvPr id="6" name="TextBox 5"/>
          <p:cNvSpPr txBox="1"/>
          <p:nvPr/>
        </p:nvSpPr>
        <p:spPr>
          <a:xfrm>
            <a:off x="1344752" y="6075144"/>
            <a:ext cx="6494085" cy="646331"/>
          </a:xfrm>
          <a:prstGeom prst="rect">
            <a:avLst/>
          </a:prstGeom>
          <a:noFill/>
        </p:spPr>
        <p:txBody>
          <a:bodyPr wrap="none" rtlCol="0">
            <a:spAutoFit/>
          </a:bodyPr>
          <a:lstStyle/>
          <a:p>
            <a:r>
              <a:rPr lang="en-US" dirty="0"/>
              <a:t>http://en.wikipedia.org/wiki/</a:t>
            </a:r>
            <a:r>
              <a:rPr lang="en-US" dirty="0" err="1"/>
              <a:t>Candlestick_telephone#mediaviewer</a:t>
            </a:r>
            <a:r>
              <a:rPr lang="en-US" dirty="0" smtClean="0"/>
              <a:t>/</a:t>
            </a:r>
            <a:br>
              <a:rPr lang="en-US" dirty="0" smtClean="0"/>
            </a:br>
            <a:r>
              <a:rPr lang="en-US" dirty="0" err="1" smtClean="0"/>
              <a:t>File:Genevieve</a:t>
            </a:r>
            <a:r>
              <a:rPr lang="en-US" dirty="0" err="1"/>
              <a:t>-Clark-</a:t>
            </a:r>
            <a:r>
              <a:rPr lang="en-US" dirty="0" err="1" smtClean="0"/>
              <a:t>Bain.jpeg</a:t>
            </a:r>
            <a:r>
              <a:rPr lang="en-US" dirty="0" smtClean="0"/>
              <a:t> (circa 1915)</a:t>
            </a:r>
            <a:endParaRPr lang="en-US" dirty="0"/>
          </a:p>
        </p:txBody>
      </p:sp>
    </p:spTree>
    <p:extLst>
      <p:ext uri="{BB962C8B-B14F-4D97-AF65-F5344CB8AC3E}">
        <p14:creationId xmlns:p14="http://schemas.microsoft.com/office/powerpoint/2010/main" val="1123843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1055287"/>
          </a:xfrm>
        </p:spPr>
        <p:txBody>
          <a:bodyPr>
            <a:normAutofit/>
          </a:bodyPr>
          <a:lstStyle/>
          <a:p>
            <a:r>
              <a:rPr lang="en-US" sz="3200" b="1" dirty="0" smtClean="0"/>
              <a:t>Telephony's First "Long Distance" (60 mile) Line:</a:t>
            </a:r>
            <a:br>
              <a:rPr lang="en-US" sz="3200" b="1" dirty="0" smtClean="0"/>
            </a:br>
            <a:r>
              <a:rPr lang="en-US" sz="3200" b="1" dirty="0" smtClean="0"/>
              <a:t>French Corral to French Lake, California (1877)</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54</a:t>
            </a:fld>
            <a:endParaRPr lang="en-US"/>
          </a:p>
        </p:txBody>
      </p:sp>
      <p:pic>
        <p:nvPicPr>
          <p:cNvPr id="3" name="Picture 2" descr="telephone_plaq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885" y="1494253"/>
            <a:ext cx="6392242" cy="4378685"/>
          </a:xfrm>
          <a:prstGeom prst="rect">
            <a:avLst/>
          </a:prstGeom>
        </p:spPr>
      </p:pic>
      <p:sp>
        <p:nvSpPr>
          <p:cNvPr id="5" name="TextBox 4"/>
          <p:cNvSpPr txBox="1"/>
          <p:nvPr/>
        </p:nvSpPr>
        <p:spPr>
          <a:xfrm>
            <a:off x="211674" y="6005244"/>
            <a:ext cx="8641270" cy="646331"/>
          </a:xfrm>
          <a:prstGeom prst="rect">
            <a:avLst/>
          </a:prstGeom>
          <a:noFill/>
        </p:spPr>
        <p:txBody>
          <a:bodyPr wrap="none" rtlCol="0">
            <a:spAutoFit/>
          </a:bodyPr>
          <a:lstStyle/>
          <a:p>
            <a:r>
              <a:rPr lang="en-US" dirty="0"/>
              <a:t>Source: http://</a:t>
            </a:r>
            <a:r>
              <a:rPr lang="en-US" dirty="0" err="1"/>
              <a:t>www.noehill.com</a:t>
            </a:r>
            <a:r>
              <a:rPr lang="en-US" dirty="0"/>
              <a:t>/</a:t>
            </a:r>
            <a:r>
              <a:rPr lang="en-US" dirty="0" err="1"/>
              <a:t>nevada_county_california</a:t>
            </a:r>
            <a:r>
              <a:rPr lang="en-US" dirty="0"/>
              <a:t>/images/</a:t>
            </a:r>
            <a:r>
              <a:rPr lang="en-US" dirty="0" err="1" smtClean="0"/>
              <a:t>telephone_plaque.jpg</a:t>
            </a:r>
            <a:r>
              <a:rPr lang="en-US" dirty="0" smtClean="0"/>
              <a:t/>
            </a:r>
            <a:br>
              <a:rPr lang="en-US" dirty="0" smtClean="0"/>
            </a:br>
            <a:r>
              <a:rPr lang="en-US" dirty="0"/>
              <a:t>See also: http://</a:t>
            </a:r>
            <a:r>
              <a:rPr lang="en-US" dirty="0" err="1"/>
              <a:t>malakoffdigginsstatepark.org</a:t>
            </a:r>
            <a:r>
              <a:rPr lang="en-US" dirty="0"/>
              <a:t>/?</a:t>
            </a:r>
            <a:r>
              <a:rPr lang="en-US" dirty="0" err="1"/>
              <a:t>page_id</a:t>
            </a:r>
            <a:r>
              <a:rPr lang="en-US" dirty="0"/>
              <a:t>=587</a:t>
            </a:r>
          </a:p>
        </p:txBody>
      </p:sp>
    </p:spTree>
    <p:extLst>
      <p:ext uri="{BB962C8B-B14F-4D97-AF65-F5344CB8AC3E}">
        <p14:creationId xmlns:p14="http://schemas.microsoft.com/office/powerpoint/2010/main" val="27175430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582107"/>
          </a:xfrm>
        </p:spPr>
        <p:txBody>
          <a:bodyPr>
            <a:normAutofit/>
          </a:bodyPr>
          <a:lstStyle/>
          <a:p>
            <a:r>
              <a:rPr lang="en-US" sz="3200" b="1" dirty="0" smtClean="0"/>
              <a:t>Coast-to-Coast? Less Than A Hundred Years Ago...</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55</a:t>
            </a:fld>
            <a:endParaRPr lang="en-US"/>
          </a:p>
        </p:txBody>
      </p:sp>
      <p:pic>
        <p:nvPicPr>
          <p:cNvPr id="6" name="Picture 5" descr="first-transcontinental-c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242" y="1072861"/>
            <a:ext cx="7546359" cy="5283489"/>
          </a:xfrm>
          <a:prstGeom prst="rect">
            <a:avLst/>
          </a:prstGeom>
        </p:spPr>
      </p:pic>
    </p:spTree>
    <p:extLst>
      <p:ext uri="{BB962C8B-B14F-4D97-AF65-F5344CB8AC3E}">
        <p14:creationId xmlns:p14="http://schemas.microsoft.com/office/powerpoint/2010/main" val="1069449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32682"/>
          </a:xfrm>
        </p:spPr>
        <p:txBody>
          <a:bodyPr>
            <a:normAutofit/>
          </a:bodyPr>
          <a:lstStyle/>
          <a:p>
            <a:r>
              <a:rPr lang="en-US" sz="3200" b="1" dirty="0" smtClean="0"/>
              <a:t>First Transoceanic Cables? Just 58 Years Ago!</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56</a:t>
            </a:fld>
            <a:endParaRPr lang="en-US"/>
          </a:p>
        </p:txBody>
      </p:sp>
      <p:pic>
        <p:nvPicPr>
          <p:cNvPr id="3" name="Picture 2" descr="transoceanic-ca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40" y="1008621"/>
            <a:ext cx="7931546" cy="4094741"/>
          </a:xfrm>
          <a:prstGeom prst="rect">
            <a:avLst/>
          </a:prstGeom>
        </p:spPr>
      </p:pic>
    </p:spTree>
    <p:extLst>
      <p:ext uri="{BB962C8B-B14F-4D97-AF65-F5344CB8AC3E}">
        <p14:creationId xmlns:p14="http://schemas.microsoft.com/office/powerpoint/2010/main" val="1834252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382873"/>
          </a:xfrm>
        </p:spPr>
        <p:txBody>
          <a:bodyPr>
            <a:normAutofit/>
          </a:bodyPr>
          <a:lstStyle/>
          <a:p>
            <a:r>
              <a:rPr lang="en-US" sz="3200" b="1" dirty="0" smtClean="0"/>
              <a:t>And Now Just This Year...</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57</a:t>
            </a:fld>
            <a:endParaRPr lang="en-US" dirty="0"/>
          </a:p>
        </p:txBody>
      </p:sp>
      <p:pic>
        <p:nvPicPr>
          <p:cNvPr id="6" name="Picture 5" descr="pstn-shutd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905" y="804677"/>
            <a:ext cx="5548408" cy="5916798"/>
          </a:xfrm>
          <a:prstGeom prst="rect">
            <a:avLst/>
          </a:prstGeom>
        </p:spPr>
      </p:pic>
    </p:spTree>
    <p:extLst>
      <p:ext uri="{BB962C8B-B14F-4D97-AF65-F5344CB8AC3E}">
        <p14:creationId xmlns:p14="http://schemas.microsoft.com/office/powerpoint/2010/main" val="562671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980685"/>
          </a:xfrm>
        </p:spPr>
        <p:txBody>
          <a:bodyPr>
            <a:normAutofit/>
          </a:bodyPr>
          <a:lstStyle/>
          <a:p>
            <a:r>
              <a:rPr lang="en-US" sz="3200" b="1" dirty="0" smtClean="0"/>
              <a:t>What About </a:t>
            </a:r>
            <a:r>
              <a:rPr lang="en-US" sz="3200" b="1" u="sng" dirty="0" smtClean="0">
                <a:solidFill>
                  <a:srgbClr val="FF0000"/>
                </a:solidFill>
              </a:rPr>
              <a:t>Teletype Networks?</a:t>
            </a:r>
            <a:r>
              <a:rPr lang="en-US" sz="3200" b="1" dirty="0" smtClean="0"/>
              <a:t> </a:t>
            </a:r>
            <a:br>
              <a:rPr lang="en-US" sz="3200" b="1" dirty="0" smtClean="0"/>
            </a:br>
            <a:r>
              <a:rPr lang="en-US" sz="3200" b="1" dirty="0" smtClean="0"/>
              <a:t>UPI's </a:t>
            </a:r>
            <a:r>
              <a:rPr lang="en-US" sz="3200" b="1" dirty="0" smtClean="0"/>
              <a:t>National News Network</a:t>
            </a:r>
            <a:endParaRPr lang="en-US" sz="3200" b="1" dirty="0"/>
          </a:p>
        </p:txBody>
      </p:sp>
      <p:sp>
        <p:nvSpPr>
          <p:cNvPr id="3" name="Content Placeholder 2"/>
          <p:cNvSpPr>
            <a:spLocks noGrp="1"/>
          </p:cNvSpPr>
          <p:nvPr>
            <p:ph idx="1"/>
          </p:nvPr>
        </p:nvSpPr>
        <p:spPr>
          <a:xfrm>
            <a:off x="237391" y="1336260"/>
            <a:ext cx="8629158" cy="5239823"/>
          </a:xfrm>
        </p:spPr>
        <p:txBody>
          <a:bodyPr>
            <a:normAutofit/>
          </a:bodyPr>
          <a:lstStyle/>
          <a:p>
            <a:r>
              <a:rPr lang="en-US" sz="2400" dirty="0" smtClean="0"/>
              <a:t>Around the same time that telegraphy and telephony were becoming commercially successful, </a:t>
            </a:r>
            <a:r>
              <a:rPr lang="en-US" sz="2400" dirty="0" smtClean="0"/>
              <a:t>e.g</a:t>
            </a:r>
            <a:r>
              <a:rPr lang="en-US" sz="2400" dirty="0" smtClean="0"/>
              <a:t>., 1914, during WW I,</a:t>
            </a:r>
            <a:br>
              <a:rPr lang="en-US" sz="2400" dirty="0" smtClean="0"/>
            </a:br>
            <a:r>
              <a:rPr lang="en-US" sz="2400" dirty="0" smtClean="0"/>
              <a:t>national </a:t>
            </a:r>
            <a:r>
              <a:rPr lang="en-US" sz="2400" dirty="0" smtClean="0"/>
              <a:t>news syndicates </a:t>
            </a:r>
            <a:r>
              <a:rPr lang="en-US" sz="2400" dirty="0" smtClean="0"/>
              <a:t>began to use </a:t>
            </a:r>
            <a:r>
              <a:rPr lang="en-US" sz="2400" dirty="0" smtClean="0"/>
              <a:t>teletype networks to routinely transmit news around the </a:t>
            </a:r>
            <a:r>
              <a:rPr lang="en-US" sz="2400" dirty="0" smtClean="0"/>
              <a:t>country, see</a:t>
            </a:r>
            <a:r>
              <a:rPr lang="en-US" sz="2400" dirty="0" smtClean="0"/>
              <a:t/>
            </a:r>
            <a:br>
              <a:rPr lang="en-US" sz="2400" dirty="0" smtClean="0"/>
            </a:br>
            <a:r>
              <a:rPr lang="en-US" sz="2400" dirty="0" smtClean="0"/>
              <a:t>http</a:t>
            </a:r>
            <a:r>
              <a:rPr lang="en-US" sz="2400" dirty="0"/>
              <a:t>://100years.upi.com/history_ms_1911.</a:t>
            </a:r>
            <a:r>
              <a:rPr lang="en-US" sz="2400" dirty="0" smtClean="0"/>
              <a:t>html</a:t>
            </a:r>
            <a:endParaRPr lang="en-US" sz="2400" dirty="0"/>
          </a:p>
          <a:p>
            <a:endParaRPr lang="en-US" sz="2400" dirty="0" smtClean="0"/>
          </a:p>
          <a:p>
            <a:r>
              <a:rPr lang="en-US" sz="2400" dirty="0" smtClean="0"/>
              <a:t>National news </a:t>
            </a:r>
            <a:r>
              <a:rPr lang="en-US" sz="2400" dirty="0" smtClean="0"/>
              <a:t>stories</a:t>
            </a:r>
            <a:r>
              <a:rPr lang="en-US" sz="2400" dirty="0"/>
              <a:t> </a:t>
            </a:r>
            <a:r>
              <a:rPr lang="en-US" sz="2400" dirty="0" smtClean="0"/>
              <a:t>(</a:t>
            </a:r>
            <a:r>
              <a:rPr lang="en-US" sz="2400" dirty="0" smtClean="0"/>
              <a:t>and </a:t>
            </a:r>
            <a:r>
              <a:rPr lang="en-US" sz="2400" dirty="0" smtClean="0"/>
              <a:t>later, even wire </a:t>
            </a:r>
            <a:r>
              <a:rPr lang="en-US" sz="2400" dirty="0" smtClean="0"/>
              <a:t>photos!) began to be transmitted </a:t>
            </a:r>
            <a:r>
              <a:rPr lang="en-US" sz="2400" dirty="0" smtClean="0"/>
              <a:t>nationally to subscribing newspapers.</a:t>
            </a:r>
          </a:p>
          <a:p>
            <a:endParaRPr lang="en-US" sz="2400" dirty="0"/>
          </a:p>
          <a:p>
            <a:r>
              <a:rPr lang="en-US" sz="2400" dirty="0" smtClean="0"/>
              <a:t>News syndicates weren't the only ones running </a:t>
            </a:r>
            <a:r>
              <a:rPr lang="en-US" sz="2400" b="1" dirty="0" smtClean="0"/>
              <a:t>national scale networks</a:t>
            </a:r>
            <a:r>
              <a:rPr lang="en-US" sz="2400" dirty="0" smtClean="0"/>
              <a:t> far before the modern Internet, either....</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58</a:t>
            </a:fld>
            <a:endParaRPr lang="en-US"/>
          </a:p>
        </p:txBody>
      </p:sp>
    </p:spTree>
    <p:extLst>
      <p:ext uri="{BB962C8B-B14F-4D97-AF65-F5344CB8AC3E}">
        <p14:creationId xmlns:p14="http://schemas.microsoft.com/office/powerpoint/2010/main" val="3083129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706628"/>
          </a:xfrm>
        </p:spPr>
        <p:txBody>
          <a:bodyPr>
            <a:noAutofit/>
          </a:bodyPr>
          <a:lstStyle/>
          <a:p>
            <a:r>
              <a:rPr lang="en-US" sz="3000" b="1" dirty="0" smtClean="0"/>
              <a:t>Aviation Weather Was Also Transmitted Via Teletype </a:t>
            </a:r>
            <a:endParaRPr lang="en-US" sz="3000" b="1" dirty="0"/>
          </a:p>
        </p:txBody>
      </p:sp>
      <p:sp>
        <p:nvSpPr>
          <p:cNvPr id="3" name="Content Placeholder 2"/>
          <p:cNvSpPr>
            <a:spLocks noGrp="1"/>
          </p:cNvSpPr>
          <p:nvPr>
            <p:ph idx="1"/>
          </p:nvPr>
        </p:nvSpPr>
        <p:spPr>
          <a:xfrm>
            <a:off x="237391" y="1095786"/>
            <a:ext cx="8629158" cy="5480297"/>
          </a:xfrm>
        </p:spPr>
        <p:txBody>
          <a:bodyPr>
            <a:normAutofit/>
          </a:bodyPr>
          <a:lstStyle/>
          <a:p>
            <a:r>
              <a:rPr lang="en-US" sz="2400" dirty="0"/>
              <a:t>"Jul 1, 1928: The Commerce Department began using teletype machines to transmit aviation weather information. </a:t>
            </a:r>
            <a:r>
              <a:rPr lang="en-US" sz="2400" dirty="0" smtClean="0"/>
              <a:t>Among </a:t>
            </a:r>
            <a:r>
              <a:rPr lang="en-US" sz="2400" dirty="0"/>
              <a:t>the first airport stations to receive teletypes were those at Hadley Field, N.J., Cleveland, Ohio, Chicago, Ill., and Concord, Calif. </a:t>
            </a:r>
            <a:r>
              <a:rPr lang="en-US" sz="2400" dirty="0" smtClean="0"/>
              <a:t>Those </a:t>
            </a:r>
            <a:r>
              <a:rPr lang="en-US" sz="2400" dirty="0"/>
              <a:t>units were all connected with the central office at Washington, D.C., from which data were exchanged for all locations. </a:t>
            </a:r>
            <a:r>
              <a:rPr lang="en-US" sz="2400" b="1" dirty="0" smtClean="0"/>
              <a:t>By </a:t>
            </a:r>
            <a:r>
              <a:rPr lang="en-US" sz="2400" b="1" dirty="0"/>
              <a:t>Oct 1938, the teletype weather communications system had been extended to a total of 21,790 miles, covering all 48 states except Maine, New Hampshire, and South Dakota</a:t>
            </a:r>
            <a:r>
              <a:rPr lang="en-US" sz="2400" b="1" dirty="0" smtClean="0"/>
              <a:t>.</a:t>
            </a:r>
            <a:r>
              <a:rPr lang="en-US" sz="2400" dirty="0" smtClean="0"/>
              <a:t>"</a:t>
            </a:r>
          </a:p>
          <a:p>
            <a:endParaRPr lang="en-US" sz="2400" dirty="0"/>
          </a:p>
          <a:p>
            <a:pPr marL="0" indent="0">
              <a:buNone/>
            </a:pPr>
            <a:r>
              <a:rPr lang="en-US" sz="2400" dirty="0" smtClean="0"/>
              <a:t>	Source: https</a:t>
            </a:r>
            <a:r>
              <a:rPr lang="en-US" sz="2400" dirty="0"/>
              <a:t>://</a:t>
            </a:r>
            <a:r>
              <a:rPr lang="en-US" sz="2400" dirty="0" err="1"/>
              <a:t>www.faa.gov</a:t>
            </a:r>
            <a:r>
              <a:rPr lang="en-US" sz="2400" dirty="0"/>
              <a:t>/about/media/b-</a:t>
            </a:r>
            <a:r>
              <a:rPr lang="en-US" sz="2400" dirty="0" err="1" smtClean="0"/>
              <a:t>chron.pdf</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59</a:t>
            </a:fld>
            <a:endParaRPr lang="en-US"/>
          </a:p>
        </p:txBody>
      </p:sp>
    </p:spTree>
    <p:extLst>
      <p:ext uri="{BB962C8B-B14F-4D97-AF65-F5344CB8AC3E}">
        <p14:creationId xmlns:p14="http://schemas.microsoft.com/office/powerpoint/2010/main" val="154835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Today's Questions</a:t>
            </a:r>
            <a:endParaRPr lang="en-US" sz="3200" b="1" dirty="0"/>
          </a:p>
        </p:txBody>
      </p:sp>
      <p:sp>
        <p:nvSpPr>
          <p:cNvPr id="3" name="Content Placeholder 2"/>
          <p:cNvSpPr>
            <a:spLocks noGrp="1"/>
          </p:cNvSpPr>
          <p:nvPr>
            <p:ph idx="1"/>
          </p:nvPr>
        </p:nvSpPr>
        <p:spPr>
          <a:xfrm>
            <a:off x="237391" y="1064698"/>
            <a:ext cx="8629158" cy="5511385"/>
          </a:xfrm>
        </p:spPr>
        <p:txBody>
          <a:bodyPr>
            <a:normAutofit/>
          </a:bodyPr>
          <a:lstStyle/>
          <a:p>
            <a:r>
              <a:rPr lang="en-US" sz="2400" dirty="0" smtClean="0"/>
              <a:t>Where's advanced academic networking "at" today? Where will it "go" in the future? Where </a:t>
            </a:r>
            <a:r>
              <a:rPr lang="en-US" sz="2400" b="1" i="1" dirty="0" smtClean="0"/>
              <a:t>should</a:t>
            </a:r>
            <a:r>
              <a:rPr lang="en-US" sz="2400" b="1" dirty="0" smtClean="0"/>
              <a:t> </a:t>
            </a:r>
            <a:r>
              <a:rPr lang="en-US" sz="2400" dirty="0" smtClean="0"/>
              <a:t>it </a:t>
            </a:r>
            <a:r>
              <a:rPr lang="en-US" sz="2400" dirty="0" smtClean="0"/>
              <a:t>be going?</a:t>
            </a:r>
            <a:endParaRPr lang="en-US" sz="2400" dirty="0"/>
          </a:p>
          <a:p>
            <a:endParaRPr lang="en-US" sz="2400" dirty="0" smtClean="0"/>
          </a:p>
          <a:p>
            <a:r>
              <a:rPr lang="en-US" sz="2400" dirty="0" smtClean="0"/>
              <a:t>Is advanced academic networking thriving? Or is it</a:t>
            </a:r>
            <a:r>
              <a:rPr lang="en-US" sz="2400" dirty="0"/>
              <a:t> </a:t>
            </a:r>
            <a:r>
              <a:rPr lang="en-US" sz="2400" dirty="0" smtClean="0"/>
              <a:t>searching </a:t>
            </a:r>
            <a:r>
              <a:rPr lang="en-US" sz="2400" dirty="0" smtClean="0"/>
              <a:t>for</a:t>
            </a:r>
            <a:r>
              <a:rPr lang="en-US" sz="2400" dirty="0"/>
              <a:t> </a:t>
            </a:r>
            <a:r>
              <a:rPr lang="en-US" sz="2400" dirty="0" smtClean="0"/>
              <a:t>meaning and direction</a:t>
            </a:r>
            <a:r>
              <a:rPr lang="en-US" sz="2400" dirty="0" smtClean="0"/>
              <a:t>?</a:t>
            </a:r>
          </a:p>
          <a:p>
            <a:endParaRPr lang="en-US" sz="2400" dirty="0"/>
          </a:p>
          <a:p>
            <a:r>
              <a:rPr lang="en-US" sz="2400" dirty="0" smtClean="0"/>
              <a:t>How did we get where we are?</a:t>
            </a:r>
          </a:p>
          <a:p>
            <a:endParaRPr lang="en-US" sz="2400" dirty="0"/>
          </a:p>
          <a:p>
            <a:r>
              <a:rPr lang="en-US" sz="2400" dirty="0" smtClean="0"/>
              <a:t>What should be the role of Michigan's colleges and universities?</a:t>
            </a:r>
            <a:endParaRPr lang="en-US" sz="2400" dirty="0" smtClean="0"/>
          </a:p>
          <a:p>
            <a:endParaRPr lang="en-US" sz="2400" dirty="0"/>
          </a:p>
          <a:p>
            <a:r>
              <a:rPr lang="en-US" sz="2400" dirty="0" smtClean="0"/>
              <a:t>Before we can talk about advanced academic networking, we need to begin by talking about </a:t>
            </a:r>
            <a:r>
              <a:rPr lang="en-US" sz="2400" b="1" dirty="0" smtClean="0"/>
              <a:t>university </a:t>
            </a:r>
            <a:r>
              <a:rPr lang="en-US" sz="2400" b="1" dirty="0" smtClean="0"/>
              <a:t>research.</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6</a:t>
            </a:fld>
            <a:endParaRPr lang="en-US"/>
          </a:p>
        </p:txBody>
      </p:sp>
    </p:spTree>
    <p:extLst>
      <p:ext uri="{BB962C8B-B14F-4D97-AF65-F5344CB8AC3E}">
        <p14:creationId xmlns:p14="http://schemas.microsoft.com/office/powerpoint/2010/main" val="1361880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706628"/>
          </a:xfrm>
        </p:spPr>
        <p:txBody>
          <a:bodyPr>
            <a:noAutofit/>
          </a:bodyPr>
          <a:lstStyle/>
          <a:p>
            <a:r>
              <a:rPr lang="en-US" sz="3200" b="1" dirty="0" smtClean="0"/>
              <a:t>What About Wireless? Early </a:t>
            </a:r>
            <a:r>
              <a:rPr lang="en-US" sz="3200" b="1" u="sng" dirty="0" smtClean="0">
                <a:solidFill>
                  <a:srgbClr val="FF0000"/>
                </a:solidFill>
              </a:rPr>
              <a:t>Broadcast Radio</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60</a:t>
            </a:fld>
            <a:endParaRPr lang="en-US"/>
          </a:p>
        </p:txBody>
      </p:sp>
      <p:pic>
        <p:nvPicPr>
          <p:cNvPr id="6" name="Picture 5" descr="ww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59" y="942881"/>
            <a:ext cx="8171478" cy="5009228"/>
          </a:xfrm>
          <a:prstGeom prst="rect">
            <a:avLst/>
          </a:prstGeom>
        </p:spPr>
      </p:pic>
      <p:sp>
        <p:nvSpPr>
          <p:cNvPr id="7" name="TextBox 6"/>
          <p:cNvSpPr txBox="1"/>
          <p:nvPr/>
        </p:nvSpPr>
        <p:spPr>
          <a:xfrm>
            <a:off x="522959" y="6017696"/>
            <a:ext cx="6199133" cy="369332"/>
          </a:xfrm>
          <a:prstGeom prst="rect">
            <a:avLst/>
          </a:prstGeom>
          <a:noFill/>
        </p:spPr>
        <p:txBody>
          <a:bodyPr wrap="none" rtlCol="0">
            <a:spAutoFit/>
          </a:bodyPr>
          <a:lstStyle/>
          <a:p>
            <a:r>
              <a:rPr lang="en-US" dirty="0"/>
              <a:t>Source: http://en.wikipedia.org/wiki/WWJ_%28AM%29#History</a:t>
            </a:r>
          </a:p>
        </p:txBody>
      </p:sp>
    </p:spTree>
    <p:extLst>
      <p:ext uri="{BB962C8B-B14F-4D97-AF65-F5344CB8AC3E}">
        <p14:creationId xmlns:p14="http://schemas.microsoft.com/office/powerpoint/2010/main" val="4184019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66056"/>
          </a:xfrm>
        </p:spPr>
        <p:txBody>
          <a:bodyPr>
            <a:noAutofit/>
          </a:bodyPr>
          <a:lstStyle/>
          <a:p>
            <a:r>
              <a:rPr lang="en-US" sz="3000" b="1" dirty="0" smtClean="0"/>
              <a:t>All Of Those Technologies Exhibit Commonalities</a:t>
            </a:r>
            <a:endParaRPr lang="en-US" sz="3000" b="1" dirty="0"/>
          </a:p>
        </p:txBody>
      </p:sp>
      <p:sp>
        <p:nvSpPr>
          <p:cNvPr id="3" name="Content Placeholder 2"/>
          <p:cNvSpPr>
            <a:spLocks noGrp="1"/>
          </p:cNvSpPr>
          <p:nvPr>
            <p:ph idx="1"/>
          </p:nvPr>
        </p:nvSpPr>
        <p:spPr>
          <a:xfrm>
            <a:off x="237391" y="927336"/>
            <a:ext cx="8629158" cy="5648747"/>
          </a:xfrm>
        </p:spPr>
        <p:txBody>
          <a:bodyPr>
            <a:normAutofit/>
          </a:bodyPr>
          <a:lstStyle/>
          <a:p>
            <a:r>
              <a:rPr lang="en-US" sz="2400" dirty="0" smtClean="0"/>
              <a:t>They were all about </a:t>
            </a:r>
            <a:r>
              <a:rPr lang="en-US" sz="2400" b="1" dirty="0" smtClean="0"/>
              <a:t>one-to-one messaging</a:t>
            </a:r>
            <a:r>
              <a:rPr lang="en-US" sz="2400" dirty="0" smtClean="0"/>
              <a:t> (postal service, telegraphy, telephony), or </a:t>
            </a:r>
            <a:r>
              <a:rPr lang="en-US" sz="2400" b="1" dirty="0" smtClean="0">
                <a:solidFill>
                  <a:srgbClr val="000000"/>
                </a:solidFill>
              </a:rPr>
              <a:t>one-to-many messaging</a:t>
            </a:r>
            <a:r>
              <a:rPr lang="en-US" sz="2400" dirty="0" smtClean="0"/>
              <a:t> (e.g., broadcast radio, </a:t>
            </a:r>
            <a:r>
              <a:rPr lang="en-US" sz="2400" dirty="0" smtClean="0"/>
              <a:t>news syndicate teletype networks, </a:t>
            </a:r>
            <a:r>
              <a:rPr lang="en-US" sz="2400" dirty="0" smtClean="0"/>
              <a:t>and weather teletype </a:t>
            </a:r>
            <a:r>
              <a:rPr lang="en-US" sz="2400" dirty="0" smtClean="0"/>
              <a:t>services</a:t>
            </a:r>
            <a:r>
              <a:rPr lang="en-US" sz="2400" dirty="0" smtClean="0"/>
              <a:t>, etc.)</a:t>
            </a:r>
          </a:p>
          <a:p>
            <a:endParaRPr lang="en-US" sz="2400" dirty="0"/>
          </a:p>
          <a:p>
            <a:r>
              <a:rPr lang="en-US" sz="2400" dirty="0" smtClean="0"/>
              <a:t>All technologies needed to operate over </a:t>
            </a:r>
            <a:r>
              <a:rPr lang="en-US" sz="2400" b="1" dirty="0" smtClean="0">
                <a:solidFill>
                  <a:srgbClr val="000000"/>
                </a:solidFill>
              </a:rPr>
              <a:t>substantial distances</a:t>
            </a:r>
          </a:p>
          <a:p>
            <a:endParaRPr lang="en-US" sz="2400" dirty="0"/>
          </a:p>
          <a:p>
            <a:r>
              <a:rPr lang="en-US" sz="2400" b="1" dirty="0" smtClean="0">
                <a:solidFill>
                  <a:srgbClr val="000000"/>
                </a:solidFill>
              </a:rPr>
              <a:t>Faster</a:t>
            </a:r>
            <a:r>
              <a:rPr lang="en-US" sz="2400" dirty="0" smtClean="0"/>
              <a:t> solutions rendered </a:t>
            </a:r>
            <a:r>
              <a:rPr lang="en-US" sz="2400" b="1" dirty="0" smtClean="0">
                <a:solidFill>
                  <a:srgbClr val="000000"/>
                </a:solidFill>
              </a:rPr>
              <a:t>slower</a:t>
            </a:r>
            <a:r>
              <a:rPr lang="en-US" sz="2400" dirty="0" smtClean="0"/>
              <a:t> solutions </a:t>
            </a:r>
            <a:r>
              <a:rPr lang="en-US" sz="2400" b="1" dirty="0" smtClean="0">
                <a:solidFill>
                  <a:srgbClr val="000000"/>
                </a:solidFill>
              </a:rPr>
              <a:t>obsolete</a:t>
            </a:r>
          </a:p>
          <a:p>
            <a:endParaRPr lang="en-US" sz="2400" dirty="0"/>
          </a:p>
          <a:p>
            <a:r>
              <a:rPr lang="en-US" sz="2400" b="1" dirty="0" smtClean="0">
                <a:solidFill>
                  <a:srgbClr val="000000"/>
                </a:solidFill>
              </a:rPr>
              <a:t>Cost was always critical</a:t>
            </a:r>
          </a:p>
          <a:p>
            <a:endParaRPr lang="en-US" sz="2400" dirty="0"/>
          </a:p>
          <a:p>
            <a:r>
              <a:rPr lang="en-US" sz="2400" dirty="0" smtClean="0"/>
              <a:t>The </a:t>
            </a:r>
            <a:r>
              <a:rPr lang="en-US" sz="2400" b="1" dirty="0" smtClean="0">
                <a:solidFill>
                  <a:srgbClr val="000000"/>
                </a:solidFill>
              </a:rPr>
              <a:t>government</a:t>
            </a:r>
            <a:r>
              <a:rPr lang="en-US" sz="2400" dirty="0" smtClean="0"/>
              <a:t> was almost always involved in one capacity or another, and quite often so was </a:t>
            </a:r>
            <a:r>
              <a:rPr lang="en-US" sz="2400" b="1" dirty="0" smtClean="0">
                <a:solidFill>
                  <a:srgbClr val="000000"/>
                </a:solidFill>
              </a:rPr>
              <a:t>academia,</a:t>
            </a:r>
            <a:r>
              <a:rPr lang="en-US" sz="2400" dirty="0" smtClean="0">
                <a:solidFill>
                  <a:srgbClr val="000000"/>
                </a:solidFill>
              </a:rPr>
              <a:t> as well as industry.</a:t>
            </a:r>
            <a:endParaRPr lang="en-US" sz="2400" b="1" dirty="0" smtClean="0">
              <a:solidFill>
                <a:srgbClr val="000000"/>
              </a:solidFill>
            </a:endParaRPr>
          </a:p>
        </p:txBody>
      </p:sp>
      <p:sp>
        <p:nvSpPr>
          <p:cNvPr id="4" name="Slide Number Placeholder 3"/>
          <p:cNvSpPr>
            <a:spLocks noGrp="1"/>
          </p:cNvSpPr>
          <p:nvPr>
            <p:ph type="sldNum" sz="quarter" idx="12"/>
          </p:nvPr>
        </p:nvSpPr>
        <p:spPr/>
        <p:txBody>
          <a:bodyPr/>
          <a:lstStyle/>
          <a:p>
            <a:fld id="{5702ED71-7EBA-C041-A0B8-FA137C3BEC59}" type="slidenum">
              <a:rPr lang="en-US" smtClean="0"/>
              <a:t>61</a:t>
            </a:fld>
            <a:endParaRPr lang="en-US"/>
          </a:p>
        </p:txBody>
      </p:sp>
    </p:spTree>
    <p:extLst>
      <p:ext uri="{BB962C8B-B14F-4D97-AF65-F5344CB8AC3E}">
        <p14:creationId xmlns:p14="http://schemas.microsoft.com/office/powerpoint/2010/main" val="1982099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207" y="265043"/>
            <a:ext cx="8607303" cy="784087"/>
          </a:xfrm>
        </p:spPr>
        <p:txBody>
          <a:bodyPr>
            <a:noAutofit/>
          </a:bodyPr>
          <a:lstStyle/>
          <a:p>
            <a:r>
              <a:rPr lang="en-US" sz="3200" b="1" dirty="0" smtClean="0"/>
              <a:t>VI. </a:t>
            </a:r>
            <a:r>
              <a:rPr lang="en-US" sz="3200" b="1" i="1" u="sng" dirty="0" smtClean="0"/>
              <a:t>Now</a:t>
            </a:r>
            <a:r>
              <a:rPr lang="en-US" sz="3200" b="1" dirty="0" smtClean="0"/>
              <a:t> We Come to The </a:t>
            </a:r>
            <a:r>
              <a:rPr lang="en-US" sz="3200" b="1" dirty="0" smtClean="0"/>
              <a:t>ARPANET</a:t>
            </a:r>
            <a:endParaRPr lang="en-US" sz="3200" b="1" dirty="0"/>
          </a:p>
        </p:txBody>
      </p:sp>
      <p:pic>
        <p:nvPicPr>
          <p:cNvPr id="5" name="Picture 4" descr="arpa-computer-netwo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302" y="1180966"/>
            <a:ext cx="5397698" cy="4462252"/>
          </a:xfrm>
          <a:prstGeom prst="rect">
            <a:avLst/>
          </a:prstGeom>
        </p:spPr>
      </p:pic>
      <p:sp>
        <p:nvSpPr>
          <p:cNvPr id="6" name="TextBox 5"/>
          <p:cNvSpPr txBox="1"/>
          <p:nvPr/>
        </p:nvSpPr>
        <p:spPr>
          <a:xfrm>
            <a:off x="1353524" y="5955508"/>
            <a:ext cx="6672094" cy="646331"/>
          </a:xfrm>
          <a:prstGeom prst="rect">
            <a:avLst/>
          </a:prstGeom>
          <a:noFill/>
        </p:spPr>
        <p:txBody>
          <a:bodyPr wrap="none" rtlCol="0">
            <a:spAutoFit/>
          </a:bodyPr>
          <a:lstStyle/>
          <a:p>
            <a:r>
              <a:rPr lang="en-US" dirty="0" smtClean="0"/>
              <a:t>"Multiple computer networks and interconnection communications,"</a:t>
            </a:r>
          </a:p>
          <a:p>
            <a:r>
              <a:rPr lang="en-US" dirty="0" smtClean="0"/>
              <a:t>Lawrence G. Roberts, http</a:t>
            </a:r>
            <a:r>
              <a:rPr lang="en-US" dirty="0"/>
              <a:t>://</a:t>
            </a:r>
            <a:r>
              <a:rPr lang="en-US" dirty="0" err="1"/>
              <a:t>dl.acm.org</a:t>
            </a:r>
            <a:r>
              <a:rPr lang="en-US" dirty="0"/>
              <a:t>/</a:t>
            </a:r>
            <a:r>
              <a:rPr lang="en-US" dirty="0" err="1"/>
              <a:t>citation.cfm?id</a:t>
            </a:r>
            <a:r>
              <a:rPr lang="en-US" dirty="0"/>
              <a:t>=</a:t>
            </a:r>
            <a:r>
              <a:rPr lang="en-US" dirty="0" smtClean="0"/>
              <a:t>811680</a:t>
            </a:r>
            <a:endParaRPr lang="en-US" dirty="0"/>
          </a:p>
        </p:txBody>
      </p:sp>
    </p:spTree>
    <p:extLst>
      <p:ext uri="{BB962C8B-B14F-4D97-AF65-F5344CB8AC3E}">
        <p14:creationId xmlns:p14="http://schemas.microsoft.com/office/powerpoint/2010/main" val="1488322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880958"/>
          </a:xfrm>
        </p:spPr>
        <p:txBody>
          <a:bodyPr>
            <a:normAutofit/>
          </a:bodyPr>
          <a:lstStyle/>
          <a:p>
            <a:r>
              <a:rPr lang="en-US" sz="3200" b="1" dirty="0" smtClean="0"/>
              <a:t>The </a:t>
            </a:r>
            <a:r>
              <a:rPr lang="en-US" sz="3200" b="1" dirty="0" smtClean="0">
                <a:solidFill>
                  <a:srgbClr val="000000"/>
                </a:solidFill>
              </a:rPr>
              <a:t>First </a:t>
            </a:r>
            <a:r>
              <a:rPr lang="en-US" sz="3200" b="1" dirty="0" smtClean="0"/>
              <a:t>ARPANET Meeting </a:t>
            </a:r>
            <a:r>
              <a:rPr lang="en-US" sz="3200" b="1" dirty="0" smtClean="0">
                <a:solidFill>
                  <a:srgbClr val="FF0000"/>
                </a:solidFill>
              </a:rPr>
              <a:t>at the Pentagon,</a:t>
            </a:r>
            <a:br>
              <a:rPr lang="en-US" sz="3200" b="1" dirty="0" smtClean="0">
                <a:solidFill>
                  <a:srgbClr val="FF0000"/>
                </a:solidFill>
              </a:rPr>
            </a:br>
            <a:r>
              <a:rPr lang="en-US" sz="3200" b="1" dirty="0" smtClean="0">
                <a:solidFill>
                  <a:srgbClr val="000000"/>
                </a:solidFill>
              </a:rPr>
              <a:t>Oct 9-10, </a:t>
            </a:r>
            <a:r>
              <a:rPr lang="en-US" sz="3200" b="1" dirty="0" smtClean="0">
                <a:solidFill>
                  <a:srgbClr val="000000"/>
                </a:solidFill>
              </a:rPr>
              <a:t>1967 and </a:t>
            </a:r>
            <a:r>
              <a:rPr lang="en-US" sz="3200" b="1" dirty="0" smtClean="0">
                <a:solidFill>
                  <a:srgbClr val="FF0000"/>
                </a:solidFill>
              </a:rPr>
              <a:t>UMich</a:t>
            </a:r>
            <a:r>
              <a:rPr lang="en-US" sz="3200" b="1" dirty="0" smtClean="0"/>
              <a:t> </a:t>
            </a:r>
            <a:r>
              <a:rPr lang="en-US" sz="3200" b="1" i="1" u="sng" dirty="0"/>
              <a:t>Was</a:t>
            </a:r>
            <a:r>
              <a:rPr lang="en-US" sz="3200" b="1" dirty="0"/>
              <a:t> 1 of </a:t>
            </a:r>
            <a:r>
              <a:rPr lang="en-US" sz="3200" b="1" dirty="0" smtClean="0"/>
              <a:t>The Original 13</a:t>
            </a:r>
            <a:endParaRPr lang="en-US" sz="3200" b="1" dirty="0">
              <a:solidFill>
                <a:srgbClr val="FF0000"/>
              </a:solidFill>
            </a:endParaRPr>
          </a:p>
        </p:txBody>
      </p:sp>
      <p:sp>
        <p:nvSpPr>
          <p:cNvPr id="4" name="Slide Number Placeholder 3"/>
          <p:cNvSpPr>
            <a:spLocks noGrp="1"/>
          </p:cNvSpPr>
          <p:nvPr>
            <p:ph type="sldNum" sz="quarter" idx="12"/>
          </p:nvPr>
        </p:nvSpPr>
        <p:spPr/>
        <p:txBody>
          <a:bodyPr/>
          <a:lstStyle/>
          <a:p>
            <a:fld id="{5702ED71-7EBA-C041-A0B8-FA137C3BEC59}" type="slidenum">
              <a:rPr lang="en-US" smtClean="0"/>
              <a:t>63</a:t>
            </a:fld>
            <a:endParaRPr lang="en-US"/>
          </a:p>
        </p:txBody>
      </p:sp>
      <p:pic>
        <p:nvPicPr>
          <p:cNvPr id="6" name="Picture 5" descr="arpa-attende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967" y="1175171"/>
            <a:ext cx="7255999" cy="4585859"/>
          </a:xfrm>
          <a:prstGeom prst="rect">
            <a:avLst/>
          </a:prstGeom>
        </p:spPr>
      </p:pic>
      <p:sp>
        <p:nvSpPr>
          <p:cNvPr id="3" name="TextBox 2"/>
          <p:cNvSpPr txBox="1"/>
          <p:nvPr/>
        </p:nvSpPr>
        <p:spPr>
          <a:xfrm>
            <a:off x="854406" y="5912399"/>
            <a:ext cx="7354560" cy="646331"/>
          </a:xfrm>
          <a:prstGeom prst="rect">
            <a:avLst/>
          </a:prstGeom>
          <a:noFill/>
        </p:spPr>
        <p:txBody>
          <a:bodyPr wrap="none" rtlCol="0">
            <a:spAutoFit/>
          </a:bodyPr>
          <a:lstStyle/>
          <a:p>
            <a:r>
              <a:rPr lang="en-US" dirty="0"/>
              <a:t>http://</a:t>
            </a:r>
            <a:r>
              <a:rPr lang="en-US" dirty="0" err="1"/>
              <a:t>web.stanford.edu</a:t>
            </a:r>
            <a:r>
              <a:rPr lang="en-US" dirty="0"/>
              <a:t>/</a:t>
            </a:r>
            <a:r>
              <a:rPr lang="en-US" dirty="0" err="1"/>
              <a:t>dept</a:t>
            </a:r>
            <a:r>
              <a:rPr lang="en-US" dirty="0"/>
              <a:t>/SUL/library/extra4/</a:t>
            </a:r>
            <a:r>
              <a:rPr lang="en-US" dirty="0" err="1"/>
              <a:t>sloan</a:t>
            </a:r>
            <a:r>
              <a:rPr lang="en-US" dirty="0"/>
              <a:t>/</a:t>
            </a:r>
            <a:r>
              <a:rPr lang="en-US" dirty="0" err="1"/>
              <a:t>mousesite</a:t>
            </a:r>
            <a:r>
              <a:rPr lang="en-US" dirty="0"/>
              <a:t>/Archive</a:t>
            </a:r>
            <a:r>
              <a:rPr lang="en-US" dirty="0" smtClean="0"/>
              <a:t>/</a:t>
            </a:r>
            <a:br>
              <a:rPr lang="en-US" dirty="0" smtClean="0"/>
            </a:br>
            <a:r>
              <a:rPr lang="en-US" dirty="0" smtClean="0"/>
              <a:t>Post68</a:t>
            </a:r>
            <a:r>
              <a:rPr lang="en-US" dirty="0"/>
              <a:t>/ARPANETMeeting1167.html</a:t>
            </a:r>
          </a:p>
        </p:txBody>
      </p:sp>
    </p:spTree>
    <p:extLst>
      <p:ext uri="{BB962C8B-B14F-4D97-AF65-F5344CB8AC3E}">
        <p14:creationId xmlns:p14="http://schemas.microsoft.com/office/powerpoint/2010/main" val="1941677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65"/>
            <a:ext cx="9143999" cy="796935"/>
          </a:xfrm>
        </p:spPr>
        <p:txBody>
          <a:bodyPr>
            <a:normAutofit/>
          </a:bodyPr>
          <a:lstStyle/>
          <a:p>
            <a:r>
              <a:rPr lang="en-US" sz="3200" b="1" dirty="0" smtClean="0"/>
              <a:t>Same Meeting: Routing and Baran's Work</a:t>
            </a:r>
            <a:endParaRPr lang="en-US" sz="3200" b="1" dirty="0"/>
          </a:p>
        </p:txBody>
      </p:sp>
      <p:sp>
        <p:nvSpPr>
          <p:cNvPr id="3" name="Content Placeholder 2"/>
          <p:cNvSpPr>
            <a:spLocks noGrp="1"/>
          </p:cNvSpPr>
          <p:nvPr>
            <p:ph idx="1"/>
          </p:nvPr>
        </p:nvSpPr>
        <p:spPr>
          <a:xfrm>
            <a:off x="237391" y="884100"/>
            <a:ext cx="8629158" cy="5691983"/>
          </a:xfrm>
        </p:spPr>
        <p:txBody>
          <a:bodyPr>
            <a:normAutofit/>
          </a:bodyPr>
          <a:lstStyle/>
          <a:p>
            <a:r>
              <a:rPr lang="en-US" sz="2400" dirty="0" smtClean="0"/>
              <a:t>"</a:t>
            </a:r>
            <a:r>
              <a:rPr lang="en-US" sz="2400" dirty="0"/>
              <a:t>3 Routing Procedures </a:t>
            </a:r>
            <a:r>
              <a:rPr lang="en-US" sz="2400" dirty="0" smtClean="0"/>
              <a:t/>
            </a:r>
            <a:br>
              <a:rPr lang="en-US" sz="2400" dirty="0" smtClean="0"/>
            </a:br>
            <a:r>
              <a:rPr lang="en-US" sz="2400" dirty="0" smtClean="0"/>
              <a:t/>
            </a:r>
            <a:br>
              <a:rPr lang="en-US" sz="2400" dirty="0" smtClean="0"/>
            </a:br>
            <a:r>
              <a:rPr lang="en-US" sz="2400" dirty="0" smtClean="0"/>
              <a:t>"3a </a:t>
            </a:r>
            <a:r>
              <a:rPr lang="en-US" sz="2400" dirty="0"/>
              <a:t>It is anticipated that extremely dynamic traffic routing procedures will be employed, implemented by programs in each IMP. </a:t>
            </a:r>
            <a:r>
              <a:rPr lang="en-US" sz="2400" b="1" dirty="0"/>
              <a:t>In particular a version of the Baran (of RAND) hot potato method may he employed.</a:t>
            </a:r>
            <a:r>
              <a:rPr lang="en-US" sz="2400" dirty="0"/>
              <a:t> </a:t>
            </a:r>
            <a:r>
              <a:rPr lang="en-US" sz="2400" b="1" dirty="0"/>
              <a:t>The notion of the packet </a:t>
            </a:r>
            <a:r>
              <a:rPr lang="en-US" sz="2400" b="1" dirty="0" smtClean="0"/>
              <a:t>(</a:t>
            </a:r>
            <a:r>
              <a:rPr lang="en-US" sz="2400" b="1" dirty="0"/>
              <a:t>an entity of 1000 bits maximum) was introduced, where a given message could be composed of many packets.</a:t>
            </a:r>
            <a:r>
              <a:rPr lang="en-US" sz="2400" dirty="0"/>
              <a:t> The routing mechanism would deal with the packet, thus packets of the same message may traverse different routes from source to destination. The problem now arises of packets of common message arriving at their common destination out of time sequence</a:t>
            </a:r>
            <a:r>
              <a:rPr lang="en-US" sz="2400" dirty="0" smtClean="0"/>
              <a:t>."</a:t>
            </a:r>
            <a:r>
              <a:rPr lang="en-US" sz="2400" dirty="0"/>
              <a:t/>
            </a:r>
            <a:br>
              <a:rPr lang="en-US" sz="2400" dirty="0"/>
            </a:br>
            <a:r>
              <a:rPr lang="en-US" sz="2400" dirty="0" smtClean="0"/>
              <a:t/>
            </a:r>
            <a:br>
              <a:rPr lang="en-US" sz="2400" dirty="0" smtClean="0"/>
            </a:br>
            <a:r>
              <a:rPr lang="en-US" sz="2400" dirty="0" smtClean="0"/>
              <a:t>http</a:t>
            </a:r>
            <a:r>
              <a:rPr lang="en-US" sz="2400" dirty="0"/>
              <a:t>://</a:t>
            </a:r>
            <a:r>
              <a:rPr lang="en-US" sz="2400" dirty="0" err="1"/>
              <a:t>web.stanford.edu</a:t>
            </a:r>
            <a:r>
              <a:rPr lang="en-US" sz="2400" dirty="0"/>
              <a:t>/</a:t>
            </a:r>
            <a:r>
              <a:rPr lang="en-US" sz="2400" dirty="0" err="1"/>
              <a:t>dept</a:t>
            </a:r>
            <a:r>
              <a:rPr lang="en-US" sz="2400" dirty="0"/>
              <a:t>/SUL/library/extra4/</a:t>
            </a:r>
            <a:r>
              <a:rPr lang="en-US" sz="2400" dirty="0" err="1"/>
              <a:t>sloan</a:t>
            </a:r>
            <a:r>
              <a:rPr lang="en-US" sz="2400" dirty="0"/>
              <a:t>/</a:t>
            </a:r>
            <a:r>
              <a:rPr lang="en-US" sz="2400" dirty="0" err="1"/>
              <a:t>mousesite</a:t>
            </a:r>
            <a:r>
              <a:rPr lang="en-US" sz="2400" dirty="0"/>
              <a:t>/Archive/Post68/ARPANETMeeting1167.html</a:t>
            </a:r>
          </a:p>
        </p:txBody>
      </p:sp>
      <p:sp>
        <p:nvSpPr>
          <p:cNvPr id="4" name="Slide Number Placeholder 3"/>
          <p:cNvSpPr>
            <a:spLocks noGrp="1"/>
          </p:cNvSpPr>
          <p:nvPr>
            <p:ph type="sldNum" sz="quarter" idx="12"/>
          </p:nvPr>
        </p:nvSpPr>
        <p:spPr/>
        <p:txBody>
          <a:bodyPr/>
          <a:lstStyle/>
          <a:p>
            <a:fld id="{5702ED71-7EBA-C041-A0B8-FA137C3BEC59}" type="slidenum">
              <a:rPr lang="en-US" smtClean="0"/>
              <a:t>64</a:t>
            </a:fld>
            <a:endParaRPr lang="en-US"/>
          </a:p>
        </p:txBody>
      </p:sp>
    </p:spTree>
    <p:extLst>
      <p:ext uri="{BB962C8B-B14F-4D97-AF65-F5344CB8AC3E}">
        <p14:creationId xmlns:p14="http://schemas.microsoft.com/office/powerpoint/2010/main" val="36717848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165"/>
            <a:ext cx="9143999" cy="796935"/>
          </a:xfrm>
        </p:spPr>
        <p:txBody>
          <a:bodyPr>
            <a:normAutofit/>
          </a:bodyPr>
          <a:lstStyle/>
          <a:p>
            <a:r>
              <a:rPr lang="en-US" sz="3200" b="1" dirty="0" smtClean="0"/>
              <a:t>How Was The ARPANET </a:t>
            </a:r>
            <a:r>
              <a:rPr lang="en-US" sz="3200" b="1" i="1" u="sng" dirty="0" smtClean="0"/>
              <a:t>Supposed</a:t>
            </a:r>
            <a:r>
              <a:rPr lang="en-US" sz="3200" b="1" dirty="0" smtClean="0"/>
              <a:t> To Be Used?</a:t>
            </a:r>
            <a:endParaRPr lang="en-US" sz="3200" b="1" dirty="0"/>
          </a:p>
        </p:txBody>
      </p:sp>
      <p:sp>
        <p:nvSpPr>
          <p:cNvPr id="3" name="Content Placeholder 2"/>
          <p:cNvSpPr>
            <a:spLocks noGrp="1"/>
          </p:cNvSpPr>
          <p:nvPr>
            <p:ph idx="1"/>
          </p:nvPr>
        </p:nvSpPr>
        <p:spPr>
          <a:xfrm>
            <a:off x="237391" y="884100"/>
            <a:ext cx="8629158" cy="5691983"/>
          </a:xfrm>
        </p:spPr>
        <p:txBody>
          <a:bodyPr>
            <a:normAutofit/>
          </a:bodyPr>
          <a:lstStyle/>
          <a:p>
            <a:r>
              <a:rPr lang="en-US" sz="2400" b="1" dirty="0" smtClean="0"/>
              <a:t>"Load Sharing"</a:t>
            </a:r>
            <a:r>
              <a:rPr lang="en-US" sz="2400" dirty="0" smtClean="0"/>
              <a:t> ("... not a major consideration here")</a:t>
            </a:r>
          </a:p>
          <a:p>
            <a:r>
              <a:rPr lang="en-US" sz="2400" b="1" dirty="0" smtClean="0">
                <a:solidFill>
                  <a:srgbClr val="FF0000"/>
                </a:solidFill>
              </a:rPr>
              <a:t>"Message Service"</a:t>
            </a:r>
            <a:r>
              <a:rPr lang="en-US" sz="2400" dirty="0" smtClean="0">
                <a:solidFill>
                  <a:srgbClr val="FF0000"/>
                </a:solidFill>
              </a:rPr>
              <a:t> ("... </a:t>
            </a:r>
            <a:r>
              <a:rPr lang="en-US" sz="2400" b="1" dirty="0" smtClean="0">
                <a:solidFill>
                  <a:srgbClr val="FF0000"/>
                </a:solidFill>
              </a:rPr>
              <a:t>not</a:t>
            </a:r>
            <a:r>
              <a:rPr lang="en-US" sz="2400" dirty="0" smtClean="0">
                <a:solidFill>
                  <a:srgbClr val="FF0000"/>
                </a:solidFill>
              </a:rPr>
              <a:t> an important motivation for a network of scientific computers"</a:t>
            </a:r>
            <a:r>
              <a:rPr lang="en-US" sz="2400" dirty="0" smtClean="0">
                <a:solidFill>
                  <a:srgbClr val="FF0000"/>
                </a:solidFill>
              </a:rPr>
              <a:t>) </a:t>
            </a:r>
            <a:r>
              <a:rPr lang="en-US" sz="2400" dirty="0" smtClean="0"/>
              <a:t>[emphasis added]</a:t>
            </a:r>
            <a:endParaRPr lang="en-US" sz="2400" dirty="0" smtClean="0">
              <a:solidFill>
                <a:srgbClr val="FF0000"/>
              </a:solidFill>
            </a:endParaRPr>
          </a:p>
          <a:p>
            <a:r>
              <a:rPr lang="en-US" sz="2400" b="1" dirty="0" smtClean="0"/>
              <a:t>"Data Sharing"</a:t>
            </a:r>
            <a:r>
              <a:rPr lang="en-US" sz="2400" dirty="0" smtClean="0"/>
              <a:t> (</a:t>
            </a:r>
            <a:r>
              <a:rPr lang="en-US" sz="2400" dirty="0" smtClean="0">
                <a:solidFill>
                  <a:srgbClr val="FF0000"/>
                </a:solidFill>
              </a:rPr>
              <a:t>"This type of use is particularly important to the military for </a:t>
            </a:r>
            <a:r>
              <a:rPr lang="en-US" sz="2400" b="1" dirty="0" smtClean="0">
                <a:solidFill>
                  <a:srgbClr val="FF0000"/>
                </a:solidFill>
              </a:rPr>
              <a:t>command and control</a:t>
            </a:r>
            <a:r>
              <a:rPr lang="en-US" sz="2400" dirty="0" smtClean="0">
                <a:solidFill>
                  <a:srgbClr val="FF0000"/>
                </a:solidFill>
              </a:rPr>
              <a:t>,</a:t>
            </a:r>
            <a:r>
              <a:rPr lang="en-US" sz="2400" dirty="0" smtClean="0"/>
              <a:t> information retrieval, logistics and war gaming applications.")</a:t>
            </a:r>
          </a:p>
          <a:p>
            <a:r>
              <a:rPr lang="en-US" sz="2400" b="1" dirty="0" smtClean="0"/>
              <a:t>"Program Sharing"</a:t>
            </a:r>
          </a:p>
          <a:p>
            <a:r>
              <a:rPr lang="en-US" sz="2400" b="1" dirty="0" smtClean="0"/>
              <a:t>"Remote Service" </a:t>
            </a:r>
            <a:r>
              <a:rPr lang="en-US" sz="2400" dirty="0" smtClean="0"/>
              <a:t>("</a:t>
            </a:r>
            <a:r>
              <a:rPr lang="en-US" sz="2400" dirty="0" smtClean="0">
                <a:solidFill>
                  <a:srgbClr val="FF0000"/>
                </a:solidFill>
              </a:rPr>
              <a:t>this will probably be the </a:t>
            </a:r>
            <a:r>
              <a:rPr lang="en-US" sz="2400" b="1" dirty="0" smtClean="0">
                <a:solidFill>
                  <a:srgbClr val="FF0000"/>
                </a:solidFill>
              </a:rPr>
              <a:t>most common </a:t>
            </a:r>
            <a:r>
              <a:rPr lang="en-US" sz="2400" dirty="0" smtClean="0">
                <a:solidFill>
                  <a:srgbClr val="FF0000"/>
                </a:solidFill>
              </a:rPr>
              <a:t>mode of operation until communication costs come down</a:t>
            </a:r>
            <a:r>
              <a:rPr lang="en-US" sz="2400" dirty="0" smtClean="0"/>
              <a:t>.")</a:t>
            </a:r>
          </a:p>
          <a:p>
            <a:endParaRPr lang="en-US" sz="2400" dirty="0"/>
          </a:p>
          <a:p>
            <a:pPr marL="0" indent="0">
              <a:buNone/>
            </a:pPr>
            <a:r>
              <a:rPr lang="en-US" sz="2400" dirty="0" smtClean="0"/>
              <a:t>	</a:t>
            </a:r>
            <a:r>
              <a:rPr lang="en-US" sz="2400" dirty="0" smtClean="0"/>
              <a:t>See "</a:t>
            </a:r>
            <a:r>
              <a:rPr lang="en-US" sz="2400" dirty="0"/>
              <a:t>Multiple computer networks and interconnection </a:t>
            </a:r>
            <a:r>
              <a:rPr lang="en-US" sz="2400" dirty="0" smtClean="0"/>
              <a:t/>
            </a:r>
            <a:br>
              <a:rPr lang="en-US" sz="2400" dirty="0" smtClean="0"/>
            </a:br>
            <a:r>
              <a:rPr lang="en-US" sz="2400" dirty="0" smtClean="0"/>
              <a:t>	communications</a:t>
            </a:r>
            <a:r>
              <a:rPr lang="en-US" sz="2400" dirty="0"/>
              <a:t>,</a:t>
            </a:r>
            <a:r>
              <a:rPr lang="en-US" sz="2400" dirty="0" smtClean="0"/>
              <a:t>" Lawrence </a:t>
            </a:r>
            <a:r>
              <a:rPr lang="en-US" sz="2400" dirty="0"/>
              <a:t>G. Roberts, </a:t>
            </a:r>
            <a:r>
              <a:rPr lang="en-US" sz="2400" dirty="0" smtClean="0"/>
              <a:t/>
            </a:r>
            <a:br>
              <a:rPr lang="en-US" sz="2400" dirty="0" smtClean="0"/>
            </a:br>
            <a:r>
              <a:rPr lang="en-US" sz="2400" dirty="0" smtClean="0"/>
              <a:t>	http</a:t>
            </a:r>
            <a:r>
              <a:rPr lang="en-US" sz="2400" dirty="0"/>
              <a:t>://</a:t>
            </a:r>
            <a:r>
              <a:rPr lang="en-US" sz="2400" dirty="0" err="1"/>
              <a:t>dl.acm.org</a:t>
            </a:r>
            <a:r>
              <a:rPr lang="en-US" sz="2400" dirty="0"/>
              <a:t>/</a:t>
            </a:r>
            <a:r>
              <a:rPr lang="en-US" sz="2400" dirty="0" err="1"/>
              <a:t>citation.cfm?id</a:t>
            </a:r>
            <a:r>
              <a:rPr lang="en-US" sz="2400" dirty="0"/>
              <a:t>=</a:t>
            </a:r>
            <a:r>
              <a:rPr lang="en-US" sz="2400" dirty="0" smtClean="0"/>
              <a:t>811680 [emphasis added]</a:t>
            </a:r>
            <a:endParaRPr lang="en-US" sz="2400" dirty="0"/>
          </a:p>
          <a:p>
            <a:pPr marL="0" indent="0">
              <a:buNone/>
            </a:pPr>
            <a:endParaRPr lang="en-US" sz="2400" dirty="0" smtClean="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65</a:t>
            </a:fld>
            <a:endParaRPr lang="en-US"/>
          </a:p>
        </p:txBody>
      </p:sp>
    </p:spTree>
    <p:extLst>
      <p:ext uri="{BB962C8B-B14F-4D97-AF65-F5344CB8AC3E}">
        <p14:creationId xmlns:p14="http://schemas.microsoft.com/office/powerpoint/2010/main" val="441134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694176"/>
          </a:xfrm>
        </p:spPr>
        <p:txBody>
          <a:bodyPr>
            <a:normAutofit/>
          </a:bodyPr>
          <a:lstStyle/>
          <a:p>
            <a:r>
              <a:rPr lang="en-US" sz="3200" b="1" dirty="0" smtClean="0"/>
              <a:t>Minimal </a:t>
            </a:r>
            <a:r>
              <a:rPr lang="en-US" sz="3200" b="1" dirty="0" smtClean="0"/>
              <a:t>Latency, NOT BANDWIDTH,</a:t>
            </a:r>
            <a:r>
              <a:rPr lang="en-US" sz="3200" b="1" dirty="0"/>
              <a:t> </a:t>
            </a:r>
            <a:r>
              <a:rPr lang="en-US" sz="3200" b="1" dirty="0" smtClean="0"/>
              <a:t>Was Thought Key To The Original ARPANET Design...</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66</a:t>
            </a:fld>
            <a:endParaRPr lang="en-US"/>
          </a:p>
        </p:txBody>
      </p:sp>
      <p:pic>
        <p:nvPicPr>
          <p:cNvPr id="6" name="Picture 5" descr="initial-spec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18" y="1306907"/>
            <a:ext cx="8255282" cy="4099992"/>
          </a:xfrm>
          <a:prstGeom prst="rect">
            <a:avLst/>
          </a:prstGeom>
        </p:spPr>
      </p:pic>
      <p:sp>
        <p:nvSpPr>
          <p:cNvPr id="7" name="TextBox 6"/>
          <p:cNvSpPr txBox="1"/>
          <p:nvPr/>
        </p:nvSpPr>
        <p:spPr>
          <a:xfrm>
            <a:off x="572765" y="5710019"/>
            <a:ext cx="8360958" cy="646331"/>
          </a:xfrm>
          <a:prstGeom prst="rect">
            <a:avLst/>
          </a:prstGeom>
          <a:noFill/>
        </p:spPr>
        <p:txBody>
          <a:bodyPr wrap="none" rtlCol="0">
            <a:spAutoFit/>
          </a:bodyPr>
          <a:lstStyle/>
          <a:p>
            <a:r>
              <a:rPr lang="en-US" dirty="0" smtClean="0"/>
              <a:t>"A </a:t>
            </a:r>
            <a:r>
              <a:rPr lang="en-US" dirty="0" err="1" smtClean="0"/>
              <a:t>HIstory</a:t>
            </a:r>
            <a:r>
              <a:rPr lang="en-US" dirty="0" smtClean="0"/>
              <a:t> of the ARPANET: The First Decade," </a:t>
            </a:r>
            <a:r>
              <a:rPr lang="en-US" dirty="0" err="1" smtClean="0"/>
              <a:t>pdf</a:t>
            </a:r>
            <a:r>
              <a:rPr lang="en-US" dirty="0" smtClean="0"/>
              <a:t> page 64, describing the 1968/69 RFQ</a:t>
            </a:r>
            <a:br>
              <a:rPr lang="en-US" dirty="0" smtClean="0"/>
            </a:br>
            <a:r>
              <a:rPr lang="en-US" dirty="0" smtClean="0"/>
              <a:t>http</a:t>
            </a:r>
            <a:r>
              <a:rPr lang="en-US" dirty="0"/>
              <a:t>://</a:t>
            </a:r>
            <a:r>
              <a:rPr lang="en-US" dirty="0" err="1"/>
              <a:t>www.dtic.mil</a:t>
            </a:r>
            <a:r>
              <a:rPr lang="en-US" dirty="0"/>
              <a:t>/get-</a:t>
            </a:r>
            <a:r>
              <a:rPr lang="en-US" dirty="0" err="1"/>
              <a:t>tr</a:t>
            </a:r>
            <a:r>
              <a:rPr lang="en-US" dirty="0"/>
              <a:t>-doc/</a:t>
            </a:r>
            <a:r>
              <a:rPr lang="en-US" dirty="0" err="1"/>
              <a:t>pdf?Location</a:t>
            </a:r>
            <a:r>
              <a:rPr lang="en-US" dirty="0"/>
              <a:t>=U2&amp;doc=</a:t>
            </a:r>
            <a:r>
              <a:rPr lang="en-US" dirty="0" err="1"/>
              <a:t>GetTRDoc.pdf&amp;AD</a:t>
            </a:r>
            <a:r>
              <a:rPr lang="en-US" dirty="0"/>
              <a:t>=ADA115440</a:t>
            </a:r>
          </a:p>
        </p:txBody>
      </p:sp>
    </p:spTree>
    <p:extLst>
      <p:ext uri="{BB962C8B-B14F-4D97-AF65-F5344CB8AC3E}">
        <p14:creationId xmlns:p14="http://schemas.microsoft.com/office/powerpoint/2010/main" val="1515048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694176"/>
          </a:xfrm>
        </p:spPr>
        <p:txBody>
          <a:bodyPr>
            <a:noAutofit/>
          </a:bodyPr>
          <a:lstStyle/>
          <a:p>
            <a:r>
              <a:rPr lang="en-US" sz="2800" b="1" dirty="0" smtClean="0"/>
              <a:t>"The Largest Single Surprise of the ARPANET Program"</a:t>
            </a:r>
            <a:endParaRPr lang="en-US" sz="2800" b="1" i="1" u="sng" dirty="0"/>
          </a:p>
        </p:txBody>
      </p:sp>
      <p:sp>
        <p:nvSpPr>
          <p:cNvPr id="4" name="Slide Number Placeholder 3"/>
          <p:cNvSpPr>
            <a:spLocks noGrp="1"/>
          </p:cNvSpPr>
          <p:nvPr>
            <p:ph type="sldNum" sz="quarter" idx="12"/>
          </p:nvPr>
        </p:nvSpPr>
        <p:spPr/>
        <p:txBody>
          <a:bodyPr/>
          <a:lstStyle/>
          <a:p>
            <a:fld id="{5702ED71-7EBA-C041-A0B8-FA137C3BEC59}" type="slidenum">
              <a:rPr lang="en-US" smtClean="0"/>
              <a:t>67</a:t>
            </a:fld>
            <a:endParaRPr lang="en-US"/>
          </a:p>
        </p:txBody>
      </p:sp>
      <p:pic>
        <p:nvPicPr>
          <p:cNvPr id="3" name="Picture 2" descr="arpanets-largest-single-surpri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68" y="1184833"/>
            <a:ext cx="8427332" cy="3833610"/>
          </a:xfrm>
          <a:prstGeom prst="rect">
            <a:avLst/>
          </a:prstGeom>
        </p:spPr>
      </p:pic>
      <p:sp>
        <p:nvSpPr>
          <p:cNvPr id="8" name="TextBox 7"/>
          <p:cNvSpPr txBox="1"/>
          <p:nvPr/>
        </p:nvSpPr>
        <p:spPr>
          <a:xfrm>
            <a:off x="483865" y="5429120"/>
            <a:ext cx="8360958" cy="646331"/>
          </a:xfrm>
          <a:prstGeom prst="rect">
            <a:avLst/>
          </a:prstGeom>
          <a:noFill/>
        </p:spPr>
        <p:txBody>
          <a:bodyPr wrap="none" rtlCol="0">
            <a:spAutoFit/>
          </a:bodyPr>
          <a:lstStyle/>
          <a:p>
            <a:r>
              <a:rPr lang="en-US" dirty="0" smtClean="0"/>
              <a:t>"A </a:t>
            </a:r>
            <a:r>
              <a:rPr lang="en-US" dirty="0" err="1" smtClean="0"/>
              <a:t>HIstory</a:t>
            </a:r>
            <a:r>
              <a:rPr lang="en-US" dirty="0" smtClean="0"/>
              <a:t> of the ARPANET: The First Decade," </a:t>
            </a:r>
            <a:r>
              <a:rPr lang="en-US" dirty="0" err="1" smtClean="0"/>
              <a:t>pdf</a:t>
            </a:r>
            <a:r>
              <a:rPr lang="en-US" dirty="0" smtClean="0"/>
              <a:t> page 152</a:t>
            </a:r>
            <a:br>
              <a:rPr lang="en-US" dirty="0" smtClean="0"/>
            </a:br>
            <a:r>
              <a:rPr lang="en-US" dirty="0" smtClean="0"/>
              <a:t>http</a:t>
            </a:r>
            <a:r>
              <a:rPr lang="en-US" dirty="0"/>
              <a:t>://</a:t>
            </a:r>
            <a:r>
              <a:rPr lang="en-US" dirty="0" err="1"/>
              <a:t>www.dtic.mil</a:t>
            </a:r>
            <a:r>
              <a:rPr lang="en-US" dirty="0"/>
              <a:t>/get-</a:t>
            </a:r>
            <a:r>
              <a:rPr lang="en-US" dirty="0" err="1"/>
              <a:t>tr</a:t>
            </a:r>
            <a:r>
              <a:rPr lang="en-US" dirty="0"/>
              <a:t>-doc/</a:t>
            </a:r>
            <a:r>
              <a:rPr lang="en-US" dirty="0" err="1"/>
              <a:t>pdf?Location</a:t>
            </a:r>
            <a:r>
              <a:rPr lang="en-US" dirty="0"/>
              <a:t>=U2&amp;doc=</a:t>
            </a:r>
            <a:r>
              <a:rPr lang="en-US" dirty="0" err="1"/>
              <a:t>GetTRDoc.pdf&amp;AD</a:t>
            </a:r>
            <a:r>
              <a:rPr lang="en-US" dirty="0"/>
              <a:t>=ADA115440</a:t>
            </a:r>
          </a:p>
        </p:txBody>
      </p:sp>
    </p:spTree>
    <p:extLst>
      <p:ext uri="{BB962C8B-B14F-4D97-AF65-F5344CB8AC3E}">
        <p14:creationId xmlns:p14="http://schemas.microsoft.com/office/powerpoint/2010/main" val="2627605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903380"/>
          </a:xfrm>
        </p:spPr>
        <p:txBody>
          <a:bodyPr>
            <a:normAutofit/>
          </a:bodyPr>
          <a:lstStyle/>
          <a:p>
            <a:r>
              <a:rPr lang="en-US" sz="3200" b="1" dirty="0" smtClean="0"/>
              <a:t>By July 1977, There Were Still Some Academic</a:t>
            </a:r>
            <a:br>
              <a:rPr lang="en-US" sz="3200" b="1" dirty="0" smtClean="0"/>
            </a:br>
            <a:r>
              <a:rPr lang="en-US" sz="3200" b="1" dirty="0" smtClean="0"/>
              <a:t>Sites But </a:t>
            </a:r>
            <a:r>
              <a:rPr lang="en-US" sz="3200" b="1" dirty="0" smtClean="0"/>
              <a:t>Gov</a:t>
            </a:r>
            <a:r>
              <a:rPr lang="en-US" sz="3200" b="1" dirty="0" smtClean="0"/>
              <a:t>/Mil </a:t>
            </a:r>
            <a:r>
              <a:rPr lang="en-US" sz="3200" b="1" dirty="0" smtClean="0"/>
              <a:t>Sites Were Now Numerous....</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68</a:t>
            </a:fld>
            <a:endParaRPr lang="en-US"/>
          </a:p>
        </p:txBody>
      </p:sp>
      <p:sp>
        <p:nvSpPr>
          <p:cNvPr id="7" name="TextBox 6"/>
          <p:cNvSpPr txBox="1"/>
          <p:nvPr/>
        </p:nvSpPr>
        <p:spPr>
          <a:xfrm>
            <a:off x="579729" y="5834401"/>
            <a:ext cx="7750928" cy="646331"/>
          </a:xfrm>
          <a:prstGeom prst="rect">
            <a:avLst/>
          </a:prstGeom>
          <a:noFill/>
        </p:spPr>
        <p:txBody>
          <a:bodyPr wrap="none" rtlCol="0">
            <a:spAutoFit/>
          </a:bodyPr>
          <a:lstStyle/>
          <a:p>
            <a:r>
              <a:rPr lang="en-US" dirty="0"/>
              <a:t>Source: http://</a:t>
            </a:r>
            <a:r>
              <a:rPr lang="en-US" dirty="0" err="1"/>
              <a:t>som.csudh.edu</a:t>
            </a:r>
            <a:r>
              <a:rPr lang="en-US" dirty="0"/>
              <a:t>/</a:t>
            </a:r>
            <a:r>
              <a:rPr lang="en-US" dirty="0" err="1"/>
              <a:t>cis</a:t>
            </a:r>
            <a:r>
              <a:rPr lang="en-US" dirty="0"/>
              <a:t>/</a:t>
            </a:r>
            <a:r>
              <a:rPr lang="en-US" dirty="0" err="1"/>
              <a:t>lpress</a:t>
            </a:r>
            <a:r>
              <a:rPr lang="en-US" dirty="0"/>
              <a:t>/history/</a:t>
            </a:r>
            <a:r>
              <a:rPr lang="en-US" dirty="0" err="1"/>
              <a:t>arpamaps</a:t>
            </a:r>
            <a:r>
              <a:rPr lang="en-US" dirty="0" smtClean="0"/>
              <a:t>/ </a:t>
            </a:r>
            <a:br>
              <a:rPr lang="en-US" dirty="0" smtClean="0"/>
            </a:br>
            <a:r>
              <a:rPr lang="en-US" dirty="0" smtClean="0"/>
              <a:t>reportedly scanned from "ARPANET Completion Report," BBN, January 4</a:t>
            </a:r>
            <a:r>
              <a:rPr lang="en-US" baseline="30000" dirty="0" smtClean="0"/>
              <a:t>th</a:t>
            </a:r>
            <a:r>
              <a:rPr lang="en-US" dirty="0" smtClean="0"/>
              <a:t>, 1978.</a:t>
            </a:r>
            <a:endParaRPr lang="en-US" dirty="0"/>
          </a:p>
        </p:txBody>
      </p:sp>
      <p:pic>
        <p:nvPicPr>
          <p:cNvPr id="5" name="Picture 4" descr="f15july197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746" y="1313177"/>
            <a:ext cx="6913098" cy="4521224"/>
          </a:xfrm>
          <a:prstGeom prst="rect">
            <a:avLst/>
          </a:prstGeom>
        </p:spPr>
      </p:pic>
    </p:spTree>
    <p:extLst>
      <p:ext uri="{BB962C8B-B14F-4D97-AF65-F5344CB8AC3E}">
        <p14:creationId xmlns:p14="http://schemas.microsoft.com/office/powerpoint/2010/main" val="33878482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The Gov/</a:t>
            </a:r>
            <a:r>
              <a:rPr lang="en-US" sz="3200" b="1" dirty="0" smtClean="0"/>
              <a:t>Mil Guys Wanted A "Little Time Apart"</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"In the mid-1980s, NSF decided the time was right to try to link its regional university networks and its supercomputer centers together. This initial effort was called </a:t>
            </a:r>
            <a:r>
              <a:rPr lang="en-US" sz="2400" b="1" dirty="0" smtClean="0"/>
              <a:t>NSFNET</a:t>
            </a:r>
            <a:r>
              <a:rPr lang="en-US" sz="2400" dirty="0" smtClean="0"/>
              <a:t>.</a:t>
            </a:r>
            <a:br>
              <a:rPr lang="en-US" sz="2400" dirty="0" smtClean="0"/>
            </a:br>
            <a:r>
              <a:rPr lang="en-US" sz="2400" dirty="0" smtClean="0"/>
              <a:t/>
            </a:r>
            <a:br>
              <a:rPr lang="en-US" sz="2400" dirty="0" smtClean="0"/>
            </a:br>
            <a:r>
              <a:rPr lang="en-US" sz="2400" dirty="0" smtClean="0"/>
              <a:t>"By 1987, participation in the new NSFNET project grew so rapidly that NSF knew it had to </a:t>
            </a:r>
            <a:r>
              <a:rPr lang="en-US" sz="2400" b="1" dirty="0" smtClean="0"/>
              <a:t>expand the capacity</a:t>
            </a:r>
            <a:r>
              <a:rPr lang="en-US" sz="2400" dirty="0" smtClean="0"/>
              <a:t> of this new network. In November of that year, it awarded a grant to a consortium of IBM, MCI, and </a:t>
            </a:r>
            <a:r>
              <a:rPr lang="en-US" sz="2400" b="1" dirty="0" smtClean="0">
                <a:solidFill>
                  <a:srgbClr val="FF0000"/>
                </a:solidFill>
              </a:rPr>
              <a:t>a center at the University of Michigan called Merit</a:t>
            </a:r>
            <a:r>
              <a:rPr lang="en-US" sz="2400" dirty="0" smtClean="0"/>
              <a:t> to create a network or networks -- or inter-net -- capable of carrying data at speeds up to </a:t>
            </a:r>
            <a:r>
              <a:rPr lang="en-US" sz="2400" b="1" dirty="0" smtClean="0"/>
              <a:t>56 kilobits </a:t>
            </a:r>
            <a:br>
              <a:rPr lang="en-US" sz="2400" b="1" dirty="0" smtClean="0"/>
            </a:br>
            <a:r>
              <a:rPr lang="en-US" sz="2400" b="1" dirty="0" smtClean="0"/>
              <a:t>a second.</a:t>
            </a:r>
            <a:r>
              <a:rPr lang="en-US" sz="2400" dirty="0" smtClean="0"/>
              <a:t> By July, 1987, this new system was up and running. </a:t>
            </a:r>
            <a:br>
              <a:rPr lang="en-US" sz="2400" dirty="0" smtClean="0"/>
            </a:br>
            <a:r>
              <a:rPr lang="en-US" sz="2400" b="1" dirty="0" smtClean="0"/>
              <a:t>The modern Internet was born.</a:t>
            </a:r>
            <a:r>
              <a:rPr lang="en-US" sz="2400" dirty="0" smtClean="0"/>
              <a:t>"</a:t>
            </a:r>
            <a:br>
              <a:rPr lang="en-US" sz="2400" dirty="0" smtClean="0"/>
            </a:br>
            <a:r>
              <a:rPr lang="en-US" sz="2400" dirty="0" smtClean="0"/>
              <a:t/>
            </a:r>
            <a:br>
              <a:rPr lang="en-US" sz="2400" dirty="0" smtClean="0"/>
            </a:br>
            <a:r>
              <a:rPr lang="en-US" sz="2400" dirty="0" smtClean="0"/>
              <a:t>http://</a:t>
            </a:r>
            <a:r>
              <a:rPr lang="en-US" sz="2400" dirty="0" err="1" smtClean="0"/>
              <a:t>www.nsf.gov</a:t>
            </a:r>
            <a:r>
              <a:rPr lang="en-US" sz="2400" dirty="0" smtClean="0"/>
              <a:t>/news/</a:t>
            </a:r>
            <a:r>
              <a:rPr lang="en-US" sz="2400" dirty="0" err="1" smtClean="0"/>
              <a:t>special_reports</a:t>
            </a:r>
            <a:r>
              <a:rPr lang="en-US" sz="2400" dirty="0" smtClean="0"/>
              <a:t>/</a:t>
            </a:r>
            <a:r>
              <a:rPr lang="en-US" sz="2400" dirty="0" err="1" smtClean="0"/>
              <a:t>nsf</a:t>
            </a:r>
            <a:r>
              <a:rPr lang="en-US" sz="2400" dirty="0" smtClean="0"/>
              <a:t>-net/</a:t>
            </a:r>
            <a:r>
              <a:rPr lang="en-US" sz="2400" dirty="0" err="1" smtClean="0"/>
              <a:t>textonly</a:t>
            </a:r>
            <a:r>
              <a:rPr lang="en-US" sz="2400" dirty="0" smtClean="0"/>
              <a:t>/80s.jsp</a:t>
            </a:r>
            <a:br>
              <a:rPr lang="en-US" sz="2400" dirty="0" smtClean="0"/>
            </a:br>
            <a:r>
              <a:rPr lang="en-US" sz="2400" dirty="0" smtClean="0"/>
              <a:t>[emphasis added]</a:t>
            </a:r>
            <a:br>
              <a:rPr lang="en-US" sz="2400" dirty="0" smtClean="0"/>
            </a:b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69</a:t>
            </a:fld>
            <a:endParaRPr lang="en-US"/>
          </a:p>
        </p:txBody>
      </p:sp>
    </p:spTree>
    <p:extLst>
      <p:ext uri="{BB962C8B-B14F-4D97-AF65-F5344CB8AC3E}">
        <p14:creationId xmlns:p14="http://schemas.microsoft.com/office/powerpoint/2010/main" val="95880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95" y="410922"/>
            <a:ext cx="8305087" cy="4245528"/>
          </a:xfrm>
        </p:spPr>
        <p:txBody>
          <a:bodyPr>
            <a:normAutofit/>
          </a:bodyPr>
          <a:lstStyle/>
          <a:p>
            <a:r>
              <a:rPr lang="en-US" sz="3200" b="1" dirty="0" smtClean="0"/>
              <a:t>II. Higher Education and Research</a:t>
            </a:r>
            <a:endParaRPr lang="en-US" sz="2000" b="1" dirty="0"/>
          </a:p>
        </p:txBody>
      </p:sp>
    </p:spTree>
    <p:extLst>
      <p:ext uri="{BB962C8B-B14F-4D97-AF65-F5344CB8AC3E}">
        <p14:creationId xmlns:p14="http://schemas.microsoft.com/office/powerpoint/2010/main" val="2290288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81" y="189923"/>
            <a:ext cx="8684307" cy="1270109"/>
          </a:xfrm>
        </p:spPr>
        <p:txBody>
          <a:bodyPr>
            <a:normAutofit/>
          </a:bodyPr>
          <a:lstStyle/>
          <a:p>
            <a:r>
              <a:rPr lang="en-US" sz="3200" b="1" dirty="0" smtClean="0"/>
              <a:t>The </a:t>
            </a:r>
            <a:r>
              <a:rPr lang="en-US" sz="3200" b="1" dirty="0" smtClean="0"/>
              <a:t>Six Node 56Kbps NSFNet </a:t>
            </a:r>
            <a:r>
              <a:rPr lang="en-US" sz="3200" b="1" dirty="0" smtClean="0"/>
              <a:t>Backbone Interconnected Supercomputer Sites</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70</a:t>
            </a:fld>
            <a:endParaRPr lang="en-US"/>
          </a:p>
        </p:txBody>
      </p:sp>
      <p:pic>
        <p:nvPicPr>
          <p:cNvPr id="5" name="Picture 4" descr="NSFNET-backbone-56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720562"/>
            <a:ext cx="6324600" cy="4051300"/>
          </a:xfrm>
          <a:prstGeom prst="rect">
            <a:avLst/>
          </a:prstGeom>
        </p:spPr>
      </p:pic>
      <p:sp>
        <p:nvSpPr>
          <p:cNvPr id="7" name="TextBox 6"/>
          <p:cNvSpPr txBox="1"/>
          <p:nvPr/>
        </p:nvSpPr>
        <p:spPr>
          <a:xfrm>
            <a:off x="205981" y="6034499"/>
            <a:ext cx="8782385" cy="369332"/>
          </a:xfrm>
          <a:prstGeom prst="rect">
            <a:avLst/>
          </a:prstGeom>
          <a:noFill/>
        </p:spPr>
        <p:txBody>
          <a:bodyPr wrap="none" rtlCol="0">
            <a:spAutoFit/>
          </a:bodyPr>
          <a:lstStyle/>
          <a:p>
            <a:r>
              <a:rPr lang="en-US" dirty="0" smtClean="0"/>
              <a:t>Source: http://en.wikipedia.org/wiki/</a:t>
            </a:r>
            <a:r>
              <a:rPr lang="en-US" dirty="0" err="1" smtClean="0"/>
              <a:t>NSFNET#mediaviewer</a:t>
            </a:r>
            <a:r>
              <a:rPr lang="en-US" dirty="0" smtClean="0"/>
              <a:t>/File:NSFNET-backbone-56K.png</a:t>
            </a:r>
            <a:endParaRPr lang="en-US" dirty="0"/>
          </a:p>
        </p:txBody>
      </p:sp>
    </p:spTree>
    <p:extLst>
      <p:ext uri="{BB962C8B-B14F-4D97-AF65-F5344CB8AC3E}">
        <p14:creationId xmlns:p14="http://schemas.microsoft.com/office/powerpoint/2010/main" val="815102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207" y="1082259"/>
            <a:ext cx="8607303" cy="4255799"/>
          </a:xfrm>
        </p:spPr>
        <p:txBody>
          <a:bodyPr>
            <a:noAutofit/>
          </a:bodyPr>
          <a:lstStyle/>
          <a:p>
            <a:r>
              <a:rPr lang="en-US" sz="3200" b="1" dirty="0" smtClean="0"/>
              <a:t>VII. </a:t>
            </a:r>
            <a:r>
              <a:rPr lang="en-US" sz="3200" b="1" dirty="0" smtClean="0"/>
              <a:t>Going Faster</a:t>
            </a:r>
            <a:br>
              <a:rPr lang="en-US" sz="3200" b="1" dirty="0" smtClean="0"/>
            </a:br>
            <a:r>
              <a:rPr lang="en-US" sz="3200" b="1" dirty="0"/>
              <a:t/>
            </a:r>
            <a:br>
              <a:rPr lang="en-US" sz="3200" b="1" dirty="0"/>
            </a:br>
            <a:r>
              <a:rPr lang="en-US" sz="2400" dirty="0"/>
              <a:t>As the research and education network community evolved, </a:t>
            </a:r>
            <a:r>
              <a:rPr lang="en-US" sz="2400" dirty="0" smtClean="0"/>
              <a:t/>
            </a:r>
            <a:br>
              <a:rPr lang="en-US" sz="2400" dirty="0" smtClean="0"/>
            </a:br>
            <a:r>
              <a:rPr lang="en-US" sz="2400" dirty="0" smtClean="0"/>
              <a:t>there has </a:t>
            </a:r>
            <a:r>
              <a:rPr lang="en-US" sz="2400" dirty="0"/>
              <a:t>been one relentless </a:t>
            </a:r>
            <a:r>
              <a:rPr lang="en-US" sz="2400" dirty="0" smtClean="0"/>
              <a:t>drumbeat: "Hey, go </a:t>
            </a:r>
            <a:r>
              <a:rPr lang="en-US" sz="2400" dirty="0"/>
              <a:t>faster</a:t>
            </a:r>
            <a:r>
              <a:rPr lang="en-US" sz="2400" dirty="0" smtClean="0"/>
              <a:t>."</a:t>
            </a:r>
            <a:br>
              <a:rPr lang="en-US" sz="2400" dirty="0" smtClean="0"/>
            </a:br>
            <a:r>
              <a:rPr lang="en-US" sz="2400" dirty="0"/>
              <a:t/>
            </a:r>
            <a:br>
              <a:rPr lang="en-US" sz="2400" dirty="0"/>
            </a:br>
            <a:r>
              <a:rPr lang="en-US" sz="2400" dirty="0" smtClean="0"/>
              <a:t>Good news? I think we're currently going as fast as we need to go.</a:t>
            </a:r>
            <a:br>
              <a:rPr lang="en-US" sz="2400" dirty="0" smtClean="0"/>
            </a:br>
            <a:r>
              <a:rPr lang="en-US" sz="2400" b="1" dirty="0" smtClean="0"/>
              <a:t/>
            </a:r>
            <a:br>
              <a:rPr lang="en-US" sz="2400" b="1" dirty="0" smtClean="0"/>
            </a:br>
            <a:r>
              <a:rPr lang="en-US" sz="2400" dirty="0" smtClean="0"/>
              <a:t>Success!</a:t>
            </a:r>
            <a:br>
              <a:rPr lang="en-US" sz="2400" dirty="0" smtClean="0"/>
            </a:br>
            <a:r>
              <a:rPr lang="en-US" sz="2400" dirty="0" smtClean="0"/>
              <a:t/>
            </a:r>
            <a:br>
              <a:rPr lang="en-US" sz="2400" dirty="0" smtClean="0"/>
            </a:br>
            <a:r>
              <a:rPr lang="en-US" sz="2400" dirty="0" smtClean="0"/>
              <a:t>But if so, now what?</a:t>
            </a:r>
            <a:endParaRPr lang="en-US" sz="2400" dirty="0"/>
          </a:p>
        </p:txBody>
      </p:sp>
    </p:spTree>
    <p:extLst>
      <p:ext uri="{BB962C8B-B14F-4D97-AF65-F5344CB8AC3E}">
        <p14:creationId xmlns:p14="http://schemas.microsoft.com/office/powerpoint/2010/main" val="2438855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81" y="189923"/>
            <a:ext cx="8684307" cy="700341"/>
          </a:xfrm>
        </p:spPr>
        <p:txBody>
          <a:bodyPr>
            <a:normAutofit/>
          </a:bodyPr>
          <a:lstStyle/>
          <a:p>
            <a:r>
              <a:rPr lang="en-US" sz="3200" b="1" dirty="0" smtClean="0"/>
              <a:t>The NSFNET at </a:t>
            </a:r>
            <a:r>
              <a:rPr lang="en-US" sz="3200" b="1" u="sng" dirty="0" smtClean="0"/>
              <a:t>T1 (1.5Mbps)</a:t>
            </a:r>
            <a:r>
              <a:rPr lang="en-US" sz="3200" b="1" dirty="0" smtClean="0"/>
              <a:t> Speeds (~1990)</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72</a:t>
            </a:fld>
            <a:endParaRPr lang="en-US"/>
          </a:p>
        </p:txBody>
      </p:sp>
      <p:sp>
        <p:nvSpPr>
          <p:cNvPr id="7" name="TextBox 6"/>
          <p:cNvSpPr txBox="1"/>
          <p:nvPr/>
        </p:nvSpPr>
        <p:spPr>
          <a:xfrm>
            <a:off x="331929" y="6033184"/>
            <a:ext cx="8354871" cy="646331"/>
          </a:xfrm>
          <a:prstGeom prst="rect">
            <a:avLst/>
          </a:prstGeom>
          <a:noFill/>
        </p:spPr>
        <p:txBody>
          <a:bodyPr wrap="none" rtlCol="0">
            <a:spAutoFit/>
          </a:bodyPr>
          <a:lstStyle/>
          <a:p>
            <a:r>
              <a:rPr lang="en-US" dirty="0" smtClean="0"/>
              <a:t>Source: https://</a:t>
            </a:r>
            <a:r>
              <a:rPr lang="en-US" dirty="0" err="1" smtClean="0"/>
              <a:t>web.archive.org</a:t>
            </a:r>
            <a:r>
              <a:rPr lang="en-US" dirty="0" smtClean="0"/>
              <a:t>/web/20111125110726/http://</a:t>
            </a:r>
            <a:r>
              <a:rPr lang="en-US" dirty="0" err="1" smtClean="0"/>
              <a:t>www.merit.edu</a:t>
            </a:r>
            <a:r>
              <a:rPr lang="en-US" dirty="0" smtClean="0"/>
              <a:t>/</a:t>
            </a:r>
            <a:r>
              <a:rPr lang="en-US" dirty="0" err="1" smtClean="0"/>
              <a:t>networ</a:t>
            </a:r>
            <a:r>
              <a:rPr lang="en-US" dirty="0" smtClean="0"/>
              <a:t/>
            </a:r>
            <a:br>
              <a:rPr lang="en-US" dirty="0" smtClean="0"/>
            </a:br>
            <a:r>
              <a:rPr lang="en-US" dirty="0" err="1" smtClean="0"/>
              <a:t>kresearch</a:t>
            </a:r>
            <a:r>
              <a:rPr lang="en-US" dirty="0" smtClean="0"/>
              <a:t>/</a:t>
            </a:r>
            <a:r>
              <a:rPr lang="en-US" dirty="0" err="1" smtClean="0"/>
              <a:t>projecthistory</a:t>
            </a:r>
            <a:r>
              <a:rPr lang="en-US" dirty="0" smtClean="0"/>
              <a:t>/</a:t>
            </a:r>
            <a:r>
              <a:rPr lang="en-US" dirty="0" err="1" smtClean="0"/>
              <a:t>nsfnet</a:t>
            </a:r>
            <a:r>
              <a:rPr lang="en-US" dirty="0" smtClean="0"/>
              <a:t>/</a:t>
            </a:r>
            <a:r>
              <a:rPr lang="en-US" dirty="0" err="1" smtClean="0"/>
              <a:t>pdf</a:t>
            </a:r>
            <a:r>
              <a:rPr lang="en-US" dirty="0" smtClean="0"/>
              <a:t>/</a:t>
            </a:r>
            <a:r>
              <a:rPr lang="en-US" dirty="0" err="1" smtClean="0"/>
              <a:t>nsfnet_report.pdf</a:t>
            </a:r>
            <a:endParaRPr lang="en-US" dirty="0"/>
          </a:p>
        </p:txBody>
      </p:sp>
      <p:pic>
        <p:nvPicPr>
          <p:cNvPr id="3" name="Picture 2" descr="nsfnet-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694" y="1135785"/>
            <a:ext cx="7264161" cy="4568184"/>
          </a:xfrm>
          <a:prstGeom prst="rect">
            <a:avLst/>
          </a:prstGeom>
        </p:spPr>
      </p:pic>
    </p:spTree>
    <p:extLst>
      <p:ext uri="{BB962C8B-B14F-4D97-AF65-F5344CB8AC3E}">
        <p14:creationId xmlns:p14="http://schemas.microsoft.com/office/powerpoint/2010/main" val="28026593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81" y="189923"/>
            <a:ext cx="8684307" cy="700341"/>
          </a:xfrm>
        </p:spPr>
        <p:txBody>
          <a:bodyPr>
            <a:normAutofit/>
          </a:bodyPr>
          <a:lstStyle/>
          <a:p>
            <a:r>
              <a:rPr lang="en-US" sz="3200" b="1" dirty="0" smtClean="0"/>
              <a:t>The NSFNET at </a:t>
            </a:r>
            <a:r>
              <a:rPr lang="en-US" sz="3200" b="1" u="sng" dirty="0" smtClean="0"/>
              <a:t>T3 (45Mbps)</a:t>
            </a:r>
            <a:r>
              <a:rPr lang="en-US" sz="3200" b="1" dirty="0" smtClean="0"/>
              <a:t> Speeds (~1992)</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73</a:t>
            </a:fld>
            <a:endParaRPr lang="en-US"/>
          </a:p>
        </p:txBody>
      </p:sp>
      <p:sp>
        <p:nvSpPr>
          <p:cNvPr id="7" name="TextBox 6"/>
          <p:cNvSpPr txBox="1"/>
          <p:nvPr/>
        </p:nvSpPr>
        <p:spPr>
          <a:xfrm>
            <a:off x="331929" y="6033184"/>
            <a:ext cx="8354871" cy="646331"/>
          </a:xfrm>
          <a:prstGeom prst="rect">
            <a:avLst/>
          </a:prstGeom>
          <a:noFill/>
        </p:spPr>
        <p:txBody>
          <a:bodyPr wrap="none" rtlCol="0">
            <a:spAutoFit/>
          </a:bodyPr>
          <a:lstStyle/>
          <a:p>
            <a:r>
              <a:rPr lang="en-US" dirty="0" smtClean="0"/>
              <a:t>Source: https://</a:t>
            </a:r>
            <a:r>
              <a:rPr lang="en-US" dirty="0" err="1" smtClean="0"/>
              <a:t>web.archive.org</a:t>
            </a:r>
            <a:r>
              <a:rPr lang="en-US" dirty="0" smtClean="0"/>
              <a:t>/web/20111125110726/http://</a:t>
            </a:r>
            <a:r>
              <a:rPr lang="en-US" dirty="0" err="1" smtClean="0"/>
              <a:t>www.merit.edu</a:t>
            </a:r>
            <a:r>
              <a:rPr lang="en-US" dirty="0" smtClean="0"/>
              <a:t>/</a:t>
            </a:r>
            <a:r>
              <a:rPr lang="en-US" dirty="0" err="1" smtClean="0"/>
              <a:t>networ</a:t>
            </a:r>
            <a:r>
              <a:rPr lang="en-US" dirty="0" smtClean="0"/>
              <a:t/>
            </a:r>
            <a:br>
              <a:rPr lang="en-US" dirty="0" smtClean="0"/>
            </a:br>
            <a:r>
              <a:rPr lang="en-US" dirty="0" err="1" smtClean="0"/>
              <a:t>kresearch</a:t>
            </a:r>
            <a:r>
              <a:rPr lang="en-US" dirty="0" smtClean="0"/>
              <a:t>/</a:t>
            </a:r>
            <a:r>
              <a:rPr lang="en-US" dirty="0" err="1" smtClean="0"/>
              <a:t>projecthistory</a:t>
            </a:r>
            <a:r>
              <a:rPr lang="en-US" dirty="0" smtClean="0"/>
              <a:t>/</a:t>
            </a:r>
            <a:r>
              <a:rPr lang="en-US" dirty="0" err="1" smtClean="0"/>
              <a:t>nsfnet</a:t>
            </a:r>
            <a:r>
              <a:rPr lang="en-US" dirty="0" smtClean="0"/>
              <a:t>/</a:t>
            </a:r>
            <a:r>
              <a:rPr lang="en-US" dirty="0" err="1" smtClean="0"/>
              <a:t>pdf</a:t>
            </a:r>
            <a:r>
              <a:rPr lang="en-US" dirty="0" smtClean="0"/>
              <a:t>/</a:t>
            </a:r>
            <a:r>
              <a:rPr lang="en-US" dirty="0" err="1" smtClean="0"/>
              <a:t>nsfnet_report.pdf</a:t>
            </a:r>
            <a:endParaRPr lang="en-US" dirty="0"/>
          </a:p>
        </p:txBody>
      </p:sp>
      <p:pic>
        <p:nvPicPr>
          <p:cNvPr id="5" name="Picture 4" descr="nsfnet-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66" y="1049728"/>
            <a:ext cx="7928435" cy="4647961"/>
          </a:xfrm>
          <a:prstGeom prst="rect">
            <a:avLst/>
          </a:prstGeom>
        </p:spPr>
      </p:pic>
    </p:spTree>
    <p:extLst>
      <p:ext uri="{BB962C8B-B14F-4D97-AF65-F5344CB8AC3E}">
        <p14:creationId xmlns:p14="http://schemas.microsoft.com/office/powerpoint/2010/main" val="22601595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700341"/>
          </a:xfrm>
        </p:spPr>
        <p:txBody>
          <a:bodyPr>
            <a:normAutofit/>
          </a:bodyPr>
          <a:lstStyle/>
          <a:p>
            <a:r>
              <a:rPr lang="en-US" sz="2800" b="1" dirty="0" smtClean="0"/>
              <a:t>Remember the </a:t>
            </a:r>
            <a:r>
              <a:rPr lang="en-US" sz="2800" b="1" dirty="0" err="1" smtClean="0"/>
              <a:t>vBNS</a:t>
            </a:r>
            <a:r>
              <a:rPr lang="en-US" sz="2800" b="1" dirty="0" smtClean="0"/>
              <a:t>? May 20</a:t>
            </a:r>
            <a:r>
              <a:rPr lang="en-US" sz="2800" b="1" baseline="30000" dirty="0" smtClean="0"/>
              <a:t>th</a:t>
            </a:r>
            <a:r>
              <a:rPr lang="en-US" sz="2800" b="1" dirty="0" smtClean="0"/>
              <a:t>, 1997 (17 Years Ago)</a:t>
            </a:r>
            <a:endParaRPr lang="en-US" sz="2800" b="1" dirty="0"/>
          </a:p>
        </p:txBody>
      </p:sp>
      <p:sp>
        <p:nvSpPr>
          <p:cNvPr id="3" name="Content Placeholder 2"/>
          <p:cNvSpPr>
            <a:spLocks noGrp="1"/>
          </p:cNvSpPr>
          <p:nvPr>
            <p:ph idx="1"/>
          </p:nvPr>
        </p:nvSpPr>
        <p:spPr>
          <a:xfrm>
            <a:off x="237391" y="1044577"/>
            <a:ext cx="8629158" cy="5531506"/>
          </a:xfrm>
        </p:spPr>
        <p:txBody>
          <a:bodyPr>
            <a:normAutofit/>
          </a:bodyPr>
          <a:lstStyle/>
          <a:p>
            <a:r>
              <a:rPr lang="en-US" sz="2400" dirty="0" smtClean="0"/>
              <a:t>"Twenty-four Internet2 members were among the awardees today as Vice President Gore announced $12.3 million in grants to 35 research institutions across the United States. </a:t>
            </a:r>
            <a:r>
              <a:rPr lang="en-US" sz="2400" dirty="0"/>
              <a:t>The National Science Foundation awards will allow them to connect to the </a:t>
            </a:r>
            <a:r>
              <a:rPr lang="en-US" sz="2400" dirty="0" smtClean="0"/>
              <a:t/>
            </a:r>
            <a:br>
              <a:rPr lang="en-US" sz="2400" dirty="0" smtClean="0"/>
            </a:br>
            <a:r>
              <a:rPr lang="en-US" sz="2400" b="1" dirty="0" smtClean="0"/>
              <a:t>very </a:t>
            </a:r>
            <a:r>
              <a:rPr lang="en-US" sz="2400" b="1" dirty="0"/>
              <a:t>high speed Backbone Network Service (</a:t>
            </a:r>
            <a:r>
              <a:rPr lang="en-US" sz="2400" b="1" dirty="0" err="1"/>
              <a:t>vBNS</a:t>
            </a:r>
            <a:r>
              <a:rPr lang="en-US" sz="2400" b="1" dirty="0"/>
              <a:t>)</a:t>
            </a:r>
            <a:r>
              <a:rPr lang="en-US" sz="2400" dirty="0"/>
              <a:t> and to communicate with other Internet2 members at </a:t>
            </a:r>
            <a:r>
              <a:rPr lang="en-US" sz="2400" b="1" dirty="0"/>
              <a:t>speeds 10 to 100 times greater than is possible through today's Internet.</a:t>
            </a:r>
            <a:r>
              <a:rPr lang="en-US" sz="2400" dirty="0"/>
              <a:t> </a:t>
            </a:r>
            <a:r>
              <a:rPr lang="en-US" sz="2400" dirty="0" smtClean="0"/>
              <a:t/>
            </a:r>
            <a:br>
              <a:rPr lang="en-US" sz="2400" dirty="0" smtClean="0"/>
            </a:br>
            <a:r>
              <a:rPr lang="en-US" sz="2400" b="1" dirty="0" smtClean="0"/>
              <a:t>These </a:t>
            </a:r>
            <a:r>
              <a:rPr lang="en-US" sz="2400" b="1" dirty="0"/>
              <a:t>grants bring to 44 the number of Internet2 institutions connected to the </a:t>
            </a:r>
            <a:r>
              <a:rPr lang="en-US" sz="2400" b="1" dirty="0" err="1"/>
              <a:t>vBNS</a:t>
            </a:r>
            <a:r>
              <a:rPr lang="en-US" sz="2400" b="1" dirty="0" smtClean="0"/>
              <a:t>."</a:t>
            </a:r>
            <a:r>
              <a:rPr lang="en-US" sz="2400" b="1" dirty="0"/>
              <a:t/>
            </a:r>
            <a:br>
              <a:rPr lang="en-US" sz="2400" b="1" dirty="0"/>
            </a:br>
            <a:r>
              <a:rPr lang="en-US" sz="2400" dirty="0" smtClean="0"/>
              <a:t/>
            </a:r>
            <a:br>
              <a:rPr lang="en-US" sz="2400" dirty="0" smtClean="0"/>
            </a:br>
            <a:r>
              <a:rPr lang="en-US" sz="2400" dirty="0" smtClean="0"/>
              <a:t>https</a:t>
            </a:r>
            <a:r>
              <a:rPr lang="en-US" sz="2400" dirty="0"/>
              <a:t>://</a:t>
            </a:r>
            <a:r>
              <a:rPr lang="en-US" sz="2400" dirty="0" err="1"/>
              <a:t>web.archive.org</a:t>
            </a:r>
            <a:r>
              <a:rPr lang="en-US" sz="2400" dirty="0"/>
              <a:t>/web/19970607044127</a:t>
            </a:r>
            <a:r>
              <a:rPr lang="en-US" sz="2400" dirty="0" smtClean="0"/>
              <a:t>/</a:t>
            </a:r>
            <a:br>
              <a:rPr lang="en-US" sz="2400" dirty="0" smtClean="0"/>
            </a:br>
            <a:r>
              <a:rPr lang="en-US" sz="2400" dirty="0" smtClean="0"/>
              <a:t>http</a:t>
            </a:r>
            <a:r>
              <a:rPr lang="en-US" sz="2400" dirty="0"/>
              <a:t>://www.internet2.edu/html/20_may_1997_nsf_awards.html</a:t>
            </a:r>
            <a:endParaRPr lang="en-US" sz="2400" b="1"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74</a:t>
            </a:fld>
            <a:endParaRPr lang="en-US" dirty="0"/>
          </a:p>
        </p:txBody>
      </p:sp>
    </p:spTree>
    <p:extLst>
      <p:ext uri="{BB962C8B-B14F-4D97-AF65-F5344CB8AC3E}">
        <p14:creationId xmlns:p14="http://schemas.microsoft.com/office/powerpoint/2010/main" val="1962376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527903"/>
          </a:xfrm>
        </p:spPr>
        <p:txBody>
          <a:bodyPr>
            <a:normAutofit/>
          </a:bodyPr>
          <a:lstStyle/>
          <a:p>
            <a:r>
              <a:rPr lang="en-US" sz="3200" b="1" dirty="0" smtClean="0"/>
              <a:t>Just Two Years </a:t>
            </a:r>
            <a:r>
              <a:rPr lang="en-US" sz="3200" b="1" dirty="0" smtClean="0"/>
              <a:t>Later, 1999: Internet2 @ 2.4Gbps</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75</a:t>
            </a:fld>
            <a:endParaRPr lang="en-US"/>
          </a:p>
        </p:txBody>
      </p:sp>
      <p:pic>
        <p:nvPicPr>
          <p:cNvPr id="6" name="Picture 5" descr="internet2-goes-l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522" y="887594"/>
            <a:ext cx="4671391" cy="5684120"/>
          </a:xfrm>
          <a:prstGeom prst="rect">
            <a:avLst/>
          </a:prstGeom>
        </p:spPr>
      </p:pic>
    </p:spTree>
    <p:extLst>
      <p:ext uri="{BB962C8B-B14F-4D97-AF65-F5344CB8AC3E}">
        <p14:creationId xmlns:p14="http://schemas.microsoft.com/office/powerpoint/2010/main" val="3266728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527903"/>
          </a:xfrm>
        </p:spPr>
        <p:txBody>
          <a:bodyPr>
            <a:normAutofit/>
          </a:bodyPr>
          <a:lstStyle/>
          <a:p>
            <a:r>
              <a:rPr lang="en-US" sz="3200" b="1" dirty="0" smtClean="0"/>
              <a:t>So What Was Internet2 Trying To Do, Again?</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76</a:t>
            </a:fld>
            <a:endParaRPr lang="en-US"/>
          </a:p>
        </p:txBody>
      </p:sp>
      <p:pic>
        <p:nvPicPr>
          <p:cNvPr id="3" name="Picture 2" descr="abilene-goa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56" y="806174"/>
            <a:ext cx="6658645" cy="5777198"/>
          </a:xfrm>
          <a:prstGeom prst="rect">
            <a:avLst/>
          </a:prstGeom>
        </p:spPr>
      </p:pic>
    </p:spTree>
    <p:extLst>
      <p:ext uri="{BB962C8B-B14F-4D97-AF65-F5344CB8AC3E}">
        <p14:creationId xmlns:p14="http://schemas.microsoft.com/office/powerpoint/2010/main" val="770617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546029"/>
          </a:xfrm>
        </p:spPr>
        <p:txBody>
          <a:bodyPr>
            <a:normAutofit/>
          </a:bodyPr>
          <a:lstStyle/>
          <a:p>
            <a:r>
              <a:rPr lang="en-US" sz="3200" b="1" dirty="0" smtClean="0"/>
              <a:t>Thinking About Those Objectives...</a:t>
            </a:r>
            <a:endParaRPr lang="en-US" sz="3200" b="1" dirty="0"/>
          </a:p>
        </p:txBody>
      </p:sp>
      <p:sp>
        <p:nvSpPr>
          <p:cNvPr id="3" name="Content Placeholder 2"/>
          <p:cNvSpPr>
            <a:spLocks noGrp="1"/>
          </p:cNvSpPr>
          <p:nvPr>
            <p:ph idx="1"/>
          </p:nvPr>
        </p:nvSpPr>
        <p:spPr>
          <a:xfrm>
            <a:off x="237391" y="961485"/>
            <a:ext cx="8629158" cy="5614598"/>
          </a:xfrm>
        </p:spPr>
        <p:txBody>
          <a:bodyPr>
            <a:normAutofit/>
          </a:bodyPr>
          <a:lstStyle/>
          <a:p>
            <a:r>
              <a:rPr lang="en-US" sz="2400" b="1" dirty="0"/>
              <a:t>Low latency:</a:t>
            </a:r>
            <a:r>
              <a:rPr lang="en-US" sz="2400" dirty="0"/>
              <a:t> check -- just like the original ARPANET </a:t>
            </a:r>
            <a:r>
              <a:rPr lang="en-US" sz="2400" dirty="0" smtClean="0"/>
              <a:t>objective.</a:t>
            </a:r>
          </a:p>
          <a:p>
            <a:endParaRPr lang="en-US" sz="2400" dirty="0"/>
          </a:p>
          <a:p>
            <a:r>
              <a:rPr lang="en-US" sz="2400" b="1" dirty="0" smtClean="0"/>
              <a:t>High speed:</a:t>
            </a:r>
            <a:r>
              <a:rPr lang="en-US" sz="2400" dirty="0" smtClean="0"/>
              <a:t> check -- just like Baran's game plan (if in doubt, give '</a:t>
            </a:r>
            <a:r>
              <a:rPr lang="en-US" sz="2400" dirty="0" err="1" smtClean="0"/>
              <a:t>em</a:t>
            </a:r>
            <a:r>
              <a:rPr lang="en-US" sz="2400" dirty="0" smtClean="0"/>
              <a:t> lots of bandwidth)</a:t>
            </a:r>
          </a:p>
          <a:p>
            <a:endParaRPr lang="en-US" sz="2400" dirty="0" smtClean="0"/>
          </a:p>
          <a:p>
            <a:r>
              <a:rPr lang="en-US" sz="2400" b="1" dirty="0" smtClean="0"/>
              <a:t>Highly reliable:</a:t>
            </a:r>
            <a:r>
              <a:rPr lang="en-US" sz="2400" dirty="0" smtClean="0"/>
              <a:t> check -- another Baran objective.</a:t>
            </a:r>
          </a:p>
          <a:p>
            <a:endParaRPr lang="en-US" sz="2400" dirty="0" smtClean="0"/>
          </a:p>
          <a:p>
            <a:r>
              <a:rPr lang="en-US" sz="2400" b="1" dirty="0" smtClean="0"/>
              <a:t>Cost effective:</a:t>
            </a:r>
            <a:r>
              <a:rPr lang="en-US" sz="2400" dirty="0" smtClean="0"/>
              <a:t> check -- another Baran theme.</a:t>
            </a:r>
          </a:p>
        </p:txBody>
      </p:sp>
      <p:sp>
        <p:nvSpPr>
          <p:cNvPr id="4" name="Slide Number Placeholder 3"/>
          <p:cNvSpPr>
            <a:spLocks noGrp="1"/>
          </p:cNvSpPr>
          <p:nvPr>
            <p:ph type="sldNum" sz="quarter" idx="12"/>
          </p:nvPr>
        </p:nvSpPr>
        <p:spPr/>
        <p:txBody>
          <a:bodyPr/>
          <a:lstStyle/>
          <a:p>
            <a:fld id="{5702ED71-7EBA-C041-A0B8-FA137C3BEC59}" type="slidenum">
              <a:rPr lang="en-US" smtClean="0"/>
              <a:t>77</a:t>
            </a:fld>
            <a:endParaRPr lang="en-US"/>
          </a:p>
        </p:txBody>
      </p:sp>
    </p:spTree>
    <p:extLst>
      <p:ext uri="{BB962C8B-B14F-4D97-AF65-F5344CB8AC3E}">
        <p14:creationId xmlns:p14="http://schemas.microsoft.com/office/powerpoint/2010/main" val="26949966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892338"/>
          </a:xfrm>
        </p:spPr>
        <p:txBody>
          <a:bodyPr>
            <a:normAutofit/>
          </a:bodyPr>
          <a:lstStyle/>
          <a:p>
            <a:r>
              <a:rPr lang="en-US" sz="3200" b="1" dirty="0" smtClean="0"/>
              <a:t>The Shape of Internet2 in August 2000</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78</a:t>
            </a:fld>
            <a:endParaRPr lang="en-US"/>
          </a:p>
        </p:txBody>
      </p:sp>
      <p:pic>
        <p:nvPicPr>
          <p:cNvPr id="5" name="Picture 4" descr="abilene-m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39" y="1325898"/>
            <a:ext cx="6922295" cy="4913667"/>
          </a:xfrm>
          <a:prstGeom prst="rect">
            <a:avLst/>
          </a:prstGeom>
        </p:spPr>
      </p:pic>
    </p:spTree>
    <p:extLst>
      <p:ext uri="{BB962C8B-B14F-4D97-AF65-F5344CB8AC3E}">
        <p14:creationId xmlns:p14="http://schemas.microsoft.com/office/powerpoint/2010/main" val="7512962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02ED71-7EBA-C041-A0B8-FA137C3BEC59}" type="slidenum">
              <a:rPr lang="en-US" smtClean="0"/>
              <a:t>79</a:t>
            </a:fld>
            <a:endParaRPr lang="en-US"/>
          </a:p>
        </p:txBody>
      </p:sp>
      <p:sp>
        <p:nvSpPr>
          <p:cNvPr id="7" name="TextBox 6"/>
          <p:cNvSpPr txBox="1"/>
          <p:nvPr/>
        </p:nvSpPr>
        <p:spPr>
          <a:xfrm>
            <a:off x="464800" y="5987018"/>
            <a:ext cx="7934572" cy="646331"/>
          </a:xfrm>
          <a:prstGeom prst="rect">
            <a:avLst/>
          </a:prstGeom>
          <a:noFill/>
        </p:spPr>
        <p:txBody>
          <a:bodyPr wrap="none" rtlCol="0">
            <a:spAutoFit/>
          </a:bodyPr>
          <a:lstStyle/>
          <a:p>
            <a:r>
              <a:rPr lang="en-US" dirty="0"/>
              <a:t>https://</a:t>
            </a:r>
            <a:r>
              <a:rPr lang="en-US" dirty="0" err="1"/>
              <a:t>web.archive.org</a:t>
            </a:r>
            <a:r>
              <a:rPr lang="en-US" dirty="0"/>
              <a:t>/web/20050317090529</a:t>
            </a:r>
            <a:r>
              <a:rPr lang="en-US" dirty="0" smtClean="0"/>
              <a:t>/</a:t>
            </a:r>
            <a:br>
              <a:rPr lang="en-US" dirty="0" smtClean="0"/>
            </a:br>
            <a:r>
              <a:rPr lang="en-US" dirty="0" smtClean="0"/>
              <a:t>http</a:t>
            </a:r>
            <a:r>
              <a:rPr lang="en-US" dirty="0"/>
              <a:t>://archives.internet2.edu/guest/archives/I2-NEWS/log200402/msg00001.html</a:t>
            </a:r>
          </a:p>
        </p:txBody>
      </p:sp>
      <p:pic>
        <p:nvPicPr>
          <p:cNvPr id="8" name="Picture 7" descr="upgrade-comple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280" y="204125"/>
            <a:ext cx="5691333" cy="5646811"/>
          </a:xfrm>
          <a:prstGeom prst="rect">
            <a:avLst/>
          </a:prstGeom>
        </p:spPr>
      </p:pic>
    </p:spTree>
    <p:extLst>
      <p:ext uri="{BB962C8B-B14F-4D97-AF65-F5344CB8AC3E}">
        <p14:creationId xmlns:p14="http://schemas.microsoft.com/office/powerpoint/2010/main" val="88685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25805"/>
          </a:xfrm>
        </p:spPr>
        <p:txBody>
          <a:bodyPr>
            <a:normAutofit/>
          </a:bodyPr>
          <a:lstStyle/>
          <a:p>
            <a:r>
              <a:rPr lang="en-US" sz="3200" b="1" dirty="0" smtClean="0"/>
              <a:t>The Classification of Colleges and Universities</a:t>
            </a:r>
            <a:endParaRPr lang="en-US" sz="3200" b="1" dirty="0"/>
          </a:p>
        </p:txBody>
      </p:sp>
      <p:sp>
        <p:nvSpPr>
          <p:cNvPr id="3" name="Content Placeholder 2"/>
          <p:cNvSpPr>
            <a:spLocks noGrp="1"/>
          </p:cNvSpPr>
          <p:nvPr>
            <p:ph idx="1"/>
          </p:nvPr>
        </p:nvSpPr>
        <p:spPr>
          <a:xfrm>
            <a:off x="237391" y="808144"/>
            <a:ext cx="8629158" cy="5767939"/>
          </a:xfrm>
        </p:spPr>
        <p:txBody>
          <a:bodyPr>
            <a:normAutofit/>
          </a:bodyPr>
          <a:lstStyle/>
          <a:p>
            <a:r>
              <a:rPr lang="en-US" sz="2400" dirty="0" smtClean="0"/>
              <a:t>There are literally thousands of American colleges and universities, each with its own unique and important role, and each striving to meet the needs of its particular community.</a:t>
            </a:r>
          </a:p>
          <a:p>
            <a:endParaRPr lang="en-US" sz="2400" dirty="0" smtClean="0"/>
          </a:p>
          <a:p>
            <a:r>
              <a:rPr lang="en-US" sz="2400" dirty="0" smtClean="0"/>
              <a:t>Today, however, we're primarily interested in </a:t>
            </a:r>
            <a:r>
              <a:rPr lang="en-US" sz="2400" dirty="0" smtClean="0"/>
              <a:t>two </a:t>
            </a:r>
            <a:r>
              <a:rPr lang="en-US" sz="2400" dirty="0" smtClean="0"/>
              <a:t>(of the many) Carnegie categories:</a:t>
            </a:r>
            <a:br>
              <a:rPr lang="en-US" sz="2400" dirty="0" smtClean="0"/>
            </a:br>
            <a:r>
              <a:rPr lang="en-US" sz="2400" dirty="0" smtClean="0"/>
              <a:t/>
            </a:r>
            <a:br>
              <a:rPr lang="en-US" sz="2400" dirty="0" smtClean="0"/>
            </a:br>
            <a:r>
              <a:rPr lang="en-US" sz="2400" dirty="0" smtClean="0"/>
              <a:t>-- The 108 "</a:t>
            </a:r>
            <a:r>
              <a:rPr lang="en-US" sz="2400" u="sng" dirty="0" smtClean="0"/>
              <a:t>Research Universities (Very High Research Activity)</a:t>
            </a:r>
            <a:r>
              <a:rPr lang="en-US" sz="2400" dirty="0" smtClean="0"/>
              <a:t>"</a:t>
            </a:r>
            <a:br>
              <a:rPr lang="en-US" sz="2400" dirty="0" smtClean="0"/>
            </a:br>
            <a:r>
              <a:rPr lang="en-US" sz="2400" dirty="0" smtClean="0"/>
              <a:t>    [including, in Michigan, the </a:t>
            </a:r>
            <a:r>
              <a:rPr lang="en-US" sz="2400" i="1" dirty="0" smtClean="0"/>
              <a:t>University of Michigan, Michigan</a:t>
            </a:r>
            <a:br>
              <a:rPr lang="en-US" sz="2400" i="1" dirty="0" smtClean="0"/>
            </a:br>
            <a:r>
              <a:rPr lang="en-US" sz="2400" i="1" dirty="0" smtClean="0"/>
              <a:t>    State,</a:t>
            </a:r>
            <a:r>
              <a:rPr lang="en-US" sz="2400" dirty="0" smtClean="0"/>
              <a:t> and </a:t>
            </a:r>
            <a:r>
              <a:rPr lang="en-US" sz="2400" i="1" dirty="0" smtClean="0"/>
              <a:t>Wayne State University</a:t>
            </a:r>
            <a:r>
              <a:rPr lang="en-US" sz="2400" dirty="0" smtClean="0"/>
              <a:t>, and in Oregon, the </a:t>
            </a:r>
            <a:br>
              <a:rPr lang="en-US" sz="2400" dirty="0" smtClean="0"/>
            </a:br>
            <a:r>
              <a:rPr lang="en-US" sz="2400" dirty="0" smtClean="0"/>
              <a:t>    </a:t>
            </a:r>
            <a:r>
              <a:rPr lang="en-US" sz="2400" i="1" dirty="0" smtClean="0"/>
              <a:t>University of Oregon</a:t>
            </a:r>
            <a:r>
              <a:rPr lang="en-US" sz="2400" dirty="0" smtClean="0"/>
              <a:t> and </a:t>
            </a:r>
            <a:r>
              <a:rPr lang="en-US" sz="2400" i="1" dirty="0" smtClean="0"/>
              <a:t>Oregon State University</a:t>
            </a:r>
            <a:r>
              <a:rPr lang="en-US" sz="2400" dirty="0" smtClean="0"/>
              <a:t>], and</a:t>
            </a:r>
            <a:br>
              <a:rPr lang="en-US" sz="2400" dirty="0" smtClean="0"/>
            </a:br>
            <a:r>
              <a:rPr lang="en-US" sz="2400" dirty="0" smtClean="0"/>
              <a:t/>
            </a:r>
            <a:br>
              <a:rPr lang="en-US" sz="2400" dirty="0" smtClean="0"/>
            </a:br>
            <a:r>
              <a:rPr lang="en-US" sz="2400" dirty="0" smtClean="0"/>
              <a:t>-- The 99 "</a:t>
            </a:r>
            <a:r>
              <a:rPr lang="en-US" sz="2400" u="sng" dirty="0" smtClean="0"/>
              <a:t>Research Universities (High Research Activity)</a:t>
            </a:r>
            <a:r>
              <a:rPr lang="en-US" sz="2400" dirty="0" smtClean="0"/>
              <a:t>"</a:t>
            </a:r>
            <a:br>
              <a:rPr lang="en-US" sz="2400" dirty="0" smtClean="0"/>
            </a:br>
            <a:r>
              <a:rPr lang="en-US" sz="2400" dirty="0" smtClean="0"/>
              <a:t>    [including, in Michigan, </a:t>
            </a:r>
            <a:r>
              <a:rPr lang="en-US" sz="2400" i="1" dirty="0" smtClean="0"/>
              <a:t>Michigan Tech</a:t>
            </a:r>
            <a:r>
              <a:rPr lang="en-US" sz="2400" dirty="0" smtClean="0"/>
              <a:t> and </a:t>
            </a:r>
            <a:r>
              <a:rPr lang="en-US" sz="2400" i="1" dirty="0" smtClean="0"/>
              <a:t>Western Michigan</a:t>
            </a:r>
            <a:r>
              <a:rPr lang="en-US" sz="2400" dirty="0" smtClean="0"/>
              <a:t>,</a:t>
            </a:r>
            <a:br>
              <a:rPr lang="en-US" sz="2400" dirty="0" smtClean="0"/>
            </a:br>
            <a:r>
              <a:rPr lang="en-US" sz="2400" dirty="0" smtClean="0"/>
              <a:t>    and in Oregon, </a:t>
            </a:r>
            <a:r>
              <a:rPr lang="en-US" sz="2400" i="1" dirty="0" smtClean="0"/>
              <a:t>Portland State University</a:t>
            </a:r>
            <a:r>
              <a:rPr lang="en-US" sz="2400" dirty="0" smtClean="0"/>
              <a:t>]</a:t>
            </a:r>
          </a:p>
        </p:txBody>
      </p:sp>
      <p:sp>
        <p:nvSpPr>
          <p:cNvPr id="4" name="Slide Number Placeholder 3"/>
          <p:cNvSpPr>
            <a:spLocks noGrp="1"/>
          </p:cNvSpPr>
          <p:nvPr>
            <p:ph type="sldNum" sz="quarter" idx="12"/>
          </p:nvPr>
        </p:nvSpPr>
        <p:spPr/>
        <p:txBody>
          <a:bodyPr/>
          <a:lstStyle/>
          <a:p>
            <a:fld id="{5702ED71-7EBA-C041-A0B8-FA137C3BEC59}" type="slidenum">
              <a:rPr lang="en-US" smtClean="0"/>
              <a:t>8</a:t>
            </a:fld>
            <a:endParaRPr lang="en-US"/>
          </a:p>
        </p:txBody>
      </p:sp>
    </p:spTree>
    <p:extLst>
      <p:ext uri="{BB962C8B-B14F-4D97-AF65-F5344CB8AC3E}">
        <p14:creationId xmlns:p14="http://schemas.microsoft.com/office/powerpoint/2010/main" val="35343731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02ED71-7EBA-C041-A0B8-FA137C3BEC59}" type="slidenum">
              <a:rPr lang="en-US" smtClean="0"/>
              <a:t>80</a:t>
            </a:fld>
            <a:endParaRPr lang="en-US"/>
          </a:p>
        </p:txBody>
      </p:sp>
      <p:pic>
        <p:nvPicPr>
          <p:cNvPr id="2" name="Picture 1" descr="bt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087" y="248478"/>
            <a:ext cx="5828748" cy="6245087"/>
          </a:xfrm>
          <a:prstGeom prst="rect">
            <a:avLst/>
          </a:prstGeom>
        </p:spPr>
      </p:pic>
    </p:spTree>
    <p:extLst>
      <p:ext uri="{BB962C8B-B14F-4D97-AF65-F5344CB8AC3E}">
        <p14:creationId xmlns:p14="http://schemas.microsoft.com/office/powerpoint/2010/main" val="555832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700341"/>
          </a:xfrm>
        </p:spPr>
        <p:txBody>
          <a:bodyPr>
            <a:normAutofit/>
          </a:bodyPr>
          <a:lstStyle/>
          <a:p>
            <a:r>
              <a:rPr lang="en-US" sz="3200" b="1" dirty="0" smtClean="0"/>
              <a:t>BTW, Nice Summary From Chris From 06/05/12</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81</a:t>
            </a:fld>
            <a:endParaRPr lang="en-US"/>
          </a:p>
        </p:txBody>
      </p:sp>
      <p:pic>
        <p:nvPicPr>
          <p:cNvPr id="6" name="Picture 5" descr="chris-rob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564" y="1105134"/>
            <a:ext cx="7141817" cy="5359166"/>
          </a:xfrm>
          <a:prstGeom prst="rect">
            <a:avLst/>
          </a:prstGeom>
        </p:spPr>
      </p:pic>
    </p:spTree>
    <p:extLst>
      <p:ext uri="{BB962C8B-B14F-4D97-AF65-F5344CB8AC3E}">
        <p14:creationId xmlns:p14="http://schemas.microsoft.com/office/powerpoint/2010/main" val="9101183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43" y="166183"/>
            <a:ext cx="8747854" cy="569769"/>
          </a:xfrm>
        </p:spPr>
        <p:txBody>
          <a:bodyPr>
            <a:normAutofit/>
          </a:bodyPr>
          <a:lstStyle/>
          <a:p>
            <a:r>
              <a:rPr lang="en-US" sz="3200" b="1" dirty="0" smtClean="0"/>
              <a:t>Internet2 </a:t>
            </a:r>
            <a:r>
              <a:rPr lang="en-US" sz="3200" b="1" i="1" u="sng" dirty="0" smtClean="0"/>
              <a:t>Aggregate</a:t>
            </a:r>
            <a:r>
              <a:rPr lang="en-US" sz="3200" b="1" dirty="0" smtClean="0"/>
              <a:t> Traffic Over The Last Year</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82</a:t>
            </a:fld>
            <a:endParaRPr lang="en-US"/>
          </a:p>
        </p:txBody>
      </p:sp>
      <p:pic>
        <p:nvPicPr>
          <p:cNvPr id="5" name="Picture 4" descr="agg-traff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770321"/>
            <a:ext cx="6819900" cy="5448300"/>
          </a:xfrm>
          <a:prstGeom prst="rect">
            <a:avLst/>
          </a:prstGeom>
        </p:spPr>
      </p:pic>
      <p:sp>
        <p:nvSpPr>
          <p:cNvPr id="6" name="TextBox 5"/>
          <p:cNvSpPr txBox="1"/>
          <p:nvPr/>
        </p:nvSpPr>
        <p:spPr>
          <a:xfrm>
            <a:off x="2829104" y="6218621"/>
            <a:ext cx="3724096" cy="369332"/>
          </a:xfrm>
          <a:prstGeom prst="rect">
            <a:avLst/>
          </a:prstGeom>
          <a:noFill/>
        </p:spPr>
        <p:txBody>
          <a:bodyPr wrap="none" rtlCol="0">
            <a:spAutoFit/>
          </a:bodyPr>
          <a:lstStyle/>
          <a:p>
            <a:r>
              <a:rPr lang="en-US" dirty="0"/>
              <a:t>Source: http://noc.net.internet2.edu/</a:t>
            </a:r>
          </a:p>
        </p:txBody>
      </p:sp>
    </p:spTree>
    <p:extLst>
      <p:ext uri="{BB962C8B-B14F-4D97-AF65-F5344CB8AC3E}">
        <p14:creationId xmlns:p14="http://schemas.microsoft.com/office/powerpoint/2010/main" val="1367512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546029"/>
          </a:xfrm>
        </p:spPr>
        <p:txBody>
          <a:bodyPr>
            <a:normAutofit/>
          </a:bodyPr>
          <a:lstStyle/>
          <a:p>
            <a:r>
              <a:rPr lang="en-US" sz="3200" b="1" dirty="0" smtClean="0"/>
              <a:t> Thinking About The Preceding Graph A Little...</a:t>
            </a:r>
            <a:endParaRPr lang="en-US" sz="3200" b="1" dirty="0"/>
          </a:p>
        </p:txBody>
      </p:sp>
      <p:sp>
        <p:nvSpPr>
          <p:cNvPr id="3" name="Content Placeholder 2"/>
          <p:cNvSpPr>
            <a:spLocks noGrp="1"/>
          </p:cNvSpPr>
          <p:nvPr>
            <p:ph idx="1"/>
          </p:nvPr>
        </p:nvSpPr>
        <p:spPr>
          <a:xfrm>
            <a:off x="237391" y="872435"/>
            <a:ext cx="8629158" cy="5703648"/>
          </a:xfrm>
        </p:spPr>
        <p:txBody>
          <a:bodyPr>
            <a:normAutofit/>
          </a:bodyPr>
          <a:lstStyle/>
          <a:p>
            <a:r>
              <a:rPr lang="en-US" sz="2400" dirty="0" smtClean="0"/>
              <a:t>Interpreting that graph </a:t>
            </a:r>
            <a:r>
              <a:rPr lang="en-US" sz="2400" dirty="0" smtClean="0"/>
              <a:t>requires a little guidance. It</a:t>
            </a:r>
            <a:r>
              <a:rPr lang="en-US" sz="2400" dirty="0" smtClean="0"/>
              <a:t> shows the SUM of ALL traffic into to the Internet2 network.</a:t>
            </a:r>
            <a:r>
              <a:rPr lang="en-US" sz="2400" dirty="0"/>
              <a:t> </a:t>
            </a:r>
            <a:r>
              <a:rPr lang="en-US" sz="2400" dirty="0" smtClean="0"/>
              <a:t>The TOTAL input traffic shown there peaked at a little over 200 Gbps. </a:t>
            </a:r>
            <a:br>
              <a:rPr lang="en-US" sz="2400" dirty="0" smtClean="0"/>
            </a:br>
            <a:r>
              <a:rPr lang="en-US" sz="2400" dirty="0" smtClean="0"/>
              <a:t>That represents the aggregate of traffic coming from ALL regional optional networks. Individual connectors and </a:t>
            </a:r>
            <a:r>
              <a:rPr lang="en-US" sz="2400" b="1" dirty="0" smtClean="0"/>
              <a:t>individual backbone links will</a:t>
            </a:r>
            <a:r>
              <a:rPr lang="en-US" sz="2400" dirty="0" smtClean="0"/>
              <a:t> NOT normally see traffic at that level. Individual 100 Gbps links will have plenty of headroom, even </a:t>
            </a:r>
            <a:br>
              <a:rPr lang="en-US" sz="2400" dirty="0" smtClean="0"/>
            </a:br>
            <a:r>
              <a:rPr lang="en-US" sz="2400" dirty="0" smtClean="0"/>
              <a:t>when striving to avoid any possibility of congestion/packet loss.</a:t>
            </a:r>
          </a:p>
          <a:p>
            <a:endParaRPr lang="en-US" sz="2400" dirty="0" smtClean="0"/>
          </a:p>
          <a:p>
            <a:r>
              <a:rPr lang="en-US" sz="2400" dirty="0" smtClean="0"/>
              <a:t>That that graph is the superposition of two datasets: research and education traffic (greyish) and Transit Rail/CPS traffic (</a:t>
            </a:r>
            <a:r>
              <a:rPr lang="en-US" sz="2400" dirty="0" err="1" smtClean="0"/>
              <a:t>goldish</a:t>
            </a:r>
            <a:r>
              <a:rPr lang="en-US" sz="2400" dirty="0" smtClean="0"/>
              <a:t>).</a:t>
            </a:r>
          </a:p>
          <a:p>
            <a:endParaRPr lang="en-US" sz="2400" dirty="0"/>
          </a:p>
          <a:p>
            <a:r>
              <a:rPr lang="en-US" sz="2400" dirty="0" smtClean="0"/>
              <a:t>Commodity Internet peering traffic increasingly dominates community R&amp;E traffic.</a:t>
            </a:r>
          </a:p>
        </p:txBody>
      </p:sp>
      <p:sp>
        <p:nvSpPr>
          <p:cNvPr id="4" name="Slide Number Placeholder 3"/>
          <p:cNvSpPr>
            <a:spLocks noGrp="1"/>
          </p:cNvSpPr>
          <p:nvPr>
            <p:ph type="sldNum" sz="quarter" idx="12"/>
          </p:nvPr>
        </p:nvSpPr>
        <p:spPr/>
        <p:txBody>
          <a:bodyPr/>
          <a:lstStyle/>
          <a:p>
            <a:fld id="{5702ED71-7EBA-C041-A0B8-FA137C3BEC59}" type="slidenum">
              <a:rPr lang="en-US" smtClean="0"/>
              <a:t>83</a:t>
            </a:fld>
            <a:endParaRPr lang="en-US"/>
          </a:p>
        </p:txBody>
      </p:sp>
    </p:spTree>
    <p:extLst>
      <p:ext uri="{BB962C8B-B14F-4D97-AF65-F5344CB8AC3E}">
        <p14:creationId xmlns:p14="http://schemas.microsoft.com/office/powerpoint/2010/main" val="26185998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546029"/>
          </a:xfrm>
        </p:spPr>
        <p:txBody>
          <a:bodyPr>
            <a:normAutofit/>
          </a:bodyPr>
          <a:lstStyle/>
          <a:p>
            <a:r>
              <a:rPr lang="en-US" sz="3200" b="1" dirty="0" smtClean="0"/>
              <a:t> Last Month...</a:t>
            </a:r>
            <a:endParaRPr lang="en-US" sz="3200" b="1" dirty="0"/>
          </a:p>
        </p:txBody>
      </p:sp>
      <p:sp>
        <p:nvSpPr>
          <p:cNvPr id="4" name="Slide Number Placeholder 3"/>
          <p:cNvSpPr>
            <a:spLocks noGrp="1"/>
          </p:cNvSpPr>
          <p:nvPr>
            <p:ph type="sldNum" sz="quarter" idx="12"/>
          </p:nvPr>
        </p:nvSpPr>
        <p:spPr/>
        <p:txBody>
          <a:bodyPr/>
          <a:lstStyle/>
          <a:p>
            <a:fld id="{5702ED71-7EBA-C041-A0B8-FA137C3BEC59}" type="slidenum">
              <a:rPr lang="en-US" smtClean="0"/>
              <a:t>84</a:t>
            </a:fld>
            <a:endParaRPr lang="en-US"/>
          </a:p>
        </p:txBody>
      </p:sp>
      <p:pic>
        <p:nvPicPr>
          <p:cNvPr id="6" name="Picture 5" descr="2nd-grap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33494"/>
            <a:ext cx="7454900" cy="5283200"/>
          </a:xfrm>
          <a:prstGeom prst="rect">
            <a:avLst/>
          </a:prstGeom>
        </p:spPr>
      </p:pic>
    </p:spTree>
    <p:extLst>
      <p:ext uri="{BB962C8B-B14F-4D97-AF65-F5344CB8AC3E}">
        <p14:creationId xmlns:p14="http://schemas.microsoft.com/office/powerpoint/2010/main" val="11511519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Are We Changing What We Do?</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400" dirty="0" smtClean="0"/>
              <a:t>Should our goal be to meet the community's networking needs, whatever those needs may be?</a:t>
            </a:r>
          </a:p>
          <a:p>
            <a:endParaRPr lang="en-US" sz="2400" b="1" dirty="0"/>
          </a:p>
          <a:p>
            <a:r>
              <a:rPr lang="en-US" sz="2400" b="1" dirty="0" smtClean="0"/>
              <a:t>If most of the community's load turns out to now be commodity peering traffic, is that our new reason for being? Are we okay with that?</a:t>
            </a:r>
          </a:p>
          <a:p>
            <a:endParaRPr lang="en-US" sz="2400" dirty="0"/>
          </a:p>
          <a:p>
            <a:r>
              <a:rPr lang="en-US" sz="2400" dirty="0" smtClean="0"/>
              <a:t>And if so, is our pricing right? What does 100Gbps peering currently cost, anyhow?</a:t>
            </a:r>
            <a:endParaRPr lang="en-US" sz="24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85</a:t>
            </a:fld>
            <a:endParaRPr lang="en-US"/>
          </a:p>
        </p:txBody>
      </p:sp>
    </p:spTree>
    <p:extLst>
      <p:ext uri="{BB962C8B-B14F-4D97-AF65-F5344CB8AC3E}">
        <p14:creationId xmlns:p14="http://schemas.microsoft.com/office/powerpoint/2010/main" val="37063166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3999" cy="394454"/>
          </a:xfrm>
        </p:spPr>
        <p:txBody>
          <a:bodyPr>
            <a:normAutofit/>
          </a:bodyPr>
          <a:lstStyle/>
          <a:p>
            <a:r>
              <a:rPr lang="en-US" sz="3200" b="1" dirty="0" smtClean="0"/>
              <a:t>AMS-IX As A Benchmark</a:t>
            </a:r>
            <a:endParaRPr lang="en-US" sz="3200" b="1" dirty="0"/>
          </a:p>
        </p:txBody>
      </p:sp>
      <p:sp>
        <p:nvSpPr>
          <p:cNvPr id="3" name="Content Placeholder 2"/>
          <p:cNvSpPr>
            <a:spLocks noGrp="1"/>
          </p:cNvSpPr>
          <p:nvPr>
            <p:ph idx="1"/>
          </p:nvPr>
        </p:nvSpPr>
        <p:spPr>
          <a:xfrm>
            <a:off x="237391" y="752947"/>
            <a:ext cx="8629158" cy="5823135"/>
          </a:xfrm>
        </p:spPr>
        <p:txBody>
          <a:bodyPr>
            <a:normAutofit/>
          </a:bodyPr>
          <a:lstStyle/>
          <a:p>
            <a:r>
              <a:rPr lang="en-US" sz="2400" dirty="0" smtClean="0"/>
              <a:t>If you happen to be a network engineer in </a:t>
            </a:r>
            <a:r>
              <a:rPr lang="en-US" sz="2400" dirty="0" smtClean="0"/>
              <a:t>Amsterdam, and you want 100Gbps </a:t>
            </a:r>
            <a:r>
              <a:rPr lang="en-US" sz="2400" dirty="0" err="1" smtClean="0"/>
              <a:t>peering,</a:t>
            </a:r>
            <a:r>
              <a:rPr lang="en-US" sz="2400" dirty="0" err="1" smtClean="0"/>
              <a:t>AMS</a:t>
            </a:r>
            <a:r>
              <a:rPr lang="en-US" sz="2400" dirty="0" smtClean="0"/>
              <a:t>-IX sells a 100GE peering port for </a:t>
            </a:r>
            <a:r>
              <a:rPr lang="en-US" sz="2400" dirty="0" smtClean="0"/>
              <a:t>EUR </a:t>
            </a:r>
            <a:r>
              <a:rPr lang="en-US" sz="2400" dirty="0" smtClean="0"/>
              <a:t>5,000/month </a:t>
            </a:r>
            <a:r>
              <a:rPr lang="en-US" sz="2400" dirty="0" smtClean="0"/>
              <a:t>(</a:t>
            </a:r>
            <a:r>
              <a:rPr lang="en-US" sz="2400" dirty="0" smtClean="0"/>
              <a:t>~$6,600/month) plus VAT (</a:t>
            </a:r>
            <a:r>
              <a:rPr lang="en-US" sz="2400" dirty="0" smtClean="0"/>
              <a:t>see https</a:t>
            </a:r>
            <a:r>
              <a:rPr lang="en-US" sz="2400" dirty="0"/>
              <a:t>://</a:t>
            </a:r>
            <a:r>
              <a:rPr lang="en-US" sz="2400" dirty="0" err="1"/>
              <a:t>ams-ix.net</a:t>
            </a:r>
            <a:r>
              <a:rPr lang="en-US" sz="2400" dirty="0"/>
              <a:t>/services-pricing/</a:t>
            </a:r>
            <a:r>
              <a:rPr lang="en-US" sz="2400" dirty="0" smtClean="0"/>
              <a:t>pricing )</a:t>
            </a:r>
            <a:r>
              <a:rPr lang="en-US" sz="2400" dirty="0" smtClean="0"/>
              <a:t>. Doing </a:t>
            </a:r>
            <a:r>
              <a:rPr lang="en-US" sz="2400" dirty="0" smtClean="0"/>
              <a:t>the math</a:t>
            </a:r>
            <a:r>
              <a:rPr lang="en-US" sz="2400" dirty="0" smtClean="0"/>
              <a:t>:</a:t>
            </a:r>
            <a:br>
              <a:rPr lang="en-US" sz="2400" dirty="0" smtClean="0"/>
            </a:br>
            <a:r>
              <a:rPr lang="en-US" sz="2400" dirty="0" smtClean="0"/>
              <a:t>-</a:t>
            </a:r>
            <a:r>
              <a:rPr lang="en-US" sz="2400" dirty="0" smtClean="0"/>
              <a:t>- $6,660/month*12 months=$79,200/year</a:t>
            </a:r>
            <a:br>
              <a:rPr lang="en-US" sz="2400" dirty="0" smtClean="0"/>
            </a:br>
            <a:r>
              <a:rPr lang="en-US" sz="2400" dirty="0" smtClean="0"/>
              <a:t>-- Going the other direction, $6,600/100,000Mbps=</a:t>
            </a:r>
            <a:br>
              <a:rPr lang="en-US" sz="2400" dirty="0" smtClean="0"/>
            </a:br>
            <a:r>
              <a:rPr lang="en-US" sz="2400" dirty="0" smtClean="0"/>
              <a:t>    $0.066 per Mbps/month. </a:t>
            </a:r>
            <a:r>
              <a:rPr lang="en-US" sz="2400" b="1" dirty="0" smtClean="0"/>
              <a:t>That's pretty cheap</a:t>
            </a:r>
            <a:r>
              <a:rPr lang="en-US" sz="2400" b="1" dirty="0" smtClean="0"/>
              <a:t>.</a:t>
            </a:r>
            <a:br>
              <a:rPr lang="en-US" sz="2400" b="1" dirty="0" smtClean="0"/>
            </a:br>
            <a:endParaRPr lang="en-US" sz="2400" b="1" dirty="0"/>
          </a:p>
          <a:p>
            <a:r>
              <a:rPr lang="en-US" sz="2400" dirty="0" smtClean="0"/>
              <a:t>For comparison, from Internet2:</a:t>
            </a:r>
            <a:br>
              <a:rPr lang="en-US" sz="2400" dirty="0" smtClean="0"/>
            </a:br>
            <a:r>
              <a:rPr lang="en-US" sz="2400" dirty="0" smtClean="0"/>
              <a:t>-</a:t>
            </a:r>
            <a:r>
              <a:rPr lang="en-US" sz="2400" dirty="0" smtClean="0"/>
              <a:t>- A 100GE Advanced Layer 3 port costs a higher education </a:t>
            </a:r>
            <a:r>
              <a:rPr lang="en-US" sz="2400" dirty="0" smtClean="0"/>
              <a:t/>
            </a:r>
            <a:br>
              <a:rPr lang="en-US" sz="2400" dirty="0" smtClean="0"/>
            </a:br>
            <a:r>
              <a:rPr lang="en-US" sz="2400" dirty="0" smtClean="0"/>
              <a:t>   member </a:t>
            </a:r>
            <a:r>
              <a:rPr lang="en-US" sz="2400" dirty="0" smtClean="0"/>
              <a:t>$200,000/year, or $16,666.67/month (&gt;2.5X AMS-IX)</a:t>
            </a:r>
            <a:br>
              <a:rPr lang="en-US" sz="2400" dirty="0" smtClean="0"/>
            </a:br>
            <a:r>
              <a:rPr lang="en-US" sz="2400" dirty="0" smtClean="0"/>
              <a:t>-- A 100GE Advanced Layer 2 port from Internet2 costs a higher </a:t>
            </a:r>
            <a:r>
              <a:rPr lang="en-US" sz="2400" dirty="0" smtClean="0"/>
              <a:t/>
            </a:r>
            <a:br>
              <a:rPr lang="en-US" sz="2400" dirty="0" smtClean="0"/>
            </a:br>
            <a:r>
              <a:rPr lang="en-US" sz="2400" dirty="0" smtClean="0"/>
              <a:t>   ed </a:t>
            </a:r>
            <a:r>
              <a:rPr lang="en-US" sz="2400" dirty="0" smtClean="0"/>
              <a:t>member $165,000/year, or $13,750/month (&gt;2X AMS-IX</a:t>
            </a:r>
            <a:r>
              <a:rPr lang="en-US" sz="2400" dirty="0" smtClean="0"/>
              <a:t>)</a:t>
            </a:r>
          </a:p>
          <a:p>
            <a:endParaRPr lang="en-US" sz="2400" dirty="0"/>
          </a:p>
          <a:p>
            <a:r>
              <a:rPr lang="en-US" sz="2400" dirty="0" smtClean="0"/>
              <a:t>Is there anything cheaper still?</a:t>
            </a:r>
          </a:p>
        </p:txBody>
      </p:sp>
      <p:sp>
        <p:nvSpPr>
          <p:cNvPr id="4" name="Slide Number Placeholder 3"/>
          <p:cNvSpPr>
            <a:spLocks noGrp="1"/>
          </p:cNvSpPr>
          <p:nvPr>
            <p:ph type="sldNum" sz="quarter" idx="12"/>
          </p:nvPr>
        </p:nvSpPr>
        <p:spPr/>
        <p:txBody>
          <a:bodyPr/>
          <a:lstStyle/>
          <a:p>
            <a:fld id="{5702ED71-7EBA-C041-A0B8-FA137C3BEC59}" type="slidenum">
              <a:rPr lang="en-US" smtClean="0"/>
              <a:t>86</a:t>
            </a:fld>
            <a:endParaRPr lang="en-US"/>
          </a:p>
        </p:txBody>
      </p:sp>
    </p:spTree>
    <p:extLst>
      <p:ext uri="{BB962C8B-B14F-4D97-AF65-F5344CB8AC3E}">
        <p14:creationId xmlns:p14="http://schemas.microsoft.com/office/powerpoint/2010/main" val="9445290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35"/>
            <a:ext cx="9143999" cy="651565"/>
          </a:xfrm>
        </p:spPr>
        <p:txBody>
          <a:bodyPr>
            <a:normAutofit/>
          </a:bodyPr>
          <a:lstStyle/>
          <a:p>
            <a:r>
              <a:rPr lang="en-US" sz="3200" b="1" dirty="0" smtClean="0"/>
              <a:t>Multi-TB Drives Shipped Via FedEx?</a:t>
            </a:r>
            <a:endParaRPr lang="en-US" sz="3200" b="1" dirty="0"/>
          </a:p>
        </p:txBody>
      </p:sp>
      <p:sp>
        <p:nvSpPr>
          <p:cNvPr id="3" name="Content Placeholder 2"/>
          <p:cNvSpPr>
            <a:spLocks noGrp="1"/>
          </p:cNvSpPr>
          <p:nvPr>
            <p:ph idx="1"/>
          </p:nvPr>
        </p:nvSpPr>
        <p:spPr>
          <a:xfrm>
            <a:off x="237391" y="916609"/>
            <a:ext cx="8629158" cy="5659475"/>
          </a:xfrm>
        </p:spPr>
        <p:txBody>
          <a:bodyPr>
            <a:normAutofit/>
          </a:bodyPr>
          <a:lstStyle/>
          <a:p>
            <a:r>
              <a:rPr lang="en-US" sz="2400" dirty="0" smtClean="0"/>
              <a:t>If you're just transferring bulk data, and you don't need interactivity</a:t>
            </a:r>
            <a:r>
              <a:rPr lang="en-US" sz="2400" dirty="0"/>
              <a:t>, "Never underestimate the bandwidth of a station wagon full of tapes hurtling down the </a:t>
            </a:r>
            <a:r>
              <a:rPr lang="en-US" sz="2400" dirty="0" smtClean="0"/>
              <a:t>highway," as Andrew S. Tanenbaum famously said</a:t>
            </a:r>
            <a:r>
              <a:rPr lang="en-US" sz="2400" dirty="0"/>
              <a:t> </a:t>
            </a:r>
            <a:r>
              <a:rPr lang="en-US" sz="2400" dirty="0" smtClean="0"/>
              <a:t>– or now, the bandwidth of 6TB drives</a:t>
            </a:r>
            <a:br>
              <a:rPr lang="en-US" sz="2400" dirty="0" smtClean="0"/>
            </a:br>
            <a:r>
              <a:rPr lang="en-US" sz="2400" dirty="0" smtClean="0"/>
              <a:t>via an overnight shipper such as FedEx.</a:t>
            </a:r>
            <a:endParaRPr lang="en-US" sz="2400" dirty="0"/>
          </a:p>
          <a:p>
            <a:r>
              <a:rPr lang="en-US" sz="2400" dirty="0" smtClean="0"/>
              <a:t>Any average researcher can now buy a brand new 6 terabyte USB external drive for $300 and promptly load it at up to 5Gbps via a USB 3.0 port, no special network "hoop jumping" skill required.</a:t>
            </a:r>
            <a:endParaRPr lang="en-US" sz="2400" dirty="0"/>
          </a:p>
          <a:p>
            <a:r>
              <a:rPr lang="en-US" sz="2400" dirty="0" smtClean="0"/>
              <a:t>If they need to share that drive with a colleague on the other coast, they can get it there via FedEx Overnight for less than a hundred bucks, or if they're not pushed for time, they can get it there in two days for half that price. That's pretty cost effective. </a:t>
            </a:r>
          </a:p>
          <a:p>
            <a:r>
              <a:rPr lang="en-US" sz="2400" dirty="0" smtClean="0"/>
              <a:t>I'm not sure I want to engage in that economic (or throughput!) "race."</a:t>
            </a:r>
          </a:p>
        </p:txBody>
      </p:sp>
      <p:sp>
        <p:nvSpPr>
          <p:cNvPr id="4" name="Slide Number Placeholder 3"/>
          <p:cNvSpPr>
            <a:spLocks noGrp="1"/>
          </p:cNvSpPr>
          <p:nvPr>
            <p:ph type="sldNum" sz="quarter" idx="12"/>
          </p:nvPr>
        </p:nvSpPr>
        <p:spPr/>
        <p:txBody>
          <a:bodyPr/>
          <a:lstStyle/>
          <a:p>
            <a:fld id="{5702ED71-7EBA-C041-A0B8-FA137C3BEC59}" type="slidenum">
              <a:rPr lang="en-US" smtClean="0"/>
              <a:t>87</a:t>
            </a:fld>
            <a:endParaRPr lang="en-US"/>
          </a:p>
        </p:txBody>
      </p:sp>
    </p:spTree>
    <p:extLst>
      <p:ext uri="{BB962C8B-B14F-4D97-AF65-F5344CB8AC3E}">
        <p14:creationId xmlns:p14="http://schemas.microsoft.com/office/powerpoint/2010/main" val="7319884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35"/>
            <a:ext cx="9143999" cy="1071217"/>
          </a:xfrm>
        </p:spPr>
        <p:txBody>
          <a:bodyPr>
            <a:normAutofit/>
          </a:bodyPr>
          <a:lstStyle/>
          <a:p>
            <a:r>
              <a:rPr lang="en-US" sz="3200" b="1" dirty="0" smtClean="0"/>
              <a:t>So How's Internet2 Different From the</a:t>
            </a:r>
            <a:br>
              <a:rPr lang="en-US" sz="3200" b="1" dirty="0" smtClean="0"/>
            </a:br>
            <a:r>
              <a:rPr lang="en-US" sz="3200" b="1" dirty="0" smtClean="0"/>
              <a:t>Regular Commodity Internet, Again?</a:t>
            </a:r>
            <a:endParaRPr lang="en-US" sz="3200" b="1" dirty="0"/>
          </a:p>
        </p:txBody>
      </p:sp>
      <p:sp>
        <p:nvSpPr>
          <p:cNvPr id="3" name="Content Placeholder 2"/>
          <p:cNvSpPr>
            <a:spLocks noGrp="1"/>
          </p:cNvSpPr>
          <p:nvPr>
            <p:ph idx="1"/>
          </p:nvPr>
        </p:nvSpPr>
        <p:spPr>
          <a:xfrm>
            <a:off x="237391" y="1303130"/>
            <a:ext cx="8629158" cy="5272954"/>
          </a:xfrm>
        </p:spPr>
        <p:txBody>
          <a:bodyPr>
            <a:normAutofit/>
          </a:bodyPr>
          <a:lstStyle/>
          <a:p>
            <a:r>
              <a:rPr lang="en-US" sz="2400" dirty="0" smtClean="0"/>
              <a:t>At one point, our key differentiator was speed. We were faster than what you could get from the commodity Internet. But as you can see from the AMS-IX pricing, they're doing 100GE these days, too.</a:t>
            </a:r>
          </a:p>
          <a:p>
            <a:pPr marL="0" indent="0">
              <a:buNone/>
            </a:pPr>
            <a:endParaRPr lang="en-US" sz="2400" dirty="0" smtClean="0"/>
          </a:p>
          <a:p>
            <a:r>
              <a:rPr lang="en-US" sz="2400" dirty="0" smtClean="0"/>
              <a:t>Being fast, in and by itself, is just no longer enough to set us apart from the "regular Internet."</a:t>
            </a:r>
          </a:p>
          <a:p>
            <a:endParaRPr lang="en-US" sz="2400" dirty="0"/>
          </a:p>
          <a:p>
            <a:r>
              <a:rPr lang="en-US" sz="2400" dirty="0" smtClean="0"/>
              <a:t>That's okay, we also strived to deliver advanced protocols.</a:t>
            </a:r>
          </a:p>
        </p:txBody>
      </p:sp>
      <p:sp>
        <p:nvSpPr>
          <p:cNvPr id="4" name="Slide Number Placeholder 3"/>
          <p:cNvSpPr>
            <a:spLocks noGrp="1"/>
          </p:cNvSpPr>
          <p:nvPr>
            <p:ph type="sldNum" sz="quarter" idx="12"/>
          </p:nvPr>
        </p:nvSpPr>
        <p:spPr/>
        <p:txBody>
          <a:bodyPr/>
          <a:lstStyle/>
          <a:p>
            <a:fld id="{5702ED71-7EBA-C041-A0B8-FA137C3BEC59}" type="slidenum">
              <a:rPr lang="en-US" smtClean="0"/>
              <a:t>88</a:t>
            </a:fld>
            <a:endParaRPr lang="en-US"/>
          </a:p>
        </p:txBody>
      </p:sp>
    </p:spTree>
    <p:extLst>
      <p:ext uri="{BB962C8B-B14F-4D97-AF65-F5344CB8AC3E}">
        <p14:creationId xmlns:p14="http://schemas.microsoft.com/office/powerpoint/2010/main" val="31952149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36"/>
            <a:ext cx="9143999" cy="754892"/>
          </a:xfrm>
        </p:spPr>
        <p:txBody>
          <a:bodyPr>
            <a:normAutofit/>
          </a:bodyPr>
          <a:lstStyle/>
          <a:p>
            <a:r>
              <a:rPr lang="en-US" sz="3200" b="1" dirty="0" smtClean="0"/>
              <a:t>IP Multicast, IPv6, QoS...</a:t>
            </a:r>
            <a:endParaRPr lang="en-US" sz="3200" b="1" dirty="0"/>
          </a:p>
        </p:txBody>
      </p:sp>
      <p:sp>
        <p:nvSpPr>
          <p:cNvPr id="3" name="Content Placeholder 2"/>
          <p:cNvSpPr>
            <a:spLocks noGrp="1"/>
          </p:cNvSpPr>
          <p:nvPr>
            <p:ph idx="1"/>
          </p:nvPr>
        </p:nvSpPr>
        <p:spPr>
          <a:xfrm>
            <a:off x="237391" y="966469"/>
            <a:ext cx="8629158" cy="5609615"/>
          </a:xfrm>
        </p:spPr>
        <p:txBody>
          <a:bodyPr>
            <a:normAutofit/>
          </a:bodyPr>
          <a:lstStyle/>
          <a:p>
            <a:r>
              <a:rPr lang="en-US" sz="2400" dirty="0" smtClean="0"/>
              <a:t>Historically the community has also put heavy emphasis on our </a:t>
            </a:r>
            <a:r>
              <a:rPr lang="en-US" sz="2400" b="1" dirty="0" smtClean="0"/>
              <a:t>support for advanced protocols</a:t>
            </a:r>
            <a:r>
              <a:rPr lang="en-US" sz="2400" dirty="0" smtClean="0"/>
              <a:t>, such as IP multicast, IPv6, or QoS. </a:t>
            </a:r>
          </a:p>
          <a:p>
            <a:r>
              <a:rPr lang="en-US" sz="2400" dirty="0" smtClean="0"/>
              <a:t>We now know that the world has looked at </a:t>
            </a:r>
            <a:r>
              <a:rPr lang="en-US" sz="2400" b="1" dirty="0" smtClean="0"/>
              <a:t>IP multicast</a:t>
            </a:r>
            <a:r>
              <a:rPr lang="en-US" sz="2400" dirty="0" smtClean="0"/>
              <a:t> and shrugged its shoulders: IP multicast is dead, Jim. It was a technically elegant protocol, and one that many of us loved, but Netflix, Hulu and Youtube have won. It's time to stop flogging it.</a:t>
            </a:r>
          </a:p>
          <a:p>
            <a:r>
              <a:rPr lang="en-US" sz="2400" b="1" dirty="0" smtClean="0"/>
              <a:t>IPv6</a:t>
            </a:r>
            <a:r>
              <a:rPr lang="en-US" sz="2400" dirty="0" smtClean="0"/>
              <a:t> is doing somewhat better, but uptake in commercial ISPs (such as Comcast) now challenges uptake in higher education. </a:t>
            </a:r>
            <a:br>
              <a:rPr lang="en-US" sz="2400" dirty="0" smtClean="0"/>
            </a:br>
            <a:r>
              <a:rPr lang="en-US" sz="2400" dirty="0" smtClean="0"/>
              <a:t>If a person's grandparents can get IPv6 from their cable Internet provider, does that really still qualify as something "exotic" or "cool" that we can still brag about? I don't think so.</a:t>
            </a:r>
          </a:p>
          <a:p>
            <a:r>
              <a:rPr lang="en-US" sz="2400" dirty="0" smtClean="0"/>
              <a:t>And when it comes to QoS...</a:t>
            </a:r>
          </a:p>
        </p:txBody>
      </p:sp>
      <p:sp>
        <p:nvSpPr>
          <p:cNvPr id="4" name="Slide Number Placeholder 3"/>
          <p:cNvSpPr>
            <a:spLocks noGrp="1"/>
          </p:cNvSpPr>
          <p:nvPr>
            <p:ph type="sldNum" sz="quarter" idx="12"/>
          </p:nvPr>
        </p:nvSpPr>
        <p:spPr/>
        <p:txBody>
          <a:bodyPr/>
          <a:lstStyle/>
          <a:p>
            <a:fld id="{5702ED71-7EBA-C041-A0B8-FA137C3BEC59}" type="slidenum">
              <a:rPr lang="en-US" smtClean="0"/>
              <a:t>89</a:t>
            </a:fld>
            <a:endParaRPr lang="en-US"/>
          </a:p>
        </p:txBody>
      </p:sp>
    </p:spTree>
    <p:extLst>
      <p:ext uri="{BB962C8B-B14F-4D97-AF65-F5344CB8AC3E}">
        <p14:creationId xmlns:p14="http://schemas.microsoft.com/office/powerpoint/2010/main" val="2998688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231458"/>
          </a:xfrm>
        </p:spPr>
        <p:txBody>
          <a:bodyPr>
            <a:normAutofit/>
          </a:bodyPr>
          <a:lstStyle/>
          <a:p>
            <a:r>
              <a:rPr lang="en-US" sz="3200" b="1" dirty="0" smtClean="0"/>
              <a:t>Research Universities </a:t>
            </a:r>
            <a:r>
              <a:rPr lang="en-US" sz="3200" b="1" dirty="0"/>
              <a:t>A</a:t>
            </a:r>
            <a:r>
              <a:rPr lang="en-US" sz="3200" b="1" dirty="0" smtClean="0"/>
              <a:t>re </a:t>
            </a:r>
            <a:r>
              <a:rPr lang="en-US" sz="3200" b="1" dirty="0" smtClean="0"/>
              <a:t>The </a:t>
            </a:r>
            <a:r>
              <a:rPr lang="en-US" sz="3200" b="1" dirty="0" smtClean="0"/>
              <a:t>Core of the </a:t>
            </a:r>
            <a:br>
              <a:rPr lang="en-US" sz="3200" b="1" dirty="0" smtClean="0"/>
            </a:br>
            <a:r>
              <a:rPr lang="en-US" sz="3200" b="1" dirty="0" smtClean="0"/>
              <a:t>U.S. </a:t>
            </a:r>
            <a:r>
              <a:rPr lang="en-US" sz="3200" b="1" dirty="0" smtClean="0"/>
              <a:t>Advanced </a:t>
            </a:r>
            <a:r>
              <a:rPr lang="en-US" sz="3200" b="1" dirty="0" smtClean="0"/>
              <a:t>Networking Community</a:t>
            </a:r>
            <a:endParaRPr lang="en-US" sz="3200" b="1" dirty="0"/>
          </a:p>
        </p:txBody>
      </p:sp>
      <p:sp>
        <p:nvSpPr>
          <p:cNvPr id="3" name="Content Placeholder 2"/>
          <p:cNvSpPr>
            <a:spLocks noGrp="1"/>
          </p:cNvSpPr>
          <p:nvPr>
            <p:ph idx="1"/>
          </p:nvPr>
        </p:nvSpPr>
        <p:spPr>
          <a:xfrm>
            <a:off x="237391" y="1423873"/>
            <a:ext cx="8629158" cy="5152210"/>
          </a:xfrm>
        </p:spPr>
        <p:txBody>
          <a:bodyPr>
            <a:normAutofit/>
          </a:bodyPr>
          <a:lstStyle/>
          <a:p>
            <a:r>
              <a:rPr lang="en-US" sz="2400" dirty="0" smtClean="0"/>
              <a:t>While it goes without saying that Internet2 highly values ALL of its members (whether from higher ed or elsewhere, and whether research focused or not), </a:t>
            </a:r>
            <a:r>
              <a:rPr lang="en-US" sz="2400" b="1" dirty="0" smtClean="0"/>
              <a:t>Internet2 was originally founded by research universities</a:t>
            </a:r>
            <a:r>
              <a:rPr lang="en-US" sz="2400" dirty="0" smtClean="0"/>
              <a:t>, and </a:t>
            </a:r>
            <a:r>
              <a:rPr lang="en-US" sz="2400" b="1" dirty="0" smtClean="0"/>
              <a:t>research universities</a:t>
            </a:r>
            <a:r>
              <a:rPr lang="en-US" sz="2400" dirty="0" smtClean="0"/>
              <a:t> </a:t>
            </a:r>
            <a:r>
              <a:rPr lang="en-US" sz="2400" dirty="0" smtClean="0"/>
              <a:t>are, and should remain, </a:t>
            </a:r>
            <a:r>
              <a:rPr lang="en-US" sz="2400" b="1" dirty="0" smtClean="0"/>
              <a:t>Internet2</a:t>
            </a:r>
            <a:r>
              <a:rPr lang="en-US" sz="2400" b="1" dirty="0" smtClean="0"/>
              <a:t>'s </a:t>
            </a:r>
            <a:r>
              <a:rPr lang="en-US" sz="2400" b="1" dirty="0" smtClean="0"/>
              <a:t>"core </a:t>
            </a:r>
            <a:r>
              <a:rPr lang="en-US" sz="2400" b="1" dirty="0" smtClean="0"/>
              <a:t>constituency</a:t>
            </a:r>
            <a:r>
              <a:rPr lang="en-US" sz="2400" b="1" dirty="0" smtClean="0"/>
              <a:t>:"</a:t>
            </a:r>
            <a:r>
              <a:rPr lang="en-US" sz="2400" dirty="0" smtClean="0"/>
              <a:t/>
            </a:r>
            <a:br>
              <a:rPr lang="en-US" sz="2400" dirty="0" smtClean="0"/>
            </a:br>
            <a:endParaRPr lang="en-US" sz="2400" dirty="0" smtClean="0"/>
          </a:p>
          <a:p>
            <a:r>
              <a:rPr lang="en-US" sz="2400" dirty="0" smtClean="0"/>
              <a:t>108 RU/VH schools (100% of the RU/VH category) are currently members </a:t>
            </a:r>
            <a:r>
              <a:rPr lang="en-US" sz="2400" dirty="0"/>
              <a:t>of Internet2 (</a:t>
            </a:r>
            <a:r>
              <a:rPr lang="en-US" sz="2400" dirty="0" smtClean="0"/>
              <a:t>see http</a:t>
            </a:r>
            <a:r>
              <a:rPr lang="en-US" sz="2400" dirty="0"/>
              <a:t>://www.internet2.edu/communities-groups/members/higher-education/level_1/all/</a:t>
            </a:r>
            <a:r>
              <a:rPr lang="en-US" sz="2400" dirty="0" smtClean="0"/>
              <a:t>all )</a:t>
            </a:r>
          </a:p>
          <a:p>
            <a:endParaRPr lang="en-US" sz="2400" dirty="0"/>
          </a:p>
          <a:p>
            <a:r>
              <a:rPr lang="en-US" sz="2400" dirty="0" smtClean="0"/>
              <a:t>78 out of 99 RU/H schools (78% of the RU/H category) are also members </a:t>
            </a:r>
            <a:r>
              <a:rPr lang="en-US" sz="2400" dirty="0"/>
              <a:t>of Internet2 (</a:t>
            </a:r>
            <a:r>
              <a:rPr lang="en-US" sz="2400" dirty="0" smtClean="0"/>
              <a:t>see http</a:t>
            </a:r>
            <a:r>
              <a:rPr lang="en-US" sz="2400" dirty="0"/>
              <a:t>://www.internet2.edu/communities-groups/members/higher-education/level_2/all/</a:t>
            </a:r>
            <a:r>
              <a:rPr lang="en-US" sz="2400" dirty="0" smtClean="0"/>
              <a:t>all )</a:t>
            </a:r>
          </a:p>
        </p:txBody>
      </p:sp>
      <p:sp>
        <p:nvSpPr>
          <p:cNvPr id="4" name="Slide Number Placeholder 3"/>
          <p:cNvSpPr>
            <a:spLocks noGrp="1"/>
          </p:cNvSpPr>
          <p:nvPr>
            <p:ph type="sldNum" sz="quarter" idx="12"/>
          </p:nvPr>
        </p:nvSpPr>
        <p:spPr/>
        <p:txBody>
          <a:bodyPr/>
          <a:lstStyle/>
          <a:p>
            <a:fld id="{5702ED71-7EBA-C041-A0B8-FA137C3BEC59}" type="slidenum">
              <a:rPr lang="en-US" smtClean="0"/>
              <a:t>9</a:t>
            </a:fld>
            <a:endParaRPr lang="en-US"/>
          </a:p>
        </p:txBody>
      </p:sp>
    </p:spTree>
    <p:extLst>
      <p:ext uri="{BB962C8B-B14F-4D97-AF65-F5344CB8AC3E}">
        <p14:creationId xmlns:p14="http://schemas.microsoft.com/office/powerpoint/2010/main" val="32414040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36"/>
            <a:ext cx="9143999" cy="485912"/>
          </a:xfrm>
        </p:spPr>
        <p:txBody>
          <a:bodyPr>
            <a:normAutofit/>
          </a:bodyPr>
          <a:lstStyle/>
          <a:p>
            <a:r>
              <a:rPr lang="en-US" sz="3200" b="1" dirty="0" smtClean="0"/>
              <a:t>QoS, Another Fallen Advanced Network Service</a:t>
            </a:r>
            <a:endParaRPr lang="en-US" sz="3200" b="1" dirty="0"/>
          </a:p>
        </p:txBody>
      </p:sp>
      <p:sp>
        <p:nvSpPr>
          <p:cNvPr id="3" name="Content Placeholder 2"/>
          <p:cNvSpPr>
            <a:spLocks noGrp="1"/>
          </p:cNvSpPr>
          <p:nvPr>
            <p:ph idx="1"/>
          </p:nvPr>
        </p:nvSpPr>
        <p:spPr>
          <a:xfrm>
            <a:off x="237391" y="706783"/>
            <a:ext cx="8629158" cy="5869301"/>
          </a:xfrm>
        </p:spPr>
        <p:txBody>
          <a:bodyPr>
            <a:normAutofit/>
          </a:bodyPr>
          <a:lstStyle/>
          <a:p>
            <a:r>
              <a:rPr lang="en-US" sz="2400" i="1" dirty="0" smtClean="0"/>
              <a:t>"Between </a:t>
            </a:r>
            <a:r>
              <a:rPr lang="en-US" sz="2400" i="1" dirty="0"/>
              <a:t>May 1998 and October 2001, Internet2 worked to specify and deploy the </a:t>
            </a:r>
            <a:r>
              <a:rPr lang="en-US" sz="2400" i="1" dirty="0" err="1"/>
              <a:t>QBone</a:t>
            </a:r>
            <a:r>
              <a:rPr lang="en-US" sz="2400" i="1" dirty="0"/>
              <a:t> Premium Service (QPS) [</a:t>
            </a:r>
            <a:r>
              <a:rPr lang="en-US" sz="2400" i="1" dirty="0" err="1"/>
              <a:t>QBone</a:t>
            </a:r>
            <a:r>
              <a:rPr lang="en-US" sz="2400" i="1" dirty="0"/>
              <a:t>], an interdomain virtual leased-line IP service built on diff-</a:t>
            </a:r>
            <a:r>
              <a:rPr lang="en-US" sz="2400" i="1" dirty="0" err="1"/>
              <a:t>serv</a:t>
            </a:r>
            <a:r>
              <a:rPr lang="en-US" sz="2400" i="1" dirty="0"/>
              <a:t> [RFC2475] forwarding primitives and hereafter referred to simply as "Premium". Despite considerable effort and success with proof-of-concept demonstrations, this effort yielded no operational deployments and has been suspended indefinitely</a:t>
            </a:r>
            <a:r>
              <a:rPr lang="en-US" sz="2400" i="1" dirty="0" smtClean="0"/>
              <a:t>. [...]</a:t>
            </a:r>
            <a:endParaRPr lang="en-US" sz="2400" i="1" dirty="0"/>
          </a:p>
          <a:p>
            <a:r>
              <a:rPr lang="en-US" sz="2400" i="1" dirty="0" smtClean="0"/>
              <a:t>"The </a:t>
            </a:r>
            <a:r>
              <a:rPr lang="en-US" sz="2400" i="1" dirty="0"/>
              <a:t>costs of Premium are too high relative to the perceived benefits. Moreover, even if successfully deployed, Premium fundamentally changes the Internet architecture, running contrary to the end-to-end design principle, and threatening the future scalability and flexibility of the Internet</a:t>
            </a:r>
            <a:r>
              <a:rPr lang="en-US" sz="2400" i="1" dirty="0" smtClean="0"/>
              <a:t>."</a:t>
            </a:r>
            <a:br>
              <a:rPr lang="en-US" sz="2400" i="1" dirty="0" smtClean="0"/>
            </a:br>
            <a:r>
              <a:rPr lang="en-US" sz="2400" i="1" dirty="0" smtClean="0"/>
              <a:t/>
            </a:r>
            <a:br>
              <a:rPr lang="en-US" sz="2400" i="1" dirty="0" smtClean="0"/>
            </a:br>
            <a:r>
              <a:rPr lang="en-US" sz="2000" dirty="0" smtClean="0"/>
              <a:t>"Why </a:t>
            </a:r>
            <a:r>
              <a:rPr lang="en-US" sz="2000" dirty="0"/>
              <a:t>Premium IP Service Has Not Deployed (and Probably Never Will)," https://</a:t>
            </a:r>
            <a:r>
              <a:rPr lang="en-US" sz="2000" dirty="0" err="1"/>
              <a:t>web.archive.org</a:t>
            </a:r>
            <a:r>
              <a:rPr lang="en-US" sz="2000" dirty="0"/>
              <a:t>/web/20081203141945/http://qos.internet2.edu/wg/documents-informational/20020503-premium-problems-non-architectural.txt</a:t>
            </a:r>
            <a:endParaRPr lang="en-US" sz="20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90</a:t>
            </a:fld>
            <a:endParaRPr lang="en-US"/>
          </a:p>
        </p:txBody>
      </p:sp>
    </p:spTree>
    <p:extLst>
      <p:ext uri="{BB962C8B-B14F-4D97-AF65-F5344CB8AC3E}">
        <p14:creationId xmlns:p14="http://schemas.microsoft.com/office/powerpoint/2010/main" val="5512783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95" y="410921"/>
            <a:ext cx="8305087" cy="4326731"/>
          </a:xfrm>
        </p:spPr>
        <p:txBody>
          <a:bodyPr>
            <a:normAutofit/>
          </a:bodyPr>
          <a:lstStyle/>
          <a:p>
            <a:r>
              <a:rPr lang="en-US" sz="3200" b="1" dirty="0" smtClean="0"/>
              <a:t>VIII. So What SHOULD We Be </a:t>
            </a:r>
            <a:br>
              <a:rPr lang="en-US" sz="3200" b="1" dirty="0" smtClean="0"/>
            </a:br>
            <a:r>
              <a:rPr lang="en-US" sz="3200" b="1" dirty="0" smtClean="0"/>
              <a:t>Working On These Days, Eh?</a:t>
            </a:r>
            <a:endParaRPr lang="en-US" sz="2000" b="1" dirty="0"/>
          </a:p>
        </p:txBody>
      </p:sp>
    </p:spTree>
    <p:extLst>
      <p:ext uri="{BB962C8B-B14F-4D97-AF65-F5344CB8AC3E}">
        <p14:creationId xmlns:p14="http://schemas.microsoft.com/office/powerpoint/2010/main" val="1722762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61642"/>
          </a:xfrm>
        </p:spPr>
        <p:txBody>
          <a:bodyPr>
            <a:noAutofit/>
          </a:bodyPr>
          <a:lstStyle/>
          <a:p>
            <a:r>
              <a:rPr lang="en-US" sz="2800" b="1" dirty="0" smtClean="0"/>
              <a:t>The Community Really Needs To Do Some Planning</a:t>
            </a:r>
            <a:endParaRPr lang="en-US" sz="2800" b="1" dirty="0"/>
          </a:p>
        </p:txBody>
      </p:sp>
      <p:sp>
        <p:nvSpPr>
          <p:cNvPr id="3" name="Content Placeholder 2"/>
          <p:cNvSpPr>
            <a:spLocks noGrp="1"/>
          </p:cNvSpPr>
          <p:nvPr>
            <p:ph idx="1"/>
          </p:nvPr>
        </p:nvSpPr>
        <p:spPr>
          <a:xfrm>
            <a:off x="237391" y="784088"/>
            <a:ext cx="8629158" cy="5791996"/>
          </a:xfrm>
        </p:spPr>
        <p:txBody>
          <a:bodyPr>
            <a:normAutofit/>
          </a:bodyPr>
          <a:lstStyle/>
          <a:p>
            <a:r>
              <a:rPr lang="en-US" sz="2400" dirty="0" smtClean="0"/>
              <a:t>If you're going to get where you need to go when it comes to advanced academic networking, </a:t>
            </a:r>
            <a:r>
              <a:rPr lang="en-US" sz="2400" b="1" dirty="0" smtClean="0"/>
              <a:t>you need a plan.</a:t>
            </a:r>
          </a:p>
          <a:p>
            <a:endParaRPr lang="en-US" sz="2400" dirty="0"/>
          </a:p>
          <a:p>
            <a:r>
              <a:rPr lang="en-US" sz="2400" dirty="0" smtClean="0"/>
              <a:t>Internet2 went through a strategic planning exercise once before, in 2008</a:t>
            </a:r>
            <a:r>
              <a:rPr lang="en-US" sz="2400" dirty="0"/>
              <a:t>, see https://wiki.internet2.edu/confluence/display/I2SP/2008+INTERNET2+STRATEGIC+</a:t>
            </a:r>
            <a:r>
              <a:rPr lang="en-US" sz="2400" dirty="0" smtClean="0"/>
              <a:t>PLANNING , but that plan's now woefully out of date.</a:t>
            </a:r>
          </a:p>
          <a:p>
            <a:endParaRPr lang="en-US" sz="2400" dirty="0"/>
          </a:p>
          <a:p>
            <a:r>
              <a:rPr lang="en-US" sz="2400" dirty="0" smtClean="0"/>
              <a:t>Without a current plan, how will we all be able to get where we need to go? </a:t>
            </a:r>
          </a:p>
          <a:p>
            <a:endParaRPr lang="en-US" sz="2400" dirty="0"/>
          </a:p>
          <a:p>
            <a:r>
              <a:rPr lang="en-US" sz="2400" dirty="0" smtClean="0"/>
              <a:t>Answer: we won't. We'll end up lost, perhaps with priorities that have subtly shifted to areas that are important to some, but which aren't consistent with a primary focus on RESEARCH.</a:t>
            </a:r>
          </a:p>
        </p:txBody>
      </p:sp>
      <p:sp>
        <p:nvSpPr>
          <p:cNvPr id="4" name="Slide Number Placeholder 3"/>
          <p:cNvSpPr>
            <a:spLocks noGrp="1"/>
          </p:cNvSpPr>
          <p:nvPr>
            <p:ph type="sldNum" sz="quarter" idx="12"/>
          </p:nvPr>
        </p:nvSpPr>
        <p:spPr/>
        <p:txBody>
          <a:bodyPr/>
          <a:lstStyle/>
          <a:p>
            <a:fld id="{5702ED71-7EBA-C041-A0B8-FA137C3BEC59}" type="slidenum">
              <a:rPr lang="en-US" smtClean="0"/>
              <a:t>92</a:t>
            </a:fld>
            <a:endParaRPr lang="en-US"/>
          </a:p>
        </p:txBody>
      </p:sp>
    </p:spTree>
    <p:extLst>
      <p:ext uri="{BB962C8B-B14F-4D97-AF65-F5344CB8AC3E}">
        <p14:creationId xmlns:p14="http://schemas.microsoft.com/office/powerpoint/2010/main" val="33177546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3"/>
            <a:ext cx="9144000" cy="961485"/>
          </a:xfrm>
        </p:spPr>
        <p:txBody>
          <a:bodyPr>
            <a:noAutofit/>
          </a:bodyPr>
          <a:lstStyle/>
          <a:p>
            <a:r>
              <a:rPr lang="en-US" sz="2800" b="1" dirty="0" smtClean="0"/>
              <a:t>We Need To Re-Engage With </a:t>
            </a:r>
            <a:r>
              <a:rPr lang="en-US" sz="2800" b="1" dirty="0" smtClean="0"/>
              <a:t>Academic Researchers, </a:t>
            </a:r>
            <a:br>
              <a:rPr lang="en-US" sz="2800" b="1" dirty="0" smtClean="0"/>
            </a:br>
            <a:r>
              <a:rPr lang="en-US" sz="2800" b="1" dirty="0" smtClean="0"/>
              <a:t>And </a:t>
            </a:r>
            <a:r>
              <a:rPr lang="en-US" sz="2800" b="1" dirty="0" smtClean="0"/>
              <a:t>With Campus </a:t>
            </a:r>
            <a:r>
              <a:rPr lang="en-US" sz="2800" b="1" u="sng" dirty="0" smtClean="0"/>
              <a:t>Technical</a:t>
            </a:r>
            <a:r>
              <a:rPr lang="en-US" sz="2800" b="1" dirty="0" smtClean="0"/>
              <a:t> Networking Leaders</a:t>
            </a:r>
            <a:endParaRPr lang="en-US" sz="2800" b="1" dirty="0"/>
          </a:p>
        </p:txBody>
      </p:sp>
      <p:sp>
        <p:nvSpPr>
          <p:cNvPr id="3" name="Content Placeholder 2"/>
          <p:cNvSpPr>
            <a:spLocks noGrp="1"/>
          </p:cNvSpPr>
          <p:nvPr>
            <p:ph idx="1"/>
          </p:nvPr>
        </p:nvSpPr>
        <p:spPr>
          <a:xfrm>
            <a:off x="237391" y="1319925"/>
            <a:ext cx="8629158" cy="5256158"/>
          </a:xfrm>
        </p:spPr>
        <p:txBody>
          <a:bodyPr>
            <a:normAutofit/>
          </a:bodyPr>
          <a:lstStyle/>
          <a:p>
            <a:r>
              <a:rPr lang="en-US" sz="2400" dirty="0" smtClean="0"/>
              <a:t>Of late, there has been much effort to better connect with university Chief Information </a:t>
            </a:r>
            <a:r>
              <a:rPr lang="en-US" sz="2400" dirty="0" smtClean="0"/>
              <a:t>Officers (CIOs), </a:t>
            </a:r>
            <a:r>
              <a:rPr lang="en-US" sz="2400" dirty="0" smtClean="0"/>
              <a:t>and that's great. </a:t>
            </a:r>
            <a:r>
              <a:rPr lang="en-US" sz="2400" dirty="0" smtClean="0"/>
              <a:t/>
            </a:r>
            <a:br>
              <a:rPr lang="en-US" sz="2400" dirty="0" smtClean="0"/>
            </a:br>
            <a:r>
              <a:rPr lang="en-US" sz="2400" dirty="0" smtClean="0"/>
              <a:t>Our </a:t>
            </a:r>
            <a:r>
              <a:rPr lang="en-US" sz="2400" dirty="0" smtClean="0"/>
              <a:t>CIOs lead </a:t>
            </a:r>
            <a:r>
              <a:rPr lang="en-US" sz="2400" dirty="0" smtClean="0"/>
              <a:t>production IT </a:t>
            </a:r>
            <a:r>
              <a:rPr lang="en-US" sz="2400" dirty="0" smtClean="0"/>
              <a:t>in our schools, and they write the checks </a:t>
            </a:r>
            <a:r>
              <a:rPr lang="en-US" sz="2400" dirty="0" smtClean="0"/>
              <a:t>that we keep our network infrastructure operating. They need to be "on-board."</a:t>
            </a:r>
            <a:r>
              <a:rPr lang="en-US" sz="2400" dirty="0" smtClean="0"/>
              <a:t> </a:t>
            </a:r>
            <a:r>
              <a:rPr lang="en-US" sz="2400" dirty="0" smtClean="0"/>
              <a:t>However</a:t>
            </a:r>
            <a:r>
              <a:rPr lang="en-US" sz="2400" dirty="0" smtClean="0"/>
              <a:t>, CIOs </a:t>
            </a:r>
            <a:r>
              <a:rPr lang="en-US" sz="2400" dirty="0" smtClean="0"/>
              <a:t>tend to worry </a:t>
            </a:r>
            <a:r>
              <a:rPr lang="en-US" sz="2400" dirty="0" smtClean="0"/>
              <a:t>primarily </a:t>
            </a:r>
            <a:r>
              <a:rPr lang="en-US" sz="2400" dirty="0" smtClean="0"/>
              <a:t>about "CIO stuff</a:t>
            </a:r>
            <a:r>
              <a:rPr lang="en-US" sz="2400" dirty="0"/>
              <a:t>.</a:t>
            </a:r>
            <a:r>
              <a:rPr lang="en-US" sz="2400" dirty="0" smtClean="0"/>
              <a:t>"</a:t>
            </a:r>
            <a:endParaRPr lang="en-US" sz="2400" dirty="0" smtClean="0"/>
          </a:p>
          <a:p>
            <a:r>
              <a:rPr lang="en-US" sz="2400" dirty="0" smtClean="0"/>
              <a:t>As a result, there's a risk of misalignment: what CIOs want or </a:t>
            </a:r>
            <a:r>
              <a:rPr lang="en-US" sz="2400" dirty="0" smtClean="0"/>
              <a:t>thinks their school needs may </a:t>
            </a:r>
            <a:r>
              <a:rPr lang="en-US" sz="2400" dirty="0" smtClean="0"/>
              <a:t>not be what faculty researchers </a:t>
            </a:r>
            <a:r>
              <a:rPr lang="en-US" sz="2400" dirty="0" smtClean="0"/>
              <a:t>want or need, </a:t>
            </a:r>
            <a:r>
              <a:rPr lang="en-US" sz="2400" dirty="0" smtClean="0"/>
              <a:t>or what technical networking leaders see </a:t>
            </a:r>
            <a:r>
              <a:rPr lang="en-US" sz="2400" dirty="0" smtClean="0"/>
              <a:t>as critical </a:t>
            </a:r>
            <a:r>
              <a:rPr lang="en-US" sz="2400" dirty="0" smtClean="0"/>
              <a:t>steps in </a:t>
            </a:r>
            <a:r>
              <a:rPr lang="en-US" sz="2400" dirty="0" smtClean="0"/>
              <a:t>preparation for meeting </a:t>
            </a:r>
            <a:r>
              <a:rPr lang="en-US" sz="2400" dirty="0" smtClean="0"/>
              <a:t>the </a:t>
            </a:r>
            <a:r>
              <a:rPr lang="en-US" sz="2400" dirty="0" smtClean="0"/>
              <a:t>community's network needs.</a:t>
            </a:r>
            <a:endParaRPr lang="en-US" sz="2400" dirty="0"/>
          </a:p>
          <a:p>
            <a:r>
              <a:rPr lang="en-US" sz="2400" dirty="0" smtClean="0"/>
              <a:t>We need renewed national dialog with our research faculty members (and senior academic staff, such as </a:t>
            </a:r>
            <a:r>
              <a:rPr lang="en-US" sz="2400" dirty="0" smtClean="0"/>
              <a:t>our Provosts and VPs for Research), </a:t>
            </a:r>
            <a:r>
              <a:rPr lang="en-US" sz="2400" dirty="0" smtClean="0"/>
              <a:t>AND with our technical networking staff.</a:t>
            </a:r>
            <a:endParaRPr lang="en-US" sz="2400" dirty="0"/>
          </a:p>
        </p:txBody>
      </p:sp>
      <p:sp>
        <p:nvSpPr>
          <p:cNvPr id="4" name="Slide Number Placeholder 3"/>
          <p:cNvSpPr>
            <a:spLocks noGrp="1"/>
          </p:cNvSpPr>
          <p:nvPr>
            <p:ph type="sldNum" sz="quarter" idx="12"/>
          </p:nvPr>
        </p:nvSpPr>
        <p:spPr/>
        <p:txBody>
          <a:bodyPr/>
          <a:lstStyle/>
          <a:p>
            <a:fld id="{5702ED71-7EBA-C041-A0B8-FA137C3BEC59}" type="slidenum">
              <a:rPr lang="en-US" smtClean="0"/>
              <a:t>93</a:t>
            </a:fld>
            <a:endParaRPr lang="en-US"/>
          </a:p>
        </p:txBody>
      </p:sp>
    </p:spTree>
    <p:extLst>
      <p:ext uri="{BB962C8B-B14F-4D97-AF65-F5344CB8AC3E}">
        <p14:creationId xmlns:p14="http://schemas.microsoft.com/office/powerpoint/2010/main" val="23159162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36"/>
            <a:ext cx="9143999" cy="530086"/>
          </a:xfrm>
        </p:spPr>
        <p:txBody>
          <a:bodyPr>
            <a:normAutofit/>
          </a:bodyPr>
          <a:lstStyle/>
          <a:p>
            <a:r>
              <a:rPr lang="en-US" sz="3200" b="1" dirty="0" smtClean="0"/>
              <a:t>Let's Never Forget Why We're Here: Research!</a:t>
            </a:r>
            <a:endParaRPr lang="en-US" sz="3200" b="1" dirty="0"/>
          </a:p>
        </p:txBody>
      </p:sp>
      <p:sp>
        <p:nvSpPr>
          <p:cNvPr id="3" name="Content Placeholder 2"/>
          <p:cNvSpPr>
            <a:spLocks noGrp="1"/>
          </p:cNvSpPr>
          <p:nvPr>
            <p:ph idx="1"/>
          </p:nvPr>
        </p:nvSpPr>
        <p:spPr>
          <a:xfrm>
            <a:off x="237391" y="806175"/>
            <a:ext cx="8629158" cy="5769910"/>
          </a:xfrm>
        </p:spPr>
        <p:txBody>
          <a:bodyPr>
            <a:normAutofit/>
          </a:bodyPr>
          <a:lstStyle/>
          <a:p>
            <a:r>
              <a:rPr lang="en-US" sz="2400" dirty="0" smtClean="0"/>
              <a:t>At one time, research computing needs dominated campus network planning. Hosts connected directly to the network, rather than living behind firewalls (or other throughput-limiting and protocol-constraining middleboxes). </a:t>
            </a:r>
            <a:r>
              <a:rPr lang="en-US" sz="2400" b="1" i="1" dirty="0" smtClean="0"/>
              <a:t>Sensitive administrative hosts were the exception, and they were handled by putting *them* in a specially protected network enclave.</a:t>
            </a:r>
            <a:endParaRPr lang="en-US" sz="2400" b="1" dirty="0"/>
          </a:p>
          <a:p>
            <a:r>
              <a:rPr lang="en-US" sz="2400" b="1" dirty="0" smtClean="0"/>
              <a:t>These days, things have gotten "all turned around." These days, administrative computing security requirements dictate the default network posture for everyone,</a:t>
            </a:r>
            <a:r>
              <a:rPr lang="en-US" sz="2400" dirty="0" smtClean="0"/>
              <a:t> including most campus researchers, and that means that most people are behind </a:t>
            </a:r>
            <a:br>
              <a:rPr lang="en-US" sz="2400" dirty="0" smtClean="0"/>
            </a:br>
            <a:r>
              <a:rPr lang="en-US" sz="2400" dirty="0" smtClean="0"/>
              <a:t>a firewall by default. It is only the rare uber-high performance  research host that is allowed to be "daring," and live outside the campus firewall in a specially plumbed "Science DMZ." This is crazy – we're letting the administrative </a:t>
            </a:r>
            <a:r>
              <a:rPr lang="en-US" sz="2400" b="1" u="sng" dirty="0" smtClean="0"/>
              <a:t>tail</a:t>
            </a:r>
            <a:r>
              <a:rPr lang="en-US" sz="2400" dirty="0" smtClean="0"/>
              <a:t> wag the research </a:t>
            </a:r>
            <a:r>
              <a:rPr lang="en-US" sz="2400" b="1" u="sng" dirty="0" smtClean="0"/>
              <a:t>dog</a:t>
            </a:r>
            <a:r>
              <a:rPr lang="en-US" sz="2400" dirty="0" smtClean="0"/>
              <a:t>. </a:t>
            </a:r>
            <a:r>
              <a:rPr lang="en-US" sz="2400" b="1" dirty="0" smtClean="0"/>
              <a:t>Research needs should drive university network architectures.</a:t>
            </a:r>
          </a:p>
        </p:txBody>
      </p:sp>
      <p:sp>
        <p:nvSpPr>
          <p:cNvPr id="4" name="Slide Number Placeholder 3"/>
          <p:cNvSpPr>
            <a:spLocks noGrp="1"/>
          </p:cNvSpPr>
          <p:nvPr>
            <p:ph type="sldNum" sz="quarter" idx="12"/>
          </p:nvPr>
        </p:nvSpPr>
        <p:spPr/>
        <p:txBody>
          <a:bodyPr/>
          <a:lstStyle/>
          <a:p>
            <a:fld id="{5702ED71-7EBA-C041-A0B8-FA137C3BEC59}" type="slidenum">
              <a:rPr lang="en-US" smtClean="0"/>
              <a:t>94</a:t>
            </a:fld>
            <a:endParaRPr lang="en-US"/>
          </a:p>
        </p:txBody>
      </p:sp>
    </p:spTree>
    <p:extLst>
      <p:ext uri="{BB962C8B-B14F-4D97-AF65-F5344CB8AC3E}">
        <p14:creationId xmlns:p14="http://schemas.microsoft.com/office/powerpoint/2010/main" val="17812353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435"/>
            <a:ext cx="9143999" cy="1071217"/>
          </a:xfrm>
        </p:spPr>
        <p:txBody>
          <a:bodyPr>
            <a:normAutofit/>
          </a:bodyPr>
          <a:lstStyle/>
          <a:p>
            <a:r>
              <a:rPr lang="en-US" sz="3200" b="1" dirty="0" smtClean="0"/>
              <a:t>The Rising Tide That Lifts All Boats vs.</a:t>
            </a:r>
            <a:br>
              <a:rPr lang="en-US" sz="3200" b="1" dirty="0" smtClean="0"/>
            </a:br>
            <a:r>
              <a:rPr lang="en-US" sz="3200" b="1" dirty="0" smtClean="0"/>
              <a:t>Specialized Solutions For "Unusual" Needs</a:t>
            </a:r>
            <a:endParaRPr lang="en-US" sz="3200" b="1" dirty="0"/>
          </a:p>
        </p:txBody>
      </p:sp>
      <p:sp>
        <p:nvSpPr>
          <p:cNvPr id="3" name="Content Placeholder 2"/>
          <p:cNvSpPr>
            <a:spLocks noGrp="1"/>
          </p:cNvSpPr>
          <p:nvPr>
            <p:ph idx="1"/>
          </p:nvPr>
        </p:nvSpPr>
        <p:spPr>
          <a:xfrm>
            <a:off x="237391" y="1303130"/>
            <a:ext cx="8629158" cy="5272954"/>
          </a:xfrm>
        </p:spPr>
        <p:txBody>
          <a:bodyPr>
            <a:normAutofit/>
          </a:bodyPr>
          <a:lstStyle/>
          <a:p>
            <a:r>
              <a:rPr lang="en-US" sz="2400" dirty="0" smtClean="0"/>
              <a:t>Treating high performance networking as a "special case" scenario has many implications, but one of the most important ones is that the effort (and money!) that a site puts into delivering high performance network doesn't help everyone on campus -- it only helps the few researchers who may be lucky enough to have hosts living in the campus "Science DMZ."</a:t>
            </a:r>
            <a:endParaRPr lang="en-US" sz="2400" dirty="0"/>
          </a:p>
          <a:p>
            <a:r>
              <a:rPr lang="en-US" sz="2400" dirty="0" smtClean="0"/>
              <a:t>While I know that every campus has a few research stars who have the budgets (and clout!) to get whatever they want, I guess I'm enough of a populist that I'd like to see network investments help all members of the university community, if only because I have a hard time guessing in advance who will turn out to be the NEXT research star, and building capacity accordingly.</a:t>
            </a:r>
          </a:p>
          <a:p>
            <a:r>
              <a:rPr lang="en-US" sz="2400" dirty="0" smtClean="0"/>
              <a:t>Fix the general case, don't micro-optimize just the "exceptions."</a:t>
            </a:r>
          </a:p>
        </p:txBody>
      </p:sp>
      <p:sp>
        <p:nvSpPr>
          <p:cNvPr id="4" name="Slide Number Placeholder 3"/>
          <p:cNvSpPr>
            <a:spLocks noGrp="1"/>
          </p:cNvSpPr>
          <p:nvPr>
            <p:ph type="sldNum" sz="quarter" idx="12"/>
          </p:nvPr>
        </p:nvSpPr>
        <p:spPr/>
        <p:txBody>
          <a:bodyPr/>
          <a:lstStyle/>
          <a:p>
            <a:fld id="{5702ED71-7EBA-C041-A0B8-FA137C3BEC59}" type="slidenum">
              <a:rPr lang="en-US" smtClean="0"/>
              <a:t>95</a:t>
            </a:fld>
            <a:endParaRPr lang="en-US"/>
          </a:p>
        </p:txBody>
      </p:sp>
    </p:spTree>
    <p:extLst>
      <p:ext uri="{BB962C8B-B14F-4D97-AF65-F5344CB8AC3E}">
        <p14:creationId xmlns:p14="http://schemas.microsoft.com/office/powerpoint/2010/main" val="14876718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61642"/>
          </a:xfrm>
        </p:spPr>
        <p:txBody>
          <a:bodyPr>
            <a:normAutofit/>
          </a:bodyPr>
          <a:lstStyle/>
          <a:p>
            <a:r>
              <a:rPr lang="en-US" sz="3200" b="1" dirty="0" smtClean="0"/>
              <a:t>Network Confidentiality with IPsec</a:t>
            </a:r>
            <a:endParaRPr lang="en-US" sz="3200" b="1" dirty="0"/>
          </a:p>
        </p:txBody>
      </p:sp>
      <p:sp>
        <p:nvSpPr>
          <p:cNvPr id="3" name="Content Placeholder 2"/>
          <p:cNvSpPr>
            <a:spLocks noGrp="1"/>
          </p:cNvSpPr>
          <p:nvPr>
            <p:ph idx="1"/>
          </p:nvPr>
        </p:nvSpPr>
        <p:spPr>
          <a:xfrm>
            <a:off x="237391" y="905564"/>
            <a:ext cx="8629158" cy="5670519"/>
          </a:xfrm>
        </p:spPr>
        <p:txBody>
          <a:bodyPr>
            <a:normAutofit/>
          </a:bodyPr>
          <a:lstStyle/>
          <a:p>
            <a:r>
              <a:rPr lang="en-US" sz="2400" dirty="0" smtClean="0"/>
              <a:t>Recent revelations about pervasive network monitoring by Edward Snowden have made it clear that we can no longer assume that international (or even domestic) network traffic </a:t>
            </a:r>
            <a:br>
              <a:rPr lang="en-US" sz="2400" dirty="0" smtClean="0"/>
            </a:br>
            <a:r>
              <a:rPr lang="en-US" sz="2400" dirty="0" smtClean="0"/>
              <a:t>will be immune from interception (if we ever could)</a:t>
            </a:r>
          </a:p>
          <a:p>
            <a:r>
              <a:rPr lang="en-US" sz="2400" dirty="0" smtClean="0"/>
              <a:t>Moreover, trust in even application layer crypto has been </a:t>
            </a:r>
            <a:br>
              <a:rPr lang="en-US" sz="2400" dirty="0" smtClean="0"/>
            </a:br>
            <a:r>
              <a:rPr lang="en-US" sz="2400" dirty="0" smtClean="0"/>
              <a:t>severely undercut by discovery of implementation flaw-after- implementation flaw in widely deployed cryptographic libraries.</a:t>
            </a:r>
            <a:br>
              <a:rPr lang="en-US" sz="2400" dirty="0" smtClean="0"/>
            </a:br>
            <a:r>
              <a:rPr lang="en-US" sz="2400" dirty="0" smtClean="0"/>
              <a:t>(wasn't "</a:t>
            </a:r>
            <a:r>
              <a:rPr lang="en-US" sz="2400" dirty="0" err="1" smtClean="0"/>
              <a:t>Heartbleed</a:t>
            </a:r>
            <a:r>
              <a:rPr lang="en-US" sz="2400" dirty="0" smtClean="0"/>
              <a:t>" just a ton of fun?)</a:t>
            </a:r>
          </a:p>
          <a:p>
            <a:r>
              <a:rPr lang="en-US" sz="2400" dirty="0" smtClean="0"/>
              <a:t>We need a layered cryptographic approach for redundancy, and to regain practical network confidentiality.</a:t>
            </a:r>
          </a:p>
          <a:p>
            <a:r>
              <a:rPr lang="en-US" sz="2400" dirty="0" smtClean="0"/>
              <a:t>Specifically, we've never seen substantial deployment of IPsec (</a:t>
            </a:r>
            <a:r>
              <a:rPr lang="en-US" sz="2400" dirty="0"/>
              <a:t>see relevant RFCs at http://en.wikipedia.org/wiki/</a:t>
            </a:r>
            <a:r>
              <a:rPr lang="en-US" sz="2400" dirty="0" smtClean="0"/>
              <a:t>IPsec ).</a:t>
            </a:r>
            <a:br>
              <a:rPr lang="en-US" sz="2400" dirty="0" smtClean="0"/>
            </a:br>
            <a:r>
              <a:rPr lang="en-US" sz="2400" b="1" dirty="0" smtClean="0"/>
              <a:t>The time has come for that to change. It is time for the community to work on getting IPsec broadly deployed.</a:t>
            </a:r>
          </a:p>
        </p:txBody>
      </p:sp>
      <p:sp>
        <p:nvSpPr>
          <p:cNvPr id="4" name="Slide Number Placeholder 3"/>
          <p:cNvSpPr>
            <a:spLocks noGrp="1"/>
          </p:cNvSpPr>
          <p:nvPr>
            <p:ph type="sldNum" sz="quarter" idx="12"/>
          </p:nvPr>
        </p:nvSpPr>
        <p:spPr/>
        <p:txBody>
          <a:bodyPr/>
          <a:lstStyle/>
          <a:p>
            <a:fld id="{5702ED71-7EBA-C041-A0B8-FA137C3BEC59}" type="slidenum">
              <a:rPr lang="en-US" smtClean="0"/>
              <a:t>96</a:t>
            </a:fld>
            <a:endParaRPr lang="en-US"/>
          </a:p>
        </p:txBody>
      </p:sp>
    </p:spTree>
    <p:extLst>
      <p:ext uri="{BB962C8B-B14F-4D97-AF65-F5344CB8AC3E}">
        <p14:creationId xmlns:p14="http://schemas.microsoft.com/office/powerpoint/2010/main" val="27775349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61642"/>
          </a:xfrm>
        </p:spPr>
        <p:txBody>
          <a:bodyPr>
            <a:normAutofit/>
          </a:bodyPr>
          <a:lstStyle/>
          <a:p>
            <a:r>
              <a:rPr lang="en-US" sz="3200" b="1" dirty="0" smtClean="0"/>
              <a:t>Success in Deploying Opportunistic Encryption</a:t>
            </a:r>
            <a:endParaRPr lang="en-US" sz="3200" b="1" dirty="0"/>
          </a:p>
        </p:txBody>
      </p:sp>
      <p:sp>
        <p:nvSpPr>
          <p:cNvPr id="3" name="Content Placeholder 2"/>
          <p:cNvSpPr>
            <a:spLocks noGrp="1"/>
          </p:cNvSpPr>
          <p:nvPr>
            <p:ph idx="1"/>
          </p:nvPr>
        </p:nvSpPr>
        <p:spPr>
          <a:xfrm>
            <a:off x="237391" y="905564"/>
            <a:ext cx="8629158" cy="5670519"/>
          </a:xfrm>
        </p:spPr>
        <p:txBody>
          <a:bodyPr>
            <a:normAutofit/>
          </a:bodyPr>
          <a:lstStyle/>
          <a:p>
            <a:r>
              <a:rPr lang="en-US" sz="2400" dirty="0" smtClean="0"/>
              <a:t>As we think about deploying IPsec as a community, I want to highlight the fact that we've actually seen commercial success when it comes to deploying another type of encryption, namely opportunistic encryption of email traffic from mail server to mail server, at least here in the US.</a:t>
            </a:r>
            <a:r>
              <a:rPr lang="en-US" sz="2400" b="1" dirty="0"/>
              <a:t/>
            </a:r>
            <a:br>
              <a:rPr lang="en-US" sz="2400" b="1" dirty="0"/>
            </a:br>
            <a:r>
              <a:rPr lang="en-US" sz="2400" dirty="0" smtClean="0"/>
              <a:t>See </a:t>
            </a:r>
            <a:r>
              <a:rPr lang="en-US" sz="2400" dirty="0"/>
              <a:t>https://</a:t>
            </a:r>
            <a:r>
              <a:rPr lang="en-US" sz="2400" dirty="0" err="1"/>
              <a:t>www.google.com</a:t>
            </a:r>
            <a:r>
              <a:rPr lang="en-US" sz="2400" dirty="0"/>
              <a:t>/</a:t>
            </a:r>
            <a:r>
              <a:rPr lang="en-US" sz="2400" dirty="0" err="1"/>
              <a:t>transparencyreport</a:t>
            </a:r>
            <a:r>
              <a:rPr lang="en-US" sz="2400" dirty="0"/>
              <a:t>/</a:t>
            </a:r>
            <a:r>
              <a:rPr lang="en-US" sz="2400" dirty="0" err="1"/>
              <a:t>saferemail</a:t>
            </a:r>
            <a:r>
              <a:rPr lang="en-US" sz="2400" dirty="0"/>
              <a:t>/</a:t>
            </a:r>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a:p>
          <a:p>
            <a:r>
              <a:rPr lang="en-US" sz="2400" b="1" dirty="0" smtClean="0"/>
              <a:t>Is your campus mail server protecting MTA-to-MTA flows?</a:t>
            </a:r>
          </a:p>
        </p:txBody>
      </p:sp>
      <p:sp>
        <p:nvSpPr>
          <p:cNvPr id="4" name="Slide Number Placeholder 3"/>
          <p:cNvSpPr>
            <a:spLocks noGrp="1"/>
          </p:cNvSpPr>
          <p:nvPr>
            <p:ph type="sldNum" sz="quarter" idx="12"/>
          </p:nvPr>
        </p:nvSpPr>
        <p:spPr/>
        <p:txBody>
          <a:bodyPr/>
          <a:lstStyle/>
          <a:p>
            <a:fld id="{5702ED71-7EBA-C041-A0B8-FA137C3BEC59}" type="slidenum">
              <a:rPr lang="en-US" smtClean="0"/>
              <a:t>97</a:t>
            </a:fld>
            <a:endParaRPr lang="en-US"/>
          </a:p>
        </p:txBody>
      </p:sp>
      <p:pic>
        <p:nvPicPr>
          <p:cNvPr id="5" name="Picture 4" descr="opportunist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97" y="3314782"/>
            <a:ext cx="7986425" cy="2118648"/>
          </a:xfrm>
          <a:prstGeom prst="rect">
            <a:avLst/>
          </a:prstGeom>
        </p:spPr>
      </p:pic>
    </p:spTree>
    <p:extLst>
      <p:ext uri="{BB962C8B-B14F-4D97-AF65-F5344CB8AC3E}">
        <p14:creationId xmlns:p14="http://schemas.microsoft.com/office/powerpoint/2010/main" val="36426272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461642"/>
          </a:xfrm>
        </p:spPr>
        <p:txBody>
          <a:bodyPr>
            <a:normAutofit/>
          </a:bodyPr>
          <a:lstStyle/>
          <a:p>
            <a:r>
              <a:rPr lang="en-US" sz="3200" b="1" dirty="0" smtClean="0"/>
              <a:t>The Challenge of Traffic Analysis</a:t>
            </a:r>
            <a:endParaRPr lang="en-US" sz="3200" b="1" dirty="0"/>
          </a:p>
        </p:txBody>
      </p:sp>
      <p:sp>
        <p:nvSpPr>
          <p:cNvPr id="3" name="Content Placeholder 2"/>
          <p:cNvSpPr>
            <a:spLocks noGrp="1"/>
          </p:cNvSpPr>
          <p:nvPr>
            <p:ph idx="1"/>
          </p:nvPr>
        </p:nvSpPr>
        <p:spPr>
          <a:xfrm>
            <a:off x="237391" y="905564"/>
            <a:ext cx="8629158" cy="5670519"/>
          </a:xfrm>
        </p:spPr>
        <p:txBody>
          <a:bodyPr>
            <a:normAutofit/>
          </a:bodyPr>
          <a:lstStyle/>
          <a:p>
            <a:r>
              <a:rPr lang="en-US" sz="2400" dirty="0" smtClean="0"/>
              <a:t>Even if application traffic is fully encrypted, simply knowing that two particular parties are communicating can tell a analyst a lot. For example, if a person living under a repressive regime is seen sending an encrypted email to a human rights organization, even if there's no way to tell </a:t>
            </a:r>
            <a:r>
              <a:rPr lang="en-US" sz="2400" i="1" dirty="0" smtClean="0"/>
              <a:t>what's</a:t>
            </a:r>
            <a:r>
              <a:rPr lang="en-US" sz="2400" dirty="0" smtClean="0"/>
              <a:t> being said in that email, the mere fact that there's any communication may still send up a red flag. </a:t>
            </a:r>
          </a:p>
          <a:p>
            <a:r>
              <a:rPr lang="en-US" sz="2400" dirty="0" smtClean="0"/>
              <a:t>Similarly, knowing WHEN someone's communicating, or how extensively they're communication, or how a sequence of communications occurred can all tell a trained analyst a lot, even if the body of the communications is totally encrypted.</a:t>
            </a:r>
          </a:p>
          <a:p>
            <a:r>
              <a:rPr lang="en-US" sz="2400" dirty="0" smtClean="0"/>
              <a:t>This is another area where we need to work as a community -- </a:t>
            </a:r>
            <a:br>
              <a:rPr lang="en-US" sz="2400" dirty="0" smtClean="0"/>
            </a:br>
            <a:r>
              <a:rPr lang="en-US" sz="2400" dirty="0" smtClean="0"/>
              <a:t>we need to ensure that we have trustworthy solutions that will effectively resist traffic analytic approaches. This is a potentially  a very difficult goal to try to satisfy.</a:t>
            </a:r>
          </a:p>
        </p:txBody>
      </p:sp>
      <p:sp>
        <p:nvSpPr>
          <p:cNvPr id="4" name="Slide Number Placeholder 3"/>
          <p:cNvSpPr>
            <a:spLocks noGrp="1"/>
          </p:cNvSpPr>
          <p:nvPr>
            <p:ph type="sldNum" sz="quarter" idx="12"/>
          </p:nvPr>
        </p:nvSpPr>
        <p:spPr/>
        <p:txBody>
          <a:bodyPr/>
          <a:lstStyle/>
          <a:p>
            <a:fld id="{5702ED71-7EBA-C041-A0B8-FA137C3BEC59}" type="slidenum">
              <a:rPr lang="en-US" smtClean="0"/>
              <a:t>98</a:t>
            </a:fld>
            <a:endParaRPr lang="en-US"/>
          </a:p>
        </p:txBody>
      </p:sp>
    </p:spTree>
    <p:extLst>
      <p:ext uri="{BB962C8B-B14F-4D97-AF65-F5344CB8AC3E}">
        <p14:creationId xmlns:p14="http://schemas.microsoft.com/office/powerpoint/2010/main" val="396437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924"/>
            <a:ext cx="9143999" cy="582108"/>
          </a:xfrm>
        </p:spPr>
        <p:txBody>
          <a:bodyPr>
            <a:normAutofit/>
          </a:bodyPr>
          <a:lstStyle/>
          <a:p>
            <a:r>
              <a:rPr lang="en-US" sz="3200" b="1" dirty="0" smtClean="0"/>
              <a:t>Surprisingly, Paul Baran Anticipated This, Too...</a:t>
            </a:r>
            <a:endParaRPr lang="en-US" sz="3200" b="1" dirty="0"/>
          </a:p>
        </p:txBody>
      </p:sp>
      <p:sp>
        <p:nvSpPr>
          <p:cNvPr id="3" name="Content Placeholder 2"/>
          <p:cNvSpPr>
            <a:spLocks noGrp="1"/>
          </p:cNvSpPr>
          <p:nvPr>
            <p:ph idx="1"/>
          </p:nvPr>
        </p:nvSpPr>
        <p:spPr>
          <a:xfrm>
            <a:off x="237391" y="909004"/>
            <a:ext cx="8629158" cy="5667079"/>
          </a:xfrm>
        </p:spPr>
        <p:txBody>
          <a:bodyPr>
            <a:normAutofit/>
          </a:bodyPr>
          <a:lstStyle/>
          <a:p>
            <a:r>
              <a:rPr lang="en-US" sz="2000" dirty="0" smtClean="0"/>
              <a:t> 		"The proposed network is a </a:t>
            </a:r>
            <a:r>
              <a:rPr lang="en-US" sz="2000" u="sng" dirty="0" smtClean="0"/>
              <a:t>universal high-secrecy system</a:t>
            </a:r>
            <a:r>
              <a:rPr lang="en-US" sz="2000" dirty="0" smtClean="0"/>
              <a:t>, made up of a hierarchy of </a:t>
            </a:r>
            <a:r>
              <a:rPr lang="en-US" sz="2000" u="sng" dirty="0" smtClean="0"/>
              <a:t>less-secure sub-systems</a:t>
            </a:r>
            <a:r>
              <a:rPr lang="en-US" sz="2000" dirty="0" smtClean="0"/>
              <a:t>. It is proposed that the network intentionally treat all inputs as if they are classified, in order to raise the intercept price to the enemy to a value so high that interception would not be worthy his effort. Of course, that extra layer of </a:t>
            </a:r>
            <a:r>
              <a:rPr lang="en-US" sz="2000" u="sng" dirty="0" smtClean="0"/>
              <a:t>conventional</a:t>
            </a:r>
            <a:r>
              <a:rPr lang="en-US" sz="2000" dirty="0" smtClean="0"/>
              <a:t> cryptography would be maintained for use in those extremely sensitive cases where the proposed approach might seem risky.</a:t>
            </a:r>
            <a:r>
              <a:rPr lang="en-US" sz="2000" dirty="0"/>
              <a:t/>
            </a:r>
            <a:br>
              <a:rPr lang="en-US" sz="2000" dirty="0"/>
            </a:br>
            <a:r>
              <a:rPr lang="en-US" sz="2000" dirty="0" smtClean="0"/>
              <a:t>		"Thus, fullest advantage is taken of the mechanism within the proposed system that takes a channel or a message and chops it into small pieces (like a fruit salad), transmitting it on a series of message blocks, each using a different path. Additionally, much unclassified material is purposely transmitted cryptographically, and perhaps even a light dose of obsolete traffic is mixed in. Given a big enough bowl, it becomes very difficult to separate the garbage from the salad</a:t>
            </a:r>
            <a:r>
              <a:rPr lang="en-US" sz="2000" dirty="0"/>
              <a:t>.</a:t>
            </a:r>
            <a:r>
              <a:rPr lang="en-US" sz="2000" dirty="0" smtClean="0"/>
              <a:t>" [emphasis in original]</a:t>
            </a:r>
            <a:br>
              <a:rPr lang="en-US" sz="2000" dirty="0" smtClean="0"/>
            </a:br>
            <a:r>
              <a:rPr lang="en-US" sz="2000" dirty="0"/>
              <a:t/>
            </a:r>
            <a:br>
              <a:rPr lang="en-US" sz="2000" dirty="0"/>
            </a:br>
            <a:r>
              <a:rPr lang="en-US" sz="2000" dirty="0" smtClean="0"/>
              <a:t>"On Distributed Communications: IX. Security, Secrecy and Tamper-Free Considerations," http</a:t>
            </a:r>
            <a:r>
              <a:rPr lang="en-US" sz="2000" dirty="0"/>
              <a:t>://</a:t>
            </a:r>
            <a:r>
              <a:rPr lang="en-US" sz="2000" dirty="0" err="1"/>
              <a:t>web.archive.org</a:t>
            </a:r>
            <a:r>
              <a:rPr lang="en-US" sz="2000" dirty="0"/>
              <a:t>/web/20111004164807/http://</a:t>
            </a:r>
            <a:r>
              <a:rPr lang="en-US" sz="2000" dirty="0" err="1"/>
              <a:t>www.rand.org</a:t>
            </a:r>
            <a:r>
              <a:rPr lang="en-US" sz="2000" dirty="0"/>
              <a:t>/content/dam/rand/pubs/</a:t>
            </a:r>
            <a:r>
              <a:rPr lang="en-US" sz="2000" dirty="0" err="1"/>
              <a:t>research_memoranda</a:t>
            </a:r>
            <a:r>
              <a:rPr lang="en-US" sz="2000" dirty="0"/>
              <a:t>/2006/RM3765.pdf</a:t>
            </a:r>
            <a:endParaRPr lang="en-US" sz="2000" dirty="0" smtClean="0"/>
          </a:p>
        </p:txBody>
      </p:sp>
      <p:sp>
        <p:nvSpPr>
          <p:cNvPr id="4" name="Slide Number Placeholder 3"/>
          <p:cNvSpPr>
            <a:spLocks noGrp="1"/>
          </p:cNvSpPr>
          <p:nvPr>
            <p:ph type="sldNum" sz="quarter" idx="12"/>
          </p:nvPr>
        </p:nvSpPr>
        <p:spPr/>
        <p:txBody>
          <a:bodyPr/>
          <a:lstStyle/>
          <a:p>
            <a:fld id="{5702ED71-7EBA-C041-A0B8-FA137C3BEC59}" type="slidenum">
              <a:rPr lang="en-US" smtClean="0"/>
              <a:t>99</a:t>
            </a:fld>
            <a:endParaRPr lang="en-US"/>
          </a:p>
        </p:txBody>
      </p:sp>
    </p:spTree>
    <p:extLst>
      <p:ext uri="{BB962C8B-B14F-4D97-AF65-F5344CB8AC3E}">
        <p14:creationId xmlns:p14="http://schemas.microsoft.com/office/powerpoint/2010/main" val="394004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14434</TotalTime>
  <Words>5723</Words>
  <Application>Microsoft Macintosh PowerPoint</Application>
  <PresentationFormat>On-screen Show (4:3)</PresentationFormat>
  <Paragraphs>579</Paragraphs>
  <Slides>109</Slides>
  <Notes>0</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Whither Advanced Academic Networking? WITHER Advanced Academic Networking?  [Whither == Interrogative: "Where shall we go now?" vs. Wither == Verb: "To lose vitality, force, or freshness..."]</vt:lpstr>
      <vt:lpstr>I. Introduction</vt:lpstr>
      <vt:lpstr>PowerPoint Presentation</vt:lpstr>
      <vt:lpstr>One More Thing To Get Our Right Up Front...</vt:lpstr>
      <vt:lpstr>Last Year and Today</vt:lpstr>
      <vt:lpstr>Today's Questions</vt:lpstr>
      <vt:lpstr>II. Higher Education and Research</vt:lpstr>
      <vt:lpstr>The Classification of Colleges and Universities</vt:lpstr>
      <vt:lpstr>Research Universities Are The Core of the  U.S. Advanced Networking Community</vt:lpstr>
      <vt:lpstr>Association of American Universities (AAU)</vt:lpstr>
      <vt:lpstr>Common Solutions Group (stonesoup.org)</vt:lpstr>
      <vt:lpstr>What Do Some Schools Themselves Say?</vt:lpstr>
      <vt:lpstr>U.S. R&amp;D Expenditures by Sector Over Time: Higher Ed--Just a 13.9% Share as of 2012!</vt:lpstr>
      <vt:lpstr>U.S. Federal Expenditures on R&amp;D as a % of GDP: Investments Increased Dramatically From '53-'64</vt:lpstr>
      <vt:lpstr>Coming Back To R&amp;D Spending...</vt:lpstr>
      <vt:lpstr>III. The Cold War  "1957 – USSR launches Sputnik into space. In response,  the USA creates the Advanced Research Projects Agency (ARPA) with the mission of becoming the leading force in science and new technologies.  "1962 – J.C.R. Licklider of MIT proposes the concept of a “Galactic Network.” For the first time ideas about a global network of computers are introduced. J.C.R. Licklider is later chosen to head ARPA's research efforts.  "1962 - Paul Baran, a member of the RAND Corporation, determines a way for the Air Force to control bombers and missiles in case of a nuclear event. His results call for a decentralized network comprised of packet switches."  "A History of the Internet: Internet Timeline," http://inthistory4u.blogspot.com/2012/06/internet-timeline.html </vt:lpstr>
      <vt:lpstr>A Strange Time</vt:lpstr>
      <vt:lpstr>American Presidents of the 1950's</vt:lpstr>
      <vt:lpstr>What About The Soviet Leaders of the 1950's?</vt:lpstr>
      <vt:lpstr>In 1953, Nuclear War Was  Perceived As A Very Real Possibility</vt:lpstr>
      <vt:lpstr>Nuclear Delivery Technologies of the Early 1950s</vt:lpstr>
      <vt:lpstr>A Civil Defense Classic: "A Day Called X"</vt:lpstr>
      <vt:lpstr>The Site From "A Day Called X", Portland (1957)</vt:lpstr>
      <vt:lpstr>What About Other Hardened City Government Continuity of Government Centers? As of 1959, "The number [was] small but increasing" and included Detroit, as well as Portland...</vt:lpstr>
      <vt:lpstr>Michigan Also Had Nike Air Defense Sites Which Were to Launch Surface-to-Air 20KT Warheads...</vt:lpstr>
      <vt:lpstr>All VERY SCARY, But Mostly VERY SLOW</vt:lpstr>
      <vt:lpstr>So What Was "Sputnik," Again?</vt:lpstr>
      <vt:lpstr>Sputnik 2</vt:lpstr>
      <vt:lpstr>Eisenhower's Radio &amp; TV Address of Nov 7th, 1957</vt:lpstr>
      <vt:lpstr>Some Specific Outcomes, Both Good and Bad</vt:lpstr>
      <vt:lpstr>Stockpiles Ramp Up Sharply Beginning in 1957 (U.S. Finally Gets Back to 1957 Levels In 2007)</vt:lpstr>
      <vt:lpstr>The Key Project Many Never Heard Of -- SAGE</vt:lpstr>
      <vt:lpstr>Michigan State Univ. During That Same Period</vt:lpstr>
      <vt:lpstr>Bottom Line on the Cold War Era</vt:lpstr>
      <vt:lpstr>IV: Mr. Paul Baran</vt:lpstr>
      <vt:lpstr>A Brilliant Cold War Era Scientist: Paul Baran</vt:lpstr>
      <vt:lpstr>"On Distributed Communications," August 1964</vt:lpstr>
      <vt:lpstr>The Logic of Positive Control</vt:lpstr>
      <vt:lpstr>Baran's First Idea: Leverage AM Radio Stations</vt:lpstr>
      <vt:lpstr>Baran's Second Idea</vt:lpstr>
      <vt:lpstr>Aside: Goring A Cash Cow Is Dangerous</vt:lpstr>
      <vt:lpstr>Other Key Points to Note</vt:lpstr>
      <vt:lpstr>V. "So Can We Finally Get To  The ARPANET Era Now?"  No. Let's Go Backwards A  Bit Further, Instead.</vt:lpstr>
      <vt:lpstr>Far Before The Internet, People Still Wanted to Communicate, Share News, and Be Entertained</vt:lpstr>
      <vt:lpstr>A Postal "Network," Falmouth MA to Savannah GA</vt:lpstr>
      <vt:lpstr>A Few Notes About "The Postal Service"...</vt:lpstr>
      <vt:lpstr>The Postal Service Today: In a Business Death Spiral?</vt:lpstr>
      <vt:lpstr>Telegraphy: The Morse System, 1837-1844</vt:lpstr>
      <vt:lpstr>1844: Early Wireline Telegraphy Had Close Ties to Academia... and to the U.S. Federal Government (Ezra Cornell Pulled Cable From DC to Baltimore)</vt:lpstr>
      <vt:lpstr>A Brief Diversion: The Pony Express</vt:lpstr>
      <vt:lpstr>Lincoln and The Telegraph at War</vt:lpstr>
      <vt:lpstr>But, The Last U.S. Telegram Was Sent in 2006...</vt:lpstr>
      <vt:lpstr>What About Telephony?</vt:lpstr>
      <vt:lpstr>Telephony's First "Long Distance" (60 mile) Line: French Corral to French Lake, California (1877)</vt:lpstr>
      <vt:lpstr>Coast-to-Coast? Less Than A Hundred Years Ago...</vt:lpstr>
      <vt:lpstr>First Transoceanic Cables? Just 58 Years Ago!</vt:lpstr>
      <vt:lpstr>And Now Just This Year...</vt:lpstr>
      <vt:lpstr>What About Teletype Networks?  UPI's National News Network</vt:lpstr>
      <vt:lpstr>Aviation Weather Was Also Transmitted Via Teletype </vt:lpstr>
      <vt:lpstr>What About Wireless? Early Broadcast Radio</vt:lpstr>
      <vt:lpstr>All Of Those Technologies Exhibit Commonalities</vt:lpstr>
      <vt:lpstr>VI. Now We Come to The ARPANET</vt:lpstr>
      <vt:lpstr>The First ARPANET Meeting at the Pentagon, Oct 9-10, 1967 and UMich Was 1 of The Original 13</vt:lpstr>
      <vt:lpstr>Same Meeting: Routing and Baran's Work</vt:lpstr>
      <vt:lpstr>How Was The ARPANET Supposed To Be Used?</vt:lpstr>
      <vt:lpstr>Minimal Latency, NOT BANDWIDTH, Was Thought Key To The Original ARPANET Design...</vt:lpstr>
      <vt:lpstr>"The Largest Single Surprise of the ARPANET Program"</vt:lpstr>
      <vt:lpstr>By July 1977, There Were Still Some Academic Sites But Gov/Mil Sites Were Now Numerous....</vt:lpstr>
      <vt:lpstr>The Gov/Mil Guys Wanted A "Little Time Apart"</vt:lpstr>
      <vt:lpstr>The Six Node 56Kbps NSFNet Backbone Interconnected Supercomputer Sites</vt:lpstr>
      <vt:lpstr>VII. Going Faster  As the research and education network community evolved,  there has been one relentless drumbeat: "Hey, go faster."  Good news? I think we're currently going as fast as we need to go.  Success!  But if so, now what?</vt:lpstr>
      <vt:lpstr>The NSFNET at T1 (1.5Mbps) Speeds (~1990)</vt:lpstr>
      <vt:lpstr>The NSFNET at T3 (45Mbps) Speeds (~1992)</vt:lpstr>
      <vt:lpstr>Remember the vBNS? May 20th, 1997 (17 Years Ago)</vt:lpstr>
      <vt:lpstr>Just Two Years Later, 1999: Internet2 @ 2.4Gbps</vt:lpstr>
      <vt:lpstr>So What Was Internet2 Trying To Do, Again?</vt:lpstr>
      <vt:lpstr>Thinking About Those Objectives...</vt:lpstr>
      <vt:lpstr>The Shape of Internet2 in August 2000</vt:lpstr>
      <vt:lpstr>PowerPoint Presentation</vt:lpstr>
      <vt:lpstr>PowerPoint Presentation</vt:lpstr>
      <vt:lpstr>BTW, Nice Summary From Chris From 06/05/12</vt:lpstr>
      <vt:lpstr>Internet2 Aggregate Traffic Over The Last Year</vt:lpstr>
      <vt:lpstr> Thinking About The Preceding Graph A Little...</vt:lpstr>
      <vt:lpstr> Last Month...</vt:lpstr>
      <vt:lpstr>Are We Changing What We Do?</vt:lpstr>
      <vt:lpstr>AMS-IX As A Benchmark</vt:lpstr>
      <vt:lpstr>Multi-TB Drives Shipped Via FedEx?</vt:lpstr>
      <vt:lpstr>So How's Internet2 Different From the Regular Commodity Internet, Again?</vt:lpstr>
      <vt:lpstr>IP Multicast, IPv6, QoS...</vt:lpstr>
      <vt:lpstr>QoS, Another Fallen Advanced Network Service</vt:lpstr>
      <vt:lpstr>VIII. So What SHOULD We Be  Working On These Days, Eh?</vt:lpstr>
      <vt:lpstr>The Community Really Needs To Do Some Planning</vt:lpstr>
      <vt:lpstr>We Need To Re-Engage With Academic Researchers,  And With Campus Technical Networking Leaders</vt:lpstr>
      <vt:lpstr>Let's Never Forget Why We're Here: Research!</vt:lpstr>
      <vt:lpstr>The Rising Tide That Lifts All Boats vs. Specialized Solutions For "Unusual" Needs</vt:lpstr>
      <vt:lpstr>Network Confidentiality with IPsec</vt:lpstr>
      <vt:lpstr>Success in Deploying Opportunistic Encryption</vt:lpstr>
      <vt:lpstr>The Challenge of Traffic Analysis</vt:lpstr>
      <vt:lpstr>Surprisingly, Paul Baran Anticipated This, Too...</vt:lpstr>
      <vt:lpstr>Securing Wide Area Routing</vt:lpstr>
      <vt:lpstr>The 10,000 Mile Problem (International Networking)</vt:lpstr>
      <vt:lpstr>Why Should Developed Nations (Like the US) Pay To Improve Connectivity to Developing Nations?</vt:lpstr>
      <vt:lpstr>% of Infected Internet Users, Selected Countries</vt:lpstr>
      <vt:lpstr>Finally, The "Five-to-Ten Millimeter" Problem</vt:lpstr>
      <vt:lpstr>PowerPoint Presentation</vt:lpstr>
      <vt:lpstr>A Medical Example of Man-Machine Coupling</vt:lpstr>
      <vt:lpstr>Thinking About Man-Machine Interconnections</vt:lpstr>
      <vt:lpstr>One Last Historical Note...</vt:lpstr>
      <vt:lpstr>Thanks For The Chance To Talk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Whither Advanced Academic Networking? WITHER Advanced Academic Networking?  Over time, "advanced networking" has meant  many different things. What will it mean over  the next decade? What SHOULD it mean?</dc:title>
  <dc:creator>Joe St Sauver</dc:creator>
  <cp:lastModifiedBy>Joe St Sauver</cp:lastModifiedBy>
  <cp:revision>358</cp:revision>
  <cp:lastPrinted>2014-09-01T01:35:28Z</cp:lastPrinted>
  <dcterms:created xsi:type="dcterms:W3CDTF">2014-08-25T15:53:04Z</dcterms:created>
  <dcterms:modified xsi:type="dcterms:W3CDTF">2014-09-22T06:15:34Z</dcterms:modified>
</cp:coreProperties>
</file>