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2"/>
  </p:notesMasterIdLst>
  <p:handoutMasterIdLst>
    <p:handoutMasterId r:id="rId93"/>
  </p:handoutMasterIdLst>
  <p:sldIdLst>
    <p:sldId id="256" r:id="rId2"/>
    <p:sldId id="743" r:id="rId3"/>
    <p:sldId id="257" r:id="rId4"/>
    <p:sldId id="266" r:id="rId5"/>
    <p:sldId id="281" r:id="rId6"/>
    <p:sldId id="285" r:id="rId7"/>
    <p:sldId id="258" r:id="rId8"/>
    <p:sldId id="289" r:id="rId9"/>
    <p:sldId id="686" r:id="rId10"/>
    <p:sldId id="275" r:id="rId11"/>
    <p:sldId id="644" r:id="rId12"/>
    <p:sldId id="679" r:id="rId13"/>
    <p:sldId id="294" r:id="rId14"/>
    <p:sldId id="277" r:id="rId15"/>
    <p:sldId id="280" r:id="rId16"/>
    <p:sldId id="694" r:id="rId17"/>
    <p:sldId id="695" r:id="rId18"/>
    <p:sldId id="705" r:id="rId19"/>
    <p:sldId id="696" r:id="rId20"/>
    <p:sldId id="704" r:id="rId21"/>
    <p:sldId id="699" r:id="rId22"/>
    <p:sldId id="703" r:id="rId23"/>
    <p:sldId id="701" r:id="rId24"/>
    <p:sldId id="742" r:id="rId25"/>
    <p:sldId id="274" r:id="rId26"/>
    <p:sldId id="739" r:id="rId27"/>
    <p:sldId id="740" r:id="rId28"/>
    <p:sldId id="744" r:id="rId29"/>
    <p:sldId id="745" r:id="rId30"/>
    <p:sldId id="741" r:id="rId31"/>
    <p:sldId id="328" r:id="rId32"/>
    <p:sldId id="329" r:id="rId33"/>
    <p:sldId id="667" r:id="rId34"/>
    <p:sldId id="330" r:id="rId35"/>
    <p:sldId id="647" r:id="rId36"/>
    <p:sldId id="333" r:id="rId37"/>
    <p:sldId id="334" r:id="rId38"/>
    <p:sldId id="335" r:id="rId39"/>
    <p:sldId id="336" r:id="rId40"/>
    <p:sldId id="339" r:id="rId41"/>
    <p:sldId id="340" r:id="rId42"/>
    <p:sldId id="341" r:id="rId43"/>
    <p:sldId id="342" r:id="rId44"/>
    <p:sldId id="343" r:id="rId45"/>
    <p:sldId id="675" r:id="rId46"/>
    <p:sldId id="674" r:id="rId47"/>
    <p:sldId id="673" r:id="rId48"/>
    <p:sldId id="345" r:id="rId49"/>
    <p:sldId id="676" r:id="rId50"/>
    <p:sldId id="346" r:id="rId51"/>
    <p:sldId id="712" r:id="rId52"/>
    <p:sldId id="348" r:id="rId53"/>
    <p:sldId id="350" r:id="rId54"/>
    <p:sldId id="351" r:id="rId55"/>
    <p:sldId id="730" r:id="rId56"/>
    <p:sldId id="713" r:id="rId57"/>
    <p:sldId id="677" r:id="rId58"/>
    <p:sldId id="710" r:id="rId59"/>
    <p:sldId id="354" r:id="rId60"/>
    <p:sldId id="678" r:id="rId61"/>
    <p:sldId id="355" r:id="rId62"/>
    <p:sldId id="357" r:id="rId63"/>
    <p:sldId id="358" r:id="rId64"/>
    <p:sldId id="359" r:id="rId65"/>
    <p:sldId id="360" r:id="rId66"/>
    <p:sldId id="733" r:id="rId67"/>
    <p:sldId id="732" r:id="rId68"/>
    <p:sldId id="368" r:id="rId69"/>
    <p:sldId id="362" r:id="rId70"/>
    <p:sldId id="370" r:id="rId71"/>
    <p:sldId id="369" r:id="rId72"/>
    <p:sldId id="719" r:id="rId73"/>
    <p:sldId id="718" r:id="rId74"/>
    <p:sldId id="693" r:id="rId75"/>
    <p:sldId id="377" r:id="rId76"/>
    <p:sldId id="378" r:id="rId77"/>
    <p:sldId id="381" r:id="rId78"/>
    <p:sldId id="382" r:id="rId79"/>
    <p:sldId id="385" r:id="rId80"/>
    <p:sldId id="386" r:id="rId81"/>
    <p:sldId id="387" r:id="rId82"/>
    <p:sldId id="388" r:id="rId83"/>
    <p:sldId id="389" r:id="rId84"/>
    <p:sldId id="391" r:id="rId85"/>
    <p:sldId id="395" r:id="rId86"/>
    <p:sldId id="396" r:id="rId87"/>
    <p:sldId id="399" r:id="rId88"/>
    <p:sldId id="746" r:id="rId89"/>
    <p:sldId id="401" r:id="rId90"/>
    <p:sldId id="643" r:id="rId9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839" autoAdjust="0"/>
    <p:restoredTop sz="97691" autoAdjust="0"/>
  </p:normalViewPr>
  <p:slideViewPr>
    <p:cSldViewPr snapToGrid="0" snapToObjects="1">
      <p:cViewPr varScale="1">
        <p:scale>
          <a:sx n="63" d="100"/>
          <a:sy n="63" d="100"/>
        </p:scale>
        <p:origin x="-96" y="-488"/>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6656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notesMaster" Target="notesMasters/notesMaster1.xml"/><Relationship Id="rId93" Type="http://schemas.openxmlformats.org/officeDocument/2006/relationships/handoutMaster" Target="handoutMasters/handoutMaster1.xml"/><Relationship Id="rId94" Type="http://schemas.openxmlformats.org/officeDocument/2006/relationships/printerSettings" Target="printerSettings/printerSettings1.bin"/><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9FF21A-D5E4-194D-98F6-9FB3CF09FCBC}" type="datetimeFigureOut">
              <a:rPr lang="en-US" smtClean="0"/>
              <a:t>10/18/17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22BD33-705D-A348-821D-9716AA6E1C2A}" type="slidenum">
              <a:rPr lang="en-US" smtClean="0"/>
              <a:t>‹#›</a:t>
            </a:fld>
            <a:endParaRPr lang="en-US" dirty="0"/>
          </a:p>
        </p:txBody>
      </p:sp>
    </p:spTree>
    <p:extLst>
      <p:ext uri="{BB962C8B-B14F-4D97-AF65-F5344CB8AC3E}">
        <p14:creationId xmlns:p14="http://schemas.microsoft.com/office/powerpoint/2010/main" val="2466519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ADE009-4495-824F-BA31-E3019941A89C}" type="datetimeFigureOut">
              <a:rPr lang="en-US" smtClean="0"/>
              <a:t>10/18/17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C7B2D5-E069-DD4D-A568-3BB48A5488AE}" type="slidenum">
              <a:rPr lang="en-US" smtClean="0"/>
              <a:t>‹#›</a:t>
            </a:fld>
            <a:endParaRPr lang="en-US" dirty="0"/>
          </a:p>
        </p:txBody>
      </p:sp>
    </p:spTree>
    <p:extLst>
      <p:ext uri="{BB962C8B-B14F-4D97-AF65-F5344CB8AC3E}">
        <p14:creationId xmlns:p14="http://schemas.microsoft.com/office/powerpoint/2010/main" val="35793186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31BD19-C465-CB47-B9BD-F1280AA7E237}" type="datetime1">
              <a:rPr lang="en-US" smtClean="0"/>
              <a:t>10/18/17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070AA3-0AD4-8B47-804B-CF007C952EA7}" type="slidenum">
              <a:rPr lang="en-US" smtClean="0"/>
              <a:t>‹#›</a:t>
            </a:fld>
            <a:endParaRPr lang="en-US" dirty="0"/>
          </a:p>
        </p:txBody>
      </p:sp>
    </p:spTree>
    <p:extLst>
      <p:ext uri="{BB962C8B-B14F-4D97-AF65-F5344CB8AC3E}">
        <p14:creationId xmlns:p14="http://schemas.microsoft.com/office/powerpoint/2010/main" val="3170479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87859-6E62-814B-9096-34B2496AA8C3}" type="datetime1">
              <a:rPr lang="en-US" smtClean="0"/>
              <a:t>10/18/17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070AA3-0AD4-8B47-804B-CF007C952EA7}" type="slidenum">
              <a:rPr lang="en-US" smtClean="0"/>
              <a:t>‹#›</a:t>
            </a:fld>
            <a:endParaRPr lang="en-US" dirty="0"/>
          </a:p>
        </p:txBody>
      </p:sp>
    </p:spTree>
    <p:extLst>
      <p:ext uri="{BB962C8B-B14F-4D97-AF65-F5344CB8AC3E}">
        <p14:creationId xmlns:p14="http://schemas.microsoft.com/office/powerpoint/2010/main" val="119457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EBA6C-D2EA-0444-B897-E1BADC68031E}" type="datetime1">
              <a:rPr lang="en-US" smtClean="0"/>
              <a:t>10/18/17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070AA3-0AD4-8B47-804B-CF007C952EA7}" type="slidenum">
              <a:rPr lang="en-US" smtClean="0"/>
              <a:t>‹#›</a:t>
            </a:fld>
            <a:endParaRPr lang="en-US" dirty="0"/>
          </a:p>
        </p:txBody>
      </p:sp>
    </p:spTree>
    <p:extLst>
      <p:ext uri="{BB962C8B-B14F-4D97-AF65-F5344CB8AC3E}">
        <p14:creationId xmlns:p14="http://schemas.microsoft.com/office/powerpoint/2010/main" val="2624017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11D824-D1C5-1549-A1B9-9E8ED092B944}" type="datetime1">
              <a:rPr lang="en-US" smtClean="0"/>
              <a:t>10/18/17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070AA3-0AD4-8B47-804B-CF007C952EA7}" type="slidenum">
              <a:rPr lang="en-US" smtClean="0"/>
              <a:t>‹#›</a:t>
            </a:fld>
            <a:endParaRPr lang="en-US" dirty="0"/>
          </a:p>
        </p:txBody>
      </p:sp>
    </p:spTree>
    <p:extLst>
      <p:ext uri="{BB962C8B-B14F-4D97-AF65-F5344CB8AC3E}">
        <p14:creationId xmlns:p14="http://schemas.microsoft.com/office/powerpoint/2010/main" val="76058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C71314-D0D7-A146-A6F6-6411A05F694B}" type="datetime1">
              <a:rPr lang="en-US" smtClean="0"/>
              <a:t>10/18/17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070AA3-0AD4-8B47-804B-CF007C952EA7}" type="slidenum">
              <a:rPr lang="en-US" smtClean="0"/>
              <a:t>‹#›</a:t>
            </a:fld>
            <a:endParaRPr lang="en-US" dirty="0"/>
          </a:p>
        </p:txBody>
      </p:sp>
    </p:spTree>
    <p:extLst>
      <p:ext uri="{BB962C8B-B14F-4D97-AF65-F5344CB8AC3E}">
        <p14:creationId xmlns:p14="http://schemas.microsoft.com/office/powerpoint/2010/main" val="196411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E83F71-CA7A-3344-AB5B-571F3AB9EB2C}" type="datetime1">
              <a:rPr lang="en-US" smtClean="0"/>
              <a:t>10/18/17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070AA3-0AD4-8B47-804B-CF007C952EA7}" type="slidenum">
              <a:rPr lang="en-US" smtClean="0"/>
              <a:t>‹#›</a:t>
            </a:fld>
            <a:endParaRPr lang="en-US" dirty="0"/>
          </a:p>
        </p:txBody>
      </p:sp>
    </p:spTree>
    <p:extLst>
      <p:ext uri="{BB962C8B-B14F-4D97-AF65-F5344CB8AC3E}">
        <p14:creationId xmlns:p14="http://schemas.microsoft.com/office/powerpoint/2010/main" val="3667595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DE3ED6-F553-DC4E-8B13-6F5A1441AA73}" type="datetime1">
              <a:rPr lang="en-US" smtClean="0"/>
              <a:t>10/18/17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070AA3-0AD4-8B47-804B-CF007C952EA7}" type="slidenum">
              <a:rPr lang="en-US" smtClean="0"/>
              <a:t>‹#›</a:t>
            </a:fld>
            <a:endParaRPr lang="en-US" dirty="0"/>
          </a:p>
        </p:txBody>
      </p:sp>
    </p:spTree>
    <p:extLst>
      <p:ext uri="{BB962C8B-B14F-4D97-AF65-F5344CB8AC3E}">
        <p14:creationId xmlns:p14="http://schemas.microsoft.com/office/powerpoint/2010/main" val="156336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90C804-21C6-7D49-AED2-A37F79BFF52D}" type="datetime1">
              <a:rPr lang="en-US" smtClean="0"/>
              <a:t>10/18/17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070AA3-0AD4-8B47-804B-CF007C952EA7}" type="slidenum">
              <a:rPr lang="en-US" smtClean="0"/>
              <a:t>‹#›</a:t>
            </a:fld>
            <a:endParaRPr lang="en-US" dirty="0"/>
          </a:p>
        </p:txBody>
      </p:sp>
    </p:spTree>
    <p:extLst>
      <p:ext uri="{BB962C8B-B14F-4D97-AF65-F5344CB8AC3E}">
        <p14:creationId xmlns:p14="http://schemas.microsoft.com/office/powerpoint/2010/main" val="377097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86678-72F2-FA43-AED7-FD87A1FA625A}" type="datetime1">
              <a:rPr lang="en-US" smtClean="0"/>
              <a:t>10/18/17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070AA3-0AD4-8B47-804B-CF007C952EA7}" type="slidenum">
              <a:rPr lang="en-US" smtClean="0"/>
              <a:t>‹#›</a:t>
            </a:fld>
            <a:endParaRPr lang="en-US" dirty="0"/>
          </a:p>
        </p:txBody>
      </p:sp>
    </p:spTree>
    <p:extLst>
      <p:ext uri="{BB962C8B-B14F-4D97-AF65-F5344CB8AC3E}">
        <p14:creationId xmlns:p14="http://schemas.microsoft.com/office/powerpoint/2010/main" val="242054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26333-4E49-DC47-A5C2-EED408BC18A6}" type="datetime1">
              <a:rPr lang="en-US" smtClean="0"/>
              <a:t>10/18/17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070AA3-0AD4-8B47-804B-CF007C952EA7}" type="slidenum">
              <a:rPr lang="en-US" smtClean="0"/>
              <a:t>‹#›</a:t>
            </a:fld>
            <a:endParaRPr lang="en-US" dirty="0"/>
          </a:p>
        </p:txBody>
      </p:sp>
    </p:spTree>
    <p:extLst>
      <p:ext uri="{BB962C8B-B14F-4D97-AF65-F5344CB8AC3E}">
        <p14:creationId xmlns:p14="http://schemas.microsoft.com/office/powerpoint/2010/main" val="4135862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851AB9-04FE-684D-919D-1E183158DABF}" type="datetime1">
              <a:rPr lang="en-US" smtClean="0"/>
              <a:t>10/18/17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070AA3-0AD4-8B47-804B-CF007C952EA7}" type="slidenum">
              <a:rPr lang="en-US" smtClean="0"/>
              <a:t>‹#›</a:t>
            </a:fld>
            <a:endParaRPr lang="en-US" dirty="0"/>
          </a:p>
        </p:txBody>
      </p:sp>
    </p:spTree>
    <p:extLst>
      <p:ext uri="{BB962C8B-B14F-4D97-AF65-F5344CB8AC3E}">
        <p14:creationId xmlns:p14="http://schemas.microsoft.com/office/powerpoint/2010/main" val="7195823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6733C-51E6-6A44-8935-25F8B056DD07}" type="datetime1">
              <a:rPr lang="en-US" smtClean="0"/>
              <a:t>10/18/17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70AA3-0AD4-8B47-804B-CF007C952EA7}" type="slidenum">
              <a:rPr lang="en-US" smtClean="0"/>
              <a:t>‹#›</a:t>
            </a:fld>
            <a:endParaRPr lang="en-US" dirty="0"/>
          </a:p>
        </p:txBody>
      </p:sp>
    </p:spTree>
    <p:extLst>
      <p:ext uri="{BB962C8B-B14F-4D97-AF65-F5344CB8AC3E}">
        <p14:creationId xmlns:p14="http://schemas.microsoft.com/office/powerpoint/2010/main" val="304828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gi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680717"/>
          </a:xfrm>
        </p:spPr>
        <p:txBody>
          <a:bodyPr>
            <a:noAutofit/>
          </a:bodyPr>
          <a:lstStyle/>
          <a:p>
            <a:r>
              <a:rPr lang="en-US" sz="6000" b="1" dirty="0" smtClean="0"/>
              <a:t>Security Challenges </a:t>
            </a:r>
            <a:br>
              <a:rPr lang="en-US" sz="6000" b="1" dirty="0" smtClean="0"/>
            </a:br>
            <a:r>
              <a:rPr lang="en-US" sz="6000" b="1" dirty="0" smtClean="0"/>
              <a:t>of Cloud Computing</a:t>
            </a:r>
            <a:endParaRPr lang="en-US" sz="6000" b="1" dirty="0"/>
          </a:p>
        </p:txBody>
      </p:sp>
      <p:sp>
        <p:nvSpPr>
          <p:cNvPr id="3" name="Subtitle 2"/>
          <p:cNvSpPr>
            <a:spLocks noGrp="1"/>
          </p:cNvSpPr>
          <p:nvPr>
            <p:ph type="subTitle" idx="1"/>
          </p:nvPr>
        </p:nvSpPr>
        <p:spPr>
          <a:xfrm>
            <a:off x="1371600" y="3043522"/>
            <a:ext cx="6400800" cy="3426479"/>
          </a:xfrm>
        </p:spPr>
        <p:txBody>
          <a:bodyPr>
            <a:normAutofit/>
          </a:bodyPr>
          <a:lstStyle/>
          <a:p>
            <a:r>
              <a:rPr lang="en-US" sz="2400" dirty="0" smtClean="0">
                <a:solidFill>
                  <a:schemeClr val="tx1"/>
                </a:solidFill>
              </a:rPr>
              <a:t>Joe St Sauver, Ph.D. (stsauver@fsi.io)</a:t>
            </a:r>
          </a:p>
          <a:p>
            <a:r>
              <a:rPr lang="en-US" sz="2400" dirty="0" smtClean="0">
                <a:solidFill>
                  <a:schemeClr val="tx1"/>
                </a:solidFill>
              </a:rPr>
              <a:t>Scientist, Farsight Security, Inc.</a:t>
            </a:r>
            <a:br>
              <a:rPr lang="en-US" sz="2400" dirty="0" smtClean="0">
                <a:solidFill>
                  <a:schemeClr val="tx1"/>
                </a:solidFill>
              </a:rPr>
            </a:br>
            <a:endParaRPr lang="en-US" sz="2400" dirty="0" smtClean="0">
              <a:solidFill>
                <a:schemeClr val="tx1"/>
              </a:solidFill>
            </a:endParaRPr>
          </a:p>
          <a:p>
            <a:r>
              <a:rPr lang="en-US" sz="2400" dirty="0" smtClean="0">
                <a:solidFill>
                  <a:schemeClr val="tx1"/>
                </a:solidFill>
              </a:rPr>
              <a:t>https://www.stsauver.com/unc/</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University of North Carolina</a:t>
            </a:r>
          </a:p>
          <a:p>
            <a:r>
              <a:rPr lang="en-US" sz="2400" dirty="0" smtClean="0">
                <a:solidFill>
                  <a:schemeClr val="tx1"/>
                </a:solidFill>
              </a:rPr>
              <a:t>Fedex Global Education Center</a:t>
            </a:r>
          </a:p>
          <a:p>
            <a:r>
              <a:rPr lang="en-US" sz="2400" dirty="0" smtClean="0">
                <a:solidFill>
                  <a:schemeClr val="tx1"/>
                </a:solidFill>
              </a:rPr>
              <a:t>Thursday, October 19</a:t>
            </a:r>
            <a:r>
              <a:rPr lang="en-US" sz="2400" baseline="30000" dirty="0" smtClean="0">
                <a:solidFill>
                  <a:schemeClr val="tx1"/>
                </a:solidFill>
              </a:rPr>
              <a:t>th</a:t>
            </a:r>
            <a:r>
              <a:rPr lang="en-US" sz="2400" dirty="0" smtClean="0">
                <a:solidFill>
                  <a:schemeClr val="tx1"/>
                </a:solidFill>
              </a:rPr>
              <a:t>, 2017</a:t>
            </a:r>
            <a:endParaRPr lang="en-US" sz="2400" dirty="0">
              <a:solidFill>
                <a:schemeClr val="tx1"/>
              </a:solidFill>
            </a:endParaRPr>
          </a:p>
        </p:txBody>
      </p:sp>
    </p:spTree>
    <p:extLst>
      <p:ext uri="{BB962C8B-B14F-4D97-AF65-F5344CB8AC3E}">
        <p14:creationId xmlns:p14="http://schemas.microsoft.com/office/powerpoint/2010/main" val="23594787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44160"/>
          </a:xfrm>
        </p:spPr>
        <p:txBody>
          <a:bodyPr>
            <a:normAutofit/>
          </a:bodyPr>
          <a:lstStyle/>
          <a:p>
            <a:r>
              <a:rPr lang="en-US" sz="3200" b="1" dirty="0" smtClean="0"/>
              <a:t>"So What </a:t>
            </a:r>
            <a:r>
              <a:rPr lang="en-US" sz="3200" b="1" u="sng" dirty="0" smtClean="0"/>
              <a:t>Is</a:t>
            </a:r>
            <a:r>
              <a:rPr lang="en-US" sz="3200" b="1" dirty="0" smtClean="0"/>
              <a:t> The Cloud?" Three </a:t>
            </a:r>
            <a:r>
              <a:rPr lang="en-US" sz="3200" b="1" u="sng" dirty="0" smtClean="0"/>
              <a:t>Provider</a:t>
            </a:r>
            <a:r>
              <a:rPr lang="en-US" sz="3200" b="1" dirty="0" smtClean="0"/>
              <a:t> Definitions</a:t>
            </a:r>
            <a:endParaRPr lang="en-US" sz="3200" b="1" dirty="0"/>
          </a:p>
        </p:txBody>
      </p:sp>
      <p:sp>
        <p:nvSpPr>
          <p:cNvPr id="3" name="Content Placeholder 2"/>
          <p:cNvSpPr>
            <a:spLocks noGrp="1"/>
          </p:cNvSpPr>
          <p:nvPr>
            <p:ph idx="1"/>
          </p:nvPr>
        </p:nvSpPr>
        <p:spPr>
          <a:xfrm>
            <a:off x="214627" y="644161"/>
            <a:ext cx="8799703" cy="5903026"/>
          </a:xfrm>
        </p:spPr>
        <p:txBody>
          <a:bodyPr>
            <a:normAutofit/>
          </a:bodyPr>
          <a:lstStyle/>
          <a:p>
            <a:r>
              <a:rPr lang="en-US" sz="2200" dirty="0" smtClean="0"/>
              <a:t>'"Cloud computing" (also called simply, "the cloud") describes the act of storing, managing and processing data </a:t>
            </a:r>
            <a:r>
              <a:rPr lang="en-US" sz="2200" b="1" dirty="0" smtClean="0"/>
              <a:t>online</a:t>
            </a:r>
            <a:r>
              <a:rPr lang="en-US" sz="2200" dirty="0" smtClean="0"/>
              <a:t> — as opposed to on your own physical computer or network.' </a:t>
            </a:r>
            <a:r>
              <a:rPr lang="en-US" sz="2200" i="1" dirty="0" smtClean="0">
                <a:solidFill>
                  <a:srgbClr val="3366FF"/>
                </a:solidFill>
              </a:rPr>
              <a:t>[nonspecific (JS)]</a:t>
            </a:r>
            <a:br>
              <a:rPr lang="en-US" sz="2200" i="1" dirty="0" smtClean="0">
                <a:solidFill>
                  <a:srgbClr val="3366FF"/>
                </a:solidFill>
              </a:rPr>
            </a:br>
            <a:r>
              <a:rPr lang="en-US" sz="2200" dirty="0" smtClean="0"/>
              <a:t>https://www.</a:t>
            </a:r>
            <a:r>
              <a:rPr lang="en-US" sz="2200" b="1" dirty="0" smtClean="0"/>
              <a:t>rackspace.com</a:t>
            </a:r>
            <a:r>
              <a:rPr lang="en-US" sz="2200" dirty="0" smtClean="0"/>
              <a:t>/en-us/cloud/cloud-computing</a:t>
            </a:r>
          </a:p>
          <a:p>
            <a:r>
              <a:rPr lang="en-US" sz="2200" dirty="0" smtClean="0"/>
              <a:t>"[...] cloud computing is the delivery of computing services —servers, storage, databases, networking, software, analytics, and more — </a:t>
            </a:r>
            <a:r>
              <a:rPr lang="en-US" sz="2200" b="1" dirty="0" smtClean="0"/>
              <a:t>over the Internet (“the cloud”). </a:t>
            </a:r>
            <a:r>
              <a:rPr lang="en-US" sz="2200" dirty="0" smtClean="0"/>
              <a:t>Companies offering these computing services are called cloud providers and typically charge for cloud computing services based on usage [...]" </a:t>
            </a:r>
            <a:r>
              <a:rPr lang="en-US" sz="2200" i="1" dirty="0" smtClean="0">
                <a:solidFill>
                  <a:srgbClr val="3366FF"/>
                </a:solidFill>
              </a:rPr>
              <a:t>["the Internet" should not taken as synonymous with "the cloud" (JS)]  </a:t>
            </a:r>
            <a:r>
              <a:rPr lang="en-US" sz="2200" dirty="0" smtClean="0"/>
              <a:t>https://</a:t>
            </a:r>
            <a:r>
              <a:rPr lang="en-US" sz="2200" b="1" dirty="0" smtClean="0"/>
              <a:t>azure.microsoft.com</a:t>
            </a:r>
            <a:r>
              <a:rPr lang="en-US" sz="2200" dirty="0" smtClean="0"/>
              <a:t>/en-us/overview/what-is-cloud-computing/</a:t>
            </a:r>
          </a:p>
          <a:p>
            <a:r>
              <a:rPr lang="en-US" sz="2200" dirty="0" smtClean="0"/>
              <a:t>"</a:t>
            </a:r>
            <a:r>
              <a:rPr lang="en-US" sz="2200" dirty="0"/>
              <a:t>Cloud computing is the on-demand delivery of compute power, database storage, applications, and other IT resources through a </a:t>
            </a:r>
            <a:r>
              <a:rPr lang="en-US" sz="2200" b="1" dirty="0"/>
              <a:t>cloud services platform via the internet </a:t>
            </a:r>
            <a:r>
              <a:rPr lang="en-US" sz="2200" dirty="0"/>
              <a:t>with pay-as-you-go pricing." https://</a:t>
            </a:r>
            <a:r>
              <a:rPr lang="en-US" sz="2200" b="1" dirty="0"/>
              <a:t>aws.amazon.com</a:t>
            </a:r>
            <a:r>
              <a:rPr lang="en-US" sz="2200" dirty="0"/>
              <a:t>/what-is-cloud-computing</a:t>
            </a:r>
            <a:r>
              <a:rPr lang="en-US" sz="2200" dirty="0" smtClean="0"/>
              <a:t>/</a:t>
            </a:r>
            <a:br>
              <a:rPr lang="en-US" sz="2200" dirty="0" smtClean="0"/>
            </a:br>
            <a:r>
              <a:rPr lang="en-US" sz="2200" i="1" dirty="0" smtClean="0">
                <a:solidFill>
                  <a:srgbClr val="3366FF"/>
                </a:solidFill>
              </a:rPr>
              <a:t>[nice recursive def'n, cloud defined as "cloud services platform" (JS)]</a:t>
            </a:r>
          </a:p>
          <a:p>
            <a:r>
              <a:rPr lang="en-US" sz="2200" dirty="0" smtClean="0"/>
              <a:t>See </a:t>
            </a:r>
            <a:r>
              <a:rPr lang="en-US" sz="2200" dirty="0"/>
              <a:t>also https://csrc.nist.gov/publications/detail/sp/800-145/final</a:t>
            </a:r>
            <a:endParaRPr lang="en-US" sz="2200" dirty="0" smtClean="0"/>
          </a:p>
        </p:txBody>
      </p:sp>
      <p:sp>
        <p:nvSpPr>
          <p:cNvPr id="4" name="Slide Number Placeholder 3"/>
          <p:cNvSpPr>
            <a:spLocks noGrp="1"/>
          </p:cNvSpPr>
          <p:nvPr>
            <p:ph type="sldNum" sz="quarter" idx="12"/>
          </p:nvPr>
        </p:nvSpPr>
        <p:spPr/>
        <p:txBody>
          <a:bodyPr/>
          <a:lstStyle/>
          <a:p>
            <a:fld id="{3F070AA3-0AD4-8B47-804B-CF007C952EA7}" type="slidenum">
              <a:rPr lang="en-US" smtClean="0"/>
              <a:t>10</a:t>
            </a:fld>
            <a:endParaRPr lang="en-US" dirty="0"/>
          </a:p>
        </p:txBody>
      </p:sp>
    </p:spTree>
    <p:extLst>
      <p:ext uri="{BB962C8B-B14F-4D97-AF65-F5344CB8AC3E}">
        <p14:creationId xmlns:p14="http://schemas.microsoft.com/office/powerpoint/2010/main" val="22628184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2D4B28E-91D6-904E-A79D-679E4A968972}" type="slidenum">
              <a:rPr lang="en-US"/>
              <a:pPr/>
              <a:t>11</a:t>
            </a:fld>
            <a:endParaRPr lang="en-US" dirty="0"/>
          </a:p>
        </p:txBody>
      </p:sp>
      <p:sp>
        <p:nvSpPr>
          <p:cNvPr id="10242" name="Rectangle 2"/>
          <p:cNvSpPr>
            <a:spLocks noGrp="1" noChangeArrowheads="1"/>
          </p:cNvSpPr>
          <p:nvPr>
            <p:ph type="title"/>
          </p:nvPr>
        </p:nvSpPr>
        <p:spPr>
          <a:xfrm>
            <a:off x="152400" y="152400"/>
            <a:ext cx="8839200" cy="457200"/>
          </a:xfrm>
        </p:spPr>
        <p:txBody>
          <a:bodyPr>
            <a:noAutofit/>
          </a:bodyPr>
          <a:lstStyle/>
          <a:p>
            <a:r>
              <a:rPr lang="en-US" sz="3200" b="1" dirty="0" smtClean="0"/>
              <a:t>Generally </a:t>
            </a:r>
            <a:r>
              <a:rPr lang="en-US" sz="3200" b="1" dirty="0"/>
              <a:t>Accepted </a:t>
            </a:r>
            <a:r>
              <a:rPr lang="en-US" sz="3200" b="1" i="1" u="sng" dirty="0"/>
              <a:t>Characteristics</a:t>
            </a:r>
          </a:p>
        </p:txBody>
      </p:sp>
      <p:sp>
        <p:nvSpPr>
          <p:cNvPr id="10243" name="Rectangle 3"/>
          <p:cNvSpPr>
            <a:spLocks noGrp="1" noChangeArrowheads="1"/>
          </p:cNvSpPr>
          <p:nvPr>
            <p:ph type="body" idx="1"/>
          </p:nvPr>
        </p:nvSpPr>
        <p:spPr>
          <a:xfrm>
            <a:off x="152400" y="762000"/>
            <a:ext cx="8839200" cy="5867400"/>
          </a:xfrm>
        </p:spPr>
        <p:txBody>
          <a:bodyPr/>
          <a:lstStyle/>
          <a:p>
            <a:r>
              <a:rPr lang="en-US" sz="2400" dirty="0"/>
              <a:t>Most people would agree that true cloud computing…</a:t>
            </a:r>
          </a:p>
          <a:p>
            <a:pPr>
              <a:buFontTx/>
              <a:buNone/>
            </a:pPr>
            <a:r>
              <a:rPr lang="en-US" sz="2400" dirty="0"/>
              <a:t>	-- </a:t>
            </a:r>
            <a:r>
              <a:rPr lang="en-US" sz="2400" dirty="0" smtClean="0"/>
              <a:t>Usually </a:t>
            </a:r>
            <a:r>
              <a:rPr lang="en-US" sz="2400" dirty="0"/>
              <a:t>has low </a:t>
            </a:r>
            <a:r>
              <a:rPr lang="en-US" sz="2400" dirty="0" smtClean="0"/>
              <a:t>(if not zero) </a:t>
            </a:r>
            <a:r>
              <a:rPr lang="en-US" sz="2400" dirty="0"/>
              <a:t>up front </a:t>
            </a:r>
            <a:r>
              <a:rPr lang="en-US" sz="2400" u="sng" dirty="0"/>
              <a:t>capital </a:t>
            </a:r>
            <a:r>
              <a:rPr lang="en-US" sz="2400" u="sng" dirty="0" smtClean="0"/>
              <a:t>costs</a:t>
            </a:r>
            <a:r>
              <a:rPr lang="en-US" sz="2400" dirty="0" smtClean="0"/>
              <a:t> for its users.</a:t>
            </a:r>
            <a:r>
              <a:rPr lang="en-US" sz="2400" dirty="0"/>
              <a:t/>
            </a:r>
            <a:br>
              <a:rPr lang="en-US" sz="2400" dirty="0"/>
            </a:br>
            <a:r>
              <a:rPr lang="en-US" sz="2400" dirty="0" smtClean="0"/>
              <a:t>-</a:t>
            </a:r>
            <a:r>
              <a:rPr lang="en-US" sz="2400" dirty="0"/>
              <a:t>- </a:t>
            </a:r>
            <a:r>
              <a:rPr lang="en-US" sz="2400" dirty="0" smtClean="0"/>
              <a:t>It largely </a:t>
            </a:r>
            <a:r>
              <a:rPr lang="en-US" sz="2400" dirty="0"/>
              <a:t>eliminates operational responsibilities (e.g., if a disk</a:t>
            </a:r>
            <a:br>
              <a:rPr lang="en-US" sz="2400" dirty="0"/>
            </a:br>
            <a:r>
              <a:rPr lang="en-US" sz="2400" dirty="0"/>
              <a:t>   fails or a switch loses connectivity, </a:t>
            </a:r>
            <a:r>
              <a:rPr lang="en-US" sz="2400" u="sng" dirty="0"/>
              <a:t>you</a:t>
            </a:r>
            <a:r>
              <a:rPr lang="en-US" sz="2400" dirty="0"/>
              <a:t> </a:t>
            </a:r>
            <a:r>
              <a:rPr lang="en-US" sz="2400" dirty="0" smtClean="0"/>
              <a:t>don</a:t>
            </a:r>
            <a:r>
              <a:rPr lang="fr-FR" altLang="ja-JP" sz="2400" dirty="0" smtClean="0">
                <a:latin typeface="Calibri"/>
                <a:ea typeface="Calibri"/>
              </a:rPr>
              <a:t>'</a:t>
            </a:r>
            <a:r>
              <a:rPr lang="en-US" sz="2400" dirty="0" smtClean="0"/>
              <a:t>t </a:t>
            </a:r>
            <a:r>
              <a:rPr lang="en-US" sz="2400" dirty="0"/>
              <a:t>need to fix it)</a:t>
            </a:r>
            <a:br>
              <a:rPr lang="en-US" sz="2400" dirty="0"/>
            </a:br>
            <a:r>
              <a:rPr lang="en-US" sz="2400" dirty="0"/>
              <a:t>-- </a:t>
            </a:r>
            <a:r>
              <a:rPr lang="en-US" sz="2400" dirty="0" smtClean="0"/>
              <a:t>For </a:t>
            </a:r>
            <a:r>
              <a:rPr lang="en-US" sz="2400" dirty="0"/>
              <a:t>the most part, cloud computing eliminates </a:t>
            </a:r>
            <a:r>
              <a:rPr lang="en-US" sz="2400" dirty="0" smtClean="0"/>
              <a:t>specific</a:t>
            </a:r>
            <a:br>
              <a:rPr lang="en-US" sz="2400" dirty="0" smtClean="0"/>
            </a:br>
            <a:r>
              <a:rPr lang="en-US" sz="2400" dirty="0" smtClean="0"/>
              <a:t>   knowledge of</a:t>
            </a:r>
            <a:r>
              <a:rPr lang="en-US" sz="2400" dirty="0"/>
              <a:t> </a:t>
            </a:r>
            <a:r>
              <a:rPr lang="en-US" sz="2400" dirty="0" smtClean="0"/>
              <a:t>WHERE one</a:t>
            </a:r>
            <a:r>
              <a:rPr lang="fr-FR" altLang="ja-JP" sz="2400" dirty="0" smtClean="0">
                <a:latin typeface="Calibri"/>
                <a:ea typeface="Calibri"/>
              </a:rPr>
              <a:t>'</a:t>
            </a:r>
            <a:r>
              <a:rPr lang="en-US" sz="2400" dirty="0" smtClean="0"/>
              <a:t>s </a:t>
            </a:r>
            <a:r>
              <a:rPr lang="en-US" sz="2400" dirty="0"/>
              <a:t>computational work is being done; </a:t>
            </a:r>
            <a:r>
              <a:rPr lang="en-US" sz="2400" dirty="0" smtClean="0"/>
              <a:t/>
            </a:r>
            <a:br>
              <a:rPr lang="en-US" sz="2400" dirty="0" smtClean="0"/>
            </a:br>
            <a:r>
              <a:rPr lang="en-US" sz="2400" dirty="0"/>
              <a:t> </a:t>
            </a:r>
            <a:r>
              <a:rPr lang="en-US" sz="2400" dirty="0" smtClean="0"/>
              <a:t>  </a:t>
            </a:r>
            <a:r>
              <a:rPr lang="en-US" altLang="ja-JP" sz="2400" dirty="0" smtClean="0"/>
              <a:t>(although you MAY know a general "region" where it happens)</a:t>
            </a:r>
            <a:br>
              <a:rPr lang="en-US" altLang="ja-JP" sz="2400" dirty="0" smtClean="0"/>
            </a:br>
            <a:r>
              <a:rPr lang="en-US" sz="2400" dirty="0" smtClean="0"/>
              <a:t>-</a:t>
            </a:r>
            <a:r>
              <a:rPr lang="en-US" sz="2400" dirty="0"/>
              <a:t>- </a:t>
            </a:r>
            <a:r>
              <a:rPr lang="en-US" sz="2400" dirty="0" smtClean="0"/>
              <a:t>Offers </a:t>
            </a:r>
            <a:r>
              <a:rPr lang="en-US" sz="2400" dirty="0"/>
              <a:t>substantial </a:t>
            </a:r>
            <a:r>
              <a:rPr lang="en-US" sz="2400" u="sng" dirty="0"/>
              <a:t>elasticity and scalability</a:t>
            </a:r>
            <a:r>
              <a:rPr lang="en-US" sz="2400" dirty="0"/>
              <a:t>: if you initially </a:t>
            </a:r>
            <a:br>
              <a:rPr lang="en-US" sz="2400" dirty="0"/>
            </a:br>
            <a:r>
              <a:rPr lang="en-US" sz="2400" dirty="0"/>
              <a:t>   need one CPU, </a:t>
            </a:r>
            <a:r>
              <a:rPr lang="en-US" sz="2400" dirty="0" smtClean="0"/>
              <a:t>that</a:t>
            </a:r>
            <a:r>
              <a:rPr lang="fr-FR" altLang="ja-JP" sz="2400" dirty="0" smtClean="0">
                <a:latin typeface="Calibri"/>
                <a:ea typeface="Calibri"/>
              </a:rPr>
              <a:t>'</a:t>
            </a:r>
            <a:r>
              <a:rPr lang="en-US" sz="2400" dirty="0" smtClean="0"/>
              <a:t>s </a:t>
            </a:r>
            <a:r>
              <a:rPr lang="en-US" sz="2400" dirty="0"/>
              <a:t>fine, but if you suddenly need 999</a:t>
            </a:r>
            <a:br>
              <a:rPr lang="en-US" sz="2400" dirty="0"/>
            </a:br>
            <a:r>
              <a:rPr lang="en-US" sz="2400" dirty="0"/>
              <a:t>   more, you can get them, too (and </a:t>
            </a:r>
            <a:r>
              <a:rPr lang="en-US" sz="2400" dirty="0" smtClean="0"/>
              <a:t>usually with </a:t>
            </a:r>
            <a:r>
              <a:rPr lang="en-US" sz="2400" dirty="0"/>
              <a:t>very little delay!</a:t>
            </a:r>
            <a:r>
              <a:rPr lang="en-US" sz="2400" dirty="0" smtClean="0"/>
              <a:t>).</a:t>
            </a:r>
            <a:r>
              <a:rPr lang="en-US" sz="2400" dirty="0"/>
              <a:t/>
            </a:r>
            <a:br>
              <a:rPr lang="en-US" sz="2400" dirty="0"/>
            </a:br>
            <a:r>
              <a:rPr lang="en-US" sz="2400" dirty="0"/>
              <a:t>   If/when demand drops, you can scale your usage back, </a:t>
            </a:r>
            <a:r>
              <a:rPr lang="en-US" sz="2400" dirty="0" smtClean="0"/>
              <a:t>too.</a:t>
            </a:r>
            <a:r>
              <a:rPr lang="en-US" sz="2400" dirty="0"/>
              <a:t/>
            </a:r>
            <a:br>
              <a:rPr lang="en-US" sz="2400" dirty="0"/>
            </a:br>
            <a:r>
              <a:rPr lang="en-US" sz="2400" dirty="0"/>
              <a:t>-- </a:t>
            </a:r>
            <a:r>
              <a:rPr lang="en-US" sz="2400" dirty="0" smtClean="0"/>
              <a:t>Cloud </a:t>
            </a:r>
            <a:r>
              <a:rPr lang="en-US" sz="2400" dirty="0"/>
              <a:t>computing leverages </a:t>
            </a:r>
            <a:r>
              <a:rPr lang="en-US" sz="2400" u="sng" dirty="0"/>
              <a:t>economies of scale</a:t>
            </a:r>
            <a:r>
              <a:rPr lang="en-US" sz="2400" dirty="0"/>
              <a:t> (running </a:t>
            </a:r>
            <a:br>
              <a:rPr lang="en-US" sz="2400" dirty="0"/>
            </a:br>
            <a:r>
              <a:rPr lang="en-US" sz="2400" dirty="0"/>
              <a:t>   mega data centers with tens of thousands of computers is </a:t>
            </a:r>
            <a:br>
              <a:rPr lang="en-US" sz="2400" dirty="0"/>
            </a:br>
            <a:r>
              <a:rPr lang="en-US" sz="2400" dirty="0"/>
              <a:t>   far less expensive (per computer) than running a </a:t>
            </a:r>
            <a:r>
              <a:rPr lang="en-US" sz="2400" dirty="0" smtClean="0"/>
              <a:t>small cluster)</a:t>
            </a:r>
            <a:r>
              <a:rPr lang="en-US" sz="2400" dirty="0"/>
              <a:t/>
            </a:r>
            <a:br>
              <a:rPr lang="en-US" sz="2400" dirty="0"/>
            </a:br>
            <a:r>
              <a:rPr lang="en-US" sz="2400" dirty="0" smtClean="0"/>
              <a:t>-- Is normally pay-for-what-you-use, often by credit card.</a:t>
            </a:r>
          </a:p>
        </p:txBody>
      </p:sp>
    </p:spTree>
    <p:extLst>
      <p:ext uri="{BB962C8B-B14F-4D97-AF65-F5344CB8AC3E}">
        <p14:creationId xmlns:p14="http://schemas.microsoft.com/office/powerpoint/2010/main" val="35350738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E1E2B5C-2451-5A49-90E7-D267FB63CEA1}" type="slidenum">
              <a:rPr lang="en-US"/>
              <a:pPr/>
              <a:t>12</a:t>
            </a:fld>
            <a:endParaRPr lang="en-US" dirty="0"/>
          </a:p>
        </p:txBody>
      </p:sp>
      <p:sp>
        <p:nvSpPr>
          <p:cNvPr id="12290" name="Rectangle 2"/>
          <p:cNvSpPr>
            <a:spLocks noGrp="1" noChangeArrowheads="1"/>
          </p:cNvSpPr>
          <p:nvPr>
            <p:ph type="title"/>
          </p:nvPr>
        </p:nvSpPr>
        <p:spPr>
          <a:xfrm>
            <a:off x="152400" y="152400"/>
            <a:ext cx="8839200" cy="762000"/>
          </a:xfrm>
        </p:spPr>
        <p:txBody>
          <a:bodyPr>
            <a:noAutofit/>
          </a:bodyPr>
          <a:lstStyle/>
          <a:p>
            <a:r>
              <a:rPr lang="en-US" sz="3200" b="1" dirty="0"/>
              <a:t>Some "Clouds" Won't Necessarily </a:t>
            </a:r>
            <a:br>
              <a:rPr lang="en-US" sz="3200" b="1" dirty="0"/>
            </a:br>
            <a:r>
              <a:rPr lang="en-US" sz="3200" b="1" dirty="0"/>
              <a:t>Have All of Those Characteristics</a:t>
            </a:r>
          </a:p>
        </p:txBody>
      </p:sp>
      <p:sp>
        <p:nvSpPr>
          <p:cNvPr id="12291" name="Rectangle 3"/>
          <p:cNvSpPr>
            <a:spLocks noGrp="1" noChangeArrowheads="1"/>
          </p:cNvSpPr>
          <p:nvPr>
            <p:ph type="body" idx="1"/>
          </p:nvPr>
        </p:nvSpPr>
        <p:spPr>
          <a:xfrm>
            <a:off x="152400" y="1219200"/>
            <a:ext cx="8839200" cy="5410200"/>
          </a:xfrm>
        </p:spPr>
        <p:txBody>
          <a:bodyPr/>
          <a:lstStyle/>
          <a:p>
            <a:r>
              <a:rPr lang="en-US" sz="2400" dirty="0">
                <a:solidFill>
                  <a:srgbClr val="000000"/>
                </a:solidFill>
              </a:rPr>
              <a:t>For instance, if your site is running </a:t>
            </a:r>
            <a:r>
              <a:rPr lang="en-US" sz="2400" dirty="0" smtClean="0">
                <a:solidFill>
                  <a:srgbClr val="000000"/>
                </a:solidFill>
              </a:rPr>
              <a:t>it's own </a:t>
            </a:r>
            <a:r>
              <a:rPr lang="en-US" sz="2400" b="1" dirty="0" smtClean="0">
                <a:solidFill>
                  <a:srgbClr val="000000"/>
                </a:solidFill>
              </a:rPr>
              <a:t>LOCAL </a:t>
            </a:r>
            <a:r>
              <a:rPr lang="en-US" sz="2400" u="sng" dirty="0">
                <a:solidFill>
                  <a:srgbClr val="000000"/>
                </a:solidFill>
              </a:rPr>
              <a:t>private cloud</a:t>
            </a:r>
            <a:r>
              <a:rPr lang="en-US" sz="2400" dirty="0">
                <a:solidFill>
                  <a:srgbClr val="000000"/>
                </a:solidFill>
              </a:rPr>
              <a:t>:</a:t>
            </a:r>
            <a:br>
              <a:rPr lang="en-US" sz="2400" dirty="0">
                <a:solidFill>
                  <a:srgbClr val="000000"/>
                </a:solidFill>
              </a:rPr>
            </a:br>
            <a:r>
              <a:rPr lang="en-US" sz="2400" dirty="0">
                <a:solidFill>
                  <a:srgbClr val="000000"/>
                </a:solidFill>
              </a:rPr>
              <a:t/>
            </a:r>
            <a:br>
              <a:rPr lang="en-US" sz="2400" dirty="0">
                <a:solidFill>
                  <a:srgbClr val="000000"/>
                </a:solidFill>
              </a:rPr>
            </a:br>
            <a:r>
              <a:rPr lang="en-US" sz="2400" dirty="0">
                <a:solidFill>
                  <a:srgbClr val="000000"/>
                </a:solidFill>
              </a:rPr>
              <a:t>-- </a:t>
            </a:r>
            <a:r>
              <a:rPr lang="en-US" sz="2400" dirty="0" smtClean="0">
                <a:solidFill>
                  <a:srgbClr val="000000"/>
                </a:solidFill>
              </a:rPr>
              <a:t>There </a:t>
            </a:r>
            <a:r>
              <a:rPr lang="en-US" sz="2400" dirty="0">
                <a:solidFill>
                  <a:srgbClr val="000000"/>
                </a:solidFill>
              </a:rPr>
              <a:t>WILL be capital expenditures up front,</a:t>
            </a:r>
            <a:br>
              <a:rPr lang="en-US" sz="2400" dirty="0">
                <a:solidFill>
                  <a:srgbClr val="000000"/>
                </a:solidFill>
              </a:rPr>
            </a:br>
            <a:r>
              <a:rPr lang="en-US" sz="2400" dirty="0">
                <a:solidFill>
                  <a:srgbClr val="000000"/>
                </a:solidFill>
              </a:rPr>
              <a:t>-- </a:t>
            </a:r>
            <a:r>
              <a:rPr lang="en-US" sz="2400" dirty="0" smtClean="0">
                <a:solidFill>
                  <a:srgbClr val="000000"/>
                </a:solidFill>
              </a:rPr>
              <a:t>You </a:t>
            </a:r>
            <a:r>
              <a:rPr lang="en-US" sz="2400" dirty="0">
                <a:solidFill>
                  <a:srgbClr val="000000"/>
                </a:solidFill>
              </a:rPr>
              <a:t>(or someone at your site) WILL still care about things </a:t>
            </a:r>
            <a:br>
              <a:rPr lang="en-US" sz="2400" dirty="0">
                <a:solidFill>
                  <a:srgbClr val="000000"/>
                </a:solidFill>
              </a:rPr>
            </a:br>
            <a:r>
              <a:rPr lang="en-US" sz="2400" dirty="0">
                <a:solidFill>
                  <a:srgbClr val="000000"/>
                </a:solidFill>
              </a:rPr>
              <a:t>   like hardware failures</a:t>
            </a:r>
            <a:r>
              <a:rPr lang="en-US" sz="2400" dirty="0" smtClean="0">
                <a:solidFill>
                  <a:srgbClr val="000000"/>
                </a:solidFill>
              </a:rPr>
              <a:t>,</a:t>
            </a:r>
            <a:r>
              <a:rPr lang="en-US" sz="2400" dirty="0">
                <a:solidFill>
                  <a:srgbClr val="000000"/>
                </a:solidFill>
              </a:rPr>
              <a:t/>
            </a:r>
            <a:br>
              <a:rPr lang="en-US" sz="2400" dirty="0">
                <a:solidFill>
                  <a:srgbClr val="000000"/>
                </a:solidFill>
              </a:rPr>
            </a:br>
            <a:r>
              <a:rPr lang="en-US" sz="2400" dirty="0">
                <a:solidFill>
                  <a:srgbClr val="000000"/>
                </a:solidFill>
              </a:rPr>
              <a:t>-- </a:t>
            </a:r>
            <a:r>
              <a:rPr lang="en-US" sz="2400" dirty="0" smtClean="0">
                <a:solidFill>
                  <a:srgbClr val="000000"/>
                </a:solidFill>
              </a:rPr>
              <a:t>You </a:t>
            </a:r>
            <a:r>
              <a:rPr lang="en-US" sz="2400" dirty="0">
                <a:solidFill>
                  <a:srgbClr val="000000"/>
                </a:solidFill>
              </a:rPr>
              <a:t>likely WON'T have the illusion of a seemingly infinite</a:t>
            </a:r>
            <a:br>
              <a:rPr lang="en-US" sz="2400" dirty="0">
                <a:solidFill>
                  <a:srgbClr val="000000"/>
                </a:solidFill>
              </a:rPr>
            </a:br>
            <a:r>
              <a:rPr lang="en-US" sz="2400" dirty="0">
                <a:solidFill>
                  <a:srgbClr val="000000"/>
                </a:solidFill>
              </a:rPr>
              <a:t>   inventory of processors (or memory or disk</a:t>
            </a:r>
            <a:r>
              <a:rPr lang="en-US" sz="2400" dirty="0" smtClean="0">
                <a:solidFill>
                  <a:srgbClr val="000000"/>
                </a:solidFill>
              </a:rPr>
              <a:t>), and</a:t>
            </a:r>
            <a:br>
              <a:rPr lang="en-US" sz="2400" dirty="0" smtClean="0">
                <a:solidFill>
                  <a:srgbClr val="000000"/>
                </a:solidFill>
              </a:rPr>
            </a:br>
            <a:r>
              <a:rPr lang="en-US" sz="2400" dirty="0" smtClean="0">
                <a:solidFill>
                  <a:srgbClr val="000000"/>
                </a:solidFill>
              </a:rPr>
              <a:t>-- You may not pay </a:t>
            </a:r>
            <a:r>
              <a:rPr lang="en-US" sz="2400" i="1" dirty="0" smtClean="0">
                <a:solidFill>
                  <a:srgbClr val="000000"/>
                </a:solidFill>
              </a:rPr>
              <a:t>ala carte</a:t>
            </a:r>
            <a:br>
              <a:rPr lang="en-US" sz="2400" i="1" dirty="0" smtClean="0">
                <a:solidFill>
                  <a:srgbClr val="000000"/>
                </a:solidFill>
              </a:rPr>
            </a:br>
            <a:r>
              <a:rPr lang="en-US" sz="2400" dirty="0">
                <a:solidFill>
                  <a:srgbClr val="000000"/>
                </a:solidFill>
              </a:rPr>
              <a:t/>
            </a:r>
            <a:br>
              <a:rPr lang="en-US" sz="2400" dirty="0">
                <a:solidFill>
                  <a:srgbClr val="000000"/>
                </a:solidFill>
              </a:rPr>
            </a:br>
            <a:r>
              <a:rPr lang="en-US" sz="2400" dirty="0">
                <a:solidFill>
                  <a:srgbClr val="000000"/>
                </a:solidFill>
              </a:rPr>
              <a:t>Nonetheless, a local private cloud service may </a:t>
            </a:r>
            <a:r>
              <a:rPr lang="en-US" sz="2400" u="sng" dirty="0">
                <a:solidFill>
                  <a:srgbClr val="000000"/>
                </a:solidFill>
              </a:rPr>
              <a:t>functionally work the same way</a:t>
            </a:r>
            <a:r>
              <a:rPr lang="en-US" sz="2400" dirty="0">
                <a:solidFill>
                  <a:srgbClr val="000000"/>
                </a:solidFill>
              </a:rPr>
              <a:t> as a public cloud service, and hybrid cloud models may even </a:t>
            </a:r>
            <a:r>
              <a:rPr lang="en-US" sz="2400" u="sng" dirty="0">
                <a:solidFill>
                  <a:srgbClr val="000000"/>
                </a:solidFill>
              </a:rPr>
              <a:t>combine</a:t>
            </a:r>
            <a:r>
              <a:rPr lang="en-US" sz="2400" dirty="0">
                <a:solidFill>
                  <a:srgbClr val="000000"/>
                </a:solidFill>
              </a:rPr>
              <a:t> private and public cloud services in a fairly seamless way. </a:t>
            </a:r>
            <a:r>
              <a:rPr lang="en-US" sz="2400" dirty="0" smtClean="0">
                <a:solidFill>
                  <a:srgbClr val="000000"/>
                </a:solidFill>
              </a:rPr>
              <a:t>The underpinnings are often </a:t>
            </a:r>
            <a:r>
              <a:rPr lang="en-US" sz="2400" dirty="0">
                <a:solidFill>
                  <a:srgbClr val="000000"/>
                </a:solidFill>
              </a:rPr>
              <a:t>the same (e.g., see</a:t>
            </a:r>
            <a:br>
              <a:rPr lang="en-US" sz="2400" dirty="0">
                <a:solidFill>
                  <a:srgbClr val="000000"/>
                </a:solidFill>
              </a:rPr>
            </a:br>
            <a:r>
              <a:rPr lang="en-US" sz="2400" dirty="0" smtClean="0">
                <a:solidFill>
                  <a:srgbClr val="000000"/>
                </a:solidFill>
              </a:rPr>
              <a:t>for example https</a:t>
            </a:r>
            <a:r>
              <a:rPr lang="en-US" sz="2400" dirty="0">
                <a:solidFill>
                  <a:srgbClr val="000000"/>
                </a:solidFill>
              </a:rPr>
              <a:t>://www.ubuntu.com/</a:t>
            </a:r>
            <a:r>
              <a:rPr lang="en-US" sz="2400" dirty="0" smtClean="0">
                <a:solidFill>
                  <a:srgbClr val="000000"/>
                </a:solidFill>
              </a:rPr>
              <a:t>cloud )</a:t>
            </a:r>
            <a:endParaRPr lang="en-US" sz="2400" dirty="0">
              <a:solidFill>
                <a:srgbClr val="000000"/>
              </a:solidFill>
            </a:endParaRPr>
          </a:p>
        </p:txBody>
      </p:sp>
    </p:spTree>
    <p:extLst>
      <p:ext uri="{BB962C8B-B14F-4D97-AF65-F5344CB8AC3E}">
        <p14:creationId xmlns:p14="http://schemas.microsoft.com/office/powerpoint/2010/main" val="33719606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109"/>
            <a:ext cx="8229600" cy="445838"/>
          </a:xfrm>
        </p:spPr>
        <p:txBody>
          <a:bodyPr>
            <a:normAutofit/>
          </a:bodyPr>
          <a:lstStyle/>
          <a:p>
            <a:r>
              <a:rPr lang="en-US" sz="3200" b="1" dirty="0" smtClean="0"/>
              <a:t>The Three Main Types of Cloud Computing</a:t>
            </a:r>
            <a:endParaRPr lang="en-US" sz="3200" b="1" dirty="0"/>
          </a:p>
        </p:txBody>
      </p:sp>
      <p:sp>
        <p:nvSpPr>
          <p:cNvPr id="3" name="Content Placeholder 2"/>
          <p:cNvSpPr>
            <a:spLocks noGrp="1"/>
          </p:cNvSpPr>
          <p:nvPr>
            <p:ph idx="1"/>
          </p:nvPr>
        </p:nvSpPr>
        <p:spPr>
          <a:xfrm>
            <a:off x="214627" y="809801"/>
            <a:ext cx="8799703" cy="5737386"/>
          </a:xfrm>
        </p:spPr>
        <p:txBody>
          <a:bodyPr>
            <a:normAutofit/>
          </a:bodyPr>
          <a:lstStyle/>
          <a:p>
            <a:r>
              <a:rPr lang="en-US" sz="2400" b="1" dirty="0" smtClean="0"/>
              <a:t>Infrastructure as a service (IAAS) </a:t>
            </a:r>
            <a:r>
              <a:rPr lang="en-US" sz="2400" dirty="0" smtClean="0"/>
              <a:t>(raw capacity from Amazon, Microsoft Azure, etc.). Limited number of major providers with </a:t>
            </a:r>
            <a:br>
              <a:rPr lang="en-US" sz="2400" dirty="0" smtClean="0"/>
            </a:br>
            <a:r>
              <a:rPr lang="en-US" sz="2400" dirty="0" smtClean="0"/>
              <a:t>at-scale offerings. (Think "system admins")</a:t>
            </a:r>
          </a:p>
          <a:p>
            <a:r>
              <a:rPr lang="en-US" sz="2400" b="1" dirty="0" smtClean="0"/>
              <a:t>Platform as a service (PAAS)</a:t>
            </a:r>
            <a:r>
              <a:rPr lang="en-US" sz="2400" dirty="0" smtClean="0"/>
              <a:t> (less common/less popular</a:t>
            </a:r>
            <a:r>
              <a:rPr lang="en-US" sz="2400" dirty="0"/>
              <a:t>, see</a:t>
            </a:r>
            <a:br>
              <a:rPr lang="en-US" sz="2400" dirty="0"/>
            </a:br>
            <a:r>
              <a:rPr lang="en-US" sz="2400" dirty="0"/>
              <a:t>https://www.skyhighnetworks.com/cloud-security-blog/microsoft-azure-closes-iaas-adoption-gap-with-amazon-aws</a:t>
            </a:r>
            <a:r>
              <a:rPr lang="en-US" sz="2400" dirty="0" smtClean="0"/>
              <a:t>/for $ graphs). Typified </a:t>
            </a:r>
            <a:r>
              <a:rPr lang="en-US" sz="2400" dirty="0"/>
              <a:t>by https://cloud.google.com/appengine</a:t>
            </a:r>
            <a:r>
              <a:rPr lang="en-US" sz="2400" dirty="0" smtClean="0"/>
              <a:t>/ </a:t>
            </a:r>
            <a:r>
              <a:rPr lang="en-US" sz="2400" dirty="0"/>
              <a:t> or</a:t>
            </a:r>
            <a:br>
              <a:rPr lang="en-US" sz="2400" dirty="0"/>
            </a:br>
            <a:r>
              <a:rPr lang="en-US" sz="2400" dirty="0"/>
              <a:t>https://www.openshift.com</a:t>
            </a:r>
            <a:r>
              <a:rPr lang="en-US" sz="2400" dirty="0" smtClean="0"/>
              <a:t>/    (Think "focused on enabling </a:t>
            </a:r>
            <a:br>
              <a:rPr lang="en-US" sz="2400" dirty="0" smtClean="0"/>
            </a:br>
            <a:r>
              <a:rPr lang="en-US" sz="2400" dirty="0" smtClean="0"/>
              <a:t>developers to be more efficient")</a:t>
            </a:r>
          </a:p>
          <a:p>
            <a:r>
              <a:rPr lang="en-US" sz="2400" b="1" dirty="0" smtClean="0"/>
              <a:t>Software as a service (SAAS) </a:t>
            </a:r>
            <a:r>
              <a:rPr lang="en-US" sz="2400" dirty="0" smtClean="0"/>
              <a:t>(Gmail, Box, Salesforce, various online desktop backup solutions, etc.). Very common/very diverse/very well-known by the general public. (Think "end users")</a:t>
            </a:r>
          </a:p>
          <a:p>
            <a:endParaRPr lang="en-US" sz="2400" dirty="0"/>
          </a:p>
          <a:p>
            <a:r>
              <a:rPr lang="en-US" sz="2400" dirty="0" smtClean="0"/>
              <a:t>Let's dig into the first and the third of those a little...</a:t>
            </a:r>
          </a:p>
          <a:p>
            <a:pPr marL="457200" lvl="1" indent="0">
              <a:buNone/>
            </a:pPr>
            <a:endParaRPr lang="en-US" sz="2400" b="1" dirty="0" smtClean="0"/>
          </a:p>
        </p:txBody>
      </p:sp>
      <p:sp>
        <p:nvSpPr>
          <p:cNvPr id="4" name="Slide Number Placeholder 3"/>
          <p:cNvSpPr>
            <a:spLocks noGrp="1"/>
          </p:cNvSpPr>
          <p:nvPr>
            <p:ph type="sldNum" sz="quarter" idx="12"/>
          </p:nvPr>
        </p:nvSpPr>
        <p:spPr/>
        <p:txBody>
          <a:bodyPr/>
          <a:lstStyle/>
          <a:p>
            <a:fld id="{3F070AA3-0AD4-8B47-804B-CF007C952EA7}" type="slidenum">
              <a:rPr lang="en-US" smtClean="0"/>
              <a:t>13</a:t>
            </a:fld>
            <a:endParaRPr lang="en-US" dirty="0"/>
          </a:p>
        </p:txBody>
      </p:sp>
    </p:spTree>
    <p:extLst>
      <p:ext uri="{BB962C8B-B14F-4D97-AF65-F5344CB8AC3E}">
        <p14:creationId xmlns:p14="http://schemas.microsoft.com/office/powerpoint/2010/main" val="28741310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109"/>
            <a:ext cx="8229600" cy="445838"/>
          </a:xfrm>
        </p:spPr>
        <p:txBody>
          <a:bodyPr>
            <a:normAutofit/>
          </a:bodyPr>
          <a:lstStyle/>
          <a:p>
            <a:r>
              <a:rPr lang="en-US" sz="3200" b="1" dirty="0" smtClean="0"/>
              <a:t>Infrastructure As A Service</a:t>
            </a:r>
            <a:endParaRPr lang="en-US" sz="3200" b="1" dirty="0"/>
          </a:p>
        </p:txBody>
      </p:sp>
      <p:sp>
        <p:nvSpPr>
          <p:cNvPr id="3" name="Content Placeholder 2"/>
          <p:cNvSpPr>
            <a:spLocks noGrp="1"/>
          </p:cNvSpPr>
          <p:nvPr>
            <p:ph idx="1"/>
          </p:nvPr>
        </p:nvSpPr>
        <p:spPr>
          <a:xfrm>
            <a:off x="214627" y="809801"/>
            <a:ext cx="8799703" cy="5737386"/>
          </a:xfrm>
        </p:spPr>
        <p:txBody>
          <a:bodyPr>
            <a:normAutofit/>
          </a:bodyPr>
          <a:lstStyle/>
          <a:p>
            <a:r>
              <a:rPr lang="en-US" sz="2400" dirty="0" smtClean="0"/>
              <a:t>IAAS differs from traditional "virtual hosting" in that shared capacity can easily be provisioned dynamically with "low friction;" grow or contract your infrastructure as required. This is great for businesses with irregular/"spikey" load patterns.</a:t>
            </a:r>
          </a:p>
          <a:p>
            <a:r>
              <a:rPr lang="en-US" sz="2400" dirty="0" smtClean="0"/>
              <a:t>On the other hand, </a:t>
            </a:r>
            <a:r>
              <a:rPr lang="en-US" sz="2400" dirty="0"/>
              <a:t>y</a:t>
            </a:r>
            <a:r>
              <a:rPr lang="en-US" sz="2400" dirty="0" smtClean="0"/>
              <a:t>ou WILL "pay for what you eat" (rather than paying a flat rate per month for dedicated capacity). </a:t>
            </a:r>
          </a:p>
          <a:p>
            <a:r>
              <a:rPr lang="en-US" sz="2400" dirty="0" smtClean="0"/>
              <a:t>By implication, </a:t>
            </a:r>
            <a:r>
              <a:rPr lang="en-US" sz="2400" b="1" dirty="0" smtClean="0"/>
              <a:t>your revenue had better scale up with your usage</a:t>
            </a:r>
            <a:r>
              <a:rPr lang="en-US" sz="2400" dirty="0" smtClean="0"/>
              <a:t>, or you'll be potentially looking at a BIG bill with no cash to pay it (pricing is publicly available </a:t>
            </a:r>
            <a:r>
              <a:rPr lang="en-US" sz="2400" dirty="0"/>
              <a:t>for </a:t>
            </a:r>
            <a:r>
              <a:rPr lang="en-US" sz="2400" dirty="0" smtClean="0"/>
              <a:t>Amazon's cloud services at </a:t>
            </a:r>
            <a:br>
              <a:rPr lang="en-US" sz="2400" dirty="0" smtClean="0"/>
            </a:br>
            <a:r>
              <a:rPr lang="en-US" sz="2400" dirty="0" smtClean="0"/>
              <a:t>https</a:t>
            </a:r>
            <a:r>
              <a:rPr lang="en-US" sz="2400" dirty="0"/>
              <a:t>://aws.amazon.com/ec2/pricing</a:t>
            </a:r>
            <a:r>
              <a:rPr lang="en-US" sz="2400" dirty="0" smtClean="0"/>
              <a:t>/</a:t>
            </a:r>
            <a:r>
              <a:rPr lang="en-US" sz="2400" dirty="0"/>
              <a:t> </a:t>
            </a:r>
            <a:r>
              <a:rPr lang="en-US" sz="2400" dirty="0" smtClean="0"/>
              <a:t>if you want to take a look)</a:t>
            </a:r>
          </a:p>
          <a:p>
            <a:r>
              <a:rPr lang="en-US" sz="2400" dirty="0" smtClean="0"/>
              <a:t>Cloud IAAS is </a:t>
            </a:r>
            <a:r>
              <a:rPr lang="en-US" sz="2400" b="1" dirty="0" smtClean="0"/>
              <a:t>heavily network reliant.</a:t>
            </a:r>
          </a:p>
          <a:p>
            <a:r>
              <a:rPr lang="en-US" sz="2400" b="1" dirty="0" smtClean="0"/>
              <a:t>IAAS is </a:t>
            </a:r>
            <a:r>
              <a:rPr lang="en-US" sz="2400" b="1" u="sng" dirty="0" smtClean="0"/>
              <a:t>seductive:</a:t>
            </a:r>
            <a:r>
              <a:rPr lang="en-US" sz="2400" b="1" dirty="0" smtClean="0"/>
              <a:t> </a:t>
            </a:r>
            <a:r>
              <a:rPr lang="en-US" sz="2400" dirty="0" smtClean="0"/>
              <a:t>Suddenly, hardware's not your problem. IP address space is not your problem. Physical space in the colo is </a:t>
            </a:r>
            <a:br>
              <a:rPr lang="en-US" sz="2400" dirty="0" smtClean="0"/>
            </a:br>
            <a:r>
              <a:rPr lang="en-US" sz="2400" dirty="0" smtClean="0"/>
              <a:t>not your problem. Power and cooling are not your problem, etc.</a:t>
            </a:r>
          </a:p>
        </p:txBody>
      </p:sp>
      <p:sp>
        <p:nvSpPr>
          <p:cNvPr id="4" name="Slide Number Placeholder 3"/>
          <p:cNvSpPr>
            <a:spLocks noGrp="1"/>
          </p:cNvSpPr>
          <p:nvPr>
            <p:ph type="sldNum" sz="quarter" idx="12"/>
          </p:nvPr>
        </p:nvSpPr>
        <p:spPr/>
        <p:txBody>
          <a:bodyPr/>
          <a:lstStyle/>
          <a:p>
            <a:fld id="{3F070AA3-0AD4-8B47-804B-CF007C952EA7}" type="slidenum">
              <a:rPr lang="en-US" smtClean="0"/>
              <a:t>14</a:t>
            </a:fld>
            <a:endParaRPr lang="en-US" dirty="0"/>
          </a:p>
        </p:txBody>
      </p:sp>
    </p:spTree>
    <p:extLst>
      <p:ext uri="{BB962C8B-B14F-4D97-AF65-F5344CB8AC3E}">
        <p14:creationId xmlns:p14="http://schemas.microsoft.com/office/powerpoint/2010/main" val="1534795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109"/>
            <a:ext cx="8229600" cy="445838"/>
          </a:xfrm>
        </p:spPr>
        <p:txBody>
          <a:bodyPr>
            <a:normAutofit/>
          </a:bodyPr>
          <a:lstStyle/>
          <a:p>
            <a:r>
              <a:rPr lang="en-US" sz="3200" b="1" dirty="0" smtClean="0"/>
              <a:t>In Contrast, Software As A Service (SAAS)...</a:t>
            </a:r>
            <a:endParaRPr lang="en-US" sz="3200" b="1" dirty="0"/>
          </a:p>
        </p:txBody>
      </p:sp>
      <p:sp>
        <p:nvSpPr>
          <p:cNvPr id="3" name="Content Placeholder 2"/>
          <p:cNvSpPr>
            <a:spLocks noGrp="1"/>
          </p:cNvSpPr>
          <p:nvPr>
            <p:ph idx="1"/>
          </p:nvPr>
        </p:nvSpPr>
        <p:spPr>
          <a:xfrm>
            <a:off x="214627" y="809801"/>
            <a:ext cx="8799703" cy="5737386"/>
          </a:xfrm>
        </p:spPr>
        <p:txBody>
          <a:bodyPr>
            <a:normAutofit/>
          </a:bodyPr>
          <a:lstStyle/>
          <a:p>
            <a:r>
              <a:rPr lang="en-US" sz="2400" dirty="0" smtClean="0"/>
              <a:t>The easiest way to explain SAAS is by pointing to some example services...</a:t>
            </a:r>
            <a:br>
              <a:rPr lang="en-US" sz="2400" dirty="0" smtClean="0"/>
            </a:br>
            <a:endParaRPr lang="en-US" sz="2400" dirty="0" smtClean="0"/>
          </a:p>
          <a:p>
            <a:r>
              <a:rPr lang="en-US" sz="2400" dirty="0" smtClean="0"/>
              <a:t>Hosted email, video conferencing, messaging</a:t>
            </a:r>
          </a:p>
          <a:p>
            <a:r>
              <a:rPr lang="en-US" sz="2400" dirty="0" smtClean="0"/>
              <a:t>Online backup services and file sharing services</a:t>
            </a:r>
          </a:p>
          <a:p>
            <a:r>
              <a:rPr lang="en-US" sz="2400" dirty="0" smtClean="0"/>
              <a:t>Backend business processing (such as expense reporting), etc.</a:t>
            </a:r>
          </a:p>
          <a:p>
            <a:endParaRPr lang="en-US" sz="2400" dirty="0"/>
          </a:p>
          <a:p>
            <a:r>
              <a:rPr lang="en-US" sz="2400" b="1" dirty="0" smtClean="0"/>
              <a:t>This niche can have huge players (like Google or Microsoft), </a:t>
            </a:r>
            <a:br>
              <a:rPr lang="en-US" sz="2400" b="1" dirty="0" smtClean="0"/>
            </a:br>
            <a:r>
              <a:rPr lang="en-US" sz="2400" b="1" dirty="0" smtClean="0"/>
              <a:t>but it can also have services fielded by a couple of programmers working out of their garage, and everything in-between.</a:t>
            </a:r>
          </a:p>
          <a:p>
            <a:endParaRPr lang="en-US" sz="2400" b="1" dirty="0"/>
          </a:p>
          <a:p>
            <a:r>
              <a:rPr lang="en-US" sz="2400" b="1" dirty="0" smtClean="0"/>
              <a:t>WHATEVER form it takes, we know "the cloud" is a major trend...</a:t>
            </a:r>
          </a:p>
        </p:txBody>
      </p:sp>
      <p:sp>
        <p:nvSpPr>
          <p:cNvPr id="4" name="Slide Number Placeholder 3"/>
          <p:cNvSpPr>
            <a:spLocks noGrp="1"/>
          </p:cNvSpPr>
          <p:nvPr>
            <p:ph type="sldNum" sz="quarter" idx="12"/>
          </p:nvPr>
        </p:nvSpPr>
        <p:spPr/>
        <p:txBody>
          <a:bodyPr/>
          <a:lstStyle/>
          <a:p>
            <a:fld id="{3F070AA3-0AD4-8B47-804B-CF007C952EA7}" type="slidenum">
              <a:rPr lang="en-US" smtClean="0"/>
              <a:t>15</a:t>
            </a:fld>
            <a:endParaRPr lang="en-US" dirty="0"/>
          </a:p>
        </p:txBody>
      </p:sp>
    </p:spTree>
    <p:extLst>
      <p:ext uri="{BB962C8B-B14F-4D97-AF65-F5344CB8AC3E}">
        <p14:creationId xmlns:p14="http://schemas.microsoft.com/office/powerpoint/2010/main" val="29927947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92691"/>
            <a:ext cx="8768080" cy="972206"/>
          </a:xfrm>
        </p:spPr>
        <p:txBody>
          <a:bodyPr>
            <a:normAutofit/>
          </a:bodyPr>
          <a:lstStyle/>
          <a:p>
            <a:r>
              <a:rPr lang="en-US" sz="3200" b="1" dirty="0" smtClean="0"/>
              <a:t>It Seems As If EVERYONE</a:t>
            </a:r>
            <a:r>
              <a:rPr lang="fr-FR" sz="3200" b="1" dirty="0" smtClean="0"/>
              <a:t>'</a:t>
            </a:r>
            <a:r>
              <a:rPr lang="en-US" sz="3200" b="1" dirty="0" smtClean="0"/>
              <a:t>s </a:t>
            </a:r>
            <a:br>
              <a:rPr lang="en-US" sz="3200" b="1" dirty="0" smtClean="0"/>
            </a:br>
            <a:r>
              <a:rPr lang="en-US" sz="3200" b="1" dirty="0" smtClean="0"/>
              <a:t>Now At Least </a:t>
            </a:r>
            <a:r>
              <a:rPr lang="en-US" sz="3200" b="1" u="sng" dirty="0" smtClean="0"/>
              <a:t>Considering</a:t>
            </a:r>
            <a:r>
              <a:rPr lang="en-US" sz="3200" b="1" dirty="0" smtClean="0"/>
              <a:t> the Cloud</a:t>
            </a:r>
            <a:endParaRPr lang="en-US" sz="3200" b="1" dirty="0"/>
          </a:p>
        </p:txBody>
      </p:sp>
      <p:sp>
        <p:nvSpPr>
          <p:cNvPr id="8" name="Content Placeholder 7"/>
          <p:cNvSpPr>
            <a:spLocks noGrp="1"/>
          </p:cNvSpPr>
          <p:nvPr>
            <p:ph idx="1"/>
          </p:nvPr>
        </p:nvSpPr>
        <p:spPr/>
        <p:txBody>
          <a:bodyPr>
            <a:normAutofit/>
          </a:bodyPr>
          <a:lstStyle/>
          <a:p>
            <a:r>
              <a:rPr lang="en-US" sz="2400" b="1" dirty="0" smtClean="0"/>
              <a:t>"94% of Enterprises are at least discussing cloud or cloud services"</a:t>
            </a:r>
            <a:br>
              <a:rPr lang="en-US" sz="2400" b="1" dirty="0" smtClean="0"/>
            </a:br>
            <a:r>
              <a:rPr lang="en-US" sz="2400" dirty="0" smtClean="0"/>
              <a:t/>
            </a:r>
            <a:br>
              <a:rPr lang="en-US" sz="2400" dirty="0" smtClean="0"/>
            </a:br>
            <a:r>
              <a:rPr lang="en-US" sz="2400" dirty="0" smtClean="0"/>
              <a:t>"Avoiding the Hidden Costs of the Cloud," PDF page 4, </a:t>
            </a:r>
            <a:br>
              <a:rPr lang="en-US" sz="2400" dirty="0" smtClean="0"/>
            </a:br>
            <a:r>
              <a:rPr lang="en-US" sz="2400" dirty="0" smtClean="0"/>
              <a:t>http</a:t>
            </a:r>
            <a:r>
              <a:rPr lang="en-US" sz="2400" dirty="0"/>
              <a:t>://www.symantec.com/content/en/us/about/media/pdfs/b-state-of-cloud-global-results-2013.en-</a:t>
            </a:r>
            <a:r>
              <a:rPr lang="en-US" sz="2400" dirty="0" smtClean="0"/>
              <a:t>us.pdf</a:t>
            </a:r>
          </a:p>
          <a:p>
            <a:endParaRPr lang="en-US" sz="2400" dirty="0"/>
          </a:p>
          <a:p>
            <a:pPr marL="0" indent="0">
              <a:buNone/>
            </a:pPr>
            <a:r>
              <a:rPr lang="en-US" sz="2400" dirty="0" smtClean="0"/>
              <a:t>	[There are a MILLION stats/surveys/reports about all things </a:t>
            </a:r>
            <a:br>
              <a:rPr lang="en-US" sz="2400" dirty="0" smtClean="0"/>
            </a:br>
            <a:r>
              <a:rPr lang="en-US" sz="2400" dirty="0" smtClean="0"/>
              <a:t>	cloud, as you'll</a:t>
            </a:r>
            <a:r>
              <a:rPr lang="en-US" sz="2400" dirty="0"/>
              <a:t> </a:t>
            </a:r>
            <a:r>
              <a:rPr lang="en-US" sz="2400" dirty="0" smtClean="0"/>
              <a:t>quickly see]</a:t>
            </a:r>
            <a:endParaRPr lang="en-US" sz="2400" dirty="0"/>
          </a:p>
        </p:txBody>
      </p:sp>
    </p:spTree>
    <p:extLst>
      <p:ext uri="{BB962C8B-B14F-4D97-AF65-F5344CB8AC3E}">
        <p14:creationId xmlns:p14="http://schemas.microsoft.com/office/powerpoint/2010/main" val="41017606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24AFFC8-70CA-7848-BCE0-D27ABDBB82A6}" type="slidenum">
              <a:rPr lang="en-US"/>
              <a:pPr/>
              <a:t>17</a:t>
            </a:fld>
            <a:endParaRPr lang="en-US" dirty="0"/>
          </a:p>
        </p:txBody>
      </p:sp>
      <p:sp>
        <p:nvSpPr>
          <p:cNvPr id="11266" name="Rectangle 2"/>
          <p:cNvSpPr>
            <a:spLocks noGrp="1" noChangeArrowheads="1"/>
          </p:cNvSpPr>
          <p:nvPr>
            <p:ph type="title"/>
          </p:nvPr>
        </p:nvSpPr>
        <p:spPr>
          <a:xfrm>
            <a:off x="0" y="152400"/>
            <a:ext cx="9144000" cy="533400"/>
          </a:xfrm>
        </p:spPr>
        <p:txBody>
          <a:bodyPr>
            <a:noAutofit/>
          </a:bodyPr>
          <a:lstStyle/>
          <a:p>
            <a:r>
              <a:rPr lang="en-US" sz="3200" b="1" dirty="0" smtClean="0"/>
              <a:t>What</a:t>
            </a:r>
            <a:r>
              <a:rPr lang="fr-FR" sz="3200" b="1" dirty="0" smtClean="0"/>
              <a:t>'</a:t>
            </a:r>
            <a:r>
              <a:rPr lang="en-US" sz="3200" b="1" dirty="0" smtClean="0"/>
              <a:t>s </a:t>
            </a:r>
            <a:r>
              <a:rPr lang="en-US" sz="3200" b="1" dirty="0"/>
              <a:t>Driving </a:t>
            </a:r>
            <a:r>
              <a:rPr lang="en-US" sz="3200" b="1" dirty="0" smtClean="0"/>
              <a:t>That Interest in Cloud </a:t>
            </a:r>
            <a:r>
              <a:rPr lang="en-US" sz="3200" b="1" dirty="0"/>
              <a:t>Computing</a:t>
            </a:r>
            <a:r>
              <a:rPr lang="en-US" sz="3200" b="1" dirty="0" smtClean="0"/>
              <a:t>?</a:t>
            </a:r>
            <a:endParaRPr lang="en-US" sz="3200" b="1" dirty="0"/>
          </a:p>
        </p:txBody>
      </p:sp>
      <p:sp>
        <p:nvSpPr>
          <p:cNvPr id="11267" name="Rectangle 3"/>
          <p:cNvSpPr>
            <a:spLocks noGrp="1" noChangeArrowheads="1"/>
          </p:cNvSpPr>
          <p:nvPr>
            <p:ph type="body" idx="1"/>
          </p:nvPr>
        </p:nvSpPr>
        <p:spPr>
          <a:xfrm>
            <a:off x="152400" y="975894"/>
            <a:ext cx="8839200" cy="5653505"/>
          </a:xfrm>
        </p:spPr>
        <p:txBody>
          <a:bodyPr/>
          <a:lstStyle/>
          <a:p>
            <a:r>
              <a:rPr lang="en-US" sz="2400" u="sng" dirty="0"/>
              <a:t>Thought leaders:</a:t>
            </a:r>
            <a:r>
              <a:rPr lang="en-US" sz="2400" dirty="0"/>
              <a:t> Amazon, Google, Microsoft and many other Internet thought leaders have all aligned behind </a:t>
            </a:r>
            <a:r>
              <a:rPr lang="en-US" sz="2400" dirty="0" smtClean="0"/>
              <a:t>"the cloud"</a:t>
            </a:r>
          </a:p>
          <a:p>
            <a:endParaRPr lang="en-US" sz="2400" dirty="0"/>
          </a:p>
          <a:p>
            <a:r>
              <a:rPr lang="en-US" sz="2400" u="sng" dirty="0"/>
              <a:t>Mobile devices:</a:t>
            </a:r>
            <a:r>
              <a:rPr lang="en-US" sz="2400" dirty="0"/>
              <a:t> Smart phones, tablets and Chromebooks typically have limited on-device storage and processing power may also be limited due to intentional use of energy-efficient ARM processors. The cloud is a perfect compliment to those mobile devices, offering virtually unlimited storage and infinite processing power. </a:t>
            </a:r>
          </a:p>
          <a:p>
            <a:endParaRPr lang="en-US" sz="2400" u="sng" dirty="0" smtClean="0"/>
          </a:p>
          <a:p>
            <a:r>
              <a:rPr lang="en-US" sz="2400" b="1" u="sng" dirty="0" smtClean="0"/>
              <a:t>Costs:</a:t>
            </a:r>
            <a:r>
              <a:rPr lang="en-US" sz="2400" dirty="0" smtClean="0"/>
              <a:t> </a:t>
            </a:r>
            <a:r>
              <a:rPr lang="en-US" sz="2400" dirty="0"/>
              <a:t>Because cloud computing should theoretically help sites avoid major new </a:t>
            </a:r>
            <a:r>
              <a:rPr lang="en-US" sz="2400" b="1" dirty="0"/>
              <a:t>capital expenditures </a:t>
            </a:r>
            <a:r>
              <a:rPr lang="en-US" sz="2400" dirty="0"/>
              <a:t>(capex) while also controlling some ongoing operational expenses (opex), cloud computing is potentially a </a:t>
            </a:r>
            <a:r>
              <a:rPr lang="en-US" sz="2400" dirty="0" smtClean="0"/>
              <a:t>lifesaver </a:t>
            </a:r>
            <a:r>
              <a:rPr lang="en-US" sz="2400" dirty="0"/>
              <a:t>for financially strapped businesses, </a:t>
            </a:r>
            <a:r>
              <a:rPr lang="en-US" sz="2400" dirty="0" smtClean="0"/>
              <a:t>including many universities. </a:t>
            </a:r>
            <a:r>
              <a:rPr lang="en-US" sz="2400" b="1" dirty="0" smtClean="0"/>
              <a:t>"It's cost effective."</a:t>
            </a:r>
          </a:p>
        </p:txBody>
      </p:sp>
    </p:spTree>
    <p:extLst>
      <p:ext uri="{BB962C8B-B14F-4D97-AF65-F5344CB8AC3E}">
        <p14:creationId xmlns:p14="http://schemas.microsoft.com/office/powerpoint/2010/main" val="19113021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0" y="113961"/>
            <a:ext cx="9003862" cy="568521"/>
          </a:xfrm>
        </p:spPr>
        <p:txBody>
          <a:bodyPr>
            <a:normAutofit/>
          </a:bodyPr>
          <a:lstStyle/>
          <a:p>
            <a:r>
              <a:rPr lang="en-US" sz="3200" b="1" dirty="0" smtClean="0"/>
              <a:t>But Is The Cloud Cost Effective? It Depends...</a:t>
            </a:r>
            <a:endParaRPr lang="en-US" sz="3200" b="1" dirty="0"/>
          </a:p>
        </p:txBody>
      </p:sp>
      <p:sp>
        <p:nvSpPr>
          <p:cNvPr id="3" name="Content Placeholder 2"/>
          <p:cNvSpPr>
            <a:spLocks noGrp="1"/>
          </p:cNvSpPr>
          <p:nvPr>
            <p:ph idx="1"/>
          </p:nvPr>
        </p:nvSpPr>
        <p:spPr>
          <a:xfrm>
            <a:off x="243840" y="891019"/>
            <a:ext cx="8696960" cy="5773940"/>
          </a:xfrm>
        </p:spPr>
        <p:txBody>
          <a:bodyPr>
            <a:normAutofit/>
          </a:bodyPr>
          <a:lstStyle/>
          <a:p>
            <a:r>
              <a:rPr lang="en-US" sz="2400" dirty="0" smtClean="0"/>
              <a:t>Consider the report </a:t>
            </a:r>
            <a:r>
              <a:rPr lang="en-US" sz="2400" b="1" i="1" dirty="0" smtClean="0"/>
              <a:t>"Why </a:t>
            </a:r>
            <a:r>
              <a:rPr lang="en-US" sz="2400" b="1" i="1" dirty="0"/>
              <a:t>Switching to AWS May Cost You A </a:t>
            </a:r>
            <a:r>
              <a:rPr lang="en-US" sz="2400" b="1" i="1" dirty="0" smtClean="0"/>
              <a:t>Fortune"</a:t>
            </a:r>
            <a:r>
              <a:rPr lang="en-US" sz="2400" dirty="0" smtClean="0"/>
              <a:t> by HiVelocity, which states:</a:t>
            </a:r>
            <a:br>
              <a:rPr lang="en-US" sz="2400" dirty="0" smtClean="0"/>
            </a:br>
            <a:r>
              <a:rPr lang="en-US" sz="2400" dirty="0" smtClean="0"/>
              <a:t/>
            </a:r>
            <a:br>
              <a:rPr lang="en-US" sz="2400" dirty="0" smtClean="0"/>
            </a:br>
            <a:r>
              <a:rPr lang="en-US" sz="2400" i="1" dirty="0" smtClean="0"/>
              <a:t>Every </a:t>
            </a:r>
            <a:r>
              <a:rPr lang="en-US" sz="2400" i="1" dirty="0"/>
              <a:t>month we lose a couple of customers to Amazon's Cloud or AWS (Amazon Web Services) and every month we have another couple of customers sign up with us having just cancelled their AWS solution.  Each time their reasoning for leaving AWS is the same, “way more expensive and way less performance than we expected, especially when compared to what we get from a dedicated server”. </a:t>
            </a:r>
            <a:r>
              <a:rPr lang="en-US" sz="2400" i="1" dirty="0" smtClean="0"/>
              <a:t/>
            </a:r>
            <a:br>
              <a:rPr lang="en-US" sz="2400" i="1" dirty="0" smtClean="0"/>
            </a:br>
            <a:r>
              <a:rPr lang="en-US" sz="2400" i="1" dirty="0" smtClean="0"/>
              <a:t/>
            </a:r>
            <a:br>
              <a:rPr lang="en-US" sz="2400" i="1" dirty="0" smtClean="0"/>
            </a:br>
            <a:r>
              <a:rPr lang="en-US" sz="2400" dirty="0"/>
              <a:t>See https://www.hivelocity.net/blog/AWS-bandwidth-</a:t>
            </a:r>
            <a:r>
              <a:rPr lang="en-US" sz="2400" dirty="0" smtClean="0"/>
              <a:t>expensive</a:t>
            </a:r>
            <a:br>
              <a:rPr lang="en-US" sz="2400" dirty="0" smtClean="0"/>
            </a:br>
            <a:r>
              <a:rPr lang="en-US" sz="2400" dirty="0" smtClean="0"/>
              <a:t/>
            </a:r>
            <a:br>
              <a:rPr lang="en-US" sz="2400" dirty="0" smtClean="0"/>
            </a:br>
            <a:r>
              <a:rPr lang="en-US" sz="2400" dirty="0" smtClean="0"/>
              <a:t>[not to ruin the surprise, but the issue is often cloud bandwidth charges]</a:t>
            </a:r>
            <a:endParaRPr lang="en-US" sz="2400" i="1" dirty="0"/>
          </a:p>
        </p:txBody>
      </p:sp>
      <p:sp>
        <p:nvSpPr>
          <p:cNvPr id="4" name="Slide Number Placeholder 3"/>
          <p:cNvSpPr>
            <a:spLocks noGrp="1"/>
          </p:cNvSpPr>
          <p:nvPr>
            <p:ph type="sldNum" sz="quarter" idx="12"/>
          </p:nvPr>
        </p:nvSpPr>
        <p:spPr/>
        <p:txBody>
          <a:bodyPr/>
          <a:lstStyle/>
          <a:p>
            <a:fld id="{0AEBC2B5-9A5E-664D-818E-2CF9969E99F0}" type="slidenum">
              <a:rPr lang="en-US" smtClean="0"/>
              <a:t>18</a:t>
            </a:fld>
            <a:endParaRPr lang="en-US" dirty="0"/>
          </a:p>
        </p:txBody>
      </p:sp>
    </p:spTree>
    <p:extLst>
      <p:ext uri="{BB962C8B-B14F-4D97-AF65-F5344CB8AC3E}">
        <p14:creationId xmlns:p14="http://schemas.microsoft.com/office/powerpoint/2010/main" val="20015589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00327"/>
            <a:ext cx="8768080" cy="972206"/>
          </a:xfrm>
        </p:spPr>
        <p:txBody>
          <a:bodyPr>
            <a:normAutofit/>
          </a:bodyPr>
          <a:lstStyle/>
          <a:p>
            <a:r>
              <a:rPr lang="en-US" sz="3200" b="1" dirty="0" smtClean="0"/>
              <a:t>Ultimately, Sites Either </a:t>
            </a:r>
            <a:br>
              <a:rPr lang="en-US" sz="3200" b="1" dirty="0" smtClean="0"/>
            </a:br>
            <a:r>
              <a:rPr lang="en-US" sz="3200" b="1" dirty="0" smtClean="0"/>
              <a:t>Use Cloud Services Or They Don't</a:t>
            </a:r>
            <a:endParaRPr lang="en-US" sz="3200" b="1" dirty="0"/>
          </a:p>
        </p:txBody>
      </p:sp>
      <p:sp>
        <p:nvSpPr>
          <p:cNvPr id="3" name="Content Placeholder 2"/>
          <p:cNvSpPr>
            <a:spLocks noGrp="1"/>
          </p:cNvSpPr>
          <p:nvPr>
            <p:ph idx="1"/>
          </p:nvPr>
        </p:nvSpPr>
        <p:spPr>
          <a:xfrm>
            <a:off x="243840" y="1310125"/>
            <a:ext cx="8696960" cy="5354835"/>
          </a:xfrm>
        </p:spPr>
        <p:txBody>
          <a:bodyPr>
            <a:normAutofit/>
          </a:bodyPr>
          <a:lstStyle/>
          <a:p>
            <a:r>
              <a:rPr lang="en-US" sz="2400" dirty="0" smtClean="0"/>
              <a:t>Whatever the reason, we know </a:t>
            </a:r>
            <a:r>
              <a:rPr lang="en-US" sz="2400" dirty="0"/>
              <a:t>that </a:t>
            </a:r>
            <a:r>
              <a:rPr lang="en-US" sz="2400" b="1" dirty="0">
                <a:solidFill>
                  <a:srgbClr val="FF0000"/>
                </a:solidFill>
              </a:rPr>
              <a:t>only "about 28% </a:t>
            </a:r>
            <a:r>
              <a:rPr lang="en-US" sz="2400" b="1" dirty="0"/>
              <a:t>of North American and European enterprise </a:t>
            </a:r>
            <a:r>
              <a:rPr lang="en-US" sz="2400" b="1" dirty="0" smtClean="0"/>
              <a:t>infrastructure </a:t>
            </a:r>
            <a:r>
              <a:rPr lang="en-US" sz="2400" b="1" dirty="0"/>
              <a:t>technology decision-makers indicate that their firms </a:t>
            </a:r>
            <a:r>
              <a:rPr lang="en-US" sz="2400" b="1" dirty="0">
                <a:solidFill>
                  <a:srgbClr val="FF0000"/>
                </a:solidFill>
              </a:rPr>
              <a:t>have adopted public </a:t>
            </a:r>
            <a:r>
              <a:rPr lang="en-US" sz="2400" b="1" dirty="0" smtClean="0">
                <a:solidFill>
                  <a:srgbClr val="FF0000"/>
                </a:solidFill>
              </a:rPr>
              <a:t>cloud</a:t>
            </a:r>
            <a:r>
              <a:rPr lang="en-US" sz="2400" b="1" dirty="0">
                <a:solidFill>
                  <a:srgbClr val="FF0000"/>
                </a:solidFill>
              </a:rPr>
              <a:t>."</a:t>
            </a:r>
            <a:r>
              <a:rPr lang="en-US" sz="2400" b="1" dirty="0"/>
              <a:t> </a:t>
            </a:r>
            <a:r>
              <a:rPr lang="en-US" sz="2400" dirty="0"/>
              <a:t>https://go.forrester.com/wp-content/uploads/Predictions-2017-Customer-Obsessed-Enterprises-Launch-Clouds-Second-</a:t>
            </a:r>
            <a:r>
              <a:rPr lang="en-US" sz="2400" dirty="0" smtClean="0"/>
              <a:t>Decade.pdf at page 2.</a:t>
            </a:r>
          </a:p>
          <a:p>
            <a:endParaRPr lang="en-US" sz="2400" dirty="0" smtClean="0"/>
          </a:p>
          <a:p>
            <a:r>
              <a:rPr lang="en-US" sz="3600" b="1" dirty="0" smtClean="0">
                <a:solidFill>
                  <a:srgbClr val="FF0000"/>
                </a:solidFill>
              </a:rPr>
              <a:t>Many times the biggest hurdle is security.</a:t>
            </a:r>
          </a:p>
        </p:txBody>
      </p:sp>
      <p:sp>
        <p:nvSpPr>
          <p:cNvPr id="4" name="Slide Number Placeholder 3"/>
          <p:cNvSpPr>
            <a:spLocks noGrp="1"/>
          </p:cNvSpPr>
          <p:nvPr>
            <p:ph type="sldNum" sz="quarter" idx="12"/>
          </p:nvPr>
        </p:nvSpPr>
        <p:spPr/>
        <p:txBody>
          <a:bodyPr/>
          <a:lstStyle/>
          <a:p>
            <a:fld id="{0AEBC2B5-9A5E-664D-818E-2CF9969E99F0}" type="slidenum">
              <a:rPr lang="en-US" smtClean="0"/>
              <a:t>19</a:t>
            </a:fld>
            <a:endParaRPr lang="en-US" dirty="0"/>
          </a:p>
        </p:txBody>
      </p:sp>
    </p:spTree>
    <p:extLst>
      <p:ext uri="{BB962C8B-B14F-4D97-AF65-F5344CB8AC3E}">
        <p14:creationId xmlns:p14="http://schemas.microsoft.com/office/powerpoint/2010/main" val="12244936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706"/>
            <a:ext cx="8229600" cy="635045"/>
          </a:xfrm>
        </p:spPr>
        <p:txBody>
          <a:bodyPr>
            <a:normAutofit/>
          </a:bodyPr>
          <a:lstStyle/>
          <a:p>
            <a:r>
              <a:rPr lang="en-US" sz="3200" b="1" dirty="0" smtClean="0"/>
              <a:t>Today's Agenda</a:t>
            </a:r>
            <a:endParaRPr lang="en-US" sz="3200" b="1" dirty="0"/>
          </a:p>
        </p:txBody>
      </p:sp>
      <p:sp>
        <p:nvSpPr>
          <p:cNvPr id="3" name="Content Placeholder 2"/>
          <p:cNvSpPr>
            <a:spLocks noGrp="1"/>
          </p:cNvSpPr>
          <p:nvPr>
            <p:ph idx="1"/>
          </p:nvPr>
        </p:nvSpPr>
        <p:spPr>
          <a:xfrm>
            <a:off x="192403" y="947320"/>
            <a:ext cx="8792863" cy="5774155"/>
          </a:xfrm>
        </p:spPr>
        <p:txBody>
          <a:bodyPr>
            <a:normAutofit/>
          </a:bodyPr>
          <a:lstStyle/>
          <a:p>
            <a:pPr marL="0" indent="0">
              <a:buNone/>
            </a:pPr>
            <a:r>
              <a:rPr lang="en-US" sz="2400" dirty="0" smtClean="0"/>
              <a:t>I. 		Introduction													   3</a:t>
            </a:r>
          </a:p>
          <a:p>
            <a:pPr marL="0" indent="0">
              <a:buNone/>
            </a:pPr>
            <a:r>
              <a:rPr lang="en-US" sz="2400" dirty="0" smtClean="0"/>
              <a:t>II.		Hype and Jargon												   8</a:t>
            </a:r>
          </a:p>
          <a:p>
            <a:pPr marL="0" indent="0">
              <a:buNone/>
            </a:pPr>
            <a:r>
              <a:rPr lang="en-US" sz="2400" dirty="0" smtClean="0"/>
              <a:t>III.		The Cloud and Security										 20</a:t>
            </a:r>
          </a:p>
          <a:p>
            <a:pPr marL="0" indent="0">
              <a:buNone/>
            </a:pPr>
            <a:r>
              <a:rPr lang="en-US" sz="2400" dirty="0"/>
              <a:t>IV. </a:t>
            </a:r>
            <a:r>
              <a:rPr lang="en-US" sz="2400" dirty="0" smtClean="0"/>
              <a:t>		Is </a:t>
            </a:r>
            <a:r>
              <a:rPr lang="en-US" sz="2400" dirty="0"/>
              <a:t>"Cloud" Cyber Security Different Than </a:t>
            </a:r>
            <a:r>
              <a:rPr lang="en-US" sz="2400" dirty="0" smtClean="0"/>
              <a:t>"</a:t>
            </a:r>
            <a:r>
              <a:rPr lang="en-US" sz="2400" dirty="0"/>
              <a:t>Regular" </a:t>
            </a:r>
            <a:r>
              <a:rPr lang="en-US" sz="2400" dirty="0" smtClean="0"/>
              <a:t>Cyber </a:t>
            </a:r>
            <a:br>
              <a:rPr lang="en-US" sz="2400" dirty="0" smtClean="0"/>
            </a:br>
            <a:r>
              <a:rPr lang="en-US" sz="2400" dirty="0" smtClean="0"/>
              <a:t>		Security?														 26</a:t>
            </a:r>
          </a:p>
          <a:p>
            <a:pPr marL="0" indent="0">
              <a:buNone/>
            </a:pPr>
            <a:r>
              <a:rPr lang="en-US" sz="2400" dirty="0" smtClean="0"/>
              <a:t>V.		Cloud </a:t>
            </a:r>
            <a:r>
              <a:rPr lang="en-US" sz="2400" dirty="0"/>
              <a:t>Risks: </a:t>
            </a:r>
            <a:r>
              <a:rPr lang="en-US" sz="2400" dirty="0" smtClean="0"/>
              <a:t>Availability										 31</a:t>
            </a:r>
          </a:p>
          <a:p>
            <a:pPr marL="0" indent="0">
              <a:buNone/>
            </a:pPr>
            <a:r>
              <a:rPr lang="en-US" sz="2400" dirty="0" smtClean="0"/>
              <a:t>VI.		Cloud </a:t>
            </a:r>
            <a:r>
              <a:rPr lang="en-US" sz="2400" dirty="0"/>
              <a:t>Risks: </a:t>
            </a:r>
            <a:r>
              <a:rPr lang="en-US" sz="2400" dirty="0" smtClean="0"/>
              <a:t>Confidentiality									 43</a:t>
            </a:r>
          </a:p>
          <a:p>
            <a:pPr marL="0" indent="0">
              <a:buNone/>
            </a:pPr>
            <a:r>
              <a:rPr lang="en-US" sz="2400" dirty="0"/>
              <a:t>VII. </a:t>
            </a:r>
            <a:r>
              <a:rPr lang="en-US" sz="2400" dirty="0" smtClean="0"/>
              <a:t>	Cloud </a:t>
            </a:r>
            <a:r>
              <a:rPr lang="en-US" sz="2400" dirty="0"/>
              <a:t>Risks: </a:t>
            </a:r>
            <a:r>
              <a:rPr lang="en-US" sz="2400" dirty="0" smtClean="0"/>
              <a:t>Integrity											 53</a:t>
            </a:r>
          </a:p>
          <a:p>
            <a:pPr marL="0" indent="0">
              <a:buNone/>
            </a:pPr>
            <a:r>
              <a:rPr lang="en-US" sz="2400" dirty="0" smtClean="0"/>
              <a:t>VIII</a:t>
            </a:r>
            <a:r>
              <a:rPr lang="en-US" sz="2400" dirty="0"/>
              <a:t>. </a:t>
            </a:r>
            <a:r>
              <a:rPr lang="en-US" sz="2400" dirty="0" smtClean="0"/>
              <a:t>	Integrating </a:t>
            </a:r>
            <a:r>
              <a:rPr lang="en-US" sz="2400" dirty="0"/>
              <a:t>With The </a:t>
            </a:r>
            <a:r>
              <a:rPr lang="en-US" sz="2400" dirty="0" smtClean="0"/>
              <a:t>Cloud									 64</a:t>
            </a:r>
          </a:p>
          <a:p>
            <a:pPr marL="0" indent="0">
              <a:buNone/>
            </a:pPr>
            <a:r>
              <a:rPr lang="en-US" sz="2400" dirty="0" smtClean="0"/>
              <a:t>IX</a:t>
            </a:r>
            <a:r>
              <a:rPr lang="en-US" sz="2400" dirty="0"/>
              <a:t>. </a:t>
            </a:r>
            <a:r>
              <a:rPr lang="en-US" sz="2400" dirty="0" smtClean="0"/>
              <a:t>		Cloud </a:t>
            </a:r>
            <a:r>
              <a:rPr lang="en-US" sz="2400" dirty="0"/>
              <a:t>Provider </a:t>
            </a:r>
            <a:r>
              <a:rPr lang="en-US" sz="2400" dirty="0" smtClean="0"/>
              <a:t>Choice	: Go </a:t>
            </a:r>
            <a:r>
              <a:rPr lang="en-US" sz="2400" dirty="0"/>
              <a:t>With Cloud Provider </a:t>
            </a:r>
            <a:r>
              <a:rPr lang="en-US" sz="2400" dirty="0" smtClean="0"/>
              <a:t/>
            </a:r>
            <a:br>
              <a:rPr lang="en-US" sz="2400" dirty="0" smtClean="0"/>
            </a:br>
            <a:r>
              <a:rPr lang="en-US" sz="2400" dirty="0" smtClean="0"/>
              <a:t>		Foo</a:t>
            </a:r>
            <a:r>
              <a:rPr lang="en-US" sz="2400" dirty="0"/>
              <a:t>, Or Not</a:t>
            </a:r>
            <a:r>
              <a:rPr lang="en-US" sz="2400" dirty="0" smtClean="0"/>
              <a:t>?						 							 70</a:t>
            </a:r>
          </a:p>
          <a:p>
            <a:pPr marL="0" indent="0">
              <a:buNone/>
            </a:pPr>
            <a:r>
              <a:rPr lang="en-US" sz="2400" spc="-100" dirty="0" smtClean="0">
                <a:solidFill>
                  <a:srgbClr val="000000"/>
                </a:solidFill>
              </a:rPr>
              <a:t>X. 		Cloud </a:t>
            </a:r>
            <a:r>
              <a:rPr lang="en-US" sz="2400" spc="-100" dirty="0">
                <a:solidFill>
                  <a:srgbClr val="000000"/>
                </a:solidFill>
              </a:rPr>
              <a:t>Security Alliance Cloud Controls Matrix (CSA </a:t>
            </a:r>
            <a:r>
              <a:rPr lang="en-US" sz="2400" spc="-100" dirty="0" smtClean="0">
                <a:solidFill>
                  <a:srgbClr val="000000"/>
                </a:solidFill>
              </a:rPr>
              <a:t>CCM)</a:t>
            </a:r>
            <a:r>
              <a:rPr lang="en-US" sz="2400" dirty="0" smtClean="0">
                <a:solidFill>
                  <a:srgbClr val="000000"/>
                </a:solidFill>
              </a:rPr>
              <a:t>			 79</a:t>
            </a:r>
          </a:p>
          <a:p>
            <a:pPr marL="0" indent="0">
              <a:buNone/>
            </a:pPr>
            <a:r>
              <a:rPr lang="en-US" sz="2400" dirty="0" smtClean="0">
                <a:solidFill>
                  <a:srgbClr val="000000"/>
                </a:solidFill>
              </a:rPr>
              <a:t>XI.		Conclusion													     </a:t>
            </a:r>
            <a:r>
              <a:rPr lang="en-US" sz="2400" dirty="0">
                <a:solidFill>
                  <a:srgbClr val="000000"/>
                </a:solidFill>
              </a:rPr>
              <a:t> </a:t>
            </a:r>
            <a:r>
              <a:rPr lang="en-US" sz="2400" smtClean="0">
                <a:solidFill>
                  <a:srgbClr val="000000"/>
                </a:solidFill>
              </a:rPr>
              <a:t> 88</a:t>
            </a:r>
            <a:endParaRPr lang="en-US" sz="2400" dirty="0" smtClean="0"/>
          </a:p>
        </p:txBody>
      </p:sp>
      <p:sp>
        <p:nvSpPr>
          <p:cNvPr id="4" name="Slide Number Placeholder 3"/>
          <p:cNvSpPr>
            <a:spLocks noGrp="1"/>
          </p:cNvSpPr>
          <p:nvPr>
            <p:ph type="sldNum" sz="quarter" idx="12"/>
          </p:nvPr>
        </p:nvSpPr>
        <p:spPr/>
        <p:txBody>
          <a:bodyPr/>
          <a:lstStyle/>
          <a:p>
            <a:fld id="{3F070AA3-0AD4-8B47-804B-CF007C952EA7}" type="slidenum">
              <a:rPr lang="en-US" smtClean="0"/>
              <a:t>2</a:t>
            </a:fld>
            <a:endParaRPr lang="en-US" dirty="0"/>
          </a:p>
        </p:txBody>
      </p:sp>
    </p:spTree>
    <p:extLst>
      <p:ext uri="{BB962C8B-B14F-4D97-AF65-F5344CB8AC3E}">
        <p14:creationId xmlns:p14="http://schemas.microsoft.com/office/powerpoint/2010/main" val="7896738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669" y="284368"/>
            <a:ext cx="8780449" cy="6142341"/>
          </a:xfrm>
        </p:spPr>
        <p:txBody>
          <a:bodyPr>
            <a:normAutofit/>
          </a:bodyPr>
          <a:lstStyle/>
          <a:p>
            <a:r>
              <a:rPr lang="en-US" sz="6000" b="1" dirty="0" smtClean="0">
                <a:solidFill>
                  <a:srgbClr val="FF0000"/>
                </a:solidFill>
              </a:rPr>
              <a:t>III. The Cloud and Security</a:t>
            </a:r>
            <a:br>
              <a:rPr lang="en-US" sz="6000" b="1" dirty="0" smtClean="0">
                <a:solidFill>
                  <a:srgbClr val="FF0000"/>
                </a:solidFill>
              </a:rPr>
            </a:br>
            <a:r>
              <a:rPr lang="en-US" sz="3200" b="1" dirty="0"/>
              <a:t/>
            </a:r>
            <a:br>
              <a:rPr lang="en-US" sz="3200" b="1" dirty="0"/>
            </a:br>
            <a:r>
              <a:rPr lang="en-US" sz="2400" dirty="0" smtClean="0"/>
              <a:t>"[...] reminds </a:t>
            </a:r>
            <a:r>
              <a:rPr lang="en-US" sz="2400" dirty="0"/>
              <a:t>me of a warm safe place</a:t>
            </a:r>
            <a:br>
              <a:rPr lang="en-US" sz="2400" dirty="0"/>
            </a:br>
            <a:r>
              <a:rPr lang="en-US" sz="2400" dirty="0"/>
              <a:t>Where as a child I'd hide</a:t>
            </a:r>
            <a:br>
              <a:rPr lang="en-US" sz="2400" dirty="0"/>
            </a:br>
            <a:r>
              <a:rPr lang="en-US" sz="2400" dirty="0"/>
              <a:t>And pray for the thunder</a:t>
            </a:r>
            <a:br>
              <a:rPr lang="en-US" sz="2400" dirty="0"/>
            </a:br>
            <a:r>
              <a:rPr lang="en-US" sz="2400" dirty="0"/>
              <a:t>And the rain</a:t>
            </a:r>
            <a:br>
              <a:rPr lang="en-US" sz="2400" dirty="0"/>
            </a:br>
            <a:r>
              <a:rPr lang="en-US" sz="2400" dirty="0"/>
              <a:t>To quietly pass me </a:t>
            </a:r>
            <a:r>
              <a:rPr lang="en-US" sz="2400" dirty="0" smtClean="0"/>
              <a:t>by [...]"</a:t>
            </a:r>
            <a:br>
              <a:rPr lang="en-US" sz="2400" dirty="0" smtClean="0"/>
            </a:br>
            <a:r>
              <a:rPr lang="en-US" sz="2400" dirty="0" smtClean="0"/>
              <a:t/>
            </a:r>
            <a:br>
              <a:rPr lang="en-US" sz="2400" dirty="0" smtClean="0"/>
            </a:br>
            <a:r>
              <a:rPr lang="en-US" sz="2400" dirty="0" smtClean="0"/>
              <a:t>Guns N' Roses, </a:t>
            </a:r>
            <a:r>
              <a:rPr lang="en-US" sz="2400" i="1" dirty="0" smtClean="0"/>
              <a:t>Sweet Child O' Mine </a:t>
            </a:r>
            <a:r>
              <a:rPr lang="en-US" sz="2400" dirty="0" smtClean="0"/>
              <a:t>(1987)</a:t>
            </a:r>
            <a:endParaRPr lang="en-US" sz="2400" i="1" dirty="0"/>
          </a:p>
        </p:txBody>
      </p:sp>
    </p:spTree>
    <p:extLst>
      <p:ext uri="{BB962C8B-B14F-4D97-AF65-F5344CB8AC3E}">
        <p14:creationId xmlns:p14="http://schemas.microsoft.com/office/powerpoint/2010/main" val="5930786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7DBD20A-8165-314E-BED7-9877D70B2DF7}" type="slidenum">
              <a:rPr lang="en-US"/>
              <a:pPr/>
              <a:t>21</a:t>
            </a:fld>
            <a:endParaRPr lang="en-US" dirty="0"/>
          </a:p>
        </p:txBody>
      </p:sp>
      <p:sp>
        <p:nvSpPr>
          <p:cNvPr id="46082" name="Rectangle 2"/>
          <p:cNvSpPr>
            <a:spLocks noGrp="1" noChangeArrowheads="1"/>
          </p:cNvSpPr>
          <p:nvPr>
            <p:ph type="title"/>
          </p:nvPr>
        </p:nvSpPr>
        <p:spPr>
          <a:xfrm>
            <a:off x="0" y="152400"/>
            <a:ext cx="9144000" cy="609600"/>
          </a:xfrm>
        </p:spPr>
        <p:txBody>
          <a:bodyPr>
            <a:normAutofit/>
          </a:bodyPr>
          <a:lstStyle/>
          <a:p>
            <a:r>
              <a:rPr lang="en-US" sz="3200" b="1" dirty="0" smtClean="0"/>
              <a:t>Security Remains A Major Barrier To Cloud Adoption</a:t>
            </a:r>
            <a:endParaRPr lang="en-US" sz="3200" b="1" dirty="0"/>
          </a:p>
        </p:txBody>
      </p:sp>
      <p:sp>
        <p:nvSpPr>
          <p:cNvPr id="46083" name="Rectangle 3"/>
          <p:cNvSpPr>
            <a:spLocks noGrp="1" noChangeArrowheads="1"/>
          </p:cNvSpPr>
          <p:nvPr>
            <p:ph type="body" idx="1"/>
          </p:nvPr>
        </p:nvSpPr>
        <p:spPr>
          <a:xfrm>
            <a:off x="152400" y="962526"/>
            <a:ext cx="8839200" cy="5666874"/>
          </a:xfrm>
        </p:spPr>
        <p:txBody>
          <a:bodyPr>
            <a:normAutofit/>
          </a:bodyPr>
          <a:lstStyle/>
          <a:p>
            <a:r>
              <a:rPr lang="en-US" sz="2400" b="1" dirty="0" smtClean="0"/>
              <a:t>"Study </a:t>
            </a:r>
            <a:r>
              <a:rPr lang="en-US" sz="2400" b="1" dirty="0"/>
              <a:t>Reveals Biggest Barrier to Cloud </a:t>
            </a:r>
            <a:r>
              <a:rPr lang="en-US" sz="2400" b="1" dirty="0" smtClean="0"/>
              <a:t>Adoption: </a:t>
            </a:r>
            <a:r>
              <a:rPr lang="en-US" sz="2400" dirty="0"/>
              <a:t/>
            </a:r>
            <a:br>
              <a:rPr lang="en-US" sz="2400" dirty="0"/>
            </a:br>
            <a:r>
              <a:rPr lang="en-US" sz="2400" dirty="0"/>
              <a:t/>
            </a:r>
            <a:br>
              <a:rPr lang="en-US" sz="2400" dirty="0"/>
            </a:br>
            <a:r>
              <a:rPr lang="en-US" sz="2400" dirty="0" smtClean="0"/>
              <a:t>"</a:t>
            </a:r>
            <a:r>
              <a:rPr lang="en-US" sz="2400" dirty="0"/>
              <a:t>The survey from HyTrust, called the State of the Cloud and Software-Defined Data Center (SDDC) 2016, was given to 500 </a:t>
            </a:r>
            <a:r>
              <a:rPr lang="en-US" sz="2400" dirty="0" smtClean="0"/>
              <a:t/>
            </a:r>
            <a:br>
              <a:rPr lang="en-US" sz="2400" dirty="0" smtClean="0"/>
            </a:br>
            <a:r>
              <a:rPr lang="en-US" sz="2400" dirty="0" smtClean="0"/>
              <a:t>C</a:t>
            </a:r>
            <a:r>
              <a:rPr lang="en-US" sz="2400" dirty="0"/>
              <a:t>-level and vice president executives who lead medium- and large-sized organizations, mostly in the private </a:t>
            </a:r>
            <a:r>
              <a:rPr lang="en-US" sz="2400" dirty="0" smtClean="0"/>
              <a:t>sector</a:t>
            </a:r>
            <a:r>
              <a:rPr lang="en-US" sz="2400" dirty="0"/>
              <a:t> </a:t>
            </a:r>
            <a:r>
              <a:rPr lang="en-US" sz="2400" dirty="0" smtClean="0"/>
              <a:t>[* * *]</a:t>
            </a:r>
            <a:r>
              <a:rPr lang="en-US" sz="2400" dirty="0"/>
              <a:t/>
            </a:r>
            <a:br>
              <a:rPr lang="en-US" sz="2400" dirty="0"/>
            </a:br>
            <a:r>
              <a:rPr lang="en-US" sz="2400" dirty="0" smtClean="0"/>
              <a:t/>
            </a:r>
            <a:br>
              <a:rPr lang="en-US" sz="2400" dirty="0" smtClean="0"/>
            </a:br>
            <a:r>
              <a:rPr lang="en-US" sz="2400" dirty="0" smtClean="0"/>
              <a:t>"</a:t>
            </a:r>
            <a:r>
              <a:rPr lang="en-US" sz="2400" b="1" dirty="0" smtClean="0"/>
              <a:t>The </a:t>
            </a:r>
            <a:r>
              <a:rPr lang="en-US" sz="2400" b="1" dirty="0"/>
              <a:t>study found that the perennial concern executives have with cloud adoption is security. About 67 percent said security concerns will slow cloud migration, </a:t>
            </a:r>
            <a:r>
              <a:rPr lang="en-US" sz="2400" dirty="0"/>
              <a:t>while 55 percent predicted more data breaches and security problems."</a:t>
            </a:r>
            <a:br>
              <a:rPr lang="en-US" sz="2400" dirty="0"/>
            </a:br>
            <a:r>
              <a:rPr lang="en-US" sz="2400" dirty="0"/>
              <a:t/>
            </a:r>
            <a:br>
              <a:rPr lang="en-US" sz="2400" dirty="0"/>
            </a:br>
            <a:r>
              <a:rPr lang="en-US" sz="2400" dirty="0" smtClean="0"/>
              <a:t>http</a:t>
            </a:r>
            <a:r>
              <a:rPr lang="en-US" sz="2400" dirty="0"/>
              <a:t>://www.govtech.com/computing/Study-Reveals-Biggest-Barrier-to-Cloud-</a:t>
            </a:r>
            <a:r>
              <a:rPr lang="en-US" sz="2400" dirty="0" smtClean="0"/>
              <a:t>Adoption.html (April 26, 2016)</a:t>
            </a:r>
            <a:endParaRPr lang="en-US" sz="2400" dirty="0"/>
          </a:p>
        </p:txBody>
      </p:sp>
    </p:spTree>
    <p:extLst>
      <p:ext uri="{BB962C8B-B14F-4D97-AF65-F5344CB8AC3E}">
        <p14:creationId xmlns:p14="http://schemas.microsoft.com/office/powerpoint/2010/main" val="34489663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0" y="274638"/>
            <a:ext cx="9003862" cy="688810"/>
          </a:xfrm>
        </p:spPr>
        <p:txBody>
          <a:bodyPr>
            <a:normAutofit/>
          </a:bodyPr>
          <a:lstStyle/>
          <a:p>
            <a:r>
              <a:rPr lang="en-US" sz="3200" b="1" dirty="0" smtClean="0"/>
              <a:t>What Gets Moved Into The Cloud May Not </a:t>
            </a:r>
            <a:br>
              <a:rPr lang="en-US" sz="3200" b="1" dirty="0" smtClean="0"/>
            </a:br>
            <a:r>
              <a:rPr lang="en-US" sz="3200" b="1" i="1" u="sng" dirty="0" smtClean="0"/>
              <a:t>Stay</a:t>
            </a:r>
            <a:r>
              <a:rPr lang="en-US" sz="3200" b="1" dirty="0" smtClean="0"/>
              <a:t> There. Why? Again, "Security Concerns"...</a:t>
            </a:r>
            <a:endParaRPr lang="en-US" sz="3200" b="1" dirty="0"/>
          </a:p>
        </p:txBody>
      </p:sp>
      <p:sp>
        <p:nvSpPr>
          <p:cNvPr id="3" name="Content Placeholder 2"/>
          <p:cNvSpPr>
            <a:spLocks noGrp="1"/>
          </p:cNvSpPr>
          <p:nvPr>
            <p:ph idx="1"/>
          </p:nvPr>
        </p:nvSpPr>
        <p:spPr>
          <a:xfrm>
            <a:off x="243840" y="1364965"/>
            <a:ext cx="8696960" cy="5299994"/>
          </a:xfrm>
        </p:spPr>
        <p:txBody>
          <a:bodyPr>
            <a:normAutofit/>
          </a:bodyPr>
          <a:lstStyle/>
          <a:p>
            <a:r>
              <a:rPr lang="en-US" sz="2400" dirty="0" smtClean="0"/>
              <a:t>"IDG </a:t>
            </a:r>
            <a:r>
              <a:rPr lang="en-US" sz="2400" dirty="0"/>
              <a:t>Enterprise recently published Cloud Computing: Key Trends and Future Effects Report, showing how enterprises continue to struggle with security, integration and governance [...] </a:t>
            </a:r>
            <a:r>
              <a:rPr lang="en-US" sz="2400" dirty="0" smtClean="0"/>
              <a:t>IDG</a:t>
            </a:r>
            <a:r>
              <a:rPr lang="fr-FR" sz="2400" dirty="0" smtClean="0"/>
              <a:t>'</a:t>
            </a:r>
            <a:r>
              <a:rPr lang="en-US" sz="2400" dirty="0" smtClean="0"/>
              <a:t>s </a:t>
            </a:r>
            <a:r>
              <a:rPr lang="en-US" sz="2400" dirty="0"/>
              <a:t>methodology is based on interviews with 1,358 respondents [...] </a:t>
            </a:r>
            <a:r>
              <a:rPr lang="en-US" sz="2400" b="1" dirty="0" smtClean="0">
                <a:solidFill>
                  <a:srgbClr val="FF0000"/>
                </a:solidFill>
              </a:rPr>
              <a:t>42</a:t>
            </a:r>
            <a:r>
              <a:rPr lang="en-US" sz="2400" b="1" dirty="0">
                <a:solidFill>
                  <a:srgbClr val="FF0000"/>
                </a:solidFill>
              </a:rPr>
              <a:t>% of cloud-based projects are eventually brought back in-house, </a:t>
            </a:r>
            <a:r>
              <a:rPr lang="en-US" sz="2400" b="1" dirty="0" smtClean="0"/>
              <a:t>with </a:t>
            </a:r>
            <a:r>
              <a:rPr lang="en-US" sz="2400" b="1" dirty="0"/>
              <a:t>security concerns (65%), </a:t>
            </a:r>
            <a:r>
              <a:rPr lang="en-US" sz="2400" dirty="0" smtClean="0"/>
              <a:t>technical</a:t>
            </a:r>
            <a:r>
              <a:rPr lang="en-US" sz="2400" dirty="0"/>
              <a:t>/oversight problems (64%), and the need for standardization (on one platform) (48%) being the top three reasons why.</a:t>
            </a:r>
            <a:r>
              <a:rPr lang="en-US" sz="2400" b="1" dirty="0"/>
              <a:t> </a:t>
            </a:r>
            <a:r>
              <a:rPr lang="en-US" sz="2400" b="1" dirty="0" smtClean="0"/>
              <a:t>[...] </a:t>
            </a:r>
            <a:br>
              <a:rPr lang="en-US" sz="2400" b="1" dirty="0" smtClean="0"/>
            </a:br>
            <a:r>
              <a:rPr lang="en-US" sz="2400" b="1" dirty="0" smtClean="0"/>
              <a:t>For </a:t>
            </a:r>
            <a:r>
              <a:rPr lang="en-US" sz="2400" b="1" dirty="0"/>
              <a:t>IT, concerns regarding security (66%), </a:t>
            </a:r>
            <a:r>
              <a:rPr lang="en-US" sz="2400" dirty="0"/>
              <a:t>integration stability and reliability (47%) and ability of cloud computing solutions to meet enterprise/industry standards (35%) </a:t>
            </a:r>
            <a:r>
              <a:rPr lang="en-US" sz="2400" b="1" dirty="0"/>
              <a:t>challenge adoption.</a:t>
            </a:r>
            <a:endParaRPr lang="en-US" sz="2400" b="1" dirty="0" smtClean="0"/>
          </a:p>
          <a:p>
            <a:r>
              <a:rPr lang="en-US" sz="1800" dirty="0"/>
              <a:t>http://www.forbes.com/sites/louiscolumbus/2013/08/13/idg-cloud-computing-survey-security-integration-challenge-growth/</a:t>
            </a:r>
          </a:p>
        </p:txBody>
      </p:sp>
      <p:sp>
        <p:nvSpPr>
          <p:cNvPr id="4" name="Slide Number Placeholder 3"/>
          <p:cNvSpPr>
            <a:spLocks noGrp="1"/>
          </p:cNvSpPr>
          <p:nvPr>
            <p:ph type="sldNum" sz="quarter" idx="12"/>
          </p:nvPr>
        </p:nvSpPr>
        <p:spPr/>
        <p:txBody>
          <a:bodyPr/>
          <a:lstStyle/>
          <a:p>
            <a:fld id="{0AEBC2B5-9A5E-664D-818E-2CF9969E99F0}" type="slidenum">
              <a:rPr lang="en-US" smtClean="0"/>
              <a:t>22</a:t>
            </a:fld>
            <a:endParaRPr lang="en-US" dirty="0"/>
          </a:p>
        </p:txBody>
      </p:sp>
    </p:spTree>
    <p:extLst>
      <p:ext uri="{BB962C8B-B14F-4D97-AF65-F5344CB8AC3E}">
        <p14:creationId xmlns:p14="http://schemas.microsoft.com/office/powerpoint/2010/main" val="33293899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12389"/>
            <a:ext cx="8768080" cy="688810"/>
          </a:xfrm>
        </p:spPr>
        <p:txBody>
          <a:bodyPr>
            <a:normAutofit/>
          </a:bodyPr>
          <a:lstStyle/>
          <a:p>
            <a:r>
              <a:rPr lang="en-US" sz="3200" b="1" dirty="0" smtClean="0"/>
              <a:t>Other Times, PLANS to Move-To-The-Cloud May </a:t>
            </a:r>
            <a:br>
              <a:rPr lang="en-US" sz="3200" b="1" dirty="0" smtClean="0"/>
            </a:br>
            <a:r>
              <a:rPr lang="en-US" sz="3200" b="1" dirty="0" smtClean="0"/>
              <a:t>End Up </a:t>
            </a:r>
            <a:r>
              <a:rPr lang="en-US" sz="3200" b="1" u="sng" dirty="0" smtClean="0"/>
              <a:t>UNREALIZED</a:t>
            </a:r>
            <a:r>
              <a:rPr lang="mr-IN" sz="3200" b="1" dirty="0" smtClean="0"/>
              <a:t>–</a:t>
            </a:r>
            <a:r>
              <a:rPr lang="en-US" sz="3200" b="1" dirty="0" smtClean="0"/>
              <a:t>The NASA Example</a:t>
            </a:r>
            <a:endParaRPr lang="en-US" sz="3200" b="1" dirty="0"/>
          </a:p>
        </p:txBody>
      </p:sp>
      <p:sp>
        <p:nvSpPr>
          <p:cNvPr id="3" name="Content Placeholder 2"/>
          <p:cNvSpPr>
            <a:spLocks noGrp="1"/>
          </p:cNvSpPr>
          <p:nvPr>
            <p:ph idx="1"/>
          </p:nvPr>
        </p:nvSpPr>
        <p:spPr>
          <a:xfrm>
            <a:off x="243840" y="1204729"/>
            <a:ext cx="8696960" cy="5460230"/>
          </a:xfrm>
        </p:spPr>
        <p:txBody>
          <a:bodyPr>
            <a:normAutofit/>
          </a:bodyPr>
          <a:lstStyle/>
          <a:p>
            <a:r>
              <a:rPr lang="fr-FR" sz="2400" u="sng" dirty="0" smtClean="0"/>
              <a:t>The </a:t>
            </a:r>
            <a:r>
              <a:rPr lang="fr-FR" sz="2400" b="1" u="sng" dirty="0" smtClean="0"/>
              <a:t>2013</a:t>
            </a:r>
            <a:r>
              <a:rPr lang="fr-FR" sz="2400" u="sng" dirty="0" smtClean="0"/>
              <a:t> NASA OIG Report:</a:t>
            </a:r>
            <a:r>
              <a:rPr lang="fr-FR" sz="2400" dirty="0" smtClean="0"/>
              <a:t> '</a:t>
            </a:r>
            <a:r>
              <a:rPr lang="en-US" sz="2400" dirty="0" smtClean="0"/>
              <a:t>Over </a:t>
            </a:r>
            <a:r>
              <a:rPr lang="en-US" sz="2400" dirty="0"/>
              <a:t>the past </a:t>
            </a:r>
            <a:r>
              <a:rPr lang="en-US" sz="2400" dirty="0" smtClean="0"/>
              <a:t>year </a:t>
            </a:r>
            <a:r>
              <a:rPr lang="en-US" sz="2400" dirty="0"/>
              <a:t>[</a:t>
            </a:r>
            <a:r>
              <a:rPr lang="en-US" sz="2400" dirty="0" smtClean="0"/>
              <a:t>e.g., 2012] </a:t>
            </a:r>
            <a:r>
              <a:rPr lang="en-US" sz="2400" b="1" dirty="0"/>
              <a:t>NASA spent </a:t>
            </a:r>
            <a:r>
              <a:rPr lang="en-US" sz="2400" b="1" dirty="0">
                <a:solidFill>
                  <a:srgbClr val="FF0000"/>
                </a:solidFill>
              </a:rPr>
              <a:t>less than 1 percent of its $1.5 billion annual IT budget on cloud computing.</a:t>
            </a:r>
            <a:r>
              <a:rPr lang="en-US" sz="2400" dirty="0">
                <a:solidFill>
                  <a:srgbClr val="FF0000"/>
                </a:solidFill>
              </a:rPr>
              <a:t> </a:t>
            </a:r>
            <a:r>
              <a:rPr lang="en-US" sz="2400" dirty="0"/>
              <a:t>However, moving forward, the agency plans to dedicate much more to cloud security and initiatives. </a:t>
            </a:r>
            <a:r>
              <a:rPr lang="en-US" sz="2400" b="1" dirty="0"/>
              <a:t>Within the next five years, </a:t>
            </a:r>
            <a:r>
              <a:rPr lang="en-US" sz="2400" b="1" dirty="0">
                <a:solidFill>
                  <a:srgbClr val="FF0000"/>
                </a:solidFill>
              </a:rPr>
              <a:t>NASA is planning to have up to 75 percent of its new IT programs begin in the cloud and 100 percent of </a:t>
            </a:r>
            <a:r>
              <a:rPr lang="en-US" sz="2400" b="1" dirty="0" smtClean="0">
                <a:solidFill>
                  <a:srgbClr val="FF0000"/>
                </a:solidFill>
              </a:rPr>
              <a:t>the agency</a:t>
            </a:r>
            <a:r>
              <a:rPr lang="fr-FR" sz="2400" b="1" dirty="0" smtClean="0">
                <a:solidFill>
                  <a:srgbClr val="FF0000"/>
                </a:solidFill>
              </a:rPr>
              <a:t>'</a:t>
            </a:r>
            <a:r>
              <a:rPr lang="en-US" sz="2400" b="1" dirty="0" smtClean="0">
                <a:solidFill>
                  <a:srgbClr val="FF0000"/>
                </a:solidFill>
              </a:rPr>
              <a:t>s </a:t>
            </a:r>
            <a:r>
              <a:rPr lang="en-US" sz="2400" b="1" dirty="0">
                <a:solidFill>
                  <a:srgbClr val="FF0000"/>
                </a:solidFill>
              </a:rPr>
              <a:t>public data stored in cloud</a:t>
            </a:r>
            <a:r>
              <a:rPr lang="en-US" sz="2400" b="1" dirty="0" smtClean="0">
                <a:solidFill>
                  <a:srgbClr val="FF0000"/>
                </a:solidFill>
              </a:rPr>
              <a:t>.</a:t>
            </a:r>
            <a:r>
              <a:rPr lang="fr-FR" sz="2400" b="1" dirty="0" smtClean="0">
                <a:solidFill>
                  <a:srgbClr val="FF0000"/>
                </a:solidFill>
              </a:rPr>
              <a:t>'</a:t>
            </a:r>
            <a:br>
              <a:rPr lang="fr-FR" sz="2400" b="1" dirty="0" smtClean="0">
                <a:solidFill>
                  <a:srgbClr val="FF0000"/>
                </a:solidFill>
              </a:rPr>
            </a:br>
            <a:r>
              <a:rPr lang="en-US" sz="1800" dirty="0" smtClean="0"/>
              <a:t>"NASA Falls Short on Its Cloud Computing Security," http</a:t>
            </a:r>
            <a:r>
              <a:rPr lang="en-US" sz="1800" dirty="0"/>
              <a:t>://news.cnet.com/8301-1009_3-57596053-83/nasa-falls-short-on-its-cloud-computing-security</a:t>
            </a:r>
            <a:r>
              <a:rPr lang="en-US" sz="1800" dirty="0" smtClean="0"/>
              <a:t>/</a:t>
            </a:r>
            <a:br>
              <a:rPr lang="en-US" sz="1800" dirty="0" smtClean="0"/>
            </a:br>
            <a:r>
              <a:rPr lang="en-US" sz="1800" dirty="0" smtClean="0"/>
              <a:t>[emphasis added]</a:t>
            </a:r>
            <a:endParaRPr lang="en-US" sz="2400" u="sng" dirty="0" smtClean="0"/>
          </a:p>
          <a:p>
            <a:r>
              <a:rPr lang="en-US" sz="2400" u="sng" dirty="0" smtClean="0"/>
              <a:t>The </a:t>
            </a:r>
            <a:r>
              <a:rPr lang="en-US" sz="2400" b="1" u="sng" dirty="0" smtClean="0"/>
              <a:t>2017</a:t>
            </a:r>
            <a:r>
              <a:rPr lang="en-US" sz="2400" u="sng" dirty="0" smtClean="0"/>
              <a:t> NASA OIG Report:</a:t>
            </a:r>
            <a:r>
              <a:rPr lang="en-US" sz="2400" dirty="0" smtClean="0"/>
              <a:t> "</a:t>
            </a:r>
            <a:r>
              <a:rPr lang="en-US" sz="2400" b="1" dirty="0" smtClean="0"/>
              <a:t>[NASA has] moved </a:t>
            </a:r>
            <a:r>
              <a:rPr lang="en-US" sz="2400" b="1" dirty="0">
                <a:solidFill>
                  <a:srgbClr val="FF0000"/>
                </a:solidFill>
              </a:rPr>
              <a:t>just over </a:t>
            </a:r>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1 </a:t>
            </a:r>
            <a:r>
              <a:rPr lang="en-US" sz="2400" b="1" dirty="0">
                <a:solidFill>
                  <a:srgbClr val="FF0000"/>
                </a:solidFill>
              </a:rPr>
              <a:t>percent </a:t>
            </a:r>
            <a:r>
              <a:rPr lang="en-US" sz="2400" b="1" dirty="0"/>
              <a:t>of eligible Agency data into approved cloud services.</a:t>
            </a:r>
            <a:r>
              <a:rPr lang="en-US" sz="2400" dirty="0"/>
              <a:t>" </a:t>
            </a:r>
            <a:br>
              <a:rPr lang="en-US" sz="2400" dirty="0"/>
            </a:br>
            <a:r>
              <a:rPr lang="en-US" sz="1800" dirty="0" smtClean="0"/>
              <a:t>"Security Of Nasa’s Cloud Computing Services,"</a:t>
            </a:r>
            <a:br>
              <a:rPr lang="en-US" sz="1800" dirty="0" smtClean="0"/>
            </a:br>
            <a:r>
              <a:rPr lang="en-US" sz="1800" dirty="0" smtClean="0"/>
              <a:t>https</a:t>
            </a:r>
            <a:r>
              <a:rPr lang="en-US" sz="1800" dirty="0"/>
              <a:t>://oig.nasa.gov/audits/reports/FY17/IG-17-010.</a:t>
            </a:r>
            <a:r>
              <a:rPr lang="en-US" sz="1800" dirty="0" smtClean="0"/>
              <a:t>pdf [emphasis added]</a:t>
            </a:r>
            <a:endParaRPr lang="en-US" sz="1800" dirty="0"/>
          </a:p>
        </p:txBody>
      </p:sp>
      <p:sp>
        <p:nvSpPr>
          <p:cNvPr id="4" name="Slide Number Placeholder 3"/>
          <p:cNvSpPr>
            <a:spLocks noGrp="1"/>
          </p:cNvSpPr>
          <p:nvPr>
            <p:ph type="sldNum" sz="quarter" idx="12"/>
          </p:nvPr>
        </p:nvSpPr>
        <p:spPr/>
        <p:txBody>
          <a:bodyPr/>
          <a:lstStyle/>
          <a:p>
            <a:fld id="{0AEBC2B5-9A5E-664D-818E-2CF9969E99F0}" type="slidenum">
              <a:rPr lang="en-US" smtClean="0"/>
              <a:t>23</a:t>
            </a:fld>
            <a:endParaRPr lang="en-US" dirty="0"/>
          </a:p>
        </p:txBody>
      </p:sp>
    </p:spTree>
    <p:extLst>
      <p:ext uri="{BB962C8B-B14F-4D97-AF65-F5344CB8AC3E}">
        <p14:creationId xmlns:p14="http://schemas.microsoft.com/office/powerpoint/2010/main" val="18768417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187FB6-20EA-334F-B155-82DD5CAE4A9F}" type="slidenum">
              <a:rPr lang="en-US"/>
              <a:pPr/>
              <a:t>24</a:t>
            </a:fld>
            <a:endParaRPr lang="en-US" dirty="0"/>
          </a:p>
        </p:txBody>
      </p:sp>
      <p:sp>
        <p:nvSpPr>
          <p:cNvPr id="15362" name="Rectangle 2"/>
          <p:cNvSpPr>
            <a:spLocks noGrp="1" noChangeArrowheads="1"/>
          </p:cNvSpPr>
          <p:nvPr>
            <p:ph type="title"/>
          </p:nvPr>
        </p:nvSpPr>
        <p:spPr>
          <a:xfrm>
            <a:off x="152400" y="152400"/>
            <a:ext cx="8839200" cy="457200"/>
          </a:xfrm>
        </p:spPr>
        <p:txBody>
          <a:bodyPr>
            <a:noAutofit/>
          </a:bodyPr>
          <a:lstStyle/>
          <a:p>
            <a:r>
              <a:rPr lang="en-US" sz="3200" b="1" dirty="0"/>
              <a:t>Cloud Provider </a:t>
            </a:r>
            <a:r>
              <a:rPr lang="en-US" sz="3200" b="1" dirty="0" smtClean="0"/>
              <a:t>Facility Locations</a:t>
            </a:r>
            <a:endParaRPr lang="en-US" sz="3200" b="1" dirty="0"/>
          </a:p>
        </p:txBody>
      </p:sp>
      <p:sp>
        <p:nvSpPr>
          <p:cNvPr id="15363" name="Rectangle 3"/>
          <p:cNvSpPr>
            <a:spLocks noGrp="1" noChangeArrowheads="1"/>
          </p:cNvSpPr>
          <p:nvPr>
            <p:ph type="body" idx="1"/>
          </p:nvPr>
        </p:nvSpPr>
        <p:spPr>
          <a:xfrm>
            <a:off x="152400" y="762000"/>
            <a:ext cx="8839200" cy="5867400"/>
          </a:xfrm>
        </p:spPr>
        <p:txBody>
          <a:bodyPr/>
          <a:lstStyle/>
          <a:p>
            <a:r>
              <a:rPr lang="en-US" sz="2400" dirty="0">
                <a:solidFill>
                  <a:srgbClr val="000000"/>
                </a:solidFill>
              </a:rPr>
              <a:t>You </a:t>
            </a:r>
            <a:r>
              <a:rPr lang="en-US" sz="2400" dirty="0" smtClean="0">
                <a:solidFill>
                  <a:srgbClr val="000000"/>
                </a:solidFill>
              </a:rPr>
              <a:t>may want </a:t>
            </a:r>
            <a:r>
              <a:rPr lang="en-US" sz="2400" dirty="0">
                <a:solidFill>
                  <a:srgbClr val="000000"/>
                </a:solidFill>
              </a:rPr>
              <a:t>to </a:t>
            </a:r>
            <a:r>
              <a:rPr lang="en-US" sz="2400" dirty="0" smtClean="0">
                <a:solidFill>
                  <a:srgbClr val="000000"/>
                </a:solidFill>
              </a:rPr>
              <a:t>know </a:t>
            </a:r>
            <a:r>
              <a:rPr lang="en-US" sz="2400" dirty="0">
                <a:solidFill>
                  <a:srgbClr val="000000"/>
                </a:solidFill>
              </a:rPr>
              <a:t>where your cloud lives.</a:t>
            </a:r>
          </a:p>
          <a:p>
            <a:r>
              <a:rPr lang="en-US" sz="2400" dirty="0">
                <a:solidFill>
                  <a:srgbClr val="000000"/>
                </a:solidFill>
              </a:rPr>
              <a:t>For example, one of the ways that cloud computing companies keep their costs low is by locating their mega data centers in locations where labor, electricity and real estate costs are low,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and </a:t>
            </a:r>
            <a:r>
              <a:rPr lang="en-US" sz="2400" dirty="0">
                <a:solidFill>
                  <a:srgbClr val="000000"/>
                </a:solidFill>
              </a:rPr>
              <a:t>network connectivity is good.</a:t>
            </a:r>
          </a:p>
          <a:p>
            <a:r>
              <a:rPr lang="en-US" sz="2400" dirty="0">
                <a:solidFill>
                  <a:srgbClr val="000000"/>
                </a:solidFill>
              </a:rPr>
              <a:t>Thus, your cloud provider could be working someplace you </a:t>
            </a:r>
            <a:br>
              <a:rPr lang="en-US" sz="2400" dirty="0">
                <a:solidFill>
                  <a:srgbClr val="000000"/>
                </a:solidFill>
              </a:rPr>
            </a:br>
            <a:r>
              <a:rPr lang="en-US" sz="2400" dirty="0">
                <a:solidFill>
                  <a:srgbClr val="000000"/>
                </a:solidFill>
              </a:rPr>
              <a:t>may never have heard </a:t>
            </a:r>
            <a:r>
              <a:rPr lang="en-US" sz="2400" dirty="0" smtClean="0">
                <a:solidFill>
                  <a:srgbClr val="000000"/>
                </a:solidFill>
              </a:rPr>
              <a:t>of</a:t>
            </a:r>
            <a:r>
              <a:rPr lang="en-US" sz="2400" dirty="0">
                <a:solidFill>
                  <a:srgbClr val="000000"/>
                </a:solidFill>
              </a:rPr>
              <a:t> </a:t>
            </a:r>
            <a:r>
              <a:rPr lang="en-US" sz="2400" dirty="0" smtClean="0">
                <a:solidFill>
                  <a:srgbClr val="000000"/>
                </a:solidFill>
              </a:rPr>
              <a:t>(such </a:t>
            </a:r>
            <a:r>
              <a:rPr lang="en-US" sz="2400" dirty="0">
                <a:solidFill>
                  <a:srgbClr val="000000"/>
                </a:solidFill>
              </a:rPr>
              <a:t>as The Dalles, Oregon, </a:t>
            </a:r>
            <a:r>
              <a:rPr lang="en-US" sz="2400" dirty="0" smtClean="0">
                <a:solidFill>
                  <a:srgbClr val="000000"/>
                </a:solidFill>
              </a:rPr>
              <a:t>or Lenoir, NC) where </a:t>
            </a:r>
            <a:r>
              <a:rPr lang="en-US" sz="2400" dirty="0">
                <a:solidFill>
                  <a:srgbClr val="000000"/>
                </a:solidFill>
              </a:rPr>
              <a:t>power is cheap and fiber is </a:t>
            </a:r>
            <a:r>
              <a:rPr lang="en-US" sz="2400" dirty="0" smtClean="0">
                <a:solidFill>
                  <a:srgbClr val="000000"/>
                </a:solidFill>
              </a:rPr>
              <a:t>plentiful</a:t>
            </a:r>
            <a:r>
              <a:rPr lang="en-US" sz="2400" dirty="0">
                <a:solidFill>
                  <a:srgbClr val="000000"/>
                </a:solidFill>
              </a:rPr>
              <a:t> </a:t>
            </a:r>
            <a:r>
              <a:rPr lang="mr-IN" sz="2400" dirty="0" smtClean="0">
                <a:solidFill>
                  <a:srgbClr val="000000"/>
                </a:solidFill>
              </a:rPr>
              <a:t>–</a:t>
            </a:r>
            <a:r>
              <a:rPr lang="en-US" sz="2400" dirty="0" smtClean="0">
                <a:solidFill>
                  <a:srgbClr val="000000"/>
                </a:solidFill>
              </a:rPr>
              <a:t> or even </a:t>
            </a:r>
            <a:r>
              <a:rPr lang="en-US" sz="2400" b="1" dirty="0" smtClean="0">
                <a:solidFill>
                  <a:srgbClr val="000000"/>
                </a:solidFill>
              </a:rPr>
              <a:t>overseas</a:t>
            </a:r>
            <a:r>
              <a:rPr lang="en-US" sz="2400" b="1" dirty="0">
                <a:solidFill>
                  <a:srgbClr val="000000"/>
                </a:solidFill>
              </a:rPr>
              <a:t>.</a:t>
            </a:r>
          </a:p>
          <a:p>
            <a:r>
              <a:rPr lang="en-US" sz="2400" dirty="0">
                <a:solidFill>
                  <a:srgbClr val="000000"/>
                </a:solidFill>
              </a:rPr>
              <a:t>If your application and data do end up at an international site, those systems will be subject to the laws and policies of that  jurisdiction. Are you comfortable with that framework?</a:t>
            </a:r>
          </a:p>
          <a:p>
            <a:r>
              <a:rPr lang="en-US" sz="2400" dirty="0">
                <a:solidFill>
                  <a:srgbClr val="000000"/>
                </a:solidFill>
              </a:rPr>
              <a:t>Are you also confident that </a:t>
            </a:r>
            <a:r>
              <a:rPr lang="en-US" sz="2400" dirty="0" smtClean="0">
                <a:solidFill>
                  <a:srgbClr val="000000"/>
                </a:solidFill>
              </a:rPr>
              <a:t>transoceanic </a:t>
            </a:r>
            <a:r>
              <a:rPr lang="en-US" sz="2400" dirty="0">
                <a:solidFill>
                  <a:srgbClr val="000000"/>
                </a:solidFill>
              </a:rPr>
              <a:t>connectivity will remain up and uncongested? Can you live with the latencies involved</a:t>
            </a:r>
            <a:r>
              <a:rPr lang="en-US" sz="2400" dirty="0" smtClean="0">
                <a:solidFill>
                  <a:srgbClr val="000000"/>
                </a:solidFill>
              </a:rPr>
              <a:t>?</a:t>
            </a:r>
          </a:p>
          <a:p>
            <a:r>
              <a:rPr lang="en-US" sz="2400" dirty="0" smtClean="0">
                <a:solidFill>
                  <a:srgbClr val="000000"/>
                </a:solidFill>
              </a:rPr>
              <a:t>And what about physical security of these billion dollar sites? </a:t>
            </a:r>
            <a:endParaRPr lang="en-US" sz="2400" dirty="0">
              <a:solidFill>
                <a:srgbClr val="000000"/>
              </a:solidFill>
            </a:endParaRPr>
          </a:p>
        </p:txBody>
      </p:sp>
    </p:spTree>
    <p:extLst>
      <p:ext uri="{BB962C8B-B14F-4D97-AF65-F5344CB8AC3E}">
        <p14:creationId xmlns:p14="http://schemas.microsoft.com/office/powerpoint/2010/main" val="165727612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108"/>
            <a:ext cx="9144000" cy="679763"/>
          </a:xfrm>
        </p:spPr>
        <p:txBody>
          <a:bodyPr>
            <a:normAutofit/>
          </a:bodyPr>
          <a:lstStyle/>
          <a:p>
            <a:r>
              <a:rPr lang="en-US" sz="3200" b="1" dirty="0" smtClean="0"/>
              <a:t>If You ARE Mainly Worried About Physical Security</a:t>
            </a:r>
            <a:endParaRPr lang="en-US" sz="3200" b="1" dirty="0"/>
          </a:p>
        </p:txBody>
      </p:sp>
      <p:sp>
        <p:nvSpPr>
          <p:cNvPr id="3" name="Content Placeholder 2"/>
          <p:cNvSpPr>
            <a:spLocks noGrp="1"/>
          </p:cNvSpPr>
          <p:nvPr>
            <p:ph idx="1"/>
          </p:nvPr>
        </p:nvSpPr>
        <p:spPr>
          <a:xfrm>
            <a:off x="214627" y="983867"/>
            <a:ext cx="8799703" cy="5563320"/>
          </a:xfrm>
        </p:spPr>
        <p:txBody>
          <a:bodyPr>
            <a:normAutofit/>
          </a:bodyPr>
          <a:lstStyle/>
          <a:p>
            <a:r>
              <a:rPr lang="en-US" sz="2400" dirty="0" smtClean="0"/>
              <a:t>... this is the </a:t>
            </a:r>
            <a:r>
              <a:rPr lang="en-US" sz="2400" b="1" dirty="0" smtClean="0"/>
              <a:t>wrong talk. </a:t>
            </a:r>
            <a:r>
              <a:rPr lang="en-US" sz="2400" dirty="0" smtClean="0"/>
              <a:t>I've got a </a:t>
            </a:r>
            <a:r>
              <a:rPr lang="en-US" sz="2400" b="1" dirty="0" smtClean="0"/>
              <a:t>different talk </a:t>
            </a:r>
            <a:r>
              <a:rPr lang="en-US" sz="2400" dirty="0" smtClean="0"/>
              <a:t>about </a:t>
            </a:r>
            <a:r>
              <a:rPr lang="en-US" sz="2400" dirty="0"/>
              <a:t>physical </a:t>
            </a:r>
            <a:r>
              <a:rPr lang="en-US" sz="2400" dirty="0" smtClean="0"/>
              <a:t>security. </a:t>
            </a:r>
            <a:r>
              <a:rPr lang="en-US" sz="2400" dirty="0"/>
              <a:t>S</a:t>
            </a:r>
            <a:r>
              <a:rPr lang="en-US" sz="2400" dirty="0" smtClean="0"/>
              <a:t>ee "</a:t>
            </a:r>
            <a:r>
              <a:rPr lang="en-US" sz="2400" dirty="0"/>
              <a:t>Physical Security of Advanced Network </a:t>
            </a:r>
            <a:r>
              <a:rPr lang="en-US" sz="2400" dirty="0" smtClean="0"/>
              <a:t>and </a:t>
            </a:r>
            <a:r>
              <a:rPr lang="en-US" sz="2400" dirty="0"/>
              <a:t>Systems </a:t>
            </a:r>
            <a:r>
              <a:rPr lang="en-US" sz="2400" dirty="0" smtClean="0"/>
              <a:t>Infrastructure" </a:t>
            </a:r>
            <a:r>
              <a:rPr lang="en-US" sz="2400" dirty="0"/>
              <a:t>from April 2011 </a:t>
            </a:r>
            <a:r>
              <a:rPr lang="en-US" sz="2400" dirty="0" smtClean="0"/>
              <a:t>at https</a:t>
            </a:r>
            <a:r>
              <a:rPr lang="en-US" sz="2400" dirty="0"/>
              <a:t>://www.stsauver.com</a:t>
            </a:r>
            <a:r>
              <a:rPr lang="en-US" sz="2400" dirty="0" smtClean="0"/>
              <a:t>/joe</a:t>
            </a:r>
            <a:r>
              <a:rPr lang="en-US" sz="2400" dirty="0"/>
              <a:t>/phys-sec-i2mm/phys-sec-</a:t>
            </a:r>
            <a:r>
              <a:rPr lang="en-US" sz="2400" dirty="0" smtClean="0"/>
              <a:t>i2mm.pdf (89 slides)</a:t>
            </a:r>
          </a:p>
          <a:p>
            <a:endParaRPr lang="en-US" sz="2400" dirty="0"/>
          </a:p>
          <a:p>
            <a:r>
              <a:rPr lang="en-US" sz="2400" dirty="0" smtClean="0"/>
              <a:t>Today, however, we're going to focus on the </a:t>
            </a:r>
            <a:r>
              <a:rPr lang="en-US" sz="2400" b="1" dirty="0" smtClean="0"/>
              <a:t>non-physical </a:t>
            </a:r>
            <a:r>
              <a:rPr lang="en-US" sz="2400" dirty="0" smtClean="0"/>
              <a:t>security exposures associated with "the cloud.</a:t>
            </a:r>
            <a:r>
              <a:rPr lang="en-US" sz="2400" dirty="0"/>
              <a:t>"</a:t>
            </a: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3F070AA3-0AD4-8B47-804B-CF007C952EA7}" type="slidenum">
              <a:rPr lang="en-US" smtClean="0"/>
              <a:t>25</a:t>
            </a:fld>
            <a:endParaRPr lang="en-US" dirty="0"/>
          </a:p>
        </p:txBody>
      </p:sp>
    </p:spTree>
    <p:extLst>
      <p:ext uri="{BB962C8B-B14F-4D97-AF65-F5344CB8AC3E}">
        <p14:creationId xmlns:p14="http://schemas.microsoft.com/office/powerpoint/2010/main" val="28089177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0"/>
            <a:ext cx="8970141" cy="6696364"/>
          </a:xfrm>
        </p:spPr>
        <p:txBody>
          <a:bodyPr>
            <a:noAutofit/>
          </a:bodyPr>
          <a:lstStyle/>
          <a:p>
            <a:r>
              <a:rPr lang="en-US" sz="6000" b="1" dirty="0" smtClean="0">
                <a:solidFill>
                  <a:srgbClr val="FF0000"/>
                </a:solidFill>
              </a:rPr>
              <a:t>IV. Is "Cloud" Cyber Security Different Than "Regular" Cyber Security?</a:t>
            </a:r>
            <a:br>
              <a:rPr lang="en-US" sz="6000" b="1" dirty="0" smtClean="0">
                <a:solidFill>
                  <a:srgbClr val="FF0000"/>
                </a:solidFill>
              </a:rPr>
            </a:br>
            <a:r>
              <a:rPr lang="en-US" sz="6000" b="1" dirty="0" smtClean="0">
                <a:solidFill>
                  <a:srgbClr val="FF0000"/>
                </a:solidFill>
              </a:rPr>
              <a:t/>
            </a:r>
            <a:br>
              <a:rPr lang="en-US" sz="6000" b="1" dirty="0" smtClean="0">
                <a:solidFill>
                  <a:srgbClr val="FF0000"/>
                </a:solidFill>
              </a:rPr>
            </a:br>
            <a:r>
              <a:rPr lang="en-US" sz="2400" dirty="0">
                <a:solidFill>
                  <a:srgbClr val="000000"/>
                </a:solidFill>
              </a:rPr>
              <a:t>"Well he's tellin' us this</a:t>
            </a:r>
            <a:br>
              <a:rPr lang="en-US" sz="2400" dirty="0">
                <a:solidFill>
                  <a:srgbClr val="000000"/>
                </a:solidFill>
              </a:rPr>
            </a:br>
            <a:r>
              <a:rPr lang="en-US" sz="2400" dirty="0">
                <a:solidFill>
                  <a:srgbClr val="000000"/>
                </a:solidFill>
              </a:rPr>
              <a:t>And he's tellin' us that</a:t>
            </a:r>
            <a:br>
              <a:rPr lang="en-US" sz="2400" dirty="0">
                <a:solidFill>
                  <a:srgbClr val="000000"/>
                </a:solidFill>
              </a:rPr>
            </a:br>
            <a:r>
              <a:rPr lang="en-US" sz="2400" dirty="0">
                <a:solidFill>
                  <a:srgbClr val="000000"/>
                </a:solidFill>
              </a:rPr>
              <a:t>Changes it every day</a:t>
            </a:r>
            <a:br>
              <a:rPr lang="en-US" sz="2400" dirty="0">
                <a:solidFill>
                  <a:srgbClr val="000000"/>
                </a:solidFill>
              </a:rPr>
            </a:br>
            <a:r>
              <a:rPr lang="en-US" sz="2400" dirty="0" smtClean="0">
                <a:solidFill>
                  <a:srgbClr val="000000"/>
                </a:solidFill>
              </a:rPr>
              <a:t>Says </a:t>
            </a:r>
            <a:r>
              <a:rPr lang="en-US" sz="2400" dirty="0">
                <a:solidFill>
                  <a:srgbClr val="000000"/>
                </a:solidFill>
              </a:rPr>
              <a:t>it doesn't </a:t>
            </a:r>
            <a:r>
              <a:rPr lang="en-US" sz="2400" dirty="0" smtClean="0">
                <a:solidFill>
                  <a:srgbClr val="000000"/>
                </a:solidFill>
              </a:rPr>
              <a:t>matter"</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Joe Walsh, </a:t>
            </a:r>
            <a:r>
              <a:rPr lang="en-US" sz="2400" i="1" dirty="0" smtClean="0">
                <a:solidFill>
                  <a:srgbClr val="000000"/>
                </a:solidFill>
              </a:rPr>
              <a:t>Rocky Mountain Way </a:t>
            </a:r>
            <a:r>
              <a:rPr lang="en-US" sz="2400" dirty="0" smtClean="0">
                <a:solidFill>
                  <a:srgbClr val="000000"/>
                </a:solidFill>
              </a:rPr>
              <a:t>(1973)</a:t>
            </a:r>
            <a:endParaRPr lang="en-US" sz="2400" i="1" dirty="0">
              <a:solidFill>
                <a:srgbClr val="000000"/>
              </a:solidFill>
            </a:endParaRPr>
          </a:p>
        </p:txBody>
      </p:sp>
    </p:spTree>
    <p:extLst>
      <p:ext uri="{BB962C8B-B14F-4D97-AF65-F5344CB8AC3E}">
        <p14:creationId xmlns:p14="http://schemas.microsoft.com/office/powerpoint/2010/main" val="14342033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9A47D3-E5B2-B849-89F5-0C91339EDD99}" type="slidenum">
              <a:rPr lang="en-US"/>
              <a:pPr/>
              <a:t>27</a:t>
            </a:fld>
            <a:endParaRPr lang="en-US" dirty="0"/>
          </a:p>
        </p:txBody>
      </p:sp>
      <p:sp>
        <p:nvSpPr>
          <p:cNvPr id="68610" name="Rectangle 2"/>
          <p:cNvSpPr>
            <a:spLocks noGrp="1" noChangeArrowheads="1"/>
          </p:cNvSpPr>
          <p:nvPr>
            <p:ph type="title"/>
          </p:nvPr>
        </p:nvSpPr>
        <p:spPr>
          <a:xfrm>
            <a:off x="152400" y="152400"/>
            <a:ext cx="8839200" cy="762000"/>
          </a:xfrm>
        </p:spPr>
        <p:txBody>
          <a:bodyPr>
            <a:noAutofit/>
          </a:bodyPr>
          <a:lstStyle/>
          <a:p>
            <a:r>
              <a:rPr lang="en-US" sz="3200" b="1" dirty="0"/>
              <a:t>In </a:t>
            </a:r>
            <a:r>
              <a:rPr lang="en-US" sz="3200" b="1" dirty="0" smtClean="0"/>
              <a:t>Many </a:t>
            </a:r>
            <a:r>
              <a:rPr lang="en-US" sz="3200" b="1" dirty="0"/>
              <a:t>Ways, </a:t>
            </a:r>
            <a:r>
              <a:rPr lang="en-US" sz="3200" b="1" dirty="0" smtClean="0"/>
              <a:t>"Cloud </a:t>
            </a:r>
            <a:r>
              <a:rPr lang="en-US" sz="3200" b="1" dirty="0"/>
              <a:t>Computing </a:t>
            </a:r>
            <a:r>
              <a:rPr lang="en-US" sz="3200" b="1" dirty="0" smtClean="0"/>
              <a:t>Security"</a:t>
            </a:r>
            <a:r>
              <a:rPr lang="en-US" sz="3200" b="1" dirty="0"/>
              <a:t/>
            </a:r>
            <a:br>
              <a:rPr lang="en-US" sz="3200" b="1" dirty="0"/>
            </a:br>
            <a:r>
              <a:rPr lang="en-US" sz="3200" b="1" dirty="0"/>
              <a:t>Is </a:t>
            </a:r>
            <a:r>
              <a:rPr lang="en-US" sz="3200" b="1" dirty="0" smtClean="0"/>
              <a:t>The SAME AS </a:t>
            </a:r>
            <a:r>
              <a:rPr lang="en-US" sz="3200" b="1" dirty="0"/>
              <a:t>Than </a:t>
            </a:r>
            <a:r>
              <a:rPr lang="en-US" sz="3200" b="1" dirty="0" smtClean="0"/>
              <a:t>"Regular Security"</a:t>
            </a:r>
            <a:endParaRPr lang="en-US" sz="3200" b="1" dirty="0"/>
          </a:p>
        </p:txBody>
      </p:sp>
      <p:sp>
        <p:nvSpPr>
          <p:cNvPr id="68611" name="Rectangle 3"/>
          <p:cNvSpPr>
            <a:spLocks noGrp="1" noChangeArrowheads="1"/>
          </p:cNvSpPr>
          <p:nvPr>
            <p:ph type="body" idx="1"/>
          </p:nvPr>
        </p:nvSpPr>
        <p:spPr>
          <a:xfrm>
            <a:off x="152400" y="1249658"/>
            <a:ext cx="8839200" cy="5379742"/>
          </a:xfrm>
        </p:spPr>
        <p:txBody>
          <a:bodyPr/>
          <a:lstStyle/>
          <a:p>
            <a:r>
              <a:rPr lang="en-US" sz="2400" b="1" dirty="0" smtClean="0">
                <a:solidFill>
                  <a:srgbClr val="000000"/>
                </a:solidFill>
              </a:rPr>
              <a:t>Weak passwords are the same, </a:t>
            </a:r>
            <a:r>
              <a:rPr lang="en-US" sz="2400" dirty="0" smtClean="0">
                <a:solidFill>
                  <a:srgbClr val="000000"/>
                </a:solidFill>
              </a:rPr>
              <a:t>whether used with a regular server or a server hosted in the cloud.</a:t>
            </a:r>
          </a:p>
          <a:p>
            <a:endParaRPr lang="en-US" sz="2400" dirty="0" smtClean="0">
              <a:solidFill>
                <a:srgbClr val="000000"/>
              </a:solidFill>
            </a:endParaRPr>
          </a:p>
          <a:p>
            <a:r>
              <a:rPr lang="en-US" sz="2400" dirty="0" smtClean="0">
                <a:solidFill>
                  <a:srgbClr val="000000"/>
                </a:solidFill>
              </a:rPr>
              <a:t>As another </a:t>
            </a:r>
            <a:r>
              <a:rPr lang="en-US" sz="2400" dirty="0">
                <a:solidFill>
                  <a:srgbClr val="000000"/>
                </a:solidFill>
              </a:rPr>
              <a:t>example, many applications interface with end users via </a:t>
            </a:r>
            <a:r>
              <a:rPr lang="en-US" sz="2400" dirty="0" smtClean="0">
                <a:solidFill>
                  <a:srgbClr val="000000"/>
                </a:solidFill>
              </a:rPr>
              <a:t>the </a:t>
            </a:r>
            <a:r>
              <a:rPr lang="en-US" sz="2400" dirty="0">
                <a:solidFill>
                  <a:srgbClr val="000000"/>
                </a:solidFill>
              </a:rPr>
              <a:t>web. </a:t>
            </a:r>
            <a:r>
              <a:rPr lang="en-US" sz="2400" b="1" dirty="0" smtClean="0">
                <a:solidFill>
                  <a:srgbClr val="000000"/>
                </a:solidFill>
              </a:rPr>
              <a:t>All </a:t>
            </a:r>
            <a:r>
              <a:rPr lang="en-US" sz="2400" b="1" dirty="0">
                <a:solidFill>
                  <a:srgbClr val="000000"/>
                </a:solidFill>
              </a:rPr>
              <a:t>the normal OWASP web security vulnerabilities</a:t>
            </a:r>
            <a:r>
              <a:rPr lang="en-US" sz="2400" dirty="0">
                <a:solidFill>
                  <a:srgbClr val="000000"/>
                </a:solidFill>
              </a:rPr>
              <a:t> </a:t>
            </a:r>
            <a:r>
              <a:rPr lang="en-US" sz="2400" dirty="0" smtClean="0">
                <a:solidFill>
                  <a:srgbClr val="000000"/>
                </a:solidFill>
              </a:rPr>
              <a:t>-</a:t>
            </a:r>
            <a:r>
              <a:rPr lang="en-US" sz="2400" dirty="0">
                <a:solidFill>
                  <a:srgbClr val="000000"/>
                </a:solidFill>
              </a:rPr>
              <a:t>- things like SQL injection, cross site scripting, cross site request forgeries, etc</a:t>
            </a:r>
            <a:r>
              <a:rPr lang="en-US" sz="2400" dirty="0" smtClean="0">
                <a:solidFill>
                  <a:srgbClr val="000000"/>
                </a:solidFill>
              </a:rPr>
              <a:t>. </a:t>
            </a:r>
            <a:r>
              <a:rPr lang="en-US" sz="2400" dirty="0">
                <a:solidFill>
                  <a:srgbClr val="000000"/>
                </a:solidFill>
              </a:rPr>
              <a:t>-</a:t>
            </a:r>
            <a:r>
              <a:rPr lang="en-US" sz="2400" dirty="0" smtClean="0">
                <a:solidFill>
                  <a:srgbClr val="000000"/>
                </a:solidFill>
              </a:rPr>
              <a:t>- </a:t>
            </a:r>
            <a:r>
              <a:rPr lang="en-US" sz="2400" dirty="0">
                <a:solidFill>
                  <a:srgbClr val="000000"/>
                </a:solidFill>
              </a:rPr>
              <a:t>are just </a:t>
            </a:r>
            <a:r>
              <a:rPr lang="en-US" sz="2400" dirty="0" smtClean="0">
                <a:solidFill>
                  <a:srgbClr val="000000"/>
                </a:solidFill>
              </a:rPr>
              <a:t>as </a:t>
            </a:r>
            <a:r>
              <a:rPr lang="en-US" sz="2400" dirty="0">
                <a:solidFill>
                  <a:srgbClr val="000000"/>
                </a:solidFill>
              </a:rPr>
              <a:t>relevant to applications running </a:t>
            </a:r>
            <a:r>
              <a:rPr lang="en-US" sz="2400" dirty="0" smtClean="0">
                <a:solidFill>
                  <a:srgbClr val="000000"/>
                </a:solidFill>
              </a:rPr>
              <a:t>in </a:t>
            </a:r>
            <a:r>
              <a:rPr lang="en-US" sz="2400" dirty="0">
                <a:solidFill>
                  <a:srgbClr val="000000"/>
                </a:solidFill>
              </a:rPr>
              <a:t>the cloud as they are to applications running on </a:t>
            </a:r>
            <a:r>
              <a:rPr lang="en-US" sz="2400" dirty="0" smtClean="0">
                <a:solidFill>
                  <a:srgbClr val="000000"/>
                </a:solidFill>
              </a:rPr>
              <a:t>local conventional servers or servers at a hosted datacenter.</a:t>
            </a:r>
            <a:endParaRPr lang="en-US" sz="2400" dirty="0">
              <a:solidFill>
                <a:srgbClr val="000000"/>
              </a:solidFill>
            </a:endParaRPr>
          </a:p>
        </p:txBody>
      </p:sp>
    </p:spTree>
    <p:extLst>
      <p:ext uri="{BB962C8B-B14F-4D97-AF65-F5344CB8AC3E}">
        <p14:creationId xmlns:p14="http://schemas.microsoft.com/office/powerpoint/2010/main" val="366956786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034C-B886-7F45-BAE2-A0FC36E1A83E}" type="slidenum">
              <a:rPr lang="en-US"/>
              <a:pPr/>
              <a:t>28</a:t>
            </a:fld>
            <a:endParaRPr lang="en-US" dirty="0"/>
          </a:p>
        </p:txBody>
      </p:sp>
      <p:sp>
        <p:nvSpPr>
          <p:cNvPr id="49154" name="Rectangle 2"/>
          <p:cNvSpPr>
            <a:spLocks noGrp="1" noChangeArrowheads="1"/>
          </p:cNvSpPr>
          <p:nvPr>
            <p:ph type="title"/>
          </p:nvPr>
        </p:nvSpPr>
        <p:spPr>
          <a:xfrm>
            <a:off x="152400" y="152400"/>
            <a:ext cx="8839200" cy="685800"/>
          </a:xfrm>
        </p:spPr>
        <p:txBody>
          <a:bodyPr>
            <a:noAutofit/>
          </a:bodyPr>
          <a:lstStyle/>
          <a:p>
            <a:r>
              <a:rPr lang="en-US" sz="3200" b="1" dirty="0"/>
              <a:t>Cloud Computing </a:t>
            </a:r>
            <a:r>
              <a:rPr lang="en-US" sz="3200" b="1" dirty="0" smtClean="0"/>
              <a:t>and Virtualization</a:t>
            </a:r>
            <a:endParaRPr lang="en-US" sz="3200" b="1" dirty="0"/>
          </a:p>
        </p:txBody>
      </p:sp>
      <p:sp>
        <p:nvSpPr>
          <p:cNvPr id="49155" name="Rectangle 3"/>
          <p:cNvSpPr>
            <a:spLocks noGrp="1" noChangeArrowheads="1"/>
          </p:cNvSpPr>
          <p:nvPr>
            <p:ph type="body" idx="1"/>
          </p:nvPr>
        </p:nvSpPr>
        <p:spPr>
          <a:xfrm>
            <a:off x="152400" y="1066800"/>
            <a:ext cx="8839200" cy="5562600"/>
          </a:xfrm>
        </p:spPr>
        <p:txBody>
          <a:bodyPr/>
          <a:lstStyle/>
          <a:p>
            <a:r>
              <a:rPr lang="en-US" sz="2400" dirty="0" smtClean="0">
                <a:solidFill>
                  <a:srgbClr val="000000"/>
                </a:solidFill>
              </a:rPr>
              <a:t>Similarly, cloud </a:t>
            </a:r>
            <a:r>
              <a:rPr lang="en-US" sz="2400" dirty="0">
                <a:solidFill>
                  <a:srgbClr val="000000"/>
                </a:solidFill>
              </a:rPr>
              <a:t>computing is built on top of </a:t>
            </a:r>
            <a:r>
              <a:rPr lang="en-US" sz="2400" dirty="0" smtClean="0">
                <a:solidFill>
                  <a:srgbClr val="000000"/>
                </a:solidFill>
              </a:rPr>
              <a:t>virtualization. Thus, </a:t>
            </a:r>
            <a:br>
              <a:rPr lang="en-US" sz="2400" dirty="0" smtClean="0">
                <a:solidFill>
                  <a:srgbClr val="000000"/>
                </a:solidFill>
              </a:rPr>
            </a:br>
            <a:r>
              <a:rPr lang="en-US" sz="2400" dirty="0" smtClean="0">
                <a:solidFill>
                  <a:srgbClr val="000000"/>
                </a:solidFill>
              </a:rPr>
              <a:t>if </a:t>
            </a:r>
            <a:r>
              <a:rPr lang="en-US" sz="2400" dirty="0">
                <a:solidFill>
                  <a:srgbClr val="000000"/>
                </a:solidFill>
              </a:rPr>
              <a:t>there are security issues with virtualization, then there will also security issues with cloud </a:t>
            </a:r>
            <a:r>
              <a:rPr lang="en-US" sz="2400" dirty="0" smtClean="0">
                <a:solidFill>
                  <a:srgbClr val="000000"/>
                </a:solidFill>
              </a:rPr>
              <a:t>computing's use of virtualization. </a:t>
            </a:r>
            <a:endParaRPr lang="en-US" sz="2400" dirty="0">
              <a:solidFill>
                <a:srgbClr val="000000"/>
              </a:solidFill>
            </a:endParaRPr>
          </a:p>
          <a:p>
            <a:r>
              <a:rPr lang="en-US" sz="2400" dirty="0">
                <a:solidFill>
                  <a:srgbClr val="000000"/>
                </a:solidFill>
              </a:rPr>
              <a:t>For example, could someone escape from a </a:t>
            </a:r>
            <a:r>
              <a:rPr lang="en-US" sz="2400" dirty="0" smtClean="0">
                <a:solidFill>
                  <a:srgbClr val="000000"/>
                </a:solidFill>
              </a:rPr>
              <a:t>cloud </a:t>
            </a:r>
            <a:r>
              <a:rPr lang="en-US" sz="2400" dirty="0">
                <a:solidFill>
                  <a:srgbClr val="000000"/>
                </a:solidFill>
              </a:rPr>
              <a:t>virtual machine instance to the </a:t>
            </a:r>
            <a:r>
              <a:rPr lang="en-US" sz="2400" dirty="0" smtClean="0">
                <a:solidFill>
                  <a:srgbClr val="000000"/>
                </a:solidFill>
              </a:rPr>
              <a:t>cloud server's host </a:t>
            </a:r>
            <a:r>
              <a:rPr lang="en-US" sz="2400" dirty="0">
                <a:solidFill>
                  <a:srgbClr val="000000"/>
                </a:solidFill>
              </a:rPr>
              <a:t>OS?  </a:t>
            </a:r>
            <a:r>
              <a:rPr lang="en-US" sz="2400" dirty="0" smtClean="0">
                <a:solidFill>
                  <a:srgbClr val="000000"/>
                </a:solidFill>
              </a:rPr>
              <a:t>Well, virtual machines </a:t>
            </a:r>
            <a:r>
              <a:rPr lang="en-US" sz="2400" b="1" dirty="0" smtClean="0">
                <a:solidFill>
                  <a:srgbClr val="000000"/>
                </a:solidFill>
              </a:rPr>
              <a:t>have</a:t>
            </a:r>
            <a:r>
              <a:rPr lang="en-US" sz="2400" dirty="0" smtClean="0">
                <a:solidFill>
                  <a:srgbClr val="000000"/>
                </a:solidFill>
              </a:rPr>
              <a:t> experienced issues with jail breaks... For example: </a:t>
            </a:r>
            <a:r>
              <a:rPr lang="en-US" sz="2400" b="1" dirty="0">
                <a:solidFill>
                  <a:srgbClr val="000000"/>
                </a:solidFill>
              </a:rPr>
              <a:t>"Xen Patches 'Worst'-Ever Virtual Machine Escape </a:t>
            </a:r>
            <a:r>
              <a:rPr lang="en-US" sz="2400" b="1" dirty="0" smtClean="0">
                <a:solidFill>
                  <a:srgbClr val="000000"/>
                </a:solidFill>
              </a:rPr>
              <a:t>Vulnerability: Bug </a:t>
            </a:r>
            <a:r>
              <a:rPr lang="en-US" sz="2400" b="1" dirty="0">
                <a:solidFill>
                  <a:srgbClr val="000000"/>
                </a:solidFill>
              </a:rPr>
              <a:t>remained undetected for seven years and enabled complete control of host system."</a:t>
            </a:r>
            <a:r>
              <a:rPr lang="en-US" sz="2400" dirty="0">
                <a:solidFill>
                  <a:srgbClr val="000000"/>
                </a:solidFill>
              </a:rPr>
              <a:t> https://www.darkreading.com/endpoint/xen-patches-worst-ever-virtual-machine-escape-vulnerability/d/d-id/</a:t>
            </a:r>
            <a:r>
              <a:rPr lang="en-US" sz="2400" dirty="0" smtClean="0">
                <a:solidFill>
                  <a:srgbClr val="000000"/>
                </a:solidFill>
              </a:rPr>
              <a:t>1322925? (10/30/</a:t>
            </a:r>
            <a:r>
              <a:rPr lang="en-US" sz="2400" dirty="0">
                <a:solidFill>
                  <a:srgbClr val="000000"/>
                </a:solidFill>
              </a:rPr>
              <a:t>2015</a:t>
            </a:r>
            <a:r>
              <a:rPr lang="en-US" sz="2400" dirty="0" smtClean="0">
                <a:solidFill>
                  <a:srgbClr val="000000"/>
                </a:solidFill>
              </a:rPr>
              <a:t>): "[...] In </a:t>
            </a:r>
            <a:r>
              <a:rPr lang="en-US" sz="2400" dirty="0">
                <a:solidFill>
                  <a:srgbClr val="000000"/>
                </a:solidFill>
              </a:rPr>
              <a:t>an advisory issued yesterday, the Xen Project described the now patched vulnerability as one that could allow the administrator of a guest VM to escalate privileges and take complete control of the host system</a:t>
            </a:r>
            <a:r>
              <a:rPr lang="en-US" sz="2400" dirty="0" smtClean="0">
                <a:solidFill>
                  <a:srgbClr val="000000"/>
                </a:solidFill>
              </a:rPr>
              <a:t>."</a:t>
            </a:r>
          </a:p>
        </p:txBody>
      </p:sp>
    </p:spTree>
    <p:extLst>
      <p:ext uri="{BB962C8B-B14F-4D97-AF65-F5344CB8AC3E}">
        <p14:creationId xmlns:p14="http://schemas.microsoft.com/office/powerpoint/2010/main" val="11901826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0D4456-E20E-A14F-BB48-3EEF3FD307C9}" type="slidenum">
              <a:rPr lang="en-US"/>
              <a:pPr/>
              <a:t>29</a:t>
            </a:fld>
            <a:endParaRPr lang="en-US" dirty="0"/>
          </a:p>
        </p:txBody>
      </p:sp>
      <p:sp>
        <p:nvSpPr>
          <p:cNvPr id="50178" name="Rectangle 2"/>
          <p:cNvSpPr>
            <a:spLocks noGrp="1" noChangeArrowheads="1"/>
          </p:cNvSpPr>
          <p:nvPr>
            <p:ph type="title"/>
          </p:nvPr>
        </p:nvSpPr>
        <p:spPr>
          <a:xfrm>
            <a:off x="152400" y="152400"/>
            <a:ext cx="8839200" cy="457200"/>
          </a:xfrm>
        </p:spPr>
        <p:txBody>
          <a:bodyPr>
            <a:noAutofit/>
          </a:bodyPr>
          <a:lstStyle/>
          <a:p>
            <a:r>
              <a:rPr lang="en-US" sz="3200" b="1" dirty="0"/>
              <a:t>Cloud Computing And </a:t>
            </a:r>
            <a:r>
              <a:rPr lang="en-US" sz="3200" b="1" dirty="0" smtClean="0"/>
              <a:t>Firewalls</a:t>
            </a:r>
            <a:endParaRPr lang="en-US" sz="3200" b="1" dirty="0"/>
          </a:p>
        </p:txBody>
      </p:sp>
      <p:sp>
        <p:nvSpPr>
          <p:cNvPr id="50179" name="Rectangle 3"/>
          <p:cNvSpPr>
            <a:spLocks noGrp="1" noChangeArrowheads="1"/>
          </p:cNvSpPr>
          <p:nvPr>
            <p:ph type="body" idx="1"/>
          </p:nvPr>
        </p:nvSpPr>
        <p:spPr>
          <a:xfrm>
            <a:off x="152400" y="762000"/>
            <a:ext cx="8839200" cy="5867400"/>
          </a:xfrm>
        </p:spPr>
        <p:txBody>
          <a:bodyPr/>
          <a:lstStyle/>
          <a:p>
            <a:r>
              <a:rPr lang="en-US" sz="2400" dirty="0" smtClean="0">
                <a:solidFill>
                  <a:srgbClr val="000000"/>
                </a:solidFill>
              </a:rPr>
              <a:t>I</a:t>
            </a:r>
            <a:r>
              <a:rPr lang="fr-FR" sz="2400" dirty="0" smtClean="0">
                <a:solidFill>
                  <a:srgbClr val="000000"/>
                </a:solidFill>
              </a:rPr>
              <a:t>'</a:t>
            </a:r>
            <a:r>
              <a:rPr lang="en-US" sz="2400" dirty="0" smtClean="0">
                <a:solidFill>
                  <a:srgbClr val="000000"/>
                </a:solidFill>
              </a:rPr>
              <a:t>m </a:t>
            </a:r>
            <a:r>
              <a:rPr lang="en-US" sz="2400" b="1" u="sng" dirty="0">
                <a:solidFill>
                  <a:srgbClr val="000000"/>
                </a:solidFill>
              </a:rPr>
              <a:t>not</a:t>
            </a:r>
            <a:r>
              <a:rPr lang="en-US" sz="2400" dirty="0">
                <a:solidFill>
                  <a:srgbClr val="000000"/>
                </a:solidFill>
              </a:rPr>
              <a:t> a huge fan of firewalls (as </a:t>
            </a:r>
            <a:r>
              <a:rPr lang="en-US" sz="2400" dirty="0" smtClean="0">
                <a:solidFill>
                  <a:srgbClr val="000000"/>
                </a:solidFill>
              </a:rPr>
              <a:t>I</a:t>
            </a:r>
            <a:r>
              <a:rPr lang="fr-FR" sz="2400" dirty="0" smtClean="0">
                <a:solidFill>
                  <a:srgbClr val="000000"/>
                </a:solidFill>
              </a:rPr>
              <a:t>'</a:t>
            </a:r>
            <a:r>
              <a:rPr lang="en-US" sz="2400" dirty="0" smtClean="0">
                <a:solidFill>
                  <a:srgbClr val="000000"/>
                </a:solidFill>
              </a:rPr>
              <a:t>ve </a:t>
            </a:r>
            <a:r>
              <a:rPr lang="en-US" sz="2400" dirty="0">
                <a:solidFill>
                  <a:srgbClr val="000000"/>
                </a:solidFill>
              </a:rPr>
              <a:t>previously discussed </a:t>
            </a:r>
            <a:r>
              <a:rPr lang="en-US" sz="2400" dirty="0" smtClean="0">
                <a:solidFill>
                  <a:srgbClr val="000000"/>
                </a:solidFill>
              </a:rPr>
              <a:t>in "</a:t>
            </a:r>
            <a:r>
              <a:rPr lang="en-US" sz="2400" dirty="0" smtClean="0"/>
              <a:t>Cyberinfrastructure </a:t>
            </a:r>
            <a:r>
              <a:rPr lang="en-US" sz="2400" dirty="0"/>
              <a:t>Architectures, Security and Advanced Applications</a:t>
            </a:r>
            <a:r>
              <a:rPr lang="en-US" sz="2400" dirty="0" smtClean="0"/>
              <a:t>," </a:t>
            </a:r>
            <a:r>
              <a:rPr lang="en-US" sz="2400" dirty="0"/>
              <a:t>see </a:t>
            </a:r>
            <a:r>
              <a:rPr lang="en-US" sz="2400" dirty="0" smtClean="0"/>
              <a:t>https:</a:t>
            </a:r>
            <a:r>
              <a:rPr lang="en-US" sz="2400" dirty="0"/>
              <a:t>//</a:t>
            </a:r>
            <a:r>
              <a:rPr lang="en-US" sz="2400" dirty="0" smtClean="0"/>
              <a:t>www.stsauver.com/joe</a:t>
            </a:r>
            <a:r>
              <a:rPr lang="en-US" sz="2400" dirty="0"/>
              <a:t>/architectures/architecture.pdf )</a:t>
            </a:r>
            <a:r>
              <a:rPr lang="en-US" sz="2400" dirty="0" smtClean="0"/>
              <a:t>, but some </a:t>
            </a:r>
            <a:r>
              <a:rPr lang="en-US" sz="2400" dirty="0"/>
              <a:t>sites do find value in sheltering </a:t>
            </a:r>
            <a:r>
              <a:rPr lang="en-US" sz="2400" dirty="0" smtClean="0"/>
              <a:t>at </a:t>
            </a:r>
            <a:r>
              <a:rPr lang="en-US" sz="2400" dirty="0"/>
              <a:t>least some parts of their infrastructure behind a firewall.</a:t>
            </a:r>
          </a:p>
          <a:p>
            <a:r>
              <a:rPr lang="en-US" sz="2400" dirty="0" smtClean="0"/>
              <a:t>Cloud providers can support that approach. For example, see "Amazon </a:t>
            </a:r>
            <a:r>
              <a:rPr lang="en-US" sz="2400" dirty="0"/>
              <a:t>Web Services: Overview of Security </a:t>
            </a:r>
            <a:r>
              <a:rPr lang="en-US" sz="2400" dirty="0" smtClean="0"/>
              <a:t>Processes" whitepaper </a:t>
            </a:r>
            <a:r>
              <a:rPr lang="en-US" sz="2400" dirty="0"/>
              <a:t>linked from https://aws.amazon.com/whitepapers/overview-of-security-processes</a:t>
            </a:r>
            <a:r>
              <a:rPr lang="en-US" sz="2400" dirty="0" smtClean="0"/>
              <a:t>/ which states:</a:t>
            </a:r>
            <a:br>
              <a:rPr lang="en-US" sz="2400" dirty="0" smtClean="0"/>
            </a:br>
            <a:r>
              <a:rPr lang="en-US" sz="2400" i="1" dirty="0" smtClean="0"/>
              <a:t>Firewall</a:t>
            </a:r>
            <a:r>
              <a:rPr lang="en-US" sz="2400" i="1" dirty="0"/>
              <a:t>: Amazon EC2 provides a complete firewall solution; this mandatory inbound firewall is configured in a default deny-all mode and Amazon EC2 customers must explicitly open the ports needed to allow inbound traffic. The traffic may be restricted by protocol, by service port, as well as by source IP address (individual IP or Classless Inter-Domain Routing (CIDR) block)</a:t>
            </a:r>
            <a:r>
              <a:rPr lang="en-US" sz="2400" i="1" dirty="0" smtClean="0"/>
              <a:t>.</a:t>
            </a:r>
            <a:endParaRPr lang="en-US" i="1" dirty="0"/>
          </a:p>
        </p:txBody>
      </p:sp>
    </p:spTree>
    <p:extLst>
      <p:ext uri="{BB962C8B-B14F-4D97-AF65-F5344CB8AC3E}">
        <p14:creationId xmlns:p14="http://schemas.microsoft.com/office/powerpoint/2010/main" val="22798715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669" y="1435556"/>
            <a:ext cx="8780449" cy="4306667"/>
          </a:xfrm>
        </p:spPr>
        <p:txBody>
          <a:bodyPr>
            <a:normAutofit/>
          </a:bodyPr>
          <a:lstStyle/>
          <a:p>
            <a:r>
              <a:rPr lang="en-US" sz="6000" b="1" dirty="0" smtClean="0">
                <a:solidFill>
                  <a:srgbClr val="FF0000"/>
                </a:solidFill>
              </a:rPr>
              <a:t>I. Introduction</a:t>
            </a:r>
            <a:r>
              <a:rPr lang="en-US" sz="7200" b="1" dirty="0" smtClean="0">
                <a:solidFill>
                  <a:srgbClr val="FF0000"/>
                </a:solidFill>
              </a:rPr>
              <a:t/>
            </a:r>
            <a:br>
              <a:rPr lang="en-US" sz="7200" b="1" dirty="0" smtClean="0">
                <a:solidFill>
                  <a:srgbClr val="FF0000"/>
                </a:solidFill>
              </a:rPr>
            </a:br>
            <a:r>
              <a:rPr lang="en-US" sz="7200" b="1" dirty="0">
                <a:solidFill>
                  <a:srgbClr val="FF0000"/>
                </a:solidFill>
              </a:rPr>
              <a:t/>
            </a:r>
            <a:br>
              <a:rPr lang="en-US" sz="7200" b="1" dirty="0">
                <a:solidFill>
                  <a:srgbClr val="FF0000"/>
                </a:solidFill>
              </a:rPr>
            </a:br>
            <a:r>
              <a:rPr lang="en-US" sz="2400" b="1" dirty="0" smtClean="0"/>
              <a:t>"</a:t>
            </a:r>
            <a:r>
              <a:rPr lang="en-US" sz="2400" dirty="0"/>
              <a:t>In my mind I'm goin' to Carolina</a:t>
            </a:r>
            <a:br>
              <a:rPr lang="en-US" sz="2400" dirty="0"/>
            </a:br>
            <a:r>
              <a:rPr lang="en-US" sz="2400" dirty="0"/>
              <a:t>Can't you see the sunshine?</a:t>
            </a:r>
            <a:br>
              <a:rPr lang="en-US" sz="2400" dirty="0"/>
            </a:br>
            <a:r>
              <a:rPr lang="en-US" sz="2400" dirty="0"/>
              <a:t>Can't you just feel the moonshine?</a:t>
            </a:r>
            <a:br>
              <a:rPr lang="en-US" sz="2400" dirty="0"/>
            </a:br>
            <a:r>
              <a:rPr lang="en-US" sz="2400" dirty="0"/>
              <a:t>Ain't is just like a friend of mine</a:t>
            </a:r>
            <a:br>
              <a:rPr lang="en-US" sz="2400" dirty="0"/>
            </a:br>
            <a:r>
              <a:rPr lang="en-US" sz="2400" dirty="0"/>
              <a:t>To hit me from </a:t>
            </a:r>
            <a:r>
              <a:rPr lang="en-US" sz="2400" dirty="0" smtClean="0"/>
              <a:t>behind"</a:t>
            </a:r>
            <a:r>
              <a:rPr lang="en-US" sz="2400" dirty="0"/>
              <a:t/>
            </a:r>
            <a:br>
              <a:rPr lang="en-US" sz="2400" dirty="0"/>
            </a:br>
            <a:r>
              <a:rPr lang="en-US" sz="2400" dirty="0" smtClean="0"/>
              <a:t/>
            </a:r>
            <a:br>
              <a:rPr lang="en-US" sz="2400" dirty="0" smtClean="0"/>
            </a:br>
            <a:r>
              <a:rPr lang="en-US" sz="2400" dirty="0"/>
              <a:t>James Taylor, </a:t>
            </a:r>
            <a:r>
              <a:rPr lang="en-US" sz="2400" i="1" dirty="0"/>
              <a:t>Carolina In My </a:t>
            </a:r>
            <a:r>
              <a:rPr lang="en-US" sz="2400" i="1" dirty="0" smtClean="0"/>
              <a:t>Mind</a:t>
            </a:r>
            <a:r>
              <a:rPr lang="en-US" sz="2400" dirty="0" smtClean="0"/>
              <a:t> (1968)</a:t>
            </a:r>
            <a:endParaRPr lang="en-US" sz="2400" b="1" i="1" dirty="0"/>
          </a:p>
        </p:txBody>
      </p:sp>
    </p:spTree>
    <p:extLst>
      <p:ext uri="{BB962C8B-B14F-4D97-AF65-F5344CB8AC3E}">
        <p14:creationId xmlns:p14="http://schemas.microsoft.com/office/powerpoint/2010/main" val="35423163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312"/>
            <a:ext cx="8229600" cy="640990"/>
          </a:xfrm>
        </p:spPr>
        <p:txBody>
          <a:bodyPr>
            <a:normAutofit/>
          </a:bodyPr>
          <a:lstStyle/>
          <a:p>
            <a:r>
              <a:rPr lang="en-US" sz="3200" b="1" dirty="0" smtClean="0">
                <a:latin typeface="Calibri"/>
              </a:rPr>
              <a:t>In Other Ways, The Cloud</a:t>
            </a:r>
            <a:r>
              <a:rPr lang="fr-FR" sz="3200" b="1" dirty="0">
                <a:latin typeface="Calibri"/>
              </a:rPr>
              <a:t> </a:t>
            </a:r>
            <a:r>
              <a:rPr lang="fr-FR" sz="3200" b="1" dirty="0" smtClean="0">
                <a:latin typeface="Calibri"/>
              </a:rPr>
              <a:t>IS</a:t>
            </a:r>
            <a:r>
              <a:rPr lang="en-US" sz="3200" b="1" dirty="0" smtClean="0">
                <a:latin typeface="Calibri"/>
              </a:rPr>
              <a:t> VERY Different…</a:t>
            </a:r>
            <a:endParaRPr lang="en-US" sz="3200" b="1" dirty="0">
              <a:latin typeface="Calibri"/>
            </a:endParaRPr>
          </a:p>
        </p:txBody>
      </p:sp>
      <p:sp>
        <p:nvSpPr>
          <p:cNvPr id="3" name="Content Placeholder 2"/>
          <p:cNvSpPr>
            <a:spLocks noGrp="1"/>
          </p:cNvSpPr>
          <p:nvPr>
            <p:ph idx="1"/>
          </p:nvPr>
        </p:nvSpPr>
        <p:spPr>
          <a:xfrm>
            <a:off x="245241" y="937745"/>
            <a:ext cx="8697311" cy="5783729"/>
          </a:xfrm>
        </p:spPr>
        <p:txBody>
          <a:bodyPr>
            <a:noAutofit/>
          </a:bodyPr>
          <a:lstStyle/>
          <a:p>
            <a:r>
              <a:rPr lang="en-US" sz="2400" dirty="0" smtClean="0">
                <a:latin typeface="Calibri"/>
              </a:rPr>
              <a:t>In the cloud, customers normally can</a:t>
            </a:r>
            <a:r>
              <a:rPr lang="fr-FR" sz="2400" dirty="0" smtClean="0">
                <a:latin typeface="Calibri"/>
              </a:rPr>
              <a:t>'</a:t>
            </a:r>
            <a:r>
              <a:rPr lang="en-US" sz="2400" dirty="0" smtClean="0">
                <a:latin typeface="Calibri"/>
              </a:rPr>
              <a:t>t </a:t>
            </a:r>
            <a:r>
              <a:rPr lang="en-US" sz="2400" dirty="0">
                <a:latin typeface="Calibri"/>
              </a:rPr>
              <a:t>directly assess </a:t>
            </a:r>
            <a:r>
              <a:rPr lang="en-US" sz="2400" dirty="0" smtClean="0">
                <a:latin typeface="Calibri"/>
              </a:rPr>
              <a:t>hardware</a:t>
            </a:r>
            <a:r>
              <a:rPr lang="en-US" sz="2400" dirty="0">
                <a:latin typeface="Calibri"/>
              </a:rPr>
              <a:t>-level </a:t>
            </a:r>
            <a:r>
              <a:rPr lang="en-US" sz="2400" dirty="0" smtClean="0">
                <a:latin typeface="Calibri"/>
              </a:rPr>
              <a:t>operating system installations, </a:t>
            </a:r>
            <a:r>
              <a:rPr lang="en-US" sz="2400" dirty="0">
                <a:latin typeface="Calibri"/>
              </a:rPr>
              <a:t>or </a:t>
            </a:r>
            <a:r>
              <a:rPr lang="en-US" sz="2400" dirty="0" smtClean="0">
                <a:latin typeface="Calibri"/>
              </a:rPr>
              <a:t>admin network devices or shared security systems; we </a:t>
            </a:r>
            <a:r>
              <a:rPr lang="en-US" sz="2400" dirty="0">
                <a:latin typeface="Calibri"/>
              </a:rPr>
              <a:t>need to trust </a:t>
            </a:r>
            <a:r>
              <a:rPr lang="en-US" sz="2400" dirty="0" smtClean="0">
                <a:latin typeface="Calibri"/>
              </a:rPr>
              <a:t>the expertise </a:t>
            </a:r>
            <a:r>
              <a:rPr lang="en-US" sz="2400" dirty="0">
                <a:latin typeface="Calibri"/>
              </a:rPr>
              <a:t>of the cloud </a:t>
            </a:r>
            <a:r>
              <a:rPr lang="en-US" sz="2400" dirty="0" smtClean="0">
                <a:latin typeface="Calibri"/>
              </a:rPr>
              <a:t>provider</a:t>
            </a:r>
            <a:r>
              <a:rPr lang="fr-FR" sz="2400" dirty="0" smtClean="0">
                <a:latin typeface="Calibri"/>
              </a:rPr>
              <a:t>'</a:t>
            </a:r>
            <a:r>
              <a:rPr lang="en-US" sz="2400" dirty="0" smtClean="0">
                <a:latin typeface="Calibri"/>
              </a:rPr>
              <a:t>s </a:t>
            </a:r>
            <a:r>
              <a:rPr lang="en-US" sz="2400" dirty="0">
                <a:latin typeface="Calibri"/>
              </a:rPr>
              <a:t>team, </a:t>
            </a:r>
            <a:r>
              <a:rPr lang="en-US" sz="2400" dirty="0" smtClean="0">
                <a:latin typeface="Calibri"/>
              </a:rPr>
              <a:t>instead</a:t>
            </a:r>
            <a:endParaRPr lang="en-US" sz="2400" dirty="0">
              <a:latin typeface="Calibri"/>
            </a:endParaRPr>
          </a:p>
          <a:p>
            <a:endParaRPr lang="en-US" sz="2400" dirty="0" smtClean="0">
              <a:latin typeface="Calibri"/>
            </a:endParaRPr>
          </a:p>
          <a:p>
            <a:r>
              <a:rPr lang="en-US" sz="2400" dirty="0" smtClean="0">
                <a:latin typeface="Calibri"/>
              </a:rPr>
              <a:t>Security </a:t>
            </a:r>
            <a:r>
              <a:rPr lang="en-US" sz="2400" dirty="0">
                <a:latin typeface="Calibri"/>
              </a:rPr>
              <a:t>capex/opex is fixed and bundled in as part of the service; </a:t>
            </a:r>
            <a:r>
              <a:rPr lang="en-US" sz="2400" dirty="0" smtClean="0">
                <a:latin typeface="Calibri"/>
              </a:rPr>
              <a:t>my </a:t>
            </a:r>
            <a:r>
              <a:rPr lang="en-US" sz="2400" dirty="0">
                <a:latin typeface="Calibri"/>
              </a:rPr>
              <a:t>choice is effectively </a:t>
            </a:r>
            <a:r>
              <a:rPr lang="en-US" sz="2400" dirty="0" smtClean="0">
                <a:latin typeface="Calibri"/>
              </a:rPr>
              <a:t>"do it" </a:t>
            </a:r>
            <a:r>
              <a:rPr lang="en-US" sz="2400" dirty="0">
                <a:latin typeface="Calibri"/>
              </a:rPr>
              <a:t>or </a:t>
            </a:r>
            <a:r>
              <a:rPr lang="en-US" sz="2400" dirty="0" smtClean="0">
                <a:latin typeface="Calibri"/>
              </a:rPr>
              <a:t>"don</a:t>
            </a:r>
            <a:r>
              <a:rPr lang="fr-FR" sz="2400" dirty="0" smtClean="0">
                <a:latin typeface="Calibri"/>
              </a:rPr>
              <a:t>'</a:t>
            </a:r>
            <a:r>
              <a:rPr lang="en-US" sz="2400" dirty="0" smtClean="0">
                <a:latin typeface="Calibri"/>
              </a:rPr>
              <a:t>t </a:t>
            </a:r>
            <a:r>
              <a:rPr lang="en-US" sz="2400" dirty="0">
                <a:latin typeface="Calibri"/>
              </a:rPr>
              <a:t>do </a:t>
            </a:r>
            <a:r>
              <a:rPr lang="en-US" sz="2400" dirty="0" smtClean="0">
                <a:latin typeface="Calibri"/>
              </a:rPr>
              <a:t>it" </a:t>
            </a:r>
            <a:r>
              <a:rPr lang="en-US" sz="2400" dirty="0">
                <a:latin typeface="Calibri"/>
              </a:rPr>
              <a:t>(or nag/pick at </a:t>
            </a:r>
            <a:r>
              <a:rPr lang="en-US" sz="2400" dirty="0" smtClean="0">
                <a:latin typeface="Calibri"/>
              </a:rPr>
              <a:t>the provider </a:t>
            </a:r>
            <a:r>
              <a:rPr lang="en-US" sz="2400" dirty="0">
                <a:latin typeface="Calibri"/>
              </a:rPr>
              <a:t>in an effort to potentially get them to </a:t>
            </a:r>
            <a:r>
              <a:rPr lang="en-US" sz="2400" dirty="0" smtClean="0">
                <a:latin typeface="Calibri"/>
              </a:rPr>
              <a:t>make changes).</a:t>
            </a:r>
            <a:br>
              <a:rPr lang="en-US" sz="2400" dirty="0" smtClean="0">
                <a:latin typeface="Calibri"/>
              </a:rPr>
            </a:br>
            <a:r>
              <a:rPr lang="en-US" sz="2400" dirty="0" smtClean="0">
                <a:latin typeface="Calibri"/>
              </a:rPr>
              <a:t>Most services do not offers "tiers" of security.</a:t>
            </a:r>
          </a:p>
          <a:p>
            <a:endParaRPr lang="en-US" sz="2400" dirty="0" smtClean="0">
              <a:latin typeface="Calibri"/>
            </a:endParaRPr>
          </a:p>
          <a:p>
            <a:r>
              <a:rPr lang="en-US" sz="2400" dirty="0" smtClean="0">
                <a:latin typeface="Calibri"/>
              </a:rPr>
              <a:t>That said, what are the general categories of issues/risks we seem to be facing in the cloud?</a:t>
            </a:r>
            <a:endParaRPr lang="en-US" sz="2400" dirty="0">
              <a:latin typeface="Calibri"/>
            </a:endParaRPr>
          </a:p>
        </p:txBody>
      </p:sp>
      <p:sp>
        <p:nvSpPr>
          <p:cNvPr id="4" name="Slide Number Placeholder 3"/>
          <p:cNvSpPr>
            <a:spLocks noGrp="1"/>
          </p:cNvSpPr>
          <p:nvPr>
            <p:ph type="sldNum" sz="quarter" idx="12"/>
          </p:nvPr>
        </p:nvSpPr>
        <p:spPr/>
        <p:txBody>
          <a:bodyPr/>
          <a:lstStyle/>
          <a:p>
            <a:fld id="{48172CF4-736B-4081-9C5F-B0E589FC38AA}" type="slidenum">
              <a:rPr/>
              <a:pPr/>
              <a:t>30</a:t>
            </a:fld>
            <a:endParaRPr lang="en-US" dirty="0"/>
          </a:p>
        </p:txBody>
      </p:sp>
    </p:spTree>
    <p:extLst>
      <p:ext uri="{BB962C8B-B14F-4D97-AF65-F5344CB8AC3E}">
        <p14:creationId xmlns:p14="http://schemas.microsoft.com/office/powerpoint/2010/main" val="227504286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685800" y="625609"/>
            <a:ext cx="7772400" cy="6009636"/>
          </a:xfrm>
        </p:spPr>
        <p:txBody>
          <a:bodyPr>
            <a:noAutofit/>
          </a:bodyPr>
          <a:lstStyle/>
          <a:p>
            <a:r>
              <a:rPr lang="en-US" sz="6000" b="1" dirty="0" smtClean="0">
                <a:solidFill>
                  <a:srgbClr val="FF0000"/>
                </a:solidFill>
              </a:rPr>
              <a:t>V. Cloud Risks: Availability</a:t>
            </a:r>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2400" dirty="0" smtClean="0"/>
              <a:t>"I'll </a:t>
            </a:r>
            <a:r>
              <a:rPr lang="en-US" sz="2400" dirty="0"/>
              <a:t>be there for you</a:t>
            </a:r>
            <a:br>
              <a:rPr lang="en-US" sz="2400" dirty="0"/>
            </a:br>
            <a:r>
              <a:rPr lang="en-US" sz="2400" dirty="0" smtClean="0"/>
              <a:t>When </a:t>
            </a:r>
            <a:r>
              <a:rPr lang="en-US" sz="2400" dirty="0"/>
              <a:t>the rain starts to </a:t>
            </a:r>
            <a:r>
              <a:rPr lang="en-US" sz="2400" dirty="0" smtClean="0"/>
              <a:t>pour</a:t>
            </a:r>
            <a:r>
              <a:rPr lang="en-US" sz="2400" dirty="0"/>
              <a:t/>
            </a:r>
            <a:br>
              <a:rPr lang="en-US" sz="2400" dirty="0"/>
            </a:br>
            <a:r>
              <a:rPr lang="en-US" sz="2400" dirty="0"/>
              <a:t>I'll be there for you</a:t>
            </a:r>
            <a:br>
              <a:rPr lang="en-US" sz="2400" dirty="0"/>
            </a:br>
            <a:r>
              <a:rPr lang="en-US" sz="2400" dirty="0" smtClean="0"/>
              <a:t>Like </a:t>
            </a:r>
            <a:r>
              <a:rPr lang="en-US" sz="2400" dirty="0"/>
              <a:t>I've been there </a:t>
            </a:r>
            <a:r>
              <a:rPr lang="en-US" sz="2400" dirty="0" smtClean="0"/>
              <a:t>before</a:t>
            </a:r>
            <a:br>
              <a:rPr lang="en-US" sz="2400" dirty="0" smtClean="0"/>
            </a:br>
            <a:r>
              <a:rPr lang="en-US" sz="2400" dirty="0"/>
              <a:t>I'll </a:t>
            </a:r>
            <a:r>
              <a:rPr lang="en-US" sz="2400" dirty="0" smtClean="0"/>
              <a:t>be there for </a:t>
            </a:r>
            <a:r>
              <a:rPr lang="en-US" sz="2400" dirty="0"/>
              <a:t>y</a:t>
            </a:r>
            <a:r>
              <a:rPr lang="en-US" sz="2400" dirty="0" smtClean="0"/>
              <a:t>ou"</a:t>
            </a:r>
            <a:br>
              <a:rPr lang="en-US" sz="2400" dirty="0" smtClean="0"/>
            </a:br>
            <a:r>
              <a:rPr lang="en-US" sz="2400" dirty="0" smtClean="0"/>
              <a:t/>
            </a:r>
            <a:br>
              <a:rPr lang="en-US" sz="2400" dirty="0" smtClean="0"/>
            </a:br>
            <a:r>
              <a:rPr lang="en-US" sz="2400" dirty="0" smtClean="0"/>
              <a:t>The Rembrandts, </a:t>
            </a:r>
            <a:r>
              <a:rPr lang="en-US" sz="2400" i="1" dirty="0" smtClean="0"/>
              <a:t>I'll Be There For You</a:t>
            </a:r>
            <a:r>
              <a:rPr lang="en-US" sz="2400" i="1" dirty="0"/>
              <a:t> </a:t>
            </a:r>
            <a:r>
              <a:rPr lang="en-US" sz="2400" dirty="0" smtClean="0"/>
              <a:t>(1995)</a:t>
            </a:r>
            <a:br>
              <a:rPr lang="en-US" sz="2400" dirty="0" smtClean="0"/>
            </a:br>
            <a:r>
              <a:rPr lang="en-US" sz="2400" dirty="0" smtClean="0"/>
              <a:t>(</a:t>
            </a:r>
            <a:r>
              <a:rPr lang="en-US" sz="2400" dirty="0"/>
              <a:t>o</a:t>
            </a:r>
            <a:r>
              <a:rPr lang="en-US" sz="2400" dirty="0" smtClean="0"/>
              <a:t>pening song from the popular TV comedy series </a:t>
            </a:r>
            <a:r>
              <a:rPr lang="en-US" sz="2400" i="1" dirty="0" smtClean="0"/>
              <a:t>Friends</a:t>
            </a:r>
            <a:r>
              <a:rPr lang="en-US" sz="2400" dirty="0" smtClean="0"/>
              <a:t>)</a:t>
            </a:r>
            <a:endParaRPr lang="en-US" sz="2400" dirty="0">
              <a:solidFill>
                <a:srgbClr val="FF0000"/>
              </a:solidFill>
            </a:endParaRPr>
          </a:p>
        </p:txBody>
      </p:sp>
    </p:spTree>
    <p:extLst>
      <p:ext uri="{BB962C8B-B14F-4D97-AF65-F5344CB8AC3E}">
        <p14:creationId xmlns:p14="http://schemas.microsoft.com/office/powerpoint/2010/main" val="308623263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0F16F2C-767F-3941-8A23-39F3F09FFA80}" type="slidenum">
              <a:rPr lang="en-US"/>
              <a:pPr/>
              <a:t>32</a:t>
            </a:fld>
            <a:endParaRPr lang="en-US" dirty="0"/>
          </a:p>
        </p:txBody>
      </p:sp>
      <p:sp>
        <p:nvSpPr>
          <p:cNvPr id="54274" name="Rectangle 2"/>
          <p:cNvSpPr>
            <a:spLocks noGrp="1" noChangeArrowheads="1"/>
          </p:cNvSpPr>
          <p:nvPr>
            <p:ph type="title"/>
          </p:nvPr>
        </p:nvSpPr>
        <p:spPr>
          <a:xfrm>
            <a:off x="152400" y="152400"/>
            <a:ext cx="8839200" cy="457200"/>
          </a:xfrm>
        </p:spPr>
        <p:txBody>
          <a:bodyPr>
            <a:noAutofit/>
          </a:bodyPr>
          <a:lstStyle/>
          <a:p>
            <a:r>
              <a:rPr lang="en-US" sz="3200" b="1" dirty="0"/>
              <a:t>The </a:t>
            </a:r>
            <a:r>
              <a:rPr lang="en-US" sz="3200" b="1" dirty="0" smtClean="0"/>
              <a:t>"A" </a:t>
            </a:r>
            <a:r>
              <a:rPr lang="en-US" sz="3200" b="1" dirty="0"/>
              <a:t>in The Security </a:t>
            </a:r>
            <a:r>
              <a:rPr lang="en-US" sz="3200" b="1" dirty="0" smtClean="0"/>
              <a:t>"C</a:t>
            </a:r>
            <a:r>
              <a:rPr lang="en-US" sz="3200" b="1" dirty="0"/>
              <a:t>-I-</a:t>
            </a:r>
            <a:r>
              <a:rPr lang="en-US" sz="3200" b="1" dirty="0" smtClean="0"/>
              <a:t>A" </a:t>
            </a:r>
            <a:r>
              <a:rPr lang="en-US" sz="3200" b="1" dirty="0"/>
              <a:t>Objectives</a:t>
            </a:r>
          </a:p>
        </p:txBody>
      </p:sp>
      <p:sp>
        <p:nvSpPr>
          <p:cNvPr id="54275" name="Rectangle 3"/>
          <p:cNvSpPr>
            <a:spLocks noGrp="1" noChangeArrowheads="1"/>
          </p:cNvSpPr>
          <p:nvPr>
            <p:ph type="body" idx="1"/>
          </p:nvPr>
        </p:nvSpPr>
        <p:spPr>
          <a:xfrm>
            <a:off x="152400" y="762000"/>
            <a:ext cx="8839200" cy="5867400"/>
          </a:xfrm>
        </p:spPr>
        <p:txBody>
          <a:bodyPr/>
          <a:lstStyle/>
          <a:p>
            <a:r>
              <a:rPr lang="en-US" sz="2400" dirty="0"/>
              <a:t>There are three general security objectives:</a:t>
            </a:r>
            <a:br>
              <a:rPr lang="en-US" sz="2400" dirty="0"/>
            </a:br>
            <a:r>
              <a:rPr lang="en-US" sz="2400" dirty="0"/>
              <a:t/>
            </a:r>
            <a:br>
              <a:rPr lang="en-US" sz="2400" dirty="0"/>
            </a:br>
            <a:r>
              <a:rPr lang="en-US" sz="2400" dirty="0"/>
              <a:t>-- Confidentiality</a:t>
            </a:r>
            <a:br>
              <a:rPr lang="en-US" sz="2400" dirty="0"/>
            </a:br>
            <a:r>
              <a:rPr lang="en-US" sz="2400" dirty="0"/>
              <a:t>-- Integrity</a:t>
            </a:r>
            <a:br>
              <a:rPr lang="en-US" sz="2400" dirty="0"/>
            </a:br>
            <a:r>
              <a:rPr lang="en-US" sz="2400" dirty="0"/>
              <a:t>-- Availability</a:t>
            </a:r>
          </a:p>
          <a:p>
            <a:endParaRPr lang="en-US" sz="2400" b="1" dirty="0" smtClean="0"/>
          </a:p>
          <a:p>
            <a:r>
              <a:rPr lang="en-US" sz="2400" b="1" dirty="0" smtClean="0"/>
              <a:t>Availability </a:t>
            </a:r>
            <a:r>
              <a:rPr lang="en-US" sz="2400" b="1" dirty="0"/>
              <a:t>is the area where cloud based infrastructure appears to have had its largest (or at least most highly publicized) challenges to date.</a:t>
            </a:r>
            <a:r>
              <a:rPr lang="en-US" sz="2400" dirty="0"/>
              <a:t> </a:t>
            </a:r>
          </a:p>
          <a:p>
            <a:endParaRPr lang="en-US" sz="2400" dirty="0"/>
          </a:p>
          <a:p>
            <a:r>
              <a:rPr lang="en-US" sz="2400" dirty="0"/>
              <a:t>For example, consider some of the cloud-related </a:t>
            </a:r>
            <a:r>
              <a:rPr lang="en-US" sz="2400" dirty="0" smtClean="0"/>
              <a:t>outages </a:t>
            </a:r>
            <a:r>
              <a:rPr lang="en-US" sz="2400" dirty="0"/>
              <a:t>which have been widely reported…</a:t>
            </a:r>
          </a:p>
        </p:txBody>
      </p:sp>
    </p:spTree>
    <p:extLst>
      <p:ext uri="{BB962C8B-B14F-4D97-AF65-F5344CB8AC3E}">
        <p14:creationId xmlns:p14="http://schemas.microsoft.com/office/powerpoint/2010/main" val="136139832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BD06D7C-C52F-3149-93A4-7AA0C70FE72C}" type="slidenum">
              <a:rPr lang="en-US"/>
              <a:pPr/>
              <a:t>33</a:t>
            </a:fld>
            <a:endParaRPr lang="en-US" dirty="0"/>
          </a:p>
        </p:txBody>
      </p:sp>
      <p:sp>
        <p:nvSpPr>
          <p:cNvPr id="54274" name="Rectangle 2"/>
          <p:cNvSpPr>
            <a:spLocks noGrp="1" noChangeArrowheads="1"/>
          </p:cNvSpPr>
          <p:nvPr>
            <p:ph type="title"/>
          </p:nvPr>
        </p:nvSpPr>
        <p:spPr>
          <a:xfrm>
            <a:off x="152400" y="152400"/>
            <a:ext cx="8839200" cy="457200"/>
          </a:xfrm>
        </p:spPr>
        <p:txBody>
          <a:bodyPr/>
          <a:lstStyle/>
          <a:p>
            <a:r>
              <a:rPr lang="en-US" sz="2800" b="1" dirty="0" smtClean="0"/>
              <a:t>Major Cloud Outages in 2017 (as of August 1</a:t>
            </a:r>
            <a:r>
              <a:rPr lang="en-US" sz="2800" b="1" baseline="30000" dirty="0" smtClean="0"/>
              <a:t>st</a:t>
            </a:r>
            <a:r>
              <a:rPr lang="en-US" sz="2800" b="1" dirty="0" smtClean="0"/>
              <a:t>)</a:t>
            </a:r>
            <a:endParaRPr lang="en-US" sz="3200" b="1" dirty="0"/>
          </a:p>
        </p:txBody>
      </p:sp>
      <p:sp>
        <p:nvSpPr>
          <p:cNvPr id="54275" name="Rectangle 3"/>
          <p:cNvSpPr>
            <a:spLocks noGrp="1" noChangeArrowheads="1"/>
          </p:cNvSpPr>
          <p:nvPr>
            <p:ph type="body" idx="1"/>
          </p:nvPr>
        </p:nvSpPr>
        <p:spPr>
          <a:xfrm>
            <a:off x="152400" y="762000"/>
            <a:ext cx="8839200" cy="5867400"/>
          </a:xfrm>
        </p:spPr>
        <p:txBody>
          <a:bodyPr/>
          <a:lstStyle/>
          <a:p>
            <a:r>
              <a:rPr lang="en-US" sz="2400" dirty="0" smtClean="0"/>
              <a:t>Nice summary in "</a:t>
            </a:r>
            <a:r>
              <a:rPr lang="en-US" sz="2400" b="1" dirty="0" smtClean="0"/>
              <a:t>The </a:t>
            </a:r>
            <a:r>
              <a:rPr lang="en-US" sz="2400" b="1" dirty="0"/>
              <a:t>10 Biggest Cloud Outages of 2017 (So Far</a:t>
            </a:r>
            <a:r>
              <a:rPr lang="en-US" sz="2400" b="1" dirty="0" smtClean="0"/>
              <a:t>)"</a:t>
            </a:r>
            <a:r>
              <a:rPr lang="en-US" sz="2400" dirty="0" smtClean="0"/>
              <a:t/>
            </a:r>
            <a:br>
              <a:rPr lang="en-US" sz="2400" dirty="0" smtClean="0"/>
            </a:br>
            <a:r>
              <a:rPr lang="en-US" sz="2400" dirty="0" smtClean="0"/>
              <a:t>http</a:t>
            </a:r>
            <a:r>
              <a:rPr lang="en-US" sz="2400" dirty="0"/>
              <a:t>://www.crn.com/slide-shows/cloud/300089786/the-10-biggest-cloud-outages-of-2017-so-</a:t>
            </a:r>
            <a:r>
              <a:rPr lang="en-US" sz="2400" dirty="0" smtClean="0"/>
              <a:t>far.htm   </a:t>
            </a:r>
          </a:p>
          <a:p>
            <a:r>
              <a:rPr lang="en-US" sz="2400" dirty="0" smtClean="0"/>
              <a:t>A couple of examples...</a:t>
            </a:r>
          </a:p>
          <a:p>
            <a:r>
              <a:rPr lang="en-US" sz="2400" b="1" dirty="0"/>
              <a:t>"AWS, February </a:t>
            </a:r>
            <a:r>
              <a:rPr lang="en-US" sz="2400" b="1" dirty="0" smtClean="0"/>
              <a:t>28: This </a:t>
            </a:r>
            <a:r>
              <a:rPr lang="en-US" sz="2400" b="1" dirty="0"/>
              <a:t>was the outage that shook the </a:t>
            </a:r>
            <a:r>
              <a:rPr lang="en-US" sz="2400" b="1" dirty="0" smtClean="0"/>
              <a:t>industry.</a:t>
            </a:r>
            <a:br>
              <a:rPr lang="en-US" sz="2400" b="1" dirty="0" smtClean="0"/>
            </a:br>
            <a:r>
              <a:rPr lang="en-US" sz="2400" dirty="0" smtClean="0"/>
              <a:t>An </a:t>
            </a:r>
            <a:r>
              <a:rPr lang="en-US" sz="2400" dirty="0"/>
              <a:t>Amazon Web Services engineer trying to debug an S3 storage system in the provider's Virginia data center </a:t>
            </a:r>
            <a:r>
              <a:rPr lang="en-US" sz="2400" b="1" dirty="0"/>
              <a:t>accidentally typed a command incorrectly,</a:t>
            </a:r>
            <a:r>
              <a:rPr lang="en-US" sz="2400" dirty="0"/>
              <a:t> and much of the Internet – including many enterprise platforms like Slack, Quora and Trello – was </a:t>
            </a:r>
            <a:r>
              <a:rPr lang="en-US" sz="2400" b="1" dirty="0"/>
              <a:t>down for four </a:t>
            </a:r>
            <a:r>
              <a:rPr lang="en-US" sz="2400" b="1" dirty="0" smtClean="0"/>
              <a:t>hours. </a:t>
            </a:r>
            <a:r>
              <a:rPr lang="en-US" sz="2400" dirty="0" smtClean="0"/>
              <a:t>[...]"</a:t>
            </a:r>
          </a:p>
          <a:p>
            <a:r>
              <a:rPr lang="en-US" sz="2400" b="1" dirty="0" smtClean="0"/>
              <a:t>"</a:t>
            </a:r>
            <a:r>
              <a:rPr lang="en-US" sz="2400" b="1" dirty="0"/>
              <a:t>Microsoft Azure, March </a:t>
            </a:r>
            <a:r>
              <a:rPr lang="en-US" sz="2400" b="1" dirty="0" smtClean="0"/>
              <a:t>16: </a:t>
            </a:r>
            <a:r>
              <a:rPr lang="en-US" sz="2400" dirty="0" smtClean="0"/>
              <a:t>Storage </a:t>
            </a:r>
            <a:r>
              <a:rPr lang="en-US" sz="2400" dirty="0"/>
              <a:t>availability issues plagued Microsoft's Azure public cloud for more than </a:t>
            </a:r>
            <a:r>
              <a:rPr lang="en-US" sz="2400" b="1" dirty="0"/>
              <a:t>eight hours,</a:t>
            </a:r>
            <a:r>
              <a:rPr lang="en-US" sz="2400" dirty="0"/>
              <a:t> mostly affecting customers in the Eastern U.S</a:t>
            </a:r>
            <a:r>
              <a:rPr lang="en-US" sz="2400" dirty="0" smtClean="0"/>
              <a:t>. [...] A </a:t>
            </a:r>
            <a:r>
              <a:rPr lang="en-US" sz="2400" dirty="0"/>
              <a:t>Microsoft engineering team later identified the culprit as a storage cluster that </a:t>
            </a:r>
            <a:r>
              <a:rPr lang="en-US" sz="2400" b="1" dirty="0"/>
              <a:t>lost power </a:t>
            </a:r>
            <a:r>
              <a:rPr lang="en-US" sz="2400" dirty="0"/>
              <a:t>and became unavailable</a:t>
            </a:r>
            <a:r>
              <a:rPr lang="en-US" sz="2400" dirty="0" smtClean="0"/>
              <a:t>."</a:t>
            </a:r>
            <a:endParaRPr lang="en-US" sz="2400" dirty="0"/>
          </a:p>
          <a:p>
            <a:endParaRPr lang="en-US" sz="2400" dirty="0"/>
          </a:p>
        </p:txBody>
      </p:sp>
    </p:spTree>
    <p:extLst>
      <p:ext uri="{BB962C8B-B14F-4D97-AF65-F5344CB8AC3E}">
        <p14:creationId xmlns:p14="http://schemas.microsoft.com/office/powerpoint/2010/main" val="48866274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7422B84-6E28-A849-916B-37C1A41E4C05}" type="slidenum">
              <a:rPr lang="en-US"/>
              <a:pPr/>
              <a:t>34</a:t>
            </a:fld>
            <a:endParaRPr lang="en-US" dirty="0"/>
          </a:p>
        </p:txBody>
      </p:sp>
      <p:sp>
        <p:nvSpPr>
          <p:cNvPr id="30722" name="Rectangle 2"/>
          <p:cNvSpPr>
            <a:spLocks noGrp="1" noChangeArrowheads="1"/>
          </p:cNvSpPr>
          <p:nvPr>
            <p:ph type="title"/>
          </p:nvPr>
        </p:nvSpPr>
        <p:spPr>
          <a:xfrm>
            <a:off x="152400" y="152400"/>
            <a:ext cx="8839200" cy="381000"/>
          </a:xfrm>
        </p:spPr>
        <p:txBody>
          <a:bodyPr>
            <a:noAutofit/>
          </a:bodyPr>
          <a:lstStyle/>
          <a:p>
            <a:r>
              <a:rPr lang="en-US" sz="3200" b="1" dirty="0" smtClean="0"/>
              <a:t>Dyn, DDoS</a:t>
            </a:r>
            <a:r>
              <a:rPr lang="fr-FR" sz="3200" b="1" dirty="0" smtClean="0"/>
              <a:t>'</a:t>
            </a:r>
            <a:r>
              <a:rPr lang="en-US" sz="3200" b="1" dirty="0" smtClean="0"/>
              <a:t>d </a:t>
            </a:r>
            <a:r>
              <a:rPr lang="en-US" sz="3200" b="1" dirty="0"/>
              <a:t>Off The Air</a:t>
            </a:r>
          </a:p>
        </p:txBody>
      </p:sp>
      <p:pic>
        <p:nvPicPr>
          <p:cNvPr id="2" name="Picture 1" descr="dyn-ddo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72" y="995478"/>
            <a:ext cx="8101900" cy="3838199"/>
          </a:xfrm>
          <a:prstGeom prst="rect">
            <a:avLst/>
          </a:prstGeom>
        </p:spPr>
      </p:pic>
      <p:sp>
        <p:nvSpPr>
          <p:cNvPr id="3" name="TextBox 2"/>
          <p:cNvSpPr txBox="1"/>
          <p:nvPr/>
        </p:nvSpPr>
        <p:spPr>
          <a:xfrm>
            <a:off x="564472" y="5374928"/>
            <a:ext cx="5776829" cy="646331"/>
          </a:xfrm>
          <a:prstGeom prst="rect">
            <a:avLst/>
          </a:prstGeom>
          <a:noFill/>
        </p:spPr>
        <p:txBody>
          <a:bodyPr wrap="none" rtlCol="0">
            <a:spAutoFit/>
          </a:bodyPr>
          <a:lstStyle/>
          <a:p>
            <a:r>
              <a:rPr lang="en-US" dirty="0"/>
              <a:t>See: https://www.infoworld.com/article/3134023/security</a:t>
            </a:r>
            <a:r>
              <a:rPr lang="en-US" dirty="0" smtClean="0"/>
              <a:t>/</a:t>
            </a:r>
            <a:br>
              <a:rPr lang="en-US" dirty="0" smtClean="0"/>
            </a:br>
            <a:r>
              <a:rPr lang="en-US" dirty="0" smtClean="0"/>
              <a:t>dyn</a:t>
            </a:r>
            <a:r>
              <a:rPr lang="en-US" dirty="0"/>
              <a:t>-ddos-attack-exposes-soft-underbelly-of-the-cloud.html </a:t>
            </a:r>
          </a:p>
        </p:txBody>
      </p:sp>
    </p:spTree>
    <p:extLst>
      <p:ext uri="{BB962C8B-B14F-4D97-AF65-F5344CB8AC3E}">
        <p14:creationId xmlns:p14="http://schemas.microsoft.com/office/powerpoint/2010/main" val="140117145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418AD7FF-577E-6947-99B5-1EB9FF14FC9F}" type="slidenum">
              <a:rPr lang="en-US"/>
              <a:pPr/>
              <a:t>35</a:t>
            </a:fld>
            <a:endParaRPr lang="en-US" dirty="0"/>
          </a:p>
        </p:txBody>
      </p:sp>
      <p:sp>
        <p:nvSpPr>
          <p:cNvPr id="55298" name="Rectangle 2"/>
          <p:cNvSpPr>
            <a:spLocks noGrp="1" noChangeArrowheads="1"/>
          </p:cNvSpPr>
          <p:nvPr>
            <p:ph type="title"/>
          </p:nvPr>
        </p:nvSpPr>
        <p:spPr>
          <a:xfrm>
            <a:off x="0" y="152400"/>
            <a:ext cx="9144000" cy="457200"/>
          </a:xfrm>
        </p:spPr>
        <p:txBody>
          <a:bodyPr/>
          <a:lstStyle/>
          <a:p>
            <a:r>
              <a:rPr lang="en-US" sz="2800" b="1" dirty="0"/>
              <a:t>It's Not Just The </a:t>
            </a:r>
            <a:r>
              <a:rPr lang="en-US" sz="2800" b="1" dirty="0" smtClean="0"/>
              <a:t>Network or the DNS: </a:t>
            </a:r>
            <a:br>
              <a:rPr lang="en-US" sz="2800" b="1" dirty="0" smtClean="0"/>
            </a:br>
            <a:r>
              <a:rPr lang="en-US" sz="2800" b="1" dirty="0" smtClean="0"/>
              <a:t>Storage Can Be </a:t>
            </a:r>
            <a:r>
              <a:rPr lang="en-US" sz="2800" b="1" dirty="0"/>
              <a:t>Key, Too</a:t>
            </a:r>
            <a:endParaRPr lang="en-US" dirty="0"/>
          </a:p>
        </p:txBody>
      </p:sp>
      <p:pic>
        <p:nvPicPr>
          <p:cNvPr id="2" name="Picture 1" descr="merak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657" y="856877"/>
            <a:ext cx="6238142" cy="5314807"/>
          </a:xfrm>
          <a:prstGeom prst="rect">
            <a:avLst/>
          </a:prstGeom>
        </p:spPr>
      </p:pic>
      <p:sp>
        <p:nvSpPr>
          <p:cNvPr id="3" name="TextBox 2"/>
          <p:cNvSpPr txBox="1"/>
          <p:nvPr/>
        </p:nvSpPr>
        <p:spPr>
          <a:xfrm>
            <a:off x="405714" y="6171684"/>
            <a:ext cx="7418693" cy="369332"/>
          </a:xfrm>
          <a:prstGeom prst="rect">
            <a:avLst/>
          </a:prstGeom>
          <a:noFill/>
        </p:spPr>
        <p:txBody>
          <a:bodyPr wrap="none" rtlCol="0">
            <a:spAutoFit/>
          </a:bodyPr>
          <a:lstStyle/>
          <a:p>
            <a:r>
              <a:rPr lang="en-US" dirty="0" smtClean="0"/>
              <a:t>Source: https</a:t>
            </a:r>
            <a:r>
              <a:rPr lang="en-US" dirty="0"/>
              <a:t>://www.theregister.co.uk/2017/08/06/cisco_meraki_data_loss/</a:t>
            </a:r>
          </a:p>
        </p:txBody>
      </p:sp>
    </p:spTree>
    <p:extLst>
      <p:ext uri="{BB962C8B-B14F-4D97-AF65-F5344CB8AC3E}">
        <p14:creationId xmlns:p14="http://schemas.microsoft.com/office/powerpoint/2010/main" val="69431401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4E78F85A-0B2B-9C4B-8BCF-1A0D9C79992B}" type="slidenum">
              <a:rPr lang="en-US"/>
              <a:pPr/>
              <a:t>36</a:t>
            </a:fld>
            <a:endParaRPr lang="en-US" dirty="0"/>
          </a:p>
        </p:txBody>
      </p:sp>
      <p:sp>
        <p:nvSpPr>
          <p:cNvPr id="77826" name="Rectangle 2"/>
          <p:cNvSpPr>
            <a:spLocks noGrp="1" noChangeArrowheads="1"/>
          </p:cNvSpPr>
          <p:nvPr>
            <p:ph type="title"/>
          </p:nvPr>
        </p:nvSpPr>
        <p:spPr>
          <a:xfrm>
            <a:off x="0" y="152400"/>
            <a:ext cx="9144000" cy="694376"/>
          </a:xfrm>
        </p:spPr>
        <p:txBody>
          <a:bodyPr>
            <a:noAutofit/>
          </a:bodyPr>
          <a:lstStyle/>
          <a:p>
            <a:r>
              <a:rPr lang="en-US" sz="3200" b="1" dirty="0" smtClean="0"/>
              <a:t>Power Issues Continue To Be A Challenge For Enterprise Data Centers As Well As "The Cloud"</a:t>
            </a:r>
            <a:endParaRPr lang="en-US" sz="3200" dirty="0"/>
          </a:p>
        </p:txBody>
      </p:sp>
      <p:pic>
        <p:nvPicPr>
          <p:cNvPr id="2" name="Picture 1" descr="delta-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5021"/>
            <a:ext cx="6173909" cy="4492331"/>
          </a:xfrm>
          <a:prstGeom prst="rect">
            <a:avLst/>
          </a:prstGeom>
        </p:spPr>
      </p:pic>
      <p:pic>
        <p:nvPicPr>
          <p:cNvPr id="3" name="Picture 2" descr="delta-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123" y="2600729"/>
            <a:ext cx="6305436" cy="3432455"/>
          </a:xfrm>
          <a:prstGeom prst="rect">
            <a:avLst/>
          </a:prstGeom>
        </p:spPr>
      </p:pic>
      <p:sp>
        <p:nvSpPr>
          <p:cNvPr id="4" name="TextBox 3"/>
          <p:cNvSpPr txBox="1"/>
          <p:nvPr/>
        </p:nvSpPr>
        <p:spPr>
          <a:xfrm>
            <a:off x="264596" y="6033184"/>
            <a:ext cx="7992843" cy="646331"/>
          </a:xfrm>
          <a:prstGeom prst="rect">
            <a:avLst/>
          </a:prstGeom>
          <a:noFill/>
        </p:spPr>
        <p:txBody>
          <a:bodyPr wrap="none" rtlCol="0">
            <a:spAutoFit/>
          </a:bodyPr>
          <a:lstStyle/>
          <a:p>
            <a:r>
              <a:rPr lang="en-US" dirty="0"/>
              <a:t>http://www.datacenterknowledge.com/archives/2016/09/08/delta-data-center-</a:t>
            </a:r>
            <a:r>
              <a:rPr lang="en-US" dirty="0" smtClean="0"/>
              <a:t>ou</a:t>
            </a:r>
            <a:br>
              <a:rPr lang="en-US" dirty="0" smtClean="0"/>
            </a:br>
            <a:r>
              <a:rPr lang="en-US" dirty="0" smtClean="0"/>
              <a:t>tage</a:t>
            </a:r>
            <a:r>
              <a:rPr lang="en-US" dirty="0"/>
              <a:t>-cost-us-150m</a:t>
            </a:r>
          </a:p>
        </p:txBody>
      </p:sp>
    </p:spTree>
    <p:extLst>
      <p:ext uri="{BB962C8B-B14F-4D97-AF65-F5344CB8AC3E}">
        <p14:creationId xmlns:p14="http://schemas.microsoft.com/office/powerpoint/2010/main" val="388516976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D3C07F1-0471-1D47-B161-2694FC193B6C}" type="slidenum">
              <a:rPr lang="en-US"/>
              <a:pPr/>
              <a:t>37</a:t>
            </a:fld>
            <a:endParaRPr lang="en-US" dirty="0"/>
          </a:p>
        </p:txBody>
      </p:sp>
      <p:sp>
        <p:nvSpPr>
          <p:cNvPr id="84994" name="Rectangle 2"/>
          <p:cNvSpPr>
            <a:spLocks noGrp="1" noChangeArrowheads="1"/>
          </p:cNvSpPr>
          <p:nvPr>
            <p:ph type="title"/>
          </p:nvPr>
        </p:nvSpPr>
        <p:spPr>
          <a:xfrm>
            <a:off x="152400" y="152400"/>
            <a:ext cx="8839200" cy="457200"/>
          </a:xfrm>
        </p:spPr>
        <p:txBody>
          <a:bodyPr>
            <a:noAutofit/>
          </a:bodyPr>
          <a:lstStyle/>
          <a:p>
            <a:r>
              <a:rPr lang="en-US" sz="3200" b="1" dirty="0"/>
              <a:t>Mitigating Cloud Computing Availability Issues</a:t>
            </a:r>
          </a:p>
        </p:txBody>
      </p:sp>
      <p:sp>
        <p:nvSpPr>
          <p:cNvPr id="84995" name="Rectangle 3"/>
          <p:cNvSpPr>
            <a:spLocks noGrp="1" noChangeArrowheads="1"/>
          </p:cNvSpPr>
          <p:nvPr>
            <p:ph type="body" idx="1"/>
          </p:nvPr>
        </p:nvSpPr>
        <p:spPr>
          <a:xfrm>
            <a:off x="152400" y="762000"/>
            <a:ext cx="8839200" cy="5867400"/>
          </a:xfrm>
        </p:spPr>
        <p:txBody>
          <a:bodyPr/>
          <a:lstStyle/>
          <a:p>
            <a:r>
              <a:rPr lang="en-US" sz="2400" dirty="0">
                <a:solidFill>
                  <a:srgbClr val="000000"/>
                </a:solidFill>
              </a:rPr>
              <a:t>Risk analysts will tell you that when you confront a risk, you can try to </a:t>
            </a:r>
            <a:r>
              <a:rPr lang="en-US" sz="2400" u="sng" dirty="0">
                <a:solidFill>
                  <a:srgbClr val="000000"/>
                </a:solidFill>
              </a:rPr>
              <a:t>eliminate</a:t>
            </a:r>
            <a:r>
              <a:rPr lang="en-US" sz="2400" dirty="0">
                <a:solidFill>
                  <a:srgbClr val="000000"/>
                </a:solidFill>
              </a:rPr>
              <a:t> the risk, you can </a:t>
            </a:r>
            <a:r>
              <a:rPr lang="en-US" sz="2400" u="sng" dirty="0">
                <a:solidFill>
                  <a:srgbClr val="000000"/>
                </a:solidFill>
              </a:rPr>
              <a:t>mitigate/minimize</a:t>
            </a:r>
            <a:r>
              <a:rPr lang="en-US" sz="2400" dirty="0">
                <a:solidFill>
                  <a:srgbClr val="000000"/>
                </a:solidFill>
              </a:rPr>
              <a:t> </a:t>
            </a:r>
            <a:r>
              <a:rPr lang="en-US" sz="2400" b="1" dirty="0">
                <a:solidFill>
                  <a:srgbClr val="000000"/>
                </a:solidFill>
              </a:rPr>
              <a:t>the impact </a:t>
            </a:r>
            <a:r>
              <a:rPr lang="en-US" sz="2400" dirty="0">
                <a:solidFill>
                  <a:srgbClr val="000000"/>
                </a:solidFill>
              </a:rPr>
              <a:t>of the risk, or you can simply </a:t>
            </a:r>
            <a:r>
              <a:rPr lang="en-US" sz="2400" u="sng" dirty="0">
                <a:solidFill>
                  <a:srgbClr val="000000"/>
                </a:solidFill>
              </a:rPr>
              <a:t>accept</a:t>
            </a:r>
            <a:r>
              <a:rPr lang="en-US" sz="2400" dirty="0">
                <a:solidFill>
                  <a:srgbClr val="000000"/>
                </a:solidFill>
              </a:rPr>
              <a:t> the risk.</a:t>
            </a:r>
          </a:p>
          <a:p>
            <a:r>
              <a:rPr lang="en-US" sz="2400" dirty="0">
                <a:solidFill>
                  <a:srgbClr val="000000"/>
                </a:solidFill>
              </a:rPr>
              <a:t>If you truly require non-stop availability, </a:t>
            </a:r>
            <a:r>
              <a:rPr lang="en-US" sz="2400" dirty="0" smtClean="0">
                <a:solidFill>
                  <a:srgbClr val="000000"/>
                </a:solidFill>
              </a:rPr>
              <a:t>the normal solution is to add redundancy. It's unlikely that all sites you're using will all be down the same time</a:t>
            </a:r>
            <a:endParaRPr lang="en-US" sz="2400" dirty="0">
              <a:solidFill>
                <a:srgbClr val="000000"/>
              </a:solidFill>
            </a:endParaRPr>
          </a:p>
          <a:p>
            <a:r>
              <a:rPr lang="en-US" sz="2400" dirty="0" smtClean="0">
                <a:solidFill>
                  <a:srgbClr val="000000"/>
                </a:solidFill>
              </a:rPr>
              <a:t>To help with that, some </a:t>
            </a:r>
            <a:r>
              <a:rPr lang="en-US" sz="2400" dirty="0">
                <a:solidFill>
                  <a:srgbClr val="000000"/>
                </a:solidFill>
              </a:rPr>
              <a:t>cloud computing services </a:t>
            </a:r>
            <a:r>
              <a:rPr lang="en-US" sz="2400" dirty="0" smtClean="0">
                <a:solidFill>
                  <a:srgbClr val="000000"/>
                </a:solidFill>
              </a:rPr>
              <a:t>offer </a:t>
            </a:r>
            <a:r>
              <a:rPr lang="en-US" sz="2400" dirty="0">
                <a:solidFill>
                  <a:srgbClr val="000000"/>
                </a:solidFill>
              </a:rPr>
              <a:t>service divided into multiple </a:t>
            </a:r>
            <a:r>
              <a:rPr lang="en-US" sz="2400" dirty="0" smtClean="0">
                <a:solidFill>
                  <a:srgbClr val="000000"/>
                </a:solidFill>
              </a:rPr>
              <a:t>"regions." </a:t>
            </a:r>
            <a:r>
              <a:rPr lang="en-US" sz="2400" dirty="0">
                <a:solidFill>
                  <a:srgbClr val="000000"/>
                </a:solidFill>
              </a:rPr>
              <a:t>By  deploying infrastructure in multiple regions, isolation from </a:t>
            </a:r>
            <a:r>
              <a:rPr lang="en-US" sz="2400" dirty="0" smtClean="0">
                <a:solidFill>
                  <a:srgbClr val="000000"/>
                </a:solidFill>
              </a:rPr>
              <a:t>"single</a:t>
            </a:r>
            <a:r>
              <a:rPr lang="en-US" sz="2400" dirty="0">
                <a:solidFill>
                  <a:srgbClr val="000000"/>
                </a:solidFill>
              </a:rPr>
              <a:t>-region-</a:t>
            </a:r>
            <a:r>
              <a:rPr lang="en-US" sz="2400" dirty="0" smtClean="0">
                <a:solidFill>
                  <a:srgbClr val="000000"/>
                </a:solidFill>
              </a:rPr>
              <a:t>only" </a:t>
            </a:r>
            <a:r>
              <a:rPr lang="en-US" sz="2400" dirty="0">
                <a:solidFill>
                  <a:srgbClr val="000000"/>
                </a:solidFill>
              </a:rPr>
              <a:t>events (such as the power outage mentioned previously) can be obtained.</a:t>
            </a:r>
          </a:p>
          <a:p>
            <a:r>
              <a:rPr lang="en-US" sz="2400" dirty="0" smtClean="0">
                <a:solidFill>
                  <a:srgbClr val="000000"/>
                </a:solidFill>
              </a:rPr>
              <a:t>Sometimes</a:t>
            </a:r>
            <a:r>
              <a:rPr lang="en-US" sz="2400" dirty="0">
                <a:solidFill>
                  <a:srgbClr val="000000"/>
                </a:solidFill>
              </a:rPr>
              <a:t>, though, it may simply make financial sense for you to just accept the risk </a:t>
            </a:r>
            <a:r>
              <a:rPr lang="en-US" sz="2400" dirty="0" smtClean="0">
                <a:solidFill>
                  <a:srgbClr val="000000"/>
                </a:solidFill>
              </a:rPr>
              <a:t>of a rare/brief outage</a:t>
            </a:r>
            <a:r>
              <a:rPr lang="en-US" sz="2400" dirty="0">
                <a:solidFill>
                  <a:srgbClr val="000000"/>
                </a:solidFill>
              </a:rPr>
              <a:t>.  </a:t>
            </a:r>
            <a:r>
              <a:rPr lang="en-US" sz="2400" dirty="0" smtClean="0">
                <a:solidFill>
                  <a:srgbClr val="000000"/>
                </a:solidFill>
              </a:rPr>
              <a:t>Remember</a:t>
            </a:r>
            <a:r>
              <a:rPr lang="en-US" sz="2400" dirty="0">
                <a:solidFill>
                  <a:srgbClr val="000000"/>
                </a:solidFill>
              </a:rPr>
              <a:t>:</a:t>
            </a:r>
            <a:r>
              <a:rPr lang="en-US" sz="2400" dirty="0" smtClean="0">
                <a:solidFill>
                  <a:srgbClr val="000000"/>
                </a:solidFill>
              </a:rPr>
              <a:t> </a:t>
            </a:r>
            <a:br>
              <a:rPr lang="en-US" sz="2400" dirty="0" smtClean="0">
                <a:solidFill>
                  <a:srgbClr val="000000"/>
                </a:solidFill>
              </a:rPr>
            </a:br>
            <a:r>
              <a:rPr lang="en-US" sz="2400" dirty="0" smtClean="0">
                <a:solidFill>
                  <a:srgbClr val="000000"/>
                </a:solidFill>
              </a:rPr>
              <a:t>99.99 </a:t>
            </a:r>
            <a:r>
              <a:rPr lang="en-US" sz="2400" dirty="0">
                <a:solidFill>
                  <a:srgbClr val="000000"/>
                </a:solidFill>
              </a:rPr>
              <a:t>availability==&gt; </a:t>
            </a:r>
            <a:r>
              <a:rPr lang="en-US" sz="2400" dirty="0" smtClean="0">
                <a:solidFill>
                  <a:srgbClr val="000000"/>
                </a:solidFill>
              </a:rPr>
              <a:t>less than an hour of downtime</a:t>
            </a:r>
            <a:r>
              <a:rPr lang="en-US" sz="2400" dirty="0">
                <a:solidFill>
                  <a:srgbClr val="000000"/>
                </a:solidFill>
              </a:rPr>
              <a:t>/</a:t>
            </a:r>
            <a:r>
              <a:rPr lang="en-US" sz="2400" dirty="0" smtClean="0">
                <a:solidFill>
                  <a:srgbClr val="000000"/>
                </a:solidFill>
              </a:rPr>
              <a:t>year; </a:t>
            </a:r>
            <a:br>
              <a:rPr lang="en-US" sz="2400" dirty="0" smtClean="0">
                <a:solidFill>
                  <a:srgbClr val="000000"/>
                </a:solidFill>
              </a:rPr>
            </a:br>
            <a:r>
              <a:rPr lang="en-US" sz="2400" dirty="0" smtClean="0">
                <a:solidFill>
                  <a:srgbClr val="000000"/>
                </a:solidFill>
              </a:rPr>
              <a:t>99.9 availability==&gt; less than 9 hours of downtime/year)</a:t>
            </a:r>
          </a:p>
          <a:p>
            <a:r>
              <a:rPr lang="en-US" sz="2400" b="1" i="1" dirty="0" smtClean="0">
                <a:solidFill>
                  <a:srgbClr val="000000"/>
                </a:solidFill>
              </a:rPr>
              <a:t>Are you really willing to double your costs to cover 9 hours down?</a:t>
            </a:r>
          </a:p>
        </p:txBody>
      </p:sp>
    </p:spTree>
    <p:extLst>
      <p:ext uri="{BB962C8B-B14F-4D97-AF65-F5344CB8AC3E}">
        <p14:creationId xmlns:p14="http://schemas.microsoft.com/office/powerpoint/2010/main" val="195990995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312"/>
            <a:ext cx="8229600" cy="890264"/>
          </a:xfrm>
        </p:spPr>
        <p:txBody>
          <a:bodyPr>
            <a:noAutofit/>
          </a:bodyPr>
          <a:lstStyle/>
          <a:p>
            <a:r>
              <a:rPr lang="en-US" sz="3200" b="1" dirty="0"/>
              <a:t>How Do We Know That We</a:t>
            </a:r>
            <a:r>
              <a:rPr lang="fr-FR" sz="3200" b="1" dirty="0"/>
              <a:t>'</a:t>
            </a:r>
            <a:r>
              <a:rPr lang="en-US" sz="3200" b="1" dirty="0"/>
              <a:t>re Appropriately "</a:t>
            </a:r>
            <a:r>
              <a:rPr lang="en-US" sz="3200" b="1" dirty="0" smtClean="0">
                <a:latin typeface="Calibri"/>
              </a:rPr>
              <a:t>Managing" Risk (Assuming We Are</a:t>
            </a:r>
            <a:r>
              <a:rPr lang="en-US" sz="3200" b="1" dirty="0">
                <a:latin typeface="Calibri"/>
              </a:rPr>
              <a:t>)</a:t>
            </a:r>
          </a:p>
        </p:txBody>
      </p:sp>
      <p:sp>
        <p:nvSpPr>
          <p:cNvPr id="3" name="Content Placeholder 2"/>
          <p:cNvSpPr>
            <a:spLocks noGrp="1"/>
          </p:cNvSpPr>
          <p:nvPr>
            <p:ph idx="1"/>
          </p:nvPr>
        </p:nvSpPr>
        <p:spPr>
          <a:xfrm>
            <a:off x="245241" y="1044575"/>
            <a:ext cx="8697311" cy="5676899"/>
          </a:xfrm>
        </p:spPr>
        <p:txBody>
          <a:bodyPr>
            <a:noAutofit/>
          </a:bodyPr>
          <a:lstStyle/>
          <a:p>
            <a:r>
              <a:rPr lang="en-US" sz="2400" i="1" dirty="0" smtClean="0">
                <a:latin typeface="Calibri"/>
              </a:rPr>
              <a:t>Professional Expertise </a:t>
            </a:r>
            <a:r>
              <a:rPr lang="en-US" sz="2400" dirty="0" smtClean="0">
                <a:latin typeface="Calibri"/>
              </a:rPr>
              <a:t>("I'm not </a:t>
            </a:r>
            <a:r>
              <a:rPr lang="en-US" sz="2400" i="1" dirty="0" smtClean="0">
                <a:latin typeface="Calibri"/>
              </a:rPr>
              <a:t>detecting</a:t>
            </a:r>
            <a:r>
              <a:rPr lang="en-US" sz="2400" dirty="0" smtClean="0">
                <a:latin typeface="Calibri"/>
              </a:rPr>
              <a:t> us getting hit, and I'm not </a:t>
            </a:r>
            <a:r>
              <a:rPr lang="en-US" sz="2400" i="1" dirty="0" smtClean="0">
                <a:latin typeface="Calibri"/>
              </a:rPr>
              <a:t>hearing reports</a:t>
            </a:r>
            <a:r>
              <a:rPr lang="en-US" sz="2400" dirty="0" smtClean="0">
                <a:latin typeface="Calibri"/>
              </a:rPr>
              <a:t> that we've been hit, and I've managed all the security risks I've been able to, so...")</a:t>
            </a:r>
          </a:p>
          <a:p>
            <a:r>
              <a:rPr lang="en-US" sz="2400" i="1" dirty="0" smtClean="0">
                <a:latin typeface="Calibri"/>
              </a:rPr>
              <a:t>Historical Reputation: </a:t>
            </a:r>
            <a:r>
              <a:rPr lang="en-US" sz="2400" dirty="0" smtClean="0">
                <a:latin typeface="Calibri"/>
              </a:rPr>
              <a:t>we haven't been hacked previously, so we must be okay ("prior performance doesn't guarantee future...")</a:t>
            </a:r>
          </a:p>
          <a:p>
            <a:r>
              <a:rPr lang="en-US" sz="2400" i="1" dirty="0" smtClean="0">
                <a:latin typeface="Calibri"/>
              </a:rPr>
              <a:t>Expenditures:</a:t>
            </a:r>
            <a:r>
              <a:rPr lang="en-US" sz="2400" dirty="0" smtClean="0">
                <a:latin typeface="Calibri"/>
              </a:rPr>
              <a:t> we're spending everything we've been able to get for securing things (but what if you've got a security person who's bad at playing organizational "budget war games"?)</a:t>
            </a:r>
          </a:p>
          <a:p>
            <a:r>
              <a:rPr lang="en-US" sz="2400" i="1" dirty="0" smtClean="0">
                <a:latin typeface="Calibri"/>
              </a:rPr>
              <a:t>Audit:</a:t>
            </a:r>
            <a:r>
              <a:rPr lang="en-US" sz="2400" dirty="0" smtClean="0">
                <a:latin typeface="Calibri"/>
              </a:rPr>
              <a:t> the auditor doesn't return any findings (but what if we've got a crumby auditor who isn't paying attention?)</a:t>
            </a:r>
          </a:p>
          <a:p>
            <a:r>
              <a:rPr lang="en-US" sz="2400" i="1" dirty="0" smtClean="0">
                <a:latin typeface="Calibri"/>
              </a:rPr>
              <a:t>Common Sense Test:</a:t>
            </a:r>
            <a:r>
              <a:rPr lang="en-US" sz="2400" dirty="0" smtClean="0">
                <a:latin typeface="Calibri"/>
              </a:rPr>
              <a:t> if something bad happens, will what we're currently doing pass the public "sniff test"? That is, are we doing what a reasonable person would normally do? </a:t>
            </a:r>
          </a:p>
          <a:p>
            <a:r>
              <a:rPr lang="en-US" sz="2400" b="1" dirty="0" smtClean="0">
                <a:solidFill>
                  <a:srgbClr val="FF0000"/>
                </a:solidFill>
                <a:latin typeface="Calibri"/>
              </a:rPr>
              <a:t>Remember: not everything is "mission critical."</a:t>
            </a:r>
            <a:endParaRPr lang="en-US" sz="2400" b="1" dirty="0">
              <a:solidFill>
                <a:srgbClr val="FF0000"/>
              </a:solidFill>
              <a:latin typeface="Calibri"/>
            </a:endParaRPr>
          </a:p>
        </p:txBody>
      </p:sp>
      <p:sp>
        <p:nvSpPr>
          <p:cNvPr id="4" name="Slide Number Placeholder 3"/>
          <p:cNvSpPr>
            <a:spLocks noGrp="1"/>
          </p:cNvSpPr>
          <p:nvPr>
            <p:ph type="sldNum" sz="quarter" idx="12"/>
          </p:nvPr>
        </p:nvSpPr>
        <p:spPr/>
        <p:txBody>
          <a:bodyPr/>
          <a:lstStyle/>
          <a:p>
            <a:fld id="{48172CF4-736B-4081-9C5F-B0E589FC38AA}" type="slidenum">
              <a:rPr/>
              <a:pPr/>
              <a:t>38</a:t>
            </a:fld>
            <a:endParaRPr lang="en-US" dirty="0"/>
          </a:p>
        </p:txBody>
      </p:sp>
    </p:spTree>
    <p:extLst>
      <p:ext uri="{BB962C8B-B14F-4D97-AF65-F5344CB8AC3E}">
        <p14:creationId xmlns:p14="http://schemas.microsoft.com/office/powerpoint/2010/main" val="53434171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BD06D7C-C52F-3149-93A4-7AA0C70FE72C}" type="slidenum">
              <a:rPr lang="en-US"/>
              <a:pPr/>
              <a:t>39</a:t>
            </a:fld>
            <a:endParaRPr lang="en-US" dirty="0"/>
          </a:p>
        </p:txBody>
      </p:sp>
      <p:sp>
        <p:nvSpPr>
          <p:cNvPr id="3" name="TextBox 2"/>
          <p:cNvSpPr txBox="1"/>
          <p:nvPr/>
        </p:nvSpPr>
        <p:spPr>
          <a:xfrm>
            <a:off x="352795" y="5809398"/>
            <a:ext cx="7776488" cy="646331"/>
          </a:xfrm>
          <a:prstGeom prst="rect">
            <a:avLst/>
          </a:prstGeom>
          <a:noFill/>
        </p:spPr>
        <p:txBody>
          <a:bodyPr wrap="none" rtlCol="0">
            <a:spAutoFit/>
          </a:bodyPr>
          <a:lstStyle/>
          <a:p>
            <a:r>
              <a:rPr lang="en-US" dirty="0"/>
              <a:t>http://www.express.co.uk/life-style/science-technology/865161/Facebook-</a:t>
            </a:r>
            <a:r>
              <a:rPr lang="en-US" dirty="0" smtClean="0"/>
              <a:t>DOW</a:t>
            </a:r>
            <a:br>
              <a:rPr lang="en-US" dirty="0" smtClean="0"/>
            </a:br>
            <a:r>
              <a:rPr lang="en-US" dirty="0" smtClean="0"/>
              <a:t>N</a:t>
            </a:r>
            <a:r>
              <a:rPr lang="en-US" dirty="0"/>
              <a:t>-not-working-outage-why-log-in</a:t>
            </a:r>
          </a:p>
        </p:txBody>
      </p:sp>
      <p:sp>
        <p:nvSpPr>
          <p:cNvPr id="5" name="TextBox 4"/>
          <p:cNvSpPr txBox="1"/>
          <p:nvPr/>
        </p:nvSpPr>
        <p:spPr>
          <a:xfrm>
            <a:off x="352795" y="161949"/>
            <a:ext cx="8359058" cy="5509200"/>
          </a:xfrm>
          <a:prstGeom prst="rect">
            <a:avLst/>
          </a:prstGeom>
          <a:noFill/>
        </p:spPr>
        <p:txBody>
          <a:bodyPr wrap="square" rtlCol="0">
            <a:spAutoFit/>
          </a:bodyPr>
          <a:lstStyle/>
          <a:p>
            <a:r>
              <a:rPr lang="en-US" sz="3200" b="1" spc="-50" dirty="0" smtClean="0"/>
              <a:t>"Facebook </a:t>
            </a:r>
            <a:r>
              <a:rPr lang="en-US" sz="3200" b="1" spc="-50" dirty="0"/>
              <a:t>DOWN: Social network </a:t>
            </a:r>
            <a:r>
              <a:rPr lang="en-US" sz="3200" b="1" spc="-50" dirty="0" smtClean="0"/>
              <a:t>NOT </a:t>
            </a:r>
            <a:r>
              <a:rPr lang="en-US" sz="3200" b="1" spc="-50" dirty="0"/>
              <a:t>WORKING </a:t>
            </a:r>
            <a:r>
              <a:rPr lang="en-US" sz="3200" b="1" spc="-50" dirty="0" smtClean="0"/>
              <a:t>after </a:t>
            </a:r>
            <a:r>
              <a:rPr lang="en-US" sz="3200" b="1" spc="-50" dirty="0"/>
              <a:t>massive web and app </a:t>
            </a:r>
            <a:r>
              <a:rPr lang="en-US" sz="3200" b="1" spc="-50" dirty="0" smtClean="0"/>
              <a:t>outage"  </a:t>
            </a:r>
            <a:r>
              <a:rPr lang="en-US" sz="2400" dirty="0"/>
              <a:t>(</a:t>
            </a:r>
            <a:r>
              <a:rPr lang="en-US" sz="2400" dirty="0" smtClean="0"/>
              <a:t>Oct </a:t>
            </a:r>
            <a:r>
              <a:rPr lang="en-US" sz="2400" dirty="0"/>
              <a:t>11, </a:t>
            </a:r>
            <a:r>
              <a:rPr lang="en-US" sz="2400" dirty="0" smtClean="0"/>
              <a:t>2017)</a:t>
            </a:r>
          </a:p>
          <a:p>
            <a:endParaRPr lang="en-US" sz="2400" dirty="0"/>
          </a:p>
          <a:p>
            <a:r>
              <a:rPr lang="en-US" sz="2400" i="1" dirty="0" smtClean="0"/>
              <a:t>[* * *] Users </a:t>
            </a:r>
            <a:r>
              <a:rPr lang="en-US" sz="2400" i="1" dirty="0"/>
              <a:t>have </a:t>
            </a:r>
            <a:r>
              <a:rPr lang="en-US" sz="2400" i="1" dirty="0" smtClean="0"/>
              <a:t>[...] </a:t>
            </a:r>
            <a:r>
              <a:rPr lang="en-US" sz="2400" i="1" dirty="0"/>
              <a:t>flocked to Facebook's big rival Twitter to </a:t>
            </a:r>
            <a:endParaRPr lang="en-US" sz="2400" i="1" dirty="0" smtClean="0"/>
          </a:p>
          <a:p>
            <a:r>
              <a:rPr lang="en-US" sz="2400" i="1" dirty="0" smtClean="0"/>
              <a:t>report </a:t>
            </a:r>
            <a:r>
              <a:rPr lang="en-US" sz="2400" i="1" dirty="0"/>
              <a:t>issues with the service this afternoon.</a:t>
            </a:r>
          </a:p>
          <a:p>
            <a:endParaRPr lang="en-US" sz="2400" i="1" dirty="0"/>
          </a:p>
          <a:p>
            <a:r>
              <a:rPr lang="en-US" sz="2400" i="1" dirty="0"/>
              <a:t>One user tweeted: "FACEBOOK IS DOWN"</a:t>
            </a:r>
          </a:p>
          <a:p>
            <a:endParaRPr lang="en-US" sz="2400" i="1" dirty="0"/>
          </a:p>
          <a:p>
            <a:r>
              <a:rPr lang="en-US" sz="2400" i="1" dirty="0"/>
              <a:t>While another said: "OMG! Facebook is DOWN! What do we do? </a:t>
            </a:r>
            <a:endParaRPr lang="en-US" sz="2400" i="1" dirty="0" smtClean="0"/>
          </a:p>
          <a:p>
            <a:r>
              <a:rPr lang="en-US" sz="2400" i="1" dirty="0" smtClean="0"/>
              <a:t>It's </a:t>
            </a:r>
            <a:r>
              <a:rPr lang="en-US" sz="2400" i="1" dirty="0"/>
              <a:t>a crisis."</a:t>
            </a:r>
          </a:p>
          <a:p>
            <a:endParaRPr lang="en-US" sz="2400" i="1" dirty="0"/>
          </a:p>
          <a:p>
            <a:r>
              <a:rPr lang="en-US" sz="2400" i="1" dirty="0"/>
              <a:t>And one fan even suggested it was the end of the world saying: </a:t>
            </a:r>
            <a:endParaRPr lang="en-US" sz="2400" i="1" dirty="0" smtClean="0"/>
          </a:p>
          <a:p>
            <a:r>
              <a:rPr lang="en-US" sz="2400" i="1" dirty="0" smtClean="0"/>
              <a:t>"</a:t>
            </a:r>
            <a:r>
              <a:rPr lang="en-US" sz="2400" i="1" dirty="0"/>
              <a:t>What happened to Facebook!? It's actually DOWN. The apocalypse </a:t>
            </a:r>
            <a:r>
              <a:rPr lang="en-US" sz="2400" i="1" dirty="0" smtClean="0"/>
              <a:t>must </a:t>
            </a:r>
            <a:r>
              <a:rPr lang="en-US" sz="2400" i="1" dirty="0"/>
              <a:t>be here!! #facebookdown."</a:t>
            </a:r>
          </a:p>
        </p:txBody>
      </p:sp>
    </p:spTree>
    <p:extLst>
      <p:ext uri="{BB962C8B-B14F-4D97-AF65-F5344CB8AC3E}">
        <p14:creationId xmlns:p14="http://schemas.microsoft.com/office/powerpoint/2010/main" val="17881484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108"/>
            <a:ext cx="9144000" cy="679763"/>
          </a:xfrm>
        </p:spPr>
        <p:txBody>
          <a:bodyPr>
            <a:normAutofit/>
          </a:bodyPr>
          <a:lstStyle/>
          <a:p>
            <a:r>
              <a:rPr lang="en-US" sz="3200" b="1" dirty="0" smtClean="0"/>
              <a:t>Thanks (And A Disclaimer)</a:t>
            </a:r>
            <a:endParaRPr lang="en-US" sz="3200" b="1" dirty="0"/>
          </a:p>
        </p:txBody>
      </p:sp>
      <p:sp>
        <p:nvSpPr>
          <p:cNvPr id="3" name="Content Placeholder 2"/>
          <p:cNvSpPr>
            <a:spLocks noGrp="1"/>
          </p:cNvSpPr>
          <p:nvPr>
            <p:ph idx="1"/>
          </p:nvPr>
        </p:nvSpPr>
        <p:spPr>
          <a:xfrm>
            <a:off x="214627" y="983867"/>
            <a:ext cx="8799703" cy="5563320"/>
          </a:xfrm>
        </p:spPr>
        <p:txBody>
          <a:bodyPr>
            <a:normAutofit/>
          </a:bodyPr>
          <a:lstStyle/>
          <a:p>
            <a:r>
              <a:rPr lang="en-US" sz="2400" dirty="0" smtClean="0"/>
              <a:t>I'd like to begin by </a:t>
            </a:r>
            <a:r>
              <a:rPr lang="en-US" sz="2400" dirty="0" smtClean="0"/>
              <a:t>thanking</a:t>
            </a:r>
            <a:r>
              <a:rPr lang="en-US" sz="2400" dirty="0"/>
              <a:t> </a:t>
            </a:r>
            <a:r>
              <a:rPr lang="en-US" sz="2400" b="1" dirty="0" smtClean="0"/>
              <a:t>Mr</a:t>
            </a:r>
            <a:r>
              <a:rPr lang="en-US" sz="2400" b="1" dirty="0" smtClean="0"/>
              <a:t>. Tim Cline, </a:t>
            </a:r>
            <a:r>
              <a:rPr lang="en-US" sz="2400" dirty="0" smtClean="0"/>
              <a:t>UNC Information Security Office, </a:t>
            </a:r>
            <a:r>
              <a:rPr lang="en-US" sz="2400" dirty="0" smtClean="0"/>
              <a:t>for </a:t>
            </a:r>
            <a:r>
              <a:rPr lang="en-US" sz="2400" dirty="0" smtClean="0"/>
              <a:t>the invitation to talk with you today. It's an honor to be here!</a:t>
            </a:r>
          </a:p>
          <a:p>
            <a:r>
              <a:rPr lang="en-US" sz="2400" dirty="0"/>
              <a:t>T</a:t>
            </a:r>
            <a:r>
              <a:rPr lang="en-US" sz="2400" dirty="0" smtClean="0"/>
              <a:t>hank you, too, to </a:t>
            </a:r>
            <a:r>
              <a:rPr lang="en-US" sz="2400" b="1" dirty="0" smtClean="0"/>
              <a:t>Mr. Bob Blanchard </a:t>
            </a:r>
            <a:r>
              <a:rPr lang="en-US" sz="2400" dirty="0" smtClean="0"/>
              <a:t>for handling logistics, and</a:t>
            </a:r>
            <a:br>
              <a:rPr lang="en-US" sz="2400" dirty="0" smtClean="0"/>
            </a:br>
            <a:r>
              <a:rPr lang="en-US" sz="2400" dirty="0" smtClean="0"/>
              <a:t>to the whole Information Technology Team at UNC Chapel Hill.</a:t>
            </a:r>
          </a:p>
          <a:p>
            <a:r>
              <a:rPr lang="en-US" sz="2400" dirty="0"/>
              <a:t>I'd also be remiss if I failed to thank my boss at Farsight Security, </a:t>
            </a:r>
            <a:r>
              <a:rPr lang="en-US" sz="2400" b="1" dirty="0"/>
              <a:t>Mr. Ben April, </a:t>
            </a:r>
            <a:r>
              <a:rPr lang="en-US" sz="2400" dirty="0"/>
              <a:t>for permission </a:t>
            </a:r>
            <a:r>
              <a:rPr lang="en-US" sz="2400" dirty="0" smtClean="0"/>
              <a:t>to be with you here today</a:t>
            </a:r>
            <a:r>
              <a:rPr lang="en-US" sz="2400" dirty="0"/>
              <a:t>.</a:t>
            </a:r>
          </a:p>
          <a:p>
            <a:r>
              <a:rPr lang="en-US" sz="2400" dirty="0" smtClean="0"/>
              <a:t>Most importantly, however, I'd like to thank all of </a:t>
            </a:r>
            <a:r>
              <a:rPr lang="en-US" sz="2400" b="1" dirty="0" smtClean="0"/>
              <a:t>YOU</a:t>
            </a:r>
            <a:r>
              <a:rPr lang="en-US" sz="2400" dirty="0" smtClean="0"/>
              <a:t> for making the time to attend and participate in today's program. I know you're all very busy ladies and gentlemen.</a:t>
            </a:r>
            <a:endParaRPr lang="en-US" sz="2400" dirty="0"/>
          </a:p>
          <a:p>
            <a:r>
              <a:rPr lang="en-US" sz="2400" dirty="0" smtClean="0"/>
              <a:t>That said, the remarks I'll share today represent solely my own perspective, and do not necessarily represent the opinion of Farsight Security, UNC, or anyone else. </a:t>
            </a:r>
          </a:p>
        </p:txBody>
      </p:sp>
      <p:sp>
        <p:nvSpPr>
          <p:cNvPr id="4" name="Slide Number Placeholder 3"/>
          <p:cNvSpPr>
            <a:spLocks noGrp="1"/>
          </p:cNvSpPr>
          <p:nvPr>
            <p:ph type="sldNum" sz="quarter" idx="12"/>
          </p:nvPr>
        </p:nvSpPr>
        <p:spPr/>
        <p:txBody>
          <a:bodyPr/>
          <a:lstStyle/>
          <a:p>
            <a:fld id="{3F070AA3-0AD4-8B47-804B-CF007C952EA7}" type="slidenum">
              <a:rPr lang="en-US" smtClean="0"/>
              <a:t>4</a:t>
            </a:fld>
            <a:endParaRPr lang="en-US" dirty="0"/>
          </a:p>
        </p:txBody>
      </p:sp>
    </p:spTree>
    <p:extLst>
      <p:ext uri="{BB962C8B-B14F-4D97-AF65-F5344CB8AC3E}">
        <p14:creationId xmlns:p14="http://schemas.microsoft.com/office/powerpoint/2010/main" val="215302227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74638"/>
            <a:ext cx="8768080" cy="540836"/>
          </a:xfrm>
        </p:spPr>
        <p:txBody>
          <a:bodyPr>
            <a:normAutofit/>
          </a:bodyPr>
          <a:lstStyle/>
          <a:p>
            <a:r>
              <a:rPr lang="en-US" sz="3200" b="1" dirty="0" smtClean="0"/>
              <a:t>The Ultimate Availability Problem: Bankruptcies</a:t>
            </a:r>
            <a:endParaRPr lang="en-US" sz="3200" b="1" dirty="0"/>
          </a:p>
        </p:txBody>
      </p:sp>
      <p:sp>
        <p:nvSpPr>
          <p:cNvPr id="4" name="Slide Number Placeholder 3"/>
          <p:cNvSpPr>
            <a:spLocks noGrp="1"/>
          </p:cNvSpPr>
          <p:nvPr>
            <p:ph type="sldNum" sz="quarter" idx="12"/>
          </p:nvPr>
        </p:nvSpPr>
        <p:spPr/>
        <p:txBody>
          <a:bodyPr/>
          <a:lstStyle/>
          <a:p>
            <a:fld id="{0AEBC2B5-9A5E-664D-818E-2CF9969E99F0}" type="slidenum">
              <a:rPr lang="en-US" smtClean="0"/>
              <a:t>40</a:t>
            </a:fld>
            <a:endParaRPr lang="en-US" dirty="0"/>
          </a:p>
        </p:txBody>
      </p:sp>
      <p:pic>
        <p:nvPicPr>
          <p:cNvPr id="6" name="Picture 5" descr="nirvanix.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545" y="1066800"/>
            <a:ext cx="4426956" cy="5492427"/>
          </a:xfrm>
          <a:prstGeom prst="rect">
            <a:avLst/>
          </a:prstGeom>
        </p:spPr>
      </p:pic>
    </p:spTree>
    <p:extLst>
      <p:ext uri="{BB962C8B-B14F-4D97-AF65-F5344CB8AC3E}">
        <p14:creationId xmlns:p14="http://schemas.microsoft.com/office/powerpoint/2010/main" val="120661905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322"/>
            <a:ext cx="9144000" cy="627062"/>
          </a:xfrm>
        </p:spPr>
        <p:txBody>
          <a:bodyPr>
            <a:normAutofit/>
          </a:bodyPr>
          <a:lstStyle/>
          <a:p>
            <a:r>
              <a:rPr lang="en-US" sz="3200" b="1" dirty="0" smtClean="0"/>
              <a:t>Cloud Bankruptcy Concerns...</a:t>
            </a:r>
            <a:endParaRPr lang="en-US" sz="3200" b="1" dirty="0"/>
          </a:p>
        </p:txBody>
      </p:sp>
      <p:sp>
        <p:nvSpPr>
          <p:cNvPr id="3" name="Content Placeholder 2"/>
          <p:cNvSpPr>
            <a:spLocks noGrp="1"/>
          </p:cNvSpPr>
          <p:nvPr>
            <p:ph idx="1"/>
          </p:nvPr>
        </p:nvSpPr>
        <p:spPr>
          <a:xfrm>
            <a:off x="243840" y="962526"/>
            <a:ext cx="8696960" cy="5702434"/>
          </a:xfrm>
        </p:spPr>
        <p:txBody>
          <a:bodyPr>
            <a:normAutofit/>
          </a:bodyPr>
          <a:lstStyle/>
          <a:p>
            <a:r>
              <a:rPr lang="en-US" sz="2400" dirty="0"/>
              <a:t>If you </a:t>
            </a:r>
            <a:r>
              <a:rPr lang="en-US" sz="2400" u="sng" dirty="0"/>
              <a:t>prepaid</a:t>
            </a:r>
            <a:r>
              <a:rPr lang="en-US" sz="2400" dirty="0"/>
              <a:t> (to lock in prices/get a multiyear discount), is that prepaid money </a:t>
            </a:r>
            <a:r>
              <a:rPr lang="en-US" sz="2400" dirty="0" smtClean="0"/>
              <a:t>safely in </a:t>
            </a:r>
            <a:r>
              <a:rPr lang="en-US" sz="2400" dirty="0"/>
              <a:t>escrow </a:t>
            </a:r>
            <a:r>
              <a:rPr lang="en-US" sz="2400" dirty="0" smtClean="0"/>
              <a:t>somewhere (</a:t>
            </a:r>
            <a:r>
              <a:rPr lang="en-US" sz="2400" dirty="0"/>
              <a:t>and able to be refunded), or is it flat out </a:t>
            </a:r>
            <a:r>
              <a:rPr lang="en-US" sz="2400" b="1" dirty="0"/>
              <a:t>gone</a:t>
            </a:r>
            <a:r>
              <a:rPr lang="en-US" sz="2400" dirty="0" smtClean="0"/>
              <a:t>?</a:t>
            </a:r>
          </a:p>
          <a:p>
            <a:r>
              <a:rPr lang="en-US" sz="2400" dirty="0" smtClean="0"/>
              <a:t>Can you find a </a:t>
            </a:r>
            <a:r>
              <a:rPr lang="en-US" sz="2400" u="sng" dirty="0" smtClean="0"/>
              <a:t>replacement provider</a:t>
            </a:r>
            <a:r>
              <a:rPr lang="en-US" sz="2400" dirty="0" smtClean="0"/>
              <a:t> that will be able to take over when it comes to providing the same service that your former cloud provider delivered? (standardized services offered by multiple providers will obviously be easier to replace than unique or bespoke applications)</a:t>
            </a:r>
          </a:p>
          <a:p>
            <a:r>
              <a:rPr lang="en-US" sz="2400" dirty="0" smtClean="0"/>
              <a:t>If there were </a:t>
            </a:r>
            <a:r>
              <a:rPr lang="en-US" sz="2400" u="sng" dirty="0" smtClean="0"/>
              <a:t>custom modifications</a:t>
            </a:r>
            <a:r>
              <a:rPr lang="en-US" sz="2400" dirty="0" smtClean="0"/>
              <a:t> made to the software you were using, do you have copies of what was changed, and could you replicate them elsewhere?</a:t>
            </a:r>
            <a:endParaRPr lang="en-US" sz="2400" dirty="0"/>
          </a:p>
          <a:p>
            <a:r>
              <a:rPr lang="en-US" sz="2400" dirty="0" smtClean="0"/>
              <a:t>Perhaps most critically: </a:t>
            </a:r>
            <a:r>
              <a:rPr lang="en-US" sz="2400" u="sng" dirty="0" smtClean="0"/>
              <a:t>can </a:t>
            </a:r>
            <a:r>
              <a:rPr lang="en-US" sz="2400" u="sng" dirty="0"/>
              <a:t>you get your data </a:t>
            </a:r>
            <a:r>
              <a:rPr lang="en-US" sz="2400" u="sng" dirty="0" smtClean="0"/>
              <a:t>out</a:t>
            </a:r>
            <a:r>
              <a:rPr lang="en-US" sz="2400" dirty="0" smtClean="0"/>
              <a:t>, and in format that</a:t>
            </a:r>
            <a:r>
              <a:rPr lang="fr-FR" sz="2400" dirty="0" smtClean="0"/>
              <a:t>'</a:t>
            </a:r>
            <a:r>
              <a:rPr lang="en-US" sz="2400" dirty="0" smtClean="0"/>
              <a:t>s </a:t>
            </a:r>
            <a:r>
              <a:rPr lang="en-US" sz="2400" u="sng" dirty="0" smtClean="0"/>
              <a:t>usable</a:t>
            </a:r>
            <a:r>
              <a:rPr lang="en-US" sz="2400" dirty="0" smtClean="0"/>
              <a:t> elsewhere? (Proprietary formats should make the hair on the back of your neck stand up.)</a:t>
            </a:r>
            <a:endParaRPr lang="en-US" sz="2400" dirty="0"/>
          </a:p>
          <a:p>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41</a:t>
            </a:fld>
            <a:endParaRPr lang="en-US" dirty="0"/>
          </a:p>
        </p:txBody>
      </p:sp>
    </p:spTree>
    <p:extLst>
      <p:ext uri="{BB962C8B-B14F-4D97-AF65-F5344CB8AC3E}">
        <p14:creationId xmlns:p14="http://schemas.microsoft.com/office/powerpoint/2010/main" val="236645786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323"/>
            <a:ext cx="9144000" cy="975042"/>
          </a:xfrm>
        </p:spPr>
        <p:txBody>
          <a:bodyPr>
            <a:normAutofit/>
          </a:bodyPr>
          <a:lstStyle/>
          <a:p>
            <a:r>
              <a:rPr lang="en-US" sz="3200" b="1" dirty="0" smtClean="0"/>
              <a:t>Cloud Lock-In: If You Want To Exit The Cloud, </a:t>
            </a:r>
            <a:br>
              <a:rPr lang="en-US" sz="3200" b="1" dirty="0" smtClean="0"/>
            </a:br>
            <a:r>
              <a:rPr lang="en-US" sz="3200" b="1" dirty="0" smtClean="0"/>
              <a:t>Will You Still Have the Required Local Expertise?</a:t>
            </a:r>
            <a:endParaRPr lang="en-US" sz="3200" b="1" dirty="0"/>
          </a:p>
        </p:txBody>
      </p:sp>
      <p:sp>
        <p:nvSpPr>
          <p:cNvPr id="3" name="Content Placeholder 2"/>
          <p:cNvSpPr>
            <a:spLocks noGrp="1"/>
          </p:cNvSpPr>
          <p:nvPr>
            <p:ph idx="1"/>
          </p:nvPr>
        </p:nvSpPr>
        <p:spPr>
          <a:xfrm>
            <a:off x="243840" y="1403684"/>
            <a:ext cx="8696960" cy="5261276"/>
          </a:xfrm>
        </p:spPr>
        <p:txBody>
          <a:bodyPr>
            <a:normAutofit/>
          </a:bodyPr>
          <a:lstStyle/>
          <a:p>
            <a:r>
              <a:rPr lang="en-US" sz="2400" dirty="0" smtClean="0"/>
              <a:t>A risk of letting someone else do the "heavy lifting" for you: </a:t>
            </a:r>
            <a:br>
              <a:rPr lang="en-US" sz="2400" dirty="0" smtClean="0"/>
            </a:br>
            <a:r>
              <a:rPr lang="en-US" sz="2400" dirty="0" smtClean="0"/>
              <a:t>if you ever need to resume doing that work yourself, it can be a lot harder to "get your strength back" than you might think:</a:t>
            </a:r>
          </a:p>
          <a:p>
            <a:endParaRPr lang="en-US" sz="2400" dirty="0" smtClean="0"/>
          </a:p>
          <a:p>
            <a:r>
              <a:rPr lang="en-US" sz="2400" dirty="0" smtClean="0"/>
              <a:t>Will you still have key staff?</a:t>
            </a:r>
          </a:p>
          <a:p>
            <a:r>
              <a:rPr lang="en-US" sz="2400" dirty="0" smtClean="0"/>
              <a:t>Will you still have critical equipment and facilities?</a:t>
            </a:r>
          </a:p>
          <a:p>
            <a:r>
              <a:rPr lang="en-US" sz="2400" dirty="0" smtClean="0"/>
              <a:t>Can you deliver the professional quality of the services or application you got from the cloud? (you might not think I think so, but actually, some parts of the cloud work pretty dang well)</a:t>
            </a:r>
          </a:p>
          <a:p>
            <a:endParaRPr lang="en-US" sz="2400" dirty="0" smtClean="0"/>
          </a:p>
          <a:p>
            <a:r>
              <a:rPr lang="en-US" sz="2400" dirty="0" smtClean="0"/>
              <a:t>Or is this a case of "Welcome to Hotel California:" you can check out, but you can never leave?</a:t>
            </a:r>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42</a:t>
            </a:fld>
            <a:endParaRPr lang="en-US" dirty="0"/>
          </a:p>
        </p:txBody>
      </p:sp>
    </p:spTree>
    <p:extLst>
      <p:ext uri="{BB962C8B-B14F-4D97-AF65-F5344CB8AC3E}">
        <p14:creationId xmlns:p14="http://schemas.microsoft.com/office/powerpoint/2010/main" val="317644896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4789699"/>
          </a:xfrm>
        </p:spPr>
        <p:txBody>
          <a:bodyPr>
            <a:normAutofit/>
          </a:bodyPr>
          <a:lstStyle/>
          <a:p>
            <a:r>
              <a:rPr lang="en-US" sz="6000" b="1" dirty="0" smtClean="0">
                <a:solidFill>
                  <a:srgbClr val="FF0000"/>
                </a:solidFill>
              </a:rPr>
              <a:t>VI. Cloud Risks:</a:t>
            </a:r>
            <a:r>
              <a:rPr lang="en-US" sz="6000" b="1" dirty="0">
                <a:solidFill>
                  <a:srgbClr val="FF0000"/>
                </a:solidFill>
              </a:rPr>
              <a:t> Confidentiality</a:t>
            </a:r>
            <a:r>
              <a:rPr lang="en-US" sz="2400" b="1" dirty="0">
                <a:solidFill>
                  <a:srgbClr val="FF0000"/>
                </a:solidFill>
              </a:rPr>
              <a:t/>
            </a:r>
            <a:br>
              <a:rPr lang="en-US" sz="2400" b="1" dirty="0">
                <a:solidFill>
                  <a:srgbClr val="FF0000"/>
                </a:solidFill>
              </a:rPr>
            </a:br>
            <a:r>
              <a:rPr lang="en-US" sz="2400" b="1" dirty="0" smtClean="0">
                <a:solidFill>
                  <a:srgbClr val="FF0000"/>
                </a:solidFill>
              </a:rPr>
              <a:t/>
            </a:r>
            <a:br>
              <a:rPr lang="en-US" sz="2400" b="1" dirty="0" smtClean="0">
                <a:solidFill>
                  <a:srgbClr val="FF0000"/>
                </a:solidFill>
              </a:rPr>
            </a:br>
            <a:r>
              <a:rPr lang="en-US" sz="2400" dirty="0" smtClean="0">
                <a:solidFill>
                  <a:srgbClr val="000000"/>
                </a:solidFill>
              </a:rPr>
              <a:t>"I'm </a:t>
            </a:r>
            <a:r>
              <a:rPr lang="en-US" sz="2400" dirty="0">
                <a:solidFill>
                  <a:srgbClr val="000000"/>
                </a:solidFill>
              </a:rPr>
              <a:t>gonna give all my secrets away</a:t>
            </a:r>
            <a:br>
              <a:rPr lang="en-US" sz="2400" dirty="0">
                <a:solidFill>
                  <a:srgbClr val="000000"/>
                </a:solidFill>
              </a:rPr>
            </a:br>
            <a:r>
              <a:rPr lang="en-US" sz="2400" dirty="0">
                <a:solidFill>
                  <a:srgbClr val="000000"/>
                </a:solidFill>
              </a:rPr>
              <a:t>All my secrets away, all my secrets </a:t>
            </a:r>
            <a:r>
              <a:rPr lang="en-US" sz="2400" dirty="0" smtClean="0">
                <a:solidFill>
                  <a:srgbClr val="000000"/>
                </a:solidFill>
              </a:rPr>
              <a:t>away"</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One Republic, </a:t>
            </a:r>
            <a:r>
              <a:rPr lang="en-US" sz="2400" i="1" dirty="0" smtClean="0">
                <a:solidFill>
                  <a:srgbClr val="000000"/>
                </a:solidFill>
              </a:rPr>
              <a:t>Secrets</a:t>
            </a:r>
            <a:r>
              <a:rPr lang="en-US" sz="2400" i="1" dirty="0">
                <a:solidFill>
                  <a:srgbClr val="000000"/>
                </a:solidFill>
              </a:rPr>
              <a:t> </a:t>
            </a:r>
            <a:r>
              <a:rPr lang="en-US" sz="2400" dirty="0" smtClean="0">
                <a:solidFill>
                  <a:srgbClr val="000000"/>
                </a:solidFill>
              </a:rPr>
              <a:t>(2009)</a:t>
            </a:r>
            <a:endParaRPr lang="en-US" sz="2400" i="1" dirty="0">
              <a:solidFill>
                <a:srgbClr val="000000"/>
              </a:solidFill>
            </a:endParaRPr>
          </a:p>
        </p:txBody>
      </p:sp>
    </p:spTree>
    <p:extLst>
      <p:ext uri="{BB962C8B-B14F-4D97-AF65-F5344CB8AC3E}">
        <p14:creationId xmlns:p14="http://schemas.microsoft.com/office/powerpoint/2010/main" val="8823452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74638"/>
            <a:ext cx="8768080" cy="632419"/>
          </a:xfrm>
        </p:spPr>
        <p:txBody>
          <a:bodyPr>
            <a:normAutofit/>
          </a:bodyPr>
          <a:lstStyle/>
          <a:p>
            <a:r>
              <a:rPr lang="en-US" sz="3200" b="1" dirty="0" smtClean="0"/>
              <a:t>Data </a:t>
            </a:r>
            <a:r>
              <a:rPr lang="en-US" sz="3200" b="1" u="sng" dirty="0" smtClean="0"/>
              <a:t>Confidentiality</a:t>
            </a:r>
            <a:r>
              <a:rPr lang="en-US" sz="3200" b="1" dirty="0" smtClean="0"/>
              <a:t> and Breaches</a:t>
            </a:r>
            <a:endParaRPr lang="en-US" sz="3200" b="1" dirty="0"/>
          </a:p>
        </p:txBody>
      </p:sp>
      <p:sp>
        <p:nvSpPr>
          <p:cNvPr id="3" name="Content Placeholder 2"/>
          <p:cNvSpPr>
            <a:spLocks noGrp="1"/>
          </p:cNvSpPr>
          <p:nvPr>
            <p:ph idx="1"/>
          </p:nvPr>
        </p:nvSpPr>
        <p:spPr>
          <a:xfrm>
            <a:off x="243840" y="1075511"/>
            <a:ext cx="8696960" cy="5589449"/>
          </a:xfrm>
        </p:spPr>
        <p:txBody>
          <a:bodyPr>
            <a:normAutofit/>
          </a:bodyPr>
          <a:lstStyle/>
          <a:p>
            <a:r>
              <a:rPr lang="en-US" sz="2400" dirty="0"/>
              <a:t>L</a:t>
            </a:r>
            <a:r>
              <a:rPr lang="en-US" sz="2400" dirty="0" smtClean="0"/>
              <a:t>et</a:t>
            </a:r>
            <a:r>
              <a:rPr lang="fr-FR" sz="2400" dirty="0" smtClean="0"/>
              <a:t>'</a:t>
            </a:r>
            <a:r>
              <a:rPr lang="en-US" sz="2400" dirty="0" smtClean="0"/>
              <a:t>s not get rat holed on availability. It's a big issue, but not the only one.</a:t>
            </a:r>
          </a:p>
          <a:p>
            <a:endParaRPr lang="en-US" sz="2400" dirty="0"/>
          </a:p>
          <a:p>
            <a:r>
              <a:rPr lang="en-US" sz="2400" dirty="0" smtClean="0"/>
              <a:t>Executives and IT leaders </a:t>
            </a:r>
            <a:r>
              <a:rPr lang="en-US" sz="2400" u="sng" dirty="0" smtClean="0"/>
              <a:t>don</a:t>
            </a:r>
            <a:r>
              <a:rPr lang="fr-FR" sz="2400" u="sng" dirty="0" smtClean="0"/>
              <a:t>'</a:t>
            </a:r>
            <a:r>
              <a:rPr lang="en-US" sz="2400" u="sng" dirty="0" smtClean="0"/>
              <a:t>t</a:t>
            </a:r>
            <a:r>
              <a:rPr lang="en-US" sz="2400" dirty="0" smtClean="0"/>
              <a:t> get fired for services going down (at least as long as they don</a:t>
            </a:r>
            <a:r>
              <a:rPr lang="fr-FR" sz="2400" dirty="0" smtClean="0"/>
              <a:t>'</a:t>
            </a:r>
            <a:r>
              <a:rPr lang="en-US" sz="2400" dirty="0" smtClean="0"/>
              <a:t>t go down for TOO long). IT people </a:t>
            </a:r>
            <a:r>
              <a:rPr lang="en-US" sz="2400" u="sng" dirty="0" smtClean="0"/>
              <a:t>do</a:t>
            </a:r>
            <a:r>
              <a:rPr lang="en-US" sz="2400" dirty="0" smtClean="0"/>
              <a:t> get fired when big data breaches involving PII occur. (see the following slide)</a:t>
            </a:r>
          </a:p>
          <a:p>
            <a:endParaRPr lang="en-US" sz="2400" dirty="0" smtClean="0"/>
          </a:p>
          <a:p>
            <a:r>
              <a:rPr lang="en-US" sz="2400" dirty="0" smtClean="0"/>
              <a:t>Therefore, most executives and IT people worry a lot about the security of private data, including its security if stored off-site.</a:t>
            </a:r>
          </a:p>
          <a:p>
            <a:endParaRPr lang="en-US" sz="2400" dirty="0"/>
          </a:p>
          <a:p>
            <a:r>
              <a:rPr lang="en-US" sz="2400" dirty="0" smtClean="0"/>
              <a:t>Should they? </a:t>
            </a:r>
            <a:r>
              <a:rPr lang="en-US" sz="2400" dirty="0"/>
              <a:t>Y</a:t>
            </a:r>
            <a:r>
              <a:rPr lang="en-US" sz="2400" dirty="0" smtClean="0"/>
              <a:t>es. Recent breaches in cloud SAAS offerings illustrate the scale of the problem.</a:t>
            </a:r>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44</a:t>
            </a:fld>
            <a:endParaRPr lang="en-US" dirty="0"/>
          </a:p>
        </p:txBody>
      </p:sp>
    </p:spTree>
    <p:extLst>
      <p:ext uri="{BB962C8B-B14F-4D97-AF65-F5344CB8AC3E}">
        <p14:creationId xmlns:p14="http://schemas.microsoft.com/office/powerpoint/2010/main" val="24312909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7662"/>
            <a:ext cx="8768080" cy="632419"/>
          </a:xfrm>
        </p:spPr>
        <p:txBody>
          <a:bodyPr>
            <a:normAutofit/>
          </a:bodyPr>
          <a:lstStyle/>
          <a:p>
            <a:r>
              <a:rPr lang="en-US" sz="3200" b="1" dirty="0" smtClean="0"/>
              <a:t>"</a:t>
            </a:r>
            <a:r>
              <a:rPr lang="en-US" sz="3200" b="1" dirty="0"/>
              <a:t>How to get fired in 2017: Have a security </a:t>
            </a:r>
            <a:r>
              <a:rPr lang="en-US" sz="3200" b="1" dirty="0" smtClean="0"/>
              <a:t>breach"</a:t>
            </a:r>
            <a:endParaRPr lang="en-US" sz="3200" b="1" dirty="0"/>
          </a:p>
        </p:txBody>
      </p:sp>
      <p:sp>
        <p:nvSpPr>
          <p:cNvPr id="4" name="Slide Number Placeholder 3"/>
          <p:cNvSpPr>
            <a:spLocks noGrp="1"/>
          </p:cNvSpPr>
          <p:nvPr>
            <p:ph type="sldNum" sz="quarter" idx="12"/>
          </p:nvPr>
        </p:nvSpPr>
        <p:spPr/>
        <p:txBody>
          <a:bodyPr/>
          <a:lstStyle/>
          <a:p>
            <a:fld id="{0AEBC2B5-9A5E-664D-818E-2CF9969E99F0}" type="slidenum">
              <a:rPr lang="en-US" smtClean="0"/>
              <a:t>45</a:t>
            </a:fld>
            <a:endParaRPr lang="en-US" dirty="0"/>
          </a:p>
        </p:txBody>
      </p:sp>
      <p:pic>
        <p:nvPicPr>
          <p:cNvPr id="6" name="Picture 5" descr="fireable-offens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9688" y="657378"/>
            <a:ext cx="5109470" cy="5404070"/>
          </a:xfrm>
          <a:prstGeom prst="rect">
            <a:avLst/>
          </a:prstGeom>
        </p:spPr>
      </p:pic>
      <p:sp>
        <p:nvSpPr>
          <p:cNvPr id="7" name="TextBox 6"/>
          <p:cNvSpPr txBox="1"/>
          <p:nvPr/>
        </p:nvSpPr>
        <p:spPr>
          <a:xfrm>
            <a:off x="405714" y="6168780"/>
            <a:ext cx="7357491" cy="646331"/>
          </a:xfrm>
          <a:prstGeom prst="rect">
            <a:avLst/>
          </a:prstGeom>
          <a:noFill/>
        </p:spPr>
        <p:txBody>
          <a:bodyPr wrap="none" rtlCol="0">
            <a:spAutoFit/>
          </a:bodyPr>
          <a:lstStyle/>
          <a:p>
            <a:r>
              <a:rPr lang="en-US" dirty="0"/>
              <a:t>Source: https://www.csoonline.com/article/3158825/it-jobs/how-to-get-</a:t>
            </a:r>
            <a:r>
              <a:rPr lang="en-US" dirty="0" smtClean="0"/>
              <a:t>fire</a:t>
            </a:r>
            <a:br>
              <a:rPr lang="en-US" dirty="0" smtClean="0"/>
            </a:br>
            <a:r>
              <a:rPr lang="en-US" dirty="0" smtClean="0"/>
              <a:t>d</a:t>
            </a:r>
            <a:r>
              <a:rPr lang="en-US" dirty="0"/>
              <a:t>-in-2017-have-a-security-breach.html</a:t>
            </a:r>
          </a:p>
        </p:txBody>
      </p:sp>
    </p:spTree>
    <p:extLst>
      <p:ext uri="{BB962C8B-B14F-4D97-AF65-F5344CB8AC3E}">
        <p14:creationId xmlns:p14="http://schemas.microsoft.com/office/powerpoint/2010/main" val="253205473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319"/>
            <a:ext cx="9144000" cy="685229"/>
          </a:xfrm>
        </p:spPr>
        <p:txBody>
          <a:bodyPr>
            <a:normAutofit/>
          </a:bodyPr>
          <a:lstStyle/>
          <a:p>
            <a:r>
              <a:rPr lang="en-US" sz="3200" b="1" dirty="0" smtClean="0"/>
              <a:t>Example Breach: 198 Million Voter Records Exposed</a:t>
            </a:r>
            <a:endParaRPr lang="en-US" sz="3200" b="1" dirty="0"/>
          </a:p>
        </p:txBody>
      </p:sp>
      <p:sp>
        <p:nvSpPr>
          <p:cNvPr id="4" name="Slide Number Placeholder 3"/>
          <p:cNvSpPr>
            <a:spLocks noGrp="1"/>
          </p:cNvSpPr>
          <p:nvPr>
            <p:ph type="sldNum" sz="quarter" idx="12"/>
          </p:nvPr>
        </p:nvSpPr>
        <p:spPr/>
        <p:txBody>
          <a:bodyPr/>
          <a:lstStyle/>
          <a:p>
            <a:fld id="{0AEBC2B5-9A5E-664D-818E-2CF9969E99F0}" type="slidenum">
              <a:rPr lang="en-US" smtClean="0"/>
              <a:t>46</a:t>
            </a:fld>
            <a:endParaRPr lang="en-US" dirty="0"/>
          </a:p>
        </p:txBody>
      </p:sp>
      <p:sp>
        <p:nvSpPr>
          <p:cNvPr id="7" name="TextBox 6"/>
          <p:cNvSpPr txBox="1"/>
          <p:nvPr/>
        </p:nvSpPr>
        <p:spPr>
          <a:xfrm>
            <a:off x="533400" y="5157804"/>
            <a:ext cx="4868039" cy="369332"/>
          </a:xfrm>
          <a:prstGeom prst="rect">
            <a:avLst/>
          </a:prstGeom>
          <a:noFill/>
        </p:spPr>
        <p:txBody>
          <a:bodyPr wrap="none" rtlCol="0">
            <a:spAutoFit/>
          </a:bodyPr>
          <a:lstStyle/>
          <a:p>
            <a:r>
              <a:rPr lang="en-US" dirty="0"/>
              <a:t>https://www.upguard.com/breaches/the-rnc-files</a:t>
            </a:r>
          </a:p>
        </p:txBody>
      </p:sp>
      <p:pic>
        <p:nvPicPr>
          <p:cNvPr id="3" name="Picture 2" descr="198millio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981677"/>
            <a:ext cx="8585200" cy="3860800"/>
          </a:xfrm>
          <a:prstGeom prst="rect">
            <a:avLst/>
          </a:prstGeom>
        </p:spPr>
      </p:pic>
    </p:spTree>
    <p:extLst>
      <p:ext uri="{BB962C8B-B14F-4D97-AF65-F5344CB8AC3E}">
        <p14:creationId xmlns:p14="http://schemas.microsoft.com/office/powerpoint/2010/main" val="378101608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55319"/>
            <a:ext cx="8768080" cy="685229"/>
          </a:xfrm>
        </p:spPr>
        <p:txBody>
          <a:bodyPr>
            <a:normAutofit/>
          </a:bodyPr>
          <a:lstStyle/>
          <a:p>
            <a:r>
              <a:rPr lang="en-US" sz="3200" b="1" dirty="0" smtClean="0"/>
              <a:t>Yahoo: Three BILLION Accounts Hacked...</a:t>
            </a:r>
            <a:endParaRPr lang="en-US" sz="3200" b="1" dirty="0"/>
          </a:p>
        </p:txBody>
      </p:sp>
      <p:sp>
        <p:nvSpPr>
          <p:cNvPr id="4" name="Slide Number Placeholder 3"/>
          <p:cNvSpPr>
            <a:spLocks noGrp="1"/>
          </p:cNvSpPr>
          <p:nvPr>
            <p:ph type="sldNum" sz="quarter" idx="12"/>
          </p:nvPr>
        </p:nvSpPr>
        <p:spPr/>
        <p:txBody>
          <a:bodyPr/>
          <a:lstStyle/>
          <a:p>
            <a:fld id="{0AEBC2B5-9A5E-664D-818E-2CF9969E99F0}" type="slidenum">
              <a:rPr lang="en-US" smtClean="0"/>
              <a:t>47</a:t>
            </a:fld>
            <a:endParaRPr lang="en-US" dirty="0"/>
          </a:p>
        </p:txBody>
      </p:sp>
      <p:pic>
        <p:nvPicPr>
          <p:cNvPr id="6" name="Picture 5" descr="yahoo-3b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89000"/>
            <a:ext cx="8064500" cy="5080000"/>
          </a:xfrm>
          <a:prstGeom prst="rect">
            <a:avLst/>
          </a:prstGeom>
        </p:spPr>
      </p:pic>
      <p:sp>
        <p:nvSpPr>
          <p:cNvPr id="7" name="TextBox 6"/>
          <p:cNvSpPr txBox="1"/>
          <p:nvPr/>
        </p:nvSpPr>
        <p:spPr>
          <a:xfrm>
            <a:off x="533400" y="6075144"/>
            <a:ext cx="7741159" cy="646331"/>
          </a:xfrm>
          <a:prstGeom prst="rect">
            <a:avLst/>
          </a:prstGeom>
          <a:noFill/>
        </p:spPr>
        <p:txBody>
          <a:bodyPr wrap="none" rtlCol="0">
            <a:spAutoFit/>
          </a:bodyPr>
          <a:lstStyle/>
          <a:p>
            <a:r>
              <a:rPr lang="en-US" dirty="0"/>
              <a:t>https://www.reuters.com/article/us-yahoo-cyber/yahoo-says-all-three-billion-</a:t>
            </a:r>
            <a:r>
              <a:rPr lang="en-US" dirty="0" smtClean="0"/>
              <a:t>ac</a:t>
            </a:r>
            <a:br>
              <a:rPr lang="en-US" dirty="0" smtClean="0"/>
            </a:br>
            <a:r>
              <a:rPr lang="en-US" dirty="0" smtClean="0"/>
              <a:t>counts</a:t>
            </a:r>
            <a:r>
              <a:rPr lang="en-US" dirty="0"/>
              <a:t>-hacked-in-2013-data-theft-idUSKCN1C82O1</a:t>
            </a:r>
          </a:p>
        </p:txBody>
      </p:sp>
    </p:spTree>
    <p:extLst>
      <p:ext uri="{BB962C8B-B14F-4D97-AF65-F5344CB8AC3E}">
        <p14:creationId xmlns:p14="http://schemas.microsoft.com/office/powerpoint/2010/main" val="405191426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55319"/>
            <a:ext cx="8768080" cy="685229"/>
          </a:xfrm>
        </p:spPr>
        <p:txBody>
          <a:bodyPr>
            <a:normAutofit/>
          </a:bodyPr>
          <a:lstStyle/>
          <a:p>
            <a:r>
              <a:rPr lang="en-US" sz="3200" b="1" dirty="0"/>
              <a:t>Protecting </a:t>
            </a:r>
            <a:r>
              <a:rPr lang="en-US" sz="3200" b="1" dirty="0" smtClean="0"/>
              <a:t>Web Data </a:t>
            </a:r>
            <a:r>
              <a:rPr lang="en-US" sz="3200" b="1" dirty="0"/>
              <a:t>Confidentiality in </a:t>
            </a:r>
            <a:r>
              <a:rPr lang="en-US" sz="3200" b="1" dirty="0" smtClean="0"/>
              <a:t>Transit</a:t>
            </a:r>
            <a:endParaRPr lang="en-US" sz="3200" b="1" dirty="0"/>
          </a:p>
        </p:txBody>
      </p:sp>
      <p:sp>
        <p:nvSpPr>
          <p:cNvPr id="3" name="Content Placeholder 2"/>
          <p:cNvSpPr>
            <a:spLocks noGrp="1"/>
          </p:cNvSpPr>
          <p:nvPr>
            <p:ph idx="1"/>
          </p:nvPr>
        </p:nvSpPr>
        <p:spPr>
          <a:xfrm>
            <a:off x="243840" y="1050684"/>
            <a:ext cx="8696960" cy="5614276"/>
          </a:xfrm>
        </p:spPr>
        <p:txBody>
          <a:bodyPr>
            <a:normAutofit/>
          </a:bodyPr>
          <a:lstStyle/>
          <a:p>
            <a:r>
              <a:rPr lang="en-US" sz="2400" dirty="0" smtClean="0"/>
              <a:t>Protecting data in the cloud is often largely a matter of how you encrypt private data </a:t>
            </a:r>
            <a:r>
              <a:rPr lang="en-US" sz="2400" u="sng" dirty="0" smtClean="0"/>
              <a:t>at rest</a:t>
            </a:r>
            <a:r>
              <a:rPr lang="en-US" sz="2400" dirty="0" smtClean="0"/>
              <a:t>, and how you encrypt it when it is </a:t>
            </a:r>
            <a:r>
              <a:rPr lang="en-US" sz="2400" u="sng" dirty="0" smtClean="0"/>
              <a:t>in transit/on the wire</a:t>
            </a:r>
            <a:r>
              <a:rPr lang="en-US" sz="2400" dirty="0" smtClean="0"/>
              <a:t>.</a:t>
            </a:r>
          </a:p>
          <a:p>
            <a:endParaRPr lang="en-US" sz="2400" dirty="0"/>
          </a:p>
          <a:p>
            <a:r>
              <a:rPr lang="en-US" sz="2400" dirty="0" smtClean="0"/>
              <a:t>For web based applications, encryption of data </a:t>
            </a:r>
            <a:r>
              <a:rPr lang="en-US" sz="2400" u="sng" dirty="0" smtClean="0"/>
              <a:t>on the wire</a:t>
            </a:r>
            <a:r>
              <a:rPr lang="en-US" sz="2400" dirty="0" smtClean="0"/>
              <a:t> normally involves use of SSL/TLS ("https"). While all SSL/TLS web sites may look the same, </a:t>
            </a:r>
            <a:r>
              <a:rPr lang="en-US" sz="2400" b="1" dirty="0" smtClean="0"/>
              <a:t>the quality of the encryption used by any given web site may vary dramatically. </a:t>
            </a:r>
          </a:p>
          <a:p>
            <a:endParaRPr lang="en-US" sz="2400" dirty="0" smtClean="0"/>
          </a:p>
          <a:p>
            <a:r>
              <a:rPr lang="en-US" sz="2400" b="1" dirty="0" smtClean="0">
                <a:solidFill>
                  <a:srgbClr val="FF0000"/>
                </a:solidFill>
              </a:rPr>
              <a:t>I</a:t>
            </a:r>
            <a:r>
              <a:rPr lang="fr-FR" sz="2400" b="1" dirty="0" smtClean="0">
                <a:solidFill>
                  <a:srgbClr val="FF0000"/>
                </a:solidFill>
              </a:rPr>
              <a:t>'</a:t>
            </a:r>
            <a:r>
              <a:rPr lang="en-US" sz="2400" b="1" dirty="0" smtClean="0">
                <a:solidFill>
                  <a:srgbClr val="FF0000"/>
                </a:solidFill>
              </a:rPr>
              <a:t>d encourage you to check the SSL/TLS practices of cloud (or local) sites you use or rely on using the Qualys SSL/TLS tester that's at https</a:t>
            </a:r>
            <a:r>
              <a:rPr lang="en-US" sz="2400" b="1" dirty="0">
                <a:solidFill>
                  <a:srgbClr val="FF0000"/>
                </a:solidFill>
              </a:rPr>
              <a:t>://www.ssllabs.com/ssltest</a:t>
            </a:r>
            <a:r>
              <a:rPr lang="en-US" sz="2400" b="1" dirty="0" smtClean="0">
                <a:solidFill>
                  <a:srgbClr val="FF0000"/>
                </a:solidFill>
              </a:rPr>
              <a:t>/</a:t>
            </a:r>
            <a:endParaRPr lang="en-US" sz="2400" dirty="0" smtClean="0"/>
          </a:p>
        </p:txBody>
      </p:sp>
      <p:sp>
        <p:nvSpPr>
          <p:cNvPr id="4" name="Slide Number Placeholder 3"/>
          <p:cNvSpPr>
            <a:spLocks noGrp="1"/>
          </p:cNvSpPr>
          <p:nvPr>
            <p:ph type="sldNum" sz="quarter" idx="12"/>
          </p:nvPr>
        </p:nvSpPr>
        <p:spPr/>
        <p:txBody>
          <a:bodyPr/>
          <a:lstStyle/>
          <a:p>
            <a:fld id="{0AEBC2B5-9A5E-664D-818E-2CF9969E99F0}" type="slidenum">
              <a:rPr lang="en-US" smtClean="0"/>
              <a:t>48</a:t>
            </a:fld>
            <a:endParaRPr lang="en-US" dirty="0"/>
          </a:p>
        </p:txBody>
      </p:sp>
    </p:spTree>
    <p:extLst>
      <p:ext uri="{BB962C8B-B14F-4D97-AF65-F5344CB8AC3E}">
        <p14:creationId xmlns:p14="http://schemas.microsoft.com/office/powerpoint/2010/main" val="59975684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55319"/>
            <a:ext cx="8768080" cy="685229"/>
          </a:xfrm>
        </p:spPr>
        <p:txBody>
          <a:bodyPr>
            <a:normAutofit/>
          </a:bodyPr>
          <a:lstStyle/>
          <a:p>
            <a:r>
              <a:rPr lang="en-US" sz="3200" b="1" dirty="0" smtClean="0"/>
              <a:t>Qualys SSL/TLS Report For A Sample UNC Site...</a:t>
            </a:r>
            <a:endParaRPr lang="en-US" sz="3200" b="1" dirty="0"/>
          </a:p>
        </p:txBody>
      </p:sp>
      <p:sp>
        <p:nvSpPr>
          <p:cNvPr id="4" name="Slide Number Placeholder 3"/>
          <p:cNvSpPr>
            <a:spLocks noGrp="1"/>
          </p:cNvSpPr>
          <p:nvPr>
            <p:ph type="sldNum" sz="quarter" idx="12"/>
          </p:nvPr>
        </p:nvSpPr>
        <p:spPr/>
        <p:txBody>
          <a:bodyPr/>
          <a:lstStyle/>
          <a:p>
            <a:fld id="{0AEBC2B5-9A5E-664D-818E-2CF9969E99F0}" type="slidenum">
              <a:rPr lang="en-US" smtClean="0"/>
              <a:t>49</a:t>
            </a:fld>
            <a:endParaRPr lang="en-US" dirty="0"/>
          </a:p>
        </p:txBody>
      </p:sp>
      <p:pic>
        <p:nvPicPr>
          <p:cNvPr id="7" name="Picture 6" descr="unc-connect-ssl-tl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0" y="1174592"/>
            <a:ext cx="8768080" cy="5064392"/>
          </a:xfrm>
          <a:prstGeom prst="rect">
            <a:avLst/>
          </a:prstGeom>
        </p:spPr>
      </p:pic>
    </p:spTree>
    <p:extLst>
      <p:ext uri="{BB962C8B-B14F-4D97-AF65-F5344CB8AC3E}">
        <p14:creationId xmlns:p14="http://schemas.microsoft.com/office/powerpoint/2010/main" val="10533996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108"/>
            <a:ext cx="9144000" cy="475537"/>
          </a:xfrm>
        </p:spPr>
        <p:txBody>
          <a:bodyPr>
            <a:normAutofit/>
          </a:bodyPr>
          <a:lstStyle/>
          <a:p>
            <a:r>
              <a:rPr lang="en-US" sz="3200" b="1" dirty="0" smtClean="0"/>
              <a:t>A Little About My Background</a:t>
            </a:r>
            <a:endParaRPr lang="en-US" sz="3200" b="1" dirty="0"/>
          </a:p>
        </p:txBody>
      </p:sp>
      <p:sp>
        <p:nvSpPr>
          <p:cNvPr id="3" name="Content Placeholder 2"/>
          <p:cNvSpPr>
            <a:spLocks noGrp="1"/>
          </p:cNvSpPr>
          <p:nvPr>
            <p:ph idx="1"/>
          </p:nvPr>
        </p:nvSpPr>
        <p:spPr>
          <a:xfrm>
            <a:off x="214627" y="748885"/>
            <a:ext cx="8799703" cy="5798302"/>
          </a:xfrm>
        </p:spPr>
        <p:txBody>
          <a:bodyPr>
            <a:normAutofit/>
          </a:bodyPr>
          <a:lstStyle/>
          <a:p>
            <a:r>
              <a:rPr lang="en-US" sz="2400" dirty="0" smtClean="0"/>
              <a:t>I worked for ~28 years for the </a:t>
            </a:r>
            <a:r>
              <a:rPr lang="en-US" sz="2400" b="1" dirty="0" smtClean="0"/>
              <a:t>University of Oregon Computing Center</a:t>
            </a:r>
            <a:r>
              <a:rPr lang="en-US" sz="2400" dirty="0" smtClean="0"/>
              <a:t> in Eugene, up to and including having responsibility for all academic computing at the University of Oregon.</a:t>
            </a:r>
          </a:p>
          <a:p>
            <a:r>
              <a:rPr lang="en-US" sz="2400" dirty="0" smtClean="0"/>
              <a:t>Overlapping that time at UO, I was also </a:t>
            </a:r>
            <a:r>
              <a:rPr lang="en-US" sz="2400" b="1" dirty="0" smtClean="0"/>
              <a:t>Internet2's Nationwide Security Programs Manager</a:t>
            </a:r>
            <a:r>
              <a:rPr lang="en-US" sz="2400" dirty="0" smtClean="0"/>
              <a:t> under a UOregon-Internet2 contract. </a:t>
            </a:r>
            <a:br>
              <a:rPr lang="en-US" sz="2400" dirty="0" smtClean="0"/>
            </a:br>
            <a:r>
              <a:rPr lang="en-US" sz="2400" dirty="0" smtClean="0"/>
              <a:t>(You may know that Internet2 is higher education high speed network backbone.) </a:t>
            </a:r>
            <a:endParaRPr lang="en-US" sz="2400" dirty="0"/>
          </a:p>
          <a:p>
            <a:r>
              <a:rPr lang="en-US" sz="2400" dirty="0" smtClean="0"/>
              <a:t>While working under contract for Internet2, </a:t>
            </a:r>
            <a:r>
              <a:rPr lang="en-US" sz="2400" dirty="0"/>
              <a:t>I ran the </a:t>
            </a:r>
            <a:r>
              <a:rPr lang="en-US" sz="2400" b="1" dirty="0"/>
              <a:t>InCommon </a:t>
            </a:r>
            <a:r>
              <a:rPr lang="en-US" sz="2400" b="1" dirty="0" smtClean="0"/>
              <a:t>SSL/TLS Certificate </a:t>
            </a:r>
            <a:r>
              <a:rPr lang="en-US" sz="2400" b="1" dirty="0"/>
              <a:t>Service </a:t>
            </a:r>
            <a:r>
              <a:rPr lang="en-US" sz="2400" dirty="0"/>
              <a:t>and the </a:t>
            </a:r>
            <a:r>
              <a:rPr lang="en-US" sz="2400" b="1" dirty="0"/>
              <a:t>InCommon </a:t>
            </a:r>
            <a:r>
              <a:rPr lang="en-US" sz="2400" b="1" dirty="0" smtClean="0"/>
              <a:t>Duo Multifactor </a:t>
            </a:r>
            <a:r>
              <a:rPr lang="en-US" sz="2400" b="1" dirty="0"/>
              <a:t>Program </a:t>
            </a:r>
            <a:r>
              <a:rPr lang="en-US" sz="2400" dirty="0"/>
              <a:t>for Internet2. </a:t>
            </a:r>
            <a:r>
              <a:rPr lang="en-US" sz="2400" dirty="0" smtClean="0"/>
              <a:t>I note </a:t>
            </a:r>
            <a:r>
              <a:rPr lang="en-US" sz="2400" dirty="0"/>
              <a:t>that </a:t>
            </a:r>
            <a:r>
              <a:rPr lang="en-US" sz="2400" dirty="0" smtClean="0"/>
              <a:t>UNC subscribes to both of those</a:t>
            </a:r>
            <a:endParaRPr lang="en-US" sz="2400" dirty="0"/>
          </a:p>
          <a:p>
            <a:r>
              <a:rPr lang="en-US" sz="2400" dirty="0">
                <a:solidFill>
                  <a:srgbClr val="FF0000"/>
                </a:solidFill>
              </a:rPr>
              <a:t>M</a:t>
            </a:r>
            <a:r>
              <a:rPr lang="en-US" sz="2400" dirty="0" smtClean="0">
                <a:solidFill>
                  <a:srgbClr val="FF0000"/>
                </a:solidFill>
              </a:rPr>
              <a:t>y responsibilities with Internet2 ALSO included security assessments relating to many potential </a:t>
            </a:r>
            <a:r>
              <a:rPr lang="en-US" sz="2400" b="1" dirty="0" smtClean="0">
                <a:solidFill>
                  <a:srgbClr val="FF0000"/>
                </a:solidFill>
              </a:rPr>
              <a:t>Net+ cloud offerings.</a:t>
            </a:r>
          </a:p>
          <a:p>
            <a:r>
              <a:rPr lang="en-US" sz="2400" dirty="0" smtClean="0"/>
              <a:t>My $DAYJOB now? Scientist </a:t>
            </a:r>
            <a:r>
              <a:rPr lang="en-US" sz="2400" dirty="0"/>
              <a:t>with </a:t>
            </a:r>
            <a:r>
              <a:rPr lang="en-US" sz="2400" dirty="0" smtClean="0"/>
              <a:t>Paul Vixie's start up company, </a:t>
            </a:r>
            <a:br>
              <a:rPr lang="en-US" sz="2400" dirty="0" smtClean="0"/>
            </a:br>
            <a:r>
              <a:rPr lang="en-US" sz="2400" b="1" dirty="0" smtClean="0"/>
              <a:t>Farsight Security, Inc.</a:t>
            </a:r>
            <a:endParaRPr lang="en-US" sz="2400" dirty="0" smtClean="0"/>
          </a:p>
        </p:txBody>
      </p:sp>
      <p:sp>
        <p:nvSpPr>
          <p:cNvPr id="4" name="Slide Number Placeholder 3"/>
          <p:cNvSpPr>
            <a:spLocks noGrp="1"/>
          </p:cNvSpPr>
          <p:nvPr>
            <p:ph type="sldNum" sz="quarter" idx="12"/>
          </p:nvPr>
        </p:nvSpPr>
        <p:spPr/>
        <p:txBody>
          <a:bodyPr/>
          <a:lstStyle/>
          <a:p>
            <a:fld id="{3F070AA3-0AD4-8B47-804B-CF007C952EA7}" type="slidenum">
              <a:rPr lang="en-US" smtClean="0"/>
              <a:t>5</a:t>
            </a:fld>
            <a:endParaRPr lang="en-US" dirty="0"/>
          </a:p>
        </p:txBody>
      </p:sp>
    </p:spTree>
    <p:extLst>
      <p:ext uri="{BB962C8B-B14F-4D97-AF65-F5344CB8AC3E}">
        <p14:creationId xmlns:p14="http://schemas.microsoft.com/office/powerpoint/2010/main" val="374380944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55319"/>
            <a:ext cx="8768080" cy="685229"/>
          </a:xfrm>
        </p:spPr>
        <p:txBody>
          <a:bodyPr>
            <a:normAutofit/>
          </a:bodyPr>
          <a:lstStyle/>
          <a:p>
            <a:r>
              <a:rPr lang="en-US" sz="3200" b="1" dirty="0" smtClean="0"/>
              <a:t>Optimal SSL/TLS Settings</a:t>
            </a:r>
            <a:endParaRPr lang="en-US" sz="3200" b="1" dirty="0"/>
          </a:p>
        </p:txBody>
      </p:sp>
      <p:sp>
        <p:nvSpPr>
          <p:cNvPr id="3" name="Content Placeholder 2"/>
          <p:cNvSpPr>
            <a:spLocks noGrp="1"/>
          </p:cNvSpPr>
          <p:nvPr>
            <p:ph idx="1"/>
          </p:nvPr>
        </p:nvSpPr>
        <p:spPr>
          <a:xfrm>
            <a:off x="243840" y="1050684"/>
            <a:ext cx="8696960" cy="5614276"/>
          </a:xfrm>
        </p:spPr>
        <p:txBody>
          <a:bodyPr>
            <a:normAutofit/>
          </a:bodyPr>
          <a:lstStyle/>
          <a:p>
            <a:r>
              <a:rPr lang="en-US" sz="2400" dirty="0" smtClean="0"/>
              <a:t>Recommendations continually evolve, but a couple of starting points include:</a:t>
            </a:r>
            <a:br>
              <a:rPr lang="en-US" sz="2400" dirty="0" smtClean="0"/>
            </a:br>
            <a:r>
              <a:rPr lang="en-US" sz="2400" dirty="0" smtClean="0"/>
              <a:t/>
            </a:r>
            <a:br>
              <a:rPr lang="en-US" sz="2400" dirty="0" smtClean="0"/>
            </a:br>
            <a:r>
              <a:rPr lang="en-US" sz="2400" dirty="0" smtClean="0"/>
              <a:t>-</a:t>
            </a:r>
            <a:r>
              <a:rPr lang="en-US" sz="2400" dirty="0"/>
              <a:t>- "SSL and TLS Deployment Best Practices"</a:t>
            </a:r>
            <a:br>
              <a:rPr lang="en-US" sz="2400" dirty="0"/>
            </a:br>
            <a:r>
              <a:rPr lang="en-US" sz="2400" dirty="0"/>
              <a:t>https://github.com/ssllabs/research/wiki/SSL-and-TLS-Deployment-Best-</a:t>
            </a:r>
            <a:r>
              <a:rPr lang="en-US" sz="2400" dirty="0" smtClean="0"/>
              <a:t>Practices</a:t>
            </a:r>
            <a:br>
              <a:rPr lang="en-US" sz="2400" dirty="0" smtClean="0"/>
            </a:br>
            <a:r>
              <a:rPr lang="en-US" sz="2400" dirty="0" smtClean="0"/>
              <a:t/>
            </a:r>
            <a:br>
              <a:rPr lang="en-US" sz="2400" dirty="0" smtClean="0"/>
            </a:br>
            <a:r>
              <a:rPr lang="en-US" sz="2400" dirty="0" smtClean="0"/>
              <a:t>-- "Applied </a:t>
            </a:r>
            <a:r>
              <a:rPr lang="en-US" sz="2400" dirty="0"/>
              <a:t>Crypto Hardening"</a:t>
            </a:r>
            <a:br>
              <a:rPr lang="en-US" sz="2400" dirty="0"/>
            </a:br>
            <a:r>
              <a:rPr lang="en-US" sz="2400" dirty="0"/>
              <a:t>https://bettercrypto.org/static/applied-crypto-hardening.pdf</a:t>
            </a:r>
            <a:endParaRPr lang="en-US" sz="2400" dirty="0" smtClean="0"/>
          </a:p>
        </p:txBody>
      </p:sp>
      <p:sp>
        <p:nvSpPr>
          <p:cNvPr id="4" name="Slide Number Placeholder 3"/>
          <p:cNvSpPr>
            <a:spLocks noGrp="1"/>
          </p:cNvSpPr>
          <p:nvPr>
            <p:ph type="sldNum" sz="quarter" idx="12"/>
          </p:nvPr>
        </p:nvSpPr>
        <p:spPr/>
        <p:txBody>
          <a:bodyPr/>
          <a:lstStyle/>
          <a:p>
            <a:fld id="{0AEBC2B5-9A5E-664D-818E-2CF9969E99F0}" type="slidenum">
              <a:rPr lang="en-US" smtClean="0"/>
              <a:t>50</a:t>
            </a:fld>
            <a:endParaRPr lang="en-US" dirty="0"/>
          </a:p>
        </p:txBody>
      </p:sp>
    </p:spTree>
    <p:extLst>
      <p:ext uri="{BB962C8B-B14F-4D97-AF65-F5344CB8AC3E}">
        <p14:creationId xmlns:p14="http://schemas.microsoft.com/office/powerpoint/2010/main" val="320848039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55319"/>
            <a:ext cx="8768080" cy="685229"/>
          </a:xfrm>
        </p:spPr>
        <p:txBody>
          <a:bodyPr>
            <a:normAutofit/>
          </a:bodyPr>
          <a:lstStyle/>
          <a:p>
            <a:r>
              <a:rPr lang="en-US" sz="3200" b="1" dirty="0" smtClean="0"/>
              <a:t>Encrypting Data at Rest</a:t>
            </a:r>
            <a:endParaRPr lang="en-US" sz="3200" b="1" dirty="0"/>
          </a:p>
        </p:txBody>
      </p:sp>
      <p:sp>
        <p:nvSpPr>
          <p:cNvPr id="3" name="Content Placeholder 2"/>
          <p:cNvSpPr>
            <a:spLocks noGrp="1"/>
          </p:cNvSpPr>
          <p:nvPr>
            <p:ph idx="1"/>
          </p:nvPr>
        </p:nvSpPr>
        <p:spPr>
          <a:xfrm>
            <a:off x="243840" y="1050684"/>
            <a:ext cx="8696960" cy="5614276"/>
          </a:xfrm>
        </p:spPr>
        <p:txBody>
          <a:bodyPr>
            <a:normAutofit/>
          </a:bodyPr>
          <a:lstStyle/>
          <a:p>
            <a:r>
              <a:rPr lang="en-US" sz="2400" dirty="0" smtClean="0"/>
              <a:t>Encrypting data </a:t>
            </a:r>
            <a:r>
              <a:rPr lang="en-US" sz="2400" u="sng" dirty="0" smtClean="0"/>
              <a:t>at rest</a:t>
            </a:r>
            <a:r>
              <a:rPr lang="en-US" sz="2400" dirty="0" smtClean="0"/>
              <a:t> is often trickier.</a:t>
            </a:r>
          </a:p>
          <a:p>
            <a:endParaRPr lang="en-US" sz="2400" dirty="0" smtClean="0"/>
          </a:p>
          <a:p>
            <a:r>
              <a:rPr lang="en-US" sz="2400" dirty="0" smtClean="0"/>
              <a:t>Some sites may do whole disk encryption </a:t>
            </a:r>
            <a:r>
              <a:rPr lang="en-US" sz="2400" i="1" dirty="0" smtClean="0"/>
              <a:t>when the system is quiescent</a:t>
            </a:r>
            <a:r>
              <a:rPr lang="en-US" sz="2400" dirty="0" smtClean="0"/>
              <a:t>, but leave all data decrypted once the system has booted up.</a:t>
            </a:r>
            <a:r>
              <a:rPr lang="en-US" sz="2400" dirty="0"/>
              <a:t> </a:t>
            </a:r>
            <a:r>
              <a:rPr lang="en-US" sz="2400" dirty="0" smtClean="0"/>
              <a:t>That reduces (cough) the utility of things like whole disk encryption for systems that are always live.</a:t>
            </a:r>
          </a:p>
          <a:p>
            <a:endParaRPr lang="en-US" sz="2400" dirty="0" smtClean="0"/>
          </a:p>
          <a:p>
            <a:r>
              <a:rPr lang="en-US" sz="2400" dirty="0" smtClean="0"/>
              <a:t>Nonetheless, strive to encrypt everything as much as possible, </a:t>
            </a:r>
            <a:br>
              <a:rPr lang="en-US" sz="2400" dirty="0" smtClean="0"/>
            </a:br>
            <a:r>
              <a:rPr lang="en-US" sz="2400" dirty="0" smtClean="0"/>
              <a:t>as routinely as possible.</a:t>
            </a:r>
          </a:p>
          <a:p>
            <a:endParaRPr lang="en-US" sz="2400" dirty="0" smtClean="0"/>
          </a:p>
          <a:p>
            <a:r>
              <a:rPr lang="en-US" sz="2400" dirty="0" smtClean="0"/>
              <a:t>Be sure to also think about secure cryptographic key storage (e.g., use a hardware security module when possible). See </a:t>
            </a:r>
            <a:r>
              <a:rPr lang="en-US" sz="2400" dirty="0"/>
              <a:t>for example</a:t>
            </a:r>
            <a:br>
              <a:rPr lang="en-US" sz="2400" dirty="0"/>
            </a:br>
            <a:r>
              <a:rPr lang="en-US" sz="2400" dirty="0"/>
              <a:t>https://aws.amazon.com/</a:t>
            </a:r>
            <a:r>
              <a:rPr lang="en-US" sz="2400" dirty="0" err="1"/>
              <a:t>cloudhsm</a:t>
            </a:r>
            <a:r>
              <a:rPr lang="en-US" sz="2400" dirty="0"/>
              <a:t>/</a:t>
            </a:r>
            <a:endParaRPr lang="en-US" sz="2400" dirty="0" smtClean="0"/>
          </a:p>
        </p:txBody>
      </p:sp>
      <p:sp>
        <p:nvSpPr>
          <p:cNvPr id="4" name="Slide Number Placeholder 3"/>
          <p:cNvSpPr>
            <a:spLocks noGrp="1"/>
          </p:cNvSpPr>
          <p:nvPr>
            <p:ph type="sldNum" sz="quarter" idx="12"/>
          </p:nvPr>
        </p:nvSpPr>
        <p:spPr/>
        <p:txBody>
          <a:bodyPr/>
          <a:lstStyle/>
          <a:p>
            <a:fld id="{0AEBC2B5-9A5E-664D-818E-2CF9969E99F0}" type="slidenum">
              <a:rPr lang="en-US" smtClean="0"/>
              <a:t>51</a:t>
            </a:fld>
            <a:endParaRPr lang="en-US" dirty="0"/>
          </a:p>
        </p:txBody>
      </p:sp>
    </p:spTree>
    <p:extLst>
      <p:ext uri="{BB962C8B-B14F-4D97-AF65-F5344CB8AC3E}">
        <p14:creationId xmlns:p14="http://schemas.microsoft.com/office/powerpoint/2010/main" val="127068577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41933"/>
            <a:ext cx="8768080" cy="652462"/>
          </a:xfrm>
        </p:spPr>
        <p:txBody>
          <a:bodyPr>
            <a:normAutofit/>
          </a:bodyPr>
          <a:lstStyle/>
          <a:p>
            <a:r>
              <a:rPr lang="en-US" sz="3200" b="1" dirty="0" smtClean="0"/>
              <a:t>Compulsory Access to Your Data</a:t>
            </a:r>
            <a:endParaRPr lang="en-US" sz="3200" b="1" dirty="0"/>
          </a:p>
        </p:txBody>
      </p:sp>
      <p:sp>
        <p:nvSpPr>
          <p:cNvPr id="3" name="Content Placeholder 2"/>
          <p:cNvSpPr>
            <a:spLocks noGrp="1"/>
          </p:cNvSpPr>
          <p:nvPr>
            <p:ph idx="1"/>
          </p:nvPr>
        </p:nvSpPr>
        <p:spPr>
          <a:xfrm>
            <a:off x="243840" y="928934"/>
            <a:ext cx="8696960" cy="5736026"/>
          </a:xfrm>
        </p:spPr>
        <p:txBody>
          <a:bodyPr>
            <a:normAutofit/>
          </a:bodyPr>
          <a:lstStyle/>
          <a:p>
            <a:r>
              <a:rPr lang="en-US" sz="2400" dirty="0" smtClean="0"/>
              <a:t>Cloud providers may, under some circumstances, be </a:t>
            </a:r>
            <a:r>
              <a:rPr lang="en-US" sz="2400" b="1" dirty="0" smtClean="0"/>
              <a:t>required to provide government authorities with access to your data. </a:t>
            </a:r>
            <a:r>
              <a:rPr lang="en-US" sz="2400" dirty="0" smtClean="0"/>
              <a:t>This may be due to a court order, or as a result of national security program, as was revealed in Edward Snowden</a:t>
            </a:r>
            <a:r>
              <a:rPr lang="fr-FR" sz="2400" dirty="0" smtClean="0"/>
              <a:t>'</a:t>
            </a:r>
            <a:r>
              <a:rPr lang="en-US" sz="2400" dirty="0" smtClean="0"/>
              <a:t>s leaks.</a:t>
            </a:r>
          </a:p>
          <a:p>
            <a:r>
              <a:rPr lang="en-US" sz="2400" b="1" dirty="0" smtClean="0"/>
              <a:t>You may not be notified of government access,</a:t>
            </a:r>
            <a:r>
              <a:rPr lang="en-US" sz="2400" dirty="0" smtClean="0"/>
              <a:t> particularly if the order served on your cloud provider prohibits the provider from even disclosing the existence of that order to you.</a:t>
            </a:r>
          </a:p>
          <a:p>
            <a:r>
              <a:rPr lang="en-US" sz="2400" dirty="0" smtClean="0"/>
              <a:t>As is true for other potential confidential vulnerabilities, your </a:t>
            </a:r>
            <a:br>
              <a:rPr lang="en-US" sz="2400" dirty="0" smtClean="0"/>
            </a:br>
            <a:r>
              <a:rPr lang="en-US" sz="2400" dirty="0" smtClean="0"/>
              <a:t>best bet is to use strong encryption so that your cloud provider doesn't have the ABILITY to disclose confidential information in unencrypted form.</a:t>
            </a:r>
          </a:p>
          <a:p>
            <a:r>
              <a:rPr lang="en-US" sz="2400" b="1" dirty="0" smtClean="0"/>
              <a:t>If you absolutely need to know that no third parties have been given access to your data, you may want to avoid the cloud altogether.</a:t>
            </a:r>
            <a:endParaRPr lang="en-US" sz="2400" b="1" dirty="0"/>
          </a:p>
        </p:txBody>
      </p:sp>
      <p:sp>
        <p:nvSpPr>
          <p:cNvPr id="4" name="Slide Number Placeholder 3"/>
          <p:cNvSpPr>
            <a:spLocks noGrp="1"/>
          </p:cNvSpPr>
          <p:nvPr>
            <p:ph type="sldNum" sz="quarter" idx="12"/>
          </p:nvPr>
        </p:nvSpPr>
        <p:spPr/>
        <p:txBody>
          <a:bodyPr/>
          <a:lstStyle/>
          <a:p>
            <a:fld id="{0AEBC2B5-9A5E-664D-818E-2CF9969E99F0}" type="slidenum">
              <a:rPr lang="en-US" smtClean="0"/>
              <a:t>52</a:t>
            </a:fld>
            <a:endParaRPr lang="en-US" dirty="0"/>
          </a:p>
        </p:txBody>
      </p:sp>
    </p:spTree>
    <p:extLst>
      <p:ext uri="{BB962C8B-B14F-4D97-AF65-F5344CB8AC3E}">
        <p14:creationId xmlns:p14="http://schemas.microsoft.com/office/powerpoint/2010/main" val="47416311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8314"/>
            <a:ext cx="7772400" cy="5232365"/>
          </a:xfrm>
        </p:spPr>
        <p:txBody>
          <a:bodyPr>
            <a:normAutofit/>
          </a:bodyPr>
          <a:lstStyle/>
          <a:p>
            <a:r>
              <a:rPr lang="en-US" sz="6000" b="1" dirty="0" smtClean="0">
                <a:solidFill>
                  <a:srgbClr val="FF0000"/>
                </a:solidFill>
              </a:rPr>
              <a:t>VII. Cloud Risks:</a:t>
            </a:r>
            <a:r>
              <a:rPr lang="en-US" sz="6000" b="1" dirty="0">
                <a:solidFill>
                  <a:srgbClr val="FF0000"/>
                </a:solidFill>
              </a:rPr>
              <a:t> </a:t>
            </a:r>
            <a:r>
              <a:rPr lang="en-US" sz="6000" b="1" dirty="0" smtClean="0">
                <a:solidFill>
                  <a:srgbClr val="FF0000"/>
                </a:solidFill>
              </a:rPr>
              <a:t>Integrity</a:t>
            </a:r>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2400" b="1" dirty="0" smtClean="0">
                <a:solidFill>
                  <a:srgbClr val="000000"/>
                </a:solidFill>
              </a:rPr>
              <a:t>"</a:t>
            </a:r>
            <a:r>
              <a:rPr lang="en-US" sz="2400" dirty="0" smtClean="0"/>
              <a:t>Well</a:t>
            </a:r>
            <a:r>
              <a:rPr lang="en-US" sz="2400" dirty="0"/>
              <a:t>, I've been afraid of changin'</a:t>
            </a:r>
            <a:br>
              <a:rPr lang="en-US" sz="2400" dirty="0"/>
            </a:br>
            <a:r>
              <a:rPr lang="en-US" sz="2400" dirty="0"/>
              <a:t>'Cause I've built my life around you</a:t>
            </a:r>
            <a:br>
              <a:rPr lang="en-US" sz="2400" dirty="0"/>
            </a:br>
            <a:r>
              <a:rPr lang="en-US" sz="2400" dirty="0"/>
              <a:t>But time makes you bolder</a:t>
            </a:r>
            <a:br>
              <a:rPr lang="en-US" sz="2400" dirty="0"/>
            </a:br>
            <a:r>
              <a:rPr lang="en-US" sz="2400" dirty="0"/>
              <a:t>Even children get older</a:t>
            </a:r>
            <a:br>
              <a:rPr lang="en-US" sz="2400" dirty="0"/>
            </a:br>
            <a:r>
              <a:rPr lang="en-US" sz="2400" dirty="0"/>
              <a:t>And I'm getting older, </a:t>
            </a:r>
            <a:r>
              <a:rPr lang="en-US" sz="2400" dirty="0" smtClean="0"/>
              <a:t>too"</a:t>
            </a:r>
            <a:br>
              <a:rPr lang="en-US" sz="2400" dirty="0" smtClean="0"/>
            </a:br>
            <a:r>
              <a:rPr lang="en-US" sz="2400" dirty="0" smtClean="0"/>
              <a:t/>
            </a:r>
            <a:br>
              <a:rPr lang="en-US" sz="2400" dirty="0" smtClean="0"/>
            </a:br>
            <a:r>
              <a:rPr lang="en-US" sz="2400" dirty="0" smtClean="0"/>
              <a:t>Fleetwood Mac, </a:t>
            </a:r>
            <a:r>
              <a:rPr lang="en-US" sz="2400" i="1" dirty="0" smtClean="0"/>
              <a:t>Landslide</a:t>
            </a:r>
            <a:r>
              <a:rPr lang="en-US" sz="2400" dirty="0" smtClean="0"/>
              <a:t> (1975)</a:t>
            </a:r>
            <a:endParaRPr lang="en-US" sz="2400" b="1" i="1" dirty="0">
              <a:solidFill>
                <a:srgbClr val="FF0000"/>
              </a:solidFill>
            </a:endParaRPr>
          </a:p>
        </p:txBody>
      </p:sp>
    </p:spTree>
    <p:extLst>
      <p:ext uri="{BB962C8B-B14F-4D97-AF65-F5344CB8AC3E}">
        <p14:creationId xmlns:p14="http://schemas.microsoft.com/office/powerpoint/2010/main" val="6459071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55319"/>
            <a:ext cx="8971280" cy="685229"/>
          </a:xfrm>
        </p:spPr>
        <p:txBody>
          <a:bodyPr>
            <a:normAutofit/>
          </a:bodyPr>
          <a:lstStyle/>
          <a:p>
            <a:r>
              <a:rPr lang="en-US" sz="3200" b="1" dirty="0" smtClean="0"/>
              <a:t>Classic Data Integrity Example: </a:t>
            </a:r>
            <a:br>
              <a:rPr lang="en-US" sz="3200" b="1" dirty="0" smtClean="0"/>
            </a:br>
            <a:r>
              <a:rPr lang="en-US" sz="3200" b="1" dirty="0" smtClean="0"/>
              <a:t>Unauthorized Grade Changes</a:t>
            </a:r>
            <a:endParaRPr lang="en-US" sz="3200" b="1" dirty="0"/>
          </a:p>
        </p:txBody>
      </p:sp>
      <p:sp>
        <p:nvSpPr>
          <p:cNvPr id="3" name="Content Placeholder 2"/>
          <p:cNvSpPr>
            <a:spLocks noGrp="1"/>
          </p:cNvSpPr>
          <p:nvPr>
            <p:ph idx="1"/>
          </p:nvPr>
        </p:nvSpPr>
        <p:spPr>
          <a:xfrm>
            <a:off x="243840" y="1050684"/>
            <a:ext cx="8696960" cy="5614276"/>
          </a:xfrm>
        </p:spPr>
        <p:txBody>
          <a:bodyPr>
            <a:normAutofit/>
          </a:bodyPr>
          <a:lstStyle/>
          <a:p>
            <a:r>
              <a:rPr lang="en-US" sz="2400" dirty="0"/>
              <a:t>"University of Iowa suspects grade tampering reason for HawkID security </a:t>
            </a:r>
            <a:r>
              <a:rPr lang="en-US" sz="2400" dirty="0" smtClean="0"/>
              <a:t>breach"</a:t>
            </a:r>
            <a:br>
              <a:rPr lang="en-US" sz="2400" dirty="0" smtClean="0"/>
            </a:br>
            <a:r>
              <a:rPr lang="en-US" sz="2400" dirty="0"/>
              <a:t/>
            </a:r>
            <a:br>
              <a:rPr lang="en-US" sz="2400" dirty="0"/>
            </a:br>
            <a:r>
              <a:rPr lang="en-US" sz="2400" dirty="0" smtClean="0"/>
              <a:t>"The </a:t>
            </a:r>
            <a:r>
              <a:rPr lang="en-US" sz="2400" dirty="0"/>
              <a:t>University of Iowa is investigating a “handful” of possible cases of cheating — and warning the entire campus community to change their HawkID passwords — after a faculty member discovered a student’s grade had been changed without authorization</a:t>
            </a:r>
            <a:r>
              <a:rPr lang="en-US" sz="2400" dirty="0" smtClean="0"/>
              <a:t>. [* * *] According </a:t>
            </a:r>
            <a:r>
              <a:rPr lang="en-US" sz="2400" dirty="0"/>
              <a:t>to that notification, the suspects obtained the account information by secretly attaching physical devices to university computers in classrooms and computer labs."</a:t>
            </a:r>
            <a:br>
              <a:rPr lang="en-US" sz="2400" dirty="0"/>
            </a:br>
            <a:r>
              <a:rPr lang="en-US" sz="2400" dirty="0"/>
              <a:t/>
            </a:r>
            <a:br>
              <a:rPr lang="en-US" sz="2400" dirty="0"/>
            </a:br>
            <a:r>
              <a:rPr lang="en-US" sz="2400" dirty="0"/>
              <a:t>http://www.thegazette.com/subject/news/education/higher-education/university-of-iowa-suspect-cheating-behind-hawkid-security-breach-</a:t>
            </a:r>
            <a:r>
              <a:rPr lang="en-US" sz="2400" dirty="0" smtClean="0"/>
              <a:t>20170119  (January 19</a:t>
            </a:r>
            <a:r>
              <a:rPr lang="en-US" sz="2400" baseline="30000" dirty="0" smtClean="0"/>
              <a:t>th</a:t>
            </a:r>
            <a:r>
              <a:rPr lang="en-US" sz="2400" dirty="0" smtClean="0"/>
              <a:t>, 2017)</a:t>
            </a:r>
            <a:endParaRPr lang="en-US" sz="2400" dirty="0"/>
          </a:p>
          <a:p>
            <a:endParaRPr lang="en-US" sz="2400" dirty="0" smtClean="0"/>
          </a:p>
        </p:txBody>
      </p:sp>
      <p:sp>
        <p:nvSpPr>
          <p:cNvPr id="4" name="Slide Number Placeholder 3"/>
          <p:cNvSpPr>
            <a:spLocks noGrp="1"/>
          </p:cNvSpPr>
          <p:nvPr>
            <p:ph type="sldNum" sz="quarter" idx="12"/>
          </p:nvPr>
        </p:nvSpPr>
        <p:spPr/>
        <p:txBody>
          <a:bodyPr/>
          <a:lstStyle/>
          <a:p>
            <a:fld id="{0AEBC2B5-9A5E-664D-818E-2CF9969E99F0}" type="slidenum">
              <a:rPr lang="en-US" smtClean="0"/>
              <a:t>54</a:t>
            </a:fld>
            <a:endParaRPr lang="en-US" dirty="0"/>
          </a:p>
        </p:txBody>
      </p:sp>
    </p:spTree>
    <p:extLst>
      <p:ext uri="{BB962C8B-B14F-4D97-AF65-F5344CB8AC3E}">
        <p14:creationId xmlns:p14="http://schemas.microsoft.com/office/powerpoint/2010/main" val="316004280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319"/>
            <a:ext cx="9144000" cy="685229"/>
          </a:xfrm>
        </p:spPr>
        <p:txBody>
          <a:bodyPr>
            <a:normAutofit/>
          </a:bodyPr>
          <a:lstStyle/>
          <a:p>
            <a:r>
              <a:rPr lang="en-US" sz="3200" b="1" dirty="0" smtClean="0"/>
              <a:t>UIowa Is Not The Only Site </a:t>
            </a:r>
            <a:br>
              <a:rPr lang="en-US" sz="3200" b="1" dirty="0" smtClean="0"/>
            </a:br>
            <a:r>
              <a:rPr lang="en-US" sz="3200" b="1" dirty="0" smtClean="0"/>
              <a:t>That Has Been Victimized This Way</a:t>
            </a:r>
            <a:endParaRPr lang="en-US" sz="3200" b="1" dirty="0"/>
          </a:p>
        </p:txBody>
      </p:sp>
      <p:sp>
        <p:nvSpPr>
          <p:cNvPr id="3" name="Content Placeholder 2"/>
          <p:cNvSpPr>
            <a:spLocks noGrp="1"/>
          </p:cNvSpPr>
          <p:nvPr>
            <p:ph idx="1"/>
          </p:nvPr>
        </p:nvSpPr>
        <p:spPr>
          <a:xfrm>
            <a:off x="243840" y="1194344"/>
            <a:ext cx="8696960" cy="5470616"/>
          </a:xfrm>
        </p:spPr>
        <p:txBody>
          <a:bodyPr>
            <a:normAutofit/>
          </a:bodyPr>
          <a:lstStyle/>
          <a:p>
            <a:r>
              <a:rPr lang="en-US" sz="2400" dirty="0" smtClean="0"/>
              <a:t>For example: "</a:t>
            </a:r>
            <a:r>
              <a:rPr lang="en-US" sz="2400" dirty="0"/>
              <a:t>Easy-to-get hacking device puts KU professors’ information in student’s hands," http://www.kansascity.com/news/local/article178522396.</a:t>
            </a:r>
            <a:r>
              <a:rPr lang="en-US" sz="2400" dirty="0" smtClean="0"/>
              <a:t>html (October 12</a:t>
            </a:r>
            <a:r>
              <a:rPr lang="en-US" sz="2400" baseline="30000" dirty="0" smtClean="0"/>
              <a:t>th</a:t>
            </a:r>
            <a:r>
              <a:rPr lang="en-US" sz="2400" dirty="0" smtClean="0"/>
              <a:t>, 2017)</a:t>
            </a:r>
            <a:endParaRPr lang="en-US" sz="2400" dirty="0"/>
          </a:p>
          <a:p>
            <a:r>
              <a:rPr lang="en-US" sz="2400" dirty="0" smtClean="0"/>
              <a:t>The culprit is often a tiny USB hardware key logger, surreptitiously installed on a podium computer or other shared system. It lurks there, eavesdropping on usernames and passwords, which get sent off to a hacker's throw away email account or otherwise exfilitrated.</a:t>
            </a:r>
            <a:endParaRPr lang="en-US" sz="2400" dirty="0"/>
          </a:p>
          <a:p>
            <a:r>
              <a:rPr lang="en-US" sz="2400" b="1" dirty="0" smtClean="0"/>
              <a:t>If you are not yet convinced that you should be insisting on multifactor authentication everywhere, particularly for cloud-based services, maybe you should reconsider?</a:t>
            </a:r>
          </a:p>
          <a:p>
            <a:r>
              <a:rPr lang="en-US" sz="2400" dirty="0" smtClean="0"/>
              <a:t>Remember, if a bad guy can't hack a cloud service, the best option (from the hacker's POV) may be to hack the user of that service...</a:t>
            </a:r>
          </a:p>
          <a:p>
            <a:endParaRPr lang="en-US" sz="2400" dirty="0" smtClean="0"/>
          </a:p>
        </p:txBody>
      </p:sp>
      <p:sp>
        <p:nvSpPr>
          <p:cNvPr id="4" name="Slide Number Placeholder 3"/>
          <p:cNvSpPr>
            <a:spLocks noGrp="1"/>
          </p:cNvSpPr>
          <p:nvPr>
            <p:ph type="sldNum" sz="quarter" idx="12"/>
          </p:nvPr>
        </p:nvSpPr>
        <p:spPr/>
        <p:txBody>
          <a:bodyPr/>
          <a:lstStyle/>
          <a:p>
            <a:fld id="{0AEBC2B5-9A5E-664D-818E-2CF9969E99F0}" type="slidenum">
              <a:rPr lang="en-US" smtClean="0"/>
              <a:t>55</a:t>
            </a:fld>
            <a:endParaRPr lang="en-US" dirty="0"/>
          </a:p>
        </p:txBody>
      </p:sp>
    </p:spTree>
    <p:extLst>
      <p:ext uri="{BB962C8B-B14F-4D97-AF65-F5344CB8AC3E}">
        <p14:creationId xmlns:p14="http://schemas.microsoft.com/office/powerpoint/2010/main" val="78930837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55319"/>
            <a:ext cx="8768080" cy="685229"/>
          </a:xfrm>
        </p:spPr>
        <p:txBody>
          <a:bodyPr>
            <a:normAutofit/>
          </a:bodyPr>
          <a:lstStyle/>
          <a:p>
            <a:r>
              <a:rPr lang="en-US" sz="3200" b="1" dirty="0" smtClean="0"/>
              <a:t>So What About Data Integrity in </a:t>
            </a:r>
            <a:r>
              <a:rPr lang="en-US" sz="3200" b="1" u="sng" dirty="0" smtClean="0"/>
              <a:t>The Cloud</a:t>
            </a:r>
            <a:r>
              <a:rPr lang="en-US" sz="3200" b="1" dirty="0" smtClean="0"/>
              <a:t>?</a:t>
            </a:r>
            <a:endParaRPr lang="en-US" sz="3200" b="1" dirty="0"/>
          </a:p>
        </p:txBody>
      </p:sp>
      <p:sp>
        <p:nvSpPr>
          <p:cNvPr id="3" name="Content Placeholder 2"/>
          <p:cNvSpPr>
            <a:spLocks noGrp="1"/>
          </p:cNvSpPr>
          <p:nvPr>
            <p:ph idx="1"/>
          </p:nvPr>
        </p:nvSpPr>
        <p:spPr>
          <a:xfrm>
            <a:off x="243840" y="1050684"/>
            <a:ext cx="8696960" cy="5614276"/>
          </a:xfrm>
        </p:spPr>
        <p:txBody>
          <a:bodyPr>
            <a:normAutofit/>
          </a:bodyPr>
          <a:lstStyle/>
          <a:p>
            <a:r>
              <a:rPr lang="en-US" sz="2400" dirty="0" smtClean="0"/>
              <a:t>How do we (rigorously) know that the GBs (or TBs!) worth of files we might have stored in the cloud haven't been changed?</a:t>
            </a:r>
          </a:p>
          <a:p>
            <a:r>
              <a:rPr lang="en-US" sz="2400" dirty="0" smtClean="0"/>
              <a:t>Some </a:t>
            </a:r>
            <a:r>
              <a:rPr lang="en-US" sz="2400" dirty="0"/>
              <a:t>of us </a:t>
            </a:r>
            <a:r>
              <a:rPr lang="en-US" sz="2400" dirty="0" smtClean="0"/>
              <a:t>may checksum </a:t>
            </a:r>
            <a:r>
              <a:rPr lang="en-US" sz="2400" u="sng" dirty="0" smtClean="0"/>
              <a:t>critical</a:t>
            </a:r>
            <a:r>
              <a:rPr lang="en-US" sz="2400" dirty="0" smtClean="0"/>
              <a:t> </a:t>
            </a:r>
            <a:r>
              <a:rPr lang="en-US" sz="2400" b="1" dirty="0" smtClean="0"/>
              <a:t>static files</a:t>
            </a:r>
            <a:r>
              <a:rPr lang="en-US" sz="2400" dirty="0"/>
              <a:t>, </a:t>
            </a:r>
            <a:r>
              <a:rPr lang="en-US" sz="2400" dirty="0" smtClean="0"/>
              <a:t>but do we </a:t>
            </a:r>
            <a:r>
              <a:rPr lang="en-US" sz="2400" dirty="0"/>
              <a:t>religiously check those </a:t>
            </a:r>
            <a:r>
              <a:rPr lang="en-US" sz="2400" dirty="0" smtClean="0"/>
              <a:t>file checksums </a:t>
            </a:r>
            <a:r>
              <a:rPr lang="en-US" sz="2400" dirty="0"/>
              <a:t>to ensure that </a:t>
            </a:r>
            <a:r>
              <a:rPr lang="en-US" sz="2400" dirty="0" smtClean="0"/>
              <a:t>nothing</a:t>
            </a:r>
            <a:r>
              <a:rPr lang="fr-FR" sz="2400" dirty="0" smtClean="0"/>
              <a:t>'</a:t>
            </a:r>
            <a:r>
              <a:rPr lang="en-US" sz="2400" dirty="0" smtClean="0"/>
              <a:t>s </a:t>
            </a:r>
            <a:r>
              <a:rPr lang="en-US" sz="2400" dirty="0"/>
              <a:t>changed</a:t>
            </a:r>
            <a:r>
              <a:rPr lang="en-US" sz="2400" dirty="0" smtClean="0"/>
              <a:t>? And what about all the files we DON</a:t>
            </a:r>
            <a:r>
              <a:rPr lang="fr-FR" sz="2400" dirty="0" smtClean="0"/>
              <a:t>'</a:t>
            </a:r>
            <a:r>
              <a:rPr lang="en-US" sz="2400" dirty="0" smtClean="0"/>
              <a:t>T check, eh?</a:t>
            </a:r>
          </a:p>
          <a:p>
            <a:r>
              <a:rPr lang="en-US" sz="2400" dirty="0" smtClean="0"/>
              <a:t>Or what about large dynamic databases?</a:t>
            </a:r>
            <a:r>
              <a:rPr lang="en-US" sz="2400" dirty="0"/>
              <a:t> </a:t>
            </a:r>
            <a:r>
              <a:rPr lang="en-US" sz="2400" dirty="0" smtClean="0"/>
              <a:t>It can be VERY hard to have high confidence that the contents of those sort of databases are right...</a:t>
            </a:r>
            <a:endParaRPr lang="en-US" sz="2400" dirty="0"/>
          </a:p>
          <a:p>
            <a:r>
              <a:rPr lang="en-US" sz="2400" dirty="0" smtClean="0"/>
              <a:t>Some might wonder "Are attacks on data integrity really that common?"</a:t>
            </a:r>
          </a:p>
          <a:p>
            <a:r>
              <a:rPr lang="en-US" sz="2400" dirty="0" smtClean="0"/>
              <a:t>Sure they are. It's just that often we don</a:t>
            </a:r>
            <a:r>
              <a:rPr lang="fr-FR" sz="2400" dirty="0" smtClean="0"/>
              <a:t>'</a:t>
            </a:r>
            <a:r>
              <a:rPr lang="en-US" sz="2400" dirty="0" smtClean="0"/>
              <a:t>t think about it as a "data integrity" or "files being tampered with" issue, we tend to run into it as "sites getting hacked" or "defaced" or maybe systems getting hit with "ransomware" issue.</a:t>
            </a:r>
          </a:p>
        </p:txBody>
      </p:sp>
      <p:sp>
        <p:nvSpPr>
          <p:cNvPr id="4" name="Slide Number Placeholder 3"/>
          <p:cNvSpPr>
            <a:spLocks noGrp="1"/>
          </p:cNvSpPr>
          <p:nvPr>
            <p:ph type="sldNum" sz="quarter" idx="12"/>
          </p:nvPr>
        </p:nvSpPr>
        <p:spPr/>
        <p:txBody>
          <a:bodyPr/>
          <a:lstStyle/>
          <a:p>
            <a:fld id="{0AEBC2B5-9A5E-664D-818E-2CF9969E99F0}" type="slidenum">
              <a:rPr lang="en-US" smtClean="0"/>
              <a:t>56</a:t>
            </a:fld>
            <a:endParaRPr lang="en-US" dirty="0"/>
          </a:p>
        </p:txBody>
      </p:sp>
    </p:spTree>
    <p:extLst>
      <p:ext uri="{BB962C8B-B14F-4D97-AF65-F5344CB8AC3E}">
        <p14:creationId xmlns:p14="http://schemas.microsoft.com/office/powerpoint/2010/main" val="412674431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55319"/>
            <a:ext cx="8768080" cy="685229"/>
          </a:xfrm>
        </p:spPr>
        <p:txBody>
          <a:bodyPr>
            <a:normAutofit/>
          </a:bodyPr>
          <a:lstStyle/>
          <a:p>
            <a:r>
              <a:rPr lang="en-US" sz="3200" b="1" dirty="0" smtClean="0"/>
              <a:t>An Example Of A Site That Admitted</a:t>
            </a:r>
            <a:br>
              <a:rPr lang="en-US" sz="3200" b="1" dirty="0" smtClean="0"/>
            </a:br>
            <a:r>
              <a:rPr lang="en-US" sz="3200" b="1" dirty="0" smtClean="0"/>
              <a:t>Experiencing Data Corruption (In So Many Words)</a:t>
            </a:r>
            <a:endParaRPr lang="en-US" sz="3200" b="1" dirty="0"/>
          </a:p>
        </p:txBody>
      </p:sp>
      <p:sp>
        <p:nvSpPr>
          <p:cNvPr id="3" name="Content Placeholder 2"/>
          <p:cNvSpPr>
            <a:spLocks noGrp="1"/>
          </p:cNvSpPr>
          <p:nvPr>
            <p:ph idx="1"/>
          </p:nvPr>
        </p:nvSpPr>
        <p:spPr>
          <a:xfrm>
            <a:off x="243840" y="1050684"/>
            <a:ext cx="8696960" cy="5614276"/>
          </a:xfrm>
        </p:spPr>
        <p:txBody>
          <a:bodyPr>
            <a:normAutofit/>
          </a:bodyPr>
          <a:lstStyle/>
          <a:p>
            <a:r>
              <a:rPr lang="en-US" sz="2400" i="1" dirty="0" smtClean="0"/>
              <a:t>[* * *] MJ </a:t>
            </a:r>
            <a:r>
              <a:rPr lang="en-US" sz="2400" i="1" dirty="0"/>
              <a:t>Freeway told Marijuana Business Daily that the attack was on its infrastructure – main databases and backups, </a:t>
            </a:r>
            <a:r>
              <a:rPr lang="en-US" sz="2400" i="1" dirty="0" smtClean="0"/>
              <a:t>"but </a:t>
            </a:r>
            <a:r>
              <a:rPr lang="en-US" sz="2400" i="1" dirty="0"/>
              <a:t>no client data was stolen</a:t>
            </a:r>
            <a:r>
              <a:rPr lang="en-US" sz="2400" i="1" dirty="0" smtClean="0"/>
              <a:t>." </a:t>
            </a:r>
            <a:r>
              <a:rPr lang="en-US" sz="2400" i="1" dirty="0"/>
              <a:t>Later, the company said it might </a:t>
            </a:r>
            <a:r>
              <a:rPr lang="en-US" sz="2400" i="1" dirty="0" smtClean="0"/>
              <a:t>"take </a:t>
            </a:r>
            <a:r>
              <a:rPr lang="en-US" sz="2400" i="1" dirty="0"/>
              <a:t>two or three weeks to fully restore service to dispensaries and recreational marijuana stores</a:t>
            </a:r>
            <a:r>
              <a:rPr lang="en-US" sz="2400" i="1" dirty="0" smtClean="0"/>
              <a:t>.</a:t>
            </a:r>
          </a:p>
          <a:p>
            <a:r>
              <a:rPr lang="en-US" sz="2400" i="1" dirty="0" smtClean="0"/>
              <a:t>[* * *] Jeannette </a:t>
            </a:r>
            <a:r>
              <a:rPr lang="en-US" sz="2400" i="1" dirty="0"/>
              <a:t>Ward, director of data and marketing for MJ Freeway, said, </a:t>
            </a:r>
            <a:r>
              <a:rPr lang="en-US" sz="2400" b="1" i="1" dirty="0"/>
              <a:t>“The attack was aimed at corrupting, not extracting, data</a:t>
            </a:r>
            <a:r>
              <a:rPr lang="en-US" sz="2400" i="1" dirty="0"/>
              <a:t>. What that means is all client-patient data is still protected, still safe, still encrypted and was not viewed by the attackers</a:t>
            </a:r>
            <a:r>
              <a:rPr lang="en-US" sz="2400" i="1" dirty="0" smtClean="0"/>
              <a:t>. [</a:t>
            </a:r>
            <a:r>
              <a:rPr lang="en-US" sz="2400" i="1" dirty="0"/>
              <a:t>continues]</a:t>
            </a:r>
            <a:br>
              <a:rPr lang="en-US" sz="2400" i="1" dirty="0"/>
            </a:br>
            <a:r>
              <a:rPr lang="en-US" sz="2400" i="1" dirty="0"/>
              <a:t/>
            </a:r>
            <a:br>
              <a:rPr lang="en-US" sz="2400" i="1" dirty="0"/>
            </a:br>
            <a:r>
              <a:rPr lang="en-US" sz="2400" i="1" dirty="0"/>
              <a:t>https://www.csoonline.com/article/3157747/security/pot-dispensary-it-director-asks-for-help-after-tracking-system-software-was-</a:t>
            </a:r>
            <a:r>
              <a:rPr lang="en-US" sz="2400" i="1" dirty="0" smtClean="0"/>
              <a:t>hacked.html  (emphasis added)</a:t>
            </a:r>
          </a:p>
        </p:txBody>
      </p:sp>
      <p:sp>
        <p:nvSpPr>
          <p:cNvPr id="4" name="Slide Number Placeholder 3"/>
          <p:cNvSpPr>
            <a:spLocks noGrp="1"/>
          </p:cNvSpPr>
          <p:nvPr>
            <p:ph type="sldNum" sz="quarter" idx="12"/>
          </p:nvPr>
        </p:nvSpPr>
        <p:spPr/>
        <p:txBody>
          <a:bodyPr/>
          <a:lstStyle/>
          <a:p>
            <a:fld id="{0AEBC2B5-9A5E-664D-818E-2CF9969E99F0}" type="slidenum">
              <a:rPr lang="en-US" smtClean="0"/>
              <a:t>57</a:t>
            </a:fld>
            <a:endParaRPr lang="en-US" dirty="0"/>
          </a:p>
        </p:txBody>
      </p:sp>
    </p:spTree>
    <p:extLst>
      <p:ext uri="{BB962C8B-B14F-4D97-AF65-F5344CB8AC3E}">
        <p14:creationId xmlns:p14="http://schemas.microsoft.com/office/powerpoint/2010/main" val="99248947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070AA3-0AD4-8B47-804B-CF007C952EA7}" type="slidenum">
              <a:rPr lang="en-US" smtClean="0"/>
              <a:t>58</a:t>
            </a:fld>
            <a:endParaRPr lang="en-US" dirty="0"/>
          </a:p>
        </p:txBody>
      </p:sp>
      <p:pic>
        <p:nvPicPr>
          <p:cNvPr id="7" name="Picture 6" descr="pmoffice.gov.fj.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87" y="1586025"/>
            <a:ext cx="8568206" cy="4916516"/>
          </a:xfrm>
          <a:prstGeom prst="rect">
            <a:avLst/>
          </a:prstGeom>
        </p:spPr>
      </p:pic>
      <p:sp>
        <p:nvSpPr>
          <p:cNvPr id="8" name="TextBox 7"/>
          <p:cNvSpPr txBox="1"/>
          <p:nvPr/>
        </p:nvSpPr>
        <p:spPr>
          <a:xfrm>
            <a:off x="0" y="135621"/>
            <a:ext cx="9144000" cy="1077218"/>
          </a:xfrm>
          <a:prstGeom prst="rect">
            <a:avLst/>
          </a:prstGeom>
          <a:noFill/>
        </p:spPr>
        <p:txBody>
          <a:bodyPr wrap="square" rtlCol="0">
            <a:spAutoFit/>
          </a:bodyPr>
          <a:lstStyle/>
          <a:p>
            <a:pPr algn="ctr"/>
            <a:r>
              <a:rPr lang="en-US" sz="3200" b="1" dirty="0" smtClean="0"/>
              <a:t>Sample Website Defacement: www.pmoffice.gov.fj</a:t>
            </a:r>
            <a:br>
              <a:rPr lang="en-US" sz="3200" b="1" dirty="0" smtClean="0"/>
            </a:br>
            <a:r>
              <a:rPr lang="en-US" sz="3200" b="1" dirty="0" smtClean="0"/>
              <a:t>(The Prime Minister's Office, Government of Fiji)</a:t>
            </a:r>
            <a:endParaRPr lang="en-US" sz="3200" b="1" dirty="0"/>
          </a:p>
        </p:txBody>
      </p:sp>
    </p:spTree>
    <p:extLst>
      <p:ext uri="{BB962C8B-B14F-4D97-AF65-F5344CB8AC3E}">
        <p14:creationId xmlns:p14="http://schemas.microsoft.com/office/powerpoint/2010/main" val="407084915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55319"/>
            <a:ext cx="8768080" cy="685229"/>
          </a:xfrm>
        </p:spPr>
        <p:txBody>
          <a:bodyPr>
            <a:normAutofit/>
          </a:bodyPr>
          <a:lstStyle/>
          <a:p>
            <a:r>
              <a:rPr lang="en-US" sz="3200" b="1" dirty="0" smtClean="0"/>
              <a:t>Cloud Data Corruption Often Goes </a:t>
            </a:r>
            <a:r>
              <a:rPr lang="en-US" sz="3200" b="1" u="sng" dirty="0" smtClean="0"/>
              <a:t>Undetected</a:t>
            </a:r>
            <a:endParaRPr lang="en-US" sz="3200" b="1" u="sng" dirty="0"/>
          </a:p>
        </p:txBody>
      </p:sp>
      <p:sp>
        <p:nvSpPr>
          <p:cNvPr id="3" name="Content Placeholder 2"/>
          <p:cNvSpPr>
            <a:spLocks noGrp="1"/>
          </p:cNvSpPr>
          <p:nvPr>
            <p:ph idx="1"/>
          </p:nvPr>
        </p:nvSpPr>
        <p:spPr>
          <a:xfrm>
            <a:off x="243840" y="1050684"/>
            <a:ext cx="8696960" cy="5614276"/>
          </a:xfrm>
        </p:spPr>
        <p:txBody>
          <a:bodyPr>
            <a:normAutofit/>
          </a:bodyPr>
          <a:lstStyle/>
          <a:p>
            <a:r>
              <a:rPr lang="en-US" sz="2400" i="1" dirty="0" smtClean="0"/>
              <a:t>"In </a:t>
            </a:r>
            <a:r>
              <a:rPr lang="en-US" sz="2400" i="1" dirty="0"/>
              <a:t>this paper, we present a comprehensive study on 138 real world data corruption incidents reported in Hadoop bug repositories</a:t>
            </a:r>
            <a:r>
              <a:rPr lang="en-US" sz="2400" i="1" dirty="0" smtClean="0"/>
              <a:t>. [</a:t>
            </a:r>
            <a:r>
              <a:rPr lang="en-US" sz="2400" i="1" dirty="0"/>
              <a:t>* * *] only 25% of data corruption problems are correctly reported, 42% are silent data corruption without any error message, and 21% receive imprecise error report. We also found the detection system raised 12% false </a:t>
            </a:r>
            <a:r>
              <a:rPr lang="en-US" sz="2400" i="1" dirty="0" smtClean="0"/>
              <a:t>alarms</a:t>
            </a:r>
            <a:r>
              <a:rPr lang="en-US" sz="2400" i="1" dirty="0"/>
              <a:t> </a:t>
            </a:r>
            <a:r>
              <a:rPr lang="en-US" sz="2400" i="1" dirty="0" smtClean="0"/>
              <a:t>[* * *]"</a:t>
            </a:r>
            <a:br>
              <a:rPr lang="en-US" sz="2400" i="1" dirty="0" smtClean="0"/>
            </a:br>
            <a:r>
              <a:rPr lang="en-US" sz="2400" i="1" dirty="0" smtClean="0"/>
              <a:t/>
            </a:r>
            <a:br>
              <a:rPr lang="en-US" sz="2400" i="1" dirty="0" smtClean="0"/>
            </a:br>
            <a:r>
              <a:rPr lang="en-US" sz="2400" i="1" dirty="0" smtClean="0"/>
              <a:t>"</a:t>
            </a:r>
            <a:r>
              <a:rPr lang="en-US" sz="2400" dirty="0" smtClean="0"/>
              <a:t>Understanding </a:t>
            </a:r>
            <a:r>
              <a:rPr lang="en-US" sz="2400" dirty="0"/>
              <a:t>Real World Data Corruptions in Cloud </a:t>
            </a:r>
            <a:r>
              <a:rPr lang="en-US" sz="2400" dirty="0" smtClean="0"/>
              <a:t>Systems</a:t>
            </a:r>
            <a:r>
              <a:rPr lang="en-US" sz="2400" i="1" dirty="0"/>
              <a:t>,"</a:t>
            </a:r>
            <a:br>
              <a:rPr lang="en-US" sz="2400" i="1" dirty="0"/>
            </a:br>
            <a:r>
              <a:rPr lang="en-US" sz="2400" dirty="0"/>
              <a:t>http://ieeexplore.ieee.org/abstract/document/7092909</a:t>
            </a:r>
            <a:r>
              <a:rPr lang="en-US" sz="2400" dirty="0" smtClean="0"/>
              <a:t>/</a:t>
            </a:r>
            <a:br>
              <a:rPr lang="en-US" sz="2400" dirty="0" smtClean="0"/>
            </a:br>
            <a:r>
              <a:rPr lang="en-US" sz="2400" dirty="0" smtClean="0"/>
              <a:t>date </a:t>
            </a:r>
            <a:r>
              <a:rPr lang="it-IT" sz="2400" dirty="0" smtClean="0"/>
              <a:t>23 </a:t>
            </a:r>
            <a:r>
              <a:rPr lang="it-IT" sz="2400" dirty="0"/>
              <a:t>April 2015 </a:t>
            </a:r>
            <a:endParaRPr lang="en-US" sz="2400" dirty="0" smtClean="0"/>
          </a:p>
        </p:txBody>
      </p:sp>
      <p:sp>
        <p:nvSpPr>
          <p:cNvPr id="4" name="Slide Number Placeholder 3"/>
          <p:cNvSpPr>
            <a:spLocks noGrp="1"/>
          </p:cNvSpPr>
          <p:nvPr>
            <p:ph type="sldNum" sz="quarter" idx="12"/>
          </p:nvPr>
        </p:nvSpPr>
        <p:spPr/>
        <p:txBody>
          <a:bodyPr/>
          <a:lstStyle/>
          <a:p>
            <a:fld id="{0AEBC2B5-9A5E-664D-818E-2CF9969E99F0}" type="slidenum">
              <a:rPr lang="en-US" smtClean="0"/>
              <a:t>59</a:t>
            </a:fld>
            <a:endParaRPr lang="en-US" dirty="0"/>
          </a:p>
        </p:txBody>
      </p:sp>
    </p:spTree>
    <p:extLst>
      <p:ext uri="{BB962C8B-B14F-4D97-AF65-F5344CB8AC3E}">
        <p14:creationId xmlns:p14="http://schemas.microsoft.com/office/powerpoint/2010/main" val="3464278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108"/>
            <a:ext cx="9144000" cy="679763"/>
          </a:xfrm>
        </p:spPr>
        <p:txBody>
          <a:bodyPr>
            <a:normAutofit/>
          </a:bodyPr>
          <a:lstStyle/>
          <a:p>
            <a:r>
              <a:rPr lang="en-US" sz="3200" b="1" dirty="0" smtClean="0"/>
              <a:t>Engagement With The Cyber Security Community</a:t>
            </a:r>
            <a:endParaRPr lang="en-US" sz="3200" b="1" dirty="0"/>
          </a:p>
        </p:txBody>
      </p:sp>
      <p:sp>
        <p:nvSpPr>
          <p:cNvPr id="3" name="Content Placeholder 2"/>
          <p:cNvSpPr>
            <a:spLocks noGrp="1"/>
          </p:cNvSpPr>
          <p:nvPr>
            <p:ph idx="1"/>
          </p:nvPr>
        </p:nvSpPr>
        <p:spPr>
          <a:xfrm>
            <a:off x="214627" y="983867"/>
            <a:ext cx="8799703" cy="5563320"/>
          </a:xfrm>
        </p:spPr>
        <p:txBody>
          <a:bodyPr>
            <a:normAutofit/>
          </a:bodyPr>
          <a:lstStyle/>
          <a:p>
            <a:r>
              <a:rPr lang="en-US" sz="2400" dirty="0" smtClean="0"/>
              <a:t>My cyber-security-related work goes beyond the work I do for Farsight.</a:t>
            </a:r>
          </a:p>
          <a:p>
            <a:r>
              <a:rPr lang="en-US" sz="2400" dirty="0" smtClean="0"/>
              <a:t>By special permission of the REN-ISAC Board, I remain an XSEC member of the </a:t>
            </a:r>
            <a:r>
              <a:rPr lang="en-US" sz="2400" b="1" dirty="0" smtClean="0"/>
              <a:t>Research and Education Network Information Sharing and Analysis Center (REN-ISAC)</a:t>
            </a:r>
            <a:r>
              <a:rPr lang="en-US" sz="2400" dirty="0" smtClean="0"/>
              <a:t>. I also serve on the </a:t>
            </a:r>
            <a:br>
              <a:rPr lang="en-US" sz="2400" dirty="0" smtClean="0"/>
            </a:br>
            <a:r>
              <a:rPr lang="en-US" sz="2400" dirty="0" smtClean="0"/>
              <a:t>REN-ISAC Technical Advisory Group.</a:t>
            </a:r>
            <a:endParaRPr lang="en-US" sz="2400" dirty="0"/>
          </a:p>
          <a:p>
            <a:r>
              <a:rPr lang="en-US" sz="2400" dirty="0" smtClean="0"/>
              <a:t>I'm also one of half a dozen senior technical advisors for the </a:t>
            </a:r>
            <a:r>
              <a:rPr lang="en-US" sz="2400" b="1" dirty="0" smtClean="0"/>
              <a:t>Messaging, Mobile and Malware Anti-Abuse Working Group (M3AAWG)</a:t>
            </a:r>
            <a:r>
              <a:rPr lang="en-US" sz="2400" dirty="0" smtClean="0"/>
              <a:t>, working closely with M3AAWG's anti-Pervasive Monitoring SIG and Domain Name Abuse SIG.</a:t>
            </a:r>
          </a:p>
          <a:p>
            <a:r>
              <a:rPr lang="en-US" sz="2400" dirty="0" smtClean="0"/>
              <a:t>I'm also active in a number of other cyber security activities.</a:t>
            </a:r>
            <a:endParaRPr lang="en-US" sz="2400" dirty="0"/>
          </a:p>
          <a:p>
            <a:r>
              <a:rPr lang="en-US" sz="2400" b="1" dirty="0" smtClean="0"/>
              <a:t>Copies of publicly available talks and other materials of mine are available from my website at https://www.stsauver.com/joe/</a:t>
            </a:r>
          </a:p>
        </p:txBody>
      </p:sp>
      <p:sp>
        <p:nvSpPr>
          <p:cNvPr id="4" name="Slide Number Placeholder 3"/>
          <p:cNvSpPr>
            <a:spLocks noGrp="1"/>
          </p:cNvSpPr>
          <p:nvPr>
            <p:ph type="sldNum" sz="quarter" idx="12"/>
          </p:nvPr>
        </p:nvSpPr>
        <p:spPr/>
        <p:txBody>
          <a:bodyPr/>
          <a:lstStyle/>
          <a:p>
            <a:fld id="{3F070AA3-0AD4-8B47-804B-CF007C952EA7}" type="slidenum">
              <a:rPr lang="en-US" smtClean="0"/>
              <a:t>6</a:t>
            </a:fld>
            <a:endParaRPr lang="en-US" dirty="0"/>
          </a:p>
        </p:txBody>
      </p:sp>
    </p:spTree>
    <p:extLst>
      <p:ext uri="{BB962C8B-B14F-4D97-AF65-F5344CB8AC3E}">
        <p14:creationId xmlns:p14="http://schemas.microsoft.com/office/powerpoint/2010/main" val="397125046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55319"/>
            <a:ext cx="8768080" cy="685229"/>
          </a:xfrm>
        </p:spPr>
        <p:txBody>
          <a:bodyPr>
            <a:normAutofit/>
          </a:bodyPr>
          <a:lstStyle/>
          <a:p>
            <a:r>
              <a:rPr lang="en-US" sz="3200" b="1" dirty="0" smtClean="0"/>
              <a:t>Recovering From Data Corruption Incidents</a:t>
            </a:r>
            <a:endParaRPr lang="en-US" sz="3200" b="1" dirty="0"/>
          </a:p>
        </p:txBody>
      </p:sp>
      <p:sp>
        <p:nvSpPr>
          <p:cNvPr id="3" name="Content Placeholder 2"/>
          <p:cNvSpPr>
            <a:spLocks noGrp="1"/>
          </p:cNvSpPr>
          <p:nvPr>
            <p:ph idx="1"/>
          </p:nvPr>
        </p:nvSpPr>
        <p:spPr>
          <a:xfrm>
            <a:off x="243840" y="1050684"/>
            <a:ext cx="8696960" cy="5614276"/>
          </a:xfrm>
        </p:spPr>
        <p:txBody>
          <a:bodyPr>
            <a:normAutofit/>
          </a:bodyPr>
          <a:lstStyle/>
          <a:p>
            <a:r>
              <a:rPr lang="en-US" sz="2400" dirty="0" smtClean="0"/>
              <a:t>If data corruption incidents DO get detected, </a:t>
            </a:r>
            <a:r>
              <a:rPr lang="en-US" sz="2400" dirty="0"/>
              <a:t>t</a:t>
            </a:r>
            <a:r>
              <a:rPr lang="en-US" sz="2400" dirty="0" smtClean="0"/>
              <a:t>he most common approach to recovering from data corruption/unauthorized file modifications is to </a:t>
            </a:r>
            <a:r>
              <a:rPr lang="en-US" sz="2400" b="1" dirty="0" smtClean="0"/>
              <a:t>restore data from a trusted backup. </a:t>
            </a:r>
            <a:r>
              <a:rPr lang="en-US" sz="2400" dirty="0" smtClean="0"/>
              <a:t>When you</a:t>
            </a:r>
            <a:r>
              <a:rPr lang="fr-FR" sz="2400" dirty="0" smtClean="0"/>
              <a:t>'</a:t>
            </a:r>
            <a:r>
              <a:rPr lang="en-US" sz="2400" dirty="0" smtClean="0"/>
              <a:t>re running systems locally, you also probably arrange for them to be backed up, periodically testing those backups for usability, etc.</a:t>
            </a:r>
          </a:p>
          <a:p>
            <a:endParaRPr lang="en-US" sz="2400" dirty="0" smtClean="0"/>
          </a:p>
          <a:p>
            <a:r>
              <a:rPr lang="en-US" sz="2400" dirty="0" smtClean="0"/>
              <a:t>But what about in the cloud? </a:t>
            </a:r>
            <a:r>
              <a:rPr lang="en-US" sz="2400" b="1" dirty="0" smtClean="0"/>
              <a:t>Are you backing up data that</a:t>
            </a:r>
            <a:r>
              <a:rPr lang="fr-FR" sz="2400" b="1" dirty="0" smtClean="0"/>
              <a:t>'</a:t>
            </a:r>
            <a:r>
              <a:rPr lang="en-US" sz="2400" b="1" dirty="0" smtClean="0"/>
              <a:t>s there, too, somehow? Or are you trusting your cloud vendor to do it for you?</a:t>
            </a:r>
          </a:p>
          <a:p>
            <a:endParaRPr lang="en-US" sz="2400" dirty="0" smtClean="0"/>
          </a:p>
          <a:p>
            <a:r>
              <a:rPr lang="en-US" sz="2400" dirty="0" smtClean="0"/>
              <a:t>Data loss may be more common (and catastrophic) than you think...</a:t>
            </a:r>
          </a:p>
        </p:txBody>
      </p:sp>
      <p:sp>
        <p:nvSpPr>
          <p:cNvPr id="4" name="Slide Number Placeholder 3"/>
          <p:cNvSpPr>
            <a:spLocks noGrp="1"/>
          </p:cNvSpPr>
          <p:nvPr>
            <p:ph type="sldNum" sz="quarter" idx="12"/>
          </p:nvPr>
        </p:nvSpPr>
        <p:spPr/>
        <p:txBody>
          <a:bodyPr/>
          <a:lstStyle/>
          <a:p>
            <a:fld id="{0AEBC2B5-9A5E-664D-818E-2CF9969E99F0}" type="slidenum">
              <a:rPr lang="en-US" smtClean="0"/>
              <a:t>60</a:t>
            </a:fld>
            <a:endParaRPr lang="en-US" dirty="0"/>
          </a:p>
        </p:txBody>
      </p:sp>
    </p:spTree>
    <p:extLst>
      <p:ext uri="{BB962C8B-B14F-4D97-AF65-F5344CB8AC3E}">
        <p14:creationId xmlns:p14="http://schemas.microsoft.com/office/powerpoint/2010/main" val="20317858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3F0100F1-1C73-8441-9F3D-71CC6CE28AFE}" type="slidenum">
              <a:rPr lang="en-US"/>
              <a:pPr/>
              <a:t>61</a:t>
            </a:fld>
            <a:endParaRPr lang="en-US" dirty="0"/>
          </a:p>
        </p:txBody>
      </p:sp>
      <p:pic>
        <p:nvPicPr>
          <p:cNvPr id="3" name="Picture 2" descr="symantec-data-los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63582"/>
            <a:ext cx="7150100" cy="5992465"/>
          </a:xfrm>
          <a:prstGeom prst="rect">
            <a:avLst/>
          </a:prstGeom>
        </p:spPr>
      </p:pic>
    </p:spTree>
    <p:extLst>
      <p:ext uri="{BB962C8B-B14F-4D97-AF65-F5344CB8AC3E}">
        <p14:creationId xmlns:p14="http://schemas.microsoft.com/office/powerpoint/2010/main" val="396669101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3F0100F1-1C73-8441-9F3D-71CC6CE28AFE}" type="slidenum">
              <a:rPr lang="en-US"/>
              <a:pPr/>
              <a:t>62</a:t>
            </a:fld>
            <a:endParaRPr lang="en-US" dirty="0"/>
          </a:p>
        </p:txBody>
      </p:sp>
      <p:sp>
        <p:nvSpPr>
          <p:cNvPr id="55298" name="Rectangle 2"/>
          <p:cNvSpPr>
            <a:spLocks noGrp="1" noChangeArrowheads="1"/>
          </p:cNvSpPr>
          <p:nvPr>
            <p:ph type="title"/>
          </p:nvPr>
        </p:nvSpPr>
        <p:spPr>
          <a:xfrm>
            <a:off x="0" y="152400"/>
            <a:ext cx="9144000" cy="457200"/>
          </a:xfrm>
        </p:spPr>
        <p:txBody>
          <a:bodyPr>
            <a:noAutofit/>
          </a:bodyPr>
          <a:lstStyle/>
          <a:p>
            <a:r>
              <a:rPr lang="en-US" sz="3200" b="1" spc="-50" dirty="0" smtClean="0"/>
              <a:t>Codespaces: "Shutting Down After Attacker Deletes..."</a:t>
            </a:r>
            <a:endParaRPr lang="en-US" sz="3200" spc="-50" dirty="0"/>
          </a:p>
        </p:txBody>
      </p:sp>
      <p:pic>
        <p:nvPicPr>
          <p:cNvPr id="3" name="Picture 2" descr="code-spac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67" y="846839"/>
            <a:ext cx="8114633" cy="5346928"/>
          </a:xfrm>
          <a:prstGeom prst="rect">
            <a:avLst/>
          </a:prstGeom>
        </p:spPr>
      </p:pic>
    </p:spTree>
    <p:extLst>
      <p:ext uri="{BB962C8B-B14F-4D97-AF65-F5344CB8AC3E}">
        <p14:creationId xmlns:p14="http://schemas.microsoft.com/office/powerpoint/2010/main" val="427797912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74638"/>
            <a:ext cx="8768080" cy="593319"/>
          </a:xfrm>
        </p:spPr>
        <p:txBody>
          <a:bodyPr>
            <a:normAutofit/>
          </a:bodyPr>
          <a:lstStyle/>
          <a:p>
            <a:r>
              <a:rPr lang="en-US" sz="3200" b="1" dirty="0" smtClean="0"/>
              <a:t>When You Start Looking at Cloud Backup</a:t>
            </a:r>
            <a:endParaRPr lang="en-US" sz="3200" b="1" dirty="0"/>
          </a:p>
        </p:txBody>
      </p:sp>
      <p:sp>
        <p:nvSpPr>
          <p:cNvPr id="3" name="Content Placeholder 2"/>
          <p:cNvSpPr>
            <a:spLocks noGrp="1"/>
          </p:cNvSpPr>
          <p:nvPr>
            <p:ph idx="1"/>
          </p:nvPr>
        </p:nvSpPr>
        <p:spPr>
          <a:xfrm>
            <a:off x="243840" y="1032412"/>
            <a:ext cx="8696960" cy="5632548"/>
          </a:xfrm>
        </p:spPr>
        <p:txBody>
          <a:bodyPr>
            <a:normAutofit/>
          </a:bodyPr>
          <a:lstStyle/>
          <a:p>
            <a:r>
              <a:rPr lang="en-US" sz="2400" dirty="0" smtClean="0"/>
              <a:t>Be sure to distinguish between backing up data </a:t>
            </a:r>
            <a:r>
              <a:rPr lang="en-US" sz="2400" b="1" dirty="0" smtClean="0"/>
              <a:t>TO</a:t>
            </a:r>
            <a:r>
              <a:rPr lang="en-US" sz="2400" dirty="0" smtClean="0"/>
              <a:t> the cloud, and backing up what you currently have </a:t>
            </a:r>
            <a:r>
              <a:rPr lang="en-US" sz="2400" b="1" dirty="0" smtClean="0"/>
              <a:t>IN</a:t>
            </a:r>
            <a:r>
              <a:rPr lang="en-US" sz="2400" dirty="0" smtClean="0"/>
              <a:t> the cloud.</a:t>
            </a:r>
            <a:br>
              <a:rPr lang="en-US" sz="2400" dirty="0" smtClean="0"/>
            </a:br>
            <a:endParaRPr lang="en-US" sz="2400" dirty="0"/>
          </a:p>
          <a:p>
            <a:r>
              <a:rPr lang="en-US" sz="2400" dirty="0" smtClean="0"/>
              <a:t>Remember that our worry is "What happens when the data that was IN the cloud that needs to be restored?" Depending on what caused data to be lost or corrupted, some strategies may NOT save you (example: RAID mirrored data can perfectly mirror data corruption caused by an application flaw, right?)</a:t>
            </a:r>
            <a:br>
              <a:rPr lang="en-US" sz="2400" dirty="0" smtClean="0"/>
            </a:br>
            <a:endParaRPr lang="en-US" sz="2400" dirty="0"/>
          </a:p>
          <a:p>
            <a:r>
              <a:rPr lang="en-US" sz="2400" dirty="0" smtClean="0"/>
              <a:t>Some cloud providers have chosen to specifically focus on cloud backup as a core competency, see </a:t>
            </a:r>
            <a:r>
              <a:rPr lang="en-US" sz="2400" dirty="0"/>
              <a:t>for example</a:t>
            </a:r>
            <a:r>
              <a:rPr lang="en-US" sz="2400" dirty="0" smtClean="0"/>
              <a:t>:</a:t>
            </a:r>
            <a:r>
              <a:rPr lang="en-US" sz="2400" dirty="0"/>
              <a:t/>
            </a:r>
            <a:br>
              <a:rPr lang="en-US" sz="2400" dirty="0"/>
            </a:br>
            <a:r>
              <a:rPr lang="en-US" sz="2400" dirty="0" smtClean="0"/>
              <a:t>https:</a:t>
            </a:r>
            <a:r>
              <a:rPr lang="en-US" sz="2400" dirty="0"/>
              <a:t>//aws.amazon.com/backup-storage/</a:t>
            </a:r>
            <a:br>
              <a:rPr lang="en-US" sz="2400" dirty="0"/>
            </a:br>
            <a:r>
              <a:rPr lang="en-US" sz="2400" dirty="0" smtClean="0"/>
              <a:t>https:</a:t>
            </a:r>
            <a:r>
              <a:rPr lang="en-US" sz="2400" dirty="0"/>
              <a:t>//www.windowsazure.com/en-us/services/backup/</a:t>
            </a:r>
            <a:br>
              <a:rPr lang="en-US" sz="2400" dirty="0"/>
            </a:br>
            <a:r>
              <a:rPr lang="en-US" sz="2400" dirty="0" smtClean="0"/>
              <a:t>https:</a:t>
            </a:r>
            <a:r>
              <a:rPr lang="en-US" sz="2400" dirty="0"/>
              <a:t>//www.rackspace.com/cloud/</a:t>
            </a:r>
            <a:r>
              <a:rPr lang="en-US" sz="2400" dirty="0" smtClean="0"/>
              <a:t>backup</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63</a:t>
            </a:fld>
            <a:endParaRPr lang="en-US" dirty="0"/>
          </a:p>
        </p:txBody>
      </p:sp>
    </p:spTree>
    <p:extLst>
      <p:ext uri="{BB962C8B-B14F-4D97-AF65-F5344CB8AC3E}">
        <p14:creationId xmlns:p14="http://schemas.microsoft.com/office/powerpoint/2010/main" val="366658215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5410"/>
            <a:ext cx="7772400" cy="6407751"/>
          </a:xfrm>
        </p:spPr>
        <p:txBody>
          <a:bodyPr>
            <a:noAutofit/>
          </a:bodyPr>
          <a:lstStyle/>
          <a:p>
            <a:r>
              <a:rPr lang="en-US" sz="6000" b="1" dirty="0" smtClean="0">
                <a:solidFill>
                  <a:srgbClr val="FF0000"/>
                </a:solidFill>
              </a:rPr>
              <a:t>VIII. "Integrating" </a:t>
            </a:r>
            <a:br>
              <a:rPr lang="en-US" sz="6000" b="1" dirty="0" smtClean="0">
                <a:solidFill>
                  <a:srgbClr val="FF0000"/>
                </a:solidFill>
              </a:rPr>
            </a:br>
            <a:r>
              <a:rPr lang="en-US" sz="6000" b="1" dirty="0" smtClean="0">
                <a:solidFill>
                  <a:srgbClr val="FF0000"/>
                </a:solidFill>
              </a:rPr>
              <a:t>With The Cloud</a:t>
            </a:r>
            <a:r>
              <a:rPr lang="en-US" sz="2400" b="1" dirty="0">
                <a:solidFill>
                  <a:srgbClr val="FF0000"/>
                </a:solidFill>
              </a:rPr>
              <a:t/>
            </a:r>
            <a:br>
              <a:rPr lang="en-US" sz="2400" b="1" dirty="0">
                <a:solidFill>
                  <a:srgbClr val="FF0000"/>
                </a:solidFill>
              </a:rPr>
            </a:br>
            <a:r>
              <a:rPr lang="en-US" sz="2400" b="1" dirty="0" smtClean="0">
                <a:solidFill>
                  <a:srgbClr val="FF0000"/>
                </a:solidFill>
              </a:rPr>
              <a:t/>
            </a:r>
            <a:br>
              <a:rPr lang="en-US" sz="2400" b="1" dirty="0" smtClean="0">
                <a:solidFill>
                  <a:srgbClr val="FF0000"/>
                </a:solidFill>
              </a:rPr>
            </a:br>
            <a:r>
              <a:rPr lang="en-US" sz="2400" dirty="0" smtClean="0">
                <a:solidFill>
                  <a:srgbClr val="000000"/>
                </a:solidFill>
              </a:rPr>
              <a:t>"Wenn </a:t>
            </a:r>
            <a:r>
              <a:rPr lang="en-US" sz="2400" dirty="0">
                <a:solidFill>
                  <a:srgbClr val="000000"/>
                </a:solidFill>
              </a:rPr>
              <a:t>getanzt wird will ich führen</a:t>
            </a:r>
            <a:br>
              <a:rPr lang="en-US" sz="2400" dirty="0">
                <a:solidFill>
                  <a:srgbClr val="000000"/>
                </a:solidFill>
              </a:rPr>
            </a:br>
            <a:r>
              <a:rPr lang="en-US" sz="2400" dirty="0">
                <a:solidFill>
                  <a:srgbClr val="000000"/>
                </a:solidFill>
              </a:rPr>
              <a:t>auch wenn ihr euch alleine dreht</a:t>
            </a:r>
            <a:br>
              <a:rPr lang="en-US" sz="2400" dirty="0">
                <a:solidFill>
                  <a:srgbClr val="000000"/>
                </a:solidFill>
              </a:rPr>
            </a:br>
            <a:r>
              <a:rPr lang="en-US" sz="2400" dirty="0">
                <a:solidFill>
                  <a:srgbClr val="000000"/>
                </a:solidFill>
              </a:rPr>
              <a:t>Lasst euch ein wenig kontrollieren</a:t>
            </a:r>
            <a:br>
              <a:rPr lang="en-US" sz="2400" dirty="0">
                <a:solidFill>
                  <a:srgbClr val="000000"/>
                </a:solidFill>
              </a:rPr>
            </a:br>
            <a:r>
              <a:rPr lang="en-US" sz="2400" dirty="0">
                <a:solidFill>
                  <a:srgbClr val="000000"/>
                </a:solidFill>
              </a:rPr>
              <a:t>Ich zeige euch wie es richtig </a:t>
            </a:r>
            <a:r>
              <a:rPr lang="en-US" sz="2400" dirty="0" smtClean="0">
                <a:solidFill>
                  <a:srgbClr val="000000"/>
                </a:solidFill>
              </a:rPr>
              <a:t>geht"</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a:t>
            </a:r>
            <a:r>
              <a:rPr lang="en-US" sz="2400" dirty="0" smtClean="0"/>
              <a:t>When </a:t>
            </a:r>
            <a:r>
              <a:rPr lang="en-US" sz="2400" dirty="0"/>
              <a:t>there's dancing I want to lead </a:t>
            </a:r>
            <a:r>
              <a:rPr lang="en-US" sz="2400" dirty="0" smtClean="0"/>
              <a:t/>
            </a:r>
            <a:br>
              <a:rPr lang="en-US" sz="2400" dirty="0" smtClean="0"/>
            </a:br>
            <a:r>
              <a:rPr lang="en-US" sz="2400" dirty="0" smtClean="0"/>
              <a:t>even </a:t>
            </a:r>
            <a:r>
              <a:rPr lang="en-US" sz="2400" dirty="0"/>
              <a:t>if you're whirling around alone </a:t>
            </a:r>
            <a:r>
              <a:rPr lang="en-US" sz="2400" dirty="0" smtClean="0"/>
              <a:t/>
            </a:r>
            <a:br>
              <a:rPr lang="en-US" sz="2400" dirty="0" smtClean="0"/>
            </a:br>
            <a:r>
              <a:rPr lang="en-US" sz="2400" dirty="0" smtClean="0"/>
              <a:t>Let </a:t>
            </a:r>
            <a:r>
              <a:rPr lang="en-US" sz="2400" dirty="0"/>
              <a:t>yourselves be controlled a little </a:t>
            </a:r>
            <a:r>
              <a:rPr lang="en-US" sz="2400" dirty="0" smtClean="0"/>
              <a:t/>
            </a:r>
            <a:br>
              <a:rPr lang="en-US" sz="2400" dirty="0" smtClean="0"/>
            </a:br>
            <a:r>
              <a:rPr lang="en-US" sz="2400" dirty="0" smtClean="0"/>
              <a:t>I'll </a:t>
            </a:r>
            <a:r>
              <a:rPr lang="en-US" sz="2400" dirty="0"/>
              <a:t>show you how it really </a:t>
            </a:r>
            <a:r>
              <a:rPr lang="en-US" sz="2400" dirty="0" smtClean="0"/>
              <a:t>goes</a:t>
            </a:r>
            <a:r>
              <a:rPr lang="en-US" sz="2400" dirty="0" smtClean="0">
                <a:solidFill>
                  <a:srgbClr val="000000"/>
                </a:solidFill>
              </a:rPr>
              <a:t>"]</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Rammstein, </a:t>
            </a:r>
            <a:r>
              <a:rPr lang="en-US" sz="2400" i="1" dirty="0" smtClean="0">
                <a:solidFill>
                  <a:srgbClr val="000000"/>
                </a:solidFill>
              </a:rPr>
              <a:t>Amerika </a:t>
            </a:r>
            <a:r>
              <a:rPr lang="en-US" sz="2400" dirty="0" smtClean="0">
                <a:solidFill>
                  <a:srgbClr val="000000"/>
                </a:solidFill>
              </a:rPr>
              <a:t>(2004)</a:t>
            </a:r>
            <a:endParaRPr lang="en-US" sz="2400" i="1" dirty="0">
              <a:solidFill>
                <a:srgbClr val="000000"/>
              </a:solidFill>
            </a:endParaRPr>
          </a:p>
        </p:txBody>
      </p:sp>
    </p:spTree>
    <p:extLst>
      <p:ext uri="{BB962C8B-B14F-4D97-AF65-F5344CB8AC3E}">
        <p14:creationId xmlns:p14="http://schemas.microsoft.com/office/powerpoint/2010/main" val="338696704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47144"/>
            <a:ext cx="8768080" cy="749085"/>
          </a:xfrm>
        </p:spPr>
        <p:txBody>
          <a:bodyPr>
            <a:normAutofit/>
          </a:bodyPr>
          <a:lstStyle/>
          <a:p>
            <a:r>
              <a:rPr lang="en-US" sz="3200" b="1" dirty="0" smtClean="0"/>
              <a:t>Authentication</a:t>
            </a:r>
            <a:endParaRPr lang="en-US" sz="3200" b="1" dirty="0"/>
          </a:p>
        </p:txBody>
      </p:sp>
      <p:sp>
        <p:nvSpPr>
          <p:cNvPr id="3" name="Content Placeholder 2"/>
          <p:cNvSpPr>
            <a:spLocks noGrp="1"/>
          </p:cNvSpPr>
          <p:nvPr>
            <p:ph idx="1"/>
          </p:nvPr>
        </p:nvSpPr>
        <p:spPr>
          <a:xfrm>
            <a:off x="243840" y="796229"/>
            <a:ext cx="8696960" cy="5868731"/>
          </a:xfrm>
        </p:spPr>
        <p:txBody>
          <a:bodyPr>
            <a:normAutofit/>
          </a:bodyPr>
          <a:lstStyle/>
          <a:p>
            <a:r>
              <a:rPr lang="en-US" sz="2400" dirty="0" smtClean="0"/>
              <a:t>In addition to the big three issues of availability, confidentiality and integrity, you may also see more subtle cloud-related security issues. For example, some cloud providers may not do a very clean job of integrating with your identity management system (whatever you may be using for that).</a:t>
            </a:r>
          </a:p>
          <a:p>
            <a:r>
              <a:rPr lang="en-US" sz="2400" dirty="0" smtClean="0"/>
              <a:t>Some providers may want to do something really, really broken, like periodically syncing a copy of your credential store to their systems (ooh, not good, not good at all), or they may want to use your campus LDAP servers (also not a very good model)</a:t>
            </a:r>
            <a:r>
              <a:rPr lang="en-US" sz="2400" dirty="0"/>
              <a:t>.</a:t>
            </a:r>
            <a:endParaRPr lang="en-US" sz="2400" dirty="0" smtClean="0"/>
          </a:p>
          <a:p>
            <a:r>
              <a:rPr lang="en-US" sz="2400" dirty="0"/>
              <a:t>Other providers may </a:t>
            </a:r>
            <a:r>
              <a:rPr lang="en-US" sz="2400" dirty="0" smtClean="0"/>
              <a:t>try to substitute THEIR </a:t>
            </a:r>
            <a:r>
              <a:rPr lang="en-US" sz="2400" dirty="0"/>
              <a:t>own identity management system as a replacement for </a:t>
            </a:r>
            <a:r>
              <a:rPr lang="en-US" sz="2400" dirty="0" smtClean="0"/>
              <a:t>yours.</a:t>
            </a:r>
          </a:p>
          <a:p>
            <a:r>
              <a:rPr lang="en-US" sz="2400" dirty="0" smtClean="0"/>
              <a:t>My recommendation? Encourage cloud providers to support</a:t>
            </a:r>
            <a:r>
              <a:rPr lang="en-US" sz="2400" dirty="0"/>
              <a:t/>
            </a:r>
            <a:br>
              <a:rPr lang="en-US" sz="2400" dirty="0"/>
            </a:br>
            <a:r>
              <a:rPr lang="en-US" sz="2400" dirty="0"/>
              <a:t>Shibboleth (see https://www.shibboleth.net</a:t>
            </a:r>
            <a:r>
              <a:rPr lang="en-US" sz="2400" dirty="0" smtClean="0"/>
              <a:t>/ ). It's widely used in higher education as well as by the Federal government.</a:t>
            </a:r>
          </a:p>
          <a:p>
            <a:r>
              <a:rPr lang="en-US" sz="2400" dirty="0" smtClean="0"/>
              <a:t>And INSIST on support for multifactor authentication!</a:t>
            </a:r>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65</a:t>
            </a:fld>
            <a:endParaRPr lang="en-US" dirty="0"/>
          </a:p>
        </p:txBody>
      </p:sp>
    </p:spTree>
    <p:extLst>
      <p:ext uri="{BB962C8B-B14F-4D97-AF65-F5344CB8AC3E}">
        <p14:creationId xmlns:p14="http://schemas.microsoft.com/office/powerpoint/2010/main" val="315566094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5446F1-5AE7-B44B-ADD3-A681A17A3F74}" type="slidenum">
              <a:rPr lang="en-US"/>
              <a:pPr/>
              <a:t>66</a:t>
            </a:fld>
            <a:endParaRPr lang="en-US" dirty="0"/>
          </a:p>
        </p:txBody>
      </p:sp>
      <p:sp>
        <p:nvSpPr>
          <p:cNvPr id="67586" name="Rectangle 2"/>
          <p:cNvSpPr>
            <a:spLocks noGrp="1" noChangeArrowheads="1"/>
          </p:cNvSpPr>
          <p:nvPr>
            <p:ph type="title"/>
          </p:nvPr>
        </p:nvSpPr>
        <p:spPr>
          <a:xfrm>
            <a:off x="152400" y="152400"/>
            <a:ext cx="8839200" cy="457200"/>
          </a:xfrm>
        </p:spPr>
        <p:txBody>
          <a:bodyPr>
            <a:noAutofit/>
          </a:bodyPr>
          <a:lstStyle/>
          <a:p>
            <a:r>
              <a:rPr lang="en-US" sz="3200" b="1" dirty="0"/>
              <a:t>Pen Testing; Working Incidents In The Cloud</a:t>
            </a:r>
          </a:p>
        </p:txBody>
      </p:sp>
      <p:sp>
        <p:nvSpPr>
          <p:cNvPr id="67587" name="Rectangle 3"/>
          <p:cNvSpPr>
            <a:spLocks noGrp="1" noChangeArrowheads="1"/>
          </p:cNvSpPr>
          <p:nvPr>
            <p:ph type="body" idx="1"/>
          </p:nvPr>
        </p:nvSpPr>
        <p:spPr>
          <a:xfrm>
            <a:off x="152400" y="762000"/>
            <a:ext cx="8839200" cy="5867400"/>
          </a:xfrm>
        </p:spPr>
        <p:txBody>
          <a:bodyPr/>
          <a:lstStyle/>
          <a:p>
            <a:r>
              <a:rPr lang="en-US" sz="2400" dirty="0">
                <a:solidFill>
                  <a:srgbClr val="000000"/>
                </a:solidFill>
              </a:rPr>
              <a:t>Standard </a:t>
            </a:r>
            <a:r>
              <a:rPr lang="en-US" sz="2400" dirty="0" smtClean="0">
                <a:solidFill>
                  <a:srgbClr val="000000"/>
                </a:solidFill>
              </a:rPr>
              <a:t>penetration </a:t>
            </a:r>
            <a:r>
              <a:rPr lang="en-US" sz="2400" dirty="0">
                <a:solidFill>
                  <a:srgbClr val="000000"/>
                </a:solidFill>
              </a:rPr>
              <a:t>testing processes </a:t>
            </a:r>
            <a:r>
              <a:rPr lang="en-US" sz="2400" dirty="0" smtClean="0">
                <a:solidFill>
                  <a:srgbClr val="000000"/>
                </a:solidFill>
              </a:rPr>
              <a:t>(which </a:t>
            </a:r>
            <a:r>
              <a:rPr lang="en-US" sz="2400" dirty="0">
                <a:solidFill>
                  <a:srgbClr val="000000"/>
                </a:solidFill>
              </a:rPr>
              <a:t>you may use on your own </a:t>
            </a:r>
            <a:r>
              <a:rPr lang="en-US" sz="2400" dirty="0" smtClean="0">
                <a:solidFill>
                  <a:srgbClr val="000000"/>
                </a:solidFill>
              </a:rPr>
              <a:t>infrastructure) </a:t>
            </a:r>
            <a:r>
              <a:rPr lang="en-US" sz="2400" dirty="0">
                <a:solidFill>
                  <a:srgbClr val="000000"/>
                </a:solidFill>
              </a:rPr>
              <a:t>may not be an option in an outsourced environment  (the cloud provider may not be able to distinguish your </a:t>
            </a:r>
            <a:r>
              <a:rPr lang="en-US" sz="2400" dirty="0" smtClean="0">
                <a:solidFill>
                  <a:srgbClr val="000000"/>
                </a:solidFill>
              </a:rPr>
              <a:t>realistic "tests" </a:t>
            </a:r>
            <a:r>
              <a:rPr lang="en-US" sz="2400" dirty="0">
                <a:solidFill>
                  <a:srgbClr val="000000"/>
                </a:solidFill>
              </a:rPr>
              <a:t>from an actual attack, or your tests may potentially impact other users in unacceptable ways)</a:t>
            </a:r>
          </a:p>
          <a:p>
            <a:endParaRPr lang="en-US" sz="2400" dirty="0">
              <a:solidFill>
                <a:srgbClr val="000000"/>
              </a:solidFill>
            </a:endParaRPr>
          </a:p>
          <a:p>
            <a:r>
              <a:rPr lang="en-US" sz="2400" dirty="0">
                <a:solidFill>
                  <a:srgbClr val="000000"/>
                </a:solidFill>
              </a:rPr>
              <a:t>If you do have a security incident involving cloud-based operations, how will you handle investigating and working that incident? </a:t>
            </a:r>
            <a:r>
              <a:rPr lang="en-US" sz="2400" b="1" dirty="0">
                <a:solidFill>
                  <a:srgbClr val="000000"/>
                </a:solidFill>
              </a:rPr>
              <a:t>Will you have </a:t>
            </a:r>
            <a:r>
              <a:rPr lang="en-US" sz="2400" b="1" dirty="0" smtClean="0">
                <a:solidFill>
                  <a:srgbClr val="000000"/>
                </a:solidFill>
              </a:rPr>
              <a:t>access to the logs </a:t>
            </a:r>
            <a:r>
              <a:rPr lang="en-US" sz="2400" b="1" dirty="0">
                <a:solidFill>
                  <a:srgbClr val="000000"/>
                </a:solidFill>
              </a:rPr>
              <a:t>and network traffic logs you may need? Will you be able to tell what data may have been exfiltrated from your application?</a:t>
            </a:r>
          </a:p>
          <a:p>
            <a:endParaRPr lang="en-US" sz="2400" dirty="0">
              <a:solidFill>
                <a:srgbClr val="000000"/>
              </a:solidFill>
            </a:endParaRPr>
          </a:p>
          <a:p>
            <a:r>
              <a:rPr lang="en-US" sz="2400" dirty="0">
                <a:solidFill>
                  <a:srgbClr val="000000"/>
                </a:solidFill>
              </a:rPr>
              <a:t>What if your system ends up being the </a:t>
            </a:r>
            <a:r>
              <a:rPr lang="en-US" sz="2400" b="1" dirty="0">
                <a:solidFill>
                  <a:srgbClr val="000000"/>
                </a:solidFill>
              </a:rPr>
              <a:t>origin</a:t>
            </a:r>
            <a:r>
              <a:rPr lang="en-US" sz="2400" dirty="0">
                <a:solidFill>
                  <a:srgbClr val="000000"/>
                </a:solidFill>
              </a:rPr>
              <a:t> of an attack? Are you comfortable with your </a:t>
            </a:r>
            <a:r>
              <a:rPr lang="en-US" sz="2400" dirty="0" smtClean="0">
                <a:solidFill>
                  <a:srgbClr val="000000"/>
                </a:solidFill>
              </a:rPr>
              <a:t>provider</a:t>
            </a:r>
            <a:r>
              <a:rPr lang="fr-FR" sz="2400" dirty="0" smtClean="0">
                <a:solidFill>
                  <a:srgbClr val="000000"/>
                </a:solidFill>
              </a:rPr>
              <a:t>'</a:t>
            </a:r>
            <a:r>
              <a:rPr lang="en-US" sz="2400" dirty="0" smtClean="0">
                <a:solidFill>
                  <a:srgbClr val="000000"/>
                </a:solidFill>
              </a:rPr>
              <a:t>s </a:t>
            </a:r>
            <a:r>
              <a:rPr lang="en-US" sz="2400" dirty="0">
                <a:solidFill>
                  <a:srgbClr val="000000"/>
                </a:solidFill>
              </a:rPr>
              <a:t>processes for disclosing information about you and your processes</a:t>
            </a:r>
            <a:r>
              <a:rPr lang="en-US" sz="2400" dirty="0" smtClean="0">
                <a:solidFill>
                  <a:srgbClr val="000000"/>
                </a:solidFill>
              </a:rPr>
              <a:t>/outbound flows?</a:t>
            </a:r>
            <a:endParaRPr lang="en-US" sz="2400" dirty="0">
              <a:solidFill>
                <a:srgbClr val="000000"/>
              </a:solidFill>
            </a:endParaRPr>
          </a:p>
        </p:txBody>
      </p:sp>
    </p:spTree>
    <p:extLst>
      <p:ext uri="{BB962C8B-B14F-4D97-AF65-F5344CB8AC3E}">
        <p14:creationId xmlns:p14="http://schemas.microsoft.com/office/powerpoint/2010/main" val="82193719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74638"/>
            <a:ext cx="8768080" cy="614362"/>
          </a:xfrm>
        </p:spPr>
        <p:txBody>
          <a:bodyPr>
            <a:normAutofit/>
          </a:bodyPr>
          <a:lstStyle/>
          <a:p>
            <a:r>
              <a:rPr lang="en-US" sz="3200" b="1" dirty="0" smtClean="0"/>
              <a:t>The Log Access Issue Bears Emphasis</a:t>
            </a:r>
            <a:endParaRPr lang="en-US" sz="3200" b="1" dirty="0"/>
          </a:p>
        </p:txBody>
      </p:sp>
      <p:sp>
        <p:nvSpPr>
          <p:cNvPr id="3" name="Content Placeholder 2"/>
          <p:cNvSpPr>
            <a:spLocks noGrp="1"/>
          </p:cNvSpPr>
          <p:nvPr>
            <p:ph idx="1"/>
          </p:nvPr>
        </p:nvSpPr>
        <p:spPr>
          <a:xfrm>
            <a:off x="243840" y="1023724"/>
            <a:ext cx="8696960" cy="5641236"/>
          </a:xfrm>
        </p:spPr>
        <p:txBody>
          <a:bodyPr>
            <a:normAutofit/>
          </a:bodyPr>
          <a:lstStyle/>
          <a:p>
            <a:r>
              <a:rPr lang="en-US" sz="2400" dirty="0" smtClean="0"/>
              <a:t>One of the really useful things you get when you run services locally is log files. You get to see how your services are used, and how people (attempt to) abuse it. Hopefully you</a:t>
            </a:r>
            <a:r>
              <a:rPr lang="fr-FR" sz="2400" dirty="0" smtClean="0"/>
              <a:t>'</a:t>
            </a:r>
            <a:r>
              <a:rPr lang="en-US" sz="2400" dirty="0" smtClean="0"/>
              <a:t>re doing that local logging to a central log server, and processing that data with a SIEM (security information and event management system).</a:t>
            </a:r>
          </a:p>
          <a:p>
            <a:r>
              <a:rPr lang="en-US" sz="2400" dirty="0" smtClean="0"/>
              <a:t>Sometimes when you move to the cloud, you may lose access to log files, and that can really hurt when it comes to your situational awareness. A major attack may be going on, and you might not ever know</a:t>
            </a:r>
            <a:r>
              <a:rPr lang="en-US" sz="2400" dirty="0"/>
              <a:t> </a:t>
            </a:r>
            <a:r>
              <a:rPr lang="en-US" sz="2400" dirty="0" smtClean="0"/>
              <a:t>(until it is potentially too late).</a:t>
            </a:r>
          </a:p>
          <a:p>
            <a:r>
              <a:rPr lang="en-US" sz="2400" dirty="0" smtClean="0"/>
              <a:t>In other cases, logs may be available for "web-based" review, but not for continuous/routine integration with your SIEM.</a:t>
            </a:r>
          </a:p>
          <a:p>
            <a:r>
              <a:rPr lang="en-US" sz="2400" dirty="0" smtClean="0"/>
              <a:t>In still other cases, logs may be available upon request, but only to help you deal with particular incidents, not for routine review.</a:t>
            </a:r>
          </a:p>
          <a:p>
            <a:r>
              <a:rPr lang="en-US" sz="2400" dirty="0" smtClean="0"/>
              <a:t>Be SURE you can get cloud log data integrated with your SIEM!</a:t>
            </a:r>
          </a:p>
        </p:txBody>
      </p:sp>
      <p:sp>
        <p:nvSpPr>
          <p:cNvPr id="4" name="Slide Number Placeholder 3"/>
          <p:cNvSpPr>
            <a:spLocks noGrp="1"/>
          </p:cNvSpPr>
          <p:nvPr>
            <p:ph type="sldNum" sz="quarter" idx="12"/>
          </p:nvPr>
        </p:nvSpPr>
        <p:spPr/>
        <p:txBody>
          <a:bodyPr/>
          <a:lstStyle/>
          <a:p>
            <a:fld id="{0AEBC2B5-9A5E-664D-818E-2CF9969E99F0}" type="slidenum">
              <a:rPr lang="en-US" smtClean="0"/>
              <a:t>67</a:t>
            </a:fld>
            <a:endParaRPr lang="en-US" dirty="0"/>
          </a:p>
        </p:txBody>
      </p:sp>
    </p:spTree>
    <p:extLst>
      <p:ext uri="{BB962C8B-B14F-4D97-AF65-F5344CB8AC3E}">
        <p14:creationId xmlns:p14="http://schemas.microsoft.com/office/powerpoint/2010/main" val="344816644"/>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34706"/>
            <a:ext cx="8768080" cy="754294"/>
          </a:xfrm>
        </p:spPr>
        <p:txBody>
          <a:bodyPr>
            <a:normAutofit/>
          </a:bodyPr>
          <a:lstStyle/>
          <a:p>
            <a:r>
              <a:rPr lang="en-US" sz="3200" b="1" dirty="0" smtClean="0"/>
              <a:t>End User Support and the Cloud</a:t>
            </a:r>
            <a:endParaRPr lang="en-US" sz="3200" b="1" dirty="0"/>
          </a:p>
        </p:txBody>
      </p:sp>
      <p:sp>
        <p:nvSpPr>
          <p:cNvPr id="3" name="Content Placeholder 2"/>
          <p:cNvSpPr>
            <a:spLocks noGrp="1"/>
          </p:cNvSpPr>
          <p:nvPr>
            <p:ph idx="1"/>
          </p:nvPr>
        </p:nvSpPr>
        <p:spPr>
          <a:xfrm>
            <a:off x="243840" y="889000"/>
            <a:ext cx="8696960" cy="5775960"/>
          </a:xfrm>
        </p:spPr>
        <p:txBody>
          <a:bodyPr>
            <a:normAutofit/>
          </a:bodyPr>
          <a:lstStyle/>
          <a:p>
            <a:r>
              <a:rPr lang="en-US" sz="2400" dirty="0" smtClean="0"/>
              <a:t>You are probably used to locally supporting users of local applications. One of the trickiest things to get used to is recognizing that in the cloud, support may be someone else's responsibility.</a:t>
            </a:r>
          </a:p>
          <a:p>
            <a:r>
              <a:rPr lang="en-US" sz="2400" dirty="0" smtClean="0"/>
              <a:t>If a user has a problem, you may not be </a:t>
            </a:r>
            <a:r>
              <a:rPr lang="en-US" sz="2400" i="1" dirty="0" smtClean="0"/>
              <a:t>able</a:t>
            </a:r>
            <a:r>
              <a:rPr lang="en-US" sz="2400" dirty="0" smtClean="0"/>
              <a:t> to answer their question. You may need to refer the user to a cloud provider</a:t>
            </a:r>
            <a:r>
              <a:rPr lang="fr-FR" sz="2400" dirty="0" smtClean="0"/>
              <a:t>'</a:t>
            </a:r>
            <a:r>
              <a:rPr lang="en-US" sz="2400" dirty="0" smtClean="0"/>
              <a:t>s support infrastructure, and </a:t>
            </a:r>
            <a:r>
              <a:rPr lang="en-US" sz="2400" i="1" dirty="0" smtClean="0"/>
              <a:t>that</a:t>
            </a:r>
            <a:r>
              <a:rPr lang="en-US" sz="2400" dirty="0" smtClean="0"/>
              <a:t> support infrastructure may be outsourced to a third party overseas.</a:t>
            </a:r>
          </a:p>
          <a:p>
            <a:r>
              <a:rPr lang="en-US" sz="2400" dirty="0" smtClean="0"/>
              <a:t>Support may suffer, and in some cases that may negatively impact the security of user's work.</a:t>
            </a:r>
          </a:p>
          <a:p>
            <a:r>
              <a:rPr lang="en-US" sz="2400" dirty="0" smtClean="0"/>
              <a:t>You will also need to learn to live with not being able to have direct access to a ticketing system operated by the cloud provider, so you may not even KNOW what users are struggling with.</a:t>
            </a:r>
          </a:p>
        </p:txBody>
      </p:sp>
      <p:sp>
        <p:nvSpPr>
          <p:cNvPr id="4" name="Slide Number Placeholder 3"/>
          <p:cNvSpPr>
            <a:spLocks noGrp="1"/>
          </p:cNvSpPr>
          <p:nvPr>
            <p:ph type="sldNum" sz="quarter" idx="12"/>
          </p:nvPr>
        </p:nvSpPr>
        <p:spPr/>
        <p:txBody>
          <a:bodyPr/>
          <a:lstStyle/>
          <a:p>
            <a:fld id="{0AEBC2B5-9A5E-664D-818E-2CF9969E99F0}" type="slidenum">
              <a:rPr lang="en-US" smtClean="0"/>
              <a:t>68</a:t>
            </a:fld>
            <a:endParaRPr lang="en-US" dirty="0"/>
          </a:p>
        </p:txBody>
      </p:sp>
    </p:spTree>
    <p:extLst>
      <p:ext uri="{BB962C8B-B14F-4D97-AF65-F5344CB8AC3E}">
        <p14:creationId xmlns:p14="http://schemas.microsoft.com/office/powerpoint/2010/main" val="6992577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9044616-A415-A945-AAB0-1E6C92FA7CEF}" type="slidenum">
              <a:rPr lang="en-US"/>
              <a:pPr/>
              <a:t>69</a:t>
            </a:fld>
            <a:endParaRPr lang="en-US" dirty="0"/>
          </a:p>
        </p:txBody>
      </p:sp>
      <p:sp>
        <p:nvSpPr>
          <p:cNvPr id="60418" name="Rectangle 2"/>
          <p:cNvSpPr>
            <a:spLocks noGrp="1" noChangeArrowheads="1"/>
          </p:cNvSpPr>
          <p:nvPr>
            <p:ph type="title"/>
          </p:nvPr>
        </p:nvSpPr>
        <p:spPr>
          <a:xfrm>
            <a:off x="0" y="152400"/>
            <a:ext cx="9144000" cy="457200"/>
          </a:xfrm>
        </p:spPr>
        <p:txBody>
          <a:bodyPr>
            <a:noAutofit/>
          </a:bodyPr>
          <a:lstStyle/>
          <a:p>
            <a:r>
              <a:rPr lang="en-US" sz="3200" b="1" dirty="0" smtClean="0"/>
              <a:t>Host</a:t>
            </a:r>
            <a:r>
              <a:rPr lang="en-US" sz="3200" b="1" dirty="0"/>
              <a:t>-Based Intrusion Detection</a:t>
            </a:r>
          </a:p>
        </p:txBody>
      </p:sp>
      <p:sp>
        <p:nvSpPr>
          <p:cNvPr id="60419" name="Rectangle 3"/>
          <p:cNvSpPr>
            <a:spLocks noGrp="1" noChangeArrowheads="1"/>
          </p:cNvSpPr>
          <p:nvPr>
            <p:ph type="body" idx="1"/>
          </p:nvPr>
        </p:nvSpPr>
        <p:spPr>
          <a:xfrm>
            <a:off x="152400" y="762000"/>
            <a:ext cx="8839200" cy="5867400"/>
          </a:xfrm>
        </p:spPr>
        <p:txBody>
          <a:bodyPr/>
          <a:lstStyle/>
          <a:p>
            <a:r>
              <a:rPr lang="en-US" sz="2400" dirty="0">
                <a:solidFill>
                  <a:srgbClr val="000000"/>
                </a:solidFill>
              </a:rPr>
              <a:t>While </a:t>
            </a:r>
            <a:r>
              <a:rPr lang="en-US" sz="2400" dirty="0" smtClean="0">
                <a:solidFill>
                  <a:srgbClr val="000000"/>
                </a:solidFill>
              </a:rPr>
              <a:t>I</a:t>
            </a:r>
            <a:r>
              <a:rPr lang="fr-FR" sz="2400" dirty="0" smtClean="0">
                <a:solidFill>
                  <a:srgbClr val="000000"/>
                </a:solidFill>
              </a:rPr>
              <a:t>'</a:t>
            </a:r>
            <a:r>
              <a:rPr lang="en-US" sz="2400" dirty="0" smtClean="0">
                <a:solidFill>
                  <a:srgbClr val="000000"/>
                </a:solidFill>
              </a:rPr>
              <a:t>m generally not super </a:t>
            </a:r>
            <a:r>
              <a:rPr lang="en-US" sz="2400" dirty="0">
                <a:solidFill>
                  <a:srgbClr val="000000"/>
                </a:solidFill>
              </a:rPr>
              <a:t>enthusiastic about firewalls, I </a:t>
            </a:r>
            <a:r>
              <a:rPr lang="en-US" sz="2400" b="1" u="sng" dirty="0">
                <a:solidFill>
                  <a:srgbClr val="000000"/>
                </a:solidFill>
              </a:rPr>
              <a:t>am</a:t>
            </a:r>
            <a:r>
              <a:rPr lang="en-US" sz="2400" dirty="0">
                <a:solidFill>
                  <a:srgbClr val="000000"/>
                </a:solidFill>
              </a:rPr>
              <a:t> a big fan of well-instrumented/well-monitored systems and networks</a:t>
            </a:r>
            <a:r>
              <a:rPr lang="en-US" sz="2400" dirty="0" smtClean="0">
                <a:solidFill>
                  <a:srgbClr val="000000"/>
                </a:solidFill>
              </a:rPr>
              <a:t>.</a:t>
            </a:r>
          </a:p>
          <a:p>
            <a:endParaRPr lang="en-US" sz="2400" dirty="0">
              <a:solidFill>
                <a:srgbClr val="000000"/>
              </a:solidFill>
            </a:endParaRPr>
          </a:p>
          <a:p>
            <a:r>
              <a:rPr lang="en-US" sz="2400" dirty="0">
                <a:solidFill>
                  <a:srgbClr val="000000"/>
                </a:solidFill>
              </a:rPr>
              <a:t>Choosing cloud computing does not necessarily mean forgoing your ability to monitor </a:t>
            </a:r>
            <a:r>
              <a:rPr lang="en-US" sz="2400" dirty="0" smtClean="0">
                <a:solidFill>
                  <a:srgbClr val="000000"/>
                </a:solidFill>
              </a:rPr>
              <a:t>the systems you're using for </a:t>
            </a:r>
            <a:r>
              <a:rPr lang="en-US" sz="2400" dirty="0">
                <a:solidFill>
                  <a:srgbClr val="000000"/>
                </a:solidFill>
              </a:rPr>
              <a:t>hostile activity. </a:t>
            </a:r>
            <a:br>
              <a:rPr lang="en-US" sz="2400" dirty="0">
                <a:solidFill>
                  <a:srgbClr val="000000"/>
                </a:solidFill>
              </a:rPr>
            </a:br>
            <a:r>
              <a:rPr lang="en-US" sz="2400" dirty="0">
                <a:solidFill>
                  <a:srgbClr val="000000"/>
                </a:solidFill>
              </a:rPr>
              <a:t>One example of a tool that can help with this task is </a:t>
            </a:r>
            <a:r>
              <a:rPr lang="en-US" sz="2400" dirty="0" smtClean="0">
                <a:solidFill>
                  <a:srgbClr val="000000"/>
                </a:solidFill>
              </a:rPr>
              <a:t>OSSEC, an open source</a:t>
            </a:r>
            <a:r>
              <a:rPr lang="en-US" sz="2400" dirty="0">
                <a:solidFill>
                  <a:srgbClr val="000000"/>
                </a:solidFill>
              </a:rPr>
              <a:t> </a:t>
            </a:r>
            <a:r>
              <a:rPr lang="en-US" sz="2400" dirty="0" smtClean="0">
                <a:solidFill>
                  <a:srgbClr val="000000"/>
                </a:solidFill>
              </a:rPr>
              <a:t>host-based Intrusion Detection System.</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For more information see </a:t>
            </a:r>
            <a:r>
              <a:rPr lang="en-US" sz="2400" dirty="0">
                <a:solidFill>
                  <a:srgbClr val="000000"/>
                </a:solidFill>
              </a:rPr>
              <a:t>https://ossec.github.io/</a:t>
            </a:r>
            <a:endParaRPr lang="en-US" dirty="0"/>
          </a:p>
        </p:txBody>
      </p:sp>
    </p:spTree>
    <p:extLst>
      <p:ext uri="{BB962C8B-B14F-4D97-AF65-F5344CB8AC3E}">
        <p14:creationId xmlns:p14="http://schemas.microsoft.com/office/powerpoint/2010/main" val="3283505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361"/>
            <a:ext cx="9144000" cy="679763"/>
          </a:xfrm>
        </p:spPr>
        <p:txBody>
          <a:bodyPr>
            <a:normAutofit/>
          </a:bodyPr>
          <a:lstStyle/>
          <a:p>
            <a:r>
              <a:rPr lang="en-US" sz="3200" b="1" dirty="0" smtClean="0"/>
              <a:t>A Note About The Odd Format Of My Talks</a:t>
            </a:r>
            <a:endParaRPr lang="en-US" sz="3200" b="1" dirty="0"/>
          </a:p>
        </p:txBody>
      </p:sp>
      <p:sp>
        <p:nvSpPr>
          <p:cNvPr id="3" name="Content Placeholder 2"/>
          <p:cNvSpPr>
            <a:spLocks noGrp="1"/>
          </p:cNvSpPr>
          <p:nvPr>
            <p:ph idx="1"/>
          </p:nvPr>
        </p:nvSpPr>
        <p:spPr>
          <a:xfrm>
            <a:off x="214627" y="709124"/>
            <a:ext cx="8799703" cy="5838063"/>
          </a:xfrm>
        </p:spPr>
        <p:txBody>
          <a:bodyPr>
            <a:normAutofit/>
          </a:bodyPr>
          <a:lstStyle/>
          <a:p>
            <a:r>
              <a:rPr lang="en-US" sz="2400" dirty="0" smtClean="0"/>
              <a:t>You may notice that my talks (including this one) are NOT formatted like most other folks' talks. My format is more verbose.</a:t>
            </a:r>
          </a:p>
          <a:p>
            <a:r>
              <a:rPr lang="en-US" sz="2400" dirty="0" smtClean="0"/>
              <a:t>Sometimes people wonder why...</a:t>
            </a:r>
            <a:endParaRPr lang="en-US" sz="2400" dirty="0"/>
          </a:p>
          <a:p>
            <a:r>
              <a:rPr lang="en-US" sz="2400" dirty="0" smtClean="0"/>
              <a:t>Most importantly, unless I'm tightly structured, </a:t>
            </a:r>
            <a:r>
              <a:rPr lang="en-US" sz="2400" b="1" dirty="0" smtClean="0"/>
              <a:t>I tend to ramble and run over.</a:t>
            </a:r>
          </a:p>
          <a:p>
            <a:r>
              <a:rPr lang="en-US" sz="2400" b="1" dirty="0" smtClean="0"/>
              <a:t>I know I cover a lot of material. </a:t>
            </a:r>
            <a:r>
              <a:rPr lang="en-US" sz="2400" dirty="0" smtClean="0"/>
              <a:t>You'll need notes. I provide them.</a:t>
            </a:r>
          </a:p>
          <a:p>
            <a:r>
              <a:rPr lang="en-US" sz="2400" b="1" dirty="0" smtClean="0"/>
              <a:t>If you missed listening to this talk</a:t>
            </a:r>
            <a:r>
              <a:rPr lang="en-US" sz="2400" dirty="0"/>
              <a:t>,</a:t>
            </a:r>
            <a:r>
              <a:rPr lang="en-US" sz="2400" dirty="0" smtClean="0"/>
              <a:t> these slides should let you figure out what I went over. </a:t>
            </a:r>
          </a:p>
          <a:p>
            <a:r>
              <a:rPr lang="en-US" sz="2400" dirty="0" smtClean="0"/>
              <a:t>My talk format </a:t>
            </a:r>
            <a:r>
              <a:rPr lang="en-US" sz="2400" b="1" dirty="0" smtClean="0"/>
              <a:t>works well for indexing by </a:t>
            </a:r>
            <a:r>
              <a:rPr lang="en-US" sz="2400" b="1" dirty="0"/>
              <a:t>Google/Bing/etc</a:t>
            </a:r>
            <a:r>
              <a:rPr lang="en-US" sz="2400" b="1" dirty="0" smtClean="0"/>
              <a:t>.</a:t>
            </a:r>
            <a:endParaRPr lang="en-US" sz="2400" b="1" dirty="0"/>
          </a:p>
          <a:p>
            <a:r>
              <a:rPr lang="en-US" sz="2400" b="1" dirty="0" smtClean="0"/>
              <a:t>I hate being misquoted</a:t>
            </a:r>
            <a:r>
              <a:rPr lang="en-US" sz="2400" dirty="0" smtClean="0"/>
              <a:t>.</a:t>
            </a:r>
            <a:r>
              <a:rPr lang="en-US" sz="2400" dirty="0"/>
              <a:t> </a:t>
            </a:r>
            <a:r>
              <a:rPr lang="en-US" sz="2400" dirty="0" smtClean="0"/>
              <a:t>Detailed slides reduce misquotation</a:t>
            </a:r>
            <a:r>
              <a:rPr lang="en-US" sz="2400" dirty="0"/>
              <a:t> </a:t>
            </a:r>
            <a:r>
              <a:rPr lang="en-US" sz="2400" dirty="0" smtClean="0"/>
              <a:t>risk.</a:t>
            </a:r>
          </a:p>
          <a:p>
            <a:r>
              <a:rPr lang="en-US" sz="2400" dirty="0" smtClean="0"/>
              <a:t>Some audience members may be </a:t>
            </a:r>
            <a:r>
              <a:rPr lang="en-US" sz="2400" b="1" dirty="0" smtClean="0"/>
              <a:t>deaf (or hard of hearing). </a:t>
            </a:r>
            <a:r>
              <a:rPr lang="en-US" sz="2400" dirty="0" smtClean="0"/>
              <a:t>These notes are meant to help make this content accessible for them.</a:t>
            </a:r>
          </a:p>
          <a:p>
            <a:r>
              <a:rPr lang="en-US" sz="2400" dirty="0" smtClean="0"/>
              <a:t>I won't just read these slides word-for-word to you, and you shouldn't try to do so in real time, either.</a:t>
            </a:r>
          </a:p>
        </p:txBody>
      </p:sp>
      <p:sp>
        <p:nvSpPr>
          <p:cNvPr id="4" name="Slide Number Placeholder 3"/>
          <p:cNvSpPr>
            <a:spLocks noGrp="1"/>
          </p:cNvSpPr>
          <p:nvPr>
            <p:ph type="sldNum" sz="quarter" idx="12"/>
          </p:nvPr>
        </p:nvSpPr>
        <p:spPr/>
        <p:txBody>
          <a:bodyPr/>
          <a:lstStyle/>
          <a:p>
            <a:fld id="{3F070AA3-0AD4-8B47-804B-CF007C952EA7}" type="slidenum">
              <a:rPr lang="en-US" smtClean="0"/>
              <a:t>7</a:t>
            </a:fld>
            <a:endParaRPr lang="en-US" dirty="0"/>
          </a:p>
        </p:txBody>
      </p:sp>
    </p:spTree>
    <p:extLst>
      <p:ext uri="{BB962C8B-B14F-4D97-AF65-F5344CB8AC3E}">
        <p14:creationId xmlns:p14="http://schemas.microsoft.com/office/powerpoint/2010/main" val="212926913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4988"/>
            <a:ext cx="9143999" cy="6047552"/>
          </a:xfrm>
        </p:spPr>
        <p:txBody>
          <a:bodyPr>
            <a:noAutofit/>
          </a:bodyPr>
          <a:lstStyle/>
          <a:p>
            <a:r>
              <a:rPr lang="en-US" sz="6000" b="1" spc="-100" dirty="0" smtClean="0">
                <a:solidFill>
                  <a:srgbClr val="FF0000"/>
                </a:solidFill>
              </a:rPr>
              <a:t>IX. Cloud Provider Choice:</a:t>
            </a:r>
            <a:br>
              <a:rPr lang="en-US" sz="6000" b="1" spc="-100" dirty="0" smtClean="0">
                <a:solidFill>
                  <a:srgbClr val="FF0000"/>
                </a:solidFill>
              </a:rPr>
            </a:br>
            <a:r>
              <a:rPr lang="en-US" sz="6000" b="1" spc="-100" dirty="0" smtClean="0">
                <a:solidFill>
                  <a:srgbClr val="FF0000"/>
                </a:solidFill>
              </a:rPr>
              <a:t>"Go With Cloud Provider Foo, Or Not?"</a:t>
            </a:r>
            <a:r>
              <a:rPr lang="en-US" sz="2400" b="1" spc="-100" dirty="0" smtClean="0">
                <a:solidFill>
                  <a:srgbClr val="FF0000"/>
                </a:solidFill>
              </a:rPr>
              <a:t/>
            </a:r>
            <a:br>
              <a:rPr lang="en-US" sz="2400" b="1" spc="-100" dirty="0" smtClean="0">
                <a:solidFill>
                  <a:srgbClr val="FF0000"/>
                </a:solidFill>
              </a:rPr>
            </a:br>
            <a:r>
              <a:rPr lang="en-US" sz="2400" b="1" spc="-100" dirty="0" smtClean="0">
                <a:solidFill>
                  <a:srgbClr val="FF0000"/>
                </a:solidFill>
              </a:rPr>
              <a:t/>
            </a:r>
            <a:br>
              <a:rPr lang="en-US" sz="2400" b="1" spc="-100" dirty="0" smtClean="0">
                <a:solidFill>
                  <a:srgbClr val="FF0000"/>
                </a:solidFill>
              </a:rPr>
            </a:br>
            <a:r>
              <a:rPr lang="en-US" sz="2400" b="1" dirty="0" smtClean="0">
                <a:solidFill>
                  <a:srgbClr val="000000"/>
                </a:solidFill>
              </a:rPr>
              <a:t>"</a:t>
            </a:r>
            <a:r>
              <a:rPr lang="en-US" sz="2400" dirty="0">
                <a:solidFill>
                  <a:srgbClr val="000000"/>
                </a:solidFill>
              </a:rPr>
              <a:t>Everyone knows but they won't tell</a:t>
            </a:r>
            <a:br>
              <a:rPr lang="en-US" sz="2400" dirty="0">
                <a:solidFill>
                  <a:srgbClr val="000000"/>
                </a:solidFill>
              </a:rPr>
            </a:br>
            <a:r>
              <a:rPr lang="en-US" sz="2400" dirty="0">
                <a:solidFill>
                  <a:srgbClr val="000000"/>
                </a:solidFill>
              </a:rPr>
              <a:t>But their half-hearted smiles tell me something just ain't </a:t>
            </a:r>
            <a:r>
              <a:rPr lang="en-US" sz="2400" dirty="0" smtClean="0">
                <a:solidFill>
                  <a:srgbClr val="000000"/>
                </a:solidFill>
              </a:rPr>
              <a:t>right"</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Kid Rock, </a:t>
            </a:r>
            <a:r>
              <a:rPr lang="en-US" sz="2400" i="1" dirty="0" smtClean="0">
                <a:solidFill>
                  <a:srgbClr val="000000"/>
                </a:solidFill>
              </a:rPr>
              <a:t>Picture </a:t>
            </a:r>
            <a:r>
              <a:rPr lang="en-US" sz="2400" dirty="0" smtClean="0">
                <a:solidFill>
                  <a:srgbClr val="000000"/>
                </a:solidFill>
              </a:rPr>
              <a:t>(2001)</a:t>
            </a:r>
            <a:endParaRPr lang="en-US" sz="2400" b="1" i="1" dirty="0">
              <a:solidFill>
                <a:srgbClr val="000000"/>
              </a:solidFill>
            </a:endParaRPr>
          </a:p>
        </p:txBody>
      </p:sp>
    </p:spTree>
    <p:extLst>
      <p:ext uri="{BB962C8B-B14F-4D97-AF65-F5344CB8AC3E}">
        <p14:creationId xmlns:p14="http://schemas.microsoft.com/office/powerpoint/2010/main" val="31156739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70C483C-5A1D-D248-9FEE-30EA98ED235A}" type="slidenum">
              <a:rPr lang="en-US"/>
              <a:pPr/>
              <a:t>71</a:t>
            </a:fld>
            <a:endParaRPr lang="en-US" dirty="0"/>
          </a:p>
        </p:txBody>
      </p:sp>
      <p:sp>
        <p:nvSpPr>
          <p:cNvPr id="87042" name="Rectangle 2"/>
          <p:cNvSpPr>
            <a:spLocks noGrp="1" noChangeArrowheads="1"/>
          </p:cNvSpPr>
          <p:nvPr>
            <p:ph type="title"/>
          </p:nvPr>
        </p:nvSpPr>
        <p:spPr>
          <a:xfrm>
            <a:off x="152400" y="152400"/>
            <a:ext cx="8839200" cy="457200"/>
          </a:xfrm>
        </p:spPr>
        <p:txBody>
          <a:bodyPr>
            <a:noAutofit/>
          </a:bodyPr>
          <a:lstStyle/>
          <a:p>
            <a:r>
              <a:rPr lang="en-US" sz="3200" b="1" dirty="0"/>
              <a:t>Choice of Cloud Provider</a:t>
            </a:r>
          </a:p>
        </p:txBody>
      </p:sp>
      <p:sp>
        <p:nvSpPr>
          <p:cNvPr id="87043" name="Rectangle 3"/>
          <p:cNvSpPr>
            <a:spLocks noGrp="1" noChangeArrowheads="1"/>
          </p:cNvSpPr>
          <p:nvPr>
            <p:ph type="body" idx="1"/>
          </p:nvPr>
        </p:nvSpPr>
        <p:spPr>
          <a:xfrm>
            <a:off x="152400" y="762000"/>
            <a:ext cx="8839200" cy="5867400"/>
          </a:xfrm>
        </p:spPr>
        <p:txBody>
          <a:bodyPr/>
          <a:lstStyle/>
          <a:p>
            <a:r>
              <a:rPr lang="en-US" sz="2400" dirty="0">
                <a:solidFill>
                  <a:srgbClr val="000000"/>
                </a:solidFill>
              </a:rPr>
              <a:t>Cloud computing is a form of outsourcing, and you need a high level of </a:t>
            </a:r>
            <a:r>
              <a:rPr lang="en-US" sz="2400" u="sng" dirty="0">
                <a:solidFill>
                  <a:srgbClr val="000000"/>
                </a:solidFill>
              </a:rPr>
              <a:t>trust</a:t>
            </a:r>
            <a:r>
              <a:rPr lang="en-US" sz="2400" dirty="0">
                <a:solidFill>
                  <a:srgbClr val="000000"/>
                </a:solidFill>
              </a:rPr>
              <a:t> in the entities </a:t>
            </a:r>
            <a:r>
              <a:rPr lang="en-US" sz="2400" dirty="0" smtClean="0">
                <a:solidFill>
                  <a:srgbClr val="000000"/>
                </a:solidFill>
              </a:rPr>
              <a:t>you</a:t>
            </a:r>
            <a:r>
              <a:rPr lang="fr-FR" sz="2400" dirty="0" smtClean="0">
                <a:solidFill>
                  <a:srgbClr val="000000"/>
                </a:solidFill>
              </a:rPr>
              <a:t>'</a:t>
            </a:r>
            <a:r>
              <a:rPr lang="en-US" sz="2400" dirty="0" smtClean="0">
                <a:solidFill>
                  <a:srgbClr val="000000"/>
                </a:solidFill>
              </a:rPr>
              <a:t>ll </a:t>
            </a:r>
            <a:r>
              <a:rPr lang="en-US" sz="2400" dirty="0">
                <a:solidFill>
                  <a:srgbClr val="000000"/>
                </a:solidFill>
              </a:rPr>
              <a:t>be partnering with.</a:t>
            </a:r>
          </a:p>
          <a:p>
            <a:endParaRPr lang="en-US" sz="2400" dirty="0">
              <a:solidFill>
                <a:srgbClr val="000000"/>
              </a:solidFill>
            </a:endParaRPr>
          </a:p>
          <a:p>
            <a:r>
              <a:rPr lang="en-US" sz="2400" dirty="0">
                <a:solidFill>
                  <a:srgbClr val="000000"/>
                </a:solidFill>
              </a:rPr>
              <a:t>It may seem daunting at first to realize that your application depends (critically!) on the trustworthiness of your cloud providers, but this is not really anything new -- today, even if </a:t>
            </a:r>
            <a:r>
              <a:rPr lang="en-US" sz="2400" dirty="0" smtClean="0">
                <a:solidFill>
                  <a:srgbClr val="000000"/>
                </a:solidFill>
              </a:rPr>
              <a:t>you</a:t>
            </a:r>
            <a:r>
              <a:rPr lang="fr-FR" sz="2400" dirty="0" smtClean="0">
                <a:solidFill>
                  <a:srgbClr val="000000"/>
                </a:solidFill>
              </a:rPr>
              <a:t>'</a:t>
            </a:r>
            <a:r>
              <a:rPr lang="en-US" sz="2400" dirty="0" smtClean="0">
                <a:solidFill>
                  <a:srgbClr val="000000"/>
                </a:solidFill>
              </a:rPr>
              <a:t>re </a:t>
            </a:r>
            <a:r>
              <a:rPr lang="en-US" sz="2400" dirty="0">
                <a:solidFill>
                  <a:srgbClr val="000000"/>
                </a:solidFill>
              </a:rPr>
              <a:t>not using the cloud, you already rely on and trust:</a:t>
            </a:r>
            <a:br>
              <a:rPr lang="en-US" sz="2400" dirty="0">
                <a:solidFill>
                  <a:srgbClr val="000000"/>
                </a:solidFill>
              </a:rPr>
            </a:br>
            <a:r>
              <a:rPr lang="en-US" sz="2400" dirty="0">
                <a:solidFill>
                  <a:srgbClr val="000000"/>
                </a:solidFill>
              </a:rPr>
              <a:t/>
            </a:r>
            <a:br>
              <a:rPr lang="en-US" sz="2400" dirty="0">
                <a:solidFill>
                  <a:srgbClr val="000000"/>
                </a:solidFill>
              </a:rPr>
            </a:br>
            <a:r>
              <a:rPr lang="en-US" sz="2400" dirty="0">
                <a:solidFill>
                  <a:srgbClr val="000000"/>
                </a:solidFill>
              </a:rPr>
              <a:t>-- network service providers,</a:t>
            </a:r>
            <a:br>
              <a:rPr lang="en-US" sz="2400" dirty="0">
                <a:solidFill>
                  <a:srgbClr val="000000"/>
                </a:solidFill>
              </a:rPr>
            </a:br>
            <a:r>
              <a:rPr lang="en-US" sz="2400" dirty="0">
                <a:solidFill>
                  <a:srgbClr val="000000"/>
                </a:solidFill>
              </a:rPr>
              <a:t>-- hardware vendors,</a:t>
            </a:r>
            <a:br>
              <a:rPr lang="en-US" sz="2400" dirty="0">
                <a:solidFill>
                  <a:srgbClr val="000000"/>
                </a:solidFill>
              </a:rPr>
            </a:br>
            <a:r>
              <a:rPr lang="en-US" sz="2400" dirty="0">
                <a:solidFill>
                  <a:srgbClr val="000000"/>
                </a:solidFill>
              </a:rPr>
              <a:t>-- software vendors,</a:t>
            </a:r>
            <a:br>
              <a:rPr lang="en-US" sz="2400" dirty="0">
                <a:solidFill>
                  <a:srgbClr val="000000"/>
                </a:solidFill>
              </a:rPr>
            </a:br>
            <a:r>
              <a:rPr lang="en-US" sz="2400" dirty="0">
                <a:solidFill>
                  <a:srgbClr val="000000"/>
                </a:solidFill>
              </a:rPr>
              <a:t>-- service providers,</a:t>
            </a:r>
            <a:br>
              <a:rPr lang="en-US" sz="2400" dirty="0">
                <a:solidFill>
                  <a:srgbClr val="000000"/>
                </a:solidFill>
              </a:rPr>
            </a:br>
            <a:r>
              <a:rPr lang="en-US" sz="2400" dirty="0">
                <a:solidFill>
                  <a:srgbClr val="000000"/>
                </a:solidFill>
              </a:rPr>
              <a:t>-- data sources, etc.</a:t>
            </a:r>
            <a:br>
              <a:rPr lang="en-US" sz="2400" dirty="0">
                <a:solidFill>
                  <a:srgbClr val="000000"/>
                </a:solidFill>
              </a:rPr>
            </a:br>
            <a:r>
              <a:rPr lang="en-US" sz="2400" dirty="0">
                <a:solidFill>
                  <a:srgbClr val="000000"/>
                </a:solidFill>
              </a:rPr>
              <a:t/>
            </a:r>
            <a:br>
              <a:rPr lang="en-US" sz="2400" dirty="0">
                <a:solidFill>
                  <a:srgbClr val="000000"/>
                </a:solidFill>
              </a:rPr>
            </a:br>
            <a:r>
              <a:rPr lang="en-US" sz="2400" dirty="0">
                <a:solidFill>
                  <a:srgbClr val="000000"/>
                </a:solidFill>
              </a:rPr>
              <a:t>Your cloud provider will be just one more entity on that list.</a:t>
            </a:r>
          </a:p>
        </p:txBody>
      </p:sp>
    </p:spTree>
    <p:extLst>
      <p:ext uri="{BB962C8B-B14F-4D97-AF65-F5344CB8AC3E}">
        <p14:creationId xmlns:p14="http://schemas.microsoft.com/office/powerpoint/2010/main" val="1559052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890"/>
            <a:ext cx="9144000" cy="649110"/>
          </a:xfrm>
        </p:spPr>
        <p:txBody>
          <a:bodyPr>
            <a:normAutofit/>
          </a:bodyPr>
          <a:lstStyle/>
          <a:p>
            <a:r>
              <a:rPr lang="en-US" sz="3200" b="1" dirty="0" smtClean="0"/>
              <a:t>"Go Ahead With Cloud Provider Foo</a:t>
            </a:r>
            <a:r>
              <a:rPr lang="en-US" sz="3200" b="1" dirty="0"/>
              <a:t> </a:t>
            </a:r>
            <a:r>
              <a:rPr lang="en-US" sz="3200" b="1" dirty="0" smtClean="0"/>
              <a:t>-- Or Not?"</a:t>
            </a:r>
            <a:endParaRPr lang="en-US" sz="3200" b="1" dirty="0"/>
          </a:p>
        </p:txBody>
      </p:sp>
      <p:sp>
        <p:nvSpPr>
          <p:cNvPr id="3" name="Content Placeholder 2"/>
          <p:cNvSpPr>
            <a:spLocks noGrp="1"/>
          </p:cNvSpPr>
          <p:nvPr>
            <p:ph idx="1"/>
          </p:nvPr>
        </p:nvSpPr>
        <p:spPr>
          <a:xfrm>
            <a:off x="243840" y="1136316"/>
            <a:ext cx="8696960" cy="5528644"/>
          </a:xfrm>
        </p:spPr>
        <p:txBody>
          <a:bodyPr>
            <a:normAutofit/>
          </a:bodyPr>
          <a:lstStyle/>
          <a:p>
            <a:r>
              <a:rPr lang="en-US" sz="2400" dirty="0" smtClean="0"/>
              <a:t>Presumably you make comparable go/no-go decisions for </a:t>
            </a:r>
            <a:r>
              <a:rPr lang="en-US" sz="2400" b="1" dirty="0" smtClean="0"/>
              <a:t>local </a:t>
            </a:r>
            <a:r>
              <a:rPr lang="en-US" sz="2400" dirty="0" smtClean="0"/>
              <a:t>technologies all the time:</a:t>
            </a:r>
            <a:br>
              <a:rPr lang="en-US" sz="2400" dirty="0" smtClean="0"/>
            </a:br>
            <a:r>
              <a:rPr lang="en-US" sz="2400" dirty="0" smtClean="0"/>
              <a:t/>
            </a:r>
            <a:br>
              <a:rPr lang="en-US" sz="2400" dirty="0" smtClean="0"/>
            </a:br>
            <a:r>
              <a:rPr lang="en-US" sz="2400" dirty="0" smtClean="0"/>
              <a:t>-- Is the campus data center secure enough? </a:t>
            </a:r>
            <a:br>
              <a:rPr lang="en-US" sz="2400" dirty="0" smtClean="0"/>
            </a:br>
            <a:r>
              <a:rPr lang="en-US" sz="2400" dirty="0" smtClean="0"/>
              <a:t>-- What operating systems should we recommend (or deprecate)?</a:t>
            </a:r>
            <a:br>
              <a:rPr lang="en-US" sz="2400" dirty="0" smtClean="0"/>
            </a:br>
            <a:r>
              <a:rPr lang="en-US" sz="2400" dirty="0" smtClean="0"/>
              <a:t>-- How can we mitigate the risks arising from malware?</a:t>
            </a:r>
            <a:br>
              <a:rPr lang="en-US" sz="2400" dirty="0" smtClean="0"/>
            </a:br>
            <a:r>
              <a:rPr lang="en-US" sz="2400" dirty="0" smtClean="0"/>
              <a:t>-- Is our learning management system FERPA-compliant?</a:t>
            </a:r>
            <a:br>
              <a:rPr lang="en-US" sz="2400" dirty="0" smtClean="0"/>
            </a:br>
            <a:r>
              <a:rPr lang="en-US" sz="2400" dirty="0" smtClean="0"/>
              <a:t>-- Do we need a new policy to deal with unencrypted data</a:t>
            </a:r>
            <a:br>
              <a:rPr lang="en-US" sz="2400" dirty="0" smtClean="0"/>
            </a:br>
            <a:r>
              <a:rPr lang="en-US" sz="2400" dirty="0" smtClean="0"/>
              <a:t>    on desktops or laptops?</a:t>
            </a:r>
            <a:endParaRPr lang="en-US" sz="2400" dirty="0"/>
          </a:p>
          <a:p>
            <a:endParaRPr lang="en-US" sz="2400" dirty="0" smtClean="0"/>
          </a:p>
          <a:p>
            <a:r>
              <a:rPr lang="en-US" sz="2400" dirty="0" smtClean="0"/>
              <a:t>For </a:t>
            </a:r>
            <a:r>
              <a:rPr lang="en-US" sz="2400" b="1" dirty="0" smtClean="0"/>
              <a:t>local</a:t>
            </a:r>
            <a:r>
              <a:rPr lang="en-US" sz="2400" dirty="0" smtClean="0"/>
              <a:t> stuff, you have myriad sources of local data and advice to help you reach a decision</a:t>
            </a:r>
            <a:r>
              <a:rPr lang="en-US" sz="2400" dirty="0"/>
              <a:t>.</a:t>
            </a: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72</a:t>
            </a:fld>
            <a:endParaRPr lang="en-US" dirty="0"/>
          </a:p>
        </p:txBody>
      </p:sp>
    </p:spTree>
    <p:extLst>
      <p:ext uri="{BB962C8B-B14F-4D97-AF65-F5344CB8AC3E}">
        <p14:creationId xmlns:p14="http://schemas.microsoft.com/office/powerpoint/2010/main" val="38186077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890"/>
            <a:ext cx="9144000" cy="675120"/>
          </a:xfrm>
        </p:spPr>
        <p:txBody>
          <a:bodyPr>
            <a:normAutofit/>
          </a:bodyPr>
          <a:lstStyle/>
          <a:p>
            <a:r>
              <a:rPr lang="en-US" sz="3200" b="1" dirty="0" smtClean="0"/>
              <a:t>By Contrast: Cloud-As-"Tycho Magnetic Anomaly"</a:t>
            </a:r>
            <a:endParaRPr lang="en-US" sz="3200" b="1" dirty="0"/>
          </a:p>
        </p:txBody>
      </p:sp>
      <p:sp>
        <p:nvSpPr>
          <p:cNvPr id="3" name="Content Placeholder 2"/>
          <p:cNvSpPr>
            <a:spLocks noGrp="1"/>
          </p:cNvSpPr>
          <p:nvPr>
            <p:ph idx="1"/>
          </p:nvPr>
        </p:nvSpPr>
        <p:spPr>
          <a:xfrm>
            <a:off x="243840" y="901701"/>
            <a:ext cx="8696960" cy="5763260"/>
          </a:xfrm>
        </p:spPr>
        <p:txBody>
          <a:bodyPr>
            <a:normAutofit/>
          </a:bodyPr>
          <a:lstStyle/>
          <a:p>
            <a:r>
              <a:rPr lang="en-US" sz="2400" dirty="0"/>
              <a:t>The cloud may normally be represented by a fluffy white blob, but the </a:t>
            </a:r>
            <a:r>
              <a:rPr lang="en-US" sz="2400" dirty="0" smtClean="0"/>
              <a:t>cloud</a:t>
            </a:r>
            <a:r>
              <a:rPr lang="fr-FR" sz="2400" dirty="0" smtClean="0"/>
              <a:t>'</a:t>
            </a:r>
            <a:r>
              <a:rPr lang="en-US" sz="2400" dirty="0" smtClean="0"/>
              <a:t>s </a:t>
            </a:r>
            <a:r>
              <a:rPr lang="en-US" sz="2400" dirty="0"/>
              <a:t>is actually more like a </a:t>
            </a:r>
            <a:r>
              <a:rPr lang="en-US" sz="2400" dirty="0" smtClean="0"/>
              <a:t>"black </a:t>
            </a:r>
            <a:r>
              <a:rPr lang="en-US" sz="2400" dirty="0"/>
              <a:t>box</a:t>
            </a:r>
            <a:r>
              <a:rPr lang="en-US" sz="2400" dirty="0" smtClean="0"/>
              <a:t>." </a:t>
            </a:r>
            <a:r>
              <a:rPr lang="en-US" sz="2400" dirty="0"/>
              <a:t>You end up </a:t>
            </a:r>
            <a:r>
              <a:rPr lang="en-US" sz="2400" dirty="0" smtClean="0"/>
              <a:t>needing </a:t>
            </a:r>
            <a:r>
              <a:rPr lang="en-US" sz="2400" dirty="0"/>
              <a:t>to figure out </a:t>
            </a:r>
            <a:r>
              <a:rPr lang="en-US" sz="2400" dirty="0" smtClean="0"/>
              <a:t>what</a:t>
            </a:r>
            <a:r>
              <a:rPr lang="fr-FR" sz="2400" dirty="0" smtClean="0"/>
              <a:t>'</a:t>
            </a:r>
            <a:r>
              <a:rPr lang="en-US" sz="2400" dirty="0" smtClean="0"/>
              <a:t>s </a:t>
            </a:r>
            <a:r>
              <a:rPr lang="en-US" sz="2400" dirty="0"/>
              <a:t>happening inside of it without </a:t>
            </a:r>
            <a:r>
              <a:rPr lang="en-US" sz="2400" dirty="0" smtClean="0"/>
              <a:t/>
            </a:r>
            <a:br>
              <a:rPr lang="en-US" sz="2400" dirty="0" smtClean="0"/>
            </a:br>
            <a:r>
              <a:rPr lang="en-US" sz="2400" dirty="0" smtClean="0"/>
              <a:t>being </a:t>
            </a:r>
            <a:r>
              <a:rPr lang="en-US" sz="2400" dirty="0"/>
              <a:t>able to open it up or even touch it.</a:t>
            </a:r>
          </a:p>
          <a:p>
            <a:r>
              <a:rPr lang="en-US" sz="2400" dirty="0" smtClean="0"/>
              <a:t>Remember </a:t>
            </a:r>
            <a:r>
              <a:rPr lang="en-US" sz="2400" dirty="0"/>
              <a:t>Arthur </a:t>
            </a:r>
            <a:r>
              <a:rPr lang="en-US" sz="2400" dirty="0" smtClean="0"/>
              <a:t>Clarke</a:t>
            </a:r>
            <a:r>
              <a:rPr lang="fr-FR" sz="2400" dirty="0" smtClean="0"/>
              <a:t>'</a:t>
            </a:r>
            <a:r>
              <a:rPr lang="en-US" sz="2400" dirty="0" smtClean="0"/>
              <a:t>s </a:t>
            </a:r>
            <a:r>
              <a:rPr lang="en-US" sz="2400" i="1" dirty="0"/>
              <a:t>Space Odyssey</a:t>
            </a:r>
            <a:r>
              <a:rPr lang="en-US" sz="2400" dirty="0"/>
              <a:t> books</a:t>
            </a:r>
            <a:r>
              <a:rPr lang="en-US" sz="2400" dirty="0" smtClean="0"/>
              <a:t>? </a:t>
            </a:r>
            <a:r>
              <a:rPr lang="en-US" sz="2400" dirty="0"/>
              <a:t>If not,</a:t>
            </a:r>
            <a:br>
              <a:rPr lang="en-US" sz="2400" dirty="0"/>
            </a:br>
            <a:r>
              <a:rPr lang="en-US" sz="2400" dirty="0" smtClean="0"/>
              <a:t>see</a:t>
            </a:r>
            <a:r>
              <a:rPr lang="en-US" sz="2000" dirty="0" smtClean="0"/>
              <a:t> http</a:t>
            </a:r>
            <a:r>
              <a:rPr lang="en-US" sz="2000" dirty="0"/>
              <a:t>://en.wikipedia.org/wiki/Monolith_%28Space_Odyssey%</a:t>
            </a:r>
            <a:r>
              <a:rPr lang="en-US" sz="2000" dirty="0" smtClean="0"/>
              <a:t>29</a:t>
            </a:r>
            <a:endParaRPr lang="en-US" sz="2400" b="1" dirty="0" smtClean="0"/>
          </a:p>
          <a:p>
            <a:r>
              <a:rPr lang="en-US" sz="2400" b="1" dirty="0" smtClean="0"/>
              <a:t>Think of a cloud provider as being just like one of Clarke</a:t>
            </a:r>
            <a:r>
              <a:rPr lang="fr-FR" sz="2400" b="1" dirty="0" smtClean="0"/>
              <a:t>'</a:t>
            </a:r>
            <a:r>
              <a:rPr lang="en-US" sz="2400" b="1" dirty="0" smtClean="0"/>
              <a:t>s black monoliths: even though it may have some sort of mysterious force field that keeps you from directly touching it, you still </a:t>
            </a:r>
            <a:br>
              <a:rPr lang="en-US" sz="2400" b="1" dirty="0" smtClean="0"/>
            </a:br>
            <a:r>
              <a:rPr lang="en-US" sz="2400" b="1" dirty="0" smtClean="0"/>
              <a:t>have to decide what it means, if it</a:t>
            </a:r>
            <a:r>
              <a:rPr lang="fr-FR" sz="2400" b="1" dirty="0" smtClean="0"/>
              <a:t>'</a:t>
            </a:r>
            <a:r>
              <a:rPr lang="en-US" sz="2400" b="1" dirty="0" smtClean="0"/>
              <a:t>s safe to have around, and what (if anything) you need to do about it.</a:t>
            </a:r>
          </a:p>
          <a:p>
            <a:r>
              <a:rPr lang="en-US" sz="2400" dirty="0" smtClean="0"/>
              <a:t>When you get right down to it, the primary way you</a:t>
            </a:r>
            <a:r>
              <a:rPr lang="fr-FR" sz="2400" dirty="0" smtClean="0"/>
              <a:t>'</a:t>
            </a:r>
            <a:r>
              <a:rPr lang="en-US" sz="2400" dirty="0" smtClean="0"/>
              <a:t>re going to do that is by </a:t>
            </a:r>
            <a:r>
              <a:rPr lang="en-US" sz="2400" b="1" dirty="0" smtClean="0"/>
              <a:t>asking questions.</a:t>
            </a:r>
          </a:p>
        </p:txBody>
      </p:sp>
      <p:sp>
        <p:nvSpPr>
          <p:cNvPr id="4" name="Slide Number Placeholder 3"/>
          <p:cNvSpPr>
            <a:spLocks noGrp="1"/>
          </p:cNvSpPr>
          <p:nvPr>
            <p:ph type="sldNum" sz="quarter" idx="12"/>
          </p:nvPr>
        </p:nvSpPr>
        <p:spPr/>
        <p:txBody>
          <a:bodyPr/>
          <a:lstStyle/>
          <a:p>
            <a:fld id="{0AEBC2B5-9A5E-664D-818E-2CF9969E99F0}" type="slidenum">
              <a:rPr lang="en-US" smtClean="0"/>
              <a:t>73</a:t>
            </a:fld>
            <a:endParaRPr lang="en-US" dirty="0"/>
          </a:p>
        </p:txBody>
      </p:sp>
    </p:spTree>
    <p:extLst>
      <p:ext uri="{BB962C8B-B14F-4D97-AF65-F5344CB8AC3E}">
        <p14:creationId xmlns:p14="http://schemas.microsoft.com/office/powerpoint/2010/main" val="27201368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108"/>
            <a:ext cx="8229600" cy="1050005"/>
          </a:xfrm>
        </p:spPr>
        <p:txBody>
          <a:bodyPr>
            <a:normAutofit/>
          </a:bodyPr>
          <a:lstStyle/>
          <a:p>
            <a:r>
              <a:rPr lang="en-US" sz="3200" b="1" dirty="0" smtClean="0"/>
              <a:t>The Problem:</a:t>
            </a:r>
            <a:br>
              <a:rPr lang="en-US" sz="3200" b="1" dirty="0" smtClean="0"/>
            </a:br>
            <a:r>
              <a:rPr lang="en-US" sz="3200" b="1" dirty="0" smtClean="0"/>
              <a:t>Everyone's Questions Are A </a:t>
            </a:r>
            <a:r>
              <a:rPr lang="en-US" sz="3200" b="1" i="1" dirty="0" smtClean="0"/>
              <a:t>Little Bit </a:t>
            </a:r>
            <a:r>
              <a:rPr lang="en-US" sz="3200" b="1" dirty="0" smtClean="0"/>
              <a:t>Different</a:t>
            </a:r>
            <a:endParaRPr lang="en-US" sz="3200" b="1" dirty="0"/>
          </a:p>
        </p:txBody>
      </p:sp>
      <p:sp>
        <p:nvSpPr>
          <p:cNvPr id="3" name="Content Placeholder 2"/>
          <p:cNvSpPr>
            <a:spLocks noGrp="1"/>
          </p:cNvSpPr>
          <p:nvPr>
            <p:ph idx="1"/>
          </p:nvPr>
        </p:nvSpPr>
        <p:spPr>
          <a:xfrm>
            <a:off x="214627" y="1366308"/>
            <a:ext cx="8799703" cy="5180878"/>
          </a:xfrm>
        </p:spPr>
        <p:txBody>
          <a:bodyPr>
            <a:normAutofit/>
          </a:bodyPr>
          <a:lstStyle/>
          <a:p>
            <a:r>
              <a:rPr lang="en-US" sz="2400" dirty="0" smtClean="0"/>
              <a:t>As a cloud provider, you'd like to have a security FAQ or security whitepaper that you could provide to inquisitive potential customers, answering all (or most) of their security questions, however, seemingly, everyone's questions are just a </a:t>
            </a:r>
            <a:r>
              <a:rPr lang="en-US" sz="2400" i="1" dirty="0" smtClean="0"/>
              <a:t>little bit </a:t>
            </a:r>
            <a:r>
              <a:rPr lang="en-US" sz="2400" dirty="0" smtClean="0"/>
              <a:t>different.</a:t>
            </a:r>
          </a:p>
          <a:p>
            <a:r>
              <a:rPr lang="en-US" sz="2400" dirty="0" smtClean="0"/>
              <a:t>These questions are often going to be ones that require a senior staff person or persons to answer (correctly). Those guys are expensive, and scarce, and already overworked. </a:t>
            </a:r>
          </a:p>
          <a:p>
            <a:r>
              <a:rPr lang="en-US" sz="2400" dirty="0" smtClean="0"/>
              <a:t>And the questions you may get may be quite probing/intrusive, and the answers might potentially be quite helpful to an attacker. The provider may not WANT to tell people all the intricacies of how they protect their services</a:t>
            </a:r>
            <a:r>
              <a:rPr lang="en-US" sz="2400" dirty="0"/>
              <a:t>.</a:t>
            </a:r>
            <a:r>
              <a:rPr lang="en-US" sz="2400" dirty="0" smtClean="0"/>
              <a:t> (Security by obscurity isn't really security, but that doesn't mean they want to disclose </a:t>
            </a:r>
            <a:r>
              <a:rPr lang="en-US" sz="2400" i="1" dirty="0" smtClean="0"/>
              <a:t>everything</a:t>
            </a:r>
            <a:r>
              <a:rPr lang="en-US" sz="2400" dirty="0" smtClean="0"/>
              <a:t>)</a:t>
            </a:r>
          </a:p>
        </p:txBody>
      </p:sp>
      <p:sp>
        <p:nvSpPr>
          <p:cNvPr id="4" name="Slide Number Placeholder 3"/>
          <p:cNvSpPr>
            <a:spLocks noGrp="1"/>
          </p:cNvSpPr>
          <p:nvPr>
            <p:ph type="sldNum" sz="quarter" idx="12"/>
          </p:nvPr>
        </p:nvSpPr>
        <p:spPr/>
        <p:txBody>
          <a:bodyPr/>
          <a:lstStyle/>
          <a:p>
            <a:fld id="{3F070AA3-0AD4-8B47-804B-CF007C952EA7}" type="slidenum">
              <a:rPr lang="en-US" smtClean="0"/>
              <a:t>74</a:t>
            </a:fld>
            <a:endParaRPr lang="en-US" dirty="0"/>
          </a:p>
        </p:txBody>
      </p:sp>
    </p:spTree>
    <p:extLst>
      <p:ext uri="{BB962C8B-B14F-4D97-AF65-F5344CB8AC3E}">
        <p14:creationId xmlns:p14="http://schemas.microsoft.com/office/powerpoint/2010/main" val="11339320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92706"/>
            <a:ext cx="8768080" cy="684565"/>
          </a:xfrm>
        </p:spPr>
        <p:txBody>
          <a:bodyPr>
            <a:normAutofit/>
          </a:bodyPr>
          <a:lstStyle/>
          <a:p>
            <a:r>
              <a:rPr lang="en-US" sz="3200" b="1" dirty="0" smtClean="0"/>
              <a:t>"We'll Review Their Audit Reports, Instead..."</a:t>
            </a:r>
            <a:endParaRPr lang="en-US" sz="3200" b="1" dirty="0"/>
          </a:p>
        </p:txBody>
      </p:sp>
      <p:sp>
        <p:nvSpPr>
          <p:cNvPr id="3" name="Content Placeholder 2"/>
          <p:cNvSpPr>
            <a:spLocks noGrp="1"/>
          </p:cNvSpPr>
          <p:nvPr>
            <p:ph idx="1"/>
          </p:nvPr>
        </p:nvSpPr>
        <p:spPr>
          <a:xfrm>
            <a:off x="243840" y="777272"/>
            <a:ext cx="8696960" cy="5887688"/>
          </a:xfrm>
        </p:spPr>
        <p:txBody>
          <a:bodyPr>
            <a:normAutofit/>
          </a:bodyPr>
          <a:lstStyle/>
          <a:p>
            <a:r>
              <a:rPr lang="en-US" sz="2400" dirty="0" smtClean="0"/>
              <a:t>What exactly will you be looking for? </a:t>
            </a:r>
            <a:r>
              <a:rPr lang="en-US" sz="2400" b="1" dirty="0" smtClean="0"/>
              <a:t>What would be a "deal breaker,"</a:t>
            </a:r>
            <a:r>
              <a:rPr lang="en-US" sz="2400" dirty="0" smtClean="0"/>
              <a:t> if you saw it in an audit report?</a:t>
            </a:r>
          </a:p>
          <a:p>
            <a:r>
              <a:rPr lang="en-US" sz="2400" dirty="0" smtClean="0"/>
              <a:t>Some new providers may NOT have been audited at all. Getting audited "just for you" may be expensive, and not something they</a:t>
            </a:r>
            <a:r>
              <a:rPr lang="fr-FR" sz="2400" dirty="0" smtClean="0"/>
              <a:t>'</a:t>
            </a:r>
            <a:r>
              <a:rPr lang="en-US" sz="2400" dirty="0" smtClean="0"/>
              <a:t>re interested in doing. What then?</a:t>
            </a:r>
          </a:p>
          <a:p>
            <a:r>
              <a:rPr lang="en-US" sz="2400" dirty="0"/>
              <a:t>Not all audit reports are the </a:t>
            </a:r>
            <a:r>
              <a:rPr lang="en-US" sz="2400" dirty="0" smtClean="0"/>
              <a:t>same, so which one(s) do you want? For example, assume your choice is SOC-1, SOC-2, or SOC-3? (FWIW, AWS offers all </a:t>
            </a:r>
            <a:r>
              <a:rPr lang="en-US" sz="2400" dirty="0"/>
              <a:t>three </a:t>
            </a:r>
            <a:r>
              <a:rPr lang="en-US" sz="2400" dirty="0" smtClean="0"/>
              <a:t>SOC reports, and many others see</a:t>
            </a:r>
            <a:r>
              <a:rPr lang="en-US" sz="2400" dirty="0"/>
              <a:t/>
            </a:r>
            <a:br>
              <a:rPr lang="en-US" sz="2400" dirty="0"/>
            </a:br>
            <a:r>
              <a:rPr lang="en-US" sz="2400" dirty="0"/>
              <a:t>https://aws.amazon.com/compliance/#third-</a:t>
            </a:r>
            <a:r>
              <a:rPr lang="en-US" sz="2400" dirty="0" smtClean="0"/>
              <a:t>party )</a:t>
            </a:r>
            <a:endParaRPr lang="en-US" sz="2400" dirty="0"/>
          </a:p>
          <a:p>
            <a:r>
              <a:rPr lang="en-US" sz="2400" dirty="0" smtClean="0"/>
              <a:t>Providers may be reluctant to share a non-redacted audit report with you (although a major potential customer </a:t>
            </a:r>
            <a:r>
              <a:rPr lang="en-US" sz="2400" b="1" dirty="0" smtClean="0"/>
              <a:t>who is willing to sign an NDA</a:t>
            </a:r>
            <a:r>
              <a:rPr lang="en-US" sz="2400" dirty="0" smtClean="0"/>
              <a:t> to get access to an audit report may have better luck than a smaller-scale customer who is not willing to sign an NDA)</a:t>
            </a:r>
          </a:p>
          <a:p>
            <a:r>
              <a:rPr lang="en-US" sz="2400" dirty="0" smtClean="0"/>
              <a:t>And how often will any audit need to be </a:t>
            </a:r>
            <a:r>
              <a:rPr lang="en-US" sz="2400" b="1" dirty="0" smtClean="0"/>
              <a:t>repeated?</a:t>
            </a:r>
          </a:p>
        </p:txBody>
      </p:sp>
      <p:sp>
        <p:nvSpPr>
          <p:cNvPr id="4" name="Slide Number Placeholder 3"/>
          <p:cNvSpPr>
            <a:spLocks noGrp="1"/>
          </p:cNvSpPr>
          <p:nvPr>
            <p:ph type="sldNum" sz="quarter" idx="12"/>
          </p:nvPr>
        </p:nvSpPr>
        <p:spPr/>
        <p:txBody>
          <a:bodyPr/>
          <a:lstStyle/>
          <a:p>
            <a:fld id="{0AEBC2B5-9A5E-664D-818E-2CF9969E99F0}" type="slidenum">
              <a:rPr lang="en-US" smtClean="0"/>
              <a:t>75</a:t>
            </a:fld>
            <a:endParaRPr lang="en-US" dirty="0"/>
          </a:p>
        </p:txBody>
      </p:sp>
    </p:spTree>
    <p:extLst>
      <p:ext uri="{BB962C8B-B14F-4D97-AF65-F5344CB8AC3E}">
        <p14:creationId xmlns:p14="http://schemas.microsoft.com/office/powerpoint/2010/main" val="41243372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97556"/>
            <a:ext cx="8768080" cy="555037"/>
          </a:xfrm>
        </p:spPr>
        <p:txBody>
          <a:bodyPr>
            <a:normAutofit/>
          </a:bodyPr>
          <a:lstStyle/>
          <a:p>
            <a:r>
              <a:rPr lang="en-US" sz="3200" b="1" dirty="0" smtClean="0"/>
              <a:t>"Checking References"</a:t>
            </a:r>
            <a:endParaRPr lang="en-US" sz="3200" b="1" dirty="0"/>
          </a:p>
        </p:txBody>
      </p:sp>
      <p:sp>
        <p:nvSpPr>
          <p:cNvPr id="3" name="Content Placeholder 2"/>
          <p:cNvSpPr>
            <a:spLocks noGrp="1"/>
          </p:cNvSpPr>
          <p:nvPr>
            <p:ph idx="1"/>
          </p:nvPr>
        </p:nvSpPr>
        <p:spPr>
          <a:xfrm>
            <a:off x="243840" y="968963"/>
            <a:ext cx="8696960" cy="5695997"/>
          </a:xfrm>
        </p:spPr>
        <p:txBody>
          <a:bodyPr>
            <a:normAutofit/>
          </a:bodyPr>
          <a:lstStyle/>
          <a:p>
            <a:r>
              <a:rPr lang="en-US" sz="2400" dirty="0" smtClean="0"/>
              <a:t>Asking others who may be using the cloud service may give you some insights into what they've seen, but...</a:t>
            </a:r>
          </a:p>
          <a:p>
            <a:r>
              <a:rPr lang="en-US" sz="2400" dirty="0" smtClean="0"/>
              <a:t>Your </a:t>
            </a:r>
            <a:r>
              <a:rPr lang="en-US" sz="2400" dirty="0"/>
              <a:t>site and the </a:t>
            </a:r>
            <a:r>
              <a:rPr lang="en-US" sz="2400" dirty="0" smtClean="0"/>
              <a:t>reference site(s) </a:t>
            </a:r>
            <a:r>
              <a:rPr lang="en-US" sz="2400" dirty="0"/>
              <a:t>may not have the same </a:t>
            </a:r>
            <a:r>
              <a:rPr lang="en-US" sz="2400" dirty="0" smtClean="0"/>
              <a:t>infrastructure, or the same planned </a:t>
            </a:r>
            <a:r>
              <a:rPr lang="en-US" sz="2400" dirty="0"/>
              <a:t>usage, or the same tolerance for risk, etc.</a:t>
            </a:r>
          </a:p>
          <a:p>
            <a:r>
              <a:rPr lang="en-US" sz="2400" dirty="0" smtClean="0"/>
              <a:t>Those pesky NDA terms may limit a colleague</a:t>
            </a:r>
            <a:r>
              <a:rPr lang="fr-FR" sz="2400" dirty="0" smtClean="0"/>
              <a:t>'</a:t>
            </a:r>
            <a:r>
              <a:rPr lang="en-US" sz="2400" dirty="0" smtClean="0"/>
              <a:t>s ability to candidly share what they've learned (at least "on the record"/for attribution)</a:t>
            </a:r>
          </a:p>
          <a:p>
            <a:r>
              <a:rPr lang="en-US" sz="2400" dirty="0"/>
              <a:t>Just like talking to </a:t>
            </a:r>
            <a:r>
              <a:rPr lang="en-US" sz="2400" dirty="0" smtClean="0"/>
              <a:t>employee references </a:t>
            </a:r>
            <a:r>
              <a:rPr lang="en-US" sz="2400" dirty="0"/>
              <a:t>for a new potential employee, you usually end up getting referred </a:t>
            </a:r>
            <a:r>
              <a:rPr lang="en-US" sz="2400" dirty="0" smtClean="0"/>
              <a:t>only to </a:t>
            </a:r>
            <a:r>
              <a:rPr lang="en-US" sz="2400" dirty="0"/>
              <a:t>those </a:t>
            </a:r>
            <a:r>
              <a:rPr lang="en-US" sz="2400" dirty="0" smtClean="0"/>
              <a:t>who've got nice things to say (</a:t>
            </a:r>
            <a:r>
              <a:rPr lang="en-US" sz="2400" dirty="0"/>
              <a:t>for some reason</a:t>
            </a:r>
            <a:r>
              <a:rPr lang="en-US" sz="2400" dirty="0" smtClean="0"/>
              <a:t>)</a:t>
            </a:r>
          </a:p>
          <a:p>
            <a:r>
              <a:rPr lang="en-US" sz="2400" dirty="0" smtClean="0"/>
              <a:t>Oral reports are also not very comparable, if you</a:t>
            </a:r>
            <a:r>
              <a:rPr lang="fr-FR" sz="2400" dirty="0" smtClean="0"/>
              <a:t>'</a:t>
            </a:r>
            <a:r>
              <a:rPr lang="en-US" sz="2400" dirty="0" smtClean="0"/>
              <a:t>re trying to evaluate multiple potential alternatives side-by-side.</a:t>
            </a:r>
            <a:endParaRPr lang="en-US" sz="2400" dirty="0"/>
          </a:p>
          <a:p>
            <a:endParaRPr lang="en-US" sz="2400" dirty="0" smtClean="0"/>
          </a:p>
        </p:txBody>
      </p:sp>
      <p:sp>
        <p:nvSpPr>
          <p:cNvPr id="4" name="Slide Number Placeholder 3"/>
          <p:cNvSpPr>
            <a:spLocks noGrp="1"/>
          </p:cNvSpPr>
          <p:nvPr>
            <p:ph type="sldNum" sz="quarter" idx="12"/>
          </p:nvPr>
        </p:nvSpPr>
        <p:spPr/>
        <p:txBody>
          <a:bodyPr/>
          <a:lstStyle/>
          <a:p>
            <a:fld id="{0AEBC2B5-9A5E-664D-818E-2CF9969E99F0}" type="slidenum">
              <a:rPr lang="en-US" smtClean="0"/>
              <a:t>76</a:t>
            </a:fld>
            <a:endParaRPr lang="en-US" dirty="0"/>
          </a:p>
        </p:txBody>
      </p:sp>
    </p:spTree>
    <p:extLst>
      <p:ext uri="{BB962C8B-B14F-4D97-AF65-F5344CB8AC3E}">
        <p14:creationId xmlns:p14="http://schemas.microsoft.com/office/powerpoint/2010/main" val="23336224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593094"/>
          </a:xfrm>
        </p:spPr>
        <p:txBody>
          <a:bodyPr>
            <a:normAutofit/>
          </a:bodyPr>
          <a:lstStyle/>
          <a:p>
            <a:r>
              <a:rPr lang="en-US" sz="3200" b="1" dirty="0" smtClean="0"/>
              <a:t>Using a Standardized Security Framework</a:t>
            </a:r>
            <a:endParaRPr lang="en-US" sz="3200" b="1" dirty="0"/>
          </a:p>
        </p:txBody>
      </p:sp>
      <p:sp>
        <p:nvSpPr>
          <p:cNvPr id="3" name="Content Placeholder 2"/>
          <p:cNvSpPr>
            <a:spLocks noGrp="1"/>
          </p:cNvSpPr>
          <p:nvPr>
            <p:ph idx="1"/>
          </p:nvPr>
        </p:nvSpPr>
        <p:spPr>
          <a:xfrm>
            <a:off x="243840" y="889000"/>
            <a:ext cx="8696960" cy="5775960"/>
          </a:xfrm>
        </p:spPr>
        <p:txBody>
          <a:bodyPr>
            <a:normAutofit/>
          </a:bodyPr>
          <a:lstStyle/>
          <a:p>
            <a:r>
              <a:rPr lang="en-US" sz="2400" dirty="0" smtClean="0"/>
              <a:t>If we want to do a systematic review of cloud provider security, maybe it would make sense to use some sort of </a:t>
            </a:r>
            <a:r>
              <a:rPr lang="en-US" sz="2400" b="1" dirty="0" smtClean="0"/>
              <a:t>standardized security framework?</a:t>
            </a:r>
          </a:p>
          <a:p>
            <a:r>
              <a:rPr lang="en-US" sz="2400" dirty="0" smtClean="0"/>
              <a:t>If we could all agree to use the </a:t>
            </a:r>
            <a:r>
              <a:rPr lang="en-US" sz="2400" b="1" dirty="0" smtClean="0"/>
              <a:t>same one</a:t>
            </a:r>
            <a:r>
              <a:rPr lang="en-US" sz="2400" dirty="0" smtClean="0"/>
              <a:t>, a provider would only need to complete </a:t>
            </a:r>
            <a:r>
              <a:rPr lang="en-US" sz="2400" b="1" dirty="0" smtClean="0"/>
              <a:t>one</a:t>
            </a:r>
            <a:r>
              <a:rPr lang="en-US" sz="2400" dirty="0" smtClean="0"/>
              <a:t> framework, and because the framework would be standardized, we could:</a:t>
            </a:r>
            <a:br>
              <a:rPr lang="en-US" sz="2400" dirty="0" smtClean="0"/>
            </a:br>
            <a:r>
              <a:rPr lang="en-US" sz="2400" dirty="0" smtClean="0"/>
              <a:t>-- Be comfortable that we haven</a:t>
            </a:r>
            <a:r>
              <a:rPr lang="fr-FR" sz="2400" dirty="0" smtClean="0"/>
              <a:t>'</a:t>
            </a:r>
            <a:r>
              <a:rPr lang="en-US" sz="2400" dirty="0" smtClean="0"/>
              <a:t>t overlooked anything obvious</a:t>
            </a:r>
            <a:br>
              <a:rPr lang="en-US" sz="2400" dirty="0" smtClean="0"/>
            </a:br>
            <a:r>
              <a:rPr lang="en-US" sz="2400" dirty="0" smtClean="0"/>
              <a:t>-- Easily compare the responses from provider A with the</a:t>
            </a:r>
            <a:br>
              <a:rPr lang="en-US" sz="2400" dirty="0" smtClean="0"/>
            </a:br>
            <a:r>
              <a:rPr lang="en-US" sz="2400" dirty="0" smtClean="0"/>
              <a:t>   responses from provider B</a:t>
            </a:r>
            <a:br>
              <a:rPr lang="en-US" sz="2400" dirty="0" smtClean="0"/>
            </a:br>
            <a:r>
              <a:rPr lang="en-US" sz="2400" dirty="0" smtClean="0"/>
              <a:t>-- Not have to wait while a provider answers a newly</a:t>
            </a:r>
            <a:br>
              <a:rPr lang="en-US" sz="2400" dirty="0" smtClean="0"/>
            </a:br>
            <a:r>
              <a:rPr lang="en-US" sz="2400" dirty="0" smtClean="0"/>
              <a:t>   written set of security questions</a:t>
            </a:r>
            <a:endParaRPr lang="en-US" sz="2400" dirty="0"/>
          </a:p>
          <a:p>
            <a:r>
              <a:rPr lang="en-US" sz="2400" dirty="0" smtClean="0"/>
              <a:t>If we could all agreed to use the same security framework, providers could just complete that </a:t>
            </a:r>
            <a:r>
              <a:rPr lang="en-US" sz="2400" u="sng" dirty="0" smtClean="0"/>
              <a:t>one</a:t>
            </a:r>
            <a:r>
              <a:rPr lang="en-US" sz="2400" dirty="0" smtClean="0"/>
              <a:t>, confident that it would handle the lion</a:t>
            </a:r>
            <a:r>
              <a:rPr lang="fr-FR" sz="2400" dirty="0" smtClean="0"/>
              <a:t>'</a:t>
            </a:r>
            <a:r>
              <a:rPr lang="en-US" sz="2400" dirty="0" smtClean="0"/>
              <a:t>s share of the questions from </a:t>
            </a:r>
            <a:r>
              <a:rPr lang="en-US" sz="2400" u="sng" dirty="0" smtClean="0"/>
              <a:t>all</a:t>
            </a:r>
            <a:r>
              <a:rPr lang="en-US" sz="2400" dirty="0" smtClean="0"/>
              <a:t> users.</a:t>
            </a:r>
          </a:p>
        </p:txBody>
      </p:sp>
      <p:sp>
        <p:nvSpPr>
          <p:cNvPr id="4" name="Slide Number Placeholder 3"/>
          <p:cNvSpPr>
            <a:spLocks noGrp="1"/>
          </p:cNvSpPr>
          <p:nvPr>
            <p:ph type="sldNum" sz="quarter" idx="12"/>
          </p:nvPr>
        </p:nvSpPr>
        <p:spPr/>
        <p:txBody>
          <a:bodyPr/>
          <a:lstStyle/>
          <a:p>
            <a:fld id="{0AEBC2B5-9A5E-664D-818E-2CF9969E99F0}" type="slidenum">
              <a:rPr lang="en-US" smtClean="0"/>
              <a:t>77</a:t>
            </a:fld>
            <a:endParaRPr lang="en-US" dirty="0"/>
          </a:p>
        </p:txBody>
      </p:sp>
    </p:spTree>
    <p:extLst>
      <p:ext uri="{BB962C8B-B14F-4D97-AF65-F5344CB8AC3E}">
        <p14:creationId xmlns:p14="http://schemas.microsoft.com/office/powerpoint/2010/main" val="28138655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519159"/>
          </a:xfrm>
        </p:spPr>
        <p:txBody>
          <a:bodyPr>
            <a:normAutofit/>
          </a:bodyPr>
          <a:lstStyle/>
          <a:p>
            <a:r>
              <a:rPr lang="en-US" sz="3200" b="1" u="sng" dirty="0" smtClean="0"/>
              <a:t>Whose</a:t>
            </a:r>
            <a:r>
              <a:rPr lang="en-US" sz="3200" b="1" dirty="0" smtClean="0"/>
              <a:t> Security Framework Should We Use?</a:t>
            </a:r>
            <a:endParaRPr lang="en-US" sz="3200" b="1" dirty="0"/>
          </a:p>
        </p:txBody>
      </p:sp>
      <p:sp>
        <p:nvSpPr>
          <p:cNvPr id="3" name="Content Placeholder 2"/>
          <p:cNvSpPr>
            <a:spLocks noGrp="1"/>
          </p:cNvSpPr>
          <p:nvPr>
            <p:ph idx="1"/>
          </p:nvPr>
        </p:nvSpPr>
        <p:spPr>
          <a:xfrm>
            <a:off x="243840" y="788009"/>
            <a:ext cx="8696960" cy="5876951"/>
          </a:xfrm>
        </p:spPr>
        <p:txBody>
          <a:bodyPr>
            <a:normAutofit/>
          </a:bodyPr>
          <a:lstStyle/>
          <a:p>
            <a:r>
              <a:rPr lang="en-US" sz="2400" dirty="0" smtClean="0"/>
              <a:t>Cloud security frameworks have been developed by many agencies/organizations, including:</a:t>
            </a:r>
            <a:br>
              <a:rPr lang="en-US" sz="2400" dirty="0" smtClean="0"/>
            </a:br>
            <a:r>
              <a:rPr lang="en-US" sz="2400" dirty="0" smtClean="0"/>
              <a:t/>
            </a:r>
            <a:br>
              <a:rPr lang="en-US" sz="2400" dirty="0" smtClean="0"/>
            </a:br>
            <a:r>
              <a:rPr lang="en-US" sz="2400" dirty="0" smtClean="0"/>
              <a:t>-- Cloud Security Alliance</a:t>
            </a:r>
            <a:br>
              <a:rPr lang="en-US" sz="2400" dirty="0" smtClean="0"/>
            </a:br>
            <a:r>
              <a:rPr lang="en-US" sz="2400" dirty="0" smtClean="0"/>
              <a:t>-- ENISA</a:t>
            </a:r>
            <a:br>
              <a:rPr lang="en-US" sz="2400" dirty="0" smtClean="0"/>
            </a:br>
            <a:r>
              <a:rPr lang="en-US" sz="2400" dirty="0" smtClean="0"/>
              <a:t>-- GSA</a:t>
            </a:r>
            <a:br>
              <a:rPr lang="en-US" sz="2400" dirty="0" smtClean="0"/>
            </a:br>
            <a:r>
              <a:rPr lang="en-US" sz="2400" dirty="0" smtClean="0"/>
              <a:t>-- ISO</a:t>
            </a:r>
            <a:r>
              <a:rPr lang="en-US" sz="2400" dirty="0"/>
              <a:t/>
            </a:r>
            <a:br>
              <a:rPr lang="en-US" sz="2400" dirty="0"/>
            </a:br>
            <a:r>
              <a:rPr lang="en-US" sz="2400" dirty="0" smtClean="0"/>
              <a:t>-- Jericho Forum</a:t>
            </a:r>
            <a:r>
              <a:rPr lang="en-US" sz="2400" dirty="0"/>
              <a:t/>
            </a:r>
            <a:br>
              <a:rPr lang="en-US" sz="2400" dirty="0"/>
            </a:br>
            <a:r>
              <a:rPr lang="en-US" sz="2400" dirty="0" smtClean="0"/>
              <a:t>-- NIST</a:t>
            </a:r>
          </a:p>
          <a:p>
            <a:endParaRPr lang="en-US" sz="2400" dirty="0"/>
          </a:p>
          <a:p>
            <a:r>
              <a:rPr lang="en-US" sz="2400" dirty="0"/>
              <a:t>Just like </a:t>
            </a:r>
            <a:r>
              <a:rPr lang="en-US" sz="2400" dirty="0" smtClean="0"/>
              <a:t>"Goldilocks </a:t>
            </a:r>
            <a:r>
              <a:rPr lang="en-US" sz="2400" dirty="0"/>
              <a:t>and the Three Bears</a:t>
            </a:r>
            <a:r>
              <a:rPr lang="en-US" sz="2400" dirty="0" smtClean="0"/>
              <a:t>," </a:t>
            </a:r>
            <a:r>
              <a:rPr lang="en-US" sz="2400" dirty="0"/>
              <a:t>some cloud security frameworks may be too simple, other cloud security frameworks may be too </a:t>
            </a:r>
            <a:r>
              <a:rPr lang="en-US" sz="2400" dirty="0" smtClean="0"/>
              <a:t>complex. The </a:t>
            </a:r>
            <a:r>
              <a:rPr lang="en-US" sz="2400" dirty="0"/>
              <a:t>trick is finding one that</a:t>
            </a:r>
            <a:r>
              <a:rPr lang="fr-FR" sz="2400" dirty="0"/>
              <a:t>'</a:t>
            </a:r>
            <a:r>
              <a:rPr lang="en-US" sz="2400" dirty="0"/>
              <a:t>s "just right.</a:t>
            </a:r>
            <a:r>
              <a:rPr lang="en-US" sz="2400" dirty="0" smtClean="0"/>
              <a:t>"</a:t>
            </a:r>
          </a:p>
          <a:p>
            <a:endParaRPr lang="en-US" sz="2400" dirty="0"/>
          </a:p>
          <a:p>
            <a:r>
              <a:rPr lang="en-US" sz="2400" b="1" dirty="0">
                <a:solidFill>
                  <a:srgbClr val="FF0000"/>
                </a:solidFill>
              </a:rPr>
              <a:t>T</a:t>
            </a:r>
            <a:r>
              <a:rPr lang="en-US" sz="2400" b="1" dirty="0" smtClean="0">
                <a:solidFill>
                  <a:srgbClr val="FF0000"/>
                </a:solidFill>
              </a:rPr>
              <a:t>he sweet spot is the CSA CCM.</a:t>
            </a:r>
            <a:endParaRPr lang="en-US" sz="2400" b="1" dirty="0">
              <a:solidFill>
                <a:srgbClr val="FF0000"/>
              </a:solidFill>
            </a:endParaRPr>
          </a:p>
        </p:txBody>
      </p:sp>
      <p:sp>
        <p:nvSpPr>
          <p:cNvPr id="4" name="Slide Number Placeholder 3"/>
          <p:cNvSpPr>
            <a:spLocks noGrp="1"/>
          </p:cNvSpPr>
          <p:nvPr>
            <p:ph type="sldNum" sz="quarter" idx="12"/>
          </p:nvPr>
        </p:nvSpPr>
        <p:spPr/>
        <p:txBody>
          <a:bodyPr/>
          <a:lstStyle/>
          <a:p>
            <a:fld id="{0AEBC2B5-9A5E-664D-818E-2CF9969E99F0}" type="slidenum">
              <a:rPr lang="en-US" smtClean="0"/>
              <a:t>78</a:t>
            </a:fld>
            <a:endParaRPr lang="en-US" dirty="0"/>
          </a:p>
        </p:txBody>
      </p:sp>
    </p:spTree>
    <p:extLst>
      <p:ext uri="{BB962C8B-B14F-4D97-AF65-F5344CB8AC3E}">
        <p14:creationId xmlns:p14="http://schemas.microsoft.com/office/powerpoint/2010/main" val="27284703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170605" y="303325"/>
            <a:ext cx="8776723" cy="6142341"/>
          </a:xfrm>
        </p:spPr>
        <p:txBody>
          <a:bodyPr>
            <a:noAutofit/>
          </a:bodyPr>
          <a:lstStyle/>
          <a:p>
            <a:r>
              <a:rPr lang="en-US" sz="6000" b="1" spc="-100" dirty="0" smtClean="0">
                <a:solidFill>
                  <a:srgbClr val="FF0000"/>
                </a:solidFill>
              </a:rPr>
              <a:t>X. Cloud Security Alliance Cloud Controls Matrix </a:t>
            </a:r>
            <a:br>
              <a:rPr lang="en-US" sz="6000" b="1" spc="-100" dirty="0" smtClean="0">
                <a:solidFill>
                  <a:srgbClr val="FF0000"/>
                </a:solidFill>
              </a:rPr>
            </a:br>
            <a:r>
              <a:rPr lang="en-US" sz="6000" b="1" spc="-100" dirty="0" smtClean="0">
                <a:solidFill>
                  <a:srgbClr val="FF0000"/>
                </a:solidFill>
              </a:rPr>
              <a:t>(CSA CCM)</a:t>
            </a:r>
            <a:r>
              <a:rPr lang="en-US" sz="2400" b="1" spc="-100" dirty="0" smtClean="0">
                <a:solidFill>
                  <a:srgbClr val="000000"/>
                </a:solidFill>
              </a:rPr>
              <a:t/>
            </a:r>
            <a:br>
              <a:rPr lang="en-US" sz="2400" b="1" spc="-100" dirty="0" smtClean="0">
                <a:solidFill>
                  <a:srgbClr val="000000"/>
                </a:solidFill>
              </a:rPr>
            </a:br>
            <a:r>
              <a:rPr lang="en-US" sz="2400" b="1" spc="-100" dirty="0" smtClean="0">
                <a:solidFill>
                  <a:srgbClr val="000000"/>
                </a:solidFill>
              </a:rPr>
              <a:t/>
            </a:r>
            <a:br>
              <a:rPr lang="en-US" sz="2400" b="1" spc="-100" dirty="0" smtClean="0">
                <a:solidFill>
                  <a:srgbClr val="000000"/>
                </a:solidFill>
              </a:rPr>
            </a:br>
            <a:r>
              <a:rPr lang="en-US" sz="2400" b="1" spc="-100" dirty="0" smtClean="0">
                <a:solidFill>
                  <a:srgbClr val="000000"/>
                </a:solidFill>
              </a:rPr>
              <a:t>"</a:t>
            </a:r>
            <a:r>
              <a:rPr lang="en-US" sz="2400" spc="-100" dirty="0" smtClean="0">
                <a:solidFill>
                  <a:srgbClr val="000000"/>
                </a:solidFill>
              </a:rPr>
              <a:t>I </a:t>
            </a:r>
            <a:r>
              <a:rPr lang="en-US" sz="2400" spc="-100" dirty="0">
                <a:solidFill>
                  <a:srgbClr val="000000"/>
                </a:solidFill>
              </a:rPr>
              <a:t>see you've got your list out, say your piece and get out</a:t>
            </a:r>
            <a:br>
              <a:rPr lang="en-US" sz="2400" spc="-100" dirty="0">
                <a:solidFill>
                  <a:srgbClr val="000000"/>
                </a:solidFill>
              </a:rPr>
            </a:br>
            <a:r>
              <a:rPr lang="en-US" sz="2400" spc="-100" dirty="0">
                <a:solidFill>
                  <a:srgbClr val="000000"/>
                </a:solidFill>
              </a:rPr>
              <a:t>Guess I get the gist of it, but it's alright</a:t>
            </a:r>
            <a:br>
              <a:rPr lang="en-US" sz="2400" spc="-100" dirty="0">
                <a:solidFill>
                  <a:srgbClr val="000000"/>
                </a:solidFill>
              </a:rPr>
            </a:br>
            <a:r>
              <a:rPr lang="en-US" sz="2400" spc="-100" dirty="0">
                <a:solidFill>
                  <a:srgbClr val="000000"/>
                </a:solidFill>
              </a:rPr>
              <a:t>Sorry that you feel that way, the only thing there is to say</a:t>
            </a:r>
            <a:br>
              <a:rPr lang="en-US" sz="2400" spc="-100" dirty="0">
                <a:solidFill>
                  <a:srgbClr val="000000"/>
                </a:solidFill>
              </a:rPr>
            </a:br>
            <a:r>
              <a:rPr lang="en-US" sz="2400" spc="-100" dirty="0">
                <a:solidFill>
                  <a:srgbClr val="000000"/>
                </a:solidFill>
              </a:rPr>
              <a:t>Every silver lining's got a touch of </a:t>
            </a:r>
            <a:r>
              <a:rPr lang="en-US" sz="2400" spc="-100" dirty="0" smtClean="0">
                <a:solidFill>
                  <a:srgbClr val="000000"/>
                </a:solidFill>
              </a:rPr>
              <a:t>grey"</a:t>
            </a:r>
            <a:br>
              <a:rPr lang="en-US" sz="2400" spc="-100" dirty="0" smtClean="0">
                <a:solidFill>
                  <a:srgbClr val="000000"/>
                </a:solidFill>
              </a:rPr>
            </a:br>
            <a:r>
              <a:rPr lang="en-US" sz="2400" spc="-100" dirty="0">
                <a:solidFill>
                  <a:srgbClr val="000000"/>
                </a:solidFill>
              </a:rPr>
              <a:t/>
            </a:r>
            <a:br>
              <a:rPr lang="en-US" sz="2400" spc="-100" dirty="0">
                <a:solidFill>
                  <a:srgbClr val="000000"/>
                </a:solidFill>
              </a:rPr>
            </a:br>
            <a:r>
              <a:rPr lang="en-US" sz="2400" spc="-100" dirty="0" smtClean="0">
                <a:solidFill>
                  <a:srgbClr val="000000"/>
                </a:solidFill>
              </a:rPr>
              <a:t>Grateful Dead, </a:t>
            </a:r>
            <a:r>
              <a:rPr lang="en-US" sz="2400" i="1" spc="-100" dirty="0" smtClean="0">
                <a:solidFill>
                  <a:srgbClr val="000000"/>
                </a:solidFill>
              </a:rPr>
              <a:t>Touch of Grey</a:t>
            </a:r>
            <a:endParaRPr lang="en-US" sz="2400" i="1" spc="-100" dirty="0">
              <a:solidFill>
                <a:srgbClr val="000000"/>
              </a:solidFill>
            </a:endParaRPr>
          </a:p>
        </p:txBody>
      </p:sp>
    </p:spTree>
    <p:extLst>
      <p:ext uri="{BB962C8B-B14F-4D97-AF65-F5344CB8AC3E}">
        <p14:creationId xmlns:p14="http://schemas.microsoft.com/office/powerpoint/2010/main" val="63915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669" y="1582792"/>
            <a:ext cx="8780449" cy="3570485"/>
          </a:xfrm>
        </p:spPr>
        <p:txBody>
          <a:bodyPr>
            <a:normAutofit/>
          </a:bodyPr>
          <a:lstStyle/>
          <a:p>
            <a:r>
              <a:rPr lang="en-US" sz="6000" b="1" dirty="0" smtClean="0">
                <a:solidFill>
                  <a:srgbClr val="FF0000"/>
                </a:solidFill>
              </a:rPr>
              <a:t>II. Jargon</a:t>
            </a:r>
            <a:r>
              <a:rPr lang="en-US" sz="6000" b="1" dirty="0" smtClean="0"/>
              <a:t/>
            </a:r>
            <a:br>
              <a:rPr lang="en-US" sz="6000" b="1" dirty="0" smtClean="0"/>
            </a:br>
            <a:r>
              <a:rPr lang="en-US" sz="6000" b="1" dirty="0"/>
              <a:t/>
            </a:r>
            <a:br>
              <a:rPr lang="en-US" sz="6000" b="1" dirty="0"/>
            </a:br>
            <a:r>
              <a:rPr lang="en-US" sz="2400" dirty="0"/>
              <a:t>"Biggie Biggie Biggie can't you see</a:t>
            </a:r>
            <a:br>
              <a:rPr lang="en-US" sz="2400" dirty="0"/>
            </a:br>
            <a:r>
              <a:rPr lang="en-US" sz="2400" dirty="0"/>
              <a:t>Sometimes your words just hypnotize me</a:t>
            </a:r>
            <a:br>
              <a:rPr lang="en-US" sz="2400" dirty="0"/>
            </a:br>
            <a:r>
              <a:rPr lang="en-US" sz="2400" dirty="0"/>
              <a:t>And I just love your flashy ways</a:t>
            </a:r>
            <a:br>
              <a:rPr lang="en-US" sz="2400" dirty="0"/>
            </a:br>
            <a:r>
              <a:rPr lang="en-US" sz="2400" dirty="0"/>
              <a:t>Guess that's why they broke, and you're so </a:t>
            </a:r>
            <a:r>
              <a:rPr lang="en-US" sz="2400" dirty="0" smtClean="0"/>
              <a:t>paid"</a:t>
            </a:r>
            <a:br>
              <a:rPr lang="en-US" sz="2400" dirty="0" smtClean="0"/>
            </a:br>
            <a:r>
              <a:rPr lang="en-US" sz="2400" dirty="0" smtClean="0"/>
              <a:t/>
            </a:r>
            <a:br>
              <a:rPr lang="en-US" sz="2400" dirty="0" smtClean="0"/>
            </a:br>
            <a:r>
              <a:rPr lang="en-US" sz="2400" dirty="0" smtClean="0"/>
              <a:t>The </a:t>
            </a:r>
            <a:r>
              <a:rPr lang="en-US" sz="2400" dirty="0"/>
              <a:t>Notorious B.I.G</a:t>
            </a:r>
            <a:r>
              <a:rPr lang="en-US" sz="2400" dirty="0" smtClean="0"/>
              <a:t>., </a:t>
            </a:r>
            <a:r>
              <a:rPr lang="en-US" sz="2400" i="1" dirty="0" smtClean="0"/>
              <a:t>Hypnotize</a:t>
            </a:r>
            <a:r>
              <a:rPr lang="en-US" sz="2400" dirty="0" smtClean="0"/>
              <a:t> (2014)</a:t>
            </a:r>
            <a:endParaRPr lang="en-US" sz="2400" b="1" dirty="0"/>
          </a:p>
        </p:txBody>
      </p:sp>
    </p:spTree>
    <p:extLst>
      <p:ext uri="{BB962C8B-B14F-4D97-AF65-F5344CB8AC3E}">
        <p14:creationId xmlns:p14="http://schemas.microsoft.com/office/powerpoint/2010/main" val="268600282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519159"/>
          </a:xfrm>
        </p:spPr>
        <p:txBody>
          <a:bodyPr>
            <a:normAutofit/>
          </a:bodyPr>
          <a:lstStyle/>
          <a:p>
            <a:r>
              <a:rPr lang="en-US" sz="3200" b="1" dirty="0" smtClean="0"/>
              <a:t>CSA Cloud Controls Matrix</a:t>
            </a:r>
            <a:endParaRPr lang="en-US" sz="3200" b="1" dirty="0"/>
          </a:p>
        </p:txBody>
      </p:sp>
      <p:sp>
        <p:nvSpPr>
          <p:cNvPr id="3" name="Content Placeholder 2"/>
          <p:cNvSpPr>
            <a:spLocks noGrp="1"/>
          </p:cNvSpPr>
          <p:nvPr>
            <p:ph idx="1"/>
          </p:nvPr>
        </p:nvSpPr>
        <p:spPr>
          <a:xfrm>
            <a:off x="243840" y="788009"/>
            <a:ext cx="8696960" cy="5876951"/>
          </a:xfrm>
        </p:spPr>
        <p:txBody>
          <a:bodyPr>
            <a:normAutofit/>
          </a:bodyPr>
          <a:lstStyle/>
          <a:p>
            <a:r>
              <a:rPr lang="en-US" sz="2400" dirty="0" smtClean="0"/>
              <a:t>The CSA Cloud Controls Matrix (CSA CCM) is the security framework that I've previously recommended, and continue to recommend folks use for evaluating the maturity and completeness of cloud provider security programs.</a:t>
            </a:r>
          </a:p>
          <a:p>
            <a:endParaRPr lang="en-US" sz="2400" dirty="0" smtClean="0"/>
          </a:p>
          <a:p>
            <a:r>
              <a:rPr lang="en-US" sz="2400" dirty="0" smtClean="0"/>
              <a:t>The CSA CCM approach avoids any problems that may be associated with completing a checklist but NOT FIXING issues that may be exposed as a result. </a:t>
            </a:r>
          </a:p>
          <a:p>
            <a:endParaRPr lang="en-US" sz="2400" dirty="0"/>
          </a:p>
          <a:p>
            <a:r>
              <a:rPr lang="en-US" sz="2400" dirty="0" smtClean="0"/>
              <a:t>If you complete a CSA CCM-based whitepaper talking about your approach to security, it becomes quite difficult to gloss over/ignore areas where obvious deficiencies exist. </a:t>
            </a:r>
          </a:p>
        </p:txBody>
      </p:sp>
      <p:sp>
        <p:nvSpPr>
          <p:cNvPr id="4" name="Slide Number Placeholder 3"/>
          <p:cNvSpPr>
            <a:spLocks noGrp="1"/>
          </p:cNvSpPr>
          <p:nvPr>
            <p:ph type="sldNum" sz="quarter" idx="12"/>
          </p:nvPr>
        </p:nvSpPr>
        <p:spPr/>
        <p:txBody>
          <a:bodyPr/>
          <a:lstStyle/>
          <a:p>
            <a:fld id="{0AEBC2B5-9A5E-664D-818E-2CF9969E99F0}" type="slidenum">
              <a:rPr lang="en-US" smtClean="0"/>
              <a:t>80</a:t>
            </a:fld>
            <a:endParaRPr lang="en-US" dirty="0"/>
          </a:p>
        </p:txBody>
      </p:sp>
    </p:spTree>
    <p:extLst>
      <p:ext uri="{BB962C8B-B14F-4D97-AF65-F5344CB8AC3E}">
        <p14:creationId xmlns:p14="http://schemas.microsoft.com/office/powerpoint/2010/main" val="16029583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519159"/>
          </a:xfrm>
        </p:spPr>
        <p:txBody>
          <a:bodyPr>
            <a:normAutofit/>
          </a:bodyPr>
          <a:lstStyle/>
          <a:p>
            <a:r>
              <a:rPr lang="en-US" sz="3200" b="1" dirty="0" smtClean="0"/>
              <a:t>CSA CCM 3.0.1</a:t>
            </a:r>
            <a:endParaRPr lang="en-US" sz="3200" b="1" dirty="0"/>
          </a:p>
        </p:txBody>
      </p:sp>
      <p:sp>
        <p:nvSpPr>
          <p:cNvPr id="3" name="Content Placeholder 2"/>
          <p:cNvSpPr>
            <a:spLocks noGrp="1"/>
          </p:cNvSpPr>
          <p:nvPr>
            <p:ph idx="1"/>
          </p:nvPr>
        </p:nvSpPr>
        <p:spPr>
          <a:xfrm>
            <a:off x="243840" y="939800"/>
            <a:ext cx="8696960" cy="5725160"/>
          </a:xfrm>
        </p:spPr>
        <p:txBody>
          <a:bodyPr>
            <a:normAutofit/>
          </a:bodyPr>
          <a:lstStyle/>
          <a:p>
            <a:r>
              <a:rPr lang="en-US" sz="2400" dirty="0" smtClean="0"/>
              <a:t>The current version of the CSA CCM, 3.0.1, which was released in updated form on 9/1/2017. </a:t>
            </a:r>
          </a:p>
          <a:p>
            <a:endParaRPr lang="en-US" sz="2400" dirty="0"/>
          </a:p>
          <a:p>
            <a:r>
              <a:rPr lang="en-US" sz="2400" dirty="0" smtClean="0"/>
              <a:t>It has 133 questions spanning 16 different security domains. </a:t>
            </a:r>
            <a:endParaRPr lang="en-US" sz="2400" dirty="0"/>
          </a:p>
          <a:p>
            <a:endParaRPr lang="en-US" sz="2400" dirty="0" smtClean="0"/>
          </a:p>
          <a:p>
            <a:r>
              <a:rPr lang="en-US" sz="2400" dirty="0" smtClean="0"/>
              <a:t>133 questions is simultaneously a LOT of questions, yet far fewer than some other assessment instruments. </a:t>
            </a:r>
          </a:p>
          <a:p>
            <a:endParaRPr lang="en-US" sz="2400" dirty="0"/>
          </a:p>
          <a:p>
            <a:r>
              <a:rPr lang="en-US" sz="2400" dirty="0" smtClean="0"/>
              <a:t>We think CSA got the length and scope of coverage about right.</a:t>
            </a:r>
          </a:p>
        </p:txBody>
      </p:sp>
      <p:sp>
        <p:nvSpPr>
          <p:cNvPr id="4" name="Slide Number Placeholder 3"/>
          <p:cNvSpPr>
            <a:spLocks noGrp="1"/>
          </p:cNvSpPr>
          <p:nvPr>
            <p:ph type="sldNum" sz="quarter" idx="12"/>
          </p:nvPr>
        </p:nvSpPr>
        <p:spPr/>
        <p:txBody>
          <a:bodyPr/>
          <a:lstStyle/>
          <a:p>
            <a:fld id="{0AEBC2B5-9A5E-664D-818E-2CF9969E99F0}" type="slidenum">
              <a:rPr lang="en-US" smtClean="0"/>
              <a:t>81</a:t>
            </a:fld>
            <a:endParaRPr lang="en-US" dirty="0"/>
          </a:p>
        </p:txBody>
      </p:sp>
    </p:spTree>
    <p:extLst>
      <p:ext uri="{BB962C8B-B14F-4D97-AF65-F5344CB8AC3E}">
        <p14:creationId xmlns:p14="http://schemas.microsoft.com/office/powerpoint/2010/main" val="29890932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519159"/>
          </a:xfrm>
        </p:spPr>
        <p:txBody>
          <a:bodyPr>
            <a:normAutofit/>
          </a:bodyPr>
          <a:lstStyle/>
          <a:p>
            <a:r>
              <a:rPr lang="en-US" sz="3200" b="1" dirty="0" smtClean="0"/>
              <a:t>What Controls ("Rows") Are </a:t>
            </a:r>
            <a:r>
              <a:rPr lang="en-US" sz="3200" b="1" dirty="0"/>
              <a:t>I</a:t>
            </a:r>
            <a:r>
              <a:rPr lang="en-US" sz="3200" b="1" dirty="0" smtClean="0"/>
              <a:t>n The CSA CCM?</a:t>
            </a:r>
            <a:endParaRPr lang="en-US" sz="3200" b="1" dirty="0"/>
          </a:p>
        </p:txBody>
      </p:sp>
      <p:sp>
        <p:nvSpPr>
          <p:cNvPr id="3" name="Content Placeholder 2"/>
          <p:cNvSpPr>
            <a:spLocks noGrp="1"/>
          </p:cNvSpPr>
          <p:nvPr>
            <p:ph idx="1"/>
          </p:nvPr>
        </p:nvSpPr>
        <p:spPr>
          <a:xfrm>
            <a:off x="243840" y="788995"/>
            <a:ext cx="8696960" cy="5875965"/>
          </a:xfrm>
        </p:spPr>
        <p:txBody>
          <a:bodyPr>
            <a:normAutofit/>
          </a:bodyPr>
          <a:lstStyle/>
          <a:p>
            <a:r>
              <a:rPr lang="en-US" sz="2400" dirty="0" smtClean="0"/>
              <a:t>To see, </a:t>
            </a:r>
            <a:r>
              <a:rPr lang="en-US" sz="2400" dirty="0"/>
              <a:t>download a copy at </a:t>
            </a:r>
            <a:br>
              <a:rPr lang="en-US" sz="2400" dirty="0"/>
            </a:br>
            <a:r>
              <a:rPr lang="en-US" sz="2400" dirty="0"/>
              <a:t>https://downloads.cloudsecurityalliance.org/initiatives/ccm/ccm-v3.0.1.zip</a:t>
            </a:r>
            <a:endParaRPr lang="en-US" sz="2400" dirty="0" smtClean="0"/>
          </a:p>
          <a:p>
            <a:endParaRPr lang="en-US" sz="2400" dirty="0"/>
          </a:p>
          <a:p>
            <a:r>
              <a:rPr lang="en-US" sz="2400" dirty="0" smtClean="0"/>
              <a:t>The 133 "controls" are grouped into 16 </a:t>
            </a:r>
            <a:r>
              <a:rPr lang="en-US" sz="2400" dirty="0"/>
              <a:t>topical areas:</a:t>
            </a:r>
            <a:br>
              <a:rPr lang="en-US" sz="2400" dirty="0"/>
            </a:br>
            <a:r>
              <a:rPr lang="en-US" sz="2400" dirty="0" smtClean="0"/>
              <a:t/>
            </a:r>
            <a:br>
              <a:rPr lang="en-US" sz="2400" dirty="0" smtClean="0"/>
            </a:br>
            <a:r>
              <a:rPr lang="en-US" sz="2400" dirty="0" smtClean="0"/>
              <a:t>1) </a:t>
            </a:r>
            <a:r>
              <a:rPr lang="en-US" sz="2400" dirty="0"/>
              <a:t>Application &amp; Interface </a:t>
            </a:r>
            <a:r>
              <a:rPr lang="en-US" sz="2400" dirty="0" smtClean="0"/>
              <a:t>Security</a:t>
            </a:r>
            <a:br>
              <a:rPr lang="en-US" sz="2400" dirty="0" smtClean="0"/>
            </a:br>
            <a:r>
              <a:rPr lang="en-US" sz="2400" dirty="0" smtClean="0"/>
              <a:t>2) </a:t>
            </a:r>
            <a:r>
              <a:rPr lang="en-US" sz="2400" dirty="0"/>
              <a:t>Audit Assurance &amp; </a:t>
            </a:r>
            <a:r>
              <a:rPr lang="en-US" sz="2400" dirty="0" smtClean="0"/>
              <a:t>Compliance</a:t>
            </a:r>
            <a:br>
              <a:rPr lang="en-US" sz="2400" dirty="0" smtClean="0"/>
            </a:br>
            <a:r>
              <a:rPr lang="en-US" sz="2400" dirty="0" smtClean="0"/>
              <a:t>3) </a:t>
            </a:r>
            <a:r>
              <a:rPr lang="en-US" sz="2400" dirty="0"/>
              <a:t>Business Continuity Management &amp; Operational </a:t>
            </a:r>
            <a:r>
              <a:rPr lang="en-US" sz="2400" dirty="0" smtClean="0"/>
              <a:t> </a:t>
            </a:r>
            <a:br>
              <a:rPr lang="en-US" sz="2400" dirty="0" smtClean="0"/>
            </a:br>
            <a:r>
              <a:rPr lang="en-US" sz="2400" dirty="0" smtClean="0"/>
              <a:t>     Resilience</a:t>
            </a:r>
            <a:br>
              <a:rPr lang="en-US" sz="2400" dirty="0" smtClean="0"/>
            </a:br>
            <a:r>
              <a:rPr lang="en-US" sz="2400" dirty="0" smtClean="0"/>
              <a:t>4) </a:t>
            </a:r>
            <a:r>
              <a:rPr lang="en-US" sz="2400" dirty="0"/>
              <a:t>Change Control &amp; Configuration </a:t>
            </a:r>
            <a:r>
              <a:rPr lang="en-US" sz="2400" dirty="0" smtClean="0"/>
              <a:t>Management</a:t>
            </a:r>
            <a:br>
              <a:rPr lang="en-US" sz="2400" dirty="0" smtClean="0"/>
            </a:br>
            <a:r>
              <a:rPr lang="en-US" sz="2400" dirty="0" smtClean="0"/>
              <a:t>5) </a:t>
            </a:r>
            <a:r>
              <a:rPr lang="en-US" sz="2400" dirty="0"/>
              <a:t>Data Security &amp; Information Lifecycle </a:t>
            </a:r>
            <a:r>
              <a:rPr lang="en-US" sz="2400" dirty="0" smtClean="0"/>
              <a:t>Management</a:t>
            </a:r>
            <a:br>
              <a:rPr lang="en-US" sz="2400" dirty="0" smtClean="0"/>
            </a:br>
            <a:r>
              <a:rPr lang="en-US" sz="2400" dirty="0" smtClean="0"/>
              <a:t>6) </a:t>
            </a:r>
            <a:r>
              <a:rPr lang="en-US" sz="2400" dirty="0"/>
              <a:t>Datacenter </a:t>
            </a:r>
            <a:r>
              <a:rPr lang="en-US" sz="2400" dirty="0" smtClean="0"/>
              <a:t>Security</a:t>
            </a:r>
            <a:br>
              <a:rPr lang="en-US" sz="2400" dirty="0" smtClean="0"/>
            </a:br>
            <a:r>
              <a:rPr lang="en-US" sz="2400" dirty="0" smtClean="0"/>
              <a:t>7) </a:t>
            </a:r>
            <a:r>
              <a:rPr lang="en-US" sz="2400" dirty="0"/>
              <a:t>Encryption &amp; Key </a:t>
            </a:r>
            <a:r>
              <a:rPr lang="en-US" sz="2400" dirty="0" smtClean="0"/>
              <a:t>Management</a:t>
            </a:r>
            <a:br>
              <a:rPr lang="en-US" sz="2400" dirty="0" smtClean="0"/>
            </a:br>
            <a:r>
              <a:rPr lang="en-US" sz="2400" dirty="0" smtClean="0"/>
              <a:t>[continued on the next slide]</a:t>
            </a:r>
          </a:p>
        </p:txBody>
      </p:sp>
      <p:sp>
        <p:nvSpPr>
          <p:cNvPr id="4" name="Slide Number Placeholder 3"/>
          <p:cNvSpPr>
            <a:spLocks noGrp="1"/>
          </p:cNvSpPr>
          <p:nvPr>
            <p:ph type="sldNum" sz="quarter" idx="12"/>
          </p:nvPr>
        </p:nvSpPr>
        <p:spPr/>
        <p:txBody>
          <a:bodyPr/>
          <a:lstStyle/>
          <a:p>
            <a:fld id="{0AEBC2B5-9A5E-664D-818E-2CF9969E99F0}" type="slidenum">
              <a:rPr lang="en-US" smtClean="0"/>
              <a:t>82</a:t>
            </a:fld>
            <a:endParaRPr lang="en-US" dirty="0"/>
          </a:p>
        </p:txBody>
      </p:sp>
    </p:spTree>
    <p:extLst>
      <p:ext uri="{BB962C8B-B14F-4D97-AF65-F5344CB8AC3E}">
        <p14:creationId xmlns:p14="http://schemas.microsoft.com/office/powerpoint/2010/main" val="31381179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519159"/>
          </a:xfrm>
        </p:spPr>
        <p:txBody>
          <a:bodyPr>
            <a:normAutofit/>
          </a:bodyPr>
          <a:lstStyle/>
          <a:p>
            <a:r>
              <a:rPr lang="en-US" sz="3200" b="1" dirty="0"/>
              <a:t>What Controls </a:t>
            </a:r>
            <a:r>
              <a:rPr lang="en-US" sz="3200" b="1" dirty="0" smtClean="0"/>
              <a:t>("Rows") </a:t>
            </a:r>
            <a:r>
              <a:rPr lang="en-US" sz="3200" b="1" dirty="0"/>
              <a:t>are in CSA </a:t>
            </a:r>
            <a:r>
              <a:rPr lang="en-US" sz="3200" b="1" dirty="0" smtClean="0"/>
              <a:t>CCM? (2)</a:t>
            </a:r>
            <a:endParaRPr lang="en-US" sz="3200" b="1" dirty="0"/>
          </a:p>
        </p:txBody>
      </p:sp>
      <p:sp>
        <p:nvSpPr>
          <p:cNvPr id="3" name="Content Placeholder 2"/>
          <p:cNvSpPr>
            <a:spLocks noGrp="1"/>
          </p:cNvSpPr>
          <p:nvPr>
            <p:ph idx="1"/>
          </p:nvPr>
        </p:nvSpPr>
        <p:spPr>
          <a:xfrm>
            <a:off x="243840" y="939800"/>
            <a:ext cx="8696960" cy="5725160"/>
          </a:xfrm>
        </p:spPr>
        <p:txBody>
          <a:bodyPr>
            <a:normAutofit/>
          </a:bodyPr>
          <a:lstStyle/>
          <a:p>
            <a:r>
              <a:rPr lang="en-US" sz="2400" dirty="0" smtClean="0"/>
              <a:t>  8) </a:t>
            </a:r>
            <a:r>
              <a:rPr lang="en-US" sz="2400" dirty="0"/>
              <a:t>Governance and Risk </a:t>
            </a:r>
            <a:r>
              <a:rPr lang="en-US" sz="2400" dirty="0" smtClean="0"/>
              <a:t>Management</a:t>
            </a:r>
            <a:br>
              <a:rPr lang="en-US" sz="2400" dirty="0" smtClean="0"/>
            </a:br>
            <a:r>
              <a:rPr lang="en-US" sz="2400" dirty="0" smtClean="0"/>
              <a:t>  9) </a:t>
            </a:r>
            <a:r>
              <a:rPr lang="en-US" sz="2400" dirty="0"/>
              <a:t>Human </a:t>
            </a:r>
            <a:r>
              <a:rPr lang="en-US" sz="2400" dirty="0" smtClean="0"/>
              <a:t>Resources</a:t>
            </a:r>
            <a:br>
              <a:rPr lang="en-US" sz="2400" dirty="0" smtClean="0"/>
            </a:br>
            <a:r>
              <a:rPr lang="en-US" sz="2400" dirty="0" smtClean="0"/>
              <a:t>10) </a:t>
            </a:r>
            <a:r>
              <a:rPr lang="en-US" sz="2400" dirty="0"/>
              <a:t>Identity &amp; Access </a:t>
            </a:r>
            <a:r>
              <a:rPr lang="en-US" sz="2400" dirty="0" smtClean="0"/>
              <a:t>Management</a:t>
            </a:r>
            <a:br>
              <a:rPr lang="en-US" sz="2400" dirty="0" smtClean="0"/>
            </a:br>
            <a:r>
              <a:rPr lang="en-US" sz="2400" dirty="0" smtClean="0"/>
              <a:t>11) </a:t>
            </a:r>
            <a:r>
              <a:rPr lang="en-US" sz="2400" dirty="0"/>
              <a:t>Infrastructure &amp; Virtualization </a:t>
            </a:r>
            <a:r>
              <a:rPr lang="en-US" sz="2400" dirty="0" smtClean="0"/>
              <a:t>Security</a:t>
            </a:r>
            <a:br>
              <a:rPr lang="en-US" sz="2400" dirty="0" smtClean="0"/>
            </a:br>
            <a:r>
              <a:rPr lang="en-US" sz="2400" dirty="0" smtClean="0"/>
              <a:t>12) </a:t>
            </a:r>
            <a:r>
              <a:rPr lang="en-US" sz="2400" dirty="0"/>
              <a:t>Interoperability </a:t>
            </a:r>
            <a:r>
              <a:rPr lang="en-US" sz="2400" dirty="0" smtClean="0"/>
              <a:t>&amp; Portability</a:t>
            </a:r>
            <a:br>
              <a:rPr lang="en-US" sz="2400" dirty="0" smtClean="0"/>
            </a:br>
            <a:r>
              <a:rPr lang="en-US" sz="2400" dirty="0" smtClean="0"/>
              <a:t>13) </a:t>
            </a:r>
            <a:r>
              <a:rPr lang="en-US" sz="2400" dirty="0"/>
              <a:t>Mobile </a:t>
            </a:r>
            <a:r>
              <a:rPr lang="en-US" sz="2400" dirty="0" smtClean="0"/>
              <a:t>Security</a:t>
            </a:r>
            <a:br>
              <a:rPr lang="en-US" sz="2400" dirty="0" smtClean="0"/>
            </a:br>
            <a:r>
              <a:rPr lang="en-US" sz="2400" dirty="0" smtClean="0"/>
              <a:t>14) </a:t>
            </a:r>
            <a:r>
              <a:rPr lang="en-US" sz="2400" dirty="0"/>
              <a:t>Security Incident Management, E-Discovery &amp; Cloud </a:t>
            </a:r>
            <a:r>
              <a:rPr lang="en-US" sz="2400" dirty="0" smtClean="0"/>
              <a:t/>
            </a:r>
            <a:br>
              <a:rPr lang="en-US" sz="2400" dirty="0" smtClean="0"/>
            </a:br>
            <a:r>
              <a:rPr lang="en-US" sz="2400" dirty="0" smtClean="0"/>
              <a:t>       Forensics</a:t>
            </a:r>
            <a:br>
              <a:rPr lang="en-US" sz="2400" dirty="0" smtClean="0"/>
            </a:br>
            <a:r>
              <a:rPr lang="en-US" sz="2400" dirty="0" smtClean="0"/>
              <a:t>15) </a:t>
            </a:r>
            <a:r>
              <a:rPr lang="en-US" sz="2400" dirty="0"/>
              <a:t>Supply Chain Management, Transparency and </a:t>
            </a:r>
            <a:r>
              <a:rPr lang="en-US" sz="2400" dirty="0" smtClean="0"/>
              <a:t/>
            </a:r>
            <a:br>
              <a:rPr lang="en-US" sz="2400" dirty="0" smtClean="0"/>
            </a:br>
            <a:r>
              <a:rPr lang="en-US" sz="2400" dirty="0" smtClean="0"/>
              <a:t>       Accountability</a:t>
            </a:r>
            <a:br>
              <a:rPr lang="en-US" sz="2400" dirty="0" smtClean="0"/>
            </a:br>
            <a:r>
              <a:rPr lang="en-US" sz="2400" dirty="0" smtClean="0"/>
              <a:t>16) </a:t>
            </a:r>
            <a:r>
              <a:rPr lang="en-US" sz="2400" dirty="0"/>
              <a:t>Threat and Vulnerability Management</a:t>
            </a:r>
          </a:p>
          <a:p>
            <a:endParaRPr lang="en-US" sz="2400" dirty="0" smtClean="0"/>
          </a:p>
          <a:p>
            <a:r>
              <a:rPr lang="en-US" sz="2400" dirty="0" smtClean="0"/>
              <a:t>Many of the items in each of these areas are pretty basic "common sense" items.</a:t>
            </a:r>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83</a:t>
            </a:fld>
            <a:endParaRPr lang="en-US" dirty="0"/>
          </a:p>
        </p:txBody>
      </p:sp>
    </p:spTree>
    <p:extLst>
      <p:ext uri="{BB962C8B-B14F-4D97-AF65-F5344CB8AC3E}">
        <p14:creationId xmlns:p14="http://schemas.microsoft.com/office/powerpoint/2010/main" val="38237468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847094"/>
          </a:xfrm>
        </p:spPr>
        <p:txBody>
          <a:bodyPr>
            <a:normAutofit/>
          </a:bodyPr>
          <a:lstStyle/>
          <a:p>
            <a:r>
              <a:rPr lang="en-US" sz="3200" b="1" dirty="0" smtClean="0"/>
              <a:t>An Item From The CSA CCM Threat and </a:t>
            </a:r>
            <a:br>
              <a:rPr lang="en-US" sz="3200" b="1" dirty="0" smtClean="0"/>
            </a:br>
            <a:r>
              <a:rPr lang="en-US" sz="3200" b="1" dirty="0" smtClean="0"/>
              <a:t>Vulnerability Management Section</a:t>
            </a:r>
            <a:endParaRPr lang="en-US" sz="3200" b="1" dirty="0"/>
          </a:p>
        </p:txBody>
      </p:sp>
      <p:sp>
        <p:nvSpPr>
          <p:cNvPr id="3" name="Content Placeholder 2"/>
          <p:cNvSpPr>
            <a:spLocks noGrp="1"/>
          </p:cNvSpPr>
          <p:nvPr>
            <p:ph idx="1"/>
          </p:nvPr>
        </p:nvSpPr>
        <p:spPr>
          <a:xfrm>
            <a:off x="243840" y="1257300"/>
            <a:ext cx="8696960" cy="5407660"/>
          </a:xfrm>
        </p:spPr>
        <p:txBody>
          <a:bodyPr>
            <a:normAutofit/>
          </a:bodyPr>
          <a:lstStyle/>
          <a:p>
            <a:r>
              <a:rPr lang="en-US" sz="2200" b="1" dirty="0" smtClean="0">
                <a:cs typeface="Calibri"/>
              </a:rPr>
              <a:t>TVM-02, Vulnerability/Patch Management:</a:t>
            </a:r>
            <a:r>
              <a:rPr lang="en-US" sz="2200" b="1" dirty="0">
                <a:cs typeface="Calibri"/>
              </a:rPr>
              <a:t/>
            </a:r>
            <a:br>
              <a:rPr lang="en-US" sz="2200" b="1" dirty="0">
                <a:cs typeface="Calibri"/>
              </a:rPr>
            </a:br>
            <a:r>
              <a:rPr lang="en-US" sz="2200" dirty="0">
                <a:cs typeface="Calibri"/>
              </a:rPr>
              <a:t>Policies and procedures shall be established, and supporting processes and technical measures implemented, for timely detection of vulnerabilities within organizationally-owned or managed applications, infrastructure network and system components (e.g. network vulnerability assessment, penetration testing) to ensure the efficiency of implemented security controls. A risk-based model for prioritizing remediation of identified vulnerabilities shall be used. Changes shall be managed through a change management process for all vendor-supplied patches, configuration changes, or changes to the organization's internally developed software. Upon request, the provider informs customer (tenant) of policies and procedures and identfied weaknesses especially if customer (tenant) data is used as part the service and/or customer (tenant) has some shared responsibility over implementation of control.</a:t>
            </a:r>
          </a:p>
        </p:txBody>
      </p:sp>
      <p:sp>
        <p:nvSpPr>
          <p:cNvPr id="4" name="Slide Number Placeholder 3"/>
          <p:cNvSpPr>
            <a:spLocks noGrp="1"/>
          </p:cNvSpPr>
          <p:nvPr>
            <p:ph type="sldNum" sz="quarter" idx="12"/>
          </p:nvPr>
        </p:nvSpPr>
        <p:spPr/>
        <p:txBody>
          <a:bodyPr/>
          <a:lstStyle/>
          <a:p>
            <a:fld id="{0AEBC2B5-9A5E-664D-818E-2CF9969E99F0}" type="slidenum">
              <a:rPr lang="en-US" smtClean="0"/>
              <a:t>84</a:t>
            </a:fld>
            <a:endParaRPr lang="en-US" dirty="0"/>
          </a:p>
        </p:txBody>
      </p:sp>
    </p:spTree>
    <p:extLst>
      <p:ext uri="{BB962C8B-B14F-4D97-AF65-F5344CB8AC3E}">
        <p14:creationId xmlns:p14="http://schemas.microsoft.com/office/powerpoint/2010/main" val="13025440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656594"/>
          </a:xfrm>
        </p:spPr>
        <p:txBody>
          <a:bodyPr>
            <a:normAutofit/>
          </a:bodyPr>
          <a:lstStyle/>
          <a:p>
            <a:r>
              <a:rPr lang="en-US" sz="3200" b="1" dirty="0" smtClean="0"/>
              <a:t>What</a:t>
            </a:r>
            <a:r>
              <a:rPr lang="fr-FR" sz="3200" b="1" dirty="0" smtClean="0"/>
              <a:t>'</a:t>
            </a:r>
            <a:r>
              <a:rPr lang="en-US" sz="3200" b="1" dirty="0" smtClean="0"/>
              <a:t>s A "Passing Score" on the CSA CCM?</a:t>
            </a:r>
            <a:endParaRPr lang="en-US" sz="3200" b="1" dirty="0"/>
          </a:p>
        </p:txBody>
      </p:sp>
      <p:sp>
        <p:nvSpPr>
          <p:cNvPr id="3" name="Content Placeholder 2"/>
          <p:cNvSpPr>
            <a:spLocks noGrp="1"/>
          </p:cNvSpPr>
          <p:nvPr>
            <p:ph idx="1"/>
          </p:nvPr>
        </p:nvSpPr>
        <p:spPr>
          <a:xfrm>
            <a:off x="243840" y="749300"/>
            <a:ext cx="8696960" cy="5915660"/>
          </a:xfrm>
        </p:spPr>
        <p:txBody>
          <a:bodyPr>
            <a:normAutofit/>
          </a:bodyPr>
          <a:lstStyle/>
          <a:p>
            <a:r>
              <a:rPr lang="en-US" sz="2400" dirty="0" smtClean="0">
                <a:cs typeface="Calibri"/>
              </a:rPr>
              <a:t>For example, does a site need to have all controls perfectly addressed? 90% of them? A majority of them in some form or another? What if they</a:t>
            </a:r>
            <a:r>
              <a:rPr lang="fr-FR" sz="2400" dirty="0" smtClean="0">
                <a:cs typeface="Calibri"/>
              </a:rPr>
              <a:t>'</a:t>
            </a:r>
            <a:r>
              <a:rPr lang="en-US" sz="2400" dirty="0" smtClean="0">
                <a:cs typeface="Calibri"/>
              </a:rPr>
              <a:t>re ALL just TBD/in progress?</a:t>
            </a:r>
            <a:br>
              <a:rPr lang="en-US" sz="2400" dirty="0" smtClean="0">
                <a:cs typeface="Calibri"/>
              </a:rPr>
            </a:br>
            <a:endParaRPr lang="en-US" sz="2400" dirty="0" smtClean="0">
              <a:cs typeface="Calibri"/>
            </a:endParaRPr>
          </a:p>
          <a:p>
            <a:r>
              <a:rPr lang="en-US" sz="2400" dirty="0" smtClean="0">
                <a:cs typeface="Calibri"/>
              </a:rPr>
              <a:t>There</a:t>
            </a:r>
            <a:r>
              <a:rPr lang="fr-FR" sz="2400" dirty="0" smtClean="0">
                <a:cs typeface="Calibri"/>
              </a:rPr>
              <a:t>'</a:t>
            </a:r>
            <a:r>
              <a:rPr lang="en-US" sz="2400" dirty="0" smtClean="0">
                <a:cs typeface="Calibri"/>
              </a:rPr>
              <a:t>s no right or wrong answer to any item, and many different approaches </a:t>
            </a:r>
            <a:r>
              <a:rPr lang="en-US" sz="2400" i="1" u="sng" dirty="0" smtClean="0">
                <a:cs typeface="Calibri"/>
              </a:rPr>
              <a:t>could</a:t>
            </a:r>
            <a:r>
              <a:rPr lang="en-US" sz="2400" dirty="0" smtClean="0">
                <a:cs typeface="Calibri"/>
              </a:rPr>
              <a:t> work. A stronger response to one item might offset a weaker response to another.</a:t>
            </a:r>
            <a:br>
              <a:rPr lang="en-US" sz="2400" dirty="0" smtClean="0">
                <a:cs typeface="Calibri"/>
              </a:rPr>
            </a:br>
            <a:endParaRPr lang="en-US" sz="2400" dirty="0" smtClean="0">
              <a:cs typeface="Calibri"/>
            </a:endParaRPr>
          </a:p>
          <a:p>
            <a:r>
              <a:rPr lang="en-US" sz="2400" dirty="0" smtClean="0">
                <a:cs typeface="Calibri"/>
              </a:rPr>
              <a:t>Sometimes, just seeing HOW a company responds to a CSA CCM item can be very instructive -- do they take the process seriously? Do they just try to get it out of the way as quickly as they can, treating it as if it were a checklist? Do they have answers that appear to be internally inconsistent?</a:t>
            </a:r>
            <a:br>
              <a:rPr lang="en-US" sz="2400" dirty="0" smtClean="0">
                <a:cs typeface="Calibri"/>
              </a:rPr>
            </a:br>
            <a:endParaRPr lang="en-US" sz="2400" dirty="0" smtClean="0">
              <a:cs typeface="Calibri"/>
            </a:endParaRPr>
          </a:p>
          <a:p>
            <a:r>
              <a:rPr lang="en-US" sz="2400" dirty="0" smtClean="0">
                <a:cs typeface="Calibri"/>
              </a:rPr>
              <a:t>Academics understand grading essay exams. :-)</a:t>
            </a:r>
            <a:endParaRPr lang="en-US" sz="2400" dirty="0">
              <a:cs typeface="Calibri"/>
            </a:endParaRPr>
          </a:p>
        </p:txBody>
      </p:sp>
      <p:sp>
        <p:nvSpPr>
          <p:cNvPr id="4" name="Slide Number Placeholder 3"/>
          <p:cNvSpPr>
            <a:spLocks noGrp="1"/>
          </p:cNvSpPr>
          <p:nvPr>
            <p:ph type="sldNum" sz="quarter" idx="12"/>
          </p:nvPr>
        </p:nvSpPr>
        <p:spPr/>
        <p:txBody>
          <a:bodyPr/>
          <a:lstStyle/>
          <a:p>
            <a:fld id="{0AEBC2B5-9A5E-664D-818E-2CF9969E99F0}" type="slidenum">
              <a:rPr lang="en-US" smtClean="0"/>
              <a:t>85</a:t>
            </a:fld>
            <a:endParaRPr lang="en-US" dirty="0"/>
          </a:p>
        </p:txBody>
      </p:sp>
    </p:spTree>
    <p:extLst>
      <p:ext uri="{BB962C8B-B14F-4D97-AF65-F5344CB8AC3E}">
        <p14:creationId xmlns:p14="http://schemas.microsoft.com/office/powerpoint/2010/main" val="40095262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06"/>
            <a:ext cx="9144000" cy="656594"/>
          </a:xfrm>
        </p:spPr>
        <p:txBody>
          <a:bodyPr>
            <a:normAutofit/>
          </a:bodyPr>
          <a:lstStyle/>
          <a:p>
            <a:r>
              <a:rPr lang="en-US" sz="3200" b="1" dirty="0" smtClean="0"/>
              <a:t>Every Site</a:t>
            </a:r>
            <a:r>
              <a:rPr lang="fr-FR" sz="3200" b="1" dirty="0" smtClean="0"/>
              <a:t>'</a:t>
            </a:r>
            <a:r>
              <a:rPr lang="en-US" sz="3200" b="1" dirty="0" smtClean="0"/>
              <a:t>s Needs May Be Different</a:t>
            </a:r>
            <a:endParaRPr lang="en-US" sz="3200" b="1" dirty="0"/>
          </a:p>
        </p:txBody>
      </p:sp>
      <p:sp>
        <p:nvSpPr>
          <p:cNvPr id="3" name="Content Placeholder 2"/>
          <p:cNvSpPr>
            <a:spLocks noGrp="1"/>
          </p:cNvSpPr>
          <p:nvPr>
            <p:ph idx="1"/>
          </p:nvPr>
        </p:nvSpPr>
        <p:spPr>
          <a:xfrm>
            <a:off x="243840" y="749300"/>
            <a:ext cx="8696960" cy="5915660"/>
          </a:xfrm>
        </p:spPr>
        <p:txBody>
          <a:bodyPr>
            <a:normAutofit/>
          </a:bodyPr>
          <a:lstStyle/>
          <a:p>
            <a:r>
              <a:rPr lang="en-US" sz="2400" dirty="0" smtClean="0">
                <a:cs typeface="Calibri"/>
              </a:rPr>
              <a:t>Another reason why there's no "passing score" on the CSA CCM is that what</a:t>
            </a:r>
            <a:r>
              <a:rPr lang="fr-FR" sz="2400" dirty="0" smtClean="0">
                <a:cs typeface="Calibri"/>
              </a:rPr>
              <a:t>'</a:t>
            </a:r>
            <a:r>
              <a:rPr lang="en-US" sz="2400" dirty="0" smtClean="0">
                <a:cs typeface="Calibri"/>
              </a:rPr>
              <a:t>s an acceptable answer to those questions may vary from site-to-site. </a:t>
            </a:r>
          </a:p>
          <a:p>
            <a:r>
              <a:rPr lang="en-US" sz="2400" dirty="0" smtClean="0">
                <a:cs typeface="Calibri"/>
              </a:rPr>
              <a:t>For example, site A may be interested in offering an easy-to-use free application for student recreational use, and they may have minimal security concerns as a result.</a:t>
            </a:r>
          </a:p>
          <a:p>
            <a:r>
              <a:rPr lang="en-US" sz="2400" dirty="0" smtClean="0">
                <a:cs typeface="Calibri"/>
              </a:rPr>
              <a:t>Site B, on the other hand, might want to deploy an application for use by special </a:t>
            </a:r>
            <a:r>
              <a:rPr lang="en-US" sz="2400" dirty="0" err="1" smtClean="0">
                <a:cs typeface="Calibri"/>
              </a:rPr>
              <a:t>ed</a:t>
            </a:r>
            <a:r>
              <a:rPr lang="en-US" sz="2400" dirty="0" smtClean="0">
                <a:cs typeface="Calibri"/>
              </a:rPr>
              <a:t> student teachers, triggering significant worries about accessibility, data privacy, compliance, etc.</a:t>
            </a:r>
          </a:p>
          <a:p>
            <a:r>
              <a:rPr lang="en-US" sz="2400" dirty="0" smtClean="0">
                <a:cs typeface="Calibri"/>
              </a:rPr>
              <a:t>Different sites, different requirements, different thresholds for what</a:t>
            </a:r>
            <a:r>
              <a:rPr lang="fr-FR" sz="2400" dirty="0" smtClean="0">
                <a:cs typeface="Calibri"/>
              </a:rPr>
              <a:t>'</a:t>
            </a:r>
            <a:r>
              <a:rPr lang="en-US" sz="2400" dirty="0" smtClean="0">
                <a:cs typeface="Calibri"/>
              </a:rPr>
              <a:t>s acceptable </a:t>
            </a:r>
            <a:r>
              <a:rPr lang="mr-IN" sz="2400" dirty="0" smtClean="0">
                <a:cs typeface="Calibri"/>
              </a:rPr>
              <a:t>–</a:t>
            </a:r>
            <a:r>
              <a:rPr lang="en-US" sz="2400" dirty="0" smtClean="0">
                <a:cs typeface="Calibri"/>
              </a:rPr>
              <a:t> one uniform "passing score" wouldn't work for all sites.</a:t>
            </a:r>
          </a:p>
          <a:p>
            <a:r>
              <a:rPr lang="en-US" sz="2400" dirty="0">
                <a:cs typeface="Calibri"/>
              </a:rPr>
              <a:t>Because every site</a:t>
            </a:r>
            <a:r>
              <a:rPr lang="fr-FR" sz="2400" dirty="0">
                <a:cs typeface="Calibri"/>
              </a:rPr>
              <a:t>'</a:t>
            </a:r>
            <a:r>
              <a:rPr lang="en-US" sz="2400" dirty="0">
                <a:cs typeface="Calibri"/>
              </a:rPr>
              <a:t>s different, the goal should be to give you at least </a:t>
            </a:r>
            <a:r>
              <a:rPr lang="en-US" sz="2400" u="sng" dirty="0">
                <a:cs typeface="Calibri"/>
              </a:rPr>
              <a:t>most</a:t>
            </a:r>
            <a:r>
              <a:rPr lang="en-US" sz="2400" dirty="0">
                <a:cs typeface="Calibri"/>
              </a:rPr>
              <a:t> of the data you need to make an informed decision, without making you pry it out of the cloud provider yourself.</a:t>
            </a:r>
            <a:br>
              <a:rPr lang="en-US" sz="2400" dirty="0">
                <a:cs typeface="Calibri"/>
              </a:rPr>
            </a:br>
            <a:endParaRPr lang="en-US" sz="2400" dirty="0">
              <a:cs typeface="Calibri"/>
            </a:endParaRPr>
          </a:p>
          <a:p>
            <a:endParaRPr lang="en-US" sz="2400" dirty="0">
              <a:cs typeface="Calibri"/>
            </a:endParaRPr>
          </a:p>
        </p:txBody>
      </p:sp>
      <p:sp>
        <p:nvSpPr>
          <p:cNvPr id="4" name="Slide Number Placeholder 3"/>
          <p:cNvSpPr>
            <a:spLocks noGrp="1"/>
          </p:cNvSpPr>
          <p:nvPr>
            <p:ph type="sldNum" sz="quarter" idx="12"/>
          </p:nvPr>
        </p:nvSpPr>
        <p:spPr/>
        <p:txBody>
          <a:bodyPr/>
          <a:lstStyle/>
          <a:p>
            <a:fld id="{0AEBC2B5-9A5E-664D-818E-2CF9969E99F0}" type="slidenum">
              <a:rPr lang="en-US" smtClean="0"/>
              <a:t>86</a:t>
            </a:fld>
            <a:endParaRPr lang="en-US" dirty="0"/>
          </a:p>
        </p:txBody>
      </p:sp>
    </p:spTree>
    <p:extLst>
      <p:ext uri="{BB962C8B-B14F-4D97-AF65-F5344CB8AC3E}">
        <p14:creationId xmlns:p14="http://schemas.microsoft.com/office/powerpoint/2010/main" val="1452143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700"/>
            <a:ext cx="9144000" cy="927100"/>
          </a:xfrm>
        </p:spPr>
        <p:txBody>
          <a:bodyPr>
            <a:normAutofit/>
          </a:bodyPr>
          <a:lstStyle/>
          <a:p>
            <a:r>
              <a:rPr lang="en-US" sz="3200" b="1" dirty="0" smtClean="0"/>
              <a:t>Another Reality: You May Have Limited Luck </a:t>
            </a:r>
            <a:br>
              <a:rPr lang="en-US" sz="3200" b="1" dirty="0" smtClean="0"/>
            </a:br>
            <a:r>
              <a:rPr lang="en-US" sz="3200" b="1" dirty="0" smtClean="0"/>
              <a:t>Seeking Major Changes From a Huge Cloud Provider</a:t>
            </a:r>
            <a:endParaRPr lang="en-US" sz="3200" b="1" dirty="0"/>
          </a:p>
        </p:txBody>
      </p:sp>
      <p:sp>
        <p:nvSpPr>
          <p:cNvPr id="3" name="Content Placeholder 2"/>
          <p:cNvSpPr>
            <a:spLocks noGrp="1"/>
          </p:cNvSpPr>
          <p:nvPr>
            <p:ph idx="1"/>
          </p:nvPr>
        </p:nvSpPr>
        <p:spPr>
          <a:xfrm>
            <a:off x="243840" y="1257300"/>
            <a:ext cx="8696960" cy="5407660"/>
          </a:xfrm>
        </p:spPr>
        <p:txBody>
          <a:bodyPr>
            <a:normAutofit/>
          </a:bodyPr>
          <a:lstStyle/>
          <a:p>
            <a:r>
              <a:rPr lang="en-US" sz="2400" dirty="0" smtClean="0"/>
              <a:t>Cloud providers are all about offering </a:t>
            </a:r>
            <a:r>
              <a:rPr lang="en-US" sz="2400" b="1" dirty="0" smtClean="0"/>
              <a:t>standardized services at scale.</a:t>
            </a:r>
          </a:p>
          <a:p>
            <a:r>
              <a:rPr lang="en-US" sz="2400" dirty="0" smtClean="0"/>
              <a:t>As such, they may not be willing (or even able) to consider modifying their service (or their practices/procedures) to meet your preferences/needs.</a:t>
            </a:r>
            <a:endParaRPr lang="en-US" sz="2400" dirty="0"/>
          </a:p>
          <a:p>
            <a:r>
              <a:rPr lang="en-US" sz="2400" dirty="0" smtClean="0"/>
              <a:t>If they did make changes to meet your needs, they might find those changes aren't welcomed by an equal number (or more!)  existing customers, customers who liked how the provider traditionally did things. </a:t>
            </a:r>
            <a:r>
              <a:rPr lang="en-US" sz="2400" b="1" dirty="0" smtClean="0"/>
              <a:t>Therefore, you may need to live with </a:t>
            </a:r>
            <a:br>
              <a:rPr lang="en-US" sz="2400" b="1" dirty="0" smtClean="0"/>
            </a:br>
            <a:r>
              <a:rPr lang="en-US" sz="2400" b="1" dirty="0" smtClean="0"/>
              <a:t>"off the rack" rather than custom tailored offerings.</a:t>
            </a:r>
          </a:p>
          <a:p>
            <a:r>
              <a:rPr lang="en-US" sz="2400" dirty="0" smtClean="0"/>
              <a:t>Small entrepreneurial cloud providers, on the other hand may be potentially much more flexible.</a:t>
            </a:r>
            <a:endParaRPr lang="en-US" sz="2400" dirty="0"/>
          </a:p>
        </p:txBody>
      </p:sp>
      <p:sp>
        <p:nvSpPr>
          <p:cNvPr id="4" name="Slide Number Placeholder 3"/>
          <p:cNvSpPr>
            <a:spLocks noGrp="1"/>
          </p:cNvSpPr>
          <p:nvPr>
            <p:ph type="sldNum" sz="quarter" idx="12"/>
          </p:nvPr>
        </p:nvSpPr>
        <p:spPr/>
        <p:txBody>
          <a:bodyPr/>
          <a:lstStyle/>
          <a:p>
            <a:fld id="{0AEBC2B5-9A5E-664D-818E-2CF9969E99F0}" type="slidenum">
              <a:rPr lang="en-US" smtClean="0"/>
              <a:t>87</a:t>
            </a:fld>
            <a:endParaRPr lang="en-US" dirty="0"/>
          </a:p>
        </p:txBody>
      </p:sp>
    </p:spTree>
    <p:extLst>
      <p:ext uri="{BB962C8B-B14F-4D97-AF65-F5344CB8AC3E}">
        <p14:creationId xmlns:p14="http://schemas.microsoft.com/office/powerpoint/2010/main" val="5183145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170605" y="303325"/>
            <a:ext cx="8776723" cy="6142341"/>
          </a:xfrm>
        </p:spPr>
        <p:txBody>
          <a:bodyPr>
            <a:noAutofit/>
          </a:bodyPr>
          <a:lstStyle/>
          <a:p>
            <a:r>
              <a:rPr lang="en-US" sz="6000" b="1" spc="-100" dirty="0" smtClean="0">
                <a:solidFill>
                  <a:srgbClr val="FF0000"/>
                </a:solidFill>
              </a:rPr>
              <a:t>XI. Conclusion</a:t>
            </a:r>
            <a:r>
              <a:rPr lang="en-US" sz="2400" b="1" spc="-100" dirty="0" smtClean="0">
                <a:solidFill>
                  <a:srgbClr val="FF0000"/>
                </a:solidFill>
              </a:rPr>
              <a:t/>
            </a:r>
            <a:br>
              <a:rPr lang="en-US" sz="2400" b="1" spc="-100" dirty="0" smtClean="0">
                <a:solidFill>
                  <a:srgbClr val="FF0000"/>
                </a:solidFill>
              </a:rPr>
            </a:br>
            <a:r>
              <a:rPr lang="en-US" sz="2400" b="1" spc="-100" dirty="0">
                <a:solidFill>
                  <a:srgbClr val="FF0000"/>
                </a:solidFill>
              </a:rPr>
              <a:t/>
            </a:r>
            <a:br>
              <a:rPr lang="en-US" sz="2400" b="1" spc="-100" dirty="0">
                <a:solidFill>
                  <a:srgbClr val="FF0000"/>
                </a:solidFill>
              </a:rPr>
            </a:br>
            <a:r>
              <a:rPr lang="en-US" sz="2400" b="1" spc="-100" dirty="0" smtClean="0">
                <a:solidFill>
                  <a:srgbClr val="000000"/>
                </a:solidFill>
              </a:rPr>
              <a:t>"</a:t>
            </a:r>
            <a:r>
              <a:rPr lang="en-US" sz="2400" dirty="0" smtClean="0"/>
              <a:t>The </a:t>
            </a:r>
            <a:r>
              <a:rPr lang="en-US" sz="2400" dirty="0"/>
              <a:t>radio reminds me of my home far away</a:t>
            </a:r>
            <a:br>
              <a:rPr lang="en-US" sz="2400" dirty="0"/>
            </a:br>
            <a:r>
              <a:rPr lang="en-US" sz="2400" dirty="0"/>
              <a:t>And drivin' down the road I get a feelin'</a:t>
            </a:r>
            <a:br>
              <a:rPr lang="en-US" sz="2400" dirty="0"/>
            </a:br>
            <a:r>
              <a:rPr lang="en-US" sz="2400" dirty="0"/>
              <a:t>That I should have been home yesterday, </a:t>
            </a:r>
            <a:r>
              <a:rPr lang="en-US" sz="2400" dirty="0" smtClean="0"/>
              <a:t>yesterday"</a:t>
            </a:r>
            <a:br>
              <a:rPr lang="en-US" sz="2400" dirty="0" smtClean="0"/>
            </a:br>
            <a:r>
              <a:rPr lang="en-US" sz="2400" dirty="0" smtClean="0"/>
              <a:t/>
            </a:r>
            <a:br>
              <a:rPr lang="en-US" sz="2400" dirty="0" smtClean="0"/>
            </a:br>
            <a:r>
              <a:rPr lang="en-US" sz="2400" dirty="0" smtClean="0"/>
              <a:t>John Denver, </a:t>
            </a:r>
            <a:r>
              <a:rPr lang="en-US" sz="2400" i="1" dirty="0" smtClean="0"/>
              <a:t>Country Roads </a:t>
            </a:r>
            <a:r>
              <a:rPr lang="en-US" sz="2400" dirty="0" smtClean="0"/>
              <a:t>(1971)</a:t>
            </a:r>
            <a:endParaRPr lang="en-US" sz="2400" i="1" spc="-100" dirty="0">
              <a:solidFill>
                <a:srgbClr val="000000"/>
              </a:solidFill>
            </a:endParaRPr>
          </a:p>
        </p:txBody>
      </p:sp>
    </p:spTree>
    <p:extLst>
      <p:ext uri="{BB962C8B-B14F-4D97-AF65-F5344CB8AC3E}">
        <p14:creationId xmlns:p14="http://schemas.microsoft.com/office/powerpoint/2010/main" val="11211765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65101"/>
            <a:ext cx="8768080" cy="533399"/>
          </a:xfrm>
        </p:spPr>
        <p:txBody>
          <a:bodyPr>
            <a:normAutofit/>
          </a:bodyPr>
          <a:lstStyle/>
          <a:p>
            <a:r>
              <a:rPr lang="en-US" sz="3200" b="1" dirty="0" smtClean="0"/>
              <a:t>"Take Aways" In Summary</a:t>
            </a:r>
            <a:endParaRPr lang="en-US" sz="3200" b="1" dirty="0"/>
          </a:p>
        </p:txBody>
      </p:sp>
      <p:sp>
        <p:nvSpPr>
          <p:cNvPr id="3" name="Content Placeholder 2"/>
          <p:cNvSpPr>
            <a:spLocks noGrp="1"/>
          </p:cNvSpPr>
          <p:nvPr>
            <p:ph idx="1"/>
          </p:nvPr>
        </p:nvSpPr>
        <p:spPr>
          <a:xfrm>
            <a:off x="243840" y="838200"/>
            <a:ext cx="8696960" cy="5826760"/>
          </a:xfrm>
        </p:spPr>
        <p:txBody>
          <a:bodyPr>
            <a:normAutofit/>
          </a:bodyPr>
          <a:lstStyle/>
          <a:p>
            <a:r>
              <a:rPr lang="en-US" sz="2400" dirty="0" smtClean="0"/>
              <a:t>You now have a better sense of why cloud computing has had mixed uptake to-date: a lot of the hesitation relate to worries about security.</a:t>
            </a:r>
          </a:p>
          <a:p>
            <a:r>
              <a:rPr lang="en-US" sz="2400" dirty="0" smtClean="0"/>
              <a:t>You understand HOW cloud security can go badly, including challenges related to availability, confidentiality and integrity</a:t>
            </a:r>
          </a:p>
          <a:p>
            <a:r>
              <a:rPr lang="en-US" sz="2400" dirty="0" smtClean="0"/>
              <a:t>You know strategies for addressing those risks, and understand some of the costs associated with doing so</a:t>
            </a:r>
          </a:p>
          <a:p>
            <a:r>
              <a:rPr lang="en-US" sz="2400" dirty="0" smtClean="0"/>
              <a:t>You have specific tactical items to check (MFA, SSL/TLS, backups)</a:t>
            </a:r>
          </a:p>
          <a:p>
            <a:r>
              <a:rPr lang="en-US" sz="2400" dirty="0" smtClean="0"/>
              <a:t>You know the importance of thinking about how cloud services will integrate into your overall ID mgmt and security environment</a:t>
            </a:r>
          </a:p>
          <a:p>
            <a:r>
              <a:rPr lang="en-US" sz="2400" dirty="0" smtClean="0"/>
              <a:t>You understand that investigating a cloud provider's cyber security can sometimes feel a bit like playing "twenty questions"</a:t>
            </a:r>
          </a:p>
          <a:p>
            <a:r>
              <a:rPr lang="en-US" sz="2400" dirty="0" smtClean="0"/>
              <a:t>You have learned the value of using a standardized framework such as the Cloud Security Alliance Cloud Controls Matrix</a:t>
            </a:r>
          </a:p>
        </p:txBody>
      </p:sp>
      <p:sp>
        <p:nvSpPr>
          <p:cNvPr id="4" name="Slide Number Placeholder 3"/>
          <p:cNvSpPr>
            <a:spLocks noGrp="1"/>
          </p:cNvSpPr>
          <p:nvPr>
            <p:ph type="sldNum" sz="quarter" idx="12"/>
          </p:nvPr>
        </p:nvSpPr>
        <p:spPr/>
        <p:txBody>
          <a:bodyPr/>
          <a:lstStyle/>
          <a:p>
            <a:fld id="{0AEBC2B5-9A5E-664D-818E-2CF9969E99F0}" type="slidenum">
              <a:rPr lang="en-US" smtClean="0"/>
              <a:t>89</a:t>
            </a:fld>
            <a:endParaRPr lang="en-US" dirty="0"/>
          </a:p>
        </p:txBody>
      </p:sp>
    </p:spTree>
    <p:extLst>
      <p:ext uri="{BB962C8B-B14F-4D97-AF65-F5344CB8AC3E}">
        <p14:creationId xmlns:p14="http://schemas.microsoft.com/office/powerpoint/2010/main" val="2803355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35DE1AE-1186-4747-B1CF-9214A0412565}" type="slidenum">
              <a:rPr lang="en-US"/>
              <a:pPr/>
              <a:t>9</a:t>
            </a:fld>
            <a:endParaRPr lang="en-US" dirty="0"/>
          </a:p>
        </p:txBody>
      </p:sp>
      <p:sp>
        <p:nvSpPr>
          <p:cNvPr id="5122" name="Rectangle 2"/>
          <p:cNvSpPr>
            <a:spLocks noGrp="1" noChangeArrowheads="1"/>
          </p:cNvSpPr>
          <p:nvPr>
            <p:ph type="title"/>
          </p:nvPr>
        </p:nvSpPr>
        <p:spPr>
          <a:xfrm>
            <a:off x="0" y="152400"/>
            <a:ext cx="9144000" cy="457200"/>
          </a:xfrm>
        </p:spPr>
        <p:txBody>
          <a:bodyPr/>
          <a:lstStyle/>
          <a:p>
            <a:r>
              <a:rPr lang="en-US" sz="2800" b="1" dirty="0"/>
              <a:t>Some Cautions About </a:t>
            </a:r>
            <a:r>
              <a:rPr lang="en-US" sz="2800" b="1" dirty="0" smtClean="0"/>
              <a:t>"The Cloud"</a:t>
            </a:r>
            <a:endParaRPr lang="en-US" sz="3200" b="1" dirty="0"/>
          </a:p>
        </p:txBody>
      </p:sp>
      <p:sp>
        <p:nvSpPr>
          <p:cNvPr id="5123" name="Rectangle 3"/>
          <p:cNvSpPr>
            <a:spLocks noGrp="1" noChangeArrowheads="1"/>
          </p:cNvSpPr>
          <p:nvPr>
            <p:ph type="body" idx="1"/>
          </p:nvPr>
        </p:nvSpPr>
        <p:spPr>
          <a:xfrm>
            <a:off x="152400" y="762000"/>
            <a:ext cx="8839200" cy="5867400"/>
          </a:xfrm>
        </p:spPr>
        <p:txBody>
          <a:bodyPr/>
          <a:lstStyle/>
          <a:p>
            <a:r>
              <a:rPr lang="en-US" sz="2400" dirty="0"/>
              <a:t>As you likely already know, there's </a:t>
            </a:r>
            <a:r>
              <a:rPr lang="en-US" sz="2400" b="1" dirty="0"/>
              <a:t>a </a:t>
            </a:r>
            <a:r>
              <a:rPr lang="en-US" sz="2400" b="1" u="sng" dirty="0"/>
              <a:t>LOT</a:t>
            </a:r>
            <a:r>
              <a:rPr lang="en-US" sz="2400" b="1" dirty="0"/>
              <a:t> of hype </a:t>
            </a:r>
            <a:r>
              <a:rPr lang="en-US" sz="2400" dirty="0"/>
              <a:t>associated with </a:t>
            </a:r>
            <a:r>
              <a:rPr lang="en-US" sz="2400" dirty="0" smtClean="0"/>
              <a:t>"cloud </a:t>
            </a:r>
            <a:r>
              <a:rPr lang="en-US" sz="2400" dirty="0"/>
              <a:t>computing</a:t>
            </a:r>
            <a:r>
              <a:rPr lang="en-US" sz="2400" dirty="0" smtClean="0"/>
              <a:t>." </a:t>
            </a:r>
          </a:p>
          <a:p>
            <a:endParaRPr lang="en-US" sz="2400" dirty="0" smtClean="0"/>
          </a:p>
          <a:p>
            <a:r>
              <a:rPr lang="en-US" sz="2400" dirty="0" smtClean="0"/>
              <a:t>Cloud </a:t>
            </a:r>
            <a:r>
              <a:rPr lang="en-US" sz="2400" dirty="0"/>
              <a:t>computing is a </a:t>
            </a:r>
            <a:r>
              <a:rPr lang="en-US" sz="2400" u="sng" dirty="0"/>
              <a:t>huge </a:t>
            </a:r>
            <a:r>
              <a:rPr lang="en-US" sz="2400" u="sng" dirty="0" smtClean="0"/>
              <a:t>topic</a:t>
            </a:r>
            <a:r>
              <a:rPr lang="en-US" sz="2400" dirty="0" smtClean="0"/>
              <a:t>, encompassing </a:t>
            </a:r>
            <a:r>
              <a:rPr lang="en-US" sz="2400" dirty="0"/>
              <a:t>diverse models and technologies, even though users and the trade press tend to lump them under a common name. Covering </a:t>
            </a:r>
            <a:r>
              <a:rPr lang="en-US" sz="2400" dirty="0" smtClean="0"/>
              <a:t>it all </a:t>
            </a:r>
            <a:r>
              <a:rPr lang="en-US" sz="2400" dirty="0"/>
              <a:t>in </a:t>
            </a:r>
            <a:r>
              <a:rPr lang="en-US" sz="2400" dirty="0" smtClean="0"/>
              <a:t>an hour for a general audience is </a:t>
            </a:r>
            <a:r>
              <a:rPr lang="en-US" sz="2400" dirty="0"/>
              <a:t>simply impossible</a:t>
            </a:r>
            <a:r>
              <a:rPr lang="en-US" sz="2400" dirty="0" smtClean="0"/>
              <a:t>.</a:t>
            </a:r>
          </a:p>
          <a:p>
            <a:endParaRPr lang="en-US" sz="2400" dirty="0"/>
          </a:p>
          <a:p>
            <a:r>
              <a:rPr lang="en-US" sz="2400" dirty="0"/>
              <a:t>C</a:t>
            </a:r>
            <a:r>
              <a:rPr lang="en-US" sz="2400" dirty="0" smtClean="0"/>
              <a:t>loud </a:t>
            </a:r>
            <a:r>
              <a:rPr lang="en-US" sz="2400" dirty="0"/>
              <a:t>computing is still a </a:t>
            </a:r>
            <a:r>
              <a:rPr lang="en-US" sz="2400" u="sng" dirty="0"/>
              <a:t>work-in-progress</a:t>
            </a:r>
            <a:r>
              <a:rPr lang="en-US" sz="2400" dirty="0"/>
              <a:t>. Because it is rapidly evolving, what I tell today you may quickly become irrelevant or obsolete</a:t>
            </a:r>
            <a:r>
              <a:rPr lang="en-US" sz="2400" dirty="0" smtClean="0"/>
              <a:t>.</a:t>
            </a:r>
          </a:p>
          <a:p>
            <a:endParaRPr lang="en-US" sz="2400" dirty="0"/>
          </a:p>
          <a:p>
            <a:r>
              <a:rPr lang="en-US" sz="2400" dirty="0"/>
              <a:t>Nonetheless, there's so much thrust behind cloud computing that </a:t>
            </a:r>
            <a:r>
              <a:rPr lang="en-US" sz="2400" b="1" dirty="0"/>
              <a:t>we simply don't have the option of sitting back and </a:t>
            </a:r>
            <a:r>
              <a:rPr lang="en-US" sz="2400" b="1" dirty="0" smtClean="0"/>
              <a:t>waiting.</a:t>
            </a:r>
          </a:p>
        </p:txBody>
      </p:sp>
    </p:spTree>
    <p:extLst>
      <p:ext uri="{BB962C8B-B14F-4D97-AF65-F5344CB8AC3E}">
        <p14:creationId xmlns:p14="http://schemas.microsoft.com/office/powerpoint/2010/main" val="1018357461"/>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BC29FF2-2F55-104F-B459-40DD25DC3679}" type="slidenum">
              <a:rPr lang="en-US"/>
              <a:pPr/>
              <a:t>90</a:t>
            </a:fld>
            <a:endParaRPr lang="en-US" dirty="0"/>
          </a:p>
        </p:txBody>
      </p:sp>
      <p:sp>
        <p:nvSpPr>
          <p:cNvPr id="63491" name="Rectangle 3"/>
          <p:cNvSpPr>
            <a:spLocks noGrp="1" noChangeArrowheads="1"/>
          </p:cNvSpPr>
          <p:nvPr>
            <p:ph type="body" idx="1"/>
          </p:nvPr>
        </p:nvSpPr>
        <p:spPr>
          <a:xfrm>
            <a:off x="152400" y="322492"/>
            <a:ext cx="8839200" cy="6306908"/>
          </a:xfrm>
        </p:spPr>
        <p:txBody>
          <a:bodyPr/>
          <a:lstStyle/>
          <a:p>
            <a:pPr marL="0" indent="0" algn="ctr">
              <a:buNone/>
            </a:pPr>
            <a:endParaRPr lang="en-US" b="1" dirty="0" smtClean="0"/>
          </a:p>
          <a:p>
            <a:pPr marL="0" indent="0" algn="ctr">
              <a:buNone/>
            </a:pPr>
            <a:endParaRPr lang="en-US" b="1" dirty="0"/>
          </a:p>
          <a:p>
            <a:pPr marL="0" indent="0" algn="ctr">
              <a:buNone/>
            </a:pPr>
            <a:endParaRPr lang="en-US" b="1" dirty="0" smtClean="0"/>
          </a:p>
          <a:p>
            <a:pPr marL="0" indent="0" algn="ctr">
              <a:buNone/>
            </a:pPr>
            <a:endParaRPr lang="en-US" b="1" dirty="0"/>
          </a:p>
          <a:p>
            <a:pPr marL="0" indent="0" algn="ctr">
              <a:buNone/>
            </a:pPr>
            <a:r>
              <a:rPr lang="en-US" b="1" dirty="0" smtClean="0"/>
              <a:t>Thanks </a:t>
            </a:r>
            <a:r>
              <a:rPr lang="en-US" b="1" dirty="0"/>
              <a:t>for The Chance To Talk Today</a:t>
            </a:r>
            <a:r>
              <a:rPr lang="en-US" b="1" dirty="0" smtClean="0"/>
              <a:t>!</a:t>
            </a:r>
          </a:p>
          <a:p>
            <a:pPr marL="0" indent="0">
              <a:buNone/>
            </a:pPr>
            <a:endParaRPr lang="en-US" sz="2400" b="1" dirty="0"/>
          </a:p>
          <a:p>
            <a:pPr marL="0" indent="0" algn="ctr">
              <a:buNone/>
            </a:pPr>
            <a:r>
              <a:rPr lang="en-US" sz="2400" dirty="0" smtClean="0"/>
              <a:t>Are </a:t>
            </a:r>
            <a:r>
              <a:rPr lang="en-US" sz="2400" dirty="0"/>
              <a:t>there any questions?</a:t>
            </a:r>
            <a:endParaRPr lang="en-US" sz="2400" dirty="0">
              <a:solidFill>
                <a:srgbClr val="000000"/>
              </a:solidFill>
            </a:endParaRPr>
          </a:p>
        </p:txBody>
      </p:sp>
    </p:spTree>
    <p:extLst>
      <p:ext uri="{BB962C8B-B14F-4D97-AF65-F5344CB8AC3E}">
        <p14:creationId xmlns:p14="http://schemas.microsoft.com/office/powerpoint/2010/main" val="3826369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5938</TotalTime>
  <Words>5877</Words>
  <Application>Microsoft Macintosh PowerPoint</Application>
  <PresentationFormat>On-screen Show (4:3)</PresentationFormat>
  <Paragraphs>468</Paragraphs>
  <Slides>90</Slides>
  <Notes>0</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Security Challenges  of Cloud Computing</vt:lpstr>
      <vt:lpstr>Today's Agenda</vt:lpstr>
      <vt:lpstr>I. Introduction  "In my mind I'm goin' to Carolina Can't you see the sunshine? Can't you just feel the moonshine? Ain't is just like a friend of mine To hit me from behind"  James Taylor, Carolina In My Mind (1968)</vt:lpstr>
      <vt:lpstr>Thanks (And A Disclaimer)</vt:lpstr>
      <vt:lpstr>A Little About My Background</vt:lpstr>
      <vt:lpstr>Engagement With The Cyber Security Community</vt:lpstr>
      <vt:lpstr>A Note About The Odd Format Of My Talks</vt:lpstr>
      <vt:lpstr>II. Jargon  "Biggie Biggie Biggie can't you see Sometimes your words just hypnotize me And I just love your flashy ways Guess that's why they broke, and you're so paid"  The Notorious B.I.G., Hypnotize (2014)</vt:lpstr>
      <vt:lpstr>Some Cautions About "The Cloud"</vt:lpstr>
      <vt:lpstr>"So What Is The Cloud?" Three Provider Definitions</vt:lpstr>
      <vt:lpstr>Generally Accepted Characteristics</vt:lpstr>
      <vt:lpstr>Some "Clouds" Won't Necessarily  Have All of Those Characteristics</vt:lpstr>
      <vt:lpstr>The Three Main Types of Cloud Computing</vt:lpstr>
      <vt:lpstr>Infrastructure As A Service</vt:lpstr>
      <vt:lpstr>In Contrast, Software As A Service (SAAS)...</vt:lpstr>
      <vt:lpstr>It Seems As If EVERYONE's  Now At Least Considering the Cloud</vt:lpstr>
      <vt:lpstr>What's Driving That Interest in Cloud Computing?</vt:lpstr>
      <vt:lpstr>But Is The Cloud Cost Effective? It Depends...</vt:lpstr>
      <vt:lpstr>Ultimately, Sites Either  Use Cloud Services Or They Don't</vt:lpstr>
      <vt:lpstr>III. The Cloud and Security  "[...] reminds me of a warm safe place Where as a child I'd hide And pray for the thunder And the rain To quietly pass me by [...]"  Guns N' Roses, Sweet Child O' Mine (1987)</vt:lpstr>
      <vt:lpstr>Security Remains A Major Barrier To Cloud Adoption</vt:lpstr>
      <vt:lpstr>What Gets Moved Into The Cloud May Not  Stay There. Why? Again, "Security Concerns"...</vt:lpstr>
      <vt:lpstr>Other Times, PLANS to Move-To-The-Cloud May  End Up UNREALIZED–The NASA Example</vt:lpstr>
      <vt:lpstr>Cloud Provider Facility Locations</vt:lpstr>
      <vt:lpstr>If You ARE Mainly Worried About Physical Security</vt:lpstr>
      <vt:lpstr>IV. Is "Cloud" Cyber Security Different Than "Regular" Cyber Security?  "Well he's tellin' us this And he's tellin' us that Changes it every day Says it doesn't matter"  Joe Walsh, Rocky Mountain Way (1973)</vt:lpstr>
      <vt:lpstr>In Many Ways, "Cloud Computing Security" Is The SAME AS Than "Regular Security"</vt:lpstr>
      <vt:lpstr>Cloud Computing and Virtualization</vt:lpstr>
      <vt:lpstr>Cloud Computing And Firewalls</vt:lpstr>
      <vt:lpstr>In Other Ways, The Cloud IS VERY Different…</vt:lpstr>
      <vt:lpstr>V. Cloud Risks: Availability  "I'll be there for you When the rain starts to pour I'll be there for you Like I've been there before I'll be there for you"  The Rembrandts, I'll Be There For You (1995) (opening song from the popular TV comedy series Friends)</vt:lpstr>
      <vt:lpstr>The "A" in The Security "C-I-A" Objectives</vt:lpstr>
      <vt:lpstr>Major Cloud Outages in 2017 (as of August 1st)</vt:lpstr>
      <vt:lpstr>Dyn, DDoS'd Off The Air</vt:lpstr>
      <vt:lpstr>It's Not Just The Network or the DNS:  Storage Can Be Key, Too</vt:lpstr>
      <vt:lpstr>Power Issues Continue To Be A Challenge For Enterprise Data Centers As Well As "The Cloud"</vt:lpstr>
      <vt:lpstr>Mitigating Cloud Computing Availability Issues</vt:lpstr>
      <vt:lpstr>How Do We Know That We're Appropriately "Managing" Risk (Assuming We Are)</vt:lpstr>
      <vt:lpstr>PowerPoint Presentation</vt:lpstr>
      <vt:lpstr>The Ultimate Availability Problem: Bankruptcies</vt:lpstr>
      <vt:lpstr>Cloud Bankruptcy Concerns...</vt:lpstr>
      <vt:lpstr>Cloud Lock-In: If You Want To Exit The Cloud,  Will You Still Have the Required Local Expertise?</vt:lpstr>
      <vt:lpstr>VI. Cloud Risks: Confidentiality  "I'm gonna give all my secrets away All my secrets away, all my secrets away"  One Republic, Secrets (2009)</vt:lpstr>
      <vt:lpstr>Data Confidentiality and Breaches</vt:lpstr>
      <vt:lpstr>"How to get fired in 2017: Have a security breach"</vt:lpstr>
      <vt:lpstr>Example Breach: 198 Million Voter Records Exposed</vt:lpstr>
      <vt:lpstr>Yahoo: Three BILLION Accounts Hacked...</vt:lpstr>
      <vt:lpstr>Protecting Web Data Confidentiality in Transit</vt:lpstr>
      <vt:lpstr>Qualys SSL/TLS Report For A Sample UNC Site...</vt:lpstr>
      <vt:lpstr>Optimal SSL/TLS Settings</vt:lpstr>
      <vt:lpstr>Encrypting Data at Rest</vt:lpstr>
      <vt:lpstr>Compulsory Access to Your Data</vt:lpstr>
      <vt:lpstr>VII. Cloud Risks: Integrity  "Well, I've been afraid of changin' 'Cause I've built my life around you But time makes you bolder Even children get older And I'm getting older, too"  Fleetwood Mac, Landslide (1975)</vt:lpstr>
      <vt:lpstr>Classic Data Integrity Example:  Unauthorized Grade Changes</vt:lpstr>
      <vt:lpstr>UIowa Is Not The Only Site  That Has Been Victimized This Way</vt:lpstr>
      <vt:lpstr>So What About Data Integrity in The Cloud?</vt:lpstr>
      <vt:lpstr>An Example Of A Site That Admitted Experiencing Data Corruption (In So Many Words)</vt:lpstr>
      <vt:lpstr>PowerPoint Presentation</vt:lpstr>
      <vt:lpstr>Cloud Data Corruption Often Goes Undetected</vt:lpstr>
      <vt:lpstr>Recovering From Data Corruption Incidents</vt:lpstr>
      <vt:lpstr>PowerPoint Presentation</vt:lpstr>
      <vt:lpstr>Codespaces: "Shutting Down After Attacker Deletes..."</vt:lpstr>
      <vt:lpstr>When You Start Looking at Cloud Backup</vt:lpstr>
      <vt:lpstr>VIII. "Integrating"  With The Cloud  "Wenn getanzt wird will ich führen auch wenn ihr euch alleine dreht Lasst euch ein wenig kontrollieren Ich zeige euch wie es richtig geht"  ["When there's dancing I want to lead  even if you're whirling around alone  Let yourselves be controlled a little  I'll show you how it really goes"]  Rammstein, Amerika (2004)</vt:lpstr>
      <vt:lpstr>Authentication</vt:lpstr>
      <vt:lpstr>Pen Testing; Working Incidents In The Cloud</vt:lpstr>
      <vt:lpstr>The Log Access Issue Bears Emphasis</vt:lpstr>
      <vt:lpstr>End User Support and the Cloud</vt:lpstr>
      <vt:lpstr>Host-Based Intrusion Detection</vt:lpstr>
      <vt:lpstr>IX. Cloud Provider Choice: "Go With Cloud Provider Foo, Or Not?"  "Everyone knows but they won't tell But their half-hearted smiles tell me something just ain't right"  Kid Rock, Picture (2001)</vt:lpstr>
      <vt:lpstr>Choice of Cloud Provider</vt:lpstr>
      <vt:lpstr>"Go Ahead With Cloud Provider Foo -- Or Not?"</vt:lpstr>
      <vt:lpstr>By Contrast: Cloud-As-"Tycho Magnetic Anomaly"</vt:lpstr>
      <vt:lpstr>The Problem: Everyone's Questions Are A Little Bit Different</vt:lpstr>
      <vt:lpstr>"We'll Review Their Audit Reports, Instead..."</vt:lpstr>
      <vt:lpstr>"Checking References"</vt:lpstr>
      <vt:lpstr>Using a Standardized Security Framework</vt:lpstr>
      <vt:lpstr>Whose Security Framework Should We Use?</vt:lpstr>
      <vt:lpstr>X. Cloud Security Alliance Cloud Controls Matrix  (CSA CCM)  "I see you've got your list out, say your piece and get out Guess I get the gist of it, but it's alright Sorry that you feel that way, the only thing there is to say Every silver lining's got a touch of grey"  Grateful Dead, Touch of Grey</vt:lpstr>
      <vt:lpstr>CSA Cloud Controls Matrix</vt:lpstr>
      <vt:lpstr>CSA CCM 3.0.1</vt:lpstr>
      <vt:lpstr>What Controls ("Rows") Are In The CSA CCM?</vt:lpstr>
      <vt:lpstr>What Controls ("Rows") are in CSA CCM? (2)</vt:lpstr>
      <vt:lpstr>An Item From The CSA CCM Threat and  Vulnerability Management Section</vt:lpstr>
      <vt:lpstr>What's A "Passing Score" on the CSA CCM?</vt:lpstr>
      <vt:lpstr>Every Site's Needs May Be Different</vt:lpstr>
      <vt:lpstr>Another Reality: You May Have Limited Luck  Seeking Major Changes From a Huge Cloud Provider</vt:lpstr>
      <vt:lpstr>XI. Conclusion  "The radio reminds me of my home far away And drivin' down the road I get a feelin' That I should have been home yesterday, yesterday"  John Denver, Country Roads (1971)</vt:lpstr>
      <vt:lpstr>"Take Aways" In Summary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Security Challenges of Cloud Computing</dc:title>
  <dc:creator>J St Sauver</dc:creator>
  <cp:lastModifiedBy>J St Sauver</cp:lastModifiedBy>
  <cp:revision>365</cp:revision>
  <cp:lastPrinted>2017-10-16T20:51:32Z</cp:lastPrinted>
  <dcterms:created xsi:type="dcterms:W3CDTF">2017-10-03T13:14:04Z</dcterms:created>
  <dcterms:modified xsi:type="dcterms:W3CDTF">2017-10-18T23:44:49Z</dcterms:modified>
</cp:coreProperties>
</file>