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55.jpg" ContentType="image/png"/>
  <Override PartName="/ppt/media/image5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90"/>
  </p:notesMasterIdLst>
  <p:handoutMasterIdLst>
    <p:handoutMasterId r:id="rId91"/>
  </p:handoutMasterIdLst>
  <p:sldIdLst>
    <p:sldId id="256" r:id="rId2"/>
    <p:sldId id="367" r:id="rId3"/>
    <p:sldId id="368" r:id="rId4"/>
    <p:sldId id="366" r:id="rId5"/>
    <p:sldId id="263" r:id="rId6"/>
    <p:sldId id="261" r:id="rId7"/>
    <p:sldId id="301" r:id="rId8"/>
    <p:sldId id="299" r:id="rId9"/>
    <p:sldId id="300" r:id="rId10"/>
    <p:sldId id="302" r:id="rId11"/>
    <p:sldId id="306" r:id="rId12"/>
    <p:sldId id="327" r:id="rId13"/>
    <p:sldId id="326" r:id="rId14"/>
    <p:sldId id="330" r:id="rId15"/>
    <p:sldId id="329" r:id="rId16"/>
    <p:sldId id="328" r:id="rId17"/>
    <p:sldId id="332" r:id="rId18"/>
    <p:sldId id="331" r:id="rId19"/>
    <p:sldId id="285" r:id="rId20"/>
    <p:sldId id="316" r:id="rId21"/>
    <p:sldId id="286" r:id="rId22"/>
    <p:sldId id="287" r:id="rId23"/>
    <p:sldId id="288" r:id="rId24"/>
    <p:sldId id="307" r:id="rId25"/>
    <p:sldId id="308" r:id="rId26"/>
    <p:sldId id="309" r:id="rId27"/>
    <p:sldId id="310" r:id="rId28"/>
    <p:sldId id="311" r:id="rId29"/>
    <p:sldId id="268" r:id="rId30"/>
    <p:sldId id="312" r:id="rId31"/>
    <p:sldId id="346" r:id="rId32"/>
    <p:sldId id="351" r:id="rId33"/>
    <p:sldId id="352" r:id="rId34"/>
    <p:sldId id="350" r:id="rId35"/>
    <p:sldId id="347" r:id="rId36"/>
    <p:sldId id="353" r:id="rId37"/>
    <p:sldId id="360" r:id="rId38"/>
    <p:sldId id="354" r:id="rId39"/>
    <p:sldId id="270" r:id="rId40"/>
    <p:sldId id="269" r:id="rId41"/>
    <p:sldId id="291" r:id="rId42"/>
    <p:sldId id="292" r:id="rId43"/>
    <p:sldId id="294" r:id="rId44"/>
    <p:sldId id="293" r:id="rId45"/>
    <p:sldId id="364" r:id="rId46"/>
    <p:sldId id="333" r:id="rId47"/>
    <p:sldId id="334" r:id="rId48"/>
    <p:sldId id="335" r:id="rId49"/>
    <p:sldId id="275" r:id="rId50"/>
    <p:sldId id="314" r:id="rId51"/>
    <p:sldId id="279" r:id="rId52"/>
    <p:sldId id="361" r:id="rId53"/>
    <p:sldId id="370" r:id="rId54"/>
    <p:sldId id="356" r:id="rId55"/>
    <p:sldId id="357" r:id="rId56"/>
    <p:sldId id="358" r:id="rId57"/>
    <p:sldId id="378" r:id="rId58"/>
    <p:sldId id="359" r:id="rId59"/>
    <p:sldId id="338" r:id="rId60"/>
    <p:sldId id="337" r:id="rId61"/>
    <p:sldId id="280" r:id="rId62"/>
    <p:sldId id="339" r:id="rId63"/>
    <p:sldId id="336" r:id="rId64"/>
    <p:sldId id="363" r:id="rId65"/>
    <p:sldId id="283" r:id="rId66"/>
    <p:sldId id="284" r:id="rId67"/>
    <p:sldId id="281" r:id="rId68"/>
    <p:sldId id="282" r:id="rId69"/>
    <p:sldId id="374" r:id="rId70"/>
    <p:sldId id="272" r:id="rId71"/>
    <p:sldId id="343" r:id="rId72"/>
    <p:sldId id="340" r:id="rId73"/>
    <p:sldId id="344" r:id="rId74"/>
    <p:sldId id="345" r:id="rId75"/>
    <p:sldId id="355" r:id="rId76"/>
    <p:sldId id="317" r:id="rId77"/>
    <p:sldId id="319" r:id="rId78"/>
    <p:sldId id="320" r:id="rId79"/>
    <p:sldId id="373" r:id="rId80"/>
    <p:sldId id="377" r:id="rId81"/>
    <p:sldId id="362" r:id="rId82"/>
    <p:sldId id="318" r:id="rId83"/>
    <p:sldId id="372" r:id="rId84"/>
    <p:sldId id="375" r:id="rId85"/>
    <p:sldId id="376" r:id="rId86"/>
    <p:sldId id="305" r:id="rId87"/>
    <p:sldId id="365" r:id="rId88"/>
    <p:sldId id="369"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583" autoAdjust="0"/>
    <p:restoredTop sz="98821" autoAdjust="0"/>
  </p:normalViewPr>
  <p:slideViewPr>
    <p:cSldViewPr snapToGrid="0" snapToObjects="1">
      <p:cViewPr varScale="1">
        <p:scale>
          <a:sx n="77" d="100"/>
          <a:sy n="77" d="100"/>
        </p:scale>
        <p:origin x="-20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20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notesMaster" Target="notesMasters/notesMaster1.xml"/><Relationship Id="rId91" Type="http://schemas.openxmlformats.org/officeDocument/2006/relationships/handoutMaster" Target="handoutMasters/handoutMaster1.xml"/><Relationship Id="rId92" Type="http://schemas.openxmlformats.org/officeDocument/2006/relationships/printerSettings" Target="printerSettings/printerSettings1.bin"/><Relationship Id="rId93" Type="http://schemas.openxmlformats.org/officeDocument/2006/relationships/presProps" Target="presProps.xml"/><Relationship Id="rId94" Type="http://schemas.openxmlformats.org/officeDocument/2006/relationships/viewProps" Target="viewProps.xml"/><Relationship Id="rId95" Type="http://schemas.openxmlformats.org/officeDocument/2006/relationships/theme" Target="theme/theme1.xml"/><Relationship Id="rId9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825C13F-3383-9940-BF1F-663AE7120722}" type="datetimeFigureOut">
              <a:rPr lang="en-US" smtClean="0"/>
              <a:t>4/6/16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B9675B2-34A9-B744-A1FF-83D1A503B0E9}" type="slidenum">
              <a:rPr lang="en-US" smtClean="0"/>
              <a:t>‹#›</a:t>
            </a:fld>
            <a:endParaRPr lang="en-US"/>
          </a:p>
        </p:txBody>
      </p:sp>
    </p:spTree>
    <p:extLst>
      <p:ext uri="{BB962C8B-B14F-4D97-AF65-F5344CB8AC3E}">
        <p14:creationId xmlns:p14="http://schemas.microsoft.com/office/powerpoint/2010/main" val="26382676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4A9560-6623-C54C-A9A8-CF103BD59F4B}" type="datetimeFigureOut">
              <a:rPr lang="en-US" smtClean="0"/>
              <a:t>4/6/16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E60CBBA-673F-2446-A48C-F37700FB951F}" type="slidenum">
              <a:rPr lang="en-US" smtClean="0"/>
              <a:t>‹#›</a:t>
            </a:fld>
            <a:endParaRPr lang="en-US"/>
          </a:p>
        </p:txBody>
      </p:sp>
    </p:spTree>
    <p:extLst>
      <p:ext uri="{BB962C8B-B14F-4D97-AF65-F5344CB8AC3E}">
        <p14:creationId xmlns:p14="http://schemas.microsoft.com/office/powerpoint/2010/main" val="424934412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E031B7-ED20-734A-85E1-56B5388ABFAC}" type="datetime1">
              <a:rPr lang="en-US" smtClean="0"/>
              <a:t>4/6/16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6E328-5F34-1146-9750-671B9B2749B6}" type="slidenum">
              <a:rPr lang="en-US" smtClean="0"/>
              <a:t>‹#›</a:t>
            </a:fld>
            <a:endParaRPr lang="en-US"/>
          </a:p>
        </p:txBody>
      </p:sp>
    </p:spTree>
    <p:extLst>
      <p:ext uri="{BB962C8B-B14F-4D97-AF65-F5344CB8AC3E}">
        <p14:creationId xmlns:p14="http://schemas.microsoft.com/office/powerpoint/2010/main" val="2143950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EE820D-D1E4-C249-A971-F117A5F75386}" type="datetime1">
              <a:rPr lang="en-US" smtClean="0"/>
              <a:t>4/6/16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6E328-5F34-1146-9750-671B9B2749B6}" type="slidenum">
              <a:rPr lang="en-US" smtClean="0"/>
              <a:t>‹#›</a:t>
            </a:fld>
            <a:endParaRPr lang="en-US"/>
          </a:p>
        </p:txBody>
      </p:sp>
    </p:spTree>
    <p:extLst>
      <p:ext uri="{BB962C8B-B14F-4D97-AF65-F5344CB8AC3E}">
        <p14:creationId xmlns:p14="http://schemas.microsoft.com/office/powerpoint/2010/main" val="2220634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7DEBE0-5BE4-4642-A882-D2DBAB31C255}" type="datetime1">
              <a:rPr lang="en-US" smtClean="0"/>
              <a:t>4/6/16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6E328-5F34-1146-9750-671B9B2749B6}" type="slidenum">
              <a:rPr lang="en-US" smtClean="0"/>
              <a:t>‹#›</a:t>
            </a:fld>
            <a:endParaRPr lang="en-US"/>
          </a:p>
        </p:txBody>
      </p:sp>
    </p:spTree>
    <p:extLst>
      <p:ext uri="{BB962C8B-B14F-4D97-AF65-F5344CB8AC3E}">
        <p14:creationId xmlns:p14="http://schemas.microsoft.com/office/powerpoint/2010/main" val="2772480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C44318-3655-C041-ABF9-ED660D14DB79}" type="datetime1">
              <a:rPr lang="en-US" smtClean="0"/>
              <a:t>4/6/16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6E328-5F34-1146-9750-671B9B2749B6}" type="slidenum">
              <a:rPr lang="en-US" smtClean="0"/>
              <a:t>‹#›</a:t>
            </a:fld>
            <a:endParaRPr lang="en-US"/>
          </a:p>
        </p:txBody>
      </p:sp>
    </p:spTree>
    <p:extLst>
      <p:ext uri="{BB962C8B-B14F-4D97-AF65-F5344CB8AC3E}">
        <p14:creationId xmlns:p14="http://schemas.microsoft.com/office/powerpoint/2010/main" val="277586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4C76DE-98D0-EA48-A1E6-F63CD886FF32}" type="datetime1">
              <a:rPr lang="en-US" smtClean="0"/>
              <a:t>4/6/16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96E328-5F34-1146-9750-671B9B2749B6}" type="slidenum">
              <a:rPr lang="en-US" smtClean="0"/>
              <a:t>‹#›</a:t>
            </a:fld>
            <a:endParaRPr lang="en-US"/>
          </a:p>
        </p:txBody>
      </p:sp>
    </p:spTree>
    <p:extLst>
      <p:ext uri="{BB962C8B-B14F-4D97-AF65-F5344CB8AC3E}">
        <p14:creationId xmlns:p14="http://schemas.microsoft.com/office/powerpoint/2010/main" val="185422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C3E5B8-7C6C-9141-94A2-1665B2755D69}" type="datetime1">
              <a:rPr lang="en-US" smtClean="0"/>
              <a:t>4/6/16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96E328-5F34-1146-9750-671B9B2749B6}" type="slidenum">
              <a:rPr lang="en-US" smtClean="0"/>
              <a:t>‹#›</a:t>
            </a:fld>
            <a:endParaRPr lang="en-US"/>
          </a:p>
        </p:txBody>
      </p:sp>
    </p:spTree>
    <p:extLst>
      <p:ext uri="{BB962C8B-B14F-4D97-AF65-F5344CB8AC3E}">
        <p14:creationId xmlns:p14="http://schemas.microsoft.com/office/powerpoint/2010/main" val="2493657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99EA90-B542-6544-AACF-27D376528FFB}" type="datetime1">
              <a:rPr lang="en-US" smtClean="0"/>
              <a:t>4/6/16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96E328-5F34-1146-9750-671B9B2749B6}" type="slidenum">
              <a:rPr lang="en-US" smtClean="0"/>
              <a:t>‹#›</a:t>
            </a:fld>
            <a:endParaRPr lang="en-US"/>
          </a:p>
        </p:txBody>
      </p:sp>
    </p:spTree>
    <p:extLst>
      <p:ext uri="{BB962C8B-B14F-4D97-AF65-F5344CB8AC3E}">
        <p14:creationId xmlns:p14="http://schemas.microsoft.com/office/powerpoint/2010/main" val="78069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AA9546-EC7D-E540-AAA7-EFBAE5B38403}" type="datetime1">
              <a:rPr lang="en-US" smtClean="0"/>
              <a:t>4/6/16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96E328-5F34-1146-9750-671B9B2749B6}" type="slidenum">
              <a:rPr lang="en-US" smtClean="0"/>
              <a:t>‹#›</a:t>
            </a:fld>
            <a:endParaRPr lang="en-US"/>
          </a:p>
        </p:txBody>
      </p:sp>
    </p:spTree>
    <p:extLst>
      <p:ext uri="{BB962C8B-B14F-4D97-AF65-F5344CB8AC3E}">
        <p14:creationId xmlns:p14="http://schemas.microsoft.com/office/powerpoint/2010/main" val="308893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07AF5D-6F09-A041-9808-F7DB940AD55F}" type="datetime1">
              <a:rPr lang="en-US" smtClean="0"/>
              <a:t>4/6/16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96E328-5F34-1146-9750-671B9B2749B6}" type="slidenum">
              <a:rPr lang="en-US" smtClean="0"/>
              <a:t>‹#›</a:t>
            </a:fld>
            <a:endParaRPr lang="en-US"/>
          </a:p>
        </p:txBody>
      </p:sp>
    </p:spTree>
    <p:extLst>
      <p:ext uri="{BB962C8B-B14F-4D97-AF65-F5344CB8AC3E}">
        <p14:creationId xmlns:p14="http://schemas.microsoft.com/office/powerpoint/2010/main" val="589208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083F6E-39A3-4143-8E6F-0C6F6D7E14A5}" type="datetime1">
              <a:rPr lang="en-US" smtClean="0"/>
              <a:t>4/6/16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96E328-5F34-1146-9750-671B9B2749B6}" type="slidenum">
              <a:rPr lang="en-US" smtClean="0"/>
              <a:t>‹#›</a:t>
            </a:fld>
            <a:endParaRPr lang="en-US"/>
          </a:p>
        </p:txBody>
      </p:sp>
    </p:spTree>
    <p:extLst>
      <p:ext uri="{BB962C8B-B14F-4D97-AF65-F5344CB8AC3E}">
        <p14:creationId xmlns:p14="http://schemas.microsoft.com/office/powerpoint/2010/main" val="2389501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5FD97B-658A-0448-B042-F73919CF2CF3}" type="datetime1">
              <a:rPr lang="en-US" smtClean="0"/>
              <a:t>4/6/16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96E328-5F34-1146-9750-671B9B2749B6}" type="slidenum">
              <a:rPr lang="en-US" smtClean="0"/>
              <a:t>‹#›</a:t>
            </a:fld>
            <a:endParaRPr lang="en-US"/>
          </a:p>
        </p:txBody>
      </p:sp>
    </p:spTree>
    <p:extLst>
      <p:ext uri="{BB962C8B-B14F-4D97-AF65-F5344CB8AC3E}">
        <p14:creationId xmlns:p14="http://schemas.microsoft.com/office/powerpoint/2010/main" val="13323848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EA449-AE26-2D4D-B1E6-CD1942F11E64}" type="datetime1">
              <a:rPr lang="en-US" smtClean="0"/>
              <a:t>4/6/16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6E328-5F34-1146-9750-671B9B2749B6}" type="slidenum">
              <a:rPr lang="en-US" smtClean="0"/>
              <a:t>‹#›</a:t>
            </a:fld>
            <a:endParaRPr lang="en-US"/>
          </a:p>
        </p:txBody>
      </p:sp>
    </p:spTree>
    <p:extLst>
      <p:ext uri="{BB962C8B-B14F-4D97-AF65-F5344CB8AC3E}">
        <p14:creationId xmlns:p14="http://schemas.microsoft.com/office/powerpoint/2010/main" val="4291143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8931"/>
            <a:ext cx="9143999" cy="2732776"/>
          </a:xfrm>
        </p:spPr>
        <p:txBody>
          <a:bodyPr>
            <a:normAutofit/>
          </a:bodyPr>
          <a:lstStyle/>
          <a:p>
            <a:r>
              <a:rPr lang="en-US" sz="3200" b="1" dirty="0" smtClean="0"/>
              <a:t>"[Successfully] Operating In Denied Areas Online"</a:t>
            </a:r>
            <a:br>
              <a:rPr lang="en-US" sz="3200" b="1" dirty="0" smtClean="0"/>
            </a:br>
            <a:r>
              <a:rPr lang="en-US" sz="3200" b="1" dirty="0" smtClean="0"/>
              <a:t/>
            </a:r>
            <a:br>
              <a:rPr lang="en-US" sz="3200" b="1" dirty="0" smtClean="0"/>
            </a:br>
            <a:r>
              <a:rPr lang="en-US" sz="2400" dirty="0" smtClean="0"/>
              <a:t>Cybersecurity Symposium</a:t>
            </a:r>
            <a:br>
              <a:rPr lang="en-US" sz="2400" dirty="0" smtClean="0"/>
            </a:br>
            <a:r>
              <a:rPr lang="en-US" sz="2400" dirty="0" smtClean="0"/>
              <a:t>Ballroom A&amp;B, SMC </a:t>
            </a:r>
            <a:r>
              <a:rPr lang="en-US" sz="2400" dirty="0"/>
              <a:t>Building, </a:t>
            </a:r>
            <a:r>
              <a:rPr lang="en-US" sz="2400" dirty="0" smtClean="0"/>
              <a:t>UMD Baltimore</a:t>
            </a:r>
            <a:br>
              <a:rPr lang="en-US" sz="2400" dirty="0" smtClean="0"/>
            </a:br>
            <a:r>
              <a:rPr lang="en-US" sz="2400" dirty="0" smtClean="0"/>
              <a:t>10-11:15 AM, Friday </a:t>
            </a:r>
            <a:r>
              <a:rPr lang="en-US" sz="2400" dirty="0"/>
              <a:t>April 8, 2016</a:t>
            </a:r>
            <a:r>
              <a:rPr lang="en-US" sz="2400" dirty="0" smtClean="0">
                <a:effectLst/>
              </a:rPr>
              <a:t>  </a:t>
            </a:r>
            <a:endParaRPr lang="en-US" sz="2400" dirty="0"/>
          </a:p>
        </p:txBody>
      </p:sp>
      <p:sp>
        <p:nvSpPr>
          <p:cNvPr id="3" name="Subtitle 2"/>
          <p:cNvSpPr>
            <a:spLocks noGrp="1"/>
          </p:cNvSpPr>
          <p:nvPr>
            <p:ph type="subTitle" idx="1"/>
          </p:nvPr>
        </p:nvSpPr>
        <p:spPr>
          <a:xfrm>
            <a:off x="416009" y="3123318"/>
            <a:ext cx="8320191" cy="3291348"/>
          </a:xfrm>
        </p:spPr>
        <p:txBody>
          <a:bodyPr>
            <a:normAutofit/>
          </a:bodyPr>
          <a:lstStyle/>
          <a:p>
            <a:r>
              <a:rPr lang="en-US" sz="2400" dirty="0" smtClean="0">
                <a:solidFill>
                  <a:schemeClr val="tx1"/>
                </a:solidFill>
              </a:rPr>
              <a:t>Joe St Sauver, Ph.D. (stsauver@fsi.io or joe@stsauver.com)</a:t>
            </a:r>
          </a:p>
          <a:p>
            <a:r>
              <a:rPr lang="en-US" sz="2400" dirty="0" smtClean="0">
                <a:solidFill>
                  <a:schemeClr val="tx1"/>
                </a:solidFill>
              </a:rPr>
              <a:t>Scientist, Farsight Security, Inc.</a:t>
            </a:r>
          </a:p>
          <a:p>
            <a:endParaRPr lang="en-US" sz="2400" dirty="0" smtClean="0">
              <a:solidFill>
                <a:schemeClr val="tx1"/>
              </a:solidFill>
            </a:endParaRPr>
          </a:p>
          <a:p>
            <a:r>
              <a:rPr lang="en-US" sz="2400" dirty="0" smtClean="0">
                <a:solidFill>
                  <a:schemeClr val="tx1"/>
                </a:solidFill>
              </a:rPr>
              <a:t>https://www.stsauver.com/joe/</a:t>
            </a:r>
            <a:r>
              <a:rPr lang="en-US" sz="2400" dirty="0" err="1" smtClean="0">
                <a:solidFill>
                  <a:schemeClr val="tx1"/>
                </a:solidFill>
              </a:rPr>
              <a:t>umb-cybersec</a:t>
            </a:r>
            <a:r>
              <a:rPr lang="en-US" sz="2400" dirty="0" smtClean="0">
                <a:solidFill>
                  <a:schemeClr val="tx1"/>
                </a:solidFill>
              </a:rPr>
              <a:t>/</a:t>
            </a:r>
          </a:p>
          <a:p>
            <a:endParaRPr lang="en-US" sz="2400" dirty="0" smtClean="0">
              <a:solidFill>
                <a:schemeClr val="tx1"/>
              </a:solidFill>
            </a:endParaRPr>
          </a:p>
          <a:p>
            <a:endParaRPr lang="en-US" sz="2400" dirty="0">
              <a:solidFill>
                <a:schemeClr val="tx1"/>
              </a:solidFill>
            </a:endParaRPr>
          </a:p>
          <a:p>
            <a:r>
              <a:rPr lang="en-US" sz="2400" b="1" dirty="0" smtClean="0">
                <a:solidFill>
                  <a:schemeClr val="tx1"/>
                </a:solidFill>
              </a:rPr>
              <a:t>Disclaimer:</a:t>
            </a:r>
            <a:r>
              <a:rPr lang="en-US" sz="2400" dirty="0" smtClean="0">
                <a:solidFill>
                  <a:schemeClr val="tx1"/>
                </a:solidFill>
              </a:rPr>
              <a:t> All opinions expressed are strictly my own</a:t>
            </a:r>
            <a:endParaRPr lang="en-US" sz="2400" dirty="0">
              <a:solidFill>
                <a:schemeClr val="tx1"/>
              </a:solidFill>
            </a:endParaRPr>
          </a:p>
        </p:txBody>
      </p:sp>
    </p:spTree>
    <p:extLst>
      <p:ext uri="{BB962C8B-B14F-4D97-AF65-F5344CB8AC3E}">
        <p14:creationId xmlns:p14="http://schemas.microsoft.com/office/powerpoint/2010/main" val="30359679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56" y="77600"/>
            <a:ext cx="8964106" cy="688656"/>
          </a:xfrm>
        </p:spPr>
        <p:txBody>
          <a:bodyPr>
            <a:normAutofit/>
          </a:bodyPr>
          <a:lstStyle/>
          <a:p>
            <a:r>
              <a:rPr lang="en-US" sz="3200" b="1" dirty="0" smtClean="0">
                <a:solidFill>
                  <a:schemeClr val="bg1"/>
                </a:solidFill>
              </a:rPr>
              <a:t>WMD in Saddam's Iraq</a:t>
            </a:r>
            <a:endParaRPr lang="en-US" sz="3200" b="1" dirty="0">
              <a:solidFill>
                <a:schemeClr val="bg1"/>
              </a:solidFill>
            </a:endParaRPr>
          </a:p>
        </p:txBody>
      </p:sp>
      <p:sp>
        <p:nvSpPr>
          <p:cNvPr id="3" name="Content Placeholder 2"/>
          <p:cNvSpPr>
            <a:spLocks noGrp="1"/>
          </p:cNvSpPr>
          <p:nvPr>
            <p:ph idx="1"/>
          </p:nvPr>
        </p:nvSpPr>
        <p:spPr>
          <a:xfrm>
            <a:off x="303056" y="894679"/>
            <a:ext cx="8586593" cy="5598956"/>
          </a:xfrm>
        </p:spPr>
        <p:txBody>
          <a:bodyPr>
            <a:normAutofit/>
          </a:bodyPr>
          <a:lstStyle/>
          <a:p>
            <a:pPr marL="0" indent="0">
              <a:buNone/>
            </a:pPr>
            <a:r>
              <a:rPr lang="en-US" sz="2400" i="1" dirty="0"/>
              <a:t>	</a:t>
            </a:r>
            <a:r>
              <a:rPr lang="en-US" sz="2400" i="1" dirty="0" smtClean="0">
                <a:solidFill>
                  <a:schemeClr val="bg1"/>
                </a:solidFill>
              </a:rPr>
              <a:t>[...] the </a:t>
            </a:r>
            <a:r>
              <a:rPr lang="en-US" sz="2400" i="1" dirty="0">
                <a:solidFill>
                  <a:schemeClr val="bg1"/>
                </a:solidFill>
              </a:rPr>
              <a:t>United States government asserted that Saddam Hussein had reconstituted his nuclear weapons program, had biological weapons and mobile biological weapon production facilities, and had stockpiled and was producing chemical </a:t>
            </a:r>
            <a:r>
              <a:rPr lang="en-US" sz="2400" i="1" dirty="0" smtClean="0">
                <a:solidFill>
                  <a:schemeClr val="bg1"/>
                </a:solidFill>
              </a:rPr>
              <a:t/>
            </a:r>
            <a:br>
              <a:rPr lang="en-US" sz="2400" i="1" dirty="0" smtClean="0">
                <a:solidFill>
                  <a:schemeClr val="bg1"/>
                </a:solidFill>
              </a:rPr>
            </a:br>
            <a:r>
              <a:rPr lang="en-US" sz="2400" i="1" dirty="0" smtClean="0">
                <a:solidFill>
                  <a:schemeClr val="bg1"/>
                </a:solidFill>
              </a:rPr>
              <a:t>weapons. </a:t>
            </a:r>
            <a:r>
              <a:rPr lang="en-US" sz="2400" i="1" dirty="0">
                <a:solidFill>
                  <a:schemeClr val="bg1"/>
                </a:solidFill>
              </a:rPr>
              <a:t>[..</a:t>
            </a:r>
            <a:r>
              <a:rPr lang="en-US" sz="2400" i="1" dirty="0" smtClean="0">
                <a:solidFill>
                  <a:schemeClr val="bg1"/>
                </a:solidFill>
              </a:rPr>
              <a:t>.] When </a:t>
            </a:r>
            <a:r>
              <a:rPr lang="en-US" sz="2400" i="1" dirty="0">
                <a:solidFill>
                  <a:schemeClr val="bg1"/>
                </a:solidFill>
              </a:rPr>
              <a:t>the October </a:t>
            </a:r>
            <a:r>
              <a:rPr lang="en-US" sz="2400" i="1" dirty="0" smtClean="0">
                <a:solidFill>
                  <a:schemeClr val="bg1"/>
                </a:solidFill>
              </a:rPr>
              <a:t>2002 [National Intelligence Estimate] </a:t>
            </a:r>
            <a:r>
              <a:rPr lang="en-US" sz="2400" i="1" dirty="0">
                <a:solidFill>
                  <a:schemeClr val="bg1"/>
                </a:solidFill>
              </a:rPr>
              <a:t>was written the United States had</a:t>
            </a:r>
            <a:r>
              <a:rPr lang="en-US" sz="2400" b="1" i="1" dirty="0">
                <a:solidFill>
                  <a:schemeClr val="bg1"/>
                </a:solidFill>
              </a:rPr>
              <a:t> little human intelligence on Iraq's nuclear, biological, and chemical weapons programs and virtually no human intelligence on leadership intentions</a:t>
            </a:r>
            <a:r>
              <a:rPr lang="en-US" sz="2400" i="1" dirty="0">
                <a:solidFill>
                  <a:schemeClr val="bg1"/>
                </a:solidFill>
              </a:rPr>
              <a:t>. </a:t>
            </a:r>
            <a:r>
              <a:rPr lang="en-US" sz="2400" i="1" dirty="0" smtClean="0">
                <a:solidFill>
                  <a:schemeClr val="bg1"/>
                </a:solidFill>
              </a:rPr>
              <a:t>[...] </a:t>
            </a:r>
          </a:p>
          <a:p>
            <a:pPr marL="0" indent="0">
              <a:buNone/>
            </a:pPr>
            <a:r>
              <a:rPr lang="en-US" sz="2000" dirty="0" smtClean="0">
                <a:solidFill>
                  <a:schemeClr val="bg1"/>
                </a:solidFill>
              </a:rPr>
              <a:t>Source: Report to the President, Commission on the Intelligence Capabilities of the United States Regarding Weapons of Mass Destruction, March 31, 2005, http</a:t>
            </a:r>
            <a:r>
              <a:rPr lang="en-US" sz="2000" dirty="0">
                <a:solidFill>
                  <a:schemeClr val="bg1"/>
                </a:solidFill>
              </a:rPr>
              <a:t>://</a:t>
            </a:r>
            <a:r>
              <a:rPr lang="en-US" sz="2000" dirty="0" err="1">
                <a:solidFill>
                  <a:schemeClr val="bg1"/>
                </a:solidFill>
              </a:rPr>
              <a:t>govinfo.library.unt.edu</a:t>
            </a:r>
            <a:r>
              <a:rPr lang="en-US" sz="2000" dirty="0">
                <a:solidFill>
                  <a:schemeClr val="bg1"/>
                </a:solidFill>
              </a:rPr>
              <a:t>/</a:t>
            </a:r>
            <a:r>
              <a:rPr lang="en-US" sz="2000" dirty="0" err="1">
                <a:solidFill>
                  <a:schemeClr val="bg1"/>
                </a:solidFill>
              </a:rPr>
              <a:t>wmd</a:t>
            </a:r>
            <a:r>
              <a:rPr lang="en-US" sz="2000" dirty="0">
                <a:solidFill>
                  <a:schemeClr val="bg1"/>
                </a:solidFill>
              </a:rPr>
              <a:t>/report/</a:t>
            </a:r>
            <a:r>
              <a:rPr lang="en-US" sz="2000" dirty="0" err="1" smtClean="0">
                <a:solidFill>
                  <a:schemeClr val="bg1"/>
                </a:solidFill>
              </a:rPr>
              <a:t>report.html</a:t>
            </a:r>
            <a:r>
              <a:rPr lang="en-US" sz="2000" dirty="0" smtClean="0">
                <a:solidFill>
                  <a:schemeClr val="bg1"/>
                </a:solidFill>
              </a:rPr>
              <a:t> [emphasis added] (but </a:t>
            </a:r>
            <a:r>
              <a:rPr lang="en-US" sz="2000" dirty="0">
                <a:solidFill>
                  <a:schemeClr val="bg1"/>
                </a:solidFill>
              </a:rPr>
              <a:t>see also </a:t>
            </a:r>
            <a:r>
              <a:rPr lang="en-US" sz="2000" dirty="0" smtClean="0">
                <a:solidFill>
                  <a:schemeClr val="bg1"/>
                </a:solidFill>
              </a:rPr>
              <a:t>http</a:t>
            </a:r>
            <a:r>
              <a:rPr lang="en-US" sz="2000" dirty="0">
                <a:solidFill>
                  <a:schemeClr val="bg1"/>
                </a:solidFill>
              </a:rPr>
              <a:t>://</a:t>
            </a:r>
            <a:r>
              <a:rPr lang="en-US" sz="2000" dirty="0" err="1">
                <a:solidFill>
                  <a:schemeClr val="bg1"/>
                </a:solidFill>
              </a:rPr>
              <a:t>www.nytimes.com</a:t>
            </a:r>
            <a:r>
              <a:rPr lang="en-US" sz="2000" dirty="0">
                <a:solidFill>
                  <a:schemeClr val="bg1"/>
                </a:solidFill>
              </a:rPr>
              <a:t>/2014/11/23/world/</a:t>
            </a:r>
            <a:r>
              <a:rPr lang="en-US" sz="2000" dirty="0" err="1">
                <a:solidFill>
                  <a:schemeClr val="bg1"/>
                </a:solidFill>
              </a:rPr>
              <a:t>middleeast</a:t>
            </a:r>
            <a:r>
              <a:rPr lang="en-US" sz="2000" dirty="0">
                <a:solidFill>
                  <a:schemeClr val="bg1"/>
                </a:solidFill>
              </a:rPr>
              <a:t>/thousands-of-iraq-chemical-weapons-destroyed-in-open-air-watchdog-says-.html and </a:t>
            </a:r>
            <a:r>
              <a:rPr lang="en-US" sz="2000" dirty="0" smtClean="0">
                <a:solidFill>
                  <a:schemeClr val="bg1"/>
                </a:solidFill>
              </a:rPr>
              <a:t/>
            </a:r>
            <a:br>
              <a:rPr lang="en-US" sz="2000" dirty="0" smtClean="0">
                <a:solidFill>
                  <a:schemeClr val="bg1"/>
                </a:solidFill>
              </a:rPr>
            </a:br>
            <a:r>
              <a:rPr lang="en-US" sz="2000" dirty="0" smtClean="0">
                <a:solidFill>
                  <a:schemeClr val="bg1"/>
                </a:solidFill>
              </a:rPr>
              <a:t>http</a:t>
            </a:r>
            <a:r>
              <a:rPr lang="en-US" sz="2000" dirty="0">
                <a:solidFill>
                  <a:schemeClr val="bg1"/>
                </a:solidFill>
              </a:rPr>
              <a:t>://</a:t>
            </a:r>
            <a:r>
              <a:rPr lang="en-US" sz="2000" dirty="0" err="1">
                <a:solidFill>
                  <a:schemeClr val="bg1"/>
                </a:solidFill>
              </a:rPr>
              <a:t>mobile.nytimes.com</a:t>
            </a:r>
            <a:r>
              <a:rPr lang="en-US" sz="2000" dirty="0">
                <a:solidFill>
                  <a:schemeClr val="bg1"/>
                </a:solidFill>
              </a:rPr>
              <a:t>/2015/02/16/world/cia-is-said-to-have-bought-and-destroyed-iraqi-chemical-</a:t>
            </a:r>
            <a:r>
              <a:rPr lang="en-US" sz="2000" dirty="0" smtClean="0">
                <a:solidFill>
                  <a:schemeClr val="bg1"/>
                </a:solidFill>
              </a:rPr>
              <a:t>weapons.html</a:t>
            </a:r>
            <a:r>
              <a:rPr lang="en-US" sz="2000" dirty="0">
                <a:solidFill>
                  <a:schemeClr val="bg1"/>
                </a:solidFill>
              </a:rPr>
              <a:t> </a:t>
            </a:r>
            <a:r>
              <a:rPr lang="en-US" sz="2000" dirty="0" smtClean="0">
                <a:solidFill>
                  <a:schemeClr val="bg1"/>
                </a:solidFill>
              </a:rPr>
              <a:t>)</a:t>
            </a:r>
            <a:endParaRPr lang="en-US" sz="2000" dirty="0">
              <a:solidFill>
                <a:schemeClr val="bg1"/>
              </a:solidFill>
            </a:endParaRPr>
          </a:p>
        </p:txBody>
      </p:sp>
      <p:sp>
        <p:nvSpPr>
          <p:cNvPr id="4" name="Slide Number Placeholder 3"/>
          <p:cNvSpPr>
            <a:spLocks noGrp="1"/>
          </p:cNvSpPr>
          <p:nvPr>
            <p:ph type="sldNum" sz="quarter" idx="12"/>
          </p:nvPr>
        </p:nvSpPr>
        <p:spPr/>
        <p:txBody>
          <a:bodyPr/>
          <a:lstStyle/>
          <a:p>
            <a:fld id="{F196E328-5F34-1146-9750-671B9B2749B6}" type="slidenum">
              <a:rPr lang="en-US" smtClean="0"/>
              <a:t>10</a:t>
            </a:fld>
            <a:endParaRPr lang="en-US"/>
          </a:p>
        </p:txBody>
      </p:sp>
    </p:spTree>
    <p:extLst>
      <p:ext uri="{BB962C8B-B14F-4D97-AF65-F5344CB8AC3E}">
        <p14:creationId xmlns:p14="http://schemas.microsoft.com/office/powerpoint/2010/main" val="37573922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43980"/>
            <a:ext cx="7772400" cy="1470025"/>
          </a:xfrm>
        </p:spPr>
        <p:txBody>
          <a:bodyPr>
            <a:normAutofit/>
          </a:bodyPr>
          <a:lstStyle/>
          <a:p>
            <a:r>
              <a:rPr lang="en-US" sz="3200" b="1" dirty="0" smtClean="0">
                <a:solidFill>
                  <a:srgbClr val="FFFFFF"/>
                </a:solidFill>
              </a:rPr>
              <a:t>II. And Yet, In Spite of All </a:t>
            </a:r>
            <a:r>
              <a:rPr lang="en-US" sz="3200" b="1" dirty="0" smtClean="0">
                <a:solidFill>
                  <a:srgbClr val="FFFFFF"/>
                </a:solidFill>
              </a:rPr>
              <a:t>These </a:t>
            </a:r>
            <a:r>
              <a:rPr lang="en-US" sz="3200" b="1" dirty="0" smtClean="0">
                <a:solidFill>
                  <a:srgbClr val="FFFFFF"/>
                </a:solidFill>
              </a:rPr>
              <a:t>Challenges, The US Routinely Conducts Special Operations and Collects Intelligence</a:t>
            </a:r>
            <a:br>
              <a:rPr lang="en-US" sz="3200" b="1" dirty="0" smtClean="0">
                <a:solidFill>
                  <a:srgbClr val="FFFFFF"/>
                </a:solidFill>
              </a:rPr>
            </a:br>
            <a:r>
              <a:rPr lang="en-US" sz="3200" b="1" dirty="0" smtClean="0">
                <a:solidFill>
                  <a:srgbClr val="FFFFFF"/>
                </a:solidFill>
              </a:rPr>
              <a:t>Everywhere Around the World – How?</a:t>
            </a:r>
            <a:endParaRPr lang="en-US" sz="3200" b="1" dirty="0">
              <a:solidFill>
                <a:srgbClr val="FFFFFF"/>
              </a:solidFill>
            </a:endParaRPr>
          </a:p>
        </p:txBody>
      </p:sp>
    </p:spTree>
    <p:extLst>
      <p:ext uri="{BB962C8B-B14F-4D97-AF65-F5344CB8AC3E}">
        <p14:creationId xmlns:p14="http://schemas.microsoft.com/office/powerpoint/2010/main" val="32957172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0" y="77600"/>
            <a:ext cx="2480762" cy="688656"/>
          </a:xfrm>
        </p:spPr>
        <p:txBody>
          <a:bodyPr>
            <a:normAutofit/>
          </a:bodyPr>
          <a:lstStyle/>
          <a:p>
            <a:r>
              <a:rPr lang="en-US" sz="3200" b="1" dirty="0" smtClean="0">
                <a:solidFill>
                  <a:schemeClr val="bg1"/>
                </a:solidFill>
              </a:rPr>
              <a:t>Training</a:t>
            </a:r>
            <a:endParaRPr lang="en-US" sz="3200" b="1" dirty="0">
              <a:solidFill>
                <a:schemeClr val="bg1"/>
              </a:solidFill>
            </a:endParaRPr>
          </a:p>
        </p:txBody>
      </p:sp>
      <p:sp>
        <p:nvSpPr>
          <p:cNvPr id="3" name="Content Placeholder 2"/>
          <p:cNvSpPr>
            <a:spLocks noGrp="1"/>
          </p:cNvSpPr>
          <p:nvPr>
            <p:ph idx="1"/>
          </p:nvPr>
        </p:nvSpPr>
        <p:spPr>
          <a:xfrm>
            <a:off x="303056" y="894679"/>
            <a:ext cx="8586593" cy="5598956"/>
          </a:xfrm>
        </p:spPr>
        <p:txBody>
          <a:bodyPr>
            <a:normAutofit/>
          </a:bodyPr>
          <a:lstStyle/>
          <a:p>
            <a:pPr>
              <a:buClr>
                <a:schemeClr val="bg1"/>
              </a:buClr>
            </a:pPr>
            <a:r>
              <a:rPr lang="en-US" sz="2400" dirty="0" smtClean="0">
                <a:solidFill>
                  <a:schemeClr val="bg1"/>
                </a:solidFill>
              </a:rPr>
              <a:t>Operating undetected in hostile territories is a skill</a:t>
            </a:r>
            <a:r>
              <a:rPr lang="en-US" sz="2400" dirty="0">
                <a:solidFill>
                  <a:schemeClr val="bg1"/>
                </a:solidFill>
              </a:rPr>
              <a:t> </a:t>
            </a:r>
            <a:r>
              <a:rPr lang="en-US" sz="2400" dirty="0" smtClean="0">
                <a:solidFill>
                  <a:schemeClr val="bg1"/>
                </a:solidFill>
              </a:rPr>
              <a:t>that can be </a:t>
            </a:r>
            <a:r>
              <a:rPr lang="en-US" sz="2400" dirty="0" smtClean="0">
                <a:solidFill>
                  <a:schemeClr val="bg1"/>
                </a:solidFill>
              </a:rPr>
              <a:t>taught and learned. </a:t>
            </a:r>
            <a:r>
              <a:rPr lang="en-US" sz="2400" dirty="0" smtClean="0">
                <a:solidFill>
                  <a:schemeClr val="bg1"/>
                </a:solidFill>
              </a:rPr>
              <a:t>For example, the Army offers a month-long "Reconnaissance and Surveillance Leaders" </a:t>
            </a:r>
            <a:r>
              <a:rPr lang="en-US" sz="2400" dirty="0">
                <a:solidFill>
                  <a:schemeClr val="bg1"/>
                </a:solidFill>
              </a:rPr>
              <a:t>c</a:t>
            </a:r>
            <a:r>
              <a:rPr lang="en-US" sz="2400" dirty="0" smtClean="0">
                <a:solidFill>
                  <a:schemeClr val="bg1"/>
                </a:solidFill>
              </a:rPr>
              <a:t>ourse, see </a:t>
            </a:r>
            <a:br>
              <a:rPr lang="en-US" sz="2400" dirty="0" smtClean="0">
                <a:solidFill>
                  <a:schemeClr val="bg1"/>
                </a:solidFill>
              </a:rPr>
            </a:br>
            <a:r>
              <a:rPr lang="en-US" sz="2400" dirty="0" smtClean="0">
                <a:solidFill>
                  <a:schemeClr val="bg1"/>
                </a:solidFill>
              </a:rPr>
              <a:t>http</a:t>
            </a:r>
            <a:r>
              <a:rPr lang="en-US" sz="2400" dirty="0">
                <a:solidFill>
                  <a:schemeClr val="bg1"/>
                </a:solidFill>
              </a:rPr>
              <a:t>://</a:t>
            </a:r>
            <a:r>
              <a:rPr lang="en-US" sz="2400" dirty="0" err="1">
                <a:solidFill>
                  <a:schemeClr val="bg1"/>
                </a:solidFill>
              </a:rPr>
              <a:t>www.benning.army.mil</a:t>
            </a:r>
            <a:r>
              <a:rPr lang="en-US" sz="2400" dirty="0">
                <a:solidFill>
                  <a:schemeClr val="bg1"/>
                </a:solidFill>
              </a:rPr>
              <a:t>/armor/316thCav/content/</a:t>
            </a:r>
            <a:r>
              <a:rPr lang="en-US" sz="2400" dirty="0" err="1">
                <a:solidFill>
                  <a:schemeClr val="bg1"/>
                </a:solidFill>
              </a:rPr>
              <a:t>rslc</a:t>
            </a:r>
            <a:r>
              <a:rPr lang="en-US" sz="2400" dirty="0" smtClean="0">
                <a:solidFill>
                  <a:schemeClr val="bg1"/>
                </a:solidFill>
              </a:rPr>
              <a:t>/</a:t>
            </a:r>
          </a:p>
          <a:p>
            <a:pPr>
              <a:buClr>
                <a:schemeClr val="bg1"/>
              </a:buClr>
            </a:pPr>
            <a:r>
              <a:rPr lang="en-US" sz="2400" dirty="0" smtClean="0">
                <a:solidFill>
                  <a:schemeClr val="bg1"/>
                </a:solidFill>
              </a:rPr>
              <a:t>More extensive training programs are offered by other government agencies. One depiction of such training (from a former CIA ops officer) can be seen in the bestselling </a:t>
            </a:r>
            <a:r>
              <a:rPr lang="en-US" sz="2400" dirty="0" smtClean="0">
                <a:solidFill>
                  <a:schemeClr val="bg1"/>
                </a:solidFill>
              </a:rPr>
              <a:t>memoir, </a:t>
            </a:r>
            <a:r>
              <a:rPr lang="en-US" sz="2400" dirty="0" smtClean="0">
                <a:solidFill>
                  <a:schemeClr val="bg1"/>
                </a:solidFill>
              </a:rPr>
              <a:t>"Blowing My Cover: My Life As a CIA Spy" by Lindsay Moran.</a:t>
            </a:r>
          </a:p>
          <a:p>
            <a:pPr>
              <a:buClr>
                <a:schemeClr val="bg1"/>
              </a:buClr>
            </a:pPr>
            <a:r>
              <a:rPr lang="en-US" sz="2400" dirty="0" smtClean="0">
                <a:solidFill>
                  <a:schemeClr val="bg1"/>
                </a:solidFill>
              </a:rPr>
              <a:t>Or: "[Jason Matthews] spent </a:t>
            </a:r>
            <a:r>
              <a:rPr lang="en-US" sz="2400" dirty="0">
                <a:solidFill>
                  <a:schemeClr val="bg1"/>
                </a:solidFill>
              </a:rPr>
              <a:t>two years in D.C. undergoing education in so-called denied-area trade­craft, where surveillance was assumed at all times. He learned tricks like </a:t>
            </a:r>
            <a:r>
              <a:rPr lang="en-US" sz="2400" dirty="0" smtClean="0">
                <a:solidFill>
                  <a:schemeClr val="bg1"/>
                </a:solidFill>
              </a:rPr>
              <a:t/>
            </a:r>
            <a:br>
              <a:rPr lang="en-US" sz="2400" dirty="0" smtClean="0">
                <a:solidFill>
                  <a:schemeClr val="bg1"/>
                </a:solidFill>
              </a:rPr>
            </a:br>
            <a:r>
              <a:rPr lang="en-US" sz="2400" dirty="0" smtClean="0">
                <a:solidFill>
                  <a:schemeClr val="bg1"/>
                </a:solidFill>
              </a:rPr>
              <a:t>dead </a:t>
            </a:r>
            <a:r>
              <a:rPr lang="en-US" sz="2400" dirty="0">
                <a:solidFill>
                  <a:schemeClr val="bg1"/>
                </a:solidFill>
              </a:rPr>
              <a:t>drops (delivering packages to agents without arousing suspicion) and the MCD, or moving-car delivery (hand brakes, </a:t>
            </a:r>
            <a:r>
              <a:rPr lang="en-US" sz="2400" dirty="0" smtClean="0">
                <a:solidFill>
                  <a:schemeClr val="bg1"/>
                </a:solidFill>
              </a:rPr>
              <a:t/>
            </a:r>
            <a:br>
              <a:rPr lang="en-US" sz="2400" dirty="0" smtClean="0">
                <a:solidFill>
                  <a:schemeClr val="bg1"/>
                </a:solidFill>
              </a:rPr>
            </a:br>
            <a:r>
              <a:rPr lang="en-US" sz="2400" dirty="0" smtClean="0">
                <a:solidFill>
                  <a:schemeClr val="bg1"/>
                </a:solidFill>
              </a:rPr>
              <a:t>no </a:t>
            </a:r>
            <a:r>
              <a:rPr lang="en-US" sz="2400" dirty="0">
                <a:solidFill>
                  <a:schemeClr val="bg1"/>
                </a:solidFill>
              </a:rPr>
              <a:t>brake lights)." http://</a:t>
            </a:r>
            <a:r>
              <a:rPr lang="en-US" sz="2400" dirty="0" err="1">
                <a:solidFill>
                  <a:schemeClr val="bg1"/>
                </a:solidFill>
              </a:rPr>
              <a:t>www.mensjournal.com</a:t>
            </a:r>
            <a:r>
              <a:rPr lang="en-US" sz="2400" dirty="0">
                <a:solidFill>
                  <a:schemeClr val="bg1"/>
                </a:solidFill>
              </a:rPr>
              <a:t>/magazine/secrets-of-a-secret-agent-20150731</a:t>
            </a:r>
            <a:endParaRPr lang="en-US" sz="2000" dirty="0">
              <a:solidFill>
                <a:schemeClr val="bg1"/>
              </a:solidFill>
            </a:endParaRPr>
          </a:p>
        </p:txBody>
      </p:sp>
      <p:sp>
        <p:nvSpPr>
          <p:cNvPr id="4" name="Slide Number Placeholder 3"/>
          <p:cNvSpPr>
            <a:spLocks noGrp="1"/>
          </p:cNvSpPr>
          <p:nvPr>
            <p:ph type="sldNum" sz="quarter" idx="12"/>
          </p:nvPr>
        </p:nvSpPr>
        <p:spPr/>
        <p:txBody>
          <a:bodyPr/>
          <a:lstStyle/>
          <a:p>
            <a:fld id="{F196E328-5F34-1146-9750-671B9B2749B6}" type="slidenum">
              <a:rPr lang="en-US" smtClean="0"/>
              <a:t>12</a:t>
            </a:fld>
            <a:endParaRPr lang="en-US"/>
          </a:p>
        </p:txBody>
      </p:sp>
    </p:spTree>
    <p:extLst>
      <p:ext uri="{BB962C8B-B14F-4D97-AF65-F5344CB8AC3E}">
        <p14:creationId xmlns:p14="http://schemas.microsoft.com/office/powerpoint/2010/main" val="1105718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31187" y="211656"/>
            <a:ext cx="3658462" cy="695437"/>
          </a:xfrm>
          <a:solidFill>
            <a:schemeClr val="bg1"/>
          </a:solidFill>
        </p:spPr>
        <p:txBody>
          <a:bodyPr>
            <a:normAutofit/>
          </a:bodyPr>
          <a:lstStyle/>
          <a:p>
            <a:pPr algn="l"/>
            <a:r>
              <a:rPr lang="en-US" sz="3200" b="1" dirty="0" smtClean="0">
                <a:solidFill>
                  <a:srgbClr val="FF0000"/>
                </a:solidFill>
              </a:rPr>
              <a:t>Satellite Technology</a:t>
            </a:r>
            <a:endParaRPr lang="en-US" sz="3200" b="1" dirty="0">
              <a:solidFill>
                <a:srgbClr val="FF0000"/>
              </a:solidFill>
            </a:endParaRPr>
          </a:p>
        </p:txBody>
      </p:sp>
      <p:sp>
        <p:nvSpPr>
          <p:cNvPr id="3" name="Content Placeholder 2"/>
          <p:cNvSpPr>
            <a:spLocks noGrp="1"/>
          </p:cNvSpPr>
          <p:nvPr>
            <p:ph idx="1"/>
          </p:nvPr>
        </p:nvSpPr>
        <p:spPr>
          <a:xfrm>
            <a:off x="303056" y="5397203"/>
            <a:ext cx="8586593" cy="1201039"/>
          </a:xfrm>
          <a:solidFill>
            <a:schemeClr val="bg1"/>
          </a:solidFill>
        </p:spPr>
        <p:txBody>
          <a:bodyPr>
            <a:normAutofit/>
          </a:bodyPr>
          <a:lstStyle/>
          <a:p>
            <a:pPr marL="0" indent="0">
              <a:buNone/>
            </a:pPr>
            <a:r>
              <a:rPr lang="en-US" sz="2400" dirty="0" smtClean="0">
                <a:solidFill>
                  <a:srgbClr val="FF0000"/>
                </a:solidFill>
              </a:rPr>
              <a:t>When manned surveillance overflights of denied areas became problematic, satellite imagery served as a replacement. These </a:t>
            </a:r>
            <a:br>
              <a:rPr lang="en-US" sz="2400" dirty="0" smtClean="0">
                <a:solidFill>
                  <a:srgbClr val="FF0000"/>
                </a:solidFill>
              </a:rPr>
            </a:br>
            <a:r>
              <a:rPr lang="en-US" sz="2400" dirty="0" smtClean="0">
                <a:solidFill>
                  <a:srgbClr val="FF0000"/>
                </a:solidFill>
              </a:rPr>
              <a:t>days, we all take access to high-res satellite imagery for granted...</a:t>
            </a:r>
          </a:p>
        </p:txBody>
      </p:sp>
      <p:sp>
        <p:nvSpPr>
          <p:cNvPr id="4" name="Slide Number Placeholder 3"/>
          <p:cNvSpPr>
            <a:spLocks noGrp="1"/>
          </p:cNvSpPr>
          <p:nvPr>
            <p:ph type="sldNum" sz="quarter" idx="12"/>
          </p:nvPr>
        </p:nvSpPr>
        <p:spPr/>
        <p:txBody>
          <a:bodyPr/>
          <a:lstStyle/>
          <a:p>
            <a:fld id="{F196E328-5F34-1146-9750-671B9B2749B6}" type="slidenum">
              <a:rPr lang="en-US" smtClean="0"/>
              <a:t>13</a:t>
            </a:fld>
            <a:endParaRPr lang="en-US" dirty="0"/>
          </a:p>
        </p:txBody>
      </p:sp>
    </p:spTree>
    <p:extLst>
      <p:ext uri="{BB962C8B-B14F-4D97-AF65-F5344CB8AC3E}">
        <p14:creationId xmlns:p14="http://schemas.microsoft.com/office/powerpoint/2010/main" val="12863537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82141" y="77600"/>
            <a:ext cx="1851820" cy="688656"/>
          </a:xfrm>
        </p:spPr>
        <p:txBody>
          <a:bodyPr>
            <a:normAutofit/>
          </a:bodyPr>
          <a:lstStyle/>
          <a:p>
            <a:r>
              <a:rPr lang="en-US" sz="3200" b="1" dirty="0" smtClean="0"/>
              <a:t>Stealth</a:t>
            </a:r>
            <a:endParaRPr lang="en-US" sz="3200" b="1" dirty="0"/>
          </a:p>
        </p:txBody>
      </p:sp>
      <p:sp>
        <p:nvSpPr>
          <p:cNvPr id="3" name="Content Placeholder 2"/>
          <p:cNvSpPr>
            <a:spLocks noGrp="1"/>
          </p:cNvSpPr>
          <p:nvPr>
            <p:ph idx="1"/>
          </p:nvPr>
        </p:nvSpPr>
        <p:spPr>
          <a:xfrm>
            <a:off x="303056" y="894679"/>
            <a:ext cx="8586593" cy="5826796"/>
          </a:xfrm>
        </p:spPr>
        <p:txBody>
          <a:bodyPr>
            <a:normAutofit/>
          </a:bodyPr>
          <a:lstStyle/>
          <a:p>
            <a:pPr marL="0" indent="0">
              <a:buNone/>
            </a:pPr>
            <a:r>
              <a:rPr lang="en-US" sz="2400" i="1" dirty="0"/>
              <a:t>	</a:t>
            </a:r>
            <a:r>
              <a:rPr lang="en-US" sz="2400" i="1" dirty="0" smtClean="0"/>
              <a:t>"In the context of the hider-finder and precision strike salvo competitions, DoD may need to flip the pecking order it established for its fighters and bombers after the Cold War. Stealth aircraft should no longer be considered as niche, "knock down the door" capabilities that are best used to suppress air defenses and enable follow-on, non-stealthy aircraft to penetrate. Rather,</a:t>
            </a:r>
            <a:r>
              <a:rPr lang="en-US" sz="2400" b="1" i="1" dirty="0" smtClean="0"/>
              <a:t> stealth has become an entry-level capability for operating in contested areas.</a:t>
            </a:r>
            <a:r>
              <a:rPr lang="en-US" sz="2400" i="1" dirty="0" smtClean="0"/>
              <a:t> Moreover, the proliferation of missile threats will necessitate operating our combat air forces from bases located further from the enemy. </a:t>
            </a:r>
            <a:r>
              <a:rPr lang="en-US" sz="2400" b="1" i="1" dirty="0" smtClean="0"/>
              <a:t>DoD will need a penetrating bomber force that is large enough and has sufficient range to ensure it is able to deliver high volumes of munitions deep into denied areas...</a:t>
            </a:r>
            <a:r>
              <a:rPr lang="en-US" sz="2400" i="1" dirty="0" smtClean="0"/>
              <a:t>"</a:t>
            </a:r>
            <a:br>
              <a:rPr lang="en-US" sz="2400" i="1" dirty="0" smtClean="0"/>
            </a:br>
            <a:r>
              <a:rPr lang="en-US" sz="2400" i="1" dirty="0" smtClean="0"/>
              <a:t/>
            </a:r>
            <a:br>
              <a:rPr lang="en-US" sz="2400" i="1" dirty="0" smtClean="0"/>
            </a:br>
            <a:r>
              <a:rPr lang="en-US" sz="2000" dirty="0" smtClean="0"/>
              <a:t>Testimony of Mark </a:t>
            </a:r>
            <a:r>
              <a:rPr lang="en-US" sz="2000" dirty="0" err="1" smtClean="0"/>
              <a:t>Gunzinger</a:t>
            </a:r>
            <a:r>
              <a:rPr lang="en-US" sz="2000" dirty="0"/>
              <a:t>, </a:t>
            </a:r>
            <a:r>
              <a:rPr lang="en-US" sz="2000" dirty="0" smtClean="0"/>
              <a:t>9/9/2015, http</a:t>
            </a:r>
            <a:r>
              <a:rPr lang="en-US" sz="2000" dirty="0"/>
              <a:t>://</a:t>
            </a:r>
            <a:r>
              <a:rPr lang="en-US" sz="2000" dirty="0" err="1"/>
              <a:t>docs.house.gov</a:t>
            </a:r>
            <a:r>
              <a:rPr lang="en-US" sz="2000" dirty="0"/>
              <a:t>/meetings/AS/AS28/20150909/103876/HMTG-114-AS28-Wstate-GunzingerM-20150909.</a:t>
            </a:r>
            <a:r>
              <a:rPr lang="en-US" sz="2000" dirty="0" smtClean="0"/>
              <a:t>pdf</a:t>
            </a:r>
            <a:br>
              <a:rPr lang="en-US" sz="2000" dirty="0" smtClean="0"/>
            </a:br>
            <a:r>
              <a:rPr lang="en-US" sz="2000" dirty="0" smtClean="0"/>
              <a:t>[emphasis added]</a:t>
            </a:r>
            <a:endParaRPr lang="en-US" sz="2000" dirty="0">
              <a:solidFill>
                <a:srgbClr val="000000"/>
              </a:solidFill>
            </a:endParaRPr>
          </a:p>
        </p:txBody>
      </p:sp>
      <p:sp>
        <p:nvSpPr>
          <p:cNvPr id="4" name="Slide Number Placeholder 3"/>
          <p:cNvSpPr>
            <a:spLocks noGrp="1"/>
          </p:cNvSpPr>
          <p:nvPr>
            <p:ph type="sldNum" sz="quarter" idx="12"/>
          </p:nvPr>
        </p:nvSpPr>
        <p:spPr/>
        <p:txBody>
          <a:bodyPr/>
          <a:lstStyle/>
          <a:p>
            <a:fld id="{F196E328-5F34-1146-9750-671B9B2749B6}" type="slidenum">
              <a:rPr lang="en-US" smtClean="0"/>
              <a:t>14</a:t>
            </a:fld>
            <a:endParaRPr lang="en-US"/>
          </a:p>
        </p:txBody>
      </p:sp>
    </p:spTree>
    <p:extLst>
      <p:ext uri="{BB962C8B-B14F-4D97-AF65-F5344CB8AC3E}">
        <p14:creationId xmlns:p14="http://schemas.microsoft.com/office/powerpoint/2010/main" val="134097840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59804" y="77600"/>
            <a:ext cx="2774158" cy="688656"/>
          </a:xfrm>
        </p:spPr>
        <p:txBody>
          <a:bodyPr>
            <a:normAutofit/>
          </a:bodyPr>
          <a:lstStyle/>
          <a:p>
            <a:r>
              <a:rPr lang="en-US" sz="3600" b="1" dirty="0" smtClean="0">
                <a:solidFill>
                  <a:schemeClr val="bg1"/>
                </a:solidFill>
              </a:rPr>
              <a:t>Tradecraft</a:t>
            </a:r>
            <a:endParaRPr lang="en-US" sz="3600" b="1" dirty="0">
              <a:solidFill>
                <a:schemeClr val="bg1"/>
              </a:solidFill>
            </a:endParaRPr>
          </a:p>
        </p:txBody>
      </p:sp>
      <p:sp>
        <p:nvSpPr>
          <p:cNvPr id="4" name="Slide Number Placeholder 3"/>
          <p:cNvSpPr>
            <a:spLocks noGrp="1"/>
          </p:cNvSpPr>
          <p:nvPr>
            <p:ph type="sldNum" sz="quarter" idx="12"/>
          </p:nvPr>
        </p:nvSpPr>
        <p:spPr/>
        <p:txBody>
          <a:bodyPr/>
          <a:lstStyle/>
          <a:p>
            <a:fld id="{F196E328-5F34-1146-9750-671B9B2749B6}" type="slidenum">
              <a:rPr lang="en-US" smtClean="0"/>
              <a:t>15</a:t>
            </a:fld>
            <a:endParaRPr lang="en-US"/>
          </a:p>
        </p:txBody>
      </p:sp>
      <p:pic>
        <p:nvPicPr>
          <p:cNvPr id="7" name="Picture 6" descr="trad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862" y="4298130"/>
            <a:ext cx="7277100" cy="1504950"/>
          </a:xfrm>
          <a:prstGeom prst="rect">
            <a:avLst/>
          </a:prstGeom>
        </p:spPr>
      </p:pic>
    </p:spTree>
    <p:extLst>
      <p:ext uri="{BB962C8B-B14F-4D97-AF65-F5344CB8AC3E}">
        <p14:creationId xmlns:p14="http://schemas.microsoft.com/office/powerpoint/2010/main" val="355338215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5000"/>
          </a:blip>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3056" y="2413000"/>
            <a:ext cx="8586593" cy="2074334"/>
          </a:xfrm>
        </p:spPr>
        <p:txBody>
          <a:bodyPr>
            <a:normAutofit/>
          </a:bodyPr>
          <a:lstStyle/>
          <a:p>
            <a:pPr marL="0" indent="0">
              <a:buNone/>
            </a:pPr>
            <a:r>
              <a:rPr lang="en-US" sz="2400" dirty="0" smtClean="0">
                <a:solidFill>
                  <a:srgbClr val="FFFFFF"/>
                </a:solidFill>
              </a:rPr>
              <a:t>Sometimes you may not be able to get in and get out undetected.</a:t>
            </a:r>
            <a:br>
              <a:rPr lang="en-US" sz="2400" dirty="0" smtClean="0">
                <a:solidFill>
                  <a:srgbClr val="FFFFFF"/>
                </a:solidFill>
              </a:rPr>
            </a:br>
            <a:r>
              <a:rPr lang="en-US" sz="2400" dirty="0" smtClean="0">
                <a:solidFill>
                  <a:srgbClr val="FFFFFF"/>
                </a:solidFill>
              </a:rPr>
              <a:t>Sometimes the only option is superior firepower, as exemplified</a:t>
            </a:r>
            <a:br>
              <a:rPr lang="en-US" sz="2400" dirty="0" smtClean="0">
                <a:solidFill>
                  <a:srgbClr val="FFFFFF"/>
                </a:solidFill>
              </a:rPr>
            </a:br>
            <a:r>
              <a:rPr lang="en-US" sz="2400" dirty="0" smtClean="0">
                <a:solidFill>
                  <a:srgbClr val="FFFFFF"/>
                </a:solidFill>
              </a:rPr>
              <a:t>by this </a:t>
            </a:r>
            <a:r>
              <a:rPr lang="en-US" sz="2400" dirty="0" smtClean="0">
                <a:solidFill>
                  <a:srgbClr val="FFFFFF"/>
                </a:solidFill>
              </a:rPr>
              <a:t>Special </a:t>
            </a:r>
            <a:r>
              <a:rPr lang="en-US" sz="2400" dirty="0" smtClean="0">
                <a:solidFill>
                  <a:srgbClr val="FFFFFF"/>
                </a:solidFill>
              </a:rPr>
              <a:t>Warfare Combatant </a:t>
            </a:r>
            <a:r>
              <a:rPr lang="en-US" sz="2400" dirty="0" smtClean="0">
                <a:solidFill>
                  <a:srgbClr val="FFFFFF"/>
                </a:solidFill>
              </a:rPr>
              <a:t>Craft's </a:t>
            </a:r>
            <a:r>
              <a:rPr lang="en-US" sz="2400" dirty="0" err="1" smtClean="0">
                <a:solidFill>
                  <a:srgbClr val="FFFFFF"/>
                </a:solidFill>
              </a:rPr>
              <a:t>minigun</a:t>
            </a:r>
            <a:r>
              <a:rPr lang="en-US" sz="2400" dirty="0" smtClean="0">
                <a:solidFill>
                  <a:srgbClr val="FFFFFF"/>
                </a:solidFill>
              </a:rPr>
              <a:t>, a modern</a:t>
            </a:r>
            <a:br>
              <a:rPr lang="en-US" sz="2400" dirty="0" smtClean="0">
                <a:solidFill>
                  <a:srgbClr val="FFFFFF"/>
                </a:solidFill>
              </a:rPr>
            </a:br>
            <a:r>
              <a:rPr lang="en-US" sz="2400" dirty="0" smtClean="0">
                <a:solidFill>
                  <a:srgbClr val="FFFFFF"/>
                </a:solidFill>
              </a:rPr>
              <a:t>motorized "Gatling Gun" </a:t>
            </a:r>
            <a:r>
              <a:rPr lang="en-US" sz="2400" dirty="0" smtClean="0">
                <a:solidFill>
                  <a:srgbClr val="FFFFFF"/>
                </a:solidFill>
              </a:rPr>
              <a:t>firing 2,000-6,000 rounds/minute</a:t>
            </a:r>
            <a:r>
              <a:rPr lang="en-US" sz="2400" i="1" dirty="0" smtClean="0">
                <a:solidFill>
                  <a:srgbClr val="FFFFFF"/>
                </a:solidFill>
              </a:rPr>
              <a:t>. </a:t>
            </a:r>
            <a:r>
              <a:rPr lang="en-US" sz="2400" dirty="0" smtClean="0">
                <a:solidFill>
                  <a:srgbClr val="FFFFFF"/>
                </a:solidFill>
              </a:rPr>
              <a:t>Video at https</a:t>
            </a:r>
            <a:r>
              <a:rPr lang="en-US" sz="2400" dirty="0">
                <a:solidFill>
                  <a:srgbClr val="FFFFFF"/>
                </a:solidFill>
              </a:rPr>
              <a:t>://</a:t>
            </a:r>
            <a:r>
              <a:rPr lang="en-US" sz="2400" dirty="0" err="1">
                <a:solidFill>
                  <a:srgbClr val="FFFFFF"/>
                </a:solidFill>
              </a:rPr>
              <a:t>www.youtube.com</a:t>
            </a:r>
            <a:r>
              <a:rPr lang="en-US" sz="2400" dirty="0">
                <a:solidFill>
                  <a:srgbClr val="FFFFFF"/>
                </a:solidFill>
              </a:rPr>
              <a:t>/</a:t>
            </a:r>
            <a:r>
              <a:rPr lang="en-US" sz="2400" dirty="0" err="1">
                <a:solidFill>
                  <a:srgbClr val="FFFFFF"/>
                </a:solidFill>
              </a:rPr>
              <a:t>watch?v</a:t>
            </a:r>
            <a:r>
              <a:rPr lang="en-US" sz="2400" dirty="0">
                <a:solidFill>
                  <a:srgbClr val="FFFFFF"/>
                </a:solidFill>
              </a:rPr>
              <a:t>=Bqoja3iWWaE</a:t>
            </a:r>
            <a:endParaRPr lang="en-US" sz="2000" dirty="0">
              <a:solidFill>
                <a:srgbClr val="FFFFFF"/>
              </a:solidFill>
            </a:endParaRPr>
          </a:p>
        </p:txBody>
      </p:sp>
      <p:sp>
        <p:nvSpPr>
          <p:cNvPr id="4" name="Slide Number Placeholder 3"/>
          <p:cNvSpPr>
            <a:spLocks noGrp="1"/>
          </p:cNvSpPr>
          <p:nvPr>
            <p:ph type="sldNum" sz="quarter" idx="12"/>
          </p:nvPr>
        </p:nvSpPr>
        <p:spPr/>
        <p:txBody>
          <a:bodyPr/>
          <a:lstStyle/>
          <a:p>
            <a:fld id="{F196E328-5F34-1146-9750-671B9B2749B6}" type="slidenum">
              <a:rPr lang="en-US" smtClean="0"/>
              <a:t>16</a:t>
            </a:fld>
            <a:endParaRPr lang="en-US"/>
          </a:p>
        </p:txBody>
      </p:sp>
      <p:sp>
        <p:nvSpPr>
          <p:cNvPr id="5" name="TextBox 4"/>
          <p:cNvSpPr txBox="1"/>
          <p:nvPr/>
        </p:nvSpPr>
        <p:spPr>
          <a:xfrm>
            <a:off x="6244682" y="51579"/>
            <a:ext cx="2899317" cy="723275"/>
          </a:xfrm>
          <a:prstGeom prst="rect">
            <a:avLst/>
          </a:prstGeom>
          <a:solidFill>
            <a:schemeClr val="tx1"/>
          </a:solidFill>
        </p:spPr>
        <p:txBody>
          <a:bodyPr wrap="square" bIns="182880" rtlCol="0">
            <a:spAutoFit/>
          </a:bodyPr>
          <a:lstStyle/>
          <a:p>
            <a:pPr algn="ctr"/>
            <a:r>
              <a:rPr lang="en-US" sz="3200" b="1" dirty="0" smtClean="0">
                <a:solidFill>
                  <a:schemeClr val="bg1"/>
                </a:solidFill>
              </a:rPr>
              <a:t>Firepower</a:t>
            </a:r>
          </a:p>
        </p:txBody>
      </p:sp>
      <p:sp>
        <p:nvSpPr>
          <p:cNvPr id="8" name="TextBox 7"/>
          <p:cNvSpPr txBox="1"/>
          <p:nvPr/>
        </p:nvSpPr>
        <p:spPr>
          <a:xfrm>
            <a:off x="0" y="0"/>
            <a:ext cx="3160142" cy="646331"/>
          </a:xfrm>
          <a:prstGeom prst="rect">
            <a:avLst/>
          </a:prstGeom>
          <a:solidFill>
            <a:schemeClr val="tx1"/>
          </a:solidFill>
        </p:spPr>
        <p:txBody>
          <a:bodyPr wrap="square" rtlCol="0">
            <a:spAutoFit/>
          </a:bodyPr>
          <a:lstStyle/>
          <a:p>
            <a:r>
              <a:rPr lang="en-US" dirty="0" smtClean="0"/>
              <a:t>A</a:t>
            </a:r>
          </a:p>
          <a:p>
            <a:endParaRPr lang="en-US" dirty="0"/>
          </a:p>
        </p:txBody>
      </p:sp>
    </p:spTree>
    <p:extLst>
      <p:ext uri="{BB962C8B-B14F-4D97-AF65-F5344CB8AC3E}">
        <p14:creationId xmlns:p14="http://schemas.microsoft.com/office/powerpoint/2010/main" val="24117674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56" y="77599"/>
            <a:ext cx="8964106" cy="965557"/>
          </a:xfrm>
        </p:spPr>
        <p:txBody>
          <a:bodyPr>
            <a:normAutofit/>
          </a:bodyPr>
          <a:lstStyle/>
          <a:p>
            <a:r>
              <a:rPr lang="en-US" sz="3000" b="1" dirty="0" smtClean="0">
                <a:solidFill>
                  <a:srgbClr val="000000"/>
                </a:solidFill>
              </a:rPr>
              <a:t>So: </a:t>
            </a:r>
            <a:r>
              <a:rPr lang="en-US" sz="3000" b="1" dirty="0" smtClean="0">
                <a:solidFill>
                  <a:srgbClr val="000000"/>
                </a:solidFill>
              </a:rPr>
              <a:t>Successful </a:t>
            </a:r>
            <a:r>
              <a:rPr lang="en-US" sz="3000" b="1" dirty="0" smtClean="0">
                <a:solidFill>
                  <a:srgbClr val="000000"/>
                </a:solidFill>
              </a:rPr>
              <a:t>Operations in Real World</a:t>
            </a:r>
            <a:br>
              <a:rPr lang="en-US" sz="3000" b="1" dirty="0" smtClean="0">
                <a:solidFill>
                  <a:srgbClr val="000000"/>
                </a:solidFill>
              </a:rPr>
            </a:br>
            <a:r>
              <a:rPr lang="en-US" sz="3000" b="1" dirty="0" smtClean="0">
                <a:solidFill>
                  <a:srgbClr val="000000"/>
                </a:solidFill>
              </a:rPr>
              <a:t>"Denied" Areas Obviously ARE Possible</a:t>
            </a:r>
            <a:endParaRPr lang="en-US" sz="3000" b="1" dirty="0">
              <a:solidFill>
                <a:srgbClr val="000000"/>
              </a:solidFill>
            </a:endParaRPr>
          </a:p>
        </p:txBody>
      </p:sp>
      <p:sp>
        <p:nvSpPr>
          <p:cNvPr id="3" name="Content Placeholder 2"/>
          <p:cNvSpPr>
            <a:spLocks noGrp="1"/>
          </p:cNvSpPr>
          <p:nvPr>
            <p:ph idx="1"/>
          </p:nvPr>
        </p:nvSpPr>
        <p:spPr>
          <a:xfrm>
            <a:off x="303056" y="1345521"/>
            <a:ext cx="8586593" cy="5010829"/>
          </a:xfrm>
        </p:spPr>
        <p:txBody>
          <a:bodyPr>
            <a:normAutofit/>
          </a:bodyPr>
          <a:lstStyle/>
          <a:p>
            <a:pPr marL="0" indent="0">
              <a:buNone/>
            </a:pPr>
            <a:r>
              <a:rPr lang="en-US" sz="2400" dirty="0" smtClean="0">
                <a:solidFill>
                  <a:srgbClr val="000000"/>
                </a:solidFill>
              </a:rPr>
              <a:t>Operations may require special </a:t>
            </a:r>
            <a:r>
              <a:rPr lang="en-US" sz="2400" dirty="0" smtClean="0">
                <a:solidFill>
                  <a:srgbClr val="000000"/>
                </a:solidFill>
              </a:rPr>
              <a:t>training or technical solutions </a:t>
            </a:r>
            <a:r>
              <a:rPr lang="en-US" sz="2400" dirty="0" smtClean="0">
                <a:solidFill>
                  <a:srgbClr val="000000"/>
                </a:solidFill>
              </a:rPr>
              <a:t>to be accomplished, </a:t>
            </a:r>
            <a:r>
              <a:rPr lang="en-US" sz="2400" dirty="0" smtClean="0">
                <a:solidFill>
                  <a:srgbClr val="000000"/>
                </a:solidFill>
              </a:rPr>
              <a:t>but </a:t>
            </a:r>
            <a:r>
              <a:rPr lang="en-US" sz="2400" dirty="0" smtClean="0">
                <a:solidFill>
                  <a:srgbClr val="000000"/>
                </a:solidFill>
              </a:rPr>
              <a:t>they </a:t>
            </a:r>
            <a:r>
              <a:rPr lang="en-US" sz="2400" dirty="0" smtClean="0">
                <a:solidFill>
                  <a:srgbClr val="000000"/>
                </a:solidFill>
              </a:rPr>
              <a:t>have empirically been proven to be </a:t>
            </a:r>
            <a:r>
              <a:rPr lang="en-US" sz="2400" dirty="0" smtClean="0">
                <a:solidFill>
                  <a:srgbClr val="000000"/>
                </a:solidFill>
              </a:rPr>
              <a:t>possible.</a:t>
            </a:r>
          </a:p>
          <a:p>
            <a:pPr marL="0" indent="0">
              <a:buNone/>
            </a:pPr>
            <a:endParaRPr lang="en-US" sz="2400" dirty="0">
              <a:solidFill>
                <a:srgbClr val="000000"/>
              </a:solidFill>
            </a:endParaRPr>
          </a:p>
          <a:p>
            <a:pPr marL="0" indent="0">
              <a:buNone/>
            </a:pPr>
            <a:r>
              <a:rPr lang="en-US" sz="2400" dirty="0" smtClean="0">
                <a:solidFill>
                  <a:srgbClr val="000000"/>
                </a:solidFill>
              </a:rPr>
              <a:t>This is true for the intelligence community, for the military, and </a:t>
            </a:r>
            <a:br>
              <a:rPr lang="en-US" sz="2400" dirty="0" smtClean="0">
                <a:solidFill>
                  <a:srgbClr val="000000"/>
                </a:solidFill>
              </a:rPr>
            </a:br>
            <a:r>
              <a:rPr lang="en-US" sz="2400" dirty="0" smtClean="0">
                <a:solidFill>
                  <a:srgbClr val="000000"/>
                </a:solidFill>
              </a:rPr>
              <a:t>it can be true for you online, too.</a:t>
            </a:r>
          </a:p>
          <a:p>
            <a:pPr marL="0" indent="0">
              <a:buNone/>
            </a:pPr>
            <a:endParaRPr lang="en-US" sz="2400" dirty="0">
              <a:solidFill>
                <a:srgbClr val="000000"/>
              </a:solidFill>
            </a:endParaRPr>
          </a:p>
          <a:p>
            <a:pPr marL="0" indent="0">
              <a:buNone/>
            </a:pPr>
            <a:r>
              <a:rPr lang="en-US" sz="2400" dirty="0" smtClean="0">
                <a:solidFill>
                  <a:srgbClr val="000000"/>
                </a:solidFill>
              </a:rPr>
              <a:t>But I know that there are at least some of you who may wonder if the Internet's really a "denied area at all?"</a:t>
            </a:r>
            <a:endParaRPr lang="en-US" sz="2000" dirty="0">
              <a:solidFill>
                <a:srgbClr val="000000"/>
              </a:solidFill>
            </a:endParaRPr>
          </a:p>
        </p:txBody>
      </p:sp>
      <p:sp>
        <p:nvSpPr>
          <p:cNvPr id="4" name="Slide Number Placeholder 3"/>
          <p:cNvSpPr>
            <a:spLocks noGrp="1"/>
          </p:cNvSpPr>
          <p:nvPr>
            <p:ph type="sldNum" sz="quarter" idx="12"/>
          </p:nvPr>
        </p:nvSpPr>
        <p:spPr/>
        <p:txBody>
          <a:bodyPr/>
          <a:lstStyle/>
          <a:p>
            <a:fld id="{F196E328-5F34-1146-9750-671B9B2749B6}" type="slidenum">
              <a:rPr lang="en-US" smtClean="0"/>
              <a:t>17</a:t>
            </a:fld>
            <a:endParaRPr lang="en-US"/>
          </a:p>
        </p:txBody>
      </p:sp>
    </p:spTree>
    <p:extLst>
      <p:ext uri="{BB962C8B-B14F-4D97-AF65-F5344CB8AC3E}">
        <p14:creationId xmlns:p14="http://schemas.microsoft.com/office/powerpoint/2010/main" val="36618237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48111" y="0"/>
            <a:ext cx="7495887" cy="731863"/>
          </a:xfrm>
          <a:solidFill>
            <a:schemeClr val="bg1"/>
          </a:solidFill>
        </p:spPr>
        <p:txBody>
          <a:bodyPr>
            <a:normAutofit/>
          </a:bodyPr>
          <a:lstStyle/>
          <a:p>
            <a:r>
              <a:rPr lang="en-US" sz="3200" b="1" dirty="0" smtClean="0">
                <a:solidFill>
                  <a:srgbClr val="000000"/>
                </a:solidFill>
              </a:rPr>
              <a:t>III. The Internet: "A Denied Area?" Really?</a:t>
            </a:r>
            <a:endParaRPr lang="en-US" sz="3200" b="1" dirty="0">
              <a:solidFill>
                <a:srgbClr val="000000"/>
              </a:solidFill>
            </a:endParaRPr>
          </a:p>
        </p:txBody>
      </p:sp>
    </p:spTree>
    <p:extLst>
      <p:ext uri="{BB962C8B-B14F-4D97-AF65-F5344CB8AC3E}">
        <p14:creationId xmlns:p14="http://schemas.microsoft.com/office/powerpoint/2010/main" val="23100762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529178"/>
          </a:xfrm>
        </p:spPr>
        <p:txBody>
          <a:bodyPr>
            <a:normAutofit/>
          </a:bodyPr>
          <a:lstStyle/>
          <a:p>
            <a:r>
              <a:rPr lang="en-US" sz="3200" b="1" dirty="0" smtClean="0"/>
              <a:t>"You're Kidding! The Internet's Not a Denied Area!"</a:t>
            </a:r>
            <a:endParaRPr lang="en-US" sz="3200" b="1" dirty="0"/>
          </a:p>
        </p:txBody>
      </p:sp>
      <p:sp>
        <p:nvSpPr>
          <p:cNvPr id="3" name="Content Placeholder 2"/>
          <p:cNvSpPr>
            <a:spLocks noGrp="1"/>
          </p:cNvSpPr>
          <p:nvPr>
            <p:ph idx="1"/>
          </p:nvPr>
        </p:nvSpPr>
        <p:spPr>
          <a:xfrm>
            <a:off x="218953" y="705557"/>
            <a:ext cx="8626724" cy="5906146"/>
          </a:xfrm>
        </p:spPr>
        <p:txBody>
          <a:bodyPr>
            <a:normAutofit/>
          </a:bodyPr>
          <a:lstStyle/>
          <a:p>
            <a:r>
              <a:rPr lang="en-US" dirty="0" smtClean="0"/>
              <a:t>Actually, I'm </a:t>
            </a:r>
            <a:r>
              <a:rPr lang="en-US" u="sng" dirty="0" smtClean="0"/>
              <a:t>quite</a:t>
            </a:r>
            <a:r>
              <a:rPr lang="en-US" dirty="0" smtClean="0"/>
              <a:t> serious.</a:t>
            </a:r>
          </a:p>
          <a:p>
            <a:pPr marL="0" indent="0">
              <a:buNone/>
            </a:pPr>
            <a:endParaRPr lang="en-US" sz="2400" dirty="0"/>
          </a:p>
          <a:p>
            <a:pPr marL="0" indent="0">
              <a:buNone/>
            </a:pPr>
            <a:r>
              <a:rPr lang="en-US" sz="2400" dirty="0" smtClean="0"/>
              <a:t>		</a:t>
            </a:r>
            <a:r>
              <a:rPr lang="en-US" dirty="0" smtClean="0"/>
              <a:t>Today's Internet may be a "denied area" just</a:t>
            </a:r>
            <a:br>
              <a:rPr lang="en-US" dirty="0" smtClean="0"/>
            </a:br>
            <a:r>
              <a:rPr lang="en-US" dirty="0" smtClean="0"/>
              <a:t>		like some physical regions of the world...</a:t>
            </a:r>
          </a:p>
          <a:p>
            <a:pPr marL="0" indent="0">
              <a:buNone/>
            </a:pPr>
            <a:endParaRPr lang="en-US" dirty="0"/>
          </a:p>
          <a:p>
            <a:pPr marL="0" indent="0">
              <a:buNone/>
            </a:pPr>
            <a:r>
              <a:rPr lang="en-US" dirty="0" smtClean="0"/>
              <a:t>		Let's check to see it really satisfies the </a:t>
            </a:r>
            <a:br>
              <a:rPr lang="en-US" dirty="0" smtClean="0"/>
            </a:br>
            <a:r>
              <a:rPr lang="en-US" dirty="0" smtClean="0"/>
              <a:t>		definitions from Wikipedia, shall we?</a:t>
            </a:r>
            <a:endParaRPr lang="en-US" dirty="0"/>
          </a:p>
        </p:txBody>
      </p:sp>
      <p:sp>
        <p:nvSpPr>
          <p:cNvPr id="4" name="Slide Number Placeholder 3"/>
          <p:cNvSpPr>
            <a:spLocks noGrp="1"/>
          </p:cNvSpPr>
          <p:nvPr>
            <p:ph type="sldNum" sz="quarter" idx="12"/>
          </p:nvPr>
        </p:nvSpPr>
        <p:spPr/>
        <p:txBody>
          <a:bodyPr/>
          <a:lstStyle/>
          <a:p>
            <a:fld id="{F196E328-5F34-1146-9750-671B9B2749B6}" type="slidenum">
              <a:rPr lang="en-US" smtClean="0"/>
              <a:t>19</a:t>
            </a:fld>
            <a:endParaRPr lang="en-US"/>
          </a:p>
        </p:txBody>
      </p:sp>
    </p:spTree>
    <p:extLst>
      <p:ext uri="{BB962C8B-B14F-4D97-AF65-F5344CB8AC3E}">
        <p14:creationId xmlns:p14="http://schemas.microsoft.com/office/powerpoint/2010/main" val="8278094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585622"/>
          </a:xfrm>
        </p:spPr>
        <p:txBody>
          <a:bodyPr>
            <a:normAutofit/>
          </a:bodyPr>
          <a:lstStyle/>
          <a:p>
            <a:r>
              <a:rPr lang="en-US" sz="3200" b="1" dirty="0" smtClean="0"/>
              <a:t>Thanks For The Invitation To Talk Today!</a:t>
            </a:r>
            <a:endParaRPr lang="en-US" sz="3200" b="1" dirty="0"/>
          </a:p>
        </p:txBody>
      </p:sp>
      <p:sp>
        <p:nvSpPr>
          <p:cNvPr id="3" name="Content Placeholder 2"/>
          <p:cNvSpPr>
            <a:spLocks noGrp="1"/>
          </p:cNvSpPr>
          <p:nvPr>
            <p:ph idx="1"/>
          </p:nvPr>
        </p:nvSpPr>
        <p:spPr>
          <a:xfrm>
            <a:off x="218953" y="776111"/>
            <a:ext cx="8626724" cy="5835591"/>
          </a:xfrm>
        </p:spPr>
        <p:txBody>
          <a:bodyPr>
            <a:normAutofit/>
          </a:bodyPr>
          <a:lstStyle/>
          <a:p>
            <a:r>
              <a:rPr lang="en-US" sz="2400" dirty="0" smtClean="0"/>
              <a:t>I've known Peter Murray, University of Maryland Baltimore's </a:t>
            </a:r>
            <a:r>
              <a:rPr lang="en-US" sz="2400" dirty="0" smtClean="0"/>
              <a:t/>
            </a:r>
            <a:br>
              <a:rPr lang="en-US" sz="2400" dirty="0" smtClean="0"/>
            </a:br>
            <a:r>
              <a:rPr lang="en-US" sz="2400" dirty="0" smtClean="0"/>
              <a:t>CIO</a:t>
            </a:r>
            <a:r>
              <a:rPr lang="en-US" sz="2400" dirty="0" smtClean="0"/>
              <a:t>, for many years, back to when we both served on the Educause Higher Education Information Security Council (HEISC</a:t>
            </a:r>
            <a:r>
              <a:rPr lang="en-US" sz="2400" dirty="0" smtClean="0"/>
              <a:t>)</a:t>
            </a:r>
            <a:r>
              <a:rPr lang="en-US" sz="2400" dirty="0"/>
              <a:t/>
            </a:r>
            <a:br>
              <a:rPr lang="en-US" sz="2400" dirty="0"/>
            </a:br>
            <a:r>
              <a:rPr lang="en-US" sz="2400" dirty="0" smtClean="0"/>
              <a:t>together.</a:t>
            </a:r>
            <a:r>
              <a:rPr lang="en-US" sz="2400" dirty="0" smtClean="0"/>
              <a:t> </a:t>
            </a:r>
          </a:p>
          <a:p>
            <a:endParaRPr lang="en-US" sz="2400" dirty="0"/>
          </a:p>
          <a:p>
            <a:r>
              <a:rPr lang="en-US" sz="2400" dirty="0" smtClean="0"/>
              <a:t>I'd like to thank Peter for the invitation to talk with you today, </a:t>
            </a:r>
            <a:r>
              <a:rPr lang="en-US" sz="2400" dirty="0"/>
              <a:t>and </a:t>
            </a:r>
            <a:r>
              <a:rPr lang="en-US" sz="2400" dirty="0" smtClean="0"/>
              <a:t>Ashley Cuffia for help with the logistics of my visit.</a:t>
            </a:r>
            <a:endParaRPr lang="en-US" sz="2400" dirty="0"/>
          </a:p>
          <a:p>
            <a:endParaRPr lang="en-US" sz="2400" dirty="0" smtClean="0"/>
          </a:p>
          <a:p>
            <a:r>
              <a:rPr lang="en-US" sz="2400" dirty="0" smtClean="0"/>
              <a:t>And let me also say thank you to all of you who made time to attend today.</a:t>
            </a:r>
            <a:endParaRPr lang="en-US" sz="2800" dirty="0"/>
          </a:p>
        </p:txBody>
      </p:sp>
      <p:sp>
        <p:nvSpPr>
          <p:cNvPr id="4" name="Slide Number Placeholder 3"/>
          <p:cNvSpPr>
            <a:spLocks noGrp="1"/>
          </p:cNvSpPr>
          <p:nvPr>
            <p:ph type="sldNum" sz="quarter" idx="12"/>
          </p:nvPr>
        </p:nvSpPr>
        <p:spPr/>
        <p:txBody>
          <a:bodyPr/>
          <a:lstStyle/>
          <a:p>
            <a:fld id="{F196E328-5F34-1146-9750-671B9B2749B6}" type="slidenum">
              <a:rPr lang="en-US" smtClean="0"/>
              <a:t>2</a:t>
            </a:fld>
            <a:endParaRPr lang="en-US"/>
          </a:p>
        </p:txBody>
      </p:sp>
    </p:spTree>
    <p:extLst>
      <p:ext uri="{BB962C8B-B14F-4D97-AF65-F5344CB8AC3E}">
        <p14:creationId xmlns:p14="http://schemas.microsoft.com/office/powerpoint/2010/main" val="424428777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529178"/>
          </a:xfrm>
        </p:spPr>
        <p:txBody>
          <a:bodyPr>
            <a:normAutofit/>
          </a:bodyPr>
          <a:lstStyle/>
          <a:p>
            <a:r>
              <a:rPr lang="en-US" sz="3200" b="1" dirty="0" smtClean="0"/>
              <a:t>Extremely Hostile Operational Environment?</a:t>
            </a:r>
            <a:endParaRPr lang="en-US" sz="3200" b="1" dirty="0"/>
          </a:p>
        </p:txBody>
      </p:sp>
      <p:sp>
        <p:nvSpPr>
          <p:cNvPr id="3" name="Content Placeholder 2"/>
          <p:cNvSpPr>
            <a:spLocks noGrp="1"/>
          </p:cNvSpPr>
          <p:nvPr>
            <p:ph idx="1"/>
          </p:nvPr>
        </p:nvSpPr>
        <p:spPr>
          <a:xfrm>
            <a:off x="218953" y="705557"/>
            <a:ext cx="8626724" cy="5906146"/>
          </a:xfrm>
        </p:spPr>
        <p:txBody>
          <a:bodyPr>
            <a:normAutofit/>
          </a:bodyPr>
          <a:lstStyle/>
          <a:p>
            <a:r>
              <a:rPr lang="en-US" sz="2400" b="1" u="sng" dirty="0" smtClean="0"/>
              <a:t>Malware:</a:t>
            </a:r>
            <a:r>
              <a:rPr lang="en-US" sz="2400" b="1" dirty="0" smtClean="0"/>
              <a:t> "</a:t>
            </a:r>
            <a:r>
              <a:rPr lang="en-US" sz="2400" b="1" dirty="0"/>
              <a:t>Nearly 1 million new malware threats released every </a:t>
            </a:r>
            <a:r>
              <a:rPr lang="en-US" sz="2400" b="1" dirty="0" smtClean="0"/>
              <a:t>day" </a:t>
            </a:r>
            <a:r>
              <a:rPr lang="en-US" sz="2400" dirty="0" smtClean="0"/>
              <a:t>http</a:t>
            </a:r>
            <a:r>
              <a:rPr lang="en-US" sz="2400" dirty="0"/>
              <a:t>://</a:t>
            </a:r>
            <a:r>
              <a:rPr lang="en-US" sz="2400" dirty="0" err="1"/>
              <a:t>money.cnn.com</a:t>
            </a:r>
            <a:r>
              <a:rPr lang="en-US" sz="2400" dirty="0"/>
              <a:t>/2015/04/14/technology/security/cyber-attack-hacks-security</a:t>
            </a:r>
            <a:r>
              <a:rPr lang="en-US" sz="2400" dirty="0" smtClean="0"/>
              <a:t>/</a:t>
            </a:r>
            <a:br>
              <a:rPr lang="en-US" sz="2400" dirty="0" smtClean="0"/>
            </a:br>
            <a:endParaRPr lang="en-US" sz="2400" dirty="0" smtClean="0"/>
          </a:p>
          <a:p>
            <a:r>
              <a:rPr lang="en-US" sz="2400" b="1" u="sng" dirty="0" smtClean="0"/>
              <a:t>DDoS Attacks:</a:t>
            </a:r>
            <a:r>
              <a:rPr lang="en-US" sz="2400" b="1" dirty="0" smtClean="0"/>
              <a:t> "</a:t>
            </a:r>
            <a:r>
              <a:rPr lang="en-US" sz="2400" b="1" dirty="0"/>
              <a:t>DDoS attack on BBC may have been biggest in history,</a:t>
            </a:r>
            <a:r>
              <a:rPr lang="en-US" sz="2400" b="1" dirty="0" smtClean="0"/>
              <a:t>" </a:t>
            </a:r>
            <a:r>
              <a:rPr lang="en-US" sz="2400" dirty="0" smtClean="0"/>
              <a:t>http</a:t>
            </a:r>
            <a:r>
              <a:rPr lang="en-US" sz="2400" dirty="0"/>
              <a:t>://</a:t>
            </a:r>
            <a:r>
              <a:rPr lang="en-US" sz="2400" dirty="0" err="1"/>
              <a:t>www.csoonline.com</a:t>
            </a:r>
            <a:r>
              <a:rPr lang="en-US" sz="2400" dirty="0"/>
              <a:t>/article/3020292/cyber-attacks-espionage/</a:t>
            </a:r>
            <a:r>
              <a:rPr lang="en-US" sz="2400" dirty="0" err="1"/>
              <a:t>ddos</a:t>
            </a:r>
            <a:r>
              <a:rPr lang="en-US" sz="2400" dirty="0"/>
              <a:t>-attack-on-</a:t>
            </a:r>
            <a:r>
              <a:rPr lang="en-US" sz="2400" dirty="0" err="1"/>
              <a:t>bbc</a:t>
            </a:r>
            <a:r>
              <a:rPr lang="en-US" sz="2400" dirty="0"/>
              <a:t>-may-have-been-biggest-in-</a:t>
            </a:r>
            <a:r>
              <a:rPr lang="en-US" sz="2400" dirty="0" err="1" smtClean="0"/>
              <a:t>history.html</a:t>
            </a:r>
            <a:r>
              <a:rPr lang="en-US" sz="2400" dirty="0" smtClean="0"/>
              <a:t> [attack was estimated @</a:t>
            </a:r>
            <a:r>
              <a:rPr lang="en-US" sz="2400" b="1" dirty="0" smtClean="0"/>
              <a:t>602 Gbps </a:t>
            </a:r>
            <a:r>
              <a:rPr lang="en-US" sz="2400" dirty="0" smtClean="0"/>
              <a:t>(Jan. 2016)]</a:t>
            </a:r>
          </a:p>
          <a:p>
            <a:endParaRPr lang="en-US" sz="2400" dirty="0"/>
          </a:p>
          <a:p>
            <a:r>
              <a:rPr lang="en-US" sz="2400" b="1" u="sng" dirty="0" smtClean="0"/>
              <a:t>Carding:</a:t>
            </a:r>
            <a:r>
              <a:rPr lang="en-US" sz="2400" dirty="0" smtClean="0"/>
              <a:t> "</a:t>
            </a:r>
            <a:r>
              <a:rPr lang="en-US" sz="2400" dirty="0"/>
              <a:t>Over the course of eight years, a hacking group from Russia and Ukraine targeted banks and companies, including </a:t>
            </a:r>
            <a:r>
              <a:rPr lang="en-US" sz="2400" dirty="0" err="1"/>
              <a:t>Nasdaq</a:t>
            </a:r>
            <a:r>
              <a:rPr lang="en-US" sz="2400" dirty="0"/>
              <a:t>, 7-11, JetBlue and JC Penney. </a:t>
            </a:r>
            <a:r>
              <a:rPr lang="en-US" sz="2400" b="1" dirty="0"/>
              <a:t>The hackers stole 160 million credit and debit card numbers</a:t>
            </a:r>
            <a:r>
              <a:rPr lang="en-US" sz="2400" dirty="0"/>
              <a:t> and </a:t>
            </a:r>
            <a:r>
              <a:rPr lang="en-US" sz="2400" b="1" dirty="0"/>
              <a:t>breached 800,000 bank accounts</a:t>
            </a:r>
            <a:r>
              <a:rPr lang="en-US" sz="2400" dirty="0" smtClean="0"/>
              <a:t>." "</a:t>
            </a:r>
            <a:r>
              <a:rPr lang="en-US" sz="2400" b="1" dirty="0"/>
              <a:t>The 9 Biggest Data Breaches Of All </a:t>
            </a:r>
            <a:r>
              <a:rPr lang="en-US" sz="2400" b="1" dirty="0" smtClean="0"/>
              <a:t>Time</a:t>
            </a:r>
            <a:r>
              <a:rPr lang="en-US" sz="2400" dirty="0" smtClean="0"/>
              <a:t>," Huffington Post, August 21</a:t>
            </a:r>
            <a:r>
              <a:rPr lang="en-US" sz="2400" baseline="30000" dirty="0" smtClean="0"/>
              <a:t>st</a:t>
            </a:r>
            <a:r>
              <a:rPr lang="en-US" sz="2400" dirty="0" smtClean="0"/>
              <a:t>, 2015</a:t>
            </a:r>
            <a:endParaRPr lang="en-US" sz="2400" b="1" dirty="0"/>
          </a:p>
        </p:txBody>
      </p:sp>
      <p:sp>
        <p:nvSpPr>
          <p:cNvPr id="4" name="Slide Number Placeholder 3"/>
          <p:cNvSpPr>
            <a:spLocks noGrp="1"/>
          </p:cNvSpPr>
          <p:nvPr>
            <p:ph type="sldNum" sz="quarter" idx="12"/>
          </p:nvPr>
        </p:nvSpPr>
        <p:spPr/>
        <p:txBody>
          <a:bodyPr/>
          <a:lstStyle/>
          <a:p>
            <a:fld id="{F196E328-5F34-1146-9750-671B9B2749B6}" type="slidenum">
              <a:rPr lang="en-US" smtClean="0"/>
              <a:t>20</a:t>
            </a:fld>
            <a:endParaRPr lang="en-US"/>
          </a:p>
        </p:txBody>
      </p:sp>
    </p:spTree>
    <p:extLst>
      <p:ext uri="{BB962C8B-B14F-4D97-AF65-F5344CB8AC3E}">
        <p14:creationId xmlns:p14="http://schemas.microsoft.com/office/powerpoint/2010/main" val="8522855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77600"/>
            <a:ext cx="9144000" cy="529178"/>
          </a:xfrm>
        </p:spPr>
        <p:txBody>
          <a:bodyPr>
            <a:normAutofit/>
          </a:bodyPr>
          <a:lstStyle/>
          <a:p>
            <a:r>
              <a:rPr lang="en-US" sz="3200" b="1" dirty="0"/>
              <a:t>Extremely Hostile Operational Environment</a:t>
            </a:r>
            <a:r>
              <a:rPr lang="en-US" sz="3200" b="1" dirty="0" smtClean="0"/>
              <a:t>? (</a:t>
            </a:r>
            <a:r>
              <a:rPr lang="en-US" sz="3200" b="1" dirty="0" err="1" smtClean="0"/>
              <a:t>cont</a:t>
            </a:r>
            <a:r>
              <a:rPr lang="en-US" sz="3200" b="1" dirty="0" smtClean="0"/>
              <a:t>)</a:t>
            </a:r>
            <a:endParaRPr lang="en-US" sz="3200" b="1" dirty="0"/>
          </a:p>
        </p:txBody>
      </p:sp>
      <p:sp>
        <p:nvSpPr>
          <p:cNvPr id="3" name="Content Placeholder 2"/>
          <p:cNvSpPr>
            <a:spLocks noGrp="1"/>
          </p:cNvSpPr>
          <p:nvPr>
            <p:ph idx="1"/>
          </p:nvPr>
        </p:nvSpPr>
        <p:spPr>
          <a:xfrm>
            <a:off x="218953" y="705557"/>
            <a:ext cx="8626724" cy="5906146"/>
          </a:xfrm>
        </p:spPr>
        <p:txBody>
          <a:bodyPr>
            <a:normAutofit/>
          </a:bodyPr>
          <a:lstStyle/>
          <a:p>
            <a:r>
              <a:rPr lang="en-US" sz="2400" b="1" u="sng" dirty="0"/>
              <a:t>Phishing:</a:t>
            </a:r>
            <a:r>
              <a:rPr lang="en-US" sz="2400" b="1" dirty="0"/>
              <a:t> </a:t>
            </a:r>
            <a:r>
              <a:rPr lang="en-US" sz="2400" dirty="0"/>
              <a:t>"</a:t>
            </a:r>
            <a:r>
              <a:rPr lang="en-US" sz="2400" b="1" dirty="0"/>
              <a:t>Phishing Attacks Grow in Volume, Complexity</a:t>
            </a:r>
            <a:r>
              <a:rPr lang="en-US" sz="2400" dirty="0"/>
              <a:t>: The report found </a:t>
            </a:r>
            <a:r>
              <a:rPr lang="en-US" sz="2400" b="1" dirty="0"/>
              <a:t>the most popular phishing attack templates with the highest click rates are items employees expected to see in their work email</a:t>
            </a:r>
            <a:r>
              <a:rPr lang="en-US" sz="2400" dirty="0"/>
              <a:t>," http://</a:t>
            </a:r>
            <a:r>
              <a:rPr lang="en-US" sz="2400" dirty="0" err="1"/>
              <a:t>www.eweek.com</a:t>
            </a:r>
            <a:r>
              <a:rPr lang="en-US" sz="2400" dirty="0"/>
              <a:t>/small-business/phishing-attacks-grow-in-volume-</a:t>
            </a:r>
            <a:r>
              <a:rPr lang="en-US" sz="2400" dirty="0" err="1"/>
              <a:t>complexity.html</a:t>
            </a:r>
            <a:r>
              <a:rPr lang="en-US" sz="2400" dirty="0"/>
              <a:t> (2016-02-01)</a:t>
            </a:r>
          </a:p>
          <a:p>
            <a:pPr marL="0" indent="0">
              <a:buNone/>
            </a:pPr>
            <a:endParaRPr lang="en-US" sz="2400" dirty="0"/>
          </a:p>
          <a:p>
            <a:r>
              <a:rPr lang="en-US" sz="2400" b="1" u="sng" dirty="0" err="1" smtClean="0"/>
              <a:t>Ransomware</a:t>
            </a:r>
            <a:r>
              <a:rPr lang="en-US" sz="2400" b="1" u="sng" dirty="0" smtClean="0"/>
              <a:t>:</a:t>
            </a:r>
            <a:r>
              <a:rPr lang="en-US" sz="2400" dirty="0" smtClean="0"/>
              <a:t> "</a:t>
            </a:r>
            <a:r>
              <a:rPr lang="en-US" sz="2400" dirty="0"/>
              <a:t>We are currently seeing extraordinarily huge volumes of JavaScript attachments being spammed out, which, if clicked on by users, lead to the download of a ransomware. Ransomware encrypts data on a hard drive, and then demands payment from the victim for the key to decrypt the data," </a:t>
            </a:r>
            <a:r>
              <a:rPr lang="en-US" sz="2400" b="1" dirty="0"/>
              <a:t>Massive Volume of Ransomware Downloaders being Spammed,</a:t>
            </a:r>
            <a:r>
              <a:rPr lang="en-US" sz="2400" dirty="0"/>
              <a:t> </a:t>
            </a:r>
            <a:r>
              <a:rPr lang="en-US" sz="2400" dirty="0" smtClean="0"/>
              <a:t>March 9, 2016, https</a:t>
            </a:r>
            <a:r>
              <a:rPr lang="en-US" sz="2400" dirty="0"/>
              <a:t>://</a:t>
            </a:r>
            <a:r>
              <a:rPr lang="en-US" sz="2400" dirty="0" err="1"/>
              <a:t>www.trustwave.com</a:t>
            </a:r>
            <a:r>
              <a:rPr lang="en-US" sz="2400" dirty="0"/>
              <a:t>/Resources/</a:t>
            </a:r>
            <a:r>
              <a:rPr lang="en-US" sz="2400" dirty="0" err="1"/>
              <a:t>SpiderLabs</a:t>
            </a:r>
            <a:r>
              <a:rPr lang="en-US" sz="2400" dirty="0"/>
              <a:t>-Blog/Massive-Volume-of-Ransomware-Downloaders-being-Spammed</a:t>
            </a:r>
            <a:r>
              <a:rPr lang="en-US" sz="2400" dirty="0" smtClean="0"/>
              <a:t>/</a:t>
            </a:r>
          </a:p>
        </p:txBody>
      </p:sp>
      <p:sp>
        <p:nvSpPr>
          <p:cNvPr id="4" name="Slide Number Placeholder 3"/>
          <p:cNvSpPr>
            <a:spLocks noGrp="1"/>
          </p:cNvSpPr>
          <p:nvPr>
            <p:ph type="sldNum" sz="quarter" idx="12"/>
          </p:nvPr>
        </p:nvSpPr>
        <p:spPr/>
        <p:txBody>
          <a:bodyPr/>
          <a:lstStyle/>
          <a:p>
            <a:fld id="{F196E328-5F34-1146-9750-671B9B2749B6}" type="slidenum">
              <a:rPr lang="en-US" smtClean="0"/>
              <a:t>21</a:t>
            </a:fld>
            <a:endParaRPr lang="en-US"/>
          </a:p>
        </p:txBody>
      </p:sp>
    </p:spTree>
    <p:extLst>
      <p:ext uri="{BB962C8B-B14F-4D97-AF65-F5344CB8AC3E}">
        <p14:creationId xmlns:p14="http://schemas.microsoft.com/office/powerpoint/2010/main" val="30338511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77600"/>
            <a:ext cx="9144000" cy="529178"/>
          </a:xfrm>
        </p:spPr>
        <p:txBody>
          <a:bodyPr>
            <a:normAutofit/>
          </a:bodyPr>
          <a:lstStyle/>
          <a:p>
            <a:r>
              <a:rPr lang="en-US" sz="3200" b="1" dirty="0" smtClean="0"/>
              <a:t>Extremely </a:t>
            </a:r>
            <a:r>
              <a:rPr lang="en-US" sz="3200" b="1" dirty="0"/>
              <a:t>Hostile Operational Environment? (</a:t>
            </a:r>
            <a:r>
              <a:rPr lang="en-US" sz="3200" b="1" dirty="0" err="1" smtClean="0"/>
              <a:t>cont</a:t>
            </a:r>
            <a:r>
              <a:rPr lang="en-US" sz="3200" b="1" dirty="0" smtClean="0"/>
              <a:t> 2)</a:t>
            </a:r>
            <a:endParaRPr lang="en-US" sz="3200" b="1" dirty="0"/>
          </a:p>
        </p:txBody>
      </p:sp>
      <p:sp>
        <p:nvSpPr>
          <p:cNvPr id="3" name="Content Placeholder 2"/>
          <p:cNvSpPr>
            <a:spLocks noGrp="1"/>
          </p:cNvSpPr>
          <p:nvPr>
            <p:ph idx="1"/>
          </p:nvPr>
        </p:nvSpPr>
        <p:spPr>
          <a:xfrm>
            <a:off x="218953" y="705557"/>
            <a:ext cx="8626724" cy="5906146"/>
          </a:xfrm>
        </p:spPr>
        <p:txBody>
          <a:bodyPr>
            <a:normAutofit/>
          </a:bodyPr>
          <a:lstStyle/>
          <a:p>
            <a:r>
              <a:rPr lang="en-US" sz="2400" b="1" u="sng" dirty="0" smtClean="0"/>
              <a:t>Government Censorship/Attacks on Privacy Tools:</a:t>
            </a:r>
            <a:r>
              <a:rPr lang="en-US" sz="2400" dirty="0" smtClean="0"/>
              <a:t> "</a:t>
            </a:r>
            <a:r>
              <a:rPr lang="en-US" sz="2400" dirty="0"/>
              <a:t>Freedom </a:t>
            </a:r>
            <a:r>
              <a:rPr lang="en-US" sz="2400" dirty="0" smtClean="0"/>
              <a:t/>
            </a:r>
            <a:br>
              <a:rPr lang="en-US" sz="2400" dirty="0" smtClean="0"/>
            </a:br>
            <a:r>
              <a:rPr lang="en-US" sz="2400" dirty="0" smtClean="0"/>
              <a:t>on </a:t>
            </a:r>
            <a:r>
              <a:rPr lang="en-US" sz="2400" dirty="0"/>
              <a:t>the Net 2015 finds</a:t>
            </a:r>
            <a:r>
              <a:rPr lang="en-US" sz="2400" b="1" dirty="0"/>
              <a:t> internet freedom around the world in decline for a fifth consecutive year </a:t>
            </a:r>
            <a:r>
              <a:rPr lang="en-US" sz="2400" dirty="0"/>
              <a:t>as more governments censored information of public interest while also expanding surveillance and cracking down on privacy tools.</a:t>
            </a:r>
            <a:r>
              <a:rPr lang="en-US" sz="2400" dirty="0" smtClean="0"/>
              <a:t>" </a:t>
            </a:r>
            <a:br>
              <a:rPr lang="en-US" sz="2400" dirty="0" smtClean="0"/>
            </a:br>
            <a:r>
              <a:rPr lang="en-US" sz="2400" dirty="0" smtClean="0"/>
              <a:t>https</a:t>
            </a:r>
            <a:r>
              <a:rPr lang="en-US" sz="2400" dirty="0"/>
              <a:t>://</a:t>
            </a:r>
            <a:r>
              <a:rPr lang="en-US" sz="2400" dirty="0" err="1"/>
              <a:t>freedomhouse.org</a:t>
            </a:r>
            <a:r>
              <a:rPr lang="en-US" sz="2400" dirty="0"/>
              <a:t>/report/freedom-net/freedom-net-2015 </a:t>
            </a:r>
            <a:r>
              <a:rPr lang="en-US" sz="2400" dirty="0" smtClean="0"/>
              <a:t>[Wikipedia describes Freedom House as "a </a:t>
            </a:r>
            <a:r>
              <a:rPr lang="en-US" sz="2400" dirty="0"/>
              <a:t>U.S.-</a:t>
            </a:r>
            <a:r>
              <a:rPr lang="en-US" sz="2400" dirty="0" smtClean="0"/>
              <a:t>based </a:t>
            </a:r>
            <a:r>
              <a:rPr lang="en-US" sz="2400" dirty="0"/>
              <a:t>nonpartisan 501(c)(3) U.S. Government funded </a:t>
            </a:r>
            <a:r>
              <a:rPr lang="en-US" sz="2400" dirty="0" smtClean="0"/>
              <a:t>[...] </a:t>
            </a:r>
            <a:r>
              <a:rPr lang="en-US" sz="2400" dirty="0"/>
              <a:t>(NGO</a:t>
            </a:r>
            <a:r>
              <a:rPr lang="en-US" sz="2400" dirty="0" smtClean="0"/>
              <a:t>)"]</a:t>
            </a:r>
          </a:p>
          <a:p>
            <a:endParaRPr lang="en-US" sz="2400" dirty="0" smtClean="0"/>
          </a:p>
          <a:p>
            <a:r>
              <a:rPr lang="en-US" sz="2400" b="1" u="sng" dirty="0"/>
              <a:t>Government Penalties:</a:t>
            </a:r>
            <a:r>
              <a:rPr lang="en-US" sz="2400" dirty="0"/>
              <a:t> "Two health care organizations have agreed to settle charges that they potentially violated [...] (HIPAA) [...] by failing to secure thousands of patients’ electronic protected health information (</a:t>
            </a:r>
            <a:r>
              <a:rPr lang="en-US" sz="2400" dirty="0" err="1"/>
              <a:t>ePHI</a:t>
            </a:r>
            <a:r>
              <a:rPr lang="en-US" sz="2400" dirty="0"/>
              <a:t>) [...] The </a:t>
            </a:r>
            <a:r>
              <a:rPr lang="en-US" sz="2400" b="1" dirty="0"/>
              <a:t>monetary payments of $4,800,000 include the largest HIPAA settlement to date.</a:t>
            </a:r>
            <a:r>
              <a:rPr lang="en-US" sz="2400" dirty="0"/>
              <a:t>" http://</a:t>
            </a:r>
            <a:r>
              <a:rPr lang="en-US" sz="2400" dirty="0" err="1"/>
              <a:t>www.hhs.gov</a:t>
            </a:r>
            <a:r>
              <a:rPr lang="en-US" sz="2400" dirty="0"/>
              <a:t>/about/news/2014/05/07/data-breach-results-48-million-hipaa-</a:t>
            </a:r>
            <a:r>
              <a:rPr lang="en-US" sz="2400" dirty="0" smtClean="0"/>
              <a:t>settlements.html</a:t>
            </a:r>
          </a:p>
          <a:p>
            <a:endParaRPr lang="en-US" sz="2400" dirty="0" smtClean="0"/>
          </a:p>
          <a:p>
            <a:endParaRPr lang="en-US" sz="2400" dirty="0"/>
          </a:p>
          <a:p>
            <a:endParaRPr lang="en-US" sz="2400" dirty="0"/>
          </a:p>
        </p:txBody>
      </p:sp>
      <p:sp>
        <p:nvSpPr>
          <p:cNvPr id="4" name="Slide Number Placeholder 3"/>
          <p:cNvSpPr>
            <a:spLocks noGrp="1"/>
          </p:cNvSpPr>
          <p:nvPr>
            <p:ph type="sldNum" sz="quarter" idx="12"/>
          </p:nvPr>
        </p:nvSpPr>
        <p:spPr/>
        <p:txBody>
          <a:bodyPr/>
          <a:lstStyle/>
          <a:p>
            <a:fld id="{F196E328-5F34-1146-9750-671B9B2749B6}" type="slidenum">
              <a:rPr lang="en-US" smtClean="0"/>
              <a:t>22</a:t>
            </a:fld>
            <a:endParaRPr lang="en-US"/>
          </a:p>
        </p:txBody>
      </p:sp>
    </p:spTree>
    <p:extLst>
      <p:ext uri="{BB962C8B-B14F-4D97-AF65-F5344CB8AC3E}">
        <p14:creationId xmlns:p14="http://schemas.microsoft.com/office/powerpoint/2010/main" val="29197503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77600"/>
            <a:ext cx="9144000" cy="529178"/>
          </a:xfrm>
        </p:spPr>
        <p:txBody>
          <a:bodyPr>
            <a:normAutofit/>
          </a:bodyPr>
          <a:lstStyle/>
          <a:p>
            <a:r>
              <a:rPr lang="en-US" sz="3200" b="1" dirty="0" smtClean="0"/>
              <a:t>[And It's </a:t>
            </a:r>
            <a:r>
              <a:rPr lang="en-US" sz="3200" b="1" u="sng" dirty="0" smtClean="0"/>
              <a:t>Not</a:t>
            </a:r>
            <a:r>
              <a:rPr lang="en-US" sz="3200" b="1" dirty="0" smtClean="0"/>
              <a:t> Just "Traditional Computers," Either]</a:t>
            </a:r>
            <a:endParaRPr lang="en-US" sz="3200" b="1" dirty="0"/>
          </a:p>
        </p:txBody>
      </p:sp>
      <p:sp>
        <p:nvSpPr>
          <p:cNvPr id="3" name="Content Placeholder 2"/>
          <p:cNvSpPr>
            <a:spLocks noGrp="1"/>
          </p:cNvSpPr>
          <p:nvPr>
            <p:ph idx="1"/>
          </p:nvPr>
        </p:nvSpPr>
        <p:spPr>
          <a:xfrm>
            <a:off x="218953" y="705557"/>
            <a:ext cx="8626724" cy="5906146"/>
          </a:xfrm>
        </p:spPr>
        <p:txBody>
          <a:bodyPr>
            <a:normAutofit/>
          </a:bodyPr>
          <a:lstStyle/>
          <a:p>
            <a:r>
              <a:rPr lang="en-US" sz="2400" b="1" u="sng" dirty="0" smtClean="0"/>
              <a:t>Mobile:</a:t>
            </a:r>
            <a:r>
              <a:rPr lang="en-US" sz="2400" dirty="0" smtClean="0"/>
              <a:t> "</a:t>
            </a:r>
            <a:r>
              <a:rPr lang="en-US" sz="2400" b="1" dirty="0"/>
              <a:t>Kaspersky Lab Reporting: Mobile malware has grown almost 3-fold in Q2, and </a:t>
            </a:r>
            <a:r>
              <a:rPr lang="en-US" sz="2400" b="1" dirty="0" err="1"/>
              <a:t>cyberespionage</a:t>
            </a:r>
            <a:r>
              <a:rPr lang="en-US" sz="2400" b="1" dirty="0"/>
              <a:t> attacks target SMB </a:t>
            </a:r>
            <a:r>
              <a:rPr lang="en-US" sz="2400" b="1" dirty="0" smtClean="0"/>
              <a:t>companies,"</a:t>
            </a:r>
            <a:r>
              <a:rPr lang="en-US" sz="2400" dirty="0"/>
              <a:t> </a:t>
            </a:r>
            <a:r>
              <a:rPr lang="en-US" sz="2400" dirty="0" smtClean="0"/>
              <a:t>http</a:t>
            </a:r>
            <a:r>
              <a:rPr lang="en-US" sz="2400" dirty="0"/>
              <a:t>://</a:t>
            </a:r>
            <a:r>
              <a:rPr lang="en-US" sz="2400" dirty="0" err="1"/>
              <a:t>www.kaspersky.com</a:t>
            </a:r>
            <a:r>
              <a:rPr lang="en-US" sz="2400" dirty="0"/>
              <a:t>/about/news/virus/2015/Kaspersky-Lab-Reporting-Mobile-malware-has-grown-almost-3-fold-in-Q2-and-cyberespionage-attacks-target-SMB-</a:t>
            </a:r>
            <a:r>
              <a:rPr lang="en-US" sz="2400" dirty="0" smtClean="0"/>
              <a:t>companies</a:t>
            </a:r>
          </a:p>
          <a:p>
            <a:r>
              <a:rPr lang="en-US" sz="2400" b="1" u="sng" dirty="0"/>
              <a:t>SCADA:</a:t>
            </a:r>
            <a:r>
              <a:rPr lang="en-US" sz="2400" b="1" dirty="0"/>
              <a:t> "Inside the Cunning, Unprecedented Hack of Ukraine’s Power Grid,"</a:t>
            </a:r>
            <a:r>
              <a:rPr lang="en-US" sz="2400" dirty="0"/>
              <a:t> http://</a:t>
            </a:r>
            <a:r>
              <a:rPr lang="en-US" sz="2400" dirty="0" err="1"/>
              <a:t>www.wired.com</a:t>
            </a:r>
            <a:r>
              <a:rPr lang="en-US" sz="2400" dirty="0"/>
              <a:t>/2016/03/inside-cunning-unprecedented-hack-</a:t>
            </a:r>
            <a:r>
              <a:rPr lang="en-US" sz="2400" dirty="0" err="1"/>
              <a:t>ukraines</a:t>
            </a:r>
            <a:r>
              <a:rPr lang="en-US" sz="2400" dirty="0"/>
              <a:t>-power-grid/ [ 230,000 residents left without power as a result of infrastructure hacking </a:t>
            </a:r>
            <a:r>
              <a:rPr lang="en-US" sz="2400" dirty="0" smtClean="0"/>
              <a:t>]</a:t>
            </a:r>
          </a:p>
          <a:p>
            <a:r>
              <a:rPr lang="en-US" sz="2400" b="1" u="sng" dirty="0" smtClean="0"/>
              <a:t>Internet of Things:</a:t>
            </a:r>
            <a:r>
              <a:rPr lang="en-US" sz="2400" dirty="0" smtClean="0"/>
              <a:t> "[The Chief of the NSA's Tailored Access Operations] also </a:t>
            </a:r>
            <a:r>
              <a:rPr lang="en-US" sz="2400" dirty="0"/>
              <a:t>said that the poor security of such devices is one of his primary concerns when it comes to the safety of U.S. networks</a:t>
            </a:r>
            <a:r>
              <a:rPr lang="en-US" sz="2400" dirty="0" smtClean="0"/>
              <a:t>." https://</a:t>
            </a:r>
            <a:r>
              <a:rPr lang="en-US" sz="2400" dirty="0" err="1" smtClean="0"/>
              <a:t>www.technologyreview.com</a:t>
            </a:r>
            <a:r>
              <a:rPr lang="en-US" sz="2400" dirty="0"/>
              <a:t>/s/546251/nsa-hacking-chief-internet-of-things-security-keeps-me-up-at-night/</a:t>
            </a:r>
          </a:p>
        </p:txBody>
      </p:sp>
      <p:sp>
        <p:nvSpPr>
          <p:cNvPr id="4" name="Slide Number Placeholder 3"/>
          <p:cNvSpPr>
            <a:spLocks noGrp="1"/>
          </p:cNvSpPr>
          <p:nvPr>
            <p:ph type="sldNum" sz="quarter" idx="12"/>
          </p:nvPr>
        </p:nvSpPr>
        <p:spPr/>
        <p:txBody>
          <a:bodyPr/>
          <a:lstStyle/>
          <a:p>
            <a:fld id="{F196E328-5F34-1146-9750-671B9B2749B6}" type="slidenum">
              <a:rPr lang="en-US" smtClean="0"/>
              <a:t>23</a:t>
            </a:fld>
            <a:endParaRPr lang="en-US"/>
          </a:p>
        </p:txBody>
      </p:sp>
    </p:spTree>
    <p:extLst>
      <p:ext uri="{BB962C8B-B14F-4D97-AF65-F5344CB8AC3E}">
        <p14:creationId xmlns:p14="http://schemas.microsoft.com/office/powerpoint/2010/main" val="110233952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77600"/>
            <a:ext cx="9144000" cy="529178"/>
          </a:xfrm>
        </p:spPr>
        <p:txBody>
          <a:bodyPr>
            <a:normAutofit/>
          </a:bodyPr>
          <a:lstStyle/>
          <a:p>
            <a:r>
              <a:rPr lang="en-US" sz="3200" b="1" dirty="0" smtClean="0"/>
              <a:t>OK. So What About "Heavy Surveillance?"</a:t>
            </a:r>
            <a:endParaRPr lang="en-US" sz="3200" b="1" dirty="0"/>
          </a:p>
        </p:txBody>
      </p:sp>
      <p:sp>
        <p:nvSpPr>
          <p:cNvPr id="3" name="Content Placeholder 2"/>
          <p:cNvSpPr>
            <a:spLocks noGrp="1"/>
          </p:cNvSpPr>
          <p:nvPr>
            <p:ph idx="1"/>
          </p:nvPr>
        </p:nvSpPr>
        <p:spPr>
          <a:xfrm>
            <a:off x="218953" y="705557"/>
            <a:ext cx="8626724" cy="5906146"/>
          </a:xfrm>
        </p:spPr>
        <p:txBody>
          <a:bodyPr>
            <a:normAutofit/>
          </a:bodyPr>
          <a:lstStyle/>
          <a:p>
            <a:pPr marL="0" indent="0">
              <a:buNone/>
            </a:pPr>
            <a:r>
              <a:rPr lang="en-US" sz="2400" dirty="0" smtClean="0"/>
              <a:t>One domestic example, ATT:</a:t>
            </a:r>
            <a:br>
              <a:rPr lang="en-US" sz="2400" dirty="0" smtClean="0"/>
            </a:br>
            <a:endParaRPr lang="en-US" sz="2400" dirty="0" smtClean="0"/>
          </a:p>
          <a:p>
            <a:pPr marL="0" indent="0">
              <a:buNone/>
            </a:pPr>
            <a:r>
              <a:rPr lang="en-US" sz="2400" i="1" dirty="0" smtClean="0"/>
              <a:t>"The </a:t>
            </a:r>
            <a:r>
              <a:rPr lang="en-US" sz="2400" i="1" dirty="0"/>
              <a:t>cooperation involved a variety of classified programs that span decades, in one case more than 15 years before the September 11 terrorist attacks. In addition to providing the NSA with access to billions of e-mails flowing across its domestic networks, AT&amp;T helped wiretap all Internet communications at the United Nations </a:t>
            </a:r>
            <a:r>
              <a:rPr lang="en-US" sz="2400" i="1" dirty="0" smtClean="0"/>
              <a:t>headquarters [...]"</a:t>
            </a:r>
          </a:p>
          <a:p>
            <a:pPr marL="0" indent="0">
              <a:buNone/>
            </a:pPr>
            <a:endParaRPr lang="en-US" sz="2400" i="1" dirty="0"/>
          </a:p>
          <a:p>
            <a:pPr marL="0" indent="0">
              <a:buNone/>
            </a:pPr>
            <a:r>
              <a:rPr lang="en-US" sz="2400" dirty="0" smtClean="0"/>
              <a:t>Source: AT&amp;T’s “Extreme Willingness to Help” is key to NSA Internet surveillance: published report said partnership dates back </a:t>
            </a:r>
            <a:r>
              <a:rPr lang="en-US" sz="2400" dirty="0"/>
              <a:t>to 1985, http://</a:t>
            </a:r>
            <a:r>
              <a:rPr lang="en-US" sz="2400" dirty="0" err="1"/>
              <a:t>arstechnica.com</a:t>
            </a:r>
            <a:r>
              <a:rPr lang="en-US" sz="2400" dirty="0"/>
              <a:t>/tech-policy/2015/08/atts-extreme-willingness-to-help-is-key-to-nsa-internet-surveillance</a:t>
            </a:r>
            <a:r>
              <a:rPr lang="en-US" sz="2400" dirty="0" smtClean="0"/>
              <a:t>/ [remember that telecommunication carriers require a government license to operate transoceanic cable landing stations, cellular systems, etc.]</a:t>
            </a:r>
          </a:p>
        </p:txBody>
      </p:sp>
      <p:sp>
        <p:nvSpPr>
          <p:cNvPr id="4" name="Slide Number Placeholder 3"/>
          <p:cNvSpPr>
            <a:spLocks noGrp="1"/>
          </p:cNvSpPr>
          <p:nvPr>
            <p:ph type="sldNum" sz="quarter" idx="12"/>
          </p:nvPr>
        </p:nvSpPr>
        <p:spPr/>
        <p:txBody>
          <a:bodyPr/>
          <a:lstStyle/>
          <a:p>
            <a:fld id="{F196E328-5F34-1146-9750-671B9B2749B6}" type="slidenum">
              <a:rPr lang="en-US" smtClean="0"/>
              <a:t>24</a:t>
            </a:fld>
            <a:endParaRPr lang="en-US"/>
          </a:p>
        </p:txBody>
      </p:sp>
    </p:spTree>
    <p:extLst>
      <p:ext uri="{BB962C8B-B14F-4D97-AF65-F5344CB8AC3E}">
        <p14:creationId xmlns:p14="http://schemas.microsoft.com/office/powerpoint/2010/main" val="3265060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77600"/>
            <a:ext cx="9144000" cy="529178"/>
          </a:xfrm>
        </p:spPr>
        <p:txBody>
          <a:bodyPr>
            <a:normAutofit/>
          </a:bodyPr>
          <a:lstStyle/>
          <a:p>
            <a:r>
              <a:rPr lang="en-US" sz="3200" b="1" dirty="0" smtClean="0"/>
              <a:t>Is Heavy Surveillance Just A US Thing?</a:t>
            </a:r>
            <a:endParaRPr lang="en-US" sz="3200" b="1" dirty="0"/>
          </a:p>
        </p:txBody>
      </p:sp>
      <p:sp>
        <p:nvSpPr>
          <p:cNvPr id="3" name="Content Placeholder 2"/>
          <p:cNvSpPr>
            <a:spLocks noGrp="1"/>
          </p:cNvSpPr>
          <p:nvPr>
            <p:ph idx="1"/>
          </p:nvPr>
        </p:nvSpPr>
        <p:spPr>
          <a:xfrm>
            <a:off x="218953" y="705557"/>
            <a:ext cx="8626724" cy="5906146"/>
          </a:xfrm>
        </p:spPr>
        <p:txBody>
          <a:bodyPr>
            <a:normAutofit/>
          </a:bodyPr>
          <a:lstStyle/>
          <a:p>
            <a:pPr marL="0" indent="0">
              <a:buNone/>
            </a:pPr>
            <a:r>
              <a:rPr lang="en-US" sz="2400" dirty="0" smtClean="0"/>
              <a:t>It's NOT just the US... consider the situation in Great Britain:</a:t>
            </a:r>
            <a:br>
              <a:rPr lang="en-US" sz="2400" dirty="0" smtClean="0"/>
            </a:br>
            <a:endParaRPr lang="en-US" sz="2400" dirty="0" smtClean="0"/>
          </a:p>
          <a:p>
            <a:pPr marL="0" indent="0">
              <a:buNone/>
            </a:pPr>
            <a:r>
              <a:rPr lang="en-US" sz="2300" i="1" dirty="0" smtClean="0"/>
              <a:t>Communications </a:t>
            </a:r>
            <a:r>
              <a:rPr lang="en-US" sz="2300" i="1" dirty="0"/>
              <a:t>firms - such as your broadband or mobile phone providers - will be compelled to hold a year's worth of your communications data. This new information will be details of services, websites and data sources you connect to when you go online and is called your "Internet Connection Record". For instance, it could be your visit to the BBC website from a mobile phone at breakfast and then how you used an online chat service at lunch. It does not include the detail of what you then did within each service. There is no comparable legal duty to retain these records in the rest of Europe, the USA, Canada or Australia - this appears to be a world first</a:t>
            </a:r>
            <a:r>
              <a:rPr lang="en-US" sz="2300" i="1" dirty="0" smtClean="0"/>
              <a:t>.</a:t>
            </a:r>
            <a:br>
              <a:rPr lang="en-US" sz="2300" i="1" dirty="0" smtClean="0"/>
            </a:br>
            <a:r>
              <a:rPr lang="en-US" sz="2400" i="1" dirty="0" smtClean="0"/>
              <a:t/>
            </a:r>
            <a:br>
              <a:rPr lang="en-US" sz="2400" i="1" dirty="0" smtClean="0"/>
            </a:br>
            <a:r>
              <a:rPr lang="en-US" sz="2400" dirty="0"/>
              <a:t>Source: "UK surveillance powers </a:t>
            </a:r>
            <a:r>
              <a:rPr lang="en-US" sz="2400" dirty="0" smtClean="0"/>
              <a:t>explained," November 5</a:t>
            </a:r>
            <a:r>
              <a:rPr lang="en-US" sz="2400" baseline="30000" dirty="0" smtClean="0"/>
              <a:t>th</a:t>
            </a:r>
            <a:r>
              <a:rPr lang="en-US" sz="2400" dirty="0"/>
              <a:t>, 2015,</a:t>
            </a:r>
            <a:br>
              <a:rPr lang="en-US" sz="2400" dirty="0"/>
            </a:br>
            <a:r>
              <a:rPr lang="en-US" sz="2400" dirty="0"/>
              <a:t>http://</a:t>
            </a:r>
            <a:r>
              <a:rPr lang="en-US" sz="2400" dirty="0" err="1"/>
              <a:t>www.bbc.com</a:t>
            </a:r>
            <a:r>
              <a:rPr lang="en-US" sz="2400" dirty="0"/>
              <a:t>/news/uk-34713435</a:t>
            </a:r>
            <a:endParaRPr lang="en-US" sz="2400" i="1"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25</a:t>
            </a:fld>
            <a:endParaRPr lang="en-US"/>
          </a:p>
        </p:txBody>
      </p:sp>
    </p:spTree>
    <p:extLst>
      <p:ext uri="{BB962C8B-B14F-4D97-AF65-F5344CB8AC3E}">
        <p14:creationId xmlns:p14="http://schemas.microsoft.com/office/powerpoint/2010/main" val="36039160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77600"/>
            <a:ext cx="9144000" cy="529178"/>
          </a:xfrm>
        </p:spPr>
        <p:txBody>
          <a:bodyPr>
            <a:normAutofit/>
          </a:bodyPr>
          <a:lstStyle/>
          <a:p>
            <a:r>
              <a:rPr lang="en-US" sz="3200" b="1" dirty="0" smtClean="0"/>
              <a:t>"... Under Enemy Or Unfriendly Control"?</a:t>
            </a:r>
            <a:endParaRPr lang="en-US" sz="3200" b="1" dirty="0"/>
          </a:p>
        </p:txBody>
      </p:sp>
      <p:sp>
        <p:nvSpPr>
          <p:cNvPr id="3" name="Content Placeholder 2"/>
          <p:cNvSpPr>
            <a:spLocks noGrp="1"/>
          </p:cNvSpPr>
          <p:nvPr>
            <p:ph idx="1"/>
          </p:nvPr>
        </p:nvSpPr>
        <p:spPr>
          <a:xfrm>
            <a:off x="218953" y="705557"/>
            <a:ext cx="8626724" cy="5906146"/>
          </a:xfrm>
        </p:spPr>
        <p:txBody>
          <a:bodyPr>
            <a:normAutofit/>
          </a:bodyPr>
          <a:lstStyle/>
          <a:p>
            <a:pPr marL="0" indent="0">
              <a:buNone/>
            </a:pPr>
            <a:r>
              <a:rPr lang="en-US" sz="2400" i="1" dirty="0" smtClean="0"/>
              <a:t> 	"</a:t>
            </a:r>
            <a:r>
              <a:rPr lang="en-US" sz="2400" i="1" dirty="0"/>
              <a:t>Marrakech, Morocco… Internet Corporation for Assigned Names and Numbers (ICANN) Board Chair Dr. Stephen D. Crocker today submitted to the U.S. Government a plan developed by the international Internet community that, if approved, will lead to global stewardship of some key technical Internet functions</a:t>
            </a:r>
            <a:r>
              <a:rPr lang="en-US" sz="2400" i="1" dirty="0" smtClean="0"/>
              <a:t>. [...]</a:t>
            </a:r>
            <a:br>
              <a:rPr lang="en-US" sz="2400" i="1" dirty="0" smtClean="0"/>
            </a:br>
            <a:r>
              <a:rPr lang="en-US" sz="2400" i="1" dirty="0"/>
              <a:t/>
            </a:r>
            <a:br>
              <a:rPr lang="en-US" sz="2400" i="1" dirty="0"/>
            </a:br>
            <a:r>
              <a:rPr lang="en-US" sz="2400" i="1" dirty="0" smtClean="0"/>
              <a:t>	"The </a:t>
            </a:r>
            <a:r>
              <a:rPr lang="en-US" sz="2400" i="1" dirty="0"/>
              <a:t>U.S. Government will now review the package to ensure that it meets NTIA's criteria.</a:t>
            </a:r>
            <a:r>
              <a:rPr lang="en-US" sz="2400" b="1" i="1" dirty="0"/>
              <a:t> If approved, implementation of the plan is expected to be completed prior to the expiration of the contract between NTIA and ICANN in September 2016."</a:t>
            </a:r>
            <a:br>
              <a:rPr lang="en-US" sz="2400" b="1" i="1" dirty="0"/>
            </a:br>
            <a:r>
              <a:rPr lang="en-US" sz="2400" i="1" dirty="0"/>
              <a:t/>
            </a:r>
            <a:br>
              <a:rPr lang="en-US" sz="2400" i="1" dirty="0"/>
            </a:br>
            <a:r>
              <a:rPr lang="en-US" sz="2400" dirty="0"/>
              <a:t>Source: "Plan to Transition Stewardship of Key Internet Functions Sent to the U.S. </a:t>
            </a:r>
            <a:r>
              <a:rPr lang="en-US" sz="2400" dirty="0" smtClean="0"/>
              <a:t>Government: Culmination </a:t>
            </a:r>
            <a:r>
              <a:rPr lang="en-US" sz="2400" dirty="0"/>
              <a:t>of a Two-Year Effort by the Global Internet </a:t>
            </a:r>
            <a:r>
              <a:rPr lang="en-US" sz="2400" dirty="0" smtClean="0"/>
              <a:t>Community," [emphasis added]</a:t>
            </a:r>
            <a:r>
              <a:rPr lang="en-US" sz="2400" dirty="0"/>
              <a:t/>
            </a:r>
            <a:br>
              <a:rPr lang="en-US" sz="2400" dirty="0"/>
            </a:br>
            <a:r>
              <a:rPr lang="en-US" sz="2400" dirty="0" smtClean="0"/>
              <a:t>https</a:t>
            </a:r>
            <a:r>
              <a:rPr lang="en-US" sz="2400" dirty="0"/>
              <a:t>://</a:t>
            </a:r>
            <a:r>
              <a:rPr lang="en-US" sz="2400" dirty="0" err="1"/>
              <a:t>www.icann.org</a:t>
            </a:r>
            <a:r>
              <a:rPr lang="en-US" sz="2400" dirty="0"/>
              <a:t>/news/announcement-2016-03-10-en</a:t>
            </a: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26</a:t>
            </a:fld>
            <a:endParaRPr lang="en-US"/>
          </a:p>
        </p:txBody>
      </p:sp>
    </p:spTree>
    <p:extLst>
      <p:ext uri="{BB962C8B-B14F-4D97-AF65-F5344CB8AC3E}">
        <p14:creationId xmlns:p14="http://schemas.microsoft.com/office/powerpoint/2010/main" val="371244212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77600"/>
            <a:ext cx="9144000" cy="529178"/>
          </a:xfrm>
        </p:spPr>
        <p:txBody>
          <a:bodyPr>
            <a:normAutofit/>
          </a:bodyPr>
          <a:lstStyle/>
          <a:p>
            <a:r>
              <a:rPr lang="en-US" sz="3200" b="1" dirty="0" smtClean="0"/>
              <a:t>The NTIA Says...</a:t>
            </a:r>
            <a:endParaRPr lang="en-US" sz="3200" b="1" dirty="0"/>
          </a:p>
        </p:txBody>
      </p:sp>
      <p:sp>
        <p:nvSpPr>
          <p:cNvPr id="3" name="Content Placeholder 2"/>
          <p:cNvSpPr>
            <a:spLocks noGrp="1"/>
          </p:cNvSpPr>
          <p:nvPr>
            <p:ph idx="1"/>
          </p:nvPr>
        </p:nvSpPr>
        <p:spPr>
          <a:xfrm>
            <a:off x="218953" y="705557"/>
            <a:ext cx="8626724" cy="5906146"/>
          </a:xfrm>
        </p:spPr>
        <p:txBody>
          <a:bodyPr>
            <a:normAutofit/>
          </a:bodyPr>
          <a:lstStyle/>
          <a:p>
            <a:pPr marL="0" indent="0">
              <a:buNone/>
            </a:pPr>
            <a:r>
              <a:rPr lang="en-US" sz="2300" i="1" dirty="0" smtClean="0"/>
              <a:t> </a:t>
            </a:r>
            <a:r>
              <a:rPr lang="en-US" sz="2300" i="1" dirty="0"/>
              <a:t>	NTIA will now begin the process of reviewing the proposal, hopefully within 90 days, to determine whether it meets the criteria we outlined when we announced the transition</a:t>
            </a:r>
            <a:r>
              <a:rPr lang="en-US" sz="2300" i="1" dirty="0" smtClean="0"/>
              <a:t>:</a:t>
            </a:r>
            <a:endParaRPr lang="en-US" sz="2300" i="1" dirty="0"/>
          </a:p>
          <a:p>
            <a:pPr marL="0" indent="0">
              <a:buNone/>
            </a:pPr>
            <a:r>
              <a:rPr lang="en-US" sz="2300" i="1" dirty="0" smtClean="0"/>
              <a:t>	First</a:t>
            </a:r>
            <a:r>
              <a:rPr lang="en-US" sz="2300" i="1" dirty="0"/>
              <a:t>, the proposal must support and enhance the multistakeholder model of Internet </a:t>
            </a:r>
            <a:r>
              <a:rPr lang="en-US" sz="2300" i="1" dirty="0" smtClean="0"/>
              <a:t>governance</a:t>
            </a:r>
            <a:r>
              <a:rPr lang="en-US" sz="2300" i="1" dirty="0"/>
              <a:t> </a:t>
            </a:r>
            <a:r>
              <a:rPr lang="en-US" sz="2300" i="1" dirty="0" smtClean="0"/>
              <a:t>[...]  </a:t>
            </a:r>
            <a:r>
              <a:rPr lang="en-US" sz="2300" i="1" dirty="0"/>
              <a:t>More specifically, we will not accept a transition proposal that replaces the NTIA role with a government-led or intergovernmental organization solution. </a:t>
            </a:r>
          </a:p>
          <a:p>
            <a:pPr marL="0" indent="0">
              <a:buNone/>
            </a:pPr>
            <a:r>
              <a:rPr lang="en-US" sz="2300" i="1" dirty="0" smtClean="0"/>
              <a:t>	Second</a:t>
            </a:r>
            <a:r>
              <a:rPr lang="en-US" sz="2300" i="1" dirty="0"/>
              <a:t>, the proposal must maintain the security, stability, and resiliency of the domain name system. </a:t>
            </a:r>
          </a:p>
          <a:p>
            <a:pPr marL="0" indent="0">
              <a:buNone/>
            </a:pPr>
            <a:r>
              <a:rPr lang="en-US" sz="2300" i="1" dirty="0" smtClean="0"/>
              <a:t>	Third</a:t>
            </a:r>
            <a:r>
              <a:rPr lang="en-US" sz="2300" i="1" dirty="0"/>
              <a:t>, it must meet the needs and expectations of the global customers and partners of the IANA services. </a:t>
            </a:r>
          </a:p>
          <a:p>
            <a:pPr marL="0" indent="0">
              <a:buNone/>
            </a:pPr>
            <a:r>
              <a:rPr lang="en-US" sz="2300" i="1" dirty="0" smtClean="0"/>
              <a:t>	And </a:t>
            </a:r>
            <a:r>
              <a:rPr lang="en-US" sz="2300" i="1" dirty="0"/>
              <a:t>finally, it must maintain the openness of the Internet.</a:t>
            </a:r>
            <a:br>
              <a:rPr lang="en-US" sz="2300" i="1" dirty="0"/>
            </a:br>
            <a:r>
              <a:rPr lang="en-US" sz="2300" i="1" dirty="0"/>
              <a:t/>
            </a:r>
            <a:br>
              <a:rPr lang="en-US" sz="2300" i="1" dirty="0"/>
            </a:br>
            <a:r>
              <a:rPr lang="en-US" sz="2300" dirty="0" smtClean="0"/>
              <a:t>Source: https</a:t>
            </a:r>
            <a:r>
              <a:rPr lang="en-US" sz="2300" dirty="0"/>
              <a:t>://</a:t>
            </a:r>
            <a:r>
              <a:rPr lang="en-US" sz="2300" dirty="0" err="1"/>
              <a:t>www.ntia.doc.gov</a:t>
            </a:r>
            <a:r>
              <a:rPr lang="en-US" sz="2300" dirty="0"/>
              <a:t>/blog/2016/reviewing-</a:t>
            </a:r>
            <a:r>
              <a:rPr lang="en-US" sz="2300" dirty="0" err="1"/>
              <a:t>iana</a:t>
            </a:r>
            <a:r>
              <a:rPr lang="en-US" sz="2300" dirty="0"/>
              <a:t>-transition-</a:t>
            </a:r>
            <a:r>
              <a:rPr lang="en-US" sz="2300" dirty="0" smtClean="0"/>
              <a:t>proposal (</a:t>
            </a:r>
            <a:r>
              <a:rPr lang="en-US" sz="2400" dirty="0"/>
              <a:t>March 11, </a:t>
            </a:r>
            <a:r>
              <a:rPr lang="en-US" sz="2400" dirty="0" smtClean="0"/>
              <a:t>2016)</a:t>
            </a:r>
            <a:endParaRPr lang="en-US" sz="2300" dirty="0"/>
          </a:p>
        </p:txBody>
      </p:sp>
      <p:sp>
        <p:nvSpPr>
          <p:cNvPr id="4" name="Slide Number Placeholder 3"/>
          <p:cNvSpPr>
            <a:spLocks noGrp="1"/>
          </p:cNvSpPr>
          <p:nvPr>
            <p:ph type="sldNum" sz="quarter" idx="12"/>
          </p:nvPr>
        </p:nvSpPr>
        <p:spPr/>
        <p:txBody>
          <a:bodyPr/>
          <a:lstStyle/>
          <a:p>
            <a:fld id="{F196E328-5F34-1146-9750-671B9B2749B6}" type="slidenum">
              <a:rPr lang="en-US" smtClean="0"/>
              <a:t>27</a:t>
            </a:fld>
            <a:endParaRPr lang="en-US"/>
          </a:p>
        </p:txBody>
      </p:sp>
    </p:spTree>
    <p:extLst>
      <p:ext uri="{BB962C8B-B14F-4D97-AF65-F5344CB8AC3E}">
        <p14:creationId xmlns:p14="http://schemas.microsoft.com/office/powerpoint/2010/main" val="64953761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77599"/>
            <a:ext cx="9144000" cy="932522"/>
          </a:xfrm>
        </p:spPr>
        <p:txBody>
          <a:bodyPr>
            <a:normAutofit/>
          </a:bodyPr>
          <a:lstStyle/>
          <a:p>
            <a:r>
              <a:rPr lang="en-US" sz="2700" b="1" dirty="0" smtClean="0"/>
              <a:t>"Friendly </a:t>
            </a:r>
            <a:r>
              <a:rPr lang="en-US" sz="2700" b="1" dirty="0"/>
              <a:t>forces cannot expect to </a:t>
            </a:r>
            <a:r>
              <a:rPr lang="en-US" sz="2700" b="1" dirty="0" smtClean="0"/>
              <a:t>operate </a:t>
            </a:r>
            <a:r>
              <a:rPr lang="en-US" sz="2700" b="1" dirty="0"/>
              <a:t>successfully within existing operational constraints </a:t>
            </a:r>
            <a:r>
              <a:rPr lang="en-US" sz="2700" b="1" dirty="0" smtClean="0"/>
              <a:t>and </a:t>
            </a:r>
            <a:r>
              <a:rPr lang="en-US" sz="2700" b="1" dirty="0"/>
              <a:t>force </a:t>
            </a:r>
            <a:r>
              <a:rPr lang="en-US" sz="2700" b="1" dirty="0" smtClean="0"/>
              <a:t>capabilities [...]"</a:t>
            </a:r>
            <a:endParaRPr lang="en-US" sz="2700" b="1" dirty="0"/>
          </a:p>
        </p:txBody>
      </p:sp>
      <p:sp>
        <p:nvSpPr>
          <p:cNvPr id="3" name="Content Placeholder 2"/>
          <p:cNvSpPr>
            <a:spLocks noGrp="1"/>
          </p:cNvSpPr>
          <p:nvPr>
            <p:ph idx="1"/>
          </p:nvPr>
        </p:nvSpPr>
        <p:spPr>
          <a:xfrm>
            <a:off x="218953" y="1111133"/>
            <a:ext cx="8626724" cy="5500569"/>
          </a:xfrm>
        </p:spPr>
        <p:txBody>
          <a:bodyPr>
            <a:normAutofit/>
          </a:bodyPr>
          <a:lstStyle/>
          <a:p>
            <a:r>
              <a:rPr lang="en-US" sz="2400" dirty="0" smtClean="0"/>
              <a:t>It is very difficult to </a:t>
            </a:r>
            <a:r>
              <a:rPr lang="en-US" sz="2400" b="1" dirty="0" smtClean="0"/>
              <a:t>successfully attribute</a:t>
            </a:r>
            <a:r>
              <a:rPr lang="en-US" sz="2400" dirty="0" smtClean="0"/>
              <a:t> online attacks -- attacks may be indirect or conducted in intentionally misleading ways</a:t>
            </a:r>
          </a:p>
          <a:p>
            <a:r>
              <a:rPr lang="en-US" sz="2400" dirty="0" smtClean="0"/>
              <a:t>Even if you could identify the source of an attack, </a:t>
            </a:r>
            <a:r>
              <a:rPr lang="en-US" sz="2400" b="1" dirty="0" smtClean="0"/>
              <a:t>"active response"/"counter hacking"</a:t>
            </a:r>
            <a:r>
              <a:rPr lang="en-US" sz="2400" dirty="0" smtClean="0"/>
              <a:t> will almost always result in </a:t>
            </a:r>
            <a:r>
              <a:rPr lang="en-US" sz="2400" b="1" dirty="0" smtClean="0"/>
              <a:t>unacceptable levels of collateral damage</a:t>
            </a:r>
            <a:r>
              <a:rPr lang="en-US" sz="2400" dirty="0" smtClean="0"/>
              <a:t> to innocent 3</a:t>
            </a:r>
            <a:r>
              <a:rPr lang="en-US" sz="2400" baseline="30000" dirty="0" smtClean="0"/>
              <a:t>rd</a:t>
            </a:r>
            <a:r>
              <a:rPr lang="en-US" sz="2400" dirty="0" smtClean="0"/>
              <a:t> parties</a:t>
            </a:r>
          </a:p>
          <a:p>
            <a:r>
              <a:rPr lang="en-US" sz="2400" dirty="0" smtClean="0"/>
              <a:t>Significant </a:t>
            </a:r>
            <a:r>
              <a:rPr lang="en-US" sz="2400" b="1" dirty="0" smtClean="0"/>
              <a:t>asymmetries exist:</a:t>
            </a:r>
            <a:r>
              <a:rPr lang="en-US" sz="2400" dirty="0" smtClean="0"/>
              <a:t> if North Korea attacked us via the Internet, they could potentially devastate the US, however, since North Korea hardly uses the Internet at all, what could we attack in kind? Would further attempts at economic isolation or a kinetic military response be </a:t>
            </a:r>
            <a:r>
              <a:rPr lang="en-US" sz="2400" dirty="0" smtClean="0"/>
              <a:t>America's </a:t>
            </a:r>
            <a:r>
              <a:rPr lang="en-US" sz="2400" dirty="0" smtClean="0"/>
              <a:t>only response options?</a:t>
            </a:r>
          </a:p>
          <a:p>
            <a:r>
              <a:rPr lang="en-US" sz="2400" dirty="0" smtClean="0"/>
              <a:t>Speaking of limited options, </a:t>
            </a:r>
            <a:r>
              <a:rPr lang="en-US" sz="2400" b="1" dirty="0" smtClean="0"/>
              <a:t>treaties limit </a:t>
            </a:r>
            <a:r>
              <a:rPr lang="en-US" sz="2400" b="1" u="sng" dirty="0" smtClean="0"/>
              <a:t>our</a:t>
            </a:r>
            <a:r>
              <a:rPr lang="en-US" sz="2400" b="1" dirty="0" smtClean="0"/>
              <a:t> options</a:t>
            </a:r>
            <a:r>
              <a:rPr lang="en-US" sz="2400" dirty="0" smtClean="0"/>
              <a:t>, but appear to be disregarded by at least some of our foes (see </a:t>
            </a:r>
            <a:r>
              <a:rPr lang="en-US" sz="2400" dirty="0" err="1" smtClean="0"/>
              <a:t>www.nytimes.com</a:t>
            </a:r>
            <a:r>
              <a:rPr lang="en-US" sz="2400" dirty="0"/>
              <a:t>/2015/10/20/technology/cybersecurity-firm-says-chinese-hackers-keep-attacking-us-</a:t>
            </a:r>
            <a:r>
              <a:rPr lang="en-US" sz="2400" dirty="0" smtClean="0"/>
              <a:t>companies.html)</a:t>
            </a:r>
          </a:p>
          <a:p>
            <a:endParaRPr lang="en-US" sz="2400" dirty="0" smtClean="0"/>
          </a:p>
          <a:p>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28</a:t>
            </a:fld>
            <a:endParaRPr lang="en-US"/>
          </a:p>
        </p:txBody>
      </p:sp>
    </p:spTree>
    <p:extLst>
      <p:ext uri="{BB962C8B-B14F-4D97-AF65-F5344CB8AC3E}">
        <p14:creationId xmlns:p14="http://schemas.microsoft.com/office/powerpoint/2010/main" val="378195505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88656"/>
          </a:xfrm>
        </p:spPr>
        <p:txBody>
          <a:bodyPr>
            <a:normAutofit/>
          </a:bodyPr>
          <a:lstStyle/>
          <a:p>
            <a:r>
              <a:rPr lang="en-US" sz="3200" b="1" dirty="0" smtClean="0">
                <a:solidFill>
                  <a:srgbClr val="FFFFFF"/>
                </a:solidFill>
              </a:rPr>
              <a:t>So... Today's Internet, Is It A Denied Area?</a:t>
            </a:r>
            <a:endParaRPr lang="en-US" sz="3200" b="1" dirty="0">
              <a:solidFill>
                <a:srgbClr val="FFFFFF"/>
              </a:solidFill>
            </a:endParaRPr>
          </a:p>
        </p:txBody>
      </p:sp>
      <p:sp>
        <p:nvSpPr>
          <p:cNvPr id="3" name="Content Placeholder 2"/>
          <p:cNvSpPr>
            <a:spLocks noGrp="1"/>
          </p:cNvSpPr>
          <p:nvPr>
            <p:ph idx="1"/>
          </p:nvPr>
        </p:nvSpPr>
        <p:spPr>
          <a:xfrm>
            <a:off x="218953" y="941401"/>
            <a:ext cx="8626724" cy="5670301"/>
          </a:xfrm>
        </p:spPr>
        <p:txBody>
          <a:bodyPr>
            <a:normAutofit/>
          </a:bodyPr>
          <a:lstStyle/>
          <a:p>
            <a:pPr>
              <a:buFont typeface="Wingdings" charset="2"/>
              <a:buChar char=""/>
            </a:pPr>
            <a:r>
              <a:rPr lang="en-US" sz="2400" dirty="0" smtClean="0">
                <a:solidFill>
                  <a:srgbClr val="FFFFFF"/>
                </a:solidFill>
              </a:rPr>
              <a:t>Extremely hostile operational environment – YEP</a:t>
            </a:r>
          </a:p>
          <a:p>
            <a:pPr>
              <a:buFont typeface="Wingdings" charset="2"/>
              <a:buChar char=""/>
            </a:pPr>
            <a:r>
              <a:rPr lang="en-US" sz="2400" dirty="0" smtClean="0">
                <a:solidFill>
                  <a:srgbClr val="FFFFFF"/>
                </a:solidFill>
              </a:rPr>
              <a:t>Heavy surveillance – YEP</a:t>
            </a:r>
          </a:p>
          <a:p>
            <a:pPr>
              <a:buFont typeface="Wingdings" charset="2"/>
              <a:buChar char=""/>
            </a:pPr>
            <a:r>
              <a:rPr lang="en-US" sz="2400" dirty="0">
                <a:solidFill>
                  <a:srgbClr val="FFFFFF"/>
                </a:solidFill>
              </a:rPr>
              <a:t>U</a:t>
            </a:r>
            <a:r>
              <a:rPr lang="en-US" sz="2400" dirty="0" smtClean="0">
                <a:solidFill>
                  <a:srgbClr val="FFFFFF"/>
                </a:solidFill>
              </a:rPr>
              <a:t>nder enemy or unfriendly control? TBD</a:t>
            </a:r>
          </a:p>
          <a:p>
            <a:pPr>
              <a:buFont typeface="Wingdings" charset="2"/>
              <a:buChar char=""/>
            </a:pPr>
            <a:r>
              <a:rPr lang="en-US" sz="2400" dirty="0" smtClean="0">
                <a:solidFill>
                  <a:srgbClr val="FFFFFF"/>
                </a:solidFill>
              </a:rPr>
              <a:t>An environment in which friendly forces cannot expect to operate successfully within existing operational constraints </a:t>
            </a:r>
            <a:br>
              <a:rPr lang="en-US" sz="2400" dirty="0" smtClean="0">
                <a:solidFill>
                  <a:srgbClr val="FFFFFF"/>
                </a:solidFill>
              </a:rPr>
            </a:br>
            <a:r>
              <a:rPr lang="en-US" sz="2400" dirty="0" smtClean="0">
                <a:solidFill>
                  <a:srgbClr val="FFFFFF"/>
                </a:solidFill>
              </a:rPr>
              <a:t>and force </a:t>
            </a:r>
            <a:r>
              <a:rPr lang="en-US" sz="2400" dirty="0" smtClean="0">
                <a:solidFill>
                  <a:srgbClr val="FFFFFF"/>
                </a:solidFill>
              </a:rPr>
              <a:t>capabilities? TBD</a:t>
            </a:r>
            <a:endParaRPr lang="en-US" sz="2400" dirty="0" smtClean="0">
              <a:solidFill>
                <a:srgbClr val="FFFFFF"/>
              </a:solidFill>
            </a:endParaRPr>
          </a:p>
          <a:p>
            <a:pPr marL="0" indent="0">
              <a:buNone/>
            </a:pPr>
            <a:endParaRPr lang="en-US" sz="2400" dirty="0">
              <a:solidFill>
                <a:srgbClr val="FFFFFF"/>
              </a:solidFill>
            </a:endParaRPr>
          </a:p>
          <a:p>
            <a:pPr marL="347472" indent="0">
              <a:buNone/>
            </a:pPr>
            <a:r>
              <a:rPr lang="en-US" sz="2400" dirty="0" smtClean="0">
                <a:solidFill>
                  <a:srgbClr val="FFFFFF"/>
                </a:solidFill>
              </a:rPr>
              <a:t>	</a:t>
            </a:r>
            <a:r>
              <a:rPr lang="en-US" sz="2400" b="1" dirty="0" smtClean="0">
                <a:solidFill>
                  <a:srgbClr val="FFFFFF"/>
                </a:solidFill>
              </a:rPr>
              <a:t>And yet, we ALL still need to use the Internet.</a:t>
            </a:r>
          </a:p>
          <a:p>
            <a:pPr marL="0" indent="0">
              <a:buNone/>
            </a:pPr>
            <a:endParaRPr lang="en-US" sz="2400" dirty="0">
              <a:solidFill>
                <a:srgbClr val="FFFFFF"/>
              </a:solidFill>
            </a:endParaRPr>
          </a:p>
          <a:p>
            <a:pPr marL="347472" indent="0">
              <a:buNone/>
            </a:pPr>
            <a:r>
              <a:rPr lang="en-US" sz="2400" dirty="0" smtClean="0">
                <a:solidFill>
                  <a:srgbClr val="FFFFFF"/>
                </a:solidFill>
              </a:rPr>
              <a:t>	So today, in just </a:t>
            </a:r>
            <a:r>
              <a:rPr lang="en-US" sz="2400" dirty="0" smtClean="0">
                <a:solidFill>
                  <a:srgbClr val="FFFFFF"/>
                </a:solidFill>
              </a:rPr>
              <a:t>what's left of an </a:t>
            </a:r>
            <a:r>
              <a:rPr lang="en-US" sz="2400" dirty="0" smtClean="0">
                <a:solidFill>
                  <a:srgbClr val="FFFFFF"/>
                </a:solidFill>
              </a:rPr>
              <a:t>hour, we're going to help you learn to </a:t>
            </a:r>
            <a:r>
              <a:rPr lang="en-US" sz="2400" dirty="0" smtClean="0">
                <a:solidFill>
                  <a:srgbClr val="FFFFFF"/>
                </a:solidFill>
              </a:rPr>
              <a:t>operate </a:t>
            </a:r>
            <a:r>
              <a:rPr lang="en-US" sz="2400" dirty="0" smtClean="0">
                <a:solidFill>
                  <a:srgbClr val="FFFFFF"/>
                </a:solidFill>
              </a:rPr>
              <a:t>(more) successfully in what's effectively a "denied </a:t>
            </a:r>
            <a:r>
              <a:rPr lang="en-US" sz="2400" dirty="0" smtClean="0">
                <a:solidFill>
                  <a:srgbClr val="FFFFFF"/>
                </a:solidFill>
              </a:rPr>
              <a:t>online </a:t>
            </a:r>
            <a:r>
              <a:rPr lang="en-US" sz="2400" dirty="0" smtClean="0">
                <a:solidFill>
                  <a:srgbClr val="FFFFFF"/>
                </a:solidFill>
              </a:rPr>
              <a:t>environment."</a:t>
            </a:r>
          </a:p>
        </p:txBody>
      </p:sp>
      <p:sp>
        <p:nvSpPr>
          <p:cNvPr id="4" name="Slide Number Placeholder 3"/>
          <p:cNvSpPr>
            <a:spLocks noGrp="1"/>
          </p:cNvSpPr>
          <p:nvPr>
            <p:ph type="sldNum" sz="quarter" idx="12"/>
          </p:nvPr>
        </p:nvSpPr>
        <p:spPr/>
        <p:txBody>
          <a:bodyPr/>
          <a:lstStyle/>
          <a:p>
            <a:fld id="{F196E328-5F34-1146-9750-671B9B2749B6}" type="slidenum">
              <a:rPr lang="en-US" smtClean="0"/>
              <a:t>29</a:t>
            </a:fld>
            <a:endParaRPr lang="en-US"/>
          </a:p>
        </p:txBody>
      </p:sp>
    </p:spTree>
    <p:extLst>
      <p:ext uri="{BB962C8B-B14F-4D97-AF65-F5344CB8AC3E}">
        <p14:creationId xmlns:p14="http://schemas.microsoft.com/office/powerpoint/2010/main" val="25911392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585622"/>
          </a:xfrm>
        </p:spPr>
        <p:txBody>
          <a:bodyPr>
            <a:normAutofit/>
          </a:bodyPr>
          <a:lstStyle/>
          <a:p>
            <a:r>
              <a:rPr lang="en-US" sz="3200" b="1" dirty="0" smtClean="0"/>
              <a:t>A </a:t>
            </a:r>
            <a:r>
              <a:rPr lang="en-US" sz="3200" b="1" dirty="0" smtClean="0"/>
              <a:t>Little About Me</a:t>
            </a:r>
            <a:endParaRPr lang="en-US" sz="3200" b="1" dirty="0"/>
          </a:p>
        </p:txBody>
      </p:sp>
      <p:sp>
        <p:nvSpPr>
          <p:cNvPr id="3" name="Content Placeholder 2"/>
          <p:cNvSpPr>
            <a:spLocks noGrp="1"/>
          </p:cNvSpPr>
          <p:nvPr>
            <p:ph idx="1"/>
          </p:nvPr>
        </p:nvSpPr>
        <p:spPr>
          <a:xfrm>
            <a:off x="218953" y="776111"/>
            <a:ext cx="8626724" cy="5835591"/>
          </a:xfrm>
        </p:spPr>
        <p:txBody>
          <a:bodyPr>
            <a:normAutofit/>
          </a:bodyPr>
          <a:lstStyle/>
          <a:p>
            <a:r>
              <a:rPr lang="en-US" sz="2400" dirty="0" smtClean="0"/>
              <a:t>I </a:t>
            </a:r>
            <a:r>
              <a:rPr lang="en-US" sz="2400" dirty="0" smtClean="0"/>
              <a:t>worked </a:t>
            </a:r>
            <a:r>
              <a:rPr lang="en-US" sz="2400" dirty="0" smtClean="0"/>
              <a:t>at th</a:t>
            </a:r>
            <a:r>
              <a:rPr lang="en-US" sz="2400" dirty="0" smtClean="0"/>
              <a:t>e University of Oregon</a:t>
            </a:r>
            <a:r>
              <a:rPr lang="en-US" sz="2400" dirty="0" smtClean="0"/>
              <a:t> </a:t>
            </a:r>
            <a:r>
              <a:rPr lang="en-US" sz="2400" dirty="0" smtClean="0"/>
              <a:t>for about 28 </a:t>
            </a:r>
            <a:r>
              <a:rPr lang="en-US" sz="2400" dirty="0" smtClean="0"/>
              <a:t>years, </a:t>
            </a:r>
            <a:br>
              <a:rPr lang="en-US" sz="2400" dirty="0" smtClean="0"/>
            </a:br>
            <a:r>
              <a:rPr lang="en-US" sz="2400" dirty="0" smtClean="0"/>
              <a:t>the last half a dozen or so years under contract with Internet2 and InCommon as Internet2's Nationwide Security Programs Manager, with responsibility for InCommon's </a:t>
            </a:r>
            <a:r>
              <a:rPr lang="en-US" sz="2400" dirty="0" smtClean="0"/>
              <a:t>SSL/TLS </a:t>
            </a:r>
            <a:r>
              <a:rPr lang="en-US" sz="2400" dirty="0" smtClean="0"/>
              <a:t>Certificate Program and Multifactor Program, too.</a:t>
            </a:r>
            <a:endParaRPr lang="en-US" sz="2400" dirty="0" smtClean="0"/>
          </a:p>
          <a:p>
            <a:r>
              <a:rPr lang="en-US" sz="2400" dirty="0" smtClean="0"/>
              <a:t>I also advised, and continue to advise, a number of organizations including M3AAWG (the Messaging, Malware and Mobile Anti-Abuse Working Group), the REN-ISAC (the Research and Education Network Information Sharing and Analysis Center), </a:t>
            </a:r>
            <a:r>
              <a:rPr lang="en-US" sz="2400" dirty="0" smtClean="0"/>
              <a:t/>
            </a:r>
            <a:br>
              <a:rPr lang="en-US" sz="2400" dirty="0" smtClean="0"/>
            </a:br>
            <a:r>
              <a:rPr lang="en-US" sz="2400" dirty="0" smtClean="0"/>
              <a:t>the </a:t>
            </a:r>
            <a:r>
              <a:rPr lang="en-US" sz="2400" dirty="0" smtClean="0"/>
              <a:t>Online Trust Alliance, </a:t>
            </a:r>
            <a:r>
              <a:rPr lang="en-US" sz="2400" dirty="0" smtClean="0"/>
              <a:t>and </a:t>
            </a:r>
            <a:r>
              <a:rPr lang="en-US" sz="2400" dirty="0" smtClean="0"/>
              <a:t>others</a:t>
            </a:r>
            <a:r>
              <a:rPr lang="en-US" sz="2400" dirty="0" smtClean="0"/>
              <a:t>.</a:t>
            </a:r>
            <a:endParaRPr lang="en-US" sz="2400" dirty="0" smtClean="0"/>
          </a:p>
          <a:p>
            <a:r>
              <a:rPr lang="en-US" sz="2400" dirty="0" smtClean="0"/>
              <a:t>My Ph.D. is in Production </a:t>
            </a:r>
            <a:r>
              <a:rPr lang="en-US" sz="2400" dirty="0" smtClean="0"/>
              <a:t>and </a:t>
            </a:r>
            <a:r>
              <a:rPr lang="en-US" sz="2400" dirty="0" smtClean="0"/>
              <a:t>Operations </a:t>
            </a:r>
            <a:r>
              <a:rPr lang="en-US" sz="2400" dirty="0" smtClean="0"/>
              <a:t>Management </a:t>
            </a:r>
            <a:r>
              <a:rPr lang="en-US" sz="2400" dirty="0" smtClean="0"/>
              <a:t>from the Decision Sciences Department at the </a:t>
            </a:r>
            <a:r>
              <a:rPr lang="en-US" sz="2400" dirty="0" smtClean="0"/>
              <a:t>Univ</a:t>
            </a:r>
            <a:r>
              <a:rPr lang="en-US" sz="2400" dirty="0" smtClean="0"/>
              <a:t>ersity</a:t>
            </a:r>
            <a:r>
              <a:rPr lang="en-US" sz="2400" dirty="0" smtClean="0"/>
              <a:t> </a:t>
            </a:r>
            <a:r>
              <a:rPr lang="en-US" sz="2400" dirty="0" smtClean="0"/>
              <a:t>of Oregon School of Business</a:t>
            </a:r>
            <a:r>
              <a:rPr lang="en-US" sz="2400" dirty="0" smtClean="0"/>
              <a:t>.</a:t>
            </a:r>
            <a:endParaRPr lang="en-US" sz="2400" dirty="0" smtClean="0"/>
          </a:p>
          <a:p>
            <a:r>
              <a:rPr lang="en-US" sz="2400" dirty="0" smtClean="0"/>
              <a:t>I now work </a:t>
            </a:r>
            <a:r>
              <a:rPr lang="en-US" sz="2400" dirty="0" smtClean="0"/>
              <a:t>as </a:t>
            </a:r>
            <a:r>
              <a:rPr lang="en-US" sz="2400" dirty="0" smtClean="0"/>
              <a:t>a </a:t>
            </a:r>
            <a:r>
              <a:rPr lang="en-US" sz="2400" dirty="0" smtClean="0"/>
              <a:t>Scientist </a:t>
            </a:r>
            <a:r>
              <a:rPr lang="en-US" sz="2400" dirty="0" smtClean="0"/>
              <a:t>for Paul Vixie's company Farsight Security, Inc</a:t>
            </a:r>
            <a:r>
              <a:rPr lang="en-US" sz="2400" dirty="0" smtClean="0"/>
              <a:t>. ( https://www.farsightsecurity.com/ )</a:t>
            </a:r>
            <a:endParaRPr lang="en-US" sz="2800" dirty="0"/>
          </a:p>
        </p:txBody>
      </p:sp>
      <p:sp>
        <p:nvSpPr>
          <p:cNvPr id="4" name="Slide Number Placeholder 3"/>
          <p:cNvSpPr>
            <a:spLocks noGrp="1"/>
          </p:cNvSpPr>
          <p:nvPr>
            <p:ph type="sldNum" sz="quarter" idx="12"/>
          </p:nvPr>
        </p:nvSpPr>
        <p:spPr/>
        <p:txBody>
          <a:bodyPr/>
          <a:lstStyle/>
          <a:p>
            <a:fld id="{F196E328-5F34-1146-9750-671B9B2749B6}" type="slidenum">
              <a:rPr lang="en-US" smtClean="0"/>
              <a:t>3</a:t>
            </a:fld>
            <a:endParaRPr lang="en-US" dirty="0"/>
          </a:p>
        </p:txBody>
      </p:sp>
    </p:spTree>
    <p:extLst>
      <p:ext uri="{BB962C8B-B14F-4D97-AF65-F5344CB8AC3E}">
        <p14:creationId xmlns:p14="http://schemas.microsoft.com/office/powerpoint/2010/main" val="194256177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19652"/>
            <a:ext cx="7772400" cy="1470025"/>
          </a:xfrm>
        </p:spPr>
        <p:txBody>
          <a:bodyPr>
            <a:normAutofit/>
          </a:bodyPr>
          <a:lstStyle/>
          <a:p>
            <a:r>
              <a:rPr lang="en-US" sz="3200" b="1" dirty="0" smtClean="0">
                <a:solidFill>
                  <a:schemeClr val="bg1"/>
                </a:solidFill>
              </a:rPr>
              <a:t>IV. Operating Successfully On The Internet,</a:t>
            </a:r>
            <a:br>
              <a:rPr lang="en-US" sz="3200" b="1" dirty="0" smtClean="0">
                <a:solidFill>
                  <a:schemeClr val="bg1"/>
                </a:solidFill>
              </a:rPr>
            </a:br>
            <a:r>
              <a:rPr lang="en-US" sz="3200" b="1" dirty="0" smtClean="0">
                <a:solidFill>
                  <a:schemeClr val="bg1"/>
                </a:solidFill>
              </a:rPr>
              <a:t>Even If It Is A "Denied Area"</a:t>
            </a:r>
            <a:endParaRPr lang="en-US" sz="3200" b="1" dirty="0">
              <a:solidFill>
                <a:schemeClr val="bg1"/>
              </a:solidFill>
            </a:endParaRPr>
          </a:p>
        </p:txBody>
      </p:sp>
    </p:spTree>
    <p:extLst>
      <p:ext uri="{BB962C8B-B14F-4D97-AF65-F5344CB8AC3E}">
        <p14:creationId xmlns:p14="http://schemas.microsoft.com/office/powerpoint/2010/main" val="86838410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953" y="77600"/>
            <a:ext cx="8925047" cy="627956"/>
          </a:xfrm>
        </p:spPr>
        <p:txBody>
          <a:bodyPr>
            <a:normAutofit/>
          </a:bodyPr>
          <a:lstStyle/>
          <a:p>
            <a:r>
              <a:rPr lang="en-US" sz="3100" b="1" dirty="0" smtClean="0"/>
              <a:t>"But Joe</a:t>
            </a:r>
            <a:r>
              <a:rPr lang="en-US" sz="3100" b="1" dirty="0" smtClean="0"/>
              <a:t>! I'm Not a </a:t>
            </a:r>
            <a:r>
              <a:rPr lang="en-US" sz="3100" b="1" dirty="0" smtClean="0"/>
              <a:t>Cyber Spy or Cyber Soldier!</a:t>
            </a:r>
            <a:r>
              <a:rPr lang="en-US" sz="3100" b="1" dirty="0" smtClean="0"/>
              <a:t>"</a:t>
            </a:r>
            <a:endParaRPr lang="en-US" sz="31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I totally get that you don't </a:t>
            </a:r>
            <a:r>
              <a:rPr lang="en-US" sz="2400" dirty="0" smtClean="0"/>
              <a:t>plan </a:t>
            </a:r>
            <a:r>
              <a:rPr lang="en-US" sz="2400" dirty="0" smtClean="0"/>
              <a:t/>
            </a:r>
            <a:br>
              <a:rPr lang="en-US" sz="2400" dirty="0" smtClean="0"/>
            </a:br>
            <a:r>
              <a:rPr lang="en-US" sz="2400" dirty="0" smtClean="0"/>
              <a:t>to "</a:t>
            </a:r>
            <a:r>
              <a:rPr lang="en-US" sz="2400" dirty="0" smtClean="0"/>
              <a:t>do battle online."</a:t>
            </a:r>
          </a:p>
          <a:p>
            <a:r>
              <a:rPr lang="en-US" sz="2400" dirty="0" smtClean="0"/>
              <a:t>You just want to surf the web, </a:t>
            </a:r>
            <a:r>
              <a:rPr lang="en-US" sz="2400" dirty="0" smtClean="0"/>
              <a:t/>
            </a:r>
            <a:br>
              <a:rPr lang="en-US" sz="2400" dirty="0" smtClean="0"/>
            </a:br>
            <a:r>
              <a:rPr lang="en-US" sz="2400" dirty="0" smtClean="0"/>
              <a:t>maybe</a:t>
            </a:r>
            <a:r>
              <a:rPr lang="en-US" sz="2400" dirty="0"/>
              <a:t> </a:t>
            </a:r>
            <a:r>
              <a:rPr lang="en-US" sz="2400" dirty="0" smtClean="0"/>
              <a:t>run some stuff in the cloud, </a:t>
            </a:r>
            <a:br>
              <a:rPr lang="en-US" sz="2400" dirty="0" smtClean="0"/>
            </a:br>
            <a:r>
              <a:rPr lang="en-US" sz="2400" dirty="0" smtClean="0"/>
              <a:t>use email </a:t>
            </a:r>
            <a:r>
              <a:rPr lang="en-US" sz="2400" dirty="0" smtClean="0"/>
              <a:t>and social media, IM with </a:t>
            </a:r>
            <a:br>
              <a:rPr lang="en-US" sz="2400" dirty="0" smtClean="0"/>
            </a:br>
            <a:r>
              <a:rPr lang="en-US" sz="2400" dirty="0" smtClean="0"/>
              <a:t>your friends, listen to some music, </a:t>
            </a:r>
            <a:br>
              <a:rPr lang="en-US" sz="2400" dirty="0" smtClean="0"/>
            </a:br>
            <a:r>
              <a:rPr lang="en-US" sz="2400" dirty="0" smtClean="0"/>
              <a:t>maybe buy a birthday gift for </a:t>
            </a:r>
            <a:br>
              <a:rPr lang="en-US" sz="2400" dirty="0" smtClean="0"/>
            </a:br>
            <a:r>
              <a:rPr lang="en-US" sz="2400" dirty="0" smtClean="0"/>
              <a:t>you spouse, file your income taxes...</a:t>
            </a:r>
            <a:endParaRPr lang="en-US" sz="2400" dirty="0"/>
          </a:p>
          <a:p>
            <a:r>
              <a:rPr lang="en-US" sz="2400" dirty="0" smtClean="0"/>
              <a:t>These are all very reasonable </a:t>
            </a:r>
            <a:br>
              <a:rPr lang="en-US" sz="2400" dirty="0" smtClean="0"/>
            </a:br>
            <a:r>
              <a:rPr lang="en-US" sz="2400" dirty="0" smtClean="0"/>
              <a:t>objectives, but they will only be </a:t>
            </a:r>
            <a:br>
              <a:rPr lang="en-US" sz="2400" dirty="0" smtClean="0"/>
            </a:br>
            <a:r>
              <a:rPr lang="en-US" sz="2400" dirty="0" smtClean="0"/>
              <a:t>possible if your connectivity is </a:t>
            </a:r>
            <a:br>
              <a:rPr lang="en-US" sz="2400" dirty="0" smtClean="0"/>
            </a:br>
            <a:r>
              <a:rPr lang="en-US" sz="2400" dirty="0" smtClean="0"/>
              <a:t>both </a:t>
            </a:r>
            <a:r>
              <a:rPr lang="en-US" sz="2400" b="1" dirty="0" smtClean="0"/>
              <a:t>secure and reasonably private</a:t>
            </a:r>
            <a:r>
              <a:rPr lang="en-US" sz="2400" dirty="0" smtClean="0"/>
              <a:t>.</a:t>
            </a:r>
            <a:endParaRPr lang="en-US" sz="2400" dirty="0"/>
          </a:p>
          <a:p>
            <a:r>
              <a:rPr lang="en-US" sz="2400" dirty="0" smtClean="0"/>
              <a:t>We also need to </a:t>
            </a:r>
            <a:r>
              <a:rPr lang="en-US" sz="2400" dirty="0" smtClean="0"/>
              <a:t>accept </a:t>
            </a:r>
            <a:r>
              <a:rPr lang="en-US" sz="2400" dirty="0" smtClean="0"/>
              <a:t>that </a:t>
            </a:r>
            <a:br>
              <a:rPr lang="en-US" sz="2400" dirty="0" smtClean="0"/>
            </a:br>
            <a:r>
              <a:rPr lang="en-US" sz="2400" b="1" dirty="0" smtClean="0"/>
              <a:t>different people have different</a:t>
            </a:r>
            <a:br>
              <a:rPr lang="en-US" sz="2400" b="1" dirty="0" smtClean="0"/>
            </a:br>
            <a:r>
              <a:rPr lang="en-US" sz="2400" b="1" dirty="0" smtClean="0"/>
              <a:t>standards </a:t>
            </a:r>
            <a:r>
              <a:rPr lang="en-US" sz="2400" b="1" dirty="0" smtClean="0"/>
              <a:t>for what's "good enough"</a:t>
            </a:r>
          </a:p>
        </p:txBody>
      </p:sp>
      <p:sp>
        <p:nvSpPr>
          <p:cNvPr id="4" name="Slide Number Placeholder 3"/>
          <p:cNvSpPr>
            <a:spLocks noGrp="1"/>
          </p:cNvSpPr>
          <p:nvPr>
            <p:ph type="sldNum" sz="quarter" idx="12"/>
          </p:nvPr>
        </p:nvSpPr>
        <p:spPr/>
        <p:txBody>
          <a:bodyPr/>
          <a:lstStyle/>
          <a:p>
            <a:fld id="{F196E328-5F34-1146-9750-671B9B2749B6}" type="slidenum">
              <a:rPr lang="en-US" smtClean="0"/>
              <a:t>31</a:t>
            </a:fld>
            <a:endParaRPr lang="en-US"/>
          </a:p>
        </p:txBody>
      </p:sp>
    </p:spTree>
    <p:extLst>
      <p:ext uri="{BB962C8B-B14F-4D97-AF65-F5344CB8AC3E}">
        <p14:creationId xmlns:p14="http://schemas.microsoft.com/office/powerpoint/2010/main" val="340532361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88656"/>
          </a:xfrm>
        </p:spPr>
        <p:txBody>
          <a:bodyPr>
            <a:normAutofit/>
          </a:bodyPr>
          <a:lstStyle/>
          <a:p>
            <a:r>
              <a:rPr lang="en-US" sz="2900" b="1" dirty="0" smtClean="0"/>
              <a:t>What's The Right </a:t>
            </a:r>
            <a:r>
              <a:rPr lang="en-US" sz="2900" b="1" dirty="0" smtClean="0"/>
              <a:t>Amount </a:t>
            </a:r>
            <a:r>
              <a:rPr lang="en-US" sz="2900" b="1" dirty="0" smtClean="0"/>
              <a:t>Of Security For </a:t>
            </a:r>
            <a:r>
              <a:rPr lang="en-US" sz="2900" b="1" u="sng" dirty="0" smtClean="0"/>
              <a:t>YOU</a:t>
            </a:r>
            <a:r>
              <a:rPr lang="en-US" sz="2900" b="1" dirty="0" smtClean="0"/>
              <a:t>?</a:t>
            </a:r>
            <a:endParaRPr lang="en-US" sz="2900" b="1" dirty="0"/>
          </a:p>
        </p:txBody>
      </p:sp>
      <p:sp>
        <p:nvSpPr>
          <p:cNvPr id="3" name="Content Placeholder 2"/>
          <p:cNvSpPr>
            <a:spLocks noGrp="1"/>
          </p:cNvSpPr>
          <p:nvPr>
            <p:ph idx="1"/>
          </p:nvPr>
        </p:nvSpPr>
        <p:spPr>
          <a:xfrm>
            <a:off x="218953" y="941401"/>
            <a:ext cx="5956422" cy="5670301"/>
          </a:xfrm>
        </p:spPr>
        <p:txBody>
          <a:bodyPr>
            <a:noAutofit/>
          </a:bodyPr>
          <a:lstStyle/>
          <a:p>
            <a:r>
              <a:rPr lang="en-US" sz="2200" b="1" i="1" dirty="0" smtClean="0"/>
              <a:t>Totally </a:t>
            </a:r>
            <a:r>
              <a:rPr lang="en-US" sz="2200" b="1" i="1" dirty="0" smtClean="0"/>
              <a:t>Ignore </a:t>
            </a:r>
            <a:r>
              <a:rPr lang="en-US" sz="2200" b="1" i="1" dirty="0"/>
              <a:t>Online Security Issues:</a:t>
            </a:r>
            <a:r>
              <a:rPr lang="en-US" sz="2200" dirty="0"/>
              <a:t> </a:t>
            </a:r>
            <a:r>
              <a:rPr lang="en-US" sz="2200" dirty="0"/>
              <a:t>D</a:t>
            </a:r>
            <a:r>
              <a:rPr lang="en-US" sz="2200" dirty="0" smtClean="0"/>
              <a:t>efault </a:t>
            </a:r>
            <a:r>
              <a:rPr lang="en-US" sz="2200" dirty="0" smtClean="0"/>
              <a:t>passive approach. Often </a:t>
            </a:r>
            <a:r>
              <a:rPr lang="en-US" sz="2200" dirty="0" smtClean="0"/>
              <a:t>ends up victimized.</a:t>
            </a:r>
            <a:endParaRPr lang="en-US" sz="2200" dirty="0" smtClean="0"/>
          </a:p>
          <a:p>
            <a:r>
              <a:rPr lang="en-US" sz="2200" b="1" i="1" dirty="0" smtClean="0"/>
              <a:t>Will </a:t>
            </a:r>
            <a:r>
              <a:rPr lang="en-US" sz="2200" b="1" i="1" dirty="0" smtClean="0"/>
              <a:t>Take </a:t>
            </a:r>
            <a:r>
              <a:rPr lang="en-US" sz="2200" b="1" i="1" dirty="0"/>
              <a:t>"Reasonable</a:t>
            </a:r>
            <a:r>
              <a:rPr lang="en-US" sz="2200" b="1" i="1" dirty="0" smtClean="0"/>
              <a:t>" </a:t>
            </a:r>
            <a:r>
              <a:rPr lang="en-US" sz="2200" b="1" i="1" dirty="0"/>
              <a:t>Precautions: </a:t>
            </a:r>
            <a:r>
              <a:rPr lang="en-US" sz="2200" dirty="0" smtClean="0"/>
              <a:t>Most </a:t>
            </a:r>
            <a:br>
              <a:rPr lang="en-US" sz="2200" dirty="0" smtClean="0"/>
            </a:br>
            <a:r>
              <a:rPr lang="en-US" sz="2200" dirty="0" smtClean="0"/>
              <a:t>common </a:t>
            </a:r>
            <a:r>
              <a:rPr lang="en-US" sz="2200" dirty="0"/>
              <a:t>option for those who are interested </a:t>
            </a:r>
            <a:r>
              <a:rPr lang="en-US" sz="2200" dirty="0" smtClean="0"/>
              <a:t>in</a:t>
            </a:r>
            <a:r>
              <a:rPr lang="en-US" sz="2200" dirty="0"/>
              <a:t>/concerned about security and privacy. </a:t>
            </a:r>
            <a:r>
              <a:rPr lang="en-US" sz="2200" dirty="0" smtClean="0"/>
              <a:t>Will</a:t>
            </a:r>
            <a:br>
              <a:rPr lang="en-US" sz="2200" dirty="0" smtClean="0"/>
            </a:br>
            <a:r>
              <a:rPr lang="en-US" sz="2200" dirty="0" smtClean="0"/>
              <a:t>take some </a:t>
            </a:r>
            <a:r>
              <a:rPr lang="en-US" sz="2200" dirty="0" smtClean="0"/>
              <a:t>security </a:t>
            </a:r>
            <a:r>
              <a:rPr lang="en-US" sz="2200" dirty="0" smtClean="0"/>
              <a:t>steps, if not too painful.</a:t>
            </a:r>
            <a:endParaRPr lang="en-US" sz="2200" dirty="0" smtClean="0"/>
          </a:p>
          <a:p>
            <a:r>
              <a:rPr lang="en-US" sz="2200" b="1" i="1" dirty="0" smtClean="0"/>
              <a:t>Strict </a:t>
            </a:r>
            <a:r>
              <a:rPr lang="en-US" sz="2200" b="1" i="1" dirty="0"/>
              <a:t>"Security-Oriented Lifestyle:"</a:t>
            </a:r>
            <a:r>
              <a:rPr lang="en-US" sz="2200" dirty="0"/>
              <a:t> </a:t>
            </a:r>
            <a:r>
              <a:rPr lang="en-US" sz="2200" dirty="0" smtClean="0"/>
              <a:t>Means </a:t>
            </a:r>
            <a:br>
              <a:rPr lang="en-US" sz="2200" dirty="0" smtClean="0"/>
            </a:br>
            <a:r>
              <a:rPr lang="en-US" sz="2200" dirty="0" smtClean="0"/>
              <a:t>forgoing at </a:t>
            </a:r>
            <a:r>
              <a:rPr lang="en-US" sz="2200" dirty="0"/>
              <a:t>least some </a:t>
            </a:r>
            <a:r>
              <a:rPr lang="en-US" sz="2200" dirty="0" smtClean="0"/>
              <a:t>Internet functionality. </a:t>
            </a:r>
            <a:br>
              <a:rPr lang="en-US" sz="2200" dirty="0" smtClean="0"/>
            </a:br>
            <a:r>
              <a:rPr lang="en-US" sz="2200" dirty="0" smtClean="0"/>
              <a:t>For </a:t>
            </a:r>
            <a:r>
              <a:rPr lang="en-US" sz="2200" dirty="0"/>
              <a:t>example, </a:t>
            </a:r>
            <a:r>
              <a:rPr lang="en-US" sz="2200" dirty="0" smtClean="0"/>
              <a:t>with </a:t>
            </a:r>
            <a:r>
              <a:rPr lang="en-US" sz="2200" dirty="0"/>
              <a:t>JavaScript disabled, much </a:t>
            </a:r>
            <a:r>
              <a:rPr lang="en-US" sz="2200" dirty="0" smtClean="0"/>
              <a:t/>
            </a:r>
            <a:br>
              <a:rPr lang="en-US" sz="2200" dirty="0" smtClean="0"/>
            </a:br>
            <a:r>
              <a:rPr lang="en-US" sz="2200" dirty="0" smtClean="0"/>
              <a:t>of </a:t>
            </a:r>
            <a:r>
              <a:rPr lang="en-US" sz="2200" dirty="0"/>
              <a:t>Google won't work (or won't work very </a:t>
            </a:r>
            <a:r>
              <a:rPr lang="en-US" sz="2200" dirty="0" smtClean="0"/>
              <a:t/>
            </a:r>
            <a:br>
              <a:rPr lang="en-US" sz="2200" dirty="0" smtClean="0"/>
            </a:br>
            <a:r>
              <a:rPr lang="en-US" sz="2200" dirty="0" smtClean="0"/>
              <a:t>well</a:t>
            </a:r>
            <a:r>
              <a:rPr lang="en-US" sz="2200" dirty="0"/>
              <a:t>). </a:t>
            </a:r>
            <a:r>
              <a:rPr lang="en-US" sz="2200" dirty="0" smtClean="0"/>
              <a:t>This is a hard/ascetic path to follow.</a:t>
            </a:r>
            <a:endParaRPr lang="en-US" sz="2200" dirty="0"/>
          </a:p>
          <a:p>
            <a:r>
              <a:rPr lang="en-US" sz="2200" b="1" i="1" dirty="0" smtClean="0"/>
              <a:t>Disconnects </a:t>
            </a:r>
            <a:r>
              <a:rPr lang="en-US" sz="2200" b="1" i="1" dirty="0"/>
              <a:t>From the Internet </a:t>
            </a:r>
            <a:r>
              <a:rPr lang="en-US" sz="2200" b="1" i="1" dirty="0" smtClean="0"/>
              <a:t>Entirely</a:t>
            </a:r>
            <a:r>
              <a:rPr lang="en-US" sz="2200" b="1" i="1" dirty="0"/>
              <a:t>: </a:t>
            </a:r>
            <a:r>
              <a:rPr lang="en-US" sz="2200" dirty="0" smtClean="0"/>
              <a:t>An </a:t>
            </a:r>
            <a:r>
              <a:rPr lang="en-US" sz="2200" dirty="0"/>
              <a:t>extreme choice, </a:t>
            </a:r>
            <a:r>
              <a:rPr lang="en-US" sz="2200" dirty="0" smtClean="0"/>
              <a:t>but a choice </a:t>
            </a:r>
            <a:r>
              <a:rPr lang="en-US" sz="2200" dirty="0" smtClean="0"/>
              <a:t>that </a:t>
            </a:r>
            <a:r>
              <a:rPr lang="en-US" sz="2200" dirty="0"/>
              <a:t>some </a:t>
            </a:r>
            <a:r>
              <a:rPr lang="en-US" sz="2200" dirty="0" smtClean="0"/>
              <a:t>people actually do make</a:t>
            </a:r>
            <a:r>
              <a:rPr lang="en-US" sz="2200" dirty="0"/>
              <a:t>. </a:t>
            </a:r>
            <a:r>
              <a:rPr lang="en-US" sz="2200" dirty="0" smtClean="0"/>
              <a:t>If </a:t>
            </a:r>
            <a:r>
              <a:rPr lang="en-US" sz="2200" dirty="0" smtClean="0"/>
              <a:t>chosen</a:t>
            </a:r>
            <a:r>
              <a:rPr lang="en-US" sz="2200" dirty="0" smtClean="0"/>
              <a:t>, the Internet truly </a:t>
            </a:r>
            <a:r>
              <a:rPr lang="en-US" sz="2200" dirty="0" smtClean="0"/>
              <a:t/>
            </a:r>
            <a:br>
              <a:rPr lang="en-US" sz="2200" dirty="0" smtClean="0"/>
            </a:br>
            <a:r>
              <a:rPr lang="en-US" sz="2200" dirty="0" smtClean="0"/>
              <a:t>has become </a:t>
            </a:r>
            <a:r>
              <a:rPr lang="en-US" sz="2200" dirty="0" smtClean="0"/>
              <a:t>a "denied </a:t>
            </a:r>
            <a:r>
              <a:rPr lang="en-US" sz="2200" dirty="0" smtClean="0"/>
              <a:t>area" for such users.</a:t>
            </a:r>
            <a:br>
              <a:rPr lang="en-US" sz="2200" dirty="0" smtClean="0"/>
            </a:br>
            <a:r>
              <a:rPr lang="en-US" sz="2200" dirty="0" smtClean="0"/>
              <a:t>Fortunately, relatively rare.</a:t>
            </a:r>
            <a:endParaRPr lang="en-US" sz="22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32</a:t>
            </a:fld>
            <a:endParaRPr lang="en-US" dirty="0"/>
          </a:p>
        </p:txBody>
      </p:sp>
      <p:pic>
        <p:nvPicPr>
          <p:cNvPr id="6" name="Picture 5" descr="thermomet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6626" y="769271"/>
            <a:ext cx="2537714" cy="5587079"/>
          </a:xfrm>
          <a:prstGeom prst="rect">
            <a:avLst/>
          </a:prstGeom>
        </p:spPr>
      </p:pic>
    </p:spTree>
    <p:extLst>
      <p:ext uri="{BB962C8B-B14F-4D97-AF65-F5344CB8AC3E}">
        <p14:creationId xmlns:p14="http://schemas.microsoft.com/office/powerpoint/2010/main" val="2272778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88656"/>
          </a:xfrm>
        </p:spPr>
        <p:txBody>
          <a:bodyPr>
            <a:normAutofit/>
          </a:bodyPr>
          <a:lstStyle/>
          <a:p>
            <a:r>
              <a:rPr lang="en-US" sz="3000" b="1" dirty="0" smtClean="0"/>
              <a:t>Security Choices</a:t>
            </a:r>
            <a:endParaRPr lang="en-US" sz="3000" b="1" dirty="0"/>
          </a:p>
        </p:txBody>
      </p:sp>
      <p:sp>
        <p:nvSpPr>
          <p:cNvPr id="4" name="Slide Number Placeholder 3"/>
          <p:cNvSpPr>
            <a:spLocks noGrp="1"/>
          </p:cNvSpPr>
          <p:nvPr>
            <p:ph type="sldNum" sz="quarter" idx="12"/>
          </p:nvPr>
        </p:nvSpPr>
        <p:spPr/>
        <p:txBody>
          <a:bodyPr/>
          <a:lstStyle/>
          <a:p>
            <a:fld id="{F196E328-5F34-1146-9750-671B9B2749B6}" type="slidenum">
              <a:rPr lang="en-US" smtClean="0"/>
              <a:t>33</a:t>
            </a:fld>
            <a:endParaRPr lang="en-US" dirty="0"/>
          </a:p>
        </p:txBody>
      </p:sp>
      <p:pic>
        <p:nvPicPr>
          <p:cNvPr id="6" name="Picture 5" descr="Server HD:Users:joe:security-continuum.gif"/>
          <p:cNvPicPr/>
          <p:nvPr/>
        </p:nvPicPr>
        <p:blipFill>
          <a:blip r:embed="rId2">
            <a:extLst>
              <a:ext uri="{28A0092B-C50C-407E-A947-70E740481C1C}">
                <a14:useLocalDpi xmlns:a14="http://schemas.microsoft.com/office/drawing/2010/main" val="0"/>
              </a:ext>
            </a:extLst>
          </a:blip>
          <a:srcRect/>
          <a:stretch>
            <a:fillRect/>
          </a:stretch>
        </p:blipFill>
        <p:spPr bwMode="auto">
          <a:xfrm>
            <a:off x="2032000" y="879145"/>
            <a:ext cx="5108222" cy="5590094"/>
          </a:xfrm>
          <a:prstGeom prst="rect">
            <a:avLst/>
          </a:prstGeom>
          <a:noFill/>
          <a:ln>
            <a:noFill/>
          </a:ln>
        </p:spPr>
      </p:pic>
    </p:spTree>
    <p:extLst>
      <p:ext uri="{BB962C8B-B14F-4D97-AF65-F5344CB8AC3E}">
        <p14:creationId xmlns:p14="http://schemas.microsoft.com/office/powerpoint/2010/main" val="59016889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953" y="77600"/>
            <a:ext cx="8626724" cy="627956"/>
          </a:xfrm>
        </p:spPr>
        <p:txBody>
          <a:bodyPr>
            <a:normAutofit/>
          </a:bodyPr>
          <a:lstStyle/>
          <a:p>
            <a:r>
              <a:rPr lang="en-US" sz="3200" b="1" dirty="0" smtClean="0"/>
              <a:t>What We Practically Want, </a:t>
            </a:r>
            <a:r>
              <a:rPr lang="en-US" sz="3200" b="1" dirty="0" smtClean="0"/>
              <a:t>WRT Online </a:t>
            </a:r>
            <a:r>
              <a:rPr lang="en-US" sz="3200" b="1" u="sng" dirty="0" smtClean="0"/>
              <a:t>Security</a:t>
            </a:r>
            <a:endParaRPr lang="en-US" sz="3200" b="1" u="sng"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We want you </a:t>
            </a:r>
            <a:r>
              <a:rPr lang="en-US" sz="2400" dirty="0" smtClean="0"/>
              <a:t>to be </a:t>
            </a:r>
            <a:r>
              <a:rPr lang="en-US" sz="2400" dirty="0"/>
              <a:t>able to use </a:t>
            </a:r>
            <a:r>
              <a:rPr lang="en-US" sz="2400" dirty="0" smtClean="0"/>
              <a:t>the Internet safely </a:t>
            </a:r>
            <a:r>
              <a:rPr lang="en-US" sz="2400" dirty="0"/>
              <a:t>and </a:t>
            </a:r>
            <a:r>
              <a:rPr lang="en-US" sz="2400" dirty="0" smtClean="0"/>
              <a:t>securely. For </a:t>
            </a:r>
            <a:r>
              <a:rPr lang="en-US" sz="2400" dirty="0"/>
              <a:t>example:</a:t>
            </a:r>
            <a:br>
              <a:rPr lang="en-US" sz="2400" dirty="0"/>
            </a:br>
            <a:endParaRPr lang="en-US" sz="2400" dirty="0" smtClean="0"/>
          </a:p>
          <a:p>
            <a:pPr lvl="1"/>
            <a:r>
              <a:rPr lang="en-US" sz="2400" dirty="0" smtClean="0"/>
              <a:t>Hacker</a:t>
            </a:r>
            <a:r>
              <a:rPr lang="en-US" sz="2400" dirty="0"/>
              <a:t>/crackers shouldn't be able to remotely scan your system and find exploitable vulnerabilities.</a:t>
            </a:r>
          </a:p>
          <a:p>
            <a:pPr lvl="1"/>
            <a:r>
              <a:rPr lang="en-US" sz="2400" dirty="0"/>
              <a:t>If your system gets stolen, a thief shouldn't be able to access the information contained on it</a:t>
            </a:r>
            <a:r>
              <a:rPr lang="en-US" sz="2400" dirty="0" smtClean="0"/>
              <a:t>.</a:t>
            </a:r>
            <a:endParaRPr lang="en-US" sz="2400" dirty="0"/>
          </a:p>
          <a:p>
            <a:pPr lvl="1"/>
            <a:r>
              <a:rPr lang="en-US" sz="2400" dirty="0" smtClean="0"/>
              <a:t>You'd </a:t>
            </a:r>
            <a:r>
              <a:rPr lang="en-US" sz="2400" dirty="0"/>
              <a:t>like to be able to freely surf the Internet without worrying that you'll get infected with </a:t>
            </a:r>
            <a:r>
              <a:rPr lang="en-US" sz="2400" dirty="0" smtClean="0"/>
              <a:t>malware.</a:t>
            </a:r>
            <a:endParaRPr lang="en-US" sz="2400" dirty="0"/>
          </a:p>
          <a:p>
            <a:pPr lvl="1"/>
            <a:r>
              <a:rPr lang="en-US" sz="2400" dirty="0" smtClean="0"/>
              <a:t>If you want to use the Internet, it should be available, not</a:t>
            </a:r>
            <a:br>
              <a:rPr lang="en-US" sz="2400" dirty="0" smtClean="0"/>
            </a:br>
            <a:r>
              <a:rPr lang="en-US" sz="2400" dirty="0" smtClean="0"/>
              <a:t>down due to someone </a:t>
            </a:r>
            <a:r>
              <a:rPr lang="en-US" sz="2400" dirty="0" err="1" smtClean="0"/>
              <a:t>DDoS'ing</a:t>
            </a:r>
            <a:r>
              <a:rPr lang="en-US" sz="2400" dirty="0" smtClean="0"/>
              <a:t> you or someone else at your</a:t>
            </a:r>
            <a:br>
              <a:rPr lang="en-US" sz="2400" dirty="0" smtClean="0"/>
            </a:br>
            <a:r>
              <a:rPr lang="en-US" sz="2400" dirty="0" smtClean="0"/>
              <a:t>site.</a:t>
            </a:r>
          </a:p>
          <a:p>
            <a:pPr lvl="1"/>
            <a:endParaRPr lang="en-US" sz="2400" dirty="0"/>
          </a:p>
          <a:p>
            <a:r>
              <a:rPr lang="en-US" sz="2400" dirty="0" smtClean="0"/>
              <a:t>These are, IMO modest </a:t>
            </a:r>
            <a:r>
              <a:rPr lang="en-US" sz="2400" dirty="0" smtClean="0"/>
              <a:t>goals that most should find reasonable.</a:t>
            </a: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34</a:t>
            </a:fld>
            <a:endParaRPr lang="en-US"/>
          </a:p>
        </p:txBody>
      </p:sp>
    </p:spTree>
    <p:extLst>
      <p:ext uri="{BB962C8B-B14F-4D97-AF65-F5344CB8AC3E}">
        <p14:creationId xmlns:p14="http://schemas.microsoft.com/office/powerpoint/2010/main" val="41787785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solidFill>
                  <a:srgbClr val="FFFFFF"/>
                </a:solidFill>
              </a:rPr>
              <a:t>What We Practically Want, WRT Online </a:t>
            </a:r>
            <a:r>
              <a:rPr lang="en-US" sz="3200" b="1" u="sng" dirty="0" smtClean="0">
                <a:solidFill>
                  <a:srgbClr val="FFFFFF"/>
                </a:solidFill>
              </a:rPr>
              <a:t>Privacy</a:t>
            </a:r>
            <a:endParaRPr lang="en-US" sz="3200" b="1" u="sng" dirty="0">
              <a:solidFill>
                <a:srgbClr val="FFFFFF"/>
              </a:solidFill>
            </a:endParaRPr>
          </a:p>
        </p:txBody>
      </p:sp>
      <p:sp>
        <p:nvSpPr>
          <p:cNvPr id="3" name="Content Placeholder 2"/>
          <p:cNvSpPr>
            <a:spLocks noGrp="1"/>
          </p:cNvSpPr>
          <p:nvPr>
            <p:ph idx="1"/>
          </p:nvPr>
        </p:nvSpPr>
        <p:spPr>
          <a:xfrm>
            <a:off x="218953" y="952501"/>
            <a:ext cx="8626724" cy="5659202"/>
          </a:xfrm>
        </p:spPr>
        <p:txBody>
          <a:bodyPr>
            <a:normAutofit/>
          </a:bodyPr>
          <a:lstStyle/>
          <a:p>
            <a:r>
              <a:rPr lang="en-US" sz="2400" dirty="0" smtClean="0">
                <a:solidFill>
                  <a:schemeClr val="bg1"/>
                </a:solidFill>
              </a:rPr>
              <a:t>Maybe you'd </a:t>
            </a:r>
            <a:r>
              <a:rPr lang="en-US" sz="2400" dirty="0">
                <a:solidFill>
                  <a:schemeClr val="bg1"/>
                </a:solidFill>
              </a:rPr>
              <a:t>also like to be able to use </a:t>
            </a:r>
            <a:r>
              <a:rPr lang="en-US" sz="2400" dirty="0" smtClean="0">
                <a:solidFill>
                  <a:schemeClr val="bg1"/>
                </a:solidFill>
              </a:rPr>
              <a:t>the Internet </a:t>
            </a:r>
            <a:r>
              <a:rPr lang="en-US" sz="2400" dirty="0">
                <a:solidFill>
                  <a:schemeClr val="bg1"/>
                </a:solidFill>
              </a:rPr>
              <a:t>privately, without being monitored and tracked. </a:t>
            </a:r>
            <a:endParaRPr lang="en-US" sz="2400" dirty="0" smtClean="0">
              <a:solidFill>
                <a:schemeClr val="bg1"/>
              </a:solidFill>
            </a:endParaRPr>
          </a:p>
          <a:p>
            <a:r>
              <a:rPr lang="en-US" sz="2400" dirty="0" smtClean="0">
                <a:solidFill>
                  <a:schemeClr val="bg1"/>
                </a:solidFill>
              </a:rPr>
              <a:t>This </a:t>
            </a:r>
            <a:r>
              <a:rPr lang="en-US" sz="2400" dirty="0">
                <a:solidFill>
                  <a:schemeClr val="bg1"/>
                </a:solidFill>
              </a:rPr>
              <a:t>includes</a:t>
            </a:r>
            <a:r>
              <a:rPr lang="en-US" sz="2400" dirty="0" smtClean="0">
                <a:solidFill>
                  <a:schemeClr val="bg1"/>
                </a:solidFill>
              </a:rPr>
              <a:t>:</a:t>
            </a:r>
            <a:endParaRPr lang="en-US" sz="2400" dirty="0">
              <a:solidFill>
                <a:schemeClr val="bg1"/>
              </a:solidFill>
            </a:endParaRPr>
          </a:p>
          <a:p>
            <a:pPr lvl="1"/>
            <a:r>
              <a:rPr lang="en-US" sz="2400" dirty="0" smtClean="0">
                <a:solidFill>
                  <a:schemeClr val="bg1"/>
                </a:solidFill>
              </a:rPr>
              <a:t>Being </a:t>
            </a:r>
            <a:r>
              <a:rPr lang="en-US" sz="2400" dirty="0">
                <a:solidFill>
                  <a:schemeClr val="bg1"/>
                </a:solidFill>
              </a:rPr>
              <a:t>able to search the web and visit web sites without worrying that your every move is </a:t>
            </a:r>
            <a:r>
              <a:rPr lang="en-US" sz="2400" dirty="0" smtClean="0">
                <a:solidFill>
                  <a:schemeClr val="bg1"/>
                </a:solidFill>
              </a:rPr>
              <a:t>being tracked </a:t>
            </a:r>
            <a:r>
              <a:rPr lang="en-US" sz="2400" dirty="0">
                <a:solidFill>
                  <a:schemeClr val="bg1"/>
                </a:solidFill>
              </a:rPr>
              <a:t>and </a:t>
            </a:r>
            <a:r>
              <a:rPr lang="en-US" sz="2400" dirty="0" smtClean="0">
                <a:solidFill>
                  <a:schemeClr val="bg1"/>
                </a:solidFill>
              </a:rPr>
              <a:t/>
            </a:r>
            <a:br>
              <a:rPr lang="en-US" sz="2400" dirty="0" smtClean="0">
                <a:solidFill>
                  <a:schemeClr val="bg1"/>
                </a:solidFill>
              </a:rPr>
            </a:br>
            <a:r>
              <a:rPr lang="en-US" sz="2400" dirty="0" smtClean="0">
                <a:solidFill>
                  <a:schemeClr val="bg1"/>
                </a:solidFill>
              </a:rPr>
              <a:t>recorded</a:t>
            </a:r>
            <a:endParaRPr lang="en-US" sz="2400" dirty="0" smtClean="0">
              <a:solidFill>
                <a:schemeClr val="bg1"/>
              </a:solidFill>
            </a:endParaRPr>
          </a:p>
          <a:p>
            <a:pPr lvl="1"/>
            <a:r>
              <a:rPr lang="en-US" sz="2400" dirty="0" smtClean="0">
                <a:solidFill>
                  <a:schemeClr val="bg1"/>
                </a:solidFill>
              </a:rPr>
              <a:t>Being </a:t>
            </a:r>
            <a:r>
              <a:rPr lang="en-US" sz="2400" dirty="0">
                <a:solidFill>
                  <a:schemeClr val="bg1"/>
                </a:solidFill>
              </a:rPr>
              <a:t>able to use your </a:t>
            </a:r>
            <a:r>
              <a:rPr lang="en-US" sz="2400" dirty="0" smtClean="0">
                <a:solidFill>
                  <a:schemeClr val="bg1"/>
                </a:solidFill>
              </a:rPr>
              <a:t>smart phone </a:t>
            </a:r>
            <a:r>
              <a:rPr lang="en-US" sz="2400" dirty="0">
                <a:solidFill>
                  <a:schemeClr val="bg1"/>
                </a:solidFill>
              </a:rPr>
              <a:t>without have it eavesdrop on your activities via its camera, </a:t>
            </a:r>
            <a:r>
              <a:rPr lang="en-US" sz="2400" dirty="0" smtClean="0">
                <a:solidFill>
                  <a:schemeClr val="bg1"/>
                </a:solidFill>
              </a:rPr>
              <a:t>microphone </a:t>
            </a:r>
            <a:r>
              <a:rPr lang="en-US" sz="2400" dirty="0">
                <a:solidFill>
                  <a:schemeClr val="bg1"/>
                </a:solidFill>
              </a:rPr>
              <a:t>or geolocation </a:t>
            </a:r>
            <a:r>
              <a:rPr lang="en-US" sz="2400" dirty="0" smtClean="0">
                <a:solidFill>
                  <a:schemeClr val="bg1"/>
                </a:solidFill>
              </a:rPr>
              <a:t>capabilities.</a:t>
            </a:r>
          </a:p>
          <a:p>
            <a:pPr lvl="1"/>
            <a:r>
              <a:rPr lang="en-US" sz="2400" dirty="0" smtClean="0">
                <a:solidFill>
                  <a:schemeClr val="bg1"/>
                </a:solidFill>
              </a:rPr>
              <a:t>Protecting </a:t>
            </a:r>
            <a:r>
              <a:rPr lang="en-US" sz="2400" dirty="0">
                <a:solidFill>
                  <a:schemeClr val="bg1"/>
                </a:solidFill>
              </a:rPr>
              <a:t>your system against those who may want to rummage through files stored on your system, if </a:t>
            </a:r>
            <a:r>
              <a:rPr lang="en-US" sz="2400" dirty="0" smtClean="0">
                <a:solidFill>
                  <a:schemeClr val="bg1"/>
                </a:solidFill>
              </a:rPr>
              <a:t>given </a:t>
            </a:r>
            <a:r>
              <a:rPr lang="en-US" sz="2400" dirty="0">
                <a:solidFill>
                  <a:schemeClr val="bg1"/>
                </a:solidFill>
              </a:rPr>
              <a:t>the opportunity to potentially do </a:t>
            </a:r>
            <a:r>
              <a:rPr lang="en-US" sz="2400" dirty="0">
                <a:solidFill>
                  <a:schemeClr val="bg1"/>
                </a:solidFill>
              </a:rPr>
              <a:t>so</a:t>
            </a:r>
            <a:r>
              <a:rPr lang="en-US" sz="2400" dirty="0" smtClean="0">
                <a:solidFill>
                  <a:schemeClr val="bg1"/>
                </a:solidFill>
              </a:rPr>
              <a:t>.</a:t>
            </a:r>
          </a:p>
          <a:p>
            <a:pPr lvl="1"/>
            <a:r>
              <a:rPr lang="en-US" sz="2400" dirty="0" smtClean="0">
                <a:solidFill>
                  <a:schemeClr val="bg1"/>
                </a:solidFill>
              </a:rPr>
              <a:t>Hardening </a:t>
            </a:r>
            <a:r>
              <a:rPr lang="en-US" sz="2400" dirty="0">
                <a:solidFill>
                  <a:schemeClr val="bg1"/>
                </a:solidFill>
              </a:rPr>
              <a:t>your network connectivity against eavesdropping.</a:t>
            </a:r>
          </a:p>
          <a:p>
            <a:pPr lvl="1"/>
            <a:endParaRPr lang="en-US" sz="2400" dirty="0" smtClean="0">
              <a:solidFill>
                <a:schemeClr val="bg1"/>
              </a:solidFill>
            </a:endParaRPr>
          </a:p>
        </p:txBody>
      </p:sp>
      <p:sp>
        <p:nvSpPr>
          <p:cNvPr id="4" name="Slide Number Placeholder 3"/>
          <p:cNvSpPr>
            <a:spLocks noGrp="1"/>
          </p:cNvSpPr>
          <p:nvPr>
            <p:ph type="sldNum" sz="quarter" idx="12"/>
          </p:nvPr>
        </p:nvSpPr>
        <p:spPr/>
        <p:txBody>
          <a:bodyPr/>
          <a:lstStyle/>
          <a:p>
            <a:fld id="{F196E328-5F34-1146-9750-671B9B2749B6}" type="slidenum">
              <a:rPr lang="en-US" smtClean="0"/>
              <a:t>35</a:t>
            </a:fld>
            <a:endParaRPr lang="en-US"/>
          </a:p>
        </p:txBody>
      </p:sp>
    </p:spTree>
    <p:extLst>
      <p:ext uri="{BB962C8B-B14F-4D97-AF65-F5344CB8AC3E}">
        <p14:creationId xmlns:p14="http://schemas.microsoft.com/office/powerpoint/2010/main" val="232039016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The </a:t>
            </a:r>
            <a:r>
              <a:rPr lang="en-US" sz="3200" b="1" dirty="0" smtClean="0"/>
              <a:t>Choices </a:t>
            </a:r>
            <a:r>
              <a:rPr lang="en-US" sz="3200" b="1" dirty="0" smtClean="0"/>
              <a:t>You Make WILL Impact </a:t>
            </a:r>
            <a:r>
              <a:rPr lang="en-US" sz="3200" b="1" dirty="0" smtClean="0"/>
              <a:t>OTHERS</a:t>
            </a:r>
            <a:endParaRPr lang="en-US" sz="3200" b="1" dirty="0"/>
          </a:p>
        </p:txBody>
      </p:sp>
      <p:sp>
        <p:nvSpPr>
          <p:cNvPr id="3" name="Content Placeholder 2"/>
          <p:cNvSpPr>
            <a:spLocks noGrp="1"/>
          </p:cNvSpPr>
          <p:nvPr>
            <p:ph idx="1"/>
          </p:nvPr>
        </p:nvSpPr>
        <p:spPr>
          <a:xfrm>
            <a:off x="218953" y="818445"/>
            <a:ext cx="8626724" cy="5793258"/>
          </a:xfrm>
        </p:spPr>
        <p:txBody>
          <a:bodyPr>
            <a:normAutofit/>
          </a:bodyPr>
          <a:lstStyle/>
          <a:p>
            <a:r>
              <a:rPr lang="en-US" sz="2400" dirty="0" smtClean="0"/>
              <a:t>If you're a faculty member and you're careless with your credentials for the student information system, someone's FERPA-covered data might get leaked or changed with disastrous consequences for the university.</a:t>
            </a:r>
          </a:p>
          <a:p>
            <a:r>
              <a:rPr lang="en-US" sz="2400" dirty="0" smtClean="0"/>
              <a:t>If you're careless about malware, you may download a piece of malware that may </a:t>
            </a:r>
            <a:r>
              <a:rPr lang="en-US" sz="2400" dirty="0" smtClean="0"/>
              <a:t>then spread </a:t>
            </a:r>
            <a:r>
              <a:rPr lang="en-US" sz="2400" dirty="0" smtClean="0"/>
              <a:t>to your family members or office mates, making a lot of extra work for everyone</a:t>
            </a:r>
          </a:p>
          <a:p>
            <a:r>
              <a:rPr lang="en-US" sz="2400" dirty="0" smtClean="0"/>
              <a:t>If you're an IT person and you think security isn't "as big a deal as some people tell you it is," all the people who rely on a system you administer might get hurt</a:t>
            </a:r>
          </a:p>
          <a:p>
            <a:r>
              <a:rPr lang="en-US" sz="2400" dirty="0" smtClean="0"/>
              <a:t>So remember, your security choices potentially have consequences not just for you, but for everyone around you.</a:t>
            </a:r>
          </a:p>
          <a:p>
            <a:r>
              <a:rPr lang="en-US" sz="2400" dirty="0" smtClean="0"/>
              <a:t>And their choices </a:t>
            </a:r>
            <a:r>
              <a:rPr lang="en-US" sz="2400" dirty="0" smtClean="0"/>
              <a:t>can, in turn, </a:t>
            </a:r>
            <a:r>
              <a:rPr lang="en-US" sz="2400" dirty="0" smtClean="0"/>
              <a:t>have an impact on </a:t>
            </a:r>
            <a:r>
              <a:rPr lang="en-US" sz="2400" dirty="0" smtClean="0"/>
              <a:t>you</a:t>
            </a:r>
          </a:p>
          <a:p>
            <a:r>
              <a:rPr lang="en-US" sz="2400" dirty="0" smtClean="0"/>
              <a:t>We need everyone to do their part.</a:t>
            </a: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36</a:t>
            </a:fld>
            <a:endParaRPr lang="en-US"/>
          </a:p>
        </p:txBody>
      </p:sp>
    </p:spTree>
    <p:extLst>
      <p:ext uri="{BB962C8B-B14F-4D97-AF65-F5344CB8AC3E}">
        <p14:creationId xmlns:p14="http://schemas.microsoft.com/office/powerpoint/2010/main" val="78604036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77599"/>
            <a:ext cx="9144000" cy="1033651"/>
          </a:xfrm>
        </p:spPr>
        <p:txBody>
          <a:bodyPr>
            <a:normAutofit/>
          </a:bodyPr>
          <a:lstStyle/>
          <a:p>
            <a:r>
              <a:rPr lang="en-US" sz="3100" b="1" dirty="0" smtClean="0"/>
              <a:t>You Need to</a:t>
            </a:r>
            <a:r>
              <a:rPr lang="en-US" sz="3100" b="1" dirty="0" smtClean="0"/>
              <a:t> </a:t>
            </a:r>
            <a:r>
              <a:rPr lang="en-US" sz="3100" b="1" dirty="0" smtClean="0"/>
              <a:t>Also Recognize That While You </a:t>
            </a:r>
            <a:r>
              <a:rPr lang="en-US" sz="3100" b="1" i="1" u="sng" dirty="0" smtClean="0"/>
              <a:t>Want</a:t>
            </a:r>
            <a:r>
              <a:rPr lang="en-US" sz="3100" b="1" dirty="0" smtClean="0"/>
              <a:t> To Be A Noncombatant, You're Still In A War Zone Online</a:t>
            </a:r>
            <a:endParaRPr lang="en-US" sz="3100" b="1" dirty="0"/>
          </a:p>
        </p:txBody>
      </p:sp>
      <p:sp>
        <p:nvSpPr>
          <p:cNvPr id="3" name="Content Placeholder 2"/>
          <p:cNvSpPr>
            <a:spLocks noGrp="1"/>
          </p:cNvSpPr>
          <p:nvPr>
            <p:ph idx="1"/>
          </p:nvPr>
        </p:nvSpPr>
        <p:spPr>
          <a:xfrm>
            <a:off x="218953" y="1285875"/>
            <a:ext cx="8626724" cy="5325827"/>
          </a:xfrm>
        </p:spPr>
        <p:txBody>
          <a:bodyPr>
            <a:normAutofit/>
          </a:bodyPr>
          <a:lstStyle/>
          <a:p>
            <a:r>
              <a:rPr lang="en-US" sz="2400" dirty="0" smtClean="0"/>
              <a:t>The US is now officially engaged in a "cyberwar:"</a:t>
            </a:r>
            <a:br>
              <a:rPr lang="en-US" sz="2400" dirty="0" smtClean="0"/>
            </a:br>
            <a:endParaRPr lang="en-US" sz="2400" dirty="0"/>
          </a:p>
          <a:p>
            <a:pPr marL="0" indent="0">
              <a:buNone/>
            </a:pPr>
            <a:r>
              <a:rPr lang="en-US" sz="2400" dirty="0" smtClean="0"/>
              <a:t>			</a:t>
            </a:r>
            <a:r>
              <a:rPr lang="en-US" sz="2400" i="1" dirty="0" smtClean="0"/>
              <a:t>U.S</a:t>
            </a:r>
            <a:r>
              <a:rPr lang="en-US" sz="2400" i="1" dirty="0"/>
              <a:t>. Secretary of Defense Ashton Carter confirmed this </a:t>
            </a:r>
            <a:r>
              <a:rPr lang="en-US" sz="2400" i="1" dirty="0" smtClean="0"/>
              <a:t/>
            </a:r>
            <a:br>
              <a:rPr lang="en-US" sz="2400" i="1" dirty="0" smtClean="0"/>
            </a:br>
            <a:r>
              <a:rPr lang="en-US" sz="2400" i="1" dirty="0" smtClean="0"/>
              <a:t>		week that </a:t>
            </a:r>
            <a:r>
              <a:rPr lang="en-US" sz="2400" i="1" dirty="0"/>
              <a:t>the U.S. has begun waging cyberwarfare against </a:t>
            </a:r>
            <a:r>
              <a:rPr lang="en-US" sz="2400" i="1" dirty="0" smtClean="0"/>
              <a:t/>
            </a:r>
            <a:br>
              <a:rPr lang="en-US" sz="2400" i="1" dirty="0" smtClean="0"/>
            </a:br>
            <a:r>
              <a:rPr lang="en-US" sz="2400" i="1" dirty="0" smtClean="0"/>
              <a:t>		the tech</a:t>
            </a:r>
            <a:r>
              <a:rPr lang="en-US" sz="2400" i="1" dirty="0"/>
              <a:t>-savvy Islamic State terrorist </a:t>
            </a:r>
            <a:r>
              <a:rPr lang="en-US" sz="2400" i="1" dirty="0" smtClean="0"/>
              <a:t>group.</a:t>
            </a:r>
          </a:p>
          <a:p>
            <a:pPr marL="0" indent="0">
              <a:buNone/>
            </a:pPr>
            <a:r>
              <a:rPr lang="en-US" sz="2400" i="1" dirty="0"/>
              <a:t>	</a:t>
            </a:r>
            <a:r>
              <a:rPr lang="en-US" sz="2400" i="1" dirty="0" smtClean="0"/>
              <a:t>		In </a:t>
            </a:r>
            <a:r>
              <a:rPr lang="en-US" sz="2400" i="1" dirty="0"/>
              <a:t>an interview with the Financial Times, Mr. Carter </a:t>
            </a:r>
            <a:r>
              <a:rPr lang="en-US" sz="2400" i="1" dirty="0" smtClean="0"/>
              <a:t>said</a:t>
            </a:r>
            <a:br>
              <a:rPr lang="en-US" sz="2400" i="1" dirty="0" smtClean="0"/>
            </a:br>
            <a:r>
              <a:rPr lang="en-US" sz="2400" i="1" dirty="0" smtClean="0"/>
              <a:t>		the </a:t>
            </a:r>
            <a:r>
              <a:rPr lang="en-US" sz="2400" i="1" dirty="0"/>
              <a:t>U.S. Cyber Command team will start launching online </a:t>
            </a:r>
            <a:r>
              <a:rPr lang="en-US" sz="2400" i="1" dirty="0" smtClean="0"/>
              <a:t/>
            </a:r>
            <a:br>
              <a:rPr lang="en-US" sz="2400" i="1" dirty="0" smtClean="0"/>
            </a:br>
            <a:r>
              <a:rPr lang="en-US" sz="2400" i="1" dirty="0" smtClean="0"/>
              <a:t>		attacks </a:t>
            </a:r>
            <a:r>
              <a:rPr lang="en-US" sz="2400" i="1" dirty="0"/>
              <a:t>against the terrorist group</a:t>
            </a:r>
            <a:r>
              <a:rPr lang="en-US" sz="2400" i="1" dirty="0" smtClean="0"/>
              <a:t>.</a:t>
            </a:r>
          </a:p>
          <a:p>
            <a:pPr marL="0" indent="0">
              <a:buNone/>
            </a:pPr>
            <a:r>
              <a:rPr lang="en-US" sz="2400" i="1" dirty="0"/>
              <a:t>	</a:t>
            </a:r>
            <a:r>
              <a:rPr lang="en-US" sz="2400" i="1" dirty="0" smtClean="0"/>
              <a:t>		“</a:t>
            </a:r>
            <a:r>
              <a:rPr lang="en-US" sz="2400" i="1" dirty="0"/>
              <a:t>I have give Cyber Command really its first wartime </a:t>
            </a:r>
            <a:r>
              <a:rPr lang="en-US" sz="2400" i="1" dirty="0" smtClean="0"/>
              <a:t/>
            </a:r>
            <a:br>
              <a:rPr lang="en-US" sz="2400" i="1" dirty="0" smtClean="0"/>
            </a:br>
            <a:r>
              <a:rPr lang="en-US" sz="2400" i="1" dirty="0" smtClean="0"/>
              <a:t>		assignment</a:t>
            </a:r>
            <a:r>
              <a:rPr lang="en-US" sz="2400" i="1" dirty="0"/>
              <a:t>, and we’re seeing how that works out,” Mr. </a:t>
            </a:r>
            <a:r>
              <a:rPr lang="en-US" sz="2400" i="1" dirty="0" smtClean="0"/>
              <a:t/>
            </a:r>
            <a:br>
              <a:rPr lang="en-US" sz="2400" i="1" dirty="0" smtClean="0"/>
            </a:br>
            <a:r>
              <a:rPr lang="en-US" sz="2400" i="1" dirty="0" smtClean="0"/>
              <a:t>		Carter </a:t>
            </a:r>
            <a:r>
              <a:rPr lang="en-US" sz="2400" i="1" dirty="0"/>
              <a:t>said</a:t>
            </a:r>
            <a:r>
              <a:rPr lang="en-US" sz="2400" i="1" dirty="0" smtClean="0"/>
              <a:t>.</a:t>
            </a:r>
            <a:br>
              <a:rPr lang="en-US" sz="2400" i="1" dirty="0" smtClean="0"/>
            </a:br>
            <a:r>
              <a:rPr lang="en-US" sz="2400" i="1" dirty="0"/>
              <a:t/>
            </a:r>
            <a:br>
              <a:rPr lang="en-US" sz="2400" i="1" dirty="0"/>
            </a:br>
            <a:r>
              <a:rPr lang="en-US" sz="2400" i="1" dirty="0" smtClean="0"/>
              <a:t>Source: http</a:t>
            </a:r>
            <a:r>
              <a:rPr lang="en-US" sz="2400" i="1" dirty="0"/>
              <a:t>://</a:t>
            </a:r>
            <a:r>
              <a:rPr lang="en-US" sz="2400" i="1" dirty="0" err="1"/>
              <a:t>www.washingtontimes.com</a:t>
            </a:r>
            <a:r>
              <a:rPr lang="en-US" sz="2400" i="1" dirty="0"/>
              <a:t>/news/2016/</a:t>
            </a:r>
            <a:r>
              <a:rPr lang="en-US" sz="2400" i="1" dirty="0" err="1"/>
              <a:t>apr</a:t>
            </a:r>
            <a:r>
              <a:rPr lang="en-US" sz="2400" i="1" dirty="0"/>
              <a:t>/6</a:t>
            </a:r>
            <a:r>
              <a:rPr lang="en-US" sz="2400" i="1" dirty="0" smtClean="0"/>
              <a:t>/</a:t>
            </a:r>
            <a:br>
              <a:rPr lang="en-US" sz="2400" i="1" dirty="0" smtClean="0"/>
            </a:br>
            <a:r>
              <a:rPr lang="en-US" sz="2400" i="1" dirty="0" smtClean="0"/>
              <a:t>us</a:t>
            </a:r>
            <a:r>
              <a:rPr lang="en-US" sz="2400" i="1" dirty="0"/>
              <a:t>-begins-cyber-war-against-</a:t>
            </a:r>
            <a:r>
              <a:rPr lang="en-US" sz="2400" i="1" dirty="0" err="1"/>
              <a:t>islamic</a:t>
            </a:r>
            <a:r>
              <a:rPr lang="en-US" sz="2400" i="1" dirty="0"/>
              <a:t>-state/</a:t>
            </a:r>
            <a:endParaRPr lang="en-US" sz="2400" i="1"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37</a:t>
            </a:fld>
            <a:endParaRPr lang="en-US"/>
          </a:p>
        </p:txBody>
      </p:sp>
    </p:spTree>
    <p:extLst>
      <p:ext uri="{BB962C8B-B14F-4D97-AF65-F5344CB8AC3E}">
        <p14:creationId xmlns:p14="http://schemas.microsoft.com/office/powerpoint/2010/main" val="254069100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Our Agenda: Help You </a:t>
            </a:r>
            <a:r>
              <a:rPr lang="en-US" sz="3200" b="1" dirty="0" smtClean="0"/>
              <a:t>Take </a:t>
            </a:r>
            <a:r>
              <a:rPr lang="en-US" sz="3200" b="1" dirty="0" smtClean="0"/>
              <a:t>Prudent Steps</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pPr marL="457200" lvl="1" indent="0">
              <a:buNone/>
            </a:pPr>
            <a:r>
              <a:rPr lang="en-US" sz="2400" dirty="0" smtClean="0"/>
              <a:t>Some of the changes we need you to make are </a:t>
            </a:r>
            <a:r>
              <a:rPr lang="en-US" sz="2400" b="1" dirty="0" smtClean="0"/>
              <a:t>behavioral</a:t>
            </a:r>
            <a:r>
              <a:rPr lang="en-US" sz="2400" dirty="0" smtClean="0"/>
              <a:t/>
            </a:r>
            <a:br>
              <a:rPr lang="en-US" sz="2400" dirty="0" smtClean="0"/>
            </a:br>
            <a:r>
              <a:rPr lang="en-US" sz="2400" dirty="0" smtClean="0"/>
              <a:t>(we need y</a:t>
            </a:r>
            <a:r>
              <a:rPr lang="en-US" sz="2400" dirty="0" smtClean="0"/>
              <a:t>ou to</a:t>
            </a:r>
            <a:r>
              <a:rPr lang="en-US" sz="2400" dirty="0" smtClean="0"/>
              <a:t> change how you </a:t>
            </a:r>
            <a:r>
              <a:rPr lang="en-US" sz="2400" u="sng" dirty="0" smtClean="0"/>
              <a:t>think about</a:t>
            </a:r>
            <a:r>
              <a:rPr lang="en-US" sz="2400" dirty="0" smtClean="0"/>
              <a:t> some things and how you </a:t>
            </a:r>
            <a:r>
              <a:rPr lang="en-US" sz="2400" u="sng" dirty="0" smtClean="0"/>
              <a:t>do</a:t>
            </a:r>
            <a:r>
              <a:rPr lang="en-US" sz="2400" dirty="0" smtClean="0"/>
              <a:t> some things). Other changes are largely</a:t>
            </a:r>
            <a:r>
              <a:rPr lang="en-US" sz="2400" b="1" dirty="0" smtClean="0"/>
              <a:t> technical</a:t>
            </a:r>
            <a:r>
              <a:rPr lang="en-US" sz="2400" dirty="0" smtClean="0"/>
              <a:t>, involving how you configure your:</a:t>
            </a:r>
            <a:br>
              <a:rPr lang="en-US" sz="2400" dirty="0" smtClean="0"/>
            </a:br>
            <a:endParaRPr lang="en-US" sz="2400" dirty="0" smtClean="0"/>
          </a:p>
          <a:p>
            <a:pPr marL="914400" lvl="1" indent="-457200">
              <a:buFont typeface="+mj-lt"/>
              <a:buAutoNum type="arabicParenR"/>
            </a:pPr>
            <a:r>
              <a:rPr lang="en-US" sz="2400" dirty="0" smtClean="0"/>
              <a:t>C</a:t>
            </a:r>
            <a:r>
              <a:rPr lang="en-US" sz="2400" dirty="0" smtClean="0"/>
              <a:t>omputer</a:t>
            </a:r>
          </a:p>
          <a:p>
            <a:pPr marL="914400" lvl="1" indent="-457200">
              <a:buFont typeface="+mj-lt"/>
              <a:buAutoNum type="arabicParenR"/>
            </a:pPr>
            <a:r>
              <a:rPr lang="en-US" sz="2400" dirty="0" smtClean="0"/>
              <a:t>Web browser</a:t>
            </a:r>
            <a:endParaRPr lang="en-US" sz="2400" dirty="0"/>
          </a:p>
          <a:p>
            <a:pPr marL="914400" lvl="1" indent="-457200">
              <a:buFont typeface="+mj-lt"/>
              <a:buAutoNum type="arabicParenR"/>
            </a:pPr>
            <a:r>
              <a:rPr lang="en-US" sz="2400" dirty="0" smtClean="0"/>
              <a:t>Phone </a:t>
            </a:r>
            <a:endParaRPr lang="en-US" sz="2400" dirty="0" smtClean="0"/>
          </a:p>
          <a:p>
            <a:pPr marL="914400" lvl="1" indent="-457200">
              <a:buFont typeface="+mj-lt"/>
              <a:buAutoNum type="arabicParenR"/>
            </a:pPr>
            <a:r>
              <a:rPr lang="en-US" sz="2400" dirty="0" smtClean="0"/>
              <a:t>N</a:t>
            </a:r>
            <a:r>
              <a:rPr lang="en-US" sz="2400" dirty="0" smtClean="0"/>
              <a:t>etworks, and</a:t>
            </a:r>
          </a:p>
          <a:p>
            <a:pPr marL="914400" lvl="1" indent="-457200">
              <a:buFont typeface="+mj-lt"/>
              <a:buAutoNum type="arabicParenR"/>
            </a:pPr>
            <a:r>
              <a:rPr lang="en-US" sz="2400" dirty="0" smtClean="0"/>
              <a:t>Third Party ("Cloud") Network Providers</a:t>
            </a: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38</a:t>
            </a:fld>
            <a:endParaRPr lang="en-US"/>
          </a:p>
        </p:txBody>
      </p:sp>
    </p:spTree>
    <p:extLst>
      <p:ext uri="{BB962C8B-B14F-4D97-AF65-F5344CB8AC3E}">
        <p14:creationId xmlns:p14="http://schemas.microsoft.com/office/powerpoint/2010/main" val="36440730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21758"/>
            <a:ext cx="7772400" cy="2554464"/>
          </a:xfrm>
        </p:spPr>
        <p:txBody>
          <a:bodyPr>
            <a:normAutofit/>
          </a:bodyPr>
          <a:lstStyle/>
          <a:p>
            <a:r>
              <a:rPr lang="en-US" sz="3200" b="1" dirty="0" smtClean="0"/>
              <a:t>V. </a:t>
            </a:r>
            <a:r>
              <a:rPr lang="en-US" sz="3200" b="1" dirty="0" smtClean="0"/>
              <a:t>Security Begins With You</a:t>
            </a:r>
            <a:br>
              <a:rPr lang="en-US" sz="3200" b="1" dirty="0" smtClean="0"/>
            </a:br>
            <a:r>
              <a:rPr lang="en-US" sz="3200" b="1" dirty="0" smtClean="0"/>
              <a:t>(And May End With You, Too)</a:t>
            </a:r>
            <a:endParaRPr lang="en-US" sz="3200" b="1" dirty="0"/>
          </a:p>
        </p:txBody>
      </p:sp>
      <p:sp>
        <p:nvSpPr>
          <p:cNvPr id="3" name="Subtitle 2"/>
          <p:cNvSpPr>
            <a:spLocks noGrp="1"/>
          </p:cNvSpPr>
          <p:nvPr>
            <p:ph type="subTitle" idx="1"/>
          </p:nvPr>
        </p:nvSpPr>
        <p:spPr>
          <a:xfrm>
            <a:off x="272165" y="4701763"/>
            <a:ext cx="8633690" cy="1315285"/>
          </a:xfrm>
          <a:solidFill>
            <a:schemeClr val="bg1">
              <a:alpha val="75000"/>
            </a:schemeClr>
          </a:solidFill>
        </p:spPr>
        <p:txBody>
          <a:bodyPr>
            <a:normAutofit/>
          </a:bodyPr>
          <a:lstStyle/>
          <a:p>
            <a:r>
              <a:rPr lang="en-US" sz="2400" dirty="0" smtClean="0">
                <a:solidFill>
                  <a:srgbClr val="000000"/>
                </a:solidFill>
              </a:rPr>
              <a:t>"</a:t>
            </a:r>
            <a:r>
              <a:rPr lang="en-US" sz="2400" dirty="0">
                <a:solidFill>
                  <a:srgbClr val="000000"/>
                </a:solidFill>
              </a:rPr>
              <a:t>Only amateurs attack machines; </a:t>
            </a:r>
            <a:r>
              <a:rPr lang="en-US" sz="2400" dirty="0" smtClean="0">
                <a:solidFill>
                  <a:srgbClr val="000000"/>
                </a:solidFill>
              </a:rPr>
              <a:t>professionals </a:t>
            </a:r>
            <a:r>
              <a:rPr lang="en-US" sz="2400" dirty="0">
                <a:solidFill>
                  <a:srgbClr val="000000"/>
                </a:solidFill>
              </a:rPr>
              <a:t>target people. </a:t>
            </a:r>
            <a:r>
              <a:rPr lang="en-US" sz="2400" dirty="0" smtClean="0">
                <a:solidFill>
                  <a:srgbClr val="000000"/>
                </a:solidFill>
              </a:rPr>
              <a:t>"</a:t>
            </a:r>
            <a:endParaRPr lang="en-US" sz="2400" dirty="0">
              <a:solidFill>
                <a:srgbClr val="000000"/>
              </a:solidFill>
            </a:endParaRPr>
          </a:p>
          <a:p>
            <a:r>
              <a:rPr lang="en-US" sz="2400" dirty="0">
                <a:solidFill>
                  <a:srgbClr val="000000"/>
                </a:solidFill>
              </a:rPr>
              <a:t>Bruce </a:t>
            </a:r>
            <a:r>
              <a:rPr lang="en-US" sz="2400" dirty="0" smtClean="0">
                <a:solidFill>
                  <a:srgbClr val="000000"/>
                </a:solidFill>
              </a:rPr>
              <a:t>Schneier, Cryptographer and Cybersecurity Expert</a:t>
            </a:r>
            <a:r>
              <a:rPr lang="en-US" sz="2400" dirty="0">
                <a:solidFill>
                  <a:srgbClr val="000000"/>
                </a:solidFill>
              </a:rPr>
              <a:t/>
            </a:r>
            <a:br>
              <a:rPr lang="en-US" sz="2400" dirty="0">
                <a:solidFill>
                  <a:srgbClr val="000000"/>
                </a:solidFill>
              </a:rPr>
            </a:br>
            <a:r>
              <a:rPr lang="en-US" sz="2400" dirty="0" smtClean="0">
                <a:solidFill>
                  <a:srgbClr val="000000"/>
                </a:solidFill>
              </a:rPr>
              <a:t>https</a:t>
            </a:r>
            <a:r>
              <a:rPr lang="en-US" sz="2400" dirty="0">
                <a:solidFill>
                  <a:srgbClr val="000000"/>
                </a:solidFill>
              </a:rPr>
              <a:t>://</a:t>
            </a:r>
            <a:r>
              <a:rPr lang="en-US" sz="2400" dirty="0" err="1">
                <a:solidFill>
                  <a:srgbClr val="000000"/>
                </a:solidFill>
              </a:rPr>
              <a:t>www.schneier.com</a:t>
            </a:r>
            <a:r>
              <a:rPr lang="en-US" sz="2400" dirty="0">
                <a:solidFill>
                  <a:srgbClr val="000000"/>
                </a:solidFill>
              </a:rPr>
              <a:t>/crypto-gram/archives/2000/1015.</a:t>
            </a:r>
            <a:r>
              <a:rPr lang="en-US" sz="2400" dirty="0" smtClean="0">
                <a:solidFill>
                  <a:srgbClr val="000000"/>
                </a:solidFill>
              </a:rPr>
              <a:t>html</a:t>
            </a:r>
            <a:endParaRPr lang="en-US" sz="2400" dirty="0">
              <a:solidFill>
                <a:srgbClr val="000000"/>
              </a:solidFill>
            </a:endParaRPr>
          </a:p>
        </p:txBody>
      </p:sp>
    </p:spTree>
    <p:extLst>
      <p:ext uri="{BB962C8B-B14F-4D97-AF65-F5344CB8AC3E}">
        <p14:creationId xmlns:p14="http://schemas.microsoft.com/office/powerpoint/2010/main" val="4962898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70289"/>
          </a:xfrm>
        </p:spPr>
        <p:txBody>
          <a:bodyPr>
            <a:normAutofit/>
          </a:bodyPr>
          <a:lstStyle/>
          <a:p>
            <a:r>
              <a:rPr lang="en-US" sz="3200" b="1" dirty="0" smtClean="0"/>
              <a:t>The Somewhat Odd Format Of My Talks</a:t>
            </a:r>
            <a:endParaRPr lang="en-US" sz="3200" b="1" dirty="0"/>
          </a:p>
        </p:txBody>
      </p:sp>
      <p:sp>
        <p:nvSpPr>
          <p:cNvPr id="3" name="Content Placeholder 2"/>
          <p:cNvSpPr>
            <a:spLocks noGrp="1"/>
          </p:cNvSpPr>
          <p:nvPr>
            <p:ph idx="1"/>
          </p:nvPr>
        </p:nvSpPr>
        <p:spPr>
          <a:xfrm>
            <a:off x="218953" y="909539"/>
            <a:ext cx="8626724" cy="5702164"/>
          </a:xfrm>
        </p:spPr>
        <p:txBody>
          <a:bodyPr>
            <a:normAutofit/>
          </a:bodyPr>
          <a:lstStyle/>
          <a:p>
            <a:r>
              <a:rPr lang="en-US" sz="2400" dirty="0" smtClean="0"/>
              <a:t>I'm experimenting with a new format for my slides today, striving for more graphic content.</a:t>
            </a:r>
            <a:r>
              <a:rPr lang="en-US" sz="2400" dirty="0"/>
              <a:t> </a:t>
            </a:r>
            <a:r>
              <a:rPr lang="en-US" sz="2400" dirty="0" smtClean="0"/>
              <a:t>We'll see how it goes. :-) </a:t>
            </a:r>
            <a:r>
              <a:rPr lang="en-US" sz="2400" dirty="0" smtClean="0"/>
              <a:t>Generally, I </a:t>
            </a:r>
            <a:r>
              <a:rPr lang="en-US" sz="2400" dirty="0" smtClean="0"/>
              <a:t>write </a:t>
            </a:r>
            <a:r>
              <a:rPr lang="en-US" sz="2400" dirty="0" smtClean="0"/>
              <a:t>detailed slides </a:t>
            </a:r>
            <a:r>
              <a:rPr lang="en-US" sz="2400" dirty="0" smtClean="0"/>
              <a:t>to help me stay on track, and to allow me to cover more material than I otherwise </a:t>
            </a:r>
            <a:r>
              <a:rPr lang="en-US" sz="2400" dirty="0" smtClean="0"/>
              <a:t>could.</a:t>
            </a:r>
            <a:r>
              <a:rPr lang="en-US" sz="2400" dirty="0"/>
              <a:t> </a:t>
            </a:r>
            <a:r>
              <a:rPr lang="en-US" sz="2400" dirty="0" smtClean="0"/>
              <a:t>That </a:t>
            </a:r>
            <a:r>
              <a:rPr lang="en-US" sz="2400" dirty="0" smtClean="0"/>
              <a:t>format also avoids the need for you to take notes, and reduces </a:t>
            </a:r>
            <a:r>
              <a:rPr lang="en-US" sz="2400" dirty="0" smtClean="0"/>
              <a:t>misquoting.</a:t>
            </a:r>
            <a:endParaRPr lang="en-US" sz="2400" dirty="0" smtClean="0"/>
          </a:p>
          <a:p>
            <a:r>
              <a:rPr lang="en-US" sz="2400" dirty="0" smtClean="0"/>
              <a:t>It also makes my talks more accessible for the deaf or hard of hearing, and those for whom English is not their first language – my slides are like "closed captioning" for those audiences.</a:t>
            </a:r>
          </a:p>
          <a:p>
            <a:r>
              <a:rPr lang="en-US" sz="2400" dirty="0" smtClean="0"/>
              <a:t>Missed </a:t>
            </a:r>
            <a:r>
              <a:rPr lang="en-US" sz="2400" dirty="0" smtClean="0"/>
              <a:t>the actual </a:t>
            </a:r>
            <a:r>
              <a:rPr lang="en-US" sz="2400" dirty="0" smtClean="0"/>
              <a:t>talk? </a:t>
            </a:r>
            <a:r>
              <a:rPr lang="en-US" sz="2400" dirty="0" smtClean="0"/>
              <a:t>No problem,</a:t>
            </a:r>
            <a:r>
              <a:rPr lang="en-US" sz="2400" dirty="0" smtClean="0"/>
              <a:t> </a:t>
            </a:r>
            <a:r>
              <a:rPr lang="en-US" sz="2400" dirty="0" smtClean="0"/>
              <a:t>check the slides. They should make sense even if you weren't here </a:t>
            </a:r>
            <a:r>
              <a:rPr lang="en-US" sz="2400" dirty="0" smtClean="0"/>
              <a:t>for </a:t>
            </a:r>
            <a:r>
              <a:rPr lang="en-US" sz="2400" dirty="0" smtClean="0"/>
              <a:t>my </a:t>
            </a:r>
            <a:r>
              <a:rPr lang="en-US" sz="2400" dirty="0" smtClean="0"/>
              <a:t>remarks.</a:t>
            </a:r>
            <a:br>
              <a:rPr lang="en-US" sz="2400" dirty="0" smtClean="0"/>
            </a:br>
            <a:r>
              <a:rPr lang="en-US" sz="2400" dirty="0" smtClean="0"/>
              <a:t>Google </a:t>
            </a:r>
            <a:r>
              <a:rPr lang="en-US" sz="2400" dirty="0" smtClean="0"/>
              <a:t>does a great job of </a:t>
            </a:r>
            <a:r>
              <a:rPr lang="en-US" sz="2400" dirty="0" smtClean="0"/>
              <a:t>indexing my slides, </a:t>
            </a:r>
            <a:r>
              <a:rPr lang="en-US" sz="2400" dirty="0" smtClean="0"/>
              <a:t>too.</a:t>
            </a:r>
          </a:p>
          <a:p>
            <a:r>
              <a:rPr lang="en-US" sz="2400" dirty="0" smtClean="0"/>
              <a:t>I promise I won't read </a:t>
            </a:r>
            <a:r>
              <a:rPr lang="en-US" sz="2400" dirty="0" smtClean="0"/>
              <a:t>my slides </a:t>
            </a:r>
            <a:r>
              <a:rPr lang="en-US" sz="2400" dirty="0" smtClean="0"/>
              <a:t>to you, nor do you need to try to read them as we go through them</a:t>
            </a:r>
            <a:r>
              <a:rPr lang="en-US" sz="2400" dirty="0" smtClean="0"/>
              <a:t>. I make them available for you to look at afterwards, should you desire to do so.</a:t>
            </a:r>
            <a:endParaRPr lang="en-US" sz="2400" dirty="0" smtClean="0"/>
          </a:p>
          <a:p>
            <a:endParaRPr lang="en-US" sz="2800" dirty="0"/>
          </a:p>
        </p:txBody>
      </p:sp>
      <p:sp>
        <p:nvSpPr>
          <p:cNvPr id="4" name="Slide Number Placeholder 3"/>
          <p:cNvSpPr>
            <a:spLocks noGrp="1"/>
          </p:cNvSpPr>
          <p:nvPr>
            <p:ph type="sldNum" sz="quarter" idx="12"/>
          </p:nvPr>
        </p:nvSpPr>
        <p:spPr/>
        <p:txBody>
          <a:bodyPr/>
          <a:lstStyle/>
          <a:p>
            <a:fld id="{F196E328-5F34-1146-9750-671B9B2749B6}" type="slidenum">
              <a:rPr lang="en-US" smtClean="0"/>
              <a:t>4</a:t>
            </a:fld>
            <a:endParaRPr lang="en-US"/>
          </a:p>
        </p:txBody>
      </p:sp>
    </p:spTree>
    <p:extLst>
      <p:ext uri="{BB962C8B-B14F-4D97-AF65-F5344CB8AC3E}">
        <p14:creationId xmlns:p14="http://schemas.microsoft.com/office/powerpoint/2010/main" val="21207213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599"/>
            <a:ext cx="9144000" cy="896068"/>
          </a:xfrm>
        </p:spPr>
        <p:txBody>
          <a:bodyPr>
            <a:normAutofit/>
          </a:bodyPr>
          <a:lstStyle/>
          <a:p>
            <a:r>
              <a:rPr lang="en-US" sz="3200" b="1" dirty="0" smtClean="0"/>
              <a:t>You're Part of A System, and </a:t>
            </a:r>
            <a:br>
              <a:rPr lang="en-US" sz="3200" b="1" dirty="0" smtClean="0"/>
            </a:br>
            <a:r>
              <a:rPr lang="en-US" sz="3200" b="1" dirty="0" smtClean="0"/>
              <a:t>Unfortunately, Often Its Weakest Link</a:t>
            </a:r>
            <a:endParaRPr lang="en-US" sz="3200" b="1" u="sng" dirty="0"/>
          </a:p>
        </p:txBody>
      </p:sp>
      <p:sp>
        <p:nvSpPr>
          <p:cNvPr id="3" name="Content Placeholder 2"/>
          <p:cNvSpPr>
            <a:spLocks noGrp="1"/>
          </p:cNvSpPr>
          <p:nvPr>
            <p:ph idx="1"/>
          </p:nvPr>
        </p:nvSpPr>
        <p:spPr>
          <a:xfrm>
            <a:off x="218953" y="1114778"/>
            <a:ext cx="8626724" cy="5496924"/>
          </a:xfrm>
        </p:spPr>
        <p:txBody>
          <a:bodyPr>
            <a:normAutofit/>
          </a:bodyPr>
          <a:lstStyle/>
          <a:p>
            <a:r>
              <a:rPr lang="en-US" sz="2400" dirty="0" smtClean="0"/>
              <a:t>The classic XKCD cartoon:</a:t>
            </a:r>
            <a:br>
              <a:rPr lang="en-US" sz="2400" dirty="0" smtClean="0"/>
            </a:br>
            <a:endParaRPr lang="en-US" sz="2400" dirty="0" smtClean="0"/>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pPr marL="0" indent="0">
              <a:buNone/>
            </a:pPr>
            <a:endParaRPr lang="en-US" sz="2400" dirty="0" smtClean="0"/>
          </a:p>
          <a:p>
            <a:pPr marL="0" indent="0">
              <a:buNone/>
            </a:pPr>
            <a:endParaRPr lang="en-US" sz="2400" dirty="0" smtClean="0"/>
          </a:p>
          <a:p>
            <a:pPr marL="0" indent="0">
              <a:buNone/>
            </a:pPr>
            <a:r>
              <a:rPr lang="en-US" sz="2400" dirty="0" smtClean="0"/>
              <a:t>https</a:t>
            </a:r>
            <a:r>
              <a:rPr lang="en-US" sz="2400" dirty="0"/>
              <a:t>://</a:t>
            </a:r>
            <a:r>
              <a:rPr lang="en-US" sz="2400" dirty="0" err="1"/>
              <a:t>xkcd.com</a:t>
            </a:r>
            <a:r>
              <a:rPr lang="en-US" sz="2400" dirty="0"/>
              <a:t>/538/</a:t>
            </a:r>
            <a:r>
              <a:rPr lang="en-US" sz="2400" dirty="0" smtClean="0"/>
              <a:t/>
            </a:r>
            <a:br>
              <a:rPr lang="en-US" sz="2400" dirty="0" smtClean="0"/>
            </a:br>
            <a:r>
              <a:rPr lang="en-US" sz="2400" dirty="0" smtClean="0"/>
              <a:t>[</a:t>
            </a:r>
            <a:r>
              <a:rPr lang="en-US" sz="2400" dirty="0"/>
              <a:t>Creative Commons Attribution-NonCommercial 2.5 </a:t>
            </a:r>
            <a:r>
              <a:rPr lang="en-US" sz="2400" dirty="0" smtClean="0"/>
              <a:t>License</a:t>
            </a:r>
            <a:r>
              <a:rPr lang="en-US" sz="2400" dirty="0"/>
              <a:t>]</a:t>
            </a: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40</a:t>
            </a:fld>
            <a:endParaRPr lang="en-US"/>
          </a:p>
        </p:txBody>
      </p:sp>
      <p:pic>
        <p:nvPicPr>
          <p:cNvPr id="5" name="Picture 4" descr="securit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0777" y="1820757"/>
            <a:ext cx="5120640" cy="3131820"/>
          </a:xfrm>
          <a:prstGeom prst="rect">
            <a:avLst/>
          </a:prstGeom>
        </p:spPr>
      </p:pic>
    </p:spTree>
    <p:extLst>
      <p:ext uri="{BB962C8B-B14F-4D97-AF65-F5344CB8AC3E}">
        <p14:creationId xmlns:p14="http://schemas.microsoft.com/office/powerpoint/2010/main" val="324193992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7599"/>
            <a:ext cx="9144000" cy="990243"/>
          </a:xfrm>
        </p:spPr>
        <p:txBody>
          <a:bodyPr>
            <a:normAutofit/>
          </a:bodyPr>
          <a:lstStyle/>
          <a:p>
            <a:r>
              <a:rPr lang="en-US" sz="3200" b="1" dirty="0" smtClean="0"/>
              <a:t>Attacking Highly Classified Defense </a:t>
            </a:r>
            <a:br>
              <a:rPr lang="en-US" sz="3200" b="1" dirty="0" smtClean="0"/>
            </a:br>
            <a:r>
              <a:rPr lang="en-US" sz="3200" b="1" dirty="0" smtClean="0"/>
              <a:t>Networks via Thumb Drives</a:t>
            </a:r>
            <a:endParaRPr lang="en-US" sz="3200" b="1" u="sng" dirty="0"/>
          </a:p>
        </p:txBody>
      </p:sp>
      <p:sp>
        <p:nvSpPr>
          <p:cNvPr id="3" name="Content Placeholder 2"/>
          <p:cNvSpPr>
            <a:spLocks noGrp="1"/>
          </p:cNvSpPr>
          <p:nvPr>
            <p:ph idx="1"/>
          </p:nvPr>
        </p:nvSpPr>
        <p:spPr>
          <a:xfrm>
            <a:off x="218953" y="1255436"/>
            <a:ext cx="8626724" cy="5356265"/>
          </a:xfrm>
        </p:spPr>
        <p:txBody>
          <a:bodyPr>
            <a:normAutofit/>
          </a:bodyPr>
          <a:lstStyle/>
          <a:p>
            <a:r>
              <a:rPr lang="en-US" sz="2400" dirty="0" smtClean="0"/>
              <a:t>"The malicious software, or malware, caught a ride on an everyday </a:t>
            </a:r>
            <a:r>
              <a:rPr lang="en-US" sz="2400" b="1" dirty="0" smtClean="0"/>
              <a:t>thumb drive</a:t>
            </a:r>
            <a:r>
              <a:rPr lang="en-US" sz="2400" dirty="0" smtClean="0"/>
              <a:t> that allowed it to enter the secret system and begin looking for documents to steal. [...] Pentagon officials consider the incident, discovered in October 2008, to be the </a:t>
            </a:r>
            <a:r>
              <a:rPr lang="en-US" sz="2400" b="1" dirty="0" smtClean="0"/>
              <a:t>most serious breach of the U.S. military’s classified computer systems.</a:t>
            </a:r>
            <a:r>
              <a:rPr lang="en-US" sz="2400" dirty="0" smtClean="0"/>
              <a:t> [...] What is clear is that [the infection] revealed weaknesses in crucial U.S. government computer networks — vulnerabilities based on the </a:t>
            </a:r>
            <a:r>
              <a:rPr lang="en-US" sz="2400" b="1" dirty="0" smtClean="0"/>
              <a:t>weakest link in the security chain: human beings."</a:t>
            </a:r>
            <a:r>
              <a:rPr lang="en-US" sz="2400" dirty="0" smtClean="0"/>
              <a:t/>
            </a:r>
            <a:br>
              <a:rPr lang="en-US" sz="2400" dirty="0" smtClean="0"/>
            </a:br>
            <a:r>
              <a:rPr lang="en-US" sz="2400" dirty="0" smtClean="0"/>
              <a:t/>
            </a:r>
            <a:br>
              <a:rPr lang="en-US" sz="2400" dirty="0" smtClean="0"/>
            </a:br>
            <a:r>
              <a:rPr lang="en-US" sz="2400" dirty="0" smtClean="0"/>
              <a:t>https://</a:t>
            </a:r>
            <a:r>
              <a:rPr lang="en-US" sz="2400" dirty="0" err="1" smtClean="0"/>
              <a:t>www.washingtonpost.com</a:t>
            </a:r>
            <a:r>
              <a:rPr lang="en-US" sz="2400" dirty="0" smtClean="0"/>
              <a:t>/national/national-security/cyber-intruder-sparks-response-debate/2011/12/06/</a:t>
            </a:r>
            <a:r>
              <a:rPr lang="en-US" sz="2400" dirty="0" err="1" smtClean="0"/>
              <a:t>gIQAxLuFgO_story.html</a:t>
            </a:r>
            <a:r>
              <a:rPr lang="en-US" sz="2400" dirty="0" smtClean="0"/>
              <a:t> [emphasis added] [incident referred to was "Buckshot Yankee"]</a:t>
            </a:r>
          </a:p>
        </p:txBody>
      </p:sp>
      <p:sp>
        <p:nvSpPr>
          <p:cNvPr id="4" name="Slide Number Placeholder 3"/>
          <p:cNvSpPr>
            <a:spLocks noGrp="1"/>
          </p:cNvSpPr>
          <p:nvPr>
            <p:ph type="sldNum" sz="quarter" idx="12"/>
          </p:nvPr>
        </p:nvSpPr>
        <p:spPr/>
        <p:txBody>
          <a:bodyPr/>
          <a:lstStyle/>
          <a:p>
            <a:fld id="{F196E328-5F34-1146-9750-671B9B2749B6}" type="slidenum">
              <a:rPr lang="en-US" smtClean="0"/>
              <a:t>41</a:t>
            </a:fld>
            <a:endParaRPr lang="en-US"/>
          </a:p>
        </p:txBody>
      </p:sp>
    </p:spTree>
    <p:extLst>
      <p:ext uri="{BB962C8B-B14F-4D97-AF65-F5344CB8AC3E}">
        <p14:creationId xmlns:p14="http://schemas.microsoft.com/office/powerpoint/2010/main" val="413006535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7599"/>
            <a:ext cx="9144000" cy="740845"/>
          </a:xfrm>
        </p:spPr>
        <p:txBody>
          <a:bodyPr>
            <a:normAutofit/>
          </a:bodyPr>
          <a:lstStyle/>
          <a:p>
            <a:r>
              <a:rPr lang="en-US" sz="3200" b="1" dirty="0" smtClean="0"/>
              <a:t>Hacking a Tech Journalist: Thanks, Tech Support</a:t>
            </a:r>
            <a:endParaRPr lang="en-US" sz="3200" b="1" u="sng" dirty="0"/>
          </a:p>
        </p:txBody>
      </p:sp>
      <p:sp>
        <p:nvSpPr>
          <p:cNvPr id="3" name="Content Placeholder 2"/>
          <p:cNvSpPr>
            <a:spLocks noGrp="1"/>
          </p:cNvSpPr>
          <p:nvPr>
            <p:ph idx="1"/>
          </p:nvPr>
        </p:nvSpPr>
        <p:spPr>
          <a:xfrm>
            <a:off x="218953" y="959556"/>
            <a:ext cx="8626724" cy="5652146"/>
          </a:xfrm>
        </p:spPr>
        <p:txBody>
          <a:bodyPr>
            <a:normAutofit/>
          </a:bodyPr>
          <a:lstStyle/>
          <a:p>
            <a:r>
              <a:rPr lang="en-US" sz="2400" dirty="0"/>
              <a:t>"At 4:33 p.m., according to Apple’s tech support records, someone called AppleCare claiming to be me. Apple says the caller reported that he couldn’t get into his Me.com e-mail — which, of course was my Me.com e-mail. </a:t>
            </a:r>
            <a:r>
              <a:rPr lang="en-US" sz="2400" dirty="0" smtClean="0"/>
              <a:t/>
            </a:r>
            <a:br>
              <a:rPr lang="en-US" sz="2400" dirty="0" smtClean="0"/>
            </a:br>
            <a:r>
              <a:rPr lang="en-US" sz="2400" dirty="0" smtClean="0"/>
              <a:t/>
            </a:r>
            <a:br>
              <a:rPr lang="en-US" sz="2400" dirty="0" smtClean="0"/>
            </a:br>
            <a:r>
              <a:rPr lang="en-US" sz="2400" dirty="0" smtClean="0"/>
              <a:t>"In </a:t>
            </a:r>
            <a:r>
              <a:rPr lang="en-US" sz="2400" dirty="0"/>
              <a:t>response, Apple issued a temporary password. It did this despite the caller’s inability to answer security questions I had set up. And it did this after the hacker supplied only two pieces of information that anyone with an internet connection and a phone can discover."</a:t>
            </a:r>
            <a:br>
              <a:rPr lang="en-US" sz="2400" dirty="0"/>
            </a:br>
            <a:r>
              <a:rPr lang="en-US" sz="2400" dirty="0" smtClean="0"/>
              <a:t/>
            </a:r>
            <a:br>
              <a:rPr lang="en-US" sz="2400" dirty="0" smtClean="0"/>
            </a:br>
            <a:r>
              <a:rPr lang="en-US" sz="2400" dirty="0" smtClean="0"/>
              <a:t>"</a:t>
            </a:r>
            <a:r>
              <a:rPr lang="en-US" sz="2400" b="1" dirty="0"/>
              <a:t>How Apple and Amazon Security Flaws Led to My Epic </a:t>
            </a:r>
            <a:r>
              <a:rPr lang="en-US" sz="2400" b="1" dirty="0" smtClean="0"/>
              <a:t>Hacking",</a:t>
            </a:r>
            <a:r>
              <a:rPr lang="en-US" sz="2400" dirty="0" smtClean="0"/>
              <a:t> http</a:t>
            </a:r>
            <a:r>
              <a:rPr lang="en-US" sz="2400" dirty="0"/>
              <a:t>://</a:t>
            </a:r>
            <a:r>
              <a:rPr lang="en-US" sz="2400" dirty="0" err="1"/>
              <a:t>www.wired.com</a:t>
            </a:r>
            <a:r>
              <a:rPr lang="en-US" sz="2400" dirty="0"/>
              <a:t>/2012/08/apple-amazon-mat-</a:t>
            </a:r>
            <a:r>
              <a:rPr lang="en-US" sz="2400" dirty="0" err="1"/>
              <a:t>honan</a:t>
            </a:r>
            <a:r>
              <a:rPr lang="en-US" sz="2400" dirty="0"/>
              <a:t>-hacking/</a:t>
            </a:r>
            <a:br>
              <a:rPr lang="en-US" sz="2400" dirty="0"/>
            </a:br>
            <a:endParaRPr lang="en-US" sz="2400" dirty="0"/>
          </a:p>
        </p:txBody>
      </p:sp>
      <p:sp>
        <p:nvSpPr>
          <p:cNvPr id="4" name="Slide Number Placeholder 3"/>
          <p:cNvSpPr>
            <a:spLocks noGrp="1"/>
          </p:cNvSpPr>
          <p:nvPr>
            <p:ph type="sldNum" sz="quarter" idx="12"/>
          </p:nvPr>
        </p:nvSpPr>
        <p:spPr/>
        <p:txBody>
          <a:bodyPr/>
          <a:lstStyle/>
          <a:p>
            <a:fld id="{F196E328-5F34-1146-9750-671B9B2749B6}" type="slidenum">
              <a:rPr lang="en-US" smtClean="0"/>
              <a:t>42</a:t>
            </a:fld>
            <a:endParaRPr lang="en-US"/>
          </a:p>
        </p:txBody>
      </p:sp>
    </p:spTree>
    <p:extLst>
      <p:ext uri="{BB962C8B-B14F-4D97-AF65-F5344CB8AC3E}">
        <p14:creationId xmlns:p14="http://schemas.microsoft.com/office/powerpoint/2010/main" val="179189386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00346" y="77599"/>
            <a:ext cx="6486607" cy="740845"/>
          </a:xfrm>
          <a:noFill/>
        </p:spPr>
        <p:txBody>
          <a:bodyPr>
            <a:normAutofit/>
          </a:bodyPr>
          <a:lstStyle/>
          <a:p>
            <a:r>
              <a:rPr lang="en-US" sz="3200" b="1" dirty="0" smtClean="0"/>
              <a:t>ID Cards, ID Badges, etc.</a:t>
            </a:r>
            <a:endParaRPr lang="en-US" sz="3200" b="1" u="sng" dirty="0"/>
          </a:p>
        </p:txBody>
      </p:sp>
      <p:sp>
        <p:nvSpPr>
          <p:cNvPr id="3" name="Content Placeholder 2"/>
          <p:cNvSpPr>
            <a:spLocks noGrp="1"/>
          </p:cNvSpPr>
          <p:nvPr>
            <p:ph idx="1"/>
          </p:nvPr>
        </p:nvSpPr>
        <p:spPr>
          <a:xfrm>
            <a:off x="218953" y="959556"/>
            <a:ext cx="8762504" cy="5652146"/>
          </a:xfrm>
        </p:spPr>
        <p:txBody>
          <a:bodyPr>
            <a:normAutofit/>
          </a:bodyPr>
          <a:lstStyle/>
          <a:p>
            <a:r>
              <a:rPr lang="en-US" sz="2400" dirty="0" smtClean="0"/>
              <a:t>If you're Norm Peterson from </a:t>
            </a:r>
            <a:r>
              <a:rPr lang="en-US" sz="2400" dirty="0" smtClean="0"/>
              <a:t>the classic </a:t>
            </a:r>
            <a:r>
              <a:rPr lang="en-US" sz="2400" dirty="0" smtClean="0"/>
              <a:t>TV show "Cheers," everybody knows your name.</a:t>
            </a:r>
          </a:p>
          <a:p>
            <a:r>
              <a:rPr lang="en-US" sz="2400" dirty="0" smtClean="0"/>
              <a:t>If you're an employee at a growing number of </a:t>
            </a:r>
            <a:r>
              <a:rPr lang="en-US" sz="2400" dirty="0" smtClean="0"/>
              <a:t>colleges </a:t>
            </a:r>
            <a:r>
              <a:rPr lang="en-US" sz="2400" dirty="0" smtClean="0"/>
              <a:t>or universities, </a:t>
            </a:r>
            <a:r>
              <a:rPr lang="en-US" sz="2400" dirty="0" smtClean="0"/>
              <a:t>most folks likely rely on your</a:t>
            </a:r>
            <a:r>
              <a:rPr lang="en-US" sz="2400" b="1" dirty="0" smtClean="0"/>
              <a:t> </a:t>
            </a:r>
            <a:r>
              <a:rPr lang="en-US" sz="2400" b="1" dirty="0" smtClean="0"/>
              <a:t>ID card </a:t>
            </a:r>
            <a:r>
              <a:rPr lang="en-US" sz="2400" dirty="0" smtClean="0"/>
              <a:t>or</a:t>
            </a:r>
            <a:r>
              <a:rPr lang="en-US" sz="2400" b="1" dirty="0" smtClean="0"/>
              <a:t> ID badge.</a:t>
            </a:r>
          </a:p>
          <a:p>
            <a:r>
              <a:rPr lang="en-US" sz="2400" b="1" dirty="0" smtClean="0"/>
              <a:t>Machine-readable </a:t>
            </a:r>
            <a:r>
              <a:rPr lang="en-US" sz="2400" b="1" dirty="0" smtClean="0"/>
              <a:t>ID cards</a:t>
            </a:r>
            <a:r>
              <a:rPr lang="en-US" sz="2400" dirty="0" smtClean="0"/>
              <a:t> can help </a:t>
            </a:r>
            <a:r>
              <a:rPr lang="en-US" sz="2400" b="1" dirty="0" smtClean="0"/>
              <a:t>improve</a:t>
            </a:r>
            <a:r>
              <a:rPr lang="en-US" sz="2400" dirty="0" smtClean="0"/>
              <a:t> security, e.g., when they're used as part of a building's access control system</a:t>
            </a:r>
            <a:br>
              <a:rPr lang="en-US" sz="2400" dirty="0" smtClean="0"/>
            </a:br>
            <a:r>
              <a:rPr lang="en-US" sz="2400" dirty="0" smtClean="0"/>
              <a:t>(scan your card, enter your secret code, get in to the facility).</a:t>
            </a:r>
          </a:p>
          <a:p>
            <a:r>
              <a:rPr lang="en-US" sz="2400" dirty="0" smtClean="0"/>
              <a:t>Prominently relying on the appearance of</a:t>
            </a:r>
            <a:r>
              <a:rPr lang="en-US" sz="2400" dirty="0" smtClean="0"/>
              <a:t> </a:t>
            </a:r>
            <a:r>
              <a:rPr lang="en-US" sz="2400" dirty="0" smtClean="0"/>
              <a:t>IDs </a:t>
            </a:r>
            <a:r>
              <a:rPr lang="en-US" sz="2400" dirty="0" smtClean="0"/>
              <a:t>badges can </a:t>
            </a:r>
            <a:r>
              <a:rPr lang="en-US" sz="2400" b="1" dirty="0" smtClean="0"/>
              <a:t>reduce</a:t>
            </a:r>
            <a:r>
              <a:rPr lang="en-US" sz="2400" dirty="0" smtClean="0"/>
              <a:t> security. (Remember sneaking into bars when you were under age?) </a:t>
            </a:r>
            <a:r>
              <a:rPr lang="en-US" sz="2400" dirty="0" smtClean="0"/>
              <a:t>Some</a:t>
            </a:r>
            <a:r>
              <a:rPr lang="en-US" sz="2400" dirty="0" smtClean="0"/>
              <a:t> badges may </a:t>
            </a:r>
            <a:r>
              <a:rPr lang="en-US" sz="2400" dirty="0" smtClean="0"/>
              <a:t>be </a:t>
            </a:r>
            <a:r>
              <a:rPr lang="en-US" sz="2400" dirty="0" smtClean="0"/>
              <a:t>easily forged, </a:t>
            </a:r>
            <a:r>
              <a:rPr lang="en-US" sz="2400" dirty="0" smtClean="0"/>
              <a:t>and </a:t>
            </a:r>
            <a:r>
              <a:rPr lang="en-US" sz="2400" dirty="0" smtClean="0"/>
              <a:t>without a database backing it up, you may end up trusting someone you shouldn't.</a:t>
            </a:r>
            <a:endParaRPr lang="en-US" sz="2400" dirty="0" smtClean="0"/>
          </a:p>
          <a:p>
            <a:r>
              <a:rPr lang="en-US" sz="2400" dirty="0" smtClean="0"/>
              <a:t>Challenge </a:t>
            </a:r>
            <a:r>
              <a:rPr lang="en-US" sz="2400" b="1" dirty="0" smtClean="0"/>
              <a:t>anyone</a:t>
            </a:r>
            <a:r>
              <a:rPr lang="en-US" sz="2400" dirty="0" smtClean="0"/>
              <a:t> you don't recognize </a:t>
            </a:r>
            <a:r>
              <a:rPr lang="en-US" sz="2400" dirty="0" smtClean="0"/>
              <a:t>in </a:t>
            </a:r>
            <a:r>
              <a:rPr lang="en-US" sz="2400" dirty="0" smtClean="0"/>
              <a:t>a secured area, badged or not. If you're not comfortable doing so yourself, </a:t>
            </a:r>
            <a:r>
              <a:rPr lang="en-US" sz="2400" b="1" dirty="0" smtClean="0"/>
              <a:t>immediately</a:t>
            </a:r>
            <a:r>
              <a:rPr lang="en-US" sz="2400" dirty="0" smtClean="0"/>
              <a:t> </a:t>
            </a:r>
            <a:r>
              <a:rPr lang="en-US" sz="2400" dirty="0" smtClean="0"/>
              <a:t>tell your </a:t>
            </a:r>
            <a:r>
              <a:rPr lang="en-US" sz="2400" dirty="0" smtClean="0"/>
              <a:t>manager or whomever's in charge.</a:t>
            </a:r>
            <a:endParaRPr lang="en-US" sz="2400" dirty="0"/>
          </a:p>
        </p:txBody>
      </p:sp>
      <p:sp>
        <p:nvSpPr>
          <p:cNvPr id="4" name="Slide Number Placeholder 3"/>
          <p:cNvSpPr>
            <a:spLocks noGrp="1"/>
          </p:cNvSpPr>
          <p:nvPr>
            <p:ph type="sldNum" sz="quarter" idx="12"/>
          </p:nvPr>
        </p:nvSpPr>
        <p:spPr/>
        <p:txBody>
          <a:bodyPr/>
          <a:lstStyle/>
          <a:p>
            <a:fld id="{F196E328-5F34-1146-9750-671B9B2749B6}" type="slidenum">
              <a:rPr lang="en-US" smtClean="0"/>
              <a:t>43</a:t>
            </a:fld>
            <a:endParaRPr lang="en-US"/>
          </a:p>
        </p:txBody>
      </p:sp>
    </p:spTree>
    <p:extLst>
      <p:ext uri="{BB962C8B-B14F-4D97-AF65-F5344CB8AC3E}">
        <p14:creationId xmlns:p14="http://schemas.microsoft.com/office/powerpoint/2010/main" val="426661253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599"/>
            <a:ext cx="9144000" cy="740845"/>
          </a:xfrm>
        </p:spPr>
        <p:txBody>
          <a:bodyPr>
            <a:normAutofit/>
          </a:bodyPr>
          <a:lstStyle/>
          <a:p>
            <a:r>
              <a:rPr lang="en-US" sz="3200" b="1" dirty="0" smtClean="0"/>
              <a:t>Your </a:t>
            </a:r>
            <a:r>
              <a:rPr lang="en-US" sz="3200" b="1" dirty="0" smtClean="0"/>
              <a:t>Trash; The Bad Guy's Toe Hold Into Your Site</a:t>
            </a:r>
            <a:endParaRPr lang="en-US" sz="3200" b="1" u="sng" dirty="0"/>
          </a:p>
        </p:txBody>
      </p:sp>
      <p:sp>
        <p:nvSpPr>
          <p:cNvPr id="3" name="Content Placeholder 2"/>
          <p:cNvSpPr>
            <a:spLocks noGrp="1"/>
          </p:cNvSpPr>
          <p:nvPr>
            <p:ph idx="1"/>
          </p:nvPr>
        </p:nvSpPr>
        <p:spPr>
          <a:xfrm>
            <a:off x="218953" y="959556"/>
            <a:ext cx="8626724" cy="5652146"/>
          </a:xfrm>
        </p:spPr>
        <p:txBody>
          <a:bodyPr>
            <a:normAutofit/>
          </a:bodyPr>
          <a:lstStyle/>
          <a:p>
            <a:r>
              <a:rPr lang="en-US" sz="2400" dirty="0" smtClean="0"/>
              <a:t>What you throw away isn't necessarily gone. Stuff that's been thrown away may easily be retrieved by an adversary who's simply willing to rummage </a:t>
            </a:r>
            <a:r>
              <a:rPr lang="en-US" sz="2400" dirty="0" smtClean="0"/>
              <a:t>around a little through </a:t>
            </a:r>
            <a:r>
              <a:rPr lang="en-US" sz="2400" dirty="0" smtClean="0"/>
              <a:t>your trash.</a:t>
            </a:r>
          </a:p>
          <a:p>
            <a:r>
              <a:rPr lang="en-US" sz="2400" dirty="0" smtClean="0"/>
              <a:t>When a hacker d00d does </a:t>
            </a:r>
            <a:r>
              <a:rPr lang="en-US" sz="2400" dirty="0" smtClean="0"/>
              <a:t>this, it's </a:t>
            </a:r>
            <a:r>
              <a:rPr lang="en-US" sz="2400" dirty="0" smtClean="0"/>
              <a:t>often called dumpster diving </a:t>
            </a:r>
            <a:r>
              <a:rPr lang="en-US" sz="2400" dirty="0" smtClean="0"/>
              <a:t>(when </a:t>
            </a:r>
            <a:r>
              <a:rPr lang="en-US" sz="2400" dirty="0"/>
              <a:t>F</a:t>
            </a:r>
            <a:r>
              <a:rPr lang="en-US" sz="2400" dirty="0" smtClean="0"/>
              <a:t>ederal agents do it, it's called running a </a:t>
            </a:r>
            <a:r>
              <a:rPr lang="en-US" sz="2400" dirty="0"/>
              <a:t>'</a:t>
            </a:r>
            <a:r>
              <a:rPr lang="en-US" sz="2400" dirty="0" smtClean="0"/>
              <a:t>trash cover')</a:t>
            </a:r>
            <a:endParaRPr lang="en-US" sz="2400" dirty="0" smtClean="0"/>
          </a:p>
          <a:p>
            <a:r>
              <a:rPr lang="en-US" sz="2400" dirty="0" smtClean="0"/>
              <a:t>You should routinely shred ALL </a:t>
            </a:r>
            <a:br>
              <a:rPr lang="en-US" sz="2400" dirty="0" smtClean="0"/>
            </a:br>
            <a:r>
              <a:rPr lang="en-US" sz="2400" dirty="0" smtClean="0"/>
              <a:t>documents you discard (and be </a:t>
            </a:r>
            <a:br>
              <a:rPr lang="en-US" sz="2400" dirty="0" smtClean="0"/>
            </a:br>
            <a:r>
              <a:rPr lang="en-US" sz="2400" dirty="0" smtClean="0"/>
              <a:t>sure to use a good quality microcut </a:t>
            </a:r>
            <a:br>
              <a:rPr lang="en-US" sz="2400" dirty="0" smtClean="0"/>
            </a:br>
            <a:r>
              <a:rPr lang="en-US" sz="2400" dirty="0" smtClean="0"/>
              <a:t>shredder, not a shredder that makes </a:t>
            </a:r>
            <a:br>
              <a:rPr lang="en-US" sz="2400" dirty="0" smtClean="0"/>
            </a:br>
            <a:r>
              <a:rPr lang="en-US" sz="2400" dirty="0" smtClean="0"/>
              <a:t>relatively wide continuous strips).</a:t>
            </a:r>
          </a:p>
          <a:p>
            <a:r>
              <a:rPr lang="en-US" sz="2400" dirty="0" smtClean="0"/>
              <a:t>Burning </a:t>
            </a:r>
            <a:r>
              <a:rPr lang="en-US" sz="2400" dirty="0" smtClean="0"/>
              <a:t>discarded documents</a:t>
            </a:r>
            <a:br>
              <a:rPr lang="en-US" sz="2400" dirty="0" smtClean="0"/>
            </a:br>
            <a:r>
              <a:rPr lang="en-US" sz="2400" dirty="0" smtClean="0"/>
              <a:t>can be an ever better solution.</a:t>
            </a:r>
          </a:p>
          <a:p>
            <a:r>
              <a:rPr lang="en-US" sz="2400" dirty="0" smtClean="0"/>
              <a:t>We'll discuss securely discarding</a:t>
            </a:r>
            <a:br>
              <a:rPr lang="en-US" sz="2400" dirty="0" smtClean="0"/>
            </a:br>
            <a:r>
              <a:rPr lang="en-US" sz="2400" dirty="0" smtClean="0"/>
              <a:t>surplus hardware later.</a:t>
            </a:r>
          </a:p>
          <a:p>
            <a:endParaRPr lang="en-US" sz="2400" dirty="0"/>
          </a:p>
        </p:txBody>
      </p:sp>
      <p:sp>
        <p:nvSpPr>
          <p:cNvPr id="4" name="Slide Number Placeholder 3"/>
          <p:cNvSpPr>
            <a:spLocks noGrp="1"/>
          </p:cNvSpPr>
          <p:nvPr>
            <p:ph type="sldNum" sz="quarter" idx="12"/>
          </p:nvPr>
        </p:nvSpPr>
        <p:spPr/>
        <p:txBody>
          <a:bodyPr/>
          <a:lstStyle/>
          <a:p>
            <a:fld id="{F196E328-5F34-1146-9750-671B9B2749B6}" type="slidenum">
              <a:rPr lang="en-US" smtClean="0"/>
              <a:t>44</a:t>
            </a:fld>
            <a:endParaRPr lang="en-US"/>
          </a:p>
        </p:txBody>
      </p:sp>
      <p:pic>
        <p:nvPicPr>
          <p:cNvPr id="5" name="Picture 4" descr="microcu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346" y="3161371"/>
            <a:ext cx="3450331" cy="3450331"/>
          </a:xfrm>
          <a:prstGeom prst="rect">
            <a:avLst/>
          </a:prstGeom>
        </p:spPr>
      </p:pic>
    </p:spTree>
    <p:extLst>
      <p:ext uri="{BB962C8B-B14F-4D97-AF65-F5344CB8AC3E}">
        <p14:creationId xmlns:p14="http://schemas.microsoft.com/office/powerpoint/2010/main" val="79931904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The Behavioral Changes We Need</a:t>
            </a:r>
            <a:endParaRPr lang="en-US" sz="3200" b="1" dirty="0"/>
          </a:p>
        </p:txBody>
      </p:sp>
      <p:sp>
        <p:nvSpPr>
          <p:cNvPr id="3" name="Content Placeholder 2"/>
          <p:cNvSpPr>
            <a:spLocks noGrp="1"/>
          </p:cNvSpPr>
          <p:nvPr>
            <p:ph idx="1"/>
          </p:nvPr>
        </p:nvSpPr>
        <p:spPr>
          <a:xfrm>
            <a:off x="218953" y="705557"/>
            <a:ext cx="8626724" cy="5906146"/>
          </a:xfrm>
        </p:spPr>
        <p:txBody>
          <a:bodyPr>
            <a:normAutofit/>
          </a:bodyPr>
          <a:lstStyle/>
          <a:p>
            <a:r>
              <a:rPr lang="en-US" sz="2400" b="1" dirty="0" smtClean="0"/>
              <a:t>You've </a:t>
            </a:r>
            <a:r>
              <a:rPr lang="en-US" sz="2400" b="1" dirty="0" smtClean="0"/>
              <a:t>been trained to "do as you're told</a:t>
            </a:r>
            <a:r>
              <a:rPr lang="en-US" sz="2400" dirty="0" smtClean="0"/>
              <a:t>." Unthinking obedience is </a:t>
            </a:r>
            <a:r>
              <a:rPr lang="en-US" sz="2400" b="1" dirty="0" smtClean="0"/>
              <a:t>very</a:t>
            </a:r>
            <a:r>
              <a:rPr lang="en-US" sz="2400" dirty="0" smtClean="0"/>
              <a:t> bad. "Do as you're told" and you may end up getting phished. Ask questions. Double check. Be skeptical. </a:t>
            </a:r>
          </a:p>
          <a:p>
            <a:r>
              <a:rPr lang="en-US" sz="2400" b="1" dirty="0"/>
              <a:t>You've been trained to "help," even when you have no obligation to do so: </a:t>
            </a:r>
            <a:r>
              <a:rPr lang="en-US" sz="2400" dirty="0"/>
              <a:t>"Gosh! Someone lost this 128GB thumb drive marked 'final dissertation draft' in the parking lot – if </a:t>
            </a:r>
            <a:r>
              <a:rPr lang="en-US" sz="2400" dirty="0" smtClean="0"/>
              <a:t>I</a:t>
            </a:r>
            <a:br>
              <a:rPr lang="en-US" sz="2400" dirty="0" smtClean="0"/>
            </a:br>
            <a:r>
              <a:rPr lang="en-US" sz="2400" dirty="0" smtClean="0"/>
              <a:t>check </a:t>
            </a:r>
            <a:r>
              <a:rPr lang="en-US" sz="2400" dirty="0"/>
              <a:t>it on my computer, I bet I can see who lost it..."</a:t>
            </a:r>
          </a:p>
          <a:p>
            <a:r>
              <a:rPr lang="en-US" sz="2400" b="1" dirty="0" smtClean="0"/>
              <a:t>You've </a:t>
            </a:r>
            <a:r>
              <a:rPr lang="en-US" sz="2400" b="1" dirty="0" smtClean="0"/>
              <a:t>be trained to be "polite." </a:t>
            </a:r>
            <a:r>
              <a:rPr lang="en-US" sz="2400" u="sng" dirty="0" smtClean="0"/>
              <a:t>Example #1:</a:t>
            </a:r>
            <a:r>
              <a:rPr lang="en-US" sz="2400" dirty="0" smtClean="0"/>
              <a:t> As you approach the door where you work, you see a person with an armful of boxes also approaching that secure door. They call out, "Hold the door, please!" Do you do so? </a:t>
            </a:r>
            <a:r>
              <a:rPr lang="en-US" sz="2400" u="sng" dirty="0" smtClean="0"/>
              <a:t>Example #2:</a:t>
            </a:r>
            <a:r>
              <a:rPr lang="en-US" sz="2400" dirty="0" smtClean="0"/>
              <a:t> "My computer's dead. Could I </a:t>
            </a:r>
            <a:r>
              <a:rPr lang="en-US" sz="2400" dirty="0" smtClean="0"/>
              <a:t>briefly </a:t>
            </a:r>
            <a:r>
              <a:rPr lang="en-US" sz="2400" dirty="0" smtClean="0"/>
              <a:t>borrow </a:t>
            </a:r>
            <a:r>
              <a:rPr lang="en-US" sz="2400" i="1" dirty="0" smtClean="0"/>
              <a:t>your</a:t>
            </a:r>
            <a:r>
              <a:rPr lang="en-US" sz="2400" dirty="0" smtClean="0"/>
              <a:t> computer to show my slides?"</a:t>
            </a:r>
          </a:p>
          <a:p>
            <a:r>
              <a:rPr lang="en-US" sz="2400" b="1" dirty="0" smtClean="0">
                <a:solidFill>
                  <a:srgbClr val="000000"/>
                </a:solidFill>
              </a:rPr>
              <a:t>You may have </a:t>
            </a:r>
            <a:r>
              <a:rPr lang="en-US" sz="2400" b="1" dirty="0">
                <a:solidFill>
                  <a:srgbClr val="000000"/>
                </a:solidFill>
              </a:rPr>
              <a:t>been taught to </a:t>
            </a:r>
            <a:r>
              <a:rPr lang="en-US" sz="2400" b="1" dirty="0" smtClean="0">
                <a:solidFill>
                  <a:srgbClr val="000000"/>
                </a:solidFill>
              </a:rPr>
              <a:t>act and not "think too much" </a:t>
            </a:r>
            <a:r>
              <a:rPr lang="en-US" sz="2400" b="1" dirty="0">
                <a:solidFill>
                  <a:srgbClr val="000000"/>
                </a:solidFill>
              </a:rPr>
              <a:t>in </a:t>
            </a:r>
            <a:r>
              <a:rPr lang="en-US" sz="2400" b="1" dirty="0" smtClean="0">
                <a:solidFill>
                  <a:srgbClr val="000000"/>
                </a:solidFill>
              </a:rPr>
              <a:t>an </a:t>
            </a:r>
            <a:r>
              <a:rPr lang="en-US" sz="2400" b="1" dirty="0">
                <a:solidFill>
                  <a:srgbClr val="000000"/>
                </a:solidFill>
              </a:rPr>
              <a:t>emergency</a:t>
            </a:r>
            <a:r>
              <a:rPr lang="en-US" sz="2400" b="1" dirty="0" smtClean="0">
                <a:solidFill>
                  <a:srgbClr val="000000"/>
                </a:solidFill>
              </a:rPr>
              <a:t>.</a:t>
            </a:r>
            <a:r>
              <a:rPr lang="en-US" sz="2400" dirty="0" smtClean="0">
                <a:solidFill>
                  <a:srgbClr val="000000"/>
                </a:solidFill>
              </a:rPr>
              <a:t> </a:t>
            </a:r>
            <a:r>
              <a:rPr lang="en-US" sz="2400" dirty="0">
                <a:solidFill>
                  <a:srgbClr val="000000"/>
                </a:solidFill>
              </a:rPr>
              <a:t>Never rush</a:t>
            </a:r>
            <a:r>
              <a:rPr lang="en-US" sz="2400" dirty="0" smtClean="0">
                <a:solidFill>
                  <a:srgbClr val="000000"/>
                </a:solidFill>
              </a:rPr>
              <a:t>! Be cautious!</a:t>
            </a:r>
            <a:r>
              <a:rPr lang="en-US" sz="2400" b="1" dirty="0" smtClean="0">
                <a:solidFill>
                  <a:srgbClr val="000000"/>
                </a:solidFill>
              </a:rPr>
              <a:t> </a:t>
            </a:r>
            <a:r>
              <a:rPr lang="en-US" sz="2400" dirty="0" smtClean="0">
                <a:solidFill>
                  <a:srgbClr val="000000"/>
                </a:solidFill>
              </a:rPr>
              <a:t>It's like the joke about pilots: there are old Internet users, and bold Internet users, but...</a:t>
            </a:r>
            <a:endParaRPr lang="en-US" sz="2400" dirty="0"/>
          </a:p>
        </p:txBody>
      </p:sp>
      <p:sp>
        <p:nvSpPr>
          <p:cNvPr id="4" name="Slide Number Placeholder 3"/>
          <p:cNvSpPr>
            <a:spLocks noGrp="1"/>
          </p:cNvSpPr>
          <p:nvPr>
            <p:ph type="sldNum" sz="quarter" idx="12"/>
          </p:nvPr>
        </p:nvSpPr>
        <p:spPr/>
        <p:txBody>
          <a:bodyPr/>
          <a:lstStyle/>
          <a:p>
            <a:fld id="{F196E328-5F34-1146-9750-671B9B2749B6}" type="slidenum">
              <a:rPr lang="en-US" smtClean="0"/>
              <a:t>45</a:t>
            </a:fld>
            <a:endParaRPr lang="en-US" dirty="0"/>
          </a:p>
        </p:txBody>
      </p:sp>
    </p:spTree>
    <p:extLst>
      <p:ext uri="{BB962C8B-B14F-4D97-AF65-F5344CB8AC3E}">
        <p14:creationId xmlns:p14="http://schemas.microsoft.com/office/powerpoint/2010/main" val="122652616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32767"/>
            <a:ext cx="6980191" cy="1443454"/>
          </a:xfrm>
        </p:spPr>
        <p:txBody>
          <a:bodyPr>
            <a:normAutofit/>
          </a:bodyPr>
          <a:lstStyle/>
          <a:p>
            <a:r>
              <a:rPr lang="en-US" sz="3200" b="1" dirty="0" smtClean="0"/>
              <a:t>VI. </a:t>
            </a:r>
            <a:r>
              <a:rPr lang="en-US" sz="3200" b="1" dirty="0" smtClean="0"/>
              <a:t>Your Computer</a:t>
            </a:r>
            <a:endParaRPr lang="en-US" sz="3200" b="1" dirty="0"/>
          </a:p>
        </p:txBody>
      </p:sp>
      <p:sp>
        <p:nvSpPr>
          <p:cNvPr id="3" name="Subtitle 2"/>
          <p:cNvSpPr>
            <a:spLocks noGrp="1"/>
          </p:cNvSpPr>
          <p:nvPr>
            <p:ph type="subTitle" idx="1"/>
          </p:nvPr>
        </p:nvSpPr>
        <p:spPr>
          <a:xfrm>
            <a:off x="272165" y="3703964"/>
            <a:ext cx="8618570" cy="2524740"/>
          </a:xfrm>
        </p:spPr>
        <p:txBody>
          <a:bodyPr>
            <a:normAutofit/>
          </a:bodyPr>
          <a:lstStyle/>
          <a:p>
            <a:r>
              <a:rPr lang="en-US" sz="2400" dirty="0">
                <a:solidFill>
                  <a:srgbClr val="000000"/>
                </a:solidFill>
              </a:rPr>
              <a:t>"The only truly secure system is one that is powered off,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cast </a:t>
            </a:r>
            <a:r>
              <a:rPr lang="en-US" sz="2400" dirty="0">
                <a:solidFill>
                  <a:srgbClr val="000000"/>
                </a:solidFill>
              </a:rPr>
              <a:t>in a block of concrete and sealed in a lead-lined room </a:t>
            </a:r>
            <a:r>
              <a:rPr lang="en-US" sz="2400" dirty="0" smtClean="0">
                <a:solidFill>
                  <a:srgbClr val="000000"/>
                </a:solidFill>
              </a:rPr>
              <a:t/>
            </a:r>
            <a:br>
              <a:rPr lang="en-US" sz="2400" dirty="0" smtClean="0">
                <a:solidFill>
                  <a:srgbClr val="000000"/>
                </a:solidFill>
              </a:rPr>
            </a:br>
            <a:r>
              <a:rPr lang="en-US" sz="2400" dirty="0" smtClean="0">
                <a:solidFill>
                  <a:srgbClr val="000000"/>
                </a:solidFill>
              </a:rPr>
              <a:t>with </a:t>
            </a:r>
            <a:r>
              <a:rPr lang="en-US" sz="2400" dirty="0">
                <a:solidFill>
                  <a:srgbClr val="000000"/>
                </a:solidFill>
              </a:rPr>
              <a:t>armed guards - and even then I have my </a:t>
            </a:r>
            <a:r>
              <a:rPr lang="en-US" sz="2400" dirty="0" smtClean="0">
                <a:solidFill>
                  <a:srgbClr val="000000"/>
                </a:solidFill>
              </a:rPr>
              <a:t>doubts."</a:t>
            </a:r>
            <a:br>
              <a:rPr lang="en-US" sz="2400" dirty="0" smtClean="0">
                <a:solidFill>
                  <a:srgbClr val="000000"/>
                </a:solidFill>
              </a:rPr>
            </a:br>
            <a:endParaRPr lang="en-US" sz="2400" dirty="0" smtClean="0">
              <a:solidFill>
                <a:srgbClr val="000000"/>
              </a:solidFill>
            </a:endParaRPr>
          </a:p>
          <a:p>
            <a:r>
              <a:rPr lang="en-US" sz="2400" dirty="0" smtClean="0">
                <a:solidFill>
                  <a:srgbClr val="000000"/>
                </a:solidFill>
              </a:rPr>
              <a:t>Gene </a:t>
            </a:r>
            <a:r>
              <a:rPr lang="en-US" sz="2400" dirty="0" err="1" smtClean="0">
                <a:solidFill>
                  <a:srgbClr val="000000"/>
                </a:solidFill>
              </a:rPr>
              <a:t>Spafford</a:t>
            </a:r>
            <a:r>
              <a:rPr lang="en-US" sz="2400" dirty="0">
                <a:solidFill>
                  <a:srgbClr val="000000"/>
                </a:solidFill>
              </a:rPr>
              <a:t>, Professor, Purdue University</a:t>
            </a:r>
            <a:br>
              <a:rPr lang="en-US" sz="2400" dirty="0">
                <a:solidFill>
                  <a:srgbClr val="000000"/>
                </a:solidFill>
              </a:rPr>
            </a:br>
            <a:r>
              <a:rPr lang="en-US" sz="2400" dirty="0">
                <a:solidFill>
                  <a:srgbClr val="000000"/>
                </a:solidFill>
              </a:rPr>
              <a:t>http://</a:t>
            </a:r>
            <a:r>
              <a:rPr lang="en-US" sz="2400" dirty="0" err="1">
                <a:solidFill>
                  <a:srgbClr val="000000"/>
                </a:solidFill>
              </a:rPr>
              <a:t>spaf.cerias.purdue.edu</a:t>
            </a:r>
            <a:r>
              <a:rPr lang="en-US" sz="2400" dirty="0">
                <a:solidFill>
                  <a:srgbClr val="000000"/>
                </a:solidFill>
              </a:rPr>
              <a:t>/</a:t>
            </a:r>
            <a:r>
              <a:rPr lang="en-US" sz="2400" dirty="0" err="1">
                <a:solidFill>
                  <a:srgbClr val="000000"/>
                </a:solidFill>
              </a:rPr>
              <a:t>quotes.html</a:t>
            </a:r>
            <a:endParaRPr lang="en-US" sz="2400" dirty="0" smtClean="0">
              <a:solidFill>
                <a:srgbClr val="000000"/>
              </a:solidFill>
            </a:endParaRPr>
          </a:p>
          <a:p>
            <a:endParaRPr lang="en-US" sz="2400" dirty="0" smtClean="0">
              <a:solidFill>
                <a:srgbClr val="000000"/>
              </a:solidFill>
            </a:endParaRPr>
          </a:p>
        </p:txBody>
      </p:sp>
      <p:sp>
        <p:nvSpPr>
          <p:cNvPr id="5" name="TextBox 4"/>
          <p:cNvSpPr txBox="1"/>
          <p:nvPr/>
        </p:nvSpPr>
        <p:spPr>
          <a:xfrm>
            <a:off x="0" y="0"/>
            <a:ext cx="1980759"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60279218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572484"/>
          </a:xfrm>
        </p:spPr>
        <p:txBody>
          <a:bodyPr>
            <a:normAutofit/>
          </a:bodyPr>
          <a:lstStyle/>
          <a:p>
            <a:r>
              <a:rPr lang="en-US" sz="3200" b="1" dirty="0" smtClean="0"/>
              <a:t>Choice of Hardware</a:t>
            </a:r>
            <a:endParaRPr lang="en-US" sz="3200" b="1" u="sng" dirty="0"/>
          </a:p>
        </p:txBody>
      </p:sp>
      <p:sp>
        <p:nvSpPr>
          <p:cNvPr id="3" name="Content Placeholder 2"/>
          <p:cNvSpPr>
            <a:spLocks noGrp="1"/>
          </p:cNvSpPr>
          <p:nvPr>
            <p:ph idx="1"/>
          </p:nvPr>
        </p:nvSpPr>
        <p:spPr>
          <a:xfrm>
            <a:off x="218953" y="771029"/>
            <a:ext cx="8626724" cy="5840673"/>
          </a:xfrm>
        </p:spPr>
        <p:txBody>
          <a:bodyPr>
            <a:normAutofit/>
          </a:bodyPr>
          <a:lstStyle/>
          <a:p>
            <a:r>
              <a:rPr lang="en-US" sz="2400" dirty="0" smtClean="0"/>
              <a:t>Let's assume (whether it's true or not) that you can buy any sort of computer you want: a system running Microsoft Windows, a Mac, or a Linux or BSD system, for example. What should you buy?</a:t>
            </a:r>
            <a:br>
              <a:rPr lang="en-US" sz="2400" dirty="0" smtClean="0"/>
            </a:br>
            <a:endParaRPr lang="en-US" sz="2400" dirty="0" smtClean="0"/>
          </a:p>
          <a:p>
            <a:r>
              <a:rPr lang="en-US" sz="2400" dirty="0" smtClean="0"/>
              <a:t>This is obviously a deeply emotional question, rivaling religion, politics, sex and salaries as topics that are best avoided when visiting friends </a:t>
            </a:r>
            <a:r>
              <a:rPr lang="en-US" sz="2400" dirty="0" smtClean="0"/>
              <a:t>or family for </a:t>
            </a:r>
            <a:r>
              <a:rPr lang="en-US" sz="2400" dirty="0" smtClean="0"/>
              <a:t>drinks and dinner.</a:t>
            </a:r>
            <a:r>
              <a:rPr lang="en-US" sz="2400" dirty="0"/>
              <a:t> </a:t>
            </a:r>
            <a:endParaRPr lang="en-US" sz="2400" dirty="0" smtClean="0"/>
          </a:p>
          <a:p>
            <a:endParaRPr lang="en-US" sz="2400" dirty="0"/>
          </a:p>
          <a:p>
            <a:r>
              <a:rPr lang="en-US" sz="2400" dirty="0" smtClean="0"/>
              <a:t>I'll </a:t>
            </a:r>
            <a:r>
              <a:rPr lang="en-US" sz="2400" dirty="0" smtClean="0"/>
              <a:t>merely offer two observations:</a:t>
            </a:r>
            <a:br>
              <a:rPr lang="en-US" sz="2400" dirty="0" smtClean="0"/>
            </a:br>
            <a:r>
              <a:rPr lang="en-US" sz="2400" dirty="0" smtClean="0"/>
              <a:t/>
            </a:r>
            <a:br>
              <a:rPr lang="en-US" sz="2400" dirty="0" smtClean="0"/>
            </a:br>
            <a:r>
              <a:rPr lang="en-US" sz="2400" dirty="0" smtClean="0"/>
              <a:t>1) If you go to any meeting attended by cyber security professionals, </a:t>
            </a:r>
            <a:r>
              <a:rPr lang="en-US" sz="2400" b="1" dirty="0" smtClean="0"/>
              <a:t>you'll see an awful lot of Macs</a:t>
            </a:r>
            <a:r>
              <a:rPr lang="en-US" sz="2400" dirty="0" smtClean="0"/>
              <a:t> (including mine)</a:t>
            </a:r>
            <a:br>
              <a:rPr lang="en-US" sz="2400" dirty="0" smtClean="0"/>
            </a:br>
            <a:r>
              <a:rPr lang="en-US" sz="2400" dirty="0" smtClean="0"/>
              <a:t>2) Of the hundreds of millions of pieces of malware out there, almost all of it does </a:t>
            </a:r>
            <a:r>
              <a:rPr lang="en-US" sz="2400" b="1" dirty="0" smtClean="0"/>
              <a:t>NOT</a:t>
            </a:r>
            <a:r>
              <a:rPr lang="en-US" sz="2400" dirty="0" smtClean="0"/>
              <a:t> run on Macs.</a:t>
            </a:r>
          </a:p>
        </p:txBody>
      </p:sp>
      <p:sp>
        <p:nvSpPr>
          <p:cNvPr id="4" name="Slide Number Placeholder 3"/>
          <p:cNvSpPr>
            <a:spLocks noGrp="1"/>
          </p:cNvSpPr>
          <p:nvPr>
            <p:ph type="sldNum" sz="quarter" idx="12"/>
          </p:nvPr>
        </p:nvSpPr>
        <p:spPr/>
        <p:txBody>
          <a:bodyPr/>
          <a:lstStyle/>
          <a:p>
            <a:fld id="{F196E328-5F34-1146-9750-671B9B2749B6}" type="slidenum">
              <a:rPr lang="en-US" smtClean="0"/>
              <a:t>47</a:t>
            </a:fld>
            <a:endParaRPr lang="en-US"/>
          </a:p>
        </p:txBody>
      </p:sp>
    </p:spTree>
    <p:extLst>
      <p:ext uri="{BB962C8B-B14F-4D97-AF65-F5344CB8AC3E}">
        <p14:creationId xmlns:p14="http://schemas.microsoft.com/office/powerpoint/2010/main" val="114409390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7599"/>
            <a:ext cx="9144000" cy="740845"/>
          </a:xfrm>
        </p:spPr>
        <p:txBody>
          <a:bodyPr>
            <a:normAutofit/>
          </a:bodyPr>
          <a:lstStyle/>
          <a:p>
            <a:r>
              <a:rPr lang="en-US" sz="3200" b="1" dirty="0" smtClean="0"/>
              <a:t>Operating Systems</a:t>
            </a:r>
            <a:endParaRPr lang="en-US" sz="3200" b="1" u="sng" dirty="0"/>
          </a:p>
        </p:txBody>
      </p:sp>
      <p:sp>
        <p:nvSpPr>
          <p:cNvPr id="3" name="Content Placeholder 2"/>
          <p:cNvSpPr>
            <a:spLocks noGrp="1"/>
          </p:cNvSpPr>
          <p:nvPr>
            <p:ph idx="1"/>
          </p:nvPr>
        </p:nvSpPr>
        <p:spPr>
          <a:xfrm>
            <a:off x="218953" y="959556"/>
            <a:ext cx="8626724" cy="5652146"/>
          </a:xfrm>
        </p:spPr>
        <p:txBody>
          <a:bodyPr>
            <a:normAutofit/>
          </a:bodyPr>
          <a:lstStyle/>
          <a:p>
            <a:r>
              <a:rPr lang="en-US" sz="2400" dirty="0" smtClean="0"/>
              <a:t>Stay current. Whatever hardware you end up running, run the most recent (production) version of it's operating system</a:t>
            </a:r>
          </a:p>
          <a:p>
            <a:endParaRPr lang="en-US" sz="2400" dirty="0" smtClean="0"/>
          </a:p>
          <a:p>
            <a:r>
              <a:rPr lang="en-US" sz="2400" dirty="0" smtClean="0"/>
              <a:t>For example, if you're on a Mac, you should run OS X El Capitan </a:t>
            </a:r>
          </a:p>
          <a:p>
            <a:endParaRPr lang="en-US" sz="2400" dirty="0" smtClean="0"/>
          </a:p>
          <a:p>
            <a:r>
              <a:rPr lang="en-US" sz="2400" dirty="0" smtClean="0"/>
              <a:t>If you're a Windows user, run Windows 10, not some earlier version of Windows (and remember, at least at the time this was written you can upgrade to Windows 10 from at least some earlier versions of MS Windows for free!)</a:t>
            </a:r>
            <a:br>
              <a:rPr lang="en-US" sz="2400" dirty="0" smtClean="0"/>
            </a:br>
            <a:r>
              <a:rPr lang="en-US" sz="2400" dirty="0" smtClean="0"/>
              <a:t/>
            </a:r>
            <a:br>
              <a:rPr lang="en-US" sz="2400" dirty="0" smtClean="0"/>
            </a:br>
            <a:r>
              <a:rPr lang="en-US" sz="2400" dirty="0" smtClean="0"/>
              <a:t>If your MS Windows computer isn't "powerful enough"/compatible with Windows 10, it's </a:t>
            </a:r>
            <a:r>
              <a:rPr lang="en-US" sz="2400" i="1" dirty="0" smtClean="0"/>
              <a:t>way</a:t>
            </a:r>
            <a:r>
              <a:rPr lang="en-US" sz="2400" dirty="0" smtClean="0"/>
              <a:t> past time for you to upgrade your computer.</a:t>
            </a:r>
          </a:p>
        </p:txBody>
      </p:sp>
      <p:sp>
        <p:nvSpPr>
          <p:cNvPr id="4" name="Slide Number Placeholder 3"/>
          <p:cNvSpPr>
            <a:spLocks noGrp="1"/>
          </p:cNvSpPr>
          <p:nvPr>
            <p:ph type="sldNum" sz="quarter" idx="12"/>
          </p:nvPr>
        </p:nvSpPr>
        <p:spPr/>
        <p:txBody>
          <a:bodyPr/>
          <a:lstStyle/>
          <a:p>
            <a:fld id="{F196E328-5F34-1146-9750-671B9B2749B6}" type="slidenum">
              <a:rPr lang="en-US" smtClean="0"/>
              <a:t>48</a:t>
            </a:fld>
            <a:endParaRPr lang="en-US"/>
          </a:p>
        </p:txBody>
      </p:sp>
    </p:spTree>
    <p:extLst>
      <p:ext uri="{BB962C8B-B14F-4D97-AF65-F5344CB8AC3E}">
        <p14:creationId xmlns:p14="http://schemas.microsoft.com/office/powerpoint/2010/main" val="4792137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Patch, Patch, Patch</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b="1" dirty="0" smtClean="0">
                <a:solidFill>
                  <a:srgbClr val="FF0000"/>
                </a:solidFill>
              </a:rPr>
              <a:t>The single most important thing you can do to secure your computer is to patch it, and all the applications running on it.</a:t>
            </a:r>
          </a:p>
          <a:p>
            <a:r>
              <a:rPr lang="en-US" sz="2400" dirty="0" smtClean="0"/>
              <a:t>In general -- unless you receive </a:t>
            </a:r>
            <a:r>
              <a:rPr lang="en-US" sz="2400" u="sng" dirty="0" smtClean="0"/>
              <a:t>specific</a:t>
            </a:r>
            <a:r>
              <a:rPr lang="en-US" sz="2400" dirty="0" smtClean="0"/>
              <a:t> instructions to the contrary from your manager or from your local security people -- </a:t>
            </a:r>
            <a:br>
              <a:rPr lang="en-US" sz="2400" dirty="0" smtClean="0"/>
            </a:br>
            <a:r>
              <a:rPr lang="en-US" sz="2400" b="1" dirty="0" smtClean="0"/>
              <a:t>set your computer and all software running on it to self-update whenever updates become available.</a:t>
            </a:r>
            <a:endParaRPr lang="en-US" sz="2400" dirty="0" smtClean="0"/>
          </a:p>
          <a:p>
            <a:r>
              <a:rPr lang="en-US" sz="2400" dirty="0" smtClean="0"/>
              <a:t>Yes, there's a vanishingly small risk that you might get bitten by a bad patch, but you face a MUCH, </a:t>
            </a:r>
            <a:r>
              <a:rPr lang="en-US" sz="2400" dirty="0" smtClean="0"/>
              <a:t>MUCH, MUCH </a:t>
            </a:r>
            <a:r>
              <a:rPr lang="en-US" sz="2400" dirty="0" smtClean="0"/>
              <a:t>BIGGER risk of getting 0wn3d if you leave your system unpatched.</a:t>
            </a:r>
          </a:p>
          <a:p>
            <a:r>
              <a:rPr lang="en-US" sz="2400" dirty="0" smtClean="0"/>
              <a:t>Fascinating paper: </a:t>
            </a:r>
            <a:br>
              <a:rPr lang="en-US" sz="2400" dirty="0" smtClean="0"/>
            </a:br>
            <a:r>
              <a:rPr lang="en-US" sz="2400" dirty="0" smtClean="0"/>
              <a:t>“</a:t>
            </a:r>
            <a:r>
              <a:rPr lang="en-US" sz="2400" dirty="0"/>
              <a:t>...no one can hack my mind”: Comparing Expert and Non-Expert Security Practices,</a:t>
            </a:r>
            <a:r>
              <a:rPr lang="en-US" sz="2400" dirty="0" smtClean="0"/>
              <a:t>" https</a:t>
            </a:r>
            <a:r>
              <a:rPr lang="en-US" sz="2400" dirty="0"/>
              <a:t>://</a:t>
            </a:r>
            <a:r>
              <a:rPr lang="en-US" sz="2400" dirty="0" err="1"/>
              <a:t>www.usenix.org</a:t>
            </a:r>
            <a:r>
              <a:rPr lang="en-US" sz="2400" dirty="0"/>
              <a:t>/system/files/conference/soups2015/soups15-paper-</a:t>
            </a:r>
            <a:r>
              <a:rPr lang="en-US" sz="2400" dirty="0" smtClean="0"/>
              <a:t>ion.pdf   And what was the #1 recommendation of the experts? </a:t>
            </a:r>
            <a:r>
              <a:rPr lang="en-US" sz="2400" b="1" dirty="0" smtClean="0">
                <a:solidFill>
                  <a:srgbClr val="FF0000"/>
                </a:solidFill>
              </a:rPr>
              <a:t>"Update Your System"</a:t>
            </a:r>
            <a:endParaRPr lang="en-US" sz="2400" b="1" dirty="0">
              <a:solidFill>
                <a:srgbClr val="FF0000"/>
              </a:solidFill>
            </a:endParaRPr>
          </a:p>
          <a:p>
            <a:endParaRPr lang="en-US" sz="2400" dirty="0" smtClean="0"/>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F196E328-5F34-1146-9750-671B9B2749B6}" type="slidenum">
              <a:rPr lang="en-US" smtClean="0"/>
              <a:t>49</a:t>
            </a:fld>
            <a:endParaRPr lang="en-US"/>
          </a:p>
        </p:txBody>
      </p:sp>
    </p:spTree>
    <p:extLst>
      <p:ext uri="{BB962C8B-B14F-4D97-AF65-F5344CB8AC3E}">
        <p14:creationId xmlns:p14="http://schemas.microsoft.com/office/powerpoint/2010/main" val="9546935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19652"/>
            <a:ext cx="7772400" cy="1470025"/>
          </a:xfrm>
        </p:spPr>
        <p:txBody>
          <a:bodyPr>
            <a:normAutofit/>
          </a:bodyPr>
          <a:lstStyle/>
          <a:p>
            <a:r>
              <a:rPr lang="en-US" sz="3200" b="1" dirty="0" smtClean="0"/>
              <a:t>I. What's A "Denied Area?"</a:t>
            </a:r>
            <a:endParaRPr lang="en-US" sz="3200" b="1" dirty="0"/>
          </a:p>
        </p:txBody>
      </p:sp>
    </p:spTree>
    <p:extLst>
      <p:ext uri="{BB962C8B-B14F-4D97-AF65-F5344CB8AC3E}">
        <p14:creationId xmlns:p14="http://schemas.microsoft.com/office/powerpoint/2010/main" val="405725021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8953" y="77600"/>
            <a:ext cx="8626723" cy="627956"/>
          </a:xfrm>
        </p:spPr>
        <p:txBody>
          <a:bodyPr>
            <a:normAutofit/>
          </a:bodyPr>
          <a:lstStyle/>
          <a:p>
            <a:r>
              <a:rPr lang="en-US" sz="3200" b="1" dirty="0" smtClean="0"/>
              <a:t>WHAT To Patch/Update</a:t>
            </a:r>
            <a:r>
              <a:rPr lang="en-US" sz="3200" b="1" dirty="0" smtClean="0"/>
              <a:t>? </a:t>
            </a:r>
            <a:r>
              <a:rPr lang="en-US" sz="3200" b="1" i="1" u="sng" dirty="0" smtClean="0"/>
              <a:t>Everything</a:t>
            </a:r>
            <a:r>
              <a:rPr lang="en-US" sz="3200" b="1" dirty="0" smtClean="0"/>
              <a:t>, Of Course!</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The </a:t>
            </a:r>
            <a:r>
              <a:rPr lang="en-US" sz="2400" b="1" dirty="0" smtClean="0"/>
              <a:t>o</a:t>
            </a:r>
            <a:r>
              <a:rPr lang="en-US" sz="2400" b="1" dirty="0" smtClean="0"/>
              <a:t>perating </a:t>
            </a:r>
            <a:r>
              <a:rPr lang="en-US" sz="2400" b="1" dirty="0" smtClean="0"/>
              <a:t>system</a:t>
            </a:r>
            <a:r>
              <a:rPr lang="en-US" sz="2400" dirty="0" smtClean="0"/>
              <a:t> (most people now tend to be pretty good about doing this, except when they're on a slow connection)</a:t>
            </a:r>
          </a:p>
          <a:p>
            <a:r>
              <a:rPr lang="en-US" sz="2400" b="1" dirty="0" smtClean="0"/>
              <a:t>Vendor</a:t>
            </a:r>
            <a:r>
              <a:rPr lang="en-US" sz="2400" b="1" dirty="0"/>
              <a:t>-specific updates</a:t>
            </a:r>
            <a:r>
              <a:rPr lang="en-US" sz="2400" dirty="0"/>
              <a:t> (HP </a:t>
            </a:r>
            <a:r>
              <a:rPr lang="en-US" sz="2400" dirty="0" smtClean="0"/>
              <a:t>is very fond </a:t>
            </a:r>
            <a:r>
              <a:rPr lang="en-US" sz="2400" dirty="0"/>
              <a:t>of this sort of thing</a:t>
            </a:r>
            <a:r>
              <a:rPr lang="en-US" sz="2400" dirty="0" smtClean="0"/>
              <a:t>)... these </a:t>
            </a:r>
            <a:r>
              <a:rPr lang="en-US" sz="2400" dirty="0" smtClean="0"/>
              <a:t>vendor updates are </a:t>
            </a:r>
            <a:r>
              <a:rPr lang="en-US" sz="2400" dirty="0" smtClean="0"/>
              <a:t>in </a:t>
            </a:r>
            <a:r>
              <a:rPr lang="en-US" sz="2400" i="1" dirty="0" smtClean="0"/>
              <a:t>addition to </a:t>
            </a:r>
            <a:r>
              <a:rPr lang="en-US" sz="2400" dirty="0" smtClean="0"/>
              <a:t>regular OS updates!</a:t>
            </a:r>
          </a:p>
          <a:p>
            <a:r>
              <a:rPr lang="en-US" sz="2400" b="1" dirty="0" smtClean="0"/>
              <a:t>Security software</a:t>
            </a:r>
            <a:r>
              <a:rPr lang="en-US" sz="2400" dirty="0" smtClean="0"/>
              <a:t> (antivirus, software firewall, etc.</a:t>
            </a:r>
            <a:r>
              <a:rPr lang="en-US" sz="2400" dirty="0" smtClean="0"/>
              <a:t>): they </a:t>
            </a:r>
            <a:r>
              <a:rPr lang="en-US" sz="2400" dirty="0" smtClean="0"/>
              <a:t>may fail to update if you were running "trial ware," and </a:t>
            </a:r>
            <a:r>
              <a:rPr lang="en-US" sz="2400" dirty="0" smtClean="0"/>
              <a:t>you haven't </a:t>
            </a:r>
            <a:r>
              <a:rPr lang="en-US" sz="2400" dirty="0" smtClean="0"/>
              <a:t>purchased a license (note: there are some terrific free options)</a:t>
            </a:r>
          </a:p>
          <a:p>
            <a:r>
              <a:rPr lang="en-US" sz="2400" b="1" dirty="0" smtClean="0"/>
              <a:t>Office software suite</a:t>
            </a:r>
            <a:r>
              <a:rPr lang="en-US" sz="2400" dirty="0" smtClean="0"/>
              <a:t> (may get handled with the OS, or may not – periodically check your office software's update status manually)</a:t>
            </a:r>
          </a:p>
          <a:p>
            <a:r>
              <a:rPr lang="en-US" sz="2400" dirty="0" smtClean="0"/>
              <a:t>Your </a:t>
            </a:r>
            <a:r>
              <a:rPr lang="en-US" sz="2400" b="1" dirty="0" smtClean="0"/>
              <a:t>w</a:t>
            </a:r>
            <a:r>
              <a:rPr lang="en-US" sz="2400" b="1" dirty="0" smtClean="0"/>
              <a:t>eb </a:t>
            </a:r>
            <a:r>
              <a:rPr lang="en-US" sz="2400" b="1" dirty="0" smtClean="0"/>
              <a:t>browser</a:t>
            </a:r>
            <a:r>
              <a:rPr lang="en-US" sz="2400" dirty="0" smtClean="0"/>
              <a:t> (your most-used app needs to be up-to-date)</a:t>
            </a:r>
          </a:p>
          <a:p>
            <a:r>
              <a:rPr lang="en-US" sz="2400" dirty="0" smtClean="0"/>
              <a:t>Any </a:t>
            </a:r>
            <a:r>
              <a:rPr lang="en-US" sz="2400" b="1" dirty="0" smtClean="0"/>
              <a:t>helper applications</a:t>
            </a:r>
            <a:r>
              <a:rPr lang="en-US" sz="2400" dirty="0" smtClean="0"/>
              <a:t> or extensions used by your web browser</a:t>
            </a:r>
          </a:p>
          <a:p>
            <a:r>
              <a:rPr lang="en-US" sz="2400" dirty="0" smtClean="0"/>
              <a:t>Any o</a:t>
            </a:r>
            <a:r>
              <a:rPr lang="en-US" sz="2400" dirty="0" smtClean="0"/>
              <a:t>ther </a:t>
            </a:r>
            <a:r>
              <a:rPr lang="en-US" sz="2400" dirty="0" smtClean="0"/>
              <a:t>software you may have purchased or downloaded</a:t>
            </a:r>
          </a:p>
          <a:p>
            <a:r>
              <a:rPr lang="en-US" sz="2400" b="1" dirty="0" smtClean="0"/>
              <a:t>Secunia PSI</a:t>
            </a:r>
            <a:r>
              <a:rPr lang="en-US" sz="2400" dirty="0" smtClean="0"/>
              <a:t> can really help manage this in the Windows world</a:t>
            </a:r>
          </a:p>
          <a:p>
            <a:r>
              <a:rPr lang="en-US" sz="2400" dirty="0" smtClean="0"/>
              <a:t>Mac</a:t>
            </a:r>
            <a:r>
              <a:rPr lang="en-US" sz="2400" dirty="0"/>
              <a:t>?</a:t>
            </a:r>
            <a:r>
              <a:rPr lang="en-US" sz="2400" dirty="0" smtClean="0"/>
              <a:t> Check out </a:t>
            </a:r>
            <a:r>
              <a:rPr lang="en-US" sz="2400" b="1" dirty="0" smtClean="0"/>
              <a:t>AppFresh</a:t>
            </a:r>
            <a:r>
              <a:rPr lang="en-US" sz="2400" dirty="0" smtClean="0"/>
              <a:t> (14 day free </a:t>
            </a:r>
            <a:r>
              <a:rPr lang="en-US" sz="2400" dirty="0" smtClean="0"/>
              <a:t>trial of a for</a:t>
            </a:r>
            <a:r>
              <a:rPr lang="en-US" sz="2400" dirty="0" smtClean="0"/>
              <a:t>-fee product)</a:t>
            </a:r>
          </a:p>
        </p:txBody>
      </p:sp>
      <p:sp>
        <p:nvSpPr>
          <p:cNvPr id="4" name="Slide Number Placeholder 3"/>
          <p:cNvSpPr>
            <a:spLocks noGrp="1"/>
          </p:cNvSpPr>
          <p:nvPr>
            <p:ph type="sldNum" sz="quarter" idx="12"/>
          </p:nvPr>
        </p:nvSpPr>
        <p:spPr/>
        <p:txBody>
          <a:bodyPr/>
          <a:lstStyle/>
          <a:p>
            <a:fld id="{F196E328-5F34-1146-9750-671B9B2749B6}" type="slidenum">
              <a:rPr lang="en-US" smtClean="0"/>
              <a:t>50</a:t>
            </a:fld>
            <a:endParaRPr lang="en-US" dirty="0"/>
          </a:p>
        </p:txBody>
      </p:sp>
    </p:spTree>
    <p:extLst>
      <p:ext uri="{BB962C8B-B14F-4D97-AF65-F5344CB8AC3E}">
        <p14:creationId xmlns:p14="http://schemas.microsoft.com/office/powerpoint/2010/main" val="361503682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Backups</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Backups tend to be like the old comedian Rodney Dangerfield: they "just don't get no respect."</a:t>
            </a:r>
          </a:p>
          <a:p>
            <a:r>
              <a:rPr lang="en-US" sz="2400" dirty="0" smtClean="0"/>
              <a:t>These days, however, with Cryptolocker and comparable ransomware threats in broad circulation, backups have taken on a new and critically pivotal role...</a:t>
            </a:r>
          </a:p>
          <a:p>
            <a:r>
              <a:rPr lang="en-US" sz="2400" dirty="0" smtClean="0"/>
              <a:t>With backups, if you get hit by a file encryptor, wipe the machine, restore from backups, and drive on – minor annoyance.</a:t>
            </a:r>
          </a:p>
          <a:p>
            <a:r>
              <a:rPr lang="en-US" sz="2400" dirty="0" smtClean="0"/>
              <a:t>Without backups, you'll often be faced with two pretty bad choices: pay the ransom, or live without your </a:t>
            </a:r>
            <a:r>
              <a:rPr lang="en-US" sz="2400" dirty="0" smtClean="0"/>
              <a:t>sometimes </a:t>
            </a:r>
            <a:br>
              <a:rPr lang="en-US" sz="2400" dirty="0" smtClean="0"/>
            </a:br>
            <a:r>
              <a:rPr lang="en-US" sz="2400" dirty="0" smtClean="0"/>
              <a:t>irreplaceable files</a:t>
            </a:r>
            <a:endParaRPr lang="en-US" sz="2400" dirty="0" smtClean="0"/>
          </a:p>
          <a:p>
            <a:r>
              <a:rPr lang="en-US" sz="2400" dirty="0" smtClean="0"/>
              <a:t>Ou</a:t>
            </a:r>
            <a:r>
              <a:rPr lang="en-US" sz="2400" dirty="0"/>
              <a:t>c</a:t>
            </a:r>
            <a:r>
              <a:rPr lang="en-US" sz="2400" dirty="0" smtClean="0"/>
              <a:t>h</a:t>
            </a:r>
          </a:p>
          <a:p>
            <a:r>
              <a:rPr lang="en-US" sz="2400" dirty="0" smtClean="0"/>
              <a:t>Please take </a:t>
            </a:r>
            <a:r>
              <a:rPr lang="en-US" sz="2400" dirty="0" smtClean="0"/>
              <a:t>backups of your system, and keep more than one generation of backups in multiple locations (just in cas</a:t>
            </a:r>
            <a:r>
              <a:rPr lang="en-US" sz="2400" dirty="0" smtClean="0"/>
              <a:t>e your most recent one is corrupted or becomes inaccessible)</a:t>
            </a: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51</a:t>
            </a:fld>
            <a:endParaRPr lang="en-US"/>
          </a:p>
        </p:txBody>
      </p:sp>
    </p:spTree>
    <p:extLst>
      <p:ext uri="{BB962C8B-B14F-4D97-AF65-F5344CB8AC3E}">
        <p14:creationId xmlns:p14="http://schemas.microsoft.com/office/powerpoint/2010/main" val="133718588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Password Manager</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Passwords play a crucial role in securing many services. Let me emphasize the word </a:t>
            </a:r>
            <a:r>
              <a:rPr lang="en-US" sz="2400" b="1" dirty="0" smtClean="0"/>
              <a:t>MANY</a:t>
            </a:r>
            <a:r>
              <a:rPr lang="en-US" sz="2400" dirty="0" smtClean="0"/>
              <a:t> in the preceding </a:t>
            </a:r>
            <a:r>
              <a:rPr lang="en-US" sz="2400" dirty="0" smtClean="0"/>
              <a:t>line. </a:t>
            </a:r>
            <a:r>
              <a:rPr lang="en-US" sz="2400" dirty="0" smtClean="0"/>
              <a:t>That's the problem. We all have far too many passwords to sanely manage.</a:t>
            </a:r>
          </a:p>
          <a:p>
            <a:r>
              <a:rPr lang="en-US" sz="2400" dirty="0" smtClean="0"/>
              <a:t>One solution is to write your passwords down in a little black book, but that's sort of </a:t>
            </a:r>
            <a:r>
              <a:rPr lang="en-US" sz="2400" dirty="0" smtClean="0"/>
              <a:t>"old </a:t>
            </a:r>
            <a:r>
              <a:rPr lang="en-US" sz="2400" dirty="0" smtClean="0"/>
              <a:t>school</a:t>
            </a:r>
            <a:r>
              <a:rPr lang="en-US" sz="2400" dirty="0" smtClean="0"/>
              <a:t>." </a:t>
            </a:r>
            <a:r>
              <a:rPr lang="en-US" sz="2400" dirty="0" smtClean="0"/>
              <a:t>The best solution to this is probably to use a password manager. Doing so makes it realistically practical for you to use </a:t>
            </a:r>
            <a:br>
              <a:rPr lang="en-US" sz="2400" dirty="0" smtClean="0"/>
            </a:br>
            <a:r>
              <a:rPr lang="en-US" sz="2400" dirty="0" smtClean="0"/>
              <a:t>very </a:t>
            </a:r>
            <a:r>
              <a:rPr lang="en-US" sz="2400" b="1" dirty="0" smtClean="0"/>
              <a:t>strong </a:t>
            </a:r>
            <a:r>
              <a:rPr lang="en-US" sz="2400" b="1" dirty="0" smtClean="0"/>
              <a:t>passwords</a:t>
            </a:r>
            <a:r>
              <a:rPr lang="en-US" sz="2400" dirty="0" smtClean="0"/>
              <a:t>, and DIFFERENT </a:t>
            </a:r>
            <a:br>
              <a:rPr lang="en-US" sz="2400" dirty="0" smtClean="0"/>
            </a:br>
            <a:r>
              <a:rPr lang="en-US" sz="2400" dirty="0" smtClean="0"/>
              <a:t>strong passwords for each site where </a:t>
            </a:r>
            <a:br>
              <a:rPr lang="en-US" sz="2400" dirty="0" smtClean="0"/>
            </a:br>
            <a:r>
              <a:rPr lang="en-US" sz="2400" dirty="0" smtClean="0"/>
              <a:t>you need to login.</a:t>
            </a:r>
          </a:p>
          <a:p>
            <a:r>
              <a:rPr lang="en-US" sz="2400" dirty="0" smtClean="0"/>
              <a:t>Once you try one, you'll never believe </a:t>
            </a:r>
            <a:br>
              <a:rPr lang="en-US" sz="2400" dirty="0" smtClean="0"/>
            </a:br>
            <a:r>
              <a:rPr lang="en-US" sz="2400" dirty="0" smtClean="0"/>
              <a:t>you lived without one.</a:t>
            </a:r>
          </a:p>
          <a:p>
            <a:r>
              <a:rPr lang="en-US" sz="2400" dirty="0" smtClean="0"/>
              <a:t>Tempting as </a:t>
            </a:r>
            <a:r>
              <a:rPr lang="en-US" sz="2400" dirty="0" smtClean="0"/>
              <a:t>the </a:t>
            </a:r>
            <a:r>
              <a:rPr lang="en-US" sz="2400" dirty="0" smtClean="0"/>
              <a:t>sample password </a:t>
            </a:r>
            <a:r>
              <a:rPr lang="en-US" sz="2400" dirty="0" smtClean="0"/>
              <a:t>over</a:t>
            </a:r>
            <a:br>
              <a:rPr lang="en-US" sz="2400" dirty="0" smtClean="0"/>
            </a:br>
            <a:r>
              <a:rPr lang="en-US" sz="2400" dirty="0" smtClean="0"/>
              <a:t>there may be, please choose another. </a:t>
            </a:r>
            <a:r>
              <a:rPr lang="en-US" sz="2400" dirty="0" smtClean="0"/>
              <a:t>:-)</a:t>
            </a:r>
          </a:p>
        </p:txBody>
      </p:sp>
      <p:sp>
        <p:nvSpPr>
          <p:cNvPr id="4" name="Slide Number Placeholder 3"/>
          <p:cNvSpPr>
            <a:spLocks noGrp="1"/>
          </p:cNvSpPr>
          <p:nvPr>
            <p:ph type="sldNum" sz="quarter" idx="12"/>
          </p:nvPr>
        </p:nvSpPr>
        <p:spPr/>
        <p:txBody>
          <a:bodyPr/>
          <a:lstStyle/>
          <a:p>
            <a:fld id="{F196E328-5F34-1146-9750-671B9B2749B6}" type="slidenum">
              <a:rPr lang="en-US" smtClean="0"/>
              <a:t>52</a:t>
            </a:fld>
            <a:endParaRPr lang="en-US"/>
          </a:p>
        </p:txBody>
      </p:sp>
    </p:spTree>
    <p:extLst>
      <p:ext uri="{BB962C8B-B14F-4D97-AF65-F5344CB8AC3E}">
        <p14:creationId xmlns:p14="http://schemas.microsoft.com/office/powerpoint/2010/main" val="189281638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88656"/>
          </a:xfrm>
        </p:spPr>
        <p:txBody>
          <a:bodyPr>
            <a:normAutofit/>
          </a:bodyPr>
          <a:lstStyle/>
          <a:p>
            <a:r>
              <a:rPr lang="en-US" sz="3200" b="1" dirty="0" smtClean="0"/>
              <a:t>Multifactor</a:t>
            </a:r>
            <a:endParaRPr lang="en-US" sz="3200" b="1" dirty="0"/>
          </a:p>
        </p:txBody>
      </p:sp>
      <p:sp>
        <p:nvSpPr>
          <p:cNvPr id="3" name="Content Placeholder 2"/>
          <p:cNvSpPr>
            <a:spLocks noGrp="1"/>
          </p:cNvSpPr>
          <p:nvPr>
            <p:ph idx="1"/>
          </p:nvPr>
        </p:nvSpPr>
        <p:spPr>
          <a:xfrm>
            <a:off x="218953" y="766257"/>
            <a:ext cx="8626724" cy="5845446"/>
          </a:xfrm>
        </p:spPr>
        <p:txBody>
          <a:bodyPr>
            <a:noAutofit/>
          </a:bodyPr>
          <a:lstStyle/>
          <a:p>
            <a:r>
              <a:rPr lang="en-US" sz="2400" dirty="0" smtClean="0"/>
              <a:t>Many of the services you use continue to just rely on plain old passwords to control access. </a:t>
            </a:r>
          </a:p>
          <a:p>
            <a:r>
              <a:rPr lang="en-US" sz="2400" dirty="0" smtClean="0"/>
              <a:t>Use of just plain old passwords is as wrongheaded as a belief in a </a:t>
            </a:r>
            <a:r>
              <a:rPr lang="en-US" sz="2400" dirty="0"/>
              <a:t>Ptolemaic</a:t>
            </a:r>
            <a:r>
              <a:rPr lang="en-US" sz="2400" dirty="0" smtClean="0"/>
              <a:t> </a:t>
            </a:r>
            <a:r>
              <a:rPr lang="en-US" sz="2400" dirty="0" smtClean="0"/>
              <a:t>("geocentric") </a:t>
            </a:r>
            <a:r>
              <a:rPr lang="en-US" sz="2400" dirty="0" smtClean="0"/>
              <a:t>universe. You really want to get with the </a:t>
            </a:r>
            <a:r>
              <a:rPr lang="en-US" sz="2400" dirty="0" smtClean="0"/>
              <a:t>modern era! </a:t>
            </a:r>
            <a:r>
              <a:rPr lang="en-US" sz="2400" dirty="0" smtClean="0"/>
              <a:t>Augment your plain old password (something you know) with something you have (such a cryptographic hard token or your smart phone), or something you are (such as your fingerprint, a photo of your eye, or a sample of your </a:t>
            </a:r>
            <a:r>
              <a:rPr lang="en-US" sz="2400" dirty="0" smtClean="0"/>
              <a:t>speech</a:t>
            </a:r>
            <a:r>
              <a:rPr lang="en-US" sz="2400" dirty="0"/>
              <a:t> </a:t>
            </a:r>
            <a:r>
              <a:rPr lang="en-US" sz="2400" dirty="0" smtClean="0"/>
              <a:t>– but when it comes to biometric, beware of coerced "cooperation").</a:t>
            </a:r>
            <a:endParaRPr lang="en-US" sz="2400" dirty="0" smtClean="0"/>
          </a:p>
          <a:p>
            <a:r>
              <a:rPr lang="en-US" sz="2400" dirty="0" smtClean="0"/>
              <a:t>Many sites, including the University of Maryland Baltimore, use Duo Security, a multifactor product that's offered as part of a special academic deal </a:t>
            </a:r>
            <a:r>
              <a:rPr lang="en-US" sz="2400" dirty="0" smtClean="0"/>
              <a:t>through InCommon</a:t>
            </a:r>
            <a:r>
              <a:rPr lang="en-US" sz="2400" dirty="0" smtClean="0"/>
              <a:t>. It works great, and I recommend it highly (</a:t>
            </a:r>
            <a:r>
              <a:rPr lang="en-US" sz="2400" dirty="0" err="1" smtClean="0"/>
              <a:t>ObDisclaimer</a:t>
            </a:r>
            <a:r>
              <a:rPr lang="en-US" sz="2400" dirty="0" smtClean="0"/>
              <a:t>: I used to run the InCommon Multifactor Program when I worked for Internet2)</a:t>
            </a:r>
          </a:p>
        </p:txBody>
      </p:sp>
      <p:sp>
        <p:nvSpPr>
          <p:cNvPr id="4" name="Slide Number Placeholder 3"/>
          <p:cNvSpPr>
            <a:spLocks noGrp="1"/>
          </p:cNvSpPr>
          <p:nvPr>
            <p:ph type="sldNum" sz="quarter" idx="12"/>
          </p:nvPr>
        </p:nvSpPr>
        <p:spPr/>
        <p:txBody>
          <a:bodyPr/>
          <a:lstStyle/>
          <a:p>
            <a:fld id="{F196E328-5F34-1146-9750-671B9B2749B6}" type="slidenum">
              <a:rPr lang="en-US" smtClean="0"/>
              <a:t>53</a:t>
            </a:fld>
            <a:endParaRPr lang="en-US" dirty="0"/>
          </a:p>
        </p:txBody>
      </p:sp>
    </p:spTree>
    <p:extLst>
      <p:ext uri="{BB962C8B-B14F-4D97-AF65-F5344CB8AC3E}">
        <p14:creationId xmlns:p14="http://schemas.microsoft.com/office/powerpoint/2010/main" val="94502325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Anti Virus</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Anti virus software won't </a:t>
            </a:r>
            <a:r>
              <a:rPr lang="en-US" sz="2400" i="1" u="sng" dirty="0" smtClean="0"/>
              <a:t>always</a:t>
            </a:r>
            <a:r>
              <a:rPr lang="en-US" sz="2400" dirty="0" smtClean="0"/>
              <a:t> work, but it </a:t>
            </a:r>
            <a:r>
              <a:rPr lang="en-US" sz="2400" i="1" u="sng" dirty="0" smtClean="0"/>
              <a:t>may</a:t>
            </a:r>
            <a:r>
              <a:rPr lang="en-US" sz="2400" dirty="0" smtClean="0"/>
              <a:t> work </a:t>
            </a:r>
            <a:r>
              <a:rPr lang="en-US" sz="2400" i="1" u="sng" dirty="0" smtClean="0"/>
              <a:t>sometimes</a:t>
            </a:r>
            <a:r>
              <a:rPr lang="en-US" sz="2400" dirty="0" smtClean="0"/>
              <a:t>, and </a:t>
            </a:r>
            <a:r>
              <a:rPr lang="en-US" sz="2400" dirty="0" smtClean="0"/>
              <a:t>since people </a:t>
            </a:r>
            <a:r>
              <a:rPr lang="en-US" sz="2400" dirty="0" smtClean="0"/>
              <a:t>expect it, </a:t>
            </a:r>
            <a:r>
              <a:rPr lang="en-US" sz="2400" dirty="0" smtClean="0"/>
              <a:t>you </a:t>
            </a:r>
            <a:r>
              <a:rPr lang="en-US" sz="2400" dirty="0" smtClean="0"/>
              <a:t>should still use it.</a:t>
            </a:r>
          </a:p>
          <a:p>
            <a:pPr marL="393192"/>
            <a:r>
              <a:rPr lang="en-US" sz="2400" dirty="0" smtClean="0"/>
              <a:t>Doing so is not without risk, however. Every piece of software you run may have it's own problems, including </a:t>
            </a:r>
            <a:r>
              <a:rPr lang="en-US" sz="2400" dirty="0"/>
              <a:t>security software:</a:t>
            </a:r>
            <a:br>
              <a:rPr lang="en-US" sz="2400" dirty="0"/>
            </a:br>
            <a:r>
              <a:rPr lang="en-US" sz="2400" dirty="0" smtClean="0"/>
              <a:t/>
            </a:r>
            <a:br>
              <a:rPr lang="en-US" sz="2400" dirty="0" smtClean="0"/>
            </a:br>
            <a:r>
              <a:rPr lang="en-US" sz="2000" i="1" dirty="0" smtClean="0"/>
              <a:t>"</a:t>
            </a:r>
            <a:r>
              <a:rPr lang="en-US" sz="2000" i="1" dirty="0"/>
              <a:t>A bug in its software meant that Trend Micro accidentally left a remote debugging server running on customer </a:t>
            </a:r>
            <a:r>
              <a:rPr lang="en-US" sz="2000" i="1" dirty="0" smtClean="0"/>
              <a:t>machines. </a:t>
            </a:r>
            <a:r>
              <a:rPr lang="en-US" sz="2000" b="1" i="1" dirty="0" smtClean="0"/>
              <a:t>The </a:t>
            </a:r>
            <a:r>
              <a:rPr lang="en-US" sz="2000" b="1" i="1" dirty="0"/>
              <a:t>flaw</a:t>
            </a:r>
            <a:r>
              <a:rPr lang="en-US" sz="2000" i="1" dirty="0"/>
              <a:t>, discovered by Google’s Project Zero researcher Tavis Ormandy,</a:t>
            </a:r>
            <a:r>
              <a:rPr lang="en-US" sz="2000" b="1" i="1" dirty="0"/>
              <a:t> opened the door to command execution </a:t>
            </a:r>
            <a:r>
              <a:rPr lang="en-US" sz="2000" b="1" i="1" dirty="0" smtClean="0"/>
              <a:t>on </a:t>
            </a:r>
            <a:r>
              <a:rPr lang="en-US" sz="2000" b="1" i="1" dirty="0"/>
              <a:t>vulnerable systems (running either Trend Micro Maximum Security, Trend Micro Premium Security or Trend </a:t>
            </a:r>
            <a:r>
              <a:rPr lang="en-US" sz="2000" b="1" i="1" dirty="0" smtClean="0"/>
              <a:t>Micro</a:t>
            </a:r>
            <a:br>
              <a:rPr lang="en-US" sz="2000" b="1" i="1" dirty="0" smtClean="0"/>
            </a:br>
            <a:r>
              <a:rPr lang="en-US" sz="2000" b="1" i="1" dirty="0" smtClean="0"/>
              <a:t>Password </a:t>
            </a:r>
            <a:r>
              <a:rPr lang="en-US" sz="2000" b="1" i="1" dirty="0"/>
              <a:t>Manager)."</a:t>
            </a:r>
            <a:r>
              <a:rPr lang="en-US" sz="2000" i="1" dirty="0"/>
              <a:t/>
            </a:r>
            <a:br>
              <a:rPr lang="en-US" sz="2000" i="1" dirty="0"/>
            </a:br>
            <a:r>
              <a:rPr lang="en-US" sz="2000" dirty="0" smtClean="0"/>
              <a:t/>
            </a:r>
            <a:br>
              <a:rPr lang="en-US" sz="2000" dirty="0" smtClean="0"/>
            </a:br>
            <a:r>
              <a:rPr lang="en-US" sz="2400" dirty="0" smtClean="0"/>
              <a:t>"Patch out for 'ridiculous' Trend Micro command execution </a:t>
            </a:r>
            <a:r>
              <a:rPr lang="en-US" sz="2400" dirty="0" err="1" smtClean="0"/>
              <a:t>vuln</a:t>
            </a:r>
            <a:r>
              <a:rPr lang="en-US" sz="2400" dirty="0" smtClean="0"/>
              <a:t>" http</a:t>
            </a:r>
            <a:r>
              <a:rPr lang="en-US" sz="2400" dirty="0"/>
              <a:t>://</a:t>
            </a:r>
            <a:r>
              <a:rPr lang="en-US" sz="2400" dirty="0" err="1"/>
              <a:t>www.theregister.co.uk</a:t>
            </a:r>
            <a:r>
              <a:rPr lang="en-US" sz="2400" dirty="0"/>
              <a:t>/2016/03/31/</a:t>
            </a:r>
            <a:r>
              <a:rPr lang="en-US" sz="2400" dirty="0" err="1"/>
              <a:t>trend_micro_patches_command_execution_flaw</a:t>
            </a:r>
            <a:r>
              <a:rPr lang="en-US" sz="2400" dirty="0" smtClean="0"/>
              <a:t>/ [emphasis added]</a:t>
            </a:r>
            <a:endParaRPr lang="en-US" sz="2400" dirty="0"/>
          </a:p>
        </p:txBody>
      </p:sp>
      <p:sp>
        <p:nvSpPr>
          <p:cNvPr id="4" name="Slide Number Placeholder 3"/>
          <p:cNvSpPr>
            <a:spLocks noGrp="1"/>
          </p:cNvSpPr>
          <p:nvPr>
            <p:ph type="sldNum" sz="quarter" idx="12"/>
          </p:nvPr>
        </p:nvSpPr>
        <p:spPr/>
        <p:txBody>
          <a:bodyPr/>
          <a:lstStyle/>
          <a:p>
            <a:fld id="{F196E328-5F34-1146-9750-671B9B2749B6}" type="slidenum">
              <a:rPr lang="en-US" smtClean="0"/>
              <a:t>54</a:t>
            </a:fld>
            <a:endParaRPr lang="en-US" dirty="0"/>
          </a:p>
        </p:txBody>
      </p:sp>
    </p:spTree>
    <p:extLst>
      <p:ext uri="{BB962C8B-B14F-4D97-AF65-F5344CB8AC3E}">
        <p14:creationId xmlns:p14="http://schemas.microsoft.com/office/powerpoint/2010/main" val="358666970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a:t>
            </a:r>
            <a:r>
              <a:rPr lang="en-US" sz="3200" b="1" u="sng" dirty="0" smtClean="0"/>
              <a:t>Which</a:t>
            </a:r>
            <a:r>
              <a:rPr lang="en-US" sz="3200" b="1" dirty="0" smtClean="0"/>
              <a:t> Anti Virus Software Should I Run?"</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Interesting/tricky question. We know bad guys test and tweak their </a:t>
            </a:r>
            <a:r>
              <a:rPr lang="en-US" sz="2400" dirty="0" smtClean="0"/>
              <a:t>malware </a:t>
            </a:r>
            <a:r>
              <a:rPr lang="en-US" sz="2400" dirty="0" smtClean="0"/>
              <a:t>to avoid the most popular antivirus products. </a:t>
            </a:r>
            <a:r>
              <a:rPr lang="en-US" sz="2400" dirty="0" smtClean="0"/>
              <a:t/>
            </a:r>
            <a:br>
              <a:rPr lang="en-US" sz="2400" dirty="0" smtClean="0"/>
            </a:br>
            <a:r>
              <a:rPr lang="en-US" sz="2400" dirty="0" smtClean="0"/>
              <a:t>This </a:t>
            </a:r>
            <a:r>
              <a:rPr lang="en-US" sz="2400" dirty="0" smtClean="0"/>
              <a:t>may imply that the most popular antivirus products may miss some of the more aggressive malware (since </a:t>
            </a:r>
            <a:r>
              <a:rPr lang="en-US" sz="2400" dirty="0" smtClean="0"/>
              <a:t>the malware </a:t>
            </a:r>
            <a:r>
              <a:rPr lang="en-US" sz="2400" dirty="0" smtClean="0"/>
              <a:t>may </a:t>
            </a:r>
            <a:r>
              <a:rPr lang="en-US" sz="2400" dirty="0" smtClean="0"/>
              <a:t>have been </a:t>
            </a:r>
            <a:r>
              <a:rPr lang="en-US" sz="2400" dirty="0" smtClean="0"/>
              <a:t>specifically tailored to avoid being </a:t>
            </a:r>
            <a:r>
              <a:rPr lang="en-US" sz="2400" dirty="0" smtClean="0"/>
              <a:t>detected by it)</a:t>
            </a:r>
            <a:endParaRPr lang="en-US" sz="2400" dirty="0" smtClean="0"/>
          </a:p>
          <a:p>
            <a:r>
              <a:rPr lang="en-US" sz="2400" dirty="0" smtClean="0"/>
              <a:t>Less popular antivirus products, on the other hand, may be less popular for good reasons. Less popular antivirus products may also not be able to afford to maintain </a:t>
            </a:r>
            <a:br>
              <a:rPr lang="en-US" sz="2400" dirty="0" smtClean="0"/>
            </a:br>
            <a:r>
              <a:rPr lang="en-US" sz="2400" dirty="0" smtClean="0"/>
              <a:t>the analysis team and facilities needed </a:t>
            </a:r>
            <a:br>
              <a:rPr lang="en-US" sz="2400" dirty="0" smtClean="0"/>
            </a:br>
            <a:r>
              <a:rPr lang="en-US" sz="2400" dirty="0" smtClean="0"/>
              <a:t>to keep up with today's flood of </a:t>
            </a:r>
            <a:br>
              <a:rPr lang="en-US" sz="2400" dirty="0" smtClean="0"/>
            </a:br>
            <a:r>
              <a:rPr lang="en-US" sz="2400" dirty="0" smtClean="0"/>
              <a:t>malware.</a:t>
            </a:r>
          </a:p>
          <a:p>
            <a:r>
              <a:rPr lang="en-US" sz="2400" dirty="0" smtClean="0"/>
              <a:t>The best thing to do may be to run an </a:t>
            </a:r>
            <a:br>
              <a:rPr lang="en-US" sz="2400" dirty="0" smtClean="0"/>
            </a:br>
            <a:r>
              <a:rPr lang="en-US" sz="2400" dirty="0" smtClean="0"/>
              <a:t>operating system that's less-targeted </a:t>
            </a:r>
            <a:br>
              <a:rPr lang="en-US" sz="2400" dirty="0" smtClean="0"/>
            </a:br>
            <a:r>
              <a:rPr lang="en-US" sz="2400" dirty="0" smtClean="0"/>
              <a:t>by malware, </a:t>
            </a:r>
            <a:r>
              <a:rPr lang="en-US" sz="2400" b="1" dirty="0" smtClean="0"/>
              <a:t>plus</a:t>
            </a:r>
            <a:r>
              <a:rPr lang="en-US" sz="2400" dirty="0" smtClean="0"/>
              <a:t> an antivirus product </a:t>
            </a:r>
            <a:br>
              <a:rPr lang="en-US" sz="2400" dirty="0" smtClean="0"/>
            </a:br>
            <a:r>
              <a:rPr lang="en-US" sz="2400" dirty="0" smtClean="0"/>
              <a:t>of your choice.</a:t>
            </a:r>
          </a:p>
        </p:txBody>
      </p:sp>
      <p:sp>
        <p:nvSpPr>
          <p:cNvPr id="4" name="Slide Number Placeholder 3"/>
          <p:cNvSpPr>
            <a:spLocks noGrp="1"/>
          </p:cNvSpPr>
          <p:nvPr>
            <p:ph type="sldNum" sz="quarter" idx="12"/>
          </p:nvPr>
        </p:nvSpPr>
        <p:spPr/>
        <p:txBody>
          <a:bodyPr/>
          <a:lstStyle/>
          <a:p>
            <a:fld id="{F196E328-5F34-1146-9750-671B9B2749B6}" type="slidenum">
              <a:rPr lang="en-US" smtClean="0"/>
              <a:t>55</a:t>
            </a:fld>
            <a:endParaRPr lang="en-US"/>
          </a:p>
        </p:txBody>
      </p:sp>
      <p:pic>
        <p:nvPicPr>
          <p:cNvPr id="5" name="Picture 4" descr="rotavir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5651" y="3714750"/>
            <a:ext cx="3011149" cy="2641600"/>
          </a:xfrm>
          <a:prstGeom prst="rect">
            <a:avLst/>
          </a:prstGeom>
        </p:spPr>
      </p:pic>
    </p:spTree>
    <p:extLst>
      <p:ext uri="{BB962C8B-B14F-4D97-AF65-F5344CB8AC3E}">
        <p14:creationId xmlns:p14="http://schemas.microsoft.com/office/powerpoint/2010/main" val="242041777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Firewalls</a:t>
            </a:r>
            <a:endParaRPr lang="en-US" sz="3200" b="1" dirty="0"/>
          </a:p>
        </p:txBody>
      </p:sp>
      <p:sp>
        <p:nvSpPr>
          <p:cNvPr id="3" name="Content Placeholder 2"/>
          <p:cNvSpPr>
            <a:spLocks noGrp="1"/>
          </p:cNvSpPr>
          <p:nvPr>
            <p:ph idx="1"/>
          </p:nvPr>
        </p:nvSpPr>
        <p:spPr>
          <a:xfrm>
            <a:off x="940172" y="874889"/>
            <a:ext cx="7142011" cy="5736813"/>
          </a:xfrm>
        </p:spPr>
        <p:txBody>
          <a:bodyPr>
            <a:normAutofit/>
          </a:bodyPr>
          <a:lstStyle/>
          <a:p>
            <a:r>
              <a:rPr lang="en-US" sz="2400" dirty="0" smtClean="0"/>
              <a:t>Firewalls are much like anti virus software: they're not perfect, but still, they're a staple recommendation of most security pundits</a:t>
            </a:r>
            <a:r>
              <a:rPr lang="en-US" sz="2400" dirty="0" smtClean="0"/>
              <a:t>.</a:t>
            </a:r>
          </a:p>
          <a:p>
            <a:r>
              <a:rPr lang="en-US" sz="2400" dirty="0" smtClean="0"/>
              <a:t>If </a:t>
            </a:r>
            <a:r>
              <a:rPr lang="en-US" sz="2400" dirty="0" smtClean="0"/>
              <a:t>you </a:t>
            </a:r>
            <a:r>
              <a:rPr lang="en-US" sz="2400" b="1" dirty="0" smtClean="0"/>
              <a:t>don't</a:t>
            </a:r>
            <a:r>
              <a:rPr lang="en-US" sz="2400" dirty="0" smtClean="0"/>
              <a:t> have one running, you'll be crucified if something goes </a:t>
            </a:r>
            <a:r>
              <a:rPr lang="en-US" sz="2400" dirty="0" smtClean="0"/>
              <a:t>wrong that could have been stopped by one.</a:t>
            </a:r>
          </a:p>
          <a:p>
            <a:r>
              <a:rPr lang="en-US" sz="2400" dirty="0" smtClean="0"/>
              <a:t>Check to see what you've got open with GRC's Shield's Up https</a:t>
            </a:r>
            <a:r>
              <a:rPr lang="en-US" sz="2400" dirty="0"/>
              <a:t>://</a:t>
            </a:r>
            <a:r>
              <a:rPr lang="en-US" sz="2400" dirty="0" err="1"/>
              <a:t>www.grc.com</a:t>
            </a:r>
            <a:r>
              <a:rPr lang="en-US" sz="2400" dirty="0"/>
              <a:t>/x/ne.dll?</a:t>
            </a:r>
            <a:r>
              <a:rPr lang="en-US" sz="2400" dirty="0" smtClean="0"/>
              <a:t>bh0bkyd2  (select "All Service Ports" after agreeing to the sites terms and conditions). Ideally, as results, you should see a matrix of only little green squares (if you're running a firewall).</a:t>
            </a:r>
          </a:p>
        </p:txBody>
      </p:sp>
      <p:sp>
        <p:nvSpPr>
          <p:cNvPr id="4" name="Slide Number Placeholder 3"/>
          <p:cNvSpPr>
            <a:spLocks noGrp="1"/>
          </p:cNvSpPr>
          <p:nvPr>
            <p:ph type="sldNum" sz="quarter" idx="12"/>
          </p:nvPr>
        </p:nvSpPr>
        <p:spPr/>
        <p:txBody>
          <a:bodyPr/>
          <a:lstStyle/>
          <a:p>
            <a:fld id="{F196E328-5F34-1146-9750-671B9B2749B6}" type="slidenum">
              <a:rPr lang="en-US" smtClean="0"/>
              <a:t>56</a:t>
            </a:fld>
            <a:endParaRPr lang="en-US"/>
          </a:p>
        </p:txBody>
      </p:sp>
    </p:spTree>
    <p:extLst>
      <p:ext uri="{BB962C8B-B14F-4D97-AF65-F5344CB8AC3E}">
        <p14:creationId xmlns:p14="http://schemas.microsoft.com/office/powerpoint/2010/main" val="392595795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Some of the Problems With </a:t>
            </a:r>
            <a:r>
              <a:rPr lang="en-US" sz="3200" b="1" dirty="0" smtClean="0"/>
              <a:t>Firewalls</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The </a:t>
            </a:r>
            <a:r>
              <a:rPr lang="en-US" sz="2400" dirty="0" smtClean="0"/>
              <a:t>firewall "medicine" can be nearly as bad (or worse) than the insecurity "disease." </a:t>
            </a:r>
            <a:r>
              <a:rPr lang="en-US" sz="2400" dirty="0" smtClean="0"/>
              <a:t/>
            </a:r>
            <a:br>
              <a:rPr lang="en-US" sz="2400" dirty="0" smtClean="0"/>
            </a:br>
            <a:r>
              <a:rPr lang="en-US" sz="2400" dirty="0" smtClean="0"/>
              <a:t/>
            </a:r>
            <a:br>
              <a:rPr lang="en-US" sz="2400" dirty="0" smtClean="0"/>
            </a:br>
            <a:r>
              <a:rPr lang="en-US" sz="2400" dirty="0" smtClean="0"/>
              <a:t>Firewalls...</a:t>
            </a:r>
            <a:br>
              <a:rPr lang="en-US" sz="2400" dirty="0" smtClean="0"/>
            </a:br>
            <a:r>
              <a:rPr lang="en-US" sz="2400" dirty="0" smtClean="0"/>
              <a:t/>
            </a:r>
            <a:br>
              <a:rPr lang="en-US" sz="2400" dirty="0" smtClean="0"/>
            </a:br>
            <a:r>
              <a:rPr lang="en-US" sz="2400" dirty="0" smtClean="0"/>
              <a:t>-</a:t>
            </a:r>
            <a:r>
              <a:rPr lang="en-US" sz="2400" dirty="0" smtClean="0"/>
              <a:t>- provide an illusion of "total security," and that can lead to </a:t>
            </a:r>
            <a:br>
              <a:rPr lang="en-US" sz="2400" dirty="0" smtClean="0"/>
            </a:br>
            <a:r>
              <a:rPr lang="en-US" sz="2400" dirty="0" smtClean="0"/>
              <a:t>    </a:t>
            </a:r>
            <a:r>
              <a:rPr lang="en-US" sz="2400" dirty="0" smtClean="0"/>
              <a:t>complacency ("crunchy on the outside, gooey in the middle")</a:t>
            </a:r>
            <a:br>
              <a:rPr lang="en-US" sz="2400" dirty="0" smtClean="0"/>
            </a:br>
            <a:r>
              <a:rPr lang="en-US" sz="2400" dirty="0" smtClean="0"/>
              <a:t>-</a:t>
            </a:r>
            <a:r>
              <a:rPr lang="en-US" sz="2400" dirty="0" smtClean="0"/>
              <a:t>- they break end-to-end transparency (RFC2775 and RFC4924)</a:t>
            </a:r>
            <a:br>
              <a:rPr lang="en-US" sz="2400" dirty="0" smtClean="0"/>
            </a:br>
            <a:r>
              <a:rPr lang="en-US" sz="2400" dirty="0" smtClean="0"/>
              <a:t>-- they can </a:t>
            </a:r>
            <a:r>
              <a:rPr lang="en-US" sz="2400" dirty="0" smtClean="0"/>
              <a:t>make it hard to go fast</a:t>
            </a:r>
            <a:r>
              <a:rPr lang="en-US" sz="2400" dirty="0" smtClean="0"/>
              <a:t/>
            </a:r>
            <a:br>
              <a:rPr lang="en-US" sz="2400" dirty="0" smtClean="0"/>
            </a:br>
            <a:r>
              <a:rPr lang="en-US" sz="2400" dirty="0" smtClean="0"/>
              <a:t>-</a:t>
            </a:r>
            <a:r>
              <a:rPr lang="en-US" sz="2400" dirty="0" smtClean="0"/>
              <a:t>- they can complicate provisioning and debugging </a:t>
            </a:r>
            <a:r>
              <a:rPr lang="en-US" sz="2400" dirty="0" smtClean="0"/>
              <a:t>services</a:t>
            </a:r>
            <a:r>
              <a:rPr lang="en-US" sz="2400" dirty="0" smtClean="0"/>
              <a:t/>
            </a:r>
            <a:br>
              <a:rPr lang="en-US" sz="2400" dirty="0" smtClean="0"/>
            </a:br>
            <a:r>
              <a:rPr lang="en-US" sz="2400" dirty="0" smtClean="0"/>
              <a:t>    particularly if non-1:1 network address translation/PAT is used</a:t>
            </a:r>
            <a:br>
              <a:rPr lang="en-US" sz="2400" dirty="0" smtClean="0"/>
            </a:br>
            <a:r>
              <a:rPr lang="en-US" sz="2400" dirty="0" smtClean="0"/>
              <a:t>-</a:t>
            </a:r>
            <a:r>
              <a:rPr lang="en-US" sz="2400" dirty="0" smtClean="0"/>
              <a:t>- they can result in the de facto creation of a "two-port </a:t>
            </a:r>
            <a:br>
              <a:rPr lang="en-US" sz="2400" dirty="0" smtClean="0"/>
            </a:br>
            <a:r>
              <a:rPr lang="en-US" sz="2400" dirty="0" smtClean="0"/>
              <a:t>    Internet" (everything over http/https</a:t>
            </a:r>
            <a:r>
              <a:rPr lang="en-US" sz="2400" dirty="0" smtClean="0"/>
              <a:t>)</a:t>
            </a:r>
            <a:br>
              <a:rPr lang="en-US" sz="2400" dirty="0" smtClean="0"/>
            </a:br>
            <a:r>
              <a:rPr lang="en-US" sz="2400" dirty="0" smtClean="0"/>
              <a:t>-- ....</a:t>
            </a: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57</a:t>
            </a:fld>
            <a:endParaRPr lang="en-US"/>
          </a:p>
        </p:txBody>
      </p:sp>
    </p:spTree>
    <p:extLst>
      <p:ext uri="{BB962C8B-B14F-4D97-AF65-F5344CB8AC3E}">
        <p14:creationId xmlns:p14="http://schemas.microsoft.com/office/powerpoint/2010/main" val="297600413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7599"/>
            <a:ext cx="9144000" cy="954276"/>
          </a:xfrm>
        </p:spPr>
        <p:txBody>
          <a:bodyPr>
            <a:normAutofit/>
          </a:bodyPr>
          <a:lstStyle/>
          <a:p>
            <a:r>
              <a:rPr lang="en-US" sz="3200" b="1" dirty="0" smtClean="0"/>
              <a:t>If You Do Firewall, Firewall At </a:t>
            </a:r>
            <a:r>
              <a:rPr lang="en-US" sz="3200" b="1" dirty="0" smtClean="0"/>
              <a:t>the Host </a:t>
            </a:r>
            <a:r>
              <a:rPr lang="en-US" sz="3200" b="1" dirty="0" smtClean="0"/>
              <a:t>(or </a:t>
            </a:r>
            <a:r>
              <a:rPr lang="en-US" sz="3200" b="1" dirty="0" smtClean="0"/>
              <a:t>at </a:t>
            </a:r>
            <a:r>
              <a:rPr lang="en-US" sz="3200" b="1" dirty="0" smtClean="0"/>
              <a:t/>
            </a:r>
            <a:br>
              <a:rPr lang="en-US" sz="3200" b="1" dirty="0" smtClean="0"/>
            </a:br>
            <a:r>
              <a:rPr lang="en-US" sz="3200" b="1" dirty="0" smtClean="0"/>
              <a:t>the Subnet), NOT </a:t>
            </a:r>
            <a:r>
              <a:rPr lang="en-US" sz="3200" b="1" dirty="0" smtClean="0"/>
              <a:t>At the Institutional Border</a:t>
            </a:r>
            <a:endParaRPr lang="en-US" sz="3200" b="1" dirty="0"/>
          </a:p>
        </p:txBody>
      </p:sp>
      <p:sp>
        <p:nvSpPr>
          <p:cNvPr id="3" name="Content Placeholder 2"/>
          <p:cNvSpPr>
            <a:spLocks noGrp="1"/>
          </p:cNvSpPr>
          <p:nvPr>
            <p:ph idx="1"/>
          </p:nvPr>
        </p:nvSpPr>
        <p:spPr>
          <a:xfrm>
            <a:off x="218953" y="1158875"/>
            <a:ext cx="8626724" cy="5452827"/>
          </a:xfrm>
        </p:spPr>
        <p:txBody>
          <a:bodyPr>
            <a:normAutofit/>
          </a:bodyPr>
          <a:lstStyle/>
          <a:p>
            <a:r>
              <a:rPr lang="en-US" sz="2400" dirty="0" smtClean="0"/>
              <a:t>Perimeter firewalls are a lot like traditional </a:t>
            </a:r>
            <a:r>
              <a:rPr lang="en-US" sz="2400" dirty="0" smtClean="0"/>
              <a:t>medieval castles</a:t>
            </a:r>
            <a:r>
              <a:rPr lang="en-US" sz="2400" dirty="0" smtClean="0"/>
              <a:t>: </a:t>
            </a:r>
            <a:r>
              <a:rPr lang="en-US" sz="2400" dirty="0" smtClean="0"/>
              <a:t/>
            </a:r>
            <a:br>
              <a:rPr lang="en-US" sz="2400" dirty="0" smtClean="0"/>
            </a:br>
            <a:r>
              <a:rPr lang="en-US" sz="2400" dirty="0" smtClean="0"/>
              <a:t>you </a:t>
            </a:r>
            <a:r>
              <a:rPr lang="en-US" sz="2400" dirty="0" smtClean="0"/>
              <a:t>want to </a:t>
            </a:r>
            <a:r>
              <a:rPr lang="en-US" sz="2400" dirty="0" smtClean="0"/>
              <a:t>carefully limit </a:t>
            </a:r>
            <a:r>
              <a:rPr lang="en-US" sz="2400" dirty="0" smtClean="0"/>
              <a:t>who/</a:t>
            </a:r>
            <a:r>
              <a:rPr lang="en-US" sz="2400" dirty="0" smtClean="0"/>
              <a:t>what is </a:t>
            </a:r>
            <a:r>
              <a:rPr lang="en-US" sz="2400" dirty="0" smtClean="0"/>
              <a:t>inside the walls with you.</a:t>
            </a:r>
          </a:p>
          <a:p>
            <a:endParaRPr lang="en-US" sz="2400" dirty="0" smtClean="0"/>
          </a:p>
          <a:p>
            <a:r>
              <a:rPr lang="en-US" sz="2400" dirty="0" smtClean="0"/>
              <a:t>Putting a firewall at the institutional border means that you may have 20,000 of your </a:t>
            </a:r>
            <a:r>
              <a:rPr lang="en-US" sz="2400" dirty="0" smtClean="0"/>
              <a:t>"closest friends" inside th</a:t>
            </a:r>
            <a:r>
              <a:rPr lang="en-US" sz="2400" dirty="0" smtClean="0"/>
              <a:t>e firewall </a:t>
            </a:r>
            <a:r>
              <a:rPr lang="en-US" sz="2400" dirty="0" smtClean="0"/>
              <a:t>with you and your sensitive systems.</a:t>
            </a:r>
            <a:r>
              <a:rPr lang="en-US" sz="2400" dirty="0" smtClean="0"/>
              <a:t> </a:t>
            </a:r>
            <a:r>
              <a:rPr lang="en-US" sz="2400" dirty="0" smtClean="0"/>
              <a:t>Are </a:t>
            </a:r>
            <a:r>
              <a:rPr lang="en-US" sz="2400" dirty="0" smtClean="0"/>
              <a:t>you sure </a:t>
            </a:r>
            <a:r>
              <a:rPr lang="en-US" sz="2400" dirty="0" smtClean="0"/>
              <a:t>that you </a:t>
            </a:r>
            <a:r>
              <a:rPr lang="en-US" sz="2400" dirty="0" smtClean="0"/>
              <a:t>trust </a:t>
            </a:r>
            <a:r>
              <a:rPr lang="en-US" sz="2400" dirty="0" smtClean="0"/>
              <a:t>each and every </a:t>
            </a:r>
            <a:r>
              <a:rPr lang="en-US" sz="2400" dirty="0" smtClean="0"/>
              <a:t>one of those </a:t>
            </a:r>
            <a:r>
              <a:rPr lang="en-US" sz="2400" dirty="0" smtClean="0"/>
              <a:t>users, and each and every one of their devices?</a:t>
            </a:r>
            <a:endParaRPr lang="en-US" sz="2400" dirty="0" smtClean="0"/>
          </a:p>
          <a:p>
            <a:endParaRPr lang="en-US" sz="2400" dirty="0"/>
          </a:p>
          <a:p>
            <a:r>
              <a:rPr lang="en-US" sz="2400" dirty="0" smtClean="0"/>
              <a:t>Beware of attacks that specifically target firewalls, too (e.g</a:t>
            </a:r>
            <a:r>
              <a:rPr lang="en-US" sz="2400" dirty="0" smtClean="0"/>
              <a:t>. </a:t>
            </a:r>
            <a:r>
              <a:rPr lang="en-US" sz="2400" dirty="0" smtClean="0"/>
              <a:t>state exhaustion attacks). Simple </a:t>
            </a:r>
            <a:r>
              <a:rPr lang="en-US" sz="2400" dirty="0" smtClean="0"/>
              <a:t>router ACLs (access </a:t>
            </a:r>
            <a:r>
              <a:rPr lang="en-US" sz="2400" dirty="0" smtClean="0"/>
              <a:t>control </a:t>
            </a:r>
            <a:r>
              <a:rPr lang="en-US" sz="2400" dirty="0" smtClean="0"/>
              <a:t>lists) </a:t>
            </a:r>
            <a:r>
              <a:rPr lang="en-US" sz="2400" dirty="0" smtClean="0"/>
              <a:t>may be preferable in some cases.</a:t>
            </a:r>
          </a:p>
        </p:txBody>
      </p:sp>
      <p:sp>
        <p:nvSpPr>
          <p:cNvPr id="4" name="Slide Number Placeholder 3"/>
          <p:cNvSpPr>
            <a:spLocks noGrp="1"/>
          </p:cNvSpPr>
          <p:nvPr>
            <p:ph type="sldNum" sz="quarter" idx="12"/>
          </p:nvPr>
        </p:nvSpPr>
        <p:spPr/>
        <p:txBody>
          <a:bodyPr/>
          <a:lstStyle/>
          <a:p>
            <a:fld id="{F196E328-5F34-1146-9750-671B9B2749B6}" type="slidenum">
              <a:rPr lang="en-US" smtClean="0"/>
              <a:t>58</a:t>
            </a:fld>
            <a:endParaRPr lang="en-US"/>
          </a:p>
        </p:txBody>
      </p:sp>
    </p:spTree>
    <p:extLst>
      <p:ext uri="{BB962C8B-B14F-4D97-AF65-F5344CB8AC3E}">
        <p14:creationId xmlns:p14="http://schemas.microsoft.com/office/powerpoint/2010/main" val="223802972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System Login / Idle System Screen Lock</a:t>
            </a:r>
            <a:endParaRPr lang="en-US" sz="3200" b="1" dirty="0"/>
          </a:p>
        </p:txBody>
      </p:sp>
      <p:sp>
        <p:nvSpPr>
          <p:cNvPr id="3" name="Content Placeholder 2"/>
          <p:cNvSpPr>
            <a:spLocks noGrp="1"/>
          </p:cNvSpPr>
          <p:nvPr>
            <p:ph idx="1"/>
          </p:nvPr>
        </p:nvSpPr>
        <p:spPr>
          <a:xfrm>
            <a:off x="218953" y="920750"/>
            <a:ext cx="8626724" cy="5690952"/>
          </a:xfrm>
        </p:spPr>
        <p:txBody>
          <a:bodyPr>
            <a:normAutofit/>
          </a:bodyPr>
          <a:lstStyle/>
          <a:p>
            <a:r>
              <a:rPr lang="en-US" sz="2400" dirty="0" smtClean="0"/>
              <a:t>Very basic, but you'd be surprised how often people don't bother: all </a:t>
            </a:r>
            <a:r>
              <a:rPr lang="en-US" sz="2400" dirty="0" smtClean="0"/>
              <a:t>end-user systems should require </a:t>
            </a:r>
            <a:r>
              <a:rPr lang="en-US" sz="2400" dirty="0" smtClean="0"/>
              <a:t>a physically present user</a:t>
            </a:r>
            <a:r>
              <a:rPr lang="en-US" sz="2400" dirty="0" smtClean="0"/>
              <a:t> </a:t>
            </a:r>
            <a:r>
              <a:rPr lang="en-US" sz="2400" dirty="0" smtClean="0"/>
              <a:t>to </a:t>
            </a:r>
            <a:r>
              <a:rPr lang="en-US" sz="2400" dirty="0" smtClean="0"/>
              <a:t>login before granting  access at boot time.</a:t>
            </a:r>
            <a:endParaRPr lang="en-US" sz="2400" dirty="0" smtClean="0"/>
          </a:p>
          <a:p>
            <a:endParaRPr lang="en-US" sz="2400" dirty="0" smtClean="0"/>
          </a:p>
          <a:p>
            <a:r>
              <a:rPr lang="en-US" sz="2400" dirty="0" smtClean="0"/>
              <a:t>All end-user systems should also have an idle system screen lock that activates after some reasonable period of inactivity. </a:t>
            </a:r>
          </a:p>
          <a:p>
            <a:endParaRPr lang="en-US" sz="2400" dirty="0"/>
          </a:p>
          <a:p>
            <a:r>
              <a:rPr lang="en-US" sz="2400" dirty="0" smtClean="0"/>
              <a:t>Some might </a:t>
            </a:r>
            <a:r>
              <a:rPr lang="en-US" sz="2400" dirty="0" smtClean="0"/>
              <a:t>also </a:t>
            </a:r>
            <a:r>
              <a:rPr lang="en-US" sz="2400" dirty="0" smtClean="0"/>
              <a:t>be interested in trying </a:t>
            </a:r>
            <a:r>
              <a:rPr lang="en-US" sz="2400" dirty="0" smtClean="0"/>
              <a:t>a hardware proximity-based lock such </a:t>
            </a:r>
            <a:r>
              <a:rPr lang="en-US" sz="2400" dirty="0"/>
              <a:t>as Gatekeeper from https://</a:t>
            </a:r>
            <a:r>
              <a:rPr lang="en-US" sz="2400" dirty="0" err="1"/>
              <a:t>gkchain.com</a:t>
            </a:r>
            <a:r>
              <a:rPr lang="en-US" sz="2400" dirty="0" smtClean="0"/>
              <a:t>/ </a:t>
            </a:r>
            <a:r>
              <a:rPr lang="en-US" sz="2400" dirty="0"/>
              <a:t/>
            </a:r>
            <a:br>
              <a:rPr lang="en-US" sz="2400" dirty="0"/>
            </a:br>
            <a:r>
              <a:rPr lang="en-US" sz="2400" dirty="0" smtClean="0"/>
              <a:t/>
            </a:r>
            <a:br>
              <a:rPr lang="en-US" sz="2400" dirty="0" smtClean="0"/>
            </a:br>
            <a:r>
              <a:rPr lang="en-US" sz="2400" dirty="0" smtClean="0"/>
              <a:t>That token-based product locks your screen when you walk away, and unlocks it automatically when </a:t>
            </a:r>
            <a:r>
              <a:rPr lang="en-US" sz="2400" dirty="0" smtClean="0"/>
              <a:t>you return.</a:t>
            </a:r>
            <a:endParaRPr lang="en-US" sz="2400" dirty="0"/>
          </a:p>
        </p:txBody>
      </p:sp>
      <p:sp>
        <p:nvSpPr>
          <p:cNvPr id="4" name="Slide Number Placeholder 3"/>
          <p:cNvSpPr>
            <a:spLocks noGrp="1"/>
          </p:cNvSpPr>
          <p:nvPr>
            <p:ph type="sldNum" sz="quarter" idx="12"/>
          </p:nvPr>
        </p:nvSpPr>
        <p:spPr/>
        <p:txBody>
          <a:bodyPr/>
          <a:lstStyle/>
          <a:p>
            <a:fld id="{F196E328-5F34-1146-9750-671B9B2749B6}" type="slidenum">
              <a:rPr lang="en-US" smtClean="0"/>
              <a:t>59</a:t>
            </a:fld>
            <a:endParaRPr lang="en-US"/>
          </a:p>
        </p:txBody>
      </p:sp>
    </p:spTree>
    <p:extLst>
      <p:ext uri="{BB962C8B-B14F-4D97-AF65-F5344CB8AC3E}">
        <p14:creationId xmlns:p14="http://schemas.microsoft.com/office/powerpoint/2010/main" val="81467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56" y="77600"/>
            <a:ext cx="8964106" cy="688656"/>
          </a:xfrm>
        </p:spPr>
        <p:txBody>
          <a:bodyPr>
            <a:normAutofit/>
          </a:bodyPr>
          <a:lstStyle/>
          <a:p>
            <a:r>
              <a:rPr lang="en-US" sz="3200" b="1" dirty="0" smtClean="0">
                <a:solidFill>
                  <a:schemeClr val="bg1"/>
                </a:solidFill>
              </a:rPr>
              <a:t>"Denied Area" Defined</a:t>
            </a:r>
            <a:endParaRPr lang="en-US" sz="3200" b="1" dirty="0">
              <a:solidFill>
                <a:schemeClr val="bg1"/>
              </a:solidFill>
            </a:endParaRPr>
          </a:p>
        </p:txBody>
      </p:sp>
      <p:sp>
        <p:nvSpPr>
          <p:cNvPr id="3" name="Content Placeholder 2"/>
          <p:cNvSpPr>
            <a:spLocks noGrp="1"/>
          </p:cNvSpPr>
          <p:nvPr>
            <p:ph idx="1"/>
          </p:nvPr>
        </p:nvSpPr>
        <p:spPr>
          <a:xfrm>
            <a:off x="1298811" y="1183285"/>
            <a:ext cx="6623945" cy="4981077"/>
          </a:xfrm>
        </p:spPr>
        <p:txBody>
          <a:bodyPr>
            <a:normAutofit/>
          </a:bodyPr>
          <a:lstStyle/>
          <a:p>
            <a:pPr marL="0" indent="0">
              <a:buNone/>
            </a:pPr>
            <a:r>
              <a:rPr lang="en-US" sz="2400" dirty="0"/>
              <a:t>	</a:t>
            </a:r>
            <a:r>
              <a:rPr lang="en-US" sz="2400" i="1" dirty="0" smtClean="0">
                <a:solidFill>
                  <a:schemeClr val="bg1"/>
                </a:solidFill>
              </a:rPr>
              <a:t>A denied area is an intelligence term of art </a:t>
            </a:r>
            <a:br>
              <a:rPr lang="en-US" sz="2400" i="1" dirty="0" smtClean="0">
                <a:solidFill>
                  <a:schemeClr val="bg1"/>
                </a:solidFill>
              </a:rPr>
            </a:br>
            <a:r>
              <a:rPr lang="en-US" sz="2400" i="1" dirty="0" smtClean="0">
                <a:solidFill>
                  <a:schemeClr val="bg1"/>
                </a:solidFill>
              </a:rPr>
              <a:t>describing an extremely hostile operational </a:t>
            </a:r>
            <a:br>
              <a:rPr lang="en-US" sz="2400" i="1" dirty="0" smtClean="0">
                <a:solidFill>
                  <a:schemeClr val="bg1"/>
                </a:solidFill>
              </a:rPr>
            </a:br>
            <a:r>
              <a:rPr lang="en-US" sz="2400" i="1" dirty="0" smtClean="0">
                <a:solidFill>
                  <a:schemeClr val="bg1"/>
                </a:solidFill>
              </a:rPr>
              <a:t>environment with heavy surveillance.</a:t>
            </a:r>
            <a:br>
              <a:rPr lang="en-US" sz="2400" i="1" dirty="0" smtClean="0">
                <a:solidFill>
                  <a:schemeClr val="bg1"/>
                </a:solidFill>
              </a:rPr>
            </a:br>
            <a:endParaRPr lang="en-US" sz="2400" i="1" dirty="0" smtClean="0">
              <a:solidFill>
                <a:schemeClr val="bg1"/>
              </a:solidFill>
            </a:endParaRPr>
          </a:p>
          <a:p>
            <a:pPr marL="0" indent="0">
              <a:buNone/>
            </a:pPr>
            <a:r>
              <a:rPr lang="en-US" sz="2400" i="1" dirty="0">
                <a:solidFill>
                  <a:schemeClr val="bg1"/>
                </a:solidFill>
              </a:rPr>
              <a:t>	</a:t>
            </a:r>
            <a:r>
              <a:rPr lang="en-US" sz="2400" i="1" dirty="0" smtClean="0">
                <a:solidFill>
                  <a:schemeClr val="bg1"/>
                </a:solidFill>
              </a:rPr>
              <a:t>The United States Department of Defense </a:t>
            </a:r>
            <a:br>
              <a:rPr lang="en-US" sz="2400" i="1" dirty="0" smtClean="0">
                <a:solidFill>
                  <a:schemeClr val="bg1"/>
                </a:solidFill>
              </a:rPr>
            </a:br>
            <a:r>
              <a:rPr lang="en-US" sz="2400" i="1" dirty="0" smtClean="0">
                <a:solidFill>
                  <a:schemeClr val="bg1"/>
                </a:solidFill>
              </a:rPr>
              <a:t>defines a denied area as "an area under enemy </a:t>
            </a:r>
            <a:br>
              <a:rPr lang="en-US" sz="2400" i="1" dirty="0" smtClean="0">
                <a:solidFill>
                  <a:schemeClr val="bg1"/>
                </a:solidFill>
              </a:rPr>
            </a:br>
            <a:r>
              <a:rPr lang="en-US" sz="2400" i="1" dirty="0" smtClean="0">
                <a:solidFill>
                  <a:schemeClr val="bg1"/>
                </a:solidFill>
              </a:rPr>
              <a:t>or unfriendly control in which friendly forces </a:t>
            </a:r>
            <a:br>
              <a:rPr lang="en-US" sz="2400" i="1" dirty="0" smtClean="0">
                <a:solidFill>
                  <a:schemeClr val="bg1"/>
                </a:solidFill>
              </a:rPr>
            </a:br>
            <a:r>
              <a:rPr lang="en-US" sz="2400" i="1" dirty="0" smtClean="0">
                <a:solidFill>
                  <a:schemeClr val="bg1"/>
                </a:solidFill>
              </a:rPr>
              <a:t>cannot expect to operate successfully within </a:t>
            </a:r>
            <a:br>
              <a:rPr lang="en-US" sz="2400" i="1" dirty="0" smtClean="0">
                <a:solidFill>
                  <a:schemeClr val="bg1"/>
                </a:solidFill>
              </a:rPr>
            </a:br>
            <a:r>
              <a:rPr lang="en-US" sz="2400" i="1" dirty="0" smtClean="0">
                <a:solidFill>
                  <a:schemeClr val="bg1"/>
                </a:solidFill>
              </a:rPr>
              <a:t>existing operational constraints and force </a:t>
            </a:r>
            <a:br>
              <a:rPr lang="en-US" sz="2400" i="1" dirty="0" smtClean="0">
                <a:solidFill>
                  <a:schemeClr val="bg1"/>
                </a:solidFill>
              </a:rPr>
            </a:br>
            <a:r>
              <a:rPr lang="en-US" sz="2400" i="1" dirty="0" smtClean="0">
                <a:solidFill>
                  <a:schemeClr val="bg1"/>
                </a:solidFill>
              </a:rPr>
              <a:t>capabilities."</a:t>
            </a:r>
            <a:endParaRPr lang="en-US" i="1" dirty="0">
              <a:solidFill>
                <a:schemeClr val="bg1"/>
              </a:solidFill>
            </a:endParaRPr>
          </a:p>
          <a:p>
            <a:pPr marL="0" indent="0">
              <a:buNone/>
            </a:pPr>
            <a:r>
              <a:rPr lang="en-US" sz="2400" dirty="0" smtClean="0">
                <a:solidFill>
                  <a:schemeClr val="bg1"/>
                </a:solidFill>
              </a:rPr>
              <a:t>		</a:t>
            </a:r>
            <a:endParaRPr lang="en-US" sz="2400" dirty="0">
              <a:solidFill>
                <a:schemeClr val="bg1"/>
              </a:solidFill>
            </a:endParaRPr>
          </a:p>
          <a:p>
            <a:pPr marL="0" indent="0">
              <a:buNone/>
            </a:pPr>
            <a:r>
              <a:rPr lang="en-US" sz="2400" dirty="0" smtClean="0">
                <a:solidFill>
                  <a:schemeClr val="bg1"/>
                </a:solidFill>
              </a:rPr>
              <a:t>Source: https://</a:t>
            </a:r>
            <a:r>
              <a:rPr lang="en-US" sz="2400" dirty="0" err="1" smtClean="0">
                <a:solidFill>
                  <a:schemeClr val="bg1"/>
                </a:solidFill>
              </a:rPr>
              <a:t>en.wikipedia.org</a:t>
            </a:r>
            <a:r>
              <a:rPr lang="en-US" sz="2400" dirty="0" smtClean="0">
                <a:solidFill>
                  <a:schemeClr val="bg1"/>
                </a:solidFill>
              </a:rPr>
              <a:t>/wiki/</a:t>
            </a:r>
            <a:r>
              <a:rPr lang="en-US" sz="2400" dirty="0" err="1" smtClean="0">
                <a:solidFill>
                  <a:schemeClr val="bg1"/>
                </a:solidFill>
              </a:rPr>
              <a:t>Denied_area</a:t>
            </a:r>
            <a:endParaRPr lang="en-US" sz="2400" dirty="0" smtClean="0">
              <a:solidFill>
                <a:schemeClr val="bg1"/>
              </a:solidFill>
            </a:endParaRPr>
          </a:p>
        </p:txBody>
      </p:sp>
      <p:sp>
        <p:nvSpPr>
          <p:cNvPr id="4" name="Slide Number Placeholder 3"/>
          <p:cNvSpPr>
            <a:spLocks noGrp="1"/>
          </p:cNvSpPr>
          <p:nvPr>
            <p:ph type="sldNum" sz="quarter" idx="12"/>
          </p:nvPr>
        </p:nvSpPr>
        <p:spPr/>
        <p:txBody>
          <a:bodyPr/>
          <a:lstStyle/>
          <a:p>
            <a:fld id="{F196E328-5F34-1146-9750-671B9B2749B6}" type="slidenum">
              <a:rPr lang="en-US" smtClean="0"/>
              <a:t>6</a:t>
            </a:fld>
            <a:endParaRPr lang="en-US"/>
          </a:p>
        </p:txBody>
      </p:sp>
    </p:spTree>
    <p:extLst>
      <p:ext uri="{BB962C8B-B14F-4D97-AF65-F5344CB8AC3E}">
        <p14:creationId xmlns:p14="http://schemas.microsoft.com/office/powerpoint/2010/main" val="208674408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Full Disk Encryption</a:t>
            </a:r>
            <a:endParaRPr lang="en-US" sz="3200" b="1" dirty="0"/>
          </a:p>
        </p:txBody>
      </p:sp>
      <p:sp>
        <p:nvSpPr>
          <p:cNvPr id="3" name="Content Placeholder 2"/>
          <p:cNvSpPr>
            <a:spLocks noGrp="1"/>
          </p:cNvSpPr>
          <p:nvPr>
            <p:ph idx="1"/>
          </p:nvPr>
        </p:nvSpPr>
        <p:spPr>
          <a:xfrm>
            <a:off x="218952" y="874889"/>
            <a:ext cx="8798047" cy="5736813"/>
          </a:xfrm>
        </p:spPr>
        <p:txBody>
          <a:bodyPr>
            <a:normAutofit/>
          </a:bodyPr>
          <a:lstStyle/>
          <a:p>
            <a:r>
              <a:rPr lang="en-US" sz="2400" b="1" dirty="0" smtClean="0"/>
              <a:t>All end-user systems should use full disk encryption, particularly </a:t>
            </a:r>
            <a:r>
              <a:rPr lang="en-US" sz="2400" b="1" dirty="0" smtClean="0"/>
              <a:t>on easy</a:t>
            </a:r>
            <a:r>
              <a:rPr lang="en-US" sz="2400" b="1" dirty="0" smtClean="0"/>
              <a:t>-to-steal small-form-factor desktops &amp; laptops.</a:t>
            </a:r>
          </a:p>
          <a:p>
            <a:r>
              <a:rPr lang="en-US" sz="2400" dirty="0" smtClean="0"/>
              <a:t>"But Joe! We already encrypt </a:t>
            </a:r>
            <a:r>
              <a:rPr lang="en-US" sz="2400" dirty="0" smtClean="0"/>
              <a:t>at least all the systems </a:t>
            </a:r>
            <a:r>
              <a:rPr lang="en-US" sz="2400" dirty="0" smtClean="0"/>
              <a:t>that we think may have PII on them... isn't that enough?" No. You want full disk encryption on </a:t>
            </a:r>
            <a:r>
              <a:rPr lang="en-US" sz="2400" b="1" dirty="0" smtClean="0"/>
              <a:t>all end-user systems.</a:t>
            </a:r>
            <a:r>
              <a:rPr lang="en-US" sz="2400" dirty="0" smtClean="0"/>
              <a:t> Any other policy means that you will almost certainly miss protecting some </a:t>
            </a:r>
            <a:r>
              <a:rPr lang="en-US" sz="2400" dirty="0" smtClean="0"/>
              <a:t>PII/PHI</a:t>
            </a:r>
            <a:endParaRPr lang="en-US" sz="2400" dirty="0" smtClean="0"/>
          </a:p>
          <a:p>
            <a:r>
              <a:rPr lang="en-US" sz="2400" dirty="0" smtClean="0"/>
              <a:t>Full disk encryption should also be used on all </a:t>
            </a:r>
            <a:r>
              <a:rPr lang="en-US" sz="2400" b="1" dirty="0" smtClean="0"/>
              <a:t>thumb drives. </a:t>
            </a:r>
            <a:r>
              <a:rPr lang="en-US" sz="2400" dirty="0" smtClean="0"/>
              <a:t/>
            </a:r>
            <a:br>
              <a:rPr lang="en-US" sz="2400" dirty="0" smtClean="0"/>
            </a:br>
            <a:r>
              <a:rPr lang="en-US" sz="2400" dirty="0" smtClean="0"/>
              <a:t>One vendor that tends to be particularly strong in </a:t>
            </a:r>
            <a:r>
              <a:rPr lang="en-US" sz="2400" dirty="0" smtClean="0"/>
              <a:t>the encrypted thumb drive </a:t>
            </a:r>
            <a:r>
              <a:rPr lang="en-US" sz="2400" b="1" dirty="0" smtClean="0"/>
              <a:t>space</a:t>
            </a:r>
            <a:r>
              <a:rPr lang="en-US" sz="2400" dirty="0" smtClean="0"/>
              <a:t> </a:t>
            </a:r>
            <a:r>
              <a:rPr lang="en-US" sz="2400" dirty="0" smtClean="0"/>
              <a:t>is </a:t>
            </a:r>
            <a:r>
              <a:rPr lang="en-US" sz="2400" b="1" dirty="0" err="1" smtClean="0"/>
              <a:t>IronKey</a:t>
            </a:r>
            <a:r>
              <a:rPr lang="en-US" sz="2400" dirty="0"/>
              <a:t> </a:t>
            </a:r>
            <a:r>
              <a:rPr lang="en-US" sz="2400" dirty="0" smtClean="0"/>
              <a:t>(</a:t>
            </a:r>
            <a:r>
              <a:rPr lang="en-US" sz="2400" dirty="0" smtClean="0"/>
              <a:t>now </a:t>
            </a:r>
            <a:r>
              <a:rPr lang="en-US" sz="2400" dirty="0" smtClean="0"/>
              <a:t>owned by </a:t>
            </a:r>
            <a:r>
              <a:rPr lang="en-US" sz="2400" dirty="0" smtClean="0"/>
              <a:t>Kingston)</a:t>
            </a:r>
            <a:endParaRPr lang="en-US" sz="2400" dirty="0" smtClean="0"/>
          </a:p>
          <a:p>
            <a:r>
              <a:rPr lang="en-US" sz="2400" dirty="0" smtClean="0"/>
              <a:t>"OK, but what about </a:t>
            </a:r>
            <a:r>
              <a:rPr lang="en-US" sz="2400" b="1" dirty="0" smtClean="0"/>
              <a:t>servers</a:t>
            </a:r>
            <a:r>
              <a:rPr lang="en-US" sz="2400" dirty="0" smtClean="0"/>
              <a:t>?" Servers, unlike desktops or laptops, are normally in secure data centers (hopefully they're not under desks or in janitorial closets!), and </a:t>
            </a:r>
            <a:r>
              <a:rPr lang="en-US" sz="2400" dirty="0" smtClean="0"/>
              <a:t>you'll </a:t>
            </a:r>
            <a:r>
              <a:rPr lang="en-US" sz="2400" dirty="0" smtClean="0"/>
              <a:t>want to be able to reboot servers w/o the need to enter a decryption key, particularly if you have racks and racks of servers at a given site!</a:t>
            </a:r>
          </a:p>
        </p:txBody>
      </p:sp>
      <p:sp>
        <p:nvSpPr>
          <p:cNvPr id="4" name="Slide Number Placeholder 3"/>
          <p:cNvSpPr>
            <a:spLocks noGrp="1"/>
          </p:cNvSpPr>
          <p:nvPr>
            <p:ph type="sldNum" sz="quarter" idx="12"/>
          </p:nvPr>
        </p:nvSpPr>
        <p:spPr/>
        <p:txBody>
          <a:bodyPr/>
          <a:lstStyle/>
          <a:p>
            <a:fld id="{F196E328-5F34-1146-9750-671B9B2749B6}" type="slidenum">
              <a:rPr lang="en-US" smtClean="0"/>
              <a:t>60</a:t>
            </a:fld>
            <a:endParaRPr lang="en-US"/>
          </a:p>
        </p:txBody>
      </p:sp>
    </p:spTree>
    <p:extLst>
      <p:ext uri="{BB962C8B-B14F-4D97-AF65-F5344CB8AC3E}">
        <p14:creationId xmlns:p14="http://schemas.microsoft.com/office/powerpoint/2010/main" val="143639173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Physical Security</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Some of your greatest </a:t>
            </a:r>
            <a:r>
              <a:rPr lang="en-US" sz="2400" dirty="0" smtClean="0"/>
              <a:t>computer-related risks </a:t>
            </a:r>
            <a:r>
              <a:rPr lang="en-US" sz="2400" dirty="0" smtClean="0"/>
              <a:t>are associated with real world </a:t>
            </a:r>
            <a:r>
              <a:rPr lang="en-US" sz="2400" b="1" dirty="0" smtClean="0"/>
              <a:t>physical security</a:t>
            </a:r>
            <a:r>
              <a:rPr lang="en-US" sz="2400" dirty="0" smtClean="0"/>
              <a:t> phenomena such </a:t>
            </a:r>
            <a:r>
              <a:rPr lang="en-US" sz="2400" dirty="0" smtClean="0"/>
              <a:t>as</a:t>
            </a:r>
            <a:r>
              <a:rPr lang="en-US" sz="2400" dirty="0" smtClean="0"/>
              <a:t>:</a:t>
            </a:r>
            <a:endParaRPr lang="en-US" sz="2400" dirty="0"/>
          </a:p>
          <a:p>
            <a:pPr lvl="1"/>
            <a:r>
              <a:rPr lang="en-US" sz="2400" dirty="0" smtClean="0"/>
              <a:t>Having your unencrypted laptop </a:t>
            </a:r>
            <a:r>
              <a:rPr lang="en-US" sz="2400" b="1" dirty="0" smtClean="0"/>
              <a:t>stolen</a:t>
            </a:r>
            <a:r>
              <a:rPr lang="en-US" sz="2400" dirty="0" smtClean="0"/>
              <a:t> from your </a:t>
            </a:r>
            <a:r>
              <a:rPr lang="en-US" sz="2400" dirty="0" smtClean="0"/>
              <a:t>unlocked office</a:t>
            </a:r>
            <a:r>
              <a:rPr lang="en-US" sz="2400" dirty="0" smtClean="0"/>
              <a:t>, or having your unencrypted laptop stolen from your car trunk or hotel room while </a:t>
            </a:r>
            <a:r>
              <a:rPr lang="en-US" sz="2400" dirty="0" smtClean="0"/>
              <a:t>traveling. Use full disk encryption, then lock up your laptop or keep it with you!</a:t>
            </a:r>
            <a:r>
              <a:rPr lang="en-US" sz="2400" dirty="0"/>
              <a:t/>
            </a:r>
            <a:br>
              <a:rPr lang="en-US" sz="2400" dirty="0"/>
            </a:br>
            <a:r>
              <a:rPr lang="en-US" sz="2400" dirty="0" smtClean="0"/>
              <a:t>You may find a device locator service such as FindMyMac or LoJack for Laptops to be helpful if laptop theft is a material</a:t>
            </a:r>
            <a:br>
              <a:rPr lang="en-US" sz="2400" dirty="0" smtClean="0"/>
            </a:br>
            <a:r>
              <a:rPr lang="en-US" sz="2400" dirty="0" smtClean="0"/>
              <a:t>risk for you (note: obvious tracking-related tensions here...)</a:t>
            </a:r>
            <a:endParaRPr lang="en-US" sz="2400" dirty="0"/>
          </a:p>
          <a:p>
            <a:pPr lvl="1"/>
            <a:r>
              <a:rPr lang="en-US" sz="2400" dirty="0" smtClean="0"/>
              <a:t>Dropping </a:t>
            </a:r>
            <a:r>
              <a:rPr lang="en-US" sz="2400" dirty="0" smtClean="0"/>
              <a:t>your laptop, or having it </a:t>
            </a:r>
            <a:r>
              <a:rPr lang="en-US" sz="2400" b="1" dirty="0" smtClean="0"/>
              <a:t>accidentally damaged</a:t>
            </a:r>
            <a:r>
              <a:rPr lang="en-US" sz="2400" dirty="0" smtClean="0"/>
              <a:t> (spilled liquids, knocked off a table at a conference, crushed by a fellow passenger while you have it in an overhead bin on a plane, etc.</a:t>
            </a:r>
            <a:r>
              <a:rPr lang="en-US" sz="2400" dirty="0" smtClean="0"/>
              <a:t>). Insurance, a</a:t>
            </a:r>
            <a:r>
              <a:rPr lang="en-US" sz="2400" dirty="0" smtClean="0"/>
              <a:t> hard case, care with power cords, and a silicone keyboard membrane can all help to reduce your exposure.</a:t>
            </a: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61</a:t>
            </a:fld>
            <a:endParaRPr lang="en-US"/>
          </a:p>
        </p:txBody>
      </p:sp>
    </p:spTree>
    <p:extLst>
      <p:ext uri="{BB962C8B-B14F-4D97-AF65-F5344CB8AC3E}">
        <p14:creationId xmlns:p14="http://schemas.microsoft.com/office/powerpoint/2010/main" val="20868631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Screen Filter</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Shoulder surfing is a </a:t>
            </a:r>
            <a:br>
              <a:rPr lang="en-US" sz="2400" dirty="0" smtClean="0"/>
            </a:br>
            <a:r>
              <a:rPr lang="en-US" sz="2400" dirty="0" smtClean="0"/>
              <a:t>low-tech threat, but</a:t>
            </a:r>
            <a:br>
              <a:rPr lang="en-US" sz="2400" dirty="0" smtClean="0"/>
            </a:br>
            <a:r>
              <a:rPr lang="en-US" sz="2400" dirty="0" smtClean="0"/>
              <a:t>one that should not</a:t>
            </a:r>
            <a:br>
              <a:rPr lang="en-US" sz="2400" dirty="0" smtClean="0"/>
            </a:br>
            <a:r>
              <a:rPr lang="en-US" sz="2400" dirty="0" smtClean="0"/>
              <a:t>be ignored. Use </a:t>
            </a:r>
            <a:r>
              <a:rPr lang="en-US" sz="2400" dirty="0" smtClean="0"/>
              <a:t>a </a:t>
            </a:r>
            <a:r>
              <a:rPr lang="en-US" sz="2400" dirty="0" smtClean="0"/>
              <a:t/>
            </a:r>
            <a:br>
              <a:rPr lang="en-US" sz="2400" dirty="0" smtClean="0"/>
            </a:br>
            <a:r>
              <a:rPr lang="en-US" sz="2400" dirty="0" smtClean="0"/>
              <a:t>privacy </a:t>
            </a:r>
            <a:r>
              <a:rPr lang="en-US" sz="2400" dirty="0" smtClean="0"/>
              <a:t>filter!</a:t>
            </a: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62</a:t>
            </a:fld>
            <a:endParaRPr lang="en-US"/>
          </a:p>
        </p:txBody>
      </p:sp>
    </p:spTree>
    <p:extLst>
      <p:ext uri="{BB962C8B-B14F-4D97-AF65-F5344CB8AC3E}">
        <p14:creationId xmlns:p14="http://schemas.microsoft.com/office/powerpoint/2010/main" val="79124799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7599"/>
            <a:ext cx="9144000" cy="740845"/>
          </a:xfrm>
        </p:spPr>
        <p:txBody>
          <a:bodyPr>
            <a:normAutofit/>
          </a:bodyPr>
          <a:lstStyle/>
          <a:p>
            <a:r>
              <a:rPr lang="en-US" sz="3200" b="1" dirty="0" smtClean="0"/>
              <a:t>Discarding Hardware</a:t>
            </a:r>
            <a:endParaRPr lang="en-US" sz="3200" b="1" u="sng" dirty="0"/>
          </a:p>
        </p:txBody>
      </p:sp>
      <p:sp>
        <p:nvSpPr>
          <p:cNvPr id="3" name="Content Placeholder 2"/>
          <p:cNvSpPr>
            <a:spLocks noGrp="1"/>
          </p:cNvSpPr>
          <p:nvPr>
            <p:ph idx="1"/>
          </p:nvPr>
        </p:nvSpPr>
        <p:spPr>
          <a:xfrm>
            <a:off x="218953" y="959556"/>
            <a:ext cx="8626724" cy="5652146"/>
          </a:xfrm>
        </p:spPr>
        <p:txBody>
          <a:bodyPr>
            <a:normAutofit/>
          </a:bodyPr>
          <a:lstStyle/>
          <a:p>
            <a:r>
              <a:rPr lang="en-US" sz="2400" dirty="0" smtClean="0"/>
              <a:t>Maybe you had to replace your old MS Windows laptop in </a:t>
            </a:r>
            <a:br>
              <a:rPr lang="en-US" sz="2400" dirty="0" smtClean="0"/>
            </a:br>
            <a:r>
              <a:rPr lang="en-US" sz="2400" dirty="0" smtClean="0"/>
              <a:t>order to be able to run Windows 10. After you're sure you've transferred all the files you need from your old system, but </a:t>
            </a:r>
            <a:r>
              <a:rPr lang="en-US" sz="2400" b="1" dirty="0" smtClean="0"/>
              <a:t>before</a:t>
            </a:r>
            <a:r>
              <a:rPr lang="en-US" sz="2400" dirty="0" smtClean="0"/>
              <a:t> that hardware gets surplused or otherwise disposed </a:t>
            </a:r>
            <a:r>
              <a:rPr lang="en-US" sz="2400" dirty="0" smtClean="0"/>
              <a:t>of, </a:t>
            </a:r>
            <a:r>
              <a:rPr lang="en-US" sz="2400" dirty="0" smtClean="0"/>
              <a:t>it needs to be sanitized. One popular </a:t>
            </a:r>
            <a:r>
              <a:rPr lang="en-US" sz="2400" dirty="0" smtClean="0"/>
              <a:t>tool for wiping drives is DBAN, </a:t>
            </a:r>
            <a:r>
              <a:rPr lang="en-US" sz="2400" dirty="0" smtClean="0"/>
              <a:t>see http</a:t>
            </a:r>
            <a:r>
              <a:rPr lang="en-US" sz="2400" dirty="0"/>
              <a:t>://</a:t>
            </a:r>
            <a:r>
              <a:rPr lang="en-US" sz="2400" dirty="0" err="1"/>
              <a:t>www.dban.org</a:t>
            </a:r>
            <a:r>
              <a:rPr lang="en-US" sz="2400" dirty="0" smtClean="0"/>
              <a:t>/</a:t>
            </a:r>
          </a:p>
          <a:p>
            <a:r>
              <a:rPr lang="en-US" sz="2400" dirty="0" smtClean="0"/>
              <a:t>When it is not possible to run a software disk sanitizer, or if you have a large number of disks to process, or if you need extra assurance, consider obtaining a hard </a:t>
            </a:r>
            <a:r>
              <a:rPr lang="en-US" sz="2400" dirty="0"/>
              <a:t>disk </a:t>
            </a:r>
            <a:r>
              <a:rPr lang="en-US" sz="2400" dirty="0" smtClean="0"/>
              <a:t>destroyer that can crush/shred no-longer-needed hard drives, smartphones, etc.</a:t>
            </a:r>
          </a:p>
          <a:p>
            <a:r>
              <a:rPr lang="en-US" sz="2400" dirty="0" smtClean="0"/>
              <a:t>Special note: you may get push back from your property control office if you seek to destroy "serviceable" but unneeded property. In the case of security-sensitive hardware, institutional security (should) trump relatively minor cost recovery opportunities</a:t>
            </a:r>
            <a:r>
              <a:rPr lang="en-US" sz="2400" dirty="0" smtClean="0"/>
              <a:t>. Recycle desks, not disks.</a:t>
            </a: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63</a:t>
            </a:fld>
            <a:endParaRPr lang="en-US"/>
          </a:p>
        </p:txBody>
      </p:sp>
    </p:spTree>
    <p:extLst>
      <p:ext uri="{BB962C8B-B14F-4D97-AF65-F5344CB8AC3E}">
        <p14:creationId xmlns:p14="http://schemas.microsoft.com/office/powerpoint/2010/main" val="233626130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32767"/>
            <a:ext cx="7918450" cy="1443454"/>
          </a:xfrm>
        </p:spPr>
        <p:txBody>
          <a:bodyPr>
            <a:normAutofit/>
          </a:bodyPr>
          <a:lstStyle/>
          <a:p>
            <a:r>
              <a:rPr lang="en-US" sz="3200" b="1" dirty="0" smtClean="0"/>
              <a:t>VII. Your Web Browser</a:t>
            </a:r>
            <a:endParaRPr lang="en-US" sz="3200" b="1" dirty="0"/>
          </a:p>
        </p:txBody>
      </p:sp>
      <p:sp>
        <p:nvSpPr>
          <p:cNvPr id="5" name="TextBox 4"/>
          <p:cNvSpPr txBox="1"/>
          <p:nvPr/>
        </p:nvSpPr>
        <p:spPr>
          <a:xfrm>
            <a:off x="0" y="0"/>
            <a:ext cx="1980759"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02303490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Use </a:t>
            </a:r>
            <a:r>
              <a:rPr lang="en-US" sz="3200" b="1" dirty="0" smtClean="0"/>
              <a:t>An </a:t>
            </a:r>
            <a:r>
              <a:rPr lang="en-US" sz="3200" b="1" dirty="0" smtClean="0"/>
              <a:t>Alternative </a:t>
            </a:r>
            <a:r>
              <a:rPr lang="en-US" sz="3200" b="1" dirty="0" smtClean="0"/>
              <a:t>Browser</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If you're like most people your web browser is one of your most-used applications. </a:t>
            </a:r>
            <a:r>
              <a:rPr lang="en-US" sz="2400" dirty="0" smtClean="0"/>
              <a:t>Most </a:t>
            </a:r>
            <a:r>
              <a:rPr lang="en-US" sz="2400" dirty="0" smtClean="0"/>
              <a:t>operating systems come with a bundled </a:t>
            </a:r>
            <a:r>
              <a:rPr lang="en-US" sz="2400" dirty="0" smtClean="0"/>
              <a:t>web browser </a:t>
            </a:r>
            <a:r>
              <a:rPr lang="en-US" sz="2400" dirty="0" smtClean="0"/>
              <a:t>such as Microsoft's </a:t>
            </a:r>
            <a:r>
              <a:rPr lang="en-US" sz="2400" dirty="0" smtClean="0"/>
              <a:t>Edge, </a:t>
            </a:r>
            <a:r>
              <a:rPr lang="en-US" sz="2400" dirty="0" smtClean="0"/>
              <a:t>or Apple's </a:t>
            </a:r>
            <a:r>
              <a:rPr lang="en-US" sz="2400" dirty="0" smtClean="0"/>
              <a:t>Safari. Because </a:t>
            </a:r>
            <a:r>
              <a:rPr lang="en-US" sz="2400" dirty="0" smtClean="0"/>
              <a:t>it comes pre-installed, many people </a:t>
            </a:r>
            <a:r>
              <a:rPr lang="en-US" sz="2400" dirty="0" smtClean="0"/>
              <a:t>just </a:t>
            </a:r>
            <a:r>
              <a:rPr lang="en-US" sz="2400" dirty="0" smtClean="0"/>
              <a:t>use those bundled </a:t>
            </a:r>
            <a:r>
              <a:rPr lang="en-US" sz="2400" dirty="0" smtClean="0"/>
              <a:t>web browsers </a:t>
            </a:r>
            <a:r>
              <a:rPr lang="en-US" sz="2400" dirty="0" smtClean="0"/>
              <a:t>by default.</a:t>
            </a:r>
            <a:br>
              <a:rPr lang="en-US" sz="2400" dirty="0" smtClean="0"/>
            </a:br>
            <a:endParaRPr lang="en-US" sz="2400" dirty="0" smtClean="0"/>
          </a:p>
          <a:p>
            <a:r>
              <a:rPr lang="en-US" sz="2400" dirty="0" smtClean="0"/>
              <a:t>I recommend that you consider </a:t>
            </a:r>
            <a:r>
              <a:rPr lang="en-US" sz="2400" dirty="0" smtClean="0"/>
              <a:t>installing and using </a:t>
            </a:r>
            <a:r>
              <a:rPr lang="en-US" sz="2400" dirty="0" smtClean="0"/>
              <a:t>an alternative </a:t>
            </a:r>
            <a:r>
              <a:rPr lang="en-US" sz="2400" dirty="0" smtClean="0"/>
              <a:t>browser, instead. Three choices worth considering are:</a:t>
            </a:r>
            <a:br>
              <a:rPr lang="en-US" sz="2400" dirty="0" smtClean="0"/>
            </a:br>
            <a:r>
              <a:rPr lang="en-US" sz="2400" dirty="0" smtClean="0"/>
              <a:t/>
            </a:r>
            <a:br>
              <a:rPr lang="en-US" sz="2400" dirty="0" smtClean="0"/>
            </a:br>
            <a:r>
              <a:rPr lang="en-US" sz="2400" dirty="0" smtClean="0"/>
              <a:t>-- Firefox</a:t>
            </a:r>
            <a:br>
              <a:rPr lang="en-US" sz="2400" dirty="0" smtClean="0"/>
            </a:br>
            <a:r>
              <a:rPr lang="en-US" sz="2400" dirty="0" smtClean="0"/>
              <a:t>-- Chrome</a:t>
            </a:r>
            <a:br>
              <a:rPr lang="en-US" sz="2400" dirty="0" smtClean="0"/>
            </a:br>
            <a:r>
              <a:rPr lang="en-US" sz="2400" dirty="0" smtClean="0"/>
              <a:t>-- Opera</a:t>
            </a:r>
          </a:p>
        </p:txBody>
      </p:sp>
      <p:sp>
        <p:nvSpPr>
          <p:cNvPr id="4" name="Slide Number Placeholder 3"/>
          <p:cNvSpPr>
            <a:spLocks noGrp="1"/>
          </p:cNvSpPr>
          <p:nvPr>
            <p:ph type="sldNum" sz="quarter" idx="12"/>
          </p:nvPr>
        </p:nvSpPr>
        <p:spPr/>
        <p:txBody>
          <a:bodyPr/>
          <a:lstStyle/>
          <a:p>
            <a:fld id="{F196E328-5F34-1146-9750-671B9B2749B6}" type="slidenum">
              <a:rPr lang="en-US" smtClean="0"/>
              <a:t>65</a:t>
            </a:fld>
            <a:endParaRPr lang="en-US"/>
          </a:p>
        </p:txBody>
      </p:sp>
    </p:spTree>
    <p:extLst>
      <p:ext uri="{BB962C8B-B14F-4D97-AF65-F5344CB8AC3E}">
        <p14:creationId xmlns:p14="http://schemas.microsoft.com/office/powerpoint/2010/main" val="326208371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27956"/>
          </a:xfrm>
        </p:spPr>
        <p:txBody>
          <a:bodyPr>
            <a:normAutofit/>
          </a:bodyPr>
          <a:lstStyle/>
          <a:p>
            <a:r>
              <a:rPr lang="en-US" sz="3200" b="1" dirty="0" smtClean="0"/>
              <a:t>Helper Apps: </a:t>
            </a:r>
            <a:r>
              <a:rPr lang="en-US" sz="3200" b="1" dirty="0" smtClean="0"/>
              <a:t>Don't Install </a:t>
            </a:r>
            <a:r>
              <a:rPr lang="en-US" sz="3200" b="1" dirty="0" smtClean="0"/>
              <a:t>Them If </a:t>
            </a:r>
            <a:r>
              <a:rPr lang="en-US" sz="3200" b="1" dirty="0" smtClean="0"/>
              <a:t>At All Possible</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pPr marL="0" indent="0">
              <a:buNone/>
            </a:pPr>
            <a:r>
              <a:rPr lang="en-US" sz="2400" dirty="0" smtClean="0"/>
              <a:t>		"</a:t>
            </a:r>
            <a:r>
              <a:rPr lang="en-US" sz="2400" i="1" dirty="0" smtClean="0"/>
              <a:t>According </a:t>
            </a:r>
            <a:r>
              <a:rPr lang="en-US" sz="2400" i="1" dirty="0"/>
              <a:t>to the country report for the fourth quarter of 2014 regarding the vulnerability state of machines in the United States,</a:t>
            </a:r>
            <a:r>
              <a:rPr lang="en-US" sz="2400" b="1" i="1" dirty="0"/>
              <a:t> Java is at the top of the list of software that exposes users’ machines to unnecessary risks</a:t>
            </a:r>
            <a:r>
              <a:rPr lang="en-US" sz="2400" b="1" i="1" dirty="0" smtClean="0"/>
              <a:t>.</a:t>
            </a:r>
            <a:endParaRPr lang="en-US" sz="2400" b="1" i="1" dirty="0"/>
          </a:p>
          <a:p>
            <a:pPr marL="0" indent="0">
              <a:buNone/>
            </a:pPr>
            <a:r>
              <a:rPr lang="en-US" sz="2400" i="1" dirty="0" smtClean="0"/>
              <a:t> 		The </a:t>
            </a:r>
            <a:r>
              <a:rPr lang="en-US" sz="2400" i="1" dirty="0"/>
              <a:t>data in the report from Secunia shows that on almost half (48%) of the US systems with</a:t>
            </a:r>
            <a:r>
              <a:rPr lang="en-US" sz="2400" b="1" i="1" dirty="0"/>
              <a:t> Java</a:t>
            </a:r>
            <a:r>
              <a:rPr lang="en-US" sz="2400" i="1" dirty="0"/>
              <a:t> installed, a vulnerable version was found. Apple </a:t>
            </a:r>
            <a:r>
              <a:rPr lang="en-US" sz="2400" b="1" i="1" dirty="0"/>
              <a:t>QuickTime</a:t>
            </a:r>
            <a:r>
              <a:rPr lang="en-US" sz="2400" i="1" dirty="0"/>
              <a:t> was detected to be outdated in 44% of the cases</a:t>
            </a:r>
            <a:r>
              <a:rPr lang="en-US" sz="2400" i="1" dirty="0" smtClean="0"/>
              <a:t>.</a:t>
            </a:r>
            <a:endParaRPr lang="en-US" sz="2400" i="1" dirty="0"/>
          </a:p>
          <a:p>
            <a:pPr marL="0" indent="0">
              <a:buNone/>
            </a:pPr>
            <a:r>
              <a:rPr lang="en-US" sz="2400" i="1" dirty="0" smtClean="0"/>
              <a:t> 		</a:t>
            </a:r>
            <a:r>
              <a:rPr lang="en-US" sz="2400" b="1" i="1" dirty="0" smtClean="0"/>
              <a:t>Adobe </a:t>
            </a:r>
            <a:r>
              <a:rPr lang="en-US" sz="2400" b="1" i="1" dirty="0"/>
              <a:t>Reader</a:t>
            </a:r>
            <a:r>
              <a:rPr lang="en-US" sz="2400" i="1" dirty="0"/>
              <a:t> 10.x appears as unpatched on 49% of the computers that have the product on the list of installed programs."</a:t>
            </a:r>
            <a:br>
              <a:rPr lang="en-US" sz="2400" i="1" dirty="0"/>
            </a:br>
            <a:r>
              <a:rPr lang="en-US" sz="2400" i="1" dirty="0" smtClean="0"/>
              <a:t/>
            </a:r>
            <a:br>
              <a:rPr lang="en-US" sz="2400" i="1" dirty="0" smtClean="0"/>
            </a:br>
            <a:r>
              <a:rPr lang="en-US" sz="2400" dirty="0" smtClean="0"/>
              <a:t>Source: "Java</a:t>
            </a:r>
            <a:r>
              <a:rPr lang="en-US" sz="2400" dirty="0"/>
              <a:t>, QuickTime and Adobe Reader Present Highest Exposure Risk in US and </a:t>
            </a:r>
            <a:r>
              <a:rPr lang="en-US" sz="2400" dirty="0" smtClean="0"/>
              <a:t>UK," </a:t>
            </a:r>
            <a:r>
              <a:rPr lang="en-US" sz="2400" dirty="0" smtClean="0"/>
              <a:t>[emphasis added]</a:t>
            </a:r>
            <a:endParaRPr lang="en-US" sz="2400" dirty="0"/>
          </a:p>
          <a:p>
            <a:pPr marL="0" indent="0">
              <a:buNone/>
            </a:pPr>
            <a:r>
              <a:rPr lang="en-US" sz="2400" dirty="0" smtClean="0"/>
              <a:t> </a:t>
            </a:r>
            <a:r>
              <a:rPr lang="en-US" sz="2400" dirty="0"/>
              <a:t>http://</a:t>
            </a:r>
            <a:r>
              <a:rPr lang="en-US" sz="2400" dirty="0" err="1"/>
              <a:t>news.softpedia.com</a:t>
            </a:r>
            <a:r>
              <a:rPr lang="en-US" sz="2400" dirty="0"/>
              <a:t>/news/Java-QuickTime-and-Adobe-Reader-Present-Highest-Exposure-Risk-In-US-and-UK-470616.shtml</a:t>
            </a:r>
          </a:p>
        </p:txBody>
      </p:sp>
      <p:sp>
        <p:nvSpPr>
          <p:cNvPr id="4" name="Slide Number Placeholder 3"/>
          <p:cNvSpPr>
            <a:spLocks noGrp="1"/>
          </p:cNvSpPr>
          <p:nvPr>
            <p:ph type="sldNum" sz="quarter" idx="12"/>
          </p:nvPr>
        </p:nvSpPr>
        <p:spPr/>
        <p:txBody>
          <a:bodyPr/>
          <a:lstStyle/>
          <a:p>
            <a:fld id="{F196E328-5F34-1146-9750-671B9B2749B6}" type="slidenum">
              <a:rPr lang="en-US" smtClean="0"/>
              <a:t>66</a:t>
            </a:fld>
            <a:endParaRPr lang="en-US"/>
          </a:p>
        </p:txBody>
      </p:sp>
    </p:spTree>
    <p:extLst>
      <p:ext uri="{BB962C8B-B14F-4D97-AF65-F5344CB8AC3E}">
        <p14:creationId xmlns:p14="http://schemas.microsoft.com/office/powerpoint/2010/main" val="58210880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DO Use </a:t>
            </a:r>
            <a:r>
              <a:rPr lang="en-US" sz="3200" b="1" dirty="0" smtClean="0"/>
              <a:t>AdBlock Plus</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None of us need to view online ads, yet we </a:t>
            </a:r>
            <a:r>
              <a:rPr lang="en-US" sz="2400" dirty="0" smtClean="0"/>
              <a:t>many of us routinely </a:t>
            </a:r>
            <a:r>
              <a:rPr lang="en-US" sz="2400" dirty="0" smtClean="0"/>
              <a:t>accept them as part of the web pages we visit.</a:t>
            </a:r>
          </a:p>
          <a:p>
            <a:r>
              <a:rPr lang="en-US" sz="2400" dirty="0" smtClean="0"/>
              <a:t>In doing so, we unnecessarily expose ourselves to a great deal of </a:t>
            </a:r>
            <a:r>
              <a:rPr lang="en-US" sz="2400" dirty="0" smtClean="0"/>
              <a:t>potential "</a:t>
            </a:r>
            <a:r>
              <a:rPr lang="en-US" sz="2400" dirty="0" smtClean="0"/>
              <a:t>malvertising" (malicious advertising</a:t>
            </a:r>
            <a:r>
              <a:rPr lang="en-US" sz="2400" dirty="0" smtClean="0"/>
              <a:t>). </a:t>
            </a:r>
            <a:r>
              <a:rPr lang="en-US" sz="2400" dirty="0" smtClean="0"/>
              <a:t>Note that you may get hit with malvertising</a:t>
            </a:r>
            <a:r>
              <a:rPr lang="en-US" sz="2400" dirty="0" smtClean="0"/>
              <a:t> </a:t>
            </a:r>
            <a:r>
              <a:rPr lang="en-US" sz="2400" dirty="0" smtClean="0"/>
              <a:t>even when </a:t>
            </a:r>
            <a:r>
              <a:rPr lang="en-US" sz="2400" dirty="0" smtClean="0"/>
              <a:t>you're visiting </a:t>
            </a:r>
            <a:r>
              <a:rPr lang="en-US" sz="2400" dirty="0" smtClean="0"/>
              <a:t>perfect </a:t>
            </a:r>
            <a:r>
              <a:rPr lang="en-US" sz="2400" dirty="0" smtClean="0"/>
              <a:t>reasonable/legitimate </a:t>
            </a:r>
            <a:r>
              <a:rPr lang="en-US" sz="2400" dirty="0" smtClean="0"/>
              <a:t>sites (e.g., this is not just something you </a:t>
            </a:r>
            <a:r>
              <a:rPr lang="en-US" sz="2400" dirty="0" smtClean="0"/>
              <a:t>only encounter </a:t>
            </a:r>
            <a:r>
              <a:rPr lang="en-US" sz="2400" dirty="0" smtClean="0"/>
              <a:t>on "iffy" or out-and-out "</a:t>
            </a:r>
            <a:r>
              <a:rPr lang="en-US" sz="2400" dirty="0" smtClean="0"/>
              <a:t>bad" </a:t>
            </a:r>
            <a:r>
              <a:rPr lang="en-US" sz="2400" dirty="0" smtClean="0"/>
              <a:t>web </a:t>
            </a:r>
            <a:r>
              <a:rPr lang="en-US" sz="2400" dirty="0" smtClean="0"/>
              <a:t>sites).</a:t>
            </a:r>
          </a:p>
          <a:p>
            <a:r>
              <a:rPr lang="en-US" sz="2400" dirty="0" smtClean="0"/>
              <a:t>Give strong consideration to </a:t>
            </a:r>
            <a:r>
              <a:rPr lang="en-US" sz="2400" b="1" dirty="0" smtClean="0"/>
              <a:t>blocking all advertising</a:t>
            </a:r>
            <a:r>
              <a:rPr lang="en-US" sz="2400" dirty="0" smtClean="0"/>
              <a:t> using </a:t>
            </a:r>
            <a:r>
              <a:rPr lang="en-US" sz="2400" dirty="0" err="1" smtClean="0"/>
              <a:t>Adblock</a:t>
            </a:r>
            <a:r>
              <a:rPr lang="en-US" sz="2400" dirty="0" smtClean="0"/>
              <a:t> </a:t>
            </a:r>
            <a:r>
              <a:rPr lang="en-US" sz="2400" dirty="0" smtClean="0"/>
              <a:t>Plus. Doing </a:t>
            </a:r>
            <a:r>
              <a:rPr lang="en-US" sz="2400" dirty="0" smtClean="0"/>
              <a:t>so will remove an avoidable risk, and will often speed up your surfing, too.</a:t>
            </a:r>
          </a:p>
          <a:p>
            <a:r>
              <a:rPr lang="en-US" sz="2400" dirty="0" smtClean="0"/>
              <a:t>Note: a few sites may block your access if you refuse online ads (this currently includes Forbes and Wired, among </a:t>
            </a:r>
            <a:r>
              <a:rPr lang="en-US" sz="2400" dirty="0" smtClean="0"/>
              <a:t>others you may run into)</a:t>
            </a:r>
            <a:endParaRPr lang="en-US" sz="2400" dirty="0"/>
          </a:p>
        </p:txBody>
      </p:sp>
      <p:sp>
        <p:nvSpPr>
          <p:cNvPr id="4" name="Slide Number Placeholder 3"/>
          <p:cNvSpPr>
            <a:spLocks noGrp="1"/>
          </p:cNvSpPr>
          <p:nvPr>
            <p:ph type="sldNum" sz="quarter" idx="12"/>
          </p:nvPr>
        </p:nvSpPr>
        <p:spPr/>
        <p:txBody>
          <a:bodyPr/>
          <a:lstStyle/>
          <a:p>
            <a:fld id="{F196E328-5F34-1146-9750-671B9B2749B6}" type="slidenum">
              <a:rPr lang="en-US" smtClean="0"/>
              <a:t>67</a:t>
            </a:fld>
            <a:endParaRPr lang="en-US"/>
          </a:p>
        </p:txBody>
      </p:sp>
    </p:spTree>
    <p:extLst>
      <p:ext uri="{BB962C8B-B14F-4D97-AF65-F5344CB8AC3E}">
        <p14:creationId xmlns:p14="http://schemas.microsoft.com/office/powerpoint/2010/main" val="326849662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Use Ghostery to Defeat Trackers</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Ad blocking tools help control what you're shown on screen, and that's great. However, if you value your privacy, you also want to control "trackers."</a:t>
            </a:r>
            <a:br>
              <a:rPr lang="en-US" sz="2400" dirty="0" smtClean="0"/>
            </a:br>
            <a:endParaRPr lang="en-US" sz="2400" dirty="0" smtClean="0"/>
          </a:p>
          <a:p>
            <a:r>
              <a:rPr lang="en-US" sz="2400" dirty="0" smtClean="0"/>
              <a:t>Blocking trackers, in addition to helping to preserve your privacy, also reduces the number of unnecessary visits to potentially dangerous third party </a:t>
            </a:r>
            <a:r>
              <a:rPr lang="en-US" sz="2400" dirty="0" smtClean="0"/>
              <a:t>sites</a:t>
            </a:r>
            <a:r>
              <a:rPr lang="en-US" sz="2400" dirty="0"/>
              <a:t> </a:t>
            </a:r>
            <a:r>
              <a:rPr lang="en-US" sz="2400" dirty="0" smtClean="0"/>
              <a:t>(sorry about sounding like a broken record).</a:t>
            </a:r>
          </a:p>
          <a:p>
            <a:endParaRPr lang="en-US" sz="2400" dirty="0" smtClean="0"/>
          </a:p>
          <a:p>
            <a:r>
              <a:rPr lang="en-US" sz="2400" dirty="0" smtClean="0"/>
              <a:t>To block trackers, you may want to run an anti-tracker add-on such as Ghostery. </a:t>
            </a:r>
            <a:br>
              <a:rPr lang="en-US" sz="2400" dirty="0" smtClean="0"/>
            </a:br>
            <a:r>
              <a:rPr lang="en-US" sz="2400" dirty="0" smtClean="0"/>
              <a:t/>
            </a:r>
            <a:br>
              <a:rPr lang="en-US" sz="2400" dirty="0" smtClean="0"/>
            </a:br>
            <a:r>
              <a:rPr lang="en-US" sz="2400" dirty="0" smtClean="0"/>
              <a:t>When you first try it or a comparable product, you may be surprised at the number of trackers </a:t>
            </a:r>
            <a:r>
              <a:rPr lang="en-US" sz="2400" dirty="0" smtClean="0"/>
              <a:t>present on </a:t>
            </a:r>
            <a:r>
              <a:rPr lang="en-US" sz="2400" dirty="0" smtClean="0"/>
              <a:t>some web pages.</a:t>
            </a:r>
            <a:endParaRPr lang="en-US" sz="2400" dirty="0"/>
          </a:p>
        </p:txBody>
      </p:sp>
      <p:sp>
        <p:nvSpPr>
          <p:cNvPr id="4" name="Slide Number Placeholder 3"/>
          <p:cNvSpPr>
            <a:spLocks noGrp="1"/>
          </p:cNvSpPr>
          <p:nvPr>
            <p:ph type="sldNum" sz="quarter" idx="12"/>
          </p:nvPr>
        </p:nvSpPr>
        <p:spPr/>
        <p:txBody>
          <a:bodyPr/>
          <a:lstStyle/>
          <a:p>
            <a:fld id="{F196E328-5F34-1146-9750-671B9B2749B6}" type="slidenum">
              <a:rPr lang="en-US" smtClean="0"/>
              <a:t>68</a:t>
            </a:fld>
            <a:endParaRPr lang="en-US"/>
          </a:p>
        </p:txBody>
      </p:sp>
    </p:spTree>
    <p:extLst>
      <p:ext uri="{BB962C8B-B14F-4D97-AF65-F5344CB8AC3E}">
        <p14:creationId xmlns:p14="http://schemas.microsoft.com/office/powerpoint/2010/main" val="613685654"/>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88656"/>
          </a:xfrm>
        </p:spPr>
        <p:txBody>
          <a:bodyPr>
            <a:normAutofit/>
          </a:bodyPr>
          <a:lstStyle/>
          <a:p>
            <a:r>
              <a:rPr lang="en-US" sz="3000" b="1" dirty="0" smtClean="0"/>
              <a:t>SSL/TLS: Check The Quality of Your Sites' Web Crypto</a:t>
            </a:r>
            <a:endParaRPr lang="en-US" sz="3000" b="1" dirty="0"/>
          </a:p>
        </p:txBody>
      </p:sp>
      <p:sp>
        <p:nvSpPr>
          <p:cNvPr id="4" name="Slide Number Placeholder 3"/>
          <p:cNvSpPr>
            <a:spLocks noGrp="1"/>
          </p:cNvSpPr>
          <p:nvPr>
            <p:ph type="sldNum" sz="quarter" idx="12"/>
          </p:nvPr>
        </p:nvSpPr>
        <p:spPr/>
        <p:txBody>
          <a:bodyPr/>
          <a:lstStyle/>
          <a:p>
            <a:fld id="{F196E328-5F34-1146-9750-671B9B2749B6}" type="slidenum">
              <a:rPr lang="en-US" smtClean="0"/>
              <a:t>69</a:t>
            </a:fld>
            <a:endParaRPr lang="en-US" dirty="0"/>
          </a:p>
        </p:txBody>
      </p:sp>
      <p:pic>
        <p:nvPicPr>
          <p:cNvPr id="6" name="Picture 5" descr="umaryland-ss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28"/>
            <a:ext cx="9144000" cy="5206314"/>
          </a:xfrm>
          <a:prstGeom prst="rect">
            <a:avLst/>
          </a:prstGeom>
        </p:spPr>
      </p:pic>
    </p:spTree>
    <p:extLst>
      <p:ext uri="{BB962C8B-B14F-4D97-AF65-F5344CB8AC3E}">
        <p14:creationId xmlns:p14="http://schemas.microsoft.com/office/powerpoint/2010/main" val="40209655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56" y="77600"/>
            <a:ext cx="8964106" cy="688656"/>
          </a:xfrm>
        </p:spPr>
        <p:txBody>
          <a:bodyPr>
            <a:normAutofit/>
          </a:bodyPr>
          <a:lstStyle/>
          <a:p>
            <a:r>
              <a:rPr lang="en-US" sz="3200" b="1" dirty="0" smtClean="0"/>
              <a:t>Real World Example: North Korea</a:t>
            </a:r>
            <a:endParaRPr lang="en-US" sz="3200" b="1" dirty="0"/>
          </a:p>
        </p:txBody>
      </p:sp>
      <p:sp>
        <p:nvSpPr>
          <p:cNvPr id="3" name="Content Placeholder 2"/>
          <p:cNvSpPr>
            <a:spLocks noGrp="1"/>
          </p:cNvSpPr>
          <p:nvPr>
            <p:ph idx="1"/>
          </p:nvPr>
        </p:nvSpPr>
        <p:spPr>
          <a:xfrm>
            <a:off x="303056" y="894679"/>
            <a:ext cx="8586593" cy="5598956"/>
          </a:xfrm>
        </p:spPr>
        <p:txBody>
          <a:bodyPr>
            <a:normAutofit/>
          </a:bodyPr>
          <a:lstStyle/>
          <a:p>
            <a:pPr marL="0" indent="0">
              <a:buNone/>
            </a:pPr>
            <a:r>
              <a:rPr lang="en-US" sz="2400" i="1" dirty="0" smtClean="0"/>
              <a:t>	The </a:t>
            </a:r>
            <a:r>
              <a:rPr lang="en-US" sz="2400" i="1" dirty="0"/>
              <a:t>black hole of North Korea intelligence gathering is getting blacker</a:t>
            </a:r>
            <a:r>
              <a:rPr lang="en-US" sz="2400" i="1" dirty="0" smtClean="0"/>
              <a:t>.</a:t>
            </a:r>
            <a:r>
              <a:rPr lang="en-US" sz="2400" i="1" dirty="0"/>
              <a:t> </a:t>
            </a:r>
            <a:r>
              <a:rPr lang="en-US" sz="2400" i="1" dirty="0" smtClean="0"/>
              <a:t>[...]</a:t>
            </a:r>
          </a:p>
          <a:p>
            <a:pPr marL="0" indent="0">
              <a:buNone/>
            </a:pPr>
            <a:r>
              <a:rPr lang="en-US" sz="2400" i="1" dirty="0"/>
              <a:t>	</a:t>
            </a:r>
            <a:r>
              <a:rPr lang="en-US" sz="2400" i="1" dirty="0" smtClean="0"/>
              <a:t>North </a:t>
            </a:r>
            <a:r>
              <a:rPr lang="en-US" sz="2400" i="1" dirty="0"/>
              <a:t>Korea has always been the hardest target [...] The North has long been among the most brutal police states in the world, “very good at scouting human spies,” says one American intelligence official, “and finishing them off fast.” Thus, South Korean intelligence services have a hard time inserting agents. It is all but impossible for an outsider to travel unnoticed to the North, a land of many checkpoints, few cars and a lot of neighborhood informers</a:t>
            </a:r>
            <a:r>
              <a:rPr lang="en-US" sz="2400" i="1" dirty="0" smtClean="0"/>
              <a:t>.</a:t>
            </a:r>
          </a:p>
          <a:p>
            <a:pPr marL="0" indent="0">
              <a:buNone/>
            </a:pPr>
            <a:endParaRPr lang="en-US" sz="2400" i="1" dirty="0" smtClean="0"/>
          </a:p>
          <a:p>
            <a:pPr marL="0" indent="0">
              <a:buNone/>
            </a:pPr>
            <a:r>
              <a:rPr lang="en-US" sz="2400" dirty="0" smtClean="0"/>
              <a:t>"Intelligence </a:t>
            </a:r>
            <a:r>
              <a:rPr lang="en-US" sz="2400" dirty="0"/>
              <a:t>on North Korea, and Its New Leader, Remains </a:t>
            </a:r>
            <a:r>
              <a:rPr lang="en-US" sz="2400" dirty="0" smtClean="0"/>
              <a:t>Elusive"</a:t>
            </a:r>
            <a:endParaRPr lang="en-US" sz="2400" dirty="0"/>
          </a:p>
          <a:p>
            <a:pPr marL="0" indent="0">
              <a:buNone/>
            </a:pPr>
            <a:r>
              <a:rPr lang="en-US" sz="2400" dirty="0"/>
              <a:t>http://</a:t>
            </a:r>
            <a:r>
              <a:rPr lang="en-US" sz="2400" dirty="0" err="1"/>
              <a:t>www.nytimes.com</a:t>
            </a:r>
            <a:r>
              <a:rPr lang="en-US" sz="2400" dirty="0"/>
              <a:t>/2013/05/07/world/</a:t>
            </a:r>
            <a:r>
              <a:rPr lang="en-US" sz="2400" dirty="0" err="1"/>
              <a:t>asia</a:t>
            </a:r>
            <a:r>
              <a:rPr lang="en-US" sz="2400" dirty="0"/>
              <a:t>/intelligence-on-north-</a:t>
            </a:r>
            <a:r>
              <a:rPr lang="en-US" sz="2400" dirty="0" err="1"/>
              <a:t>korea</a:t>
            </a:r>
            <a:r>
              <a:rPr lang="en-US" sz="2400" dirty="0"/>
              <a:t>-still-out-of-</a:t>
            </a:r>
            <a:r>
              <a:rPr lang="en-US" sz="2400" dirty="0" err="1" smtClean="0"/>
              <a:t>reach.html</a:t>
            </a:r>
            <a:endParaRPr lang="en-US" sz="2400" dirty="0"/>
          </a:p>
        </p:txBody>
      </p:sp>
      <p:sp>
        <p:nvSpPr>
          <p:cNvPr id="4" name="Slide Number Placeholder 3"/>
          <p:cNvSpPr>
            <a:spLocks noGrp="1"/>
          </p:cNvSpPr>
          <p:nvPr>
            <p:ph type="sldNum" sz="quarter" idx="12"/>
          </p:nvPr>
        </p:nvSpPr>
        <p:spPr/>
        <p:txBody>
          <a:bodyPr/>
          <a:lstStyle/>
          <a:p>
            <a:fld id="{F196E328-5F34-1146-9750-671B9B2749B6}" type="slidenum">
              <a:rPr lang="en-US" smtClean="0"/>
              <a:t>7</a:t>
            </a:fld>
            <a:endParaRPr lang="en-US"/>
          </a:p>
        </p:txBody>
      </p:sp>
    </p:spTree>
    <p:extLst>
      <p:ext uri="{BB962C8B-B14F-4D97-AF65-F5344CB8AC3E}">
        <p14:creationId xmlns:p14="http://schemas.microsoft.com/office/powerpoint/2010/main" val="368476720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21758"/>
            <a:ext cx="7772400" cy="2554464"/>
          </a:xfrm>
        </p:spPr>
        <p:txBody>
          <a:bodyPr>
            <a:normAutofit/>
          </a:bodyPr>
          <a:lstStyle/>
          <a:p>
            <a:r>
              <a:rPr lang="en-US" sz="3200" b="1" dirty="0" smtClean="0"/>
              <a:t>VIII. </a:t>
            </a:r>
            <a:r>
              <a:rPr lang="en-US" sz="3200" b="1" dirty="0" smtClean="0"/>
              <a:t>Your Smart Phone</a:t>
            </a:r>
            <a:endParaRPr lang="en-US" sz="3200" b="1" dirty="0"/>
          </a:p>
        </p:txBody>
      </p:sp>
      <p:sp>
        <p:nvSpPr>
          <p:cNvPr id="3" name="Subtitle 2"/>
          <p:cNvSpPr>
            <a:spLocks noGrp="1"/>
          </p:cNvSpPr>
          <p:nvPr>
            <p:ph type="subTitle" idx="1"/>
          </p:nvPr>
        </p:nvSpPr>
        <p:spPr>
          <a:xfrm>
            <a:off x="1371600" y="4219222"/>
            <a:ext cx="6400800" cy="1419577"/>
          </a:xfrm>
        </p:spPr>
        <p:txBody>
          <a:bodyPr>
            <a:normAutofit/>
          </a:bodyPr>
          <a:lstStyle/>
          <a:p>
            <a:r>
              <a:rPr lang="en-US" sz="2400" dirty="0" smtClean="0">
                <a:solidFill>
                  <a:srgbClr val="000000"/>
                </a:solidFill>
              </a:rPr>
              <a:t>This is one "denied area"</a:t>
            </a:r>
            <a:br>
              <a:rPr lang="en-US" sz="2400" dirty="0" smtClean="0">
                <a:solidFill>
                  <a:srgbClr val="000000"/>
                </a:solidFill>
              </a:rPr>
            </a:br>
            <a:r>
              <a:rPr lang="en-US" sz="2400" dirty="0" smtClean="0">
                <a:solidFill>
                  <a:srgbClr val="000000"/>
                </a:solidFill>
              </a:rPr>
              <a:t>I don't think we can fix.</a:t>
            </a:r>
            <a:endParaRPr lang="en-US" sz="2400" dirty="0" smtClean="0">
              <a:solidFill>
                <a:srgbClr val="000000"/>
              </a:solidFill>
            </a:endParaRPr>
          </a:p>
        </p:txBody>
      </p:sp>
    </p:spTree>
    <p:extLst>
      <p:ext uri="{BB962C8B-B14F-4D97-AF65-F5344CB8AC3E}">
        <p14:creationId xmlns:p14="http://schemas.microsoft.com/office/powerpoint/2010/main" val="24298140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88656"/>
          </a:xfrm>
        </p:spPr>
        <p:txBody>
          <a:bodyPr>
            <a:normAutofit/>
          </a:bodyPr>
          <a:lstStyle/>
          <a:p>
            <a:r>
              <a:rPr lang="en-US" sz="3000" b="1" dirty="0" smtClean="0"/>
              <a:t>DON'T </a:t>
            </a:r>
            <a:r>
              <a:rPr lang="en-US" sz="3000" b="1" dirty="0" smtClean="0"/>
              <a:t>USE A MOBILE PHONE?</a:t>
            </a:r>
            <a:endParaRPr lang="en-US" sz="3000" b="1" dirty="0"/>
          </a:p>
        </p:txBody>
      </p:sp>
      <p:sp>
        <p:nvSpPr>
          <p:cNvPr id="3" name="Content Placeholder 2"/>
          <p:cNvSpPr>
            <a:spLocks noGrp="1"/>
          </p:cNvSpPr>
          <p:nvPr>
            <p:ph idx="1"/>
          </p:nvPr>
        </p:nvSpPr>
        <p:spPr>
          <a:xfrm>
            <a:off x="218953" y="941401"/>
            <a:ext cx="8626724" cy="5670301"/>
          </a:xfrm>
        </p:spPr>
        <p:txBody>
          <a:bodyPr>
            <a:noAutofit/>
          </a:bodyPr>
          <a:lstStyle/>
          <a:p>
            <a:r>
              <a:rPr lang="en-US" sz="2400" dirty="0" smtClean="0"/>
              <a:t>Everyone has a smart phone, I know, I know. Some people would sooner have one of their legs amputated then live without one.</a:t>
            </a:r>
            <a:r>
              <a:rPr lang="en-US" sz="2400" dirty="0"/>
              <a:t> </a:t>
            </a:r>
            <a:r>
              <a:rPr lang="en-US" sz="2400" dirty="0" smtClean="0"/>
              <a:t>And yes, I do know that they're cool and useful and hard to live </a:t>
            </a:r>
            <a:r>
              <a:rPr lang="en-US" sz="2400" dirty="0" smtClean="0"/>
              <a:t>without. However</a:t>
            </a:r>
            <a:r>
              <a:rPr lang="en-US" sz="2400" dirty="0" smtClean="0"/>
              <a:t>, at the same time, they're:</a:t>
            </a:r>
            <a:br>
              <a:rPr lang="en-US" sz="2400" dirty="0" smtClean="0"/>
            </a:br>
            <a:r>
              <a:rPr lang="en-US" sz="2400" dirty="0" smtClean="0"/>
              <a:t>-- Widely targeted for </a:t>
            </a:r>
            <a:r>
              <a:rPr lang="en-US" sz="2400" dirty="0" smtClean="0"/>
              <a:t>intrusive </a:t>
            </a:r>
            <a:r>
              <a:rPr lang="en-US" sz="2400" dirty="0" smtClean="0"/>
              <a:t>monitoring</a:t>
            </a:r>
            <a:br>
              <a:rPr lang="en-US" sz="2400" dirty="0" smtClean="0"/>
            </a:br>
            <a:r>
              <a:rPr lang="en-US" sz="2400" dirty="0" smtClean="0"/>
              <a:t>-- </a:t>
            </a:r>
            <a:r>
              <a:rPr lang="en-US" sz="2400" dirty="0" smtClean="0"/>
              <a:t>A terrific data collection device that makes </a:t>
            </a:r>
            <a:r>
              <a:rPr lang="en-US" sz="2400" dirty="0" smtClean="0"/>
              <a:t>it trivial to obtain </a:t>
            </a:r>
            <a:r>
              <a:rPr lang="en-US" sz="2400" dirty="0" smtClean="0"/>
              <a:t>a</a:t>
            </a:r>
            <a:br>
              <a:rPr lang="en-US" sz="2400" dirty="0" smtClean="0"/>
            </a:br>
            <a:r>
              <a:rPr lang="en-US" sz="2400" dirty="0" smtClean="0"/>
              <a:t>    social </a:t>
            </a:r>
            <a:r>
              <a:rPr lang="en-US" sz="2400" dirty="0" smtClean="0"/>
              <a:t>graph of all your family, friends </a:t>
            </a:r>
            <a:r>
              <a:rPr lang="en-US" sz="2400" dirty="0" smtClean="0"/>
              <a:t>and </a:t>
            </a:r>
            <a:r>
              <a:rPr lang="en-US" sz="2400" dirty="0" smtClean="0"/>
              <a:t>associates</a:t>
            </a:r>
            <a:br>
              <a:rPr lang="en-US" sz="2400" dirty="0" smtClean="0"/>
            </a:br>
            <a:r>
              <a:rPr lang="en-US" sz="2400" dirty="0" smtClean="0"/>
              <a:t>-- Continually </a:t>
            </a:r>
            <a:r>
              <a:rPr lang="en-US" sz="2400" dirty="0" smtClean="0"/>
              <a:t>tracking </a:t>
            </a:r>
            <a:r>
              <a:rPr lang="en-US" sz="2400" dirty="0" smtClean="0"/>
              <a:t>your location (even when "turned off")</a:t>
            </a:r>
            <a:br>
              <a:rPr lang="en-US" sz="2400" dirty="0" smtClean="0"/>
            </a:br>
            <a:r>
              <a:rPr lang="en-US" sz="2400" dirty="0" smtClean="0"/>
              <a:t>-- </a:t>
            </a:r>
            <a:r>
              <a:rPr lang="en-US" sz="2400" dirty="0" smtClean="0"/>
              <a:t>Able to </a:t>
            </a:r>
            <a:r>
              <a:rPr lang="en-US" sz="2400" dirty="0" smtClean="0"/>
              <a:t>be surreptitiously turned into </a:t>
            </a:r>
            <a:r>
              <a:rPr lang="en-US" sz="2400" dirty="0" smtClean="0"/>
              <a:t>a bug and surveillance</a:t>
            </a:r>
            <a:r>
              <a:rPr lang="en-US" sz="2400" dirty="0" smtClean="0"/>
              <a:t/>
            </a:r>
            <a:br>
              <a:rPr lang="en-US" sz="2400" dirty="0" smtClean="0"/>
            </a:br>
            <a:r>
              <a:rPr lang="en-US" sz="2400" dirty="0" smtClean="0"/>
              <a:t>    </a:t>
            </a:r>
            <a:r>
              <a:rPr lang="en-US" sz="2400" dirty="0" smtClean="0"/>
              <a:t>device (</a:t>
            </a:r>
            <a:r>
              <a:rPr lang="en-US" sz="2400" dirty="0" smtClean="0"/>
              <a:t>see </a:t>
            </a:r>
            <a:r>
              <a:rPr lang="en-US" sz="2400" dirty="0"/>
              <a:t>for example https://</a:t>
            </a:r>
            <a:r>
              <a:rPr lang="en-US" sz="2400" dirty="0" err="1"/>
              <a:t>media.blackhat.com</a:t>
            </a:r>
            <a:r>
              <a:rPr lang="en-US" sz="2400" dirty="0"/>
              <a:t>/us-13</a:t>
            </a:r>
            <a:r>
              <a:rPr lang="en-US" sz="2400" dirty="0" smtClean="0"/>
              <a:t>/</a:t>
            </a:r>
            <a:br>
              <a:rPr lang="en-US" sz="2400" dirty="0" smtClean="0"/>
            </a:br>
            <a:r>
              <a:rPr lang="en-US" sz="2400" dirty="0" smtClean="0"/>
              <a:t>    </a:t>
            </a:r>
            <a:r>
              <a:rPr lang="en-US" sz="2400" dirty="0" smtClean="0"/>
              <a:t>US</a:t>
            </a:r>
            <a:r>
              <a:rPr lang="en-US" sz="2400" dirty="0"/>
              <a:t>-13-McNamee-How-To-Build-a-SpyPhone-</a:t>
            </a:r>
            <a:r>
              <a:rPr lang="en-US" sz="2400" dirty="0" smtClean="0"/>
              <a:t>Slides.pdf )</a:t>
            </a:r>
          </a:p>
          <a:p>
            <a:r>
              <a:rPr lang="en-US" sz="2400" dirty="0" smtClean="0"/>
              <a:t>There's a reason why phones aren't </a:t>
            </a:r>
            <a:r>
              <a:rPr lang="en-US" sz="2400" dirty="0" smtClean="0"/>
              <a:t>even permitted at </a:t>
            </a:r>
            <a:r>
              <a:rPr lang="en-US" sz="2400" dirty="0" smtClean="0"/>
              <a:t>most </a:t>
            </a:r>
            <a:r>
              <a:rPr lang="en-US" sz="2400" dirty="0" smtClean="0"/>
              <a:t>sensitive installations</a:t>
            </a:r>
            <a:endParaRPr lang="en-US" sz="2400" dirty="0" smtClean="0"/>
          </a:p>
          <a:p>
            <a:r>
              <a:rPr lang="en-US" sz="2400" dirty="0" smtClean="0"/>
              <a:t>Weird stuff is happening with cell phones, even </a:t>
            </a:r>
            <a:r>
              <a:rPr lang="en-US" sz="2400" dirty="0" smtClean="0"/>
              <a:t>here</a:t>
            </a:r>
            <a:r>
              <a:rPr lang="en-US" sz="2400" dirty="0"/>
              <a:t> </a:t>
            </a:r>
            <a:r>
              <a:rPr lang="en-US" sz="2400" dirty="0" smtClean="0"/>
              <a:t>in Baltimore</a:t>
            </a: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71</a:t>
            </a:fld>
            <a:endParaRPr lang="en-US" dirty="0"/>
          </a:p>
        </p:txBody>
      </p:sp>
    </p:spTree>
    <p:extLst>
      <p:ext uri="{BB962C8B-B14F-4D97-AF65-F5344CB8AC3E}">
        <p14:creationId xmlns:p14="http://schemas.microsoft.com/office/powerpoint/2010/main" val="114014769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96E328-5F34-1146-9750-671B9B2749B6}" type="slidenum">
              <a:rPr lang="en-US" smtClean="0"/>
              <a:t>72</a:t>
            </a:fld>
            <a:endParaRPr lang="en-US"/>
          </a:p>
        </p:txBody>
      </p:sp>
      <p:pic>
        <p:nvPicPr>
          <p:cNvPr id="5" name="Picture 4" descr="stingr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136" y="0"/>
            <a:ext cx="7361168" cy="6858000"/>
          </a:xfrm>
          <a:prstGeom prst="rect">
            <a:avLst/>
          </a:prstGeom>
        </p:spPr>
      </p:pic>
    </p:spTree>
    <p:extLst>
      <p:ext uri="{BB962C8B-B14F-4D97-AF65-F5344CB8AC3E}">
        <p14:creationId xmlns:p14="http://schemas.microsoft.com/office/powerpoint/2010/main" val="384294531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7599"/>
            <a:ext cx="9144000" cy="1113026"/>
          </a:xfrm>
        </p:spPr>
        <p:txBody>
          <a:bodyPr>
            <a:normAutofit/>
          </a:bodyPr>
          <a:lstStyle/>
          <a:p>
            <a:r>
              <a:rPr lang="en-US" sz="3000" b="1" dirty="0" smtClean="0">
                <a:solidFill>
                  <a:srgbClr val="FFFFFF"/>
                </a:solidFill>
              </a:rPr>
              <a:t>If You "MUST" Carry A Mobile Phone </a:t>
            </a:r>
            <a:br>
              <a:rPr lang="en-US" sz="3000" b="1" dirty="0" smtClean="0">
                <a:solidFill>
                  <a:srgbClr val="FFFFFF"/>
                </a:solidFill>
              </a:rPr>
            </a:br>
            <a:r>
              <a:rPr lang="en-US" sz="3000" b="1" dirty="0" smtClean="0">
                <a:solidFill>
                  <a:srgbClr val="FFFFFF"/>
                </a:solidFill>
              </a:rPr>
              <a:t>(And </a:t>
            </a:r>
            <a:r>
              <a:rPr lang="en-US" sz="3000" b="1" dirty="0" smtClean="0">
                <a:solidFill>
                  <a:srgbClr val="FFFFFF"/>
                </a:solidFill>
              </a:rPr>
              <a:t>You Care </a:t>
            </a:r>
            <a:r>
              <a:rPr lang="en-US" sz="3000" b="1" dirty="0" smtClean="0">
                <a:solidFill>
                  <a:srgbClr val="FFFFFF"/>
                </a:solidFill>
              </a:rPr>
              <a:t>About </a:t>
            </a:r>
            <a:r>
              <a:rPr lang="en-US" sz="3000" b="1" dirty="0" smtClean="0">
                <a:solidFill>
                  <a:srgbClr val="FFFFFF"/>
                </a:solidFill>
              </a:rPr>
              <a:t>Your Privacy</a:t>
            </a:r>
            <a:r>
              <a:rPr lang="en-US" sz="3000" b="1" dirty="0" smtClean="0">
                <a:solidFill>
                  <a:srgbClr val="FFFFFF"/>
                </a:solidFill>
              </a:rPr>
              <a:t>)</a:t>
            </a:r>
            <a:endParaRPr lang="en-US" sz="3000" b="1" dirty="0">
              <a:solidFill>
                <a:srgbClr val="FFFFFF"/>
              </a:solidFill>
            </a:endParaRPr>
          </a:p>
        </p:txBody>
      </p:sp>
      <p:sp>
        <p:nvSpPr>
          <p:cNvPr id="3" name="Content Placeholder 2"/>
          <p:cNvSpPr>
            <a:spLocks noGrp="1"/>
          </p:cNvSpPr>
          <p:nvPr>
            <p:ph idx="1"/>
          </p:nvPr>
        </p:nvSpPr>
        <p:spPr>
          <a:xfrm>
            <a:off x="218953" y="1381125"/>
            <a:ext cx="8626724" cy="5230577"/>
          </a:xfrm>
        </p:spPr>
        <p:txBody>
          <a:bodyPr>
            <a:noAutofit/>
          </a:bodyPr>
          <a:lstStyle/>
          <a:p>
            <a:r>
              <a:rPr lang="en-US" sz="2400" dirty="0" smtClean="0">
                <a:solidFill>
                  <a:schemeClr val="bg1"/>
                </a:solidFill>
              </a:rPr>
              <a:t>Use the simplest no-contract phone you can get</a:t>
            </a:r>
          </a:p>
          <a:p>
            <a:r>
              <a:rPr lang="en-US" sz="2400" dirty="0" smtClean="0">
                <a:solidFill>
                  <a:schemeClr val="bg1"/>
                </a:solidFill>
              </a:rPr>
              <a:t>Do not tie it to </a:t>
            </a:r>
            <a:r>
              <a:rPr lang="en-US" sz="2400" dirty="0" smtClean="0">
                <a:solidFill>
                  <a:schemeClr val="bg1"/>
                </a:solidFill>
              </a:rPr>
              <a:t>any other </a:t>
            </a:r>
            <a:r>
              <a:rPr lang="en-US" sz="2400" dirty="0" smtClean="0">
                <a:solidFill>
                  <a:schemeClr val="bg1"/>
                </a:solidFill>
              </a:rPr>
              <a:t>phone # </a:t>
            </a:r>
            <a:r>
              <a:rPr lang="en-US" sz="2400" dirty="0" smtClean="0">
                <a:solidFill>
                  <a:schemeClr val="bg1"/>
                </a:solidFill>
              </a:rPr>
              <a:t>during </a:t>
            </a:r>
            <a:r>
              <a:rPr lang="en-US" sz="2400" dirty="0" smtClean="0">
                <a:solidFill>
                  <a:schemeClr val="bg1"/>
                </a:solidFill>
              </a:rPr>
              <a:t>registration</a:t>
            </a:r>
          </a:p>
          <a:p>
            <a:r>
              <a:rPr lang="en-US" sz="2400" dirty="0" smtClean="0">
                <a:solidFill>
                  <a:schemeClr val="bg1"/>
                </a:solidFill>
              </a:rPr>
              <a:t>Do not use a credit card; buy prepaid airtime cards with cash to put minutes on your phone</a:t>
            </a:r>
          </a:p>
          <a:p>
            <a:r>
              <a:rPr lang="en-US" sz="2400" dirty="0" smtClean="0">
                <a:solidFill>
                  <a:schemeClr val="bg1"/>
                </a:solidFill>
              </a:rPr>
              <a:t>Do not activate it (or leave it on overnight</a:t>
            </a:r>
            <a:r>
              <a:rPr lang="en-US" sz="2400" dirty="0" smtClean="0">
                <a:solidFill>
                  <a:schemeClr val="bg1"/>
                </a:solidFill>
              </a:rPr>
              <a:t>/or for </a:t>
            </a:r>
            <a:r>
              <a:rPr lang="en-US" sz="2400" dirty="0" smtClean="0">
                <a:solidFill>
                  <a:schemeClr val="bg1"/>
                </a:solidFill>
              </a:rPr>
              <a:t>long periods) while at your home, office, or other locations closely tied to you</a:t>
            </a:r>
          </a:p>
          <a:p>
            <a:r>
              <a:rPr lang="en-US" sz="2400" b="1" dirty="0" smtClean="0">
                <a:solidFill>
                  <a:schemeClr val="bg1"/>
                </a:solidFill>
              </a:rPr>
              <a:t>Replace your phone often</a:t>
            </a:r>
            <a:r>
              <a:rPr lang="en-US" sz="2400" dirty="0" smtClean="0">
                <a:solidFill>
                  <a:schemeClr val="bg1"/>
                </a:solidFill>
              </a:rPr>
              <a:t> (hey, &lt;$10 for a new one, right?)</a:t>
            </a:r>
            <a:br>
              <a:rPr lang="en-US" sz="2400" dirty="0" smtClean="0">
                <a:solidFill>
                  <a:schemeClr val="bg1"/>
                </a:solidFill>
              </a:rPr>
            </a:br>
            <a:r>
              <a:rPr lang="en-US" sz="2400" dirty="0" smtClean="0">
                <a:solidFill>
                  <a:schemeClr val="bg1"/>
                </a:solidFill>
              </a:rPr>
              <a:t>and do </a:t>
            </a:r>
            <a:r>
              <a:rPr lang="en-US" sz="2400" b="1" dirty="0" smtClean="0">
                <a:solidFill>
                  <a:schemeClr val="bg1"/>
                </a:solidFill>
              </a:rPr>
              <a:t>NOT</a:t>
            </a:r>
            <a:r>
              <a:rPr lang="en-US" sz="2400" dirty="0" smtClean="0">
                <a:solidFill>
                  <a:schemeClr val="bg1"/>
                </a:solidFill>
              </a:rPr>
              <a:t> port your old number to your new phone!</a:t>
            </a:r>
            <a:endParaRPr lang="en-US" sz="2400" dirty="0">
              <a:solidFill>
                <a:schemeClr val="bg1"/>
              </a:solidFill>
            </a:endParaRPr>
          </a:p>
          <a:p>
            <a:r>
              <a:rPr lang="en-US" sz="2400" dirty="0" smtClean="0">
                <a:solidFill>
                  <a:schemeClr val="bg1"/>
                </a:solidFill>
              </a:rPr>
              <a:t>Be aware that as soon as you call </a:t>
            </a:r>
            <a:r>
              <a:rPr lang="en-US" sz="2400" dirty="0" smtClean="0">
                <a:solidFill>
                  <a:schemeClr val="bg1"/>
                </a:solidFill>
              </a:rPr>
              <a:t>ANYONE </a:t>
            </a:r>
            <a:r>
              <a:rPr lang="en-US" sz="2400" dirty="0" smtClean="0">
                <a:solidFill>
                  <a:schemeClr val="bg1"/>
                </a:solidFill>
              </a:rPr>
              <a:t>you know with </a:t>
            </a:r>
            <a:r>
              <a:rPr lang="en-US" sz="2400" dirty="0" smtClean="0">
                <a:solidFill>
                  <a:schemeClr val="bg1"/>
                </a:solidFill>
              </a:rPr>
              <a:t>a phone, </a:t>
            </a:r>
            <a:r>
              <a:rPr lang="en-US" sz="2400" dirty="0" smtClean="0">
                <a:solidFill>
                  <a:schemeClr val="bg1"/>
                </a:solidFill>
              </a:rPr>
              <a:t>the device should be considered </a:t>
            </a:r>
            <a:r>
              <a:rPr lang="en-US" sz="2400" dirty="0" smtClean="0">
                <a:solidFill>
                  <a:schemeClr val="bg1"/>
                </a:solidFill>
              </a:rPr>
              <a:t>irrevocably tied to </a:t>
            </a:r>
            <a:r>
              <a:rPr lang="en-US" sz="2400" dirty="0" smtClean="0">
                <a:solidFill>
                  <a:schemeClr val="bg1"/>
                </a:solidFill>
              </a:rPr>
              <a:t>you</a:t>
            </a:r>
          </a:p>
          <a:p>
            <a:r>
              <a:rPr lang="en-US" sz="2400" dirty="0" smtClean="0">
                <a:solidFill>
                  <a:schemeClr val="bg1"/>
                </a:solidFill>
              </a:rPr>
              <a:t>When not actively making a call, or not scheduled to receive a call,</a:t>
            </a:r>
            <a:r>
              <a:rPr lang="en-US" sz="2400" b="1" dirty="0" smtClean="0">
                <a:solidFill>
                  <a:schemeClr val="bg1"/>
                </a:solidFill>
              </a:rPr>
              <a:t> remove the battery from the device</a:t>
            </a:r>
            <a:r>
              <a:rPr lang="en-US" sz="2400" dirty="0" smtClean="0">
                <a:solidFill>
                  <a:schemeClr val="bg1"/>
                </a:solidFill>
              </a:rPr>
              <a:t> (problem for iPhones!)</a:t>
            </a:r>
          </a:p>
        </p:txBody>
      </p:sp>
      <p:sp>
        <p:nvSpPr>
          <p:cNvPr id="4" name="Slide Number Placeholder 3"/>
          <p:cNvSpPr>
            <a:spLocks noGrp="1"/>
          </p:cNvSpPr>
          <p:nvPr>
            <p:ph type="sldNum" sz="quarter" idx="12"/>
          </p:nvPr>
        </p:nvSpPr>
        <p:spPr/>
        <p:txBody>
          <a:bodyPr/>
          <a:lstStyle/>
          <a:p>
            <a:fld id="{F196E328-5F34-1146-9750-671B9B2749B6}" type="slidenum">
              <a:rPr lang="en-US" smtClean="0"/>
              <a:t>73</a:t>
            </a:fld>
            <a:endParaRPr lang="en-US" dirty="0"/>
          </a:p>
        </p:txBody>
      </p:sp>
    </p:spTree>
    <p:extLst>
      <p:ext uri="{BB962C8B-B14F-4D97-AF65-F5344CB8AC3E}">
        <p14:creationId xmlns:p14="http://schemas.microsoft.com/office/powerpoint/2010/main" val="120978786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88656"/>
          </a:xfrm>
        </p:spPr>
        <p:txBody>
          <a:bodyPr>
            <a:normAutofit/>
          </a:bodyPr>
          <a:lstStyle/>
          <a:p>
            <a:r>
              <a:rPr lang="en-US" sz="3000" b="1" dirty="0" smtClean="0">
                <a:solidFill>
                  <a:srgbClr val="000000"/>
                </a:solidFill>
              </a:rPr>
              <a:t>Use A Long and Complex Password To Lock Your Phone</a:t>
            </a:r>
            <a:endParaRPr lang="en-US" sz="3000" b="1" dirty="0">
              <a:solidFill>
                <a:srgbClr val="000000"/>
              </a:solidFill>
            </a:endParaRPr>
          </a:p>
        </p:txBody>
      </p:sp>
      <p:sp>
        <p:nvSpPr>
          <p:cNvPr id="3" name="Content Placeholder 2"/>
          <p:cNvSpPr>
            <a:spLocks noGrp="1"/>
          </p:cNvSpPr>
          <p:nvPr>
            <p:ph idx="1"/>
          </p:nvPr>
        </p:nvSpPr>
        <p:spPr>
          <a:xfrm>
            <a:off x="238124" y="766256"/>
            <a:ext cx="8683625" cy="5774244"/>
          </a:xfrm>
        </p:spPr>
        <p:txBody>
          <a:bodyPr>
            <a:noAutofit/>
          </a:bodyPr>
          <a:lstStyle/>
          <a:p>
            <a:r>
              <a:rPr lang="en-US" sz="2400" dirty="0" smtClean="0"/>
              <a:t>Rather than just leaving your phone unlocked </a:t>
            </a:r>
            <a:r>
              <a:rPr lang="en-US" sz="2400" dirty="0" smtClean="0"/>
              <a:t>or relying </a:t>
            </a:r>
            <a:r>
              <a:rPr lang="en-US" sz="2400" dirty="0" smtClean="0"/>
              <a:t>on a four digit </a:t>
            </a:r>
            <a:r>
              <a:rPr lang="en-US" sz="2400" dirty="0" smtClean="0"/>
              <a:t>all numeric pin</a:t>
            </a:r>
            <a:r>
              <a:rPr lang="en-US" sz="2400" dirty="0" smtClean="0"/>
              <a:t>, most phones will allow you to </a:t>
            </a:r>
            <a:r>
              <a:rPr lang="en-US" sz="2400" dirty="0" smtClean="0"/>
              <a:t>enable a </a:t>
            </a:r>
            <a:r>
              <a:rPr lang="en-US" sz="2400" dirty="0" smtClean="0"/>
              <a:t>longer complex password. You should do so.</a:t>
            </a:r>
            <a:r>
              <a:rPr lang="en-US" sz="2400" dirty="0"/>
              <a:t> </a:t>
            </a:r>
            <a:r>
              <a:rPr lang="en-US" sz="2400" dirty="0" smtClean="0"/>
              <a:t>See for example:</a:t>
            </a:r>
            <a:br>
              <a:rPr lang="en-US" sz="2400" dirty="0" smtClean="0"/>
            </a:br>
            <a:r>
              <a:rPr lang="en-US" sz="2400" dirty="0" smtClean="0"/>
              <a:t/>
            </a:r>
            <a:br>
              <a:rPr lang="en-US" sz="2400" dirty="0" smtClean="0"/>
            </a:br>
            <a:r>
              <a:rPr lang="en-US" sz="2400" dirty="0" smtClean="0"/>
              <a:t>"Use </a:t>
            </a:r>
            <a:r>
              <a:rPr lang="en-US" sz="2400" dirty="0"/>
              <a:t>a passcode with your iPhone, iPad, or iPod </a:t>
            </a:r>
            <a:r>
              <a:rPr lang="en-US" sz="2400" dirty="0" smtClean="0"/>
              <a:t>touch</a:t>
            </a:r>
            <a:br>
              <a:rPr lang="en-US" sz="2400" dirty="0" smtClean="0"/>
            </a:br>
            <a:r>
              <a:rPr lang="en-US" sz="2400" dirty="0" smtClean="0"/>
              <a:t>https</a:t>
            </a:r>
            <a:r>
              <a:rPr lang="en-US" sz="2400" dirty="0"/>
              <a:t>://</a:t>
            </a:r>
            <a:r>
              <a:rPr lang="en-US" sz="2400" dirty="0" err="1"/>
              <a:t>support.apple.com</a:t>
            </a:r>
            <a:r>
              <a:rPr lang="en-US" sz="2400" dirty="0"/>
              <a:t>/en-us/</a:t>
            </a:r>
            <a:r>
              <a:rPr lang="en-US" sz="2400" dirty="0" smtClean="0"/>
              <a:t>HT204060</a:t>
            </a:r>
          </a:p>
          <a:p>
            <a:endParaRPr lang="en-US" sz="2400" dirty="0"/>
          </a:p>
          <a:p>
            <a:r>
              <a:rPr lang="en-US" sz="2400" dirty="0" smtClean="0"/>
              <a:t>"What about integrated </a:t>
            </a:r>
            <a:r>
              <a:rPr lang="en-US" sz="2400" dirty="0" smtClean="0"/>
              <a:t>fingerprint readers?</a:t>
            </a:r>
            <a:r>
              <a:rPr lang="en-US" sz="2400" dirty="0" smtClean="0"/>
              <a:t>"</a:t>
            </a:r>
            <a:br>
              <a:rPr lang="en-US" sz="2400" dirty="0" smtClean="0"/>
            </a:br>
            <a:r>
              <a:rPr lang="en-US" sz="2400" dirty="0" smtClean="0"/>
              <a:t/>
            </a:r>
            <a:br>
              <a:rPr lang="en-US" sz="2400" dirty="0" smtClean="0"/>
            </a:br>
            <a:r>
              <a:rPr lang="en-US" sz="2400" dirty="0" smtClean="0"/>
              <a:t>They're certainly convenient, but do </a:t>
            </a:r>
            <a:r>
              <a:rPr lang="en-US" sz="2400" dirty="0" smtClean="0"/>
              <a:t>you think someone could </a:t>
            </a:r>
            <a:r>
              <a:rPr lang="en-US" sz="2400" dirty="0" smtClean="0"/>
              <a:t>get a court order to force </a:t>
            </a:r>
            <a:r>
              <a:rPr lang="en-US" sz="2400" dirty="0" smtClean="0"/>
              <a:t>you to </a:t>
            </a:r>
            <a:r>
              <a:rPr lang="en-US" sz="2400" dirty="0" smtClean="0"/>
              <a:t>unlock your phone? </a:t>
            </a:r>
            <a:r>
              <a:rPr lang="en-US" sz="2400" dirty="0" smtClean="0"/>
              <a:t>Sure.</a:t>
            </a:r>
            <a:r>
              <a:rPr lang="en-US" sz="2400" dirty="0" smtClean="0"/>
              <a:t>..</a:t>
            </a:r>
            <a:endParaRPr lang="en-US" sz="2400" dirty="0"/>
          </a:p>
        </p:txBody>
      </p:sp>
      <p:sp>
        <p:nvSpPr>
          <p:cNvPr id="4" name="Slide Number Placeholder 3"/>
          <p:cNvSpPr>
            <a:spLocks noGrp="1"/>
          </p:cNvSpPr>
          <p:nvPr>
            <p:ph type="sldNum" sz="quarter" idx="12"/>
          </p:nvPr>
        </p:nvSpPr>
        <p:spPr/>
        <p:txBody>
          <a:bodyPr/>
          <a:lstStyle/>
          <a:p>
            <a:fld id="{F196E328-5F34-1146-9750-671B9B2749B6}" type="slidenum">
              <a:rPr lang="en-US" smtClean="0"/>
              <a:t>74</a:t>
            </a:fld>
            <a:endParaRPr lang="en-US" dirty="0"/>
          </a:p>
        </p:txBody>
      </p:sp>
    </p:spTree>
    <p:extLst>
      <p:ext uri="{BB962C8B-B14F-4D97-AF65-F5344CB8AC3E}">
        <p14:creationId xmlns:p14="http://schemas.microsoft.com/office/powerpoint/2010/main" val="91972668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88656"/>
          </a:xfrm>
        </p:spPr>
        <p:txBody>
          <a:bodyPr>
            <a:normAutofit/>
          </a:bodyPr>
          <a:lstStyle/>
          <a:p>
            <a:r>
              <a:rPr lang="en-US" sz="3000" b="1" dirty="0" smtClean="0">
                <a:solidFill>
                  <a:srgbClr val="000000"/>
                </a:solidFill>
              </a:rPr>
              <a:t>Use Application Layer Crypto, If Your Phone Supports It</a:t>
            </a:r>
            <a:endParaRPr lang="en-US" sz="3000" b="1" dirty="0">
              <a:solidFill>
                <a:srgbClr val="000000"/>
              </a:solidFill>
            </a:endParaRPr>
          </a:p>
        </p:txBody>
      </p:sp>
      <p:sp>
        <p:nvSpPr>
          <p:cNvPr id="3" name="Content Placeholder 2"/>
          <p:cNvSpPr>
            <a:spLocks noGrp="1"/>
          </p:cNvSpPr>
          <p:nvPr>
            <p:ph idx="1"/>
          </p:nvPr>
        </p:nvSpPr>
        <p:spPr>
          <a:xfrm>
            <a:off x="238124" y="766256"/>
            <a:ext cx="8683625" cy="1218119"/>
          </a:xfrm>
        </p:spPr>
        <p:txBody>
          <a:bodyPr>
            <a:noAutofit/>
          </a:bodyPr>
          <a:lstStyle/>
          <a:p>
            <a:pPr marL="0" indent="0">
              <a:buNone/>
            </a:pPr>
            <a:r>
              <a:rPr lang="en-US" sz="2400" dirty="0" smtClean="0"/>
              <a:t>Rather than just relying on the phone itself to provide </a:t>
            </a:r>
            <a:r>
              <a:rPr lang="en-US" sz="2400" dirty="0" smtClean="0"/>
              <a:t>secure messaging, use </a:t>
            </a:r>
            <a:r>
              <a:rPr lang="en-US" sz="2400" dirty="0" smtClean="0"/>
              <a:t>a security-enhanced messaging application such as </a:t>
            </a:r>
            <a:r>
              <a:rPr lang="en-US" sz="2400" dirty="0" smtClean="0"/>
              <a:t>Bleep, </a:t>
            </a:r>
            <a:r>
              <a:rPr lang="en-US" sz="2400" dirty="0" smtClean="0"/>
              <a:t>Signal, or Wickr, instead.</a:t>
            </a:r>
            <a:br>
              <a:rPr lang="en-US" sz="2400" dirty="0" smtClean="0"/>
            </a:b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75</a:t>
            </a:fld>
            <a:endParaRPr lang="en-US" dirty="0"/>
          </a:p>
        </p:txBody>
      </p:sp>
      <p:pic>
        <p:nvPicPr>
          <p:cNvPr id="5" name="Picture 4"/>
          <p:cNvPicPr>
            <a:picLocks noChangeAspect="1"/>
          </p:cNvPicPr>
          <p:nvPr/>
        </p:nvPicPr>
        <p:blipFill>
          <a:blip r:embed="rId2"/>
          <a:stretch>
            <a:fillRect/>
          </a:stretch>
        </p:blipFill>
        <p:spPr>
          <a:xfrm>
            <a:off x="968374" y="2175971"/>
            <a:ext cx="7223125" cy="4323253"/>
          </a:xfrm>
          <a:prstGeom prst="rect">
            <a:avLst/>
          </a:prstGeom>
        </p:spPr>
      </p:pic>
    </p:spTree>
    <p:extLst>
      <p:ext uri="{BB962C8B-B14F-4D97-AF65-F5344CB8AC3E}">
        <p14:creationId xmlns:p14="http://schemas.microsoft.com/office/powerpoint/2010/main" val="4215476814"/>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21758"/>
            <a:ext cx="7772400" cy="2554464"/>
          </a:xfrm>
        </p:spPr>
        <p:txBody>
          <a:bodyPr>
            <a:normAutofit/>
          </a:bodyPr>
          <a:lstStyle/>
          <a:p>
            <a:r>
              <a:rPr lang="en-US" sz="3200" b="1" dirty="0" smtClean="0"/>
              <a:t>IX. </a:t>
            </a:r>
            <a:r>
              <a:rPr lang="en-US" sz="3200" b="1" dirty="0" smtClean="0"/>
              <a:t>Your Networks</a:t>
            </a:r>
            <a:endParaRPr lang="en-US" sz="3200" b="1" dirty="0"/>
          </a:p>
        </p:txBody>
      </p:sp>
    </p:spTree>
    <p:extLst>
      <p:ext uri="{BB962C8B-B14F-4D97-AF65-F5344CB8AC3E}">
        <p14:creationId xmlns:p14="http://schemas.microsoft.com/office/powerpoint/2010/main" val="30502580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88656"/>
          </a:xfrm>
        </p:spPr>
        <p:txBody>
          <a:bodyPr>
            <a:normAutofit/>
          </a:bodyPr>
          <a:lstStyle/>
          <a:p>
            <a:r>
              <a:rPr lang="en-US" sz="3000" b="1" dirty="0" smtClean="0"/>
              <a:t>All Networks Are Equally Trustworthy, Right?</a:t>
            </a:r>
            <a:endParaRPr lang="en-US" sz="3000" b="1" dirty="0"/>
          </a:p>
        </p:txBody>
      </p:sp>
      <p:sp>
        <p:nvSpPr>
          <p:cNvPr id="3" name="Content Placeholder 2"/>
          <p:cNvSpPr>
            <a:spLocks noGrp="1"/>
          </p:cNvSpPr>
          <p:nvPr>
            <p:ph idx="1"/>
          </p:nvPr>
        </p:nvSpPr>
        <p:spPr>
          <a:xfrm>
            <a:off x="218953" y="766257"/>
            <a:ext cx="8626724" cy="5845446"/>
          </a:xfrm>
        </p:spPr>
        <p:txBody>
          <a:bodyPr>
            <a:noAutofit/>
          </a:bodyPr>
          <a:lstStyle/>
          <a:p>
            <a:r>
              <a:rPr lang="en-US" sz="2400" dirty="0" smtClean="0"/>
              <a:t>All networks should be assumed to be equally </a:t>
            </a:r>
            <a:r>
              <a:rPr lang="en-US" sz="2400" b="1" dirty="0" smtClean="0">
                <a:solidFill>
                  <a:srgbClr val="FF0000"/>
                </a:solidFill>
              </a:rPr>
              <a:t>untrustworthy.</a:t>
            </a:r>
            <a:r>
              <a:rPr lang="en-US" sz="2400" b="1" dirty="0" smtClean="0">
                <a:solidFill>
                  <a:srgbClr val="000000"/>
                </a:solidFill>
              </a:rPr>
              <a:t> </a:t>
            </a:r>
            <a:r>
              <a:rPr lang="en-US" sz="2400" dirty="0" smtClean="0">
                <a:solidFill>
                  <a:srgbClr val="000000"/>
                </a:solidFill>
              </a:rPr>
              <a:t>For what it may be worth, Google </a:t>
            </a:r>
            <a:r>
              <a:rPr lang="en-US" sz="2400" dirty="0">
                <a:solidFill>
                  <a:srgbClr val="000000"/>
                </a:solidFill>
              </a:rPr>
              <a:t>agrees with me, see "Google reveals own security regime policy trusts no network, anywhere, ever," </a:t>
            </a:r>
            <a:r>
              <a:rPr lang="en-US" sz="2400" dirty="0" smtClean="0">
                <a:solidFill>
                  <a:srgbClr val="000000"/>
                </a:solidFill>
              </a:rPr>
              <a:t>http</a:t>
            </a:r>
            <a:r>
              <a:rPr lang="en-US" sz="2400" dirty="0">
                <a:solidFill>
                  <a:srgbClr val="000000"/>
                </a:solidFill>
              </a:rPr>
              <a:t>://</a:t>
            </a:r>
            <a:r>
              <a:rPr lang="en-US" sz="2400" dirty="0" err="1">
                <a:solidFill>
                  <a:srgbClr val="000000"/>
                </a:solidFill>
              </a:rPr>
              <a:t>www.theregister.co.uk</a:t>
            </a:r>
            <a:r>
              <a:rPr lang="en-US" sz="2400" dirty="0">
                <a:solidFill>
                  <a:srgbClr val="000000"/>
                </a:solidFill>
              </a:rPr>
              <a:t>/2016/04/06/</a:t>
            </a:r>
            <a:r>
              <a:rPr lang="en-US" sz="2400" dirty="0" err="1">
                <a:solidFill>
                  <a:srgbClr val="000000"/>
                </a:solidFill>
              </a:rPr>
              <a:t>googles_beyondcorp_security_policy</a:t>
            </a:r>
            <a:r>
              <a:rPr lang="en-US" sz="2400" dirty="0">
                <a:solidFill>
                  <a:srgbClr val="000000"/>
                </a:solidFill>
              </a:rPr>
              <a:t>/</a:t>
            </a:r>
            <a:endParaRPr lang="en-US" sz="2400" dirty="0" smtClean="0"/>
          </a:p>
          <a:p>
            <a:r>
              <a:rPr lang="en-US" sz="2400" dirty="0" smtClean="0"/>
              <a:t>What could happen on an untrusted network?</a:t>
            </a:r>
          </a:p>
          <a:p>
            <a:pPr lvl="1"/>
            <a:r>
              <a:rPr lang="en-US" sz="2400" dirty="0" smtClean="0"/>
              <a:t>Unencrypted traffic may be eavesdropped upon, including</a:t>
            </a:r>
            <a:br>
              <a:rPr lang="en-US" sz="2400" dirty="0" smtClean="0"/>
            </a:br>
            <a:r>
              <a:rPr lang="en-US" sz="2400" dirty="0" smtClean="0"/>
              <a:t>usernames and passwords, credit card numbers, or other PII.</a:t>
            </a:r>
            <a:endParaRPr lang="en-US" sz="2400" dirty="0"/>
          </a:p>
          <a:p>
            <a:pPr lvl="1"/>
            <a:r>
              <a:rPr lang="en-US" sz="2400" dirty="0" smtClean="0"/>
              <a:t>Unencrypted traffic may be modified (or selectively dropped). For example, malware might be injected.</a:t>
            </a:r>
          </a:p>
          <a:p>
            <a:pPr lvl="1"/>
            <a:r>
              <a:rPr lang="en-US" sz="2400" dirty="0" smtClean="0"/>
              <a:t>The network might point you at an untrustworthy DNS servers, which might result in you being misdirected to an untrustworthy site.</a:t>
            </a:r>
          </a:p>
          <a:p>
            <a:r>
              <a:rPr lang="en-US" sz="2400" dirty="0" smtClean="0"/>
              <a:t>So what should you do? </a:t>
            </a:r>
            <a:r>
              <a:rPr lang="en-US" sz="2400" b="1" dirty="0" smtClean="0">
                <a:solidFill>
                  <a:srgbClr val="FF0000"/>
                </a:solidFill>
              </a:rPr>
              <a:t>ENCRYPT </a:t>
            </a:r>
            <a:r>
              <a:rPr lang="en-US" sz="2400" b="1" u="sng" dirty="0" smtClean="0">
                <a:solidFill>
                  <a:srgbClr val="FF0000"/>
                </a:solidFill>
              </a:rPr>
              <a:t>ALL</a:t>
            </a:r>
            <a:r>
              <a:rPr lang="en-US" sz="2400" b="1" dirty="0" smtClean="0">
                <a:solidFill>
                  <a:srgbClr val="FF0000"/>
                </a:solidFill>
              </a:rPr>
              <a:t> </a:t>
            </a:r>
            <a:r>
              <a:rPr lang="en-US" sz="2400" b="1" dirty="0" smtClean="0">
                <a:solidFill>
                  <a:srgbClr val="FF0000"/>
                </a:solidFill>
              </a:rPr>
              <a:t>NETWORK </a:t>
            </a:r>
            <a:r>
              <a:rPr lang="en-US" sz="2400" b="1" dirty="0" smtClean="0">
                <a:solidFill>
                  <a:srgbClr val="FF0000"/>
                </a:solidFill>
              </a:rPr>
              <a:t>TRAFFIC.</a:t>
            </a:r>
          </a:p>
        </p:txBody>
      </p:sp>
      <p:sp>
        <p:nvSpPr>
          <p:cNvPr id="4" name="Slide Number Placeholder 3"/>
          <p:cNvSpPr>
            <a:spLocks noGrp="1"/>
          </p:cNvSpPr>
          <p:nvPr>
            <p:ph type="sldNum" sz="quarter" idx="12"/>
          </p:nvPr>
        </p:nvSpPr>
        <p:spPr/>
        <p:txBody>
          <a:bodyPr/>
          <a:lstStyle/>
          <a:p>
            <a:fld id="{F196E328-5F34-1146-9750-671B9B2749B6}" type="slidenum">
              <a:rPr lang="en-US" smtClean="0"/>
              <a:t>77</a:t>
            </a:fld>
            <a:endParaRPr lang="en-US" dirty="0"/>
          </a:p>
        </p:txBody>
      </p:sp>
    </p:spTree>
    <p:extLst>
      <p:ext uri="{BB962C8B-B14F-4D97-AF65-F5344CB8AC3E}">
        <p14:creationId xmlns:p14="http://schemas.microsoft.com/office/powerpoint/2010/main" val="408454184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88656"/>
          </a:xfrm>
        </p:spPr>
        <p:txBody>
          <a:bodyPr>
            <a:normAutofit/>
          </a:bodyPr>
          <a:lstStyle/>
          <a:p>
            <a:r>
              <a:rPr lang="en-US" sz="3200" b="1" dirty="0" smtClean="0"/>
              <a:t>Application </a:t>
            </a:r>
            <a:r>
              <a:rPr lang="en-US" sz="3200" b="1" dirty="0" smtClean="0"/>
              <a:t>Crypto </a:t>
            </a:r>
            <a:r>
              <a:rPr lang="en-US" sz="3200" b="1" dirty="0" smtClean="0"/>
              <a:t>vs. </a:t>
            </a:r>
            <a:r>
              <a:rPr lang="en-US" sz="3200" b="1" dirty="0" smtClean="0"/>
              <a:t>VPNs</a:t>
            </a:r>
            <a:endParaRPr lang="en-US" sz="3200" b="1" dirty="0"/>
          </a:p>
        </p:txBody>
      </p:sp>
      <p:sp>
        <p:nvSpPr>
          <p:cNvPr id="3" name="Content Placeholder 2"/>
          <p:cNvSpPr>
            <a:spLocks noGrp="1"/>
          </p:cNvSpPr>
          <p:nvPr>
            <p:ph idx="1"/>
          </p:nvPr>
        </p:nvSpPr>
        <p:spPr>
          <a:xfrm>
            <a:off x="218953" y="941401"/>
            <a:ext cx="8626724" cy="5670301"/>
          </a:xfrm>
        </p:spPr>
        <p:txBody>
          <a:bodyPr>
            <a:noAutofit/>
          </a:bodyPr>
          <a:lstStyle/>
          <a:p>
            <a:r>
              <a:rPr lang="en-US" sz="2400" dirty="0" smtClean="0"/>
              <a:t>There are basically two different approaches to handling encryption of network traffic.</a:t>
            </a:r>
          </a:p>
          <a:p>
            <a:r>
              <a:rPr lang="en-US" sz="2400" dirty="0" smtClean="0"/>
              <a:t>Individual applications, such as SSH, can encrypt traffic all the way from your client all the way to the server, </a:t>
            </a:r>
            <a:r>
              <a:rPr lang="en-US" sz="2400" b="1" dirty="0" smtClean="0"/>
              <a:t>"end-to-end.</a:t>
            </a:r>
            <a:r>
              <a:rPr lang="en-US" sz="2400" b="1" dirty="0" smtClean="0"/>
              <a:t>" </a:t>
            </a:r>
            <a:br>
              <a:rPr lang="en-US" sz="2400" b="1" dirty="0" smtClean="0"/>
            </a:br>
            <a:r>
              <a:rPr lang="en-US" sz="2400" dirty="0" smtClean="0"/>
              <a:t>We like that, a lot. However, that's application</a:t>
            </a:r>
            <a:r>
              <a:rPr lang="en-US" sz="2400" dirty="0" smtClean="0"/>
              <a:t>-by-application.</a:t>
            </a:r>
            <a:endParaRPr lang="en-US" sz="2400" b="1" dirty="0" smtClean="0"/>
          </a:p>
          <a:p>
            <a:r>
              <a:rPr lang="en-US" sz="2400" dirty="0" smtClean="0"/>
              <a:t>Virtual private networks, or VPNs, on the other hand, </a:t>
            </a:r>
            <a:r>
              <a:rPr lang="en-US" sz="2400" dirty="0" smtClean="0"/>
              <a:t>can encrypt </a:t>
            </a:r>
            <a:r>
              <a:rPr lang="en-US" sz="2400" dirty="0" smtClean="0"/>
              <a:t>all the traffic from your workstation, but </a:t>
            </a:r>
            <a:r>
              <a:rPr lang="en-US" sz="2400" dirty="0" smtClean="0"/>
              <a:t>NOT end-to-end, </a:t>
            </a:r>
            <a:r>
              <a:rPr lang="en-US" sz="2400" dirty="0" smtClean="0"/>
              <a:t>just </a:t>
            </a:r>
            <a:r>
              <a:rPr lang="en-US" sz="2400" dirty="0" smtClean="0"/>
              <a:t>up to the VPN </a:t>
            </a:r>
            <a:r>
              <a:rPr lang="en-US" sz="2400" dirty="0" smtClean="0"/>
              <a:t>concentrator.</a:t>
            </a:r>
            <a:endParaRPr lang="en-US" sz="2400" dirty="0" smtClean="0"/>
          </a:p>
          <a:p>
            <a:r>
              <a:rPr lang="en-US" sz="2400" dirty="0" smtClean="0"/>
              <a:t>Neither approach is perfect on its own. </a:t>
            </a:r>
            <a:r>
              <a:rPr lang="en-US" sz="2400" dirty="0" smtClean="0"/>
              <a:t>In </a:t>
            </a:r>
            <a:r>
              <a:rPr lang="en-US" sz="2400" dirty="0" smtClean="0"/>
              <a:t>the ideal world, you want layered protection, so </a:t>
            </a:r>
            <a:r>
              <a:rPr lang="en-US" sz="2400" dirty="0" smtClean="0"/>
              <a:t>use BOTH approaches: nest </a:t>
            </a:r>
            <a:r>
              <a:rPr lang="en-US" sz="2400" dirty="0" smtClean="0"/>
              <a:t>SSH (or some other end-to-end encrypted application) within a VPN.</a:t>
            </a:r>
          </a:p>
          <a:p>
            <a:r>
              <a:rPr lang="en-US" sz="2400" dirty="0" smtClean="0"/>
              <a:t>An added "free" benefit of using a VPN: you will normally end up using </a:t>
            </a:r>
            <a:r>
              <a:rPr lang="en-US" sz="2400" dirty="0" smtClean="0"/>
              <a:t>trusted domain </a:t>
            </a:r>
            <a:r>
              <a:rPr lang="en-US" sz="2400" dirty="0" smtClean="0"/>
              <a:t>name servers provided by your VPN </a:t>
            </a:r>
            <a:r>
              <a:rPr lang="en-US" sz="2400" dirty="0" smtClean="0"/>
              <a:t>provider rather </a:t>
            </a:r>
            <a:r>
              <a:rPr lang="en-US" sz="2400" dirty="0" smtClean="0"/>
              <a:t>than </a:t>
            </a:r>
            <a:r>
              <a:rPr lang="en-US" sz="2400" dirty="0" smtClean="0"/>
              <a:t>random local </a:t>
            </a:r>
            <a:r>
              <a:rPr lang="en-US" sz="2400" dirty="0" smtClean="0"/>
              <a:t>network </a:t>
            </a:r>
            <a:r>
              <a:rPr lang="en-US" sz="2400" dirty="0" smtClean="0"/>
              <a:t>name servers.</a:t>
            </a: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78</a:t>
            </a:fld>
            <a:endParaRPr lang="en-US" dirty="0"/>
          </a:p>
        </p:txBody>
      </p:sp>
    </p:spTree>
    <p:extLst>
      <p:ext uri="{BB962C8B-B14F-4D97-AF65-F5344CB8AC3E}">
        <p14:creationId xmlns:p14="http://schemas.microsoft.com/office/powerpoint/2010/main" val="413272876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88656"/>
          </a:xfrm>
        </p:spPr>
        <p:txBody>
          <a:bodyPr>
            <a:normAutofit/>
          </a:bodyPr>
          <a:lstStyle/>
          <a:p>
            <a:r>
              <a:rPr lang="en-US" sz="3000" b="1" dirty="0" smtClean="0"/>
              <a:t>Speaking of DNS, Let's Talk About DNS </a:t>
            </a:r>
            <a:r>
              <a:rPr lang="en-US" sz="3000" b="1" dirty="0" smtClean="0"/>
              <a:t>"Firewalls"</a:t>
            </a:r>
            <a:endParaRPr lang="en-US" sz="3000" b="1" dirty="0"/>
          </a:p>
        </p:txBody>
      </p:sp>
      <p:sp>
        <p:nvSpPr>
          <p:cNvPr id="3" name="Content Placeholder 2"/>
          <p:cNvSpPr>
            <a:spLocks noGrp="1"/>
          </p:cNvSpPr>
          <p:nvPr>
            <p:ph idx="1"/>
          </p:nvPr>
        </p:nvSpPr>
        <p:spPr>
          <a:xfrm>
            <a:off x="218953" y="941401"/>
            <a:ext cx="8626724" cy="5670301"/>
          </a:xfrm>
        </p:spPr>
        <p:txBody>
          <a:bodyPr>
            <a:noAutofit/>
          </a:bodyPr>
          <a:lstStyle/>
          <a:p>
            <a:r>
              <a:rPr lang="en-US" sz="2400" dirty="0" smtClean="0"/>
              <a:t>DNS is a tremendous convenience. It's a lot easier to remember www.umaryland.edu than 174.143.186.161</a:t>
            </a:r>
          </a:p>
          <a:p>
            <a:r>
              <a:rPr lang="en-US" sz="2400" dirty="0" smtClean="0"/>
              <a:t>However, there's nothing that says you have to cooperate with bad guys when it comes to providing </a:t>
            </a:r>
            <a:r>
              <a:rPr lang="en-US" sz="2400" dirty="0" smtClean="0"/>
              <a:t>THEM with DNS</a:t>
            </a:r>
            <a:r>
              <a:rPr lang="en-US" sz="2400" dirty="0" smtClean="0"/>
              <a:t>. In fact, you should use your DNS as another way to *interfere* with the bad guys. Block DNS names that are used solely for no good!</a:t>
            </a:r>
          </a:p>
          <a:p>
            <a:r>
              <a:rPr lang="en-US" sz="2400" dirty="0" smtClean="0"/>
              <a:t>Multiple providers offer this sort of </a:t>
            </a:r>
            <a:r>
              <a:rPr lang="en-US" sz="2400" dirty="0" smtClean="0"/>
              <a:t>blocking service </a:t>
            </a:r>
            <a:r>
              <a:rPr lang="en-US" sz="2400" dirty="0" smtClean="0"/>
              <a:t>for </a:t>
            </a:r>
            <a:r>
              <a:rPr lang="en-US" sz="2400" dirty="0" smtClean="0"/>
              <a:t>free:</a:t>
            </a:r>
            <a:r>
              <a:rPr lang="en-US" sz="2400" dirty="0"/>
              <a:t/>
            </a:r>
            <a:br>
              <a:rPr lang="en-US" sz="2400" dirty="0"/>
            </a:br>
            <a:r>
              <a:rPr lang="en-US" sz="2400" dirty="0"/>
              <a:t>-- https://</a:t>
            </a:r>
            <a:r>
              <a:rPr lang="en-US" sz="2400" dirty="0" err="1"/>
              <a:t>www.opendns.com</a:t>
            </a:r>
            <a:r>
              <a:rPr lang="en-US" sz="2400" dirty="0"/>
              <a:t>/home-internet-security</a:t>
            </a:r>
            <a:r>
              <a:rPr lang="en-US" sz="2400" dirty="0" smtClean="0"/>
              <a:t>/</a:t>
            </a:r>
            <a:r>
              <a:rPr lang="en-US" sz="2400" dirty="0"/>
              <a:t/>
            </a:r>
            <a:br>
              <a:rPr lang="en-US" sz="2400" dirty="0"/>
            </a:br>
            <a:r>
              <a:rPr lang="en-US" sz="2400" dirty="0"/>
              <a:t>-- http://</a:t>
            </a:r>
            <a:r>
              <a:rPr lang="en-US" sz="2400" dirty="0" err="1"/>
              <a:t>dyn.com</a:t>
            </a:r>
            <a:r>
              <a:rPr lang="en-US" sz="2400" dirty="0"/>
              <a:t>/labs/</a:t>
            </a:r>
            <a:r>
              <a:rPr lang="en-US" sz="2400" dirty="0" err="1"/>
              <a:t>dyn</a:t>
            </a:r>
            <a:r>
              <a:rPr lang="en-US" sz="2400" dirty="0"/>
              <a:t>-internet-guide/</a:t>
            </a:r>
            <a:br>
              <a:rPr lang="en-US" sz="2400" dirty="0"/>
            </a:br>
            <a:r>
              <a:rPr lang="en-US" sz="2400" dirty="0" smtClean="0"/>
              <a:t>-- http</a:t>
            </a:r>
            <a:r>
              <a:rPr lang="en-US" sz="2400" dirty="0"/>
              <a:t>://</a:t>
            </a:r>
            <a:r>
              <a:rPr lang="en-US" sz="2400" dirty="0" err="1" smtClean="0"/>
              <a:t>dns.yandex.com</a:t>
            </a:r>
            <a:r>
              <a:rPr lang="en-US" sz="2400" dirty="0" smtClean="0"/>
              <a:t/>
            </a:r>
            <a:br>
              <a:rPr lang="en-US" sz="2400" dirty="0" smtClean="0"/>
            </a:br>
            <a:r>
              <a:rPr lang="en-US" sz="2400" dirty="0" smtClean="0"/>
              <a:t>-</a:t>
            </a:r>
            <a:r>
              <a:rPr lang="en-US" sz="2400" dirty="0"/>
              <a:t>- https://</a:t>
            </a:r>
            <a:r>
              <a:rPr lang="en-US" sz="2400" dirty="0" err="1"/>
              <a:t>dns.norton.com</a:t>
            </a:r>
            <a:r>
              <a:rPr lang="en-US" sz="2400" dirty="0" smtClean="0"/>
              <a:t>/</a:t>
            </a:r>
            <a:endParaRPr lang="en-US" sz="2400" dirty="0"/>
          </a:p>
          <a:p>
            <a:r>
              <a:rPr lang="en-US" sz="2400" dirty="0" smtClean="0"/>
              <a:t>Why do these companies offer this free service? Answer: </a:t>
            </a:r>
            <a:br>
              <a:rPr lang="en-US" sz="2400" dirty="0" smtClean="0"/>
            </a:br>
            <a:r>
              <a:rPr lang="en-US" sz="2400" dirty="0" smtClean="0"/>
              <a:t>your DNS queries represent a potentially valuable sources of telemetry about what's happening on the Internet.</a:t>
            </a:r>
          </a:p>
        </p:txBody>
      </p:sp>
      <p:sp>
        <p:nvSpPr>
          <p:cNvPr id="4" name="Slide Number Placeholder 3"/>
          <p:cNvSpPr>
            <a:spLocks noGrp="1"/>
          </p:cNvSpPr>
          <p:nvPr>
            <p:ph type="sldNum" sz="quarter" idx="12"/>
          </p:nvPr>
        </p:nvSpPr>
        <p:spPr/>
        <p:txBody>
          <a:bodyPr/>
          <a:lstStyle/>
          <a:p>
            <a:fld id="{F196E328-5F34-1146-9750-671B9B2749B6}" type="slidenum">
              <a:rPr lang="en-US" smtClean="0"/>
              <a:t>79</a:t>
            </a:fld>
            <a:endParaRPr lang="en-US" dirty="0"/>
          </a:p>
        </p:txBody>
      </p:sp>
    </p:spTree>
    <p:extLst>
      <p:ext uri="{BB962C8B-B14F-4D97-AF65-F5344CB8AC3E}">
        <p14:creationId xmlns:p14="http://schemas.microsoft.com/office/powerpoint/2010/main" val="17725589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56" y="77600"/>
            <a:ext cx="8964106" cy="688656"/>
          </a:xfrm>
        </p:spPr>
        <p:txBody>
          <a:bodyPr>
            <a:normAutofit/>
          </a:bodyPr>
          <a:lstStyle/>
          <a:p>
            <a:r>
              <a:rPr lang="en-US" sz="3200" b="1" dirty="0" smtClean="0"/>
              <a:t>Manned </a:t>
            </a:r>
            <a:r>
              <a:rPr lang="en-US" sz="3200" b="1" dirty="0" smtClean="0"/>
              <a:t>Overflights of the USSR</a:t>
            </a:r>
            <a:endParaRPr lang="en-US" sz="3200" b="1" dirty="0"/>
          </a:p>
        </p:txBody>
      </p:sp>
      <p:sp>
        <p:nvSpPr>
          <p:cNvPr id="3" name="Content Placeholder 2"/>
          <p:cNvSpPr>
            <a:spLocks noGrp="1"/>
          </p:cNvSpPr>
          <p:nvPr>
            <p:ph idx="1"/>
          </p:nvPr>
        </p:nvSpPr>
        <p:spPr>
          <a:xfrm>
            <a:off x="634975" y="1024551"/>
            <a:ext cx="7648563" cy="5469084"/>
          </a:xfrm>
        </p:spPr>
        <p:txBody>
          <a:bodyPr>
            <a:normAutofit/>
          </a:bodyPr>
          <a:lstStyle/>
          <a:p>
            <a:pPr marL="0" indent="0">
              <a:buNone/>
            </a:pPr>
            <a:r>
              <a:rPr lang="en-US" sz="2400" dirty="0"/>
              <a:t>	</a:t>
            </a:r>
            <a:r>
              <a:rPr lang="en-US" sz="2400" i="1" dirty="0"/>
              <a:t>Reconnaissance flights began in 1946 along the borders of the Soviet Union and other Socialist Bloc states. </a:t>
            </a:r>
            <a:r>
              <a:rPr lang="en-US" sz="2400" i="1" dirty="0" smtClean="0"/>
              <a:t>[...]</a:t>
            </a:r>
            <a:br>
              <a:rPr lang="en-US" sz="2400" i="1" dirty="0" smtClean="0"/>
            </a:br>
            <a:r>
              <a:rPr lang="en-US" sz="2400" i="1" dirty="0" smtClean="0"/>
              <a:t/>
            </a:r>
            <a:br>
              <a:rPr lang="en-US" sz="2400" i="1" dirty="0" smtClean="0"/>
            </a:br>
            <a:r>
              <a:rPr lang="en-US" sz="2400" i="1" dirty="0" smtClean="0"/>
              <a:t>	On </a:t>
            </a:r>
            <a:r>
              <a:rPr lang="en-US" sz="2400" i="1" dirty="0"/>
              <a:t>4 July 1956, the first U-2 flight over the Soviet Union took place</a:t>
            </a:r>
            <a:r>
              <a:rPr lang="en-US" sz="2400" i="1" dirty="0" smtClean="0"/>
              <a:t>. [...] </a:t>
            </a:r>
          </a:p>
          <a:p>
            <a:pPr marL="0" indent="0">
              <a:buNone/>
            </a:pPr>
            <a:r>
              <a:rPr lang="en-US" sz="2400" i="1" dirty="0" smtClean="0"/>
              <a:t/>
            </a:r>
            <a:br>
              <a:rPr lang="en-US" sz="2400" i="1" dirty="0" smtClean="0"/>
            </a:br>
            <a:r>
              <a:rPr lang="en-US" sz="2400" i="1" dirty="0"/>
              <a:t>	</a:t>
            </a:r>
            <a:r>
              <a:rPr lang="en-US" sz="2400" i="1" dirty="0" smtClean="0"/>
              <a:t>Following </a:t>
            </a:r>
            <a:r>
              <a:rPr lang="en-US" sz="2400" i="1" dirty="0"/>
              <a:t>the </a:t>
            </a:r>
            <a:r>
              <a:rPr lang="en-US" sz="2400" i="1" dirty="0" smtClean="0"/>
              <a:t>[1 May] 1960 </a:t>
            </a:r>
            <a:r>
              <a:rPr lang="en-US" sz="2400" i="1" dirty="0"/>
              <a:t>U-2 incident, Eisenhower ordered an end to American reconnaissance flights into the USSR. </a:t>
            </a:r>
            <a:r>
              <a:rPr lang="en-US" sz="2400" i="1" dirty="0" smtClean="0"/>
              <a:t>[...</a:t>
            </a:r>
            <a:r>
              <a:rPr lang="en-US" sz="2400" i="1" dirty="0"/>
              <a:t>] </a:t>
            </a:r>
            <a:endParaRPr lang="en-US" sz="2400" i="1" dirty="0" smtClean="0"/>
          </a:p>
          <a:p>
            <a:pPr marL="0" indent="0">
              <a:buNone/>
            </a:pPr>
            <a:endParaRPr lang="en-US" sz="2400" dirty="0" smtClean="0"/>
          </a:p>
          <a:p>
            <a:pPr marL="0" indent="0">
              <a:buNone/>
            </a:pPr>
            <a:r>
              <a:rPr lang="en-US" sz="2400" dirty="0" smtClean="0"/>
              <a:t>Source</a:t>
            </a:r>
            <a:r>
              <a:rPr lang="en-US" sz="2400" dirty="0"/>
              <a:t>: https://</a:t>
            </a:r>
            <a:r>
              <a:rPr lang="en-US" sz="2400" dirty="0" err="1"/>
              <a:t>en.wikipedia.org</a:t>
            </a:r>
            <a:r>
              <a:rPr lang="en-US" sz="2400" dirty="0"/>
              <a:t>/wiki/</a:t>
            </a:r>
            <a:r>
              <a:rPr lang="en-US" sz="2400" dirty="0" err="1"/>
              <a:t>United_States_aerial_reconnaissance_of_the_Soviet_Union</a:t>
            </a:r>
            <a:endParaRPr lang="en-US" sz="2400" dirty="0" smtClean="0"/>
          </a:p>
          <a:p>
            <a:pPr marL="0" indent="0">
              <a:buNone/>
            </a:pPr>
            <a:endParaRPr lang="en-US" sz="2400" i="1"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8</a:t>
            </a:fld>
            <a:endParaRPr lang="en-US"/>
          </a:p>
        </p:txBody>
      </p:sp>
    </p:spTree>
    <p:extLst>
      <p:ext uri="{BB962C8B-B14F-4D97-AF65-F5344CB8AC3E}">
        <p14:creationId xmlns:p14="http://schemas.microsoft.com/office/powerpoint/2010/main" val="238896287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88656"/>
          </a:xfrm>
        </p:spPr>
        <p:txBody>
          <a:bodyPr>
            <a:normAutofit/>
          </a:bodyPr>
          <a:lstStyle/>
          <a:p>
            <a:r>
              <a:rPr lang="en-US" sz="3200" b="1" dirty="0" smtClean="0"/>
              <a:t>An Aside: 3</a:t>
            </a:r>
            <a:r>
              <a:rPr lang="en-US" sz="3200" b="1" baseline="30000" dirty="0" smtClean="0"/>
              <a:t>rd</a:t>
            </a:r>
            <a:r>
              <a:rPr lang="en-US" sz="3200" b="1" dirty="0" smtClean="0"/>
              <a:t> Party VPNs</a:t>
            </a:r>
            <a:endParaRPr lang="en-US" sz="3200" b="1" dirty="0"/>
          </a:p>
        </p:txBody>
      </p:sp>
      <p:sp>
        <p:nvSpPr>
          <p:cNvPr id="3" name="Content Placeholder 2"/>
          <p:cNvSpPr>
            <a:spLocks noGrp="1"/>
          </p:cNvSpPr>
          <p:nvPr>
            <p:ph idx="1"/>
          </p:nvPr>
        </p:nvSpPr>
        <p:spPr>
          <a:xfrm>
            <a:off x="218953" y="941401"/>
            <a:ext cx="8626724" cy="5670301"/>
          </a:xfrm>
        </p:spPr>
        <p:txBody>
          <a:bodyPr>
            <a:noAutofit/>
          </a:bodyPr>
          <a:lstStyle/>
          <a:p>
            <a:r>
              <a:rPr lang="en-US" sz="2400" dirty="0" smtClean="0"/>
              <a:t>When I talk about using a VPN, by the way, I'm talking about </a:t>
            </a:r>
            <a:br>
              <a:rPr lang="en-US" sz="2400" dirty="0" smtClean="0"/>
            </a:br>
            <a:r>
              <a:rPr lang="en-US" sz="2400" dirty="0" smtClean="0"/>
              <a:t>your local institutional VPN, not a VPN run by a random third party as a commercial service.</a:t>
            </a:r>
          </a:p>
          <a:p>
            <a:endParaRPr lang="en-US" sz="2400" dirty="0" smtClean="0"/>
          </a:p>
          <a:p>
            <a:r>
              <a:rPr lang="en-US" sz="2400" dirty="0" smtClean="0"/>
              <a:t>In general, I do NOT recommend trusting third party VPNs. </a:t>
            </a:r>
            <a:br>
              <a:rPr lang="en-US" sz="2400" dirty="0" smtClean="0"/>
            </a:br>
            <a:r>
              <a:rPr lang="en-US" sz="2400" dirty="0" smtClean="0"/>
              <a:t>Third party VPNs may subject you to additional risks you otherwise might not face, including:</a:t>
            </a:r>
            <a:br>
              <a:rPr lang="en-US" sz="2400" dirty="0" smtClean="0"/>
            </a:br>
            <a:r>
              <a:rPr lang="en-US" sz="2400" dirty="0" smtClean="0"/>
              <a:t/>
            </a:r>
            <a:br>
              <a:rPr lang="en-US" sz="2400" dirty="0" smtClean="0"/>
            </a:br>
            <a:r>
              <a:rPr lang="en-US" sz="2400" dirty="0" smtClean="0"/>
              <a:t>-- dubious co-users, </a:t>
            </a:r>
            <a:br>
              <a:rPr lang="en-US" sz="2400" dirty="0" smtClean="0"/>
            </a:br>
            <a:r>
              <a:rPr lang="en-US" sz="2400" dirty="0" smtClean="0"/>
              <a:t>-- untrustworthy VPN administrators, and </a:t>
            </a:r>
            <a:br>
              <a:rPr lang="en-US" sz="2400" dirty="0" smtClean="0"/>
            </a:br>
            <a:r>
              <a:rPr lang="en-US" sz="2400" dirty="0" smtClean="0"/>
              <a:t>-- laws of other jurisdictions associated with the VPN </a:t>
            </a:r>
            <a:br>
              <a:rPr lang="en-US" sz="2400" dirty="0" smtClean="0"/>
            </a:br>
            <a:r>
              <a:rPr lang="en-US" sz="2400" dirty="0" smtClean="0"/>
              <a:t>    concentrator's location (and the apparent "origination"</a:t>
            </a:r>
            <a:r>
              <a:rPr lang="en-US" sz="2400" dirty="0"/>
              <a:t/>
            </a:r>
            <a:br>
              <a:rPr lang="en-US" sz="2400" dirty="0"/>
            </a:br>
            <a:r>
              <a:rPr lang="en-US" sz="2400" dirty="0" smtClean="0"/>
              <a:t>    point for your VPN tunneled traffic)</a:t>
            </a:r>
          </a:p>
        </p:txBody>
      </p:sp>
      <p:sp>
        <p:nvSpPr>
          <p:cNvPr id="4" name="Slide Number Placeholder 3"/>
          <p:cNvSpPr>
            <a:spLocks noGrp="1"/>
          </p:cNvSpPr>
          <p:nvPr>
            <p:ph type="sldNum" sz="quarter" idx="12"/>
          </p:nvPr>
        </p:nvSpPr>
        <p:spPr/>
        <p:txBody>
          <a:bodyPr/>
          <a:lstStyle/>
          <a:p>
            <a:fld id="{F196E328-5F34-1146-9750-671B9B2749B6}" type="slidenum">
              <a:rPr lang="en-US" smtClean="0"/>
              <a:t>80</a:t>
            </a:fld>
            <a:endParaRPr lang="en-US" dirty="0"/>
          </a:p>
        </p:txBody>
      </p:sp>
    </p:spTree>
    <p:extLst>
      <p:ext uri="{BB962C8B-B14F-4D97-AF65-F5344CB8AC3E}">
        <p14:creationId xmlns:p14="http://schemas.microsoft.com/office/powerpoint/2010/main" val="3751863493"/>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599"/>
            <a:ext cx="9144000" cy="954276"/>
          </a:xfrm>
        </p:spPr>
        <p:txBody>
          <a:bodyPr>
            <a:normAutofit/>
          </a:bodyPr>
          <a:lstStyle/>
          <a:p>
            <a:r>
              <a:rPr lang="en-US" sz="3200" b="1" dirty="0" smtClean="0"/>
              <a:t>While We're Talking </a:t>
            </a:r>
            <a:r>
              <a:rPr lang="en-US" sz="3200" b="1" dirty="0" smtClean="0"/>
              <a:t>Networks: </a:t>
            </a:r>
            <a:r>
              <a:rPr lang="en-US" sz="3200" b="1" dirty="0" smtClean="0"/>
              <a:t>Instrument </a:t>
            </a:r>
            <a:r>
              <a:rPr lang="en-US" sz="3200" b="1" dirty="0" smtClean="0"/>
              <a:t>Your </a:t>
            </a:r>
            <a:r>
              <a:rPr lang="en-US" sz="3200" b="1" dirty="0" smtClean="0"/>
              <a:t>OWN Network</a:t>
            </a:r>
            <a:r>
              <a:rPr lang="en-US" sz="3200" b="1" dirty="0"/>
              <a:t> </a:t>
            </a:r>
            <a:r>
              <a:rPr lang="en-US" sz="3200" b="1" dirty="0" smtClean="0"/>
              <a:t>(IF </a:t>
            </a:r>
            <a:r>
              <a:rPr lang="en-US" sz="3200" b="1" dirty="0" smtClean="0"/>
              <a:t>You're The Person </a:t>
            </a:r>
            <a:r>
              <a:rPr lang="en-US" sz="3200" b="1" dirty="0" smtClean="0"/>
              <a:t>Running </a:t>
            </a:r>
            <a:r>
              <a:rPr lang="en-US" sz="3200" b="1" dirty="0" smtClean="0"/>
              <a:t>It)</a:t>
            </a:r>
            <a:endParaRPr lang="en-US" sz="3200" b="1" dirty="0"/>
          </a:p>
        </p:txBody>
      </p:sp>
      <p:sp>
        <p:nvSpPr>
          <p:cNvPr id="3" name="Content Placeholder 2"/>
          <p:cNvSpPr>
            <a:spLocks noGrp="1"/>
          </p:cNvSpPr>
          <p:nvPr>
            <p:ph idx="1"/>
          </p:nvPr>
        </p:nvSpPr>
        <p:spPr>
          <a:xfrm>
            <a:off x="218953" y="1352630"/>
            <a:ext cx="8626724" cy="5259072"/>
          </a:xfrm>
        </p:spPr>
        <p:txBody>
          <a:bodyPr>
            <a:normAutofit/>
          </a:bodyPr>
          <a:lstStyle/>
          <a:p>
            <a:r>
              <a:rPr lang="en-US" sz="2400" dirty="0" smtClean="0"/>
              <a:t>You </a:t>
            </a:r>
            <a:r>
              <a:rPr lang="en-US" sz="2400" dirty="0" smtClean="0"/>
              <a:t>need to know what's happening on </a:t>
            </a:r>
            <a:r>
              <a:rPr lang="en-US" sz="2400" dirty="0" smtClean="0"/>
              <a:t>any network you administer. </a:t>
            </a:r>
            <a:r>
              <a:rPr lang="en-US" sz="2400" dirty="0" smtClean="0"/>
              <a:t>That means running an intrusion detection system such as Snort or Bro on it, or a commercial </a:t>
            </a:r>
            <a:r>
              <a:rPr lang="en-US" sz="2400" dirty="0" smtClean="0"/>
              <a:t>network monitoring </a:t>
            </a:r>
            <a:r>
              <a:rPr lang="en-US" sz="2400" dirty="0" smtClean="0"/>
              <a:t>product such as </a:t>
            </a:r>
            <a:r>
              <a:rPr lang="en-US" sz="2400" dirty="0" smtClean="0"/>
              <a:t>Fireeye.</a:t>
            </a:r>
            <a:r>
              <a:rPr lang="en-US" sz="2400" dirty="0"/>
              <a:t> </a:t>
            </a:r>
            <a:r>
              <a:rPr lang="en-US" sz="2400" dirty="0" smtClean="0"/>
              <a:t>You </a:t>
            </a:r>
            <a:r>
              <a:rPr lang="en-US" sz="2400" dirty="0" smtClean="0"/>
              <a:t>may also want to consider collecting </a:t>
            </a:r>
            <a:r>
              <a:rPr lang="en-US" sz="2400" dirty="0" smtClean="0"/>
              <a:t>Net</a:t>
            </a:r>
            <a:r>
              <a:rPr lang="en-US" sz="2400" dirty="0" smtClean="0"/>
              <a:t>flow/</a:t>
            </a:r>
            <a:r>
              <a:rPr lang="en-US" sz="2400" dirty="0" err="1" smtClean="0"/>
              <a:t>Jflow</a:t>
            </a:r>
            <a:r>
              <a:rPr lang="en-US" sz="2400" dirty="0" smtClean="0"/>
              <a:t>/</a:t>
            </a:r>
            <a:r>
              <a:rPr lang="en-US" sz="2400" dirty="0" err="1" smtClean="0"/>
              <a:t>Sflow</a:t>
            </a:r>
            <a:r>
              <a:rPr lang="en-US" sz="2400" dirty="0" smtClean="0"/>
              <a:t> </a:t>
            </a:r>
            <a:r>
              <a:rPr lang="en-US" sz="2400" dirty="0" smtClean="0"/>
              <a:t>(be sure your flow collection project collects both IPv4 AND IPv6 traffic).</a:t>
            </a:r>
          </a:p>
          <a:p>
            <a:endParaRPr lang="en-US" sz="2400" dirty="0"/>
          </a:p>
          <a:p>
            <a:r>
              <a:rPr lang="en-US" sz="2400" dirty="0" smtClean="0"/>
              <a:t>Be sure to let people know what you're doing as part of your privacy policy </a:t>
            </a:r>
            <a:r>
              <a:rPr lang="en-US" sz="2400" dirty="0" smtClean="0"/>
              <a:t>disclosures</a:t>
            </a:r>
            <a:r>
              <a:rPr lang="en-US" sz="2400" dirty="0" smtClean="0"/>
              <a:t>, too.</a:t>
            </a:r>
            <a:endParaRPr lang="en-US" sz="2400" dirty="0" smtClean="0"/>
          </a:p>
          <a:p>
            <a:endParaRPr lang="en-US" sz="2400" dirty="0"/>
          </a:p>
          <a:p>
            <a:r>
              <a:rPr lang="en-US" sz="2400" dirty="0" smtClean="0"/>
              <a:t>Do NOT sniff </a:t>
            </a:r>
            <a:r>
              <a:rPr lang="en-US" sz="2400" dirty="0" smtClean="0"/>
              <a:t>or otherwise collect network </a:t>
            </a:r>
            <a:r>
              <a:rPr lang="en-US" sz="2400" dirty="0" smtClean="0"/>
              <a:t>traffic if you're not </a:t>
            </a:r>
            <a:r>
              <a:rPr lang="en-US" sz="2400" dirty="0" smtClean="0"/>
              <a:t>legally authorized </a:t>
            </a:r>
            <a:r>
              <a:rPr lang="en-US" sz="2400" dirty="0" smtClean="0"/>
              <a:t>to do so!</a:t>
            </a:r>
          </a:p>
        </p:txBody>
      </p:sp>
      <p:sp>
        <p:nvSpPr>
          <p:cNvPr id="4" name="Slide Number Placeholder 3"/>
          <p:cNvSpPr>
            <a:spLocks noGrp="1"/>
          </p:cNvSpPr>
          <p:nvPr>
            <p:ph type="sldNum" sz="quarter" idx="12"/>
          </p:nvPr>
        </p:nvSpPr>
        <p:spPr/>
        <p:txBody>
          <a:bodyPr/>
          <a:lstStyle/>
          <a:p>
            <a:fld id="{F196E328-5F34-1146-9750-671B9B2749B6}" type="slidenum">
              <a:rPr lang="en-US" smtClean="0"/>
              <a:t>81</a:t>
            </a:fld>
            <a:endParaRPr lang="en-US"/>
          </a:p>
        </p:txBody>
      </p:sp>
    </p:spTree>
    <p:extLst>
      <p:ext uri="{BB962C8B-B14F-4D97-AF65-F5344CB8AC3E}">
        <p14:creationId xmlns:p14="http://schemas.microsoft.com/office/powerpoint/2010/main" val="1969915588"/>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21758"/>
            <a:ext cx="7772400" cy="2554464"/>
          </a:xfrm>
        </p:spPr>
        <p:txBody>
          <a:bodyPr>
            <a:normAutofit/>
          </a:bodyPr>
          <a:lstStyle/>
          <a:p>
            <a:r>
              <a:rPr lang="en-US" sz="3200" b="1" dirty="0" smtClean="0"/>
              <a:t>X. </a:t>
            </a:r>
            <a:r>
              <a:rPr lang="en-US" sz="3200" b="1" dirty="0" smtClean="0"/>
              <a:t>Third Party </a:t>
            </a:r>
            <a:r>
              <a:rPr lang="en-US" sz="3200" b="1" dirty="0" smtClean="0"/>
              <a:t>("Cloud") Providers</a:t>
            </a:r>
            <a:endParaRPr lang="en-US" sz="3200" b="1" dirty="0"/>
          </a:p>
        </p:txBody>
      </p:sp>
    </p:spTree>
    <p:extLst>
      <p:ext uri="{BB962C8B-B14F-4D97-AF65-F5344CB8AC3E}">
        <p14:creationId xmlns:p14="http://schemas.microsoft.com/office/powerpoint/2010/main" val="356093301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88656"/>
          </a:xfrm>
        </p:spPr>
        <p:txBody>
          <a:bodyPr>
            <a:normAutofit/>
          </a:bodyPr>
          <a:lstStyle/>
          <a:p>
            <a:r>
              <a:rPr lang="en-US" sz="3000" b="1" dirty="0" smtClean="0"/>
              <a:t>"Th</a:t>
            </a:r>
            <a:r>
              <a:rPr lang="en-US" sz="3000" b="1" dirty="0" smtClean="0"/>
              <a:t>e Cloud"</a:t>
            </a:r>
            <a:endParaRPr lang="en-US" sz="3000" b="1" dirty="0"/>
          </a:p>
        </p:txBody>
      </p:sp>
      <p:sp>
        <p:nvSpPr>
          <p:cNvPr id="3" name="Content Placeholder 2"/>
          <p:cNvSpPr>
            <a:spLocks noGrp="1"/>
          </p:cNvSpPr>
          <p:nvPr>
            <p:ph idx="1"/>
          </p:nvPr>
        </p:nvSpPr>
        <p:spPr>
          <a:xfrm>
            <a:off x="218953" y="941401"/>
            <a:ext cx="8626724" cy="5670301"/>
          </a:xfrm>
        </p:spPr>
        <p:txBody>
          <a:bodyPr>
            <a:noAutofit/>
          </a:bodyPr>
          <a:lstStyle/>
          <a:p>
            <a:r>
              <a:rPr lang="en-US" sz="2400" dirty="0" smtClean="0"/>
              <a:t>The cloud is very seductive. </a:t>
            </a:r>
          </a:p>
          <a:p>
            <a:r>
              <a:rPr lang="en-US" sz="2400" dirty="0" smtClean="0"/>
              <a:t>It lets you "avoid doing your chores" by letting someone else do them for you, sometimes for "free." </a:t>
            </a:r>
          </a:p>
          <a:p>
            <a:r>
              <a:rPr lang="en-US" sz="2400" dirty="0" smtClean="0"/>
              <a:t>"Cloud" solutions can take on many different forms, including:</a:t>
            </a:r>
            <a:br>
              <a:rPr lang="en-US" sz="2400" dirty="0" smtClean="0"/>
            </a:br>
            <a:r>
              <a:rPr lang="en-US" sz="2400" dirty="0" smtClean="0"/>
              <a:t>-- Cloud-based email solutions (such as Google for Education)</a:t>
            </a:r>
            <a:br>
              <a:rPr lang="en-US" sz="2400" dirty="0" smtClean="0"/>
            </a:br>
            <a:r>
              <a:rPr lang="en-US" sz="2400" dirty="0" smtClean="0"/>
              <a:t>-- Cloud-based compute platforms (such as AWS)</a:t>
            </a:r>
            <a:br>
              <a:rPr lang="en-US" sz="2400" dirty="0" smtClean="0"/>
            </a:br>
            <a:r>
              <a:rPr lang="en-US" sz="2400" dirty="0" smtClean="0"/>
              <a:t>-- Cloud-based application providers (such as Salesforce or</a:t>
            </a:r>
            <a:br>
              <a:rPr lang="en-US" sz="2400" dirty="0" smtClean="0"/>
            </a:br>
            <a:r>
              <a:rPr lang="en-US" sz="2400" dirty="0" smtClean="0"/>
              <a:t>    RingCentral)</a:t>
            </a:r>
            <a:r>
              <a:rPr lang="en-US" sz="2400" dirty="0"/>
              <a:t/>
            </a:r>
            <a:br>
              <a:rPr lang="en-US" sz="2400" dirty="0"/>
            </a:br>
            <a:r>
              <a:rPr lang="en-US" sz="2400" dirty="0" smtClean="0"/>
              <a:t>-- etc., etc.</a:t>
            </a:r>
          </a:p>
          <a:p>
            <a:r>
              <a:rPr lang="en-US" sz="2400" dirty="0" smtClean="0"/>
              <a:t>What's common to all cloud providers is that you're no longer running the service, they are. Since that's the case, you need to trust those who do. But what's the basis for doing so? How can you tell which ones are worth relying on and which ones may not be?</a:t>
            </a:r>
          </a:p>
        </p:txBody>
      </p:sp>
      <p:sp>
        <p:nvSpPr>
          <p:cNvPr id="4" name="Slide Number Placeholder 3"/>
          <p:cNvSpPr>
            <a:spLocks noGrp="1"/>
          </p:cNvSpPr>
          <p:nvPr>
            <p:ph type="sldNum" sz="quarter" idx="12"/>
          </p:nvPr>
        </p:nvSpPr>
        <p:spPr/>
        <p:txBody>
          <a:bodyPr/>
          <a:lstStyle/>
          <a:p>
            <a:fld id="{F196E328-5F34-1146-9750-671B9B2749B6}" type="slidenum">
              <a:rPr lang="en-US" smtClean="0"/>
              <a:t>83</a:t>
            </a:fld>
            <a:endParaRPr lang="en-US" dirty="0"/>
          </a:p>
        </p:txBody>
      </p:sp>
    </p:spTree>
    <p:extLst>
      <p:ext uri="{BB962C8B-B14F-4D97-AF65-F5344CB8AC3E}">
        <p14:creationId xmlns:p14="http://schemas.microsoft.com/office/powerpoint/2010/main" val="359645387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88656"/>
          </a:xfrm>
        </p:spPr>
        <p:txBody>
          <a:bodyPr>
            <a:normAutofit/>
          </a:bodyPr>
          <a:lstStyle/>
          <a:p>
            <a:r>
              <a:rPr lang="en-US" sz="3000" b="1" dirty="0" smtClean="0"/>
              <a:t>Cloud Security Alliance Cloud Controls Matrix </a:t>
            </a:r>
            <a:endParaRPr lang="en-US" sz="3000" b="1" dirty="0"/>
          </a:p>
        </p:txBody>
      </p:sp>
      <p:sp>
        <p:nvSpPr>
          <p:cNvPr id="3" name="Content Placeholder 2"/>
          <p:cNvSpPr>
            <a:spLocks noGrp="1"/>
          </p:cNvSpPr>
          <p:nvPr>
            <p:ph idx="1"/>
          </p:nvPr>
        </p:nvSpPr>
        <p:spPr>
          <a:xfrm>
            <a:off x="218953" y="941401"/>
            <a:ext cx="8626724" cy="5670301"/>
          </a:xfrm>
        </p:spPr>
        <p:txBody>
          <a:bodyPr>
            <a:noAutofit/>
          </a:bodyPr>
          <a:lstStyle/>
          <a:p>
            <a:r>
              <a:rPr lang="en-US" sz="2400" dirty="0" smtClean="0"/>
              <a:t>If you're an individual, you don't have much choice. You can use a cloud provider, or not. Take it or leave it. Your choice. :-)</a:t>
            </a:r>
          </a:p>
          <a:p>
            <a:r>
              <a:rPr lang="en-US" sz="2400" dirty="0" smtClean="0"/>
              <a:t>However, if you're a major institution, like a university, you </a:t>
            </a:r>
            <a:r>
              <a:rPr lang="en-US" sz="2400" u="sng" dirty="0" smtClean="0"/>
              <a:t>may</a:t>
            </a:r>
            <a:r>
              <a:rPr lang="en-US" sz="2400" dirty="0" smtClean="0"/>
              <a:t> have at least some negotiating or detective powers.</a:t>
            </a:r>
          </a:p>
          <a:p>
            <a:r>
              <a:rPr lang="en-US" sz="2400" dirty="0" smtClean="0"/>
              <a:t> When you get right down to it, if you like the product under consideration, the one other critical thing you need to know is, "Is the service secure?"</a:t>
            </a:r>
          </a:p>
          <a:p>
            <a:r>
              <a:rPr lang="en-US" sz="2400" dirty="0" smtClean="0"/>
              <a:t>One of the best systematic reviews of that sort of thing is the list of controls available as the CSA Cloud Controls Matrix.</a:t>
            </a:r>
            <a:r>
              <a:rPr lang="en-US" sz="2400" dirty="0"/>
              <a:t> </a:t>
            </a:r>
            <a:r>
              <a:rPr lang="en-US" sz="2400" dirty="0" smtClean="0"/>
              <a:t>If your provider has already written a document describing how they satisfy the controls outlined in that document, ask for a copy.</a:t>
            </a:r>
            <a:br>
              <a:rPr lang="en-US" sz="2400" dirty="0" smtClean="0"/>
            </a:br>
            <a:r>
              <a:rPr lang="en-US" sz="2400" dirty="0" smtClean="0"/>
              <a:t>If they haven't produced/won't create such a document... Hmm.</a:t>
            </a:r>
          </a:p>
          <a:p>
            <a:r>
              <a:rPr lang="en-US" sz="2400" dirty="0" smtClean="0"/>
              <a:t>When you look at the response you receive (if you receive one at all), you'll know an awful lot about the maturity of that program.</a:t>
            </a:r>
          </a:p>
        </p:txBody>
      </p:sp>
      <p:sp>
        <p:nvSpPr>
          <p:cNvPr id="4" name="Slide Number Placeholder 3"/>
          <p:cNvSpPr>
            <a:spLocks noGrp="1"/>
          </p:cNvSpPr>
          <p:nvPr>
            <p:ph type="sldNum" sz="quarter" idx="12"/>
          </p:nvPr>
        </p:nvSpPr>
        <p:spPr/>
        <p:txBody>
          <a:bodyPr/>
          <a:lstStyle/>
          <a:p>
            <a:fld id="{F196E328-5F34-1146-9750-671B9B2749B6}" type="slidenum">
              <a:rPr lang="en-US" smtClean="0"/>
              <a:t>84</a:t>
            </a:fld>
            <a:endParaRPr lang="en-US" dirty="0"/>
          </a:p>
        </p:txBody>
      </p:sp>
    </p:spTree>
    <p:extLst>
      <p:ext uri="{BB962C8B-B14F-4D97-AF65-F5344CB8AC3E}">
        <p14:creationId xmlns:p14="http://schemas.microsoft.com/office/powerpoint/2010/main" val="3071761192"/>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7600"/>
            <a:ext cx="9144000" cy="688656"/>
          </a:xfrm>
        </p:spPr>
        <p:txBody>
          <a:bodyPr>
            <a:normAutofit/>
          </a:bodyPr>
          <a:lstStyle/>
          <a:p>
            <a:r>
              <a:rPr lang="en-US" sz="3200" b="1" dirty="0" smtClean="0"/>
              <a:t>Federated Authentication With Shibboleth</a:t>
            </a:r>
            <a:endParaRPr lang="en-US" sz="3200" b="1" dirty="0"/>
          </a:p>
        </p:txBody>
      </p:sp>
      <p:sp>
        <p:nvSpPr>
          <p:cNvPr id="3" name="Content Placeholder 2"/>
          <p:cNvSpPr>
            <a:spLocks noGrp="1"/>
          </p:cNvSpPr>
          <p:nvPr>
            <p:ph idx="1"/>
          </p:nvPr>
        </p:nvSpPr>
        <p:spPr>
          <a:xfrm>
            <a:off x="218953" y="766257"/>
            <a:ext cx="8626724" cy="5845446"/>
          </a:xfrm>
        </p:spPr>
        <p:txBody>
          <a:bodyPr>
            <a:noAutofit/>
          </a:bodyPr>
          <a:lstStyle/>
          <a:p>
            <a:r>
              <a:rPr lang="en-US" sz="2400" dirty="0" smtClean="0"/>
              <a:t>If you're using the cloud, you need to think about how you'll authenticate. In general, institutions should insist on Shibboleth, as offered through InCommon. You can see who </a:t>
            </a:r>
            <a:r>
              <a:rPr lang="en-US" sz="2400" dirty="0"/>
              <a:t>currently </a:t>
            </a:r>
            <a:r>
              <a:rPr lang="en-US" sz="2400" dirty="0" smtClean="0"/>
              <a:t>participates: </a:t>
            </a:r>
            <a:r>
              <a:rPr lang="en-US" sz="2400" dirty="0"/>
              <a:t>http://</a:t>
            </a:r>
            <a:r>
              <a:rPr lang="en-US" sz="2400" dirty="0" err="1"/>
              <a:t>www.incommonfederation.org</a:t>
            </a:r>
            <a:r>
              <a:rPr lang="en-US" sz="2400" dirty="0"/>
              <a:t>/participants/</a:t>
            </a:r>
            <a:endParaRPr lang="en-US" sz="2400" dirty="0" smtClean="0"/>
          </a:p>
          <a:p>
            <a:r>
              <a:rPr lang="en-US" sz="2400" dirty="0" smtClean="0"/>
              <a:t>Federated authentication separates authentication (who you are) from authorization (what you're allowed to do), and allows you to safely use your home institution's credentials for </a:t>
            </a:r>
            <a:r>
              <a:rPr lang="en-US" sz="2400" dirty="0" smtClean="0"/>
              <a:t>cloud services </a:t>
            </a:r>
            <a:r>
              <a:rPr lang="en-US" sz="2400" dirty="0" smtClean="0"/>
              <a:t>in a privacy preserving sort of way.</a:t>
            </a:r>
            <a:r>
              <a:rPr lang="en-US" sz="2400" dirty="0"/>
              <a:t> </a:t>
            </a:r>
            <a:endParaRPr lang="en-US" sz="2400" dirty="0" smtClean="0"/>
          </a:p>
          <a:p>
            <a:r>
              <a:rPr lang="en-US" sz="2400" dirty="0" smtClean="0"/>
              <a:t>For example, if you're accessing an online chemistry database licensed for use by University of </a:t>
            </a:r>
            <a:r>
              <a:rPr lang="en-US" sz="2400" dirty="0" smtClean="0"/>
              <a:t>Maryland Baltimore </a:t>
            </a:r>
            <a:r>
              <a:rPr lang="en-US" sz="2400" dirty="0" smtClean="0"/>
              <a:t>faculty, the database provider doesn't need to know your name or your faculty ID number, they just need to know if you're a faculty member with the right school. Shibboleth provides that sort of fine-grained attribute release </a:t>
            </a:r>
            <a:r>
              <a:rPr lang="en-US" sz="2400" dirty="0" smtClean="0"/>
              <a:t>control</a:t>
            </a:r>
            <a:r>
              <a:rPr lang="en-US" sz="2400" dirty="0" smtClean="0"/>
              <a:t>, without the need for kludgy authentication "solutions."</a:t>
            </a: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85</a:t>
            </a:fld>
            <a:endParaRPr lang="en-US" dirty="0"/>
          </a:p>
        </p:txBody>
      </p:sp>
    </p:spTree>
    <p:extLst>
      <p:ext uri="{BB962C8B-B14F-4D97-AF65-F5344CB8AC3E}">
        <p14:creationId xmlns:p14="http://schemas.microsoft.com/office/powerpoint/2010/main" val="42903474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21758"/>
            <a:ext cx="7772400" cy="1470025"/>
          </a:xfrm>
        </p:spPr>
        <p:txBody>
          <a:bodyPr>
            <a:normAutofit/>
          </a:bodyPr>
          <a:lstStyle/>
          <a:p>
            <a:r>
              <a:rPr lang="en-US" sz="3200" b="1" dirty="0" smtClean="0"/>
              <a:t>X. Conclusion</a:t>
            </a:r>
            <a:endParaRPr lang="en-US" sz="3200" b="1" dirty="0"/>
          </a:p>
        </p:txBody>
      </p:sp>
      <p:sp>
        <p:nvSpPr>
          <p:cNvPr id="3" name="Subtitle 2"/>
          <p:cNvSpPr>
            <a:spLocks noGrp="1"/>
          </p:cNvSpPr>
          <p:nvPr>
            <p:ph type="subTitle" idx="1"/>
          </p:nvPr>
        </p:nvSpPr>
        <p:spPr>
          <a:xfrm>
            <a:off x="1371600" y="2624666"/>
            <a:ext cx="6400800" cy="3014133"/>
          </a:xfrm>
        </p:spPr>
        <p:txBody>
          <a:bodyPr>
            <a:normAutofit/>
          </a:bodyPr>
          <a:lstStyle/>
          <a:p>
            <a:r>
              <a:rPr lang="en-US" sz="2400" i="1" dirty="0">
                <a:solidFill>
                  <a:schemeClr val="tx1"/>
                </a:solidFill>
              </a:rPr>
              <a:t>Nothing ever comes for free</a:t>
            </a:r>
          </a:p>
          <a:p>
            <a:r>
              <a:rPr lang="en-US" sz="2400" i="1" dirty="0">
                <a:solidFill>
                  <a:schemeClr val="tx1"/>
                </a:solidFill>
              </a:rPr>
              <a:t>This world is watching me</a:t>
            </a:r>
          </a:p>
          <a:p>
            <a:r>
              <a:rPr lang="en-US" sz="2400" i="1" dirty="0">
                <a:solidFill>
                  <a:schemeClr val="tx1"/>
                </a:solidFill>
              </a:rPr>
              <a:t>* * *</a:t>
            </a:r>
          </a:p>
          <a:p>
            <a:r>
              <a:rPr lang="en-US" sz="2400" i="1" dirty="0">
                <a:solidFill>
                  <a:schemeClr val="tx1"/>
                </a:solidFill>
              </a:rPr>
              <a:t>Now all that's left is all I need,</a:t>
            </a:r>
          </a:p>
          <a:p>
            <a:r>
              <a:rPr lang="en-US" sz="2400" i="1" dirty="0">
                <a:solidFill>
                  <a:schemeClr val="tx1"/>
                </a:solidFill>
              </a:rPr>
              <a:t>This world is watching me</a:t>
            </a:r>
          </a:p>
          <a:p>
            <a:endParaRPr lang="en-US" sz="2400" dirty="0">
              <a:solidFill>
                <a:schemeClr val="tx1"/>
              </a:solidFill>
            </a:endParaRPr>
          </a:p>
          <a:p>
            <a:r>
              <a:rPr lang="en-US" sz="2400" dirty="0">
                <a:solidFill>
                  <a:schemeClr val="tx1"/>
                </a:solidFill>
              </a:rPr>
              <a:t>Armin van Buuren, "This World Is Watching Me"</a:t>
            </a:r>
          </a:p>
          <a:p>
            <a:endParaRPr lang="en-US" sz="2400" dirty="0">
              <a:solidFill>
                <a:schemeClr val="tx1"/>
              </a:solidFill>
            </a:endParaRPr>
          </a:p>
        </p:txBody>
      </p:sp>
    </p:spTree>
    <p:extLst>
      <p:ext uri="{BB962C8B-B14F-4D97-AF65-F5344CB8AC3E}">
        <p14:creationId xmlns:p14="http://schemas.microsoft.com/office/powerpoint/2010/main" val="2750522981"/>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Wrapping It All Up</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We're living in an unprecedented time for the Internet. </a:t>
            </a:r>
          </a:p>
          <a:p>
            <a:endParaRPr lang="en-US" sz="2400" dirty="0" smtClean="0"/>
          </a:p>
          <a:p>
            <a:r>
              <a:rPr lang="en-US" sz="2400" dirty="0" smtClean="0"/>
              <a:t>Never have we relied on it more... and yet, average users face daunting threats to using it securely and with reasonable privacy.</a:t>
            </a:r>
          </a:p>
          <a:p>
            <a:endParaRPr lang="en-US" sz="2400" dirty="0"/>
          </a:p>
          <a:p>
            <a:r>
              <a:rPr lang="en-US" sz="2400" dirty="0" smtClean="0"/>
              <a:t>Some may give up and do nothing. Others may be overwhelmed and cease using the Internet altogether. Both of those are "fails."</a:t>
            </a:r>
          </a:p>
          <a:p>
            <a:endParaRPr lang="en-US" sz="2400" dirty="0" smtClean="0"/>
          </a:p>
          <a:p>
            <a:r>
              <a:rPr lang="en-US" sz="2400" dirty="0" smtClean="0"/>
              <a:t>You now know enough to keep using the Internet, but hopefully at least a little more securely.</a:t>
            </a:r>
          </a:p>
          <a:p>
            <a:endParaRPr lang="en-US" sz="2400" dirty="0"/>
          </a:p>
          <a:p>
            <a:r>
              <a:rPr lang="en-US" sz="2400" dirty="0" smtClean="0"/>
              <a:t>I hope you will do </a:t>
            </a:r>
            <a:r>
              <a:rPr lang="en-US" sz="2400" b="1" dirty="0" smtClean="0"/>
              <a:t>your part</a:t>
            </a:r>
            <a:r>
              <a:rPr lang="en-US" sz="2400" dirty="0" smtClean="0"/>
              <a:t> to keep yourself and the University of Maryland Baltimore secure online.</a:t>
            </a:r>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87</a:t>
            </a:fld>
            <a:endParaRPr lang="en-US"/>
          </a:p>
        </p:txBody>
      </p:sp>
    </p:spTree>
    <p:extLst>
      <p:ext uri="{BB962C8B-B14F-4D97-AF65-F5344CB8AC3E}">
        <p14:creationId xmlns:p14="http://schemas.microsoft.com/office/powerpoint/2010/main" val="122652616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600"/>
            <a:ext cx="8229600" cy="627956"/>
          </a:xfrm>
        </p:spPr>
        <p:txBody>
          <a:bodyPr>
            <a:normAutofit/>
          </a:bodyPr>
          <a:lstStyle/>
          <a:p>
            <a:r>
              <a:rPr lang="en-US" sz="3200" b="1" dirty="0" smtClean="0"/>
              <a:t>Thanks For The Chance To Talk!</a:t>
            </a:r>
            <a:endParaRPr lang="en-US" sz="3200" b="1" dirty="0"/>
          </a:p>
        </p:txBody>
      </p:sp>
      <p:sp>
        <p:nvSpPr>
          <p:cNvPr id="3" name="Content Placeholder 2"/>
          <p:cNvSpPr>
            <a:spLocks noGrp="1"/>
          </p:cNvSpPr>
          <p:nvPr>
            <p:ph idx="1"/>
          </p:nvPr>
        </p:nvSpPr>
        <p:spPr>
          <a:xfrm>
            <a:off x="218953" y="874889"/>
            <a:ext cx="8626724" cy="5736813"/>
          </a:xfrm>
        </p:spPr>
        <p:txBody>
          <a:bodyPr>
            <a:normAutofit/>
          </a:bodyPr>
          <a:lstStyle/>
          <a:p>
            <a:r>
              <a:rPr lang="en-US" sz="2400" dirty="0" smtClean="0"/>
              <a:t>If everything stayed on track, we should have time for a few questions, if there are any...</a:t>
            </a:r>
          </a:p>
          <a:p>
            <a:endParaRPr lang="en-US" sz="2400" dirty="0"/>
          </a:p>
          <a:p>
            <a:r>
              <a:rPr lang="en-US" sz="2400" dirty="0" smtClean="0"/>
              <a:t>Remember, the slides for this talk are available online at:</a:t>
            </a:r>
            <a:br>
              <a:rPr lang="en-US" sz="2400" dirty="0" smtClean="0"/>
            </a:br>
            <a:r>
              <a:rPr lang="en-US" sz="2400" dirty="0" smtClean="0"/>
              <a:t/>
            </a:r>
            <a:br>
              <a:rPr lang="en-US" sz="2400" dirty="0" smtClean="0"/>
            </a:br>
            <a:r>
              <a:rPr lang="en-US" sz="2400" dirty="0"/>
              <a:t>https://www.stsauver.com/joe/</a:t>
            </a:r>
            <a:r>
              <a:rPr lang="en-US" sz="2400" dirty="0" err="1"/>
              <a:t>umb-cybersec</a:t>
            </a:r>
            <a:r>
              <a:rPr lang="en-US" sz="2400" dirty="0" smtClean="0"/>
              <a:t>/</a:t>
            </a:r>
            <a:endParaRPr lang="en-US" sz="2400" dirty="0"/>
          </a:p>
        </p:txBody>
      </p:sp>
      <p:sp>
        <p:nvSpPr>
          <p:cNvPr id="4" name="Slide Number Placeholder 3"/>
          <p:cNvSpPr>
            <a:spLocks noGrp="1"/>
          </p:cNvSpPr>
          <p:nvPr>
            <p:ph type="sldNum" sz="quarter" idx="12"/>
          </p:nvPr>
        </p:nvSpPr>
        <p:spPr/>
        <p:txBody>
          <a:bodyPr/>
          <a:lstStyle/>
          <a:p>
            <a:fld id="{F196E328-5F34-1146-9750-671B9B2749B6}" type="slidenum">
              <a:rPr lang="en-US" smtClean="0"/>
              <a:t>88</a:t>
            </a:fld>
            <a:endParaRPr lang="en-US"/>
          </a:p>
        </p:txBody>
      </p:sp>
    </p:spTree>
    <p:extLst>
      <p:ext uri="{BB962C8B-B14F-4D97-AF65-F5344CB8AC3E}">
        <p14:creationId xmlns:p14="http://schemas.microsoft.com/office/powerpoint/2010/main" val="28020173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9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856" y="77600"/>
            <a:ext cx="8964106" cy="688656"/>
          </a:xfrm>
        </p:spPr>
        <p:txBody>
          <a:bodyPr>
            <a:normAutofit/>
          </a:bodyPr>
          <a:lstStyle/>
          <a:p>
            <a:r>
              <a:rPr lang="en-US" sz="3200" b="1" dirty="0" smtClean="0"/>
              <a:t>Mogadishu Somalia ("Blackhawk Down"), 1993</a:t>
            </a:r>
            <a:endParaRPr lang="en-US" sz="3200" b="1" dirty="0"/>
          </a:p>
        </p:txBody>
      </p:sp>
      <p:sp>
        <p:nvSpPr>
          <p:cNvPr id="3" name="Content Placeholder 2"/>
          <p:cNvSpPr>
            <a:spLocks noGrp="1"/>
          </p:cNvSpPr>
          <p:nvPr>
            <p:ph idx="1"/>
          </p:nvPr>
        </p:nvSpPr>
        <p:spPr>
          <a:xfrm>
            <a:off x="303056" y="894679"/>
            <a:ext cx="8586593" cy="5598956"/>
          </a:xfrm>
        </p:spPr>
        <p:txBody>
          <a:bodyPr>
            <a:normAutofit/>
          </a:bodyPr>
          <a:lstStyle/>
          <a:p>
            <a:r>
              <a:rPr lang="en-US" sz="2400" dirty="0" smtClean="0"/>
              <a:t>Clan warfare lead to famine and civil war; the UN called for food relief and peacekeeping efforts (largely led by the US)</a:t>
            </a:r>
          </a:p>
          <a:p>
            <a:r>
              <a:rPr lang="en-US" sz="2400" dirty="0" smtClean="0"/>
              <a:t>3 </a:t>
            </a:r>
            <a:r>
              <a:rPr lang="en-US" sz="2400" dirty="0"/>
              <a:t>October </a:t>
            </a:r>
            <a:r>
              <a:rPr lang="en-US" sz="2400" dirty="0" smtClean="0"/>
              <a:t>1993, a US </a:t>
            </a:r>
            <a:r>
              <a:rPr lang="en-US" sz="2400" dirty="0"/>
              <a:t>operation </a:t>
            </a:r>
            <a:r>
              <a:rPr lang="en-US" sz="2400" dirty="0" smtClean="0"/>
              <a:t>to capture </a:t>
            </a:r>
            <a:r>
              <a:rPr lang="en-US" sz="2400" dirty="0"/>
              <a:t>the leaders of the Habr Gidr clan, led by Mohamed Farrah </a:t>
            </a:r>
            <a:r>
              <a:rPr lang="en-US" sz="2400" dirty="0" smtClean="0"/>
              <a:t>Aidid, was meant to </a:t>
            </a:r>
            <a:br>
              <a:rPr lang="en-US" sz="2400" dirty="0" smtClean="0"/>
            </a:br>
            <a:r>
              <a:rPr lang="en-US" sz="2400" dirty="0" smtClean="0"/>
              <a:t>last &lt;1 hour, including 19 </a:t>
            </a:r>
            <a:r>
              <a:rPr lang="en-US" sz="2400" dirty="0"/>
              <a:t>aircraft, </a:t>
            </a:r>
            <a:r>
              <a:rPr lang="en-US" sz="2400" dirty="0" smtClean="0"/>
              <a:t>12 vehicles, </a:t>
            </a:r>
            <a:r>
              <a:rPr lang="en-US" sz="2400" dirty="0"/>
              <a:t>and 160 men. </a:t>
            </a:r>
            <a:endParaRPr lang="en-US" sz="2400" dirty="0" smtClean="0"/>
          </a:p>
          <a:p>
            <a:r>
              <a:rPr lang="en-US" sz="2400" dirty="0" smtClean="0"/>
              <a:t>Somali </a:t>
            </a:r>
            <a:r>
              <a:rPr lang="en-US" sz="2400" dirty="0"/>
              <a:t>militia and armed civilian fighters </a:t>
            </a:r>
            <a:r>
              <a:rPr lang="en-US" sz="2400" dirty="0" smtClean="0"/>
              <a:t>successfully shot </a:t>
            </a:r>
            <a:r>
              <a:rPr lang="en-US" sz="2400" dirty="0"/>
              <a:t>down two UH-60 Black Hawk </a:t>
            </a:r>
            <a:r>
              <a:rPr lang="en-US" sz="2400" dirty="0" smtClean="0"/>
              <a:t>helicopters with small arms and RPGs</a:t>
            </a:r>
            <a:r>
              <a:rPr lang="en-US" sz="2400" i="1" dirty="0" smtClean="0"/>
              <a:t>. </a:t>
            </a:r>
          </a:p>
          <a:p>
            <a:r>
              <a:rPr lang="en-US" sz="2400" dirty="0" smtClean="0"/>
              <a:t>Coalition forces struggled to rescue the trapped Americans, with</a:t>
            </a:r>
            <a:r>
              <a:rPr lang="en-US" sz="2400" dirty="0"/>
              <a:t> </a:t>
            </a:r>
            <a:r>
              <a:rPr lang="en-US" sz="2400" dirty="0" smtClean="0"/>
              <a:t>18 rescuers dead, </a:t>
            </a:r>
            <a:r>
              <a:rPr lang="en-US" sz="2400" dirty="0"/>
              <a:t>73 </a:t>
            </a:r>
            <a:r>
              <a:rPr lang="en-US" sz="2400" dirty="0" smtClean="0"/>
              <a:t>wounded</a:t>
            </a:r>
            <a:r>
              <a:rPr lang="en-US" sz="2400" dirty="0"/>
              <a:t>, </a:t>
            </a:r>
            <a:r>
              <a:rPr lang="en-US" sz="2400" dirty="0" smtClean="0"/>
              <a:t>and one pilot taken prisoner.</a:t>
            </a:r>
          </a:p>
          <a:p>
            <a:r>
              <a:rPr lang="en-US" sz="2400" dirty="0" smtClean="0"/>
              <a:t>On 6 October 1993 Bill </a:t>
            </a:r>
            <a:r>
              <a:rPr lang="en-US" sz="2400" dirty="0"/>
              <a:t>Clinton </a:t>
            </a:r>
            <a:r>
              <a:rPr lang="en-US" sz="2400" dirty="0" smtClean="0"/>
              <a:t>directed a stop to all </a:t>
            </a:r>
            <a:r>
              <a:rPr lang="en-US" sz="2400" dirty="0"/>
              <a:t>actions by U.S. forces against Aidid except those required in self-defense</a:t>
            </a:r>
            <a:r>
              <a:rPr lang="en-US" sz="2400" dirty="0" smtClean="0"/>
              <a:t>.</a:t>
            </a:r>
          </a:p>
          <a:p>
            <a:pPr marL="0" indent="0">
              <a:buNone/>
            </a:pPr>
            <a:r>
              <a:rPr lang="en-US" sz="2400" dirty="0"/>
              <a:t>Source: </a:t>
            </a:r>
            <a:r>
              <a:rPr lang="en-US" sz="2400" dirty="0" smtClean="0"/>
              <a:t/>
            </a:r>
            <a:br>
              <a:rPr lang="en-US" sz="2400" dirty="0" smtClean="0"/>
            </a:br>
            <a:r>
              <a:rPr lang="en-US" sz="2400" dirty="0" smtClean="0"/>
              <a:t>https</a:t>
            </a:r>
            <a:r>
              <a:rPr lang="en-US" sz="2400" dirty="0"/>
              <a:t>://</a:t>
            </a:r>
            <a:r>
              <a:rPr lang="en-US" sz="2400" dirty="0" err="1"/>
              <a:t>en.wikipedia.org</a:t>
            </a:r>
            <a:r>
              <a:rPr lang="en-US" sz="2400" dirty="0"/>
              <a:t>/wiki/Battle_of_Mogadishu_%281993%29</a:t>
            </a:r>
            <a:endParaRPr lang="en-US" sz="2400" dirty="0" smtClean="0"/>
          </a:p>
          <a:p>
            <a:endParaRPr lang="en-US" sz="2400" dirty="0" smtClean="0"/>
          </a:p>
        </p:txBody>
      </p:sp>
      <p:sp>
        <p:nvSpPr>
          <p:cNvPr id="4" name="Slide Number Placeholder 3"/>
          <p:cNvSpPr>
            <a:spLocks noGrp="1"/>
          </p:cNvSpPr>
          <p:nvPr>
            <p:ph type="sldNum" sz="quarter" idx="12"/>
          </p:nvPr>
        </p:nvSpPr>
        <p:spPr/>
        <p:txBody>
          <a:bodyPr/>
          <a:lstStyle/>
          <a:p>
            <a:fld id="{F196E328-5F34-1146-9750-671B9B2749B6}" type="slidenum">
              <a:rPr lang="en-US" smtClean="0"/>
              <a:t>9</a:t>
            </a:fld>
            <a:endParaRPr lang="en-US"/>
          </a:p>
        </p:txBody>
      </p:sp>
    </p:spTree>
    <p:extLst>
      <p:ext uri="{BB962C8B-B14F-4D97-AF65-F5344CB8AC3E}">
        <p14:creationId xmlns:p14="http://schemas.microsoft.com/office/powerpoint/2010/main" val="29902046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20526</TotalTime>
  <Words>4770</Words>
  <Application>Microsoft Macintosh PowerPoint</Application>
  <PresentationFormat>On-screen Show (4:3)</PresentationFormat>
  <Paragraphs>475</Paragraphs>
  <Slides>88</Slides>
  <Notes>0</Notes>
  <HiddenSlides>0</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Office Theme</vt:lpstr>
      <vt:lpstr>"[Successfully] Operating In Denied Areas Online"  Cybersecurity Symposium Ballroom A&amp;B, SMC Building, UMD Baltimore 10-11:15 AM, Friday April 8, 2016  </vt:lpstr>
      <vt:lpstr>Thanks For The Invitation To Talk Today!</vt:lpstr>
      <vt:lpstr>A Little About Me</vt:lpstr>
      <vt:lpstr>The Somewhat Odd Format Of My Talks</vt:lpstr>
      <vt:lpstr>I. What's A "Denied Area?"</vt:lpstr>
      <vt:lpstr>"Denied Area" Defined</vt:lpstr>
      <vt:lpstr>Real World Example: North Korea</vt:lpstr>
      <vt:lpstr>Manned Overflights of the USSR</vt:lpstr>
      <vt:lpstr>Mogadishu Somalia ("Blackhawk Down"), 1993</vt:lpstr>
      <vt:lpstr>WMD in Saddam's Iraq</vt:lpstr>
      <vt:lpstr>II. And Yet, In Spite of All These Challenges, The US Routinely Conducts Special Operations and Collects Intelligence Everywhere Around the World – How?</vt:lpstr>
      <vt:lpstr>Training</vt:lpstr>
      <vt:lpstr>Satellite Technology</vt:lpstr>
      <vt:lpstr>Stealth</vt:lpstr>
      <vt:lpstr>Tradecraft</vt:lpstr>
      <vt:lpstr>PowerPoint Presentation</vt:lpstr>
      <vt:lpstr>So: Successful Operations in Real World "Denied" Areas Obviously ARE Possible</vt:lpstr>
      <vt:lpstr>III. The Internet: "A Denied Area?" Really?</vt:lpstr>
      <vt:lpstr>"You're Kidding! The Internet's Not a Denied Area!"</vt:lpstr>
      <vt:lpstr>Extremely Hostile Operational Environment?</vt:lpstr>
      <vt:lpstr>Extremely Hostile Operational Environment? (cont)</vt:lpstr>
      <vt:lpstr>Extremely Hostile Operational Environment? (cont 2)</vt:lpstr>
      <vt:lpstr>[And It's Not Just "Traditional Computers," Either]</vt:lpstr>
      <vt:lpstr>OK. So What About "Heavy Surveillance?"</vt:lpstr>
      <vt:lpstr>Is Heavy Surveillance Just A US Thing?</vt:lpstr>
      <vt:lpstr>"... Under Enemy Or Unfriendly Control"?</vt:lpstr>
      <vt:lpstr>The NTIA Says...</vt:lpstr>
      <vt:lpstr>"Friendly forces cannot expect to operate successfully within existing operational constraints and force capabilities [...]"</vt:lpstr>
      <vt:lpstr>So... Today's Internet, Is It A Denied Area?</vt:lpstr>
      <vt:lpstr>IV. Operating Successfully On The Internet, Even If It Is A "Denied Area"</vt:lpstr>
      <vt:lpstr>"But Joe! I'm Not a Cyber Spy or Cyber Soldier!"</vt:lpstr>
      <vt:lpstr>What's The Right Amount Of Security For YOU?</vt:lpstr>
      <vt:lpstr>Security Choices</vt:lpstr>
      <vt:lpstr>What We Practically Want, WRT Online Security</vt:lpstr>
      <vt:lpstr>What We Practically Want, WRT Online Privacy</vt:lpstr>
      <vt:lpstr>The Choices You Make WILL Impact OTHERS</vt:lpstr>
      <vt:lpstr>You Need to Also Recognize That While You Want To Be A Noncombatant, You're Still In A War Zone Online</vt:lpstr>
      <vt:lpstr>Our Agenda: Help You Take Prudent Steps</vt:lpstr>
      <vt:lpstr>V. Security Begins With You (And May End With You, Too)</vt:lpstr>
      <vt:lpstr>You're Part of A System, and  Unfortunately, Often Its Weakest Link</vt:lpstr>
      <vt:lpstr>Attacking Highly Classified Defense  Networks via Thumb Drives</vt:lpstr>
      <vt:lpstr>Hacking a Tech Journalist: Thanks, Tech Support</vt:lpstr>
      <vt:lpstr>ID Cards, ID Badges, etc.</vt:lpstr>
      <vt:lpstr>Your Trash; The Bad Guy's Toe Hold Into Your Site</vt:lpstr>
      <vt:lpstr>The Behavioral Changes We Need</vt:lpstr>
      <vt:lpstr>VI. Your Computer</vt:lpstr>
      <vt:lpstr>Choice of Hardware</vt:lpstr>
      <vt:lpstr>Operating Systems</vt:lpstr>
      <vt:lpstr>Patch, Patch, Patch</vt:lpstr>
      <vt:lpstr>WHAT To Patch/Update? Everything, Of Course!</vt:lpstr>
      <vt:lpstr>Backups</vt:lpstr>
      <vt:lpstr>Password Manager</vt:lpstr>
      <vt:lpstr>Multifactor</vt:lpstr>
      <vt:lpstr>Anti Virus</vt:lpstr>
      <vt:lpstr>"Which Anti Virus Software Should I Run?"</vt:lpstr>
      <vt:lpstr>Firewalls</vt:lpstr>
      <vt:lpstr>Some of the Problems With Firewalls</vt:lpstr>
      <vt:lpstr>If You Do Firewall, Firewall At the Host (or at  the Subnet), NOT At the Institutional Border</vt:lpstr>
      <vt:lpstr>System Login / Idle System Screen Lock</vt:lpstr>
      <vt:lpstr>Full Disk Encryption</vt:lpstr>
      <vt:lpstr>Physical Security</vt:lpstr>
      <vt:lpstr>Screen Filter</vt:lpstr>
      <vt:lpstr>Discarding Hardware</vt:lpstr>
      <vt:lpstr>VII. Your Web Browser</vt:lpstr>
      <vt:lpstr>Use An Alternative Browser</vt:lpstr>
      <vt:lpstr>Helper Apps: Don't Install Them If At All Possible</vt:lpstr>
      <vt:lpstr>DO Use AdBlock Plus</vt:lpstr>
      <vt:lpstr>Use Ghostery to Defeat Trackers</vt:lpstr>
      <vt:lpstr>SSL/TLS: Check The Quality of Your Sites' Web Crypto</vt:lpstr>
      <vt:lpstr>VIII. Your Smart Phone</vt:lpstr>
      <vt:lpstr>DON'T USE A MOBILE PHONE?</vt:lpstr>
      <vt:lpstr>PowerPoint Presentation</vt:lpstr>
      <vt:lpstr>If You "MUST" Carry A Mobile Phone  (And You Care About Your Privacy)</vt:lpstr>
      <vt:lpstr>Use A Long and Complex Password To Lock Your Phone</vt:lpstr>
      <vt:lpstr>Use Application Layer Crypto, If Your Phone Supports It</vt:lpstr>
      <vt:lpstr>IX. Your Networks</vt:lpstr>
      <vt:lpstr>All Networks Are Equally Trustworthy, Right?</vt:lpstr>
      <vt:lpstr>Application Crypto vs. VPNs</vt:lpstr>
      <vt:lpstr>Speaking of DNS, Let's Talk About DNS "Firewalls"</vt:lpstr>
      <vt:lpstr>An Aside: 3rd Party VPNs</vt:lpstr>
      <vt:lpstr>While We're Talking Networks: Instrument Your OWN Network (IF You're The Person Running It)</vt:lpstr>
      <vt:lpstr>X. Third Party ("Cloud") Providers</vt:lpstr>
      <vt:lpstr>"The Cloud"</vt:lpstr>
      <vt:lpstr>Cloud Security Alliance Cloud Controls Matrix </vt:lpstr>
      <vt:lpstr>Federated Authentication With Shibboleth</vt:lpstr>
      <vt:lpstr>X. Conclusion</vt:lpstr>
      <vt:lpstr>Wrapping It All Up</vt:lpstr>
      <vt:lpstr>Thanks For The Chance To Talk!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In Denied Areas"  Cybersecurity Symposium Ballroom A&amp;B, SMC Building, UMD, Baltimore 10-11:15 AM, Friday April 8, 2016  </dc:title>
  <dc:creator>Joe</dc:creator>
  <cp:lastModifiedBy>Joe</cp:lastModifiedBy>
  <cp:revision>435</cp:revision>
  <dcterms:created xsi:type="dcterms:W3CDTF">2016-02-05T19:46:33Z</dcterms:created>
  <dcterms:modified xsi:type="dcterms:W3CDTF">2016-04-07T04:46:46Z</dcterms:modified>
</cp:coreProperties>
</file>