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71" r:id="rId3"/>
    <p:sldId id="257" r:id="rId4"/>
    <p:sldId id="403" r:id="rId5"/>
    <p:sldId id="405" r:id="rId6"/>
    <p:sldId id="412" r:id="rId7"/>
    <p:sldId id="414" r:id="rId8"/>
    <p:sldId id="406" r:id="rId9"/>
    <p:sldId id="401" r:id="rId10"/>
    <p:sldId id="394" r:id="rId11"/>
    <p:sldId id="396" r:id="rId12"/>
    <p:sldId id="397" r:id="rId13"/>
    <p:sldId id="392" r:id="rId14"/>
    <p:sldId id="402" r:id="rId15"/>
    <p:sldId id="393" r:id="rId16"/>
    <p:sldId id="391" r:id="rId17"/>
    <p:sldId id="404" r:id="rId18"/>
    <p:sldId id="376" r:id="rId19"/>
    <p:sldId id="365" r:id="rId20"/>
    <p:sldId id="366" r:id="rId21"/>
    <p:sldId id="367" r:id="rId22"/>
    <p:sldId id="368" r:id="rId23"/>
    <p:sldId id="388" r:id="rId24"/>
    <p:sldId id="369" r:id="rId25"/>
    <p:sldId id="370" r:id="rId26"/>
    <p:sldId id="372" r:id="rId27"/>
    <p:sldId id="380" r:id="rId28"/>
    <p:sldId id="379" r:id="rId29"/>
    <p:sldId id="373" r:id="rId30"/>
    <p:sldId id="374" r:id="rId31"/>
    <p:sldId id="375" r:id="rId32"/>
    <p:sldId id="398" r:id="rId33"/>
    <p:sldId id="399" r:id="rId34"/>
    <p:sldId id="407" r:id="rId35"/>
    <p:sldId id="377" r:id="rId36"/>
    <p:sldId id="383" r:id="rId37"/>
    <p:sldId id="378" r:id="rId38"/>
    <p:sldId id="389" r:id="rId39"/>
    <p:sldId id="381" r:id="rId40"/>
    <p:sldId id="382" r:id="rId41"/>
    <p:sldId id="384" r:id="rId42"/>
    <p:sldId id="413" r:id="rId43"/>
    <p:sldId id="386" r:id="rId44"/>
    <p:sldId id="387" r:id="rId45"/>
    <p:sldId id="385" r:id="rId46"/>
    <p:sldId id="400" r:id="rId47"/>
    <p:sldId id="390" r:id="rId48"/>
    <p:sldId id="408" r:id="rId49"/>
    <p:sldId id="409" r:id="rId50"/>
    <p:sldId id="411" r:id="rId51"/>
    <p:sldId id="41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12" autoAdjust="0"/>
    <p:restoredTop sz="97991" autoAdjust="0"/>
  </p:normalViewPr>
  <p:slideViewPr>
    <p:cSldViewPr snapToGrid="0" snapToObjects="1">
      <p:cViewPr varScale="1">
        <p:scale>
          <a:sx n="95" d="100"/>
          <a:sy n="95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E0DB4-4ABE-3248-9CFF-EDF51066D039}" type="datetimeFigureOut">
              <a:rPr lang="en-US" smtClean="0"/>
              <a:t>10/29/14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E95A2-C782-9549-A4A9-19AB02C9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5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20535735-1861-0E48-A54A-9A16953F498B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73BFFEE2-3FB8-204B-92C8-2095AA0AB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24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EE2-3FB8-204B-92C8-2095AA0AB9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0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2F2C-1BEF-664F-85E7-2D7BA51EB13F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29CE-08F6-2D44-B544-55EEA50CD45E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A64-5C4F-B947-BFE0-ACA677E17A19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5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8EF8-33CC-E548-A354-61D20C03E7F8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7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70B1-781F-1F4A-98A6-EA20A3FA2C92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0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9AB5-842F-5B4F-B2F0-5608EBDA4088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8270-2BC1-9A43-B9E7-C9E242304952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2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BD13-C4B8-2040-AD17-D92AC198091D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D078-326E-6A42-8292-033F94A1616D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F28E-68E2-E947-BA55-21FC23E8C81D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3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943A-E91D-B547-9E48-B9D535B5928A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0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0F3E2168-4833-7943-AF2F-6EEC3D23D3EE}" type="datetime1">
              <a:rPr lang="en-US" smtClean="0"/>
              <a:t>10/29/14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3243A768-3183-BF43-8E88-1711103CE1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2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0055"/>
            <a:ext cx="7772400" cy="31361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 Security </a:t>
            </a:r>
            <a:r>
              <a:rPr lang="en-US" sz="3200" b="1" dirty="0" smtClean="0">
                <a:cs typeface="Times New Roman"/>
              </a:rPr>
              <a:t>for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Campus Networks and Systems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/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2400" dirty="0" smtClean="0">
                <a:cs typeface="Times New Roman"/>
              </a:rPr>
              <a:t>Internet2 Technology Exchange</a:t>
            </a:r>
            <a:br>
              <a:rPr lang="en-US" sz="2400" dirty="0" smtClean="0">
                <a:cs typeface="Times New Roman"/>
              </a:rPr>
            </a:br>
            <a:r>
              <a:rPr lang="en-US" sz="2400" dirty="0" smtClean="0">
                <a:cs typeface="Times New Roman"/>
              </a:rPr>
              <a:t>Indianapolis, IN, Wed Oct 29</a:t>
            </a:r>
            <a:r>
              <a:rPr lang="en-US" sz="2400" baseline="30000" dirty="0" smtClean="0">
                <a:cs typeface="Times New Roman"/>
              </a:rPr>
              <a:t>th</a:t>
            </a:r>
            <a:r>
              <a:rPr lang="en-US" sz="2400" dirty="0" smtClean="0">
                <a:cs typeface="Times New Roman"/>
              </a:rPr>
              <a:t>, 2014</a:t>
            </a:r>
            <a:br>
              <a:rPr lang="en-US" sz="2400" dirty="0" smtClean="0">
                <a:cs typeface="Times New Roman"/>
              </a:rPr>
            </a:br>
            <a:r>
              <a:rPr lang="en-US" sz="2400" dirty="0">
                <a:cs typeface="Times New Roman"/>
              </a:rPr>
              <a:t/>
            </a:r>
            <a:br>
              <a:rPr lang="en-US" sz="2400" dirty="0">
                <a:cs typeface="Times New Roman"/>
              </a:rPr>
            </a:br>
            <a:r>
              <a:rPr lang="en-US" sz="2400" dirty="0" smtClean="0">
                <a:cs typeface="Times New Roman"/>
              </a:rPr>
              <a:t>White River Ballroom D, 1:30-2:15 PM</a:t>
            </a:r>
            <a:endParaRPr lang="en-US" sz="2400" dirty="0"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30344"/>
            <a:ext cx="6400800" cy="9084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Joe St Sauver, Ph.D. (joe@stsauver.com)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https://www.stsauver.com/joe/snmp-security/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bit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0" y="1043952"/>
            <a:ext cx="8092352" cy="5127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526" y="6171684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http://www.bitag.org/documents/SNMP-Reflected-Amplification-DDoS-Attack-Mitigation.pdf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948" y="228980"/>
            <a:ext cx="7255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How An SNMP Reflection Attack Works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660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5"/>
            <a:ext cx="8229600" cy="78408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 Reflection Amplification Factor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"... the laboratory setup was able to replicate requests and payloads. The tool produced a </a:t>
            </a:r>
            <a:r>
              <a:rPr lang="en-US" sz="2400" b="1" dirty="0" smtClean="0"/>
              <a:t>request of 37 bytes </a:t>
            </a:r>
            <a:r>
              <a:rPr lang="en-US" sz="2400" dirty="0" smtClean="0"/>
              <a:t>and an </a:t>
            </a:r>
            <a:r>
              <a:rPr lang="en-US" sz="2400" b="1" dirty="0" smtClean="0"/>
              <a:t>amplified response of 51,722 bytes</a:t>
            </a:r>
            <a:r>
              <a:rPr lang="en-US" sz="2400" dirty="0" smtClean="0"/>
              <a:t>, effectively replicating the SNMP reflection attack seen in the campaigns."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"Threat Advisory: SNMP Reflection Attacks,"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</a:t>
            </a:r>
            <a:r>
              <a:rPr lang="en-US" sz="2400" dirty="0"/>
              <a:t>://www.prolexic.com/</a:t>
            </a:r>
            <a:r>
              <a:rPr lang="en-US" sz="2400" dirty="0"/>
              <a:t>kcresources</a:t>
            </a:r>
            <a:r>
              <a:rPr lang="en-US" sz="2400" dirty="0"/>
              <a:t>/</a:t>
            </a:r>
            <a:r>
              <a:rPr lang="en-US" sz="2400" dirty="0"/>
              <a:t>prolexic</a:t>
            </a:r>
            <a:r>
              <a:rPr lang="en-US" sz="2400" dirty="0"/>
              <a:t>-threat-advisories/</a:t>
            </a:r>
            <a:r>
              <a:rPr lang="en-US" sz="2400" dirty="0"/>
              <a:t>prolexic</a:t>
            </a:r>
            <a:r>
              <a:rPr lang="en-US" sz="2400" dirty="0"/>
              <a:t>-ddos-threat-advisory-snmp-reflector/TA-SNMP-Reflection-A4-052014.</a:t>
            </a:r>
            <a:r>
              <a:rPr lang="en-US" sz="2400" dirty="0" smtClean="0"/>
              <a:t>pdf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Doing the math: 51,722</a:t>
            </a:r>
            <a:r>
              <a:rPr lang="en-US" sz="2400" dirty="0"/>
              <a:t>/37=</a:t>
            </a:r>
            <a:r>
              <a:rPr lang="en-US" sz="2400" b="1" dirty="0" smtClean="0"/>
              <a:t>1,397.9 amplification factor!</a:t>
            </a:r>
          </a:p>
          <a:p>
            <a:endParaRPr lang="en-US" sz="2400" b="1" dirty="0"/>
          </a:p>
          <a:p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attack tool </a:t>
            </a:r>
            <a:r>
              <a:rPr lang="en-US" sz="2400" dirty="0" smtClean="0"/>
              <a:t>in question is easily found on the </a:t>
            </a:r>
            <a:r>
              <a:rPr lang="en-US" sz="2400" dirty="0" smtClean="0"/>
              <a:t>Internet today.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5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143565"/>
            <a:ext cx="8624957" cy="7521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 </a:t>
            </a:r>
            <a:r>
              <a:rPr lang="en-US" sz="3200" b="1" dirty="0" smtClean="0">
                <a:latin typeface="Times New Roman"/>
                <a:cs typeface="Times New Roman"/>
              </a:rPr>
              <a:t>Also Frequently Acts As A Routine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"Built in Flaw/Point of Vulnerability"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69474"/>
            <a:ext cx="8624957" cy="56007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  <a:p>
            <a:r>
              <a:rPr lang="en-US" sz="2400" b="1" dirty="0" smtClean="0"/>
              <a:t>SNMP </a:t>
            </a:r>
            <a:r>
              <a:rPr lang="en-US" sz="2400" b="1" dirty="0" smtClean="0"/>
              <a:t>community </a:t>
            </a:r>
            <a:r>
              <a:rPr lang="en-US" sz="2400" b="1" dirty="0" smtClean="0"/>
              <a:t>strings brute forced </a:t>
            </a:r>
            <a:r>
              <a:rPr lang="en-US" sz="2400" dirty="0" smtClean="0"/>
              <a:t>(presumably) as an entry poin</a:t>
            </a:r>
            <a:r>
              <a:rPr lang="en-US" sz="2400" dirty="0" smtClean="0"/>
              <a:t>t for further attacks against the SNMP-managed device</a:t>
            </a:r>
            <a:endParaRPr lang="en-US" sz="2400" dirty="0"/>
          </a:p>
          <a:p>
            <a:r>
              <a:rPr lang="en-US" sz="2400" dirty="0" smtClean="0"/>
              <a:t>In other cases, </a:t>
            </a:r>
            <a:r>
              <a:rPr lang="en-US" sz="2400" b="1" dirty="0" smtClean="0"/>
              <a:t>SNMP can be just a little two willing to spill its guts about itself</a:t>
            </a:r>
            <a:endParaRPr lang="en-US" sz="2400" dirty="0"/>
          </a:p>
          <a:p>
            <a:r>
              <a:rPr lang="en-US" sz="2400" dirty="0" smtClean="0"/>
              <a:t>SNMP as a </a:t>
            </a:r>
            <a:r>
              <a:rPr lang="en-US" sz="2400" b="1" dirty="0" smtClean="0"/>
              <a:t>DoS vector against applications running on the managed device </a:t>
            </a:r>
            <a:r>
              <a:rPr lang="en-US" sz="2400" dirty="0" smtClean="0"/>
              <a:t>(</a:t>
            </a:r>
            <a:r>
              <a:rPr lang="en-US" sz="2400" dirty="0" smtClean="0"/>
              <a:t>example:</a:t>
            </a:r>
            <a:r>
              <a:rPr lang="en-US" sz="2400" dirty="0" smtClean="0"/>
              <a:t> </a:t>
            </a:r>
            <a:r>
              <a:rPr lang="en-US" sz="2400" dirty="0" smtClean="0"/>
              <a:t>Squid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en-US" sz="2400" dirty="0" smtClean="0"/>
              <a:t>ttackers are even exploring attacks against basic device functions (such as packet forwarding) via </a:t>
            </a:r>
            <a:r>
              <a:rPr lang="en-US" sz="2400" b="1" dirty="0" smtClean="0"/>
              <a:t>intentional device misconfiguration</a:t>
            </a:r>
            <a:r>
              <a:rPr lang="en-US" sz="2400" dirty="0" smtClean="0"/>
              <a:t> via SNMP</a:t>
            </a:r>
          </a:p>
          <a:p>
            <a:endParaRPr lang="en-US" sz="2400" dirty="0"/>
          </a:p>
          <a:p>
            <a:r>
              <a:rPr lang="en-US" sz="2400" dirty="0" smtClean="0"/>
              <a:t>Some specific examples of these...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Spike In Brute Force Access Attac</a:t>
            </a:r>
            <a:r>
              <a:rPr lang="en-US" sz="3200" b="1" dirty="0" smtClean="0">
                <a:cs typeface="Times New Roman"/>
              </a:rPr>
              <a:t>ks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 descr="spike-in-bru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52500"/>
            <a:ext cx="869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broca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78" y="233137"/>
            <a:ext cx="5946165" cy="62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Flaws Allowing DoS Of Systems Using SNMP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squid-snmp-dos-vul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07" y="909260"/>
            <a:ext cx="5415233" cy="58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7400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SNMP-Based Forwarding Attack Attempt: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Set TTL=1 and Disable IP Forwarding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snmp-d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9" y="1130846"/>
            <a:ext cx="5680268" cy="522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6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There Are MANY Other Problems with SNMP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year or two ago I warned you that there were MANY problems with SSL/TLS, and I told you that people weren't correctly configuring SSL/TLS. [I'm talking more about that here tomorrow at 8:30AM] Since then, SOME of those SSL/TLS problems have surfaced in the form of things like Heartbleed, Poodle, etc.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Today I'm raising a similar red flag about SNMP</a:t>
            </a:r>
            <a:r>
              <a:rPr lang="en-US" sz="2400" dirty="0" smtClean="0"/>
              <a:t>. We all </a:t>
            </a:r>
            <a:br>
              <a:rPr lang="en-US" sz="2400" dirty="0" smtClean="0"/>
            </a:br>
            <a:r>
              <a:rPr lang="en-US" sz="2400" dirty="0" smtClean="0"/>
              <a:t>really need to be paying attention to this protocol. We also </a:t>
            </a:r>
            <a:br>
              <a:rPr lang="en-US" sz="2400" dirty="0" smtClean="0"/>
            </a:br>
            <a:r>
              <a:rPr lang="en-US" sz="2400" dirty="0" smtClean="0"/>
              <a:t>need to be working as a community to fix its protocol-level issues, and to clean up how it's been deployed to-date.</a:t>
            </a:r>
          </a:p>
          <a:p>
            <a:endParaRPr lang="en-US" sz="2400" dirty="0"/>
          </a:p>
          <a:p>
            <a:r>
              <a:rPr lang="en-US" sz="2400" dirty="0" smtClean="0"/>
              <a:t>And yes, we need to pay attention to SNMP's crypto,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7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Section </a:t>
            </a:r>
            <a:r>
              <a:rPr lang="en-US" sz="3200" b="1" dirty="0" smtClean="0"/>
              <a:t>2. SNMP's Crypto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3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NO Crypto Support (In Early Versions)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SNMP is a very old protocol, and because SNMP also needed to be usable even on very simple/low horsepower devices, it historically did not support encryption.</a:t>
            </a:r>
          </a:p>
          <a:p>
            <a:endParaRPr lang="en-US" sz="2400" dirty="0"/>
          </a:p>
          <a:p>
            <a:r>
              <a:rPr lang="en-US" sz="2400" dirty="0" smtClean="0"/>
              <a:t>Unencrypted SNMP connections represent an obvious problem when you realize </a:t>
            </a:r>
            <a:r>
              <a:rPr lang="en-US" sz="2400" dirty="0" smtClean="0"/>
              <a:t>that SNMP </a:t>
            </a:r>
            <a:r>
              <a:rPr lang="en-US" sz="2400" dirty="0" smtClean="0"/>
              <a:t>authentication protocols are quite "basic", and </a:t>
            </a:r>
            <a:r>
              <a:rPr lang="en-US" sz="2400" dirty="0" smtClean="0"/>
              <a:t>readily vulnerable </a:t>
            </a:r>
            <a:r>
              <a:rPr lang="en-US" sz="2400" dirty="0" smtClean="0"/>
              <a:t>to </a:t>
            </a:r>
            <a:r>
              <a:rPr lang="en-US" sz="2400" b="1" dirty="0" smtClean="0"/>
              <a:t>sniffing</a:t>
            </a:r>
            <a:r>
              <a:rPr lang="en-US" sz="2400" dirty="0" smtClean="0"/>
              <a:t> over the </a:t>
            </a:r>
            <a:r>
              <a:rPr lang="en-US" sz="2400" dirty="0" smtClean="0"/>
              <a:t>wire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Things are particularly bad if </a:t>
            </a:r>
            <a:r>
              <a:rPr lang="en-US" sz="2400" dirty="0" smtClean="0"/>
              <a:t>SNMP </a:t>
            </a:r>
            <a:r>
              <a:rPr lang="en-US" sz="2400" dirty="0" smtClean="0"/>
              <a:t>protocols are routinely used </a:t>
            </a:r>
            <a:r>
              <a:rPr lang="en-US" sz="2400" dirty="0" smtClean="0"/>
              <a:t>for configuration management purposes, e.g., "set" (or "write") access rather than just "get" (or "read") access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7459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Section </a:t>
            </a:r>
            <a:r>
              <a:rPr lang="en-US" sz="3200" b="1" dirty="0" smtClean="0"/>
              <a:t>1. The Legacy of</a:t>
            </a:r>
            <a:br>
              <a:rPr lang="en-US" sz="3200" b="1" dirty="0" smtClean="0"/>
            </a:br>
            <a:r>
              <a:rPr lang="en-US" sz="3200" b="1" dirty="0" smtClean="0"/>
              <a:t>"Security As An Afterthought"</a:t>
            </a:r>
            <a:br>
              <a:rPr lang="en-US" sz="3200" b="1" dirty="0" smtClean="0"/>
            </a:br>
            <a:r>
              <a:rPr lang="en-US" sz="3200" b="1" dirty="0" smtClean="0"/>
              <a:t>For A Key/Ubiquitous Protocol</a:t>
            </a:r>
            <a:endParaRPr lang="en-US" sz="3200" b="1" dirty="0"/>
          </a:p>
        </p:txBody>
      </p:sp>
      <p:pic>
        <p:nvPicPr>
          <p:cNvPr id="4" name="Picture 3" descr="snmp-r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9" y="2874601"/>
            <a:ext cx="8351947" cy="28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An SNMP Encryption Support Summary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SNMP v1: 		</a:t>
            </a:r>
            <a:r>
              <a:rPr lang="en-US" sz="2400" b="1" dirty="0" smtClean="0"/>
              <a:t>NO CRYPTO, </a:t>
            </a:r>
            <a:r>
              <a:rPr lang="en-US" sz="2400" b="1" dirty="0" smtClean="0"/>
              <a:t>DON'T USE</a:t>
            </a:r>
          </a:p>
          <a:p>
            <a:r>
              <a:rPr lang="en-US" sz="2400" dirty="0" smtClean="0"/>
              <a:t>SNMP v2c: 	</a:t>
            </a:r>
            <a:r>
              <a:rPr lang="en-US" sz="2400" b="1" dirty="0" smtClean="0"/>
              <a:t>NO CRYPTO, </a:t>
            </a:r>
            <a:r>
              <a:rPr lang="en-US" sz="2400" b="1" dirty="0" smtClean="0"/>
              <a:t>DON'T USE</a:t>
            </a:r>
          </a:p>
          <a:p>
            <a:r>
              <a:rPr lang="en-US" sz="2400" b="1" dirty="0" smtClean="0"/>
              <a:t>SNMP v3:		LIMITED CRYPTO SUPPORT</a:t>
            </a:r>
            <a:endParaRPr lang="en-US" sz="2400" b="1" dirty="0"/>
          </a:p>
          <a:p>
            <a:endParaRPr lang="en-US" sz="2400" dirty="0" smtClean="0"/>
          </a:p>
          <a:p>
            <a:r>
              <a:rPr lang="en-US" sz="2400" dirty="0" smtClean="0"/>
              <a:t>What does "LIMITED" mean?</a:t>
            </a:r>
          </a:p>
          <a:p>
            <a:endParaRPr lang="en-US" sz="2400" dirty="0"/>
          </a:p>
          <a:p>
            <a:r>
              <a:rPr lang="en-US" sz="2400" dirty="0" smtClean="0"/>
              <a:t>To be blunt, SNMP crypto support lags far behind what's available for https.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MD-5/SHA-1/SHA-2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example of the primitive state of SNMP crypto is easy to identify: as soon as you begin looking at SNMP, you see references to MD-5 and SHA-1 for SNMP authentication. Ugh.</a:t>
            </a:r>
          </a:p>
          <a:p>
            <a:endParaRPr lang="en-US" sz="2400" dirty="0"/>
          </a:p>
          <a:p>
            <a:r>
              <a:rPr lang="en-US" sz="2400" dirty="0" smtClean="0"/>
              <a:t>Good news (since most of the world is busily</a:t>
            </a:r>
            <a:r>
              <a:rPr lang="en-US" sz="2400" dirty="0"/>
              <a:t> </a:t>
            </a:r>
            <a:r>
              <a:rPr lang="en-US" sz="2400" dirty="0" smtClean="0"/>
              <a:t>phasing out SHA-1): SNMP SHA-2 protocol support is being worked on, see: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"</a:t>
            </a:r>
            <a:r>
              <a:rPr lang="en-US" sz="2400" dirty="0"/>
              <a:t>HMAC-SHA-2 Authentication Protocols in USM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SNMP draft</a:t>
            </a:r>
            <a:r>
              <a:rPr lang="en-US" sz="2400" dirty="0"/>
              <a:t>-hmac-sha-2-usm-snmp-</a:t>
            </a:r>
            <a:r>
              <a:rPr lang="en-US" sz="2400" dirty="0" smtClean="0"/>
              <a:t>01,"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http</a:t>
            </a:r>
            <a:r>
              <a:rPr lang="en-US" sz="2400" dirty="0"/>
              <a:t>://</a:t>
            </a:r>
            <a:r>
              <a:rPr lang="en-US" sz="2400" dirty="0"/>
              <a:t>tools.ietf.org</a:t>
            </a:r>
            <a:r>
              <a:rPr lang="en-US" sz="2400" dirty="0"/>
              <a:t>/html/draft-hmac-sha-2-usm-snmp-</a:t>
            </a:r>
            <a:r>
              <a:rPr lang="en-US" sz="2400" dirty="0" smtClean="0"/>
              <a:t>01</a:t>
            </a:r>
            <a:br>
              <a:rPr lang="en-US" sz="2400" dirty="0" smtClean="0"/>
            </a:br>
            <a:r>
              <a:rPr lang="en-US" sz="2400" dirty="0" smtClean="0"/>
              <a:t>		(Expires November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7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Symmetric Cipher Suites: More Crypto Trouble?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Implementations of SNMP v3 often do DES (</a:t>
            </a:r>
            <a:r>
              <a:rPr lang="en-US" sz="2400" dirty="0"/>
              <a:t>see "User-based Security </a:t>
            </a:r>
            <a:r>
              <a:rPr lang="en-US" sz="2400" dirty="0" smtClean="0"/>
              <a:t>Model </a:t>
            </a:r>
            <a:r>
              <a:rPr lang="en-US" sz="2400" dirty="0"/>
              <a:t>(USM) for version 3 of </a:t>
            </a:r>
            <a:r>
              <a:rPr lang="en-US" sz="2400" dirty="0" smtClean="0"/>
              <a:t>the Simple </a:t>
            </a:r>
            <a:r>
              <a:rPr lang="en-US" sz="2400" dirty="0"/>
              <a:t>Network Management Protocol (SNMPv3</a:t>
            </a:r>
            <a:r>
              <a:rPr lang="en-US" sz="2400" dirty="0" smtClean="0"/>
              <a:t>),"</a:t>
            </a:r>
            <a:r>
              <a:rPr lang="en-US" sz="2400" dirty="0"/>
              <a:t> </a:t>
            </a:r>
            <a:r>
              <a:rPr lang="en-US" sz="2400" dirty="0" smtClean="0"/>
              <a:t>https://</a:t>
            </a:r>
            <a:r>
              <a:rPr lang="en-US" sz="2400" dirty="0" smtClean="0"/>
              <a:t>tools.ietf.org</a:t>
            </a:r>
            <a:r>
              <a:rPr lang="en-US" sz="2400" dirty="0" smtClean="0"/>
              <a:t>/html/rfc3414 ). </a:t>
            </a:r>
            <a:endParaRPr lang="en-US" sz="2400" b="1" dirty="0"/>
          </a:p>
          <a:p>
            <a:r>
              <a:rPr lang="en-US" sz="2400" b="1" dirty="0" smtClean="0"/>
              <a:t>DES </a:t>
            </a:r>
            <a:r>
              <a:rPr lang="en-US" sz="2400" b="1" dirty="0" smtClean="0"/>
              <a:t>is NOT </a:t>
            </a:r>
            <a:r>
              <a:rPr lang="en-US" sz="2400" b="1" dirty="0" smtClean="0"/>
              <a:t>cryptographically adequate </a:t>
            </a:r>
            <a:r>
              <a:rPr lang="en-US" sz="2400" dirty="0" smtClean="0"/>
              <a:t>(see the </a:t>
            </a:r>
            <a:r>
              <a:rPr lang="en-US" sz="2400" dirty="0" smtClean="0"/>
              <a:t>next </a:t>
            </a:r>
            <a:r>
              <a:rPr lang="en-US" sz="2400" dirty="0" smtClean="0"/>
              <a:t>slide</a:t>
            </a:r>
            <a:r>
              <a:rPr lang="en-US" sz="24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Things got better with support for </a:t>
            </a:r>
            <a:r>
              <a:rPr lang="en-US" sz="2400" b="1" dirty="0" smtClean="0"/>
              <a:t>AES-128 </a:t>
            </a:r>
            <a:r>
              <a:rPr lang="en-US" sz="2400" dirty="0"/>
              <a:t>per "The Advanced Encryption Standard (AES) Cipher </a:t>
            </a:r>
            <a:r>
              <a:rPr lang="en-US" sz="2400" dirty="0" smtClean="0"/>
              <a:t>Algorithm in </a:t>
            </a:r>
            <a:r>
              <a:rPr lang="en-US" sz="2400" dirty="0"/>
              <a:t>the SNMP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User</a:t>
            </a:r>
            <a:r>
              <a:rPr lang="en-US" sz="2400" dirty="0"/>
              <a:t>-based Security </a:t>
            </a:r>
            <a:r>
              <a:rPr lang="en-US" sz="2400" dirty="0" smtClean="0"/>
              <a:t>Model," http://</a:t>
            </a:r>
            <a:r>
              <a:rPr lang="en-US" sz="2400" dirty="0" smtClean="0"/>
              <a:t>tools.ietf.org</a:t>
            </a:r>
            <a:r>
              <a:rPr lang="en-US" sz="2400" dirty="0" smtClean="0"/>
              <a:t>/html/</a:t>
            </a:r>
            <a:r>
              <a:rPr lang="en-US" sz="2400" dirty="0" smtClean="0"/>
              <a:t>rfc3826</a:t>
            </a:r>
            <a:endParaRPr lang="en-US" sz="2400" dirty="0"/>
          </a:p>
          <a:p>
            <a:r>
              <a:rPr lang="en-US" sz="2400" dirty="0" smtClean="0"/>
              <a:t>In a limited number of even MORE uncommon cases, you'll even have support for </a:t>
            </a:r>
            <a:r>
              <a:rPr lang="en-US" sz="2400" b="1" dirty="0" smtClean="0"/>
              <a:t>AES-256</a:t>
            </a:r>
            <a:r>
              <a:rPr lang="en-US" sz="2400" dirty="0" smtClean="0"/>
              <a:t>, which is excellent (this is typically via vendor SNMP extensions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Unfortunately, we need strong crypto for ALL SNMP devices, not just for rare exceptions.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0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Problem with DES As A Crypto Option...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deep-cr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0" y="1279938"/>
            <a:ext cx="8568514" cy="42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0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1"/>
            <a:ext cx="8865456" cy="3798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One Vendor's AES-128 Support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juniper-sn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65" y="797717"/>
            <a:ext cx="5396790" cy="4901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523" y="5933017"/>
            <a:ext cx="7032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</a:t>
            </a:r>
            <a:r>
              <a:rPr lang="en-US" dirty="0"/>
              <a:t>://</a:t>
            </a:r>
            <a:r>
              <a:rPr lang="en-US" dirty="0"/>
              <a:t>www.juniper.net</a:t>
            </a:r>
            <a:r>
              <a:rPr lang="en-US" dirty="0"/>
              <a:t>/</a:t>
            </a:r>
            <a:r>
              <a:rPr lang="en-US" dirty="0"/>
              <a:t>techpubs</a:t>
            </a:r>
            <a:r>
              <a:rPr lang="en-US" dirty="0"/>
              <a:t>/</a:t>
            </a:r>
            <a:r>
              <a:rPr lang="en-US" dirty="0"/>
              <a:t>en_US</a:t>
            </a:r>
            <a:r>
              <a:rPr lang="en-US" dirty="0"/>
              <a:t>/junos14.1/topics/task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configuration/snmpv3</a:t>
            </a:r>
            <a:r>
              <a:rPr lang="en-US" dirty="0"/>
              <a:t>-encrypton-type-configuring-junos-nm.html</a:t>
            </a:r>
          </a:p>
        </p:txBody>
      </p:sp>
    </p:spTree>
    <p:extLst>
      <p:ext uri="{BB962C8B-B14F-4D97-AF65-F5344CB8AC3E}">
        <p14:creationId xmlns:p14="http://schemas.microsoft.com/office/powerpoint/2010/main" val="195137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AES-256 Support From Another Vendor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isco-mi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" y="910606"/>
            <a:ext cx="7681401" cy="4915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778" y="5987018"/>
            <a:ext cx="758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http://</a:t>
            </a:r>
            <a:r>
              <a:rPr lang="en-US" dirty="0"/>
              <a:t>www.cisco.com</a:t>
            </a:r>
            <a:r>
              <a:rPr lang="en-US" dirty="0"/>
              <a:t>/c/en/us/td/docs/</a:t>
            </a:r>
            <a:r>
              <a:rPr lang="en-US" dirty="0"/>
              <a:t>ios</a:t>
            </a:r>
            <a:r>
              <a:rPr lang="en-US" dirty="0"/>
              <a:t>/12_4t/12_4t2/snmpv3ae.html</a:t>
            </a:r>
          </a:p>
        </p:txBody>
      </p:sp>
    </p:spTree>
    <p:extLst>
      <p:ext uri="{BB962C8B-B14F-4D97-AF65-F5344CB8AC3E}">
        <p14:creationId xmlns:p14="http://schemas.microsoft.com/office/powerpoint/2010/main" val="379791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AES in </a:t>
            </a:r>
            <a:r>
              <a:rPr lang="en-US" sz="3200" b="1" i="1" u="sng" dirty="0" smtClean="0">
                <a:latin typeface="Times New Roman"/>
                <a:cs typeface="Times New Roman"/>
              </a:rPr>
              <a:t>CFB</a:t>
            </a:r>
            <a:r>
              <a:rPr lang="en-US" sz="3200" b="1" dirty="0" smtClean="0">
                <a:latin typeface="Times New Roman"/>
                <a:cs typeface="Times New Roman"/>
              </a:rPr>
              <a:t> Mode?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/>
              <a:t>http://www.ietf.org/rfc/rfc3826.</a:t>
            </a:r>
            <a:r>
              <a:rPr lang="en-US" sz="2400" dirty="0" smtClean="0"/>
              <a:t>txt at 3.1.1.1 ("Mode of operation"</a:t>
            </a:r>
            <a:r>
              <a:rPr lang="en-US" sz="2400" dirty="0"/>
              <a:t>) says: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"The NIST Special Publication 800-38A [AES-MODE] recommends five confidentiality modes of operation for use with AES: Electronic Codebook (ECB), Cipher Block Chaining (CBC), </a:t>
            </a:r>
            <a:r>
              <a:rPr lang="en-US" sz="2400" b="1" i="1" dirty="0"/>
              <a:t>Cipher Feedback (CFB)</a:t>
            </a:r>
            <a:r>
              <a:rPr lang="en-US" sz="2400" dirty="0"/>
              <a:t>, Output Feedback (OFB), and Counter (CTR). </a:t>
            </a:r>
            <a:r>
              <a:rPr lang="en-US" sz="2400" b="1" i="1" dirty="0"/>
              <a:t>The symmetric encryption protocol described in this memo uses AES in CFB mode </a:t>
            </a:r>
            <a:r>
              <a:rPr lang="en-US" sz="2400" i="1" dirty="0"/>
              <a:t>with the parameter S (number of bits fed back) set to 128 according to the definition of CFB mode given in [AES-MODE]. This mode requires an Initialization Vector (IV) that is the same size as the block size of the cipher algorithm</a:t>
            </a:r>
            <a:r>
              <a:rPr lang="en-US" sz="2400" i="1" dirty="0" smtClean="0"/>
              <a:t>."</a:t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CFB is a relatively uncommon mode.</a:t>
            </a:r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3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What Does the Crypto Community Say?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fb-m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8" y="1118265"/>
            <a:ext cx="8385902" cy="39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Recap: </a:t>
            </a:r>
            <a:r>
              <a:rPr lang="en-US" sz="3200" b="1" dirty="0" smtClean="0">
                <a:latin typeface="Times New Roman"/>
                <a:cs typeface="Times New Roman"/>
              </a:rPr>
              <a:t>What Crypto Work Might SNMP Need?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need to begin treating SNMP crypto as if it is </a:t>
            </a:r>
            <a:r>
              <a:rPr lang="en-US" sz="2400" b="1" dirty="0" smtClean="0"/>
              <a:t>JUST as critical as https crypto, if not more. </a:t>
            </a:r>
            <a:r>
              <a:rPr lang="en-US" sz="2400" dirty="0" smtClean="0"/>
              <a:t>We need it to be closely scrutinized, and we probably need automated tools like the Qualys SSL Tester but for SNMP crypto.</a:t>
            </a:r>
          </a:p>
          <a:p>
            <a:r>
              <a:rPr lang="en-US" sz="2400" dirty="0" smtClean="0"/>
              <a:t>SNMP needs standardized SHA-2 support.</a:t>
            </a:r>
            <a:endParaRPr lang="en-US" sz="2400" dirty="0"/>
          </a:p>
          <a:p>
            <a:r>
              <a:rPr lang="en-US" sz="2400" dirty="0" smtClean="0"/>
              <a:t>SNMP support for AES-256 should be ubiquitous. </a:t>
            </a:r>
          </a:p>
          <a:p>
            <a:r>
              <a:rPr lang="en-US" sz="2400" dirty="0" smtClean="0"/>
              <a:t>Do we need a hard look at the decision to use CFB mode with AES? Are the initialization vectors (IV) appropriately?</a:t>
            </a:r>
            <a:endParaRPr lang="en-US" sz="2400" dirty="0"/>
          </a:p>
          <a:p>
            <a:r>
              <a:rPr lang="en-US" sz="2400" dirty="0" smtClean="0"/>
              <a:t>Is there/should there be any worry about MITM risks for </a:t>
            </a:r>
            <a:br>
              <a:rPr lang="en-US" sz="2400" dirty="0" smtClean="0"/>
            </a:br>
            <a:r>
              <a:rPr lang="en-US" sz="2400" dirty="0" smtClean="0"/>
              <a:t>SNMP? That is, how do you know you're providing your </a:t>
            </a:r>
            <a:br>
              <a:rPr lang="en-US" sz="2400" dirty="0" smtClean="0"/>
            </a:br>
            <a:r>
              <a:rPr lang="en-US" sz="2400" dirty="0" smtClean="0"/>
              <a:t>credentials to the "right" SNMP-using device currently?</a:t>
            </a:r>
          </a:p>
          <a:p>
            <a:r>
              <a:rPr lang="en-US" sz="2400" dirty="0" smtClean="0"/>
              <a:t>What about low end (low horsepower) systems that need to do SNMP? Will they be okay with moving to beefier crypto?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Section </a:t>
            </a:r>
            <a:r>
              <a:rPr lang="en-US" sz="3200" b="1" dirty="0" smtClean="0"/>
              <a:t>3. </a:t>
            </a:r>
            <a:r>
              <a:rPr lang="en-US" sz="3200" b="1" dirty="0" smtClean="0"/>
              <a:t>Community Strings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9392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 Security Has </a:t>
            </a:r>
            <a:r>
              <a:rPr lang="en-US" sz="3200" b="1" u="sng" dirty="0" smtClean="0">
                <a:latin typeface="Times New Roman"/>
                <a:cs typeface="Times New Roman"/>
              </a:rPr>
              <a:t>Always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smtClean="0">
                <a:latin typeface="Times New Roman"/>
                <a:cs typeface="Times New Roman"/>
              </a:rPr>
              <a:t>Been An Afterthought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376946"/>
            <a:ext cx="8624957" cy="5293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 world where security really needs to be designed in from the beginning, SNMP has always been a protocol where security was largely overlooked or ignored. </a:t>
            </a:r>
          </a:p>
          <a:p>
            <a:endParaRPr lang="en-US" sz="2400" dirty="0"/>
          </a:p>
          <a:p>
            <a:r>
              <a:rPr lang="en-US" sz="2400" dirty="0" smtClean="0"/>
              <a:t>This can be clearly seen in the excerpt from RFC 1157 quoted on the intro to this section: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"Security issues are not discussed in this memo."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Default Passwords Are A Well Known Threat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Pen testers (as well as less benign individuals) are well aware that default passwords often get configured "at the factory" and then are forgotten/never changed.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There are many lists of default </a:t>
            </a:r>
            <a:r>
              <a:rPr lang="en-US" sz="2400" dirty="0" smtClean="0"/>
              <a:t>device passwords </a:t>
            </a:r>
            <a:r>
              <a:rPr lang="en-US" sz="2400" dirty="0" smtClean="0"/>
              <a:t>in circulation</a:t>
            </a:r>
            <a:r>
              <a:rPr lang="en-US" sz="2400" dirty="0"/>
              <a:t>, </a:t>
            </a:r>
            <a:r>
              <a:rPr lang="en-US" sz="2400" dirty="0" smtClean="0"/>
              <a:t>including (among others):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-- http://</a:t>
            </a:r>
            <a:r>
              <a:rPr lang="en-US" sz="2400" dirty="0"/>
              <a:t>www.defaultpassword.com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- http://</a:t>
            </a:r>
            <a:r>
              <a:rPr lang="en-US" sz="2400" dirty="0"/>
              <a:t>www.routerpasswords.com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SNMP has its own version of the "default password problem," namely </a:t>
            </a:r>
            <a:r>
              <a:rPr lang="en-US" sz="2400" b="1" dirty="0" smtClean="0"/>
              <a:t>default community strings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1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Default Community Strings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your device has a </a:t>
            </a:r>
            <a:r>
              <a:rPr lang="en-US" sz="2400" b="1" dirty="0" smtClean="0"/>
              <a:t>read</a:t>
            </a:r>
            <a:r>
              <a:rPr lang="en-US" sz="2400" dirty="0" smtClean="0"/>
              <a:t> community string of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public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 a </a:t>
            </a:r>
            <a:r>
              <a:rPr lang="en-US" sz="2400" b="1" dirty="0" smtClean="0"/>
              <a:t>write</a:t>
            </a:r>
            <a:r>
              <a:rPr lang="en-US" sz="2400" dirty="0" smtClean="0"/>
              <a:t> community string of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private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you're either running a honeypot or </a:t>
            </a:r>
            <a:r>
              <a:rPr lang="en-US" sz="2400" b="1" dirty="0" smtClean="0"/>
              <a:t>you're crazy.</a:t>
            </a:r>
          </a:p>
          <a:p>
            <a:endParaRPr lang="en-US" sz="2400" dirty="0"/>
          </a:p>
          <a:p>
            <a:r>
              <a:rPr lang="en-US" sz="2400" dirty="0" smtClean="0"/>
              <a:t>If you're using one </a:t>
            </a:r>
            <a:r>
              <a:rPr lang="en-US" sz="2400" dirty="0"/>
              <a:t>of the </a:t>
            </a:r>
            <a:r>
              <a:rPr lang="en-US" sz="2400" dirty="0" smtClean="0"/>
              <a:t>other common SNMP community strings listed at https</a:t>
            </a:r>
            <a:r>
              <a:rPr lang="en-US" sz="2400" dirty="0"/>
              <a:t>://</a:t>
            </a:r>
            <a:r>
              <a:rPr lang="en-US" sz="2400" dirty="0"/>
              <a:t>code.google.com</a:t>
            </a:r>
            <a:r>
              <a:rPr lang="en-US" sz="2400" dirty="0"/>
              <a:t>/p/</a:t>
            </a:r>
            <a:r>
              <a:rPr lang="en-US" sz="2400" dirty="0"/>
              <a:t>fuzzdb</a:t>
            </a:r>
            <a:r>
              <a:rPr lang="en-US" sz="2400" dirty="0"/>
              <a:t>/source/browse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trunk</a:t>
            </a:r>
            <a:r>
              <a:rPr lang="en-US" sz="2400" dirty="0"/>
              <a:t>/wordlists-</a:t>
            </a:r>
            <a:r>
              <a:rPr lang="en-US" sz="2400" dirty="0"/>
              <a:t>misc</a:t>
            </a:r>
            <a:r>
              <a:rPr lang="en-US" sz="2400" dirty="0"/>
              <a:t>/wordlist-common-snmp-community-</a:t>
            </a:r>
            <a:r>
              <a:rPr lang="en-US" sz="2400" dirty="0" smtClean="0"/>
              <a:t>strings.txt</a:t>
            </a:r>
            <a:r>
              <a:rPr lang="en-US" sz="2400" dirty="0" smtClean="0"/>
              <a:t> you're just about </a:t>
            </a:r>
            <a:r>
              <a:rPr lang="en-US" sz="2400" b="1" dirty="0" smtClean="0"/>
              <a:t>equally as nuts.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6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788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There Are A LOT of Crazy People Out There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open-sn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5" y="1144371"/>
            <a:ext cx="8261685" cy="32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5209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Jared Just Won The JD Falk Award For His Work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jared-aw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6" y="910606"/>
            <a:ext cx="6534140" cy="569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jared-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93" y="395088"/>
            <a:ext cx="7357863" cy="63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5" y="227650"/>
            <a:ext cx="8865456" cy="5871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The SAME Community Strings on ALL Devices?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16000"/>
            <a:ext cx="8624957" cy="5654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Let's assume that you're </a:t>
            </a:r>
            <a:r>
              <a:rPr lang="en-US" sz="2400" dirty="0" smtClean="0"/>
              <a:t>NOT </a:t>
            </a:r>
            <a:r>
              <a:rPr lang="en-US" sz="2400" dirty="0" smtClean="0"/>
              <a:t>crazy, and you've set a non-default / </a:t>
            </a:r>
            <a:r>
              <a:rPr lang="en-US" sz="2400" dirty="0" smtClean="0"/>
              <a:t>un</a:t>
            </a:r>
            <a:r>
              <a:rPr lang="en-US" sz="2400" dirty="0" smtClean="0"/>
              <a:t>common </a:t>
            </a:r>
            <a:r>
              <a:rPr lang="en-US" sz="2400" dirty="0" smtClean="0"/>
              <a:t>community string for read and write access. </a:t>
            </a:r>
          </a:p>
          <a:p>
            <a:endParaRPr lang="en-US" sz="2400" dirty="0"/>
          </a:p>
          <a:p>
            <a:r>
              <a:rPr lang="en-US" sz="2400" dirty="0" smtClean="0"/>
              <a:t>Did you set the SAME community string for ALL </a:t>
            </a:r>
            <a:r>
              <a:rPr lang="en-US" sz="2400" dirty="0" smtClean="0"/>
              <a:t>managed </a:t>
            </a:r>
            <a:r>
              <a:rPr lang="en-US" sz="2400" dirty="0" smtClean="0"/>
              <a:t>devices </a:t>
            </a:r>
            <a:r>
              <a:rPr lang="en-US" sz="2400" dirty="0" smtClean="0"/>
              <a:t>on your campus? Are all those devices of equal sensitivity/importance?</a:t>
            </a:r>
          </a:p>
          <a:p>
            <a:endParaRPr lang="en-US" sz="2400" dirty="0"/>
          </a:p>
          <a:p>
            <a:r>
              <a:rPr lang="en-US" sz="2400" dirty="0" smtClean="0"/>
              <a:t>Don't we routinely preach at users about the risks of using the same passwords on multiple systems?</a:t>
            </a:r>
          </a:p>
          <a:p>
            <a:endParaRPr lang="en-US" sz="2400" dirty="0"/>
          </a:p>
          <a:p>
            <a:r>
              <a:rPr lang="en-US" sz="2400" dirty="0" smtClean="0"/>
              <a:t>Yes, I know that having unique per-device SNMP communities</a:t>
            </a:r>
            <a:br>
              <a:rPr lang="en-US" sz="2400" dirty="0" smtClean="0"/>
            </a:br>
            <a:r>
              <a:rPr lang="en-US" sz="2400" dirty="0" smtClean="0"/>
              <a:t>"adds complexity" </a:t>
            </a:r>
            <a:r>
              <a:rPr lang="en-US" sz="2400" dirty="0" smtClean="0"/>
              <a:t>or "is impractical" when </a:t>
            </a:r>
            <a:r>
              <a:rPr lang="en-US" sz="2400" dirty="0" smtClean="0"/>
              <a:t>teams manage large networks, but...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5730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What About Brute Force </a:t>
            </a:r>
            <a:r>
              <a:rPr lang="en-US" sz="3200" b="1" dirty="0" smtClean="0">
                <a:cs typeface="Times New Roman"/>
              </a:rPr>
              <a:t>Attacks on SNMP?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35430"/>
            <a:ext cx="8624957" cy="56348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you paying attention to potential brute force attacks against your community strings? SNMP brute forcing/dictionary attack tools are </a:t>
            </a:r>
            <a:r>
              <a:rPr lang="en-US" sz="2400" dirty="0"/>
              <a:t>widely available: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-- http://</a:t>
            </a:r>
            <a:r>
              <a:rPr lang="en-US" sz="2400" dirty="0"/>
              <a:t>nmap.org</a:t>
            </a:r>
            <a:r>
              <a:rPr lang="en-US" sz="2400" dirty="0"/>
              <a:t>/</a:t>
            </a:r>
            <a:r>
              <a:rPr lang="en-US" sz="2400" dirty="0"/>
              <a:t>nsedoc</a:t>
            </a:r>
            <a:r>
              <a:rPr lang="en-US" sz="2400" dirty="0"/>
              <a:t>/scripts/snmp-</a:t>
            </a:r>
            <a:r>
              <a:rPr lang="en-US" sz="2400" dirty="0" smtClean="0"/>
              <a:t>brute.html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dirty="0"/>
              <a:t>- https://</a:t>
            </a:r>
            <a:r>
              <a:rPr lang="en-US" sz="2400" dirty="0"/>
              <a:t>www.thc.org</a:t>
            </a:r>
            <a:r>
              <a:rPr lang="en-US" sz="2400" dirty="0"/>
              <a:t>/</a:t>
            </a:r>
            <a:r>
              <a:rPr lang="en-US" sz="2400" dirty="0"/>
              <a:t>thc</a:t>
            </a:r>
            <a:r>
              <a:rPr lang="en-US" sz="2400" dirty="0"/>
              <a:t>-hydra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-- etc., etc., etc.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You can probably arrange to </a:t>
            </a:r>
            <a:r>
              <a:rPr lang="en-US" sz="2400" dirty="0" smtClean="0"/>
              <a:t>monitor </a:t>
            </a:r>
            <a:r>
              <a:rPr lang="en-US" sz="2400" dirty="0" smtClean="0"/>
              <a:t>SNMP traps for </a:t>
            </a:r>
            <a:r>
              <a:rPr lang="en-US" sz="2400" dirty="0" smtClean="0"/>
              <a:t>failed password attempts, if you're into whack-a-</a:t>
            </a:r>
            <a:r>
              <a:rPr lang="en-US" sz="2400" dirty="0" smtClean="0"/>
              <a:t>moling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Of course, random people shouldn't have access to SNMP on your </a:t>
            </a:r>
            <a:r>
              <a:rPr lang="en-US" sz="2400" dirty="0" smtClean="0"/>
              <a:t>managed devices in the first place, </a:t>
            </a:r>
            <a:r>
              <a:rPr lang="en-US" sz="2400" dirty="0" smtClean="0"/>
              <a:t>now should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788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When Did You Last CHANGE </a:t>
            </a:r>
            <a:br>
              <a:rPr lang="en-US" sz="3200" b="1" dirty="0" smtClean="0">
                <a:cs typeface="Times New Roman"/>
              </a:rPr>
            </a:br>
            <a:r>
              <a:rPr lang="en-US" sz="3200" b="1" dirty="0" smtClean="0">
                <a:cs typeface="Times New Roman"/>
              </a:rPr>
              <a:t>Your Device Community String(s)?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79938"/>
            <a:ext cx="8624957" cy="53903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example: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If one or more </a:t>
            </a:r>
            <a:r>
              <a:rPr lang="en-US" sz="2400" b="1" dirty="0" smtClean="0"/>
              <a:t>staff have left</a:t>
            </a:r>
            <a:r>
              <a:rPr lang="en-US" sz="2400" dirty="0" smtClean="0"/>
              <a:t>, did you change any community </a:t>
            </a:r>
            <a:br>
              <a:rPr lang="en-US" sz="2400" dirty="0" smtClean="0"/>
            </a:br>
            <a:r>
              <a:rPr lang="en-US" sz="2400" dirty="0" smtClean="0"/>
              <a:t>    strings that they may have known?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If you've used the same community strings for the last year,</a:t>
            </a:r>
            <a:br>
              <a:rPr lang="en-US" sz="2400" dirty="0" smtClean="0"/>
            </a:br>
            <a:r>
              <a:rPr lang="en-US" sz="2400" dirty="0" smtClean="0"/>
              <a:t>    do you think it might be time to schedule a network wide</a:t>
            </a:r>
            <a:br>
              <a:rPr lang="en-US" sz="2400" dirty="0" smtClean="0"/>
            </a:br>
            <a:r>
              <a:rPr lang="en-US" sz="2400" dirty="0" smtClean="0"/>
              <a:t>    change?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What does your school's </a:t>
            </a:r>
            <a:r>
              <a:rPr lang="en-US" sz="2400" dirty="0" smtClean="0"/>
              <a:t>policies </a:t>
            </a:r>
            <a:r>
              <a:rPr lang="en-US" sz="2400" dirty="0" smtClean="0"/>
              <a:t>say? </a:t>
            </a:r>
            <a:r>
              <a:rPr lang="en-US" sz="2400" dirty="0"/>
              <a:t>W</a:t>
            </a:r>
            <a:r>
              <a:rPr lang="en-US" sz="2400" dirty="0" smtClean="0"/>
              <a:t>hat do your</a:t>
            </a:r>
            <a:r>
              <a:rPr lang="en-US" sz="2400" dirty="0"/>
              <a:t> </a:t>
            </a:r>
            <a:r>
              <a:rPr lang="en-US" sz="2400" dirty="0" smtClean="0"/>
              <a:t>auditors </a:t>
            </a:r>
            <a:br>
              <a:rPr lang="en-US" sz="2400" dirty="0" smtClean="0"/>
            </a:br>
            <a:r>
              <a:rPr lang="en-US" sz="2400" dirty="0" smtClean="0"/>
              <a:t>    expect? Have they ever </a:t>
            </a:r>
            <a:r>
              <a:rPr lang="en-US" sz="2400" b="1" i="1" dirty="0" smtClean="0"/>
              <a:t>asked</a:t>
            </a:r>
            <a:r>
              <a:rPr lang="en-US" sz="2400" dirty="0" smtClean="0"/>
              <a:t> about your community strings?</a:t>
            </a:r>
            <a:br>
              <a:rPr lang="en-US" sz="2400" dirty="0" smtClean="0"/>
            </a:br>
            <a:r>
              <a:rPr lang="en-US" sz="2400" dirty="0" smtClean="0"/>
              <a:t>    Should your SNMP practices be something that they DO ask</a:t>
            </a:r>
            <a:br>
              <a:rPr lang="en-US" sz="2400" dirty="0" smtClean="0"/>
            </a:br>
            <a:r>
              <a:rPr lang="en-US" sz="2400" dirty="0" smtClean="0"/>
              <a:t>    about/look 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788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Something Better Than Plain Old Passwords?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79938"/>
            <a:ext cx="8624957" cy="53903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 i</a:t>
            </a:r>
            <a:r>
              <a:rPr lang="en-US" sz="2400" dirty="0" smtClean="0"/>
              <a:t>t </a:t>
            </a:r>
            <a:r>
              <a:rPr lang="en-US" sz="2400" dirty="0" smtClean="0"/>
              <a:t>sure would be nice if SNMP could also do some sort of strong authentication (should as client certificates on smartcards), at least if you're modifying meaningful systems via SNMP.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Section </a:t>
            </a:r>
            <a:r>
              <a:rPr lang="en-US" sz="3200" b="1" dirty="0" smtClean="0"/>
              <a:t>4. </a:t>
            </a:r>
            <a:r>
              <a:rPr lang="en-US" sz="3200" b="1" dirty="0" smtClean="0"/>
              <a:t>Limiting Network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Access</a:t>
            </a:r>
            <a:r>
              <a:rPr lang="en-US" sz="3200" b="1" dirty="0"/>
              <a:t> </a:t>
            </a:r>
            <a:r>
              <a:rPr lang="en-US" sz="3200" b="1" dirty="0" smtClean="0"/>
              <a:t>To SNMP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2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Nonetheless, SNMP *Is* Ubiquitous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897374"/>
            <a:ext cx="8624957" cy="5772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Seemingly every device on the network supports SNMP.</a:t>
            </a:r>
          </a:p>
          <a:p>
            <a:endParaRPr lang="en-US" sz="2400" dirty="0" smtClean="0"/>
          </a:p>
          <a:p>
            <a:r>
              <a:rPr lang="en-US" sz="2400" dirty="0" smtClean="0"/>
              <a:t>This is, in many ways, laudable: you can centrally manage "everything."</a:t>
            </a:r>
          </a:p>
          <a:p>
            <a:endParaRPr lang="en-US" sz="2400" dirty="0" smtClean="0"/>
          </a:p>
          <a:p>
            <a:r>
              <a:rPr lang="en-US" sz="2400" dirty="0" smtClean="0"/>
              <a:t>This is, in many OTHER ways, horrific: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least-common-denominator protocol implementations tend to</a:t>
            </a:r>
            <a:br>
              <a:rPr lang="en-US" sz="2400" dirty="0" smtClean="0"/>
            </a:br>
            <a:r>
              <a:rPr lang="en-US" sz="2400" dirty="0" smtClean="0"/>
              <a:t>    lack critical features (like security and privacy)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"on by default" rather than "on only where absolutely needed"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/>
              <a:t> </a:t>
            </a:r>
            <a:r>
              <a:rPr lang="en-US" sz="2400" dirty="0" smtClean="0"/>
              <a:t>increases your attack surface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many unexpected side effects surface seemingly </a:t>
            </a:r>
            <a:r>
              <a:rPr lang="en-US" sz="2400" b="1" dirty="0" smtClean="0"/>
              <a:t>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788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"First Of All, Do </a:t>
            </a:r>
            <a:r>
              <a:rPr lang="en-US" sz="3200" b="1" dirty="0" smtClean="0">
                <a:cs typeface="Times New Roman"/>
              </a:rPr>
              <a:t>I Need To Run SNMP At All?"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79938"/>
            <a:ext cx="8624957" cy="53903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don't need to run SNMP, </a:t>
            </a:r>
            <a:r>
              <a:rPr lang="en-US" sz="2400" b="1" dirty="0" smtClean="0"/>
              <a:t>DON'T.</a:t>
            </a:r>
            <a:r>
              <a:rPr lang="en-US" sz="2400" dirty="0" smtClean="0"/>
              <a:t> (Disabling unneeded services is </a:t>
            </a:r>
            <a:r>
              <a:rPr lang="en-US" sz="2400" dirty="0" smtClean="0"/>
              <a:t>the best way </a:t>
            </a:r>
            <a:r>
              <a:rPr lang="en-US" sz="2400" dirty="0" smtClean="0"/>
              <a:t>to reduce your attack surface.)</a:t>
            </a:r>
          </a:p>
          <a:p>
            <a:endParaRPr lang="en-US" sz="2400" dirty="0"/>
          </a:p>
          <a:p>
            <a:r>
              <a:rPr lang="en-US" sz="2400" dirty="0" smtClean="0"/>
              <a:t>However, disabling </a:t>
            </a:r>
            <a:r>
              <a:rPr lang="en-US" sz="2400" dirty="0"/>
              <a:t>SNMP </a:t>
            </a:r>
            <a:r>
              <a:rPr lang="en-US" sz="2400" dirty="0" smtClean="0"/>
              <a:t>is a strategy that comes at </a:t>
            </a:r>
            <a:r>
              <a:rPr lang="en-US" sz="2400" dirty="0" smtClean="0"/>
              <a:t>the cost of substantial collateral damage. Taken </a:t>
            </a:r>
            <a:r>
              <a:rPr lang="en-US" sz="2400" dirty="0" smtClean="0"/>
              <a:t>to an extreme, totally blocking </a:t>
            </a:r>
            <a:r>
              <a:rPr lang="en-US" sz="2400" dirty="0" smtClean="0"/>
              <a:t>SNMP </a:t>
            </a:r>
            <a:r>
              <a:rPr lang="en-US" sz="2400" dirty="0" smtClean="0"/>
              <a:t>access might mean that you're suddenly having to try to run a large network more or less totally blind. That's going too far.</a:t>
            </a:r>
          </a:p>
          <a:p>
            <a:endParaRPr lang="en-US" sz="2400" dirty="0"/>
          </a:p>
          <a:p>
            <a:r>
              <a:rPr lang="en-US" sz="2400" dirty="0" smtClean="0"/>
              <a:t>You're probably better off just heavily "fencing </a:t>
            </a:r>
            <a:r>
              <a:rPr lang="en-US" sz="2400" dirty="0" smtClean="0"/>
              <a:t>SNMP </a:t>
            </a:r>
            <a:r>
              <a:rPr lang="en-US" sz="2400" dirty="0" smtClean="0"/>
              <a:t>in.</a:t>
            </a:r>
            <a:r>
              <a:rPr lang="en-US" sz="2400" dirty="0" smtClean="0"/>
              <a:t>"</a:t>
            </a:r>
          </a:p>
          <a:p>
            <a:endParaRPr lang="en-US" sz="2400" dirty="0"/>
          </a:p>
          <a:p>
            <a:r>
              <a:rPr lang="en-US" sz="2400" dirty="0" smtClean="0"/>
              <a:t>Sadly, at least some </a:t>
            </a:r>
            <a:r>
              <a:rPr lang="en-US" sz="2400" dirty="0" smtClean="0"/>
              <a:t>people </a:t>
            </a:r>
            <a:r>
              <a:rPr lang="en-US" sz="2400" b="1" dirty="0" smtClean="0"/>
              <a:t>DON'T</a:t>
            </a:r>
            <a:r>
              <a:rPr lang="en-US" sz="2400" dirty="0" smtClean="0"/>
              <a:t> bother limiting access to SNMP.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7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The Basic: </a:t>
            </a:r>
            <a:r>
              <a:rPr lang="en-US" sz="3200" b="1" u="sng" dirty="0" smtClean="0">
                <a:solidFill>
                  <a:srgbClr val="FF0000"/>
                </a:solidFill>
                <a:cs typeface="Times New Roman"/>
              </a:rPr>
              <a:t>Block </a:t>
            </a:r>
            <a:r>
              <a:rPr lang="en-US" sz="3200" b="1" u="sng" dirty="0" smtClean="0">
                <a:solidFill>
                  <a:srgbClr val="FF0000"/>
                </a:solidFill>
                <a:cs typeface="Times New Roman"/>
              </a:rPr>
              <a:t>Port 161 and 162 At The Border</a:t>
            </a:r>
            <a:endParaRPr lang="en-US" sz="3200" b="1" u="sng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76848"/>
            <a:ext cx="8624957" cy="559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I'm not a huge fan of port-based blocks, but there </a:t>
            </a:r>
            <a:r>
              <a:rPr lang="en-US" sz="2400" dirty="0" smtClean="0"/>
              <a:t>shouldn't be </a:t>
            </a:r>
            <a:r>
              <a:rPr lang="en-US" sz="2400" b="1" dirty="0" smtClean="0"/>
              <a:t>ANY</a:t>
            </a:r>
            <a:r>
              <a:rPr lang="en-US" sz="2400" dirty="0" smtClean="0"/>
              <a:t> port 161 (SNMP) </a:t>
            </a:r>
            <a:r>
              <a:rPr lang="en-US" sz="2400" dirty="0" smtClean="0"/>
              <a:t>nor ANY </a:t>
            </a:r>
            <a:r>
              <a:rPr lang="en-US" sz="2400" dirty="0" smtClean="0"/>
              <a:t>port </a:t>
            </a:r>
            <a:r>
              <a:rPr lang="en-US" sz="2400" dirty="0" smtClean="0"/>
              <a:t>162 (SNMP Trap) traffic crossing your campus border inbound</a:t>
            </a:r>
            <a:r>
              <a:rPr lang="en-US" sz="2400" dirty="0"/>
              <a:t> </a:t>
            </a:r>
            <a:r>
              <a:rPr lang="en-US" sz="2400" dirty="0" smtClean="0"/>
              <a:t>OR outbound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Be sure you block 161 an 162 on both IPv4 </a:t>
            </a:r>
            <a:r>
              <a:rPr lang="en-US" sz="2400" b="1" dirty="0"/>
              <a:t>AND IPv6 </a:t>
            </a:r>
            <a:r>
              <a:rPr lang="en-US" sz="2400" dirty="0" smtClean="0"/>
              <a:t>(assuming your </a:t>
            </a:r>
            <a:r>
              <a:rPr lang="en-US" sz="2400" dirty="0"/>
              <a:t>network supports both IPv4 and </a:t>
            </a:r>
            <a:r>
              <a:rPr lang="en-US" sz="2400" dirty="0" smtClean="0"/>
              <a:t>IPv6</a:t>
            </a:r>
            <a:r>
              <a:rPr lang="en-US" sz="2400" dirty="0"/>
              <a:t>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 example of a campus that currently blocks 161 and 162: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/>
              <a:t>www.net.princeton.edu</a:t>
            </a:r>
            <a:r>
              <a:rPr lang="en-US" sz="2400" dirty="0"/>
              <a:t>/filters/internet-</a:t>
            </a:r>
            <a:r>
              <a:rPr lang="en-US" sz="2400" dirty="0" smtClean="0"/>
              <a:t>border.html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Good job, Princeton</a:t>
            </a:r>
            <a:r>
              <a:rPr lang="en-US" sz="2400" b="1" dirty="0" smtClean="0"/>
              <a:t>! A+</a:t>
            </a:r>
            <a:endParaRPr lang="en-US" sz="2400" b="1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SNMP Doesn't </a:t>
            </a:r>
            <a:r>
              <a:rPr lang="en-US" sz="3200" b="1" u="sng" dirty="0" smtClean="0">
                <a:cs typeface="Times New Roman"/>
              </a:rPr>
              <a:t>ONLY</a:t>
            </a:r>
            <a:r>
              <a:rPr lang="en-US" sz="3200" b="1" dirty="0" smtClean="0">
                <a:cs typeface="Times New Roman"/>
              </a:rPr>
              <a:t> Run </a:t>
            </a:r>
            <a:r>
              <a:rPr lang="en-US" sz="3200" b="1" dirty="0">
                <a:cs typeface="Times New Roman"/>
              </a:rPr>
              <a:t>O</a:t>
            </a:r>
            <a:r>
              <a:rPr lang="en-US" sz="3200" b="1" dirty="0" smtClean="0">
                <a:cs typeface="Times New Roman"/>
              </a:rPr>
              <a:t>ver Port 161 and 162</a:t>
            </a:r>
            <a:endParaRPr lang="en-US" sz="3200" b="1" u="sng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ten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32" y="910606"/>
            <a:ext cx="7545828" cy="52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7883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We Empirically </a:t>
            </a:r>
            <a:r>
              <a:rPr lang="en-US" sz="3200" b="1" dirty="0" smtClean="0">
                <a:cs typeface="Times New Roman"/>
              </a:rPr>
              <a:t>Know </a:t>
            </a:r>
            <a:r>
              <a:rPr lang="en-US" sz="3200" b="1" dirty="0" smtClean="0">
                <a:cs typeface="Times New Roman"/>
              </a:rPr>
              <a:t>Some Sites Do NOT Bother Blocking </a:t>
            </a:r>
            <a:r>
              <a:rPr lang="en-US" sz="3200" b="1" dirty="0" smtClean="0">
                <a:cs typeface="Times New Roman"/>
              </a:rPr>
              <a:t>Port 161</a:t>
            </a:r>
            <a:r>
              <a:rPr lang="en-US" sz="3200" b="1" dirty="0" smtClean="0">
                <a:cs typeface="Times New Roman"/>
              </a:rPr>
              <a:t> </a:t>
            </a:r>
            <a:r>
              <a:rPr lang="en-US" sz="3200" b="1" dirty="0" smtClean="0">
                <a:cs typeface="Times New Roman"/>
              </a:rPr>
              <a:t>At The </a:t>
            </a:r>
            <a:r>
              <a:rPr lang="en-US" sz="3200" b="1" dirty="0" smtClean="0">
                <a:cs typeface="Times New Roman"/>
              </a:rPr>
              <a:t>Border, Anyhow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279938"/>
            <a:ext cx="8624957" cy="53903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you'd like to see the problem first hand, </a:t>
            </a:r>
            <a:r>
              <a:rPr lang="en-US" sz="2400" b="1" dirty="0" smtClean="0"/>
              <a:t>create a free Shodan </a:t>
            </a:r>
            <a:r>
              <a:rPr lang="en-US" sz="2400" b="1" dirty="0"/>
              <a:t>account </a:t>
            </a:r>
            <a:r>
              <a:rPr lang="en-US" sz="2400" dirty="0"/>
              <a:t>(http://</a:t>
            </a:r>
            <a:r>
              <a:rPr lang="en-US" sz="2400" dirty="0"/>
              <a:t>www.shodanhq.com</a:t>
            </a:r>
            <a:r>
              <a:rPr lang="en-US" sz="2400" dirty="0" smtClean="0"/>
              <a:t>/)</a:t>
            </a:r>
            <a:r>
              <a:rPr lang="en-US" sz="2400" dirty="0" smtClean="0"/>
              <a:t>, </a:t>
            </a:r>
            <a:r>
              <a:rPr lang="en-US" sz="2400" dirty="0" smtClean="0"/>
              <a:t>then do a </a:t>
            </a:r>
            <a:r>
              <a:rPr lang="en-US" sz="2400" dirty="0"/>
              <a:t>query for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	hostname</a:t>
            </a:r>
            <a:r>
              <a:rPr lang="en-US" sz="2400" dirty="0"/>
              <a:t>:.</a:t>
            </a:r>
            <a:r>
              <a:rPr lang="en-US" sz="2400" dirty="0"/>
              <a:t>edu</a:t>
            </a:r>
            <a:r>
              <a:rPr lang="en-US" sz="2400" dirty="0"/>
              <a:t> port:</a:t>
            </a:r>
            <a:r>
              <a:rPr lang="en-US" sz="2400" dirty="0" smtClean="0"/>
              <a:t>161</a:t>
            </a:r>
          </a:p>
          <a:p>
            <a:endParaRPr lang="en-US" sz="2400" dirty="0"/>
          </a:p>
          <a:p>
            <a:r>
              <a:rPr lang="en-US" sz="2400" b="1" dirty="0" smtClean="0"/>
              <a:t>When I did this query on the 28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of October, 2014, Shodan found 30,256</a:t>
            </a:r>
            <a:r>
              <a:rPr lang="en-US" sz="2400" b="1" dirty="0"/>
              <a:t> </a:t>
            </a:r>
            <a:r>
              <a:rPr lang="en-US" sz="2400" b="1" dirty="0" smtClean="0"/>
              <a:t>matching </a:t>
            </a:r>
            <a:r>
              <a:rPr lang="en-US" sz="2400" b="1" dirty="0" smtClean="0"/>
              <a:t>edu</a:t>
            </a:r>
            <a:r>
              <a:rPr lang="en-US" sz="2400" b="1" dirty="0" smtClean="0"/>
              <a:t> hosts </a:t>
            </a:r>
            <a:r>
              <a:rPr lang="en-US" sz="2400" b="1" dirty="0" smtClean="0"/>
              <a:t>in the US. </a:t>
            </a:r>
            <a:r>
              <a:rPr lang="en-US" sz="2400" b="1" dirty="0" smtClean="0"/>
              <a:t>(NOT </a:t>
            </a:r>
            <a:r>
              <a:rPr lang="en-US" sz="2400" b="1" dirty="0" smtClean="0"/>
              <a:t>good)</a:t>
            </a:r>
          </a:p>
          <a:p>
            <a:endParaRPr lang="en-US" sz="2400" dirty="0"/>
          </a:p>
          <a:p>
            <a:r>
              <a:rPr lang="en-US" sz="2400" dirty="0" smtClean="0"/>
              <a:t>If you get a Shodan account and run a report on that query, you can see the responsible organizations. </a:t>
            </a:r>
            <a:r>
              <a:rPr lang="en-US" sz="2400" b="1" dirty="0"/>
              <a:t>J</a:t>
            </a:r>
            <a:r>
              <a:rPr lang="en-US" sz="2400" b="1" dirty="0" smtClean="0"/>
              <a:t>ust four (4) US universities accounted for over half of those accessible SNMP hosts; fix </a:t>
            </a:r>
            <a:r>
              <a:rPr lang="en-US" sz="2400" b="1" dirty="0" smtClean="0"/>
              <a:t>those four </a:t>
            </a:r>
            <a:r>
              <a:rPr lang="en-US" sz="2400" b="1" dirty="0" smtClean="0"/>
              <a:t>sites and roughly 17,000 problematic hosts go away</a:t>
            </a:r>
            <a:r>
              <a:rPr lang="en-US" sz="2400" b="1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Is YOUR campus one of those sites?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7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49"/>
            <a:ext cx="9144000" cy="5730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So What *IS* Shodan Finding and Reporting?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910606"/>
            <a:ext cx="8624957" cy="57596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want to see those four campuses, you'll have to check for yourself.</a:t>
            </a:r>
            <a:endParaRPr lang="en-US" sz="2400" dirty="0" smtClean="0">
              <a:sym typeface="Wingdings"/>
            </a:endParaRPr>
          </a:p>
          <a:p>
            <a:endParaRPr lang="en-US" sz="2400" dirty="0" smtClean="0"/>
          </a:p>
          <a:p>
            <a:r>
              <a:rPr lang="en-US" sz="2400" dirty="0" smtClean="0"/>
              <a:t>However, r</a:t>
            </a:r>
            <a:r>
              <a:rPr lang="en-US" sz="2400" dirty="0" smtClean="0"/>
              <a:t>eportedly </a:t>
            </a:r>
            <a:r>
              <a:rPr lang="en-US" sz="2400" dirty="0" smtClean="0"/>
              <a:t>the top product seen by Shodan was the </a:t>
            </a:r>
            <a:br>
              <a:rPr lang="en-US" sz="2400" dirty="0" smtClean="0"/>
            </a:br>
            <a:r>
              <a:rPr lang="en-US" sz="2400" b="1" dirty="0" smtClean="0"/>
              <a:t>"Symbol Spectrum Access Point,"</a:t>
            </a:r>
            <a:r>
              <a:rPr lang="en-US" sz="2400" dirty="0" smtClean="0"/>
              <a:t> a wireless access point. </a:t>
            </a:r>
            <a:br>
              <a:rPr lang="en-US" sz="2400" dirty="0" smtClean="0"/>
            </a:br>
            <a:r>
              <a:rPr lang="en-US" sz="2400" dirty="0" smtClean="0"/>
              <a:t>This product was seen at a level </a:t>
            </a:r>
            <a:r>
              <a:rPr lang="en-US" sz="2400" dirty="0" smtClean="0"/>
              <a:t>that</a:t>
            </a:r>
            <a:r>
              <a:rPr lang="en-US" sz="2400" dirty="0"/>
              <a:t> </a:t>
            </a:r>
            <a:r>
              <a:rPr lang="en-US" sz="2400" dirty="0" smtClean="0"/>
              <a:t>was</a:t>
            </a:r>
            <a:r>
              <a:rPr lang="en-US" sz="2400" dirty="0" smtClean="0"/>
              <a:t> </a:t>
            </a:r>
            <a:r>
              <a:rPr lang="en-US" sz="2400" dirty="0" smtClean="0"/>
              <a:t>more than 2X </a:t>
            </a:r>
            <a:r>
              <a:rPr lang="en-US" sz="2400" dirty="0" smtClean="0"/>
              <a:t>the next most common SNMP-able </a:t>
            </a:r>
            <a:r>
              <a:rPr lang="en-US" sz="2400" dirty="0" smtClean="0"/>
              <a:t>device in higher education.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report also identified Linux 2.6.x (believed in this case to be showing up because of its use in things </a:t>
            </a:r>
            <a:r>
              <a:rPr lang="en-US" sz="2400" dirty="0" smtClean="0"/>
              <a:t>like networked </a:t>
            </a:r>
            <a:r>
              <a:rPr lang="en-US" sz="2400" dirty="0" smtClean="0"/>
              <a:t>printers), and Windows 7 or 8, plus </a:t>
            </a:r>
            <a:r>
              <a:rPr lang="en-US" sz="2400" b="1" dirty="0" smtClean="0"/>
              <a:t>Windows XP</a:t>
            </a:r>
            <a:r>
              <a:rPr lang="en-US" sz="2400" dirty="0" smtClean="0"/>
              <a:t>, among </a:t>
            </a:r>
            <a:r>
              <a:rPr lang="en-US" sz="2400" dirty="0" smtClean="0"/>
              <a:t>others. Note, of course, that Windows </a:t>
            </a:r>
            <a:r>
              <a:rPr lang="en-US" sz="2400" dirty="0" smtClean="0"/>
              <a:t>XP is end-of-life, and really shouldn't be getting seen on the wire AT </a:t>
            </a:r>
            <a:r>
              <a:rPr lang="en-US" sz="2400" dirty="0" smtClean="0"/>
              <a:t>ALL (much less doing SNMP!)</a:t>
            </a:r>
            <a:br>
              <a:rPr lang="en-US" sz="2400" dirty="0" smtClean="0"/>
            </a:br>
            <a:r>
              <a:rPr lang="en-US" sz="2400" dirty="0" smtClean="0"/>
              <a:t>Has YOUR campus phased out Windows XP? If not, why not?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5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68295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cs typeface="Times New Roman"/>
              </a:rPr>
              <a:t>Internally</a:t>
            </a:r>
            <a:r>
              <a:rPr lang="en-US" sz="3200" b="1" dirty="0" smtClean="0">
                <a:cs typeface="Times New Roman"/>
              </a:rPr>
              <a:t> Control Network SNMP Traffic, Too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104459"/>
            <a:ext cx="8624957" cy="556580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Scenario</a:t>
            </a:r>
            <a:r>
              <a:rPr lang="en-US" sz="2400" b="1" i="1" dirty="0" smtClean="0"/>
              <a:t>: "</a:t>
            </a:r>
            <a:r>
              <a:rPr lang="en-US" sz="2400" b="1" i="1" dirty="0"/>
              <a:t>W</a:t>
            </a:r>
            <a:r>
              <a:rPr lang="en-US" sz="2400" b="1" i="1" dirty="0" smtClean="0"/>
              <a:t>hat </a:t>
            </a:r>
            <a:r>
              <a:rPr lang="en-US" sz="2400" b="1" i="1" dirty="0"/>
              <a:t>if an intruder compromises a system that's inside the </a:t>
            </a:r>
            <a:r>
              <a:rPr lang="en-US" sz="2400" b="1" i="1" dirty="0" smtClean="0"/>
              <a:t>perimeter? They can </a:t>
            </a:r>
            <a:r>
              <a:rPr lang="en-US" sz="2400" b="1" i="1" dirty="0"/>
              <a:t>then </a:t>
            </a:r>
            <a:r>
              <a:rPr lang="en-US" sz="2400" b="1" i="1" dirty="0" smtClean="0"/>
              <a:t>use that host as a stepping stone for SNMP </a:t>
            </a:r>
            <a:r>
              <a:rPr lang="en-US" sz="2400" b="1" i="1" dirty="0" smtClean="0"/>
              <a:t>attacks!"</a:t>
            </a:r>
            <a:endParaRPr lang="en-US" sz="2400" b="1" i="1" dirty="0" smtClean="0"/>
          </a:p>
          <a:p>
            <a:endParaRPr lang="en-US" sz="2400" dirty="0" smtClean="0"/>
          </a:p>
          <a:p>
            <a:r>
              <a:rPr lang="en-US" sz="2400" dirty="0" smtClean="0"/>
              <a:t>One option for limiting opportunities for SNMP-related mischief on campus is to run a </a:t>
            </a:r>
            <a:r>
              <a:rPr lang="en-US" sz="2400" b="1" dirty="0" smtClean="0"/>
              <a:t>separate out-of-band network </a:t>
            </a:r>
            <a:r>
              <a:rPr lang="en-US" sz="2400" dirty="0" smtClean="0"/>
              <a:t>reserved exclusively for </a:t>
            </a:r>
            <a:r>
              <a:rPr lang="en-US" sz="2400" dirty="0" smtClean="0"/>
              <a:t>all SNMP </a:t>
            </a:r>
            <a:r>
              <a:rPr lang="en-US" sz="2400" dirty="0" smtClean="0"/>
              <a:t>traffic.</a:t>
            </a:r>
          </a:p>
          <a:p>
            <a:endParaRPr lang="en-US" sz="2400" dirty="0" smtClean="0"/>
          </a:p>
          <a:p>
            <a:r>
              <a:rPr lang="en-US" sz="2400" dirty="0" smtClean="0"/>
              <a:t>If that's not "practical," you may at least want to consider restrictions on where SNMP traffic can flow internally. That is,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 smtClean="0"/>
              <a:t>all your network management work is done from one dedicated network engineering subnet, why allow SNMP traffic from the campus wireless network, or your residence hall network, etc.?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1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BCP 38/BCP 84 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76848"/>
            <a:ext cx="8624957" cy="559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addition to blocking SNMP specifically, you should ALSO be taking steps to block packets with spoofed sourc</a:t>
            </a:r>
            <a:r>
              <a:rPr lang="en-US" sz="2400" dirty="0" smtClean="0"/>
              <a:t>e addresses from leaving your network. For example, at UO, where packets should be coming from 128.223.0.0/16, packets that </a:t>
            </a:r>
            <a:r>
              <a:rPr lang="en-US" sz="2400" dirty="0"/>
              <a:t>p</a:t>
            </a:r>
            <a:r>
              <a:rPr lang="en-US" sz="2400" dirty="0" smtClean="0"/>
              <a:t>retend to come from some other source IP address should be dropped.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Spoofed traffic is one of the crucial elements that make reflective amplification attacks of ALL types possible.  Block spoofed traffic, please!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See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-- http</a:t>
            </a:r>
            <a:r>
              <a:rPr lang="en-US" sz="2400" dirty="0"/>
              <a:t>://</a:t>
            </a:r>
            <a:r>
              <a:rPr lang="en-US" sz="2400" dirty="0"/>
              <a:t>tools.ietf.org</a:t>
            </a:r>
            <a:r>
              <a:rPr lang="en-US" sz="2400" dirty="0"/>
              <a:t>/html/bcp38 and</a:t>
            </a:r>
            <a:br>
              <a:rPr lang="en-US" sz="2400" dirty="0"/>
            </a:br>
            <a:r>
              <a:rPr lang="en-US" sz="2400" dirty="0" smtClean="0"/>
              <a:t>-- http</a:t>
            </a:r>
            <a:r>
              <a:rPr lang="en-US" sz="2400" dirty="0"/>
              <a:t>://</a:t>
            </a:r>
            <a:r>
              <a:rPr lang="en-US" sz="2400" dirty="0"/>
              <a:t>tools.ietf.org</a:t>
            </a:r>
            <a:r>
              <a:rPr lang="en-US" sz="2400" dirty="0"/>
              <a:t>/html/bcp84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5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50"/>
            <a:ext cx="9144000" cy="68295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SNMP's Days May Be Getting Short(</a:t>
            </a:r>
            <a:r>
              <a:rPr lang="en-US" sz="3200" b="1" dirty="0" smtClean="0">
                <a:cs typeface="Times New Roman"/>
              </a:rPr>
              <a:t>er</a:t>
            </a:r>
            <a:r>
              <a:rPr lang="en-US" sz="3200" b="1" dirty="0" smtClean="0">
                <a:cs typeface="Times New Roman"/>
              </a:rPr>
              <a:t>)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nmp-microso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3" y="1279938"/>
            <a:ext cx="8578000" cy="1724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64" y="3556001"/>
            <a:ext cx="879629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Source:</a:t>
            </a:r>
            <a:r>
              <a:rPr lang="en-US" sz="2400" dirty="0">
                <a:latin typeface="Times New Roman"/>
                <a:cs typeface="Times New Roman"/>
              </a:rPr>
              <a:t> "Features Removed or Deprecated in Windows Server 2012,"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http://</a:t>
            </a:r>
            <a:r>
              <a:rPr lang="en-US" sz="2400" dirty="0">
                <a:latin typeface="Times New Roman"/>
                <a:cs typeface="Times New Roman"/>
              </a:rPr>
              <a:t>technet.microsoft.com</a:t>
            </a:r>
            <a:r>
              <a:rPr lang="en-US" sz="2400" dirty="0">
                <a:latin typeface="Times New Roman"/>
                <a:cs typeface="Times New Roman"/>
              </a:rPr>
              <a:t>/en-us/library/hh831568.aspx</a:t>
            </a:r>
          </a:p>
          <a:p>
            <a:endParaRPr lang="en-US" dirty="0"/>
          </a:p>
          <a:p>
            <a:r>
              <a:rPr lang="en-US" sz="2400" b="1" i="1" dirty="0">
                <a:latin typeface="Times New Roman"/>
                <a:cs typeface="Times New Roman"/>
              </a:rPr>
              <a:t>Note carefully</a:t>
            </a:r>
            <a:r>
              <a:rPr lang="en-US" sz="2400" i="1" dirty="0">
                <a:latin typeface="Times New Roman"/>
                <a:cs typeface="Times New Roman"/>
              </a:rPr>
              <a:t>: </a:t>
            </a:r>
            <a:r>
              <a:rPr lang="en-US" sz="2400" dirty="0">
                <a:latin typeface="Times New Roman"/>
                <a:cs typeface="Times New Roman"/>
              </a:rPr>
              <a:t>"deprecated" is NOT synonymous with </a:t>
            </a:r>
            <a:r>
              <a:rPr lang="en-US" sz="2400" dirty="0" smtClean="0">
                <a:latin typeface="Times New Roman"/>
                <a:cs typeface="Times New Roman"/>
              </a:rPr>
              <a:t>"removed!"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SNMP may still be present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 </a:t>
            </a:r>
            <a:r>
              <a:rPr lang="en-US" sz="2400" dirty="0" smtClean="0">
                <a:latin typeface="Times New Roman"/>
                <a:cs typeface="Times New Roman"/>
              </a:rPr>
              <a:t>used on </a:t>
            </a:r>
            <a:r>
              <a:rPr lang="en-US" sz="2400" dirty="0" smtClean="0">
                <a:latin typeface="Times New Roman"/>
                <a:cs typeface="Times New Roman"/>
              </a:rPr>
              <a:t>Windows Server 2012!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[BTW, if </a:t>
            </a:r>
            <a:r>
              <a:rPr lang="en-US" sz="2400" dirty="0">
                <a:latin typeface="Times New Roman"/>
                <a:cs typeface="Times New Roman"/>
              </a:rPr>
              <a:t>curious about CIM, see http://</a:t>
            </a:r>
            <a:r>
              <a:rPr lang="en-US" sz="2400" dirty="0">
                <a:latin typeface="Times New Roman"/>
                <a:cs typeface="Times New Roman"/>
              </a:rPr>
              <a:t>en.wikipedia.org</a:t>
            </a:r>
            <a:r>
              <a:rPr lang="en-US" sz="2400" dirty="0">
                <a:latin typeface="Times New Roman"/>
                <a:cs typeface="Times New Roman"/>
              </a:rPr>
              <a:t>/wiki</a:t>
            </a:r>
            <a:r>
              <a:rPr lang="en-US" sz="2400" dirty="0" smtClean="0">
                <a:latin typeface="Times New Roman"/>
                <a:cs typeface="Times New Roman"/>
              </a:rPr>
              <a:t>/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Common_Information_Model_</a:t>
            </a:r>
            <a:r>
              <a:rPr lang="en-US" sz="2400" dirty="0">
                <a:latin typeface="Times New Roman"/>
                <a:cs typeface="Times New Roman"/>
              </a:rPr>
              <a:t>%28computing%</a:t>
            </a:r>
            <a:r>
              <a:rPr lang="en-US" sz="2400" dirty="0" smtClean="0">
                <a:latin typeface="Times New Roman"/>
                <a:cs typeface="Times New Roman"/>
              </a:rPr>
              <a:t>29 ]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37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Section </a:t>
            </a:r>
            <a:r>
              <a:rPr lang="en-US" sz="3200" b="1" dirty="0" smtClean="0"/>
              <a:t>5. Conclusion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16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The One Slide Summary Message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76848"/>
            <a:ext cx="8624957" cy="559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SNMP is everywhere, and it can be </a:t>
            </a:r>
            <a:r>
              <a:rPr lang="en-US" sz="2400" dirty="0" smtClean="0">
                <a:solidFill>
                  <a:srgbClr val="FF0000"/>
                </a:solidFill>
              </a:rPr>
              <a:t>grossly </a:t>
            </a:r>
            <a:r>
              <a:rPr lang="en-US" sz="2400" dirty="0" smtClean="0">
                <a:solidFill>
                  <a:srgbClr val="FF0000"/>
                </a:solidFill>
              </a:rPr>
              <a:t>insecure</a:t>
            </a:r>
            <a:r>
              <a:rPr lang="en-US" sz="2400" dirty="0" smtClean="0"/>
              <a:t>; it's on the smallest and largest hosts, and it's used in control systems, too</a:t>
            </a:r>
          </a:p>
          <a:p>
            <a:r>
              <a:rPr lang="en-US" sz="2400" dirty="0" smtClean="0"/>
              <a:t>SNMP can hurt you, and </a:t>
            </a:r>
            <a:r>
              <a:rPr lang="en-US" sz="2400" i="1" dirty="0" smtClean="0"/>
              <a:t>others,</a:t>
            </a:r>
            <a:r>
              <a:rPr lang="en-US" sz="2400" dirty="0" smtClean="0"/>
              <a:t> if not carefully limited</a:t>
            </a:r>
          </a:p>
          <a:p>
            <a:r>
              <a:rPr lang="en-US" sz="2400" dirty="0" smtClean="0"/>
              <a:t>Disable it if you don't need it or you're not actively using it</a:t>
            </a:r>
          </a:p>
          <a:p>
            <a:r>
              <a:rPr lang="en-US" sz="2400" dirty="0" smtClean="0"/>
              <a:t>If you must run it, run </a:t>
            </a:r>
            <a:r>
              <a:rPr lang="en-US" sz="2400" dirty="0" smtClean="0">
                <a:solidFill>
                  <a:srgbClr val="FF0000"/>
                </a:solidFill>
              </a:rPr>
              <a:t>SNMPv3 only</a:t>
            </a:r>
            <a:r>
              <a:rPr lang="en-US" sz="2400" dirty="0" smtClean="0"/>
              <a:t>, NOT SNMP v1 NOR v2c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Don't use stupid default community strings like "public"!</a:t>
            </a:r>
          </a:p>
          <a:p>
            <a:r>
              <a:rPr lang="en-US" sz="2400" dirty="0" smtClean="0"/>
              <a:t>Use SHA-1 if your device supports it, NOT MD5! Push your vendors to phase in SHA-2!</a:t>
            </a:r>
          </a:p>
          <a:p>
            <a:r>
              <a:rPr lang="en-US" sz="2400" dirty="0" smtClean="0"/>
              <a:t>Use AES-128 or AES-256 if your device supports it; if your </a:t>
            </a:r>
            <a:br>
              <a:rPr lang="en-US" sz="2400" dirty="0" smtClean="0"/>
            </a:br>
            <a:r>
              <a:rPr lang="en-US" sz="2400" dirty="0" smtClean="0"/>
              <a:t>device doesn't support it, bug your vendor. Don't trust DES!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BLOCK port 161 and 162 at your border!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Implement BCP38/BCP84 anti-spoofing filters at your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border, too!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2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SNMP, Even on The Smallest/Simplest of Devices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agentui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1" y="868947"/>
            <a:ext cx="8442661" cy="4369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496" y="5731483"/>
            <a:ext cx="764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If you're not familiar with the Arduino</a:t>
            </a:r>
            <a:r>
              <a:rPr lang="en-US" sz="2400" dirty="0">
                <a:latin typeface="Times New Roman"/>
                <a:cs typeface="Times New Roman"/>
              </a:rPr>
              <a:t>, see http://arduino.cc/</a:t>
            </a:r>
          </a:p>
        </p:txBody>
      </p:sp>
    </p:spTree>
    <p:extLst>
      <p:ext uri="{BB962C8B-B14F-4D97-AF65-F5344CB8AC3E}">
        <p14:creationId xmlns:p14="http://schemas.microsoft.com/office/powerpoint/2010/main" val="251867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A Personal Note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76848"/>
            <a:ext cx="8624957" cy="559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I'll be concluding my work with Internet2 and InCommon and the </a:t>
            </a:r>
            <a:r>
              <a:rPr lang="en-US" sz="2400" dirty="0" smtClean="0"/>
              <a:t>University of Oregon </a:t>
            </a:r>
            <a:r>
              <a:rPr lang="en-US" sz="2400" dirty="0" smtClean="0"/>
              <a:t>at the end of th</a:t>
            </a:r>
            <a:r>
              <a:rPr lang="en-US" sz="2400" dirty="0" smtClean="0"/>
              <a:t>e month to take a new position with Paul Vixie's data-driven security company </a:t>
            </a:r>
            <a:r>
              <a:rPr lang="en-US" sz="2400" dirty="0"/>
              <a:t>Farsight Security (https://</a:t>
            </a:r>
            <a:r>
              <a:rPr lang="en-US" sz="2400" dirty="0"/>
              <a:t>www.farsightsecurity.com</a:t>
            </a:r>
            <a:r>
              <a:rPr lang="en-US" sz="2400" dirty="0" smtClean="0"/>
              <a:t>/)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It's been a real honor and privilege to have had the chance to work with all of you, and I particularly appreciate your putting up with me preaching at you about security issues – especially if you're at a school that's already proactively doing the right thing.</a:t>
            </a:r>
          </a:p>
          <a:p>
            <a:endParaRPr lang="en-US" sz="2400" dirty="0"/>
          </a:p>
          <a:p>
            <a:r>
              <a:rPr lang="en-US" sz="2400" dirty="0" smtClean="0"/>
              <a:t>Copies of my talks will continue to be available from my personal web site, https://</a:t>
            </a:r>
            <a:r>
              <a:rPr lang="en-US" sz="2400" dirty="0" smtClean="0"/>
              <a:t>www.stsauver.com</a:t>
            </a:r>
            <a:r>
              <a:rPr lang="en-US" sz="2400" dirty="0" smtClean="0"/>
              <a:t>/</a:t>
            </a:r>
            <a:r>
              <a:rPr lang="en-US" sz="2400" dirty="0" smtClean="0"/>
              <a:t>joe</a:t>
            </a:r>
            <a:r>
              <a:rPr lang="en-US" sz="2400" dirty="0" smtClean="0"/>
              <a:t>/ and if you ever need to reach me, </a:t>
            </a:r>
            <a:r>
              <a:rPr lang="en-US" sz="2400" dirty="0" smtClean="0"/>
              <a:t>joe@stsauver.com</a:t>
            </a:r>
            <a:r>
              <a:rPr lang="en-US" sz="2400" dirty="0" smtClean="0"/>
              <a:t> should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52"/>
            <a:ext cx="9144000" cy="6626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Times New Roman"/>
              </a:rPr>
              <a:t>Thanks For The Chance To Talk Today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76848"/>
            <a:ext cx="8624957" cy="559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there any questions?</a:t>
            </a:r>
          </a:p>
          <a:p>
            <a:endParaRPr lang="en-US" sz="2400" dirty="0"/>
          </a:p>
          <a:p>
            <a:r>
              <a:rPr lang="en-US" sz="2400" dirty="0" smtClean="0"/>
              <a:t>Don't forget, there's another session I'll be doing, too, tomorrow morning at 8:30AM ("</a:t>
            </a:r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C</a:t>
            </a:r>
            <a:r>
              <a:rPr lang="en-US" sz="2400" dirty="0" smtClean="0"/>
              <a:t>rypto 101")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4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nmp4sd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9" y="1129062"/>
            <a:ext cx="7895383" cy="5227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12" y="187158"/>
            <a:ext cx="8828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SNMP on Core Strategic Technologies (e.g., SDN)</a:t>
            </a:r>
            <a:endParaRPr lang="en-US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38624" y="910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9661" y="187158"/>
            <a:ext cx="69671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SNMP on Non-Enterprise Devices, Too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2" name="Picture 1" descr="hacked-sig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1" y="975018"/>
            <a:ext cx="7023100" cy="56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65"/>
            <a:ext cx="91440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SNMP's Design Leverages UDP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897374"/>
            <a:ext cx="8624957" cy="5772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means it's vulnerable to </a:t>
            </a:r>
            <a:r>
              <a:rPr lang="en-US" sz="2400" b="1" dirty="0" smtClean="0"/>
              <a:t>spoofed traffic </a:t>
            </a:r>
            <a:r>
              <a:rPr lang="en-US" sz="2400" dirty="0" smtClean="0"/>
              <a:t>if everyone doesn't do BCP38/BCP84 (and many still don't)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dirty="0" smtClean="0"/>
              <a:t>This also means that it can act as a terrific </a:t>
            </a:r>
            <a:r>
              <a:rPr lang="en-US" sz="2400" b="1" dirty="0" smtClean="0"/>
              <a:t>packet cannon</a:t>
            </a:r>
            <a:r>
              <a:rPr lang="en-US" sz="2400" dirty="0" smtClean="0"/>
              <a:t>, potentially generating congestion-insensitive blasts of UDP packets at wire speed.</a:t>
            </a:r>
          </a:p>
          <a:p>
            <a:endParaRPr lang="en-US" sz="2400" dirty="0"/>
          </a:p>
          <a:p>
            <a:r>
              <a:rPr lang="en-US" sz="2400" dirty="0" smtClean="0"/>
              <a:t>But hey, what could go wrong? :-;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5"/>
            <a:ext cx="8229600" cy="6019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Why Pay Attention to SNMP Security </a:t>
            </a:r>
            <a:r>
              <a:rPr lang="en-US" sz="3200" b="1" u="sng" dirty="0" smtClean="0">
                <a:latin typeface="Times New Roman"/>
                <a:cs typeface="Times New Roman"/>
              </a:rPr>
              <a:t>Today</a:t>
            </a:r>
            <a:r>
              <a:rPr lang="en-US" sz="3200" b="1" dirty="0" smtClean="0">
                <a:latin typeface="Times New Roman"/>
                <a:cs typeface="Times New Roman"/>
              </a:rPr>
              <a:t>?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897374"/>
            <a:ext cx="8624957" cy="57728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SNMP </a:t>
            </a:r>
            <a:r>
              <a:rPr lang="en-US" sz="2400" dirty="0" smtClean="0"/>
              <a:t>is being attacked,</a:t>
            </a:r>
            <a:r>
              <a:rPr lang="en-US" sz="2400" b="1" dirty="0" smtClean="0"/>
              <a:t> </a:t>
            </a:r>
            <a:r>
              <a:rPr lang="en-US" sz="2400" b="1" dirty="0" smtClean="0"/>
              <a:t>but it </a:t>
            </a:r>
            <a:r>
              <a:rPr lang="en-US" sz="2400" b="1" dirty="0" smtClean="0"/>
              <a:t>is also being used as a tool for attacking other sites </a:t>
            </a:r>
            <a:r>
              <a:rPr lang="en-US" sz="2400" b="1" dirty="0" smtClean="0"/>
              <a:t>(e.g., for conducting DDoS attacks)</a:t>
            </a:r>
            <a:r>
              <a:rPr lang="en-US" sz="2400" b="1" dirty="0" smtClean="0"/>
              <a:t>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smtClean="0"/>
              <a:t>If you run SNMP and end up hurting yourself, that's one thing. Your errors, your pain.</a:t>
            </a:r>
          </a:p>
          <a:p>
            <a:endParaRPr lang="en-US" sz="2400" dirty="0"/>
          </a:p>
          <a:p>
            <a:r>
              <a:rPr lang="en-US" sz="2400" dirty="0" smtClean="0"/>
              <a:t>If your SNMP problems affect others, that's something completely different and much more serious. Your mistake, community pain and suffering. That asymmetry is a big problem for me.</a:t>
            </a:r>
          </a:p>
          <a:p>
            <a:endParaRPr lang="en-US" sz="2400" dirty="0"/>
          </a:p>
          <a:p>
            <a:r>
              <a:rPr lang="en-US" sz="2400" b="1" dirty="0" smtClean="0"/>
              <a:t>SNMP </a:t>
            </a:r>
            <a:r>
              <a:rPr lang="en-US" sz="2400" b="1" dirty="0" smtClean="0"/>
              <a:t>reflective amplification attacks </a:t>
            </a:r>
            <a:r>
              <a:rPr lang="en-US" sz="2400" dirty="0" smtClean="0"/>
              <a:t>are quite similar to DNS, </a:t>
            </a:r>
            <a:r>
              <a:rPr lang="en-US" sz="2400" dirty="0" smtClean="0"/>
              <a:t>NTP </a:t>
            </a:r>
            <a:r>
              <a:rPr lang="en-US" sz="2400" dirty="0" smtClean="0"/>
              <a:t>and similar reflective amplification attacks, </a:t>
            </a:r>
            <a:r>
              <a:rPr lang="en-US" sz="2400" b="1" dirty="0" smtClean="0"/>
              <a:t>but with far larger potential amplification factors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A768-3183-BF43-8E88-1711103CE1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13922</TotalTime>
  <Words>2141</Words>
  <Application>Microsoft Macintosh PowerPoint</Application>
  <PresentationFormat>On-screen Show (4:3)</PresentationFormat>
  <Paragraphs>234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SNMP Security for  Campus Networks and Systems  Internet2 Technology Exchange Indianapolis, IN, Wed Oct 29th, 2014  White River Ballroom D, 1:30-2:15 PM</vt:lpstr>
      <vt:lpstr>Section 1. The Legacy of "Security As An Afterthought" For A Key/Ubiquitous Protocol</vt:lpstr>
      <vt:lpstr>SNMP Security Has Always  Been An Afterthought</vt:lpstr>
      <vt:lpstr>Nonetheless, SNMP *Is* Ubiquitous</vt:lpstr>
      <vt:lpstr>SNMP, Even on The Smallest/Simplest of Devices</vt:lpstr>
      <vt:lpstr>PowerPoint Presentation</vt:lpstr>
      <vt:lpstr>PowerPoint Presentation</vt:lpstr>
      <vt:lpstr>SNMP's Design Leverages UDP</vt:lpstr>
      <vt:lpstr>Why Pay Attention to SNMP Security Today?</vt:lpstr>
      <vt:lpstr>PowerPoint Presentation</vt:lpstr>
      <vt:lpstr>SNMP Reflection Amplification Factor</vt:lpstr>
      <vt:lpstr>SNMP Also Frequently Acts As A Routine  "Built in Flaw/Point of Vulnerability"</vt:lpstr>
      <vt:lpstr>Spike In Brute Force Access Attacks</vt:lpstr>
      <vt:lpstr>PowerPoint Presentation</vt:lpstr>
      <vt:lpstr>Flaws Allowing DoS Of Systems Using SNMP</vt:lpstr>
      <vt:lpstr>SNMP-Based Forwarding Attack Attempt: Set TTL=1 and Disable IP Forwarding</vt:lpstr>
      <vt:lpstr>There Are MANY Other Problems with SNMP</vt:lpstr>
      <vt:lpstr>Section 2. SNMP's Crypto</vt:lpstr>
      <vt:lpstr>NO Crypto Support (In Early Versions)</vt:lpstr>
      <vt:lpstr>An SNMP Encryption Support Summary</vt:lpstr>
      <vt:lpstr>MD-5/SHA-1/SHA-2</vt:lpstr>
      <vt:lpstr>Symmetric Cipher Suites: More Crypto Trouble?</vt:lpstr>
      <vt:lpstr>The Problem with DES As A Crypto Option...</vt:lpstr>
      <vt:lpstr>One Vendor's AES-128 Support</vt:lpstr>
      <vt:lpstr>AES-256 Support From Another Vendor</vt:lpstr>
      <vt:lpstr>AES in CFB Mode?</vt:lpstr>
      <vt:lpstr>What Does the Crypto Community Say?</vt:lpstr>
      <vt:lpstr>Recap: What Crypto Work Might SNMP Need?</vt:lpstr>
      <vt:lpstr>Section 3. Community Strings</vt:lpstr>
      <vt:lpstr>Default Passwords Are A Well Known Threat</vt:lpstr>
      <vt:lpstr>Default Community Strings</vt:lpstr>
      <vt:lpstr>There Are A LOT of Crazy People Out There</vt:lpstr>
      <vt:lpstr>Jared Just Won The JD Falk Award For His Work</vt:lpstr>
      <vt:lpstr>PowerPoint Presentation</vt:lpstr>
      <vt:lpstr>The SAME Community Strings on ALL Devices?</vt:lpstr>
      <vt:lpstr>What About Brute Force Attacks on SNMP?</vt:lpstr>
      <vt:lpstr>When Did You Last CHANGE  Your Device Community String(s)?</vt:lpstr>
      <vt:lpstr>Something Better Than Plain Old Passwords?</vt:lpstr>
      <vt:lpstr>Section 4. Limiting Network  Access To SNMP</vt:lpstr>
      <vt:lpstr>"First Of All, Do I Need To Run SNMP At All?"</vt:lpstr>
      <vt:lpstr>The Basic: Block Port 161 and 162 At The Border</vt:lpstr>
      <vt:lpstr>SNMP Doesn't ONLY Run Over Port 161 and 162</vt:lpstr>
      <vt:lpstr>We Empirically Know Some Sites Do NOT Bother Blocking Port 161 At The Border, Anyhow</vt:lpstr>
      <vt:lpstr>So What *IS* Shodan Finding and Reporting?</vt:lpstr>
      <vt:lpstr>Internally Control Network SNMP Traffic, Too</vt:lpstr>
      <vt:lpstr>BCP 38/BCP 84 </vt:lpstr>
      <vt:lpstr>SNMP's Days May Be Getting Short(er)</vt:lpstr>
      <vt:lpstr>Section 5. Conclusion</vt:lpstr>
      <vt:lpstr>The One Slide Summary Message</vt:lpstr>
      <vt:lpstr>A Personal Note</vt:lpstr>
      <vt:lpstr>Thanks For The Chance To Talk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</dc:title>
  <dc:creator>Joe St Sauver</dc:creator>
  <cp:lastModifiedBy/>
  <cp:revision>223</cp:revision>
  <cp:lastPrinted>2014-10-29T14:24:40Z</cp:lastPrinted>
  <dcterms:created xsi:type="dcterms:W3CDTF">2014-10-04T19:06:11Z</dcterms:created>
  <dcterms:modified xsi:type="dcterms:W3CDTF">2014-10-29T14:24:50Z</dcterms:modified>
</cp:coreProperties>
</file>