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6"/>
  </p:notesMasterIdLst>
  <p:handoutMasterIdLst>
    <p:handoutMasterId r:id="rId107"/>
  </p:handoutMasterIdLst>
  <p:sldIdLst>
    <p:sldId id="256" r:id="rId2"/>
    <p:sldId id="283" r:id="rId3"/>
    <p:sldId id="280" r:id="rId4"/>
    <p:sldId id="302" r:id="rId5"/>
    <p:sldId id="282" r:id="rId6"/>
    <p:sldId id="304" r:id="rId7"/>
    <p:sldId id="263" r:id="rId8"/>
    <p:sldId id="296" r:id="rId9"/>
    <p:sldId id="334" r:id="rId10"/>
    <p:sldId id="347" r:id="rId11"/>
    <p:sldId id="346" r:id="rId12"/>
    <p:sldId id="363" r:id="rId13"/>
    <p:sldId id="364" r:id="rId14"/>
    <p:sldId id="303" r:id="rId15"/>
    <p:sldId id="305" r:id="rId16"/>
    <p:sldId id="259" r:id="rId17"/>
    <p:sldId id="309" r:id="rId18"/>
    <p:sldId id="308" r:id="rId19"/>
    <p:sldId id="310" r:id="rId20"/>
    <p:sldId id="333" r:id="rId21"/>
    <p:sldId id="336" r:id="rId22"/>
    <p:sldId id="337" r:id="rId23"/>
    <p:sldId id="400" r:id="rId24"/>
    <p:sldId id="370" r:id="rId25"/>
    <p:sldId id="284" r:id="rId26"/>
    <p:sldId id="323" r:id="rId27"/>
    <p:sldId id="359" r:id="rId28"/>
    <p:sldId id="349" r:id="rId29"/>
    <p:sldId id="365" r:id="rId30"/>
    <p:sldId id="350" r:id="rId31"/>
    <p:sldId id="366" r:id="rId32"/>
    <p:sldId id="351" r:id="rId33"/>
    <p:sldId id="367" r:id="rId34"/>
    <p:sldId id="352" r:id="rId35"/>
    <p:sldId id="353" r:id="rId36"/>
    <p:sldId id="354" r:id="rId37"/>
    <p:sldId id="368" r:id="rId38"/>
    <p:sldId id="355" r:id="rId39"/>
    <p:sldId id="356" r:id="rId40"/>
    <p:sldId id="357" r:id="rId41"/>
    <p:sldId id="358" r:id="rId42"/>
    <p:sldId id="371" r:id="rId43"/>
    <p:sldId id="360" r:id="rId44"/>
    <p:sldId id="324" r:id="rId45"/>
    <p:sldId id="325" r:id="rId46"/>
    <p:sldId id="339" r:id="rId47"/>
    <p:sldId id="338" r:id="rId48"/>
    <p:sldId id="327" r:id="rId49"/>
    <p:sldId id="326" r:id="rId50"/>
    <p:sldId id="328" r:id="rId51"/>
    <p:sldId id="331" r:id="rId52"/>
    <p:sldId id="369" r:id="rId53"/>
    <p:sldId id="332" r:id="rId54"/>
    <p:sldId id="285" r:id="rId55"/>
    <p:sldId id="262" r:id="rId56"/>
    <p:sldId id="277" r:id="rId57"/>
    <p:sldId id="313" r:id="rId58"/>
    <p:sldId id="314" r:id="rId59"/>
    <p:sldId id="278" r:id="rId60"/>
    <p:sldId id="315" r:id="rId61"/>
    <p:sldId id="287" r:id="rId62"/>
    <p:sldId id="265" r:id="rId63"/>
    <p:sldId id="340" r:id="rId64"/>
    <p:sldId id="341" r:id="rId65"/>
    <p:sldId id="342" r:id="rId66"/>
    <p:sldId id="343" r:id="rId67"/>
    <p:sldId id="344" r:id="rId68"/>
    <p:sldId id="362" r:id="rId69"/>
    <p:sldId id="345" r:id="rId70"/>
    <p:sldId id="293" r:id="rId71"/>
    <p:sldId id="374" r:id="rId72"/>
    <p:sldId id="375" r:id="rId73"/>
    <p:sldId id="381" r:id="rId74"/>
    <p:sldId id="266" r:id="rId75"/>
    <p:sldId id="376" r:id="rId76"/>
    <p:sldId id="377" r:id="rId77"/>
    <p:sldId id="378" r:id="rId78"/>
    <p:sldId id="379" r:id="rId79"/>
    <p:sldId id="380" r:id="rId80"/>
    <p:sldId id="372" r:id="rId81"/>
    <p:sldId id="267" r:id="rId82"/>
    <p:sldId id="383" r:id="rId83"/>
    <p:sldId id="384" r:id="rId84"/>
    <p:sldId id="385" r:id="rId85"/>
    <p:sldId id="386" r:id="rId86"/>
    <p:sldId id="387" r:id="rId87"/>
    <p:sldId id="388" r:id="rId88"/>
    <p:sldId id="389" r:id="rId89"/>
    <p:sldId id="268" r:id="rId90"/>
    <p:sldId id="390" r:id="rId91"/>
    <p:sldId id="269" r:id="rId92"/>
    <p:sldId id="391" r:id="rId93"/>
    <p:sldId id="270" r:id="rId94"/>
    <p:sldId id="392" r:id="rId95"/>
    <p:sldId id="271" r:id="rId96"/>
    <p:sldId id="393" r:id="rId97"/>
    <p:sldId id="394" r:id="rId98"/>
    <p:sldId id="395" r:id="rId99"/>
    <p:sldId id="396" r:id="rId100"/>
    <p:sldId id="272" r:id="rId101"/>
    <p:sldId id="397" r:id="rId102"/>
    <p:sldId id="398" r:id="rId103"/>
    <p:sldId id="399" r:id="rId104"/>
    <p:sldId id="330"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074" autoAdjust="0"/>
  </p:normalViewPr>
  <p:slideViewPr>
    <p:cSldViewPr snapToGrid="0" snapToObjects="1">
      <p:cViewPr varScale="1">
        <p:scale>
          <a:sx n="86" d="100"/>
          <a:sy n="86" d="100"/>
        </p:scale>
        <p:origin x="-10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64"/>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notesMaster" Target="notesMasters/notesMaster1.xml"/><Relationship Id="rId107"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interSettings" Target="printerSettings/printerSettings1.bin"/><Relationship Id="rId109"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viewProps" Target="view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ACB422-2857-AD45-9D82-6C77B8DB111A}" type="datetimeFigureOut">
              <a:rPr lang="en-US" smtClean="0"/>
              <a:t>10/26/15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4C556F-4FC1-6149-BEBF-53CBB67AB07B}" type="slidenum">
              <a:rPr lang="en-US" smtClean="0"/>
              <a:t>‹#›</a:t>
            </a:fld>
            <a:endParaRPr lang="en-US"/>
          </a:p>
        </p:txBody>
      </p:sp>
    </p:spTree>
    <p:extLst>
      <p:ext uri="{BB962C8B-B14F-4D97-AF65-F5344CB8AC3E}">
        <p14:creationId xmlns:p14="http://schemas.microsoft.com/office/powerpoint/2010/main" val="1712010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D256C-E9B6-4F42-88DA-D9433E19E7B4}" type="datetimeFigureOut">
              <a:rPr lang="en-US" smtClean="0"/>
              <a:t>10/26/15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05B0D-CA01-9447-99FA-F022F167F0A0}" type="slidenum">
              <a:rPr lang="en-US" smtClean="0"/>
              <a:t>‹#›</a:t>
            </a:fld>
            <a:endParaRPr lang="en-US"/>
          </a:p>
        </p:txBody>
      </p:sp>
    </p:spTree>
    <p:extLst>
      <p:ext uri="{BB962C8B-B14F-4D97-AF65-F5344CB8AC3E}">
        <p14:creationId xmlns:p14="http://schemas.microsoft.com/office/powerpoint/2010/main" val="161464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7F554-7162-6645-B8E3-7E808B2BE972}" type="slidenum">
              <a:rPr lang="en-US"/>
              <a:pPr>
                <a:defRPr/>
              </a:pPr>
              <a:t>6</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74650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7F554-7162-6645-B8E3-7E808B2BE972}" type="slidenum">
              <a:rPr lang="en-US"/>
              <a:pPr>
                <a:defRPr/>
              </a:pPr>
              <a:t>8</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74650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7F554-7162-6645-B8E3-7E808B2BE972}" type="slidenum">
              <a:rPr lang="en-US"/>
              <a:pPr>
                <a:defRPr/>
              </a:pPr>
              <a:t>9</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74650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7F554-7162-6645-B8E3-7E808B2BE972}" type="slidenum">
              <a:rPr lang="en-US"/>
              <a:pPr>
                <a:defRPr/>
              </a:pPr>
              <a:t>10</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74650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7F554-7162-6645-B8E3-7E808B2BE972}" type="slidenum">
              <a:rPr lang="en-US"/>
              <a:pPr>
                <a:defRPr/>
              </a:pPr>
              <a:t>11</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74650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7F554-7162-6645-B8E3-7E808B2BE972}" type="slidenum">
              <a:rPr lang="en-US"/>
              <a:pPr>
                <a:defRPr/>
              </a:pPr>
              <a:t>12</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74650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7F554-7162-6645-B8E3-7E808B2BE972}" type="slidenum">
              <a:rPr lang="en-US"/>
              <a:pPr>
                <a:defRPr/>
              </a:pPr>
              <a:t>13</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74650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05B0D-CA01-9447-99FA-F022F167F0A0}" type="slidenum">
              <a:rPr lang="en-US" smtClean="0"/>
              <a:t>56</a:t>
            </a:fld>
            <a:endParaRPr lang="en-US"/>
          </a:p>
        </p:txBody>
      </p:sp>
    </p:spTree>
    <p:extLst>
      <p:ext uri="{BB962C8B-B14F-4D97-AF65-F5344CB8AC3E}">
        <p14:creationId xmlns:p14="http://schemas.microsoft.com/office/powerpoint/2010/main" val="148908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D57F3D-D745-824A-BE42-49E6237DC9B7}" type="datetime1">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302884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34EC3-D134-8C46-B009-80BC8866BC50}" type="datetime1">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373431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5353D-6EEA-074A-8681-D9FA60362DE5}" type="datetime1">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377172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D376E-6915-A243-BDAE-7CB13732EE40}" type="datetime1">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402776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2E301D-C3EB-5145-BB5C-F66C524C1C24}" type="datetime1">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253347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AD4E7A-7521-1A41-B856-CA9B36EC2F99}" type="datetime1">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77366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F3E6A9-5C0E-A349-99AE-FB13544A63BF}" type="datetime1">
              <a:rPr lang="en-US" smtClean="0"/>
              <a:t>10/26/15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391721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63B13-E171-B647-A6A3-181DF5941F81}" type="datetime1">
              <a:rPr lang="en-US" smtClean="0"/>
              <a:t>10/26/15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399537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F1AB1-A826-5946-83B9-77E489D2620B}" type="datetime1">
              <a:rPr lang="en-US" smtClean="0"/>
              <a:t>10/26/15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252545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10AD1-E8E6-8C49-9DB3-026101C8DCEB}" type="datetime1">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211425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1353C-F5AE-7845-A504-FA29F328CEF2}" type="datetime1">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740CC-497F-A94D-B855-144E65AFD84C}" type="slidenum">
              <a:rPr lang="en-US" smtClean="0"/>
              <a:t>‹#›</a:t>
            </a:fld>
            <a:endParaRPr lang="en-US"/>
          </a:p>
        </p:txBody>
      </p:sp>
    </p:spTree>
    <p:extLst>
      <p:ext uri="{BB962C8B-B14F-4D97-AF65-F5344CB8AC3E}">
        <p14:creationId xmlns:p14="http://schemas.microsoft.com/office/powerpoint/2010/main" val="24772360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F9169-75D2-0242-A2F4-80B3262DD0A8}" type="datetime1">
              <a:rPr lang="en-US" smtClean="0"/>
              <a:t>10/26/15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740CC-497F-A94D-B855-144E65AFD84C}" type="slidenum">
              <a:rPr lang="en-US" smtClean="0"/>
              <a:t>‹#›</a:t>
            </a:fld>
            <a:endParaRPr lang="en-US"/>
          </a:p>
        </p:txBody>
      </p:sp>
    </p:spTree>
    <p:extLst>
      <p:ext uri="{BB962C8B-B14F-4D97-AF65-F5344CB8AC3E}">
        <p14:creationId xmlns:p14="http://schemas.microsoft.com/office/powerpoint/2010/main" val="3815418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9327"/>
            <a:ext cx="7772400" cy="1865874"/>
          </a:xfrm>
        </p:spPr>
        <p:txBody>
          <a:bodyPr/>
          <a:lstStyle/>
          <a:p>
            <a:r>
              <a:rPr lang="en-US" sz="3200" b="1" dirty="0" smtClean="0"/>
              <a:t>"What Must We Do?"</a:t>
            </a:r>
            <a:br>
              <a:rPr lang="en-US" sz="3200" b="1" dirty="0" smtClean="0"/>
            </a:br>
            <a:r>
              <a:rPr lang="en-US" sz="3200" b="1" dirty="0" smtClean="0"/>
              <a:t>Industry Reactions to </a:t>
            </a:r>
            <a:br>
              <a:rPr lang="en-US" sz="3200" b="1" dirty="0" smtClean="0"/>
            </a:br>
            <a:r>
              <a:rPr lang="en-US" sz="3200" b="1" dirty="0" smtClean="0"/>
              <a:t>Pervasive Monitoring Programs</a:t>
            </a:r>
            <a:endParaRPr lang="en-US" dirty="0"/>
          </a:p>
        </p:txBody>
      </p:sp>
      <p:sp>
        <p:nvSpPr>
          <p:cNvPr id="3" name="Subtitle 2"/>
          <p:cNvSpPr>
            <a:spLocks noGrp="1"/>
          </p:cNvSpPr>
          <p:nvPr>
            <p:ph type="subTitle" idx="1"/>
          </p:nvPr>
        </p:nvSpPr>
        <p:spPr>
          <a:xfrm>
            <a:off x="1371600" y="2658533"/>
            <a:ext cx="6400800" cy="3623733"/>
          </a:xfrm>
        </p:spPr>
        <p:txBody>
          <a:bodyPr>
            <a:normAutofit/>
          </a:bodyPr>
          <a:lstStyle/>
          <a:p>
            <a:r>
              <a:rPr lang="en-US" sz="2400" dirty="0" smtClean="0">
                <a:solidFill>
                  <a:schemeClr val="tx1"/>
                </a:solidFill>
              </a:rPr>
              <a:t>Joe St Sauver, </a:t>
            </a:r>
            <a:r>
              <a:rPr lang="en-US" sz="2400" dirty="0" err="1" smtClean="0">
                <a:solidFill>
                  <a:schemeClr val="tx1"/>
                </a:solidFill>
              </a:rPr>
              <a:t>Ph.D</a:t>
            </a:r>
            <a:r>
              <a:rPr lang="en-US" sz="2400" dirty="0" smtClean="0">
                <a:solidFill>
                  <a:schemeClr val="tx1"/>
                </a:solidFill>
              </a:rPr>
              <a:t> (stsauver@fsi.io)</a:t>
            </a:r>
          </a:p>
          <a:p>
            <a:endParaRPr lang="en-US" sz="2400" dirty="0" smtClean="0">
              <a:solidFill>
                <a:schemeClr val="tx1"/>
              </a:solidFill>
            </a:endParaRPr>
          </a:p>
          <a:p>
            <a:r>
              <a:rPr lang="en-US" sz="2400" dirty="0" smtClean="0">
                <a:solidFill>
                  <a:schemeClr val="tx1"/>
                </a:solidFill>
              </a:rPr>
              <a:t>Scientist, Farsight Security, Inc.</a:t>
            </a:r>
          </a:p>
          <a:p>
            <a:r>
              <a:rPr lang="en-US" sz="2400" dirty="0" smtClean="0">
                <a:solidFill>
                  <a:schemeClr val="tx1"/>
                </a:solidFill>
              </a:rPr>
              <a:t>Senior Technical Advisor, M</a:t>
            </a:r>
            <a:r>
              <a:rPr lang="en-US" sz="2400" baseline="30000" dirty="0" smtClean="0">
                <a:solidFill>
                  <a:schemeClr val="tx1"/>
                </a:solidFill>
              </a:rPr>
              <a:t>3</a:t>
            </a:r>
            <a:r>
              <a:rPr lang="en-US" sz="2400" dirty="0" smtClean="0">
                <a:solidFill>
                  <a:schemeClr val="tx1"/>
                </a:solidFill>
              </a:rPr>
              <a:t>AAWG</a:t>
            </a:r>
          </a:p>
          <a:p>
            <a:endParaRPr lang="en-US" sz="2400" dirty="0">
              <a:solidFill>
                <a:schemeClr val="tx1"/>
              </a:solidFill>
            </a:endParaRPr>
          </a:p>
          <a:p>
            <a:r>
              <a:rPr lang="en-US" sz="2400" dirty="0" smtClean="0">
                <a:solidFill>
                  <a:schemeClr val="tx1"/>
                </a:solidFill>
              </a:rPr>
              <a:t>SECURECOMM, Dallas TX</a:t>
            </a:r>
          </a:p>
          <a:p>
            <a:endParaRPr lang="en-US" sz="2400" dirty="0" smtClean="0">
              <a:solidFill>
                <a:schemeClr val="tx1"/>
              </a:solidFill>
            </a:endParaRPr>
          </a:p>
          <a:p>
            <a:r>
              <a:rPr lang="en-US" sz="2400" dirty="0" smtClean="0">
                <a:solidFill>
                  <a:schemeClr val="tx1"/>
                </a:solidFill>
              </a:rPr>
              <a:t>https://www.stsauver.com/joe/</a:t>
            </a:r>
            <a:r>
              <a:rPr lang="en-US" sz="2400" dirty="0" err="1" smtClean="0">
                <a:solidFill>
                  <a:schemeClr val="tx1"/>
                </a:solidFill>
              </a:rPr>
              <a:t>securecomm</a:t>
            </a:r>
            <a:r>
              <a:rPr lang="en-US" sz="2400" dirty="0" smtClean="0">
                <a:solidFill>
                  <a:schemeClr val="tx1"/>
                </a:solidFill>
              </a:rPr>
              <a:t>/</a:t>
            </a:r>
          </a:p>
          <a:p>
            <a:endParaRPr lang="en-US" sz="2400" dirty="0">
              <a:solidFill>
                <a:schemeClr val="tx1"/>
              </a:solidFill>
            </a:endParaRPr>
          </a:p>
        </p:txBody>
      </p:sp>
    </p:spTree>
    <p:extLst>
      <p:ext uri="{BB962C8B-B14F-4D97-AF65-F5344CB8AC3E}">
        <p14:creationId xmlns:p14="http://schemas.microsoft.com/office/powerpoint/2010/main" val="29536299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4" name="Rectangle 6"/>
          <p:cNvSpPr>
            <a:spLocks noGrp="1" noChangeArrowheads="1"/>
          </p:cNvSpPr>
          <p:nvPr>
            <p:ph type="title"/>
          </p:nvPr>
        </p:nvSpPr>
        <p:spPr>
          <a:xfrm>
            <a:off x="0" y="0"/>
            <a:ext cx="9144000" cy="619847"/>
          </a:xfrm>
        </p:spPr>
        <p:txBody>
          <a:bodyPr>
            <a:normAutofit/>
          </a:bodyPr>
          <a:lstStyle/>
          <a:p>
            <a:pPr eaLnBrk="1" hangingPunct="1">
              <a:defRPr/>
            </a:pPr>
            <a:r>
              <a:rPr lang="en-US" sz="3200" b="1" dirty="0" smtClean="0"/>
              <a:t>My Personal Perspective: Service Providers</a:t>
            </a:r>
          </a:p>
        </p:txBody>
      </p:sp>
      <p:sp>
        <p:nvSpPr>
          <p:cNvPr id="227331" name="Rectangle 3"/>
          <p:cNvSpPr>
            <a:spLocks noGrp="1" noChangeArrowheads="1"/>
          </p:cNvSpPr>
          <p:nvPr>
            <p:ph idx="4294967295"/>
          </p:nvPr>
        </p:nvSpPr>
        <p:spPr>
          <a:xfrm>
            <a:off x="136083" y="755911"/>
            <a:ext cx="8815133" cy="5896103"/>
          </a:xfrm>
        </p:spPr>
        <p:txBody>
          <a:bodyPr>
            <a:noAutofit/>
          </a:bodyPr>
          <a:lstStyle/>
          <a:p>
            <a:pPr>
              <a:defRPr/>
            </a:pPr>
            <a:r>
              <a:rPr lang="en-US" sz="2400" b="1" dirty="0" smtClean="0"/>
              <a:t>SERVICE PROVIDERS:</a:t>
            </a:r>
            <a:r>
              <a:rPr lang="en-US" sz="2400" dirty="0" smtClean="0"/>
              <a:t> SPs are often very </a:t>
            </a:r>
            <a:r>
              <a:rPr lang="en-US" sz="2400" dirty="0"/>
              <a:t>large, </a:t>
            </a:r>
            <a:r>
              <a:rPr lang="en-US" sz="2400" dirty="0" smtClean="0"/>
              <a:t>and may be highly compartmentalized. What one employee does may be unknown </a:t>
            </a:r>
            <a:br>
              <a:rPr lang="en-US" sz="2400" dirty="0" smtClean="0"/>
            </a:br>
            <a:r>
              <a:rPr lang="en-US" sz="2400" dirty="0" smtClean="0"/>
              <a:t>to virtually all of the rest of the company, and potentially even to parts of the executive management team or the company's Board of Directors (they may not have clearance</a:t>
            </a:r>
            <a:r>
              <a:rPr lang="en-US" sz="2400" dirty="0"/>
              <a:t> </a:t>
            </a:r>
            <a:r>
              <a:rPr lang="en-US" sz="2400" dirty="0" smtClean="0"/>
              <a:t>or a "need to know").</a:t>
            </a:r>
          </a:p>
          <a:p>
            <a:pPr>
              <a:defRPr/>
            </a:pPr>
            <a:r>
              <a:rPr lang="en-US" sz="2400" dirty="0" smtClean="0"/>
              <a:t>We cannot assume, therefore, that any representatives of an SP will have full knowledge about what an SP may in fact be doing.</a:t>
            </a:r>
          </a:p>
          <a:p>
            <a:pPr>
              <a:defRPr/>
            </a:pPr>
            <a:r>
              <a:rPr lang="en-US" sz="2400" dirty="0" smtClean="0"/>
              <a:t>SPs </a:t>
            </a:r>
            <a:r>
              <a:rPr lang="en-US" sz="2400" dirty="0"/>
              <a:t>require government </a:t>
            </a:r>
            <a:r>
              <a:rPr lang="en-US" sz="2400" dirty="0" smtClean="0"/>
              <a:t>permission (licenses) </a:t>
            </a:r>
            <a:r>
              <a:rPr lang="en-US" sz="2400" dirty="0"/>
              <a:t>for many </a:t>
            </a:r>
            <a:r>
              <a:rPr lang="en-US" sz="2400" dirty="0" smtClean="0"/>
              <a:t>of their activities, </a:t>
            </a:r>
            <a:r>
              <a:rPr lang="en-US" sz="2400" dirty="0"/>
              <a:t>including </a:t>
            </a:r>
            <a:r>
              <a:rPr lang="en-US" sz="2400" dirty="0" smtClean="0"/>
              <a:t>wireline and cellular operations, international </a:t>
            </a:r>
            <a:r>
              <a:rPr lang="en-US" sz="2400" dirty="0"/>
              <a:t>operations (FCC Sec. 214), international cable landing sites (https://</a:t>
            </a:r>
            <a:r>
              <a:rPr lang="en-US" sz="2400" dirty="0" err="1"/>
              <a:t>transition.fcc.gov</a:t>
            </a:r>
            <a:r>
              <a:rPr lang="en-US" sz="2400" dirty="0"/>
              <a:t>/</a:t>
            </a:r>
            <a:r>
              <a:rPr lang="en-US" sz="2400" dirty="0" err="1"/>
              <a:t>ib</a:t>
            </a:r>
            <a:r>
              <a:rPr lang="en-US" sz="2400" dirty="0"/>
              <a:t>/</a:t>
            </a:r>
            <a:r>
              <a:rPr lang="en-US" sz="2400" dirty="0" err="1"/>
              <a:t>pd</a:t>
            </a:r>
            <a:r>
              <a:rPr lang="en-US" sz="2400" dirty="0"/>
              <a:t>/pf/</a:t>
            </a:r>
            <a:r>
              <a:rPr lang="en-US" sz="2400" dirty="0" err="1"/>
              <a:t>scll.html</a:t>
            </a:r>
            <a:r>
              <a:rPr lang="en-US" sz="2400" dirty="0"/>
              <a:t> ), etc. These </a:t>
            </a:r>
            <a:r>
              <a:rPr lang="en-US" sz="2400" dirty="0" smtClean="0"/>
              <a:t>licensing </a:t>
            </a:r>
            <a:r>
              <a:rPr lang="en-US" sz="2400" dirty="0"/>
              <a:t>requirements give governments </a:t>
            </a:r>
            <a:r>
              <a:rPr lang="en-US" sz="2400" dirty="0" smtClean="0"/>
              <a:t>substantial power over SPs (to say nothing of governmental "powers of the purse" w.r.t. contracting)</a:t>
            </a:r>
          </a:p>
          <a:p>
            <a:pPr>
              <a:defRPr/>
            </a:pPr>
            <a:r>
              <a:rPr lang="en-US" sz="2400" dirty="0" smtClean="0"/>
              <a:t>We should also note that SPs </a:t>
            </a:r>
            <a:r>
              <a:rPr lang="en-US" sz="2400" dirty="0"/>
              <a:t>have the right to </a:t>
            </a:r>
            <a:r>
              <a:rPr lang="en-US" sz="2400" dirty="0" smtClean="0"/>
              <a:t>monitor/protect </a:t>
            </a:r>
            <a:r>
              <a:rPr lang="en-US" sz="2400" dirty="0"/>
              <a:t>their own infrastructure </a:t>
            </a:r>
            <a:r>
              <a:rPr lang="en-US" sz="2400" dirty="0" smtClean="0"/>
              <a:t>&amp; </a:t>
            </a:r>
            <a:r>
              <a:rPr lang="en-US" sz="2400" dirty="0"/>
              <a:t>operations </a:t>
            </a:r>
            <a:r>
              <a:rPr lang="en-US" sz="2400" dirty="0" smtClean="0"/>
              <a:t>(18 </a:t>
            </a:r>
            <a:r>
              <a:rPr lang="en-US" sz="2400" dirty="0"/>
              <a:t>U.S.C. 2702 (b)(5)</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fld id="{895740CC-497F-A94D-B855-144E65AFD84C}" type="slidenum">
              <a:rPr lang="en-US" smtClean="0"/>
              <a:t>10</a:t>
            </a:fld>
            <a:endParaRPr lang="en-US"/>
          </a:p>
        </p:txBody>
      </p:sp>
    </p:spTree>
    <p:extLst>
      <p:ext uri="{BB962C8B-B14F-4D97-AF65-F5344CB8AC3E}">
        <p14:creationId xmlns:p14="http://schemas.microsoft.com/office/powerpoint/2010/main" val="96378189"/>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82"/>
            <a:ext cx="8229600" cy="546425"/>
          </a:xfrm>
        </p:spPr>
        <p:txBody>
          <a:bodyPr>
            <a:normAutofit/>
          </a:bodyPr>
          <a:lstStyle/>
          <a:p>
            <a:r>
              <a:rPr lang="en-US" sz="3200" b="1" dirty="0" smtClean="0"/>
              <a:t>It's Not All About Email</a:t>
            </a:r>
            <a:endParaRPr lang="en-US" sz="3200" b="1" dirty="0"/>
          </a:p>
        </p:txBody>
      </p:sp>
      <p:sp>
        <p:nvSpPr>
          <p:cNvPr id="3" name="Content Placeholder 2"/>
          <p:cNvSpPr>
            <a:spLocks noGrp="1"/>
          </p:cNvSpPr>
          <p:nvPr>
            <p:ph idx="1"/>
          </p:nvPr>
        </p:nvSpPr>
        <p:spPr>
          <a:xfrm>
            <a:off x="206727" y="797485"/>
            <a:ext cx="8697321" cy="5923989"/>
          </a:xfrm>
        </p:spPr>
        <p:txBody>
          <a:bodyPr>
            <a:noAutofit/>
          </a:bodyPr>
          <a:lstStyle/>
          <a:p>
            <a:r>
              <a:rPr lang="en-US" sz="2400" dirty="0"/>
              <a:t>While most of M</a:t>
            </a:r>
            <a:r>
              <a:rPr lang="en-US" sz="2400" baseline="30000" dirty="0"/>
              <a:t>3</a:t>
            </a:r>
            <a:r>
              <a:rPr lang="en-US" sz="2400" dirty="0"/>
              <a:t>AAWG's anti-pervasive monitoring/pro-crypto work has been focused on email, there </a:t>
            </a:r>
            <a:r>
              <a:rPr lang="en-US" sz="2400" u="sng" dirty="0"/>
              <a:t>are</a:t>
            </a:r>
            <a:r>
              <a:rPr lang="en-US" sz="2400" dirty="0"/>
              <a:t> other messaging </a:t>
            </a:r>
            <a:r>
              <a:rPr lang="en-US" sz="2400" dirty="0" smtClean="0"/>
              <a:t>modalities/</a:t>
            </a:r>
            <a:r>
              <a:rPr lang="en-US" sz="2400" dirty="0"/>
              <a:t>devices/protocols that are also potentially in need of cryptographic protection, including telephony and chat. This </a:t>
            </a:r>
            <a:r>
              <a:rPr lang="en-US" sz="2400" dirty="0" smtClean="0"/>
              <a:t>draft document </a:t>
            </a:r>
            <a:r>
              <a:rPr lang="en-US" sz="2400" dirty="0"/>
              <a:t>considers encryption for those non-email applications</a:t>
            </a:r>
            <a:r>
              <a:rPr lang="en-US" sz="2400" dirty="0" smtClean="0"/>
              <a:t>.</a:t>
            </a:r>
          </a:p>
          <a:p>
            <a:r>
              <a:rPr lang="en-US" sz="2400" dirty="0"/>
              <a:t>Most voice telephony is unencrypted. This </a:t>
            </a:r>
            <a:r>
              <a:rPr lang="en-US" sz="2400" dirty="0" smtClean="0"/>
              <a:t>draft document </a:t>
            </a:r>
            <a:r>
              <a:rPr lang="en-US" sz="2400" dirty="0"/>
              <a:t>describes some one-to-one voice telephony options that are encrypted end-to-end ("E2E"), and which may also offer </a:t>
            </a:r>
            <a:r>
              <a:rPr lang="en-US" sz="2400" dirty="0" smtClean="0"/>
              <a:t/>
            </a:r>
            <a:br>
              <a:rPr lang="en-US" sz="2400" dirty="0" smtClean="0"/>
            </a:br>
            <a:r>
              <a:rPr lang="en-US" sz="2400" dirty="0" smtClean="0"/>
              <a:t>one</a:t>
            </a:r>
            <a:r>
              <a:rPr lang="en-US" sz="2400" dirty="0"/>
              <a:t>-to-one end-to-end encrypted chat/text messaging and/or </a:t>
            </a:r>
            <a:r>
              <a:rPr lang="en-US" sz="2400" dirty="0" smtClean="0"/>
              <a:t/>
            </a:r>
            <a:br>
              <a:rPr lang="en-US" sz="2400" dirty="0" smtClean="0"/>
            </a:br>
            <a:r>
              <a:rPr lang="en-US" sz="2400" dirty="0" smtClean="0"/>
              <a:t>one-to-one end-to-end encrypted video</a:t>
            </a:r>
            <a:r>
              <a:rPr lang="en-US" sz="2400" dirty="0"/>
              <a:t>. </a:t>
            </a:r>
            <a:endParaRPr lang="en-US" sz="2400" dirty="0" smtClean="0"/>
          </a:p>
          <a:p>
            <a:r>
              <a:rPr lang="en-US" sz="2400" dirty="0" smtClean="0"/>
              <a:t>Products that are </a:t>
            </a:r>
            <a:r>
              <a:rPr lang="en-US" sz="2400" u="sng" dirty="0" smtClean="0"/>
              <a:t>not</a:t>
            </a:r>
            <a:r>
              <a:rPr lang="en-US" sz="2400" dirty="0" smtClean="0"/>
              <a:t> available to the commercial and/or consumer market are considered </a:t>
            </a:r>
            <a:r>
              <a:rPr lang="en-US" sz="2400" u="sng" dirty="0" smtClean="0"/>
              <a:t>out of scope</a:t>
            </a:r>
            <a:r>
              <a:rPr lang="en-US" sz="2400" dirty="0" smtClean="0"/>
              <a:t> (</a:t>
            </a:r>
            <a:r>
              <a:rPr lang="en-US" sz="2400" dirty="0"/>
              <a:t>for example,</a:t>
            </a:r>
            <a:br>
              <a:rPr lang="en-US" sz="2400" dirty="0"/>
            </a:br>
            <a:r>
              <a:rPr lang="en-US" sz="2400" dirty="0"/>
              <a:t>http://</a:t>
            </a:r>
            <a:r>
              <a:rPr lang="en-US" sz="2400" dirty="0" err="1"/>
              <a:t>www.boeing.com</a:t>
            </a:r>
            <a:r>
              <a:rPr lang="en-US" sz="2400" dirty="0"/>
              <a:t>/defense/</a:t>
            </a:r>
            <a:r>
              <a:rPr lang="en-US" sz="2400" dirty="0" err="1"/>
              <a:t>boeing</a:t>
            </a:r>
            <a:r>
              <a:rPr lang="en-US" sz="2400" dirty="0"/>
              <a:t>-black/</a:t>
            </a:r>
            <a:r>
              <a:rPr lang="en-US" sz="2400" dirty="0" err="1" smtClean="0"/>
              <a:t>index.page</a:t>
            </a:r>
            <a:r>
              <a:rPr lang="en-US" sz="2400" dirty="0"/>
              <a:t> and</a:t>
            </a:r>
            <a:br>
              <a:rPr lang="en-US" sz="2400" dirty="0"/>
            </a:br>
            <a:r>
              <a:rPr lang="en-US" sz="2400" dirty="0"/>
              <a:t>http://www.gdc4s.com/products/secure-voice-and-data-products-</a:t>
            </a:r>
            <a:r>
              <a:rPr lang="en-US" sz="2400" dirty="0" err="1"/>
              <a:t>catergory</a:t>
            </a:r>
            <a:r>
              <a:rPr lang="en-US" sz="2400" dirty="0"/>
              <a:t>-listing/secure-voice-%28prodland%29.</a:t>
            </a:r>
            <a:r>
              <a:rPr lang="en-US" sz="2400" dirty="0" smtClean="0"/>
              <a:t>html )</a:t>
            </a:r>
          </a:p>
        </p:txBody>
      </p:sp>
      <p:sp>
        <p:nvSpPr>
          <p:cNvPr id="4" name="Slide Number Placeholder 3"/>
          <p:cNvSpPr>
            <a:spLocks noGrp="1"/>
          </p:cNvSpPr>
          <p:nvPr>
            <p:ph type="sldNum" sz="quarter" idx="12"/>
          </p:nvPr>
        </p:nvSpPr>
        <p:spPr/>
        <p:txBody>
          <a:bodyPr/>
          <a:lstStyle/>
          <a:p>
            <a:fld id="{895740CC-497F-A94D-B855-144E65AFD84C}" type="slidenum">
              <a:rPr lang="en-US" smtClean="0"/>
              <a:t>100</a:t>
            </a:fld>
            <a:endParaRPr lang="en-US"/>
          </a:p>
        </p:txBody>
      </p:sp>
    </p:spTree>
    <p:extLst>
      <p:ext uri="{BB962C8B-B14F-4D97-AF65-F5344CB8AC3E}">
        <p14:creationId xmlns:p14="http://schemas.microsoft.com/office/powerpoint/2010/main" val="2139401327"/>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4107"/>
          </a:xfrm>
        </p:spPr>
        <p:txBody>
          <a:bodyPr>
            <a:normAutofit/>
          </a:bodyPr>
          <a:lstStyle/>
          <a:p>
            <a:r>
              <a:rPr lang="en-US" sz="3200" b="1" dirty="0" smtClean="0"/>
              <a:t>The Challenge of Interoperability</a:t>
            </a:r>
            <a:endParaRPr lang="en-US" sz="3200" b="1" dirty="0"/>
          </a:p>
        </p:txBody>
      </p:sp>
      <p:sp>
        <p:nvSpPr>
          <p:cNvPr id="3" name="Content Placeholder 2"/>
          <p:cNvSpPr>
            <a:spLocks noGrp="1"/>
          </p:cNvSpPr>
          <p:nvPr>
            <p:ph idx="1"/>
          </p:nvPr>
        </p:nvSpPr>
        <p:spPr>
          <a:xfrm>
            <a:off x="206727" y="694107"/>
            <a:ext cx="8697321" cy="6027367"/>
          </a:xfrm>
        </p:spPr>
        <p:txBody>
          <a:bodyPr>
            <a:noAutofit/>
          </a:bodyPr>
          <a:lstStyle/>
          <a:p>
            <a:r>
              <a:rPr lang="en-US" sz="2400" dirty="0" smtClean="0"/>
              <a:t>Most secure voice and secure chat solutions do not interoperate. This is an obvious disadvantage: either "everyone" needs to standardize on a single common solution, or individuals need to buy and use multiple discrete devices.</a:t>
            </a:r>
          </a:p>
          <a:p>
            <a:r>
              <a:rPr lang="en-US" sz="2400" dirty="0" smtClean="0"/>
              <a:t>The draft points to 53 known alternatives, and offers a comparative chart for 4 representative alternatives. Factors driving users to select one product or another might include:</a:t>
            </a:r>
          </a:p>
          <a:p>
            <a:pPr lvl="1"/>
            <a:r>
              <a:rPr lang="en-US" sz="2000" dirty="0" smtClean="0"/>
              <a:t>Need for voice? video? text/chat?</a:t>
            </a:r>
          </a:p>
          <a:p>
            <a:pPr lvl="1"/>
            <a:r>
              <a:rPr lang="en-US" sz="2000" dirty="0" smtClean="0"/>
              <a:t>Platform used? (Android, iPhone, Mac OS X, Windows, etc.)</a:t>
            </a:r>
          </a:p>
          <a:p>
            <a:pPr lvl="1"/>
            <a:r>
              <a:rPr lang="en-US" sz="2000" dirty="0" smtClean="0"/>
              <a:t>Crypto used? (zRTP? SSL/TLS? AES? ECC?)</a:t>
            </a:r>
          </a:p>
          <a:p>
            <a:pPr lvl="1"/>
            <a:r>
              <a:rPr lang="en-US" sz="2000" dirty="0" smtClean="0"/>
              <a:t>Source code available?</a:t>
            </a:r>
          </a:p>
          <a:p>
            <a:pPr lvl="1"/>
            <a:r>
              <a:rPr lang="en-US" sz="2000" dirty="0" smtClean="0"/>
              <a:t>Call logging/metadata collected?</a:t>
            </a:r>
          </a:p>
          <a:p>
            <a:pPr lvl="1"/>
            <a:r>
              <a:rPr lang="en-US" sz="2000" dirty="0" smtClean="0"/>
              <a:t>Password recovery possible?</a:t>
            </a:r>
          </a:p>
          <a:p>
            <a:pPr lvl="1"/>
            <a:r>
              <a:rPr lang="en-US" sz="2000" dirty="0" smtClean="0"/>
              <a:t>Tied to real world identity? (logged-in download, POTS #/email, etc.)</a:t>
            </a:r>
          </a:p>
          <a:p>
            <a:pPr lvl="1"/>
            <a:r>
              <a:rPr lang="en-US" sz="2000" dirty="0" smtClean="0"/>
              <a:t>Interoperate with POTS/employ POTS for transport?</a:t>
            </a:r>
          </a:p>
          <a:p>
            <a:pPr lvl="1"/>
            <a:r>
              <a:rPr lang="en-US" sz="2000" dirty="0" smtClean="0"/>
              <a:t>Cost? (paid-for client? subscription charges?)</a:t>
            </a:r>
          </a:p>
        </p:txBody>
      </p:sp>
      <p:sp>
        <p:nvSpPr>
          <p:cNvPr id="4" name="Slide Number Placeholder 3"/>
          <p:cNvSpPr>
            <a:spLocks noGrp="1"/>
          </p:cNvSpPr>
          <p:nvPr>
            <p:ph type="sldNum" sz="quarter" idx="12"/>
          </p:nvPr>
        </p:nvSpPr>
        <p:spPr/>
        <p:txBody>
          <a:bodyPr/>
          <a:lstStyle/>
          <a:p>
            <a:fld id="{895740CC-497F-A94D-B855-144E65AFD84C}" type="slidenum">
              <a:rPr lang="en-US" smtClean="0"/>
              <a:t>101</a:t>
            </a:fld>
            <a:endParaRPr lang="en-US"/>
          </a:p>
        </p:txBody>
      </p:sp>
    </p:spTree>
    <p:extLst>
      <p:ext uri="{BB962C8B-B14F-4D97-AF65-F5344CB8AC3E}">
        <p14:creationId xmlns:p14="http://schemas.microsoft.com/office/powerpoint/2010/main" val="1525064308"/>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3200" b="1" dirty="0" smtClean="0"/>
              <a:t>XV. "</a:t>
            </a:r>
            <a:r>
              <a:rPr lang="en-US" sz="3200" b="1" dirty="0"/>
              <a:t>The Potential Role of DANE TLSA </a:t>
            </a:r>
            <a:r>
              <a:rPr lang="en-US" sz="3200" b="1" dirty="0" smtClean="0"/>
              <a:t/>
            </a:r>
            <a:br>
              <a:rPr lang="en-US" sz="3200" b="1" dirty="0" smtClean="0"/>
            </a:br>
            <a:r>
              <a:rPr lang="en-US" sz="3200" b="1" dirty="0" smtClean="0"/>
              <a:t>in </a:t>
            </a:r>
            <a:r>
              <a:rPr lang="en-US" sz="3200" b="1" dirty="0"/>
              <a:t>Securing MTA-to-MTA </a:t>
            </a:r>
            <a:r>
              <a:rPr lang="en-US" sz="3200" b="1" dirty="0" smtClean="0"/>
              <a:t>Flows" </a:t>
            </a:r>
            <a:br>
              <a:rPr lang="en-US" sz="3200" b="1" dirty="0" smtClean="0"/>
            </a:br>
            <a:r>
              <a:rPr lang="en-US" sz="3200" b="1" dirty="0" smtClean="0"/>
              <a:t>(Draft In Circulation)</a:t>
            </a:r>
            <a:endParaRPr lang="en-US" sz="3200" b="1" dirty="0"/>
          </a:p>
        </p:txBody>
      </p:sp>
    </p:spTree>
    <p:extLst>
      <p:ext uri="{BB962C8B-B14F-4D97-AF65-F5344CB8AC3E}">
        <p14:creationId xmlns:p14="http://schemas.microsoft.com/office/powerpoint/2010/main" val="3898838549"/>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4107"/>
          </a:xfrm>
        </p:spPr>
        <p:txBody>
          <a:bodyPr>
            <a:normAutofit/>
          </a:bodyPr>
          <a:lstStyle/>
          <a:p>
            <a:r>
              <a:rPr lang="en-US" sz="3200" b="1" dirty="0" smtClean="0"/>
              <a:t>DANE TLSA</a:t>
            </a:r>
            <a:endParaRPr lang="en-US" sz="3200" b="1" dirty="0"/>
          </a:p>
        </p:txBody>
      </p:sp>
      <p:sp>
        <p:nvSpPr>
          <p:cNvPr id="3" name="Content Placeholder 2"/>
          <p:cNvSpPr>
            <a:spLocks noGrp="1"/>
          </p:cNvSpPr>
          <p:nvPr>
            <p:ph idx="1"/>
          </p:nvPr>
        </p:nvSpPr>
        <p:spPr>
          <a:xfrm>
            <a:off x="206727" y="694107"/>
            <a:ext cx="8697321" cy="6027367"/>
          </a:xfrm>
        </p:spPr>
        <p:txBody>
          <a:bodyPr>
            <a:noAutofit/>
          </a:bodyPr>
          <a:lstStyle/>
          <a:p>
            <a:r>
              <a:rPr lang="en-US" sz="2400" dirty="0" smtClean="0"/>
              <a:t>DANE TLSA has the potential to deter 3</a:t>
            </a:r>
            <a:r>
              <a:rPr lang="en-US" sz="2400" baseline="30000" dirty="0" smtClean="0"/>
              <a:t>rd</a:t>
            </a:r>
            <a:r>
              <a:rPr lang="en-US" sz="2400" dirty="0" smtClean="0"/>
              <a:t> parties from using improperly-obtained globally-trusted certificates, however it</a:t>
            </a:r>
            <a:br>
              <a:rPr lang="en-US" sz="2400" dirty="0" smtClean="0"/>
            </a:br>
            <a:r>
              <a:rPr lang="en-US" sz="2400" dirty="0" smtClean="0"/>
              <a:t>depends on sites having:</a:t>
            </a:r>
            <a:br>
              <a:rPr lang="en-US" sz="2400" dirty="0" smtClean="0"/>
            </a:br>
            <a:endParaRPr lang="en-US" sz="2000" dirty="0" smtClean="0"/>
          </a:p>
          <a:p>
            <a:pPr lvl="1"/>
            <a:r>
              <a:rPr lang="en-US" sz="2000" dirty="0" smtClean="0"/>
              <a:t>DNSSEC</a:t>
            </a:r>
          </a:p>
          <a:p>
            <a:pPr lvl="1"/>
            <a:r>
              <a:rPr lang="en-US" sz="2000" dirty="0" smtClean="0"/>
              <a:t>MTAs with support for DANE</a:t>
            </a:r>
            <a:endParaRPr lang="en-US" sz="2000" dirty="0"/>
          </a:p>
          <a:p>
            <a:endParaRPr lang="en-US" sz="2400" dirty="0" smtClean="0"/>
          </a:p>
          <a:p>
            <a:r>
              <a:rPr lang="en-US" sz="2400" dirty="0" smtClean="0"/>
              <a:t>Deployment of DANE TLSA has been slow to date. You can check sites of interest using the tester that's available at:</a:t>
            </a:r>
            <a:br>
              <a:rPr lang="en-US" sz="2400" dirty="0" smtClean="0"/>
            </a:br>
            <a:r>
              <a:rPr lang="en-US" sz="2400" dirty="0" smtClean="0"/>
              <a:t/>
            </a:r>
            <a:br>
              <a:rPr lang="en-US" sz="2400" dirty="0" smtClean="0"/>
            </a:br>
            <a:r>
              <a:rPr lang="en-US" sz="2400" dirty="0" smtClean="0"/>
              <a:t>		https</a:t>
            </a:r>
            <a:r>
              <a:rPr lang="en-US" sz="2400" dirty="0"/>
              <a:t>://dane.sys4.de</a:t>
            </a:r>
            <a:r>
              <a:rPr lang="en-US" sz="2400" dirty="0" smtClean="0"/>
              <a:t>/</a:t>
            </a:r>
            <a:br>
              <a:rPr lang="en-US" sz="2400" dirty="0" smtClean="0"/>
            </a:br>
            <a:r>
              <a:rPr lang="en-US" sz="2400" dirty="0" smtClean="0"/>
              <a:t/>
            </a:r>
            <a:br>
              <a:rPr lang="en-US" sz="2400" dirty="0" smtClean="0"/>
            </a:br>
            <a:r>
              <a:rPr lang="en-US" sz="2400" dirty="0" smtClean="0"/>
              <a:t>Example of a site that </a:t>
            </a:r>
            <a:r>
              <a:rPr lang="en-US" sz="2400" b="1" dirty="0" smtClean="0"/>
              <a:t>does</a:t>
            </a:r>
            <a:r>
              <a:rPr lang="en-US" sz="2400" dirty="0" smtClean="0"/>
              <a:t> do DANE: </a:t>
            </a:r>
            <a:r>
              <a:rPr lang="en-US" sz="2400" dirty="0" err="1" smtClean="0"/>
              <a:t>ietf.org</a:t>
            </a:r>
            <a:r>
              <a:rPr lang="en-US" sz="2400" dirty="0" smtClean="0"/>
              <a:t/>
            </a:r>
            <a:br>
              <a:rPr lang="en-US" sz="2400" dirty="0" smtClean="0"/>
            </a:br>
            <a:r>
              <a:rPr lang="en-US" sz="2400" dirty="0" smtClean="0"/>
              <a:t>Example of a site that does DNSSEC, but </a:t>
            </a:r>
            <a:r>
              <a:rPr lang="en-US" sz="2400" b="1" dirty="0" smtClean="0"/>
              <a:t>not </a:t>
            </a:r>
            <a:r>
              <a:rPr lang="en-US" sz="2400" dirty="0" smtClean="0"/>
              <a:t>DANE: </a:t>
            </a:r>
            <a:r>
              <a:rPr lang="en-US" sz="2400" dirty="0" err="1" smtClean="0"/>
              <a:t>icann.org</a:t>
            </a:r>
            <a:r>
              <a:rPr lang="en-US" sz="2400" dirty="0" smtClean="0"/>
              <a:t/>
            </a:r>
            <a:br>
              <a:rPr lang="en-US" sz="2400" dirty="0" smtClean="0"/>
            </a:br>
            <a:r>
              <a:rPr lang="en-US" sz="2400" dirty="0" smtClean="0"/>
              <a:t>Example of sites that do neither: [lots of those, sadly!]</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103</a:t>
            </a:fld>
            <a:endParaRPr lang="en-US"/>
          </a:p>
        </p:txBody>
      </p:sp>
    </p:spTree>
    <p:extLst>
      <p:ext uri="{BB962C8B-B14F-4D97-AF65-F5344CB8AC3E}">
        <p14:creationId xmlns:p14="http://schemas.microsoft.com/office/powerpoint/2010/main" val="1432448784"/>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3" y="153299"/>
            <a:ext cx="9019757" cy="570345"/>
          </a:xfrm>
        </p:spPr>
        <p:txBody>
          <a:bodyPr>
            <a:normAutofit/>
          </a:bodyPr>
          <a:lstStyle/>
          <a:p>
            <a:r>
              <a:rPr lang="en-US" sz="3200" b="1" dirty="0" smtClean="0">
                <a:cs typeface="Calibri"/>
              </a:rPr>
              <a:t>Conclusion</a:t>
            </a:r>
            <a:endParaRPr lang="en-US" sz="3200" b="1" dirty="0">
              <a:latin typeface="Calibri"/>
              <a:cs typeface="Calibri"/>
            </a:endParaRPr>
          </a:p>
        </p:txBody>
      </p:sp>
      <p:sp>
        <p:nvSpPr>
          <p:cNvPr id="3" name="Content Placeholder 2"/>
          <p:cNvSpPr>
            <a:spLocks noGrp="1"/>
          </p:cNvSpPr>
          <p:nvPr>
            <p:ph idx="1"/>
          </p:nvPr>
        </p:nvSpPr>
        <p:spPr>
          <a:xfrm>
            <a:off x="249027" y="915631"/>
            <a:ext cx="8641275" cy="5696439"/>
          </a:xfrm>
        </p:spPr>
        <p:txBody>
          <a:bodyPr>
            <a:normAutofit/>
          </a:bodyPr>
          <a:lstStyle/>
          <a:p>
            <a:r>
              <a:rPr lang="en-US" sz="2400" dirty="0" smtClean="0">
                <a:cs typeface="Calibri"/>
              </a:rPr>
              <a:t>You've now had a bit of a "whirlwind tour" of some of M</a:t>
            </a:r>
            <a:r>
              <a:rPr lang="en-US" sz="2400" baseline="30000" dirty="0" smtClean="0">
                <a:cs typeface="Calibri"/>
              </a:rPr>
              <a:t>3</a:t>
            </a:r>
            <a:r>
              <a:rPr lang="en-US" sz="2400" dirty="0" smtClean="0">
                <a:cs typeface="Calibri"/>
              </a:rPr>
              <a:t>AAWG's work against Pervasive Monitoring.</a:t>
            </a:r>
          </a:p>
          <a:p>
            <a:r>
              <a:rPr lang="en-US" sz="2400" dirty="0" smtClean="0">
                <a:cs typeface="Calibri"/>
              </a:rPr>
              <a:t>You now know why we're working, and working </a:t>
            </a:r>
            <a:r>
              <a:rPr lang="en-US" sz="2400" u="sng" dirty="0" smtClean="0">
                <a:cs typeface="Calibri"/>
              </a:rPr>
              <a:t>hard</a:t>
            </a:r>
            <a:r>
              <a:rPr lang="en-US" sz="2400" dirty="0" smtClean="0">
                <a:cs typeface="Calibri"/>
              </a:rPr>
              <a:t>, in this particular area.</a:t>
            </a:r>
          </a:p>
          <a:p>
            <a:r>
              <a:rPr lang="en-US" sz="2400" dirty="0" smtClean="0">
                <a:cs typeface="Calibri"/>
              </a:rPr>
              <a:t>You've learned that there are M</a:t>
            </a:r>
            <a:r>
              <a:rPr lang="en-US" sz="2400" baseline="30000" dirty="0" smtClean="0">
                <a:cs typeface="Calibri"/>
              </a:rPr>
              <a:t>3</a:t>
            </a:r>
            <a:r>
              <a:rPr lang="en-US" sz="2400" dirty="0" smtClean="0">
                <a:cs typeface="Calibri"/>
              </a:rPr>
              <a:t>AAWG videos you can watch, if you'd like to learn more, plus pointers to some M</a:t>
            </a:r>
            <a:r>
              <a:rPr lang="en-US" sz="2400" baseline="30000" dirty="0" smtClean="0">
                <a:cs typeface="Calibri"/>
              </a:rPr>
              <a:t>3</a:t>
            </a:r>
            <a:r>
              <a:rPr lang="en-US" sz="2400" dirty="0" smtClean="0">
                <a:cs typeface="Calibri"/>
              </a:rPr>
              <a:t>AAWG crypto training materials.</a:t>
            </a:r>
          </a:p>
          <a:p>
            <a:r>
              <a:rPr lang="en-US" sz="2400" dirty="0" smtClean="0">
                <a:cs typeface="Calibri"/>
              </a:rPr>
              <a:t>You've also learned about M</a:t>
            </a:r>
            <a:r>
              <a:rPr lang="en-US" sz="2400" baseline="30000" dirty="0" smtClean="0">
                <a:cs typeface="Calibri"/>
              </a:rPr>
              <a:t>3</a:t>
            </a:r>
            <a:r>
              <a:rPr lang="en-US" sz="2400" dirty="0" smtClean="0">
                <a:cs typeface="Calibri"/>
              </a:rPr>
              <a:t>AAWG anti-pervasive monitoring documents that have been published, and others that are still in the </a:t>
            </a:r>
            <a:r>
              <a:rPr lang="en-US" sz="2400" smtClean="0">
                <a:cs typeface="Calibri"/>
              </a:rPr>
              <a:t>queue in draft </a:t>
            </a:r>
            <a:r>
              <a:rPr lang="en-US" sz="2400" dirty="0" smtClean="0">
                <a:cs typeface="Calibri"/>
              </a:rPr>
              <a:t>form.</a:t>
            </a:r>
          </a:p>
          <a:p>
            <a:r>
              <a:rPr lang="en-US" sz="2400" dirty="0" smtClean="0">
                <a:cs typeface="Calibri"/>
              </a:rPr>
              <a:t>Perhaps this is work you'd like to become involved with, too?</a:t>
            </a:r>
          </a:p>
          <a:p>
            <a:endParaRPr lang="en-US" sz="2400" dirty="0">
              <a:cs typeface="Calibri"/>
            </a:endParaRPr>
          </a:p>
          <a:p>
            <a:r>
              <a:rPr lang="en-US" sz="2400" b="1" dirty="0" smtClean="0">
                <a:cs typeface="Calibri"/>
              </a:rPr>
              <a:t>Thanks for the chance to talk! Are there any questions?</a:t>
            </a:r>
          </a:p>
        </p:txBody>
      </p:sp>
      <p:sp>
        <p:nvSpPr>
          <p:cNvPr id="4" name="Slide Number Placeholder 3"/>
          <p:cNvSpPr>
            <a:spLocks noGrp="1"/>
          </p:cNvSpPr>
          <p:nvPr>
            <p:ph type="sldNum" sz="quarter" idx="12"/>
          </p:nvPr>
        </p:nvSpPr>
        <p:spPr/>
        <p:txBody>
          <a:bodyPr/>
          <a:lstStyle/>
          <a:p>
            <a:fld id="{A01D78B1-C646-0640-9D56-83A1F74A1B90}" type="slidenum">
              <a:rPr lang="en-US" smtClean="0"/>
              <a:t>104</a:t>
            </a:fld>
            <a:endParaRPr lang="en-US"/>
          </a:p>
        </p:txBody>
      </p:sp>
    </p:spTree>
    <p:extLst>
      <p:ext uri="{BB962C8B-B14F-4D97-AF65-F5344CB8AC3E}">
        <p14:creationId xmlns:p14="http://schemas.microsoft.com/office/powerpoint/2010/main" val="41100188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4" name="Rectangle 6"/>
          <p:cNvSpPr>
            <a:spLocks noGrp="1" noChangeArrowheads="1"/>
          </p:cNvSpPr>
          <p:nvPr>
            <p:ph type="title"/>
          </p:nvPr>
        </p:nvSpPr>
        <p:spPr>
          <a:xfrm>
            <a:off x="0" y="0"/>
            <a:ext cx="9144000" cy="619847"/>
          </a:xfrm>
        </p:spPr>
        <p:txBody>
          <a:bodyPr>
            <a:normAutofit/>
          </a:bodyPr>
          <a:lstStyle/>
          <a:p>
            <a:pPr eaLnBrk="1" hangingPunct="1">
              <a:defRPr/>
            </a:pPr>
            <a:r>
              <a:rPr lang="en-US" sz="3200" b="1" dirty="0" smtClean="0"/>
              <a:t>Criminal Law Enforcement Officers (LEOs)</a:t>
            </a:r>
          </a:p>
        </p:txBody>
      </p:sp>
      <p:sp>
        <p:nvSpPr>
          <p:cNvPr id="227331" name="Rectangle 3"/>
          <p:cNvSpPr>
            <a:spLocks noGrp="1" noChangeArrowheads="1"/>
          </p:cNvSpPr>
          <p:nvPr>
            <p:ph idx="4294967295"/>
          </p:nvPr>
        </p:nvSpPr>
        <p:spPr>
          <a:xfrm>
            <a:off x="136083" y="755911"/>
            <a:ext cx="8815133" cy="5896103"/>
          </a:xfrm>
        </p:spPr>
        <p:txBody>
          <a:bodyPr>
            <a:noAutofit/>
          </a:bodyPr>
          <a:lstStyle/>
          <a:p>
            <a:pPr>
              <a:defRPr/>
            </a:pPr>
            <a:r>
              <a:rPr lang="en-US" sz="2400" dirty="0"/>
              <a:t>M</a:t>
            </a:r>
            <a:r>
              <a:rPr lang="en-US" sz="2400" baseline="30000" dirty="0"/>
              <a:t>3</a:t>
            </a:r>
            <a:r>
              <a:rPr lang="en-US" sz="2400" dirty="0"/>
              <a:t>AAWG welcomes criminal law enforcement officers, and supports </a:t>
            </a:r>
            <a:r>
              <a:rPr lang="en-US" sz="2400" dirty="0" smtClean="0"/>
              <a:t>their </a:t>
            </a:r>
            <a:r>
              <a:rPr lang="en-US" sz="2400" dirty="0"/>
              <a:t>work to </a:t>
            </a:r>
            <a:r>
              <a:rPr lang="en-US" sz="2400" dirty="0" smtClean="0"/>
              <a:t>fight spam and phishing, take </a:t>
            </a:r>
            <a:r>
              <a:rPr lang="en-US" sz="2400" dirty="0"/>
              <a:t>down botnets, fight online child </a:t>
            </a:r>
            <a:r>
              <a:rPr lang="en-US" sz="2400" dirty="0" smtClean="0"/>
              <a:t>exploitation, </a:t>
            </a:r>
            <a:r>
              <a:rPr lang="en-US" sz="2400" dirty="0"/>
              <a:t>tackle DDoS </a:t>
            </a:r>
            <a:r>
              <a:rPr lang="en-US" sz="2400" dirty="0" smtClean="0"/>
              <a:t>attacks</a:t>
            </a:r>
            <a:r>
              <a:rPr lang="en-US" sz="2400" dirty="0"/>
              <a:t>, etc</a:t>
            </a:r>
            <a:r>
              <a:rPr lang="en-US" sz="2400" dirty="0" smtClean="0"/>
              <a:t>. </a:t>
            </a:r>
            <a:r>
              <a:rPr lang="en-US" sz="2400" dirty="0"/>
              <a:t>M</a:t>
            </a:r>
            <a:r>
              <a:rPr lang="en-US" sz="2400" baseline="30000" dirty="0"/>
              <a:t>3</a:t>
            </a:r>
            <a:r>
              <a:rPr lang="en-US" sz="2400" dirty="0"/>
              <a:t>AAWG expects criminal law enforcement to diligently enforce existing laws, and to do its job in a way that allows all collected evidence to be readily used in prosecutions</a:t>
            </a:r>
            <a:r>
              <a:rPr lang="en-US" sz="2400" dirty="0" smtClean="0"/>
              <a:t>. We are consistently impressed by the hard work and due diligence we see from them.</a:t>
            </a:r>
            <a:endParaRPr lang="en-US" sz="2400" dirty="0"/>
          </a:p>
          <a:p>
            <a:pPr>
              <a:defRPr/>
            </a:pPr>
            <a:r>
              <a:rPr lang="en-US" sz="2400" dirty="0" smtClean="0"/>
              <a:t>Evidence of this? An FBI agent received M</a:t>
            </a:r>
            <a:r>
              <a:rPr lang="en-US" sz="2400" baseline="30000" dirty="0" smtClean="0"/>
              <a:t>3</a:t>
            </a:r>
            <a:r>
              <a:rPr lang="en-US" sz="2400" dirty="0" smtClean="0"/>
              <a:t>AAWG's first J.D. Falk Award for his work in establishing the DNS Changer Working Group </a:t>
            </a:r>
            <a:r>
              <a:rPr lang="en-US" sz="2400" dirty="0"/>
              <a:t>and protecting end users, </a:t>
            </a:r>
            <a:r>
              <a:rPr lang="en-US" sz="2400" dirty="0" smtClean="0"/>
              <a:t>see https</a:t>
            </a:r>
            <a:r>
              <a:rPr lang="en-US" sz="2400" dirty="0"/>
              <a:t>://www.m3aawg.org/fbi-agent-thomas-x-grasso-receives-first-jd-falk-award-establishing-dns-changer-working-group-and-</a:t>
            </a:r>
            <a:r>
              <a:rPr lang="en-US" sz="2400" dirty="0" smtClean="0"/>
              <a:t>pr )</a:t>
            </a:r>
          </a:p>
          <a:p>
            <a:pPr>
              <a:defRPr/>
            </a:pPr>
            <a:r>
              <a:rPr lang="en-US" sz="2400" dirty="0" smtClean="0"/>
              <a:t>You can also hear Michael Moran of Interpol talking about law enforcement's work fighting online child exploitation at</a:t>
            </a:r>
            <a:r>
              <a:rPr lang="en-US" sz="2400" dirty="0"/>
              <a:t/>
            </a:r>
            <a:br>
              <a:rPr lang="en-US" sz="2400" dirty="0"/>
            </a:br>
            <a:r>
              <a:rPr lang="en-US" sz="2400" dirty="0"/>
              <a:t>https://</a:t>
            </a:r>
            <a:r>
              <a:rPr lang="en-US" sz="2400" dirty="0" err="1"/>
              <a:t>www.youtube.com</a:t>
            </a:r>
            <a:r>
              <a:rPr lang="en-US" sz="2400" dirty="0"/>
              <a:t>/</a:t>
            </a:r>
            <a:r>
              <a:rPr lang="en-US" sz="2400" dirty="0" err="1"/>
              <a:t>watch?v</a:t>
            </a:r>
            <a:r>
              <a:rPr lang="en-US" sz="2400" dirty="0"/>
              <a:t>=</a:t>
            </a:r>
            <a:r>
              <a:rPr lang="en-US" sz="2400" dirty="0" smtClean="0"/>
              <a:t>Qc5xBL5NRHA</a:t>
            </a:r>
          </a:p>
        </p:txBody>
      </p:sp>
      <p:sp>
        <p:nvSpPr>
          <p:cNvPr id="2" name="Slide Number Placeholder 1"/>
          <p:cNvSpPr>
            <a:spLocks noGrp="1"/>
          </p:cNvSpPr>
          <p:nvPr>
            <p:ph type="sldNum" sz="quarter" idx="12"/>
          </p:nvPr>
        </p:nvSpPr>
        <p:spPr/>
        <p:txBody>
          <a:bodyPr/>
          <a:lstStyle/>
          <a:p>
            <a:fld id="{895740CC-497F-A94D-B855-144E65AFD84C}" type="slidenum">
              <a:rPr lang="en-US" smtClean="0"/>
              <a:t>11</a:t>
            </a:fld>
            <a:endParaRPr lang="en-US"/>
          </a:p>
        </p:txBody>
      </p:sp>
    </p:spTree>
    <p:extLst>
      <p:ext uri="{BB962C8B-B14F-4D97-AF65-F5344CB8AC3E}">
        <p14:creationId xmlns:p14="http://schemas.microsoft.com/office/powerpoint/2010/main" val="9278456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4" name="Rectangle 6"/>
          <p:cNvSpPr>
            <a:spLocks noGrp="1" noChangeArrowheads="1"/>
          </p:cNvSpPr>
          <p:nvPr>
            <p:ph type="title"/>
          </p:nvPr>
        </p:nvSpPr>
        <p:spPr>
          <a:xfrm>
            <a:off x="0" y="0"/>
            <a:ext cx="9144000" cy="619847"/>
          </a:xfrm>
        </p:spPr>
        <p:txBody>
          <a:bodyPr>
            <a:normAutofit/>
          </a:bodyPr>
          <a:lstStyle/>
          <a:p>
            <a:pPr eaLnBrk="1" hangingPunct="1">
              <a:defRPr/>
            </a:pPr>
            <a:r>
              <a:rPr lang="en-US" sz="3200" b="1" dirty="0" smtClean="0"/>
              <a:t>The Intelligence Community (IC)</a:t>
            </a:r>
          </a:p>
        </p:txBody>
      </p:sp>
      <p:sp>
        <p:nvSpPr>
          <p:cNvPr id="227331" name="Rectangle 3"/>
          <p:cNvSpPr>
            <a:spLocks noGrp="1" noChangeArrowheads="1"/>
          </p:cNvSpPr>
          <p:nvPr>
            <p:ph idx="4294967295"/>
          </p:nvPr>
        </p:nvSpPr>
        <p:spPr>
          <a:xfrm>
            <a:off x="136083" y="755911"/>
            <a:ext cx="8815133" cy="5896103"/>
          </a:xfrm>
        </p:spPr>
        <p:txBody>
          <a:bodyPr>
            <a:noAutofit/>
          </a:bodyPr>
          <a:lstStyle/>
          <a:p>
            <a:pPr>
              <a:defRPr/>
            </a:pPr>
            <a:r>
              <a:rPr lang="en-US" sz="2400" dirty="0"/>
              <a:t>The existence of hostile nations </a:t>
            </a:r>
            <a:r>
              <a:rPr lang="en-US" sz="2400" dirty="0" smtClean="0"/>
              <a:t>(and </a:t>
            </a:r>
            <a:r>
              <a:rPr lang="en-US" sz="2400" dirty="0"/>
              <a:t>hostile organizations </a:t>
            </a:r>
            <a:r>
              <a:rPr lang="en-US" sz="2400" dirty="0" smtClean="0"/>
              <a:t>abroad) </a:t>
            </a:r>
            <a:r>
              <a:rPr lang="en-US" sz="2400" dirty="0"/>
              <a:t>means that </a:t>
            </a:r>
            <a:r>
              <a:rPr lang="en-US" sz="2400" u="sng" dirty="0"/>
              <a:t>foreign</a:t>
            </a:r>
            <a:r>
              <a:rPr lang="en-US" sz="2400" dirty="0"/>
              <a:t> intelligence collection needs to be assumed to be a universal reality </a:t>
            </a:r>
            <a:r>
              <a:rPr lang="en-US" sz="2400" dirty="0" smtClean="0"/>
              <a:t>of modern </a:t>
            </a:r>
            <a:r>
              <a:rPr lang="en-US" sz="2400" dirty="0"/>
              <a:t>international relations.</a:t>
            </a:r>
          </a:p>
          <a:p>
            <a:pPr>
              <a:defRPr/>
            </a:pPr>
            <a:r>
              <a:rPr lang="en-US" sz="2400" dirty="0" smtClean="0"/>
              <a:t>The IC zealously attempts to collect all available information in an effort to have a fully informed basis for their analyses and policy recommendations, subject solely to technical limitations and any operational limits they choose to accept/acknowledge (effective external oversight may be impossible as a practical matter today). </a:t>
            </a:r>
          </a:p>
          <a:p>
            <a:pPr>
              <a:defRPr/>
            </a:pPr>
            <a:r>
              <a:rPr lang="en-US" sz="2400" u="sng" dirty="0" smtClean="0"/>
              <a:t>Domestic</a:t>
            </a:r>
            <a:r>
              <a:rPr lang="en-US" sz="2400" dirty="0" smtClean="0"/>
              <a:t> </a:t>
            </a:r>
            <a:r>
              <a:rPr lang="en-US" sz="2400" dirty="0"/>
              <a:t>intelligence collection in the United States is, and must remain, subject to 4</a:t>
            </a:r>
            <a:r>
              <a:rPr lang="en-US" sz="2400" baseline="30000" dirty="0"/>
              <a:t>th</a:t>
            </a:r>
            <a:r>
              <a:rPr lang="en-US" sz="2400" dirty="0"/>
              <a:t> Amendment limitations. Domestic dragnet surveillance/pervasive monitoring exceeds those </a:t>
            </a:r>
            <a:r>
              <a:rPr lang="en-US" sz="2400" dirty="0" smtClean="0"/>
              <a:t>limits, even if done with the most noble of intentions.</a:t>
            </a:r>
          </a:p>
          <a:p>
            <a:pPr>
              <a:defRPr/>
            </a:pPr>
            <a:r>
              <a:rPr lang="en-US" sz="2400" dirty="0" smtClean="0"/>
              <a:t>We also must assume that even if the U.S. intelligence community isn't targeting domestic network traffic, foreign intelligence services may nonetheless be attempting to do so.</a:t>
            </a:r>
            <a:endParaRPr lang="en-US" sz="2400" dirty="0"/>
          </a:p>
          <a:p>
            <a:pPr>
              <a:defRPr/>
            </a:pPr>
            <a:endParaRPr lang="en-US" sz="2400" dirty="0" smtClean="0"/>
          </a:p>
        </p:txBody>
      </p:sp>
      <p:sp>
        <p:nvSpPr>
          <p:cNvPr id="2" name="Slide Number Placeholder 1"/>
          <p:cNvSpPr>
            <a:spLocks noGrp="1"/>
          </p:cNvSpPr>
          <p:nvPr>
            <p:ph type="sldNum" sz="quarter" idx="12"/>
          </p:nvPr>
        </p:nvSpPr>
        <p:spPr/>
        <p:txBody>
          <a:bodyPr/>
          <a:lstStyle/>
          <a:p>
            <a:fld id="{895740CC-497F-A94D-B855-144E65AFD84C}" type="slidenum">
              <a:rPr lang="en-US" smtClean="0"/>
              <a:t>12</a:t>
            </a:fld>
            <a:endParaRPr lang="en-US"/>
          </a:p>
        </p:txBody>
      </p:sp>
    </p:spTree>
    <p:extLst>
      <p:ext uri="{BB962C8B-B14F-4D97-AF65-F5344CB8AC3E}">
        <p14:creationId xmlns:p14="http://schemas.microsoft.com/office/powerpoint/2010/main" val="15412624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4" name="Rectangle 6"/>
          <p:cNvSpPr>
            <a:spLocks noGrp="1" noChangeArrowheads="1"/>
          </p:cNvSpPr>
          <p:nvPr>
            <p:ph type="title"/>
          </p:nvPr>
        </p:nvSpPr>
        <p:spPr>
          <a:xfrm>
            <a:off x="0" y="0"/>
            <a:ext cx="9144000" cy="619847"/>
          </a:xfrm>
        </p:spPr>
        <p:txBody>
          <a:bodyPr>
            <a:normAutofit/>
          </a:bodyPr>
          <a:lstStyle/>
          <a:p>
            <a:pPr eaLnBrk="1" hangingPunct="1">
              <a:defRPr/>
            </a:pPr>
            <a:r>
              <a:rPr lang="en-US" sz="3200" b="1" dirty="0" smtClean="0"/>
              <a:t>The Result?</a:t>
            </a:r>
          </a:p>
        </p:txBody>
      </p:sp>
      <p:sp>
        <p:nvSpPr>
          <p:cNvPr id="227331" name="Rectangle 3"/>
          <p:cNvSpPr>
            <a:spLocks noGrp="1" noChangeArrowheads="1"/>
          </p:cNvSpPr>
          <p:nvPr>
            <p:ph idx="4294967295"/>
          </p:nvPr>
        </p:nvSpPr>
        <p:spPr>
          <a:xfrm>
            <a:off x="136083" y="755911"/>
            <a:ext cx="8815133" cy="5896103"/>
          </a:xfrm>
        </p:spPr>
        <p:txBody>
          <a:bodyPr>
            <a:noAutofit/>
          </a:bodyPr>
          <a:lstStyle/>
          <a:p>
            <a:pPr>
              <a:defRPr/>
            </a:pPr>
            <a:r>
              <a:rPr lang="en-US" sz="2400" dirty="0" smtClean="0"/>
              <a:t>There's a need for M</a:t>
            </a:r>
            <a:r>
              <a:rPr lang="en-US" sz="2400" baseline="30000" dirty="0" smtClean="0"/>
              <a:t>3</a:t>
            </a:r>
            <a:r>
              <a:rPr lang="en-US" sz="2400" dirty="0" smtClean="0"/>
              <a:t>AAWG and its member companies to take appropriate action to protect their services and users from attempts at pervasive monitoring, whether done by the U.S. Government or by foreign powers.</a:t>
            </a:r>
          </a:p>
        </p:txBody>
      </p:sp>
      <p:sp>
        <p:nvSpPr>
          <p:cNvPr id="2" name="Slide Number Placeholder 1"/>
          <p:cNvSpPr>
            <a:spLocks noGrp="1"/>
          </p:cNvSpPr>
          <p:nvPr>
            <p:ph type="sldNum" sz="quarter" idx="12"/>
          </p:nvPr>
        </p:nvSpPr>
        <p:spPr/>
        <p:txBody>
          <a:bodyPr/>
          <a:lstStyle/>
          <a:p>
            <a:fld id="{895740CC-497F-A94D-B855-144E65AFD84C}" type="slidenum">
              <a:rPr lang="en-US" smtClean="0"/>
              <a:t>13</a:t>
            </a:fld>
            <a:endParaRPr lang="en-US"/>
          </a:p>
        </p:txBody>
      </p:sp>
    </p:spTree>
    <p:extLst>
      <p:ext uri="{BB962C8B-B14F-4D97-AF65-F5344CB8AC3E}">
        <p14:creationId xmlns:p14="http://schemas.microsoft.com/office/powerpoint/2010/main" val="6101683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II. The Origin of M</a:t>
            </a:r>
            <a:r>
              <a:rPr lang="en-US" sz="3200" b="1" baseline="30000" dirty="0" smtClean="0"/>
              <a:t>3</a:t>
            </a:r>
            <a:r>
              <a:rPr lang="en-US" sz="3200" b="1" dirty="0" smtClean="0"/>
              <a:t>AAWG's </a:t>
            </a:r>
            <a:br>
              <a:rPr lang="en-US" sz="3200" b="1" dirty="0" smtClean="0"/>
            </a:br>
            <a:r>
              <a:rPr lang="en-US" sz="3200" b="1" dirty="0" smtClean="0"/>
              <a:t>Anti-Pervasive Monitoring Work: </a:t>
            </a:r>
            <a:br>
              <a:rPr lang="en-US" sz="3200" b="1" dirty="0" smtClean="0"/>
            </a:br>
            <a:r>
              <a:rPr lang="en-US" sz="3200" b="1" dirty="0" smtClean="0"/>
              <a:t>Snowden's Initial Disclosures</a:t>
            </a:r>
            <a:endParaRPr lang="en-US" sz="3200" b="1" dirty="0"/>
          </a:p>
        </p:txBody>
      </p:sp>
    </p:spTree>
    <p:extLst>
      <p:ext uri="{BB962C8B-B14F-4D97-AF65-F5344CB8AC3E}">
        <p14:creationId xmlns:p14="http://schemas.microsoft.com/office/powerpoint/2010/main" val="345111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7"/>
            <a:ext cx="9144000" cy="997342"/>
          </a:xfrm>
        </p:spPr>
        <p:txBody>
          <a:bodyPr>
            <a:normAutofit/>
          </a:bodyPr>
          <a:lstStyle/>
          <a:p>
            <a:r>
              <a:rPr lang="en-US" sz="3200" b="1" dirty="0" smtClean="0"/>
              <a:t>M</a:t>
            </a:r>
            <a:r>
              <a:rPr lang="en-US" sz="3200" b="1" baseline="30000" dirty="0" smtClean="0"/>
              <a:t>3</a:t>
            </a:r>
            <a:r>
              <a:rPr lang="en-US" sz="3200" b="1" dirty="0" smtClean="0"/>
              <a:t>AAWG 28 Was Being Held In Vienna, Austria, </a:t>
            </a:r>
            <a:br>
              <a:rPr lang="en-US" sz="3200" b="1" dirty="0" smtClean="0"/>
            </a:br>
            <a:r>
              <a:rPr lang="en-US" sz="3200" b="1" dirty="0" smtClean="0"/>
              <a:t>When The First Snowden Article Was Published</a:t>
            </a:r>
            <a:endParaRPr lang="en-US" sz="3200" b="1" dirty="0"/>
          </a:p>
        </p:txBody>
      </p:sp>
      <p:pic>
        <p:nvPicPr>
          <p:cNvPr id="4" name="Picture 3" descr="Au-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450" y="1277074"/>
            <a:ext cx="4276676" cy="4593467"/>
          </a:xfrm>
          <a:prstGeom prst="rect">
            <a:avLst/>
          </a:prstGeom>
        </p:spPr>
      </p:pic>
      <p:sp>
        <p:nvSpPr>
          <p:cNvPr id="5" name="TextBox 4"/>
          <p:cNvSpPr txBox="1"/>
          <p:nvPr/>
        </p:nvSpPr>
        <p:spPr>
          <a:xfrm>
            <a:off x="509237" y="6125627"/>
            <a:ext cx="8277889" cy="646331"/>
          </a:xfrm>
          <a:prstGeom prst="rect">
            <a:avLst/>
          </a:prstGeom>
          <a:noFill/>
        </p:spPr>
        <p:txBody>
          <a:bodyPr wrap="none" rtlCol="0">
            <a:spAutoFit/>
          </a:bodyPr>
          <a:lstStyle/>
          <a:p>
            <a:r>
              <a:rPr lang="en-US" dirty="0"/>
              <a:t>https://</a:t>
            </a:r>
            <a:r>
              <a:rPr lang="en-US" dirty="0" err="1"/>
              <a:t>commons.wikimedia.org</a:t>
            </a:r>
            <a:r>
              <a:rPr lang="en-US" dirty="0"/>
              <a:t>/wiki/File:Hotel_Hilton_Vienna_August_2006_001.</a:t>
            </a:r>
            <a:r>
              <a:rPr lang="en-US" dirty="0" smtClean="0"/>
              <a:t>jpg</a:t>
            </a:r>
          </a:p>
          <a:p>
            <a:r>
              <a:rPr lang="en-US" dirty="0" smtClean="0"/>
              <a:t>https</a:t>
            </a:r>
            <a:r>
              <a:rPr lang="en-US" dirty="0"/>
              <a:t>://</a:t>
            </a:r>
            <a:r>
              <a:rPr lang="en-US" dirty="0" err="1"/>
              <a:t>commons.wikimedia.org</a:t>
            </a:r>
            <a:r>
              <a:rPr lang="en-US" dirty="0"/>
              <a:t>/wiki/</a:t>
            </a:r>
            <a:r>
              <a:rPr lang="en-US" dirty="0" err="1"/>
              <a:t>File:Au-</a:t>
            </a:r>
            <a:r>
              <a:rPr lang="en-US" dirty="0" err="1" smtClean="0"/>
              <a:t>map.png</a:t>
            </a:r>
            <a:endParaRPr lang="en-US" dirty="0" smtClean="0"/>
          </a:p>
        </p:txBody>
      </p:sp>
      <p:pic>
        <p:nvPicPr>
          <p:cNvPr id="6" name="Picture 5" descr="360px-Hotel_Hilton_Vienna_August_2006_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97" y="1277074"/>
            <a:ext cx="3445100" cy="4593467"/>
          </a:xfrm>
          <a:prstGeom prst="rect">
            <a:avLst/>
          </a:prstGeom>
        </p:spPr>
      </p:pic>
      <p:sp>
        <p:nvSpPr>
          <p:cNvPr id="3" name="Slide Number Placeholder 2"/>
          <p:cNvSpPr>
            <a:spLocks noGrp="1"/>
          </p:cNvSpPr>
          <p:nvPr>
            <p:ph type="sldNum" sz="quarter" idx="12"/>
          </p:nvPr>
        </p:nvSpPr>
        <p:spPr/>
        <p:txBody>
          <a:bodyPr/>
          <a:lstStyle/>
          <a:p>
            <a:fld id="{895740CC-497F-A94D-B855-144E65AFD84C}" type="slidenum">
              <a:rPr lang="en-US" smtClean="0"/>
              <a:t>15</a:t>
            </a:fld>
            <a:endParaRPr lang="en-US"/>
          </a:p>
        </p:txBody>
      </p:sp>
    </p:spTree>
    <p:extLst>
      <p:ext uri="{BB962C8B-B14F-4D97-AF65-F5344CB8AC3E}">
        <p14:creationId xmlns:p14="http://schemas.microsoft.com/office/powerpoint/2010/main" val="15516236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rst-guardian-disclos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08" y="1666191"/>
            <a:ext cx="7505700" cy="2743200"/>
          </a:xfrm>
          <a:prstGeom prst="rect">
            <a:avLst/>
          </a:prstGeom>
        </p:spPr>
      </p:pic>
      <p:sp>
        <p:nvSpPr>
          <p:cNvPr id="9" name="TextBox 8"/>
          <p:cNvSpPr txBox="1"/>
          <p:nvPr/>
        </p:nvSpPr>
        <p:spPr>
          <a:xfrm>
            <a:off x="415483" y="4613385"/>
            <a:ext cx="8403675" cy="923330"/>
          </a:xfrm>
          <a:prstGeom prst="rect">
            <a:avLst/>
          </a:prstGeom>
          <a:noFill/>
        </p:spPr>
        <p:txBody>
          <a:bodyPr wrap="none" rtlCol="0">
            <a:spAutoFit/>
          </a:bodyPr>
          <a:lstStyle/>
          <a:p>
            <a:r>
              <a:rPr lang="en-US" dirty="0" smtClean="0"/>
              <a:t>www.theguardian.com</a:t>
            </a:r>
            <a:r>
              <a:rPr lang="en-US" dirty="0"/>
              <a:t>/world/2013/jun/06/nsa-phone-records-verizon-court-</a:t>
            </a:r>
            <a:r>
              <a:rPr lang="en-US" dirty="0" smtClean="0"/>
              <a:t>order</a:t>
            </a:r>
          </a:p>
          <a:p>
            <a:r>
              <a:rPr lang="en-US" dirty="0" smtClean="0"/>
              <a:t>[notwithstanding the URL, this article was actually published on the 5</a:t>
            </a:r>
            <a:r>
              <a:rPr lang="en-US" baseline="30000" dirty="0" smtClean="0"/>
              <a:t>th </a:t>
            </a:r>
            <a:r>
              <a:rPr lang="en-US" dirty="0" smtClean="0"/>
              <a:t>of June, </a:t>
            </a:r>
            <a:r>
              <a:rPr lang="en-US" dirty="0"/>
              <a:t>see</a:t>
            </a:r>
            <a:br>
              <a:rPr lang="en-US" dirty="0"/>
            </a:br>
            <a:r>
              <a:rPr lang="en-US" dirty="0"/>
              <a:t>http://www.theguardian.com/world/2013/jun/23/</a:t>
            </a:r>
            <a:r>
              <a:rPr lang="en-US" dirty="0" err="1"/>
              <a:t>edward</a:t>
            </a:r>
            <a:r>
              <a:rPr lang="en-US" dirty="0"/>
              <a:t>-</a:t>
            </a:r>
            <a:r>
              <a:rPr lang="en-US" dirty="0" err="1"/>
              <a:t>snowden</a:t>
            </a:r>
            <a:r>
              <a:rPr lang="en-US" dirty="0"/>
              <a:t>-nsa-files-</a:t>
            </a:r>
            <a:r>
              <a:rPr lang="en-US" dirty="0" smtClean="0"/>
              <a:t>timeline ]</a:t>
            </a:r>
            <a:endParaRPr lang="en-US" dirty="0"/>
          </a:p>
        </p:txBody>
      </p:sp>
      <p:sp>
        <p:nvSpPr>
          <p:cNvPr id="2" name="Rectangle 1"/>
          <p:cNvSpPr/>
          <p:nvPr/>
        </p:nvSpPr>
        <p:spPr>
          <a:xfrm>
            <a:off x="206376" y="356861"/>
            <a:ext cx="8612782" cy="584776"/>
          </a:xfrm>
          <a:prstGeom prst="rect">
            <a:avLst/>
          </a:prstGeom>
        </p:spPr>
        <p:txBody>
          <a:bodyPr wrap="square">
            <a:spAutoFit/>
          </a:bodyPr>
          <a:lstStyle/>
          <a:p>
            <a:pPr algn="ctr"/>
            <a:r>
              <a:rPr lang="en-US" sz="3200" b="1" dirty="0" smtClean="0"/>
              <a:t>Remember This Headline? I Sure Do...</a:t>
            </a:r>
            <a:endParaRPr lang="en-US" sz="3200" dirty="0"/>
          </a:p>
        </p:txBody>
      </p:sp>
      <p:sp>
        <p:nvSpPr>
          <p:cNvPr id="3" name="Slide Number Placeholder 2"/>
          <p:cNvSpPr>
            <a:spLocks noGrp="1"/>
          </p:cNvSpPr>
          <p:nvPr>
            <p:ph type="sldNum" sz="quarter" idx="12"/>
          </p:nvPr>
        </p:nvSpPr>
        <p:spPr/>
        <p:txBody>
          <a:bodyPr/>
          <a:lstStyle/>
          <a:p>
            <a:fld id="{895740CC-497F-A94D-B855-144E65AFD84C}" type="slidenum">
              <a:rPr lang="en-US" smtClean="0"/>
              <a:t>16</a:t>
            </a:fld>
            <a:endParaRPr lang="en-US"/>
          </a:p>
        </p:txBody>
      </p:sp>
    </p:spTree>
    <p:extLst>
      <p:ext uri="{BB962C8B-B14F-4D97-AF65-F5344CB8AC3E}">
        <p14:creationId xmlns:p14="http://schemas.microsoft.com/office/powerpoint/2010/main" val="18878674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85"/>
            <a:ext cx="9144000" cy="597240"/>
          </a:xfrm>
        </p:spPr>
        <p:txBody>
          <a:bodyPr>
            <a:normAutofit/>
          </a:bodyPr>
          <a:lstStyle/>
          <a:p>
            <a:r>
              <a:rPr lang="en-US" sz="3200" b="1" dirty="0" smtClean="0"/>
              <a:t>Reactions</a:t>
            </a:r>
            <a:endParaRPr lang="en-US" sz="3200" b="1" dirty="0"/>
          </a:p>
        </p:txBody>
      </p:sp>
      <p:sp>
        <p:nvSpPr>
          <p:cNvPr id="3" name="Content Placeholder 2"/>
          <p:cNvSpPr>
            <a:spLocks noGrp="1"/>
          </p:cNvSpPr>
          <p:nvPr>
            <p:ph idx="1"/>
          </p:nvPr>
        </p:nvSpPr>
        <p:spPr>
          <a:xfrm>
            <a:off x="270933" y="904875"/>
            <a:ext cx="8669867" cy="5614457"/>
          </a:xfrm>
        </p:spPr>
        <p:txBody>
          <a:bodyPr>
            <a:noAutofit/>
          </a:bodyPr>
          <a:lstStyle/>
          <a:p>
            <a:r>
              <a:rPr lang="en-US" sz="2400" dirty="0" smtClean="0"/>
              <a:t>Many were angry, shocked, and dismayed over what was reported by </a:t>
            </a:r>
            <a:r>
              <a:rPr lang="en-US" sz="2400" i="1" dirty="0" smtClean="0"/>
              <a:t>The Guardian</a:t>
            </a:r>
            <a:r>
              <a:rPr lang="en-US" sz="2400" dirty="0" smtClean="0"/>
              <a:t> and other news outlets.</a:t>
            </a:r>
          </a:p>
          <a:p>
            <a:r>
              <a:rPr lang="en-US" sz="2400" b="1" i="1" dirty="0" smtClean="0"/>
              <a:t>Online pervasive monitoring of </a:t>
            </a:r>
            <a:r>
              <a:rPr lang="en-US" sz="2400" b="1" i="1" u="sng" dirty="0" smtClean="0"/>
              <a:t>domestic</a:t>
            </a:r>
            <a:r>
              <a:rPr lang="en-US" sz="2400" b="1" i="1" dirty="0" smtClean="0"/>
              <a:t> customer metadata? </a:t>
            </a:r>
            <a:r>
              <a:rPr lang="en-US" sz="2400" dirty="0" smtClean="0"/>
              <a:t>What about Constitutional protections against unreasonable search and seizure? What about Americans' right to privacy?</a:t>
            </a:r>
            <a:endParaRPr lang="en-US" sz="2400" dirty="0"/>
          </a:p>
          <a:p>
            <a:r>
              <a:rPr lang="en-US" sz="2400" dirty="0" smtClean="0"/>
              <a:t>This pervasive monitoring was even viewed by some in the community as a </a:t>
            </a:r>
            <a:r>
              <a:rPr lang="en-US" sz="2400" i="1" dirty="0" smtClean="0"/>
              <a:t>personal affront</a:t>
            </a:r>
            <a:r>
              <a:rPr lang="en-US" sz="2400" i="1" dirty="0"/>
              <a:t>.</a:t>
            </a:r>
            <a:r>
              <a:rPr lang="en-US" sz="2400" dirty="0"/>
              <a:t> It takes a lot of </a:t>
            </a:r>
            <a:r>
              <a:rPr lang="en-US" sz="2400" dirty="0" smtClean="0"/>
              <a:t>effort to </a:t>
            </a:r>
            <a:r>
              <a:rPr lang="en-US" sz="2400" dirty="0"/>
              <a:t>build and run complex </a:t>
            </a:r>
            <a:r>
              <a:rPr lang="en-US" sz="2400" dirty="0" smtClean="0"/>
              <a:t>Internet-scale systems. </a:t>
            </a:r>
            <a:r>
              <a:rPr lang="en-US" sz="2400" dirty="0"/>
              <a:t>Technical </a:t>
            </a:r>
            <a:r>
              <a:rPr lang="en-US" sz="2400" dirty="0" smtClean="0"/>
              <a:t>people</a:t>
            </a:r>
            <a:r>
              <a:rPr lang="en-US" sz="2400" dirty="0"/>
              <a:t> </a:t>
            </a:r>
            <a:r>
              <a:rPr lang="en-US" sz="2400" dirty="0" smtClean="0"/>
              <a:t>tend </a:t>
            </a:r>
            <a:br>
              <a:rPr lang="en-US" sz="2400" dirty="0" smtClean="0"/>
            </a:br>
            <a:r>
              <a:rPr lang="en-US" sz="2400" dirty="0" smtClean="0"/>
              <a:t>to throw themselves into their work and take great pride in how they build and operate their networks and systems, including the security and privacy thereof. Having that undercut by the U.S. intelligence community felt insulting, dismissive, and violative.</a:t>
            </a:r>
          </a:p>
          <a:p>
            <a:r>
              <a:rPr lang="en-US" sz="2400" dirty="0" smtClean="0"/>
              <a:t>Many also worried that Snowden's disclosures would cause a </a:t>
            </a:r>
            <a:br>
              <a:rPr lang="en-US" sz="2400" dirty="0" smtClean="0"/>
            </a:br>
            <a:r>
              <a:rPr lang="en-US" sz="2400" dirty="0" smtClean="0"/>
              <a:t>loss of customer confidence and be commercially damaging.</a:t>
            </a:r>
          </a:p>
        </p:txBody>
      </p:sp>
      <p:sp>
        <p:nvSpPr>
          <p:cNvPr id="4" name="Slide Number Placeholder 3"/>
          <p:cNvSpPr>
            <a:spLocks noGrp="1"/>
          </p:cNvSpPr>
          <p:nvPr>
            <p:ph type="sldNum" sz="quarter" idx="12"/>
          </p:nvPr>
        </p:nvSpPr>
        <p:spPr/>
        <p:txBody>
          <a:bodyPr/>
          <a:lstStyle/>
          <a:p>
            <a:fld id="{895740CC-497F-A94D-B855-144E65AFD84C}" type="slidenum">
              <a:rPr lang="en-US" smtClean="0"/>
              <a:t>17</a:t>
            </a:fld>
            <a:endParaRPr lang="en-US"/>
          </a:p>
        </p:txBody>
      </p:sp>
    </p:spTree>
    <p:extLst>
      <p:ext uri="{BB962C8B-B14F-4D97-AF65-F5344CB8AC3E}">
        <p14:creationId xmlns:p14="http://schemas.microsoft.com/office/powerpoint/2010/main" val="7851304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3" y="4118869"/>
            <a:ext cx="8669867" cy="2286321"/>
          </a:xfrm>
        </p:spPr>
        <p:txBody>
          <a:bodyPr>
            <a:noAutofit/>
          </a:bodyPr>
          <a:lstStyle/>
          <a:p>
            <a:r>
              <a:rPr lang="en-US" sz="2400" dirty="0" smtClean="0"/>
              <a:t>The first Snowden revelation was about the bulk collection of domestic </a:t>
            </a:r>
            <a:r>
              <a:rPr lang="en-US" sz="2400" b="1" dirty="0" smtClean="0"/>
              <a:t>metadata.</a:t>
            </a:r>
            <a:r>
              <a:rPr lang="en-US" sz="2400" dirty="0" smtClean="0"/>
              <a:t> While metadata can be hugely revealing, most average users have no idea of just </a:t>
            </a:r>
            <a:r>
              <a:rPr lang="en-US" sz="2400" i="1" u="sng" dirty="0" smtClean="0"/>
              <a:t>how</a:t>
            </a:r>
            <a:r>
              <a:rPr lang="en-US" sz="2400" dirty="0" smtClean="0"/>
              <a:t> revealing it can be. Eavesdropping on </a:t>
            </a:r>
            <a:r>
              <a:rPr lang="en-US" sz="2400" b="1" dirty="0" smtClean="0"/>
              <a:t>full message contents</a:t>
            </a:r>
            <a:r>
              <a:rPr lang="en-US" sz="2400" dirty="0" smtClean="0"/>
              <a:t> on the other hand (Snowden's 2</a:t>
            </a:r>
            <a:r>
              <a:rPr lang="en-US" sz="2400" baseline="30000" dirty="0" smtClean="0"/>
              <a:t>nd</a:t>
            </a:r>
            <a:r>
              <a:rPr lang="en-US" sz="2400" dirty="0" smtClean="0"/>
              <a:t> revelation, as shown here) is the troubling sort of behavior that even non-technical users can readily apprehend.</a:t>
            </a:r>
          </a:p>
        </p:txBody>
      </p:sp>
      <p:sp>
        <p:nvSpPr>
          <p:cNvPr id="4" name="Slide Number Placeholder 3"/>
          <p:cNvSpPr>
            <a:spLocks noGrp="1"/>
          </p:cNvSpPr>
          <p:nvPr>
            <p:ph type="sldNum" sz="quarter" idx="12"/>
          </p:nvPr>
        </p:nvSpPr>
        <p:spPr/>
        <p:txBody>
          <a:bodyPr/>
          <a:lstStyle/>
          <a:p>
            <a:fld id="{895740CC-497F-A94D-B855-144E65AFD84C}" type="slidenum">
              <a:rPr lang="en-US" smtClean="0"/>
              <a:t>18</a:t>
            </a:fld>
            <a:endParaRPr lang="en-US"/>
          </a:p>
        </p:txBody>
      </p:sp>
      <p:pic>
        <p:nvPicPr>
          <p:cNvPr id="5" name="Picture 4" descr="prism-pr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79" y="820095"/>
            <a:ext cx="7835900" cy="2717800"/>
          </a:xfrm>
          <a:prstGeom prst="rect">
            <a:avLst/>
          </a:prstGeom>
        </p:spPr>
      </p:pic>
      <p:sp>
        <p:nvSpPr>
          <p:cNvPr id="6" name="TextBox 5"/>
          <p:cNvSpPr txBox="1"/>
          <p:nvPr/>
        </p:nvSpPr>
        <p:spPr>
          <a:xfrm>
            <a:off x="927556" y="3434155"/>
            <a:ext cx="8013244" cy="369332"/>
          </a:xfrm>
          <a:prstGeom prst="rect">
            <a:avLst/>
          </a:prstGeom>
          <a:noFill/>
        </p:spPr>
        <p:txBody>
          <a:bodyPr wrap="none" rtlCol="0">
            <a:spAutoFit/>
          </a:bodyPr>
          <a:lstStyle/>
          <a:p>
            <a:r>
              <a:rPr lang="en-US" dirty="0" smtClean="0"/>
              <a:t>Source: http</a:t>
            </a:r>
            <a:r>
              <a:rPr lang="en-US" dirty="0"/>
              <a:t>://www.theguardian.com/world/2013/jun/06/us-tech-giants-nsa-</a:t>
            </a:r>
            <a:r>
              <a:rPr lang="en-US" dirty="0" smtClean="0"/>
              <a:t>data</a:t>
            </a:r>
            <a:endParaRPr lang="en-US" dirty="0"/>
          </a:p>
        </p:txBody>
      </p:sp>
      <p:sp>
        <p:nvSpPr>
          <p:cNvPr id="7" name="Rectangle 6"/>
          <p:cNvSpPr/>
          <p:nvPr/>
        </p:nvSpPr>
        <p:spPr>
          <a:xfrm>
            <a:off x="206376" y="64473"/>
            <a:ext cx="8612782" cy="584776"/>
          </a:xfrm>
          <a:prstGeom prst="rect">
            <a:avLst/>
          </a:prstGeom>
        </p:spPr>
        <p:txBody>
          <a:bodyPr wrap="square">
            <a:spAutoFit/>
          </a:bodyPr>
          <a:lstStyle/>
          <a:p>
            <a:pPr algn="ctr"/>
            <a:r>
              <a:rPr lang="en-US" sz="3200" b="1" dirty="0" smtClean="0"/>
              <a:t>Another Shoe Drops</a:t>
            </a:r>
            <a:endParaRPr lang="en-US" sz="3200" dirty="0"/>
          </a:p>
        </p:txBody>
      </p:sp>
    </p:spTree>
    <p:extLst>
      <p:ext uri="{BB962C8B-B14F-4D97-AF65-F5344CB8AC3E}">
        <p14:creationId xmlns:p14="http://schemas.microsoft.com/office/powerpoint/2010/main" val="5109204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3"/>
            <a:ext cx="9143999" cy="660753"/>
          </a:xfrm>
        </p:spPr>
        <p:txBody>
          <a:bodyPr>
            <a:normAutofit/>
          </a:bodyPr>
          <a:lstStyle/>
          <a:p>
            <a:r>
              <a:rPr lang="en-US" sz="3200" b="1" dirty="0" smtClean="0">
                <a:latin typeface="Calibri"/>
                <a:cs typeface="Calibri"/>
              </a:rPr>
              <a:t>The PRISM Program Disclosure</a:t>
            </a:r>
            <a:endParaRPr lang="en-US" sz="3200" b="1" dirty="0">
              <a:latin typeface="Calibri"/>
              <a:cs typeface="Calibri"/>
            </a:endParaRPr>
          </a:p>
        </p:txBody>
      </p:sp>
      <p:sp>
        <p:nvSpPr>
          <p:cNvPr id="4" name="Slide Number Placeholder 3"/>
          <p:cNvSpPr>
            <a:spLocks noGrp="1"/>
          </p:cNvSpPr>
          <p:nvPr>
            <p:ph type="sldNum" sz="quarter" idx="12"/>
          </p:nvPr>
        </p:nvSpPr>
        <p:spPr/>
        <p:txBody>
          <a:bodyPr/>
          <a:lstStyle/>
          <a:p>
            <a:fld id="{A01D78B1-C646-0640-9D56-83A1F74A1B90}" type="slidenum">
              <a:rPr lang="en-US" smtClean="0"/>
              <a:t>19</a:t>
            </a:fld>
            <a:endParaRPr lang="en-US"/>
          </a:p>
        </p:txBody>
      </p:sp>
      <p:pic>
        <p:nvPicPr>
          <p:cNvPr id="3" name="Picture 2" descr="Prism-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46" y="952500"/>
            <a:ext cx="7874000" cy="5905500"/>
          </a:xfrm>
          <a:prstGeom prst="rect">
            <a:avLst/>
          </a:prstGeom>
        </p:spPr>
      </p:pic>
    </p:spTree>
    <p:extLst>
      <p:ext uri="{BB962C8B-B14F-4D97-AF65-F5344CB8AC3E}">
        <p14:creationId xmlns:p14="http://schemas.microsoft.com/office/powerpoint/2010/main" val="20777173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I. Introduction</a:t>
            </a:r>
            <a:endParaRPr lang="en-US" sz="3200" b="1" dirty="0"/>
          </a:p>
        </p:txBody>
      </p:sp>
    </p:spTree>
    <p:extLst>
      <p:ext uri="{BB962C8B-B14F-4D97-AF65-F5344CB8AC3E}">
        <p14:creationId xmlns:p14="http://schemas.microsoft.com/office/powerpoint/2010/main" val="42716417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3"/>
            <a:ext cx="9143999" cy="921456"/>
          </a:xfrm>
        </p:spPr>
        <p:txBody>
          <a:bodyPr>
            <a:normAutofit/>
          </a:bodyPr>
          <a:lstStyle/>
          <a:p>
            <a:r>
              <a:rPr lang="en-US" sz="3200" b="1" dirty="0" smtClean="0">
                <a:latin typeface="Calibri"/>
                <a:cs typeface="Calibri"/>
              </a:rPr>
              <a:t>What Has The PRISM Program Collected?</a:t>
            </a:r>
            <a:endParaRPr lang="en-US" sz="3200" b="1" dirty="0">
              <a:latin typeface="Calibri"/>
              <a:cs typeface="Calibri"/>
            </a:endParaRPr>
          </a:p>
        </p:txBody>
      </p:sp>
      <p:sp>
        <p:nvSpPr>
          <p:cNvPr id="4" name="Slide Number Placeholder 3"/>
          <p:cNvSpPr>
            <a:spLocks noGrp="1"/>
          </p:cNvSpPr>
          <p:nvPr>
            <p:ph type="sldNum" sz="quarter" idx="12"/>
          </p:nvPr>
        </p:nvSpPr>
        <p:spPr/>
        <p:txBody>
          <a:bodyPr/>
          <a:lstStyle/>
          <a:p>
            <a:fld id="{A01D78B1-C646-0640-9D56-83A1F74A1B90}" type="slidenum">
              <a:rPr lang="en-US" smtClean="0"/>
              <a:t>20</a:t>
            </a:fld>
            <a:endParaRPr lang="en-US"/>
          </a:p>
        </p:txBody>
      </p:sp>
      <p:pic>
        <p:nvPicPr>
          <p:cNvPr id="6" name="Picture 5" descr="pri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11" y="1058429"/>
            <a:ext cx="7218581" cy="5558189"/>
          </a:xfrm>
          <a:prstGeom prst="rect">
            <a:avLst/>
          </a:prstGeom>
        </p:spPr>
      </p:pic>
    </p:spTree>
    <p:extLst>
      <p:ext uri="{BB962C8B-B14F-4D97-AF65-F5344CB8AC3E}">
        <p14:creationId xmlns:p14="http://schemas.microsoft.com/office/powerpoint/2010/main" val="3281911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5482" y="3184431"/>
            <a:ext cx="8115933" cy="369332"/>
          </a:xfrm>
          <a:prstGeom prst="rect">
            <a:avLst/>
          </a:prstGeom>
          <a:noFill/>
        </p:spPr>
        <p:txBody>
          <a:bodyPr wrap="square" rtlCol="0">
            <a:spAutoFit/>
          </a:bodyPr>
          <a:lstStyle/>
          <a:p>
            <a:r>
              <a:rPr lang="en-US" dirty="0" smtClean="0"/>
              <a:t>Source: Washington Post, October 30</a:t>
            </a:r>
            <a:r>
              <a:rPr lang="en-US" baseline="30000" dirty="0" smtClean="0"/>
              <a:t>th</a:t>
            </a:r>
            <a:r>
              <a:rPr lang="en-US" dirty="0" smtClean="0"/>
              <a:t>, 2013.</a:t>
            </a:r>
          </a:p>
        </p:txBody>
      </p:sp>
      <p:sp>
        <p:nvSpPr>
          <p:cNvPr id="2" name="Rectangle 1"/>
          <p:cNvSpPr/>
          <p:nvPr/>
        </p:nvSpPr>
        <p:spPr>
          <a:xfrm>
            <a:off x="0" y="64473"/>
            <a:ext cx="9144000" cy="1077218"/>
          </a:xfrm>
          <a:prstGeom prst="rect">
            <a:avLst/>
          </a:prstGeom>
        </p:spPr>
        <p:txBody>
          <a:bodyPr wrap="square">
            <a:spAutoFit/>
          </a:bodyPr>
          <a:lstStyle/>
          <a:p>
            <a:pPr algn="ctr"/>
            <a:r>
              <a:rPr lang="en-US" sz="3200" b="1" dirty="0" smtClean="0"/>
              <a:t>A Third Release (They Just Kept Coming), The Week After M</a:t>
            </a:r>
            <a:r>
              <a:rPr lang="en-US" sz="3200" b="1" baseline="30000" dirty="0" smtClean="0"/>
              <a:t>3</a:t>
            </a:r>
            <a:r>
              <a:rPr lang="en-US" sz="3200" b="1" dirty="0" smtClean="0"/>
              <a:t>AAWG 29 In Montreal</a:t>
            </a:r>
            <a:r>
              <a:rPr lang="en-US" sz="3200" dirty="0" smtClean="0"/>
              <a:t>, </a:t>
            </a:r>
            <a:r>
              <a:rPr lang="en-US" sz="3200" b="1" dirty="0" smtClean="0"/>
              <a:t>Oct 21</a:t>
            </a:r>
            <a:r>
              <a:rPr lang="en-US" sz="3200" b="1" baseline="30000" dirty="0" smtClean="0"/>
              <a:t>st</a:t>
            </a:r>
            <a:r>
              <a:rPr lang="en-US" sz="3200" b="1" dirty="0" smtClean="0"/>
              <a:t>-24</a:t>
            </a:r>
            <a:r>
              <a:rPr lang="en-US" sz="3200" b="1" baseline="30000" dirty="0" smtClean="0"/>
              <a:t>th</a:t>
            </a:r>
            <a:endParaRPr lang="en-US" sz="3200" b="1" dirty="0" smtClean="0"/>
          </a:p>
        </p:txBody>
      </p:sp>
      <p:sp>
        <p:nvSpPr>
          <p:cNvPr id="3" name="Slide Number Placeholder 2"/>
          <p:cNvSpPr>
            <a:spLocks noGrp="1"/>
          </p:cNvSpPr>
          <p:nvPr>
            <p:ph type="sldNum" sz="quarter" idx="12"/>
          </p:nvPr>
        </p:nvSpPr>
        <p:spPr/>
        <p:txBody>
          <a:bodyPr/>
          <a:lstStyle/>
          <a:p>
            <a:fld id="{895740CC-497F-A94D-B855-144E65AFD84C}" type="slidenum">
              <a:rPr lang="en-US" smtClean="0"/>
              <a:t>21</a:t>
            </a:fld>
            <a:endParaRPr lang="en-US"/>
          </a:p>
        </p:txBody>
      </p:sp>
      <p:pic>
        <p:nvPicPr>
          <p:cNvPr id="4" name="Picture 3" descr="muscula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82" y="1738622"/>
            <a:ext cx="8271318" cy="1328726"/>
          </a:xfrm>
          <a:prstGeom prst="rect">
            <a:avLst/>
          </a:prstGeom>
        </p:spPr>
      </p:pic>
    </p:spTree>
    <p:extLst>
      <p:ext uri="{BB962C8B-B14F-4D97-AF65-F5344CB8AC3E}">
        <p14:creationId xmlns:p14="http://schemas.microsoft.com/office/powerpoint/2010/main" val="29453994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95740CC-497F-A94D-B855-144E65AFD84C}" type="slidenum">
              <a:rPr lang="en-US" smtClean="0"/>
              <a:t>22</a:t>
            </a:fld>
            <a:endParaRPr lang="en-US"/>
          </a:p>
        </p:txBody>
      </p:sp>
      <p:pic>
        <p:nvPicPr>
          <p:cNvPr id="5" name="Picture 4" descr="added-and-remov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225" cy="6858000"/>
          </a:xfrm>
          <a:prstGeom prst="rect">
            <a:avLst/>
          </a:prstGeom>
        </p:spPr>
      </p:pic>
    </p:spTree>
    <p:extLst>
      <p:ext uri="{BB962C8B-B14F-4D97-AF65-F5344CB8AC3E}">
        <p14:creationId xmlns:p14="http://schemas.microsoft.com/office/powerpoint/2010/main" val="39020516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3" y="153299"/>
            <a:ext cx="9019757" cy="989701"/>
          </a:xfrm>
        </p:spPr>
        <p:txBody>
          <a:bodyPr>
            <a:normAutofit/>
          </a:bodyPr>
          <a:lstStyle/>
          <a:p>
            <a:r>
              <a:rPr lang="en-US" sz="3200" b="1" dirty="0" smtClean="0">
                <a:latin typeface="Calibri"/>
                <a:cs typeface="Calibri"/>
              </a:rPr>
              <a:t>Domestic Bulk Metadata Collection Had Been </a:t>
            </a:r>
            <a:br>
              <a:rPr lang="en-US" sz="3200" b="1" dirty="0" smtClean="0">
                <a:latin typeface="Calibri"/>
                <a:cs typeface="Calibri"/>
              </a:rPr>
            </a:br>
            <a:r>
              <a:rPr lang="en-US" sz="3200" b="1" dirty="0" smtClean="0">
                <a:latin typeface="Calibri"/>
                <a:cs typeface="Calibri"/>
              </a:rPr>
              <a:t>Going On For Years </a:t>
            </a:r>
            <a:r>
              <a:rPr lang="en-US" sz="3200" b="1" u="sng" dirty="0" smtClean="0">
                <a:latin typeface="Calibri"/>
                <a:cs typeface="Calibri"/>
              </a:rPr>
              <a:t>BEFORE</a:t>
            </a:r>
            <a:r>
              <a:rPr lang="en-US" sz="3200" b="1" dirty="0" smtClean="0">
                <a:latin typeface="Calibri"/>
                <a:cs typeface="Calibri"/>
              </a:rPr>
              <a:t> Snowden's Revelations</a:t>
            </a:r>
            <a:endParaRPr lang="en-US" sz="3200" b="1" dirty="0">
              <a:latin typeface="Calibri"/>
              <a:cs typeface="Calibri"/>
            </a:endParaRPr>
          </a:p>
        </p:txBody>
      </p:sp>
      <p:sp>
        <p:nvSpPr>
          <p:cNvPr id="3" name="Content Placeholder 2"/>
          <p:cNvSpPr>
            <a:spLocks noGrp="1"/>
          </p:cNvSpPr>
          <p:nvPr>
            <p:ph idx="1"/>
          </p:nvPr>
        </p:nvSpPr>
        <p:spPr>
          <a:xfrm>
            <a:off x="249027" y="1425222"/>
            <a:ext cx="8641275" cy="5186847"/>
          </a:xfrm>
        </p:spPr>
        <p:txBody>
          <a:bodyPr>
            <a:normAutofit/>
          </a:bodyPr>
          <a:lstStyle/>
          <a:p>
            <a:r>
              <a:rPr lang="en-US" sz="2400" dirty="0" smtClean="0">
                <a:latin typeface="Calibri"/>
                <a:cs typeface="Calibri"/>
              </a:rPr>
              <a:t>On May 10</a:t>
            </a:r>
            <a:r>
              <a:rPr lang="en-US" sz="2400" baseline="30000" dirty="0" smtClean="0">
                <a:latin typeface="Calibri"/>
                <a:cs typeface="Calibri"/>
              </a:rPr>
              <a:t>th</a:t>
            </a:r>
            <a:r>
              <a:rPr lang="en-US" sz="2400" dirty="0" smtClean="0">
                <a:latin typeface="Calibri"/>
                <a:cs typeface="Calibri"/>
              </a:rPr>
              <a:t>, 2006 USA Today published:</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a:t>
            </a:r>
            <a:r>
              <a:rPr lang="en-US" sz="2000" dirty="0" smtClean="0">
                <a:latin typeface="Calibri"/>
                <a:cs typeface="Calibri"/>
              </a:rPr>
              <a:t>"NSA </a:t>
            </a:r>
            <a:r>
              <a:rPr lang="en-US" sz="2000" dirty="0">
                <a:latin typeface="Calibri"/>
                <a:cs typeface="Calibri"/>
              </a:rPr>
              <a:t>has massive database of Americans' phone calls,"</a:t>
            </a:r>
            <a:br>
              <a:rPr lang="en-US" sz="2000" dirty="0">
                <a:latin typeface="Calibri"/>
                <a:cs typeface="Calibri"/>
              </a:rPr>
            </a:br>
            <a:r>
              <a:rPr lang="en-US" sz="2000" dirty="0">
                <a:latin typeface="Calibri"/>
                <a:cs typeface="Calibri"/>
              </a:rPr>
              <a:t>	</a:t>
            </a:r>
            <a:r>
              <a:rPr lang="en-US" sz="2000" dirty="0" smtClean="0">
                <a:latin typeface="Calibri"/>
                <a:cs typeface="Calibri"/>
              </a:rPr>
              <a:t>http://usatoday30</a:t>
            </a:r>
            <a:r>
              <a:rPr lang="en-US" sz="2000" dirty="0">
                <a:latin typeface="Calibri"/>
                <a:cs typeface="Calibri"/>
              </a:rPr>
              <a:t>.usatoday.com/news/washington/2006-05-10-</a:t>
            </a:r>
            <a:r>
              <a:rPr lang="en-US" sz="2000" dirty="0" smtClean="0">
                <a:latin typeface="Calibri"/>
                <a:cs typeface="Calibri"/>
              </a:rPr>
              <a:t>nsa_x.htm</a:t>
            </a:r>
            <a:endParaRPr lang="en-US" sz="2400" dirty="0">
              <a:latin typeface="Calibri"/>
              <a:cs typeface="Calibri"/>
            </a:endParaRPr>
          </a:p>
          <a:p>
            <a:endParaRPr lang="en-US" sz="2400" dirty="0" smtClean="0">
              <a:latin typeface="Calibri"/>
              <a:cs typeface="Calibri"/>
            </a:endParaRPr>
          </a:p>
          <a:p>
            <a:r>
              <a:rPr lang="en-US" sz="2400" dirty="0" smtClean="0">
                <a:latin typeface="Calibri"/>
                <a:cs typeface="Calibri"/>
              </a:rPr>
              <a:t>That was </a:t>
            </a:r>
            <a:r>
              <a:rPr lang="en-US" sz="2400" b="1" dirty="0" smtClean="0">
                <a:latin typeface="Calibri"/>
                <a:cs typeface="Calibri"/>
              </a:rPr>
              <a:t>SEVEN YEARS </a:t>
            </a:r>
            <a:r>
              <a:rPr lang="en-US" sz="2400" dirty="0" smtClean="0">
                <a:latin typeface="Calibri"/>
                <a:cs typeface="Calibri"/>
              </a:rPr>
              <a:t>before Snowden's revelations.</a:t>
            </a:r>
          </a:p>
          <a:p>
            <a:endParaRPr lang="en-US" sz="2400" dirty="0">
              <a:latin typeface="Calibri"/>
              <a:cs typeface="Calibri"/>
            </a:endParaRPr>
          </a:p>
          <a:p>
            <a:r>
              <a:rPr lang="en-US" sz="2400" dirty="0" smtClean="0">
                <a:latin typeface="Calibri"/>
                <a:cs typeface="Calibri"/>
              </a:rPr>
              <a:t>Even that report was </a:t>
            </a:r>
            <a:r>
              <a:rPr lang="en-US" sz="2400" b="1" dirty="0" smtClean="0">
                <a:latin typeface="Calibri"/>
                <a:cs typeface="Calibri"/>
              </a:rPr>
              <a:t>FIVE YEARS</a:t>
            </a:r>
            <a:r>
              <a:rPr lang="en-US" sz="2400" dirty="0" smtClean="0">
                <a:latin typeface="Calibri"/>
                <a:cs typeface="Calibri"/>
              </a:rPr>
              <a:t> after the President's </a:t>
            </a:r>
            <a:r>
              <a:rPr lang="en-US" sz="2400" smtClean="0">
                <a:latin typeface="Calibri"/>
                <a:cs typeface="Calibri"/>
              </a:rPr>
              <a:t>Surveillance </a:t>
            </a:r>
            <a:r>
              <a:rPr lang="en-US" sz="2400" smtClean="0">
                <a:latin typeface="Calibri"/>
                <a:cs typeface="Calibri"/>
              </a:rPr>
              <a:t>Program </a:t>
            </a:r>
            <a:r>
              <a:rPr lang="en-US" sz="2400" dirty="0" smtClean="0">
                <a:latin typeface="Calibri"/>
                <a:cs typeface="Calibri"/>
              </a:rPr>
              <a:t>first began, shortly after the attacks of 9/11 occurred. </a:t>
            </a:r>
            <a:r>
              <a:rPr lang="en-US" sz="2400" dirty="0">
                <a:cs typeface="Calibri"/>
              </a:rPr>
              <a:t>See http://</a:t>
            </a:r>
            <a:r>
              <a:rPr lang="en-US" sz="2400" dirty="0" err="1">
                <a:cs typeface="Calibri"/>
              </a:rPr>
              <a:t>www.nytimes.com</a:t>
            </a:r>
            <a:r>
              <a:rPr lang="en-US" sz="2400" dirty="0">
                <a:cs typeface="Calibri"/>
              </a:rPr>
              <a:t>/interactive/2015/04/25/us/25stellarwind-ig-report.html</a:t>
            </a:r>
            <a:endParaRPr lang="en-US" sz="2000" dirty="0" smtClean="0">
              <a:latin typeface="Calibri"/>
              <a:cs typeface="Calibri"/>
            </a:endParaRPr>
          </a:p>
        </p:txBody>
      </p:sp>
      <p:sp>
        <p:nvSpPr>
          <p:cNvPr id="4" name="Slide Number Placeholder 3"/>
          <p:cNvSpPr>
            <a:spLocks noGrp="1"/>
          </p:cNvSpPr>
          <p:nvPr>
            <p:ph type="sldNum" sz="quarter" idx="12"/>
          </p:nvPr>
        </p:nvSpPr>
        <p:spPr/>
        <p:txBody>
          <a:bodyPr/>
          <a:lstStyle/>
          <a:p>
            <a:fld id="{A01D78B1-C646-0640-9D56-83A1F74A1B90}" type="slidenum">
              <a:rPr lang="en-US" smtClean="0"/>
              <a:t>23</a:t>
            </a:fld>
            <a:endParaRPr lang="en-US"/>
          </a:p>
        </p:txBody>
      </p:sp>
    </p:spTree>
    <p:extLst>
      <p:ext uri="{BB962C8B-B14F-4D97-AF65-F5344CB8AC3E}">
        <p14:creationId xmlns:p14="http://schemas.microsoft.com/office/powerpoint/2010/main" val="16248253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a:t>https://</a:t>
            </a:r>
            <a:r>
              <a:rPr lang="en-US" sz="3200" b="1" dirty="0" err="1"/>
              <a:t>www.eff.org</a:t>
            </a:r>
            <a:r>
              <a:rPr lang="en-US" sz="3200" b="1" dirty="0"/>
              <a:t>/nsa-spying/timeline</a:t>
            </a:r>
          </a:p>
        </p:txBody>
      </p:sp>
      <p:sp>
        <p:nvSpPr>
          <p:cNvPr id="4" name="Slide Number Placeholder 3"/>
          <p:cNvSpPr>
            <a:spLocks noGrp="1"/>
          </p:cNvSpPr>
          <p:nvPr>
            <p:ph type="sldNum" sz="quarter" idx="12"/>
          </p:nvPr>
        </p:nvSpPr>
        <p:spPr/>
        <p:txBody>
          <a:bodyPr/>
          <a:lstStyle/>
          <a:p>
            <a:fld id="{895740CC-497F-A94D-B855-144E65AFD84C}" type="slidenum">
              <a:rPr lang="en-US" smtClean="0"/>
              <a:t>24</a:t>
            </a:fld>
            <a:endParaRPr lang="en-US"/>
          </a:p>
        </p:txBody>
      </p:sp>
      <p:pic>
        <p:nvPicPr>
          <p:cNvPr id="6" name="Picture 5" descr="eff-time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858" y="772492"/>
            <a:ext cx="5964550" cy="5701533"/>
          </a:xfrm>
          <a:prstGeom prst="rect">
            <a:avLst/>
          </a:prstGeom>
        </p:spPr>
      </p:pic>
    </p:spTree>
    <p:extLst>
      <p:ext uri="{BB962C8B-B14F-4D97-AF65-F5344CB8AC3E}">
        <p14:creationId xmlns:p14="http://schemas.microsoft.com/office/powerpoint/2010/main" val="38580050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solidFill>
                  <a:srgbClr val="FF0000"/>
                </a:solidFill>
              </a:rPr>
              <a:t>M</a:t>
            </a:r>
            <a:r>
              <a:rPr lang="en-US" sz="3200" b="1" baseline="30000" dirty="0" smtClean="0">
                <a:solidFill>
                  <a:srgbClr val="FF0000"/>
                </a:solidFill>
              </a:rPr>
              <a:t>3</a:t>
            </a:r>
            <a:r>
              <a:rPr lang="en-US" sz="3200" b="1" dirty="0" smtClean="0">
                <a:solidFill>
                  <a:srgbClr val="FF0000"/>
                </a:solidFill>
              </a:rPr>
              <a:t>AAWG Reaction to All These Revelations</a:t>
            </a:r>
            <a:endParaRPr lang="en-US" sz="3200" b="1" dirty="0">
              <a:solidFill>
                <a:srgbClr val="FF0000"/>
              </a:solidFill>
            </a:endParaRPr>
          </a:p>
        </p:txBody>
      </p:sp>
      <p:sp>
        <p:nvSpPr>
          <p:cNvPr id="3" name="Content Placeholder 2"/>
          <p:cNvSpPr>
            <a:spLocks noGrp="1"/>
          </p:cNvSpPr>
          <p:nvPr>
            <p:ph idx="1"/>
          </p:nvPr>
        </p:nvSpPr>
        <p:spPr>
          <a:xfrm>
            <a:off x="270933" y="846667"/>
            <a:ext cx="8669867" cy="5672666"/>
          </a:xfrm>
        </p:spPr>
        <p:txBody>
          <a:bodyPr>
            <a:noAutofit/>
          </a:bodyPr>
          <a:lstStyle/>
          <a:p>
            <a:r>
              <a:rPr lang="en-US" sz="2400" b="1" dirty="0" smtClean="0">
                <a:solidFill>
                  <a:srgbClr val="FF0000"/>
                </a:solidFill>
              </a:rPr>
              <a:t>M</a:t>
            </a:r>
            <a:r>
              <a:rPr lang="en-US" sz="2400" b="1" baseline="30000" dirty="0" smtClean="0">
                <a:solidFill>
                  <a:srgbClr val="FF0000"/>
                </a:solidFill>
              </a:rPr>
              <a:t>3</a:t>
            </a:r>
            <a:r>
              <a:rPr lang="en-US" sz="2400" b="1" dirty="0" smtClean="0">
                <a:solidFill>
                  <a:srgbClr val="FF0000"/>
                </a:solidFill>
              </a:rPr>
              <a:t>AAWG's membership and leadership decided to create an anti-Pervasive Monitoring Special Interest Group. </a:t>
            </a:r>
          </a:p>
          <a:p>
            <a:r>
              <a:rPr lang="en-US" sz="2400" b="1" dirty="0" smtClean="0">
                <a:solidFill>
                  <a:srgbClr val="FF0000"/>
                </a:solidFill>
              </a:rPr>
              <a:t>First output? The draft of a new document:</a:t>
            </a:r>
            <a:r>
              <a:rPr lang="en-US" sz="2400" b="1" dirty="0">
                <a:solidFill>
                  <a:srgbClr val="FF0000"/>
                </a:solidFill>
              </a:rPr>
              <a:t> </a:t>
            </a:r>
            <a:r>
              <a:rPr lang="en-US" sz="2400" b="1" dirty="0" smtClean="0">
                <a:solidFill>
                  <a:srgbClr val="FF0000"/>
                </a:solidFill>
              </a:rPr>
              <a:t>"</a:t>
            </a:r>
            <a:r>
              <a:rPr lang="en-US" sz="2400" b="1" dirty="0">
                <a:solidFill>
                  <a:srgbClr val="FF0000"/>
                </a:solidFill>
              </a:rPr>
              <a:t>SSL/TLS for Mail: Some Initial M</a:t>
            </a:r>
            <a:r>
              <a:rPr lang="en-US" sz="2400" b="1" baseline="30000" dirty="0">
                <a:solidFill>
                  <a:srgbClr val="FF0000"/>
                </a:solidFill>
              </a:rPr>
              <a:t>3</a:t>
            </a:r>
            <a:r>
              <a:rPr lang="en-US" sz="2400" b="1" dirty="0">
                <a:solidFill>
                  <a:srgbClr val="FF0000"/>
                </a:solidFill>
              </a:rPr>
              <a:t>AAWG </a:t>
            </a:r>
            <a:r>
              <a:rPr lang="en-US" sz="2400" b="1" dirty="0" smtClean="0">
                <a:solidFill>
                  <a:srgbClr val="FF0000"/>
                </a:solidFill>
              </a:rPr>
              <a:t>Recommendations" </a:t>
            </a:r>
            <a:endParaRPr lang="en-US" sz="2400" b="1" dirty="0">
              <a:solidFill>
                <a:srgbClr val="FF0000"/>
              </a:solidFill>
            </a:endParaRPr>
          </a:p>
          <a:p>
            <a:r>
              <a:rPr lang="en-US" sz="2400" b="1" dirty="0" smtClean="0">
                <a:solidFill>
                  <a:srgbClr val="FF0000"/>
                </a:solidFill>
              </a:rPr>
              <a:t>More generally, M</a:t>
            </a:r>
            <a:r>
              <a:rPr lang="en-US" sz="2400" b="1" baseline="30000" dirty="0" smtClean="0">
                <a:solidFill>
                  <a:srgbClr val="FF0000"/>
                </a:solidFill>
              </a:rPr>
              <a:t>3</a:t>
            </a:r>
            <a:r>
              <a:rPr lang="en-US" sz="2400" b="1" dirty="0" smtClean="0">
                <a:solidFill>
                  <a:srgbClr val="FF0000"/>
                </a:solidFill>
              </a:rPr>
              <a:t>AAWG also has proceeded to:</a:t>
            </a:r>
            <a:br>
              <a:rPr lang="en-US" sz="2400" b="1" dirty="0" smtClean="0">
                <a:solidFill>
                  <a:srgbClr val="FF0000"/>
                </a:solidFill>
              </a:rPr>
            </a:br>
            <a:r>
              <a:rPr lang="en-US" sz="2400" b="1" dirty="0" smtClean="0">
                <a:solidFill>
                  <a:srgbClr val="FF0000"/>
                </a:solidFill>
              </a:rPr>
              <a:t>-- identify and invite relevant speakers as guests, </a:t>
            </a:r>
            <a:br>
              <a:rPr lang="en-US" sz="2400" b="1" dirty="0" smtClean="0">
                <a:solidFill>
                  <a:srgbClr val="FF0000"/>
                </a:solidFill>
              </a:rPr>
            </a:br>
            <a:r>
              <a:rPr lang="en-US" sz="2400" b="1" dirty="0" smtClean="0">
                <a:solidFill>
                  <a:srgbClr val="FF0000"/>
                </a:solidFill>
              </a:rPr>
              <a:t>-- arrange for cryptographic training sessions, </a:t>
            </a:r>
            <a:br>
              <a:rPr lang="en-US" sz="2400" b="1" dirty="0" smtClean="0">
                <a:solidFill>
                  <a:srgbClr val="FF0000"/>
                </a:solidFill>
              </a:rPr>
            </a:br>
            <a:r>
              <a:rPr lang="en-US" sz="2400" b="1" dirty="0" smtClean="0">
                <a:solidFill>
                  <a:srgbClr val="FF0000"/>
                </a:solidFill>
              </a:rPr>
              <a:t>-- </a:t>
            </a:r>
            <a:r>
              <a:rPr lang="en-US" sz="2400" b="1" dirty="0">
                <a:solidFill>
                  <a:srgbClr val="FF0000"/>
                </a:solidFill>
              </a:rPr>
              <a:t>develop a broad "crypto roadmap"/work plan</a:t>
            </a:r>
            <a:r>
              <a:rPr lang="en-US" sz="2400" b="1" dirty="0" smtClean="0">
                <a:solidFill>
                  <a:srgbClr val="FF0000"/>
                </a:solidFill>
              </a:rPr>
              <a:t>, and </a:t>
            </a:r>
            <a:br>
              <a:rPr lang="en-US" sz="2400" b="1" dirty="0" smtClean="0">
                <a:solidFill>
                  <a:srgbClr val="FF0000"/>
                </a:solidFill>
              </a:rPr>
            </a:br>
            <a:r>
              <a:rPr lang="en-US" sz="2400" b="1" dirty="0" smtClean="0">
                <a:solidFill>
                  <a:srgbClr val="FF0000"/>
                </a:solidFill>
              </a:rPr>
              <a:t>-- draft additional anti-pervasive monitoring documents.</a:t>
            </a:r>
            <a:r>
              <a:rPr lang="en-US" sz="2400" b="1" dirty="0">
                <a:solidFill>
                  <a:srgbClr val="FF0000"/>
                </a:solidFill>
              </a:rPr>
              <a:t> </a:t>
            </a:r>
            <a:endParaRPr lang="en-US" sz="2400" b="1" dirty="0" smtClean="0">
              <a:solidFill>
                <a:srgbClr val="FF0000"/>
              </a:solidFill>
            </a:endParaRPr>
          </a:p>
          <a:p>
            <a:r>
              <a:rPr lang="en-US" sz="2400" b="1" dirty="0" smtClean="0">
                <a:solidFill>
                  <a:srgbClr val="FF0000"/>
                </a:solidFill>
              </a:rPr>
              <a:t>The remainder of this talk will discuss those efforts. </a:t>
            </a:r>
          </a:p>
          <a:p>
            <a:r>
              <a:rPr lang="en-US" sz="2400" b="1" dirty="0" smtClean="0">
                <a:solidFill>
                  <a:srgbClr val="FF0000"/>
                </a:solidFill>
              </a:rPr>
              <a:t>As you listen to that program of work, please think about what you might suggest we add (or suggest we change).</a:t>
            </a:r>
          </a:p>
          <a:p>
            <a:r>
              <a:rPr lang="en-US" sz="2400" b="1" dirty="0">
                <a:solidFill>
                  <a:srgbClr val="FF0000"/>
                </a:solidFill>
              </a:rPr>
              <a:t>P</a:t>
            </a:r>
            <a:r>
              <a:rPr lang="en-US" sz="2400" b="1" dirty="0" smtClean="0">
                <a:solidFill>
                  <a:srgbClr val="FF0000"/>
                </a:solidFill>
              </a:rPr>
              <a:t>erhaps you might even want to become involved with M</a:t>
            </a:r>
            <a:r>
              <a:rPr lang="en-US" sz="2400" b="1" baseline="30000" dirty="0" smtClean="0">
                <a:solidFill>
                  <a:srgbClr val="FF0000"/>
                </a:solidFill>
              </a:rPr>
              <a:t>3</a:t>
            </a:r>
            <a:r>
              <a:rPr lang="en-US" sz="2400" b="1" dirty="0" smtClean="0">
                <a:solidFill>
                  <a:srgbClr val="FF0000"/>
                </a:solidFill>
              </a:rPr>
              <a:t>AAWG and its work in this important area.</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895740CC-497F-A94D-B855-144E65AFD84C}" type="slidenum">
              <a:rPr lang="en-US" smtClean="0"/>
              <a:t>25</a:t>
            </a:fld>
            <a:endParaRPr lang="en-US"/>
          </a:p>
        </p:txBody>
      </p:sp>
    </p:spTree>
    <p:extLst>
      <p:ext uri="{BB962C8B-B14F-4D97-AF65-F5344CB8AC3E}">
        <p14:creationId xmlns:p14="http://schemas.microsoft.com/office/powerpoint/2010/main" val="13653417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89" y="2130425"/>
            <a:ext cx="8336039" cy="1470025"/>
          </a:xfrm>
        </p:spPr>
        <p:txBody>
          <a:bodyPr>
            <a:normAutofit/>
          </a:bodyPr>
          <a:lstStyle/>
          <a:p>
            <a:r>
              <a:rPr lang="en-US" sz="3200" b="1" dirty="0" smtClean="0"/>
              <a:t>III. Anti-Pervasive Monitoring-Related</a:t>
            </a:r>
            <a:br>
              <a:rPr lang="en-US" sz="3200" b="1" dirty="0" smtClean="0"/>
            </a:br>
            <a:r>
              <a:rPr lang="en-US" sz="3200" b="1" dirty="0" smtClean="0"/>
              <a:t>Videotaped Keynotes, Training Session</a:t>
            </a:r>
            <a:br>
              <a:rPr lang="en-US" sz="3200" b="1" dirty="0" smtClean="0"/>
            </a:br>
            <a:r>
              <a:rPr lang="en-US" sz="3200" b="1" dirty="0" smtClean="0"/>
              <a:t>Videos And Other Video Content</a:t>
            </a:r>
            <a:endParaRPr lang="en-US" sz="3200" b="1" dirty="0"/>
          </a:p>
        </p:txBody>
      </p:sp>
    </p:spTree>
    <p:extLst>
      <p:ext uri="{BB962C8B-B14F-4D97-AF65-F5344CB8AC3E}">
        <p14:creationId xmlns:p14="http://schemas.microsoft.com/office/powerpoint/2010/main" val="16381773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M</a:t>
            </a:r>
            <a:r>
              <a:rPr lang="en-US" sz="3200" b="1" baseline="30000" dirty="0" smtClean="0"/>
              <a:t>3</a:t>
            </a:r>
            <a:r>
              <a:rPr lang="en-US" sz="3200" b="1" dirty="0" smtClean="0"/>
              <a:t>AAWG Public Videos</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M</a:t>
            </a:r>
            <a:r>
              <a:rPr lang="en-US" sz="2400" baseline="30000" dirty="0" smtClean="0"/>
              <a:t>3</a:t>
            </a:r>
            <a:r>
              <a:rPr lang="en-US" sz="2400" dirty="0" smtClean="0"/>
              <a:t>AAWG meetings include a variety of types of sessions, including invited keynotes and in-depth training sessions.</a:t>
            </a:r>
          </a:p>
          <a:p>
            <a:endParaRPr lang="en-US" sz="2400" dirty="0"/>
          </a:p>
          <a:p>
            <a:r>
              <a:rPr lang="en-US" sz="2400" dirty="0" smtClean="0"/>
              <a:t>M</a:t>
            </a:r>
            <a:r>
              <a:rPr lang="en-US" sz="2400" baseline="30000" dirty="0" smtClean="0"/>
              <a:t>3</a:t>
            </a:r>
            <a:r>
              <a:rPr lang="en-US" sz="2400" dirty="0" smtClean="0"/>
              <a:t>AAWG's public videos give you a unique opportunity to view selected meeting content that you would normally not be able to hear, and to hear from invited experts or M</a:t>
            </a:r>
            <a:r>
              <a:rPr lang="en-US" sz="2400" baseline="30000" dirty="0" smtClean="0"/>
              <a:t>3</a:t>
            </a:r>
            <a:r>
              <a:rPr lang="en-US" sz="2400" dirty="0" smtClean="0"/>
              <a:t>AAWG's leadership.</a:t>
            </a:r>
          </a:p>
          <a:p>
            <a:endParaRPr lang="en-US" sz="2400" dirty="0" smtClean="0"/>
          </a:p>
          <a:p>
            <a:r>
              <a:rPr lang="en-US" sz="2400" dirty="0" smtClean="0"/>
              <a:t>As you'll see in the following slides, a relatively large number of videos are available for topics related to M</a:t>
            </a:r>
            <a:r>
              <a:rPr lang="en-US" sz="2400" baseline="30000" dirty="0" smtClean="0"/>
              <a:t>3</a:t>
            </a:r>
            <a:r>
              <a:rPr lang="en-US" sz="2400" dirty="0" smtClean="0"/>
              <a:t>AAWG's anti-pervasive monitoring work.</a:t>
            </a:r>
          </a:p>
          <a:p>
            <a:endParaRPr lang="en-US" sz="2400" dirty="0"/>
          </a:p>
          <a:p>
            <a:r>
              <a:rPr lang="en-US" sz="2400" dirty="0" smtClean="0"/>
              <a:t>Additional videos will continue to be added </a:t>
            </a:r>
            <a:r>
              <a:rPr lang="en-US" sz="2400" dirty="0"/>
              <a:t>at</a:t>
            </a:r>
            <a:br>
              <a:rPr lang="en-US" sz="2400" dirty="0"/>
            </a:br>
            <a:r>
              <a:rPr lang="en-US" sz="2400" dirty="0"/>
              <a:t>https://</a:t>
            </a:r>
            <a:r>
              <a:rPr lang="en-US" sz="2400" dirty="0" err="1"/>
              <a:t>www.youtube.com</a:t>
            </a:r>
            <a:r>
              <a:rPr lang="en-US" sz="2400" dirty="0"/>
              <a:t>/user/MAAWG/videos</a:t>
            </a:r>
            <a:endParaRPr lang="en-US" sz="24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27</a:t>
            </a:fld>
            <a:endParaRPr lang="en-US"/>
          </a:p>
        </p:txBody>
      </p:sp>
    </p:spTree>
    <p:extLst>
      <p:ext uri="{BB962C8B-B14F-4D97-AF65-F5344CB8AC3E}">
        <p14:creationId xmlns:p14="http://schemas.microsoft.com/office/powerpoint/2010/main" val="31141801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28</a:t>
            </a:fld>
            <a:endParaRPr lang="en-US"/>
          </a:p>
        </p:txBody>
      </p:sp>
      <p:pic>
        <p:nvPicPr>
          <p:cNvPr id="6" name="Picture 5" descr="ladar-keyno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19" y="1090842"/>
            <a:ext cx="8629684" cy="4867681"/>
          </a:xfrm>
          <a:prstGeom prst="rect">
            <a:avLst/>
          </a:prstGeom>
        </p:spPr>
      </p:pic>
      <p:sp>
        <p:nvSpPr>
          <p:cNvPr id="7" name="TextBox 6"/>
          <p:cNvSpPr txBox="1"/>
          <p:nvPr/>
        </p:nvSpPr>
        <p:spPr>
          <a:xfrm>
            <a:off x="244219" y="6086090"/>
            <a:ext cx="7995698" cy="461665"/>
          </a:xfrm>
          <a:prstGeom prst="rect">
            <a:avLst/>
          </a:prstGeom>
          <a:noFill/>
        </p:spPr>
        <p:txBody>
          <a:bodyPr wrap="none" rtlCol="0">
            <a:spAutoFit/>
          </a:bodyPr>
          <a:lstStyle/>
          <a:p>
            <a:r>
              <a:rPr lang="en-US" sz="2400" dirty="0" smtClean="0"/>
              <a:t>Watch it at https</a:t>
            </a:r>
            <a:r>
              <a:rPr lang="en-US" sz="2400" dirty="0"/>
              <a:t>://</a:t>
            </a:r>
            <a:r>
              <a:rPr lang="en-US" sz="2400" dirty="0" err="1"/>
              <a:t>www.youtube.com</a:t>
            </a:r>
            <a:r>
              <a:rPr lang="en-US" sz="2400" dirty="0"/>
              <a:t>/</a:t>
            </a:r>
            <a:r>
              <a:rPr lang="en-US" sz="2400" dirty="0" err="1"/>
              <a:t>watch?v</a:t>
            </a:r>
            <a:r>
              <a:rPr lang="en-US" sz="2400" dirty="0"/>
              <a:t>=kF-nnyDUOV8</a:t>
            </a:r>
          </a:p>
        </p:txBody>
      </p:sp>
      <p:sp>
        <p:nvSpPr>
          <p:cNvPr id="8" name="TextBox 7"/>
          <p:cNvSpPr txBox="1"/>
          <p:nvPr/>
        </p:nvSpPr>
        <p:spPr>
          <a:xfrm>
            <a:off x="0" y="196017"/>
            <a:ext cx="9144000" cy="584776"/>
          </a:xfrm>
          <a:prstGeom prst="rect">
            <a:avLst/>
          </a:prstGeom>
          <a:noFill/>
        </p:spPr>
        <p:txBody>
          <a:bodyPr wrap="square" rtlCol="0">
            <a:spAutoFit/>
          </a:bodyPr>
          <a:lstStyle/>
          <a:p>
            <a:r>
              <a:rPr lang="en-US" sz="3200" b="1" dirty="0" smtClean="0"/>
              <a:t>Keynote: M</a:t>
            </a:r>
            <a:r>
              <a:rPr lang="en-US" sz="3200" b="1" baseline="30000" dirty="0" smtClean="0"/>
              <a:t>3</a:t>
            </a:r>
            <a:r>
              <a:rPr lang="en-US" sz="3200" b="1" dirty="0" smtClean="0"/>
              <a:t>AAWG San Francisco, February 19, 2014</a:t>
            </a:r>
            <a:endParaRPr lang="en-US" sz="3200" b="1" dirty="0"/>
          </a:p>
        </p:txBody>
      </p:sp>
    </p:spTree>
    <p:extLst>
      <p:ext uri="{BB962C8B-B14F-4D97-AF65-F5344CB8AC3E}">
        <p14:creationId xmlns:p14="http://schemas.microsoft.com/office/powerpoint/2010/main" val="31124913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Ladar Levison and Lavabit</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If you're not familiar with Ladar Levison and Lavabit, Lavabit was Edward Snowden's ISP, offering specially encrypted email services.</a:t>
            </a:r>
          </a:p>
          <a:p>
            <a:endParaRPr lang="en-US" sz="2400" dirty="0" smtClean="0"/>
          </a:p>
          <a:p>
            <a:r>
              <a:rPr lang="en-US" sz="2400" dirty="0" smtClean="0"/>
              <a:t>After Snowden's revelations began to occur, the government surreptitiously sought to compel Lavabit to release their SSL/TLS certificate and associated private key. This would have completely undercut the security of all Lavabit users.</a:t>
            </a:r>
          </a:p>
          <a:p>
            <a:endParaRPr lang="en-US" sz="2400" dirty="0"/>
          </a:p>
          <a:p>
            <a:r>
              <a:rPr lang="en-US" sz="2400" dirty="0" smtClean="0"/>
              <a:t>This keynote talk described what happened during that incident, and makes for a fascinating session to watch.</a:t>
            </a:r>
          </a:p>
        </p:txBody>
      </p:sp>
      <p:sp>
        <p:nvSpPr>
          <p:cNvPr id="4" name="Slide Number Placeholder 3"/>
          <p:cNvSpPr>
            <a:spLocks noGrp="1"/>
          </p:cNvSpPr>
          <p:nvPr>
            <p:ph type="sldNum" sz="quarter" idx="12"/>
          </p:nvPr>
        </p:nvSpPr>
        <p:spPr/>
        <p:txBody>
          <a:bodyPr/>
          <a:lstStyle/>
          <a:p>
            <a:fld id="{895740CC-497F-A94D-B855-144E65AFD84C}" type="slidenum">
              <a:rPr lang="en-US" smtClean="0"/>
              <a:t>29</a:t>
            </a:fld>
            <a:endParaRPr lang="en-US"/>
          </a:p>
        </p:txBody>
      </p:sp>
    </p:spTree>
    <p:extLst>
      <p:ext uri="{BB962C8B-B14F-4D97-AF65-F5344CB8AC3E}">
        <p14:creationId xmlns:p14="http://schemas.microsoft.com/office/powerpoint/2010/main" val="5908159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19"/>
            <a:ext cx="8229600" cy="516545"/>
          </a:xfrm>
        </p:spPr>
        <p:txBody>
          <a:bodyPr>
            <a:normAutofit/>
          </a:bodyPr>
          <a:lstStyle/>
          <a:p>
            <a:r>
              <a:rPr lang="en-US" sz="3200" b="1" dirty="0" smtClean="0"/>
              <a:t>Thanks and a Disclaimer</a:t>
            </a:r>
            <a:endParaRPr lang="en-US" sz="3200" b="1" dirty="0"/>
          </a:p>
        </p:txBody>
      </p:sp>
      <p:sp>
        <p:nvSpPr>
          <p:cNvPr id="3" name="Content Placeholder 2"/>
          <p:cNvSpPr>
            <a:spLocks noGrp="1"/>
          </p:cNvSpPr>
          <p:nvPr>
            <p:ph idx="1"/>
          </p:nvPr>
        </p:nvSpPr>
        <p:spPr>
          <a:xfrm>
            <a:off x="250399" y="863600"/>
            <a:ext cx="8602960" cy="5719364"/>
          </a:xfrm>
        </p:spPr>
        <p:txBody>
          <a:bodyPr>
            <a:normAutofit/>
          </a:bodyPr>
          <a:lstStyle/>
          <a:p>
            <a:r>
              <a:rPr lang="en-US" sz="2400" dirty="0" smtClean="0"/>
              <a:t>I'd like to begin by thanking the SECURECOMM Program Committee for the opportunity to speak with you today. It's a real pleasure to be with you here in Dallas today.</a:t>
            </a:r>
          </a:p>
          <a:p>
            <a:endParaRPr lang="en-US" sz="2400" dirty="0"/>
          </a:p>
          <a:p>
            <a:r>
              <a:rPr lang="en-US" sz="2400" dirty="0" smtClean="0"/>
              <a:t>The remarks I'll be sharing with you represent my own opinion, and do not necessarily represent the opinion of any other person or organization.</a:t>
            </a:r>
          </a:p>
        </p:txBody>
      </p:sp>
      <p:sp>
        <p:nvSpPr>
          <p:cNvPr id="4" name="Slide Number Placeholder 3"/>
          <p:cNvSpPr>
            <a:spLocks noGrp="1"/>
          </p:cNvSpPr>
          <p:nvPr>
            <p:ph type="sldNum" sz="quarter" idx="12"/>
          </p:nvPr>
        </p:nvSpPr>
        <p:spPr/>
        <p:txBody>
          <a:bodyPr/>
          <a:lstStyle/>
          <a:p>
            <a:fld id="{E829F5B3-B06A-7743-B730-D6ADD18392BD}" type="slidenum">
              <a:rPr lang="en-US" smtClean="0"/>
              <a:t>3</a:t>
            </a:fld>
            <a:endParaRPr lang="en-US" dirty="0"/>
          </a:p>
        </p:txBody>
      </p:sp>
    </p:spTree>
    <p:extLst>
      <p:ext uri="{BB962C8B-B14F-4D97-AF65-F5344CB8AC3E}">
        <p14:creationId xmlns:p14="http://schemas.microsoft.com/office/powerpoint/2010/main" val="37463136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30</a:t>
            </a:fld>
            <a:endParaRPr lang="en-US"/>
          </a:p>
        </p:txBody>
      </p:sp>
      <p:sp>
        <p:nvSpPr>
          <p:cNvPr id="3" name="TextBox 2"/>
          <p:cNvSpPr txBox="1"/>
          <p:nvPr/>
        </p:nvSpPr>
        <p:spPr>
          <a:xfrm>
            <a:off x="374469" y="5890478"/>
            <a:ext cx="7611279" cy="830997"/>
          </a:xfrm>
          <a:prstGeom prst="rect">
            <a:avLst/>
          </a:prstGeom>
          <a:noFill/>
        </p:spPr>
        <p:txBody>
          <a:bodyPr wrap="none" rtlCol="0">
            <a:spAutoFit/>
          </a:bodyPr>
          <a:lstStyle/>
          <a:p>
            <a:r>
              <a:rPr lang="en-US" sz="2400" dirty="0" smtClean="0"/>
              <a:t>Part 1: https</a:t>
            </a:r>
            <a:r>
              <a:rPr lang="en-US" sz="2400" dirty="0"/>
              <a:t>://</a:t>
            </a:r>
            <a:r>
              <a:rPr lang="en-US" sz="2400" dirty="0" err="1"/>
              <a:t>www.youtube.com</a:t>
            </a:r>
            <a:r>
              <a:rPr lang="en-US" sz="2400" dirty="0"/>
              <a:t>/</a:t>
            </a:r>
            <a:r>
              <a:rPr lang="en-US" sz="2400" dirty="0" err="1"/>
              <a:t>watch?v</a:t>
            </a:r>
            <a:r>
              <a:rPr lang="en-US" sz="2400" dirty="0"/>
              <a:t>=GmhSCH6TfSw</a:t>
            </a:r>
            <a:br>
              <a:rPr lang="en-US" sz="2400" dirty="0"/>
            </a:br>
            <a:r>
              <a:rPr lang="en-US" sz="2400" dirty="0"/>
              <a:t>Part 2: https://</a:t>
            </a:r>
            <a:r>
              <a:rPr lang="en-US" sz="2400" dirty="0" err="1"/>
              <a:t>www.youtube.com</a:t>
            </a:r>
            <a:r>
              <a:rPr lang="en-US" sz="2400" dirty="0"/>
              <a:t>/</a:t>
            </a:r>
            <a:r>
              <a:rPr lang="en-US" sz="2400" dirty="0" err="1"/>
              <a:t>watch?v</a:t>
            </a:r>
            <a:r>
              <a:rPr lang="en-US" sz="2400" dirty="0"/>
              <a:t>=</a:t>
            </a:r>
            <a:r>
              <a:rPr lang="en-US" sz="2400" dirty="0" err="1"/>
              <a:t>WLpipaCyCRg</a:t>
            </a:r>
            <a:endParaRPr lang="en-US" sz="2400" dirty="0"/>
          </a:p>
        </p:txBody>
      </p:sp>
      <p:pic>
        <p:nvPicPr>
          <p:cNvPr id="5" name="Picture 4" descr="better-crypt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69" y="938330"/>
            <a:ext cx="8522543" cy="4792271"/>
          </a:xfrm>
          <a:prstGeom prst="rect">
            <a:avLst/>
          </a:prstGeom>
        </p:spPr>
      </p:pic>
      <p:sp>
        <p:nvSpPr>
          <p:cNvPr id="8" name="Rectangle 7"/>
          <p:cNvSpPr/>
          <p:nvPr/>
        </p:nvSpPr>
        <p:spPr>
          <a:xfrm>
            <a:off x="0" y="159133"/>
            <a:ext cx="9144000" cy="584776"/>
          </a:xfrm>
          <a:prstGeom prst="rect">
            <a:avLst/>
          </a:prstGeom>
        </p:spPr>
        <p:txBody>
          <a:bodyPr wrap="square">
            <a:spAutoFit/>
          </a:bodyPr>
          <a:lstStyle/>
          <a:p>
            <a:pPr algn="ctr"/>
            <a:r>
              <a:rPr lang="en-US" sz="3200" b="1" dirty="0" smtClean="0"/>
              <a:t>Training: M</a:t>
            </a:r>
            <a:r>
              <a:rPr lang="en-US" sz="3200" b="1" baseline="30000" dirty="0" smtClean="0"/>
              <a:t>3</a:t>
            </a:r>
            <a:r>
              <a:rPr lang="en-US" sz="3200" b="1" dirty="0" smtClean="0"/>
              <a:t>AAWG Brussels, June 9</a:t>
            </a:r>
            <a:r>
              <a:rPr lang="en-US" sz="3200" b="1" baseline="30000" dirty="0" smtClean="0"/>
              <a:t>th</a:t>
            </a:r>
            <a:r>
              <a:rPr lang="en-US" sz="3200" b="1" dirty="0" smtClean="0"/>
              <a:t>, 2014</a:t>
            </a:r>
            <a:endParaRPr lang="en-US" sz="3200" b="1" dirty="0"/>
          </a:p>
        </p:txBody>
      </p:sp>
    </p:spTree>
    <p:extLst>
      <p:ext uri="{BB962C8B-B14F-4D97-AF65-F5344CB8AC3E}">
        <p14:creationId xmlns:p14="http://schemas.microsoft.com/office/powerpoint/2010/main" val="33257124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Brussels Crypto Sessions</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As a practical matter, one of the things service providers need to harden their crypto posture is technical advice about how to best configure their crypto-enabled web servers, mail servers, etc.</a:t>
            </a:r>
          </a:p>
          <a:p>
            <a:endParaRPr lang="en-US" sz="2400" dirty="0"/>
          </a:p>
          <a:p>
            <a:r>
              <a:rPr lang="en-US" sz="2400" dirty="0" smtClean="0"/>
              <a:t>The Better Crypto Applied Crypto Hardening training was an excellent source of advice for the community, and the Better Crypto handbook remains available online </a:t>
            </a:r>
            <a:r>
              <a:rPr lang="en-US" sz="2400" dirty="0"/>
              <a:t>at </a:t>
            </a:r>
            <a:br>
              <a:rPr lang="en-US" sz="2400" dirty="0"/>
            </a:br>
            <a:r>
              <a:rPr lang="en-US" sz="2400" dirty="0"/>
              <a:t/>
            </a:r>
            <a:br>
              <a:rPr lang="en-US" sz="2400" dirty="0"/>
            </a:br>
            <a:r>
              <a:rPr lang="en-US" sz="2400" dirty="0"/>
              <a:t>https://</a:t>
            </a:r>
            <a:r>
              <a:rPr lang="en-US" sz="2400" dirty="0" err="1"/>
              <a:t>bettercrypto.org</a:t>
            </a:r>
            <a:r>
              <a:rPr lang="en-US" sz="2400" dirty="0"/>
              <a:t>/static/applied-crypto-</a:t>
            </a:r>
            <a:r>
              <a:rPr lang="en-US" sz="2400" dirty="0" err="1" smtClean="0"/>
              <a:t>hardening.pdf</a:t>
            </a:r>
            <a:endParaRPr lang="en-US" sz="2400" dirty="0" smtClean="0"/>
          </a:p>
          <a:p>
            <a:endParaRPr lang="en-US" sz="2400" dirty="0"/>
          </a:p>
          <a:p>
            <a:r>
              <a:rPr lang="en-US" sz="2400" dirty="0" smtClean="0"/>
              <a:t>During the Brussels meeting, we were also fortunate to have Christopher Meyer do a track session on the state of TLS. Video from that session is also available, see the next slide. </a:t>
            </a:r>
          </a:p>
          <a:p>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31</a:t>
            </a:fld>
            <a:endParaRPr lang="en-US"/>
          </a:p>
        </p:txBody>
      </p:sp>
    </p:spTree>
    <p:extLst>
      <p:ext uri="{BB962C8B-B14F-4D97-AF65-F5344CB8AC3E}">
        <p14:creationId xmlns:p14="http://schemas.microsoft.com/office/powerpoint/2010/main" val="5987010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32</a:t>
            </a:fld>
            <a:endParaRPr lang="en-US"/>
          </a:p>
        </p:txBody>
      </p:sp>
      <p:sp>
        <p:nvSpPr>
          <p:cNvPr id="3" name="TextBox 2"/>
          <p:cNvSpPr txBox="1"/>
          <p:nvPr/>
        </p:nvSpPr>
        <p:spPr>
          <a:xfrm>
            <a:off x="495300" y="6125517"/>
            <a:ext cx="7896212" cy="461665"/>
          </a:xfrm>
          <a:prstGeom prst="rect">
            <a:avLst/>
          </a:prstGeom>
          <a:noFill/>
        </p:spPr>
        <p:txBody>
          <a:bodyPr wrap="none" rtlCol="0">
            <a:spAutoFit/>
          </a:bodyPr>
          <a:lstStyle/>
          <a:p>
            <a:r>
              <a:rPr lang="en-US" sz="2400" dirty="0" smtClean="0"/>
              <a:t>Watch it at https</a:t>
            </a:r>
            <a:r>
              <a:rPr lang="en-US" sz="2400" dirty="0"/>
              <a:t>://</a:t>
            </a:r>
            <a:r>
              <a:rPr lang="en-US" sz="2400" dirty="0" err="1"/>
              <a:t>www.youtube.com</a:t>
            </a:r>
            <a:r>
              <a:rPr lang="en-US" sz="2400" dirty="0"/>
              <a:t>/</a:t>
            </a:r>
            <a:r>
              <a:rPr lang="en-US" sz="2400" dirty="0" err="1"/>
              <a:t>watch?v</a:t>
            </a:r>
            <a:r>
              <a:rPr lang="en-US" sz="2400" dirty="0"/>
              <a:t>=</a:t>
            </a:r>
            <a:r>
              <a:rPr lang="en-US" sz="2400" dirty="0" err="1"/>
              <a:t>bsv_v_E_TpA</a:t>
            </a:r>
            <a:endParaRPr lang="en-US" sz="2400" dirty="0"/>
          </a:p>
        </p:txBody>
      </p:sp>
      <p:pic>
        <p:nvPicPr>
          <p:cNvPr id="2" name="Picture 1" descr="tls-current-st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312896"/>
            <a:ext cx="8191500" cy="4584700"/>
          </a:xfrm>
          <a:prstGeom prst="rect">
            <a:avLst/>
          </a:prstGeom>
        </p:spPr>
      </p:pic>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Track Session: M</a:t>
            </a:r>
            <a:r>
              <a:rPr lang="en-US" sz="3200" b="1" baseline="30000" dirty="0" smtClean="0"/>
              <a:t>3</a:t>
            </a:r>
            <a:r>
              <a:rPr lang="en-US" sz="3200" b="1" dirty="0" smtClean="0"/>
              <a:t>AAWG Brussels, June 10</a:t>
            </a:r>
            <a:r>
              <a:rPr lang="en-US" sz="3200" b="1" baseline="30000" dirty="0" smtClean="0"/>
              <a:t>th</a:t>
            </a:r>
            <a:r>
              <a:rPr lang="en-US" sz="3200" b="1" dirty="0" smtClean="0"/>
              <a:t>, 2014</a:t>
            </a:r>
            <a:endParaRPr lang="en-US" sz="3200" b="1" dirty="0"/>
          </a:p>
        </p:txBody>
      </p:sp>
    </p:spTree>
    <p:extLst>
      <p:ext uri="{BB962C8B-B14F-4D97-AF65-F5344CB8AC3E}">
        <p14:creationId xmlns:p14="http://schemas.microsoft.com/office/powerpoint/2010/main" val="3582171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The Boston, October 2014, Keynotes</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Three pervasive monitoring-related keynote video sessions are available from the Boston M</a:t>
            </a:r>
            <a:r>
              <a:rPr lang="en-US" sz="2400" baseline="30000" dirty="0" smtClean="0"/>
              <a:t>3</a:t>
            </a:r>
            <a:r>
              <a:rPr lang="en-US" sz="2400" dirty="0" smtClean="0"/>
              <a:t>AAWG meeting.</a:t>
            </a:r>
            <a:endParaRPr lang="en-US" sz="2400" dirty="0"/>
          </a:p>
          <a:p>
            <a:r>
              <a:rPr lang="en-US" sz="2400" dirty="0" smtClean="0"/>
              <a:t>One session was by Brian D. Snow, retired NSA Senior Technical Director. </a:t>
            </a:r>
            <a:r>
              <a:rPr lang="en-US" sz="2400" dirty="0"/>
              <a:t>As noted at http://synaptic-</a:t>
            </a:r>
            <a:r>
              <a:rPr lang="en-US" sz="2400" dirty="0" err="1"/>
              <a:t>labs.com</a:t>
            </a:r>
            <a:r>
              <a:rPr lang="en-US" sz="2400" dirty="0"/>
              <a:t>/resources/security-bibliography/87-biographies/191-bio-brian-</a:t>
            </a:r>
            <a:r>
              <a:rPr lang="en-US" sz="2400" dirty="0" smtClean="0"/>
              <a:t>snow.html ,</a:t>
            </a:r>
            <a:r>
              <a:rPr lang="en-US" sz="2400" dirty="0"/>
              <a:t/>
            </a:r>
            <a:br>
              <a:rPr lang="en-US" sz="2400" dirty="0"/>
            </a:br>
            <a:r>
              <a:rPr lang="en-US" sz="2400" dirty="0"/>
              <a:t>"In all of his positions, he insisted that the actions NSA took to provide intelligence for our national and military leaders should not put U.S. persons or their rights at risk</a:t>
            </a:r>
            <a:r>
              <a:rPr lang="en-US" sz="2400" dirty="0" smtClean="0"/>
              <a:t>."</a:t>
            </a:r>
          </a:p>
          <a:p>
            <a:r>
              <a:rPr lang="en-US" sz="2400" dirty="0" smtClean="0"/>
              <a:t>A second session was by Dan Geer, a widely well-regarded cyber security expert. Wikipedia </a:t>
            </a:r>
            <a:r>
              <a:rPr lang="en-US" sz="2400" dirty="0"/>
              <a:t>states that "Geer is currently the chief information security officer for In-Q-Tel, a not-for-profit venture capital firm that invests in technology to support the Central Intelligence Agency</a:t>
            </a:r>
            <a:r>
              <a:rPr lang="en-US" sz="2400" dirty="0" smtClean="0"/>
              <a:t>."</a:t>
            </a:r>
          </a:p>
          <a:p>
            <a:r>
              <a:rPr lang="en-US" sz="2400" dirty="0" smtClean="0"/>
              <a:t>The third session is a joint Q&amp;A for both keynote speakers.</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33</a:t>
            </a:fld>
            <a:endParaRPr lang="en-US"/>
          </a:p>
        </p:txBody>
      </p:sp>
    </p:spTree>
    <p:extLst>
      <p:ext uri="{BB962C8B-B14F-4D97-AF65-F5344CB8AC3E}">
        <p14:creationId xmlns:p14="http://schemas.microsoft.com/office/powerpoint/2010/main" val="319427699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34</a:t>
            </a:fld>
            <a:endParaRPr lang="en-US"/>
          </a:p>
        </p:txBody>
      </p:sp>
      <p:sp>
        <p:nvSpPr>
          <p:cNvPr id="3" name="TextBox 2"/>
          <p:cNvSpPr txBox="1"/>
          <p:nvPr/>
        </p:nvSpPr>
        <p:spPr>
          <a:xfrm>
            <a:off x="448647" y="5999943"/>
            <a:ext cx="8238153" cy="461665"/>
          </a:xfrm>
          <a:prstGeom prst="rect">
            <a:avLst/>
          </a:prstGeom>
          <a:noFill/>
        </p:spPr>
        <p:txBody>
          <a:bodyPr wrap="none" rtlCol="0">
            <a:spAutoFit/>
          </a:bodyPr>
          <a:lstStyle/>
          <a:p>
            <a:r>
              <a:rPr lang="en-US" sz="2400" dirty="0" smtClean="0"/>
              <a:t>Watch </a:t>
            </a:r>
            <a:r>
              <a:rPr lang="en-US" sz="2400" dirty="0"/>
              <a:t>it at https://</a:t>
            </a:r>
            <a:r>
              <a:rPr lang="en-US" sz="2400" dirty="0" err="1"/>
              <a:t>www.youtube.com</a:t>
            </a:r>
            <a:r>
              <a:rPr lang="en-US" sz="2400" dirty="0"/>
              <a:t>/</a:t>
            </a:r>
            <a:r>
              <a:rPr lang="en-US" sz="2400" dirty="0" err="1"/>
              <a:t>watch?v</a:t>
            </a:r>
            <a:r>
              <a:rPr lang="en-US" sz="2400" dirty="0"/>
              <a:t>=tM_c7_GOU1Q</a:t>
            </a:r>
          </a:p>
        </p:txBody>
      </p:sp>
      <p:pic>
        <p:nvPicPr>
          <p:cNvPr id="5" name="Picture 4" descr="brian-sn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250822"/>
            <a:ext cx="8115300" cy="4521200"/>
          </a:xfrm>
          <a:prstGeom prst="rect">
            <a:avLst/>
          </a:prstGeom>
        </p:spPr>
      </p:pic>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Keynote: M</a:t>
            </a:r>
            <a:r>
              <a:rPr lang="en-US" sz="3200" b="1" baseline="30000" dirty="0" smtClean="0"/>
              <a:t>3</a:t>
            </a:r>
            <a:r>
              <a:rPr lang="en-US" sz="3200" b="1" dirty="0" smtClean="0"/>
              <a:t>AAWG Boston, October 22nd, 2014</a:t>
            </a:r>
            <a:endParaRPr lang="en-US" sz="3200" b="1" dirty="0"/>
          </a:p>
        </p:txBody>
      </p:sp>
    </p:spTree>
    <p:extLst>
      <p:ext uri="{BB962C8B-B14F-4D97-AF65-F5344CB8AC3E}">
        <p14:creationId xmlns:p14="http://schemas.microsoft.com/office/powerpoint/2010/main" val="5466586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35</a:t>
            </a:fld>
            <a:endParaRPr lang="en-US"/>
          </a:p>
        </p:txBody>
      </p:sp>
      <p:sp>
        <p:nvSpPr>
          <p:cNvPr id="3" name="TextBox 2"/>
          <p:cNvSpPr txBox="1"/>
          <p:nvPr/>
        </p:nvSpPr>
        <p:spPr>
          <a:xfrm>
            <a:off x="448647" y="6032503"/>
            <a:ext cx="8238153" cy="461665"/>
          </a:xfrm>
          <a:prstGeom prst="rect">
            <a:avLst/>
          </a:prstGeom>
          <a:noFill/>
        </p:spPr>
        <p:txBody>
          <a:bodyPr wrap="none" rtlCol="0">
            <a:spAutoFit/>
          </a:bodyPr>
          <a:lstStyle/>
          <a:p>
            <a:r>
              <a:rPr lang="en-US" sz="2400" dirty="0" smtClean="0"/>
              <a:t>Watch </a:t>
            </a:r>
            <a:r>
              <a:rPr lang="en-US" sz="2400" dirty="0"/>
              <a:t>it at https://</a:t>
            </a:r>
            <a:r>
              <a:rPr lang="en-US" sz="2400" dirty="0" err="1"/>
              <a:t>www.youtube.com</a:t>
            </a:r>
            <a:r>
              <a:rPr lang="en-US" sz="2400" dirty="0"/>
              <a:t>/</a:t>
            </a:r>
            <a:r>
              <a:rPr lang="en-US" sz="2400" dirty="0" err="1"/>
              <a:t>watch?v</a:t>
            </a:r>
            <a:r>
              <a:rPr lang="en-US" sz="2400" dirty="0"/>
              <a:t>=WvW9dVzz_Kg</a:t>
            </a:r>
          </a:p>
        </p:txBody>
      </p:sp>
      <p:pic>
        <p:nvPicPr>
          <p:cNvPr id="2" name="Picture 1" descr="dan-ge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155888"/>
            <a:ext cx="8115300" cy="4737100"/>
          </a:xfrm>
          <a:prstGeom prst="rect">
            <a:avLst/>
          </a:prstGeom>
        </p:spPr>
      </p:pic>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Keynote: M</a:t>
            </a:r>
            <a:r>
              <a:rPr lang="en-US" sz="3200" b="1" baseline="30000" dirty="0" smtClean="0"/>
              <a:t>3</a:t>
            </a:r>
            <a:r>
              <a:rPr lang="en-US" sz="3200" b="1" dirty="0" smtClean="0"/>
              <a:t>AAWG Boston, October 22nd, 2014</a:t>
            </a:r>
            <a:endParaRPr lang="en-US" sz="3200" b="1" dirty="0"/>
          </a:p>
        </p:txBody>
      </p:sp>
    </p:spTree>
    <p:extLst>
      <p:ext uri="{BB962C8B-B14F-4D97-AF65-F5344CB8AC3E}">
        <p14:creationId xmlns:p14="http://schemas.microsoft.com/office/powerpoint/2010/main" val="18472923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36</a:t>
            </a:fld>
            <a:endParaRPr lang="en-US"/>
          </a:p>
        </p:txBody>
      </p:sp>
      <p:sp>
        <p:nvSpPr>
          <p:cNvPr id="3" name="TextBox 2"/>
          <p:cNvSpPr txBox="1"/>
          <p:nvPr/>
        </p:nvSpPr>
        <p:spPr>
          <a:xfrm>
            <a:off x="495300" y="5982144"/>
            <a:ext cx="8238153" cy="461665"/>
          </a:xfrm>
          <a:prstGeom prst="rect">
            <a:avLst/>
          </a:prstGeom>
          <a:noFill/>
        </p:spPr>
        <p:txBody>
          <a:bodyPr wrap="none" rtlCol="0">
            <a:spAutoFit/>
          </a:bodyPr>
          <a:lstStyle/>
          <a:p>
            <a:r>
              <a:rPr lang="en-US" sz="2400" dirty="0" smtClean="0"/>
              <a:t>Watch </a:t>
            </a:r>
            <a:r>
              <a:rPr lang="en-US" sz="2400" dirty="0"/>
              <a:t>it at https://</a:t>
            </a:r>
            <a:r>
              <a:rPr lang="en-US" sz="2400" dirty="0" err="1"/>
              <a:t>www.youtube.com</a:t>
            </a:r>
            <a:r>
              <a:rPr lang="en-US" sz="2400" dirty="0"/>
              <a:t>/</a:t>
            </a:r>
            <a:r>
              <a:rPr lang="en-US" sz="2400" dirty="0" err="1"/>
              <a:t>watch?v</a:t>
            </a:r>
            <a:r>
              <a:rPr lang="en-US" sz="2400" dirty="0"/>
              <a:t>=vM2pcRtOb6Y</a:t>
            </a:r>
          </a:p>
        </p:txBody>
      </p:sp>
      <p:pic>
        <p:nvPicPr>
          <p:cNvPr id="5" name="Picture 4" descr="keynote-q-an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53" y="1107048"/>
            <a:ext cx="8153400" cy="4724400"/>
          </a:xfrm>
          <a:prstGeom prst="rect">
            <a:avLst/>
          </a:prstGeom>
        </p:spPr>
      </p:pic>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Keynote Q&amp;A: M</a:t>
            </a:r>
            <a:r>
              <a:rPr lang="en-US" sz="3200" b="1" baseline="30000" dirty="0" smtClean="0"/>
              <a:t>3</a:t>
            </a:r>
            <a:r>
              <a:rPr lang="en-US" sz="3200" b="1" dirty="0" smtClean="0"/>
              <a:t>AAWG Boston, October 22nd, 2014</a:t>
            </a:r>
            <a:endParaRPr lang="en-US" sz="3200" b="1" dirty="0"/>
          </a:p>
        </p:txBody>
      </p:sp>
    </p:spTree>
    <p:extLst>
      <p:ext uri="{BB962C8B-B14F-4D97-AF65-F5344CB8AC3E}">
        <p14:creationId xmlns:p14="http://schemas.microsoft.com/office/powerpoint/2010/main" val="3342703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Other Videos</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A number of other shorter M</a:t>
            </a:r>
            <a:r>
              <a:rPr lang="en-US" sz="2400" baseline="30000" dirty="0" smtClean="0"/>
              <a:t>3</a:t>
            </a:r>
            <a:r>
              <a:rPr lang="en-US" sz="2400" dirty="0" smtClean="0"/>
              <a:t>AAWG videos are also available, including ones featuring:</a:t>
            </a:r>
            <a:endParaRPr lang="en-US" sz="2400" dirty="0"/>
          </a:p>
          <a:p>
            <a:endParaRPr lang="en-US" sz="2400" dirty="0" smtClean="0"/>
          </a:p>
          <a:p>
            <a:pPr lvl="1"/>
            <a:r>
              <a:rPr lang="en-US" sz="2000" dirty="0" smtClean="0"/>
              <a:t>The co-chairs of the anti-Pervasive Monitoring SIG explaining some of the SIG's work</a:t>
            </a:r>
          </a:p>
          <a:p>
            <a:pPr lvl="1"/>
            <a:r>
              <a:rPr lang="en-US" sz="2000" dirty="0" smtClean="0"/>
              <a:t>Another talking about the importance of enabling opportunistic encryption for SMTP traffic</a:t>
            </a:r>
          </a:p>
          <a:p>
            <a:pPr lvl="1"/>
            <a:r>
              <a:rPr lang="en-US" sz="2000" dirty="0" smtClean="0"/>
              <a:t>A third talking about Facebook's experience with opportunistic encryption</a:t>
            </a:r>
          </a:p>
          <a:p>
            <a:pPr lvl="1"/>
            <a:r>
              <a:rPr lang="en-US" sz="2000" dirty="0" smtClean="0"/>
              <a:t>And a fourth that talks about using DNSSEC and DANE to secure email.</a:t>
            </a:r>
          </a:p>
          <a:p>
            <a:endParaRPr lang="en-US" sz="2400" dirty="0"/>
          </a:p>
          <a:p>
            <a:r>
              <a:rPr lang="en-US" sz="2400" dirty="0" smtClean="0"/>
              <a:t>We hope to have additional anti-Pervasive Monitoring videos publicly available in the future.</a:t>
            </a:r>
          </a:p>
          <a:p>
            <a:pPr lvl="1"/>
            <a:endParaRPr lang="en-US" sz="2000" dirty="0"/>
          </a:p>
          <a:p>
            <a:pPr lvl="1"/>
            <a:endParaRPr lang="en-US" sz="2000" dirty="0"/>
          </a:p>
        </p:txBody>
      </p:sp>
      <p:sp>
        <p:nvSpPr>
          <p:cNvPr id="4" name="Slide Number Placeholder 3"/>
          <p:cNvSpPr>
            <a:spLocks noGrp="1"/>
          </p:cNvSpPr>
          <p:nvPr>
            <p:ph type="sldNum" sz="quarter" idx="12"/>
          </p:nvPr>
        </p:nvSpPr>
        <p:spPr/>
        <p:txBody>
          <a:bodyPr/>
          <a:lstStyle/>
          <a:p>
            <a:fld id="{895740CC-497F-A94D-B855-144E65AFD84C}" type="slidenum">
              <a:rPr lang="en-US" smtClean="0"/>
              <a:t>37</a:t>
            </a:fld>
            <a:endParaRPr lang="en-US"/>
          </a:p>
        </p:txBody>
      </p:sp>
    </p:spTree>
    <p:extLst>
      <p:ext uri="{BB962C8B-B14F-4D97-AF65-F5344CB8AC3E}">
        <p14:creationId xmlns:p14="http://schemas.microsoft.com/office/powerpoint/2010/main" val="5401782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38</a:t>
            </a:fld>
            <a:endParaRPr lang="en-US"/>
          </a:p>
        </p:txBody>
      </p:sp>
      <p:sp>
        <p:nvSpPr>
          <p:cNvPr id="3" name="TextBox 2"/>
          <p:cNvSpPr txBox="1"/>
          <p:nvPr/>
        </p:nvSpPr>
        <p:spPr>
          <a:xfrm>
            <a:off x="495300" y="5982144"/>
            <a:ext cx="7916350" cy="461665"/>
          </a:xfrm>
          <a:prstGeom prst="rect">
            <a:avLst/>
          </a:prstGeom>
          <a:noFill/>
        </p:spPr>
        <p:txBody>
          <a:bodyPr wrap="none" rtlCol="0">
            <a:spAutoFit/>
          </a:bodyPr>
          <a:lstStyle/>
          <a:p>
            <a:r>
              <a:rPr lang="en-US" sz="2400" dirty="0" smtClean="0"/>
              <a:t>Watch </a:t>
            </a:r>
            <a:r>
              <a:rPr lang="en-US" sz="2400" dirty="0"/>
              <a:t>it at https://</a:t>
            </a:r>
            <a:r>
              <a:rPr lang="en-US" sz="2400" dirty="0" err="1"/>
              <a:t>www.youtube.com</a:t>
            </a:r>
            <a:r>
              <a:rPr lang="en-US" sz="2400" dirty="0"/>
              <a:t>/</a:t>
            </a:r>
            <a:r>
              <a:rPr lang="en-US" sz="2400" dirty="0" err="1"/>
              <a:t>watch?v</a:t>
            </a:r>
            <a:r>
              <a:rPr lang="en-US" sz="2400" dirty="0"/>
              <a:t>=ckL2qqSZ2kE</a:t>
            </a:r>
          </a:p>
        </p:txBody>
      </p:sp>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Short Video: Pervasive Monitoring SIG Update</a:t>
            </a:r>
            <a:endParaRPr lang="en-US" sz="3200" b="1" dirty="0"/>
          </a:p>
        </p:txBody>
      </p:sp>
      <p:pic>
        <p:nvPicPr>
          <p:cNvPr id="2" name="Picture 1" descr="protecting-us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963673"/>
            <a:ext cx="8140700" cy="4584700"/>
          </a:xfrm>
          <a:prstGeom prst="rect">
            <a:avLst/>
          </a:prstGeom>
        </p:spPr>
      </p:pic>
    </p:spTree>
    <p:extLst>
      <p:ext uri="{BB962C8B-B14F-4D97-AF65-F5344CB8AC3E}">
        <p14:creationId xmlns:p14="http://schemas.microsoft.com/office/powerpoint/2010/main" val="35641550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39</a:t>
            </a:fld>
            <a:endParaRPr lang="en-US"/>
          </a:p>
        </p:txBody>
      </p:sp>
      <p:sp>
        <p:nvSpPr>
          <p:cNvPr id="3" name="TextBox 2"/>
          <p:cNvSpPr txBox="1"/>
          <p:nvPr/>
        </p:nvSpPr>
        <p:spPr>
          <a:xfrm>
            <a:off x="495300" y="5982144"/>
            <a:ext cx="7916350" cy="461665"/>
          </a:xfrm>
          <a:prstGeom prst="rect">
            <a:avLst/>
          </a:prstGeom>
          <a:noFill/>
        </p:spPr>
        <p:txBody>
          <a:bodyPr wrap="none" rtlCol="0">
            <a:spAutoFit/>
          </a:bodyPr>
          <a:lstStyle/>
          <a:p>
            <a:r>
              <a:rPr lang="en-US" sz="2400" dirty="0" smtClean="0"/>
              <a:t>Watch </a:t>
            </a:r>
            <a:r>
              <a:rPr lang="en-US" sz="2400" dirty="0"/>
              <a:t>it at https://</a:t>
            </a:r>
            <a:r>
              <a:rPr lang="en-US" sz="2400" dirty="0" err="1"/>
              <a:t>www.youtube.com</a:t>
            </a:r>
            <a:r>
              <a:rPr lang="en-US" sz="2400" dirty="0"/>
              <a:t>/</a:t>
            </a:r>
            <a:r>
              <a:rPr lang="en-US" sz="2400" dirty="0" err="1"/>
              <a:t>watch?v</a:t>
            </a:r>
            <a:r>
              <a:rPr lang="en-US" sz="2400" dirty="0"/>
              <a:t>=vrfSdka1jjo</a:t>
            </a:r>
          </a:p>
        </p:txBody>
      </p:sp>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Short Video: SMTP over TLS</a:t>
            </a:r>
            <a:endParaRPr lang="en-US" sz="3200" b="1" dirty="0"/>
          </a:p>
        </p:txBody>
      </p:sp>
      <p:pic>
        <p:nvPicPr>
          <p:cNvPr id="5" name="Picture 4" descr="encrypted-t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140513"/>
            <a:ext cx="8128000" cy="4724400"/>
          </a:xfrm>
          <a:prstGeom prst="rect">
            <a:avLst/>
          </a:prstGeom>
        </p:spPr>
      </p:pic>
    </p:spTree>
    <p:extLst>
      <p:ext uri="{BB962C8B-B14F-4D97-AF65-F5344CB8AC3E}">
        <p14:creationId xmlns:p14="http://schemas.microsoft.com/office/powerpoint/2010/main" val="1073302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19"/>
            <a:ext cx="8229600" cy="516545"/>
          </a:xfrm>
        </p:spPr>
        <p:txBody>
          <a:bodyPr>
            <a:normAutofit/>
          </a:bodyPr>
          <a:lstStyle/>
          <a:p>
            <a:r>
              <a:rPr lang="en-US" sz="3200" b="1" dirty="0" smtClean="0"/>
              <a:t>My Background</a:t>
            </a:r>
            <a:endParaRPr lang="en-US" sz="3200" b="1" dirty="0"/>
          </a:p>
        </p:txBody>
      </p:sp>
      <p:sp>
        <p:nvSpPr>
          <p:cNvPr id="3" name="Content Placeholder 2"/>
          <p:cNvSpPr>
            <a:spLocks noGrp="1"/>
          </p:cNvSpPr>
          <p:nvPr>
            <p:ph idx="1"/>
          </p:nvPr>
        </p:nvSpPr>
        <p:spPr>
          <a:xfrm>
            <a:off x="250399" y="777874"/>
            <a:ext cx="8602960" cy="5805089"/>
          </a:xfrm>
        </p:spPr>
        <p:txBody>
          <a:bodyPr>
            <a:normAutofit/>
          </a:bodyPr>
          <a:lstStyle/>
          <a:p>
            <a:r>
              <a:rPr lang="en-US" sz="2400" dirty="0" smtClean="0"/>
              <a:t>I'm a scientist for Paul Vixie's new company, Farsight Security</a:t>
            </a:r>
            <a:r>
              <a:rPr lang="en-US" sz="2400" dirty="0"/>
              <a:t>.</a:t>
            </a:r>
            <a:r>
              <a:rPr lang="en-US" sz="2400" dirty="0" smtClean="0"/>
              <a:t> Farsight operates DNSDB, the world's most comprehensive source of passive DNS data, collected above recursive resolvers in a privacy-preserving way. (See www.farsightsecurity.com )</a:t>
            </a:r>
          </a:p>
          <a:p>
            <a:r>
              <a:rPr lang="en-US" sz="2400" dirty="0" smtClean="0"/>
              <a:t>Prior to coming to Farsight, I worked for roughly 28 years at the University of Oregon, including 8 years or so under a UO contract with Internet2 as their Nationwide Security Programs Manager. Internet2 is higher education's high speed nationwide backbone, with most connections running at 10</a:t>
            </a:r>
            <a:r>
              <a:rPr lang="en-US" sz="2400" dirty="0"/>
              <a:t> </a:t>
            </a:r>
            <a:r>
              <a:rPr lang="en-US" sz="2400" dirty="0" smtClean="0"/>
              <a:t>to 100 Gbps</a:t>
            </a:r>
            <a:r>
              <a:rPr lang="en-US" sz="2400" dirty="0"/>
              <a:t>.</a:t>
            </a:r>
            <a:endParaRPr lang="en-US" sz="2400" dirty="0" smtClean="0"/>
          </a:p>
          <a:p>
            <a:r>
              <a:rPr lang="en-US" sz="2400" dirty="0" smtClean="0"/>
              <a:t> I'm also one of half a dozen Senior Technical Advisor for the Messaging, Malware and Mobile Anti-Abuse Working Group (M</a:t>
            </a:r>
            <a:r>
              <a:rPr lang="en-US" sz="2400" baseline="30000" dirty="0" smtClean="0"/>
              <a:t>3</a:t>
            </a:r>
            <a:r>
              <a:rPr lang="en-US" sz="2400" dirty="0" smtClean="0"/>
              <a:t>AAWG).</a:t>
            </a:r>
          </a:p>
          <a:p>
            <a:r>
              <a:rPr lang="en-US" sz="2400" dirty="0" smtClean="0"/>
              <a:t>More details about me (and copies of many of my talks) are available online at https://www.stsauver.com/joe/</a:t>
            </a:r>
          </a:p>
        </p:txBody>
      </p:sp>
      <p:sp>
        <p:nvSpPr>
          <p:cNvPr id="4" name="Slide Number Placeholder 3"/>
          <p:cNvSpPr>
            <a:spLocks noGrp="1"/>
          </p:cNvSpPr>
          <p:nvPr>
            <p:ph type="sldNum" sz="quarter" idx="12"/>
          </p:nvPr>
        </p:nvSpPr>
        <p:spPr/>
        <p:txBody>
          <a:bodyPr/>
          <a:lstStyle/>
          <a:p>
            <a:fld id="{E829F5B3-B06A-7743-B730-D6ADD18392BD}" type="slidenum">
              <a:rPr lang="en-US" smtClean="0"/>
              <a:t>4</a:t>
            </a:fld>
            <a:endParaRPr lang="en-US" dirty="0"/>
          </a:p>
        </p:txBody>
      </p:sp>
    </p:spTree>
    <p:extLst>
      <p:ext uri="{BB962C8B-B14F-4D97-AF65-F5344CB8AC3E}">
        <p14:creationId xmlns:p14="http://schemas.microsoft.com/office/powerpoint/2010/main" val="37582858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40</a:t>
            </a:fld>
            <a:endParaRPr lang="en-US"/>
          </a:p>
        </p:txBody>
      </p:sp>
      <p:sp>
        <p:nvSpPr>
          <p:cNvPr id="3" name="TextBox 2"/>
          <p:cNvSpPr txBox="1"/>
          <p:nvPr/>
        </p:nvSpPr>
        <p:spPr>
          <a:xfrm>
            <a:off x="495300" y="5982144"/>
            <a:ext cx="7916350" cy="461665"/>
          </a:xfrm>
          <a:prstGeom prst="rect">
            <a:avLst/>
          </a:prstGeom>
          <a:noFill/>
        </p:spPr>
        <p:txBody>
          <a:bodyPr wrap="none" rtlCol="0">
            <a:spAutoFit/>
          </a:bodyPr>
          <a:lstStyle/>
          <a:p>
            <a:r>
              <a:rPr lang="en-US" sz="2400" dirty="0" smtClean="0"/>
              <a:t>Watch </a:t>
            </a:r>
            <a:r>
              <a:rPr lang="en-US" sz="2400" dirty="0"/>
              <a:t>it at https://</a:t>
            </a:r>
            <a:r>
              <a:rPr lang="en-US" sz="2400" dirty="0" err="1"/>
              <a:t>www.youtube.com</a:t>
            </a:r>
            <a:r>
              <a:rPr lang="en-US" sz="2400" dirty="0"/>
              <a:t>/</a:t>
            </a:r>
            <a:r>
              <a:rPr lang="en-US" sz="2400" dirty="0" err="1"/>
              <a:t>watch?v</a:t>
            </a:r>
            <a:r>
              <a:rPr lang="en-US" sz="2400" dirty="0"/>
              <a:t>=f9qyYDvCbLs</a:t>
            </a:r>
          </a:p>
        </p:txBody>
      </p:sp>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Short Video: The Facebook Encrypted Email Study</a:t>
            </a:r>
            <a:endParaRPr lang="en-US" sz="3200" b="1" dirty="0"/>
          </a:p>
        </p:txBody>
      </p:sp>
      <p:pic>
        <p:nvPicPr>
          <p:cNvPr id="2" name="Picture 1" descr="facebook-em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017715"/>
            <a:ext cx="8153400" cy="4737100"/>
          </a:xfrm>
          <a:prstGeom prst="rect">
            <a:avLst/>
          </a:prstGeom>
        </p:spPr>
      </p:pic>
    </p:spTree>
    <p:extLst>
      <p:ext uri="{BB962C8B-B14F-4D97-AF65-F5344CB8AC3E}">
        <p14:creationId xmlns:p14="http://schemas.microsoft.com/office/powerpoint/2010/main" val="26016006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41</a:t>
            </a:fld>
            <a:endParaRPr lang="en-US"/>
          </a:p>
        </p:txBody>
      </p:sp>
      <p:sp>
        <p:nvSpPr>
          <p:cNvPr id="3" name="TextBox 2"/>
          <p:cNvSpPr txBox="1"/>
          <p:nvPr/>
        </p:nvSpPr>
        <p:spPr>
          <a:xfrm>
            <a:off x="495300" y="5982144"/>
            <a:ext cx="8186857" cy="461665"/>
          </a:xfrm>
          <a:prstGeom prst="rect">
            <a:avLst/>
          </a:prstGeom>
          <a:noFill/>
        </p:spPr>
        <p:txBody>
          <a:bodyPr wrap="none" rtlCol="0">
            <a:spAutoFit/>
          </a:bodyPr>
          <a:lstStyle/>
          <a:p>
            <a:r>
              <a:rPr lang="en-US" sz="2400" dirty="0" smtClean="0"/>
              <a:t>Watch </a:t>
            </a:r>
            <a:r>
              <a:rPr lang="en-US" sz="2400" dirty="0"/>
              <a:t>it at https://</a:t>
            </a:r>
            <a:r>
              <a:rPr lang="en-US" sz="2400" dirty="0" err="1"/>
              <a:t>www.youtube.com</a:t>
            </a:r>
            <a:r>
              <a:rPr lang="en-US" sz="2400" dirty="0"/>
              <a:t>/</a:t>
            </a:r>
            <a:r>
              <a:rPr lang="en-US" sz="2400" dirty="0" err="1"/>
              <a:t>watch?v</a:t>
            </a:r>
            <a:r>
              <a:rPr lang="en-US" sz="2400" dirty="0"/>
              <a:t>=rCpEDVm962Q</a:t>
            </a:r>
          </a:p>
        </p:txBody>
      </p:sp>
      <p:sp>
        <p:nvSpPr>
          <p:cNvPr id="6" name="Rectangle 5"/>
          <p:cNvSpPr/>
          <p:nvPr/>
        </p:nvSpPr>
        <p:spPr>
          <a:xfrm>
            <a:off x="0" y="159133"/>
            <a:ext cx="9144000" cy="584776"/>
          </a:xfrm>
          <a:prstGeom prst="rect">
            <a:avLst/>
          </a:prstGeom>
        </p:spPr>
        <p:txBody>
          <a:bodyPr wrap="square">
            <a:spAutoFit/>
          </a:bodyPr>
          <a:lstStyle/>
          <a:p>
            <a:pPr algn="ctr"/>
            <a:r>
              <a:rPr lang="en-US" sz="3200" b="1" dirty="0" smtClean="0"/>
              <a:t>Short Video: MITM Attacks, DNSSEC, and DANE</a:t>
            </a:r>
            <a:endParaRPr lang="en-US" sz="3200" b="1" dirty="0"/>
          </a:p>
        </p:txBody>
      </p:sp>
      <p:pic>
        <p:nvPicPr>
          <p:cNvPr id="5" name="Picture 4" descr="dnssec-and-da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04903"/>
            <a:ext cx="8153400" cy="4572000"/>
          </a:xfrm>
          <a:prstGeom prst="rect">
            <a:avLst/>
          </a:prstGeom>
        </p:spPr>
      </p:pic>
    </p:spTree>
    <p:extLst>
      <p:ext uri="{BB962C8B-B14F-4D97-AF65-F5344CB8AC3E}">
        <p14:creationId xmlns:p14="http://schemas.microsoft.com/office/powerpoint/2010/main" val="390821312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103364" y="147682"/>
            <a:ext cx="9040635" cy="156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rgbClr val="018E9F"/>
                </a:solidFill>
                <a:latin typeface="+mj-lt"/>
                <a:ea typeface="+mj-ea"/>
                <a:cs typeface="ＭＳ Ｐゴシック" charset="0"/>
              </a:defRPr>
            </a:lvl1pPr>
            <a:lvl2pPr algn="l" rtl="0" eaLnBrk="0" fontAlgn="base" hangingPunct="0">
              <a:spcBef>
                <a:spcPct val="0"/>
              </a:spcBef>
              <a:spcAft>
                <a:spcPct val="0"/>
              </a:spcAft>
              <a:defRPr sz="2400" b="1">
                <a:solidFill>
                  <a:srgbClr val="018E9F"/>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018E9F"/>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018E9F"/>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018E9F"/>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018E9F"/>
                </a:solidFill>
                <a:latin typeface="Arial" charset="0"/>
                <a:ea typeface="ＭＳ Ｐゴシック" charset="0"/>
              </a:defRPr>
            </a:lvl6pPr>
            <a:lvl7pPr marL="914400" algn="l" rtl="0" fontAlgn="base">
              <a:spcBef>
                <a:spcPct val="0"/>
              </a:spcBef>
              <a:spcAft>
                <a:spcPct val="0"/>
              </a:spcAft>
              <a:defRPr sz="2400" b="1">
                <a:solidFill>
                  <a:srgbClr val="018E9F"/>
                </a:solidFill>
                <a:latin typeface="Arial" charset="0"/>
                <a:ea typeface="ＭＳ Ｐゴシック" charset="0"/>
              </a:defRPr>
            </a:lvl7pPr>
            <a:lvl8pPr marL="1371600" algn="l" rtl="0" fontAlgn="base">
              <a:spcBef>
                <a:spcPct val="0"/>
              </a:spcBef>
              <a:spcAft>
                <a:spcPct val="0"/>
              </a:spcAft>
              <a:defRPr sz="2400" b="1">
                <a:solidFill>
                  <a:srgbClr val="018E9F"/>
                </a:solidFill>
                <a:latin typeface="Arial" charset="0"/>
                <a:ea typeface="ＭＳ Ｐゴシック" charset="0"/>
              </a:defRPr>
            </a:lvl8pPr>
            <a:lvl9pPr marL="1828800" algn="l" rtl="0" fontAlgn="base">
              <a:spcBef>
                <a:spcPct val="0"/>
              </a:spcBef>
              <a:spcAft>
                <a:spcPct val="0"/>
              </a:spcAft>
              <a:defRPr sz="2400" b="1">
                <a:solidFill>
                  <a:srgbClr val="018E9F"/>
                </a:solidFill>
                <a:latin typeface="Arial" charset="0"/>
                <a:ea typeface="ＭＳ Ｐゴシック" charset="0"/>
              </a:defRPr>
            </a:lvl9pPr>
          </a:lstStyle>
          <a:p>
            <a:pPr algn="ctr" eaLnBrk="1" hangingPunct="1">
              <a:defRPr/>
            </a:pPr>
            <a:r>
              <a:rPr lang="en-US" sz="3200" dirty="0" smtClean="0">
                <a:solidFill>
                  <a:srgbClr val="000000"/>
                </a:solidFill>
                <a:cs typeface="+mj-cs"/>
              </a:rPr>
              <a:t>Pervasive Monitoring SIG Sessions From The </a:t>
            </a:r>
            <a:br>
              <a:rPr lang="en-US" sz="3200" dirty="0" smtClean="0">
                <a:solidFill>
                  <a:srgbClr val="000000"/>
                </a:solidFill>
                <a:cs typeface="+mj-cs"/>
              </a:rPr>
            </a:br>
            <a:r>
              <a:rPr lang="en-US" sz="3200" dirty="0" smtClean="0">
                <a:solidFill>
                  <a:srgbClr val="000000"/>
                </a:solidFill>
                <a:cs typeface="+mj-cs"/>
              </a:rPr>
              <a:t>Most Recent M</a:t>
            </a:r>
            <a:r>
              <a:rPr lang="en-US" sz="3200" baseline="30000" dirty="0" smtClean="0">
                <a:solidFill>
                  <a:srgbClr val="000000"/>
                </a:solidFill>
                <a:cs typeface="+mj-cs"/>
              </a:rPr>
              <a:t>3</a:t>
            </a:r>
            <a:r>
              <a:rPr lang="en-US" sz="3200" dirty="0" smtClean="0">
                <a:solidFill>
                  <a:srgbClr val="000000"/>
                </a:solidFill>
                <a:cs typeface="+mj-cs"/>
              </a:rPr>
              <a:t>AAWG Meeting In Atlanta, Some </a:t>
            </a:r>
            <a:br>
              <a:rPr lang="en-US" sz="3200" dirty="0" smtClean="0">
                <a:solidFill>
                  <a:srgbClr val="000000"/>
                </a:solidFill>
                <a:cs typeface="+mj-cs"/>
              </a:rPr>
            </a:br>
            <a:r>
              <a:rPr lang="en-US" sz="3200" dirty="0" smtClean="0">
                <a:solidFill>
                  <a:srgbClr val="000000"/>
                </a:solidFill>
                <a:cs typeface="+mj-cs"/>
              </a:rPr>
              <a:t>of Which May Be Available Soon In Video Form</a:t>
            </a:r>
          </a:p>
        </p:txBody>
      </p:sp>
      <p:graphicFrame>
        <p:nvGraphicFramePr>
          <p:cNvPr id="5" name="Table 4"/>
          <p:cNvGraphicFramePr>
            <a:graphicFrameLocks noGrp="1"/>
          </p:cNvGraphicFramePr>
          <p:nvPr>
            <p:extLst>
              <p:ext uri="{D42A27DB-BD31-4B8C-83A1-F6EECF244321}">
                <p14:modId xmlns:p14="http://schemas.microsoft.com/office/powerpoint/2010/main" val="3728169984"/>
              </p:ext>
            </p:extLst>
          </p:nvPr>
        </p:nvGraphicFramePr>
        <p:xfrm>
          <a:off x="641683" y="2150178"/>
          <a:ext cx="8045117" cy="4402222"/>
        </p:xfrm>
        <a:graphic>
          <a:graphicData uri="http://schemas.openxmlformats.org/drawingml/2006/table">
            <a:tbl>
              <a:tblPr firstRow="1" bandRow="1">
                <a:tableStyleId>{073A0DAA-6AF3-43AB-8588-CEC1D06C72B9}</a:tableStyleId>
              </a:tblPr>
              <a:tblGrid>
                <a:gridCol w="4833525">
                  <a:extLst>
                    <a:ext uri="{9D8B030D-6E8A-4147-A177-3AD203B41FA5}">
                      <a16:colId xmlns="" xmlns:a16="http://schemas.microsoft.com/office/drawing/2014/main" val="1193243326"/>
                    </a:ext>
                  </a:extLst>
                </a:gridCol>
                <a:gridCol w="1266885">
                  <a:extLst>
                    <a:ext uri="{9D8B030D-6E8A-4147-A177-3AD203B41FA5}">
                      <a16:colId xmlns="" xmlns:a16="http://schemas.microsoft.com/office/drawing/2014/main" val="386465881"/>
                    </a:ext>
                  </a:extLst>
                </a:gridCol>
                <a:gridCol w="1944707">
                  <a:extLst>
                    <a:ext uri="{9D8B030D-6E8A-4147-A177-3AD203B41FA5}">
                      <a16:colId xmlns="" xmlns:a16="http://schemas.microsoft.com/office/drawing/2014/main" val="1545313388"/>
                    </a:ext>
                  </a:extLst>
                </a:gridCol>
              </a:tblGrid>
              <a:tr h="654997">
                <a:tc>
                  <a:txBody>
                    <a:bodyPr/>
                    <a:lstStyle/>
                    <a:p>
                      <a:r>
                        <a:rPr lang="en-US" dirty="0" smtClean="0"/>
                        <a:t>Session</a:t>
                      </a:r>
                      <a:endParaRPr lang="en-US" dirty="0"/>
                    </a:p>
                  </a:txBody>
                  <a:tcPr/>
                </a:tc>
                <a:tc>
                  <a:txBody>
                    <a:bodyPr/>
                    <a:lstStyle/>
                    <a:p>
                      <a:r>
                        <a:rPr lang="en-US" dirty="0" smtClean="0"/>
                        <a:t>Date</a:t>
                      </a:r>
                      <a:endParaRPr lang="en-US" dirty="0"/>
                    </a:p>
                  </a:txBody>
                  <a:tcPr/>
                </a:tc>
                <a:tc>
                  <a:txBody>
                    <a:bodyPr/>
                    <a:lstStyle/>
                    <a:p>
                      <a:r>
                        <a:rPr lang="en-US" dirty="0" smtClean="0"/>
                        <a:t>Time</a:t>
                      </a:r>
                      <a:endParaRPr lang="en-US" dirty="0"/>
                    </a:p>
                  </a:txBody>
                  <a:tcPr/>
                </a:tc>
                <a:extLst>
                  <a:ext uri="{0D108BD9-81ED-4DB2-BD59-A6C34878D82A}">
                    <a16:rowId xmlns="" xmlns:a16="http://schemas.microsoft.com/office/drawing/2014/main" val="269287404"/>
                  </a:ext>
                </a:extLst>
              </a:tr>
              <a:tr h="759362">
                <a:tc>
                  <a:txBody>
                    <a:bodyPr/>
                    <a:lstStyle/>
                    <a:p>
                      <a:r>
                        <a:rPr lang="en-US" sz="1600" dirty="0" smtClean="0"/>
                        <a:t>SMTP Transport Security: Past,</a:t>
                      </a:r>
                      <a:r>
                        <a:rPr lang="en-US" sz="1600" baseline="0" dirty="0" smtClean="0"/>
                        <a:t> Present, Future</a:t>
                      </a:r>
                      <a:endParaRPr lang="en-US" sz="1600" dirty="0"/>
                    </a:p>
                  </a:txBody>
                  <a:tcPr/>
                </a:tc>
                <a:tc>
                  <a:txBody>
                    <a:bodyPr/>
                    <a:lstStyle/>
                    <a:p>
                      <a:r>
                        <a:rPr lang="en-US" sz="1600" dirty="0" smtClean="0"/>
                        <a:t>10/20/2015</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1:00 pm – 2:00 pm</a:t>
                      </a:r>
                      <a:endParaRPr lang="en-US" sz="1600" dirty="0"/>
                    </a:p>
                  </a:txBody>
                  <a:tcPr/>
                </a:tc>
                <a:extLst>
                  <a:ext uri="{0D108BD9-81ED-4DB2-BD59-A6C34878D82A}">
                    <a16:rowId xmlns="" xmlns:a16="http://schemas.microsoft.com/office/drawing/2014/main" val="925619729"/>
                  </a:ext>
                </a:extLst>
              </a:tr>
              <a:tr h="654997">
                <a:tc>
                  <a:txBody>
                    <a:bodyPr/>
                    <a:lstStyle/>
                    <a:p>
                      <a:r>
                        <a:rPr lang="en-US" sz="1600" dirty="0" smtClean="0"/>
                        <a:t>Keys Under Doormats</a:t>
                      </a:r>
                      <a:endParaRPr lang="en-US" sz="1600" dirty="0"/>
                    </a:p>
                  </a:txBody>
                  <a:tcPr/>
                </a:tc>
                <a:tc>
                  <a:txBody>
                    <a:bodyPr/>
                    <a:lstStyle/>
                    <a:p>
                      <a:r>
                        <a:rPr lang="en-US" sz="1600" dirty="0" smtClean="0"/>
                        <a:t>10/20/2015</a:t>
                      </a:r>
                      <a:endParaRPr lang="en-US" sz="1600" dirty="0"/>
                    </a:p>
                  </a:txBody>
                  <a:tcPr/>
                </a:tc>
                <a:tc>
                  <a:txBody>
                    <a:bodyPr/>
                    <a:lstStyle/>
                    <a:p>
                      <a:r>
                        <a:rPr lang="en-US" sz="1600" dirty="0" smtClean="0"/>
                        <a:t>3:30</a:t>
                      </a:r>
                      <a:r>
                        <a:rPr lang="en-US" sz="1600" baseline="0" dirty="0" smtClean="0"/>
                        <a:t> pm – 4:30 </a:t>
                      </a:r>
                      <a:r>
                        <a:rPr lang="en-US" sz="1600" dirty="0" smtClean="0"/>
                        <a:t>pm </a:t>
                      </a:r>
                      <a:endParaRPr lang="en-US" sz="1600" dirty="0"/>
                    </a:p>
                  </a:txBody>
                  <a:tcPr/>
                </a:tc>
                <a:extLst>
                  <a:ext uri="{0D108BD9-81ED-4DB2-BD59-A6C34878D82A}">
                    <a16:rowId xmlns="" xmlns:a16="http://schemas.microsoft.com/office/drawing/2014/main" val="4232099799"/>
                  </a:ext>
                </a:extLst>
              </a:tr>
              <a:tr h="1022872">
                <a:tc>
                  <a:txBody>
                    <a:bodyPr/>
                    <a:lstStyle/>
                    <a:p>
                      <a:r>
                        <a:rPr lang="en-US" sz="1600" dirty="0" smtClean="0"/>
                        <a:t>Hardening Opportunistic TLS: Enforcing</a:t>
                      </a:r>
                      <a:r>
                        <a:rPr lang="en-US" sz="1600" baseline="0" dirty="0" smtClean="0"/>
                        <a:t> Transport Encryption for Messaging</a:t>
                      </a:r>
                      <a:endParaRPr lang="en-US" sz="1600" dirty="0"/>
                    </a:p>
                  </a:txBody>
                  <a:tcPr/>
                </a:tc>
                <a:tc>
                  <a:txBody>
                    <a:bodyPr/>
                    <a:lstStyle/>
                    <a:p>
                      <a:r>
                        <a:rPr lang="en-US" sz="1600" dirty="0" smtClean="0"/>
                        <a:t>10/20/2015</a:t>
                      </a:r>
                      <a:endParaRPr lang="en-US" sz="1600" dirty="0"/>
                    </a:p>
                  </a:txBody>
                  <a:tcPr/>
                </a:tc>
                <a:tc>
                  <a:txBody>
                    <a:bodyPr/>
                    <a:lstStyle/>
                    <a:p>
                      <a:r>
                        <a:rPr lang="en-US" sz="1600" dirty="0" smtClean="0"/>
                        <a:t>4:30 pm</a:t>
                      </a:r>
                      <a:r>
                        <a:rPr lang="en-US" sz="1600" baseline="0" dirty="0" smtClean="0"/>
                        <a:t> – 5:30 pm</a:t>
                      </a:r>
                      <a:endParaRPr lang="en-US" sz="1600" dirty="0"/>
                    </a:p>
                  </a:txBody>
                  <a:tcPr/>
                </a:tc>
                <a:extLst>
                  <a:ext uri="{0D108BD9-81ED-4DB2-BD59-A6C34878D82A}">
                    <a16:rowId xmlns="" xmlns:a16="http://schemas.microsoft.com/office/drawing/2014/main" val="1490355544"/>
                  </a:ext>
                </a:extLst>
              </a:tr>
              <a:tr h="654997">
                <a:tc>
                  <a:txBody>
                    <a:bodyPr/>
                    <a:lstStyle/>
                    <a:p>
                      <a:r>
                        <a:rPr lang="en-US" sz="1600" dirty="0" smtClean="0"/>
                        <a:t>Messaging Encryption: A Technical BCP Discussion</a:t>
                      </a:r>
                      <a:endParaRPr lang="en-US" sz="1600" dirty="0"/>
                    </a:p>
                  </a:txBody>
                  <a:tcPr/>
                </a:tc>
                <a:tc>
                  <a:txBody>
                    <a:bodyPr/>
                    <a:lstStyle/>
                    <a:p>
                      <a:r>
                        <a:rPr lang="en-US" sz="1600" dirty="0" smtClean="0"/>
                        <a:t>10/21/2015</a:t>
                      </a:r>
                      <a:endParaRPr lang="en-US" sz="1600" dirty="0"/>
                    </a:p>
                  </a:txBody>
                  <a:tcPr/>
                </a:tc>
                <a:tc>
                  <a:txBody>
                    <a:bodyPr/>
                    <a:lstStyle/>
                    <a:p>
                      <a:r>
                        <a:rPr lang="en-US" sz="1600" dirty="0" smtClean="0"/>
                        <a:t>4:30 pm – 5:30 pm</a:t>
                      </a:r>
                      <a:endParaRPr lang="en-US" sz="1600" dirty="0"/>
                    </a:p>
                  </a:txBody>
                  <a:tcPr/>
                </a:tc>
                <a:extLst>
                  <a:ext uri="{0D108BD9-81ED-4DB2-BD59-A6C34878D82A}">
                    <a16:rowId xmlns="" xmlns:a16="http://schemas.microsoft.com/office/drawing/2014/main" val="2431032600"/>
                  </a:ext>
                </a:extLst>
              </a:tr>
              <a:tr h="654997">
                <a:tc>
                  <a:txBody>
                    <a:bodyPr/>
                    <a:lstStyle/>
                    <a:p>
                      <a:r>
                        <a:rPr lang="en-US" sz="1600" dirty="0" smtClean="0"/>
                        <a:t>NIST Email Security Improvements</a:t>
                      </a:r>
                      <a:endParaRPr lang="en-US" sz="1600" dirty="0"/>
                    </a:p>
                  </a:txBody>
                  <a:tcPr/>
                </a:tc>
                <a:tc>
                  <a:txBody>
                    <a:bodyPr/>
                    <a:lstStyle/>
                    <a:p>
                      <a:r>
                        <a:rPr lang="en-US" sz="1600" dirty="0" smtClean="0"/>
                        <a:t>10/22/2015</a:t>
                      </a:r>
                      <a:endParaRPr lang="en-US" sz="1600" dirty="0"/>
                    </a:p>
                  </a:txBody>
                  <a:tcPr/>
                </a:tc>
                <a:tc>
                  <a:txBody>
                    <a:bodyPr/>
                    <a:lstStyle/>
                    <a:p>
                      <a:r>
                        <a:rPr lang="en-US" sz="1600" dirty="0" smtClean="0"/>
                        <a:t>3:30 pm – 5:30 pm</a:t>
                      </a:r>
                      <a:endParaRPr lang="en-US" sz="1600" dirty="0"/>
                    </a:p>
                  </a:txBody>
                  <a:tcPr/>
                </a:tc>
                <a:extLst>
                  <a:ext uri="{0D108BD9-81ED-4DB2-BD59-A6C34878D82A}">
                    <a16:rowId xmlns="" xmlns:a16="http://schemas.microsoft.com/office/drawing/2014/main" val="885262592"/>
                  </a:ext>
                </a:extLst>
              </a:tr>
            </a:tbl>
          </a:graphicData>
        </a:graphic>
      </p:graphicFrame>
      <p:sp>
        <p:nvSpPr>
          <p:cNvPr id="2" name="Slide Number Placeholder 1"/>
          <p:cNvSpPr>
            <a:spLocks noGrp="1"/>
          </p:cNvSpPr>
          <p:nvPr>
            <p:ph type="sldNum" sz="quarter" idx="12"/>
          </p:nvPr>
        </p:nvSpPr>
        <p:spPr/>
        <p:txBody>
          <a:bodyPr/>
          <a:lstStyle/>
          <a:p>
            <a:fld id="{895740CC-497F-A94D-B855-144E65AFD84C}" type="slidenum">
              <a:rPr lang="en-US" smtClean="0"/>
              <a:t>42</a:t>
            </a:fld>
            <a:endParaRPr lang="en-US"/>
          </a:p>
        </p:txBody>
      </p:sp>
    </p:spTree>
    <p:extLst>
      <p:ext uri="{BB962C8B-B14F-4D97-AF65-F5344CB8AC3E}">
        <p14:creationId xmlns:p14="http://schemas.microsoft.com/office/powerpoint/2010/main" val="1065135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3999" cy="1470025"/>
          </a:xfrm>
        </p:spPr>
        <p:txBody>
          <a:bodyPr>
            <a:normAutofit/>
          </a:bodyPr>
          <a:lstStyle/>
          <a:p>
            <a:r>
              <a:rPr lang="en-US" sz="3200" b="1" dirty="0"/>
              <a:t>I</a:t>
            </a:r>
            <a:r>
              <a:rPr lang="en-US" sz="3200" b="1" dirty="0" smtClean="0"/>
              <a:t>V. Digging In A Little: What's "In Scope" For M</a:t>
            </a:r>
            <a:r>
              <a:rPr lang="en-US" sz="3200" b="1" baseline="30000" dirty="0" smtClean="0"/>
              <a:t>3</a:t>
            </a:r>
            <a:r>
              <a:rPr lang="en-US" sz="3200" b="1" dirty="0" smtClean="0"/>
              <a:t>AAWG's Anti-Pervasive Monitoring Work?</a:t>
            </a:r>
            <a:br>
              <a:rPr lang="en-US" sz="3200" b="1" dirty="0" smtClean="0"/>
            </a:br>
            <a:r>
              <a:rPr lang="en-US" sz="3200" b="1" dirty="0" smtClean="0"/>
              <a:t>Why Focus on Intelligence Community Surveillance?</a:t>
            </a:r>
            <a:endParaRPr lang="en-US" sz="3200" b="1" dirty="0"/>
          </a:p>
        </p:txBody>
      </p:sp>
    </p:spTree>
    <p:extLst>
      <p:ext uri="{BB962C8B-B14F-4D97-AF65-F5344CB8AC3E}">
        <p14:creationId xmlns:p14="http://schemas.microsoft.com/office/powerpoint/2010/main" val="202490918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Norms For Performing Intercepts in the U.S.</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While there is a tendency in some quarters to treat all monitoring or network interceptions as interchangeable, in fact, there are important differences between:</a:t>
            </a:r>
            <a:br>
              <a:rPr lang="en-US" sz="2400" dirty="0" smtClean="0"/>
            </a:br>
            <a:r>
              <a:rPr lang="en-US" sz="2400" dirty="0" smtClean="0"/>
              <a:t/>
            </a:r>
            <a:br>
              <a:rPr lang="en-US" sz="2400" dirty="0" smtClean="0"/>
            </a:br>
            <a:r>
              <a:rPr lang="en-US" sz="2400" dirty="0" smtClean="0"/>
              <a:t>-- provider monitoring done for self-protection,</a:t>
            </a:r>
            <a:br>
              <a:rPr lang="en-US" sz="2400" dirty="0" smtClean="0"/>
            </a:br>
            <a:r>
              <a:rPr lang="en-US" sz="2400" dirty="0" smtClean="0"/>
              <a:t>-- monitoring done in a criminal law enforcement context, and </a:t>
            </a:r>
            <a:br>
              <a:rPr lang="en-US" sz="2400" dirty="0" smtClean="0"/>
            </a:br>
            <a:r>
              <a:rPr lang="en-US" sz="2400" dirty="0" smtClean="0"/>
              <a:t>-- monitoring done by the intelligence community.</a:t>
            </a:r>
            <a:br>
              <a:rPr lang="en-US" sz="2400" dirty="0" smtClean="0"/>
            </a:br>
            <a:endParaRPr lang="en-US" sz="2400" dirty="0"/>
          </a:p>
          <a:p>
            <a:r>
              <a:rPr lang="en-US" sz="2400" dirty="0" smtClean="0"/>
              <a:t>I wanted to take a few minutes to highlight some of those differences, both because I think they're important, and </a:t>
            </a:r>
            <a:br>
              <a:rPr lang="en-US" sz="2400" dirty="0" smtClean="0"/>
            </a:br>
            <a:r>
              <a:rPr lang="en-US" sz="2400" dirty="0" smtClean="0"/>
              <a:t>because they help to provide context for the reaction of the technical community to Snowden's disclosures.</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44</a:t>
            </a:fld>
            <a:endParaRPr lang="en-US"/>
          </a:p>
        </p:txBody>
      </p:sp>
    </p:spTree>
    <p:extLst>
      <p:ext uri="{BB962C8B-B14F-4D97-AF65-F5344CB8AC3E}">
        <p14:creationId xmlns:p14="http://schemas.microsoft.com/office/powerpoint/2010/main" val="75231363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Provider Monitoring</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It is routine for providers to monitor their own systems and networks for a variety of purposes, including:</a:t>
            </a:r>
          </a:p>
          <a:p>
            <a:endParaRPr lang="en-US" sz="2400" dirty="0" smtClean="0"/>
          </a:p>
          <a:p>
            <a:pPr lvl="1"/>
            <a:r>
              <a:rPr lang="en-US" sz="2000" dirty="0" smtClean="0"/>
              <a:t>Billing purposes</a:t>
            </a:r>
          </a:p>
          <a:p>
            <a:pPr lvl="1"/>
            <a:r>
              <a:rPr lang="en-US" sz="2000" dirty="0" smtClean="0"/>
              <a:t>Engineering and planning</a:t>
            </a:r>
          </a:p>
          <a:p>
            <a:pPr lvl="1"/>
            <a:r>
              <a:rPr lang="en-US" sz="2000" dirty="0" smtClean="0"/>
              <a:t>Detecting outages, operational faults, and other errors</a:t>
            </a:r>
          </a:p>
          <a:p>
            <a:pPr lvl="1"/>
            <a:r>
              <a:rPr lang="en-US" sz="2000" dirty="0" smtClean="0"/>
              <a:t>Identifying intrusions and other unauthorized access by third parties, and</a:t>
            </a:r>
          </a:p>
          <a:p>
            <a:pPr lvl="1"/>
            <a:r>
              <a:rPr lang="en-US" sz="2000" dirty="0" smtClean="0"/>
              <a:t>Blocking spam, phishing, malware, denial of service attacks, etc.</a:t>
            </a:r>
          </a:p>
          <a:p>
            <a:endParaRPr lang="en-US" sz="2400" dirty="0"/>
          </a:p>
          <a:p>
            <a:r>
              <a:rPr lang="en-US" sz="2400" dirty="0" smtClean="0"/>
              <a:t>This activity is subject to careful limitation under the Electronic Communication Privacy Act (ECPA), as well as contractual agreements entered into between providers and their customers.</a:t>
            </a:r>
            <a:br>
              <a:rPr lang="en-US" sz="2400" dirty="0" smtClean="0"/>
            </a:br>
            <a:r>
              <a:rPr lang="en-US" sz="2400" dirty="0" smtClean="0"/>
              <a:t>This is not the sort of monitoring M</a:t>
            </a:r>
            <a:r>
              <a:rPr lang="en-US" sz="2400" baseline="30000" dirty="0" smtClean="0"/>
              <a:t>3</a:t>
            </a:r>
            <a:r>
              <a:rPr lang="en-US" sz="2400" dirty="0" smtClean="0"/>
              <a:t>AAWG's worried about.</a:t>
            </a:r>
          </a:p>
          <a:p>
            <a:pPr lvl="1"/>
            <a:endParaRPr lang="en-US" sz="2000" dirty="0" smtClean="0"/>
          </a:p>
        </p:txBody>
      </p:sp>
      <p:sp>
        <p:nvSpPr>
          <p:cNvPr id="4" name="Slide Number Placeholder 3"/>
          <p:cNvSpPr>
            <a:spLocks noGrp="1"/>
          </p:cNvSpPr>
          <p:nvPr>
            <p:ph type="sldNum" sz="quarter" idx="12"/>
          </p:nvPr>
        </p:nvSpPr>
        <p:spPr/>
        <p:txBody>
          <a:bodyPr/>
          <a:lstStyle/>
          <a:p>
            <a:fld id="{895740CC-497F-A94D-B855-144E65AFD84C}" type="slidenum">
              <a:rPr lang="en-US" smtClean="0"/>
              <a:t>45</a:t>
            </a:fld>
            <a:endParaRPr lang="en-US"/>
          </a:p>
        </p:txBody>
      </p:sp>
    </p:spTree>
    <p:extLst>
      <p:ext uri="{BB962C8B-B14F-4D97-AF65-F5344CB8AC3E}">
        <p14:creationId xmlns:p14="http://schemas.microsoft.com/office/powerpoint/2010/main" val="8298497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673629"/>
          </a:xfrm>
        </p:spPr>
        <p:txBody>
          <a:bodyPr>
            <a:normAutofit/>
          </a:bodyPr>
          <a:lstStyle/>
          <a:p>
            <a:r>
              <a:rPr lang="en-US" sz="3200" b="1" dirty="0" smtClean="0"/>
              <a:t>Other Areas Out Of Scope</a:t>
            </a:r>
            <a:endParaRPr lang="en-US" sz="3200" b="1" dirty="0"/>
          </a:p>
        </p:txBody>
      </p:sp>
      <p:sp>
        <p:nvSpPr>
          <p:cNvPr id="3" name="Content Placeholder 2"/>
          <p:cNvSpPr>
            <a:spLocks noGrp="1"/>
          </p:cNvSpPr>
          <p:nvPr>
            <p:ph idx="1"/>
          </p:nvPr>
        </p:nvSpPr>
        <p:spPr>
          <a:xfrm>
            <a:off x="253999" y="856558"/>
            <a:ext cx="8669867" cy="5713574"/>
          </a:xfrm>
        </p:spPr>
        <p:txBody>
          <a:bodyPr>
            <a:noAutofit/>
          </a:bodyPr>
          <a:lstStyle/>
          <a:p>
            <a:r>
              <a:rPr lang="en-US" sz="2400" dirty="0" smtClean="0"/>
              <a:t>Online tracking for marketing and related purposes</a:t>
            </a:r>
          </a:p>
          <a:p>
            <a:r>
              <a:rPr lang="en-US" sz="2400" dirty="0" smtClean="0"/>
              <a:t>Untrustworthy end-user systems (</a:t>
            </a:r>
            <a:r>
              <a:rPr lang="en-US" sz="2400" dirty="0" err="1" smtClean="0"/>
              <a:t>e.g</a:t>
            </a:r>
            <a:r>
              <a:rPr lang="en-US" sz="2400" dirty="0" smtClean="0"/>
              <a:t>, systems compromised by malware</a:t>
            </a:r>
            <a:r>
              <a:rPr lang="en-US" sz="2400" dirty="0"/>
              <a:t> </a:t>
            </a:r>
            <a:r>
              <a:rPr lang="en-US" sz="2400" dirty="0" smtClean="0"/>
              <a:t>due to being unpatched, etc.)</a:t>
            </a:r>
          </a:p>
          <a:p>
            <a:r>
              <a:rPr lang="en-US" sz="2400" dirty="0" smtClean="0"/>
              <a:t>Monitoring the Internet activity of minors by parents/schools</a:t>
            </a:r>
          </a:p>
          <a:p>
            <a:r>
              <a:rPr lang="en-US" sz="2400" dirty="0" smtClean="0"/>
              <a:t>Monitoring done with the consent of a party or both parties to the communication (requirements depend on whether a "single party notification" or "double party notification" state is involved)</a:t>
            </a:r>
          </a:p>
          <a:p>
            <a:r>
              <a:rPr lang="en-US" sz="2400" dirty="0" smtClean="0"/>
              <a:t>Monitoring of employee Internet activity by their employers</a:t>
            </a:r>
          </a:p>
          <a:p>
            <a:r>
              <a:rPr lang="en-US" sz="2400" dirty="0" smtClean="0"/>
              <a:t>Monitoring of academic institutional networks for research </a:t>
            </a:r>
            <a:br>
              <a:rPr lang="en-US" sz="2400" dirty="0" smtClean="0"/>
            </a:br>
            <a:r>
              <a:rPr lang="en-US" sz="2400" dirty="0" smtClean="0"/>
              <a:t>purposes (particularly if anonymized, and done with IRB approval)</a:t>
            </a:r>
          </a:p>
          <a:p>
            <a:r>
              <a:rPr lang="en-US" sz="2400" dirty="0" smtClean="0"/>
              <a:t>Lawful interception done for criminal investigation purposes, if narrowly</a:t>
            </a:r>
            <a:r>
              <a:rPr lang="en-US" sz="2400" dirty="0"/>
              <a:t> </a:t>
            </a:r>
            <a:r>
              <a:rPr lang="en-US" sz="2400" dirty="0" smtClean="0"/>
              <a:t>targeted and done pursuant to a valid court order, etc.</a:t>
            </a:r>
            <a:br>
              <a:rPr lang="en-US" sz="2400" dirty="0" smtClean="0"/>
            </a:br>
            <a:r>
              <a:rPr lang="en-US" sz="2400" dirty="0" smtClean="0"/>
              <a:t>See the next slide...</a:t>
            </a:r>
          </a:p>
        </p:txBody>
      </p:sp>
      <p:sp>
        <p:nvSpPr>
          <p:cNvPr id="4" name="Slide Number Placeholder 3"/>
          <p:cNvSpPr>
            <a:spLocks noGrp="1"/>
          </p:cNvSpPr>
          <p:nvPr>
            <p:ph type="sldNum" sz="quarter" idx="12"/>
          </p:nvPr>
        </p:nvSpPr>
        <p:spPr/>
        <p:txBody>
          <a:bodyPr/>
          <a:lstStyle/>
          <a:p>
            <a:fld id="{895740CC-497F-A94D-B855-144E65AFD84C}" type="slidenum">
              <a:rPr lang="en-US" smtClean="0"/>
              <a:t>46</a:t>
            </a:fld>
            <a:endParaRPr lang="en-US"/>
          </a:p>
        </p:txBody>
      </p:sp>
    </p:spTree>
    <p:extLst>
      <p:ext uri="{BB962C8B-B14F-4D97-AF65-F5344CB8AC3E}">
        <p14:creationId xmlns:p14="http://schemas.microsoft.com/office/powerpoint/2010/main" val="115875408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Criminal Law Enforcement Wiretaps</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dirty="0" smtClean="0"/>
              <a:t>In a criminal investigation, the use of wiretaps is subject to extensive limitations and protections, see the discussion in the </a:t>
            </a:r>
            <a:br>
              <a:rPr lang="en-US" sz="2400" dirty="0" smtClean="0"/>
            </a:br>
            <a:r>
              <a:rPr lang="en-US" sz="2400" dirty="0" smtClean="0"/>
              <a:t>U.S. Attorney's Manual at http</a:t>
            </a:r>
            <a:r>
              <a:rPr lang="en-US" sz="2400" dirty="0"/>
              <a:t>://</a:t>
            </a:r>
            <a:r>
              <a:rPr lang="en-US" sz="2400" dirty="0" err="1"/>
              <a:t>www.justice.gov</a:t>
            </a:r>
            <a:r>
              <a:rPr lang="en-US" sz="2400" dirty="0"/>
              <a:t>/</a:t>
            </a:r>
            <a:r>
              <a:rPr lang="en-US" sz="2400" dirty="0" err="1"/>
              <a:t>usam</a:t>
            </a:r>
            <a:r>
              <a:rPr lang="en-US" sz="2400" dirty="0"/>
              <a:t>/usam-9-7000-electronic-</a:t>
            </a:r>
            <a:r>
              <a:rPr lang="en-US" sz="2400" dirty="0" smtClean="0"/>
              <a:t>surveillance</a:t>
            </a:r>
            <a:r>
              <a:rPr lang="en-US" sz="2400" dirty="0"/>
              <a:t> and </a:t>
            </a:r>
            <a:r>
              <a:rPr lang="en-US" sz="2400" dirty="0" smtClean="0"/>
              <a:t>the Criminal Resource Manual at  http</a:t>
            </a:r>
            <a:r>
              <a:rPr lang="en-US" sz="2400" dirty="0"/>
              <a:t>://</a:t>
            </a:r>
            <a:r>
              <a:rPr lang="en-US" sz="2400" dirty="0" err="1"/>
              <a:t>www.justice.gov</a:t>
            </a:r>
            <a:r>
              <a:rPr lang="en-US" sz="2400" dirty="0"/>
              <a:t>/</a:t>
            </a:r>
            <a:r>
              <a:rPr lang="en-US" sz="2400" dirty="0" err="1"/>
              <a:t>usam</a:t>
            </a:r>
            <a:r>
              <a:rPr lang="en-US" sz="2400" dirty="0"/>
              <a:t>/criminal-resource-manual-27-electronic-</a:t>
            </a:r>
            <a:r>
              <a:rPr lang="en-US" sz="2400" dirty="0" smtClean="0"/>
              <a:t>surveillance</a:t>
            </a:r>
          </a:p>
          <a:p>
            <a:endParaRPr lang="en-US" sz="2400" dirty="0" smtClean="0"/>
          </a:p>
          <a:p>
            <a:r>
              <a:rPr lang="en-US" sz="2400" dirty="0" smtClean="0"/>
              <a:t>If appropriate electronic surveillance procedures aren't followed, criminal, civil and administrative sanctions may apply, and any evidence improperly collected may end up being tossed out at trial.</a:t>
            </a:r>
          </a:p>
          <a:p>
            <a:endParaRPr lang="en-US" sz="2400" dirty="0"/>
          </a:p>
          <a:p>
            <a:r>
              <a:rPr lang="en-US" sz="2400" dirty="0" smtClean="0"/>
              <a:t>Thus, significant limitations and protections normally apply to the use of wiretaps in domestic criminal investigations. </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47</a:t>
            </a:fld>
            <a:endParaRPr lang="en-US"/>
          </a:p>
        </p:txBody>
      </p:sp>
    </p:spTree>
    <p:extLst>
      <p:ext uri="{BB962C8B-B14F-4D97-AF65-F5344CB8AC3E}">
        <p14:creationId xmlns:p14="http://schemas.microsoft.com/office/powerpoint/2010/main" val="39249962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577673"/>
          </a:xfrm>
        </p:spPr>
        <p:txBody>
          <a:bodyPr>
            <a:normAutofit/>
          </a:bodyPr>
          <a:lstStyle/>
          <a:p>
            <a:r>
              <a:rPr lang="en-US" sz="3200" b="1" dirty="0" smtClean="0"/>
              <a:t>Limitations Applicable to Criminal Law Enforcement</a:t>
            </a:r>
            <a:endParaRPr lang="en-US" sz="3200" b="1" dirty="0"/>
          </a:p>
        </p:txBody>
      </p:sp>
      <p:sp>
        <p:nvSpPr>
          <p:cNvPr id="3" name="Content Placeholder 2"/>
          <p:cNvSpPr>
            <a:spLocks noGrp="1"/>
          </p:cNvSpPr>
          <p:nvPr>
            <p:ph idx="1"/>
          </p:nvPr>
        </p:nvSpPr>
        <p:spPr>
          <a:xfrm>
            <a:off x="270933" y="846667"/>
            <a:ext cx="8669867" cy="5672666"/>
          </a:xfrm>
        </p:spPr>
        <p:txBody>
          <a:bodyPr>
            <a:noAutofit/>
          </a:bodyPr>
          <a:lstStyle/>
          <a:p>
            <a:r>
              <a:rPr lang="en-US" sz="2400" b="1" dirty="0" smtClean="0"/>
              <a:t>Only a comparative handful of offenses are serious enough</a:t>
            </a:r>
            <a:r>
              <a:rPr lang="en-US" sz="2400" dirty="0" smtClean="0"/>
              <a:t> to justify electronic interception orders (89% of wiretaps involved illegal drugs, with the next highest reason being homicide at 4%)</a:t>
            </a:r>
          </a:p>
          <a:p>
            <a:r>
              <a:rPr lang="en-US" sz="2400" b="1" dirty="0" smtClean="0"/>
              <a:t>Intercept </a:t>
            </a:r>
            <a:r>
              <a:rPr lang="en-US" sz="2400" b="1" dirty="0"/>
              <a:t>orders are limited to 30 days</a:t>
            </a:r>
            <a:r>
              <a:rPr lang="en-US" sz="2400" dirty="0"/>
              <a:t> </a:t>
            </a:r>
            <a:r>
              <a:rPr lang="en-US" sz="2400" dirty="0" smtClean="0"/>
              <a:t>(although extensions can be requested from the courts if required)</a:t>
            </a:r>
          </a:p>
          <a:p>
            <a:r>
              <a:rPr lang="en-US" sz="2400" b="1" dirty="0" smtClean="0"/>
              <a:t>Targets of the surveillance must be identified with specificity</a:t>
            </a:r>
          </a:p>
          <a:p>
            <a:r>
              <a:rPr lang="en-US" sz="2400" b="1" dirty="0" smtClean="0"/>
              <a:t>Interceptions must be minimized</a:t>
            </a:r>
            <a:r>
              <a:rPr lang="en-US" sz="2400" dirty="0" smtClean="0"/>
              <a:t> to just the approved targets</a:t>
            </a:r>
          </a:p>
          <a:p>
            <a:r>
              <a:rPr lang="en-US" sz="2400" b="1" dirty="0" smtClean="0"/>
              <a:t>Normal investigative procedures must be impossible, or too dangerous to use</a:t>
            </a:r>
            <a:endParaRPr lang="en-US" sz="2400" b="1" dirty="0"/>
          </a:p>
          <a:p>
            <a:r>
              <a:rPr lang="en-US" sz="2400" dirty="0" smtClean="0"/>
              <a:t>Requests are subject to review by a U.S. Attorney or AUSA, and by the Attorney General or Deputy Assistant Attorney General for the Criminal Division, prior to being submitted to the Courts</a:t>
            </a:r>
          </a:p>
          <a:p>
            <a:r>
              <a:rPr lang="en-US" sz="2400" dirty="0" smtClean="0"/>
              <a:t>See http</a:t>
            </a:r>
            <a:r>
              <a:rPr lang="en-US" sz="2400" dirty="0"/>
              <a:t>://</a:t>
            </a:r>
            <a:r>
              <a:rPr lang="en-US" sz="2400" dirty="0" err="1"/>
              <a:t>www.justice.gov</a:t>
            </a:r>
            <a:r>
              <a:rPr lang="en-US" sz="2400" dirty="0"/>
              <a:t>/</a:t>
            </a:r>
            <a:r>
              <a:rPr lang="en-US" sz="2400" dirty="0" err="1"/>
              <a:t>usam</a:t>
            </a:r>
            <a:r>
              <a:rPr lang="en-US" sz="2400" dirty="0"/>
              <a:t>/criminal-resource-manual-28-electronic-surveillance-title-iii-</a:t>
            </a:r>
            <a:r>
              <a:rPr lang="en-US" sz="2400" dirty="0" smtClean="0"/>
              <a:t>applications</a:t>
            </a:r>
          </a:p>
        </p:txBody>
      </p:sp>
      <p:sp>
        <p:nvSpPr>
          <p:cNvPr id="4" name="Slide Number Placeholder 3"/>
          <p:cNvSpPr>
            <a:spLocks noGrp="1"/>
          </p:cNvSpPr>
          <p:nvPr>
            <p:ph type="sldNum" sz="quarter" idx="12"/>
          </p:nvPr>
        </p:nvSpPr>
        <p:spPr/>
        <p:txBody>
          <a:bodyPr/>
          <a:lstStyle/>
          <a:p>
            <a:fld id="{895740CC-497F-A94D-B855-144E65AFD84C}" type="slidenum">
              <a:rPr lang="en-US" smtClean="0"/>
              <a:t>48</a:t>
            </a:fld>
            <a:endParaRPr lang="en-US"/>
          </a:p>
        </p:txBody>
      </p:sp>
    </p:spTree>
    <p:extLst>
      <p:ext uri="{BB962C8B-B14F-4D97-AF65-F5344CB8AC3E}">
        <p14:creationId xmlns:p14="http://schemas.microsoft.com/office/powerpoint/2010/main" val="184080029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921649"/>
          </a:xfrm>
        </p:spPr>
        <p:txBody>
          <a:bodyPr>
            <a:normAutofit/>
          </a:bodyPr>
          <a:lstStyle/>
          <a:p>
            <a:r>
              <a:rPr lang="en-US" sz="3200" b="1" dirty="0" smtClean="0"/>
              <a:t>Net Result? Relatively Few Criminal</a:t>
            </a:r>
            <a:br>
              <a:rPr lang="en-US" sz="3200" b="1" dirty="0" smtClean="0"/>
            </a:br>
            <a:r>
              <a:rPr lang="en-US" sz="3200" b="1" dirty="0" smtClean="0"/>
              <a:t> Investigations Actually Involve Wiretaps</a:t>
            </a:r>
            <a:endParaRPr lang="en-US" sz="3200" b="1" dirty="0"/>
          </a:p>
        </p:txBody>
      </p:sp>
      <p:sp>
        <p:nvSpPr>
          <p:cNvPr id="3" name="Content Placeholder 2"/>
          <p:cNvSpPr>
            <a:spLocks noGrp="1"/>
          </p:cNvSpPr>
          <p:nvPr>
            <p:ph idx="1"/>
          </p:nvPr>
        </p:nvSpPr>
        <p:spPr>
          <a:xfrm>
            <a:off x="270933" y="1155888"/>
            <a:ext cx="8669867" cy="5363445"/>
          </a:xfrm>
        </p:spPr>
        <p:txBody>
          <a:bodyPr>
            <a:noAutofit/>
          </a:bodyPr>
          <a:lstStyle/>
          <a:p>
            <a:r>
              <a:rPr lang="en-US" sz="2400" dirty="0" smtClean="0"/>
              <a:t>"The number of federal and state wiretaps reported in 2014 decreased 1 percent from 2013. A total of 3,554 wiretaps were reported as authorized in 2014, with 1,279 authorized by federal judges and 2,275 authorized by state judges." See</a:t>
            </a:r>
            <a:br>
              <a:rPr lang="en-US" sz="2400" dirty="0" smtClean="0"/>
            </a:br>
            <a:r>
              <a:rPr lang="en-US" sz="2400" dirty="0" smtClean="0"/>
              <a:t>http://</a:t>
            </a:r>
            <a:r>
              <a:rPr lang="en-US" sz="2400" dirty="0" err="1" smtClean="0"/>
              <a:t>www.uscourts.gov</a:t>
            </a:r>
            <a:r>
              <a:rPr lang="en-US" sz="2400" dirty="0" smtClean="0"/>
              <a:t>/statistics-reports/wiretap-report-2014</a:t>
            </a:r>
          </a:p>
          <a:p>
            <a:endParaRPr lang="en-US" sz="2400" dirty="0" smtClean="0"/>
          </a:p>
          <a:p>
            <a:r>
              <a:rPr lang="en-US" sz="2400" dirty="0" smtClean="0"/>
              <a:t>For context (and a sense of relative magnitude):</a:t>
            </a:r>
            <a:br>
              <a:rPr lang="en-US" sz="2400" dirty="0" smtClean="0"/>
            </a:br>
            <a:r>
              <a:rPr lang="en-US" sz="2400" dirty="0" smtClean="0"/>
              <a:t>"At yearend 2014, the United States held an estimated 1,561,500 prisoners in state and federal correctional facilities," of which 1,508,600 were sentenced to more than 1 year. </a:t>
            </a:r>
            <a:br>
              <a:rPr lang="en-US" sz="2400" dirty="0" smtClean="0"/>
            </a:br>
            <a:r>
              <a:rPr lang="en-US" sz="2400" dirty="0" smtClean="0"/>
              <a:t>See http://</a:t>
            </a:r>
            <a:r>
              <a:rPr lang="en-US" sz="2400" dirty="0" err="1" smtClean="0"/>
              <a:t>www.bjs.gov</a:t>
            </a:r>
            <a:r>
              <a:rPr lang="en-US" sz="2400" dirty="0" smtClean="0"/>
              <a:t>/content/pub/</a:t>
            </a:r>
            <a:r>
              <a:rPr lang="en-US" sz="2400" dirty="0" err="1" smtClean="0"/>
              <a:t>pdf</a:t>
            </a:r>
            <a:r>
              <a:rPr lang="en-US" sz="2400" dirty="0" smtClean="0"/>
              <a:t>/p14.pdf</a:t>
            </a:r>
          </a:p>
          <a:p>
            <a:endParaRPr lang="en-US" sz="2400" dirty="0"/>
          </a:p>
          <a:p>
            <a:r>
              <a:rPr lang="en-US" sz="2400" dirty="0" smtClean="0"/>
              <a:t>Thus wiretaps in criminal investigations represent a relatively rare activity, and one we're </a:t>
            </a:r>
            <a:r>
              <a:rPr lang="en-US" sz="2400" dirty="0"/>
              <a:t>not particularly </a:t>
            </a:r>
            <a:r>
              <a:rPr lang="en-US" sz="2400" dirty="0" smtClean="0"/>
              <a:t>worried about.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49</a:t>
            </a:fld>
            <a:endParaRPr lang="en-US" dirty="0"/>
          </a:p>
        </p:txBody>
      </p:sp>
    </p:spTree>
    <p:extLst>
      <p:ext uri="{BB962C8B-B14F-4D97-AF65-F5344CB8AC3E}">
        <p14:creationId xmlns:p14="http://schemas.microsoft.com/office/powerpoint/2010/main" val="34691541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219"/>
            <a:ext cx="9144000" cy="516545"/>
          </a:xfrm>
        </p:spPr>
        <p:txBody>
          <a:bodyPr>
            <a:normAutofit/>
          </a:bodyPr>
          <a:lstStyle/>
          <a:p>
            <a:r>
              <a:rPr lang="en-US" sz="3200" b="1" dirty="0" smtClean="0"/>
              <a:t>Speaking of My Talks, They Have An Odd Format</a:t>
            </a:r>
            <a:endParaRPr lang="en-US" sz="3200" b="1" dirty="0"/>
          </a:p>
        </p:txBody>
      </p:sp>
      <p:sp>
        <p:nvSpPr>
          <p:cNvPr id="3" name="Content Placeholder 2"/>
          <p:cNvSpPr>
            <a:spLocks noGrp="1"/>
          </p:cNvSpPr>
          <p:nvPr>
            <p:ph idx="1"/>
          </p:nvPr>
        </p:nvSpPr>
        <p:spPr>
          <a:xfrm>
            <a:off x="250399" y="737346"/>
            <a:ext cx="8602960" cy="5845618"/>
          </a:xfrm>
        </p:spPr>
        <p:txBody>
          <a:bodyPr>
            <a:normAutofit/>
          </a:bodyPr>
          <a:lstStyle/>
          <a:p>
            <a:r>
              <a:rPr lang="en-US" sz="2400" dirty="0" smtClean="0"/>
              <a:t>Traditionally, most PowerPoint talks have:</a:t>
            </a:r>
          </a:p>
          <a:p>
            <a:pPr lvl="1"/>
            <a:r>
              <a:rPr lang="en-US" sz="2000" dirty="0"/>
              <a:t>A</a:t>
            </a:r>
            <a:r>
              <a:rPr lang="en-US" sz="2000" dirty="0" smtClean="0"/>
              <a:t> limited amount of text, which then gets "amplified" during delivery</a:t>
            </a:r>
          </a:p>
          <a:p>
            <a:pPr lvl="1"/>
            <a:r>
              <a:rPr lang="en-US" sz="2000" dirty="0" smtClean="0"/>
              <a:t>That's fine for</a:t>
            </a:r>
            <a:r>
              <a:rPr lang="en-US" sz="2000" b="1" dirty="0" smtClean="0"/>
              <a:t> non</a:t>
            </a:r>
            <a:r>
              <a:rPr lang="en-US" sz="2000" dirty="0" smtClean="0"/>
              <a:t>-technical material and for the people who may be in the audience at the time the talk was delivered. It's a poor fit for technical content</a:t>
            </a:r>
            <a:r>
              <a:rPr lang="en-US" sz="2000" dirty="0"/>
              <a:t> </a:t>
            </a:r>
            <a:r>
              <a:rPr lang="en-US" sz="2000" dirty="0" smtClean="0"/>
              <a:t>(where there can be a lot of detail), or for</a:t>
            </a:r>
            <a:r>
              <a:rPr lang="en-US" sz="2000" i="1" dirty="0" smtClean="0"/>
              <a:t> post hoc</a:t>
            </a:r>
            <a:r>
              <a:rPr lang="en-US" sz="2000" dirty="0" smtClean="0"/>
              <a:t> readers.</a:t>
            </a:r>
          </a:p>
          <a:p>
            <a:r>
              <a:rPr lang="en-US" sz="2400" dirty="0" smtClean="0"/>
              <a:t>My slides tend to use a different, more detailed, style:</a:t>
            </a:r>
          </a:p>
          <a:p>
            <a:pPr lvl="1"/>
            <a:r>
              <a:rPr lang="en-US" sz="2000" dirty="0" smtClean="0"/>
              <a:t>I hate being misquoted. Detailed slides reduce the level of misquoting.</a:t>
            </a:r>
          </a:p>
          <a:p>
            <a:pPr lvl="1"/>
            <a:r>
              <a:rPr lang="en-US" sz="2000" dirty="0" smtClean="0"/>
              <a:t>Because my slides are detailed, you shouldn't need to take notes.</a:t>
            </a:r>
          </a:p>
          <a:p>
            <a:pPr lvl="1"/>
            <a:r>
              <a:rPr lang="en-US" sz="2000" dirty="0" smtClean="0"/>
              <a:t>Having </a:t>
            </a:r>
            <a:r>
              <a:rPr lang="en-US" sz="2000" dirty="0"/>
              <a:t>detailed slides gives me a chance of covering </a:t>
            </a:r>
            <a:r>
              <a:rPr lang="en-US" sz="2000" dirty="0" smtClean="0"/>
              <a:t>everything I </a:t>
            </a:r>
            <a:r>
              <a:rPr lang="en-US" sz="2000" dirty="0"/>
              <a:t>want to cover, </a:t>
            </a:r>
            <a:r>
              <a:rPr lang="en-US" sz="2000" dirty="0" smtClean="0"/>
              <a:t>and </a:t>
            </a:r>
            <a:r>
              <a:rPr lang="en-US" sz="2000" dirty="0"/>
              <a:t>finishing on time. </a:t>
            </a:r>
            <a:r>
              <a:rPr lang="en-US" sz="2000" dirty="0" smtClean="0"/>
              <a:t>If I nonetheless still somehow fail to stay on track, </a:t>
            </a:r>
            <a:r>
              <a:rPr lang="en-US" sz="2000" dirty="0"/>
              <a:t>you'll at least have a copy of what </a:t>
            </a:r>
            <a:r>
              <a:rPr lang="en-US" sz="2000" dirty="0" smtClean="0"/>
              <a:t>I meant to go over.</a:t>
            </a:r>
            <a:endParaRPr lang="en-US" sz="2000" dirty="0"/>
          </a:p>
          <a:p>
            <a:pPr lvl="1"/>
            <a:r>
              <a:rPr lang="en-US" sz="2000" dirty="0" smtClean="0"/>
              <a:t>I'm also committed to making my material accessible to everyone, including non-native English speakers, and the deaf and hard-of-hearing. Thus, think of these slides as providing a transcript or "closed captioning" for my remarks. </a:t>
            </a:r>
          </a:p>
          <a:p>
            <a:pPr lvl="1"/>
            <a:r>
              <a:rPr lang="en-US" sz="2000" dirty="0" smtClean="0"/>
              <a:t>You're welcome to share </a:t>
            </a:r>
            <a:r>
              <a:rPr lang="en-US" sz="2000" dirty="0"/>
              <a:t>these slides with any </a:t>
            </a:r>
            <a:r>
              <a:rPr lang="en-US" sz="2000" dirty="0" smtClean="0"/>
              <a:t>interested colleagues </a:t>
            </a:r>
            <a:r>
              <a:rPr lang="en-US" sz="2000" dirty="0"/>
              <a:t>who </a:t>
            </a:r>
            <a:r>
              <a:rPr lang="en-US" sz="2000" dirty="0" smtClean="0"/>
              <a:t>weren't able to be here in person today.</a:t>
            </a:r>
            <a:endParaRPr lang="en-US" sz="2000" dirty="0"/>
          </a:p>
        </p:txBody>
      </p:sp>
      <p:sp>
        <p:nvSpPr>
          <p:cNvPr id="4" name="Slide Number Placeholder 3"/>
          <p:cNvSpPr>
            <a:spLocks noGrp="1"/>
          </p:cNvSpPr>
          <p:nvPr>
            <p:ph type="sldNum" sz="quarter" idx="12"/>
          </p:nvPr>
        </p:nvSpPr>
        <p:spPr/>
        <p:txBody>
          <a:bodyPr/>
          <a:lstStyle/>
          <a:p>
            <a:fld id="{E829F5B3-B06A-7743-B730-D6ADD18392BD}" type="slidenum">
              <a:rPr lang="en-US" smtClean="0"/>
              <a:t>5</a:t>
            </a:fld>
            <a:endParaRPr lang="en-US" dirty="0"/>
          </a:p>
        </p:txBody>
      </p:sp>
    </p:spTree>
    <p:extLst>
      <p:ext uri="{BB962C8B-B14F-4D97-AF65-F5344CB8AC3E}">
        <p14:creationId xmlns:p14="http://schemas.microsoft.com/office/powerpoint/2010/main" val="123491426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921649"/>
          </a:xfrm>
        </p:spPr>
        <p:txBody>
          <a:bodyPr>
            <a:normAutofit/>
          </a:bodyPr>
          <a:lstStyle/>
          <a:p>
            <a:r>
              <a:rPr lang="en-US" sz="3200" b="1" dirty="0" smtClean="0"/>
              <a:t>And For The Record, Use of Encryption Has Seldom Been An Impediment To Wiretaps in Criminal Cases</a:t>
            </a:r>
            <a:endParaRPr lang="en-US" sz="3200" b="1" dirty="0"/>
          </a:p>
        </p:txBody>
      </p:sp>
      <p:sp>
        <p:nvSpPr>
          <p:cNvPr id="3" name="Content Placeholder 2"/>
          <p:cNvSpPr>
            <a:spLocks noGrp="1"/>
          </p:cNvSpPr>
          <p:nvPr>
            <p:ph idx="1"/>
          </p:nvPr>
        </p:nvSpPr>
        <p:spPr>
          <a:xfrm>
            <a:off x="270933" y="1155888"/>
            <a:ext cx="8669867" cy="5363445"/>
          </a:xfrm>
        </p:spPr>
        <p:txBody>
          <a:bodyPr>
            <a:noAutofit/>
          </a:bodyPr>
          <a:lstStyle/>
          <a:p>
            <a:r>
              <a:rPr lang="en-US" sz="2400" dirty="0"/>
              <a:t>"The number of state wiretaps in which encryption was encountered decreased from 41 in 2013 to 22 in 2014.</a:t>
            </a:r>
            <a:r>
              <a:rPr lang="en-US" sz="2400" b="1" dirty="0"/>
              <a:t> In two of these wiretaps, officials were unable to decipher the plain text of the messages.</a:t>
            </a:r>
            <a:r>
              <a:rPr lang="en-US" sz="2400" dirty="0"/>
              <a:t> Three federal wiretaps were reported as being encrypted in 2014, of which </a:t>
            </a:r>
            <a:r>
              <a:rPr lang="en-US" sz="2400" b="1" dirty="0"/>
              <a:t>two could not be decrypted. </a:t>
            </a:r>
            <a:r>
              <a:rPr lang="en-US" sz="2400" dirty="0"/>
              <a:t>Encryption was also reported for five federal wiretaps that were conducted during previous years, but reported to the AO for the first time in 2014. </a:t>
            </a:r>
            <a:r>
              <a:rPr lang="en-US" sz="2400" b="1" dirty="0"/>
              <a:t>Officials were able to decipher the plain text of the communications in four of the five intercepts</a:t>
            </a:r>
            <a:r>
              <a:rPr lang="en-US" sz="2400" b="1" dirty="0" smtClean="0"/>
              <a:t>."</a:t>
            </a:r>
            <a:br>
              <a:rPr lang="en-US" sz="2400" b="1" dirty="0" smtClean="0"/>
            </a:br>
            <a:r>
              <a:rPr lang="en-US" sz="2400" dirty="0" smtClean="0"/>
              <a:t/>
            </a:r>
            <a:br>
              <a:rPr lang="en-US" sz="2400" dirty="0" smtClean="0"/>
            </a:br>
            <a:r>
              <a:rPr lang="en-US" sz="2400" dirty="0" smtClean="0"/>
              <a:t>http</a:t>
            </a:r>
            <a:r>
              <a:rPr lang="en-US" sz="2400" dirty="0"/>
              <a:t>://</a:t>
            </a:r>
            <a:r>
              <a:rPr lang="en-US" sz="2400" dirty="0" err="1"/>
              <a:t>www.uscourts.gov</a:t>
            </a:r>
            <a:r>
              <a:rPr lang="en-US" sz="2400" dirty="0"/>
              <a:t>/statistics-reports/wiretap-report-</a:t>
            </a:r>
            <a:r>
              <a:rPr lang="en-US" sz="2400" dirty="0" smtClean="0"/>
              <a:t>2014</a:t>
            </a:r>
            <a:br>
              <a:rPr lang="en-US" sz="2400" dirty="0" smtClean="0"/>
            </a:br>
            <a:r>
              <a:rPr lang="en-US" sz="2400" dirty="0" smtClean="0"/>
              <a:t>[emphasis added]</a:t>
            </a:r>
          </a:p>
        </p:txBody>
      </p:sp>
      <p:sp>
        <p:nvSpPr>
          <p:cNvPr id="4" name="Slide Number Placeholder 3"/>
          <p:cNvSpPr>
            <a:spLocks noGrp="1"/>
          </p:cNvSpPr>
          <p:nvPr>
            <p:ph type="sldNum" sz="quarter" idx="12"/>
          </p:nvPr>
        </p:nvSpPr>
        <p:spPr/>
        <p:txBody>
          <a:bodyPr/>
          <a:lstStyle/>
          <a:p>
            <a:fld id="{895740CC-497F-A94D-B855-144E65AFD84C}" type="slidenum">
              <a:rPr lang="en-US" smtClean="0"/>
              <a:t>50</a:t>
            </a:fld>
            <a:endParaRPr lang="en-US"/>
          </a:p>
        </p:txBody>
      </p:sp>
    </p:spTree>
    <p:extLst>
      <p:ext uri="{BB962C8B-B14F-4D97-AF65-F5344CB8AC3E}">
        <p14:creationId xmlns:p14="http://schemas.microsoft.com/office/powerpoint/2010/main" val="11112347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677447"/>
          </a:xfrm>
        </p:spPr>
        <p:txBody>
          <a:bodyPr>
            <a:normAutofit/>
          </a:bodyPr>
          <a:lstStyle/>
          <a:p>
            <a:r>
              <a:rPr lang="en-US" sz="3200" b="1" dirty="0" smtClean="0"/>
              <a:t>OK, So What About the "Intelligence Community?"</a:t>
            </a:r>
            <a:endParaRPr lang="en-US" sz="3200" b="1" dirty="0"/>
          </a:p>
        </p:txBody>
      </p:sp>
      <p:sp>
        <p:nvSpPr>
          <p:cNvPr id="3" name="Content Placeholder 2"/>
          <p:cNvSpPr>
            <a:spLocks noGrp="1"/>
          </p:cNvSpPr>
          <p:nvPr>
            <p:ph idx="1"/>
          </p:nvPr>
        </p:nvSpPr>
        <p:spPr>
          <a:xfrm>
            <a:off x="270933" y="879126"/>
            <a:ext cx="8669867" cy="5640207"/>
          </a:xfrm>
        </p:spPr>
        <p:txBody>
          <a:bodyPr>
            <a:noAutofit/>
          </a:bodyPr>
          <a:lstStyle/>
          <a:p>
            <a:r>
              <a:rPr lang="en-US" sz="2400" dirty="0" smtClean="0"/>
              <a:t>"</a:t>
            </a:r>
            <a:r>
              <a:rPr lang="en-US" sz="2400" dirty="0"/>
              <a:t>During </a:t>
            </a:r>
            <a:r>
              <a:rPr lang="en-US" sz="2400" dirty="0" smtClean="0"/>
              <a:t>calendar year 2014, the Government made 1,416 </a:t>
            </a:r>
            <a:r>
              <a:rPr lang="en-US" sz="2400" dirty="0"/>
              <a:t> </a:t>
            </a:r>
            <a:r>
              <a:rPr lang="en-US" sz="2400" dirty="0" smtClean="0"/>
              <a:t>applications to the Foreign Intelligence Surveillance Court (</a:t>
            </a:r>
            <a:r>
              <a:rPr lang="en-US" sz="2400" dirty="0"/>
              <a:t>hereinafter </a:t>
            </a:r>
            <a:r>
              <a:rPr lang="en-US" sz="2400" dirty="0" smtClean="0"/>
              <a:t>"</a:t>
            </a:r>
            <a:r>
              <a:rPr lang="en-US" sz="2400" dirty="0"/>
              <a:t>FISC") </a:t>
            </a:r>
            <a:r>
              <a:rPr lang="en-US" sz="2400" dirty="0" smtClean="0"/>
              <a:t>for authority to conduct electronic surveillance and</a:t>
            </a:r>
            <a:r>
              <a:rPr lang="en-US" sz="2400" dirty="0"/>
              <a:t>/or </a:t>
            </a:r>
            <a:r>
              <a:rPr lang="en-US" sz="2400" dirty="0" smtClean="0"/>
              <a:t>physical searches for foreign intelligence purposes. </a:t>
            </a:r>
            <a:r>
              <a:rPr lang="en-US" sz="2400" dirty="0"/>
              <a:t>[...] </a:t>
            </a:r>
            <a:r>
              <a:rPr lang="en-US" sz="2400" b="1" dirty="0" smtClean="0"/>
              <a:t>1,379 applications included requests for authority to conduct electronic surveillance."</a:t>
            </a:r>
          </a:p>
          <a:p>
            <a:endParaRPr lang="en-US" sz="2400" dirty="0"/>
          </a:p>
          <a:p>
            <a:r>
              <a:rPr lang="en-US" sz="2400" dirty="0" smtClean="0"/>
              <a:t>"</a:t>
            </a:r>
            <a:r>
              <a:rPr lang="en-US" sz="2400" dirty="0"/>
              <a:t>In 2014, the FBI made </a:t>
            </a:r>
            <a:r>
              <a:rPr lang="en-US" sz="2400" b="1" dirty="0"/>
              <a:t>12,452 NSL </a:t>
            </a:r>
            <a:r>
              <a:rPr lang="en-US" sz="2400" b="1" dirty="0" smtClean="0"/>
              <a:t>[National Security Letter] </a:t>
            </a:r>
            <a:r>
              <a:rPr lang="en-US" sz="2400" dirty="0" smtClean="0"/>
              <a:t>requests </a:t>
            </a:r>
            <a:r>
              <a:rPr lang="en-US" sz="2400" dirty="0"/>
              <a:t>(excluding requests </a:t>
            </a:r>
            <a:r>
              <a:rPr lang="en-US" sz="2400" dirty="0" smtClean="0"/>
              <a:t>for subscriber </a:t>
            </a:r>
            <a:r>
              <a:rPr lang="en-US" sz="2400" dirty="0"/>
              <a:t>information only) for information concerning United </a:t>
            </a:r>
            <a:r>
              <a:rPr lang="en-US" sz="2400" dirty="0" smtClean="0"/>
              <a:t>States persons</a:t>
            </a:r>
            <a:r>
              <a:rPr lang="en-US" sz="2400" dirty="0"/>
              <a:t>. These sought information pertaining to 4,699 different </a:t>
            </a:r>
            <a:r>
              <a:rPr lang="en-US" sz="2400" dirty="0" smtClean="0"/>
              <a:t>United States </a:t>
            </a:r>
            <a:r>
              <a:rPr lang="en-US" sz="2400" dirty="0"/>
              <a:t>persons."</a:t>
            </a:r>
            <a:br>
              <a:rPr lang="en-US" sz="2400" dirty="0"/>
            </a:br>
            <a:r>
              <a:rPr lang="en-US" sz="2400" dirty="0"/>
              <a:t/>
            </a:r>
            <a:br>
              <a:rPr lang="en-US" sz="2400" dirty="0"/>
            </a:br>
            <a:r>
              <a:rPr lang="en-US" sz="2400" dirty="0" smtClean="0"/>
              <a:t>"FISA Annual Report to Congress,"</a:t>
            </a:r>
            <a:br>
              <a:rPr lang="en-US" sz="2400" dirty="0" smtClean="0"/>
            </a:br>
            <a:r>
              <a:rPr lang="en-US" sz="2400" dirty="0" smtClean="0"/>
              <a:t>http</a:t>
            </a:r>
            <a:r>
              <a:rPr lang="en-US" sz="2400" dirty="0"/>
              <a:t>://</a:t>
            </a:r>
            <a:r>
              <a:rPr lang="en-US" sz="2400" dirty="0" err="1"/>
              <a:t>fas.org</a:t>
            </a:r>
            <a:r>
              <a:rPr lang="en-US" sz="2400" dirty="0"/>
              <a:t>/</a:t>
            </a:r>
            <a:r>
              <a:rPr lang="en-US" sz="2400" dirty="0" err="1"/>
              <a:t>irp</a:t>
            </a:r>
            <a:r>
              <a:rPr lang="en-US" sz="2400" dirty="0"/>
              <a:t>/agency/</a:t>
            </a:r>
            <a:r>
              <a:rPr lang="en-US" sz="2400" dirty="0" err="1"/>
              <a:t>doj</a:t>
            </a:r>
            <a:r>
              <a:rPr lang="en-US" sz="2400" dirty="0"/>
              <a:t>/</a:t>
            </a:r>
            <a:r>
              <a:rPr lang="en-US" sz="2400" dirty="0" err="1"/>
              <a:t>fisa</a:t>
            </a:r>
            <a:r>
              <a:rPr lang="en-US" sz="2400" dirty="0"/>
              <a:t>/2014rept.pdf</a:t>
            </a:r>
          </a:p>
          <a:p>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51</a:t>
            </a:fld>
            <a:endParaRPr lang="en-US"/>
          </a:p>
        </p:txBody>
      </p:sp>
    </p:spTree>
    <p:extLst>
      <p:ext uri="{BB962C8B-B14F-4D97-AF65-F5344CB8AC3E}">
        <p14:creationId xmlns:p14="http://schemas.microsoft.com/office/powerpoint/2010/main" val="42831526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677447"/>
          </a:xfrm>
        </p:spPr>
        <p:txBody>
          <a:bodyPr>
            <a:normAutofit/>
          </a:bodyPr>
          <a:lstStyle/>
          <a:p>
            <a:r>
              <a:rPr lang="en-US" sz="3200" b="1" dirty="0" smtClean="0"/>
              <a:t>An Aside: "What Are National Security Letters?"</a:t>
            </a:r>
            <a:endParaRPr lang="en-US" sz="3200" b="1" dirty="0"/>
          </a:p>
        </p:txBody>
      </p:sp>
      <p:sp>
        <p:nvSpPr>
          <p:cNvPr id="3" name="Content Placeholder 2"/>
          <p:cNvSpPr>
            <a:spLocks noGrp="1"/>
          </p:cNvSpPr>
          <p:nvPr>
            <p:ph idx="1"/>
          </p:nvPr>
        </p:nvSpPr>
        <p:spPr>
          <a:xfrm>
            <a:off x="270933" y="879126"/>
            <a:ext cx="8669867" cy="5640207"/>
          </a:xfrm>
        </p:spPr>
        <p:txBody>
          <a:bodyPr>
            <a:noAutofit/>
          </a:bodyPr>
          <a:lstStyle/>
          <a:p>
            <a:r>
              <a:rPr lang="en-US" sz="2200" i="1" dirty="0" smtClean="0"/>
              <a:t>See </a:t>
            </a:r>
            <a:r>
              <a:rPr lang="en-US" sz="2200" i="1" dirty="0"/>
              <a:t>18 USC </a:t>
            </a:r>
            <a:r>
              <a:rPr lang="en-US" sz="2200" i="1" dirty="0" smtClean="0"/>
              <a:t>2709:</a:t>
            </a:r>
            <a:r>
              <a:rPr lang="en-US" sz="2200" dirty="0" smtClean="0"/>
              <a:t> "The </a:t>
            </a:r>
            <a:r>
              <a:rPr lang="en-US" sz="2200" dirty="0"/>
              <a:t>Director of the Federal Bureau of Investigation, or his designee in a position not lower than Deputy Assistant Director at Bureau headquarters or a Special Agent in Charge in a Bureau field office designated by the Director, may, using a term that specifically identifies a person, entity, telephone number, or account as the basis for a request—</a:t>
            </a:r>
          </a:p>
          <a:p>
            <a:r>
              <a:rPr lang="en-US" sz="2200" dirty="0"/>
              <a:t>(1) request the name, address, length of service, and local and long distance toll billing records of a person or entity if the Director (or his designee) certifies in writing to the wire or electronic communication service provider to which the request is made that the name, address, length of service, and toll billing records sought are relevant to an authorized investigation to protect against international terrorism or clandestine intelligence activities, provided that such an investigation of a United States person is not conducted solely on the basis of activities protected by the first amendment to the Constitution of the United States</a:t>
            </a:r>
            <a:r>
              <a:rPr lang="en-US" sz="2200" dirty="0" smtClean="0"/>
              <a:t>; [continues]</a:t>
            </a:r>
            <a:endParaRPr lang="en-US" sz="2200" dirty="0"/>
          </a:p>
        </p:txBody>
      </p:sp>
      <p:sp>
        <p:nvSpPr>
          <p:cNvPr id="4" name="Slide Number Placeholder 3"/>
          <p:cNvSpPr>
            <a:spLocks noGrp="1"/>
          </p:cNvSpPr>
          <p:nvPr>
            <p:ph type="sldNum" sz="quarter" idx="12"/>
          </p:nvPr>
        </p:nvSpPr>
        <p:spPr/>
        <p:txBody>
          <a:bodyPr/>
          <a:lstStyle/>
          <a:p>
            <a:fld id="{895740CC-497F-A94D-B855-144E65AFD84C}" type="slidenum">
              <a:rPr lang="en-US" smtClean="0"/>
              <a:t>52</a:t>
            </a:fld>
            <a:endParaRPr lang="en-US"/>
          </a:p>
        </p:txBody>
      </p:sp>
    </p:spTree>
    <p:extLst>
      <p:ext uri="{BB962C8B-B14F-4D97-AF65-F5344CB8AC3E}">
        <p14:creationId xmlns:p14="http://schemas.microsoft.com/office/powerpoint/2010/main" val="27237167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612327"/>
          </a:xfrm>
        </p:spPr>
        <p:txBody>
          <a:bodyPr>
            <a:normAutofit/>
          </a:bodyPr>
          <a:lstStyle/>
          <a:p>
            <a:r>
              <a:rPr lang="en-US" sz="3200" b="1" dirty="0" smtClean="0"/>
              <a:t>The Problem With All Those Statistics?</a:t>
            </a:r>
            <a:endParaRPr lang="en-US" sz="3200" b="1" dirty="0"/>
          </a:p>
        </p:txBody>
      </p:sp>
      <p:sp>
        <p:nvSpPr>
          <p:cNvPr id="3" name="Content Placeholder 2"/>
          <p:cNvSpPr>
            <a:spLocks noGrp="1"/>
          </p:cNvSpPr>
          <p:nvPr>
            <p:ph idx="1"/>
          </p:nvPr>
        </p:nvSpPr>
        <p:spPr>
          <a:xfrm>
            <a:off x="270933" y="879126"/>
            <a:ext cx="8669867" cy="5640207"/>
          </a:xfrm>
        </p:spPr>
        <p:txBody>
          <a:bodyPr>
            <a:noAutofit/>
          </a:bodyPr>
          <a:lstStyle/>
          <a:p>
            <a:r>
              <a:rPr lang="en-US" sz="2400" dirty="0" smtClean="0"/>
              <a:t>We now know that some FISC-approved intelligence community monitoring programs were so broad as to include virtually everyone, including large numbers of law-abiding Americans. Those are the sort of pervasive monitoring programs that give many people (including me) pause.</a:t>
            </a:r>
            <a:endParaRPr lang="en-US" sz="2400" dirty="0"/>
          </a:p>
          <a:p>
            <a:r>
              <a:rPr lang="en-US" sz="2400" dirty="0" smtClean="0"/>
              <a:t>While our discussion has been and largely will be couched in terms of domestic pervasive monitoring, there is no reason to believe that Internet traffic isn't potentially subject to similar nation-state monitoring by the intelligence services of other countries, too, whether as part of the "Five Eyes" consortium </a:t>
            </a:r>
            <a:br>
              <a:rPr lang="en-US" sz="2400" dirty="0" smtClean="0"/>
            </a:br>
            <a:r>
              <a:rPr lang="en-US" sz="2400" dirty="0" smtClean="0"/>
              <a:t>(US, UK, Canada, Australia, and New Zealand), or otherwise.</a:t>
            </a:r>
            <a:endParaRPr lang="en-US" sz="2400" dirty="0"/>
          </a:p>
          <a:p>
            <a:r>
              <a:rPr lang="en-US" sz="2400" dirty="0" smtClean="0"/>
              <a:t>There was thus a need for action. </a:t>
            </a:r>
          </a:p>
          <a:p>
            <a:r>
              <a:rPr lang="en-US" sz="2400" dirty="0" smtClean="0"/>
              <a:t>Opportunistic encryption was the first area selected for attention.</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53</a:t>
            </a:fld>
            <a:endParaRPr lang="en-US"/>
          </a:p>
        </p:txBody>
      </p:sp>
    </p:spTree>
    <p:extLst>
      <p:ext uri="{BB962C8B-B14F-4D97-AF65-F5344CB8AC3E}">
        <p14:creationId xmlns:p14="http://schemas.microsoft.com/office/powerpoint/2010/main" val="239502345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V. Encrypting Email In Transit</a:t>
            </a:r>
            <a:endParaRPr lang="en-US" sz="3200" b="1" dirty="0"/>
          </a:p>
        </p:txBody>
      </p:sp>
    </p:spTree>
    <p:extLst>
      <p:ext uri="{BB962C8B-B14F-4D97-AF65-F5344CB8AC3E}">
        <p14:creationId xmlns:p14="http://schemas.microsoft.com/office/powerpoint/2010/main" val="364921071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70"/>
            <a:ext cx="9144000" cy="583127"/>
          </a:xfrm>
        </p:spPr>
        <p:txBody>
          <a:bodyPr>
            <a:normAutofit/>
          </a:bodyPr>
          <a:lstStyle/>
          <a:p>
            <a:r>
              <a:rPr lang="en-US" sz="3200" b="1" dirty="0" smtClean="0"/>
              <a:t>Opportunistic Encryption of Email In Transit</a:t>
            </a:r>
            <a:endParaRPr lang="en-US" sz="3200" b="1" dirty="0"/>
          </a:p>
        </p:txBody>
      </p:sp>
      <p:sp>
        <p:nvSpPr>
          <p:cNvPr id="3" name="Content Placeholder 2"/>
          <p:cNvSpPr>
            <a:spLocks noGrp="1"/>
          </p:cNvSpPr>
          <p:nvPr>
            <p:ph idx="1"/>
          </p:nvPr>
        </p:nvSpPr>
        <p:spPr>
          <a:xfrm>
            <a:off x="197931" y="973234"/>
            <a:ext cx="8791435" cy="5608467"/>
          </a:xfrm>
        </p:spPr>
        <p:txBody>
          <a:bodyPr>
            <a:noAutofit/>
          </a:bodyPr>
          <a:lstStyle/>
          <a:p>
            <a:r>
              <a:rPr lang="en-US" sz="2400" dirty="0" smtClean="0"/>
              <a:t>As you might expect, given that email is a core area of M</a:t>
            </a:r>
            <a:r>
              <a:rPr lang="en-US" sz="2400" baseline="30000" dirty="0" smtClean="0"/>
              <a:t>3</a:t>
            </a:r>
            <a:r>
              <a:rPr lang="en-US" sz="2400" dirty="0" smtClean="0"/>
              <a:t>AAWG attention, M</a:t>
            </a:r>
            <a:r>
              <a:rPr lang="en-US" sz="2400" baseline="30000" dirty="0" smtClean="0"/>
              <a:t>3</a:t>
            </a:r>
            <a:r>
              <a:rPr lang="en-US" sz="2400" dirty="0" smtClean="0"/>
              <a:t>AAWG's first Board-approved anti-pervasive-monitoring recommendation was around:</a:t>
            </a:r>
            <a:br>
              <a:rPr lang="en-US" sz="2400" dirty="0" smtClean="0"/>
            </a:br>
            <a:r>
              <a:rPr lang="en-US" sz="2400" dirty="0" smtClean="0"/>
              <a:t/>
            </a:r>
            <a:br>
              <a:rPr lang="en-US" sz="2400" dirty="0" smtClean="0"/>
            </a:br>
            <a:r>
              <a:rPr lang="en-US" sz="2400" dirty="0" smtClean="0"/>
              <a:t>	</a:t>
            </a:r>
            <a:r>
              <a:rPr lang="en-US" sz="2400" b="1" dirty="0" smtClean="0"/>
              <a:t>"TLS </a:t>
            </a:r>
            <a:r>
              <a:rPr lang="en-US" sz="2400" b="1" dirty="0"/>
              <a:t>for Mail: </a:t>
            </a:r>
            <a:r>
              <a:rPr lang="en-US" sz="2400" b="1" dirty="0" smtClean="0"/>
              <a:t>M</a:t>
            </a:r>
            <a:r>
              <a:rPr lang="en-US" sz="2400" b="1" baseline="30000" dirty="0" smtClean="0"/>
              <a:t>3</a:t>
            </a:r>
            <a:r>
              <a:rPr lang="en-US" sz="2400" b="1" dirty="0" smtClean="0"/>
              <a:t>AAWG Initial Recommendations"</a:t>
            </a:r>
            <a:r>
              <a:rPr lang="en-US" sz="2400" dirty="0"/>
              <a:t/>
            </a:r>
            <a:br>
              <a:rPr lang="en-US" sz="2400" dirty="0"/>
            </a:br>
            <a:r>
              <a:rPr lang="en-US" sz="2400" dirty="0" smtClean="0"/>
              <a:t>	https://www.m3aawg.org/sites/default/files/document/	M3AAWG_TLS_Initial_Recommendations-2014-12.pdf</a:t>
            </a:r>
          </a:p>
          <a:p>
            <a:endParaRPr lang="en-US" sz="2400" dirty="0"/>
          </a:p>
          <a:p>
            <a:r>
              <a:rPr lang="en-US" sz="2400" dirty="0" smtClean="0"/>
              <a:t>This </a:t>
            </a:r>
            <a:r>
              <a:rPr lang="en-US" sz="2400" b="1" dirty="0" smtClean="0"/>
              <a:t>M</a:t>
            </a:r>
            <a:r>
              <a:rPr lang="en-US" sz="2400" b="1" baseline="30000" dirty="0" smtClean="0"/>
              <a:t>3</a:t>
            </a:r>
            <a:r>
              <a:rPr lang="en-US" sz="2400" b="1" dirty="0" smtClean="0"/>
              <a:t>AAWG Board-approved document</a:t>
            </a:r>
            <a:r>
              <a:rPr lang="en-US" sz="2400" dirty="0" smtClean="0"/>
              <a:t> is short (just two pages) with some pretty basic recommendations:</a:t>
            </a:r>
            <a:endParaRPr lang="en-US" sz="2000" dirty="0"/>
          </a:p>
          <a:p>
            <a:pPr lvl="1"/>
            <a:r>
              <a:rPr lang="en-US" sz="2400" dirty="0" smtClean="0"/>
              <a:t>Protect </a:t>
            </a:r>
            <a:r>
              <a:rPr lang="en-US" sz="2400" dirty="0"/>
              <a:t>mail flows between providers with opportunistic </a:t>
            </a:r>
            <a:r>
              <a:rPr lang="en-US" sz="2400" dirty="0" smtClean="0"/>
              <a:t>TLS</a:t>
            </a:r>
          </a:p>
          <a:p>
            <a:pPr lvl="1"/>
            <a:r>
              <a:rPr lang="en-US" sz="2400" dirty="0"/>
              <a:t>Protect intracompany network traffic from </a:t>
            </a:r>
            <a:r>
              <a:rPr lang="en-US" sz="2400" dirty="0" smtClean="0"/>
              <a:t>eavesdropping</a:t>
            </a:r>
          </a:p>
          <a:p>
            <a:pPr lvl="1"/>
            <a:r>
              <a:rPr lang="en-US" sz="2400" dirty="0"/>
              <a:t>Protect user passwords from eavesdropping (IMAPS/POPS/SMTP Submit/web email </a:t>
            </a:r>
            <a:r>
              <a:rPr lang="en-US" sz="2400" dirty="0" smtClean="0"/>
              <a:t>interface</a:t>
            </a:r>
            <a:r>
              <a:rPr lang="en-US" sz="2400" dirty="0"/>
              <a:t>) </a:t>
            </a:r>
          </a:p>
        </p:txBody>
      </p:sp>
      <p:sp>
        <p:nvSpPr>
          <p:cNvPr id="4" name="Slide Number Placeholder 3"/>
          <p:cNvSpPr>
            <a:spLocks noGrp="1"/>
          </p:cNvSpPr>
          <p:nvPr>
            <p:ph type="sldNum" sz="quarter" idx="12"/>
          </p:nvPr>
        </p:nvSpPr>
        <p:spPr/>
        <p:txBody>
          <a:bodyPr/>
          <a:lstStyle/>
          <a:p>
            <a:fld id="{895740CC-497F-A94D-B855-144E65AFD84C}" type="slidenum">
              <a:rPr lang="en-US" smtClean="0"/>
              <a:t>55</a:t>
            </a:fld>
            <a:endParaRPr lang="en-US"/>
          </a:p>
        </p:txBody>
      </p:sp>
    </p:spTree>
    <p:extLst>
      <p:ext uri="{BB962C8B-B14F-4D97-AF65-F5344CB8AC3E}">
        <p14:creationId xmlns:p14="http://schemas.microsoft.com/office/powerpoint/2010/main" val="264651044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70"/>
            <a:ext cx="9144000" cy="602829"/>
          </a:xfrm>
        </p:spPr>
        <p:txBody>
          <a:bodyPr>
            <a:normAutofit/>
          </a:bodyPr>
          <a:lstStyle/>
          <a:p>
            <a:r>
              <a:rPr lang="en-US" sz="3200" b="1" i="1" u="sng" dirty="0" smtClean="0"/>
              <a:t>IS</a:t>
            </a:r>
            <a:r>
              <a:rPr lang="en-US" sz="3200" b="1" dirty="0" smtClean="0"/>
              <a:t> Email Getting Encrypted</a:t>
            </a:r>
            <a:r>
              <a:rPr lang="en-US" sz="3200" b="1" dirty="0"/>
              <a:t> </a:t>
            </a:r>
            <a:r>
              <a:rPr lang="en-US" sz="3200" b="1" dirty="0" smtClean="0"/>
              <a:t>In Transit? Why Yes, It Is</a:t>
            </a:r>
            <a:endParaRPr lang="en-US" sz="3200" b="1" dirty="0"/>
          </a:p>
        </p:txBody>
      </p:sp>
      <p:pic>
        <p:nvPicPr>
          <p:cNvPr id="4" name="Picture 3" descr="google-encryp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8565"/>
            <a:ext cx="9144000" cy="5755724"/>
          </a:xfrm>
          <a:prstGeom prst="rect">
            <a:avLst/>
          </a:prstGeom>
        </p:spPr>
      </p:pic>
      <p:sp>
        <p:nvSpPr>
          <p:cNvPr id="5" name="TextBox 4"/>
          <p:cNvSpPr txBox="1"/>
          <p:nvPr/>
        </p:nvSpPr>
        <p:spPr>
          <a:xfrm>
            <a:off x="156581" y="6466178"/>
            <a:ext cx="6805206" cy="369332"/>
          </a:xfrm>
          <a:prstGeom prst="rect">
            <a:avLst/>
          </a:prstGeom>
          <a:noFill/>
        </p:spPr>
        <p:txBody>
          <a:bodyPr wrap="none" rtlCol="0">
            <a:spAutoFit/>
          </a:bodyPr>
          <a:lstStyle/>
          <a:p>
            <a:r>
              <a:rPr lang="en-US" dirty="0"/>
              <a:t>https://www.google.com/</a:t>
            </a:r>
            <a:r>
              <a:rPr lang="en-US" dirty="0" err="1"/>
              <a:t>transparencyreport</a:t>
            </a:r>
            <a:r>
              <a:rPr lang="en-US" dirty="0"/>
              <a:t>/</a:t>
            </a:r>
            <a:r>
              <a:rPr lang="en-US" dirty="0" err="1"/>
              <a:t>saferemail</a:t>
            </a:r>
            <a:r>
              <a:rPr lang="en-US" dirty="0"/>
              <a:t>/#region=001</a:t>
            </a:r>
          </a:p>
        </p:txBody>
      </p:sp>
      <p:sp>
        <p:nvSpPr>
          <p:cNvPr id="3" name="Slide Number Placeholder 2"/>
          <p:cNvSpPr>
            <a:spLocks noGrp="1"/>
          </p:cNvSpPr>
          <p:nvPr>
            <p:ph type="sldNum" sz="quarter" idx="12"/>
          </p:nvPr>
        </p:nvSpPr>
        <p:spPr/>
        <p:txBody>
          <a:bodyPr/>
          <a:lstStyle/>
          <a:p>
            <a:fld id="{895740CC-497F-A94D-B855-144E65AFD84C}" type="slidenum">
              <a:rPr lang="en-US" smtClean="0"/>
              <a:t>56</a:t>
            </a:fld>
            <a:endParaRPr lang="en-US"/>
          </a:p>
        </p:txBody>
      </p:sp>
    </p:spTree>
    <p:extLst>
      <p:ext uri="{BB962C8B-B14F-4D97-AF65-F5344CB8AC3E}">
        <p14:creationId xmlns:p14="http://schemas.microsoft.com/office/powerpoint/2010/main" val="390932713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3"/>
            <a:ext cx="9143999" cy="884100"/>
          </a:xfrm>
        </p:spPr>
        <p:txBody>
          <a:bodyPr>
            <a:normAutofit/>
          </a:bodyPr>
          <a:lstStyle/>
          <a:p>
            <a:r>
              <a:rPr lang="en-US" sz="3200" b="1" dirty="0" smtClean="0">
                <a:latin typeface="Calibri"/>
                <a:cs typeface="Calibri"/>
              </a:rPr>
              <a:t>All Those 100%'s and 99.99%'s?</a:t>
            </a:r>
            <a:br>
              <a:rPr lang="en-US" sz="3200" b="1" dirty="0" smtClean="0">
                <a:latin typeface="Calibri"/>
                <a:cs typeface="Calibri"/>
              </a:rPr>
            </a:br>
            <a:r>
              <a:rPr lang="en-US" sz="3200" b="1" dirty="0" smtClean="0">
                <a:latin typeface="Calibri"/>
                <a:cs typeface="Calibri"/>
              </a:rPr>
              <a:t>Those Numbers Represent A Bit of a Miracle...</a:t>
            </a:r>
            <a:endParaRPr lang="en-US" sz="3200" b="1" dirty="0">
              <a:latin typeface="Calibri"/>
              <a:cs typeface="Calibri"/>
            </a:endParaRPr>
          </a:p>
        </p:txBody>
      </p:sp>
      <p:sp>
        <p:nvSpPr>
          <p:cNvPr id="3" name="Content Placeholder 2"/>
          <p:cNvSpPr>
            <a:spLocks noGrp="1"/>
          </p:cNvSpPr>
          <p:nvPr>
            <p:ph idx="1"/>
          </p:nvPr>
        </p:nvSpPr>
        <p:spPr>
          <a:xfrm>
            <a:off x="249027" y="1282567"/>
            <a:ext cx="8641275" cy="5329503"/>
          </a:xfrm>
        </p:spPr>
        <p:txBody>
          <a:bodyPr>
            <a:normAutofit/>
          </a:bodyPr>
          <a:lstStyle/>
          <a:p>
            <a:r>
              <a:rPr lang="en-US" sz="2400" dirty="0" smtClean="0">
                <a:latin typeface="Calibri"/>
                <a:cs typeface="Calibri"/>
              </a:rPr>
              <a:t>Few security technologies have </a:t>
            </a:r>
            <a:r>
              <a:rPr lang="en-US" sz="2400" i="1" dirty="0" smtClean="0">
                <a:latin typeface="Calibri"/>
                <a:cs typeface="Calibri"/>
              </a:rPr>
              <a:t>ever</a:t>
            </a:r>
            <a:r>
              <a:rPr lang="en-US" sz="2400" dirty="0" smtClean="0">
                <a:latin typeface="Calibri"/>
                <a:cs typeface="Calibri"/>
              </a:rPr>
              <a:t> successfully deployed at Internet scale.</a:t>
            </a:r>
          </a:p>
          <a:p>
            <a:endParaRPr lang="en-US" sz="2400" dirty="0">
              <a:latin typeface="Calibri"/>
              <a:cs typeface="Calibri"/>
            </a:endParaRPr>
          </a:p>
          <a:p>
            <a:r>
              <a:rPr lang="en-US" sz="2400" b="1" dirty="0" smtClean="0">
                <a:latin typeface="Calibri"/>
                <a:cs typeface="Calibri"/>
              </a:rPr>
              <a:t>PGP/GPG? </a:t>
            </a:r>
            <a:r>
              <a:rPr lang="en-US" sz="2400" dirty="0" smtClean="0">
                <a:latin typeface="Calibri"/>
                <a:cs typeface="Calibri"/>
              </a:rPr>
              <a:t>Great, but only used by a tiny subset of all users.</a:t>
            </a:r>
            <a:endParaRPr lang="en-US" sz="2400" dirty="0">
              <a:latin typeface="Calibri"/>
              <a:cs typeface="Calibri"/>
            </a:endParaRPr>
          </a:p>
          <a:p>
            <a:r>
              <a:rPr lang="en-US" sz="2400" b="1" dirty="0" smtClean="0">
                <a:latin typeface="Calibri"/>
                <a:cs typeface="Calibri"/>
              </a:rPr>
              <a:t>IPSec?</a:t>
            </a:r>
            <a:r>
              <a:rPr lang="en-US" sz="2400" dirty="0" smtClean="0">
                <a:latin typeface="Calibri"/>
                <a:cs typeface="Calibri"/>
              </a:rPr>
              <a:t> </a:t>
            </a:r>
            <a:r>
              <a:rPr lang="en-US" sz="2400" dirty="0">
                <a:latin typeface="Calibri"/>
                <a:cs typeface="Calibri"/>
              </a:rPr>
              <a:t>N</a:t>
            </a:r>
            <a:r>
              <a:rPr lang="en-US" sz="2400" dirty="0" smtClean="0">
                <a:latin typeface="Calibri"/>
                <a:cs typeface="Calibri"/>
              </a:rPr>
              <a:t>ever deployed (except for some </a:t>
            </a:r>
            <a:r>
              <a:rPr lang="en-US" sz="2400" i="1" dirty="0" smtClean="0">
                <a:latin typeface="Calibri"/>
                <a:cs typeface="Calibri"/>
              </a:rPr>
              <a:t>ad hoc </a:t>
            </a:r>
            <a:r>
              <a:rPr lang="en-US" sz="2400" dirty="0" smtClean="0">
                <a:latin typeface="Calibri"/>
                <a:cs typeface="Calibri"/>
              </a:rPr>
              <a:t>VPN usage)</a:t>
            </a:r>
            <a:endParaRPr lang="en-US" sz="2400" dirty="0">
              <a:latin typeface="Calibri"/>
              <a:cs typeface="Calibri"/>
            </a:endParaRPr>
          </a:p>
          <a:p>
            <a:r>
              <a:rPr lang="en-US" sz="2400" b="1" dirty="0" smtClean="0">
                <a:latin typeface="Calibri"/>
                <a:cs typeface="Calibri"/>
              </a:rPr>
              <a:t>DNSSEC?</a:t>
            </a:r>
            <a:r>
              <a:rPr lang="en-US" sz="2400" dirty="0" smtClean="0">
                <a:latin typeface="Calibri"/>
                <a:cs typeface="Calibri"/>
              </a:rPr>
              <a:t> Deployment of DNSSEC still trails</a:t>
            </a:r>
          </a:p>
          <a:p>
            <a:r>
              <a:rPr lang="en-US" sz="2400" b="1" dirty="0" smtClean="0">
                <a:latin typeface="Calibri"/>
                <a:cs typeface="Calibri"/>
              </a:rPr>
              <a:t>RPKI? </a:t>
            </a:r>
            <a:r>
              <a:rPr lang="en-US" sz="2400" dirty="0" smtClean="0">
                <a:latin typeface="Calibri"/>
                <a:cs typeface="Calibri"/>
              </a:rPr>
              <a:t>Another security technology that's had a slow start.</a:t>
            </a:r>
          </a:p>
          <a:p>
            <a:endParaRPr lang="en-US" sz="2400" dirty="0">
              <a:latin typeface="Calibri"/>
              <a:cs typeface="Calibri"/>
            </a:endParaRPr>
          </a:p>
          <a:p>
            <a:r>
              <a:rPr lang="en-US" sz="2400" dirty="0" smtClean="0">
                <a:latin typeface="Calibri"/>
                <a:cs typeface="Calibri"/>
              </a:rPr>
              <a:t>But</a:t>
            </a:r>
            <a:r>
              <a:rPr lang="en-US" sz="2400" b="1" i="1" dirty="0" smtClean="0">
                <a:latin typeface="Calibri"/>
                <a:cs typeface="Calibri"/>
              </a:rPr>
              <a:t> encryption of email in transit</a:t>
            </a:r>
            <a:r>
              <a:rPr lang="en-US" sz="2400" b="1" dirty="0" smtClean="0">
                <a:latin typeface="Calibri"/>
                <a:cs typeface="Calibri"/>
              </a:rPr>
              <a:t>? THAT's</a:t>
            </a:r>
            <a:r>
              <a:rPr lang="en-US" sz="2400" dirty="0" smtClean="0">
                <a:latin typeface="Calibri"/>
                <a:cs typeface="Calibri"/>
              </a:rPr>
              <a:t> an example of a security technology that </a:t>
            </a:r>
            <a:r>
              <a:rPr lang="en-US" sz="2400" b="1" dirty="0" smtClean="0">
                <a:latin typeface="Calibri"/>
                <a:cs typeface="Calibri"/>
              </a:rPr>
              <a:t>HAS</a:t>
            </a:r>
            <a:r>
              <a:rPr lang="en-US" sz="2400" dirty="0" smtClean="0">
                <a:latin typeface="Calibri"/>
                <a:cs typeface="Calibri"/>
              </a:rPr>
              <a:t> deployed at scale. We've gone from 30-40% opportunistic encryption of outbound email from Google a year ago to fully 80% in just a year. See the graph on the next slide.</a:t>
            </a:r>
          </a:p>
        </p:txBody>
      </p:sp>
      <p:sp>
        <p:nvSpPr>
          <p:cNvPr id="4" name="Slide Number Placeholder 3"/>
          <p:cNvSpPr>
            <a:spLocks noGrp="1"/>
          </p:cNvSpPr>
          <p:nvPr>
            <p:ph type="sldNum" sz="quarter" idx="12"/>
          </p:nvPr>
        </p:nvSpPr>
        <p:spPr/>
        <p:txBody>
          <a:bodyPr/>
          <a:lstStyle/>
          <a:p>
            <a:fld id="{A01D78B1-C646-0640-9D56-83A1F74A1B90}" type="slidenum">
              <a:rPr lang="en-US" smtClean="0"/>
              <a:t>57</a:t>
            </a:fld>
            <a:endParaRPr lang="en-US"/>
          </a:p>
        </p:txBody>
      </p:sp>
    </p:spTree>
    <p:extLst>
      <p:ext uri="{BB962C8B-B14F-4D97-AF65-F5344CB8AC3E}">
        <p14:creationId xmlns:p14="http://schemas.microsoft.com/office/powerpoint/2010/main" val="362053700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1D78B1-C646-0640-9D56-83A1F74A1B90}" type="slidenum">
              <a:rPr lang="en-US" smtClean="0"/>
              <a:t>58</a:t>
            </a:fld>
            <a:endParaRPr lang="en-US"/>
          </a:p>
        </p:txBody>
      </p:sp>
      <p:pic>
        <p:nvPicPr>
          <p:cNvPr id="7" name="Picture 6" descr="startt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95" y="226359"/>
            <a:ext cx="8857493" cy="6129991"/>
          </a:xfrm>
          <a:prstGeom prst="rect">
            <a:avLst/>
          </a:prstGeom>
        </p:spPr>
      </p:pic>
      <p:sp>
        <p:nvSpPr>
          <p:cNvPr id="8" name="TextBox 7"/>
          <p:cNvSpPr txBox="1"/>
          <p:nvPr/>
        </p:nvSpPr>
        <p:spPr>
          <a:xfrm>
            <a:off x="139395" y="6401364"/>
            <a:ext cx="7622600" cy="338554"/>
          </a:xfrm>
          <a:prstGeom prst="rect">
            <a:avLst/>
          </a:prstGeom>
          <a:noFill/>
        </p:spPr>
        <p:txBody>
          <a:bodyPr wrap="none" rtlCol="0">
            <a:spAutoFit/>
          </a:bodyPr>
          <a:lstStyle/>
          <a:p>
            <a:r>
              <a:rPr lang="en-US" sz="1600" dirty="0" smtClean="0"/>
              <a:t>https</a:t>
            </a:r>
            <a:r>
              <a:rPr lang="en-US" sz="1600" dirty="0"/>
              <a:t>://www.google.com/</a:t>
            </a:r>
            <a:r>
              <a:rPr lang="en-US" sz="1600" dirty="0" err="1"/>
              <a:t>transparencyreport</a:t>
            </a:r>
            <a:r>
              <a:rPr lang="en-US" sz="1600" dirty="0"/>
              <a:t>/</a:t>
            </a:r>
            <a:r>
              <a:rPr lang="en-US" sz="1600" dirty="0" err="1"/>
              <a:t>saferemail</a:t>
            </a:r>
            <a:r>
              <a:rPr lang="en-US" sz="1600" dirty="0"/>
              <a:t>/</a:t>
            </a:r>
            <a:r>
              <a:rPr lang="en-US" sz="1600" dirty="0" err="1"/>
              <a:t>google-starttls-percentages.csv</a:t>
            </a:r>
            <a:endParaRPr lang="en-US" sz="1600" dirty="0"/>
          </a:p>
        </p:txBody>
      </p:sp>
    </p:spTree>
    <p:extLst>
      <p:ext uri="{BB962C8B-B14F-4D97-AF65-F5344CB8AC3E}">
        <p14:creationId xmlns:p14="http://schemas.microsoft.com/office/powerpoint/2010/main" val="45610238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70"/>
            <a:ext cx="9144000" cy="583127"/>
          </a:xfrm>
        </p:spPr>
        <p:txBody>
          <a:bodyPr>
            <a:normAutofit/>
          </a:bodyPr>
          <a:lstStyle/>
          <a:p>
            <a:r>
              <a:rPr lang="en-US" sz="3200" b="1" dirty="0" smtClean="0"/>
              <a:t>A Couple of Notes About The Google Numbers</a:t>
            </a:r>
            <a:endParaRPr lang="en-US" sz="3200" b="1" dirty="0"/>
          </a:p>
        </p:txBody>
      </p:sp>
      <p:sp>
        <p:nvSpPr>
          <p:cNvPr id="3" name="Content Placeholder 2"/>
          <p:cNvSpPr>
            <a:spLocks noGrp="1"/>
          </p:cNvSpPr>
          <p:nvPr>
            <p:ph idx="1"/>
          </p:nvPr>
        </p:nvSpPr>
        <p:spPr>
          <a:xfrm>
            <a:off x="197931" y="973234"/>
            <a:ext cx="8791435" cy="5608467"/>
          </a:xfrm>
        </p:spPr>
        <p:txBody>
          <a:bodyPr>
            <a:noAutofit/>
          </a:bodyPr>
          <a:lstStyle/>
          <a:p>
            <a:r>
              <a:rPr lang="en-US" sz="2400" dirty="0" smtClean="0"/>
              <a:t>There's a noticeable difference between inbound email and outbound email in the Google Email Transparency report. </a:t>
            </a:r>
            <a:br>
              <a:rPr lang="en-US" sz="2400" dirty="0" smtClean="0"/>
            </a:br>
            <a:r>
              <a:rPr lang="en-US" sz="2400" dirty="0" smtClean="0"/>
              <a:t>The largest sources of unencrypted inbound traffic tends to be </a:t>
            </a:r>
            <a:r>
              <a:rPr lang="en-US" sz="2400" b="1" dirty="0" smtClean="0"/>
              <a:t>marketing-related email</a:t>
            </a:r>
            <a:r>
              <a:rPr lang="en-US" sz="2400" dirty="0" smtClean="0"/>
              <a:t>. If something has to be unencrypted, that's probably the best content to have traveling in plain text.</a:t>
            </a:r>
          </a:p>
          <a:p>
            <a:endParaRPr lang="en-US" sz="2400" dirty="0" smtClean="0"/>
          </a:p>
          <a:p>
            <a:r>
              <a:rPr lang="en-US" sz="2400" b="1" dirty="0" smtClean="0"/>
              <a:t>Some regions/some ISPs are better than others </a:t>
            </a:r>
            <a:r>
              <a:rPr lang="en-US" sz="2400" dirty="0" smtClean="0"/>
              <a:t>when it comes to encrypting email traffic in transit. Explore the Google Safer Email </a:t>
            </a:r>
            <a:r>
              <a:rPr lang="en-US" sz="2400" dirty="0"/>
              <a:t>Transparency Report at </a:t>
            </a:r>
            <a:br>
              <a:rPr lang="en-US" sz="2400" dirty="0"/>
            </a:br>
            <a:r>
              <a:rPr lang="en-US" sz="2400" dirty="0"/>
              <a:t>https://www.google.com/</a:t>
            </a:r>
            <a:r>
              <a:rPr lang="en-US" sz="2400" dirty="0" err="1"/>
              <a:t>transparencyreport</a:t>
            </a:r>
            <a:r>
              <a:rPr lang="en-US" sz="2400" dirty="0"/>
              <a:t>/</a:t>
            </a:r>
            <a:r>
              <a:rPr lang="en-US" sz="2400" dirty="0" err="1"/>
              <a:t>saferemail</a:t>
            </a:r>
            <a:r>
              <a:rPr lang="en-US" sz="2400" dirty="0" smtClean="0"/>
              <a:t>/</a:t>
            </a:r>
            <a:br>
              <a:rPr lang="en-US" sz="2400" dirty="0" smtClean="0"/>
            </a:br>
            <a:r>
              <a:rPr lang="en-US" sz="2400" dirty="0" smtClean="0"/>
              <a:t>to see for yourself the differences between the various regions of the world. </a:t>
            </a:r>
            <a:r>
              <a:rPr lang="en-US" sz="2400" b="1" dirty="0" smtClean="0"/>
              <a:t>Is your region of the world deploying TLS to protect email? If not, why not?</a:t>
            </a:r>
            <a:r>
              <a:rPr lang="en-US" sz="2400" dirty="0" smtClean="0"/>
              <a:t> Most of the big North American and European ISPs are already successfully doing so.</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59</a:t>
            </a:fld>
            <a:endParaRPr lang="en-US"/>
          </a:p>
        </p:txBody>
      </p:sp>
    </p:spTree>
    <p:extLst>
      <p:ext uri="{BB962C8B-B14F-4D97-AF65-F5344CB8AC3E}">
        <p14:creationId xmlns:p14="http://schemas.microsoft.com/office/powerpoint/2010/main" val="32031729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4" name="Rectangle 6"/>
          <p:cNvSpPr>
            <a:spLocks noGrp="1" noChangeArrowheads="1"/>
          </p:cNvSpPr>
          <p:nvPr>
            <p:ph type="title"/>
          </p:nvPr>
        </p:nvSpPr>
        <p:spPr>
          <a:xfrm>
            <a:off x="0" y="0"/>
            <a:ext cx="9144000" cy="619847"/>
          </a:xfrm>
        </p:spPr>
        <p:txBody>
          <a:bodyPr>
            <a:normAutofit/>
          </a:bodyPr>
          <a:lstStyle/>
          <a:p>
            <a:pPr eaLnBrk="1" hangingPunct="1">
              <a:defRPr/>
            </a:pPr>
            <a:r>
              <a:rPr lang="en-US" sz="3200" b="1" dirty="0" smtClean="0"/>
              <a:t>Today's Topic</a:t>
            </a:r>
          </a:p>
        </p:txBody>
      </p:sp>
      <p:sp>
        <p:nvSpPr>
          <p:cNvPr id="227331" name="Rectangle 3"/>
          <p:cNvSpPr>
            <a:spLocks noGrp="1" noChangeArrowheads="1"/>
          </p:cNvSpPr>
          <p:nvPr>
            <p:ph idx="4294967295"/>
          </p:nvPr>
        </p:nvSpPr>
        <p:spPr>
          <a:xfrm>
            <a:off x="136083" y="755911"/>
            <a:ext cx="8815133" cy="5896103"/>
          </a:xfrm>
        </p:spPr>
        <p:txBody>
          <a:bodyPr>
            <a:noAutofit/>
          </a:bodyPr>
          <a:lstStyle/>
          <a:p>
            <a:pPr eaLnBrk="1" hangingPunct="1">
              <a:defRPr/>
            </a:pPr>
            <a:r>
              <a:rPr lang="en-US" sz="2400" dirty="0" smtClean="0"/>
              <a:t>Today I'll be discussing some of the work that M</a:t>
            </a:r>
            <a:r>
              <a:rPr lang="en-US" sz="2400" baseline="30000" dirty="0" smtClean="0"/>
              <a:t>3</a:t>
            </a:r>
            <a:r>
              <a:rPr lang="en-US" sz="2400" dirty="0" smtClean="0"/>
              <a:t>AAWG's </a:t>
            </a:r>
            <a:br>
              <a:rPr lang="en-US" sz="2400" dirty="0" smtClean="0"/>
            </a:br>
            <a:r>
              <a:rPr lang="en-US" sz="2400" dirty="0" smtClean="0"/>
              <a:t>anti-Pervasive Monitoring Special Interest Group has undertaken, since it is highly relevant to SECURECOMM's focus on secure communications and Internet privacy.</a:t>
            </a:r>
          </a:p>
          <a:p>
            <a:pPr eaLnBrk="1" hangingPunct="1">
              <a:defRPr/>
            </a:pPr>
            <a:endParaRPr lang="en-US" sz="2400" dirty="0"/>
          </a:p>
          <a:p>
            <a:pPr eaLnBrk="1" hangingPunct="1">
              <a:defRPr/>
            </a:pPr>
            <a:r>
              <a:rPr lang="en-US" sz="2400" dirty="0" smtClean="0"/>
              <a:t>Before diving into that, I want to first make sure you understand M</a:t>
            </a:r>
            <a:r>
              <a:rPr lang="en-US" sz="2400" baseline="30000" dirty="0" smtClean="0"/>
              <a:t>3</a:t>
            </a:r>
            <a:r>
              <a:rPr lang="en-US" sz="2400" dirty="0" smtClean="0"/>
              <a:t>AAWG's role, and how the anti-Pervasive Monitoring SIG fits within M</a:t>
            </a:r>
            <a:r>
              <a:rPr lang="en-US" sz="2400" baseline="30000" dirty="0" smtClean="0"/>
              <a:t>3</a:t>
            </a:r>
            <a:r>
              <a:rPr lang="en-US" sz="2400" dirty="0" smtClean="0"/>
              <a:t>AAWG.</a:t>
            </a:r>
          </a:p>
        </p:txBody>
      </p:sp>
      <p:sp>
        <p:nvSpPr>
          <p:cNvPr id="2" name="Slide Number Placeholder 1"/>
          <p:cNvSpPr>
            <a:spLocks noGrp="1"/>
          </p:cNvSpPr>
          <p:nvPr>
            <p:ph type="sldNum" sz="quarter" idx="12"/>
          </p:nvPr>
        </p:nvSpPr>
        <p:spPr/>
        <p:txBody>
          <a:bodyPr/>
          <a:lstStyle/>
          <a:p>
            <a:fld id="{895740CC-497F-A94D-B855-144E65AFD84C}" type="slidenum">
              <a:rPr lang="en-US" smtClean="0"/>
              <a:t>6</a:t>
            </a:fld>
            <a:endParaRPr lang="en-US"/>
          </a:p>
        </p:txBody>
      </p:sp>
    </p:spTree>
    <p:extLst>
      <p:ext uri="{BB962C8B-B14F-4D97-AF65-F5344CB8AC3E}">
        <p14:creationId xmlns:p14="http://schemas.microsoft.com/office/powerpoint/2010/main" val="214734966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972"/>
            <a:ext cx="9143999" cy="645517"/>
          </a:xfrm>
        </p:spPr>
        <p:txBody>
          <a:bodyPr>
            <a:normAutofit/>
          </a:bodyPr>
          <a:lstStyle/>
          <a:p>
            <a:r>
              <a:rPr lang="en-US" sz="3200" b="1" dirty="0" smtClean="0">
                <a:latin typeface="Calibri"/>
                <a:cs typeface="Calibri"/>
              </a:rPr>
              <a:t>Does This Mean That Gmail Is "Going Dark?" NO!</a:t>
            </a:r>
            <a:endParaRPr lang="en-US" sz="3200" b="1" dirty="0">
              <a:latin typeface="Calibri"/>
              <a:cs typeface="Calibri"/>
            </a:endParaRPr>
          </a:p>
        </p:txBody>
      </p:sp>
      <p:sp>
        <p:nvSpPr>
          <p:cNvPr id="3" name="Content Placeholder 2"/>
          <p:cNvSpPr>
            <a:spLocks noGrp="1"/>
          </p:cNvSpPr>
          <p:nvPr>
            <p:ph idx="1"/>
          </p:nvPr>
        </p:nvSpPr>
        <p:spPr>
          <a:xfrm>
            <a:off x="249027" y="782489"/>
            <a:ext cx="8641275" cy="5829581"/>
          </a:xfrm>
        </p:spPr>
        <p:txBody>
          <a:bodyPr>
            <a:normAutofit/>
          </a:bodyPr>
          <a:lstStyle/>
          <a:p>
            <a:r>
              <a:rPr lang="en-US" sz="2400" dirty="0" smtClean="0">
                <a:solidFill>
                  <a:srgbClr val="000000"/>
                </a:solidFill>
                <a:cs typeface="Times New Roman"/>
              </a:rPr>
              <a:t>"Going dark" is short hand for "LEOs will no longer be able to conduct court-ordered</a:t>
            </a:r>
            <a:r>
              <a:rPr lang="en-US" sz="2400" dirty="0">
                <a:solidFill>
                  <a:srgbClr val="000000"/>
                </a:solidFill>
                <a:cs typeface="Times New Roman"/>
              </a:rPr>
              <a:t> </a:t>
            </a:r>
            <a:r>
              <a:rPr lang="en-US" sz="2400" dirty="0" smtClean="0">
                <a:solidFill>
                  <a:srgbClr val="000000"/>
                </a:solidFill>
                <a:cs typeface="Times New Roman"/>
              </a:rPr>
              <a:t>lawful interceptions." That notion forms the basis for law enforcement "push back" against encryption (see </a:t>
            </a:r>
            <a:r>
              <a:rPr lang="en-US" sz="2400" dirty="0">
                <a:solidFill>
                  <a:srgbClr val="000000"/>
                </a:solidFill>
                <a:cs typeface="Times New Roman"/>
              </a:rPr>
              <a:t>for example http://www.fbi.gov/news/speeches/going-dark-are-technology-privacy-and-public-safety-on-a-collision-</a:t>
            </a:r>
            <a:r>
              <a:rPr lang="en-US" sz="2400" dirty="0" smtClean="0">
                <a:solidFill>
                  <a:srgbClr val="000000"/>
                </a:solidFill>
                <a:cs typeface="Times New Roman"/>
              </a:rPr>
              <a:t>course by FBI Director James B. Comey from October 16</a:t>
            </a:r>
            <a:r>
              <a:rPr lang="en-US" sz="2400" baseline="30000" dirty="0" smtClean="0">
                <a:solidFill>
                  <a:srgbClr val="000000"/>
                </a:solidFill>
                <a:cs typeface="Times New Roman"/>
              </a:rPr>
              <a:t>th</a:t>
            </a:r>
            <a:r>
              <a:rPr lang="en-US" sz="2400" dirty="0" smtClean="0">
                <a:solidFill>
                  <a:srgbClr val="000000"/>
                </a:solidFill>
                <a:cs typeface="Times New Roman"/>
              </a:rPr>
              <a:t>, 2014).</a:t>
            </a:r>
          </a:p>
          <a:p>
            <a:r>
              <a:rPr lang="en-US" sz="2400" dirty="0" smtClean="0">
                <a:solidFill>
                  <a:srgbClr val="000000"/>
                </a:solidFill>
                <a:cs typeface="Times New Roman"/>
              </a:rPr>
              <a:t>The preceding graph is NOT an example of "going dark" even with 80% of outbound Gmail now encrypted in transit. Why? That 80% protection refers to email on the network </a:t>
            </a:r>
            <a:r>
              <a:rPr lang="en-US" sz="2400" i="1" dirty="0" smtClean="0">
                <a:solidFill>
                  <a:srgbClr val="000000"/>
                </a:solidFill>
                <a:cs typeface="Times New Roman"/>
              </a:rPr>
              <a:t>in transit</a:t>
            </a:r>
            <a:r>
              <a:rPr lang="en-US" sz="2400" dirty="0" smtClean="0">
                <a:solidFill>
                  <a:srgbClr val="000000"/>
                </a:solidFill>
                <a:cs typeface="Times New Roman"/>
              </a:rPr>
              <a:t>. Law enforcement is still free to obtain a court order for access to the email of a specific user on the ISP's </a:t>
            </a:r>
            <a:r>
              <a:rPr lang="en-US" sz="2400" i="1" dirty="0" smtClean="0">
                <a:solidFill>
                  <a:srgbClr val="000000"/>
                </a:solidFill>
                <a:cs typeface="Times New Roman"/>
              </a:rPr>
              <a:t>email servers</a:t>
            </a:r>
            <a:r>
              <a:rPr lang="en-US" sz="2400" dirty="0" smtClean="0">
                <a:solidFill>
                  <a:srgbClr val="000000"/>
                </a:solidFill>
                <a:cs typeface="Times New Roman"/>
              </a:rPr>
              <a:t>.</a:t>
            </a:r>
          </a:p>
          <a:p>
            <a:r>
              <a:rPr lang="en-US" sz="2400" dirty="0" smtClean="0">
                <a:solidFill>
                  <a:srgbClr val="000000"/>
                </a:solidFill>
                <a:cs typeface="Times New Roman"/>
              </a:rPr>
              <a:t>So why bother encrypting in transit? </a:t>
            </a:r>
            <a:r>
              <a:rPr lang="en-US" sz="2400" b="1" i="1" dirty="0" smtClean="0">
                <a:solidFill>
                  <a:srgbClr val="000000"/>
                </a:solidFill>
                <a:cs typeface="Times New Roman"/>
              </a:rPr>
              <a:t>Answer: It becomes far harder for foreign and domestic intelligence agencies, and any hacker/crackers that may be sitting on the wire, to potentially vacuum up EVERYONE's SMTP traffic indiscriminately.</a:t>
            </a:r>
          </a:p>
        </p:txBody>
      </p:sp>
      <p:sp>
        <p:nvSpPr>
          <p:cNvPr id="4" name="Slide Number Placeholder 3"/>
          <p:cNvSpPr>
            <a:spLocks noGrp="1"/>
          </p:cNvSpPr>
          <p:nvPr>
            <p:ph type="sldNum" sz="quarter" idx="12"/>
          </p:nvPr>
        </p:nvSpPr>
        <p:spPr/>
        <p:txBody>
          <a:bodyPr/>
          <a:lstStyle/>
          <a:p>
            <a:fld id="{A01D78B1-C646-0640-9D56-83A1F74A1B90}" type="slidenum">
              <a:rPr lang="en-US" smtClean="0"/>
              <a:t>60</a:t>
            </a:fld>
            <a:endParaRPr lang="en-US" dirty="0"/>
          </a:p>
        </p:txBody>
      </p:sp>
    </p:spTree>
    <p:extLst>
      <p:ext uri="{BB962C8B-B14F-4D97-AF65-F5344CB8AC3E}">
        <p14:creationId xmlns:p14="http://schemas.microsoft.com/office/powerpoint/2010/main" val="146578390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VI. MITM Attacks</a:t>
            </a:r>
            <a:endParaRPr lang="en-US" sz="3200" b="1" dirty="0"/>
          </a:p>
        </p:txBody>
      </p:sp>
    </p:spTree>
    <p:extLst>
      <p:ext uri="{BB962C8B-B14F-4D97-AF65-F5344CB8AC3E}">
        <p14:creationId xmlns:p14="http://schemas.microsoft.com/office/powerpoint/2010/main" val="236414725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8793"/>
          </a:xfrm>
        </p:spPr>
        <p:txBody>
          <a:bodyPr>
            <a:noAutofit/>
          </a:bodyPr>
          <a:lstStyle/>
          <a:p>
            <a:r>
              <a:rPr lang="en-US" sz="3200" b="1" dirty="0" smtClean="0"/>
              <a:t>MITM Attacks</a:t>
            </a:r>
            <a:endParaRPr lang="en-US" sz="3200" b="1" dirty="0"/>
          </a:p>
        </p:txBody>
      </p:sp>
      <p:sp>
        <p:nvSpPr>
          <p:cNvPr id="3" name="Content Placeholder 2"/>
          <p:cNvSpPr>
            <a:spLocks noGrp="1"/>
          </p:cNvSpPr>
          <p:nvPr>
            <p:ph idx="1"/>
          </p:nvPr>
        </p:nvSpPr>
        <p:spPr>
          <a:xfrm>
            <a:off x="118131" y="758793"/>
            <a:ext cx="8918814" cy="5743607"/>
          </a:xfrm>
        </p:spPr>
        <p:txBody>
          <a:bodyPr>
            <a:noAutofit/>
          </a:bodyPr>
          <a:lstStyle/>
          <a:p>
            <a:r>
              <a:rPr lang="en-US" sz="2400" dirty="0" smtClean="0"/>
              <a:t>Opportunistic </a:t>
            </a:r>
            <a:r>
              <a:rPr lang="en-US" sz="2400" dirty="0"/>
              <a:t>SSL/TLS (as described in the initial M</a:t>
            </a:r>
            <a:r>
              <a:rPr lang="en-US" sz="2400" baseline="30000" dirty="0"/>
              <a:t>3</a:t>
            </a:r>
            <a:r>
              <a:rPr lang="en-US" sz="2400" dirty="0"/>
              <a:t>AAWG recommendations) </a:t>
            </a:r>
            <a:r>
              <a:rPr lang="en-US" sz="2400" dirty="0" smtClean="0"/>
              <a:t>protects against passive monitoring, but does </a:t>
            </a:r>
            <a:r>
              <a:rPr lang="en-US" sz="2400" dirty="0"/>
              <a:t>nothing to address </a:t>
            </a:r>
            <a:r>
              <a:rPr lang="en-US" sz="2400" dirty="0" smtClean="0"/>
              <a:t>an active </a:t>
            </a:r>
            <a:r>
              <a:rPr lang="en-US" sz="2400" dirty="0"/>
              <a:t>"man in the middle</a:t>
            </a:r>
            <a:r>
              <a:rPr lang="en-US" sz="2400" dirty="0" smtClean="0"/>
              <a:t>" attack.</a:t>
            </a:r>
          </a:p>
          <a:p>
            <a:r>
              <a:rPr lang="en-US" sz="2400" dirty="0" smtClean="0"/>
              <a:t>There are many ways that an attacker can MITM a conversation. </a:t>
            </a:r>
            <a:r>
              <a:rPr lang="en-US" sz="2400" b="1" dirty="0" smtClean="0"/>
              <a:t>The SIG's 2nd Board-Approved</a:t>
            </a:r>
            <a:r>
              <a:rPr lang="en-US" sz="2400" b="1" dirty="0"/>
              <a:t> </a:t>
            </a:r>
            <a:r>
              <a:rPr lang="en-US" sz="2400" b="1" dirty="0" smtClean="0"/>
              <a:t>document, </a:t>
            </a:r>
            <a:r>
              <a:rPr lang="en-US" sz="2400" dirty="0" smtClean="0"/>
              <a:t>on MITM,  (see </a:t>
            </a:r>
            <a:br>
              <a:rPr lang="en-US" sz="2400" dirty="0" smtClean="0"/>
            </a:br>
            <a:r>
              <a:rPr lang="en-US" sz="2400" dirty="0" smtClean="0"/>
              <a:t>https</a:t>
            </a:r>
            <a:r>
              <a:rPr lang="en-US" sz="2400" dirty="0"/>
              <a:t>://www.m3aawg.org/sites/default/files/M3AAWG-Man-in-the-Middle-Recommendations2015-07.pdf </a:t>
            </a:r>
            <a:r>
              <a:rPr lang="en-US" sz="2400" dirty="0" smtClean="0"/>
              <a:t>) mentions:</a:t>
            </a:r>
          </a:p>
          <a:p>
            <a:pPr lvl="1"/>
            <a:r>
              <a:rPr lang="en-US" sz="2000" dirty="0"/>
              <a:t>ARP spoofing </a:t>
            </a:r>
            <a:endParaRPr lang="en-US" sz="2000" dirty="0" smtClean="0"/>
          </a:p>
          <a:p>
            <a:pPr lvl="1"/>
            <a:r>
              <a:rPr lang="en-US" sz="2000" dirty="0" smtClean="0"/>
              <a:t>Rogue </a:t>
            </a:r>
            <a:r>
              <a:rPr lang="en-US" sz="2000" dirty="0"/>
              <a:t>DHCP </a:t>
            </a:r>
            <a:r>
              <a:rPr lang="en-US" sz="2000" dirty="0" smtClean="0"/>
              <a:t>servers</a:t>
            </a:r>
          </a:p>
          <a:p>
            <a:pPr lvl="1"/>
            <a:r>
              <a:rPr lang="en-US" sz="2000" dirty="0" smtClean="0"/>
              <a:t>Use </a:t>
            </a:r>
            <a:r>
              <a:rPr lang="en-US" sz="2000" dirty="0"/>
              <a:t>of Web Cache Control Protocol (WCCP) </a:t>
            </a:r>
            <a:endParaRPr lang="en-US" sz="2000" dirty="0" smtClean="0"/>
          </a:p>
          <a:p>
            <a:pPr lvl="1"/>
            <a:r>
              <a:rPr lang="en-US" sz="2000" dirty="0" smtClean="0"/>
              <a:t>Web </a:t>
            </a:r>
            <a:r>
              <a:rPr lang="en-US" sz="2000" dirty="0"/>
              <a:t>Proxy Autodiscovery Protocol (WPAD) </a:t>
            </a:r>
            <a:endParaRPr lang="en-US" sz="2000" dirty="0" smtClean="0"/>
          </a:p>
          <a:p>
            <a:pPr lvl="1"/>
            <a:r>
              <a:rPr lang="en-US" sz="2000" dirty="0" smtClean="0"/>
              <a:t>Spoofed </a:t>
            </a:r>
            <a:r>
              <a:rPr lang="en-US" sz="2000" dirty="0"/>
              <a:t>WiFi wireless access points ("evil twin" access points) </a:t>
            </a:r>
          </a:p>
          <a:p>
            <a:pPr lvl="1"/>
            <a:r>
              <a:rPr lang="en-US" sz="2000" dirty="0" smtClean="0"/>
              <a:t>DNS </a:t>
            </a:r>
            <a:r>
              <a:rPr lang="en-US" sz="2000" dirty="0"/>
              <a:t>poisoning </a:t>
            </a:r>
          </a:p>
          <a:p>
            <a:pPr lvl="1"/>
            <a:r>
              <a:rPr lang="en-US" sz="2000" dirty="0" smtClean="0"/>
              <a:t>BGP </a:t>
            </a:r>
            <a:r>
              <a:rPr lang="en-US" sz="2000" dirty="0"/>
              <a:t>route injection </a:t>
            </a:r>
          </a:p>
          <a:p>
            <a:pPr lvl="1"/>
            <a:r>
              <a:rPr lang="en-US" sz="2000" dirty="0" smtClean="0"/>
              <a:t>Physical </a:t>
            </a:r>
            <a:r>
              <a:rPr lang="en-US" sz="2000" dirty="0"/>
              <a:t>(inline) network traffic interception </a:t>
            </a:r>
            <a:r>
              <a:rPr lang="en-US" sz="2000" dirty="0" smtClean="0"/>
              <a:t>devices</a:t>
            </a:r>
          </a:p>
        </p:txBody>
      </p:sp>
      <p:sp>
        <p:nvSpPr>
          <p:cNvPr id="4" name="Slide Number Placeholder 3"/>
          <p:cNvSpPr>
            <a:spLocks noGrp="1"/>
          </p:cNvSpPr>
          <p:nvPr>
            <p:ph type="sldNum" sz="quarter" idx="12"/>
          </p:nvPr>
        </p:nvSpPr>
        <p:spPr/>
        <p:txBody>
          <a:bodyPr/>
          <a:lstStyle/>
          <a:p>
            <a:fld id="{895740CC-497F-A94D-B855-144E65AFD84C}" type="slidenum">
              <a:rPr lang="en-US" smtClean="0"/>
              <a:t>62</a:t>
            </a:fld>
            <a:endParaRPr lang="en-US"/>
          </a:p>
        </p:txBody>
      </p:sp>
    </p:spTree>
    <p:extLst>
      <p:ext uri="{BB962C8B-B14F-4D97-AF65-F5344CB8AC3E}">
        <p14:creationId xmlns:p14="http://schemas.microsoft.com/office/powerpoint/2010/main" val="351542529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8793"/>
          </a:xfrm>
        </p:spPr>
        <p:txBody>
          <a:bodyPr>
            <a:noAutofit/>
          </a:bodyPr>
          <a:lstStyle/>
          <a:p>
            <a:r>
              <a:rPr lang="en-US" sz="3200" b="1" dirty="0" smtClean="0"/>
              <a:t>Our Assessment of the Risks of MITM Attacks</a:t>
            </a:r>
            <a:endParaRPr lang="en-US" sz="3200" b="1" dirty="0"/>
          </a:p>
        </p:txBody>
      </p:sp>
      <p:sp>
        <p:nvSpPr>
          <p:cNvPr id="3" name="Content Placeholder 2"/>
          <p:cNvSpPr>
            <a:spLocks noGrp="1"/>
          </p:cNvSpPr>
          <p:nvPr>
            <p:ph idx="1"/>
          </p:nvPr>
        </p:nvSpPr>
        <p:spPr>
          <a:xfrm>
            <a:off x="457200" y="758793"/>
            <a:ext cx="8229600" cy="5743607"/>
          </a:xfrm>
        </p:spPr>
        <p:txBody>
          <a:bodyPr>
            <a:noAutofit/>
          </a:bodyPr>
          <a:lstStyle/>
          <a:p>
            <a:r>
              <a:rPr lang="en-US" sz="2400" dirty="0"/>
              <a:t>If an adversary can successfully execute a MITM attack against unencrypted/ unsigned network traffic, the adversary will be able </a:t>
            </a:r>
            <a:r>
              <a:rPr lang="en-US" sz="2400" dirty="0" smtClean="0"/>
              <a:t>to:</a:t>
            </a:r>
          </a:p>
          <a:p>
            <a:pPr lvl="1"/>
            <a:r>
              <a:rPr lang="en-US" sz="2000" dirty="0" smtClean="0"/>
              <a:t>eavesdrop </a:t>
            </a:r>
            <a:r>
              <a:rPr lang="en-US" sz="2000" dirty="0"/>
              <a:t>upon the traffic, </a:t>
            </a:r>
            <a:endParaRPr lang="en-US" sz="2000" dirty="0" smtClean="0"/>
          </a:p>
          <a:p>
            <a:pPr lvl="1"/>
            <a:r>
              <a:rPr lang="en-US" sz="2000" dirty="0" smtClean="0"/>
              <a:t>modify </a:t>
            </a:r>
            <a:r>
              <a:rPr lang="en-US" sz="2000" dirty="0"/>
              <a:t>the traffic, and </a:t>
            </a:r>
            <a:endParaRPr lang="en-US" sz="2000" dirty="0" smtClean="0"/>
          </a:p>
          <a:p>
            <a:pPr lvl="1"/>
            <a:r>
              <a:rPr lang="en-US" sz="2000" dirty="0" smtClean="0"/>
              <a:t>impersonate </a:t>
            </a:r>
            <a:r>
              <a:rPr lang="en-US" sz="2000" dirty="0"/>
              <a:t>parties to the communication.</a:t>
            </a:r>
          </a:p>
          <a:p>
            <a:endParaRPr lang="en-US" sz="2400" dirty="0"/>
          </a:p>
          <a:p>
            <a:r>
              <a:rPr lang="en-US" sz="2400" b="1" dirty="0"/>
              <a:t>If the traffic is encrypted in transport, but endpoints are </a:t>
            </a:r>
            <a:r>
              <a:rPr lang="en-US" sz="2400" b="1" dirty="0" smtClean="0"/>
              <a:t/>
            </a:r>
            <a:br>
              <a:rPr lang="en-US" sz="2400" b="1" dirty="0" smtClean="0"/>
            </a:br>
            <a:r>
              <a:rPr lang="en-US" sz="2400" b="1" dirty="0" smtClean="0"/>
              <a:t>NOT </a:t>
            </a:r>
            <a:r>
              <a:rPr lang="en-US" sz="2400" b="1" dirty="0"/>
              <a:t>cryptographically protected against MITM attacks, an adversary can execute the same attacks against encrypted traffic as it can against unencrypted traffic. </a:t>
            </a:r>
            <a:endParaRPr lang="en-US" sz="2400" b="1" dirty="0" smtClean="0"/>
          </a:p>
          <a:p>
            <a:endParaRPr lang="en-US" sz="2400" b="1" dirty="0"/>
          </a:p>
          <a:p>
            <a:r>
              <a:rPr lang="en-US" sz="2400" dirty="0"/>
              <a:t>It is therefore extremely important that cryptographically "protected" transmissions be robust to MITM attacks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63</a:t>
            </a:fld>
            <a:endParaRPr lang="en-US"/>
          </a:p>
        </p:txBody>
      </p:sp>
    </p:spTree>
    <p:extLst>
      <p:ext uri="{BB962C8B-B14F-4D97-AF65-F5344CB8AC3E}">
        <p14:creationId xmlns:p14="http://schemas.microsoft.com/office/powerpoint/2010/main" val="209718967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The Basic Problem With Opportunistic Encryption</a:t>
            </a:r>
            <a:endParaRPr lang="en-US" sz="3200" b="1" dirty="0"/>
          </a:p>
        </p:txBody>
      </p:sp>
      <p:sp>
        <p:nvSpPr>
          <p:cNvPr id="3" name="Content Placeholder 2"/>
          <p:cNvSpPr>
            <a:spLocks noGrp="1"/>
          </p:cNvSpPr>
          <p:nvPr>
            <p:ph idx="1"/>
          </p:nvPr>
        </p:nvSpPr>
        <p:spPr>
          <a:xfrm>
            <a:off x="457200" y="758793"/>
            <a:ext cx="8229600" cy="5743607"/>
          </a:xfrm>
        </p:spPr>
        <p:txBody>
          <a:bodyPr>
            <a:noAutofit/>
          </a:bodyPr>
          <a:lstStyle/>
          <a:p>
            <a:r>
              <a:rPr lang="en-US" sz="2400" dirty="0" smtClean="0"/>
              <a:t>Opportunistic encryption "does the best it can" to protect email from eavesdropping. However, that may </a:t>
            </a:r>
            <a:r>
              <a:rPr lang="en-US" sz="2400" b="1" u="sng" dirty="0" smtClean="0"/>
              <a:t>not</a:t>
            </a:r>
            <a:r>
              <a:rPr lang="en-US" sz="2400" dirty="0" smtClean="0"/>
              <a:t> be </a:t>
            </a:r>
            <a:r>
              <a:rPr lang="en-US" sz="2400" b="1" dirty="0" smtClean="0"/>
              <a:t>good enough.</a:t>
            </a:r>
          </a:p>
          <a:p>
            <a:r>
              <a:rPr lang="en-US" sz="2400" b="1" dirty="0" smtClean="0"/>
              <a:t>To </a:t>
            </a:r>
            <a:r>
              <a:rPr lang="en-US" sz="2400" b="1" dirty="0"/>
              <a:t>understand why this is true, </a:t>
            </a:r>
            <a:r>
              <a:rPr lang="en-US" sz="2400" b="1" dirty="0" smtClean="0"/>
              <a:t>think </a:t>
            </a:r>
            <a:r>
              <a:rPr lang="en-US" sz="2400" b="1" dirty="0"/>
              <a:t>about what typically happen if opportunistic encryption </a:t>
            </a:r>
            <a:r>
              <a:rPr lang="en-US" sz="2400" b="1" dirty="0" smtClean="0"/>
              <a:t>is deemed to NOT be "good </a:t>
            </a:r>
            <a:r>
              <a:rPr lang="en-US" sz="2400" b="1" dirty="0"/>
              <a:t>enough:" in that case, MTA-to-MTA transmissions normally fall back to sending email traffic in plain text, e.g., totally unencrypted. </a:t>
            </a:r>
            <a:endParaRPr lang="en-US" sz="2400" b="1" dirty="0" smtClean="0"/>
          </a:p>
          <a:p>
            <a:r>
              <a:rPr lang="en-US" sz="2400" dirty="0" smtClean="0"/>
              <a:t>In </a:t>
            </a:r>
            <a:r>
              <a:rPr lang="en-US" sz="2400" dirty="0"/>
              <a:t>that sort of scenario, your </a:t>
            </a:r>
            <a:r>
              <a:rPr lang="en-US" sz="2400" dirty="0" smtClean="0"/>
              <a:t>"choice" </a:t>
            </a:r>
            <a:r>
              <a:rPr lang="en-US" sz="2400" dirty="0"/>
              <a:t>may devolve to tolerating "best effort crypto" </a:t>
            </a:r>
            <a:r>
              <a:rPr lang="en-US" sz="2400" dirty="0" smtClean="0"/>
              <a:t>(including crypto that's vulnerable to MITM attacks), </a:t>
            </a:r>
            <a:r>
              <a:rPr lang="en-US" sz="2400" dirty="0"/>
              <a:t>living with "no crypto at </a:t>
            </a:r>
            <a:r>
              <a:rPr lang="en-US" sz="2400" dirty="0" smtClean="0"/>
              <a:t>all," or not </a:t>
            </a:r>
            <a:r>
              <a:rPr lang="en-US" sz="2400" dirty="0" err="1" smtClean="0"/>
              <a:t>transfering</a:t>
            </a:r>
            <a:r>
              <a:rPr lang="en-US" sz="2400" dirty="0" smtClean="0"/>
              <a:t> the message. None of those choices is very good.</a:t>
            </a:r>
            <a:r>
              <a:rPr lang="en-US" sz="2400" dirty="0"/>
              <a:t> </a:t>
            </a:r>
            <a:r>
              <a:rPr lang="en-US" sz="2400" dirty="0" smtClean="0"/>
              <a:t>For example, even if "best effort" </a:t>
            </a:r>
            <a:r>
              <a:rPr lang="en-US" sz="2400" dirty="0"/>
              <a:t>crypto is </a:t>
            </a:r>
            <a:r>
              <a:rPr lang="en-US" sz="2400" dirty="0" smtClean="0"/>
              <a:t>thought to be better </a:t>
            </a:r>
            <a:r>
              <a:rPr lang="en-US" sz="2400" dirty="0"/>
              <a:t>than </a:t>
            </a:r>
            <a:r>
              <a:rPr lang="en-US" sz="2400" dirty="0" smtClean="0"/>
              <a:t>"no crypto at all," </a:t>
            </a:r>
            <a:r>
              <a:rPr lang="en-US" sz="2400" dirty="0"/>
              <a:t>a </a:t>
            </a:r>
            <a:r>
              <a:rPr lang="en-US" sz="2400" dirty="0" smtClean="0"/>
              <a:t>MITM attacker with </a:t>
            </a:r>
            <a:r>
              <a:rPr lang="en-US" sz="2400" dirty="0"/>
              <a:t>a self-signed cert may easily impersonate a real </a:t>
            </a:r>
            <a:r>
              <a:rPr lang="en-US" sz="2400" dirty="0" smtClean="0"/>
              <a:t>server.</a:t>
            </a:r>
          </a:p>
        </p:txBody>
      </p:sp>
      <p:sp>
        <p:nvSpPr>
          <p:cNvPr id="4" name="Slide Number Placeholder 3"/>
          <p:cNvSpPr>
            <a:spLocks noGrp="1"/>
          </p:cNvSpPr>
          <p:nvPr>
            <p:ph type="sldNum" sz="quarter" idx="12"/>
          </p:nvPr>
        </p:nvSpPr>
        <p:spPr/>
        <p:txBody>
          <a:bodyPr/>
          <a:lstStyle/>
          <a:p>
            <a:fld id="{895740CC-497F-A94D-B855-144E65AFD84C}" type="slidenum">
              <a:rPr lang="en-US" smtClean="0"/>
              <a:t>64</a:t>
            </a:fld>
            <a:endParaRPr lang="en-US"/>
          </a:p>
        </p:txBody>
      </p:sp>
    </p:spTree>
    <p:extLst>
      <p:ext uri="{BB962C8B-B14F-4D97-AF65-F5344CB8AC3E}">
        <p14:creationId xmlns:p14="http://schemas.microsoft.com/office/powerpoint/2010/main" val="26424693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What We Need: A Rigorous Alternative</a:t>
            </a:r>
            <a:endParaRPr lang="en-US" sz="3200" b="1" dirty="0"/>
          </a:p>
        </p:txBody>
      </p:sp>
      <p:sp>
        <p:nvSpPr>
          <p:cNvPr id="3" name="Content Placeholder 2"/>
          <p:cNvSpPr>
            <a:spLocks noGrp="1"/>
          </p:cNvSpPr>
          <p:nvPr>
            <p:ph idx="1"/>
          </p:nvPr>
        </p:nvSpPr>
        <p:spPr>
          <a:xfrm>
            <a:off x="457200" y="758793"/>
            <a:ext cx="8229600" cy="5743607"/>
          </a:xfrm>
        </p:spPr>
        <p:txBody>
          <a:bodyPr>
            <a:noAutofit/>
          </a:bodyPr>
          <a:lstStyle/>
          <a:p>
            <a:r>
              <a:rPr lang="en-US" sz="2400" dirty="0" smtClean="0"/>
              <a:t>Mail </a:t>
            </a:r>
            <a:r>
              <a:rPr lang="en-US" sz="2400" dirty="0"/>
              <a:t>servers </a:t>
            </a:r>
            <a:r>
              <a:rPr lang="en-US" sz="2400" dirty="0" smtClean="0"/>
              <a:t>identify </a:t>
            </a:r>
            <a:r>
              <a:rPr lang="en-US" sz="2400" dirty="0"/>
              <a:t>themselves using a globally trustworthy </a:t>
            </a:r>
            <a:r>
              <a:rPr lang="en-US" sz="2400" dirty="0" smtClean="0"/>
              <a:t>certificate (</a:t>
            </a:r>
            <a:r>
              <a:rPr lang="en-US" sz="2400" dirty="0"/>
              <a:t>e.g., the server is using a commercially-procured certificate that chains to a </a:t>
            </a:r>
            <a:r>
              <a:rPr lang="en-US" sz="2400" dirty="0" smtClean="0"/>
              <a:t>globally</a:t>
            </a:r>
            <a:r>
              <a:rPr lang="en-US" sz="2400" dirty="0"/>
              <a:t>-trusted root; </a:t>
            </a:r>
            <a:r>
              <a:rPr lang="en-US" sz="2400" b="1" dirty="0"/>
              <a:t>the server is NOT using a self-signed certificate</a:t>
            </a:r>
            <a:r>
              <a:rPr lang="en-US" sz="2400" dirty="0"/>
              <a:t>)</a:t>
            </a:r>
          </a:p>
          <a:p>
            <a:r>
              <a:rPr lang="en-US" sz="2400" dirty="0" smtClean="0"/>
              <a:t>The </a:t>
            </a:r>
            <a:r>
              <a:rPr lang="en-US" sz="2400" dirty="0"/>
              <a:t>name of the server correspond to one of the domain names for which the </a:t>
            </a:r>
            <a:r>
              <a:rPr lang="en-US" sz="2400" dirty="0" smtClean="0"/>
              <a:t>certificate </a:t>
            </a:r>
            <a:r>
              <a:rPr lang="en-US" sz="2400" dirty="0"/>
              <a:t>was issued (</a:t>
            </a:r>
            <a:r>
              <a:rPr lang="en-US" sz="2400" b="1" dirty="0"/>
              <a:t>the server and certificate "match"</a:t>
            </a:r>
            <a:r>
              <a:rPr lang="en-US" sz="2400" dirty="0"/>
              <a:t>)</a:t>
            </a:r>
          </a:p>
          <a:p>
            <a:r>
              <a:rPr lang="en-US" sz="2400" dirty="0" smtClean="0"/>
              <a:t>Checking </a:t>
            </a:r>
            <a:r>
              <a:rPr lang="en-US" sz="2400" dirty="0"/>
              <a:t>Online Certificate Status Protocol (OCSP) and/or a </a:t>
            </a:r>
            <a:r>
              <a:rPr lang="en-US" sz="2400" dirty="0" smtClean="0"/>
              <a:t>Certificate Revocation </a:t>
            </a:r>
            <a:r>
              <a:rPr lang="en-US" sz="2400" dirty="0"/>
              <a:t>List (CRL), </a:t>
            </a:r>
            <a:r>
              <a:rPr lang="en-US" sz="2400" b="1" dirty="0"/>
              <a:t>the certificate </a:t>
            </a:r>
            <a:r>
              <a:rPr lang="en-US" sz="2400" b="1" dirty="0" smtClean="0"/>
              <a:t>can be seen to not have been </a:t>
            </a:r>
            <a:r>
              <a:rPr lang="en-US" sz="2400" b="1" dirty="0"/>
              <a:t>revoked.</a:t>
            </a:r>
          </a:p>
          <a:p>
            <a:r>
              <a:rPr lang="en-US" sz="2400" b="1" dirty="0" smtClean="0"/>
              <a:t>The </a:t>
            </a:r>
            <a:r>
              <a:rPr lang="en-US" sz="2400" b="1" dirty="0"/>
              <a:t>certificate is not being used before it is first valid, nor after it has expired.</a:t>
            </a:r>
          </a:p>
          <a:p>
            <a:r>
              <a:rPr lang="en-US" sz="2400" dirty="0" smtClean="0"/>
              <a:t>The </a:t>
            </a:r>
            <a:r>
              <a:rPr lang="en-US" sz="2400" dirty="0"/>
              <a:t>certificate is </a:t>
            </a:r>
            <a:r>
              <a:rPr lang="en-US" sz="2400" b="1" dirty="0"/>
              <a:t>signed using a </a:t>
            </a:r>
            <a:r>
              <a:rPr lang="en-US" sz="2400" b="1" dirty="0" smtClean="0"/>
              <a:t>(now</a:t>
            </a:r>
            <a:r>
              <a:rPr lang="en-US" sz="2400" b="1" dirty="0"/>
              <a:t>-industry-</a:t>
            </a:r>
            <a:r>
              <a:rPr lang="en-US" sz="2400" b="1" dirty="0" smtClean="0"/>
              <a:t>standard) SHA</a:t>
            </a:r>
            <a:r>
              <a:rPr lang="en-US" sz="2400" b="1" dirty="0"/>
              <a:t>-2 signature</a:t>
            </a:r>
            <a:r>
              <a:rPr lang="en-US" sz="2400" b="1" dirty="0" smtClean="0"/>
              <a:t>.</a:t>
            </a:r>
            <a:endParaRPr lang="en-US" sz="24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65</a:t>
            </a:fld>
            <a:endParaRPr lang="en-US"/>
          </a:p>
        </p:txBody>
      </p:sp>
    </p:spTree>
    <p:extLst>
      <p:ext uri="{BB962C8B-B14F-4D97-AF65-F5344CB8AC3E}">
        <p14:creationId xmlns:p14="http://schemas.microsoft.com/office/powerpoint/2010/main" val="299788805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The Rigorous Alternative (continued)</a:t>
            </a:r>
            <a:endParaRPr lang="en-US" sz="3200" b="1" dirty="0"/>
          </a:p>
        </p:txBody>
      </p:sp>
      <p:sp>
        <p:nvSpPr>
          <p:cNvPr id="3" name="Content Placeholder 2"/>
          <p:cNvSpPr>
            <a:spLocks noGrp="1"/>
          </p:cNvSpPr>
          <p:nvPr>
            <p:ph idx="1"/>
          </p:nvPr>
        </p:nvSpPr>
        <p:spPr>
          <a:xfrm>
            <a:off x="457200" y="758793"/>
            <a:ext cx="8229600" cy="5743607"/>
          </a:xfrm>
        </p:spPr>
        <p:txBody>
          <a:bodyPr>
            <a:noAutofit/>
          </a:bodyPr>
          <a:lstStyle/>
          <a:p>
            <a:r>
              <a:rPr lang="en-US" sz="2400" dirty="0" smtClean="0"/>
              <a:t>The </a:t>
            </a:r>
            <a:r>
              <a:rPr lang="en-US" sz="2400" dirty="0"/>
              <a:t>certificate covers a </a:t>
            </a:r>
            <a:r>
              <a:rPr lang="en-US" sz="2400" b="1" dirty="0"/>
              <a:t>strong (2048 or 4096 bit) RSA key pair.</a:t>
            </a:r>
          </a:p>
          <a:p>
            <a:r>
              <a:rPr lang="en-US" sz="2400" dirty="0" smtClean="0"/>
              <a:t>The </a:t>
            </a:r>
            <a:r>
              <a:rPr lang="en-US" sz="2400" dirty="0"/>
              <a:t>originating and receiving mail server support the most recent version of  </a:t>
            </a:r>
            <a:r>
              <a:rPr lang="en-US" sz="2400" dirty="0" smtClean="0"/>
              <a:t>the </a:t>
            </a:r>
            <a:r>
              <a:rPr lang="en-US" sz="2400" dirty="0"/>
              <a:t>TLS protocol (</a:t>
            </a:r>
            <a:r>
              <a:rPr lang="en-US" sz="2400" b="1" dirty="0"/>
              <a:t>TLS 1.2</a:t>
            </a:r>
            <a:r>
              <a:rPr lang="en-US" sz="2400" dirty="0"/>
              <a:t> at the time this document was drafted)</a:t>
            </a:r>
          </a:p>
          <a:p>
            <a:r>
              <a:rPr lang="en-US" sz="2400" dirty="0" smtClean="0"/>
              <a:t>The </a:t>
            </a:r>
            <a:r>
              <a:rPr lang="en-US" sz="2400" dirty="0"/>
              <a:t>servers mutually agree upon using a cipher suite that supports </a:t>
            </a:r>
            <a:r>
              <a:rPr lang="en-US" sz="2400" b="1" dirty="0"/>
              <a:t>forward </a:t>
            </a:r>
            <a:r>
              <a:rPr lang="en-US" sz="2400" b="1" dirty="0" smtClean="0"/>
              <a:t>secrecy</a:t>
            </a:r>
            <a:r>
              <a:rPr lang="en-US" sz="2400" dirty="0" smtClean="0"/>
              <a:t> </a:t>
            </a:r>
            <a:r>
              <a:rPr lang="en-US" sz="2400" dirty="0"/>
              <a:t>for the purpose of key exchange (normally Ephemeral Diffie Hellman </a:t>
            </a:r>
            <a:r>
              <a:rPr lang="en-US" sz="2400" dirty="0" smtClean="0"/>
              <a:t>(</a:t>
            </a:r>
            <a:r>
              <a:rPr lang="en-US" sz="2400" dirty="0"/>
              <a:t>EDH) or Elliptic Curve Diffie Hellman Ephemeral (ECDHE)</a:t>
            </a:r>
          </a:p>
          <a:p>
            <a:r>
              <a:rPr lang="en-US" sz="2400" dirty="0" smtClean="0"/>
              <a:t>A </a:t>
            </a:r>
            <a:r>
              <a:rPr lang="en-US" sz="2400" dirty="0"/>
              <a:t>strong symmetric cipher is negotiated (ideally</a:t>
            </a:r>
            <a:r>
              <a:rPr lang="en-US" sz="2400" b="1" dirty="0"/>
              <a:t> AES-128 or AES-256</a:t>
            </a:r>
            <a:r>
              <a:rPr lang="en-US" sz="2400" dirty="0"/>
              <a:t>)</a:t>
            </a:r>
            <a:r>
              <a:rPr lang="en-US" sz="2400" dirty="0" smtClean="0"/>
              <a:t>.</a:t>
            </a:r>
            <a:endParaRPr lang="en-US" sz="2400" dirty="0"/>
          </a:p>
          <a:p>
            <a:r>
              <a:rPr lang="en-US" sz="2400" b="1" dirty="0"/>
              <a:t>If ANY of the preceding conditions are not satisfied between the sending MTA and the receiving MTA, the sending server </a:t>
            </a:r>
            <a:r>
              <a:rPr lang="en-US" sz="2400" b="1" dirty="0" smtClean="0"/>
              <a:t>cannot be sure that it can safely transfer the message.</a:t>
            </a:r>
            <a:endParaRPr lang="en-US" sz="24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66</a:t>
            </a:fld>
            <a:endParaRPr lang="en-US"/>
          </a:p>
        </p:txBody>
      </p:sp>
    </p:spTree>
    <p:extLst>
      <p:ext uri="{BB962C8B-B14F-4D97-AF65-F5344CB8AC3E}">
        <p14:creationId xmlns:p14="http://schemas.microsoft.com/office/powerpoint/2010/main" val="141524512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What If A Message CAN'T Be Securely Conveyed?</a:t>
            </a:r>
            <a:endParaRPr lang="en-US" sz="3200" b="1" dirty="0"/>
          </a:p>
        </p:txBody>
      </p:sp>
      <p:sp>
        <p:nvSpPr>
          <p:cNvPr id="3" name="Content Placeholder 2"/>
          <p:cNvSpPr>
            <a:spLocks noGrp="1"/>
          </p:cNvSpPr>
          <p:nvPr>
            <p:ph idx="1"/>
          </p:nvPr>
        </p:nvSpPr>
        <p:spPr>
          <a:xfrm>
            <a:off x="287867" y="758793"/>
            <a:ext cx="8585200" cy="5743607"/>
          </a:xfrm>
        </p:spPr>
        <p:txBody>
          <a:bodyPr>
            <a:noAutofit/>
          </a:bodyPr>
          <a:lstStyle/>
          <a:p>
            <a:r>
              <a:rPr lang="en-US" sz="2400" dirty="0"/>
              <a:t> </a:t>
            </a:r>
            <a:r>
              <a:rPr lang="en-US" sz="2400" dirty="0" smtClean="0"/>
              <a:t>Options hypothetically include:</a:t>
            </a:r>
          </a:p>
          <a:p>
            <a:pPr lvl="1"/>
            <a:r>
              <a:rPr lang="en-US" sz="2400" dirty="0"/>
              <a:t>The message can be </a:t>
            </a:r>
            <a:r>
              <a:rPr lang="en-US" sz="2400" b="1" dirty="0"/>
              <a:t>rejected outright,</a:t>
            </a:r>
            <a:r>
              <a:rPr lang="en-US" sz="2400" dirty="0"/>
              <a:t> and returned to the sender for his or </a:t>
            </a:r>
            <a:r>
              <a:rPr lang="en-US" sz="2400" dirty="0" smtClean="0"/>
              <a:t>her processing </a:t>
            </a:r>
            <a:r>
              <a:rPr lang="en-US" sz="2400" dirty="0"/>
              <a:t>(assuming the sending host and the receiving </a:t>
            </a:r>
            <a:r>
              <a:rPr lang="en-US" sz="2400" dirty="0" smtClean="0"/>
              <a:t>host reach an agreement </a:t>
            </a:r>
            <a:r>
              <a:rPr lang="en-US" sz="2400" dirty="0"/>
              <a:t>that they CANNOT securely exchange a message while a connection </a:t>
            </a:r>
            <a:r>
              <a:rPr lang="en-US" sz="2400" dirty="0" smtClean="0"/>
              <a:t>is still </a:t>
            </a:r>
            <a:r>
              <a:rPr lang="en-US" sz="2400" dirty="0"/>
              <a:t>established); messages that cannot be securely delivered </a:t>
            </a:r>
            <a:r>
              <a:rPr lang="en-US" sz="2400" dirty="0" smtClean="0"/>
              <a:t>must </a:t>
            </a:r>
            <a:r>
              <a:rPr lang="en-US" sz="2400" dirty="0"/>
              <a:t>NOT be </a:t>
            </a:r>
            <a:r>
              <a:rPr lang="en-US" sz="2400" dirty="0" smtClean="0"/>
              <a:t>bounced </a:t>
            </a:r>
            <a:r>
              <a:rPr lang="en-US" sz="2400" dirty="0"/>
              <a:t>to apparent message body senders (due to spoofed apparent senders)</a:t>
            </a:r>
            <a:r>
              <a:rPr lang="en-US" sz="2400" dirty="0" smtClean="0"/>
              <a:t>.</a:t>
            </a:r>
          </a:p>
          <a:p>
            <a:pPr lvl="1"/>
            <a:r>
              <a:rPr lang="en-US" sz="2400" dirty="0"/>
              <a:t>Alternatively, the message can be </a:t>
            </a:r>
            <a:r>
              <a:rPr lang="en-US" sz="2400" b="1" dirty="0"/>
              <a:t>temporarily queued, and retried one or more </a:t>
            </a:r>
            <a:r>
              <a:rPr lang="en-US" sz="2400" b="1" dirty="0" smtClean="0"/>
              <a:t>times </a:t>
            </a:r>
            <a:r>
              <a:rPr lang="en-US" sz="2400" b="1" dirty="0"/>
              <a:t>thereafter,</a:t>
            </a:r>
            <a:r>
              <a:rPr lang="en-US" sz="2400" dirty="0"/>
              <a:t> thereby helping to address transient non-</a:t>
            </a:r>
            <a:r>
              <a:rPr lang="en-US" sz="2400" dirty="0" smtClean="0"/>
              <a:t>deliverability issues.</a:t>
            </a:r>
          </a:p>
          <a:p>
            <a:pPr lvl="1"/>
            <a:r>
              <a:rPr lang="en-US" sz="2400" dirty="0" smtClean="0"/>
              <a:t>After </a:t>
            </a:r>
            <a:r>
              <a:rPr lang="en-US" sz="2400" dirty="0"/>
              <a:t>that, </a:t>
            </a:r>
            <a:r>
              <a:rPr lang="en-US" sz="2400" b="1" dirty="0"/>
              <a:t>the message </a:t>
            </a:r>
            <a:r>
              <a:rPr lang="en-US" sz="2400" b="1" dirty="0" smtClean="0"/>
              <a:t>must </a:t>
            </a:r>
            <a:r>
              <a:rPr lang="en-US" sz="2400" b="1" dirty="0"/>
              <a:t>be summarily dropped.</a:t>
            </a:r>
            <a:r>
              <a:rPr lang="en-US" sz="2400" dirty="0"/>
              <a:t> (This presumes that the </a:t>
            </a:r>
            <a:r>
              <a:rPr lang="en-US" sz="2400" dirty="0" smtClean="0"/>
              <a:t>sender has </a:t>
            </a:r>
            <a:r>
              <a:rPr lang="en-US" sz="2400" dirty="0"/>
              <a:t>an application-level delivery confirmation mechanism that will detect silent </a:t>
            </a:r>
            <a:r>
              <a:rPr lang="en-US" sz="2400" dirty="0" smtClean="0"/>
              <a:t>non</a:t>
            </a:r>
            <a:r>
              <a:rPr lang="en-US" sz="2400" dirty="0"/>
              <a:t>-deliveries if/when they occur</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67</a:t>
            </a:fld>
            <a:endParaRPr lang="en-US"/>
          </a:p>
        </p:txBody>
      </p:sp>
    </p:spTree>
    <p:extLst>
      <p:ext uri="{BB962C8B-B14F-4D97-AF65-F5344CB8AC3E}">
        <p14:creationId xmlns:p14="http://schemas.microsoft.com/office/powerpoint/2010/main" val="326400135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68</a:t>
            </a:fld>
            <a:endParaRPr lang="en-US"/>
          </a:p>
        </p:txBody>
      </p:sp>
      <p:pic>
        <p:nvPicPr>
          <p:cNvPr id="7" name="Picture 6" descr="strong-cryp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06" y="682483"/>
            <a:ext cx="8700666" cy="5258879"/>
          </a:xfrm>
          <a:prstGeom prst="rect">
            <a:avLst/>
          </a:prstGeom>
        </p:spPr>
      </p:pic>
    </p:spTree>
    <p:extLst>
      <p:ext uri="{BB962C8B-B14F-4D97-AF65-F5344CB8AC3E}">
        <p14:creationId xmlns:p14="http://schemas.microsoft.com/office/powerpoint/2010/main" val="344978149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Yes, We Know</a:t>
            </a:r>
            <a:endParaRPr lang="en-US" sz="3200" b="1" dirty="0"/>
          </a:p>
        </p:txBody>
      </p:sp>
      <p:sp>
        <p:nvSpPr>
          <p:cNvPr id="3" name="Content Placeholder 2"/>
          <p:cNvSpPr>
            <a:spLocks noGrp="1"/>
          </p:cNvSpPr>
          <p:nvPr>
            <p:ph idx="1"/>
          </p:nvPr>
        </p:nvSpPr>
        <p:spPr>
          <a:xfrm>
            <a:off x="287867" y="758793"/>
            <a:ext cx="8585200" cy="5743607"/>
          </a:xfrm>
        </p:spPr>
        <p:txBody>
          <a:bodyPr>
            <a:noAutofit/>
          </a:bodyPr>
          <a:lstStyle/>
          <a:p>
            <a:r>
              <a:rPr lang="en-US" sz="2400" dirty="0" smtClean="0"/>
              <a:t>This is really a brutal way of doing business, much like DNSSEC (it's either cryptographically right, or it just doesn't happen). </a:t>
            </a:r>
          </a:p>
          <a:p>
            <a:r>
              <a:rPr lang="en-US" sz="2400" dirty="0" smtClean="0"/>
              <a:t>We also know that if we support plain text SMTP traffic as well as encrypted SMTP traffic, there's a risk of STARTTLS stripping</a:t>
            </a:r>
          </a:p>
          <a:p>
            <a:r>
              <a:rPr lang="en-US" sz="2400" dirty="0" smtClean="0"/>
              <a:t>Yes, he rigorous approach relies on the commercial certificate authority infrastructure, with all of its admitted shortcomings (the alternative, DANE, is lightly supported by available software)</a:t>
            </a:r>
          </a:p>
          <a:p>
            <a:r>
              <a:rPr lang="en-US" sz="2400" dirty="0" smtClean="0"/>
              <a:t>It mandates OCSP or CRL checking, which is another area where many rightfully don't feel all warm and fuzzy (see </a:t>
            </a:r>
            <a:r>
              <a:rPr lang="en-US" sz="2400" dirty="0"/>
              <a:t>for example: </a:t>
            </a:r>
            <a:r>
              <a:rPr lang="en-US" sz="2400" dirty="0" smtClean="0"/>
              <a:t/>
            </a:r>
            <a:br>
              <a:rPr lang="en-US" sz="2400" dirty="0" smtClean="0"/>
            </a:br>
            <a:r>
              <a:rPr lang="en-US" sz="2400" dirty="0" smtClean="0"/>
              <a:t>https</a:t>
            </a:r>
            <a:r>
              <a:rPr lang="en-US" sz="2400" dirty="0"/>
              <a:t>://</a:t>
            </a:r>
            <a:r>
              <a:rPr lang="en-US" sz="2400" dirty="0" err="1"/>
              <a:t>www.imperialviolet.org</a:t>
            </a:r>
            <a:r>
              <a:rPr lang="en-US" sz="2400" dirty="0"/>
              <a:t>/2014/04/19/</a:t>
            </a:r>
            <a:r>
              <a:rPr lang="en-US" sz="2400" dirty="0" err="1" smtClean="0"/>
              <a:t>revchecking.html</a:t>
            </a:r>
            <a:r>
              <a:rPr lang="en-US" sz="2400" dirty="0" smtClean="0"/>
              <a:t> );</a:t>
            </a:r>
            <a:br>
              <a:rPr lang="en-US" sz="2400" dirty="0" smtClean="0"/>
            </a:br>
            <a:r>
              <a:rPr lang="en-US" sz="2400" dirty="0" smtClean="0"/>
              <a:t>yes, there </a:t>
            </a:r>
            <a:r>
              <a:rPr lang="en-US" sz="2400" dirty="0"/>
              <a:t>is an increased risk of denial of service </a:t>
            </a:r>
            <a:r>
              <a:rPr lang="en-US" sz="2400" dirty="0" smtClean="0"/>
              <a:t>attacks.</a:t>
            </a:r>
          </a:p>
          <a:p>
            <a:r>
              <a:rPr lang="en-US" sz="2400" dirty="0" smtClean="0"/>
              <a:t>There may be some scenarios where it is difficult to talk about "matching" certificate names to machines (e.g., consider an MX server that is meant to answer for hundreds if not thousands of unique domains)</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69</a:t>
            </a:fld>
            <a:endParaRPr lang="en-US"/>
          </a:p>
        </p:txBody>
      </p:sp>
    </p:spTree>
    <p:extLst>
      <p:ext uri="{BB962C8B-B14F-4D97-AF65-F5344CB8AC3E}">
        <p14:creationId xmlns:p14="http://schemas.microsoft.com/office/powerpoint/2010/main" val="1163010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34"/>
            <a:ext cx="8229600" cy="558799"/>
          </a:xfrm>
        </p:spPr>
        <p:txBody>
          <a:bodyPr>
            <a:normAutofit/>
          </a:bodyPr>
          <a:lstStyle/>
          <a:p>
            <a:r>
              <a:rPr lang="en-US" sz="3200" b="1" dirty="0" smtClean="0"/>
              <a:t>M</a:t>
            </a:r>
            <a:r>
              <a:rPr lang="en-US" sz="3200" b="1" baseline="30000" dirty="0" smtClean="0"/>
              <a:t>3</a:t>
            </a:r>
            <a:r>
              <a:rPr lang="en-US" sz="3200" b="1" dirty="0" smtClean="0"/>
              <a:t>AAWG In One Slide</a:t>
            </a:r>
            <a:endParaRPr lang="en-US" sz="3200" b="1" dirty="0"/>
          </a:p>
        </p:txBody>
      </p:sp>
      <p:sp>
        <p:nvSpPr>
          <p:cNvPr id="3" name="Content Placeholder 2"/>
          <p:cNvSpPr>
            <a:spLocks noGrp="1"/>
          </p:cNvSpPr>
          <p:nvPr>
            <p:ph idx="1"/>
          </p:nvPr>
        </p:nvSpPr>
        <p:spPr>
          <a:xfrm>
            <a:off x="253999" y="863601"/>
            <a:ext cx="8720667" cy="5706532"/>
          </a:xfrm>
        </p:spPr>
        <p:txBody>
          <a:bodyPr>
            <a:noAutofit/>
          </a:bodyPr>
          <a:lstStyle/>
          <a:p>
            <a:r>
              <a:rPr lang="en-US" sz="2400" dirty="0" smtClean="0"/>
              <a:t>M</a:t>
            </a:r>
            <a:r>
              <a:rPr lang="en-US" sz="2400" baseline="30000" dirty="0" smtClean="0"/>
              <a:t>3</a:t>
            </a:r>
            <a:r>
              <a:rPr lang="en-US" sz="2400" dirty="0" smtClean="0"/>
              <a:t>AAWG is the </a:t>
            </a:r>
            <a:r>
              <a:rPr lang="en-US" sz="2400" dirty="0"/>
              <a:t>Messaging, Malware and Mobile Anti-Abuse Working </a:t>
            </a:r>
            <a:r>
              <a:rPr lang="en-US" sz="2400" dirty="0" smtClean="0"/>
              <a:t>Group. It's </a:t>
            </a:r>
            <a:r>
              <a:rPr lang="en-US" sz="2400" dirty="0"/>
              <a:t>where the </a:t>
            </a:r>
            <a:r>
              <a:rPr lang="en-US" sz="2400" dirty="0" smtClean="0"/>
              <a:t>industry works on problems of </a:t>
            </a:r>
            <a:r>
              <a:rPr lang="en-US" sz="2400" dirty="0"/>
              <a:t>bots, malware, spam, viruses, </a:t>
            </a:r>
            <a:r>
              <a:rPr lang="en-US" sz="2400" dirty="0" smtClean="0"/>
              <a:t>DDoS and </a:t>
            </a:r>
            <a:r>
              <a:rPr lang="en-US" sz="2400" dirty="0"/>
              <a:t>other online exploitation</a:t>
            </a:r>
            <a:r>
              <a:rPr lang="en-US" sz="2400" dirty="0" smtClean="0"/>
              <a:t>.</a:t>
            </a:r>
          </a:p>
          <a:p>
            <a:r>
              <a:rPr lang="en-US" sz="2400" dirty="0" smtClean="0"/>
              <a:t>M</a:t>
            </a:r>
            <a:r>
              <a:rPr lang="en-US" sz="2400" baseline="30000" dirty="0" smtClean="0"/>
              <a:t>3</a:t>
            </a:r>
            <a:r>
              <a:rPr lang="en-US" sz="2400" dirty="0" smtClean="0"/>
              <a:t>AAWG's </a:t>
            </a:r>
            <a:r>
              <a:rPr lang="en-US" sz="2400" dirty="0"/>
              <a:t>leadership: https://www.m3aawg.org/leadership</a:t>
            </a:r>
            <a:endParaRPr lang="en-US" sz="2400" dirty="0" smtClean="0"/>
          </a:p>
          <a:p>
            <a:r>
              <a:rPr lang="en-US" sz="2400" dirty="0" smtClean="0"/>
              <a:t>Member organizations: </a:t>
            </a:r>
            <a:r>
              <a:rPr lang="en-US" sz="2400" dirty="0"/>
              <a:t>https://www.m3aawg.org/about/</a:t>
            </a:r>
            <a:r>
              <a:rPr lang="en-US" sz="2400" dirty="0" smtClean="0"/>
              <a:t>roster</a:t>
            </a:r>
            <a:br>
              <a:rPr lang="en-US" sz="2400" dirty="0" smtClean="0"/>
            </a:br>
            <a:r>
              <a:rPr lang="en-US" sz="2400" dirty="0" smtClean="0"/>
              <a:t>(member organizations represent a billion+ mailboxes worldwide)</a:t>
            </a:r>
          </a:p>
          <a:p>
            <a:r>
              <a:rPr lang="en-US" sz="2400" dirty="0" smtClean="0"/>
              <a:t>M</a:t>
            </a:r>
            <a:r>
              <a:rPr lang="en-US" sz="2400" baseline="30000" dirty="0" smtClean="0"/>
              <a:t>3</a:t>
            </a:r>
            <a:r>
              <a:rPr lang="en-US" sz="2400" dirty="0" smtClean="0"/>
              <a:t>AAWG </a:t>
            </a:r>
            <a:r>
              <a:rPr lang="en-US" sz="2400" dirty="0"/>
              <a:t>normally meets face-to-face three times a </a:t>
            </a:r>
            <a:r>
              <a:rPr lang="en-US" sz="2400" dirty="0" smtClean="0"/>
              <a:t>year</a:t>
            </a:r>
            <a:r>
              <a:rPr lang="en-US" sz="2400" dirty="0"/>
              <a:t>:</a:t>
            </a:r>
            <a:r>
              <a:rPr lang="en-US" sz="2400" dirty="0" smtClean="0"/>
              <a:t> </a:t>
            </a:r>
            <a:r>
              <a:rPr lang="en-US" sz="2400" dirty="0"/>
              <a:t>in San Francisco, </a:t>
            </a:r>
            <a:r>
              <a:rPr lang="en-US" sz="2400" dirty="0" smtClean="0"/>
              <a:t>on </a:t>
            </a:r>
            <a:r>
              <a:rPr lang="en-US" sz="2400" dirty="0"/>
              <a:t>the East </a:t>
            </a:r>
            <a:r>
              <a:rPr lang="en-US" sz="2400" dirty="0" smtClean="0"/>
              <a:t>Coast (or in Canada), and in </a:t>
            </a:r>
            <a:r>
              <a:rPr lang="en-US" sz="2400" dirty="0"/>
              <a:t>Europe</a:t>
            </a:r>
            <a:r>
              <a:rPr lang="en-US" sz="2400" dirty="0" smtClean="0"/>
              <a:t>. </a:t>
            </a:r>
            <a:endParaRPr lang="en-US" sz="2400" dirty="0"/>
          </a:p>
          <a:p>
            <a:r>
              <a:rPr lang="en-US" sz="2400" dirty="0" smtClean="0"/>
              <a:t>In general, "what happens at M</a:t>
            </a:r>
            <a:r>
              <a:rPr lang="en-US" sz="2400" baseline="30000" dirty="0" smtClean="0"/>
              <a:t>3</a:t>
            </a:r>
            <a:r>
              <a:rPr lang="en-US" sz="2400" dirty="0" smtClean="0"/>
              <a:t>AAWG stays at M</a:t>
            </a:r>
            <a:r>
              <a:rPr lang="en-US" sz="2400" baseline="30000" dirty="0" smtClean="0"/>
              <a:t>3</a:t>
            </a:r>
            <a:r>
              <a:rPr lang="en-US" sz="2400" dirty="0" smtClean="0"/>
              <a:t>AAWG" (except for published documents, publicly released videos, and other intentionally-shared content)</a:t>
            </a:r>
          </a:p>
          <a:p>
            <a:r>
              <a:rPr lang="en-US" sz="2400" dirty="0" smtClean="0"/>
              <a:t>Today's presentation will gives you a "peek behind the curtains," and is offered with the explicit permission of M</a:t>
            </a:r>
            <a:r>
              <a:rPr lang="en-US" sz="2400" baseline="30000" dirty="0" smtClean="0"/>
              <a:t>3</a:t>
            </a:r>
            <a:r>
              <a:rPr lang="en-US" sz="2400" dirty="0" smtClean="0"/>
              <a:t>AAWG's Executive Director and M</a:t>
            </a:r>
            <a:r>
              <a:rPr lang="en-US" sz="2400" baseline="30000" dirty="0" smtClean="0"/>
              <a:t>3</a:t>
            </a:r>
            <a:r>
              <a:rPr lang="en-US" sz="2400" dirty="0" smtClean="0"/>
              <a:t>AAWG's anti-Pervasive Monitoring SIG co-chairs.</a:t>
            </a:r>
          </a:p>
        </p:txBody>
      </p:sp>
      <p:sp>
        <p:nvSpPr>
          <p:cNvPr id="4" name="Slide Number Placeholder 3"/>
          <p:cNvSpPr>
            <a:spLocks noGrp="1"/>
          </p:cNvSpPr>
          <p:nvPr>
            <p:ph type="sldNum" sz="quarter" idx="12"/>
          </p:nvPr>
        </p:nvSpPr>
        <p:spPr/>
        <p:txBody>
          <a:bodyPr/>
          <a:lstStyle/>
          <a:p>
            <a:fld id="{895740CC-497F-A94D-B855-144E65AFD84C}" type="slidenum">
              <a:rPr lang="en-US" smtClean="0"/>
              <a:t>7</a:t>
            </a:fld>
            <a:endParaRPr lang="en-US"/>
          </a:p>
        </p:txBody>
      </p:sp>
    </p:spTree>
    <p:extLst>
      <p:ext uri="{BB962C8B-B14F-4D97-AF65-F5344CB8AC3E}">
        <p14:creationId xmlns:p14="http://schemas.microsoft.com/office/powerpoint/2010/main" val="50401227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857" y="1480623"/>
            <a:ext cx="8475828" cy="2551106"/>
          </a:xfrm>
        </p:spPr>
        <p:txBody>
          <a:bodyPr>
            <a:normAutofit/>
          </a:bodyPr>
          <a:lstStyle/>
          <a:p>
            <a:r>
              <a:rPr lang="en-US" sz="3200" b="1" dirty="0" smtClean="0"/>
              <a:t>VII. M</a:t>
            </a:r>
            <a:r>
              <a:rPr lang="en-US" sz="3200" b="1" baseline="30000" dirty="0" smtClean="0"/>
              <a:t>3</a:t>
            </a:r>
            <a:r>
              <a:rPr lang="en-US" sz="3200" b="1" dirty="0" smtClean="0"/>
              <a:t>AAWG's 2015 J.D. Falk Award</a:t>
            </a:r>
            <a:br>
              <a:rPr lang="en-US" sz="3200" b="1" dirty="0" smtClean="0"/>
            </a:br>
            <a:r>
              <a:rPr lang="en-US" sz="3200" b="1" dirty="0" smtClean="0"/>
              <a:t/>
            </a:r>
            <a:br>
              <a:rPr lang="en-US" sz="3200" b="1" dirty="0" smtClean="0"/>
            </a:br>
            <a:r>
              <a:rPr lang="en-US" sz="3200" b="1" dirty="0" smtClean="0"/>
              <a:t>"Keys Under the Doormats:</a:t>
            </a:r>
            <a:br>
              <a:rPr lang="en-US" sz="3200" b="1" dirty="0" smtClean="0"/>
            </a:br>
            <a:r>
              <a:rPr lang="en-US" sz="3200" b="1" dirty="0"/>
              <a:t>Mandating Insecurity by Requiring Government Access to All Data and </a:t>
            </a:r>
            <a:r>
              <a:rPr lang="en-US" sz="3200" b="1" dirty="0" smtClean="0"/>
              <a:t>Communications"</a:t>
            </a:r>
            <a:endParaRPr lang="en-US" sz="3200" b="1" dirty="0"/>
          </a:p>
        </p:txBody>
      </p:sp>
    </p:spTree>
    <p:extLst>
      <p:ext uri="{BB962C8B-B14F-4D97-AF65-F5344CB8AC3E}">
        <p14:creationId xmlns:p14="http://schemas.microsoft.com/office/powerpoint/2010/main" val="108598016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J.D. Falk Award</a:t>
            </a:r>
            <a:endParaRPr lang="en-US" sz="3200" b="1" dirty="0"/>
          </a:p>
        </p:txBody>
      </p:sp>
      <p:sp>
        <p:nvSpPr>
          <p:cNvPr id="3" name="Content Placeholder 2"/>
          <p:cNvSpPr>
            <a:spLocks noGrp="1"/>
          </p:cNvSpPr>
          <p:nvPr>
            <p:ph idx="1"/>
          </p:nvPr>
        </p:nvSpPr>
        <p:spPr>
          <a:xfrm>
            <a:off x="287867" y="871326"/>
            <a:ext cx="8398933" cy="5631074"/>
          </a:xfrm>
        </p:spPr>
        <p:txBody>
          <a:bodyPr>
            <a:noAutofit/>
          </a:bodyPr>
          <a:lstStyle/>
          <a:p>
            <a:r>
              <a:rPr lang="en-US" sz="2000" dirty="0"/>
              <a:t>The M</a:t>
            </a:r>
            <a:r>
              <a:rPr lang="en-US" sz="2000" baseline="30000" dirty="0"/>
              <a:t>3</a:t>
            </a:r>
            <a:r>
              <a:rPr lang="en-US" sz="2000" dirty="0"/>
              <a:t>AAWG J.D. Falk Award seeks to recognize people who are committed to making a better online world.  Nominees will have demonstrated dedication to improving the Internet experience and protecting end-users</a:t>
            </a:r>
            <a:r>
              <a:rPr lang="en-US" sz="2000" dirty="0" smtClean="0"/>
              <a:t>.</a:t>
            </a:r>
            <a:endParaRPr lang="en-US" sz="2000" dirty="0"/>
          </a:p>
          <a:p>
            <a:r>
              <a:rPr lang="en-US" sz="2000" dirty="0"/>
              <a:t>The award seeks to recognize efforts for a particularly meritorious item of work rather than recognizing a lifetime of achievement. (The M</a:t>
            </a:r>
            <a:r>
              <a:rPr lang="en-US" sz="2000" baseline="30000" dirty="0"/>
              <a:t>3</a:t>
            </a:r>
            <a:r>
              <a:rPr lang="en-US" sz="2000" dirty="0"/>
              <a:t>AAWG Mary Litynsky Award honors lifetime achievement.</a:t>
            </a:r>
            <a:r>
              <a:rPr lang="en-US" sz="2000" dirty="0" smtClean="0"/>
              <a:t>)</a:t>
            </a:r>
            <a:endParaRPr lang="en-US" sz="2000" dirty="0"/>
          </a:p>
          <a:p>
            <a:r>
              <a:rPr lang="en-US" sz="2000" dirty="0"/>
              <a:t>Examples of worthy accomplishments to be considered for the J.D. Falk Award include developing a service, authoring a specification or related documentation, inventing a security mechanism or other technology, mentoring a community, or pursuing notable research. The work can be </a:t>
            </a:r>
            <a:r>
              <a:rPr lang="en-US" sz="2000" dirty="0" smtClean="0"/>
              <a:t/>
            </a:r>
            <a:br>
              <a:rPr lang="en-US" sz="2000" dirty="0" smtClean="0"/>
            </a:br>
            <a:r>
              <a:rPr lang="en-US" sz="2000" dirty="0" smtClean="0"/>
              <a:t>in </a:t>
            </a:r>
            <a:r>
              <a:rPr lang="en-US" sz="2000" dirty="0"/>
              <a:t>an academic or corporate context and can be an individual, group or institutional effort.  Simply put, M</a:t>
            </a:r>
            <a:r>
              <a:rPr lang="en-US" sz="2000" baseline="30000" dirty="0"/>
              <a:t>3</a:t>
            </a:r>
            <a:r>
              <a:rPr lang="en-US" sz="2000" dirty="0"/>
              <a:t>AAWG wants to recognize cool work </a:t>
            </a:r>
            <a:r>
              <a:rPr lang="en-US" sz="2000" dirty="0" smtClean="0"/>
              <a:t/>
            </a:r>
            <a:br>
              <a:rPr lang="en-US" sz="2000" dirty="0" smtClean="0"/>
            </a:br>
            <a:r>
              <a:rPr lang="en-US" sz="2000" dirty="0" smtClean="0"/>
              <a:t>that </a:t>
            </a:r>
            <a:r>
              <a:rPr lang="en-US" sz="2000" dirty="0"/>
              <a:t>reduces online abuse and improves the Internet</a:t>
            </a:r>
            <a:r>
              <a:rPr lang="en-US" sz="2000" dirty="0" smtClean="0"/>
              <a:t>.</a:t>
            </a:r>
            <a:endParaRPr lang="en-US" sz="2000" dirty="0"/>
          </a:p>
          <a:p>
            <a:r>
              <a:rPr lang="en-US" sz="2000" dirty="0"/>
              <a:t>The recipient must also embody the spirit of J.D.'s volunteerism and community building. The J.D. Falk Award winners have a vigilant eye on </a:t>
            </a:r>
            <a:r>
              <a:rPr lang="en-US" sz="2000" dirty="0" smtClean="0"/>
              <a:t/>
            </a:r>
            <a:br>
              <a:rPr lang="en-US" sz="2000" dirty="0" smtClean="0"/>
            </a:br>
            <a:r>
              <a:rPr lang="en-US" sz="2000" dirty="0" smtClean="0"/>
              <a:t>the </a:t>
            </a:r>
            <a:r>
              <a:rPr lang="en-US" sz="2000" dirty="0"/>
              <a:t>broader perspective of Internet systems and communities and call </a:t>
            </a:r>
            <a:r>
              <a:rPr lang="en-US" sz="2000" dirty="0" smtClean="0"/>
              <a:t/>
            </a:r>
            <a:br>
              <a:rPr lang="en-US" sz="2000" dirty="0" smtClean="0"/>
            </a:br>
            <a:r>
              <a:rPr lang="en-US" sz="2000" dirty="0" smtClean="0"/>
              <a:t>upon </a:t>
            </a:r>
            <a:r>
              <a:rPr lang="en-US" sz="2000" dirty="0"/>
              <a:t>thoughtful humor when things get tough.</a:t>
            </a:r>
          </a:p>
        </p:txBody>
      </p:sp>
      <p:sp>
        <p:nvSpPr>
          <p:cNvPr id="4" name="Slide Number Placeholder 3"/>
          <p:cNvSpPr>
            <a:spLocks noGrp="1"/>
          </p:cNvSpPr>
          <p:nvPr>
            <p:ph type="sldNum" sz="quarter" idx="12"/>
          </p:nvPr>
        </p:nvSpPr>
        <p:spPr/>
        <p:txBody>
          <a:bodyPr/>
          <a:lstStyle/>
          <a:p>
            <a:fld id="{895740CC-497F-A94D-B855-144E65AFD84C}" type="slidenum">
              <a:rPr lang="en-US" smtClean="0"/>
              <a:t>71</a:t>
            </a:fld>
            <a:endParaRPr lang="en-US"/>
          </a:p>
        </p:txBody>
      </p:sp>
    </p:spTree>
    <p:extLst>
      <p:ext uri="{BB962C8B-B14F-4D97-AF65-F5344CB8AC3E}">
        <p14:creationId xmlns:p14="http://schemas.microsoft.com/office/powerpoint/2010/main" val="237694339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8793"/>
          </a:xfrm>
        </p:spPr>
        <p:txBody>
          <a:bodyPr>
            <a:noAutofit/>
          </a:bodyPr>
          <a:lstStyle/>
          <a:p>
            <a:r>
              <a:rPr lang="en-US" sz="3200" b="1" dirty="0" smtClean="0"/>
              <a:t>The 2015 J.D. Falk Award Recipient</a:t>
            </a:r>
            <a:endParaRPr lang="en-US" sz="32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72</a:t>
            </a:fld>
            <a:endParaRPr lang="en-US"/>
          </a:p>
        </p:txBody>
      </p:sp>
      <p:pic>
        <p:nvPicPr>
          <p:cNvPr id="6" name="Picture 5" descr="jd-falk-aw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59" y="1086093"/>
            <a:ext cx="8627181" cy="3527135"/>
          </a:xfrm>
          <a:prstGeom prst="rect">
            <a:avLst/>
          </a:prstGeom>
        </p:spPr>
      </p:pic>
      <p:sp>
        <p:nvSpPr>
          <p:cNvPr id="7" name="TextBox 6"/>
          <p:cNvSpPr txBox="1"/>
          <p:nvPr/>
        </p:nvSpPr>
        <p:spPr>
          <a:xfrm>
            <a:off x="413455" y="4962128"/>
            <a:ext cx="7343777" cy="1200328"/>
          </a:xfrm>
          <a:prstGeom prst="rect">
            <a:avLst/>
          </a:prstGeom>
          <a:noFill/>
        </p:spPr>
        <p:txBody>
          <a:bodyPr wrap="none" rtlCol="0">
            <a:spAutoFit/>
          </a:bodyPr>
          <a:lstStyle/>
          <a:p>
            <a:r>
              <a:rPr lang="en-US" sz="2400" dirty="0" smtClean="0"/>
              <a:t>The anti-Pervasive Monitoring SIG is delighted to see this </a:t>
            </a:r>
          </a:p>
          <a:p>
            <a:r>
              <a:rPr lang="en-US" sz="2400" dirty="0" smtClean="0"/>
              <a:t>work by leading cryptographers receive the recognition it</a:t>
            </a:r>
          </a:p>
          <a:p>
            <a:r>
              <a:rPr lang="en-US" sz="2400" dirty="0" smtClean="0"/>
              <a:t>deserves! Congratulations to all 15 authors!</a:t>
            </a:r>
            <a:endParaRPr lang="en-US" sz="2400" dirty="0"/>
          </a:p>
        </p:txBody>
      </p:sp>
    </p:spTree>
    <p:extLst>
      <p:ext uri="{BB962C8B-B14F-4D97-AF65-F5344CB8AC3E}">
        <p14:creationId xmlns:p14="http://schemas.microsoft.com/office/powerpoint/2010/main" val="264291937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smtClean="0"/>
              <a:t>VIII. </a:t>
            </a:r>
            <a:r>
              <a:rPr lang="en-US" sz="3200" b="1" dirty="0" smtClean="0"/>
              <a:t>Forward Secrecy</a:t>
            </a:r>
            <a:endParaRPr lang="en-US" sz="3200" b="1" dirty="0"/>
          </a:p>
        </p:txBody>
      </p:sp>
    </p:spTree>
    <p:extLst>
      <p:ext uri="{BB962C8B-B14F-4D97-AF65-F5344CB8AC3E}">
        <p14:creationId xmlns:p14="http://schemas.microsoft.com/office/powerpoint/2010/main" val="15584392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067"/>
          </a:xfrm>
        </p:spPr>
        <p:txBody>
          <a:bodyPr>
            <a:normAutofit/>
          </a:bodyPr>
          <a:lstStyle/>
          <a:p>
            <a:r>
              <a:rPr lang="en-US" sz="3200" b="1" dirty="0" smtClean="0"/>
              <a:t>The Non-Forward Secrecy Risk Model</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smtClean="0"/>
              <a:t>We now move into some of the currently pending work.</a:t>
            </a:r>
          </a:p>
          <a:p>
            <a:endParaRPr lang="en-US" sz="2400" dirty="0"/>
          </a:p>
          <a:p>
            <a:r>
              <a:rPr lang="en-US" sz="2400" dirty="0" smtClean="0"/>
              <a:t>Normally public key crypto (relatively time consuming/expensive) is used to bootstrap agreement about a shared symmetric key. That </a:t>
            </a:r>
            <a:r>
              <a:rPr lang="en-US" sz="2400" dirty="0"/>
              <a:t>approach generally works fine, with </a:t>
            </a:r>
            <a:r>
              <a:rPr lang="en-US" sz="2400" dirty="0" smtClean="0"/>
              <a:t>one exception:</a:t>
            </a:r>
          </a:p>
          <a:p>
            <a:endParaRPr lang="en-US" sz="2400" dirty="0"/>
          </a:p>
          <a:p>
            <a:pPr lvl="1"/>
            <a:r>
              <a:rPr lang="en-US" sz="2000" dirty="0" smtClean="0"/>
              <a:t>An </a:t>
            </a:r>
            <a:r>
              <a:rPr lang="en-US" sz="2000" dirty="0"/>
              <a:t>adversary intercepts </a:t>
            </a:r>
            <a:r>
              <a:rPr lang="en-US" sz="2000" dirty="0" smtClean="0"/>
              <a:t>&amp; </a:t>
            </a:r>
            <a:r>
              <a:rPr lang="en-US" sz="2000" dirty="0"/>
              <a:t>retains </a:t>
            </a:r>
            <a:r>
              <a:rPr lang="en-US" sz="2000" dirty="0" smtClean="0"/>
              <a:t>some or all </a:t>
            </a:r>
            <a:r>
              <a:rPr lang="en-US" sz="2000" dirty="0"/>
              <a:t>of </a:t>
            </a:r>
            <a:r>
              <a:rPr lang="en-US" sz="2000" dirty="0" smtClean="0"/>
              <a:t>your TLS</a:t>
            </a:r>
            <a:r>
              <a:rPr lang="en-US" sz="2000" dirty="0"/>
              <a:t>-encrypted </a:t>
            </a:r>
            <a:r>
              <a:rPr lang="en-US" sz="2000" dirty="0" smtClean="0"/>
              <a:t>traffic</a:t>
            </a:r>
          </a:p>
          <a:p>
            <a:pPr lvl="1"/>
            <a:r>
              <a:rPr lang="en-US" sz="2000" dirty="0" smtClean="0"/>
              <a:t>The </a:t>
            </a:r>
            <a:r>
              <a:rPr lang="en-US" sz="2000" dirty="0"/>
              <a:t>adversary ALSO manages to obtain a copy of your private key</a:t>
            </a:r>
            <a:r>
              <a:rPr lang="en-US" sz="2000" dirty="0" smtClean="0"/>
              <a:t>.</a:t>
            </a:r>
          </a:p>
          <a:p>
            <a:pPr lvl="1"/>
            <a:endParaRPr lang="en-US" sz="2000" dirty="0"/>
          </a:p>
          <a:p>
            <a:r>
              <a:rPr lang="en-US" sz="2400" dirty="0" smtClean="0"/>
              <a:t>If </a:t>
            </a:r>
            <a:r>
              <a:rPr lang="en-US" sz="2400" dirty="0"/>
              <a:t>that happens, and you've NOT been using a cipher suite that has forward secrecy, then your adversary has everything they need to retrospectively decrypt ALL the traffic they may have squirreled away, associated with that key</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74</a:t>
            </a:fld>
            <a:endParaRPr lang="en-US"/>
          </a:p>
        </p:txBody>
      </p:sp>
    </p:spTree>
    <p:extLst>
      <p:ext uri="{BB962C8B-B14F-4D97-AF65-F5344CB8AC3E}">
        <p14:creationId xmlns:p14="http://schemas.microsoft.com/office/powerpoint/2010/main" val="195044814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067"/>
          </a:xfrm>
        </p:spPr>
        <p:txBody>
          <a:bodyPr>
            <a:normAutofit/>
          </a:bodyPr>
          <a:lstStyle/>
          <a:p>
            <a:r>
              <a:rPr lang="en-US" sz="3200" b="1" dirty="0" smtClean="0"/>
              <a:t>Is Encrypted Traffic Being Retained? Yes...</a:t>
            </a:r>
            <a:endParaRPr lang="en-US" sz="32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75</a:t>
            </a:fld>
            <a:endParaRPr lang="en-US"/>
          </a:p>
        </p:txBody>
      </p:sp>
      <p:pic>
        <p:nvPicPr>
          <p:cNvPr id="6" name="Picture 5" descr="forb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7" y="1090817"/>
            <a:ext cx="8361944" cy="3518254"/>
          </a:xfrm>
          <a:prstGeom prst="rect">
            <a:avLst/>
          </a:prstGeom>
        </p:spPr>
      </p:pic>
      <p:sp>
        <p:nvSpPr>
          <p:cNvPr id="7" name="TextBox 6"/>
          <p:cNvSpPr txBox="1"/>
          <p:nvPr/>
        </p:nvSpPr>
        <p:spPr>
          <a:xfrm>
            <a:off x="457200" y="5070964"/>
            <a:ext cx="3080391" cy="461665"/>
          </a:xfrm>
          <a:prstGeom prst="rect">
            <a:avLst/>
          </a:prstGeom>
          <a:noFill/>
        </p:spPr>
        <p:txBody>
          <a:bodyPr wrap="none" rtlCol="0">
            <a:spAutoFit/>
          </a:bodyPr>
          <a:lstStyle/>
          <a:p>
            <a:r>
              <a:rPr lang="en-US" sz="2400" dirty="0" smtClean="0"/>
              <a:t>Forbes, June 20</a:t>
            </a:r>
            <a:r>
              <a:rPr lang="en-US" sz="2400" baseline="30000" dirty="0" smtClean="0"/>
              <a:t>th</a:t>
            </a:r>
            <a:r>
              <a:rPr lang="en-US" sz="2400" dirty="0" smtClean="0"/>
              <a:t>, 2013</a:t>
            </a:r>
            <a:endParaRPr lang="en-US" sz="2400" dirty="0"/>
          </a:p>
        </p:txBody>
      </p:sp>
    </p:spTree>
    <p:extLst>
      <p:ext uri="{BB962C8B-B14F-4D97-AF65-F5344CB8AC3E}">
        <p14:creationId xmlns:p14="http://schemas.microsoft.com/office/powerpoint/2010/main" val="248622120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067"/>
          </a:xfrm>
        </p:spPr>
        <p:txBody>
          <a:bodyPr>
            <a:normAutofit/>
          </a:bodyPr>
          <a:lstStyle/>
          <a:p>
            <a:r>
              <a:rPr lang="en-US" sz="3200" b="1" dirty="0" smtClean="0"/>
              <a:t>Are Private Keys Really At Risk of Disclosure?</a:t>
            </a:r>
            <a:endParaRPr lang="en-US" sz="3200" b="1" dirty="0"/>
          </a:p>
        </p:txBody>
      </p:sp>
      <p:sp>
        <p:nvSpPr>
          <p:cNvPr id="4" name="Slide Number Placeholder 3"/>
          <p:cNvSpPr>
            <a:spLocks noGrp="1"/>
          </p:cNvSpPr>
          <p:nvPr>
            <p:ph type="sldNum" sz="quarter" idx="12"/>
          </p:nvPr>
        </p:nvSpPr>
        <p:spPr/>
        <p:txBody>
          <a:bodyPr/>
          <a:lstStyle/>
          <a:p>
            <a:fld id="{895740CC-497F-A94D-B855-144E65AFD84C}" type="slidenum">
              <a:rPr lang="en-US" smtClean="0"/>
              <a:t>76</a:t>
            </a:fld>
            <a:endParaRPr lang="en-US"/>
          </a:p>
        </p:txBody>
      </p:sp>
      <p:pic>
        <p:nvPicPr>
          <p:cNvPr id="3" name="Picture 2" descr="cloudflare_challe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172" y="745067"/>
            <a:ext cx="7013968" cy="5785762"/>
          </a:xfrm>
          <a:prstGeom prst="rect">
            <a:avLst/>
          </a:prstGeom>
        </p:spPr>
      </p:pic>
    </p:spTree>
    <p:extLst>
      <p:ext uri="{BB962C8B-B14F-4D97-AF65-F5344CB8AC3E}">
        <p14:creationId xmlns:p14="http://schemas.microsoft.com/office/powerpoint/2010/main" val="368304916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067"/>
          </a:xfrm>
        </p:spPr>
        <p:txBody>
          <a:bodyPr>
            <a:normAutofit/>
          </a:bodyPr>
          <a:lstStyle/>
          <a:p>
            <a:r>
              <a:rPr lang="en-US" sz="3200" b="1" dirty="0" smtClean="0"/>
              <a:t>Alternative Means of Obtaining Private Keys</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smtClean="0"/>
              <a:t>Since </a:t>
            </a:r>
            <a:r>
              <a:rPr lang="en-US" sz="2400" dirty="0"/>
              <a:t>many sites just store their private key in a regular file, rather than using a hardware security module (HSM), anyone </a:t>
            </a:r>
            <a:r>
              <a:rPr lang="en-US" sz="2400" dirty="0" smtClean="0"/>
              <a:t/>
            </a:r>
            <a:br>
              <a:rPr lang="en-US" sz="2400" dirty="0" smtClean="0"/>
            </a:br>
            <a:r>
              <a:rPr lang="en-US" sz="2400" dirty="0" smtClean="0"/>
              <a:t>who </a:t>
            </a:r>
            <a:r>
              <a:rPr lang="en-US" sz="2400" dirty="0"/>
              <a:t>can arrange to access to the keys stored in that regular file would then be able to decrypt any associated encrypted </a:t>
            </a:r>
            <a:r>
              <a:rPr lang="en-US" sz="2400" dirty="0" smtClean="0"/>
              <a:t>traffic.</a:t>
            </a:r>
          </a:p>
          <a:p>
            <a:endParaRPr lang="en-US" sz="2400" dirty="0"/>
          </a:p>
          <a:p>
            <a:r>
              <a:rPr lang="en-US" sz="2400" dirty="0" smtClean="0"/>
              <a:t>Strategies </a:t>
            </a:r>
            <a:r>
              <a:rPr lang="en-US" sz="2400" dirty="0"/>
              <a:t>for getting access might include</a:t>
            </a:r>
            <a:r>
              <a:rPr lang="en-US" sz="2400" dirty="0" smtClean="0"/>
              <a:t>:</a:t>
            </a:r>
          </a:p>
          <a:p>
            <a:endParaRPr lang="en-US" sz="2400" dirty="0"/>
          </a:p>
          <a:p>
            <a:pPr lvl="1"/>
            <a:r>
              <a:rPr lang="en-US" sz="2000" dirty="0" smtClean="0"/>
              <a:t>Subornation </a:t>
            </a:r>
            <a:r>
              <a:rPr lang="en-US" sz="2000" dirty="0"/>
              <a:t>of a system administrator or other privileged </a:t>
            </a:r>
            <a:r>
              <a:rPr lang="en-US" sz="2000" dirty="0" smtClean="0"/>
              <a:t>user (</a:t>
            </a:r>
            <a:r>
              <a:rPr lang="en-US" sz="2000" dirty="0"/>
              <a:t>bribery, extortion, physical coercion, etc.)</a:t>
            </a:r>
            <a:r>
              <a:rPr lang="en-US" sz="2000" dirty="0" smtClean="0"/>
              <a:t>,</a:t>
            </a:r>
          </a:p>
          <a:p>
            <a:pPr lvl="1"/>
            <a:r>
              <a:rPr lang="en-US" sz="2000" dirty="0" smtClean="0"/>
              <a:t>A </a:t>
            </a:r>
            <a:r>
              <a:rPr lang="en-US" sz="2000" dirty="0"/>
              <a:t>court order compelling </a:t>
            </a:r>
            <a:r>
              <a:rPr lang="en-US" sz="2000" dirty="0" smtClean="0"/>
              <a:t>disclosure (</a:t>
            </a:r>
            <a:r>
              <a:rPr lang="en-US" sz="2000" i="1" dirty="0" smtClean="0"/>
              <a:t>ala</a:t>
            </a:r>
            <a:r>
              <a:rPr lang="en-US" sz="2000" dirty="0" smtClean="0"/>
              <a:t> Lavabit)</a:t>
            </a:r>
          </a:p>
          <a:p>
            <a:pPr lvl="1"/>
            <a:r>
              <a:rPr lang="en-US" sz="2000" dirty="0" smtClean="0"/>
              <a:t>Access </a:t>
            </a:r>
            <a:r>
              <a:rPr lang="en-US" sz="2000" dirty="0"/>
              <a:t>to a poorly-secured copy of that file (e.g., perhaps access </a:t>
            </a:r>
            <a:r>
              <a:rPr lang="en-US" sz="2000" dirty="0" smtClean="0"/>
              <a:t>to</a:t>
            </a:r>
            <a:br>
              <a:rPr lang="en-US" sz="2000" dirty="0" smtClean="0"/>
            </a:br>
            <a:r>
              <a:rPr lang="en-US" sz="2000" dirty="0" smtClean="0"/>
              <a:t>an unencrypted </a:t>
            </a:r>
            <a:r>
              <a:rPr lang="en-US" sz="2000" dirty="0"/>
              <a:t>backup stored at a third party site, or the system </a:t>
            </a:r>
            <a:r>
              <a:rPr lang="en-US" sz="2000" dirty="0" smtClean="0"/>
              <a:t>gets hacked</a:t>
            </a:r>
            <a:r>
              <a:rPr lang="en-US" sz="2000" dirty="0"/>
              <a:t>/cracked by a cyber intruder </a:t>
            </a:r>
            <a:r>
              <a:rPr lang="en-US" sz="2000" dirty="0" smtClean="0"/>
              <a:t>who's after </a:t>
            </a:r>
            <a:r>
              <a:rPr lang="en-US" sz="2000" dirty="0"/>
              <a:t>that critical file's contents).</a:t>
            </a:r>
          </a:p>
        </p:txBody>
      </p:sp>
      <p:sp>
        <p:nvSpPr>
          <p:cNvPr id="4" name="Slide Number Placeholder 3"/>
          <p:cNvSpPr>
            <a:spLocks noGrp="1"/>
          </p:cNvSpPr>
          <p:nvPr>
            <p:ph type="sldNum" sz="quarter" idx="12"/>
          </p:nvPr>
        </p:nvSpPr>
        <p:spPr/>
        <p:txBody>
          <a:bodyPr/>
          <a:lstStyle/>
          <a:p>
            <a:fld id="{895740CC-497F-A94D-B855-144E65AFD84C}" type="slidenum">
              <a:rPr lang="en-US" smtClean="0"/>
              <a:t>77</a:t>
            </a:fld>
            <a:endParaRPr lang="en-US"/>
          </a:p>
        </p:txBody>
      </p:sp>
    </p:spTree>
    <p:extLst>
      <p:ext uri="{BB962C8B-B14F-4D97-AF65-F5344CB8AC3E}">
        <p14:creationId xmlns:p14="http://schemas.microsoft.com/office/powerpoint/2010/main" val="250478917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067"/>
          </a:xfrm>
        </p:spPr>
        <p:txBody>
          <a:bodyPr>
            <a:normAutofit/>
          </a:bodyPr>
          <a:lstStyle/>
          <a:p>
            <a:r>
              <a:rPr lang="en-US" sz="3200" b="1" dirty="0" smtClean="0"/>
              <a:t>The Solution: Forward Secrecy</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a:t>Fortunately there is a solution to this problem, and that's ephemeral key exchange. </a:t>
            </a:r>
            <a:endParaRPr lang="en-US" sz="2400" dirty="0" smtClean="0"/>
          </a:p>
          <a:p>
            <a:endParaRPr lang="en-US" sz="2400" dirty="0" smtClean="0"/>
          </a:p>
          <a:p>
            <a:r>
              <a:rPr lang="en-US" sz="2400" dirty="0" smtClean="0"/>
              <a:t>If </a:t>
            </a:r>
            <a:r>
              <a:rPr lang="en-US" sz="2400" dirty="0"/>
              <a:t>a site uses a key exchange mechanism that offers forward secrecy, such as Diffie Hellman Ephemeral (DHE) or Elliptic Curve Diffie Hellman Ephemeral (ECDHE), a new public/private key pair is created for each connection and then discarded immediately after use. </a:t>
            </a:r>
            <a:endParaRPr lang="en-US" sz="2400" dirty="0" smtClean="0"/>
          </a:p>
          <a:p>
            <a:endParaRPr lang="en-US" sz="2400" dirty="0" smtClean="0"/>
          </a:p>
          <a:p>
            <a:r>
              <a:rPr lang="en-US" sz="2400" dirty="0" smtClean="0"/>
              <a:t>With </a:t>
            </a:r>
            <a:r>
              <a:rPr lang="en-US" sz="2400" dirty="0"/>
              <a:t>that approach, even if traffic does get captured and the security of the RSA private key is compromised, those adverse events won't result in an adversary being able to do retrospective decryption</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78</a:t>
            </a:fld>
            <a:endParaRPr lang="en-US"/>
          </a:p>
        </p:txBody>
      </p:sp>
    </p:spTree>
    <p:extLst>
      <p:ext uri="{BB962C8B-B14F-4D97-AF65-F5344CB8AC3E}">
        <p14:creationId xmlns:p14="http://schemas.microsoft.com/office/powerpoint/2010/main" val="245898663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5067"/>
          </a:xfrm>
        </p:spPr>
        <p:txBody>
          <a:bodyPr>
            <a:normAutofit/>
          </a:bodyPr>
          <a:lstStyle/>
          <a:p>
            <a:r>
              <a:rPr lang="en-US" sz="3200" b="1" dirty="0" smtClean="0"/>
              <a:t>Diffie-Hellman Parameters</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a:t>In using ephemeral key exchange mechanisms, some care must be taken to ensure that long/strong Diffie-Hellman parameters get used. </a:t>
            </a:r>
            <a:r>
              <a:rPr lang="en-US" sz="2400" dirty="0" smtClean="0"/>
              <a:t>At </a:t>
            </a:r>
            <a:r>
              <a:rPr lang="en-US" sz="2400" dirty="0"/>
              <a:t>least in some circumstances, the default Diffie-Hellman parameters may only be 1024 bits long. </a:t>
            </a:r>
            <a:r>
              <a:rPr lang="en-US" sz="2400" dirty="0" smtClean="0"/>
              <a:t>Fortunately</a:t>
            </a:r>
            <a:r>
              <a:rPr lang="en-US" sz="2400" dirty="0"/>
              <a:t>, current versions of popular cryptographic libraries such as OpenSSL now allow even 4096 bit DH parameters</a:t>
            </a:r>
            <a:r>
              <a:rPr lang="en-US" sz="2400" dirty="0" smtClean="0"/>
              <a:t>.</a:t>
            </a:r>
          </a:p>
          <a:p>
            <a:endParaRPr lang="en-US" sz="2400" dirty="0"/>
          </a:p>
          <a:p>
            <a:r>
              <a:rPr lang="en-US" sz="2400" dirty="0" smtClean="0"/>
              <a:t>Please note, too, the </a:t>
            </a:r>
            <a:r>
              <a:rPr lang="en-US" sz="2400" dirty="0"/>
              <a:t>recent </a:t>
            </a:r>
            <a:r>
              <a:rPr lang="en-US" sz="2400" dirty="0" smtClean="0"/>
              <a:t>article  "Imperfect </a:t>
            </a:r>
            <a:r>
              <a:rPr lang="en-US" sz="2400" dirty="0"/>
              <a:t>Forward </a:t>
            </a:r>
            <a:r>
              <a:rPr lang="en-US" sz="2400" dirty="0" smtClean="0"/>
              <a:t/>
            </a:r>
            <a:br>
              <a:rPr lang="en-US" sz="2400" dirty="0" smtClean="0"/>
            </a:br>
            <a:r>
              <a:rPr lang="en-US" sz="2400" dirty="0" smtClean="0"/>
              <a:t>Secrecy: How </a:t>
            </a:r>
            <a:r>
              <a:rPr lang="en-US" sz="2400" dirty="0"/>
              <a:t>Diffie-Hellman Fails in </a:t>
            </a:r>
            <a:r>
              <a:rPr lang="en-US" sz="2400" dirty="0" smtClean="0"/>
              <a:t>Practice," </a:t>
            </a:r>
            <a:br>
              <a:rPr lang="en-US" sz="2400" dirty="0" smtClean="0"/>
            </a:br>
            <a:r>
              <a:rPr lang="en-US" sz="2400" dirty="0" smtClean="0"/>
              <a:t>https</a:t>
            </a:r>
            <a:r>
              <a:rPr lang="en-US" sz="2400" dirty="0"/>
              <a:t>://</a:t>
            </a:r>
            <a:r>
              <a:rPr lang="en-US" sz="2400" dirty="0" err="1"/>
              <a:t>weakdh.org</a:t>
            </a:r>
            <a:r>
              <a:rPr lang="en-US" sz="2400" dirty="0"/>
              <a:t>/imperfect-forward-secrecy-ccs15.pdf</a:t>
            </a:r>
          </a:p>
          <a:p>
            <a:endParaRPr lang="en-US" sz="2400" dirty="0" smtClean="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79</a:t>
            </a:fld>
            <a:endParaRPr lang="en-US"/>
          </a:p>
        </p:txBody>
      </p:sp>
    </p:spTree>
    <p:extLst>
      <p:ext uri="{BB962C8B-B14F-4D97-AF65-F5344CB8AC3E}">
        <p14:creationId xmlns:p14="http://schemas.microsoft.com/office/powerpoint/2010/main" val="12479815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4" name="Rectangle 6"/>
          <p:cNvSpPr>
            <a:spLocks noGrp="1" noChangeArrowheads="1"/>
          </p:cNvSpPr>
          <p:nvPr>
            <p:ph type="title"/>
          </p:nvPr>
        </p:nvSpPr>
        <p:spPr>
          <a:xfrm>
            <a:off x="0" y="0"/>
            <a:ext cx="9144000" cy="619847"/>
          </a:xfrm>
        </p:spPr>
        <p:txBody>
          <a:bodyPr>
            <a:normAutofit/>
          </a:bodyPr>
          <a:lstStyle/>
          <a:p>
            <a:pPr eaLnBrk="1" hangingPunct="1">
              <a:defRPr/>
            </a:pPr>
            <a:r>
              <a:rPr lang="en-US" sz="3200" b="1" dirty="0" smtClean="0"/>
              <a:t>A Summary of the Anti-Pervasive </a:t>
            </a:r>
            <a:r>
              <a:rPr lang="en-US" sz="3200" b="1" dirty="0"/>
              <a:t>Monitoring </a:t>
            </a:r>
            <a:r>
              <a:rPr lang="en-US" sz="3200" b="1" dirty="0" smtClean="0"/>
              <a:t>SIG</a:t>
            </a:r>
          </a:p>
        </p:txBody>
      </p:sp>
      <p:sp>
        <p:nvSpPr>
          <p:cNvPr id="227331" name="Rectangle 3"/>
          <p:cNvSpPr>
            <a:spLocks noGrp="1" noChangeArrowheads="1"/>
          </p:cNvSpPr>
          <p:nvPr>
            <p:ph idx="4294967295"/>
          </p:nvPr>
        </p:nvSpPr>
        <p:spPr>
          <a:xfrm>
            <a:off x="136083" y="755911"/>
            <a:ext cx="8815133" cy="5896103"/>
          </a:xfrm>
        </p:spPr>
        <p:txBody>
          <a:bodyPr>
            <a:noAutofit/>
          </a:bodyPr>
          <a:lstStyle/>
          <a:p>
            <a:pPr eaLnBrk="1" hangingPunct="1">
              <a:defRPr/>
            </a:pPr>
            <a:r>
              <a:rPr lang="en-US" sz="2400" dirty="0" smtClean="0"/>
              <a:t>Ongoing </a:t>
            </a:r>
            <a:r>
              <a:rPr lang="en-US" sz="2400" dirty="0"/>
              <a:t>disclosures about the pervasive monitoring of email, voice and other network traffic </a:t>
            </a:r>
            <a:r>
              <a:rPr lang="en-US" sz="2400" dirty="0" smtClean="0"/>
              <a:t>remain an industry concern.</a:t>
            </a:r>
          </a:p>
          <a:p>
            <a:pPr eaLnBrk="1" hangingPunct="1">
              <a:defRPr/>
            </a:pPr>
            <a:r>
              <a:rPr lang="en-US" sz="2400" dirty="0" smtClean="0"/>
              <a:t>Public and technical communities have increased interest </a:t>
            </a:r>
            <a:r>
              <a:rPr lang="en-US" sz="2400" dirty="0"/>
              <a:t>in measures that could protect operational security and customer privacy. </a:t>
            </a:r>
            <a:endParaRPr lang="en-US" sz="2400" dirty="0" smtClean="0"/>
          </a:p>
          <a:p>
            <a:pPr eaLnBrk="1" hangingPunct="1">
              <a:defRPr/>
            </a:pPr>
            <a:r>
              <a:rPr lang="en-US" sz="2400" dirty="0" smtClean="0"/>
              <a:t>Leading </a:t>
            </a:r>
            <a:r>
              <a:rPr lang="en-US" sz="2400" dirty="0"/>
              <a:t>M</a:t>
            </a:r>
            <a:r>
              <a:rPr lang="en-US" sz="2400" baseline="30000" dirty="0"/>
              <a:t>3</a:t>
            </a:r>
            <a:r>
              <a:rPr lang="en-US" sz="2400" dirty="0"/>
              <a:t>AAWG members have been publicly identified as specific targets for this non-consensual eavesdropping </a:t>
            </a:r>
            <a:r>
              <a:rPr lang="en-US" sz="2400" dirty="0" smtClean="0"/>
              <a:t>activity.</a:t>
            </a:r>
          </a:p>
          <a:p>
            <a:pPr eaLnBrk="1" hangingPunct="1">
              <a:defRPr/>
            </a:pPr>
            <a:r>
              <a:rPr lang="en-US" sz="2400" dirty="0" smtClean="0"/>
              <a:t>An </a:t>
            </a:r>
            <a:r>
              <a:rPr lang="en-US" sz="2400" dirty="0"/>
              <a:t>industry-coordinated response to this threat is necessary due to interoperability </a:t>
            </a:r>
            <a:r>
              <a:rPr lang="en-US" sz="2400" dirty="0" smtClean="0"/>
              <a:t>and "deployability" </a:t>
            </a:r>
            <a:r>
              <a:rPr lang="en-US" sz="2400" dirty="0"/>
              <a:t>considerations. </a:t>
            </a:r>
            <a:endParaRPr lang="en-US" sz="2400" dirty="0" smtClean="0"/>
          </a:p>
          <a:p>
            <a:pPr eaLnBrk="1" hangingPunct="1">
              <a:defRPr/>
            </a:pPr>
            <a:r>
              <a:rPr lang="en-US" sz="2400" dirty="0" smtClean="0"/>
              <a:t>The M</a:t>
            </a:r>
            <a:r>
              <a:rPr lang="en-US" sz="2400" baseline="30000" dirty="0" smtClean="0"/>
              <a:t>3</a:t>
            </a:r>
            <a:r>
              <a:rPr lang="en-US" sz="2400" dirty="0" smtClean="0"/>
              <a:t>AAWG anti-Pervasive </a:t>
            </a:r>
            <a:r>
              <a:rPr lang="en-US" sz="2400" dirty="0"/>
              <a:t>Monitoring SIG strives </a:t>
            </a:r>
            <a:r>
              <a:rPr lang="en-US" sz="2400" dirty="0" smtClean="0"/>
              <a:t>to</a:t>
            </a:r>
          </a:p>
          <a:p>
            <a:pPr lvl="1" eaLnBrk="1" hangingPunct="1">
              <a:defRPr/>
            </a:pPr>
            <a:r>
              <a:rPr lang="en-US" sz="2400" dirty="0"/>
              <a:t>provide technically sound yet approachable advice on complex topics, while </a:t>
            </a:r>
          </a:p>
          <a:p>
            <a:pPr lvl="1" eaLnBrk="1" hangingPunct="1">
              <a:defRPr/>
            </a:pPr>
            <a:r>
              <a:rPr lang="en-US" sz="2400" dirty="0"/>
              <a:t>providing a balanced perspective and </a:t>
            </a:r>
          </a:p>
          <a:p>
            <a:pPr lvl="1" eaLnBrk="1" hangingPunct="1">
              <a:defRPr/>
            </a:pPr>
            <a:r>
              <a:rPr lang="en-US" sz="2400" dirty="0"/>
              <a:t>coordinating our efforts with other </a:t>
            </a:r>
            <a:r>
              <a:rPr lang="en-US" sz="2400" dirty="0" smtClean="0"/>
              <a:t>organizations.</a:t>
            </a:r>
            <a:endParaRPr lang="en-US" sz="2400" dirty="0"/>
          </a:p>
        </p:txBody>
      </p:sp>
      <p:sp>
        <p:nvSpPr>
          <p:cNvPr id="2" name="Slide Number Placeholder 1"/>
          <p:cNvSpPr>
            <a:spLocks noGrp="1"/>
          </p:cNvSpPr>
          <p:nvPr>
            <p:ph type="sldNum" sz="quarter" idx="12"/>
          </p:nvPr>
        </p:nvSpPr>
        <p:spPr/>
        <p:txBody>
          <a:bodyPr/>
          <a:lstStyle/>
          <a:p>
            <a:fld id="{895740CC-497F-A94D-B855-144E65AFD84C}" type="slidenum">
              <a:rPr lang="en-US" smtClean="0"/>
              <a:t>8</a:t>
            </a:fld>
            <a:endParaRPr lang="en-US"/>
          </a:p>
        </p:txBody>
      </p:sp>
    </p:spTree>
    <p:extLst>
      <p:ext uri="{BB962C8B-B14F-4D97-AF65-F5344CB8AC3E}">
        <p14:creationId xmlns:p14="http://schemas.microsoft.com/office/powerpoint/2010/main" val="1709640175"/>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IX. End-To-End Encryption</a:t>
            </a:r>
            <a:br>
              <a:rPr lang="en-US" sz="3200" b="1" dirty="0" smtClean="0"/>
            </a:br>
            <a:r>
              <a:rPr lang="en-US" sz="3200" b="1" dirty="0" smtClean="0"/>
              <a:t>(Draft in Circulation)</a:t>
            </a:r>
            <a:endParaRPr lang="en-US" sz="3200" b="1" dirty="0"/>
          </a:p>
        </p:txBody>
      </p:sp>
    </p:spTree>
    <p:extLst>
      <p:ext uri="{BB962C8B-B14F-4D97-AF65-F5344CB8AC3E}">
        <p14:creationId xmlns:p14="http://schemas.microsoft.com/office/powerpoint/2010/main" val="63246971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5740CC-497F-A94D-B855-144E65AFD84C}" type="slidenum">
              <a:rPr lang="en-US" smtClean="0"/>
              <a:t>81</a:t>
            </a:fld>
            <a:endParaRPr lang="en-US"/>
          </a:p>
        </p:txBody>
      </p:sp>
      <p:pic>
        <p:nvPicPr>
          <p:cNvPr id="6" name="Picture 5" descr="end-to-end-encryp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801"/>
            <a:ext cx="9144000" cy="6096000"/>
          </a:xfrm>
          <a:prstGeom prst="rect">
            <a:avLst/>
          </a:prstGeom>
        </p:spPr>
      </p:pic>
    </p:spTree>
    <p:extLst>
      <p:ext uri="{BB962C8B-B14F-4D97-AF65-F5344CB8AC3E}">
        <p14:creationId xmlns:p14="http://schemas.microsoft.com/office/powerpoint/2010/main" val="51185828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5067"/>
          </a:xfrm>
        </p:spPr>
        <p:txBody>
          <a:bodyPr>
            <a:normAutofit/>
          </a:bodyPr>
          <a:lstStyle/>
          <a:p>
            <a:r>
              <a:rPr lang="en-US" sz="3200" b="1" dirty="0" smtClean="0"/>
              <a:t>Why </a:t>
            </a:r>
            <a:r>
              <a:rPr lang="en-US" sz="3200" b="1" i="1" u="sng" dirty="0" smtClean="0"/>
              <a:t>Doesn't</a:t>
            </a:r>
            <a:r>
              <a:rPr lang="en-US" sz="3200" b="1" dirty="0" smtClean="0"/>
              <a:t> Everyone Use End-to-End Crypto?</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smtClean="0"/>
              <a:t>There are many reasons....</a:t>
            </a:r>
          </a:p>
          <a:p>
            <a:endParaRPr lang="en-US" sz="2400" dirty="0"/>
          </a:p>
          <a:p>
            <a:r>
              <a:rPr lang="en-US" sz="2400" dirty="0" smtClean="0"/>
              <a:t>In </a:t>
            </a:r>
            <a:r>
              <a:rPr lang="en-US" sz="2400" dirty="0"/>
              <a:t>order to do end-to-end, both sender and receiver must be willing to go through the </a:t>
            </a:r>
            <a:r>
              <a:rPr lang="en-US" sz="2400" dirty="0" smtClean="0"/>
              <a:t>extra work </a:t>
            </a:r>
            <a:r>
              <a:rPr lang="en-US" sz="2400" dirty="0"/>
              <a:t>involved; unfortunately, non-technical people may find the process complex or </a:t>
            </a:r>
            <a:r>
              <a:rPr lang="en-US" sz="2400" dirty="0" smtClean="0"/>
              <a:t>confusing</a:t>
            </a:r>
            <a:r>
              <a:rPr lang="en-US" sz="2400" dirty="0"/>
              <a:t>, or believe that their traffic doesn't need cryptographic protection</a:t>
            </a:r>
            <a:r>
              <a:rPr lang="en-US" sz="2400" dirty="0" smtClean="0"/>
              <a:t>.</a:t>
            </a:r>
          </a:p>
          <a:p>
            <a:endParaRPr lang="en-US" sz="2400" dirty="0"/>
          </a:p>
          <a:p>
            <a:r>
              <a:rPr lang="en-US" sz="2400" dirty="0" smtClean="0"/>
              <a:t>In </a:t>
            </a:r>
            <a:r>
              <a:rPr lang="en-US" sz="2400" dirty="0"/>
              <a:t>order to be able to send an encrypted message to someone, you first need their public key; </a:t>
            </a:r>
            <a:r>
              <a:rPr lang="en-US" sz="2400" dirty="0" smtClean="0"/>
              <a:t>discovering </a:t>
            </a:r>
            <a:r>
              <a:rPr lang="en-US" sz="2400" dirty="0"/>
              <a:t>and managing keys for random Internet correspondents can be burdensome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82</a:t>
            </a:fld>
            <a:endParaRPr lang="en-US"/>
          </a:p>
        </p:txBody>
      </p:sp>
    </p:spTree>
    <p:extLst>
      <p:ext uri="{BB962C8B-B14F-4D97-AF65-F5344CB8AC3E}">
        <p14:creationId xmlns:p14="http://schemas.microsoft.com/office/powerpoint/2010/main" val="213620791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5067"/>
          </a:xfrm>
        </p:spPr>
        <p:txBody>
          <a:bodyPr>
            <a:normAutofit/>
          </a:bodyPr>
          <a:lstStyle/>
          <a:p>
            <a:r>
              <a:rPr lang="en-US" sz="3200" b="1" dirty="0" smtClean="0"/>
              <a:t>Why Not End-to-End? (continued)</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smtClean="0"/>
              <a:t>While </a:t>
            </a:r>
            <a:r>
              <a:rPr lang="en-US" sz="2400" dirty="0"/>
              <a:t>end-to-end encryption can protect messages against eavesdropping or </a:t>
            </a:r>
            <a:r>
              <a:rPr lang="en-US" sz="2400" dirty="0" smtClean="0"/>
              <a:t>unauthorized modification</a:t>
            </a:r>
            <a:r>
              <a:rPr lang="en-US" sz="2400" dirty="0"/>
              <a:t>, and those are very important benefits, end-to-end encryption also brings </a:t>
            </a:r>
            <a:r>
              <a:rPr lang="en-US" sz="2400" dirty="0" smtClean="0"/>
              <a:t>with it </a:t>
            </a:r>
            <a:r>
              <a:rPr lang="en-US" sz="2400" dirty="0"/>
              <a:t>some non-negligible new risks, too</a:t>
            </a:r>
            <a:r>
              <a:rPr lang="en-US" sz="2400" dirty="0" smtClean="0"/>
              <a:t>:</a:t>
            </a:r>
          </a:p>
          <a:p>
            <a:endParaRPr lang="en-US" sz="2400" dirty="0"/>
          </a:p>
          <a:p>
            <a:pPr lvl="1"/>
            <a:r>
              <a:rPr lang="en-US" sz="2000" dirty="0" smtClean="0"/>
              <a:t>If </a:t>
            </a:r>
            <a:r>
              <a:rPr lang="en-US" sz="2000" dirty="0"/>
              <a:t>access to the required private key is lost, and that private key hasn't been backed up </a:t>
            </a:r>
            <a:r>
              <a:rPr lang="en-US" sz="2000" dirty="0" smtClean="0"/>
              <a:t> </a:t>
            </a:r>
            <a:r>
              <a:rPr lang="en-US" sz="2000" dirty="0"/>
              <a:t>or escrowed, the messages or files encrypted with that key will be irrecoverably lost</a:t>
            </a:r>
            <a:r>
              <a:rPr lang="en-US" sz="2000" dirty="0" smtClean="0"/>
              <a:t>.</a:t>
            </a:r>
          </a:p>
          <a:p>
            <a:pPr lvl="1"/>
            <a:endParaRPr lang="en-US" sz="2000" dirty="0" smtClean="0"/>
          </a:p>
          <a:p>
            <a:pPr lvl="1"/>
            <a:r>
              <a:rPr lang="en-US" sz="2000" dirty="0" smtClean="0"/>
              <a:t>Because </a:t>
            </a:r>
            <a:r>
              <a:rPr lang="en-US" sz="2000" dirty="0"/>
              <a:t>encrypted messages are opaque to everyone except the recipient, the </a:t>
            </a:r>
            <a:r>
              <a:rPr lang="en-US" sz="2000" dirty="0" smtClean="0"/>
              <a:t>recipient needs </a:t>
            </a:r>
            <a:r>
              <a:rPr lang="en-US" sz="2000" dirty="0"/>
              <a:t>to be responsible for managing any unwanted or malicious content, </a:t>
            </a:r>
            <a:r>
              <a:rPr lang="en-US" sz="2000" dirty="0" smtClean="0"/>
              <a:t>including dealing </a:t>
            </a:r>
            <a:r>
              <a:rPr lang="en-US" sz="2000" dirty="0"/>
              <a:t>with messages that contain malware, phishing, or spam content</a:t>
            </a:r>
            <a:r>
              <a:rPr lang="en-US" sz="2000" dirty="0" smtClean="0"/>
              <a:t>.</a:t>
            </a:r>
          </a:p>
        </p:txBody>
      </p:sp>
      <p:sp>
        <p:nvSpPr>
          <p:cNvPr id="4" name="Slide Number Placeholder 3"/>
          <p:cNvSpPr>
            <a:spLocks noGrp="1"/>
          </p:cNvSpPr>
          <p:nvPr>
            <p:ph type="sldNum" sz="quarter" idx="12"/>
          </p:nvPr>
        </p:nvSpPr>
        <p:spPr/>
        <p:txBody>
          <a:bodyPr/>
          <a:lstStyle/>
          <a:p>
            <a:fld id="{895740CC-497F-A94D-B855-144E65AFD84C}" type="slidenum">
              <a:rPr lang="en-US" smtClean="0"/>
              <a:t>83</a:t>
            </a:fld>
            <a:endParaRPr lang="en-US"/>
          </a:p>
        </p:txBody>
      </p:sp>
    </p:spTree>
    <p:extLst>
      <p:ext uri="{BB962C8B-B14F-4D97-AF65-F5344CB8AC3E}">
        <p14:creationId xmlns:p14="http://schemas.microsoft.com/office/powerpoint/2010/main" val="372269069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5067"/>
          </a:xfrm>
        </p:spPr>
        <p:txBody>
          <a:bodyPr>
            <a:normAutofit/>
          </a:bodyPr>
          <a:lstStyle/>
          <a:p>
            <a:r>
              <a:rPr lang="en-US" sz="3200" b="1" dirty="0" smtClean="0"/>
              <a:t>Why Not End-to-End? (continued)</a:t>
            </a:r>
            <a:endParaRPr lang="en-US" sz="3200" b="1" dirty="0"/>
          </a:p>
        </p:txBody>
      </p:sp>
      <p:sp>
        <p:nvSpPr>
          <p:cNvPr id="3" name="Content Placeholder 2"/>
          <p:cNvSpPr>
            <a:spLocks noGrp="1"/>
          </p:cNvSpPr>
          <p:nvPr>
            <p:ph idx="1"/>
          </p:nvPr>
        </p:nvSpPr>
        <p:spPr>
          <a:xfrm>
            <a:off x="237067" y="745068"/>
            <a:ext cx="8703733" cy="5875866"/>
          </a:xfrm>
        </p:spPr>
        <p:txBody>
          <a:bodyPr>
            <a:noAutofit/>
          </a:bodyPr>
          <a:lstStyle/>
          <a:p>
            <a:r>
              <a:rPr lang="en-US" sz="2400" dirty="0" smtClean="0"/>
              <a:t>Some </a:t>
            </a:r>
            <a:r>
              <a:rPr lang="en-US" sz="2400" dirty="0"/>
              <a:t>risks arise as a result of expectations around use of strong crypto, including </a:t>
            </a:r>
            <a:r>
              <a:rPr lang="en-US" sz="2400" dirty="0" smtClean="0"/>
              <a:t>particularly the </a:t>
            </a:r>
            <a:r>
              <a:rPr lang="en-US" sz="2400" dirty="0"/>
              <a:t>expectation that what's being sent encrypted will not (ever) be able to be read by </a:t>
            </a:r>
            <a:r>
              <a:rPr lang="en-US" sz="2400" dirty="0" smtClean="0"/>
              <a:t>an unauthorized </a:t>
            </a:r>
            <a:r>
              <a:rPr lang="en-US" sz="2400" dirty="0"/>
              <a:t>party. Unfortunately:</a:t>
            </a:r>
          </a:p>
          <a:p>
            <a:pPr lvl="1"/>
            <a:r>
              <a:rPr lang="en-US" sz="2000" dirty="0" smtClean="0"/>
              <a:t>Due </a:t>
            </a:r>
            <a:r>
              <a:rPr lang="en-US" sz="2000" dirty="0"/>
              <a:t>to </a:t>
            </a:r>
            <a:r>
              <a:rPr lang="en-US" sz="2000" b="1" dirty="0"/>
              <a:t>user error</a:t>
            </a:r>
            <a:r>
              <a:rPr lang="en-US" sz="2000" dirty="0"/>
              <a:t>, sensitive content that was meant to be </a:t>
            </a:r>
            <a:r>
              <a:rPr lang="en-US" sz="2000" dirty="0" smtClean="0"/>
              <a:t>sent encrypted </a:t>
            </a:r>
            <a:r>
              <a:rPr lang="en-US" sz="2000" dirty="0"/>
              <a:t>may end </a:t>
            </a:r>
            <a:r>
              <a:rPr lang="en-US" sz="2000" dirty="0" smtClean="0"/>
              <a:t>up accidentally </a:t>
            </a:r>
            <a:r>
              <a:rPr lang="en-US" sz="2000" dirty="0"/>
              <a:t>being sent unencrypted. ("Oops..."</a:t>
            </a:r>
            <a:r>
              <a:rPr lang="en-US" sz="2000" dirty="0" smtClean="0"/>
              <a:t>)</a:t>
            </a:r>
          </a:p>
          <a:p>
            <a:pPr lvl="1"/>
            <a:r>
              <a:rPr lang="en-US" sz="2000" b="1" dirty="0" smtClean="0"/>
              <a:t>End</a:t>
            </a:r>
            <a:r>
              <a:rPr lang="en-US" sz="2000" b="1" dirty="0"/>
              <a:t>-to-end encryption may not encrypt "everything."</a:t>
            </a:r>
            <a:r>
              <a:rPr lang="en-US" sz="2000" dirty="0"/>
              <a:t> For instance, it is common </a:t>
            </a:r>
            <a:r>
              <a:rPr lang="en-US" sz="2000" dirty="0" smtClean="0"/>
              <a:t>for message </a:t>
            </a:r>
            <a:r>
              <a:rPr lang="en-US" sz="2000" dirty="0"/>
              <a:t>"Subject" lines to be sent in plain text even if the body of the message is </a:t>
            </a:r>
            <a:r>
              <a:rPr lang="en-US" sz="2000" dirty="0" smtClean="0"/>
              <a:t>fully</a:t>
            </a:r>
            <a:r>
              <a:rPr lang="en-US" sz="2000" dirty="0"/>
              <a:t>-encrypted. The unencrypted contents of the Subject line may </a:t>
            </a:r>
            <a:r>
              <a:rPr lang="en-US" sz="2000" dirty="0" smtClean="0"/>
              <a:t>disclose operationally </a:t>
            </a:r>
            <a:r>
              <a:rPr lang="en-US" sz="2000" dirty="0"/>
              <a:t>sensitive information if the sender isn't scrupulously careful in </a:t>
            </a:r>
            <a:r>
              <a:rPr lang="en-US" sz="2000" dirty="0" smtClean="0"/>
              <a:t>limiting what </a:t>
            </a:r>
            <a:r>
              <a:rPr lang="en-US" sz="2000" dirty="0"/>
              <a:t>gets put into the Subject </a:t>
            </a:r>
            <a:r>
              <a:rPr lang="en-US" sz="2000" dirty="0" smtClean="0"/>
              <a:t>line.</a:t>
            </a:r>
          </a:p>
          <a:p>
            <a:pPr lvl="1"/>
            <a:r>
              <a:rPr lang="en-US" sz="2000" dirty="0" smtClean="0"/>
              <a:t>If </a:t>
            </a:r>
            <a:r>
              <a:rPr lang="en-US" sz="2000" dirty="0"/>
              <a:t>the sender or receiver is using an insecure computer (e.g., one or the other of </a:t>
            </a:r>
            <a:r>
              <a:rPr lang="en-US" sz="2000" dirty="0" smtClean="0"/>
              <a:t>those systems </a:t>
            </a:r>
            <a:r>
              <a:rPr lang="en-US" sz="2000" dirty="0"/>
              <a:t>is infected with malware, or has had a hardware keystroke grabber installed)</a:t>
            </a:r>
            <a:r>
              <a:rPr lang="en-US" sz="2000" dirty="0" smtClean="0"/>
              <a:t>, </a:t>
            </a:r>
            <a:r>
              <a:rPr lang="en-US" sz="2000" b="1" dirty="0" smtClean="0"/>
              <a:t>encrypted </a:t>
            </a:r>
            <a:r>
              <a:rPr lang="en-US" sz="2000" b="1" dirty="0"/>
              <a:t>content may be intercepted prior to encryption, or after decryption </a:t>
            </a:r>
            <a:r>
              <a:rPr lang="en-US" sz="2000" b="1" dirty="0" smtClean="0"/>
              <a:t>has taken </a:t>
            </a:r>
            <a:r>
              <a:rPr lang="en-US" sz="2000" b="1" dirty="0"/>
              <a:t>place,</a:t>
            </a:r>
            <a:r>
              <a:rPr lang="en-US" sz="2000" dirty="0"/>
              <a:t> thereby undercutting the confidentiality of the message's content</a:t>
            </a:r>
            <a:r>
              <a:rPr lang="en-US" sz="2000" dirty="0" smtClean="0"/>
              <a:t>.</a:t>
            </a:r>
            <a:br>
              <a:rPr lang="en-US" sz="2000" dirty="0" smtClean="0"/>
            </a:br>
            <a:r>
              <a:rPr lang="en-US" sz="2000" dirty="0" smtClean="0"/>
              <a:t>[continued on next slide]</a:t>
            </a:r>
            <a:endParaRPr lang="en-US" sz="2000" dirty="0"/>
          </a:p>
        </p:txBody>
      </p:sp>
      <p:sp>
        <p:nvSpPr>
          <p:cNvPr id="4" name="Slide Number Placeholder 3"/>
          <p:cNvSpPr>
            <a:spLocks noGrp="1"/>
          </p:cNvSpPr>
          <p:nvPr>
            <p:ph type="sldNum" sz="quarter" idx="12"/>
          </p:nvPr>
        </p:nvSpPr>
        <p:spPr/>
        <p:txBody>
          <a:bodyPr/>
          <a:lstStyle/>
          <a:p>
            <a:fld id="{895740CC-497F-A94D-B855-144E65AFD84C}" type="slidenum">
              <a:rPr lang="en-US" smtClean="0"/>
              <a:t>84</a:t>
            </a:fld>
            <a:endParaRPr lang="en-US"/>
          </a:p>
        </p:txBody>
      </p:sp>
    </p:spTree>
    <p:extLst>
      <p:ext uri="{BB962C8B-B14F-4D97-AF65-F5344CB8AC3E}">
        <p14:creationId xmlns:p14="http://schemas.microsoft.com/office/powerpoint/2010/main" val="226077082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5067"/>
          </a:xfrm>
        </p:spPr>
        <p:txBody>
          <a:bodyPr>
            <a:normAutofit/>
          </a:bodyPr>
          <a:lstStyle/>
          <a:p>
            <a:r>
              <a:rPr lang="en-US" sz="3200" b="1" dirty="0" smtClean="0"/>
              <a:t>Why Not End-to-End? (continued)</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pPr lvl="1"/>
            <a:r>
              <a:rPr lang="en-US" sz="2000" dirty="0" smtClean="0"/>
              <a:t>Even </a:t>
            </a:r>
            <a:r>
              <a:rPr lang="en-US" sz="2000" dirty="0"/>
              <a:t>if end-to-end encryption is used in an operationally flawless way, that </a:t>
            </a:r>
            <a:r>
              <a:rPr lang="en-US" sz="2000" dirty="0" smtClean="0"/>
              <a:t>encrypted </a:t>
            </a:r>
            <a:r>
              <a:rPr lang="en-US" sz="2000" dirty="0"/>
              <a:t>traffic will still be subject to</a:t>
            </a:r>
            <a:r>
              <a:rPr lang="en-US" sz="2000" b="1" dirty="0"/>
              <a:t> traffic analysis.</a:t>
            </a:r>
            <a:r>
              <a:rPr lang="en-US" sz="2000" dirty="0"/>
              <a:t> For example, if you're working in a </a:t>
            </a:r>
            <a:r>
              <a:rPr lang="en-US" sz="2000" dirty="0" smtClean="0"/>
              <a:t>sensitive </a:t>
            </a:r>
            <a:r>
              <a:rPr lang="en-US" sz="2000" dirty="0"/>
              <a:t>government position and you send an encrypted message to an </a:t>
            </a:r>
            <a:r>
              <a:rPr lang="en-US" sz="2000" dirty="0" smtClean="0"/>
              <a:t>investigative </a:t>
            </a:r>
            <a:r>
              <a:rPr lang="en-US" sz="2000" dirty="0"/>
              <a:t>journalist or to a representative of a hostile foreign intelligence service, and that's </a:t>
            </a:r>
            <a:r>
              <a:rPr lang="en-US" sz="2000" dirty="0" smtClean="0"/>
              <a:t>noticed</a:t>
            </a:r>
            <a:r>
              <a:rPr lang="en-US" sz="2000" dirty="0"/>
              <a:t>, the sheer fact you sent ANY such message, regardless of what the message </a:t>
            </a:r>
            <a:r>
              <a:rPr lang="en-US" sz="2000" dirty="0" smtClean="0"/>
              <a:t>might </a:t>
            </a:r>
            <a:r>
              <a:rPr lang="en-US" sz="2000" dirty="0"/>
              <a:t>actually contain, will still likely be enough to trigger a </a:t>
            </a:r>
            <a:r>
              <a:rPr lang="en-US" sz="2000" dirty="0" smtClean="0"/>
              <a:t>review.</a:t>
            </a:r>
          </a:p>
          <a:p>
            <a:pPr lvl="1"/>
            <a:endParaRPr lang="en-US" sz="2000" dirty="0" smtClean="0"/>
          </a:p>
          <a:p>
            <a:pPr lvl="1"/>
            <a:r>
              <a:rPr lang="en-US" sz="2000" b="1" dirty="0" smtClean="0"/>
              <a:t>The </a:t>
            </a:r>
            <a:r>
              <a:rPr lang="en-US" sz="2000" b="1" dirty="0"/>
              <a:t>sender or the receiver may be compelled to disclose the plain text, or the </a:t>
            </a:r>
            <a:r>
              <a:rPr lang="en-US" sz="2000" b="1" dirty="0" smtClean="0"/>
              <a:t>private key</a:t>
            </a:r>
            <a:r>
              <a:rPr lang="en-US" sz="2000" b="1" dirty="0"/>
              <a:t>,</a:t>
            </a:r>
            <a:r>
              <a:rPr lang="en-US" sz="2000" dirty="0"/>
              <a:t> either by force of law, or through so-called "rubber hose </a:t>
            </a:r>
            <a:r>
              <a:rPr lang="en-US" sz="2000" dirty="0" smtClean="0"/>
              <a:t>cryptography."</a:t>
            </a:r>
          </a:p>
          <a:p>
            <a:pPr lvl="1"/>
            <a:endParaRPr lang="en-US" sz="2000" dirty="0" smtClean="0"/>
          </a:p>
          <a:p>
            <a:pPr lvl="1"/>
            <a:r>
              <a:rPr lang="en-US" sz="2000" b="1" dirty="0" smtClean="0"/>
              <a:t>A </a:t>
            </a:r>
            <a:r>
              <a:rPr lang="en-US" sz="2000" b="1" dirty="0"/>
              <a:t>flaw or a cryptographic breakthrough, may unexpectedly nullify the protection</a:t>
            </a:r>
            <a:r>
              <a:rPr lang="en-US" sz="2000" dirty="0"/>
              <a:t> </a:t>
            </a:r>
            <a:r>
              <a:rPr lang="en-US" sz="2000" dirty="0" smtClean="0"/>
              <a:t>formerly </a:t>
            </a:r>
            <a:r>
              <a:rPr lang="en-US" sz="2000" dirty="0"/>
              <a:t>offered by any given cryptographic system, allowing collected traffic to </a:t>
            </a:r>
            <a:r>
              <a:rPr lang="en-US" sz="2000" dirty="0" smtClean="0"/>
              <a:t>be suddenly </a:t>
            </a:r>
            <a:r>
              <a:rPr lang="en-US" sz="2000" dirty="0"/>
              <a:t>decrypted en masse</a:t>
            </a:r>
            <a:r>
              <a:rPr lang="en-US" sz="2000" dirty="0" smtClean="0"/>
              <a:t>.</a:t>
            </a:r>
          </a:p>
          <a:p>
            <a:pPr lvl="1"/>
            <a:endParaRPr lang="en-US" sz="2000" dirty="0"/>
          </a:p>
          <a:p>
            <a:r>
              <a:rPr lang="en-US" sz="2400" dirty="0" smtClean="0"/>
              <a:t>Bottom line, end-to-end crypto is </a:t>
            </a:r>
            <a:r>
              <a:rPr lang="en-US" sz="2400" dirty="0" err="1" smtClean="0"/>
              <a:t>currenty</a:t>
            </a:r>
            <a:r>
              <a:rPr lang="en-US" sz="2400" dirty="0" smtClean="0"/>
              <a:t> relatively little used.</a:t>
            </a:r>
            <a:endParaRPr lang="en-US" sz="2000" dirty="0"/>
          </a:p>
        </p:txBody>
      </p:sp>
      <p:sp>
        <p:nvSpPr>
          <p:cNvPr id="4" name="Slide Number Placeholder 3"/>
          <p:cNvSpPr>
            <a:spLocks noGrp="1"/>
          </p:cNvSpPr>
          <p:nvPr>
            <p:ph type="sldNum" sz="quarter" idx="12"/>
          </p:nvPr>
        </p:nvSpPr>
        <p:spPr/>
        <p:txBody>
          <a:bodyPr/>
          <a:lstStyle/>
          <a:p>
            <a:fld id="{895740CC-497F-A94D-B855-144E65AFD84C}" type="slidenum">
              <a:rPr lang="en-US" smtClean="0"/>
              <a:t>85</a:t>
            </a:fld>
            <a:endParaRPr lang="en-US"/>
          </a:p>
        </p:txBody>
      </p:sp>
    </p:spTree>
    <p:extLst>
      <p:ext uri="{BB962C8B-B14F-4D97-AF65-F5344CB8AC3E}">
        <p14:creationId xmlns:p14="http://schemas.microsoft.com/office/powerpoint/2010/main" val="104291919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5067"/>
          </a:xfrm>
        </p:spPr>
        <p:txBody>
          <a:bodyPr>
            <a:normAutofit/>
          </a:bodyPr>
          <a:lstStyle/>
          <a:p>
            <a:r>
              <a:rPr lang="en-US" sz="3200" b="1" i="1" u="sng" dirty="0" smtClean="0"/>
              <a:t>How</a:t>
            </a:r>
            <a:r>
              <a:rPr lang="en-US" sz="3200" b="1" dirty="0" smtClean="0"/>
              <a:t> Little Used?</a:t>
            </a:r>
            <a:endParaRPr lang="en-US" sz="3200" b="1" dirty="0"/>
          </a:p>
        </p:txBody>
      </p:sp>
      <p:sp>
        <p:nvSpPr>
          <p:cNvPr id="3" name="Content Placeholder 2"/>
          <p:cNvSpPr>
            <a:spLocks noGrp="1"/>
          </p:cNvSpPr>
          <p:nvPr>
            <p:ph idx="1"/>
          </p:nvPr>
        </p:nvSpPr>
        <p:spPr>
          <a:xfrm>
            <a:off x="237067" y="914400"/>
            <a:ext cx="8703733" cy="5706533"/>
          </a:xfrm>
        </p:spPr>
        <p:txBody>
          <a:bodyPr>
            <a:noAutofit/>
          </a:bodyPr>
          <a:lstStyle/>
          <a:p>
            <a:r>
              <a:rPr lang="en-US" sz="2400" dirty="0" smtClean="0"/>
              <a:t>End</a:t>
            </a:r>
            <a:r>
              <a:rPr lang="en-US" sz="2400" dirty="0"/>
              <a:t>-to-end cryptography (e.g., PGP/GPG or S/MIME) is probably used for no more than 1/</a:t>
            </a:r>
            <a:r>
              <a:rPr lang="en-US" sz="2400" dirty="0" smtClean="0"/>
              <a:t>100th </a:t>
            </a:r>
            <a:r>
              <a:rPr lang="en-US" sz="2400" dirty="0"/>
              <a:t>of 1% of all messages currently traversing the Internet. That is, if we assume a daily traffic volume of 300 billion email messages a day, 1/</a:t>
            </a:r>
            <a:r>
              <a:rPr lang="en-US" sz="2400" dirty="0" smtClean="0"/>
              <a:t>100th </a:t>
            </a:r>
            <a:r>
              <a:rPr lang="en-US" sz="2400" dirty="0"/>
              <a:t>of that 1% would be </a:t>
            </a:r>
            <a:r>
              <a:rPr lang="en-US" sz="2400" dirty="0" smtClean="0"/>
              <a:t>30 </a:t>
            </a:r>
            <a:r>
              <a:rPr lang="en-US" sz="2400" dirty="0"/>
              <a:t>million end-to-end encrypted messages a day.</a:t>
            </a:r>
          </a:p>
          <a:p>
            <a:endParaRPr lang="en-US" sz="2400" dirty="0"/>
          </a:p>
          <a:p>
            <a:r>
              <a:rPr lang="en-US" sz="2400" dirty="0"/>
              <a:t>At that level of market penetration, end-to-end encryption isn't </a:t>
            </a:r>
            <a:r>
              <a:rPr lang="en-US" sz="2400" dirty="0" smtClean="0"/>
              <a:t/>
            </a:r>
            <a:br>
              <a:rPr lang="en-US" sz="2400" dirty="0" smtClean="0"/>
            </a:br>
            <a:r>
              <a:rPr lang="en-US" sz="2400" dirty="0" smtClean="0"/>
              <a:t>a </a:t>
            </a:r>
            <a:r>
              <a:rPr lang="en-US" sz="2400" dirty="0"/>
              <a:t>particularly significant technology relative to opportunistic encryption </a:t>
            </a:r>
            <a:r>
              <a:rPr lang="en-US" sz="2400" dirty="0" smtClean="0"/>
              <a:t>(given </a:t>
            </a:r>
            <a:r>
              <a:rPr lang="en-US" sz="2400" dirty="0"/>
              <a:t>that opportunistic encryption is currently protecting over </a:t>
            </a:r>
            <a:r>
              <a:rPr lang="en-US" sz="2400" dirty="0" smtClean="0"/>
              <a:t>80% </a:t>
            </a:r>
            <a:r>
              <a:rPr lang="en-US" sz="2400" dirty="0"/>
              <a:t>of all outbound traffic from one major Internet mail provider,  albeit not end-to-</a:t>
            </a:r>
            <a:r>
              <a:rPr lang="en-US" sz="2400" dirty="0" smtClean="0"/>
              <a:t>end</a:t>
            </a:r>
            <a:r>
              <a:rPr lang="en-US" sz="2400" dirty="0"/>
              <a:t>)</a:t>
            </a:r>
            <a:endParaRPr lang="en-US" sz="2400" dirty="0" smtClean="0"/>
          </a:p>
          <a:p>
            <a:endParaRPr lang="en-US" sz="2400" dirty="0"/>
          </a:p>
          <a:p>
            <a:r>
              <a:rPr lang="en-US" sz="2400" dirty="0" smtClean="0"/>
              <a:t>That </a:t>
            </a:r>
            <a:r>
              <a:rPr lang="en-US" sz="2400" dirty="0"/>
              <a:t>said, this same provider is working to make end-to-end encryption easier to use in a cross-provider </a:t>
            </a:r>
            <a:r>
              <a:rPr lang="en-US" sz="2400" dirty="0" smtClean="0"/>
              <a:t>initiative, too.</a:t>
            </a:r>
            <a:endParaRPr lang="en-US" sz="2400" dirty="0"/>
          </a:p>
          <a:p>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86</a:t>
            </a:fld>
            <a:endParaRPr lang="en-US"/>
          </a:p>
        </p:txBody>
      </p:sp>
    </p:spTree>
    <p:extLst>
      <p:ext uri="{BB962C8B-B14F-4D97-AF65-F5344CB8AC3E}">
        <p14:creationId xmlns:p14="http://schemas.microsoft.com/office/powerpoint/2010/main" val="428830911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8545"/>
          </a:xfrm>
        </p:spPr>
        <p:txBody>
          <a:bodyPr>
            <a:normAutofit/>
          </a:bodyPr>
          <a:lstStyle/>
          <a:p>
            <a:r>
              <a:rPr lang="en-US" sz="3200" b="1" dirty="0" smtClean="0"/>
              <a:t>In The Mean Time, We'll Teach People To Use The </a:t>
            </a:r>
            <a:br>
              <a:rPr lang="en-US" sz="3200" b="1" dirty="0" smtClean="0"/>
            </a:br>
            <a:r>
              <a:rPr lang="en-US" sz="3200" b="1" dirty="0" smtClean="0"/>
              <a:t>Tools</a:t>
            </a:r>
            <a:r>
              <a:rPr lang="en-US" sz="3200" b="1" dirty="0"/>
              <a:t> </a:t>
            </a:r>
            <a:r>
              <a:rPr lang="en-US" sz="3200" b="1" dirty="0" smtClean="0"/>
              <a:t>That Are Available, S/MIME and PGP Alike</a:t>
            </a:r>
            <a:endParaRPr lang="en-US" sz="3200" b="1" dirty="0"/>
          </a:p>
        </p:txBody>
      </p:sp>
      <p:sp>
        <p:nvSpPr>
          <p:cNvPr id="3" name="Content Placeholder 2"/>
          <p:cNvSpPr>
            <a:spLocks noGrp="1"/>
          </p:cNvSpPr>
          <p:nvPr>
            <p:ph idx="1"/>
          </p:nvPr>
        </p:nvSpPr>
        <p:spPr>
          <a:xfrm>
            <a:off x="237067" y="1343909"/>
            <a:ext cx="8703733" cy="5277023"/>
          </a:xfrm>
        </p:spPr>
        <p:txBody>
          <a:bodyPr>
            <a:noAutofit/>
          </a:bodyPr>
          <a:lstStyle/>
          <a:p>
            <a:r>
              <a:rPr lang="en-US" sz="2400" i="1" dirty="0">
                <a:latin typeface="Calibri" charset="0"/>
                <a:ea typeface="ＭＳ Ｐゴシック" charset="0"/>
                <a:cs typeface="ＭＳ Ｐゴシック" charset="0"/>
              </a:rPr>
              <a:t>Client Certs and S/MIME Signing and Encryption: An Introduction</a:t>
            </a:r>
            <a:r>
              <a:rPr lang="en-US" sz="2400" dirty="0">
                <a:latin typeface="Calibri" charset="0"/>
                <a:ea typeface="ＭＳ Ｐゴシック" charset="0"/>
                <a:cs typeface="ＭＳ Ｐゴシック" charset="0"/>
              </a:rPr>
              <a:t/>
            </a:r>
            <a:br>
              <a:rPr lang="en-US" sz="2400" dirty="0">
                <a:latin typeface="Calibri" charset="0"/>
                <a:ea typeface="ＭＳ Ｐゴシック" charset="0"/>
                <a:cs typeface="ＭＳ Ｐゴシック" charset="0"/>
              </a:rPr>
            </a:br>
            <a:r>
              <a:rPr lang="en-US" sz="2400" dirty="0">
                <a:latin typeface="Calibri" charset="0"/>
                <a:ea typeface="ＭＳ Ｐゴシック" charset="0"/>
                <a:cs typeface="ＭＳ Ｐゴシック" charset="0"/>
              </a:rPr>
              <a:t>Feb 20, 2012, M</a:t>
            </a:r>
            <a:r>
              <a:rPr lang="en-US" sz="2400" baseline="30000" dirty="0">
                <a:latin typeface="Calibri" charset="0"/>
                <a:ea typeface="ＭＳ Ｐゴシック" charset="0"/>
                <a:cs typeface="ＭＳ Ｐゴシック" charset="0"/>
              </a:rPr>
              <a:t>3</a:t>
            </a:r>
            <a:r>
              <a:rPr lang="en-US" sz="2400" dirty="0">
                <a:latin typeface="Calibri" charset="0"/>
                <a:ea typeface="ＭＳ Ｐゴシック" charset="0"/>
                <a:cs typeface="ＭＳ Ｐゴシック" charset="0"/>
              </a:rPr>
              <a:t>AAWG 24, San Francisco</a:t>
            </a:r>
            <a:br>
              <a:rPr lang="en-US" sz="2400" dirty="0">
                <a:latin typeface="Calibri" charset="0"/>
                <a:ea typeface="ＭＳ Ｐゴシック" charset="0"/>
                <a:cs typeface="ＭＳ Ｐゴシック" charset="0"/>
              </a:rPr>
            </a:br>
            <a:r>
              <a:rPr lang="en-US" sz="2400" dirty="0">
                <a:latin typeface="Calibri" charset="0"/>
                <a:ea typeface="ＭＳ Ｐゴシック" charset="0"/>
                <a:cs typeface="ＭＳ Ｐゴシック" charset="0"/>
              </a:rPr>
              <a:t>https://www.stsauver.com/joe/maawg24/maawg24.</a:t>
            </a:r>
            <a:r>
              <a:rPr lang="en-US" sz="2400" dirty="0" smtClean="0">
                <a:latin typeface="Calibri" charset="0"/>
                <a:ea typeface="ＭＳ Ｐゴシック" charset="0"/>
                <a:cs typeface="ＭＳ Ｐゴシック" charset="0"/>
              </a:rPr>
              <a:t>pdf </a:t>
            </a:r>
            <a:br>
              <a:rPr lang="en-US" sz="2400" dirty="0" smtClean="0">
                <a:latin typeface="Calibri" charset="0"/>
                <a:ea typeface="ＭＳ Ｐゴシック" charset="0"/>
                <a:cs typeface="ＭＳ Ｐゴシック" charset="0"/>
              </a:rPr>
            </a:br>
            <a:r>
              <a:rPr lang="en-US" sz="2400" dirty="0" smtClean="0">
                <a:latin typeface="Calibri" charset="0"/>
                <a:ea typeface="ＭＳ Ｐゴシック" charset="0"/>
                <a:cs typeface="ＭＳ Ｐゴシック" charset="0"/>
              </a:rPr>
              <a:t>(142 slides)</a:t>
            </a:r>
          </a:p>
          <a:p>
            <a:endParaRPr lang="en-US" sz="2400" dirty="0">
              <a:latin typeface="Calibri" charset="0"/>
              <a:ea typeface="ＭＳ Ｐゴシック" charset="0"/>
              <a:cs typeface="ＭＳ Ｐゴシック" charset="0"/>
            </a:endParaRPr>
          </a:p>
          <a:p>
            <a:r>
              <a:rPr lang="en-US" sz="2400" i="1" dirty="0"/>
              <a:t>Pretty Good Privacy (PGP) &amp; GNU Privacy Guard (GPG): Just Enough Training To Make You Dangerous</a:t>
            </a:r>
            <a:r>
              <a:rPr lang="en-US" sz="2400" dirty="0"/>
              <a:t>, June 8, 2015, M</a:t>
            </a:r>
            <a:r>
              <a:rPr lang="en-US" sz="2400" baseline="30000" dirty="0"/>
              <a:t>3</a:t>
            </a:r>
            <a:r>
              <a:rPr lang="en-US" sz="2400" dirty="0"/>
              <a:t>AAWG 34, Dublin, Ireland</a:t>
            </a:r>
            <a:br>
              <a:rPr lang="en-US" sz="2400" dirty="0"/>
            </a:br>
            <a:r>
              <a:rPr lang="en-US" sz="2400" dirty="0"/>
              <a:t>https://www.stsauver.com/joe/</a:t>
            </a:r>
            <a:r>
              <a:rPr lang="en-US" sz="2400" dirty="0" err="1"/>
              <a:t>pgp</a:t>
            </a:r>
            <a:r>
              <a:rPr lang="en-US" sz="2400" dirty="0"/>
              <a:t>-tutorial/</a:t>
            </a:r>
            <a:r>
              <a:rPr lang="en-US" sz="2400" dirty="0" err="1"/>
              <a:t>pgp-</a:t>
            </a:r>
            <a:r>
              <a:rPr lang="en-US" sz="2400" dirty="0" err="1" smtClean="0"/>
              <a:t>tutorial.pdf</a:t>
            </a:r>
            <a:r>
              <a:rPr lang="en-US" sz="2400" dirty="0"/>
              <a:t/>
            </a:r>
            <a:br>
              <a:rPr lang="en-US" sz="2400" dirty="0"/>
            </a:br>
            <a:r>
              <a:rPr lang="en-US" sz="2400" dirty="0" smtClean="0"/>
              <a:t>(184 slides)</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87</a:t>
            </a:fld>
            <a:endParaRPr lang="en-US"/>
          </a:p>
        </p:txBody>
      </p:sp>
    </p:spTree>
    <p:extLst>
      <p:ext uri="{BB962C8B-B14F-4D97-AF65-F5344CB8AC3E}">
        <p14:creationId xmlns:p14="http://schemas.microsoft.com/office/powerpoint/2010/main" val="9536730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X. Traffic Analysis</a:t>
            </a:r>
            <a:br>
              <a:rPr lang="en-US" sz="3200" b="1" dirty="0" smtClean="0"/>
            </a:br>
            <a:r>
              <a:rPr lang="en-US" sz="3200" b="1" dirty="0" smtClean="0"/>
              <a:t>(Draft In Circulation)</a:t>
            </a:r>
            <a:endParaRPr lang="en-US" sz="3200" b="1" dirty="0"/>
          </a:p>
        </p:txBody>
      </p:sp>
    </p:spTree>
    <p:extLst>
      <p:ext uri="{BB962C8B-B14F-4D97-AF65-F5344CB8AC3E}">
        <p14:creationId xmlns:p14="http://schemas.microsoft.com/office/powerpoint/2010/main" val="254346900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46"/>
            <a:ext cx="8229600" cy="635034"/>
          </a:xfrm>
        </p:spPr>
        <p:txBody>
          <a:bodyPr>
            <a:normAutofit/>
          </a:bodyPr>
          <a:lstStyle/>
          <a:p>
            <a:r>
              <a:rPr lang="en-US" sz="3200" b="1" dirty="0" smtClean="0"/>
              <a:t>The Traffic Analysis Problem</a:t>
            </a:r>
            <a:endParaRPr lang="en-US" sz="3200" b="1" dirty="0"/>
          </a:p>
        </p:txBody>
      </p:sp>
      <p:sp>
        <p:nvSpPr>
          <p:cNvPr id="3" name="Content Placeholder 2"/>
          <p:cNvSpPr>
            <a:spLocks noGrp="1"/>
          </p:cNvSpPr>
          <p:nvPr>
            <p:ph idx="1"/>
          </p:nvPr>
        </p:nvSpPr>
        <p:spPr>
          <a:xfrm>
            <a:off x="221494" y="876557"/>
            <a:ext cx="8771152" cy="5739613"/>
          </a:xfrm>
        </p:spPr>
        <p:txBody>
          <a:bodyPr>
            <a:noAutofit/>
          </a:bodyPr>
          <a:lstStyle/>
          <a:p>
            <a:r>
              <a:rPr lang="en-US" sz="2400" dirty="0" smtClean="0"/>
              <a:t>Even </a:t>
            </a:r>
            <a:r>
              <a:rPr lang="en-US" sz="2400" dirty="0"/>
              <a:t>if an adversary can't see the contents of your message</a:t>
            </a:r>
            <a:r>
              <a:rPr lang="en-US" sz="2400" dirty="0" smtClean="0"/>
              <a:t>, simply </a:t>
            </a:r>
            <a:r>
              <a:rPr lang="en-US" sz="2400" dirty="0"/>
              <a:t>knowing the sender and the receiver, when </a:t>
            </a:r>
            <a:r>
              <a:rPr lang="en-US" sz="2400" dirty="0" smtClean="0"/>
              <a:t>a communication </a:t>
            </a:r>
            <a:r>
              <a:rPr lang="en-US" sz="2400" dirty="0"/>
              <a:t>was sent, how large the communication was, etc., can still yield important information to a trained </a:t>
            </a:r>
            <a:r>
              <a:rPr lang="en-US" sz="2400" dirty="0" smtClean="0"/>
              <a:t>analyst.</a:t>
            </a:r>
          </a:p>
          <a:p>
            <a:endParaRPr lang="en-US" sz="2400" dirty="0"/>
          </a:p>
          <a:p>
            <a:r>
              <a:rPr lang="en-US" sz="2400" dirty="0" smtClean="0"/>
              <a:t>Traffic analysis the fundamental reason why metadata gets collected. It can be an exceptionally powerful technique.</a:t>
            </a:r>
          </a:p>
          <a:p>
            <a:endParaRPr lang="en-US" sz="2400" dirty="0"/>
          </a:p>
          <a:p>
            <a:r>
              <a:rPr lang="en-US" sz="2400" dirty="0" smtClean="0"/>
              <a:t>In addition to the draft guidance that's currently in circulation, </a:t>
            </a:r>
            <a:br>
              <a:rPr lang="en-US" sz="2400" dirty="0" smtClean="0"/>
            </a:br>
            <a:r>
              <a:rPr lang="en-US" sz="2400" dirty="0" smtClean="0"/>
              <a:t>I did a talk on traffic analysis for M</a:t>
            </a:r>
            <a:r>
              <a:rPr lang="en-US" sz="2400" baseline="30000" dirty="0" smtClean="0"/>
              <a:t>3</a:t>
            </a:r>
            <a:r>
              <a:rPr lang="en-US" sz="2400" dirty="0" smtClean="0"/>
              <a:t>AAWG this summer, see:</a:t>
            </a:r>
            <a:br>
              <a:rPr lang="en-US" sz="2400" dirty="0" smtClean="0"/>
            </a:br>
            <a:r>
              <a:rPr lang="en-US" sz="2400" dirty="0" smtClean="0"/>
              <a:t/>
            </a:r>
            <a:br>
              <a:rPr lang="en-US" sz="2400" dirty="0" smtClean="0"/>
            </a:br>
            <a:r>
              <a:rPr lang="en-US" sz="2400" i="1" dirty="0"/>
              <a:t>The Enduring Challenge of Traffic Analysis</a:t>
            </a:r>
            <a:r>
              <a:rPr lang="en-US" sz="2400" dirty="0"/>
              <a:t>, June 11th, 2015, </a:t>
            </a:r>
            <a:r>
              <a:rPr lang="en-US" sz="2400" dirty="0" smtClean="0"/>
              <a:t>https</a:t>
            </a:r>
            <a:r>
              <a:rPr lang="en-US" sz="2400" dirty="0"/>
              <a:t>://www.stsauver.com/joe/</a:t>
            </a:r>
            <a:r>
              <a:rPr lang="en-US" sz="2400" dirty="0" err="1"/>
              <a:t>dublin</a:t>
            </a:r>
            <a:r>
              <a:rPr lang="en-US" sz="2400" dirty="0"/>
              <a:t>-traffic-analysis/</a:t>
            </a:r>
            <a:r>
              <a:rPr lang="en-US" sz="2400" dirty="0" err="1"/>
              <a:t>dublin</a:t>
            </a:r>
            <a:r>
              <a:rPr lang="en-US" sz="2400" dirty="0"/>
              <a:t>-traffic-</a:t>
            </a:r>
            <a:r>
              <a:rPr lang="en-US" sz="2400" dirty="0" err="1" smtClean="0"/>
              <a:t>analysis.pdf</a:t>
            </a:r>
            <a:r>
              <a:rPr lang="en-US" sz="2400" dirty="0" smtClean="0"/>
              <a:t> (108 slides)</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89</a:t>
            </a:fld>
            <a:endParaRPr lang="en-US"/>
          </a:p>
        </p:txBody>
      </p:sp>
    </p:spTree>
    <p:extLst>
      <p:ext uri="{BB962C8B-B14F-4D97-AF65-F5344CB8AC3E}">
        <p14:creationId xmlns:p14="http://schemas.microsoft.com/office/powerpoint/2010/main" val="16432873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4" name="Rectangle 6"/>
          <p:cNvSpPr>
            <a:spLocks noGrp="1" noChangeArrowheads="1"/>
          </p:cNvSpPr>
          <p:nvPr>
            <p:ph type="title"/>
          </p:nvPr>
        </p:nvSpPr>
        <p:spPr>
          <a:xfrm>
            <a:off x="0" y="0"/>
            <a:ext cx="9144000" cy="619847"/>
          </a:xfrm>
        </p:spPr>
        <p:txBody>
          <a:bodyPr>
            <a:normAutofit/>
          </a:bodyPr>
          <a:lstStyle/>
          <a:p>
            <a:pPr eaLnBrk="1" hangingPunct="1">
              <a:defRPr/>
            </a:pPr>
            <a:r>
              <a:rPr lang="en-US" sz="3200" b="1" dirty="0" smtClean="0"/>
              <a:t>My Personal Perspective On A Few Points</a:t>
            </a:r>
          </a:p>
        </p:txBody>
      </p:sp>
      <p:sp>
        <p:nvSpPr>
          <p:cNvPr id="227331" name="Rectangle 3"/>
          <p:cNvSpPr>
            <a:spLocks noGrp="1" noChangeArrowheads="1"/>
          </p:cNvSpPr>
          <p:nvPr>
            <p:ph idx="4294967295"/>
          </p:nvPr>
        </p:nvSpPr>
        <p:spPr>
          <a:xfrm>
            <a:off x="136083" y="619847"/>
            <a:ext cx="8815133" cy="6032167"/>
          </a:xfrm>
        </p:spPr>
        <p:txBody>
          <a:bodyPr>
            <a:noAutofit/>
          </a:bodyPr>
          <a:lstStyle/>
          <a:p>
            <a:pPr eaLnBrk="1" hangingPunct="1">
              <a:defRPr/>
            </a:pPr>
            <a:r>
              <a:rPr lang="en-US" sz="2400" b="1" dirty="0" smtClean="0"/>
              <a:t>OVERARCHING BELIEFS:</a:t>
            </a:r>
            <a:r>
              <a:rPr lang="en-US" sz="2400" dirty="0" smtClean="0"/>
              <a:t> The Internet is a transformative invention, and has unique capabilities we must protect &amp; preserve. </a:t>
            </a:r>
          </a:p>
          <a:p>
            <a:pPr lvl="1">
              <a:defRPr/>
            </a:pPr>
            <a:r>
              <a:rPr lang="en-US" sz="2000" dirty="0" smtClean="0"/>
              <a:t>Messaging (email, IM, VoIP, video, etc.) is a very important part of what the Internet enables</a:t>
            </a:r>
          </a:p>
          <a:p>
            <a:pPr lvl="1">
              <a:defRPr/>
            </a:pPr>
            <a:r>
              <a:rPr lang="en-US" sz="2000" dirty="0" smtClean="0"/>
              <a:t>Pervasive monitoring is as much of a threat to the continued viability of the Internet as spam, malware, phishing, or other often-mentioned threats.</a:t>
            </a:r>
          </a:p>
          <a:p>
            <a:pPr>
              <a:defRPr/>
            </a:pPr>
            <a:r>
              <a:rPr lang="en-US" sz="2400" dirty="0"/>
              <a:t>Although we all want to be safe from crime, </a:t>
            </a:r>
            <a:r>
              <a:rPr lang="en-US" sz="2400" dirty="0" smtClean="0"/>
              <a:t>terrorism </a:t>
            </a:r>
            <a:r>
              <a:rPr lang="en-US" sz="2400" dirty="0"/>
              <a:t>and </a:t>
            </a:r>
            <a:r>
              <a:rPr lang="en-US" sz="2400" dirty="0" smtClean="0"/>
              <a:t>war, there </a:t>
            </a:r>
            <a:r>
              <a:rPr lang="en-US" sz="2400" dirty="0"/>
              <a:t>must be limits to the means employed, including:</a:t>
            </a:r>
            <a:endParaRPr lang="en-US" sz="2000" dirty="0"/>
          </a:p>
          <a:p>
            <a:pPr lvl="1">
              <a:defRPr/>
            </a:pPr>
            <a:r>
              <a:rPr lang="en-US" sz="2000" dirty="0"/>
              <a:t>Respect for rule of </a:t>
            </a:r>
            <a:r>
              <a:rPr lang="en-US" sz="2000" dirty="0" smtClean="0"/>
              <a:t>law (e.g.: no torture, no extraordinary renditions, etc.)</a:t>
            </a:r>
            <a:endParaRPr lang="en-US" sz="2000" dirty="0"/>
          </a:p>
          <a:p>
            <a:pPr lvl="1">
              <a:defRPr/>
            </a:pPr>
            <a:r>
              <a:rPr lang="en-US" sz="2000" dirty="0"/>
              <a:t>At least in the United States, respect for the Constitution and the Bill of Rights, including its protections against unreasonable search and </a:t>
            </a:r>
            <a:r>
              <a:rPr lang="en-US" sz="2000" dirty="0" smtClean="0"/>
              <a:t>seizure</a:t>
            </a:r>
          </a:p>
          <a:p>
            <a:pPr>
              <a:defRPr/>
            </a:pPr>
            <a:r>
              <a:rPr lang="en-US" sz="2400" dirty="0"/>
              <a:t>The greatest risk from </a:t>
            </a:r>
            <a:r>
              <a:rPr lang="en-US" sz="2400" dirty="0" smtClean="0"/>
              <a:t>terrorism </a:t>
            </a:r>
            <a:r>
              <a:rPr lang="en-US" sz="2400" dirty="0"/>
              <a:t>(except terrorism </a:t>
            </a:r>
            <a:r>
              <a:rPr lang="en-US" sz="2400" dirty="0" smtClean="0"/>
              <a:t>involving </a:t>
            </a:r>
            <a:r>
              <a:rPr lang="en-US" sz="2400" dirty="0"/>
              <a:t>weapons of mass destruction) is </a:t>
            </a:r>
            <a:r>
              <a:rPr lang="en-US" sz="2400" dirty="0" smtClean="0"/>
              <a:t>the damage resulting from over</a:t>
            </a:r>
            <a:r>
              <a:rPr lang="en-US" sz="2400" dirty="0"/>
              <a:t>-reaction – we can't allow terrorists </a:t>
            </a:r>
            <a:r>
              <a:rPr lang="en-US" sz="2400" dirty="0" smtClean="0"/>
              <a:t>to use "mental jujitsu" </a:t>
            </a:r>
            <a:r>
              <a:rPr lang="en-US" sz="2400" dirty="0"/>
              <a:t>(</a:t>
            </a:r>
            <a:r>
              <a:rPr lang="en-US" sz="2400" dirty="0" smtClean="0"/>
              <a:t>forcing </a:t>
            </a:r>
            <a:r>
              <a:rPr lang="en-US" sz="2400" dirty="0"/>
              <a:t>us into abandoning </a:t>
            </a:r>
            <a:r>
              <a:rPr lang="en-US" sz="2400" dirty="0" smtClean="0"/>
              <a:t>hard won liberties </a:t>
            </a:r>
            <a:r>
              <a:rPr lang="en-US" sz="2400" dirty="0"/>
              <a:t>in </a:t>
            </a:r>
            <a:r>
              <a:rPr lang="en-US" sz="2400" dirty="0" smtClean="0"/>
              <a:t>an effort to remain safe).</a:t>
            </a:r>
          </a:p>
          <a:p>
            <a:pPr>
              <a:defRPr/>
            </a:pPr>
            <a:r>
              <a:rPr lang="en-US" sz="2400" dirty="0" smtClean="0"/>
              <a:t>Most people are trying to do the right thing (as they understand it)</a:t>
            </a:r>
            <a:endParaRPr lang="en-US" sz="2400" dirty="0"/>
          </a:p>
        </p:txBody>
      </p:sp>
      <p:sp>
        <p:nvSpPr>
          <p:cNvPr id="2" name="Slide Number Placeholder 1"/>
          <p:cNvSpPr>
            <a:spLocks noGrp="1"/>
          </p:cNvSpPr>
          <p:nvPr>
            <p:ph type="sldNum" sz="quarter" idx="12"/>
          </p:nvPr>
        </p:nvSpPr>
        <p:spPr/>
        <p:txBody>
          <a:bodyPr/>
          <a:lstStyle/>
          <a:p>
            <a:fld id="{895740CC-497F-A94D-B855-144E65AFD84C}" type="slidenum">
              <a:rPr lang="en-US" smtClean="0"/>
              <a:t>9</a:t>
            </a:fld>
            <a:endParaRPr lang="en-US"/>
          </a:p>
        </p:txBody>
      </p:sp>
    </p:spTree>
    <p:extLst>
      <p:ext uri="{BB962C8B-B14F-4D97-AF65-F5344CB8AC3E}">
        <p14:creationId xmlns:p14="http://schemas.microsoft.com/office/powerpoint/2010/main" val="268052910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XI. Securing Authentication</a:t>
            </a:r>
            <a:br>
              <a:rPr lang="en-US" sz="3200" b="1" dirty="0" smtClean="0"/>
            </a:br>
            <a:r>
              <a:rPr lang="en-US" sz="3200" b="1" dirty="0" smtClean="0"/>
              <a:t>(Draft In Circulation)</a:t>
            </a:r>
            <a:endParaRPr lang="en-US" sz="3200" b="1" dirty="0"/>
          </a:p>
        </p:txBody>
      </p:sp>
    </p:spTree>
    <p:extLst>
      <p:ext uri="{BB962C8B-B14F-4D97-AF65-F5344CB8AC3E}">
        <p14:creationId xmlns:p14="http://schemas.microsoft.com/office/powerpoint/2010/main" val="325591908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260"/>
            <a:ext cx="8229600" cy="508079"/>
          </a:xfrm>
        </p:spPr>
        <p:txBody>
          <a:bodyPr>
            <a:normAutofit/>
          </a:bodyPr>
          <a:lstStyle/>
          <a:p>
            <a:r>
              <a:rPr lang="en-US" sz="3200" b="1" dirty="0" smtClean="0"/>
              <a:t>The Problem of Weak User Authentication</a:t>
            </a:r>
            <a:endParaRPr lang="en-US" sz="3200" b="1" dirty="0"/>
          </a:p>
        </p:txBody>
      </p:sp>
      <p:sp>
        <p:nvSpPr>
          <p:cNvPr id="3" name="Content Placeholder 2"/>
          <p:cNvSpPr>
            <a:spLocks noGrp="1"/>
          </p:cNvSpPr>
          <p:nvPr>
            <p:ph idx="1"/>
          </p:nvPr>
        </p:nvSpPr>
        <p:spPr>
          <a:xfrm>
            <a:off x="221493" y="827021"/>
            <a:ext cx="8726853" cy="5700539"/>
          </a:xfrm>
        </p:spPr>
        <p:txBody>
          <a:bodyPr>
            <a:noAutofit/>
          </a:bodyPr>
          <a:lstStyle/>
          <a:p>
            <a:r>
              <a:rPr lang="en-US" sz="2400" dirty="0" smtClean="0"/>
              <a:t>A </a:t>
            </a:r>
            <a:r>
              <a:rPr lang="en-US" sz="2400" dirty="0"/>
              <a:t>user's credentials (username and password, or sometimes username/password and </a:t>
            </a:r>
            <a:r>
              <a:rPr lang="en-US" sz="2400" dirty="0" smtClean="0"/>
              <a:t>a 2nd </a:t>
            </a:r>
            <a:r>
              <a:rPr lang="en-US" sz="2400" dirty="0"/>
              <a:t>factor) are normally all that </a:t>
            </a:r>
            <a:r>
              <a:rPr lang="en-US" sz="2400" dirty="0" smtClean="0"/>
              <a:t>stands </a:t>
            </a:r>
            <a:r>
              <a:rPr lang="en-US" sz="2400" dirty="0"/>
              <a:t>between the user's saved messages and a snoopy world. What authentication-related steps should </a:t>
            </a:r>
            <a:r>
              <a:rPr lang="en-US" sz="2400" dirty="0" smtClean="0"/>
              <a:t>users </a:t>
            </a:r>
            <a:r>
              <a:rPr lang="en-US" sz="2400" dirty="0"/>
              <a:t>and </a:t>
            </a:r>
            <a:r>
              <a:rPr lang="en-US" sz="2400" dirty="0" smtClean="0"/>
              <a:t>M</a:t>
            </a:r>
            <a:r>
              <a:rPr lang="en-US" sz="2400" baseline="30000" dirty="0" smtClean="0"/>
              <a:t>3</a:t>
            </a:r>
            <a:r>
              <a:rPr lang="en-US" sz="2400" dirty="0" smtClean="0"/>
              <a:t>AAWG </a:t>
            </a:r>
            <a:r>
              <a:rPr lang="en-US" sz="2400" dirty="0"/>
              <a:t>member companies be taking to ensure that unauthorized 3rd parties can't get their hands on unencrypted </a:t>
            </a:r>
            <a:r>
              <a:rPr lang="en-US" sz="2400" dirty="0" smtClean="0"/>
              <a:t>saved </a:t>
            </a:r>
            <a:r>
              <a:rPr lang="en-US" sz="2400" dirty="0"/>
              <a:t>content</a:t>
            </a:r>
            <a:r>
              <a:rPr lang="en-US" sz="2400" dirty="0" smtClean="0"/>
              <a:t>?</a:t>
            </a:r>
            <a:endParaRPr lang="en-US" sz="2400" dirty="0"/>
          </a:p>
          <a:p>
            <a:r>
              <a:rPr lang="en-US" sz="2400" dirty="0" smtClean="0"/>
              <a:t>The six page draft document in circulation discusses recommendations around:</a:t>
            </a:r>
          </a:p>
          <a:p>
            <a:pPr lvl="1"/>
            <a:r>
              <a:rPr lang="en-US" sz="2000" dirty="0" smtClean="0"/>
              <a:t>passwords and passphrases</a:t>
            </a:r>
          </a:p>
          <a:p>
            <a:pPr lvl="1"/>
            <a:r>
              <a:rPr lang="en-US" sz="2000" dirty="0" smtClean="0"/>
              <a:t>multifactor authentication (and reasons why multifactor uptake is still low)</a:t>
            </a:r>
          </a:p>
          <a:p>
            <a:pPr lvl="1"/>
            <a:r>
              <a:rPr lang="en-US" sz="2000" dirty="0" smtClean="0"/>
              <a:t>use of password manager applications, </a:t>
            </a:r>
          </a:p>
          <a:p>
            <a:pPr lvl="1"/>
            <a:r>
              <a:rPr lang="en-US" sz="2000" dirty="0" smtClean="0"/>
              <a:t>and more...</a:t>
            </a:r>
          </a:p>
          <a:p>
            <a:r>
              <a:rPr lang="en-US" sz="2400" dirty="0" smtClean="0"/>
              <a:t>This document may be supplanted by a pair of password management documents now being finalized by M</a:t>
            </a:r>
            <a:r>
              <a:rPr lang="en-US" sz="2400" baseline="30000" dirty="0" smtClean="0"/>
              <a:t>3</a:t>
            </a:r>
            <a:r>
              <a:rPr lang="en-US" sz="2400" dirty="0" smtClean="0"/>
              <a:t>AAWG's Identity Management SIG.</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91</a:t>
            </a:fld>
            <a:endParaRPr lang="en-US"/>
          </a:p>
        </p:txBody>
      </p:sp>
    </p:spTree>
    <p:extLst>
      <p:ext uri="{BB962C8B-B14F-4D97-AF65-F5344CB8AC3E}">
        <p14:creationId xmlns:p14="http://schemas.microsoft.com/office/powerpoint/2010/main" val="115672005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XII. "Crypto Isn't Free"</a:t>
            </a:r>
            <a:br>
              <a:rPr lang="en-US" sz="3200" b="1" dirty="0" smtClean="0"/>
            </a:br>
            <a:r>
              <a:rPr lang="en-US" sz="3200" b="1" dirty="0" smtClean="0"/>
              <a:t>(Draft In Circulation)</a:t>
            </a:r>
            <a:endParaRPr lang="en-US" sz="3200" b="1" dirty="0"/>
          </a:p>
        </p:txBody>
      </p:sp>
    </p:spTree>
    <p:extLst>
      <p:ext uri="{BB962C8B-B14F-4D97-AF65-F5344CB8AC3E}">
        <p14:creationId xmlns:p14="http://schemas.microsoft.com/office/powerpoint/2010/main" val="182961833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914"/>
            <a:ext cx="8229600" cy="502120"/>
          </a:xfrm>
        </p:spPr>
        <p:txBody>
          <a:bodyPr>
            <a:normAutofit/>
          </a:bodyPr>
          <a:lstStyle/>
          <a:p>
            <a:r>
              <a:rPr lang="en-US" sz="3200" b="1" dirty="0" smtClean="0"/>
              <a:t>Everything Has a "Cost," Including Crypto</a:t>
            </a:r>
            <a:endParaRPr lang="en-US" sz="3200" b="1" dirty="0"/>
          </a:p>
        </p:txBody>
      </p:sp>
      <p:sp>
        <p:nvSpPr>
          <p:cNvPr id="3" name="Content Placeholder 2"/>
          <p:cNvSpPr>
            <a:spLocks noGrp="1"/>
          </p:cNvSpPr>
          <p:nvPr>
            <p:ph idx="1"/>
          </p:nvPr>
        </p:nvSpPr>
        <p:spPr>
          <a:xfrm>
            <a:off x="236260" y="767948"/>
            <a:ext cx="8653022" cy="5848222"/>
          </a:xfrm>
        </p:spPr>
        <p:txBody>
          <a:bodyPr>
            <a:noAutofit/>
          </a:bodyPr>
          <a:lstStyle/>
          <a:p>
            <a:r>
              <a:rPr lang="en-US" sz="2400" dirty="0" smtClean="0"/>
              <a:t>There </a:t>
            </a:r>
            <a:r>
              <a:rPr lang="en-US" sz="2400" dirty="0"/>
              <a:t>are very real tradeoffs/"costs" to using cryptography to protect your traffic This document will describe </a:t>
            </a:r>
            <a:r>
              <a:rPr lang="en-US" sz="2400" dirty="0" smtClean="0"/>
              <a:t>those considerations </a:t>
            </a:r>
            <a:r>
              <a:rPr lang="en-US" sz="2400" dirty="0"/>
              <a:t>so you can make an informed decision about what you do (or don't!) want to do when it comes to </a:t>
            </a:r>
            <a:r>
              <a:rPr lang="en-US" sz="2400" dirty="0" smtClean="0"/>
              <a:t>deploying </a:t>
            </a:r>
            <a:r>
              <a:rPr lang="en-US" sz="2400" dirty="0"/>
              <a:t>encryption. </a:t>
            </a:r>
            <a:r>
              <a:rPr lang="en-US" sz="2400" dirty="0" smtClean="0"/>
              <a:t>Areas covered in the draft document include:</a:t>
            </a:r>
          </a:p>
          <a:p>
            <a:pPr marL="914400" lvl="1" indent="-457200">
              <a:buFont typeface="+mj-lt"/>
              <a:buAutoNum type="arabicParenR"/>
            </a:pPr>
            <a:r>
              <a:rPr lang="en-US" sz="2000" dirty="0" smtClean="0"/>
              <a:t>If </a:t>
            </a:r>
            <a:r>
              <a:rPr lang="en-US" sz="2000" dirty="0"/>
              <a:t>Needed, Spam and Malware Filtering Has To Be Done On-System, </a:t>
            </a:r>
            <a:r>
              <a:rPr lang="en-US" sz="2000" dirty="0" smtClean="0"/>
              <a:t>Not Passively </a:t>
            </a:r>
            <a:r>
              <a:rPr lang="en-US" sz="2000" dirty="0"/>
              <a:t>On Network </a:t>
            </a:r>
            <a:r>
              <a:rPr lang="en-US" sz="2000" dirty="0" smtClean="0"/>
              <a:t>Links</a:t>
            </a:r>
          </a:p>
          <a:p>
            <a:pPr marL="914400" lvl="1" indent="-457200">
              <a:buFont typeface="+mj-lt"/>
              <a:buAutoNum type="arabicParenR"/>
            </a:pPr>
            <a:r>
              <a:rPr lang="en-US" sz="2000" dirty="0" smtClean="0"/>
              <a:t>Other </a:t>
            </a:r>
            <a:r>
              <a:rPr lang="en-US" sz="2000" dirty="0"/>
              <a:t>Potential Loss of </a:t>
            </a:r>
            <a:r>
              <a:rPr lang="en-US" sz="2000" dirty="0" smtClean="0"/>
              <a:t>Functionality (e.g., mail spool </a:t>
            </a:r>
            <a:r>
              <a:rPr lang="en-US" sz="2000" dirty="0" err="1" smtClean="0"/>
              <a:t>searchability</a:t>
            </a:r>
            <a:r>
              <a:rPr lang="en-US" sz="2000" dirty="0" smtClean="0"/>
              <a:t>; lack of mailing list support for encryption; debugging encrypted connections becomes more difficult)</a:t>
            </a:r>
          </a:p>
          <a:p>
            <a:pPr marL="914400" lvl="1" indent="-457200">
              <a:buFont typeface="+mj-lt"/>
              <a:buAutoNum type="arabicParenR"/>
            </a:pPr>
            <a:r>
              <a:rPr lang="en-US" sz="2000" dirty="0"/>
              <a:t>Potential Irrecoverable Loss of Encrypted </a:t>
            </a:r>
            <a:r>
              <a:rPr lang="en-US" sz="2000" dirty="0" smtClean="0"/>
              <a:t>Contents</a:t>
            </a:r>
          </a:p>
          <a:p>
            <a:pPr marL="914400" lvl="1" indent="-457200">
              <a:buFont typeface="+mj-lt"/>
              <a:buAutoNum type="arabicParenR"/>
            </a:pPr>
            <a:r>
              <a:rPr lang="en-US" sz="2000" dirty="0"/>
              <a:t>Incrementally Increased Effort/</a:t>
            </a:r>
            <a:r>
              <a:rPr lang="en-US" sz="2000" dirty="0" smtClean="0"/>
              <a:t>Inconvenience</a:t>
            </a:r>
          </a:p>
          <a:p>
            <a:pPr marL="914400" lvl="1" indent="-457200">
              <a:buFont typeface="+mj-lt"/>
              <a:buAutoNum type="arabicParenR"/>
            </a:pPr>
            <a:r>
              <a:rPr lang="en-US" sz="2000" dirty="0"/>
              <a:t>Potential Loss of </a:t>
            </a:r>
            <a:r>
              <a:rPr lang="en-US" sz="2000" dirty="0" smtClean="0"/>
              <a:t>Anonymity</a:t>
            </a:r>
          </a:p>
          <a:p>
            <a:pPr marL="914400" lvl="1" indent="-457200">
              <a:buFont typeface="+mj-lt"/>
              <a:buAutoNum type="arabicParenR"/>
            </a:pPr>
            <a:r>
              <a:rPr lang="en-US" sz="2000" dirty="0"/>
              <a:t>Cryptographic "Failure Modes" Often Tend To Be Brittle, and Failures Are Often Undifferentiated</a:t>
            </a:r>
            <a:endParaRPr lang="en-US" sz="2000" dirty="0" smtClean="0"/>
          </a:p>
          <a:p>
            <a:pPr marL="914400" lvl="1" indent="-457200">
              <a:buFont typeface="+mj-lt"/>
              <a:buAutoNum type="arabicParenR"/>
            </a:pPr>
            <a:r>
              <a:rPr lang="en-US" sz="2000" dirty="0" smtClean="0"/>
              <a:t>Computational </a:t>
            </a:r>
            <a:r>
              <a:rPr lang="en-US" sz="2000" dirty="0"/>
              <a:t>Overhead</a:t>
            </a:r>
            <a:r>
              <a:rPr lang="en-US" sz="2000" dirty="0" smtClean="0"/>
              <a:t>? (Not That Big Of A Deal These Days)</a:t>
            </a:r>
            <a:endParaRPr lang="en-US" sz="2000" dirty="0"/>
          </a:p>
        </p:txBody>
      </p:sp>
      <p:sp>
        <p:nvSpPr>
          <p:cNvPr id="4" name="Slide Number Placeholder 3"/>
          <p:cNvSpPr>
            <a:spLocks noGrp="1"/>
          </p:cNvSpPr>
          <p:nvPr>
            <p:ph type="sldNum" sz="quarter" idx="12"/>
          </p:nvPr>
        </p:nvSpPr>
        <p:spPr/>
        <p:txBody>
          <a:bodyPr/>
          <a:lstStyle/>
          <a:p>
            <a:fld id="{895740CC-497F-A94D-B855-144E65AFD84C}" type="slidenum">
              <a:rPr lang="en-US" smtClean="0"/>
              <a:t>93</a:t>
            </a:fld>
            <a:endParaRPr lang="en-US"/>
          </a:p>
        </p:txBody>
      </p:sp>
    </p:spTree>
    <p:extLst>
      <p:ext uri="{BB962C8B-B14F-4D97-AF65-F5344CB8AC3E}">
        <p14:creationId xmlns:p14="http://schemas.microsoft.com/office/powerpoint/2010/main" val="408240417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3200" b="1" dirty="0" smtClean="0"/>
              <a:t>XIII</a:t>
            </a:r>
            <a:r>
              <a:rPr lang="en-US" sz="3200" b="1" dirty="0"/>
              <a:t>. </a:t>
            </a:r>
            <a:r>
              <a:rPr lang="en-US" sz="3200" b="1" dirty="0" smtClean="0"/>
              <a:t>"</a:t>
            </a:r>
            <a:r>
              <a:rPr lang="en-US" sz="3200" b="1" dirty="0"/>
              <a:t>I Need To Protect Higher Bandwidth </a:t>
            </a:r>
            <a:r>
              <a:rPr lang="en-US" sz="3200" b="1" dirty="0" smtClean="0"/>
              <a:t/>
            </a:r>
            <a:br>
              <a:rPr lang="en-US" sz="3200" b="1" dirty="0" smtClean="0"/>
            </a:br>
            <a:r>
              <a:rPr lang="en-US" sz="3200" b="1" dirty="0" smtClean="0"/>
              <a:t>Internal </a:t>
            </a:r>
            <a:r>
              <a:rPr lang="en-US" sz="3200" b="1" dirty="0"/>
              <a:t>ISP Links </a:t>
            </a:r>
            <a:r>
              <a:rPr lang="en-US" sz="3200" b="1" dirty="0" smtClean="0"/>
              <a:t>-- </a:t>
            </a:r>
            <a:r>
              <a:rPr lang="en-US" sz="3200" b="1" dirty="0"/>
              <a:t>What Are My Options?</a:t>
            </a:r>
            <a:r>
              <a:rPr lang="en-US" sz="3200" b="1" dirty="0" smtClean="0"/>
              <a:t>" </a:t>
            </a:r>
            <a:br>
              <a:rPr lang="en-US" sz="3200" b="1" dirty="0" smtClean="0"/>
            </a:br>
            <a:r>
              <a:rPr lang="en-US" sz="3200" b="1" dirty="0" smtClean="0"/>
              <a:t>(Draft In Circulation)</a:t>
            </a:r>
            <a:endParaRPr lang="en-US" sz="3200" b="1" dirty="0"/>
          </a:p>
        </p:txBody>
      </p:sp>
    </p:spTree>
    <p:extLst>
      <p:ext uri="{BB962C8B-B14F-4D97-AF65-F5344CB8AC3E}">
        <p14:creationId xmlns:p14="http://schemas.microsoft.com/office/powerpoint/2010/main" val="420481993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46"/>
            <a:ext cx="8229600" cy="1143000"/>
          </a:xfrm>
        </p:spPr>
        <p:txBody>
          <a:bodyPr>
            <a:normAutofit/>
          </a:bodyPr>
          <a:lstStyle/>
          <a:p>
            <a:r>
              <a:rPr lang="en-US" sz="3200" b="1" dirty="0" smtClean="0"/>
              <a:t>This Document Is A Reaction to the MUSCULAR Revelations ("SSL Added/Removed Here")</a:t>
            </a:r>
            <a:endParaRPr lang="en-US" sz="3200" b="1" dirty="0"/>
          </a:p>
        </p:txBody>
      </p:sp>
      <p:sp>
        <p:nvSpPr>
          <p:cNvPr id="3" name="Content Placeholder 2"/>
          <p:cNvSpPr>
            <a:spLocks noGrp="1"/>
          </p:cNvSpPr>
          <p:nvPr>
            <p:ph idx="1"/>
          </p:nvPr>
        </p:nvSpPr>
        <p:spPr>
          <a:xfrm>
            <a:off x="162429" y="1299605"/>
            <a:ext cx="8800684" cy="5421869"/>
          </a:xfrm>
        </p:spPr>
        <p:txBody>
          <a:bodyPr>
            <a:noAutofit/>
          </a:bodyPr>
          <a:lstStyle/>
          <a:p>
            <a:r>
              <a:rPr lang="en-US" sz="2400" dirty="0" smtClean="0"/>
              <a:t>Many M</a:t>
            </a:r>
            <a:r>
              <a:rPr lang="en-US" sz="2400" baseline="30000" dirty="0" smtClean="0"/>
              <a:t>3</a:t>
            </a:r>
            <a:r>
              <a:rPr lang="en-US" sz="2400" dirty="0" smtClean="0"/>
              <a:t>AAWG service provider members have already publicly announced that they've encrypted their internal network links to avoid surreptitious passive monitoring of those links.</a:t>
            </a:r>
          </a:p>
          <a:p>
            <a:r>
              <a:rPr lang="en-US" sz="2400" dirty="0" smtClean="0"/>
              <a:t>See for example:</a:t>
            </a:r>
            <a:endParaRPr lang="en-US" sz="2400" dirty="0"/>
          </a:p>
          <a:p>
            <a:pPr lvl="1"/>
            <a:r>
              <a:rPr lang="en-US" sz="2000" dirty="0" smtClean="0"/>
              <a:t>http</a:t>
            </a:r>
            <a:r>
              <a:rPr lang="en-US" sz="2000" dirty="0"/>
              <a:t>://</a:t>
            </a:r>
            <a:r>
              <a:rPr lang="en-US" sz="2000" dirty="0" err="1"/>
              <a:t>arstechnica.com</a:t>
            </a:r>
            <a:r>
              <a:rPr lang="en-US" sz="2000" dirty="0"/>
              <a:t>/information-technology/2013/11/</a:t>
            </a:r>
            <a:r>
              <a:rPr lang="en-US" sz="2000" dirty="0" err="1"/>
              <a:t>googlers</a:t>
            </a:r>
            <a:r>
              <a:rPr lang="en-US" sz="2000" dirty="0"/>
              <a:t>-say-f-you-to-nsa-company-encrypts-internal-network</a:t>
            </a:r>
            <a:r>
              <a:rPr lang="en-US" sz="2000" dirty="0" smtClean="0"/>
              <a:t>/</a:t>
            </a:r>
          </a:p>
          <a:p>
            <a:pPr lvl="1"/>
            <a:r>
              <a:rPr lang="en-US" sz="2000" dirty="0"/>
              <a:t>http://</a:t>
            </a:r>
            <a:r>
              <a:rPr lang="en-US" sz="2000" dirty="0" err="1"/>
              <a:t>yahoo.tumblr.com</a:t>
            </a:r>
            <a:r>
              <a:rPr lang="en-US" sz="2000" dirty="0"/>
              <a:t>/post/81529518520/status-update-encryption-at-</a:t>
            </a:r>
            <a:r>
              <a:rPr lang="en-US" sz="2000" dirty="0" smtClean="0"/>
              <a:t>yahoo</a:t>
            </a:r>
          </a:p>
          <a:p>
            <a:pPr lvl="1"/>
            <a:r>
              <a:rPr lang="en-US" sz="2000" dirty="0"/>
              <a:t>http://</a:t>
            </a:r>
            <a:r>
              <a:rPr lang="en-US" sz="2000" dirty="0" err="1"/>
              <a:t>blogs.microsoft.com</a:t>
            </a:r>
            <a:r>
              <a:rPr lang="en-US" sz="2000" dirty="0"/>
              <a:t>/blog/2013/12/04/protecting-customer-data-from-government-snooping/ ("All of our key platform, productivity and communications services will encrypt customer content as it moves between our data centers</a:t>
            </a:r>
            <a:r>
              <a:rPr lang="en-US" sz="2000" dirty="0" smtClean="0"/>
              <a:t>.")</a:t>
            </a:r>
          </a:p>
          <a:p>
            <a:r>
              <a:rPr lang="en-US" sz="2400" dirty="0" smtClean="0"/>
              <a:t>At least some other major providers, however, plus many supporting-tier providers, have not yet done so.</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95</a:t>
            </a:fld>
            <a:endParaRPr lang="en-US"/>
          </a:p>
        </p:txBody>
      </p:sp>
    </p:spTree>
    <p:extLst>
      <p:ext uri="{BB962C8B-B14F-4D97-AF65-F5344CB8AC3E}">
        <p14:creationId xmlns:p14="http://schemas.microsoft.com/office/powerpoint/2010/main" val="178380968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46"/>
            <a:ext cx="8229600" cy="655761"/>
          </a:xfrm>
        </p:spPr>
        <p:txBody>
          <a:bodyPr>
            <a:normAutofit/>
          </a:bodyPr>
          <a:lstStyle/>
          <a:p>
            <a:r>
              <a:rPr lang="en-US" sz="3200" b="1" dirty="0" smtClean="0"/>
              <a:t>The Draft Document</a:t>
            </a:r>
            <a:endParaRPr lang="en-US" sz="3200" b="1" dirty="0"/>
          </a:p>
        </p:txBody>
      </p:sp>
      <p:sp>
        <p:nvSpPr>
          <p:cNvPr id="3" name="Content Placeholder 2"/>
          <p:cNvSpPr>
            <a:spLocks noGrp="1"/>
          </p:cNvSpPr>
          <p:nvPr>
            <p:ph idx="1"/>
          </p:nvPr>
        </p:nvSpPr>
        <p:spPr>
          <a:xfrm>
            <a:off x="162429" y="827021"/>
            <a:ext cx="8800684" cy="5894453"/>
          </a:xfrm>
        </p:spPr>
        <p:txBody>
          <a:bodyPr>
            <a:noAutofit/>
          </a:bodyPr>
          <a:lstStyle/>
          <a:p>
            <a:r>
              <a:rPr lang="en-US" sz="2400" dirty="0" smtClean="0"/>
              <a:t>The draft document currently in circulation describes </a:t>
            </a:r>
            <a:r>
              <a:rPr lang="en-US" sz="2400" dirty="0"/>
              <a:t>cryptographic options at higher </a:t>
            </a:r>
            <a:r>
              <a:rPr lang="en-US" sz="2400" dirty="0" smtClean="0"/>
              <a:t>speeds that are relevant to larger service providers, e.g., 10Gbps</a:t>
            </a:r>
            <a:r>
              <a:rPr lang="en-US" sz="2400" dirty="0"/>
              <a:t>/40Gbps/</a:t>
            </a:r>
            <a:r>
              <a:rPr lang="en-US" sz="2400" dirty="0" smtClean="0"/>
              <a:t>100Gbps (although </a:t>
            </a:r>
            <a:r>
              <a:rPr lang="en-US" sz="2400" dirty="0"/>
              <a:t>your options may be </a:t>
            </a:r>
            <a:r>
              <a:rPr lang="en-US" sz="2400" dirty="0" smtClean="0"/>
              <a:t>limited, and increasingly expensive, the faster you need to go).</a:t>
            </a:r>
          </a:p>
          <a:p>
            <a:r>
              <a:rPr lang="en-US" sz="2400" dirty="0" smtClean="0"/>
              <a:t>Network </a:t>
            </a:r>
            <a:r>
              <a:rPr lang="en-US" sz="2400" dirty="0"/>
              <a:t>encryption can be handled by options running at network layer 1</a:t>
            </a:r>
            <a:r>
              <a:rPr lang="en-US" sz="2400" dirty="0" smtClean="0"/>
              <a:t>, </a:t>
            </a:r>
            <a:r>
              <a:rPr lang="en-US" sz="2400" dirty="0"/>
              <a:t>layer 2, </a:t>
            </a:r>
            <a:r>
              <a:rPr lang="en-US" sz="2400" dirty="0" smtClean="0"/>
              <a:t>or </a:t>
            </a:r>
            <a:r>
              <a:rPr lang="en-US" sz="2400" dirty="0"/>
              <a:t>layer 3 </a:t>
            </a:r>
            <a:r>
              <a:rPr lang="en-US" sz="2400" dirty="0" smtClean="0"/>
              <a:t>of </a:t>
            </a:r>
            <a:r>
              <a:rPr lang="en-US" sz="2400" dirty="0"/>
              <a:t>the </a:t>
            </a:r>
            <a:r>
              <a:rPr lang="en-US" sz="2400" dirty="0" smtClean="0"/>
              <a:t>network </a:t>
            </a:r>
            <a:r>
              <a:rPr lang="en-US" sz="2400" dirty="0"/>
              <a:t>model. </a:t>
            </a:r>
            <a:r>
              <a:rPr lang="en-US" sz="2400" dirty="0" smtClean="0"/>
              <a:t>Given </a:t>
            </a:r>
            <a:r>
              <a:rPr lang="en-US" sz="2400" dirty="0"/>
              <a:t>uncertainties about various attacks against encryption technologies, some sites may </a:t>
            </a:r>
            <a:r>
              <a:rPr lang="en-US" sz="2400" dirty="0" smtClean="0"/>
              <a:t>even </a:t>
            </a:r>
            <a:r>
              <a:rPr lang="en-US" sz="2400" dirty="0"/>
              <a:t>decide that they want to run </a:t>
            </a:r>
            <a:r>
              <a:rPr lang="en-US" sz="2400" dirty="0" smtClean="0"/>
              <a:t>redundant </a:t>
            </a:r>
            <a:r>
              <a:rPr lang="en-US" sz="2400" dirty="0"/>
              <a:t>encryption products, each at different network layers, for </a:t>
            </a:r>
            <a:r>
              <a:rPr lang="en-US" sz="2400" dirty="0" smtClean="0"/>
              <a:t>security </a:t>
            </a:r>
            <a:r>
              <a:rPr lang="en-US" sz="2400" dirty="0"/>
              <a:t>in depth and reduced risk of unexpected exposure. </a:t>
            </a:r>
            <a:endParaRPr lang="en-US" sz="2400" dirty="0" smtClean="0"/>
          </a:p>
          <a:p>
            <a:r>
              <a:rPr lang="en-US" sz="2400" dirty="0" smtClean="0"/>
              <a:t>Of </a:t>
            </a:r>
            <a:r>
              <a:rPr lang="en-US" sz="2400" dirty="0"/>
              <a:t>course, doing network-based encryption at layers 1, 2, or 3 does not also preclude doing </a:t>
            </a:r>
            <a:r>
              <a:rPr lang="en-US" sz="2400" dirty="0" smtClean="0"/>
              <a:t>encryption at </a:t>
            </a:r>
            <a:r>
              <a:rPr lang="en-US" sz="2400" dirty="0"/>
              <a:t>layer 4  </a:t>
            </a:r>
            <a:r>
              <a:rPr lang="en-US" sz="2400" dirty="0" smtClean="0"/>
              <a:t/>
            </a:r>
            <a:br>
              <a:rPr lang="en-US" sz="2400" dirty="0" smtClean="0"/>
            </a:br>
            <a:r>
              <a:rPr lang="en-US" sz="2400" dirty="0" smtClean="0"/>
              <a:t>(</a:t>
            </a:r>
            <a:r>
              <a:rPr lang="en-US" sz="2400" dirty="0"/>
              <a:t>e.g., opportunistic SSL/TLS), or encryption at layer 7 </a:t>
            </a:r>
            <a:r>
              <a:rPr lang="en-US" sz="2400" dirty="0" smtClean="0"/>
              <a:t/>
            </a:r>
            <a:br>
              <a:rPr lang="en-US" sz="2400" dirty="0" smtClean="0"/>
            </a:br>
            <a:r>
              <a:rPr lang="en-US" sz="2400" dirty="0" smtClean="0"/>
              <a:t>(</a:t>
            </a:r>
            <a:r>
              <a:rPr lang="en-US" sz="2400" dirty="0"/>
              <a:t>end-to-end </a:t>
            </a:r>
            <a:r>
              <a:rPr lang="en-US" sz="2400" dirty="0" smtClean="0"/>
              <a:t>encryption with PGP/GPG or S/MIME)</a:t>
            </a:r>
            <a:r>
              <a:rPr lang="en-US" sz="2400" dirty="0"/>
              <a:t>, as well</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96</a:t>
            </a:fld>
            <a:endParaRPr lang="en-US"/>
          </a:p>
        </p:txBody>
      </p:sp>
    </p:spTree>
    <p:extLst>
      <p:ext uri="{BB962C8B-B14F-4D97-AF65-F5344CB8AC3E}">
        <p14:creationId xmlns:p14="http://schemas.microsoft.com/office/powerpoint/2010/main" val="2484018097"/>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46"/>
            <a:ext cx="8229600" cy="655761"/>
          </a:xfrm>
        </p:spPr>
        <p:txBody>
          <a:bodyPr>
            <a:normAutofit/>
          </a:bodyPr>
          <a:lstStyle/>
          <a:p>
            <a:r>
              <a:rPr lang="en-US" sz="3200" b="1" dirty="0" smtClean="0"/>
              <a:t>Product Eligibility</a:t>
            </a:r>
            <a:endParaRPr lang="en-US" sz="3200" b="1" dirty="0"/>
          </a:p>
        </p:txBody>
      </p:sp>
      <p:sp>
        <p:nvSpPr>
          <p:cNvPr id="3" name="Content Placeholder 2"/>
          <p:cNvSpPr>
            <a:spLocks noGrp="1"/>
          </p:cNvSpPr>
          <p:nvPr>
            <p:ph idx="1"/>
          </p:nvPr>
        </p:nvSpPr>
        <p:spPr>
          <a:xfrm>
            <a:off x="162429" y="827021"/>
            <a:ext cx="8800684" cy="5894453"/>
          </a:xfrm>
        </p:spPr>
        <p:txBody>
          <a:bodyPr>
            <a:noAutofit/>
          </a:bodyPr>
          <a:lstStyle/>
          <a:p>
            <a:r>
              <a:rPr lang="en-US" sz="2400" dirty="0"/>
              <a:t>To be considered for </a:t>
            </a:r>
            <a:r>
              <a:rPr lang="en-US" sz="2400" dirty="0" smtClean="0"/>
              <a:t>listing in the draft document in addition to supporting at least 10Gbps speeds, network </a:t>
            </a:r>
            <a:r>
              <a:rPr lang="en-US" sz="2400" dirty="0"/>
              <a:t>encryption solutions must support a minimum of AES-256</a:t>
            </a:r>
            <a:r>
              <a:rPr lang="en-US" sz="2400" dirty="0" smtClean="0"/>
              <a:t>. This </a:t>
            </a:r>
            <a:r>
              <a:rPr lang="en-US" sz="2400" dirty="0"/>
              <a:t>rules out, for example, products that only support AES-128 </a:t>
            </a:r>
            <a:r>
              <a:rPr lang="en-US" sz="2400" dirty="0" smtClean="0"/>
              <a:t>(or weaker) crypto</a:t>
            </a:r>
            <a:r>
              <a:rPr lang="en-US" sz="2400" dirty="0"/>
              <a:t>.</a:t>
            </a:r>
          </a:p>
          <a:p>
            <a:endParaRPr lang="en-US" sz="2400" dirty="0" smtClean="0"/>
          </a:p>
          <a:p>
            <a:r>
              <a:rPr lang="en-US" sz="2400" dirty="0" smtClean="0"/>
              <a:t>Products </a:t>
            </a:r>
            <a:r>
              <a:rPr lang="en-US" sz="2400" dirty="0"/>
              <a:t>must </a:t>
            </a:r>
            <a:r>
              <a:rPr lang="en-US" sz="2400" dirty="0" smtClean="0"/>
              <a:t>also be </a:t>
            </a:r>
            <a:r>
              <a:rPr lang="en-US" sz="2400" dirty="0"/>
              <a:t>available for sale to non-governmental entities (e.g., </a:t>
            </a:r>
            <a:r>
              <a:rPr lang="en-US" sz="2400" dirty="0" smtClean="0"/>
              <a:t>High </a:t>
            </a:r>
            <a:r>
              <a:rPr lang="en-US" sz="2400" dirty="0"/>
              <a:t>Assurance Internet Protocol </a:t>
            </a:r>
            <a:r>
              <a:rPr lang="en-US" sz="2400" dirty="0" smtClean="0"/>
              <a:t>Encryptor (HAIPE)-</a:t>
            </a:r>
            <a:r>
              <a:rPr lang="en-US" sz="2400" dirty="0"/>
              <a:t>compliant devices </a:t>
            </a:r>
            <a:r>
              <a:rPr lang="en-US" sz="2400" dirty="0" smtClean="0"/>
              <a:t>such as </a:t>
            </a:r>
            <a:r>
              <a:rPr lang="en-US" sz="2400" dirty="0"/>
              <a:t>the http://www.gdc4s.com/taclane-10g-%28kg-175x%29.html using classified NSA Suite A  crypto </a:t>
            </a:r>
            <a:r>
              <a:rPr lang="en-US" sz="2400" dirty="0" smtClean="0"/>
              <a:t>algorithms </a:t>
            </a:r>
            <a:r>
              <a:rPr lang="en-US" sz="2400" dirty="0"/>
              <a:t>are not available for use in the commercial/unclassified </a:t>
            </a:r>
            <a:r>
              <a:rPr lang="en-US" sz="2400" dirty="0" smtClean="0"/>
              <a:t>market, and </a:t>
            </a:r>
            <a:r>
              <a:rPr lang="en-US" sz="2400" dirty="0"/>
              <a:t>hence, these </a:t>
            </a:r>
            <a:r>
              <a:rPr lang="en-US" sz="2400" dirty="0" smtClean="0"/>
              <a:t>sort of products will not </a:t>
            </a:r>
            <a:r>
              <a:rPr lang="en-US" sz="2400" dirty="0"/>
              <a:t>be included in </a:t>
            </a:r>
            <a:r>
              <a:rPr lang="en-US" sz="2400" dirty="0" smtClean="0"/>
              <a:t>the options mentioned in the draft </a:t>
            </a:r>
            <a:r>
              <a:rPr lang="en-US" sz="2400" dirty="0"/>
              <a:t>document)</a:t>
            </a:r>
          </a:p>
        </p:txBody>
      </p:sp>
      <p:sp>
        <p:nvSpPr>
          <p:cNvPr id="4" name="Slide Number Placeholder 3"/>
          <p:cNvSpPr>
            <a:spLocks noGrp="1"/>
          </p:cNvSpPr>
          <p:nvPr>
            <p:ph type="sldNum" sz="quarter" idx="12"/>
          </p:nvPr>
        </p:nvSpPr>
        <p:spPr/>
        <p:txBody>
          <a:bodyPr/>
          <a:lstStyle/>
          <a:p>
            <a:fld id="{895740CC-497F-A94D-B855-144E65AFD84C}" type="slidenum">
              <a:rPr lang="en-US" smtClean="0"/>
              <a:t>97</a:t>
            </a:fld>
            <a:endParaRPr lang="en-US"/>
          </a:p>
        </p:txBody>
      </p:sp>
    </p:spTree>
    <p:extLst>
      <p:ext uri="{BB962C8B-B14F-4D97-AF65-F5344CB8AC3E}">
        <p14:creationId xmlns:p14="http://schemas.microsoft.com/office/powerpoint/2010/main" val="308547045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46"/>
            <a:ext cx="8229600" cy="655761"/>
          </a:xfrm>
        </p:spPr>
        <p:txBody>
          <a:bodyPr>
            <a:normAutofit/>
          </a:bodyPr>
          <a:lstStyle/>
          <a:p>
            <a:r>
              <a:rPr lang="en-US" sz="3200" b="1" dirty="0" smtClean="0"/>
              <a:t>Product Categories</a:t>
            </a:r>
            <a:endParaRPr lang="en-US" sz="3200" b="1" dirty="0"/>
          </a:p>
        </p:txBody>
      </p:sp>
      <p:sp>
        <p:nvSpPr>
          <p:cNvPr id="3" name="Content Placeholder 2"/>
          <p:cNvSpPr>
            <a:spLocks noGrp="1"/>
          </p:cNvSpPr>
          <p:nvPr>
            <p:ph idx="1"/>
          </p:nvPr>
        </p:nvSpPr>
        <p:spPr>
          <a:xfrm>
            <a:off x="162429" y="827021"/>
            <a:ext cx="8800684" cy="5894453"/>
          </a:xfrm>
        </p:spPr>
        <p:txBody>
          <a:bodyPr>
            <a:noAutofit/>
          </a:bodyPr>
          <a:lstStyle/>
          <a:p>
            <a:r>
              <a:rPr lang="en-US" sz="2400" dirty="0" smtClean="0"/>
              <a:t>Listings are provided for Layer 1 (optical) encryption solutions running at speeds of up to 100Gbps, but optical encryption solutions may be limited by the optical platform you've deployed.</a:t>
            </a:r>
          </a:p>
          <a:p>
            <a:r>
              <a:rPr lang="en-US" sz="2400" dirty="0" smtClean="0"/>
              <a:t>There are 15 Layer 2 encryption options (often referred to as "MACsec" or LinkSec or 802.1AE). Low overhead, low latency, protocol agnostic and relatively well-standardized, MACsec is a popular option that's normally deployed as a point-to-point protocol, protecting switch-to-switch, switch-to-router, or switch-to-server links. Layer 2 encryption is typically one of the </a:t>
            </a:r>
            <a:r>
              <a:rPr lang="en-US" sz="2400" i="1" dirty="0" smtClean="0"/>
              <a:t>least expensive</a:t>
            </a:r>
            <a:r>
              <a:rPr lang="en-US" sz="2400" dirty="0" smtClean="0"/>
              <a:t> 10Gbps encryption solutions.</a:t>
            </a:r>
          </a:p>
          <a:p>
            <a:r>
              <a:rPr lang="en-US" sz="2400" dirty="0"/>
              <a:t>Layer 3 encryption generally means doing </a:t>
            </a:r>
            <a:r>
              <a:rPr lang="en-US" sz="2400" dirty="0" smtClean="0"/>
              <a:t>IPsec, probably in tunnel model rather </a:t>
            </a:r>
            <a:r>
              <a:rPr lang="en-US" sz="2400" dirty="0"/>
              <a:t>than transport mode. Doing IPsec at 10Gbps can be quite challenging/expensive, and is subject to both materials latency issues and substantial overhead-related impacts</a:t>
            </a:r>
            <a:r>
              <a:rPr lang="en-US" sz="2400" dirty="0" smtClean="0"/>
              <a:t>. Nonetheless, some 10Gbps+ options are mentioned in the draft.</a:t>
            </a:r>
            <a:endParaRPr lang="en-US" sz="2400" dirty="0"/>
          </a:p>
        </p:txBody>
      </p:sp>
      <p:sp>
        <p:nvSpPr>
          <p:cNvPr id="4" name="Slide Number Placeholder 3"/>
          <p:cNvSpPr>
            <a:spLocks noGrp="1"/>
          </p:cNvSpPr>
          <p:nvPr>
            <p:ph type="sldNum" sz="quarter" idx="12"/>
          </p:nvPr>
        </p:nvSpPr>
        <p:spPr/>
        <p:txBody>
          <a:bodyPr/>
          <a:lstStyle/>
          <a:p>
            <a:fld id="{895740CC-497F-A94D-B855-144E65AFD84C}" type="slidenum">
              <a:rPr lang="en-US" smtClean="0"/>
              <a:t>98</a:t>
            </a:fld>
            <a:endParaRPr lang="en-US" dirty="0"/>
          </a:p>
        </p:txBody>
      </p:sp>
    </p:spTree>
    <p:extLst>
      <p:ext uri="{BB962C8B-B14F-4D97-AF65-F5344CB8AC3E}">
        <p14:creationId xmlns:p14="http://schemas.microsoft.com/office/powerpoint/2010/main" val="391070678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sz="3200" b="1" dirty="0" smtClean="0"/>
              <a:t>XIV. "</a:t>
            </a:r>
            <a:r>
              <a:rPr lang="en-US" sz="3200" b="1" dirty="0"/>
              <a:t>Deploying Crypto For Voice Telephony </a:t>
            </a:r>
            <a:r>
              <a:rPr lang="en-US" sz="3200" b="1" dirty="0" smtClean="0"/>
              <a:t/>
            </a:r>
            <a:br>
              <a:rPr lang="en-US" sz="3200" b="1" dirty="0" smtClean="0"/>
            </a:br>
            <a:r>
              <a:rPr lang="en-US" sz="3200" b="1" dirty="0" smtClean="0"/>
              <a:t>and </a:t>
            </a:r>
            <a:r>
              <a:rPr lang="en-US" sz="3200" b="1" dirty="0"/>
              <a:t>Chat/Text </a:t>
            </a:r>
            <a:r>
              <a:rPr lang="en-US" sz="3200" b="1" dirty="0" smtClean="0"/>
              <a:t>Messaging" </a:t>
            </a:r>
            <a:br>
              <a:rPr lang="en-US" sz="3200" b="1" dirty="0" smtClean="0"/>
            </a:br>
            <a:r>
              <a:rPr lang="en-US" sz="3200" b="1" dirty="0" smtClean="0"/>
              <a:t>(Draft In Circulation)</a:t>
            </a:r>
            <a:endParaRPr lang="en-US" sz="3200" b="1" dirty="0"/>
          </a:p>
        </p:txBody>
      </p:sp>
    </p:spTree>
    <p:extLst>
      <p:ext uri="{BB962C8B-B14F-4D97-AF65-F5344CB8AC3E}">
        <p14:creationId xmlns:p14="http://schemas.microsoft.com/office/powerpoint/2010/main" val="31986110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4846</TotalTime>
  <Words>7360</Words>
  <Application>Microsoft Macintosh PowerPoint</Application>
  <PresentationFormat>On-screen Show (4:3)</PresentationFormat>
  <Paragraphs>565</Paragraphs>
  <Slides>104</Slides>
  <Notes>8</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"What Must We Do?" Industry Reactions to  Pervasive Monitoring Programs</vt:lpstr>
      <vt:lpstr>I. Introduction</vt:lpstr>
      <vt:lpstr>Thanks and a Disclaimer</vt:lpstr>
      <vt:lpstr>My Background</vt:lpstr>
      <vt:lpstr>Speaking of My Talks, They Have An Odd Format</vt:lpstr>
      <vt:lpstr>Today's Topic</vt:lpstr>
      <vt:lpstr>M3AAWG In One Slide</vt:lpstr>
      <vt:lpstr>A Summary of the Anti-Pervasive Monitoring SIG</vt:lpstr>
      <vt:lpstr>My Personal Perspective On A Few Points</vt:lpstr>
      <vt:lpstr>My Personal Perspective: Service Providers</vt:lpstr>
      <vt:lpstr>Criminal Law Enforcement Officers (LEOs)</vt:lpstr>
      <vt:lpstr>The Intelligence Community (IC)</vt:lpstr>
      <vt:lpstr>The Result?</vt:lpstr>
      <vt:lpstr>II. The Origin of M3AAWG's  Anti-Pervasive Monitoring Work:  Snowden's Initial Disclosures</vt:lpstr>
      <vt:lpstr>M3AAWG 28 Was Being Held In Vienna, Austria,  When The First Snowden Article Was Published</vt:lpstr>
      <vt:lpstr>PowerPoint Presentation</vt:lpstr>
      <vt:lpstr>Reactions</vt:lpstr>
      <vt:lpstr>PowerPoint Presentation</vt:lpstr>
      <vt:lpstr>The PRISM Program Disclosure</vt:lpstr>
      <vt:lpstr>What Has The PRISM Program Collected?</vt:lpstr>
      <vt:lpstr>PowerPoint Presentation</vt:lpstr>
      <vt:lpstr>PowerPoint Presentation</vt:lpstr>
      <vt:lpstr>Domestic Bulk Metadata Collection Had Been  Going On For Years BEFORE Snowden's Revelations</vt:lpstr>
      <vt:lpstr>https://www.eff.org/nsa-spying/timeline</vt:lpstr>
      <vt:lpstr>M3AAWG Reaction to All These Revelations</vt:lpstr>
      <vt:lpstr>III. Anti-Pervasive Monitoring-Related Videotaped Keynotes, Training Session Videos And Other Video Content</vt:lpstr>
      <vt:lpstr>M3AAWG Public Videos</vt:lpstr>
      <vt:lpstr>PowerPoint Presentation</vt:lpstr>
      <vt:lpstr>Ladar Levison and Lavabit</vt:lpstr>
      <vt:lpstr>PowerPoint Presentation</vt:lpstr>
      <vt:lpstr>Brussels Crypto Sessions</vt:lpstr>
      <vt:lpstr>PowerPoint Presentation</vt:lpstr>
      <vt:lpstr>The Boston, October 2014, Keynotes</vt:lpstr>
      <vt:lpstr>PowerPoint Presentation</vt:lpstr>
      <vt:lpstr>PowerPoint Presentation</vt:lpstr>
      <vt:lpstr>PowerPoint Presentation</vt:lpstr>
      <vt:lpstr>Other Videos</vt:lpstr>
      <vt:lpstr>PowerPoint Presentation</vt:lpstr>
      <vt:lpstr>PowerPoint Presentation</vt:lpstr>
      <vt:lpstr>PowerPoint Presentation</vt:lpstr>
      <vt:lpstr>PowerPoint Presentation</vt:lpstr>
      <vt:lpstr>PowerPoint Presentation</vt:lpstr>
      <vt:lpstr>IV. Digging In A Little: What's "In Scope" For M3AAWG's Anti-Pervasive Monitoring Work? Why Focus on Intelligence Community Surveillance?</vt:lpstr>
      <vt:lpstr>Norms For Performing Intercepts in the U.S.</vt:lpstr>
      <vt:lpstr>Provider Monitoring</vt:lpstr>
      <vt:lpstr>Other Areas Out Of Scope</vt:lpstr>
      <vt:lpstr>Criminal Law Enforcement Wiretaps</vt:lpstr>
      <vt:lpstr>Limitations Applicable to Criminal Law Enforcement</vt:lpstr>
      <vt:lpstr>Net Result? Relatively Few Criminal  Investigations Actually Involve Wiretaps</vt:lpstr>
      <vt:lpstr>And For The Record, Use of Encryption Has Seldom Been An Impediment To Wiretaps in Criminal Cases</vt:lpstr>
      <vt:lpstr>OK, So What About the "Intelligence Community?"</vt:lpstr>
      <vt:lpstr>An Aside: "What Are National Security Letters?"</vt:lpstr>
      <vt:lpstr>The Problem With All Those Statistics?</vt:lpstr>
      <vt:lpstr>V. Encrypting Email In Transit</vt:lpstr>
      <vt:lpstr>Opportunistic Encryption of Email In Transit</vt:lpstr>
      <vt:lpstr>IS Email Getting Encrypted In Transit? Why Yes, It Is</vt:lpstr>
      <vt:lpstr>All Those 100%'s and 99.99%'s? Those Numbers Represent A Bit of a Miracle...</vt:lpstr>
      <vt:lpstr>PowerPoint Presentation</vt:lpstr>
      <vt:lpstr>A Couple of Notes About The Google Numbers</vt:lpstr>
      <vt:lpstr>Does This Mean That Gmail Is "Going Dark?" NO!</vt:lpstr>
      <vt:lpstr>VI. MITM Attacks</vt:lpstr>
      <vt:lpstr>MITM Attacks</vt:lpstr>
      <vt:lpstr>Our Assessment of the Risks of MITM Attacks</vt:lpstr>
      <vt:lpstr>The Basic Problem With Opportunistic Encryption</vt:lpstr>
      <vt:lpstr>What We Need: A Rigorous Alternative</vt:lpstr>
      <vt:lpstr>The Rigorous Alternative (continued)</vt:lpstr>
      <vt:lpstr>What If A Message CAN'T Be Securely Conveyed?</vt:lpstr>
      <vt:lpstr>PowerPoint Presentation</vt:lpstr>
      <vt:lpstr>Yes, We Know</vt:lpstr>
      <vt:lpstr>VII. M3AAWG's 2015 J.D. Falk Award  "Keys Under the Doormats: Mandating Insecurity by Requiring Government Access to All Data and Communications"</vt:lpstr>
      <vt:lpstr>J.D. Falk Award</vt:lpstr>
      <vt:lpstr>The 2015 J.D. Falk Award Recipient</vt:lpstr>
      <vt:lpstr>VIII. Forward Secrecy</vt:lpstr>
      <vt:lpstr>The Non-Forward Secrecy Risk Model</vt:lpstr>
      <vt:lpstr>Is Encrypted Traffic Being Retained? Yes...</vt:lpstr>
      <vt:lpstr>Are Private Keys Really At Risk of Disclosure?</vt:lpstr>
      <vt:lpstr>Alternative Means of Obtaining Private Keys</vt:lpstr>
      <vt:lpstr>The Solution: Forward Secrecy</vt:lpstr>
      <vt:lpstr>Diffie-Hellman Parameters</vt:lpstr>
      <vt:lpstr>IX. End-To-End Encryption (Draft in Circulation)</vt:lpstr>
      <vt:lpstr>PowerPoint Presentation</vt:lpstr>
      <vt:lpstr>Why Doesn't Everyone Use End-to-End Crypto?</vt:lpstr>
      <vt:lpstr>Why Not End-to-End? (continued)</vt:lpstr>
      <vt:lpstr>Why Not End-to-End? (continued)</vt:lpstr>
      <vt:lpstr>Why Not End-to-End? (continued)</vt:lpstr>
      <vt:lpstr>How Little Used?</vt:lpstr>
      <vt:lpstr>In The Mean Time, We'll Teach People To Use The  Tools That Are Available, S/MIME and PGP Alike</vt:lpstr>
      <vt:lpstr>X. Traffic Analysis (Draft In Circulation)</vt:lpstr>
      <vt:lpstr>The Traffic Analysis Problem</vt:lpstr>
      <vt:lpstr>XI. Securing Authentication (Draft In Circulation)</vt:lpstr>
      <vt:lpstr>The Problem of Weak User Authentication</vt:lpstr>
      <vt:lpstr>XII. "Crypto Isn't Free" (Draft In Circulation)</vt:lpstr>
      <vt:lpstr>Everything Has a "Cost," Including Crypto</vt:lpstr>
      <vt:lpstr>XIII. "I Need To Protect Higher Bandwidth  Internal ISP Links -- What Are My Options?"  (Draft In Circulation)</vt:lpstr>
      <vt:lpstr>This Document Is A Reaction to the MUSCULAR Revelations ("SSL Added/Removed Here")</vt:lpstr>
      <vt:lpstr>The Draft Document</vt:lpstr>
      <vt:lpstr>Product Eligibility</vt:lpstr>
      <vt:lpstr>Product Categories</vt:lpstr>
      <vt:lpstr>XIV. "Deploying Crypto For Voice Telephony  and Chat/Text Messaging"  (Draft In Circulation)</vt:lpstr>
      <vt:lpstr>It's Not All About Email</vt:lpstr>
      <vt:lpstr>The Challenge of Interoperability</vt:lpstr>
      <vt:lpstr>XV. "The Potential Role of DANE TLSA  in Securing MTA-to-MTA Flows"  (Draft In Circulation)</vt:lpstr>
      <vt:lpstr>DANE TLSA</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Must We Do? Industry Reactions to Pervasive Monitoring Programs"  SecureComm</dc:title>
  <dc:creator>Joe</dc:creator>
  <cp:lastModifiedBy>Joe</cp:lastModifiedBy>
  <cp:revision>237</cp:revision>
  <dcterms:created xsi:type="dcterms:W3CDTF">2015-10-09T16:28:03Z</dcterms:created>
  <dcterms:modified xsi:type="dcterms:W3CDTF">2015-10-27T02:00:58Z</dcterms:modified>
</cp:coreProperties>
</file>