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332" r:id="rId4"/>
    <p:sldId id="336" r:id="rId5"/>
    <p:sldId id="261" r:id="rId6"/>
    <p:sldId id="326" r:id="rId7"/>
    <p:sldId id="260" r:id="rId8"/>
    <p:sldId id="320" r:id="rId9"/>
    <p:sldId id="321" r:id="rId10"/>
    <p:sldId id="324" r:id="rId11"/>
    <p:sldId id="258" r:id="rId12"/>
    <p:sldId id="318" r:id="rId13"/>
    <p:sldId id="327" r:id="rId14"/>
    <p:sldId id="265" r:id="rId15"/>
    <p:sldId id="325" r:id="rId16"/>
    <p:sldId id="288" r:id="rId17"/>
    <p:sldId id="284" r:id="rId18"/>
    <p:sldId id="266" r:id="rId19"/>
    <p:sldId id="330" r:id="rId20"/>
    <p:sldId id="263" r:id="rId21"/>
    <p:sldId id="328" r:id="rId22"/>
    <p:sldId id="267" r:id="rId23"/>
    <p:sldId id="329" r:id="rId24"/>
    <p:sldId id="333" r:id="rId25"/>
    <p:sldId id="331" r:id="rId26"/>
    <p:sldId id="268" r:id="rId27"/>
    <p:sldId id="269" r:id="rId28"/>
    <p:sldId id="270" r:id="rId29"/>
    <p:sldId id="337" r:id="rId30"/>
    <p:sldId id="289" r:id="rId31"/>
    <p:sldId id="290" r:id="rId32"/>
    <p:sldId id="285" r:id="rId33"/>
    <p:sldId id="293" r:id="rId34"/>
    <p:sldId id="271" r:id="rId35"/>
    <p:sldId id="356" r:id="rId36"/>
    <p:sldId id="297" r:id="rId37"/>
    <p:sldId id="298" r:id="rId38"/>
    <p:sldId id="292" r:id="rId39"/>
    <p:sldId id="301" r:id="rId40"/>
    <p:sldId id="296" r:id="rId41"/>
    <p:sldId id="295" r:id="rId42"/>
    <p:sldId id="338" r:id="rId43"/>
    <p:sldId id="299" r:id="rId44"/>
    <p:sldId id="440" r:id="rId45"/>
    <p:sldId id="291" r:id="rId46"/>
    <p:sldId id="294" r:id="rId47"/>
    <p:sldId id="272" r:id="rId48"/>
    <p:sldId id="334" r:id="rId49"/>
    <p:sldId id="462" r:id="rId50"/>
    <p:sldId id="463" r:id="rId51"/>
    <p:sldId id="286" r:id="rId52"/>
    <p:sldId id="308" r:id="rId53"/>
    <p:sldId id="309" r:id="rId54"/>
    <p:sldId id="310" r:id="rId55"/>
    <p:sldId id="311" r:id="rId56"/>
    <p:sldId id="312" r:id="rId57"/>
    <p:sldId id="313" r:id="rId58"/>
    <p:sldId id="314" r:id="rId59"/>
    <p:sldId id="316" r:id="rId60"/>
    <p:sldId id="341" r:id="rId61"/>
    <p:sldId id="315" r:id="rId62"/>
    <p:sldId id="282" r:id="rId63"/>
    <p:sldId id="307" r:id="rId64"/>
    <p:sldId id="352" r:id="rId65"/>
    <p:sldId id="302" r:id="rId66"/>
    <p:sldId id="303" r:id="rId67"/>
    <p:sldId id="304" r:id="rId68"/>
    <p:sldId id="417" r:id="rId69"/>
    <p:sldId id="353" r:id="rId70"/>
    <p:sldId id="305" r:id="rId71"/>
    <p:sldId id="306" r:id="rId72"/>
    <p:sldId id="354" r:id="rId73"/>
    <p:sldId id="344" r:id="rId74"/>
    <p:sldId id="345" r:id="rId75"/>
    <p:sldId id="342" r:id="rId76"/>
    <p:sldId id="349" r:id="rId77"/>
    <p:sldId id="346" r:id="rId78"/>
    <p:sldId id="350" r:id="rId79"/>
    <p:sldId id="355" r:id="rId80"/>
    <p:sldId id="348" r:id="rId81"/>
    <p:sldId id="351" r:id="rId82"/>
    <p:sldId id="362" r:id="rId83"/>
    <p:sldId id="364" r:id="rId84"/>
    <p:sldId id="365" r:id="rId85"/>
    <p:sldId id="367" r:id="rId86"/>
    <p:sldId id="366" r:id="rId87"/>
    <p:sldId id="368" r:id="rId88"/>
    <p:sldId id="363" r:id="rId89"/>
    <p:sldId id="361" r:id="rId90"/>
    <p:sldId id="357" r:id="rId91"/>
    <p:sldId id="340" r:id="rId92"/>
    <p:sldId id="343" r:id="rId93"/>
    <p:sldId id="394" r:id="rId94"/>
    <p:sldId id="380" r:id="rId95"/>
    <p:sldId id="381" r:id="rId96"/>
    <p:sldId id="382" r:id="rId97"/>
    <p:sldId id="379" r:id="rId98"/>
    <p:sldId id="383" r:id="rId99"/>
    <p:sldId id="384" r:id="rId100"/>
    <p:sldId id="385" r:id="rId101"/>
    <p:sldId id="386" r:id="rId102"/>
    <p:sldId id="387" r:id="rId103"/>
    <p:sldId id="388" r:id="rId104"/>
    <p:sldId id="389" r:id="rId105"/>
    <p:sldId id="390" r:id="rId106"/>
    <p:sldId id="391" r:id="rId107"/>
    <p:sldId id="392" r:id="rId108"/>
    <p:sldId id="393" r:id="rId109"/>
    <p:sldId id="370" r:id="rId110"/>
    <p:sldId id="395" r:id="rId111"/>
    <p:sldId id="397" r:id="rId112"/>
    <p:sldId id="396" r:id="rId113"/>
    <p:sldId id="398" r:id="rId114"/>
    <p:sldId id="399" r:id="rId115"/>
    <p:sldId id="400" r:id="rId116"/>
    <p:sldId id="401" r:id="rId117"/>
    <p:sldId id="404" r:id="rId118"/>
    <p:sldId id="402" r:id="rId119"/>
    <p:sldId id="403" r:id="rId120"/>
    <p:sldId id="371" r:id="rId121"/>
    <p:sldId id="405" r:id="rId122"/>
    <p:sldId id="406" r:id="rId123"/>
    <p:sldId id="372" r:id="rId124"/>
    <p:sldId id="407" r:id="rId125"/>
    <p:sldId id="408" r:id="rId126"/>
    <p:sldId id="409" r:id="rId127"/>
    <p:sldId id="410" r:id="rId128"/>
    <p:sldId id="411" r:id="rId129"/>
    <p:sldId id="412" r:id="rId130"/>
    <p:sldId id="373" r:id="rId131"/>
    <p:sldId id="414" r:id="rId132"/>
    <p:sldId id="413" r:id="rId133"/>
    <p:sldId id="415" r:id="rId134"/>
    <p:sldId id="416" r:id="rId135"/>
    <p:sldId id="418" r:id="rId136"/>
    <p:sldId id="374" r:id="rId137"/>
    <p:sldId id="419" r:id="rId138"/>
    <p:sldId id="420" r:id="rId139"/>
    <p:sldId id="425" r:id="rId140"/>
    <p:sldId id="421" r:id="rId141"/>
    <p:sldId id="422" r:id="rId142"/>
    <p:sldId id="423" r:id="rId143"/>
    <p:sldId id="424" r:id="rId144"/>
    <p:sldId id="426" r:id="rId145"/>
    <p:sldId id="375" r:id="rId146"/>
    <p:sldId id="428" r:id="rId147"/>
    <p:sldId id="427" r:id="rId148"/>
    <p:sldId id="430" r:id="rId149"/>
    <p:sldId id="429" r:id="rId150"/>
    <p:sldId id="376" r:id="rId151"/>
    <p:sldId id="431" r:id="rId152"/>
    <p:sldId id="432" r:id="rId153"/>
    <p:sldId id="433" r:id="rId154"/>
    <p:sldId id="434" r:id="rId155"/>
    <p:sldId id="377" r:id="rId156"/>
    <p:sldId id="435" r:id="rId157"/>
    <p:sldId id="378" r:id="rId158"/>
    <p:sldId id="438" r:id="rId159"/>
    <p:sldId id="359" r:id="rId160"/>
    <p:sldId id="441" r:id="rId161"/>
    <p:sldId id="457" r:id="rId162"/>
    <p:sldId id="458" r:id="rId163"/>
    <p:sldId id="442" r:id="rId164"/>
    <p:sldId id="453" r:id="rId165"/>
    <p:sldId id="443" r:id="rId166"/>
    <p:sldId id="444" r:id="rId167"/>
    <p:sldId id="445" r:id="rId168"/>
    <p:sldId id="446" r:id="rId169"/>
    <p:sldId id="449" r:id="rId170"/>
    <p:sldId id="450" r:id="rId171"/>
    <p:sldId id="448" r:id="rId172"/>
    <p:sldId id="451" r:id="rId173"/>
    <p:sldId id="452" r:id="rId174"/>
    <p:sldId id="447" r:id="rId175"/>
    <p:sldId id="454" r:id="rId176"/>
    <p:sldId id="455" r:id="rId177"/>
    <p:sldId id="456" r:id="rId178"/>
    <p:sldId id="464" r:id="rId179"/>
    <p:sldId id="360" r:id="rId180"/>
    <p:sldId id="459" r:id="rId181"/>
    <p:sldId id="460" r:id="rId182"/>
    <p:sldId id="461" r:id="rId1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249" autoAdjust="0"/>
  </p:normalViewPr>
  <p:slideViewPr>
    <p:cSldViewPr snapToGrid="0" snapToObjects="1">
      <p:cViewPr varScale="1">
        <p:scale>
          <a:sx n="65" d="100"/>
          <a:sy n="65" d="100"/>
        </p:scale>
        <p:origin x="-16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56"/>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printerSettings" Target="printerSettings/printerSettings1.bin"/><Relationship Id="rId185" Type="http://schemas.openxmlformats.org/officeDocument/2006/relationships/presProps" Target="presProps.xml"/><Relationship Id="rId186" Type="http://schemas.openxmlformats.org/officeDocument/2006/relationships/viewProps" Target="viewProps.xml"/><Relationship Id="rId187" Type="http://schemas.openxmlformats.org/officeDocument/2006/relationships/theme" Target="theme/theme1.xml"/><Relationship Id="rId188"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3178C-A71F-5943-AF88-0E15282D0C36}"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407430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3178C-A71F-5943-AF88-0E15282D0C36}"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315205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3178C-A71F-5943-AF88-0E15282D0C36}"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355468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3178C-A71F-5943-AF88-0E15282D0C36}"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81423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178C-A71F-5943-AF88-0E15282D0C36}" type="datetimeFigureOut">
              <a:rPr lang="en-US" smtClean="0"/>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394891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3178C-A71F-5943-AF88-0E15282D0C36}"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259485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3178C-A71F-5943-AF88-0E15282D0C36}" type="datetimeFigureOut">
              <a:rPr lang="en-US" smtClean="0"/>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83458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3178C-A71F-5943-AF88-0E15282D0C36}" type="datetimeFigureOut">
              <a:rPr lang="en-US" smtClean="0"/>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26233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3178C-A71F-5943-AF88-0E15282D0C36}" type="datetimeFigureOut">
              <a:rPr lang="en-US" smtClean="0"/>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85294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3178C-A71F-5943-AF88-0E15282D0C36}"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19887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3178C-A71F-5943-AF88-0E15282D0C36}" type="datetimeFigureOut">
              <a:rPr lang="en-US" smtClean="0"/>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5EC3A-CBB8-BE47-AB30-A4F560215EA7}" type="slidenum">
              <a:rPr lang="en-US" smtClean="0"/>
              <a:t>‹#›</a:t>
            </a:fld>
            <a:endParaRPr lang="en-US"/>
          </a:p>
        </p:txBody>
      </p:sp>
    </p:spTree>
    <p:extLst>
      <p:ext uri="{BB962C8B-B14F-4D97-AF65-F5344CB8AC3E}">
        <p14:creationId xmlns:p14="http://schemas.microsoft.com/office/powerpoint/2010/main" val="27409730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3178C-A71F-5943-AF88-0E15282D0C36}" type="datetimeFigureOut">
              <a:rPr lang="en-US" smtClean="0"/>
              <a:t>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EC3A-CBB8-BE47-AB30-A4F560215EA7}" type="slidenum">
              <a:rPr lang="en-US" smtClean="0"/>
              <a:t>‹#›</a:t>
            </a:fld>
            <a:endParaRPr lang="en-US"/>
          </a:p>
        </p:txBody>
      </p:sp>
    </p:spTree>
    <p:extLst>
      <p:ext uri="{BB962C8B-B14F-4D97-AF65-F5344CB8AC3E}">
        <p14:creationId xmlns:p14="http://schemas.microsoft.com/office/powerpoint/2010/main" val="35868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 Id="rId3" Type="http://schemas.openxmlformats.org/officeDocument/2006/relationships/image" Target="../media/image30.gi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gi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gi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gi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gi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gi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gi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 Id="rId3" Type="http://schemas.openxmlformats.org/officeDocument/2006/relationships/image" Target="../media/image55.gi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gi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gif"/></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gi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gif"/></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gif"/></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gi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gi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gi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gi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3" y="330874"/>
            <a:ext cx="8540210" cy="1593869"/>
          </a:xfrm>
        </p:spPr>
        <p:txBody>
          <a:bodyPr>
            <a:noAutofit/>
          </a:bodyPr>
          <a:lstStyle/>
          <a:p>
            <a:r>
              <a:rPr lang="en-US" sz="3200" b="1" dirty="0" smtClean="0"/>
              <a:t>Pretty Good Privacy (PGP) </a:t>
            </a:r>
            <a:r>
              <a:rPr lang="en-US" sz="3200" b="1" dirty="0" smtClean="0"/>
              <a:t>And</a:t>
            </a:r>
            <a:r>
              <a:rPr lang="en-US" sz="3200" b="1" dirty="0" smtClean="0"/>
              <a:t/>
            </a:r>
            <a:br>
              <a:rPr lang="en-US" sz="3200" b="1" dirty="0" smtClean="0"/>
            </a:br>
            <a:r>
              <a:rPr lang="en-US" sz="3200" b="1" dirty="0" smtClean="0"/>
              <a:t>GNU Privacy Guard (GPG):</a:t>
            </a:r>
            <a:br>
              <a:rPr lang="en-US" sz="3200" b="1" dirty="0" smtClean="0"/>
            </a:br>
            <a:r>
              <a:rPr lang="en-US" sz="3200" b="1" dirty="0" smtClean="0"/>
              <a:t>Just Enough Training to Make You Dangerous</a:t>
            </a:r>
            <a:endParaRPr lang="en-US" sz="3200" b="1" dirty="0"/>
          </a:p>
        </p:txBody>
      </p:sp>
      <p:sp>
        <p:nvSpPr>
          <p:cNvPr id="3" name="Subtitle 2"/>
          <p:cNvSpPr>
            <a:spLocks noGrp="1"/>
          </p:cNvSpPr>
          <p:nvPr>
            <p:ph type="subTitle" idx="1"/>
          </p:nvPr>
        </p:nvSpPr>
        <p:spPr>
          <a:xfrm>
            <a:off x="601579" y="2374189"/>
            <a:ext cx="7980947" cy="3975811"/>
          </a:xfrm>
        </p:spPr>
        <p:txBody>
          <a:bodyPr>
            <a:normAutofit/>
          </a:bodyPr>
          <a:lstStyle/>
          <a:p>
            <a:r>
              <a:rPr lang="en-US" sz="2400" dirty="0" smtClean="0">
                <a:solidFill>
                  <a:schemeClr val="tx1"/>
                </a:solidFill>
              </a:rPr>
              <a:t>Joe St Sauver, Ph.D.</a:t>
            </a:r>
            <a:r>
              <a:rPr lang="en-US" sz="2400" dirty="0">
                <a:solidFill>
                  <a:schemeClr val="tx1"/>
                </a:solidFill>
              </a:rPr>
              <a:t/>
            </a:r>
            <a:br>
              <a:rPr lang="en-US" sz="2400" dirty="0">
                <a:solidFill>
                  <a:schemeClr val="tx1"/>
                </a:solidFill>
              </a:rPr>
            </a:br>
            <a:r>
              <a:rPr lang="en-US" sz="2400" dirty="0" smtClean="0">
                <a:solidFill>
                  <a:schemeClr val="tx1"/>
                </a:solidFill>
              </a:rPr>
              <a:t>M3AAWG Senior Technical Advisor</a:t>
            </a:r>
            <a:br>
              <a:rPr lang="en-US" sz="2400" dirty="0" smtClean="0">
                <a:solidFill>
                  <a:schemeClr val="tx1"/>
                </a:solidFill>
              </a:rPr>
            </a:br>
            <a:endParaRPr lang="en-US" sz="2400" dirty="0" smtClean="0">
              <a:solidFill>
                <a:schemeClr val="tx1"/>
              </a:solidFill>
            </a:endParaRPr>
          </a:p>
          <a:p>
            <a:r>
              <a:rPr lang="en-US" sz="2400" dirty="0" smtClean="0">
                <a:solidFill>
                  <a:schemeClr val="tx1"/>
                </a:solidFill>
              </a:rPr>
              <a:t>Scientist</a:t>
            </a:r>
            <a:r>
              <a:rPr lang="en-US" sz="2400" dirty="0" smtClean="0">
                <a:solidFill>
                  <a:schemeClr val="tx1"/>
                </a:solidFill>
              </a:rPr>
              <a:t/>
            </a:r>
            <a:br>
              <a:rPr lang="en-US" sz="2400" dirty="0" smtClean="0">
                <a:solidFill>
                  <a:schemeClr val="tx1"/>
                </a:solidFill>
              </a:rPr>
            </a:br>
            <a:r>
              <a:rPr lang="en-US" sz="2400" dirty="0" smtClean="0">
                <a:solidFill>
                  <a:schemeClr val="tx1"/>
                </a:solidFill>
              </a:rPr>
              <a:t>Farsight Security, Inc.</a:t>
            </a:r>
            <a:br>
              <a:rPr lang="en-US" sz="2400" dirty="0" smtClean="0">
                <a:solidFill>
                  <a:schemeClr val="tx1"/>
                </a:solidFill>
              </a:rPr>
            </a:br>
            <a:endParaRPr lang="en-US" sz="2400" dirty="0" smtClean="0">
              <a:solidFill>
                <a:schemeClr val="tx1"/>
              </a:solidFill>
            </a:endParaRPr>
          </a:p>
          <a:p>
            <a:r>
              <a:rPr lang="en-US" sz="2400" dirty="0" smtClean="0">
                <a:solidFill>
                  <a:schemeClr val="tx1"/>
                </a:solidFill>
              </a:rPr>
              <a:t>M3AAWG 36, San Francisco, California</a:t>
            </a:r>
            <a:br>
              <a:rPr lang="en-US" sz="2400" dirty="0" smtClean="0">
                <a:solidFill>
                  <a:schemeClr val="tx1"/>
                </a:solidFill>
              </a:rPr>
            </a:br>
            <a:r>
              <a:rPr lang="en-US" sz="2400" dirty="0" smtClean="0">
                <a:solidFill>
                  <a:schemeClr val="tx1"/>
                </a:solidFill>
              </a:rPr>
              <a:t>Monday, Feb 15</a:t>
            </a:r>
            <a:r>
              <a:rPr lang="en-US" sz="2400" baseline="30000" dirty="0" smtClean="0">
                <a:solidFill>
                  <a:schemeClr val="tx1"/>
                </a:solidFill>
              </a:rPr>
              <a:t>th</a:t>
            </a:r>
            <a:r>
              <a:rPr lang="en-US" sz="2400" dirty="0" smtClean="0">
                <a:solidFill>
                  <a:schemeClr val="tx1"/>
                </a:solidFill>
              </a:rPr>
              <a:t>, 2016, 12:30-14:30</a:t>
            </a:r>
          </a:p>
          <a:p>
            <a:endParaRPr lang="en-US" sz="2400" dirty="0">
              <a:solidFill>
                <a:schemeClr val="tx1"/>
              </a:solidFill>
            </a:endParaRPr>
          </a:p>
          <a:p>
            <a:r>
              <a:rPr lang="en-US" sz="2400" dirty="0" smtClean="0">
                <a:solidFill>
                  <a:schemeClr val="tx1"/>
                </a:solidFill>
              </a:rPr>
              <a:t>https://www.stsauver.com/joe/</a:t>
            </a:r>
            <a:r>
              <a:rPr lang="en-US" sz="2400" dirty="0" err="1" smtClean="0">
                <a:solidFill>
                  <a:schemeClr val="tx1"/>
                </a:solidFill>
              </a:rPr>
              <a:t>pgp</a:t>
            </a:r>
            <a:r>
              <a:rPr lang="en-US" sz="2400" dirty="0" smtClean="0">
                <a:solidFill>
                  <a:schemeClr val="tx1"/>
                </a:solidFill>
              </a:rPr>
              <a:t>-tutorial-</a:t>
            </a:r>
            <a:r>
              <a:rPr lang="en-US" sz="2400" dirty="0" err="1" smtClean="0">
                <a:solidFill>
                  <a:schemeClr val="tx1"/>
                </a:solidFill>
              </a:rPr>
              <a:t>sfo</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7360704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II. PGP/GPG: "Too Hard To Learn To Use?"</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0277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40441"/>
          </a:xfrm>
        </p:spPr>
        <p:txBody>
          <a:bodyPr>
            <a:normAutofit/>
          </a:bodyPr>
          <a:lstStyle/>
          <a:p>
            <a:r>
              <a:rPr lang="en-US" sz="3200" b="1" dirty="0" smtClean="0"/>
              <a:t>Accept The GNU GPL</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100</a:t>
            </a:fld>
            <a:endParaRPr lang="en-US"/>
          </a:p>
        </p:txBody>
      </p:sp>
      <p:pic>
        <p:nvPicPr>
          <p:cNvPr id="5" name="Picture 4" descr="gpl-licens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64" y="1119925"/>
            <a:ext cx="6477000" cy="5029200"/>
          </a:xfrm>
          <a:prstGeom prst="rect">
            <a:avLst/>
          </a:prstGeom>
        </p:spPr>
      </p:pic>
    </p:spTree>
    <p:extLst>
      <p:ext uri="{BB962C8B-B14F-4D97-AF65-F5344CB8AC3E}">
        <p14:creationId xmlns:p14="http://schemas.microsoft.com/office/powerpoint/2010/main" val="17011465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Choose Components To Install</a:t>
            </a:r>
            <a:br>
              <a:rPr lang="en-US" sz="3200" b="1" dirty="0" smtClean="0"/>
            </a:br>
            <a:r>
              <a:rPr lang="en-US" sz="3200" b="1" dirty="0" smtClean="0"/>
              <a:t>(Go Ahead and Choose Everything)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101</a:t>
            </a:fld>
            <a:endParaRPr lang="en-US"/>
          </a:p>
        </p:txBody>
      </p:sp>
      <p:pic>
        <p:nvPicPr>
          <p:cNvPr id="3" name="Picture 2" descr="choose-component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495" y="1301750"/>
            <a:ext cx="6477000" cy="5054600"/>
          </a:xfrm>
          <a:prstGeom prst="rect">
            <a:avLst/>
          </a:prstGeom>
        </p:spPr>
      </p:pic>
    </p:spTree>
    <p:extLst>
      <p:ext uri="{BB962C8B-B14F-4D97-AF65-F5344CB8AC3E}">
        <p14:creationId xmlns:p14="http://schemas.microsoft.com/office/powerpoint/2010/main" val="24713534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Pick An Install Location</a:t>
            </a:r>
            <a:br>
              <a:rPr lang="en-US" sz="3200" b="1" dirty="0" smtClean="0"/>
            </a:br>
            <a:r>
              <a:rPr lang="en-US" sz="3200" b="1" dirty="0" smtClean="0"/>
              <a:t>(I Suggest Accepting the Default Location)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102</a:t>
            </a:fld>
            <a:endParaRPr lang="en-US"/>
          </a:p>
        </p:txBody>
      </p:sp>
      <p:pic>
        <p:nvPicPr>
          <p:cNvPr id="5" name="Picture 4" descr="install-loc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858" y="1446894"/>
            <a:ext cx="6477000" cy="5041900"/>
          </a:xfrm>
          <a:prstGeom prst="rect">
            <a:avLst/>
          </a:prstGeom>
        </p:spPr>
      </p:pic>
    </p:spTree>
    <p:extLst>
      <p:ext uri="{BB962C8B-B14F-4D97-AF65-F5344CB8AC3E}">
        <p14:creationId xmlns:p14="http://schemas.microsoft.com/office/powerpoint/2010/main" val="6042427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Stick Start Links "Everywhere"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103</a:t>
            </a:fld>
            <a:endParaRPr lang="en-US"/>
          </a:p>
        </p:txBody>
      </p:sp>
      <p:pic>
        <p:nvPicPr>
          <p:cNvPr id="3" name="Picture 2" descr="install-bar-desktop-et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728" y="1289050"/>
            <a:ext cx="6502400" cy="5067300"/>
          </a:xfrm>
          <a:prstGeom prst="rect">
            <a:avLst/>
          </a:prstGeom>
        </p:spPr>
      </p:pic>
    </p:spTree>
    <p:extLst>
      <p:ext uri="{BB962C8B-B14F-4D97-AF65-F5344CB8AC3E}">
        <p14:creationId xmlns:p14="http://schemas.microsoft.com/office/powerpoint/2010/main" val="16885749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Confirm The Default Start Menu Folder Name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104</a:t>
            </a:fld>
            <a:endParaRPr lang="en-US"/>
          </a:p>
        </p:txBody>
      </p:sp>
      <p:pic>
        <p:nvPicPr>
          <p:cNvPr id="5" name="Picture 4" descr="start-menu-folder-choic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131" y="1327150"/>
            <a:ext cx="6515100" cy="5029200"/>
          </a:xfrm>
          <a:prstGeom prst="rect">
            <a:avLst/>
          </a:prstGeom>
        </p:spPr>
      </p:pic>
    </p:spTree>
    <p:extLst>
      <p:ext uri="{BB962C8B-B14F-4D97-AF65-F5344CB8AC3E}">
        <p14:creationId xmlns:p14="http://schemas.microsoft.com/office/powerpoint/2010/main" val="40149218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Installing...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105</a:t>
            </a:fld>
            <a:endParaRPr lang="en-US"/>
          </a:p>
        </p:txBody>
      </p:sp>
      <p:pic>
        <p:nvPicPr>
          <p:cNvPr id="3" name="Picture 2" descr="install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98" y="1063313"/>
            <a:ext cx="6502400" cy="5054600"/>
          </a:xfrm>
          <a:prstGeom prst="rect">
            <a:avLst/>
          </a:prstGeom>
        </p:spPr>
      </p:pic>
    </p:spTree>
    <p:extLst>
      <p:ext uri="{BB962C8B-B14F-4D97-AF65-F5344CB8AC3E}">
        <p14:creationId xmlns:p14="http://schemas.microsoft.com/office/powerpoint/2010/main" val="31133312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Normal End of Installation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106</a:t>
            </a:fld>
            <a:endParaRPr lang="en-US"/>
          </a:p>
        </p:txBody>
      </p:sp>
      <p:pic>
        <p:nvPicPr>
          <p:cNvPr id="5" name="Picture 4" descr="complet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534" y="1289050"/>
            <a:ext cx="6527800" cy="5067300"/>
          </a:xfrm>
          <a:prstGeom prst="rect">
            <a:avLst/>
          </a:prstGeom>
        </p:spPr>
      </p:pic>
    </p:spTree>
    <p:extLst>
      <p:ext uri="{BB962C8B-B14F-4D97-AF65-F5344CB8AC3E}">
        <p14:creationId xmlns:p14="http://schemas.microsoft.com/office/powerpoint/2010/main" val="28064401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Setup Process' Last Step Shows You the README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107</a:t>
            </a:fld>
            <a:endParaRPr lang="en-US"/>
          </a:p>
        </p:txBody>
      </p:sp>
      <p:pic>
        <p:nvPicPr>
          <p:cNvPr id="3" name="Picture 2" descr="last-scree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131" y="1197902"/>
            <a:ext cx="6464300" cy="5054600"/>
          </a:xfrm>
          <a:prstGeom prst="rect">
            <a:avLst/>
          </a:prstGeom>
        </p:spPr>
      </p:pic>
    </p:spTree>
    <p:extLst>
      <p:ext uri="{BB962C8B-B14F-4D97-AF65-F5344CB8AC3E}">
        <p14:creationId xmlns:p14="http://schemas.microsoft.com/office/powerpoint/2010/main" val="29150857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The README file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108</a:t>
            </a:fld>
            <a:endParaRPr lang="en-US"/>
          </a:p>
        </p:txBody>
      </p:sp>
      <p:pic>
        <p:nvPicPr>
          <p:cNvPr id="5" name="Picture 4" descr="readme-fi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56" y="1252234"/>
            <a:ext cx="8374662" cy="4285856"/>
          </a:xfrm>
          <a:prstGeom prst="rect">
            <a:avLst/>
          </a:prstGeom>
        </p:spPr>
      </p:pic>
      <p:sp>
        <p:nvSpPr>
          <p:cNvPr id="6" name="TextBox 5"/>
          <p:cNvSpPr txBox="1"/>
          <p:nvPr/>
        </p:nvSpPr>
        <p:spPr>
          <a:xfrm>
            <a:off x="369156" y="5721316"/>
            <a:ext cx="8210035" cy="461665"/>
          </a:xfrm>
          <a:prstGeom prst="rect">
            <a:avLst/>
          </a:prstGeom>
          <a:noFill/>
        </p:spPr>
        <p:txBody>
          <a:bodyPr wrap="square" rtlCol="0">
            <a:spAutoFit/>
          </a:bodyPr>
          <a:lstStyle/>
          <a:p>
            <a:r>
              <a:rPr lang="en-US" sz="2400" b="1" dirty="0" smtClean="0"/>
              <a:t>Note:</a:t>
            </a:r>
            <a:r>
              <a:rPr lang="en-US" sz="2400" dirty="0" smtClean="0"/>
              <a:t> The "Gpg4win Compendium" == the Gpg4win user manual</a:t>
            </a:r>
            <a:endParaRPr lang="en-US" sz="2400" dirty="0"/>
          </a:p>
        </p:txBody>
      </p:sp>
    </p:spTree>
    <p:extLst>
      <p:ext uri="{BB962C8B-B14F-4D97-AF65-F5344CB8AC3E}">
        <p14:creationId xmlns:p14="http://schemas.microsoft.com/office/powerpoint/2010/main" val="8890882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6600"/>
                </a:solidFill>
              </a:rPr>
              <a:t>Windows-2:</a:t>
            </a:r>
            <a:br>
              <a:rPr lang="en-US" sz="3200" b="1" dirty="0" smtClean="0">
                <a:solidFill>
                  <a:srgbClr val="FF6600"/>
                </a:solidFill>
              </a:rPr>
            </a:br>
            <a:r>
              <a:rPr lang="en-US" sz="3200" b="1" dirty="0" smtClean="0">
                <a:solidFill>
                  <a:srgbClr val="FF6600"/>
                </a:solidFill>
              </a:rPr>
              <a:t/>
            </a:r>
            <a:br>
              <a:rPr lang="en-US" sz="3200" b="1" dirty="0" smtClean="0">
                <a:solidFill>
                  <a:srgbClr val="FF6600"/>
                </a:solidFill>
              </a:rPr>
            </a:br>
            <a:r>
              <a:rPr lang="en-US" sz="3200" b="1" dirty="0" smtClean="0">
                <a:solidFill>
                  <a:srgbClr val="FF6600"/>
                </a:solidFill>
              </a:rPr>
              <a:t>Creating and Managing </a:t>
            </a:r>
            <a:br>
              <a:rPr lang="en-US" sz="3200" b="1" dirty="0" smtClean="0">
                <a:solidFill>
                  <a:srgbClr val="FF6600"/>
                </a:solidFill>
              </a:rPr>
            </a:br>
            <a:r>
              <a:rPr lang="en-US" sz="3200" b="1" dirty="0" smtClean="0">
                <a:solidFill>
                  <a:srgbClr val="FF6600"/>
                </a:solidFill>
              </a:rPr>
              <a:t>YOUR OWN Keypair</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9996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783053" cy="574842"/>
          </a:xfrm>
        </p:spPr>
        <p:txBody>
          <a:bodyPr>
            <a:normAutofit/>
          </a:bodyPr>
          <a:lstStyle/>
          <a:p>
            <a:r>
              <a:rPr lang="en-US" sz="3200" b="1" dirty="0" smtClean="0"/>
              <a:t>PGP/GPG: A "Daunting" Crypto Option?</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PGP/GNU PrivacyGuard has often been viewed as technically daunting, even spawning academic studies such as the famous:</a:t>
            </a:r>
            <a:br>
              <a:rPr lang="en-US" sz="2400" dirty="0" smtClean="0"/>
            </a:br>
            <a:endParaRPr lang="en-US" sz="2400" dirty="0" smtClean="0"/>
          </a:p>
          <a:p>
            <a:pPr lvl="1"/>
            <a:r>
              <a:rPr lang="en-US" sz="2000" b="1" dirty="0" smtClean="0"/>
              <a:t>"Why Johnny Can't Encrypt" </a:t>
            </a:r>
            <a:r>
              <a:rPr lang="en-US" sz="2000" dirty="0" smtClean="0"/>
              <a:t>(1999), http://</a:t>
            </a:r>
            <a:r>
              <a:rPr lang="en-US" sz="2000" dirty="0" err="1" smtClean="0"/>
              <a:t>www.eecs.berkeley.edu</a:t>
            </a:r>
            <a:r>
              <a:rPr lang="en-US" sz="2000" dirty="0" smtClean="0"/>
              <a:t>/~</a:t>
            </a:r>
            <a:r>
              <a:rPr lang="en-US" sz="2000" dirty="0" err="1" smtClean="0"/>
              <a:t>tygar</a:t>
            </a:r>
            <a:r>
              <a:rPr lang="en-US" sz="2000" dirty="0" smtClean="0"/>
              <a:t>/papers/</a:t>
            </a:r>
            <a:r>
              <a:rPr lang="en-US" sz="2000" dirty="0" err="1" smtClean="0"/>
              <a:t>Why_Johnny_Cant_Encrypt</a:t>
            </a:r>
            <a:r>
              <a:rPr lang="en-US" sz="2000" dirty="0" smtClean="0"/>
              <a:t>/</a:t>
            </a:r>
            <a:r>
              <a:rPr lang="en-US" sz="2000" dirty="0" err="1" smtClean="0"/>
              <a:t>USENIX.pdf</a:t>
            </a:r>
            <a:r>
              <a:rPr lang="en-US" sz="2000" dirty="0" smtClean="0"/>
              <a:t/>
            </a:r>
            <a:br>
              <a:rPr lang="en-US" sz="2000" dirty="0" smtClean="0"/>
            </a:br>
            <a:r>
              <a:rPr lang="en-US" sz="2000" dirty="0" smtClean="0"/>
              <a:t/>
            </a:r>
            <a:br>
              <a:rPr lang="en-US" sz="2000" dirty="0" smtClean="0"/>
            </a:br>
            <a:r>
              <a:rPr lang="en-US" sz="2000" dirty="0" smtClean="0"/>
              <a:t>"Our twelve test participants were generally educated and experienced at using email, yet </a:t>
            </a:r>
            <a:r>
              <a:rPr lang="en-US" sz="2000" b="1" dirty="0" smtClean="0"/>
              <a:t>only one third of them were able to use PGP 5.0 to correctly sign and encrypt an email message</a:t>
            </a:r>
            <a:r>
              <a:rPr lang="en-US" sz="2000" dirty="0" smtClean="0"/>
              <a:t> when given 90 minutes in which to do so. Furthermore, </a:t>
            </a:r>
            <a:r>
              <a:rPr lang="en-US" sz="2000" b="1" dirty="0" smtClean="0"/>
              <a:t>one quarter of them accidentally exposed the secret they were meant to protect in the process, by sending it in email they thought they had encrypted but had not.</a:t>
            </a:r>
            <a:r>
              <a:rPr lang="en-US" sz="2000" dirty="0" smtClean="0"/>
              <a:t>"</a:t>
            </a:r>
            <a:r>
              <a:rPr lang="en-US" sz="2000" dirty="0"/>
              <a:t> </a:t>
            </a:r>
            <a:r>
              <a:rPr lang="en-US" sz="2000" dirty="0" smtClean="0"/>
              <a:t>[emphasis added]</a:t>
            </a:r>
            <a:br>
              <a:rPr lang="en-US" sz="2000" dirty="0" smtClean="0"/>
            </a:br>
            <a:endParaRPr lang="en-US" sz="2000" dirty="0" smtClean="0"/>
          </a:p>
          <a:p>
            <a:r>
              <a:rPr lang="en-US" sz="2400" dirty="0" smtClean="0"/>
              <a:t>But hey, that was sixteen years ago, right? Surely we've perfected PGP/GPG since then? We'll see! :-)</a:t>
            </a:r>
          </a:p>
        </p:txBody>
      </p:sp>
      <p:sp>
        <p:nvSpPr>
          <p:cNvPr id="4" name="Slide Number Placeholder 3"/>
          <p:cNvSpPr>
            <a:spLocks noGrp="1"/>
          </p:cNvSpPr>
          <p:nvPr>
            <p:ph type="sldNum" sz="quarter" idx="12"/>
          </p:nvPr>
        </p:nvSpPr>
        <p:spPr/>
        <p:txBody>
          <a:bodyPr/>
          <a:lstStyle/>
          <a:p>
            <a:fld id="{A507E34E-F8CF-C042-953C-8A8377B6E721}" type="slidenum">
              <a:rPr lang="en-US" smtClean="0"/>
              <a:t>11</a:t>
            </a:fld>
            <a:endParaRPr lang="en-US"/>
          </a:p>
        </p:txBody>
      </p:sp>
    </p:spTree>
    <p:extLst>
      <p:ext uri="{BB962C8B-B14F-4D97-AF65-F5344CB8AC3E}">
        <p14:creationId xmlns:p14="http://schemas.microsoft.com/office/powerpoint/2010/main" val="12957615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Start Kleopatra From Your Desktop or </a:t>
            </a:r>
            <a:br>
              <a:rPr lang="en-US" sz="3200" b="1" dirty="0" smtClean="0"/>
            </a:br>
            <a:r>
              <a:rPr lang="en-US" sz="3200" b="1" dirty="0" smtClean="0"/>
              <a:t>From The "All Programs" Menu</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110</a:t>
            </a:fld>
            <a:endParaRPr lang="en-US"/>
          </a:p>
        </p:txBody>
      </p:sp>
      <p:pic>
        <p:nvPicPr>
          <p:cNvPr id="3" name="Picture 2" descr="kleopatr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57" y="1255300"/>
            <a:ext cx="8317644" cy="3469391"/>
          </a:xfrm>
          <a:prstGeom prst="rect">
            <a:avLst/>
          </a:prstGeom>
        </p:spPr>
      </p:pic>
      <p:sp>
        <p:nvSpPr>
          <p:cNvPr id="7" name="TextBox 6"/>
          <p:cNvSpPr txBox="1"/>
          <p:nvPr/>
        </p:nvSpPr>
        <p:spPr>
          <a:xfrm>
            <a:off x="634949" y="5227956"/>
            <a:ext cx="7921159" cy="830997"/>
          </a:xfrm>
          <a:prstGeom prst="rect">
            <a:avLst/>
          </a:prstGeom>
          <a:noFill/>
        </p:spPr>
        <p:txBody>
          <a:bodyPr wrap="none" rtlCol="0">
            <a:spAutoFit/>
          </a:bodyPr>
          <a:lstStyle/>
          <a:p>
            <a:r>
              <a:rPr lang="en-US" sz="2400" b="1" dirty="0" smtClean="0"/>
              <a:t>Note:</a:t>
            </a:r>
            <a:r>
              <a:rPr lang="en-US" sz="2400" dirty="0" smtClean="0"/>
              <a:t> You may be prompted to create a key pair the first time </a:t>
            </a:r>
            <a:br>
              <a:rPr lang="en-US" sz="2400" dirty="0" smtClean="0"/>
            </a:br>
            <a:r>
              <a:rPr lang="en-US" sz="2400" dirty="0" smtClean="0"/>
              <a:t>you run Kleopatra; if not, simply go to </a:t>
            </a:r>
            <a:r>
              <a:rPr lang="en-US" sz="2400" b="1" dirty="0" smtClean="0"/>
              <a:t>File </a:t>
            </a:r>
            <a:r>
              <a:rPr lang="en-US" sz="2400" b="1" dirty="0" smtClean="0">
                <a:sym typeface="Wingdings"/>
              </a:rPr>
              <a:t> New Certificate</a:t>
            </a:r>
            <a:endParaRPr lang="en-US" sz="2400" b="1" dirty="0"/>
          </a:p>
        </p:txBody>
      </p:sp>
    </p:spTree>
    <p:extLst>
      <p:ext uri="{BB962C8B-B14F-4D97-AF65-F5344CB8AC3E}">
        <p14:creationId xmlns:p14="http://schemas.microsoft.com/office/powerpoint/2010/main" val="10998685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Choose Your Key's Format: Select </a:t>
            </a:r>
            <a:r>
              <a:rPr lang="en-US" sz="3200" b="1" u="sng" dirty="0" err="1" smtClean="0"/>
              <a:t>OpenPGP</a:t>
            </a:r>
            <a:endParaRPr lang="en-US" sz="3200" b="1" u="sng" dirty="0"/>
          </a:p>
        </p:txBody>
      </p:sp>
      <p:sp>
        <p:nvSpPr>
          <p:cNvPr id="4" name="Slide Number Placeholder 3"/>
          <p:cNvSpPr>
            <a:spLocks noGrp="1"/>
          </p:cNvSpPr>
          <p:nvPr>
            <p:ph type="sldNum" sz="quarter" idx="12"/>
          </p:nvPr>
        </p:nvSpPr>
        <p:spPr/>
        <p:txBody>
          <a:bodyPr/>
          <a:lstStyle/>
          <a:p>
            <a:fld id="{A507E34E-F8CF-C042-953C-8A8377B6E721}" type="slidenum">
              <a:rPr lang="en-US" smtClean="0"/>
              <a:t>111</a:t>
            </a:fld>
            <a:endParaRPr lang="en-US"/>
          </a:p>
        </p:txBody>
      </p:sp>
      <p:pic>
        <p:nvPicPr>
          <p:cNvPr id="6" name="Picture 5" descr="kleopatra-choose-cert-forma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66" y="1196227"/>
            <a:ext cx="8717534" cy="5366408"/>
          </a:xfrm>
          <a:prstGeom prst="rect">
            <a:avLst/>
          </a:prstGeom>
        </p:spPr>
      </p:pic>
    </p:spTree>
    <p:extLst>
      <p:ext uri="{BB962C8B-B14F-4D97-AF65-F5344CB8AC3E}">
        <p14:creationId xmlns:p14="http://schemas.microsoft.com/office/powerpoint/2010/main" val="38937242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02892"/>
          </a:xfrm>
        </p:spPr>
        <p:txBody>
          <a:bodyPr>
            <a:normAutofit/>
          </a:bodyPr>
          <a:lstStyle/>
          <a:p>
            <a:r>
              <a:rPr lang="en-US" sz="3200" b="1" dirty="0" smtClean="0"/>
              <a:t>Create Your Keypair</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112</a:t>
            </a:fld>
            <a:endParaRPr lang="en-US"/>
          </a:p>
        </p:txBody>
      </p:sp>
      <p:sp>
        <p:nvSpPr>
          <p:cNvPr id="6" name="TextBox 5"/>
          <p:cNvSpPr txBox="1"/>
          <p:nvPr/>
        </p:nvSpPr>
        <p:spPr>
          <a:xfrm>
            <a:off x="251027" y="5792721"/>
            <a:ext cx="8549658" cy="830997"/>
          </a:xfrm>
          <a:prstGeom prst="rect">
            <a:avLst/>
          </a:prstGeom>
          <a:noFill/>
        </p:spPr>
        <p:txBody>
          <a:bodyPr wrap="square" rtlCol="0">
            <a:spAutoFit/>
          </a:bodyPr>
          <a:lstStyle/>
          <a:p>
            <a:r>
              <a:rPr lang="en-US" sz="2400" b="1" dirty="0" smtClean="0"/>
              <a:t>Note:</a:t>
            </a:r>
            <a:r>
              <a:rPr lang="en-US" sz="2400" dirty="0" smtClean="0"/>
              <a:t> Enter </a:t>
            </a:r>
            <a:r>
              <a:rPr lang="en-US" sz="2400" b="1" dirty="0" smtClean="0"/>
              <a:t>your own</a:t>
            </a:r>
            <a:r>
              <a:rPr lang="en-US" sz="2400" dirty="0" smtClean="0"/>
              <a:t> information; a comment is optional. </a:t>
            </a:r>
          </a:p>
          <a:p>
            <a:r>
              <a:rPr lang="en-US" sz="2400" b="1" dirty="0" smtClean="0"/>
              <a:t>Note: Do NOT just click NEXT! Click on Advanced Settings, instead!</a:t>
            </a:r>
            <a:endParaRPr lang="en-US" sz="2400" b="1" dirty="0"/>
          </a:p>
        </p:txBody>
      </p:sp>
      <p:pic>
        <p:nvPicPr>
          <p:cNvPr id="7" name="Picture 6" descr="create-cert-wizar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184" y="1063313"/>
            <a:ext cx="5655474" cy="4422580"/>
          </a:xfrm>
          <a:prstGeom prst="rect">
            <a:avLst/>
          </a:prstGeom>
        </p:spPr>
      </p:pic>
    </p:spTree>
    <p:extLst>
      <p:ext uri="{BB962C8B-B14F-4D97-AF65-F5344CB8AC3E}">
        <p14:creationId xmlns:p14="http://schemas.microsoft.com/office/powerpoint/2010/main" val="1606747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577991"/>
          </a:xfrm>
        </p:spPr>
        <p:txBody>
          <a:bodyPr>
            <a:normAutofit/>
          </a:bodyPr>
          <a:lstStyle/>
          <a:p>
            <a:r>
              <a:rPr lang="en-US" sz="3200" b="1" dirty="0" smtClean="0"/>
              <a:t>Create Your Keypair: Advanced Settings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113</a:t>
            </a:fld>
            <a:endParaRPr lang="en-US"/>
          </a:p>
        </p:txBody>
      </p:sp>
      <p:sp>
        <p:nvSpPr>
          <p:cNvPr id="6" name="TextBox 5"/>
          <p:cNvSpPr txBox="1"/>
          <p:nvPr/>
        </p:nvSpPr>
        <p:spPr>
          <a:xfrm>
            <a:off x="251027" y="5792721"/>
            <a:ext cx="8549658" cy="830997"/>
          </a:xfrm>
          <a:prstGeom prst="rect">
            <a:avLst/>
          </a:prstGeom>
          <a:noFill/>
        </p:spPr>
        <p:txBody>
          <a:bodyPr wrap="square" rtlCol="0">
            <a:spAutoFit/>
          </a:bodyPr>
          <a:lstStyle/>
          <a:p>
            <a:r>
              <a:rPr lang="en-US" sz="2400" b="1" dirty="0" smtClean="0"/>
              <a:t>Note:</a:t>
            </a:r>
            <a:r>
              <a:rPr lang="en-US" sz="2400" dirty="0" smtClean="0"/>
              <a:t> Do an RSA 4096 bit key, used for signing and encryption</a:t>
            </a:r>
          </a:p>
          <a:p>
            <a:r>
              <a:rPr lang="en-US" sz="2400" b="1" dirty="0" smtClean="0"/>
              <a:t>Note: </a:t>
            </a:r>
            <a:r>
              <a:rPr lang="en-US" sz="2400" dirty="0" smtClean="0"/>
              <a:t>Pick a reasonable expiration date (1-5 years is usually fine)</a:t>
            </a:r>
            <a:endParaRPr lang="en-US" sz="2400" b="1" dirty="0"/>
          </a:p>
        </p:txBody>
      </p:sp>
      <p:pic>
        <p:nvPicPr>
          <p:cNvPr id="7" name="Picture 6" descr="advanced-setting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640" y="930399"/>
            <a:ext cx="3879445" cy="4602566"/>
          </a:xfrm>
          <a:prstGeom prst="rect">
            <a:avLst/>
          </a:prstGeom>
        </p:spPr>
      </p:pic>
    </p:spTree>
    <p:extLst>
      <p:ext uri="{BB962C8B-B14F-4D97-AF65-F5344CB8AC3E}">
        <p14:creationId xmlns:p14="http://schemas.microsoft.com/office/powerpoint/2010/main" val="39848674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Review Certificate Parameters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114</a:t>
            </a:fld>
            <a:endParaRPr lang="en-US"/>
          </a:p>
        </p:txBody>
      </p:sp>
      <p:pic>
        <p:nvPicPr>
          <p:cNvPr id="3" name="Picture 2" descr="review-cert-param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794" y="1036127"/>
            <a:ext cx="6324600" cy="5016500"/>
          </a:xfrm>
          <a:prstGeom prst="rect">
            <a:avLst/>
          </a:prstGeom>
        </p:spPr>
      </p:pic>
    </p:spTree>
    <p:extLst>
      <p:ext uri="{BB962C8B-B14F-4D97-AF65-F5344CB8AC3E}">
        <p14:creationId xmlns:p14="http://schemas.microsoft.com/office/powerpoint/2010/main" val="17547711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Do Stuff While Your Keys Are Being Created</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115</a:t>
            </a:fld>
            <a:endParaRPr lang="en-US"/>
          </a:p>
        </p:txBody>
      </p:sp>
      <p:pic>
        <p:nvPicPr>
          <p:cNvPr id="5" name="Picture 4" descr="entropy-windo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963" y="1033777"/>
            <a:ext cx="6311900" cy="4914900"/>
          </a:xfrm>
          <a:prstGeom prst="rect">
            <a:avLst/>
          </a:prstGeom>
        </p:spPr>
      </p:pic>
    </p:spTree>
    <p:extLst>
      <p:ext uri="{BB962C8B-B14F-4D97-AF65-F5344CB8AC3E}">
        <p14:creationId xmlns:p14="http://schemas.microsoft.com/office/powerpoint/2010/main" val="12875971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Key Pair Successfully Created</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116</a:t>
            </a:fld>
            <a:endParaRPr lang="en-US"/>
          </a:p>
        </p:txBody>
      </p:sp>
      <p:pic>
        <p:nvPicPr>
          <p:cNvPr id="6" name="Picture 5" descr="key-created-successfull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794" y="984250"/>
            <a:ext cx="6311900" cy="5372100"/>
          </a:xfrm>
          <a:prstGeom prst="rect">
            <a:avLst/>
          </a:prstGeom>
        </p:spPr>
      </p:pic>
    </p:spTree>
    <p:extLst>
      <p:ext uri="{BB962C8B-B14F-4D97-AF65-F5344CB8AC3E}">
        <p14:creationId xmlns:p14="http://schemas.microsoft.com/office/powerpoint/2010/main" val="6662280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My New Key in the Kleopatra Certificate Display</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117</a:t>
            </a:fld>
            <a:endParaRPr lang="en-US"/>
          </a:p>
        </p:txBody>
      </p:sp>
      <p:pic>
        <p:nvPicPr>
          <p:cNvPr id="3" name="Picture 2" descr="cert-displa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94" y="1111562"/>
            <a:ext cx="8047606" cy="3347804"/>
          </a:xfrm>
          <a:prstGeom prst="rect">
            <a:avLst/>
          </a:prstGeom>
        </p:spPr>
      </p:pic>
    </p:spTree>
    <p:extLst>
      <p:ext uri="{BB962C8B-B14F-4D97-AF65-F5344CB8AC3E}">
        <p14:creationId xmlns:p14="http://schemas.microsoft.com/office/powerpoint/2010/main" val="7445612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Export Your SECRET Key For Backup Purposes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118</a:t>
            </a:fld>
            <a:endParaRPr lang="en-US"/>
          </a:p>
        </p:txBody>
      </p:sp>
      <p:pic>
        <p:nvPicPr>
          <p:cNvPr id="5" name="Picture 4" descr="export-secret-ke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338" y="2015727"/>
            <a:ext cx="4415862" cy="2647235"/>
          </a:xfrm>
          <a:prstGeom prst="rect">
            <a:avLst/>
          </a:prstGeom>
        </p:spPr>
      </p:pic>
      <p:sp>
        <p:nvSpPr>
          <p:cNvPr id="7" name="TextBox 6"/>
          <p:cNvSpPr txBox="1"/>
          <p:nvPr/>
        </p:nvSpPr>
        <p:spPr>
          <a:xfrm>
            <a:off x="694013" y="943179"/>
            <a:ext cx="7573107" cy="830997"/>
          </a:xfrm>
          <a:prstGeom prst="rect">
            <a:avLst/>
          </a:prstGeom>
          <a:noFill/>
        </p:spPr>
        <p:txBody>
          <a:bodyPr wrap="none" rtlCol="0">
            <a:spAutoFit/>
          </a:bodyPr>
          <a:lstStyle/>
          <a:p>
            <a:r>
              <a:rPr lang="en-US" sz="2400" dirty="0" smtClean="0"/>
              <a:t>Select your new keypair in the Kleopatra Certificate Display</a:t>
            </a:r>
            <a:br>
              <a:rPr lang="en-US" sz="2400" dirty="0" smtClean="0"/>
            </a:br>
            <a:r>
              <a:rPr lang="en-US" sz="2400" dirty="0" smtClean="0"/>
              <a:t>Window, then go to File </a:t>
            </a:r>
            <a:r>
              <a:rPr lang="en-US" sz="2400" dirty="0" smtClean="0">
                <a:sym typeface="Wingdings"/>
              </a:rPr>
              <a:t> Export Secret Key</a:t>
            </a:r>
            <a:endParaRPr lang="en-US" sz="2400" dirty="0"/>
          </a:p>
        </p:txBody>
      </p:sp>
      <p:sp>
        <p:nvSpPr>
          <p:cNvPr id="8" name="TextBox 7"/>
          <p:cNvSpPr txBox="1"/>
          <p:nvPr/>
        </p:nvSpPr>
        <p:spPr>
          <a:xfrm>
            <a:off x="442987" y="5035715"/>
            <a:ext cx="8194972" cy="1569660"/>
          </a:xfrm>
          <a:prstGeom prst="rect">
            <a:avLst/>
          </a:prstGeom>
          <a:noFill/>
        </p:spPr>
        <p:txBody>
          <a:bodyPr wrap="none" rtlCol="0">
            <a:spAutoFit/>
          </a:bodyPr>
          <a:lstStyle/>
          <a:p>
            <a:r>
              <a:rPr lang="en-US" sz="2400" dirty="0" smtClean="0"/>
              <a:t>Provide a file name, and confirm the directory where you'll be</a:t>
            </a:r>
          </a:p>
          <a:p>
            <a:r>
              <a:rPr lang="en-US" sz="2400" dirty="0" smtClean="0"/>
              <a:t>saving this file. Also be sure to check the "ASCII armor" box.</a:t>
            </a:r>
            <a:br>
              <a:rPr lang="en-US" sz="2400" dirty="0" smtClean="0"/>
            </a:br>
            <a:r>
              <a:rPr lang="en-US" sz="2400" dirty="0" smtClean="0"/>
              <a:t>Save this file somewhere safe, such as on a thumb drive in your</a:t>
            </a:r>
            <a:br>
              <a:rPr lang="en-US" sz="2400" dirty="0" smtClean="0"/>
            </a:br>
            <a:r>
              <a:rPr lang="en-US" sz="2400" dirty="0" smtClean="0"/>
              <a:t>safe deposit box. Safely save your passphrase somewhere else.</a:t>
            </a:r>
            <a:endParaRPr lang="en-US" sz="2400" dirty="0"/>
          </a:p>
        </p:txBody>
      </p:sp>
    </p:spTree>
    <p:extLst>
      <p:ext uri="{BB962C8B-B14F-4D97-AF65-F5344CB8AC3E}">
        <p14:creationId xmlns:p14="http://schemas.microsoft.com/office/powerpoint/2010/main" val="33116248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Now Push Your PUBLIC Key To the Keyservers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119</a:t>
            </a:fld>
            <a:endParaRPr lang="en-US"/>
          </a:p>
        </p:txBody>
      </p:sp>
      <p:sp>
        <p:nvSpPr>
          <p:cNvPr id="7" name="TextBox 6"/>
          <p:cNvSpPr txBox="1"/>
          <p:nvPr/>
        </p:nvSpPr>
        <p:spPr>
          <a:xfrm>
            <a:off x="694013" y="943179"/>
            <a:ext cx="7799281" cy="830997"/>
          </a:xfrm>
          <a:prstGeom prst="rect">
            <a:avLst/>
          </a:prstGeom>
          <a:noFill/>
        </p:spPr>
        <p:txBody>
          <a:bodyPr wrap="none" rtlCol="0">
            <a:spAutoFit/>
          </a:bodyPr>
          <a:lstStyle/>
          <a:p>
            <a:r>
              <a:rPr lang="en-US" sz="2400" dirty="0" smtClean="0"/>
              <a:t>Select your new keypair in the Kleopatra Window, then go to </a:t>
            </a:r>
            <a:br>
              <a:rPr lang="en-US" sz="2400" dirty="0" smtClean="0"/>
            </a:br>
            <a:r>
              <a:rPr lang="en-US" sz="2400" dirty="0" smtClean="0"/>
              <a:t>File </a:t>
            </a:r>
            <a:r>
              <a:rPr lang="en-US" sz="2400" dirty="0" smtClean="0">
                <a:sym typeface="Wingdings"/>
              </a:rPr>
              <a:t> Export Certificates to Server</a:t>
            </a:r>
            <a:endParaRPr lang="en-US" sz="2400" dirty="0"/>
          </a:p>
        </p:txBody>
      </p:sp>
      <p:pic>
        <p:nvPicPr>
          <p:cNvPr id="3" name="Picture 2" descr="upload-cer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899727"/>
            <a:ext cx="4572000" cy="3289300"/>
          </a:xfrm>
          <a:prstGeom prst="rect">
            <a:avLst/>
          </a:prstGeom>
        </p:spPr>
      </p:pic>
      <p:sp>
        <p:nvSpPr>
          <p:cNvPr id="6" name="TextBox 5"/>
          <p:cNvSpPr txBox="1"/>
          <p:nvPr/>
        </p:nvSpPr>
        <p:spPr>
          <a:xfrm>
            <a:off x="694013" y="5386557"/>
            <a:ext cx="7701898" cy="1200328"/>
          </a:xfrm>
          <a:prstGeom prst="rect">
            <a:avLst/>
          </a:prstGeom>
          <a:noFill/>
        </p:spPr>
        <p:txBody>
          <a:bodyPr wrap="none" rtlCol="0">
            <a:spAutoFit/>
          </a:bodyPr>
          <a:lstStyle/>
          <a:p>
            <a:r>
              <a:rPr lang="en-US" sz="2400" dirty="0" smtClean="0"/>
              <a:t>Note: You may also want to export a copy of your certificate </a:t>
            </a:r>
            <a:br>
              <a:rPr lang="en-US" sz="2400" dirty="0" smtClean="0"/>
            </a:br>
            <a:r>
              <a:rPr lang="en-US" sz="2400" dirty="0" smtClean="0"/>
              <a:t>(File </a:t>
            </a:r>
            <a:r>
              <a:rPr lang="en-US" sz="2400" dirty="0" smtClean="0">
                <a:sym typeface="Wingdings"/>
              </a:rPr>
              <a:t> Export Certificate) </a:t>
            </a:r>
            <a:r>
              <a:rPr lang="en-US" sz="2400" dirty="0" smtClean="0"/>
              <a:t>for</a:t>
            </a:r>
            <a:r>
              <a:rPr lang="en-US" sz="2400" dirty="0"/>
              <a:t> </a:t>
            </a:r>
            <a:r>
              <a:rPr lang="en-US" sz="2400" dirty="0" smtClean="0"/>
              <a:t>mailing directly to those who </a:t>
            </a:r>
          </a:p>
          <a:p>
            <a:r>
              <a:rPr lang="en-US" sz="2400" dirty="0" smtClean="0"/>
              <a:t>prefer not to use keyservers.</a:t>
            </a:r>
            <a:endParaRPr lang="en-US" sz="2400" dirty="0"/>
          </a:p>
        </p:txBody>
      </p:sp>
    </p:spTree>
    <p:extLst>
      <p:ext uri="{BB962C8B-B14F-4D97-AF65-F5344CB8AC3E}">
        <p14:creationId xmlns:p14="http://schemas.microsoft.com/office/powerpoint/2010/main" val="153621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3999" cy="579286"/>
          </a:xfrm>
        </p:spPr>
        <p:txBody>
          <a:bodyPr>
            <a:normAutofit/>
          </a:bodyPr>
          <a:lstStyle/>
          <a:p>
            <a:r>
              <a:rPr lang="en-US" sz="3200" b="1" dirty="0" smtClean="0"/>
              <a:t>Is PGP/GPG Something of A "Dead End?"</a:t>
            </a:r>
            <a:endParaRPr lang="en-US" sz="3200" b="1" dirty="0"/>
          </a:p>
        </p:txBody>
      </p:sp>
      <p:sp>
        <p:nvSpPr>
          <p:cNvPr id="3" name="Content Placeholder 2"/>
          <p:cNvSpPr>
            <a:spLocks noGrp="1"/>
          </p:cNvSpPr>
          <p:nvPr>
            <p:ph idx="1"/>
          </p:nvPr>
        </p:nvSpPr>
        <p:spPr>
          <a:xfrm>
            <a:off x="200525" y="935103"/>
            <a:ext cx="8783053" cy="5682265"/>
          </a:xfrm>
        </p:spPr>
        <p:txBody>
          <a:bodyPr>
            <a:normAutofit/>
          </a:bodyPr>
          <a:lstStyle/>
          <a:p>
            <a:r>
              <a:rPr lang="en-US" sz="2400" dirty="0" smtClean="0"/>
              <a:t>In the spirit of full disclosure, some people will tell you that learning to use PGP may be a waste of your time. </a:t>
            </a:r>
            <a:endParaRPr lang="en-US" sz="2400" dirty="0" smtClean="0"/>
          </a:p>
          <a:p>
            <a:r>
              <a:rPr lang="en-US" sz="2400" dirty="0" smtClean="0"/>
              <a:t>See </a:t>
            </a:r>
            <a:r>
              <a:rPr lang="en-US" sz="2400" dirty="0"/>
              <a:t>for example:</a:t>
            </a:r>
            <a:br>
              <a:rPr lang="en-US" sz="2400" dirty="0"/>
            </a:br>
            <a:r>
              <a:rPr lang="en-US" sz="2400" dirty="0" smtClean="0"/>
              <a:t>-</a:t>
            </a:r>
            <a:r>
              <a:rPr lang="en-US" sz="2400" dirty="0"/>
              <a:t>- </a:t>
            </a:r>
            <a:r>
              <a:rPr lang="en-US" sz="2400" dirty="0" smtClean="0"/>
              <a:t>Matthew Green's "</a:t>
            </a:r>
            <a:r>
              <a:rPr lang="en-US" sz="2400" dirty="0"/>
              <a:t>What's the matter with PGP</a:t>
            </a:r>
            <a:r>
              <a:rPr lang="en-US" sz="2400" dirty="0" smtClean="0"/>
              <a:t>?"</a:t>
            </a:r>
            <a:br>
              <a:rPr lang="en-US" sz="2400" dirty="0" smtClean="0"/>
            </a:br>
            <a:r>
              <a:rPr lang="en-US" sz="2400" dirty="0" smtClean="0"/>
              <a:t>http</a:t>
            </a:r>
            <a:r>
              <a:rPr lang="en-US" sz="2400" dirty="0"/>
              <a:t>://</a:t>
            </a:r>
            <a:r>
              <a:rPr lang="en-US" sz="2400" dirty="0" err="1"/>
              <a:t>blog.cryptographyengineering.com</a:t>
            </a:r>
            <a:r>
              <a:rPr lang="en-US" sz="2400" dirty="0"/>
              <a:t>/2014/08/</a:t>
            </a:r>
            <a:r>
              <a:rPr lang="en-US" sz="2400" dirty="0" err="1"/>
              <a:t>whats</a:t>
            </a:r>
            <a:r>
              <a:rPr lang="en-US" sz="2400" dirty="0"/>
              <a:t>-matter-with-</a:t>
            </a:r>
            <a:r>
              <a:rPr lang="en-US" sz="2400" dirty="0" err="1" smtClean="0"/>
              <a:t>pgp.html</a:t>
            </a:r>
            <a:r>
              <a:rPr lang="en-US" sz="2400" dirty="0"/>
              <a:t> </a:t>
            </a:r>
            <a:r>
              <a:rPr lang="en-US" sz="2400" dirty="0" smtClean="0"/>
              <a:t> (But also see </a:t>
            </a:r>
            <a:r>
              <a:rPr lang="en-US" sz="2400" dirty="0"/>
              <a:t>the rejoinder at:</a:t>
            </a:r>
            <a:br>
              <a:rPr lang="en-US" sz="2400" dirty="0"/>
            </a:br>
            <a:r>
              <a:rPr lang="en-US" sz="2400" dirty="0" smtClean="0"/>
              <a:t>https</a:t>
            </a:r>
            <a:r>
              <a:rPr lang="en-US" sz="2400" dirty="0"/>
              <a:t>://</a:t>
            </a:r>
            <a:r>
              <a:rPr lang="en-US" sz="2400" dirty="0" err="1"/>
              <a:t>pthree.org</a:t>
            </a:r>
            <a:r>
              <a:rPr lang="en-US" sz="2400" dirty="0"/>
              <a:t>/2014/08/18/</a:t>
            </a:r>
            <a:r>
              <a:rPr lang="en-US" sz="2400" dirty="0" err="1"/>
              <a:t>whats</a:t>
            </a:r>
            <a:r>
              <a:rPr lang="en-US" sz="2400" dirty="0"/>
              <a:t>-the-matter-with-</a:t>
            </a:r>
            <a:r>
              <a:rPr lang="en-US" sz="2400" dirty="0" err="1"/>
              <a:t>pgp</a:t>
            </a:r>
            <a:r>
              <a:rPr lang="en-US" sz="2400" dirty="0" smtClean="0"/>
              <a:t>/ )</a:t>
            </a:r>
            <a:br>
              <a:rPr lang="en-US" sz="2400" dirty="0" smtClean="0"/>
            </a:br>
            <a:r>
              <a:rPr lang="en-US" sz="2400" dirty="0" smtClean="0"/>
              <a:t>-</a:t>
            </a:r>
            <a:r>
              <a:rPr lang="en-US" sz="2400" dirty="0" smtClean="0"/>
              <a:t>- </a:t>
            </a:r>
            <a:r>
              <a:rPr lang="en-US" sz="2400" dirty="0"/>
              <a:t>Moxie Marlinspike's "GPG and Me"</a:t>
            </a:r>
            <a:br>
              <a:rPr lang="en-US" sz="2400" dirty="0"/>
            </a:br>
            <a:r>
              <a:rPr lang="en-US" sz="2400" dirty="0"/>
              <a:t>http://</a:t>
            </a:r>
            <a:r>
              <a:rPr lang="en-US" sz="2400" dirty="0" err="1"/>
              <a:t>www.thoughtcrime.org</a:t>
            </a:r>
            <a:r>
              <a:rPr lang="en-US" sz="2400" dirty="0"/>
              <a:t>/blog/</a:t>
            </a:r>
            <a:r>
              <a:rPr lang="en-US" sz="2400" dirty="0" err="1"/>
              <a:t>gpg</a:t>
            </a:r>
            <a:r>
              <a:rPr lang="en-US" sz="2400" dirty="0"/>
              <a:t>-and-me/</a:t>
            </a:r>
            <a:br>
              <a:rPr lang="en-US" sz="2400" dirty="0"/>
            </a:br>
            <a:r>
              <a:rPr lang="en-US" sz="2400" dirty="0" smtClean="0"/>
              <a:t>-- </a:t>
            </a:r>
            <a:r>
              <a:rPr lang="en-US" sz="2400" dirty="0" err="1" smtClean="0"/>
              <a:t>Secushare's</a:t>
            </a:r>
            <a:r>
              <a:rPr lang="en-US" sz="2400" dirty="0" smtClean="0"/>
              <a:t> "15 reasons to not </a:t>
            </a:r>
            <a:r>
              <a:rPr lang="en-US" sz="2400" dirty="0"/>
              <a:t>start using PGP,"</a:t>
            </a:r>
            <a:br>
              <a:rPr lang="en-US" sz="2400" dirty="0"/>
            </a:br>
            <a:r>
              <a:rPr lang="en-US" sz="2400" dirty="0"/>
              <a:t>http://</a:t>
            </a:r>
            <a:r>
              <a:rPr lang="en-US" sz="2400" dirty="0" err="1"/>
              <a:t>secushare.org</a:t>
            </a:r>
            <a:r>
              <a:rPr lang="en-US" sz="2400" dirty="0"/>
              <a:t>/PGP</a:t>
            </a:r>
            <a:r>
              <a:rPr lang="en-US" sz="2400" dirty="0" smtClean="0"/>
              <a:t/>
            </a:r>
            <a:br>
              <a:rPr lang="en-US" sz="2400" dirty="0" smtClean="0"/>
            </a:br>
            <a:r>
              <a:rPr lang="en-US" sz="2400" dirty="0" smtClean="0"/>
              <a:t>-</a:t>
            </a:r>
            <a:r>
              <a:rPr lang="en-US" sz="2400" dirty="0"/>
              <a:t>- "The World’s Email Encryption Software Relies on One Guy, Who is Going </a:t>
            </a:r>
            <a:r>
              <a:rPr lang="en-US" sz="2400" dirty="0" smtClean="0"/>
              <a:t>Broke," http</a:t>
            </a:r>
            <a:r>
              <a:rPr lang="en-US" sz="2400" dirty="0"/>
              <a:t>://</a:t>
            </a:r>
            <a:r>
              <a:rPr lang="en-US" sz="2400" dirty="0" err="1"/>
              <a:t>www.propublica.org</a:t>
            </a:r>
            <a:r>
              <a:rPr lang="en-US" sz="2400" dirty="0"/>
              <a:t>/article/the-worlds-email-encryption-software-relies-on-one-guy-who-is-going-</a:t>
            </a:r>
            <a:r>
              <a:rPr lang="en-US" sz="2400" dirty="0" smtClean="0"/>
              <a:t>broke [don't worry too much, he's gotten funding now]</a:t>
            </a:r>
          </a:p>
        </p:txBody>
      </p:sp>
      <p:sp>
        <p:nvSpPr>
          <p:cNvPr id="4" name="Slide Number Placeholder 3"/>
          <p:cNvSpPr>
            <a:spLocks noGrp="1"/>
          </p:cNvSpPr>
          <p:nvPr>
            <p:ph type="sldNum" sz="quarter" idx="12"/>
          </p:nvPr>
        </p:nvSpPr>
        <p:spPr/>
        <p:txBody>
          <a:bodyPr/>
          <a:lstStyle/>
          <a:p>
            <a:fld id="{A507E34E-F8CF-C042-953C-8A8377B6E721}" type="slidenum">
              <a:rPr lang="en-US" smtClean="0"/>
              <a:t>12</a:t>
            </a:fld>
            <a:endParaRPr lang="en-US"/>
          </a:p>
        </p:txBody>
      </p:sp>
    </p:spTree>
    <p:extLst>
      <p:ext uri="{BB962C8B-B14F-4D97-AF65-F5344CB8AC3E}">
        <p14:creationId xmlns:p14="http://schemas.microsoft.com/office/powerpoint/2010/main" val="22337831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8347"/>
            <a:ext cx="7772400" cy="1902103"/>
          </a:xfrm>
        </p:spPr>
        <p:txBody>
          <a:bodyPr>
            <a:normAutofit/>
          </a:bodyPr>
          <a:lstStyle/>
          <a:p>
            <a:r>
              <a:rPr lang="en-US" sz="3200" b="1" dirty="0" smtClean="0">
                <a:solidFill>
                  <a:srgbClr val="FF6600"/>
                </a:solidFill>
              </a:rPr>
              <a:t>Windows-3: </a:t>
            </a:r>
            <a:br>
              <a:rPr lang="en-US" sz="3200" b="1" dirty="0" smtClean="0">
                <a:solidFill>
                  <a:srgbClr val="FF6600"/>
                </a:solidFill>
              </a:rPr>
            </a:br>
            <a:r>
              <a:rPr lang="en-US" sz="3200" b="1" dirty="0" smtClean="0">
                <a:solidFill>
                  <a:srgbClr val="FF6600"/>
                </a:solidFill>
              </a:rPr>
              <a:t/>
            </a:r>
            <a:br>
              <a:rPr lang="en-US" sz="3200" b="1" dirty="0" smtClean="0">
                <a:solidFill>
                  <a:srgbClr val="FF6600"/>
                </a:solidFill>
              </a:rPr>
            </a:br>
            <a:r>
              <a:rPr lang="en-US" sz="3200" b="1" dirty="0" smtClean="0">
                <a:solidFill>
                  <a:srgbClr val="FF6600"/>
                </a:solidFill>
              </a:rPr>
              <a:t>Getting and Managing </a:t>
            </a:r>
            <a:br>
              <a:rPr lang="en-US" sz="3200" b="1" dirty="0" smtClean="0">
                <a:solidFill>
                  <a:srgbClr val="FF6600"/>
                </a:solidFill>
              </a:rPr>
            </a:br>
            <a:r>
              <a:rPr lang="en-US" sz="3200" b="1" dirty="0" smtClean="0">
                <a:solidFill>
                  <a:srgbClr val="FF6600"/>
                </a:solidFill>
              </a:rPr>
              <a:t>Other People's Public Keys</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41411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Look Up A Cert on the Public Keyservers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121</a:t>
            </a:fld>
            <a:endParaRPr lang="en-US"/>
          </a:p>
        </p:txBody>
      </p:sp>
      <p:sp>
        <p:nvSpPr>
          <p:cNvPr id="7" name="TextBox 6"/>
          <p:cNvSpPr txBox="1"/>
          <p:nvPr/>
        </p:nvSpPr>
        <p:spPr>
          <a:xfrm>
            <a:off x="812143" y="943179"/>
            <a:ext cx="6875500" cy="461665"/>
          </a:xfrm>
          <a:prstGeom prst="rect">
            <a:avLst/>
          </a:prstGeom>
          <a:noFill/>
        </p:spPr>
        <p:txBody>
          <a:bodyPr wrap="none" rtlCol="0">
            <a:spAutoFit/>
          </a:bodyPr>
          <a:lstStyle/>
          <a:p>
            <a:r>
              <a:rPr lang="en-US" sz="2400" dirty="0" smtClean="0"/>
              <a:t>For example, let's find the one for </a:t>
            </a:r>
            <a:r>
              <a:rPr lang="en-US" sz="2400" dirty="0" err="1" smtClean="0"/>
              <a:t>info@us-cert.gov</a:t>
            </a:r>
            <a:r>
              <a:rPr lang="en-US" sz="2400" dirty="0" smtClean="0"/>
              <a:t>...</a:t>
            </a:r>
            <a:endParaRPr lang="en-US" sz="2400" dirty="0"/>
          </a:p>
        </p:txBody>
      </p:sp>
      <p:sp>
        <p:nvSpPr>
          <p:cNvPr id="6" name="TextBox 5"/>
          <p:cNvSpPr txBox="1"/>
          <p:nvPr/>
        </p:nvSpPr>
        <p:spPr>
          <a:xfrm>
            <a:off x="1300231" y="5909453"/>
            <a:ext cx="6550516" cy="461665"/>
          </a:xfrm>
          <a:prstGeom prst="rect">
            <a:avLst/>
          </a:prstGeom>
          <a:noFill/>
        </p:spPr>
        <p:txBody>
          <a:bodyPr wrap="none" rtlCol="0">
            <a:spAutoFit/>
          </a:bodyPr>
          <a:lstStyle/>
          <a:p>
            <a:r>
              <a:rPr lang="en-US" sz="2400" i="1" dirty="0" smtClean="0"/>
              <a:t>Suggestion:</a:t>
            </a:r>
            <a:r>
              <a:rPr lang="en-US" sz="2400" dirty="0" smtClean="0"/>
              <a:t> select the one that's currently valid! </a:t>
            </a:r>
            <a:r>
              <a:rPr lang="en-US" sz="2400" dirty="0" smtClean="0">
                <a:sym typeface="Wingdings"/>
              </a:rPr>
              <a:t></a:t>
            </a:r>
            <a:endParaRPr lang="en-US" sz="2400" dirty="0" smtClean="0"/>
          </a:p>
        </p:txBody>
      </p:sp>
      <p:pic>
        <p:nvPicPr>
          <p:cNvPr id="5" name="Picture 4" descr="us-cert-gov.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691" y="1550623"/>
            <a:ext cx="5832668" cy="4145769"/>
          </a:xfrm>
          <a:prstGeom prst="rect">
            <a:avLst/>
          </a:prstGeom>
        </p:spPr>
      </p:pic>
    </p:spTree>
    <p:extLst>
      <p:ext uri="{BB962C8B-B14F-4D97-AF65-F5344CB8AC3E}">
        <p14:creationId xmlns:p14="http://schemas.microsoft.com/office/powerpoint/2010/main" val="22517029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681369"/>
          </a:xfrm>
        </p:spPr>
        <p:txBody>
          <a:bodyPr>
            <a:normAutofit/>
          </a:bodyPr>
          <a:lstStyle/>
          <a:p>
            <a:r>
              <a:rPr lang="en-US" sz="3200" b="1" dirty="0" smtClean="0"/>
              <a:t>After Importing, You'll See...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122</a:t>
            </a:fld>
            <a:endParaRPr lang="en-US"/>
          </a:p>
        </p:txBody>
      </p:sp>
      <p:pic>
        <p:nvPicPr>
          <p:cNvPr id="3" name="Picture 2" descr="results-of-import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326" y="974705"/>
            <a:ext cx="6201825" cy="2633084"/>
          </a:xfrm>
          <a:prstGeom prst="rect">
            <a:avLst/>
          </a:prstGeom>
        </p:spPr>
      </p:pic>
      <p:pic>
        <p:nvPicPr>
          <p:cNvPr id="8" name="Picture 7" descr="showing-us-cert-cert-importe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325" y="3790278"/>
            <a:ext cx="6201826" cy="2666205"/>
          </a:xfrm>
          <a:prstGeom prst="rect">
            <a:avLst/>
          </a:prstGeom>
        </p:spPr>
      </p:pic>
    </p:spTree>
    <p:extLst>
      <p:ext uri="{BB962C8B-B14F-4D97-AF65-F5344CB8AC3E}">
        <p14:creationId xmlns:p14="http://schemas.microsoft.com/office/powerpoint/2010/main" val="38112570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6600"/>
                </a:solidFill>
              </a:rPr>
              <a:t>Windows-4: </a:t>
            </a:r>
            <a:br>
              <a:rPr lang="en-US" sz="3200" b="1" dirty="0" smtClean="0">
                <a:solidFill>
                  <a:srgbClr val="FF6600"/>
                </a:solidFill>
              </a:rPr>
            </a:br>
            <a:r>
              <a:rPr lang="en-US" sz="3200" b="1" dirty="0" smtClean="0">
                <a:solidFill>
                  <a:srgbClr val="FF6600"/>
                </a:solidFill>
              </a:rPr>
              <a:t/>
            </a:r>
            <a:br>
              <a:rPr lang="en-US" sz="3200" b="1" dirty="0" smtClean="0">
                <a:solidFill>
                  <a:srgbClr val="FF6600"/>
                </a:solidFill>
              </a:rPr>
            </a:br>
            <a:r>
              <a:rPr lang="en-US" sz="3200" b="1" dirty="0" smtClean="0">
                <a:solidFill>
                  <a:srgbClr val="FF6600"/>
                </a:solidFill>
              </a:rPr>
              <a:t>Signing A Message You've Made</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70005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17660"/>
          </a:xfrm>
        </p:spPr>
        <p:txBody>
          <a:bodyPr>
            <a:normAutofit/>
          </a:bodyPr>
          <a:lstStyle/>
          <a:p>
            <a:r>
              <a:rPr lang="en-US" sz="3200" b="1" dirty="0" smtClean="0"/>
              <a:t>Create a Small Sample Message Using Notepad And Save It On Your Desktop (</a:t>
            </a:r>
            <a:r>
              <a:rPr lang="en-US" sz="3200" b="1" dirty="0" err="1" smtClean="0"/>
              <a:t>sample.txt</a:t>
            </a:r>
            <a:r>
              <a:rPr lang="en-US" sz="3200" b="1" dirty="0" smtClean="0"/>
              <a:t>) in ANSI Format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124</a:t>
            </a:fld>
            <a:endParaRPr lang="en-US"/>
          </a:p>
        </p:txBody>
      </p:sp>
      <p:pic>
        <p:nvPicPr>
          <p:cNvPr id="5" name="Picture 4" descr="save-notepa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22" y="1542639"/>
            <a:ext cx="8302878" cy="3920804"/>
          </a:xfrm>
          <a:prstGeom prst="rect">
            <a:avLst/>
          </a:prstGeom>
        </p:spPr>
      </p:pic>
      <p:sp>
        <p:nvSpPr>
          <p:cNvPr id="6" name="TextBox 5"/>
          <p:cNvSpPr txBox="1"/>
          <p:nvPr/>
        </p:nvSpPr>
        <p:spPr>
          <a:xfrm>
            <a:off x="383922" y="5702572"/>
            <a:ext cx="8088422" cy="830997"/>
          </a:xfrm>
          <a:prstGeom prst="rect">
            <a:avLst/>
          </a:prstGeom>
          <a:noFill/>
        </p:spPr>
        <p:txBody>
          <a:bodyPr wrap="none" rtlCol="0">
            <a:spAutoFit/>
          </a:bodyPr>
          <a:lstStyle/>
          <a:p>
            <a:r>
              <a:rPr lang="en-US" sz="2400" b="1" dirty="0" smtClean="0"/>
              <a:t>Note:</a:t>
            </a:r>
            <a:r>
              <a:rPr lang="en-US" sz="2400" dirty="0" smtClean="0"/>
              <a:t> If you don't normally use Notepad, you can find it under </a:t>
            </a:r>
            <a:br>
              <a:rPr lang="en-US" sz="2400" dirty="0" smtClean="0"/>
            </a:br>
            <a:r>
              <a:rPr lang="en-US" sz="2400" dirty="0" smtClean="0"/>
              <a:t>All Programs </a:t>
            </a:r>
            <a:r>
              <a:rPr lang="en-US" sz="2400" dirty="0" smtClean="0">
                <a:sym typeface="Wingdings"/>
              </a:rPr>
              <a:t> Accessories folder  Notepad</a:t>
            </a:r>
            <a:endParaRPr lang="en-US" sz="2400" dirty="0"/>
          </a:p>
        </p:txBody>
      </p:sp>
    </p:spTree>
    <p:extLst>
      <p:ext uri="{BB962C8B-B14F-4D97-AF65-F5344CB8AC3E}">
        <p14:creationId xmlns:p14="http://schemas.microsoft.com/office/powerpoint/2010/main" val="27793034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17660"/>
          </a:xfrm>
        </p:spPr>
        <p:txBody>
          <a:bodyPr>
            <a:normAutofit/>
          </a:bodyPr>
          <a:lstStyle/>
          <a:p>
            <a:r>
              <a:rPr lang="en-US" sz="3200" b="1" dirty="0" smtClean="0"/>
              <a:t>Select That File For Signing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125</a:t>
            </a:fld>
            <a:endParaRPr lang="en-US"/>
          </a:p>
        </p:txBody>
      </p:sp>
      <p:pic>
        <p:nvPicPr>
          <p:cNvPr id="3" name="Picture 2" descr="select-file-to-sig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859" y="2096258"/>
            <a:ext cx="6615280" cy="4407013"/>
          </a:xfrm>
          <a:prstGeom prst="rect">
            <a:avLst/>
          </a:prstGeom>
        </p:spPr>
      </p:pic>
      <p:sp>
        <p:nvSpPr>
          <p:cNvPr id="7" name="TextBox 6"/>
          <p:cNvSpPr txBox="1"/>
          <p:nvPr/>
        </p:nvSpPr>
        <p:spPr>
          <a:xfrm>
            <a:off x="328322" y="1078081"/>
            <a:ext cx="8358478" cy="830997"/>
          </a:xfrm>
          <a:prstGeom prst="rect">
            <a:avLst/>
          </a:prstGeom>
          <a:noFill/>
        </p:spPr>
        <p:txBody>
          <a:bodyPr wrap="none" rtlCol="0">
            <a:spAutoFit/>
          </a:bodyPr>
          <a:lstStyle/>
          <a:p>
            <a:r>
              <a:rPr lang="en-US" sz="2400" dirty="0" smtClean="0"/>
              <a:t>Go to File </a:t>
            </a:r>
            <a:r>
              <a:rPr lang="en-US" sz="2400" dirty="0" smtClean="0">
                <a:sym typeface="Wingdings"/>
              </a:rPr>
              <a:t> Sign/Encrypt Files..., then select the </a:t>
            </a:r>
            <a:r>
              <a:rPr lang="en-US" sz="2400" dirty="0" err="1" smtClean="0">
                <a:sym typeface="Wingdings"/>
              </a:rPr>
              <a:t>sample.txt</a:t>
            </a:r>
            <a:endParaRPr lang="en-US" sz="2400" dirty="0" smtClean="0">
              <a:sym typeface="Wingdings"/>
            </a:endParaRPr>
          </a:p>
          <a:p>
            <a:r>
              <a:rPr lang="en-US" sz="2400" dirty="0" smtClean="0">
                <a:sym typeface="Wingdings"/>
              </a:rPr>
              <a:t>file from the Desktop (the .txt extension may not show by default</a:t>
            </a:r>
            <a:endParaRPr lang="en-US" sz="2400" dirty="0"/>
          </a:p>
        </p:txBody>
      </p:sp>
    </p:spTree>
    <p:extLst>
      <p:ext uri="{BB962C8B-B14F-4D97-AF65-F5344CB8AC3E}">
        <p14:creationId xmlns:p14="http://schemas.microsoft.com/office/powerpoint/2010/main" val="3768608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504150"/>
          </a:xfrm>
        </p:spPr>
        <p:txBody>
          <a:bodyPr>
            <a:normAutofit/>
          </a:bodyPr>
          <a:lstStyle/>
          <a:p>
            <a:r>
              <a:rPr lang="en-US" sz="3200" b="1" dirty="0" smtClean="0"/>
              <a:t>Sign The File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126</a:t>
            </a:fld>
            <a:endParaRPr lang="en-US"/>
          </a:p>
        </p:txBody>
      </p:sp>
      <p:pic>
        <p:nvPicPr>
          <p:cNvPr id="5" name="Picture 4" descr="sign-the-sample-fi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509" y="915161"/>
            <a:ext cx="5419214" cy="4996515"/>
          </a:xfrm>
          <a:prstGeom prst="rect">
            <a:avLst/>
          </a:prstGeom>
        </p:spPr>
      </p:pic>
    </p:spTree>
    <p:extLst>
      <p:ext uri="{BB962C8B-B14F-4D97-AF65-F5344CB8AC3E}">
        <p14:creationId xmlns:p14="http://schemas.microsoft.com/office/powerpoint/2010/main" val="32027569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504150"/>
          </a:xfrm>
        </p:spPr>
        <p:txBody>
          <a:bodyPr>
            <a:normAutofit/>
          </a:bodyPr>
          <a:lstStyle/>
          <a:p>
            <a:r>
              <a:rPr lang="en-US" sz="3200" b="1" dirty="0" smtClean="0"/>
              <a:t>Pick HOW You'll Sign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127</a:t>
            </a:fld>
            <a:endParaRPr lang="en-US"/>
          </a:p>
        </p:txBody>
      </p:sp>
      <p:pic>
        <p:nvPicPr>
          <p:cNvPr id="3" name="Picture 2" descr="signing-op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24" y="1001891"/>
            <a:ext cx="5940678" cy="5487373"/>
          </a:xfrm>
          <a:prstGeom prst="rect">
            <a:avLst/>
          </a:prstGeom>
        </p:spPr>
      </p:pic>
    </p:spTree>
    <p:extLst>
      <p:ext uri="{BB962C8B-B14F-4D97-AF65-F5344CB8AC3E}">
        <p14:creationId xmlns:p14="http://schemas.microsoft.com/office/powerpoint/2010/main" val="5538401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504150"/>
          </a:xfrm>
        </p:spPr>
        <p:txBody>
          <a:bodyPr>
            <a:normAutofit/>
          </a:bodyPr>
          <a:lstStyle/>
          <a:p>
            <a:r>
              <a:rPr lang="en-US" sz="3200" b="1" dirty="0" smtClean="0"/>
              <a:t>Enter Your Passphrase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128</a:t>
            </a:fld>
            <a:endParaRPr lang="en-US"/>
          </a:p>
        </p:txBody>
      </p:sp>
      <p:pic>
        <p:nvPicPr>
          <p:cNvPr id="5" name="Picture 4" descr="pinentr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23" y="1173109"/>
            <a:ext cx="6146800" cy="2527300"/>
          </a:xfrm>
          <a:prstGeom prst="rect">
            <a:avLst/>
          </a:prstGeom>
        </p:spPr>
      </p:pic>
    </p:spTree>
    <p:extLst>
      <p:ext uri="{BB962C8B-B14F-4D97-AF65-F5344CB8AC3E}">
        <p14:creationId xmlns:p14="http://schemas.microsoft.com/office/powerpoint/2010/main" val="15519063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504150"/>
          </a:xfrm>
        </p:spPr>
        <p:txBody>
          <a:bodyPr>
            <a:normAutofit/>
          </a:bodyPr>
          <a:lstStyle/>
          <a:p>
            <a:r>
              <a:rPr lang="en-US" sz="3200" b="1" dirty="0" smtClean="0"/>
              <a:t>Signing Successful</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129</a:t>
            </a:fld>
            <a:endParaRPr lang="en-US"/>
          </a:p>
        </p:txBody>
      </p:sp>
      <p:pic>
        <p:nvPicPr>
          <p:cNvPr id="3" name="Picture 2" descr="signing-successfu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157" y="840283"/>
            <a:ext cx="6009863" cy="5516067"/>
          </a:xfrm>
          <a:prstGeom prst="rect">
            <a:avLst/>
          </a:prstGeom>
        </p:spPr>
      </p:pic>
    </p:spTree>
    <p:extLst>
      <p:ext uri="{BB962C8B-B14F-4D97-AF65-F5344CB8AC3E}">
        <p14:creationId xmlns:p14="http://schemas.microsoft.com/office/powerpoint/2010/main" val="240401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3999" cy="579286"/>
          </a:xfrm>
        </p:spPr>
        <p:txBody>
          <a:bodyPr>
            <a:normAutofit/>
          </a:bodyPr>
          <a:lstStyle/>
          <a:p>
            <a:r>
              <a:rPr lang="en-US" sz="3200" b="1" dirty="0" smtClean="0"/>
              <a:t>If PGP/GPG Is "Dying," No One's Told Facebook That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13</a:t>
            </a:fld>
            <a:endParaRPr lang="en-US"/>
          </a:p>
        </p:txBody>
      </p:sp>
      <p:pic>
        <p:nvPicPr>
          <p:cNvPr id="6" name="Picture 5" descr="facebook-pg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23" y="960112"/>
            <a:ext cx="7985737" cy="5761363"/>
          </a:xfrm>
          <a:prstGeom prst="rect">
            <a:avLst/>
          </a:prstGeom>
        </p:spPr>
      </p:pic>
    </p:spTree>
    <p:extLst>
      <p:ext uri="{BB962C8B-B14F-4D97-AF65-F5344CB8AC3E}">
        <p14:creationId xmlns:p14="http://schemas.microsoft.com/office/powerpoint/2010/main" val="35076573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100" y="1926032"/>
            <a:ext cx="8554402" cy="1842291"/>
          </a:xfrm>
        </p:spPr>
        <p:txBody>
          <a:bodyPr>
            <a:normAutofit/>
          </a:bodyPr>
          <a:lstStyle/>
          <a:p>
            <a:r>
              <a:rPr lang="en-US" sz="3200" b="1" dirty="0" smtClean="0">
                <a:solidFill>
                  <a:srgbClr val="FF6600"/>
                </a:solidFill>
              </a:rPr>
              <a:t>Windows-5:</a:t>
            </a:r>
            <a:br>
              <a:rPr lang="en-US" sz="3200" b="1" dirty="0" smtClean="0">
                <a:solidFill>
                  <a:srgbClr val="FF6600"/>
                </a:solidFill>
              </a:rPr>
            </a:br>
            <a:r>
              <a:rPr lang="en-US" sz="3200" b="1" dirty="0" smtClean="0">
                <a:solidFill>
                  <a:srgbClr val="FF6600"/>
                </a:solidFill>
              </a:rPr>
              <a:t> </a:t>
            </a:r>
            <a:br>
              <a:rPr lang="en-US" sz="3200" b="1" dirty="0" smtClean="0">
                <a:solidFill>
                  <a:srgbClr val="FF6600"/>
                </a:solidFill>
              </a:rPr>
            </a:br>
            <a:r>
              <a:rPr lang="en-US" sz="3200" b="1" dirty="0" smtClean="0">
                <a:solidFill>
                  <a:srgbClr val="FF6600"/>
                </a:solidFill>
              </a:rPr>
              <a:t>Validating A Signed Message </a:t>
            </a:r>
            <a:br>
              <a:rPr lang="en-US" sz="3200" b="1" dirty="0" smtClean="0">
                <a:solidFill>
                  <a:srgbClr val="FF6600"/>
                </a:solidFill>
              </a:rPr>
            </a:br>
            <a:r>
              <a:rPr lang="en-US" sz="3200" b="1" dirty="0" smtClean="0">
                <a:solidFill>
                  <a:srgbClr val="FF6600"/>
                </a:solidFill>
              </a:rPr>
              <a:t>You've Received</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05214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When You Receive A PGP-Signed Message...</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Save the message to a file.</a:t>
            </a:r>
          </a:p>
          <a:p>
            <a:endParaRPr lang="en-US" sz="2400" dirty="0" smtClean="0">
              <a:latin typeface="Calibri"/>
              <a:cs typeface="Calibri"/>
            </a:endParaRPr>
          </a:p>
          <a:p>
            <a:r>
              <a:rPr lang="en-US" sz="2400" dirty="0">
                <a:cs typeface="Calibri"/>
              </a:rPr>
              <a:t>In Kleopatra, go to File </a:t>
            </a:r>
            <a:r>
              <a:rPr lang="en-US" sz="2400" dirty="0">
                <a:cs typeface="Calibri"/>
                <a:sym typeface="Wingdings"/>
              </a:rPr>
              <a:t> Decrypt/Verify Files... and select the</a:t>
            </a:r>
            <a:br>
              <a:rPr lang="en-US" sz="2400" dirty="0">
                <a:cs typeface="Calibri"/>
                <a:sym typeface="Wingdings"/>
              </a:rPr>
            </a:br>
            <a:r>
              <a:rPr lang="en-US" sz="2400" dirty="0">
                <a:cs typeface="Calibri"/>
                <a:sym typeface="Wingdings"/>
              </a:rPr>
              <a:t>file whose signature you want to verify</a:t>
            </a:r>
          </a:p>
          <a:p>
            <a:endParaRPr lang="en-US" sz="2400" dirty="0" smtClean="0">
              <a:latin typeface="Calibri"/>
              <a:cs typeface="Calibri"/>
            </a:endParaRPr>
          </a:p>
          <a:p>
            <a:r>
              <a:rPr lang="en-US" sz="2400" dirty="0" smtClean="0">
                <a:latin typeface="Calibri"/>
                <a:cs typeface="Calibri"/>
              </a:rPr>
              <a:t>If you don't have the key needed to validate that file, see the Windows-3 section above discussing how to get a user's public key (</a:t>
            </a:r>
            <a:r>
              <a:rPr lang="en-US" sz="2400" dirty="0">
                <a:cs typeface="Calibri"/>
              </a:rPr>
              <a:t>y</a:t>
            </a:r>
            <a:r>
              <a:rPr lang="en-US" sz="2400" dirty="0" smtClean="0">
                <a:cs typeface="Calibri"/>
              </a:rPr>
              <a:t>ou </a:t>
            </a:r>
            <a:r>
              <a:rPr lang="en-US" sz="2400" dirty="0">
                <a:cs typeface="Calibri"/>
              </a:rPr>
              <a:t>probably </a:t>
            </a:r>
            <a:r>
              <a:rPr lang="en-US" sz="2400" dirty="0" smtClean="0">
                <a:cs typeface="Calibri"/>
              </a:rPr>
              <a:t>WILL already have that key, </a:t>
            </a:r>
            <a:r>
              <a:rPr lang="en-US" sz="2400" dirty="0">
                <a:cs typeface="Calibri"/>
              </a:rPr>
              <a:t>at least if it's someone you routinely </a:t>
            </a:r>
            <a:r>
              <a:rPr lang="en-US" sz="2400" dirty="0" smtClean="0">
                <a:cs typeface="Calibri"/>
              </a:rPr>
              <a:t>exchange PGP/GPG messages with)</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131</a:t>
            </a:fld>
            <a:endParaRPr lang="en-US"/>
          </a:p>
        </p:txBody>
      </p:sp>
    </p:spTree>
    <p:extLst>
      <p:ext uri="{BB962C8B-B14F-4D97-AF65-F5344CB8AC3E}">
        <p14:creationId xmlns:p14="http://schemas.microsoft.com/office/powerpoint/2010/main" val="37341197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Select A Signed File To Validate – Heck, Let's </a:t>
            </a:r>
            <a:br>
              <a:rPr lang="en-US" sz="3200" b="1" dirty="0" smtClean="0"/>
            </a:br>
            <a:r>
              <a:rPr lang="en-US" sz="3200" b="1" dirty="0" smtClean="0"/>
              <a:t>Validate The Sig on the Msg We Just Signed!</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132</a:t>
            </a:fld>
            <a:endParaRPr lang="en-US"/>
          </a:p>
        </p:txBody>
      </p:sp>
      <p:pic>
        <p:nvPicPr>
          <p:cNvPr id="7" name="Picture 6" descr="verify-signatur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652" y="1366805"/>
            <a:ext cx="6502124" cy="4989545"/>
          </a:xfrm>
          <a:prstGeom prst="rect">
            <a:avLst/>
          </a:prstGeom>
        </p:spPr>
      </p:pic>
    </p:spTree>
    <p:extLst>
      <p:ext uri="{BB962C8B-B14F-4D97-AF65-F5344CB8AC3E}">
        <p14:creationId xmlns:p14="http://schemas.microsoft.com/office/powerpoint/2010/main" val="41604676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The Signature On Our File Is Valid</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133</a:t>
            </a:fld>
            <a:endParaRPr lang="en-US"/>
          </a:p>
        </p:txBody>
      </p:sp>
      <p:pic>
        <p:nvPicPr>
          <p:cNvPr id="3" name="Picture 2" descr="sig-verifi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75" y="915631"/>
            <a:ext cx="7387370" cy="5574518"/>
          </a:xfrm>
          <a:prstGeom prst="rect">
            <a:avLst/>
          </a:prstGeom>
        </p:spPr>
      </p:pic>
    </p:spTree>
    <p:extLst>
      <p:ext uri="{BB962C8B-B14F-4D97-AF65-F5344CB8AC3E}">
        <p14:creationId xmlns:p14="http://schemas.microsoft.com/office/powerpoint/2010/main" val="9671289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Different PGP/GPG Signature Structures</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One of PGP/GPG's challenges is the wealth of features it has accumulated over time. This is true for signatures as well as for other aspects of PGP/GPG.</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Signed documents can be in </a:t>
            </a:r>
            <a:r>
              <a:rPr lang="en-US" sz="2400" dirty="0" err="1" smtClean="0">
                <a:latin typeface="Calibri"/>
                <a:cs typeface="Calibri"/>
              </a:rPr>
              <a:t>clearsign'd</a:t>
            </a:r>
            <a:r>
              <a:rPr lang="en-US" sz="2400" dirty="0" smtClean="0">
                <a:latin typeface="Calibri"/>
                <a:cs typeface="Calibri"/>
              </a:rPr>
              <a:t> form, binary form, or </a:t>
            </a:r>
            <a:br>
              <a:rPr lang="en-US" sz="2400" dirty="0" smtClean="0">
                <a:latin typeface="Calibri"/>
                <a:cs typeface="Calibri"/>
              </a:rPr>
            </a:br>
            <a:r>
              <a:rPr lang="en-US" sz="2400" dirty="0" smtClean="0">
                <a:latin typeface="Calibri"/>
                <a:cs typeface="Calibri"/>
              </a:rPr>
              <a:t>ASCII armored form.</a:t>
            </a:r>
          </a:p>
          <a:p>
            <a:endParaRPr lang="en-US" sz="2400" dirty="0" smtClean="0">
              <a:latin typeface="Calibri"/>
              <a:cs typeface="Calibri"/>
            </a:endParaRPr>
          </a:p>
          <a:p>
            <a:r>
              <a:rPr lang="en-US" sz="2400" dirty="0" smtClean="0">
                <a:latin typeface="Calibri"/>
                <a:cs typeface="Calibri"/>
              </a:rPr>
              <a:t>Signatures can also be sent either as part of the file itself, or as a separate ("detached") signature. </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If you're signing a text document, either will work, but if you're signing a binary file, the detached signature will ensure that the binary file isn't accidentally "</a:t>
            </a:r>
            <a:r>
              <a:rPr lang="en-US" sz="2400" dirty="0" err="1" smtClean="0">
                <a:latin typeface="Calibri"/>
                <a:cs typeface="Calibri"/>
              </a:rPr>
              <a:t>munged</a:t>
            </a:r>
            <a:r>
              <a:rPr lang="en-US" sz="2400" dirty="0" smtClean="0">
                <a:latin typeface="Calibri"/>
                <a:cs typeface="Calibri"/>
              </a:rPr>
              <a:t>" by the signing process. </a:t>
            </a:r>
            <a:br>
              <a:rPr lang="en-US" sz="2400" dirty="0" smtClean="0">
                <a:latin typeface="Calibri"/>
                <a:cs typeface="Calibri"/>
              </a:rPr>
            </a:br>
            <a:r>
              <a:rPr lang="en-US" sz="2400" b="1" dirty="0" smtClean="0">
                <a:latin typeface="Calibri"/>
                <a:cs typeface="Calibri"/>
              </a:rPr>
              <a:t>(The downside of doing a detached signature is that both the original file </a:t>
            </a:r>
            <a:r>
              <a:rPr lang="en-US" sz="2400" b="1" u="sng" dirty="0" smtClean="0">
                <a:latin typeface="Calibri"/>
                <a:cs typeface="Calibri"/>
              </a:rPr>
              <a:t>AND the separate signature file</a:t>
            </a:r>
            <a:r>
              <a:rPr lang="en-US" sz="2400" b="1" dirty="0" smtClean="0">
                <a:latin typeface="Calibri"/>
                <a:cs typeface="Calibri"/>
              </a:rPr>
              <a:t> need to get sent)</a:t>
            </a:r>
          </a:p>
        </p:txBody>
      </p:sp>
      <p:sp>
        <p:nvSpPr>
          <p:cNvPr id="4" name="Slide Number Placeholder 3"/>
          <p:cNvSpPr>
            <a:spLocks noGrp="1"/>
          </p:cNvSpPr>
          <p:nvPr>
            <p:ph type="sldNum" sz="quarter" idx="12"/>
          </p:nvPr>
        </p:nvSpPr>
        <p:spPr/>
        <p:txBody>
          <a:bodyPr/>
          <a:lstStyle/>
          <a:p>
            <a:fld id="{A507E34E-F8CF-C042-953C-8A8377B6E721}" type="slidenum">
              <a:rPr lang="en-US" smtClean="0"/>
              <a:t>134</a:t>
            </a:fld>
            <a:endParaRPr lang="en-US"/>
          </a:p>
        </p:txBody>
      </p:sp>
    </p:spTree>
    <p:extLst>
      <p:ext uri="{BB962C8B-B14F-4D97-AF65-F5344CB8AC3E}">
        <p14:creationId xmlns:p14="http://schemas.microsoft.com/office/powerpoint/2010/main" val="14698712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Files Damaged In Transit</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Some mail clients may try to be "helpful" by doing things like</a:t>
            </a:r>
            <a:r>
              <a:rPr lang="en-US" sz="2400" dirty="0">
                <a:latin typeface="Calibri"/>
                <a:cs typeface="Calibri"/>
              </a:rPr>
              <a:t/>
            </a:r>
            <a:br>
              <a:rPr lang="en-US" sz="2400" dirty="0">
                <a:latin typeface="Calibri"/>
                <a:cs typeface="Calibri"/>
              </a:rPr>
            </a:br>
            <a:r>
              <a:rPr lang="en-US" sz="2400" dirty="0" smtClean="0">
                <a:latin typeface="Calibri"/>
                <a:cs typeface="Calibri"/>
              </a:rPr>
              <a:t>wrapping lines or otherwise messing around with a message.</a:t>
            </a:r>
          </a:p>
          <a:p>
            <a:endParaRPr lang="en-US" sz="2400" dirty="0">
              <a:latin typeface="Calibri"/>
              <a:cs typeface="Calibri"/>
            </a:endParaRPr>
          </a:p>
          <a:p>
            <a:r>
              <a:rPr lang="en-US" sz="2400" dirty="0" smtClean="0">
                <a:latin typeface="Calibri"/>
                <a:cs typeface="Calibri"/>
              </a:rPr>
              <a:t>In other cases, some sites may intentionally rewrite URLs in messages so that if any of those URLs ultimately "go rogue," security software can remotely break those dangerous links.</a:t>
            </a:r>
            <a:br>
              <a:rPr lang="en-US" sz="2400" dirty="0" smtClean="0">
                <a:latin typeface="Calibri"/>
                <a:cs typeface="Calibri"/>
              </a:rPr>
            </a:br>
            <a:r>
              <a:rPr lang="en-US" sz="2400" dirty="0" smtClean="0">
                <a:latin typeface="Calibri"/>
                <a:cs typeface="Calibri"/>
              </a:rPr>
              <a:t> </a:t>
            </a:r>
          </a:p>
          <a:p>
            <a:r>
              <a:rPr lang="en-US" sz="2400" b="1" dirty="0" smtClean="0">
                <a:latin typeface="Calibri"/>
                <a:cs typeface="Calibri"/>
              </a:rPr>
              <a:t>Sadly, ANY change to the body of a PGP/GPG-signed message, even just reformatting lines, will invalidate the signature associated with that message.</a:t>
            </a:r>
          </a:p>
        </p:txBody>
      </p:sp>
      <p:sp>
        <p:nvSpPr>
          <p:cNvPr id="4" name="Slide Number Placeholder 3"/>
          <p:cNvSpPr>
            <a:spLocks noGrp="1"/>
          </p:cNvSpPr>
          <p:nvPr>
            <p:ph type="sldNum" sz="quarter" idx="12"/>
          </p:nvPr>
        </p:nvSpPr>
        <p:spPr/>
        <p:txBody>
          <a:bodyPr/>
          <a:lstStyle/>
          <a:p>
            <a:fld id="{A507E34E-F8CF-C042-953C-8A8377B6E721}" type="slidenum">
              <a:rPr lang="en-US" smtClean="0"/>
              <a:t>135</a:t>
            </a:fld>
            <a:endParaRPr lang="en-US"/>
          </a:p>
        </p:txBody>
      </p:sp>
    </p:spTree>
    <p:extLst>
      <p:ext uri="{BB962C8B-B14F-4D97-AF65-F5344CB8AC3E}">
        <p14:creationId xmlns:p14="http://schemas.microsoft.com/office/powerpoint/2010/main" val="10495232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293"/>
            <a:ext cx="7772400" cy="1884160"/>
          </a:xfrm>
        </p:spPr>
        <p:txBody>
          <a:bodyPr>
            <a:normAutofit/>
          </a:bodyPr>
          <a:lstStyle/>
          <a:p>
            <a:r>
              <a:rPr lang="en-US" sz="3200" b="1" dirty="0" smtClean="0">
                <a:solidFill>
                  <a:srgbClr val="FF6600"/>
                </a:solidFill>
              </a:rPr>
              <a:t>Windows-6:</a:t>
            </a:r>
            <a:br>
              <a:rPr lang="en-US" sz="3200" b="1" dirty="0" smtClean="0">
                <a:solidFill>
                  <a:srgbClr val="FF6600"/>
                </a:solidFill>
              </a:rPr>
            </a:br>
            <a:r>
              <a:rPr lang="en-US" sz="3200" b="1" dirty="0" smtClean="0">
                <a:solidFill>
                  <a:srgbClr val="FF6600"/>
                </a:solidFill>
              </a:rPr>
              <a:t/>
            </a:r>
            <a:br>
              <a:rPr lang="en-US" sz="3200" b="1" dirty="0" smtClean="0">
                <a:solidFill>
                  <a:srgbClr val="FF6600"/>
                </a:solidFill>
              </a:rPr>
            </a:br>
            <a:r>
              <a:rPr lang="en-US" sz="3200" b="1" dirty="0" smtClean="0">
                <a:solidFill>
                  <a:srgbClr val="FF6600"/>
                </a:solidFill>
              </a:rPr>
              <a:t>Encrypting a Message To</a:t>
            </a:r>
            <a:br>
              <a:rPr lang="en-US" sz="3200" b="1" dirty="0" smtClean="0">
                <a:solidFill>
                  <a:srgbClr val="FF6600"/>
                </a:solidFill>
              </a:rPr>
            </a:br>
            <a:r>
              <a:rPr lang="en-US" sz="3200" b="1" dirty="0" smtClean="0">
                <a:solidFill>
                  <a:srgbClr val="FF6600"/>
                </a:solidFill>
              </a:rPr>
              <a:t>Protect Against Eavesdropping</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58254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Encrypting a File With Gpg4win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137</a:t>
            </a:fld>
            <a:endParaRPr lang="en-US"/>
          </a:p>
        </p:txBody>
      </p:sp>
      <p:pic>
        <p:nvPicPr>
          <p:cNvPr id="6" name="Picture 5" descr="choose-file-to-encryp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50" y="2081999"/>
            <a:ext cx="5581106" cy="4274351"/>
          </a:xfrm>
          <a:prstGeom prst="rect">
            <a:avLst/>
          </a:prstGeom>
        </p:spPr>
      </p:pic>
      <p:sp>
        <p:nvSpPr>
          <p:cNvPr id="7" name="TextBox 6"/>
          <p:cNvSpPr txBox="1"/>
          <p:nvPr/>
        </p:nvSpPr>
        <p:spPr>
          <a:xfrm>
            <a:off x="664481" y="1000390"/>
            <a:ext cx="7947458" cy="830997"/>
          </a:xfrm>
          <a:prstGeom prst="rect">
            <a:avLst/>
          </a:prstGeom>
          <a:noFill/>
        </p:spPr>
        <p:txBody>
          <a:bodyPr wrap="none" rtlCol="0">
            <a:spAutoFit/>
          </a:bodyPr>
          <a:lstStyle/>
          <a:p>
            <a:r>
              <a:rPr lang="en-US" sz="2400" dirty="0" smtClean="0"/>
              <a:t>Start the encryption process by going to File </a:t>
            </a:r>
            <a:r>
              <a:rPr lang="en-US" sz="2400" dirty="0" smtClean="0">
                <a:sym typeface="Wingdings"/>
              </a:rPr>
              <a:t> Encrypt/Sign...</a:t>
            </a:r>
          </a:p>
          <a:p>
            <a:r>
              <a:rPr lang="en-US" sz="2400" dirty="0" smtClean="0">
                <a:sym typeface="Wingdings"/>
              </a:rPr>
              <a:t>and picking the file you want to encrypt.</a:t>
            </a:r>
            <a:endParaRPr lang="en-US" sz="2400" dirty="0"/>
          </a:p>
        </p:txBody>
      </p:sp>
    </p:spTree>
    <p:extLst>
      <p:ext uri="{BB962C8B-B14F-4D97-AF65-F5344CB8AC3E}">
        <p14:creationId xmlns:p14="http://schemas.microsoft.com/office/powerpoint/2010/main" val="18404326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533686"/>
          </a:xfrm>
        </p:spPr>
        <p:txBody>
          <a:bodyPr>
            <a:normAutofit/>
          </a:bodyPr>
          <a:lstStyle/>
          <a:p>
            <a:r>
              <a:rPr lang="en-US" sz="3200" b="1" dirty="0" smtClean="0"/>
              <a:t>Select "Encrypt" and "Text Output"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138</a:t>
            </a:fld>
            <a:endParaRPr lang="en-US"/>
          </a:p>
        </p:txBody>
      </p:sp>
      <p:pic>
        <p:nvPicPr>
          <p:cNvPr id="6" name="Picture 5" descr="choose-to-encryp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461" y="866775"/>
            <a:ext cx="5522834" cy="5092053"/>
          </a:xfrm>
          <a:prstGeom prst="rect">
            <a:avLst/>
          </a:prstGeom>
        </p:spPr>
      </p:pic>
      <p:sp>
        <p:nvSpPr>
          <p:cNvPr id="7" name="TextBox 6"/>
          <p:cNvSpPr txBox="1"/>
          <p:nvPr/>
        </p:nvSpPr>
        <p:spPr>
          <a:xfrm>
            <a:off x="620182" y="6171684"/>
            <a:ext cx="7408887" cy="369332"/>
          </a:xfrm>
          <a:prstGeom prst="rect">
            <a:avLst/>
          </a:prstGeom>
          <a:noFill/>
        </p:spPr>
        <p:txBody>
          <a:bodyPr wrap="none" rtlCol="0">
            <a:spAutoFit/>
          </a:bodyPr>
          <a:lstStyle/>
          <a:p>
            <a:r>
              <a:rPr lang="en-US" b="1" dirty="0" smtClean="0">
                <a:solidFill>
                  <a:srgbClr val="FF0000"/>
                </a:solidFill>
              </a:rPr>
              <a:t>BE CAREFUL! Do NOT accidentally click "remove unencrypted original file!"</a:t>
            </a:r>
            <a:endParaRPr lang="en-US" b="1" dirty="0">
              <a:solidFill>
                <a:srgbClr val="FF0000"/>
              </a:solidFill>
            </a:endParaRPr>
          </a:p>
        </p:txBody>
      </p:sp>
    </p:spTree>
    <p:extLst>
      <p:ext uri="{BB962C8B-B14F-4D97-AF65-F5344CB8AC3E}">
        <p14:creationId xmlns:p14="http://schemas.microsoft.com/office/powerpoint/2010/main" val="7904528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On NOT Deleting Unencrypted Original Files</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The encryption panel in Gpg4win gives you the option of deleting your original unencrypted file after producing the encrypted version. While this is a tempting "convenience" option, I would encourage you to NOT routinely use it.</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My thinking:</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a) Sometimes you simply want to keep an unencrypted copy of </a:t>
            </a:r>
            <a:br>
              <a:rPr lang="en-US" sz="2400" dirty="0" smtClean="0">
                <a:latin typeface="Calibri"/>
                <a:cs typeface="Calibri"/>
              </a:rPr>
            </a:br>
            <a:r>
              <a:rPr lang="en-US" sz="2400" dirty="0" smtClean="0">
                <a:latin typeface="Calibri"/>
                <a:cs typeface="Calibri"/>
              </a:rPr>
              <a:t>     your original file</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b) Other times you may </a:t>
            </a:r>
            <a:r>
              <a:rPr lang="en-US" sz="2400" i="1" dirty="0" smtClean="0">
                <a:latin typeface="Calibri"/>
                <a:cs typeface="Calibri"/>
              </a:rPr>
              <a:t>think</a:t>
            </a:r>
            <a:r>
              <a:rPr lang="en-US" sz="2400" dirty="0" smtClean="0">
                <a:latin typeface="Calibri"/>
                <a:cs typeface="Calibri"/>
              </a:rPr>
              <a:t> you're going to send an encrypted</a:t>
            </a:r>
            <a:br>
              <a:rPr lang="en-US" sz="2400" dirty="0" smtClean="0">
                <a:latin typeface="Calibri"/>
                <a:cs typeface="Calibri"/>
              </a:rPr>
            </a:br>
            <a:r>
              <a:rPr lang="en-US" sz="2400" dirty="0" smtClean="0">
                <a:latin typeface="Calibri"/>
                <a:cs typeface="Calibri"/>
              </a:rPr>
              <a:t>      copy to yourself, but </a:t>
            </a:r>
            <a:r>
              <a:rPr lang="en-US" sz="2400" i="1" dirty="0" smtClean="0">
                <a:latin typeface="Calibri"/>
                <a:cs typeface="Calibri"/>
              </a:rPr>
              <a:t>forget to actually do so</a:t>
            </a:r>
            <a:r>
              <a:rPr lang="en-US" sz="2400" dirty="0">
                <a:latin typeface="Calibri"/>
                <a:cs typeface="Calibri"/>
              </a:rPr>
              <a:t> </a:t>
            </a:r>
            <a:r>
              <a:rPr lang="en-US" sz="2400" dirty="0" smtClean="0">
                <a:latin typeface="Calibri"/>
                <a:cs typeface="Calibri"/>
              </a:rPr>
              <a:t>– won't you be </a:t>
            </a:r>
            <a:br>
              <a:rPr lang="en-US" sz="2400" dirty="0" smtClean="0">
                <a:latin typeface="Calibri"/>
                <a:cs typeface="Calibri"/>
              </a:rPr>
            </a:br>
            <a:r>
              <a:rPr lang="en-US" sz="2400" dirty="0" smtClean="0">
                <a:latin typeface="Calibri"/>
                <a:cs typeface="Calibri"/>
              </a:rPr>
              <a:t>      happy that you still have the unencrypted original?</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c) You can manually delete the file with a file wiping program</a:t>
            </a:r>
          </a:p>
        </p:txBody>
      </p:sp>
      <p:sp>
        <p:nvSpPr>
          <p:cNvPr id="4" name="Slide Number Placeholder 3"/>
          <p:cNvSpPr>
            <a:spLocks noGrp="1"/>
          </p:cNvSpPr>
          <p:nvPr>
            <p:ph type="sldNum" sz="quarter" idx="12"/>
          </p:nvPr>
        </p:nvSpPr>
        <p:spPr/>
        <p:txBody>
          <a:bodyPr/>
          <a:lstStyle/>
          <a:p>
            <a:fld id="{A507E34E-F8CF-C042-953C-8A8377B6E721}" type="slidenum">
              <a:rPr lang="en-US" smtClean="0"/>
              <a:t>139</a:t>
            </a:fld>
            <a:endParaRPr lang="en-US"/>
          </a:p>
        </p:txBody>
      </p:sp>
    </p:spTree>
    <p:extLst>
      <p:ext uri="{BB962C8B-B14F-4D97-AF65-F5344CB8AC3E}">
        <p14:creationId xmlns:p14="http://schemas.microsoft.com/office/powerpoint/2010/main" val="271477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Some Genuine Limitations of PGP/GPG</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PGP/GPG isn't perfect by any means. Real limitations include:</a:t>
            </a:r>
          </a:p>
          <a:p>
            <a:pPr lvl="1"/>
            <a:r>
              <a:rPr lang="en-US" sz="2000" dirty="0" smtClean="0"/>
              <a:t>It can take some time and effort to learn to use PGP/GPG.</a:t>
            </a:r>
          </a:p>
          <a:p>
            <a:pPr lvl="1"/>
            <a:r>
              <a:rPr lang="en-US" sz="2000" dirty="0" smtClean="0"/>
              <a:t>PGP/GPG isn't "built-in" to most messaging software; you need to manually add it.</a:t>
            </a:r>
          </a:p>
          <a:p>
            <a:pPr lvl="1"/>
            <a:r>
              <a:rPr lang="en-US" sz="2000" dirty="0" smtClean="0"/>
              <a:t>Both you AND your correspondent need to use it if you want the protection of encryption</a:t>
            </a:r>
          </a:p>
          <a:p>
            <a:pPr lvl="1"/>
            <a:r>
              <a:rPr lang="en-US" sz="2000" dirty="0" smtClean="0"/>
              <a:t>PGP/GPG doesn't encrypt message subject lines</a:t>
            </a:r>
          </a:p>
          <a:p>
            <a:pPr lvl="1"/>
            <a:r>
              <a:rPr lang="en-US" sz="2000" dirty="0" smtClean="0"/>
              <a:t>It also doesn't protect you from traffic analysis attacks (an observer can still see who's sending a message, and who it's being sent to); that can be surprisingly revealing, in and of </a:t>
            </a:r>
            <a:r>
              <a:rPr lang="en-US" sz="2000" dirty="0" smtClean="0"/>
              <a:t>itself (but see also </a:t>
            </a:r>
            <a:r>
              <a:rPr lang="en-US" sz="2000" dirty="0"/>
              <a:t>–hidden-</a:t>
            </a:r>
            <a:r>
              <a:rPr lang="en-US" sz="2000" dirty="0" smtClean="0"/>
              <a:t>recipient )</a:t>
            </a:r>
            <a:endParaRPr lang="en-US" sz="2000" dirty="0" smtClean="0"/>
          </a:p>
          <a:p>
            <a:pPr lvl="1"/>
            <a:r>
              <a:rPr lang="en-US" sz="2000" dirty="0"/>
              <a:t>If you're careless</a:t>
            </a:r>
            <a:r>
              <a:rPr lang="en-US" sz="2000" dirty="0" smtClean="0"/>
              <a:t>, you can end up </a:t>
            </a:r>
            <a:r>
              <a:rPr lang="en-US" sz="2000" dirty="0"/>
              <a:t>accidentally </a:t>
            </a:r>
            <a:r>
              <a:rPr lang="en-US" sz="2000" dirty="0" smtClean="0"/>
              <a:t>sending </a:t>
            </a:r>
            <a:r>
              <a:rPr lang="en-US" sz="2000" dirty="0"/>
              <a:t>plain text </a:t>
            </a:r>
            <a:r>
              <a:rPr lang="en-US" sz="2000" dirty="0" smtClean="0"/>
              <a:t>when you meant to send </a:t>
            </a:r>
            <a:r>
              <a:rPr lang="en-US" sz="2000" dirty="0"/>
              <a:t>cipher </a:t>
            </a:r>
            <a:r>
              <a:rPr lang="en-US" sz="2000" dirty="0" smtClean="0"/>
              <a:t>text.</a:t>
            </a:r>
          </a:p>
          <a:p>
            <a:pPr lvl="1"/>
            <a:r>
              <a:rPr lang="en-US" sz="2000" dirty="0" smtClean="0"/>
              <a:t>If you forget your passphrase, you </a:t>
            </a:r>
            <a:r>
              <a:rPr lang="en-US" sz="2000" b="1" u="sng" dirty="0" smtClean="0"/>
              <a:t>will</a:t>
            </a:r>
            <a:r>
              <a:rPr lang="en-US" sz="2000" dirty="0" smtClean="0"/>
              <a:t> lose everything encrypted</a:t>
            </a:r>
            <a:r>
              <a:rPr lang="en-US" sz="2000" dirty="0"/>
              <a:t> </a:t>
            </a:r>
            <a:r>
              <a:rPr lang="en-US" sz="2000" dirty="0" smtClean="0"/>
              <a:t>with that passphrase. PGP/GPG is like a power tool or a firearm: if you fail to pay attention while using crypto/power tools/guns, you very well may get hurt. </a:t>
            </a:r>
            <a:r>
              <a:rPr lang="en-US" sz="2000" b="1" dirty="0" smtClean="0"/>
              <a:t>Do NOT forget your passphrase!</a:t>
            </a:r>
          </a:p>
        </p:txBody>
      </p:sp>
      <p:sp>
        <p:nvSpPr>
          <p:cNvPr id="4" name="Slide Number Placeholder 3"/>
          <p:cNvSpPr>
            <a:spLocks noGrp="1"/>
          </p:cNvSpPr>
          <p:nvPr>
            <p:ph type="sldNum" sz="quarter" idx="12"/>
          </p:nvPr>
        </p:nvSpPr>
        <p:spPr/>
        <p:txBody>
          <a:bodyPr/>
          <a:lstStyle/>
          <a:p>
            <a:fld id="{A507E34E-F8CF-C042-953C-8A8377B6E721}" type="slidenum">
              <a:rPr lang="en-US" smtClean="0"/>
              <a:t>14</a:t>
            </a:fld>
            <a:endParaRPr lang="en-US" dirty="0"/>
          </a:p>
        </p:txBody>
      </p:sp>
    </p:spTree>
    <p:extLst>
      <p:ext uri="{BB962C8B-B14F-4D97-AF65-F5344CB8AC3E}">
        <p14:creationId xmlns:p14="http://schemas.microsoft.com/office/powerpoint/2010/main" val="278367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Select A Recipient For The Encrypted File</a:t>
            </a:r>
            <a:br>
              <a:rPr lang="en-US" sz="3200" b="1" dirty="0" smtClean="0"/>
            </a:br>
            <a:r>
              <a:rPr lang="en-US" sz="3200" b="1" dirty="0" smtClean="0"/>
              <a:t>Then Hit the Green "Down Arrow" Add Button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140</a:t>
            </a:fld>
            <a:endParaRPr lang="en-US"/>
          </a:p>
        </p:txBody>
      </p:sp>
      <p:pic>
        <p:nvPicPr>
          <p:cNvPr id="6" name="Picture 5" descr="who-to-encrypt-fo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235" y="1341864"/>
            <a:ext cx="4827131" cy="5265076"/>
          </a:xfrm>
          <a:prstGeom prst="rect">
            <a:avLst/>
          </a:prstGeom>
        </p:spPr>
      </p:pic>
    </p:spTree>
    <p:extLst>
      <p:ext uri="{BB962C8B-B14F-4D97-AF65-F5344CB8AC3E}">
        <p14:creationId xmlns:p14="http://schemas.microsoft.com/office/powerpoint/2010/main" val="18459677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489381"/>
          </a:xfrm>
        </p:spPr>
        <p:txBody>
          <a:bodyPr>
            <a:normAutofit/>
          </a:bodyPr>
          <a:lstStyle/>
          <a:p>
            <a:r>
              <a:rPr lang="en-US" sz="3200" b="1" dirty="0" smtClean="0"/>
              <a:t>For Example, We Chose US-CERT...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141</a:t>
            </a:fld>
            <a:endParaRPr lang="en-US"/>
          </a:p>
        </p:txBody>
      </p:sp>
      <p:pic>
        <p:nvPicPr>
          <p:cNvPr id="3" name="Picture 2" descr="target-add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126" y="829906"/>
            <a:ext cx="5440908" cy="5891569"/>
          </a:xfrm>
          <a:prstGeom prst="rect">
            <a:avLst/>
          </a:prstGeom>
        </p:spPr>
      </p:pic>
    </p:spTree>
    <p:extLst>
      <p:ext uri="{BB962C8B-B14F-4D97-AF65-F5344CB8AC3E}">
        <p14:creationId xmlns:p14="http://schemas.microsoft.com/office/powerpoint/2010/main" val="28465215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Since We DIDN'T Also Add Ourselves, </a:t>
            </a:r>
            <a:br>
              <a:rPr lang="en-US" sz="3200" b="1" dirty="0" smtClean="0"/>
            </a:br>
            <a:r>
              <a:rPr lang="en-US" sz="3200" b="1" dirty="0" smtClean="0"/>
              <a:t>We're Going to Get A Warning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142</a:t>
            </a:fld>
            <a:endParaRPr lang="en-US"/>
          </a:p>
        </p:txBody>
      </p:sp>
      <p:pic>
        <p:nvPicPr>
          <p:cNvPr id="5" name="Picture 4" descr="not-to-sel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560" y="1282836"/>
            <a:ext cx="6286500" cy="2514600"/>
          </a:xfrm>
          <a:prstGeom prst="rect">
            <a:avLst/>
          </a:prstGeom>
        </p:spPr>
      </p:pic>
    </p:spTree>
    <p:extLst>
      <p:ext uri="{BB962C8B-B14F-4D97-AF65-F5344CB8AC3E}">
        <p14:creationId xmlns:p14="http://schemas.microsoft.com/office/powerpoint/2010/main" val="11536186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Wingpg4 Verifies That The Encryption's Done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143</a:t>
            </a:fld>
            <a:endParaRPr lang="en-US"/>
          </a:p>
        </p:txBody>
      </p:sp>
      <p:pic>
        <p:nvPicPr>
          <p:cNvPr id="3" name="Picture 2" descr="encryption-succeed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233" y="915631"/>
            <a:ext cx="5149346" cy="5617468"/>
          </a:xfrm>
          <a:prstGeom prst="rect">
            <a:avLst/>
          </a:prstGeom>
        </p:spPr>
      </p:pic>
    </p:spTree>
    <p:extLst>
      <p:ext uri="{BB962C8B-B14F-4D97-AF65-F5344CB8AC3E}">
        <p14:creationId xmlns:p14="http://schemas.microsoft.com/office/powerpoint/2010/main" val="16963376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Send That Encrypted File To Your Recipient</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The encrypted file </a:t>
            </a:r>
            <a:r>
              <a:rPr lang="en-US" sz="2400" dirty="0" err="1" smtClean="0">
                <a:latin typeface="Calibri"/>
                <a:cs typeface="Calibri"/>
              </a:rPr>
              <a:t>temp.txt.asc</a:t>
            </a:r>
            <a:r>
              <a:rPr lang="en-US" sz="2400" dirty="0" smtClean="0">
                <a:latin typeface="Calibri"/>
                <a:cs typeface="Calibri"/>
              </a:rPr>
              <a:t> can then be sent to your recipient</a:t>
            </a:r>
            <a:br>
              <a:rPr lang="en-US" sz="2400" dirty="0" smtClean="0">
                <a:latin typeface="Calibri"/>
                <a:cs typeface="Calibri"/>
              </a:rPr>
            </a:br>
            <a:r>
              <a:rPr lang="en-US" sz="2400" dirty="0" smtClean="0">
                <a:latin typeface="Calibri"/>
                <a:cs typeface="Calibri"/>
              </a:rPr>
              <a:t>by cutting and pasting it into a regular email message</a:t>
            </a:r>
          </a:p>
          <a:p>
            <a:endParaRPr lang="en-US" sz="2400" dirty="0">
              <a:latin typeface="Calibri"/>
              <a:cs typeface="Calibri"/>
            </a:endParaRPr>
          </a:p>
          <a:p>
            <a:r>
              <a:rPr lang="en-US" sz="2400" b="1" dirty="0" smtClean="0">
                <a:latin typeface="Calibri"/>
                <a:cs typeface="Calibri"/>
              </a:rPr>
              <a:t>NOTES:</a:t>
            </a:r>
            <a:r>
              <a:rPr lang="en-US" sz="2400" dirty="0" smtClean="0">
                <a:latin typeface="Calibri"/>
                <a:cs typeface="Calibri"/>
              </a:rPr>
              <a:t> Be SURE you get the right file, e.g., the encrypted one!</a:t>
            </a:r>
          </a:p>
          <a:p>
            <a:endParaRPr lang="en-US" sz="2400" dirty="0">
              <a:latin typeface="Calibri"/>
              <a:cs typeface="Calibri"/>
            </a:endParaRPr>
          </a:p>
          <a:p>
            <a:r>
              <a:rPr lang="en-US" sz="2400" dirty="0" smtClean="0">
                <a:latin typeface="Calibri"/>
                <a:cs typeface="Calibri"/>
              </a:rPr>
              <a:t>Encrypted files about sensitive topics should NOT have revealing email </a:t>
            </a:r>
            <a:r>
              <a:rPr lang="en-US" sz="2400" b="1" dirty="0" smtClean="0">
                <a:latin typeface="Calibri"/>
                <a:cs typeface="Calibri"/>
              </a:rPr>
              <a:t>subject lines</a:t>
            </a:r>
            <a:r>
              <a:rPr lang="en-US" sz="2400" dirty="0" smtClean="0">
                <a:latin typeface="Calibri"/>
                <a:cs typeface="Calibri"/>
              </a:rPr>
              <a:t> (remember, those are NOT encrypted)</a:t>
            </a:r>
          </a:p>
          <a:p>
            <a:endParaRPr lang="en-US" sz="2400" dirty="0">
              <a:latin typeface="Calibri"/>
              <a:cs typeface="Calibri"/>
            </a:endParaRPr>
          </a:p>
          <a:p>
            <a:r>
              <a:rPr lang="en-US" sz="2400" dirty="0" smtClean="0">
                <a:latin typeface="Calibri"/>
                <a:cs typeface="Calibri"/>
              </a:rPr>
              <a:t>If you encrypt one file to multiple people, each person will be able to ascertain the identities of all the other recipients also able to read that file; in some circumstances, this may be sensitive information. You can deal with this by encrypting your message for just one user at a time.</a:t>
            </a:r>
          </a:p>
        </p:txBody>
      </p:sp>
      <p:sp>
        <p:nvSpPr>
          <p:cNvPr id="4" name="Slide Number Placeholder 3"/>
          <p:cNvSpPr>
            <a:spLocks noGrp="1"/>
          </p:cNvSpPr>
          <p:nvPr>
            <p:ph type="sldNum" sz="quarter" idx="12"/>
          </p:nvPr>
        </p:nvSpPr>
        <p:spPr/>
        <p:txBody>
          <a:bodyPr/>
          <a:lstStyle/>
          <a:p>
            <a:fld id="{A507E34E-F8CF-C042-953C-8A8377B6E721}" type="slidenum">
              <a:rPr lang="en-US" smtClean="0"/>
              <a:t>144</a:t>
            </a:fld>
            <a:endParaRPr lang="en-US"/>
          </a:p>
        </p:txBody>
      </p:sp>
    </p:spTree>
    <p:extLst>
      <p:ext uri="{BB962C8B-B14F-4D97-AF65-F5344CB8AC3E}">
        <p14:creationId xmlns:p14="http://schemas.microsoft.com/office/powerpoint/2010/main" val="2516339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6600"/>
                </a:solidFill>
              </a:rPr>
              <a:t>Windows-7:</a:t>
            </a:r>
            <a:br>
              <a:rPr lang="en-US" sz="3200" b="1" dirty="0" smtClean="0">
                <a:solidFill>
                  <a:srgbClr val="FF6600"/>
                </a:solidFill>
              </a:rPr>
            </a:br>
            <a:r>
              <a:rPr lang="en-US" sz="3200" b="1" dirty="0" smtClean="0">
                <a:solidFill>
                  <a:srgbClr val="FF6600"/>
                </a:solidFill>
              </a:rPr>
              <a:t> </a:t>
            </a:r>
            <a:br>
              <a:rPr lang="en-US" sz="3200" b="1" dirty="0" smtClean="0">
                <a:solidFill>
                  <a:srgbClr val="FF6600"/>
                </a:solidFill>
              </a:rPr>
            </a:br>
            <a:r>
              <a:rPr lang="en-US" sz="3200" b="1" dirty="0" smtClean="0">
                <a:solidFill>
                  <a:srgbClr val="FF6600"/>
                </a:solidFill>
              </a:rPr>
              <a:t>Decrypting an Encrypted Message </a:t>
            </a:r>
            <a:br>
              <a:rPr lang="en-US" sz="3200" b="1" dirty="0" smtClean="0">
                <a:solidFill>
                  <a:srgbClr val="FF6600"/>
                </a:solidFill>
              </a:rPr>
            </a:br>
            <a:r>
              <a:rPr lang="en-US" sz="3200" b="1" dirty="0" smtClean="0">
                <a:solidFill>
                  <a:srgbClr val="FF6600"/>
                </a:solidFill>
              </a:rPr>
              <a:t>You've Just Received</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1523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To Decrypt an Encrypted Message You've Received</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Copy and paste or save the encrypted message to a file.</a:t>
            </a:r>
          </a:p>
          <a:p>
            <a:endParaRPr lang="en-US" sz="2400" dirty="0">
              <a:latin typeface="Calibri"/>
              <a:cs typeface="Calibri"/>
            </a:endParaRPr>
          </a:p>
          <a:p>
            <a:r>
              <a:rPr lang="en-US" sz="2400" dirty="0" smtClean="0">
                <a:latin typeface="Calibri"/>
                <a:cs typeface="Calibri"/>
              </a:rPr>
              <a:t>In Kleopatra, go to File </a:t>
            </a:r>
            <a:r>
              <a:rPr lang="en-US" sz="2400" dirty="0" smtClean="0">
                <a:latin typeface="Calibri"/>
                <a:cs typeface="Calibri"/>
                <a:sym typeface="Wingdings"/>
              </a:rPr>
              <a:t> Decrypt/Verify</a:t>
            </a:r>
          </a:p>
          <a:p>
            <a:endParaRPr lang="en-US" sz="2400" dirty="0">
              <a:latin typeface="Calibri"/>
              <a:cs typeface="Calibri"/>
              <a:sym typeface="Wingdings"/>
            </a:endParaRPr>
          </a:p>
          <a:p>
            <a:r>
              <a:rPr lang="en-US" sz="2400" dirty="0" smtClean="0">
                <a:latin typeface="Calibri"/>
                <a:cs typeface="Calibri"/>
                <a:sym typeface="Wingdings"/>
              </a:rPr>
              <a:t>Choose the file you want to decrypt</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146</a:t>
            </a:fld>
            <a:endParaRPr lang="en-US"/>
          </a:p>
        </p:txBody>
      </p:sp>
    </p:spTree>
    <p:extLst>
      <p:ext uri="{BB962C8B-B14F-4D97-AF65-F5344CB8AC3E}">
        <p14:creationId xmlns:p14="http://schemas.microsoft.com/office/powerpoint/2010/main" val="13172060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Decrypting...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147</a:t>
            </a:fld>
            <a:endParaRPr lang="en-US"/>
          </a:p>
        </p:txBody>
      </p:sp>
      <p:pic>
        <p:nvPicPr>
          <p:cNvPr id="5" name="Picture 4" descr="decrypt-mess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608" y="1137155"/>
            <a:ext cx="6690868" cy="5246942"/>
          </a:xfrm>
          <a:prstGeom prst="rect">
            <a:avLst/>
          </a:prstGeom>
        </p:spPr>
      </p:pic>
    </p:spTree>
    <p:extLst>
      <p:ext uri="{BB962C8B-B14F-4D97-AF65-F5344CB8AC3E}">
        <p14:creationId xmlns:p14="http://schemas.microsoft.com/office/powerpoint/2010/main" val="9562000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55210"/>
          </a:xfrm>
        </p:spPr>
        <p:txBody>
          <a:bodyPr>
            <a:normAutofit/>
          </a:bodyPr>
          <a:lstStyle/>
          <a:p>
            <a:r>
              <a:rPr lang="en-US" sz="3200" b="1" dirty="0" smtClean="0"/>
              <a:t>Successful Decryption!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148</a:t>
            </a:fld>
            <a:endParaRPr lang="en-US"/>
          </a:p>
        </p:txBody>
      </p:sp>
      <p:pic>
        <p:nvPicPr>
          <p:cNvPr id="3" name="Picture 2" descr="successful-decryp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961" y="1166825"/>
            <a:ext cx="6356252" cy="5041842"/>
          </a:xfrm>
          <a:prstGeom prst="rect">
            <a:avLst/>
          </a:prstGeom>
        </p:spPr>
      </p:pic>
    </p:spTree>
    <p:extLst>
      <p:ext uri="{BB962C8B-B14F-4D97-AF65-F5344CB8AC3E}">
        <p14:creationId xmlns:p14="http://schemas.microsoft.com/office/powerpoint/2010/main" val="2395468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1233848"/>
          </a:xfrm>
        </p:spPr>
        <p:txBody>
          <a:bodyPr>
            <a:normAutofit/>
          </a:bodyPr>
          <a:lstStyle/>
          <a:p>
            <a:r>
              <a:rPr lang="en-US" sz="3200" b="1" dirty="0" smtClean="0"/>
              <a:t>What You'll See If You CAN'T Decrypt (Since I'm Not US-CERT, And This Message Was Encrypted ONLY For Them With Their Key, This Makes Sense, Right?)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149</a:t>
            </a:fld>
            <a:endParaRPr lang="en-US"/>
          </a:p>
        </p:txBody>
      </p:sp>
      <p:pic>
        <p:nvPicPr>
          <p:cNvPr id="3" name="Picture 2" descr="decryption-failure-detail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989" y="1777669"/>
            <a:ext cx="6006398" cy="4725893"/>
          </a:xfrm>
          <a:prstGeom prst="rect">
            <a:avLst/>
          </a:prstGeom>
        </p:spPr>
      </p:pic>
    </p:spTree>
    <p:extLst>
      <p:ext uri="{BB962C8B-B14F-4D97-AF65-F5344CB8AC3E}">
        <p14:creationId xmlns:p14="http://schemas.microsoft.com/office/powerpoint/2010/main" val="383720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On Balance, However...</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I still think it is worth while learning to use PGP/GPG, which is </a:t>
            </a:r>
            <a:br>
              <a:rPr lang="en-US" sz="2400" dirty="0" smtClean="0"/>
            </a:br>
            <a:r>
              <a:rPr lang="en-US" sz="2400" dirty="0" smtClean="0"/>
              <a:t>why I'm excited to have the chance to offer you this training today </a:t>
            </a:r>
            <a:br>
              <a:rPr lang="en-US" sz="2400" dirty="0" smtClean="0"/>
            </a:br>
            <a:r>
              <a:rPr lang="en-US" sz="2400" dirty="0" smtClean="0"/>
              <a:t>for M3AAWG attendees in </a:t>
            </a:r>
            <a:r>
              <a:rPr lang="en-US" sz="2400" dirty="0" smtClean="0"/>
              <a:t>SFO.</a:t>
            </a:r>
            <a:endParaRPr lang="en-US" sz="2400" dirty="0" smtClean="0"/>
          </a:p>
          <a:p>
            <a:endParaRPr lang="en-US" sz="2400" dirty="0"/>
          </a:p>
          <a:p>
            <a:r>
              <a:rPr lang="en-US" sz="2400" dirty="0"/>
              <a:t>Having previously taught other people how to use </a:t>
            </a:r>
            <a:r>
              <a:rPr lang="en-US" sz="2400" dirty="0" smtClean="0"/>
              <a:t>PGP/GPG, </a:t>
            </a:r>
            <a:r>
              <a:rPr lang="en-US" sz="2400" dirty="0"/>
              <a:t>I'm confident that I can teach you how to use it, too</a:t>
            </a:r>
            <a:r>
              <a:rPr lang="en-US" sz="2400" dirty="0" smtClean="0"/>
              <a:t>.</a:t>
            </a:r>
          </a:p>
          <a:p>
            <a:endParaRPr lang="en-US" sz="2400" dirty="0"/>
          </a:p>
          <a:p>
            <a:r>
              <a:rPr lang="en-US" sz="2400" dirty="0"/>
              <a:t>I don't use PGP/GPG all the time, but I do use it when it makes sense to do so</a:t>
            </a:r>
            <a:r>
              <a:rPr lang="en-US" sz="2400" dirty="0" smtClean="0"/>
              <a:t>. I'd encourage you to adopt a similar policy.</a:t>
            </a:r>
          </a:p>
          <a:p>
            <a:endParaRPr lang="en-US" sz="2400" dirty="0"/>
          </a:p>
          <a:p>
            <a:r>
              <a:rPr lang="en-US" sz="2400" dirty="0" smtClean="0"/>
              <a:t>If it turns out you don't ever use it, that's fine too – I want the choice to be yours. Once you know how to use PGP/GPG, the choice </a:t>
            </a:r>
            <a:r>
              <a:rPr lang="en-US" sz="2400" b="1" dirty="0" smtClean="0"/>
              <a:t>will </a:t>
            </a:r>
            <a:r>
              <a:rPr lang="en-US" sz="2400" dirty="0" smtClean="0"/>
              <a:t>be yours.</a:t>
            </a:r>
          </a:p>
          <a:p>
            <a:endParaRPr lang="en-US" sz="2400" dirty="0"/>
          </a:p>
          <a:p>
            <a:endParaRPr lang="en-US" sz="2400" dirty="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15</a:t>
            </a:fld>
            <a:endParaRPr lang="en-US"/>
          </a:p>
        </p:txBody>
      </p:sp>
    </p:spTree>
    <p:extLst>
      <p:ext uri="{BB962C8B-B14F-4D97-AF65-F5344CB8AC3E}">
        <p14:creationId xmlns:p14="http://schemas.microsoft.com/office/powerpoint/2010/main" val="40490340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6600"/>
                </a:solidFill>
              </a:rPr>
              <a:t>Windows-8:</a:t>
            </a:r>
            <a:br>
              <a:rPr lang="en-US" sz="3200" b="1" dirty="0" smtClean="0">
                <a:solidFill>
                  <a:srgbClr val="FF6600"/>
                </a:solidFill>
              </a:rPr>
            </a:br>
            <a:r>
              <a:rPr lang="en-US" sz="3200" b="1" dirty="0" smtClean="0">
                <a:solidFill>
                  <a:srgbClr val="FF6600"/>
                </a:solidFill>
              </a:rPr>
              <a:t> </a:t>
            </a:r>
            <a:br>
              <a:rPr lang="en-US" sz="3200" b="1" dirty="0" smtClean="0">
                <a:solidFill>
                  <a:srgbClr val="FF6600"/>
                </a:solidFill>
              </a:rPr>
            </a:br>
            <a:r>
              <a:rPr lang="en-US" sz="3200" b="1" dirty="0" smtClean="0">
                <a:solidFill>
                  <a:srgbClr val="FF6600"/>
                </a:solidFill>
              </a:rPr>
              <a:t>Signing Another User's Public Key</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83854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1021038"/>
          </a:xfrm>
        </p:spPr>
        <p:txBody>
          <a:bodyPr>
            <a:normAutofit/>
          </a:bodyPr>
          <a:lstStyle/>
          <a:p>
            <a:r>
              <a:rPr lang="en-US" sz="3200" b="1" dirty="0" smtClean="0"/>
              <a:t>To Sign Another User's Key (After You've Verified Their Passport &amp; Confirmed Their Key Fingerprint)... </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151</a:t>
            </a:fld>
            <a:endParaRPr lang="en-US"/>
          </a:p>
        </p:txBody>
      </p:sp>
      <p:sp>
        <p:nvSpPr>
          <p:cNvPr id="5" name="TextBox 4"/>
          <p:cNvSpPr txBox="1"/>
          <p:nvPr/>
        </p:nvSpPr>
        <p:spPr>
          <a:xfrm>
            <a:off x="487286" y="1315582"/>
            <a:ext cx="8321358" cy="1200328"/>
          </a:xfrm>
          <a:prstGeom prst="rect">
            <a:avLst/>
          </a:prstGeom>
          <a:noFill/>
        </p:spPr>
        <p:txBody>
          <a:bodyPr wrap="none" rtlCol="0">
            <a:spAutoFit/>
          </a:bodyPr>
          <a:lstStyle/>
          <a:p>
            <a:r>
              <a:rPr lang="en-US" sz="2400" dirty="0" smtClean="0"/>
              <a:t>Select the public key you want to sign from the </a:t>
            </a:r>
            <a:r>
              <a:rPr lang="en-US" sz="2400" dirty="0" err="1" smtClean="0"/>
              <a:t>Kleopatra's</a:t>
            </a:r>
            <a:endParaRPr lang="en-US" sz="2400" dirty="0" smtClean="0"/>
          </a:p>
          <a:p>
            <a:r>
              <a:rPr lang="en-US" sz="2400" dirty="0" smtClean="0"/>
              <a:t>List of "Other" certificates, then go to </a:t>
            </a:r>
            <a:r>
              <a:rPr lang="en-US" sz="2400" dirty="0" err="1" smtClean="0"/>
              <a:t>Kleopatra's</a:t>
            </a:r>
            <a:r>
              <a:rPr lang="en-US" sz="2400" dirty="0" smtClean="0"/>
              <a:t> </a:t>
            </a:r>
            <a:br>
              <a:rPr lang="en-US" sz="2400" dirty="0" smtClean="0"/>
            </a:br>
            <a:r>
              <a:rPr lang="en-US" sz="2400" dirty="0" smtClean="0"/>
              <a:t>Certificates Menu </a:t>
            </a:r>
            <a:r>
              <a:rPr lang="en-US" sz="2400" dirty="0" smtClean="0">
                <a:sym typeface="Wingdings"/>
              </a:rPr>
              <a:t> </a:t>
            </a:r>
            <a:r>
              <a:rPr lang="en-US" sz="2400" dirty="0">
                <a:sym typeface="Wingdings"/>
              </a:rPr>
              <a:t>Certify </a:t>
            </a:r>
            <a:r>
              <a:rPr lang="en-US" sz="2400" dirty="0" smtClean="0">
                <a:sym typeface="Wingdings"/>
              </a:rPr>
              <a:t>Certificates and pick the relevant IDs</a:t>
            </a:r>
            <a:endParaRPr lang="en-US" sz="2400" dirty="0"/>
          </a:p>
        </p:txBody>
      </p:sp>
      <p:pic>
        <p:nvPicPr>
          <p:cNvPr id="6" name="Picture 5" descr="sign-cer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970" y="2686079"/>
            <a:ext cx="5215460" cy="4035396"/>
          </a:xfrm>
          <a:prstGeom prst="rect">
            <a:avLst/>
          </a:prstGeom>
        </p:spPr>
      </p:pic>
    </p:spTree>
    <p:extLst>
      <p:ext uri="{BB962C8B-B14F-4D97-AF65-F5344CB8AC3E}">
        <p14:creationId xmlns:p14="http://schemas.microsoft.com/office/powerpoint/2010/main" val="18404274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1021038"/>
          </a:xfrm>
        </p:spPr>
        <p:txBody>
          <a:bodyPr>
            <a:normAutofit/>
          </a:bodyPr>
          <a:lstStyle/>
          <a:p>
            <a:r>
              <a:rPr lang="en-US" sz="3200" b="1" dirty="0" smtClean="0"/>
              <a:t>Confirm That You Want To Publicly Sign It...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152</a:t>
            </a:fld>
            <a:endParaRPr lang="en-US"/>
          </a:p>
        </p:txBody>
      </p:sp>
      <p:pic>
        <p:nvPicPr>
          <p:cNvPr id="3" name="Picture 2" descr="certify-cer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155" y="1181459"/>
            <a:ext cx="6013122" cy="4466561"/>
          </a:xfrm>
          <a:prstGeom prst="rect">
            <a:avLst/>
          </a:prstGeom>
        </p:spPr>
      </p:pic>
      <p:sp>
        <p:nvSpPr>
          <p:cNvPr id="7" name="TextBox 6"/>
          <p:cNvSpPr txBox="1"/>
          <p:nvPr/>
        </p:nvSpPr>
        <p:spPr>
          <a:xfrm>
            <a:off x="535519" y="5894685"/>
            <a:ext cx="7908535" cy="461665"/>
          </a:xfrm>
          <a:prstGeom prst="rect">
            <a:avLst/>
          </a:prstGeom>
          <a:noFill/>
        </p:spPr>
        <p:txBody>
          <a:bodyPr wrap="none" rtlCol="0">
            <a:spAutoFit/>
          </a:bodyPr>
          <a:lstStyle/>
          <a:p>
            <a:r>
              <a:rPr lang="en-US" sz="2400" b="1" dirty="0" smtClean="0">
                <a:solidFill>
                  <a:srgbClr val="FF0000"/>
                </a:solidFill>
              </a:rPr>
              <a:t>Do NOT click "send certified certificate to server afterwards"</a:t>
            </a:r>
            <a:endParaRPr lang="en-US" sz="2400" b="1" dirty="0">
              <a:solidFill>
                <a:srgbClr val="FF0000"/>
              </a:solidFill>
            </a:endParaRPr>
          </a:p>
        </p:txBody>
      </p:sp>
    </p:spTree>
    <p:extLst>
      <p:ext uri="{BB962C8B-B14F-4D97-AF65-F5344CB8AC3E}">
        <p14:creationId xmlns:p14="http://schemas.microsoft.com/office/powerpoint/2010/main" val="29798410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1021038"/>
          </a:xfrm>
        </p:spPr>
        <p:txBody>
          <a:bodyPr>
            <a:normAutofit/>
          </a:bodyPr>
          <a:lstStyle/>
          <a:p>
            <a:r>
              <a:rPr lang="en-US" sz="3200" b="1" dirty="0" smtClean="0"/>
              <a:t>Enter Your Passphrase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153</a:t>
            </a:fld>
            <a:endParaRPr lang="en-US"/>
          </a:p>
        </p:txBody>
      </p:sp>
      <p:pic>
        <p:nvPicPr>
          <p:cNvPr id="5" name="Picture 4" descr="certify-pin-entr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155" y="1379115"/>
            <a:ext cx="6083300" cy="2413000"/>
          </a:xfrm>
          <a:prstGeom prst="rect">
            <a:avLst/>
          </a:prstGeom>
        </p:spPr>
      </p:pic>
    </p:spTree>
    <p:extLst>
      <p:ext uri="{BB962C8B-B14F-4D97-AF65-F5344CB8AC3E}">
        <p14:creationId xmlns:p14="http://schemas.microsoft.com/office/powerpoint/2010/main" val="18547127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Send The Signed Key Back To Its Owner</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Select the key you just signed</a:t>
            </a:r>
          </a:p>
          <a:p>
            <a:endParaRPr lang="en-US" sz="2400" dirty="0" smtClean="0">
              <a:latin typeface="Calibri"/>
              <a:cs typeface="Calibri"/>
            </a:endParaRPr>
          </a:p>
          <a:p>
            <a:r>
              <a:rPr lang="en-US" sz="2400" dirty="0" smtClean="0">
                <a:latin typeface="Calibri"/>
                <a:cs typeface="Calibri"/>
              </a:rPr>
              <a:t>Click "Export Key"</a:t>
            </a:r>
          </a:p>
          <a:p>
            <a:endParaRPr lang="en-US" sz="2400" dirty="0" smtClean="0">
              <a:latin typeface="Calibri"/>
              <a:cs typeface="Calibri"/>
            </a:endParaRPr>
          </a:p>
          <a:p>
            <a:r>
              <a:rPr lang="en-US" sz="2400" dirty="0" smtClean="0">
                <a:latin typeface="Calibri"/>
                <a:cs typeface="Calibri"/>
              </a:rPr>
              <a:t>Save that key to a file</a:t>
            </a:r>
          </a:p>
          <a:p>
            <a:endParaRPr lang="en-US" sz="2400" dirty="0" smtClean="0">
              <a:latin typeface="Calibri"/>
              <a:cs typeface="Calibri"/>
            </a:endParaRPr>
          </a:p>
          <a:p>
            <a:r>
              <a:rPr lang="en-US" sz="2400" dirty="0" smtClean="0">
                <a:latin typeface="Calibri"/>
                <a:cs typeface="Calibri"/>
              </a:rPr>
              <a:t>Send that file to its owner by email for their use (or for THEM to publish to a public key server, if they want to do so)</a:t>
            </a:r>
          </a:p>
          <a:p>
            <a:endParaRPr lang="en-US" sz="2400" dirty="0">
              <a:latin typeface="Calibri"/>
              <a:cs typeface="Calibri"/>
            </a:endParaRPr>
          </a:p>
          <a:p>
            <a:r>
              <a:rPr lang="en-US" sz="2400" dirty="0" smtClean="0">
                <a:latin typeface="Calibri"/>
                <a:cs typeface="Calibri"/>
              </a:rPr>
              <a:t>Is this a bit of a hassle? Yes. Is it the courteous way to sign a key?</a:t>
            </a:r>
            <a:br>
              <a:rPr lang="en-US" sz="2400" dirty="0" smtClean="0">
                <a:latin typeface="Calibri"/>
                <a:cs typeface="Calibri"/>
              </a:rPr>
            </a:br>
            <a:r>
              <a:rPr lang="en-US" sz="2400" dirty="0" smtClean="0">
                <a:latin typeface="Calibri"/>
                <a:cs typeface="Calibri"/>
              </a:rPr>
              <a:t>Yes.</a:t>
            </a:r>
          </a:p>
        </p:txBody>
      </p:sp>
      <p:sp>
        <p:nvSpPr>
          <p:cNvPr id="4" name="Slide Number Placeholder 3"/>
          <p:cNvSpPr>
            <a:spLocks noGrp="1"/>
          </p:cNvSpPr>
          <p:nvPr>
            <p:ph type="sldNum" sz="quarter" idx="12"/>
          </p:nvPr>
        </p:nvSpPr>
        <p:spPr/>
        <p:txBody>
          <a:bodyPr/>
          <a:lstStyle/>
          <a:p>
            <a:fld id="{A507E34E-F8CF-C042-953C-8A8377B6E721}" type="slidenum">
              <a:rPr lang="en-US" smtClean="0"/>
              <a:t>154</a:t>
            </a:fld>
            <a:endParaRPr lang="en-US"/>
          </a:p>
        </p:txBody>
      </p:sp>
    </p:spTree>
    <p:extLst>
      <p:ext uri="{BB962C8B-B14F-4D97-AF65-F5344CB8AC3E}">
        <p14:creationId xmlns:p14="http://schemas.microsoft.com/office/powerpoint/2010/main" val="12623043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6600"/>
                </a:solidFill>
              </a:rPr>
              <a:t>Windows-9:</a:t>
            </a:r>
            <a:br>
              <a:rPr lang="en-US" sz="3200" b="1" dirty="0" smtClean="0">
                <a:solidFill>
                  <a:srgbClr val="FF6600"/>
                </a:solidFill>
              </a:rPr>
            </a:br>
            <a:r>
              <a:rPr lang="en-US" sz="3200" b="1" dirty="0" smtClean="0">
                <a:solidFill>
                  <a:srgbClr val="FF6600"/>
                </a:solidFill>
              </a:rPr>
              <a:t> </a:t>
            </a:r>
            <a:br>
              <a:rPr lang="en-US" sz="3200" b="1" dirty="0" smtClean="0">
                <a:solidFill>
                  <a:srgbClr val="FF6600"/>
                </a:solidFill>
              </a:rPr>
            </a:br>
            <a:r>
              <a:rPr lang="en-US" sz="3200" b="1" dirty="0" smtClean="0">
                <a:solidFill>
                  <a:srgbClr val="FF6600"/>
                </a:solidFill>
              </a:rPr>
              <a:t>Importing Your Own Key </a:t>
            </a:r>
            <a:br>
              <a:rPr lang="en-US" sz="3200" b="1" dirty="0" smtClean="0">
                <a:solidFill>
                  <a:srgbClr val="FF6600"/>
                </a:solidFill>
              </a:rPr>
            </a:br>
            <a:r>
              <a:rPr lang="en-US" sz="3200" b="1" dirty="0" smtClean="0">
                <a:solidFill>
                  <a:srgbClr val="FF6600"/>
                </a:solidFill>
              </a:rPr>
              <a:t>After It Has Been Signed</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91240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Assume Someone's Just Sent You </a:t>
            </a:r>
            <a:br>
              <a:rPr lang="en-US" sz="3200" b="1" dirty="0" smtClean="0"/>
            </a:br>
            <a:r>
              <a:rPr lang="en-US" sz="3200" b="1" dirty="0" smtClean="0"/>
              <a:t>Your Public Key, Signed By Them</a:t>
            </a:r>
            <a:endParaRPr lang="en-US" sz="3200" b="1" dirty="0"/>
          </a:p>
        </p:txBody>
      </p:sp>
      <p:sp>
        <p:nvSpPr>
          <p:cNvPr id="3" name="Content Placeholder 2"/>
          <p:cNvSpPr>
            <a:spLocks noGrp="1"/>
          </p:cNvSpPr>
          <p:nvPr>
            <p:ph idx="1"/>
          </p:nvPr>
        </p:nvSpPr>
        <p:spPr>
          <a:xfrm>
            <a:off x="200525" y="1048545"/>
            <a:ext cx="8783053" cy="5568824"/>
          </a:xfrm>
        </p:spPr>
        <p:txBody>
          <a:bodyPr>
            <a:normAutofit/>
          </a:bodyPr>
          <a:lstStyle/>
          <a:p>
            <a:r>
              <a:rPr lang="en-US" sz="2400" dirty="0" smtClean="0">
                <a:latin typeface="Calibri"/>
                <a:cs typeface="Calibri"/>
              </a:rPr>
              <a:t>Check your notes: is this someone who properly validated my ID and key fingerprint somewhere? If so, save the signed key to a file.</a:t>
            </a:r>
            <a:br>
              <a:rPr lang="en-US" sz="2400" dirty="0" smtClean="0">
                <a:latin typeface="Calibri"/>
                <a:cs typeface="Calibri"/>
              </a:rPr>
            </a:br>
            <a:r>
              <a:rPr lang="en-US" sz="2400" dirty="0" smtClean="0">
                <a:latin typeface="Calibri"/>
                <a:cs typeface="Calibri"/>
              </a:rPr>
              <a:t>If not maybe check with the user and figure out what's going on?</a:t>
            </a:r>
          </a:p>
          <a:p>
            <a:endParaRPr lang="en-US" sz="2400" dirty="0" smtClean="0">
              <a:latin typeface="Calibri"/>
              <a:cs typeface="Calibri"/>
            </a:endParaRPr>
          </a:p>
          <a:p>
            <a:r>
              <a:rPr lang="en-US" sz="2400" dirty="0" smtClean="0">
                <a:latin typeface="Calibri"/>
                <a:cs typeface="Calibri"/>
              </a:rPr>
              <a:t>In the Kleopatra certificate viewer, use the Import Certificates button to select the file you just created (containing the newly signed key) and add it to your key ring.</a:t>
            </a:r>
          </a:p>
          <a:p>
            <a:endParaRPr lang="en-US" sz="2400" dirty="0">
              <a:latin typeface="Calibri"/>
              <a:cs typeface="Calibri"/>
            </a:endParaRPr>
          </a:p>
          <a:p>
            <a:r>
              <a:rPr lang="en-US" sz="2400" dirty="0" smtClean="0">
                <a:latin typeface="Calibri"/>
                <a:cs typeface="Calibri"/>
              </a:rPr>
              <a:t>Optionally, export that signed file to a key server by going to </a:t>
            </a:r>
            <a:br>
              <a:rPr lang="en-US" sz="2400" dirty="0" smtClean="0">
                <a:latin typeface="Calibri"/>
                <a:cs typeface="Calibri"/>
              </a:rPr>
            </a:br>
            <a:r>
              <a:rPr lang="en-US" sz="2400" dirty="0" smtClean="0">
                <a:latin typeface="Calibri"/>
                <a:cs typeface="Calibri"/>
              </a:rPr>
              <a:t>File </a:t>
            </a:r>
            <a:r>
              <a:rPr lang="en-US" sz="2400" dirty="0" smtClean="0">
                <a:latin typeface="Calibri"/>
                <a:cs typeface="Calibri"/>
                <a:sym typeface="Wingdings"/>
              </a:rPr>
              <a:t> Export Certificates to Server...</a:t>
            </a:r>
            <a:br>
              <a:rPr lang="en-US" sz="2400" dirty="0" smtClean="0">
                <a:latin typeface="Calibri"/>
                <a:cs typeface="Calibri"/>
                <a:sym typeface="Wingdings"/>
              </a:rPr>
            </a:br>
            <a:r>
              <a:rPr lang="en-US" sz="2400" dirty="0" smtClean="0">
                <a:latin typeface="Calibri"/>
                <a:cs typeface="Calibri"/>
                <a:sym typeface="Wingdings"/>
              </a:rPr>
              <a:t/>
            </a:r>
            <a:br>
              <a:rPr lang="en-US" sz="2400" dirty="0" smtClean="0">
                <a:latin typeface="Calibri"/>
                <a:cs typeface="Calibri"/>
                <a:sym typeface="Wingdings"/>
              </a:rPr>
            </a:br>
            <a:r>
              <a:rPr lang="en-US" sz="2400" b="1" dirty="0" smtClean="0">
                <a:solidFill>
                  <a:srgbClr val="FF0000"/>
                </a:solidFill>
                <a:latin typeface="Calibri"/>
                <a:cs typeface="Calibri"/>
                <a:sym typeface="Wingdings"/>
              </a:rPr>
              <a:t>ONLY EXPORT </a:t>
            </a:r>
            <a:r>
              <a:rPr lang="en-US" sz="2400" b="1" u="sng" dirty="0" smtClean="0">
                <a:solidFill>
                  <a:srgbClr val="FF0000"/>
                </a:solidFill>
                <a:latin typeface="Calibri"/>
                <a:cs typeface="Calibri"/>
                <a:sym typeface="Wingdings"/>
              </a:rPr>
              <a:t>YOUR OWN</a:t>
            </a:r>
            <a:r>
              <a:rPr lang="en-US" sz="2400" b="1" dirty="0" smtClean="0">
                <a:solidFill>
                  <a:srgbClr val="FF0000"/>
                </a:solidFill>
                <a:latin typeface="Calibri"/>
                <a:cs typeface="Calibri"/>
                <a:sym typeface="Wingdings"/>
              </a:rPr>
              <a:t> PUBLIC KEYS TO A KEYSERVER; </a:t>
            </a:r>
            <a:br>
              <a:rPr lang="en-US" sz="2400" b="1" dirty="0" smtClean="0">
                <a:solidFill>
                  <a:srgbClr val="FF0000"/>
                </a:solidFill>
                <a:latin typeface="Calibri"/>
                <a:cs typeface="Calibri"/>
                <a:sym typeface="Wingdings"/>
              </a:rPr>
            </a:br>
            <a:r>
              <a:rPr lang="en-US" sz="2400" b="1" dirty="0" smtClean="0">
                <a:solidFill>
                  <a:srgbClr val="FF0000"/>
                </a:solidFill>
                <a:latin typeface="Calibri"/>
                <a:cs typeface="Calibri"/>
                <a:sym typeface="Wingdings"/>
              </a:rPr>
              <a:t>DO NOT PRESUME TO MAKE THIS IRREVOCABLE CHOICE FOR OTHERS!</a:t>
            </a:r>
            <a:endParaRPr lang="en-US" sz="2400" b="1" dirty="0" smtClean="0">
              <a:solidFill>
                <a:srgbClr val="FF0000"/>
              </a:solidFill>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156</a:t>
            </a:fld>
            <a:endParaRPr lang="en-US"/>
          </a:p>
        </p:txBody>
      </p:sp>
    </p:spTree>
    <p:extLst>
      <p:ext uri="{BB962C8B-B14F-4D97-AF65-F5344CB8AC3E}">
        <p14:creationId xmlns:p14="http://schemas.microsoft.com/office/powerpoint/2010/main" val="32078700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6600"/>
                </a:solidFill>
              </a:rPr>
              <a:t>Windows-10:</a:t>
            </a:r>
            <a:br>
              <a:rPr lang="en-US" sz="3200" b="1" dirty="0" smtClean="0">
                <a:solidFill>
                  <a:srgbClr val="FF6600"/>
                </a:solidFill>
              </a:rPr>
            </a:br>
            <a:r>
              <a:rPr lang="en-US" sz="3200" b="1" dirty="0" smtClean="0">
                <a:solidFill>
                  <a:srgbClr val="FF6600"/>
                </a:solidFill>
              </a:rPr>
              <a:t> </a:t>
            </a:r>
            <a:br>
              <a:rPr lang="en-US" sz="3200" b="1" dirty="0" smtClean="0">
                <a:solidFill>
                  <a:srgbClr val="FF6600"/>
                </a:solidFill>
              </a:rPr>
            </a:br>
            <a:r>
              <a:rPr lang="en-US" sz="3200" b="1" dirty="0" smtClean="0">
                <a:solidFill>
                  <a:srgbClr val="FF6600"/>
                </a:solidFill>
              </a:rPr>
              <a:t>PRACTICE!</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48849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Windows Users: Practice For A Few Minutes!</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You've now got all the skills you need to do simple PGP/GPG messages.</a:t>
            </a:r>
          </a:p>
          <a:p>
            <a:endParaRPr lang="en-US" sz="2400" b="1" dirty="0">
              <a:latin typeface="Calibri"/>
              <a:cs typeface="Calibri"/>
            </a:endParaRPr>
          </a:p>
          <a:p>
            <a:r>
              <a:rPr lang="en-US" sz="2400" dirty="0" smtClean="0">
                <a:latin typeface="Calibri"/>
                <a:cs typeface="Calibri"/>
              </a:rPr>
              <a:t>Pair up with another user from class, and do the following:</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a) create a key pair for yourself if you haven't already done so</a:t>
            </a:r>
            <a:br>
              <a:rPr lang="en-US" sz="2400" dirty="0" smtClean="0">
                <a:latin typeface="Calibri"/>
                <a:cs typeface="Calibri"/>
              </a:rPr>
            </a:br>
            <a:r>
              <a:rPr lang="en-US" sz="2400" dirty="0" smtClean="0">
                <a:cs typeface="Calibri"/>
              </a:rPr>
              <a:t>b) get </a:t>
            </a:r>
            <a:r>
              <a:rPr lang="en-US" sz="2400" dirty="0">
                <a:cs typeface="Calibri"/>
              </a:rPr>
              <a:t>a copy of your partner's public key</a:t>
            </a:r>
            <a:br>
              <a:rPr lang="en-US" sz="2400" dirty="0">
                <a:cs typeface="Calibri"/>
              </a:rPr>
            </a:br>
            <a:r>
              <a:rPr lang="en-US" sz="2400" dirty="0" smtClean="0">
                <a:cs typeface="Calibri"/>
              </a:rPr>
              <a:t>c) </a:t>
            </a:r>
            <a:r>
              <a:rPr lang="en-US" sz="2400" dirty="0">
                <a:cs typeface="Calibri"/>
              </a:rPr>
              <a:t>send a signed message to your partner</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d) send an encrypted message to your partner</a:t>
            </a:r>
            <a:br>
              <a:rPr lang="en-US" sz="2400" dirty="0" smtClean="0">
                <a:latin typeface="Calibri"/>
                <a:cs typeface="Calibri"/>
              </a:rPr>
            </a:br>
            <a:r>
              <a:rPr lang="en-US" sz="2400" dirty="0" smtClean="0">
                <a:latin typeface="Calibri"/>
                <a:cs typeface="Calibri"/>
              </a:rPr>
              <a:t>e) verify the signature of the message you received from your</a:t>
            </a:r>
            <a:br>
              <a:rPr lang="en-US" sz="2400" dirty="0" smtClean="0">
                <a:latin typeface="Calibri"/>
                <a:cs typeface="Calibri"/>
              </a:rPr>
            </a:br>
            <a:r>
              <a:rPr lang="en-US" sz="2400" dirty="0" smtClean="0">
                <a:latin typeface="Calibri"/>
                <a:cs typeface="Calibri"/>
              </a:rPr>
              <a:t>    partner</a:t>
            </a:r>
            <a:br>
              <a:rPr lang="en-US" sz="2400" dirty="0" smtClean="0">
                <a:latin typeface="Calibri"/>
                <a:cs typeface="Calibri"/>
              </a:rPr>
            </a:br>
            <a:r>
              <a:rPr lang="en-US" sz="2400" dirty="0" smtClean="0">
                <a:latin typeface="Calibri"/>
                <a:cs typeface="Calibri"/>
              </a:rPr>
              <a:t>f) decrypt the message you received from your partner</a:t>
            </a:r>
            <a:br>
              <a:rPr lang="en-US" sz="2400" dirty="0" smtClean="0">
                <a:latin typeface="Calibri"/>
                <a:cs typeface="Calibri"/>
              </a:rPr>
            </a:br>
            <a:r>
              <a:rPr lang="en-US" sz="2400" dirty="0" smtClean="0">
                <a:latin typeface="Calibri"/>
                <a:cs typeface="Calibri"/>
              </a:rPr>
              <a:t>g) if so inclined, sign your partner's key and send it back to them</a:t>
            </a:r>
          </a:p>
        </p:txBody>
      </p:sp>
      <p:sp>
        <p:nvSpPr>
          <p:cNvPr id="4" name="Slide Number Placeholder 3"/>
          <p:cNvSpPr>
            <a:spLocks noGrp="1"/>
          </p:cNvSpPr>
          <p:nvPr>
            <p:ph type="sldNum" sz="quarter" idx="12"/>
          </p:nvPr>
        </p:nvSpPr>
        <p:spPr/>
        <p:txBody>
          <a:bodyPr/>
          <a:lstStyle/>
          <a:p>
            <a:fld id="{A507E34E-F8CF-C042-953C-8A8377B6E721}" type="slidenum">
              <a:rPr lang="en-US" smtClean="0"/>
              <a:t>158</a:t>
            </a:fld>
            <a:endParaRPr lang="en-US"/>
          </a:p>
        </p:txBody>
      </p:sp>
    </p:spTree>
    <p:extLst>
      <p:ext uri="{BB962C8B-B14F-4D97-AF65-F5344CB8AC3E}">
        <p14:creationId xmlns:p14="http://schemas.microsoft.com/office/powerpoint/2010/main" val="13480491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689"/>
            <a:ext cx="9144000" cy="6463309"/>
          </a:xfrm>
          <a:prstGeom prst="rect">
            <a:avLst/>
          </a:prstGeom>
          <a:solidFill>
            <a:srgbClr val="008000"/>
          </a:solidFill>
        </p:spPr>
        <p:txBody>
          <a:bodyPr wrap="square" rtlCol="0">
            <a:spAutoFit/>
          </a:bodyPr>
          <a:lstStyle/>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r>
              <a:rPr lang="en-US" dirty="0" smtClean="0">
                <a:effectLst>
                  <a:glow rad="228600">
                    <a:schemeClr val="accent3">
                      <a:satMod val="175000"/>
                      <a:alpha val="40000"/>
                    </a:schemeClr>
                  </a:glow>
                </a:effectLst>
              </a:rPr>
              <a:t>               </a:t>
            </a:r>
            <a:endParaRPr lang="en-US" dirty="0">
              <a:effectLst>
                <a:glow rad="228600">
                  <a:schemeClr val="accent3">
                    <a:satMod val="175000"/>
                    <a:alpha val="40000"/>
                  </a:schemeClr>
                </a:glow>
              </a:effectLst>
            </a:endParaRPr>
          </a:p>
        </p:txBody>
      </p:sp>
      <p:sp>
        <p:nvSpPr>
          <p:cNvPr id="5" name="TextBox 4"/>
          <p:cNvSpPr txBox="1"/>
          <p:nvPr/>
        </p:nvSpPr>
        <p:spPr>
          <a:xfrm>
            <a:off x="703698" y="893634"/>
            <a:ext cx="7920408" cy="4708981"/>
          </a:xfrm>
          <a:prstGeom prst="rect">
            <a:avLst/>
          </a:prstGeom>
          <a:noFill/>
        </p:spPr>
        <p:txBody>
          <a:bodyPr wrap="none" rtlCol="0">
            <a:spAutoFit/>
          </a:bodyPr>
          <a:lstStyle/>
          <a:p>
            <a:pPr algn="ctr"/>
            <a:r>
              <a:rPr lang="en-US" sz="10000" b="1" dirty="0" smtClean="0"/>
              <a:t>GPG </a:t>
            </a:r>
            <a:br>
              <a:rPr lang="en-US" sz="10000" b="1" dirty="0" smtClean="0"/>
            </a:br>
            <a:r>
              <a:rPr lang="en-US" sz="10000" b="1" dirty="0" smtClean="0"/>
              <a:t>CONVENIENCE</a:t>
            </a:r>
            <a:br>
              <a:rPr lang="en-US" sz="10000" b="1" dirty="0" smtClean="0"/>
            </a:br>
            <a:r>
              <a:rPr lang="en-US" sz="10000" b="1" dirty="0" smtClean="0"/>
              <a:t>TOOLS</a:t>
            </a:r>
            <a:endParaRPr lang="en-US" sz="10000" b="1" dirty="0"/>
          </a:p>
        </p:txBody>
      </p:sp>
    </p:spTree>
    <p:extLst>
      <p:ext uri="{BB962C8B-B14F-4D97-AF65-F5344CB8AC3E}">
        <p14:creationId xmlns:p14="http://schemas.microsoft.com/office/powerpoint/2010/main" val="325741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4000" cy="467632"/>
          </a:xfrm>
        </p:spPr>
        <p:txBody>
          <a:bodyPr>
            <a:normAutofit/>
          </a:bodyPr>
          <a:lstStyle/>
          <a:p>
            <a:r>
              <a:rPr lang="en-US" sz="3200" b="1" dirty="0" smtClean="0"/>
              <a:t>Platforms</a:t>
            </a:r>
            <a:endParaRPr lang="en-US" sz="3200" b="1" dirty="0"/>
          </a:p>
        </p:txBody>
      </p:sp>
      <p:sp>
        <p:nvSpPr>
          <p:cNvPr id="3" name="Content Placeholder 2"/>
          <p:cNvSpPr>
            <a:spLocks noGrp="1"/>
          </p:cNvSpPr>
          <p:nvPr>
            <p:ph idx="1"/>
          </p:nvPr>
        </p:nvSpPr>
        <p:spPr>
          <a:xfrm>
            <a:off x="200525" y="837405"/>
            <a:ext cx="8783053" cy="5779963"/>
          </a:xfrm>
        </p:spPr>
        <p:txBody>
          <a:bodyPr>
            <a:normAutofit/>
          </a:bodyPr>
          <a:lstStyle/>
          <a:p>
            <a:r>
              <a:rPr lang="en-US" sz="2400" dirty="0" smtClean="0"/>
              <a:t>People have been known to run PGP/GPG on pretty much everything or anything you can name.</a:t>
            </a:r>
          </a:p>
          <a:p>
            <a:endParaRPr lang="en-US" sz="2400" dirty="0" smtClean="0"/>
          </a:p>
          <a:p>
            <a:r>
              <a:rPr lang="en-US" sz="2400" dirty="0" smtClean="0"/>
              <a:t>Today we're going to cover running PGP/GPG on:</a:t>
            </a:r>
            <a:br>
              <a:rPr lang="en-US" sz="2400" dirty="0" smtClean="0"/>
            </a:br>
            <a:r>
              <a:rPr lang="en-US" sz="2400" dirty="0" smtClean="0"/>
              <a:t/>
            </a:r>
            <a:br>
              <a:rPr lang="en-US" sz="2400" dirty="0" smtClean="0"/>
            </a:br>
            <a:r>
              <a:rPr lang="en-US" sz="2400" dirty="0" smtClean="0"/>
              <a:t>-- Mac OS/X laptops (and Linux laptops, if we have any Linux </a:t>
            </a:r>
            <a:br>
              <a:rPr lang="en-US" sz="2400" dirty="0" smtClean="0"/>
            </a:br>
            <a:r>
              <a:rPr lang="en-US" sz="2400" dirty="0" smtClean="0"/>
              <a:t>    users in the audience), and</a:t>
            </a:r>
            <a:br>
              <a:rPr lang="en-US" sz="2400" dirty="0" smtClean="0"/>
            </a:br>
            <a:r>
              <a:rPr lang="en-US" sz="2400" dirty="0" smtClean="0"/>
              <a:t>-- MS Windows laptops.</a:t>
            </a:r>
          </a:p>
          <a:p>
            <a:endParaRPr lang="en-US" sz="2400" dirty="0"/>
          </a:p>
          <a:p>
            <a:r>
              <a:rPr lang="en-US" sz="2400" dirty="0" smtClean="0"/>
              <a:t>Once you have the outline from those platforms, you should be able to generalize that information to other operating systems (Linux, tablet operating systems, smart phones, etc.)</a:t>
            </a:r>
          </a:p>
        </p:txBody>
      </p:sp>
      <p:sp>
        <p:nvSpPr>
          <p:cNvPr id="4" name="Slide Number Placeholder 3"/>
          <p:cNvSpPr>
            <a:spLocks noGrp="1"/>
          </p:cNvSpPr>
          <p:nvPr>
            <p:ph type="sldNum" sz="quarter" idx="12"/>
          </p:nvPr>
        </p:nvSpPr>
        <p:spPr/>
        <p:txBody>
          <a:bodyPr/>
          <a:lstStyle/>
          <a:p>
            <a:fld id="{A507E34E-F8CF-C042-953C-8A8377B6E721}" type="slidenum">
              <a:rPr lang="en-US" smtClean="0"/>
              <a:t>16</a:t>
            </a:fld>
            <a:endParaRPr lang="en-US"/>
          </a:p>
        </p:txBody>
      </p:sp>
    </p:spTree>
    <p:extLst>
      <p:ext uri="{BB962C8B-B14F-4D97-AF65-F5344CB8AC3E}">
        <p14:creationId xmlns:p14="http://schemas.microsoft.com/office/powerpoint/2010/main" val="3207982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Integrate GPG With Thunderbird Using </a:t>
            </a:r>
            <a:r>
              <a:rPr lang="en-US" sz="3200" b="1" u="sng" dirty="0" smtClean="0"/>
              <a:t>Enigmail</a:t>
            </a:r>
            <a:endParaRPr lang="en-US" sz="3200" b="1" u="sng"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The approach we've shown up until now is (candidly) pretty clunky, often involving copying and pasting stuff. While that works fine for an occasional message, you probably wouldn't want to have to do it for a hundred messages a day.</a:t>
            </a:r>
          </a:p>
          <a:p>
            <a:r>
              <a:rPr lang="en-US" sz="2400" dirty="0" smtClean="0">
                <a:latin typeface="Calibri"/>
                <a:cs typeface="Calibri"/>
              </a:rPr>
              <a:t>If you're going to be routinely using GPG all the time, you probably want it to be closely integrated with a point-and-click email client such as Mozilla Thunderbird.</a:t>
            </a:r>
          </a:p>
          <a:p>
            <a:r>
              <a:rPr lang="en-US" sz="2400" dirty="0" smtClean="0">
                <a:latin typeface="Calibri"/>
                <a:cs typeface="Calibri"/>
              </a:rPr>
              <a:t>The best way to integrate GPG with Thunderbird is by installing the free Enigmail plugin. It works on Macs, PCs, Linux, etc.</a:t>
            </a:r>
          </a:p>
          <a:p>
            <a:r>
              <a:rPr lang="en-US" sz="2400" dirty="0">
                <a:cs typeface="Calibri"/>
              </a:rPr>
              <a:t>It's available from https://</a:t>
            </a:r>
            <a:r>
              <a:rPr lang="en-US" sz="2400" dirty="0" err="1">
                <a:cs typeface="Calibri"/>
              </a:rPr>
              <a:t>www.enigmail.net</a:t>
            </a:r>
            <a:r>
              <a:rPr lang="en-US" sz="2400" dirty="0">
                <a:cs typeface="Calibri"/>
              </a:rPr>
              <a:t>/download/</a:t>
            </a:r>
            <a:r>
              <a:rPr lang="en-US" sz="2400" dirty="0" err="1" smtClean="0">
                <a:cs typeface="Calibri"/>
              </a:rPr>
              <a:t>index.php</a:t>
            </a:r>
            <a:r>
              <a:rPr lang="en-US" sz="2400" dirty="0" smtClean="0">
                <a:cs typeface="Calibri"/>
              </a:rPr>
              <a:t/>
            </a:r>
            <a:br>
              <a:rPr lang="en-US" sz="2400" dirty="0" smtClean="0">
                <a:cs typeface="Calibri"/>
              </a:rPr>
            </a:br>
            <a:r>
              <a:rPr lang="en-US" sz="2400" dirty="0" smtClean="0">
                <a:cs typeface="Calibri"/>
              </a:rPr>
              <a:t>or in Thunderbird go to Tools </a:t>
            </a:r>
            <a:r>
              <a:rPr lang="en-US" sz="2400" dirty="0" smtClean="0">
                <a:cs typeface="Calibri"/>
                <a:sym typeface="Wingdings"/>
              </a:rPr>
              <a:t> </a:t>
            </a:r>
            <a:r>
              <a:rPr lang="en-US" sz="2400" dirty="0" err="1" smtClean="0">
                <a:cs typeface="Calibri"/>
                <a:sym typeface="Wingdings"/>
              </a:rPr>
              <a:t>Addons</a:t>
            </a:r>
            <a:r>
              <a:rPr lang="en-US" sz="2400" dirty="0" smtClean="0">
                <a:cs typeface="Calibri"/>
                <a:sym typeface="Wingdings"/>
              </a:rPr>
              <a:t> and search for </a:t>
            </a:r>
            <a:r>
              <a:rPr lang="en-US" sz="2400" dirty="0" err="1" smtClean="0">
                <a:cs typeface="Calibri"/>
                <a:sym typeface="Wingdings"/>
              </a:rPr>
              <a:t>enigmail</a:t>
            </a:r>
            <a:endParaRPr lang="en-US" sz="2400" dirty="0" smtClean="0">
              <a:cs typeface="Calibri"/>
            </a:endParaRPr>
          </a:p>
          <a:p>
            <a:r>
              <a:rPr lang="en-US" sz="2400" dirty="0" smtClean="0">
                <a:latin typeface="Calibri"/>
                <a:cs typeface="Calibri"/>
              </a:rPr>
              <a:t>If you don't already have Thunderbird installed, you </a:t>
            </a:r>
            <a:r>
              <a:rPr lang="en-US" sz="2400" dirty="0">
                <a:cs typeface="Calibri"/>
              </a:rPr>
              <a:t>can get it from https://</a:t>
            </a:r>
            <a:r>
              <a:rPr lang="en-US" sz="2400" dirty="0" err="1">
                <a:cs typeface="Calibri"/>
              </a:rPr>
              <a:t>www.mozilla.org</a:t>
            </a:r>
            <a:r>
              <a:rPr lang="en-US" sz="2400" dirty="0">
                <a:cs typeface="Calibri"/>
              </a:rPr>
              <a:t>/en-US/thunderbird</a:t>
            </a:r>
            <a:r>
              <a:rPr lang="en-US" sz="2400" dirty="0" smtClean="0">
                <a:cs typeface="Calibri"/>
              </a:rPr>
              <a:t>/</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160</a:t>
            </a:fld>
            <a:endParaRPr lang="en-US"/>
          </a:p>
        </p:txBody>
      </p:sp>
    </p:spTree>
    <p:extLst>
      <p:ext uri="{BB962C8B-B14F-4D97-AF65-F5344CB8AC3E}">
        <p14:creationId xmlns:p14="http://schemas.microsoft.com/office/powerpoint/2010/main" val="5927397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Thunderbird Configuration Caution #1</a:t>
            </a:r>
            <a:endParaRPr lang="en-US" sz="3200" b="1" u="sng"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Thunderbird supports both POP and IMAP connections.</a:t>
            </a:r>
          </a:p>
          <a:p>
            <a:endParaRPr lang="en-US" sz="2400" dirty="0">
              <a:latin typeface="Calibri"/>
              <a:cs typeface="Calibri"/>
            </a:endParaRPr>
          </a:p>
          <a:p>
            <a:r>
              <a:rPr lang="en-US" sz="2400" dirty="0" smtClean="0">
                <a:latin typeface="Calibri"/>
                <a:cs typeface="Calibri"/>
              </a:rPr>
              <a:t>Thunderbird will attempt to heuristically configure your connection the first time you run it.</a:t>
            </a:r>
          </a:p>
          <a:p>
            <a:endParaRPr lang="en-US" sz="2400" dirty="0">
              <a:latin typeface="Calibri"/>
              <a:cs typeface="Calibri"/>
            </a:endParaRPr>
          </a:p>
          <a:p>
            <a:r>
              <a:rPr lang="en-US" sz="2400" b="1" dirty="0" smtClean="0">
                <a:latin typeface="Calibri"/>
                <a:cs typeface="Calibri"/>
              </a:rPr>
              <a:t>BE CAREFUL.</a:t>
            </a:r>
            <a:r>
              <a:rPr lang="en-US" sz="2400" dirty="0" smtClean="0">
                <a:latin typeface="Calibri"/>
                <a:cs typeface="Calibri"/>
              </a:rPr>
              <a:t> </a:t>
            </a:r>
            <a:r>
              <a:rPr lang="en-US" sz="2400" b="1" dirty="0" smtClean="0">
                <a:latin typeface="Calibri"/>
                <a:cs typeface="Calibri"/>
              </a:rPr>
              <a:t>Do NOT configure Thunderbird to use POP</a:t>
            </a:r>
            <a:r>
              <a:rPr lang="en-US" sz="2400" dirty="0" smtClean="0">
                <a:latin typeface="Calibri"/>
                <a:cs typeface="Calibri"/>
              </a:rPr>
              <a:t> to access your existing email account! If you do, you will download all your existing email to your laptop and it may be deleted from your server!</a:t>
            </a:r>
          </a:p>
          <a:p>
            <a:endParaRPr lang="en-US" sz="2400" dirty="0">
              <a:latin typeface="Calibri"/>
              <a:cs typeface="Calibri"/>
            </a:endParaRPr>
          </a:p>
          <a:p>
            <a:r>
              <a:rPr lang="en-US" sz="2400" b="1" dirty="0" smtClean="0">
                <a:latin typeface="Calibri"/>
                <a:cs typeface="Calibri"/>
              </a:rPr>
              <a:t>Use IMAP instead! Do NOT use POP!</a:t>
            </a:r>
          </a:p>
        </p:txBody>
      </p:sp>
      <p:sp>
        <p:nvSpPr>
          <p:cNvPr id="4" name="Slide Number Placeholder 3"/>
          <p:cNvSpPr>
            <a:spLocks noGrp="1"/>
          </p:cNvSpPr>
          <p:nvPr>
            <p:ph type="sldNum" sz="quarter" idx="12"/>
          </p:nvPr>
        </p:nvSpPr>
        <p:spPr/>
        <p:txBody>
          <a:bodyPr/>
          <a:lstStyle/>
          <a:p>
            <a:fld id="{A507E34E-F8CF-C042-953C-8A8377B6E721}" type="slidenum">
              <a:rPr lang="en-US" smtClean="0"/>
              <a:t>161</a:t>
            </a:fld>
            <a:endParaRPr lang="en-US"/>
          </a:p>
        </p:txBody>
      </p:sp>
    </p:spTree>
    <p:extLst>
      <p:ext uri="{BB962C8B-B14F-4D97-AF65-F5344CB8AC3E}">
        <p14:creationId xmlns:p14="http://schemas.microsoft.com/office/powerpoint/2010/main" val="11615100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err="1" smtClean="0"/>
              <a:t>GMail</a:t>
            </a:r>
            <a:r>
              <a:rPr lang="en-US" sz="3200" b="1" dirty="0" smtClean="0"/>
              <a:t> and IMAP</a:t>
            </a:r>
            <a:endParaRPr lang="en-US" sz="3200" b="1" u="sng" dirty="0"/>
          </a:p>
        </p:txBody>
      </p:sp>
      <p:sp>
        <p:nvSpPr>
          <p:cNvPr id="4" name="Slide Number Placeholder 3"/>
          <p:cNvSpPr>
            <a:spLocks noGrp="1"/>
          </p:cNvSpPr>
          <p:nvPr>
            <p:ph type="sldNum" sz="quarter" idx="12"/>
          </p:nvPr>
        </p:nvSpPr>
        <p:spPr/>
        <p:txBody>
          <a:bodyPr/>
          <a:lstStyle/>
          <a:p>
            <a:fld id="{A507E34E-F8CF-C042-953C-8A8377B6E721}" type="slidenum">
              <a:rPr lang="en-US" smtClean="0"/>
              <a:t>162</a:t>
            </a:fld>
            <a:endParaRPr lang="en-US"/>
          </a:p>
        </p:txBody>
      </p:sp>
      <p:pic>
        <p:nvPicPr>
          <p:cNvPr id="6" name="Picture 5" descr="gmai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43" y="829940"/>
            <a:ext cx="7199505" cy="5647005"/>
          </a:xfrm>
          <a:prstGeom prst="rect">
            <a:avLst/>
          </a:prstGeom>
        </p:spPr>
      </p:pic>
    </p:spTree>
    <p:extLst>
      <p:ext uri="{BB962C8B-B14F-4D97-AF65-F5344CB8AC3E}">
        <p14:creationId xmlns:p14="http://schemas.microsoft.com/office/powerpoint/2010/main" val="6066863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Caution #2: Enigmail and Thunderbird Updates</a:t>
            </a:r>
            <a:endParaRPr lang="en-US" sz="3200" b="1" dirty="0"/>
          </a:p>
        </p:txBody>
      </p:sp>
      <p:sp>
        <p:nvSpPr>
          <p:cNvPr id="3" name="Content Placeholder 2"/>
          <p:cNvSpPr>
            <a:spLocks noGrp="1"/>
          </p:cNvSpPr>
          <p:nvPr>
            <p:ph idx="1"/>
          </p:nvPr>
        </p:nvSpPr>
        <p:spPr>
          <a:xfrm>
            <a:off x="200525" y="915631"/>
            <a:ext cx="8783053" cy="5701737"/>
          </a:xfrm>
        </p:spPr>
        <p:txBody>
          <a:bodyPr>
            <a:normAutofit/>
          </a:bodyPr>
          <a:lstStyle/>
          <a:p>
            <a:r>
              <a:rPr lang="en-US" sz="2400" dirty="0" smtClean="0">
                <a:latin typeface="Calibri"/>
                <a:cs typeface="Calibri"/>
              </a:rPr>
              <a:t>From time-to-time, the Thunderbird project may produce updated versions of Thunderbird. When that happens, the Enigmail plugin may continue to be compatible, or it may need to be tweaked and updated in order to continue to interoperate. </a:t>
            </a:r>
            <a:r>
              <a:rPr lang="en-US" sz="2400" b="1" dirty="0" smtClean="0">
                <a:latin typeface="Calibri"/>
                <a:cs typeface="Calibri"/>
              </a:rPr>
              <a:t>If you routinely use and heavily rely on Enigmail, do NOT update Thunderbird unless you're SURE Enigmail is compatible with the new version.</a:t>
            </a:r>
            <a:r>
              <a:rPr lang="en-US" sz="2400" dirty="0" smtClean="0">
                <a:latin typeface="Calibri"/>
                <a:cs typeface="Calibri"/>
              </a:rPr>
              <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Normally you will be automatically prevented from "shooting yourself in the foot" this way, but </a:t>
            </a:r>
            <a:r>
              <a:rPr lang="en-US" sz="2400" b="1" dirty="0" smtClean="0">
                <a:latin typeface="Calibri"/>
                <a:cs typeface="Calibri"/>
              </a:rPr>
              <a:t>sometimes folks will override the compatibility check and install an incompatible new version without pondering the implications of their decision. </a:t>
            </a:r>
          </a:p>
          <a:p>
            <a:endParaRPr lang="en-US" sz="2400" dirty="0">
              <a:latin typeface="Calibri"/>
              <a:cs typeface="Calibri"/>
            </a:endParaRPr>
          </a:p>
          <a:p>
            <a:r>
              <a:rPr lang="en-US" sz="2400" dirty="0" smtClean="0">
                <a:latin typeface="Calibri"/>
                <a:cs typeface="Calibri"/>
              </a:rPr>
              <a:t>Don't do that. Really. Just don't.</a:t>
            </a:r>
          </a:p>
        </p:txBody>
      </p:sp>
      <p:sp>
        <p:nvSpPr>
          <p:cNvPr id="4" name="Slide Number Placeholder 3"/>
          <p:cNvSpPr>
            <a:spLocks noGrp="1"/>
          </p:cNvSpPr>
          <p:nvPr>
            <p:ph type="sldNum" sz="quarter" idx="12"/>
          </p:nvPr>
        </p:nvSpPr>
        <p:spPr/>
        <p:txBody>
          <a:bodyPr/>
          <a:lstStyle/>
          <a:p>
            <a:fld id="{A507E34E-F8CF-C042-953C-8A8377B6E721}" type="slidenum">
              <a:rPr lang="en-US" smtClean="0"/>
              <a:t>163</a:t>
            </a:fld>
            <a:endParaRPr lang="en-US"/>
          </a:p>
        </p:txBody>
      </p:sp>
    </p:spTree>
    <p:extLst>
      <p:ext uri="{BB962C8B-B14F-4D97-AF65-F5344CB8AC3E}">
        <p14:creationId xmlns:p14="http://schemas.microsoft.com/office/powerpoint/2010/main" val="2156483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The Critical Check In Thunderbird Advanced </a:t>
            </a:r>
            <a:r>
              <a:rPr lang="en-US" sz="3200" b="1" dirty="0" err="1" smtClean="0"/>
              <a:t>Prefs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164</a:t>
            </a:fld>
            <a:endParaRPr lang="en-US"/>
          </a:p>
        </p:txBody>
      </p:sp>
      <p:pic>
        <p:nvPicPr>
          <p:cNvPr id="6" name="Picture 5" descr="thunderbird-warn-if-disabl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90" y="1166691"/>
            <a:ext cx="8316710" cy="4008872"/>
          </a:xfrm>
          <a:prstGeom prst="rect">
            <a:avLst/>
          </a:prstGeom>
        </p:spPr>
      </p:pic>
    </p:spTree>
    <p:extLst>
      <p:ext uri="{BB962C8B-B14F-4D97-AF65-F5344CB8AC3E}">
        <p14:creationId xmlns:p14="http://schemas.microsoft.com/office/powerpoint/2010/main" val="37827764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Caution #3: Last Version to Support Classic GPG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165</a:t>
            </a:fld>
            <a:endParaRPr lang="en-US"/>
          </a:p>
        </p:txBody>
      </p:sp>
      <p:pic>
        <p:nvPicPr>
          <p:cNvPr id="6" name="Picture 5" descr="enigmail-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87" y="1121176"/>
            <a:ext cx="8243813" cy="3422748"/>
          </a:xfrm>
          <a:prstGeom prst="rect">
            <a:avLst/>
          </a:prstGeom>
        </p:spPr>
      </p:pic>
      <p:sp>
        <p:nvSpPr>
          <p:cNvPr id="7" name="TextBox 6"/>
          <p:cNvSpPr txBox="1"/>
          <p:nvPr/>
        </p:nvSpPr>
        <p:spPr>
          <a:xfrm>
            <a:off x="561117" y="4989676"/>
            <a:ext cx="7777189" cy="1569660"/>
          </a:xfrm>
          <a:prstGeom prst="rect">
            <a:avLst/>
          </a:prstGeom>
          <a:noFill/>
        </p:spPr>
        <p:txBody>
          <a:bodyPr wrap="none" rtlCol="0">
            <a:spAutoFit/>
          </a:bodyPr>
          <a:lstStyle/>
          <a:p>
            <a:r>
              <a:rPr lang="en-US" sz="2400" b="1" dirty="0" smtClean="0"/>
              <a:t>Note:</a:t>
            </a:r>
            <a:r>
              <a:rPr lang="en-US" sz="2400" dirty="0" smtClean="0"/>
              <a:t> one Enigmail option is to install GNU Privacy Guard 2.x </a:t>
            </a:r>
            <a:br>
              <a:rPr lang="en-US" sz="2400" dirty="0" smtClean="0"/>
            </a:br>
            <a:r>
              <a:rPr lang="en-US" sz="2400" dirty="0" smtClean="0"/>
              <a:t>along side GNU Privacy Guard 1.4.19.</a:t>
            </a:r>
          </a:p>
          <a:p>
            <a:endParaRPr lang="en-US" sz="2400" dirty="0"/>
          </a:p>
          <a:p>
            <a:r>
              <a:rPr lang="en-US" sz="2400" dirty="0" smtClean="0"/>
              <a:t>Let's proceed, notwithstanding this...</a:t>
            </a:r>
            <a:endParaRPr lang="en-US" sz="2400" dirty="0"/>
          </a:p>
        </p:txBody>
      </p:sp>
    </p:spTree>
    <p:extLst>
      <p:ext uri="{BB962C8B-B14F-4D97-AF65-F5344CB8AC3E}">
        <p14:creationId xmlns:p14="http://schemas.microsoft.com/office/powerpoint/2010/main" val="41331775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Installing Enigmail From Within Thunderbird</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166</a:t>
            </a:fld>
            <a:endParaRPr lang="en-US"/>
          </a:p>
        </p:txBody>
      </p:sp>
      <p:pic>
        <p:nvPicPr>
          <p:cNvPr id="6" name="Picture 5" descr="enigmai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24" y="837334"/>
            <a:ext cx="8347176" cy="2566470"/>
          </a:xfrm>
          <a:prstGeom prst="rect">
            <a:avLst/>
          </a:prstGeom>
        </p:spPr>
      </p:pic>
      <p:pic>
        <p:nvPicPr>
          <p:cNvPr id="7" name="Picture 6" descr="enigmail-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4" y="3686240"/>
            <a:ext cx="8347176" cy="2670110"/>
          </a:xfrm>
          <a:prstGeom prst="rect">
            <a:avLst/>
          </a:prstGeom>
        </p:spPr>
      </p:pic>
    </p:spTree>
    <p:extLst>
      <p:ext uri="{BB962C8B-B14F-4D97-AF65-F5344CB8AC3E}">
        <p14:creationId xmlns:p14="http://schemas.microsoft.com/office/powerpoint/2010/main" val="8393919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There's a Setup Wizard, But You Don't Need It</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167</a:t>
            </a:fld>
            <a:endParaRPr lang="en-US"/>
          </a:p>
        </p:txBody>
      </p:sp>
      <p:pic>
        <p:nvPicPr>
          <p:cNvPr id="3" name="Picture 2" descr="enigmail-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08" y="1061800"/>
            <a:ext cx="7393660" cy="5516074"/>
          </a:xfrm>
          <a:prstGeom prst="rect">
            <a:avLst/>
          </a:prstGeom>
        </p:spPr>
      </p:pic>
    </p:spTree>
    <p:extLst>
      <p:ext uri="{BB962C8B-B14F-4D97-AF65-F5344CB8AC3E}">
        <p14:creationId xmlns:p14="http://schemas.microsoft.com/office/powerpoint/2010/main" val="22363923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Basically Just Click Done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168</a:t>
            </a:fld>
            <a:endParaRPr lang="en-US"/>
          </a:p>
        </p:txBody>
      </p:sp>
      <p:pic>
        <p:nvPicPr>
          <p:cNvPr id="5" name="Picture 4" descr="enigmail-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14" y="874759"/>
            <a:ext cx="7859336" cy="5846716"/>
          </a:xfrm>
          <a:prstGeom prst="rect">
            <a:avLst/>
          </a:prstGeom>
        </p:spPr>
      </p:pic>
    </p:spTree>
    <p:extLst>
      <p:ext uri="{BB962C8B-B14F-4D97-AF65-F5344CB8AC3E}">
        <p14:creationId xmlns:p14="http://schemas.microsoft.com/office/powerpoint/2010/main" val="18715898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Manually Configuring Settings For Your Account </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169</a:t>
            </a:fld>
            <a:endParaRPr lang="en-US"/>
          </a:p>
        </p:txBody>
      </p:sp>
      <p:pic>
        <p:nvPicPr>
          <p:cNvPr id="3" name="Picture 2" descr="thunderbird-setting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69" y="873130"/>
            <a:ext cx="8277031" cy="5669199"/>
          </a:xfrm>
          <a:prstGeom prst="rect">
            <a:avLst/>
          </a:prstGeom>
        </p:spPr>
      </p:pic>
    </p:spTree>
    <p:extLst>
      <p:ext uri="{BB962C8B-B14F-4D97-AF65-F5344CB8AC3E}">
        <p14:creationId xmlns:p14="http://schemas.microsoft.com/office/powerpoint/2010/main" val="73452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III. How PGP/GPG Works (In General)</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620674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NO HTML! Compose in Plain Text </a:t>
            </a:r>
            <a:r>
              <a:rPr lang="en-US" sz="3200" b="1" u="sng" dirty="0" smtClean="0"/>
              <a:t>ONLY</a:t>
            </a:r>
            <a:endParaRPr lang="en-US" sz="3200" b="1" u="sng" dirty="0"/>
          </a:p>
        </p:txBody>
      </p:sp>
      <p:sp>
        <p:nvSpPr>
          <p:cNvPr id="4" name="Slide Number Placeholder 3"/>
          <p:cNvSpPr>
            <a:spLocks noGrp="1"/>
          </p:cNvSpPr>
          <p:nvPr>
            <p:ph type="sldNum" sz="quarter" idx="12"/>
          </p:nvPr>
        </p:nvSpPr>
        <p:spPr/>
        <p:txBody>
          <a:bodyPr/>
          <a:lstStyle/>
          <a:p>
            <a:fld id="{A507E34E-F8CF-C042-953C-8A8377B6E721}" type="slidenum">
              <a:rPr lang="en-US" smtClean="0"/>
              <a:t>170</a:t>
            </a:fld>
            <a:endParaRPr lang="en-US"/>
          </a:p>
        </p:txBody>
      </p:sp>
      <p:pic>
        <p:nvPicPr>
          <p:cNvPr id="5" name="Picture 4" descr="thunderbird-settings-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744" y="874244"/>
            <a:ext cx="6055609" cy="5676541"/>
          </a:xfrm>
          <a:prstGeom prst="rect">
            <a:avLst/>
          </a:prstGeom>
        </p:spPr>
      </p:pic>
    </p:spTree>
    <p:extLst>
      <p:ext uri="{BB962C8B-B14F-4D97-AF65-F5344CB8AC3E}">
        <p14:creationId xmlns:p14="http://schemas.microsoft.com/office/powerpoint/2010/main" val="29624771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Configuring </a:t>
            </a:r>
            <a:r>
              <a:rPr lang="en-US" sz="3200" b="1" dirty="0" err="1" smtClean="0"/>
              <a:t>OpenPGP</a:t>
            </a:r>
            <a:r>
              <a:rPr lang="en-US" sz="3200" b="1" dirty="0" smtClean="0"/>
              <a:t> Security</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171</a:t>
            </a:fld>
            <a:endParaRPr lang="en-US"/>
          </a:p>
        </p:txBody>
      </p:sp>
      <p:pic>
        <p:nvPicPr>
          <p:cNvPr id="6" name="Picture 5" descr="enigmail-confi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23" y="827020"/>
            <a:ext cx="6163330" cy="5779919"/>
          </a:xfrm>
          <a:prstGeom prst="rect">
            <a:avLst/>
          </a:prstGeom>
        </p:spPr>
      </p:pic>
    </p:spTree>
    <p:extLst>
      <p:ext uri="{BB962C8B-B14F-4D97-AF65-F5344CB8AC3E}">
        <p14:creationId xmlns:p14="http://schemas.microsoft.com/office/powerpoint/2010/main" val="142385490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Configuring Enigmail Preferences: Basic Is OK As-Is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172</a:t>
            </a:fld>
            <a:endParaRPr lang="en-US"/>
          </a:p>
        </p:txBody>
      </p:sp>
      <p:pic>
        <p:nvPicPr>
          <p:cNvPr id="6" name="Picture 5" descr="bas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87" y="808642"/>
            <a:ext cx="5075437" cy="5912833"/>
          </a:xfrm>
          <a:prstGeom prst="rect">
            <a:avLst/>
          </a:prstGeom>
        </p:spPr>
      </p:pic>
    </p:spTree>
    <p:extLst>
      <p:ext uri="{BB962C8B-B14F-4D97-AF65-F5344CB8AC3E}">
        <p14:creationId xmlns:p14="http://schemas.microsoft.com/office/powerpoint/2010/main" val="1767767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725672"/>
          </a:xfrm>
        </p:spPr>
        <p:txBody>
          <a:bodyPr>
            <a:normAutofit/>
          </a:bodyPr>
          <a:lstStyle/>
          <a:p>
            <a:r>
              <a:rPr lang="en-US" sz="3200" b="1" dirty="0" smtClean="0"/>
              <a:t>Configuring Enigmail Preferences: </a:t>
            </a:r>
            <a:br>
              <a:rPr lang="en-US" sz="3200" b="1" dirty="0" smtClean="0"/>
            </a:br>
            <a:r>
              <a:rPr lang="en-US" sz="3200" b="1" dirty="0" smtClean="0"/>
              <a:t>Sending Tab Tweaks</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173</a:t>
            </a:fld>
            <a:endParaRPr lang="en-US"/>
          </a:p>
        </p:txBody>
      </p:sp>
      <p:pic>
        <p:nvPicPr>
          <p:cNvPr id="3" name="Picture 2" descr="crypto-settings-send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969" y="1092850"/>
            <a:ext cx="4598920" cy="5395944"/>
          </a:xfrm>
          <a:prstGeom prst="rect">
            <a:avLst/>
          </a:prstGeom>
        </p:spPr>
      </p:pic>
    </p:spTree>
    <p:extLst>
      <p:ext uri="{BB962C8B-B14F-4D97-AF65-F5344CB8AC3E}">
        <p14:creationId xmlns:p14="http://schemas.microsoft.com/office/powerpoint/2010/main" val="212956819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Notes: Enigmail Can Be Quite Particular</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Enigmail "works best" if your GPG key matches the account you've got configured in Thunderbird, character for character.</a:t>
            </a:r>
          </a:p>
          <a:p>
            <a:r>
              <a:rPr lang="en-US" sz="2400" dirty="0" smtClean="0">
                <a:latin typeface="Calibri"/>
                <a:cs typeface="Calibri"/>
              </a:rPr>
              <a:t>If you want to use an existing keypair </a:t>
            </a:r>
            <a:r>
              <a:rPr lang="en-US" sz="2400" dirty="0">
                <a:latin typeface="Calibri"/>
                <a:cs typeface="Calibri"/>
              </a:rPr>
              <a:t>(</a:t>
            </a:r>
            <a:r>
              <a:rPr lang="en-US" sz="2400" dirty="0" smtClean="0">
                <a:latin typeface="Calibri"/>
                <a:cs typeface="Calibri"/>
              </a:rPr>
              <a:t>associated with a different userid) for an account you've got configured in Thunderbird, you can go to Enigmail </a:t>
            </a:r>
            <a:r>
              <a:rPr lang="en-US" sz="2400" dirty="0" smtClean="0">
                <a:latin typeface="Calibri"/>
                <a:cs typeface="Calibri"/>
                <a:sym typeface="Wingdings"/>
              </a:rPr>
              <a:t> Key Management and add an additional identity to your existing key pair:</a:t>
            </a:r>
            <a:br>
              <a:rPr lang="en-US" sz="2400" dirty="0" smtClean="0">
                <a:latin typeface="Calibri"/>
                <a:cs typeface="Calibri"/>
                <a:sym typeface="Wingdings"/>
              </a:rPr>
            </a:br>
            <a:r>
              <a:rPr lang="en-US" sz="2400" dirty="0" smtClean="0">
                <a:latin typeface="Calibri"/>
                <a:cs typeface="Calibri"/>
                <a:sym typeface="Wingdings"/>
              </a:rPr>
              <a:t/>
            </a:r>
            <a:br>
              <a:rPr lang="en-US" sz="2400" dirty="0" smtClean="0">
                <a:latin typeface="Calibri"/>
                <a:cs typeface="Calibri"/>
                <a:sym typeface="Wingdings"/>
              </a:rPr>
            </a:br>
            <a:r>
              <a:rPr lang="en-US" sz="2400" dirty="0" smtClean="0">
                <a:latin typeface="Calibri"/>
                <a:cs typeface="Calibri"/>
                <a:sym typeface="Wingdings"/>
              </a:rPr>
              <a:t>-- select the key that's going to get the additional identity</a:t>
            </a:r>
            <a:r>
              <a:rPr lang="en-US" sz="2400" dirty="0">
                <a:latin typeface="Calibri"/>
                <a:cs typeface="Calibri"/>
                <a:sym typeface="Wingdings"/>
              </a:rPr>
              <a:t/>
            </a:r>
            <a:br>
              <a:rPr lang="en-US" sz="2400" dirty="0">
                <a:latin typeface="Calibri"/>
                <a:cs typeface="Calibri"/>
                <a:sym typeface="Wingdings"/>
              </a:rPr>
            </a:br>
            <a:r>
              <a:rPr lang="en-US" sz="2400" dirty="0" smtClean="0">
                <a:latin typeface="Calibri"/>
                <a:cs typeface="Calibri"/>
                <a:sym typeface="Wingdings"/>
              </a:rPr>
              <a:t>-- right click on that key</a:t>
            </a:r>
            <a:br>
              <a:rPr lang="en-US" sz="2400" dirty="0" smtClean="0">
                <a:latin typeface="Calibri"/>
                <a:cs typeface="Calibri"/>
                <a:sym typeface="Wingdings"/>
              </a:rPr>
            </a:br>
            <a:r>
              <a:rPr lang="en-US" sz="2400" dirty="0" smtClean="0">
                <a:latin typeface="Calibri"/>
                <a:cs typeface="Calibri"/>
                <a:sym typeface="Wingdings"/>
              </a:rPr>
              <a:t>-- click on Manage User IDs</a:t>
            </a:r>
            <a:br>
              <a:rPr lang="en-US" sz="2400" dirty="0" smtClean="0">
                <a:latin typeface="Calibri"/>
                <a:cs typeface="Calibri"/>
                <a:sym typeface="Wingdings"/>
              </a:rPr>
            </a:br>
            <a:r>
              <a:rPr lang="en-US" sz="2400" dirty="0" smtClean="0">
                <a:latin typeface="Calibri"/>
                <a:cs typeface="Calibri"/>
                <a:sym typeface="Wingdings"/>
              </a:rPr>
              <a:t>-- click on Add</a:t>
            </a:r>
            <a:br>
              <a:rPr lang="en-US" sz="2400" dirty="0" smtClean="0">
                <a:latin typeface="Calibri"/>
                <a:cs typeface="Calibri"/>
                <a:sym typeface="Wingdings"/>
              </a:rPr>
            </a:br>
            <a:r>
              <a:rPr lang="en-US" sz="2400" dirty="0" smtClean="0">
                <a:latin typeface="Calibri"/>
                <a:cs typeface="Calibri"/>
                <a:sym typeface="Wingdings"/>
              </a:rPr>
              <a:t>-- provide the new identity</a:t>
            </a:r>
            <a:br>
              <a:rPr lang="en-US" sz="2400" dirty="0" smtClean="0">
                <a:latin typeface="Calibri"/>
                <a:cs typeface="Calibri"/>
                <a:sym typeface="Wingdings"/>
              </a:rPr>
            </a:br>
            <a:r>
              <a:rPr lang="en-US" sz="2400" dirty="0" smtClean="0">
                <a:latin typeface="Calibri"/>
                <a:cs typeface="Calibri"/>
                <a:sym typeface="Wingdings"/>
              </a:rPr>
              <a:t>-- provide your passphrase for the existing ID</a:t>
            </a:r>
            <a:br>
              <a:rPr lang="en-US" sz="2400" dirty="0" smtClean="0">
                <a:latin typeface="Calibri"/>
                <a:cs typeface="Calibri"/>
                <a:sym typeface="Wingdings"/>
              </a:rPr>
            </a:br>
            <a:r>
              <a:rPr lang="en-US" sz="2400" dirty="0" smtClean="0">
                <a:latin typeface="Calibri"/>
                <a:cs typeface="Calibri"/>
                <a:sym typeface="Wingdings"/>
              </a:rPr>
              <a:t>-- select one of the IDs to be "primary"</a:t>
            </a:r>
          </a:p>
        </p:txBody>
      </p:sp>
      <p:sp>
        <p:nvSpPr>
          <p:cNvPr id="4" name="Slide Number Placeholder 3"/>
          <p:cNvSpPr>
            <a:spLocks noGrp="1"/>
          </p:cNvSpPr>
          <p:nvPr>
            <p:ph type="sldNum" sz="quarter" idx="12"/>
          </p:nvPr>
        </p:nvSpPr>
        <p:spPr/>
        <p:txBody>
          <a:bodyPr/>
          <a:lstStyle/>
          <a:p>
            <a:fld id="{A507E34E-F8CF-C042-953C-8A8377B6E721}" type="slidenum">
              <a:rPr lang="en-US" smtClean="0"/>
              <a:t>174</a:t>
            </a:fld>
            <a:endParaRPr lang="en-US"/>
          </a:p>
        </p:txBody>
      </p:sp>
    </p:spTree>
    <p:extLst>
      <p:ext uri="{BB962C8B-B14F-4D97-AF65-F5344CB8AC3E}">
        <p14:creationId xmlns:p14="http://schemas.microsoft.com/office/powerpoint/2010/main" val="16429698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u="sng" dirty="0" smtClean="0"/>
              <a:t>Write</a:t>
            </a:r>
            <a:r>
              <a:rPr lang="en-US" sz="3200" b="1" dirty="0" smtClean="0"/>
              <a:t> A Message With Thunderbird &amp; Enigmail</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175</a:t>
            </a:fld>
            <a:endParaRPr lang="en-US"/>
          </a:p>
        </p:txBody>
      </p:sp>
      <p:pic>
        <p:nvPicPr>
          <p:cNvPr id="3" name="Picture 2" descr="sample-enigmail-mess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15" y="1048544"/>
            <a:ext cx="8528092" cy="5200407"/>
          </a:xfrm>
          <a:prstGeom prst="rect">
            <a:avLst/>
          </a:prstGeom>
        </p:spPr>
      </p:pic>
    </p:spTree>
    <p:extLst>
      <p:ext uri="{BB962C8B-B14F-4D97-AF65-F5344CB8AC3E}">
        <p14:creationId xmlns:p14="http://schemas.microsoft.com/office/powerpoint/2010/main" val="37237573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u="sng" dirty="0" smtClean="0"/>
              <a:t>Receive</a:t>
            </a:r>
            <a:r>
              <a:rPr lang="en-US" sz="3200" b="1" dirty="0" smtClean="0"/>
              <a:t> A Message Using Thunderbird &amp; Enigmail</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176</a:t>
            </a:fld>
            <a:endParaRPr lang="en-US"/>
          </a:p>
        </p:txBody>
      </p:sp>
      <p:pic>
        <p:nvPicPr>
          <p:cNvPr id="6" name="Picture 5" descr="sample-received-mess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76" y="1022584"/>
            <a:ext cx="8405688" cy="3518088"/>
          </a:xfrm>
          <a:prstGeom prst="rect">
            <a:avLst/>
          </a:prstGeom>
        </p:spPr>
      </p:pic>
    </p:spTree>
    <p:extLst>
      <p:ext uri="{BB962C8B-B14F-4D97-AF65-F5344CB8AC3E}">
        <p14:creationId xmlns:p14="http://schemas.microsoft.com/office/powerpoint/2010/main" val="9694143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"But Joe! I Use A </a:t>
            </a:r>
            <a:r>
              <a:rPr lang="en-US" sz="3200" b="1" u="sng" dirty="0" smtClean="0"/>
              <a:t>Webmail</a:t>
            </a:r>
            <a:r>
              <a:rPr lang="en-US" sz="3200" b="1" dirty="0" smtClean="0"/>
              <a:t> Account!"</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There are solutions for that circumstance, too.</a:t>
            </a:r>
          </a:p>
          <a:p>
            <a:endParaRPr lang="en-US" sz="2400" dirty="0" smtClean="0">
              <a:latin typeface="Calibri"/>
              <a:cs typeface="Calibri"/>
            </a:endParaRPr>
          </a:p>
          <a:p>
            <a:r>
              <a:rPr lang="en-US" sz="2400" dirty="0" smtClean="0">
                <a:latin typeface="Calibri"/>
                <a:cs typeface="Calibri"/>
                <a:sym typeface="Wingdings"/>
              </a:rPr>
              <a:t>For example, many popular webmail account providers allow IMAP clients (such as Thunderbird) to connect to the "webmail" account. You don't HAVE to use the web email interface. You can use Thunderbird instead.</a:t>
            </a:r>
          </a:p>
          <a:p>
            <a:endParaRPr lang="en-US" sz="2400" dirty="0" smtClean="0">
              <a:latin typeface="Calibri"/>
              <a:cs typeface="Calibri"/>
              <a:sym typeface="Wingdings"/>
            </a:endParaRPr>
          </a:p>
          <a:p>
            <a:r>
              <a:rPr lang="en-US" sz="2400" dirty="0" smtClean="0">
                <a:latin typeface="Calibri"/>
                <a:cs typeface="Calibri"/>
                <a:sym typeface="Wingdings"/>
              </a:rPr>
              <a:t>However, if you like using a webmail account, as long as you're using your own laptop with Firefox or Chrome, you can use Mailvelope to add GPG support to most popular webmail interfaces.</a:t>
            </a:r>
            <a:br>
              <a:rPr lang="en-US" sz="2400" dirty="0" smtClean="0">
                <a:latin typeface="Calibri"/>
                <a:cs typeface="Calibri"/>
                <a:sym typeface="Wingdings"/>
              </a:rPr>
            </a:br>
            <a:r>
              <a:rPr lang="en-US" sz="2400" dirty="0" smtClean="0">
                <a:latin typeface="Calibri"/>
                <a:cs typeface="Calibri"/>
                <a:sym typeface="Wingdings"/>
              </a:rPr>
              <a:t/>
            </a:r>
            <a:br>
              <a:rPr lang="en-US" sz="2400" dirty="0" smtClean="0">
                <a:latin typeface="Calibri"/>
                <a:cs typeface="Calibri"/>
                <a:sym typeface="Wingdings"/>
              </a:rPr>
            </a:br>
            <a:r>
              <a:rPr lang="en-US" sz="2400" dirty="0" smtClean="0">
                <a:cs typeface="Calibri"/>
                <a:sym typeface="Wingdings"/>
              </a:rPr>
              <a:t>See </a:t>
            </a:r>
            <a:r>
              <a:rPr lang="en-US" sz="2400" dirty="0">
                <a:cs typeface="Calibri"/>
                <a:sym typeface="Wingdings"/>
              </a:rPr>
              <a:t>https://</a:t>
            </a:r>
            <a:r>
              <a:rPr lang="en-US" sz="2400" dirty="0" err="1">
                <a:cs typeface="Calibri"/>
                <a:sym typeface="Wingdings"/>
              </a:rPr>
              <a:t>www.mailvelope.com</a:t>
            </a:r>
            <a:r>
              <a:rPr lang="en-US" sz="2400" dirty="0" smtClean="0">
                <a:cs typeface="Calibri"/>
                <a:sym typeface="Wingdings"/>
              </a:rPr>
              <a:t>/ for more information</a:t>
            </a:r>
            <a:endParaRPr lang="en-US" sz="2400" dirty="0">
              <a:latin typeface="Calibri"/>
              <a:cs typeface="Calibri"/>
              <a:sym typeface="Wingdings"/>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177</a:t>
            </a:fld>
            <a:endParaRPr lang="en-US"/>
          </a:p>
        </p:txBody>
      </p:sp>
    </p:spTree>
    <p:extLst>
      <p:ext uri="{BB962C8B-B14F-4D97-AF65-F5344CB8AC3E}">
        <p14:creationId xmlns:p14="http://schemas.microsoft.com/office/powerpoint/2010/main" val="18895743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"Any Other Options I Could Consider?"</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Another relatively new PGP/GPG convenience product you might want to experiment with is </a:t>
            </a:r>
            <a:r>
              <a:rPr lang="en-US" sz="2400" dirty="0" err="1" smtClean="0">
                <a:latin typeface="Calibri"/>
                <a:cs typeface="Calibri"/>
              </a:rPr>
              <a:t>Mailpile</a:t>
            </a:r>
            <a:r>
              <a:rPr lang="en-US" sz="2400" dirty="0">
                <a:cs typeface="Calibri"/>
              </a:rPr>
              <a:t>, see https://</a:t>
            </a:r>
            <a:r>
              <a:rPr lang="en-US" sz="2400" dirty="0" err="1">
                <a:cs typeface="Calibri"/>
              </a:rPr>
              <a:t>www.mailpile.is</a:t>
            </a:r>
            <a:r>
              <a:rPr lang="en-US" sz="2400" dirty="0" smtClean="0">
                <a:cs typeface="Calibri"/>
              </a:rPr>
              <a:t>/</a:t>
            </a:r>
          </a:p>
          <a:p>
            <a:endParaRPr lang="en-US" sz="2400" dirty="0">
              <a:latin typeface="Calibri"/>
              <a:cs typeface="Calibri"/>
              <a:sym typeface="Wingdings"/>
            </a:endParaRPr>
          </a:p>
          <a:p>
            <a:r>
              <a:rPr lang="en-US" sz="2400" dirty="0" err="1" smtClean="0">
                <a:latin typeface="Calibri"/>
                <a:cs typeface="Calibri"/>
                <a:sym typeface="Wingdings"/>
              </a:rPr>
              <a:t>Mailpile</a:t>
            </a:r>
            <a:r>
              <a:rPr lang="en-US" sz="2400" dirty="0" smtClean="0">
                <a:latin typeface="Calibri"/>
                <a:cs typeface="Calibri"/>
                <a:sym typeface="Wingdings"/>
              </a:rPr>
              <a:t> is under active development, so be sure you're comfortable working with beta code</a:t>
            </a:r>
          </a:p>
          <a:p>
            <a:endParaRPr lang="en-US" sz="2400" dirty="0">
              <a:latin typeface="Calibri"/>
              <a:cs typeface="Calibri"/>
              <a:sym typeface="Wingdings"/>
            </a:endParaRPr>
          </a:p>
          <a:p>
            <a:r>
              <a:rPr lang="en-US" sz="2400" dirty="0" smtClean="0">
                <a:latin typeface="Calibri"/>
                <a:cs typeface="Calibri"/>
                <a:sym typeface="Wingdings"/>
              </a:rPr>
              <a:t>Read the known </a:t>
            </a:r>
            <a:r>
              <a:rPr lang="en-US" sz="2400" dirty="0">
                <a:cs typeface="Calibri"/>
                <a:sym typeface="Wingdings"/>
              </a:rPr>
              <a:t>issues at</a:t>
            </a:r>
            <a:br>
              <a:rPr lang="en-US" sz="2400" dirty="0">
                <a:cs typeface="Calibri"/>
                <a:sym typeface="Wingdings"/>
              </a:rPr>
            </a:br>
            <a:r>
              <a:rPr lang="en-US" sz="2400" dirty="0">
                <a:cs typeface="Calibri"/>
                <a:sym typeface="Wingdings"/>
              </a:rPr>
              <a:t>https://</a:t>
            </a:r>
            <a:r>
              <a:rPr lang="en-US" sz="2400" dirty="0" err="1">
                <a:cs typeface="Calibri"/>
                <a:sym typeface="Wingdings"/>
              </a:rPr>
              <a:t>github.com</a:t>
            </a:r>
            <a:r>
              <a:rPr lang="en-US" sz="2400" dirty="0">
                <a:cs typeface="Calibri"/>
                <a:sym typeface="Wingdings"/>
              </a:rPr>
              <a:t>/</a:t>
            </a:r>
            <a:r>
              <a:rPr lang="en-US" sz="2400" dirty="0" err="1">
                <a:cs typeface="Calibri"/>
                <a:sym typeface="Wingdings"/>
              </a:rPr>
              <a:t>mailpile</a:t>
            </a:r>
            <a:r>
              <a:rPr lang="en-US" sz="2400" dirty="0">
                <a:cs typeface="Calibri"/>
                <a:sym typeface="Wingdings"/>
              </a:rPr>
              <a:t>/</a:t>
            </a:r>
            <a:r>
              <a:rPr lang="en-US" sz="2400" dirty="0" err="1">
                <a:cs typeface="Calibri"/>
                <a:sym typeface="Wingdings"/>
              </a:rPr>
              <a:t>Mailpile</a:t>
            </a:r>
            <a:r>
              <a:rPr lang="en-US" sz="2400" dirty="0">
                <a:cs typeface="Calibri"/>
                <a:sym typeface="Wingdings"/>
              </a:rPr>
              <a:t>/wiki/Release-Notes-201507-Beta-</a:t>
            </a:r>
            <a:r>
              <a:rPr lang="en-US" sz="2400" dirty="0" smtClean="0">
                <a:cs typeface="Calibri"/>
                <a:sym typeface="Wingdings"/>
              </a:rPr>
              <a:t>III and the </a:t>
            </a:r>
            <a:r>
              <a:rPr lang="en-US" sz="2400" dirty="0">
                <a:cs typeface="Calibri"/>
                <a:sym typeface="Wingdings"/>
              </a:rPr>
              <a:t>security roadmap at</a:t>
            </a:r>
            <a:br>
              <a:rPr lang="en-US" sz="2400" dirty="0">
                <a:cs typeface="Calibri"/>
                <a:sym typeface="Wingdings"/>
              </a:rPr>
            </a:br>
            <a:r>
              <a:rPr lang="en-US" sz="2400" dirty="0">
                <a:cs typeface="Calibri"/>
                <a:sym typeface="Wingdings"/>
              </a:rPr>
              <a:t>https://</a:t>
            </a:r>
            <a:r>
              <a:rPr lang="en-US" sz="2400" dirty="0" err="1">
                <a:cs typeface="Calibri"/>
                <a:sym typeface="Wingdings"/>
              </a:rPr>
              <a:t>github.com</a:t>
            </a:r>
            <a:r>
              <a:rPr lang="en-US" sz="2400" dirty="0">
                <a:cs typeface="Calibri"/>
                <a:sym typeface="Wingdings"/>
              </a:rPr>
              <a:t>/</a:t>
            </a:r>
            <a:r>
              <a:rPr lang="en-US" sz="2400" dirty="0" err="1">
                <a:cs typeface="Calibri"/>
                <a:sym typeface="Wingdings"/>
              </a:rPr>
              <a:t>mailpile</a:t>
            </a:r>
            <a:r>
              <a:rPr lang="en-US" sz="2400" dirty="0">
                <a:cs typeface="Calibri"/>
                <a:sym typeface="Wingdings"/>
              </a:rPr>
              <a:t>/</a:t>
            </a:r>
            <a:r>
              <a:rPr lang="en-US" sz="2400" dirty="0" err="1">
                <a:cs typeface="Calibri"/>
                <a:sym typeface="Wingdings"/>
              </a:rPr>
              <a:t>Mailpile</a:t>
            </a:r>
            <a:r>
              <a:rPr lang="en-US" sz="2400" dirty="0">
                <a:cs typeface="Calibri"/>
                <a:sym typeface="Wingdings"/>
              </a:rPr>
              <a:t>/wiki/Security-roadmap</a:t>
            </a:r>
            <a:endParaRPr lang="en-US" sz="2400" dirty="0" smtClean="0">
              <a:cs typeface="Calibri"/>
              <a:sym typeface="Wingdings"/>
            </a:endParaRPr>
          </a:p>
          <a:p>
            <a:endParaRPr lang="en-US" sz="2400" dirty="0">
              <a:latin typeface="Calibri"/>
              <a:cs typeface="Calibri"/>
              <a:sym typeface="Wingdings"/>
            </a:endParaRPr>
          </a:p>
          <a:p>
            <a:endParaRPr lang="en-US" sz="2400" dirty="0">
              <a:latin typeface="Calibri"/>
              <a:cs typeface="Calibri"/>
              <a:sym typeface="Wingdings"/>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178</a:t>
            </a:fld>
            <a:endParaRPr lang="en-US"/>
          </a:p>
        </p:txBody>
      </p:sp>
    </p:spTree>
    <p:extLst>
      <p:ext uri="{BB962C8B-B14F-4D97-AF65-F5344CB8AC3E}">
        <p14:creationId xmlns:p14="http://schemas.microsoft.com/office/powerpoint/2010/main" val="17878425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689"/>
            <a:ext cx="9144000" cy="6463309"/>
          </a:xfrm>
          <a:prstGeom prst="rect">
            <a:avLst/>
          </a:prstGeom>
          <a:solidFill>
            <a:srgbClr val="FFFF00"/>
          </a:solidFill>
        </p:spPr>
        <p:txBody>
          <a:bodyPr wrap="square" rtlCol="0">
            <a:spAutoFit/>
          </a:bodyPr>
          <a:lstStyle/>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r>
              <a:rPr lang="en-US" dirty="0" smtClean="0">
                <a:effectLst>
                  <a:glow rad="228600">
                    <a:schemeClr val="accent3">
                      <a:satMod val="175000"/>
                      <a:alpha val="40000"/>
                    </a:schemeClr>
                  </a:glow>
                </a:effectLst>
              </a:rPr>
              <a:t>               </a:t>
            </a:r>
            <a:endParaRPr lang="en-US" dirty="0">
              <a:effectLst>
                <a:glow rad="228600">
                  <a:schemeClr val="accent3">
                    <a:satMod val="175000"/>
                    <a:alpha val="40000"/>
                  </a:schemeClr>
                </a:glow>
              </a:effectLst>
            </a:endParaRPr>
          </a:p>
        </p:txBody>
      </p:sp>
      <p:sp>
        <p:nvSpPr>
          <p:cNvPr id="5" name="TextBox 4"/>
          <p:cNvSpPr txBox="1"/>
          <p:nvPr/>
        </p:nvSpPr>
        <p:spPr>
          <a:xfrm>
            <a:off x="1123235" y="1853570"/>
            <a:ext cx="7081335" cy="3170099"/>
          </a:xfrm>
          <a:prstGeom prst="rect">
            <a:avLst/>
          </a:prstGeom>
          <a:noFill/>
        </p:spPr>
        <p:txBody>
          <a:bodyPr wrap="none" rtlCol="0">
            <a:spAutoFit/>
          </a:bodyPr>
          <a:lstStyle/>
          <a:p>
            <a:pPr algn="ctr"/>
            <a:r>
              <a:rPr lang="en-US" sz="10000" b="1" dirty="0" smtClean="0"/>
              <a:t>KEY SIGNING</a:t>
            </a:r>
            <a:br>
              <a:rPr lang="en-US" sz="10000" b="1" dirty="0" smtClean="0"/>
            </a:br>
            <a:r>
              <a:rPr lang="en-US" sz="10000" b="1" dirty="0" smtClean="0"/>
              <a:t>PARTY</a:t>
            </a:r>
            <a:endParaRPr lang="en-US" sz="10000" b="1" dirty="0"/>
          </a:p>
        </p:txBody>
      </p:sp>
    </p:spTree>
    <p:extLst>
      <p:ext uri="{BB962C8B-B14F-4D97-AF65-F5344CB8AC3E}">
        <p14:creationId xmlns:p14="http://schemas.microsoft.com/office/powerpoint/2010/main" val="226865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4000" cy="574842"/>
          </a:xfrm>
        </p:spPr>
        <p:txBody>
          <a:bodyPr>
            <a:normAutofit/>
          </a:bodyPr>
          <a:lstStyle/>
          <a:p>
            <a:r>
              <a:rPr lang="en-US" sz="3200" b="1" dirty="0" smtClean="0"/>
              <a:t>PGP/GPG vs. Alternative End-To-End Crypto Options</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Before you sign up to become part of the PGP/GPG "club," you should know that there </a:t>
            </a:r>
            <a:r>
              <a:rPr lang="en-US" sz="2400" i="1" dirty="0" smtClean="0"/>
              <a:t>are</a:t>
            </a:r>
            <a:r>
              <a:rPr lang="en-US" sz="2400" dirty="0" smtClean="0"/>
              <a:t> alternatives for end-to-end email encryption, most notably S/MIME, and/or just use of a shared key.</a:t>
            </a:r>
            <a:br>
              <a:rPr lang="en-US" sz="2400" dirty="0" smtClean="0"/>
            </a:br>
            <a:endParaRPr lang="en-US" sz="2400" dirty="0" smtClean="0"/>
          </a:p>
          <a:p>
            <a:r>
              <a:rPr lang="en-US" sz="2400" b="1" dirty="0" smtClean="0"/>
              <a:t>S/MIME</a:t>
            </a:r>
            <a:r>
              <a:rPr lang="en-US" sz="2400" dirty="0" smtClean="0"/>
              <a:t> relies on PKI personal certs, and has its own advantages and limitations. If you're interested in S/MIME, see the M3AAWG training I previously did on it; those slides are available at:</a:t>
            </a:r>
            <a:r>
              <a:rPr lang="en-US" sz="2400" dirty="0"/>
              <a:t/>
            </a:r>
            <a:br>
              <a:rPr lang="en-US" sz="2400" dirty="0"/>
            </a:br>
            <a:r>
              <a:rPr lang="en-US" sz="2400" dirty="0"/>
              <a:t/>
            </a:r>
            <a:br>
              <a:rPr lang="en-US" sz="2400" dirty="0"/>
            </a:br>
            <a:r>
              <a:rPr lang="en-US" sz="2400" dirty="0" smtClean="0"/>
              <a:t>"Client </a:t>
            </a:r>
            <a:r>
              <a:rPr lang="en-US" sz="2400" dirty="0"/>
              <a:t>Certs </a:t>
            </a:r>
            <a:r>
              <a:rPr lang="en-US" sz="2400" dirty="0" smtClean="0"/>
              <a:t>&amp; </a:t>
            </a:r>
            <a:r>
              <a:rPr lang="en-US" sz="2400" dirty="0"/>
              <a:t>S/MIME Signing and Encryption: An </a:t>
            </a:r>
            <a:r>
              <a:rPr lang="en-US" sz="2400" dirty="0" smtClean="0"/>
              <a:t>Introduction,"</a:t>
            </a:r>
            <a:br>
              <a:rPr lang="en-US" sz="2400" dirty="0" smtClean="0"/>
            </a:br>
            <a:r>
              <a:rPr lang="en-US" sz="2400" dirty="0" smtClean="0"/>
              <a:t>https</a:t>
            </a:r>
            <a:r>
              <a:rPr lang="en-US" sz="2400" dirty="0"/>
              <a:t>://www.stsauver.com</a:t>
            </a:r>
            <a:r>
              <a:rPr lang="en-US" sz="2400" dirty="0" smtClean="0"/>
              <a:t>/joe</a:t>
            </a:r>
            <a:r>
              <a:rPr lang="en-US" sz="2400" dirty="0"/>
              <a:t>/maawg24/maawg24.</a:t>
            </a:r>
            <a:r>
              <a:rPr lang="en-US" sz="2400" dirty="0" smtClean="0"/>
              <a:t>pdf</a:t>
            </a:r>
          </a:p>
          <a:p>
            <a:endParaRPr lang="en-US" sz="2400" dirty="0"/>
          </a:p>
          <a:p>
            <a:r>
              <a:rPr lang="en-US" sz="2400" dirty="0" smtClean="0"/>
              <a:t>You could also just encrypt a file using something like 7-Zip and </a:t>
            </a:r>
            <a:br>
              <a:rPr lang="en-US" sz="2400" dirty="0" smtClean="0"/>
            </a:br>
            <a:r>
              <a:rPr lang="en-US" sz="2400" dirty="0" smtClean="0"/>
              <a:t>a </a:t>
            </a:r>
            <a:r>
              <a:rPr lang="en-US" sz="2400" b="1" dirty="0" smtClean="0"/>
              <a:t>symmetric key</a:t>
            </a:r>
            <a:r>
              <a:rPr lang="en-US" sz="2400" dirty="0" smtClean="0"/>
              <a:t> (a key that both you and your correspondent know), and then send that encrypted file to your colleague.</a:t>
            </a:r>
          </a:p>
        </p:txBody>
      </p:sp>
      <p:sp>
        <p:nvSpPr>
          <p:cNvPr id="4" name="Slide Number Placeholder 3"/>
          <p:cNvSpPr>
            <a:spLocks noGrp="1"/>
          </p:cNvSpPr>
          <p:nvPr>
            <p:ph type="sldNum" sz="quarter" idx="12"/>
          </p:nvPr>
        </p:nvSpPr>
        <p:spPr/>
        <p:txBody>
          <a:bodyPr/>
          <a:lstStyle/>
          <a:p>
            <a:fld id="{A507E34E-F8CF-C042-953C-8A8377B6E721}" type="slidenum">
              <a:rPr lang="en-US" smtClean="0"/>
              <a:t>18</a:t>
            </a:fld>
            <a:endParaRPr lang="en-US"/>
          </a:p>
        </p:txBody>
      </p:sp>
    </p:spTree>
    <p:extLst>
      <p:ext uri="{BB962C8B-B14F-4D97-AF65-F5344CB8AC3E}">
        <p14:creationId xmlns:p14="http://schemas.microsoft.com/office/powerpoint/2010/main" val="1773164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That's About All The Formal Presentation For Today</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I suspect you're full up to the gills at this point. That's okay.</a:t>
            </a:r>
            <a:br>
              <a:rPr lang="en-US" sz="2400" dirty="0" smtClean="0">
                <a:latin typeface="Calibri"/>
                <a:cs typeface="Calibri"/>
              </a:rPr>
            </a:br>
            <a:r>
              <a:rPr lang="en-US" sz="2400" dirty="0" smtClean="0">
                <a:latin typeface="Calibri"/>
                <a:cs typeface="Calibri"/>
              </a:rPr>
              <a:t>You've learned a lot today! We'll skip doing a summary here...</a:t>
            </a:r>
          </a:p>
          <a:p>
            <a:endParaRPr lang="en-US" sz="2400" dirty="0">
              <a:latin typeface="Calibri"/>
              <a:cs typeface="Calibri"/>
              <a:sym typeface="Wingdings"/>
            </a:endParaRPr>
          </a:p>
          <a:p>
            <a:r>
              <a:rPr lang="en-US" sz="2400" dirty="0" smtClean="0">
                <a:latin typeface="Calibri"/>
                <a:cs typeface="Calibri"/>
                <a:sym typeface="Wingdings"/>
              </a:rPr>
              <a:t>By now you may have signed at least one class partner's account.</a:t>
            </a:r>
          </a:p>
          <a:p>
            <a:endParaRPr lang="en-US" sz="2400" dirty="0">
              <a:latin typeface="Calibri"/>
              <a:cs typeface="Calibri"/>
              <a:sym typeface="Wingdings"/>
            </a:endParaRPr>
          </a:p>
          <a:p>
            <a:r>
              <a:rPr lang="en-US" sz="2400" dirty="0" smtClean="0">
                <a:latin typeface="Calibri"/>
                <a:cs typeface="Calibri"/>
                <a:sym typeface="Wingdings"/>
              </a:rPr>
              <a:t>If we have time, I'd like to offer the chance for other people to also arrange to have their keys signed.</a:t>
            </a:r>
          </a:p>
          <a:p>
            <a:endParaRPr lang="en-US" sz="2400" dirty="0">
              <a:latin typeface="Calibri"/>
              <a:cs typeface="Calibri"/>
              <a:sym typeface="Wingdings"/>
            </a:endParaRPr>
          </a:p>
          <a:p>
            <a:r>
              <a:rPr lang="en-US" sz="2400" dirty="0" smtClean="0">
                <a:latin typeface="Calibri"/>
                <a:cs typeface="Calibri"/>
                <a:sym typeface="Wingdings"/>
              </a:rPr>
              <a:t>This is often done at a "PGP key signing party." See </a:t>
            </a:r>
            <a:r>
              <a:rPr lang="en-US" sz="2400" dirty="0">
                <a:cs typeface="Calibri"/>
                <a:sym typeface="Wingdings"/>
              </a:rPr>
              <a:t>for example</a:t>
            </a:r>
            <a:br>
              <a:rPr lang="en-US" sz="2400" dirty="0">
                <a:cs typeface="Calibri"/>
                <a:sym typeface="Wingdings"/>
              </a:rPr>
            </a:br>
            <a:r>
              <a:rPr lang="en-US" sz="2400" dirty="0">
                <a:cs typeface="Calibri"/>
                <a:sym typeface="Wingdings"/>
              </a:rPr>
              <a:t/>
            </a:r>
            <a:br>
              <a:rPr lang="en-US" sz="2400" dirty="0">
                <a:cs typeface="Calibri"/>
                <a:sym typeface="Wingdings"/>
              </a:rPr>
            </a:br>
            <a:r>
              <a:rPr lang="en-US" sz="2400" dirty="0">
                <a:cs typeface="Calibri"/>
                <a:sym typeface="Wingdings"/>
              </a:rPr>
              <a:t>http://</a:t>
            </a:r>
            <a:r>
              <a:rPr lang="en-US" sz="2400" dirty="0" err="1">
                <a:cs typeface="Calibri"/>
                <a:sym typeface="Wingdings"/>
              </a:rPr>
              <a:t>www.cryptnet.net</a:t>
            </a:r>
            <a:r>
              <a:rPr lang="en-US" sz="2400" dirty="0">
                <a:cs typeface="Calibri"/>
                <a:sym typeface="Wingdings"/>
              </a:rPr>
              <a:t>/</a:t>
            </a:r>
            <a:r>
              <a:rPr lang="en-US" sz="2400" dirty="0" err="1">
                <a:cs typeface="Calibri"/>
                <a:sym typeface="Wingdings"/>
              </a:rPr>
              <a:t>fdp</a:t>
            </a:r>
            <a:r>
              <a:rPr lang="en-US" sz="2400" dirty="0">
                <a:cs typeface="Calibri"/>
                <a:sym typeface="Wingdings"/>
              </a:rPr>
              <a:t>/crypto/</a:t>
            </a:r>
            <a:r>
              <a:rPr lang="en-US" sz="2400" dirty="0" err="1">
                <a:cs typeface="Calibri"/>
                <a:sym typeface="Wingdings"/>
              </a:rPr>
              <a:t>keysigning_party</a:t>
            </a:r>
            <a:r>
              <a:rPr lang="en-US" sz="2400" dirty="0">
                <a:cs typeface="Calibri"/>
                <a:sym typeface="Wingdings"/>
              </a:rPr>
              <a:t>/en/</a:t>
            </a:r>
            <a:r>
              <a:rPr lang="en-US" sz="2400" dirty="0" err="1" smtClean="0">
                <a:cs typeface="Calibri"/>
                <a:sym typeface="Wingdings"/>
              </a:rPr>
              <a:t>keysigning_party.html</a:t>
            </a:r>
            <a:endParaRPr lang="en-US" sz="2400" dirty="0" smtClean="0">
              <a:latin typeface="Calibri"/>
              <a:cs typeface="Calibri"/>
              <a:sym typeface="Wingdings"/>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180</a:t>
            </a:fld>
            <a:endParaRPr lang="en-US"/>
          </a:p>
        </p:txBody>
      </p:sp>
    </p:spTree>
    <p:extLst>
      <p:ext uri="{BB962C8B-B14F-4D97-AF65-F5344CB8AC3E}">
        <p14:creationId xmlns:p14="http://schemas.microsoft.com/office/powerpoint/2010/main" val="11668693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OPTIONAL: </a:t>
            </a:r>
            <a:r>
              <a:rPr lang="en-US" sz="3200" b="1" u="sng" dirty="0" smtClean="0"/>
              <a:t>IF</a:t>
            </a:r>
            <a:r>
              <a:rPr lang="en-US" sz="3200" b="1" dirty="0" smtClean="0"/>
              <a:t> You'd Like To Participate</a:t>
            </a:r>
            <a:endParaRPr lang="en-US" sz="3200" b="1" dirty="0"/>
          </a:p>
        </p:txBody>
      </p:sp>
      <p:sp>
        <p:nvSpPr>
          <p:cNvPr id="3" name="Content Placeholder 2"/>
          <p:cNvSpPr>
            <a:spLocks noGrp="1"/>
          </p:cNvSpPr>
          <p:nvPr>
            <p:ph idx="1"/>
          </p:nvPr>
        </p:nvSpPr>
        <p:spPr>
          <a:xfrm>
            <a:off x="200525" y="915631"/>
            <a:ext cx="8783053" cy="5701737"/>
          </a:xfrm>
        </p:spPr>
        <p:txBody>
          <a:bodyPr>
            <a:normAutofit/>
          </a:bodyPr>
          <a:lstStyle/>
          <a:p>
            <a:r>
              <a:rPr lang="en-US" sz="2400" dirty="0">
                <a:cs typeface="Calibri"/>
              </a:rPr>
              <a:t>Upload your public key to the </a:t>
            </a:r>
            <a:r>
              <a:rPr lang="en-US" sz="2400" dirty="0" smtClean="0">
                <a:cs typeface="Calibri"/>
              </a:rPr>
              <a:t>keyserver so others can easily find it</a:t>
            </a:r>
            <a:endParaRPr lang="en-US" sz="2400" dirty="0">
              <a:cs typeface="Calibri"/>
            </a:endParaRPr>
          </a:p>
          <a:p>
            <a:r>
              <a:rPr lang="en-US" sz="2400" dirty="0" smtClean="0">
                <a:latin typeface="Calibri"/>
                <a:cs typeface="Calibri"/>
              </a:rPr>
              <a:t>Write your name, email address, and the fingerprint for your key on a slip of paper. If you want one other person to sign your key, make one such slip. If you're hoping to have six other people sign your key, make six such slips, etc. </a:t>
            </a:r>
            <a:r>
              <a:rPr lang="en-US" sz="2400" b="1" dirty="0" smtClean="0">
                <a:latin typeface="Calibri"/>
                <a:cs typeface="Calibri"/>
              </a:rPr>
              <a:t>PRINT *LEGIBLY*, PLEASE!</a:t>
            </a:r>
          </a:p>
          <a:p>
            <a:r>
              <a:rPr lang="en-US" sz="2400" dirty="0" smtClean="0">
                <a:latin typeface="Calibri"/>
                <a:cs typeface="Calibri"/>
              </a:rPr>
              <a:t>Ask a colleague to sign your key. </a:t>
            </a:r>
            <a:r>
              <a:rPr lang="en-US" sz="2400" b="1" dirty="0" smtClean="0">
                <a:latin typeface="Calibri"/>
                <a:cs typeface="Calibri"/>
              </a:rPr>
              <a:t>IF THEY'RE WILLING:</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give them one of your slips</a:t>
            </a:r>
            <a:br>
              <a:rPr lang="en-US" sz="2400" dirty="0" smtClean="0">
                <a:latin typeface="Calibri"/>
                <a:cs typeface="Calibri"/>
              </a:rPr>
            </a:br>
            <a:r>
              <a:rPr lang="en-US" sz="2400" dirty="0" smtClean="0">
                <a:latin typeface="Calibri"/>
                <a:cs typeface="Calibri"/>
              </a:rPr>
              <a:t>-- show them your passport or driver's license</a:t>
            </a:r>
            <a:br>
              <a:rPr lang="en-US" sz="2400" dirty="0" smtClean="0">
                <a:latin typeface="Calibri"/>
                <a:cs typeface="Calibri"/>
              </a:rPr>
            </a:br>
            <a:r>
              <a:rPr lang="en-US" sz="2400" dirty="0" smtClean="0">
                <a:latin typeface="Calibri"/>
                <a:cs typeface="Calibri"/>
              </a:rPr>
              <a:t>-- your colleague makes a notation that they've confirmed your </a:t>
            </a:r>
            <a:br>
              <a:rPr lang="en-US" sz="2400" dirty="0" smtClean="0">
                <a:latin typeface="Calibri"/>
                <a:cs typeface="Calibri"/>
              </a:rPr>
            </a:br>
            <a:r>
              <a:rPr lang="en-US" sz="2400" dirty="0" smtClean="0">
                <a:latin typeface="Calibri"/>
                <a:cs typeface="Calibri"/>
              </a:rPr>
              <a:t>    identity on</a:t>
            </a:r>
            <a:r>
              <a:rPr lang="en-US" sz="2400" dirty="0">
                <a:latin typeface="Calibri"/>
                <a:cs typeface="Calibri"/>
              </a:rPr>
              <a:t> </a:t>
            </a:r>
            <a:r>
              <a:rPr lang="en-US" sz="2400" dirty="0" smtClean="0">
                <a:latin typeface="Calibri"/>
                <a:cs typeface="Calibri"/>
              </a:rPr>
              <a:t>the slip they've received from you, </a:t>
            </a:r>
            <a:r>
              <a:rPr lang="en-US" sz="2400" b="1" i="1" dirty="0" smtClean="0">
                <a:latin typeface="Calibri"/>
                <a:cs typeface="Calibri"/>
              </a:rPr>
              <a:t>saving that slip</a:t>
            </a:r>
          </a:p>
          <a:p>
            <a:r>
              <a:rPr lang="en-US" sz="2400" dirty="0" smtClean="0">
                <a:latin typeface="Calibri"/>
                <a:cs typeface="Calibri"/>
              </a:rPr>
              <a:t>If you've agreed to sign someone's key, sometime in the next day or so, download a copy of their key, check to make sure the name and fingerprint match your slip for them, sign their key, and email it back to them. </a:t>
            </a:r>
            <a:r>
              <a:rPr lang="en-US" sz="2400" b="1" u="sng" dirty="0" smtClean="0">
                <a:latin typeface="Calibri"/>
                <a:cs typeface="Calibri"/>
              </a:rPr>
              <a:t>PLEASE </a:t>
            </a:r>
            <a:r>
              <a:rPr lang="en-US" sz="2400" b="1" i="1" u="sng" dirty="0" smtClean="0">
                <a:latin typeface="Calibri"/>
                <a:cs typeface="Calibri"/>
              </a:rPr>
              <a:t>DO IT</a:t>
            </a:r>
            <a:r>
              <a:rPr lang="en-US" sz="2400" b="1" u="sng" dirty="0" smtClean="0">
                <a:latin typeface="Calibri"/>
                <a:cs typeface="Calibri"/>
              </a:rPr>
              <a:t> IF YOU</a:t>
            </a:r>
            <a:r>
              <a:rPr lang="en-US" sz="2400" b="1" i="1" u="sng" dirty="0" smtClean="0">
                <a:latin typeface="Calibri"/>
                <a:cs typeface="Calibri"/>
              </a:rPr>
              <a:t> SAY YOU'RE GOING TO!</a:t>
            </a:r>
          </a:p>
          <a:p>
            <a:endParaRPr lang="en-US" sz="2400" dirty="0" smtClean="0">
              <a:latin typeface="Calibri"/>
              <a:cs typeface="Calibri"/>
            </a:endParaRPr>
          </a:p>
          <a:p>
            <a:endParaRPr lang="en-US" sz="2400" dirty="0" smtClean="0">
              <a:latin typeface="Calibri"/>
              <a:cs typeface="Calibri"/>
              <a:sym typeface="Wingdings"/>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181</a:t>
            </a:fld>
            <a:endParaRPr lang="en-US"/>
          </a:p>
        </p:txBody>
      </p:sp>
    </p:spTree>
    <p:extLst>
      <p:ext uri="{BB962C8B-B14F-4D97-AF65-F5344CB8AC3E}">
        <p14:creationId xmlns:p14="http://schemas.microsoft.com/office/powerpoint/2010/main" val="36080020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Thanks for Coming To Today's Training!</a:t>
            </a:r>
            <a:endParaRPr lang="en-US" sz="3200" b="1" dirty="0"/>
          </a:p>
        </p:txBody>
      </p:sp>
      <p:sp>
        <p:nvSpPr>
          <p:cNvPr id="3" name="Content Placeholder 2"/>
          <p:cNvSpPr>
            <a:spLocks noGrp="1"/>
          </p:cNvSpPr>
          <p:nvPr>
            <p:ph idx="1"/>
          </p:nvPr>
        </p:nvSpPr>
        <p:spPr>
          <a:xfrm>
            <a:off x="200525" y="915631"/>
            <a:ext cx="8783053" cy="5701737"/>
          </a:xfrm>
        </p:spPr>
        <p:txBody>
          <a:bodyPr>
            <a:normAutofit/>
          </a:bodyPr>
          <a:lstStyle/>
          <a:p>
            <a:r>
              <a:rPr lang="en-US" sz="2400" dirty="0" smtClean="0">
                <a:cs typeface="Calibri"/>
              </a:rPr>
              <a:t>Are there any questions?</a:t>
            </a:r>
          </a:p>
          <a:p>
            <a:pPr marL="0" indent="0">
              <a:buNone/>
            </a:pPr>
            <a:endParaRPr lang="en-US" sz="2400" dirty="0">
              <a:latin typeface="Calibri"/>
              <a:cs typeface="Calibri"/>
            </a:endParaRPr>
          </a:p>
          <a:p>
            <a:r>
              <a:rPr lang="en-US" sz="2400" dirty="0" smtClean="0">
                <a:latin typeface="Calibri"/>
                <a:cs typeface="Calibri"/>
              </a:rPr>
              <a:t>Please also remember to fill out the evaluations!</a:t>
            </a:r>
          </a:p>
          <a:p>
            <a:pPr marL="0" indent="0">
              <a:buNone/>
            </a:pPr>
            <a:endParaRPr lang="en-US" sz="2400" dirty="0">
              <a:latin typeface="Calibri"/>
              <a:cs typeface="Calibri"/>
            </a:endParaRPr>
          </a:p>
          <a:p>
            <a:r>
              <a:rPr lang="en-US" sz="2400" dirty="0" smtClean="0">
                <a:latin typeface="Calibri"/>
                <a:cs typeface="Calibri"/>
              </a:rPr>
              <a:t>Copies of this presentation are available online at </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a:t>https://www.stsauver.com/joe/</a:t>
            </a:r>
            <a:r>
              <a:rPr lang="en-US" sz="2400" dirty="0" err="1"/>
              <a:t>pgp</a:t>
            </a:r>
            <a:r>
              <a:rPr lang="en-US" sz="2400" dirty="0"/>
              <a:t>-</a:t>
            </a:r>
            <a:r>
              <a:rPr lang="en-US" sz="2400" dirty="0" smtClean="0"/>
              <a:t>tutorial-</a:t>
            </a:r>
            <a:r>
              <a:rPr lang="en-US" sz="2400" dirty="0" err="1" smtClean="0"/>
              <a:t>sfo</a:t>
            </a:r>
            <a:r>
              <a:rPr lang="en-US" sz="2400" dirty="0" smtClean="0"/>
              <a:t>/</a:t>
            </a:r>
            <a:r>
              <a:rPr lang="en-US" sz="2400" dirty="0" smtClean="0"/>
              <a:t/>
            </a:r>
            <a:br>
              <a:rPr lang="en-US" sz="2400" dirty="0" smtClean="0"/>
            </a:br>
            <a:r>
              <a:rPr lang="en-US" sz="2400" dirty="0" smtClean="0"/>
              <a:t/>
            </a:r>
            <a:br>
              <a:rPr lang="en-US" sz="2400" dirty="0" smtClean="0"/>
            </a:br>
            <a:r>
              <a:rPr lang="en-US" sz="2400" dirty="0" smtClean="0"/>
              <a:t>and may be freely shared with others who may be interested</a:t>
            </a:r>
            <a:br>
              <a:rPr lang="en-US" sz="2400" dirty="0" smtClean="0"/>
            </a:br>
            <a:r>
              <a:rPr lang="en-US" sz="2400" dirty="0" smtClean="0"/>
              <a:t>(even outside of M3AAWG)</a:t>
            </a:r>
            <a:endParaRPr lang="en-US" sz="2400" dirty="0" smtClean="0">
              <a:latin typeface="Calibri"/>
              <a:cs typeface="Calibri"/>
            </a:endParaRPr>
          </a:p>
          <a:p>
            <a:endParaRPr lang="en-US" sz="2400" dirty="0" smtClean="0">
              <a:latin typeface="Calibri"/>
              <a:cs typeface="Calibri"/>
              <a:sym typeface="Wingdings"/>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182</a:t>
            </a:fld>
            <a:endParaRPr lang="en-US"/>
          </a:p>
        </p:txBody>
      </p:sp>
    </p:spTree>
    <p:extLst>
      <p:ext uri="{BB962C8B-B14F-4D97-AF65-F5344CB8AC3E}">
        <p14:creationId xmlns:p14="http://schemas.microsoft.com/office/powerpoint/2010/main" val="410886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Symmetrically Encrypting a File with 7-Zip*</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7-Zip is an </a:t>
            </a:r>
            <a:r>
              <a:rPr lang="en-US" sz="2400" dirty="0" err="1" smtClean="0"/>
              <a:t>archiver</a:t>
            </a:r>
            <a:r>
              <a:rPr lang="en-US" sz="2400" dirty="0" smtClean="0"/>
              <a:t> that includes AES-256 symmetric encryption.</a:t>
            </a:r>
          </a:p>
          <a:p>
            <a:endParaRPr lang="en-US" sz="2400" dirty="0"/>
          </a:p>
          <a:p>
            <a:r>
              <a:rPr lang="en-US" sz="2400" dirty="0" smtClean="0"/>
              <a:t>Assume your secret message is in </a:t>
            </a:r>
            <a:r>
              <a:rPr lang="en-US" sz="2400" dirty="0" err="1" smtClean="0"/>
              <a:t>sample.txt</a:t>
            </a:r>
            <a:r>
              <a:rPr lang="en-US" sz="2400" dirty="0" smtClean="0"/>
              <a:t>, and your shared secret password </a:t>
            </a:r>
            <a:r>
              <a:rPr lang="en-US" sz="2400" dirty="0"/>
              <a:t>is "</a:t>
            </a:r>
            <a:r>
              <a:rPr lang="en-US" sz="2400" dirty="0" err="1"/>
              <a:t>SecretSecretFoo</a:t>
            </a:r>
            <a:r>
              <a:rPr lang="en-US" sz="2400" dirty="0" smtClean="0"/>
              <a:t>" (without quotes)</a:t>
            </a:r>
          </a:p>
          <a:p>
            <a:endParaRPr lang="en-US" sz="2400" dirty="0" smtClean="0"/>
          </a:p>
          <a:p>
            <a:r>
              <a:rPr lang="en-US" sz="2400" dirty="0" smtClean="0"/>
              <a:t>Encrypt </a:t>
            </a:r>
            <a:r>
              <a:rPr lang="en-US" sz="2400" dirty="0" err="1" smtClean="0"/>
              <a:t>sample.txt</a:t>
            </a:r>
            <a:r>
              <a:rPr lang="en-US" sz="2400" dirty="0" smtClean="0"/>
              <a:t> with z7a creating </a:t>
            </a:r>
            <a:r>
              <a:rPr lang="en-US" sz="2400" dirty="0" err="1" smtClean="0"/>
              <a:t>sample.zip</a:t>
            </a:r>
            <a:r>
              <a:rPr lang="en-US" sz="2400" dirty="0" smtClean="0"/>
              <a:t>:</a:t>
            </a:r>
            <a:r>
              <a:rPr lang="en-US" sz="2400" dirty="0"/>
              <a:t/>
            </a:r>
            <a:br>
              <a:rPr lang="en-US" sz="2400" dirty="0"/>
            </a:br>
            <a:r>
              <a:rPr lang="en-US" sz="2400" dirty="0" smtClean="0"/>
              <a:t>$ </a:t>
            </a:r>
            <a:r>
              <a:rPr lang="en-US" sz="2400" b="1" dirty="0" smtClean="0"/>
              <a:t>7za  a  -</a:t>
            </a:r>
            <a:r>
              <a:rPr lang="en-US" sz="2400" b="1" dirty="0" err="1"/>
              <a:t>pSecretSecretFoo</a:t>
            </a:r>
            <a:r>
              <a:rPr lang="en-US" sz="2400" b="1" dirty="0"/>
              <a:t> </a:t>
            </a:r>
            <a:r>
              <a:rPr lang="en-US" sz="2400" b="1" dirty="0" smtClean="0"/>
              <a:t> </a:t>
            </a:r>
            <a:r>
              <a:rPr lang="en-US" sz="2400" b="1" dirty="0" err="1" smtClean="0"/>
              <a:t>sample.zip</a:t>
            </a:r>
            <a:r>
              <a:rPr lang="en-US" sz="2400" b="1" dirty="0" smtClean="0"/>
              <a:t>  </a:t>
            </a:r>
            <a:r>
              <a:rPr lang="en-US" sz="2400" b="1" dirty="0" err="1" smtClean="0"/>
              <a:t>sample.txt</a:t>
            </a:r>
            <a:endParaRPr lang="en-US" sz="2400" b="1" dirty="0" smtClean="0"/>
          </a:p>
          <a:p>
            <a:endParaRPr lang="en-US" sz="2400" b="1" dirty="0"/>
          </a:p>
          <a:p>
            <a:r>
              <a:rPr lang="en-US" sz="2400" dirty="0" smtClean="0"/>
              <a:t>Recipient would then extract and decrypt </a:t>
            </a:r>
            <a:r>
              <a:rPr lang="en-US" sz="2400" dirty="0" err="1" smtClean="0"/>
              <a:t>sample.zip</a:t>
            </a:r>
            <a:r>
              <a:rPr lang="en-US" sz="2400" dirty="0" smtClean="0"/>
              <a:t> with:</a:t>
            </a:r>
            <a:br>
              <a:rPr lang="en-US" sz="2400" dirty="0" smtClean="0"/>
            </a:br>
            <a:r>
              <a:rPr lang="en-US" sz="2400" dirty="0" smtClean="0"/>
              <a:t>$ </a:t>
            </a:r>
            <a:r>
              <a:rPr lang="en-US" sz="2400" b="1" dirty="0"/>
              <a:t>7za e </a:t>
            </a:r>
            <a:r>
              <a:rPr lang="en-US" sz="2400" b="1" dirty="0" err="1" smtClean="0"/>
              <a:t>sample.zip</a:t>
            </a:r>
            <a:r>
              <a:rPr lang="en-US" sz="2400" b="1" dirty="0" smtClean="0"/>
              <a:t/>
            </a:r>
            <a:br>
              <a:rPr lang="en-US" sz="2400" b="1" dirty="0" smtClean="0"/>
            </a:br>
            <a:r>
              <a:rPr lang="en-US" sz="2400" dirty="0"/>
              <a:t>Enter password (will not be echoed) </a:t>
            </a:r>
            <a:r>
              <a:rPr lang="en-US" sz="2400" dirty="0" smtClean="0"/>
              <a:t>:</a:t>
            </a:r>
            <a:br>
              <a:rPr lang="en-US" sz="2400" dirty="0" smtClean="0"/>
            </a:br>
            <a:r>
              <a:rPr lang="en-US" sz="2400" b="1" dirty="0" err="1" smtClean="0"/>
              <a:t>SecretSecretFoo</a:t>
            </a:r>
            <a:r>
              <a:rPr lang="en-US" sz="2400" b="1" dirty="0" smtClean="0"/>
              <a:t/>
            </a:r>
            <a:br>
              <a:rPr lang="en-US" sz="2400" b="1" dirty="0" smtClean="0"/>
            </a:br>
            <a:endParaRPr lang="en-US" sz="2400" b="1" dirty="0"/>
          </a:p>
          <a:p>
            <a:pPr marL="0" indent="0">
              <a:buNone/>
            </a:pPr>
            <a:r>
              <a:rPr lang="en-US" sz="2400" dirty="0"/>
              <a:t>* </a:t>
            </a:r>
            <a:r>
              <a:rPr lang="en-US" sz="2400" dirty="0" smtClean="0"/>
              <a:t>7-Zip is available free from http</a:t>
            </a:r>
            <a:r>
              <a:rPr lang="en-US" sz="2400" dirty="0"/>
              <a:t>://www.7-zip.org/</a:t>
            </a:r>
            <a:r>
              <a:rPr lang="en-US" sz="2400" dirty="0" err="1"/>
              <a:t>download.html</a:t>
            </a:r>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19</a:t>
            </a:fld>
            <a:endParaRPr lang="en-US"/>
          </a:p>
        </p:txBody>
      </p:sp>
    </p:spTree>
    <p:extLst>
      <p:ext uri="{BB962C8B-B14F-4D97-AF65-F5344CB8AC3E}">
        <p14:creationId xmlns:p14="http://schemas.microsoft.com/office/powerpoint/2010/main" val="409994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t>0</a:t>
            </a:r>
            <a:r>
              <a:rPr lang="en-US" sz="3200" b="1" dirty="0" smtClean="0"/>
              <a:t>. Introduction</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95603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But There's The Rub....</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If you DON'T use something like PGP/GPG (or S/MIME), you and your correspondent both need to agree to use the </a:t>
            </a:r>
            <a:r>
              <a:rPr lang="en-US" sz="2400" b="1" dirty="0" smtClean="0"/>
              <a:t>same secret key </a:t>
            </a:r>
            <a:r>
              <a:rPr lang="en-US" sz="2400" dirty="0" smtClean="0"/>
              <a:t>(such as "</a:t>
            </a:r>
            <a:r>
              <a:rPr lang="en-US" sz="2400" dirty="0" err="1" smtClean="0"/>
              <a:t>SecretSecretFoo</a:t>
            </a:r>
            <a:r>
              <a:rPr lang="en-US" sz="2400" dirty="0" smtClean="0"/>
              <a:t>" in the preceding example). Remember, </a:t>
            </a:r>
            <a:r>
              <a:rPr lang="en-US" sz="2400" dirty="0" smtClean="0"/>
              <a:t>encryption </a:t>
            </a:r>
            <a:r>
              <a:rPr lang="en-US" sz="2400" dirty="0" smtClean="0"/>
              <a:t>that uses the same key for both encryption </a:t>
            </a:r>
            <a:r>
              <a:rPr lang="en-US" sz="2400" u="sng" dirty="0" smtClean="0"/>
              <a:t>and</a:t>
            </a:r>
            <a:r>
              <a:rPr lang="en-US" sz="2400" dirty="0" smtClean="0"/>
              <a:t> decryption is called "symmetric encryption."</a:t>
            </a:r>
            <a:endParaRPr lang="en-US" sz="2400" dirty="0"/>
          </a:p>
          <a:p>
            <a:r>
              <a:rPr lang="en-US" sz="2400" dirty="0" smtClean="0"/>
              <a:t>If you and your correspondent meet face-to-face, you can agree on a secret key that you'll use for all your future correspondence</a:t>
            </a:r>
            <a:r>
              <a:rPr lang="en-US" sz="2400" dirty="0"/>
              <a:t>.</a:t>
            </a:r>
            <a:r>
              <a:rPr lang="en-US" sz="2400" dirty="0" smtClean="0"/>
              <a:t/>
            </a:r>
            <a:br>
              <a:rPr lang="en-US" sz="2400" dirty="0" smtClean="0"/>
            </a:br>
            <a:r>
              <a:rPr lang="en-US" sz="2400" dirty="0" smtClean="0"/>
              <a:t>But what if you've NEVER met a particular person face-to-face, </a:t>
            </a:r>
            <a:r>
              <a:rPr lang="en-US" sz="2400" dirty="0" smtClean="0"/>
              <a:t/>
            </a:r>
            <a:br>
              <a:rPr lang="en-US" sz="2400" dirty="0" smtClean="0"/>
            </a:br>
            <a:r>
              <a:rPr lang="en-US" sz="2400" dirty="0" smtClean="0"/>
              <a:t>yet </a:t>
            </a:r>
            <a:r>
              <a:rPr lang="en-US" sz="2400" dirty="0" smtClean="0"/>
              <a:t>you'd still like to be able to confidentially communicate with them? How do you bootstrap that initial "shared secret?" </a:t>
            </a:r>
            <a:endParaRPr lang="en-US" sz="2400" dirty="0"/>
          </a:p>
          <a:p>
            <a:r>
              <a:rPr lang="en-US" sz="2400" dirty="0" smtClean="0"/>
              <a:t>Or what if you want to communicate with </a:t>
            </a:r>
            <a:r>
              <a:rPr lang="en-US" sz="2400" b="1" dirty="0" smtClean="0"/>
              <a:t>multiple people: </a:t>
            </a:r>
            <a:br>
              <a:rPr lang="en-US" sz="2400" b="1" dirty="0" smtClean="0"/>
            </a:br>
            <a:r>
              <a:rPr lang="en-US" sz="2400" dirty="0" smtClean="0"/>
              <a:t>do you share the same common key with all of them? Ugh.</a:t>
            </a:r>
          </a:p>
          <a:p>
            <a:r>
              <a:rPr lang="en-US" sz="2400" dirty="0" smtClean="0"/>
              <a:t>Do you really want to manually set up personalized keys face-to-face with hundreds of people? I really doubt it.</a:t>
            </a:r>
          </a:p>
        </p:txBody>
      </p:sp>
      <p:sp>
        <p:nvSpPr>
          <p:cNvPr id="4" name="Slide Number Placeholder 3"/>
          <p:cNvSpPr>
            <a:spLocks noGrp="1"/>
          </p:cNvSpPr>
          <p:nvPr>
            <p:ph type="sldNum" sz="quarter" idx="12"/>
          </p:nvPr>
        </p:nvSpPr>
        <p:spPr/>
        <p:txBody>
          <a:bodyPr/>
          <a:lstStyle/>
          <a:p>
            <a:fld id="{A507E34E-F8CF-C042-953C-8A8377B6E721}" type="slidenum">
              <a:rPr lang="en-US" smtClean="0"/>
              <a:t>20</a:t>
            </a:fld>
            <a:endParaRPr lang="en-US"/>
          </a:p>
        </p:txBody>
      </p:sp>
    </p:spTree>
    <p:extLst>
      <p:ext uri="{BB962C8B-B14F-4D97-AF65-F5344CB8AC3E}">
        <p14:creationId xmlns:p14="http://schemas.microsoft.com/office/powerpoint/2010/main" val="85047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60422"/>
            <a:ext cx="8783637" cy="574842"/>
          </a:xfrm>
        </p:spPr>
        <p:txBody>
          <a:bodyPr>
            <a:normAutofit/>
          </a:bodyPr>
          <a:lstStyle/>
          <a:p>
            <a:r>
              <a:rPr lang="en-US" sz="3200" b="1" dirty="0" smtClean="0"/>
              <a:t>Scaling Key Exchange: Symmetric Crypto </a:t>
            </a:r>
            <a:r>
              <a:rPr lang="en-US" sz="3200" b="1" u="sng" dirty="0" smtClean="0"/>
              <a:t>Can't</a:t>
            </a:r>
            <a:endParaRPr lang="en-US" sz="3200" b="1"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8841176"/>
              </p:ext>
            </p:extLst>
          </p:nvPr>
        </p:nvGraphicFramePr>
        <p:xfrm>
          <a:off x="200025" y="943311"/>
          <a:ext cx="8783637" cy="2494280"/>
        </p:xfrm>
        <a:graphic>
          <a:graphicData uri="http://schemas.openxmlformats.org/drawingml/2006/table">
            <a:tbl>
              <a:tblPr firstRow="1" bandRow="1">
                <a:tableStyleId>{5C22544A-7EE6-4342-B048-85BDC9FD1C3A}</a:tableStyleId>
              </a:tblPr>
              <a:tblGrid>
                <a:gridCol w="2786341"/>
                <a:gridCol w="3684114"/>
                <a:gridCol w="2313182"/>
              </a:tblGrid>
              <a:tr h="370840">
                <a:tc>
                  <a:txBody>
                    <a:bodyPr/>
                    <a:lstStyle/>
                    <a:p>
                      <a:r>
                        <a:rPr lang="en-US" dirty="0" smtClean="0"/>
                        <a:t>Number of Correspondents</a:t>
                      </a:r>
                      <a:endParaRPr lang="en-US" dirty="0"/>
                    </a:p>
                  </a:txBody>
                  <a:tcPr/>
                </a:tc>
                <a:tc>
                  <a:txBody>
                    <a:bodyPr/>
                    <a:lstStyle/>
                    <a:p>
                      <a:r>
                        <a:rPr lang="en-US" dirty="0" smtClean="0"/>
                        <a:t>Symmetric</a:t>
                      </a:r>
                      <a:r>
                        <a:rPr lang="en-US" baseline="0" dirty="0" smtClean="0"/>
                        <a:t> crypto with a unique key for each pair of correspondents</a:t>
                      </a:r>
                      <a:endParaRPr lang="en-US" dirty="0"/>
                    </a:p>
                  </a:txBody>
                  <a:tcPr/>
                </a:tc>
                <a:tc>
                  <a:txBody>
                    <a:bodyPr/>
                    <a:lstStyle/>
                    <a:p>
                      <a:r>
                        <a:rPr lang="en-US" dirty="0" smtClean="0"/>
                        <a:t>Public key crypto,</a:t>
                      </a:r>
                      <a:r>
                        <a:rPr lang="en-US" baseline="0" dirty="0" smtClean="0"/>
                        <a:t> as used by PGP/GPG</a:t>
                      </a:r>
                      <a:endParaRPr lang="en-US" dirty="0"/>
                    </a:p>
                  </a:txBody>
                  <a:tcPr/>
                </a:tc>
              </a:tr>
              <a:tr h="370840">
                <a:tc>
                  <a:txBody>
                    <a:bodyPr/>
                    <a:lstStyle/>
                    <a:p>
                      <a:r>
                        <a:rPr lang="en-US" dirty="0" smtClean="0"/>
                        <a:t>2 (you and someone else)</a:t>
                      </a:r>
                      <a:endParaRPr lang="en-US" dirty="0"/>
                    </a:p>
                  </a:txBody>
                  <a:tcPr/>
                </a:tc>
                <a:tc>
                  <a:txBody>
                    <a:bodyPr/>
                    <a:lstStyle/>
                    <a:p>
                      <a:r>
                        <a:rPr lang="en-US" dirty="0" smtClean="0"/>
                        <a:t>1 key that you</a:t>
                      </a:r>
                      <a:r>
                        <a:rPr lang="en-US" baseline="0" dirty="0" smtClean="0"/>
                        <a:t> </a:t>
                      </a:r>
                      <a:r>
                        <a:rPr lang="en-US" dirty="0" smtClean="0"/>
                        <a:t>both know</a:t>
                      </a:r>
                      <a:endParaRPr lang="en-US" dirty="0"/>
                    </a:p>
                  </a:txBody>
                  <a:tcPr/>
                </a:tc>
                <a:tc>
                  <a:txBody>
                    <a:bodyPr/>
                    <a:lstStyle/>
                    <a:p>
                      <a:r>
                        <a:rPr lang="en-US" dirty="0" smtClean="0"/>
                        <a:t>2 key</a:t>
                      </a:r>
                      <a:r>
                        <a:rPr lang="en-US" baseline="0" dirty="0" smtClean="0"/>
                        <a:t> </a:t>
                      </a:r>
                      <a:r>
                        <a:rPr lang="en-US" i="1" dirty="0" smtClean="0"/>
                        <a:t>pairs</a:t>
                      </a:r>
                      <a:endParaRPr lang="en-US" i="1" dirty="0"/>
                    </a:p>
                  </a:txBody>
                  <a:tcPr/>
                </a:tc>
              </a:tr>
              <a:tr h="370840">
                <a:tc>
                  <a:txBody>
                    <a:bodyPr/>
                    <a:lstStyle/>
                    <a:p>
                      <a:r>
                        <a:rPr lang="en-US" dirty="0" smtClean="0"/>
                        <a:t>3 (you</a:t>
                      </a:r>
                      <a:r>
                        <a:rPr lang="en-US" baseline="0" dirty="0" smtClean="0"/>
                        <a:t> and two others)</a:t>
                      </a:r>
                      <a:endParaRPr lang="en-US" dirty="0"/>
                    </a:p>
                  </a:txBody>
                  <a:tcPr/>
                </a:tc>
                <a:tc>
                  <a:txBody>
                    <a:bodyPr/>
                    <a:lstStyle/>
                    <a:p>
                      <a:r>
                        <a:rPr lang="en-US" dirty="0" smtClean="0"/>
                        <a:t>(3*2)/2=3 keys,</a:t>
                      </a:r>
                      <a:r>
                        <a:rPr lang="en-US" baseline="0" dirty="0" smtClean="0"/>
                        <a:t> one for each pair</a:t>
                      </a:r>
                      <a:endParaRPr lang="en-US" dirty="0"/>
                    </a:p>
                  </a:txBody>
                  <a:tcPr/>
                </a:tc>
                <a:tc>
                  <a:txBody>
                    <a:bodyPr/>
                    <a:lstStyle/>
                    <a:p>
                      <a:r>
                        <a:rPr lang="en-US" dirty="0" smtClean="0"/>
                        <a:t>3 key</a:t>
                      </a:r>
                      <a:r>
                        <a:rPr lang="en-US" baseline="0" dirty="0" smtClean="0"/>
                        <a:t> </a:t>
                      </a:r>
                      <a:r>
                        <a:rPr lang="en-US" i="1" baseline="0" dirty="0" smtClean="0"/>
                        <a:t>pairs</a:t>
                      </a:r>
                      <a:endParaRPr lang="en-US" i="1" dirty="0"/>
                    </a:p>
                  </a:txBody>
                  <a:tcPr/>
                </a:tc>
              </a:tr>
              <a:tr h="370840">
                <a:tc>
                  <a:txBody>
                    <a:bodyPr/>
                    <a:lstStyle/>
                    <a:p>
                      <a:r>
                        <a:rPr lang="en-US" dirty="0" smtClean="0"/>
                        <a:t>12</a:t>
                      </a:r>
                      <a:r>
                        <a:rPr lang="en-US" baseline="0" dirty="0" smtClean="0"/>
                        <a:t> people (you &amp; 11 others)</a:t>
                      </a:r>
                      <a:endParaRPr lang="en-US" dirty="0"/>
                    </a:p>
                  </a:txBody>
                  <a:tcPr/>
                </a:tc>
                <a:tc>
                  <a:txBody>
                    <a:bodyPr/>
                    <a:lstStyle/>
                    <a:p>
                      <a:r>
                        <a:rPr lang="en-US" dirty="0" smtClean="0"/>
                        <a:t>(12*11)/2=66 keys</a:t>
                      </a:r>
                      <a:endParaRPr lang="en-US" dirty="0"/>
                    </a:p>
                  </a:txBody>
                  <a:tcPr/>
                </a:tc>
                <a:tc>
                  <a:txBody>
                    <a:bodyPr/>
                    <a:lstStyle/>
                    <a:p>
                      <a:r>
                        <a:rPr lang="en-US" dirty="0" smtClean="0"/>
                        <a:t>12 key</a:t>
                      </a:r>
                      <a:r>
                        <a:rPr lang="en-US" baseline="0" dirty="0" smtClean="0"/>
                        <a:t> </a:t>
                      </a:r>
                      <a:r>
                        <a:rPr lang="en-US" i="1" baseline="0" dirty="0" smtClean="0"/>
                        <a:t>pairs</a:t>
                      </a:r>
                      <a:endParaRPr lang="en-US" i="1" dirty="0"/>
                    </a:p>
                  </a:txBody>
                  <a:tcPr/>
                </a:tc>
              </a:tr>
              <a:tr h="370840">
                <a:tc>
                  <a:txBody>
                    <a:bodyPr/>
                    <a:lstStyle/>
                    <a:p>
                      <a:r>
                        <a:rPr lang="en-US" dirty="0" smtClean="0"/>
                        <a:t>100 people</a:t>
                      </a:r>
                      <a:endParaRPr lang="en-US" dirty="0"/>
                    </a:p>
                  </a:txBody>
                  <a:tcPr/>
                </a:tc>
                <a:tc>
                  <a:txBody>
                    <a:bodyPr/>
                    <a:lstStyle/>
                    <a:p>
                      <a:r>
                        <a:rPr lang="en-US" dirty="0" smtClean="0"/>
                        <a:t>(100*99)/2=4,950 keys</a:t>
                      </a:r>
                      <a:endParaRPr lang="en-US" dirty="0"/>
                    </a:p>
                  </a:txBody>
                  <a:tcPr/>
                </a:tc>
                <a:tc>
                  <a:txBody>
                    <a:bodyPr/>
                    <a:lstStyle/>
                    <a:p>
                      <a:r>
                        <a:rPr lang="en-US" dirty="0" smtClean="0"/>
                        <a:t>100 key</a:t>
                      </a:r>
                      <a:r>
                        <a:rPr lang="en-US" baseline="0" dirty="0" smtClean="0"/>
                        <a:t> </a:t>
                      </a:r>
                      <a:r>
                        <a:rPr lang="en-US" i="1" baseline="0" dirty="0" smtClean="0"/>
                        <a:t>pairs</a:t>
                      </a:r>
                      <a:endParaRPr lang="en-US" i="1" dirty="0"/>
                    </a:p>
                  </a:txBody>
                  <a:tcPr/>
                </a:tc>
              </a:tr>
              <a:tr h="370840">
                <a:tc>
                  <a:txBody>
                    <a:bodyPr/>
                    <a:lstStyle/>
                    <a:p>
                      <a:r>
                        <a:rPr lang="en-US" dirty="0" smtClean="0"/>
                        <a:t>500</a:t>
                      </a:r>
                      <a:r>
                        <a:rPr lang="en-US" baseline="0" dirty="0" smtClean="0"/>
                        <a:t> people</a:t>
                      </a:r>
                      <a:endParaRPr lang="en-US" dirty="0"/>
                    </a:p>
                  </a:txBody>
                  <a:tcPr/>
                </a:tc>
                <a:tc>
                  <a:txBody>
                    <a:bodyPr/>
                    <a:lstStyle/>
                    <a:p>
                      <a:r>
                        <a:rPr lang="en-US" dirty="0" smtClean="0"/>
                        <a:t>(500*499)/2=124,750 key</a:t>
                      </a:r>
                      <a:endParaRPr lang="en-US" dirty="0"/>
                    </a:p>
                  </a:txBody>
                  <a:tcPr/>
                </a:tc>
                <a:tc>
                  <a:txBody>
                    <a:bodyPr/>
                    <a:lstStyle/>
                    <a:p>
                      <a:r>
                        <a:rPr lang="en-US" dirty="0" smtClean="0"/>
                        <a:t>500 key </a:t>
                      </a:r>
                      <a:r>
                        <a:rPr lang="en-US" i="1" dirty="0" smtClean="0"/>
                        <a:t>pairs</a:t>
                      </a:r>
                      <a:endParaRPr lang="en-US" i="1" dirty="0"/>
                    </a:p>
                  </a:txBody>
                  <a:tcPr/>
                </a:tc>
              </a:tr>
            </a:tbl>
          </a:graphicData>
        </a:graphic>
      </p:graphicFrame>
      <p:sp>
        <p:nvSpPr>
          <p:cNvPr id="4" name="Slide Number Placeholder 3"/>
          <p:cNvSpPr>
            <a:spLocks noGrp="1"/>
          </p:cNvSpPr>
          <p:nvPr>
            <p:ph type="sldNum" sz="quarter" idx="12"/>
          </p:nvPr>
        </p:nvSpPr>
        <p:spPr/>
        <p:txBody>
          <a:bodyPr/>
          <a:lstStyle/>
          <a:p>
            <a:fld id="{A507E34E-F8CF-C042-953C-8A8377B6E721}" type="slidenum">
              <a:rPr lang="en-US" smtClean="0"/>
              <a:t>21</a:t>
            </a:fld>
            <a:endParaRPr lang="en-US"/>
          </a:p>
        </p:txBody>
      </p:sp>
      <p:sp>
        <p:nvSpPr>
          <p:cNvPr id="6" name="TextBox 5"/>
          <p:cNvSpPr txBox="1"/>
          <p:nvPr/>
        </p:nvSpPr>
        <p:spPr>
          <a:xfrm>
            <a:off x="200025" y="3849770"/>
            <a:ext cx="8572253" cy="2677656"/>
          </a:xfrm>
          <a:prstGeom prst="rect">
            <a:avLst/>
          </a:prstGeom>
          <a:noFill/>
        </p:spPr>
        <p:txBody>
          <a:bodyPr wrap="none" rtlCol="0">
            <a:spAutoFit/>
          </a:bodyPr>
          <a:lstStyle/>
          <a:p>
            <a:r>
              <a:rPr lang="en-US" sz="2400" i="1" dirty="0" smtClean="0"/>
              <a:t>Understanding the math:</a:t>
            </a:r>
            <a:r>
              <a:rPr lang="en-US" sz="2400" dirty="0" smtClean="0"/>
              <a:t> consider the 100 person case. The first </a:t>
            </a:r>
            <a:br>
              <a:rPr lang="en-US" sz="2400" dirty="0" smtClean="0"/>
            </a:br>
            <a:r>
              <a:rPr lang="en-US" sz="2400" dirty="0" smtClean="0"/>
              <a:t>person needs a key for the other 99 people, ditto the 2</a:t>
            </a:r>
            <a:r>
              <a:rPr lang="en-US" sz="2400" baseline="30000" dirty="0" smtClean="0"/>
              <a:t>nd</a:t>
            </a:r>
            <a:r>
              <a:rPr lang="en-US" sz="2400" dirty="0" smtClean="0"/>
              <a:t> person, </a:t>
            </a:r>
            <a:br>
              <a:rPr lang="en-US" sz="2400" dirty="0" smtClean="0"/>
            </a:br>
            <a:r>
              <a:rPr lang="en-US" sz="2400" dirty="0" smtClean="0"/>
              <a:t>the third person, etc. For a 100 people, that gets you to "(100*99)</a:t>
            </a:r>
            <a:r>
              <a:rPr lang="en-US" sz="2400" dirty="0"/>
              <a:t>"</a:t>
            </a:r>
            <a:r>
              <a:rPr lang="en-US" sz="2400" dirty="0" smtClean="0"/>
              <a:t> </a:t>
            </a:r>
          </a:p>
          <a:p>
            <a:endParaRPr lang="en-US" sz="2400" dirty="0"/>
          </a:p>
          <a:p>
            <a:r>
              <a:rPr lang="en-US" sz="2400" dirty="0" smtClean="0"/>
              <a:t>However, because we assume that the same key is used from </a:t>
            </a:r>
            <a:br>
              <a:rPr lang="en-US" sz="2400" dirty="0" smtClean="0"/>
            </a:br>
            <a:r>
              <a:rPr lang="en-US" sz="2400" dirty="0" smtClean="0"/>
              <a:t>sender A to receiver B, AND FROM sender B back to receiver A, </a:t>
            </a:r>
            <a:br>
              <a:rPr lang="en-US" sz="2400" dirty="0" smtClean="0"/>
            </a:br>
            <a:r>
              <a:rPr lang="en-US" sz="2400" dirty="0" smtClean="0"/>
              <a:t>that lets us divide the total number of unique keys required in</a:t>
            </a:r>
            <a:r>
              <a:rPr lang="en-US" sz="2400" dirty="0"/>
              <a:t> </a:t>
            </a:r>
            <a:r>
              <a:rPr lang="en-US" sz="2400" dirty="0" smtClean="0"/>
              <a:t>half.</a:t>
            </a:r>
            <a:endParaRPr lang="en-US" sz="2400" dirty="0"/>
          </a:p>
        </p:txBody>
      </p:sp>
    </p:spTree>
    <p:extLst>
      <p:ext uri="{BB962C8B-B14F-4D97-AF65-F5344CB8AC3E}">
        <p14:creationId xmlns:p14="http://schemas.microsoft.com/office/powerpoint/2010/main" val="217096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Why Not Just Share </a:t>
            </a:r>
            <a:r>
              <a:rPr lang="en-US" sz="3200" b="1" u="sng" dirty="0" smtClean="0"/>
              <a:t>One</a:t>
            </a:r>
            <a:r>
              <a:rPr lang="en-US" sz="3200" b="1" dirty="0" smtClean="0"/>
              <a:t> </a:t>
            </a:r>
            <a:br>
              <a:rPr lang="en-US" sz="3200" b="1" dirty="0" smtClean="0"/>
            </a:br>
            <a:r>
              <a:rPr lang="en-US" sz="3200" b="1" dirty="0" smtClean="0"/>
              <a:t>Common Community-Wide Key?</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If you tried to short circuit this "itsy-bitsy" scaling problem by </a:t>
            </a:r>
            <a:br>
              <a:rPr lang="en-US" sz="2400" dirty="0" smtClean="0"/>
            </a:br>
            <a:r>
              <a:rPr lang="en-US" sz="2400" dirty="0" smtClean="0"/>
              <a:t>just having one common secret key shared by all correspondents, </a:t>
            </a:r>
            <a:br>
              <a:rPr lang="en-US" sz="2400" dirty="0" smtClean="0"/>
            </a:br>
            <a:r>
              <a:rPr lang="en-US" sz="2400" dirty="0" smtClean="0"/>
              <a:t>then all it would take would be for </a:t>
            </a:r>
            <a:r>
              <a:rPr lang="en-US" sz="2400" b="1" dirty="0" smtClean="0"/>
              <a:t>one</a:t>
            </a:r>
            <a:r>
              <a:rPr lang="en-US" sz="2400" dirty="0" smtClean="0"/>
              <a:t> untrustworthy correspondent to disclose the common key, and then your </a:t>
            </a:r>
            <a:br>
              <a:rPr lang="en-US" sz="2400" dirty="0" smtClean="0"/>
            </a:br>
            <a:r>
              <a:rPr lang="en-US" sz="2400" b="1" dirty="0" smtClean="0"/>
              <a:t>entire</a:t>
            </a:r>
            <a:r>
              <a:rPr lang="en-US" sz="2400" dirty="0" smtClean="0"/>
              <a:t> crypto network would be insecure!</a:t>
            </a:r>
          </a:p>
          <a:p>
            <a:endParaRPr lang="en-US" sz="2400" dirty="0"/>
          </a:p>
          <a:p>
            <a:r>
              <a:rPr lang="en-US" sz="2400" dirty="0" smtClean="0"/>
              <a:t>And in a network of 500 users, you're pretty safe in assuming that there's </a:t>
            </a:r>
            <a:r>
              <a:rPr lang="en-US" sz="2400" i="1" dirty="0" smtClean="0"/>
              <a:t>at least</a:t>
            </a:r>
            <a:r>
              <a:rPr lang="en-US" sz="2400" dirty="0" smtClean="0"/>
              <a:t> one person who's less than totally trustworthy (or at least somewhat careless).</a:t>
            </a:r>
          </a:p>
          <a:p>
            <a:endParaRPr lang="en-US" sz="2400" dirty="0" smtClean="0"/>
          </a:p>
          <a:p>
            <a:r>
              <a:rPr lang="en-US" sz="2400" b="1" dirty="0" smtClean="0"/>
              <a:t>Symmetric crypto just isn't the right answer.</a:t>
            </a:r>
          </a:p>
          <a:p>
            <a:endParaRPr lang="en-US" sz="2400" b="1" dirty="0"/>
          </a:p>
          <a:p>
            <a:r>
              <a:rPr lang="en-US" sz="2400" b="1" dirty="0" smtClean="0"/>
              <a:t>Symmetric crypto just doesn't scale, and it doesn't have a good way to bootstrap initial secret keys for remote colleagues, either.</a:t>
            </a:r>
          </a:p>
        </p:txBody>
      </p:sp>
      <p:sp>
        <p:nvSpPr>
          <p:cNvPr id="4" name="Slide Number Placeholder 3"/>
          <p:cNvSpPr>
            <a:spLocks noGrp="1"/>
          </p:cNvSpPr>
          <p:nvPr>
            <p:ph type="sldNum" sz="quarter" idx="12"/>
          </p:nvPr>
        </p:nvSpPr>
        <p:spPr/>
        <p:txBody>
          <a:bodyPr/>
          <a:lstStyle/>
          <a:p>
            <a:fld id="{A507E34E-F8CF-C042-953C-8A8377B6E721}" type="slidenum">
              <a:rPr lang="en-US" smtClean="0"/>
              <a:t>22</a:t>
            </a:fld>
            <a:endParaRPr lang="en-US"/>
          </a:p>
        </p:txBody>
      </p:sp>
    </p:spTree>
    <p:extLst>
      <p:ext uri="{BB962C8B-B14F-4D97-AF65-F5344CB8AC3E}">
        <p14:creationId xmlns:p14="http://schemas.microsoft.com/office/powerpoint/2010/main" val="109729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u="sng" dirty="0" smtClean="0"/>
              <a:t>Asymmetric</a:t>
            </a:r>
            <a:r>
              <a:rPr lang="en-US" sz="3200" b="1" dirty="0" smtClean="0"/>
              <a:t> Cryptography</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PGP/GPG works by leveraging asymmetric ("public key") cryptography: instead of using the same key to encrypt AND decrypt, you'll use a </a:t>
            </a:r>
            <a:r>
              <a:rPr lang="en-US" sz="2400" b="1" dirty="0" smtClean="0"/>
              <a:t>pair</a:t>
            </a:r>
            <a:r>
              <a:rPr lang="en-US" sz="2400" dirty="0" smtClean="0"/>
              <a:t> of related keys, one to encrypt, and a corresponding (but different) one to decrypt.</a:t>
            </a:r>
            <a:br>
              <a:rPr lang="en-US" sz="2400" dirty="0" smtClean="0"/>
            </a:br>
            <a:endParaRPr lang="en-US" sz="2400" dirty="0"/>
          </a:p>
          <a:p>
            <a:r>
              <a:rPr lang="en-US" sz="2400" dirty="0" smtClean="0"/>
              <a:t>Half of your key pair is a </a:t>
            </a:r>
            <a:r>
              <a:rPr lang="en-US" sz="2400" b="1" dirty="0" smtClean="0"/>
              <a:t>private key</a:t>
            </a:r>
            <a:r>
              <a:rPr lang="en-US" sz="2400" dirty="0" smtClean="0"/>
              <a:t> that you'll never reveal to anyone.</a:t>
            </a:r>
            <a:r>
              <a:rPr lang="en-US" sz="2400" dirty="0"/>
              <a:t> </a:t>
            </a:r>
            <a:r>
              <a:rPr lang="en-US" sz="2400" dirty="0" smtClean="0"/>
              <a:t>The other half is a corresponding </a:t>
            </a:r>
            <a:r>
              <a:rPr lang="en-US" sz="2400" b="1" dirty="0" smtClean="0"/>
              <a:t>public key</a:t>
            </a:r>
            <a:r>
              <a:rPr lang="en-US" sz="2400" dirty="0" smtClean="0"/>
              <a:t> that you can (and should!) share with the world.</a:t>
            </a:r>
            <a:br>
              <a:rPr lang="en-US" sz="2400" dirty="0" smtClean="0"/>
            </a:br>
            <a:endParaRPr lang="en-US" sz="2400" dirty="0"/>
          </a:p>
          <a:p>
            <a:r>
              <a:rPr lang="en-US" sz="2400" dirty="0" smtClean="0"/>
              <a:t>Knowing one of those keys (e.g., the public part) does NOT allow you to derive the other corresponding one.</a:t>
            </a:r>
            <a:br>
              <a:rPr lang="en-US" sz="2400" dirty="0" smtClean="0"/>
            </a:br>
            <a:endParaRPr lang="en-US" sz="2400" dirty="0" smtClean="0"/>
          </a:p>
          <a:p>
            <a:r>
              <a:rPr lang="en-US" sz="2400" b="1" dirty="0" smtClean="0"/>
              <a:t>Every user of PGP/GPG will normally have their own key pair.</a:t>
            </a:r>
          </a:p>
        </p:txBody>
      </p:sp>
      <p:sp>
        <p:nvSpPr>
          <p:cNvPr id="4" name="Slide Number Placeholder 3"/>
          <p:cNvSpPr>
            <a:spLocks noGrp="1"/>
          </p:cNvSpPr>
          <p:nvPr>
            <p:ph type="sldNum" sz="quarter" idx="12"/>
          </p:nvPr>
        </p:nvSpPr>
        <p:spPr/>
        <p:txBody>
          <a:bodyPr/>
          <a:lstStyle/>
          <a:p>
            <a:fld id="{A507E34E-F8CF-C042-953C-8A8377B6E721}" type="slidenum">
              <a:rPr lang="en-US" smtClean="0"/>
              <a:t>23</a:t>
            </a:fld>
            <a:endParaRPr lang="en-US"/>
          </a:p>
        </p:txBody>
      </p:sp>
    </p:spTree>
    <p:extLst>
      <p:ext uri="{BB962C8B-B14F-4D97-AF65-F5344CB8AC3E}">
        <p14:creationId xmlns:p14="http://schemas.microsoft.com/office/powerpoint/2010/main" val="10791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How Does Someone Get A PGP/GPG Key Pair?</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You make yourself one – anyone with the PGP/GPG software can do so.</a:t>
            </a:r>
          </a:p>
          <a:p>
            <a:endParaRPr lang="en-US" sz="2400" dirty="0"/>
          </a:p>
          <a:p>
            <a:r>
              <a:rPr lang="en-US" sz="2400" dirty="0" smtClean="0"/>
              <a:t>Creating a key pair for each of you is one of the things we'll do as part of today's session.</a:t>
            </a:r>
          </a:p>
        </p:txBody>
      </p:sp>
      <p:sp>
        <p:nvSpPr>
          <p:cNvPr id="4" name="Slide Number Placeholder 3"/>
          <p:cNvSpPr>
            <a:spLocks noGrp="1"/>
          </p:cNvSpPr>
          <p:nvPr>
            <p:ph type="sldNum" sz="quarter" idx="12"/>
          </p:nvPr>
        </p:nvSpPr>
        <p:spPr/>
        <p:txBody>
          <a:bodyPr/>
          <a:lstStyle/>
          <a:p>
            <a:fld id="{A507E34E-F8CF-C042-953C-8A8377B6E721}" type="slidenum">
              <a:rPr lang="en-US" smtClean="0"/>
              <a:t>24</a:t>
            </a:fld>
            <a:endParaRPr lang="en-US"/>
          </a:p>
        </p:txBody>
      </p:sp>
    </p:spTree>
    <p:extLst>
      <p:ext uri="{BB962C8B-B14F-4D97-AF65-F5344CB8AC3E}">
        <p14:creationId xmlns:p14="http://schemas.microsoft.com/office/powerpoint/2010/main" val="354107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924017"/>
          </a:xfrm>
        </p:spPr>
        <p:txBody>
          <a:bodyPr>
            <a:normAutofit/>
          </a:bodyPr>
          <a:lstStyle/>
          <a:p>
            <a:r>
              <a:rPr lang="en-US" sz="3200" b="1" dirty="0" smtClean="0"/>
              <a:t>How Does Someone Get </a:t>
            </a:r>
            <a:br>
              <a:rPr lang="en-US" sz="3200" b="1" dirty="0" smtClean="0"/>
            </a:br>
            <a:r>
              <a:rPr lang="en-US" sz="3200" b="1" u="sng" dirty="0" smtClean="0"/>
              <a:t>Someone Else</a:t>
            </a:r>
            <a:r>
              <a:rPr lang="en-US" sz="3200" b="1" dirty="0" smtClean="0"/>
              <a:t>'s Public Key?</a:t>
            </a:r>
            <a:endParaRPr lang="en-US" sz="3200" b="1" dirty="0"/>
          </a:p>
        </p:txBody>
      </p:sp>
      <p:sp>
        <p:nvSpPr>
          <p:cNvPr id="3" name="Content Placeholder 2"/>
          <p:cNvSpPr>
            <a:spLocks noGrp="1"/>
          </p:cNvSpPr>
          <p:nvPr>
            <p:ph idx="1"/>
          </p:nvPr>
        </p:nvSpPr>
        <p:spPr>
          <a:xfrm>
            <a:off x="200525" y="1227127"/>
            <a:ext cx="8783053" cy="5390241"/>
          </a:xfrm>
        </p:spPr>
        <p:txBody>
          <a:bodyPr>
            <a:normAutofit/>
          </a:bodyPr>
          <a:lstStyle/>
          <a:p>
            <a:r>
              <a:rPr lang="en-US" sz="2400" dirty="0" smtClean="0"/>
              <a:t>PGP/GPG public keys are often distributed via public database servers known as "key servers." That said, some people may not know about key servers, or may choose not to use them.</a:t>
            </a:r>
          </a:p>
          <a:p>
            <a:r>
              <a:rPr lang="en-US" sz="2400" dirty="0" smtClean="0"/>
              <a:t>Those people will often put their public key on a web page, or </a:t>
            </a:r>
            <a:br>
              <a:rPr lang="en-US" sz="2400" dirty="0" smtClean="0"/>
            </a:br>
            <a:r>
              <a:rPr lang="en-US" sz="2400" dirty="0" smtClean="0"/>
              <a:t>they may simply email you their public key on request (they're free to distribute their public key any way they</a:t>
            </a:r>
            <a:r>
              <a:rPr lang="en-US" sz="2400" dirty="0"/>
              <a:t> </a:t>
            </a:r>
            <a:r>
              <a:rPr lang="en-US" sz="2400" dirty="0" smtClean="0"/>
              <a:t>might like). </a:t>
            </a:r>
            <a:br>
              <a:rPr lang="en-US" sz="2400" dirty="0" smtClean="0"/>
            </a:br>
            <a:r>
              <a:rPr lang="en-US" sz="2400" dirty="0" smtClean="0"/>
              <a:t>Note that you MUST share your publicly key with others </a:t>
            </a:r>
            <a:r>
              <a:rPr lang="en-US" sz="2400" i="1" dirty="0" smtClean="0"/>
              <a:t>some</a:t>
            </a:r>
            <a:r>
              <a:rPr lang="en-US" sz="2400" dirty="0" smtClean="0"/>
              <a:t> </a:t>
            </a:r>
            <a:r>
              <a:rPr lang="en-US" sz="2400" dirty="0" smtClean="0"/>
              <a:t/>
            </a:r>
            <a:br>
              <a:rPr lang="en-US" sz="2400" dirty="0" smtClean="0"/>
            </a:br>
            <a:r>
              <a:rPr lang="en-US" sz="2400" dirty="0" smtClean="0"/>
              <a:t>way </a:t>
            </a:r>
            <a:r>
              <a:rPr lang="en-US" sz="2400" dirty="0" smtClean="0"/>
              <a:t>or another. Unless you have a compelling reason not to, </a:t>
            </a:r>
            <a:r>
              <a:rPr lang="en-US" sz="2400" dirty="0" smtClean="0"/>
              <a:t/>
            </a:r>
            <a:br>
              <a:rPr lang="en-US" sz="2400" dirty="0" smtClean="0"/>
            </a:br>
            <a:r>
              <a:rPr lang="en-US" sz="2400" dirty="0" smtClean="0"/>
              <a:t>I </a:t>
            </a:r>
            <a:r>
              <a:rPr lang="en-US" sz="2400" dirty="0" smtClean="0"/>
              <a:t>recommend using PGP/GPG key servers.</a:t>
            </a:r>
          </a:p>
          <a:p>
            <a:r>
              <a:rPr lang="en-US" sz="2400" dirty="0" smtClean="0"/>
              <a:t>Why do some people not just use key servers? Three main reasons: they worry that spammers will harvest them to find email addresses to spam; they may find using key servers confusing; </a:t>
            </a:r>
            <a:br>
              <a:rPr lang="en-US" sz="2400" dirty="0" smtClean="0"/>
            </a:br>
            <a:r>
              <a:rPr lang="en-US" sz="2400" dirty="0" smtClean="0"/>
              <a:t>or they may be confused by the PGP/GPG "web of trust" concept.</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25</a:t>
            </a:fld>
            <a:endParaRPr lang="en-US"/>
          </a:p>
        </p:txBody>
      </p:sp>
    </p:spTree>
    <p:extLst>
      <p:ext uri="{BB962C8B-B14F-4D97-AF65-F5344CB8AC3E}">
        <p14:creationId xmlns:p14="http://schemas.microsoft.com/office/powerpoint/2010/main" val="401281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Picking the RIGHT PGP/GPG Public Key</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b="1" dirty="0" smtClean="0"/>
              <a:t>Anyone</a:t>
            </a:r>
            <a:r>
              <a:rPr lang="en-US" sz="2400" dirty="0" smtClean="0"/>
              <a:t> can submit a PGP/GPG public key to a key server.</a:t>
            </a:r>
          </a:p>
          <a:p>
            <a:r>
              <a:rPr lang="en-US" sz="2400" dirty="0" smtClean="0"/>
              <a:t>Logical question, then: if </a:t>
            </a:r>
            <a:r>
              <a:rPr lang="en-US" sz="2400" b="1" dirty="0" smtClean="0"/>
              <a:t>anyone</a:t>
            </a:r>
            <a:r>
              <a:rPr lang="en-US" sz="2400" dirty="0" smtClean="0"/>
              <a:t> can submit a public key to a </a:t>
            </a:r>
            <a:br>
              <a:rPr lang="en-US" sz="2400" dirty="0" smtClean="0"/>
            </a:br>
            <a:r>
              <a:rPr lang="en-US" sz="2400" dirty="0" smtClean="0"/>
              <a:t>PGP/GPG public key server</a:t>
            </a:r>
            <a:r>
              <a:rPr lang="en-US" sz="2400" dirty="0"/>
              <a:t> </a:t>
            </a:r>
            <a:r>
              <a:rPr lang="en-US" sz="2400" dirty="0" smtClean="0"/>
              <a:t>(and they can), "what keeps people from submitting </a:t>
            </a:r>
            <a:r>
              <a:rPr lang="en-US" sz="2400" b="1" dirty="0" smtClean="0"/>
              <a:t>bogus </a:t>
            </a:r>
            <a:r>
              <a:rPr lang="en-US" sz="2400" dirty="0" smtClean="0"/>
              <a:t>PGP/GPG public keys?" </a:t>
            </a:r>
          </a:p>
          <a:p>
            <a:r>
              <a:rPr lang="en-US" sz="2400" dirty="0" smtClean="0"/>
              <a:t>The answer to that is simple: </a:t>
            </a:r>
            <a:r>
              <a:rPr lang="en-US" sz="2400" b="1" dirty="0" smtClean="0"/>
              <a:t>nothing.</a:t>
            </a:r>
            <a:r>
              <a:rPr lang="en-US" sz="2400" dirty="0" smtClean="0"/>
              <a:t> Nothing prevents people from </a:t>
            </a:r>
            <a:r>
              <a:rPr lang="en-US" sz="2400" b="1" dirty="0" smtClean="0"/>
              <a:t>submitting</a:t>
            </a:r>
            <a:r>
              <a:rPr lang="en-US" sz="2400" dirty="0" smtClean="0"/>
              <a:t> totally bogus keys to a public key server.</a:t>
            </a:r>
          </a:p>
          <a:p>
            <a:r>
              <a:rPr lang="en-US" sz="2400" dirty="0" smtClean="0"/>
              <a:t>YOU are responsible for </a:t>
            </a:r>
            <a:r>
              <a:rPr lang="en-US" sz="2400" b="1" dirty="0" smtClean="0"/>
              <a:t>selecting</a:t>
            </a:r>
            <a:r>
              <a:rPr lang="en-US" sz="2400" dirty="0" smtClean="0"/>
              <a:t> the right/real one, assuming </a:t>
            </a:r>
            <a:br>
              <a:rPr lang="en-US" sz="2400" dirty="0" smtClean="0"/>
            </a:br>
            <a:r>
              <a:rPr lang="en-US" sz="2400" b="1" dirty="0" smtClean="0"/>
              <a:t>any</a:t>
            </a:r>
            <a:r>
              <a:rPr lang="en-US" sz="2400" dirty="0" smtClean="0"/>
              <a:t> of the available PGP/GPG keys are real (they might all be bad)</a:t>
            </a:r>
          </a:p>
          <a:p>
            <a:r>
              <a:rPr lang="en-US" sz="2400" dirty="0" smtClean="0"/>
              <a:t>But how to choose the right PGP/GPG key?</a:t>
            </a:r>
            <a:endParaRPr lang="en-US" sz="2400" dirty="0"/>
          </a:p>
          <a:p>
            <a:r>
              <a:rPr lang="en-US" sz="2400" dirty="0" smtClean="0"/>
              <a:t>There are essentially two approaches that people tend to use: </a:t>
            </a:r>
            <a:br>
              <a:rPr lang="en-US" sz="2400" dirty="0" smtClean="0"/>
            </a:br>
            <a:r>
              <a:rPr lang="en-US" sz="2400" dirty="0" smtClean="0"/>
              <a:t>you can rely on information received directly from the person who owns the key </a:t>
            </a:r>
            <a:r>
              <a:rPr lang="en-US" sz="2400" dirty="0" smtClean="0"/>
              <a:t>(</a:t>
            </a:r>
            <a:r>
              <a:rPr lang="en-US" sz="2400" dirty="0" smtClean="0"/>
              <a:t>such as</a:t>
            </a:r>
            <a:r>
              <a:rPr lang="en-US" sz="2400" dirty="0" smtClean="0"/>
              <a:t> </a:t>
            </a:r>
            <a:r>
              <a:rPr lang="en-US" sz="2400" dirty="0" smtClean="0"/>
              <a:t>a key fingerprint printed on a business card you received directly from that person), OR you can rely on the PGP/GPG "web of trust"</a:t>
            </a:r>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26</a:t>
            </a:fld>
            <a:endParaRPr lang="en-US"/>
          </a:p>
        </p:txBody>
      </p:sp>
    </p:spTree>
    <p:extLst>
      <p:ext uri="{BB962C8B-B14F-4D97-AF65-F5344CB8AC3E}">
        <p14:creationId xmlns:p14="http://schemas.microsoft.com/office/powerpoint/2010/main" val="325243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The PGP/GPG Web of Trust</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b="1" dirty="0" smtClean="0"/>
              <a:t>Basic idea behind the web of trust: the owner of a PGP/GPG keypair asks others to digitally sign his/her public key. </a:t>
            </a:r>
          </a:p>
          <a:p>
            <a:r>
              <a:rPr lang="en-US" sz="2400" dirty="0" smtClean="0"/>
              <a:t>Key signers sign after confirming the identity of a </a:t>
            </a:r>
            <a:r>
              <a:rPr lang="en-US" sz="2400" dirty="0" smtClean="0"/>
              <a:t>key holder </a:t>
            </a:r>
            <a:r>
              <a:rPr lang="en-US" sz="2400" dirty="0" smtClean="0"/>
              <a:t>by inspecting a government-issued ID document (driver's license, passport, etc.). After signing a key, the signed key gets sent back to its owner.</a:t>
            </a:r>
          </a:p>
          <a:p>
            <a:r>
              <a:rPr lang="en-US" sz="2400" dirty="0" smtClean="0"/>
              <a:t>How do we know that those signing the key are who THEY claim to be? Well, </a:t>
            </a:r>
            <a:r>
              <a:rPr lang="en-US" sz="2400" b="1" i="1" dirty="0" smtClean="0"/>
              <a:t>their</a:t>
            </a:r>
            <a:r>
              <a:rPr lang="en-US" sz="2400" dirty="0" smtClean="0"/>
              <a:t> keys are in turn signed by other people... And the keys of those other people are in turn signed by other people...</a:t>
            </a:r>
          </a:p>
          <a:p>
            <a:r>
              <a:rPr lang="en-US" sz="2400" dirty="0" smtClean="0"/>
              <a:t>This creates an interwoven "web of trust" that ultimately acts to tie an identity to an associated key pair. </a:t>
            </a:r>
          </a:p>
          <a:p>
            <a:r>
              <a:rPr lang="en-US" sz="2400" dirty="0" smtClean="0"/>
              <a:t>The more broadly a key has been signed by other trusted signers, the more confidence you should have that the signed key belongs to the person whom it claims to represent.</a:t>
            </a:r>
          </a:p>
        </p:txBody>
      </p:sp>
      <p:sp>
        <p:nvSpPr>
          <p:cNvPr id="4" name="Slide Number Placeholder 3"/>
          <p:cNvSpPr>
            <a:spLocks noGrp="1"/>
          </p:cNvSpPr>
          <p:nvPr>
            <p:ph type="sldNum" sz="quarter" idx="12"/>
          </p:nvPr>
        </p:nvSpPr>
        <p:spPr/>
        <p:txBody>
          <a:bodyPr/>
          <a:lstStyle/>
          <a:p>
            <a:fld id="{A507E34E-F8CF-C042-953C-8A8377B6E721}" type="slidenum">
              <a:rPr lang="en-US" smtClean="0"/>
              <a:t>27</a:t>
            </a:fld>
            <a:endParaRPr lang="en-US"/>
          </a:p>
        </p:txBody>
      </p:sp>
    </p:spTree>
    <p:extLst>
      <p:ext uri="{BB962C8B-B14F-4D97-AF65-F5344CB8AC3E}">
        <p14:creationId xmlns:p14="http://schemas.microsoft.com/office/powerpoint/2010/main" val="931926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5" y="160421"/>
            <a:ext cx="9046315" cy="649071"/>
          </a:xfrm>
        </p:spPr>
        <p:txBody>
          <a:bodyPr>
            <a:normAutofit/>
          </a:bodyPr>
          <a:lstStyle/>
          <a:p>
            <a:r>
              <a:rPr lang="en-US" sz="3200" b="1" dirty="0" smtClean="0"/>
              <a:t>NOTE: Signing a Key ^= "Vouching" For Someone</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From time to time I've run into people who confuse the signing of a key with </a:t>
            </a:r>
            <a:r>
              <a:rPr lang="en-US" sz="2400" dirty="0"/>
              <a:t>"</a:t>
            </a:r>
            <a:r>
              <a:rPr lang="en-US" sz="2400" dirty="0" smtClean="0"/>
              <a:t>vouching" for someone's </a:t>
            </a:r>
            <a:r>
              <a:rPr lang="en-US" sz="2400" dirty="0"/>
              <a:t>"</a:t>
            </a:r>
            <a:r>
              <a:rPr lang="en-US" sz="2400" dirty="0" smtClean="0"/>
              <a:t>trustworthiness" or "integrity." That's NOT what signing a PGP/GPG key is about.</a:t>
            </a:r>
          </a:p>
          <a:p>
            <a:r>
              <a:rPr lang="en-US" sz="2400" dirty="0" smtClean="0"/>
              <a:t>Signing a PGP/GPG key *IS* about asserting that there is a connection between:</a:t>
            </a:r>
            <a:br>
              <a:rPr lang="en-US" sz="2400" dirty="0" smtClean="0"/>
            </a:br>
            <a:r>
              <a:rPr lang="en-US" sz="2400" dirty="0" smtClean="0"/>
              <a:t>		-- a PGP/GPG key pair, and</a:t>
            </a:r>
            <a:br>
              <a:rPr lang="en-US" sz="2400" dirty="0" smtClean="0"/>
            </a:br>
            <a:r>
              <a:rPr lang="en-US" sz="2400" dirty="0" smtClean="0"/>
              <a:t>		-- an asserted identity.</a:t>
            </a:r>
            <a:endParaRPr lang="en-US" sz="2400" dirty="0"/>
          </a:p>
          <a:p>
            <a:r>
              <a:rPr lang="en-US" sz="2400" dirty="0" smtClean="0"/>
              <a:t>The actual person associated with an identity could be "as good "as Mother Theresa" or "as evil as Hitler," you're NOT vouching </a:t>
            </a:r>
            <a:br>
              <a:rPr lang="en-US" sz="2400" dirty="0" smtClean="0"/>
            </a:br>
            <a:r>
              <a:rPr lang="en-US" sz="2400" dirty="0" smtClean="0"/>
              <a:t>for them just by signing their key! You ARE saying that you have personally made the connection between their real life identity and their keys.</a:t>
            </a:r>
          </a:p>
          <a:p>
            <a:r>
              <a:rPr lang="en-US" sz="2400" dirty="0" smtClean="0"/>
              <a:t>Then again, </a:t>
            </a:r>
            <a:r>
              <a:rPr lang="en-US" sz="2400" b="1" i="1" dirty="0" smtClean="0"/>
              <a:t>because of the confusion around this point</a:t>
            </a:r>
            <a:r>
              <a:rPr lang="en-US" sz="2400" i="1" dirty="0" smtClean="0"/>
              <a:t>,</a:t>
            </a:r>
            <a:r>
              <a:rPr lang="en-US" sz="2400" dirty="0" smtClean="0"/>
              <a:t> I'd probably suggest NOT signing the keys of</a:t>
            </a:r>
            <a:r>
              <a:rPr lang="en-US" sz="2400" b="1" dirty="0" smtClean="0"/>
              <a:t> </a:t>
            </a:r>
            <a:r>
              <a:rPr lang="en-US" sz="2400" dirty="0" smtClean="0"/>
              <a:t>obviously</a:t>
            </a:r>
            <a:r>
              <a:rPr lang="en-US" sz="2400" b="1" dirty="0" smtClean="0"/>
              <a:t> </a:t>
            </a:r>
            <a:r>
              <a:rPr lang="en-US" sz="2400" dirty="0" smtClean="0"/>
              <a:t>evil people.</a:t>
            </a:r>
          </a:p>
        </p:txBody>
      </p:sp>
      <p:sp>
        <p:nvSpPr>
          <p:cNvPr id="4" name="Slide Number Placeholder 3"/>
          <p:cNvSpPr>
            <a:spLocks noGrp="1"/>
          </p:cNvSpPr>
          <p:nvPr>
            <p:ph type="sldNum" sz="quarter" idx="12"/>
          </p:nvPr>
        </p:nvSpPr>
        <p:spPr/>
        <p:txBody>
          <a:bodyPr/>
          <a:lstStyle/>
          <a:p>
            <a:fld id="{A507E34E-F8CF-C042-953C-8A8377B6E721}" type="slidenum">
              <a:rPr lang="en-US" smtClean="0"/>
              <a:t>28</a:t>
            </a:fld>
            <a:endParaRPr lang="en-US"/>
          </a:p>
        </p:txBody>
      </p:sp>
    </p:spTree>
    <p:extLst>
      <p:ext uri="{BB962C8B-B14F-4D97-AF65-F5344CB8AC3E}">
        <p14:creationId xmlns:p14="http://schemas.microsoft.com/office/powerpoint/2010/main" val="342057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5" y="160421"/>
            <a:ext cx="9046315" cy="649071"/>
          </a:xfrm>
        </p:spPr>
        <p:txBody>
          <a:bodyPr>
            <a:normAutofit/>
          </a:bodyPr>
          <a:lstStyle/>
          <a:p>
            <a:r>
              <a:rPr lang="en-US" sz="3200" b="1" dirty="0" smtClean="0"/>
              <a:t>Is Signing PGP/GPG Keys "Required?"</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Signing PGP/GPG keys is NOT required. There is no PGP/GPG police who will "pull you over" for having an unsigned key.</a:t>
            </a:r>
          </a:p>
          <a:p>
            <a:endParaRPr lang="en-US" sz="2400" dirty="0" smtClean="0"/>
          </a:p>
          <a:p>
            <a:r>
              <a:rPr lang="en-US" sz="2400" dirty="0" smtClean="0"/>
              <a:t>Some people NEVER bother to get their keys signed; when that's true, it is up to you to figure out an alternative way to ensure you've got the "right" key for that person.</a:t>
            </a:r>
          </a:p>
          <a:p>
            <a:endParaRPr lang="en-US" sz="2400" dirty="0"/>
          </a:p>
          <a:p>
            <a:r>
              <a:rPr lang="en-US" sz="2400" dirty="0" smtClean="0"/>
              <a:t>Likewise, you are NOT required to sign anyone else's key, although if you're a nice person, it's a kind thing to do for someone. We'll show you how to do this later in this training.</a:t>
            </a:r>
          </a:p>
          <a:p>
            <a:endParaRPr lang="en-US" sz="2400" dirty="0"/>
          </a:p>
          <a:p>
            <a:r>
              <a:rPr lang="en-US" sz="2400" dirty="0" smtClean="0"/>
              <a:t>In the other direction, no one else is required to sign YOUR key. </a:t>
            </a:r>
            <a:br>
              <a:rPr lang="en-US" sz="2400" dirty="0" smtClean="0"/>
            </a:br>
            <a:r>
              <a:rPr lang="en-US" sz="2400" dirty="0" smtClean="0"/>
              <a:t>If they do agree to sign it, they're doing you a favor, so be polite when asking and be gracious if someone declines to do so.</a:t>
            </a:r>
          </a:p>
        </p:txBody>
      </p:sp>
      <p:sp>
        <p:nvSpPr>
          <p:cNvPr id="4" name="Slide Number Placeholder 3"/>
          <p:cNvSpPr>
            <a:spLocks noGrp="1"/>
          </p:cNvSpPr>
          <p:nvPr>
            <p:ph type="sldNum" sz="quarter" idx="12"/>
          </p:nvPr>
        </p:nvSpPr>
        <p:spPr/>
        <p:txBody>
          <a:bodyPr/>
          <a:lstStyle/>
          <a:p>
            <a:fld id="{A507E34E-F8CF-C042-953C-8A8377B6E721}" type="slidenum">
              <a:rPr lang="en-US" smtClean="0"/>
              <a:t>29</a:t>
            </a:fld>
            <a:endParaRPr lang="en-US" dirty="0"/>
          </a:p>
        </p:txBody>
      </p:sp>
    </p:spTree>
    <p:extLst>
      <p:ext uri="{BB962C8B-B14F-4D97-AF65-F5344CB8AC3E}">
        <p14:creationId xmlns:p14="http://schemas.microsoft.com/office/powerpoint/2010/main" val="354546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4000" cy="467632"/>
          </a:xfrm>
        </p:spPr>
        <p:txBody>
          <a:bodyPr>
            <a:normAutofit/>
          </a:bodyPr>
          <a:lstStyle/>
          <a:p>
            <a:r>
              <a:rPr lang="en-US" sz="3200" b="1" dirty="0" smtClean="0"/>
              <a:t>Obligatory Screen: Eligibility For Strong Encryption</a:t>
            </a:r>
            <a:endParaRPr lang="en-US" sz="3200" b="1" dirty="0"/>
          </a:p>
        </p:txBody>
      </p:sp>
      <p:sp>
        <p:nvSpPr>
          <p:cNvPr id="3" name="Content Placeholder 2"/>
          <p:cNvSpPr>
            <a:spLocks noGrp="1"/>
          </p:cNvSpPr>
          <p:nvPr>
            <p:ph idx="1"/>
          </p:nvPr>
        </p:nvSpPr>
        <p:spPr>
          <a:xfrm>
            <a:off x="200525" y="837405"/>
            <a:ext cx="8783053" cy="5779963"/>
          </a:xfrm>
        </p:spPr>
        <p:txBody>
          <a:bodyPr>
            <a:normAutofit/>
          </a:bodyPr>
          <a:lstStyle/>
          <a:p>
            <a:r>
              <a:rPr lang="en-US" sz="2400" dirty="0" smtClean="0"/>
              <a:t>This is not legal advice (for that, please contact your attorney), however please note that some people are NOT ALLOWED to use strong encryption under prevailing laws.</a:t>
            </a:r>
          </a:p>
          <a:p>
            <a:r>
              <a:rPr lang="en-US" sz="2400" b="1" dirty="0" smtClean="0"/>
              <a:t>By continuing with this training, you certify that you are NOT:</a:t>
            </a:r>
            <a:br>
              <a:rPr lang="en-US" sz="2400" b="1" dirty="0" smtClean="0"/>
            </a:br>
            <a:r>
              <a:rPr lang="en-US" sz="2400" dirty="0" smtClean="0"/>
              <a:t>-- a citizen, national, or resident of a country barred from access </a:t>
            </a:r>
            <a:br>
              <a:rPr lang="en-US" sz="2400" dirty="0" smtClean="0"/>
            </a:br>
            <a:r>
              <a:rPr lang="en-US" sz="2400" dirty="0" smtClean="0"/>
              <a:t>    to strong</a:t>
            </a:r>
            <a:r>
              <a:rPr lang="en-US" sz="2400" dirty="0"/>
              <a:t> </a:t>
            </a:r>
            <a:r>
              <a:rPr lang="en-US" sz="2400" dirty="0" smtClean="0"/>
              <a:t>encryption by the U.S. or other countries, including </a:t>
            </a:r>
            <a:br>
              <a:rPr lang="en-US" sz="2400" dirty="0" smtClean="0"/>
            </a:br>
            <a:r>
              <a:rPr lang="en-US" sz="2400" dirty="0" smtClean="0"/>
              <a:t>    but not limited to</a:t>
            </a:r>
            <a:r>
              <a:rPr lang="en-US" sz="2400" dirty="0"/>
              <a:t> </a:t>
            </a:r>
            <a:r>
              <a:rPr lang="en-US" sz="2400" dirty="0" smtClean="0"/>
              <a:t>persons from the Crimea region of the </a:t>
            </a:r>
            <a:br>
              <a:rPr lang="en-US" sz="2400" dirty="0" smtClean="0"/>
            </a:br>
            <a:r>
              <a:rPr lang="en-US" sz="2400" dirty="0" smtClean="0"/>
              <a:t>    Ukraine, Cuba</a:t>
            </a:r>
            <a:r>
              <a:rPr lang="en-US" sz="2400" dirty="0"/>
              <a:t>, </a:t>
            </a:r>
            <a:r>
              <a:rPr lang="en-US" sz="2400" dirty="0" smtClean="0"/>
              <a:t>Iran</a:t>
            </a:r>
            <a:r>
              <a:rPr lang="en-US" sz="2400" dirty="0"/>
              <a:t>, </a:t>
            </a:r>
            <a:r>
              <a:rPr lang="en-US" sz="2400" dirty="0" smtClean="0"/>
              <a:t>North </a:t>
            </a:r>
            <a:r>
              <a:rPr lang="en-US" sz="2400" dirty="0"/>
              <a:t>Korea, </a:t>
            </a:r>
            <a:r>
              <a:rPr lang="en-US" sz="2400" dirty="0" smtClean="0"/>
              <a:t>Sudan</a:t>
            </a:r>
            <a:r>
              <a:rPr lang="en-US" sz="2400" dirty="0"/>
              <a:t>, </a:t>
            </a:r>
            <a:r>
              <a:rPr lang="en-US" sz="2400" dirty="0" smtClean="0"/>
              <a:t>or Syria;</a:t>
            </a:r>
            <a:br>
              <a:rPr lang="en-US" sz="2400" dirty="0" smtClean="0"/>
            </a:br>
            <a:r>
              <a:rPr lang="en-US" sz="2400" dirty="0" smtClean="0"/>
              <a:t>-- nor are you a "Specially </a:t>
            </a:r>
            <a:r>
              <a:rPr lang="en-US" sz="2400" dirty="0"/>
              <a:t>Designated </a:t>
            </a:r>
            <a:r>
              <a:rPr lang="en-US" sz="2400" dirty="0" smtClean="0"/>
              <a:t>National" </a:t>
            </a:r>
            <a:r>
              <a:rPr lang="en-US" sz="2400" dirty="0"/>
              <a:t>(see</a:t>
            </a:r>
            <a:br>
              <a:rPr lang="en-US" sz="2400" dirty="0"/>
            </a:br>
            <a:r>
              <a:rPr lang="en-US" sz="2400" dirty="0"/>
              <a:t>    http://</a:t>
            </a:r>
            <a:r>
              <a:rPr lang="en-US" sz="2400" dirty="0" err="1"/>
              <a:t>www.treasury.gov</a:t>
            </a:r>
            <a:r>
              <a:rPr lang="en-US" sz="2400" dirty="0"/>
              <a:t>/resource-center/sanctions/SDN-List</a:t>
            </a:r>
            <a:r>
              <a:rPr lang="en-US" sz="2400" dirty="0" smtClean="0"/>
              <a:t>/</a:t>
            </a:r>
            <a:br>
              <a:rPr lang="en-US" sz="2400" dirty="0" smtClean="0"/>
            </a:br>
            <a:r>
              <a:rPr lang="en-US" sz="2400" dirty="0" smtClean="0"/>
              <a:t>    Pages</a:t>
            </a:r>
            <a:r>
              <a:rPr lang="en-US" sz="2400" dirty="0"/>
              <a:t>/</a:t>
            </a:r>
            <a:r>
              <a:rPr lang="en-US" sz="2400" dirty="0" err="1" smtClean="0"/>
              <a:t>default.aspx</a:t>
            </a:r>
            <a:r>
              <a:rPr lang="en-US" sz="2400" dirty="0" smtClean="0"/>
              <a:t> ), nor a person (or representative of a </a:t>
            </a:r>
            <a:br>
              <a:rPr lang="en-US" sz="2400" dirty="0" smtClean="0"/>
            </a:br>
            <a:r>
              <a:rPr lang="en-US" sz="2400" dirty="0" smtClean="0"/>
              <a:t>    company) that is subject to any other US or other sanctions </a:t>
            </a:r>
            <a:br>
              <a:rPr lang="en-US" sz="2400" dirty="0" smtClean="0"/>
            </a:br>
            <a:r>
              <a:rPr lang="en-US" sz="2400" dirty="0" smtClean="0"/>
              <a:t>    program or restriction.</a:t>
            </a:r>
          </a:p>
          <a:p>
            <a:r>
              <a:rPr lang="en-US" sz="2400" dirty="0" smtClean="0"/>
              <a:t>If you are subject to any such prohibition or restriction, you must</a:t>
            </a:r>
            <a:br>
              <a:rPr lang="en-US" sz="2400" dirty="0" smtClean="0"/>
            </a:br>
            <a:r>
              <a:rPr lang="en-US" sz="2400" dirty="0" smtClean="0"/>
              <a:t>NOT participate in today's encryption training.</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3</a:t>
            </a:fld>
            <a:endParaRPr lang="en-US"/>
          </a:p>
        </p:txBody>
      </p:sp>
    </p:spTree>
    <p:extLst>
      <p:ext uri="{BB962C8B-B14F-4D97-AF65-F5344CB8AC3E}">
        <p14:creationId xmlns:p14="http://schemas.microsoft.com/office/powerpoint/2010/main" val="388238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5" y="160421"/>
            <a:ext cx="9046315" cy="649071"/>
          </a:xfrm>
        </p:spPr>
        <p:txBody>
          <a:bodyPr>
            <a:normAutofit/>
          </a:bodyPr>
          <a:lstStyle/>
          <a:p>
            <a:r>
              <a:rPr lang="en-US" sz="3200" b="1" dirty="0" smtClean="0"/>
              <a:t>So Why Doesn't Everyone Use PGP/GPG?</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When we think about why PGP/GPG hasn't been more broadly adopted, you now are aware of several reasons:</a:t>
            </a:r>
            <a:br>
              <a:rPr lang="en-US" sz="2400" dirty="0" smtClean="0"/>
            </a:br>
            <a:r>
              <a:rPr lang="en-US" sz="2400" dirty="0" smtClean="0"/>
              <a:t/>
            </a:r>
            <a:br>
              <a:rPr lang="en-US" sz="2400" dirty="0" smtClean="0"/>
            </a:br>
            <a:r>
              <a:rPr lang="en-US" sz="2400" dirty="0" smtClean="0"/>
              <a:t>-- Some people think they have nothing that needs protection</a:t>
            </a:r>
            <a:br>
              <a:rPr lang="en-US" sz="2400" dirty="0" smtClean="0"/>
            </a:br>
            <a:r>
              <a:rPr lang="en-US" sz="2400" dirty="0" smtClean="0"/>
              <a:t>   (although they're probably wrong)</a:t>
            </a:r>
            <a:br>
              <a:rPr lang="en-US" sz="2400" dirty="0" smtClean="0"/>
            </a:br>
            <a:r>
              <a:rPr lang="en-US" sz="2400" dirty="0" smtClean="0"/>
              <a:t>-- You need to download and install PGP/GPG, it doesn't come </a:t>
            </a:r>
            <a:br>
              <a:rPr lang="en-US" sz="2400" dirty="0" smtClean="0"/>
            </a:br>
            <a:r>
              <a:rPr lang="en-US" sz="2400" dirty="0" smtClean="0"/>
              <a:t>    "built in" or "preinstalled"</a:t>
            </a:r>
            <a:br>
              <a:rPr lang="en-US" sz="2400" dirty="0" smtClean="0"/>
            </a:br>
            <a:r>
              <a:rPr lang="en-US" sz="2400" dirty="0" smtClean="0"/>
              <a:t>-- It's relatively complex (not as hard as taking a class in</a:t>
            </a:r>
            <a:br>
              <a:rPr lang="en-US" sz="2400" dirty="0" smtClean="0"/>
            </a:br>
            <a:r>
              <a:rPr lang="en-US" sz="2400" dirty="0" smtClean="0"/>
              <a:t>    differential equations,</a:t>
            </a:r>
            <a:r>
              <a:rPr lang="en-US" sz="2400" dirty="0"/>
              <a:t> </a:t>
            </a:r>
            <a:r>
              <a:rPr lang="en-US" sz="2400" dirty="0" smtClean="0"/>
              <a:t>but not as simple as grilling a burger)</a:t>
            </a:r>
            <a:br>
              <a:rPr lang="en-US" sz="2400" dirty="0" smtClean="0"/>
            </a:br>
            <a:r>
              <a:rPr lang="en-US" sz="2400" dirty="0" smtClean="0"/>
              <a:t>-- Your correspondents may not be using PGP/GPG</a:t>
            </a:r>
            <a:br>
              <a:rPr lang="en-US" sz="2400" dirty="0" smtClean="0"/>
            </a:br>
            <a:r>
              <a:rPr lang="en-US" sz="2400" dirty="0" smtClean="0"/>
              <a:t>-- Key distribution may feel </a:t>
            </a:r>
            <a:r>
              <a:rPr lang="en-US" sz="2400" i="1" dirty="0" smtClean="0"/>
              <a:t>ad hoc</a:t>
            </a:r>
            <a:r>
              <a:rPr lang="en-US" sz="2400" dirty="0" smtClean="0"/>
              <a:t> or insecure (even though it </a:t>
            </a:r>
            <a:br>
              <a:rPr lang="en-US" sz="2400" dirty="0" smtClean="0"/>
            </a:br>
            <a:r>
              <a:rPr lang="en-US" sz="2400" dirty="0" smtClean="0"/>
              <a:t>   it can be perfectly secure when properly utilized), and the web </a:t>
            </a:r>
            <a:br>
              <a:rPr lang="en-US" sz="2400" dirty="0" smtClean="0"/>
            </a:br>
            <a:r>
              <a:rPr lang="en-US" sz="2400" dirty="0" smtClean="0"/>
              <a:t>   of trust may seem somehow "kludgy" or </a:t>
            </a:r>
            <a:r>
              <a:rPr lang="en-US" sz="2400" i="1" dirty="0" smtClean="0"/>
              <a:t>ad hoc.</a:t>
            </a:r>
            <a:br>
              <a:rPr lang="en-US" sz="2400" i="1" dirty="0" smtClean="0"/>
            </a:br>
            <a:r>
              <a:rPr lang="en-US" sz="2400" i="1" dirty="0" smtClean="0"/>
              <a:t> </a:t>
            </a:r>
            <a:r>
              <a:rPr lang="en-US" sz="2400" dirty="0" smtClean="0"/>
              <a:t>-- There are alternatives (such as S/MIME, or use of symmetric </a:t>
            </a:r>
            <a:br>
              <a:rPr lang="en-US" sz="2400" dirty="0" smtClean="0"/>
            </a:br>
            <a:r>
              <a:rPr lang="en-US" sz="2400" dirty="0" smtClean="0"/>
              <a:t>   crypto) that may end up getting used instead of PGP/GPG.</a:t>
            </a:r>
          </a:p>
        </p:txBody>
      </p:sp>
      <p:sp>
        <p:nvSpPr>
          <p:cNvPr id="4" name="Slide Number Placeholder 3"/>
          <p:cNvSpPr>
            <a:spLocks noGrp="1"/>
          </p:cNvSpPr>
          <p:nvPr>
            <p:ph type="sldNum" sz="quarter" idx="12"/>
          </p:nvPr>
        </p:nvSpPr>
        <p:spPr/>
        <p:txBody>
          <a:bodyPr/>
          <a:lstStyle/>
          <a:p>
            <a:fld id="{A507E34E-F8CF-C042-953C-8A8377B6E721}" type="slidenum">
              <a:rPr lang="en-US" smtClean="0"/>
              <a:t>30</a:t>
            </a:fld>
            <a:endParaRPr lang="en-US"/>
          </a:p>
        </p:txBody>
      </p:sp>
    </p:spTree>
    <p:extLst>
      <p:ext uri="{BB962C8B-B14F-4D97-AF65-F5344CB8AC3E}">
        <p14:creationId xmlns:p14="http://schemas.microsoft.com/office/powerpoint/2010/main" val="194149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85" y="160421"/>
            <a:ext cx="9046315" cy="649071"/>
          </a:xfrm>
        </p:spPr>
        <p:txBody>
          <a:bodyPr>
            <a:normAutofit/>
          </a:bodyPr>
          <a:lstStyle/>
          <a:p>
            <a:r>
              <a:rPr lang="en-US" sz="3200" b="1" dirty="0" smtClean="0"/>
              <a:t>Nonetheless, Let's Give It A Try Today</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The process isn't all that hard</a:t>
            </a:r>
            <a:r>
              <a:rPr lang="en-US" sz="2400" dirty="0"/>
              <a:t> </a:t>
            </a:r>
            <a:r>
              <a:rPr lang="en-US" sz="2400" dirty="0" smtClean="0"/>
              <a:t>-- at least once you've gotten things setup and you've collected keys for all the people you routinely correspond with who are ALSO doing PGP/GPG</a:t>
            </a:r>
          </a:p>
          <a:p>
            <a:endParaRPr lang="en-US" sz="2400" dirty="0"/>
          </a:p>
          <a:p>
            <a:r>
              <a:rPr lang="en-US" sz="2400" dirty="0" smtClean="0"/>
              <a:t>Let's start by getting you setup... </a:t>
            </a:r>
          </a:p>
          <a:p>
            <a:endParaRPr lang="en-US" sz="2400" dirty="0"/>
          </a:p>
          <a:p>
            <a:r>
              <a:rPr lang="en-US" sz="2400" b="1" dirty="0" smtClean="0"/>
              <a:t>These are tasks that you'll (hopefully) only need to do once.</a:t>
            </a:r>
          </a:p>
        </p:txBody>
      </p:sp>
      <p:sp>
        <p:nvSpPr>
          <p:cNvPr id="4" name="Slide Number Placeholder 3"/>
          <p:cNvSpPr>
            <a:spLocks noGrp="1"/>
          </p:cNvSpPr>
          <p:nvPr>
            <p:ph type="sldNum" sz="quarter" idx="12"/>
          </p:nvPr>
        </p:nvSpPr>
        <p:spPr/>
        <p:txBody>
          <a:bodyPr/>
          <a:lstStyle/>
          <a:p>
            <a:fld id="{A507E34E-F8CF-C042-953C-8A8377B6E721}" type="slidenum">
              <a:rPr lang="en-US" smtClean="0"/>
              <a:t>31</a:t>
            </a:fld>
            <a:endParaRPr lang="en-US"/>
          </a:p>
        </p:txBody>
      </p:sp>
    </p:spTree>
    <p:extLst>
      <p:ext uri="{BB962C8B-B14F-4D97-AF65-F5344CB8AC3E}">
        <p14:creationId xmlns:p14="http://schemas.microsoft.com/office/powerpoint/2010/main" val="306624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III. One-Time Setup Tasks </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797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Versions of PGP/GPG</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There are several different versions of PGP/GPG.</a:t>
            </a:r>
          </a:p>
          <a:p>
            <a:r>
              <a:rPr lang="en-US" sz="2400" dirty="0" smtClean="0"/>
              <a:t>PGP ("Pretty Good Privacy") has now largely been supplanted by</a:t>
            </a:r>
            <a:br>
              <a:rPr lang="en-US" sz="2400" dirty="0" smtClean="0"/>
            </a:br>
            <a:r>
              <a:rPr lang="en-US" sz="2400" dirty="0" smtClean="0"/>
              <a:t>GNU Privacy Guard (GPG).</a:t>
            </a:r>
          </a:p>
          <a:p>
            <a:r>
              <a:rPr lang="en-US" sz="2400" dirty="0" smtClean="0"/>
              <a:t>Where possibly, we're going to illustrate use of the classic version of GNU Privacy Guard, Version 1.4.20 (as released on December </a:t>
            </a:r>
            <a:r>
              <a:rPr lang="is-IS" sz="2400" dirty="0" smtClean="0"/>
              <a:t>20th, </a:t>
            </a:r>
            <a:r>
              <a:rPr lang="is-IS" sz="2400" dirty="0" smtClean="0"/>
              <a:t>2015</a:t>
            </a:r>
            <a:r>
              <a:rPr lang="en-US" sz="2400" dirty="0" smtClean="0"/>
              <a:t>)</a:t>
            </a:r>
          </a:p>
          <a:p>
            <a:r>
              <a:rPr lang="en-US" sz="2400" dirty="0" smtClean="0"/>
              <a:t>I prefer classic GPG (e.g., GPG 1.x, NOT GPG 2.x) because GPG 1.x does </a:t>
            </a:r>
            <a:r>
              <a:rPr lang="en-US" sz="2400" b="1" dirty="0" smtClean="0"/>
              <a:t>NOT</a:t>
            </a:r>
            <a:r>
              <a:rPr lang="en-US" sz="2400" dirty="0" smtClean="0"/>
              <a:t> use pinentry. At one point I thought that I was the only fossil who felt this way, but in talking with GPG using colleagues, I've learned that I'm not alone. :-)</a:t>
            </a:r>
            <a:endParaRPr lang="en-US" sz="2400" dirty="0"/>
          </a:p>
          <a:p>
            <a:r>
              <a:rPr lang="en-US" sz="2400" dirty="0" smtClean="0"/>
              <a:t>If you </a:t>
            </a:r>
            <a:r>
              <a:rPr lang="en-US" sz="2400" dirty="0" smtClean="0"/>
              <a:t>do want </a:t>
            </a:r>
            <a:r>
              <a:rPr lang="en-US" sz="2400" dirty="0" smtClean="0"/>
              <a:t>to install GPG 2.x, you can install it right alongside GPG 1.x, but we're not going to cover that today (except for folks who basically have no other option), such as our Windows-using colleagues.</a:t>
            </a:r>
          </a:p>
        </p:txBody>
      </p:sp>
      <p:sp>
        <p:nvSpPr>
          <p:cNvPr id="4" name="Slide Number Placeholder 3"/>
          <p:cNvSpPr>
            <a:spLocks noGrp="1"/>
          </p:cNvSpPr>
          <p:nvPr>
            <p:ph type="sldNum" sz="quarter" idx="12"/>
          </p:nvPr>
        </p:nvSpPr>
        <p:spPr/>
        <p:txBody>
          <a:bodyPr/>
          <a:lstStyle/>
          <a:p>
            <a:fld id="{A507E34E-F8CF-C042-953C-8A8377B6E721}" type="slidenum">
              <a:rPr lang="en-US" smtClean="0"/>
              <a:t>33</a:t>
            </a:fld>
            <a:endParaRPr lang="en-US"/>
          </a:p>
        </p:txBody>
      </p:sp>
    </p:spTree>
    <p:extLst>
      <p:ext uri="{BB962C8B-B14F-4D97-AF65-F5344CB8AC3E}">
        <p14:creationId xmlns:p14="http://schemas.microsoft.com/office/powerpoint/2010/main" val="1916194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Installation for the Various Platforms</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We are going to show installing GPG on both Macs [and Linux] and on Windows PC.</a:t>
            </a:r>
          </a:p>
          <a:p>
            <a:endParaRPr lang="en-US" sz="2400" dirty="0"/>
          </a:p>
          <a:p>
            <a:r>
              <a:rPr lang="en-US" sz="2400" b="1" dirty="0" smtClean="0">
                <a:solidFill>
                  <a:srgbClr val="FF0000"/>
                </a:solidFill>
              </a:rPr>
              <a:t>We'll begin with the Mac</a:t>
            </a:r>
            <a:r>
              <a:rPr lang="en-US" sz="2400" b="1" dirty="0">
                <a:solidFill>
                  <a:srgbClr val="FF0000"/>
                </a:solidFill>
              </a:rPr>
              <a:t> </a:t>
            </a:r>
            <a:r>
              <a:rPr lang="en-US" sz="2400" b="1" dirty="0" smtClean="0">
                <a:solidFill>
                  <a:srgbClr val="660066"/>
                </a:solidFill>
              </a:rPr>
              <a:t>[and any Linux People]</a:t>
            </a:r>
            <a:endParaRPr lang="en-US" sz="2400" dirty="0" smtClean="0">
              <a:solidFill>
                <a:srgbClr val="660066"/>
              </a:solidFill>
            </a:endParaRPr>
          </a:p>
          <a:p>
            <a:pPr marL="0" indent="0">
              <a:buNone/>
            </a:pPr>
            <a:endParaRPr lang="en-US" sz="2400" dirty="0"/>
          </a:p>
          <a:p>
            <a:r>
              <a:rPr lang="en-US" sz="2400" dirty="0" smtClean="0">
                <a:solidFill>
                  <a:srgbClr val="FF6600"/>
                </a:solidFill>
              </a:rPr>
              <a:t>Windows people, hang tight for a minute. After we get the Mac and Linux users get rolling, we'll come back to you.</a:t>
            </a:r>
          </a:p>
          <a:p>
            <a:pPr marL="0" indent="0">
              <a:buNone/>
            </a:pPr>
            <a:endParaRPr lang="en-US" sz="2400" dirty="0"/>
          </a:p>
          <a:p>
            <a:r>
              <a:rPr lang="en-US" sz="2400" b="1" dirty="0" smtClean="0">
                <a:solidFill>
                  <a:srgbClr val="FF0000"/>
                </a:solidFill>
              </a:rPr>
              <a:t>On the Mac</a:t>
            </a:r>
            <a:r>
              <a:rPr lang="en-US" sz="2400" b="1" dirty="0" smtClean="0">
                <a:solidFill>
                  <a:srgbClr val="660066"/>
                </a:solidFill>
              </a:rPr>
              <a:t> [and Linux]</a:t>
            </a:r>
            <a:r>
              <a:rPr lang="en-US" sz="2400" b="1" dirty="0" smtClean="0">
                <a:solidFill>
                  <a:srgbClr val="FF0000"/>
                </a:solidFill>
              </a:rPr>
              <a:t>, we're </a:t>
            </a:r>
            <a:r>
              <a:rPr lang="en-US" sz="2400" b="1" dirty="0">
                <a:solidFill>
                  <a:srgbClr val="FF0000"/>
                </a:solidFill>
              </a:rPr>
              <a:t>going to compile and install GNU Privacy Guard from </a:t>
            </a:r>
            <a:r>
              <a:rPr lang="en-US" sz="2400" b="1" dirty="0" smtClean="0">
                <a:solidFill>
                  <a:srgbClr val="FF0000"/>
                </a:solidFill>
              </a:rPr>
              <a:t>source.</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34</a:t>
            </a:fld>
            <a:endParaRPr lang="en-US"/>
          </a:p>
        </p:txBody>
      </p:sp>
    </p:spTree>
    <p:extLst>
      <p:ext uri="{BB962C8B-B14F-4D97-AF65-F5344CB8AC3E}">
        <p14:creationId xmlns:p14="http://schemas.microsoft.com/office/powerpoint/2010/main" val="2311145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689"/>
            <a:ext cx="9144000" cy="6463309"/>
          </a:xfrm>
          <a:prstGeom prst="rect">
            <a:avLst/>
          </a:prstGeom>
          <a:solidFill>
            <a:srgbClr val="FF0000"/>
          </a:solidFill>
        </p:spPr>
        <p:txBody>
          <a:bodyPr wrap="square" rtlCol="0">
            <a:spAutoFit/>
          </a:bodyPr>
          <a:lstStyle/>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r>
              <a:rPr lang="en-US" dirty="0" smtClean="0">
                <a:effectLst>
                  <a:glow rad="228600">
                    <a:schemeClr val="accent3">
                      <a:satMod val="175000"/>
                      <a:alpha val="40000"/>
                    </a:schemeClr>
                  </a:glow>
                </a:effectLst>
              </a:rPr>
              <a:t>               </a:t>
            </a:r>
            <a:endParaRPr lang="en-US" dirty="0">
              <a:effectLst>
                <a:glow rad="228600">
                  <a:schemeClr val="accent3">
                    <a:satMod val="175000"/>
                    <a:alpha val="40000"/>
                  </a:schemeClr>
                </a:glow>
              </a:effectLst>
            </a:endParaRPr>
          </a:p>
        </p:txBody>
      </p:sp>
      <p:sp>
        <p:nvSpPr>
          <p:cNvPr id="5" name="TextBox 4"/>
          <p:cNvSpPr txBox="1"/>
          <p:nvPr/>
        </p:nvSpPr>
        <p:spPr>
          <a:xfrm>
            <a:off x="2125741" y="764938"/>
            <a:ext cx="5076330" cy="5509200"/>
          </a:xfrm>
          <a:prstGeom prst="rect">
            <a:avLst/>
          </a:prstGeom>
          <a:noFill/>
        </p:spPr>
        <p:txBody>
          <a:bodyPr wrap="none" rtlCol="0">
            <a:spAutoFit/>
          </a:bodyPr>
          <a:lstStyle/>
          <a:p>
            <a:pPr algn="ctr"/>
            <a:r>
              <a:rPr lang="en-US" sz="14400" b="1" dirty="0" smtClean="0"/>
              <a:t>MAC </a:t>
            </a:r>
            <a:br>
              <a:rPr lang="en-US" sz="14400" b="1" dirty="0" smtClean="0"/>
            </a:br>
            <a:r>
              <a:rPr lang="en-US" sz="14400" b="1" dirty="0" smtClean="0"/>
              <a:t>USERS</a:t>
            </a:r>
            <a:br>
              <a:rPr lang="en-US" sz="14400" b="1" dirty="0" smtClean="0"/>
            </a:br>
            <a:r>
              <a:rPr lang="en-US" sz="3200" b="1" dirty="0" smtClean="0">
                <a:solidFill>
                  <a:srgbClr val="660066"/>
                </a:solidFill>
              </a:rPr>
              <a:t>(And Linux Users, If Any...</a:t>
            </a:r>
            <a:br>
              <a:rPr lang="en-US" sz="3200" b="1" dirty="0" smtClean="0">
                <a:solidFill>
                  <a:srgbClr val="660066"/>
                </a:solidFill>
              </a:rPr>
            </a:br>
            <a:r>
              <a:rPr lang="en-US" sz="3200" b="1" dirty="0" smtClean="0">
                <a:solidFill>
                  <a:srgbClr val="660066"/>
                </a:solidFill>
              </a:rPr>
              <a:t>You'll Start a Few Slides In)</a:t>
            </a:r>
            <a:endParaRPr lang="en-US" sz="3200" b="1" dirty="0">
              <a:solidFill>
                <a:srgbClr val="660066"/>
              </a:solidFill>
            </a:endParaRPr>
          </a:p>
        </p:txBody>
      </p:sp>
    </p:spTree>
    <p:extLst>
      <p:ext uri="{BB962C8B-B14F-4D97-AF65-F5344CB8AC3E}">
        <p14:creationId xmlns:p14="http://schemas.microsoft.com/office/powerpoint/2010/main" val="535064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0000"/>
                </a:solidFill>
              </a:rPr>
              <a:t>Mac-1. Mac Users:</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GNU Privacy Guard Installation</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105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649071"/>
          </a:xfrm>
        </p:spPr>
        <p:txBody>
          <a:bodyPr>
            <a:normAutofit/>
          </a:bodyPr>
          <a:lstStyle/>
          <a:p>
            <a:r>
              <a:rPr lang="en-US" sz="3200" b="1" dirty="0" smtClean="0"/>
              <a:t>Installing GPG From Source for the Mac</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Normally, for ease of use, I would recommend simply installing the precompiled binary version of a program (any program!), rather than compiling from source. </a:t>
            </a:r>
            <a:endParaRPr lang="en-US" sz="2400" dirty="0"/>
          </a:p>
          <a:p>
            <a:r>
              <a:rPr lang="en-US" sz="2400" dirty="0" smtClean="0"/>
              <a:t>However, in this case, there are no precompiled binaries available for the classic version of GNU Privacy Guard for the Mac.</a:t>
            </a:r>
          </a:p>
          <a:p>
            <a:r>
              <a:rPr lang="en-US" sz="2400" dirty="0" smtClean="0"/>
              <a:t>GNU Privacy Guard is also security-sensitive software, so I'm happier building it from scratch, anyhow.</a:t>
            </a:r>
          </a:p>
          <a:p>
            <a:r>
              <a:rPr lang="en-US" sz="2400" dirty="0" smtClean="0"/>
              <a:t>Therefore, we have a little work to do, first...</a:t>
            </a:r>
            <a:endParaRPr lang="en-US" sz="2400" dirty="0"/>
          </a:p>
          <a:p>
            <a:endParaRPr lang="en-US" sz="2400" dirty="0" smtClean="0"/>
          </a:p>
          <a:p>
            <a:r>
              <a:rPr lang="en-US" sz="2400" dirty="0" smtClean="0"/>
              <a:t>Hopefully, you all saw a note from me, forwarded by Amy, urging you to preinstall Xcode and the Xcode command line tools.</a:t>
            </a:r>
            <a:endParaRPr lang="en-US" sz="2400" dirty="0"/>
          </a:p>
          <a:p>
            <a:r>
              <a:rPr lang="en-US" sz="2400" b="1" dirty="0" smtClean="0"/>
              <a:t>If you're a Mac user, did anyone NOT get that note, </a:t>
            </a:r>
            <a:br>
              <a:rPr lang="en-US" sz="2400" b="1" dirty="0" smtClean="0"/>
            </a:br>
            <a:r>
              <a:rPr lang="en-US" sz="2400" b="1" dirty="0" smtClean="0"/>
              <a:t>or NOT get that "homework" done?</a:t>
            </a:r>
            <a:endParaRPr lang="en-US" sz="24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37</a:t>
            </a:fld>
            <a:endParaRPr lang="en-US"/>
          </a:p>
        </p:txBody>
      </p:sp>
    </p:spTree>
    <p:extLst>
      <p:ext uri="{BB962C8B-B14F-4D97-AF65-F5344CB8AC3E}">
        <p14:creationId xmlns:p14="http://schemas.microsoft.com/office/powerpoint/2010/main" val="3604856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3999" cy="997990"/>
          </a:xfrm>
        </p:spPr>
        <p:txBody>
          <a:bodyPr>
            <a:normAutofit/>
          </a:bodyPr>
          <a:lstStyle/>
          <a:p>
            <a:r>
              <a:rPr lang="en-US" sz="3200" b="1" dirty="0" smtClean="0"/>
              <a:t>I'm Going to Assume We DO Have There's At Least One Mac User Who Didn't Get That Prep Work Done</a:t>
            </a:r>
            <a:endParaRPr lang="en-US" sz="3200" b="1" dirty="0"/>
          </a:p>
        </p:txBody>
      </p:sp>
      <p:sp>
        <p:nvSpPr>
          <p:cNvPr id="3" name="Content Placeholder 2"/>
          <p:cNvSpPr>
            <a:spLocks noGrp="1"/>
          </p:cNvSpPr>
          <p:nvPr>
            <p:ph idx="1"/>
          </p:nvPr>
        </p:nvSpPr>
        <p:spPr>
          <a:xfrm>
            <a:off x="200525" y="1325892"/>
            <a:ext cx="8783053" cy="5291476"/>
          </a:xfrm>
        </p:spPr>
        <p:txBody>
          <a:bodyPr>
            <a:normAutofit/>
          </a:bodyPr>
          <a:lstStyle/>
          <a:p>
            <a:r>
              <a:rPr lang="en-US" sz="2400" dirty="0" smtClean="0">
                <a:sym typeface="Wingdings"/>
              </a:rPr>
              <a:t>Therefore, let's go over this...</a:t>
            </a:r>
            <a:br>
              <a:rPr lang="en-US" sz="2400" dirty="0" smtClean="0">
                <a:sym typeface="Wingdings"/>
              </a:rPr>
            </a:br>
            <a:endParaRPr lang="en-US" sz="2400" dirty="0">
              <a:sym typeface="Wingdings"/>
            </a:endParaRPr>
          </a:p>
          <a:p>
            <a:r>
              <a:rPr lang="en-US" sz="2400" dirty="0" smtClean="0">
                <a:sym typeface="Wingdings"/>
              </a:rPr>
              <a:t>To build GNU Privacy Guard on the Mac, you'll need to:</a:t>
            </a:r>
            <a:br>
              <a:rPr lang="en-US" sz="2400" dirty="0" smtClean="0">
                <a:sym typeface="Wingdings"/>
              </a:rPr>
            </a:br>
            <a:r>
              <a:rPr lang="en-US" sz="2400" dirty="0" smtClean="0">
                <a:sym typeface="Wingdings"/>
              </a:rPr>
              <a:t/>
            </a:r>
            <a:br>
              <a:rPr lang="en-US" sz="2400" dirty="0" smtClean="0">
                <a:sym typeface="Wingdings"/>
              </a:rPr>
            </a:br>
            <a:r>
              <a:rPr lang="en-US" sz="2400" dirty="0" smtClean="0">
                <a:sym typeface="Wingdings"/>
              </a:rPr>
              <a:t>-- Be able to get to the Mac OS X terminal application on your Mac</a:t>
            </a:r>
            <a:br>
              <a:rPr lang="en-US" sz="2400" dirty="0" smtClean="0">
                <a:sym typeface="Wingdings"/>
              </a:rPr>
            </a:br>
            <a:r>
              <a:rPr lang="en-US" sz="2400" dirty="0" smtClean="0">
                <a:sym typeface="Wingdings"/>
              </a:rPr>
              <a:t/>
            </a:r>
            <a:br>
              <a:rPr lang="en-US" sz="2400" dirty="0" smtClean="0">
                <a:sym typeface="Wingdings"/>
              </a:rPr>
            </a:br>
            <a:r>
              <a:rPr lang="en-US" sz="2400" dirty="0" smtClean="0">
                <a:sym typeface="Wingdings"/>
              </a:rPr>
              <a:t>-- Know the admin password for your Mac</a:t>
            </a:r>
            <a:br>
              <a:rPr lang="en-US" sz="2400" dirty="0" smtClean="0">
                <a:sym typeface="Wingdings"/>
              </a:rPr>
            </a:br>
            <a:r>
              <a:rPr lang="en-US" sz="2400" dirty="0" smtClean="0">
                <a:sym typeface="Wingdings"/>
              </a:rPr>
              <a:t/>
            </a:r>
            <a:br>
              <a:rPr lang="en-US" sz="2400" dirty="0" smtClean="0">
                <a:sym typeface="Wingdings"/>
              </a:rPr>
            </a:br>
            <a:r>
              <a:rPr lang="en-US" sz="2400" dirty="0" smtClean="0">
                <a:sym typeface="Wingdings"/>
              </a:rPr>
              <a:t>-- Have Apple Xcode installed</a:t>
            </a:r>
            <a:r>
              <a:rPr lang="en-US" sz="2400" dirty="0">
                <a:sym typeface="Wingdings"/>
              </a:rPr>
              <a:t/>
            </a:r>
            <a:br>
              <a:rPr lang="en-US" sz="2400" dirty="0">
                <a:sym typeface="Wingdings"/>
              </a:rPr>
            </a:br>
            <a:r>
              <a:rPr lang="en-US" sz="2400" dirty="0" smtClean="0">
                <a:sym typeface="Wingdings"/>
              </a:rPr>
              <a:t/>
            </a:r>
            <a:br>
              <a:rPr lang="en-US" sz="2400" dirty="0" smtClean="0">
                <a:sym typeface="Wingdings"/>
              </a:rPr>
            </a:br>
            <a:r>
              <a:rPr lang="en-US" sz="2400" dirty="0" smtClean="0">
                <a:sym typeface="Wingdings"/>
              </a:rPr>
              <a:t>-- Have the Apple Xcode command line tools installed</a:t>
            </a:r>
          </a:p>
          <a:p>
            <a:endParaRPr lang="en-US" sz="2400" dirty="0">
              <a:sym typeface="Wingdings"/>
            </a:endParaRPr>
          </a:p>
          <a:p>
            <a:r>
              <a:rPr lang="en-US" sz="2400" dirty="0" smtClean="0">
                <a:sym typeface="Wingdings"/>
              </a:rPr>
              <a:t>We'll now take care of those points.</a:t>
            </a:r>
            <a:br>
              <a:rPr lang="en-US" sz="2400" dirty="0" smtClean="0">
                <a:sym typeface="Wingdings"/>
              </a:rPr>
            </a:br>
            <a:endParaRPr lang="en-US" sz="2400" dirty="0" smtClean="0">
              <a:sym typeface="Wingdings"/>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38</a:t>
            </a:fld>
            <a:endParaRPr lang="en-US"/>
          </a:p>
        </p:txBody>
      </p:sp>
    </p:spTree>
    <p:extLst>
      <p:ext uri="{BB962C8B-B14F-4D97-AF65-F5344CB8AC3E}">
        <p14:creationId xmlns:p14="http://schemas.microsoft.com/office/powerpoint/2010/main" val="394736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The Mac Terminal App</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b="1" dirty="0">
                <a:solidFill>
                  <a:srgbClr val="FF0000"/>
                </a:solidFill>
                <a:sym typeface="Wingdings"/>
              </a:rPr>
              <a:t>We'll eventually move to a graphical </a:t>
            </a:r>
            <a:r>
              <a:rPr lang="en-US" sz="2400" b="1" dirty="0" smtClean="0">
                <a:solidFill>
                  <a:srgbClr val="FF0000"/>
                </a:solidFill>
                <a:sym typeface="Wingdings"/>
              </a:rPr>
              <a:t>point-and-click environment, </a:t>
            </a:r>
            <a:r>
              <a:rPr lang="en-US" sz="2400" b="1" dirty="0">
                <a:solidFill>
                  <a:srgbClr val="FF0000"/>
                </a:solidFill>
                <a:sym typeface="Wingdings"/>
              </a:rPr>
              <a:t>but </a:t>
            </a:r>
            <a:r>
              <a:rPr lang="en-US" sz="2400" b="1" dirty="0" smtClean="0">
                <a:solidFill>
                  <a:srgbClr val="FF0000"/>
                </a:solidFill>
                <a:sym typeface="Wingdings"/>
              </a:rPr>
              <a:t>we're going to start by working at the command line.</a:t>
            </a:r>
            <a:endParaRPr lang="en-US" sz="2400" b="1" dirty="0">
              <a:solidFill>
                <a:srgbClr val="FF0000"/>
              </a:solidFill>
              <a:sym typeface="Wingdings"/>
            </a:endParaRPr>
          </a:p>
          <a:p>
            <a:endParaRPr lang="en-US" sz="2400" dirty="0" smtClean="0"/>
          </a:p>
          <a:p>
            <a:r>
              <a:rPr lang="en-US" sz="2400" dirty="0" smtClean="0"/>
              <a:t>On the Mac, that means using the Mac Terminal app, which emulates an old DEC VT100-family terminal.</a:t>
            </a:r>
          </a:p>
          <a:p>
            <a:endParaRPr lang="en-US" sz="2400" dirty="0"/>
          </a:p>
          <a:p>
            <a:r>
              <a:rPr lang="en-US" sz="2400" dirty="0" smtClean="0"/>
              <a:t>If you don't routinely use the Mac Terminal app, you can find it at:</a:t>
            </a:r>
            <a:br>
              <a:rPr lang="en-US" sz="2400" dirty="0" smtClean="0"/>
            </a:br>
            <a:r>
              <a:rPr lang="en-US" sz="2400" dirty="0" smtClean="0"/>
              <a:t/>
            </a:r>
            <a:br>
              <a:rPr lang="en-US" sz="2400" dirty="0" smtClean="0"/>
            </a:br>
            <a:r>
              <a:rPr lang="en-US" sz="2400" dirty="0" smtClean="0"/>
              <a:t>Finder </a:t>
            </a:r>
            <a:r>
              <a:rPr lang="en-US" sz="2400" dirty="0" smtClean="0">
                <a:sym typeface="Wingdings"/>
              </a:rPr>
              <a:t> Applications  Utilities  Terminal.app</a:t>
            </a:r>
          </a:p>
          <a:p>
            <a:endParaRPr lang="en-US" sz="2400" dirty="0">
              <a:sym typeface="Wingdings"/>
            </a:endParaRPr>
          </a:p>
          <a:p>
            <a:r>
              <a:rPr lang="en-US" sz="2400" dirty="0" smtClean="0">
                <a:sym typeface="Wingdings"/>
              </a:rPr>
              <a:t>Once you launch it, you'll be looking at a plain terminal window with a Unix command line shell prompt (the dollar sign). </a:t>
            </a:r>
            <a:r>
              <a:rPr lang="en-US" sz="2400" b="1" dirty="0" smtClean="0">
                <a:sym typeface="Wingdings"/>
              </a:rPr>
              <a:t>Do NOT type the dollar sign when it is shown in subsequent commands!</a:t>
            </a:r>
          </a:p>
          <a:p>
            <a:endParaRPr lang="en-US" sz="2400" dirty="0">
              <a:sym typeface="Wingdings"/>
            </a:endParaRPr>
          </a:p>
          <a:p>
            <a:endParaRPr lang="en-US" sz="2400" dirty="0">
              <a:sym typeface="Wingdings"/>
            </a:endParaRPr>
          </a:p>
          <a:p>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39</a:t>
            </a:fld>
            <a:endParaRPr lang="en-US"/>
          </a:p>
        </p:txBody>
      </p:sp>
    </p:spTree>
    <p:extLst>
      <p:ext uri="{BB962C8B-B14F-4D97-AF65-F5344CB8AC3E}">
        <p14:creationId xmlns:p14="http://schemas.microsoft.com/office/powerpoint/2010/main" val="240911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4000" cy="467632"/>
          </a:xfrm>
        </p:spPr>
        <p:txBody>
          <a:bodyPr>
            <a:normAutofit/>
          </a:bodyPr>
          <a:lstStyle/>
          <a:p>
            <a:r>
              <a:rPr lang="en-US" sz="3200" b="1" dirty="0" smtClean="0"/>
              <a:t>Disclaimer</a:t>
            </a:r>
            <a:endParaRPr lang="en-US" sz="3200" b="1" dirty="0"/>
          </a:p>
        </p:txBody>
      </p:sp>
      <p:sp>
        <p:nvSpPr>
          <p:cNvPr id="3" name="Content Placeholder 2"/>
          <p:cNvSpPr>
            <a:spLocks noGrp="1"/>
          </p:cNvSpPr>
          <p:nvPr>
            <p:ph idx="1"/>
          </p:nvPr>
        </p:nvSpPr>
        <p:spPr>
          <a:xfrm>
            <a:off x="200525" y="837405"/>
            <a:ext cx="8783053" cy="5779963"/>
          </a:xfrm>
        </p:spPr>
        <p:txBody>
          <a:bodyPr>
            <a:normAutofit/>
          </a:bodyPr>
          <a:lstStyle/>
          <a:p>
            <a:r>
              <a:rPr lang="en-US" sz="2400" dirty="0" smtClean="0"/>
              <a:t>While all due care was used in preparing the content of this training, we cannot ensure that you will not inadvertently make a mistake, or encounter a vulnerability while using PGP/GPG. </a:t>
            </a:r>
          </a:p>
          <a:p>
            <a:r>
              <a:rPr lang="en-US" sz="2400" dirty="0" smtClean="0"/>
              <a:t>Given that you cannot "unring the bell once it has been rung," and given that some potential "losses of confidentiality" may have grave or even catastrophic consequences, please remember that:</a:t>
            </a:r>
            <a:br>
              <a:rPr lang="en-US" sz="2400" dirty="0" smtClean="0"/>
            </a:br>
            <a:r>
              <a:rPr lang="en-US" sz="2400" dirty="0" smtClean="0"/>
              <a:t>-- you should </a:t>
            </a:r>
            <a:r>
              <a:rPr lang="en-US" sz="2400" b="1" dirty="0" smtClean="0"/>
              <a:t>not </a:t>
            </a:r>
            <a:r>
              <a:rPr lang="en-US" sz="2400" dirty="0" smtClean="0"/>
              <a:t>use PGP/GPG for "life/safety-critical" purposes</a:t>
            </a:r>
            <a:br>
              <a:rPr lang="en-US" sz="2400" dirty="0" smtClean="0"/>
            </a:br>
            <a:r>
              <a:rPr lang="en-US" sz="2400" dirty="0" smtClean="0"/>
              <a:t>-- today's training is provided on a "best efforts," as-is, where-is</a:t>
            </a:r>
            <a:br>
              <a:rPr lang="en-US" sz="2400" dirty="0" smtClean="0"/>
            </a:br>
            <a:r>
              <a:rPr lang="en-US" sz="2400" dirty="0" smtClean="0"/>
              <a:t>    basis, with all evident and/or latent faults/flaws</a:t>
            </a:r>
            <a:r>
              <a:rPr lang="en-US" sz="2400" dirty="0"/>
              <a:t/>
            </a:r>
            <a:br>
              <a:rPr lang="en-US" sz="2400" dirty="0"/>
            </a:br>
            <a:r>
              <a:rPr lang="en-US" sz="2400" dirty="0" smtClean="0"/>
              <a:t>-- should you decide to use and rely on PGP/GPG, the decision </a:t>
            </a:r>
            <a:br>
              <a:rPr lang="en-US" sz="2400" dirty="0" smtClean="0"/>
            </a:br>
            <a:r>
              <a:rPr lang="en-US" sz="2400" dirty="0" smtClean="0"/>
              <a:t>   </a:t>
            </a:r>
            <a:r>
              <a:rPr lang="en-US" sz="2400" dirty="0"/>
              <a:t> </a:t>
            </a:r>
            <a:r>
              <a:rPr lang="en-US" sz="2400" dirty="0" smtClean="0"/>
              <a:t>to do so is your own and at your own risk; we disclaim all </a:t>
            </a:r>
            <a:br>
              <a:rPr lang="en-US" sz="2400" dirty="0" smtClean="0"/>
            </a:br>
            <a:r>
              <a:rPr lang="en-US" sz="2400" dirty="0" smtClean="0"/>
              <a:t>    responsibility for any impacts associated with the use, misuse, </a:t>
            </a:r>
            <a:br>
              <a:rPr lang="en-US" sz="2400" dirty="0" smtClean="0"/>
            </a:br>
            <a:r>
              <a:rPr lang="en-US" sz="2400" dirty="0" smtClean="0"/>
              <a:t>    or abuse of PGP/GPG by anyone here today or using this talk.</a:t>
            </a:r>
          </a:p>
          <a:p>
            <a:r>
              <a:rPr lang="en-US" sz="2400" dirty="0" smtClean="0"/>
              <a:t>If you do not agree with these terms, please do not rely on the information in this talk, and please do not stay for this training.</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4</a:t>
            </a:fld>
            <a:endParaRPr lang="en-US"/>
          </a:p>
        </p:txBody>
      </p:sp>
    </p:spTree>
    <p:extLst>
      <p:ext uri="{BB962C8B-B14F-4D97-AF65-F5344CB8AC3E}">
        <p14:creationId xmlns:p14="http://schemas.microsoft.com/office/powerpoint/2010/main" val="1252589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509503"/>
          </a:xfrm>
        </p:spPr>
        <p:txBody>
          <a:bodyPr>
            <a:normAutofit/>
          </a:bodyPr>
          <a:lstStyle/>
          <a:p>
            <a:r>
              <a:rPr lang="en-US" sz="3200" b="1" dirty="0" smtClean="0"/>
              <a:t>Mac Administrative User</a:t>
            </a:r>
            <a:endParaRPr lang="en-US" sz="3200" b="1" dirty="0"/>
          </a:p>
        </p:txBody>
      </p:sp>
      <p:sp>
        <p:nvSpPr>
          <p:cNvPr id="3" name="Content Placeholder 2"/>
          <p:cNvSpPr>
            <a:spLocks noGrp="1"/>
          </p:cNvSpPr>
          <p:nvPr>
            <p:ph idx="1"/>
          </p:nvPr>
        </p:nvSpPr>
        <p:spPr>
          <a:xfrm>
            <a:off x="200525" y="809493"/>
            <a:ext cx="8783053" cy="5807876"/>
          </a:xfrm>
        </p:spPr>
        <p:txBody>
          <a:bodyPr>
            <a:normAutofit/>
          </a:bodyPr>
          <a:lstStyle/>
          <a:p>
            <a:r>
              <a:rPr lang="en-US" sz="2400" dirty="0" smtClean="0">
                <a:sym typeface="Wingdings"/>
              </a:rPr>
              <a:t>Mac OS X allows users to have different roles: you can be an regular user, for example, or an administrator with enhanced privileges. </a:t>
            </a:r>
          </a:p>
          <a:p>
            <a:endParaRPr lang="en-US" sz="2400" dirty="0">
              <a:sym typeface="Wingdings"/>
            </a:endParaRPr>
          </a:p>
          <a:p>
            <a:r>
              <a:rPr lang="en-US" sz="2400" dirty="0" smtClean="0">
                <a:sym typeface="Wingdings"/>
              </a:rPr>
              <a:t>When you first installed Mac OS X on your laptop, one of the first things you did was to create an administrator account.</a:t>
            </a:r>
          </a:p>
          <a:p>
            <a:endParaRPr lang="en-US" sz="2400" dirty="0" smtClean="0">
              <a:sym typeface="Wingdings"/>
            </a:endParaRPr>
          </a:p>
          <a:p>
            <a:r>
              <a:rPr lang="en-US" sz="2400" dirty="0" smtClean="0">
                <a:sym typeface="Wingdings"/>
              </a:rPr>
              <a:t>For the purpose of installing GNU Privacy Guard,</a:t>
            </a:r>
            <a:r>
              <a:rPr lang="en-US" sz="2400" b="1" dirty="0" smtClean="0">
                <a:sym typeface="Wingdings"/>
              </a:rPr>
              <a:t> you should be working from that administrator account. That means you should know the password for it.</a:t>
            </a:r>
          </a:p>
          <a:p>
            <a:endParaRPr lang="en-US" sz="2400" b="1" dirty="0">
              <a:sym typeface="Wingdings"/>
            </a:endParaRPr>
          </a:p>
          <a:p>
            <a:r>
              <a:rPr lang="en-US" sz="2400" dirty="0" smtClean="0">
                <a:sym typeface="Wingdings"/>
              </a:rPr>
              <a:t>Not sure if an account's an admin account? Go to </a:t>
            </a:r>
            <a:br>
              <a:rPr lang="en-US" sz="2400" dirty="0" smtClean="0">
                <a:sym typeface="Wingdings"/>
              </a:rPr>
            </a:br>
            <a:r>
              <a:rPr lang="en-US" sz="2400" dirty="0" smtClean="0">
                <a:sym typeface="Wingdings"/>
              </a:rPr>
              <a:t>Apple  System Preferences  Users &amp; Groups</a:t>
            </a:r>
            <a:br>
              <a:rPr lang="en-US" sz="2400" dirty="0" smtClean="0">
                <a:sym typeface="Wingdings"/>
              </a:rPr>
            </a:br>
            <a:r>
              <a:rPr lang="en-US" sz="2400" dirty="0" smtClean="0">
                <a:sym typeface="Wingdings"/>
              </a:rPr>
              <a:t>and look to see if you're using an account tagged as "admin"</a:t>
            </a:r>
            <a:endParaRPr lang="en-US" sz="2400" dirty="0">
              <a:sym typeface="Wingdings"/>
            </a:endParaRPr>
          </a:p>
          <a:p>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40</a:t>
            </a:fld>
            <a:endParaRPr lang="en-US"/>
          </a:p>
        </p:txBody>
      </p:sp>
    </p:spTree>
    <p:extLst>
      <p:ext uri="{BB962C8B-B14F-4D97-AF65-F5344CB8AC3E}">
        <p14:creationId xmlns:p14="http://schemas.microsoft.com/office/powerpoint/2010/main" val="1199365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649071"/>
          </a:xfrm>
        </p:spPr>
        <p:txBody>
          <a:bodyPr>
            <a:normAutofit/>
          </a:bodyPr>
          <a:lstStyle/>
          <a:p>
            <a:r>
              <a:rPr lang="en-US" sz="3200" b="1" dirty="0" smtClean="0"/>
              <a:t>Install the Apple Developer Tools</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Compiling software on the Mac generally requires Xcode, the Apple developer tools. Anyone can register to become an Apple "developer" and you can then freely download Xcode.</a:t>
            </a:r>
          </a:p>
          <a:p>
            <a:endParaRPr lang="en-US" sz="2400" dirty="0"/>
          </a:p>
          <a:p>
            <a:r>
              <a:rPr lang="en-US" sz="2400" b="1" dirty="0" smtClean="0"/>
              <a:t>IF</a:t>
            </a:r>
            <a:r>
              <a:rPr lang="en-US" sz="2400" dirty="0" smtClean="0"/>
              <a:t> you didn't already install Xcode, you can </a:t>
            </a:r>
            <a:r>
              <a:rPr lang="en-US" sz="2400" b="1" dirty="0" smtClean="0"/>
              <a:t>download Xcode 7.2.1 for free from Apple.</a:t>
            </a:r>
            <a:r>
              <a:rPr lang="en-US" sz="2400" dirty="0" smtClean="0"/>
              <a:t> See the link located at:</a:t>
            </a:r>
            <a:br>
              <a:rPr lang="en-US" sz="2400" dirty="0" smtClean="0"/>
            </a:br>
            <a:r>
              <a:rPr lang="en-US" sz="2400" dirty="0"/>
              <a:t/>
            </a:r>
            <a:br>
              <a:rPr lang="en-US" sz="2400" dirty="0"/>
            </a:br>
            <a:r>
              <a:rPr lang="en-US" sz="2400" dirty="0"/>
              <a:t>https://</a:t>
            </a:r>
            <a:r>
              <a:rPr lang="en-US" sz="2400" dirty="0" err="1"/>
              <a:t>developer.apple.com</a:t>
            </a:r>
            <a:r>
              <a:rPr lang="en-US" sz="2400" dirty="0"/>
              <a:t>/</a:t>
            </a:r>
            <a:r>
              <a:rPr lang="en-US" sz="2400" dirty="0" err="1"/>
              <a:t>xcode</a:t>
            </a:r>
            <a:r>
              <a:rPr lang="en-US" sz="2400" dirty="0"/>
              <a:t>/downloads</a:t>
            </a:r>
            <a:r>
              <a:rPr lang="en-US" sz="2400" dirty="0" smtClean="0"/>
              <a:t>/</a:t>
            </a:r>
          </a:p>
          <a:p>
            <a:endParaRPr lang="en-US" sz="2400" dirty="0"/>
          </a:p>
          <a:p>
            <a:r>
              <a:rPr lang="en-US" sz="2400" dirty="0" smtClean="0">
                <a:solidFill>
                  <a:srgbClr val="FF0000"/>
                </a:solidFill>
              </a:rPr>
              <a:t>Note that this is a LARGE download (4.4GB+)and may take a substantial amount of time</a:t>
            </a:r>
            <a:r>
              <a:rPr lang="en-US" sz="2400" dirty="0">
                <a:solidFill>
                  <a:srgbClr val="FF0000"/>
                </a:solidFill>
              </a:rPr>
              <a:t> </a:t>
            </a:r>
            <a:r>
              <a:rPr lang="en-US" sz="2400" dirty="0" smtClean="0">
                <a:solidFill>
                  <a:srgbClr val="FF0000"/>
                </a:solidFill>
              </a:rPr>
              <a:t>over a shared wireless network.</a:t>
            </a:r>
            <a:r>
              <a:rPr lang="en-US" sz="2400" dirty="0">
                <a:solidFill>
                  <a:srgbClr val="FF0000"/>
                </a:solidFill>
              </a:rPr>
              <a:t> </a:t>
            </a:r>
            <a:r>
              <a:rPr lang="en-US" sz="2400" b="1" dirty="0" smtClean="0">
                <a:solidFill>
                  <a:srgbClr val="FF0000"/>
                </a:solidFill>
              </a:rPr>
              <a:t>If you've not previously downloaded and installed Xcode, you may want to try JUST installing the </a:t>
            </a:r>
            <a:r>
              <a:rPr lang="en-US" sz="2400" b="1" dirty="0" err="1" smtClean="0">
                <a:solidFill>
                  <a:srgbClr val="FF0000"/>
                </a:solidFill>
              </a:rPr>
              <a:t>XCode</a:t>
            </a:r>
            <a:r>
              <a:rPr lang="en-US" sz="2400" b="1" dirty="0" smtClean="0">
                <a:solidFill>
                  <a:srgbClr val="FF0000"/>
                </a:solidFill>
              </a:rPr>
              <a:t> Command Line tools, INSTEAD.</a:t>
            </a:r>
            <a:endParaRPr lang="en-US" sz="2400" b="1" dirty="0">
              <a:solidFill>
                <a:srgbClr val="FF0000"/>
              </a:solidFill>
            </a:endParaRPr>
          </a:p>
          <a:p>
            <a:endParaRPr lang="nl-NL"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41</a:t>
            </a:fld>
            <a:endParaRPr lang="en-US"/>
          </a:p>
        </p:txBody>
      </p:sp>
    </p:spTree>
    <p:extLst>
      <p:ext uri="{BB962C8B-B14F-4D97-AF65-F5344CB8AC3E}">
        <p14:creationId xmlns:p14="http://schemas.microsoft.com/office/powerpoint/2010/main" val="3281584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code-7.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80" y="440555"/>
            <a:ext cx="8326542" cy="4948965"/>
          </a:xfrm>
          <a:prstGeom prst="rect">
            <a:avLst/>
          </a:prstGeom>
        </p:spPr>
      </p:pic>
    </p:spTree>
    <p:extLst>
      <p:ext uri="{BB962C8B-B14F-4D97-AF65-F5344CB8AC3E}">
        <p14:creationId xmlns:p14="http://schemas.microsoft.com/office/powerpoint/2010/main" val="2281812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649071"/>
          </a:xfrm>
        </p:spPr>
        <p:txBody>
          <a:bodyPr>
            <a:normAutofit/>
          </a:bodyPr>
          <a:lstStyle/>
          <a:p>
            <a:r>
              <a:rPr lang="en-US" sz="3200" b="1" dirty="0" smtClean="0"/>
              <a:t>Installing The Command Line Tools</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b="1" u="sng" dirty="0" smtClean="0"/>
              <a:t>IF YOU </a:t>
            </a:r>
            <a:r>
              <a:rPr lang="en-US" sz="2400" b="1" i="1" u="sng" dirty="0" smtClean="0"/>
              <a:t>HAVE</a:t>
            </a:r>
            <a:r>
              <a:rPr lang="en-US" sz="2400" b="1" u="sng" dirty="0" smtClean="0"/>
              <a:t> INSTALLED Xcode but </a:t>
            </a:r>
            <a:r>
              <a:rPr lang="en-US" sz="2400" b="1" i="1" u="sng" dirty="0" smtClean="0"/>
              <a:t>HAVEN'T</a:t>
            </a:r>
            <a:r>
              <a:rPr lang="en-US" sz="2400" b="1" u="sng" dirty="0" smtClean="0"/>
              <a:t> installed the Command Line Tools</a:t>
            </a:r>
            <a:r>
              <a:rPr lang="en-US" sz="2400" b="1" dirty="0" smtClean="0"/>
              <a:t>,</a:t>
            </a:r>
            <a:r>
              <a:rPr lang="en-US" sz="2400" dirty="0"/>
              <a:t> </a:t>
            </a:r>
            <a:r>
              <a:rPr lang="en-US" sz="2400" b="1" dirty="0" smtClean="0"/>
              <a:t>you also need to download </a:t>
            </a:r>
            <a:r>
              <a:rPr lang="en-US" sz="2400" b="1" dirty="0"/>
              <a:t>the command line </a:t>
            </a:r>
            <a:r>
              <a:rPr lang="en-US" sz="2400" b="1" dirty="0" smtClean="0"/>
              <a:t>tools</a:t>
            </a:r>
            <a:r>
              <a:rPr lang="en-US" sz="2400" dirty="0"/>
              <a:t>.</a:t>
            </a:r>
            <a:r>
              <a:rPr lang="en-US" sz="2400" dirty="0" smtClean="0"/>
              <a:t> Do so by (a) starting Xcode</a:t>
            </a:r>
            <a:r>
              <a:rPr lang="en-US" sz="2400" dirty="0"/>
              <a:t>, </a:t>
            </a:r>
            <a:r>
              <a:rPr lang="en-US" sz="2400" dirty="0" smtClean="0"/>
              <a:t>then (b) going to </a:t>
            </a:r>
            <a:r>
              <a:rPr lang="en-US" sz="2400" dirty="0"/>
              <a:t>the </a:t>
            </a:r>
            <a:r>
              <a:rPr lang="en-US" sz="2400" dirty="0" err="1" smtClean="0"/>
              <a:t>Xcode</a:t>
            </a:r>
            <a:r>
              <a:rPr lang="en-US" sz="2400" dirty="0" err="1" smtClean="0">
                <a:sym typeface="Wingdings"/>
              </a:rPr>
              <a:t>Preferences</a:t>
            </a:r>
            <a:r>
              <a:rPr lang="en-US" sz="2400" dirty="0" err="1" smtClean="0"/>
              <a:t>Downloads</a:t>
            </a:r>
            <a:r>
              <a:rPr lang="en-US" sz="2400" dirty="0" smtClean="0"/>
              <a:t> </a:t>
            </a:r>
            <a:r>
              <a:rPr lang="en-US" sz="2400" dirty="0"/>
              <a:t>tab </a:t>
            </a:r>
            <a:r>
              <a:rPr lang="en-US" sz="2400" dirty="0" smtClean="0"/>
              <a:t>and clicking </a:t>
            </a:r>
            <a:r>
              <a:rPr lang="en-US" sz="2400" dirty="0"/>
              <a:t>"Install" next </a:t>
            </a:r>
            <a:r>
              <a:rPr lang="en-US" sz="2400" dirty="0" smtClean="0"/>
              <a:t/>
            </a:r>
            <a:br>
              <a:rPr lang="en-US" sz="2400" dirty="0" smtClean="0"/>
            </a:br>
            <a:r>
              <a:rPr lang="en-US" sz="2400" dirty="0" smtClean="0"/>
              <a:t>to </a:t>
            </a:r>
            <a:r>
              <a:rPr lang="en-US" sz="2400" dirty="0"/>
              <a:t>the Command Line Tools </a:t>
            </a:r>
            <a:r>
              <a:rPr lang="en-US" sz="2400" dirty="0" smtClean="0"/>
              <a:t>entry.</a:t>
            </a:r>
            <a:endParaRPr lang="en-US" sz="2400" dirty="0"/>
          </a:p>
          <a:p>
            <a:r>
              <a:rPr lang="en-US" sz="2400" b="1" u="sng" dirty="0" smtClean="0"/>
              <a:t>IF YOU </a:t>
            </a:r>
            <a:r>
              <a:rPr lang="en-US" sz="2400" b="1" i="1" u="sng" dirty="0" smtClean="0"/>
              <a:t>HAVEN'T</a:t>
            </a:r>
            <a:r>
              <a:rPr lang="en-US" sz="2400" b="1" u="sng" dirty="0" smtClean="0"/>
              <a:t> INSTALLED Xcode (and don't WANT to!),</a:t>
            </a:r>
            <a:r>
              <a:rPr lang="en-US" sz="2400" dirty="0" smtClean="0"/>
              <a:t> </a:t>
            </a:r>
            <a:br>
              <a:rPr lang="en-US" sz="2400" dirty="0" smtClean="0"/>
            </a:br>
            <a:r>
              <a:rPr lang="en-US" sz="2400" dirty="0" smtClean="0"/>
              <a:t>you can try downloading JUST the command line tools by entering</a:t>
            </a:r>
            <a:br>
              <a:rPr lang="en-US" sz="2400" dirty="0" smtClean="0"/>
            </a:br>
            <a:r>
              <a:rPr lang="en-US" sz="2400" dirty="0" smtClean="0"/>
              <a:t>$ </a:t>
            </a:r>
            <a:r>
              <a:rPr lang="en-US" sz="2400" b="1" dirty="0" err="1" smtClean="0"/>
              <a:t>xcode</a:t>
            </a:r>
            <a:r>
              <a:rPr lang="en-US" sz="2400" b="1" dirty="0"/>
              <a:t>-</a:t>
            </a:r>
            <a:r>
              <a:rPr lang="en-US" sz="2400" b="1" dirty="0" smtClean="0"/>
              <a:t>select  --install</a:t>
            </a:r>
            <a:br>
              <a:rPr lang="en-US" sz="2400" b="1" dirty="0" smtClean="0"/>
            </a:br>
            <a:r>
              <a:rPr lang="en-US" sz="2400" dirty="0" smtClean="0"/>
              <a:t>That MAY be all you actually need.</a:t>
            </a:r>
            <a:endParaRPr lang="en-US" sz="2400" b="1" dirty="0"/>
          </a:p>
          <a:p>
            <a:r>
              <a:rPr lang="en-US" sz="2400" dirty="0" smtClean="0">
                <a:solidFill>
                  <a:srgbClr val="FF0000"/>
                </a:solidFill>
              </a:rPr>
              <a:t>Regardless of the approach you use,</a:t>
            </a:r>
            <a:r>
              <a:rPr lang="en-US" sz="2400" dirty="0" smtClean="0"/>
              <a:t> signify that you accept the Command </a:t>
            </a:r>
            <a:r>
              <a:rPr lang="en-US" sz="2400" dirty="0"/>
              <a:t>L</a:t>
            </a:r>
            <a:r>
              <a:rPr lang="en-US" sz="2400" dirty="0" smtClean="0"/>
              <a:t>ine </a:t>
            </a:r>
            <a:r>
              <a:rPr lang="en-US" sz="2400" dirty="0"/>
              <a:t>T</a:t>
            </a:r>
            <a:r>
              <a:rPr lang="en-US" sz="2400" dirty="0" smtClean="0"/>
              <a:t>ool license by entering in a Terminal window:</a:t>
            </a:r>
            <a:r>
              <a:rPr lang="en-US" sz="2400" dirty="0"/>
              <a:t/>
            </a:r>
            <a:br>
              <a:rPr lang="en-US" sz="2400" dirty="0"/>
            </a:br>
            <a:r>
              <a:rPr lang="en-US" sz="2400" dirty="0" smtClean="0"/>
              <a:t>$ </a:t>
            </a:r>
            <a:r>
              <a:rPr lang="nl-NL" sz="2400" b="1" dirty="0" smtClean="0"/>
              <a:t>sudo  xcodebuild  </a:t>
            </a:r>
            <a:r>
              <a:rPr lang="nl-NL" sz="2400" b="1" dirty="0"/>
              <a:t>-</a:t>
            </a:r>
            <a:r>
              <a:rPr lang="nl-NL" sz="2400" b="1" dirty="0" smtClean="0"/>
              <a:t>license</a:t>
            </a:r>
            <a:br>
              <a:rPr lang="nl-NL" sz="2400" b="1" dirty="0" smtClean="0"/>
            </a:br>
            <a:r>
              <a:rPr lang="nl-NL" sz="2400" dirty="0" smtClean="0"/>
              <a:t>Hit space, space, space, etc., to scroll down through the text of the legal agreement.</a:t>
            </a:r>
            <a:r>
              <a:rPr lang="nl-NL" sz="2400" b="1" dirty="0"/>
              <a:t> </a:t>
            </a:r>
            <a:r>
              <a:rPr lang="nl-NL" sz="2400" dirty="0" smtClean="0"/>
              <a:t>When you get down to the very bottom, enter:</a:t>
            </a:r>
            <a:br>
              <a:rPr lang="nl-NL" sz="2400" dirty="0" smtClean="0"/>
            </a:br>
            <a:r>
              <a:rPr lang="nl-NL" sz="2400" b="1" dirty="0" smtClean="0"/>
              <a:t>agree </a:t>
            </a:r>
            <a:endParaRPr lang="nl-NL"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43</a:t>
            </a:fld>
            <a:endParaRPr lang="en-US"/>
          </a:p>
        </p:txBody>
      </p:sp>
    </p:spTree>
    <p:extLst>
      <p:ext uri="{BB962C8B-B14F-4D97-AF65-F5344CB8AC3E}">
        <p14:creationId xmlns:p14="http://schemas.microsoft.com/office/powerpoint/2010/main" val="3810721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649071"/>
          </a:xfrm>
        </p:spPr>
        <p:txBody>
          <a:bodyPr>
            <a:normAutofit/>
          </a:bodyPr>
          <a:lstStyle/>
          <a:p>
            <a:r>
              <a:rPr lang="en-US" sz="3200" b="1" dirty="0" smtClean="0">
                <a:solidFill>
                  <a:srgbClr val="660066"/>
                </a:solidFill>
              </a:rPr>
              <a:t>Linux Users, You Should Start Paying Attention Here</a:t>
            </a:r>
            <a:endParaRPr lang="en-US" sz="3200" b="1" dirty="0">
              <a:solidFill>
                <a:srgbClr val="660066"/>
              </a:solidFill>
            </a:endParaRPr>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solidFill>
                  <a:srgbClr val="660066"/>
                </a:solidFill>
              </a:rPr>
              <a:t>If you're a Linux person and you want to build GNU Privacy Guard from scratch, start paying attention here, please!</a:t>
            </a:r>
          </a:p>
          <a:p>
            <a:endParaRPr lang="en-US" sz="2400" dirty="0" smtClean="0">
              <a:solidFill>
                <a:srgbClr val="660066"/>
              </a:solidFill>
            </a:endParaRPr>
          </a:p>
          <a:p>
            <a:r>
              <a:rPr lang="en-US" sz="2400" dirty="0" smtClean="0">
                <a:solidFill>
                  <a:srgbClr val="660066"/>
                </a:solidFill>
              </a:rPr>
              <a:t>The command line process is basically the same for Mac users and for you...</a:t>
            </a:r>
          </a:p>
        </p:txBody>
      </p:sp>
      <p:sp>
        <p:nvSpPr>
          <p:cNvPr id="4" name="Slide Number Placeholder 3"/>
          <p:cNvSpPr>
            <a:spLocks noGrp="1"/>
          </p:cNvSpPr>
          <p:nvPr>
            <p:ph type="sldNum" sz="quarter" idx="12"/>
          </p:nvPr>
        </p:nvSpPr>
        <p:spPr/>
        <p:txBody>
          <a:bodyPr/>
          <a:lstStyle/>
          <a:p>
            <a:fld id="{A507E34E-F8CF-C042-953C-8A8377B6E721}" type="slidenum">
              <a:rPr lang="en-US" smtClean="0"/>
              <a:t>44</a:t>
            </a:fld>
            <a:endParaRPr lang="en-US"/>
          </a:p>
        </p:txBody>
      </p:sp>
    </p:spTree>
    <p:extLst>
      <p:ext uri="{BB962C8B-B14F-4D97-AF65-F5344CB8AC3E}">
        <p14:creationId xmlns:p14="http://schemas.microsoft.com/office/powerpoint/2010/main" val="3228552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Downloading GPG 1.4.20 Source Code</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Download a copy of the GPG 1.4.20 source code by going to a Terminal window, and then entering (at the dollar sign prompt):</a:t>
            </a:r>
            <a:br>
              <a:rPr lang="en-US" sz="2400" dirty="0" smtClean="0"/>
            </a:br>
            <a:r>
              <a:rPr lang="en-US" sz="2400" dirty="0" smtClean="0"/>
              <a:t>$ </a:t>
            </a:r>
            <a:r>
              <a:rPr lang="en-US" sz="2400" b="1" dirty="0" smtClean="0"/>
              <a:t>curl  -O </a:t>
            </a:r>
            <a:r>
              <a:rPr lang="en-US" sz="2400" b="1" dirty="0"/>
              <a:t>https://</a:t>
            </a:r>
            <a:r>
              <a:rPr lang="en-US" sz="2400" b="1" dirty="0" err="1"/>
              <a:t>www.gnupg.org</a:t>
            </a:r>
            <a:r>
              <a:rPr lang="en-US" sz="2400" b="1" dirty="0"/>
              <a:t>/ftp/</a:t>
            </a:r>
            <a:r>
              <a:rPr lang="en-US" sz="2400" b="1" dirty="0" err="1"/>
              <a:t>gcrypt</a:t>
            </a:r>
            <a:r>
              <a:rPr lang="en-US" sz="2400" b="1" dirty="0"/>
              <a:t>/</a:t>
            </a:r>
            <a:r>
              <a:rPr lang="en-US" sz="2400" b="1" dirty="0" err="1"/>
              <a:t>gnupg</a:t>
            </a:r>
            <a:r>
              <a:rPr lang="en-US" sz="2400" b="1" dirty="0"/>
              <a:t>/gnupg-1.4.20.tar.bz2 </a:t>
            </a:r>
            <a:br>
              <a:rPr lang="en-US" sz="2400" b="1" dirty="0"/>
            </a:br>
            <a:r>
              <a:rPr lang="en-US" sz="2400" dirty="0"/>
              <a:t>(that's curl </a:t>
            </a:r>
            <a:r>
              <a:rPr lang="en-US" sz="2400" dirty="0" smtClean="0"/>
              <a:t>space dash capital oh</a:t>
            </a:r>
            <a:r>
              <a:rPr lang="en-US" sz="2400" dirty="0"/>
              <a:t>, not curl </a:t>
            </a:r>
            <a:r>
              <a:rPr lang="en-US" sz="2400" dirty="0" smtClean="0"/>
              <a:t>space dash zero, and continue the second line as part of the first line, without any intervening space</a:t>
            </a:r>
            <a:br>
              <a:rPr lang="en-US" sz="2400" dirty="0" smtClean="0"/>
            </a:br>
            <a:endParaRPr lang="en-US" sz="2400" dirty="0"/>
          </a:p>
          <a:p>
            <a:r>
              <a:rPr lang="en-US" sz="2400" dirty="0" smtClean="0"/>
              <a:t>Next, verify the checksum of that file (and thus its integrity):</a:t>
            </a:r>
            <a:br>
              <a:rPr lang="en-US" sz="2400" dirty="0" smtClean="0"/>
            </a:br>
            <a:r>
              <a:rPr lang="nl-NL" sz="2400" dirty="0" smtClean="0"/>
              <a:t>$ </a:t>
            </a:r>
            <a:r>
              <a:rPr lang="nl-NL" sz="2400" b="1" dirty="0" err="1" smtClean="0"/>
              <a:t>shasum</a:t>
            </a:r>
            <a:r>
              <a:rPr lang="nl-NL" sz="2400" b="1" dirty="0" smtClean="0"/>
              <a:t> </a:t>
            </a:r>
            <a:r>
              <a:rPr lang="nl-NL" sz="2400" b="1" dirty="0"/>
              <a:t>gnupg-</a:t>
            </a:r>
            <a:r>
              <a:rPr lang="nl-NL" sz="2400" b="1" dirty="0" smtClean="0"/>
              <a:t>1.4.20.</a:t>
            </a:r>
            <a:r>
              <a:rPr lang="nl-NL" sz="2400" b="1" dirty="0"/>
              <a:t>tar.bz2 </a:t>
            </a:r>
            <a:r>
              <a:rPr lang="nl-NL" sz="2400" b="1" dirty="0" smtClean="0"/>
              <a:t/>
            </a:r>
            <a:br>
              <a:rPr lang="nl-NL" sz="2400" b="1" dirty="0" smtClean="0"/>
            </a:br>
            <a:r>
              <a:rPr lang="it-IT" sz="2400" dirty="0"/>
              <a:t>cbc9d960e3d8488c32675019a79fbfbf8680387e  gnupg-1.4.20.tar.bz2</a:t>
            </a:r>
            <a:r>
              <a:rPr lang="nl-NL" sz="2400" dirty="0" smtClean="0"/>
              <a:t/>
            </a:r>
            <a:br>
              <a:rPr lang="nl-NL" sz="2400" dirty="0" smtClean="0"/>
            </a:br>
            <a:r>
              <a:rPr lang="nl-NL" sz="2400" dirty="0" err="1" smtClean="0"/>
              <a:t>That</a:t>
            </a:r>
            <a:r>
              <a:rPr lang="nl-NL" sz="2400" dirty="0" smtClean="0"/>
              <a:t> </a:t>
            </a:r>
            <a:r>
              <a:rPr lang="nl-NL" sz="2400" dirty="0" err="1" smtClean="0"/>
              <a:t>checksum</a:t>
            </a:r>
            <a:r>
              <a:rPr lang="nl-NL" sz="2400" dirty="0" smtClean="0"/>
              <a:t> </a:t>
            </a:r>
            <a:r>
              <a:rPr lang="nl-NL" sz="2400" dirty="0" err="1" smtClean="0"/>
              <a:t>should</a:t>
            </a:r>
            <a:r>
              <a:rPr lang="nl-NL" sz="2400" dirty="0" smtClean="0"/>
              <a:t> match </a:t>
            </a:r>
            <a:r>
              <a:rPr lang="nl-NL" sz="2400" dirty="0" err="1" smtClean="0"/>
              <a:t>what</a:t>
            </a:r>
            <a:r>
              <a:rPr lang="nl-NL" sz="2400" dirty="0" err="1"/>
              <a:t>'</a:t>
            </a:r>
            <a:r>
              <a:rPr lang="nl-NL" sz="2400" dirty="0" err="1" smtClean="0"/>
              <a:t>s</a:t>
            </a:r>
            <a:r>
              <a:rPr lang="nl-NL" sz="2400" dirty="0" smtClean="0"/>
              <a:t> </a:t>
            </a:r>
            <a:r>
              <a:rPr lang="nl-NL" sz="2400" dirty="0" err="1" smtClean="0"/>
              <a:t>shown</a:t>
            </a:r>
            <a:r>
              <a:rPr lang="nl-NL" sz="2400" dirty="0"/>
              <a:t> </a:t>
            </a:r>
            <a:r>
              <a:rPr lang="nl-NL" sz="2400" dirty="0" err="1" smtClean="0"/>
              <a:t>above</a:t>
            </a:r>
            <a:r>
              <a:rPr lang="nl-NL" sz="2400" dirty="0" smtClean="0"/>
              <a:t> (</a:t>
            </a:r>
            <a:r>
              <a:rPr lang="nl-NL" sz="2400" dirty="0" err="1" smtClean="0"/>
              <a:t>and</a:t>
            </a:r>
            <a:r>
              <a:rPr lang="nl-NL" sz="2400" dirty="0" smtClean="0"/>
              <a:t> </a:t>
            </a:r>
            <a:r>
              <a:rPr lang="nl-NL" sz="2400" dirty="0" err="1" smtClean="0"/>
              <a:t>what's</a:t>
            </a:r>
            <a:r>
              <a:rPr lang="nl-NL" sz="2400" dirty="0" smtClean="0"/>
              <a:t> </a:t>
            </a:r>
            <a:r>
              <a:rPr lang="nl-NL" sz="2400" dirty="0" err="1" smtClean="0"/>
              <a:t>shown</a:t>
            </a:r>
            <a:r>
              <a:rPr lang="nl-NL" sz="2400" dirty="0" smtClean="0"/>
              <a:t> online at </a:t>
            </a:r>
            <a:r>
              <a:rPr lang="nl-NL" sz="2400" dirty="0" err="1"/>
              <a:t>https</a:t>
            </a:r>
            <a:r>
              <a:rPr lang="nl-NL" sz="2400" dirty="0"/>
              <a:t>://</a:t>
            </a:r>
            <a:r>
              <a:rPr lang="nl-NL" sz="2400" dirty="0" err="1"/>
              <a:t>lists.gnupg.org</a:t>
            </a:r>
            <a:r>
              <a:rPr lang="nl-NL" sz="2400" dirty="0"/>
              <a:t>/</a:t>
            </a:r>
            <a:r>
              <a:rPr lang="nl-NL" sz="2400" dirty="0" err="1"/>
              <a:t>pipermail</a:t>
            </a:r>
            <a:r>
              <a:rPr lang="nl-NL" sz="2400" dirty="0"/>
              <a:t>/</a:t>
            </a:r>
            <a:r>
              <a:rPr lang="nl-NL" sz="2400" dirty="0" err="1"/>
              <a:t>gnupg-announce</a:t>
            </a:r>
            <a:r>
              <a:rPr lang="nl-NL" sz="2400" dirty="0"/>
              <a:t>/2015q4/000382.html </a:t>
            </a:r>
            <a:r>
              <a:rPr lang="nl-NL" sz="2400" dirty="0" smtClean="0"/>
              <a:t>)</a:t>
            </a:r>
            <a:endParaRPr lang="nl-NL" sz="2400" dirty="0"/>
          </a:p>
          <a:p>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45</a:t>
            </a:fld>
            <a:endParaRPr lang="en-US"/>
          </a:p>
        </p:txBody>
      </p:sp>
    </p:spTree>
    <p:extLst>
      <p:ext uri="{BB962C8B-B14F-4D97-AF65-F5344CB8AC3E}">
        <p14:creationId xmlns:p14="http://schemas.microsoft.com/office/powerpoint/2010/main" val="11707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709983"/>
          </a:xfrm>
        </p:spPr>
        <p:txBody>
          <a:bodyPr>
            <a:normAutofit/>
          </a:bodyPr>
          <a:lstStyle/>
          <a:p>
            <a:r>
              <a:rPr lang="en-US" sz="3200" b="1" dirty="0" smtClean="0"/>
              <a:t>Unpack The GNUPG Distribution</a:t>
            </a:r>
            <a:endParaRPr lang="en-US" sz="3200" b="1" dirty="0"/>
          </a:p>
        </p:txBody>
      </p:sp>
      <p:sp>
        <p:nvSpPr>
          <p:cNvPr id="3" name="Content Placeholder 2"/>
          <p:cNvSpPr>
            <a:spLocks noGrp="1"/>
          </p:cNvSpPr>
          <p:nvPr>
            <p:ph idx="1"/>
          </p:nvPr>
        </p:nvSpPr>
        <p:spPr>
          <a:xfrm>
            <a:off x="200525" y="1041631"/>
            <a:ext cx="8783053" cy="5575737"/>
          </a:xfrm>
        </p:spPr>
        <p:txBody>
          <a:bodyPr>
            <a:normAutofit/>
          </a:bodyPr>
          <a:lstStyle/>
          <a:p>
            <a:r>
              <a:rPr lang="en-US" sz="2400" dirty="0" smtClean="0"/>
              <a:t>Uncompress the archive you downloaded:</a:t>
            </a:r>
            <a:br>
              <a:rPr lang="en-US" sz="2400" dirty="0" smtClean="0"/>
            </a:br>
            <a:r>
              <a:rPr lang="en-US" sz="2400" dirty="0" smtClean="0"/>
              <a:t/>
            </a:r>
            <a:br>
              <a:rPr lang="en-US" sz="2400" dirty="0" smtClean="0"/>
            </a:br>
            <a:r>
              <a:rPr lang="en-US" sz="2400" dirty="0" smtClean="0"/>
              <a:t>$ </a:t>
            </a:r>
            <a:r>
              <a:rPr lang="en-US" sz="2400" b="1" dirty="0" smtClean="0"/>
              <a:t>bunzip2 </a:t>
            </a:r>
            <a:r>
              <a:rPr lang="nl-NL" sz="2400" b="1" dirty="0"/>
              <a:t>gnupg-</a:t>
            </a:r>
            <a:r>
              <a:rPr lang="nl-NL" sz="2400" b="1" dirty="0" smtClean="0"/>
              <a:t>1.4.20.</a:t>
            </a:r>
            <a:r>
              <a:rPr lang="nl-NL" sz="2400" b="1" dirty="0"/>
              <a:t>tar.bz2</a:t>
            </a:r>
            <a:r>
              <a:rPr lang="en-US" sz="2400" dirty="0" smtClean="0"/>
              <a:t> </a:t>
            </a:r>
            <a:br>
              <a:rPr lang="en-US" sz="2400" dirty="0" smtClean="0"/>
            </a:br>
            <a:r>
              <a:rPr lang="en-US" sz="2400" dirty="0" smtClean="0"/>
              <a:t/>
            </a:r>
            <a:br>
              <a:rPr lang="en-US" sz="2400" dirty="0" smtClean="0"/>
            </a:br>
            <a:r>
              <a:rPr lang="en-US" sz="2400" dirty="0" smtClean="0"/>
              <a:t>This will leave you with the uncompressed archive file </a:t>
            </a:r>
            <a:r>
              <a:rPr lang="nl-NL" sz="2400" dirty="0"/>
              <a:t>gnupg-</a:t>
            </a:r>
            <a:r>
              <a:rPr lang="nl-NL" sz="2400" dirty="0" smtClean="0"/>
              <a:t>1.4.20.tar</a:t>
            </a:r>
            <a:br>
              <a:rPr lang="nl-NL" sz="2400" dirty="0" smtClean="0"/>
            </a:br>
            <a:endParaRPr lang="en-US" sz="2400" dirty="0"/>
          </a:p>
          <a:p>
            <a:r>
              <a:rPr lang="en-US" sz="2400" dirty="0" smtClean="0"/>
              <a:t>Untar that tar archive:</a:t>
            </a:r>
            <a:br>
              <a:rPr lang="en-US" sz="2400" dirty="0" smtClean="0"/>
            </a:br>
            <a:r>
              <a:rPr lang="en-US" sz="2400" dirty="0" smtClean="0"/>
              <a:t/>
            </a:r>
            <a:br>
              <a:rPr lang="en-US" sz="2400" dirty="0" smtClean="0"/>
            </a:br>
            <a:r>
              <a:rPr lang="en-US" sz="2400" dirty="0" smtClean="0"/>
              <a:t>$ </a:t>
            </a:r>
            <a:r>
              <a:rPr lang="en-US" sz="2400" b="1" dirty="0" smtClean="0"/>
              <a:t>tar xfv </a:t>
            </a:r>
            <a:r>
              <a:rPr lang="nl-NL" sz="2400" b="1" dirty="0"/>
              <a:t>gnupg-</a:t>
            </a:r>
            <a:r>
              <a:rPr lang="nl-NL" sz="2400" b="1" dirty="0" smtClean="0"/>
              <a:t>1.4.20.tar</a:t>
            </a:r>
            <a:br>
              <a:rPr lang="nl-NL" sz="2400" b="1" dirty="0" smtClean="0"/>
            </a:br>
            <a:r>
              <a:rPr lang="nl-NL" sz="2400" b="1" dirty="0" smtClean="0"/>
              <a:t/>
            </a:r>
            <a:br>
              <a:rPr lang="nl-NL" sz="2400" b="1" dirty="0" smtClean="0"/>
            </a:br>
            <a:r>
              <a:rPr lang="en-US" sz="2400" dirty="0" smtClean="0"/>
              <a:t>That will unpack the GNU Privacy Guard distribution into the subdirectory gnupg-1.4.20</a:t>
            </a:r>
            <a:br>
              <a:rPr lang="en-US" sz="2400" dirty="0" smtClean="0"/>
            </a:br>
            <a:endParaRPr lang="en-US" sz="24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46</a:t>
            </a:fld>
            <a:endParaRPr lang="en-US"/>
          </a:p>
        </p:txBody>
      </p:sp>
    </p:spTree>
    <p:extLst>
      <p:ext uri="{BB962C8B-B14F-4D97-AF65-F5344CB8AC3E}">
        <p14:creationId xmlns:p14="http://schemas.microsoft.com/office/powerpoint/2010/main" val="4117959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Installing GPG</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Change directory down into the gnupg-1.4.20 subdirectory:</a:t>
            </a:r>
            <a:br>
              <a:rPr lang="en-US" sz="2400" dirty="0" smtClean="0"/>
            </a:br>
            <a:r>
              <a:rPr lang="nl-NL" sz="2400" dirty="0" smtClean="0"/>
              <a:t>$ </a:t>
            </a:r>
            <a:r>
              <a:rPr lang="nl-NL" sz="2400" b="1" dirty="0"/>
              <a:t>cd gnupg-</a:t>
            </a:r>
            <a:r>
              <a:rPr lang="nl-NL" sz="2400" b="1" dirty="0" smtClean="0"/>
              <a:t>1.4.20</a:t>
            </a:r>
            <a:br>
              <a:rPr lang="nl-NL" sz="2400" b="1" dirty="0" smtClean="0"/>
            </a:br>
            <a:endParaRPr lang="nl-NL" sz="2400" b="1" dirty="0"/>
          </a:p>
          <a:p>
            <a:r>
              <a:rPr lang="en-US" sz="2400" dirty="0" smtClean="0"/>
              <a:t>Configure the package:</a:t>
            </a:r>
            <a:br>
              <a:rPr lang="en-US" sz="2400" dirty="0" smtClean="0"/>
            </a:br>
            <a:r>
              <a:rPr lang="en-US" sz="2400" dirty="0" smtClean="0"/>
              <a:t>$ </a:t>
            </a:r>
            <a:r>
              <a:rPr lang="en-US" sz="2400" b="1" dirty="0" smtClean="0"/>
              <a:t>./configure       </a:t>
            </a:r>
            <a:r>
              <a:rPr lang="en-US" sz="2400" b="1" dirty="0" smtClean="0">
                <a:sym typeface="Wingdings"/>
              </a:rPr>
              <a:t> NOTE THE DOT at the start of that command!</a:t>
            </a:r>
            <a:r>
              <a:rPr lang="en-US" sz="2400" b="1" dirty="0" smtClean="0"/>
              <a:t> </a:t>
            </a:r>
            <a:br>
              <a:rPr lang="en-US" sz="2400" b="1" dirty="0" smtClean="0"/>
            </a:br>
            <a:endParaRPr lang="en-US" sz="2400" b="1" dirty="0"/>
          </a:p>
          <a:p>
            <a:r>
              <a:rPr lang="en-US" sz="2400" dirty="0" smtClean="0"/>
              <a:t>Build and check the program:</a:t>
            </a:r>
            <a:r>
              <a:rPr lang="en-US" sz="2400" dirty="0"/>
              <a:t/>
            </a:r>
            <a:br>
              <a:rPr lang="en-US" sz="2400" dirty="0"/>
            </a:br>
            <a:r>
              <a:rPr lang="en-US" sz="2400" dirty="0" smtClean="0"/>
              <a:t>$ </a:t>
            </a:r>
            <a:r>
              <a:rPr lang="en-US" sz="2400" b="1" dirty="0" smtClean="0"/>
              <a:t>make</a:t>
            </a:r>
            <a:r>
              <a:rPr lang="en-US" sz="2400" b="1" dirty="0"/>
              <a:t/>
            </a:r>
            <a:br>
              <a:rPr lang="en-US" sz="2400" b="1" dirty="0"/>
            </a:br>
            <a:r>
              <a:rPr lang="en-US" sz="2400" dirty="0" smtClean="0"/>
              <a:t>$</a:t>
            </a:r>
            <a:r>
              <a:rPr lang="en-US" sz="2400" b="1" dirty="0" smtClean="0"/>
              <a:t> make check</a:t>
            </a:r>
            <a:br>
              <a:rPr lang="en-US" sz="2400" b="1" dirty="0" smtClean="0"/>
            </a:br>
            <a:endParaRPr lang="en-US" sz="2400" b="1" dirty="0" smtClean="0"/>
          </a:p>
          <a:p>
            <a:r>
              <a:rPr lang="en-US" sz="2400" dirty="0" smtClean="0"/>
              <a:t>Install </a:t>
            </a:r>
            <a:r>
              <a:rPr lang="en-US" sz="2400" dirty="0" err="1" smtClean="0"/>
              <a:t>gpg</a:t>
            </a:r>
            <a:r>
              <a:rPr lang="en-US" sz="2400" dirty="0" smtClean="0"/>
              <a:t> if all checks are reported as passing okay:</a:t>
            </a:r>
            <a:br>
              <a:rPr lang="en-US" sz="2400" dirty="0" smtClean="0"/>
            </a:br>
            <a:r>
              <a:rPr lang="en-US" sz="2400" dirty="0" smtClean="0"/>
              <a:t>$ </a:t>
            </a:r>
            <a:r>
              <a:rPr lang="en-US" sz="2400" b="1" dirty="0" smtClean="0"/>
              <a:t>sudo make install</a:t>
            </a:r>
            <a:br>
              <a:rPr lang="en-US" sz="2400" b="1" dirty="0" smtClean="0"/>
            </a:br>
            <a:r>
              <a:rPr lang="en-US" sz="2400" b="1" dirty="0" smtClean="0"/>
              <a:t/>
            </a:r>
            <a:br>
              <a:rPr lang="en-US" sz="2400" b="1" dirty="0" smtClean="0"/>
            </a:br>
            <a:r>
              <a:rPr lang="en-US" sz="2400" b="1" dirty="0" smtClean="0"/>
              <a:t>Note: </a:t>
            </a:r>
            <a:r>
              <a:rPr lang="en-US" sz="2400" dirty="0" smtClean="0"/>
              <a:t>sudo will ask for your administrator password to run.</a:t>
            </a:r>
            <a:endParaRPr lang="en-US" sz="2400" b="1"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47</a:t>
            </a:fld>
            <a:endParaRPr lang="en-US"/>
          </a:p>
        </p:txBody>
      </p:sp>
    </p:spTree>
    <p:extLst>
      <p:ext uri="{BB962C8B-B14F-4D97-AF65-F5344CB8AC3E}">
        <p14:creationId xmlns:p14="http://schemas.microsoft.com/office/powerpoint/2010/main" val="2082508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Confirm That GPG Is Installed</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pPr marL="0" indent="0">
              <a:buNone/>
            </a:pPr>
            <a:r>
              <a:rPr lang="en-US" sz="2000" dirty="0" smtClean="0"/>
              <a:t>$ </a:t>
            </a:r>
            <a:r>
              <a:rPr lang="en-US" sz="2000" b="1" dirty="0" err="1" smtClean="0"/>
              <a:t>gpg</a:t>
            </a:r>
            <a:r>
              <a:rPr lang="en-US" sz="2000" b="1" dirty="0"/>
              <a:t> </a:t>
            </a:r>
            <a:r>
              <a:rPr lang="en-US" sz="2000" b="1" dirty="0" smtClean="0"/>
              <a:t>--version</a:t>
            </a:r>
            <a:r>
              <a:rPr lang="en-US" sz="2000" b="1" dirty="0"/>
              <a:t/>
            </a:r>
            <a:br>
              <a:rPr lang="en-US" sz="2000" b="1" dirty="0"/>
            </a:br>
            <a:r>
              <a:rPr lang="en-US" sz="2000" dirty="0" err="1"/>
              <a:t>gpg</a:t>
            </a:r>
            <a:r>
              <a:rPr lang="en-US" sz="2000" dirty="0"/>
              <a:t> (</a:t>
            </a:r>
            <a:r>
              <a:rPr lang="en-US" sz="2000" dirty="0" err="1"/>
              <a:t>GnuPG</a:t>
            </a:r>
            <a:r>
              <a:rPr lang="en-US" sz="2000" dirty="0"/>
              <a:t>) 1.4.20</a:t>
            </a:r>
          </a:p>
          <a:p>
            <a:pPr marL="0" indent="0">
              <a:buNone/>
            </a:pPr>
            <a:r>
              <a:rPr lang="en-US" sz="2000" dirty="0"/>
              <a:t>Copyright (C) 2015 Free Software Foundation, Inc.</a:t>
            </a:r>
          </a:p>
          <a:p>
            <a:pPr marL="0" indent="0">
              <a:buNone/>
            </a:pPr>
            <a:r>
              <a:rPr lang="en-US" sz="2000" dirty="0"/>
              <a:t>License GPLv3+: GNU GPL version 3 or later &lt;http://</a:t>
            </a:r>
            <a:r>
              <a:rPr lang="en-US" sz="2000" dirty="0" err="1"/>
              <a:t>gnu.org</a:t>
            </a:r>
            <a:r>
              <a:rPr lang="en-US" sz="2000" dirty="0"/>
              <a:t>/licenses/</a:t>
            </a:r>
            <a:r>
              <a:rPr lang="en-US" sz="2000" dirty="0" err="1"/>
              <a:t>gpl.html</a:t>
            </a:r>
            <a:r>
              <a:rPr lang="en-US" sz="2000" dirty="0"/>
              <a:t>&gt;</a:t>
            </a:r>
          </a:p>
          <a:p>
            <a:pPr marL="0" indent="0">
              <a:buNone/>
            </a:pPr>
            <a:r>
              <a:rPr lang="en-US" sz="2000" dirty="0"/>
              <a:t>This is free software: you are free to change and redistribute it.</a:t>
            </a:r>
          </a:p>
          <a:p>
            <a:pPr marL="0" indent="0">
              <a:buNone/>
            </a:pPr>
            <a:r>
              <a:rPr lang="en-US" sz="2000" dirty="0"/>
              <a:t>There is NO WARRANTY, to the extent permitted by law.</a:t>
            </a:r>
          </a:p>
          <a:p>
            <a:pPr marL="0" indent="0">
              <a:buNone/>
            </a:pPr>
            <a:endParaRPr lang="en-US" sz="2000" dirty="0"/>
          </a:p>
          <a:p>
            <a:pPr marL="0" indent="0">
              <a:buNone/>
            </a:pPr>
            <a:r>
              <a:rPr lang="en-US" sz="2000" dirty="0"/>
              <a:t>Home: ~/.</a:t>
            </a:r>
            <a:r>
              <a:rPr lang="en-US" sz="2000" dirty="0" err="1"/>
              <a:t>gnupg</a:t>
            </a:r>
            <a:endParaRPr lang="en-US" sz="2000" dirty="0"/>
          </a:p>
          <a:p>
            <a:pPr marL="0" indent="0">
              <a:buNone/>
            </a:pPr>
            <a:r>
              <a:rPr lang="en-US" sz="2000" dirty="0"/>
              <a:t>Supported algorithms:</a:t>
            </a:r>
          </a:p>
          <a:p>
            <a:pPr marL="0" indent="0">
              <a:buNone/>
            </a:pPr>
            <a:r>
              <a:rPr lang="en-US" sz="2000" dirty="0" err="1"/>
              <a:t>Pubkey</a:t>
            </a:r>
            <a:r>
              <a:rPr lang="en-US" sz="2000" dirty="0"/>
              <a:t>: RSA, RSA-E, RSA-S, ELG-E, DSA</a:t>
            </a:r>
          </a:p>
          <a:p>
            <a:pPr marL="0" indent="0">
              <a:buNone/>
            </a:pPr>
            <a:r>
              <a:rPr lang="en-US" sz="2000" dirty="0"/>
              <a:t>Cipher: IDEA, 3DES, CAST5, BLOWFISH, AES, AES192, AES256, TWOFISH,</a:t>
            </a:r>
          </a:p>
          <a:p>
            <a:pPr marL="0" indent="0">
              <a:buNone/>
            </a:pPr>
            <a:r>
              <a:rPr lang="en-US" sz="2000" dirty="0"/>
              <a:t>        CAMELLIA128, CAMELLIA192, CAMELLIA256</a:t>
            </a:r>
          </a:p>
          <a:p>
            <a:pPr marL="0" indent="0">
              <a:buNone/>
            </a:pPr>
            <a:r>
              <a:rPr lang="en-US" sz="2000" dirty="0"/>
              <a:t>Hash: MD5, SHA1, RIPEMD160, SHA256, SHA384, SHA512, SHA224</a:t>
            </a:r>
          </a:p>
          <a:p>
            <a:pPr marL="0" indent="0">
              <a:buNone/>
            </a:pPr>
            <a:r>
              <a:rPr lang="en-US" sz="2000" dirty="0"/>
              <a:t>Compression: Uncompressed, ZIP, ZLIB, BZIP2</a:t>
            </a:r>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48</a:t>
            </a:fld>
            <a:endParaRPr lang="en-US"/>
          </a:p>
        </p:txBody>
      </p:sp>
    </p:spTree>
    <p:extLst>
      <p:ext uri="{BB962C8B-B14F-4D97-AF65-F5344CB8AC3E}">
        <p14:creationId xmlns:p14="http://schemas.microsoft.com/office/powerpoint/2010/main" val="82431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See A Short Summary of GPG Commands</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 </a:t>
            </a:r>
            <a:r>
              <a:rPr lang="en-US" sz="2400" b="1" dirty="0" err="1" smtClean="0"/>
              <a:t>gpg</a:t>
            </a:r>
            <a:r>
              <a:rPr lang="en-US" sz="2400" b="1" dirty="0" smtClean="0"/>
              <a:t> --help | more</a:t>
            </a:r>
            <a:r>
              <a:rPr lang="en-US" sz="2400" dirty="0"/>
              <a:t/>
            </a:r>
            <a:br>
              <a:rPr lang="en-US" sz="2400" dirty="0"/>
            </a:br>
            <a:r>
              <a:rPr lang="en-US" sz="2400" dirty="0"/>
              <a:t>[...]</a:t>
            </a:r>
            <a:br>
              <a:rPr lang="en-US" sz="2400" dirty="0"/>
            </a:br>
            <a:r>
              <a:rPr lang="en-US" sz="2400" dirty="0"/>
              <a:t>Syntax: </a:t>
            </a:r>
            <a:r>
              <a:rPr lang="en-US" sz="2400" dirty="0" err="1"/>
              <a:t>gpg</a:t>
            </a:r>
            <a:r>
              <a:rPr lang="en-US" sz="2400" dirty="0"/>
              <a:t> [options] [files</a:t>
            </a:r>
            <a:r>
              <a:rPr lang="en-US" sz="2400" dirty="0" smtClean="0"/>
              <a:t>]</a:t>
            </a:r>
            <a:br>
              <a:rPr lang="en-US" sz="2400" dirty="0" smtClean="0"/>
            </a:br>
            <a:r>
              <a:rPr lang="en-US" sz="2400" dirty="0" smtClean="0"/>
              <a:t>Sign</a:t>
            </a:r>
            <a:r>
              <a:rPr lang="en-US" sz="2400" dirty="0"/>
              <a:t>, check, encrypt or </a:t>
            </a:r>
            <a:r>
              <a:rPr lang="en-US" sz="2400" dirty="0" smtClean="0"/>
              <a:t>decrypt</a:t>
            </a:r>
            <a:br>
              <a:rPr lang="en-US" sz="2400" dirty="0" smtClean="0"/>
            </a:br>
            <a:r>
              <a:rPr lang="en-US" sz="2400" dirty="0" smtClean="0"/>
              <a:t>Default </a:t>
            </a:r>
            <a:r>
              <a:rPr lang="en-US" sz="2400" dirty="0"/>
              <a:t>operation depends on the input </a:t>
            </a:r>
            <a:r>
              <a:rPr lang="en-US" sz="2400" dirty="0" smtClean="0"/>
              <a:t>data</a:t>
            </a:r>
            <a:br>
              <a:rPr lang="en-US" sz="2400" dirty="0" smtClean="0"/>
            </a:br>
            <a:r>
              <a:rPr lang="en-US" sz="2400" dirty="0" smtClean="0"/>
              <a:t/>
            </a:r>
            <a:br>
              <a:rPr lang="en-US" sz="2400" dirty="0" smtClean="0"/>
            </a:br>
            <a:r>
              <a:rPr lang="en-US" sz="2400" dirty="0" smtClean="0"/>
              <a:t>Commands:</a:t>
            </a:r>
            <a:br>
              <a:rPr lang="en-US" sz="2400" dirty="0" smtClean="0"/>
            </a:br>
            <a:r>
              <a:rPr lang="en-US" sz="2400" dirty="0" smtClean="0"/>
              <a:t> </a:t>
            </a:r>
            <a:br>
              <a:rPr lang="en-US" sz="2400" dirty="0" smtClean="0"/>
            </a:br>
            <a:r>
              <a:rPr lang="en-US" sz="2400" dirty="0" smtClean="0"/>
              <a:t>-</a:t>
            </a:r>
            <a:r>
              <a:rPr lang="en-US" sz="2400" dirty="0"/>
              <a:t>s, --sign [file]             </a:t>
            </a:r>
            <a:r>
              <a:rPr lang="en-US" sz="2400" dirty="0"/>
              <a:t>	</a:t>
            </a:r>
            <a:r>
              <a:rPr lang="en-US" sz="2400" dirty="0" smtClean="0"/>
              <a:t>make </a:t>
            </a:r>
            <a:r>
              <a:rPr lang="en-US" sz="2400" dirty="0"/>
              <a:t>a </a:t>
            </a:r>
            <a:r>
              <a:rPr lang="en-US" sz="2400" dirty="0" smtClean="0"/>
              <a:t>signature</a:t>
            </a:r>
            <a:br>
              <a:rPr lang="en-US" sz="2400" dirty="0" smtClean="0"/>
            </a:br>
            <a:r>
              <a:rPr lang="en-US" sz="2400" dirty="0" smtClean="0"/>
              <a:t>      </a:t>
            </a:r>
            <a:r>
              <a:rPr lang="en-US" sz="2400" dirty="0"/>
              <a:t>--</a:t>
            </a:r>
            <a:r>
              <a:rPr lang="en-US" sz="2400" dirty="0" err="1"/>
              <a:t>clearsign</a:t>
            </a:r>
            <a:r>
              <a:rPr lang="en-US" sz="2400" dirty="0"/>
              <a:t> [file]      </a:t>
            </a:r>
            <a:r>
              <a:rPr lang="en-US" sz="2400" dirty="0"/>
              <a:t>	</a:t>
            </a:r>
            <a:r>
              <a:rPr lang="en-US" sz="2400" dirty="0" smtClean="0"/>
              <a:t>make </a:t>
            </a:r>
            <a:r>
              <a:rPr lang="en-US" sz="2400" dirty="0"/>
              <a:t>a clear text </a:t>
            </a:r>
            <a:r>
              <a:rPr lang="en-US" sz="2400" dirty="0" smtClean="0"/>
              <a:t>signature</a:t>
            </a:r>
            <a:br>
              <a:rPr lang="en-US" sz="2400" dirty="0" smtClean="0"/>
            </a:br>
            <a:r>
              <a:rPr lang="en-US" sz="2400" dirty="0" smtClean="0"/>
              <a:t>-</a:t>
            </a:r>
            <a:r>
              <a:rPr lang="en-US" sz="2400" dirty="0"/>
              <a:t>b, --detach-sign           </a:t>
            </a:r>
            <a:r>
              <a:rPr lang="en-US" sz="2400" dirty="0" smtClean="0"/>
              <a:t>	make </a:t>
            </a:r>
            <a:r>
              <a:rPr lang="en-US" sz="2400" dirty="0"/>
              <a:t>a detached </a:t>
            </a:r>
            <a:r>
              <a:rPr lang="en-US" sz="2400" dirty="0" smtClean="0"/>
              <a:t>signature</a:t>
            </a:r>
            <a:br>
              <a:rPr lang="en-US" sz="2400" dirty="0" smtClean="0"/>
            </a:br>
            <a:r>
              <a:rPr lang="en-US" sz="2400" dirty="0" smtClean="0"/>
              <a:t>-</a:t>
            </a:r>
            <a:r>
              <a:rPr lang="en-US" sz="2400" dirty="0"/>
              <a:t>e, --encrypt                 </a:t>
            </a:r>
            <a:r>
              <a:rPr lang="en-US" sz="2400" dirty="0"/>
              <a:t>	</a:t>
            </a:r>
            <a:r>
              <a:rPr lang="en-US" sz="2400" dirty="0" smtClean="0"/>
              <a:t>encrypt </a:t>
            </a:r>
            <a:r>
              <a:rPr lang="en-US" sz="2400" dirty="0" smtClean="0"/>
              <a:t>data</a:t>
            </a:r>
            <a:r>
              <a:rPr lang="en-US" sz="2400" b="1" dirty="0" smtClean="0"/>
              <a:t/>
            </a:r>
            <a:br>
              <a:rPr lang="en-US" sz="2400" b="1" dirty="0" smtClean="0"/>
            </a:br>
            <a:r>
              <a:rPr lang="en-US" sz="2400" dirty="0" smtClean="0"/>
              <a:t>[etc]</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49</a:t>
            </a:fld>
            <a:endParaRPr lang="en-US"/>
          </a:p>
        </p:txBody>
      </p:sp>
    </p:spTree>
    <p:extLst>
      <p:ext uri="{BB962C8B-B14F-4D97-AF65-F5344CB8AC3E}">
        <p14:creationId xmlns:p14="http://schemas.microsoft.com/office/powerpoint/2010/main" val="347687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4000" cy="467632"/>
          </a:xfrm>
        </p:spPr>
        <p:txBody>
          <a:bodyPr>
            <a:normAutofit/>
          </a:bodyPr>
          <a:lstStyle/>
          <a:p>
            <a:r>
              <a:rPr lang="en-US" sz="3200" b="1" dirty="0" smtClean="0"/>
              <a:t>Our Goal Today: 'Basic PGP/GPG Functional Literacy'</a:t>
            </a:r>
            <a:endParaRPr lang="en-US" sz="3200" b="1" dirty="0"/>
          </a:p>
        </p:txBody>
      </p:sp>
      <p:sp>
        <p:nvSpPr>
          <p:cNvPr id="3" name="Content Placeholder 2"/>
          <p:cNvSpPr>
            <a:spLocks noGrp="1"/>
          </p:cNvSpPr>
          <p:nvPr>
            <p:ph idx="1"/>
          </p:nvPr>
        </p:nvSpPr>
        <p:spPr>
          <a:xfrm>
            <a:off x="200525" y="837405"/>
            <a:ext cx="8783053" cy="5779963"/>
          </a:xfrm>
        </p:spPr>
        <p:txBody>
          <a:bodyPr>
            <a:normAutofit/>
          </a:bodyPr>
          <a:lstStyle/>
          <a:p>
            <a:r>
              <a:rPr lang="en-US" sz="2000" b="1" dirty="0" smtClean="0"/>
              <a:t>Background</a:t>
            </a:r>
            <a:r>
              <a:rPr lang="en-US" sz="2000" b="1" dirty="0"/>
              <a:t/>
            </a:r>
            <a:br>
              <a:rPr lang="en-US" sz="2000" b="1" dirty="0"/>
            </a:br>
            <a:r>
              <a:rPr lang="en-US" sz="2000" dirty="0" smtClean="0"/>
              <a:t>-- understanding why you might need or want PGP/GPG</a:t>
            </a:r>
            <a:br>
              <a:rPr lang="en-US" sz="2000" dirty="0" smtClean="0"/>
            </a:br>
            <a:r>
              <a:rPr lang="en-US" sz="2000" dirty="0"/>
              <a:t>-- understanding </a:t>
            </a:r>
            <a:r>
              <a:rPr lang="en-US" sz="2000" dirty="0" smtClean="0"/>
              <a:t>criticisms/limitations of </a:t>
            </a:r>
            <a:r>
              <a:rPr lang="en-US" sz="2000" dirty="0"/>
              <a:t>PGP/GPG</a:t>
            </a:r>
            <a:br>
              <a:rPr lang="en-US" sz="2000" dirty="0"/>
            </a:br>
            <a:r>
              <a:rPr lang="en-US" sz="2000" dirty="0"/>
              <a:t>-</a:t>
            </a:r>
            <a:r>
              <a:rPr lang="en-US" sz="2000" dirty="0" smtClean="0"/>
              <a:t>- understanding (in general) how PGP/GPG works</a:t>
            </a:r>
          </a:p>
          <a:p>
            <a:r>
              <a:rPr lang="en-US" sz="2000" b="1" dirty="0" smtClean="0"/>
              <a:t>Installing and Configuring PGP/GPG (Mac [and Linux], and MS Windows)</a:t>
            </a:r>
            <a:endParaRPr lang="en-US" sz="2000" dirty="0" smtClean="0"/>
          </a:p>
          <a:p>
            <a:r>
              <a:rPr lang="en-US" sz="2000" b="1" dirty="0" smtClean="0"/>
              <a:t>Creating and Managing Keys</a:t>
            </a:r>
            <a:br>
              <a:rPr lang="en-US" sz="2000" b="1" dirty="0" smtClean="0"/>
            </a:br>
            <a:r>
              <a:rPr lang="en-US" sz="2000" dirty="0" smtClean="0"/>
              <a:t>-- creating and publishing your own keypair</a:t>
            </a:r>
            <a:br>
              <a:rPr lang="en-US" sz="2000" dirty="0" smtClean="0"/>
            </a:br>
            <a:r>
              <a:rPr lang="en-US" sz="2000" dirty="0" smtClean="0"/>
              <a:t>-- getting other peoples' PGP/GPG keys </a:t>
            </a:r>
          </a:p>
          <a:p>
            <a:r>
              <a:rPr lang="en-US" sz="2000" b="1" dirty="0" smtClean="0"/>
              <a:t>Digitally Signing/Validating Messages</a:t>
            </a:r>
            <a:r>
              <a:rPr lang="en-US" sz="2000" b="1" dirty="0"/>
              <a:t/>
            </a:r>
            <a:br>
              <a:rPr lang="en-US" sz="2000" b="1" dirty="0"/>
            </a:br>
            <a:r>
              <a:rPr lang="en-US" sz="2000" dirty="0" smtClean="0"/>
              <a:t>-- sending a</a:t>
            </a:r>
            <a:r>
              <a:rPr lang="en-US" sz="2000" i="1" dirty="0" smtClean="0"/>
              <a:t> signed message</a:t>
            </a:r>
            <a:r>
              <a:rPr lang="en-US" sz="2000" dirty="0" smtClean="0"/>
              <a:t/>
            </a:r>
            <a:br>
              <a:rPr lang="en-US" sz="2000" dirty="0" smtClean="0"/>
            </a:br>
            <a:r>
              <a:rPr lang="en-US" sz="2000" dirty="0" smtClean="0"/>
              <a:t>-- validating a</a:t>
            </a:r>
            <a:r>
              <a:rPr lang="en-US" sz="2000" i="1" dirty="0" smtClean="0"/>
              <a:t> signed message </a:t>
            </a:r>
            <a:r>
              <a:rPr lang="en-US" sz="2000" dirty="0" smtClean="0"/>
              <a:t>you've received</a:t>
            </a:r>
            <a:endParaRPr lang="en-US" sz="2000" dirty="0"/>
          </a:p>
          <a:p>
            <a:r>
              <a:rPr lang="en-US" sz="2000" b="1" dirty="0" smtClean="0"/>
              <a:t>Encrypting/Decrypting Messages</a:t>
            </a:r>
            <a:br>
              <a:rPr lang="en-US" sz="2000" b="1" dirty="0" smtClean="0"/>
            </a:br>
            <a:r>
              <a:rPr lang="en-US" sz="2000" dirty="0" smtClean="0"/>
              <a:t>-- sending an </a:t>
            </a:r>
            <a:r>
              <a:rPr lang="en-US" sz="2000" i="1" dirty="0" smtClean="0"/>
              <a:t>encrypted message</a:t>
            </a:r>
            <a:br>
              <a:rPr lang="en-US" sz="2000" i="1" dirty="0" smtClean="0"/>
            </a:br>
            <a:r>
              <a:rPr lang="en-US" sz="2000" dirty="0" smtClean="0"/>
              <a:t>-- decrypting an </a:t>
            </a:r>
            <a:r>
              <a:rPr lang="en-US" sz="2000" i="1" dirty="0" smtClean="0"/>
              <a:t>encrypted message </a:t>
            </a:r>
            <a:r>
              <a:rPr lang="en-US" sz="2000" dirty="0" smtClean="0"/>
              <a:t>you've received</a:t>
            </a:r>
          </a:p>
          <a:p>
            <a:r>
              <a:rPr lang="en-US" sz="2000" b="1" dirty="0" smtClean="0"/>
              <a:t>Signing PGP/GPG Keys</a:t>
            </a:r>
          </a:p>
          <a:p>
            <a:r>
              <a:rPr lang="en-US" sz="2000" b="1" dirty="0" smtClean="0"/>
              <a:t>Convenience Tools: </a:t>
            </a:r>
            <a:r>
              <a:rPr lang="en-US" sz="2000" b="1" dirty="0"/>
              <a:t>Enigmail, Mailvelope and </a:t>
            </a:r>
            <a:r>
              <a:rPr lang="en-US" sz="2000" b="1" dirty="0" err="1" smtClean="0"/>
              <a:t>Mailpile</a:t>
            </a:r>
            <a:endParaRPr lang="en-US" sz="2000" b="1" dirty="0"/>
          </a:p>
          <a:p>
            <a:r>
              <a:rPr lang="en-US" sz="2000" b="1" dirty="0" smtClean="0"/>
              <a:t>Optional Key Signing Party</a:t>
            </a:r>
          </a:p>
        </p:txBody>
      </p:sp>
      <p:sp>
        <p:nvSpPr>
          <p:cNvPr id="4" name="Slide Number Placeholder 3"/>
          <p:cNvSpPr>
            <a:spLocks noGrp="1"/>
          </p:cNvSpPr>
          <p:nvPr>
            <p:ph type="sldNum" sz="quarter" idx="12"/>
          </p:nvPr>
        </p:nvSpPr>
        <p:spPr/>
        <p:txBody>
          <a:bodyPr/>
          <a:lstStyle/>
          <a:p>
            <a:fld id="{A507E34E-F8CF-C042-953C-8A8377B6E721}" type="slidenum">
              <a:rPr lang="en-US" smtClean="0"/>
              <a:t>5</a:t>
            </a:fld>
            <a:endParaRPr lang="en-US"/>
          </a:p>
        </p:txBody>
      </p:sp>
    </p:spTree>
    <p:extLst>
      <p:ext uri="{BB962C8B-B14F-4D97-AF65-F5344CB8AC3E}">
        <p14:creationId xmlns:p14="http://schemas.microsoft.com/office/powerpoint/2010/main" val="3107210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See Also The GPG Unix Manual Page</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 </a:t>
            </a:r>
            <a:r>
              <a:rPr lang="en-US" sz="2400" b="1" dirty="0" smtClean="0"/>
              <a:t>man </a:t>
            </a:r>
            <a:r>
              <a:rPr lang="en-US" sz="2400" b="1" dirty="0" err="1" smtClean="0"/>
              <a:t>gpg</a:t>
            </a:r>
            <a:r>
              <a:rPr lang="en-US" sz="2400" b="1" dirty="0"/>
              <a:t/>
            </a:r>
            <a:br>
              <a:rPr lang="en-US" sz="2400" b="1" dirty="0"/>
            </a:br>
            <a:r>
              <a:rPr lang="en-US" sz="2000" dirty="0"/>
              <a:t>GPG(1)                       GNU Privacy Guard 1.4                      GPG(1</a:t>
            </a:r>
            <a:r>
              <a:rPr lang="en-US" sz="2000" dirty="0" smtClean="0"/>
              <a:t>)</a:t>
            </a:r>
            <a:br>
              <a:rPr lang="en-US" sz="2000" dirty="0" smtClean="0"/>
            </a:br>
            <a:r>
              <a:rPr lang="en-US" sz="2000" dirty="0" smtClean="0"/>
              <a:t/>
            </a:r>
            <a:br>
              <a:rPr lang="en-US" sz="2000" dirty="0" smtClean="0"/>
            </a:br>
            <a:r>
              <a:rPr lang="en-US" sz="2000" dirty="0" smtClean="0"/>
              <a:t>NAME</a:t>
            </a:r>
            <a:br>
              <a:rPr lang="en-US" sz="2000" dirty="0" smtClean="0"/>
            </a:br>
            <a:r>
              <a:rPr lang="en-US" sz="2000" dirty="0" smtClean="0"/>
              <a:t>       </a:t>
            </a:r>
            <a:r>
              <a:rPr lang="en-US" sz="2000" dirty="0" err="1"/>
              <a:t>gpg</a:t>
            </a:r>
            <a:r>
              <a:rPr lang="en-US" sz="2000" dirty="0"/>
              <a:t> - </a:t>
            </a:r>
            <a:r>
              <a:rPr lang="en-US" sz="2000" dirty="0" err="1"/>
              <a:t>OpenPGP</a:t>
            </a:r>
            <a:r>
              <a:rPr lang="en-US" sz="2000" dirty="0"/>
              <a:t> encryption and signing </a:t>
            </a:r>
            <a:r>
              <a:rPr lang="en-US" sz="2000" dirty="0" smtClean="0"/>
              <a:t>tool</a:t>
            </a:r>
            <a:br>
              <a:rPr lang="en-US" sz="2000" dirty="0" smtClean="0"/>
            </a:br>
            <a:r>
              <a:rPr lang="en-US" sz="2000" dirty="0" smtClean="0"/>
              <a:t/>
            </a:r>
            <a:br>
              <a:rPr lang="en-US" sz="2000" dirty="0" smtClean="0"/>
            </a:br>
            <a:r>
              <a:rPr lang="en-US" sz="2000" dirty="0" smtClean="0"/>
              <a:t>SYNOPSIS</a:t>
            </a:r>
            <a:br>
              <a:rPr lang="en-US" sz="2000" dirty="0" smtClean="0"/>
            </a:br>
            <a:r>
              <a:rPr lang="en-US" sz="2000" dirty="0" smtClean="0"/>
              <a:t>       </a:t>
            </a:r>
            <a:r>
              <a:rPr lang="en-US" sz="2000" dirty="0" err="1"/>
              <a:t>gpg</a:t>
            </a:r>
            <a:r>
              <a:rPr lang="en-US" sz="2000" dirty="0"/>
              <a:t> [--</a:t>
            </a:r>
            <a:r>
              <a:rPr lang="en-US" sz="2000" dirty="0" err="1"/>
              <a:t>homedir</a:t>
            </a:r>
            <a:r>
              <a:rPr lang="en-US" sz="2000" dirty="0"/>
              <a:t> </a:t>
            </a:r>
            <a:r>
              <a:rPr lang="en-US" sz="2000" dirty="0" err="1"/>
              <a:t>dir</a:t>
            </a:r>
            <a:r>
              <a:rPr lang="en-US" sz="2000" dirty="0"/>
              <a:t>] [--options file] [options] command [</a:t>
            </a:r>
            <a:r>
              <a:rPr lang="en-US" sz="2000" dirty="0" err="1"/>
              <a:t>args</a:t>
            </a:r>
            <a:r>
              <a:rPr lang="en-US" sz="2000" dirty="0" smtClean="0"/>
              <a:t>]</a:t>
            </a:r>
            <a:br>
              <a:rPr lang="en-US" sz="2000" dirty="0" smtClean="0"/>
            </a:br>
            <a:r>
              <a:rPr lang="en-US" sz="2000" dirty="0" smtClean="0"/>
              <a:t/>
            </a:r>
            <a:br>
              <a:rPr lang="en-US" sz="2000" dirty="0" smtClean="0"/>
            </a:br>
            <a:r>
              <a:rPr lang="en-US" sz="2000" dirty="0" smtClean="0"/>
              <a:t>DESCRIPTION</a:t>
            </a:r>
            <a:br>
              <a:rPr lang="en-US" sz="2000" dirty="0" smtClean="0"/>
            </a:br>
            <a:r>
              <a:rPr lang="en-US" sz="2000" dirty="0" smtClean="0"/>
              <a:t>       </a:t>
            </a:r>
            <a:r>
              <a:rPr lang="en-US" sz="2000" dirty="0" err="1"/>
              <a:t>gpg</a:t>
            </a:r>
            <a:r>
              <a:rPr lang="en-US" sz="2000" dirty="0"/>
              <a:t> is the </a:t>
            </a:r>
            <a:r>
              <a:rPr lang="en-US" sz="2000" dirty="0" err="1"/>
              <a:t>OpenPGP</a:t>
            </a:r>
            <a:r>
              <a:rPr lang="en-US" sz="2000" dirty="0"/>
              <a:t> only version of the GNU Privacy Guard (</a:t>
            </a:r>
            <a:r>
              <a:rPr lang="en-US" sz="2000" dirty="0" err="1"/>
              <a:t>GnuPG</a:t>
            </a:r>
            <a:r>
              <a:rPr lang="en-US" sz="2000" dirty="0"/>
              <a:t>). It </a:t>
            </a:r>
            <a:r>
              <a:rPr lang="en-US" sz="2000" dirty="0" smtClean="0"/>
              <a:t>is</a:t>
            </a:r>
            <a:br>
              <a:rPr lang="en-US" sz="2000" dirty="0" smtClean="0"/>
            </a:br>
            <a:r>
              <a:rPr lang="en-US" sz="2000" dirty="0" smtClean="0"/>
              <a:t>       </a:t>
            </a:r>
            <a:r>
              <a:rPr lang="en-US" sz="2000" dirty="0"/>
              <a:t>a tool to provide digital encryption and  signing  services  using  </a:t>
            </a:r>
            <a:r>
              <a:rPr lang="en-US" sz="2000" dirty="0" smtClean="0"/>
              <a:t>the</a:t>
            </a:r>
            <a:br>
              <a:rPr lang="en-US" sz="2000" dirty="0" smtClean="0"/>
            </a:br>
            <a:r>
              <a:rPr lang="en-US" sz="2000" dirty="0" smtClean="0"/>
              <a:t>       </a:t>
            </a:r>
            <a:r>
              <a:rPr lang="en-US" sz="2000" dirty="0" err="1"/>
              <a:t>OpenPGP</a:t>
            </a:r>
            <a:r>
              <a:rPr lang="en-US" sz="2000" dirty="0"/>
              <a:t>  standard.  </a:t>
            </a:r>
            <a:r>
              <a:rPr lang="en-US" sz="2000" dirty="0" err="1"/>
              <a:t>gpg</a:t>
            </a:r>
            <a:r>
              <a:rPr lang="en-US" sz="2000" dirty="0"/>
              <a:t>  features complete key management and all </a:t>
            </a:r>
            <a:r>
              <a:rPr lang="en-US" sz="2000" dirty="0" smtClean="0"/>
              <a:t>bells</a:t>
            </a:r>
            <a:br>
              <a:rPr lang="en-US" sz="2000" dirty="0" smtClean="0"/>
            </a:br>
            <a:r>
              <a:rPr lang="en-US" sz="2000" dirty="0" smtClean="0"/>
              <a:t>       </a:t>
            </a:r>
            <a:r>
              <a:rPr lang="en-US" sz="2000" dirty="0"/>
              <a:t>and whistles you can expect from a decent </a:t>
            </a:r>
            <a:r>
              <a:rPr lang="en-US" sz="2000" dirty="0" err="1"/>
              <a:t>OpenPGP</a:t>
            </a:r>
            <a:r>
              <a:rPr lang="en-US" sz="2000" dirty="0"/>
              <a:t> implementation</a:t>
            </a:r>
            <a:r>
              <a:rPr lang="en-US" sz="2000" dirty="0" smtClean="0"/>
              <a:t>.</a:t>
            </a:r>
            <a:br>
              <a:rPr lang="en-US" sz="2000" dirty="0" smtClean="0"/>
            </a:br>
            <a:r>
              <a:rPr lang="en-US" sz="2000" dirty="0" smtClean="0"/>
              <a:t/>
            </a:r>
            <a:br>
              <a:rPr lang="en-US" sz="2000" dirty="0" smtClean="0"/>
            </a:br>
            <a:r>
              <a:rPr lang="en-US" sz="2000" dirty="0" smtClean="0"/>
              <a:t>       </a:t>
            </a:r>
            <a:r>
              <a:rPr lang="en-US" sz="2000" dirty="0"/>
              <a:t>This is the standalone version of </a:t>
            </a:r>
            <a:r>
              <a:rPr lang="en-US" sz="2000" dirty="0" err="1"/>
              <a:t>gpg</a:t>
            </a:r>
            <a:r>
              <a:rPr lang="en-US" sz="2000" dirty="0"/>
              <a:t>.  For desktop use you should con</a:t>
            </a:r>
            <a:r>
              <a:rPr lang="en-US" sz="2000" dirty="0" smtClean="0"/>
              <a:t>-</a:t>
            </a:r>
            <a:br>
              <a:rPr lang="en-US" sz="2000" dirty="0" smtClean="0"/>
            </a:br>
            <a:r>
              <a:rPr lang="en-US" sz="2000" dirty="0" smtClean="0"/>
              <a:t>       </a:t>
            </a:r>
            <a:r>
              <a:rPr lang="en-US" sz="2000" dirty="0"/>
              <a:t>sider using gpg2 from the GnuPG-2 </a:t>
            </a:r>
            <a:r>
              <a:rPr lang="en-US" sz="2000" dirty="0" smtClean="0"/>
              <a:t>package</a:t>
            </a:r>
            <a:br>
              <a:rPr lang="en-US" sz="2000" dirty="0" smtClean="0"/>
            </a:br>
            <a:r>
              <a:rPr lang="en-US" sz="2000" dirty="0" smtClean="0"/>
              <a:t>[etc]</a:t>
            </a:r>
            <a:endParaRPr lang="en-US" sz="2000" dirty="0"/>
          </a:p>
        </p:txBody>
      </p:sp>
      <p:sp>
        <p:nvSpPr>
          <p:cNvPr id="4" name="Slide Number Placeholder 3"/>
          <p:cNvSpPr>
            <a:spLocks noGrp="1"/>
          </p:cNvSpPr>
          <p:nvPr>
            <p:ph type="sldNum" sz="quarter" idx="12"/>
          </p:nvPr>
        </p:nvSpPr>
        <p:spPr/>
        <p:txBody>
          <a:bodyPr/>
          <a:lstStyle/>
          <a:p>
            <a:fld id="{A507E34E-F8CF-C042-953C-8A8377B6E721}" type="slidenum">
              <a:rPr lang="en-US" smtClean="0"/>
              <a:t>50</a:t>
            </a:fld>
            <a:endParaRPr lang="en-US"/>
          </a:p>
        </p:txBody>
      </p:sp>
    </p:spTree>
    <p:extLst>
      <p:ext uri="{BB962C8B-B14F-4D97-AF65-F5344CB8AC3E}">
        <p14:creationId xmlns:p14="http://schemas.microsoft.com/office/powerpoint/2010/main" val="320876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0000"/>
                </a:solidFill>
              </a:rPr>
              <a:t>Mac-2. Mac </a:t>
            </a:r>
            <a:r>
              <a:rPr lang="en-US" sz="3200" b="1" dirty="0" smtClean="0">
                <a:solidFill>
                  <a:srgbClr val="660066"/>
                </a:solidFill>
              </a:rPr>
              <a:t>[and Linux]</a:t>
            </a:r>
            <a:r>
              <a:rPr lang="en-US" sz="3200" b="1" dirty="0" smtClean="0">
                <a:solidFill>
                  <a:srgbClr val="FF0000"/>
                </a:solidFill>
              </a:rPr>
              <a:t> Users: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Creating and Managing </a:t>
            </a:r>
            <a:br>
              <a:rPr lang="en-US" sz="3200" b="1" dirty="0" smtClean="0">
                <a:solidFill>
                  <a:srgbClr val="FF0000"/>
                </a:solidFill>
              </a:rPr>
            </a:br>
            <a:r>
              <a:rPr lang="en-US" sz="3200" b="1" dirty="0" smtClean="0">
                <a:solidFill>
                  <a:srgbClr val="FF0000"/>
                </a:solidFill>
              </a:rPr>
              <a:t>YOUR OWN Keypair</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88180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Create A Keypair For Yourself</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a:t>$ </a:t>
            </a:r>
            <a:r>
              <a:rPr lang="en-US" sz="2400" b="1" dirty="0" err="1"/>
              <a:t>gpg</a:t>
            </a:r>
            <a:r>
              <a:rPr lang="en-US" sz="2400" b="1" dirty="0"/>
              <a:t> --gen-</a:t>
            </a:r>
            <a:r>
              <a:rPr lang="en-US" sz="2400" b="1" dirty="0" smtClean="0"/>
              <a:t>key</a:t>
            </a:r>
            <a:br>
              <a:rPr lang="en-US" sz="2400" b="1" dirty="0" smtClean="0"/>
            </a:br>
            <a:r>
              <a:rPr lang="en-US" sz="2400" dirty="0" smtClean="0"/>
              <a:t>[...]</a:t>
            </a:r>
            <a:br>
              <a:rPr lang="en-US" sz="2400" dirty="0" smtClean="0"/>
            </a:br>
            <a:r>
              <a:rPr lang="en-US" sz="2400" dirty="0" smtClean="0"/>
              <a:t/>
            </a:r>
            <a:br>
              <a:rPr lang="en-US" sz="2400" dirty="0" smtClean="0"/>
            </a:br>
            <a:r>
              <a:rPr lang="en-US" sz="2400" dirty="0" smtClean="0"/>
              <a:t>Please </a:t>
            </a:r>
            <a:r>
              <a:rPr lang="en-US" sz="2400" dirty="0"/>
              <a:t>select what kind of key you want</a:t>
            </a:r>
            <a:r>
              <a:rPr lang="en-US" sz="2400" dirty="0" smtClean="0"/>
              <a:t>:</a:t>
            </a:r>
            <a:br>
              <a:rPr lang="en-US" sz="2400" dirty="0" smtClean="0"/>
            </a:br>
            <a:r>
              <a:rPr lang="en-US" sz="2400" dirty="0" smtClean="0"/>
              <a:t>  </a:t>
            </a:r>
            <a:r>
              <a:rPr lang="en-US" sz="2400" b="1" dirty="0" smtClean="0"/>
              <a:t> </a:t>
            </a:r>
            <a:r>
              <a:rPr lang="en-US" sz="2400" b="1" dirty="0"/>
              <a:t>(1) RSA and RSA (default</a:t>
            </a:r>
            <a:r>
              <a:rPr lang="en-US" sz="2400" b="1" dirty="0" smtClean="0"/>
              <a:t>)</a:t>
            </a:r>
            <a:br>
              <a:rPr lang="en-US" sz="2400" b="1" dirty="0" smtClean="0"/>
            </a:br>
            <a:r>
              <a:rPr lang="en-US" sz="2400" dirty="0" smtClean="0"/>
              <a:t>   </a:t>
            </a:r>
            <a:r>
              <a:rPr lang="en-US" sz="2400" dirty="0"/>
              <a:t>(2) DSA and </a:t>
            </a:r>
            <a:r>
              <a:rPr lang="en-US" sz="2400" dirty="0" err="1" smtClean="0"/>
              <a:t>Elgamal</a:t>
            </a:r>
            <a:r>
              <a:rPr lang="en-US" sz="2400" dirty="0" smtClean="0"/>
              <a:t/>
            </a:r>
            <a:br>
              <a:rPr lang="en-US" sz="2400" dirty="0" smtClean="0"/>
            </a:br>
            <a:r>
              <a:rPr lang="en-US" sz="2400" dirty="0" smtClean="0"/>
              <a:t>   </a:t>
            </a:r>
            <a:r>
              <a:rPr lang="en-US" sz="2400" dirty="0"/>
              <a:t>(3) DSA (sign only</a:t>
            </a:r>
            <a:r>
              <a:rPr lang="en-US" sz="2400" dirty="0" smtClean="0"/>
              <a:t>)</a:t>
            </a:r>
            <a:br>
              <a:rPr lang="en-US" sz="2400" dirty="0" smtClean="0"/>
            </a:br>
            <a:r>
              <a:rPr lang="en-US" sz="2400" dirty="0" smtClean="0"/>
              <a:t>   </a:t>
            </a:r>
            <a:r>
              <a:rPr lang="en-US" sz="2400" dirty="0"/>
              <a:t>(4) RSA (sign only</a:t>
            </a:r>
            <a:r>
              <a:rPr lang="en-US" sz="2400" dirty="0" smtClean="0"/>
              <a:t>)</a:t>
            </a:r>
            <a:br>
              <a:rPr lang="en-US" sz="2400" dirty="0" smtClean="0"/>
            </a:br>
            <a:r>
              <a:rPr lang="en-US" sz="2400" dirty="0" smtClean="0"/>
              <a:t>Your </a:t>
            </a:r>
            <a:r>
              <a:rPr lang="en-US" sz="2400" dirty="0"/>
              <a:t>selection? </a:t>
            </a:r>
            <a:r>
              <a:rPr lang="en-US" sz="2400" b="1" dirty="0" smtClean="0"/>
              <a:t>1</a:t>
            </a:r>
            <a:r>
              <a:rPr lang="en-US" sz="2400" dirty="0" smtClean="0"/>
              <a:t/>
            </a:r>
            <a:br>
              <a:rPr lang="en-US" sz="2400" dirty="0" smtClean="0"/>
            </a:br>
            <a:r>
              <a:rPr lang="en-US" sz="2400" dirty="0" smtClean="0"/>
              <a:t/>
            </a:r>
            <a:br>
              <a:rPr lang="en-US" sz="2400" dirty="0" smtClean="0"/>
            </a:br>
            <a:r>
              <a:rPr lang="en-US" sz="2400" dirty="0" smtClean="0"/>
              <a:t>RSA </a:t>
            </a:r>
            <a:r>
              <a:rPr lang="en-US" sz="2400" dirty="0"/>
              <a:t>keys may be between 1024 and 4096 bits </a:t>
            </a:r>
            <a:r>
              <a:rPr lang="en-US" sz="2400" dirty="0" smtClean="0"/>
              <a:t>long.</a:t>
            </a:r>
            <a:br>
              <a:rPr lang="en-US" sz="2400" dirty="0" smtClean="0"/>
            </a:br>
            <a:r>
              <a:rPr lang="en-US" sz="2400" dirty="0" smtClean="0"/>
              <a:t>What </a:t>
            </a:r>
            <a:r>
              <a:rPr lang="en-US" sz="2400" dirty="0" err="1"/>
              <a:t>keysize</a:t>
            </a:r>
            <a:r>
              <a:rPr lang="en-US" sz="2400" dirty="0"/>
              <a:t> do you want? (2048) </a:t>
            </a:r>
            <a:r>
              <a:rPr lang="en-US" sz="2400" b="1" dirty="0" smtClean="0"/>
              <a:t>4096</a:t>
            </a:r>
            <a:r>
              <a:rPr lang="en-US" sz="2400" dirty="0" smtClean="0"/>
              <a:t/>
            </a:r>
            <a:br>
              <a:rPr lang="en-US" sz="2400" dirty="0" smtClean="0"/>
            </a:br>
            <a:r>
              <a:rPr lang="en-US" sz="2400" dirty="0" smtClean="0"/>
              <a:t>Requested </a:t>
            </a:r>
            <a:r>
              <a:rPr lang="en-US" sz="2400" dirty="0" err="1"/>
              <a:t>keysize</a:t>
            </a:r>
            <a:r>
              <a:rPr lang="en-US" sz="2400" dirty="0"/>
              <a:t> is 4096 </a:t>
            </a:r>
            <a:r>
              <a:rPr lang="en-US" sz="2400" dirty="0" smtClean="0"/>
              <a:t>bits</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52</a:t>
            </a:fld>
            <a:endParaRPr lang="en-US"/>
          </a:p>
        </p:txBody>
      </p:sp>
    </p:spTree>
    <p:extLst>
      <p:ext uri="{BB962C8B-B14F-4D97-AF65-F5344CB8AC3E}">
        <p14:creationId xmlns:p14="http://schemas.microsoft.com/office/powerpoint/2010/main" val="1831447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Key Duration/Validity Period</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Please </a:t>
            </a:r>
            <a:r>
              <a:rPr lang="en-US" sz="2400" dirty="0"/>
              <a:t>specify how long the key should be </a:t>
            </a:r>
            <a:r>
              <a:rPr lang="en-US" sz="2400" dirty="0" smtClean="0"/>
              <a:t>valid.</a:t>
            </a:r>
            <a:br>
              <a:rPr lang="en-US" sz="2400" dirty="0" smtClean="0"/>
            </a:br>
            <a:r>
              <a:rPr lang="en-US" sz="2400" dirty="0" smtClean="0"/>
              <a:t>[...]</a:t>
            </a:r>
            <a:br>
              <a:rPr lang="en-US" sz="2400" dirty="0" smtClean="0"/>
            </a:br>
            <a:r>
              <a:rPr lang="en-US" sz="2400" dirty="0" smtClean="0"/>
              <a:t>Key </a:t>
            </a:r>
            <a:r>
              <a:rPr lang="en-US" sz="2400" dirty="0"/>
              <a:t>is valid for? (0)</a:t>
            </a:r>
            <a:r>
              <a:rPr lang="en-US" sz="2400" b="1" dirty="0"/>
              <a:t> </a:t>
            </a:r>
            <a:r>
              <a:rPr lang="en-US" sz="2400" b="1" dirty="0" smtClean="0"/>
              <a:t>5y</a:t>
            </a:r>
            <a:r>
              <a:rPr lang="en-US" sz="2400" dirty="0" smtClean="0"/>
              <a:t/>
            </a:r>
            <a:br>
              <a:rPr lang="en-US" sz="2400" dirty="0" smtClean="0"/>
            </a:br>
            <a:r>
              <a:rPr lang="en-US" sz="2400" dirty="0" smtClean="0"/>
              <a:t>Key </a:t>
            </a:r>
            <a:r>
              <a:rPr lang="en-US" sz="2400" dirty="0"/>
              <a:t>expires at Sat May 16 16:53:55 2020 </a:t>
            </a:r>
            <a:r>
              <a:rPr lang="en-US" sz="2400" dirty="0" smtClean="0"/>
              <a:t>PDT</a:t>
            </a:r>
            <a:br>
              <a:rPr lang="en-US" sz="2400" dirty="0" smtClean="0"/>
            </a:br>
            <a:r>
              <a:rPr lang="en-US" sz="2400" dirty="0" smtClean="0"/>
              <a:t>Is </a:t>
            </a:r>
            <a:r>
              <a:rPr lang="en-US" sz="2400" dirty="0"/>
              <a:t>this correct? (y/N) </a:t>
            </a:r>
            <a:r>
              <a:rPr lang="en-US" sz="2400" b="1" dirty="0" smtClean="0"/>
              <a:t>y</a:t>
            </a:r>
            <a:br>
              <a:rPr lang="en-US" sz="2400" b="1" dirty="0" smtClean="0"/>
            </a:br>
            <a:endParaRPr lang="en-US" sz="2400" b="1" dirty="0" smtClean="0"/>
          </a:p>
          <a:p>
            <a:endParaRPr lang="en-US" sz="2400" b="1" dirty="0"/>
          </a:p>
          <a:p>
            <a:r>
              <a:rPr lang="en-US" sz="2400" b="1" dirty="0" smtClean="0"/>
              <a:t>Notes: </a:t>
            </a:r>
            <a:r>
              <a:rPr lang="en-US" sz="2400" dirty="0" smtClean="0"/>
              <a:t>You can pick whatever duration you like. I recommend five years as a reasonable key validity period.</a:t>
            </a:r>
            <a:r>
              <a:rPr lang="en-US" sz="2400" b="1" dirty="0"/>
              <a:t> </a:t>
            </a:r>
            <a:r>
              <a:rPr lang="en-US" sz="2400" dirty="0" smtClean="0"/>
              <a:t>Some people like a shorter period (such as just 1 year), other people might do 20 years. I think 5 years is a reasonable compromise value.</a:t>
            </a:r>
            <a:br>
              <a:rPr lang="en-US" sz="2400" dirty="0" smtClean="0"/>
            </a:br>
            <a:endParaRPr lang="en-US" sz="2400" b="1" dirty="0" smtClean="0"/>
          </a:p>
          <a:p>
            <a:r>
              <a:rPr lang="en-US" sz="2400" dirty="0" smtClean="0"/>
              <a:t>Make a mistake? Hit a control-C to abort and then re-run </a:t>
            </a:r>
            <a:br>
              <a:rPr lang="en-US" sz="2400" dirty="0" smtClean="0"/>
            </a:br>
            <a:r>
              <a:rPr lang="en-US" sz="2400" dirty="0" smtClean="0"/>
              <a:t>$ </a:t>
            </a:r>
            <a:r>
              <a:rPr lang="en-US" sz="2400" b="1" dirty="0" err="1" smtClean="0"/>
              <a:t>gpg</a:t>
            </a:r>
            <a:r>
              <a:rPr lang="en-US" sz="2400" b="1" dirty="0" smtClean="0"/>
              <a:t> </a:t>
            </a:r>
            <a:r>
              <a:rPr lang="en-US" sz="2400" b="1" dirty="0"/>
              <a:t>--gen-</a:t>
            </a:r>
            <a:r>
              <a:rPr lang="en-US" sz="2400" b="1" dirty="0" smtClean="0"/>
              <a:t>key</a:t>
            </a:r>
            <a:endParaRPr lang="en-US" sz="24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53</a:t>
            </a:fld>
            <a:endParaRPr lang="en-US"/>
          </a:p>
        </p:txBody>
      </p:sp>
    </p:spTree>
    <p:extLst>
      <p:ext uri="{BB962C8B-B14F-4D97-AF65-F5344CB8AC3E}">
        <p14:creationId xmlns:p14="http://schemas.microsoft.com/office/powerpoint/2010/main" val="2402709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1"/>
            <a:ext cx="9144000" cy="649071"/>
          </a:xfrm>
        </p:spPr>
        <p:txBody>
          <a:bodyPr>
            <a:normAutofit/>
          </a:bodyPr>
          <a:lstStyle/>
          <a:p>
            <a:r>
              <a:rPr lang="en-US" sz="3200" b="1" dirty="0" smtClean="0"/>
              <a:t>Put In Your Name, Email, and An </a:t>
            </a:r>
            <a:r>
              <a:rPr lang="en-US" sz="3200" b="1" u="sng" dirty="0" smtClean="0"/>
              <a:t>Optional</a:t>
            </a:r>
            <a:r>
              <a:rPr lang="en-US" sz="3200" b="1" dirty="0" smtClean="0"/>
              <a:t> Comment</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You </a:t>
            </a:r>
            <a:r>
              <a:rPr lang="en-US" sz="2400" dirty="0"/>
              <a:t>need a user ID to identify your </a:t>
            </a:r>
            <a:r>
              <a:rPr lang="en-US" sz="2400" dirty="0" smtClean="0"/>
              <a:t>key [etc]:</a:t>
            </a:r>
            <a:br>
              <a:rPr lang="en-US" sz="2400" dirty="0" smtClean="0"/>
            </a:br>
            <a:r>
              <a:rPr lang="en-US" sz="2400" dirty="0" smtClean="0"/>
              <a:t/>
            </a:r>
            <a:br>
              <a:rPr lang="en-US" sz="2400" dirty="0" smtClean="0"/>
            </a:br>
            <a:r>
              <a:rPr lang="en-US" sz="2400" dirty="0" smtClean="0"/>
              <a:t>Real </a:t>
            </a:r>
            <a:r>
              <a:rPr lang="en-US" sz="2400" dirty="0"/>
              <a:t>name: </a:t>
            </a:r>
            <a:r>
              <a:rPr lang="en-US" sz="2400" b="1" dirty="0"/>
              <a:t>Joe St </a:t>
            </a:r>
            <a:r>
              <a:rPr lang="en-US" sz="2400" b="1" dirty="0" smtClean="0"/>
              <a:t>Sauver</a:t>
            </a:r>
            <a:br>
              <a:rPr lang="en-US" sz="2400" b="1" dirty="0" smtClean="0"/>
            </a:br>
            <a:r>
              <a:rPr lang="en-US" sz="2400" dirty="0" smtClean="0"/>
              <a:t>Email </a:t>
            </a:r>
            <a:r>
              <a:rPr lang="en-US" sz="2400" dirty="0"/>
              <a:t>address: </a:t>
            </a:r>
            <a:r>
              <a:rPr lang="en-US" sz="2400" b="1" dirty="0" err="1"/>
              <a:t>joe@</a:t>
            </a:r>
            <a:r>
              <a:rPr lang="en-US" sz="2400" b="1" dirty="0" err="1" smtClean="0"/>
              <a:t>stsauver.com</a:t>
            </a:r>
            <a:r>
              <a:rPr lang="en-US" sz="2400" dirty="0" smtClean="0"/>
              <a:t/>
            </a:r>
            <a:br>
              <a:rPr lang="en-US" sz="2400" dirty="0" smtClean="0"/>
            </a:br>
            <a:r>
              <a:rPr lang="en-US" sz="2400" dirty="0" smtClean="0"/>
              <a:t>Comment</a:t>
            </a:r>
            <a:r>
              <a:rPr lang="en-US" sz="2400" dirty="0"/>
              <a:t>: </a:t>
            </a:r>
            <a:r>
              <a:rPr lang="en-US" sz="2400" b="1" dirty="0"/>
              <a:t>Code </a:t>
            </a:r>
            <a:r>
              <a:rPr lang="en-US" sz="2400" b="1" dirty="0" smtClean="0"/>
              <a:t>40</a:t>
            </a:r>
            <a:br>
              <a:rPr lang="en-US" sz="2400" b="1" dirty="0" smtClean="0"/>
            </a:br>
            <a:r>
              <a:rPr lang="en-US" sz="2400" dirty="0" smtClean="0"/>
              <a:t>You </a:t>
            </a:r>
            <a:r>
              <a:rPr lang="en-US" sz="2400" dirty="0"/>
              <a:t>selected this USER-ID</a:t>
            </a:r>
            <a:r>
              <a:rPr lang="en-US" sz="2400" dirty="0" smtClean="0"/>
              <a:t>:</a:t>
            </a:r>
            <a:br>
              <a:rPr lang="en-US" sz="2400" dirty="0" smtClean="0"/>
            </a:br>
            <a:r>
              <a:rPr lang="en-US" sz="2400" dirty="0" smtClean="0"/>
              <a:t>    </a:t>
            </a:r>
            <a:r>
              <a:rPr lang="en-US" sz="2400" dirty="0"/>
              <a:t>"Joe St Sauver (Code 40) &lt;</a:t>
            </a:r>
            <a:r>
              <a:rPr lang="en-US" sz="2400" dirty="0" err="1"/>
              <a:t>joe@stsauver.com</a:t>
            </a:r>
            <a:r>
              <a:rPr lang="en-US" sz="2400" dirty="0"/>
              <a:t>&gt;</a:t>
            </a:r>
            <a:r>
              <a:rPr lang="en-US" sz="2400" dirty="0" smtClean="0"/>
              <a:t>"</a:t>
            </a:r>
            <a:br>
              <a:rPr lang="en-US" sz="2400" dirty="0" smtClean="0"/>
            </a:br>
            <a:r>
              <a:rPr lang="en-US" sz="2400" dirty="0" smtClean="0"/>
              <a:t/>
            </a:r>
            <a:br>
              <a:rPr lang="en-US" sz="2400" dirty="0" smtClean="0"/>
            </a:br>
            <a:r>
              <a:rPr lang="en-US" sz="2400" dirty="0" smtClean="0"/>
              <a:t>Change </a:t>
            </a:r>
            <a:r>
              <a:rPr lang="en-US" sz="2400" dirty="0"/>
              <a:t>(N)</a:t>
            </a:r>
            <a:r>
              <a:rPr lang="en-US" sz="2400" dirty="0" err="1"/>
              <a:t>ame</a:t>
            </a:r>
            <a:r>
              <a:rPr lang="en-US" sz="2400" dirty="0"/>
              <a:t>, (C)</a:t>
            </a:r>
            <a:r>
              <a:rPr lang="en-US" sz="2400" dirty="0" err="1"/>
              <a:t>omment</a:t>
            </a:r>
            <a:r>
              <a:rPr lang="en-US" sz="2400" dirty="0"/>
              <a:t>, (E)mail or (O)</a:t>
            </a:r>
            <a:r>
              <a:rPr lang="en-US" sz="2400" dirty="0" err="1"/>
              <a:t>kay</a:t>
            </a:r>
            <a:r>
              <a:rPr lang="en-US" sz="2400" dirty="0"/>
              <a:t>/(Q)</a:t>
            </a:r>
            <a:r>
              <a:rPr lang="en-US" sz="2400" dirty="0" err="1"/>
              <a:t>uit</a:t>
            </a:r>
            <a:r>
              <a:rPr lang="en-US" sz="2400" dirty="0"/>
              <a:t>? </a:t>
            </a:r>
            <a:r>
              <a:rPr lang="en-US" sz="2400" b="1" dirty="0" smtClean="0"/>
              <a:t>o</a:t>
            </a:r>
          </a:p>
          <a:p>
            <a:endParaRPr lang="en-US" sz="2400" dirty="0"/>
          </a:p>
          <a:p>
            <a:r>
              <a:rPr lang="en-US" sz="2400" b="1" i="1" dirty="0" smtClean="0"/>
              <a:t>Note:</a:t>
            </a:r>
            <a:r>
              <a:rPr lang="en-US" sz="2400" dirty="0" smtClean="0"/>
              <a:t> Enter </a:t>
            </a:r>
            <a:r>
              <a:rPr lang="en-US" sz="2400" u="sng" dirty="0" smtClean="0"/>
              <a:t>your own</a:t>
            </a:r>
            <a:r>
              <a:rPr lang="en-US" sz="2400" dirty="0" smtClean="0"/>
              <a:t> information, obviously</a:t>
            </a:r>
            <a:br>
              <a:rPr lang="en-US" sz="2400" dirty="0" smtClean="0"/>
            </a:br>
            <a:r>
              <a:rPr lang="en-US" sz="2400" dirty="0" smtClean="0"/>
              <a:t/>
            </a:r>
            <a:br>
              <a:rPr lang="en-US" sz="2400" dirty="0" smtClean="0"/>
            </a:br>
            <a:r>
              <a:rPr lang="en-US" sz="2400" dirty="0" smtClean="0"/>
              <a:t>Please also note that you do NOT need to enter a comment (this would be a good time not to just blindly copy what I enter)</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54</a:t>
            </a:fld>
            <a:endParaRPr lang="en-US"/>
          </a:p>
        </p:txBody>
      </p:sp>
    </p:spTree>
    <p:extLst>
      <p:ext uri="{BB962C8B-B14F-4D97-AF65-F5344CB8AC3E}">
        <p14:creationId xmlns:p14="http://schemas.microsoft.com/office/powerpoint/2010/main" val="3223749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1"/>
            <a:ext cx="8229600" cy="649071"/>
          </a:xfrm>
        </p:spPr>
        <p:txBody>
          <a:bodyPr>
            <a:normAutofit/>
          </a:bodyPr>
          <a:lstStyle/>
          <a:p>
            <a:r>
              <a:rPr lang="en-US" sz="3200" b="1" dirty="0" smtClean="0"/>
              <a:t>Enter A Strong Passphrase</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You </a:t>
            </a:r>
            <a:r>
              <a:rPr lang="en-US" sz="2400" dirty="0"/>
              <a:t>need a P</a:t>
            </a:r>
            <a:r>
              <a:rPr lang="en-US" sz="2400" dirty="0" smtClean="0"/>
              <a:t>assphrase </a:t>
            </a:r>
            <a:r>
              <a:rPr lang="en-US" sz="2400" dirty="0"/>
              <a:t>to protect your secret key.    </a:t>
            </a:r>
            <a:r>
              <a:rPr lang="en-US" sz="2400" dirty="0" smtClean="0"/>
              <a:t/>
            </a:r>
            <a:br>
              <a:rPr lang="en-US" sz="2400" dirty="0" smtClean="0"/>
            </a:br>
            <a:r>
              <a:rPr lang="en-US" sz="2400" dirty="0" smtClean="0"/>
              <a:t/>
            </a:r>
            <a:br>
              <a:rPr lang="en-US" sz="2400" dirty="0" smtClean="0"/>
            </a:br>
            <a:r>
              <a:rPr lang="en-US" sz="2400" dirty="0" smtClean="0"/>
              <a:t>[enter a long/strong passphrase]</a:t>
            </a:r>
          </a:p>
          <a:p>
            <a:pPr marL="0" indent="0">
              <a:buNone/>
            </a:pPr>
            <a:endParaRPr lang="en-US" sz="2400" dirty="0" smtClean="0"/>
          </a:p>
          <a:p>
            <a:r>
              <a:rPr lang="en-US" sz="2400" b="1" i="1" dirty="0" smtClean="0">
                <a:solidFill>
                  <a:srgbClr val="FF0000"/>
                </a:solidFill>
              </a:rPr>
              <a:t>Notes: </a:t>
            </a:r>
            <a:r>
              <a:rPr lang="en-US" sz="2400" b="1" i="1" dirty="0">
                <a:solidFill>
                  <a:srgbClr val="FF0000"/>
                </a:solidFill>
              </a:rPr>
              <a:t> </a:t>
            </a:r>
            <a:r>
              <a:rPr lang="en-US" sz="2400" dirty="0" smtClean="0">
                <a:solidFill>
                  <a:srgbClr val="FF0000"/>
                </a:solidFill>
              </a:rPr>
              <a:t>Do NOT forget/lose this password. If you do, you'll be totally "out of luck." There is no magic backdoor for recovering</a:t>
            </a:r>
            <a:br>
              <a:rPr lang="en-US" sz="2400" dirty="0" smtClean="0">
                <a:solidFill>
                  <a:srgbClr val="FF0000"/>
                </a:solidFill>
              </a:rPr>
            </a:br>
            <a:r>
              <a:rPr lang="en-US" sz="2400" dirty="0" smtClean="0">
                <a:solidFill>
                  <a:srgbClr val="FF0000"/>
                </a:solidFill>
              </a:rPr>
              <a:t>your passphrase!</a:t>
            </a:r>
            <a:br>
              <a:rPr lang="en-US" sz="2400" dirty="0" smtClean="0">
                <a:solidFill>
                  <a:srgbClr val="FF0000"/>
                </a:solidFill>
              </a:rPr>
            </a:br>
            <a:r>
              <a:rPr lang="en-US" sz="2400" dirty="0" smtClean="0"/>
              <a:t/>
            </a:r>
            <a:br>
              <a:rPr lang="en-US" sz="2400" dirty="0" smtClean="0"/>
            </a:br>
            <a:r>
              <a:rPr lang="en-US" sz="2400" dirty="0" smtClean="0"/>
              <a:t>Also, while you DO want a long/strong passphrase, don't </a:t>
            </a:r>
            <a:br>
              <a:rPr lang="en-US" sz="2400" dirty="0" smtClean="0"/>
            </a:br>
            <a:r>
              <a:rPr lang="en-US" sz="2400" dirty="0" smtClean="0"/>
              <a:t>"go overboard" because you're going to be entering this all the </a:t>
            </a:r>
            <a:br>
              <a:rPr lang="en-US" sz="2400" dirty="0" smtClean="0"/>
            </a:br>
            <a:r>
              <a:rPr lang="en-US" sz="2400" dirty="0" smtClean="0"/>
              <a:t>time. If you make it TOO long/TOO strong, you'll regret it. </a:t>
            </a:r>
            <a:br>
              <a:rPr lang="en-US" sz="2400" dirty="0" smtClean="0"/>
            </a:br>
            <a:r>
              <a:rPr lang="en-US" sz="2400" dirty="0" smtClean="0"/>
              <a:t>You're going to be typing this password a LOT.</a:t>
            </a:r>
            <a:br>
              <a:rPr lang="en-US" sz="2400" dirty="0" smtClean="0"/>
            </a:br>
            <a:r>
              <a:rPr lang="en-US" sz="2400" dirty="0" smtClean="0"/>
              <a:t/>
            </a:r>
            <a:br>
              <a:rPr lang="en-US" sz="2400" dirty="0" smtClean="0"/>
            </a:br>
            <a:r>
              <a:rPr lang="en-US" sz="2400" dirty="0" smtClean="0"/>
              <a:t>15-25 characters should be fine</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55</a:t>
            </a:fld>
            <a:endParaRPr lang="en-US"/>
          </a:p>
        </p:txBody>
      </p:sp>
    </p:spTree>
    <p:extLst>
      <p:ext uri="{BB962C8B-B14F-4D97-AF65-F5344CB8AC3E}">
        <p14:creationId xmlns:p14="http://schemas.microsoft.com/office/powerpoint/2010/main" val="1089939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1"/>
            <a:ext cx="8943475" cy="649071"/>
          </a:xfrm>
        </p:spPr>
        <p:txBody>
          <a:bodyPr>
            <a:normAutofit/>
          </a:bodyPr>
          <a:lstStyle/>
          <a:p>
            <a:r>
              <a:rPr lang="en-US" sz="3200" b="1" u="sng" dirty="0" smtClean="0"/>
              <a:t>Do Some Other Stuff</a:t>
            </a:r>
            <a:r>
              <a:rPr lang="en-US" sz="3200" b="1" dirty="0" smtClean="0"/>
              <a:t> While Your Keys Gets Created</a:t>
            </a:r>
            <a:endParaRPr lang="en-US" sz="3200" b="1" dirty="0"/>
          </a:p>
        </p:txBody>
      </p:sp>
      <p:sp>
        <p:nvSpPr>
          <p:cNvPr id="3" name="Content Placeholder 2"/>
          <p:cNvSpPr>
            <a:spLocks noGrp="1"/>
          </p:cNvSpPr>
          <p:nvPr>
            <p:ph idx="1"/>
          </p:nvPr>
        </p:nvSpPr>
        <p:spPr>
          <a:xfrm>
            <a:off x="200525" y="949059"/>
            <a:ext cx="8783053" cy="5668309"/>
          </a:xfrm>
        </p:spPr>
        <p:txBody>
          <a:bodyPr>
            <a:normAutofit/>
          </a:bodyPr>
          <a:lstStyle/>
          <a:p>
            <a:r>
              <a:rPr lang="en-US" sz="2400" dirty="0" smtClean="0"/>
              <a:t>We </a:t>
            </a:r>
            <a:r>
              <a:rPr lang="en-US" sz="2400" dirty="0"/>
              <a:t>need to generate a lot of random bytes. </a:t>
            </a:r>
            <a:r>
              <a:rPr lang="en-US" sz="2400" dirty="0" smtClean="0"/>
              <a:t>[etc]</a:t>
            </a:r>
            <a:br>
              <a:rPr lang="en-US" sz="2400" dirty="0" smtClean="0"/>
            </a:br>
            <a:r>
              <a:rPr lang="en-US" sz="2400" dirty="0" smtClean="0"/>
              <a:t>.</a:t>
            </a:r>
            <a:r>
              <a:rPr lang="en-US" sz="2400" dirty="0"/>
              <a:t>........++++</a:t>
            </a:r>
            <a:r>
              <a:rPr lang="en-US" sz="2400" dirty="0" smtClean="0"/>
              <a:t>+</a:t>
            </a:r>
            <a:br>
              <a:rPr lang="en-US" sz="2400" dirty="0" smtClean="0"/>
            </a:br>
            <a:r>
              <a:rPr lang="en-US" sz="2400" dirty="0" smtClean="0"/>
              <a:t>.</a:t>
            </a:r>
            <a:r>
              <a:rPr lang="en-US" sz="2400" dirty="0"/>
              <a:t>.........++++</a:t>
            </a:r>
            <a:r>
              <a:rPr lang="en-US" sz="2400" dirty="0" smtClean="0"/>
              <a:t>+</a:t>
            </a:r>
            <a:br>
              <a:rPr lang="en-US" sz="2400" dirty="0" smtClean="0"/>
            </a:br>
            <a:r>
              <a:rPr lang="en-US" sz="2400" dirty="0" err="1" smtClean="0"/>
              <a:t>gpg</a:t>
            </a:r>
            <a:r>
              <a:rPr lang="en-US" sz="2400" dirty="0"/>
              <a:t>: key 36AD91D7 marked as ultimately </a:t>
            </a:r>
            <a:r>
              <a:rPr lang="en-US" sz="2400" dirty="0" smtClean="0"/>
              <a:t>trusted</a:t>
            </a:r>
            <a:br>
              <a:rPr lang="en-US" sz="2400" dirty="0" smtClean="0"/>
            </a:br>
            <a:r>
              <a:rPr lang="en-US" sz="2400" dirty="0" smtClean="0"/>
              <a:t>public </a:t>
            </a:r>
            <a:r>
              <a:rPr lang="en-US" sz="2400" dirty="0"/>
              <a:t>and secret key created and </a:t>
            </a:r>
            <a:r>
              <a:rPr lang="en-US" sz="2400" dirty="0" smtClean="0"/>
              <a:t>signed.</a:t>
            </a:r>
            <a:br>
              <a:rPr lang="en-US" sz="2400" dirty="0" smtClean="0"/>
            </a:br>
            <a:r>
              <a:rPr lang="en-US" sz="2400" dirty="0" smtClean="0"/>
              <a:t/>
            </a:r>
            <a:br>
              <a:rPr lang="en-US" sz="2400" dirty="0" smtClean="0"/>
            </a:br>
            <a:r>
              <a:rPr lang="en-US" sz="2400" dirty="0" err="1" smtClean="0"/>
              <a:t>gpg</a:t>
            </a:r>
            <a:r>
              <a:rPr lang="en-US" sz="2400" dirty="0"/>
              <a:t>: checking the </a:t>
            </a:r>
            <a:r>
              <a:rPr lang="en-US" sz="2400" dirty="0" err="1" smtClean="0"/>
              <a:t>trustdb</a:t>
            </a:r>
            <a:r>
              <a:rPr lang="en-US" sz="2400" dirty="0" smtClean="0"/>
              <a:t/>
            </a:r>
            <a:br>
              <a:rPr lang="en-US" sz="2400" dirty="0" smtClean="0"/>
            </a:br>
            <a:r>
              <a:rPr lang="en-US" sz="2400" dirty="0" err="1" smtClean="0"/>
              <a:t>gpg</a:t>
            </a:r>
            <a:r>
              <a:rPr lang="en-US" sz="2400" dirty="0"/>
              <a:t>: 3 marginal(s) needed, 1 complete(s) needed, PGP trust </a:t>
            </a:r>
            <a:r>
              <a:rPr lang="en-US" sz="2400" dirty="0" smtClean="0"/>
              <a:t>model</a:t>
            </a:r>
            <a:br>
              <a:rPr lang="en-US" sz="2400" dirty="0" smtClean="0"/>
            </a:br>
            <a:r>
              <a:rPr lang="en-US" sz="2400" dirty="0" err="1" smtClean="0"/>
              <a:t>gpg</a:t>
            </a:r>
            <a:r>
              <a:rPr lang="en-US" sz="2400" dirty="0"/>
              <a:t>: depth: 0  valid:   1  signed:   0  trust: 0-, 0q, 0n, 0m, 0f, </a:t>
            </a:r>
            <a:r>
              <a:rPr lang="en-US" sz="2400" dirty="0" smtClean="0"/>
              <a:t>1u</a:t>
            </a:r>
            <a:br>
              <a:rPr lang="en-US" sz="2400" dirty="0" smtClean="0"/>
            </a:br>
            <a:r>
              <a:rPr lang="en-US" sz="2400" dirty="0" err="1" smtClean="0"/>
              <a:t>gpg</a:t>
            </a:r>
            <a:r>
              <a:rPr lang="en-US" sz="2400" dirty="0"/>
              <a:t>: next </a:t>
            </a:r>
            <a:r>
              <a:rPr lang="en-US" sz="2400" dirty="0" err="1"/>
              <a:t>trustdb</a:t>
            </a:r>
            <a:r>
              <a:rPr lang="en-US" sz="2400" dirty="0"/>
              <a:t> check due at 2020-05-</a:t>
            </a:r>
            <a:r>
              <a:rPr lang="en-US" sz="2400" dirty="0" smtClean="0"/>
              <a:t>16</a:t>
            </a:r>
            <a:br>
              <a:rPr lang="en-US" sz="2400" dirty="0" smtClean="0"/>
            </a:br>
            <a:r>
              <a:rPr lang="en-US" sz="2400" dirty="0" smtClean="0"/>
              <a:t>pub   </a:t>
            </a:r>
            <a:r>
              <a:rPr lang="en-US" sz="2400" dirty="0"/>
              <a:t>4096R/36AD91D7 2015-05-18 [expires: 2020-05-16</a:t>
            </a:r>
            <a:r>
              <a:rPr lang="en-US" sz="2400" dirty="0" smtClean="0"/>
              <a:t>]</a:t>
            </a:r>
            <a:br>
              <a:rPr lang="en-US" sz="2400" dirty="0" smtClean="0"/>
            </a:br>
            <a:r>
              <a:rPr lang="en-US" sz="2400" dirty="0" smtClean="0"/>
              <a:t>Key </a:t>
            </a:r>
            <a:r>
              <a:rPr lang="en-US" sz="2400" dirty="0"/>
              <a:t>fingerprint = 54A7 02D4 E156 1037 4ADF  2290 9D54 F6B4 36AD </a:t>
            </a:r>
            <a:r>
              <a:rPr lang="en-US" sz="2400" dirty="0" smtClean="0"/>
              <a:t>91D7</a:t>
            </a:r>
            <a:br>
              <a:rPr lang="en-US" sz="2400" dirty="0" smtClean="0"/>
            </a:br>
            <a:r>
              <a:rPr lang="en-US" sz="2400" dirty="0" err="1" smtClean="0"/>
              <a:t>uid</a:t>
            </a:r>
            <a:r>
              <a:rPr lang="en-US" sz="2400" dirty="0" smtClean="0"/>
              <a:t>    Joe </a:t>
            </a:r>
            <a:r>
              <a:rPr lang="en-US" sz="2400" dirty="0"/>
              <a:t>St Sauver (Code 40) &lt;</a:t>
            </a:r>
            <a:r>
              <a:rPr lang="en-US" sz="2400" dirty="0" err="1"/>
              <a:t>joe@stsauver.com</a:t>
            </a:r>
            <a:r>
              <a:rPr lang="en-US" sz="2400" dirty="0" smtClean="0"/>
              <a:t>&gt;</a:t>
            </a:r>
            <a:br>
              <a:rPr lang="en-US" sz="2400" dirty="0" smtClean="0"/>
            </a:br>
            <a:r>
              <a:rPr lang="en-US" sz="2400" dirty="0" smtClean="0"/>
              <a:t>sub   </a:t>
            </a:r>
            <a:r>
              <a:rPr lang="en-US" sz="2400" dirty="0"/>
              <a:t>4096R/964600F3 2015-05-18 [expires: 2020-05-16]</a:t>
            </a:r>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56</a:t>
            </a:fld>
            <a:endParaRPr lang="en-US"/>
          </a:p>
        </p:txBody>
      </p:sp>
    </p:spTree>
    <p:extLst>
      <p:ext uri="{BB962C8B-B14F-4D97-AF65-F5344CB8AC3E}">
        <p14:creationId xmlns:p14="http://schemas.microsoft.com/office/powerpoint/2010/main" val="728911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49616"/>
          </a:xfrm>
        </p:spPr>
        <p:txBody>
          <a:bodyPr>
            <a:normAutofit/>
          </a:bodyPr>
          <a:lstStyle/>
          <a:p>
            <a:r>
              <a:rPr lang="en-US" sz="3200" b="1" dirty="0" smtClean="0"/>
              <a:t>Backup Your PRIVATE Key</a:t>
            </a:r>
            <a:endParaRPr lang="en-US" sz="3200" b="1" dirty="0"/>
          </a:p>
        </p:txBody>
      </p:sp>
      <p:sp>
        <p:nvSpPr>
          <p:cNvPr id="3" name="Content Placeholder 2"/>
          <p:cNvSpPr>
            <a:spLocks noGrp="1"/>
          </p:cNvSpPr>
          <p:nvPr>
            <p:ph idx="1"/>
          </p:nvPr>
        </p:nvSpPr>
        <p:spPr>
          <a:xfrm>
            <a:off x="200525" y="819273"/>
            <a:ext cx="8783053" cy="5798095"/>
          </a:xfrm>
        </p:spPr>
        <p:txBody>
          <a:bodyPr>
            <a:normAutofit/>
          </a:bodyPr>
          <a:lstStyle/>
          <a:p>
            <a:r>
              <a:rPr lang="en-US" sz="2400" dirty="0" smtClean="0"/>
              <a:t>You routinely backup </a:t>
            </a:r>
            <a:r>
              <a:rPr lang="en-US" sz="2400" b="1" i="1" dirty="0" smtClean="0"/>
              <a:t>everything,</a:t>
            </a:r>
            <a:r>
              <a:rPr lang="en-US" sz="2400" dirty="0" smtClean="0"/>
              <a:t> right? Be sure to ALSO backup your SECRET (private) key</a:t>
            </a:r>
          </a:p>
          <a:p>
            <a:endParaRPr lang="en-US" sz="2400" dirty="0"/>
          </a:p>
          <a:p>
            <a:r>
              <a:rPr lang="en-US" sz="2400" dirty="0" smtClean="0"/>
              <a:t>To get a copy of your private key, enter:</a:t>
            </a:r>
            <a:br>
              <a:rPr lang="en-US" sz="2400" dirty="0" smtClean="0"/>
            </a:br>
            <a:r>
              <a:rPr lang="en-US" sz="2400" dirty="0" smtClean="0"/>
              <a:t/>
            </a:r>
            <a:br>
              <a:rPr lang="en-US" sz="2400" dirty="0" smtClean="0"/>
            </a:br>
            <a:r>
              <a:rPr lang="en-US" sz="2400" dirty="0" smtClean="0"/>
              <a:t>$ </a:t>
            </a:r>
            <a:r>
              <a:rPr lang="en-US" sz="2400" b="1" dirty="0" err="1" smtClean="0"/>
              <a:t>gpg</a:t>
            </a:r>
            <a:r>
              <a:rPr lang="en-US" sz="2400" b="1" dirty="0" smtClean="0"/>
              <a:t> </a:t>
            </a:r>
            <a:r>
              <a:rPr lang="en-US" sz="2400" b="1" dirty="0"/>
              <a:t>--export-secret-key --armor "</a:t>
            </a:r>
            <a:r>
              <a:rPr lang="en-US" sz="2400" b="1" dirty="0" err="1"/>
              <a:t>joe@stsauver.com</a:t>
            </a:r>
            <a:r>
              <a:rPr lang="en-US" sz="2400" b="1" dirty="0"/>
              <a:t>" &gt; </a:t>
            </a:r>
            <a:r>
              <a:rPr lang="en-US" sz="2400" b="1" dirty="0" err="1" smtClean="0"/>
              <a:t>sec.key</a:t>
            </a:r>
            <a:r>
              <a:rPr lang="en-US" sz="2400" b="1" dirty="0" smtClean="0"/>
              <a:t/>
            </a:r>
            <a:br>
              <a:rPr lang="en-US" sz="2400" b="1" dirty="0" smtClean="0"/>
            </a:br>
            <a:r>
              <a:rPr lang="en-US" sz="2400" b="1" dirty="0" smtClean="0"/>
              <a:t/>
            </a:r>
            <a:br>
              <a:rPr lang="en-US" sz="2400" b="1" dirty="0" smtClean="0"/>
            </a:br>
            <a:r>
              <a:rPr lang="en-US" sz="2400" dirty="0" smtClean="0"/>
              <a:t>Obviously, use YOUR email address, not mine, in this command.</a:t>
            </a:r>
            <a:endParaRPr lang="en-US" sz="2400" b="1" dirty="0" smtClean="0"/>
          </a:p>
          <a:p>
            <a:endParaRPr lang="en-US" sz="2400" dirty="0"/>
          </a:p>
          <a:p>
            <a:r>
              <a:rPr lang="en-US" sz="2400" dirty="0" smtClean="0"/>
              <a:t>Save "</a:t>
            </a:r>
            <a:r>
              <a:rPr lang="en-US" sz="2400" dirty="0" err="1" smtClean="0"/>
              <a:t>sec.key</a:t>
            </a:r>
            <a:r>
              <a:rPr lang="en-US" sz="2400" dirty="0" smtClean="0"/>
              <a:t>" somewhere safe (perhaps on a thumb drive you can put in your bank's safety deposit box), then securely delete </a:t>
            </a:r>
            <a:r>
              <a:rPr lang="en-US" sz="2400" dirty="0" err="1" smtClean="0"/>
              <a:t>sec.key</a:t>
            </a:r>
            <a:r>
              <a:rPr lang="en-US" sz="2400" dirty="0" smtClean="0"/>
              <a:t> ($ </a:t>
            </a:r>
            <a:r>
              <a:rPr lang="en-US" sz="2400" b="1" dirty="0" err="1" smtClean="0"/>
              <a:t>srm</a:t>
            </a:r>
            <a:r>
              <a:rPr lang="en-US" sz="2400" b="1" dirty="0" smtClean="0"/>
              <a:t> </a:t>
            </a:r>
            <a:r>
              <a:rPr lang="en-US" sz="2400" b="1" dirty="0" err="1" smtClean="0"/>
              <a:t>sec.key</a:t>
            </a:r>
            <a:r>
              <a:rPr lang="en-US" sz="2400" dirty="0" smtClean="0"/>
              <a:t>). Note that you will still need your passphrase to use your private key, so be sure to save THAT some place safe, too</a:t>
            </a:r>
            <a:r>
              <a:rPr lang="en-US" sz="2400" dirty="0"/>
              <a:t> </a:t>
            </a:r>
            <a:r>
              <a:rPr lang="en-US" sz="2400" dirty="0" smtClean="0"/>
              <a:t>(ideally separate from the thumb drive, e.g., in your </a:t>
            </a:r>
            <a:r>
              <a:rPr lang="en-US" sz="2400" i="1" dirty="0" smtClean="0"/>
              <a:t>other</a:t>
            </a:r>
            <a:r>
              <a:rPr lang="en-US" sz="2400" dirty="0" smtClean="0"/>
              <a:t> bank safety deposit box) </a:t>
            </a:r>
          </a:p>
        </p:txBody>
      </p:sp>
      <p:sp>
        <p:nvSpPr>
          <p:cNvPr id="4" name="Slide Number Placeholder 3"/>
          <p:cNvSpPr>
            <a:spLocks noGrp="1"/>
          </p:cNvSpPr>
          <p:nvPr>
            <p:ph type="sldNum" sz="quarter" idx="12"/>
          </p:nvPr>
        </p:nvSpPr>
        <p:spPr/>
        <p:txBody>
          <a:bodyPr/>
          <a:lstStyle/>
          <a:p>
            <a:fld id="{A507E34E-F8CF-C042-953C-8A8377B6E721}" type="slidenum">
              <a:rPr lang="en-US" smtClean="0"/>
              <a:t>57</a:t>
            </a:fld>
            <a:endParaRPr lang="en-US"/>
          </a:p>
        </p:txBody>
      </p:sp>
    </p:spTree>
    <p:extLst>
      <p:ext uri="{BB962C8B-B14F-4D97-AF65-F5344CB8AC3E}">
        <p14:creationId xmlns:p14="http://schemas.microsoft.com/office/powerpoint/2010/main" val="987900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49616"/>
          </a:xfrm>
        </p:spPr>
        <p:txBody>
          <a:bodyPr>
            <a:normAutofit/>
          </a:bodyPr>
          <a:lstStyle/>
          <a:p>
            <a:r>
              <a:rPr lang="en-US" sz="3200" b="1" dirty="0" smtClean="0"/>
              <a:t>Push Your PUBLIC Key to the Keyservers</a:t>
            </a:r>
            <a:endParaRPr lang="en-US" sz="3200" b="1" dirty="0"/>
          </a:p>
        </p:txBody>
      </p:sp>
      <p:sp>
        <p:nvSpPr>
          <p:cNvPr id="3" name="Content Placeholder 2"/>
          <p:cNvSpPr>
            <a:spLocks noGrp="1"/>
          </p:cNvSpPr>
          <p:nvPr>
            <p:ph idx="1"/>
          </p:nvPr>
        </p:nvSpPr>
        <p:spPr>
          <a:xfrm>
            <a:off x="200525" y="819273"/>
            <a:ext cx="8783053" cy="5798095"/>
          </a:xfrm>
        </p:spPr>
        <p:txBody>
          <a:bodyPr>
            <a:normAutofit/>
          </a:bodyPr>
          <a:lstStyle/>
          <a:p>
            <a:r>
              <a:rPr lang="en-US" sz="2400" dirty="0" smtClean="0"/>
              <a:t>We'll now push your public key to the keyservers. The first step to doing this is finding the key ID of your key. List your keys with the </a:t>
            </a:r>
            <a:r>
              <a:rPr lang="en-US" sz="2400" dirty="0" err="1" smtClean="0"/>
              <a:t>gpg</a:t>
            </a:r>
            <a:r>
              <a:rPr lang="en-US" sz="2400" dirty="0" smtClean="0"/>
              <a:t> --list-keys command:</a:t>
            </a:r>
            <a:br>
              <a:rPr lang="en-US" sz="2400" dirty="0" smtClean="0"/>
            </a:br>
            <a:r>
              <a:rPr lang="en-US" sz="2400" dirty="0"/>
              <a:t/>
            </a:r>
            <a:br>
              <a:rPr lang="en-US" sz="2400" dirty="0"/>
            </a:br>
            <a:r>
              <a:rPr lang="en-US" sz="2400" dirty="0" smtClean="0"/>
              <a:t>$</a:t>
            </a:r>
            <a:r>
              <a:rPr lang="en-US" sz="2400" b="1" dirty="0" smtClean="0"/>
              <a:t> </a:t>
            </a:r>
            <a:r>
              <a:rPr lang="en-US" sz="2400" b="1" dirty="0" err="1" smtClean="0"/>
              <a:t>gpg</a:t>
            </a:r>
            <a:r>
              <a:rPr lang="en-US" sz="2400" b="1" dirty="0" smtClean="0"/>
              <a:t> --list-keys "</a:t>
            </a:r>
            <a:r>
              <a:rPr lang="en-US" sz="2400" b="1" dirty="0" err="1" smtClean="0"/>
              <a:t>joe@stsauver.com</a:t>
            </a:r>
            <a:r>
              <a:rPr lang="en-US" sz="2400" b="1" dirty="0" smtClean="0"/>
              <a:t>"</a:t>
            </a:r>
            <a:br>
              <a:rPr lang="en-US" sz="2400" b="1" dirty="0" smtClean="0"/>
            </a:br>
            <a:r>
              <a:rPr lang="en-US" sz="2400" dirty="0" smtClean="0"/>
              <a:t/>
            </a:r>
            <a:br>
              <a:rPr lang="en-US" sz="2400" dirty="0" smtClean="0"/>
            </a:br>
            <a:r>
              <a:rPr lang="en-US" sz="2400" b="1" i="1" dirty="0" smtClean="0"/>
              <a:t>Notes:</a:t>
            </a:r>
            <a:r>
              <a:rPr lang="en-US" sz="2400" dirty="0" smtClean="0"/>
              <a:t> Substitute YOUR email address for my email address in this command. Look for the key ID (8 digit hexadecimal number) identifying </a:t>
            </a:r>
            <a:r>
              <a:rPr lang="en-US" sz="2400" b="1" dirty="0" smtClean="0"/>
              <a:t>your</a:t>
            </a:r>
            <a:r>
              <a:rPr lang="en-US" sz="2400" dirty="0" smtClean="0"/>
              <a:t> key; </a:t>
            </a:r>
            <a:r>
              <a:rPr lang="en-US" sz="2400" b="1" dirty="0" smtClean="0"/>
              <a:t>my</a:t>
            </a:r>
            <a:r>
              <a:rPr lang="en-US" sz="2400" dirty="0" smtClean="0"/>
              <a:t> key ID is 36AD91D7</a:t>
            </a:r>
            <a:br>
              <a:rPr lang="en-US" sz="2400" dirty="0" smtClean="0"/>
            </a:br>
            <a:endParaRPr lang="en-US" sz="2400" dirty="0" smtClean="0"/>
          </a:p>
          <a:p>
            <a:r>
              <a:rPr lang="en-US" sz="2400" dirty="0" smtClean="0"/>
              <a:t>Now push your public key to one or more key servers (most of them periodically synchronize with each other). In my case I'd say:</a:t>
            </a:r>
            <a:br>
              <a:rPr lang="en-US" sz="2400" dirty="0" smtClean="0"/>
            </a:br>
            <a:r>
              <a:rPr lang="en-US" sz="2400" dirty="0" smtClean="0">
                <a:solidFill>
                  <a:srgbClr val="FF0000"/>
                </a:solidFill>
              </a:rPr>
              <a:t> </a:t>
            </a:r>
            <a:br>
              <a:rPr lang="en-US" sz="2400" dirty="0" smtClean="0">
                <a:solidFill>
                  <a:srgbClr val="FF0000"/>
                </a:solidFill>
              </a:rPr>
            </a:br>
            <a:r>
              <a:rPr lang="en-US" sz="2400" dirty="0" smtClean="0"/>
              <a:t>$ </a:t>
            </a:r>
            <a:r>
              <a:rPr lang="en-US" sz="2400" b="1" dirty="0" err="1" smtClean="0"/>
              <a:t>gpg</a:t>
            </a:r>
            <a:r>
              <a:rPr lang="en-US" sz="2400" b="1" dirty="0" smtClean="0"/>
              <a:t> --keyserver </a:t>
            </a:r>
            <a:r>
              <a:rPr lang="en-US" sz="2400" b="1" dirty="0" err="1"/>
              <a:t>pool.sks-keyservers.net</a:t>
            </a:r>
            <a:r>
              <a:rPr lang="en-US" sz="2400" b="1" dirty="0" smtClean="0"/>
              <a:t> --send-</a:t>
            </a:r>
            <a:r>
              <a:rPr lang="en-US" sz="2400" b="1" dirty="0"/>
              <a:t>keys </a:t>
            </a:r>
            <a:r>
              <a:rPr lang="en-US" sz="2400" b="1" dirty="0" smtClean="0"/>
              <a:t>36AD91D7</a:t>
            </a:r>
            <a:br>
              <a:rPr lang="en-US" sz="2400" b="1" dirty="0" smtClean="0"/>
            </a:br>
            <a:endParaRPr lang="en-US" sz="24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58</a:t>
            </a:fld>
            <a:endParaRPr lang="en-US"/>
          </a:p>
        </p:txBody>
      </p:sp>
    </p:spTree>
    <p:extLst>
      <p:ext uri="{BB962C8B-B14F-4D97-AF65-F5344CB8AC3E}">
        <p14:creationId xmlns:p14="http://schemas.microsoft.com/office/powerpoint/2010/main" val="2092689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49616"/>
          </a:xfrm>
        </p:spPr>
        <p:txBody>
          <a:bodyPr>
            <a:normAutofit/>
          </a:bodyPr>
          <a:lstStyle/>
          <a:p>
            <a:r>
              <a:rPr lang="en-US" sz="3200" b="1" dirty="0" smtClean="0"/>
              <a:t>Sharing Your PUBLIC Key 1:1 With Someone</a:t>
            </a:r>
            <a:endParaRPr lang="en-US" sz="3200" b="1" dirty="0"/>
          </a:p>
        </p:txBody>
      </p:sp>
      <p:sp>
        <p:nvSpPr>
          <p:cNvPr id="3" name="Content Placeholder 2"/>
          <p:cNvSpPr>
            <a:spLocks noGrp="1"/>
          </p:cNvSpPr>
          <p:nvPr>
            <p:ph idx="1"/>
          </p:nvPr>
        </p:nvSpPr>
        <p:spPr>
          <a:xfrm>
            <a:off x="200525" y="819273"/>
            <a:ext cx="8783053" cy="5798095"/>
          </a:xfrm>
        </p:spPr>
        <p:txBody>
          <a:bodyPr>
            <a:normAutofit/>
          </a:bodyPr>
          <a:lstStyle/>
          <a:p>
            <a:r>
              <a:rPr lang="en-US" sz="2400" dirty="0" smtClean="0"/>
              <a:t>Sometimes people either can't (or won't) work with public key servers. You can share your public key with them directly</a:t>
            </a:r>
            <a:r>
              <a:rPr lang="en-US" sz="2400" b="1" dirty="0" smtClean="0"/>
              <a:t>.</a:t>
            </a:r>
            <a:br>
              <a:rPr lang="en-US" sz="2400" b="1" dirty="0" smtClean="0"/>
            </a:br>
            <a:endParaRPr lang="en-US" sz="2400" b="1" dirty="0"/>
          </a:p>
          <a:p>
            <a:r>
              <a:rPr lang="en-US" sz="2400" dirty="0" smtClean="0"/>
              <a:t>For example, to export a copy of my public key to send to someone, I'd say:</a:t>
            </a:r>
            <a:br>
              <a:rPr lang="en-US" sz="2400" dirty="0" smtClean="0"/>
            </a:br>
            <a:r>
              <a:rPr lang="en-US" sz="2400" dirty="0" smtClean="0"/>
              <a:t>$ </a:t>
            </a:r>
            <a:r>
              <a:rPr lang="en-US" sz="2400" b="1" dirty="0" err="1" smtClean="0"/>
              <a:t>gpg</a:t>
            </a:r>
            <a:r>
              <a:rPr lang="en-US" sz="2400" b="1" dirty="0" smtClean="0"/>
              <a:t> </a:t>
            </a:r>
            <a:r>
              <a:rPr lang="en-US" sz="2400" b="1" dirty="0"/>
              <a:t>--export --armor </a:t>
            </a:r>
            <a:r>
              <a:rPr lang="en-US" sz="2400" b="1" dirty="0" err="1"/>
              <a:t>joe@</a:t>
            </a:r>
            <a:r>
              <a:rPr lang="en-US" sz="2400" b="1" dirty="0" err="1" smtClean="0"/>
              <a:t>stsauver.com</a:t>
            </a:r>
            <a:r>
              <a:rPr lang="en-US" sz="2400" b="1" dirty="0"/>
              <a:t> </a:t>
            </a:r>
            <a:r>
              <a:rPr lang="en-US" sz="2400" b="1" dirty="0" smtClean="0"/>
              <a:t>&gt; </a:t>
            </a:r>
            <a:r>
              <a:rPr lang="en-US" sz="2400" b="1" dirty="0" err="1" smtClean="0"/>
              <a:t>temp.pubkey</a:t>
            </a:r>
            <a:r>
              <a:rPr lang="en-US" sz="2400" b="1" dirty="0" smtClean="0"/>
              <a:t/>
            </a:r>
            <a:br>
              <a:rPr lang="en-US" sz="2400" b="1" dirty="0" smtClean="0"/>
            </a:br>
            <a:r>
              <a:rPr lang="en-US" sz="2400" dirty="0" smtClean="0"/>
              <a:t>$ </a:t>
            </a:r>
            <a:r>
              <a:rPr lang="en-US" sz="2400" b="1" dirty="0" smtClean="0"/>
              <a:t>cat </a:t>
            </a:r>
            <a:r>
              <a:rPr lang="en-US" sz="2400" b="1" dirty="0" err="1" smtClean="0"/>
              <a:t>temp.pubkey</a:t>
            </a:r>
            <a:r>
              <a:rPr lang="en-US" sz="2400" b="1" dirty="0"/>
              <a:t/>
            </a:r>
            <a:br>
              <a:rPr lang="en-US" sz="2400" b="1" dirty="0"/>
            </a:br>
            <a:r>
              <a:rPr lang="en-US" sz="1800" dirty="0"/>
              <a:t>-----BEGIN PGP PUBLIC KEY BLOCK----</a:t>
            </a:r>
            <a:r>
              <a:rPr lang="en-US" sz="1800" dirty="0" smtClean="0"/>
              <a:t>-</a:t>
            </a:r>
            <a:br>
              <a:rPr lang="en-US" sz="1800" dirty="0" smtClean="0"/>
            </a:br>
            <a:r>
              <a:rPr lang="en-US" sz="1800" dirty="0" smtClean="0"/>
              <a:t>Version</a:t>
            </a:r>
            <a:r>
              <a:rPr lang="en-US" sz="1800" dirty="0"/>
              <a:t>: </a:t>
            </a:r>
            <a:r>
              <a:rPr lang="en-US" sz="1800" dirty="0" err="1"/>
              <a:t>GnuPG</a:t>
            </a:r>
            <a:r>
              <a:rPr lang="en-US" sz="1800" dirty="0"/>
              <a:t> </a:t>
            </a:r>
            <a:r>
              <a:rPr lang="en-US" sz="1800" dirty="0" smtClean="0"/>
              <a:t>v1</a:t>
            </a:r>
            <a:br>
              <a:rPr lang="en-US" sz="1800" dirty="0" smtClean="0"/>
            </a:br>
            <a:r>
              <a:rPr lang="en-US" sz="1800" dirty="0" smtClean="0"/>
              <a:t/>
            </a:r>
            <a:br>
              <a:rPr lang="en-US" sz="1800" dirty="0" smtClean="0"/>
            </a:br>
            <a:r>
              <a:rPr lang="en-US" sz="1800" dirty="0" smtClean="0"/>
              <a:t>mQINBFVae</a:t>
            </a:r>
            <a:r>
              <a:rPr lang="en-US" sz="1800" dirty="0"/>
              <a:t>+sBEACt1jsKMhRlTthHI6qou4Dnr/O6frVPZkqBe+</a:t>
            </a:r>
            <a:r>
              <a:rPr lang="en-US" sz="1800" dirty="0" smtClean="0"/>
              <a:t>TG9oZddtiMAOZk</a:t>
            </a:r>
            <a:br>
              <a:rPr lang="en-US" sz="1800" dirty="0" smtClean="0"/>
            </a:br>
            <a:r>
              <a:rPr lang="en-US" sz="1800" dirty="0" smtClean="0"/>
              <a:t>NG8tKKB4Qn3BOOnxaN4OikAql96uFs9sfr9B0hBcMVuiOQPvO7c59o</a:t>
            </a:r>
            <a:r>
              <a:rPr lang="en-US" sz="1800" dirty="0"/>
              <a:t>+</a:t>
            </a:r>
            <a:r>
              <a:rPr lang="en-US" sz="1800" dirty="0" smtClean="0"/>
              <a:t>W3kTlKMNn</a:t>
            </a:r>
            <a:br>
              <a:rPr lang="en-US" sz="1800" dirty="0" smtClean="0"/>
            </a:br>
            <a:r>
              <a:rPr lang="en-US" sz="1800" dirty="0" smtClean="0"/>
              <a:t>[etc]</a:t>
            </a:r>
          </a:p>
          <a:p>
            <a:endParaRPr lang="en-US" sz="1800" dirty="0"/>
          </a:p>
          <a:p>
            <a:r>
              <a:rPr lang="en-US" sz="2400" dirty="0" smtClean="0"/>
              <a:t>Cut and paste the entire public key block (including the dashed line bits) into a mail message to your potential correspondent.</a:t>
            </a:r>
          </a:p>
        </p:txBody>
      </p:sp>
      <p:sp>
        <p:nvSpPr>
          <p:cNvPr id="4" name="Slide Number Placeholder 3"/>
          <p:cNvSpPr>
            <a:spLocks noGrp="1"/>
          </p:cNvSpPr>
          <p:nvPr>
            <p:ph type="sldNum" sz="quarter" idx="12"/>
          </p:nvPr>
        </p:nvSpPr>
        <p:spPr/>
        <p:txBody>
          <a:bodyPr/>
          <a:lstStyle/>
          <a:p>
            <a:fld id="{A507E34E-F8CF-C042-953C-8A8377B6E721}" type="slidenum">
              <a:rPr lang="en-US" smtClean="0"/>
              <a:t>59</a:t>
            </a:fld>
            <a:endParaRPr lang="en-US"/>
          </a:p>
        </p:txBody>
      </p:sp>
    </p:spTree>
    <p:extLst>
      <p:ext uri="{BB962C8B-B14F-4D97-AF65-F5344CB8AC3E}">
        <p14:creationId xmlns:p14="http://schemas.microsoft.com/office/powerpoint/2010/main" val="4750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 Why Bother Learning To Use PGP/GPG?</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9207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49616"/>
          </a:xfrm>
        </p:spPr>
        <p:txBody>
          <a:bodyPr>
            <a:normAutofit/>
          </a:bodyPr>
          <a:lstStyle/>
          <a:p>
            <a:r>
              <a:rPr lang="en-US" sz="3200" b="1" dirty="0" smtClean="0"/>
              <a:t>A Quick Cut and Paste Review</a:t>
            </a:r>
            <a:endParaRPr lang="en-US" sz="3200" b="1" dirty="0"/>
          </a:p>
        </p:txBody>
      </p:sp>
      <p:sp>
        <p:nvSpPr>
          <p:cNvPr id="3" name="Content Placeholder 2"/>
          <p:cNvSpPr>
            <a:spLocks noGrp="1"/>
          </p:cNvSpPr>
          <p:nvPr>
            <p:ph idx="1"/>
          </p:nvPr>
        </p:nvSpPr>
        <p:spPr>
          <a:xfrm>
            <a:off x="200525" y="819273"/>
            <a:ext cx="8783053" cy="5798095"/>
          </a:xfrm>
        </p:spPr>
        <p:txBody>
          <a:bodyPr>
            <a:normAutofit/>
          </a:bodyPr>
          <a:lstStyle/>
          <a:p>
            <a:r>
              <a:rPr lang="en-US" sz="2400" dirty="0" smtClean="0"/>
              <a:t>If you're working with GPG at the command line, you may be "cutting and pasting" stuff a lot. </a:t>
            </a:r>
            <a:br>
              <a:rPr lang="en-US" sz="2400" dirty="0" smtClean="0"/>
            </a:br>
            <a:endParaRPr lang="en-US" sz="2400" dirty="0" smtClean="0"/>
          </a:p>
          <a:p>
            <a:r>
              <a:rPr lang="en-US" sz="2400" dirty="0" smtClean="0"/>
              <a:t>Most of you already know how, but just as a Mac refresher:</a:t>
            </a:r>
            <a:br>
              <a:rPr lang="en-US" sz="2400" dirty="0" smtClean="0"/>
            </a:br>
            <a:r>
              <a:rPr lang="en-US" sz="2400" dirty="0" smtClean="0"/>
              <a:t/>
            </a:r>
            <a:br>
              <a:rPr lang="en-US" sz="2400" dirty="0" smtClean="0"/>
            </a:br>
            <a:r>
              <a:rPr lang="en-US" sz="2400" dirty="0" smtClean="0"/>
              <a:t>-- Highlight a block of text by clicking at the start of what you want</a:t>
            </a:r>
            <a:r>
              <a:rPr lang="en-US" sz="2400" dirty="0"/>
              <a:t/>
            </a:r>
            <a:br>
              <a:rPr lang="en-US" sz="2400" dirty="0"/>
            </a:br>
            <a:r>
              <a:rPr lang="en-US" sz="2400" dirty="0" smtClean="0"/>
              <a:t>    to copy, and then dragging the mouse downwards (while</a:t>
            </a:r>
            <a:br>
              <a:rPr lang="en-US" sz="2400" dirty="0" smtClean="0"/>
            </a:br>
            <a:r>
              <a:rPr lang="en-US" sz="2400" dirty="0" smtClean="0"/>
              <a:t>    holding down the mouse button)</a:t>
            </a:r>
            <a:br>
              <a:rPr lang="en-US" sz="2400" dirty="0" smtClean="0"/>
            </a:br>
            <a:r>
              <a:rPr lang="en-US" sz="2400" dirty="0" smtClean="0"/>
              <a:t/>
            </a:r>
            <a:br>
              <a:rPr lang="en-US" sz="2400" dirty="0" smtClean="0"/>
            </a:br>
            <a:r>
              <a:rPr lang="en-US" sz="2400" dirty="0" smtClean="0"/>
              <a:t>-- Copy the text by hitting Command-C (or by going to </a:t>
            </a:r>
            <a:r>
              <a:rPr lang="en-US" sz="2400" dirty="0"/>
              <a:t> </a:t>
            </a:r>
            <a:r>
              <a:rPr lang="en-US" sz="2400" dirty="0" smtClean="0"/>
              <a:t>the menus</a:t>
            </a:r>
            <a:br>
              <a:rPr lang="en-US" sz="2400" dirty="0" smtClean="0"/>
            </a:br>
            <a:r>
              <a:rPr lang="en-US" sz="2400" dirty="0" smtClean="0"/>
              <a:t>    and navigating to Edit </a:t>
            </a:r>
            <a:r>
              <a:rPr lang="en-US" sz="2400" dirty="0" smtClean="0">
                <a:sym typeface="Wingdings"/>
              </a:rPr>
              <a:t> Copy)</a:t>
            </a:r>
            <a:br>
              <a:rPr lang="en-US" sz="2400" dirty="0" smtClean="0">
                <a:sym typeface="Wingdings"/>
              </a:rPr>
            </a:br>
            <a:r>
              <a:rPr lang="en-US" sz="2400" dirty="0" smtClean="0">
                <a:sym typeface="Wingdings"/>
              </a:rPr>
              <a:t/>
            </a:r>
            <a:br>
              <a:rPr lang="en-US" sz="2400" dirty="0" smtClean="0">
                <a:sym typeface="Wingdings"/>
              </a:rPr>
            </a:br>
            <a:r>
              <a:rPr lang="en-US" sz="2400" dirty="0" smtClean="0">
                <a:sym typeface="Wingdings"/>
              </a:rPr>
              <a:t>-- Click where you want the text to go, then hit Command-V</a:t>
            </a:r>
            <a:br>
              <a:rPr lang="en-US" sz="2400" dirty="0" smtClean="0">
                <a:sym typeface="Wingdings"/>
              </a:rPr>
            </a:br>
            <a:r>
              <a:rPr lang="en-US" sz="2400" dirty="0" smtClean="0">
                <a:sym typeface="Wingdings"/>
              </a:rPr>
              <a:t>   (or go to Edit  Paste)</a:t>
            </a:r>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60</a:t>
            </a:fld>
            <a:endParaRPr lang="en-US"/>
          </a:p>
        </p:txBody>
      </p:sp>
    </p:spTree>
    <p:extLst>
      <p:ext uri="{BB962C8B-B14F-4D97-AF65-F5344CB8AC3E}">
        <p14:creationId xmlns:p14="http://schemas.microsoft.com/office/powerpoint/2010/main" val="26983287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031"/>
            <a:ext cx="7772400" cy="1754420"/>
          </a:xfrm>
        </p:spPr>
        <p:txBody>
          <a:bodyPr>
            <a:normAutofit/>
          </a:bodyPr>
          <a:lstStyle/>
          <a:p>
            <a:r>
              <a:rPr lang="en-US" sz="3200" b="1" dirty="0" smtClean="0">
                <a:solidFill>
                  <a:srgbClr val="FF0000"/>
                </a:solidFill>
              </a:rPr>
              <a:t>Mac-3. Mac </a:t>
            </a:r>
            <a:r>
              <a:rPr lang="en-US" sz="3200" b="1" dirty="0" smtClean="0">
                <a:solidFill>
                  <a:srgbClr val="660066"/>
                </a:solidFill>
              </a:rPr>
              <a:t>[and Linux]</a:t>
            </a:r>
            <a:r>
              <a:rPr lang="en-US" sz="3200" b="1" dirty="0" smtClean="0">
                <a:solidFill>
                  <a:srgbClr val="FF0000"/>
                </a:solidFill>
              </a:rPr>
              <a:t> Users: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Getting and Managing </a:t>
            </a:r>
            <a:br>
              <a:rPr lang="en-US" sz="3200" b="1" dirty="0" smtClean="0">
                <a:solidFill>
                  <a:srgbClr val="FF0000"/>
                </a:solidFill>
              </a:rPr>
            </a:br>
            <a:r>
              <a:rPr lang="en-US" sz="3200" b="1" dirty="0" smtClean="0">
                <a:solidFill>
                  <a:srgbClr val="FF0000"/>
                </a:solidFill>
              </a:rPr>
              <a:t>Other People's Public Keys</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5096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77324"/>
          </a:xfrm>
        </p:spPr>
        <p:txBody>
          <a:bodyPr>
            <a:normAutofit/>
          </a:bodyPr>
          <a:lstStyle/>
          <a:p>
            <a:r>
              <a:rPr lang="en-US" sz="3200" b="1" dirty="0" smtClean="0"/>
              <a:t>Find a Correspondent's Public Key </a:t>
            </a:r>
            <a:br>
              <a:rPr lang="en-US" sz="3200" b="1" dirty="0" smtClean="0"/>
            </a:br>
            <a:r>
              <a:rPr lang="en-US" sz="3200" b="1" dirty="0" smtClean="0"/>
              <a:t>(And Automatically Downloading A Copy Of It)</a:t>
            </a:r>
            <a:endParaRPr lang="en-US" sz="3200" b="1" dirty="0"/>
          </a:p>
        </p:txBody>
      </p:sp>
      <p:sp>
        <p:nvSpPr>
          <p:cNvPr id="3" name="Content Placeholder 2"/>
          <p:cNvSpPr>
            <a:spLocks noGrp="1"/>
          </p:cNvSpPr>
          <p:nvPr>
            <p:ph idx="1"/>
          </p:nvPr>
        </p:nvSpPr>
        <p:spPr>
          <a:xfrm>
            <a:off x="200525" y="1160637"/>
            <a:ext cx="8783053" cy="5456731"/>
          </a:xfrm>
        </p:spPr>
        <p:txBody>
          <a:bodyPr>
            <a:normAutofit/>
          </a:bodyPr>
          <a:lstStyle/>
          <a:p>
            <a:r>
              <a:rPr lang="en-US" sz="2400" dirty="0" smtClean="0"/>
              <a:t>Assume we want to find the PGP public key for a correspondent, perhaps </a:t>
            </a:r>
            <a:r>
              <a:rPr lang="en-US" sz="2400" dirty="0" err="1" smtClean="0"/>
              <a:t>info@us-cert.gov</a:t>
            </a:r>
            <a:r>
              <a:rPr lang="en-US" sz="2400" dirty="0" smtClean="0"/>
              <a:t/>
            </a:r>
            <a:br>
              <a:rPr lang="en-US" sz="2400" dirty="0" smtClean="0"/>
            </a:br>
            <a:r>
              <a:rPr lang="en-US" sz="2400" dirty="0" smtClean="0"/>
              <a:t/>
            </a:r>
            <a:br>
              <a:rPr lang="en-US" sz="2400" dirty="0" smtClean="0"/>
            </a:br>
            <a:r>
              <a:rPr lang="en-US" sz="2400" dirty="0" smtClean="0"/>
              <a:t>We'd search for that key by saying:</a:t>
            </a:r>
            <a:br>
              <a:rPr lang="en-US" sz="2400" dirty="0" smtClean="0"/>
            </a:br>
            <a:r>
              <a:rPr lang="en-US" sz="2400" dirty="0" smtClean="0"/>
              <a:t/>
            </a:r>
            <a:br>
              <a:rPr lang="en-US" sz="2400" dirty="0" smtClean="0"/>
            </a:br>
            <a:r>
              <a:rPr lang="en-US" sz="2300" dirty="0" smtClean="0"/>
              <a:t>$ </a:t>
            </a:r>
            <a:r>
              <a:rPr lang="en-US" sz="2300" b="1" dirty="0" err="1" smtClean="0"/>
              <a:t>gpg</a:t>
            </a:r>
            <a:r>
              <a:rPr lang="en-US" sz="2300" b="1" dirty="0" smtClean="0"/>
              <a:t> </a:t>
            </a:r>
            <a:r>
              <a:rPr lang="en-US" sz="2300" b="1" dirty="0"/>
              <a:t>--keyserver </a:t>
            </a:r>
            <a:r>
              <a:rPr lang="en-US" sz="2300" b="1" dirty="0" smtClean="0"/>
              <a:t> </a:t>
            </a:r>
            <a:r>
              <a:rPr lang="en-US" sz="2300" b="1" dirty="0" err="1" smtClean="0"/>
              <a:t>pool.sks</a:t>
            </a:r>
            <a:r>
              <a:rPr lang="en-US" sz="2300" b="1" dirty="0" err="1"/>
              <a:t>-keyservers.net</a:t>
            </a:r>
            <a:r>
              <a:rPr lang="en-US" sz="2300" b="1" dirty="0"/>
              <a:t> </a:t>
            </a:r>
            <a:r>
              <a:rPr lang="en-US" sz="2300" b="1" dirty="0" smtClean="0"/>
              <a:t> \</a:t>
            </a:r>
            <a:br>
              <a:rPr lang="en-US" sz="2300" b="1" dirty="0" smtClean="0"/>
            </a:br>
            <a:r>
              <a:rPr lang="en-US" sz="2300" b="1" dirty="0" smtClean="0"/>
              <a:t>-</a:t>
            </a:r>
            <a:r>
              <a:rPr lang="en-US" sz="2300" b="1" dirty="0"/>
              <a:t>-search-keys "&lt;</a:t>
            </a:r>
            <a:r>
              <a:rPr lang="en-US" sz="2300" b="1" dirty="0" err="1"/>
              <a:t>info@us-cert.gov</a:t>
            </a:r>
            <a:r>
              <a:rPr lang="en-US" sz="2300" b="1" dirty="0"/>
              <a:t>&gt;</a:t>
            </a:r>
            <a:r>
              <a:rPr lang="en-US" sz="2300" b="1" dirty="0" smtClean="0"/>
              <a:t>"</a:t>
            </a:r>
            <a:r>
              <a:rPr lang="en-US" sz="2400" b="1" dirty="0" smtClean="0"/>
              <a:t/>
            </a:r>
            <a:br>
              <a:rPr lang="en-US" sz="2400" b="1" dirty="0" smtClean="0"/>
            </a:br>
            <a:r>
              <a:rPr lang="en-US" sz="2400" dirty="0" smtClean="0"/>
              <a:t/>
            </a:r>
            <a:br>
              <a:rPr lang="en-US" sz="2400" dirty="0" smtClean="0"/>
            </a:br>
            <a:r>
              <a:rPr lang="en-US" sz="2400" b="1" i="1" dirty="0" smtClean="0"/>
              <a:t>Notes: </a:t>
            </a:r>
            <a:r>
              <a:rPr lang="en-US" sz="2400" dirty="0" smtClean="0"/>
              <a:t>Put less than/greater than brackets around the email address as shown, within the enclosing double quote marks!</a:t>
            </a:r>
            <a:r>
              <a:rPr lang="en-US" sz="2400" b="1" i="1" dirty="0" smtClean="0"/>
              <a:t> </a:t>
            </a:r>
            <a:br>
              <a:rPr lang="en-US" sz="2400" b="1" i="1" dirty="0" smtClean="0"/>
            </a:br>
            <a:r>
              <a:rPr lang="en-US" sz="2400" b="1" i="1" dirty="0" smtClean="0"/>
              <a:t/>
            </a:r>
            <a:br>
              <a:rPr lang="en-US" sz="2400" b="1" i="1" dirty="0" smtClean="0"/>
            </a:br>
            <a:r>
              <a:rPr lang="en-US" sz="2400" dirty="0" smtClean="0"/>
              <a:t>If there is more than one matching key, as in this case, you'll be asked to pick which one you want.</a:t>
            </a:r>
            <a:r>
              <a:rPr lang="en-US" sz="2400" dirty="0"/>
              <a:t> </a:t>
            </a:r>
            <a:r>
              <a:rPr lang="en-US" sz="2400" dirty="0" smtClean="0"/>
              <a:t>Once you've selected the one you want, it will be downloaded and imported to your keyring</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62</a:t>
            </a:fld>
            <a:endParaRPr lang="en-US"/>
          </a:p>
        </p:txBody>
      </p:sp>
    </p:spTree>
    <p:extLst>
      <p:ext uri="{BB962C8B-B14F-4D97-AF65-F5344CB8AC3E}">
        <p14:creationId xmlns:p14="http://schemas.microsoft.com/office/powerpoint/2010/main" val="2558380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77324"/>
          </a:xfrm>
        </p:spPr>
        <p:txBody>
          <a:bodyPr>
            <a:normAutofit/>
          </a:bodyPr>
          <a:lstStyle/>
          <a:p>
            <a:r>
              <a:rPr lang="en-US" sz="3200" b="1" dirty="0" smtClean="0"/>
              <a:t>Getting A Correspondent's Public Key Shared 1:1,</a:t>
            </a:r>
            <a:br>
              <a:rPr lang="en-US" sz="3200" b="1" dirty="0" smtClean="0"/>
            </a:br>
            <a:r>
              <a:rPr lang="en-US" sz="3200" b="1" dirty="0" smtClean="0"/>
              <a:t>And Then Incorporating It Into Your Keychain</a:t>
            </a:r>
            <a:endParaRPr lang="en-US" sz="3200" b="1" dirty="0"/>
          </a:p>
        </p:txBody>
      </p:sp>
      <p:sp>
        <p:nvSpPr>
          <p:cNvPr id="3" name="Content Placeholder 2"/>
          <p:cNvSpPr>
            <a:spLocks noGrp="1"/>
          </p:cNvSpPr>
          <p:nvPr>
            <p:ph idx="1"/>
          </p:nvPr>
        </p:nvSpPr>
        <p:spPr>
          <a:xfrm>
            <a:off x="200525" y="1160637"/>
            <a:ext cx="8783053" cy="5456731"/>
          </a:xfrm>
        </p:spPr>
        <p:txBody>
          <a:bodyPr>
            <a:normAutofit/>
          </a:bodyPr>
          <a:lstStyle/>
          <a:p>
            <a:r>
              <a:rPr lang="en-US" sz="2400" dirty="0" smtClean="0"/>
              <a:t>Some correspondents may prefer to share their public key directly, rather than via a public keyserver. Perhaps they'll send it to you in an email message, or they may publish it on the web as the REN-ISAC does ( http</a:t>
            </a:r>
            <a:r>
              <a:rPr lang="en-US" sz="2400" dirty="0"/>
              <a:t>://</a:t>
            </a:r>
            <a:r>
              <a:rPr lang="en-US" sz="2400" dirty="0" err="1"/>
              <a:t>www.ren-isac.net</a:t>
            </a:r>
            <a:r>
              <a:rPr lang="en-US" sz="2400" dirty="0"/>
              <a:t>/</a:t>
            </a:r>
            <a:r>
              <a:rPr lang="en-US" sz="2400" dirty="0" smtClean="0"/>
              <a:t>0x4DFD37BE.asc )</a:t>
            </a:r>
            <a:br>
              <a:rPr lang="en-US" sz="2400" dirty="0" smtClean="0"/>
            </a:br>
            <a:r>
              <a:rPr lang="en-US" sz="2400" dirty="0" smtClean="0"/>
              <a:t/>
            </a:r>
            <a:br>
              <a:rPr lang="en-US" sz="2400" dirty="0" smtClean="0"/>
            </a:br>
            <a:r>
              <a:rPr lang="en-US" sz="2400" dirty="0" smtClean="0"/>
              <a:t>To add such a key to your local key ring, put a copy of it into a file, perhaps called </a:t>
            </a:r>
            <a:r>
              <a:rPr lang="en-US" sz="2400" dirty="0" err="1" smtClean="0"/>
              <a:t>tempkey.txt</a:t>
            </a:r>
            <a:r>
              <a:rPr lang="en-US" sz="2400" dirty="0" smtClean="0"/>
              <a:t>. Any easy way to do that is to just copy and paste the key into that file using your favorite text editor (vi, </a:t>
            </a:r>
            <a:r>
              <a:rPr lang="en-US" sz="2400" dirty="0" err="1" smtClean="0"/>
              <a:t>emacs</a:t>
            </a:r>
            <a:r>
              <a:rPr lang="en-US" sz="2400" dirty="0" smtClean="0"/>
              <a:t>, Apple </a:t>
            </a:r>
            <a:r>
              <a:rPr lang="en-US" sz="2400" dirty="0" err="1" smtClean="0"/>
              <a:t>TextEdit.app</a:t>
            </a:r>
            <a:r>
              <a:rPr lang="en-US" sz="2400" dirty="0" smtClean="0"/>
              <a:t>, etc.)</a:t>
            </a:r>
          </a:p>
          <a:p>
            <a:endParaRPr lang="en-US" sz="2400" dirty="0"/>
          </a:p>
          <a:p>
            <a:r>
              <a:rPr lang="en-US" sz="2400" dirty="0" smtClean="0"/>
              <a:t>Then, at the $ prompt, import that key by saying:</a:t>
            </a:r>
            <a:br>
              <a:rPr lang="en-US" sz="2400" dirty="0" smtClean="0"/>
            </a:br>
            <a:r>
              <a:rPr lang="en-US" sz="2400" dirty="0" smtClean="0"/>
              <a:t/>
            </a:r>
            <a:br>
              <a:rPr lang="en-US" sz="2400" dirty="0" smtClean="0"/>
            </a:br>
            <a:r>
              <a:rPr lang="en-US" sz="2400" dirty="0" smtClean="0"/>
              <a:t>$ </a:t>
            </a:r>
            <a:r>
              <a:rPr lang="en-US" sz="2400" b="1" dirty="0" err="1" smtClean="0"/>
              <a:t>gpg</a:t>
            </a:r>
            <a:r>
              <a:rPr lang="en-US" sz="2400" b="1" dirty="0" smtClean="0"/>
              <a:t> --import &lt; </a:t>
            </a:r>
            <a:r>
              <a:rPr lang="en-US" sz="2400" b="1" dirty="0" err="1" smtClean="0"/>
              <a:t>tempkey.txt</a:t>
            </a:r>
            <a:endParaRPr lang="en-US" sz="2400" dirty="0"/>
          </a:p>
          <a:p>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63</a:t>
            </a:fld>
            <a:endParaRPr lang="en-US"/>
          </a:p>
        </p:txBody>
      </p:sp>
    </p:spTree>
    <p:extLst>
      <p:ext uri="{BB962C8B-B14F-4D97-AF65-F5344CB8AC3E}">
        <p14:creationId xmlns:p14="http://schemas.microsoft.com/office/powerpoint/2010/main" val="3033506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0000"/>
                </a:solidFill>
              </a:rPr>
              <a:t>Mac-4. Mac </a:t>
            </a:r>
            <a:r>
              <a:rPr lang="en-US" sz="3200" b="1" dirty="0" smtClean="0">
                <a:solidFill>
                  <a:srgbClr val="660066"/>
                </a:solidFill>
              </a:rPr>
              <a:t>[and Linux]</a:t>
            </a:r>
            <a:r>
              <a:rPr lang="en-US" sz="3200" b="1" dirty="0" smtClean="0">
                <a:solidFill>
                  <a:srgbClr val="FF0000"/>
                </a:solidFill>
              </a:rPr>
              <a:t> Users: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Signing A Message You've Made</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0456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77324"/>
          </a:xfrm>
        </p:spPr>
        <p:txBody>
          <a:bodyPr>
            <a:normAutofit/>
          </a:bodyPr>
          <a:lstStyle/>
          <a:p>
            <a:r>
              <a:rPr lang="en-US" sz="3200" b="1" dirty="0" smtClean="0"/>
              <a:t>Getting Ready to Cryptographically </a:t>
            </a:r>
            <a:r>
              <a:rPr lang="en-US" sz="3200" b="1" u="sng" dirty="0" smtClean="0"/>
              <a:t>Sign</a:t>
            </a:r>
            <a:r>
              <a:rPr lang="en-US" sz="3200" b="1" dirty="0" smtClean="0"/>
              <a:t> A Message</a:t>
            </a:r>
            <a:endParaRPr lang="en-US" sz="3200" b="1" dirty="0"/>
          </a:p>
        </p:txBody>
      </p:sp>
      <p:sp>
        <p:nvSpPr>
          <p:cNvPr id="3" name="Content Placeholder 2"/>
          <p:cNvSpPr>
            <a:spLocks noGrp="1"/>
          </p:cNvSpPr>
          <p:nvPr>
            <p:ph idx="1"/>
          </p:nvPr>
        </p:nvSpPr>
        <p:spPr>
          <a:xfrm>
            <a:off x="200525" y="1160637"/>
            <a:ext cx="8783053" cy="5456731"/>
          </a:xfrm>
        </p:spPr>
        <p:txBody>
          <a:bodyPr>
            <a:normAutofit/>
          </a:bodyPr>
          <a:lstStyle/>
          <a:p>
            <a:r>
              <a:rPr lang="en-US" sz="2400" dirty="0" smtClean="0"/>
              <a:t>Cryptographically signing a message proves that you are taking responsibility for it, and that it hasn't been tampered with during delivery (assuming the signature validates OK on the other end).</a:t>
            </a:r>
          </a:p>
          <a:p>
            <a:pPr marL="0" indent="0">
              <a:buNone/>
            </a:pPr>
            <a:endParaRPr lang="en-US" sz="2400" dirty="0" smtClean="0"/>
          </a:p>
          <a:p>
            <a:r>
              <a:rPr lang="en-US" sz="2400" dirty="0" smtClean="0"/>
              <a:t>To do this, begin by creating a message using a text editor of your choice (vi, </a:t>
            </a:r>
            <a:r>
              <a:rPr lang="en-US" sz="2400" dirty="0" err="1" smtClean="0"/>
              <a:t>emacs</a:t>
            </a:r>
            <a:r>
              <a:rPr lang="en-US" sz="2400" dirty="0" smtClean="0"/>
              <a:t>, or the Apple </a:t>
            </a:r>
            <a:r>
              <a:rPr lang="en-US" sz="2400" dirty="0" err="1" smtClean="0"/>
              <a:t>TextEdit.app</a:t>
            </a:r>
            <a:r>
              <a:rPr lang="en-US" sz="2400" dirty="0" smtClean="0"/>
              <a:t>). </a:t>
            </a:r>
          </a:p>
          <a:p>
            <a:endParaRPr lang="en-US" sz="2400" dirty="0" smtClean="0"/>
          </a:p>
          <a:p>
            <a:r>
              <a:rPr lang="en-US" sz="2400" dirty="0" smtClean="0"/>
              <a:t>Let's </a:t>
            </a:r>
            <a:r>
              <a:rPr lang="en-US" sz="2400" dirty="0"/>
              <a:t>s</a:t>
            </a:r>
            <a:r>
              <a:rPr lang="en-US" sz="2400" dirty="0" smtClean="0"/>
              <a:t>ave that file as "</a:t>
            </a:r>
            <a:r>
              <a:rPr lang="en-US" sz="2400" dirty="0" err="1" smtClean="0"/>
              <a:t>sample.txt</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65</a:t>
            </a:fld>
            <a:endParaRPr lang="en-US"/>
          </a:p>
        </p:txBody>
      </p:sp>
    </p:spTree>
    <p:extLst>
      <p:ext uri="{BB962C8B-B14F-4D97-AF65-F5344CB8AC3E}">
        <p14:creationId xmlns:p14="http://schemas.microsoft.com/office/powerpoint/2010/main" val="9457387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Now Sign That Message...</a:t>
            </a:r>
            <a:endParaRPr lang="en-US" sz="3200" b="1" dirty="0"/>
          </a:p>
        </p:txBody>
      </p:sp>
      <p:sp>
        <p:nvSpPr>
          <p:cNvPr id="3" name="Content Placeholder 2"/>
          <p:cNvSpPr>
            <a:spLocks noGrp="1"/>
          </p:cNvSpPr>
          <p:nvPr>
            <p:ph idx="1"/>
          </p:nvPr>
        </p:nvSpPr>
        <p:spPr>
          <a:xfrm>
            <a:off x="200525" y="990929"/>
            <a:ext cx="8783053" cy="5626439"/>
          </a:xfrm>
        </p:spPr>
        <p:txBody>
          <a:bodyPr>
            <a:normAutofit/>
          </a:bodyPr>
          <a:lstStyle/>
          <a:p>
            <a:r>
              <a:rPr lang="en-US" sz="2400" dirty="0"/>
              <a:t>$</a:t>
            </a:r>
            <a:r>
              <a:rPr lang="en-US" sz="2400" b="1" dirty="0"/>
              <a:t> </a:t>
            </a:r>
            <a:r>
              <a:rPr lang="en-US" sz="2400" b="1" dirty="0" err="1"/>
              <a:t>gpg</a:t>
            </a:r>
            <a:r>
              <a:rPr lang="en-US" sz="2400" b="1" dirty="0"/>
              <a:t> </a:t>
            </a:r>
            <a:r>
              <a:rPr lang="en-US" sz="2400" b="1" dirty="0" smtClean="0"/>
              <a:t>--</a:t>
            </a:r>
            <a:r>
              <a:rPr lang="en-US" sz="2400" b="1" dirty="0" err="1" smtClean="0"/>
              <a:t>clearsign</a:t>
            </a:r>
            <a:r>
              <a:rPr lang="en-US" sz="2400" b="1" dirty="0" smtClean="0"/>
              <a:t>  &lt; </a:t>
            </a:r>
            <a:r>
              <a:rPr lang="en-US" sz="2400" b="1" dirty="0" err="1" smtClean="0"/>
              <a:t>sample.txt</a:t>
            </a:r>
            <a:r>
              <a:rPr lang="en-US" sz="2400" b="1" dirty="0" smtClean="0"/>
              <a:t> </a:t>
            </a:r>
            <a:r>
              <a:rPr lang="en-US" sz="2400" b="1" dirty="0"/>
              <a:t>&gt; </a:t>
            </a:r>
            <a:r>
              <a:rPr lang="en-US" sz="2400" b="1" dirty="0" err="1" smtClean="0"/>
              <a:t>sample.gpg</a:t>
            </a:r>
            <a:r>
              <a:rPr lang="en-US" sz="2400" b="1" dirty="0" smtClean="0"/>
              <a:t/>
            </a:r>
            <a:br>
              <a:rPr lang="en-US" sz="2400" b="1" dirty="0" smtClean="0"/>
            </a:br>
            <a:r>
              <a:rPr lang="en-US" sz="2400" dirty="0" smtClean="0"/>
              <a:t/>
            </a:r>
            <a:br>
              <a:rPr lang="en-US" sz="2400" dirty="0" smtClean="0"/>
            </a:br>
            <a:r>
              <a:rPr lang="en-US" sz="2400" dirty="0" smtClean="0"/>
              <a:t>You </a:t>
            </a:r>
            <a:r>
              <a:rPr lang="en-US" sz="2400" dirty="0"/>
              <a:t>need a passphrase to unlock the secret key </a:t>
            </a:r>
            <a:r>
              <a:rPr lang="en-US" sz="2400" dirty="0" smtClean="0"/>
              <a:t>for</a:t>
            </a:r>
            <a:br>
              <a:rPr lang="en-US" sz="2400" dirty="0" smtClean="0"/>
            </a:br>
            <a:r>
              <a:rPr lang="en-US" sz="2400" dirty="0" smtClean="0"/>
              <a:t>user</a:t>
            </a:r>
            <a:r>
              <a:rPr lang="en-US" sz="2400" dirty="0"/>
              <a:t>: "Joe St Sauver (Code 40) &lt;</a:t>
            </a:r>
            <a:r>
              <a:rPr lang="en-US" sz="2400" dirty="0" err="1"/>
              <a:t>joe@stsauver.com</a:t>
            </a:r>
            <a:r>
              <a:rPr lang="en-US" sz="2400" dirty="0"/>
              <a:t>&gt;</a:t>
            </a:r>
            <a:r>
              <a:rPr lang="en-US" sz="2400" dirty="0" smtClean="0"/>
              <a:t>"</a:t>
            </a:r>
            <a:br>
              <a:rPr lang="en-US" sz="2400" dirty="0" smtClean="0"/>
            </a:br>
            <a:r>
              <a:rPr lang="en-US" sz="2400" dirty="0" smtClean="0"/>
              <a:t>4096</a:t>
            </a:r>
            <a:r>
              <a:rPr lang="en-US" sz="2400" dirty="0"/>
              <a:t>-bit RSA key, ID 36AD91D7, created 2015-05-</a:t>
            </a:r>
            <a:r>
              <a:rPr lang="en-US" sz="2400" dirty="0" smtClean="0"/>
              <a:t>18</a:t>
            </a:r>
            <a:endParaRPr lang="en-US" sz="2400" dirty="0"/>
          </a:p>
          <a:p>
            <a:endParaRPr lang="en-US" sz="2400" dirty="0" smtClean="0"/>
          </a:p>
          <a:p>
            <a:r>
              <a:rPr lang="en-US" sz="2400" b="1" dirty="0" smtClean="0"/>
              <a:t>Important Note: a digitally SIGNED message is </a:t>
            </a:r>
            <a:r>
              <a:rPr lang="en-US" sz="2400" b="1" dirty="0" smtClean="0">
                <a:solidFill>
                  <a:srgbClr val="FF0000"/>
                </a:solidFill>
              </a:rPr>
              <a:t>NOT ENCRYPTED</a:t>
            </a:r>
          </a:p>
          <a:p>
            <a:endParaRPr lang="en-US" sz="2400" b="1" dirty="0"/>
          </a:p>
          <a:p>
            <a:r>
              <a:rPr lang="en-US" sz="2400" b="1" dirty="0" smtClean="0"/>
              <a:t>Signing provides cryptographic proof of attribution and </a:t>
            </a:r>
            <a:br>
              <a:rPr lang="en-US" sz="2400" b="1" dirty="0" smtClean="0"/>
            </a:br>
            <a:r>
              <a:rPr lang="en-US" sz="2400" b="1" dirty="0" smtClean="0"/>
              <a:t>non-tampering,</a:t>
            </a:r>
            <a:r>
              <a:rPr lang="en-US" sz="2400" b="1" dirty="0" smtClean="0">
                <a:solidFill>
                  <a:srgbClr val="FF0000"/>
                </a:solidFill>
              </a:rPr>
              <a:t> it does NOT provide protection against eavesdropping.</a:t>
            </a:r>
          </a:p>
          <a:p>
            <a:endParaRPr lang="en-US" sz="2400" b="1" dirty="0"/>
          </a:p>
          <a:p>
            <a:r>
              <a:rPr lang="en-US" sz="2400" b="1" dirty="0" smtClean="0"/>
              <a:t>You MUST </a:t>
            </a:r>
            <a:r>
              <a:rPr lang="en-US" sz="2400" b="1" u="sng" dirty="0" smtClean="0"/>
              <a:t>encrypt</a:t>
            </a:r>
            <a:r>
              <a:rPr lang="en-US" sz="2400" b="1" dirty="0" smtClean="0"/>
              <a:t> the message if you want to protect it against potential eavesdropping!</a:t>
            </a:r>
          </a:p>
          <a:p>
            <a:endParaRPr lang="en-US" sz="2400" dirty="0" smtClean="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66</a:t>
            </a:fld>
            <a:endParaRPr lang="en-US"/>
          </a:p>
        </p:txBody>
      </p:sp>
    </p:spTree>
    <p:extLst>
      <p:ext uri="{BB962C8B-B14F-4D97-AF65-F5344CB8AC3E}">
        <p14:creationId xmlns:p14="http://schemas.microsoft.com/office/powerpoint/2010/main" val="721300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Looking at </a:t>
            </a:r>
            <a:r>
              <a:rPr lang="en-US" sz="3200" b="1" dirty="0"/>
              <a:t>t</a:t>
            </a:r>
            <a:r>
              <a:rPr lang="en-US" sz="3200" b="1" dirty="0" smtClean="0"/>
              <a:t>he </a:t>
            </a:r>
            <a:r>
              <a:rPr lang="en-US" sz="3200" b="1" dirty="0" err="1"/>
              <a:t>c</a:t>
            </a:r>
            <a:r>
              <a:rPr lang="en-US" sz="3200" b="1" dirty="0" err="1" smtClean="0"/>
              <a:t>learsign'd</a:t>
            </a:r>
            <a:r>
              <a:rPr lang="en-US" sz="3200" b="1" dirty="0" smtClean="0"/>
              <a:t> Message</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a:t>$ </a:t>
            </a:r>
            <a:r>
              <a:rPr lang="en-US" sz="2400" b="1" dirty="0"/>
              <a:t>cat </a:t>
            </a:r>
            <a:r>
              <a:rPr lang="en-US" sz="2400" b="1" dirty="0" err="1"/>
              <a:t>sample.gpg</a:t>
            </a:r>
            <a:r>
              <a:rPr lang="en-US" sz="2400" b="1" dirty="0"/>
              <a:t/>
            </a:r>
            <a:br>
              <a:rPr lang="en-US" sz="2400" b="1" dirty="0"/>
            </a:br>
            <a:r>
              <a:rPr lang="en-US" sz="1800" b="1" dirty="0">
                <a:latin typeface="Century New"/>
                <a:cs typeface="Century New"/>
              </a:rPr>
              <a:t/>
            </a:r>
            <a:br>
              <a:rPr lang="en-US" sz="1800" b="1" dirty="0">
                <a:latin typeface="Century New"/>
                <a:cs typeface="Century New"/>
              </a:rPr>
            </a:br>
            <a:r>
              <a:rPr lang="en-US" sz="1600" dirty="0">
                <a:latin typeface="Courier New"/>
                <a:cs typeface="Courier New"/>
              </a:rPr>
              <a:t>-----BEGIN PGP SIGNED MESSAGE----</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Hash</a:t>
            </a:r>
            <a:r>
              <a:rPr lang="en-US" sz="1600" dirty="0">
                <a:latin typeface="Courier New"/>
                <a:cs typeface="Courier New"/>
              </a:rPr>
              <a:t>: </a:t>
            </a:r>
            <a:r>
              <a:rPr lang="en-US" sz="1600" dirty="0" smtClean="0">
                <a:latin typeface="Courier New"/>
                <a:cs typeface="Courier New"/>
              </a:rPr>
              <a:t>SHA1</a:t>
            </a:r>
            <a:br>
              <a:rPr lang="en-US" sz="1600" dirty="0" smtClean="0">
                <a:latin typeface="Courier New"/>
                <a:cs typeface="Courier New"/>
              </a:rPr>
            </a:br>
            <a:r>
              <a:rPr lang="en-US" sz="1600" dirty="0" smtClean="0">
                <a:latin typeface="Courier New"/>
                <a:cs typeface="Courier New"/>
              </a:rPr>
              <a:t/>
            </a:r>
            <a:br>
              <a:rPr lang="en-US" sz="1600" dirty="0" smtClean="0">
                <a:latin typeface="Courier New"/>
                <a:cs typeface="Courier New"/>
              </a:rPr>
            </a:br>
            <a:r>
              <a:rPr lang="en-US" sz="1600" dirty="0" smtClean="0">
                <a:latin typeface="Courier New"/>
                <a:cs typeface="Courier New"/>
              </a:rPr>
              <a:t>This </a:t>
            </a:r>
            <a:r>
              <a:rPr lang="en-US" sz="1600" dirty="0">
                <a:latin typeface="Courier New"/>
                <a:cs typeface="Courier New"/>
              </a:rPr>
              <a:t>is a sample message</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
            </a:r>
            <a:br>
              <a:rPr lang="en-US" sz="1600" dirty="0" smtClean="0">
                <a:latin typeface="Courier New"/>
                <a:cs typeface="Courier New"/>
              </a:rPr>
            </a:br>
            <a:r>
              <a:rPr lang="en-US" sz="1600" dirty="0" smtClean="0">
                <a:latin typeface="Courier New"/>
                <a:cs typeface="Courier New"/>
              </a:rPr>
              <a:t>Joe</a:t>
            </a:r>
            <a:br>
              <a:rPr lang="en-US" sz="1600" dirty="0" smtClean="0">
                <a:latin typeface="Courier New"/>
                <a:cs typeface="Courier New"/>
              </a:rPr>
            </a:br>
            <a:r>
              <a:rPr lang="en-US" sz="1600" dirty="0" smtClean="0">
                <a:latin typeface="Courier New"/>
                <a:cs typeface="Courier New"/>
              </a:rPr>
              <a:t>-</a:t>
            </a:r>
            <a:r>
              <a:rPr lang="en-US" sz="1600" dirty="0">
                <a:latin typeface="Courier New"/>
                <a:cs typeface="Courier New"/>
              </a:rPr>
              <a:t>----BEGIN PGP SIGNATURE----</a:t>
            </a:r>
            <a:r>
              <a:rPr lang="en-US" sz="1600" dirty="0" smtClean="0">
                <a:latin typeface="Courier New"/>
                <a:cs typeface="Courier New"/>
              </a:rPr>
              <a:t>-</a:t>
            </a:r>
            <a:br>
              <a:rPr lang="en-US" sz="1600" dirty="0" smtClean="0">
                <a:latin typeface="Courier New"/>
                <a:cs typeface="Courier New"/>
              </a:rPr>
            </a:br>
            <a:r>
              <a:rPr lang="en-US" sz="1600" dirty="0" smtClean="0">
                <a:latin typeface="Courier New"/>
                <a:cs typeface="Courier New"/>
              </a:rPr>
              <a:t>Version</a:t>
            </a:r>
            <a:r>
              <a:rPr lang="en-US" sz="1600" dirty="0">
                <a:latin typeface="Courier New"/>
                <a:cs typeface="Courier New"/>
              </a:rPr>
              <a:t>: </a:t>
            </a:r>
            <a:r>
              <a:rPr lang="en-US" sz="1600" dirty="0" err="1">
                <a:latin typeface="Courier New"/>
                <a:cs typeface="Courier New"/>
              </a:rPr>
              <a:t>GnuPG</a:t>
            </a:r>
            <a:r>
              <a:rPr lang="en-US" sz="1600" dirty="0">
                <a:latin typeface="Courier New"/>
                <a:cs typeface="Courier New"/>
              </a:rPr>
              <a:t> </a:t>
            </a:r>
            <a:r>
              <a:rPr lang="en-US" sz="1600" dirty="0" smtClean="0">
                <a:latin typeface="Courier New"/>
                <a:cs typeface="Courier New"/>
              </a:rPr>
              <a:t>v1</a:t>
            </a:r>
            <a:br>
              <a:rPr lang="en-US" sz="1600" dirty="0" smtClean="0">
                <a:latin typeface="Courier New"/>
                <a:cs typeface="Courier New"/>
              </a:rPr>
            </a:br>
            <a:r>
              <a:rPr lang="en-US" sz="1600" dirty="0" smtClean="0">
                <a:latin typeface="Courier New"/>
                <a:cs typeface="Courier New"/>
              </a:rPr>
              <a:t/>
            </a:r>
            <a:br>
              <a:rPr lang="en-US" sz="1600" dirty="0" smtClean="0">
                <a:latin typeface="Courier New"/>
                <a:cs typeface="Courier New"/>
              </a:rPr>
            </a:br>
            <a:r>
              <a:rPr lang="en-US" sz="1600" dirty="0" smtClean="0">
                <a:latin typeface="Courier New"/>
                <a:cs typeface="Courier New"/>
              </a:rPr>
              <a:t>iQIcBAEBAgAGBQJVcL6oAAoJEJ1U9rQ2rZHXG2UQAIo6h</a:t>
            </a:r>
            <a:r>
              <a:rPr lang="en-US" sz="1600" dirty="0">
                <a:latin typeface="Courier New"/>
                <a:cs typeface="Courier New"/>
              </a:rPr>
              <a:t>/</a:t>
            </a:r>
            <a:r>
              <a:rPr lang="en-US" sz="1600" dirty="0" smtClean="0">
                <a:latin typeface="Courier New"/>
                <a:cs typeface="Courier New"/>
              </a:rPr>
              <a:t>r6mBK8uwVmQTOCblxI</a:t>
            </a:r>
            <a:br>
              <a:rPr lang="en-US" sz="1600" dirty="0" smtClean="0">
                <a:latin typeface="Courier New"/>
                <a:cs typeface="Courier New"/>
              </a:rPr>
            </a:br>
            <a:r>
              <a:rPr lang="en-US" sz="1600" dirty="0" smtClean="0">
                <a:latin typeface="Courier New"/>
                <a:cs typeface="Courier New"/>
              </a:rPr>
              <a:t>NyCnyi4</a:t>
            </a:r>
            <a:r>
              <a:rPr lang="en-US" sz="1600" dirty="0">
                <a:latin typeface="Courier New"/>
                <a:cs typeface="Courier New"/>
              </a:rPr>
              <a:t>+OKUvW9LN5TsuDPM/</a:t>
            </a:r>
            <a:r>
              <a:rPr lang="en-US" sz="1600" dirty="0" smtClean="0">
                <a:latin typeface="Courier New"/>
                <a:cs typeface="Courier New"/>
              </a:rPr>
              <a:t>kW9XsHaPDUiDgH6RB2pyJabFqbRDov894Q1TZ5UB</a:t>
            </a:r>
            <a:br>
              <a:rPr lang="en-US" sz="1600" dirty="0" smtClean="0">
                <a:latin typeface="Courier New"/>
                <a:cs typeface="Courier New"/>
              </a:rPr>
            </a:br>
            <a:r>
              <a:rPr lang="en-US" sz="1600" dirty="0" smtClean="0">
                <a:latin typeface="Courier New"/>
                <a:cs typeface="Courier New"/>
              </a:rPr>
              <a:t>lerfUbpPJeF6DwwTcZy</a:t>
            </a:r>
            <a:r>
              <a:rPr lang="en-US" sz="1600" dirty="0">
                <a:latin typeface="Courier New"/>
                <a:cs typeface="Courier New"/>
              </a:rPr>
              <a:t>/</a:t>
            </a:r>
            <a:r>
              <a:rPr lang="en-US" sz="1600" dirty="0" smtClean="0">
                <a:latin typeface="Courier New"/>
                <a:cs typeface="Courier New"/>
              </a:rPr>
              <a:t>f94rGXPz3CKxfWNDCr30u8AYNWmnjuR5qarMab6HyOQg</a:t>
            </a:r>
            <a:br>
              <a:rPr lang="en-US" sz="1600" dirty="0" smtClean="0">
                <a:latin typeface="Courier New"/>
                <a:cs typeface="Courier New"/>
              </a:rPr>
            </a:br>
            <a:r>
              <a:rPr lang="en-US" sz="1600" dirty="0" smtClean="0">
                <a:latin typeface="Courier New"/>
                <a:cs typeface="Courier New"/>
              </a:rPr>
              <a:t>[etc]</a:t>
            </a:r>
            <a:br>
              <a:rPr lang="en-US" sz="1600" dirty="0" smtClean="0">
                <a:latin typeface="Courier New"/>
                <a:cs typeface="Courier New"/>
              </a:rPr>
            </a:br>
            <a:r>
              <a:rPr lang="en-US" sz="1600" dirty="0" smtClean="0">
                <a:latin typeface="Courier New"/>
                <a:cs typeface="Courier New"/>
              </a:rPr>
              <a:t>-</a:t>
            </a:r>
            <a:r>
              <a:rPr lang="en-US" sz="1600" dirty="0">
                <a:latin typeface="Courier New"/>
                <a:cs typeface="Courier New"/>
              </a:rPr>
              <a:t>----END PGP SIGNATURE----</a:t>
            </a:r>
            <a:r>
              <a:rPr lang="en-US" sz="1600" dirty="0" smtClean="0">
                <a:latin typeface="Courier New"/>
                <a:cs typeface="Courier New"/>
              </a:rPr>
              <a:t>-</a:t>
            </a:r>
          </a:p>
          <a:p>
            <a:endParaRPr lang="en-US" sz="1600" dirty="0">
              <a:latin typeface="Courier New"/>
              <a:cs typeface="Courier New"/>
            </a:endParaRPr>
          </a:p>
          <a:p>
            <a:r>
              <a:rPr lang="en-US" sz="2400" dirty="0" smtClean="0">
                <a:latin typeface="Calibri"/>
                <a:cs typeface="Calibri"/>
              </a:rPr>
              <a:t>Note that the message has two parts: the original message body, and the associated signature part, all in one file. This is only one of multiple signature formats (but we're not going into that today)</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67</a:t>
            </a:fld>
            <a:endParaRPr lang="en-US"/>
          </a:p>
        </p:txBody>
      </p:sp>
    </p:spTree>
    <p:extLst>
      <p:ext uri="{BB962C8B-B14F-4D97-AF65-F5344CB8AC3E}">
        <p14:creationId xmlns:p14="http://schemas.microsoft.com/office/powerpoint/2010/main" val="792949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Sending The </a:t>
            </a:r>
            <a:r>
              <a:rPr lang="en-US" sz="3200" b="1" dirty="0" err="1"/>
              <a:t>c</a:t>
            </a:r>
            <a:r>
              <a:rPr lang="en-US" sz="3200" b="1" dirty="0" err="1" smtClean="0"/>
              <a:t>learsign'd</a:t>
            </a:r>
            <a:r>
              <a:rPr lang="en-US" sz="3200" b="1" dirty="0" smtClean="0"/>
              <a:t> Message</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Highlight the PGP message </a:t>
            </a:r>
            <a:r>
              <a:rPr lang="en-US" sz="2400" b="1" dirty="0" smtClean="0">
                <a:latin typeface="Calibri"/>
                <a:cs typeface="Calibri"/>
              </a:rPr>
              <a:t>(including the signature and the dashed lines)</a:t>
            </a:r>
            <a:r>
              <a:rPr lang="en-US" sz="2400" dirty="0" smtClean="0">
                <a:latin typeface="Calibri"/>
                <a:cs typeface="Calibri"/>
              </a:rPr>
              <a:t> with your mouse, and copy it (</a:t>
            </a:r>
            <a:r>
              <a:rPr lang="en-US" sz="2400" dirty="0" err="1" smtClean="0">
                <a:latin typeface="Calibri"/>
                <a:cs typeface="Calibri"/>
              </a:rPr>
              <a:t>Cmd</a:t>
            </a:r>
            <a:r>
              <a:rPr lang="en-US" sz="2400" dirty="0" smtClean="0">
                <a:latin typeface="Calibri"/>
                <a:cs typeface="Calibri"/>
              </a:rPr>
              <a:t>-C)</a:t>
            </a:r>
          </a:p>
          <a:p>
            <a:endParaRPr lang="en-US" sz="2400" dirty="0" smtClean="0">
              <a:latin typeface="Calibri"/>
              <a:cs typeface="Calibri"/>
            </a:endParaRPr>
          </a:p>
          <a:p>
            <a:r>
              <a:rPr lang="en-US" sz="2400" dirty="0" smtClean="0">
                <a:latin typeface="Calibri"/>
                <a:cs typeface="Calibri"/>
              </a:rPr>
              <a:t>Go to your favorite email client</a:t>
            </a:r>
            <a:r>
              <a:rPr lang="en-US" sz="2400" dirty="0">
                <a:latin typeface="Calibri"/>
                <a:cs typeface="Calibri"/>
              </a:rPr>
              <a:t> </a:t>
            </a:r>
            <a:r>
              <a:rPr lang="en-US" sz="2400" dirty="0" smtClean="0">
                <a:latin typeface="Calibri"/>
                <a:cs typeface="Calibri"/>
              </a:rPr>
              <a:t>and compose a new message</a:t>
            </a:r>
          </a:p>
          <a:p>
            <a:endParaRPr lang="en-US" sz="2400" dirty="0" smtClean="0">
              <a:latin typeface="Calibri"/>
              <a:cs typeface="Calibri"/>
            </a:endParaRPr>
          </a:p>
          <a:p>
            <a:r>
              <a:rPr lang="en-US" sz="2400" dirty="0" smtClean="0">
                <a:latin typeface="Calibri"/>
                <a:cs typeface="Calibri"/>
              </a:rPr>
              <a:t>Paste the message into the body of the message (</a:t>
            </a:r>
            <a:r>
              <a:rPr lang="en-US" sz="2400" dirty="0" err="1" smtClean="0">
                <a:latin typeface="Calibri"/>
                <a:cs typeface="Calibri"/>
              </a:rPr>
              <a:t>Cmd</a:t>
            </a:r>
            <a:r>
              <a:rPr lang="en-US" sz="2400" dirty="0" smtClean="0">
                <a:latin typeface="Calibri"/>
                <a:cs typeface="Calibri"/>
              </a:rPr>
              <a:t>-V)</a:t>
            </a:r>
          </a:p>
          <a:p>
            <a:endParaRPr lang="en-US" sz="2400" dirty="0" smtClean="0">
              <a:latin typeface="Calibri"/>
              <a:cs typeface="Calibri"/>
            </a:endParaRPr>
          </a:p>
          <a:p>
            <a:r>
              <a:rPr lang="en-US" sz="2400" dirty="0" smtClean="0">
                <a:latin typeface="Calibri"/>
                <a:cs typeface="Calibri"/>
              </a:rPr>
              <a:t>Send the message as you normally would</a:t>
            </a:r>
          </a:p>
        </p:txBody>
      </p:sp>
      <p:sp>
        <p:nvSpPr>
          <p:cNvPr id="4" name="Slide Number Placeholder 3"/>
          <p:cNvSpPr>
            <a:spLocks noGrp="1"/>
          </p:cNvSpPr>
          <p:nvPr>
            <p:ph type="sldNum" sz="quarter" idx="12"/>
          </p:nvPr>
        </p:nvSpPr>
        <p:spPr/>
        <p:txBody>
          <a:bodyPr/>
          <a:lstStyle/>
          <a:p>
            <a:fld id="{A507E34E-F8CF-C042-953C-8A8377B6E721}" type="slidenum">
              <a:rPr lang="en-US" smtClean="0"/>
              <a:t>68</a:t>
            </a:fld>
            <a:endParaRPr lang="en-US"/>
          </a:p>
        </p:txBody>
      </p:sp>
    </p:spTree>
    <p:extLst>
      <p:ext uri="{BB962C8B-B14F-4D97-AF65-F5344CB8AC3E}">
        <p14:creationId xmlns:p14="http://schemas.microsoft.com/office/powerpoint/2010/main" val="1927071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100" y="1926032"/>
            <a:ext cx="8554402" cy="1842291"/>
          </a:xfrm>
        </p:spPr>
        <p:txBody>
          <a:bodyPr>
            <a:normAutofit/>
          </a:bodyPr>
          <a:lstStyle/>
          <a:p>
            <a:r>
              <a:rPr lang="en-US" sz="3200" b="1" dirty="0" smtClean="0">
                <a:solidFill>
                  <a:srgbClr val="FF0000"/>
                </a:solidFill>
              </a:rPr>
              <a:t>Mac-5. Mac </a:t>
            </a:r>
            <a:r>
              <a:rPr lang="en-US" sz="3200" b="1" dirty="0" smtClean="0">
                <a:solidFill>
                  <a:srgbClr val="660066"/>
                </a:solidFill>
              </a:rPr>
              <a:t>[and Linux]</a:t>
            </a:r>
            <a:r>
              <a:rPr lang="en-US" sz="3200" b="1" dirty="0" smtClean="0">
                <a:solidFill>
                  <a:srgbClr val="FF0000"/>
                </a:solidFill>
              </a:rPr>
              <a:t> Users:</a:t>
            </a:r>
            <a:br>
              <a:rPr lang="en-US" sz="3200" b="1" dirty="0" smtClean="0">
                <a:solidFill>
                  <a:srgbClr val="FF0000"/>
                </a:solidFill>
              </a:rPr>
            </a:br>
            <a:r>
              <a:rPr lang="en-US" sz="3200" b="1" dirty="0" smtClean="0">
                <a:solidFill>
                  <a:srgbClr val="FF0000"/>
                </a:solidFill>
              </a:rPr>
              <a:t> </a:t>
            </a:r>
            <a:br>
              <a:rPr lang="en-US" sz="3200" b="1" dirty="0" smtClean="0">
                <a:solidFill>
                  <a:srgbClr val="FF0000"/>
                </a:solidFill>
              </a:rPr>
            </a:br>
            <a:r>
              <a:rPr lang="en-US" sz="3200" b="1" dirty="0" smtClean="0">
                <a:solidFill>
                  <a:srgbClr val="FF0000"/>
                </a:solidFill>
              </a:rPr>
              <a:t>Validating A Signed Message </a:t>
            </a:r>
            <a:br>
              <a:rPr lang="en-US" sz="3200" b="1" dirty="0" smtClean="0">
                <a:solidFill>
                  <a:srgbClr val="FF0000"/>
                </a:solidFill>
              </a:rPr>
            </a:br>
            <a:r>
              <a:rPr lang="en-US" sz="3200" b="1" dirty="0" smtClean="0">
                <a:solidFill>
                  <a:srgbClr val="FF0000"/>
                </a:solidFill>
              </a:rPr>
              <a:t>You've Received</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187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453675"/>
          </a:xfrm>
        </p:spPr>
        <p:txBody>
          <a:bodyPr>
            <a:normAutofit/>
          </a:bodyPr>
          <a:lstStyle/>
          <a:p>
            <a:r>
              <a:rPr lang="en-US" sz="3200" b="1" dirty="0" smtClean="0"/>
              <a:t>All Email Is Private, Right?</a:t>
            </a:r>
            <a:endParaRPr lang="en-US" sz="3200" b="1" dirty="0"/>
          </a:p>
        </p:txBody>
      </p:sp>
      <p:sp>
        <p:nvSpPr>
          <p:cNvPr id="3" name="Content Placeholder 2"/>
          <p:cNvSpPr>
            <a:spLocks noGrp="1"/>
          </p:cNvSpPr>
          <p:nvPr>
            <p:ph idx="1"/>
          </p:nvPr>
        </p:nvSpPr>
        <p:spPr>
          <a:xfrm>
            <a:off x="200525" y="735265"/>
            <a:ext cx="8783053" cy="5882104"/>
          </a:xfrm>
        </p:spPr>
        <p:txBody>
          <a:bodyPr>
            <a:normAutofit/>
          </a:bodyPr>
          <a:lstStyle/>
          <a:p>
            <a:r>
              <a:rPr lang="en-US" sz="2400" dirty="0" smtClean="0"/>
              <a:t>You might </a:t>
            </a:r>
            <a:r>
              <a:rPr lang="en-US" sz="2400" b="1" dirty="0" smtClean="0"/>
              <a:t>expect </a:t>
            </a:r>
            <a:r>
              <a:rPr lang="en-US" sz="2400" dirty="0" smtClean="0"/>
              <a:t>your email to be private, exchanged just between you and your intended correspondent(s). However, many people may potentially be in a position to look at it:</a:t>
            </a:r>
          </a:p>
          <a:p>
            <a:pPr lvl="1"/>
            <a:r>
              <a:rPr lang="en-US" sz="2000" b="1" dirty="0" smtClean="0"/>
              <a:t>Network engineers/system administrators </a:t>
            </a:r>
            <a:r>
              <a:rPr lang="en-US" sz="2000" dirty="0" smtClean="0"/>
              <a:t>with privileged access</a:t>
            </a:r>
          </a:p>
          <a:p>
            <a:pPr lvl="1"/>
            <a:r>
              <a:rPr lang="en-US" sz="2000" b="1" dirty="0" smtClean="0"/>
              <a:t>Supervisors/managers</a:t>
            </a:r>
            <a:r>
              <a:rPr lang="en-US" sz="2000" dirty="0" smtClean="0"/>
              <a:t> with administrative power to obtain access</a:t>
            </a:r>
          </a:p>
          <a:p>
            <a:pPr lvl="1"/>
            <a:r>
              <a:rPr lang="en-US" sz="2000" b="1" dirty="0"/>
              <a:t>Hardware techs</a:t>
            </a:r>
            <a:r>
              <a:rPr lang="en-US" sz="2000" dirty="0"/>
              <a:t> </a:t>
            </a:r>
            <a:r>
              <a:rPr lang="en-US" sz="2000" dirty="0" smtClean="0"/>
              <a:t>with physical access when </a:t>
            </a:r>
            <a:r>
              <a:rPr lang="en-US" sz="2000" dirty="0"/>
              <a:t>fixing hardware </a:t>
            </a:r>
            <a:r>
              <a:rPr lang="en-US" sz="2000" dirty="0" smtClean="0"/>
              <a:t>issues</a:t>
            </a:r>
          </a:p>
          <a:p>
            <a:pPr lvl="1"/>
            <a:r>
              <a:rPr lang="en-US" sz="2000" b="1" dirty="0" smtClean="0"/>
              <a:t>Advertising/automatic marketing systems</a:t>
            </a:r>
            <a:r>
              <a:rPr lang="en-US" sz="2000" dirty="0" smtClean="0"/>
              <a:t> (at least on some free ad-sponsored email services)</a:t>
            </a:r>
          </a:p>
          <a:p>
            <a:pPr lvl="1"/>
            <a:r>
              <a:rPr lang="en-US" sz="2000" b="1" dirty="0"/>
              <a:t>Family members </a:t>
            </a:r>
            <a:r>
              <a:rPr lang="en-US" sz="2000" dirty="0"/>
              <a:t>with access to automatically-logged in mail </a:t>
            </a:r>
            <a:r>
              <a:rPr lang="en-US" sz="2000" dirty="0" smtClean="0"/>
              <a:t>clients</a:t>
            </a:r>
          </a:p>
          <a:p>
            <a:pPr lvl="1"/>
            <a:r>
              <a:rPr lang="en-US" sz="2000" b="1" dirty="0" smtClean="0"/>
              <a:t>Hacker</a:t>
            </a:r>
            <a:r>
              <a:rPr lang="en-US" sz="2000" b="1" dirty="0"/>
              <a:t>/</a:t>
            </a:r>
            <a:r>
              <a:rPr lang="en-US" sz="2000" b="1" dirty="0" smtClean="0"/>
              <a:t>crackers</a:t>
            </a:r>
            <a:r>
              <a:rPr lang="en-US" sz="2000" dirty="0"/>
              <a:t> </a:t>
            </a:r>
            <a:r>
              <a:rPr lang="en-US" sz="2000" dirty="0" smtClean="0"/>
              <a:t>with unauthorized access due to bugs/exploits</a:t>
            </a:r>
          </a:p>
          <a:p>
            <a:pPr lvl="1"/>
            <a:r>
              <a:rPr lang="en-US" sz="2000" b="1" dirty="0" smtClean="0"/>
              <a:t>Civil litigants</a:t>
            </a:r>
            <a:r>
              <a:rPr lang="en-US" sz="2000" dirty="0" smtClean="0"/>
              <a:t> engaged in compulsory pre-trial discovery during a lawsuit</a:t>
            </a:r>
          </a:p>
          <a:p>
            <a:pPr lvl="1"/>
            <a:r>
              <a:rPr lang="en-US" sz="2000" b="1" dirty="0" smtClean="0"/>
              <a:t>Law enforcement officers</a:t>
            </a:r>
            <a:r>
              <a:rPr lang="en-US" sz="2000" dirty="0" smtClean="0"/>
              <a:t> (LEOs) with a warrant or other paperwork (or exigent circumstances)</a:t>
            </a:r>
          </a:p>
          <a:p>
            <a:pPr lvl="1"/>
            <a:r>
              <a:rPr lang="en-US" sz="2000" b="1" dirty="0"/>
              <a:t>M</a:t>
            </a:r>
            <a:r>
              <a:rPr lang="en-US" sz="2000" b="1" dirty="0" smtClean="0"/>
              <a:t>embers of the intelligence community</a:t>
            </a:r>
            <a:r>
              <a:rPr lang="en-US" sz="2000" dirty="0" smtClean="0"/>
              <a:t> (foreign or domestic)</a:t>
            </a:r>
          </a:p>
          <a:p>
            <a:pPr lvl="1"/>
            <a:r>
              <a:rPr lang="en-US" sz="2000" b="1" dirty="0"/>
              <a:t>C</a:t>
            </a:r>
            <a:r>
              <a:rPr lang="en-US" sz="2000" b="1" dirty="0" smtClean="0"/>
              <a:t>ustoms officers </a:t>
            </a:r>
            <a:r>
              <a:rPr lang="en-US" sz="2000" dirty="0" smtClean="0"/>
              <a:t>at international borders</a:t>
            </a:r>
          </a:p>
          <a:p>
            <a:pPr lvl="1"/>
            <a:r>
              <a:rPr lang="en-US" sz="2000" b="1" dirty="0" smtClean="0"/>
              <a:t>FOIA requestors</a:t>
            </a:r>
            <a:r>
              <a:rPr lang="en-US" sz="2000" dirty="0" smtClean="0"/>
              <a:t> (for government officials), etc.</a:t>
            </a:r>
          </a:p>
        </p:txBody>
      </p:sp>
      <p:sp>
        <p:nvSpPr>
          <p:cNvPr id="4" name="Slide Number Placeholder 3"/>
          <p:cNvSpPr>
            <a:spLocks noGrp="1"/>
          </p:cNvSpPr>
          <p:nvPr>
            <p:ph type="sldNum" sz="quarter" idx="12"/>
          </p:nvPr>
        </p:nvSpPr>
        <p:spPr/>
        <p:txBody>
          <a:bodyPr/>
          <a:lstStyle/>
          <a:p>
            <a:fld id="{A507E34E-F8CF-C042-953C-8A8377B6E721}" type="slidenum">
              <a:rPr lang="en-US" smtClean="0"/>
              <a:t>7</a:t>
            </a:fld>
            <a:endParaRPr lang="en-US"/>
          </a:p>
        </p:txBody>
      </p:sp>
    </p:spTree>
    <p:extLst>
      <p:ext uri="{BB962C8B-B14F-4D97-AF65-F5344CB8AC3E}">
        <p14:creationId xmlns:p14="http://schemas.microsoft.com/office/powerpoint/2010/main" val="731202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Validating A Signed Message You've Just Received</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Received a PGP/GPG signed message sent "inline?" Highlight the PGP part of the message </a:t>
            </a:r>
            <a:r>
              <a:rPr lang="en-US" sz="2400" b="1" dirty="0" smtClean="0">
                <a:latin typeface="Calibri"/>
                <a:cs typeface="Calibri"/>
              </a:rPr>
              <a:t>(including the dashed lines)</a:t>
            </a:r>
            <a:r>
              <a:rPr lang="en-US" sz="2400" dirty="0" smtClean="0">
                <a:latin typeface="Calibri"/>
                <a:cs typeface="Calibri"/>
              </a:rPr>
              <a:t> with your mouse, and then copy it (</a:t>
            </a:r>
            <a:r>
              <a:rPr lang="en-US" sz="2400" dirty="0" err="1" smtClean="0">
                <a:latin typeface="Calibri"/>
                <a:cs typeface="Calibri"/>
              </a:rPr>
              <a:t>Cmd</a:t>
            </a:r>
            <a:r>
              <a:rPr lang="en-US" sz="2400" dirty="0" smtClean="0">
                <a:latin typeface="Calibri"/>
                <a:cs typeface="Calibri"/>
              </a:rPr>
              <a:t>-C)</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Go to your favorite editor, create a new file, and</a:t>
            </a:r>
            <a:r>
              <a:rPr lang="en-US" sz="2400" dirty="0">
                <a:latin typeface="Calibri"/>
                <a:cs typeface="Calibri"/>
              </a:rPr>
              <a:t> p</a:t>
            </a:r>
            <a:r>
              <a:rPr lang="en-US" sz="2400" dirty="0" smtClean="0">
                <a:latin typeface="Calibri"/>
                <a:cs typeface="Calibri"/>
              </a:rPr>
              <a:t>aste the message into file (</a:t>
            </a:r>
            <a:r>
              <a:rPr lang="en-US" sz="2400" dirty="0" err="1" smtClean="0">
                <a:latin typeface="Calibri"/>
                <a:cs typeface="Calibri"/>
              </a:rPr>
              <a:t>Cmd</a:t>
            </a:r>
            <a:r>
              <a:rPr lang="en-US" sz="2400" dirty="0" smtClean="0">
                <a:latin typeface="Calibri"/>
                <a:cs typeface="Calibri"/>
              </a:rPr>
              <a:t>-V). </a:t>
            </a:r>
            <a:r>
              <a:rPr lang="en-US" sz="2400" dirty="0">
                <a:latin typeface="Calibri"/>
                <a:cs typeface="Calibri"/>
              </a:rPr>
              <a:t>S</a:t>
            </a:r>
            <a:r>
              <a:rPr lang="en-US" sz="2400" dirty="0" smtClean="0">
                <a:latin typeface="Calibri"/>
                <a:cs typeface="Calibri"/>
              </a:rPr>
              <a:t>ave the file as </a:t>
            </a:r>
            <a:r>
              <a:rPr lang="en-US" sz="2400" dirty="0" err="1" smtClean="0">
                <a:latin typeface="Calibri"/>
                <a:cs typeface="Calibri"/>
              </a:rPr>
              <a:t>temp.txt</a:t>
            </a:r>
            <a:r>
              <a:rPr lang="en-US" sz="2400" dirty="0" smtClean="0">
                <a:latin typeface="Calibri"/>
                <a:cs typeface="Calibri"/>
              </a:rPr>
              <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Run that file through GPG:</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400" b="1" dirty="0" err="1" smtClean="0">
                <a:latin typeface="Calibri"/>
                <a:cs typeface="Calibri"/>
              </a:rPr>
              <a:t>gpg</a:t>
            </a:r>
            <a:r>
              <a:rPr lang="en-US" sz="2400" b="1" dirty="0" smtClean="0">
                <a:latin typeface="Calibri"/>
                <a:cs typeface="Calibri"/>
              </a:rPr>
              <a:t> &lt; </a:t>
            </a:r>
            <a:r>
              <a:rPr lang="en-US" sz="2400" b="1" dirty="0" err="1" smtClean="0">
                <a:latin typeface="Calibri"/>
                <a:cs typeface="Calibri"/>
              </a:rPr>
              <a:t>temp.txt</a:t>
            </a:r>
            <a:r>
              <a:rPr lang="en-US" sz="2400" b="1" dirty="0" smtClean="0">
                <a:latin typeface="Calibri"/>
                <a:cs typeface="Calibri"/>
              </a:rPr>
              <a:t/>
            </a:r>
            <a:br>
              <a:rPr lang="en-US" sz="2400" b="1" dirty="0" smtClean="0">
                <a:latin typeface="Calibri"/>
                <a:cs typeface="Calibri"/>
              </a:rPr>
            </a:br>
            <a:endParaRPr lang="en-US" sz="2400" b="1" dirty="0" smtClean="0">
              <a:latin typeface="Calibri"/>
              <a:cs typeface="Calibri"/>
            </a:endParaRPr>
          </a:p>
          <a:p>
            <a:r>
              <a:rPr lang="en-US" sz="2400" dirty="0" smtClean="0">
                <a:latin typeface="Calibri"/>
                <a:cs typeface="Calibri"/>
              </a:rPr>
              <a:t>Receive a PGP/GPG signed message sent as an </a:t>
            </a:r>
            <a:r>
              <a:rPr lang="en-US" sz="2400" b="1" dirty="0" smtClean="0">
                <a:latin typeface="Calibri"/>
                <a:cs typeface="Calibri"/>
              </a:rPr>
              <a:t>attachment</a:t>
            </a:r>
            <a:r>
              <a:rPr lang="en-US" sz="2400" dirty="0" smtClean="0">
                <a:latin typeface="Calibri"/>
                <a:cs typeface="Calibri"/>
              </a:rPr>
              <a:t>? Save the attachment(s) as a file, then run that file through GPG as shown above.</a:t>
            </a:r>
          </a:p>
        </p:txBody>
      </p:sp>
      <p:sp>
        <p:nvSpPr>
          <p:cNvPr id="4" name="Slide Number Placeholder 3"/>
          <p:cNvSpPr>
            <a:spLocks noGrp="1"/>
          </p:cNvSpPr>
          <p:nvPr>
            <p:ph type="sldNum" sz="quarter" idx="12"/>
          </p:nvPr>
        </p:nvSpPr>
        <p:spPr/>
        <p:txBody>
          <a:bodyPr/>
          <a:lstStyle/>
          <a:p>
            <a:fld id="{A507E34E-F8CF-C042-953C-8A8377B6E721}" type="slidenum">
              <a:rPr lang="en-US" smtClean="0"/>
              <a:t>70</a:t>
            </a:fld>
            <a:endParaRPr lang="en-US"/>
          </a:p>
        </p:txBody>
      </p:sp>
    </p:spTree>
    <p:extLst>
      <p:ext uri="{BB962C8B-B14F-4D97-AF65-F5344CB8AC3E}">
        <p14:creationId xmlns:p14="http://schemas.microsoft.com/office/powerpoint/2010/main" val="2793856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What You'll See For a Sample Valid Signature</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a:t>$ </a:t>
            </a:r>
            <a:r>
              <a:rPr lang="en-US" sz="2400" b="1" dirty="0" err="1"/>
              <a:t>gpg</a:t>
            </a:r>
            <a:r>
              <a:rPr lang="en-US" sz="2400" b="1" dirty="0"/>
              <a:t> &lt; </a:t>
            </a:r>
            <a:r>
              <a:rPr lang="en-US" sz="2400" b="1" dirty="0" err="1" smtClean="0"/>
              <a:t>sample.out</a:t>
            </a:r>
            <a:r>
              <a:rPr lang="en-US" sz="2400" b="1" dirty="0"/>
              <a:t/>
            </a:r>
            <a:br>
              <a:rPr lang="en-US" sz="2400" b="1" dirty="0"/>
            </a:br>
            <a:r>
              <a:rPr lang="en-US" sz="2000" dirty="0" smtClean="0"/>
              <a:t>This </a:t>
            </a:r>
            <a:r>
              <a:rPr lang="en-US" sz="2000" dirty="0"/>
              <a:t>is a sample message</a:t>
            </a:r>
            <a:r>
              <a:rPr lang="en-US" sz="2000" dirty="0" smtClean="0"/>
              <a:t>,</a:t>
            </a:r>
            <a:br>
              <a:rPr lang="en-US" sz="2000" dirty="0" smtClean="0"/>
            </a:br>
            <a:r>
              <a:rPr lang="en-US" sz="2000" dirty="0" smtClean="0"/>
              <a:t/>
            </a:r>
            <a:br>
              <a:rPr lang="en-US" sz="2000" dirty="0" smtClean="0"/>
            </a:br>
            <a:r>
              <a:rPr lang="en-US" sz="2000" dirty="0" smtClean="0"/>
              <a:t>Joe</a:t>
            </a:r>
            <a:r>
              <a:rPr lang="en-US" sz="2000" dirty="0"/>
              <a:t/>
            </a:r>
            <a:br>
              <a:rPr lang="en-US" sz="2000" dirty="0"/>
            </a:br>
            <a:r>
              <a:rPr lang="en-US" sz="2000" dirty="0" err="1" smtClean="0"/>
              <a:t>gpg</a:t>
            </a:r>
            <a:r>
              <a:rPr lang="en-US" sz="2000" dirty="0"/>
              <a:t>: Signature made Mon Jun  1 17:20:21 2015 PDT using RSA key ID </a:t>
            </a:r>
            <a:r>
              <a:rPr lang="en-US" sz="2000" dirty="0" smtClean="0"/>
              <a:t>36AD91D7</a:t>
            </a:r>
            <a:br>
              <a:rPr lang="en-US" sz="2000" dirty="0" smtClean="0"/>
            </a:br>
            <a:r>
              <a:rPr lang="en-US" sz="2000" dirty="0" err="1" smtClean="0"/>
              <a:t>gpg</a:t>
            </a:r>
            <a:r>
              <a:rPr lang="en-US" sz="2000" dirty="0"/>
              <a:t>: Good signature from "Joe St Sauver (Code 40) &lt;</a:t>
            </a:r>
            <a:r>
              <a:rPr lang="en-US" sz="2000" dirty="0" err="1"/>
              <a:t>joe@stsauver.com</a:t>
            </a:r>
            <a:r>
              <a:rPr lang="en-US" sz="2000" dirty="0"/>
              <a:t>&gt;</a:t>
            </a:r>
            <a:r>
              <a:rPr lang="en-US" sz="2000" dirty="0" smtClean="0"/>
              <a:t>"</a:t>
            </a:r>
          </a:p>
          <a:p>
            <a:endParaRPr lang="en-US" sz="2000" dirty="0">
              <a:latin typeface="Calibri"/>
              <a:cs typeface="Calibri"/>
            </a:endParaRPr>
          </a:p>
          <a:p>
            <a:r>
              <a:rPr lang="en-US" sz="2400" dirty="0" smtClean="0">
                <a:latin typeface="Calibri"/>
                <a:cs typeface="Calibri"/>
              </a:rPr>
              <a:t>You're looking for "Good signature"</a:t>
            </a:r>
          </a:p>
          <a:p>
            <a:endParaRPr lang="en-US" sz="2400" dirty="0">
              <a:latin typeface="Calibri"/>
              <a:cs typeface="Calibri"/>
            </a:endParaRPr>
          </a:p>
          <a:p>
            <a:r>
              <a:rPr lang="en-US" sz="2400" dirty="0" smtClean="0">
                <a:latin typeface="Calibri"/>
                <a:cs typeface="Calibri"/>
              </a:rPr>
              <a:t>You're also looking to make sure the message came from who you think it should have come from</a:t>
            </a:r>
          </a:p>
        </p:txBody>
      </p:sp>
      <p:sp>
        <p:nvSpPr>
          <p:cNvPr id="4" name="Slide Number Placeholder 3"/>
          <p:cNvSpPr>
            <a:spLocks noGrp="1"/>
          </p:cNvSpPr>
          <p:nvPr>
            <p:ph type="sldNum" sz="quarter" idx="12"/>
          </p:nvPr>
        </p:nvSpPr>
        <p:spPr/>
        <p:txBody>
          <a:bodyPr/>
          <a:lstStyle/>
          <a:p>
            <a:fld id="{A507E34E-F8CF-C042-953C-8A8377B6E721}" type="slidenum">
              <a:rPr lang="en-US" smtClean="0"/>
              <a:t>71</a:t>
            </a:fld>
            <a:endParaRPr lang="en-US"/>
          </a:p>
        </p:txBody>
      </p:sp>
    </p:spTree>
    <p:extLst>
      <p:ext uri="{BB962C8B-B14F-4D97-AF65-F5344CB8AC3E}">
        <p14:creationId xmlns:p14="http://schemas.microsoft.com/office/powerpoint/2010/main" val="1115795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293"/>
            <a:ext cx="7772400" cy="1884160"/>
          </a:xfrm>
        </p:spPr>
        <p:txBody>
          <a:bodyPr>
            <a:normAutofit/>
          </a:bodyPr>
          <a:lstStyle/>
          <a:p>
            <a:r>
              <a:rPr lang="en-US" sz="3200" b="1" dirty="0" smtClean="0">
                <a:solidFill>
                  <a:srgbClr val="FF0000"/>
                </a:solidFill>
              </a:rPr>
              <a:t>Mac-6. Mac </a:t>
            </a:r>
            <a:r>
              <a:rPr lang="en-US" sz="3200" b="1" dirty="0" smtClean="0">
                <a:solidFill>
                  <a:srgbClr val="660066"/>
                </a:solidFill>
              </a:rPr>
              <a:t>[and Linux]</a:t>
            </a:r>
            <a:r>
              <a:rPr lang="en-US" sz="3200" b="1" dirty="0" smtClean="0">
                <a:solidFill>
                  <a:srgbClr val="FF0000"/>
                </a:solidFill>
              </a:rPr>
              <a:t> Users: </a:t>
            </a:r>
            <a:br>
              <a:rPr lang="en-US" sz="3200" b="1" dirty="0" smtClean="0">
                <a:solidFill>
                  <a:srgbClr val="FF0000"/>
                </a:solidFill>
              </a:rPr>
            </a:b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Encrypting a Message To</a:t>
            </a:r>
            <a:br>
              <a:rPr lang="en-US" sz="3200" b="1" dirty="0" smtClean="0">
                <a:solidFill>
                  <a:srgbClr val="FF0000"/>
                </a:solidFill>
              </a:rPr>
            </a:br>
            <a:r>
              <a:rPr lang="en-US" sz="3200" b="1" dirty="0" smtClean="0">
                <a:solidFill>
                  <a:srgbClr val="FF0000"/>
                </a:solidFill>
              </a:rPr>
              <a:t>Protect Against Eavesdropping</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92755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77324"/>
          </a:xfrm>
        </p:spPr>
        <p:txBody>
          <a:bodyPr>
            <a:normAutofit/>
          </a:bodyPr>
          <a:lstStyle/>
          <a:p>
            <a:r>
              <a:rPr lang="en-US" sz="3200" b="1" dirty="0" smtClean="0"/>
              <a:t>Getting Ready to </a:t>
            </a:r>
            <a:r>
              <a:rPr lang="en-US" sz="3200" b="1" u="sng" dirty="0" smtClean="0"/>
              <a:t>Encrypt</a:t>
            </a:r>
            <a:r>
              <a:rPr lang="en-US" sz="3200" b="1" dirty="0" smtClean="0"/>
              <a:t> A Message</a:t>
            </a:r>
            <a:endParaRPr lang="en-US" sz="3200" b="1" dirty="0"/>
          </a:p>
        </p:txBody>
      </p:sp>
      <p:sp>
        <p:nvSpPr>
          <p:cNvPr id="3" name="Content Placeholder 2"/>
          <p:cNvSpPr>
            <a:spLocks noGrp="1"/>
          </p:cNvSpPr>
          <p:nvPr>
            <p:ph idx="1"/>
          </p:nvPr>
        </p:nvSpPr>
        <p:spPr>
          <a:xfrm>
            <a:off x="200525" y="1160637"/>
            <a:ext cx="8783053" cy="5456731"/>
          </a:xfrm>
        </p:spPr>
        <p:txBody>
          <a:bodyPr>
            <a:normAutofit/>
          </a:bodyPr>
          <a:lstStyle/>
          <a:p>
            <a:r>
              <a:rPr lang="en-US" sz="2400" dirty="0" smtClean="0"/>
              <a:t>Encrypting a message protects that message against eavesdropping</a:t>
            </a:r>
          </a:p>
          <a:p>
            <a:endParaRPr lang="en-US" sz="2400" dirty="0" smtClean="0"/>
          </a:p>
          <a:p>
            <a:r>
              <a:rPr lang="en-US" sz="2400" dirty="0" smtClean="0"/>
              <a:t>To do this, begin by creating a message using a text editor of your choice (vi, </a:t>
            </a:r>
            <a:r>
              <a:rPr lang="en-US" sz="2400" dirty="0" err="1" smtClean="0"/>
              <a:t>emacs</a:t>
            </a:r>
            <a:r>
              <a:rPr lang="en-US" sz="2400" dirty="0" smtClean="0"/>
              <a:t>, or the Apple </a:t>
            </a:r>
            <a:r>
              <a:rPr lang="en-US" sz="2400" dirty="0" err="1" smtClean="0"/>
              <a:t>TextEdit.app</a:t>
            </a:r>
            <a:r>
              <a:rPr lang="en-US" sz="2400" dirty="0" smtClean="0"/>
              <a:t>). </a:t>
            </a:r>
          </a:p>
          <a:p>
            <a:endParaRPr lang="en-US" sz="2400" dirty="0" smtClean="0"/>
          </a:p>
          <a:p>
            <a:r>
              <a:rPr lang="en-US" sz="2400" dirty="0" smtClean="0"/>
              <a:t>Let's </a:t>
            </a:r>
            <a:r>
              <a:rPr lang="en-US" sz="2400" dirty="0"/>
              <a:t>s</a:t>
            </a:r>
            <a:r>
              <a:rPr lang="en-US" sz="2400" dirty="0" smtClean="0"/>
              <a:t>ave that file as "</a:t>
            </a:r>
            <a:r>
              <a:rPr lang="en-US" sz="2400" dirty="0" err="1" smtClean="0"/>
              <a:t>sample.txt</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A507E34E-F8CF-C042-953C-8A8377B6E721}" type="slidenum">
              <a:rPr lang="en-US" smtClean="0"/>
              <a:t>73</a:t>
            </a:fld>
            <a:endParaRPr lang="en-US"/>
          </a:p>
        </p:txBody>
      </p:sp>
    </p:spTree>
    <p:extLst>
      <p:ext uri="{BB962C8B-B14F-4D97-AF65-F5344CB8AC3E}">
        <p14:creationId xmlns:p14="http://schemas.microsoft.com/office/powerpoint/2010/main" val="8824822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Now Encrypt That Message...</a:t>
            </a:r>
            <a:endParaRPr lang="en-US" sz="3200" b="1" dirty="0"/>
          </a:p>
        </p:txBody>
      </p:sp>
      <p:sp>
        <p:nvSpPr>
          <p:cNvPr id="3" name="Content Placeholder 2"/>
          <p:cNvSpPr>
            <a:spLocks noGrp="1"/>
          </p:cNvSpPr>
          <p:nvPr>
            <p:ph idx="1"/>
          </p:nvPr>
        </p:nvSpPr>
        <p:spPr>
          <a:xfrm>
            <a:off x="200525" y="990929"/>
            <a:ext cx="8783053" cy="5626439"/>
          </a:xfrm>
        </p:spPr>
        <p:txBody>
          <a:bodyPr>
            <a:noAutofit/>
          </a:bodyPr>
          <a:lstStyle/>
          <a:p>
            <a:r>
              <a:rPr lang="en-US" sz="2400" dirty="0" smtClean="0"/>
              <a:t>$ </a:t>
            </a:r>
            <a:r>
              <a:rPr lang="en-US" sz="2400" b="1" dirty="0" err="1"/>
              <a:t>gpg</a:t>
            </a:r>
            <a:r>
              <a:rPr lang="en-US" sz="2400" b="1" dirty="0"/>
              <a:t> --encrypt --armor &lt; </a:t>
            </a:r>
            <a:r>
              <a:rPr lang="en-US" sz="2400" b="1" dirty="0" err="1"/>
              <a:t>sample.txt</a:t>
            </a:r>
            <a:r>
              <a:rPr lang="en-US" sz="2400" b="1" dirty="0"/>
              <a:t> &gt; </a:t>
            </a:r>
            <a:r>
              <a:rPr lang="en-US" sz="2400" b="1" dirty="0" err="1" smtClean="0"/>
              <a:t>sample.gpg</a:t>
            </a:r>
            <a:r>
              <a:rPr lang="en-US" sz="2400" b="1" dirty="0"/>
              <a:t/>
            </a:r>
            <a:br>
              <a:rPr lang="en-US" sz="2400" b="1" dirty="0"/>
            </a:br>
            <a:r>
              <a:rPr lang="en-US" sz="1800" dirty="0" smtClean="0"/>
              <a:t>You </a:t>
            </a:r>
            <a:r>
              <a:rPr lang="en-US" sz="1800" dirty="0"/>
              <a:t>did not specify a user ID. (you may use "-r"</a:t>
            </a:r>
            <a:r>
              <a:rPr lang="en-US" sz="1800" dirty="0" smtClean="0"/>
              <a:t>)</a:t>
            </a:r>
            <a:br>
              <a:rPr lang="en-US" sz="1800" dirty="0" smtClean="0"/>
            </a:br>
            <a:r>
              <a:rPr lang="en-US" sz="1800" dirty="0" smtClean="0"/>
              <a:t/>
            </a:r>
            <a:br>
              <a:rPr lang="en-US" sz="1800" dirty="0" smtClean="0"/>
            </a:br>
            <a:r>
              <a:rPr lang="en-US" sz="1800" dirty="0" smtClean="0"/>
              <a:t>Current recipients:</a:t>
            </a:r>
            <a:br>
              <a:rPr lang="en-US" sz="1800" dirty="0" smtClean="0"/>
            </a:br>
            <a:r>
              <a:rPr lang="en-US" sz="1800" dirty="0" smtClean="0"/>
              <a:t/>
            </a:r>
            <a:br>
              <a:rPr lang="en-US" sz="1800" dirty="0" smtClean="0"/>
            </a:br>
            <a:r>
              <a:rPr lang="en-US" sz="1800" dirty="0" smtClean="0"/>
              <a:t>Enter </a:t>
            </a:r>
            <a:r>
              <a:rPr lang="en-US" sz="1800" dirty="0"/>
              <a:t>the user ID.  End with an empty line: </a:t>
            </a:r>
            <a:r>
              <a:rPr lang="en-US" sz="2400" b="1" dirty="0" err="1"/>
              <a:t>ren-isac@</a:t>
            </a:r>
            <a:r>
              <a:rPr lang="en-US" sz="2400" b="1" dirty="0" err="1" smtClean="0"/>
              <a:t>iu.edu</a:t>
            </a:r>
            <a:r>
              <a:rPr lang="en-US" sz="2400" b="1" dirty="0"/>
              <a:t/>
            </a:r>
            <a:br>
              <a:rPr lang="en-US" sz="2400" b="1" dirty="0"/>
            </a:br>
            <a:r>
              <a:rPr lang="en-US" sz="1800" dirty="0" err="1" smtClean="0"/>
              <a:t>gpg</a:t>
            </a:r>
            <a:r>
              <a:rPr lang="en-US" sz="1800" dirty="0"/>
              <a:t>: 1AF9AF6A: There is no assurance this key belongs to the named </a:t>
            </a:r>
            <a:r>
              <a:rPr lang="en-US" sz="1800" dirty="0" smtClean="0"/>
              <a:t>user [...]</a:t>
            </a:r>
            <a:br>
              <a:rPr lang="en-US" sz="1800" dirty="0" smtClean="0"/>
            </a:br>
            <a:r>
              <a:rPr lang="en-US" sz="1800" dirty="0" smtClean="0"/>
              <a:t/>
            </a:r>
            <a:br>
              <a:rPr lang="en-US" sz="1800" dirty="0" smtClean="0"/>
            </a:br>
            <a:r>
              <a:rPr lang="da-DK" sz="1800" dirty="0" smtClean="0"/>
              <a:t>It </a:t>
            </a:r>
            <a:r>
              <a:rPr lang="da-DK" sz="1800" dirty="0"/>
              <a:t>is NOT </a:t>
            </a:r>
            <a:r>
              <a:rPr lang="da-DK" sz="1800" dirty="0" err="1"/>
              <a:t>certain</a:t>
            </a:r>
            <a:r>
              <a:rPr lang="da-DK" sz="1800" dirty="0"/>
              <a:t> </a:t>
            </a:r>
            <a:r>
              <a:rPr lang="da-DK" sz="1800" dirty="0" err="1"/>
              <a:t>that</a:t>
            </a:r>
            <a:r>
              <a:rPr lang="da-DK" sz="1800" dirty="0"/>
              <a:t> the </a:t>
            </a:r>
            <a:r>
              <a:rPr lang="da-DK" sz="1800" dirty="0" err="1"/>
              <a:t>key</a:t>
            </a:r>
            <a:r>
              <a:rPr lang="da-DK" sz="1800" dirty="0"/>
              <a:t> </a:t>
            </a:r>
            <a:r>
              <a:rPr lang="da-DK" sz="1800" dirty="0" err="1"/>
              <a:t>belongs</a:t>
            </a:r>
            <a:r>
              <a:rPr lang="da-DK" sz="1800" dirty="0"/>
              <a:t> to the person </a:t>
            </a:r>
            <a:r>
              <a:rPr lang="da-DK" sz="1800" dirty="0" err="1" smtClean="0"/>
              <a:t>named</a:t>
            </a:r>
            <a:r>
              <a:rPr lang="da-DK" sz="1800" dirty="0"/>
              <a:t/>
            </a:r>
            <a:br>
              <a:rPr lang="da-DK" sz="1800" dirty="0"/>
            </a:br>
            <a:r>
              <a:rPr lang="da-DK" sz="1800" dirty="0" smtClean="0"/>
              <a:t>in </a:t>
            </a:r>
            <a:r>
              <a:rPr lang="da-DK" sz="1800" dirty="0"/>
              <a:t>the </a:t>
            </a:r>
            <a:r>
              <a:rPr lang="da-DK" sz="1800" dirty="0" err="1"/>
              <a:t>user</a:t>
            </a:r>
            <a:r>
              <a:rPr lang="da-DK" sz="1800" dirty="0"/>
              <a:t> ID.  If you *</a:t>
            </a:r>
            <a:r>
              <a:rPr lang="da-DK" sz="1800" dirty="0" err="1"/>
              <a:t>really</a:t>
            </a:r>
            <a:r>
              <a:rPr lang="da-DK" sz="1800" dirty="0"/>
              <a:t>* </a:t>
            </a:r>
            <a:r>
              <a:rPr lang="da-DK" sz="1800" dirty="0" err="1"/>
              <a:t>know</a:t>
            </a:r>
            <a:r>
              <a:rPr lang="da-DK" sz="1800" dirty="0"/>
              <a:t> </a:t>
            </a:r>
            <a:r>
              <a:rPr lang="da-DK" sz="1800" dirty="0" err="1"/>
              <a:t>what</a:t>
            </a:r>
            <a:r>
              <a:rPr lang="da-DK" sz="1800" dirty="0"/>
              <a:t> you </a:t>
            </a:r>
            <a:r>
              <a:rPr lang="da-DK" sz="1800" dirty="0" err="1"/>
              <a:t>are</a:t>
            </a:r>
            <a:r>
              <a:rPr lang="da-DK" sz="1800" dirty="0"/>
              <a:t> </a:t>
            </a:r>
            <a:r>
              <a:rPr lang="da-DK" sz="1800" dirty="0" err="1"/>
              <a:t>doing</a:t>
            </a:r>
            <a:r>
              <a:rPr lang="da-DK" sz="1800" dirty="0" smtClean="0"/>
              <a:t>,</a:t>
            </a:r>
            <a:br>
              <a:rPr lang="da-DK" sz="1800" dirty="0" smtClean="0"/>
            </a:br>
            <a:r>
              <a:rPr lang="da-DK" sz="1800" dirty="0" smtClean="0"/>
              <a:t>you </a:t>
            </a:r>
            <a:r>
              <a:rPr lang="da-DK" sz="1800" dirty="0" err="1"/>
              <a:t>may</a:t>
            </a:r>
            <a:r>
              <a:rPr lang="da-DK" sz="1800" dirty="0"/>
              <a:t> </a:t>
            </a:r>
            <a:r>
              <a:rPr lang="da-DK" sz="1800" dirty="0" err="1"/>
              <a:t>answer</a:t>
            </a:r>
            <a:r>
              <a:rPr lang="da-DK" sz="1800" dirty="0"/>
              <a:t> the </a:t>
            </a:r>
            <a:r>
              <a:rPr lang="da-DK" sz="1800" dirty="0" err="1"/>
              <a:t>next</a:t>
            </a:r>
            <a:r>
              <a:rPr lang="da-DK" sz="1800" dirty="0"/>
              <a:t> </a:t>
            </a:r>
            <a:r>
              <a:rPr lang="da-DK" sz="1800" dirty="0" err="1"/>
              <a:t>question</a:t>
            </a:r>
            <a:r>
              <a:rPr lang="da-DK" sz="1800" dirty="0"/>
              <a:t> with </a:t>
            </a:r>
            <a:r>
              <a:rPr lang="da-DK" sz="1800" dirty="0" err="1" smtClean="0"/>
              <a:t>yes</a:t>
            </a:r>
            <a:r>
              <a:rPr lang="da-DK" sz="1800" dirty="0" smtClean="0"/>
              <a:t>.</a:t>
            </a:r>
            <a:br>
              <a:rPr lang="da-DK" sz="1800" dirty="0" smtClean="0"/>
            </a:br>
            <a:r>
              <a:rPr lang="da-DK" sz="1800" dirty="0" smtClean="0"/>
              <a:t/>
            </a:r>
            <a:br>
              <a:rPr lang="da-DK" sz="1800" dirty="0" smtClean="0"/>
            </a:br>
            <a:r>
              <a:rPr lang="da-DK" sz="1800" dirty="0" err="1" smtClean="0"/>
              <a:t>Use</a:t>
            </a:r>
            <a:r>
              <a:rPr lang="da-DK" sz="1800" dirty="0" smtClean="0"/>
              <a:t> </a:t>
            </a:r>
            <a:r>
              <a:rPr lang="da-DK" sz="1800" dirty="0" err="1"/>
              <a:t>this</a:t>
            </a:r>
            <a:r>
              <a:rPr lang="da-DK" sz="1800" dirty="0"/>
              <a:t> </a:t>
            </a:r>
            <a:r>
              <a:rPr lang="da-DK" sz="1800" dirty="0" err="1"/>
              <a:t>key</a:t>
            </a:r>
            <a:r>
              <a:rPr lang="da-DK" sz="1800" dirty="0"/>
              <a:t> </a:t>
            </a:r>
            <a:r>
              <a:rPr lang="da-DK" sz="1800" dirty="0" err="1"/>
              <a:t>anyway</a:t>
            </a:r>
            <a:r>
              <a:rPr lang="da-DK" sz="1800" dirty="0"/>
              <a:t>? (y/N) </a:t>
            </a:r>
            <a:r>
              <a:rPr lang="da-DK" sz="2400" b="1" dirty="0" smtClean="0"/>
              <a:t>y</a:t>
            </a:r>
            <a:r>
              <a:rPr lang="da-DK" sz="1800" dirty="0" smtClean="0"/>
              <a:t/>
            </a:r>
            <a:br>
              <a:rPr lang="da-DK" sz="1800" dirty="0" smtClean="0"/>
            </a:br>
            <a:r>
              <a:rPr lang="da-DK" sz="1800" dirty="0" smtClean="0"/>
              <a:t>                            </a:t>
            </a:r>
            <a:r>
              <a:rPr lang="da-DK" sz="1800" dirty="0"/>
              <a:t/>
            </a:r>
            <a:br>
              <a:rPr lang="da-DK" sz="1800" dirty="0"/>
            </a:br>
            <a:r>
              <a:rPr lang="da-DK" sz="1800" dirty="0" err="1" smtClean="0"/>
              <a:t>Current</a:t>
            </a:r>
            <a:r>
              <a:rPr lang="da-DK" sz="1800" dirty="0" smtClean="0"/>
              <a:t> </a:t>
            </a:r>
            <a:r>
              <a:rPr lang="da-DK" sz="1800" dirty="0"/>
              <a:t>recipients</a:t>
            </a:r>
            <a:r>
              <a:rPr lang="da-DK" sz="1800" dirty="0" smtClean="0"/>
              <a:t>:</a:t>
            </a:r>
            <a:br>
              <a:rPr lang="da-DK" sz="1800" dirty="0" smtClean="0"/>
            </a:br>
            <a:r>
              <a:rPr lang="sk-SK" sz="1800" dirty="0" smtClean="0"/>
              <a:t>2048g</a:t>
            </a:r>
            <a:r>
              <a:rPr lang="sk-SK" sz="1800" dirty="0"/>
              <a:t>/1AF9AF6A 2005-08-08 "REN-ISAC &lt;ren-isac@iu.edu&gt;</a:t>
            </a:r>
            <a:r>
              <a:rPr lang="sk-SK" sz="1800" dirty="0" smtClean="0"/>
              <a:t>"</a:t>
            </a:r>
            <a:br>
              <a:rPr lang="sk-SK" sz="1800" dirty="0" smtClean="0"/>
            </a:br>
            <a:r>
              <a:rPr lang="sk-SK" sz="1800" dirty="0" smtClean="0"/>
              <a:t/>
            </a:r>
            <a:br>
              <a:rPr lang="sk-SK" sz="1800" dirty="0" smtClean="0"/>
            </a:br>
            <a:r>
              <a:rPr lang="sk-SK" sz="1800" dirty="0" smtClean="0"/>
              <a:t>Enter </a:t>
            </a:r>
            <a:r>
              <a:rPr lang="sk-SK" sz="1800" dirty="0"/>
              <a:t>the user ID.  End with an empty line: </a:t>
            </a:r>
            <a:r>
              <a:rPr lang="sk-SK" sz="2400" b="1" dirty="0" smtClean="0"/>
              <a:t>&lt;just hit return&gt;</a:t>
            </a:r>
            <a:endParaRPr lang="en-US" sz="2400" b="1"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74</a:t>
            </a:fld>
            <a:endParaRPr lang="en-US"/>
          </a:p>
        </p:txBody>
      </p:sp>
    </p:spTree>
    <p:extLst>
      <p:ext uri="{BB962C8B-B14F-4D97-AF65-F5344CB8AC3E}">
        <p14:creationId xmlns:p14="http://schemas.microsoft.com/office/powerpoint/2010/main" val="2088161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solidFill>
                  <a:srgbClr val="0000FF"/>
                </a:solidFill>
              </a:rPr>
              <a:t>Side Bar: "What's 'ASCII armor'?"</a:t>
            </a:r>
            <a:endParaRPr lang="en-US" sz="3200" b="1" dirty="0">
              <a:solidFill>
                <a:srgbClr val="0000FF"/>
              </a:solidFill>
            </a:endParaRPr>
          </a:p>
        </p:txBody>
      </p:sp>
      <p:sp>
        <p:nvSpPr>
          <p:cNvPr id="3" name="Content Placeholder 2"/>
          <p:cNvSpPr>
            <a:spLocks noGrp="1"/>
          </p:cNvSpPr>
          <p:nvPr>
            <p:ph idx="1"/>
          </p:nvPr>
        </p:nvSpPr>
        <p:spPr>
          <a:xfrm>
            <a:off x="200525" y="990929"/>
            <a:ext cx="8783053" cy="5626439"/>
          </a:xfrm>
        </p:spPr>
        <p:txBody>
          <a:bodyPr>
            <a:normAutofit/>
          </a:bodyPr>
          <a:lstStyle/>
          <a:p>
            <a:r>
              <a:rPr lang="en-US" sz="2400" dirty="0" smtClean="0"/>
              <a:t>PGP/GPG can produce binary files, or 'ASCII armored' files, an easily transmitted ASCII-encoded file (think of ASCII armor as a "base64"-like encoding using printable ASCII characters only)</a:t>
            </a:r>
          </a:p>
          <a:p>
            <a:pPr marL="0" indent="0">
              <a:buNone/>
            </a:pPr>
            <a:endParaRPr lang="en-US" sz="2400" dirty="0"/>
          </a:p>
          <a:p>
            <a:r>
              <a:rPr lang="en-US" sz="2400" dirty="0" smtClean="0"/>
              <a:t>If you ever go to cut and paste a PGP/GPG file and see something that looks like an ugly binary mess, you're probably looking at a file that was NOT sent in ASCII armor format.</a:t>
            </a:r>
          </a:p>
          <a:p>
            <a:endParaRPr lang="en-US" sz="2400" dirty="0"/>
          </a:p>
          <a:p>
            <a:r>
              <a:rPr lang="en-US" sz="2400" dirty="0" smtClean="0"/>
              <a:t>Simple rule for you: ALWAYS use PGP/GPG ASCII armor format</a:t>
            </a:r>
            <a:br>
              <a:rPr lang="en-US" sz="2400" dirty="0" smtClean="0"/>
            </a:br>
            <a:r>
              <a:rPr lang="en-US" sz="2400" dirty="0" smtClean="0"/>
              <a:t>when sending an encrypted file.</a:t>
            </a:r>
            <a:endParaRPr lang="en-US" sz="2400" dirty="0"/>
          </a:p>
          <a:p>
            <a:endParaRPr lang="en-US" sz="2400" dirty="0" smtClean="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A507E34E-F8CF-C042-953C-8A8377B6E721}" type="slidenum">
              <a:rPr lang="en-US" smtClean="0"/>
              <a:t>75</a:t>
            </a:fld>
            <a:endParaRPr lang="en-US"/>
          </a:p>
        </p:txBody>
      </p:sp>
    </p:spTree>
    <p:extLst>
      <p:ext uri="{BB962C8B-B14F-4D97-AF65-F5344CB8AC3E}">
        <p14:creationId xmlns:p14="http://schemas.microsoft.com/office/powerpoint/2010/main" val="29238986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Some Notes About Encrypting</a:t>
            </a:r>
            <a:endParaRPr lang="en-US" sz="3200" b="1" dirty="0"/>
          </a:p>
        </p:txBody>
      </p:sp>
      <p:sp>
        <p:nvSpPr>
          <p:cNvPr id="3" name="Content Placeholder 2"/>
          <p:cNvSpPr>
            <a:spLocks noGrp="1"/>
          </p:cNvSpPr>
          <p:nvPr>
            <p:ph idx="1"/>
          </p:nvPr>
        </p:nvSpPr>
        <p:spPr>
          <a:xfrm>
            <a:off x="200525" y="837405"/>
            <a:ext cx="8783053" cy="5779963"/>
          </a:xfrm>
        </p:spPr>
        <p:txBody>
          <a:bodyPr>
            <a:noAutofit/>
          </a:bodyPr>
          <a:lstStyle/>
          <a:p>
            <a:r>
              <a:rPr lang="en-US" sz="2400" dirty="0" smtClean="0"/>
              <a:t>When you are sending an encrypted message to someone, you need to </a:t>
            </a:r>
            <a:r>
              <a:rPr lang="en-US" sz="2400" b="1" dirty="0" smtClean="0"/>
              <a:t>specify the recipient of that message</a:t>
            </a:r>
            <a:r>
              <a:rPr lang="en-US" sz="2400" dirty="0" smtClean="0"/>
              <a:t> (e.g., you're encrypting the message with YOUR CORRESPONDENT's public key)</a:t>
            </a:r>
          </a:p>
          <a:p>
            <a:r>
              <a:rPr lang="en-US" sz="2400" dirty="0" smtClean="0"/>
              <a:t>If GNU Privacy Guard doesn't want to let you encrypt the message with their key (perhaps because it doesn't have a copy of it), do you actually have a copy of your correspondent's public key? If not, go get it, either from a key server or directly from him or her.</a:t>
            </a:r>
          </a:p>
          <a:p>
            <a:r>
              <a:rPr lang="en-US" sz="2400" dirty="0" smtClean="0"/>
              <a:t>If you think you DO already have their public key in your key ring, check to see if you're got a typo in their email address</a:t>
            </a:r>
          </a:p>
          <a:p>
            <a:r>
              <a:rPr lang="en-US" sz="2400" dirty="0" smtClean="0"/>
              <a:t>If your correspondent has a unique string in their name (perhaps they're the only person named "</a:t>
            </a:r>
            <a:r>
              <a:rPr lang="en-US" sz="2400" dirty="0"/>
              <a:t>F</a:t>
            </a:r>
            <a:r>
              <a:rPr lang="en-US" sz="2400" dirty="0" smtClean="0"/>
              <a:t>reddy" in your PGP/GPG key chain), you can just enter that unique string to select their key.</a:t>
            </a:r>
          </a:p>
          <a:p>
            <a:r>
              <a:rPr lang="en-US" sz="2400" dirty="0" smtClean="0"/>
              <a:t>If you plan to keep a carbon copy of your encrypted message for reference, be sure to </a:t>
            </a:r>
            <a:r>
              <a:rPr lang="en-US" sz="2400" b="1" dirty="0" smtClean="0"/>
              <a:t>ALSO</a:t>
            </a:r>
            <a:r>
              <a:rPr lang="en-US" sz="2400" dirty="0" smtClean="0"/>
              <a:t> encrypt with </a:t>
            </a:r>
            <a:r>
              <a:rPr lang="en-US" sz="2400" b="1" dirty="0" smtClean="0"/>
              <a:t>your own</a:t>
            </a:r>
            <a:r>
              <a:rPr lang="en-US" sz="2400" dirty="0" smtClean="0"/>
              <a:t> key as an additional recipient.</a:t>
            </a:r>
          </a:p>
        </p:txBody>
      </p:sp>
      <p:sp>
        <p:nvSpPr>
          <p:cNvPr id="4" name="Slide Number Placeholder 3"/>
          <p:cNvSpPr>
            <a:spLocks noGrp="1"/>
          </p:cNvSpPr>
          <p:nvPr>
            <p:ph type="sldNum" sz="quarter" idx="12"/>
          </p:nvPr>
        </p:nvSpPr>
        <p:spPr/>
        <p:txBody>
          <a:bodyPr/>
          <a:lstStyle/>
          <a:p>
            <a:fld id="{A507E34E-F8CF-C042-953C-8A8377B6E721}" type="slidenum">
              <a:rPr lang="en-US" smtClean="0"/>
              <a:t>76</a:t>
            </a:fld>
            <a:endParaRPr lang="en-US"/>
          </a:p>
        </p:txBody>
      </p:sp>
    </p:spTree>
    <p:extLst>
      <p:ext uri="{BB962C8B-B14F-4D97-AF65-F5344CB8AC3E}">
        <p14:creationId xmlns:p14="http://schemas.microsoft.com/office/powerpoint/2010/main" val="4294578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Sending The Encrypted Message</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a:t>$ </a:t>
            </a:r>
            <a:r>
              <a:rPr lang="en-US" sz="2400" b="1" dirty="0"/>
              <a:t>cat </a:t>
            </a:r>
            <a:r>
              <a:rPr lang="en-US" sz="2400" b="1" dirty="0" err="1"/>
              <a:t>sample.gpg</a:t>
            </a:r>
            <a:r>
              <a:rPr lang="en-US" sz="2400" b="1" dirty="0"/>
              <a:t/>
            </a:r>
            <a:br>
              <a:rPr lang="en-US" sz="2400" b="1" dirty="0"/>
            </a:br>
            <a:r>
              <a:rPr lang="en-US" sz="1800" b="1" dirty="0">
                <a:latin typeface="Century New"/>
                <a:cs typeface="Century New"/>
              </a:rPr>
              <a:t/>
            </a:r>
            <a:br>
              <a:rPr lang="en-US" sz="1800" b="1" dirty="0">
                <a:latin typeface="Century New"/>
                <a:cs typeface="Century New"/>
              </a:rPr>
            </a:br>
            <a:r>
              <a:rPr lang="en-US" sz="1600" dirty="0">
                <a:latin typeface="Courier New"/>
                <a:ea typeface="Courier New"/>
                <a:cs typeface="Courier New"/>
              </a:rPr>
              <a:t>-----BEGIN PGP MESSAGE----</a:t>
            </a:r>
            <a:r>
              <a:rPr lang="en-US" sz="1600" dirty="0" smtClean="0">
                <a:latin typeface="Courier New"/>
                <a:ea typeface="Courier New"/>
                <a:cs typeface="Courier New"/>
              </a:rPr>
              <a:t>-</a:t>
            </a:r>
            <a:br>
              <a:rPr lang="en-US" sz="1600" dirty="0" smtClean="0">
                <a:latin typeface="Courier New"/>
                <a:ea typeface="Courier New"/>
                <a:cs typeface="Courier New"/>
              </a:rPr>
            </a:br>
            <a:r>
              <a:rPr lang="en-US" sz="1600" dirty="0" smtClean="0">
                <a:latin typeface="Courier New"/>
                <a:ea typeface="Courier New"/>
                <a:cs typeface="Courier New"/>
              </a:rPr>
              <a:t>Version</a:t>
            </a:r>
            <a:r>
              <a:rPr lang="en-US" sz="1600" dirty="0">
                <a:latin typeface="Courier New"/>
                <a:ea typeface="Courier New"/>
                <a:cs typeface="Courier New"/>
              </a:rPr>
              <a:t>: </a:t>
            </a:r>
            <a:r>
              <a:rPr lang="en-US" sz="1600" dirty="0" err="1">
                <a:latin typeface="Courier New"/>
                <a:ea typeface="Courier New"/>
                <a:cs typeface="Courier New"/>
              </a:rPr>
              <a:t>GnuPG</a:t>
            </a:r>
            <a:r>
              <a:rPr lang="en-US" sz="1600" dirty="0">
                <a:latin typeface="Courier New"/>
                <a:ea typeface="Courier New"/>
                <a:cs typeface="Courier New"/>
              </a:rPr>
              <a:t> </a:t>
            </a:r>
            <a:r>
              <a:rPr lang="en-US" sz="1600" dirty="0" smtClean="0">
                <a:latin typeface="Courier New"/>
                <a:ea typeface="Courier New"/>
                <a:cs typeface="Courier New"/>
              </a:rPr>
              <a:t>v1</a:t>
            </a:r>
            <a:br>
              <a:rPr lang="en-US" sz="1600" dirty="0" smtClean="0">
                <a:latin typeface="Courier New"/>
                <a:ea typeface="Courier New"/>
                <a:cs typeface="Courier New"/>
              </a:rPr>
            </a:br>
            <a:r>
              <a:rPr lang="en-US" sz="1600" dirty="0" smtClean="0">
                <a:latin typeface="Courier New"/>
                <a:ea typeface="Courier New"/>
                <a:cs typeface="Courier New"/>
              </a:rPr>
              <a:t/>
            </a:r>
            <a:br>
              <a:rPr lang="en-US" sz="1600" dirty="0" smtClean="0">
                <a:latin typeface="Courier New"/>
                <a:ea typeface="Courier New"/>
                <a:cs typeface="Courier New"/>
              </a:rPr>
            </a:br>
            <a:r>
              <a:rPr lang="en-US" sz="1600" dirty="0" smtClean="0">
                <a:latin typeface="Courier New"/>
                <a:ea typeface="Courier New"/>
                <a:cs typeface="Courier New"/>
              </a:rPr>
              <a:t>hQIOAzmmxFoa</a:t>
            </a:r>
            <a:r>
              <a:rPr lang="en-US" sz="1600" dirty="0">
                <a:latin typeface="Courier New"/>
                <a:ea typeface="Courier New"/>
                <a:cs typeface="Courier New"/>
              </a:rPr>
              <a:t>+a9qEAgArFjMBpCyt+</a:t>
            </a:r>
            <a:r>
              <a:rPr lang="en-US" sz="1600" dirty="0" smtClean="0">
                <a:latin typeface="Courier New"/>
                <a:ea typeface="Courier New"/>
                <a:cs typeface="Courier New"/>
              </a:rPr>
              <a:t>bQcssD4Io2Jdc40tbpxCmgpzlBQ6i3Circ</a:t>
            </a:r>
            <a:br>
              <a:rPr lang="en-US" sz="1600" dirty="0" smtClean="0">
                <a:latin typeface="Courier New"/>
                <a:ea typeface="Courier New"/>
                <a:cs typeface="Courier New"/>
              </a:rPr>
            </a:br>
            <a:r>
              <a:rPr lang="en-US" sz="1600" dirty="0" smtClean="0">
                <a:latin typeface="Courier New"/>
                <a:ea typeface="Courier New"/>
                <a:cs typeface="Courier New"/>
              </a:rPr>
              <a:t>4yrfJ4IvI</a:t>
            </a:r>
            <a:r>
              <a:rPr lang="en-US" sz="1600" dirty="0">
                <a:latin typeface="Courier New"/>
                <a:ea typeface="Courier New"/>
                <a:cs typeface="Courier New"/>
              </a:rPr>
              <a:t>/6T0lX5Tadw5lSwy8mZinz1Nbuo/</a:t>
            </a:r>
            <a:r>
              <a:rPr lang="en-US" sz="1600" dirty="0" smtClean="0">
                <a:latin typeface="Courier New"/>
                <a:ea typeface="Courier New"/>
                <a:cs typeface="Courier New"/>
              </a:rPr>
              <a:t>T56g5aVQ1PLHGIhcVcJiytCJAoj</a:t>
            </a:r>
            <a:br>
              <a:rPr lang="en-US" sz="1600" dirty="0" smtClean="0">
                <a:latin typeface="Courier New"/>
                <a:ea typeface="Courier New"/>
                <a:cs typeface="Courier New"/>
              </a:rPr>
            </a:br>
            <a:r>
              <a:rPr lang="en-US" sz="1600" dirty="0" smtClean="0">
                <a:latin typeface="Courier New"/>
                <a:ea typeface="Courier New"/>
                <a:cs typeface="Courier New"/>
              </a:rPr>
              <a:t>JQR</a:t>
            </a:r>
            <a:r>
              <a:rPr lang="en-US" sz="1600" dirty="0">
                <a:latin typeface="Courier New"/>
                <a:ea typeface="Courier New"/>
                <a:cs typeface="Courier New"/>
              </a:rPr>
              <a:t>/uNKnk43FNuY+DSwI/Ok3dl6/D9fIeBR+</a:t>
            </a:r>
            <a:r>
              <a:rPr lang="en-US" sz="1600" dirty="0" smtClean="0">
                <a:latin typeface="Courier New"/>
                <a:ea typeface="Courier New"/>
                <a:cs typeface="Courier New"/>
              </a:rPr>
              <a:t>cL8gZG64dOfmPmXOpzhoNNpZHI9s</a:t>
            </a:r>
            <a:br>
              <a:rPr lang="en-US" sz="1600" dirty="0" smtClean="0">
                <a:latin typeface="Courier New"/>
                <a:ea typeface="Courier New"/>
                <a:cs typeface="Courier New"/>
              </a:rPr>
            </a:br>
            <a:r>
              <a:rPr lang="en-US" sz="1600" dirty="0" smtClean="0">
                <a:latin typeface="Courier New"/>
                <a:ea typeface="Courier New"/>
                <a:cs typeface="Courier New"/>
              </a:rPr>
              <a:t>/</a:t>
            </a:r>
            <a:r>
              <a:rPr lang="en-US" sz="1600" dirty="0">
                <a:latin typeface="Courier New"/>
                <a:ea typeface="Courier New"/>
                <a:cs typeface="Courier New"/>
              </a:rPr>
              <a:t>GHj+6QP9S6dht+CpKw+DL+qz04PiIk7L/dMdhlnfKAc+</a:t>
            </a:r>
            <a:r>
              <a:rPr lang="en-US" sz="1600" dirty="0" smtClean="0">
                <a:latin typeface="Courier New"/>
                <a:ea typeface="Courier New"/>
                <a:cs typeface="Courier New"/>
              </a:rPr>
              <a:t>e1TGw9FnRdoIxUoYryH</a:t>
            </a:r>
            <a:br>
              <a:rPr lang="en-US" sz="1600" dirty="0" smtClean="0">
                <a:latin typeface="Courier New"/>
                <a:ea typeface="Courier New"/>
                <a:cs typeface="Courier New"/>
              </a:rPr>
            </a:br>
            <a:r>
              <a:rPr lang="en-US" sz="1600" dirty="0" smtClean="0">
                <a:latin typeface="Courier New"/>
                <a:ea typeface="Courier New"/>
                <a:cs typeface="Courier New"/>
              </a:rPr>
              <a:t>0fJDowVKNxdPd9j47nqDd9GvmDDJED2WhhFSa4p66E07n0o7hgIO2i93PIQJ9Nyb</a:t>
            </a:r>
            <a:br>
              <a:rPr lang="en-US" sz="1600" dirty="0" smtClean="0">
                <a:latin typeface="Courier New"/>
                <a:ea typeface="Courier New"/>
                <a:cs typeface="Courier New"/>
              </a:rPr>
            </a:br>
            <a:r>
              <a:rPr lang="en-US" sz="1600" dirty="0" smtClean="0">
                <a:latin typeface="Courier New"/>
                <a:ea typeface="Courier New"/>
                <a:cs typeface="Courier New"/>
              </a:rPr>
              <a:t>[</a:t>
            </a:r>
            <a:r>
              <a:rPr lang="en-US" sz="1600" dirty="0">
                <a:latin typeface="Courier New"/>
                <a:ea typeface="Courier New"/>
                <a:cs typeface="Courier New"/>
              </a:rPr>
              <a:t>etc]</a:t>
            </a:r>
            <a:br>
              <a:rPr lang="en-US" sz="1600" dirty="0">
                <a:latin typeface="Courier New"/>
                <a:ea typeface="Courier New"/>
                <a:cs typeface="Courier New"/>
              </a:rPr>
            </a:br>
            <a:r>
              <a:rPr lang="en-US" sz="1600" dirty="0">
                <a:latin typeface="Courier New"/>
                <a:ea typeface="Courier New"/>
                <a:cs typeface="Courier New"/>
              </a:rPr>
              <a:t>-----END PGP MESSAGE-----</a:t>
            </a:r>
          </a:p>
          <a:p>
            <a:endParaRPr lang="en-US" sz="2400" dirty="0">
              <a:latin typeface="Calibri"/>
              <a:cs typeface="Calibri"/>
            </a:endParaRPr>
          </a:p>
          <a:p>
            <a:r>
              <a:rPr lang="en-US" sz="2400" dirty="0" smtClean="0">
                <a:latin typeface="Calibri"/>
                <a:cs typeface="Calibri"/>
              </a:rPr>
              <a:t>Highlight the PGP message </a:t>
            </a:r>
            <a:r>
              <a:rPr lang="en-US" sz="2400" b="1" dirty="0" smtClean="0">
                <a:latin typeface="Calibri"/>
                <a:cs typeface="Calibri"/>
              </a:rPr>
              <a:t>(including the dashed lines)</a:t>
            </a:r>
            <a:r>
              <a:rPr lang="en-US" sz="2400" dirty="0" smtClean="0">
                <a:latin typeface="Calibri"/>
                <a:cs typeface="Calibri"/>
              </a:rPr>
              <a:t> with your mouse, and then copy it (</a:t>
            </a:r>
            <a:r>
              <a:rPr lang="en-US" sz="2400" dirty="0" err="1" smtClean="0">
                <a:latin typeface="Calibri"/>
                <a:cs typeface="Calibri"/>
              </a:rPr>
              <a:t>Cmd</a:t>
            </a:r>
            <a:r>
              <a:rPr lang="en-US" sz="2400" dirty="0" smtClean="0">
                <a:latin typeface="Calibri"/>
                <a:cs typeface="Calibri"/>
              </a:rPr>
              <a:t>-C)</a:t>
            </a:r>
          </a:p>
          <a:p>
            <a:r>
              <a:rPr lang="en-US" sz="2400" dirty="0" smtClean="0">
                <a:latin typeface="Calibri"/>
                <a:cs typeface="Calibri"/>
              </a:rPr>
              <a:t>Go to your favorite email client</a:t>
            </a:r>
            <a:r>
              <a:rPr lang="en-US" sz="2400" dirty="0">
                <a:latin typeface="Calibri"/>
                <a:cs typeface="Calibri"/>
              </a:rPr>
              <a:t> </a:t>
            </a:r>
            <a:r>
              <a:rPr lang="en-US" sz="2400" dirty="0" smtClean="0">
                <a:latin typeface="Calibri"/>
                <a:cs typeface="Calibri"/>
              </a:rPr>
              <a:t>and compose a new message</a:t>
            </a:r>
          </a:p>
          <a:p>
            <a:r>
              <a:rPr lang="en-US" sz="2400" dirty="0" smtClean="0">
                <a:latin typeface="Calibri"/>
                <a:cs typeface="Calibri"/>
              </a:rPr>
              <a:t>Paste the message into the body of the message (</a:t>
            </a:r>
            <a:r>
              <a:rPr lang="en-US" sz="2400" dirty="0" err="1" smtClean="0">
                <a:latin typeface="Calibri"/>
                <a:cs typeface="Calibri"/>
              </a:rPr>
              <a:t>Cmd</a:t>
            </a:r>
            <a:r>
              <a:rPr lang="en-US" sz="2400" dirty="0" smtClean="0">
                <a:latin typeface="Calibri"/>
                <a:cs typeface="Calibri"/>
              </a:rPr>
              <a:t>-V)</a:t>
            </a:r>
          </a:p>
          <a:p>
            <a:r>
              <a:rPr lang="en-US" sz="2400" dirty="0" smtClean="0">
                <a:latin typeface="Calibri"/>
                <a:cs typeface="Calibri"/>
              </a:rPr>
              <a:t>Send the message as you normally would</a:t>
            </a:r>
          </a:p>
        </p:txBody>
      </p:sp>
      <p:sp>
        <p:nvSpPr>
          <p:cNvPr id="4" name="Slide Number Placeholder 3"/>
          <p:cNvSpPr>
            <a:spLocks noGrp="1"/>
          </p:cNvSpPr>
          <p:nvPr>
            <p:ph type="sldNum" sz="quarter" idx="12"/>
          </p:nvPr>
        </p:nvSpPr>
        <p:spPr/>
        <p:txBody>
          <a:bodyPr/>
          <a:lstStyle/>
          <a:p>
            <a:fld id="{A507E34E-F8CF-C042-953C-8A8377B6E721}" type="slidenum">
              <a:rPr lang="en-US" smtClean="0"/>
              <a:t>77</a:t>
            </a:fld>
            <a:endParaRPr lang="en-US"/>
          </a:p>
        </p:txBody>
      </p:sp>
    </p:spTree>
    <p:extLst>
      <p:ext uri="{BB962C8B-B14F-4D97-AF65-F5344CB8AC3E}">
        <p14:creationId xmlns:p14="http://schemas.microsoft.com/office/powerpoint/2010/main" val="40815550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Quick Notes About Sending Encrypted Messages</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t>If you're sending an ASCII armored message, you do NOT need to send it as an attachment. It's plain text, generally safe to send in the body of a regular message.</a:t>
            </a:r>
          </a:p>
          <a:p>
            <a:endParaRPr lang="en-US" sz="2400" dirty="0" smtClean="0"/>
          </a:p>
          <a:p>
            <a:r>
              <a:rPr lang="en-US" sz="2400" dirty="0" smtClean="0">
                <a:latin typeface="Calibri"/>
                <a:cs typeface="Calibri"/>
              </a:rPr>
              <a:t>If you are sending sensitive content in an encrypted message, "perhaps" it would be a good idea to NOT tip your hand by using an informative Subject line for your message. </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In general, </a:t>
            </a:r>
            <a:r>
              <a:rPr lang="en-US" sz="2400" b="1" dirty="0" smtClean="0">
                <a:latin typeface="Calibri"/>
                <a:cs typeface="Calibri"/>
              </a:rPr>
              <a:t>NO subject line</a:t>
            </a:r>
            <a:r>
              <a:rPr lang="en-US" sz="2400" dirty="0" smtClean="0">
                <a:latin typeface="Calibri"/>
                <a:cs typeface="Calibri"/>
              </a:rPr>
              <a:t> is the best Subject line for encrypted messages.</a:t>
            </a:r>
          </a:p>
          <a:p>
            <a:endParaRPr lang="en-US" sz="2400" dirty="0">
              <a:latin typeface="Calibri"/>
              <a:cs typeface="Calibri"/>
            </a:endParaRPr>
          </a:p>
          <a:p>
            <a:r>
              <a:rPr lang="en-US" sz="2400" dirty="0" smtClean="0">
                <a:latin typeface="Calibri"/>
                <a:cs typeface="Calibri"/>
              </a:rPr>
              <a:t>Some sites may refuse ALL encrypted email messages since they normally can't scan those messages for malware. If you have a rejected message returned for that reason, contact your recipient via an alternative method.</a:t>
            </a:r>
          </a:p>
        </p:txBody>
      </p:sp>
      <p:sp>
        <p:nvSpPr>
          <p:cNvPr id="4" name="Slide Number Placeholder 3"/>
          <p:cNvSpPr>
            <a:spLocks noGrp="1"/>
          </p:cNvSpPr>
          <p:nvPr>
            <p:ph type="sldNum" sz="quarter" idx="12"/>
          </p:nvPr>
        </p:nvSpPr>
        <p:spPr/>
        <p:txBody>
          <a:bodyPr/>
          <a:lstStyle/>
          <a:p>
            <a:fld id="{A507E34E-F8CF-C042-953C-8A8377B6E721}" type="slidenum">
              <a:rPr lang="en-US" smtClean="0"/>
              <a:t>78</a:t>
            </a:fld>
            <a:endParaRPr lang="en-US"/>
          </a:p>
        </p:txBody>
      </p:sp>
    </p:spTree>
    <p:extLst>
      <p:ext uri="{BB962C8B-B14F-4D97-AF65-F5344CB8AC3E}">
        <p14:creationId xmlns:p14="http://schemas.microsoft.com/office/powerpoint/2010/main" val="2412575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0000"/>
                </a:solidFill>
              </a:rPr>
              <a:t>Mac-7. Mac </a:t>
            </a:r>
            <a:r>
              <a:rPr lang="en-US" sz="3200" b="1" dirty="0" smtClean="0">
                <a:solidFill>
                  <a:srgbClr val="660066"/>
                </a:solidFill>
              </a:rPr>
              <a:t>[and Linux]</a:t>
            </a:r>
            <a:r>
              <a:rPr lang="en-US" sz="3200" b="1" dirty="0" smtClean="0">
                <a:solidFill>
                  <a:srgbClr val="FF0000"/>
                </a:solidFill>
              </a:rPr>
              <a:t> Users:</a:t>
            </a:r>
            <a:br>
              <a:rPr lang="en-US" sz="3200" b="1" dirty="0" smtClean="0">
                <a:solidFill>
                  <a:srgbClr val="FF0000"/>
                </a:solidFill>
              </a:rPr>
            </a:br>
            <a:r>
              <a:rPr lang="en-US" sz="3200" b="1" dirty="0" smtClean="0">
                <a:solidFill>
                  <a:srgbClr val="FF0000"/>
                </a:solidFill>
              </a:rPr>
              <a:t> </a:t>
            </a:r>
            <a:br>
              <a:rPr lang="en-US" sz="3200" b="1" dirty="0" smtClean="0">
                <a:solidFill>
                  <a:srgbClr val="FF0000"/>
                </a:solidFill>
              </a:rPr>
            </a:br>
            <a:r>
              <a:rPr lang="en-US" sz="3200" b="1" dirty="0" smtClean="0">
                <a:solidFill>
                  <a:srgbClr val="FF0000"/>
                </a:solidFill>
              </a:rPr>
              <a:t>Decrypting an Encrypted Message </a:t>
            </a:r>
            <a:br>
              <a:rPr lang="en-US" sz="3200" b="1" dirty="0" smtClean="0">
                <a:solidFill>
                  <a:srgbClr val="FF0000"/>
                </a:solidFill>
              </a:rPr>
            </a:br>
            <a:r>
              <a:rPr lang="en-US" sz="3200" b="1" dirty="0" smtClean="0">
                <a:solidFill>
                  <a:srgbClr val="FF0000"/>
                </a:solidFill>
              </a:rPr>
              <a:t>You've Just Received</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591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2"/>
            <a:ext cx="8229600" cy="574842"/>
          </a:xfrm>
        </p:spPr>
        <p:txBody>
          <a:bodyPr>
            <a:normAutofit/>
          </a:bodyPr>
          <a:lstStyle/>
          <a:p>
            <a:r>
              <a:rPr lang="en-US" sz="3200" b="1" dirty="0" smtClean="0"/>
              <a:t>"But Joe! I've Got Nothing to Hide!"</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And that's terrific. Most folks don't. But sometimes </a:t>
            </a:r>
            <a:r>
              <a:rPr lang="en-US" sz="2400" b="1" dirty="0" smtClean="0"/>
              <a:t>others</a:t>
            </a:r>
            <a:r>
              <a:rPr lang="en-US" sz="2400" dirty="0" smtClean="0"/>
              <a:t> may want to share something with you in confidence – wouldn't it be nice if they could?</a:t>
            </a:r>
          </a:p>
          <a:p>
            <a:r>
              <a:rPr lang="en-US" sz="2400" dirty="0"/>
              <a:t>Maybe you're trying to talk about spam or malware, and just need a way to avoid having your messages automatically filtered when your message contains malware samples or spam samples?</a:t>
            </a:r>
          </a:p>
          <a:p>
            <a:r>
              <a:rPr lang="en-US" sz="2400" dirty="0" smtClean="0"/>
              <a:t>In other cases, perhaps you need to know how to use PGP/GPG simply because a group you want to work with may require you to be able to do so, whether </a:t>
            </a:r>
            <a:r>
              <a:rPr lang="en-US" sz="2400" b="1" dirty="0" smtClean="0"/>
              <a:t>you</a:t>
            </a:r>
            <a:r>
              <a:rPr lang="en-US" sz="2400" dirty="0" smtClean="0"/>
              <a:t> perceive a need for it or not.</a:t>
            </a:r>
          </a:p>
          <a:p>
            <a:r>
              <a:rPr lang="en-US" sz="2400" dirty="0" smtClean="0"/>
              <a:t>Another </a:t>
            </a:r>
            <a:r>
              <a:rPr lang="en-US" sz="2400" dirty="0"/>
              <a:t>possibility: maybe you'd like to </a:t>
            </a:r>
            <a:r>
              <a:rPr lang="en-US" sz="2400" b="1" dirty="0"/>
              <a:t>digitally sign</a:t>
            </a:r>
            <a:r>
              <a:rPr lang="en-US" sz="2400" dirty="0"/>
              <a:t> your email, so that there's no question that it came from you, and hasn't been tampered with since it was sent</a:t>
            </a:r>
            <a:r>
              <a:rPr lang="en-US" sz="2400" dirty="0" smtClean="0"/>
              <a:t>?</a:t>
            </a:r>
          </a:p>
          <a:p>
            <a:r>
              <a:rPr lang="en-US" sz="2400" dirty="0" smtClean="0"/>
              <a:t>Bottom line, there are many, many legitimate reasons why people might need or want to use PGP/GPG</a:t>
            </a:r>
          </a:p>
        </p:txBody>
      </p:sp>
      <p:sp>
        <p:nvSpPr>
          <p:cNvPr id="4" name="Slide Number Placeholder 3"/>
          <p:cNvSpPr>
            <a:spLocks noGrp="1"/>
          </p:cNvSpPr>
          <p:nvPr>
            <p:ph type="sldNum" sz="quarter" idx="12"/>
          </p:nvPr>
        </p:nvSpPr>
        <p:spPr/>
        <p:txBody>
          <a:bodyPr/>
          <a:lstStyle/>
          <a:p>
            <a:fld id="{A507E34E-F8CF-C042-953C-8A8377B6E721}" type="slidenum">
              <a:rPr lang="en-US" smtClean="0"/>
              <a:t>8</a:t>
            </a:fld>
            <a:endParaRPr lang="en-US"/>
          </a:p>
        </p:txBody>
      </p:sp>
    </p:spTree>
    <p:extLst>
      <p:ext uri="{BB962C8B-B14F-4D97-AF65-F5344CB8AC3E}">
        <p14:creationId xmlns:p14="http://schemas.microsoft.com/office/powerpoint/2010/main" val="3089945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1"/>
            <a:ext cx="8943475" cy="774681"/>
          </a:xfrm>
        </p:spPr>
        <p:txBody>
          <a:bodyPr>
            <a:normAutofit/>
          </a:bodyPr>
          <a:lstStyle/>
          <a:p>
            <a:r>
              <a:rPr lang="en-US" sz="3200" b="1" dirty="0" smtClean="0"/>
              <a:t>Decrypting An Encrypted Message </a:t>
            </a:r>
            <a:br>
              <a:rPr lang="en-US" sz="3200" b="1" dirty="0" smtClean="0"/>
            </a:br>
            <a:r>
              <a:rPr lang="en-US" sz="3200" b="1" dirty="0" smtClean="0"/>
              <a:t>You've Just Received</a:t>
            </a:r>
            <a:endParaRPr lang="en-US" sz="3200" b="1" dirty="0"/>
          </a:p>
        </p:txBody>
      </p:sp>
      <p:sp>
        <p:nvSpPr>
          <p:cNvPr id="3" name="Content Placeholder 2"/>
          <p:cNvSpPr>
            <a:spLocks noGrp="1"/>
          </p:cNvSpPr>
          <p:nvPr>
            <p:ph idx="1"/>
          </p:nvPr>
        </p:nvSpPr>
        <p:spPr>
          <a:xfrm>
            <a:off x="200525" y="1200281"/>
            <a:ext cx="8783053" cy="5417087"/>
          </a:xfrm>
        </p:spPr>
        <p:txBody>
          <a:bodyPr>
            <a:normAutofit/>
          </a:bodyPr>
          <a:lstStyle/>
          <a:p>
            <a:r>
              <a:rPr lang="en-US" sz="2400" dirty="0" smtClean="0">
                <a:latin typeface="Calibri"/>
                <a:cs typeface="Calibri"/>
              </a:rPr>
              <a:t>PGP encrypted message sent "inline?" Highlight the PGP part of the message </a:t>
            </a:r>
            <a:r>
              <a:rPr lang="en-US" sz="2400" b="1" dirty="0" smtClean="0">
                <a:latin typeface="Calibri"/>
                <a:cs typeface="Calibri"/>
              </a:rPr>
              <a:t>(including the dashed lines)</a:t>
            </a:r>
            <a:r>
              <a:rPr lang="en-US" sz="2400" dirty="0" smtClean="0">
                <a:latin typeface="Calibri"/>
                <a:cs typeface="Calibri"/>
              </a:rPr>
              <a:t> with your mouse, and then copy it (</a:t>
            </a:r>
            <a:r>
              <a:rPr lang="en-US" sz="2400" dirty="0" err="1" smtClean="0">
                <a:latin typeface="Calibri"/>
                <a:cs typeface="Calibri"/>
              </a:rPr>
              <a:t>Cmd</a:t>
            </a:r>
            <a:r>
              <a:rPr lang="en-US" sz="2400" dirty="0" smtClean="0">
                <a:latin typeface="Calibri"/>
                <a:cs typeface="Calibri"/>
              </a:rPr>
              <a:t>-C). Now Go to your favorite editor, create a new file, and</a:t>
            </a:r>
            <a:r>
              <a:rPr lang="en-US" sz="2400" dirty="0">
                <a:latin typeface="Calibri"/>
                <a:cs typeface="Calibri"/>
              </a:rPr>
              <a:t> p</a:t>
            </a:r>
            <a:r>
              <a:rPr lang="en-US" sz="2400" dirty="0" smtClean="0">
                <a:latin typeface="Calibri"/>
                <a:cs typeface="Calibri"/>
              </a:rPr>
              <a:t>aste the message into file (</a:t>
            </a:r>
            <a:r>
              <a:rPr lang="en-US" sz="2400" dirty="0" err="1" smtClean="0">
                <a:latin typeface="Calibri"/>
                <a:cs typeface="Calibri"/>
              </a:rPr>
              <a:t>Cmd</a:t>
            </a:r>
            <a:r>
              <a:rPr lang="en-US" sz="2400" dirty="0" smtClean="0">
                <a:latin typeface="Calibri"/>
                <a:cs typeface="Calibri"/>
              </a:rPr>
              <a:t>-V). </a:t>
            </a:r>
            <a:r>
              <a:rPr lang="en-US" sz="2400" dirty="0">
                <a:latin typeface="Calibri"/>
                <a:cs typeface="Calibri"/>
              </a:rPr>
              <a:t>S</a:t>
            </a:r>
            <a:r>
              <a:rPr lang="en-US" sz="2400" dirty="0" smtClean="0">
                <a:latin typeface="Calibri"/>
                <a:cs typeface="Calibri"/>
              </a:rPr>
              <a:t>ave the file as </a:t>
            </a:r>
            <a:r>
              <a:rPr lang="en-US" sz="2400" dirty="0" err="1" smtClean="0">
                <a:latin typeface="Calibri"/>
                <a:cs typeface="Calibri"/>
              </a:rPr>
              <a:t>temp.txt</a:t>
            </a:r>
            <a:r>
              <a:rPr lang="en-US" sz="2400" dirty="0" smtClean="0">
                <a:latin typeface="Calibri"/>
                <a:cs typeface="Calibri"/>
              </a:rPr>
              <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Run the message through GPG:</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400" b="1" dirty="0" err="1" smtClean="0">
                <a:latin typeface="Calibri"/>
                <a:cs typeface="Calibri"/>
              </a:rPr>
              <a:t>gpg</a:t>
            </a:r>
            <a:r>
              <a:rPr lang="en-US" sz="2400" b="1" dirty="0" smtClean="0">
                <a:latin typeface="Calibri"/>
                <a:cs typeface="Calibri"/>
              </a:rPr>
              <a:t> &lt; </a:t>
            </a:r>
            <a:r>
              <a:rPr lang="en-US" sz="2400" b="1" dirty="0" err="1" smtClean="0">
                <a:latin typeface="Calibri"/>
                <a:cs typeface="Calibri"/>
              </a:rPr>
              <a:t>temp.txt</a:t>
            </a:r>
            <a:r>
              <a:rPr lang="en-US" sz="2400" b="1" dirty="0" smtClean="0">
                <a:latin typeface="Calibri"/>
                <a:cs typeface="Calibri"/>
              </a:rPr>
              <a:t/>
            </a:r>
            <a:br>
              <a:rPr lang="en-US" sz="2400" b="1" dirty="0" smtClean="0">
                <a:latin typeface="Calibri"/>
                <a:cs typeface="Calibri"/>
              </a:rPr>
            </a:br>
            <a:r>
              <a:rPr lang="en-US" sz="2400" b="1" dirty="0" smtClean="0">
                <a:latin typeface="Calibri"/>
                <a:cs typeface="Calibri"/>
              </a:rPr>
              <a:t/>
            </a:r>
            <a:br>
              <a:rPr lang="en-US" sz="2400" b="1" dirty="0" smtClean="0">
                <a:latin typeface="Calibri"/>
                <a:cs typeface="Calibri"/>
              </a:rPr>
            </a:br>
            <a:r>
              <a:rPr lang="en-US" sz="2400" b="1" dirty="0" smtClean="0">
                <a:latin typeface="Calibri"/>
                <a:cs typeface="Calibri"/>
              </a:rPr>
              <a:t>You will need to enter your passphrase to decrypt the message</a:t>
            </a:r>
            <a:br>
              <a:rPr lang="en-US" sz="2400" b="1" dirty="0" smtClean="0">
                <a:latin typeface="Calibri"/>
                <a:cs typeface="Calibri"/>
              </a:rPr>
            </a:br>
            <a:endParaRPr lang="en-US" sz="2400" b="1" dirty="0" smtClean="0">
              <a:latin typeface="Calibri"/>
              <a:cs typeface="Calibri"/>
            </a:endParaRPr>
          </a:p>
          <a:p>
            <a:r>
              <a:rPr lang="en-US" sz="2400" dirty="0" smtClean="0">
                <a:latin typeface="Calibri"/>
                <a:cs typeface="Calibri"/>
              </a:rPr>
              <a:t>PGP/GPG encrypted message sent as an </a:t>
            </a:r>
            <a:r>
              <a:rPr lang="en-US" sz="2400" b="1" dirty="0" smtClean="0">
                <a:latin typeface="Calibri"/>
                <a:cs typeface="Calibri"/>
              </a:rPr>
              <a:t>attachment</a:t>
            </a:r>
            <a:r>
              <a:rPr lang="en-US" sz="2400" dirty="0" smtClean="0">
                <a:latin typeface="Calibri"/>
                <a:cs typeface="Calibri"/>
              </a:rPr>
              <a:t>? Save the attachment as a file, then run it through GPG as shown above.</a:t>
            </a:r>
          </a:p>
        </p:txBody>
      </p:sp>
      <p:sp>
        <p:nvSpPr>
          <p:cNvPr id="4" name="Slide Number Placeholder 3"/>
          <p:cNvSpPr>
            <a:spLocks noGrp="1"/>
          </p:cNvSpPr>
          <p:nvPr>
            <p:ph type="sldNum" sz="quarter" idx="12"/>
          </p:nvPr>
        </p:nvSpPr>
        <p:spPr/>
        <p:txBody>
          <a:bodyPr/>
          <a:lstStyle/>
          <a:p>
            <a:fld id="{A507E34E-F8CF-C042-953C-8A8377B6E721}" type="slidenum">
              <a:rPr lang="en-US" smtClean="0"/>
              <a:t>80</a:t>
            </a:fld>
            <a:endParaRPr lang="en-US"/>
          </a:p>
        </p:txBody>
      </p:sp>
    </p:spTree>
    <p:extLst>
      <p:ext uri="{BB962C8B-B14F-4D97-AF65-F5344CB8AC3E}">
        <p14:creationId xmlns:p14="http://schemas.microsoft.com/office/powerpoint/2010/main" val="7592924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Notes About Decrypting An Encrypted Message</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Encrypted messages normally aren't (and can't be!) scanned for malware, phishing, spam, or other undesirable content. </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b="1" dirty="0" smtClean="0">
                <a:solidFill>
                  <a:srgbClr val="FF0000"/>
                </a:solidFill>
                <a:latin typeface="Calibri"/>
                <a:cs typeface="Calibri"/>
              </a:rPr>
              <a:t>You've been warned. Be careful! You may be potentially decrypting dangerous content when you decrypt a PGP/GPG message!</a:t>
            </a:r>
          </a:p>
          <a:p>
            <a:endParaRPr lang="en-US" sz="2400" dirty="0">
              <a:latin typeface="Calibri"/>
              <a:cs typeface="Calibri"/>
            </a:endParaRPr>
          </a:p>
          <a:p>
            <a:r>
              <a:rPr lang="en-US" sz="2400" dirty="0" smtClean="0">
                <a:latin typeface="Calibri"/>
                <a:cs typeface="Calibri"/>
              </a:rPr>
              <a:t>NOTE: Now you understand one reason why I just show decrypting messages to the screen on the previous slide. While you could decrypt a message to a file, doing so increases the chance that you will end up decrypting a troublesome/unsafe file.</a:t>
            </a:r>
          </a:p>
          <a:p>
            <a:endParaRPr lang="en-US" sz="2400" dirty="0">
              <a:latin typeface="Calibri"/>
              <a:cs typeface="Calibri"/>
            </a:endParaRPr>
          </a:p>
          <a:p>
            <a:r>
              <a:rPr lang="en-US" sz="2400" b="1" dirty="0" smtClean="0">
                <a:latin typeface="Calibri"/>
                <a:cs typeface="Calibri"/>
              </a:rPr>
              <a:t>In general, strongly encourage your correspondents to only send you plain text files through PGP/GPG.</a:t>
            </a:r>
          </a:p>
        </p:txBody>
      </p:sp>
      <p:sp>
        <p:nvSpPr>
          <p:cNvPr id="4" name="Slide Number Placeholder 3"/>
          <p:cNvSpPr>
            <a:spLocks noGrp="1"/>
          </p:cNvSpPr>
          <p:nvPr>
            <p:ph type="sldNum" sz="quarter" idx="12"/>
          </p:nvPr>
        </p:nvSpPr>
        <p:spPr/>
        <p:txBody>
          <a:bodyPr/>
          <a:lstStyle/>
          <a:p>
            <a:fld id="{A507E34E-F8CF-C042-953C-8A8377B6E721}" type="slidenum">
              <a:rPr lang="en-US" smtClean="0"/>
              <a:t>81</a:t>
            </a:fld>
            <a:endParaRPr lang="en-US"/>
          </a:p>
        </p:txBody>
      </p:sp>
    </p:spTree>
    <p:extLst>
      <p:ext uri="{BB962C8B-B14F-4D97-AF65-F5344CB8AC3E}">
        <p14:creationId xmlns:p14="http://schemas.microsoft.com/office/powerpoint/2010/main" val="1972375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0000"/>
                </a:solidFill>
              </a:rPr>
              <a:t>Mac-8. Mac </a:t>
            </a:r>
            <a:r>
              <a:rPr lang="en-US" sz="3200" b="1" dirty="0" smtClean="0">
                <a:solidFill>
                  <a:srgbClr val="660066"/>
                </a:solidFill>
              </a:rPr>
              <a:t>[and Linux]</a:t>
            </a:r>
            <a:r>
              <a:rPr lang="en-US" sz="3200" b="1" dirty="0" smtClean="0">
                <a:solidFill>
                  <a:srgbClr val="FF0000"/>
                </a:solidFill>
              </a:rPr>
              <a:t> Users:</a:t>
            </a:r>
            <a:br>
              <a:rPr lang="en-US" sz="3200" b="1" dirty="0" smtClean="0">
                <a:solidFill>
                  <a:srgbClr val="FF0000"/>
                </a:solidFill>
              </a:rPr>
            </a:br>
            <a:r>
              <a:rPr lang="en-US" sz="3200" b="1" dirty="0" smtClean="0">
                <a:solidFill>
                  <a:srgbClr val="FF0000"/>
                </a:solidFill>
              </a:rPr>
              <a:t> </a:t>
            </a:r>
            <a:br>
              <a:rPr lang="en-US" sz="3200" b="1" dirty="0" smtClean="0">
                <a:solidFill>
                  <a:srgbClr val="FF0000"/>
                </a:solidFill>
              </a:rPr>
            </a:br>
            <a:r>
              <a:rPr lang="en-US" sz="3200" b="1" dirty="0" smtClean="0">
                <a:solidFill>
                  <a:srgbClr val="FF0000"/>
                </a:solidFill>
              </a:rPr>
              <a:t>Signing Another User's Public Key</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00351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Signing Another User's Public Key</a:t>
            </a:r>
            <a:endParaRPr lang="en-US" sz="3200" b="1" dirty="0"/>
          </a:p>
        </p:txBody>
      </p:sp>
      <p:sp>
        <p:nvSpPr>
          <p:cNvPr id="3" name="Content Placeholder 2"/>
          <p:cNvSpPr>
            <a:spLocks noGrp="1"/>
          </p:cNvSpPr>
          <p:nvPr>
            <p:ph idx="1"/>
          </p:nvPr>
        </p:nvSpPr>
        <p:spPr>
          <a:xfrm>
            <a:off x="200525" y="711794"/>
            <a:ext cx="8783053" cy="5905575"/>
          </a:xfrm>
        </p:spPr>
        <p:txBody>
          <a:bodyPr>
            <a:normAutofit/>
          </a:bodyPr>
          <a:lstStyle/>
          <a:p>
            <a:r>
              <a:rPr lang="en-US" sz="2400" dirty="0" smtClean="0">
                <a:latin typeface="Calibri"/>
                <a:cs typeface="Calibri"/>
              </a:rPr>
              <a:t>Import the user's public key to your key ring if you haven't already done so. See Section Mac-3, earlier in this talk. </a:t>
            </a:r>
          </a:p>
          <a:p>
            <a:r>
              <a:rPr lang="en-US" sz="2400" dirty="0" smtClean="0">
                <a:cs typeface="Calibri"/>
              </a:rPr>
              <a:t>Confirm </a:t>
            </a:r>
            <a:r>
              <a:rPr lang="en-US" sz="2400" dirty="0">
                <a:cs typeface="Calibri"/>
              </a:rPr>
              <a:t>that they key you have for the user is actually the key the user uses (check the fingerprint of the key)</a:t>
            </a:r>
            <a:r>
              <a:rPr lang="en-US" sz="2400" dirty="0" smtClean="0">
                <a:cs typeface="Calibri"/>
              </a:rPr>
              <a:t>. For example:</a:t>
            </a:r>
            <a:br>
              <a:rPr lang="en-US" sz="2400" dirty="0" smtClean="0">
                <a:cs typeface="Calibri"/>
              </a:rPr>
            </a:br>
            <a:r>
              <a:rPr lang="en-US" sz="2400" dirty="0" smtClean="0">
                <a:cs typeface="Calibri"/>
              </a:rPr>
              <a:t>$ </a:t>
            </a:r>
            <a:r>
              <a:rPr lang="en-US" sz="2400" b="1" dirty="0" err="1" smtClean="0"/>
              <a:t>gpg</a:t>
            </a:r>
            <a:r>
              <a:rPr lang="en-US" sz="2400" b="1" dirty="0" smtClean="0"/>
              <a:t>  -</a:t>
            </a:r>
            <a:r>
              <a:rPr lang="en-US" sz="2400" b="1" dirty="0"/>
              <a:t>-list-</a:t>
            </a:r>
            <a:r>
              <a:rPr lang="en-US" sz="2400" b="1" dirty="0" smtClean="0"/>
              <a:t>keys  </a:t>
            </a:r>
            <a:r>
              <a:rPr lang="en-US" sz="2400" b="1" dirty="0" err="1" smtClean="0"/>
              <a:t>johnsmith@example.com</a:t>
            </a:r>
            <a:endParaRPr lang="en-US" sz="2400" dirty="0">
              <a:latin typeface="Calibri"/>
              <a:cs typeface="Calibri"/>
            </a:endParaRPr>
          </a:p>
          <a:p>
            <a:r>
              <a:rPr lang="en-US" sz="2400" dirty="0" smtClean="0">
                <a:latin typeface="Calibri"/>
                <a:cs typeface="Calibri"/>
              </a:rPr>
              <a:t>Confirm the user's identity by inspecting the user's government-issued identification (his passport, driver's license, etc.)</a:t>
            </a:r>
            <a:endParaRPr lang="en-US" sz="2400" dirty="0">
              <a:latin typeface="Calibri"/>
              <a:cs typeface="Calibri"/>
            </a:endParaRPr>
          </a:p>
          <a:p>
            <a:r>
              <a:rPr lang="en-US" sz="2400" dirty="0" smtClean="0">
                <a:latin typeface="Calibri"/>
                <a:cs typeface="Calibri"/>
              </a:rPr>
              <a:t>If that all checks out okay, sign the key:</a:t>
            </a:r>
            <a:br>
              <a:rPr lang="en-US" sz="2400" dirty="0" smtClean="0">
                <a:latin typeface="Calibri"/>
                <a:cs typeface="Calibri"/>
              </a:rPr>
            </a:br>
            <a:r>
              <a:rPr lang="en-US" sz="2400" dirty="0" smtClean="0">
                <a:latin typeface="Calibri"/>
                <a:cs typeface="Calibri"/>
              </a:rPr>
              <a:t>$ </a:t>
            </a:r>
            <a:r>
              <a:rPr lang="en-US" sz="2400" b="1" dirty="0" err="1"/>
              <a:t>gpg</a:t>
            </a:r>
            <a:r>
              <a:rPr lang="en-US" sz="2400" b="1" dirty="0"/>
              <a:t> --sign-</a:t>
            </a:r>
            <a:r>
              <a:rPr lang="en-US" sz="2400" b="1" dirty="0" smtClean="0"/>
              <a:t>key  </a:t>
            </a:r>
            <a:r>
              <a:rPr lang="en-US" sz="2400" b="1" dirty="0" err="1" smtClean="0"/>
              <a:t>johnsmith@example.com</a:t>
            </a:r>
            <a:r>
              <a:rPr lang="en-US" sz="2400" dirty="0" smtClean="0"/>
              <a:t/>
            </a:r>
            <a:br>
              <a:rPr lang="en-US" sz="2400" dirty="0" smtClean="0"/>
            </a:br>
            <a:r>
              <a:rPr lang="en-US" sz="2400" dirty="0" smtClean="0"/>
              <a:t>[...]</a:t>
            </a:r>
            <a:br>
              <a:rPr lang="en-US" sz="2400" dirty="0" smtClean="0"/>
            </a:br>
            <a:r>
              <a:rPr lang="en-US" sz="2400" dirty="0" smtClean="0"/>
              <a:t>Really </a:t>
            </a:r>
            <a:r>
              <a:rPr lang="en-US" sz="2400" dirty="0"/>
              <a:t>sign? (y/N) </a:t>
            </a:r>
            <a:r>
              <a:rPr lang="en-US" sz="2400" b="1" dirty="0"/>
              <a:t>y</a:t>
            </a:r>
            <a:br>
              <a:rPr lang="en-US" sz="2400" b="1" dirty="0"/>
            </a:br>
            <a:r>
              <a:rPr lang="en-US" sz="2400" dirty="0"/>
              <a:t>You need a passphrase to unlock the secret key </a:t>
            </a:r>
            <a:r>
              <a:rPr lang="en-US" sz="2400" dirty="0" smtClean="0"/>
              <a:t>for [your </a:t>
            </a:r>
            <a:r>
              <a:rPr lang="en-US" sz="2400" dirty="0" err="1" smtClean="0"/>
              <a:t>userID</a:t>
            </a:r>
            <a:r>
              <a:rPr lang="en-US" sz="2400" dirty="0" smtClean="0"/>
              <a:t>]:</a:t>
            </a:r>
            <a:r>
              <a:rPr lang="en-US" sz="2400" b="1" dirty="0" smtClean="0"/>
              <a:t>[enter your passphrase here]</a:t>
            </a:r>
          </a:p>
          <a:p>
            <a:r>
              <a:rPr lang="en-US" sz="2400" dirty="0" smtClean="0"/>
              <a:t>Export the key you've signed, and send that file to the user:</a:t>
            </a:r>
            <a:br>
              <a:rPr lang="en-US" sz="2400" dirty="0" smtClean="0"/>
            </a:br>
            <a:r>
              <a:rPr lang="en-US" sz="2400" dirty="0"/>
              <a:t>$ </a:t>
            </a:r>
            <a:r>
              <a:rPr lang="en-US" sz="2400" b="1" dirty="0" err="1"/>
              <a:t>gpg</a:t>
            </a:r>
            <a:r>
              <a:rPr lang="en-US" sz="2400" b="1" dirty="0"/>
              <a:t> --export --armor </a:t>
            </a:r>
            <a:r>
              <a:rPr lang="en-US" sz="2400" b="1" dirty="0" err="1" smtClean="0"/>
              <a:t>johnsmith@example.com</a:t>
            </a:r>
            <a:endParaRPr lang="en-US" sz="2400" b="1" dirty="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83</a:t>
            </a:fld>
            <a:endParaRPr lang="en-US"/>
          </a:p>
        </p:txBody>
      </p:sp>
    </p:spTree>
    <p:extLst>
      <p:ext uri="{BB962C8B-B14F-4D97-AF65-F5344CB8AC3E}">
        <p14:creationId xmlns:p14="http://schemas.microsoft.com/office/powerpoint/2010/main" val="41090935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02594"/>
          </a:xfrm>
        </p:spPr>
        <p:txBody>
          <a:bodyPr>
            <a:normAutofit/>
          </a:bodyPr>
          <a:lstStyle/>
          <a:p>
            <a:r>
              <a:rPr lang="en-US" sz="3200" b="1" dirty="0" smtClean="0"/>
              <a:t>Why Not Send The Key You've </a:t>
            </a:r>
            <a:br>
              <a:rPr lang="en-US" sz="3200" b="1" dirty="0" smtClean="0"/>
            </a:br>
            <a:r>
              <a:rPr lang="en-US" sz="3200" b="1" dirty="0" smtClean="0"/>
              <a:t>Signed </a:t>
            </a:r>
            <a:r>
              <a:rPr lang="en-US" sz="3200" b="1" u="sng" dirty="0" smtClean="0"/>
              <a:t>Directly</a:t>
            </a:r>
            <a:r>
              <a:rPr lang="en-US" sz="3200" b="1" dirty="0" smtClean="0"/>
              <a:t> to the Keyserver?</a:t>
            </a:r>
            <a:endParaRPr lang="en-US" sz="3200" b="1" dirty="0"/>
          </a:p>
        </p:txBody>
      </p:sp>
      <p:sp>
        <p:nvSpPr>
          <p:cNvPr id="3" name="Content Placeholder 2"/>
          <p:cNvSpPr>
            <a:spLocks noGrp="1"/>
          </p:cNvSpPr>
          <p:nvPr>
            <p:ph idx="1"/>
          </p:nvPr>
        </p:nvSpPr>
        <p:spPr>
          <a:xfrm>
            <a:off x="200525" y="1172367"/>
            <a:ext cx="8783053" cy="5445002"/>
          </a:xfrm>
        </p:spPr>
        <p:txBody>
          <a:bodyPr>
            <a:normAutofit/>
          </a:bodyPr>
          <a:lstStyle/>
          <a:p>
            <a:r>
              <a:rPr lang="en-US" sz="2400" dirty="0" smtClean="0">
                <a:latin typeface="Calibri"/>
                <a:cs typeface="Calibri"/>
              </a:rPr>
              <a:t>Generally speaking, you should NOT send a key you've signed directly to a public keyserver. </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Why?</a:t>
            </a:r>
          </a:p>
          <a:p>
            <a:endParaRPr lang="en-US" sz="2400" dirty="0" smtClean="0">
              <a:latin typeface="Calibri"/>
              <a:cs typeface="Calibri"/>
            </a:endParaRPr>
          </a:p>
          <a:p>
            <a:r>
              <a:rPr lang="en-US" sz="2400" dirty="0" smtClean="0">
                <a:latin typeface="Calibri"/>
                <a:cs typeface="Calibri"/>
              </a:rPr>
              <a:t>Some users may not want their public key distributed via the public keyserver infrastructure.</a:t>
            </a:r>
          </a:p>
          <a:p>
            <a:endParaRPr lang="en-US" sz="2400" dirty="0">
              <a:latin typeface="Calibri"/>
              <a:cs typeface="Calibri"/>
            </a:endParaRPr>
          </a:p>
          <a:p>
            <a:r>
              <a:rPr lang="en-US" sz="2400" dirty="0" smtClean="0">
                <a:latin typeface="Calibri"/>
                <a:cs typeface="Calibri"/>
              </a:rPr>
              <a:t>Since you generally can't remove a key once it's been published </a:t>
            </a:r>
            <a:br>
              <a:rPr lang="en-US" sz="2400" dirty="0" smtClean="0">
                <a:latin typeface="Calibri"/>
                <a:cs typeface="Calibri"/>
              </a:rPr>
            </a:br>
            <a:r>
              <a:rPr lang="en-US" sz="2400" dirty="0" smtClean="0">
                <a:latin typeface="Calibri"/>
                <a:cs typeface="Calibri"/>
              </a:rPr>
              <a:t>to the public keyservers, please do NOT send another user's key to the public keyservers unless they explicitly ask you to do so.</a:t>
            </a:r>
          </a:p>
          <a:p>
            <a:endParaRPr lang="en-US" sz="2400" dirty="0">
              <a:latin typeface="Calibri"/>
              <a:cs typeface="Calibri"/>
            </a:endParaRPr>
          </a:p>
          <a:p>
            <a:r>
              <a:rPr lang="en-US" sz="2400" dirty="0" smtClean="0">
                <a:latin typeface="Calibri"/>
                <a:cs typeface="Calibri"/>
              </a:rPr>
              <a:t>Send the signed public key back to the user for them to handle.</a:t>
            </a:r>
            <a:endParaRPr lang="en-US" sz="2400" dirty="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84</a:t>
            </a:fld>
            <a:endParaRPr lang="en-US"/>
          </a:p>
        </p:txBody>
      </p:sp>
    </p:spTree>
    <p:extLst>
      <p:ext uri="{BB962C8B-B14F-4D97-AF65-F5344CB8AC3E}">
        <p14:creationId xmlns:p14="http://schemas.microsoft.com/office/powerpoint/2010/main" val="3792939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0000"/>
                </a:solidFill>
              </a:rPr>
              <a:t>Mac-9. Mac </a:t>
            </a:r>
            <a:r>
              <a:rPr lang="en-US" sz="3200" b="1" dirty="0" smtClean="0">
                <a:solidFill>
                  <a:srgbClr val="660066"/>
                </a:solidFill>
              </a:rPr>
              <a:t>[and Linux]</a:t>
            </a:r>
            <a:r>
              <a:rPr lang="en-US" sz="3200" b="1" dirty="0" smtClean="0">
                <a:solidFill>
                  <a:srgbClr val="FF0000"/>
                </a:solidFill>
              </a:rPr>
              <a:t> Users:</a:t>
            </a:r>
            <a:br>
              <a:rPr lang="en-US" sz="3200" b="1" dirty="0" smtClean="0">
                <a:solidFill>
                  <a:srgbClr val="FF0000"/>
                </a:solidFill>
              </a:rPr>
            </a:br>
            <a:r>
              <a:rPr lang="en-US" sz="3200" b="1" dirty="0" smtClean="0">
                <a:solidFill>
                  <a:srgbClr val="FF0000"/>
                </a:solidFill>
              </a:rPr>
              <a:t> </a:t>
            </a:r>
            <a:br>
              <a:rPr lang="en-US" sz="3200" b="1" dirty="0" smtClean="0">
                <a:solidFill>
                  <a:srgbClr val="FF0000"/>
                </a:solidFill>
              </a:rPr>
            </a:br>
            <a:r>
              <a:rPr lang="en-US" sz="3200" b="1" dirty="0" smtClean="0">
                <a:solidFill>
                  <a:srgbClr val="FF0000"/>
                </a:solidFill>
              </a:rPr>
              <a:t>Importing Your Own Key </a:t>
            </a:r>
            <a:br>
              <a:rPr lang="en-US" sz="3200" b="1" dirty="0" smtClean="0">
                <a:solidFill>
                  <a:srgbClr val="FF0000"/>
                </a:solidFill>
              </a:rPr>
            </a:br>
            <a:r>
              <a:rPr lang="en-US" sz="3200" b="1" dirty="0" smtClean="0">
                <a:solidFill>
                  <a:srgbClr val="FF0000"/>
                </a:solidFill>
              </a:rPr>
              <a:t>After It Has Been Signed</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8148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02594"/>
          </a:xfrm>
        </p:spPr>
        <p:txBody>
          <a:bodyPr>
            <a:normAutofit/>
          </a:bodyPr>
          <a:lstStyle/>
          <a:p>
            <a:r>
              <a:rPr lang="en-US" sz="3200" b="1" dirty="0" smtClean="0"/>
              <a:t>Updating Your Key Ring With A Key</a:t>
            </a:r>
            <a:br>
              <a:rPr lang="en-US" sz="3200" b="1" dirty="0" smtClean="0"/>
            </a:br>
            <a:r>
              <a:rPr lang="en-US" sz="3200" b="1" dirty="0" smtClean="0"/>
              <a:t>That Someone Has Signed For You</a:t>
            </a:r>
            <a:endParaRPr lang="en-US" sz="3200" b="1" dirty="0"/>
          </a:p>
        </p:txBody>
      </p:sp>
      <p:sp>
        <p:nvSpPr>
          <p:cNvPr id="3" name="Content Placeholder 2"/>
          <p:cNvSpPr>
            <a:spLocks noGrp="1"/>
          </p:cNvSpPr>
          <p:nvPr>
            <p:ph idx="1"/>
          </p:nvPr>
        </p:nvSpPr>
        <p:spPr>
          <a:xfrm>
            <a:off x="200525" y="1172367"/>
            <a:ext cx="8783053" cy="5445002"/>
          </a:xfrm>
        </p:spPr>
        <p:txBody>
          <a:bodyPr>
            <a:normAutofit/>
          </a:bodyPr>
          <a:lstStyle/>
          <a:p>
            <a:r>
              <a:rPr lang="en-US" sz="2400" dirty="0" smtClean="0">
                <a:latin typeface="Calibri"/>
                <a:cs typeface="Calibri"/>
              </a:rPr>
              <a:t>Once you've received a newly signed key, you will likely want to update your key ring with that new signature.</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Save the signed key you've received to a file, such as </a:t>
            </a:r>
            <a:r>
              <a:rPr lang="en-US" sz="2400" dirty="0" err="1" smtClean="0">
                <a:latin typeface="Calibri"/>
                <a:cs typeface="Calibri"/>
              </a:rPr>
              <a:t>temp.key</a:t>
            </a:r>
            <a:r>
              <a:rPr lang="en-US" sz="2400" dirty="0" smtClean="0">
                <a:latin typeface="Calibri"/>
                <a:cs typeface="Calibri"/>
              </a:rPr>
              <a:t/>
            </a:r>
            <a:br>
              <a:rPr lang="en-US" sz="2400" dirty="0" smtClean="0">
                <a:latin typeface="Calibri"/>
                <a:cs typeface="Calibri"/>
              </a:rPr>
            </a:br>
            <a:endParaRPr lang="en-US" sz="2400" dirty="0" smtClean="0">
              <a:latin typeface="Calibri"/>
              <a:cs typeface="Calibri"/>
            </a:endParaRPr>
          </a:p>
          <a:p>
            <a:r>
              <a:rPr lang="en-US" sz="2400" dirty="0" smtClean="0">
                <a:latin typeface="Calibri"/>
                <a:cs typeface="Calibri"/>
              </a:rPr>
              <a:t>Import/merge that key:</a:t>
            </a:r>
            <a:r>
              <a:rPr lang="en-US" sz="2400" dirty="0">
                <a:latin typeface="Calibri"/>
                <a:cs typeface="Calibri"/>
              </a:rPr>
              <a:t/>
            </a:r>
            <a:br>
              <a:rPr lang="en-US" sz="2400" dirty="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 </a:t>
            </a:r>
            <a:r>
              <a:rPr lang="en-US" sz="2400" b="1" dirty="0" err="1" smtClean="0">
                <a:latin typeface="Calibri"/>
                <a:cs typeface="Calibri"/>
              </a:rPr>
              <a:t>gpg</a:t>
            </a:r>
            <a:r>
              <a:rPr lang="en-US" sz="2400" b="1" dirty="0" smtClean="0">
                <a:latin typeface="Calibri"/>
                <a:cs typeface="Calibri"/>
              </a:rPr>
              <a:t>  --import  &lt;  </a:t>
            </a:r>
            <a:r>
              <a:rPr lang="en-US" sz="2400" b="1" dirty="0" err="1" smtClean="0">
                <a:latin typeface="Calibri"/>
                <a:cs typeface="Calibri"/>
              </a:rPr>
              <a:t>temp.key</a:t>
            </a:r>
            <a:endParaRPr lang="en-US" sz="2400" b="1"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86</a:t>
            </a:fld>
            <a:endParaRPr lang="en-US"/>
          </a:p>
        </p:txBody>
      </p:sp>
    </p:spTree>
    <p:extLst>
      <p:ext uri="{BB962C8B-B14F-4D97-AF65-F5344CB8AC3E}">
        <p14:creationId xmlns:p14="http://schemas.microsoft.com/office/powerpoint/2010/main" val="2688238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802594"/>
          </a:xfrm>
        </p:spPr>
        <p:txBody>
          <a:bodyPr>
            <a:normAutofit/>
          </a:bodyPr>
          <a:lstStyle/>
          <a:p>
            <a:r>
              <a:rPr lang="en-US" sz="3200" b="1" dirty="0" smtClean="0"/>
              <a:t>Updating Your Key As</a:t>
            </a:r>
            <a:r>
              <a:rPr lang="en-US" sz="3200" b="1" dirty="0"/>
              <a:t> </a:t>
            </a:r>
            <a:r>
              <a:rPr lang="en-US" sz="3200" b="1" dirty="0" smtClean="0"/>
              <a:t>Saved </a:t>
            </a:r>
            <a:br>
              <a:rPr lang="en-US" sz="3200" b="1" dirty="0" smtClean="0"/>
            </a:br>
            <a:r>
              <a:rPr lang="en-US" sz="3200" b="1" dirty="0" smtClean="0"/>
              <a:t>On The Public Keyservers</a:t>
            </a:r>
            <a:endParaRPr lang="en-US" sz="3200" b="1" dirty="0"/>
          </a:p>
        </p:txBody>
      </p:sp>
      <p:sp>
        <p:nvSpPr>
          <p:cNvPr id="3" name="Content Placeholder 2"/>
          <p:cNvSpPr>
            <a:spLocks noGrp="1"/>
          </p:cNvSpPr>
          <p:nvPr>
            <p:ph idx="1"/>
          </p:nvPr>
        </p:nvSpPr>
        <p:spPr>
          <a:xfrm>
            <a:off x="200525" y="1172367"/>
            <a:ext cx="8783053" cy="5445002"/>
          </a:xfrm>
        </p:spPr>
        <p:txBody>
          <a:bodyPr>
            <a:normAutofit/>
          </a:bodyPr>
          <a:lstStyle/>
          <a:p>
            <a:r>
              <a:rPr lang="en-US" sz="2400" dirty="0" smtClean="0">
                <a:latin typeface="Calibri"/>
                <a:cs typeface="Calibri"/>
              </a:rPr>
              <a:t>When you've received a newly signed key, you may also want to update your key on the public keyservers. </a:t>
            </a:r>
          </a:p>
          <a:p>
            <a:endParaRPr lang="en-US" sz="2400" dirty="0">
              <a:latin typeface="Calibri"/>
              <a:cs typeface="Calibri"/>
            </a:endParaRPr>
          </a:p>
          <a:p>
            <a:r>
              <a:rPr lang="en-US" sz="2400" dirty="0" smtClean="0">
                <a:latin typeface="Calibri"/>
                <a:cs typeface="Calibri"/>
              </a:rPr>
              <a:t>After merging the signed key into your own keychain, update the key by pushing the signed key to the keyserver as described previously (see "</a:t>
            </a:r>
            <a:r>
              <a:rPr lang="en-US" sz="2400" dirty="0"/>
              <a:t>Push Your PUBLIC Key to the </a:t>
            </a:r>
            <a:r>
              <a:rPr lang="en-US" sz="2400" dirty="0" smtClean="0"/>
              <a:t>Keyservers" in section Mac-2)</a:t>
            </a:r>
            <a:r>
              <a:rPr lang="en-US" sz="2400" dirty="0" smtClean="0">
                <a:latin typeface="Calibri"/>
                <a:cs typeface="Calibri"/>
              </a:rPr>
              <a:t/>
            </a:r>
            <a:br>
              <a:rPr lang="en-US" sz="2400" dirty="0" smtClean="0">
                <a:latin typeface="Calibri"/>
                <a:cs typeface="Calibri"/>
              </a:rPr>
            </a:b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87</a:t>
            </a:fld>
            <a:endParaRPr lang="en-US"/>
          </a:p>
        </p:txBody>
      </p:sp>
    </p:spTree>
    <p:extLst>
      <p:ext uri="{BB962C8B-B14F-4D97-AF65-F5344CB8AC3E}">
        <p14:creationId xmlns:p14="http://schemas.microsoft.com/office/powerpoint/2010/main" val="9564107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8551"/>
            <a:ext cx="7772400" cy="1841899"/>
          </a:xfrm>
        </p:spPr>
        <p:txBody>
          <a:bodyPr>
            <a:normAutofit/>
          </a:bodyPr>
          <a:lstStyle/>
          <a:p>
            <a:r>
              <a:rPr lang="en-US" sz="3200" b="1" dirty="0" smtClean="0">
                <a:solidFill>
                  <a:srgbClr val="FF0000"/>
                </a:solidFill>
              </a:rPr>
              <a:t>Mac-10. Mac </a:t>
            </a:r>
            <a:r>
              <a:rPr lang="en-US" sz="3200" b="1" dirty="0" smtClean="0">
                <a:solidFill>
                  <a:srgbClr val="660066"/>
                </a:solidFill>
              </a:rPr>
              <a:t>[and Linux]</a:t>
            </a:r>
            <a:r>
              <a:rPr lang="en-US" sz="3200" b="1" dirty="0" smtClean="0">
                <a:solidFill>
                  <a:srgbClr val="FF0000"/>
                </a:solidFill>
              </a:rPr>
              <a:t> Users:</a:t>
            </a:r>
            <a:br>
              <a:rPr lang="en-US" sz="3200" b="1" dirty="0" smtClean="0">
                <a:solidFill>
                  <a:srgbClr val="FF0000"/>
                </a:solidFill>
              </a:rPr>
            </a:br>
            <a:r>
              <a:rPr lang="en-US" sz="3200" b="1" dirty="0" smtClean="0">
                <a:solidFill>
                  <a:srgbClr val="FF0000"/>
                </a:solidFill>
              </a:rPr>
              <a:t> </a:t>
            </a:r>
            <a:br>
              <a:rPr lang="en-US" sz="3200" b="1" dirty="0" smtClean="0">
                <a:solidFill>
                  <a:srgbClr val="FF0000"/>
                </a:solidFill>
              </a:rPr>
            </a:br>
            <a:r>
              <a:rPr lang="en-US" sz="3200" b="1" dirty="0" smtClean="0">
                <a:solidFill>
                  <a:srgbClr val="FF0000"/>
                </a:solidFill>
              </a:rPr>
              <a:t>PRACTICE!</a:t>
            </a:r>
            <a:endParaRPr lang="en-US" sz="32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40591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Okay Mac/Linux Users, </a:t>
            </a:r>
            <a:br>
              <a:rPr lang="en-US" sz="3200" b="1" dirty="0" smtClean="0"/>
            </a:br>
            <a:r>
              <a:rPr lang="en-US" sz="3200" b="1" dirty="0" smtClean="0"/>
              <a:t>Now Practice For A Few Minutes!</a:t>
            </a:r>
            <a:endParaRPr lang="en-US" sz="3200" b="1" dirty="0"/>
          </a:p>
        </p:txBody>
      </p:sp>
      <p:sp>
        <p:nvSpPr>
          <p:cNvPr id="3" name="Content Placeholder 2"/>
          <p:cNvSpPr>
            <a:spLocks noGrp="1"/>
          </p:cNvSpPr>
          <p:nvPr>
            <p:ph idx="1"/>
          </p:nvPr>
        </p:nvSpPr>
        <p:spPr>
          <a:xfrm>
            <a:off x="200525" y="1032799"/>
            <a:ext cx="8783053" cy="5584569"/>
          </a:xfrm>
        </p:spPr>
        <p:txBody>
          <a:bodyPr>
            <a:normAutofit/>
          </a:bodyPr>
          <a:lstStyle/>
          <a:p>
            <a:r>
              <a:rPr lang="en-US" sz="2400" dirty="0" smtClean="0">
                <a:latin typeface="Calibri"/>
                <a:cs typeface="Calibri"/>
              </a:rPr>
              <a:t>You've now got all the skills you need to do simple PGP/GPG messages. We're now going to work with the Windows folks a little</a:t>
            </a:r>
          </a:p>
          <a:p>
            <a:endParaRPr lang="en-US" sz="2400" b="1" dirty="0">
              <a:latin typeface="Calibri"/>
              <a:cs typeface="Calibri"/>
            </a:endParaRPr>
          </a:p>
          <a:p>
            <a:r>
              <a:rPr lang="en-US" sz="2400" dirty="0" smtClean="0">
                <a:latin typeface="Calibri"/>
                <a:cs typeface="Calibri"/>
              </a:rPr>
              <a:t>Pair up with another Mac [or Linux] user, and do the following:</a:t>
            </a:r>
            <a:br>
              <a:rPr lang="en-US" sz="2400" dirty="0" smtClean="0">
                <a:latin typeface="Calibri"/>
                <a:cs typeface="Calibri"/>
              </a:rPr>
            </a:b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a) create a key pair for yourself if you haven't already done so</a:t>
            </a:r>
            <a:br>
              <a:rPr lang="en-US" sz="2400" dirty="0" smtClean="0">
                <a:latin typeface="Calibri"/>
                <a:cs typeface="Calibri"/>
              </a:rPr>
            </a:br>
            <a:r>
              <a:rPr lang="en-US" sz="2400" dirty="0" smtClean="0">
                <a:cs typeface="Calibri"/>
              </a:rPr>
              <a:t>b) get </a:t>
            </a:r>
            <a:r>
              <a:rPr lang="en-US" sz="2400" dirty="0">
                <a:cs typeface="Calibri"/>
              </a:rPr>
              <a:t>a copy of your partner's public key</a:t>
            </a:r>
            <a:br>
              <a:rPr lang="en-US" sz="2400" dirty="0">
                <a:cs typeface="Calibri"/>
              </a:rPr>
            </a:br>
            <a:r>
              <a:rPr lang="en-US" sz="2400" dirty="0" smtClean="0">
                <a:cs typeface="Calibri"/>
              </a:rPr>
              <a:t>c) </a:t>
            </a:r>
            <a:r>
              <a:rPr lang="en-US" sz="2400" dirty="0">
                <a:cs typeface="Calibri"/>
              </a:rPr>
              <a:t>send a signed message to your partner</a:t>
            </a:r>
            <a:r>
              <a:rPr lang="en-US" sz="2400" dirty="0" smtClean="0">
                <a:latin typeface="Calibri"/>
                <a:cs typeface="Calibri"/>
              </a:rPr>
              <a:t/>
            </a:r>
            <a:br>
              <a:rPr lang="en-US" sz="2400" dirty="0" smtClean="0">
                <a:latin typeface="Calibri"/>
                <a:cs typeface="Calibri"/>
              </a:rPr>
            </a:br>
            <a:r>
              <a:rPr lang="en-US" sz="2400" dirty="0" smtClean="0">
                <a:latin typeface="Calibri"/>
                <a:cs typeface="Calibri"/>
              </a:rPr>
              <a:t>d) send an encrypted message to your partner</a:t>
            </a:r>
            <a:br>
              <a:rPr lang="en-US" sz="2400" dirty="0" smtClean="0">
                <a:latin typeface="Calibri"/>
                <a:cs typeface="Calibri"/>
              </a:rPr>
            </a:br>
            <a:r>
              <a:rPr lang="en-US" sz="2400" dirty="0" smtClean="0">
                <a:latin typeface="Calibri"/>
                <a:cs typeface="Calibri"/>
              </a:rPr>
              <a:t>e) verify the signature of the message you received from your</a:t>
            </a:r>
            <a:br>
              <a:rPr lang="en-US" sz="2400" dirty="0" smtClean="0">
                <a:latin typeface="Calibri"/>
                <a:cs typeface="Calibri"/>
              </a:rPr>
            </a:br>
            <a:r>
              <a:rPr lang="en-US" sz="2400" dirty="0" smtClean="0">
                <a:latin typeface="Calibri"/>
                <a:cs typeface="Calibri"/>
              </a:rPr>
              <a:t>    partner</a:t>
            </a:r>
            <a:br>
              <a:rPr lang="en-US" sz="2400" dirty="0" smtClean="0">
                <a:latin typeface="Calibri"/>
                <a:cs typeface="Calibri"/>
              </a:rPr>
            </a:br>
            <a:r>
              <a:rPr lang="en-US" sz="2400" dirty="0" smtClean="0">
                <a:latin typeface="Calibri"/>
                <a:cs typeface="Calibri"/>
              </a:rPr>
              <a:t>f) decrypt the message you received from your partner</a:t>
            </a:r>
            <a:br>
              <a:rPr lang="en-US" sz="2400" dirty="0" smtClean="0">
                <a:latin typeface="Calibri"/>
                <a:cs typeface="Calibri"/>
              </a:rPr>
            </a:br>
            <a:r>
              <a:rPr lang="en-US" sz="2400" dirty="0" smtClean="0">
                <a:latin typeface="Calibri"/>
                <a:cs typeface="Calibri"/>
              </a:rPr>
              <a:t>g) if so inclined, sign your partner's key and send it back to them</a:t>
            </a:r>
          </a:p>
        </p:txBody>
      </p:sp>
      <p:sp>
        <p:nvSpPr>
          <p:cNvPr id="4" name="Slide Number Placeholder 3"/>
          <p:cNvSpPr>
            <a:spLocks noGrp="1"/>
          </p:cNvSpPr>
          <p:nvPr>
            <p:ph type="sldNum" sz="quarter" idx="12"/>
          </p:nvPr>
        </p:nvSpPr>
        <p:spPr/>
        <p:txBody>
          <a:bodyPr/>
          <a:lstStyle/>
          <a:p>
            <a:fld id="{A507E34E-F8CF-C042-953C-8A8377B6E721}" type="slidenum">
              <a:rPr lang="en-US" smtClean="0"/>
              <a:t>89</a:t>
            </a:fld>
            <a:endParaRPr lang="en-US"/>
          </a:p>
        </p:txBody>
      </p:sp>
    </p:spTree>
    <p:extLst>
      <p:ext uri="{BB962C8B-B14F-4D97-AF65-F5344CB8AC3E}">
        <p14:creationId xmlns:p14="http://schemas.microsoft.com/office/powerpoint/2010/main" val="315410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2"/>
            <a:ext cx="9144000" cy="574842"/>
          </a:xfrm>
        </p:spPr>
        <p:txBody>
          <a:bodyPr>
            <a:normAutofit/>
          </a:bodyPr>
          <a:lstStyle/>
          <a:p>
            <a:r>
              <a:rPr lang="en-US" sz="3200" b="1" dirty="0" smtClean="0"/>
              <a:t>"But What About PGP/GPG and the </a:t>
            </a:r>
            <a:r>
              <a:rPr lang="en-US" sz="3200" b="1" u="sng" dirty="0" smtClean="0"/>
              <a:t>Bad Guys</a:t>
            </a:r>
            <a:r>
              <a:rPr lang="en-US" sz="3200" b="1" dirty="0" smtClean="0"/>
              <a:t>???"</a:t>
            </a:r>
            <a:endParaRPr lang="en-US" sz="3200" b="1" dirty="0"/>
          </a:p>
        </p:txBody>
      </p:sp>
      <p:sp>
        <p:nvSpPr>
          <p:cNvPr id="3" name="Content Placeholder 2"/>
          <p:cNvSpPr>
            <a:spLocks noGrp="1"/>
          </p:cNvSpPr>
          <p:nvPr>
            <p:ph idx="1"/>
          </p:nvPr>
        </p:nvSpPr>
        <p:spPr>
          <a:xfrm>
            <a:off x="200525" y="935789"/>
            <a:ext cx="8783053" cy="5681579"/>
          </a:xfrm>
        </p:spPr>
        <p:txBody>
          <a:bodyPr>
            <a:normAutofit/>
          </a:bodyPr>
          <a:lstStyle/>
          <a:p>
            <a:r>
              <a:rPr lang="en-US" sz="2400" dirty="0" smtClean="0"/>
              <a:t>It's true – the bad guys are interested in PGP/GPG, too. Some really unsavory types (terrorists, pedophiles, organized crime members, etc.) would love to keep their messages away from the authorities. Those bad guys dream about the privacy that PGP/GPG provides (and they likely already use it).</a:t>
            </a:r>
          </a:p>
          <a:p>
            <a:r>
              <a:rPr lang="en-US" sz="2400" dirty="0" smtClean="0"/>
              <a:t>Sadly, there's no way that I know of to keep the bad guys from using PGP while still allowing everyone else to use it including:</a:t>
            </a:r>
            <a:br>
              <a:rPr lang="en-US" sz="2400" dirty="0" smtClean="0"/>
            </a:br>
            <a:r>
              <a:rPr lang="en-US" sz="2400" dirty="0" smtClean="0"/>
              <a:t>-</a:t>
            </a:r>
            <a:r>
              <a:rPr lang="en-US" sz="2400" dirty="0"/>
              <a:t>- law-abiding </a:t>
            </a:r>
            <a:r>
              <a:rPr lang="en-US" sz="2400" dirty="0" smtClean="0"/>
              <a:t>international businessmen</a:t>
            </a:r>
            <a:br>
              <a:rPr lang="en-US" sz="2400" dirty="0" smtClean="0"/>
            </a:br>
            <a:r>
              <a:rPr lang="en-US" sz="2400" dirty="0" smtClean="0"/>
              <a:t>-- peaceful religious or political dissidents</a:t>
            </a:r>
            <a:br>
              <a:rPr lang="en-US" sz="2400" dirty="0" smtClean="0"/>
            </a:br>
            <a:r>
              <a:rPr lang="en-US" sz="2400" dirty="0" smtClean="0"/>
              <a:t>-- investigative journalists, and</a:t>
            </a:r>
            <a:br>
              <a:rPr lang="en-US" sz="2400" dirty="0" smtClean="0"/>
            </a:br>
            <a:r>
              <a:rPr lang="en-US" sz="2400" dirty="0" smtClean="0"/>
              <a:t>-- ordinary privacy-minded men and women.</a:t>
            </a:r>
            <a:endParaRPr lang="en-US" sz="2400" dirty="0"/>
          </a:p>
          <a:p>
            <a:r>
              <a:rPr lang="en-US" sz="2400" dirty="0" smtClean="0"/>
              <a:t>Criminal misuse can and </a:t>
            </a:r>
            <a:r>
              <a:rPr lang="en-US" sz="2400" i="1" dirty="0" smtClean="0"/>
              <a:t>should</a:t>
            </a:r>
            <a:r>
              <a:rPr lang="en-US" sz="2400" dirty="0" smtClean="0"/>
              <a:t> be punished, but lawful use by everyone else shouldn't be precluded.</a:t>
            </a:r>
          </a:p>
        </p:txBody>
      </p:sp>
      <p:sp>
        <p:nvSpPr>
          <p:cNvPr id="4" name="Slide Number Placeholder 3"/>
          <p:cNvSpPr>
            <a:spLocks noGrp="1"/>
          </p:cNvSpPr>
          <p:nvPr>
            <p:ph type="sldNum" sz="quarter" idx="12"/>
          </p:nvPr>
        </p:nvSpPr>
        <p:spPr/>
        <p:txBody>
          <a:bodyPr/>
          <a:lstStyle/>
          <a:p>
            <a:fld id="{A507E34E-F8CF-C042-953C-8A8377B6E721}" type="slidenum">
              <a:rPr lang="en-US" smtClean="0"/>
              <a:t>9</a:t>
            </a:fld>
            <a:endParaRPr lang="en-US"/>
          </a:p>
        </p:txBody>
      </p:sp>
    </p:spTree>
    <p:extLst>
      <p:ext uri="{BB962C8B-B14F-4D97-AF65-F5344CB8AC3E}">
        <p14:creationId xmlns:p14="http://schemas.microsoft.com/office/powerpoint/2010/main" val="3781008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689"/>
            <a:ext cx="9144000" cy="6463309"/>
          </a:xfrm>
          <a:prstGeom prst="rect">
            <a:avLst/>
          </a:prstGeom>
          <a:solidFill>
            <a:srgbClr val="FF6600"/>
          </a:solidFill>
        </p:spPr>
        <p:txBody>
          <a:bodyPr wrap="square" rtlCol="0">
            <a:spAutoFit/>
          </a:bodyPr>
          <a:lstStyle/>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endParaRPr lang="en-US" dirty="0" smtClean="0">
              <a:effectLst>
                <a:glow rad="228600">
                  <a:schemeClr val="accent3">
                    <a:satMod val="175000"/>
                    <a:alpha val="40000"/>
                  </a:schemeClr>
                </a:glow>
              </a:effectLst>
            </a:endParaRPr>
          </a:p>
          <a:p>
            <a:endParaRPr lang="en-US" dirty="0">
              <a:effectLst>
                <a:glow rad="228600">
                  <a:schemeClr val="accent3">
                    <a:satMod val="175000"/>
                    <a:alpha val="40000"/>
                  </a:schemeClr>
                </a:glow>
              </a:effectLst>
            </a:endParaRPr>
          </a:p>
          <a:p>
            <a:r>
              <a:rPr lang="en-US" dirty="0" smtClean="0">
                <a:effectLst>
                  <a:glow rad="228600">
                    <a:schemeClr val="accent3">
                      <a:satMod val="175000"/>
                      <a:alpha val="40000"/>
                    </a:schemeClr>
                  </a:glow>
                </a:effectLst>
              </a:rPr>
              <a:t>               </a:t>
            </a:r>
            <a:endParaRPr lang="en-US" dirty="0">
              <a:effectLst>
                <a:glow rad="228600">
                  <a:schemeClr val="accent3">
                    <a:satMod val="175000"/>
                    <a:alpha val="40000"/>
                  </a:schemeClr>
                </a:glow>
              </a:effectLst>
            </a:endParaRPr>
          </a:p>
        </p:txBody>
      </p:sp>
      <p:sp>
        <p:nvSpPr>
          <p:cNvPr id="5" name="TextBox 4"/>
          <p:cNvSpPr txBox="1"/>
          <p:nvPr/>
        </p:nvSpPr>
        <p:spPr>
          <a:xfrm>
            <a:off x="400802" y="1125855"/>
            <a:ext cx="8526192" cy="4524315"/>
          </a:xfrm>
          <a:prstGeom prst="rect">
            <a:avLst/>
          </a:prstGeom>
          <a:noFill/>
        </p:spPr>
        <p:txBody>
          <a:bodyPr wrap="none" rtlCol="0">
            <a:spAutoFit/>
          </a:bodyPr>
          <a:lstStyle/>
          <a:p>
            <a:pPr algn="ctr"/>
            <a:r>
              <a:rPr lang="en-US" sz="14400" b="1" dirty="0" smtClean="0"/>
              <a:t>WINDOWS </a:t>
            </a:r>
            <a:br>
              <a:rPr lang="en-US" sz="14400" b="1" dirty="0" smtClean="0"/>
            </a:br>
            <a:r>
              <a:rPr lang="en-US" sz="14400" b="1" dirty="0" smtClean="0"/>
              <a:t>USERS</a:t>
            </a:r>
            <a:endParaRPr lang="en-US" sz="14400" b="1" dirty="0"/>
          </a:p>
        </p:txBody>
      </p:sp>
    </p:spTree>
    <p:extLst>
      <p:ext uri="{BB962C8B-B14F-4D97-AF65-F5344CB8AC3E}">
        <p14:creationId xmlns:p14="http://schemas.microsoft.com/office/powerpoint/2010/main" val="3081369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rgbClr val="FF6600"/>
                </a:solidFill>
              </a:rPr>
              <a:t>Windows-1: </a:t>
            </a:r>
            <a:br>
              <a:rPr lang="en-US" sz="3200" b="1" dirty="0" smtClean="0">
                <a:solidFill>
                  <a:srgbClr val="FF6600"/>
                </a:solidFill>
              </a:rPr>
            </a:br>
            <a:r>
              <a:rPr lang="en-US" sz="3200" b="1" dirty="0" smtClean="0">
                <a:solidFill>
                  <a:srgbClr val="FF6600"/>
                </a:solidFill>
              </a:rPr>
              <a:t/>
            </a:r>
            <a:br>
              <a:rPr lang="en-US" sz="3200" b="1" dirty="0" smtClean="0">
                <a:solidFill>
                  <a:srgbClr val="FF6600"/>
                </a:solidFill>
              </a:rPr>
            </a:br>
            <a:r>
              <a:rPr lang="en-US" sz="3200" b="1" dirty="0" smtClean="0">
                <a:solidFill>
                  <a:srgbClr val="FF6600"/>
                </a:solidFill>
              </a:rPr>
              <a:t>Windows GNU Privacy Guard Installation</a:t>
            </a:r>
            <a:endParaRPr lang="en-US" sz="3200" b="1" dirty="0">
              <a:solidFill>
                <a:srgbClr val="FF66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90690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Installing The Windows Gpg4win Binary</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Most attendees should have received a note last week asking them to download Gpg4win 2.3.0 (</a:t>
            </a:r>
            <a:r>
              <a:rPr lang="en-US" sz="2400" dirty="0" smtClean="0">
                <a:cs typeface="Calibri"/>
              </a:rPr>
              <a:t>26Mbyte </a:t>
            </a:r>
            <a:r>
              <a:rPr lang="en-US" sz="2400" dirty="0">
                <a:cs typeface="Calibri"/>
              </a:rPr>
              <a:t>version) from</a:t>
            </a:r>
            <a:br>
              <a:rPr lang="en-US" sz="2400" dirty="0">
                <a:cs typeface="Calibri"/>
              </a:rPr>
            </a:br>
            <a:r>
              <a:rPr lang="en-US" sz="2400" dirty="0" smtClean="0">
                <a:cs typeface="Calibri"/>
              </a:rPr>
              <a:t/>
            </a:r>
            <a:br>
              <a:rPr lang="en-US" sz="2400" dirty="0" smtClean="0">
                <a:cs typeface="Calibri"/>
              </a:rPr>
            </a:br>
            <a:r>
              <a:rPr lang="en-US" sz="2400" dirty="0" smtClean="0">
                <a:cs typeface="Calibri"/>
              </a:rPr>
              <a:t>		http</a:t>
            </a:r>
            <a:r>
              <a:rPr lang="en-US" sz="2400" dirty="0">
                <a:cs typeface="Calibri"/>
              </a:rPr>
              <a:t>://www.gpg4win.org/</a:t>
            </a:r>
            <a:r>
              <a:rPr lang="en-US" sz="2400" dirty="0" err="1" smtClean="0">
                <a:cs typeface="Calibri"/>
              </a:rPr>
              <a:t>download.html</a:t>
            </a:r>
            <a:r>
              <a:rPr lang="en-US" sz="2400" dirty="0" smtClean="0">
                <a:cs typeface="Calibri"/>
              </a:rPr>
              <a:t/>
            </a:r>
            <a:br>
              <a:rPr lang="en-US" sz="2400" dirty="0" smtClean="0">
                <a:cs typeface="Calibri"/>
              </a:rPr>
            </a:br>
            <a:r>
              <a:rPr lang="en-US" sz="2400" dirty="0" smtClean="0">
                <a:cs typeface="Calibri"/>
              </a:rPr>
              <a:t/>
            </a:r>
            <a:br>
              <a:rPr lang="en-US" sz="2400" dirty="0" smtClean="0">
                <a:cs typeface="Calibri"/>
              </a:rPr>
            </a:br>
            <a:r>
              <a:rPr lang="en-US" sz="2400" b="1" dirty="0" smtClean="0">
                <a:cs typeface="Calibri"/>
              </a:rPr>
              <a:t>If you've not already done so, please do so now. </a:t>
            </a:r>
          </a:p>
          <a:p>
            <a:endParaRPr lang="en-US" sz="2400" b="1" dirty="0">
              <a:cs typeface="Calibri"/>
            </a:endParaRPr>
          </a:p>
          <a:p>
            <a:r>
              <a:rPr lang="en-US" sz="2400" b="1" dirty="0" smtClean="0">
                <a:cs typeface="Calibri"/>
              </a:rPr>
              <a:t>This is the official Windows implementation of GNU Privacy Guard.</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92</a:t>
            </a:fld>
            <a:endParaRPr lang="en-US"/>
          </a:p>
        </p:txBody>
      </p:sp>
    </p:spTree>
    <p:extLst>
      <p:ext uri="{BB962C8B-B14F-4D97-AF65-F5344CB8AC3E}">
        <p14:creationId xmlns:p14="http://schemas.microsoft.com/office/powerpoint/2010/main" val="257404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Why Do A Binary Version For Windows Users?</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I'd generally have preferred to do a built-from-source version for Windows users, just as we did for Mac users, but there are a variety of complexities associated with doing so that makes that less practical.</a:t>
            </a:r>
          </a:p>
          <a:p>
            <a:endParaRPr lang="en-US" sz="2400" dirty="0">
              <a:latin typeface="Calibri"/>
              <a:cs typeface="Calibri"/>
            </a:endParaRPr>
          </a:p>
          <a:p>
            <a:r>
              <a:rPr lang="en-US" sz="2400" dirty="0" smtClean="0">
                <a:latin typeface="Calibri"/>
                <a:cs typeface="Calibri"/>
              </a:rPr>
              <a:t>In a somewhat ironic twist, for example, Gpg4win, the binary we'll be using, actually gets cross-compiled on a Linux system, not built "native" on </a:t>
            </a:r>
            <a:r>
              <a:rPr lang="en-US" sz="2400" dirty="0">
                <a:cs typeface="Calibri"/>
              </a:rPr>
              <a:t>Windows </a:t>
            </a:r>
            <a:br>
              <a:rPr lang="en-US" sz="2400" dirty="0">
                <a:cs typeface="Calibri"/>
              </a:rPr>
            </a:br>
            <a:endParaRPr lang="en-US" sz="2400" dirty="0">
              <a:cs typeface="Calibri"/>
            </a:endParaRPr>
          </a:p>
          <a:p>
            <a:r>
              <a:rPr lang="en-US" sz="2400" dirty="0" smtClean="0">
                <a:cs typeface="Calibri"/>
              </a:rPr>
              <a:t>See http</a:t>
            </a:r>
            <a:r>
              <a:rPr lang="en-US" sz="2400" dirty="0">
                <a:cs typeface="Calibri"/>
              </a:rPr>
              <a:t>://www.gpg4win.org/build-</a:t>
            </a:r>
            <a:r>
              <a:rPr lang="en-US" sz="2400" dirty="0" err="1" smtClean="0">
                <a:cs typeface="Calibri"/>
              </a:rPr>
              <a:t>installer.html</a:t>
            </a:r>
            <a:r>
              <a:rPr lang="en-US" sz="2400" dirty="0" smtClean="0">
                <a:cs typeface="Calibri"/>
              </a:rPr>
              <a:t> for details – it just isn't realistic/practical to try to walk you through it for today's session.</a:t>
            </a:r>
          </a:p>
          <a:p>
            <a:endParaRPr lang="en-US" sz="2400" dirty="0">
              <a:cs typeface="Calibri"/>
            </a:endParaRPr>
          </a:p>
          <a:p>
            <a:r>
              <a:rPr lang="en-US" sz="2400" dirty="0" smtClean="0">
                <a:cs typeface="Calibri"/>
              </a:rPr>
              <a:t>We're going with the binary as a result, sorry.</a:t>
            </a:r>
          </a:p>
          <a:p>
            <a:endParaRPr lang="en-US" sz="2400" dirty="0">
              <a:latin typeface="Calibri"/>
              <a:cs typeface="Calibri"/>
            </a:endParaRPr>
          </a:p>
          <a:p>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93</a:t>
            </a:fld>
            <a:endParaRPr lang="en-US"/>
          </a:p>
        </p:txBody>
      </p:sp>
    </p:spTree>
    <p:extLst>
      <p:ext uri="{BB962C8B-B14F-4D97-AF65-F5344CB8AC3E}">
        <p14:creationId xmlns:p14="http://schemas.microsoft.com/office/powerpoint/2010/main" val="840950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551372"/>
          </a:xfrm>
        </p:spPr>
        <p:txBody>
          <a:bodyPr>
            <a:normAutofit/>
          </a:bodyPr>
          <a:lstStyle/>
          <a:p>
            <a:r>
              <a:rPr lang="en-US" sz="3200" b="1" dirty="0" smtClean="0"/>
              <a:t>The Gpg4Win Top Level Web Site's Download Link</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94</a:t>
            </a:fld>
            <a:endParaRPr lang="en-US"/>
          </a:p>
        </p:txBody>
      </p:sp>
      <p:pic>
        <p:nvPicPr>
          <p:cNvPr id="7" name="Picture 6" descr="gpg4win-websi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52" y="949158"/>
            <a:ext cx="8331200" cy="4826000"/>
          </a:xfrm>
          <a:prstGeom prst="rect">
            <a:avLst/>
          </a:prstGeom>
        </p:spPr>
      </p:pic>
    </p:spTree>
    <p:extLst>
      <p:ext uri="{BB962C8B-B14F-4D97-AF65-F5344CB8AC3E}">
        <p14:creationId xmlns:p14="http://schemas.microsoft.com/office/powerpoint/2010/main" val="16195181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2"/>
            <a:ext cx="9144000" cy="843818"/>
          </a:xfrm>
        </p:spPr>
        <p:txBody>
          <a:bodyPr>
            <a:normAutofit/>
          </a:bodyPr>
          <a:lstStyle/>
          <a:p>
            <a:r>
              <a:rPr lang="en-US" sz="3200" b="1" dirty="0" smtClean="0"/>
              <a:t>There Are Several Download Options;</a:t>
            </a:r>
            <a:br>
              <a:rPr lang="en-US" sz="3200" b="1" dirty="0" smtClean="0"/>
            </a:br>
            <a:r>
              <a:rPr lang="en-US" sz="3200" b="1" dirty="0" smtClean="0"/>
              <a:t>Unless Space Is Really Tight, Do The Full One</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95</a:t>
            </a:fld>
            <a:endParaRPr lang="en-US"/>
          </a:p>
        </p:txBody>
      </p:sp>
      <p:pic>
        <p:nvPicPr>
          <p:cNvPr id="3" name="Picture 2" descr="gpg4w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46" y="1473577"/>
            <a:ext cx="8337054" cy="3320307"/>
          </a:xfrm>
          <a:prstGeom prst="rect">
            <a:avLst/>
          </a:prstGeom>
        </p:spPr>
      </p:pic>
    </p:spTree>
    <p:extLst>
      <p:ext uri="{BB962C8B-B14F-4D97-AF65-F5344CB8AC3E}">
        <p14:creationId xmlns:p14="http://schemas.microsoft.com/office/powerpoint/2010/main" val="27176959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40441"/>
          </a:xfrm>
        </p:spPr>
        <p:txBody>
          <a:bodyPr>
            <a:normAutofit/>
          </a:bodyPr>
          <a:lstStyle/>
          <a:p>
            <a:r>
              <a:rPr lang="en-US" sz="3200" b="1" dirty="0" smtClean="0"/>
              <a:t>Normal Firefox Download Process, Yielding...</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96</a:t>
            </a:fld>
            <a:endParaRPr lang="en-US"/>
          </a:p>
        </p:txBody>
      </p:sp>
      <p:pic>
        <p:nvPicPr>
          <p:cNvPr id="3" name="Picture 2" descr="download-dialo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080" y="1284837"/>
            <a:ext cx="5562600" cy="2552700"/>
          </a:xfrm>
          <a:prstGeom prst="rect">
            <a:avLst/>
          </a:prstGeom>
        </p:spPr>
      </p:pic>
      <p:pic>
        <p:nvPicPr>
          <p:cNvPr id="7" name="Picture 6" descr="gpg-download-in-firefox.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79" y="4452322"/>
            <a:ext cx="7933721" cy="1562457"/>
          </a:xfrm>
          <a:prstGeom prst="rect">
            <a:avLst/>
          </a:prstGeom>
        </p:spPr>
      </p:pic>
    </p:spTree>
    <p:extLst>
      <p:ext uri="{BB962C8B-B14F-4D97-AF65-F5344CB8AC3E}">
        <p14:creationId xmlns:p14="http://schemas.microsoft.com/office/powerpoint/2010/main" val="8810853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5" y="160422"/>
            <a:ext cx="8943475" cy="551372"/>
          </a:xfrm>
        </p:spPr>
        <p:txBody>
          <a:bodyPr>
            <a:normAutofit/>
          </a:bodyPr>
          <a:lstStyle/>
          <a:p>
            <a:r>
              <a:rPr lang="en-US" sz="3200" b="1" dirty="0" smtClean="0"/>
              <a:t>Verifying The Distribution's Integrity</a:t>
            </a:r>
            <a:endParaRPr lang="en-US" sz="3200" b="1" dirty="0"/>
          </a:p>
        </p:txBody>
      </p:sp>
      <p:sp>
        <p:nvSpPr>
          <p:cNvPr id="3" name="Content Placeholder 2"/>
          <p:cNvSpPr>
            <a:spLocks noGrp="1"/>
          </p:cNvSpPr>
          <p:nvPr>
            <p:ph idx="1"/>
          </p:nvPr>
        </p:nvSpPr>
        <p:spPr>
          <a:xfrm>
            <a:off x="200525" y="851363"/>
            <a:ext cx="8783053" cy="5766006"/>
          </a:xfrm>
        </p:spPr>
        <p:txBody>
          <a:bodyPr>
            <a:normAutofit/>
          </a:bodyPr>
          <a:lstStyle/>
          <a:p>
            <a:r>
              <a:rPr lang="en-US" sz="2400" dirty="0" smtClean="0">
                <a:latin typeface="Calibri"/>
                <a:cs typeface="Calibri"/>
              </a:rPr>
              <a:t>To check that the binary has not been tampered with, you can check it's sha1 checksum value. For information on how to </a:t>
            </a:r>
            <a:r>
              <a:rPr lang="en-US" sz="2400" dirty="0">
                <a:cs typeface="Calibri"/>
              </a:rPr>
              <a:t>do this, </a:t>
            </a:r>
            <a:r>
              <a:rPr lang="en-US" sz="2400" dirty="0" smtClean="0">
                <a:cs typeface="Calibri"/>
              </a:rPr>
              <a:t>see: https</a:t>
            </a:r>
            <a:r>
              <a:rPr lang="en-US" sz="2400" dirty="0">
                <a:cs typeface="Calibri"/>
              </a:rPr>
              <a:t>://</a:t>
            </a:r>
            <a:r>
              <a:rPr lang="en-US" sz="2400" dirty="0" err="1">
                <a:cs typeface="Calibri"/>
              </a:rPr>
              <a:t>support.microsoft.com</a:t>
            </a:r>
            <a:r>
              <a:rPr lang="en-US" sz="2400" dirty="0">
                <a:cs typeface="Calibri"/>
              </a:rPr>
              <a:t>/en-us/kb/</a:t>
            </a:r>
            <a:r>
              <a:rPr lang="en-US" sz="2400" dirty="0" smtClean="0">
                <a:cs typeface="Calibri"/>
              </a:rPr>
              <a:t>889768</a:t>
            </a:r>
            <a:br>
              <a:rPr lang="en-US" sz="2400" dirty="0" smtClean="0">
                <a:cs typeface="Calibri"/>
              </a:rPr>
            </a:br>
            <a:r>
              <a:rPr lang="en-US" sz="2400" dirty="0" smtClean="0">
                <a:cs typeface="Calibri"/>
              </a:rPr>
              <a:t/>
            </a:r>
            <a:br>
              <a:rPr lang="en-US" sz="2400" dirty="0" smtClean="0">
                <a:cs typeface="Calibri"/>
              </a:rPr>
            </a:br>
            <a:r>
              <a:rPr lang="en-US" sz="2400" dirty="0" smtClean="0">
                <a:cs typeface="Calibri"/>
              </a:rPr>
              <a:t>The sha1 checksum you see should be </a:t>
            </a:r>
            <a:r>
              <a:rPr lang="da-DK" sz="2400" dirty="0" smtClean="0"/>
              <a:t>8ddcbf14eb6df11139f709320a71d197a83bf9e1 </a:t>
            </a:r>
            <a:br>
              <a:rPr lang="da-DK" sz="2400" dirty="0" smtClean="0"/>
            </a:br>
            <a:r>
              <a:rPr lang="da-DK" sz="2400" dirty="0" smtClean="0"/>
              <a:t>(and as </a:t>
            </a:r>
            <a:r>
              <a:rPr lang="en-US" sz="2400" dirty="0" smtClean="0"/>
              <a:t>shown</a:t>
            </a:r>
            <a:r>
              <a:rPr lang="da-DK" sz="2400" dirty="0" smtClean="0"/>
              <a:t> </a:t>
            </a:r>
            <a:r>
              <a:rPr lang="da-DK" sz="2400" dirty="0" smtClean="0"/>
              <a:t>at</a:t>
            </a:r>
            <a:r>
              <a:rPr lang="en-US" sz="2400" dirty="0" smtClean="0">
                <a:cs typeface="Calibri"/>
              </a:rPr>
              <a:t> http</a:t>
            </a:r>
            <a:r>
              <a:rPr lang="en-US" sz="2400" dirty="0">
                <a:cs typeface="Calibri"/>
              </a:rPr>
              <a:t>://www.gpg4win.org/</a:t>
            </a:r>
            <a:r>
              <a:rPr lang="en-US" sz="2400" dirty="0" err="1" smtClean="0">
                <a:cs typeface="Calibri"/>
              </a:rPr>
              <a:t>download.html</a:t>
            </a:r>
            <a:r>
              <a:rPr lang="en-US" sz="2400" dirty="0" smtClean="0">
                <a:cs typeface="Calibri"/>
              </a:rPr>
              <a:t> )</a:t>
            </a:r>
          </a:p>
          <a:p>
            <a:endParaRPr lang="en-US" sz="2400" dirty="0">
              <a:latin typeface="Calibri"/>
              <a:cs typeface="Calibri"/>
            </a:endParaRPr>
          </a:p>
          <a:p>
            <a:r>
              <a:rPr lang="en-US" sz="2400" dirty="0" smtClean="0">
                <a:latin typeface="Calibri"/>
                <a:cs typeface="Calibri"/>
              </a:rPr>
              <a:t>However, note that the Gpg4Win installers are signed</a:t>
            </a:r>
            <a:r>
              <a:rPr lang="en-US" sz="2400" dirty="0">
                <a:latin typeface="Calibri"/>
                <a:cs typeface="Calibri"/>
              </a:rPr>
              <a:t> </a:t>
            </a:r>
            <a:r>
              <a:rPr lang="en-US" sz="2400" dirty="0" smtClean="0">
                <a:latin typeface="Calibri"/>
                <a:cs typeface="Calibri"/>
              </a:rPr>
              <a:t>with a globally trusted cert, which may incline you to skip or deprioritize this step </a:t>
            </a:r>
            <a:r>
              <a:rPr lang="en-US" sz="2400" dirty="0">
                <a:cs typeface="Calibri"/>
              </a:rPr>
              <a:t>(</a:t>
            </a:r>
            <a:r>
              <a:rPr lang="en-US" sz="2400" dirty="0" smtClean="0">
                <a:cs typeface="Calibri"/>
              </a:rPr>
              <a:t>See http</a:t>
            </a:r>
            <a:r>
              <a:rPr lang="en-US" sz="2400" dirty="0">
                <a:cs typeface="Calibri"/>
              </a:rPr>
              <a:t>://www.gpg4win.org/package-</a:t>
            </a:r>
            <a:r>
              <a:rPr lang="en-US" sz="2400" dirty="0" err="1" smtClean="0">
                <a:cs typeface="Calibri"/>
              </a:rPr>
              <a:t>integrity.html</a:t>
            </a:r>
            <a:r>
              <a:rPr lang="en-US" sz="2400" dirty="0" smtClean="0">
                <a:cs typeface="Calibri"/>
              </a:rPr>
              <a:t> )</a:t>
            </a:r>
            <a:endParaRPr lang="en-US" sz="2400" dirty="0" smtClean="0">
              <a:latin typeface="Calibri"/>
              <a:cs typeface="Calibri"/>
            </a:endParaRPr>
          </a:p>
        </p:txBody>
      </p:sp>
      <p:sp>
        <p:nvSpPr>
          <p:cNvPr id="4" name="Slide Number Placeholder 3"/>
          <p:cNvSpPr>
            <a:spLocks noGrp="1"/>
          </p:cNvSpPr>
          <p:nvPr>
            <p:ph type="sldNum" sz="quarter" idx="12"/>
          </p:nvPr>
        </p:nvSpPr>
        <p:spPr/>
        <p:txBody>
          <a:bodyPr/>
          <a:lstStyle/>
          <a:p>
            <a:fld id="{A507E34E-F8CF-C042-953C-8A8377B6E721}" type="slidenum">
              <a:rPr lang="en-US" smtClean="0"/>
              <a:t>97</a:t>
            </a:fld>
            <a:endParaRPr lang="en-US"/>
          </a:p>
        </p:txBody>
      </p:sp>
    </p:spTree>
    <p:extLst>
      <p:ext uri="{BB962C8B-B14F-4D97-AF65-F5344CB8AC3E}">
        <p14:creationId xmlns:p14="http://schemas.microsoft.com/office/powerpoint/2010/main" val="18367122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961965"/>
          </a:xfrm>
        </p:spPr>
        <p:txBody>
          <a:bodyPr>
            <a:normAutofit/>
          </a:bodyPr>
          <a:lstStyle/>
          <a:p>
            <a:r>
              <a:rPr lang="en-US" sz="3200" b="1" dirty="0" smtClean="0"/>
              <a:t>Anyhow, When Ready to Proceed, Just Double </a:t>
            </a:r>
            <a:br>
              <a:rPr lang="en-US" sz="3200" b="1" dirty="0" smtClean="0"/>
            </a:br>
            <a:r>
              <a:rPr lang="en-US" sz="3200" b="1" dirty="0" smtClean="0"/>
              <a:t>Click The Downloaded File to Start the Installer</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98</a:t>
            </a:fld>
            <a:endParaRPr lang="en-US"/>
          </a:p>
        </p:txBody>
      </p:sp>
      <p:pic>
        <p:nvPicPr>
          <p:cNvPr id="5" name="Picture 4" descr="executab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805" y="1373445"/>
            <a:ext cx="7797800" cy="2197100"/>
          </a:xfrm>
          <a:prstGeom prst="rect">
            <a:avLst/>
          </a:prstGeom>
        </p:spPr>
      </p:pic>
      <p:sp>
        <p:nvSpPr>
          <p:cNvPr id="8" name="TextBox 7"/>
          <p:cNvSpPr txBox="1"/>
          <p:nvPr/>
        </p:nvSpPr>
        <p:spPr>
          <a:xfrm>
            <a:off x="711805" y="3913581"/>
            <a:ext cx="7735261" cy="1938992"/>
          </a:xfrm>
          <a:prstGeom prst="rect">
            <a:avLst/>
          </a:prstGeom>
          <a:noFill/>
        </p:spPr>
        <p:txBody>
          <a:bodyPr wrap="none" rtlCol="0">
            <a:spAutoFit/>
          </a:bodyPr>
          <a:lstStyle/>
          <a:p>
            <a:r>
              <a:rPr lang="en-US" sz="2400" b="1" dirty="0" smtClean="0"/>
              <a:t>Note:</a:t>
            </a:r>
            <a:r>
              <a:rPr lang="en-US" sz="2400" dirty="0" smtClean="0"/>
              <a:t> Depending on the version of Windows you're running, </a:t>
            </a:r>
            <a:br>
              <a:rPr lang="en-US" sz="2400" dirty="0" smtClean="0"/>
            </a:br>
            <a:r>
              <a:rPr lang="en-US" sz="2400" dirty="0" smtClean="0"/>
              <a:t>you may need to explicitly allow the installer to modify your </a:t>
            </a:r>
            <a:br>
              <a:rPr lang="en-US" sz="2400" dirty="0" smtClean="0"/>
            </a:br>
            <a:r>
              <a:rPr lang="en-US" sz="2400" dirty="0" smtClean="0"/>
              <a:t>computer (please allow this, if asked).</a:t>
            </a:r>
          </a:p>
          <a:p>
            <a:endParaRPr lang="en-US" sz="2400" dirty="0"/>
          </a:p>
          <a:p>
            <a:r>
              <a:rPr lang="en-US" sz="2400" dirty="0" smtClean="0"/>
              <a:t>You may also be asked to pick a preferred language.</a:t>
            </a:r>
          </a:p>
        </p:txBody>
      </p:sp>
    </p:spTree>
    <p:extLst>
      <p:ext uri="{BB962C8B-B14F-4D97-AF65-F5344CB8AC3E}">
        <p14:creationId xmlns:p14="http://schemas.microsoft.com/office/powerpoint/2010/main" val="3554238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421"/>
            <a:ext cx="9144000" cy="740441"/>
          </a:xfrm>
        </p:spPr>
        <p:txBody>
          <a:bodyPr>
            <a:normAutofit/>
          </a:bodyPr>
          <a:lstStyle/>
          <a:p>
            <a:r>
              <a:rPr lang="en-US" sz="3200" b="1" dirty="0" smtClean="0"/>
              <a:t>Opening Screen</a:t>
            </a:r>
            <a:endParaRPr lang="en-US" sz="3200" b="1" dirty="0"/>
          </a:p>
        </p:txBody>
      </p:sp>
      <p:sp>
        <p:nvSpPr>
          <p:cNvPr id="4" name="Slide Number Placeholder 3"/>
          <p:cNvSpPr>
            <a:spLocks noGrp="1"/>
          </p:cNvSpPr>
          <p:nvPr>
            <p:ph type="sldNum" sz="quarter" idx="12"/>
          </p:nvPr>
        </p:nvSpPr>
        <p:spPr/>
        <p:txBody>
          <a:bodyPr/>
          <a:lstStyle/>
          <a:p>
            <a:fld id="{A507E34E-F8CF-C042-953C-8A8377B6E721}" type="slidenum">
              <a:rPr lang="en-US" smtClean="0"/>
              <a:t>99</a:t>
            </a:fld>
            <a:endParaRPr lang="en-US"/>
          </a:p>
        </p:txBody>
      </p:sp>
      <p:pic>
        <p:nvPicPr>
          <p:cNvPr id="3" name="Picture 2" descr="gpg4win-opening-scree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495" y="1105156"/>
            <a:ext cx="6489700" cy="5029200"/>
          </a:xfrm>
          <a:prstGeom prst="rect">
            <a:avLst/>
          </a:prstGeom>
        </p:spPr>
      </p:pic>
    </p:spTree>
    <p:extLst>
      <p:ext uri="{BB962C8B-B14F-4D97-AF65-F5344CB8AC3E}">
        <p14:creationId xmlns:p14="http://schemas.microsoft.com/office/powerpoint/2010/main" val="1395141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5997</TotalTime>
  <Words>6181</Words>
  <Application>Microsoft Macintosh PowerPoint</Application>
  <PresentationFormat>On-screen Show (4:3)</PresentationFormat>
  <Paragraphs>892</Paragraphs>
  <Slides>182</Slides>
  <Notes>0</Notes>
  <HiddenSlides>0</HiddenSlides>
  <MMClips>0</MMClips>
  <ScaleCrop>false</ScaleCrop>
  <HeadingPairs>
    <vt:vector size="4" baseType="variant">
      <vt:variant>
        <vt:lpstr>Theme</vt:lpstr>
      </vt:variant>
      <vt:variant>
        <vt:i4>1</vt:i4>
      </vt:variant>
      <vt:variant>
        <vt:lpstr>Slide Titles</vt:lpstr>
      </vt:variant>
      <vt:variant>
        <vt:i4>182</vt:i4>
      </vt:variant>
    </vt:vector>
  </HeadingPairs>
  <TitlesOfParts>
    <vt:vector size="183" baseType="lpstr">
      <vt:lpstr>Office Theme</vt:lpstr>
      <vt:lpstr>Pretty Good Privacy (PGP) And GNU Privacy Guard (GPG): Just Enough Training to Make You Dangerous</vt:lpstr>
      <vt:lpstr>0. Introduction</vt:lpstr>
      <vt:lpstr>Obligatory Screen: Eligibility For Strong Encryption</vt:lpstr>
      <vt:lpstr>Disclaimer</vt:lpstr>
      <vt:lpstr>Our Goal Today: 'Basic PGP/GPG Functional Literacy'</vt:lpstr>
      <vt:lpstr>I. Why Bother Learning To Use PGP/GPG?</vt:lpstr>
      <vt:lpstr>All Email Is Private, Right?</vt:lpstr>
      <vt:lpstr>"But Joe! I've Got Nothing to Hide!"</vt:lpstr>
      <vt:lpstr>"But What About PGP/GPG and the Bad Guys???"</vt:lpstr>
      <vt:lpstr>II. PGP/GPG: "Too Hard To Learn To Use?"</vt:lpstr>
      <vt:lpstr>PGP/GPG: A "Daunting" Crypto Option?</vt:lpstr>
      <vt:lpstr>Is PGP/GPG Something of A "Dead End?"</vt:lpstr>
      <vt:lpstr>If PGP/GPG Is "Dying," No One's Told Facebook That</vt:lpstr>
      <vt:lpstr>Some Genuine Limitations of PGP/GPG</vt:lpstr>
      <vt:lpstr>On Balance, However...</vt:lpstr>
      <vt:lpstr>Platforms</vt:lpstr>
      <vt:lpstr>III. How PGP/GPG Works (In General)</vt:lpstr>
      <vt:lpstr>PGP/GPG vs. Alternative End-To-End Crypto Options</vt:lpstr>
      <vt:lpstr>Symmetrically Encrypting a File with 7-Zip*</vt:lpstr>
      <vt:lpstr>But There's The Rub....</vt:lpstr>
      <vt:lpstr>Scaling Key Exchange: Symmetric Crypto Can't</vt:lpstr>
      <vt:lpstr>Why Not Just Share One  Common Community-Wide Key?</vt:lpstr>
      <vt:lpstr>Asymmetric Cryptography</vt:lpstr>
      <vt:lpstr>How Does Someone Get A PGP/GPG Key Pair?</vt:lpstr>
      <vt:lpstr>How Does Someone Get  Someone Else's Public Key?</vt:lpstr>
      <vt:lpstr>Picking the RIGHT PGP/GPG Public Key</vt:lpstr>
      <vt:lpstr>The PGP/GPG Web of Trust</vt:lpstr>
      <vt:lpstr>NOTE: Signing a Key ^= "Vouching" For Someone</vt:lpstr>
      <vt:lpstr>Is Signing PGP/GPG Keys "Required?"</vt:lpstr>
      <vt:lpstr>So Why Doesn't Everyone Use PGP/GPG?</vt:lpstr>
      <vt:lpstr>Nonetheless, Let's Give It A Try Today</vt:lpstr>
      <vt:lpstr>III. One-Time Setup Tasks </vt:lpstr>
      <vt:lpstr>Versions of PGP/GPG</vt:lpstr>
      <vt:lpstr>Installation for the Various Platforms</vt:lpstr>
      <vt:lpstr>PowerPoint Presentation</vt:lpstr>
      <vt:lpstr>Mac-1. Mac Users:  GNU Privacy Guard Installation</vt:lpstr>
      <vt:lpstr>Installing GPG From Source for the Mac</vt:lpstr>
      <vt:lpstr>I'm Going to Assume We DO Have There's At Least One Mac User Who Didn't Get That Prep Work Done</vt:lpstr>
      <vt:lpstr>The Mac Terminal App</vt:lpstr>
      <vt:lpstr>Mac Administrative User</vt:lpstr>
      <vt:lpstr>Install the Apple Developer Tools</vt:lpstr>
      <vt:lpstr>PowerPoint Presentation</vt:lpstr>
      <vt:lpstr>Installing The Command Line Tools</vt:lpstr>
      <vt:lpstr>Linux Users, You Should Start Paying Attention Here</vt:lpstr>
      <vt:lpstr>Downloading GPG 1.4.20 Source Code</vt:lpstr>
      <vt:lpstr>Unpack The GNUPG Distribution</vt:lpstr>
      <vt:lpstr>Installing GPG</vt:lpstr>
      <vt:lpstr>Confirm That GPG Is Installed</vt:lpstr>
      <vt:lpstr>See A Short Summary of GPG Commands</vt:lpstr>
      <vt:lpstr>See Also The GPG Unix Manual Page</vt:lpstr>
      <vt:lpstr>Mac-2. Mac [and Linux] Users:   Creating and Managing  YOUR OWN Keypair</vt:lpstr>
      <vt:lpstr>Create A Keypair For Yourself</vt:lpstr>
      <vt:lpstr>Key Duration/Validity Period</vt:lpstr>
      <vt:lpstr>Put In Your Name, Email, and An Optional Comment</vt:lpstr>
      <vt:lpstr>Enter A Strong Passphrase</vt:lpstr>
      <vt:lpstr>Do Some Other Stuff While Your Keys Gets Created</vt:lpstr>
      <vt:lpstr>Backup Your PRIVATE Key</vt:lpstr>
      <vt:lpstr>Push Your PUBLIC Key to the Keyservers</vt:lpstr>
      <vt:lpstr>Sharing Your PUBLIC Key 1:1 With Someone</vt:lpstr>
      <vt:lpstr>A Quick Cut and Paste Review</vt:lpstr>
      <vt:lpstr>Mac-3. Mac [and Linux] Users:   Getting and Managing  Other People's Public Keys</vt:lpstr>
      <vt:lpstr>Find a Correspondent's Public Key  (And Automatically Downloading A Copy Of It)</vt:lpstr>
      <vt:lpstr>Getting A Correspondent's Public Key Shared 1:1, And Then Incorporating It Into Your Keychain</vt:lpstr>
      <vt:lpstr>Mac-4. Mac [and Linux] Users:   Signing A Message You've Made</vt:lpstr>
      <vt:lpstr>Getting Ready to Cryptographically Sign A Message</vt:lpstr>
      <vt:lpstr>Now Sign That Message...</vt:lpstr>
      <vt:lpstr>Looking at the clearsign'd Message</vt:lpstr>
      <vt:lpstr>Sending The clearsign'd Message</vt:lpstr>
      <vt:lpstr>Mac-5. Mac [and Linux] Users:   Validating A Signed Message  You've Received</vt:lpstr>
      <vt:lpstr>Validating A Signed Message You've Just Received</vt:lpstr>
      <vt:lpstr>What You'll See For a Sample Valid Signature</vt:lpstr>
      <vt:lpstr>Mac-6. Mac [and Linux] Users:   Encrypting a Message To Protect Against Eavesdropping</vt:lpstr>
      <vt:lpstr>Getting Ready to Encrypt A Message</vt:lpstr>
      <vt:lpstr>Now Encrypt That Message...</vt:lpstr>
      <vt:lpstr>Side Bar: "What's 'ASCII armor'?"</vt:lpstr>
      <vt:lpstr>Some Notes About Encrypting</vt:lpstr>
      <vt:lpstr>Sending The Encrypted Message</vt:lpstr>
      <vt:lpstr>Quick Notes About Sending Encrypted Messages</vt:lpstr>
      <vt:lpstr>Mac-7. Mac [and Linux] Users:   Decrypting an Encrypted Message  You've Just Received</vt:lpstr>
      <vt:lpstr>Decrypting An Encrypted Message  You've Just Received</vt:lpstr>
      <vt:lpstr>Notes About Decrypting An Encrypted Message</vt:lpstr>
      <vt:lpstr>Mac-8. Mac [and Linux] Users:   Signing Another User's Public Key</vt:lpstr>
      <vt:lpstr>Signing Another User's Public Key</vt:lpstr>
      <vt:lpstr>Why Not Send The Key You've  Signed Directly to the Keyserver?</vt:lpstr>
      <vt:lpstr>Mac-9. Mac [and Linux] Users:   Importing Your Own Key  After It Has Been Signed</vt:lpstr>
      <vt:lpstr>Updating Your Key Ring With A Key That Someone Has Signed For You</vt:lpstr>
      <vt:lpstr>Updating Your Key As Saved  On The Public Keyservers</vt:lpstr>
      <vt:lpstr>Mac-10. Mac [and Linux] Users:   PRACTICE!</vt:lpstr>
      <vt:lpstr>Okay Mac/Linux Users,  Now Practice For A Few Minutes!</vt:lpstr>
      <vt:lpstr>PowerPoint Presentation</vt:lpstr>
      <vt:lpstr>Windows-1:   Windows GNU Privacy Guard Installation</vt:lpstr>
      <vt:lpstr>Installing The Windows Gpg4win Binary</vt:lpstr>
      <vt:lpstr>Why Do A Binary Version For Windows Users?</vt:lpstr>
      <vt:lpstr>The Gpg4Win Top Level Web Site's Download Link</vt:lpstr>
      <vt:lpstr>There Are Several Download Options; Unless Space Is Really Tight, Do The Full One</vt:lpstr>
      <vt:lpstr>Normal Firefox Download Process, Yielding...</vt:lpstr>
      <vt:lpstr>Verifying The Distribution's Integrity</vt:lpstr>
      <vt:lpstr>Anyhow, When Ready to Proceed, Just Double  Click The Downloaded File to Start the Installer</vt:lpstr>
      <vt:lpstr>Opening Screen</vt:lpstr>
      <vt:lpstr>Accept The GNU GPL</vt:lpstr>
      <vt:lpstr>Choose Components To Install (Go Ahead and Choose Everything)</vt:lpstr>
      <vt:lpstr>Pick An Install Location (I Suggest Accepting the Default Location)</vt:lpstr>
      <vt:lpstr>Stick Start Links "Everywhere"</vt:lpstr>
      <vt:lpstr>Confirm The Default Start Menu Folder Name</vt:lpstr>
      <vt:lpstr>Installing...</vt:lpstr>
      <vt:lpstr>Normal End of Installation</vt:lpstr>
      <vt:lpstr>Setup Process' Last Step Shows You the README</vt:lpstr>
      <vt:lpstr>The README file</vt:lpstr>
      <vt:lpstr>Windows-2:  Creating and Managing  YOUR OWN Keypair</vt:lpstr>
      <vt:lpstr>Start Kleopatra From Your Desktop or  From The "All Programs" Menu</vt:lpstr>
      <vt:lpstr>Choose Your Key's Format: Select OpenPGP</vt:lpstr>
      <vt:lpstr>Create Your Keypair</vt:lpstr>
      <vt:lpstr>Create Your Keypair: Advanced Settings</vt:lpstr>
      <vt:lpstr>Review Certificate Parameters</vt:lpstr>
      <vt:lpstr>Do Stuff While Your Keys Are Being Created</vt:lpstr>
      <vt:lpstr>Key Pair Successfully Created</vt:lpstr>
      <vt:lpstr>My New Key in the Kleopatra Certificate Display</vt:lpstr>
      <vt:lpstr>Export Your SECRET Key For Backup Purposes</vt:lpstr>
      <vt:lpstr>Now Push Your PUBLIC Key To the Keyservers</vt:lpstr>
      <vt:lpstr>Windows-3:   Getting and Managing  Other People's Public Keys</vt:lpstr>
      <vt:lpstr>Look Up A Cert on the Public Keyservers</vt:lpstr>
      <vt:lpstr>After Importing, You'll See...</vt:lpstr>
      <vt:lpstr>Windows-4:   Signing A Message You've Made</vt:lpstr>
      <vt:lpstr>Create a Small Sample Message Using Notepad And Save It On Your Desktop (sample.txt) in ANSI Format</vt:lpstr>
      <vt:lpstr>Select That File For Signing</vt:lpstr>
      <vt:lpstr>Sign The File</vt:lpstr>
      <vt:lpstr>Pick HOW You'll Sign</vt:lpstr>
      <vt:lpstr>Enter Your Passphrase</vt:lpstr>
      <vt:lpstr>Signing Successful</vt:lpstr>
      <vt:lpstr>Windows-5:   Validating A Signed Message  You've Received</vt:lpstr>
      <vt:lpstr>When You Receive A PGP-Signed Message...</vt:lpstr>
      <vt:lpstr>Select A Signed File To Validate – Heck, Let's  Validate The Sig on the Msg We Just Signed!</vt:lpstr>
      <vt:lpstr>The Signature On Our File Is Valid</vt:lpstr>
      <vt:lpstr>Different PGP/GPG Signature Structures</vt:lpstr>
      <vt:lpstr>Files Damaged In Transit</vt:lpstr>
      <vt:lpstr>Windows-6:  Encrypting a Message To Protect Against Eavesdropping</vt:lpstr>
      <vt:lpstr>Encrypting a File With Gpg4win</vt:lpstr>
      <vt:lpstr>Select "Encrypt" and "Text Output"</vt:lpstr>
      <vt:lpstr>On NOT Deleting Unencrypted Original Files</vt:lpstr>
      <vt:lpstr>Select A Recipient For The Encrypted File Then Hit the Green "Down Arrow" Add Button</vt:lpstr>
      <vt:lpstr>For Example, We Chose US-CERT...</vt:lpstr>
      <vt:lpstr>Since We DIDN'T Also Add Ourselves,  We're Going to Get A Warning</vt:lpstr>
      <vt:lpstr>Wingpg4 Verifies That The Encryption's Done</vt:lpstr>
      <vt:lpstr>Send That Encrypted File To Your Recipient</vt:lpstr>
      <vt:lpstr>Windows-7:   Decrypting an Encrypted Message  You've Just Received</vt:lpstr>
      <vt:lpstr>To Decrypt an Encrypted Message You've Received</vt:lpstr>
      <vt:lpstr>Decrypting...</vt:lpstr>
      <vt:lpstr>Successful Decryption!</vt:lpstr>
      <vt:lpstr>What You'll See If You CAN'T Decrypt (Since I'm Not US-CERT, And This Message Was Encrypted ONLY For Them With Their Key, This Makes Sense, Right?)</vt:lpstr>
      <vt:lpstr>Windows-8:   Signing Another User's Public Key</vt:lpstr>
      <vt:lpstr>To Sign Another User's Key (After You've Verified Their Passport &amp; Confirmed Their Key Fingerprint)... </vt:lpstr>
      <vt:lpstr>Confirm That You Want To Publicly Sign It...</vt:lpstr>
      <vt:lpstr>Enter Your Passphrase</vt:lpstr>
      <vt:lpstr>Send The Signed Key Back To Its Owner</vt:lpstr>
      <vt:lpstr>Windows-9:   Importing Your Own Key  After It Has Been Signed</vt:lpstr>
      <vt:lpstr>Assume Someone's Just Sent You  Your Public Key, Signed By Them</vt:lpstr>
      <vt:lpstr>Windows-10:   PRACTICE!</vt:lpstr>
      <vt:lpstr>Windows Users: Practice For A Few Minutes!</vt:lpstr>
      <vt:lpstr>PowerPoint Presentation</vt:lpstr>
      <vt:lpstr>Integrate GPG With Thunderbird Using Enigmail</vt:lpstr>
      <vt:lpstr>Thunderbird Configuration Caution #1</vt:lpstr>
      <vt:lpstr>GMail and IMAP</vt:lpstr>
      <vt:lpstr>Caution #2: Enigmail and Thunderbird Updates</vt:lpstr>
      <vt:lpstr>The Critical Check In Thunderbird Advanced Prefs</vt:lpstr>
      <vt:lpstr>Caution #3: Last Version to Support Classic GPG</vt:lpstr>
      <vt:lpstr>Installing Enigmail From Within Thunderbird</vt:lpstr>
      <vt:lpstr>There's a Setup Wizard, But You Don't Need It</vt:lpstr>
      <vt:lpstr>Basically Just Click Done</vt:lpstr>
      <vt:lpstr>Manually Configuring Settings For Your Account </vt:lpstr>
      <vt:lpstr>NO HTML! Compose in Plain Text ONLY</vt:lpstr>
      <vt:lpstr>Configuring OpenPGP Security</vt:lpstr>
      <vt:lpstr>Configuring Enigmail Preferences: Basic Is OK As-Is</vt:lpstr>
      <vt:lpstr>Configuring Enigmail Preferences:  Sending Tab Tweaks</vt:lpstr>
      <vt:lpstr>Notes: Enigmail Can Be Quite Particular</vt:lpstr>
      <vt:lpstr>Write A Message With Thunderbird &amp; Enigmail</vt:lpstr>
      <vt:lpstr>Receive A Message Using Thunderbird &amp; Enigmail</vt:lpstr>
      <vt:lpstr>"But Joe! I Use A Webmail Account!"</vt:lpstr>
      <vt:lpstr>"Any Other Options I Could Consider?"</vt:lpstr>
      <vt:lpstr>PowerPoint Presentation</vt:lpstr>
      <vt:lpstr>That's About All The Formal Presentation For Today</vt:lpstr>
      <vt:lpstr>OPTIONAL: IF You'd Like To Participate</vt:lpstr>
      <vt:lpstr>Thanks for Coming To Today's Training!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Pretty Good Privacy (PGP) and GNU Privacy Guard (GPG): Just Enough Training to Make You Dangerous</dc:title>
  <dc:creator>Joe</dc:creator>
  <cp:lastModifiedBy>Joe</cp:lastModifiedBy>
  <cp:revision>509</cp:revision>
  <dcterms:created xsi:type="dcterms:W3CDTF">2015-05-13T00:36:35Z</dcterms:created>
  <dcterms:modified xsi:type="dcterms:W3CDTF">2016-02-15T06:44:00Z</dcterms:modified>
</cp:coreProperties>
</file>