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4" r:id="rId3"/>
    <p:sldId id="262" r:id="rId4"/>
    <p:sldId id="303" r:id="rId5"/>
    <p:sldId id="304" r:id="rId6"/>
    <p:sldId id="307" r:id="rId7"/>
    <p:sldId id="306" r:id="rId8"/>
    <p:sldId id="281" r:id="rId9"/>
    <p:sldId id="300" r:id="rId10"/>
    <p:sldId id="291" r:id="rId11"/>
    <p:sldId id="280" r:id="rId12"/>
    <p:sldId id="290" r:id="rId13"/>
    <p:sldId id="294" r:id="rId14"/>
    <p:sldId id="292" r:id="rId15"/>
    <p:sldId id="295" r:id="rId16"/>
    <p:sldId id="296" r:id="rId17"/>
    <p:sldId id="297" r:id="rId18"/>
    <p:sldId id="308" r:id="rId19"/>
    <p:sldId id="309" r:id="rId20"/>
    <p:sldId id="299" r:id="rId21"/>
    <p:sldId id="28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9286" autoAdjust="0"/>
  </p:normalViewPr>
  <p:slideViewPr>
    <p:cSldViewPr snapToGrid="0" snapToObjects="1">
      <p:cViewPr varScale="1">
        <p:scale>
          <a:sx n="93" d="100"/>
          <a:sy n="93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halkboar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6AF97-5D81-1E49-B3D1-B4F7098A6CD5}" type="datetimeFigureOut">
              <a:rPr lang="en-US" smtClean="0">
                <a:latin typeface="Chalkboard"/>
              </a:rPr>
              <a:t>8/24/14</a:t>
            </a:fld>
            <a:endParaRPr lang="en-US" dirty="0">
              <a:latin typeface="Chalkboar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halkboar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DF736-B310-9747-9213-3B7F7955C6F3}" type="slidenum">
              <a:rPr lang="en-US" smtClean="0">
                <a:latin typeface="Chalkboard"/>
              </a:rPr>
              <a:t>‹#›</a:t>
            </a:fld>
            <a:endParaRPr lang="en-US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285026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halkboar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halkboard"/>
              </a:defRPr>
            </a:lvl1pPr>
          </a:lstStyle>
          <a:p>
            <a:fld id="{7471A781-657B-714C-B5FC-A588D332E27D}" type="datetimeFigureOut">
              <a:rPr lang="en-US" smtClean="0"/>
              <a:pPr/>
              <a:t>8/24/14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halkboar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halkboard"/>
              </a:defRPr>
            </a:lvl1pPr>
          </a:lstStyle>
          <a:p>
            <a:fld id="{3260C496-CF68-0043-A403-2169CB863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5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halkboard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halkboard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halkboard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halkboard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halkboard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F6214-2C26-1F46-8F2B-3734A8E29212}" type="datetime1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7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F1CF-28C3-F54D-8871-049A16308666}" type="datetime1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0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4D08-3657-0449-9209-5E462281DBDC}" type="datetime1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3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580F-3604-B44C-ADF4-8827367945C2}" type="datetime1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3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0CCE-6902-BA4E-9314-394C643029FC}" type="datetime1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6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F9F3-2F11-C241-BAA8-9297DA9E69DE}" type="datetime1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4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3478-DB98-C544-9C8E-ED7BA29F916C}" type="datetime1">
              <a:rPr lang="en-US" smtClean="0"/>
              <a:t>8/24/14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0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BD591-B866-DC43-9876-B0D56875C111}" type="datetime1">
              <a:rPr lang="en-US" smtClean="0"/>
              <a:t>8/24/14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6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BF876-829C-3B44-A50F-071B70120A1D}" type="datetime1">
              <a:rPr lang="en-US" smtClean="0"/>
              <a:t>8/24/14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9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F61D5-EB3D-4143-9518-545E13034EA8}" type="datetime1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3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DEC9-2E2F-F24C-A227-CD68B7A4DE07}" type="datetime1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9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halkboard"/>
              </a:defRPr>
            </a:lvl1pPr>
          </a:lstStyle>
          <a:p>
            <a:fld id="{DE9557DA-6CDC-864C-AB15-EC076E232412}" type="datetime1">
              <a:rPr lang="en-US" smtClean="0"/>
              <a:t>8/24/14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halkboar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halkboard"/>
              </a:defRPr>
            </a:lvl1pPr>
          </a:lstStyle>
          <a:p>
            <a:fld id="{B70A2B8D-7FD8-6A43-864F-3FA1072908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61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halkboar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halkboard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halkboard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halkboard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halkboard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halkboard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912" y="531994"/>
            <a:ext cx="8512232" cy="352761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cs typeface="Chalkboard"/>
              </a:rPr>
              <a:t>"Those</a:t>
            </a:r>
            <a:r>
              <a:rPr lang="en-US" sz="3200" b="1" i="1" dirty="0" smtClean="0">
                <a:cs typeface="Chalkboard"/>
              </a:rPr>
              <a:t> </a:t>
            </a:r>
            <a:r>
              <a:rPr lang="en-US" sz="3200" b="1" i="1" u="sng" dirty="0" smtClean="0">
                <a:latin typeface="Chalkboard"/>
                <a:cs typeface="Chalkboard"/>
              </a:rPr>
              <a:t>Dang</a:t>
            </a:r>
            <a:r>
              <a:rPr lang="en-US" sz="3200" b="1" dirty="0" smtClean="0">
                <a:latin typeface="Chalkboard"/>
                <a:cs typeface="Chalkboard"/>
              </a:rPr>
              <a:t> </a:t>
            </a:r>
            <a:r>
              <a:rPr lang="en-US" sz="3200" b="1" dirty="0" smtClean="0">
                <a:latin typeface="Chalkboard"/>
                <a:cs typeface="Chalkboard"/>
              </a:rPr>
              <a:t>Passwords</a:t>
            </a:r>
            <a:r>
              <a:rPr lang="en-US" sz="3200" b="1" dirty="0">
                <a:cs typeface="Chalkboard"/>
              </a:rPr>
              <a:t> </a:t>
            </a:r>
            <a:r>
              <a:rPr lang="en-US" sz="3200" b="1" dirty="0" smtClean="0">
                <a:cs typeface="Chalkboard"/>
              </a:rPr>
              <a:t>–</a:t>
            </a:r>
            <a:br>
              <a:rPr lang="en-US" sz="3200" b="1" dirty="0" smtClean="0">
                <a:cs typeface="Chalkboard"/>
              </a:rPr>
            </a:br>
            <a:r>
              <a:rPr lang="en-US" sz="3200" b="1" dirty="0" smtClean="0">
                <a:latin typeface="Chalkboard"/>
                <a:cs typeface="Chalkboard"/>
              </a:rPr>
              <a:t>They're </a:t>
            </a:r>
            <a:r>
              <a:rPr lang="en-US" sz="3200" b="1" dirty="0" smtClean="0">
                <a:cs typeface="Chalkboard"/>
              </a:rPr>
              <a:t>Just </a:t>
            </a:r>
            <a:r>
              <a:rPr lang="en-US" sz="3200" b="1" dirty="0" smtClean="0">
                <a:cs typeface="Chalkboard"/>
              </a:rPr>
              <a:t>Driving </a:t>
            </a:r>
            <a:r>
              <a:rPr lang="en-US" sz="3200" b="1" dirty="0" smtClean="0">
                <a:cs typeface="Chalkboard"/>
              </a:rPr>
              <a:t>Me </a:t>
            </a:r>
            <a:r>
              <a:rPr lang="en-US" sz="3200" b="1" u="sng" dirty="0" smtClean="0">
                <a:cs typeface="Chalkboard"/>
              </a:rPr>
              <a:t>Crazy</a:t>
            </a:r>
            <a:r>
              <a:rPr lang="en-US" sz="3200" b="1" dirty="0" smtClean="0">
                <a:cs typeface="Chalkboard"/>
              </a:rPr>
              <a:t>!"</a:t>
            </a:r>
            <a:br>
              <a:rPr lang="en-US" sz="3200" b="1" dirty="0" smtClean="0">
                <a:cs typeface="Chalkboard"/>
              </a:rPr>
            </a:br>
            <a:r>
              <a:rPr lang="en-US" sz="3200" b="1" dirty="0" smtClean="0">
                <a:cs typeface="Chalkboard"/>
              </a:rPr>
              <a:t/>
            </a:r>
            <a:br>
              <a:rPr lang="en-US" sz="3200" b="1" dirty="0" smtClean="0">
                <a:cs typeface="Chalkboard"/>
              </a:rPr>
            </a:br>
            <a:r>
              <a:rPr lang="en-US" sz="3200" b="1" dirty="0" smtClean="0">
                <a:cs typeface="Chalkboard"/>
              </a:rPr>
              <a:t>Some Introductory Remarks For </a:t>
            </a:r>
            <a:br>
              <a:rPr lang="en-US" sz="3200" b="1" dirty="0" smtClean="0">
                <a:cs typeface="Chalkboard"/>
              </a:rPr>
            </a:br>
            <a:r>
              <a:rPr lang="en-US" sz="3200" b="1" dirty="0" smtClean="0">
                <a:cs typeface="Chalkboard"/>
              </a:rPr>
              <a:t>A Panel on Passwords in </a:t>
            </a:r>
            <a:r>
              <a:rPr lang="en-US" sz="3200" b="1" dirty="0" smtClean="0">
                <a:cs typeface="Chalkboard"/>
              </a:rPr>
              <a:t>Portland, </a:t>
            </a:r>
            <a:r>
              <a:rPr lang="en-US" sz="3200" b="1" dirty="0" smtClean="0">
                <a:cs typeface="Chalkboard"/>
              </a:rPr>
              <a:t/>
            </a:r>
            <a:br>
              <a:rPr lang="en-US" sz="3200" b="1" dirty="0" smtClean="0">
                <a:cs typeface="Chalkboard"/>
              </a:rPr>
            </a:br>
            <a:r>
              <a:rPr lang="en-US" sz="3200" b="1" dirty="0" smtClean="0">
                <a:cs typeface="Chalkboard"/>
              </a:rPr>
              <a:t>Organized By </a:t>
            </a:r>
            <a:r>
              <a:rPr lang="en-US" sz="3200" b="1" i="1" dirty="0" smtClean="0">
                <a:cs typeface="Chalkboard"/>
              </a:rPr>
              <a:t>The Oregonian</a:t>
            </a:r>
            <a:endParaRPr lang="en-US" sz="3200" b="1" i="1" dirty="0">
              <a:cs typeface="Chalkboar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892"/>
            <a:ext cx="6400800" cy="194671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Joe St Sauver, Ph.D.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Disclaimer: All opinions strictly my 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2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63286"/>
            <a:ext cx="8853714" cy="36285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 </a:t>
            </a:r>
            <a:r>
              <a:rPr lang="en-US" sz="3200" b="1" dirty="0" smtClean="0"/>
              <a:t>Sample "</a:t>
            </a:r>
            <a:r>
              <a:rPr lang="en-US" sz="3200" b="1" dirty="0" smtClean="0"/>
              <a:t>Complex" Password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strong-pa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85" y="775978"/>
            <a:ext cx="6573876" cy="572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2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63286"/>
            <a:ext cx="8853714" cy="36285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One </a:t>
            </a:r>
            <a:r>
              <a:rPr lang="en-US" sz="3200" b="1" i="1" dirty="0" smtClean="0"/>
              <a:t>Slight</a:t>
            </a:r>
            <a:r>
              <a:rPr lang="en-US" sz="3200" b="1" dirty="0" smtClean="0"/>
              <a:t> Problem With Complex Passwords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671286"/>
            <a:ext cx="8690429" cy="595992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People have a hard time remembering </a:t>
            </a:r>
            <a:r>
              <a:rPr lang="en-US" sz="2400" b="1" dirty="0" smtClean="0"/>
              <a:t>complex </a:t>
            </a:r>
            <a:r>
              <a:rPr lang="en-US" sz="2400" b="1" dirty="0" smtClean="0"/>
              <a:t>strings.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For example, I bet you don't remember the password I just showed you on the preceding slide..</a:t>
            </a:r>
            <a:r>
              <a:rPr lang="en-US" sz="2400" dirty="0" smtClean="0"/>
              <a:t>. or do you?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People being people, they tend to </a:t>
            </a:r>
            <a:r>
              <a:rPr lang="en-US" sz="2400" dirty="0" smtClean="0"/>
              <a:t>use </a:t>
            </a:r>
            <a:r>
              <a:rPr lang="en-US" sz="2400" dirty="0" smtClean="0"/>
              <a:t>easier-to-remember </a:t>
            </a:r>
            <a:r>
              <a:rPr lang="en-US" sz="2400" dirty="0" smtClean="0"/>
              <a:t>passwords, instead. For example, perhaps they set their password to something like "baseball" or "</a:t>
            </a:r>
            <a:r>
              <a:rPr lang="en-US" sz="2400" dirty="0" smtClean="0"/>
              <a:t>hockey"</a:t>
            </a:r>
          </a:p>
          <a:p>
            <a:endParaRPr lang="en-US" sz="2400" dirty="0"/>
          </a:p>
          <a:p>
            <a:r>
              <a:rPr lang="en-US" sz="2400" dirty="0" smtClean="0"/>
              <a:t>While that's easier to remember, it's also easy to brute force, or even to just guess </a:t>
            </a:r>
            <a:r>
              <a:rPr lang="en-US" sz="2400" dirty="0" smtClean="0"/>
              <a:t>through </a:t>
            </a:r>
            <a:r>
              <a:rPr lang="en-US" sz="2400" dirty="0" smtClean="0"/>
              <a:t>a dictionary </a:t>
            </a:r>
            <a:r>
              <a:rPr lang="en-US" sz="2400" dirty="0" smtClean="0"/>
              <a:t>attack.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[What's </a:t>
            </a:r>
            <a:r>
              <a:rPr lang="en-US" sz="2400" dirty="0" smtClean="0"/>
              <a:t>a dictionary attack? </a:t>
            </a:r>
            <a:r>
              <a:rPr lang="en-US" sz="2400" dirty="0" smtClean="0"/>
              <a:t>Try all the words </a:t>
            </a:r>
            <a:r>
              <a:rPr lang="en-US" sz="2400" dirty="0" smtClean="0"/>
              <a:t>in the dictionary </a:t>
            </a:r>
            <a:r>
              <a:rPr lang="en-US" sz="2400" dirty="0" smtClean="0"/>
              <a:t>as possible passwords. </a:t>
            </a:r>
            <a:r>
              <a:rPr lang="en-US" sz="2400" dirty="0" smtClean="0"/>
              <a:t>FWIW, there are only </a:t>
            </a:r>
            <a:r>
              <a:rPr lang="en-US" sz="2400" dirty="0" smtClean="0"/>
              <a:t>about 250,000 </a:t>
            </a:r>
            <a:r>
              <a:rPr lang="en-US" sz="2400" dirty="0" smtClean="0"/>
              <a:t>words </a:t>
            </a:r>
            <a:r>
              <a:rPr lang="en-US" sz="2400" dirty="0" smtClean="0"/>
              <a:t>even in </a:t>
            </a:r>
            <a:r>
              <a:rPr lang="en-US" sz="2400" dirty="0" smtClean="0"/>
              <a:t>a </a:t>
            </a:r>
            <a:r>
              <a:rPr lang="en-US" sz="2400" dirty="0" smtClean="0"/>
              <a:t>big </a:t>
            </a:r>
            <a:r>
              <a:rPr lang="en-US" sz="2400" dirty="0" smtClean="0"/>
              <a:t>English </a:t>
            </a:r>
            <a:r>
              <a:rPr lang="en-US" sz="2400" dirty="0" smtClean="0"/>
              <a:t>dictionary, so that's a pretty short list for an attacker to try...]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45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63286"/>
            <a:ext cx="8853714" cy="36285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Sample Six </a:t>
            </a:r>
            <a:r>
              <a:rPr lang="en-US" sz="3200" b="1" dirty="0" smtClean="0"/>
              <a:t>Character </a:t>
            </a:r>
            <a:r>
              <a:rPr lang="en-US" sz="3200" b="1" dirty="0" smtClean="0"/>
              <a:t>Password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wea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953" y="907582"/>
            <a:ext cx="6357956" cy="559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03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63286"/>
            <a:ext cx="8853714" cy="50578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Passphrases To The </a:t>
            </a:r>
            <a:r>
              <a:rPr lang="en-US" sz="3200" b="1" dirty="0" smtClean="0"/>
              <a:t>Rescue (Maybe)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832928"/>
            <a:ext cx="8690429" cy="579828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While people have a hard time remembering random unpronounceable strings with numbers and weird characters and </a:t>
            </a:r>
            <a:r>
              <a:rPr lang="en-US" sz="2400" dirty="0" smtClean="0"/>
              <a:t>odd capitalization</a:t>
            </a:r>
            <a:r>
              <a:rPr lang="en-US" sz="2400" dirty="0" smtClean="0"/>
              <a:t>, most people CAN </a:t>
            </a:r>
            <a:r>
              <a:rPr lang="en-US" sz="2400" dirty="0" smtClean="0"/>
              <a:t>remember </a:t>
            </a:r>
            <a:r>
              <a:rPr lang="en-US" sz="2400" dirty="0" smtClean="0"/>
              <a:t>a </a:t>
            </a:r>
            <a:r>
              <a:rPr lang="en-US" sz="2400" dirty="0" smtClean="0"/>
              <a:t>relatively long "passphrase</a:t>
            </a:r>
            <a:r>
              <a:rPr lang="en-US" sz="2400" dirty="0" smtClean="0"/>
              <a:t>..</a:t>
            </a:r>
            <a:r>
              <a:rPr lang="en-US" sz="2400" dirty="0" smtClean="0"/>
              <a:t>."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Pass phrases can be a more secure alternative, at least if: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-- the site you're logging into allows you to use long </a:t>
            </a:r>
            <a:br>
              <a:rPr lang="en-US" sz="2400" dirty="0" smtClean="0"/>
            </a:br>
            <a:r>
              <a:rPr lang="en-US" sz="2400" dirty="0" smtClean="0"/>
              <a:t>    passwords (some will, some may not)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-- the site allows you to use words from the dictionary</a:t>
            </a:r>
            <a:br>
              <a:rPr lang="en-US" sz="2400" dirty="0" smtClean="0"/>
            </a:br>
            <a:r>
              <a:rPr lang="en-US" sz="2400" dirty="0" smtClean="0"/>
              <a:t>    in your password </a:t>
            </a:r>
            <a:r>
              <a:rPr lang="en-US" sz="2400" dirty="0" smtClean="0"/>
              <a:t>(again, some may, some may not)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-- your pass phrase isn't a </a:t>
            </a:r>
            <a:r>
              <a:rPr lang="en-US" sz="2400" dirty="0" smtClean="0"/>
              <a:t>well known cliché </a:t>
            </a:r>
            <a:r>
              <a:rPr lang="en-US" sz="2400" dirty="0" smtClean="0"/>
              <a:t>or </a:t>
            </a:r>
            <a:r>
              <a:rPr lang="en-US" sz="2400" dirty="0" smtClean="0"/>
              <a:t>otherwise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 smtClean="0"/>
              <a:t>overly </a:t>
            </a:r>
            <a:r>
              <a:rPr lang="en-US" sz="2400" dirty="0" smtClean="0"/>
              <a:t>common </a:t>
            </a:r>
            <a:r>
              <a:rPr lang="en-US" sz="2400" dirty="0" smtClean="0"/>
              <a:t>("a penny saved is a penny earned</a:t>
            </a:r>
            <a:r>
              <a:rPr lang="en-US" sz="2400" dirty="0" smtClean="0"/>
              <a:t>")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9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63286"/>
            <a:ext cx="8853714" cy="56040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Sample 36 </a:t>
            </a:r>
            <a:r>
              <a:rPr lang="en-US" sz="3200" b="1" dirty="0" smtClean="0"/>
              <a:t>Character Passphrase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passphr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62" y="967816"/>
            <a:ext cx="5709251" cy="52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0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286"/>
            <a:ext cx="9144000" cy="36285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Another Problem: Lots </a:t>
            </a:r>
            <a:r>
              <a:rPr lang="en-US" sz="3200" b="1" dirty="0" smtClean="0"/>
              <a:t>of </a:t>
            </a:r>
            <a:r>
              <a:rPr lang="en-US" sz="3200" b="1" dirty="0" smtClean="0"/>
              <a:t>Accounts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671286"/>
            <a:ext cx="8690429" cy="59599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Another problems is that we </a:t>
            </a:r>
            <a:r>
              <a:rPr lang="en-US" sz="2400" dirty="0" smtClean="0"/>
              <a:t>all have </a:t>
            </a:r>
            <a:r>
              <a:rPr lang="en-US" sz="2400" b="1" dirty="0" smtClean="0"/>
              <a:t>too many</a:t>
            </a:r>
            <a:r>
              <a:rPr lang="en-US" sz="2400" dirty="0" smtClean="0"/>
              <a:t> accounts to keep </a:t>
            </a:r>
            <a:r>
              <a:rPr lang="en-US" sz="2400" dirty="0" smtClean="0"/>
              <a:t>straight</a:t>
            </a:r>
            <a:r>
              <a:rPr lang="en-US" sz="2400" dirty="0" smtClean="0"/>
              <a:t>. So what do people do?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Maybe you use the same username and password </a:t>
            </a:r>
            <a:br>
              <a:rPr lang="en-US" sz="2400" dirty="0" smtClean="0"/>
            </a:br>
            <a:r>
              <a:rPr lang="en-US" sz="2400" dirty="0" smtClean="0"/>
              <a:t>  "everywhere..." </a:t>
            </a:r>
            <a:r>
              <a:rPr lang="en-US" sz="2400" dirty="0" smtClean="0"/>
              <a:t>When </a:t>
            </a:r>
            <a:r>
              <a:rPr lang="en-US" sz="2400" dirty="0" smtClean="0"/>
              <a:t>that happens, if an attacker can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2400" dirty="0" smtClean="0"/>
              <a:t>crack </a:t>
            </a:r>
            <a:r>
              <a:rPr lang="en-US" sz="2400" dirty="0" smtClean="0"/>
              <a:t>your username and password on one site, they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can use </a:t>
            </a:r>
            <a:r>
              <a:rPr lang="en-US" sz="2400" dirty="0" smtClean="0"/>
              <a:t>it on on all the sites where you have accounts.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- People may </a:t>
            </a:r>
            <a:r>
              <a:rPr lang="en-US" sz="2400" dirty="0" smtClean="0"/>
              <a:t>save their </a:t>
            </a:r>
            <a:r>
              <a:rPr lang="en-US" sz="2400" dirty="0"/>
              <a:t>passwords </a:t>
            </a:r>
            <a:r>
              <a:rPr lang="en-US" sz="2400" dirty="0" smtClean="0"/>
              <a:t>(insecurely) in their</a:t>
            </a:r>
            <a:br>
              <a:rPr lang="en-US" sz="2400" dirty="0" smtClean="0"/>
            </a:br>
            <a:r>
              <a:rPr lang="en-US" sz="2400" dirty="0" smtClean="0"/>
              <a:t>  web browsers...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dirty="0" smtClean="0"/>
              <a:t>Still other users just give up and continually "reset" </a:t>
            </a:r>
            <a:br>
              <a:rPr lang="en-US" sz="2400" dirty="0" smtClean="0"/>
            </a:br>
            <a:r>
              <a:rPr lang="en-US" sz="2400" dirty="0" smtClean="0"/>
              <a:t>  their passwords every time they need to login.</a:t>
            </a:r>
          </a:p>
          <a:p>
            <a:endParaRPr lang="en-US" sz="2400" dirty="0"/>
          </a:p>
          <a:p>
            <a:r>
              <a:rPr lang="en-US" sz="2400" dirty="0" smtClean="0"/>
              <a:t>Is there </a:t>
            </a:r>
            <a:r>
              <a:rPr lang="en-US" sz="2400" i="1" dirty="0" smtClean="0"/>
              <a:t>no better solution </a:t>
            </a:r>
            <a:r>
              <a:rPr lang="en-US" sz="2400" dirty="0" smtClean="0"/>
              <a:t>if you have lots of accounts?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2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write-d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7" y="409572"/>
            <a:ext cx="8273187" cy="37331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77" y="4662312"/>
            <a:ext cx="809708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board"/>
              </a:rPr>
              <a:t>Important Note From Joe:</a:t>
            </a:r>
            <a:r>
              <a:rPr lang="en-US" dirty="0" smtClean="0">
                <a:latin typeface="Chalkboard"/>
              </a:rPr>
              <a:t> this only works if you trust those who have </a:t>
            </a:r>
            <a:br>
              <a:rPr lang="en-US" dirty="0" smtClean="0">
                <a:latin typeface="Chalkboard"/>
              </a:rPr>
            </a:br>
            <a:r>
              <a:rPr lang="en-US" dirty="0" smtClean="0">
                <a:latin typeface="Chalkboard"/>
              </a:rPr>
              <a:t>access to the content of your wallet, and you never lose your wallet...</a:t>
            </a:r>
          </a:p>
          <a:p>
            <a:endParaRPr lang="en-US" dirty="0">
              <a:latin typeface="Chalkboard"/>
            </a:endParaRPr>
          </a:p>
          <a:p>
            <a:r>
              <a:rPr lang="en-US" b="1" dirty="0" smtClean="0">
                <a:latin typeface="Chalkboard"/>
              </a:rPr>
              <a:t>Additional Important Note From Joe:</a:t>
            </a:r>
            <a:r>
              <a:rPr lang="en-US" dirty="0" smtClean="0">
                <a:latin typeface="Chalkboard"/>
              </a:rPr>
              <a:t> this is NOT a recommendation that </a:t>
            </a:r>
            <a:br>
              <a:rPr lang="en-US" dirty="0" smtClean="0">
                <a:latin typeface="Chalkboard"/>
              </a:rPr>
            </a:br>
            <a:r>
              <a:rPr lang="en-US" dirty="0" smtClean="0">
                <a:latin typeface="Chalkboard"/>
              </a:rPr>
              <a:t>you should tape your username and password to the side of your computer </a:t>
            </a:r>
            <a:br>
              <a:rPr lang="en-US" dirty="0" smtClean="0">
                <a:latin typeface="Chalkboard"/>
              </a:rPr>
            </a:br>
            <a:r>
              <a:rPr lang="en-US" dirty="0" smtClean="0">
                <a:latin typeface="Chalkboard"/>
              </a:rPr>
              <a:t>where anyone walking by can</a:t>
            </a:r>
            <a:r>
              <a:rPr lang="en-US" dirty="0">
                <a:latin typeface="Chalkboard"/>
              </a:rPr>
              <a:t> </a:t>
            </a:r>
            <a:r>
              <a:rPr lang="en-US" dirty="0" smtClean="0">
                <a:latin typeface="Chalkboard"/>
              </a:rPr>
              <a:t>see it!</a:t>
            </a:r>
            <a:endParaRPr lang="en-US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321156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286"/>
            <a:ext cx="9143999" cy="36285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Or Maybe </a:t>
            </a:r>
            <a:r>
              <a:rPr lang="en-US" sz="3200" b="1" dirty="0" smtClean="0"/>
              <a:t>Try A Password Manager?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password-manag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11" y="787382"/>
            <a:ext cx="7121728" cy="55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4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286"/>
            <a:ext cx="9143999" cy="51944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Multifactor: Better Than </a:t>
            </a:r>
            <a:r>
              <a:rPr lang="en-US" sz="3200" b="1" dirty="0" smtClean="0"/>
              <a:t>Passwords Alone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983128"/>
            <a:ext cx="8690429" cy="5648086"/>
          </a:xfrm>
        </p:spPr>
        <p:txBody>
          <a:bodyPr>
            <a:normAutofit/>
          </a:bodyPr>
          <a:lstStyle/>
          <a:p>
            <a:r>
              <a:rPr lang="en-US" sz="2400" dirty="0"/>
              <a:t>If you use an ATM card </a:t>
            </a:r>
            <a:r>
              <a:rPr lang="en-US" sz="2400" dirty="0" smtClean="0"/>
              <a:t>you're </a:t>
            </a:r>
            <a:r>
              <a:rPr lang="en-US" sz="2400" dirty="0"/>
              <a:t>already familiar with </a:t>
            </a:r>
            <a:r>
              <a:rPr lang="en-US" sz="2400" dirty="0" smtClean="0"/>
              <a:t>one type of multifactor </a:t>
            </a:r>
            <a:r>
              <a:rPr lang="en-US" sz="2400" dirty="0" smtClean="0"/>
              <a:t>authentication: </a:t>
            </a:r>
            <a:r>
              <a:rPr lang="en-US" sz="2400" dirty="0" smtClean="0"/>
              <a:t>you </a:t>
            </a:r>
            <a:r>
              <a:rPr lang="en-US" sz="2400" dirty="0" smtClean="0"/>
              <a:t>need to supply </a:t>
            </a:r>
            <a:r>
              <a:rPr lang="en-US" sz="2400" dirty="0"/>
              <a:t>your ATM </a:t>
            </a:r>
            <a:r>
              <a:rPr lang="en-US" sz="2400" dirty="0" smtClean="0"/>
              <a:t>card (something you </a:t>
            </a:r>
            <a:r>
              <a:rPr lang="en-US" sz="2400" u="sng" dirty="0" smtClean="0"/>
              <a:t>have</a:t>
            </a:r>
            <a:r>
              <a:rPr lang="en-US" sz="2400" dirty="0" smtClean="0"/>
              <a:t>), PLUS you need to supply your PIN </a:t>
            </a:r>
            <a:r>
              <a:rPr lang="en-US" sz="2400" dirty="0"/>
              <a:t>code </a:t>
            </a:r>
            <a:r>
              <a:rPr lang="en-US" sz="2400" dirty="0" smtClean="0"/>
              <a:t>(something you </a:t>
            </a:r>
            <a:r>
              <a:rPr lang="en-US" sz="2400" u="sng" dirty="0" smtClean="0"/>
              <a:t>know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Two factor authentication for your computer accounts </a:t>
            </a:r>
            <a:r>
              <a:rPr lang="en-US" sz="2400" dirty="0" smtClean="0"/>
              <a:t>works </a:t>
            </a:r>
            <a:r>
              <a:rPr lang="en-US" sz="2400" dirty="0" smtClean="0"/>
              <a:t>in a similar way: after you login as you normally would with your username and password, </a:t>
            </a:r>
            <a:r>
              <a:rPr lang="en-US" sz="2400" dirty="0" smtClean="0"/>
              <a:t>the </a:t>
            </a:r>
            <a:r>
              <a:rPr lang="en-US" sz="2400" dirty="0" smtClean="0"/>
              <a:t>service you're logging into might contact you via your </a:t>
            </a:r>
            <a:r>
              <a:rPr lang="en-US" sz="2400" dirty="0" smtClean="0"/>
              <a:t>registered cell </a:t>
            </a:r>
            <a:r>
              <a:rPr lang="en-US" sz="2400" dirty="0" smtClean="0"/>
              <a:t>phone to confirm that it's "really </a:t>
            </a:r>
            <a:r>
              <a:rPr lang="en-US" sz="2400" dirty="0" smtClean="0"/>
              <a:t>you." </a:t>
            </a:r>
          </a:p>
          <a:p>
            <a:r>
              <a:rPr lang="en-US" sz="2400" dirty="0" smtClean="0"/>
              <a:t>You </a:t>
            </a:r>
            <a:r>
              <a:rPr lang="en-US" sz="2400" dirty="0" smtClean="0"/>
              <a:t>might need to enter a six digit code that they give you; other times you may simply push "ok" button on your phone to signal </a:t>
            </a:r>
            <a:r>
              <a:rPr lang="en-US" sz="2400" dirty="0" smtClean="0"/>
              <a:t>that you really want </a:t>
            </a:r>
            <a:r>
              <a:rPr lang="en-US" sz="2400" dirty="0" smtClean="0"/>
              <a:t>to proceed.</a:t>
            </a:r>
          </a:p>
          <a:p>
            <a:r>
              <a:rPr lang="en-US" sz="2400" dirty="0" smtClean="0"/>
              <a:t>If </a:t>
            </a:r>
            <a:r>
              <a:rPr lang="en-US" sz="2400" dirty="0" smtClean="0"/>
              <a:t>the sites you use offer some sort of multifactor </a:t>
            </a:r>
            <a:r>
              <a:rPr lang="en-US" sz="2400" dirty="0" smtClean="0"/>
              <a:t>authentication, </a:t>
            </a:r>
            <a:r>
              <a:rPr lang="en-US" sz="2400" b="1" i="1" dirty="0" smtClean="0"/>
              <a:t>please</a:t>
            </a:r>
            <a:r>
              <a:rPr lang="en-US" sz="2400" dirty="0" smtClean="0"/>
              <a:t>, </a:t>
            </a:r>
            <a:r>
              <a:rPr lang="en-US" sz="2400" u="sng" dirty="0" smtClean="0"/>
              <a:t>USE IT!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9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google-2-st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67" y="303467"/>
            <a:ext cx="6964647" cy="61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5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" y="163286"/>
            <a:ext cx="8890000" cy="36285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Tonight's Focus? Those </a:t>
            </a:r>
            <a:r>
              <a:rPr lang="en-US" sz="3200" b="1" i="1" u="sng" dirty="0" smtClean="0"/>
              <a:t>Dang</a:t>
            </a:r>
            <a:r>
              <a:rPr lang="en-US" sz="3200" b="1" dirty="0" smtClean="0"/>
              <a:t> PASSWORDS!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passwo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6" y="742471"/>
            <a:ext cx="7771034" cy="5177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022" y="6082995"/>
            <a:ext cx="81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halkboard"/>
              </a:rPr>
              <a:t>Source: https://</a:t>
            </a:r>
            <a:r>
              <a:rPr lang="en-US" dirty="0" err="1" smtClean="0">
                <a:latin typeface="Chalkboard"/>
              </a:rPr>
              <a:t>www.dragonresearchgroup.org</a:t>
            </a:r>
            <a:r>
              <a:rPr lang="en-US" dirty="0" smtClean="0">
                <a:latin typeface="Chalkboard"/>
              </a:rPr>
              <a:t>/insight/</a:t>
            </a:r>
            <a:r>
              <a:rPr lang="en-US" dirty="0" err="1" smtClean="0">
                <a:latin typeface="Chalkboard"/>
              </a:rPr>
              <a:t>sshpwauth-cloud.html</a:t>
            </a:r>
            <a:endParaRPr lang="en-US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206449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63286"/>
            <a:ext cx="8853714" cy="5467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Another </a:t>
            </a:r>
            <a:r>
              <a:rPr lang="en-US" sz="3200" b="1" dirty="0" smtClean="0"/>
              <a:t>Alternative... Federated Auth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59" y="830912"/>
            <a:ext cx="4183813" cy="58003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could also try using "</a:t>
            </a:r>
            <a:r>
              <a:rPr lang="en-US" sz="2400" dirty="0" smtClean="0"/>
              <a:t>federated </a:t>
            </a:r>
            <a:r>
              <a:rPr lang="en-US" sz="2400" dirty="0" smtClean="0"/>
              <a:t>auth."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 smtClean="0"/>
              <a:t>example, </a:t>
            </a:r>
            <a:r>
              <a:rPr lang="en-US" sz="2400" dirty="0" smtClean="0"/>
              <a:t>you may have noticed that some sites will </a:t>
            </a:r>
            <a:r>
              <a:rPr lang="en-US" sz="2400" dirty="0" smtClean="0"/>
              <a:t>let you login with your credentials from another site (such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as </a:t>
            </a:r>
            <a:r>
              <a:rPr lang="en-US" sz="2400" dirty="0" smtClean="0"/>
              <a:t>Facebook or Google</a:t>
            </a:r>
            <a:r>
              <a:rPr lang="en-US" sz="2400" dirty="0" smtClean="0"/>
              <a:t>)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</a:t>
            </a:r>
            <a:r>
              <a:rPr lang="en-US" sz="2400" dirty="0" smtClean="0"/>
              <a:t>hat's usually a sign that you're at a site that's doing </a:t>
            </a:r>
            <a:r>
              <a:rPr lang="en-US" sz="2400" dirty="0" smtClean="0"/>
              <a:t>some type of federated authentication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 descr="oregon-l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69" y="942164"/>
            <a:ext cx="3303200" cy="54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78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287"/>
            <a:ext cx="9143999" cy="62867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Important Notes About </a:t>
            </a:r>
            <a:r>
              <a:rPr lang="en-US" sz="3200" b="1" dirty="0" smtClean="0"/>
              <a:t>Federated Auth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928510"/>
            <a:ext cx="8690429" cy="570270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</a:t>
            </a:r>
            <a:r>
              <a:rPr lang="en-US" sz="2400" dirty="0" smtClean="0"/>
              <a:t>ederated </a:t>
            </a:r>
            <a:r>
              <a:rPr lang="en-US" sz="2400" dirty="0" smtClean="0"/>
              <a:t>authentication is NOT the same as just </a:t>
            </a:r>
            <a:r>
              <a:rPr lang="en-US" sz="2400" dirty="0" smtClean="0"/>
              <a:t>using the </a:t>
            </a:r>
            <a:r>
              <a:rPr lang="en-US" sz="2400" dirty="0" smtClean="0"/>
              <a:t>same username and the same password </a:t>
            </a:r>
            <a:r>
              <a:rPr lang="en-US" sz="2400" dirty="0" smtClean="0"/>
              <a:t>on multiple </a:t>
            </a:r>
            <a:r>
              <a:rPr lang="en-US" sz="2400" dirty="0" smtClean="0"/>
              <a:t>sites!</a:t>
            </a:r>
            <a:r>
              <a:rPr lang="en-US" sz="2400" dirty="0"/>
              <a:t> </a:t>
            </a:r>
            <a:r>
              <a:rPr lang="en-US" sz="2400" dirty="0" smtClean="0"/>
              <a:t>Doing THAT is</a:t>
            </a:r>
            <a:r>
              <a:rPr lang="en-US" sz="2400" dirty="0" smtClean="0"/>
              <a:t> </a:t>
            </a:r>
            <a:r>
              <a:rPr lang="en-US" sz="2400" dirty="0" smtClean="0"/>
              <a:t>a </a:t>
            </a:r>
            <a:r>
              <a:rPr lang="en-US" sz="2400" b="1" dirty="0" smtClean="0"/>
              <a:t>REALLY BAD</a:t>
            </a:r>
            <a:r>
              <a:rPr lang="en-US" sz="2400" dirty="0" smtClean="0"/>
              <a:t> idea</a:t>
            </a:r>
            <a:r>
              <a:rPr lang="en-US" sz="2400" dirty="0" smtClean="0"/>
              <a:t>. (Fortunately, federated auth is NOT the same thing at all!)</a:t>
            </a:r>
          </a:p>
          <a:p>
            <a:r>
              <a:rPr lang="en-US" sz="2400" dirty="0"/>
              <a:t>Some illegitimate sites may try to trick you into thinking that you're doing federated authentication when you're really not (this is a not uncommon phishing ploy). Pay very careful attention to </a:t>
            </a:r>
            <a:r>
              <a:rPr lang="en-US" sz="2400" dirty="0" smtClean="0"/>
              <a:t>the </a:t>
            </a:r>
            <a:r>
              <a:rPr lang="en-US" sz="2400" dirty="0"/>
              <a:t>site you're actually logging into!</a:t>
            </a:r>
          </a:p>
          <a:p>
            <a:r>
              <a:rPr lang="en-US" sz="2400" dirty="0"/>
              <a:t>Logging in with social media credentials may share more</a:t>
            </a:r>
            <a:br>
              <a:rPr lang="en-US" sz="2400" dirty="0"/>
            </a:br>
            <a:r>
              <a:rPr lang="en-US" sz="2400" dirty="0"/>
              <a:t>about you and your friends than you realize or intend. </a:t>
            </a:r>
            <a:br>
              <a:rPr lang="en-US" sz="2400" dirty="0"/>
            </a:br>
            <a:r>
              <a:rPr lang="en-US" sz="2400" dirty="0"/>
              <a:t>The best types of federated authentication strictly limit </a:t>
            </a:r>
            <a:r>
              <a:rPr lang="en-US" sz="2400" dirty="0" smtClean="0"/>
              <a:t>the information </a:t>
            </a:r>
            <a:r>
              <a:rPr lang="en-US" sz="2400" dirty="0"/>
              <a:t>about </a:t>
            </a:r>
            <a:r>
              <a:rPr lang="en-US" sz="2400" dirty="0" smtClean="0"/>
              <a:t>you </a:t>
            </a:r>
            <a:r>
              <a:rPr lang="en-US" sz="2400" dirty="0"/>
              <a:t>that get shared </a:t>
            </a:r>
            <a:r>
              <a:rPr lang="en-US" sz="2400" dirty="0" smtClean="0"/>
              <a:t>with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 sites to </a:t>
            </a:r>
            <a:r>
              <a:rPr lang="en-US" sz="2400" dirty="0"/>
              <a:t>just the minimum amount necessary. </a:t>
            </a:r>
            <a:r>
              <a:rPr lang="en-US" sz="2400" dirty="0" smtClean="0"/>
              <a:t>(Other </a:t>
            </a:r>
            <a:r>
              <a:rPr lang="en-US" sz="2400" dirty="0"/>
              <a:t>types of federated auth may simply share way, </a:t>
            </a:r>
            <a:r>
              <a:rPr lang="en-US" sz="2400" i="1" dirty="0"/>
              <a:t>way,</a:t>
            </a:r>
            <a:r>
              <a:rPr lang="en-US" sz="2400" dirty="0"/>
              <a:t> </a:t>
            </a:r>
            <a:r>
              <a:rPr lang="en-US" sz="2400" dirty="0" smtClean="0"/>
              <a:t>too much)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78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" y="95582"/>
            <a:ext cx="8890000" cy="95581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Conclusion: It's Your Choice. </a:t>
            </a:r>
            <a:br>
              <a:rPr lang="en-US" sz="3200" b="1" dirty="0" smtClean="0"/>
            </a:br>
            <a:r>
              <a:rPr lang="en-US" sz="3200" b="1" dirty="0" smtClean="0"/>
              <a:t>What Will You Choose </a:t>
            </a:r>
            <a:r>
              <a:rPr lang="en-US" sz="3200" b="1" dirty="0" smtClean="0"/>
              <a:t>To </a:t>
            </a:r>
            <a:r>
              <a:rPr lang="en-US" sz="3200" b="1" dirty="0" smtClean="0"/>
              <a:t>Do?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242564"/>
            <a:ext cx="8690429" cy="538864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Many users ignore cyber security issues. That's probably not you, or you wouldn't be here tonight.</a:t>
            </a:r>
            <a:endParaRPr lang="en-US" sz="2400" dirty="0" smtClean="0"/>
          </a:p>
          <a:p>
            <a:r>
              <a:rPr lang="en-US" sz="2400" dirty="0" smtClean="0"/>
              <a:t>Others </a:t>
            </a:r>
            <a:r>
              <a:rPr lang="en-US" sz="2400" dirty="0" smtClean="0"/>
              <a:t>will </a:t>
            </a:r>
            <a:r>
              <a:rPr lang="en-US" sz="2400" dirty="0" smtClean="0"/>
              <a:t>take modest steps, such as at least making sure your computer is virus free and patched up-to-date, and maybe trying a password manager.</a:t>
            </a:r>
          </a:p>
          <a:p>
            <a:r>
              <a:rPr lang="en-US" sz="2400" dirty="0" smtClean="0"/>
              <a:t>A </a:t>
            </a:r>
            <a:r>
              <a:rPr lang="en-US" sz="2400" dirty="0" smtClean="0"/>
              <a:t>still smaller group of people may decide to do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whatever </a:t>
            </a:r>
            <a:r>
              <a:rPr lang="en-US" sz="2400" dirty="0" smtClean="0"/>
              <a:t>it takes to live a </a:t>
            </a:r>
            <a:r>
              <a:rPr lang="en-US" sz="2400" dirty="0" smtClean="0"/>
              <a:t>"security</a:t>
            </a:r>
            <a:r>
              <a:rPr lang="en-US" sz="2400" dirty="0" smtClean="0"/>
              <a:t>-oriented </a:t>
            </a:r>
            <a:r>
              <a:rPr lang="en-US" sz="2400" dirty="0" smtClean="0"/>
              <a:t>lifestyle" (including using multifactor authentication).</a:t>
            </a:r>
            <a:endParaRPr lang="en-US" sz="2400" dirty="0"/>
          </a:p>
          <a:p>
            <a:r>
              <a:rPr lang="en-US" sz="2400" dirty="0" smtClean="0"/>
              <a:t>And a few </a:t>
            </a:r>
            <a:r>
              <a:rPr lang="en-US" sz="2400" dirty="0" smtClean="0"/>
              <a:t>may </a:t>
            </a:r>
            <a:r>
              <a:rPr lang="en-US" sz="2400" dirty="0" smtClean="0"/>
              <a:t>become so discouraged that </a:t>
            </a:r>
            <a:r>
              <a:rPr lang="en-US" sz="2400" dirty="0" smtClean="0"/>
              <a:t>they </a:t>
            </a:r>
            <a:r>
              <a:rPr lang="en-US" sz="2400" dirty="0" smtClean="0"/>
              <a:t>decide to stop using the Internet </a:t>
            </a:r>
            <a:r>
              <a:rPr lang="en-US" sz="2400" dirty="0" smtClean="0"/>
              <a:t>altogether (but that's a shame – there's a lot of terrific benefits to using the Internet)</a:t>
            </a:r>
          </a:p>
          <a:p>
            <a:endParaRPr lang="en-US" sz="2400" dirty="0"/>
          </a:p>
          <a:p>
            <a:r>
              <a:rPr lang="en-US" sz="2400" dirty="0" smtClean="0"/>
              <a:t>What will </a:t>
            </a:r>
            <a:r>
              <a:rPr lang="en-US" sz="2400" b="1" dirty="0" smtClean="0"/>
              <a:t>YOU</a:t>
            </a:r>
            <a:r>
              <a:rPr lang="en-US" sz="2400" dirty="0" smtClean="0"/>
              <a:t> choose to do?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0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63286"/>
            <a:ext cx="8853714" cy="69136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Do YOU Use Any Of Those Passwords?</a:t>
            </a:r>
            <a:br>
              <a:rPr lang="en-US" sz="3200" b="1" dirty="0" smtClean="0"/>
            </a:br>
            <a:r>
              <a:rPr lang="en-US" sz="3200" b="1" dirty="0" smtClean="0"/>
              <a:t>(Or Any OTHER Weak Passwords?)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187018"/>
            <a:ext cx="8690429" cy="54441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 sure hope not!</a:t>
            </a:r>
            <a:endParaRPr lang="en-US" sz="2400" dirty="0"/>
          </a:p>
          <a:p>
            <a:r>
              <a:rPr lang="en-US" sz="2400" dirty="0" smtClean="0"/>
              <a:t>Those are the passwords that the Dragon Research Group (DRG) found hacker/crackers try most often when guessing </a:t>
            </a:r>
            <a:r>
              <a:rPr lang="en-US" sz="2400" dirty="0" smtClean="0"/>
              <a:t>the passwords </a:t>
            </a:r>
            <a:r>
              <a:rPr lang="en-US" sz="2400" dirty="0" smtClean="0"/>
              <a:t>of ssh (secure shell) accounts.</a:t>
            </a:r>
            <a:endParaRPr lang="en-US" sz="2400" dirty="0"/>
          </a:p>
          <a:p>
            <a:r>
              <a:rPr lang="en-US" sz="2400" dirty="0" smtClean="0"/>
              <a:t>Why do </a:t>
            </a:r>
            <a:r>
              <a:rPr lang="en-US" sz="2400" dirty="0" smtClean="0"/>
              <a:t>attackers try </a:t>
            </a:r>
            <a:r>
              <a:rPr lang="en-US" sz="2400" i="1" u="sng" dirty="0" smtClean="0"/>
              <a:t>those</a:t>
            </a:r>
            <a:r>
              <a:rPr lang="en-US" sz="2400" dirty="0" smtClean="0"/>
              <a:t> passwords? The passwords on that list include </a:t>
            </a:r>
            <a:r>
              <a:rPr lang="en-US" sz="2400" dirty="0" smtClean="0"/>
              <a:t>some known </a:t>
            </a:r>
            <a:r>
              <a:rPr lang="en-US" sz="2400" dirty="0" smtClean="0"/>
              <a:t>default passwords (that may never have </a:t>
            </a:r>
            <a:r>
              <a:rPr lang="en-US" sz="2400" dirty="0" smtClean="0"/>
              <a:t>gotten </a:t>
            </a:r>
            <a:r>
              <a:rPr lang="en-US" sz="2400" dirty="0" smtClean="0"/>
              <a:t>changed), plus passwords that are empirically known to be popular with many average users. </a:t>
            </a:r>
            <a:r>
              <a:rPr lang="en-US" sz="2400" dirty="0" smtClean="0"/>
              <a:t>Users </a:t>
            </a:r>
            <a:r>
              <a:rPr lang="en-US" sz="2400" dirty="0" smtClean="0"/>
              <a:t>may use them for their email accounts, or for accounts at online merchants, etc.</a:t>
            </a:r>
            <a:endParaRPr lang="en-US" sz="2400" dirty="0"/>
          </a:p>
          <a:p>
            <a:r>
              <a:rPr lang="en-US" sz="2400" dirty="0" smtClean="0"/>
              <a:t>If you use one of those passwords (or any other simple password, including any word from </a:t>
            </a:r>
            <a:r>
              <a:rPr lang="en-US" sz="2400" dirty="0" smtClean="0"/>
              <a:t>a </a:t>
            </a:r>
            <a:r>
              <a:rPr lang="en-US" sz="2400" dirty="0" smtClean="0"/>
              <a:t>dictionary),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it's </a:t>
            </a:r>
            <a:r>
              <a:rPr lang="en-US" sz="2400" dirty="0" smtClean="0"/>
              <a:t>just a matter of time until bad things happen.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2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571" y="163286"/>
            <a:ext cx="8690429" cy="57266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Why Do The Bad Guys </a:t>
            </a:r>
            <a:r>
              <a:rPr lang="en-US" sz="3200" b="1" i="1" dirty="0" smtClean="0"/>
              <a:t>Want</a:t>
            </a:r>
            <a:r>
              <a:rPr lang="en-US" sz="3200" b="1" dirty="0" smtClean="0"/>
              <a:t> Passwords?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819043"/>
            <a:ext cx="8690429" cy="58121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most cases, it's nothing personal, it's "just business."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Most </a:t>
            </a:r>
            <a:r>
              <a:rPr lang="en-US" sz="2400" dirty="0" smtClean="0"/>
              <a:t>cybercrime is monetarily motivated: hacking your </a:t>
            </a:r>
            <a:r>
              <a:rPr lang="en-US" sz="2400" dirty="0" smtClean="0"/>
              <a:t>accounts is just a </a:t>
            </a:r>
            <a:r>
              <a:rPr lang="en-US" sz="2400" dirty="0" smtClean="0"/>
              <a:t>way for a cyber criminal to make a buck.</a:t>
            </a:r>
          </a:p>
          <a:p>
            <a:endParaRPr lang="en-US" sz="2400" dirty="0" smtClean="0"/>
          </a:p>
          <a:p>
            <a:r>
              <a:rPr lang="en-US" sz="2400" dirty="0" smtClean="0"/>
              <a:t>Maybe they'll "just" send </a:t>
            </a:r>
            <a:r>
              <a:rPr lang="en-US" sz="2400" dirty="0" smtClean="0"/>
              <a:t>spam</a:t>
            </a:r>
            <a:r>
              <a:rPr lang="en-US" sz="2400" dirty="0"/>
              <a:t> </a:t>
            </a:r>
            <a:r>
              <a:rPr lang="en-US" sz="2400" dirty="0" smtClean="0"/>
              <a:t>from your account.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Then </a:t>
            </a:r>
            <a:r>
              <a:rPr lang="en-US" sz="2400" dirty="0" smtClean="0"/>
              <a:t>again, maybe they'll clean out your bank account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So </a:t>
            </a:r>
            <a:r>
              <a:rPr lang="en-US" sz="2400" b="1" dirty="0" smtClean="0"/>
              <a:t>HOW</a:t>
            </a:r>
            <a:r>
              <a:rPr lang="en-US" sz="2400" dirty="0" smtClean="0"/>
              <a:t> do bad guys steal your passwords?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79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286"/>
            <a:ext cx="9143999" cy="51944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Malware Problem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798286"/>
            <a:ext cx="8690429" cy="583292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Malware is the most common way that passwords get popped.</a:t>
            </a:r>
            <a:endParaRPr lang="en-US" sz="2400" b="1" dirty="0" smtClean="0"/>
          </a:p>
          <a:p>
            <a:r>
              <a:rPr lang="en-US" sz="2400" dirty="0"/>
              <a:t>If your computer </a:t>
            </a:r>
            <a:r>
              <a:rPr lang="en-US" sz="2400" dirty="0" smtClean="0"/>
              <a:t>does get infected </a:t>
            </a:r>
            <a:r>
              <a:rPr lang="en-US" sz="2400" dirty="0"/>
              <a:t>with </a:t>
            </a:r>
            <a:r>
              <a:rPr lang="en-US" sz="2400" dirty="0" smtClean="0"/>
              <a:t>some types of malicious software, that malware may snoop </a:t>
            </a:r>
            <a:r>
              <a:rPr lang="en-US" sz="2400" dirty="0"/>
              <a:t>and report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on </a:t>
            </a:r>
            <a:r>
              <a:rPr lang="en-US" sz="2400" dirty="0"/>
              <a:t>whatever you type – including </a:t>
            </a:r>
            <a:r>
              <a:rPr lang="en-US" sz="2400" dirty="0" smtClean="0"/>
              <a:t>your secret </a:t>
            </a:r>
            <a:r>
              <a:rPr lang="en-US" sz="2400" dirty="0"/>
              <a:t>passwords.</a:t>
            </a:r>
          </a:p>
          <a:p>
            <a:r>
              <a:rPr lang="en-US" sz="2400" dirty="0" smtClean="0"/>
              <a:t>It's therefore critical that you strive </a:t>
            </a:r>
            <a:r>
              <a:rPr lang="en-US" sz="2400" dirty="0" smtClean="0"/>
              <a:t>to keep your computer </a:t>
            </a:r>
            <a:r>
              <a:rPr lang="en-US" sz="2400" b="1" dirty="0" smtClean="0"/>
              <a:t>malware free</a:t>
            </a:r>
            <a:r>
              <a:rPr lang="en-US" sz="2400" dirty="0" smtClean="0"/>
              <a:t> (one good option is to use an operating system that doesn't get hit by malware </a:t>
            </a:r>
            <a:r>
              <a:rPr lang="en-US" sz="2400" dirty="0" smtClean="0"/>
              <a:t>much, since antivirus really isn</a:t>
            </a:r>
            <a:r>
              <a:rPr lang="en-US" sz="2400" dirty="0" smtClean="0"/>
              <a:t>'t all that effective </a:t>
            </a:r>
            <a:r>
              <a:rPr lang="en-US" sz="2400" dirty="0" smtClean="0"/>
              <a:t>any more).</a:t>
            </a:r>
            <a:endParaRPr lang="en-US" sz="2400" dirty="0"/>
          </a:p>
          <a:p>
            <a:r>
              <a:rPr lang="en-US" sz="2400" dirty="0" smtClean="0"/>
              <a:t>Regardless </a:t>
            </a:r>
            <a:r>
              <a:rPr lang="en-US" sz="2400" dirty="0" smtClean="0"/>
              <a:t>of which operating system you use, make sure you keep everything patched up-to-date! (</a:t>
            </a:r>
            <a:r>
              <a:rPr lang="en-US" sz="2400" dirty="0"/>
              <a:t>T</a:t>
            </a:r>
            <a:r>
              <a:rPr lang="en-US" sz="2400" dirty="0" smtClean="0"/>
              <a:t>ry Secunia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PSI </a:t>
            </a:r>
            <a:r>
              <a:rPr lang="en-US" sz="2400" dirty="0" smtClean="0"/>
              <a:t>on your personal Windows systems, see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http</a:t>
            </a:r>
            <a:r>
              <a:rPr lang="en-US" sz="2400" dirty="0" smtClean="0"/>
              <a:t>://</a:t>
            </a:r>
            <a:r>
              <a:rPr lang="en-US" sz="2400" dirty="0" err="1" smtClean="0"/>
              <a:t>secunia.com</a:t>
            </a:r>
            <a:r>
              <a:rPr lang="en-US" sz="2400" dirty="0" smtClean="0"/>
              <a:t>/</a:t>
            </a:r>
            <a:r>
              <a:rPr lang="en-US" sz="2400" dirty="0" err="1" smtClean="0"/>
              <a:t>vulnerability_scanning</a:t>
            </a:r>
            <a:r>
              <a:rPr lang="en-US" sz="2400" dirty="0" smtClean="0"/>
              <a:t>/personal/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3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286"/>
            <a:ext cx="9143999" cy="635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 Few Other Attacks Against Passwords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065054"/>
            <a:ext cx="8690429" cy="55661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Maybe </a:t>
            </a:r>
            <a:r>
              <a:rPr lang="en-US" sz="2400" dirty="0" smtClean="0"/>
              <a:t>we'll just </a:t>
            </a:r>
            <a:r>
              <a:rPr lang="en-US" sz="2400" dirty="0" smtClean="0"/>
              <a:t>"look over your shoulder" as you type your password in at a meeting</a:t>
            </a:r>
            <a:r>
              <a:rPr lang="en-US" sz="2400" dirty="0"/>
              <a:t> </a:t>
            </a:r>
            <a:r>
              <a:rPr lang="en-US" sz="2400" dirty="0" smtClean="0"/>
              <a:t>(or maybe you'll sit under a </a:t>
            </a:r>
            <a:r>
              <a:rPr lang="en-US" sz="2400" dirty="0" smtClean="0"/>
              <a:t>conveniently-placed ceiling-mounted </a:t>
            </a:r>
            <a:r>
              <a:rPr lang="en-US" sz="2400" dirty="0" smtClean="0"/>
              <a:t>security </a:t>
            </a:r>
            <a:r>
              <a:rPr lang="en-US" sz="2400" dirty="0" smtClean="0"/>
              <a:t>camera!)</a:t>
            </a:r>
            <a:endParaRPr lang="en-US" sz="2400" dirty="0" smtClean="0"/>
          </a:p>
          <a:p>
            <a:r>
              <a:rPr lang="en-US" sz="2400" dirty="0" smtClean="0"/>
              <a:t>Maybe you'll "volunteer" your password if we just ask you to tell us (e.g., social engineering/phishing attacks). </a:t>
            </a:r>
          </a:p>
          <a:p>
            <a:r>
              <a:rPr lang="en-US" sz="2400" dirty="0" smtClean="0"/>
              <a:t>Maybe your password is being transmitted over the Internet in clear text (e.g., unencrypted) -- if so, maybe we can try to eavesdrop upon it ("sniff it") as it goes past.</a:t>
            </a:r>
          </a:p>
          <a:p>
            <a:r>
              <a:rPr lang="en-US" sz="2400" dirty="0" smtClean="0"/>
              <a:t>If I have physical access to your system, </a:t>
            </a:r>
            <a:r>
              <a:rPr lang="en-US" sz="2400" dirty="0" smtClean="0"/>
              <a:t>maybe we'll just plug in a USB hardware key logger, and intercept </a:t>
            </a:r>
            <a:r>
              <a:rPr lang="en-US" sz="2400" dirty="0" smtClean="0"/>
              <a:t>everything </a:t>
            </a:r>
            <a:r>
              <a:rPr lang="en-US" sz="2400" dirty="0" smtClean="0"/>
              <a:t>you type (including your password) that way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There are a million ways that plain old passwords can easily fail...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62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63286"/>
            <a:ext cx="8853714" cy="36285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Password Resets: </a:t>
            </a:r>
            <a:r>
              <a:rPr lang="en-US" sz="3200" b="1" dirty="0" smtClean="0"/>
              <a:t>Another Weak </a:t>
            </a:r>
            <a:r>
              <a:rPr lang="en-US" sz="3200" b="1" dirty="0" smtClean="0"/>
              <a:t>Spot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671286"/>
            <a:ext cx="8690429" cy="59599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I'm sure everyone here has had to reset a password at least once. You know how that tends to work – normally you see one of two options: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You supply answers to trivia questions ("What's your </a:t>
            </a:r>
            <a:br>
              <a:rPr lang="en-US" sz="2400" dirty="0" smtClean="0"/>
            </a:br>
            <a:r>
              <a:rPr lang="en-US" sz="2400" dirty="0" smtClean="0"/>
              <a:t>  favorite football team?" – how hard is </a:t>
            </a:r>
            <a:r>
              <a:rPr lang="en-US" sz="2400" i="1" dirty="0" smtClean="0"/>
              <a:t>that</a:t>
            </a:r>
            <a:r>
              <a:rPr lang="en-US" sz="2400" dirty="0" smtClean="0"/>
              <a:t> to guess?)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 Attackers may also look up trivia on social media sites.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The other common alternative? You get a "password </a:t>
            </a:r>
            <a:br>
              <a:rPr lang="en-US" sz="2400" dirty="0" smtClean="0"/>
            </a:br>
            <a:r>
              <a:rPr lang="en-US" sz="2400" dirty="0" smtClean="0"/>
              <a:t>  reset link" sent to an email</a:t>
            </a:r>
            <a:r>
              <a:rPr lang="en-US" sz="2400" dirty="0"/>
              <a:t> </a:t>
            </a:r>
            <a:r>
              <a:rPr lang="en-US" sz="2400" dirty="0" smtClean="0"/>
              <a:t>account you've preregistered. </a:t>
            </a:r>
            <a:br>
              <a:rPr lang="en-US" sz="2400" dirty="0" smtClean="0"/>
            </a:br>
            <a:r>
              <a:rPr lang="en-US" sz="2400" dirty="0" smtClean="0"/>
              <a:t>  Does that make you feel a</a:t>
            </a:r>
            <a:r>
              <a:rPr lang="en-US" sz="2400" dirty="0"/>
              <a:t> </a:t>
            </a:r>
            <a:r>
              <a:rPr lang="en-US" sz="2400" dirty="0" smtClean="0"/>
              <a:t>little nervous? It should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If </a:t>
            </a:r>
            <a:r>
              <a:rPr lang="en-US" sz="2400" dirty="0" smtClean="0"/>
              <a:t>I can just get control of your email account, I can </a:t>
            </a:r>
            <a:br>
              <a:rPr lang="en-US" sz="2400" dirty="0" smtClean="0"/>
            </a:br>
            <a:r>
              <a:rPr lang="en-US" sz="2400" dirty="0" smtClean="0"/>
              <a:t>then </a:t>
            </a:r>
            <a:r>
              <a:rPr lang="en-US" sz="2400" dirty="0" smtClean="0"/>
              <a:t>try to "reset" the passwords to all your other </a:t>
            </a:r>
            <a:br>
              <a:rPr lang="en-US" sz="2400" dirty="0" smtClean="0"/>
            </a:br>
            <a:r>
              <a:rPr lang="en-US" sz="2400" dirty="0" smtClean="0"/>
              <a:t>accounts.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7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63286"/>
            <a:ext cx="8853714" cy="64388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One Option: Avoid Creating Accounts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961484"/>
            <a:ext cx="8690429" cy="56697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simplest step: </a:t>
            </a:r>
            <a:r>
              <a:rPr lang="en-US" sz="2400" b="1" dirty="0" smtClean="0"/>
              <a:t>if possible, avoid creating accounts </a:t>
            </a:r>
            <a:r>
              <a:rPr lang="en-US" sz="2400" b="1" dirty="0" smtClean="0"/>
              <a:t>in </a:t>
            </a:r>
            <a:r>
              <a:rPr lang="en-US" sz="2400" b="1" dirty="0" smtClean="0"/>
              <a:t>the first place. </a:t>
            </a:r>
            <a:r>
              <a:rPr lang="en-US" sz="2400" b="1" dirty="0" smtClean="0"/>
              <a:t>Resist </a:t>
            </a:r>
            <a:r>
              <a:rPr lang="en-US" sz="2400" b="1" dirty="0" smtClean="0"/>
              <a:t>"signing up."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dirty="0" smtClean="0"/>
              <a:t>If </a:t>
            </a:r>
            <a:r>
              <a:rPr lang="en-US" sz="2400" dirty="0" smtClean="0"/>
              <a:t>you don't have a username and password for a site, there's nothing to get hacked, and you've got one less </a:t>
            </a:r>
            <a:r>
              <a:rPr lang="en-US" sz="2400" dirty="0" smtClean="0"/>
              <a:t>account to </a:t>
            </a:r>
            <a:r>
              <a:rPr lang="en-US" sz="2400" dirty="0" smtClean="0"/>
              <a:t>worry about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Of course, if you don't sign in, you may not be able to access some content or some services.</a:t>
            </a:r>
          </a:p>
          <a:p>
            <a:endParaRPr lang="en-US" sz="2400" dirty="0"/>
          </a:p>
          <a:p>
            <a:r>
              <a:rPr lang="en-US" sz="2400" dirty="0"/>
              <a:t>However, if you don't "sign in" (and </a:t>
            </a:r>
            <a:r>
              <a:rPr lang="en-US" sz="2400" dirty="0" smtClean="0"/>
              <a:t>if you don't </a:t>
            </a:r>
            <a:r>
              <a:rPr lang="en-US" sz="2400" dirty="0"/>
              <a:t>accept cookies, etc.), it also becomes harder for marketers to track </a:t>
            </a:r>
            <a:r>
              <a:rPr lang="en-US" sz="2400" dirty="0" smtClean="0"/>
              <a:t>your online activities.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5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163286"/>
            <a:ext cx="8853714" cy="508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When You Have No Option...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830912"/>
            <a:ext cx="8690429" cy="58003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Sometimes you </a:t>
            </a:r>
            <a:r>
              <a:rPr lang="en-US" sz="2400" dirty="0" smtClean="0"/>
              <a:t>have no choice but to create an account and password.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When </a:t>
            </a:r>
            <a:r>
              <a:rPr lang="en-US" sz="2400" dirty="0" smtClean="0"/>
              <a:t>that's the case, create a username and password that's unique to </a:t>
            </a:r>
            <a:r>
              <a:rPr lang="en-US" sz="2400" b="1" dirty="0" smtClean="0"/>
              <a:t>just</a:t>
            </a:r>
            <a:r>
              <a:rPr lang="en-US" sz="2400" dirty="0" smtClean="0"/>
              <a:t> that </a:t>
            </a:r>
            <a:r>
              <a:rPr lang="en-US" sz="2400" dirty="0" smtClean="0"/>
              <a:t>site.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You </a:t>
            </a:r>
            <a:r>
              <a:rPr lang="en-US" sz="2400" dirty="0" smtClean="0"/>
              <a:t>and I both know what </a:t>
            </a:r>
            <a:r>
              <a:rPr lang="en-US" sz="2400" dirty="0" smtClean="0"/>
              <a:t>a "good" </a:t>
            </a:r>
            <a:r>
              <a:rPr lang="en-US" sz="2400" dirty="0" smtClean="0"/>
              <a:t>password "should" look like, right?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It </a:t>
            </a:r>
            <a:r>
              <a:rPr lang="en-US" sz="2400" dirty="0" smtClean="0"/>
              <a:t>should be "long" (but somehow still easy to remember), while being formed from a "rich character set" including upper &amp; lower case letters, numbers, plus </a:t>
            </a:r>
            <a:r>
              <a:rPr lang="en-US" sz="2400" dirty="0" smtClean="0"/>
              <a:t>punctuation or oddball symbols (e.g., .,?!;:`~</a:t>
            </a:r>
            <a:r>
              <a:rPr lang="en-US" sz="2400" dirty="0" smtClean="0"/>
              <a:t>@#$%^</a:t>
            </a:r>
            <a:r>
              <a:rPr lang="en-US" sz="2400" dirty="0" smtClean="0"/>
              <a:t>&amp;*-+=/|</a:t>
            </a:r>
            <a:r>
              <a:rPr lang="en-US" sz="2400" dirty="0" smtClean="0"/>
              <a:t>\&lt;&gt;[](){</a:t>
            </a:r>
            <a:r>
              <a:rPr lang="en-US" sz="2400" dirty="0" smtClean="0"/>
              <a:t>})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A2B8D-7FD8-6A43-864F-3FA1072908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3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1183</Words>
  <Application>Microsoft Macintosh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"Those Dang Passwords – They're Just Driving Me Crazy!"  Some Introductory Remarks For  A Panel on Passwords in Portland,  Organized By The Oregonian</vt:lpstr>
      <vt:lpstr>Tonight's Focus? Those Dang PASSWORDS!</vt:lpstr>
      <vt:lpstr>Do YOU Use Any Of Those Passwords? (Or Any OTHER Weak Passwords?)</vt:lpstr>
      <vt:lpstr>Why Do The Bad Guys Want Passwords?</vt:lpstr>
      <vt:lpstr>The Malware Problem</vt:lpstr>
      <vt:lpstr>A Few Other Attacks Against Passwords</vt:lpstr>
      <vt:lpstr>Password Resets: Another Weak Spot</vt:lpstr>
      <vt:lpstr>One Option: Avoid Creating Accounts</vt:lpstr>
      <vt:lpstr>When You Have No Option...</vt:lpstr>
      <vt:lpstr>A Sample "Complex" Password</vt:lpstr>
      <vt:lpstr>One Slight Problem With Complex Passwords</vt:lpstr>
      <vt:lpstr>Sample Six Character Password</vt:lpstr>
      <vt:lpstr>Passphrases To The Rescue (Maybe)</vt:lpstr>
      <vt:lpstr>Sample 36 Character Passphrase</vt:lpstr>
      <vt:lpstr>Another Problem: Lots of Accounts</vt:lpstr>
      <vt:lpstr>PowerPoint Presentation</vt:lpstr>
      <vt:lpstr>Or Maybe Try A Password Manager?</vt:lpstr>
      <vt:lpstr>Multifactor: Better Than Passwords Alone</vt:lpstr>
      <vt:lpstr>PowerPoint Presentation</vt:lpstr>
      <vt:lpstr>Another Alternative... Federated Auth</vt:lpstr>
      <vt:lpstr>Important Notes About Federated Auth</vt:lpstr>
      <vt:lpstr>Conclusion: It's Your Choice.  What Will You Choose To Do?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Opportunities for  Consideration by Comodo</dc:title>
  <dc:creator>Joe St Sauver</dc:creator>
  <cp:lastModifiedBy/>
  <cp:revision>95</cp:revision>
  <dcterms:created xsi:type="dcterms:W3CDTF">2014-08-19T21:48:28Z</dcterms:created>
  <dcterms:modified xsi:type="dcterms:W3CDTF">2014-08-25T01:21:12Z</dcterms:modified>
</cp:coreProperties>
</file>