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716" r:id="rId3"/>
    <p:sldId id="691" r:id="rId4"/>
    <p:sldId id="712" r:id="rId5"/>
    <p:sldId id="692" r:id="rId6"/>
    <p:sldId id="693" r:id="rId7"/>
    <p:sldId id="695" r:id="rId8"/>
    <p:sldId id="694" r:id="rId9"/>
    <p:sldId id="527" r:id="rId10"/>
    <p:sldId id="529" r:id="rId11"/>
    <p:sldId id="530" r:id="rId12"/>
    <p:sldId id="719" r:id="rId13"/>
    <p:sldId id="696" r:id="rId14"/>
    <p:sldId id="531" r:id="rId15"/>
    <p:sldId id="697" r:id="rId16"/>
    <p:sldId id="698"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699" r:id="rId37"/>
    <p:sldId id="700" r:id="rId38"/>
    <p:sldId id="704" r:id="rId39"/>
    <p:sldId id="713" r:id="rId40"/>
    <p:sldId id="703" r:id="rId41"/>
    <p:sldId id="552" r:id="rId42"/>
    <p:sldId id="553" r:id="rId43"/>
    <p:sldId id="554" r:id="rId44"/>
    <p:sldId id="702" r:id="rId45"/>
    <p:sldId id="709" r:id="rId46"/>
    <p:sldId id="555" r:id="rId47"/>
    <p:sldId id="707" r:id="rId48"/>
    <p:sldId id="708" r:id="rId49"/>
    <p:sldId id="714" r:id="rId50"/>
    <p:sldId id="706" r:id="rId51"/>
    <p:sldId id="556" r:id="rId52"/>
    <p:sldId id="558" r:id="rId53"/>
    <p:sldId id="559" r:id="rId54"/>
    <p:sldId id="560" r:id="rId55"/>
    <p:sldId id="710" r:id="rId56"/>
    <p:sldId id="562" r:id="rId57"/>
    <p:sldId id="563" r:id="rId58"/>
    <p:sldId id="564" r:id="rId59"/>
    <p:sldId id="565" r:id="rId60"/>
    <p:sldId id="566" r:id="rId61"/>
    <p:sldId id="567" r:id="rId62"/>
    <p:sldId id="568" r:id="rId63"/>
    <p:sldId id="569" r:id="rId64"/>
    <p:sldId id="570" r:id="rId65"/>
    <p:sldId id="571" r:id="rId66"/>
    <p:sldId id="572" r:id="rId67"/>
    <p:sldId id="573" r:id="rId68"/>
    <p:sldId id="574" r:id="rId69"/>
    <p:sldId id="575" r:id="rId70"/>
    <p:sldId id="576" r:id="rId71"/>
    <p:sldId id="577" r:id="rId72"/>
    <p:sldId id="578" r:id="rId73"/>
    <p:sldId id="579" r:id="rId74"/>
    <p:sldId id="711" r:id="rId75"/>
    <p:sldId id="580" r:id="rId76"/>
    <p:sldId id="581" r:id="rId77"/>
    <p:sldId id="582" r:id="rId78"/>
    <p:sldId id="583" r:id="rId79"/>
    <p:sldId id="584" r:id="rId80"/>
    <p:sldId id="585" r:id="rId81"/>
    <p:sldId id="588" r:id="rId82"/>
    <p:sldId id="589" r:id="rId83"/>
    <p:sldId id="590" r:id="rId84"/>
    <p:sldId id="591" r:id="rId85"/>
    <p:sldId id="592" r:id="rId86"/>
    <p:sldId id="593" r:id="rId87"/>
    <p:sldId id="594" r:id="rId88"/>
    <p:sldId id="595" r:id="rId89"/>
    <p:sldId id="596" r:id="rId90"/>
    <p:sldId id="597" r:id="rId91"/>
    <p:sldId id="598" r:id="rId92"/>
    <p:sldId id="600" r:id="rId93"/>
    <p:sldId id="717" r:id="rId94"/>
    <p:sldId id="601" r:id="rId95"/>
    <p:sldId id="623" r:id="rId96"/>
    <p:sldId id="624" r:id="rId97"/>
    <p:sldId id="625" r:id="rId98"/>
    <p:sldId id="626" r:id="rId99"/>
    <p:sldId id="627" r:id="rId100"/>
    <p:sldId id="628" r:id="rId101"/>
    <p:sldId id="629" r:id="rId102"/>
    <p:sldId id="630" r:id="rId103"/>
    <p:sldId id="631" r:id="rId104"/>
    <p:sldId id="632" r:id="rId105"/>
    <p:sldId id="677" r:id="rId106"/>
    <p:sldId id="681" r:id="rId107"/>
    <p:sldId id="682" r:id="rId108"/>
    <p:sldId id="683" r:id="rId109"/>
    <p:sldId id="684" r:id="rId110"/>
    <p:sldId id="685" r:id="rId111"/>
    <p:sldId id="686" r:id="rId112"/>
    <p:sldId id="718" r:id="rId113"/>
    <p:sldId id="688" r:id="rId114"/>
    <p:sldId id="705" r:id="rId115"/>
    <p:sldId id="715" r:id="rId116"/>
    <p:sldId id="338" r:id="rId117"/>
    <p:sldId id="340" r:id="rId118"/>
    <p:sldId id="342" r:id="rId119"/>
    <p:sldId id="343" r:id="rId120"/>
    <p:sldId id="344" r:id="rId121"/>
    <p:sldId id="345" r:id="rId122"/>
    <p:sldId id="346" r:id="rId123"/>
    <p:sldId id="347" r:id="rId124"/>
    <p:sldId id="348" r:id="rId125"/>
    <p:sldId id="349" r:id="rId126"/>
    <p:sldId id="350" r:id="rId127"/>
    <p:sldId id="351" r:id="rId128"/>
    <p:sldId id="352" r:id="rId129"/>
    <p:sldId id="353" r:id="rId130"/>
    <p:sldId id="354" r:id="rId131"/>
    <p:sldId id="355" r:id="rId132"/>
    <p:sldId id="356" r:id="rId133"/>
    <p:sldId id="357" r:id="rId134"/>
    <p:sldId id="358" r:id="rId135"/>
    <p:sldId id="359" r:id="rId136"/>
    <p:sldId id="360" r:id="rId137"/>
    <p:sldId id="361" r:id="rId138"/>
    <p:sldId id="362" r:id="rId139"/>
    <p:sldId id="363" r:id="rId140"/>
    <p:sldId id="364" r:id="rId141"/>
    <p:sldId id="365" r:id="rId142"/>
    <p:sldId id="366" r:id="rId143"/>
    <p:sldId id="367" r:id="rId144"/>
    <p:sldId id="368" r:id="rId145"/>
    <p:sldId id="369" r:id="rId146"/>
    <p:sldId id="370" r:id="rId147"/>
    <p:sldId id="371" r:id="rId148"/>
    <p:sldId id="372" r:id="rId149"/>
    <p:sldId id="373" r:id="rId150"/>
    <p:sldId id="374" r:id="rId151"/>
    <p:sldId id="375" r:id="rId152"/>
    <p:sldId id="377" r:id="rId153"/>
    <p:sldId id="376" r:id="rId154"/>
    <p:sldId id="378" r:id="rId155"/>
    <p:sldId id="379" r:id="rId156"/>
    <p:sldId id="380" r:id="rId157"/>
    <p:sldId id="381" r:id="rId158"/>
    <p:sldId id="385" r:id="rId159"/>
    <p:sldId id="387" r:id="rId160"/>
    <p:sldId id="388" r:id="rId161"/>
    <p:sldId id="389" r:id="rId162"/>
    <p:sldId id="390" r:id="rId163"/>
    <p:sldId id="391" r:id="rId164"/>
    <p:sldId id="392" r:id="rId165"/>
    <p:sldId id="393" r:id="rId166"/>
    <p:sldId id="394" r:id="rId167"/>
    <p:sldId id="395" r:id="rId168"/>
    <p:sldId id="396" r:id="rId169"/>
    <p:sldId id="399" r:id="rId170"/>
    <p:sldId id="400" r:id="rId171"/>
    <p:sldId id="401" r:id="rId172"/>
    <p:sldId id="402" r:id="rId173"/>
    <p:sldId id="407" r:id="rId174"/>
    <p:sldId id="408" r:id="rId175"/>
    <p:sldId id="526" r:id="rId176"/>
    <p:sldId id="409" r:id="rId177"/>
    <p:sldId id="428" r:id="rId1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05" autoAdjust="0"/>
    <p:restoredTop sz="96915" autoAdjust="0"/>
  </p:normalViewPr>
  <p:slideViewPr>
    <p:cSldViewPr snapToGrid="0" snapToObjects="1">
      <p:cViewPr varScale="1">
        <p:scale>
          <a:sx n="100" d="100"/>
          <a:sy n="100" d="100"/>
        </p:scale>
        <p:origin x="-2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224"/>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presProps" Target="presProps.xml"/><Relationship Id="rId181" Type="http://schemas.openxmlformats.org/officeDocument/2006/relationships/viewProps" Target="viewProps.xml"/><Relationship Id="rId182"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printerSettings" Target="printerSettings/printerSettings1.bin"/><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7AFF92-2096-6A4C-8D55-54DBC8C37FDC}"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392013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AFF92-2096-6A4C-8D55-54DBC8C37FDC}"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425197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AFF92-2096-6A4C-8D55-54DBC8C37FDC}"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425602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AFF92-2096-6A4C-8D55-54DBC8C37FDC}"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398338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7AFF92-2096-6A4C-8D55-54DBC8C37FDC}"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59070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7AFF92-2096-6A4C-8D55-54DBC8C37FDC}"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304133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7AFF92-2096-6A4C-8D55-54DBC8C37FDC}" type="datetimeFigureOut">
              <a:rPr lang="en-US" smtClean="0"/>
              <a:t>10/23/16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300915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7AFF92-2096-6A4C-8D55-54DBC8C37FDC}" type="datetimeFigureOut">
              <a:rPr lang="en-US" smtClean="0"/>
              <a:t>10/23/16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372658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AFF92-2096-6A4C-8D55-54DBC8C37FDC}" type="datetimeFigureOut">
              <a:rPr lang="en-US" smtClean="0"/>
              <a:t>10/23/16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266778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AFF92-2096-6A4C-8D55-54DBC8C37FDC}"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199584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AFF92-2096-6A4C-8D55-54DBC8C37FDC}"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6A51-CAF9-B947-B8DD-04043A68634B}" type="slidenum">
              <a:rPr lang="en-US" smtClean="0"/>
              <a:t>‹#›</a:t>
            </a:fld>
            <a:endParaRPr lang="en-US"/>
          </a:p>
        </p:txBody>
      </p:sp>
    </p:spTree>
    <p:extLst>
      <p:ext uri="{BB962C8B-B14F-4D97-AF65-F5344CB8AC3E}">
        <p14:creationId xmlns:p14="http://schemas.microsoft.com/office/powerpoint/2010/main" val="31263559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AFF92-2096-6A4C-8D55-54DBC8C37FDC}" type="datetimeFigureOut">
              <a:rPr lang="en-US" smtClean="0"/>
              <a:t>10/23/16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6A51-CAF9-B947-B8DD-04043A68634B}" type="slidenum">
              <a:rPr lang="en-US" smtClean="0"/>
              <a:t>‹#›</a:t>
            </a:fld>
            <a:endParaRPr lang="en-US"/>
          </a:p>
        </p:txBody>
      </p:sp>
    </p:spTree>
    <p:extLst>
      <p:ext uri="{BB962C8B-B14F-4D97-AF65-F5344CB8AC3E}">
        <p14:creationId xmlns:p14="http://schemas.microsoft.com/office/powerpoint/2010/main" val="3134342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m3aawg.org/members/how-promote-m3aawg%23TrademarkGuidelin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478"/>
            <a:ext cx="7772400" cy="1470025"/>
          </a:xfrm>
        </p:spPr>
        <p:txBody>
          <a:bodyPr>
            <a:normAutofit/>
          </a:bodyPr>
          <a:lstStyle/>
          <a:p>
            <a:r>
              <a:rPr lang="en-US" sz="3200" b="1" dirty="0" smtClean="0"/>
              <a:t>Nowhere To Hide: Using Passive DNS </a:t>
            </a:r>
            <a:br>
              <a:rPr lang="en-US" sz="3200" b="1" dirty="0" smtClean="0"/>
            </a:br>
            <a:r>
              <a:rPr lang="en-US" sz="3200" b="1" dirty="0" smtClean="0"/>
              <a:t>To Find Spammer Infrastructure</a:t>
            </a:r>
            <a:endParaRPr lang="en-US" sz="3200" b="1" dirty="0"/>
          </a:p>
        </p:txBody>
      </p:sp>
      <p:sp>
        <p:nvSpPr>
          <p:cNvPr id="3" name="Subtitle 2"/>
          <p:cNvSpPr>
            <a:spLocks noGrp="1"/>
          </p:cNvSpPr>
          <p:nvPr>
            <p:ph type="subTitle" idx="1"/>
          </p:nvPr>
        </p:nvSpPr>
        <p:spPr>
          <a:xfrm>
            <a:off x="1371600" y="2331816"/>
            <a:ext cx="6400800" cy="4208640"/>
          </a:xfrm>
        </p:spPr>
        <p:txBody>
          <a:bodyPr>
            <a:normAutofit/>
          </a:bodyPr>
          <a:lstStyle/>
          <a:p>
            <a:r>
              <a:rPr lang="en-US" sz="2400" dirty="0" smtClean="0">
                <a:solidFill>
                  <a:schemeClr val="tx1"/>
                </a:solidFill>
              </a:rPr>
              <a:t>M</a:t>
            </a:r>
            <a:r>
              <a:rPr lang="en-US" sz="2400" baseline="30000" dirty="0" smtClean="0">
                <a:solidFill>
                  <a:schemeClr val="tx1"/>
                </a:solidFill>
              </a:rPr>
              <a:t>3</a:t>
            </a:r>
            <a:r>
              <a:rPr lang="en-US" sz="2400" dirty="0" smtClean="0">
                <a:solidFill>
                  <a:schemeClr val="tx1"/>
                </a:solidFill>
              </a:rPr>
              <a:t>AAWG Paris, France</a:t>
            </a:r>
          </a:p>
          <a:p>
            <a:r>
              <a:rPr lang="en-US" sz="2400" dirty="0" smtClean="0">
                <a:solidFill>
                  <a:schemeClr val="tx1"/>
                </a:solidFill>
              </a:rPr>
              <a:t>12:30-14:30, October 24</a:t>
            </a:r>
            <a:r>
              <a:rPr lang="en-US" sz="2400" baseline="30000" dirty="0" smtClean="0">
                <a:solidFill>
                  <a:schemeClr val="tx1"/>
                </a:solidFill>
              </a:rPr>
              <a:t>th</a:t>
            </a:r>
            <a:r>
              <a:rPr lang="en-US" sz="2400" dirty="0" smtClean="0">
                <a:solidFill>
                  <a:schemeClr val="tx1"/>
                </a:solidFill>
              </a:rPr>
              <a:t>, 2016</a:t>
            </a:r>
          </a:p>
          <a:p>
            <a:r>
              <a:rPr lang="en-US" sz="2400" dirty="0" smtClean="0">
                <a:solidFill>
                  <a:schemeClr val="tx1"/>
                </a:solidFill>
              </a:rPr>
              <a:t>Forum ABC Room, Level </a:t>
            </a:r>
            <a:r>
              <a:rPr lang="en-US" sz="2400" dirty="0">
                <a:solidFill>
                  <a:schemeClr val="tx1"/>
                </a:solidFill>
              </a:rPr>
              <a:t>0</a:t>
            </a:r>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Joe St Sauver, Ph.D. (</a:t>
            </a:r>
            <a:r>
              <a:rPr lang="en-US" sz="2400" dirty="0" err="1" smtClean="0">
                <a:solidFill>
                  <a:schemeClr val="tx1"/>
                </a:solidFill>
              </a:rPr>
              <a:t>stsauver@fsi.io</a:t>
            </a:r>
            <a:r>
              <a:rPr lang="en-US" sz="2400" dirty="0" smtClean="0">
                <a:solidFill>
                  <a:schemeClr val="tx1"/>
                </a:solidFill>
              </a:rPr>
              <a:t>)</a:t>
            </a:r>
          </a:p>
          <a:p>
            <a:r>
              <a:rPr lang="en-US" sz="2400" dirty="0" smtClean="0">
                <a:solidFill>
                  <a:schemeClr val="tx1"/>
                </a:solidFill>
              </a:rPr>
              <a:t>M3AAWG Sr. Technical Advisor</a:t>
            </a:r>
          </a:p>
          <a:p>
            <a:r>
              <a:rPr lang="en-US" sz="2400" dirty="0" smtClean="0">
                <a:solidFill>
                  <a:schemeClr val="tx1"/>
                </a:solidFill>
              </a:rPr>
              <a:t>Scientist, Farsight Security, Inc.</a:t>
            </a:r>
          </a:p>
          <a:p>
            <a:endParaRPr lang="en-US" sz="2400" dirty="0">
              <a:solidFill>
                <a:schemeClr val="tx1"/>
              </a:solidFill>
            </a:endParaRPr>
          </a:p>
          <a:p>
            <a:r>
              <a:rPr lang="en-US" sz="2400" dirty="0" smtClean="0">
                <a:solidFill>
                  <a:schemeClr val="tx1"/>
                </a:solidFill>
              </a:rPr>
              <a:t>https://</a:t>
            </a:r>
            <a:r>
              <a:rPr lang="en-US" sz="2400" dirty="0" err="1" smtClean="0">
                <a:solidFill>
                  <a:schemeClr val="tx1"/>
                </a:solidFill>
              </a:rPr>
              <a:t>www.stsauver.com</a:t>
            </a:r>
            <a:r>
              <a:rPr lang="en-US" sz="2400" dirty="0" smtClean="0">
                <a:solidFill>
                  <a:schemeClr val="tx1"/>
                </a:solidFill>
              </a:rPr>
              <a:t>/joe/</a:t>
            </a:r>
            <a:r>
              <a:rPr lang="en-US" sz="2400" dirty="0" err="1" smtClean="0">
                <a:solidFill>
                  <a:schemeClr val="tx1"/>
                </a:solidFill>
              </a:rPr>
              <a:t>nowheretohide</a:t>
            </a:r>
            <a:r>
              <a:rPr lang="en-US" sz="2400" dirty="0">
                <a:solidFill>
                  <a:schemeClr val="tx1"/>
                </a:solidFill>
              </a:rPr>
              <a:t>/</a:t>
            </a:r>
          </a:p>
        </p:txBody>
      </p:sp>
    </p:spTree>
    <p:extLst>
      <p:ext uri="{BB962C8B-B14F-4D97-AF65-F5344CB8AC3E}">
        <p14:creationId xmlns:p14="http://schemas.microsoft.com/office/powerpoint/2010/main" val="4062515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469179"/>
          </a:xfrm>
        </p:spPr>
        <p:txBody>
          <a:bodyPr>
            <a:normAutofit/>
          </a:bodyPr>
          <a:lstStyle/>
          <a:p>
            <a:r>
              <a:rPr lang="en-US" sz="3200" b="1" dirty="0" smtClean="0"/>
              <a:t>What's DNS? </a:t>
            </a:r>
            <a:r>
              <a:rPr lang="en-US" sz="3200" b="1" dirty="0"/>
              <a:t>(</a:t>
            </a:r>
            <a:r>
              <a:rPr lang="en-US" sz="3200" b="1" dirty="0" smtClean="0"/>
              <a:t>A Quick One Slide Intro)</a:t>
            </a:r>
            <a:endParaRPr lang="en-US" sz="3200" b="1" dirty="0"/>
          </a:p>
        </p:txBody>
      </p:sp>
      <p:sp>
        <p:nvSpPr>
          <p:cNvPr id="3" name="Content Placeholder 2"/>
          <p:cNvSpPr>
            <a:spLocks noGrp="1"/>
          </p:cNvSpPr>
          <p:nvPr>
            <p:ph idx="1"/>
          </p:nvPr>
        </p:nvSpPr>
        <p:spPr>
          <a:xfrm>
            <a:off x="211677" y="745068"/>
            <a:ext cx="8766950" cy="5940932"/>
          </a:xfrm>
        </p:spPr>
        <p:txBody>
          <a:bodyPr>
            <a:normAutofit/>
          </a:bodyPr>
          <a:lstStyle/>
          <a:p>
            <a:r>
              <a:rPr lang="en-US" sz="2400" dirty="0" smtClean="0"/>
              <a:t>DNS is one of the Internet's core protocols. DNS maps domain names (such as </a:t>
            </a:r>
            <a:r>
              <a:rPr lang="en-US" sz="2400" dirty="0" err="1" smtClean="0"/>
              <a:t>www.cnn.com</a:t>
            </a:r>
            <a:r>
              <a:rPr lang="en-US" sz="2400" dirty="0" smtClean="0"/>
              <a:t>) to numeric IP addresses (such as 151.101.20.73), and vice versa. </a:t>
            </a:r>
            <a:endParaRPr lang="en-US" sz="2400" dirty="0"/>
          </a:p>
          <a:p>
            <a:endParaRPr lang="en-US" sz="2400" dirty="0" smtClean="0"/>
          </a:p>
          <a:p>
            <a:r>
              <a:rPr lang="en-US" sz="2400" dirty="0" smtClean="0"/>
              <a:t>We use the Domain Name System all the time without even thinking about it, in part because DNS seems to "just magically work," and symbolic domain names are </a:t>
            </a:r>
            <a:r>
              <a:rPr lang="en-US" sz="2400" b="1" dirty="0" smtClean="0"/>
              <a:t>much</a:t>
            </a:r>
            <a:r>
              <a:rPr lang="en-US" sz="2400" dirty="0" smtClean="0"/>
              <a:t> easier to remember than all-numeric IP addresses.</a:t>
            </a:r>
            <a:br>
              <a:rPr lang="en-US" sz="2400" dirty="0" smtClean="0"/>
            </a:br>
            <a:endParaRPr lang="en-US" sz="2400" dirty="0" smtClean="0"/>
          </a:p>
          <a:p>
            <a:r>
              <a:rPr lang="en-US" sz="2400" dirty="0" smtClean="0"/>
              <a:t>Domain names can also be very convenient for server admins.</a:t>
            </a:r>
            <a:br>
              <a:rPr lang="en-US" sz="2400" dirty="0" smtClean="0"/>
            </a:br>
            <a:r>
              <a:rPr lang="en-US" sz="2400" dirty="0" smtClean="0"/>
              <a:t>For example, if a server administrator needs to move her web server to a new provider, she can do so without having to manually tell each user her site's new IP address. She can just change the DNS for her site, and then her users will automatically go to the right place when they next try to visit.</a:t>
            </a:r>
          </a:p>
        </p:txBody>
      </p:sp>
      <p:sp>
        <p:nvSpPr>
          <p:cNvPr id="4" name="Slide Number Placeholder 3"/>
          <p:cNvSpPr>
            <a:spLocks noGrp="1"/>
          </p:cNvSpPr>
          <p:nvPr>
            <p:ph type="sldNum" sz="quarter" idx="12"/>
          </p:nvPr>
        </p:nvSpPr>
        <p:spPr/>
        <p:txBody>
          <a:bodyPr/>
          <a:lstStyle/>
          <a:p>
            <a:fld id="{25FA0D19-0660-7647-BF24-001E5E010EB2}" type="slidenum">
              <a:rPr lang="en-US" smtClean="0"/>
              <a:t>10</a:t>
            </a:fld>
            <a:endParaRPr lang="en-US" dirty="0"/>
          </a:p>
        </p:txBody>
      </p:sp>
    </p:spTree>
    <p:extLst>
      <p:ext uri="{BB962C8B-B14F-4D97-AF65-F5344CB8AC3E}">
        <p14:creationId xmlns:p14="http://schemas.microsoft.com/office/powerpoint/2010/main" val="424347721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620267"/>
          </a:xfrm>
        </p:spPr>
        <p:txBody>
          <a:bodyPr>
            <a:normAutofit/>
          </a:bodyPr>
          <a:lstStyle/>
          <a:p>
            <a:r>
              <a:rPr lang="en-US" sz="3200" b="1" spc="-100" dirty="0" smtClean="0"/>
              <a:t>The Farsight Security Splunk Plugin</a:t>
            </a:r>
            <a:endParaRPr lang="en-US" sz="3200" b="1" spc="-100" dirty="0"/>
          </a:p>
        </p:txBody>
      </p:sp>
      <p:sp>
        <p:nvSpPr>
          <p:cNvPr id="3" name="Content Placeholder 2"/>
          <p:cNvSpPr>
            <a:spLocks noGrp="1"/>
          </p:cNvSpPr>
          <p:nvPr>
            <p:ph idx="1"/>
          </p:nvPr>
        </p:nvSpPr>
        <p:spPr>
          <a:xfrm>
            <a:off x="185861" y="856557"/>
            <a:ext cx="8797445" cy="5850419"/>
          </a:xfrm>
        </p:spPr>
        <p:txBody>
          <a:bodyPr>
            <a:normAutofit/>
          </a:bodyPr>
          <a:lstStyle/>
          <a:p>
            <a:r>
              <a:rPr lang="en-US" sz="2400" dirty="0" smtClean="0"/>
              <a:t>To get the plugin,</a:t>
            </a:r>
            <a:r>
              <a:rPr lang="en-US" sz="2400" b="1" dirty="0" smtClean="0"/>
              <a:t> </a:t>
            </a:r>
            <a:r>
              <a:rPr lang="en-US" sz="2400" dirty="0" smtClean="0"/>
              <a:t>see:</a:t>
            </a:r>
            <a:br>
              <a:rPr lang="en-US" sz="2400" dirty="0" smtClean="0"/>
            </a:br>
            <a:r>
              <a:rPr lang="en-US" sz="2400" dirty="0" smtClean="0"/>
              <a:t/>
            </a:r>
            <a:br>
              <a:rPr lang="en-US" sz="2400" dirty="0" smtClean="0"/>
            </a:br>
            <a:r>
              <a:rPr lang="en-US" sz="2400" dirty="0" smtClean="0"/>
              <a:t>https://www.farsightsecurity.com/</a:t>
            </a:r>
            <a:r>
              <a:rPr lang="en-US" sz="2400" dirty="0" err="1" smtClean="0"/>
              <a:t>FarsightDNSDBforSplunk</a:t>
            </a:r>
            <a:r>
              <a:rPr lang="en-US" sz="2400" dirty="0" smtClean="0"/>
              <a:t>/</a:t>
            </a:r>
            <a:br>
              <a:rPr lang="en-US" sz="2400" dirty="0" smtClean="0"/>
            </a:br>
            <a:r>
              <a:rPr lang="en-US" sz="2400" dirty="0" smtClean="0"/>
              <a:t/>
            </a:r>
            <a:br>
              <a:rPr lang="en-US" sz="2400" dirty="0" smtClean="0"/>
            </a:br>
            <a:r>
              <a:rPr lang="en-US" sz="2400" dirty="0" smtClean="0"/>
              <a:t>https://</a:t>
            </a:r>
            <a:r>
              <a:rPr lang="en-US" sz="2400" dirty="0" err="1" smtClean="0"/>
              <a:t>splunkbase.splunk.com</a:t>
            </a:r>
            <a:r>
              <a:rPr lang="en-US" sz="2400" dirty="0" smtClean="0"/>
              <a:t>/app/3050/</a:t>
            </a:r>
            <a:br>
              <a:rPr lang="en-US" sz="2400" dirty="0" smtClean="0"/>
            </a:br>
            <a:r>
              <a:rPr lang="en-US" sz="2400" dirty="0" smtClean="0"/>
              <a:t/>
            </a:r>
            <a:br>
              <a:rPr lang="en-US" sz="2400" dirty="0" smtClean="0"/>
            </a:br>
            <a:r>
              <a:rPr lang="en-US" sz="2400" b="1" dirty="0" smtClean="0"/>
              <a:t>https://www.farsightsecurity.com/</a:t>
            </a:r>
            <a:r>
              <a:rPr lang="en-US" sz="2400" b="1" dirty="0" err="1" smtClean="0"/>
              <a:t>splunk</a:t>
            </a:r>
            <a:r>
              <a:rPr lang="en-US" sz="2400" b="1" dirty="0" smtClean="0"/>
              <a:t>/</a:t>
            </a:r>
            <a:br>
              <a:rPr lang="en-US" sz="2400" b="1" dirty="0" smtClean="0"/>
            </a:br>
            <a:r>
              <a:rPr lang="en-US" sz="2400" b="1" dirty="0" smtClean="0"/>
              <a:t>    </a:t>
            </a:r>
            <a:r>
              <a:rPr lang="en-US" sz="2400" b="1" dirty="0" err="1" smtClean="0"/>
              <a:t>FarsightSplunkAppUserGuide.pdf</a:t>
            </a:r>
            <a:r>
              <a:rPr lang="en-US" sz="2400" b="1" dirty="0" smtClean="0"/>
              <a:t>    </a:t>
            </a:r>
            <a:r>
              <a:rPr lang="en-US" sz="2400" b="1" i="1" dirty="0" smtClean="0">
                <a:sym typeface="Wingdings"/>
              </a:rPr>
              <a:t> must-have guide!</a:t>
            </a:r>
          </a:p>
          <a:p>
            <a:endParaRPr lang="en-US" sz="2400" b="1" i="1" dirty="0">
              <a:sym typeface="Wingdings"/>
            </a:endParaRPr>
          </a:p>
          <a:p>
            <a:r>
              <a:rPr lang="en-US" sz="2400" dirty="0" smtClean="0">
                <a:sym typeface="Wingdings"/>
              </a:rPr>
              <a:t>Note that you will need a Farsight API key to use the DNSDB plugin for Splunk. Your regular DNSDB API key </a:t>
            </a:r>
            <a:r>
              <a:rPr lang="en-US" sz="2400" u="sng" dirty="0" smtClean="0">
                <a:sym typeface="Wingdings"/>
              </a:rPr>
              <a:t>will</a:t>
            </a:r>
            <a:r>
              <a:rPr lang="en-US" sz="2400" dirty="0" smtClean="0">
                <a:sym typeface="Wingdings"/>
              </a:rPr>
              <a:t> work fine for this purpose.</a:t>
            </a:r>
            <a:endParaRPr lang="en-US" sz="2400" dirty="0" smtClean="0"/>
          </a:p>
        </p:txBody>
      </p:sp>
      <p:sp>
        <p:nvSpPr>
          <p:cNvPr id="4" name="Slide Number Placeholder 3"/>
          <p:cNvSpPr>
            <a:spLocks noGrp="1"/>
          </p:cNvSpPr>
          <p:nvPr>
            <p:ph type="sldNum" sz="quarter" idx="12"/>
          </p:nvPr>
        </p:nvSpPr>
        <p:spPr/>
        <p:txBody>
          <a:bodyPr/>
          <a:lstStyle/>
          <a:p>
            <a:fld id="{CA44DB02-E0A0-1341-9892-8AF3565EBECC}" type="slidenum">
              <a:rPr lang="en-US" smtClean="0"/>
              <a:t>100</a:t>
            </a:fld>
            <a:endParaRPr lang="en-US" dirty="0"/>
          </a:p>
        </p:txBody>
      </p:sp>
    </p:spTree>
    <p:extLst>
      <p:ext uri="{BB962C8B-B14F-4D97-AF65-F5344CB8AC3E}">
        <p14:creationId xmlns:p14="http://schemas.microsoft.com/office/powerpoint/2010/main" val="107562751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620267"/>
          </a:xfrm>
        </p:spPr>
        <p:txBody>
          <a:bodyPr>
            <a:normAutofit/>
          </a:bodyPr>
          <a:lstStyle/>
          <a:p>
            <a:r>
              <a:rPr lang="en-US" sz="3200" b="1" spc="-100" dirty="0" smtClean="0"/>
              <a:t>What You See After You Download the Splunk Plugin</a:t>
            </a:r>
            <a:endParaRPr lang="en-US" sz="3200" b="1" spc="-100" dirty="0"/>
          </a:p>
        </p:txBody>
      </p:sp>
      <p:sp>
        <p:nvSpPr>
          <p:cNvPr id="4" name="Slide Number Placeholder 3"/>
          <p:cNvSpPr>
            <a:spLocks noGrp="1"/>
          </p:cNvSpPr>
          <p:nvPr>
            <p:ph type="sldNum" sz="quarter" idx="12"/>
          </p:nvPr>
        </p:nvSpPr>
        <p:spPr/>
        <p:txBody>
          <a:bodyPr/>
          <a:lstStyle/>
          <a:p>
            <a:fld id="{CA44DB02-E0A0-1341-9892-8AF3565EBECC}" type="slidenum">
              <a:rPr lang="en-US" smtClean="0"/>
              <a:t>101</a:t>
            </a:fld>
            <a:endParaRPr lang="en-US" dirty="0"/>
          </a:p>
        </p:txBody>
      </p:sp>
      <p:pic>
        <p:nvPicPr>
          <p:cNvPr id="6" name="Picture 5" descr="splunk-fsi-tit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51" y="723645"/>
            <a:ext cx="6372198" cy="6134355"/>
          </a:xfrm>
          <a:prstGeom prst="rect">
            <a:avLst/>
          </a:prstGeom>
        </p:spPr>
      </p:pic>
    </p:spTree>
    <p:extLst>
      <p:ext uri="{BB962C8B-B14F-4D97-AF65-F5344CB8AC3E}">
        <p14:creationId xmlns:p14="http://schemas.microsoft.com/office/powerpoint/2010/main" val="81793799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620267"/>
          </a:xfrm>
        </p:spPr>
        <p:txBody>
          <a:bodyPr>
            <a:normAutofit/>
          </a:bodyPr>
          <a:lstStyle/>
          <a:p>
            <a:r>
              <a:rPr lang="en-US" sz="3200" b="1" spc="-100" dirty="0" smtClean="0"/>
              <a:t>Confirming The Integrity Of That Download On A Mac</a:t>
            </a:r>
            <a:endParaRPr lang="en-US" sz="3200" b="1" spc="-100" dirty="0"/>
          </a:p>
        </p:txBody>
      </p:sp>
      <p:sp>
        <p:nvSpPr>
          <p:cNvPr id="4" name="Slide Number Placeholder 3"/>
          <p:cNvSpPr>
            <a:spLocks noGrp="1"/>
          </p:cNvSpPr>
          <p:nvPr>
            <p:ph type="sldNum" sz="quarter" idx="12"/>
          </p:nvPr>
        </p:nvSpPr>
        <p:spPr/>
        <p:txBody>
          <a:bodyPr/>
          <a:lstStyle/>
          <a:p>
            <a:fld id="{CA44DB02-E0A0-1341-9892-8AF3565EBECC}" type="slidenum">
              <a:rPr lang="en-US" smtClean="0"/>
              <a:t>102</a:t>
            </a:fld>
            <a:endParaRPr lang="en-US" dirty="0"/>
          </a:p>
        </p:txBody>
      </p:sp>
      <p:sp>
        <p:nvSpPr>
          <p:cNvPr id="3" name="TextBox 2"/>
          <p:cNvSpPr txBox="1"/>
          <p:nvPr/>
        </p:nvSpPr>
        <p:spPr>
          <a:xfrm>
            <a:off x="324857" y="957211"/>
            <a:ext cx="8326568" cy="4832093"/>
          </a:xfrm>
          <a:prstGeom prst="rect">
            <a:avLst/>
          </a:prstGeom>
          <a:noFill/>
        </p:spPr>
        <p:txBody>
          <a:bodyPr wrap="none" rtlCol="0">
            <a:spAutoFit/>
          </a:bodyPr>
          <a:lstStyle/>
          <a:p>
            <a:r>
              <a:rPr lang="en-US" sz="2800" dirty="0" smtClean="0"/>
              <a:t>It's always good to confirm the integrity of your</a:t>
            </a:r>
          </a:p>
          <a:p>
            <a:r>
              <a:rPr lang="en-US" sz="2800" dirty="0" smtClean="0"/>
              <a:t>downloads, including the Farsight Splunk plugin:</a:t>
            </a:r>
          </a:p>
          <a:p>
            <a:endParaRPr lang="en-US" sz="2800" dirty="0"/>
          </a:p>
          <a:p>
            <a:r>
              <a:rPr lang="en-US" sz="2800" dirty="0" smtClean="0"/>
              <a:t>$ </a:t>
            </a:r>
            <a:r>
              <a:rPr lang="en-US" sz="2800" b="1" dirty="0" smtClean="0"/>
              <a:t>/</a:t>
            </a:r>
            <a:r>
              <a:rPr lang="en-US" sz="2800" b="1" dirty="0" err="1" smtClean="0"/>
              <a:t>sbin</a:t>
            </a:r>
            <a:r>
              <a:rPr lang="en-US" sz="2800" b="1" dirty="0" smtClean="0"/>
              <a:t>/md5  farsight</a:t>
            </a:r>
            <a:r>
              <a:rPr lang="en-US" sz="2800" b="1" dirty="0"/>
              <a:t>-dnsdb-for-splunk_101.tgz</a:t>
            </a:r>
          </a:p>
          <a:p>
            <a:r>
              <a:rPr lang="en-US" sz="2800" dirty="0"/>
              <a:t>MD5 (farsight-dnsdb-for-splunk_101.tgz) = </a:t>
            </a:r>
            <a:r>
              <a:rPr lang="en-US" sz="2800" dirty="0" smtClean="0"/>
              <a:t/>
            </a:r>
            <a:br>
              <a:rPr lang="en-US" sz="2800" dirty="0" smtClean="0"/>
            </a:br>
            <a:r>
              <a:rPr lang="en-US" sz="2800" dirty="0" smtClean="0"/>
              <a:t>             188a52f070d1168d1feb05d9372fc83e</a:t>
            </a:r>
          </a:p>
          <a:p>
            <a:endParaRPr lang="en-US" sz="2800" dirty="0"/>
          </a:p>
          <a:p>
            <a:r>
              <a:rPr lang="en-US" sz="2800" dirty="0" smtClean="0"/>
              <a:t>The quoted checksum matches the highlighted value on</a:t>
            </a:r>
          </a:p>
          <a:p>
            <a:r>
              <a:rPr lang="en-US" sz="2800" dirty="0" smtClean="0"/>
              <a:t>the welcome message shown on the preceding screen,</a:t>
            </a:r>
            <a:br>
              <a:rPr lang="en-US" sz="2800" dirty="0" smtClean="0"/>
            </a:br>
            <a:r>
              <a:rPr lang="en-US" sz="2800" dirty="0" smtClean="0"/>
              <a:t>so you're good to install as described on the preceding </a:t>
            </a:r>
          </a:p>
          <a:p>
            <a:r>
              <a:rPr lang="en-US" sz="2800" dirty="0" smtClean="0"/>
              <a:t>screen.</a:t>
            </a:r>
          </a:p>
        </p:txBody>
      </p:sp>
    </p:spTree>
    <p:extLst>
      <p:ext uri="{BB962C8B-B14F-4D97-AF65-F5344CB8AC3E}">
        <p14:creationId xmlns:p14="http://schemas.microsoft.com/office/powerpoint/2010/main" val="334668540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620267"/>
          </a:xfrm>
        </p:spPr>
        <p:txBody>
          <a:bodyPr>
            <a:normAutofit/>
          </a:bodyPr>
          <a:lstStyle/>
          <a:p>
            <a:r>
              <a:rPr lang="en-US" sz="3200" b="1" spc="-100" dirty="0" smtClean="0"/>
              <a:t>The Splunk DNSDB </a:t>
            </a:r>
            <a:r>
              <a:rPr lang="en-US" sz="3200" b="1" i="1" spc="-100" dirty="0" smtClean="0"/>
              <a:t>Ad Hoc </a:t>
            </a:r>
            <a:r>
              <a:rPr lang="en-US" sz="3200" b="1" spc="-100" dirty="0" smtClean="0"/>
              <a:t>Query Interface In Action</a:t>
            </a:r>
            <a:endParaRPr lang="en-US" sz="3200" b="1" spc="-100" dirty="0"/>
          </a:p>
        </p:txBody>
      </p:sp>
      <p:sp>
        <p:nvSpPr>
          <p:cNvPr id="4" name="Slide Number Placeholder 3"/>
          <p:cNvSpPr>
            <a:spLocks noGrp="1"/>
          </p:cNvSpPr>
          <p:nvPr>
            <p:ph type="sldNum" sz="quarter" idx="12"/>
          </p:nvPr>
        </p:nvSpPr>
        <p:spPr/>
        <p:txBody>
          <a:bodyPr/>
          <a:lstStyle/>
          <a:p>
            <a:fld id="{CA44DB02-E0A0-1341-9892-8AF3565EBECC}" type="slidenum">
              <a:rPr lang="en-US" smtClean="0"/>
              <a:t>103</a:t>
            </a:fld>
            <a:endParaRPr lang="en-US" dirty="0"/>
          </a:p>
        </p:txBody>
      </p:sp>
      <p:pic>
        <p:nvPicPr>
          <p:cNvPr id="5" name="Picture 4" descr="splunk-cornell-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92" y="973736"/>
            <a:ext cx="8534893" cy="3953454"/>
          </a:xfrm>
          <a:prstGeom prst="rect">
            <a:avLst/>
          </a:prstGeom>
        </p:spPr>
      </p:pic>
    </p:spTree>
    <p:extLst>
      <p:ext uri="{BB962C8B-B14F-4D97-AF65-F5344CB8AC3E}">
        <p14:creationId xmlns:p14="http://schemas.microsoft.com/office/powerpoint/2010/main" val="318113502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620267"/>
          </a:xfrm>
        </p:spPr>
        <p:txBody>
          <a:bodyPr>
            <a:normAutofit/>
          </a:bodyPr>
          <a:lstStyle/>
          <a:p>
            <a:r>
              <a:rPr lang="en-US" sz="3200" b="1" spc="-100" dirty="0" smtClean="0"/>
              <a:t>Using The DNSDB Splunk Connector More Aggressively</a:t>
            </a:r>
            <a:endParaRPr lang="en-US" sz="3200" b="1" spc="-100" dirty="0"/>
          </a:p>
        </p:txBody>
      </p:sp>
      <p:sp>
        <p:nvSpPr>
          <p:cNvPr id="3" name="Content Placeholder 2"/>
          <p:cNvSpPr>
            <a:spLocks noGrp="1"/>
          </p:cNvSpPr>
          <p:nvPr>
            <p:ph idx="1"/>
          </p:nvPr>
        </p:nvSpPr>
        <p:spPr>
          <a:xfrm>
            <a:off x="185861" y="856557"/>
            <a:ext cx="8797445" cy="5850419"/>
          </a:xfrm>
        </p:spPr>
        <p:txBody>
          <a:bodyPr>
            <a:normAutofit/>
          </a:bodyPr>
          <a:lstStyle/>
          <a:p>
            <a:r>
              <a:rPr lang="en-US" sz="2400" dirty="0" smtClean="0"/>
              <a:t>While you can use the Farsight plugin for Splunk as just another web interface for making </a:t>
            </a:r>
            <a:r>
              <a:rPr lang="en-US" sz="2400" dirty="0" smtClean="0"/>
              <a:t>manual </a:t>
            </a:r>
            <a:r>
              <a:rPr lang="en-US" sz="2400" i="1" dirty="0" smtClean="0"/>
              <a:t>ad hoc </a:t>
            </a:r>
            <a:r>
              <a:rPr lang="en-US" sz="2400" dirty="0" smtClean="0"/>
              <a:t>DNSDB queries, </a:t>
            </a:r>
            <a:r>
              <a:rPr lang="en-US" sz="2400" b="1" dirty="0" smtClean="0"/>
              <a:t>the Splunk plugin really shines as an automated way to enhance large databases </a:t>
            </a:r>
            <a:r>
              <a:rPr lang="en-US" sz="2400" b="1" dirty="0" smtClean="0"/>
              <a:t>you import </a:t>
            </a:r>
            <a:r>
              <a:rPr lang="en-US" sz="2400" b="1" dirty="0" smtClean="0"/>
              <a:t>into Splunk.</a:t>
            </a:r>
          </a:p>
          <a:p>
            <a:endParaRPr lang="en-US" sz="2400" dirty="0" smtClean="0"/>
          </a:p>
          <a:p>
            <a:r>
              <a:rPr lang="en-US" sz="2400" b="1" dirty="0" smtClean="0"/>
              <a:t>Note:</a:t>
            </a:r>
            <a:r>
              <a:rPr lang="en-US" sz="2400" dirty="0" smtClean="0"/>
              <a:t> enhancing large datasets can generate a </a:t>
            </a:r>
            <a:r>
              <a:rPr lang="en-US" sz="2400" b="1" u="sng" dirty="0" smtClean="0"/>
              <a:t>large</a:t>
            </a:r>
            <a:r>
              <a:rPr lang="en-US" sz="2400" dirty="0" smtClean="0"/>
              <a:t> number of DNSDB queries. </a:t>
            </a:r>
            <a:r>
              <a:rPr lang="en-US" sz="2400" b="1" dirty="0" smtClean="0"/>
              <a:t>Because your </a:t>
            </a:r>
            <a:r>
              <a:rPr lang="en-US" sz="2400" b="1" dirty="0" smtClean="0"/>
              <a:t>training query </a:t>
            </a:r>
            <a:r>
              <a:rPr lang="en-US" sz="2400" b="1" dirty="0" smtClean="0"/>
              <a:t>quota is very modest, we are NOT</a:t>
            </a:r>
            <a:r>
              <a:rPr lang="en-US" sz="2400" b="1" dirty="0"/>
              <a:t> </a:t>
            </a:r>
            <a:r>
              <a:rPr lang="en-US" sz="2400" b="1" dirty="0" smtClean="0"/>
              <a:t>going to show you how to </a:t>
            </a:r>
            <a:r>
              <a:rPr lang="en-US" sz="2400" b="1" dirty="0" smtClean="0"/>
              <a:t>use Splunk this way today</a:t>
            </a:r>
            <a:r>
              <a:rPr lang="en-US" sz="2400" b="1" dirty="0" smtClean="0"/>
              <a:t>.</a:t>
            </a:r>
          </a:p>
        </p:txBody>
      </p:sp>
      <p:sp>
        <p:nvSpPr>
          <p:cNvPr id="4" name="Slide Number Placeholder 3"/>
          <p:cNvSpPr>
            <a:spLocks noGrp="1"/>
          </p:cNvSpPr>
          <p:nvPr>
            <p:ph type="sldNum" sz="quarter" idx="12"/>
          </p:nvPr>
        </p:nvSpPr>
        <p:spPr/>
        <p:txBody>
          <a:bodyPr/>
          <a:lstStyle/>
          <a:p>
            <a:fld id="{CA44DB02-E0A0-1341-9892-8AF3565EBECC}" type="slidenum">
              <a:rPr lang="en-US" smtClean="0"/>
              <a:t>104</a:t>
            </a:fld>
            <a:endParaRPr lang="en-US" dirty="0"/>
          </a:p>
        </p:txBody>
      </p:sp>
    </p:spTree>
    <p:extLst>
      <p:ext uri="{BB962C8B-B14F-4D97-AF65-F5344CB8AC3E}">
        <p14:creationId xmlns:p14="http://schemas.microsoft.com/office/powerpoint/2010/main" val="401597515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0781"/>
            <a:ext cx="7772400" cy="1470025"/>
          </a:xfrm>
        </p:spPr>
        <p:txBody>
          <a:bodyPr>
            <a:normAutofit/>
          </a:bodyPr>
          <a:lstStyle/>
          <a:p>
            <a:pPr algn="l"/>
            <a:r>
              <a:rPr lang="en-US" sz="3200" b="1" dirty="0" smtClean="0"/>
              <a:t>11) Making Programmatic </a:t>
            </a:r>
            <a:br>
              <a:rPr lang="en-US" sz="3200" b="1" dirty="0" smtClean="0"/>
            </a:br>
            <a:r>
              <a:rPr lang="en-US" sz="3200" b="1" dirty="0" smtClean="0"/>
              <a:t>Passive DNS Queries With libcurl</a:t>
            </a:r>
          </a:p>
        </p:txBody>
      </p:sp>
    </p:spTree>
    <p:extLst>
      <p:ext uri="{BB962C8B-B14F-4D97-AF65-F5344CB8AC3E}">
        <p14:creationId xmlns:p14="http://schemas.microsoft.com/office/powerpoint/2010/main" val="276700552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libcurl</a:t>
            </a:r>
            <a:endParaRPr lang="en-US" sz="3200" b="1" dirty="0"/>
          </a:p>
        </p:txBody>
      </p:sp>
      <p:sp>
        <p:nvSpPr>
          <p:cNvPr id="3" name="Content Placeholder 2"/>
          <p:cNvSpPr>
            <a:spLocks noGrp="1"/>
          </p:cNvSpPr>
          <p:nvPr>
            <p:ph idx="1"/>
          </p:nvPr>
        </p:nvSpPr>
        <p:spPr>
          <a:xfrm>
            <a:off x="185861" y="835577"/>
            <a:ext cx="8797445" cy="5871400"/>
          </a:xfrm>
        </p:spPr>
        <p:txBody>
          <a:bodyPr>
            <a:normAutofit/>
          </a:bodyPr>
          <a:lstStyle/>
          <a:p>
            <a:r>
              <a:rPr lang="en-US" sz="2400" dirty="0"/>
              <a:t>T</a:t>
            </a:r>
            <a:r>
              <a:rPr lang="en-US" sz="2400" dirty="0" smtClean="0"/>
              <a:t>o make </a:t>
            </a:r>
            <a:r>
              <a:rPr lang="en-US" sz="2400" dirty="0" err="1" smtClean="0"/>
              <a:t>RESTful</a:t>
            </a:r>
            <a:r>
              <a:rPr lang="en-US" sz="2400" dirty="0" smtClean="0"/>
              <a:t> </a:t>
            </a:r>
            <a:r>
              <a:rPr lang="en-US" sz="2400" dirty="0" smtClean="0"/>
              <a:t>TLS-protected queries against the DNSDB </a:t>
            </a:r>
            <a:r>
              <a:rPr lang="en-US" sz="2400" dirty="0" smtClean="0"/>
              <a:t>API from your own code,</a:t>
            </a:r>
            <a:r>
              <a:rPr lang="en-US" sz="2400" dirty="0"/>
              <a:t> </a:t>
            </a:r>
            <a:r>
              <a:rPr lang="en-US" sz="2400" dirty="0" smtClean="0"/>
              <a:t>you'll </a:t>
            </a:r>
            <a:r>
              <a:rPr lang="en-US" sz="2400" dirty="0" smtClean="0"/>
              <a:t>want a library to handle </a:t>
            </a:r>
            <a:r>
              <a:rPr lang="en-US" sz="2400" dirty="0" smtClean="0"/>
              <a:t>the </a:t>
            </a:r>
            <a:r>
              <a:rPr lang="en-US" sz="2400" dirty="0" smtClean="0"/>
              <a:t>TLS </a:t>
            </a:r>
            <a:r>
              <a:rPr lang="en-US" sz="2400" dirty="0" smtClean="0"/>
              <a:t>"heavy listing" work.</a:t>
            </a:r>
            <a:endParaRPr lang="en-US" sz="2400" dirty="0" smtClean="0"/>
          </a:p>
          <a:p>
            <a:endParaRPr lang="en-US" sz="2400" dirty="0" smtClean="0"/>
          </a:p>
          <a:p>
            <a:r>
              <a:rPr lang="en-US" sz="2400" dirty="0" smtClean="0"/>
              <a:t>I chose libcurl, the API version of the command line web client we all know and love.</a:t>
            </a:r>
            <a:r>
              <a:rPr lang="en-US" sz="2400" dirty="0"/>
              <a:t> </a:t>
            </a:r>
            <a:r>
              <a:rPr lang="en-US" sz="2400" dirty="0" smtClean="0"/>
              <a:t>See https://</a:t>
            </a:r>
            <a:r>
              <a:rPr lang="en-US" sz="2400" dirty="0" err="1" smtClean="0"/>
              <a:t>curl.haxx.se</a:t>
            </a:r>
            <a:r>
              <a:rPr lang="en-US" sz="2400" dirty="0" smtClean="0"/>
              <a:t>/libcurl/</a:t>
            </a:r>
            <a:br>
              <a:rPr lang="en-US" sz="2400" dirty="0" smtClean="0"/>
            </a:br>
            <a:endParaRPr lang="en-US" sz="2400" dirty="0"/>
          </a:p>
          <a:p>
            <a:r>
              <a:rPr lang="en-US" sz="2400" dirty="0" smtClean="0"/>
              <a:t>Installation instructions are available at</a:t>
            </a:r>
            <a:br>
              <a:rPr lang="en-US" sz="2400" dirty="0" smtClean="0"/>
            </a:br>
            <a:r>
              <a:rPr lang="en-US" sz="2400" dirty="0" smtClean="0"/>
              <a:t>https://</a:t>
            </a:r>
            <a:r>
              <a:rPr lang="en-US" sz="2400" dirty="0" err="1" smtClean="0"/>
              <a:t>curl.haxx.se</a:t>
            </a:r>
            <a:r>
              <a:rPr lang="en-US" sz="2400" dirty="0" smtClean="0"/>
              <a:t>/docs/</a:t>
            </a:r>
            <a:r>
              <a:rPr lang="en-US" sz="2400" dirty="0" err="1" smtClean="0"/>
              <a:t>install.html</a:t>
            </a:r>
            <a:r>
              <a:rPr lang="en-US" sz="2400" dirty="0" smtClean="0"/>
              <a:t/>
            </a:r>
            <a:br>
              <a:rPr lang="en-US" sz="2400" dirty="0" smtClean="0"/>
            </a:br>
            <a:endParaRPr lang="en-US" sz="2400" dirty="0"/>
          </a:p>
          <a:p>
            <a:r>
              <a:rPr lang="en-US" sz="2400" dirty="0" smtClean="0"/>
              <a:t>Documentation is available at https://</a:t>
            </a:r>
            <a:r>
              <a:rPr lang="en-US" sz="2400" dirty="0" err="1" smtClean="0"/>
              <a:t>curl.haxx.se</a:t>
            </a:r>
            <a:r>
              <a:rPr lang="en-US" sz="2400" dirty="0" smtClean="0"/>
              <a:t>/libcurl/</a:t>
            </a:r>
          </a:p>
          <a:p>
            <a:endParaRPr lang="en-US" sz="2400" dirty="0"/>
          </a:p>
          <a:p>
            <a:r>
              <a:rPr lang="en-US" sz="2400" dirty="0" smtClean="0"/>
              <a:t>If you want to check out other alternatives, take a look at </a:t>
            </a:r>
            <a:r>
              <a:rPr lang="en-US" sz="2400" dirty="0"/>
              <a:t/>
            </a:r>
            <a:br>
              <a:rPr lang="en-US" sz="2400" dirty="0"/>
            </a:br>
            <a:r>
              <a:rPr lang="en-US" sz="2400" dirty="0" smtClean="0"/>
              <a:t>https://</a:t>
            </a:r>
            <a:r>
              <a:rPr lang="en-US" sz="2400" dirty="0" err="1" smtClean="0"/>
              <a:t>curl.haxx.se</a:t>
            </a:r>
            <a:r>
              <a:rPr lang="en-US" sz="2400" dirty="0" smtClean="0"/>
              <a:t>/libcurl/</a:t>
            </a:r>
            <a:r>
              <a:rPr lang="en-US" sz="2400" dirty="0" err="1" smtClean="0"/>
              <a:t>competitors.html</a:t>
            </a:r>
            <a:endParaRPr lang="en-US" sz="2400" dirty="0" smtClean="0"/>
          </a:p>
        </p:txBody>
      </p:sp>
      <p:sp>
        <p:nvSpPr>
          <p:cNvPr id="4" name="Slide Number Placeholder 3"/>
          <p:cNvSpPr>
            <a:spLocks noGrp="1"/>
          </p:cNvSpPr>
          <p:nvPr>
            <p:ph type="sldNum" sz="quarter" idx="12"/>
          </p:nvPr>
        </p:nvSpPr>
        <p:spPr/>
        <p:txBody>
          <a:bodyPr/>
          <a:lstStyle/>
          <a:p>
            <a:fld id="{CA44DB02-E0A0-1341-9892-8AF3565EBECC}" type="slidenum">
              <a:rPr lang="en-US" smtClean="0"/>
              <a:t>106</a:t>
            </a:fld>
            <a:endParaRPr lang="en-US"/>
          </a:p>
        </p:txBody>
      </p:sp>
    </p:spTree>
    <p:extLst>
      <p:ext uri="{BB962C8B-B14F-4D97-AF65-F5344CB8AC3E}">
        <p14:creationId xmlns:p14="http://schemas.microsoft.com/office/powerpoint/2010/main" val="6188004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692"/>
            <a:ext cx="9144000" cy="603265"/>
          </a:xfrm>
        </p:spPr>
        <p:txBody>
          <a:bodyPr>
            <a:normAutofit/>
          </a:bodyPr>
          <a:lstStyle/>
          <a:p>
            <a:r>
              <a:rPr lang="en-US" sz="3200" b="1" spc="-100" dirty="0" smtClean="0"/>
              <a:t>A Few Quick libcurl </a:t>
            </a:r>
            <a:r>
              <a:rPr lang="en-US" sz="3200" b="1" spc="-100" dirty="0"/>
              <a:t>N</a:t>
            </a:r>
            <a:r>
              <a:rPr lang="en-US" sz="3200" b="1" spc="-100" dirty="0" smtClean="0"/>
              <a:t>otes</a:t>
            </a:r>
            <a:endParaRPr lang="en-US" sz="3200" b="1" spc="-100" dirty="0"/>
          </a:p>
        </p:txBody>
      </p:sp>
      <p:sp>
        <p:nvSpPr>
          <p:cNvPr id="3" name="Content Placeholder 2"/>
          <p:cNvSpPr>
            <a:spLocks noGrp="1"/>
          </p:cNvSpPr>
          <p:nvPr>
            <p:ph idx="1"/>
          </p:nvPr>
        </p:nvSpPr>
        <p:spPr>
          <a:xfrm>
            <a:off x="200507" y="878075"/>
            <a:ext cx="8772225" cy="5739698"/>
          </a:xfrm>
        </p:spPr>
        <p:txBody>
          <a:bodyPr>
            <a:noAutofit/>
          </a:bodyPr>
          <a:lstStyle/>
          <a:p>
            <a:r>
              <a:rPr lang="en-US" sz="2400" dirty="0" smtClean="0"/>
              <a:t>Libcurl is under </a:t>
            </a:r>
            <a:r>
              <a:rPr lang="en-US" sz="2400" b="1" dirty="0" smtClean="0"/>
              <a:t>active</a:t>
            </a:r>
            <a:r>
              <a:rPr lang="en-US" sz="2400" dirty="0" smtClean="0"/>
              <a:t> development. </a:t>
            </a:r>
            <a:br>
              <a:rPr lang="en-US" sz="2400" dirty="0" smtClean="0"/>
            </a:br>
            <a:r>
              <a:rPr lang="en-US" sz="2400" dirty="0" smtClean="0"/>
              <a:t/>
            </a:r>
            <a:br>
              <a:rPr lang="en-US" sz="2400" dirty="0" smtClean="0"/>
            </a:br>
            <a:r>
              <a:rPr lang="en-US" sz="2400" dirty="0" smtClean="0"/>
              <a:t>The version I installed and used for the following sample was</a:t>
            </a:r>
            <a:r>
              <a:rPr lang="en-US" sz="2400" dirty="0" smtClean="0"/>
              <a:t>:</a:t>
            </a:r>
            <a:br>
              <a:rPr lang="en-US" sz="2400" dirty="0" smtClean="0"/>
            </a:br>
            <a:r>
              <a:rPr lang="en-US" sz="2400" dirty="0" smtClean="0"/>
              <a:t/>
            </a:r>
            <a:br>
              <a:rPr lang="en-US" sz="2400" dirty="0" smtClean="0"/>
            </a:br>
            <a:r>
              <a:rPr lang="en-US" sz="2400" dirty="0" smtClean="0"/>
              <a:t>		</a:t>
            </a:r>
            <a:r>
              <a:rPr lang="en-US" sz="2000" dirty="0" smtClean="0">
                <a:latin typeface="Courier New"/>
                <a:cs typeface="Courier New"/>
              </a:rPr>
              <a:t>$</a:t>
            </a:r>
            <a:r>
              <a:rPr lang="en-US" sz="2400" dirty="0" smtClean="0"/>
              <a:t> </a:t>
            </a:r>
            <a:r>
              <a:rPr lang="en-US" sz="2000" b="1" dirty="0" smtClean="0">
                <a:latin typeface="Courier New"/>
                <a:cs typeface="Courier New"/>
              </a:rPr>
              <a:t>curl-</a:t>
            </a:r>
            <a:r>
              <a:rPr lang="en-US" sz="2000" b="1" dirty="0" err="1" smtClean="0">
                <a:latin typeface="Courier New"/>
                <a:cs typeface="Courier New"/>
              </a:rPr>
              <a:t>config</a:t>
            </a:r>
            <a:r>
              <a:rPr lang="en-US" sz="2000" b="1" dirty="0" smtClean="0">
                <a:latin typeface="Courier New"/>
                <a:cs typeface="Courier New"/>
              </a:rPr>
              <a:t> --version</a:t>
            </a:r>
            <a:br>
              <a:rPr lang="en-US" sz="2000" b="1" dirty="0" smtClean="0">
                <a:latin typeface="Courier New"/>
                <a:cs typeface="Courier New"/>
              </a:rPr>
            </a:br>
            <a:r>
              <a:rPr lang="en-US" sz="2000" dirty="0" smtClean="0">
                <a:latin typeface="Courier New"/>
                <a:cs typeface="Courier New"/>
              </a:rPr>
              <a:t>		libcurl 7.50.3</a:t>
            </a:r>
            <a:r>
              <a:rPr lang="en-US" sz="2000" b="1" dirty="0" smtClean="0">
                <a:latin typeface="Courier New"/>
                <a:cs typeface="Courier New"/>
              </a:rPr>
              <a:t> </a:t>
            </a:r>
            <a:r>
              <a:rPr lang="en-US" sz="2000" dirty="0" smtClean="0">
                <a:latin typeface="Courier New"/>
                <a:cs typeface="Courier New"/>
              </a:rPr>
              <a:t>             </a:t>
            </a:r>
            <a:r>
              <a:rPr lang="en-US" sz="2400" i="1" dirty="0" smtClean="0"/>
              <a:t>[</a:t>
            </a:r>
            <a:r>
              <a:rPr lang="en-US" sz="2400" i="1" dirty="0" smtClean="0"/>
              <a:t>released on Sept 14, 2016]</a:t>
            </a:r>
            <a:br>
              <a:rPr lang="en-US" sz="2400" i="1" dirty="0" smtClean="0"/>
            </a:br>
            <a:endParaRPr lang="en-US" sz="2400" i="1" dirty="0" smtClean="0"/>
          </a:p>
          <a:p>
            <a:r>
              <a:rPr lang="en-US" sz="2400" dirty="0" smtClean="0"/>
              <a:t>Release history? See https://</a:t>
            </a:r>
            <a:r>
              <a:rPr lang="en-US" sz="2400" dirty="0" err="1" smtClean="0"/>
              <a:t>curl.haxx.se</a:t>
            </a:r>
            <a:r>
              <a:rPr lang="en-US" sz="2400" dirty="0" smtClean="0"/>
              <a:t>/docs/</a:t>
            </a:r>
            <a:r>
              <a:rPr lang="en-US" sz="2400" dirty="0" err="1" smtClean="0"/>
              <a:t>releases.html</a:t>
            </a:r>
            <a:r>
              <a:rPr lang="en-US" sz="2400" dirty="0" smtClean="0"/>
              <a:t/>
            </a:r>
            <a:br>
              <a:rPr lang="en-US" sz="2400" dirty="0" smtClean="0"/>
            </a:br>
            <a:endParaRPr lang="en-US" sz="2400" dirty="0" smtClean="0"/>
          </a:p>
          <a:p>
            <a:r>
              <a:rPr lang="en-US" sz="2400" dirty="0" smtClean="0"/>
              <a:t>Lots of work on-going, see https://</a:t>
            </a:r>
            <a:r>
              <a:rPr lang="en-US" sz="2400" dirty="0" err="1" smtClean="0"/>
              <a:t>curl.haxx.se</a:t>
            </a:r>
            <a:r>
              <a:rPr lang="en-US" sz="2400" dirty="0" smtClean="0"/>
              <a:t>/</a:t>
            </a:r>
            <a:r>
              <a:rPr lang="en-US" sz="2400" dirty="0" err="1" smtClean="0"/>
              <a:t>changes.html</a:t>
            </a:r>
            <a:r>
              <a:rPr lang="en-US" sz="2400" dirty="0" smtClean="0"/>
              <a:t/>
            </a:r>
            <a:br>
              <a:rPr lang="en-US" sz="2400" dirty="0" smtClean="0"/>
            </a:br>
            <a:r>
              <a:rPr lang="en-US" sz="2400" dirty="0" smtClean="0"/>
              <a:t/>
            </a:r>
            <a:br>
              <a:rPr lang="en-US" sz="2400" dirty="0" smtClean="0"/>
            </a:br>
            <a:r>
              <a:rPr lang="en-US" sz="2400" dirty="0" smtClean="0"/>
              <a:t>Always use a current version of </a:t>
            </a:r>
            <a:r>
              <a:rPr lang="en-US" sz="2400" dirty="0" smtClean="0"/>
              <a:t>libcurl</a:t>
            </a:r>
            <a:br>
              <a:rPr lang="en-US" sz="2400" dirty="0" smtClean="0"/>
            </a:br>
            <a:r>
              <a:rPr lang="en-US" sz="2400" dirty="0" smtClean="0"/>
              <a:t/>
            </a:r>
            <a:br>
              <a:rPr lang="en-US" sz="2400" dirty="0" smtClean="0"/>
            </a:br>
            <a:r>
              <a:rPr lang="en-US" sz="2400" dirty="0" smtClean="0"/>
              <a:t>Be sure that your copy of </a:t>
            </a:r>
            <a:r>
              <a:rPr lang="en-US" sz="2400" dirty="0" err="1" smtClean="0"/>
              <a:t>openssl</a:t>
            </a:r>
            <a:r>
              <a:rPr lang="en-US" sz="2400" dirty="0" smtClean="0"/>
              <a:t> is fully up-to-date, too</a:t>
            </a:r>
            <a:endParaRPr lang="en-US" sz="2400" dirty="0"/>
          </a:p>
        </p:txBody>
      </p:sp>
      <p:sp>
        <p:nvSpPr>
          <p:cNvPr id="4" name="Slide Number Placeholder 3"/>
          <p:cNvSpPr>
            <a:spLocks noGrp="1"/>
          </p:cNvSpPr>
          <p:nvPr>
            <p:ph type="sldNum" sz="quarter" idx="12"/>
          </p:nvPr>
        </p:nvSpPr>
        <p:spPr/>
        <p:txBody>
          <a:bodyPr/>
          <a:lstStyle/>
          <a:p>
            <a:fld id="{77CB09D2-DB65-D646-80EE-4393C46E9A55}" type="slidenum">
              <a:rPr lang="en-US" smtClean="0"/>
              <a:t>107</a:t>
            </a:fld>
            <a:endParaRPr lang="en-US"/>
          </a:p>
        </p:txBody>
      </p:sp>
    </p:spTree>
    <p:extLst>
      <p:ext uri="{BB962C8B-B14F-4D97-AF65-F5344CB8AC3E}">
        <p14:creationId xmlns:p14="http://schemas.microsoft.com/office/powerpoint/2010/main" val="244526279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Skeleton libcurl DNSDB Query C </a:t>
            </a:r>
            <a:r>
              <a:rPr lang="en-US" sz="3200" b="1" dirty="0" smtClean="0"/>
              <a:t>Language Code </a:t>
            </a:r>
            <a:endParaRPr lang="en-US" sz="3200" b="1" dirty="0"/>
          </a:p>
        </p:txBody>
      </p:sp>
      <p:sp>
        <p:nvSpPr>
          <p:cNvPr id="3" name="Content Placeholder 2"/>
          <p:cNvSpPr>
            <a:spLocks noGrp="1"/>
          </p:cNvSpPr>
          <p:nvPr>
            <p:ph idx="1"/>
          </p:nvPr>
        </p:nvSpPr>
        <p:spPr>
          <a:xfrm>
            <a:off x="185861" y="835577"/>
            <a:ext cx="8797445" cy="5871400"/>
          </a:xfrm>
        </p:spPr>
        <p:txBody>
          <a:bodyPr>
            <a:noAutofit/>
          </a:bodyPr>
          <a:lstStyle/>
          <a:p>
            <a:pPr marL="0" indent="0">
              <a:buNone/>
            </a:pPr>
            <a:r>
              <a:rPr lang="en-US" sz="2000" dirty="0" smtClean="0">
                <a:latin typeface="Courier New"/>
                <a:cs typeface="Courier New"/>
              </a:rPr>
              <a:t>$ </a:t>
            </a:r>
            <a:r>
              <a:rPr lang="en-US" sz="2000" b="1" dirty="0" smtClean="0">
                <a:latin typeface="Courier New"/>
                <a:cs typeface="Courier New"/>
              </a:rPr>
              <a:t>cat </a:t>
            </a:r>
            <a:r>
              <a:rPr lang="en-US" sz="2000" b="1" dirty="0" err="1" smtClean="0">
                <a:latin typeface="Courier New"/>
                <a:cs typeface="Courier New"/>
              </a:rPr>
              <a:t>sample.c</a:t>
            </a:r>
            <a:r>
              <a:rPr lang="en-US" sz="2000" b="1" dirty="0" smtClean="0">
                <a:latin typeface="Courier New"/>
                <a:cs typeface="Courier New"/>
              </a:rPr>
              <a:t/>
            </a:r>
            <a:br>
              <a:rPr lang="en-US" sz="2000" b="1" dirty="0" smtClean="0">
                <a:latin typeface="Courier New"/>
                <a:cs typeface="Courier New"/>
              </a:rPr>
            </a:br>
            <a:endParaRPr lang="en-US" sz="2000" b="1" dirty="0" smtClean="0">
              <a:latin typeface="Courier New"/>
              <a:cs typeface="Courier New"/>
            </a:endParaRPr>
          </a:p>
          <a:p>
            <a:pPr marL="0" indent="0">
              <a:buNone/>
            </a:pPr>
            <a:r>
              <a:rPr lang="en-US" sz="2000" dirty="0" smtClean="0">
                <a:latin typeface="Courier New"/>
                <a:cs typeface="Courier New"/>
              </a:rPr>
              <a:t>#include &lt;</a:t>
            </a:r>
            <a:r>
              <a:rPr lang="en-US" sz="2000" dirty="0" err="1" smtClean="0">
                <a:latin typeface="Courier New"/>
                <a:cs typeface="Courier New"/>
              </a:rPr>
              <a:t>stdlib.h</a:t>
            </a:r>
            <a:r>
              <a:rPr lang="en-US" sz="2000" dirty="0" smtClean="0">
                <a:latin typeface="Courier New"/>
                <a:cs typeface="Courier New"/>
              </a:rPr>
              <a:t>&gt;</a:t>
            </a:r>
          </a:p>
          <a:p>
            <a:pPr marL="0" indent="0">
              <a:buNone/>
            </a:pPr>
            <a:r>
              <a:rPr lang="en-US" sz="2000" dirty="0" smtClean="0">
                <a:latin typeface="Courier New"/>
                <a:cs typeface="Courier New"/>
              </a:rPr>
              <a:t>#include &lt;</a:t>
            </a:r>
            <a:r>
              <a:rPr lang="en-US" sz="2000" dirty="0" err="1" smtClean="0">
                <a:latin typeface="Courier New"/>
                <a:cs typeface="Courier New"/>
              </a:rPr>
              <a:t>string.h</a:t>
            </a:r>
            <a:r>
              <a:rPr lang="en-US" sz="2000" dirty="0" smtClean="0">
                <a:latin typeface="Courier New"/>
                <a:cs typeface="Courier New"/>
              </a:rPr>
              <a:t>&gt; </a:t>
            </a:r>
          </a:p>
          <a:p>
            <a:pPr marL="0" indent="0">
              <a:buNone/>
            </a:pPr>
            <a:r>
              <a:rPr lang="en-US" sz="2000" dirty="0" smtClean="0">
                <a:latin typeface="Courier New"/>
                <a:cs typeface="Courier New"/>
              </a:rPr>
              <a:t>#include &lt;curl/</a:t>
            </a:r>
            <a:r>
              <a:rPr lang="en-US" sz="2000" dirty="0" err="1" smtClean="0">
                <a:latin typeface="Courier New"/>
                <a:cs typeface="Courier New"/>
              </a:rPr>
              <a:t>curl.h</a:t>
            </a:r>
            <a:r>
              <a:rPr lang="en-US" sz="2000" dirty="0" smtClean="0">
                <a:latin typeface="Courier New"/>
                <a:cs typeface="Courier New"/>
              </a:rPr>
              <a:t>&gt;</a:t>
            </a:r>
          </a:p>
          <a:p>
            <a:pPr marL="0" indent="0">
              <a:buNone/>
            </a:pPr>
            <a:endParaRPr lang="en-US" sz="2000" dirty="0" smtClean="0">
              <a:latin typeface="Courier New"/>
              <a:cs typeface="Courier New"/>
            </a:endParaRPr>
          </a:p>
          <a:p>
            <a:pPr marL="0" indent="0">
              <a:buNone/>
            </a:pPr>
            <a:r>
              <a:rPr lang="en-US" sz="2000" dirty="0" err="1" smtClean="0">
                <a:latin typeface="Courier New"/>
                <a:cs typeface="Courier New"/>
              </a:rPr>
              <a:t>int</a:t>
            </a:r>
            <a:r>
              <a:rPr lang="en-US" sz="2000" dirty="0" smtClean="0">
                <a:latin typeface="Courier New"/>
                <a:cs typeface="Courier New"/>
              </a:rPr>
              <a:t> main (void)</a:t>
            </a:r>
          </a:p>
          <a:p>
            <a:pPr marL="0" indent="0">
              <a:buNone/>
            </a:pPr>
            <a:r>
              <a:rPr lang="en-US" sz="2000" dirty="0" smtClean="0">
                <a:latin typeface="Courier New"/>
                <a:cs typeface="Courier New"/>
              </a:rPr>
              <a:t>{</a:t>
            </a:r>
          </a:p>
          <a:p>
            <a:pPr marL="0" indent="0">
              <a:buNone/>
            </a:pPr>
            <a:r>
              <a:rPr lang="en-US" sz="2000" dirty="0" smtClean="0">
                <a:latin typeface="Courier New"/>
                <a:cs typeface="Courier New"/>
              </a:rPr>
              <a:t>CURL *curl; </a:t>
            </a:r>
          </a:p>
          <a:p>
            <a:pPr marL="0" indent="0">
              <a:buNone/>
            </a:pPr>
            <a:r>
              <a:rPr lang="en-US" sz="2000" dirty="0" err="1" smtClean="0">
                <a:latin typeface="Courier New"/>
                <a:cs typeface="Courier New"/>
              </a:rPr>
              <a:t>CURLcode</a:t>
            </a:r>
            <a:r>
              <a:rPr lang="en-US" sz="2000" dirty="0" smtClean="0">
                <a:latin typeface="Courier New"/>
                <a:cs typeface="Courier New"/>
              </a:rPr>
              <a:t> res;</a:t>
            </a:r>
          </a:p>
          <a:p>
            <a:pPr marL="0" indent="0">
              <a:buNone/>
            </a:pPr>
            <a:r>
              <a:rPr lang="en-US" sz="2000" dirty="0" smtClean="0">
                <a:latin typeface="Courier New"/>
                <a:cs typeface="Courier New"/>
              </a:rPr>
              <a:t>char </a:t>
            </a:r>
            <a:r>
              <a:rPr lang="en-US" sz="2000" dirty="0" err="1" smtClean="0">
                <a:latin typeface="Courier New"/>
                <a:cs typeface="Courier New"/>
              </a:rPr>
              <a:t>mydomain</a:t>
            </a:r>
            <a:r>
              <a:rPr lang="en-US" sz="2000" dirty="0" smtClean="0">
                <a:latin typeface="Courier New"/>
                <a:cs typeface="Courier New"/>
              </a:rPr>
              <a:t>[1024], </a:t>
            </a:r>
            <a:r>
              <a:rPr lang="en-US" sz="2000" dirty="0" err="1" smtClean="0">
                <a:latin typeface="Courier New"/>
                <a:cs typeface="Courier New"/>
              </a:rPr>
              <a:t>tempstring</a:t>
            </a:r>
            <a:r>
              <a:rPr lang="en-US" sz="2000" dirty="0" smtClean="0">
                <a:latin typeface="Courier New"/>
                <a:cs typeface="Courier New"/>
              </a:rPr>
              <a:t>[1024], </a:t>
            </a:r>
            <a:r>
              <a:rPr lang="en-US" sz="2000" dirty="0" err="1" smtClean="0">
                <a:latin typeface="Courier New"/>
                <a:cs typeface="Courier New"/>
              </a:rPr>
              <a:t>fullcommand</a:t>
            </a:r>
            <a:r>
              <a:rPr lang="en-US" sz="2000" dirty="0" smtClean="0">
                <a:latin typeface="Courier New"/>
                <a:cs typeface="Courier New"/>
              </a:rPr>
              <a:t>[1024];</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 initialize curl. call this once and only once. */</a:t>
            </a:r>
          </a:p>
          <a:p>
            <a:pPr marL="0" indent="0">
              <a:buNone/>
            </a:pPr>
            <a:r>
              <a:rPr lang="en-US" sz="2000" dirty="0" err="1" smtClean="0">
                <a:latin typeface="Courier New"/>
                <a:cs typeface="Courier New"/>
              </a:rPr>
              <a:t>curl_global_init</a:t>
            </a:r>
            <a:r>
              <a:rPr lang="en-US" sz="2000" dirty="0" smtClean="0">
                <a:latin typeface="Courier New"/>
                <a:cs typeface="Courier New"/>
              </a:rPr>
              <a:t>(CURL_GLOBAL_ALL);</a:t>
            </a:r>
          </a:p>
        </p:txBody>
      </p:sp>
      <p:sp>
        <p:nvSpPr>
          <p:cNvPr id="4" name="Slide Number Placeholder 3"/>
          <p:cNvSpPr>
            <a:spLocks noGrp="1"/>
          </p:cNvSpPr>
          <p:nvPr>
            <p:ph type="sldNum" sz="quarter" idx="12"/>
          </p:nvPr>
        </p:nvSpPr>
        <p:spPr/>
        <p:txBody>
          <a:bodyPr/>
          <a:lstStyle/>
          <a:p>
            <a:fld id="{CA44DB02-E0A0-1341-9892-8AF3565EBECC}" type="slidenum">
              <a:rPr lang="en-US" smtClean="0"/>
              <a:t>108</a:t>
            </a:fld>
            <a:endParaRPr lang="en-US"/>
          </a:p>
        </p:txBody>
      </p:sp>
    </p:spTree>
    <p:extLst>
      <p:ext uri="{BB962C8B-B14F-4D97-AF65-F5344CB8AC3E}">
        <p14:creationId xmlns:p14="http://schemas.microsoft.com/office/powerpoint/2010/main" val="3911188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Sample libcurl code (2) </a:t>
            </a:r>
            <a:endParaRPr lang="en-US" sz="3200" b="1" dirty="0"/>
          </a:p>
        </p:txBody>
      </p:sp>
      <p:sp>
        <p:nvSpPr>
          <p:cNvPr id="3" name="Content Placeholder 2"/>
          <p:cNvSpPr>
            <a:spLocks noGrp="1"/>
          </p:cNvSpPr>
          <p:nvPr>
            <p:ph idx="1"/>
          </p:nvPr>
        </p:nvSpPr>
        <p:spPr>
          <a:xfrm>
            <a:off x="185861" y="835577"/>
            <a:ext cx="8797445" cy="5871400"/>
          </a:xfrm>
        </p:spPr>
        <p:txBody>
          <a:bodyPr>
            <a:noAutofit/>
          </a:bodyPr>
          <a:lstStyle/>
          <a:p>
            <a:pPr marL="0" indent="0">
              <a:buNone/>
            </a:pPr>
            <a:r>
              <a:rPr lang="en-US" sz="1900" dirty="0" smtClean="0">
                <a:latin typeface="Courier New"/>
                <a:cs typeface="Courier New"/>
              </a:rPr>
              <a:t>while (</a:t>
            </a:r>
            <a:r>
              <a:rPr lang="en-US" sz="1900" dirty="0" err="1" smtClean="0">
                <a:latin typeface="Courier New"/>
                <a:cs typeface="Courier New"/>
              </a:rPr>
              <a:t>scanf</a:t>
            </a:r>
            <a:r>
              <a:rPr lang="en-US" sz="1900" dirty="0" smtClean="0">
                <a:latin typeface="Courier New"/>
                <a:cs typeface="Courier New"/>
              </a:rPr>
              <a:t>("%s",</a:t>
            </a:r>
            <a:r>
              <a:rPr lang="en-US" sz="1900" dirty="0" err="1" smtClean="0">
                <a:latin typeface="Courier New"/>
                <a:cs typeface="Courier New"/>
              </a:rPr>
              <a:t>mydomain</a:t>
            </a:r>
            <a:r>
              <a:rPr lang="en-US" sz="1900" dirty="0" smtClean="0">
                <a:latin typeface="Courier New"/>
                <a:cs typeface="Courier New"/>
              </a:rPr>
              <a:t>) == 1) </a:t>
            </a:r>
          </a:p>
          <a:p>
            <a:pPr marL="0" indent="0">
              <a:buNone/>
            </a:pPr>
            <a:r>
              <a:rPr lang="en-US" sz="1900" dirty="0" smtClean="0">
                <a:latin typeface="Courier New"/>
                <a:cs typeface="Courier New"/>
              </a:rPr>
              <a:t>	{</a:t>
            </a:r>
          </a:p>
          <a:p>
            <a:pPr marL="0" indent="0">
              <a:buNone/>
            </a:pPr>
            <a:r>
              <a:rPr lang="en-US" sz="1900" dirty="0" smtClean="0">
                <a:latin typeface="Courier New"/>
                <a:cs typeface="Courier New"/>
              </a:rPr>
              <a:t>	/* build the command we want to pass to curl */</a:t>
            </a:r>
            <a:br>
              <a:rPr lang="en-US" sz="1900" dirty="0" smtClean="0">
                <a:latin typeface="Courier New"/>
                <a:cs typeface="Courier New"/>
              </a:rPr>
            </a:br>
            <a:r>
              <a:rPr lang="en-US" sz="1900" dirty="0" smtClean="0">
                <a:latin typeface="Courier New"/>
                <a:cs typeface="Courier New"/>
              </a:rPr>
              <a:t>	/* all our commands use the same basic RESTFUL API endpoint... */</a:t>
            </a:r>
            <a:br>
              <a:rPr lang="en-US" sz="1900" dirty="0" smtClean="0">
                <a:latin typeface="Courier New"/>
                <a:cs typeface="Courier New"/>
              </a:rPr>
            </a:br>
            <a:r>
              <a:rPr lang="en-US" sz="1900" dirty="0" smtClean="0">
                <a:latin typeface="Courier New"/>
                <a:cs typeface="Courier New"/>
              </a:rPr>
              <a:t>	</a:t>
            </a:r>
            <a:r>
              <a:rPr lang="en-US" sz="1900" dirty="0" err="1" smtClean="0">
                <a:latin typeface="Courier New"/>
                <a:cs typeface="Courier New"/>
              </a:rPr>
              <a:t>strcpy</a:t>
            </a:r>
            <a:r>
              <a:rPr lang="en-US" sz="1900" dirty="0" smtClean="0">
                <a:latin typeface="Courier New"/>
                <a:cs typeface="Courier New"/>
              </a:rPr>
              <a:t>(</a:t>
            </a:r>
            <a:r>
              <a:rPr lang="en-US" sz="1900" dirty="0" err="1" smtClean="0">
                <a:latin typeface="Courier New"/>
                <a:cs typeface="Courier New"/>
              </a:rPr>
              <a:t>fullcommand</a:t>
            </a:r>
            <a:r>
              <a:rPr lang="en-US" sz="1900" dirty="0" smtClean="0">
                <a:latin typeface="Courier New"/>
                <a:cs typeface="Courier New"/>
              </a:rPr>
              <a:t>,"https://</a:t>
            </a:r>
            <a:r>
              <a:rPr lang="en-US" sz="1900" dirty="0" err="1" smtClean="0">
                <a:latin typeface="Courier New"/>
                <a:cs typeface="Courier New"/>
              </a:rPr>
              <a:t>api.dnsdb.info</a:t>
            </a:r>
            <a:r>
              <a:rPr lang="en-US" sz="1900" dirty="0" smtClean="0">
                <a:latin typeface="Courier New"/>
                <a:cs typeface="Courier New"/>
              </a:rPr>
              <a:t>/lookup/</a:t>
            </a:r>
            <a:r>
              <a:rPr lang="en-US" sz="1900" dirty="0" err="1" smtClean="0">
                <a:latin typeface="Courier New"/>
                <a:cs typeface="Courier New"/>
              </a:rPr>
              <a:t>rrset</a:t>
            </a:r>
            <a:r>
              <a:rPr lang="en-US" sz="1900" dirty="0" smtClean="0">
                <a:latin typeface="Courier New"/>
                <a:cs typeface="Courier New"/>
              </a:rPr>
              <a:t>/name/");</a:t>
            </a:r>
          </a:p>
          <a:p>
            <a:pPr marL="0" indent="0">
              <a:buNone/>
            </a:pPr>
            <a:endParaRPr lang="en-US" sz="1900" dirty="0" smtClean="0">
              <a:latin typeface="Courier New"/>
              <a:cs typeface="Courier New"/>
            </a:endParaRPr>
          </a:p>
          <a:p>
            <a:pPr marL="0" indent="0">
              <a:buNone/>
            </a:pPr>
            <a:r>
              <a:rPr lang="en-US" sz="1900" dirty="0" smtClean="0">
                <a:latin typeface="Courier New"/>
                <a:cs typeface="Courier New"/>
              </a:rPr>
              <a:t>	/* now tack on the domain */</a:t>
            </a:r>
          </a:p>
          <a:p>
            <a:pPr marL="0" indent="0">
              <a:buNone/>
            </a:pPr>
            <a:r>
              <a:rPr lang="en-US" sz="1900" dirty="0" smtClean="0">
                <a:latin typeface="Courier New"/>
                <a:cs typeface="Courier New"/>
              </a:rPr>
              <a:t>	</a:t>
            </a:r>
            <a:r>
              <a:rPr lang="en-US" sz="1900" dirty="0" err="1" smtClean="0">
                <a:latin typeface="Courier New"/>
                <a:cs typeface="Courier New"/>
              </a:rPr>
              <a:t>strcpy</a:t>
            </a:r>
            <a:r>
              <a:rPr lang="en-US" sz="1900" dirty="0" smtClean="0">
                <a:latin typeface="Courier New"/>
                <a:cs typeface="Courier New"/>
              </a:rPr>
              <a:t>(</a:t>
            </a:r>
            <a:r>
              <a:rPr lang="en-US" sz="1900" dirty="0" err="1" smtClean="0">
                <a:latin typeface="Courier New"/>
                <a:cs typeface="Courier New"/>
              </a:rPr>
              <a:t>tempstring,mydomain</a:t>
            </a:r>
            <a:r>
              <a:rPr lang="en-US" sz="1900" dirty="0" smtClean="0">
                <a:latin typeface="Courier New"/>
                <a:cs typeface="Courier New"/>
              </a:rPr>
              <a:t>);</a:t>
            </a:r>
            <a:br>
              <a:rPr lang="en-US" sz="1900" dirty="0" smtClean="0">
                <a:latin typeface="Courier New"/>
                <a:cs typeface="Courier New"/>
              </a:rPr>
            </a:br>
            <a:r>
              <a:rPr lang="en-US" sz="1900" dirty="0" smtClean="0">
                <a:latin typeface="Courier New"/>
                <a:cs typeface="Courier New"/>
              </a:rPr>
              <a:t>	</a:t>
            </a:r>
            <a:r>
              <a:rPr lang="en-US" sz="1900" dirty="0" err="1" smtClean="0">
                <a:latin typeface="Courier New"/>
                <a:cs typeface="Courier New"/>
              </a:rPr>
              <a:t>strcat</a:t>
            </a:r>
            <a:r>
              <a:rPr lang="en-US" sz="1900" dirty="0" smtClean="0">
                <a:latin typeface="Courier New"/>
                <a:cs typeface="Courier New"/>
              </a:rPr>
              <a:t>(</a:t>
            </a:r>
            <a:r>
              <a:rPr lang="en-US" sz="1900" dirty="0" err="1" smtClean="0">
                <a:latin typeface="Courier New"/>
                <a:cs typeface="Courier New"/>
              </a:rPr>
              <a:t>fullcommand,tempstring</a:t>
            </a:r>
            <a:r>
              <a:rPr lang="en-US" sz="1900" dirty="0" smtClean="0">
                <a:latin typeface="Courier New"/>
                <a:cs typeface="Courier New"/>
              </a:rPr>
              <a:t>);</a:t>
            </a:r>
            <a:br>
              <a:rPr lang="en-US" sz="1900" dirty="0" smtClean="0">
                <a:latin typeface="Courier New"/>
                <a:cs typeface="Courier New"/>
              </a:rPr>
            </a:br>
            <a:endParaRPr lang="en-US" sz="1900" dirty="0" smtClean="0">
              <a:latin typeface="Courier New"/>
              <a:cs typeface="Courier New"/>
            </a:endParaRPr>
          </a:p>
          <a:p>
            <a:pPr marL="0" indent="0">
              <a:buNone/>
            </a:pPr>
            <a:r>
              <a:rPr lang="en-US" sz="1900" dirty="0">
                <a:latin typeface="Courier New"/>
                <a:cs typeface="Courier New"/>
              </a:rPr>
              <a:t>	</a:t>
            </a:r>
            <a:r>
              <a:rPr lang="en-US" sz="1900" dirty="0" smtClean="0">
                <a:latin typeface="Courier New"/>
                <a:cs typeface="Courier New"/>
              </a:rPr>
              <a:t> /* just give me a token dozen results */</a:t>
            </a:r>
            <a:br>
              <a:rPr lang="en-US" sz="1900" dirty="0" smtClean="0">
                <a:latin typeface="Courier New"/>
                <a:cs typeface="Courier New"/>
              </a:rPr>
            </a:br>
            <a:r>
              <a:rPr lang="en-US" sz="1900" dirty="0" smtClean="0">
                <a:latin typeface="Courier New"/>
                <a:cs typeface="Courier New"/>
              </a:rPr>
              <a:t>	</a:t>
            </a:r>
            <a:r>
              <a:rPr lang="en-US" sz="1900" dirty="0" err="1" smtClean="0">
                <a:latin typeface="Courier New"/>
                <a:cs typeface="Courier New"/>
              </a:rPr>
              <a:t>strcpy</a:t>
            </a:r>
            <a:r>
              <a:rPr lang="en-US" sz="1900" dirty="0" smtClean="0">
                <a:latin typeface="Courier New"/>
                <a:cs typeface="Courier New"/>
              </a:rPr>
              <a:t>(</a:t>
            </a:r>
            <a:r>
              <a:rPr lang="en-US" sz="1900" dirty="0" err="1" smtClean="0">
                <a:latin typeface="Courier New"/>
                <a:cs typeface="Courier New"/>
              </a:rPr>
              <a:t>tempstring</a:t>
            </a:r>
            <a:r>
              <a:rPr lang="en-US" sz="1900" dirty="0" smtClean="0">
                <a:latin typeface="Courier New"/>
                <a:cs typeface="Courier New"/>
              </a:rPr>
              <a:t>,"?limit=12");</a:t>
            </a:r>
            <a:br>
              <a:rPr lang="en-US" sz="1900" dirty="0" smtClean="0">
                <a:latin typeface="Courier New"/>
                <a:cs typeface="Courier New"/>
              </a:rPr>
            </a:br>
            <a:r>
              <a:rPr lang="en-US" sz="1900" dirty="0" smtClean="0">
                <a:latin typeface="Courier New"/>
                <a:cs typeface="Courier New"/>
              </a:rPr>
              <a:t>	</a:t>
            </a:r>
            <a:r>
              <a:rPr lang="en-US" sz="1900" dirty="0" err="1" smtClean="0">
                <a:latin typeface="Courier New"/>
                <a:cs typeface="Courier New"/>
              </a:rPr>
              <a:t>strcat</a:t>
            </a:r>
            <a:r>
              <a:rPr lang="en-US" sz="1900" dirty="0" smtClean="0">
                <a:latin typeface="Courier New"/>
                <a:cs typeface="Courier New"/>
              </a:rPr>
              <a:t>(</a:t>
            </a:r>
            <a:r>
              <a:rPr lang="en-US" sz="1900" dirty="0" err="1" smtClean="0">
                <a:latin typeface="Courier New"/>
                <a:cs typeface="Courier New"/>
              </a:rPr>
              <a:t>fullcommand,tempstring</a:t>
            </a:r>
            <a:r>
              <a:rPr lang="en-US" sz="1900" dirty="0" smtClean="0">
                <a:latin typeface="Courier New"/>
                <a:cs typeface="Courier New"/>
              </a:rPr>
              <a:t>);</a:t>
            </a:r>
            <a:br>
              <a:rPr lang="en-US" sz="1900" dirty="0" smtClean="0">
                <a:latin typeface="Courier New"/>
                <a:cs typeface="Courier New"/>
              </a:rPr>
            </a:br>
            <a:endParaRPr lang="en-US" sz="1900" dirty="0">
              <a:latin typeface="Courier New"/>
              <a:cs typeface="Courier New"/>
            </a:endParaRPr>
          </a:p>
          <a:p>
            <a:pPr marL="0" indent="0">
              <a:buNone/>
            </a:pPr>
            <a:r>
              <a:rPr lang="en-US" sz="1900" dirty="0" smtClean="0">
                <a:latin typeface="Courier New"/>
                <a:cs typeface="Courier New"/>
              </a:rPr>
              <a:t>	/* get curl ready for action */</a:t>
            </a:r>
            <a:br>
              <a:rPr lang="en-US" sz="1900" dirty="0" smtClean="0">
                <a:latin typeface="Courier New"/>
                <a:cs typeface="Courier New"/>
              </a:rPr>
            </a:br>
            <a:r>
              <a:rPr lang="en-US" sz="1900" dirty="0" smtClean="0">
                <a:latin typeface="Courier New"/>
                <a:cs typeface="Courier New"/>
              </a:rPr>
              <a:t>	curl = </a:t>
            </a:r>
            <a:r>
              <a:rPr lang="en-US" sz="1900" dirty="0" err="1" smtClean="0">
                <a:latin typeface="Courier New"/>
                <a:cs typeface="Courier New"/>
              </a:rPr>
              <a:t>curl_easy_init</a:t>
            </a:r>
            <a:r>
              <a:rPr lang="en-US" sz="1900" dirty="0" smtClean="0">
                <a:latin typeface="Courier New"/>
                <a:cs typeface="Courier New"/>
              </a:rPr>
              <a:t>();</a:t>
            </a:r>
          </a:p>
        </p:txBody>
      </p:sp>
      <p:sp>
        <p:nvSpPr>
          <p:cNvPr id="4" name="Slide Number Placeholder 3"/>
          <p:cNvSpPr>
            <a:spLocks noGrp="1"/>
          </p:cNvSpPr>
          <p:nvPr>
            <p:ph type="sldNum" sz="quarter" idx="12"/>
          </p:nvPr>
        </p:nvSpPr>
        <p:spPr/>
        <p:txBody>
          <a:bodyPr/>
          <a:lstStyle/>
          <a:p>
            <a:fld id="{CA44DB02-E0A0-1341-9892-8AF3565EBECC}" type="slidenum">
              <a:rPr lang="en-US" smtClean="0"/>
              <a:t>109</a:t>
            </a:fld>
            <a:endParaRPr lang="en-US"/>
          </a:p>
        </p:txBody>
      </p:sp>
    </p:spTree>
    <p:extLst>
      <p:ext uri="{BB962C8B-B14F-4D97-AF65-F5344CB8AC3E}">
        <p14:creationId xmlns:p14="http://schemas.microsoft.com/office/powerpoint/2010/main" val="336041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469179"/>
          </a:xfrm>
        </p:spPr>
        <p:txBody>
          <a:bodyPr>
            <a:normAutofit/>
          </a:bodyPr>
          <a:lstStyle/>
          <a:p>
            <a:r>
              <a:rPr lang="en-US" sz="3200" b="1" u="sng" dirty="0" smtClean="0"/>
              <a:t>Spammers and Other Cyber Criminals</a:t>
            </a:r>
            <a:r>
              <a:rPr lang="en-US" sz="3200" b="1" dirty="0" smtClean="0"/>
              <a:t> ALSO Use DNS</a:t>
            </a:r>
            <a:endParaRPr lang="en-US" sz="3200" b="1" u="sng" dirty="0"/>
          </a:p>
        </p:txBody>
      </p:sp>
      <p:sp>
        <p:nvSpPr>
          <p:cNvPr id="3" name="Content Placeholder 2"/>
          <p:cNvSpPr>
            <a:spLocks noGrp="1"/>
          </p:cNvSpPr>
          <p:nvPr>
            <p:ph idx="1"/>
          </p:nvPr>
        </p:nvSpPr>
        <p:spPr>
          <a:xfrm>
            <a:off x="211677" y="745068"/>
            <a:ext cx="8766950" cy="5940932"/>
          </a:xfrm>
        </p:spPr>
        <p:txBody>
          <a:bodyPr>
            <a:normAutofit/>
          </a:bodyPr>
          <a:lstStyle/>
          <a:p>
            <a:r>
              <a:rPr lang="en-US" sz="2400" dirty="0" smtClean="0"/>
              <a:t>DNS is convenient for everyone,</a:t>
            </a:r>
            <a:r>
              <a:rPr lang="en-US" sz="2400" dirty="0"/>
              <a:t> </a:t>
            </a:r>
            <a:r>
              <a:rPr lang="en-US" sz="2400" dirty="0" smtClean="0"/>
              <a:t>good guys and bad guys alike.</a:t>
            </a:r>
          </a:p>
          <a:p>
            <a:r>
              <a:rPr lang="en-US" sz="2400" dirty="0"/>
              <a:t>A typical spammer might have many web sites, perhaps </a:t>
            </a:r>
            <a:r>
              <a:rPr lang="en-US" sz="2400" dirty="0" smtClean="0"/>
              <a:t>different ones </a:t>
            </a:r>
            <a:r>
              <a:rPr lang="en-US" sz="2400" dirty="0"/>
              <a:t>for each different affiliate sender, or </a:t>
            </a:r>
            <a:r>
              <a:rPr lang="en-US" sz="2400" dirty="0" smtClean="0"/>
              <a:t>different ones </a:t>
            </a:r>
            <a:r>
              <a:rPr lang="en-US" sz="2400" dirty="0"/>
              <a:t>for each spamvertised item</a:t>
            </a:r>
            <a:r>
              <a:rPr lang="en-US" sz="2400" dirty="0" smtClean="0"/>
              <a:t>. DNS make it easy for the spammer to manage those sites, and to share </a:t>
            </a:r>
            <a:r>
              <a:rPr lang="en-US" sz="2400" dirty="0" smtClean="0"/>
              <a:t>their </a:t>
            </a:r>
            <a:r>
              <a:rPr lang="en-US" sz="2400" dirty="0" smtClean="0"/>
              <a:t>limited pool of IP addresses.</a:t>
            </a:r>
          </a:p>
          <a:p>
            <a:r>
              <a:rPr lang="en-US" sz="2400" dirty="0" smtClean="0"/>
              <a:t>If a cyber criminal has a </a:t>
            </a:r>
            <a:r>
              <a:rPr lang="en-US" sz="2400" dirty="0" smtClean="0"/>
              <a:t>"bit </a:t>
            </a:r>
            <a:r>
              <a:rPr lang="en-US" sz="2400" dirty="0" smtClean="0"/>
              <a:t>of a </a:t>
            </a:r>
            <a:r>
              <a:rPr lang="en-US" sz="2400" dirty="0" smtClean="0"/>
              <a:t>set </a:t>
            </a:r>
            <a:r>
              <a:rPr lang="en-US" sz="2400" dirty="0" smtClean="0"/>
              <a:t>back," and ends up kicked off a hosting provider they've been using, they can just update their DNS when they find a new rock to hide under. Clearly, that's a convenience for the bad guy.</a:t>
            </a:r>
          </a:p>
          <a:p>
            <a:r>
              <a:rPr lang="en-US" sz="2400" dirty="0" smtClean="0"/>
              <a:t>However, DNS can also work AGAINST cyber criminals...</a:t>
            </a:r>
          </a:p>
          <a:p>
            <a:endParaRPr lang="en-US" sz="2400" dirty="0" smtClean="0"/>
          </a:p>
          <a:p>
            <a:pPr marL="0" indent="0">
              <a:buNone/>
            </a:pPr>
            <a:r>
              <a:rPr lang="en-US" sz="2400" dirty="0" smtClean="0"/>
              <a:t> 		</a:t>
            </a:r>
            <a:r>
              <a:rPr lang="en-US" sz="2400" b="1" u="sng" dirty="0" smtClean="0">
                <a:solidFill>
                  <a:srgbClr val="FF0000"/>
                </a:solidFill>
              </a:rPr>
              <a:t>Key idea</a:t>
            </a:r>
            <a:r>
              <a:rPr lang="en-US" sz="2400" b="1" dirty="0" smtClean="0">
                <a:solidFill>
                  <a:srgbClr val="FF0000"/>
                </a:solidFill>
              </a:rPr>
              <a:t>: If we can discover one initial bad guy site, we </a:t>
            </a:r>
            <a:br>
              <a:rPr lang="en-US" sz="2400" b="1" dirty="0" smtClean="0">
                <a:solidFill>
                  <a:srgbClr val="FF0000"/>
                </a:solidFill>
              </a:rPr>
            </a:br>
            <a:r>
              <a:rPr lang="en-US" sz="2400" b="1" dirty="0" smtClean="0">
                <a:solidFill>
                  <a:srgbClr val="FF0000"/>
                </a:solidFill>
              </a:rPr>
              <a:t>		may be able to use passive DNS to </a:t>
            </a:r>
            <a:r>
              <a:rPr lang="en-US" sz="2400" b="1" dirty="0" smtClean="0">
                <a:solidFill>
                  <a:srgbClr val="FF0000"/>
                </a:solidFill>
              </a:rPr>
              <a:t>"PIVOT" </a:t>
            </a:r>
            <a:r>
              <a:rPr lang="en-US" sz="2400" b="1" dirty="0" smtClean="0">
                <a:solidFill>
                  <a:srgbClr val="FF0000"/>
                </a:solidFill>
              </a:rPr>
              <a:t>and find related</a:t>
            </a:r>
            <a:br>
              <a:rPr lang="en-US" sz="2400" b="1" dirty="0" smtClean="0">
                <a:solidFill>
                  <a:srgbClr val="FF0000"/>
                </a:solidFill>
              </a:rPr>
            </a:br>
            <a:r>
              <a:rPr lang="en-US" sz="2400" b="1" dirty="0" smtClean="0">
                <a:solidFill>
                  <a:srgbClr val="FF0000"/>
                </a:solidFill>
              </a:rPr>
              <a:t>	       sites also being used by that bad guy, or OTHER bad guys</a:t>
            </a:r>
            <a:r>
              <a:rPr lang="en-US" sz="2400" b="1" dirty="0" smtClean="0">
                <a:solidFill>
                  <a:srgbClr val="FF0000"/>
                </a:solidFill>
              </a:rPr>
              <a:t>.</a:t>
            </a:r>
            <a:br>
              <a:rPr lang="en-US" sz="2400" b="1" dirty="0" smtClean="0">
                <a:solidFill>
                  <a:srgbClr val="FF0000"/>
                </a:solidFill>
              </a:rPr>
            </a:br>
            <a:r>
              <a:rPr lang="en-US" sz="2400" b="1" dirty="0" smtClean="0">
                <a:solidFill>
                  <a:srgbClr val="FF0000"/>
                </a:solidFill>
              </a:rPr>
              <a:t>	</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11</a:t>
            </a:fld>
            <a:endParaRPr lang="en-US" dirty="0"/>
          </a:p>
        </p:txBody>
      </p:sp>
    </p:spTree>
    <p:extLst>
      <p:ext uri="{BB962C8B-B14F-4D97-AF65-F5344CB8AC3E}">
        <p14:creationId xmlns:p14="http://schemas.microsoft.com/office/powerpoint/2010/main" val="121060368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Sample libcurl code (3) </a:t>
            </a:r>
            <a:endParaRPr lang="en-US" sz="3200" b="1" dirty="0"/>
          </a:p>
        </p:txBody>
      </p:sp>
      <p:sp>
        <p:nvSpPr>
          <p:cNvPr id="3" name="Content Placeholder 2"/>
          <p:cNvSpPr>
            <a:spLocks noGrp="1"/>
          </p:cNvSpPr>
          <p:nvPr>
            <p:ph idx="1"/>
          </p:nvPr>
        </p:nvSpPr>
        <p:spPr>
          <a:xfrm>
            <a:off x="185861" y="835577"/>
            <a:ext cx="8797445" cy="5871400"/>
          </a:xfrm>
        </p:spPr>
        <p:txBody>
          <a:bodyPr>
            <a:noAutofit/>
          </a:bodyPr>
          <a:lstStyle/>
          <a:p>
            <a:pPr marL="0" indent="0">
              <a:buNone/>
            </a:pPr>
            <a:r>
              <a:rPr lang="en-US" sz="1900" dirty="0">
                <a:latin typeface="Courier New"/>
                <a:cs typeface="Courier New"/>
              </a:rPr>
              <a:t>	</a:t>
            </a:r>
            <a:r>
              <a:rPr lang="en-US" sz="1900" dirty="0" smtClean="0">
                <a:latin typeface="Courier New"/>
                <a:cs typeface="Courier New"/>
              </a:rPr>
              <a:t>/* pass the API key */</a:t>
            </a:r>
          </a:p>
          <a:p>
            <a:pPr marL="0" indent="0">
              <a:buNone/>
            </a:pPr>
            <a:r>
              <a:rPr lang="en-US" sz="1900" dirty="0" smtClean="0">
                <a:latin typeface="Courier New"/>
                <a:cs typeface="Courier New"/>
              </a:rPr>
              <a:t>	</a:t>
            </a:r>
            <a:r>
              <a:rPr lang="en-US" sz="1900" dirty="0" err="1" smtClean="0">
                <a:latin typeface="Courier New"/>
                <a:cs typeface="Courier New"/>
              </a:rPr>
              <a:t>struct</a:t>
            </a:r>
            <a:r>
              <a:rPr lang="en-US" sz="1900" dirty="0" smtClean="0">
                <a:latin typeface="Courier New"/>
                <a:cs typeface="Courier New"/>
              </a:rPr>
              <a:t> </a:t>
            </a:r>
            <a:r>
              <a:rPr lang="en-US" sz="1900" dirty="0" err="1" smtClean="0">
                <a:latin typeface="Courier New"/>
                <a:cs typeface="Courier New"/>
              </a:rPr>
              <a:t>curl_slist</a:t>
            </a:r>
            <a:r>
              <a:rPr lang="en-US" sz="1900" dirty="0" smtClean="0">
                <a:latin typeface="Courier New"/>
                <a:cs typeface="Courier New"/>
              </a:rPr>
              <a:t> *chunk = NULL;</a:t>
            </a:r>
          </a:p>
          <a:p>
            <a:pPr marL="0" indent="0">
              <a:buNone/>
            </a:pPr>
            <a:r>
              <a:rPr lang="en-US" sz="1900" dirty="0" smtClean="0">
                <a:latin typeface="Courier New"/>
                <a:cs typeface="Courier New"/>
              </a:rPr>
              <a:t>	chunk = </a:t>
            </a:r>
            <a:r>
              <a:rPr lang="en-US" sz="1900" dirty="0" err="1" smtClean="0">
                <a:latin typeface="Courier New"/>
                <a:cs typeface="Courier New"/>
              </a:rPr>
              <a:t>curl_slist_append</a:t>
            </a:r>
            <a:r>
              <a:rPr lang="en-US" sz="1900" dirty="0" smtClean="0">
                <a:latin typeface="Courier New"/>
                <a:cs typeface="Courier New"/>
              </a:rPr>
              <a:t>(chunk, "X-API-Key: </a:t>
            </a:r>
            <a:r>
              <a:rPr lang="en-US" sz="1900" i="1" dirty="0" err="1" smtClean="0">
                <a:latin typeface="Courier New"/>
                <a:cs typeface="Courier New"/>
              </a:rPr>
              <a:t>YourActualAPIKeyHere</a:t>
            </a:r>
            <a:r>
              <a:rPr lang="en-US" sz="1900" dirty="0" smtClean="0">
                <a:latin typeface="Courier New"/>
                <a:cs typeface="Courier New"/>
              </a:rPr>
              <a:t>");</a:t>
            </a:r>
          </a:p>
          <a:p>
            <a:pPr marL="0" indent="0">
              <a:buNone/>
            </a:pPr>
            <a:r>
              <a:rPr lang="en-US" sz="1900" dirty="0" smtClean="0">
                <a:latin typeface="Courier New"/>
                <a:cs typeface="Courier New"/>
              </a:rPr>
              <a:t>	res = </a:t>
            </a:r>
            <a:r>
              <a:rPr lang="en-US" sz="1900" dirty="0" err="1" smtClean="0">
                <a:latin typeface="Courier New"/>
                <a:cs typeface="Courier New"/>
              </a:rPr>
              <a:t>curl_easy_setopt</a:t>
            </a:r>
            <a:r>
              <a:rPr lang="en-US" sz="1900" dirty="0" smtClean="0">
                <a:latin typeface="Courier New"/>
                <a:cs typeface="Courier New"/>
              </a:rPr>
              <a:t>(curl, CURLOPT_HTTPHEADER, chunk);</a:t>
            </a:r>
          </a:p>
          <a:p>
            <a:pPr marL="0" indent="0">
              <a:buNone/>
            </a:pPr>
            <a:endParaRPr lang="en-US" sz="1900" dirty="0" smtClean="0">
              <a:latin typeface="Courier New"/>
              <a:cs typeface="Courier New"/>
            </a:endParaRPr>
          </a:p>
          <a:p>
            <a:pPr marL="0" indent="0">
              <a:buNone/>
            </a:pPr>
            <a:r>
              <a:rPr lang="en-US" sz="1900" dirty="0" smtClean="0">
                <a:latin typeface="Courier New"/>
                <a:cs typeface="Courier New"/>
              </a:rPr>
              <a:t>	/* do the actual curl command */</a:t>
            </a:r>
          </a:p>
          <a:p>
            <a:pPr marL="0" indent="0">
              <a:buNone/>
            </a:pPr>
            <a:r>
              <a:rPr lang="en-US" sz="1900" dirty="0" smtClean="0">
                <a:latin typeface="Courier New"/>
                <a:cs typeface="Courier New"/>
              </a:rPr>
              <a:t>	</a:t>
            </a:r>
            <a:r>
              <a:rPr lang="en-US" sz="1900" dirty="0" err="1" smtClean="0">
                <a:latin typeface="Courier New"/>
                <a:cs typeface="Courier New"/>
              </a:rPr>
              <a:t>curl_easy_setopt</a:t>
            </a:r>
            <a:r>
              <a:rPr lang="en-US" sz="1900" dirty="0" smtClean="0">
                <a:latin typeface="Courier New"/>
                <a:cs typeface="Courier New"/>
              </a:rPr>
              <a:t>(curl, CURLOPT_URL, </a:t>
            </a:r>
            <a:r>
              <a:rPr lang="en-US" sz="1900" dirty="0" err="1" smtClean="0">
                <a:latin typeface="Courier New"/>
                <a:cs typeface="Courier New"/>
              </a:rPr>
              <a:t>fullcommand</a:t>
            </a:r>
            <a:r>
              <a:rPr lang="en-US" sz="1900" dirty="0" smtClean="0">
                <a:latin typeface="Courier New"/>
                <a:cs typeface="Courier New"/>
              </a:rPr>
              <a:t>);</a:t>
            </a:r>
          </a:p>
          <a:p>
            <a:pPr marL="0" indent="0">
              <a:buNone/>
            </a:pPr>
            <a:r>
              <a:rPr lang="en-US" sz="1900" dirty="0" smtClean="0">
                <a:latin typeface="Courier New"/>
                <a:cs typeface="Courier New"/>
              </a:rPr>
              <a:t>	res = </a:t>
            </a:r>
            <a:r>
              <a:rPr lang="en-US" sz="1900" dirty="0" err="1" smtClean="0">
                <a:latin typeface="Courier New"/>
                <a:cs typeface="Courier New"/>
              </a:rPr>
              <a:t>curl_easy_perform</a:t>
            </a:r>
            <a:r>
              <a:rPr lang="en-US" sz="1900" dirty="0" smtClean="0">
                <a:latin typeface="Courier New"/>
                <a:cs typeface="Courier New"/>
              </a:rPr>
              <a:t>(curl);</a:t>
            </a:r>
            <a:br>
              <a:rPr lang="en-US" sz="1900" dirty="0" smtClean="0">
                <a:latin typeface="Courier New"/>
                <a:cs typeface="Courier New"/>
              </a:rPr>
            </a:br>
            <a:endParaRPr lang="en-US" sz="1900" dirty="0" smtClean="0">
              <a:latin typeface="Courier New"/>
              <a:cs typeface="Courier New"/>
            </a:endParaRPr>
          </a:p>
          <a:p>
            <a:pPr marL="0" indent="0">
              <a:buNone/>
            </a:pPr>
            <a:r>
              <a:rPr lang="en-US" sz="1900" dirty="0" smtClean="0">
                <a:latin typeface="Courier New"/>
                <a:cs typeface="Courier New"/>
              </a:rPr>
              <a:t>	if(res != CURLE_OK) { return(EXIT_FAILURE); }</a:t>
            </a:r>
          </a:p>
          <a:p>
            <a:pPr marL="0" indent="0">
              <a:buNone/>
            </a:pPr>
            <a:r>
              <a:rPr lang="en-US" sz="1900" dirty="0" smtClean="0">
                <a:latin typeface="Courier New"/>
                <a:cs typeface="Courier New"/>
              </a:rPr>
              <a:t>	</a:t>
            </a:r>
            <a:r>
              <a:rPr lang="en-US" sz="1900" dirty="0" err="1" smtClean="0">
                <a:latin typeface="Courier New"/>
                <a:cs typeface="Courier New"/>
              </a:rPr>
              <a:t>curl_easy_cleanup</a:t>
            </a:r>
            <a:r>
              <a:rPr lang="en-US" sz="1900" dirty="0" smtClean="0">
                <a:latin typeface="Courier New"/>
                <a:cs typeface="Courier New"/>
              </a:rPr>
              <a:t>(curl);</a:t>
            </a:r>
          </a:p>
          <a:p>
            <a:pPr marL="0" indent="0">
              <a:buNone/>
            </a:pPr>
            <a:r>
              <a:rPr lang="en-US" sz="1900" dirty="0" smtClean="0">
                <a:latin typeface="Courier New"/>
                <a:cs typeface="Courier New"/>
              </a:rPr>
              <a:t>	}</a:t>
            </a:r>
            <a:br>
              <a:rPr lang="en-US" sz="1900" dirty="0" smtClean="0">
                <a:latin typeface="Courier New"/>
                <a:cs typeface="Courier New"/>
              </a:rPr>
            </a:br>
            <a:endParaRPr lang="en-US" sz="1900" dirty="0" smtClean="0">
              <a:latin typeface="Courier New"/>
              <a:cs typeface="Courier New"/>
            </a:endParaRPr>
          </a:p>
          <a:p>
            <a:pPr marL="0" indent="0">
              <a:buNone/>
            </a:pPr>
            <a:r>
              <a:rPr lang="en-US" sz="1900" dirty="0" err="1" smtClean="0">
                <a:latin typeface="Courier New"/>
                <a:cs typeface="Courier New"/>
              </a:rPr>
              <a:t>curl_global_cleanup</a:t>
            </a:r>
            <a:r>
              <a:rPr lang="en-US" sz="1900" dirty="0" smtClean="0">
                <a:latin typeface="Courier New"/>
                <a:cs typeface="Courier New"/>
              </a:rPr>
              <a:t>();</a:t>
            </a:r>
          </a:p>
          <a:p>
            <a:pPr marL="0" indent="0">
              <a:buNone/>
            </a:pPr>
            <a:r>
              <a:rPr lang="en-US" sz="1900" dirty="0" smtClean="0">
                <a:latin typeface="Courier New"/>
                <a:cs typeface="Courier New"/>
              </a:rPr>
              <a:t>return (EXIT_SUCCESS);</a:t>
            </a:r>
          </a:p>
          <a:p>
            <a:pPr marL="0" indent="0">
              <a:buNone/>
            </a:pPr>
            <a:r>
              <a:rPr lang="en-US" sz="1900" dirty="0" smtClean="0">
                <a:latin typeface="Courier New"/>
                <a:cs typeface="Courier New"/>
              </a:rPr>
              <a:t>}</a:t>
            </a:r>
          </a:p>
        </p:txBody>
      </p:sp>
      <p:sp>
        <p:nvSpPr>
          <p:cNvPr id="4" name="Slide Number Placeholder 3"/>
          <p:cNvSpPr>
            <a:spLocks noGrp="1"/>
          </p:cNvSpPr>
          <p:nvPr>
            <p:ph type="sldNum" sz="quarter" idx="12"/>
          </p:nvPr>
        </p:nvSpPr>
        <p:spPr/>
        <p:txBody>
          <a:bodyPr/>
          <a:lstStyle/>
          <a:p>
            <a:fld id="{CA44DB02-E0A0-1341-9892-8AF3565EBECC}" type="slidenum">
              <a:rPr lang="en-US" smtClean="0"/>
              <a:t>110</a:t>
            </a:fld>
            <a:endParaRPr lang="en-US"/>
          </a:p>
        </p:txBody>
      </p:sp>
    </p:spTree>
    <p:extLst>
      <p:ext uri="{BB962C8B-B14F-4D97-AF65-F5344CB8AC3E}">
        <p14:creationId xmlns:p14="http://schemas.microsoft.com/office/powerpoint/2010/main" val="15269473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Sample Run</a:t>
            </a:r>
            <a:endParaRPr lang="en-US" sz="3200" b="1" dirty="0"/>
          </a:p>
        </p:txBody>
      </p:sp>
      <p:sp>
        <p:nvSpPr>
          <p:cNvPr id="3" name="Content Placeholder 2"/>
          <p:cNvSpPr>
            <a:spLocks noGrp="1"/>
          </p:cNvSpPr>
          <p:nvPr>
            <p:ph idx="1"/>
          </p:nvPr>
        </p:nvSpPr>
        <p:spPr>
          <a:xfrm>
            <a:off x="185861" y="835577"/>
            <a:ext cx="8797445" cy="5871400"/>
          </a:xfrm>
        </p:spPr>
        <p:txBody>
          <a:bodyPr>
            <a:noAutofit/>
          </a:bodyPr>
          <a:lstStyle/>
          <a:p>
            <a:pPr marL="0" indent="0">
              <a:buNone/>
            </a:pPr>
            <a:r>
              <a:rPr lang="en-US" sz="2000" dirty="0" smtClean="0">
                <a:latin typeface="Courier New"/>
                <a:cs typeface="Courier New"/>
              </a:rPr>
              <a:t>$ </a:t>
            </a:r>
            <a:r>
              <a:rPr lang="en-US" sz="2000" b="1" dirty="0" smtClean="0">
                <a:latin typeface="Courier New"/>
                <a:cs typeface="Courier New"/>
              </a:rPr>
              <a:t>cat </a:t>
            </a:r>
            <a:r>
              <a:rPr lang="en-US" sz="2000" b="1" dirty="0">
                <a:latin typeface="Courier New"/>
                <a:cs typeface="Courier New"/>
              </a:rPr>
              <a:t>test-</a:t>
            </a:r>
            <a:r>
              <a:rPr lang="en-US" sz="2000" b="1" dirty="0" err="1">
                <a:latin typeface="Courier New"/>
                <a:cs typeface="Courier New"/>
              </a:rPr>
              <a:t>domains.txt</a:t>
            </a:r>
            <a:endParaRPr lang="en-US" sz="2000" b="1" dirty="0">
              <a:latin typeface="Courier New"/>
              <a:cs typeface="Courier New"/>
            </a:endParaRPr>
          </a:p>
          <a:p>
            <a:pPr marL="0" indent="0">
              <a:buNone/>
            </a:pPr>
            <a:r>
              <a:rPr lang="en-US" sz="2000" dirty="0" err="1">
                <a:latin typeface="Courier New"/>
                <a:cs typeface="Courier New"/>
              </a:rPr>
              <a:t>www.stsauver.com</a:t>
            </a:r>
            <a:endParaRPr lang="en-US" sz="2000" dirty="0">
              <a:latin typeface="Courier New"/>
              <a:cs typeface="Courier New"/>
            </a:endParaRPr>
          </a:p>
          <a:p>
            <a:pPr marL="0" indent="0">
              <a:buNone/>
            </a:pPr>
            <a:r>
              <a:rPr lang="en-US" sz="2000" dirty="0" smtClean="0">
                <a:latin typeface="Courier New"/>
                <a:cs typeface="Courier New"/>
              </a:rPr>
              <a:t>[</a:t>
            </a:r>
            <a:r>
              <a:rPr lang="en-US" sz="2000" dirty="0" err="1" smtClean="0">
                <a:latin typeface="Courier New"/>
                <a:cs typeface="Courier New"/>
              </a:rPr>
              <a:t>etc</a:t>
            </a:r>
            <a:r>
              <a:rPr lang="en-US" sz="2000" dirty="0" smtClean="0">
                <a:latin typeface="Courier New"/>
                <a:cs typeface="Courier New"/>
              </a:rPr>
              <a:t>]</a:t>
            </a: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 </a:t>
            </a:r>
            <a:r>
              <a:rPr lang="en-US" sz="2000" b="1" dirty="0" err="1">
                <a:latin typeface="Courier New"/>
                <a:cs typeface="Courier New"/>
              </a:rPr>
              <a:t>gcc</a:t>
            </a:r>
            <a:r>
              <a:rPr lang="en-US" sz="2000" b="1" dirty="0">
                <a:latin typeface="Courier New"/>
                <a:cs typeface="Courier New"/>
              </a:rPr>
              <a:t> -Wall -O3 -o sample </a:t>
            </a:r>
            <a:r>
              <a:rPr lang="en-US" sz="2000" b="1" dirty="0" err="1">
                <a:latin typeface="Courier New"/>
                <a:cs typeface="Courier New"/>
              </a:rPr>
              <a:t>sample.c</a:t>
            </a:r>
            <a:r>
              <a:rPr lang="en-US" sz="2000" b="1" dirty="0">
                <a:latin typeface="Courier New"/>
                <a:cs typeface="Courier New"/>
              </a:rPr>
              <a:t> -I/</a:t>
            </a:r>
            <a:r>
              <a:rPr lang="en-US" sz="2000" b="1" dirty="0" err="1">
                <a:latin typeface="Courier New"/>
                <a:cs typeface="Courier New"/>
              </a:rPr>
              <a:t>usr</a:t>
            </a:r>
            <a:r>
              <a:rPr lang="en-US" sz="2000" b="1" dirty="0">
                <a:latin typeface="Courier New"/>
                <a:cs typeface="Courier New"/>
              </a:rPr>
              <a:t>/local/include -L/</a:t>
            </a:r>
            <a:r>
              <a:rPr lang="en-US" sz="2000" b="1" dirty="0" err="1">
                <a:latin typeface="Courier New"/>
                <a:cs typeface="Courier New"/>
              </a:rPr>
              <a:t>usr</a:t>
            </a:r>
            <a:r>
              <a:rPr lang="en-US" sz="2000" b="1" dirty="0">
                <a:latin typeface="Courier New"/>
                <a:cs typeface="Courier New"/>
              </a:rPr>
              <a:t>/local/lib/ -</a:t>
            </a:r>
            <a:r>
              <a:rPr lang="en-US" sz="2000" b="1" dirty="0" err="1" smtClean="0">
                <a:latin typeface="Courier New"/>
                <a:cs typeface="Courier New"/>
              </a:rPr>
              <a:t>lcurl</a:t>
            </a:r>
            <a:r>
              <a:rPr lang="en-US" sz="2000" b="1" dirty="0" smtClean="0">
                <a:latin typeface="Courier New"/>
                <a:cs typeface="Courier New"/>
              </a:rPr>
              <a:t/>
            </a:r>
            <a:br>
              <a:rPr lang="en-US" sz="2000" b="1" dirty="0" smtClean="0">
                <a:latin typeface="Courier New"/>
                <a:cs typeface="Courier New"/>
              </a:rPr>
            </a:br>
            <a:endParaRPr lang="en-US" sz="2000" b="1" dirty="0" smtClean="0">
              <a:latin typeface="Courier New"/>
              <a:cs typeface="Courier New"/>
            </a:endParaRPr>
          </a:p>
          <a:p>
            <a:pPr marL="0" indent="0">
              <a:buNone/>
            </a:pPr>
            <a:r>
              <a:rPr lang="en-US" sz="2000" dirty="0">
                <a:latin typeface="Courier New"/>
                <a:cs typeface="Courier New"/>
              </a:rPr>
              <a:t>$ </a:t>
            </a:r>
            <a:r>
              <a:rPr lang="en-US" sz="2000" b="1" dirty="0">
                <a:latin typeface="Courier New"/>
                <a:cs typeface="Courier New"/>
              </a:rPr>
              <a:t>./sample &lt; test-</a:t>
            </a:r>
            <a:r>
              <a:rPr lang="en-US" sz="2000" b="1" dirty="0" err="1">
                <a:latin typeface="Courier New"/>
                <a:cs typeface="Courier New"/>
              </a:rPr>
              <a:t>domains.txt</a:t>
            </a:r>
            <a:r>
              <a:rPr lang="en-US" sz="2000" b="1" dirty="0">
                <a:latin typeface="Courier New"/>
                <a:cs typeface="Courier New"/>
              </a:rPr>
              <a:t> &gt; </a:t>
            </a:r>
            <a:r>
              <a:rPr lang="en-US" sz="2000" b="1" dirty="0" err="1" smtClean="0">
                <a:latin typeface="Courier New"/>
                <a:cs typeface="Courier New"/>
              </a:rPr>
              <a:t>output.txt</a:t>
            </a:r>
            <a:r>
              <a:rPr lang="en-US" sz="2000" b="1" dirty="0" smtClean="0">
                <a:latin typeface="Courier New"/>
                <a:cs typeface="Courier New"/>
              </a:rPr>
              <a:t/>
            </a:r>
            <a:br>
              <a:rPr lang="en-US" sz="2000" b="1" dirty="0" smtClean="0">
                <a:latin typeface="Courier New"/>
                <a:cs typeface="Courier New"/>
              </a:rPr>
            </a:br>
            <a:endParaRPr lang="en-US" sz="2000" b="1" dirty="0" smtClean="0">
              <a:latin typeface="Courier New"/>
              <a:cs typeface="Courier New"/>
            </a:endParaRPr>
          </a:p>
          <a:p>
            <a:pPr marL="0" indent="0">
              <a:buNone/>
            </a:pPr>
            <a:r>
              <a:rPr lang="en-US" sz="2000" dirty="0">
                <a:latin typeface="Courier New"/>
                <a:cs typeface="Courier New"/>
              </a:rPr>
              <a:t>$ </a:t>
            </a:r>
            <a:r>
              <a:rPr lang="en-US" sz="2000" b="1" dirty="0">
                <a:latin typeface="Courier New"/>
                <a:cs typeface="Courier New"/>
              </a:rPr>
              <a:t>less </a:t>
            </a:r>
            <a:r>
              <a:rPr lang="en-US" sz="2000" b="1" dirty="0" err="1" smtClean="0">
                <a:latin typeface="Courier New"/>
                <a:cs typeface="Courier New"/>
              </a:rPr>
              <a:t>output.txt</a:t>
            </a:r>
            <a:endParaRPr lang="en-US" sz="2000" b="1" dirty="0" smtClean="0">
              <a:latin typeface="Courier New"/>
              <a:cs typeface="Courier New"/>
            </a:endParaRPr>
          </a:p>
          <a:p>
            <a:pPr marL="0" indent="0">
              <a:buNone/>
            </a:pPr>
            <a:r>
              <a:rPr lang="en-US" sz="2000" dirty="0" smtClean="0">
                <a:latin typeface="Courier New"/>
                <a:cs typeface="Courier New"/>
              </a:rPr>
              <a:t>;;  bailiwick: </a:t>
            </a:r>
            <a:r>
              <a:rPr lang="en-US" sz="2000" dirty="0" err="1" smtClean="0">
                <a:latin typeface="Courier New"/>
                <a:cs typeface="Courier New"/>
              </a:rPr>
              <a:t>stsauver.com</a:t>
            </a:r>
            <a:r>
              <a:rPr lang="en-US" sz="2000" dirty="0" smtClean="0">
                <a:latin typeface="Courier New"/>
                <a:cs typeface="Courier New"/>
              </a:rPr>
              <a:t>.</a:t>
            </a:r>
          </a:p>
          <a:p>
            <a:pPr marL="0" indent="0">
              <a:buNone/>
            </a:pPr>
            <a:r>
              <a:rPr lang="en-US" sz="2000" dirty="0" smtClean="0">
                <a:latin typeface="Courier New"/>
                <a:cs typeface="Courier New"/>
              </a:rPr>
              <a:t>;;      count: 1</a:t>
            </a:r>
          </a:p>
          <a:p>
            <a:pPr marL="0" indent="0">
              <a:buNone/>
            </a:pPr>
            <a:r>
              <a:rPr lang="en-US" sz="2000" dirty="0" smtClean="0">
                <a:latin typeface="Courier New"/>
                <a:cs typeface="Courier New"/>
              </a:rPr>
              <a:t>;; first seen: 2011-04-30 04:19:39 -0000</a:t>
            </a:r>
          </a:p>
          <a:p>
            <a:pPr marL="0" indent="0">
              <a:buNone/>
            </a:pPr>
            <a:r>
              <a:rPr lang="en-US" sz="2000" dirty="0" smtClean="0">
                <a:latin typeface="Courier New"/>
                <a:cs typeface="Courier New"/>
              </a:rPr>
              <a:t>;;  last seen: 2011-04-30 04:19:39 -0000</a:t>
            </a:r>
          </a:p>
          <a:p>
            <a:pPr marL="0" indent="0">
              <a:buNone/>
            </a:pPr>
            <a:r>
              <a:rPr lang="en-US" sz="2000" dirty="0" err="1" smtClean="0">
                <a:latin typeface="Courier New"/>
                <a:cs typeface="Courier New"/>
              </a:rPr>
              <a:t>www.stsauver.com</a:t>
            </a:r>
            <a:r>
              <a:rPr lang="en-US" sz="2000" dirty="0" smtClean="0">
                <a:latin typeface="Courier New"/>
                <a:cs typeface="Courier New"/>
              </a:rPr>
              <a:t>. IN A 209.151.96.70</a:t>
            </a:r>
          </a:p>
          <a:p>
            <a:pPr marL="0" indent="0">
              <a:buNone/>
            </a:pPr>
            <a:r>
              <a:rPr lang="en-US" sz="2000" dirty="0" smtClean="0">
                <a:latin typeface="Courier New"/>
                <a:cs typeface="Courier New"/>
              </a:rPr>
              <a:t>[</a:t>
            </a:r>
            <a:r>
              <a:rPr lang="en-US" sz="2000" dirty="0" err="1" smtClean="0">
                <a:latin typeface="Courier New"/>
                <a:cs typeface="Courier New"/>
              </a:rPr>
              <a:t>etc</a:t>
            </a:r>
            <a:r>
              <a:rPr lang="en-US" sz="2000" dirty="0" smtClean="0">
                <a:latin typeface="Courier New"/>
                <a:cs typeface="Courier New"/>
              </a:rPr>
              <a:t>]</a:t>
            </a:r>
          </a:p>
        </p:txBody>
      </p:sp>
      <p:sp>
        <p:nvSpPr>
          <p:cNvPr id="4" name="Slide Number Placeholder 3"/>
          <p:cNvSpPr>
            <a:spLocks noGrp="1"/>
          </p:cNvSpPr>
          <p:nvPr>
            <p:ph type="sldNum" sz="quarter" idx="12"/>
          </p:nvPr>
        </p:nvSpPr>
        <p:spPr/>
        <p:txBody>
          <a:bodyPr/>
          <a:lstStyle/>
          <a:p>
            <a:fld id="{CA44DB02-E0A0-1341-9892-8AF3565EBECC}" type="slidenum">
              <a:rPr lang="en-US" smtClean="0"/>
              <a:t>111</a:t>
            </a:fld>
            <a:endParaRPr lang="en-US"/>
          </a:p>
        </p:txBody>
      </p:sp>
    </p:spTree>
    <p:extLst>
      <p:ext uri="{BB962C8B-B14F-4D97-AF65-F5344CB8AC3E}">
        <p14:creationId xmlns:p14="http://schemas.microsoft.com/office/powerpoint/2010/main" val="38100266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Notes About That Sample API Invocation</a:t>
            </a:r>
            <a:endParaRPr lang="en-US" sz="3200" b="1" dirty="0"/>
          </a:p>
        </p:txBody>
      </p:sp>
      <p:sp>
        <p:nvSpPr>
          <p:cNvPr id="3" name="Content Placeholder 2"/>
          <p:cNvSpPr>
            <a:spLocks noGrp="1"/>
          </p:cNvSpPr>
          <p:nvPr>
            <p:ph idx="1"/>
          </p:nvPr>
        </p:nvSpPr>
        <p:spPr>
          <a:xfrm>
            <a:off x="185861" y="835577"/>
            <a:ext cx="8797445" cy="5871400"/>
          </a:xfrm>
        </p:spPr>
        <p:txBody>
          <a:bodyPr>
            <a:noAutofit/>
          </a:bodyPr>
          <a:lstStyle/>
          <a:p>
            <a:r>
              <a:rPr lang="en-US" sz="2400" dirty="0" smtClean="0">
                <a:latin typeface="Calibri"/>
                <a:cs typeface="Calibri"/>
              </a:rPr>
              <a:t>That's just a proof of concept/illustration, it is NOT meant as production grade code (it would need to be a lot more paranoid about the way it handles some things, including doing extensive data sanitization and error checking</a:t>
            </a:r>
            <a:r>
              <a:rPr lang="en-US" sz="2400" dirty="0" smtClean="0">
                <a:latin typeface="Calibri"/>
                <a:cs typeface="Calibri"/>
              </a:rPr>
              <a:t>). You've been warned! </a:t>
            </a:r>
            <a:endParaRPr lang="en-US" sz="2400" dirty="0" smtClean="0">
              <a:latin typeface="Calibri"/>
              <a:cs typeface="Calibri"/>
            </a:endParaRPr>
          </a:p>
          <a:p>
            <a:endParaRPr lang="en-US" sz="2400" dirty="0">
              <a:latin typeface="Calibri"/>
              <a:cs typeface="Calibri"/>
            </a:endParaRPr>
          </a:p>
          <a:p>
            <a:r>
              <a:rPr lang="en-US" sz="2400" dirty="0" smtClean="0">
                <a:latin typeface="Calibri"/>
                <a:cs typeface="Calibri"/>
              </a:rPr>
              <a:t>You can (and should!) do better, after getting the sample code to actually run, assuming you're a programmer interested in doing so.</a:t>
            </a:r>
          </a:p>
        </p:txBody>
      </p:sp>
      <p:sp>
        <p:nvSpPr>
          <p:cNvPr id="4" name="Slide Number Placeholder 3"/>
          <p:cNvSpPr>
            <a:spLocks noGrp="1"/>
          </p:cNvSpPr>
          <p:nvPr>
            <p:ph type="sldNum" sz="quarter" idx="12"/>
          </p:nvPr>
        </p:nvSpPr>
        <p:spPr/>
        <p:txBody>
          <a:bodyPr/>
          <a:lstStyle/>
          <a:p>
            <a:fld id="{CA44DB02-E0A0-1341-9892-8AF3565EBECC}" type="slidenum">
              <a:rPr lang="en-US" smtClean="0"/>
              <a:t>112</a:t>
            </a:fld>
            <a:endParaRPr lang="en-US"/>
          </a:p>
        </p:txBody>
      </p:sp>
    </p:spTree>
    <p:extLst>
      <p:ext uri="{BB962C8B-B14F-4D97-AF65-F5344CB8AC3E}">
        <p14:creationId xmlns:p14="http://schemas.microsoft.com/office/powerpoint/2010/main" val="39094878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1481"/>
          </a:xfrm>
        </p:spPr>
        <p:txBody>
          <a:bodyPr>
            <a:normAutofit/>
          </a:bodyPr>
          <a:lstStyle/>
          <a:p>
            <a:r>
              <a:rPr lang="en-US" sz="3200" b="1" dirty="0" smtClean="0"/>
              <a:t>Exercises</a:t>
            </a:r>
            <a:endParaRPr lang="en-US" sz="3200" b="1" dirty="0"/>
          </a:p>
        </p:txBody>
      </p:sp>
      <p:sp>
        <p:nvSpPr>
          <p:cNvPr id="3" name="Content Placeholder 2"/>
          <p:cNvSpPr>
            <a:spLocks noGrp="1"/>
          </p:cNvSpPr>
          <p:nvPr>
            <p:ph idx="1"/>
          </p:nvPr>
        </p:nvSpPr>
        <p:spPr>
          <a:xfrm>
            <a:off x="185861" y="711200"/>
            <a:ext cx="8797445" cy="5995777"/>
          </a:xfrm>
        </p:spPr>
        <p:txBody>
          <a:bodyPr>
            <a:noAutofit/>
          </a:bodyPr>
          <a:lstStyle/>
          <a:p>
            <a:pPr marL="0" indent="0">
              <a:buNone/>
            </a:pPr>
            <a:r>
              <a:rPr lang="en-US" sz="2400" b="1" dirty="0" smtClean="0"/>
              <a:t>a)</a:t>
            </a:r>
            <a:r>
              <a:rPr lang="en-US" sz="2400" dirty="0" smtClean="0"/>
              <a:t> Get the </a:t>
            </a:r>
            <a:r>
              <a:rPr lang="en-US" sz="2400" dirty="0" err="1" smtClean="0"/>
              <a:t>dnsdb_query.py</a:t>
            </a:r>
            <a:r>
              <a:rPr lang="en-US" sz="2400" dirty="0" smtClean="0"/>
              <a:t> client installed and </a:t>
            </a:r>
            <a:r>
              <a:rPr lang="en-US" sz="2400" dirty="0" smtClean="0"/>
              <a:t>running. </a:t>
            </a:r>
            <a:r>
              <a:rPr lang="en-US" sz="2400" dirty="0" smtClean="0"/>
              <a:t>Successfully make a couple of test queries, perhaps:</a:t>
            </a:r>
            <a:br>
              <a:rPr lang="en-US" sz="2400" dirty="0" smtClean="0"/>
            </a:br>
            <a:r>
              <a:rPr lang="en-US" sz="2400" dirty="0" smtClean="0"/>
              <a:t>	</a:t>
            </a:r>
            <a:r>
              <a:rPr lang="en-US" sz="2000" dirty="0" smtClean="0">
                <a:latin typeface="Courier New"/>
                <a:cs typeface="Courier New"/>
              </a:rPr>
              <a:t>$</a:t>
            </a:r>
            <a:r>
              <a:rPr lang="en-US" sz="2000" b="1" dirty="0" smtClean="0">
                <a:latin typeface="Courier New"/>
                <a:cs typeface="Courier New"/>
              </a:rPr>
              <a:t> </a:t>
            </a:r>
            <a:r>
              <a:rPr lang="en-US" sz="2000" b="1" dirty="0" err="1">
                <a:latin typeface="Courier New"/>
                <a:cs typeface="Courier New"/>
              </a:rPr>
              <a:t>dnsdb_query.py</a:t>
            </a:r>
            <a:r>
              <a:rPr lang="en-US" sz="2000" b="1" dirty="0">
                <a:latin typeface="Courier New"/>
                <a:cs typeface="Courier New"/>
              </a:rPr>
              <a:t> -r m3aawg.org/A --after=</a:t>
            </a:r>
            <a:r>
              <a:rPr lang="en-US" sz="2000" b="1" dirty="0" smtClean="0">
                <a:latin typeface="Courier New"/>
                <a:cs typeface="Courier New"/>
              </a:rPr>
              <a:t>30d</a:t>
            </a:r>
            <a:br>
              <a:rPr lang="en-US" sz="2000" b="1" dirty="0" smtClean="0">
                <a:latin typeface="Courier New"/>
                <a:cs typeface="Courier New"/>
              </a:rPr>
            </a:br>
            <a:r>
              <a:rPr lang="en-US" sz="2000" b="1" dirty="0">
                <a:latin typeface="Courier New"/>
                <a:cs typeface="Courier New"/>
              </a:rPr>
              <a:t>	</a:t>
            </a:r>
            <a:r>
              <a:rPr lang="en-US" sz="2000" dirty="0">
                <a:latin typeface="Courier New"/>
                <a:cs typeface="Courier New"/>
              </a:rPr>
              <a:t>$</a:t>
            </a:r>
            <a:r>
              <a:rPr lang="en-US" sz="2000" b="1" dirty="0">
                <a:latin typeface="Courier New"/>
                <a:cs typeface="Courier New"/>
              </a:rPr>
              <a:t> </a:t>
            </a:r>
            <a:r>
              <a:rPr lang="en-US" sz="2000" b="1" dirty="0" err="1">
                <a:latin typeface="Courier New"/>
                <a:cs typeface="Courier New"/>
              </a:rPr>
              <a:t>dnsdb_query.py</a:t>
            </a:r>
            <a:r>
              <a:rPr lang="en-US" sz="2000" b="1" dirty="0">
                <a:latin typeface="Courier New"/>
                <a:cs typeface="Courier New"/>
              </a:rPr>
              <a:t> -</a:t>
            </a:r>
            <a:r>
              <a:rPr lang="en-US" sz="2000" b="1" dirty="0" err="1">
                <a:latin typeface="Courier New"/>
                <a:cs typeface="Courier New"/>
              </a:rPr>
              <a:t>i</a:t>
            </a:r>
            <a:r>
              <a:rPr lang="en-US" sz="2000" b="1" dirty="0">
                <a:latin typeface="Courier New"/>
                <a:cs typeface="Courier New"/>
              </a:rPr>
              <a:t> 67.192.153.75 --after=</a:t>
            </a:r>
            <a:r>
              <a:rPr lang="en-US" sz="2000" b="1" dirty="0" smtClean="0">
                <a:latin typeface="Courier New"/>
                <a:cs typeface="Courier New"/>
              </a:rPr>
              <a:t>30d</a:t>
            </a:r>
          </a:p>
          <a:p>
            <a:pPr marL="0" indent="0">
              <a:buNone/>
            </a:pPr>
            <a:endParaRPr lang="en-US" sz="800" dirty="0"/>
          </a:p>
          <a:p>
            <a:pPr marL="0" indent="0">
              <a:buNone/>
            </a:pPr>
            <a:r>
              <a:rPr lang="en-US" sz="2400" b="1" dirty="0" smtClean="0"/>
              <a:t>b)</a:t>
            </a:r>
            <a:r>
              <a:rPr lang="en-US" sz="2400" dirty="0" smtClean="0"/>
              <a:t> What 2</a:t>
            </a:r>
            <a:r>
              <a:rPr lang="en-US" sz="2400" baseline="30000" dirty="0" smtClean="0"/>
              <a:t>nd</a:t>
            </a:r>
            <a:r>
              <a:rPr lang="en-US" sz="2400" dirty="0" smtClean="0"/>
              <a:t>-level domains share the same </a:t>
            </a:r>
            <a:r>
              <a:rPr lang="en-US" sz="2400" dirty="0" err="1" smtClean="0"/>
              <a:t>netblock</a:t>
            </a:r>
            <a:r>
              <a:rPr lang="en-US" sz="2400" dirty="0"/>
              <a:t> as m3aawg.org</a:t>
            </a:r>
            <a:r>
              <a:rPr lang="en-US" sz="2400" dirty="0" smtClean="0"/>
              <a:t>?</a:t>
            </a:r>
            <a:br>
              <a:rPr lang="en-US" sz="2400" dirty="0" smtClean="0"/>
            </a:br>
            <a:r>
              <a:rPr lang="en-US" sz="2400" dirty="0" smtClean="0"/>
              <a:t>(note: this requires you to install the little 2nd-level-dom script):</a:t>
            </a:r>
            <a:r>
              <a:rPr lang="en-US" sz="2400" dirty="0"/>
              <a:t/>
            </a:r>
            <a:br>
              <a:rPr lang="en-US" sz="2400" dirty="0"/>
            </a:br>
            <a:r>
              <a:rPr lang="en-US" sz="2400" dirty="0"/>
              <a:t>	</a:t>
            </a:r>
            <a:r>
              <a:rPr lang="en-US" sz="2000" b="1" dirty="0">
                <a:latin typeface="Courier New"/>
                <a:cs typeface="Courier New"/>
              </a:rPr>
              <a:t>$ </a:t>
            </a:r>
            <a:r>
              <a:rPr lang="en-US" sz="2000" b="1" dirty="0" err="1">
                <a:latin typeface="Courier New"/>
                <a:cs typeface="Courier New"/>
              </a:rPr>
              <a:t>dnsdb_query.py</a:t>
            </a:r>
            <a:r>
              <a:rPr lang="en-US" sz="2000" b="1" dirty="0">
                <a:latin typeface="Courier New"/>
                <a:cs typeface="Courier New"/>
              </a:rPr>
              <a:t> -</a:t>
            </a:r>
            <a:r>
              <a:rPr lang="en-US" sz="2000" b="1" dirty="0" err="1">
                <a:latin typeface="Courier New"/>
                <a:cs typeface="Courier New"/>
              </a:rPr>
              <a:t>i</a:t>
            </a:r>
            <a:r>
              <a:rPr lang="en-US" sz="2000" b="1" dirty="0">
                <a:latin typeface="Courier New"/>
                <a:cs typeface="Courier New"/>
              </a:rPr>
              <a:t> 67.192.153.64-67.192.153.95 </a:t>
            </a:r>
            <a:r>
              <a:rPr lang="en-US" sz="2000" b="1" dirty="0" smtClean="0">
                <a:latin typeface="Courier New"/>
                <a:cs typeface="Courier New"/>
              </a:rPr>
              <a:t/>
            </a:r>
            <a:br>
              <a:rPr lang="en-US" sz="2000" b="1" dirty="0" smtClean="0">
                <a:latin typeface="Courier New"/>
                <a:cs typeface="Courier New"/>
              </a:rPr>
            </a:br>
            <a:r>
              <a:rPr lang="en-US" sz="2000" b="1" dirty="0" smtClean="0">
                <a:latin typeface="Courier New"/>
                <a:cs typeface="Courier New"/>
              </a:rPr>
              <a:t>	-</a:t>
            </a:r>
            <a:r>
              <a:rPr lang="en-US" sz="2000" b="1" dirty="0">
                <a:latin typeface="Courier New"/>
                <a:cs typeface="Courier New"/>
              </a:rPr>
              <a:t>-after=30d | </a:t>
            </a:r>
            <a:r>
              <a:rPr lang="en-US" sz="2000" b="1" dirty="0" smtClean="0">
                <a:latin typeface="Courier New"/>
                <a:cs typeface="Courier New"/>
              </a:rPr>
              <a:t>	</a:t>
            </a:r>
            <a:r>
              <a:rPr lang="en-US" sz="2000" b="1" dirty="0" err="1" smtClean="0">
                <a:latin typeface="Courier New"/>
                <a:cs typeface="Courier New"/>
              </a:rPr>
              <a:t>awk</a:t>
            </a:r>
            <a:r>
              <a:rPr lang="en-US" sz="2000" b="1" dirty="0" smtClean="0">
                <a:latin typeface="Courier New"/>
                <a:cs typeface="Courier New"/>
              </a:rPr>
              <a:t> </a:t>
            </a:r>
            <a:r>
              <a:rPr lang="en-US" sz="2000" b="1" dirty="0">
                <a:latin typeface="Courier New"/>
                <a:cs typeface="Courier New"/>
              </a:rPr>
              <a:t>'{print $1}' | 2nd-level-dom | </a:t>
            </a:r>
            <a:r>
              <a:rPr lang="en-US" sz="2000" b="1" dirty="0" smtClean="0">
                <a:latin typeface="Courier New"/>
                <a:cs typeface="Courier New"/>
              </a:rPr>
              <a:t/>
            </a:r>
            <a:br>
              <a:rPr lang="en-US" sz="2000" b="1" dirty="0" smtClean="0">
                <a:latin typeface="Courier New"/>
                <a:cs typeface="Courier New"/>
              </a:rPr>
            </a:br>
            <a:r>
              <a:rPr lang="en-US" sz="2000" b="1" dirty="0" smtClean="0">
                <a:latin typeface="Courier New"/>
                <a:cs typeface="Courier New"/>
              </a:rPr>
              <a:t>	sort </a:t>
            </a:r>
            <a:r>
              <a:rPr lang="en-US" sz="2000" b="1" dirty="0">
                <a:latin typeface="Courier New"/>
                <a:cs typeface="Courier New"/>
              </a:rPr>
              <a:t>-u &gt; </a:t>
            </a:r>
            <a:r>
              <a:rPr lang="en-US" sz="2000" b="1" dirty="0" err="1" smtClean="0">
                <a:latin typeface="Courier New"/>
                <a:cs typeface="Courier New"/>
              </a:rPr>
              <a:t>temp.txt</a:t>
            </a:r>
            <a:endParaRPr lang="en-US" sz="2000" b="1" dirty="0" smtClean="0">
              <a:latin typeface="Courier New"/>
              <a:cs typeface="Courier New"/>
            </a:endParaRPr>
          </a:p>
          <a:p>
            <a:pPr marL="0" indent="0">
              <a:buNone/>
            </a:pPr>
            <a:endParaRPr lang="en-US" sz="800" b="1" dirty="0">
              <a:latin typeface="Courier New"/>
              <a:cs typeface="Courier New"/>
            </a:endParaRPr>
          </a:p>
          <a:p>
            <a:pPr marL="0" indent="0">
              <a:buNone/>
            </a:pPr>
            <a:r>
              <a:rPr lang="en-US" sz="2400" b="1" dirty="0" smtClean="0"/>
              <a:t>c)</a:t>
            </a:r>
            <a:r>
              <a:rPr lang="en-US" sz="2400" dirty="0" smtClean="0"/>
              <a:t> Find some IPs from </a:t>
            </a:r>
            <a:r>
              <a:rPr lang="en-US" sz="2400" dirty="0" smtClean="0"/>
              <a:t>messages in your </a:t>
            </a:r>
            <a:r>
              <a:rPr lang="en-US" sz="2400" dirty="0" smtClean="0"/>
              <a:t>spam folder. Try using the passive DNS API to investigate them. </a:t>
            </a:r>
            <a:r>
              <a:rPr lang="en-US" sz="2400" dirty="0"/>
              <a:t>I</a:t>
            </a:r>
            <a:r>
              <a:rPr lang="en-US" sz="2400" dirty="0" smtClean="0"/>
              <a:t>f you have no spam message of your </a:t>
            </a:r>
            <a:r>
              <a:rPr lang="en-US" sz="2400" dirty="0" smtClean="0"/>
              <a:t>own </a:t>
            </a:r>
            <a:r>
              <a:rPr lang="en-US" sz="2400" dirty="0" smtClean="0"/>
              <a:t>to </a:t>
            </a:r>
            <a:r>
              <a:rPr lang="en-US" sz="2400" dirty="0" smtClean="0"/>
              <a:t>"mine", </a:t>
            </a:r>
            <a:r>
              <a:rPr lang="en-US" sz="2400" dirty="0" smtClean="0"/>
              <a:t>perhaps see:</a:t>
            </a:r>
            <a:br>
              <a:rPr lang="en-US" sz="2400" dirty="0" smtClean="0"/>
            </a:br>
            <a:r>
              <a:rPr lang="en-US" sz="2400" dirty="0" smtClean="0"/>
              <a:t/>
            </a:r>
            <a:br>
              <a:rPr lang="en-US" sz="2400" dirty="0" smtClean="0"/>
            </a:br>
            <a:r>
              <a:rPr lang="en-US" sz="2000" b="1" dirty="0" smtClean="0">
                <a:latin typeface="Courier New"/>
                <a:cs typeface="Courier New"/>
              </a:rPr>
              <a:t>-- https</a:t>
            </a:r>
            <a:r>
              <a:rPr lang="en-US" sz="2000" b="1" dirty="0">
                <a:latin typeface="Courier New"/>
                <a:cs typeface="Courier New"/>
              </a:rPr>
              <a:t>://</a:t>
            </a:r>
            <a:r>
              <a:rPr lang="en-US" sz="2000" b="1" dirty="0" err="1">
                <a:latin typeface="Courier New"/>
                <a:cs typeface="Courier New"/>
              </a:rPr>
              <a:t>www.spamhaus.org</a:t>
            </a:r>
            <a:r>
              <a:rPr lang="en-US" sz="2000" b="1" dirty="0">
                <a:latin typeface="Courier New"/>
                <a:cs typeface="Courier New"/>
              </a:rPr>
              <a:t>/</a:t>
            </a:r>
            <a:r>
              <a:rPr lang="en-US" sz="2000" b="1" dirty="0" err="1">
                <a:latin typeface="Courier New"/>
                <a:cs typeface="Courier New"/>
              </a:rPr>
              <a:t>sbl</a:t>
            </a:r>
            <a:r>
              <a:rPr lang="en-US" sz="2000" b="1" dirty="0">
                <a:latin typeface="Courier New"/>
                <a:cs typeface="Courier New"/>
              </a:rPr>
              <a:t>/latest</a:t>
            </a:r>
            <a:r>
              <a:rPr lang="en-US" sz="2000" b="1" dirty="0" smtClean="0">
                <a:latin typeface="Courier New"/>
                <a:cs typeface="Courier New"/>
              </a:rPr>
              <a:t>/</a:t>
            </a:r>
          </a:p>
          <a:p>
            <a:pPr marL="0" indent="0">
              <a:buNone/>
            </a:pPr>
            <a:r>
              <a:rPr lang="en-US" sz="2000" b="1" dirty="0">
                <a:latin typeface="Courier New"/>
                <a:cs typeface="Courier New"/>
              </a:rPr>
              <a:t>-- http://</a:t>
            </a:r>
            <a:r>
              <a:rPr lang="en-US" sz="2000" b="1" dirty="0" err="1">
                <a:latin typeface="Courier New"/>
                <a:cs typeface="Courier New"/>
              </a:rPr>
              <a:t>www.senderbase.org</a:t>
            </a:r>
            <a:r>
              <a:rPr lang="en-US" sz="2000" b="1" dirty="0">
                <a:latin typeface="Courier New"/>
                <a:cs typeface="Courier New"/>
              </a:rPr>
              <a:t>/static/spam/#tab=2</a:t>
            </a:r>
          </a:p>
        </p:txBody>
      </p:sp>
      <p:sp>
        <p:nvSpPr>
          <p:cNvPr id="4" name="Slide Number Placeholder 3"/>
          <p:cNvSpPr>
            <a:spLocks noGrp="1"/>
          </p:cNvSpPr>
          <p:nvPr>
            <p:ph type="sldNum" sz="quarter" idx="12"/>
          </p:nvPr>
        </p:nvSpPr>
        <p:spPr/>
        <p:txBody>
          <a:bodyPr/>
          <a:lstStyle/>
          <a:p>
            <a:fld id="{CA44DB02-E0A0-1341-9892-8AF3565EBECC}" type="slidenum">
              <a:rPr lang="en-US" smtClean="0"/>
              <a:t>113</a:t>
            </a:fld>
            <a:endParaRPr lang="en-US"/>
          </a:p>
        </p:txBody>
      </p:sp>
    </p:spTree>
    <p:extLst>
      <p:ext uri="{BB962C8B-B14F-4D97-AF65-F5344CB8AC3E}">
        <p14:creationId xmlns:p14="http://schemas.microsoft.com/office/powerpoint/2010/main" val="10985019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06"/>
            <a:ext cx="8229600" cy="412075"/>
          </a:xfrm>
        </p:spPr>
        <p:txBody>
          <a:bodyPr>
            <a:normAutofit/>
          </a:bodyPr>
          <a:lstStyle/>
          <a:p>
            <a:r>
              <a:rPr lang="en-US" sz="3200" b="1" dirty="0" smtClean="0"/>
              <a:t>This Ends Part II</a:t>
            </a:r>
            <a:endParaRPr lang="en-US" sz="3200" b="1" dirty="0"/>
          </a:p>
        </p:txBody>
      </p:sp>
      <p:sp>
        <p:nvSpPr>
          <p:cNvPr id="3" name="Content Placeholder 2"/>
          <p:cNvSpPr>
            <a:spLocks noGrp="1"/>
          </p:cNvSpPr>
          <p:nvPr>
            <p:ph idx="1"/>
          </p:nvPr>
        </p:nvSpPr>
        <p:spPr>
          <a:xfrm>
            <a:off x="185861" y="835577"/>
            <a:ext cx="8797445" cy="5871400"/>
          </a:xfrm>
        </p:spPr>
        <p:txBody>
          <a:bodyPr>
            <a:noAutofit/>
          </a:bodyPr>
          <a:lstStyle/>
          <a:p>
            <a:r>
              <a:rPr lang="en-US" sz="2400" dirty="0" smtClean="0"/>
              <a:t>This is another opportunity for you to "escape," whether because your head is full, or because you don't need a review of DNS.</a:t>
            </a:r>
          </a:p>
          <a:p>
            <a:endParaRPr lang="en-US" sz="2400" dirty="0"/>
          </a:p>
          <a:p>
            <a:r>
              <a:rPr lang="en-US" sz="2400" dirty="0" smtClean="0"/>
              <a:t>Again, however, we'd encourage you to consider staying for the rest of what we'll </a:t>
            </a:r>
            <a:r>
              <a:rPr lang="en-US" sz="2400" dirty="0" smtClean="0"/>
              <a:t>cover if you can.</a:t>
            </a:r>
            <a:endParaRPr lang="en-US" sz="2400" dirty="0"/>
          </a:p>
        </p:txBody>
      </p:sp>
      <p:sp>
        <p:nvSpPr>
          <p:cNvPr id="4" name="Slide Number Placeholder 3"/>
          <p:cNvSpPr>
            <a:spLocks noGrp="1"/>
          </p:cNvSpPr>
          <p:nvPr>
            <p:ph type="sldNum" sz="quarter" idx="12"/>
          </p:nvPr>
        </p:nvSpPr>
        <p:spPr/>
        <p:txBody>
          <a:bodyPr/>
          <a:lstStyle/>
          <a:p>
            <a:fld id="{CA44DB02-E0A0-1341-9892-8AF3565EBECC}" type="slidenum">
              <a:rPr lang="en-US" smtClean="0"/>
              <a:t>114</a:t>
            </a:fld>
            <a:endParaRPr lang="en-US"/>
          </a:p>
        </p:txBody>
      </p:sp>
    </p:spTree>
    <p:extLst>
      <p:ext uri="{BB962C8B-B14F-4D97-AF65-F5344CB8AC3E}">
        <p14:creationId xmlns:p14="http://schemas.microsoft.com/office/powerpoint/2010/main" val="30247291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050"/>
            <a:ext cx="7772400" cy="3215151"/>
          </a:xfrm>
        </p:spPr>
        <p:txBody>
          <a:bodyPr>
            <a:normAutofit/>
          </a:bodyPr>
          <a:lstStyle/>
          <a:p>
            <a:pPr algn="l"/>
            <a:r>
              <a:rPr lang="en-US" sz="3200" b="1" dirty="0" smtClean="0"/>
              <a:t>PART III. DNS Backfill</a:t>
            </a:r>
            <a:br>
              <a:rPr lang="en-US" sz="3200" b="1" dirty="0" smtClean="0"/>
            </a:br>
            <a:r>
              <a:rPr lang="en-US" sz="3200" b="1" dirty="0"/>
              <a:t/>
            </a:r>
            <a:br>
              <a:rPr lang="en-US" sz="3200" b="1" dirty="0"/>
            </a:br>
            <a:r>
              <a:rPr lang="en-US" sz="3200" b="1" dirty="0" smtClean="0"/>
              <a:t>1) Introduction</a:t>
            </a:r>
            <a:endParaRPr lang="en-US" sz="2400" dirty="0"/>
          </a:p>
        </p:txBody>
      </p:sp>
    </p:spTree>
    <p:extLst>
      <p:ext uri="{BB962C8B-B14F-4D97-AF65-F5344CB8AC3E}">
        <p14:creationId xmlns:p14="http://schemas.microsoft.com/office/powerpoint/2010/main" val="1614677575"/>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0638"/>
          </a:xfrm>
        </p:spPr>
        <p:txBody>
          <a:bodyPr>
            <a:noAutofit/>
          </a:bodyPr>
          <a:lstStyle/>
          <a:p>
            <a:r>
              <a:rPr lang="en-US" sz="3200" b="1" dirty="0" smtClean="0"/>
              <a:t>Referring to Computers on the Internet</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Internet users refer to Internet sites by their </a:t>
            </a:r>
            <a:r>
              <a:rPr lang="en-US" sz="2400" b="1" i="1" dirty="0" smtClean="0"/>
              <a:t>domain names</a:t>
            </a:r>
            <a:r>
              <a:rPr lang="en-US" sz="2400" dirty="0" smtClean="0"/>
              <a:t>. </a:t>
            </a:r>
            <a:r>
              <a:rPr lang="en-US" sz="2400" dirty="0"/>
              <a:t/>
            </a:r>
            <a:br>
              <a:rPr lang="en-US" sz="2400" dirty="0"/>
            </a:br>
            <a:r>
              <a:rPr lang="en-US" sz="2400" dirty="0" smtClean="0"/>
              <a:t>A domain name that refers to a </a:t>
            </a:r>
            <a:r>
              <a:rPr lang="en-US" sz="2400" i="1" dirty="0" smtClean="0"/>
              <a:t>specific</a:t>
            </a:r>
            <a:r>
              <a:rPr lang="en-US" sz="2400" dirty="0" smtClean="0"/>
              <a:t> site is normally referred to as a "</a:t>
            </a:r>
            <a:r>
              <a:rPr lang="en-US" sz="2400" b="1" dirty="0" smtClean="0"/>
              <a:t>Fully Qualified Domain Name</a:t>
            </a:r>
            <a:r>
              <a:rPr lang="en-US" sz="2400" dirty="0" smtClean="0"/>
              <a:t>" or "</a:t>
            </a:r>
            <a:r>
              <a:rPr lang="en-US" sz="2400" b="1" dirty="0" smtClean="0"/>
              <a:t>FQDN</a:t>
            </a:r>
            <a:r>
              <a:rPr lang="en-US" sz="2400" dirty="0" smtClean="0"/>
              <a:t>."</a:t>
            </a:r>
            <a:r>
              <a:rPr lang="en-US" sz="2400" dirty="0"/>
              <a:t> </a:t>
            </a:r>
            <a:r>
              <a:rPr lang="en-US" sz="2400" dirty="0" smtClean="0"/>
              <a:t>The FQDN of a typical web server might be </a:t>
            </a:r>
            <a:r>
              <a:rPr lang="en-US" sz="2400" b="1" dirty="0" smtClean="0"/>
              <a:t>www.farsightsecurity.com</a:t>
            </a:r>
          </a:p>
          <a:p>
            <a:endParaRPr lang="en-US" sz="2400" dirty="0"/>
          </a:p>
          <a:p>
            <a:r>
              <a:rPr lang="en-US" sz="2400" dirty="0" smtClean="0"/>
              <a:t>FQDN's normally resolve (or "get translated into") numeric IP addresses. </a:t>
            </a:r>
            <a:endParaRPr lang="en-US" sz="2400" dirty="0"/>
          </a:p>
          <a:p>
            <a:endParaRPr lang="en-US" sz="2400" dirty="0" smtClean="0"/>
          </a:p>
          <a:p>
            <a:r>
              <a:rPr lang="en-US" sz="2400" dirty="0" smtClean="0"/>
              <a:t>FQDNs can also be set up as an alias for another domain name. </a:t>
            </a:r>
          </a:p>
          <a:p>
            <a:endParaRPr lang="en-US" sz="2400" dirty="0"/>
          </a:p>
          <a:p>
            <a:r>
              <a:rPr lang="en-US" sz="2400" dirty="0" smtClean="0"/>
              <a:t>And of course, </a:t>
            </a:r>
            <a:r>
              <a:rPr lang="en-US" sz="2400" dirty="0" err="1" smtClean="0"/>
              <a:t>typo'd</a:t>
            </a:r>
            <a:r>
              <a:rPr lang="en-US" sz="2400" dirty="0" smtClean="0"/>
              <a:t>/broken FQDNs may not resolve at all.</a:t>
            </a:r>
          </a:p>
          <a:p>
            <a:endParaRPr lang="en-US" sz="2400" dirty="0"/>
          </a:p>
          <a:p>
            <a:r>
              <a:rPr lang="is-IS" sz="2400" dirty="0"/>
              <a:t>Notionally, we can represent this process as shown on the following slide... </a:t>
            </a:r>
          </a:p>
          <a:p>
            <a:endParaRPr lang="en-US" sz="2400" dirty="0" smtClean="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116</a:t>
            </a:fld>
            <a:endParaRPr lang="en-US"/>
          </a:p>
        </p:txBody>
      </p:sp>
    </p:spTree>
    <p:extLst>
      <p:ext uri="{BB962C8B-B14F-4D97-AF65-F5344CB8AC3E}">
        <p14:creationId xmlns:p14="http://schemas.microsoft.com/office/powerpoint/2010/main" val="138375251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tional-conce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12" y="2174523"/>
            <a:ext cx="8051800" cy="2565400"/>
          </a:xfrm>
          <a:prstGeom prst="rect">
            <a:avLst/>
          </a:prstGeom>
        </p:spPr>
      </p:pic>
      <p:sp>
        <p:nvSpPr>
          <p:cNvPr id="8" name="TextBox 7"/>
          <p:cNvSpPr txBox="1"/>
          <p:nvPr/>
        </p:nvSpPr>
        <p:spPr>
          <a:xfrm>
            <a:off x="391539" y="169333"/>
            <a:ext cx="8484414" cy="1569660"/>
          </a:xfrm>
          <a:prstGeom prst="rect">
            <a:avLst/>
          </a:prstGeom>
          <a:noFill/>
        </p:spPr>
        <p:txBody>
          <a:bodyPr wrap="none" rtlCol="0">
            <a:spAutoFit/>
          </a:bodyPr>
          <a:lstStyle/>
          <a:p>
            <a:pPr algn="ctr"/>
            <a:r>
              <a:rPr lang="en-US" sz="3200" b="1" dirty="0" smtClean="0"/>
              <a:t>Notional Diagram Showing Web Browser Relying</a:t>
            </a:r>
          </a:p>
          <a:p>
            <a:pPr algn="ctr"/>
            <a:r>
              <a:rPr lang="en-US" sz="3200" b="1" dirty="0" smtClean="0"/>
              <a:t>On Domain Name System For the Information</a:t>
            </a:r>
            <a:br>
              <a:rPr lang="en-US" sz="3200" b="1" dirty="0" smtClean="0"/>
            </a:br>
            <a:r>
              <a:rPr lang="en-US" sz="3200" b="1" dirty="0" smtClean="0"/>
              <a:t> Needed To Reach A Web Server</a:t>
            </a:r>
          </a:p>
        </p:txBody>
      </p:sp>
      <p:sp>
        <p:nvSpPr>
          <p:cNvPr id="2" name="Slide Number Placeholder 1"/>
          <p:cNvSpPr>
            <a:spLocks noGrp="1"/>
          </p:cNvSpPr>
          <p:nvPr>
            <p:ph type="sldNum" sz="quarter" idx="12"/>
          </p:nvPr>
        </p:nvSpPr>
        <p:spPr/>
        <p:txBody>
          <a:bodyPr/>
          <a:lstStyle/>
          <a:p>
            <a:fld id="{168E5768-8D82-664A-9F57-1C5572B5EC86}" type="slidenum">
              <a:rPr lang="en-US" smtClean="0"/>
              <a:t>117</a:t>
            </a:fld>
            <a:endParaRPr lang="en-US"/>
          </a:p>
        </p:txBody>
      </p:sp>
    </p:spTree>
    <p:extLst>
      <p:ext uri="{BB962C8B-B14F-4D97-AF65-F5344CB8AC3E}">
        <p14:creationId xmlns:p14="http://schemas.microsoft.com/office/powerpoint/2010/main" val="269753344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45167"/>
          </a:xfrm>
        </p:spPr>
        <p:txBody>
          <a:bodyPr>
            <a:noAutofit/>
          </a:bodyPr>
          <a:lstStyle/>
          <a:p>
            <a:r>
              <a:rPr lang="en-US" sz="2800" b="1" dirty="0" smtClean="0"/>
              <a:t>The Description In The Preceding Section Was Highly Simplified. For Example, </a:t>
            </a:r>
            <a:r>
              <a:rPr lang="en-US" sz="2800" b="1" u="sng" dirty="0" smtClean="0"/>
              <a:t>Caching</a:t>
            </a:r>
            <a:r>
              <a:rPr lang="en-US" sz="2800" b="1" dirty="0" smtClean="0"/>
              <a:t> Was Omitted</a:t>
            </a:r>
            <a:endParaRPr lang="en-US" sz="2800" b="1" dirty="0"/>
          </a:p>
        </p:txBody>
      </p:sp>
      <p:sp>
        <p:nvSpPr>
          <p:cNvPr id="3" name="Content Placeholder 2"/>
          <p:cNvSpPr>
            <a:spLocks noGrp="1"/>
          </p:cNvSpPr>
          <p:nvPr>
            <p:ph idx="1"/>
          </p:nvPr>
        </p:nvSpPr>
        <p:spPr>
          <a:xfrm>
            <a:off x="176396" y="1019008"/>
            <a:ext cx="8696393" cy="5666991"/>
          </a:xfrm>
        </p:spPr>
        <p:txBody>
          <a:bodyPr>
            <a:normAutofit/>
          </a:bodyPr>
          <a:lstStyle/>
          <a:p>
            <a:r>
              <a:rPr lang="en-US" sz="2400" dirty="0" smtClean="0"/>
              <a:t>If we drill down, there's a lot more that's going on. A lot of what happens is designed to ensure that unnecessary work is avoided, and performance remains good</a:t>
            </a:r>
            <a:r>
              <a:rPr lang="en-US" sz="2400" dirty="0"/>
              <a:t> </a:t>
            </a:r>
            <a:r>
              <a:rPr lang="en-US" sz="2400" dirty="0" smtClean="0"/>
              <a:t>even as DNS usage scales up.</a:t>
            </a:r>
          </a:p>
          <a:p>
            <a:r>
              <a:rPr lang="en-US" sz="2400" b="1" dirty="0" smtClean="0"/>
              <a:t>Caching</a:t>
            </a:r>
            <a:r>
              <a:rPr lang="en-US" sz="2400" dirty="0" smtClean="0"/>
              <a:t> (or "saving recently-received results") is a big part of that strategy.</a:t>
            </a:r>
          </a:p>
          <a:p>
            <a:r>
              <a:rPr lang="en-US" sz="2400" dirty="0" smtClean="0"/>
              <a:t>Pretty much all parts of the DNS ecosystem strive to </a:t>
            </a:r>
            <a:r>
              <a:rPr lang="en-US" sz="2400" b="1" dirty="0" smtClean="0"/>
              <a:t>remember </a:t>
            </a:r>
            <a:r>
              <a:rPr lang="en-US" sz="2400" dirty="0" smtClean="0"/>
              <a:t>what they've recently seen so they don't need to repeatedly ask </a:t>
            </a:r>
            <a:r>
              <a:rPr lang="en-US" sz="2400" dirty="0"/>
              <a:t>– </a:t>
            </a:r>
            <a:r>
              <a:rPr lang="en-US" sz="2400" dirty="0" smtClean="0"/>
              <a:t>time after time after time – for answers to the same questions.</a:t>
            </a:r>
          </a:p>
          <a:p>
            <a:r>
              <a:rPr lang="en-US" sz="2400" dirty="0" smtClean="0"/>
              <a:t>This is key for DNS use by highly popular sites such as Amazon, Google, Facebook, Twitter, YouTube, online advertising sites, etc.</a:t>
            </a:r>
          </a:p>
          <a:p>
            <a:r>
              <a:rPr lang="en-US" sz="2400" dirty="0" smtClean="0"/>
              <a:t>Depending on how often things might need to change, answers may only be cached for some </a:t>
            </a:r>
            <a:r>
              <a:rPr lang="en-US" sz="2400" b="1" dirty="0" smtClean="0"/>
              <a:t>few seconds</a:t>
            </a:r>
            <a:r>
              <a:rPr lang="en-US" sz="2400" dirty="0" smtClean="0"/>
              <a:t>, while in other cases, answers may be made to persist for </a:t>
            </a:r>
            <a:r>
              <a:rPr lang="en-US" sz="2400" b="1" dirty="0" smtClean="0"/>
              <a:t>hours, days or even weeks </a:t>
            </a:r>
            <a:r>
              <a:rPr lang="en-US" sz="2400" dirty="0" smtClean="0"/>
              <a:t>– each domain administrator can pick what they think is best.</a:t>
            </a:r>
          </a:p>
        </p:txBody>
      </p:sp>
      <p:sp>
        <p:nvSpPr>
          <p:cNvPr id="4" name="Slide Number Placeholder 3"/>
          <p:cNvSpPr>
            <a:spLocks noGrp="1"/>
          </p:cNvSpPr>
          <p:nvPr>
            <p:ph type="sldNum" sz="quarter" idx="12"/>
          </p:nvPr>
        </p:nvSpPr>
        <p:spPr/>
        <p:txBody>
          <a:bodyPr/>
          <a:lstStyle/>
          <a:p>
            <a:fld id="{168E5768-8D82-664A-9F57-1C5572B5EC86}" type="slidenum">
              <a:rPr lang="en-US" smtClean="0"/>
              <a:t>118</a:t>
            </a:fld>
            <a:endParaRPr lang="en-US"/>
          </a:p>
        </p:txBody>
      </p:sp>
    </p:spTree>
    <p:extLst>
      <p:ext uri="{BB962C8B-B14F-4D97-AF65-F5344CB8AC3E}">
        <p14:creationId xmlns:p14="http://schemas.microsoft.com/office/powerpoint/2010/main" val="1775497252"/>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7244"/>
          </a:xfrm>
        </p:spPr>
        <p:txBody>
          <a:bodyPr>
            <a:noAutofit/>
          </a:bodyPr>
          <a:lstStyle/>
          <a:p>
            <a:r>
              <a:rPr lang="en-US" sz="2800" b="1" dirty="0" smtClean="0"/>
              <a:t>Time-To-Live Value (TTLs)</a:t>
            </a:r>
            <a:endParaRPr lang="en-US" sz="2800" b="1" dirty="0"/>
          </a:p>
        </p:txBody>
      </p:sp>
      <p:sp>
        <p:nvSpPr>
          <p:cNvPr id="3" name="Content Placeholder 2"/>
          <p:cNvSpPr>
            <a:spLocks noGrp="1"/>
          </p:cNvSpPr>
          <p:nvPr>
            <p:ph idx="1"/>
          </p:nvPr>
        </p:nvSpPr>
        <p:spPr>
          <a:xfrm>
            <a:off x="176396" y="537246"/>
            <a:ext cx="8696393" cy="6148754"/>
          </a:xfrm>
        </p:spPr>
        <p:txBody>
          <a:bodyPr>
            <a:normAutofit/>
          </a:bodyPr>
          <a:lstStyle/>
          <a:p>
            <a:r>
              <a:rPr lang="en-US" sz="2400" dirty="0" smtClean="0"/>
              <a:t>Cache durations are controlled by </a:t>
            </a:r>
            <a:r>
              <a:rPr lang="en-US" sz="2400" b="1" dirty="0" smtClean="0"/>
              <a:t>T</a:t>
            </a:r>
            <a:r>
              <a:rPr lang="en-US" sz="2400" dirty="0" smtClean="0"/>
              <a:t>ime-</a:t>
            </a:r>
            <a:r>
              <a:rPr lang="en-US" sz="2400" b="1" dirty="0" smtClean="0"/>
              <a:t>T</a:t>
            </a:r>
            <a:r>
              <a:rPr lang="en-US" sz="2400" dirty="0" smtClean="0"/>
              <a:t>o-</a:t>
            </a:r>
            <a:r>
              <a:rPr lang="en-US" sz="2400" b="1" dirty="0" smtClean="0"/>
              <a:t>L</a:t>
            </a:r>
            <a:r>
              <a:rPr lang="en-US" sz="2400" dirty="0" smtClean="0"/>
              <a:t>ive values ("TTLs"). </a:t>
            </a:r>
            <a:br>
              <a:rPr lang="en-US" sz="2400" dirty="0" smtClean="0"/>
            </a:br>
            <a:r>
              <a:rPr lang="en-US" sz="2400" dirty="0" smtClean="0"/>
              <a:t>TTLs are specified in seconds. You'll see them (among lots of other places) in the output from the Unix "dig" command:</a:t>
            </a:r>
          </a:p>
          <a:p>
            <a:pPr marL="0" indent="0">
              <a:buNone/>
            </a:pPr>
            <a:endParaRPr lang="en-US" sz="2400" dirty="0">
              <a:latin typeface="Courier New"/>
              <a:cs typeface="Courier New"/>
            </a:endParaRPr>
          </a:p>
          <a:p>
            <a:pPr marL="347472" indent="0">
              <a:buNone/>
            </a:pPr>
            <a:r>
              <a:rPr lang="en-US" sz="1800" dirty="0" smtClean="0">
                <a:latin typeface="Courier New"/>
                <a:cs typeface="Courier New"/>
              </a:rPr>
              <a:t>$ </a:t>
            </a:r>
            <a:r>
              <a:rPr lang="en-US" sz="1800" b="1" dirty="0">
                <a:latin typeface="Courier New"/>
                <a:cs typeface="Courier New"/>
              </a:rPr>
              <a:t>dig </a:t>
            </a:r>
            <a:r>
              <a:rPr lang="en-US" sz="1800" b="1" dirty="0" err="1" smtClean="0">
                <a:latin typeface="Courier New"/>
                <a:cs typeface="Courier New"/>
              </a:rPr>
              <a:t>www.farsightsecurity.com</a:t>
            </a:r>
            <a:r>
              <a:rPr lang="en-US" sz="1800" b="1" dirty="0">
                <a:latin typeface="Courier New"/>
                <a:cs typeface="Courier New"/>
              </a:rPr>
              <a:t/>
            </a:r>
            <a:br>
              <a:rPr lang="en-US" sz="1800" b="1" dirty="0">
                <a:latin typeface="Courier New"/>
                <a:cs typeface="Courier New"/>
              </a:rPr>
            </a:br>
            <a:r>
              <a:rPr lang="en-US" sz="1800" dirty="0" smtClean="0">
                <a:latin typeface="Courier New"/>
                <a:cs typeface="Courier New"/>
              </a:rPr>
              <a:t>[...]</a:t>
            </a:r>
            <a:r>
              <a:rPr lang="en-US" sz="1800" dirty="0">
                <a:latin typeface="Courier New"/>
                <a:cs typeface="Courier New"/>
              </a:rPr>
              <a:t/>
            </a:r>
            <a:br>
              <a:rPr lang="en-US" sz="1800" dirty="0">
                <a:latin typeface="Courier New"/>
                <a:cs typeface="Courier New"/>
              </a:rPr>
            </a:br>
            <a:r>
              <a:rPr lang="pl-PL" sz="1800" dirty="0" err="1" smtClean="0">
                <a:latin typeface="Courier New"/>
                <a:cs typeface="Courier New"/>
              </a:rPr>
              <a:t>www.farsightsecurity.com</a:t>
            </a:r>
            <a:r>
              <a:rPr lang="pl-PL" sz="1800" dirty="0">
                <a:latin typeface="Courier New"/>
                <a:cs typeface="Courier New"/>
              </a:rPr>
              <a:t>. </a:t>
            </a:r>
            <a:r>
              <a:rPr lang="pl-PL" sz="1800" b="1" dirty="0">
                <a:solidFill>
                  <a:srgbClr val="FF0000"/>
                </a:solidFill>
                <a:latin typeface="Courier New"/>
                <a:cs typeface="Courier New"/>
              </a:rPr>
              <a:t>3589</a:t>
            </a:r>
            <a:r>
              <a:rPr lang="pl-PL" sz="1800" dirty="0">
                <a:latin typeface="Courier New"/>
                <a:cs typeface="Courier New"/>
              </a:rPr>
              <a:t>  IN      A    </a:t>
            </a:r>
            <a:r>
              <a:rPr lang="pl-PL" sz="1800" dirty="0" smtClean="0">
                <a:latin typeface="Courier New"/>
                <a:cs typeface="Courier New"/>
              </a:rPr>
              <a:t>104.244.13.104</a:t>
            </a:r>
            <a:r>
              <a:rPr lang="en-US" sz="1800" dirty="0" smtClean="0">
                <a:latin typeface="Courier New"/>
                <a:cs typeface="Courier New"/>
              </a:rPr>
              <a:t/>
            </a:r>
            <a:br>
              <a:rPr lang="en-US" sz="1800" dirty="0" smtClean="0">
                <a:latin typeface="Courier New"/>
                <a:cs typeface="Courier New"/>
              </a:rPr>
            </a:br>
            <a:r>
              <a:rPr lang="en-US" sz="1800" dirty="0" smtClean="0">
                <a:latin typeface="Courier New"/>
                <a:cs typeface="Courier New"/>
              </a:rPr>
              <a:t>[snip]</a:t>
            </a:r>
          </a:p>
          <a:p>
            <a:pPr marL="347472" indent="0">
              <a:buNone/>
            </a:pPr>
            <a:endParaRPr lang="en-US" sz="1800" dirty="0">
              <a:latin typeface="Courier New"/>
              <a:cs typeface="Courier New"/>
            </a:endParaRPr>
          </a:p>
          <a:p>
            <a:pPr marL="347472" indent="0">
              <a:buNone/>
            </a:pPr>
            <a:r>
              <a:rPr lang="en-US" sz="2400" dirty="0" smtClean="0">
                <a:latin typeface="Calibri"/>
                <a:cs typeface="Calibri"/>
              </a:rPr>
              <a:t>These TTLs "</a:t>
            </a:r>
            <a:r>
              <a:rPr lang="en-US" sz="2400" dirty="0">
                <a:cs typeface="Calibri"/>
              </a:rPr>
              <a:t>decrement," </a:t>
            </a:r>
            <a:r>
              <a:rPr lang="en-US" sz="2400" dirty="0" smtClean="0">
                <a:cs typeface="Calibri"/>
              </a:rPr>
              <a:t>or "</a:t>
            </a:r>
            <a:r>
              <a:rPr lang="en-US" sz="2400" dirty="0">
                <a:cs typeface="Calibri"/>
              </a:rPr>
              <a:t>cook </a:t>
            </a:r>
            <a:r>
              <a:rPr lang="en-US" sz="2400" dirty="0" smtClean="0">
                <a:cs typeface="Calibri"/>
              </a:rPr>
              <a:t>down." Rechecking </a:t>
            </a:r>
            <a:r>
              <a:rPr lang="en-US" sz="2400" dirty="0" smtClean="0">
                <a:latin typeface="Calibri"/>
                <a:cs typeface="Calibri"/>
              </a:rPr>
              <a:t>a bit later:</a:t>
            </a:r>
          </a:p>
          <a:p>
            <a:pPr marL="347472" indent="0">
              <a:buNone/>
            </a:pPr>
            <a:endParaRPr lang="en-US" sz="1800" dirty="0">
              <a:latin typeface="Courier New"/>
              <a:cs typeface="Courier New"/>
            </a:endParaRPr>
          </a:p>
          <a:p>
            <a:pPr marL="347472" indent="0">
              <a:buNone/>
            </a:pPr>
            <a:r>
              <a:rPr lang="en-US" sz="1800" dirty="0">
                <a:latin typeface="Courier New"/>
                <a:cs typeface="Courier New"/>
              </a:rPr>
              <a:t>$ </a:t>
            </a:r>
            <a:r>
              <a:rPr lang="en-US" sz="1800" b="1" dirty="0">
                <a:latin typeface="Courier New"/>
                <a:cs typeface="Courier New"/>
              </a:rPr>
              <a:t>dig </a:t>
            </a:r>
            <a:r>
              <a:rPr lang="en-US" sz="1800" b="1" dirty="0" err="1" smtClean="0">
                <a:latin typeface="Courier New"/>
                <a:cs typeface="Courier New"/>
              </a:rPr>
              <a:t>www.farsightsecurity.com</a:t>
            </a:r>
            <a:r>
              <a:rPr lang="en-US" sz="1800" b="1" dirty="0">
                <a:latin typeface="Courier New"/>
                <a:cs typeface="Courier New"/>
              </a:rPr>
              <a:t/>
            </a:r>
            <a:br>
              <a:rPr lang="en-US" sz="1800" b="1" dirty="0">
                <a:latin typeface="Courier New"/>
                <a:cs typeface="Courier New"/>
              </a:rPr>
            </a:br>
            <a:r>
              <a:rPr lang="en-US" sz="1800" dirty="0" smtClean="0">
                <a:latin typeface="Courier New"/>
                <a:cs typeface="Courier New"/>
              </a:rPr>
              <a:t>[...]</a:t>
            </a:r>
            <a:r>
              <a:rPr lang="en-US" sz="1800" dirty="0">
                <a:latin typeface="Courier New"/>
                <a:cs typeface="Courier New"/>
              </a:rPr>
              <a:t/>
            </a:r>
            <a:br>
              <a:rPr lang="en-US" sz="1800" dirty="0">
                <a:latin typeface="Courier New"/>
                <a:cs typeface="Courier New"/>
              </a:rPr>
            </a:br>
            <a:r>
              <a:rPr lang="pl-PL" sz="1800" dirty="0" err="1" smtClean="0">
                <a:latin typeface="Courier New"/>
                <a:cs typeface="Courier New"/>
              </a:rPr>
              <a:t>www.farsightsecurity.com</a:t>
            </a:r>
            <a:r>
              <a:rPr lang="pl-PL" sz="1800" dirty="0">
                <a:latin typeface="Courier New"/>
                <a:cs typeface="Courier New"/>
              </a:rPr>
              <a:t>. </a:t>
            </a:r>
            <a:r>
              <a:rPr lang="pl-PL" sz="1800" b="1" dirty="0">
                <a:solidFill>
                  <a:srgbClr val="FF0000"/>
                </a:solidFill>
                <a:latin typeface="Courier New"/>
                <a:cs typeface="Courier New"/>
              </a:rPr>
              <a:t>3541</a:t>
            </a:r>
            <a:r>
              <a:rPr lang="pl-PL" sz="1800" dirty="0">
                <a:latin typeface="Courier New"/>
                <a:cs typeface="Courier New"/>
              </a:rPr>
              <a:t>  IN      A    </a:t>
            </a:r>
            <a:r>
              <a:rPr lang="pl-PL" sz="1800" dirty="0" smtClean="0">
                <a:latin typeface="Courier New"/>
                <a:cs typeface="Courier New"/>
              </a:rPr>
              <a:t>104.244.13.104</a:t>
            </a:r>
            <a:br>
              <a:rPr lang="pl-PL" sz="1800" dirty="0" smtClean="0">
                <a:latin typeface="Courier New"/>
                <a:cs typeface="Courier New"/>
              </a:rPr>
            </a:br>
            <a:r>
              <a:rPr lang="en-US" sz="1800" dirty="0" smtClean="0">
                <a:latin typeface="Courier New"/>
                <a:cs typeface="Courier New"/>
              </a:rPr>
              <a:t>[snip]</a:t>
            </a:r>
          </a:p>
          <a:p>
            <a:pPr marL="347472" indent="0">
              <a:buNone/>
            </a:pPr>
            <a:endParaRPr lang="en-US" sz="1800" dirty="0">
              <a:latin typeface="Courier New"/>
              <a:cs typeface="Courier New"/>
            </a:endParaRPr>
          </a:p>
          <a:p>
            <a:pPr marL="347472" indent="0">
              <a:buNone/>
            </a:pPr>
            <a:r>
              <a:rPr lang="en-US" sz="2400" dirty="0" smtClean="0">
                <a:latin typeface="Calibri"/>
                <a:cs typeface="Calibri"/>
              </a:rPr>
              <a:t>When the TTL hits 0, the saved data will be discarded from the cache.</a:t>
            </a:r>
            <a:endParaRPr lang="en-US" sz="1800" dirty="0">
              <a:latin typeface="Courier New"/>
              <a:cs typeface="Courier New"/>
            </a:endParaRPr>
          </a:p>
        </p:txBody>
      </p:sp>
      <p:sp>
        <p:nvSpPr>
          <p:cNvPr id="4" name="Slide Number Placeholder 3"/>
          <p:cNvSpPr>
            <a:spLocks noGrp="1"/>
          </p:cNvSpPr>
          <p:nvPr>
            <p:ph type="sldNum" sz="quarter" idx="12"/>
          </p:nvPr>
        </p:nvSpPr>
        <p:spPr/>
        <p:txBody>
          <a:bodyPr/>
          <a:lstStyle/>
          <a:p>
            <a:fld id="{168E5768-8D82-664A-9F57-1C5572B5EC86}" type="slidenum">
              <a:rPr lang="en-US" smtClean="0"/>
              <a:t>119</a:t>
            </a:fld>
            <a:endParaRPr lang="en-US" dirty="0"/>
          </a:p>
        </p:txBody>
      </p:sp>
    </p:spTree>
    <p:extLst>
      <p:ext uri="{BB962C8B-B14F-4D97-AF65-F5344CB8AC3E}">
        <p14:creationId xmlns:p14="http://schemas.microsoft.com/office/powerpoint/2010/main" val="2758086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031" y="379580"/>
            <a:ext cx="2603969" cy="6222220"/>
          </a:xfrm>
        </p:spPr>
        <p:txBody>
          <a:bodyPr>
            <a:noAutofit/>
          </a:bodyPr>
          <a:lstStyle/>
          <a:p>
            <a:pPr algn="l"/>
            <a:r>
              <a:rPr lang="en-US" sz="4200" b="1" dirty="0" smtClean="0">
                <a:solidFill>
                  <a:srgbClr val="FF0000"/>
                </a:solidFill>
              </a:rPr>
              <a:t>Pivoting:</a:t>
            </a:r>
            <a:br>
              <a:rPr lang="en-US" sz="4200" b="1" dirty="0" smtClean="0">
                <a:solidFill>
                  <a:srgbClr val="FF0000"/>
                </a:solidFill>
              </a:rPr>
            </a:br>
            <a:r>
              <a:rPr lang="en-US" sz="4200" b="1" dirty="0" smtClean="0">
                <a:solidFill>
                  <a:srgbClr val="FF0000"/>
                </a:solidFill>
              </a:rPr>
              <a:t/>
            </a:r>
            <a:br>
              <a:rPr lang="en-US" sz="4200" b="1" dirty="0" smtClean="0">
                <a:solidFill>
                  <a:srgbClr val="FF0000"/>
                </a:solidFill>
              </a:rPr>
            </a:br>
            <a:r>
              <a:rPr lang="en-US" sz="2400" dirty="0" smtClean="0"/>
              <a:t>Using "Initial </a:t>
            </a:r>
            <a:br>
              <a:rPr lang="en-US" sz="2400" dirty="0" smtClean="0"/>
            </a:br>
            <a:r>
              <a:rPr lang="en-US" sz="2400" dirty="0" smtClean="0"/>
              <a:t>Clues" To Find "Related Resources"</a:t>
            </a:r>
            <a:r>
              <a:rPr lang="en-US" sz="2400" dirty="0"/>
              <a:t/>
            </a:r>
            <a:br>
              <a:rPr lang="en-US" sz="2400" dirty="0"/>
            </a:br>
            <a:r>
              <a:rPr lang="en-US" sz="2400" dirty="0" smtClean="0"/>
              <a:t/>
            </a:r>
            <a:br>
              <a:rPr lang="en-US" sz="2400" dirty="0" smtClean="0"/>
            </a:br>
            <a:r>
              <a:rPr lang="en-US" sz="2400" b="1" dirty="0" smtClean="0"/>
              <a:t>Key....................</a:t>
            </a:r>
            <a:br>
              <a:rPr lang="en-US" sz="2400" b="1" dirty="0" smtClean="0"/>
            </a:br>
            <a:r>
              <a:rPr lang="en-US" sz="2400" b="1" dirty="0"/>
              <a:t/>
            </a:r>
            <a:br>
              <a:rPr lang="en-US" sz="2400" b="1" dirty="0"/>
            </a:br>
            <a:r>
              <a:rPr lang="en-US" sz="2400" b="1" dirty="0" smtClean="0"/>
              <a:t>-- Passive DNS</a:t>
            </a:r>
            <a:br>
              <a:rPr lang="en-US" sz="2400" b="1" dirty="0" smtClean="0"/>
            </a:br>
            <a:r>
              <a:rPr lang="en-US" sz="2400" b="1" dirty="0"/>
              <a:t> </a:t>
            </a:r>
            <a:r>
              <a:rPr lang="en-US" sz="2400" b="1" dirty="0" smtClean="0"/>
              <a:t>   Based</a:t>
            </a:r>
            <a:br>
              <a:rPr lang="en-US" sz="2400" b="1" dirty="0" smtClean="0"/>
            </a:br>
            <a:r>
              <a:rPr lang="en-US" sz="2400" b="1" dirty="0" smtClean="0"/>
              <a:t/>
            </a:r>
            <a:br>
              <a:rPr lang="en-US" sz="2400" b="1" dirty="0" smtClean="0"/>
            </a:br>
            <a:r>
              <a:rPr lang="en-US" sz="2400" b="1" dirty="0" smtClean="0">
                <a:solidFill>
                  <a:schemeClr val="accent5">
                    <a:lumMod val="75000"/>
                  </a:schemeClr>
                </a:solidFill>
              </a:rPr>
              <a:t>-- </a:t>
            </a:r>
            <a:r>
              <a:rPr lang="en-US" sz="2400" b="1" dirty="0" smtClean="0">
                <a:solidFill>
                  <a:srgbClr val="3366FF"/>
                </a:solidFill>
              </a:rPr>
              <a:t>NOT</a:t>
            </a:r>
            <a:r>
              <a:rPr lang="en-US" sz="2400" b="1" i="1" dirty="0" smtClean="0">
                <a:solidFill>
                  <a:srgbClr val="3366FF"/>
                </a:solidFill>
              </a:rPr>
              <a:t> Passive  </a:t>
            </a:r>
            <a:br>
              <a:rPr lang="en-US" sz="2400" b="1" i="1" dirty="0" smtClean="0">
                <a:solidFill>
                  <a:srgbClr val="3366FF"/>
                </a:solidFill>
              </a:rPr>
            </a:br>
            <a:r>
              <a:rPr lang="en-US" sz="2400" b="1" i="1" dirty="0">
                <a:solidFill>
                  <a:srgbClr val="3366FF"/>
                </a:solidFill>
              </a:rPr>
              <a:t> </a:t>
            </a:r>
            <a:r>
              <a:rPr lang="en-US" sz="2400" b="1" i="1" dirty="0" smtClean="0">
                <a:solidFill>
                  <a:srgbClr val="3366FF"/>
                </a:solidFill>
              </a:rPr>
              <a:t>   DNS-Based</a:t>
            </a:r>
            <a:br>
              <a:rPr lang="en-US" sz="2400" b="1" i="1" dirty="0" smtClean="0">
                <a:solidFill>
                  <a:srgbClr val="3366FF"/>
                </a:solidFill>
              </a:rPr>
            </a:br>
            <a:r>
              <a:rPr lang="en-US" sz="2400" b="1" i="1" dirty="0">
                <a:solidFill>
                  <a:srgbClr val="3366FF"/>
                </a:solidFill>
              </a:rPr>
              <a:t> </a:t>
            </a:r>
            <a:r>
              <a:rPr lang="en-US" sz="2400" b="1" i="1" dirty="0" smtClean="0">
                <a:solidFill>
                  <a:srgbClr val="3366FF"/>
                </a:solidFill>
              </a:rPr>
              <a:t>   pivot attributes</a:t>
            </a:r>
            <a:endParaRPr lang="en-US" sz="2400" b="1" i="1" dirty="0">
              <a:solidFill>
                <a:srgbClr val="3366FF"/>
              </a:solidFill>
            </a:endParaRPr>
          </a:p>
        </p:txBody>
      </p:sp>
      <p:grpSp>
        <p:nvGrpSpPr>
          <p:cNvPr id="6" name="Group 5"/>
          <p:cNvGrpSpPr/>
          <p:nvPr/>
        </p:nvGrpSpPr>
        <p:grpSpPr>
          <a:xfrm>
            <a:off x="3250779" y="1650374"/>
            <a:ext cx="1907259" cy="461665"/>
            <a:chOff x="604520" y="967730"/>
            <a:chExt cx="1907259" cy="461665"/>
          </a:xfrm>
        </p:grpSpPr>
        <p:sp>
          <p:nvSpPr>
            <p:cNvPr id="3" name="Rounded Rectangle 2"/>
            <p:cNvSpPr/>
            <p:nvPr/>
          </p:nvSpPr>
          <p:spPr>
            <a:xfrm>
              <a:off x="604520" y="985521"/>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ectangle 4"/>
            <p:cNvSpPr/>
            <p:nvPr/>
          </p:nvSpPr>
          <p:spPr>
            <a:xfrm>
              <a:off x="604521" y="967730"/>
              <a:ext cx="1907258" cy="461665"/>
            </a:xfrm>
            <a:prstGeom prst="rect">
              <a:avLst/>
            </a:prstGeom>
          </p:spPr>
          <p:txBody>
            <a:bodyPr wrap="square">
              <a:spAutoFit/>
            </a:bodyPr>
            <a:lstStyle/>
            <a:p>
              <a:pPr lvl="0" algn="ctr"/>
              <a:r>
                <a:rPr lang="en-US" sz="2400" b="1" spc="-100" dirty="0">
                  <a:solidFill>
                    <a:prstClr val="black"/>
                  </a:solidFill>
                </a:rPr>
                <a:t>IP </a:t>
              </a:r>
              <a:r>
                <a:rPr lang="en-US" sz="2400" b="1" spc="-100" dirty="0" smtClean="0">
                  <a:solidFill>
                    <a:prstClr val="black"/>
                  </a:solidFill>
                </a:rPr>
                <a:t>Address(</a:t>
              </a:r>
              <a:r>
                <a:rPr lang="en-US" sz="2400" b="1" spc="-100" dirty="0" err="1" smtClean="0">
                  <a:solidFill>
                    <a:prstClr val="black"/>
                  </a:solidFill>
                </a:rPr>
                <a:t>es</a:t>
              </a:r>
              <a:r>
                <a:rPr lang="en-US" sz="2400" b="1" spc="-100" dirty="0" smtClean="0">
                  <a:solidFill>
                    <a:prstClr val="black"/>
                  </a:solidFill>
                </a:rPr>
                <a:t>)</a:t>
              </a:r>
              <a:endParaRPr lang="en-US" sz="2400" b="1" spc="-100" dirty="0">
                <a:solidFill>
                  <a:prstClr val="black"/>
                </a:solidFill>
              </a:endParaRPr>
            </a:p>
          </p:txBody>
        </p:sp>
      </p:grpSp>
      <p:grpSp>
        <p:nvGrpSpPr>
          <p:cNvPr id="7" name="Group 6"/>
          <p:cNvGrpSpPr/>
          <p:nvPr/>
        </p:nvGrpSpPr>
        <p:grpSpPr>
          <a:xfrm>
            <a:off x="3126692" y="4647560"/>
            <a:ext cx="2178666" cy="461665"/>
            <a:chOff x="457200" y="967730"/>
            <a:chExt cx="2178666" cy="461665"/>
          </a:xfrm>
        </p:grpSpPr>
        <p:sp>
          <p:nvSpPr>
            <p:cNvPr id="8" name="Rounded Rectangle 7"/>
            <p:cNvSpPr/>
            <p:nvPr/>
          </p:nvSpPr>
          <p:spPr>
            <a:xfrm>
              <a:off x="604520" y="985521"/>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457200" y="967730"/>
              <a:ext cx="2178666" cy="461665"/>
            </a:xfrm>
            <a:prstGeom prst="rect">
              <a:avLst/>
            </a:prstGeom>
          </p:spPr>
          <p:txBody>
            <a:bodyPr wrap="square">
              <a:spAutoFit/>
            </a:bodyPr>
            <a:lstStyle/>
            <a:p>
              <a:pPr lvl="0" algn="ctr"/>
              <a:r>
                <a:rPr lang="en-US" sz="2400" b="1" dirty="0" smtClean="0">
                  <a:solidFill>
                    <a:prstClr val="black"/>
                  </a:solidFill>
                </a:rPr>
                <a:t>Name Servers</a:t>
              </a:r>
              <a:endParaRPr lang="en-US" sz="2400" b="1" dirty="0">
                <a:solidFill>
                  <a:prstClr val="black"/>
                </a:solidFill>
              </a:endParaRPr>
            </a:p>
          </p:txBody>
        </p:sp>
      </p:grpSp>
      <p:grpSp>
        <p:nvGrpSpPr>
          <p:cNvPr id="13" name="Group 12"/>
          <p:cNvGrpSpPr/>
          <p:nvPr/>
        </p:nvGrpSpPr>
        <p:grpSpPr>
          <a:xfrm>
            <a:off x="3126692" y="3792938"/>
            <a:ext cx="2178666" cy="461665"/>
            <a:chOff x="457200" y="967730"/>
            <a:chExt cx="2178666" cy="461665"/>
          </a:xfrm>
        </p:grpSpPr>
        <p:sp>
          <p:nvSpPr>
            <p:cNvPr id="14" name="Rounded Rectangle 13"/>
            <p:cNvSpPr/>
            <p:nvPr/>
          </p:nvSpPr>
          <p:spPr>
            <a:xfrm>
              <a:off x="604520" y="985521"/>
              <a:ext cx="1907258" cy="443874"/>
            </a:xfrm>
            <a:prstGeom prst="round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p:cNvSpPr/>
            <p:nvPr/>
          </p:nvSpPr>
          <p:spPr>
            <a:xfrm>
              <a:off x="457200" y="967730"/>
              <a:ext cx="2178666" cy="461665"/>
            </a:xfrm>
            <a:prstGeom prst="rect">
              <a:avLst/>
            </a:prstGeom>
          </p:spPr>
          <p:txBody>
            <a:bodyPr wrap="square">
              <a:spAutoFit/>
            </a:bodyPr>
            <a:lstStyle/>
            <a:p>
              <a:pPr lvl="0" algn="ctr"/>
              <a:r>
                <a:rPr lang="en-US" sz="2400" b="1" i="1" dirty="0" smtClean="0">
                  <a:solidFill>
                    <a:srgbClr val="3366FF"/>
                  </a:solidFill>
                </a:rPr>
                <a:t>ASN</a:t>
              </a:r>
              <a:endParaRPr lang="en-US" sz="2400" b="1" i="1" dirty="0">
                <a:solidFill>
                  <a:srgbClr val="3366FF"/>
                </a:solidFill>
              </a:endParaRPr>
            </a:p>
          </p:txBody>
        </p:sp>
      </p:grpSp>
      <p:cxnSp>
        <p:nvCxnSpPr>
          <p:cNvPr id="16" name="Straight Connector 15"/>
          <p:cNvCxnSpPr>
            <a:stCxn id="32" idx="3"/>
          </p:cNvCxnSpPr>
          <p:nvPr/>
        </p:nvCxnSpPr>
        <p:spPr>
          <a:xfrm>
            <a:off x="2382046" y="781941"/>
            <a:ext cx="949312" cy="86843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4" idx="3"/>
            <a:endCxn id="3" idx="1"/>
          </p:cNvCxnSpPr>
          <p:nvPr/>
        </p:nvCxnSpPr>
        <p:spPr>
          <a:xfrm>
            <a:off x="2405278" y="1890102"/>
            <a:ext cx="845501"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36" idx="3"/>
          </p:cNvCxnSpPr>
          <p:nvPr/>
        </p:nvCxnSpPr>
        <p:spPr>
          <a:xfrm flipV="1">
            <a:off x="2405278" y="2112039"/>
            <a:ext cx="868734" cy="93627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350700" y="2771287"/>
            <a:ext cx="2178666" cy="498967"/>
            <a:chOff x="457200" y="795819"/>
            <a:chExt cx="2178666" cy="498967"/>
          </a:xfrm>
        </p:grpSpPr>
        <p:sp>
          <p:nvSpPr>
            <p:cNvPr id="36" name="Rounded Rectangle 35"/>
            <p:cNvSpPr/>
            <p:nvPr/>
          </p:nvSpPr>
          <p:spPr>
            <a:xfrm>
              <a:off x="604520" y="850912"/>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p:cNvSpPr/>
            <p:nvPr/>
          </p:nvSpPr>
          <p:spPr>
            <a:xfrm>
              <a:off x="457200" y="795819"/>
              <a:ext cx="2178666" cy="461665"/>
            </a:xfrm>
            <a:prstGeom prst="rect">
              <a:avLst/>
            </a:prstGeom>
          </p:spPr>
          <p:txBody>
            <a:bodyPr wrap="square">
              <a:spAutoFit/>
            </a:bodyPr>
            <a:lstStyle/>
            <a:p>
              <a:pPr lvl="0" algn="ctr"/>
              <a:r>
                <a:rPr lang="en-US" sz="2400" b="1" dirty="0" smtClean="0">
                  <a:solidFill>
                    <a:prstClr val="black"/>
                  </a:solidFill>
                </a:rPr>
                <a:t>Name Server</a:t>
              </a:r>
              <a:endParaRPr lang="en-US" sz="2400" b="1" dirty="0">
                <a:solidFill>
                  <a:prstClr val="black"/>
                </a:solidFill>
              </a:endParaRPr>
            </a:p>
          </p:txBody>
        </p:sp>
      </p:grpSp>
      <p:grpSp>
        <p:nvGrpSpPr>
          <p:cNvPr id="30" name="Group 29"/>
          <p:cNvGrpSpPr/>
          <p:nvPr/>
        </p:nvGrpSpPr>
        <p:grpSpPr>
          <a:xfrm>
            <a:off x="350700" y="1650374"/>
            <a:ext cx="2178666" cy="461665"/>
            <a:chOff x="457200" y="967730"/>
            <a:chExt cx="2178666" cy="461665"/>
          </a:xfrm>
        </p:grpSpPr>
        <p:sp>
          <p:nvSpPr>
            <p:cNvPr id="34" name="Rounded Rectangle 33"/>
            <p:cNvSpPr/>
            <p:nvPr/>
          </p:nvSpPr>
          <p:spPr>
            <a:xfrm>
              <a:off x="604520" y="985521"/>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p:cNvSpPr/>
            <p:nvPr/>
          </p:nvSpPr>
          <p:spPr>
            <a:xfrm>
              <a:off x="457200" y="967730"/>
              <a:ext cx="2178666" cy="461665"/>
            </a:xfrm>
            <a:prstGeom prst="rect">
              <a:avLst/>
            </a:prstGeom>
          </p:spPr>
          <p:txBody>
            <a:bodyPr wrap="square">
              <a:spAutoFit/>
            </a:bodyPr>
            <a:lstStyle/>
            <a:p>
              <a:pPr lvl="0" algn="ctr"/>
              <a:r>
                <a:rPr lang="en-US" sz="2400" b="1" dirty="0" smtClean="0">
                  <a:solidFill>
                    <a:prstClr val="black"/>
                  </a:solidFill>
                </a:rPr>
                <a:t>Domain Name</a:t>
              </a:r>
              <a:endParaRPr lang="en-US" sz="2400" b="1" dirty="0">
                <a:solidFill>
                  <a:prstClr val="black"/>
                </a:solidFill>
              </a:endParaRPr>
            </a:p>
          </p:txBody>
        </p:sp>
      </p:grpSp>
      <p:sp>
        <p:nvSpPr>
          <p:cNvPr id="32" name="Rounded Rectangle 31"/>
          <p:cNvSpPr/>
          <p:nvPr/>
        </p:nvSpPr>
        <p:spPr>
          <a:xfrm>
            <a:off x="474788" y="560004"/>
            <a:ext cx="1907258" cy="443874"/>
          </a:xfrm>
          <a:prstGeom prst="roundRect">
            <a:avLst/>
          </a:prstGeom>
          <a:noFill/>
          <a:ln w="3175" cmpd="sng">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51" name="Group 50"/>
          <p:cNvGrpSpPr/>
          <p:nvPr/>
        </p:nvGrpSpPr>
        <p:grpSpPr>
          <a:xfrm>
            <a:off x="474787" y="4917012"/>
            <a:ext cx="1907259" cy="461665"/>
            <a:chOff x="604520" y="967730"/>
            <a:chExt cx="1907259" cy="461665"/>
          </a:xfrm>
        </p:grpSpPr>
        <p:sp>
          <p:nvSpPr>
            <p:cNvPr id="52" name="Rounded Rectangle 51"/>
            <p:cNvSpPr/>
            <p:nvPr/>
          </p:nvSpPr>
          <p:spPr>
            <a:xfrm>
              <a:off x="604520" y="985521"/>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p:cNvSpPr/>
            <p:nvPr/>
          </p:nvSpPr>
          <p:spPr>
            <a:xfrm>
              <a:off x="604521" y="967730"/>
              <a:ext cx="1907258" cy="461665"/>
            </a:xfrm>
            <a:prstGeom prst="rect">
              <a:avLst/>
            </a:prstGeom>
          </p:spPr>
          <p:txBody>
            <a:bodyPr wrap="square">
              <a:spAutoFit/>
            </a:bodyPr>
            <a:lstStyle/>
            <a:p>
              <a:pPr lvl="0" algn="ctr"/>
              <a:r>
                <a:rPr lang="en-US" sz="2400" b="1" spc="-100" dirty="0">
                  <a:solidFill>
                    <a:prstClr val="black"/>
                  </a:solidFill>
                </a:rPr>
                <a:t>IP </a:t>
              </a:r>
              <a:r>
                <a:rPr lang="en-US" sz="2400" b="1" spc="-100" dirty="0" smtClean="0">
                  <a:solidFill>
                    <a:prstClr val="black"/>
                  </a:solidFill>
                </a:rPr>
                <a:t>Address(</a:t>
              </a:r>
              <a:r>
                <a:rPr lang="en-US" sz="2400" b="1" spc="-100" dirty="0" err="1" smtClean="0">
                  <a:solidFill>
                    <a:prstClr val="black"/>
                  </a:solidFill>
                </a:rPr>
                <a:t>es</a:t>
              </a:r>
              <a:r>
                <a:rPr lang="en-US" sz="2400" b="1" spc="-100" dirty="0" smtClean="0">
                  <a:solidFill>
                    <a:prstClr val="black"/>
                  </a:solidFill>
                </a:rPr>
                <a:t>)</a:t>
              </a:r>
              <a:endParaRPr lang="en-US" sz="2400" b="1" spc="-100" dirty="0">
                <a:solidFill>
                  <a:prstClr val="black"/>
                </a:solidFill>
              </a:endParaRPr>
            </a:p>
          </p:txBody>
        </p:sp>
      </p:grpSp>
      <p:cxnSp>
        <p:nvCxnSpPr>
          <p:cNvPr id="57" name="Straight Connector 56"/>
          <p:cNvCxnSpPr>
            <a:stCxn id="52" idx="3"/>
            <a:endCxn id="14" idx="1"/>
          </p:cNvCxnSpPr>
          <p:nvPr/>
        </p:nvCxnSpPr>
        <p:spPr>
          <a:xfrm flipV="1">
            <a:off x="2382045" y="4032666"/>
            <a:ext cx="891967" cy="112407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2" idx="3"/>
            <a:endCxn id="8" idx="1"/>
          </p:cNvCxnSpPr>
          <p:nvPr/>
        </p:nvCxnSpPr>
        <p:spPr>
          <a:xfrm flipV="1">
            <a:off x="2382045" y="4887288"/>
            <a:ext cx="891967" cy="26945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40776" y="5109225"/>
            <a:ext cx="965611" cy="38323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grpSp>
        <p:nvGrpSpPr>
          <p:cNvPr id="69" name="Group 68"/>
          <p:cNvGrpSpPr/>
          <p:nvPr/>
        </p:nvGrpSpPr>
        <p:grpSpPr>
          <a:xfrm>
            <a:off x="3133304" y="5369971"/>
            <a:ext cx="2668829" cy="461665"/>
            <a:chOff x="457198" y="967730"/>
            <a:chExt cx="2173298" cy="461665"/>
          </a:xfrm>
        </p:grpSpPr>
        <p:sp>
          <p:nvSpPr>
            <p:cNvPr id="70" name="Rounded Rectangle 69"/>
            <p:cNvSpPr/>
            <p:nvPr/>
          </p:nvSpPr>
          <p:spPr>
            <a:xfrm>
              <a:off x="604520" y="985521"/>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70"/>
            <p:cNvSpPr/>
            <p:nvPr/>
          </p:nvSpPr>
          <p:spPr>
            <a:xfrm>
              <a:off x="457198" y="967730"/>
              <a:ext cx="2173298" cy="461665"/>
            </a:xfrm>
            <a:prstGeom prst="rect">
              <a:avLst/>
            </a:prstGeom>
          </p:spPr>
          <p:txBody>
            <a:bodyPr wrap="square">
              <a:spAutoFit/>
            </a:bodyPr>
            <a:lstStyle/>
            <a:p>
              <a:pPr lvl="0" algn="ctr"/>
              <a:r>
                <a:rPr lang="en-US" sz="2400" b="1" dirty="0" smtClean="0">
                  <a:solidFill>
                    <a:prstClr val="black"/>
                  </a:solidFill>
                </a:rPr>
                <a:t>Domain Name(s)</a:t>
              </a:r>
              <a:endParaRPr lang="en-US" sz="2400" b="1" dirty="0">
                <a:solidFill>
                  <a:prstClr val="black"/>
                </a:solidFill>
              </a:endParaRPr>
            </a:p>
          </p:txBody>
        </p:sp>
      </p:grpSp>
      <p:cxnSp>
        <p:nvCxnSpPr>
          <p:cNvPr id="74" name="Straight Connector 73"/>
          <p:cNvCxnSpPr>
            <a:stCxn id="36" idx="3"/>
            <a:endCxn id="99" idx="1"/>
          </p:cNvCxnSpPr>
          <p:nvPr/>
        </p:nvCxnSpPr>
        <p:spPr>
          <a:xfrm>
            <a:off x="2405278" y="3048317"/>
            <a:ext cx="908939" cy="1779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34" idx="3"/>
            <a:endCxn id="99" idx="1"/>
          </p:cNvCxnSpPr>
          <p:nvPr/>
        </p:nvCxnSpPr>
        <p:spPr>
          <a:xfrm>
            <a:off x="2405278" y="1890102"/>
            <a:ext cx="908939" cy="1176006"/>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3274012" y="542213"/>
            <a:ext cx="1907259" cy="461665"/>
            <a:chOff x="604520" y="967730"/>
            <a:chExt cx="1907259" cy="461665"/>
          </a:xfrm>
        </p:grpSpPr>
        <p:sp>
          <p:nvSpPr>
            <p:cNvPr id="81" name="Rounded Rectangle 80"/>
            <p:cNvSpPr/>
            <p:nvPr/>
          </p:nvSpPr>
          <p:spPr>
            <a:xfrm>
              <a:off x="604520" y="985521"/>
              <a:ext cx="1907258" cy="443874"/>
            </a:xfrm>
            <a:prstGeom prst="roundRect">
              <a:avLst/>
            </a:prstGeom>
            <a:noFill/>
            <a:ln w="3175" cmpd="sng">
              <a:solidFill>
                <a:srgbClr val="3366FF"/>
              </a:solidFill>
              <a:prstDash val="sysDot"/>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81"/>
            <p:cNvSpPr/>
            <p:nvPr/>
          </p:nvSpPr>
          <p:spPr>
            <a:xfrm>
              <a:off x="604521" y="967730"/>
              <a:ext cx="1907258" cy="461665"/>
            </a:xfrm>
            <a:prstGeom prst="rect">
              <a:avLst/>
            </a:prstGeom>
            <a:ln w="3175" cmpd="sng">
              <a:solidFill>
                <a:srgbClr val="3366FF"/>
              </a:solidFill>
              <a:prstDash val="sysDot"/>
            </a:ln>
          </p:spPr>
          <p:txBody>
            <a:bodyPr wrap="square">
              <a:spAutoFit/>
            </a:bodyPr>
            <a:lstStyle/>
            <a:p>
              <a:pPr lvl="0" algn="ctr"/>
              <a:r>
                <a:rPr lang="en-US" sz="2400" b="1" i="1" spc="-100" dirty="0" err="1" smtClean="0">
                  <a:solidFill>
                    <a:srgbClr val="3366FF"/>
                  </a:solidFill>
                </a:rPr>
                <a:t>Whois</a:t>
              </a:r>
              <a:endParaRPr lang="en-US" sz="2400" b="1" i="1" spc="-100" dirty="0">
                <a:solidFill>
                  <a:srgbClr val="3366FF"/>
                </a:solidFill>
              </a:endParaRPr>
            </a:p>
          </p:txBody>
        </p:sp>
      </p:grpSp>
      <p:cxnSp>
        <p:nvCxnSpPr>
          <p:cNvPr id="83" name="Straight Connector 82"/>
          <p:cNvCxnSpPr>
            <a:stCxn id="32" idx="3"/>
            <a:endCxn id="81" idx="1"/>
          </p:cNvCxnSpPr>
          <p:nvPr/>
        </p:nvCxnSpPr>
        <p:spPr>
          <a:xfrm>
            <a:off x="2382046" y="781941"/>
            <a:ext cx="891966"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34" idx="3"/>
            <a:endCxn id="81" idx="1"/>
          </p:cNvCxnSpPr>
          <p:nvPr/>
        </p:nvCxnSpPr>
        <p:spPr>
          <a:xfrm flipV="1">
            <a:off x="2405278" y="781941"/>
            <a:ext cx="868734" cy="110816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3331358" y="6140135"/>
            <a:ext cx="1907259" cy="461665"/>
            <a:chOff x="604520" y="967730"/>
            <a:chExt cx="1907259" cy="461665"/>
          </a:xfrm>
        </p:grpSpPr>
        <p:sp>
          <p:nvSpPr>
            <p:cNvPr id="93" name="Rounded Rectangle 92"/>
            <p:cNvSpPr/>
            <p:nvPr/>
          </p:nvSpPr>
          <p:spPr>
            <a:xfrm>
              <a:off x="604520" y="985521"/>
              <a:ext cx="1907258" cy="443874"/>
            </a:xfrm>
            <a:prstGeom prst="roundRect">
              <a:avLst/>
            </a:prstGeom>
            <a:noFill/>
            <a:ln w="3175" cmpd="sng">
              <a:solidFill>
                <a:srgbClr val="3366FF"/>
              </a:solidFill>
              <a:prstDash val="sysDot"/>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Rectangle 93"/>
            <p:cNvSpPr/>
            <p:nvPr/>
          </p:nvSpPr>
          <p:spPr>
            <a:xfrm>
              <a:off x="604521" y="967730"/>
              <a:ext cx="1907258" cy="461665"/>
            </a:xfrm>
            <a:prstGeom prst="rect">
              <a:avLst/>
            </a:prstGeom>
            <a:ln w="3175" cmpd="sng">
              <a:solidFill>
                <a:srgbClr val="3366FF"/>
              </a:solidFill>
              <a:prstDash val="sysDot"/>
            </a:ln>
          </p:spPr>
          <p:txBody>
            <a:bodyPr wrap="square">
              <a:spAutoFit/>
            </a:bodyPr>
            <a:lstStyle/>
            <a:p>
              <a:pPr lvl="0" algn="ctr"/>
              <a:r>
                <a:rPr lang="en-US" sz="2400" b="1" i="1" spc="-100" dirty="0" err="1" smtClean="0">
                  <a:solidFill>
                    <a:srgbClr val="3366FF"/>
                  </a:solidFill>
                </a:rPr>
                <a:t>Whois</a:t>
              </a:r>
              <a:endParaRPr lang="en-US" sz="2400" b="1" i="1" spc="-100" dirty="0">
                <a:solidFill>
                  <a:srgbClr val="3366FF"/>
                </a:solidFill>
              </a:endParaRPr>
            </a:p>
          </p:txBody>
        </p:sp>
      </p:grpSp>
      <p:cxnSp>
        <p:nvCxnSpPr>
          <p:cNvPr id="95" name="Straight Connector 94"/>
          <p:cNvCxnSpPr>
            <a:stCxn id="52" idx="3"/>
            <a:endCxn id="93" idx="1"/>
          </p:cNvCxnSpPr>
          <p:nvPr/>
        </p:nvCxnSpPr>
        <p:spPr>
          <a:xfrm>
            <a:off x="2382045" y="5156740"/>
            <a:ext cx="949313" cy="122312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3133304" y="2826380"/>
            <a:ext cx="2668829" cy="461665"/>
            <a:chOff x="457198" y="967730"/>
            <a:chExt cx="2173298" cy="461665"/>
          </a:xfrm>
        </p:grpSpPr>
        <p:sp>
          <p:nvSpPr>
            <p:cNvPr id="99" name="Rounded Rectangle 98"/>
            <p:cNvSpPr/>
            <p:nvPr/>
          </p:nvSpPr>
          <p:spPr>
            <a:xfrm>
              <a:off x="604520" y="985521"/>
              <a:ext cx="1907258" cy="443874"/>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99"/>
            <p:cNvSpPr/>
            <p:nvPr/>
          </p:nvSpPr>
          <p:spPr>
            <a:xfrm>
              <a:off x="457198" y="967730"/>
              <a:ext cx="2173298" cy="461665"/>
            </a:xfrm>
            <a:prstGeom prst="rect">
              <a:avLst/>
            </a:prstGeom>
          </p:spPr>
          <p:txBody>
            <a:bodyPr wrap="square">
              <a:spAutoFit/>
            </a:bodyPr>
            <a:lstStyle/>
            <a:p>
              <a:pPr lvl="0" algn="ctr"/>
              <a:r>
                <a:rPr lang="en-US" sz="2400" b="1" dirty="0" smtClean="0">
                  <a:solidFill>
                    <a:prstClr val="black"/>
                  </a:solidFill>
                </a:rPr>
                <a:t>Domain Name(s)</a:t>
              </a:r>
              <a:endParaRPr lang="en-US" sz="2400" b="1" dirty="0">
                <a:solidFill>
                  <a:prstClr val="black"/>
                </a:solidFill>
              </a:endParaRPr>
            </a:p>
          </p:txBody>
        </p:sp>
      </p:grpSp>
      <p:sp>
        <p:nvSpPr>
          <p:cNvPr id="105" name="Rectangle 104"/>
          <p:cNvSpPr/>
          <p:nvPr/>
        </p:nvSpPr>
        <p:spPr>
          <a:xfrm flipH="1">
            <a:off x="498019" y="560004"/>
            <a:ext cx="1884026" cy="461665"/>
          </a:xfrm>
          <a:prstGeom prst="rect">
            <a:avLst/>
          </a:prstGeom>
        </p:spPr>
        <p:txBody>
          <a:bodyPr wrap="square">
            <a:spAutoFit/>
          </a:bodyPr>
          <a:lstStyle/>
          <a:p>
            <a:pPr lvl="0" algn="ctr"/>
            <a:r>
              <a:rPr lang="en-US" sz="2400" b="1" i="1" dirty="0" smtClean="0">
                <a:solidFill>
                  <a:srgbClr val="3366FF"/>
                </a:solidFill>
              </a:rPr>
              <a:t>ASN</a:t>
            </a:r>
            <a:endParaRPr lang="en-US" sz="2400" b="1" i="1" dirty="0">
              <a:solidFill>
                <a:srgbClr val="3366FF"/>
              </a:solidFill>
            </a:endParaRPr>
          </a:p>
        </p:txBody>
      </p:sp>
    </p:spTree>
    <p:extLst>
      <p:ext uri="{BB962C8B-B14F-4D97-AF65-F5344CB8AC3E}">
        <p14:creationId xmlns:p14="http://schemas.microsoft.com/office/powerpoint/2010/main" val="30586118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7244"/>
          </a:xfrm>
        </p:spPr>
        <p:txBody>
          <a:bodyPr>
            <a:noAutofit/>
          </a:bodyPr>
          <a:lstStyle/>
          <a:p>
            <a:r>
              <a:rPr lang="en-US" sz="2800" b="1" dirty="0" smtClean="0"/>
              <a:t>Should TTLs Be Long</a:t>
            </a:r>
            <a:r>
              <a:rPr lang="en-US" sz="2800" b="1" dirty="0"/>
              <a:t> </a:t>
            </a:r>
            <a:r>
              <a:rPr lang="en-US" sz="2800" b="1" dirty="0" smtClean="0"/>
              <a:t>or Short, and Why?</a:t>
            </a:r>
            <a:endParaRPr lang="en-US" sz="2800" b="1" dirty="0"/>
          </a:p>
        </p:txBody>
      </p:sp>
      <p:sp>
        <p:nvSpPr>
          <p:cNvPr id="3" name="Content Placeholder 2"/>
          <p:cNvSpPr>
            <a:spLocks noGrp="1"/>
          </p:cNvSpPr>
          <p:nvPr>
            <p:ph idx="1"/>
          </p:nvPr>
        </p:nvSpPr>
        <p:spPr>
          <a:xfrm>
            <a:off x="176396" y="537246"/>
            <a:ext cx="8696393" cy="6148754"/>
          </a:xfrm>
        </p:spPr>
        <p:txBody>
          <a:bodyPr>
            <a:normAutofit/>
          </a:bodyPr>
          <a:lstStyle/>
          <a:p>
            <a:r>
              <a:rPr lang="en-US" sz="2400" b="1" dirty="0" smtClean="0"/>
              <a:t>Long TTLs</a:t>
            </a:r>
            <a:r>
              <a:rPr lang="en-US" sz="2400" dirty="0" smtClean="0"/>
              <a:t> (e.g., tens of thousands of seconds) mean:</a:t>
            </a:r>
          </a:p>
          <a:p>
            <a:pPr lvl="1"/>
            <a:r>
              <a:rPr lang="en-US" sz="2400" dirty="0" smtClean="0">
                <a:latin typeface="Calibri"/>
                <a:cs typeface="Calibri"/>
              </a:rPr>
              <a:t>Fewer queries for the name servers to service, which translates to lower name server load</a:t>
            </a:r>
          </a:p>
          <a:p>
            <a:pPr lvl="1"/>
            <a:r>
              <a:rPr lang="en-US" sz="2400" dirty="0" smtClean="0">
                <a:latin typeface="Calibri"/>
                <a:cs typeface="Calibri"/>
              </a:rPr>
              <a:t>If a remote name server does go down, local name servers that have cached values may not even notice</a:t>
            </a:r>
          </a:p>
          <a:p>
            <a:pPr lvl="1"/>
            <a:r>
              <a:rPr lang="en-US" sz="2400" dirty="0" smtClean="0">
                <a:latin typeface="Calibri"/>
                <a:cs typeface="Calibri"/>
              </a:rPr>
              <a:t>On the other hand, if you need to </a:t>
            </a:r>
            <a:r>
              <a:rPr lang="en-US" sz="2400" b="1" dirty="0" smtClean="0">
                <a:latin typeface="Calibri"/>
                <a:cs typeface="Calibri"/>
              </a:rPr>
              <a:t>change</a:t>
            </a:r>
            <a:r>
              <a:rPr lang="en-US" sz="2400" dirty="0" smtClean="0">
                <a:latin typeface="Calibri"/>
                <a:cs typeface="Calibri"/>
              </a:rPr>
              <a:t> the address that a server is using, you'll need to wait while a long TTL </a:t>
            </a:r>
            <a:r>
              <a:rPr lang="en-US" sz="2400" dirty="0" smtClean="0">
                <a:latin typeface="Calibri"/>
                <a:cs typeface="Calibri"/>
              </a:rPr>
              <a:t>"cooks down" </a:t>
            </a:r>
            <a:r>
              <a:rPr lang="en-US" sz="2400" dirty="0" smtClean="0">
                <a:latin typeface="Calibri"/>
                <a:cs typeface="Calibri"/>
              </a:rPr>
              <a:t>and </a:t>
            </a:r>
            <a:r>
              <a:rPr lang="en-US" sz="2400" dirty="0" smtClean="0">
                <a:latin typeface="Calibri"/>
                <a:cs typeface="Calibri"/>
              </a:rPr>
              <a:t>expires </a:t>
            </a:r>
            <a:r>
              <a:rPr lang="en-US" sz="2400" dirty="0" smtClean="0">
                <a:latin typeface="Calibri"/>
                <a:cs typeface="Calibri"/>
              </a:rPr>
              <a:t>so that the new value can get discovered.</a:t>
            </a:r>
          </a:p>
          <a:p>
            <a:r>
              <a:rPr lang="en-US" sz="2400" b="1" dirty="0" smtClean="0">
                <a:latin typeface="Calibri"/>
                <a:cs typeface="Calibri"/>
              </a:rPr>
              <a:t>Short TTLs</a:t>
            </a:r>
            <a:r>
              <a:rPr lang="en-US" sz="2400" dirty="0" smtClean="0">
                <a:latin typeface="Calibri"/>
                <a:cs typeface="Calibri"/>
              </a:rPr>
              <a:t> (hundreds of seconds) mean:</a:t>
            </a:r>
          </a:p>
          <a:p>
            <a:pPr lvl="1"/>
            <a:r>
              <a:rPr lang="en-US" sz="2400" dirty="0" smtClean="0">
                <a:latin typeface="Calibri"/>
                <a:cs typeface="Calibri"/>
              </a:rPr>
              <a:t>The name servers will see more requests</a:t>
            </a:r>
          </a:p>
          <a:p>
            <a:pPr lvl="1"/>
            <a:r>
              <a:rPr lang="en-US" sz="2400" dirty="0" smtClean="0">
                <a:latin typeface="Calibri"/>
                <a:cs typeface="Calibri"/>
              </a:rPr>
              <a:t>Resolution may be slightly slower (as some stuff that could have been efficiently cached gets re-looked-up)</a:t>
            </a:r>
          </a:p>
          <a:p>
            <a:pPr lvl="1"/>
            <a:r>
              <a:rPr lang="en-US" sz="2400" dirty="0" smtClean="0">
                <a:latin typeface="Calibri"/>
                <a:cs typeface="Calibri"/>
              </a:rPr>
              <a:t>You've got reduced breathing room in an outage, BUT more flexibility if you need to make an "emergency change" (as in cases where you may be dealing with a DDoS attack)</a:t>
            </a:r>
          </a:p>
        </p:txBody>
      </p:sp>
      <p:sp>
        <p:nvSpPr>
          <p:cNvPr id="4" name="Slide Number Placeholder 3"/>
          <p:cNvSpPr>
            <a:spLocks noGrp="1"/>
          </p:cNvSpPr>
          <p:nvPr>
            <p:ph type="sldNum" sz="quarter" idx="12"/>
          </p:nvPr>
        </p:nvSpPr>
        <p:spPr/>
        <p:txBody>
          <a:bodyPr/>
          <a:lstStyle/>
          <a:p>
            <a:fld id="{168E5768-8D82-664A-9F57-1C5572B5EC86}" type="slidenum">
              <a:rPr lang="en-US" smtClean="0"/>
              <a:t>120</a:t>
            </a:fld>
            <a:endParaRPr lang="en-US"/>
          </a:p>
        </p:txBody>
      </p:sp>
    </p:spTree>
    <p:extLst>
      <p:ext uri="{BB962C8B-B14F-4D97-AF65-F5344CB8AC3E}">
        <p14:creationId xmlns:p14="http://schemas.microsoft.com/office/powerpoint/2010/main" val="414182445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7244"/>
          </a:xfrm>
        </p:spPr>
        <p:txBody>
          <a:bodyPr>
            <a:noAutofit/>
          </a:bodyPr>
          <a:lstStyle/>
          <a:p>
            <a:r>
              <a:rPr lang="en-US" sz="2800" b="1" u="sng" dirty="0" err="1" smtClean="0"/>
              <a:t>UN</a:t>
            </a:r>
            <a:r>
              <a:rPr lang="en-US" sz="2800" b="1" dirty="0" err="1" smtClean="0"/>
              <a:t>successful</a:t>
            </a:r>
            <a:r>
              <a:rPr lang="en-US" sz="2800" b="1" dirty="0" smtClean="0"/>
              <a:t> Resolutions</a:t>
            </a:r>
            <a:endParaRPr lang="en-US" sz="2800" b="1" dirty="0"/>
          </a:p>
        </p:txBody>
      </p:sp>
      <p:sp>
        <p:nvSpPr>
          <p:cNvPr id="3" name="Content Placeholder 2"/>
          <p:cNvSpPr>
            <a:spLocks noGrp="1"/>
          </p:cNvSpPr>
          <p:nvPr>
            <p:ph idx="1"/>
          </p:nvPr>
        </p:nvSpPr>
        <p:spPr>
          <a:xfrm>
            <a:off x="176396" y="670638"/>
            <a:ext cx="8696393" cy="6015361"/>
          </a:xfrm>
        </p:spPr>
        <p:txBody>
          <a:bodyPr>
            <a:normAutofit/>
          </a:bodyPr>
          <a:lstStyle/>
          <a:p>
            <a:r>
              <a:rPr lang="en-US" sz="2400" dirty="0" smtClean="0"/>
              <a:t>What if a domain name CANNOT be successfully resolved? </a:t>
            </a:r>
            <a:br>
              <a:rPr lang="en-US" sz="2400" dirty="0" smtClean="0"/>
            </a:br>
            <a:r>
              <a:rPr lang="en-US" sz="2400" dirty="0" smtClean="0"/>
              <a:t>Should that NEGATIVE information be remembered, too? </a:t>
            </a:r>
            <a:endParaRPr lang="en-US" sz="2400" dirty="0"/>
          </a:p>
          <a:p>
            <a:r>
              <a:rPr lang="en-US" sz="2400" dirty="0" smtClean="0"/>
              <a:t>Why sure! What's the point of asking:</a:t>
            </a:r>
            <a:br>
              <a:rPr lang="en-US" sz="2400" dirty="0" smtClean="0"/>
            </a:br>
            <a:r>
              <a:rPr lang="en-US" sz="2400" dirty="0" smtClean="0"/>
              <a:t>"Do you know how to resolve </a:t>
            </a:r>
            <a:r>
              <a:rPr lang="en-US" sz="2400" dirty="0" err="1" smtClean="0"/>
              <a:t>asodaosdjasodjasodasd.com</a:t>
            </a:r>
            <a:r>
              <a:rPr lang="en-US" sz="2400" dirty="0" smtClean="0"/>
              <a:t>? No? Okay." and then </a:t>
            </a:r>
            <a:r>
              <a:rPr lang="en-US" sz="2400" dirty="0" smtClean="0"/>
              <a:t>potentially immediately </a:t>
            </a:r>
            <a:r>
              <a:rPr lang="en-US" sz="2400" dirty="0" smtClean="0"/>
              <a:t>repeating that question again, and again, and again, and again....</a:t>
            </a:r>
          </a:p>
          <a:p>
            <a:r>
              <a:rPr lang="en-US" sz="2400" dirty="0" smtClean="0">
                <a:latin typeface="Calibri"/>
                <a:cs typeface="Calibri"/>
              </a:rPr>
              <a:t>The idea of remembering the fact that a domain name could NOT be resolved is customarily known as a "negative TTL."</a:t>
            </a:r>
          </a:p>
          <a:p>
            <a:r>
              <a:rPr lang="en-US" sz="2400" dirty="0" smtClean="0">
                <a:cs typeface="Calibri"/>
              </a:rPr>
              <a:t>Negative </a:t>
            </a:r>
            <a:r>
              <a:rPr lang="en-US" sz="2400" dirty="0">
                <a:cs typeface="Calibri"/>
              </a:rPr>
              <a:t>TTLs, like most DNS things, are defined in </a:t>
            </a:r>
            <a:r>
              <a:rPr lang="en-US" sz="2400" dirty="0" smtClean="0">
                <a:cs typeface="Calibri"/>
              </a:rPr>
              <a:t>RFCs.</a:t>
            </a:r>
            <a:br>
              <a:rPr lang="en-US" sz="2400" dirty="0" smtClean="0">
                <a:cs typeface="Calibri"/>
              </a:rPr>
            </a:br>
            <a:r>
              <a:rPr lang="en-US" sz="2400" dirty="0" smtClean="0">
                <a:cs typeface="Calibri"/>
              </a:rPr>
              <a:t>RFCs are "Requests for Comments," Internet Engineering Task Force technical standards. </a:t>
            </a:r>
            <a:r>
              <a:rPr lang="en-US" sz="2400" dirty="0" smtClean="0">
                <a:cs typeface="Calibri"/>
              </a:rPr>
              <a:t>(Name </a:t>
            </a:r>
            <a:r>
              <a:rPr lang="en-US" sz="2400" dirty="0" smtClean="0">
                <a:cs typeface="Calibri"/>
              </a:rPr>
              <a:t>notwithstanding, by the time they're published, no additional audience input is actually being solicited</a:t>
            </a:r>
            <a:r>
              <a:rPr lang="en-US" sz="2400" dirty="0" smtClean="0">
                <a:cs typeface="Calibri"/>
              </a:rPr>
              <a:t>.)</a:t>
            </a:r>
            <a:endParaRPr lang="en-US" sz="2400" dirty="0" smtClean="0">
              <a:cs typeface="Calibri"/>
            </a:endParaRPr>
          </a:p>
          <a:p>
            <a:r>
              <a:rPr lang="en-US" sz="2400" dirty="0" smtClean="0">
                <a:cs typeface="Calibri"/>
              </a:rPr>
              <a:t>Anyhow, see </a:t>
            </a:r>
            <a:r>
              <a:rPr lang="en-US" sz="2400" dirty="0">
                <a:cs typeface="Calibri"/>
              </a:rPr>
              <a:t>https://</a:t>
            </a:r>
            <a:r>
              <a:rPr lang="en-US" sz="2400" dirty="0" err="1">
                <a:cs typeface="Calibri"/>
              </a:rPr>
              <a:t>tools.ietf.org</a:t>
            </a:r>
            <a:r>
              <a:rPr lang="en-US" sz="2400" dirty="0">
                <a:cs typeface="Calibri"/>
              </a:rPr>
              <a:t>/html/rfc2308 </a:t>
            </a:r>
            <a:r>
              <a:rPr lang="en-US" sz="2400" dirty="0" smtClean="0">
                <a:cs typeface="Calibri"/>
              </a:rPr>
              <a:t>for </a:t>
            </a:r>
            <a:r>
              <a:rPr lang="en-US" sz="2400" dirty="0" smtClean="0">
                <a:cs typeface="Calibri"/>
              </a:rPr>
              <a:t>details about negative TTLs.</a:t>
            </a:r>
            <a:endParaRPr lang="en-US" sz="2400" dirty="0" smtClean="0">
              <a:cs typeface="Calibri"/>
            </a:endParaRPr>
          </a:p>
        </p:txBody>
      </p:sp>
      <p:sp>
        <p:nvSpPr>
          <p:cNvPr id="4" name="Slide Number Placeholder 3"/>
          <p:cNvSpPr>
            <a:spLocks noGrp="1"/>
          </p:cNvSpPr>
          <p:nvPr>
            <p:ph type="sldNum" sz="quarter" idx="12"/>
          </p:nvPr>
        </p:nvSpPr>
        <p:spPr/>
        <p:txBody>
          <a:bodyPr/>
          <a:lstStyle/>
          <a:p>
            <a:fld id="{168E5768-8D82-664A-9F57-1C5572B5EC86}" type="slidenum">
              <a:rPr lang="en-US" smtClean="0"/>
              <a:t>121</a:t>
            </a:fld>
            <a:endParaRPr lang="en-US"/>
          </a:p>
        </p:txBody>
      </p:sp>
    </p:spTree>
    <p:extLst>
      <p:ext uri="{BB962C8B-B14F-4D97-AF65-F5344CB8AC3E}">
        <p14:creationId xmlns:p14="http://schemas.microsoft.com/office/powerpoint/2010/main" val="3776718853"/>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2364"/>
          </a:xfrm>
        </p:spPr>
        <p:txBody>
          <a:bodyPr>
            <a:noAutofit/>
          </a:bodyPr>
          <a:lstStyle/>
          <a:p>
            <a:r>
              <a:rPr lang="en-US" sz="3200" b="1" u="sng" dirty="0" smtClean="0"/>
              <a:t>Distributed</a:t>
            </a:r>
            <a:r>
              <a:rPr lang="en-US" sz="3200" b="1" dirty="0" smtClean="0"/>
              <a:t> Name Servers, Not One Central One</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Another thing that was simplified in the earlier diagram was the way name servers were represented. The Domain Name System was just shown in that diagram as one "blob."</a:t>
            </a:r>
          </a:p>
          <a:p>
            <a:endParaRPr lang="en-US" sz="2400" dirty="0" smtClean="0"/>
          </a:p>
          <a:p>
            <a:r>
              <a:rPr lang="en-US" sz="2400" dirty="0" smtClean="0"/>
              <a:t>In fact, there is no single central unified "god" name server that is omniscient about all the domain names on the Internet. </a:t>
            </a:r>
          </a:p>
          <a:p>
            <a:endParaRPr lang="en-US" sz="2400" dirty="0" smtClean="0"/>
          </a:p>
          <a:p>
            <a:r>
              <a:rPr lang="en-US" sz="2400" dirty="0" smtClean="0"/>
              <a:t>Instead, there's a </a:t>
            </a:r>
            <a:r>
              <a:rPr lang="en-US" sz="2400" u="sng" dirty="0" smtClean="0"/>
              <a:t>distributed </a:t>
            </a:r>
            <a:r>
              <a:rPr lang="en-US" sz="2400" b="1" u="sng" dirty="0" smtClean="0"/>
              <a:t>set</a:t>
            </a:r>
            <a:r>
              <a:rPr lang="en-US" sz="2400" dirty="0" smtClean="0"/>
              <a:t> of name servers that work together to resolve domain names</a:t>
            </a:r>
            <a:r>
              <a:rPr lang="en-US" sz="2400" dirty="0"/>
              <a:t> </a:t>
            </a:r>
            <a:r>
              <a:rPr lang="en-US" sz="2400" dirty="0" smtClean="0"/>
              <a:t>"collaboratively" as required</a:t>
            </a:r>
          </a:p>
          <a:p>
            <a:endParaRPr lang="en-US" sz="2400" dirty="0"/>
          </a:p>
          <a:p>
            <a:r>
              <a:rPr lang="en-US" sz="2400" dirty="0" smtClean="0"/>
              <a:t>Resolution begins with the root of the domain name tree ("."). After that, authoritative name servers provides information about a domain name, OR pointers ("referrals") to a name server that will get you closer to completing resolution of your domain name.</a:t>
            </a:r>
          </a:p>
        </p:txBody>
      </p:sp>
      <p:sp>
        <p:nvSpPr>
          <p:cNvPr id="4" name="Slide Number Placeholder 3"/>
          <p:cNvSpPr>
            <a:spLocks noGrp="1"/>
          </p:cNvSpPr>
          <p:nvPr>
            <p:ph type="sldNum" sz="quarter" idx="12"/>
          </p:nvPr>
        </p:nvSpPr>
        <p:spPr/>
        <p:txBody>
          <a:bodyPr/>
          <a:lstStyle/>
          <a:p>
            <a:fld id="{168E5768-8D82-664A-9F57-1C5572B5EC86}" type="slidenum">
              <a:rPr lang="en-US" smtClean="0"/>
              <a:t>122</a:t>
            </a:fld>
            <a:endParaRPr lang="en-US"/>
          </a:p>
        </p:txBody>
      </p:sp>
    </p:spTree>
    <p:extLst>
      <p:ext uri="{BB962C8B-B14F-4D97-AF65-F5344CB8AC3E}">
        <p14:creationId xmlns:p14="http://schemas.microsoft.com/office/powerpoint/2010/main" val="1881070076"/>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2364"/>
          </a:xfrm>
        </p:spPr>
        <p:txBody>
          <a:bodyPr>
            <a:noAutofit/>
          </a:bodyPr>
          <a:lstStyle/>
          <a:p>
            <a:r>
              <a:rPr lang="en-US" sz="3200" b="1" dirty="0" smtClean="0"/>
              <a:t>"Huh?"</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Start with the stub resolver (a very simple name server) running on the user's laptop. </a:t>
            </a:r>
          </a:p>
          <a:p>
            <a:endParaRPr lang="en-US" sz="2400" dirty="0"/>
          </a:p>
          <a:p>
            <a:r>
              <a:rPr lang="en-US" sz="2400" dirty="0" smtClean="0"/>
              <a:t>If the stub resolver hasn't recently cached the answer to a particular DNS query, the stub resolver asks the user's ISP's recursive resolver for help. Does the ISP's recursive resolver </a:t>
            </a:r>
            <a:br>
              <a:rPr lang="en-US" sz="2400" dirty="0" smtClean="0"/>
            </a:br>
            <a:r>
              <a:rPr lang="en-US" sz="2400" dirty="0" smtClean="0"/>
              <a:t>know how to resolve that name?</a:t>
            </a:r>
          </a:p>
          <a:p>
            <a:endParaRPr lang="en-US" sz="2400" dirty="0" smtClean="0"/>
          </a:p>
          <a:p>
            <a:r>
              <a:rPr lang="en-US" sz="2400" dirty="0" smtClean="0"/>
              <a:t>If the ISP's recursive resolver doesn't have the required bit of information cached, the recursive resolver begins asking a series of questions of authoritative name servers in order to find the ultimate answer.</a:t>
            </a:r>
          </a:p>
          <a:p>
            <a:endParaRPr lang="en-US" sz="2400" dirty="0"/>
          </a:p>
          <a:p>
            <a:r>
              <a:rPr lang="en-US" sz="2400" dirty="0" smtClean="0"/>
              <a:t>See the diagram on the following slide.</a:t>
            </a:r>
          </a:p>
        </p:txBody>
      </p:sp>
      <p:sp>
        <p:nvSpPr>
          <p:cNvPr id="4" name="Slide Number Placeholder 3"/>
          <p:cNvSpPr>
            <a:spLocks noGrp="1"/>
          </p:cNvSpPr>
          <p:nvPr>
            <p:ph type="sldNum" sz="quarter" idx="12"/>
          </p:nvPr>
        </p:nvSpPr>
        <p:spPr/>
        <p:txBody>
          <a:bodyPr/>
          <a:lstStyle/>
          <a:p>
            <a:fld id="{168E5768-8D82-664A-9F57-1C5572B5EC86}" type="slidenum">
              <a:rPr lang="en-US" smtClean="0"/>
              <a:t>123</a:t>
            </a:fld>
            <a:endParaRPr lang="en-US"/>
          </a:p>
        </p:txBody>
      </p:sp>
    </p:spTree>
    <p:extLst>
      <p:ext uri="{BB962C8B-B14F-4D97-AF65-F5344CB8AC3E}">
        <p14:creationId xmlns:p14="http://schemas.microsoft.com/office/powerpoint/2010/main" val="1157431422"/>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ional-concept-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99" y="281262"/>
            <a:ext cx="9144000" cy="6122020"/>
          </a:xfrm>
          <a:prstGeom prst="rect">
            <a:avLst/>
          </a:prstGeom>
        </p:spPr>
      </p:pic>
      <p:sp>
        <p:nvSpPr>
          <p:cNvPr id="2" name="Slide Number Placeholder 1"/>
          <p:cNvSpPr>
            <a:spLocks noGrp="1"/>
          </p:cNvSpPr>
          <p:nvPr>
            <p:ph type="sldNum" sz="quarter" idx="12"/>
          </p:nvPr>
        </p:nvSpPr>
        <p:spPr/>
        <p:txBody>
          <a:bodyPr/>
          <a:lstStyle/>
          <a:p>
            <a:fld id="{168E5768-8D82-664A-9F57-1C5572B5EC86}" type="slidenum">
              <a:rPr lang="en-US" smtClean="0"/>
              <a:t>124</a:t>
            </a:fld>
            <a:endParaRPr lang="en-US"/>
          </a:p>
        </p:txBody>
      </p:sp>
    </p:spTree>
    <p:extLst>
      <p:ext uri="{BB962C8B-B14F-4D97-AF65-F5344CB8AC3E}">
        <p14:creationId xmlns:p14="http://schemas.microsoft.com/office/powerpoint/2010/main" val="950090152"/>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DNS Resolution Is </a:t>
            </a:r>
            <a:r>
              <a:rPr lang="en-US" sz="3200" b="1" u="sng" dirty="0" smtClean="0"/>
              <a:t>Iterative</a:t>
            </a:r>
            <a:r>
              <a:rPr lang="en-US" sz="3200" b="1" dirty="0" smtClean="0"/>
              <a:t>, and </a:t>
            </a:r>
            <a:r>
              <a:rPr lang="en-US" sz="3200" b="1" u="sng" dirty="0" smtClean="0"/>
              <a:t>Recursive</a:t>
            </a:r>
            <a:endParaRPr lang="en-US" sz="3200" b="1" u="sng"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In the worst case, a name server is brand new and knows nothing but the address of the DNS root servers ("dot"). It would begin by asking the root name servers, "Hey, what's the address of the name servers that know about dot com?"</a:t>
            </a:r>
          </a:p>
          <a:p>
            <a:endParaRPr lang="en-US" sz="2400" dirty="0" smtClean="0"/>
          </a:p>
          <a:p>
            <a:r>
              <a:rPr lang="en-US" sz="2400" dirty="0" smtClean="0"/>
              <a:t>After it learned the address of the dot com name servers, it would ask one of those name servers, "OK! Now let me ask you:</a:t>
            </a:r>
            <a:br>
              <a:rPr lang="en-US" sz="2400" dirty="0" smtClean="0"/>
            </a:br>
            <a:r>
              <a:rPr lang="en-US" sz="2400" dirty="0" smtClean="0"/>
              <a:t>what's the address of the name servers that know about the domain farsightsecurity.com?"</a:t>
            </a:r>
          </a:p>
          <a:p>
            <a:endParaRPr lang="en-US" sz="2400" dirty="0" smtClean="0"/>
          </a:p>
          <a:p>
            <a:r>
              <a:rPr lang="en-US" sz="2400" dirty="0" smtClean="0"/>
              <a:t>After it learned the address of those, it would finally ask one of them, "Hey, what's the address of www.farsightsecurity.com?"</a:t>
            </a:r>
          </a:p>
          <a:p>
            <a:endParaRPr lang="en-US" sz="2400" dirty="0" smtClean="0"/>
          </a:p>
          <a:p>
            <a:r>
              <a:rPr lang="en-US" sz="2400" dirty="0" smtClean="0"/>
              <a:t>This process is shown diagrammatically in the following graphic.</a:t>
            </a:r>
          </a:p>
        </p:txBody>
      </p:sp>
      <p:sp>
        <p:nvSpPr>
          <p:cNvPr id="4" name="Slide Number Placeholder 3"/>
          <p:cNvSpPr>
            <a:spLocks noGrp="1"/>
          </p:cNvSpPr>
          <p:nvPr>
            <p:ph type="sldNum" sz="quarter" idx="12"/>
          </p:nvPr>
        </p:nvSpPr>
        <p:spPr/>
        <p:txBody>
          <a:bodyPr/>
          <a:lstStyle/>
          <a:p>
            <a:fld id="{168E5768-8D82-664A-9F57-1C5572B5EC86}" type="slidenum">
              <a:rPr lang="en-US" smtClean="0"/>
              <a:t>125</a:t>
            </a:fld>
            <a:endParaRPr lang="en-US"/>
          </a:p>
        </p:txBody>
      </p:sp>
    </p:spTree>
    <p:extLst>
      <p:ext uri="{BB962C8B-B14F-4D97-AF65-F5344CB8AC3E}">
        <p14:creationId xmlns:p14="http://schemas.microsoft.com/office/powerpoint/2010/main" val="1137772139"/>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h-server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20" y="336659"/>
            <a:ext cx="8519344" cy="6107783"/>
          </a:xfrm>
          <a:prstGeom prst="rect">
            <a:avLst/>
          </a:prstGeom>
        </p:spPr>
      </p:pic>
      <p:sp>
        <p:nvSpPr>
          <p:cNvPr id="2" name="Slide Number Placeholder 1"/>
          <p:cNvSpPr>
            <a:spLocks noGrp="1"/>
          </p:cNvSpPr>
          <p:nvPr>
            <p:ph type="sldNum" sz="quarter" idx="12"/>
          </p:nvPr>
        </p:nvSpPr>
        <p:spPr/>
        <p:txBody>
          <a:bodyPr/>
          <a:lstStyle/>
          <a:p>
            <a:fld id="{168E5768-8D82-664A-9F57-1C5572B5EC86}" type="slidenum">
              <a:rPr lang="en-US" smtClean="0"/>
              <a:t>126</a:t>
            </a:fld>
            <a:endParaRPr lang="en-US"/>
          </a:p>
        </p:txBody>
      </p:sp>
    </p:spTree>
    <p:extLst>
      <p:ext uri="{BB962C8B-B14F-4D97-AF65-F5344CB8AC3E}">
        <p14:creationId xmlns:p14="http://schemas.microsoft.com/office/powerpoint/2010/main" val="2325173723"/>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2364"/>
          </a:xfrm>
        </p:spPr>
        <p:txBody>
          <a:bodyPr>
            <a:noAutofit/>
          </a:bodyPr>
          <a:lstStyle/>
          <a:p>
            <a:r>
              <a:rPr lang="en-US" sz="3200" b="1" u="sng" dirty="0" smtClean="0"/>
              <a:t>Redundant</a:t>
            </a:r>
            <a:r>
              <a:rPr lang="en-US" sz="3200" b="1" dirty="0" smtClean="0"/>
              <a:t> Authoritative Name Servers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There's still a bit more complexity that has been omitted from the diagrams you just saw, and that relates to redundancy: </a:t>
            </a:r>
            <a:br>
              <a:rPr lang="en-US" sz="2400" dirty="0" smtClean="0"/>
            </a:br>
            <a:r>
              <a:rPr lang="en-US" sz="2400" dirty="0" smtClean="0"/>
              <a:t>name servers are "critical infrastructure" and you </a:t>
            </a:r>
            <a:r>
              <a:rPr lang="en-US" sz="2400" u="sng" dirty="0" smtClean="0"/>
              <a:t>always</a:t>
            </a:r>
            <a:r>
              <a:rPr lang="en-US" sz="2400" dirty="0" smtClean="0"/>
              <a:t> want them to work. </a:t>
            </a:r>
            <a:r>
              <a:rPr lang="en-US" sz="2400" dirty="0"/>
              <a:t>T</a:t>
            </a:r>
            <a:r>
              <a:rPr lang="en-US" sz="2400" dirty="0" smtClean="0"/>
              <a:t>hat normally means deploying "more than one of them," even if we didn't show that on the preceding diagrams.</a:t>
            </a:r>
          </a:p>
          <a:p>
            <a:r>
              <a:rPr lang="en-US" sz="2400" dirty="0" smtClean="0"/>
              <a:t>This means that there will be multiple root servers, multiple top level domain servers, and multiple authoritative name servers.</a:t>
            </a:r>
          </a:p>
          <a:p>
            <a:r>
              <a:rPr lang="en-US" sz="2400" dirty="0" smtClean="0"/>
              <a:t>By deploying multiple name servers, even if one (or more) servers is down or unreachable, one of the others can respond, instead.</a:t>
            </a:r>
          </a:p>
          <a:p>
            <a:r>
              <a:rPr lang="en-US" sz="2400" b="1" dirty="0" smtClean="0"/>
              <a:t>Q:</a:t>
            </a:r>
            <a:r>
              <a:rPr lang="en-US" sz="2400" dirty="0" smtClean="0"/>
              <a:t> "But how do they stay synchronized?" </a:t>
            </a:r>
            <a:r>
              <a:rPr lang="en-US" sz="2400" b="1" dirty="0" smtClean="0"/>
              <a:t>A:</a:t>
            </a:r>
            <a:r>
              <a:rPr lang="en-US" sz="2400" dirty="0" smtClean="0"/>
              <a:t> "One server acts as the "master" for each zone. The slave servers periodically check that master server, and if necessary, downloads updated data."</a:t>
            </a:r>
          </a:p>
          <a:p>
            <a:r>
              <a:rPr lang="en-US" sz="2400" dirty="0" smtClean="0"/>
              <a:t>You can see the presence of redundant name servers in the output of the Unix "</a:t>
            </a:r>
            <a:r>
              <a:rPr lang="en-US" sz="2000" dirty="0" smtClean="0">
                <a:latin typeface="Courier"/>
                <a:cs typeface="Courier"/>
              </a:rPr>
              <a:t>dig +trace</a:t>
            </a:r>
            <a:r>
              <a:rPr lang="en-US" sz="2400" dirty="0" smtClean="0"/>
              <a:t>" command on the next slides...</a:t>
            </a:r>
          </a:p>
        </p:txBody>
      </p:sp>
      <p:sp>
        <p:nvSpPr>
          <p:cNvPr id="4" name="Slide Number Placeholder 3"/>
          <p:cNvSpPr>
            <a:spLocks noGrp="1"/>
          </p:cNvSpPr>
          <p:nvPr>
            <p:ph type="sldNum" sz="quarter" idx="12"/>
          </p:nvPr>
        </p:nvSpPr>
        <p:spPr/>
        <p:txBody>
          <a:bodyPr/>
          <a:lstStyle/>
          <a:p>
            <a:fld id="{168E5768-8D82-664A-9F57-1C5572B5EC86}" type="slidenum">
              <a:rPr lang="en-US" smtClean="0"/>
              <a:t>127</a:t>
            </a:fld>
            <a:endParaRPr lang="en-US"/>
          </a:p>
        </p:txBody>
      </p:sp>
    </p:spTree>
    <p:extLst>
      <p:ext uri="{BB962C8B-B14F-4D97-AF65-F5344CB8AC3E}">
        <p14:creationId xmlns:p14="http://schemas.microsoft.com/office/powerpoint/2010/main" val="72076376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96"/>
            <a:ext cx="9144000" cy="930091"/>
          </a:xfrm>
        </p:spPr>
        <p:txBody>
          <a:bodyPr>
            <a:noAutofit/>
          </a:bodyPr>
          <a:lstStyle/>
          <a:p>
            <a:r>
              <a:rPr lang="en-US" sz="3200" b="1" dirty="0" smtClean="0">
                <a:latin typeface="Calibri"/>
                <a:cs typeface="Calibri"/>
              </a:rPr>
              <a:t>How Do We Resolve www.farsightsecurity.com? </a:t>
            </a:r>
            <a:r>
              <a:rPr lang="en-US" sz="3200" b="1" i="1" dirty="0" smtClean="0">
                <a:latin typeface="Calibri"/>
                <a:cs typeface="Calibri"/>
              </a:rPr>
              <a:t>(showing redundant name servers at each stage)</a:t>
            </a:r>
            <a:endParaRPr lang="en-US" sz="3200" b="1" i="1" dirty="0">
              <a:latin typeface="Calibri"/>
              <a:cs typeface="Calibri"/>
            </a:endParaRPr>
          </a:p>
        </p:txBody>
      </p:sp>
      <p:sp>
        <p:nvSpPr>
          <p:cNvPr id="3" name="Content Placeholder 2"/>
          <p:cNvSpPr>
            <a:spLocks noGrp="1"/>
          </p:cNvSpPr>
          <p:nvPr>
            <p:ph idx="1"/>
          </p:nvPr>
        </p:nvSpPr>
        <p:spPr>
          <a:xfrm>
            <a:off x="227939" y="1107048"/>
            <a:ext cx="8775635" cy="5502680"/>
          </a:xfrm>
        </p:spPr>
        <p:txBody>
          <a:bodyPr>
            <a:noAutofit/>
          </a:bodyPr>
          <a:lstStyle/>
          <a:p>
            <a:pPr marL="0" indent="0">
              <a:buNone/>
            </a:pPr>
            <a:r>
              <a:rPr lang="en-US" sz="2000" dirty="0">
                <a:latin typeface="Courier New"/>
                <a:cs typeface="Courier New"/>
              </a:rPr>
              <a:t>$ </a:t>
            </a:r>
            <a:r>
              <a:rPr lang="en-US" sz="2000" b="1" dirty="0">
                <a:latin typeface="Courier New"/>
                <a:cs typeface="Courier New"/>
              </a:rPr>
              <a:t>dig +trace www.farsightsecurity.com</a:t>
            </a:r>
          </a:p>
          <a:p>
            <a:pPr marL="0" indent="0">
              <a:buNone/>
            </a:pPr>
            <a:r>
              <a:rPr lang="en-US" sz="1600" i="1" dirty="0" smtClean="0">
                <a:latin typeface="Courier New"/>
                <a:cs typeface="Courier New"/>
              </a:rPr>
              <a:t>[...]</a:t>
            </a:r>
          </a:p>
          <a:p>
            <a:pPr marL="0" indent="0">
              <a:buNone/>
            </a:pPr>
            <a:endParaRPr lang="en-US" sz="1600" dirty="0">
              <a:latin typeface="Courier New"/>
              <a:cs typeface="Courier New"/>
            </a:endParaRPr>
          </a:p>
          <a:p>
            <a:pPr marL="0" indent="0">
              <a:buNone/>
            </a:pPr>
            <a:r>
              <a:rPr lang="en-US" sz="1600" dirty="0" smtClean="0">
                <a:latin typeface="Courier New"/>
                <a:cs typeface="Courier New"/>
              </a:rPr>
              <a:t>.</a:t>
            </a:r>
            <a:r>
              <a:rPr lang="en-US" sz="1600" dirty="0">
                <a:latin typeface="Courier New"/>
                <a:cs typeface="Courier New"/>
              </a:rPr>
              <a:t>			491686	IN	NS	</a:t>
            </a:r>
            <a:r>
              <a:rPr lang="en-US" sz="1600" dirty="0" err="1">
                <a:latin typeface="Courier New"/>
                <a:cs typeface="Courier New"/>
              </a:rPr>
              <a:t>j.root-servers.net</a:t>
            </a:r>
            <a:r>
              <a:rPr lang="en-US" sz="1600" dirty="0" smtClean="0">
                <a:latin typeface="Courier New"/>
                <a:cs typeface="Courier New"/>
              </a:rPr>
              <a:t>.      </a:t>
            </a:r>
            <a:r>
              <a:rPr lang="en-US" sz="1600" b="1" i="1" dirty="0" smtClean="0">
                <a:solidFill>
                  <a:srgbClr val="FF0000"/>
                </a:solidFill>
                <a:latin typeface="Courier New"/>
                <a:cs typeface="Courier New"/>
              </a:rPr>
              <a:t>[13 root servers]</a:t>
            </a:r>
            <a:endParaRPr lang="en-US" sz="1600" b="1" i="1" dirty="0">
              <a:solidFill>
                <a:srgbClr val="FF0000"/>
              </a:solidFill>
              <a:latin typeface="Courier New"/>
              <a:cs typeface="Courier New"/>
            </a:endParaRPr>
          </a:p>
          <a:p>
            <a:pPr marL="0" indent="0">
              <a:buNone/>
            </a:pPr>
            <a:r>
              <a:rPr lang="en-US" sz="1600" dirty="0">
                <a:latin typeface="Courier New"/>
                <a:cs typeface="Courier New"/>
              </a:rPr>
              <a:t>.			491686	IN	NS	</a:t>
            </a:r>
            <a:r>
              <a:rPr lang="en-US" sz="1600" dirty="0" err="1">
                <a:latin typeface="Courier New"/>
                <a:cs typeface="Courier New"/>
              </a:rPr>
              <a:t>m.root-servers.net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k.root-servers.net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i.root-servers.net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b.root-servers.net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c.root-servers.net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l.root-servers.net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e.root-servers.net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f.root-servers.net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d.root-servers.net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g.root-servers.net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a.root-servers.net</a:t>
            </a:r>
            <a:r>
              <a:rPr lang="en-US" sz="1600" dirty="0">
                <a:latin typeface="Courier New"/>
                <a:cs typeface="Courier New"/>
              </a:rPr>
              <a:t>.</a:t>
            </a:r>
          </a:p>
          <a:p>
            <a:pPr marL="0" indent="0">
              <a:buNone/>
            </a:pPr>
            <a:r>
              <a:rPr lang="en-US" sz="1600" dirty="0">
                <a:latin typeface="Courier New"/>
                <a:cs typeface="Courier New"/>
              </a:rPr>
              <a:t>.			491686	IN	NS	</a:t>
            </a:r>
            <a:r>
              <a:rPr lang="en-US" sz="1600" dirty="0" err="1">
                <a:latin typeface="Courier New"/>
                <a:cs typeface="Courier New"/>
              </a:rPr>
              <a:t>h.root-servers.net</a:t>
            </a:r>
            <a:r>
              <a:rPr lang="en-US" sz="1600" dirty="0">
                <a:latin typeface="Courier New"/>
                <a:cs typeface="Courier New"/>
              </a:rPr>
              <a:t>.</a:t>
            </a:r>
          </a:p>
          <a:p>
            <a:pPr marL="0" indent="0">
              <a:buNone/>
            </a:pPr>
            <a:r>
              <a:rPr lang="en-US" sz="1600" dirty="0">
                <a:latin typeface="Courier New"/>
                <a:cs typeface="Courier New"/>
              </a:rPr>
              <a:t>;; Received 508 bytes from 75.75.75.75#53(75.75.75.75) in 221 </a:t>
            </a:r>
            <a:r>
              <a:rPr lang="en-US" sz="1600" dirty="0" smtClean="0">
                <a:latin typeface="Courier New"/>
                <a:cs typeface="Courier New"/>
              </a:rPr>
              <a:t>ms</a:t>
            </a:r>
          </a:p>
          <a:p>
            <a:pPr marL="0" indent="0">
              <a:buNone/>
            </a:pPr>
            <a:r>
              <a:rPr lang="en-US" sz="1600" i="1" dirty="0" smtClean="0">
                <a:latin typeface="Courier New"/>
                <a:cs typeface="Courier New"/>
              </a:rPr>
              <a:t>[continued]</a:t>
            </a:r>
            <a:endParaRPr lang="en-US" sz="1600" i="1" dirty="0">
              <a:latin typeface="Courier New"/>
              <a:cs typeface="Courier New"/>
            </a:endParaRPr>
          </a:p>
        </p:txBody>
      </p:sp>
      <p:sp>
        <p:nvSpPr>
          <p:cNvPr id="4" name="Slide Number Placeholder 3"/>
          <p:cNvSpPr>
            <a:spLocks noGrp="1"/>
          </p:cNvSpPr>
          <p:nvPr>
            <p:ph type="sldNum" sz="quarter" idx="12"/>
          </p:nvPr>
        </p:nvSpPr>
        <p:spPr/>
        <p:txBody>
          <a:bodyPr/>
          <a:lstStyle/>
          <a:p>
            <a:fld id="{168E5768-8D82-664A-9F57-1C5572B5EC86}" type="slidenum">
              <a:rPr lang="en-US" smtClean="0"/>
              <a:t>128</a:t>
            </a:fld>
            <a:endParaRPr lang="en-US"/>
          </a:p>
        </p:txBody>
      </p:sp>
    </p:spTree>
    <p:extLst>
      <p:ext uri="{BB962C8B-B14F-4D97-AF65-F5344CB8AC3E}">
        <p14:creationId xmlns:p14="http://schemas.microsoft.com/office/powerpoint/2010/main" val="1565998216"/>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96"/>
            <a:ext cx="9144000" cy="588209"/>
          </a:xfrm>
        </p:spPr>
        <p:txBody>
          <a:bodyPr>
            <a:noAutofit/>
          </a:bodyPr>
          <a:lstStyle/>
          <a:p>
            <a:r>
              <a:rPr lang="en-US" sz="3200" b="1" dirty="0" smtClean="0">
                <a:cs typeface="Calibri"/>
              </a:rPr>
              <a:t>(continued #1)</a:t>
            </a:r>
            <a:endParaRPr lang="en-US" sz="3200" b="1" dirty="0">
              <a:latin typeface="Courier New"/>
              <a:cs typeface="Courier New"/>
            </a:endParaRPr>
          </a:p>
        </p:txBody>
      </p:sp>
      <p:sp>
        <p:nvSpPr>
          <p:cNvPr id="3" name="Content Placeholder 2"/>
          <p:cNvSpPr>
            <a:spLocks noGrp="1"/>
          </p:cNvSpPr>
          <p:nvPr>
            <p:ph idx="1"/>
          </p:nvPr>
        </p:nvSpPr>
        <p:spPr>
          <a:xfrm>
            <a:off x="227939" y="781446"/>
            <a:ext cx="8775635" cy="5828282"/>
          </a:xfrm>
        </p:spPr>
        <p:txBody>
          <a:bodyPr>
            <a:noAutofit/>
          </a:bodyPr>
          <a:lstStyle/>
          <a:p>
            <a:pPr marL="0" indent="0">
              <a:buNone/>
            </a:pPr>
            <a:r>
              <a:rPr lang="en-US" sz="1600" dirty="0" smtClean="0">
                <a:latin typeface="Courier New"/>
                <a:cs typeface="Courier New"/>
              </a:rPr>
              <a:t>com</a:t>
            </a:r>
            <a:r>
              <a:rPr lang="en-US" sz="1600" dirty="0">
                <a:latin typeface="Courier New"/>
                <a:cs typeface="Courier New"/>
              </a:rPr>
              <a:t>.			172800	IN	NS	</a:t>
            </a:r>
            <a:r>
              <a:rPr lang="en-US" sz="1600" dirty="0" err="1">
                <a:latin typeface="Courier New"/>
                <a:cs typeface="Courier New"/>
              </a:rPr>
              <a:t>f.gtld-servers.net</a:t>
            </a:r>
            <a:r>
              <a:rPr lang="en-US" sz="1600" dirty="0" smtClean="0">
                <a:latin typeface="Courier New"/>
                <a:cs typeface="Courier New"/>
              </a:rPr>
              <a:t>.    </a:t>
            </a:r>
            <a:r>
              <a:rPr lang="en-US" sz="1600" b="1" i="1" dirty="0" smtClean="0">
                <a:solidFill>
                  <a:srgbClr val="FF0000"/>
                </a:solidFill>
                <a:latin typeface="Courier New"/>
                <a:cs typeface="Courier New"/>
              </a:rPr>
              <a:t>[13 gTLD servers]</a:t>
            </a:r>
            <a:endParaRPr lang="en-US" sz="1600" b="1" i="1" dirty="0">
              <a:solidFill>
                <a:srgbClr val="FF0000"/>
              </a:solidFill>
              <a:latin typeface="Courier New"/>
              <a:cs typeface="Courier New"/>
            </a:endParaRPr>
          </a:p>
          <a:p>
            <a:pPr marL="0" indent="0">
              <a:buNone/>
            </a:pPr>
            <a:r>
              <a:rPr lang="en-US" sz="1600" dirty="0">
                <a:latin typeface="Courier New"/>
                <a:cs typeface="Courier New"/>
              </a:rPr>
              <a:t>com.			172800	IN	NS	</a:t>
            </a:r>
            <a:r>
              <a:rPr lang="en-US" sz="1600" dirty="0" err="1">
                <a:latin typeface="Courier New"/>
                <a:cs typeface="Courier New"/>
              </a:rPr>
              <a:t>l.gtld-servers.net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c.gtld-servers.net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h.gtld-servers.net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k.gtld-servers.net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m.gtld-servers.net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b.gtld-servers.net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j.gtld-servers.net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g.gtld-servers.net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a.gtld-servers.net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i.gtld-servers.net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e.gtld-servers.net</a:t>
            </a:r>
            <a:r>
              <a:rPr lang="en-US" sz="1600" dirty="0">
                <a:latin typeface="Courier New"/>
                <a:cs typeface="Courier New"/>
              </a:rPr>
              <a:t>.</a:t>
            </a:r>
          </a:p>
          <a:p>
            <a:pPr marL="0" indent="0">
              <a:buNone/>
            </a:pPr>
            <a:r>
              <a:rPr lang="en-US" sz="1600" dirty="0">
                <a:latin typeface="Courier New"/>
                <a:cs typeface="Courier New"/>
              </a:rPr>
              <a:t>com.			172800	IN	NS	</a:t>
            </a:r>
            <a:r>
              <a:rPr lang="en-US" sz="1600" dirty="0" err="1">
                <a:latin typeface="Courier New"/>
                <a:cs typeface="Courier New"/>
              </a:rPr>
              <a:t>d.gtld-servers.net</a:t>
            </a:r>
            <a:r>
              <a:rPr lang="en-US" sz="1600" dirty="0">
                <a:latin typeface="Courier New"/>
                <a:cs typeface="Courier New"/>
              </a:rPr>
              <a:t>.</a:t>
            </a:r>
          </a:p>
          <a:p>
            <a:pPr marL="0" indent="0">
              <a:buNone/>
            </a:pPr>
            <a:r>
              <a:rPr lang="en-US" sz="1600" dirty="0">
                <a:latin typeface="Courier New"/>
                <a:cs typeface="Courier New"/>
              </a:rPr>
              <a:t>;; Received 502 bytes from 192.112.36.4#53(192.112.36.4) in 279 </a:t>
            </a:r>
            <a:r>
              <a:rPr lang="en-US" sz="1600" dirty="0" smtClean="0">
                <a:latin typeface="Courier New"/>
                <a:cs typeface="Courier New"/>
              </a:rPr>
              <a:t>ms</a:t>
            </a:r>
            <a:endParaRPr lang="en-US" sz="1600" dirty="0">
              <a:latin typeface="Courier New"/>
              <a:cs typeface="Courier New"/>
            </a:endParaRPr>
          </a:p>
        </p:txBody>
      </p:sp>
      <p:sp>
        <p:nvSpPr>
          <p:cNvPr id="4" name="Slide Number Placeholder 3"/>
          <p:cNvSpPr>
            <a:spLocks noGrp="1"/>
          </p:cNvSpPr>
          <p:nvPr>
            <p:ph type="sldNum" sz="quarter" idx="12"/>
          </p:nvPr>
        </p:nvSpPr>
        <p:spPr/>
        <p:txBody>
          <a:bodyPr/>
          <a:lstStyle/>
          <a:p>
            <a:fld id="{168E5768-8D82-664A-9F57-1C5572B5EC86}" type="slidenum">
              <a:rPr lang="en-US" smtClean="0"/>
              <a:t>129</a:t>
            </a:fld>
            <a:endParaRPr lang="en-US"/>
          </a:p>
        </p:txBody>
      </p:sp>
    </p:spTree>
    <p:extLst>
      <p:ext uri="{BB962C8B-B14F-4D97-AF65-F5344CB8AC3E}">
        <p14:creationId xmlns:p14="http://schemas.microsoft.com/office/powerpoint/2010/main" val="24688216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59"/>
            <a:ext cx="9144000" cy="701257"/>
          </a:xfrm>
        </p:spPr>
        <p:txBody>
          <a:bodyPr>
            <a:normAutofit/>
          </a:bodyPr>
          <a:lstStyle/>
          <a:p>
            <a:r>
              <a:rPr lang="en-US" sz="3200" b="1" dirty="0" smtClean="0"/>
              <a:t>What's The Point of </a:t>
            </a:r>
            <a:r>
              <a:rPr lang="en-US" sz="3200" b="1" dirty="0" smtClean="0"/>
              <a:t>Pivoting via Passive DNS?</a:t>
            </a:r>
            <a:endParaRPr lang="en-US" sz="3200" b="1" dirty="0"/>
          </a:p>
        </p:txBody>
      </p:sp>
      <p:sp>
        <p:nvSpPr>
          <p:cNvPr id="3" name="Content Placeholder 2"/>
          <p:cNvSpPr>
            <a:spLocks noGrp="1"/>
          </p:cNvSpPr>
          <p:nvPr>
            <p:ph idx="1"/>
          </p:nvPr>
        </p:nvSpPr>
        <p:spPr>
          <a:xfrm>
            <a:off x="267368" y="742616"/>
            <a:ext cx="8609264" cy="5978859"/>
          </a:xfrm>
        </p:spPr>
        <p:txBody>
          <a:bodyPr>
            <a:normAutofit/>
          </a:bodyPr>
          <a:lstStyle/>
          <a:p>
            <a:r>
              <a:rPr lang="en-US" sz="2400" b="1" dirty="0" smtClean="0"/>
              <a:t>By exploring shared "evil" </a:t>
            </a:r>
            <a:r>
              <a:rPr lang="en-US" sz="2400" b="1" u="sng" dirty="0" smtClean="0"/>
              <a:t>IPs</a:t>
            </a:r>
            <a:r>
              <a:rPr lang="en-US" sz="2400" b="1" dirty="0" smtClean="0"/>
              <a:t> (or CIDR </a:t>
            </a:r>
            <a:r>
              <a:rPr lang="en-US" sz="2400" b="1" dirty="0" err="1" smtClean="0"/>
              <a:t>netblocks</a:t>
            </a:r>
            <a:r>
              <a:rPr lang="en-US" sz="2400" b="1" dirty="0" smtClean="0"/>
              <a:t>)</a:t>
            </a:r>
          </a:p>
          <a:p>
            <a:pPr lvl="1"/>
            <a:r>
              <a:rPr lang="en-US" sz="2000" dirty="0" smtClean="0"/>
              <a:t>We can identify compromised machines that may need remediation,</a:t>
            </a:r>
          </a:p>
          <a:p>
            <a:pPr lvl="1"/>
            <a:r>
              <a:rPr lang="en-US" sz="2000" dirty="0" smtClean="0"/>
              <a:t>It avoids leaving the miscreant with a foundation from which to recover </a:t>
            </a:r>
          </a:p>
          <a:p>
            <a:pPr lvl="1"/>
            <a:r>
              <a:rPr lang="en-US" sz="2000" dirty="0" smtClean="0"/>
              <a:t>You maximize your chances of successfully chasing financial payment details and other business records </a:t>
            </a:r>
          </a:p>
          <a:p>
            <a:pPr lvl="1"/>
            <a:r>
              <a:rPr lang="en-US" sz="2000" dirty="0" smtClean="0"/>
              <a:t>You may even discover additional unknown criminal "lines of business"</a:t>
            </a:r>
          </a:p>
          <a:p>
            <a:r>
              <a:rPr lang="en-US" sz="2400" b="1" dirty="0" smtClean="0"/>
              <a:t>Identifying related bad </a:t>
            </a:r>
            <a:r>
              <a:rPr lang="en-US" sz="2400" b="1" u="sng" dirty="0" smtClean="0"/>
              <a:t>domains</a:t>
            </a:r>
            <a:endParaRPr lang="en-US" sz="2400" dirty="0"/>
          </a:p>
          <a:p>
            <a:pPr lvl="1"/>
            <a:r>
              <a:rPr lang="en-US" sz="2000" dirty="0" smtClean="0"/>
              <a:t>Cyber criminals tend to be using more and more domain names, so there's no choice but to scale up right along with them.</a:t>
            </a:r>
            <a:endParaRPr lang="en-US" sz="2000" dirty="0"/>
          </a:p>
          <a:p>
            <a:pPr lvl="1"/>
            <a:r>
              <a:rPr lang="en-US" sz="2000" dirty="0"/>
              <a:t>More domains </a:t>
            </a:r>
            <a:r>
              <a:rPr lang="en-US" sz="2000" dirty="0" smtClean="0"/>
              <a:t>seized = </a:t>
            </a:r>
            <a:r>
              <a:rPr lang="en-US" sz="2000" dirty="0"/>
              <a:t>more </a:t>
            </a:r>
            <a:r>
              <a:rPr lang="en-US" sz="2000" dirty="0" smtClean="0"/>
              <a:t>"news worthy" law enforcement actions, and more incentive for the good guys to spend their limited cycles on </a:t>
            </a:r>
            <a:r>
              <a:rPr lang="en-US" sz="2000" i="1" dirty="0" smtClean="0"/>
              <a:t>this</a:t>
            </a:r>
            <a:r>
              <a:rPr lang="en-US" sz="2000" dirty="0" smtClean="0"/>
              <a:t> case, not some other alternative ones</a:t>
            </a:r>
          </a:p>
          <a:p>
            <a:pPr lvl="1"/>
            <a:r>
              <a:rPr lang="en-US" sz="2000" dirty="0" smtClean="0"/>
              <a:t>You </a:t>
            </a:r>
            <a:r>
              <a:rPr lang="en-US" sz="2000" dirty="0"/>
              <a:t>wouldn't want to end up with an incomplete takedown/seizure </a:t>
            </a:r>
            <a:r>
              <a:rPr lang="en-US" sz="2000" dirty="0" smtClean="0"/>
              <a:t>(you know, potentially spawning online remarks such as "</a:t>
            </a:r>
            <a:r>
              <a:rPr lang="en-US" sz="2000" dirty="0"/>
              <a:t>Hah hah hah, they seized a dozen of my domains, </a:t>
            </a:r>
            <a:r>
              <a:rPr lang="en-US" sz="2000" dirty="0" smtClean="0"/>
              <a:t>but </a:t>
            </a:r>
            <a:r>
              <a:rPr lang="en-US" sz="2000" dirty="0"/>
              <a:t>they missed two </a:t>
            </a:r>
            <a:r>
              <a:rPr lang="en-US" sz="2000" dirty="0" smtClean="0"/>
              <a:t>thousand other </a:t>
            </a:r>
            <a:br>
              <a:rPr lang="en-US" sz="2000" dirty="0" smtClean="0"/>
            </a:br>
            <a:r>
              <a:rPr lang="en-US" sz="2000" dirty="0" smtClean="0"/>
              <a:t>ones I also have, so I </a:t>
            </a:r>
            <a:r>
              <a:rPr lang="en-US" sz="2000" dirty="0"/>
              <a:t>didn't </a:t>
            </a:r>
            <a:r>
              <a:rPr lang="en-US" sz="2000" dirty="0" smtClean="0"/>
              <a:t>even really notice </a:t>
            </a:r>
            <a:r>
              <a:rPr lang="en-US" sz="2000" dirty="0"/>
              <a:t>it</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4D4BB8BD-F8C0-4544-BAE3-59EE5C16151F}" type="slidenum">
              <a:rPr lang="en-US" smtClean="0"/>
              <a:t>13</a:t>
            </a:fld>
            <a:endParaRPr lang="en-US"/>
          </a:p>
        </p:txBody>
      </p:sp>
    </p:spTree>
    <p:extLst>
      <p:ext uri="{BB962C8B-B14F-4D97-AF65-F5344CB8AC3E}">
        <p14:creationId xmlns:p14="http://schemas.microsoft.com/office/powerpoint/2010/main" val="2274708292"/>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96"/>
            <a:ext cx="9144000" cy="702170"/>
          </a:xfrm>
        </p:spPr>
        <p:txBody>
          <a:bodyPr>
            <a:normAutofit/>
          </a:bodyPr>
          <a:lstStyle/>
          <a:p>
            <a:r>
              <a:rPr lang="en-US" sz="3200" b="1" dirty="0" smtClean="0">
                <a:cs typeface="Calibri"/>
              </a:rPr>
              <a:t>(continued #2)</a:t>
            </a:r>
            <a:endParaRPr lang="en-US" sz="3000" b="1" dirty="0">
              <a:latin typeface="Courier New"/>
              <a:cs typeface="Courier New"/>
            </a:endParaRPr>
          </a:p>
        </p:txBody>
      </p:sp>
      <p:sp>
        <p:nvSpPr>
          <p:cNvPr id="3" name="Content Placeholder 2"/>
          <p:cNvSpPr>
            <a:spLocks noGrp="1"/>
          </p:cNvSpPr>
          <p:nvPr>
            <p:ph idx="1"/>
          </p:nvPr>
        </p:nvSpPr>
        <p:spPr>
          <a:xfrm>
            <a:off x="227939" y="1416370"/>
            <a:ext cx="8775635" cy="5193358"/>
          </a:xfrm>
        </p:spPr>
        <p:txBody>
          <a:bodyPr>
            <a:noAutofit/>
          </a:bodyPr>
          <a:lstStyle/>
          <a:p>
            <a:pPr marL="0" indent="0">
              <a:buNone/>
            </a:pPr>
            <a:r>
              <a:rPr lang="en-US" sz="1600" dirty="0" smtClean="0">
                <a:latin typeface="Courier New"/>
                <a:cs typeface="Courier New"/>
              </a:rPr>
              <a:t>farsightsecurity.com</a:t>
            </a:r>
            <a:r>
              <a:rPr lang="en-US" sz="1600" dirty="0">
                <a:latin typeface="Courier New"/>
                <a:cs typeface="Courier New"/>
              </a:rPr>
              <a:t>.	172800	IN	NS	ns5.dnsmadeeasy.com</a:t>
            </a:r>
            <a:r>
              <a:rPr lang="en-US" sz="1600" dirty="0" smtClean="0">
                <a:latin typeface="Courier New"/>
                <a:cs typeface="Courier New"/>
              </a:rPr>
              <a:t>. </a:t>
            </a:r>
            <a:r>
              <a:rPr lang="en-US" sz="1600" b="1" i="1" dirty="0" smtClean="0">
                <a:solidFill>
                  <a:srgbClr val="FF0000"/>
                </a:solidFill>
                <a:latin typeface="Courier New"/>
                <a:cs typeface="Courier New"/>
              </a:rPr>
              <a:t>[3 servers]</a:t>
            </a:r>
            <a:endParaRPr lang="en-US" sz="1600" b="1" i="1" dirty="0">
              <a:solidFill>
                <a:srgbClr val="FF0000"/>
              </a:solidFill>
              <a:latin typeface="Courier New"/>
              <a:cs typeface="Courier New"/>
            </a:endParaRPr>
          </a:p>
          <a:p>
            <a:pPr marL="0" indent="0">
              <a:buNone/>
            </a:pPr>
            <a:r>
              <a:rPr lang="en-US" sz="1600" dirty="0">
                <a:latin typeface="Courier New"/>
                <a:cs typeface="Courier New"/>
              </a:rPr>
              <a:t>farsightsecurity.com.	172800	IN	NS	ns6.dnsmadeeasy.com.</a:t>
            </a:r>
          </a:p>
          <a:p>
            <a:pPr marL="0" indent="0">
              <a:buNone/>
            </a:pPr>
            <a:r>
              <a:rPr lang="en-US" sz="1600" dirty="0">
                <a:latin typeface="Courier New"/>
                <a:cs typeface="Courier New"/>
              </a:rPr>
              <a:t>farsightsecurity.com.	172800	IN	NS	ns7.dnsmadeeasy.com.</a:t>
            </a:r>
          </a:p>
          <a:p>
            <a:pPr marL="0" indent="0">
              <a:buNone/>
            </a:pPr>
            <a:r>
              <a:rPr lang="en-US" sz="1600" dirty="0">
                <a:latin typeface="Courier New"/>
                <a:cs typeface="Courier New"/>
              </a:rPr>
              <a:t>;; Received 184 bytes from 192.43.172.30#53(192.43.172.30) in 85 ms</a:t>
            </a:r>
          </a:p>
          <a:p>
            <a:pPr marL="0" indent="0">
              <a:buNone/>
            </a:pPr>
            <a:endParaRPr lang="en-US" sz="1600" dirty="0">
              <a:latin typeface="Courier New"/>
              <a:cs typeface="Courier New"/>
            </a:endParaRPr>
          </a:p>
          <a:p>
            <a:pPr marL="0" indent="0">
              <a:buNone/>
            </a:pPr>
            <a:r>
              <a:rPr lang="en-US" sz="1600" b="1" dirty="0">
                <a:latin typeface="Courier New"/>
                <a:cs typeface="Courier New"/>
              </a:rPr>
              <a:t>www.farsightsecurity.com. 3600	IN	A	104.244.13.104</a:t>
            </a:r>
          </a:p>
          <a:p>
            <a:pPr marL="0" indent="0">
              <a:buNone/>
            </a:pPr>
            <a:r>
              <a:rPr lang="en-US" sz="1600" dirty="0">
                <a:latin typeface="Courier New"/>
                <a:cs typeface="Courier New"/>
              </a:rPr>
              <a:t>farsightsecurity.com.	3600	IN	NS	ns7.dnsmadeeasy.com</a:t>
            </a:r>
            <a:r>
              <a:rPr lang="en-US" sz="1600" dirty="0" smtClean="0">
                <a:latin typeface="Courier New"/>
                <a:cs typeface="Courier New"/>
              </a:rPr>
              <a:t>. </a:t>
            </a:r>
            <a:r>
              <a:rPr lang="en-US" sz="1600" b="1" i="1" dirty="0" smtClean="0">
                <a:solidFill>
                  <a:srgbClr val="FF0000"/>
                </a:solidFill>
                <a:latin typeface="Courier New"/>
                <a:cs typeface="Courier New"/>
              </a:rPr>
              <a:t>[3 servers]</a:t>
            </a:r>
            <a:endParaRPr lang="en-US" sz="1600" b="1" i="1" dirty="0">
              <a:solidFill>
                <a:srgbClr val="FF0000"/>
              </a:solidFill>
              <a:latin typeface="Courier New"/>
              <a:cs typeface="Courier New"/>
            </a:endParaRPr>
          </a:p>
          <a:p>
            <a:pPr marL="0" indent="0">
              <a:buNone/>
            </a:pPr>
            <a:r>
              <a:rPr lang="en-US" sz="1600" dirty="0">
                <a:latin typeface="Courier New"/>
                <a:cs typeface="Courier New"/>
              </a:rPr>
              <a:t>farsightsecurity.com.	3600	IN	NS	ns5.dnsmadeeasy.com.</a:t>
            </a:r>
          </a:p>
          <a:p>
            <a:pPr marL="0" indent="0">
              <a:buNone/>
            </a:pPr>
            <a:r>
              <a:rPr lang="en-US" sz="1600" dirty="0">
                <a:latin typeface="Courier New"/>
                <a:cs typeface="Courier New"/>
              </a:rPr>
              <a:t>farsightsecurity.com.	3600	IN	NS	ns6.dnsmadeeasy.com.</a:t>
            </a:r>
          </a:p>
          <a:p>
            <a:pPr marL="0" indent="0">
              <a:buNone/>
            </a:pPr>
            <a:r>
              <a:rPr lang="en-US" sz="1600" dirty="0">
                <a:latin typeface="Courier New"/>
                <a:cs typeface="Courier New"/>
              </a:rPr>
              <a:t>;; Received 124 bytes from 208.94.148.13#53(208.94.148.13) in 17 ms</a:t>
            </a:r>
          </a:p>
        </p:txBody>
      </p:sp>
      <p:sp>
        <p:nvSpPr>
          <p:cNvPr id="4" name="Slide Number Placeholder 3"/>
          <p:cNvSpPr>
            <a:spLocks noGrp="1"/>
          </p:cNvSpPr>
          <p:nvPr>
            <p:ph type="sldNum" sz="quarter" idx="12"/>
          </p:nvPr>
        </p:nvSpPr>
        <p:spPr/>
        <p:txBody>
          <a:bodyPr/>
          <a:lstStyle/>
          <a:p>
            <a:fld id="{168E5768-8D82-664A-9F57-1C5572B5EC86}" type="slidenum">
              <a:rPr lang="en-US" smtClean="0"/>
              <a:t>130</a:t>
            </a:fld>
            <a:endParaRPr lang="en-US"/>
          </a:p>
        </p:txBody>
      </p:sp>
    </p:spTree>
    <p:extLst>
      <p:ext uri="{BB962C8B-B14F-4D97-AF65-F5344CB8AC3E}">
        <p14:creationId xmlns:p14="http://schemas.microsoft.com/office/powerpoint/2010/main" val="3588151875"/>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4729"/>
          </a:xfrm>
        </p:spPr>
        <p:txBody>
          <a:bodyPr>
            <a:noAutofit/>
          </a:bodyPr>
          <a:lstStyle/>
          <a:p>
            <a:r>
              <a:rPr lang="en-US" sz="3200" b="1" dirty="0" smtClean="0"/>
              <a:t>No Matter What Gets Shown, There Are Actually </a:t>
            </a:r>
            <a:br>
              <a:rPr lang="en-US" sz="3200" b="1" dirty="0" smtClean="0"/>
            </a:br>
            <a:r>
              <a:rPr lang="en-US" sz="3200" b="1" u="sng" dirty="0" smtClean="0"/>
              <a:t>More Than</a:t>
            </a:r>
            <a:r>
              <a:rPr lang="en-US" sz="3200" b="1" dirty="0" smtClean="0"/>
              <a:t> 13 Root/gTLD Name Servers</a:t>
            </a:r>
            <a:endParaRPr lang="en-US" sz="3200" b="1" dirty="0"/>
          </a:p>
        </p:txBody>
      </p:sp>
      <p:sp>
        <p:nvSpPr>
          <p:cNvPr id="3" name="Content Placeholder 2"/>
          <p:cNvSpPr>
            <a:spLocks noGrp="1"/>
          </p:cNvSpPr>
          <p:nvPr>
            <p:ph idx="1"/>
          </p:nvPr>
        </p:nvSpPr>
        <p:spPr>
          <a:xfrm>
            <a:off x="176396" y="1329140"/>
            <a:ext cx="8696393" cy="5356859"/>
          </a:xfrm>
        </p:spPr>
        <p:txBody>
          <a:bodyPr>
            <a:normAutofit/>
          </a:bodyPr>
          <a:lstStyle/>
          <a:p>
            <a:r>
              <a:rPr lang="en-US" sz="2400" dirty="0" smtClean="0"/>
              <a:t>While the </a:t>
            </a:r>
            <a:r>
              <a:rPr lang="en-US" sz="2000" dirty="0" smtClean="0">
                <a:latin typeface="Courier"/>
                <a:cs typeface="Courier"/>
              </a:rPr>
              <a:t>dig +trace</a:t>
            </a:r>
            <a:r>
              <a:rPr lang="en-US" sz="2400" dirty="0" smtClean="0"/>
              <a:t> command we just showed mentioned 13 root name servers and 13 gTLD name servers, there are actually *many* more than that. This is accomplished via </a:t>
            </a:r>
            <a:r>
              <a:rPr lang="en-US" sz="2400" b="1" dirty="0" smtClean="0"/>
              <a:t>"</a:t>
            </a:r>
            <a:r>
              <a:rPr lang="en-US" sz="2400" b="1" dirty="0" err="1" smtClean="0"/>
              <a:t>anycast</a:t>
            </a:r>
            <a:r>
              <a:rPr lang="en-US" sz="2400" b="1" dirty="0" smtClean="0"/>
              <a:t>."</a:t>
            </a:r>
          </a:p>
          <a:p>
            <a:endParaRPr lang="en-US" sz="2400" dirty="0" smtClean="0"/>
          </a:p>
          <a:p>
            <a:r>
              <a:rPr lang="en-US" sz="2400" dirty="0" err="1" smtClean="0"/>
              <a:t>Anycast</a:t>
            </a:r>
            <a:r>
              <a:rPr lang="en-US" sz="2400" dirty="0" smtClean="0"/>
              <a:t> involves announcing the *same* IP address block at multiple sites. </a:t>
            </a:r>
            <a:r>
              <a:rPr lang="en-US" sz="2400" dirty="0"/>
              <a:t> </a:t>
            </a:r>
            <a:r>
              <a:rPr lang="en-US" sz="2400" dirty="0" smtClean="0"/>
              <a:t>For example, ICANN advertises the "L" root server IP address block from 158 sites (as of the time this was written), and the University of Maryland announces the "D" root server IP address block from 106 sites (as of the time this was written)</a:t>
            </a:r>
          </a:p>
          <a:p>
            <a:endParaRPr lang="en-US" sz="2400" dirty="0"/>
          </a:p>
          <a:p>
            <a:r>
              <a:rPr lang="en-US" sz="2400" dirty="0" smtClean="0"/>
              <a:t>Thanks to the magic of the Internet's wide area routing system ("BGP"), you always automatically end up using the "closest" instance for any given name server.</a:t>
            </a:r>
          </a:p>
        </p:txBody>
      </p:sp>
      <p:sp>
        <p:nvSpPr>
          <p:cNvPr id="4" name="Slide Number Placeholder 3"/>
          <p:cNvSpPr>
            <a:spLocks noGrp="1"/>
          </p:cNvSpPr>
          <p:nvPr>
            <p:ph type="sldNum" sz="quarter" idx="12"/>
          </p:nvPr>
        </p:nvSpPr>
        <p:spPr/>
        <p:txBody>
          <a:bodyPr/>
          <a:lstStyle/>
          <a:p>
            <a:fld id="{168E5768-8D82-664A-9F57-1C5572B5EC86}" type="slidenum">
              <a:rPr lang="en-US" smtClean="0"/>
              <a:t>131</a:t>
            </a:fld>
            <a:endParaRPr lang="en-US"/>
          </a:p>
        </p:txBody>
      </p:sp>
    </p:spTree>
    <p:extLst>
      <p:ext uri="{BB962C8B-B14F-4D97-AF65-F5344CB8AC3E}">
        <p14:creationId xmlns:p14="http://schemas.microsoft.com/office/powerpoint/2010/main" val="378432932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62996"/>
            <a:ext cx="9144000" cy="702170"/>
          </a:xfrm>
        </p:spPr>
        <p:txBody>
          <a:bodyPr>
            <a:normAutofit/>
          </a:bodyPr>
          <a:lstStyle/>
          <a:p>
            <a:r>
              <a:rPr lang="en-US" sz="3200" b="1" dirty="0" smtClean="0">
                <a:cs typeface="Calibri"/>
              </a:rPr>
              <a:t>Look at Just The Locations Where The "L" Root Lives</a:t>
            </a:r>
            <a:endParaRPr lang="en-US" sz="3000" b="1" dirty="0">
              <a:latin typeface="Courier New"/>
              <a:cs typeface="Courier New"/>
            </a:endParaRPr>
          </a:p>
        </p:txBody>
      </p:sp>
      <p:sp>
        <p:nvSpPr>
          <p:cNvPr id="2" name="Slide Number Placeholder 1"/>
          <p:cNvSpPr>
            <a:spLocks noGrp="1"/>
          </p:cNvSpPr>
          <p:nvPr>
            <p:ph type="sldNum" sz="quarter" idx="12"/>
          </p:nvPr>
        </p:nvSpPr>
        <p:spPr/>
        <p:txBody>
          <a:bodyPr/>
          <a:lstStyle/>
          <a:p>
            <a:fld id="{168E5768-8D82-664A-9F57-1C5572B5EC86}" type="slidenum">
              <a:rPr lang="en-US" smtClean="0"/>
              <a:t>132</a:t>
            </a:fld>
            <a:endParaRPr lang="en-US"/>
          </a:p>
        </p:txBody>
      </p:sp>
      <p:sp>
        <p:nvSpPr>
          <p:cNvPr id="3" name="TextBox 2"/>
          <p:cNvSpPr txBox="1"/>
          <p:nvPr/>
        </p:nvSpPr>
        <p:spPr>
          <a:xfrm>
            <a:off x="4907888" y="6187892"/>
            <a:ext cx="4011435" cy="369332"/>
          </a:xfrm>
          <a:prstGeom prst="rect">
            <a:avLst/>
          </a:prstGeom>
          <a:noFill/>
        </p:spPr>
        <p:txBody>
          <a:bodyPr wrap="none" rtlCol="0">
            <a:spAutoFit/>
          </a:bodyPr>
          <a:lstStyle/>
          <a:p>
            <a:r>
              <a:rPr lang="en-US" b="1" i="1" dirty="0" smtClean="0">
                <a:solidFill>
                  <a:srgbClr val="FF0000"/>
                </a:solidFill>
              </a:rPr>
              <a:t>[Green=IPv6 enabled; Brown=IPv4 only]</a:t>
            </a:r>
            <a:endParaRPr lang="en-US" b="1" i="1" dirty="0">
              <a:solidFill>
                <a:srgbClr val="FF0000"/>
              </a:solidFill>
            </a:endParaRPr>
          </a:p>
        </p:txBody>
      </p:sp>
      <p:pic>
        <p:nvPicPr>
          <p:cNvPr id="4" name="Picture 3" descr="l-roo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20" y="1017064"/>
            <a:ext cx="8644703" cy="4830863"/>
          </a:xfrm>
          <a:prstGeom prst="rect">
            <a:avLst/>
          </a:prstGeom>
        </p:spPr>
      </p:pic>
    </p:spTree>
    <p:extLst>
      <p:ext uri="{BB962C8B-B14F-4D97-AF65-F5344CB8AC3E}">
        <p14:creationId xmlns:p14="http://schemas.microsoft.com/office/powerpoint/2010/main" val="358105278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6758"/>
            <a:ext cx="7772400" cy="1470025"/>
          </a:xfrm>
        </p:spPr>
        <p:txBody>
          <a:bodyPr>
            <a:normAutofit/>
          </a:bodyPr>
          <a:lstStyle/>
          <a:p>
            <a:r>
              <a:rPr lang="en-US" sz="3200" b="1" dirty="0" smtClean="0"/>
              <a:t>2) Domain Name</a:t>
            </a:r>
            <a:br>
              <a:rPr lang="en-US" sz="3200" b="1" dirty="0" smtClean="0"/>
            </a:br>
            <a:r>
              <a:rPr lang="en-US" sz="3200" b="1" dirty="0" smtClean="0"/>
              <a:t>Structure and Nomenclature</a:t>
            </a:r>
            <a:endParaRPr lang="en-US" sz="3200" b="1" dirty="0"/>
          </a:p>
        </p:txBody>
      </p:sp>
      <p:sp>
        <p:nvSpPr>
          <p:cNvPr id="7" name="Subtitle 6"/>
          <p:cNvSpPr>
            <a:spLocks noGrp="1"/>
          </p:cNvSpPr>
          <p:nvPr>
            <p:ph type="subTitle" idx="1"/>
          </p:nvPr>
        </p:nvSpPr>
        <p:spPr>
          <a:xfrm>
            <a:off x="797377" y="2039005"/>
            <a:ext cx="7660823" cy="4330378"/>
          </a:xfrm>
        </p:spPr>
        <p:txBody>
          <a:bodyPr>
            <a:normAutofit/>
          </a:bodyPr>
          <a:lstStyle/>
          <a:p>
            <a:r>
              <a:rPr lang="en-US" sz="2400" i="1" dirty="0" smtClean="0">
                <a:solidFill>
                  <a:schemeClr val="tx1"/>
                </a:solidFill>
              </a:rPr>
              <a:t>"Look</a:t>
            </a:r>
            <a:r>
              <a:rPr lang="en-US" sz="2400" i="1" dirty="0">
                <a:solidFill>
                  <a:schemeClr val="tx1"/>
                </a:solidFill>
              </a:rPr>
              <a:t>, I know there's a lot of jargon but </a:t>
            </a:r>
            <a:br>
              <a:rPr lang="en-US" sz="2400" i="1" dirty="0">
                <a:solidFill>
                  <a:schemeClr val="tx1"/>
                </a:solidFill>
              </a:rPr>
            </a:br>
            <a:r>
              <a:rPr lang="en-US" sz="2400" i="1" dirty="0" smtClean="0">
                <a:solidFill>
                  <a:schemeClr val="tx1"/>
                </a:solidFill>
              </a:rPr>
              <a:t>some </a:t>
            </a:r>
            <a:r>
              <a:rPr lang="en-US" sz="2400" i="1" dirty="0">
                <a:solidFill>
                  <a:schemeClr val="tx1"/>
                </a:solidFill>
              </a:rPr>
              <a:t>of these really are self-explanatory</a:t>
            </a:r>
            <a:r>
              <a:rPr lang="en-US" sz="2400" i="1" dirty="0" smtClean="0">
                <a:solidFill>
                  <a:schemeClr val="tx1"/>
                </a:solidFill>
              </a:rPr>
              <a:t>."</a:t>
            </a:r>
          </a:p>
          <a:p>
            <a:endParaRPr lang="en-US" sz="2400" dirty="0">
              <a:solidFill>
                <a:schemeClr val="tx1"/>
              </a:solidFill>
            </a:endParaRPr>
          </a:p>
          <a:p>
            <a:r>
              <a:rPr lang="en-US" sz="2400" dirty="0" smtClean="0">
                <a:solidFill>
                  <a:schemeClr val="tx1"/>
                </a:solidFill>
              </a:rPr>
              <a:t>Dan Rydell</a:t>
            </a:r>
            <a:r>
              <a:rPr lang="en-US" sz="2400" dirty="0">
                <a:solidFill>
                  <a:schemeClr val="tx1"/>
                </a:solidFill>
              </a:rPr>
              <a:t> </a:t>
            </a:r>
            <a:r>
              <a:rPr lang="en-US" sz="2400" dirty="0" smtClean="0">
                <a:solidFill>
                  <a:schemeClr val="tx1"/>
                </a:solidFill>
              </a:rPr>
              <a:t>(a character in the movie "Sports Night"), </a:t>
            </a:r>
            <a:br>
              <a:rPr lang="en-US" sz="2400" dirty="0" smtClean="0">
                <a:solidFill>
                  <a:schemeClr val="tx1"/>
                </a:solidFill>
              </a:rPr>
            </a:br>
            <a:r>
              <a:rPr lang="en-US" sz="2400" dirty="0" smtClean="0">
                <a:solidFill>
                  <a:schemeClr val="tx1"/>
                </a:solidFill>
              </a:rPr>
              <a:t>in response to being asked if throwing a </a:t>
            </a:r>
            <a:br>
              <a:rPr lang="en-US" sz="2400" dirty="0" smtClean="0">
                <a:solidFill>
                  <a:schemeClr val="tx1"/>
                </a:solidFill>
              </a:rPr>
            </a:br>
            <a:r>
              <a:rPr lang="en-US" sz="2400" dirty="0" smtClean="0">
                <a:solidFill>
                  <a:schemeClr val="tx1"/>
                </a:solidFill>
              </a:rPr>
              <a:t>"perfect game" is "good"</a:t>
            </a:r>
          </a:p>
          <a:p>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Like sports, DNS also has a lot of jargon, </a:t>
            </a:r>
            <a:br>
              <a:rPr lang="en-US" sz="2400" dirty="0" smtClean="0">
                <a:solidFill>
                  <a:schemeClr val="tx1"/>
                </a:solidFill>
              </a:rPr>
            </a:br>
            <a:r>
              <a:rPr lang="en-US" sz="2400" dirty="0" smtClean="0">
                <a:solidFill>
                  <a:schemeClr val="tx1"/>
                </a:solidFill>
              </a:rPr>
              <a:t>but unfortunately very little of it is self-explanatory</a:t>
            </a:r>
          </a:p>
        </p:txBody>
      </p:sp>
    </p:spTree>
    <p:extLst>
      <p:ext uri="{BB962C8B-B14F-4D97-AF65-F5344CB8AC3E}">
        <p14:creationId xmlns:p14="http://schemas.microsoft.com/office/powerpoint/2010/main" val="1345507420"/>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Fully Qualified Domain Name Nomenclature</a:t>
            </a:r>
            <a:endParaRPr lang="en-US" sz="3200" b="1" dirty="0"/>
          </a:p>
        </p:txBody>
      </p:sp>
      <p:sp>
        <p:nvSpPr>
          <p:cNvPr id="3" name="Content Placeholder 2"/>
          <p:cNvSpPr>
            <a:spLocks noGrp="1"/>
          </p:cNvSpPr>
          <p:nvPr>
            <p:ph idx="1"/>
          </p:nvPr>
        </p:nvSpPr>
        <p:spPr>
          <a:xfrm>
            <a:off x="176396" y="889000"/>
            <a:ext cx="8696393" cy="5796999"/>
          </a:xfrm>
        </p:spPr>
        <p:txBody>
          <a:bodyPr>
            <a:normAutofit/>
          </a:bodyPr>
          <a:lstStyle/>
          <a:p>
            <a:r>
              <a:rPr lang="en-US" sz="2400" dirty="0" smtClean="0"/>
              <a:t>Decomposing a FQDN, such as </a:t>
            </a:r>
            <a:r>
              <a:rPr lang="en-US" sz="2400" dirty="0" err="1" smtClean="0"/>
              <a:t>www.alumni.caltech.edu</a:t>
            </a:r>
            <a:r>
              <a:rPr lang="en-US" sz="2400" dirty="0" smtClean="0"/>
              <a:t>, we see:</a:t>
            </a:r>
            <a:br>
              <a:rPr lang="en-US" sz="2400" dirty="0" smtClean="0"/>
            </a:br>
            <a:r>
              <a:rPr lang="en-US" sz="2400" dirty="0" smtClean="0"/>
              <a:t/>
            </a:r>
            <a:br>
              <a:rPr lang="en-US" sz="2400" dirty="0" smtClean="0"/>
            </a:br>
            <a:r>
              <a:rPr lang="en-US" sz="2400" dirty="0" smtClean="0"/>
              <a:t>-- </a:t>
            </a:r>
            <a:r>
              <a:rPr lang="en-US" sz="2400" dirty="0" err="1" smtClean="0"/>
              <a:t>edu</a:t>
            </a:r>
            <a:r>
              <a:rPr lang="en-US" sz="2400" dirty="0" smtClean="0"/>
              <a:t> is a </a:t>
            </a:r>
            <a:r>
              <a:rPr lang="en-US" sz="2400" i="1" dirty="0" smtClean="0"/>
              <a:t>Top Level Domain</a:t>
            </a:r>
            <a:r>
              <a:rPr lang="en-US" sz="2400" dirty="0" smtClean="0"/>
              <a:t> (TLD)</a:t>
            </a:r>
            <a:br>
              <a:rPr lang="en-US" sz="2400" dirty="0" smtClean="0"/>
            </a:br>
            <a:r>
              <a:rPr lang="en-US" sz="2400" dirty="0" smtClean="0"/>
              <a:t>-- </a:t>
            </a:r>
            <a:r>
              <a:rPr lang="en-US" sz="2400" dirty="0" err="1" smtClean="0"/>
              <a:t>caltech.edu</a:t>
            </a:r>
            <a:r>
              <a:rPr lang="en-US" sz="2400" dirty="0" smtClean="0"/>
              <a:t> is the </a:t>
            </a:r>
            <a:r>
              <a:rPr lang="en-US" sz="2400" i="1" dirty="0" smtClean="0"/>
              <a:t>2</a:t>
            </a:r>
            <a:r>
              <a:rPr lang="en-US" sz="2400" i="1" baseline="30000" dirty="0" smtClean="0"/>
              <a:t>nd</a:t>
            </a:r>
            <a:r>
              <a:rPr lang="en-US" sz="2400" i="1" dirty="0" smtClean="0"/>
              <a:t> Level Domain</a:t>
            </a:r>
            <a:r>
              <a:rPr lang="en-US" sz="2400" dirty="0" smtClean="0"/>
              <a:t> (what a domain </a:t>
            </a:r>
            <a:br>
              <a:rPr lang="en-US" sz="2400" dirty="0" smtClean="0"/>
            </a:br>
            <a:r>
              <a:rPr lang="en-US" sz="2400" dirty="0" smtClean="0"/>
              <a:t>    registrant normally registers with a registrar)</a:t>
            </a:r>
            <a:r>
              <a:rPr lang="en-US" sz="2400" dirty="0"/>
              <a:t/>
            </a:r>
            <a:br>
              <a:rPr lang="en-US" sz="2400" dirty="0"/>
            </a:br>
            <a:r>
              <a:rPr lang="en-US" sz="2400" dirty="0" smtClean="0"/>
              <a:t>-- alumni.caltech.edu is a </a:t>
            </a:r>
            <a:r>
              <a:rPr lang="en-US" sz="2400" i="1" dirty="0" smtClean="0"/>
              <a:t>subdomain</a:t>
            </a:r>
            <a:r>
              <a:rPr lang="en-US" sz="2400" dirty="0" smtClean="0"/>
              <a:t> of </a:t>
            </a:r>
            <a:r>
              <a:rPr lang="en-US" sz="2400" dirty="0" err="1" smtClean="0"/>
              <a:t>caltech.edu</a:t>
            </a:r>
            <a:r>
              <a:rPr lang="en-US" sz="2400" dirty="0" smtClean="0"/>
              <a:t/>
            </a:r>
            <a:br>
              <a:rPr lang="en-US" sz="2400" dirty="0" smtClean="0"/>
            </a:br>
            <a:r>
              <a:rPr lang="en-US" sz="2400" dirty="0" smtClean="0"/>
              <a:t>-- </a:t>
            </a:r>
            <a:r>
              <a:rPr lang="en-US" sz="2400" dirty="0" err="1" smtClean="0"/>
              <a:t>www.alumni.caltech.edu</a:t>
            </a:r>
            <a:r>
              <a:rPr lang="en-US" sz="2400" dirty="0" smtClean="0"/>
              <a:t> is the </a:t>
            </a:r>
            <a:r>
              <a:rPr lang="en-US" sz="2400" i="1" dirty="0" smtClean="0"/>
              <a:t>FQDN</a:t>
            </a:r>
            <a:r>
              <a:rPr lang="en-US" sz="2400" dirty="0" smtClean="0"/>
              <a:t> (or "hostname")</a:t>
            </a:r>
          </a:p>
          <a:p>
            <a:endParaRPr lang="en-US" sz="2400" dirty="0"/>
          </a:p>
          <a:p>
            <a:r>
              <a:rPr lang="en-US" sz="2400" dirty="0" smtClean="0"/>
              <a:t>There's also an implicit/unwritten "dot" at the right side of </a:t>
            </a:r>
            <a:br>
              <a:rPr lang="en-US" sz="2400" dirty="0" smtClean="0"/>
            </a:br>
            <a:r>
              <a:rPr lang="en-US" sz="2400" dirty="0" err="1" smtClean="0"/>
              <a:t>www.alumni.caltech.edu</a:t>
            </a:r>
            <a:r>
              <a:rPr lang="en-US" sz="2400" dirty="0" smtClean="0"/>
              <a:t> – that's the "root" of the</a:t>
            </a:r>
            <a:br>
              <a:rPr lang="en-US" sz="2400" dirty="0" smtClean="0"/>
            </a:br>
            <a:r>
              <a:rPr lang="en-US" sz="2400" dirty="0" smtClean="0"/>
              <a:t>entire DNS. It is normally not shown or specified when domain names are used (although you will see it in DNSDB output)</a:t>
            </a:r>
          </a:p>
          <a:p>
            <a:endParaRPr lang="en-US" sz="2400" dirty="0"/>
          </a:p>
          <a:p>
            <a:r>
              <a:rPr lang="en-US" sz="2400" dirty="0" smtClean="0"/>
              <a:t>See the following diagram.</a:t>
            </a:r>
          </a:p>
          <a:p>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134</a:t>
            </a:fld>
            <a:endParaRPr lang="en-US"/>
          </a:p>
        </p:txBody>
      </p:sp>
    </p:spTree>
    <p:extLst>
      <p:ext uri="{BB962C8B-B14F-4D97-AF65-F5344CB8AC3E}">
        <p14:creationId xmlns:p14="http://schemas.microsoft.com/office/powerpoint/2010/main" val="2488647977"/>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Hierarchical Domains</a:t>
            </a:r>
            <a:endParaRPr lang="en-US" sz="3200" b="1" dirty="0"/>
          </a:p>
        </p:txBody>
      </p:sp>
      <p:pic>
        <p:nvPicPr>
          <p:cNvPr id="6" name="Picture 5" descr="hierarchical-domain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32" y="982839"/>
            <a:ext cx="8512979" cy="4703938"/>
          </a:xfrm>
          <a:prstGeom prst="rect">
            <a:avLst/>
          </a:prstGeom>
        </p:spPr>
      </p:pic>
      <p:sp>
        <p:nvSpPr>
          <p:cNvPr id="3" name="Slide Number Placeholder 2"/>
          <p:cNvSpPr>
            <a:spLocks noGrp="1"/>
          </p:cNvSpPr>
          <p:nvPr>
            <p:ph type="sldNum" sz="quarter" idx="12"/>
          </p:nvPr>
        </p:nvSpPr>
        <p:spPr/>
        <p:txBody>
          <a:bodyPr/>
          <a:lstStyle/>
          <a:p>
            <a:fld id="{168E5768-8D82-664A-9F57-1C5572B5EC86}" type="slidenum">
              <a:rPr lang="en-US" smtClean="0"/>
              <a:t>135</a:t>
            </a:fld>
            <a:endParaRPr lang="en-US"/>
          </a:p>
        </p:txBody>
      </p:sp>
    </p:spTree>
    <p:extLst>
      <p:ext uri="{BB962C8B-B14F-4D97-AF65-F5344CB8AC3E}">
        <p14:creationId xmlns:p14="http://schemas.microsoft.com/office/powerpoint/2010/main" val="1124364546"/>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Subdomains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In a large organization, some units may be </a:t>
            </a:r>
            <a:r>
              <a:rPr lang="en-US" sz="2400" dirty="0" smtClean="0"/>
              <a:t>(more</a:t>
            </a:r>
            <a:r>
              <a:rPr lang="en-US" sz="2400" dirty="0" smtClean="0"/>
              <a:t>-or-</a:t>
            </a:r>
            <a:r>
              <a:rPr lang="en-US" sz="2400" dirty="0" smtClean="0"/>
              <a:t>less) </a:t>
            </a:r>
            <a:r>
              <a:rPr lang="en-US" sz="2400" dirty="0" smtClean="0"/>
              <a:t>autonomous, and might want to manage their own domain names. For example, a university's engineering school and the alumni association might both want to run their own DNS. </a:t>
            </a:r>
          </a:p>
          <a:p>
            <a:r>
              <a:rPr lang="en-US" sz="2400" dirty="0" smtClean="0"/>
              <a:t>In that case, the school's central DNS admin team might create </a:t>
            </a:r>
            <a:br>
              <a:rPr lang="en-US" sz="2400" dirty="0" smtClean="0"/>
            </a:br>
            <a:r>
              <a:rPr lang="en-US" sz="2400" dirty="0" smtClean="0"/>
              <a:t>and delegate two subdomains of the institution's domain, e.g., </a:t>
            </a:r>
            <a:r>
              <a:rPr lang="en-US" sz="2400" dirty="0" err="1" smtClean="0"/>
              <a:t>engineering.example.edu</a:t>
            </a:r>
            <a:r>
              <a:rPr lang="en-US" sz="2400" dirty="0" smtClean="0"/>
              <a:t>, and </a:t>
            </a:r>
            <a:r>
              <a:rPr lang="en-US" sz="2400" dirty="0" err="1" smtClean="0"/>
              <a:t>alumni.example.edu</a:t>
            </a:r>
            <a:endParaRPr lang="en-US" sz="2400" dirty="0" smtClean="0"/>
          </a:p>
          <a:p>
            <a:r>
              <a:rPr lang="en-US" sz="2400" dirty="0" smtClean="0"/>
              <a:t>Departmental DNS people might then create FQDN's under that subdomain, or delegate further sub-sub-domains, perhaps:</a:t>
            </a:r>
            <a:br>
              <a:rPr lang="en-US" sz="2400" dirty="0" smtClean="0"/>
            </a:br>
            <a:r>
              <a:rPr lang="en-US" sz="2400" dirty="0" smtClean="0"/>
              <a:t>-- </a:t>
            </a:r>
            <a:r>
              <a:rPr lang="en-US" sz="2400" dirty="0" err="1" smtClean="0"/>
              <a:t>chemical.engineering.example.edu</a:t>
            </a:r>
            <a:r>
              <a:rPr lang="en-US" sz="2400" dirty="0" smtClean="0"/>
              <a:t/>
            </a:r>
            <a:br>
              <a:rPr lang="en-US" sz="2400" dirty="0" smtClean="0"/>
            </a:br>
            <a:r>
              <a:rPr lang="en-US" sz="2400" dirty="0" smtClean="0"/>
              <a:t>-- </a:t>
            </a:r>
            <a:r>
              <a:rPr lang="en-US" sz="2400" dirty="0" err="1" smtClean="0"/>
              <a:t>civil.engineering.example.edu</a:t>
            </a:r>
            <a:r>
              <a:rPr lang="en-US" sz="2400" dirty="0" smtClean="0"/>
              <a:t/>
            </a:r>
            <a:br>
              <a:rPr lang="en-US" sz="2400" dirty="0" smtClean="0"/>
            </a:br>
            <a:r>
              <a:rPr lang="en-US" sz="2400" dirty="0" smtClean="0"/>
              <a:t>-- </a:t>
            </a:r>
            <a:r>
              <a:rPr lang="en-US" sz="2400" dirty="0" err="1" smtClean="0"/>
              <a:t>electrical.engineering.example.edu</a:t>
            </a:r>
            <a:r>
              <a:rPr lang="en-US" sz="2400" dirty="0" smtClean="0"/>
              <a:t/>
            </a:r>
            <a:br>
              <a:rPr lang="en-US" sz="2400" dirty="0" smtClean="0"/>
            </a:br>
            <a:r>
              <a:rPr lang="en-US" sz="2400" dirty="0" smtClean="0"/>
              <a:t>-- </a:t>
            </a:r>
            <a:r>
              <a:rPr lang="en-US" sz="2400" dirty="0" err="1" smtClean="0"/>
              <a:t>mechanical.engineering.example.edu</a:t>
            </a:r>
            <a:endParaRPr lang="en-US" sz="2400" dirty="0" smtClean="0"/>
          </a:p>
          <a:p>
            <a:r>
              <a:rPr lang="en-US" sz="2400" dirty="0" smtClean="0"/>
              <a:t>And going one step further, a FQDN (hostname) might look like</a:t>
            </a:r>
            <a:br>
              <a:rPr lang="en-US" sz="2400" dirty="0" smtClean="0"/>
            </a:br>
            <a:r>
              <a:rPr lang="en-US" sz="2400" dirty="0" err="1" smtClean="0"/>
              <a:t>ilovemanualtransmissions.mechanical.engineering.example.edu</a:t>
            </a:r>
            <a:r>
              <a:rPr lang="en-US" sz="2400" dirty="0" smtClean="0"/>
              <a:t/>
            </a:r>
            <a:br>
              <a:rPr lang="en-US" sz="2400" dirty="0" smtClean="0"/>
            </a:br>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136</a:t>
            </a:fld>
            <a:endParaRPr lang="en-US"/>
          </a:p>
        </p:txBody>
      </p:sp>
    </p:spTree>
    <p:extLst>
      <p:ext uri="{BB962C8B-B14F-4D97-AF65-F5344CB8AC3E}">
        <p14:creationId xmlns:p14="http://schemas.microsoft.com/office/powerpoint/2010/main" val="3037162151"/>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How Do I Know If A Label Is A "Hostname"?</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When you see a label such as "alumni.caltech.edu", you can't tell just by looking at it whether that's a hostname in it's own right, or just a subdomain (with other FQDNs appearing below it), or both.</a:t>
            </a:r>
          </a:p>
          <a:p>
            <a:r>
              <a:rPr lang="en-US" sz="2400" dirty="0" err="1"/>
              <a:t>Caltech.edu</a:t>
            </a:r>
            <a:r>
              <a:rPr lang="en-US" sz="2400" dirty="0"/>
              <a:t> </a:t>
            </a:r>
            <a:r>
              <a:rPr lang="en-US" sz="2400" dirty="0" smtClean="0"/>
              <a:t>(all by </a:t>
            </a:r>
            <a:r>
              <a:rPr lang="en-US" sz="2400" dirty="0"/>
              <a:t>itself) might </a:t>
            </a:r>
            <a:r>
              <a:rPr lang="en-US" sz="2400" dirty="0" smtClean="0"/>
              <a:t>be/is </a:t>
            </a:r>
            <a:r>
              <a:rPr lang="en-US" sz="2400" dirty="0"/>
              <a:t>a </a:t>
            </a:r>
            <a:r>
              <a:rPr lang="en-US" sz="2400" dirty="0" smtClean="0"/>
              <a:t>perfectly OK hostname.</a:t>
            </a:r>
          </a:p>
          <a:p>
            <a:r>
              <a:rPr lang="en-US" sz="2400" dirty="0" smtClean="0"/>
              <a:t>You also can't tell (just by looking at it) whether there's a server "behind" any given name, or whether all servers are only assigned </a:t>
            </a:r>
            <a:r>
              <a:rPr lang="en-US" sz="2400" i="1" dirty="0" smtClean="0"/>
              <a:t>below</a:t>
            </a:r>
            <a:r>
              <a:rPr lang="en-US" sz="2400" dirty="0" smtClean="0"/>
              <a:t> that label, or, for that matter, </a:t>
            </a:r>
            <a:r>
              <a:rPr lang="en-US" sz="2400" b="1" dirty="0" smtClean="0"/>
              <a:t>what</a:t>
            </a:r>
            <a:r>
              <a:rPr lang="en-US" sz="2400" dirty="0" smtClean="0"/>
              <a:t> a server's being used for.</a:t>
            </a:r>
          </a:p>
          <a:p>
            <a:r>
              <a:rPr lang="en-US" sz="2400" dirty="0" smtClean="0"/>
              <a:t>Domain name labels can sometimes be used in misleading ways:</a:t>
            </a:r>
            <a:br>
              <a:rPr lang="en-US" sz="2400" dirty="0" smtClean="0"/>
            </a:br>
            <a:r>
              <a:rPr lang="en-US" sz="2400" dirty="0" smtClean="0"/>
              <a:t>-- </a:t>
            </a:r>
            <a:r>
              <a:rPr lang="en-US" sz="2400" dirty="0" err="1" smtClean="0"/>
              <a:t>www.something</a:t>
            </a:r>
            <a:r>
              <a:rPr lang="en-US" sz="2400" dirty="0" smtClean="0"/>
              <a:t> will </a:t>
            </a:r>
            <a:r>
              <a:rPr lang="en-US" sz="2400" i="1" dirty="0" smtClean="0"/>
              <a:t>often</a:t>
            </a:r>
            <a:r>
              <a:rPr lang="en-US" sz="2400" dirty="0" smtClean="0"/>
              <a:t> be a web server, but it doesn't </a:t>
            </a:r>
            <a:r>
              <a:rPr lang="en-US" sz="2400" i="1" dirty="0" smtClean="0"/>
              <a:t>have</a:t>
            </a:r>
            <a:r>
              <a:rPr lang="en-US" sz="2400" dirty="0" smtClean="0"/>
              <a:t/>
            </a:r>
            <a:br>
              <a:rPr lang="en-US" sz="2400" dirty="0" smtClean="0"/>
            </a:br>
            <a:r>
              <a:rPr lang="en-US" sz="2400" dirty="0" smtClean="0"/>
              <a:t>    to be</a:t>
            </a:r>
            <a:br>
              <a:rPr lang="en-US" sz="2400" dirty="0" smtClean="0"/>
            </a:br>
            <a:r>
              <a:rPr lang="en-US" sz="2400" dirty="0" smtClean="0"/>
              <a:t>-- </a:t>
            </a:r>
            <a:r>
              <a:rPr lang="en-US" sz="2400" dirty="0" err="1" smtClean="0"/>
              <a:t>mail.something</a:t>
            </a:r>
            <a:r>
              <a:rPr lang="en-US" sz="2400" dirty="0" smtClean="0"/>
              <a:t> will </a:t>
            </a:r>
            <a:r>
              <a:rPr lang="en-US" sz="2400" i="1" dirty="0" smtClean="0"/>
              <a:t>often</a:t>
            </a:r>
            <a:r>
              <a:rPr lang="en-US" sz="2400" dirty="0" smtClean="0"/>
              <a:t> be a mail server, but it doesn't</a:t>
            </a:r>
            <a:r>
              <a:rPr lang="en-US" sz="2400" i="1" dirty="0" smtClean="0"/>
              <a:t> have</a:t>
            </a:r>
            <a:br>
              <a:rPr lang="en-US" sz="2400" i="1" dirty="0" smtClean="0"/>
            </a:br>
            <a:r>
              <a:rPr lang="en-US" sz="2400" dirty="0" smtClean="0"/>
              <a:t>    to be</a:t>
            </a:r>
            <a:br>
              <a:rPr lang="en-US" sz="2400" dirty="0" smtClean="0"/>
            </a:br>
            <a:r>
              <a:rPr lang="en-US" sz="2400" dirty="0" smtClean="0"/>
              <a:t>-- ns1.something will </a:t>
            </a:r>
            <a:r>
              <a:rPr lang="en-US" sz="2400" i="1" dirty="0" smtClean="0"/>
              <a:t>often</a:t>
            </a:r>
            <a:r>
              <a:rPr lang="en-US" sz="2400" dirty="0" smtClean="0"/>
              <a:t> be a name server, but it doesn't </a:t>
            </a:r>
            <a:r>
              <a:rPr lang="en-US" sz="2400" i="1" dirty="0" smtClean="0"/>
              <a:t>have</a:t>
            </a:r>
            <a:br>
              <a:rPr lang="en-US" sz="2400" i="1" dirty="0" smtClean="0"/>
            </a:br>
            <a:r>
              <a:rPr lang="en-US" sz="2400" dirty="0" smtClean="0"/>
              <a:t>    to be</a:t>
            </a:r>
          </a:p>
        </p:txBody>
      </p:sp>
      <p:sp>
        <p:nvSpPr>
          <p:cNvPr id="4" name="Slide Number Placeholder 3"/>
          <p:cNvSpPr>
            <a:spLocks noGrp="1"/>
          </p:cNvSpPr>
          <p:nvPr>
            <p:ph type="sldNum" sz="quarter" idx="12"/>
          </p:nvPr>
        </p:nvSpPr>
        <p:spPr/>
        <p:txBody>
          <a:bodyPr/>
          <a:lstStyle/>
          <a:p>
            <a:fld id="{168E5768-8D82-664A-9F57-1C5572B5EC86}" type="slidenum">
              <a:rPr lang="en-US" smtClean="0"/>
              <a:t>137</a:t>
            </a:fld>
            <a:endParaRPr lang="en-US"/>
          </a:p>
        </p:txBody>
      </p:sp>
    </p:spTree>
    <p:extLst>
      <p:ext uri="{BB962C8B-B14F-4D97-AF65-F5344CB8AC3E}">
        <p14:creationId xmlns:p14="http://schemas.microsoft.com/office/powerpoint/2010/main" val="640529622"/>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More Than One FQDN May Point At One IP</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For example, imagine a big web server. </a:t>
            </a:r>
          </a:p>
          <a:p>
            <a:endParaRPr lang="en-US" sz="2400" dirty="0"/>
          </a:p>
          <a:p>
            <a:r>
              <a:rPr lang="en-US" sz="2400" dirty="0" smtClean="0"/>
              <a:t>It might host hundreds or even thousands of different smaller web sites all serviced from a single IP address. For example, maybe a site has a </a:t>
            </a:r>
            <a:r>
              <a:rPr lang="en-US" sz="2400" b="1" dirty="0" smtClean="0"/>
              <a:t>set</a:t>
            </a:r>
            <a:r>
              <a:rPr lang="en-US" sz="2400" dirty="0" smtClean="0"/>
              <a:t> of athletic web sites all handled by a big shared web server:</a:t>
            </a:r>
          </a:p>
          <a:p>
            <a:endParaRPr lang="en-US" sz="2400" dirty="0"/>
          </a:p>
          <a:p>
            <a:endParaRPr lang="en-US" sz="2400" dirty="0" smtClean="0"/>
          </a:p>
          <a:p>
            <a:endParaRPr lang="en-US" sz="2400" dirty="0"/>
          </a:p>
          <a:p>
            <a:endParaRPr lang="en-US" sz="2400" dirty="0" smtClean="0"/>
          </a:p>
          <a:p>
            <a:endParaRPr lang="en-US" sz="2400" dirty="0"/>
          </a:p>
          <a:p>
            <a:pPr marL="0" indent="0">
              <a:buNone/>
            </a:pPr>
            <a:endParaRPr lang="en-US" sz="2400" dirty="0"/>
          </a:p>
          <a:p>
            <a:pPr marL="0" indent="0">
              <a:buNone/>
            </a:pPr>
            <a:r>
              <a:rPr lang="en-US" sz="2400" dirty="0" smtClean="0"/>
              <a:t>[Note: 192.0.2.153 is an IP from a special block of IP's reserved for use in documentation, </a:t>
            </a:r>
            <a:r>
              <a:rPr lang="en-US" sz="2400" dirty="0"/>
              <a:t>see https://</a:t>
            </a:r>
            <a:r>
              <a:rPr lang="en-US" sz="2400" dirty="0" err="1"/>
              <a:t>tools.ietf.org</a:t>
            </a:r>
            <a:r>
              <a:rPr lang="en-US" sz="2400" dirty="0"/>
              <a:t>/html/</a:t>
            </a:r>
            <a:r>
              <a:rPr lang="en-US" sz="2400" dirty="0" smtClean="0"/>
              <a:t>rfc5735 ]</a:t>
            </a:r>
          </a:p>
        </p:txBody>
      </p:sp>
      <p:pic>
        <p:nvPicPr>
          <p:cNvPr id="4" name="Picture 3" descr="many-domains-to-one-i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96" y="3197297"/>
            <a:ext cx="8466667" cy="1730755"/>
          </a:xfrm>
          <a:prstGeom prst="rect">
            <a:avLst/>
          </a:prstGeom>
        </p:spPr>
      </p:pic>
      <p:sp>
        <p:nvSpPr>
          <p:cNvPr id="5" name="Slide Number Placeholder 4"/>
          <p:cNvSpPr>
            <a:spLocks noGrp="1"/>
          </p:cNvSpPr>
          <p:nvPr>
            <p:ph type="sldNum" sz="quarter" idx="12"/>
          </p:nvPr>
        </p:nvSpPr>
        <p:spPr/>
        <p:txBody>
          <a:bodyPr/>
          <a:lstStyle/>
          <a:p>
            <a:fld id="{168E5768-8D82-664A-9F57-1C5572B5EC86}" type="slidenum">
              <a:rPr lang="en-US" smtClean="0"/>
              <a:t>138</a:t>
            </a:fld>
            <a:endParaRPr lang="en-US"/>
          </a:p>
        </p:txBody>
      </p:sp>
    </p:spTree>
    <p:extLst>
      <p:ext uri="{BB962C8B-B14F-4D97-AF65-F5344CB8AC3E}">
        <p14:creationId xmlns:p14="http://schemas.microsoft.com/office/powerpoint/2010/main" val="34847324"/>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A Single FQDN May Point At More Than One IP</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On the other hand, imagine a </a:t>
            </a:r>
            <a:r>
              <a:rPr lang="en-US" sz="2400" b="1" dirty="0" smtClean="0"/>
              <a:t>really</a:t>
            </a:r>
            <a:r>
              <a:rPr lang="en-US" sz="2400" dirty="0" smtClean="0"/>
              <a:t> busy web server. A single site might have so much (potentially crushing!) traffic that it needs multiple physical servers to handle it all. </a:t>
            </a:r>
            <a:endParaRPr lang="en-US" sz="2400" dirty="0"/>
          </a:p>
          <a:p>
            <a:r>
              <a:rPr lang="en-US" sz="2400" dirty="0" smtClean="0"/>
              <a:t>The domain name system makes it easy to accommodate that load: just point the busy web server name at a set of servers, each on a different IP address. Traffic gets sent to IPs on a round-robin basis, much the way a commercial load balancer (such as an F5 box) often is used....</a:t>
            </a:r>
          </a:p>
        </p:txBody>
      </p:sp>
      <p:pic>
        <p:nvPicPr>
          <p:cNvPr id="4" name="Picture 3" descr="one-domain-to-many-ip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90" y="4214363"/>
            <a:ext cx="8311444" cy="1905662"/>
          </a:xfrm>
          <a:prstGeom prst="rect">
            <a:avLst/>
          </a:prstGeom>
        </p:spPr>
      </p:pic>
      <p:sp>
        <p:nvSpPr>
          <p:cNvPr id="5" name="Slide Number Placeholder 4"/>
          <p:cNvSpPr>
            <a:spLocks noGrp="1"/>
          </p:cNvSpPr>
          <p:nvPr>
            <p:ph type="sldNum" sz="quarter" idx="12"/>
          </p:nvPr>
        </p:nvSpPr>
        <p:spPr/>
        <p:txBody>
          <a:bodyPr/>
          <a:lstStyle/>
          <a:p>
            <a:fld id="{168E5768-8D82-664A-9F57-1C5572B5EC86}" type="slidenum">
              <a:rPr lang="en-US" smtClean="0"/>
              <a:t>139</a:t>
            </a:fld>
            <a:endParaRPr lang="en-US"/>
          </a:p>
        </p:txBody>
      </p:sp>
    </p:spTree>
    <p:extLst>
      <p:ext uri="{BB962C8B-B14F-4D97-AF65-F5344CB8AC3E}">
        <p14:creationId xmlns:p14="http://schemas.microsoft.com/office/powerpoint/2010/main" val="15884746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3312"/>
          </a:xfrm>
        </p:spPr>
        <p:txBody>
          <a:bodyPr>
            <a:normAutofit/>
          </a:bodyPr>
          <a:lstStyle/>
          <a:p>
            <a:r>
              <a:rPr lang="en-US" sz="3200" b="1" dirty="0" smtClean="0"/>
              <a:t>One Small Problem: Regular DNS </a:t>
            </a:r>
            <a:r>
              <a:rPr lang="en-US" sz="3200" b="1" u="sng" dirty="0" smtClean="0"/>
              <a:t>Isn't</a:t>
            </a:r>
            <a:r>
              <a:rPr lang="en-US" sz="3200" b="1" dirty="0" smtClean="0"/>
              <a:t> Designed To Facilitate Hunting Spammers/Cybercriminals</a:t>
            </a:r>
            <a:endParaRPr lang="en-US" sz="3200" b="1" dirty="0"/>
          </a:p>
        </p:txBody>
      </p:sp>
      <p:sp>
        <p:nvSpPr>
          <p:cNvPr id="3" name="Content Placeholder 2"/>
          <p:cNvSpPr>
            <a:spLocks noGrp="1"/>
          </p:cNvSpPr>
          <p:nvPr>
            <p:ph idx="1"/>
          </p:nvPr>
        </p:nvSpPr>
        <p:spPr>
          <a:xfrm>
            <a:off x="211677" y="1104900"/>
            <a:ext cx="8766950" cy="5581099"/>
          </a:xfrm>
        </p:spPr>
        <p:txBody>
          <a:bodyPr>
            <a:normAutofit/>
          </a:bodyPr>
          <a:lstStyle/>
          <a:p>
            <a:r>
              <a:rPr lang="en-US" sz="2400" dirty="0" smtClean="0"/>
              <a:t>Hunting down bad guys was never </a:t>
            </a:r>
            <a:r>
              <a:rPr lang="en-US" sz="2400" dirty="0" smtClean="0"/>
              <a:t>a </a:t>
            </a:r>
            <a:r>
              <a:rPr lang="en-US" sz="2400" dirty="0" smtClean="0"/>
              <a:t>DNS design goal.</a:t>
            </a:r>
          </a:p>
          <a:p>
            <a:r>
              <a:rPr lang="en-US" sz="2400" dirty="0" smtClean="0"/>
              <a:t>It shouldn't be surprising, therefore, </a:t>
            </a:r>
            <a:r>
              <a:rPr lang="en-US" sz="2400" dirty="0" smtClean="0"/>
              <a:t>that normally we </a:t>
            </a:r>
            <a:r>
              <a:rPr lang="en-US" sz="2400" dirty="0" smtClean="0"/>
              <a:t>ca</a:t>
            </a:r>
            <a:r>
              <a:rPr lang="en-US" sz="2400" dirty="0" smtClean="0"/>
              <a:t>n't...</a:t>
            </a:r>
          </a:p>
          <a:p>
            <a:pPr lvl="1"/>
            <a:r>
              <a:rPr lang="en-US" sz="2400" dirty="0" smtClean="0"/>
              <a:t>Find all the fully qualified domain </a:t>
            </a:r>
            <a:r>
              <a:rPr lang="en-US" sz="2400" dirty="0" smtClean="0"/>
              <a:t>names under a base domain</a:t>
            </a:r>
          </a:p>
          <a:p>
            <a:pPr lvl="1"/>
            <a:r>
              <a:rPr lang="en-US" sz="2400" dirty="0" smtClean="0"/>
              <a:t>Find all the domains that use a specific name server </a:t>
            </a:r>
          </a:p>
          <a:p>
            <a:pPr lvl="1"/>
            <a:r>
              <a:rPr lang="en-US" sz="2400" dirty="0" smtClean="0">
                <a:sym typeface="Zapf Dingbats"/>
              </a:rPr>
              <a:t>Given </a:t>
            </a:r>
            <a:r>
              <a:rPr lang="en-US" sz="2400" dirty="0">
                <a:sym typeface="Zapf Dingbats"/>
              </a:rPr>
              <a:t>the IP used by one </a:t>
            </a:r>
            <a:r>
              <a:rPr lang="en-US" sz="2400" dirty="0" smtClean="0">
                <a:sym typeface="Zapf Dingbats"/>
              </a:rPr>
              <a:t>fully qualified domain name, find all </a:t>
            </a:r>
            <a:r>
              <a:rPr lang="en-US" sz="2400" dirty="0">
                <a:sym typeface="Zapf Dingbats"/>
              </a:rPr>
              <a:t>other domain names </a:t>
            </a:r>
            <a:r>
              <a:rPr lang="en-US" sz="2400" dirty="0" smtClean="0">
                <a:sym typeface="Zapf Dingbats"/>
              </a:rPr>
              <a:t>that are also on </a:t>
            </a:r>
            <a:r>
              <a:rPr lang="en-US" sz="2400" dirty="0">
                <a:sym typeface="Zapf Dingbats"/>
              </a:rPr>
              <a:t>that same IP </a:t>
            </a:r>
            <a:r>
              <a:rPr lang="en-US" sz="2400" dirty="0" smtClean="0">
                <a:sym typeface="Zapf Dingbats"/>
              </a:rPr>
              <a:t>address</a:t>
            </a:r>
          </a:p>
          <a:p>
            <a:pPr lvl="1"/>
            <a:r>
              <a:rPr lang="en-US" sz="2400" dirty="0" smtClean="0">
                <a:sym typeface="Zapf Dingbats"/>
              </a:rPr>
              <a:t>Given a net block, find all the domains in that network range</a:t>
            </a:r>
            <a:endParaRPr lang="en-US" sz="2400" dirty="0">
              <a:sym typeface="Zapf Dingbats"/>
            </a:endParaRPr>
          </a:p>
          <a:p>
            <a:pPr lvl="1"/>
            <a:r>
              <a:rPr lang="en-US" sz="2400" dirty="0"/>
              <a:t>Given a domain name, </a:t>
            </a:r>
            <a:r>
              <a:rPr lang="en-US" sz="2400" dirty="0" smtClean="0"/>
              <a:t>see if it has resolved </a:t>
            </a:r>
            <a:r>
              <a:rPr lang="en-US" sz="2400" dirty="0"/>
              <a:t>to multiple </a:t>
            </a:r>
            <a:r>
              <a:rPr lang="en-US" sz="2400" dirty="0" smtClean="0"/>
              <a:t>different IPs over </a:t>
            </a:r>
            <a:r>
              <a:rPr lang="en-US" sz="2400" dirty="0" smtClean="0"/>
              <a:t>time, and if so, what were those IPs?</a:t>
            </a:r>
            <a:endParaRPr lang="en-US" sz="2400" dirty="0" smtClean="0"/>
          </a:p>
          <a:p>
            <a:r>
              <a:rPr lang="en-US" sz="2400" dirty="0" smtClean="0"/>
              <a:t>These </a:t>
            </a:r>
            <a:r>
              <a:rPr lang="en-US" sz="2400" dirty="0"/>
              <a:t>queries are </a:t>
            </a:r>
            <a:r>
              <a:rPr lang="en-US" sz="2400" dirty="0" smtClean="0"/>
              <a:t>all examples </a:t>
            </a:r>
            <a:r>
              <a:rPr lang="en-US" sz="2400" dirty="0"/>
              <a:t>of the sort of things that "regular DNS" was just </a:t>
            </a:r>
            <a:r>
              <a:rPr lang="en-US" sz="2400" b="1" dirty="0"/>
              <a:t>NOT</a:t>
            </a:r>
            <a:r>
              <a:rPr lang="en-US" sz="2400" dirty="0"/>
              <a:t> </a:t>
            </a:r>
            <a:r>
              <a:rPr lang="en-US" sz="2400" dirty="0" smtClean="0"/>
              <a:t>set up to do.</a:t>
            </a:r>
            <a:r>
              <a:rPr lang="en-US" sz="2400" dirty="0"/>
              <a:t>.</a:t>
            </a:r>
            <a:r>
              <a:rPr lang="en-US" sz="2400" dirty="0" smtClean="0"/>
              <a:t>.</a:t>
            </a:r>
          </a:p>
          <a:p>
            <a:r>
              <a:rPr lang="en-US" sz="2400" dirty="0" smtClean="0"/>
              <a:t>Fortunately, passive DNS *can* handle those sort of </a:t>
            </a:r>
            <a:r>
              <a:rPr lang="en-US" sz="2400" dirty="0" smtClean="0"/>
              <a:t>queries.</a:t>
            </a:r>
          </a:p>
          <a:p>
            <a:r>
              <a:rPr lang="en-US" sz="2400" b="1" dirty="0" smtClean="0">
                <a:solidFill>
                  <a:srgbClr val="FF0000"/>
                </a:solidFill>
              </a:rPr>
              <a:t>By </a:t>
            </a:r>
            <a:r>
              <a:rPr lang="en-US" sz="2400" b="1" dirty="0" smtClean="0">
                <a:solidFill>
                  <a:srgbClr val="FF0000"/>
                </a:solidFill>
              </a:rPr>
              <a:t>using passive DNS, we can make it harder for bad guys to hide</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14</a:t>
            </a:fld>
            <a:endParaRPr lang="en-US" dirty="0"/>
          </a:p>
        </p:txBody>
      </p:sp>
    </p:spTree>
    <p:extLst>
      <p:ext uri="{BB962C8B-B14F-4D97-AF65-F5344CB8AC3E}">
        <p14:creationId xmlns:p14="http://schemas.microsoft.com/office/powerpoint/2010/main" val="3462055592"/>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1889"/>
          </a:xfrm>
        </p:spPr>
        <p:txBody>
          <a:bodyPr>
            <a:noAutofit/>
          </a:bodyPr>
          <a:lstStyle/>
          <a:p>
            <a:r>
              <a:rPr lang="en-US" sz="3200" b="1" dirty="0" smtClean="0"/>
              <a:t>A Domain Name Can Point At Another </a:t>
            </a:r>
            <a:br>
              <a:rPr lang="en-US" sz="3200" b="1" dirty="0" smtClean="0"/>
            </a:br>
            <a:r>
              <a:rPr lang="en-US" sz="3200" b="1" u="sng" dirty="0" smtClean="0"/>
              <a:t>Domain Name</a:t>
            </a:r>
            <a:r>
              <a:rPr lang="en-US" sz="3200" b="1" dirty="0" smtClean="0"/>
              <a:t> Rather Than At An </a:t>
            </a:r>
            <a:r>
              <a:rPr lang="en-US" sz="3200" b="1" u="sng" dirty="0" smtClean="0"/>
              <a:t>IP Address</a:t>
            </a:r>
            <a:endParaRPr lang="en-US" sz="3200" b="1" u="sng" dirty="0"/>
          </a:p>
        </p:txBody>
      </p:sp>
      <p:sp>
        <p:nvSpPr>
          <p:cNvPr id="3" name="Content Placeholder 2"/>
          <p:cNvSpPr>
            <a:spLocks noGrp="1"/>
          </p:cNvSpPr>
          <p:nvPr>
            <p:ph idx="1"/>
          </p:nvPr>
        </p:nvSpPr>
        <p:spPr>
          <a:xfrm>
            <a:off x="176396" y="1122386"/>
            <a:ext cx="8696393" cy="5563614"/>
          </a:xfrm>
        </p:spPr>
        <p:txBody>
          <a:bodyPr>
            <a:normAutofit/>
          </a:bodyPr>
          <a:lstStyle/>
          <a:p>
            <a:r>
              <a:rPr lang="en-US" sz="2400" dirty="0" smtClean="0"/>
              <a:t>Domain names that point at other domain names are normally called "CNAMES." You can think of these as additional aliases that can be used in lieu of a host's primary name. For </a:t>
            </a:r>
            <a:r>
              <a:rPr lang="en-US" sz="2400" dirty="0"/>
              <a:t>example:</a:t>
            </a:r>
            <a:br>
              <a:rPr lang="en-US" sz="2400" dirty="0"/>
            </a:br>
            <a:r>
              <a:rPr lang="en-US" sz="2400" dirty="0"/>
              <a:t/>
            </a:r>
            <a:br>
              <a:rPr lang="en-US" sz="2400" dirty="0"/>
            </a:br>
            <a:r>
              <a:rPr lang="en-US" sz="2400" dirty="0" err="1" smtClean="0"/>
              <a:t>senate.uoregon.edu</a:t>
            </a:r>
            <a:r>
              <a:rPr lang="en-US" sz="2400" dirty="0"/>
              <a:t>. IN CNAME </a:t>
            </a:r>
            <a:r>
              <a:rPr lang="en-US" sz="2400" dirty="0" err="1" smtClean="0"/>
              <a:t>faprod.uoregon.edu</a:t>
            </a:r>
            <a:r>
              <a:rPr lang="en-US" sz="2400" dirty="0" smtClean="0"/>
              <a:t>.</a:t>
            </a:r>
            <a:br>
              <a:rPr lang="en-US" sz="2400" dirty="0" smtClean="0"/>
            </a:br>
            <a:r>
              <a:rPr lang="en-US" sz="2400" dirty="0" err="1" smtClean="0"/>
              <a:t>parking.uoregon.edu</a:t>
            </a:r>
            <a:r>
              <a:rPr lang="en-US" sz="2400" dirty="0"/>
              <a:t>. IN CNAME </a:t>
            </a:r>
            <a:r>
              <a:rPr lang="en-US" sz="2400" dirty="0" err="1" smtClean="0"/>
              <a:t>faprod.uoregon.edu</a:t>
            </a:r>
            <a:r>
              <a:rPr lang="en-US" sz="2400" dirty="0" smtClean="0"/>
              <a:t>.</a:t>
            </a:r>
            <a:br>
              <a:rPr lang="en-US" sz="2400" dirty="0" smtClean="0"/>
            </a:br>
            <a:r>
              <a:rPr lang="en-US" sz="2400" dirty="0" err="1" smtClean="0"/>
              <a:t>committees.uoregon.edu</a:t>
            </a:r>
            <a:r>
              <a:rPr lang="en-US" sz="2400" dirty="0"/>
              <a:t>. IN CNAME </a:t>
            </a:r>
            <a:r>
              <a:rPr lang="en-US" sz="2400" dirty="0" err="1" smtClean="0"/>
              <a:t>faprod.uoregon.edu</a:t>
            </a:r>
            <a:r>
              <a:rPr lang="en-US" sz="2400" dirty="0" smtClean="0"/>
              <a:t>.</a:t>
            </a:r>
            <a:br>
              <a:rPr lang="en-US" sz="2400" dirty="0" smtClean="0"/>
            </a:br>
            <a:r>
              <a:rPr lang="en-US" sz="2400" dirty="0" err="1" smtClean="0"/>
              <a:t>facilities.uoregon.edu</a:t>
            </a:r>
            <a:r>
              <a:rPr lang="en-US" sz="2400" dirty="0"/>
              <a:t>. IN CNAME </a:t>
            </a:r>
            <a:r>
              <a:rPr lang="en-US" sz="2400" dirty="0" err="1" smtClean="0"/>
              <a:t>faprod.uoregon.edu</a:t>
            </a:r>
            <a:r>
              <a:rPr lang="en-US" sz="2400" dirty="0" smtClean="0"/>
              <a:t>.</a:t>
            </a:r>
            <a:br>
              <a:rPr lang="en-US" sz="2400" dirty="0" smtClean="0"/>
            </a:br>
            <a:r>
              <a:rPr lang="en-US" sz="2400" dirty="0" err="1" smtClean="0"/>
              <a:t>courseevals.uoregon.edu</a:t>
            </a:r>
            <a:r>
              <a:rPr lang="en-US" sz="2400" dirty="0"/>
              <a:t>. IN CNAME </a:t>
            </a:r>
            <a:r>
              <a:rPr lang="en-US" sz="2400" dirty="0" err="1" smtClean="0"/>
              <a:t>faprod.uoregon.edu</a:t>
            </a:r>
            <a:r>
              <a:rPr lang="en-US" sz="2400" dirty="0" smtClean="0"/>
              <a:t>.</a:t>
            </a:r>
            <a:br>
              <a:rPr lang="en-US" sz="2400" dirty="0" smtClean="0"/>
            </a:br>
            <a:r>
              <a:rPr lang="en-US" sz="2400" dirty="0" err="1" smtClean="0"/>
              <a:t>riskmanagement.uoregon.edu</a:t>
            </a:r>
            <a:r>
              <a:rPr lang="en-US" sz="2400" dirty="0"/>
              <a:t>. IN CNAME </a:t>
            </a:r>
            <a:r>
              <a:rPr lang="en-US" sz="2400" dirty="0" err="1"/>
              <a:t>faprod.uoregon.edu</a:t>
            </a:r>
            <a:r>
              <a:rPr lang="en-US" sz="2400" dirty="0" smtClean="0"/>
              <a:t>.</a:t>
            </a:r>
            <a:br>
              <a:rPr lang="en-US" sz="2400" dirty="0" smtClean="0"/>
            </a:br>
            <a:r>
              <a:rPr lang="en-US" sz="2400" dirty="0" smtClean="0"/>
              <a:t>[etc]</a:t>
            </a:r>
            <a:br>
              <a:rPr lang="en-US" sz="2400" dirty="0" smtClean="0"/>
            </a:br>
            <a:endParaRPr lang="en-US" sz="2400" dirty="0"/>
          </a:p>
          <a:p>
            <a:r>
              <a:rPr lang="en-US" sz="2400" dirty="0" smtClean="0"/>
              <a:t>If </a:t>
            </a:r>
            <a:r>
              <a:rPr lang="en-US" sz="2400" dirty="0" err="1" smtClean="0"/>
              <a:t>faprod.uoregon.edu</a:t>
            </a:r>
            <a:r>
              <a:rPr lang="en-US" sz="2400" dirty="0" smtClean="0"/>
              <a:t> ever needed to move to a new IP address, you could just change it, not each and every one of these sites...</a:t>
            </a:r>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140</a:t>
            </a:fld>
            <a:endParaRPr lang="en-US"/>
          </a:p>
        </p:txBody>
      </p:sp>
    </p:spTree>
    <p:extLst>
      <p:ext uri="{BB962C8B-B14F-4D97-AF65-F5344CB8AC3E}">
        <p14:creationId xmlns:p14="http://schemas.microsoft.com/office/powerpoint/2010/main" val="70421799"/>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1889"/>
          </a:xfrm>
        </p:spPr>
        <p:txBody>
          <a:bodyPr>
            <a:noAutofit/>
          </a:bodyPr>
          <a:lstStyle/>
          <a:p>
            <a:r>
              <a:rPr lang="en-US" sz="3200" b="1" dirty="0" smtClean="0"/>
              <a:t>IP Addresses Can (Sometimes) Also </a:t>
            </a:r>
            <a:br>
              <a:rPr lang="en-US" sz="3200" b="1" dirty="0" smtClean="0"/>
            </a:br>
            <a:r>
              <a:rPr lang="en-US" sz="3200" b="1" dirty="0" smtClean="0"/>
              <a:t>Be Mapped Back To A Domain Name</a:t>
            </a:r>
            <a:endParaRPr lang="en-US" sz="3200" b="1" dirty="0"/>
          </a:p>
        </p:txBody>
      </p:sp>
      <p:sp>
        <p:nvSpPr>
          <p:cNvPr id="3" name="Content Placeholder 2"/>
          <p:cNvSpPr>
            <a:spLocks noGrp="1"/>
          </p:cNvSpPr>
          <p:nvPr>
            <p:ph idx="1"/>
          </p:nvPr>
        </p:nvSpPr>
        <p:spPr>
          <a:xfrm>
            <a:off x="176396" y="1241778"/>
            <a:ext cx="8696393" cy="5444222"/>
          </a:xfrm>
        </p:spPr>
        <p:txBody>
          <a:bodyPr>
            <a:normAutofit/>
          </a:bodyPr>
          <a:lstStyle/>
          <a:p>
            <a:r>
              <a:rPr lang="en-US" sz="2400" dirty="0" smtClean="0"/>
              <a:t>Just as you can map a domain name to an IP address, you can also (sometimes) map an IP address back to a domain name:</a:t>
            </a:r>
            <a:endParaRPr lang="en-US" sz="2400" dirty="0"/>
          </a:p>
          <a:p>
            <a:r>
              <a:rPr lang="en-US" sz="2400" dirty="0"/>
              <a:t>N</a:t>
            </a:r>
            <a:r>
              <a:rPr lang="en-US" sz="2400" dirty="0" smtClean="0"/>
              <a:t>ormal domain name to IP DNS resolution might look like:</a:t>
            </a:r>
            <a:br>
              <a:rPr lang="en-US" sz="2400" dirty="0" smtClean="0"/>
            </a:br>
            <a:r>
              <a:rPr lang="en-US" sz="2400" dirty="0" smtClean="0"/>
              <a:t>		</a:t>
            </a:r>
            <a:r>
              <a:rPr lang="hr-HR" sz="2400" dirty="0" smtClean="0"/>
              <a:t>drupal</a:t>
            </a:r>
            <a:r>
              <a:rPr lang="hr-HR" sz="2400" dirty="0"/>
              <a:t>-cluster5.</a:t>
            </a:r>
            <a:r>
              <a:rPr lang="hr-HR" sz="2400" dirty="0" smtClean="0"/>
              <a:t>uoregon.edu</a:t>
            </a:r>
            <a:r>
              <a:rPr lang="hr-HR" sz="2400" dirty="0"/>
              <a:t> </a:t>
            </a:r>
            <a:r>
              <a:rPr lang="hr-HR" sz="2400" dirty="0" smtClean="0">
                <a:sym typeface="Wingdings"/>
              </a:rPr>
              <a:t></a:t>
            </a:r>
            <a:r>
              <a:rPr lang="hr-HR" sz="2400" dirty="0">
                <a:sym typeface="Wingdings"/>
              </a:rPr>
              <a:t> </a:t>
            </a:r>
            <a:r>
              <a:rPr lang="hr-HR" sz="2400" dirty="0" smtClean="0"/>
              <a:t>128.223.142.244</a:t>
            </a:r>
            <a:endParaRPr lang="hr-HR" sz="2400" dirty="0"/>
          </a:p>
          <a:p>
            <a:r>
              <a:rPr lang="hr-HR" sz="2400" dirty="0" smtClean="0"/>
              <a:t>Reverse (IP to domain name) DNS resolution might look like:</a:t>
            </a:r>
            <a:br>
              <a:rPr lang="hr-HR" sz="2400" dirty="0" smtClean="0"/>
            </a:br>
            <a:r>
              <a:rPr lang="hr-HR" sz="2400" dirty="0" smtClean="0"/>
              <a:t>		</a:t>
            </a:r>
            <a:r>
              <a:rPr lang="pl-PL" sz="2400" dirty="0" smtClean="0"/>
              <a:t>244.142.223.128</a:t>
            </a:r>
            <a:r>
              <a:rPr lang="pl-PL" sz="2400" dirty="0"/>
              <a:t>.in-</a:t>
            </a:r>
            <a:r>
              <a:rPr lang="pl-PL" sz="2400" dirty="0" smtClean="0"/>
              <a:t>addr.arpa </a:t>
            </a:r>
            <a:r>
              <a:rPr lang="pl-PL" sz="2400" dirty="0" smtClean="0">
                <a:sym typeface="Wingdings"/>
              </a:rPr>
              <a:t> </a:t>
            </a:r>
            <a:br>
              <a:rPr lang="pl-PL" sz="2400" dirty="0" smtClean="0">
                <a:sym typeface="Wingdings"/>
              </a:rPr>
            </a:br>
            <a:r>
              <a:rPr lang="pl-PL" sz="2400" dirty="0" smtClean="0">
                <a:sym typeface="Wingdings"/>
              </a:rPr>
              <a:t>			</a:t>
            </a:r>
            <a:r>
              <a:rPr lang="en-US" sz="2400" dirty="0" smtClean="0"/>
              <a:t>drupal</a:t>
            </a:r>
            <a:r>
              <a:rPr lang="en-US" sz="2400" dirty="0"/>
              <a:t>-cluster5.</a:t>
            </a:r>
            <a:r>
              <a:rPr lang="en-US" sz="2400" dirty="0" smtClean="0"/>
              <a:t>uoregon.edu</a:t>
            </a:r>
            <a:endParaRPr lang="en-US" sz="2400" dirty="0"/>
          </a:p>
          <a:p>
            <a:r>
              <a:rPr lang="en-US" sz="2400" dirty="0" smtClean="0"/>
              <a:t>These are normally called "inverse address" or "pointer" records. Does the following help you to see why?</a:t>
            </a:r>
            <a:br>
              <a:rPr lang="en-US" sz="2400" dirty="0" smtClean="0"/>
            </a:br>
            <a:r>
              <a:rPr lang="en-US" sz="2400" dirty="0" smtClean="0"/>
              <a:t/>
            </a:r>
            <a:br>
              <a:rPr lang="en-US" sz="2400" dirty="0" smtClean="0"/>
            </a:br>
            <a:r>
              <a:rPr lang="en-US" sz="2400" dirty="0" smtClean="0"/>
              <a:t>		$ </a:t>
            </a:r>
            <a:r>
              <a:rPr lang="en-US" sz="2400" b="1" dirty="0" smtClean="0"/>
              <a:t>dig </a:t>
            </a:r>
            <a:r>
              <a:rPr lang="en-US" sz="2400" b="1" dirty="0"/>
              <a:t>-x </a:t>
            </a:r>
            <a:r>
              <a:rPr lang="en-US" sz="2400" b="1" dirty="0" smtClean="0"/>
              <a:t>128.223.142.244</a:t>
            </a:r>
            <a:r>
              <a:rPr lang="en-US" sz="2400" dirty="0" smtClean="0"/>
              <a:t/>
            </a:r>
            <a:br>
              <a:rPr lang="en-US" sz="2400" dirty="0" smtClean="0"/>
            </a:br>
            <a:r>
              <a:rPr lang="en-US" sz="2400" dirty="0" smtClean="0"/>
              <a:t>		[...]</a:t>
            </a:r>
            <a:r>
              <a:rPr lang="hr-HR" sz="2400" dirty="0"/>
              <a:t/>
            </a:r>
            <a:br>
              <a:rPr lang="hr-HR" sz="2400" dirty="0"/>
            </a:br>
            <a:r>
              <a:rPr lang="hr-HR" sz="2400" dirty="0" smtClean="0"/>
              <a:t>		</a:t>
            </a:r>
            <a:r>
              <a:rPr lang="en-US" sz="2400" dirty="0" smtClean="0"/>
              <a:t>244.142.223.128.</a:t>
            </a:r>
            <a:r>
              <a:rPr lang="en-US" sz="2400" b="1" dirty="0" smtClean="0"/>
              <a:t>in-addr.arpa. </a:t>
            </a:r>
            <a:r>
              <a:rPr lang="en-US" sz="2400" dirty="0" smtClean="0"/>
              <a:t>86400  IN</a:t>
            </a:r>
            <a:r>
              <a:rPr lang="en-US" sz="2400" dirty="0"/>
              <a:t> </a:t>
            </a:r>
            <a:r>
              <a:rPr lang="en-US" sz="2400" dirty="0" smtClean="0"/>
              <a:t> </a:t>
            </a:r>
            <a:r>
              <a:rPr lang="en-US" sz="2400" b="1" dirty="0" smtClean="0"/>
              <a:t>PTR</a:t>
            </a:r>
            <a:r>
              <a:rPr lang="en-US" sz="2400" dirty="0"/>
              <a:t>	</a:t>
            </a:r>
            <a:r>
              <a:rPr lang="en-US" sz="2400" dirty="0" smtClean="0"/>
              <a:t/>
            </a:r>
            <a:br>
              <a:rPr lang="en-US" sz="2400" dirty="0" smtClean="0"/>
            </a:br>
            <a:r>
              <a:rPr lang="en-US" sz="2400" dirty="0" smtClean="0"/>
              <a:t>			drupal</a:t>
            </a:r>
            <a:r>
              <a:rPr lang="en-US" sz="2400" dirty="0"/>
              <a:t>-cluster5.uoregon.edu.</a:t>
            </a:r>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141</a:t>
            </a:fld>
            <a:endParaRPr lang="en-US"/>
          </a:p>
        </p:txBody>
      </p:sp>
    </p:spTree>
    <p:extLst>
      <p:ext uri="{BB962C8B-B14F-4D97-AF65-F5344CB8AC3E}">
        <p14:creationId xmlns:p14="http://schemas.microsoft.com/office/powerpoint/2010/main" val="2820569380"/>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Generic TLDs (Regular Domain Names)</a:t>
            </a:r>
            <a:endParaRPr lang="en-US" sz="3200" b="1" dirty="0"/>
          </a:p>
        </p:txBody>
      </p:sp>
      <p:sp>
        <p:nvSpPr>
          <p:cNvPr id="3" name="Content Placeholder 2"/>
          <p:cNvSpPr>
            <a:spLocks noGrp="1"/>
          </p:cNvSpPr>
          <p:nvPr>
            <p:ph idx="1"/>
          </p:nvPr>
        </p:nvSpPr>
        <p:spPr>
          <a:xfrm>
            <a:off x="176396" y="860778"/>
            <a:ext cx="8696393" cy="5825221"/>
          </a:xfrm>
        </p:spPr>
        <p:txBody>
          <a:bodyPr>
            <a:normAutofit/>
          </a:bodyPr>
          <a:lstStyle/>
          <a:p>
            <a:r>
              <a:rPr lang="en-US" sz="2400" dirty="0" smtClean="0"/>
              <a:t>gTLDs are managed by ICANN, the Internet Corporation for Assigned Names and Numbers. </a:t>
            </a:r>
            <a:r>
              <a:rPr lang="en-US" sz="2400" b="1" dirty="0" smtClean="0"/>
              <a:t>Traditional generic TLDs </a:t>
            </a:r>
            <a:r>
              <a:rPr lang="en-US" sz="2400" dirty="0" smtClean="0"/>
              <a:t>include .com, </a:t>
            </a:r>
            <a:r>
              <a:rPr lang="en-US" sz="2400" dirty="0" err="1" smtClean="0"/>
              <a:t>.net</a:t>
            </a:r>
            <a:r>
              <a:rPr lang="en-US" sz="2400" dirty="0" smtClean="0"/>
              <a:t>, .org, .edu, .gov, .mil, .int, .biz, .info, .</a:t>
            </a:r>
            <a:r>
              <a:rPr lang="en-US" sz="2400" dirty="0" err="1" smtClean="0"/>
              <a:t>mobi</a:t>
            </a:r>
            <a:r>
              <a:rPr lang="en-US" sz="2400" dirty="0" smtClean="0"/>
              <a:t>, </a:t>
            </a:r>
            <a:br>
              <a:rPr lang="en-US" sz="2400" dirty="0" smtClean="0"/>
            </a:br>
            <a:r>
              <a:rPr lang="en-US" sz="2400" dirty="0" smtClean="0"/>
              <a:t>.name, .jobs, .me, .xxx, .pro, .aero, .jobs, .</a:t>
            </a:r>
            <a:r>
              <a:rPr lang="en-US" sz="2400" dirty="0" err="1" smtClean="0"/>
              <a:t>asia</a:t>
            </a:r>
            <a:r>
              <a:rPr lang="en-US" sz="2400" dirty="0" smtClean="0"/>
              <a:t>, .museum, .</a:t>
            </a:r>
            <a:r>
              <a:rPr lang="en-US" sz="2400" dirty="0" err="1" smtClean="0"/>
              <a:t>tel</a:t>
            </a:r>
            <a:r>
              <a:rPr lang="en-US" sz="2400" dirty="0" smtClean="0"/>
              <a:t>, </a:t>
            </a:r>
            <a:br>
              <a:rPr lang="en-US" sz="2400" dirty="0" smtClean="0"/>
            </a:br>
            <a:r>
              <a:rPr lang="en-US" sz="2400" dirty="0" smtClean="0"/>
              <a:t>and .travel. </a:t>
            </a:r>
          </a:p>
          <a:p>
            <a:r>
              <a:rPr lang="en-US" sz="2400" dirty="0" smtClean="0"/>
              <a:t>Some gTLDs are </a:t>
            </a:r>
            <a:r>
              <a:rPr lang="en-US" sz="2400" b="1" dirty="0" smtClean="0"/>
              <a:t>unrestricted</a:t>
            </a:r>
            <a:r>
              <a:rPr lang="en-US" sz="2400" dirty="0" smtClean="0"/>
              <a:t> (e.g., anyone can register a domain in them), such as .com, </a:t>
            </a:r>
            <a:r>
              <a:rPr lang="en-US" sz="2400" dirty="0" err="1" smtClean="0"/>
              <a:t>.net</a:t>
            </a:r>
            <a:r>
              <a:rPr lang="en-US" sz="2400" dirty="0" smtClean="0"/>
              <a:t>, .org, and .info</a:t>
            </a:r>
          </a:p>
          <a:p>
            <a:r>
              <a:rPr lang="en-US" sz="2400" dirty="0" smtClean="0"/>
              <a:t>Other gTLDs </a:t>
            </a:r>
            <a:r>
              <a:rPr lang="en-US" sz="2400" b="1" dirty="0" smtClean="0"/>
              <a:t>are limited to just particular communities.</a:t>
            </a:r>
            <a:br>
              <a:rPr lang="en-US" sz="2400" b="1" dirty="0" smtClean="0"/>
            </a:br>
            <a:r>
              <a:rPr lang="en-US" sz="2400" dirty="0"/>
              <a:t>F</a:t>
            </a:r>
            <a:r>
              <a:rPr lang="en-US" sz="2400" dirty="0" smtClean="0"/>
              <a:t>or example: .</a:t>
            </a:r>
            <a:r>
              <a:rPr lang="en-US" sz="2400" dirty="0" err="1" smtClean="0"/>
              <a:t>edu's</a:t>
            </a:r>
            <a:r>
              <a:rPr lang="en-US" sz="2400" dirty="0" smtClean="0"/>
              <a:t> are now limited to just accredited US colleges and universities; .</a:t>
            </a:r>
            <a:r>
              <a:rPr lang="en-US" sz="2400" dirty="0" err="1" smtClean="0"/>
              <a:t>gov</a:t>
            </a:r>
            <a:r>
              <a:rPr lang="en-US" sz="2400" dirty="0" smtClean="0"/>
              <a:t> is restricted to just American government agencies; .mil is limited to just the US Army, Navy, Air Force, Marines, and Coast Guard; .</a:t>
            </a:r>
            <a:r>
              <a:rPr lang="en-US" sz="2400" dirty="0" err="1" smtClean="0"/>
              <a:t>int</a:t>
            </a:r>
            <a:r>
              <a:rPr lang="en-US" sz="2400" dirty="0" smtClean="0"/>
              <a:t> is just for international organizations </a:t>
            </a:r>
            <a:r>
              <a:rPr lang="en-US" sz="2400" dirty="0" smtClean="0"/>
              <a:t>(such </a:t>
            </a:r>
            <a:r>
              <a:rPr lang="en-US" sz="2400" dirty="0" smtClean="0"/>
              <a:t>as NATO)</a:t>
            </a:r>
          </a:p>
          <a:p>
            <a:r>
              <a:rPr lang="en-US" sz="2400" dirty="0" smtClean="0"/>
              <a:t>gTLDs are most common, but there are also many other types of top level domains.</a:t>
            </a:r>
          </a:p>
        </p:txBody>
      </p:sp>
      <p:sp>
        <p:nvSpPr>
          <p:cNvPr id="4" name="Slide Number Placeholder 3"/>
          <p:cNvSpPr>
            <a:spLocks noGrp="1"/>
          </p:cNvSpPr>
          <p:nvPr>
            <p:ph type="sldNum" sz="quarter" idx="12"/>
          </p:nvPr>
        </p:nvSpPr>
        <p:spPr/>
        <p:txBody>
          <a:bodyPr/>
          <a:lstStyle/>
          <a:p>
            <a:fld id="{168E5768-8D82-664A-9F57-1C5572B5EC86}" type="slidenum">
              <a:rPr lang="en-US" smtClean="0"/>
              <a:t>142</a:t>
            </a:fld>
            <a:endParaRPr lang="en-US"/>
          </a:p>
        </p:txBody>
      </p:sp>
    </p:spTree>
    <p:extLst>
      <p:ext uri="{BB962C8B-B14F-4D97-AF65-F5344CB8AC3E}">
        <p14:creationId xmlns:p14="http://schemas.microsoft.com/office/powerpoint/2010/main" val="39151583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ccTLDs</a:t>
            </a:r>
            <a:endParaRPr lang="en-US" sz="3200" b="1" dirty="0"/>
          </a:p>
        </p:txBody>
      </p:sp>
      <p:sp>
        <p:nvSpPr>
          <p:cNvPr id="3" name="Content Placeholder 2"/>
          <p:cNvSpPr>
            <a:spLocks noGrp="1"/>
          </p:cNvSpPr>
          <p:nvPr>
            <p:ph idx="1"/>
          </p:nvPr>
        </p:nvSpPr>
        <p:spPr>
          <a:xfrm>
            <a:off x="176396" y="723287"/>
            <a:ext cx="8696393" cy="5962712"/>
          </a:xfrm>
        </p:spPr>
        <p:txBody>
          <a:bodyPr>
            <a:normAutofit/>
          </a:bodyPr>
          <a:lstStyle/>
          <a:p>
            <a:r>
              <a:rPr lang="en-US" sz="2400" dirty="0" smtClean="0"/>
              <a:t>ccTLDs are two letter "Country Code" top level domains such as:</a:t>
            </a:r>
            <a:br>
              <a:rPr lang="en-US" sz="2400" dirty="0" smtClean="0"/>
            </a:br>
            <a:r>
              <a:rPr lang="en-US" sz="2400" dirty="0" smtClean="0"/>
              <a:t/>
            </a:r>
            <a:br>
              <a:rPr lang="en-US" sz="2400" dirty="0" smtClean="0"/>
            </a:br>
            <a:r>
              <a:rPr lang="en-US" sz="2400" dirty="0" smtClean="0"/>
              <a:t>.</a:t>
            </a:r>
            <a:r>
              <a:rPr lang="en-US" sz="2400" dirty="0" err="1" smtClean="0"/>
              <a:t>ar</a:t>
            </a:r>
            <a:r>
              <a:rPr lang="en-US" sz="2400" dirty="0" smtClean="0"/>
              <a:t> Argentina			.au Australia			.be Belgium</a:t>
            </a:r>
            <a:br>
              <a:rPr lang="en-US" sz="2400" dirty="0" smtClean="0"/>
            </a:br>
            <a:r>
              <a:rPr lang="en-US" sz="2400" dirty="0" smtClean="0"/>
              <a:t>.br Brazil				.</a:t>
            </a:r>
            <a:r>
              <a:rPr lang="en-US" sz="2400" dirty="0" err="1" smtClean="0"/>
              <a:t>ca</a:t>
            </a:r>
            <a:r>
              <a:rPr lang="en-US" sz="2400" dirty="0" smtClean="0"/>
              <a:t> Canada		</a:t>
            </a:r>
            <a:r>
              <a:rPr lang="en-US" sz="2400" dirty="0"/>
              <a:t>	</a:t>
            </a:r>
            <a:r>
              <a:rPr lang="en-US" sz="2400" dirty="0" smtClean="0"/>
              <a:t>	.ch Switzerland</a:t>
            </a:r>
            <a:br>
              <a:rPr lang="en-US" sz="2400" dirty="0" smtClean="0"/>
            </a:br>
            <a:r>
              <a:rPr lang="en-US" sz="2400" dirty="0" smtClean="0"/>
              <a:t>.co Colombia			.</a:t>
            </a:r>
            <a:r>
              <a:rPr lang="en-US" sz="2400" dirty="0" err="1" smtClean="0"/>
              <a:t>cn</a:t>
            </a:r>
            <a:r>
              <a:rPr lang="en-US" sz="2400" dirty="0" smtClean="0"/>
              <a:t> China 				.de Germany</a:t>
            </a:r>
            <a:r>
              <a:rPr lang="en-US" sz="2400" dirty="0"/>
              <a:t/>
            </a:r>
            <a:br>
              <a:rPr lang="en-US" sz="2400" dirty="0"/>
            </a:br>
            <a:r>
              <a:rPr lang="en-US" sz="2400" dirty="0" smtClean="0"/>
              <a:t>.</a:t>
            </a:r>
            <a:r>
              <a:rPr lang="en-US" sz="2400" dirty="0" err="1" smtClean="0"/>
              <a:t>es</a:t>
            </a:r>
            <a:r>
              <a:rPr lang="en-US" sz="2400" dirty="0" smtClean="0"/>
              <a:t> Spain				.eu European Union	.fr France</a:t>
            </a:r>
            <a:br>
              <a:rPr lang="en-US" sz="2400" dirty="0" smtClean="0"/>
            </a:br>
            <a:r>
              <a:rPr lang="en-US" sz="2400" dirty="0" smtClean="0"/>
              <a:t>.in India					.it Italy					.</a:t>
            </a:r>
            <a:r>
              <a:rPr lang="en-US" sz="2400" dirty="0" err="1" smtClean="0"/>
              <a:t>nl</a:t>
            </a:r>
            <a:r>
              <a:rPr lang="en-US" sz="2400" dirty="0" smtClean="0"/>
              <a:t> Netherlands 	</a:t>
            </a:r>
            <a:br>
              <a:rPr lang="en-US" sz="2400" dirty="0" smtClean="0"/>
            </a:br>
            <a:r>
              <a:rPr lang="en-US" sz="2400" dirty="0" smtClean="0"/>
              <a:t>.pl Poland				.ru Russia				.tk Tokelau			</a:t>
            </a:r>
            <a:br>
              <a:rPr lang="en-US" sz="2400" dirty="0" smtClean="0"/>
            </a:br>
            <a:r>
              <a:rPr lang="en-US" sz="2400" dirty="0" smtClean="0"/>
              <a:t>.uk United Kingdom	.us United States		etc.</a:t>
            </a:r>
          </a:p>
          <a:p>
            <a:endParaRPr lang="en-US" sz="2400" dirty="0" smtClean="0"/>
          </a:p>
          <a:p>
            <a:r>
              <a:rPr lang="en-US" sz="2400" dirty="0"/>
              <a:t>Most </a:t>
            </a:r>
            <a:r>
              <a:rPr lang="en-US" sz="2400" dirty="0" err="1" smtClean="0"/>
              <a:t>ccTLD</a:t>
            </a:r>
            <a:r>
              <a:rPr lang="en-US" sz="2400" dirty="0" smtClean="0"/>
              <a:t> abbreviations </a:t>
            </a:r>
            <a:r>
              <a:rPr lang="en-US" sz="2400" dirty="0"/>
              <a:t>are self explanatory, </a:t>
            </a:r>
            <a:r>
              <a:rPr lang="en-US" sz="2400" dirty="0" smtClean="0"/>
              <a:t>but there are some noteworthy exceptions such as </a:t>
            </a:r>
            <a:r>
              <a:rPr lang="en-US" sz="2400" dirty="0" err="1" smtClean="0"/>
              <a:t>ch</a:t>
            </a:r>
            <a:r>
              <a:rPr lang="en-US" sz="2400" dirty="0" smtClean="0"/>
              <a:t>= Switzerland (Cantons </a:t>
            </a:r>
            <a:r>
              <a:rPr lang="en-US" sz="2400" dirty="0"/>
              <a:t>of </a:t>
            </a:r>
            <a:r>
              <a:rPr lang="en-US" sz="2400" dirty="0" smtClean="0"/>
              <a:t>Helvetica), </a:t>
            </a:r>
            <a:r>
              <a:rPr lang="en-US" sz="2400" dirty="0"/>
              <a:t>de=Deutschland, </a:t>
            </a:r>
            <a:r>
              <a:rPr lang="en-US" sz="2400" dirty="0" err="1" smtClean="0"/>
              <a:t>dz</a:t>
            </a:r>
            <a:r>
              <a:rPr lang="en-US" sz="2400" dirty="0"/>
              <a:t> </a:t>
            </a:r>
            <a:r>
              <a:rPr lang="en-US" sz="2400" dirty="0" smtClean="0"/>
              <a:t>= Algeria (</a:t>
            </a:r>
            <a:r>
              <a:rPr lang="en-US" sz="2400" dirty="0" err="1" smtClean="0"/>
              <a:t>Dzayer</a:t>
            </a:r>
            <a:r>
              <a:rPr lang="en-US" sz="2400" dirty="0" smtClean="0"/>
              <a:t> in Berber), etc. </a:t>
            </a:r>
            <a:endParaRPr lang="en-US" sz="2400" dirty="0"/>
          </a:p>
          <a:p>
            <a:r>
              <a:rPr lang="en-US" sz="2400" dirty="0" smtClean="0"/>
              <a:t>There are 254 ccTLDs in total, see</a:t>
            </a:r>
            <a:r>
              <a:rPr lang="en-US" sz="2400" dirty="0"/>
              <a:t> </a:t>
            </a:r>
            <a:r>
              <a:rPr lang="en-US" sz="2400" dirty="0" smtClean="0"/>
              <a:t>the country code </a:t>
            </a:r>
            <a:r>
              <a:rPr lang="en-US" sz="2400" dirty="0"/>
              <a:t>TLDs listed</a:t>
            </a:r>
            <a:br>
              <a:rPr lang="en-US" sz="2400" dirty="0"/>
            </a:br>
            <a:r>
              <a:rPr lang="en-US" sz="2400" dirty="0"/>
              <a:t>as part of https://</a:t>
            </a:r>
            <a:r>
              <a:rPr lang="en-US" sz="2400" dirty="0" err="1"/>
              <a:t>icannwiki.com</a:t>
            </a:r>
            <a:r>
              <a:rPr lang="en-US" sz="2400" dirty="0"/>
              <a:t>/</a:t>
            </a:r>
            <a:r>
              <a:rPr lang="en-US" sz="2400" dirty="0" err="1"/>
              <a:t>CcTLD</a:t>
            </a:r>
            <a:endParaRPr lang="en-US" sz="2800" dirty="0"/>
          </a:p>
        </p:txBody>
      </p:sp>
      <p:sp>
        <p:nvSpPr>
          <p:cNvPr id="4" name="Slide Number Placeholder 3"/>
          <p:cNvSpPr>
            <a:spLocks noGrp="1"/>
          </p:cNvSpPr>
          <p:nvPr>
            <p:ph type="sldNum" sz="quarter" idx="12"/>
          </p:nvPr>
        </p:nvSpPr>
        <p:spPr/>
        <p:txBody>
          <a:bodyPr/>
          <a:lstStyle/>
          <a:p>
            <a:fld id="{168E5768-8D82-664A-9F57-1C5572B5EC86}" type="slidenum">
              <a:rPr lang="en-US" smtClean="0"/>
              <a:t>143</a:t>
            </a:fld>
            <a:endParaRPr lang="en-US"/>
          </a:p>
        </p:txBody>
      </p:sp>
    </p:spTree>
    <p:extLst>
      <p:ext uri="{BB962C8B-B14F-4D97-AF65-F5344CB8AC3E}">
        <p14:creationId xmlns:p14="http://schemas.microsoft.com/office/powerpoint/2010/main" val="17510212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Weird ccTLD Factoids</a:t>
            </a:r>
            <a:endParaRPr lang="en-US" sz="3200" b="1" dirty="0"/>
          </a:p>
        </p:txBody>
      </p:sp>
      <p:sp>
        <p:nvSpPr>
          <p:cNvPr id="3" name="Content Placeholder 2"/>
          <p:cNvSpPr>
            <a:spLocks noGrp="1"/>
          </p:cNvSpPr>
          <p:nvPr>
            <p:ph idx="1"/>
          </p:nvPr>
        </p:nvSpPr>
        <p:spPr>
          <a:xfrm>
            <a:off x="176396" y="723287"/>
            <a:ext cx="8696393" cy="5962712"/>
          </a:xfrm>
        </p:spPr>
        <p:txBody>
          <a:bodyPr>
            <a:normAutofit/>
          </a:bodyPr>
          <a:lstStyle/>
          <a:p>
            <a:r>
              <a:rPr lang="en-US" sz="2400" dirty="0" smtClean="0"/>
              <a:t>So-called "open" ccTLDs have been "disconnected" from the countries they're named after. For example, .tk was sold by the Tokelau government and is now largely used for free domain registrations (and not by the 1,400 or so people of Tokelau)</a:t>
            </a:r>
          </a:p>
          <a:p>
            <a:r>
              <a:rPr lang="en-US" sz="2400" dirty="0" smtClean="0"/>
              <a:t>Some ccTLDs register new 2</a:t>
            </a:r>
            <a:r>
              <a:rPr lang="en-US" sz="2400" baseline="30000" dirty="0" smtClean="0"/>
              <a:t>nd</a:t>
            </a:r>
            <a:r>
              <a:rPr lang="en-US" sz="2400" dirty="0" smtClean="0"/>
              <a:t>-level domains differently than .com, </a:t>
            </a:r>
            <a:r>
              <a:rPr lang="en-US" sz="2400" dirty="0" err="1" smtClean="0"/>
              <a:t>.net</a:t>
            </a:r>
            <a:r>
              <a:rPr lang="en-US" sz="2400" dirty="0" smtClean="0"/>
              <a:t>, etc., do. For example, most commercial domains in the uk get registered under .</a:t>
            </a:r>
            <a:r>
              <a:rPr lang="en-US" sz="2400" dirty="0" err="1" smtClean="0"/>
              <a:t>co.uk</a:t>
            </a:r>
            <a:r>
              <a:rPr lang="en-US" sz="2400" dirty="0" smtClean="0"/>
              <a:t>, not directly under .uk (we call .</a:t>
            </a:r>
            <a:r>
              <a:rPr lang="en-US" sz="2400" dirty="0" err="1" smtClean="0"/>
              <a:t>co.uk</a:t>
            </a:r>
            <a:r>
              <a:rPr lang="en-US" sz="2400" dirty="0" smtClean="0"/>
              <a:t> and similarly situated domains "effective TLDs")</a:t>
            </a:r>
          </a:p>
          <a:p>
            <a:r>
              <a:rPr lang="en-US" sz="2400" dirty="0" smtClean="0"/>
              <a:t>Some legacy ccTLDs still exist even if the associated country no longer exist. For example: .su (Soviet Union)</a:t>
            </a:r>
          </a:p>
          <a:p>
            <a:r>
              <a:rPr lang="en-US" sz="2400" dirty="0" smtClean="0"/>
              <a:t>ccTLDs are </a:t>
            </a:r>
            <a:r>
              <a:rPr lang="en-US" sz="2400" u="sng" dirty="0" smtClean="0"/>
              <a:t>not</a:t>
            </a:r>
            <a:r>
              <a:rPr lang="en-US" sz="2400" dirty="0" smtClean="0"/>
              <a:t> subject to ICANN contractual requirements. This</a:t>
            </a:r>
            <a:br>
              <a:rPr lang="en-US" sz="2400" dirty="0" smtClean="0"/>
            </a:br>
            <a:r>
              <a:rPr lang="en-US" sz="2400" dirty="0" smtClean="0"/>
              <a:t>means that they are run as the individual ccTLD operators deem appropriate. In some cases, this translates to things like no requirement for publicly available whois service (whois normally tells you who owns/controls a given domain)</a:t>
            </a:r>
          </a:p>
        </p:txBody>
      </p:sp>
      <p:sp>
        <p:nvSpPr>
          <p:cNvPr id="4" name="Slide Number Placeholder 3"/>
          <p:cNvSpPr>
            <a:spLocks noGrp="1"/>
          </p:cNvSpPr>
          <p:nvPr>
            <p:ph type="sldNum" sz="quarter" idx="12"/>
          </p:nvPr>
        </p:nvSpPr>
        <p:spPr/>
        <p:txBody>
          <a:bodyPr/>
          <a:lstStyle/>
          <a:p>
            <a:fld id="{168E5768-8D82-664A-9F57-1C5572B5EC86}" type="slidenum">
              <a:rPr lang="en-US" smtClean="0"/>
              <a:t>144</a:t>
            </a:fld>
            <a:endParaRPr lang="en-US"/>
          </a:p>
        </p:txBody>
      </p:sp>
    </p:spTree>
    <p:extLst>
      <p:ext uri="{BB962C8B-B14F-4D97-AF65-F5344CB8AC3E}">
        <p14:creationId xmlns:p14="http://schemas.microsoft.com/office/powerpoint/2010/main" val="1377967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IDNs (Internationalized Domain Names)</a:t>
            </a:r>
            <a:endParaRPr lang="en-US" sz="3200" b="1" dirty="0"/>
          </a:p>
        </p:txBody>
      </p:sp>
      <p:sp>
        <p:nvSpPr>
          <p:cNvPr id="3" name="Content Placeholder 2"/>
          <p:cNvSpPr>
            <a:spLocks noGrp="1"/>
          </p:cNvSpPr>
          <p:nvPr>
            <p:ph idx="1"/>
          </p:nvPr>
        </p:nvSpPr>
        <p:spPr>
          <a:xfrm>
            <a:off x="176396" y="723287"/>
            <a:ext cx="8696393" cy="5962712"/>
          </a:xfrm>
        </p:spPr>
        <p:txBody>
          <a:bodyPr>
            <a:normAutofit/>
          </a:bodyPr>
          <a:lstStyle/>
          <a:p>
            <a:r>
              <a:rPr lang="en-US" sz="2400" dirty="0" smtClean="0"/>
              <a:t>Most TLDs use "normal" ("Roman" or "Latin") letters, numbers</a:t>
            </a:r>
            <a:br>
              <a:rPr lang="en-US" sz="2400" dirty="0" smtClean="0"/>
            </a:br>
            <a:r>
              <a:rPr lang="en-US" sz="2400" dirty="0" smtClean="0"/>
              <a:t>and/or hyphens, and can be up to 63 characters long.</a:t>
            </a:r>
          </a:p>
          <a:p>
            <a:r>
              <a:rPr lang="en-US" sz="2400" dirty="0" smtClean="0"/>
              <a:t>IDNs were created to meet the needs of those using languages with other scripts, such as:</a:t>
            </a:r>
            <a:br>
              <a:rPr lang="en-US" sz="2400" dirty="0" smtClean="0"/>
            </a:br>
            <a:r>
              <a:rPr lang="en-US" sz="2400" dirty="0" smtClean="0"/>
              <a:t>-- Arabic</a:t>
            </a:r>
            <a:br>
              <a:rPr lang="en-US" sz="2400" dirty="0" smtClean="0"/>
            </a:br>
            <a:r>
              <a:rPr lang="en-US" sz="2400" dirty="0" smtClean="0"/>
              <a:t>-</a:t>
            </a:r>
            <a:r>
              <a:rPr lang="en-US" sz="2400" dirty="0"/>
              <a:t>- </a:t>
            </a:r>
            <a:r>
              <a:rPr lang="en-US" sz="2400" dirty="0" smtClean="0"/>
              <a:t>Chinese</a:t>
            </a:r>
            <a:br>
              <a:rPr lang="en-US" sz="2400" dirty="0" smtClean="0"/>
            </a:br>
            <a:r>
              <a:rPr lang="en-US" sz="2400" dirty="0" smtClean="0"/>
              <a:t>-- Cyrillic (Russian)</a:t>
            </a:r>
            <a:br>
              <a:rPr lang="en-US" sz="2400" dirty="0" smtClean="0"/>
            </a:br>
            <a:r>
              <a:rPr lang="en-US" sz="2400" dirty="0" smtClean="0"/>
              <a:t>-- Greek</a:t>
            </a:r>
            <a:r>
              <a:rPr lang="en-US" sz="2400" dirty="0"/>
              <a:t/>
            </a:r>
            <a:br>
              <a:rPr lang="en-US" sz="2400" dirty="0"/>
            </a:br>
            <a:r>
              <a:rPr lang="en-US" sz="2400" dirty="0" smtClean="0"/>
              <a:t>-</a:t>
            </a:r>
            <a:r>
              <a:rPr lang="en-US" sz="2400" dirty="0"/>
              <a:t>- </a:t>
            </a:r>
            <a:r>
              <a:rPr lang="en-US" sz="2400" dirty="0" smtClean="0"/>
              <a:t>Hangul (Korean)</a:t>
            </a:r>
            <a:br>
              <a:rPr lang="en-US" sz="2400" dirty="0" smtClean="0"/>
            </a:br>
            <a:r>
              <a:rPr lang="en-US" sz="2400" dirty="0" smtClean="0"/>
              <a:t>-- Hebrew</a:t>
            </a:r>
            <a:br>
              <a:rPr lang="en-US" sz="2400" dirty="0" smtClean="0"/>
            </a:br>
            <a:r>
              <a:rPr lang="en-US" sz="2400" dirty="0" smtClean="0"/>
              <a:t>-- Indian (Bangla, </a:t>
            </a:r>
            <a:r>
              <a:rPr lang="en-US" sz="2400" dirty="0" err="1" smtClean="0"/>
              <a:t>Devanagari</a:t>
            </a:r>
            <a:r>
              <a:rPr lang="en-US" sz="2400" dirty="0" smtClean="0"/>
              <a:t>, Gujarati</a:t>
            </a:r>
            <a:r>
              <a:rPr lang="en-US" sz="2400" dirty="0"/>
              <a:t>, </a:t>
            </a:r>
            <a:r>
              <a:rPr lang="en-US" sz="2400" dirty="0" err="1" smtClean="0"/>
              <a:t>Gurmukhi</a:t>
            </a:r>
            <a:r>
              <a:rPr lang="en-US" sz="2400" dirty="0" smtClean="0"/>
              <a:t>, Tamil, Telugu)</a:t>
            </a:r>
            <a:br>
              <a:rPr lang="en-US" sz="2400" dirty="0" smtClean="0"/>
            </a:br>
            <a:r>
              <a:rPr lang="en-US" sz="2400" dirty="0" smtClean="0"/>
              <a:t>-- Katakana (Japanese), etc.</a:t>
            </a:r>
          </a:p>
          <a:p>
            <a:r>
              <a:rPr lang="en-US" sz="2400" dirty="0" smtClean="0"/>
              <a:t>IDNs get represented two ways: as a "U label" (presentation format, using the international character set</a:t>
            </a:r>
            <a:r>
              <a:rPr lang="en-US" sz="2400" dirty="0"/>
              <a:t>, such as 中信)</a:t>
            </a:r>
            <a:r>
              <a:rPr lang="en-US" sz="2400" dirty="0" smtClean="0"/>
              <a:t>, and as an "A label" (the ASCII-encoded form</a:t>
            </a:r>
            <a:r>
              <a:rPr lang="en-US" sz="2400" dirty="0"/>
              <a:t>, such as xn--</a:t>
            </a:r>
            <a:r>
              <a:rPr lang="en-US" sz="2400" dirty="0" smtClean="0"/>
              <a:t>fiq64b)</a:t>
            </a:r>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145</a:t>
            </a:fld>
            <a:endParaRPr lang="en-US"/>
          </a:p>
        </p:txBody>
      </p:sp>
    </p:spTree>
    <p:extLst>
      <p:ext uri="{BB962C8B-B14F-4D97-AF65-F5344CB8AC3E}">
        <p14:creationId xmlns:p14="http://schemas.microsoft.com/office/powerpoint/2010/main" val="5645285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Internationalized Domain Names (</a:t>
            </a:r>
            <a:r>
              <a:rPr lang="en-US" sz="3200" b="1" dirty="0" err="1" smtClean="0"/>
              <a:t>cont</a:t>
            </a:r>
            <a:r>
              <a:rPr lang="en-US" sz="3200" b="1" dirty="0" smtClean="0"/>
              <a:t>)</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This is now a valid domain name: </a:t>
            </a:r>
            <a:r>
              <a:rPr lang="ja-JP" altLang="en-US" sz="2400" dirty="0" smtClean="0"/>
              <a:t>はじめよう</a:t>
            </a:r>
            <a:r>
              <a:rPr lang="en-US" altLang="ja-JP" sz="2400" dirty="0"/>
              <a:t>.</a:t>
            </a:r>
            <a:r>
              <a:rPr lang="ja-JP" altLang="en-US" sz="2400" dirty="0" smtClean="0"/>
              <a:t>みんな</a:t>
            </a:r>
            <a:r>
              <a:rPr lang="en-US" altLang="ja-JP" sz="2400" dirty="0"/>
              <a:t/>
            </a:r>
            <a:br>
              <a:rPr lang="en-US" altLang="ja-JP" sz="2400" dirty="0"/>
            </a:br>
            <a:r>
              <a:rPr lang="en-US" altLang="ja-JP" sz="2400" dirty="0" smtClean="0"/>
              <a:t>Plug it into your browser, and you'll be taken to that web site.</a:t>
            </a:r>
            <a:br>
              <a:rPr lang="en-US" altLang="ja-JP" sz="2400" dirty="0" smtClean="0"/>
            </a:br>
            <a:r>
              <a:rPr lang="en-US" altLang="ja-JP" sz="2400" dirty="0" smtClean="0"/>
              <a:t>[Anyone want to attempt pronunciation of that domain name?]</a:t>
            </a:r>
          </a:p>
          <a:p>
            <a:endParaRPr lang="en-US" altLang="ja-JP" sz="2400" dirty="0" smtClean="0"/>
          </a:p>
          <a:p>
            <a:r>
              <a:rPr lang="en-US" sz="2400" dirty="0" smtClean="0"/>
              <a:t>That same name in Punycode ASCII format gets written:</a:t>
            </a:r>
            <a:br>
              <a:rPr lang="en-US" sz="2400" dirty="0" smtClean="0"/>
            </a:br>
            <a:r>
              <a:rPr lang="en-US" sz="2400" dirty="0" smtClean="0"/>
              <a:t>xn</a:t>
            </a:r>
            <a:r>
              <a:rPr lang="en-US" sz="2400" dirty="0"/>
              <a:t>--p8j9a0d9c9a.xn--</a:t>
            </a:r>
            <a:r>
              <a:rPr lang="en-US" sz="2400" dirty="0" smtClean="0"/>
              <a:t>q9jyb4c </a:t>
            </a:r>
            <a:br>
              <a:rPr lang="en-US" sz="2400" dirty="0" smtClean="0"/>
            </a:br>
            <a:r>
              <a:rPr lang="en-US" sz="2400" dirty="0" smtClean="0"/>
              <a:t/>
            </a:r>
            <a:br>
              <a:rPr lang="en-US" sz="2400" dirty="0" smtClean="0"/>
            </a:br>
            <a:r>
              <a:rPr lang="en-US" sz="2400" i="1" dirty="0" smtClean="0"/>
              <a:t>Note:</a:t>
            </a:r>
            <a:r>
              <a:rPr lang="en-US" sz="2400" dirty="0" smtClean="0"/>
              <a:t> Punycode-format IDNs always begin "xn—"</a:t>
            </a:r>
          </a:p>
          <a:p>
            <a:endParaRPr lang="en-US" sz="2400" dirty="0" smtClean="0"/>
          </a:p>
          <a:p>
            <a:r>
              <a:rPr lang="en-US" sz="2400" dirty="0" smtClean="0"/>
              <a:t>Need to manually convert between the two? </a:t>
            </a:r>
            <a:r>
              <a:rPr lang="en-US" sz="2400" dirty="0"/>
              <a:t>See </a:t>
            </a:r>
            <a:r>
              <a:rPr lang="en-US" sz="2400" dirty="0" smtClean="0"/>
              <a:t/>
            </a:r>
            <a:br>
              <a:rPr lang="en-US" sz="2400" dirty="0" smtClean="0"/>
            </a:br>
            <a:r>
              <a:rPr lang="en-US" sz="2400" dirty="0" smtClean="0"/>
              <a:t>http</a:t>
            </a:r>
            <a:r>
              <a:rPr lang="en-US" sz="2400" dirty="0"/>
              <a:t>://</a:t>
            </a:r>
            <a:r>
              <a:rPr lang="en-US" sz="2400" dirty="0" err="1"/>
              <a:t>idna-converter.com</a:t>
            </a:r>
            <a:r>
              <a:rPr lang="en-US" sz="2400" dirty="0" smtClean="0"/>
              <a:t>/</a:t>
            </a:r>
            <a:br>
              <a:rPr lang="en-US" sz="2400" dirty="0" smtClean="0"/>
            </a:br>
            <a:endParaRPr lang="en-US" sz="2400" dirty="0" smtClean="0"/>
          </a:p>
          <a:p>
            <a:r>
              <a:rPr lang="en-US" sz="2400" dirty="0" smtClean="0"/>
              <a:t>More resources relating to IDN's:</a:t>
            </a:r>
            <a:br>
              <a:rPr lang="en-US" sz="2400" dirty="0" smtClean="0"/>
            </a:br>
            <a:r>
              <a:rPr lang="en-US" sz="2400" dirty="0" smtClean="0"/>
              <a:t>https</a:t>
            </a:r>
            <a:r>
              <a:rPr lang="en-US" sz="2400" dirty="0"/>
              <a:t>://</a:t>
            </a:r>
            <a:r>
              <a:rPr lang="en-US" sz="2400" dirty="0" err="1"/>
              <a:t>www.icann.org</a:t>
            </a:r>
            <a:r>
              <a:rPr lang="en-US" sz="2400" dirty="0"/>
              <a:t>/resources/pages/more-2012-05-08-en</a:t>
            </a:r>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146</a:t>
            </a:fld>
            <a:endParaRPr lang="en-US"/>
          </a:p>
        </p:txBody>
      </p:sp>
    </p:spTree>
    <p:extLst>
      <p:ext uri="{BB962C8B-B14F-4D97-AF65-F5344CB8AC3E}">
        <p14:creationId xmlns:p14="http://schemas.microsoft.com/office/powerpoint/2010/main" val="32251652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New gTLDs</a:t>
            </a:r>
            <a:endParaRPr lang="en-US" sz="3200" b="1" dirty="0"/>
          </a:p>
        </p:txBody>
      </p:sp>
      <p:sp>
        <p:nvSpPr>
          <p:cNvPr id="3" name="Content Placeholder 2"/>
          <p:cNvSpPr>
            <a:spLocks noGrp="1"/>
          </p:cNvSpPr>
          <p:nvPr>
            <p:ph idx="1"/>
          </p:nvPr>
        </p:nvSpPr>
        <p:spPr>
          <a:xfrm>
            <a:off x="176396" y="827021"/>
            <a:ext cx="8696393" cy="5858978"/>
          </a:xfrm>
        </p:spPr>
        <p:txBody>
          <a:bodyPr>
            <a:normAutofit/>
          </a:bodyPr>
          <a:lstStyle/>
          <a:p>
            <a:r>
              <a:rPr lang="en-US" sz="2400" dirty="0" smtClean="0"/>
              <a:t>Recently ICANN has begun the creation of </a:t>
            </a:r>
            <a:r>
              <a:rPr lang="en-US" sz="2400" dirty="0"/>
              <a:t>over 1,300 new gTLDs, </a:t>
            </a:r>
            <a:r>
              <a:rPr lang="en-US" sz="2400" dirty="0" smtClean="0"/>
              <a:t>such as .xyz, .red, .faith, .</a:t>
            </a:r>
            <a:r>
              <a:rPr lang="en-US" sz="2400" dirty="0" err="1" smtClean="0"/>
              <a:t>london</a:t>
            </a:r>
            <a:r>
              <a:rPr lang="en-US" sz="2400" dirty="0" smtClean="0"/>
              <a:t>, stream, etc., see 1,188 listed at http</a:t>
            </a:r>
            <a:r>
              <a:rPr lang="en-US" sz="2400" dirty="0"/>
              <a:t>://</a:t>
            </a:r>
            <a:r>
              <a:rPr lang="en-US" sz="2400" dirty="0" err="1"/>
              <a:t>newgtlds.icann.org</a:t>
            </a:r>
            <a:r>
              <a:rPr lang="en-US" sz="2400" dirty="0"/>
              <a:t>/en/program-status/delegated-</a:t>
            </a:r>
            <a:r>
              <a:rPr lang="en-US" sz="2400" dirty="0" smtClean="0"/>
              <a:t>strings for the new </a:t>
            </a:r>
            <a:r>
              <a:rPr lang="en-US" sz="2400" dirty="0" err="1" smtClean="0"/>
              <a:t>gTLDs</a:t>
            </a:r>
            <a:r>
              <a:rPr lang="en-US" sz="2400" dirty="0" smtClean="0"/>
              <a:t> delegated to-date</a:t>
            </a:r>
            <a:endParaRPr lang="en-US" sz="2400" dirty="0"/>
          </a:p>
          <a:p>
            <a:r>
              <a:rPr lang="en-US" sz="2400" dirty="0" smtClean="0"/>
              <a:t>Some of these new gTLDs are restricted to designated communities, others are open and new domains can be registered by anyone (sometimes for as little as $0.49/domain, </a:t>
            </a:r>
            <a:r>
              <a:rPr lang="en-US" sz="2400" dirty="0"/>
              <a:t>as can be seen at https://</a:t>
            </a:r>
            <a:r>
              <a:rPr lang="en-US" sz="2400" dirty="0" err="1"/>
              <a:t>tld-list.com</a:t>
            </a:r>
            <a:r>
              <a:rPr lang="en-US" sz="2400" dirty="0" smtClean="0"/>
              <a:t>/  (click on "Cheapest Register" to sort by domain name cost))</a:t>
            </a:r>
            <a:endParaRPr lang="en-US" sz="2400" dirty="0"/>
          </a:p>
          <a:p>
            <a:r>
              <a:rPr lang="en-US" sz="2400" dirty="0" smtClean="0"/>
              <a:t>Trademark holders can use the new Trademark Clearinghouse to protect their marks against possible dilution by registrants in the </a:t>
            </a:r>
            <a:r>
              <a:rPr lang="en-US" sz="2400" dirty="0"/>
              <a:t>new gTLDs, see http://</a:t>
            </a:r>
            <a:r>
              <a:rPr lang="en-US" sz="2400" dirty="0" err="1"/>
              <a:t>newgtlds.icann.org</a:t>
            </a:r>
            <a:r>
              <a:rPr lang="en-US" sz="2400" dirty="0"/>
              <a:t>/en/about/trademark-</a:t>
            </a:r>
            <a:r>
              <a:rPr lang="en-US" sz="2400" dirty="0" smtClean="0"/>
              <a:t>clearinghouse.  </a:t>
            </a:r>
          </a:p>
          <a:p>
            <a:r>
              <a:rPr lang="en-US" sz="2400" i="1" dirty="0" smtClean="0"/>
              <a:t>Question:</a:t>
            </a:r>
            <a:r>
              <a:rPr lang="en-US" sz="2400" dirty="0" smtClean="0"/>
              <a:t> has </a:t>
            </a:r>
            <a:r>
              <a:rPr lang="en-US" sz="2400" b="1" dirty="0" smtClean="0"/>
              <a:t>your </a:t>
            </a:r>
            <a:r>
              <a:rPr lang="en-US" sz="2400" dirty="0" smtClean="0"/>
              <a:t>company protected </a:t>
            </a:r>
            <a:r>
              <a:rPr lang="en-US" sz="2400" b="1" dirty="0" smtClean="0"/>
              <a:t>its own </a:t>
            </a:r>
            <a:r>
              <a:rPr lang="en-US" sz="2400" dirty="0" smtClean="0"/>
              <a:t>marks via the Trademark Clearinghouse?</a:t>
            </a:r>
          </a:p>
        </p:txBody>
      </p:sp>
      <p:sp>
        <p:nvSpPr>
          <p:cNvPr id="4" name="Slide Number Placeholder 3"/>
          <p:cNvSpPr>
            <a:spLocks noGrp="1"/>
          </p:cNvSpPr>
          <p:nvPr>
            <p:ph type="sldNum" sz="quarter" idx="12"/>
          </p:nvPr>
        </p:nvSpPr>
        <p:spPr/>
        <p:txBody>
          <a:bodyPr/>
          <a:lstStyle/>
          <a:p>
            <a:fld id="{168E5768-8D82-664A-9F57-1C5572B5EC86}" type="slidenum">
              <a:rPr lang="en-US" smtClean="0"/>
              <a:t>147</a:t>
            </a:fld>
            <a:endParaRPr lang="en-US"/>
          </a:p>
        </p:txBody>
      </p:sp>
    </p:spTree>
    <p:extLst>
      <p:ext uri="{BB962C8B-B14F-4D97-AF65-F5344CB8AC3E}">
        <p14:creationId xmlns:p14="http://schemas.microsoft.com/office/powerpoint/2010/main" val="38567398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We've Been Talking About Names, What About IPs?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Even though domain names are important, and we like talking about domain names, computers and computer networks also need IP addresses.</a:t>
            </a:r>
          </a:p>
          <a:p>
            <a:endParaRPr lang="en-US" sz="2400" dirty="0" smtClean="0"/>
          </a:p>
          <a:p>
            <a:r>
              <a:rPr lang="en-US" sz="2400" dirty="0" smtClean="0"/>
              <a:t>Just as there's a lot of jargon around domain names, there's a lot of jargon around IP addresses, too.</a:t>
            </a:r>
          </a:p>
        </p:txBody>
      </p:sp>
      <p:sp>
        <p:nvSpPr>
          <p:cNvPr id="4" name="Slide Number Placeholder 3"/>
          <p:cNvSpPr>
            <a:spLocks noGrp="1"/>
          </p:cNvSpPr>
          <p:nvPr>
            <p:ph type="sldNum" sz="quarter" idx="12"/>
          </p:nvPr>
        </p:nvSpPr>
        <p:spPr/>
        <p:txBody>
          <a:bodyPr/>
          <a:lstStyle/>
          <a:p>
            <a:fld id="{168E5768-8D82-664A-9F57-1C5572B5EC86}" type="slidenum">
              <a:rPr lang="en-US" smtClean="0"/>
              <a:t>148</a:t>
            </a:fld>
            <a:endParaRPr lang="en-US"/>
          </a:p>
        </p:txBody>
      </p:sp>
    </p:spTree>
    <p:extLst>
      <p:ext uri="{BB962C8B-B14F-4D97-AF65-F5344CB8AC3E}">
        <p14:creationId xmlns:p14="http://schemas.microsoft.com/office/powerpoint/2010/main" val="826632239"/>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95412"/>
            <a:ext cx="7772400" cy="1470025"/>
          </a:xfrm>
        </p:spPr>
        <p:txBody>
          <a:bodyPr>
            <a:normAutofit/>
          </a:bodyPr>
          <a:lstStyle/>
          <a:p>
            <a:r>
              <a:rPr lang="en-US" sz="3200" b="1" dirty="0"/>
              <a:t>3</a:t>
            </a:r>
            <a:r>
              <a:rPr lang="en-US" sz="3200" b="1" dirty="0" smtClean="0"/>
              <a:t>) IPv4 and IPv6 Addresses</a:t>
            </a:r>
            <a:endParaRPr lang="en-US" sz="3200" b="1" dirty="0"/>
          </a:p>
        </p:txBody>
      </p:sp>
    </p:spTree>
    <p:extLst>
      <p:ext uri="{BB962C8B-B14F-4D97-AF65-F5344CB8AC3E}">
        <p14:creationId xmlns:p14="http://schemas.microsoft.com/office/powerpoint/2010/main" val="15034483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59"/>
            <a:ext cx="8229600" cy="701257"/>
          </a:xfrm>
        </p:spPr>
        <p:txBody>
          <a:bodyPr>
            <a:normAutofit/>
          </a:bodyPr>
          <a:lstStyle/>
          <a:p>
            <a:r>
              <a:rPr lang="en-US" sz="3200" b="1" dirty="0" smtClean="0"/>
              <a:t>Where Does Passive DNS Data </a:t>
            </a:r>
            <a:r>
              <a:rPr lang="en-US" sz="3200" b="1" dirty="0" smtClean="0"/>
              <a:t>Come From?</a:t>
            </a:r>
            <a:endParaRPr lang="en-US" sz="3200" b="1" dirty="0"/>
          </a:p>
        </p:txBody>
      </p:sp>
      <p:sp>
        <p:nvSpPr>
          <p:cNvPr id="3" name="Content Placeholder 2"/>
          <p:cNvSpPr>
            <a:spLocks noGrp="1"/>
          </p:cNvSpPr>
          <p:nvPr>
            <p:ph idx="1"/>
          </p:nvPr>
        </p:nvSpPr>
        <p:spPr>
          <a:xfrm>
            <a:off x="267368" y="1042737"/>
            <a:ext cx="8609264" cy="5313613"/>
          </a:xfrm>
        </p:spPr>
        <p:txBody>
          <a:bodyPr>
            <a:normAutofit/>
          </a:bodyPr>
          <a:lstStyle/>
          <a:p>
            <a:r>
              <a:rPr lang="en-US" sz="2400" dirty="0" smtClean="0"/>
              <a:t>At least in Farsight's</a:t>
            </a:r>
            <a:br>
              <a:rPr lang="en-US" sz="2400" dirty="0" smtClean="0"/>
            </a:br>
            <a:r>
              <a:rPr lang="en-US" sz="2400" dirty="0" smtClean="0"/>
              <a:t>case, our passive DNS </a:t>
            </a:r>
            <a:br>
              <a:rPr lang="en-US" sz="2400" dirty="0" smtClean="0"/>
            </a:br>
            <a:r>
              <a:rPr lang="en-US" sz="2400" dirty="0" smtClean="0"/>
              <a:t>data is collected by </a:t>
            </a:r>
            <a:br>
              <a:rPr lang="en-US" sz="2400" dirty="0" smtClean="0"/>
            </a:br>
            <a:r>
              <a:rPr lang="en-US" sz="2400" dirty="0" smtClean="0"/>
              <a:t>passively monitoring </a:t>
            </a:r>
            <a:br>
              <a:rPr lang="en-US" sz="2400" dirty="0" smtClean="0"/>
            </a:br>
            <a:r>
              <a:rPr lang="en-US" sz="2400" dirty="0" smtClean="0"/>
              <a:t>DNS </a:t>
            </a:r>
            <a:r>
              <a:rPr lang="en-US" sz="2400" b="1" dirty="0" smtClean="0"/>
              <a:t>cache miss traffic </a:t>
            </a:r>
            <a:br>
              <a:rPr lang="en-US" sz="2400" b="1" dirty="0" smtClean="0"/>
            </a:br>
            <a:r>
              <a:rPr lang="en-US" sz="2400" b="1" dirty="0" smtClean="0"/>
              <a:t>above large recursive </a:t>
            </a:r>
            <a:br>
              <a:rPr lang="en-US" sz="2400" b="1" dirty="0" smtClean="0"/>
            </a:br>
            <a:r>
              <a:rPr lang="en-US" sz="2400" b="1" dirty="0" smtClean="0"/>
              <a:t>resolvers </a:t>
            </a:r>
            <a:r>
              <a:rPr lang="mr-IN" sz="2400" b="1" dirty="0" smtClean="0"/>
              <a:t>–</a:t>
            </a:r>
            <a:r>
              <a:rPr lang="en-US" sz="2400" b="1" dirty="0" smtClean="0"/>
              <a:t> actual</a:t>
            </a:r>
            <a:br>
              <a:rPr lang="en-US" sz="2400" b="1" dirty="0" smtClean="0"/>
            </a:br>
            <a:r>
              <a:rPr lang="en-US" sz="2400" b="1" dirty="0" smtClean="0"/>
              <a:t>DNS queries and</a:t>
            </a:r>
            <a:br>
              <a:rPr lang="en-US" sz="2400" b="1" dirty="0" smtClean="0"/>
            </a:br>
            <a:r>
              <a:rPr lang="en-US" sz="2400" b="1" dirty="0" smtClean="0"/>
              <a:t>responses.</a:t>
            </a:r>
            <a:endParaRPr lang="en-US" sz="2400" b="1" dirty="0" smtClean="0"/>
          </a:p>
          <a:p>
            <a:r>
              <a:rPr lang="en-US" sz="2400" dirty="0" smtClean="0"/>
              <a:t>That primary data is</a:t>
            </a:r>
            <a:br>
              <a:rPr lang="en-US" sz="2400" dirty="0" smtClean="0"/>
            </a:br>
            <a:r>
              <a:rPr lang="en-US" sz="2400" dirty="0" smtClean="0"/>
              <a:t>also augmented with</a:t>
            </a:r>
            <a:br>
              <a:rPr lang="en-US" sz="2400" dirty="0" smtClean="0"/>
            </a:br>
            <a:r>
              <a:rPr lang="en-US" sz="2400" dirty="0" smtClean="0"/>
              <a:t>information from</a:t>
            </a:r>
            <a:br>
              <a:rPr lang="en-US" sz="2400" dirty="0" smtClean="0"/>
            </a:br>
            <a:r>
              <a:rPr lang="en-US" sz="2400" dirty="0" smtClean="0"/>
              <a:t>zone file access programs,</a:t>
            </a:r>
            <a:br>
              <a:rPr lang="en-US" sz="2400" dirty="0" smtClean="0"/>
            </a:br>
            <a:r>
              <a:rPr lang="en-US" sz="2400" dirty="0" smtClean="0"/>
              <a:t>as may be available.</a:t>
            </a:r>
            <a:endParaRPr lang="en-US" sz="2400" dirty="0" smtClean="0"/>
          </a:p>
        </p:txBody>
      </p:sp>
      <p:sp>
        <p:nvSpPr>
          <p:cNvPr id="4" name="Slide Number Placeholder 3"/>
          <p:cNvSpPr>
            <a:spLocks noGrp="1"/>
          </p:cNvSpPr>
          <p:nvPr>
            <p:ph type="sldNum" sz="quarter" idx="12"/>
          </p:nvPr>
        </p:nvSpPr>
        <p:spPr/>
        <p:txBody>
          <a:bodyPr/>
          <a:lstStyle/>
          <a:p>
            <a:fld id="{4D4BB8BD-F8C0-4544-BAE3-59EE5C16151F}" type="slidenum">
              <a:rPr lang="en-US" smtClean="0"/>
              <a:t>15</a:t>
            </a:fld>
            <a:endParaRPr lang="en-US"/>
          </a:p>
        </p:txBody>
      </p:sp>
      <p:pic>
        <p:nvPicPr>
          <p:cNvPr id="5" name="Picture 4" descr="archite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724" y="1192936"/>
            <a:ext cx="5008075" cy="4227922"/>
          </a:xfrm>
          <a:prstGeom prst="rect">
            <a:avLst/>
          </a:prstGeom>
        </p:spPr>
      </p:pic>
    </p:spTree>
    <p:extLst>
      <p:ext uri="{BB962C8B-B14F-4D97-AF65-F5344CB8AC3E}">
        <p14:creationId xmlns:p14="http://schemas.microsoft.com/office/powerpoint/2010/main" val="754105936"/>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913"/>
            <a:ext cx="9144000" cy="679339"/>
          </a:xfrm>
        </p:spPr>
        <p:txBody>
          <a:bodyPr>
            <a:noAutofit/>
          </a:bodyPr>
          <a:lstStyle/>
          <a:p>
            <a:r>
              <a:rPr lang="en-US" sz="3200" b="1" dirty="0" smtClean="0"/>
              <a:t>The Critical Role of IP Addresses</a:t>
            </a:r>
            <a:endParaRPr lang="en-US" sz="3200" b="1" dirty="0"/>
          </a:p>
        </p:txBody>
      </p:sp>
      <p:sp>
        <p:nvSpPr>
          <p:cNvPr id="3" name="Content Placeholder 2"/>
          <p:cNvSpPr>
            <a:spLocks noGrp="1"/>
          </p:cNvSpPr>
          <p:nvPr>
            <p:ph idx="1"/>
          </p:nvPr>
        </p:nvSpPr>
        <p:spPr>
          <a:xfrm>
            <a:off x="176396" y="1019008"/>
            <a:ext cx="8696393" cy="5666992"/>
          </a:xfrm>
        </p:spPr>
        <p:txBody>
          <a:bodyPr>
            <a:normAutofit/>
          </a:bodyPr>
          <a:lstStyle/>
          <a:p>
            <a:r>
              <a:rPr lang="en-US" sz="2400" dirty="0" smtClean="0"/>
              <a:t>While we often refer to Internet resources according to their domain names, </a:t>
            </a:r>
            <a:r>
              <a:rPr lang="en-US" sz="2400" b="1" dirty="0" smtClean="0"/>
              <a:t>each server/workstation/laptop/tablet/smartphone/etc. requires an IP address to connect to the Internet.</a:t>
            </a:r>
          </a:p>
          <a:p>
            <a:endParaRPr lang="en-US" sz="2400" b="1" dirty="0"/>
          </a:p>
          <a:p>
            <a:r>
              <a:rPr lang="en-US" sz="2400" dirty="0" smtClean="0"/>
              <a:t>A host may have a traditional ("IPv4") address, a much longer "new-fangled" IPv6 address, or both.</a:t>
            </a:r>
          </a:p>
          <a:p>
            <a:endParaRPr lang="en-US" sz="2400" dirty="0"/>
          </a:p>
          <a:p>
            <a:r>
              <a:rPr lang="en-US" sz="2400" dirty="0" smtClean="0"/>
              <a:t>We'll talk about IPv4 addresses a little first.</a:t>
            </a:r>
          </a:p>
        </p:txBody>
      </p:sp>
      <p:sp>
        <p:nvSpPr>
          <p:cNvPr id="4" name="Slide Number Placeholder 3"/>
          <p:cNvSpPr>
            <a:spLocks noGrp="1"/>
          </p:cNvSpPr>
          <p:nvPr>
            <p:ph type="sldNum" sz="quarter" idx="12"/>
          </p:nvPr>
        </p:nvSpPr>
        <p:spPr/>
        <p:txBody>
          <a:bodyPr/>
          <a:lstStyle/>
          <a:p>
            <a:fld id="{168E5768-8D82-664A-9F57-1C5572B5EC86}" type="slidenum">
              <a:rPr lang="en-US" smtClean="0"/>
              <a:t>150</a:t>
            </a:fld>
            <a:endParaRPr lang="en-US"/>
          </a:p>
        </p:txBody>
      </p:sp>
    </p:spTree>
    <p:extLst>
      <p:ext uri="{BB962C8B-B14F-4D97-AF65-F5344CB8AC3E}">
        <p14:creationId xmlns:p14="http://schemas.microsoft.com/office/powerpoint/2010/main" val="3984698579"/>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IPv4 Addresses and Prefixes</a:t>
            </a:r>
            <a:endParaRPr lang="en-US" sz="3200" b="1" dirty="0"/>
          </a:p>
        </p:txBody>
      </p:sp>
      <p:sp>
        <p:nvSpPr>
          <p:cNvPr id="3" name="Content Placeholder 2"/>
          <p:cNvSpPr>
            <a:spLocks noGrp="1"/>
          </p:cNvSpPr>
          <p:nvPr>
            <p:ph idx="1"/>
          </p:nvPr>
        </p:nvSpPr>
        <p:spPr>
          <a:xfrm>
            <a:off x="176396" y="841790"/>
            <a:ext cx="8696393" cy="5844210"/>
          </a:xfrm>
        </p:spPr>
        <p:txBody>
          <a:bodyPr>
            <a:normAutofit/>
          </a:bodyPr>
          <a:lstStyle/>
          <a:p>
            <a:r>
              <a:rPr lang="en-US" sz="2400" dirty="0" smtClean="0"/>
              <a:t>Traditional ("IPv4") IP addresses, consist of four integers separated by dots (that's why these are also often known as </a:t>
            </a:r>
            <a:r>
              <a:rPr lang="en-US" sz="2400" dirty="0"/>
              <a:t>"dotted </a:t>
            </a:r>
            <a:r>
              <a:rPr lang="en-US" sz="2400" dirty="0" smtClean="0"/>
              <a:t>quads"). Each of the four values can have a value from </a:t>
            </a:r>
            <a:br>
              <a:rPr lang="en-US" sz="2400" dirty="0" smtClean="0"/>
            </a:br>
            <a:r>
              <a:rPr lang="en-US" sz="2400" dirty="0" smtClean="0"/>
              <a:t>0 to 255. For example: </a:t>
            </a:r>
            <a:r>
              <a:rPr lang="is-IS" sz="2400" dirty="0" smtClean="0"/>
              <a:t>104.244.13.104</a:t>
            </a:r>
          </a:p>
          <a:p>
            <a:endParaRPr lang="is-IS" sz="2400" dirty="0" smtClean="0"/>
          </a:p>
          <a:p>
            <a:r>
              <a:rPr lang="is-IS" sz="2400" dirty="0" smtClean="0"/>
              <a:t>Ranges of IPv4 addresses are expressed in a variety of forms, most simply by stating a starting and ending address. For example: 104.244.12.0 </a:t>
            </a:r>
            <a:r>
              <a:rPr lang="is-IS" sz="2400" dirty="0"/>
              <a:t>- 104.244.15.255</a:t>
            </a:r>
            <a:endParaRPr lang="is-IS" sz="2400" dirty="0" smtClean="0"/>
          </a:p>
          <a:p>
            <a:endParaRPr lang="is-IS" sz="2400" dirty="0"/>
          </a:p>
          <a:p>
            <a:r>
              <a:rPr lang="is-IS" sz="2400" dirty="0" smtClean="0"/>
              <a:t>IPv4 address ranges can also be expressed as "CIDR prefixes." CIDR prefixes consist of a starting address and a "mask length" or "prefix length" indicative of the size of the block (see the table </a:t>
            </a:r>
            <a:r>
              <a:rPr lang="is-IS" sz="2400" dirty="0"/>
              <a:t>i</a:t>
            </a:r>
            <a:r>
              <a:rPr lang="is-IS" sz="2400" dirty="0" smtClean="0"/>
              <a:t>n a few pages). For example, </a:t>
            </a:r>
            <a:r>
              <a:rPr lang="is-IS" sz="2400" dirty="0"/>
              <a:t>104.244.12.0 - </a:t>
            </a:r>
            <a:r>
              <a:rPr lang="is-IS" sz="2400" dirty="0" smtClean="0"/>
              <a:t>104.244.15.255 can also be represented in CIDR notation as </a:t>
            </a:r>
            <a:r>
              <a:rPr lang="is-IS" sz="2400" dirty="0"/>
              <a:t>104.244.12.0/22</a:t>
            </a:r>
          </a:p>
          <a:p>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151</a:t>
            </a:fld>
            <a:endParaRPr lang="en-US"/>
          </a:p>
        </p:txBody>
      </p:sp>
    </p:spTree>
    <p:extLst>
      <p:ext uri="{BB962C8B-B14F-4D97-AF65-F5344CB8AC3E}">
        <p14:creationId xmlns:p14="http://schemas.microsoft.com/office/powerpoint/2010/main" val="503278135"/>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4671"/>
          </a:xfrm>
        </p:spPr>
        <p:txBody>
          <a:bodyPr>
            <a:noAutofit/>
          </a:bodyPr>
          <a:lstStyle/>
          <a:p>
            <a:r>
              <a:rPr lang="en-US" sz="3200" b="1" dirty="0" smtClean="0"/>
              <a:t>Classless (CIDR) Addressing:</a:t>
            </a:r>
            <a:br>
              <a:rPr lang="en-US" sz="3200" b="1" dirty="0" smtClean="0"/>
            </a:br>
            <a:r>
              <a:rPr lang="en-US" sz="3200" b="1" dirty="0" smtClean="0"/>
              <a:t> Much More Flexibility...</a:t>
            </a:r>
            <a:endParaRPr lang="en-US" sz="3200" b="1" dirty="0"/>
          </a:p>
        </p:txBody>
      </p:sp>
      <p:sp>
        <p:nvSpPr>
          <p:cNvPr id="3" name="Content Placeholder 2"/>
          <p:cNvSpPr>
            <a:spLocks noGrp="1"/>
          </p:cNvSpPr>
          <p:nvPr>
            <p:ph idx="1"/>
          </p:nvPr>
        </p:nvSpPr>
        <p:spPr>
          <a:xfrm>
            <a:off x="176396" y="1141514"/>
            <a:ext cx="8696393" cy="5544485"/>
          </a:xfrm>
        </p:spPr>
        <p:txBody>
          <a:bodyPr>
            <a:normAutofit/>
          </a:bodyPr>
          <a:lstStyle/>
          <a:p>
            <a:r>
              <a:rPr lang="en-US" sz="2400" dirty="0" smtClean="0"/>
              <a:t>Some commonly seen CIDR lengths</a:t>
            </a:r>
            <a:r>
              <a:rPr lang="en-US" sz="2400" dirty="0"/>
              <a:t> </a:t>
            </a:r>
            <a:r>
              <a:rPr lang="mr-IN" sz="2400" dirty="0" smtClean="0"/>
              <a:t>–</a:t>
            </a:r>
            <a:r>
              <a:rPr lang="en-US" sz="2400" dirty="0" smtClean="0"/>
              <a:t> note the pattern (each longer mask has ½ the number of addresses of the </a:t>
            </a:r>
            <a:r>
              <a:rPr lang="en-US" sz="2400" dirty="0" smtClean="0"/>
              <a:t>preceding</a:t>
            </a:r>
            <a:r>
              <a:rPr lang="en-US" sz="2400" dirty="0" smtClean="0"/>
              <a:t>)</a:t>
            </a:r>
            <a:br>
              <a:rPr lang="en-US" sz="2400" dirty="0" smtClean="0"/>
            </a:br>
            <a:endParaRPr lang="en-US" sz="2400" dirty="0" smtClean="0"/>
          </a:p>
          <a:p>
            <a:pPr marL="0" indent="0">
              <a:buNone/>
            </a:pPr>
            <a:r>
              <a:rPr lang="en-US" sz="2400" dirty="0" smtClean="0"/>
              <a:t>[...]								</a:t>
            </a:r>
            <a:r>
              <a:rPr lang="is-IS" sz="2400" dirty="0" smtClean="0"/>
              <a:t>			</a:t>
            </a:r>
            <a:r>
              <a:rPr lang="en-US" sz="2400" dirty="0" smtClean="0"/>
              <a:t>/23		512 IPv4 addresses</a:t>
            </a:r>
            <a:endParaRPr lang="en-US" sz="2400" dirty="0"/>
          </a:p>
          <a:p>
            <a:pPr marL="0" indent="0">
              <a:buNone/>
            </a:pPr>
            <a:r>
              <a:rPr lang="en-US" sz="2400" dirty="0" smtClean="0"/>
              <a:t>/14		</a:t>
            </a:r>
            <a:r>
              <a:rPr lang="is-IS" sz="2400" dirty="0" smtClean="0"/>
              <a:t>262,144 IPv4 addresses			</a:t>
            </a:r>
            <a:r>
              <a:rPr lang="en-US" sz="2400" dirty="0" smtClean="0"/>
              <a:t>/24		256 IPv4 addresses</a:t>
            </a:r>
          </a:p>
          <a:p>
            <a:pPr marL="0" indent="0">
              <a:buNone/>
            </a:pPr>
            <a:r>
              <a:rPr lang="en-US" sz="2400" dirty="0" smtClean="0"/>
              <a:t>/15 	131,072 IPv4 addresses			/25		128 IPv4 addresses</a:t>
            </a:r>
          </a:p>
          <a:p>
            <a:pPr marL="0" indent="0">
              <a:buNone/>
            </a:pPr>
            <a:r>
              <a:rPr lang="en-US" sz="2400" dirty="0" smtClean="0"/>
              <a:t>/16		65,536 IPv4 addresses			/26		64 IPv4 addresses</a:t>
            </a:r>
          </a:p>
          <a:p>
            <a:pPr marL="0" indent="0">
              <a:buNone/>
            </a:pPr>
            <a:r>
              <a:rPr lang="en-US" sz="2400" dirty="0" smtClean="0"/>
              <a:t>/17		32,768 IPv4 addresses			/27		32 IPv4 addresses</a:t>
            </a:r>
          </a:p>
          <a:p>
            <a:pPr marL="0" indent="0">
              <a:buNone/>
            </a:pPr>
            <a:r>
              <a:rPr lang="en-US" sz="2400" dirty="0" smtClean="0"/>
              <a:t>/18		16,384 IPv4 addresses			/28		16 IPv4 addresses</a:t>
            </a:r>
          </a:p>
          <a:p>
            <a:pPr marL="0" indent="0">
              <a:buNone/>
            </a:pPr>
            <a:r>
              <a:rPr lang="en-US" sz="2400" dirty="0" smtClean="0"/>
              <a:t>/19		8,192 IPv4 addresses				/29		8 IPv4 addresses</a:t>
            </a:r>
          </a:p>
          <a:p>
            <a:pPr marL="0" indent="0">
              <a:buNone/>
            </a:pPr>
            <a:r>
              <a:rPr lang="en-US" sz="2400" dirty="0" smtClean="0"/>
              <a:t>/20		4,096 IPv4 addresses				/30		4 IPv4 addresses</a:t>
            </a:r>
          </a:p>
          <a:p>
            <a:pPr marL="0" indent="0">
              <a:buNone/>
            </a:pPr>
            <a:r>
              <a:rPr lang="en-US" sz="2400" dirty="0" smtClean="0"/>
              <a:t>/21		2,048 IPv4 addresses				/31		2 IPv4 addresses</a:t>
            </a:r>
          </a:p>
          <a:p>
            <a:pPr marL="0" indent="0">
              <a:buNone/>
            </a:pPr>
            <a:r>
              <a:rPr lang="en-US" sz="2400" dirty="0" smtClean="0"/>
              <a:t>/22		1,024 IPv4 addresses				/32		1 IPv4 address</a:t>
            </a:r>
          </a:p>
        </p:txBody>
      </p:sp>
      <p:sp>
        <p:nvSpPr>
          <p:cNvPr id="4" name="Slide Number Placeholder 3"/>
          <p:cNvSpPr>
            <a:spLocks noGrp="1"/>
          </p:cNvSpPr>
          <p:nvPr>
            <p:ph type="sldNum" sz="quarter" idx="12"/>
          </p:nvPr>
        </p:nvSpPr>
        <p:spPr/>
        <p:txBody>
          <a:bodyPr/>
          <a:lstStyle/>
          <a:p>
            <a:fld id="{168E5768-8D82-664A-9F57-1C5572B5EC86}" type="slidenum">
              <a:rPr lang="en-US" smtClean="0"/>
              <a:t>152</a:t>
            </a:fld>
            <a:endParaRPr lang="en-US"/>
          </a:p>
        </p:txBody>
      </p:sp>
    </p:spTree>
    <p:extLst>
      <p:ext uri="{BB962C8B-B14F-4D97-AF65-F5344CB8AC3E}">
        <p14:creationId xmlns:p14="http://schemas.microsoft.com/office/powerpoint/2010/main" val="2654167157"/>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Whois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Whois tells you </a:t>
            </a:r>
            <a:r>
              <a:rPr lang="en-US" sz="2400" dirty="0" smtClean="0"/>
              <a:t>"who</a:t>
            </a:r>
            <a:r>
              <a:rPr lang="en-US" sz="2400" dirty="0" smtClean="0"/>
              <a:t> is"</a:t>
            </a:r>
            <a:r>
              <a:rPr lang="en-US" sz="2400" dirty="0" smtClean="0"/>
              <a:t> </a:t>
            </a:r>
            <a:r>
              <a:rPr lang="en-US" sz="2400" dirty="0" smtClean="0"/>
              <a:t>responsible for a given number</a:t>
            </a:r>
            <a:r>
              <a:rPr lang="en-US" sz="2400" dirty="0"/>
              <a:t> </a:t>
            </a:r>
            <a:r>
              <a:rPr lang="en-US" sz="2400" dirty="0" smtClean="0"/>
              <a:t>or name.</a:t>
            </a:r>
            <a:r>
              <a:rPr lang="en-US" sz="2400" dirty="0"/>
              <a:t/>
            </a:r>
            <a:br>
              <a:rPr lang="en-US" sz="2400" dirty="0"/>
            </a:br>
            <a:r>
              <a:rPr lang="en-US" sz="2400" dirty="0">
                <a:cs typeface="Calibri"/>
              </a:rPr>
              <a:t>You can query whois for domain names, IP addresses, and ASNs.</a:t>
            </a:r>
          </a:p>
          <a:p>
            <a:pPr marL="0" indent="0">
              <a:buNone/>
            </a:pPr>
            <a:endParaRPr lang="en-US" sz="2400" dirty="0" smtClean="0"/>
          </a:p>
          <a:p>
            <a:r>
              <a:rPr lang="en-US" sz="2400" dirty="0" smtClean="0"/>
              <a:t>You can access whois information from the command line. </a:t>
            </a:r>
            <a:br>
              <a:rPr lang="en-US" sz="2400" dirty="0" smtClean="0"/>
            </a:br>
            <a:r>
              <a:rPr lang="en-US" sz="2400" dirty="0" smtClean="0"/>
              <a:t>In a </a:t>
            </a:r>
            <a:r>
              <a:rPr lang="en-US" sz="2400" dirty="0" smtClean="0"/>
              <a:t>Unix terminal </a:t>
            </a:r>
            <a:r>
              <a:rPr lang="en-US" sz="2400" dirty="0" smtClean="0"/>
              <a:t>window, you can enter: </a:t>
            </a:r>
            <a:br>
              <a:rPr lang="en-US" sz="2400" dirty="0" smtClean="0"/>
            </a:br>
            <a:r>
              <a:rPr lang="en-US" sz="2400" dirty="0" smtClean="0"/>
              <a:t/>
            </a:r>
            <a:br>
              <a:rPr lang="en-US" sz="2400" dirty="0" smtClean="0"/>
            </a:br>
            <a:r>
              <a:rPr lang="en-US" sz="2400" dirty="0" smtClean="0"/>
              <a:t>		</a:t>
            </a:r>
            <a:r>
              <a:rPr lang="en-US" sz="2000" dirty="0" smtClean="0">
                <a:latin typeface="Courier"/>
                <a:cs typeface="Courier"/>
              </a:rPr>
              <a:t>$ whois farsightsecurity.com</a:t>
            </a:r>
          </a:p>
          <a:p>
            <a:pPr marL="0" indent="0">
              <a:buNone/>
            </a:pPr>
            <a:endParaRPr lang="en-US" sz="2000" dirty="0">
              <a:latin typeface="Courier"/>
              <a:cs typeface="Courier"/>
            </a:endParaRPr>
          </a:p>
          <a:p>
            <a:r>
              <a:rPr lang="en-US" sz="2400" dirty="0" smtClean="0">
                <a:latin typeface="Calibri"/>
                <a:cs typeface="Calibri"/>
              </a:rPr>
              <a:t>You can also query whois over the web from a variety of 3</a:t>
            </a:r>
            <a:r>
              <a:rPr lang="en-US" sz="2400" baseline="30000" dirty="0" smtClean="0">
                <a:latin typeface="Calibri"/>
                <a:cs typeface="Calibri"/>
              </a:rPr>
              <a:t>rd</a:t>
            </a:r>
            <a:r>
              <a:rPr lang="en-US" sz="2400" dirty="0" smtClean="0">
                <a:latin typeface="Calibri"/>
                <a:cs typeface="Calibri"/>
              </a:rPr>
              <a:t> party web gateways, </a:t>
            </a:r>
            <a:r>
              <a:rPr lang="en-US" sz="2400" dirty="0">
                <a:cs typeface="Calibri"/>
              </a:rPr>
              <a:t>such as https://</a:t>
            </a:r>
            <a:r>
              <a:rPr lang="en-US" sz="2400" dirty="0" err="1">
                <a:cs typeface="Calibri"/>
              </a:rPr>
              <a:t>dnsquery.org</a:t>
            </a:r>
            <a:r>
              <a:rPr lang="en-US" sz="2400" dirty="0">
                <a:cs typeface="Calibri"/>
              </a:rPr>
              <a:t>/whois</a:t>
            </a:r>
            <a:r>
              <a:rPr lang="en-US" sz="2400" dirty="0" smtClean="0">
                <a:cs typeface="Calibri"/>
              </a:rPr>
              <a:t>/</a:t>
            </a:r>
          </a:p>
          <a:p>
            <a:pPr marL="0" indent="0">
              <a:buNone/>
            </a:pPr>
            <a:endParaRPr lang="en-US" sz="2400" dirty="0">
              <a:latin typeface="Calibri"/>
              <a:cs typeface="Calibri"/>
            </a:endParaRPr>
          </a:p>
          <a:p>
            <a:r>
              <a:rPr lang="en-US" sz="2400" dirty="0" smtClean="0">
                <a:latin typeface="Calibri"/>
                <a:cs typeface="Calibri"/>
              </a:rPr>
              <a:t>Some domain whois data may be hidden behind proxy/private registrations, obfuscating the true owner of the domain name.</a:t>
            </a:r>
          </a:p>
        </p:txBody>
      </p:sp>
      <p:sp>
        <p:nvSpPr>
          <p:cNvPr id="4" name="Slide Number Placeholder 3"/>
          <p:cNvSpPr>
            <a:spLocks noGrp="1"/>
          </p:cNvSpPr>
          <p:nvPr>
            <p:ph type="sldNum" sz="quarter" idx="12"/>
          </p:nvPr>
        </p:nvSpPr>
        <p:spPr/>
        <p:txBody>
          <a:bodyPr/>
          <a:lstStyle/>
          <a:p>
            <a:fld id="{168E5768-8D82-664A-9F57-1C5572B5EC86}" type="slidenum">
              <a:rPr lang="en-US" smtClean="0"/>
              <a:t>153</a:t>
            </a:fld>
            <a:endParaRPr lang="en-US"/>
          </a:p>
        </p:txBody>
      </p:sp>
    </p:spTree>
    <p:extLst>
      <p:ext uri="{BB962C8B-B14F-4D97-AF65-F5344CB8AC3E}">
        <p14:creationId xmlns:p14="http://schemas.microsoft.com/office/powerpoint/2010/main" val="41162087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Types of IPv4 Addresses</a:t>
            </a:r>
            <a:endParaRPr lang="en-US" sz="3200" b="1" dirty="0"/>
          </a:p>
        </p:txBody>
      </p:sp>
      <p:sp>
        <p:nvSpPr>
          <p:cNvPr id="3" name="Content Placeholder 2"/>
          <p:cNvSpPr>
            <a:spLocks noGrp="1"/>
          </p:cNvSpPr>
          <p:nvPr>
            <p:ph idx="1"/>
          </p:nvPr>
        </p:nvSpPr>
        <p:spPr>
          <a:xfrm>
            <a:off x="176396" y="989472"/>
            <a:ext cx="8696393" cy="5696528"/>
          </a:xfrm>
        </p:spPr>
        <p:txBody>
          <a:bodyPr>
            <a:normAutofit/>
          </a:bodyPr>
          <a:lstStyle/>
          <a:p>
            <a:r>
              <a:rPr lang="en-US" sz="2400" b="1" dirty="0" smtClean="0"/>
              <a:t>Globally routable IP addresses:</a:t>
            </a:r>
            <a:r>
              <a:rPr lang="en-US" sz="2400" dirty="0" smtClean="0"/>
              <a:t> these addresses are usable worldwide, and will </a:t>
            </a:r>
            <a:r>
              <a:rPr lang="en-US" sz="2400" dirty="0" smtClean="0"/>
              <a:t>be </a:t>
            </a:r>
            <a:r>
              <a:rPr lang="en-US" sz="2400" dirty="0" smtClean="0"/>
              <a:t>unique worldwide. These are "regular" or "normal" IPv4 addresses. We can further subdivide regular IPv4 addresses into:</a:t>
            </a:r>
            <a:br>
              <a:rPr lang="en-US" sz="2400" dirty="0" smtClean="0"/>
            </a:br>
            <a:endParaRPr lang="en-US" sz="2400" dirty="0" smtClean="0"/>
          </a:p>
          <a:p>
            <a:pPr lvl="1"/>
            <a:r>
              <a:rPr lang="en-US" sz="2000" b="1" dirty="0" smtClean="0"/>
              <a:t>Provider independent (PI) globally routable IP addresses:</a:t>
            </a:r>
            <a:r>
              <a:rPr lang="en-US" sz="2000" dirty="0" smtClean="0"/>
              <a:t> these addresses can be used with any single provider, or with any combination of providers.</a:t>
            </a:r>
            <a:br>
              <a:rPr lang="en-US" sz="2000" dirty="0" smtClean="0"/>
            </a:br>
            <a:endParaRPr lang="en-US" sz="2000" dirty="0" smtClean="0"/>
          </a:p>
          <a:p>
            <a:pPr lvl="1"/>
            <a:r>
              <a:rPr lang="en-US" sz="2000" b="1" dirty="0" smtClean="0"/>
              <a:t>Provider assigned (PA) globally routable IP addresses:</a:t>
            </a:r>
            <a:r>
              <a:rPr lang="en-US" sz="2000" dirty="0" smtClean="0"/>
              <a:t> these addresses are provided for your use by your upstream provider. If you leave that provider, you "can't take them with you." If you leave, you'll need to "renumber out of that block" into a new block of address space, returning your previous block for some other customer to eventually use. </a:t>
            </a:r>
            <a:br>
              <a:rPr lang="en-US" sz="2000" dirty="0" smtClean="0"/>
            </a:br>
            <a:r>
              <a:rPr lang="en-US" sz="2000" dirty="0" smtClean="0"/>
              <a:t/>
            </a:r>
            <a:br>
              <a:rPr lang="en-US" sz="2000" dirty="0" smtClean="0"/>
            </a:br>
            <a:r>
              <a:rPr lang="en-US" sz="2000" dirty="0" smtClean="0"/>
              <a:t>Do NOT attempt to have some third party ISP advertise PA address space on your behalf (the third party ISP normally won't do it, anyhow).</a:t>
            </a:r>
          </a:p>
        </p:txBody>
      </p:sp>
      <p:sp>
        <p:nvSpPr>
          <p:cNvPr id="4" name="Slide Number Placeholder 3"/>
          <p:cNvSpPr>
            <a:spLocks noGrp="1"/>
          </p:cNvSpPr>
          <p:nvPr>
            <p:ph type="sldNum" sz="quarter" idx="12"/>
          </p:nvPr>
        </p:nvSpPr>
        <p:spPr/>
        <p:txBody>
          <a:bodyPr/>
          <a:lstStyle/>
          <a:p>
            <a:fld id="{168E5768-8D82-664A-9F57-1C5572B5EC86}" type="slidenum">
              <a:rPr lang="en-US" smtClean="0"/>
              <a:t>154</a:t>
            </a:fld>
            <a:endParaRPr lang="en-US"/>
          </a:p>
        </p:txBody>
      </p:sp>
    </p:spTree>
    <p:extLst>
      <p:ext uri="{BB962C8B-B14F-4D97-AF65-F5344CB8AC3E}">
        <p14:creationId xmlns:p14="http://schemas.microsoft.com/office/powerpoint/2010/main" val="238229667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RFC1918 Addresses for Private Intranets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RFC 1918 address space consists of three IP address ranges:</a:t>
            </a:r>
            <a:br>
              <a:rPr lang="en-US" sz="2400" dirty="0" smtClean="0"/>
            </a:br>
            <a:r>
              <a:rPr lang="en-US" sz="2400" dirty="0" smtClean="0"/>
              <a:t>10.0.0.0-10.255.255.255 		(10/8 prefix) </a:t>
            </a:r>
            <a:br>
              <a:rPr lang="en-US" sz="2400" dirty="0" smtClean="0"/>
            </a:br>
            <a:r>
              <a:rPr lang="en-US" sz="2400" dirty="0" smtClean="0"/>
              <a:t>172.16.0.0-172.31.255.255 	(172.16/12 prefix) </a:t>
            </a:r>
            <a:br>
              <a:rPr lang="en-US" sz="2400" dirty="0" smtClean="0"/>
            </a:br>
            <a:r>
              <a:rPr lang="en-US" sz="2400" dirty="0" smtClean="0"/>
              <a:t>192.168.0.0-192.168.255.255 	(192.168/16 prefix)</a:t>
            </a:r>
          </a:p>
          <a:p>
            <a:endParaRPr lang="en-US" sz="2400" dirty="0" smtClean="0"/>
          </a:p>
          <a:p>
            <a:r>
              <a:rPr lang="en-US" sz="2400" dirty="0" smtClean="0"/>
              <a:t>You can use these addresses however you like – </a:t>
            </a:r>
            <a:r>
              <a:rPr lang="en-US" sz="2400" b="1" dirty="0" smtClean="0"/>
              <a:t>within your own site.</a:t>
            </a:r>
            <a:r>
              <a:rPr lang="en-US" sz="2400" dirty="0" smtClean="0"/>
              <a:t> However, you CANNOT route those addresses to the Internet as a whole. To understand why, realize that thousands </a:t>
            </a:r>
            <a:br>
              <a:rPr lang="en-US" sz="2400" dirty="0" smtClean="0"/>
            </a:br>
            <a:r>
              <a:rPr lang="en-US" sz="2400" dirty="0" smtClean="0"/>
              <a:t>of sites might have networks using addresses from the address range 10.0.0.0-10.255.255.255 – how would the Internet know which one of those was the "right one?"</a:t>
            </a:r>
          </a:p>
          <a:p>
            <a:endParaRPr lang="en-US" sz="2400" dirty="0"/>
          </a:p>
          <a:p>
            <a:r>
              <a:rPr lang="en-US" sz="2400" dirty="0" smtClean="0"/>
              <a:t>RFC1918 addresses are perfect, however, for things like networked printers that should only be used by local people.</a:t>
            </a:r>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155</a:t>
            </a:fld>
            <a:endParaRPr lang="en-US"/>
          </a:p>
        </p:txBody>
      </p:sp>
    </p:spTree>
    <p:extLst>
      <p:ext uri="{BB962C8B-B14F-4D97-AF65-F5344CB8AC3E}">
        <p14:creationId xmlns:p14="http://schemas.microsoft.com/office/powerpoint/2010/main" val="25036803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Network Address Translation (NAT)</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You may use already be using RFC1918 addresses on your own home network. A common scenario is that you:</a:t>
            </a:r>
          </a:p>
          <a:p>
            <a:pPr lvl="1"/>
            <a:r>
              <a:rPr lang="en-US" sz="2000" dirty="0"/>
              <a:t>R</a:t>
            </a:r>
            <a:r>
              <a:rPr lang="en-US" sz="2000" dirty="0" smtClean="0"/>
              <a:t>eceive a publicly routable address from Comcast, CenturyLink, etc.</a:t>
            </a:r>
          </a:p>
          <a:p>
            <a:pPr lvl="1"/>
            <a:r>
              <a:rPr lang="en-US" sz="2000" dirty="0" smtClean="0"/>
              <a:t>You then use a wireless access point/"router" to connect all of your family's devices to the Internet, sharing that one public IP.</a:t>
            </a:r>
          </a:p>
          <a:p>
            <a:pPr lvl="1"/>
            <a:r>
              <a:rPr lang="en-US" sz="2000" dirty="0" smtClean="0"/>
              <a:t>This is done through use of RFC 1918 address space within your home, with those private addresses automatically "translated" to the single public IP address you received from your ISP.</a:t>
            </a:r>
          </a:p>
          <a:p>
            <a:r>
              <a:rPr lang="en-US" sz="2400" dirty="0" smtClean="0"/>
              <a:t>Sounds like magic, right? It sort of is, but, unfortunately, it does have some downsides:</a:t>
            </a:r>
          </a:p>
          <a:p>
            <a:pPr lvl="1"/>
            <a:r>
              <a:rPr lang="en-US" sz="2000" dirty="0" smtClean="0"/>
              <a:t>It is difficult (although not impossible) to run servers from behind a </a:t>
            </a:r>
            <a:r>
              <a:rPr lang="en-US" sz="2000" dirty="0" err="1" smtClean="0"/>
              <a:t>NAT'd</a:t>
            </a:r>
            <a:r>
              <a:rPr lang="en-US" sz="2000" dirty="0" smtClean="0"/>
              <a:t> IP address (most broadband providers ban home servers, anyhow)</a:t>
            </a:r>
          </a:p>
          <a:p>
            <a:pPr lvl="1"/>
            <a:r>
              <a:rPr lang="en-US" sz="2000" dirty="0" smtClean="0"/>
              <a:t>NAT boxes, because they need to rewrite IP addresses, need to be "protocol aware" – this means that H.323 video conferencing may have trouble traversing some NAT boxes</a:t>
            </a:r>
          </a:p>
          <a:p>
            <a:pPr lvl="1"/>
            <a:r>
              <a:rPr lang="en-US" sz="2000" dirty="0" smtClean="0"/>
              <a:t>An ISP can't tell which host behind a NAT box might be botted, if bad traffic is seen getting emitted from a shared IP</a:t>
            </a:r>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fld id="{168E5768-8D82-664A-9F57-1C5572B5EC86}" type="slidenum">
              <a:rPr lang="en-US" smtClean="0"/>
              <a:t>156</a:t>
            </a:fld>
            <a:endParaRPr lang="en-US"/>
          </a:p>
        </p:txBody>
      </p:sp>
    </p:spTree>
    <p:extLst>
      <p:ext uri="{BB962C8B-B14F-4D97-AF65-F5344CB8AC3E}">
        <p14:creationId xmlns:p14="http://schemas.microsoft.com/office/powerpoint/2010/main" val="38750802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Localhost/Loopback Address</a:t>
            </a:r>
            <a:endParaRPr lang="en-US" sz="3200" b="1" dirty="0"/>
          </a:p>
        </p:txBody>
      </p:sp>
      <p:sp>
        <p:nvSpPr>
          <p:cNvPr id="3" name="Content Placeholder 2"/>
          <p:cNvSpPr>
            <a:spLocks noGrp="1"/>
          </p:cNvSpPr>
          <p:nvPr>
            <p:ph idx="1"/>
          </p:nvPr>
        </p:nvSpPr>
        <p:spPr>
          <a:xfrm>
            <a:off x="176396" y="945166"/>
            <a:ext cx="8696393" cy="5740833"/>
          </a:xfrm>
        </p:spPr>
        <p:txBody>
          <a:bodyPr>
            <a:normAutofit/>
          </a:bodyPr>
          <a:lstStyle/>
          <a:p>
            <a:r>
              <a:rPr lang="en-US" sz="2400" dirty="0" smtClean="0"/>
              <a:t>127.0.0.1 is a special IPv4 "loopback" address that refers to the host itself. </a:t>
            </a:r>
            <a:br>
              <a:rPr lang="en-US" sz="2400" dirty="0" smtClean="0"/>
            </a:br>
            <a:r>
              <a:rPr lang="en-US" sz="2400" dirty="0" smtClean="0"/>
              <a:t/>
            </a:r>
            <a:br>
              <a:rPr lang="en-US" sz="2400" dirty="0" smtClean="0"/>
            </a:br>
            <a:r>
              <a:rPr lang="en-US" sz="2400" dirty="0" smtClean="0"/>
              <a:t>The host can talk to it's own 127.0.0.1 (and other addresses in 127.0.0.0/8), but no one is able to talk to someone else's 127.0.0.0 addresses.</a:t>
            </a:r>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157</a:t>
            </a:fld>
            <a:endParaRPr lang="en-US"/>
          </a:p>
        </p:txBody>
      </p:sp>
    </p:spTree>
    <p:extLst>
      <p:ext uri="{BB962C8B-B14F-4D97-AF65-F5344CB8AC3E}">
        <p14:creationId xmlns:p14="http://schemas.microsoft.com/office/powerpoint/2010/main" val="237452681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Assigning IPs to Systems: Static vs Dynamic</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Servers in a department probably need "static" IP addresses. These are IPs that have been manually/permanently assigned for use by that particular computer. They will normally be associated with a meaningful public hostname, such as finance.example.edu</a:t>
            </a:r>
            <a:endParaRPr lang="en-US" sz="2400" dirty="0"/>
          </a:p>
          <a:p>
            <a:r>
              <a:rPr lang="en-US" sz="2400" dirty="0" smtClean="0"/>
              <a:t>User laptops, tablets, smart phones, etc. will probably be automatically given </a:t>
            </a:r>
            <a:r>
              <a:rPr lang="en-US" sz="2400" b="1" dirty="0" smtClean="0"/>
              <a:t>temporary, or "dynamically assigned," IP addresses from a </a:t>
            </a:r>
            <a:r>
              <a:rPr lang="en-US" sz="2400" b="1" dirty="0" smtClean="0"/>
              <a:t>site's </a:t>
            </a:r>
            <a:r>
              <a:rPr lang="en-US" sz="2400" b="1" dirty="0" smtClean="0"/>
              <a:t>DHCP server.</a:t>
            </a:r>
            <a:r>
              <a:rPr lang="en-US" sz="2400" dirty="0" smtClean="0"/>
              <a:t> These address "leases" might last for just a few hours, but can be renewed if needed for a longer period. DHCP names are seldom very exciting (perhaps looking like dhcp-250.example.edu or dyn-110-72.something.edu)</a:t>
            </a:r>
            <a:endParaRPr lang="en-US" sz="2400" dirty="0"/>
          </a:p>
          <a:p>
            <a:r>
              <a:rPr lang="en-US" sz="2400" dirty="0" smtClean="0"/>
              <a:t>Samantha Smith's laptop might use dhcp-250.example.edu this morning, and dhcp-18.example.edu this afternoon, while Jimmy Johnson's iPad might use dhcp-250.example.edu this afternoon.</a:t>
            </a:r>
          </a:p>
          <a:p>
            <a:r>
              <a:rPr lang="en-US" sz="2400" dirty="0" smtClean="0"/>
              <a:t>DHCP allows IPs to be easily assigned, and allows a relatively small pool of addresses to be shared by a large(r) pool of users.</a:t>
            </a:r>
          </a:p>
        </p:txBody>
      </p:sp>
      <p:sp>
        <p:nvSpPr>
          <p:cNvPr id="4" name="Slide Number Placeholder 3"/>
          <p:cNvSpPr>
            <a:spLocks noGrp="1"/>
          </p:cNvSpPr>
          <p:nvPr>
            <p:ph type="sldNum" sz="quarter" idx="12"/>
          </p:nvPr>
        </p:nvSpPr>
        <p:spPr/>
        <p:txBody>
          <a:bodyPr/>
          <a:lstStyle/>
          <a:p>
            <a:fld id="{168E5768-8D82-664A-9F57-1C5572B5EC86}" type="slidenum">
              <a:rPr lang="en-US" smtClean="0"/>
              <a:t>158</a:t>
            </a:fld>
            <a:endParaRPr lang="en-US"/>
          </a:p>
        </p:txBody>
      </p:sp>
    </p:spTree>
    <p:extLst>
      <p:ext uri="{BB962C8B-B14F-4D97-AF65-F5344CB8AC3E}">
        <p14:creationId xmlns:p14="http://schemas.microsoft.com/office/powerpoint/2010/main" val="12593015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2800" b="1" dirty="0" smtClean="0"/>
              <a:t>Where Do Sites Request </a:t>
            </a:r>
            <a:r>
              <a:rPr lang="en-US" sz="2800" b="1" dirty="0" smtClean="0"/>
              <a:t>Blocks of IP </a:t>
            </a:r>
            <a:r>
              <a:rPr lang="en-US" sz="2800" b="1" dirty="0" smtClean="0"/>
              <a:t>Addresses?</a:t>
            </a:r>
            <a:endParaRPr lang="en-US" sz="2800" b="1" dirty="0"/>
          </a:p>
        </p:txBody>
      </p:sp>
      <p:sp>
        <p:nvSpPr>
          <p:cNvPr id="3" name="Content Placeholder 2"/>
          <p:cNvSpPr>
            <a:spLocks noGrp="1"/>
          </p:cNvSpPr>
          <p:nvPr>
            <p:ph idx="1"/>
          </p:nvPr>
        </p:nvSpPr>
        <p:spPr>
          <a:xfrm>
            <a:off x="176396" y="723288"/>
            <a:ext cx="8696393" cy="1633268"/>
          </a:xfrm>
        </p:spPr>
        <p:txBody>
          <a:bodyPr>
            <a:normAutofit/>
          </a:bodyPr>
          <a:lstStyle/>
          <a:p>
            <a:r>
              <a:rPr lang="en-US" sz="2000" dirty="0" smtClean="0"/>
              <a:t>Small customers (such as an individual or a new startup business) normally get small blocks of IP address space from their upstream Internet Service Provider. </a:t>
            </a:r>
          </a:p>
          <a:p>
            <a:r>
              <a:rPr lang="en-US" sz="2000" dirty="0" smtClean="0"/>
              <a:t>Larger sites (such as an established national or regional ISP that is multi-homed (connected to two or more upstream providers using BGP)) normally request provider-independent address space from their regional registry.</a:t>
            </a:r>
          </a:p>
        </p:txBody>
      </p:sp>
      <p:pic>
        <p:nvPicPr>
          <p:cNvPr id="4" name="Picture 3" descr="Regional_Internet_Registries_world_map.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86" y="2514496"/>
            <a:ext cx="7492347" cy="3307872"/>
          </a:xfrm>
          <a:prstGeom prst="rect">
            <a:avLst/>
          </a:prstGeom>
        </p:spPr>
      </p:pic>
      <p:sp>
        <p:nvSpPr>
          <p:cNvPr id="5" name="TextBox 4"/>
          <p:cNvSpPr txBox="1"/>
          <p:nvPr/>
        </p:nvSpPr>
        <p:spPr>
          <a:xfrm>
            <a:off x="522111" y="6090631"/>
            <a:ext cx="8161234" cy="646331"/>
          </a:xfrm>
          <a:prstGeom prst="rect">
            <a:avLst/>
          </a:prstGeom>
          <a:noFill/>
        </p:spPr>
        <p:txBody>
          <a:bodyPr wrap="none" rtlCol="0">
            <a:spAutoFit/>
          </a:bodyPr>
          <a:lstStyle/>
          <a:p>
            <a:r>
              <a:rPr lang="en-US" dirty="0"/>
              <a:t>https://</a:t>
            </a:r>
            <a:r>
              <a:rPr lang="en-US" dirty="0" err="1"/>
              <a:t>upload.wikimedia.org</a:t>
            </a:r>
            <a:r>
              <a:rPr lang="en-US" dirty="0"/>
              <a:t>/</a:t>
            </a:r>
            <a:r>
              <a:rPr lang="en-US" dirty="0" err="1"/>
              <a:t>wikipedia</a:t>
            </a:r>
            <a:r>
              <a:rPr lang="en-US" dirty="0"/>
              <a:t>/commons/thumb/9/95/</a:t>
            </a:r>
            <a:r>
              <a:rPr lang="en-US" dirty="0" err="1" smtClean="0"/>
              <a:t>Regional_Internet</a:t>
            </a:r>
            <a:r>
              <a:rPr lang="en-US" dirty="0" smtClean="0"/>
              <a:t>_</a:t>
            </a:r>
            <a:br>
              <a:rPr lang="en-US" dirty="0" smtClean="0"/>
            </a:br>
            <a:r>
              <a:rPr lang="en-US" dirty="0" err="1" smtClean="0"/>
              <a:t>Registries_world_map.svg</a:t>
            </a:r>
            <a:r>
              <a:rPr lang="en-US" dirty="0"/>
              <a:t>/2000px-Regional_Internet_Registries_world_map.svg.png</a:t>
            </a:r>
          </a:p>
        </p:txBody>
      </p:sp>
      <p:sp>
        <p:nvSpPr>
          <p:cNvPr id="6" name="Slide Number Placeholder 5"/>
          <p:cNvSpPr>
            <a:spLocks noGrp="1"/>
          </p:cNvSpPr>
          <p:nvPr>
            <p:ph type="sldNum" sz="quarter" idx="12"/>
          </p:nvPr>
        </p:nvSpPr>
        <p:spPr/>
        <p:txBody>
          <a:bodyPr/>
          <a:lstStyle/>
          <a:p>
            <a:fld id="{168E5768-8D82-664A-9F57-1C5572B5EC86}" type="slidenum">
              <a:rPr lang="en-US" smtClean="0"/>
              <a:t>159</a:t>
            </a:fld>
            <a:endParaRPr lang="en-US"/>
          </a:p>
        </p:txBody>
      </p:sp>
    </p:spTree>
    <p:extLst>
      <p:ext uri="{BB962C8B-B14F-4D97-AF65-F5344CB8AC3E}">
        <p14:creationId xmlns:p14="http://schemas.microsoft.com/office/powerpoint/2010/main" val="9768370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59"/>
            <a:ext cx="8229600" cy="453941"/>
          </a:xfrm>
        </p:spPr>
        <p:txBody>
          <a:bodyPr>
            <a:normAutofit/>
          </a:bodyPr>
          <a:lstStyle/>
          <a:p>
            <a:r>
              <a:rPr lang="en-US" sz="3200" b="1" dirty="0" smtClean="0"/>
              <a:t>An Aside About Passive DNS and Privacy</a:t>
            </a:r>
            <a:endParaRPr lang="en-US" sz="3200" b="1" dirty="0"/>
          </a:p>
        </p:txBody>
      </p:sp>
      <p:sp>
        <p:nvSpPr>
          <p:cNvPr id="3" name="Content Placeholder 2"/>
          <p:cNvSpPr>
            <a:spLocks noGrp="1"/>
          </p:cNvSpPr>
          <p:nvPr>
            <p:ph idx="1"/>
          </p:nvPr>
        </p:nvSpPr>
        <p:spPr>
          <a:xfrm>
            <a:off x="267368" y="838201"/>
            <a:ext cx="8609264" cy="5518150"/>
          </a:xfrm>
        </p:spPr>
        <p:txBody>
          <a:bodyPr>
            <a:normAutofit/>
          </a:bodyPr>
          <a:lstStyle/>
          <a:p>
            <a:r>
              <a:rPr lang="en-US" sz="2400" dirty="0" smtClean="0"/>
              <a:t>Farsight Security and I both care a great deal about user privacy, </a:t>
            </a:r>
            <a:br>
              <a:rPr lang="en-US" sz="2400" dirty="0" smtClean="0"/>
            </a:br>
            <a:r>
              <a:rPr lang="en-US" sz="2400" dirty="0" smtClean="0"/>
              <a:t>and we hope that you do, too.</a:t>
            </a:r>
            <a:endParaRPr lang="en-US" sz="2400" dirty="0"/>
          </a:p>
          <a:p>
            <a:r>
              <a:rPr lang="en-US" sz="2400" dirty="0" smtClean="0"/>
              <a:t>At the same time, we want and need to ensure that spammers and cyber criminals can be held accountable. Law breakers must not be free to perpetrate their online crimes with impunity.</a:t>
            </a:r>
          </a:p>
          <a:p>
            <a:r>
              <a:rPr lang="en-US" sz="2400" dirty="0" smtClean="0"/>
              <a:t>Passive DNS, collected properly, comes from </a:t>
            </a:r>
            <a:r>
              <a:rPr lang="en-US" sz="2400" b="1" dirty="0" smtClean="0"/>
              <a:t>above large shared recursive resolvers. Queries appear to originate from the recursive resolver, not from any individual user. </a:t>
            </a:r>
            <a:r>
              <a:rPr lang="en-US" sz="2400" dirty="0" smtClean="0"/>
              <a:t>As a result, no personally identifiable information gets collected or stored.</a:t>
            </a:r>
            <a:endParaRPr lang="en-US" sz="2400" dirty="0"/>
          </a:p>
          <a:p>
            <a:r>
              <a:rPr lang="en-US" sz="2400" dirty="0" smtClean="0"/>
              <a:t>Because of this architecture, passive DNS does NOT raise the sort of pervasive monitoring concerns that are associated with things like bulk metadata collection and traditional traffic analytic methods, as discussed in "The Enduring Challenges of </a:t>
            </a:r>
            <a:r>
              <a:rPr lang="en-US" sz="2400" dirty="0"/>
              <a:t>Traffic Analysis," https://</a:t>
            </a:r>
            <a:r>
              <a:rPr lang="en-US" sz="2400" dirty="0" err="1"/>
              <a:t>www.stsauver.com</a:t>
            </a:r>
            <a:r>
              <a:rPr lang="en-US" sz="2400" dirty="0"/>
              <a:t>/joe/</a:t>
            </a:r>
            <a:r>
              <a:rPr lang="en-US" sz="2400" dirty="0" err="1"/>
              <a:t>dublin</a:t>
            </a:r>
            <a:r>
              <a:rPr lang="en-US" sz="2400" dirty="0"/>
              <a:t>-traffic-</a:t>
            </a:r>
            <a:r>
              <a:rPr lang="en-US" sz="2400" dirty="0" smtClean="0"/>
              <a:t>analysis</a:t>
            </a:r>
            <a:r>
              <a:rPr lang="en-US" sz="2400" dirty="0"/>
              <a:t>/</a:t>
            </a:r>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4D4BB8BD-F8C0-4544-BAE3-59EE5C16151F}" type="slidenum">
              <a:rPr lang="en-US" smtClean="0"/>
              <a:t>16</a:t>
            </a:fld>
            <a:endParaRPr lang="en-US"/>
          </a:p>
        </p:txBody>
      </p:sp>
    </p:spTree>
    <p:extLst>
      <p:ext uri="{BB962C8B-B14F-4D97-AF65-F5344CB8AC3E}">
        <p14:creationId xmlns:p14="http://schemas.microsoft.com/office/powerpoint/2010/main" val="4144755687"/>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226"/>
          </a:xfrm>
        </p:spPr>
        <p:txBody>
          <a:bodyPr>
            <a:noAutofit/>
          </a:bodyPr>
          <a:lstStyle/>
          <a:p>
            <a:r>
              <a:rPr lang="en-US" sz="3200" b="1" dirty="0" smtClean="0"/>
              <a:t>Sadly, The World's Largely </a:t>
            </a:r>
            <a:r>
              <a:rPr lang="en-US" sz="3200" b="1" dirty="0" smtClean="0"/>
              <a:t>Run </a:t>
            </a:r>
            <a:r>
              <a:rPr lang="en-US" sz="3200" b="1" dirty="0" smtClean="0"/>
              <a:t>Out </a:t>
            </a:r>
            <a:r>
              <a:rPr lang="en-US" sz="3200" b="1" dirty="0" smtClean="0"/>
              <a:t/>
            </a:r>
            <a:br>
              <a:rPr lang="en-US" sz="3200" b="1" dirty="0" smtClean="0"/>
            </a:br>
            <a:r>
              <a:rPr lang="en-US" sz="3200" b="1" dirty="0" smtClean="0"/>
              <a:t>of Unassigned IPv4 </a:t>
            </a:r>
            <a:r>
              <a:rPr lang="en-US" sz="3200" b="1" dirty="0" smtClean="0"/>
              <a:t>Addresses</a:t>
            </a:r>
            <a:endParaRPr lang="en-US" sz="3200" b="1" dirty="0"/>
          </a:p>
        </p:txBody>
      </p:sp>
      <p:sp>
        <p:nvSpPr>
          <p:cNvPr id="3" name="Content Placeholder 2"/>
          <p:cNvSpPr>
            <a:spLocks noGrp="1"/>
          </p:cNvSpPr>
          <p:nvPr>
            <p:ph idx="1"/>
          </p:nvPr>
        </p:nvSpPr>
        <p:spPr>
          <a:xfrm>
            <a:off x="295325" y="1196226"/>
            <a:ext cx="8577464" cy="5489773"/>
          </a:xfrm>
        </p:spPr>
        <p:txBody>
          <a:bodyPr>
            <a:normAutofit/>
          </a:bodyPr>
          <a:lstStyle/>
          <a:p>
            <a:r>
              <a:rPr lang="en-US" sz="2400" dirty="0" smtClean="0"/>
              <a:t>IPv4 addresses are just 32 bits long. That means that there's only a maximum of 2^32=4,294,967,296 potential addresses available.</a:t>
            </a:r>
          </a:p>
          <a:p>
            <a:endParaRPr lang="en-US" sz="2400" dirty="0" smtClean="0"/>
          </a:p>
          <a:p>
            <a:r>
              <a:rPr lang="en-US" sz="2400" dirty="0" smtClean="0"/>
              <a:t>There's actually not that many potential addresses, and in fact they've run out fast. See the </a:t>
            </a:r>
            <a:r>
              <a:rPr lang="en-US" sz="2400" dirty="0" smtClean="0"/>
              <a:t>graph </a:t>
            </a:r>
            <a:r>
              <a:rPr lang="en-US" sz="2400" dirty="0" smtClean="0"/>
              <a:t>on the following page.</a:t>
            </a:r>
          </a:p>
        </p:txBody>
      </p:sp>
      <p:sp>
        <p:nvSpPr>
          <p:cNvPr id="4" name="Slide Number Placeholder 3"/>
          <p:cNvSpPr>
            <a:spLocks noGrp="1"/>
          </p:cNvSpPr>
          <p:nvPr>
            <p:ph type="sldNum" sz="quarter" idx="12"/>
          </p:nvPr>
        </p:nvSpPr>
        <p:spPr/>
        <p:txBody>
          <a:bodyPr/>
          <a:lstStyle/>
          <a:p>
            <a:fld id="{168E5768-8D82-664A-9F57-1C5572B5EC86}" type="slidenum">
              <a:rPr lang="en-US" smtClean="0"/>
              <a:t>160</a:t>
            </a:fld>
            <a:endParaRPr lang="en-US"/>
          </a:p>
        </p:txBody>
      </p:sp>
    </p:spTree>
    <p:extLst>
      <p:ext uri="{BB962C8B-B14F-4D97-AF65-F5344CB8AC3E}">
        <p14:creationId xmlns:p14="http://schemas.microsoft.com/office/powerpoint/2010/main" val="2987680851"/>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4106"/>
          </a:xfrm>
        </p:spPr>
        <p:txBody>
          <a:bodyPr>
            <a:noAutofit/>
          </a:bodyPr>
          <a:lstStyle/>
          <a:p>
            <a:r>
              <a:rPr lang="en-US" sz="3200" b="1" dirty="0" smtClean="0"/>
              <a:t>IPv4 Address Run Out By Regional Registry</a:t>
            </a:r>
            <a:endParaRPr lang="en-US" sz="3200" b="1" dirty="0"/>
          </a:p>
        </p:txBody>
      </p:sp>
      <p:sp>
        <p:nvSpPr>
          <p:cNvPr id="6" name="TextBox 5"/>
          <p:cNvSpPr txBox="1"/>
          <p:nvPr/>
        </p:nvSpPr>
        <p:spPr>
          <a:xfrm>
            <a:off x="2642285" y="6202533"/>
            <a:ext cx="4378122" cy="369332"/>
          </a:xfrm>
          <a:prstGeom prst="rect">
            <a:avLst/>
          </a:prstGeom>
          <a:noFill/>
        </p:spPr>
        <p:txBody>
          <a:bodyPr wrap="none" rtlCol="0">
            <a:spAutoFit/>
          </a:bodyPr>
          <a:lstStyle/>
          <a:p>
            <a:r>
              <a:rPr lang="en-US" dirty="0" smtClean="0"/>
              <a:t>Source: http</a:t>
            </a:r>
            <a:r>
              <a:rPr lang="en-US" dirty="0"/>
              <a:t>://</a:t>
            </a:r>
            <a:r>
              <a:rPr lang="en-US" dirty="0" err="1"/>
              <a:t>www.potaroo.net</a:t>
            </a:r>
            <a:r>
              <a:rPr lang="en-US" dirty="0"/>
              <a:t>/tools/ipv4/</a:t>
            </a:r>
          </a:p>
        </p:txBody>
      </p:sp>
      <p:sp>
        <p:nvSpPr>
          <p:cNvPr id="7" name="Slide Number Placeholder 6"/>
          <p:cNvSpPr>
            <a:spLocks noGrp="1"/>
          </p:cNvSpPr>
          <p:nvPr>
            <p:ph type="sldNum" sz="quarter" idx="12"/>
          </p:nvPr>
        </p:nvSpPr>
        <p:spPr/>
        <p:txBody>
          <a:bodyPr/>
          <a:lstStyle/>
          <a:p>
            <a:fld id="{168E5768-8D82-664A-9F57-1C5572B5EC86}" type="slidenum">
              <a:rPr lang="en-US" smtClean="0"/>
              <a:t>161</a:t>
            </a:fld>
            <a:endParaRPr lang="en-US"/>
          </a:p>
        </p:txBody>
      </p:sp>
      <p:pic>
        <p:nvPicPr>
          <p:cNvPr id="3" name="Picture 2" descr="plote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68" y="694107"/>
            <a:ext cx="7667916" cy="5452740"/>
          </a:xfrm>
          <a:prstGeom prst="rect">
            <a:avLst/>
          </a:prstGeom>
        </p:spPr>
      </p:pic>
    </p:spTree>
    <p:extLst>
      <p:ext uri="{BB962C8B-B14F-4D97-AF65-F5344CB8AC3E}">
        <p14:creationId xmlns:p14="http://schemas.microsoft.com/office/powerpoint/2010/main" val="2909297826"/>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Fortunately We Have </a:t>
            </a:r>
            <a:r>
              <a:rPr lang="en-US" sz="3200" b="1" u="sng" dirty="0" smtClean="0"/>
              <a:t>Lots</a:t>
            </a:r>
            <a:r>
              <a:rPr lang="en-US" sz="3200" b="1" dirty="0" smtClean="0"/>
              <a:t> of IPv</a:t>
            </a:r>
            <a:r>
              <a:rPr lang="en-US" sz="3200" b="1" u="sng" dirty="0" smtClean="0"/>
              <a:t>6</a:t>
            </a:r>
            <a:r>
              <a:rPr lang="en-US" sz="3200" b="1" dirty="0" smtClean="0"/>
              <a:t> Addresses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IPv6 addresses are a little different. For example, IPv6 addresses are written a little differently than IPv4 addresses.</a:t>
            </a:r>
          </a:p>
          <a:p>
            <a:endParaRPr lang="en-US" sz="2400" dirty="0" smtClean="0"/>
          </a:p>
          <a:p>
            <a:r>
              <a:rPr lang="en-US" sz="2400" dirty="0" smtClean="0"/>
              <a:t> IPv6 addresses are normally written as a series of 32 hexadecimal letters, broke</a:t>
            </a:r>
            <a:r>
              <a:rPr lang="is-IS" sz="2400" dirty="0" smtClean="0"/>
              <a:t>n into </a:t>
            </a:r>
            <a:r>
              <a:rPr lang="en-US" sz="2400" dirty="0" smtClean="0"/>
              <a:t>colon-separated 4-character chu</a:t>
            </a:r>
            <a:r>
              <a:rPr lang="is-IS" sz="2400" dirty="0" smtClean="0"/>
              <a:t>nks.</a:t>
            </a:r>
            <a:endParaRPr lang="en-US" sz="2400" dirty="0" smtClean="0"/>
          </a:p>
          <a:p>
            <a:endParaRPr lang="en-US" sz="2400" dirty="0" smtClean="0"/>
          </a:p>
          <a:p>
            <a:r>
              <a:rPr lang="en-US" sz="2400" dirty="0" smtClean="0"/>
              <a:t>One such sample IPv6 address: </a:t>
            </a:r>
            <a:r>
              <a:rPr lang="is-IS" sz="2400" dirty="0" smtClean="0"/>
              <a:t>2620</a:t>
            </a:r>
            <a:r>
              <a:rPr lang="is-IS" sz="2400" dirty="0"/>
              <a:t>:11c:f004::</a:t>
            </a:r>
            <a:r>
              <a:rPr lang="is-IS" sz="2400" dirty="0" smtClean="0"/>
              <a:t>104</a:t>
            </a:r>
          </a:p>
          <a:p>
            <a:endParaRPr lang="is-IS" sz="2400" dirty="0" smtClean="0"/>
          </a:p>
          <a:p>
            <a:r>
              <a:rPr lang="is-IS" sz="2400" dirty="0" smtClean="0"/>
              <a:t>When writing IPv6 addresses, </a:t>
            </a:r>
            <a:r>
              <a:rPr lang="is-IS" sz="2400" b="1" dirty="0" smtClean="0"/>
              <a:t>leading zeros </a:t>
            </a:r>
            <a:r>
              <a:rPr lang="is-IS" sz="2400" b="1" i="1" dirty="0" smtClean="0"/>
              <a:t>within </a:t>
            </a:r>
            <a:r>
              <a:rPr lang="is-IS" sz="2400" b="1" i="1" dirty="0"/>
              <a:t>a </a:t>
            </a:r>
            <a:r>
              <a:rPr lang="is-IS" sz="2400" b="1" i="1" dirty="0" smtClean="0"/>
              <a:t>chunk</a:t>
            </a:r>
            <a:r>
              <a:rPr lang="is-IS" sz="2400" b="1" dirty="0" smtClean="0"/>
              <a:t> </a:t>
            </a:r>
            <a:r>
              <a:rPr lang="is-IS" sz="2400" dirty="0" smtClean="0"/>
              <a:t>can be omitted (as was done in the "11c" and "104" chunks above). </a:t>
            </a:r>
            <a:br>
              <a:rPr lang="is-IS" sz="2400" dirty="0" smtClean="0"/>
            </a:br>
            <a:r>
              <a:rPr lang="is-IS" sz="2400" dirty="0" smtClean="0"/>
              <a:t>If there's a </a:t>
            </a:r>
            <a:r>
              <a:rPr lang="is-IS" sz="2400" b="1" dirty="0" smtClean="0"/>
              <a:t>run of zeros</a:t>
            </a:r>
            <a:r>
              <a:rPr lang="is-IS" sz="2400" dirty="0" smtClean="0"/>
              <a:t> in an IPv6 address, those can be replaced, in </a:t>
            </a:r>
            <a:r>
              <a:rPr lang="is-IS" sz="2400" b="1" dirty="0" smtClean="0"/>
              <a:t>one location</a:t>
            </a:r>
            <a:r>
              <a:rPr lang="is-IS" sz="2400" dirty="0" smtClean="0"/>
              <a:t> only, with </a:t>
            </a:r>
            <a:r>
              <a:rPr lang="is-IS" sz="2400" b="1" dirty="0" smtClean="0"/>
              <a:t>two successive colons.</a:t>
            </a:r>
          </a:p>
          <a:p>
            <a:endParaRPr lang="is-IS" sz="2400" b="1" dirty="0"/>
          </a:p>
          <a:p>
            <a:r>
              <a:rPr lang="is-IS" sz="2400" b="1" dirty="0" smtClean="0"/>
              <a:t>Verbose form: </a:t>
            </a:r>
            <a:r>
              <a:rPr lang="is-IS" sz="2400" dirty="0"/>
              <a:t>2620</a:t>
            </a:r>
            <a:r>
              <a:rPr lang="is-IS" sz="2400" dirty="0" smtClean="0"/>
              <a:t>:011c:f004:0000:0000:0000:0000:0104</a:t>
            </a:r>
            <a:endParaRPr lang="is-IS" sz="2400" b="1" dirty="0"/>
          </a:p>
        </p:txBody>
      </p:sp>
      <p:sp>
        <p:nvSpPr>
          <p:cNvPr id="4" name="Slide Number Placeholder 3"/>
          <p:cNvSpPr>
            <a:spLocks noGrp="1"/>
          </p:cNvSpPr>
          <p:nvPr>
            <p:ph type="sldNum" sz="quarter" idx="12"/>
          </p:nvPr>
        </p:nvSpPr>
        <p:spPr/>
        <p:txBody>
          <a:bodyPr/>
          <a:lstStyle/>
          <a:p>
            <a:fld id="{168E5768-8D82-664A-9F57-1C5572B5EC86}" type="slidenum">
              <a:rPr lang="en-US" smtClean="0"/>
              <a:t>162</a:t>
            </a:fld>
            <a:endParaRPr lang="en-US"/>
          </a:p>
        </p:txBody>
      </p:sp>
    </p:spTree>
    <p:extLst>
      <p:ext uri="{BB962C8B-B14F-4D97-AF65-F5344CB8AC3E}">
        <p14:creationId xmlns:p14="http://schemas.microsoft.com/office/powerpoint/2010/main" val="2656404044"/>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"What's That About Hexadecimal Numbers Again?"</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latin typeface="Calibri"/>
                <a:cs typeface="Calibri"/>
              </a:rPr>
              <a:t>Decimal (base 10) numbers are written using the digits 0 - 9. </a:t>
            </a:r>
            <a:r>
              <a:rPr lang="en-US" sz="2400" dirty="0">
                <a:latin typeface="Calibri"/>
                <a:cs typeface="Calibri"/>
              </a:rPr>
              <a:t>H</a:t>
            </a:r>
            <a:r>
              <a:rPr lang="en-US" sz="2400" dirty="0" smtClean="0">
                <a:latin typeface="Calibri"/>
                <a:cs typeface="Calibri"/>
              </a:rPr>
              <a:t>exadecimal numbers (base 16) are written using 0 - 9 </a:t>
            </a:r>
            <a:r>
              <a:rPr lang="en-US" sz="2400" b="1" dirty="0" smtClean="0">
                <a:latin typeface="Calibri"/>
                <a:cs typeface="Calibri"/>
              </a:rPr>
              <a:t>PLUS</a:t>
            </a:r>
            <a:r>
              <a:rPr lang="en-US" sz="2400" dirty="0" smtClean="0">
                <a:latin typeface="Calibri"/>
                <a:cs typeface="Calibri"/>
              </a:rPr>
              <a:t> </a:t>
            </a:r>
            <a:br>
              <a:rPr lang="en-US" sz="2400" dirty="0" smtClean="0">
                <a:latin typeface="Calibri"/>
                <a:cs typeface="Calibri"/>
              </a:rPr>
            </a:br>
            <a:r>
              <a:rPr lang="en-US" sz="2400" dirty="0" smtClean="0">
                <a:latin typeface="Calibri"/>
                <a:cs typeface="Calibri"/>
              </a:rPr>
              <a:t>the letters A (=10), B (=11), C (=12), D (=13), E (=14), F (=15)</a:t>
            </a:r>
            <a:endParaRPr lang="en-US" sz="2400" dirty="0">
              <a:latin typeface="Calibri"/>
              <a:cs typeface="Calibri"/>
            </a:endParaRPr>
          </a:p>
          <a:p>
            <a:endParaRPr lang="en-US" sz="2400" dirty="0" smtClean="0">
              <a:latin typeface="Calibri"/>
              <a:cs typeface="Calibri"/>
            </a:endParaRPr>
          </a:p>
          <a:p>
            <a:r>
              <a:rPr lang="en-US" sz="2400" b="1" dirty="0" smtClean="0">
                <a:latin typeface="Calibri"/>
                <a:cs typeface="Calibri"/>
              </a:rPr>
              <a:t>Place		Decimal:				Hexadecimal:</a:t>
            </a:r>
            <a:br>
              <a:rPr lang="en-US" sz="2400" b="1" dirty="0" smtClean="0">
                <a:latin typeface="Calibri"/>
                <a:cs typeface="Calibri"/>
              </a:rPr>
            </a:br>
            <a:r>
              <a:rPr lang="en-US" sz="2400" dirty="0" smtClean="0">
                <a:latin typeface="Calibri"/>
                <a:cs typeface="Calibri"/>
              </a:rPr>
              <a:t>1</a:t>
            </a:r>
            <a:r>
              <a:rPr lang="en-US" sz="2400" baseline="30000" dirty="0" smtClean="0">
                <a:latin typeface="Calibri"/>
                <a:cs typeface="Calibri"/>
              </a:rPr>
              <a:t>st</a:t>
            </a:r>
            <a:r>
              <a:rPr lang="en-US" sz="2400" dirty="0" smtClean="0">
                <a:latin typeface="Calibri"/>
                <a:cs typeface="Calibri"/>
              </a:rPr>
              <a:t>			10^0=1's				16^0=1's</a:t>
            </a:r>
            <a:br>
              <a:rPr lang="en-US" sz="2400" dirty="0" smtClean="0">
                <a:latin typeface="Calibri"/>
                <a:cs typeface="Calibri"/>
              </a:rPr>
            </a:br>
            <a:r>
              <a:rPr lang="en-US" sz="2400" dirty="0" smtClean="0">
                <a:latin typeface="Calibri"/>
                <a:cs typeface="Calibri"/>
              </a:rPr>
              <a:t>2</a:t>
            </a:r>
            <a:r>
              <a:rPr lang="en-US" sz="2400" baseline="30000" dirty="0" smtClean="0">
                <a:latin typeface="Calibri"/>
                <a:cs typeface="Calibri"/>
              </a:rPr>
              <a:t>nd</a:t>
            </a:r>
            <a:r>
              <a:rPr lang="en-US" sz="2400" dirty="0" smtClean="0">
                <a:latin typeface="Calibri"/>
                <a:cs typeface="Calibri"/>
              </a:rPr>
              <a:t>			10^1=10's				16^1=16's</a:t>
            </a:r>
            <a:br>
              <a:rPr lang="en-US" sz="2400" dirty="0" smtClean="0">
                <a:latin typeface="Calibri"/>
                <a:cs typeface="Calibri"/>
              </a:rPr>
            </a:br>
            <a:r>
              <a:rPr lang="en-US" sz="2400" dirty="0" smtClean="0">
                <a:latin typeface="Calibri"/>
                <a:cs typeface="Calibri"/>
              </a:rPr>
              <a:t>3</a:t>
            </a:r>
            <a:r>
              <a:rPr lang="en-US" sz="2400" baseline="30000" dirty="0" smtClean="0">
                <a:latin typeface="Calibri"/>
                <a:cs typeface="Calibri"/>
              </a:rPr>
              <a:t>rd</a:t>
            </a:r>
            <a:r>
              <a:rPr lang="en-US" sz="2400" dirty="0" smtClean="0">
                <a:latin typeface="Calibri"/>
                <a:cs typeface="Calibri"/>
              </a:rPr>
              <a:t>			10^2=100's			16^2=256's</a:t>
            </a:r>
            <a:br>
              <a:rPr lang="en-US" sz="2400" dirty="0" smtClean="0">
                <a:latin typeface="Calibri"/>
                <a:cs typeface="Calibri"/>
              </a:rPr>
            </a:br>
            <a:r>
              <a:rPr lang="en-US" sz="2400" dirty="0" smtClean="0">
                <a:latin typeface="Calibri"/>
                <a:cs typeface="Calibri"/>
              </a:rPr>
              <a:t>4</a:t>
            </a:r>
            <a:r>
              <a:rPr lang="en-US" sz="2400" baseline="30000" dirty="0" smtClean="0">
                <a:latin typeface="Calibri"/>
                <a:cs typeface="Calibri"/>
              </a:rPr>
              <a:t>th</a:t>
            </a:r>
            <a:r>
              <a:rPr lang="en-US" sz="2400" dirty="0" smtClean="0">
                <a:latin typeface="Calibri"/>
                <a:cs typeface="Calibri"/>
              </a:rPr>
              <a:t>			10^3=1,000's			16^3=4096's</a:t>
            </a:r>
            <a:br>
              <a:rPr lang="en-US" sz="2400" dirty="0" smtClean="0">
                <a:latin typeface="Calibri"/>
                <a:cs typeface="Calibri"/>
              </a:rPr>
            </a:br>
            <a:endParaRPr lang="en-US" sz="2400" dirty="0" smtClean="0">
              <a:latin typeface="Calibri"/>
              <a:cs typeface="Calibri"/>
            </a:endParaRPr>
          </a:p>
          <a:p>
            <a:r>
              <a:rPr lang="en-US" sz="2400" b="1" dirty="0" smtClean="0">
                <a:latin typeface="Calibri"/>
                <a:cs typeface="Calibri"/>
              </a:rPr>
              <a:t>Convert 5178 (decimal) to hexadecimal:</a:t>
            </a:r>
            <a:br>
              <a:rPr lang="en-US" sz="2400" b="1" dirty="0" smtClean="0">
                <a:latin typeface="Calibri"/>
                <a:cs typeface="Calibri"/>
              </a:rPr>
            </a:br>
            <a:r>
              <a:rPr lang="en-US" sz="2400" dirty="0" smtClean="0">
                <a:latin typeface="Calibri"/>
                <a:cs typeface="Calibri"/>
              </a:rPr>
              <a:t>5178/4096=1 with 1082 left over</a:t>
            </a:r>
            <a:br>
              <a:rPr lang="en-US" sz="2400" dirty="0" smtClean="0">
                <a:latin typeface="Calibri"/>
                <a:cs typeface="Calibri"/>
              </a:rPr>
            </a:br>
            <a:r>
              <a:rPr lang="en-US" sz="2400" dirty="0" smtClean="0">
                <a:latin typeface="Calibri"/>
                <a:cs typeface="Calibri"/>
              </a:rPr>
              <a:t>1082/256=4 with 58 left over</a:t>
            </a:r>
            <a:br>
              <a:rPr lang="en-US" sz="2400" dirty="0" smtClean="0">
                <a:latin typeface="Calibri"/>
                <a:cs typeface="Calibri"/>
              </a:rPr>
            </a:br>
            <a:r>
              <a:rPr lang="en-US" sz="2400" dirty="0" smtClean="0">
                <a:latin typeface="Calibri"/>
                <a:cs typeface="Calibri"/>
              </a:rPr>
              <a:t>58/16=3 with 10 left over</a:t>
            </a:r>
            <a:br>
              <a:rPr lang="en-US" sz="2400" dirty="0" smtClean="0">
                <a:latin typeface="Calibri"/>
                <a:cs typeface="Calibri"/>
              </a:rPr>
            </a:br>
            <a:r>
              <a:rPr lang="en-US" sz="2400" dirty="0" smtClean="0">
                <a:latin typeface="Calibri"/>
                <a:cs typeface="Calibri"/>
              </a:rPr>
              <a:t>10/1=10 (written as "A")  </a:t>
            </a:r>
            <a:r>
              <a:rPr lang="en-US" sz="2400" dirty="0" smtClean="0">
                <a:latin typeface="Calibri"/>
                <a:cs typeface="Calibri"/>
                <a:sym typeface="Wingdings"/>
              </a:rPr>
              <a:t> 143A (hexadecimal)</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168E5768-8D82-664A-9F57-1C5572B5EC86}" type="slidenum">
              <a:rPr lang="en-US" smtClean="0"/>
              <a:t>163</a:t>
            </a:fld>
            <a:endParaRPr lang="en-US"/>
          </a:p>
        </p:txBody>
      </p:sp>
    </p:spTree>
    <p:extLst>
      <p:ext uri="{BB962C8B-B14F-4D97-AF65-F5344CB8AC3E}">
        <p14:creationId xmlns:p14="http://schemas.microsoft.com/office/powerpoint/2010/main" val="4054861739"/>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"So How Many IPv6 Addresses Can I Get?"</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latin typeface="Calibri"/>
                <a:cs typeface="Calibri"/>
              </a:rPr>
              <a:t>The Internet may be just about out of IPv4 addresses, but IPv6 addresses are available in barge-size quantities. Then again, </a:t>
            </a:r>
            <a:br>
              <a:rPr lang="en-US" sz="2400" dirty="0" smtClean="0">
                <a:latin typeface="Calibri"/>
                <a:cs typeface="Calibri"/>
              </a:rPr>
            </a:br>
            <a:r>
              <a:rPr lang="en-US" sz="2400" dirty="0" smtClean="0">
                <a:latin typeface="Calibri"/>
                <a:cs typeface="Calibri"/>
              </a:rPr>
              <a:t>we </a:t>
            </a:r>
            <a:r>
              <a:rPr lang="en-US" sz="2400" u="sng" dirty="0" smtClean="0">
                <a:latin typeface="Calibri"/>
                <a:cs typeface="Calibri"/>
              </a:rPr>
              <a:t>use</a:t>
            </a:r>
            <a:r>
              <a:rPr lang="en-US" sz="2400" dirty="0" smtClean="0">
                <a:latin typeface="Calibri"/>
                <a:cs typeface="Calibri"/>
              </a:rPr>
              <a:t> IPv6 addresses a little more liberally, too.</a:t>
            </a:r>
          </a:p>
          <a:p>
            <a:r>
              <a:rPr lang="en-US" sz="2400" dirty="0" smtClean="0">
                <a:latin typeface="Calibri"/>
                <a:cs typeface="Calibri"/>
              </a:rPr>
              <a:t>In IPv4 world, a typical subnet was a /24, or 256 addresses. </a:t>
            </a:r>
          </a:p>
          <a:p>
            <a:r>
              <a:rPr lang="en-US" sz="2400" dirty="0" smtClean="0">
                <a:latin typeface="Calibri"/>
                <a:cs typeface="Calibri"/>
              </a:rPr>
              <a:t>In the IPv6 world, a normal subnet is an IPv6 /64, or</a:t>
            </a:r>
            <a:br>
              <a:rPr lang="en-US" sz="2400" dirty="0" smtClean="0">
                <a:latin typeface="Calibri"/>
                <a:cs typeface="Calibri"/>
              </a:rPr>
            </a:br>
            <a:r>
              <a:rPr lang="en-US" sz="2400" dirty="0" smtClean="0">
                <a:latin typeface="Calibri"/>
                <a:cs typeface="Calibri"/>
              </a:rPr>
              <a:t>2^64= </a:t>
            </a:r>
            <a:r>
              <a:rPr lang="is-IS" sz="2400" dirty="0" smtClean="0"/>
              <a:t>18,446,744,073,709,551,616 addresses. That's many more addresses than all the addresses in the IPv4 Internet, worldwide.</a:t>
            </a:r>
          </a:p>
          <a:p>
            <a:r>
              <a:rPr lang="is-IS" sz="2400" dirty="0" smtClean="0"/>
              <a:t>Each IPv6 subnet gets that many addresses even though a typical subnet might only have a handful (or perhaps a few hundred) of those addresses in use. </a:t>
            </a:r>
            <a:r>
              <a:rPr lang="is-IS" sz="2400" dirty="0" smtClean="0">
                <a:latin typeface="Calibri"/>
                <a:cs typeface="Calibri"/>
              </a:rPr>
              <a:t>This seems horribly weird and wasteful, but don't worry, IPv6 is intended to be used this way.</a:t>
            </a:r>
          </a:p>
          <a:p>
            <a:r>
              <a:rPr lang="is-IS" sz="2400" dirty="0">
                <a:latin typeface="Calibri"/>
                <a:cs typeface="Calibri"/>
              </a:rPr>
              <a:t>M</a:t>
            </a:r>
            <a:r>
              <a:rPr lang="is-IS" sz="2400" dirty="0" smtClean="0">
                <a:latin typeface="Calibri"/>
                <a:cs typeface="Calibri"/>
              </a:rPr>
              <a:t>entally think "an IPv6 /64 represents a host, or maybe a small number of hosts," and you'll be okay.</a:t>
            </a:r>
            <a:r>
              <a:rPr lang="en-US" sz="2400" dirty="0" smtClean="0">
                <a:latin typeface="Calibri"/>
                <a:cs typeface="Calibri"/>
              </a:rPr>
              <a:t> If you think "</a:t>
            </a:r>
            <a:r>
              <a:rPr lang="en-US" sz="2400" dirty="0">
                <a:latin typeface="Calibri"/>
                <a:cs typeface="Calibri"/>
              </a:rPr>
              <a:t>a</a:t>
            </a:r>
            <a:r>
              <a:rPr lang="en-US" sz="2400" dirty="0" smtClean="0">
                <a:latin typeface="Calibri"/>
                <a:cs typeface="Calibri"/>
              </a:rPr>
              <a:t>n IPv6 /64 is </a:t>
            </a:r>
            <a:r>
              <a:rPr lang="is-IS" sz="2400" dirty="0" smtClean="0"/>
              <a:t>18,446,744,073,709,551,616 addresses," </a:t>
            </a:r>
            <a:r>
              <a:rPr lang="is-IS" sz="2400" dirty="0" smtClean="0"/>
              <a:t>you'll need therapy.</a:t>
            </a:r>
            <a:endParaRPr lang="is-IS" sz="2400" dirty="0" smtClean="0">
              <a:latin typeface="Calibri"/>
              <a:cs typeface="Calibri"/>
            </a:endParaRPr>
          </a:p>
        </p:txBody>
      </p:sp>
      <p:sp>
        <p:nvSpPr>
          <p:cNvPr id="4" name="Slide Number Placeholder 3"/>
          <p:cNvSpPr>
            <a:spLocks noGrp="1"/>
          </p:cNvSpPr>
          <p:nvPr>
            <p:ph type="sldNum" sz="quarter" idx="12"/>
          </p:nvPr>
        </p:nvSpPr>
        <p:spPr/>
        <p:txBody>
          <a:bodyPr/>
          <a:lstStyle/>
          <a:p>
            <a:fld id="{168E5768-8D82-664A-9F57-1C5572B5EC86}" type="slidenum">
              <a:rPr lang="en-US" smtClean="0"/>
              <a:t>164</a:t>
            </a:fld>
            <a:endParaRPr lang="en-US"/>
          </a:p>
        </p:txBody>
      </p:sp>
    </p:spTree>
    <p:extLst>
      <p:ext uri="{BB962C8B-B14F-4D97-AF65-F5344CB8AC3E}">
        <p14:creationId xmlns:p14="http://schemas.microsoft.com/office/powerpoint/2010/main" val="16555686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Normal IPv6 Allocations and IPv6 CIDR Sizes</a:t>
            </a:r>
            <a:endParaRPr lang="en-US" sz="3200" b="1" dirty="0"/>
          </a:p>
        </p:txBody>
      </p:sp>
      <p:sp>
        <p:nvSpPr>
          <p:cNvPr id="3" name="Content Placeholder 2"/>
          <p:cNvSpPr>
            <a:spLocks noGrp="1"/>
          </p:cNvSpPr>
          <p:nvPr>
            <p:ph idx="1"/>
          </p:nvPr>
        </p:nvSpPr>
        <p:spPr>
          <a:xfrm>
            <a:off x="176396" y="723288"/>
            <a:ext cx="8831016" cy="5962712"/>
          </a:xfrm>
        </p:spPr>
        <p:txBody>
          <a:bodyPr>
            <a:normAutofit/>
          </a:bodyPr>
          <a:lstStyle/>
          <a:p>
            <a:r>
              <a:rPr lang="en-US" sz="2400" dirty="0" smtClean="0"/>
              <a:t>A single local network normally uses a /64.</a:t>
            </a:r>
          </a:p>
          <a:p>
            <a:r>
              <a:rPr lang="en-US" sz="2400" dirty="0" smtClean="0"/>
              <a:t>A </a:t>
            </a:r>
            <a:r>
              <a:rPr lang="en-US" sz="2400" dirty="0"/>
              <a:t>smaller end site </a:t>
            </a:r>
            <a:r>
              <a:rPr lang="en-US" sz="2400" dirty="0" smtClean="0"/>
              <a:t>needing </a:t>
            </a:r>
            <a:r>
              <a:rPr lang="en-US" sz="2400" dirty="0"/>
              <a:t>multiple subnets normally gets an </a:t>
            </a:r>
            <a:r>
              <a:rPr lang="en-US" sz="2400" dirty="0" smtClean="0"/>
              <a:t/>
            </a:r>
            <a:br>
              <a:rPr lang="en-US" sz="2400" dirty="0" smtClean="0"/>
            </a:br>
            <a:r>
              <a:rPr lang="en-US" sz="2400" dirty="0" smtClean="0"/>
              <a:t>IPv6 /56. How many IPv6 /64's can that site deploy? (see table)</a:t>
            </a:r>
            <a:endParaRPr lang="en-US" sz="2400" dirty="0"/>
          </a:p>
          <a:p>
            <a:r>
              <a:rPr lang="en-US" sz="2400" dirty="0"/>
              <a:t>A </a:t>
            </a:r>
            <a:r>
              <a:rPr lang="en-US" sz="2400" dirty="0" smtClean="0"/>
              <a:t>provider </a:t>
            </a:r>
            <a:r>
              <a:rPr lang="en-US" sz="2400" dirty="0"/>
              <a:t>(such as a small local ISP) might gets an IPv6 /</a:t>
            </a:r>
            <a:r>
              <a:rPr lang="en-US" sz="2400" dirty="0" smtClean="0"/>
              <a:t>48;</a:t>
            </a:r>
            <a:br>
              <a:rPr lang="en-US" sz="2400" dirty="0" smtClean="0"/>
            </a:br>
            <a:r>
              <a:rPr lang="en-US" sz="2400" dirty="0" smtClean="0"/>
              <a:t>how many small end sites can they give a /56 to? (see </a:t>
            </a:r>
            <a:r>
              <a:rPr lang="en-US" sz="2400" dirty="0" smtClean="0"/>
              <a:t>table)</a:t>
            </a:r>
            <a:endParaRPr lang="en-US" sz="2400" dirty="0" smtClean="0"/>
          </a:p>
          <a:p>
            <a:r>
              <a:rPr lang="en-US" sz="2400" dirty="0" smtClean="0"/>
              <a:t>If you use up what you've initially received, you can request more [more about IPv6  allocations: https</a:t>
            </a:r>
            <a:r>
              <a:rPr lang="en-US" sz="2400" dirty="0"/>
              <a:t>://</a:t>
            </a:r>
            <a:r>
              <a:rPr lang="en-US" sz="2400" dirty="0" err="1"/>
              <a:t>tools.ietf.org</a:t>
            </a:r>
            <a:r>
              <a:rPr lang="en-US" sz="2400" dirty="0"/>
              <a:t>/html/</a:t>
            </a:r>
            <a:r>
              <a:rPr lang="en-US" sz="2400" dirty="0" smtClean="0"/>
              <a:t>rfc6177 ]</a:t>
            </a:r>
            <a:endParaRPr lang="en-US" sz="2400" b="1" dirty="0" smtClean="0"/>
          </a:p>
          <a:p>
            <a:pPr marL="0" indent="0">
              <a:buNone/>
            </a:pPr>
            <a:r>
              <a:rPr lang="en-US" sz="2400" b="1" dirty="0" smtClean="0"/>
              <a:t>	Prefix</a:t>
            </a:r>
            <a:r>
              <a:rPr lang="en-US" sz="2400" dirty="0" smtClean="0"/>
              <a:t>		</a:t>
            </a:r>
            <a:r>
              <a:rPr lang="en-US" sz="2400" b="1" dirty="0" smtClean="0"/>
              <a:t># of IPv6 48's		# of IPv6 /56's		# of IPv6 /64's</a:t>
            </a:r>
            <a:endParaRPr lang="en-US" sz="2400" dirty="0" smtClean="0"/>
          </a:p>
          <a:p>
            <a:pPr marL="0" indent="0">
              <a:buNone/>
            </a:pPr>
            <a:r>
              <a:rPr lang="en-US" sz="2400" dirty="0" smtClean="0"/>
              <a:t>	/36			4,096				</a:t>
            </a:r>
            <a:r>
              <a:rPr lang="is-IS" sz="2400" dirty="0" smtClean="0"/>
              <a:t>1,048,576</a:t>
            </a:r>
            <a:r>
              <a:rPr lang="is-IS" sz="2400" dirty="0"/>
              <a:t>			268,435,456</a:t>
            </a:r>
            <a:endParaRPr lang="en-US" sz="2400" dirty="0" smtClean="0"/>
          </a:p>
          <a:p>
            <a:pPr marL="0" indent="0">
              <a:buNone/>
            </a:pPr>
            <a:r>
              <a:rPr lang="en-US" sz="2400" dirty="0" smtClean="0"/>
              <a:t>	/40			256		</a:t>
            </a:r>
            <a:r>
              <a:rPr lang="en-US" sz="2400" dirty="0"/>
              <a:t>	</a:t>
            </a:r>
            <a:r>
              <a:rPr lang="en-US" sz="2400" dirty="0" smtClean="0"/>
              <a:t>	65,536</a:t>
            </a:r>
            <a:r>
              <a:rPr lang="en-US" sz="2400" dirty="0"/>
              <a:t>	</a:t>
            </a:r>
            <a:r>
              <a:rPr lang="en-US" sz="2400" dirty="0" smtClean="0"/>
              <a:t>			</a:t>
            </a:r>
            <a:r>
              <a:rPr lang="fi-FI" sz="2400" dirty="0"/>
              <a:t>16,777,216</a:t>
            </a:r>
            <a:endParaRPr lang="en-US" sz="2400" dirty="0" smtClean="0"/>
          </a:p>
          <a:p>
            <a:pPr marL="0" indent="0">
              <a:buNone/>
            </a:pPr>
            <a:r>
              <a:rPr lang="en-US" sz="2400" dirty="0" smtClean="0"/>
              <a:t>	/44			16					4,096				1,048,576</a:t>
            </a:r>
          </a:p>
          <a:p>
            <a:pPr marL="0" indent="0">
              <a:buNone/>
            </a:pPr>
            <a:r>
              <a:rPr lang="en-US" sz="2400" dirty="0" smtClean="0"/>
              <a:t>	/48			1					256				65,536</a:t>
            </a:r>
          </a:p>
          <a:p>
            <a:pPr marL="0" indent="0">
              <a:buNone/>
            </a:pPr>
            <a:r>
              <a:rPr lang="en-US" sz="2400" dirty="0" smtClean="0"/>
              <a:t>	/56								1					256</a:t>
            </a:r>
          </a:p>
          <a:p>
            <a:pPr marL="0" indent="0">
              <a:buNone/>
            </a:pPr>
            <a:r>
              <a:rPr lang="en-US" sz="2400" dirty="0" smtClean="0"/>
              <a:t>	/64													1</a:t>
            </a:r>
          </a:p>
          <a:p>
            <a:pPr marL="0" indent="0">
              <a:buNone/>
            </a:pPr>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165</a:t>
            </a:fld>
            <a:endParaRPr lang="en-US"/>
          </a:p>
        </p:txBody>
      </p:sp>
    </p:spTree>
    <p:extLst>
      <p:ext uri="{BB962C8B-B14F-4D97-AF65-F5344CB8AC3E}">
        <p14:creationId xmlns:p14="http://schemas.microsoft.com/office/powerpoint/2010/main" val="25494009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Types of IPv6 Addresses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There are a wide number of different types of IPv6 addresses, in part because there were many attempts to map IPv4 addresses "automagically" over into IPv6 through gateway </a:t>
            </a:r>
            <a:r>
              <a:rPr lang="en-US" sz="2400" dirty="0" smtClean="0"/>
              <a:t>services.</a:t>
            </a:r>
            <a:r>
              <a:rPr lang="en-US" sz="2400" dirty="0" smtClean="0"/>
              <a:t/>
            </a:r>
            <a:br>
              <a:rPr lang="en-US" sz="2400" dirty="0" smtClean="0"/>
            </a:br>
            <a:r>
              <a:rPr lang="en-US" sz="2400" b="1" dirty="0" smtClean="0"/>
              <a:t>A summary of </a:t>
            </a:r>
            <a:r>
              <a:rPr lang="en-US" sz="2400" b="1" dirty="0"/>
              <a:t>those types can be seen at https://</a:t>
            </a:r>
            <a:r>
              <a:rPr lang="en-US" sz="2400" b="1" dirty="0" err="1"/>
              <a:t>www.ripe.net</a:t>
            </a:r>
            <a:r>
              <a:rPr lang="en-US" sz="2400" b="1" dirty="0"/>
              <a:t>/participate/member-support/new-</a:t>
            </a:r>
            <a:r>
              <a:rPr lang="en-US" sz="2400" b="1" dirty="0" err="1"/>
              <a:t>lir</a:t>
            </a:r>
            <a:r>
              <a:rPr lang="en-US" sz="2400" b="1" dirty="0"/>
              <a:t>/</a:t>
            </a:r>
            <a:r>
              <a:rPr lang="en-US" sz="2400" b="1" dirty="0" smtClean="0"/>
              <a:t>ipv6_reference_card.pdf</a:t>
            </a:r>
            <a:br>
              <a:rPr lang="en-US" sz="2400" b="1" dirty="0" smtClean="0"/>
            </a:br>
            <a:endParaRPr lang="en-US" sz="2400" b="1" dirty="0" smtClean="0"/>
          </a:p>
          <a:p>
            <a:r>
              <a:rPr lang="en-US" sz="2400" dirty="0" smtClean="0"/>
              <a:t>The most commonly seen types of native IPv6 addresses?</a:t>
            </a:r>
            <a:br>
              <a:rPr lang="en-US" sz="2400" dirty="0" smtClean="0"/>
            </a:br>
            <a:r>
              <a:rPr lang="en-US" sz="2400" dirty="0" smtClean="0"/>
              <a:t/>
            </a:r>
            <a:br>
              <a:rPr lang="en-US" sz="2400" dirty="0" smtClean="0"/>
            </a:br>
            <a:r>
              <a:rPr lang="en-US" sz="2400" dirty="0" smtClean="0"/>
              <a:t>-- Globally routeable unicast addresses</a:t>
            </a:r>
            <a:r>
              <a:rPr lang="en-US" sz="2400" dirty="0"/>
              <a:t/>
            </a:r>
            <a:br>
              <a:rPr lang="en-US" sz="2400" dirty="0"/>
            </a:br>
            <a:r>
              <a:rPr lang="en-US" sz="2400" dirty="0" smtClean="0"/>
              <a:t>-- Unique Local Addresses, the IPv6 equivalent of RFC1918 IPv4</a:t>
            </a:r>
            <a:br>
              <a:rPr lang="en-US" sz="2400" dirty="0" smtClean="0"/>
            </a:br>
            <a:r>
              <a:rPr lang="en-US" sz="2400" dirty="0" smtClean="0"/>
              <a:t>    private address space (all from fc00::/7)</a:t>
            </a:r>
            <a:r>
              <a:rPr lang="en-US" sz="2400" dirty="0"/>
              <a:t/>
            </a:r>
            <a:br>
              <a:rPr lang="en-US" sz="2400" dirty="0"/>
            </a:br>
            <a:r>
              <a:rPr lang="en-US" sz="2400" dirty="0" smtClean="0"/>
              <a:t>-- Link Local Addresses, most commonly seen when looking at</a:t>
            </a:r>
            <a:br>
              <a:rPr lang="en-US" sz="2400" dirty="0" smtClean="0"/>
            </a:br>
            <a:r>
              <a:rPr lang="en-US" sz="2400" dirty="0" smtClean="0"/>
              <a:t>    IPv6-enabled hosts that don't have a globally routeable address</a:t>
            </a:r>
            <a:br>
              <a:rPr lang="en-US" sz="2400" dirty="0" smtClean="0"/>
            </a:br>
            <a:r>
              <a:rPr lang="en-US" sz="2400" dirty="0" smtClean="0"/>
              <a:t>    or ULA address (seeing just an fe80 address is often a sign that </a:t>
            </a:r>
            <a:br>
              <a:rPr lang="en-US" sz="2400" dirty="0" smtClean="0"/>
            </a:br>
            <a:r>
              <a:rPr lang="en-US" sz="2400" dirty="0" smtClean="0"/>
              <a:t>    you don't</a:t>
            </a:r>
            <a:r>
              <a:rPr lang="en-US" sz="2400" dirty="0"/>
              <a:t> </a:t>
            </a:r>
            <a:r>
              <a:rPr lang="en-US" sz="2400" dirty="0" smtClean="0"/>
              <a:t>actually have IPv6 internet connectivity)</a:t>
            </a:r>
          </a:p>
        </p:txBody>
      </p:sp>
      <p:sp>
        <p:nvSpPr>
          <p:cNvPr id="4" name="Slide Number Placeholder 3"/>
          <p:cNvSpPr>
            <a:spLocks noGrp="1"/>
          </p:cNvSpPr>
          <p:nvPr>
            <p:ph type="sldNum" sz="quarter" idx="12"/>
          </p:nvPr>
        </p:nvSpPr>
        <p:spPr/>
        <p:txBody>
          <a:bodyPr/>
          <a:lstStyle/>
          <a:p>
            <a:fld id="{168E5768-8D82-664A-9F57-1C5572B5EC86}" type="slidenum">
              <a:rPr lang="en-US" smtClean="0"/>
              <a:t>166</a:t>
            </a:fld>
            <a:endParaRPr lang="en-US"/>
          </a:p>
        </p:txBody>
      </p:sp>
    </p:spTree>
    <p:extLst>
      <p:ext uri="{BB962C8B-B14F-4D97-AF65-F5344CB8AC3E}">
        <p14:creationId xmlns:p14="http://schemas.microsoft.com/office/powerpoint/2010/main" val="20439700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95412"/>
            <a:ext cx="7772400" cy="1470025"/>
          </a:xfrm>
        </p:spPr>
        <p:txBody>
          <a:bodyPr>
            <a:normAutofit/>
          </a:bodyPr>
          <a:lstStyle/>
          <a:p>
            <a:r>
              <a:rPr lang="en-US" sz="3200" b="1" dirty="0" smtClean="0"/>
              <a:t>4) DNS: Connecting Domain Names to IPs</a:t>
            </a:r>
            <a:endParaRPr lang="en-US" sz="3200" b="1" dirty="0"/>
          </a:p>
        </p:txBody>
      </p:sp>
      <p:sp>
        <p:nvSpPr>
          <p:cNvPr id="7" name="Subtitle 6"/>
          <p:cNvSpPr>
            <a:spLocks noGrp="1"/>
          </p:cNvSpPr>
          <p:nvPr>
            <p:ph type="subTitle" idx="1"/>
          </p:nvPr>
        </p:nvSpPr>
        <p:spPr>
          <a:xfrm>
            <a:off x="797377" y="3886200"/>
            <a:ext cx="7660823" cy="2080168"/>
          </a:xfrm>
        </p:spPr>
        <p:txBody>
          <a:bodyPr>
            <a:normAutofit/>
          </a:bodyPr>
          <a:lstStyle/>
          <a:p>
            <a:endParaRPr lang="en-US" sz="2400" dirty="0">
              <a:solidFill>
                <a:schemeClr val="tx1"/>
              </a:solidFill>
            </a:endParaRPr>
          </a:p>
        </p:txBody>
      </p:sp>
    </p:spTree>
    <p:extLst>
      <p:ext uri="{BB962C8B-B14F-4D97-AF65-F5344CB8AC3E}">
        <p14:creationId xmlns:p14="http://schemas.microsoft.com/office/powerpoint/2010/main" val="360078649"/>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Connecting Names to IPs and IPs to Names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We've talked a little about names and a little about IPs. </a:t>
            </a:r>
          </a:p>
          <a:p>
            <a:endParaRPr lang="en-US" sz="2400" dirty="0"/>
          </a:p>
          <a:p>
            <a:r>
              <a:rPr lang="en-US" sz="2400" dirty="0" smtClean="0"/>
              <a:t>Now let's come back to talking a little about how DNS connects the two together.</a:t>
            </a:r>
          </a:p>
        </p:txBody>
      </p:sp>
      <p:sp>
        <p:nvSpPr>
          <p:cNvPr id="4" name="Slide Number Placeholder 3"/>
          <p:cNvSpPr>
            <a:spLocks noGrp="1"/>
          </p:cNvSpPr>
          <p:nvPr>
            <p:ph type="sldNum" sz="quarter" idx="12"/>
          </p:nvPr>
        </p:nvSpPr>
        <p:spPr/>
        <p:txBody>
          <a:bodyPr/>
          <a:lstStyle/>
          <a:p>
            <a:fld id="{168E5768-8D82-664A-9F57-1C5572B5EC86}" type="slidenum">
              <a:rPr lang="en-US" smtClean="0"/>
              <a:t>168</a:t>
            </a:fld>
            <a:endParaRPr lang="en-US"/>
          </a:p>
        </p:txBody>
      </p:sp>
    </p:spTree>
    <p:extLst>
      <p:ext uri="{BB962C8B-B14F-4D97-AF65-F5344CB8AC3E}">
        <p14:creationId xmlns:p14="http://schemas.microsoft.com/office/powerpoint/2010/main" val="2214784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Resource Record Format</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DNS relationships are defined in "resource records."</a:t>
            </a:r>
          </a:p>
          <a:p>
            <a:endParaRPr lang="en-US" sz="2400" dirty="0"/>
          </a:p>
          <a:p>
            <a:r>
              <a:rPr lang="en-US" sz="2400" dirty="0" smtClean="0"/>
              <a:t>A sample DNS resource record looks like this:</a:t>
            </a:r>
            <a:br>
              <a:rPr lang="en-US" sz="2400" dirty="0" smtClean="0"/>
            </a:br>
            <a:r>
              <a:rPr lang="en-US" sz="2400" dirty="0" smtClean="0"/>
              <a:t/>
            </a:r>
            <a:br>
              <a:rPr lang="en-US" sz="2400" dirty="0" smtClean="0"/>
            </a:br>
            <a:r>
              <a:rPr lang="en-US" sz="2000" dirty="0">
                <a:latin typeface="Courier"/>
                <a:cs typeface="Courier"/>
              </a:rPr>
              <a:t>www.farsightsecurity.com. 3600	IN	A	</a:t>
            </a:r>
            <a:r>
              <a:rPr lang="en-US" sz="2000" dirty="0" smtClean="0">
                <a:latin typeface="Courier"/>
                <a:cs typeface="Courier"/>
              </a:rPr>
              <a:t>104.244.13.104</a:t>
            </a:r>
            <a:r>
              <a:rPr lang="en-US" sz="2400" dirty="0"/>
              <a:t/>
            </a:r>
            <a:br>
              <a:rPr lang="en-US" sz="2400" dirty="0"/>
            </a:br>
            <a:endParaRPr lang="en-US" sz="2400" dirty="0"/>
          </a:p>
          <a:p>
            <a:r>
              <a:rPr lang="en-US" sz="2400" dirty="0" smtClean="0"/>
              <a:t>The first field is the domain name.</a:t>
            </a:r>
          </a:p>
          <a:p>
            <a:r>
              <a:rPr lang="en-US" sz="2400" dirty="0" smtClean="0"/>
              <a:t>The second field is the TTL, or time to live (which we've already introduced in our earlier caching discussion).</a:t>
            </a:r>
          </a:p>
          <a:p>
            <a:r>
              <a:rPr lang="en-US" sz="2400" dirty="0" smtClean="0"/>
              <a:t>The third field, the "class code," will almost always be "IN" ("Internet"), and can normally be ignored.</a:t>
            </a:r>
          </a:p>
          <a:p>
            <a:r>
              <a:rPr lang="en-US" sz="2400" dirty="0" smtClean="0"/>
              <a:t>The fourth field is the DNS record type. In this example, we have an "A" record (a normal IPv4 name-to-IP address record)</a:t>
            </a:r>
          </a:p>
          <a:p>
            <a:r>
              <a:rPr lang="en-US" sz="2400" dirty="0" smtClean="0"/>
              <a:t>The fifth and final field is RDATA, in this case, an IPv4 address.</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169</a:t>
            </a:fld>
            <a:endParaRPr lang="en-US"/>
          </a:p>
        </p:txBody>
      </p:sp>
    </p:spTree>
    <p:extLst>
      <p:ext uri="{BB962C8B-B14F-4D97-AF65-F5344CB8AC3E}">
        <p14:creationId xmlns:p14="http://schemas.microsoft.com/office/powerpoint/2010/main" val="336983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7347"/>
            <a:ext cx="7772400" cy="1470025"/>
          </a:xfrm>
        </p:spPr>
        <p:txBody>
          <a:bodyPr>
            <a:normAutofit/>
          </a:bodyPr>
          <a:lstStyle/>
          <a:p>
            <a:pPr algn="l"/>
            <a:r>
              <a:rPr lang="en-US" sz="3200" b="1" dirty="0" smtClean="0">
                <a:solidFill>
                  <a:srgbClr val="000000"/>
                </a:solidFill>
              </a:rPr>
              <a:t>2) The Simple Web Interface to DNSDB</a:t>
            </a:r>
            <a:endParaRPr lang="en-US" sz="3200" b="1" dirty="0">
              <a:solidFill>
                <a:srgbClr val="000000"/>
              </a:solidFill>
            </a:endParaRPr>
          </a:p>
        </p:txBody>
      </p:sp>
    </p:spTree>
    <p:extLst>
      <p:ext uri="{BB962C8B-B14F-4D97-AF65-F5344CB8AC3E}">
        <p14:creationId xmlns:p14="http://schemas.microsoft.com/office/powerpoint/2010/main" val="2312446716"/>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DNS Record Types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As we've previously mentioned, here are many different types of DNS records:</a:t>
            </a:r>
            <a:br>
              <a:rPr lang="en-US" sz="2400" dirty="0" smtClean="0"/>
            </a:br>
            <a:endParaRPr lang="en-US" sz="2400" dirty="0" smtClean="0"/>
          </a:p>
          <a:p>
            <a:pPr lvl="1"/>
            <a:r>
              <a:rPr lang="en-US" sz="2000" dirty="0" smtClean="0"/>
              <a:t>A: Normal domain name</a:t>
            </a:r>
            <a:r>
              <a:rPr lang="en-US" sz="2000" dirty="0" smtClean="0">
                <a:sym typeface="Wingdings"/>
              </a:rPr>
              <a:t>IPv4 address</a:t>
            </a:r>
            <a:r>
              <a:rPr lang="en-US" sz="2000" dirty="0" smtClean="0"/>
              <a:t> record</a:t>
            </a:r>
          </a:p>
          <a:p>
            <a:pPr lvl="1"/>
            <a:r>
              <a:rPr lang="en-US" sz="2000" dirty="0" smtClean="0"/>
              <a:t>AAAA: Normal domain name </a:t>
            </a:r>
            <a:r>
              <a:rPr lang="en-US" sz="2000" dirty="0" smtClean="0">
                <a:sym typeface="Wingdings"/>
              </a:rPr>
              <a:t> </a:t>
            </a:r>
            <a:r>
              <a:rPr lang="en-US" sz="2000" dirty="0" smtClean="0"/>
              <a:t>IPv6 address records</a:t>
            </a:r>
          </a:p>
          <a:p>
            <a:pPr lvl="1"/>
            <a:r>
              <a:rPr lang="en-US" sz="2000" dirty="0"/>
              <a:t>CNAME: </a:t>
            </a:r>
            <a:r>
              <a:rPr lang="en-US" sz="2000" dirty="0" smtClean="0"/>
              <a:t>Domain name </a:t>
            </a:r>
            <a:r>
              <a:rPr lang="en-US" sz="2000" dirty="0" smtClean="0">
                <a:sym typeface="Wingdings"/>
              </a:rPr>
              <a:t> different domain name</a:t>
            </a:r>
            <a:endParaRPr lang="en-US" sz="2000" dirty="0" smtClean="0"/>
          </a:p>
          <a:p>
            <a:pPr lvl="1"/>
            <a:r>
              <a:rPr lang="en-US" sz="2000" dirty="0" smtClean="0"/>
              <a:t>NS: Name Server records (tells what name servers to use for a domain)</a:t>
            </a:r>
          </a:p>
          <a:p>
            <a:pPr lvl="1"/>
            <a:r>
              <a:rPr lang="en-US" sz="2000" dirty="0" smtClean="0"/>
              <a:t>MX: Mail eXchanger records (where should I send email for this domain?)</a:t>
            </a:r>
          </a:p>
          <a:p>
            <a:pPr lvl="1"/>
            <a:r>
              <a:rPr lang="en-US" sz="2000" dirty="0" smtClean="0"/>
              <a:t>TXT</a:t>
            </a:r>
            <a:r>
              <a:rPr lang="en-US" sz="2000" dirty="0"/>
              <a:t>: Text records, capable of carrying arbitrary </a:t>
            </a:r>
            <a:r>
              <a:rPr lang="en-US" sz="2000" dirty="0" smtClean="0"/>
              <a:t>text</a:t>
            </a:r>
          </a:p>
          <a:p>
            <a:pPr lvl="1"/>
            <a:r>
              <a:rPr lang="en-US" sz="2000" dirty="0" smtClean="0"/>
              <a:t>SOA</a:t>
            </a:r>
            <a:r>
              <a:rPr lang="en-US" sz="2000" dirty="0"/>
              <a:t>: Start Of Authority </a:t>
            </a:r>
            <a:r>
              <a:rPr lang="en-US" sz="2000" dirty="0" smtClean="0"/>
              <a:t>records, defines the TTL and other zone </a:t>
            </a:r>
            <a:br>
              <a:rPr lang="en-US" sz="2000" dirty="0" smtClean="0"/>
            </a:br>
            <a:r>
              <a:rPr lang="en-US" sz="2000" dirty="0" smtClean="0"/>
              <a:t>parameters</a:t>
            </a:r>
          </a:p>
          <a:p>
            <a:pPr lvl="1"/>
            <a:r>
              <a:rPr lang="en-US" sz="2000" dirty="0" smtClean="0"/>
              <a:t>SRV: Server pointer records, explaining where to find a service (IP address and port information)</a:t>
            </a:r>
          </a:p>
          <a:p>
            <a:pPr lvl="1"/>
            <a:r>
              <a:rPr lang="en-US" sz="2000" dirty="0" smtClean="0"/>
              <a:t>And there are others, but only a comparative handful get widely used.</a:t>
            </a:r>
          </a:p>
        </p:txBody>
      </p:sp>
      <p:sp>
        <p:nvSpPr>
          <p:cNvPr id="4" name="Slide Number Placeholder 3"/>
          <p:cNvSpPr>
            <a:spLocks noGrp="1"/>
          </p:cNvSpPr>
          <p:nvPr>
            <p:ph type="sldNum" sz="quarter" idx="12"/>
          </p:nvPr>
        </p:nvSpPr>
        <p:spPr/>
        <p:txBody>
          <a:bodyPr/>
          <a:lstStyle/>
          <a:p>
            <a:fld id="{168E5768-8D82-664A-9F57-1C5572B5EC86}" type="slidenum">
              <a:rPr lang="en-US" smtClean="0"/>
              <a:t>170</a:t>
            </a:fld>
            <a:endParaRPr lang="en-US"/>
          </a:p>
        </p:txBody>
      </p:sp>
    </p:spTree>
    <p:extLst>
      <p:ext uri="{BB962C8B-B14F-4D97-AF65-F5344CB8AC3E}">
        <p14:creationId xmlns:p14="http://schemas.microsoft.com/office/powerpoint/2010/main" val="418081958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Record Types Seen In A Day's Worth of DNS Data</a:t>
            </a:r>
            <a:endParaRPr lang="en-US" sz="3200" b="1" dirty="0"/>
          </a:p>
        </p:txBody>
      </p:sp>
      <p:pic>
        <p:nvPicPr>
          <p:cNvPr id="5" name="Picture 4" descr="empirical-record-typ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522" y="679339"/>
            <a:ext cx="5664200" cy="5791200"/>
          </a:xfrm>
          <a:prstGeom prst="rect">
            <a:avLst/>
          </a:prstGeom>
        </p:spPr>
      </p:pic>
      <p:sp>
        <p:nvSpPr>
          <p:cNvPr id="7" name="Slide Number Placeholder 6"/>
          <p:cNvSpPr>
            <a:spLocks noGrp="1"/>
          </p:cNvSpPr>
          <p:nvPr>
            <p:ph type="sldNum" sz="quarter" idx="12"/>
          </p:nvPr>
        </p:nvSpPr>
        <p:spPr/>
        <p:txBody>
          <a:bodyPr/>
          <a:lstStyle/>
          <a:p>
            <a:fld id="{168E5768-8D82-664A-9F57-1C5572B5EC86}" type="slidenum">
              <a:rPr lang="en-US" smtClean="0"/>
              <a:t>171</a:t>
            </a:fld>
            <a:endParaRPr lang="en-US"/>
          </a:p>
        </p:txBody>
      </p:sp>
    </p:spTree>
    <p:extLst>
      <p:ext uri="{BB962C8B-B14F-4D97-AF65-F5344CB8AC3E}">
        <p14:creationId xmlns:p14="http://schemas.microsoft.com/office/powerpoint/2010/main" val="35564590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A Less Commonly Talked-About Record Type: SOA</a:t>
            </a:r>
            <a:endParaRPr lang="en-US" sz="3200" b="1" dirty="0"/>
          </a:p>
        </p:txBody>
      </p:sp>
      <p:sp>
        <p:nvSpPr>
          <p:cNvPr id="3" name="Content Placeholder 2"/>
          <p:cNvSpPr>
            <a:spLocks noGrp="1"/>
          </p:cNvSpPr>
          <p:nvPr>
            <p:ph idx="1"/>
          </p:nvPr>
        </p:nvSpPr>
        <p:spPr>
          <a:xfrm>
            <a:off x="176396" y="536223"/>
            <a:ext cx="8696393" cy="6149777"/>
          </a:xfrm>
        </p:spPr>
        <p:txBody>
          <a:bodyPr>
            <a:normAutofit/>
          </a:bodyPr>
          <a:lstStyle/>
          <a:p>
            <a:r>
              <a:rPr lang="en-US" sz="2000" dirty="0" smtClean="0">
                <a:latin typeface="Courier"/>
                <a:cs typeface="Courier"/>
              </a:rPr>
              <a:t>$ </a:t>
            </a:r>
            <a:r>
              <a:rPr lang="en-US" sz="2000" b="1" dirty="0" smtClean="0">
                <a:latin typeface="Courier"/>
                <a:cs typeface="Courier"/>
              </a:rPr>
              <a:t>dig </a:t>
            </a:r>
            <a:r>
              <a:rPr lang="en-US" sz="2000" b="1" dirty="0">
                <a:latin typeface="Courier"/>
                <a:cs typeface="Courier"/>
              </a:rPr>
              <a:t>farsightsecurity.com </a:t>
            </a:r>
            <a:r>
              <a:rPr lang="en-US" sz="2000" b="1" dirty="0" smtClean="0">
                <a:latin typeface="Courier"/>
                <a:cs typeface="Courier"/>
              </a:rPr>
              <a:t>SOA +short</a:t>
            </a:r>
            <a:br>
              <a:rPr lang="en-US" sz="2000" b="1" dirty="0" smtClean="0">
                <a:latin typeface="Courier"/>
                <a:cs typeface="Courier"/>
              </a:rPr>
            </a:br>
            <a:r>
              <a:rPr lang="nb-NO" sz="2000" dirty="0" err="1">
                <a:latin typeface="Courier"/>
                <a:cs typeface="Courier"/>
              </a:rPr>
              <a:t>fsi.io</a:t>
            </a:r>
            <a:r>
              <a:rPr lang="nb-NO" sz="2000" dirty="0">
                <a:latin typeface="Courier"/>
                <a:cs typeface="Courier"/>
              </a:rPr>
              <a:t>. </a:t>
            </a:r>
            <a:r>
              <a:rPr lang="nb-NO" sz="2000" dirty="0" err="1">
                <a:latin typeface="Courier"/>
                <a:cs typeface="Courier"/>
              </a:rPr>
              <a:t>hostmaster.fsi.io</a:t>
            </a:r>
            <a:r>
              <a:rPr lang="nb-NO" sz="2000" dirty="0">
                <a:latin typeface="Courier"/>
                <a:cs typeface="Courier"/>
              </a:rPr>
              <a:t>. 2016101202 7200 3600 604800 </a:t>
            </a:r>
            <a:r>
              <a:rPr lang="nb-NO" sz="2000" dirty="0" smtClean="0">
                <a:latin typeface="Courier"/>
                <a:cs typeface="Courier"/>
              </a:rPr>
              <a:t>3600</a:t>
            </a:r>
            <a:br>
              <a:rPr lang="nb-NO" sz="2000" dirty="0" smtClean="0">
                <a:latin typeface="Courier"/>
                <a:cs typeface="Courier"/>
              </a:rPr>
            </a:br>
            <a:r>
              <a:rPr lang="en-US" sz="2400" dirty="0" smtClean="0"/>
              <a:t>Decoded...</a:t>
            </a:r>
          </a:p>
          <a:p>
            <a:r>
              <a:rPr lang="en-US" sz="2400" dirty="0" smtClean="0"/>
              <a:t>Primary master server for the zone? That's at </a:t>
            </a:r>
            <a:r>
              <a:rPr lang="en-US" sz="2400" dirty="0"/>
              <a:t>the FQDN </a:t>
            </a:r>
            <a:r>
              <a:rPr lang="en-US" sz="2400" dirty="0" err="1" smtClean="0"/>
              <a:t>fsi.io</a:t>
            </a:r>
            <a:endParaRPr lang="en-US" sz="2400" dirty="0" smtClean="0"/>
          </a:p>
          <a:p>
            <a:r>
              <a:rPr lang="en-US" sz="2400" dirty="0" smtClean="0"/>
              <a:t>Contact address? </a:t>
            </a:r>
            <a:r>
              <a:rPr lang="en-US" sz="2400" dirty="0" err="1" smtClean="0"/>
              <a:t>hostmaster@fsi.io</a:t>
            </a:r>
            <a:r>
              <a:rPr lang="en-US" sz="2400" dirty="0" smtClean="0"/>
              <a:t> (sub an @ sign for the first .)</a:t>
            </a:r>
          </a:p>
          <a:p>
            <a:r>
              <a:rPr lang="en-US" sz="2400" dirty="0" smtClean="0"/>
              <a:t>Serial Number/date gets updated whenever the zone is changed</a:t>
            </a:r>
            <a:endParaRPr lang="en-US" sz="2400" dirty="0"/>
          </a:p>
          <a:p>
            <a:r>
              <a:rPr lang="en-US" sz="2400" dirty="0" smtClean="0"/>
              <a:t>Refresh: secondary servers are told to wait this long between checks to see if primary has updated (7200 </a:t>
            </a:r>
            <a:r>
              <a:rPr lang="en-US" sz="2400" dirty="0" err="1" smtClean="0"/>
              <a:t>seco</a:t>
            </a:r>
            <a:r>
              <a:rPr lang="is-IS" sz="2400" dirty="0" smtClean="0"/>
              <a:t>nd</a:t>
            </a:r>
            <a:r>
              <a:rPr lang="en-US" sz="2400" dirty="0" smtClean="0"/>
              <a:t>s in this case)</a:t>
            </a:r>
          </a:p>
          <a:p>
            <a:r>
              <a:rPr lang="en-US" sz="2400" dirty="0" smtClean="0"/>
              <a:t>Retry: secondary can't talk to primary? try again in 3600 </a:t>
            </a:r>
            <a:r>
              <a:rPr lang="en-US" sz="2400" dirty="0" err="1" smtClean="0"/>
              <a:t>seco</a:t>
            </a:r>
            <a:r>
              <a:rPr lang="is-IS" sz="2400" dirty="0" smtClean="0"/>
              <a:t>nds</a:t>
            </a:r>
            <a:endParaRPr lang="en-US" sz="2400" dirty="0"/>
          </a:p>
          <a:p>
            <a:r>
              <a:rPr lang="en-US" sz="2400" dirty="0" smtClean="0"/>
              <a:t>Expire: secondary can't talk to primary? treat cached zone data as being still valid for a week (</a:t>
            </a:r>
            <a:r>
              <a:rPr lang="is-IS" sz="2400" dirty="0" smtClean="0"/>
              <a:t>604800 seconds)</a:t>
            </a:r>
          </a:p>
          <a:p>
            <a:r>
              <a:rPr lang="en-US" sz="2400" dirty="0" smtClean="0"/>
              <a:t>Negative caching time: if you get an NXDOMAIN for names in this domain, remember that negative response for 3600 </a:t>
            </a:r>
            <a:r>
              <a:rPr lang="en-US" sz="2400" dirty="0" err="1" smtClean="0"/>
              <a:t>seco</a:t>
            </a:r>
            <a:r>
              <a:rPr lang="is-IS" sz="2400" dirty="0" smtClean="0"/>
              <a:t>nds</a:t>
            </a:r>
            <a:endParaRPr lang="en-US" sz="2400" dirty="0" smtClean="0"/>
          </a:p>
          <a:p>
            <a:r>
              <a:rPr lang="en-US" sz="2400" dirty="0" smtClean="0"/>
              <a:t>See also dig's </a:t>
            </a:r>
            <a:r>
              <a:rPr lang="en-US" sz="2000" dirty="0" smtClean="0">
                <a:latin typeface="Courier"/>
                <a:cs typeface="Courier"/>
              </a:rPr>
              <a:t>+multiline</a:t>
            </a:r>
            <a:r>
              <a:rPr lang="en-US" sz="2400" dirty="0" smtClean="0"/>
              <a:t> option for SOA records</a:t>
            </a:r>
            <a:endParaRPr lang="en-US" sz="2400" dirty="0"/>
          </a:p>
        </p:txBody>
      </p:sp>
      <p:sp>
        <p:nvSpPr>
          <p:cNvPr id="4" name="Slide Number Placeholder 3"/>
          <p:cNvSpPr>
            <a:spLocks noGrp="1"/>
          </p:cNvSpPr>
          <p:nvPr>
            <p:ph type="sldNum" sz="quarter" idx="12"/>
          </p:nvPr>
        </p:nvSpPr>
        <p:spPr/>
        <p:txBody>
          <a:bodyPr/>
          <a:lstStyle/>
          <a:p>
            <a:fld id="{168E5768-8D82-664A-9F57-1C5572B5EC86}" type="slidenum">
              <a:rPr lang="en-US" smtClean="0"/>
              <a:t>172</a:t>
            </a:fld>
            <a:endParaRPr lang="en-US"/>
          </a:p>
        </p:txBody>
      </p:sp>
    </p:spTree>
    <p:extLst>
      <p:ext uri="{BB962C8B-B14F-4D97-AF65-F5344CB8AC3E}">
        <p14:creationId xmlns:p14="http://schemas.microsoft.com/office/powerpoint/2010/main" val="37675334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Wildcard DNS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Normally DNS servers only send out answers for specific FQDNs.</a:t>
            </a:r>
          </a:p>
          <a:p>
            <a:endParaRPr lang="en-US" sz="2400" dirty="0"/>
          </a:p>
          <a:p>
            <a:r>
              <a:rPr lang="en-US" sz="2400" dirty="0" smtClean="0"/>
              <a:t>However, some name servers will get configured to support wildcarding, in which case the name server will answer for ANY pattern matching the wildcard</a:t>
            </a:r>
          </a:p>
          <a:p>
            <a:endParaRPr lang="en-US" sz="2400" dirty="0"/>
          </a:p>
          <a:p>
            <a:r>
              <a:rPr lang="en-US" sz="2400" dirty="0" smtClean="0"/>
              <a:t>For example, assume you're a marketer, and you've uniquely tagged a hidden tracking URL in each message you send. E.G.,</a:t>
            </a:r>
            <a:br>
              <a:rPr lang="en-US" sz="2400" dirty="0" smtClean="0"/>
            </a:br>
            <a:r>
              <a:rPr lang="en-US" sz="2000" dirty="0" smtClean="0">
                <a:latin typeface="Courier"/>
                <a:cs typeface="Courier"/>
              </a:rPr>
              <a:t>xfasd-ttsuoa.campaign7.example.com</a:t>
            </a:r>
            <a:br>
              <a:rPr lang="en-US" sz="2000" dirty="0" smtClean="0">
                <a:latin typeface="Courier"/>
                <a:cs typeface="Courier"/>
              </a:rPr>
            </a:br>
            <a:r>
              <a:rPr lang="en-US" sz="2000" dirty="0" smtClean="0">
                <a:latin typeface="Courier"/>
                <a:cs typeface="Courier"/>
              </a:rPr>
              <a:t>hruak-adhdwr.campaign7.example.com</a:t>
            </a:r>
            <a:br>
              <a:rPr lang="en-US" sz="2000" dirty="0" smtClean="0">
                <a:latin typeface="Courier"/>
                <a:cs typeface="Courier"/>
              </a:rPr>
            </a:br>
            <a:r>
              <a:rPr lang="en-US" sz="2000" dirty="0" smtClean="0">
                <a:latin typeface="Courier"/>
                <a:cs typeface="Courier"/>
              </a:rPr>
              <a:t>[etc]</a:t>
            </a:r>
          </a:p>
          <a:p>
            <a:endParaRPr lang="en-US" sz="2000" dirty="0">
              <a:latin typeface="Courier"/>
              <a:cs typeface="Courier"/>
            </a:endParaRPr>
          </a:p>
          <a:p>
            <a:r>
              <a:rPr lang="en-US" sz="2400" dirty="0" smtClean="0">
                <a:latin typeface="Calibri"/>
                <a:cs typeface="Calibri"/>
              </a:rPr>
              <a:t>You want your name server to respond to each such address when resolved. Using DNS wildcarding, you could tell a name server to return a response for *.campaign7.example.com</a:t>
            </a:r>
          </a:p>
        </p:txBody>
      </p:sp>
      <p:sp>
        <p:nvSpPr>
          <p:cNvPr id="4" name="Slide Number Placeholder 3"/>
          <p:cNvSpPr>
            <a:spLocks noGrp="1"/>
          </p:cNvSpPr>
          <p:nvPr>
            <p:ph type="sldNum" sz="quarter" idx="12"/>
          </p:nvPr>
        </p:nvSpPr>
        <p:spPr/>
        <p:txBody>
          <a:bodyPr/>
          <a:lstStyle/>
          <a:p>
            <a:fld id="{168E5768-8D82-664A-9F57-1C5572B5EC86}" type="slidenum">
              <a:rPr lang="en-US" smtClean="0"/>
              <a:t>173</a:t>
            </a:fld>
            <a:endParaRPr lang="en-US"/>
          </a:p>
        </p:txBody>
      </p:sp>
    </p:spTree>
    <p:extLst>
      <p:ext uri="{BB962C8B-B14F-4D97-AF65-F5344CB8AC3E}">
        <p14:creationId xmlns:p14="http://schemas.microsoft.com/office/powerpoint/2010/main" val="39028734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Zone Transfers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If you wanted to get a copy of all the records in a zone, such as all the hosts defined under </a:t>
            </a:r>
            <a:r>
              <a:rPr lang="en-US" sz="2400" dirty="0" err="1" smtClean="0"/>
              <a:t>uoregon.edu</a:t>
            </a:r>
            <a:r>
              <a:rPr lang="en-US" sz="2400" dirty="0" smtClean="0"/>
              <a:t>, you'd do a "zone transfer."</a:t>
            </a:r>
            <a:br>
              <a:rPr lang="en-US" sz="2400" dirty="0" smtClean="0"/>
            </a:br>
            <a:r>
              <a:rPr lang="en-US" sz="2400" dirty="0" smtClean="0"/>
              <a:t>Zone </a:t>
            </a:r>
            <a:r>
              <a:rPr lang="en-US" sz="2400" dirty="0" smtClean="0"/>
              <a:t>transfers can be full (AXFR) or incremental (IXFR).</a:t>
            </a:r>
          </a:p>
          <a:p>
            <a:endParaRPr lang="en-US" sz="2400" dirty="0" smtClean="0"/>
          </a:p>
          <a:p>
            <a:r>
              <a:rPr lang="en-US" sz="2400" dirty="0" smtClean="0"/>
              <a:t>Because a full listing of all hosts in a domain would be hugely useful if you were a hacker/cracker planning an attack, normally zone transfers are only allowed for a small set of explicitly authorized parties who have a legitimate need for such access. (Sometimes zone files transfers are accidentally/unintentionally allowed as a result of operator error/configuration </a:t>
            </a:r>
            <a:r>
              <a:rPr lang="en-US" sz="2400" dirty="0" smtClean="0"/>
              <a:t>problems</a:t>
            </a:r>
            <a:r>
              <a:rPr lang="en-US" sz="2400" dirty="0" smtClean="0"/>
              <a:t>, see the next slide)</a:t>
            </a:r>
            <a:endParaRPr lang="en-US" sz="2400" dirty="0" smtClean="0"/>
          </a:p>
          <a:p>
            <a:endParaRPr lang="en-US" sz="2400" dirty="0"/>
          </a:p>
          <a:p>
            <a:r>
              <a:rPr lang="en-US" sz="2400" dirty="0" smtClean="0"/>
              <a:t>By the way, you now also understan</a:t>
            </a:r>
            <a:r>
              <a:rPr lang="en-US" sz="2400" dirty="0" smtClean="0"/>
              <a:t>d why providers of passive DNS normally like to carefully vet their users </a:t>
            </a:r>
            <a:r>
              <a:rPr lang="mr-IN" sz="2400" dirty="0" smtClean="0"/>
              <a:t>–</a:t>
            </a:r>
            <a:r>
              <a:rPr lang="en-US" sz="2400" dirty="0" smtClean="0"/>
              <a:t> having access to passive DNS is like being able to get copies of a site's zone file.</a:t>
            </a:r>
            <a:endParaRPr lang="en-US" sz="2400" dirty="0" smtClean="0"/>
          </a:p>
        </p:txBody>
      </p:sp>
      <p:sp>
        <p:nvSpPr>
          <p:cNvPr id="4" name="Slide Number Placeholder 3"/>
          <p:cNvSpPr>
            <a:spLocks noGrp="1"/>
          </p:cNvSpPr>
          <p:nvPr>
            <p:ph type="sldNum" sz="quarter" idx="12"/>
          </p:nvPr>
        </p:nvSpPr>
        <p:spPr/>
        <p:txBody>
          <a:bodyPr/>
          <a:lstStyle/>
          <a:p>
            <a:fld id="{168E5768-8D82-664A-9F57-1C5572B5EC86}" type="slidenum">
              <a:rPr lang="en-US" smtClean="0"/>
              <a:t>174</a:t>
            </a:fld>
            <a:endParaRPr lang="en-US" dirty="0"/>
          </a:p>
        </p:txBody>
      </p:sp>
    </p:spTree>
    <p:extLst>
      <p:ext uri="{BB962C8B-B14F-4D97-AF65-F5344CB8AC3E}">
        <p14:creationId xmlns:p14="http://schemas.microsoft.com/office/powerpoint/2010/main" val="18723890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36222"/>
          </a:xfrm>
        </p:spPr>
        <p:txBody>
          <a:bodyPr>
            <a:noAutofit/>
          </a:bodyPr>
          <a:lstStyle/>
          <a:p>
            <a:r>
              <a:rPr lang="en-US" sz="3200" b="1" dirty="0" smtClean="0"/>
              <a:t>Example of a </a:t>
            </a:r>
            <a:r>
              <a:rPr lang="en-US" sz="3200" b="1" dirty="0"/>
              <a:t>Z</a:t>
            </a:r>
            <a:r>
              <a:rPr lang="en-US" sz="3200" b="1" dirty="0" smtClean="0"/>
              <a:t>one Transfer Leaking: .</a:t>
            </a:r>
            <a:r>
              <a:rPr lang="en-US" sz="3200" b="1" dirty="0" err="1" smtClean="0"/>
              <a:t>kp</a:t>
            </a:r>
            <a:endParaRPr lang="en-US" sz="3200" b="1" dirty="0"/>
          </a:p>
        </p:txBody>
      </p:sp>
      <p:sp>
        <p:nvSpPr>
          <p:cNvPr id="4" name="Slide Number Placeholder 3"/>
          <p:cNvSpPr>
            <a:spLocks noGrp="1"/>
          </p:cNvSpPr>
          <p:nvPr>
            <p:ph type="sldNum" sz="quarter" idx="12"/>
          </p:nvPr>
        </p:nvSpPr>
        <p:spPr/>
        <p:txBody>
          <a:bodyPr/>
          <a:lstStyle/>
          <a:p>
            <a:fld id="{168E5768-8D82-664A-9F57-1C5572B5EC86}" type="slidenum">
              <a:rPr lang="en-US" smtClean="0"/>
              <a:t>175</a:t>
            </a:fld>
            <a:endParaRPr lang="en-US"/>
          </a:p>
        </p:txBody>
      </p:sp>
      <p:pic>
        <p:nvPicPr>
          <p:cNvPr id="6" name="Picture 5" descr="north-korea-zone-lea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02" y="905640"/>
            <a:ext cx="8309198" cy="3718862"/>
          </a:xfrm>
          <a:prstGeom prst="rect">
            <a:avLst/>
          </a:prstGeom>
        </p:spPr>
      </p:pic>
    </p:spTree>
    <p:extLst>
      <p:ext uri="{BB962C8B-B14F-4D97-AF65-F5344CB8AC3E}">
        <p14:creationId xmlns:p14="http://schemas.microsoft.com/office/powerpoint/2010/main" val="21205957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3287"/>
          </a:xfrm>
        </p:spPr>
        <p:txBody>
          <a:bodyPr>
            <a:noAutofit/>
          </a:bodyPr>
          <a:lstStyle/>
          <a:p>
            <a:r>
              <a:rPr lang="en-US" sz="3200" b="1" dirty="0" smtClean="0"/>
              <a:t>DNS Response Codes</a:t>
            </a:r>
            <a:endParaRPr lang="en-US" sz="3200" b="1" dirty="0"/>
          </a:p>
        </p:txBody>
      </p:sp>
      <p:sp>
        <p:nvSpPr>
          <p:cNvPr id="3" name="Content Placeholder 2"/>
          <p:cNvSpPr>
            <a:spLocks noGrp="1"/>
          </p:cNvSpPr>
          <p:nvPr>
            <p:ph idx="1"/>
          </p:nvPr>
        </p:nvSpPr>
        <p:spPr>
          <a:xfrm>
            <a:off x="176396" y="723288"/>
            <a:ext cx="8696393" cy="5962712"/>
          </a:xfrm>
        </p:spPr>
        <p:txBody>
          <a:bodyPr>
            <a:normAutofit/>
          </a:bodyPr>
          <a:lstStyle/>
          <a:p>
            <a:r>
              <a:rPr lang="en-US" sz="2400" dirty="0" smtClean="0"/>
              <a:t>When a DNS query is made, it may </a:t>
            </a:r>
            <a:r>
              <a:rPr lang="en-US" sz="2400" dirty="0" smtClean="0"/>
              <a:t>succeed </a:t>
            </a:r>
            <a:r>
              <a:rPr lang="en-US" sz="2400" dirty="0" smtClean="0"/>
              <a:t>or it may fail.</a:t>
            </a:r>
            <a:r>
              <a:rPr lang="en-US" sz="2400" dirty="0"/>
              <a:t> </a:t>
            </a:r>
            <a:r>
              <a:rPr lang="en-US" sz="2400" dirty="0" smtClean="0"/>
              <a:t>The status code that's returned is called as a "DNS response code." </a:t>
            </a:r>
          </a:p>
          <a:p>
            <a:endParaRPr lang="en-US" sz="2400" dirty="0" smtClean="0"/>
          </a:p>
          <a:p>
            <a:r>
              <a:rPr lang="en-US" sz="2000" b="1" dirty="0" smtClean="0">
                <a:latin typeface="Courier"/>
                <a:cs typeface="Courier"/>
              </a:rPr>
              <a:t>$ dig </a:t>
            </a:r>
            <a:r>
              <a:rPr lang="en-US" sz="2000" b="1" dirty="0" err="1" smtClean="0">
                <a:latin typeface="Courier"/>
                <a:cs typeface="Courier"/>
              </a:rPr>
              <a:t>google.com</a:t>
            </a:r>
            <a:r>
              <a:rPr lang="en-US" sz="2000" b="1" dirty="0" smtClean="0">
                <a:latin typeface="Courier"/>
                <a:cs typeface="Courier"/>
              </a:rPr>
              <a:t/>
            </a:r>
            <a:br>
              <a:rPr lang="en-US" sz="2000" b="1" dirty="0" smtClean="0">
                <a:latin typeface="Courier"/>
                <a:cs typeface="Courier"/>
              </a:rPr>
            </a:br>
            <a:r>
              <a:rPr lang="en-US" sz="2000" dirty="0" smtClean="0">
                <a:latin typeface="Courier"/>
                <a:cs typeface="Courier"/>
              </a:rPr>
              <a:t>[...]</a:t>
            </a:r>
            <a:br>
              <a:rPr lang="en-US" sz="2000" dirty="0" smtClean="0">
                <a:latin typeface="Courier"/>
                <a:cs typeface="Courier"/>
              </a:rPr>
            </a:br>
            <a:r>
              <a:rPr lang="en-US" sz="2000" dirty="0" smtClean="0">
                <a:latin typeface="Courier"/>
                <a:cs typeface="Courier"/>
              </a:rPr>
              <a:t>;</a:t>
            </a:r>
            <a:r>
              <a:rPr lang="en-US" sz="2000" dirty="0">
                <a:latin typeface="Courier"/>
                <a:cs typeface="Courier"/>
              </a:rPr>
              <a:t>; -&gt;&gt;HEADER&lt;&lt;- </a:t>
            </a:r>
            <a:r>
              <a:rPr lang="en-US" sz="2000" dirty="0" err="1">
                <a:latin typeface="Courier"/>
                <a:cs typeface="Courier"/>
              </a:rPr>
              <a:t>opcode</a:t>
            </a:r>
            <a:r>
              <a:rPr lang="en-US" sz="2000" dirty="0">
                <a:latin typeface="Courier"/>
                <a:cs typeface="Courier"/>
              </a:rPr>
              <a:t>: QUERY, </a:t>
            </a:r>
            <a:r>
              <a:rPr lang="en-US" sz="2000" b="1" dirty="0">
                <a:solidFill>
                  <a:srgbClr val="008000"/>
                </a:solidFill>
                <a:latin typeface="Courier"/>
                <a:cs typeface="Courier"/>
              </a:rPr>
              <a:t>status: </a:t>
            </a:r>
            <a:r>
              <a:rPr lang="en-US" sz="2000" b="1" dirty="0" smtClean="0">
                <a:solidFill>
                  <a:srgbClr val="008000"/>
                </a:solidFill>
                <a:latin typeface="Courier"/>
                <a:cs typeface="Courier"/>
              </a:rPr>
              <a:t>NOERROR</a:t>
            </a:r>
            <a:r>
              <a:rPr lang="en-US" sz="2000" dirty="0" smtClean="0">
                <a:latin typeface="Courier"/>
                <a:cs typeface="Courier"/>
              </a:rPr>
              <a:t> [etc]</a:t>
            </a:r>
            <a:br>
              <a:rPr lang="en-US" sz="2000" dirty="0" smtClean="0">
                <a:latin typeface="Courier"/>
                <a:cs typeface="Courier"/>
              </a:rPr>
            </a:br>
            <a:r>
              <a:rPr lang="hr-HR" sz="2000" dirty="0">
                <a:latin typeface="Courier"/>
                <a:cs typeface="Courier"/>
              </a:rPr>
              <a:t>google.com.		180	IN	A	</a:t>
            </a:r>
            <a:r>
              <a:rPr lang="hr-HR" sz="2000" dirty="0" smtClean="0">
                <a:latin typeface="Courier"/>
                <a:cs typeface="Courier"/>
              </a:rPr>
              <a:t>216.58.193.110</a:t>
            </a:r>
            <a:endParaRPr lang="en-US" sz="2000" dirty="0" smtClean="0">
              <a:latin typeface="Courier"/>
              <a:cs typeface="Courier"/>
            </a:endParaRPr>
          </a:p>
          <a:p>
            <a:r>
              <a:rPr lang="en-US" sz="2400" dirty="0" smtClean="0">
                <a:solidFill>
                  <a:srgbClr val="008000"/>
                </a:solidFill>
              </a:rPr>
              <a:t>NOERROR == normal successful completion status code</a:t>
            </a:r>
          </a:p>
          <a:p>
            <a:endParaRPr lang="en-US" sz="2400" dirty="0" smtClean="0">
              <a:solidFill>
                <a:srgbClr val="008000"/>
              </a:solidFill>
            </a:endParaRPr>
          </a:p>
          <a:p>
            <a:r>
              <a:rPr lang="en-US" sz="2000" b="1" dirty="0">
                <a:latin typeface="Courier"/>
                <a:cs typeface="Courier"/>
              </a:rPr>
              <a:t>$ dig </a:t>
            </a:r>
            <a:r>
              <a:rPr lang="en-US" sz="2000" b="1" dirty="0" err="1" smtClean="0">
                <a:latin typeface="Courier"/>
                <a:cs typeface="Courier"/>
              </a:rPr>
              <a:t>asasdjasjnasfjnasfnkafs.com</a:t>
            </a:r>
            <a:r>
              <a:rPr lang="en-US" sz="2000" b="1" dirty="0">
                <a:latin typeface="Courier"/>
                <a:cs typeface="Courier"/>
              </a:rPr>
              <a:t/>
            </a:r>
            <a:br>
              <a:rPr lang="en-US" sz="2000" b="1" dirty="0">
                <a:latin typeface="Courier"/>
                <a:cs typeface="Courier"/>
              </a:rPr>
            </a:br>
            <a:r>
              <a:rPr lang="en-US" sz="2000" dirty="0" smtClean="0">
                <a:latin typeface="Courier"/>
                <a:cs typeface="Courier"/>
              </a:rPr>
              <a:t>[...]</a:t>
            </a:r>
            <a:br>
              <a:rPr lang="en-US" sz="2000" dirty="0" smtClean="0">
                <a:latin typeface="Courier"/>
                <a:cs typeface="Courier"/>
              </a:rPr>
            </a:br>
            <a:r>
              <a:rPr lang="en-US" sz="2000" dirty="0" smtClean="0">
                <a:latin typeface="Courier"/>
                <a:cs typeface="Courier"/>
              </a:rPr>
              <a:t>;</a:t>
            </a:r>
            <a:r>
              <a:rPr lang="en-US" sz="2000" dirty="0">
                <a:latin typeface="Courier"/>
                <a:cs typeface="Courier"/>
              </a:rPr>
              <a:t>; -&gt;&gt;HEADER&lt;&lt;- </a:t>
            </a:r>
            <a:r>
              <a:rPr lang="en-US" sz="2000" dirty="0" err="1">
                <a:latin typeface="Courier"/>
                <a:cs typeface="Courier"/>
              </a:rPr>
              <a:t>opcode</a:t>
            </a:r>
            <a:r>
              <a:rPr lang="en-US" sz="2000" dirty="0">
                <a:latin typeface="Courier"/>
                <a:cs typeface="Courier"/>
              </a:rPr>
              <a:t>: QUERY, </a:t>
            </a:r>
            <a:r>
              <a:rPr lang="en-US" sz="2000" b="1" dirty="0">
                <a:solidFill>
                  <a:srgbClr val="FF0000"/>
                </a:solidFill>
                <a:latin typeface="Courier"/>
                <a:cs typeface="Courier"/>
              </a:rPr>
              <a:t>status: </a:t>
            </a:r>
            <a:r>
              <a:rPr lang="en-US" sz="2000" b="1" dirty="0" smtClean="0">
                <a:solidFill>
                  <a:srgbClr val="FF0000"/>
                </a:solidFill>
                <a:latin typeface="Courier"/>
                <a:cs typeface="Courier"/>
              </a:rPr>
              <a:t>NXDOMAIN </a:t>
            </a:r>
            <a:r>
              <a:rPr lang="en-US" sz="2000" dirty="0" smtClean="0">
                <a:latin typeface="Courier"/>
                <a:cs typeface="Courier"/>
              </a:rPr>
              <a:t>[etc]</a:t>
            </a:r>
          </a:p>
          <a:p>
            <a:r>
              <a:rPr lang="en-US" sz="2400" dirty="0" smtClean="0">
                <a:solidFill>
                  <a:srgbClr val="FF0000"/>
                </a:solidFill>
                <a:latin typeface="Calibri"/>
                <a:cs typeface="Calibri"/>
              </a:rPr>
              <a:t>NXDOMAIN == domain does not exist</a:t>
            </a:r>
          </a:p>
          <a:p>
            <a:endParaRPr lang="en-US" sz="2400" dirty="0" smtClean="0">
              <a:solidFill>
                <a:srgbClr val="FF0000"/>
              </a:solidFill>
              <a:latin typeface="Calibri"/>
              <a:cs typeface="Calibri"/>
            </a:endParaRPr>
          </a:p>
          <a:p>
            <a:r>
              <a:rPr lang="en-US" sz="2400" dirty="0" smtClean="0">
                <a:solidFill>
                  <a:srgbClr val="000000"/>
                </a:solidFill>
                <a:latin typeface="Calibri"/>
                <a:cs typeface="Calibri"/>
              </a:rPr>
              <a:t>There are other (relatively obscure) additional error codes, too</a:t>
            </a:r>
          </a:p>
        </p:txBody>
      </p:sp>
      <p:sp>
        <p:nvSpPr>
          <p:cNvPr id="4" name="Slide Number Placeholder 3"/>
          <p:cNvSpPr>
            <a:spLocks noGrp="1"/>
          </p:cNvSpPr>
          <p:nvPr>
            <p:ph type="sldNum" sz="quarter" idx="12"/>
          </p:nvPr>
        </p:nvSpPr>
        <p:spPr/>
        <p:txBody>
          <a:bodyPr/>
          <a:lstStyle/>
          <a:p>
            <a:fld id="{168E5768-8D82-664A-9F57-1C5572B5EC86}" type="slidenum">
              <a:rPr lang="en-US" smtClean="0"/>
              <a:t>176</a:t>
            </a:fld>
            <a:endParaRPr lang="en-US"/>
          </a:p>
        </p:txBody>
      </p:sp>
    </p:spTree>
    <p:extLst>
      <p:ext uri="{BB962C8B-B14F-4D97-AF65-F5344CB8AC3E}">
        <p14:creationId xmlns:p14="http://schemas.microsoft.com/office/powerpoint/2010/main" val="19980036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950912"/>
            <a:ext cx="7772400" cy="5145088"/>
          </a:xfrm>
        </p:spPr>
        <p:txBody>
          <a:bodyPr>
            <a:normAutofit/>
          </a:bodyPr>
          <a:lstStyle/>
          <a:p>
            <a:r>
              <a:rPr lang="en-US" sz="3200" b="1" dirty="0" smtClean="0"/>
              <a:t>Thanks For the Chance to Talk Today!</a:t>
            </a:r>
            <a:br>
              <a:rPr lang="en-US" sz="3200" b="1" dirty="0" smtClean="0"/>
            </a:br>
            <a:r>
              <a:rPr lang="en-US" sz="3200" b="1" dirty="0" smtClean="0"/>
              <a:t/>
            </a:r>
            <a:br>
              <a:rPr lang="en-US" sz="3200" b="1" dirty="0" smtClean="0"/>
            </a:br>
            <a:r>
              <a:rPr lang="en-US" sz="3200" dirty="0" smtClean="0"/>
              <a:t>Are There Any Questions?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Please remember to fill out your</a:t>
            </a:r>
            <a:br>
              <a:rPr lang="en-US" sz="3200" dirty="0" smtClean="0"/>
            </a:br>
            <a:r>
              <a:rPr lang="en-US" sz="3200" dirty="0" smtClean="0"/>
              <a:t>session evaluation!</a:t>
            </a:r>
            <a:br>
              <a:rPr lang="en-US" sz="3200" dirty="0" smtClean="0"/>
            </a:br>
            <a:r>
              <a:rPr lang="en-US" sz="3200" dirty="0"/>
              <a:t/>
            </a:r>
            <a:br>
              <a:rPr lang="en-US" sz="3200" dirty="0"/>
            </a:br>
            <a:r>
              <a:rPr lang="en-US" sz="3200" dirty="0" smtClean="0"/>
              <a:t/>
            </a:r>
            <a:br>
              <a:rPr lang="en-US" sz="3200" dirty="0" smtClean="0"/>
            </a:br>
            <a:r>
              <a:rPr lang="en-US" sz="3200" b="1" dirty="0" smtClean="0"/>
              <a:t>THANK YOU for Participating In</a:t>
            </a:r>
            <a:br>
              <a:rPr lang="en-US" sz="3200" b="1" dirty="0" smtClean="0"/>
            </a:br>
            <a:r>
              <a:rPr lang="en-US" sz="3200" b="1" dirty="0" smtClean="0"/>
              <a:t>M3AAWG's Paris Training Program</a:t>
            </a:r>
            <a:endParaRPr lang="en-US" sz="3200" b="1" dirty="0"/>
          </a:p>
        </p:txBody>
      </p:sp>
    </p:spTree>
    <p:extLst>
      <p:ext uri="{BB962C8B-B14F-4D97-AF65-F5344CB8AC3E}">
        <p14:creationId xmlns:p14="http://schemas.microsoft.com/office/powerpoint/2010/main" val="4656647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98165"/>
          </a:xfrm>
        </p:spPr>
        <p:txBody>
          <a:bodyPr>
            <a:normAutofit/>
          </a:bodyPr>
          <a:lstStyle/>
          <a:p>
            <a:r>
              <a:rPr lang="en-US" sz="3200" b="1" dirty="0" smtClean="0"/>
              <a:t>Accessing DNSDB</a:t>
            </a:r>
            <a:endParaRPr lang="en-US" sz="3200" b="1" dirty="0"/>
          </a:p>
        </p:txBody>
      </p:sp>
      <p:sp>
        <p:nvSpPr>
          <p:cNvPr id="3" name="Content Placeholder 2"/>
          <p:cNvSpPr>
            <a:spLocks noGrp="1"/>
          </p:cNvSpPr>
          <p:nvPr>
            <p:ph idx="1"/>
          </p:nvPr>
        </p:nvSpPr>
        <p:spPr>
          <a:xfrm>
            <a:off x="211677" y="952370"/>
            <a:ext cx="8766950" cy="5733630"/>
          </a:xfrm>
        </p:spPr>
        <p:txBody>
          <a:bodyPr>
            <a:normAutofit/>
          </a:bodyPr>
          <a:lstStyle/>
          <a:p>
            <a:r>
              <a:rPr lang="en-US" sz="2400" dirty="0" smtClean="0"/>
              <a:t>DNSDB can be accessed multiple different ways, including</a:t>
            </a:r>
            <a:r>
              <a:rPr lang="en-US" sz="2400" dirty="0" smtClean="0"/>
              <a:t>:</a:t>
            </a:r>
            <a:endParaRPr lang="en-US" sz="2400" dirty="0" smtClean="0"/>
          </a:p>
          <a:p>
            <a:pPr marL="804672" indent="-457200">
              <a:buFont typeface="+mj-lt"/>
              <a:buAutoNum type="arabicParenR"/>
            </a:pPr>
            <a:r>
              <a:rPr lang="en-US" sz="2400" dirty="0" smtClean="0"/>
              <a:t>Via a simple </a:t>
            </a:r>
            <a:r>
              <a:rPr lang="en-US" sz="2400" b="1" dirty="0" smtClean="0"/>
              <a:t>web </a:t>
            </a:r>
            <a:r>
              <a:rPr lang="en-US" sz="2400" b="1" dirty="0" smtClean="0"/>
              <a:t>interface.</a:t>
            </a:r>
            <a:r>
              <a:rPr lang="en-US" sz="2400" dirty="0" smtClean="0"/>
              <a:t> We'll talk about that first.</a:t>
            </a:r>
            <a:endParaRPr lang="en-US" sz="2400" b="1" dirty="0" smtClean="0"/>
          </a:p>
          <a:p>
            <a:pPr marL="804672" indent="-457200">
              <a:buFont typeface="+mj-lt"/>
              <a:buAutoNum type="arabicParenR"/>
            </a:pPr>
            <a:r>
              <a:rPr lang="en-US" sz="2400" dirty="0" smtClean="0"/>
              <a:t>Via a versatile </a:t>
            </a:r>
            <a:r>
              <a:rPr lang="en-US" sz="2400" b="1" dirty="0" err="1" smtClean="0"/>
              <a:t>RESTful</a:t>
            </a:r>
            <a:r>
              <a:rPr lang="en-US" sz="2400" b="1" dirty="0" smtClean="0"/>
              <a:t> API</a:t>
            </a:r>
            <a:r>
              <a:rPr lang="en-US" sz="2400" dirty="0"/>
              <a:t> </a:t>
            </a:r>
            <a:r>
              <a:rPr lang="en-US" sz="2400" dirty="0" smtClean="0"/>
              <a:t>(see https</a:t>
            </a:r>
            <a:r>
              <a:rPr lang="en-US" sz="2400" dirty="0"/>
              <a:t>://</a:t>
            </a:r>
            <a:r>
              <a:rPr lang="en-US" sz="2400" dirty="0" err="1"/>
              <a:t>en.wikipedia.org</a:t>
            </a:r>
            <a:r>
              <a:rPr lang="en-US" sz="2400" dirty="0"/>
              <a:t>/wiki/</a:t>
            </a:r>
            <a:r>
              <a:rPr lang="en-US" sz="2400" dirty="0" err="1" smtClean="0"/>
              <a:t>Representational_state_transfer</a:t>
            </a:r>
            <a:r>
              <a:rPr lang="en-US" sz="2400" dirty="0" smtClean="0"/>
              <a:t> if you're curious about REST)</a:t>
            </a:r>
            <a:endParaRPr lang="en-US" sz="2400" dirty="0"/>
          </a:p>
          <a:p>
            <a:pPr marL="857250" lvl="1" indent="-457200">
              <a:buFont typeface="Arial"/>
              <a:buChar char="•"/>
            </a:pPr>
            <a:r>
              <a:rPr lang="en-US" sz="2000" dirty="0" smtClean="0"/>
              <a:t>Often the API is accessed via a Unix command</a:t>
            </a:r>
            <a:r>
              <a:rPr lang="en-US" sz="2000" dirty="0" smtClean="0"/>
              <a:t>-line </a:t>
            </a:r>
            <a:r>
              <a:rPr lang="en-US" sz="2000" dirty="0" smtClean="0"/>
              <a:t>interface tool. </a:t>
            </a:r>
            <a:br>
              <a:rPr lang="en-US" sz="2000" dirty="0" smtClean="0"/>
            </a:br>
            <a:r>
              <a:rPr lang="en-US" sz="2000" dirty="0" smtClean="0"/>
              <a:t>We'll show you the </a:t>
            </a:r>
            <a:r>
              <a:rPr lang="en-US" sz="2000" dirty="0" smtClean="0"/>
              <a:t>Python </a:t>
            </a:r>
            <a:r>
              <a:rPr lang="en-US" sz="2000" dirty="0" smtClean="0"/>
              <a:t>DNSDB API client in the next section.</a:t>
            </a:r>
            <a:endParaRPr lang="en-US" sz="2000" dirty="0"/>
          </a:p>
          <a:p>
            <a:pPr marL="857250" lvl="1" indent="-457200">
              <a:buFont typeface="Arial"/>
              <a:buChar char="•"/>
            </a:pPr>
            <a:r>
              <a:rPr lang="en-US" sz="2000" dirty="0" smtClean="0"/>
              <a:t>You can also access it v</a:t>
            </a:r>
            <a:r>
              <a:rPr lang="en-US" sz="2000" dirty="0" smtClean="0"/>
              <a:t>ia </a:t>
            </a:r>
            <a:r>
              <a:rPr lang="en-US" sz="2000" dirty="0" smtClean="0"/>
              <a:t>a Splunk plugin, </a:t>
            </a:r>
            <a:r>
              <a:rPr lang="en-US" sz="2000" dirty="0" smtClean="0"/>
              <a:t>convenient if you "live in Splunk"</a:t>
            </a:r>
            <a:endParaRPr lang="en-US" sz="2000" dirty="0" smtClean="0"/>
          </a:p>
          <a:p>
            <a:pPr marL="857250" lvl="1" indent="-457200">
              <a:buFont typeface="Arial"/>
              <a:buChar char="•"/>
            </a:pPr>
            <a:r>
              <a:rPr lang="en-US" sz="2000" dirty="0" smtClean="0"/>
              <a:t>From </a:t>
            </a:r>
            <a:r>
              <a:rPr lang="en-US" sz="2000" dirty="0" smtClean="0"/>
              <a:t>your own </a:t>
            </a:r>
            <a:r>
              <a:rPr lang="en-US" sz="2000" dirty="0" smtClean="0"/>
              <a:t>C language (or other programming language) applications</a:t>
            </a:r>
            <a:r>
              <a:rPr lang="en-US" sz="2000" dirty="0" smtClean="0"/>
              <a:t>, programmatically</a:t>
            </a:r>
            <a:r>
              <a:rPr lang="en-US" sz="2000" dirty="0" smtClean="0"/>
              <a:t>. We'll even show you skeleton libcurl code for doing that</a:t>
            </a:r>
            <a:endParaRPr lang="en-US" sz="2000" dirty="0" smtClean="0"/>
          </a:p>
          <a:p>
            <a:pPr marL="457200" indent="-457200">
              <a:buFont typeface="+mj-lt"/>
              <a:buAutoNum type="arabicParenR"/>
            </a:pPr>
            <a:endParaRPr lang="en-US" sz="2400" dirty="0" smtClean="0"/>
          </a:p>
          <a:p>
            <a:r>
              <a:rPr lang="en-US" sz="2400" dirty="0" smtClean="0"/>
              <a:t>There are </a:t>
            </a:r>
            <a:r>
              <a:rPr lang="en-US" sz="2400" dirty="0" smtClean="0"/>
              <a:t>some </a:t>
            </a:r>
            <a:r>
              <a:rPr lang="en-US" sz="2400" dirty="0" smtClean="0"/>
              <a:t>other mechanisms that you can use to access DNSDB, </a:t>
            </a:r>
            <a:r>
              <a:rPr lang="en-US" sz="2400" dirty="0" smtClean="0"/>
              <a:t>too, but we'll </a:t>
            </a:r>
            <a:r>
              <a:rPr lang="en-US" sz="2400" dirty="0" smtClean="0"/>
              <a:t>forego</a:t>
            </a:r>
            <a:r>
              <a:rPr lang="en-US" sz="2400" dirty="0" smtClean="0"/>
              <a:t> </a:t>
            </a:r>
            <a:r>
              <a:rPr lang="en-US" sz="2400" dirty="0" smtClean="0"/>
              <a:t>talking about them today</a:t>
            </a:r>
            <a:r>
              <a:rPr lang="en-US" sz="2400" dirty="0" smtClean="0"/>
              <a:t>.</a:t>
            </a:r>
          </a:p>
          <a:p>
            <a:endParaRPr lang="en-US" sz="2400" dirty="0" smtClean="0"/>
          </a:p>
          <a:p>
            <a:r>
              <a:rPr lang="en-US" sz="2400" dirty="0" smtClean="0"/>
              <a:t>Let's begin with the simple web interface.</a:t>
            </a:r>
            <a:endParaRPr lang="en-US" sz="2400" b="1"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18</a:t>
            </a:fld>
            <a:endParaRPr lang="en-US"/>
          </a:p>
        </p:txBody>
      </p:sp>
    </p:spTree>
    <p:extLst>
      <p:ext uri="{BB962C8B-B14F-4D97-AF65-F5344CB8AC3E}">
        <p14:creationId xmlns:p14="http://schemas.microsoft.com/office/powerpoint/2010/main" val="31905323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98165"/>
          </a:xfrm>
        </p:spPr>
        <p:txBody>
          <a:bodyPr>
            <a:normAutofit/>
          </a:bodyPr>
          <a:lstStyle/>
          <a:p>
            <a:r>
              <a:rPr lang="en-US" sz="3200" b="1" spc="-100" dirty="0" smtClean="0"/>
              <a:t>Limitations/Advantages of the Web Interface</a:t>
            </a:r>
            <a:endParaRPr lang="en-US" sz="3200" b="1" spc="-100" dirty="0"/>
          </a:p>
        </p:txBody>
      </p:sp>
      <p:sp>
        <p:nvSpPr>
          <p:cNvPr id="3" name="Content Placeholder 2"/>
          <p:cNvSpPr>
            <a:spLocks noGrp="1"/>
          </p:cNvSpPr>
          <p:nvPr>
            <p:ph idx="1"/>
          </p:nvPr>
        </p:nvSpPr>
        <p:spPr>
          <a:xfrm>
            <a:off x="211677" y="952370"/>
            <a:ext cx="8766950" cy="5733630"/>
          </a:xfrm>
        </p:spPr>
        <p:txBody>
          <a:bodyPr>
            <a:normAutofit/>
          </a:bodyPr>
          <a:lstStyle/>
          <a:p>
            <a:pPr marL="0" indent="0">
              <a:buNone/>
            </a:pPr>
            <a:r>
              <a:rPr lang="en-US" sz="2400" b="1" dirty="0" smtClean="0"/>
              <a:t>Limitations:</a:t>
            </a:r>
          </a:p>
          <a:p>
            <a:pPr marL="857250" lvl="1" indent="-457200">
              <a:buFont typeface="Arial"/>
              <a:buChar char="•"/>
            </a:pPr>
            <a:r>
              <a:rPr lang="en-US" sz="2400" dirty="0" smtClean="0"/>
              <a:t>The web interface is primarily meant for casual/occasional usage, and as such, is intentionally kept simple.</a:t>
            </a:r>
          </a:p>
          <a:p>
            <a:pPr marL="857250" lvl="1" indent="-457200">
              <a:buFont typeface="Arial"/>
              <a:buChar char="•"/>
            </a:pPr>
            <a:r>
              <a:rPr lang="en-US" sz="2400" dirty="0" smtClean="0"/>
              <a:t>The web interface returns at most 10,000 results (attempting to render larger tables of results can make some web browsers sluggish)</a:t>
            </a:r>
          </a:p>
          <a:p>
            <a:pPr marL="857250" lvl="1" indent="-457200">
              <a:buFont typeface="Arial"/>
              <a:buChar char="•"/>
            </a:pPr>
            <a:r>
              <a:rPr lang="en-US" sz="2400" dirty="0" smtClean="0"/>
              <a:t>The web interface currently lacks the ability to do time fencing or sorting of query results. It also doesn't offer </a:t>
            </a:r>
            <a:br>
              <a:rPr lang="en-US" sz="2400" dirty="0" smtClean="0"/>
            </a:br>
            <a:r>
              <a:rPr lang="en-US" sz="2400" dirty="0" smtClean="0"/>
              <a:t>special output formats (such as JSON-format output).</a:t>
            </a:r>
          </a:p>
          <a:p>
            <a:pPr marL="0" lvl="1" indent="0">
              <a:buNone/>
            </a:pPr>
            <a:r>
              <a:rPr lang="en-US" sz="2400" b="1" dirty="0" smtClean="0"/>
              <a:t>Advantages:</a:t>
            </a:r>
          </a:p>
          <a:p>
            <a:pPr marL="859536" lvl="1" indent="-457200">
              <a:buFont typeface="Arial"/>
              <a:buChar char="•"/>
            </a:pPr>
            <a:r>
              <a:rPr lang="en-US" sz="2400" dirty="0" smtClean="0"/>
              <a:t>The web interface is simple to use</a:t>
            </a:r>
          </a:p>
          <a:p>
            <a:pPr marL="859536" lvl="1" indent="-457200">
              <a:buFont typeface="Arial"/>
              <a:buChar char="•"/>
            </a:pPr>
            <a:r>
              <a:rPr lang="en-US" sz="2400" dirty="0" smtClean="0"/>
              <a:t>The web interface works on pretty much any system with a browser, with no software installation required</a:t>
            </a:r>
          </a:p>
          <a:p>
            <a:pPr marL="859536" lvl="1" indent="-457200">
              <a:buFont typeface="Arial"/>
              <a:buChar char="•"/>
            </a:pPr>
            <a:endParaRPr lang="en-US" sz="2400"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19</a:t>
            </a:fld>
            <a:endParaRPr lang="en-US"/>
          </a:p>
        </p:txBody>
      </p:sp>
    </p:spTree>
    <p:extLst>
      <p:ext uri="{BB962C8B-B14F-4D97-AF65-F5344CB8AC3E}">
        <p14:creationId xmlns:p14="http://schemas.microsoft.com/office/powerpoint/2010/main" val="122477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7127"/>
            <a:ext cx="9029700" cy="1387969"/>
          </a:xfrm>
        </p:spPr>
        <p:txBody>
          <a:bodyPr/>
          <a:lstStyle/>
          <a:p>
            <a:pPr algn="ctr" eaLnBrk="1" hangingPunct="1">
              <a:defRPr/>
            </a:pPr>
            <a:r>
              <a:rPr lang="en-US" sz="3200" b="1" dirty="0" smtClean="0">
                <a:latin typeface="Calibri"/>
                <a:cs typeface="Calibri"/>
              </a:rPr>
              <a:t>– Social Media Posting </a:t>
            </a:r>
            <a:r>
              <a:rPr lang="en-US" sz="3200" b="1" dirty="0" smtClean="0">
                <a:solidFill>
                  <a:srgbClr val="008000"/>
                </a:solidFill>
                <a:latin typeface="Calibri"/>
                <a:cs typeface="Calibri"/>
              </a:rPr>
              <a:t>Allowed</a:t>
            </a:r>
            <a:r>
              <a:rPr lang="en-US" sz="3200" b="1" dirty="0" smtClean="0">
                <a:latin typeface="Calibri"/>
                <a:cs typeface="Calibri"/>
              </a:rPr>
              <a:t> –</a:t>
            </a:r>
            <a:r>
              <a:rPr lang="en-US" sz="2400" b="1" dirty="0" smtClean="0">
                <a:latin typeface="Calibri"/>
                <a:cs typeface="Calibri"/>
              </a:rPr>
              <a:t/>
            </a:r>
            <a:br>
              <a:rPr lang="en-US" sz="2400" b="1" dirty="0" smtClean="0">
                <a:latin typeface="Calibri"/>
                <a:cs typeface="Calibri"/>
              </a:rPr>
            </a:br>
            <a:r>
              <a:rPr lang="en-US" sz="2400" kern="1200" dirty="0" smtClean="0">
                <a:solidFill>
                  <a:srgbClr val="000000"/>
                </a:solidFill>
                <a:latin typeface="Calibri"/>
                <a:ea typeface="ＭＳ Ｐゴシック" charset="0"/>
                <a:cs typeface="Calibri"/>
              </a:rPr>
              <a:t>Twitter, </a:t>
            </a:r>
            <a:r>
              <a:rPr lang="en-US" sz="2400" kern="1200" dirty="0">
                <a:solidFill>
                  <a:srgbClr val="000000"/>
                </a:solidFill>
                <a:latin typeface="Calibri"/>
                <a:ea typeface="ＭＳ Ｐゴシック" charset="0"/>
                <a:cs typeface="Calibri"/>
              </a:rPr>
              <a:t>Facebook, LinkedIn, other social media posts </a:t>
            </a:r>
            <a:br>
              <a:rPr lang="en-US" sz="2400" kern="1200" dirty="0">
                <a:solidFill>
                  <a:srgbClr val="000000"/>
                </a:solidFill>
                <a:latin typeface="Calibri"/>
                <a:ea typeface="ＭＳ Ｐゴシック" charset="0"/>
                <a:cs typeface="Calibri"/>
              </a:rPr>
            </a:br>
            <a:r>
              <a:rPr lang="en-US" sz="2400" kern="1200" dirty="0">
                <a:solidFill>
                  <a:srgbClr val="000000"/>
                </a:solidFill>
                <a:latin typeface="Calibri"/>
                <a:ea typeface="ＭＳ Ｐゴシック" charset="0"/>
                <a:cs typeface="Calibri"/>
              </a:rPr>
              <a:t>are </a:t>
            </a:r>
            <a:r>
              <a:rPr lang="en-US" sz="2400" b="1" kern="1200" dirty="0" smtClean="0">
                <a:solidFill>
                  <a:srgbClr val="008000"/>
                </a:solidFill>
                <a:latin typeface="Calibri"/>
                <a:ea typeface="ＭＳ Ｐゴシック" charset="0"/>
                <a:cs typeface="Calibri"/>
              </a:rPr>
              <a:t>permitted</a:t>
            </a:r>
            <a:r>
              <a:rPr lang="en-US" sz="2400" kern="1200" dirty="0" smtClean="0">
                <a:solidFill>
                  <a:srgbClr val="000000"/>
                </a:solidFill>
                <a:latin typeface="Calibri"/>
                <a:ea typeface="ＭＳ Ｐゴシック" charset="0"/>
                <a:cs typeface="Calibri"/>
              </a:rPr>
              <a:t> during this </a:t>
            </a:r>
            <a:r>
              <a:rPr lang="en-US" sz="2400" kern="1200" dirty="0" smtClean="0">
                <a:solidFill>
                  <a:srgbClr val="000000"/>
                </a:solidFill>
                <a:latin typeface="Calibri"/>
                <a:ea typeface="ＭＳ Ｐゴシック" charset="0"/>
                <a:cs typeface="Calibri"/>
              </a:rPr>
              <a:t>session, PROVIDED THAT YOU</a:t>
            </a:r>
            <a:r>
              <a:rPr lang="en-US" sz="2400" dirty="0" smtClean="0">
                <a:solidFill>
                  <a:srgbClr val="000000"/>
                </a:solidFill>
                <a:latin typeface="Calibri"/>
                <a:ea typeface="ＭＳ Ｐゴシック" charset="0"/>
                <a:cs typeface="Calibri"/>
              </a:rPr>
              <a:t>.</a:t>
            </a:r>
            <a:r>
              <a:rPr lang="en-US" sz="2400" dirty="0" smtClean="0">
                <a:solidFill>
                  <a:srgbClr val="000000"/>
                </a:solidFill>
                <a:latin typeface="Calibri"/>
                <a:ea typeface="ＭＳ Ｐゴシック" charset="0"/>
                <a:cs typeface="Calibri"/>
              </a:rPr>
              <a:t>..</a:t>
            </a:r>
            <a:endParaRPr lang="en-US" sz="2400" dirty="0">
              <a:latin typeface="Calibri"/>
              <a:cs typeface="Calibri"/>
            </a:endParaRPr>
          </a:p>
        </p:txBody>
      </p:sp>
      <p:sp>
        <p:nvSpPr>
          <p:cNvPr id="4" name="TextBox 3"/>
          <p:cNvSpPr txBox="1"/>
          <p:nvPr/>
        </p:nvSpPr>
        <p:spPr>
          <a:xfrm>
            <a:off x="254000" y="1752925"/>
            <a:ext cx="8775700" cy="4785926"/>
          </a:xfrm>
          <a:prstGeom prst="rect">
            <a:avLst/>
          </a:prstGeom>
          <a:noFill/>
        </p:spPr>
        <p:txBody>
          <a:bodyPr>
            <a:spAutoFit/>
          </a:bodyPr>
          <a:lstStyle/>
          <a:p>
            <a:pPr>
              <a:defRPr/>
            </a:pPr>
            <a:endParaRPr lang="en-US" sz="1000" dirty="0"/>
          </a:p>
          <a:p>
            <a:pPr marL="171450" indent="-171450">
              <a:spcAft>
                <a:spcPts val="200"/>
              </a:spcAft>
              <a:buFont typeface="Arial"/>
              <a:buChar char="•"/>
              <a:defRPr/>
            </a:pPr>
            <a:r>
              <a:rPr lang="en-US" sz="2000" b="1" dirty="0" smtClean="0">
                <a:solidFill>
                  <a:srgbClr val="FF0000"/>
                </a:solidFill>
              </a:rPr>
              <a:t>DO NOT post the private link provided </a:t>
            </a:r>
            <a:r>
              <a:rPr lang="en-US" sz="2000" b="1" dirty="0" smtClean="0">
                <a:solidFill>
                  <a:srgbClr val="FF0000"/>
                </a:solidFill>
              </a:rPr>
              <a:t>for attendees to use to obtain </a:t>
            </a:r>
            <a:r>
              <a:rPr lang="en-US" sz="2000" b="1" dirty="0" smtClean="0">
                <a:solidFill>
                  <a:srgbClr val="FF0000"/>
                </a:solidFill>
              </a:rPr>
              <a:t>a free account for training purposes</a:t>
            </a:r>
          </a:p>
          <a:p>
            <a:pPr marL="171450" indent="-171450">
              <a:spcAft>
                <a:spcPts val="200"/>
              </a:spcAft>
              <a:buFont typeface="Arial"/>
              <a:buChar char="•"/>
              <a:defRPr/>
            </a:pPr>
            <a:r>
              <a:rPr lang="en-US" sz="2000" dirty="0" smtClean="0"/>
              <a:t>Only </a:t>
            </a:r>
            <a:r>
              <a:rPr lang="en-US" sz="2000" dirty="0"/>
              <a:t>post comments made by the </a:t>
            </a:r>
            <a:r>
              <a:rPr lang="en-US" sz="2000" dirty="0" smtClean="0"/>
              <a:t>speaker</a:t>
            </a:r>
            <a:endParaRPr lang="en-US" sz="2000" dirty="0"/>
          </a:p>
          <a:p>
            <a:pPr marL="171450" indent="-171450">
              <a:spcAft>
                <a:spcPts val="200"/>
              </a:spcAft>
              <a:buFont typeface="Arial"/>
              <a:buChar char="•"/>
              <a:defRPr/>
            </a:pPr>
            <a:r>
              <a:rPr lang="en-US" sz="2000" dirty="0"/>
              <a:t>Do not post comments or questions from the audience </a:t>
            </a:r>
            <a:r>
              <a:rPr lang="en-US" sz="2000" dirty="0" smtClean="0"/>
              <a:t>(</a:t>
            </a:r>
            <a:r>
              <a:rPr lang="en-US" sz="2000" dirty="0"/>
              <a:t>but you can share the </a:t>
            </a:r>
            <a:r>
              <a:rPr lang="en-US" sz="2000" dirty="0" smtClean="0"/>
              <a:t>speaker’s </a:t>
            </a:r>
            <a:r>
              <a:rPr lang="en-US" sz="2000" dirty="0"/>
              <a:t>responses to questions)</a:t>
            </a:r>
          </a:p>
          <a:p>
            <a:pPr marL="171450" indent="-171450">
              <a:spcAft>
                <a:spcPts val="200"/>
              </a:spcAft>
              <a:buFont typeface="Arial"/>
              <a:buChar char="•"/>
              <a:defRPr/>
            </a:pPr>
            <a:r>
              <a:rPr lang="en-US" sz="2000" dirty="0"/>
              <a:t>Do not post the name, position or company of other meeting attendees</a:t>
            </a:r>
          </a:p>
          <a:p>
            <a:pPr marL="171450" indent="-171450">
              <a:spcAft>
                <a:spcPts val="200"/>
              </a:spcAft>
              <a:buFont typeface="Arial"/>
              <a:buChar char="•"/>
              <a:defRPr/>
            </a:pPr>
            <a:r>
              <a:rPr lang="en-US" sz="2000" dirty="0"/>
              <a:t>Do not post conversations with attendees</a:t>
            </a:r>
          </a:p>
          <a:p>
            <a:pPr marL="171450" indent="-171450">
              <a:spcAft>
                <a:spcPts val="200"/>
              </a:spcAft>
              <a:buFont typeface="Arial"/>
              <a:buChar char="•"/>
              <a:defRPr/>
            </a:pPr>
            <a:r>
              <a:rPr lang="en-US" sz="2000" dirty="0"/>
              <a:t>M</a:t>
            </a:r>
            <a:r>
              <a:rPr lang="en-US" sz="2000" baseline="30000" dirty="0"/>
              <a:t>3</a:t>
            </a:r>
            <a:r>
              <a:rPr lang="en-US" sz="2000" dirty="0"/>
              <a:t>AAWG is not a deliverability conference; we are </a:t>
            </a:r>
          </a:p>
          <a:p>
            <a:pPr marL="628650" lvl="1" indent="-171450">
              <a:spcAft>
                <a:spcPts val="200"/>
              </a:spcAft>
              <a:buFont typeface="Arial"/>
              <a:buChar char="•"/>
              <a:defRPr/>
            </a:pPr>
            <a:r>
              <a:rPr lang="en-US" sz="2000" dirty="0"/>
              <a:t>An industry working group meeting</a:t>
            </a:r>
          </a:p>
          <a:p>
            <a:pPr marL="628650" lvl="1" indent="-171450">
              <a:spcAft>
                <a:spcPts val="200"/>
              </a:spcAft>
              <a:buFont typeface="Arial"/>
              <a:buChar char="•"/>
              <a:defRPr/>
            </a:pPr>
            <a:r>
              <a:rPr lang="en-US" sz="2000" dirty="0"/>
              <a:t>An anti-abuse conference, or </a:t>
            </a:r>
          </a:p>
          <a:p>
            <a:pPr marL="628650" lvl="1" indent="-171450">
              <a:spcAft>
                <a:spcPts val="200"/>
              </a:spcAft>
              <a:buFont typeface="Arial"/>
              <a:buChar char="•"/>
              <a:defRPr/>
            </a:pPr>
            <a:r>
              <a:rPr lang="en-US" sz="2000" dirty="0"/>
              <a:t>A gathering of security experts</a:t>
            </a:r>
          </a:p>
          <a:p>
            <a:pPr marL="171450" indent="-171450">
              <a:spcAft>
                <a:spcPts val="200"/>
              </a:spcAft>
              <a:buFont typeface="Arial"/>
              <a:buChar char="•"/>
              <a:defRPr/>
            </a:pPr>
            <a:r>
              <a:rPr lang="en-US" sz="2000" dirty="0"/>
              <a:t>All of the M</a:t>
            </a:r>
            <a:r>
              <a:rPr lang="en-US" sz="2000" baseline="30000" dirty="0"/>
              <a:t>3</a:t>
            </a:r>
            <a:r>
              <a:rPr lang="en-US" sz="2000" dirty="0"/>
              <a:t>AAWG Membership, Trademarks and Logo guidelines apply </a:t>
            </a:r>
            <a:r>
              <a:rPr lang="en-US" sz="2000" dirty="0" smtClean="0"/>
              <a:t/>
            </a:r>
            <a:br>
              <a:rPr lang="en-US" sz="2000" dirty="0" smtClean="0"/>
            </a:br>
            <a:r>
              <a:rPr lang="en-US" sz="2000" u="sng" dirty="0" smtClean="0">
                <a:hlinkClick r:id="rId2"/>
              </a:rPr>
              <a:t>https</a:t>
            </a:r>
            <a:r>
              <a:rPr lang="en-US" sz="2000" u="sng" dirty="0">
                <a:hlinkClick r:id="rId2"/>
              </a:rPr>
              <a:t>://www.m3aawg.org/members/how-promote-m3aawg#</a:t>
            </a:r>
            <a:r>
              <a:rPr lang="en-US" sz="2000" u="sng" dirty="0" smtClean="0">
                <a:hlinkClick r:id="rId2"/>
              </a:rPr>
              <a:t>TrademarkGuidelines</a:t>
            </a:r>
            <a:endParaRPr lang="en-US" sz="2000" u="sng" dirty="0" smtClean="0"/>
          </a:p>
        </p:txBody>
      </p:sp>
      <p:sp>
        <p:nvSpPr>
          <p:cNvPr id="31747" name="TextBox 4"/>
          <p:cNvSpPr txBox="1">
            <a:spLocks noChangeArrowheads="1"/>
          </p:cNvSpPr>
          <p:nvPr/>
        </p:nvSpPr>
        <p:spPr bwMode="auto">
          <a:xfrm>
            <a:off x="11061700" y="571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11066659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9"/>
            <a:ext cx="9144000" cy="587712"/>
          </a:xfrm>
        </p:spPr>
        <p:txBody>
          <a:bodyPr>
            <a:normAutofit/>
          </a:bodyPr>
          <a:lstStyle/>
          <a:p>
            <a:r>
              <a:rPr lang="en-US" sz="3200" b="1" dirty="0" smtClean="0"/>
              <a:t>Prerequisites For Using The DNSDB Web Interface</a:t>
            </a:r>
            <a:endParaRPr lang="en-US" sz="3200" b="1" dirty="0"/>
          </a:p>
        </p:txBody>
      </p:sp>
      <p:sp>
        <p:nvSpPr>
          <p:cNvPr id="3" name="Content Placeholder 2"/>
          <p:cNvSpPr>
            <a:spLocks noGrp="1"/>
          </p:cNvSpPr>
          <p:nvPr>
            <p:ph idx="1"/>
          </p:nvPr>
        </p:nvSpPr>
        <p:spPr>
          <a:xfrm>
            <a:off x="211677" y="939800"/>
            <a:ext cx="8766950" cy="5746200"/>
          </a:xfrm>
        </p:spPr>
        <p:txBody>
          <a:bodyPr>
            <a:normAutofit/>
          </a:bodyPr>
          <a:lstStyle/>
          <a:p>
            <a:r>
              <a:rPr lang="en-US" sz="2400" dirty="0" smtClean="0"/>
              <a:t>In order to be able to use the web interface, you'll need a </a:t>
            </a:r>
            <a:r>
              <a:rPr lang="en-US" sz="2400" b="1" dirty="0" smtClean="0"/>
              <a:t>DNSDB</a:t>
            </a:r>
            <a:r>
              <a:rPr lang="en-US" sz="2400" dirty="0" smtClean="0"/>
              <a:t> </a:t>
            </a:r>
            <a:r>
              <a:rPr lang="en-US" sz="2400" b="1" dirty="0" smtClean="0"/>
              <a:t>username</a:t>
            </a:r>
            <a:r>
              <a:rPr lang="en-US" sz="2400" dirty="0" smtClean="0"/>
              <a:t> and </a:t>
            </a:r>
            <a:r>
              <a:rPr lang="en-US" sz="2400" b="1" dirty="0" smtClean="0"/>
              <a:t>password. </a:t>
            </a:r>
            <a:r>
              <a:rPr lang="en-US" sz="2400" dirty="0" smtClean="0"/>
              <a:t>If you requested one via the link provided earlier, that information should be waiting for you in your inbox. </a:t>
            </a:r>
          </a:p>
          <a:p>
            <a:endParaRPr lang="en-US" sz="2400" dirty="0" smtClean="0"/>
          </a:p>
          <a:p>
            <a:r>
              <a:rPr lang="en-US" sz="2400" dirty="0" smtClean="0"/>
              <a:t>The web interface </a:t>
            </a:r>
            <a:r>
              <a:rPr lang="en-US" sz="2400" dirty="0" smtClean="0"/>
              <a:t>to DNSDB </a:t>
            </a:r>
            <a:r>
              <a:rPr lang="en-US" sz="2400" dirty="0" smtClean="0"/>
              <a:t>is </a:t>
            </a:r>
            <a:r>
              <a:rPr lang="en-US" sz="2400" dirty="0" smtClean="0"/>
              <a:t>at </a:t>
            </a:r>
            <a:r>
              <a:rPr lang="en-US" sz="2400" b="1" dirty="0" smtClean="0"/>
              <a:t>https://</a:t>
            </a:r>
            <a:r>
              <a:rPr lang="en-US" sz="2400" b="1" dirty="0" err="1" smtClean="0"/>
              <a:t>www.dnsdb.info</a:t>
            </a:r>
            <a:r>
              <a:rPr lang="en-US" sz="2400" b="1" dirty="0" smtClean="0"/>
              <a:t>/</a:t>
            </a:r>
            <a:r>
              <a:rPr lang="en-US" sz="2400" dirty="0" smtClean="0"/>
              <a:t/>
            </a:r>
            <a:br>
              <a:rPr lang="en-US" sz="2400" dirty="0" smtClean="0"/>
            </a:br>
            <a:r>
              <a:rPr lang="en-US" sz="2400" dirty="0" smtClean="0"/>
              <a:t/>
            </a:r>
            <a:br>
              <a:rPr lang="en-US" sz="2400" dirty="0" smtClean="0"/>
            </a:br>
            <a:r>
              <a:rPr lang="en-US" sz="2400" dirty="0" smtClean="0"/>
              <a:t>You should be able to access that web site from Firefox, Chrome, Safari or any other popular web browser – just type that address into your web browser's address bar and hit return. </a:t>
            </a:r>
          </a:p>
          <a:p>
            <a:endParaRPr lang="en-US" sz="2400" dirty="0"/>
          </a:p>
          <a:p>
            <a:r>
              <a:rPr lang="en-US" sz="2400" dirty="0" smtClean="0">
                <a:solidFill>
                  <a:srgbClr val="FF0000"/>
                </a:solidFill>
              </a:rPr>
              <a:t>Please try logging on to your test account now.</a:t>
            </a:r>
          </a:p>
        </p:txBody>
      </p:sp>
      <p:sp>
        <p:nvSpPr>
          <p:cNvPr id="4" name="Slide Number Placeholder 3"/>
          <p:cNvSpPr>
            <a:spLocks noGrp="1"/>
          </p:cNvSpPr>
          <p:nvPr>
            <p:ph type="sldNum" sz="quarter" idx="12"/>
          </p:nvPr>
        </p:nvSpPr>
        <p:spPr/>
        <p:txBody>
          <a:bodyPr/>
          <a:lstStyle/>
          <a:p>
            <a:fld id="{25FA0D19-0660-7647-BF24-001E5E010EB2}" type="slidenum">
              <a:rPr lang="en-US" smtClean="0"/>
              <a:t>20</a:t>
            </a:fld>
            <a:endParaRPr lang="en-US"/>
          </a:p>
        </p:txBody>
      </p:sp>
    </p:spTree>
    <p:extLst>
      <p:ext uri="{BB962C8B-B14F-4D97-AF65-F5344CB8AC3E}">
        <p14:creationId xmlns:p14="http://schemas.microsoft.com/office/powerpoint/2010/main" val="23029635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42143"/>
          </a:xfrm>
        </p:spPr>
        <p:txBody>
          <a:bodyPr>
            <a:normAutofit/>
          </a:bodyPr>
          <a:lstStyle/>
          <a:p>
            <a:r>
              <a:rPr lang="en-US" sz="3200" b="1" spc="-100" dirty="0" smtClean="0"/>
              <a:t>The DNSDB Web Client's Opening Screen</a:t>
            </a:r>
            <a:endParaRPr lang="en-US" sz="3200" b="1" spc="-100" dirty="0"/>
          </a:p>
        </p:txBody>
      </p:sp>
      <p:sp>
        <p:nvSpPr>
          <p:cNvPr id="4" name="Slide Number Placeholder 3"/>
          <p:cNvSpPr>
            <a:spLocks noGrp="1"/>
          </p:cNvSpPr>
          <p:nvPr>
            <p:ph type="sldNum" sz="quarter" idx="12"/>
          </p:nvPr>
        </p:nvSpPr>
        <p:spPr/>
        <p:txBody>
          <a:bodyPr/>
          <a:lstStyle/>
          <a:p>
            <a:fld id="{25FA0D19-0660-7647-BF24-001E5E010EB2}" type="slidenum">
              <a:rPr lang="en-US" smtClean="0"/>
              <a:t>21</a:t>
            </a:fld>
            <a:endParaRPr lang="en-US"/>
          </a:p>
        </p:txBody>
      </p:sp>
      <p:pic>
        <p:nvPicPr>
          <p:cNvPr id="5" name="Picture 4" descr="dnsdb-op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7" y="1061051"/>
            <a:ext cx="8788400" cy="3729023"/>
          </a:xfrm>
          <a:prstGeom prst="rect">
            <a:avLst/>
          </a:prstGeom>
        </p:spPr>
      </p:pic>
    </p:spTree>
    <p:extLst>
      <p:ext uri="{BB962C8B-B14F-4D97-AF65-F5344CB8AC3E}">
        <p14:creationId xmlns:p14="http://schemas.microsoft.com/office/powerpoint/2010/main" val="10627164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42143"/>
          </a:xfrm>
        </p:spPr>
        <p:txBody>
          <a:bodyPr>
            <a:normAutofit/>
          </a:bodyPr>
          <a:lstStyle/>
          <a:p>
            <a:r>
              <a:rPr lang="en-US" sz="3200" b="1" spc="-100" dirty="0" smtClean="0"/>
              <a:t>Click "Login" on the Blue Menu Bar, Then Login...</a:t>
            </a:r>
            <a:endParaRPr lang="en-US" sz="3200" b="1" spc="-100" dirty="0"/>
          </a:p>
        </p:txBody>
      </p:sp>
      <p:sp>
        <p:nvSpPr>
          <p:cNvPr id="4" name="Slide Number Placeholder 3"/>
          <p:cNvSpPr>
            <a:spLocks noGrp="1"/>
          </p:cNvSpPr>
          <p:nvPr>
            <p:ph type="sldNum" sz="quarter" idx="12"/>
          </p:nvPr>
        </p:nvSpPr>
        <p:spPr/>
        <p:txBody>
          <a:bodyPr/>
          <a:lstStyle/>
          <a:p>
            <a:fld id="{25FA0D19-0660-7647-BF24-001E5E010EB2}" type="slidenum">
              <a:rPr lang="en-US" smtClean="0"/>
              <a:t>22</a:t>
            </a:fld>
            <a:endParaRPr lang="en-US"/>
          </a:p>
        </p:txBody>
      </p:sp>
      <p:pic>
        <p:nvPicPr>
          <p:cNvPr id="5" name="Picture 4" descr="dnsdb-log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8" y="1205859"/>
            <a:ext cx="8713577" cy="3078273"/>
          </a:xfrm>
          <a:prstGeom prst="rect">
            <a:avLst/>
          </a:prstGeom>
        </p:spPr>
      </p:pic>
    </p:spTree>
    <p:extLst>
      <p:ext uri="{BB962C8B-B14F-4D97-AF65-F5344CB8AC3E}">
        <p14:creationId xmlns:p14="http://schemas.microsoft.com/office/powerpoint/2010/main" val="32839401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42143"/>
          </a:xfrm>
        </p:spPr>
        <p:txBody>
          <a:bodyPr>
            <a:normAutofit/>
          </a:bodyPr>
          <a:lstStyle/>
          <a:p>
            <a:r>
              <a:rPr lang="en-US" sz="3200" b="1" spc="-100" dirty="0" smtClean="0"/>
              <a:t>This Is The Opening Search Screen You Should Then See</a:t>
            </a:r>
            <a:endParaRPr lang="en-US" sz="3200" b="1" spc="-100" dirty="0"/>
          </a:p>
        </p:txBody>
      </p:sp>
      <p:sp>
        <p:nvSpPr>
          <p:cNvPr id="4" name="Slide Number Placeholder 3"/>
          <p:cNvSpPr>
            <a:spLocks noGrp="1"/>
          </p:cNvSpPr>
          <p:nvPr>
            <p:ph type="sldNum" sz="quarter" idx="12"/>
          </p:nvPr>
        </p:nvSpPr>
        <p:spPr/>
        <p:txBody>
          <a:bodyPr/>
          <a:lstStyle/>
          <a:p>
            <a:fld id="{25FA0D19-0660-7647-BF24-001E5E010EB2}" type="slidenum">
              <a:rPr lang="en-US" smtClean="0"/>
              <a:t>23</a:t>
            </a:fld>
            <a:endParaRPr lang="en-US"/>
          </a:p>
        </p:txBody>
      </p:sp>
      <p:pic>
        <p:nvPicPr>
          <p:cNvPr id="3" name="Picture 2" descr="first-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6" y="1065239"/>
            <a:ext cx="8585201" cy="3803694"/>
          </a:xfrm>
          <a:prstGeom prst="rect">
            <a:avLst/>
          </a:prstGeom>
        </p:spPr>
      </p:pic>
    </p:spTree>
    <p:extLst>
      <p:ext uri="{BB962C8B-B14F-4D97-AF65-F5344CB8AC3E}">
        <p14:creationId xmlns:p14="http://schemas.microsoft.com/office/powerpoint/2010/main" val="6049123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879224"/>
          </a:xfrm>
        </p:spPr>
        <p:txBody>
          <a:bodyPr>
            <a:normAutofit/>
          </a:bodyPr>
          <a:lstStyle/>
          <a:p>
            <a:r>
              <a:rPr lang="en-US" sz="3200" b="1" spc="-100" dirty="0" smtClean="0"/>
              <a:t>Make a Simple Sample Query... </a:t>
            </a:r>
            <a:br>
              <a:rPr lang="en-US" sz="3200" b="1" spc="-100" dirty="0" smtClean="0"/>
            </a:br>
            <a:r>
              <a:rPr lang="en-US" sz="3200" b="1" spc="-100" dirty="0" smtClean="0"/>
              <a:t>What IPv4 Addresses Have </a:t>
            </a:r>
            <a:r>
              <a:rPr lang="en-US" sz="3200" b="1" spc="-100" dirty="0"/>
              <a:t>B</a:t>
            </a:r>
            <a:r>
              <a:rPr lang="en-US" sz="3200" b="1" spc="-100" dirty="0" smtClean="0"/>
              <a:t>een Used By </a:t>
            </a:r>
            <a:r>
              <a:rPr lang="en-US" sz="3200" b="1" spc="-100" dirty="0" err="1" smtClean="0"/>
              <a:t>ieee.org</a:t>
            </a:r>
            <a:r>
              <a:rPr lang="en-US" sz="3200" b="1" spc="-100" dirty="0"/>
              <a:t>?</a:t>
            </a:r>
          </a:p>
        </p:txBody>
      </p:sp>
      <p:sp>
        <p:nvSpPr>
          <p:cNvPr id="4" name="Slide Number Placeholder 3"/>
          <p:cNvSpPr>
            <a:spLocks noGrp="1"/>
          </p:cNvSpPr>
          <p:nvPr>
            <p:ph type="sldNum" sz="quarter" idx="12"/>
          </p:nvPr>
        </p:nvSpPr>
        <p:spPr/>
        <p:txBody>
          <a:bodyPr/>
          <a:lstStyle/>
          <a:p>
            <a:fld id="{25FA0D19-0660-7647-BF24-001E5E010EB2}" type="slidenum">
              <a:rPr lang="en-US" smtClean="0"/>
              <a:t>24</a:t>
            </a:fld>
            <a:endParaRPr lang="en-US"/>
          </a:p>
        </p:txBody>
      </p:sp>
      <p:pic>
        <p:nvPicPr>
          <p:cNvPr id="5" name="Picture 4" descr="ieee-qu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350"/>
            <a:ext cx="8940800" cy="5080000"/>
          </a:xfrm>
          <a:prstGeom prst="rect">
            <a:avLst/>
          </a:prstGeom>
        </p:spPr>
      </p:pic>
    </p:spTree>
    <p:extLst>
      <p:ext uri="{BB962C8B-B14F-4D97-AF65-F5344CB8AC3E}">
        <p14:creationId xmlns:p14="http://schemas.microsoft.com/office/powerpoint/2010/main" val="18068252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42143"/>
          </a:xfrm>
        </p:spPr>
        <p:txBody>
          <a:bodyPr>
            <a:normAutofit/>
          </a:bodyPr>
          <a:lstStyle/>
          <a:p>
            <a:r>
              <a:rPr lang="en-US" sz="3200" b="1" spc="-100" dirty="0" smtClean="0"/>
              <a:t>Results For That Query</a:t>
            </a:r>
            <a:endParaRPr lang="en-US" sz="3200" b="1" spc="-100" dirty="0"/>
          </a:p>
        </p:txBody>
      </p:sp>
      <p:sp>
        <p:nvSpPr>
          <p:cNvPr id="4" name="Slide Number Placeholder 3"/>
          <p:cNvSpPr>
            <a:spLocks noGrp="1"/>
          </p:cNvSpPr>
          <p:nvPr>
            <p:ph type="sldNum" sz="quarter" idx="12"/>
          </p:nvPr>
        </p:nvSpPr>
        <p:spPr/>
        <p:txBody>
          <a:bodyPr/>
          <a:lstStyle/>
          <a:p>
            <a:fld id="{25FA0D19-0660-7647-BF24-001E5E010EB2}" type="slidenum">
              <a:rPr lang="en-US" smtClean="0"/>
              <a:t>25</a:t>
            </a:fld>
            <a:endParaRPr lang="en-US"/>
          </a:p>
        </p:txBody>
      </p:sp>
      <p:pic>
        <p:nvPicPr>
          <p:cNvPr id="6" name="Picture 5" descr="ie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69" y="1081447"/>
            <a:ext cx="8686800" cy="5274903"/>
          </a:xfrm>
          <a:prstGeom prst="rect">
            <a:avLst/>
          </a:prstGeom>
        </p:spPr>
      </p:pic>
    </p:spTree>
    <p:extLst>
      <p:ext uri="{BB962C8B-B14F-4D97-AF65-F5344CB8AC3E}">
        <p14:creationId xmlns:p14="http://schemas.microsoft.com/office/powerpoint/2010/main" val="32501026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745601"/>
          </a:xfrm>
        </p:spPr>
        <p:txBody>
          <a:bodyPr>
            <a:normAutofit/>
          </a:bodyPr>
          <a:lstStyle/>
          <a:p>
            <a:r>
              <a:rPr lang="en-US" sz="3200" b="1" dirty="0" smtClean="0"/>
              <a:t>Some Tips For Working With The Web Interface</a:t>
            </a:r>
            <a:endParaRPr lang="en-US" sz="3200" b="1" dirty="0"/>
          </a:p>
        </p:txBody>
      </p:sp>
      <p:sp>
        <p:nvSpPr>
          <p:cNvPr id="3" name="Content Placeholder 2"/>
          <p:cNvSpPr>
            <a:spLocks noGrp="1"/>
          </p:cNvSpPr>
          <p:nvPr>
            <p:ph idx="1"/>
          </p:nvPr>
        </p:nvSpPr>
        <p:spPr>
          <a:xfrm>
            <a:off x="211677" y="1047362"/>
            <a:ext cx="8766950" cy="5638637"/>
          </a:xfrm>
        </p:spPr>
        <p:txBody>
          <a:bodyPr>
            <a:normAutofit/>
          </a:bodyPr>
          <a:lstStyle/>
          <a:p>
            <a:r>
              <a:rPr lang="en-US" sz="2400" dirty="0" smtClean="0"/>
              <a:t>If you make multiple queries, results from later queries will get added to the </a:t>
            </a:r>
            <a:r>
              <a:rPr lang="en-US" sz="2400" b="1" dirty="0" smtClean="0"/>
              <a:t>bottom</a:t>
            </a:r>
            <a:r>
              <a:rPr lang="en-US" sz="2400" dirty="0" smtClean="0"/>
              <a:t> of the output screen. Scroll down to see them. [</a:t>
            </a:r>
            <a:r>
              <a:rPr lang="en-US" sz="2400" i="1" dirty="0" smtClean="0"/>
              <a:t>Very helpful </a:t>
            </a:r>
            <a:r>
              <a:rPr lang="en-US" sz="2400" dirty="0" smtClean="0"/>
              <a:t>to know if you think "nothing's happening" </a:t>
            </a:r>
            <a:r>
              <a:rPr lang="en-US" sz="2400" dirty="0" smtClean="0">
                <a:sym typeface="Wingdings"/>
              </a:rPr>
              <a:t>:-) ]</a:t>
            </a:r>
            <a:endParaRPr lang="en-US" sz="2400" dirty="0" smtClean="0"/>
          </a:p>
          <a:p>
            <a:endParaRPr lang="en-US" sz="2400" dirty="0" smtClean="0"/>
          </a:p>
          <a:p>
            <a:r>
              <a:rPr lang="en-US" sz="2400" dirty="0" smtClean="0"/>
              <a:t>To retain results from the web interface, copy and paste the results into a text file and save that file.</a:t>
            </a:r>
          </a:p>
          <a:p>
            <a:endParaRPr lang="en-US" sz="2400" dirty="0" smtClean="0"/>
          </a:p>
          <a:p>
            <a:r>
              <a:rPr lang="en-US" sz="2400" dirty="0" smtClean="0"/>
              <a:t>If there are query results you no longer need, remove them from your output window by clicking the red X icon</a:t>
            </a:r>
          </a:p>
          <a:p>
            <a:endParaRPr lang="en-US" sz="2400" dirty="0" smtClean="0"/>
          </a:p>
          <a:p>
            <a:r>
              <a:rPr lang="en-US" sz="2400" dirty="0" smtClean="0"/>
              <a:t>If there are query results you'd like to just </a:t>
            </a:r>
            <a:r>
              <a:rPr lang="en-US" sz="2400" i="1" dirty="0" smtClean="0"/>
              <a:t>temporarily hide</a:t>
            </a:r>
            <a:r>
              <a:rPr lang="en-US" sz="2400" dirty="0" smtClean="0"/>
              <a:t>, hit the green arrow icon. </a:t>
            </a:r>
            <a:r>
              <a:rPr lang="en-US" sz="2400" dirty="0"/>
              <a:t>T</a:t>
            </a:r>
            <a:r>
              <a:rPr lang="en-US" sz="2400" dirty="0" smtClean="0"/>
              <a:t>o restore those results, hit that green arrow icon again.</a:t>
            </a:r>
          </a:p>
        </p:txBody>
      </p:sp>
      <p:sp>
        <p:nvSpPr>
          <p:cNvPr id="4" name="Slide Number Placeholder 3"/>
          <p:cNvSpPr>
            <a:spLocks noGrp="1"/>
          </p:cNvSpPr>
          <p:nvPr>
            <p:ph type="sldNum" sz="quarter" idx="12"/>
          </p:nvPr>
        </p:nvSpPr>
        <p:spPr/>
        <p:txBody>
          <a:bodyPr/>
          <a:lstStyle/>
          <a:p>
            <a:fld id="{25FA0D19-0660-7647-BF24-001E5E010EB2}" type="slidenum">
              <a:rPr lang="en-US" smtClean="0"/>
              <a:t>26</a:t>
            </a:fld>
            <a:endParaRPr lang="en-US"/>
          </a:p>
        </p:txBody>
      </p:sp>
    </p:spTree>
    <p:extLst>
      <p:ext uri="{BB962C8B-B14F-4D97-AF65-F5344CB8AC3E}">
        <p14:creationId xmlns:p14="http://schemas.microsoft.com/office/powerpoint/2010/main" val="29158608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52827"/>
          </a:xfrm>
        </p:spPr>
        <p:txBody>
          <a:bodyPr>
            <a:normAutofit/>
          </a:bodyPr>
          <a:lstStyle/>
          <a:p>
            <a:r>
              <a:rPr lang="en-US" sz="3200" b="1" dirty="0" smtClean="0"/>
              <a:t>Making </a:t>
            </a:r>
            <a:r>
              <a:rPr lang="en-US" sz="3200" b="1" u="sng" dirty="0" smtClean="0"/>
              <a:t>Correct</a:t>
            </a:r>
            <a:r>
              <a:rPr lang="en-US" sz="3200" b="1" dirty="0" smtClean="0"/>
              <a:t> Choices In The Web Interface</a:t>
            </a:r>
            <a:endParaRPr lang="en-US" sz="3200" b="1" dirty="0"/>
          </a:p>
        </p:txBody>
      </p:sp>
      <p:sp>
        <p:nvSpPr>
          <p:cNvPr id="3" name="Content Placeholder 2"/>
          <p:cNvSpPr>
            <a:spLocks noGrp="1"/>
          </p:cNvSpPr>
          <p:nvPr>
            <p:ph idx="1"/>
          </p:nvPr>
        </p:nvSpPr>
        <p:spPr>
          <a:xfrm>
            <a:off x="211677" y="874262"/>
            <a:ext cx="8766950" cy="5811738"/>
          </a:xfrm>
        </p:spPr>
        <p:txBody>
          <a:bodyPr>
            <a:normAutofit/>
          </a:bodyPr>
          <a:lstStyle/>
          <a:p>
            <a:r>
              <a:rPr lang="en-US" sz="2400" dirty="0" smtClean="0"/>
              <a:t>The parameters you set in the web interface control what gets </a:t>
            </a:r>
            <a:br>
              <a:rPr lang="en-US" sz="2400" dirty="0" smtClean="0"/>
            </a:br>
            <a:r>
              <a:rPr lang="en-US" sz="2400" dirty="0" smtClean="0"/>
              <a:t>searched for and found in DNSDB.</a:t>
            </a:r>
          </a:p>
          <a:p>
            <a:endParaRPr lang="en-US" sz="2400" dirty="0"/>
          </a:p>
          <a:p>
            <a:r>
              <a:rPr lang="en-US" sz="2400" dirty="0" smtClean="0"/>
              <a:t>The web form will change somewhat as you ask DNSDB to do different sorts of searches.</a:t>
            </a:r>
          </a:p>
          <a:p>
            <a:endParaRPr lang="en-US" sz="2400" dirty="0"/>
          </a:p>
          <a:p>
            <a:r>
              <a:rPr lang="en-US" sz="2400" dirty="0" smtClean="0"/>
              <a:t>If you pay attention to what DNSDB wants (e.g., "domain name" vs. "IP address or network") you shouldn't have too much trouble.</a:t>
            </a:r>
          </a:p>
          <a:p>
            <a:endParaRPr lang="en-US" sz="2400" dirty="0"/>
          </a:p>
          <a:p>
            <a:r>
              <a:rPr lang="en-US" sz="2400" dirty="0" smtClean="0"/>
              <a:t>If you do make a mistake, </a:t>
            </a:r>
            <a:r>
              <a:rPr lang="en-US" sz="2400" dirty="0" smtClean="0"/>
              <a:t>no big deal, just </a:t>
            </a:r>
            <a:r>
              <a:rPr lang="en-US" sz="2400" dirty="0" smtClean="0"/>
              <a:t>take a closer look and try it again...</a:t>
            </a:r>
          </a:p>
        </p:txBody>
      </p:sp>
      <p:sp>
        <p:nvSpPr>
          <p:cNvPr id="4" name="Slide Number Placeholder 3"/>
          <p:cNvSpPr>
            <a:spLocks noGrp="1"/>
          </p:cNvSpPr>
          <p:nvPr>
            <p:ph type="sldNum" sz="quarter" idx="12"/>
          </p:nvPr>
        </p:nvSpPr>
        <p:spPr/>
        <p:txBody>
          <a:bodyPr/>
          <a:lstStyle/>
          <a:p>
            <a:fld id="{25FA0D19-0660-7647-BF24-001E5E010EB2}" type="slidenum">
              <a:rPr lang="en-US" smtClean="0"/>
              <a:t>27</a:t>
            </a:fld>
            <a:endParaRPr lang="en-US" dirty="0"/>
          </a:p>
        </p:txBody>
      </p:sp>
    </p:spTree>
    <p:extLst>
      <p:ext uri="{BB962C8B-B14F-4D97-AF65-F5344CB8AC3E}">
        <p14:creationId xmlns:p14="http://schemas.microsoft.com/office/powerpoint/2010/main" val="1007941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998205"/>
          </a:xfrm>
        </p:spPr>
        <p:txBody>
          <a:bodyPr>
            <a:normAutofit/>
          </a:bodyPr>
          <a:lstStyle/>
          <a:p>
            <a:r>
              <a:rPr lang="en-US" sz="3200" b="1" dirty="0" smtClean="0"/>
              <a:t>Sample Mistake: Mistakenly Putting In </a:t>
            </a:r>
            <a:br>
              <a:rPr lang="en-US" sz="3200" b="1" dirty="0" smtClean="0"/>
            </a:br>
            <a:r>
              <a:rPr lang="en-US" sz="3200" b="1" dirty="0" smtClean="0"/>
              <a:t>An IP Where A Domain Name Is Needed...</a:t>
            </a:r>
            <a:endParaRPr lang="en-US" sz="3200" b="1" dirty="0"/>
          </a:p>
        </p:txBody>
      </p:sp>
      <p:sp>
        <p:nvSpPr>
          <p:cNvPr id="4" name="Slide Number Placeholder 3"/>
          <p:cNvSpPr>
            <a:spLocks noGrp="1"/>
          </p:cNvSpPr>
          <p:nvPr>
            <p:ph type="sldNum" sz="quarter" idx="12"/>
          </p:nvPr>
        </p:nvSpPr>
        <p:spPr/>
        <p:txBody>
          <a:bodyPr/>
          <a:lstStyle/>
          <a:p>
            <a:fld id="{25FA0D19-0660-7647-BF24-001E5E010EB2}" type="slidenum">
              <a:rPr lang="en-US" smtClean="0"/>
              <a:t>28</a:t>
            </a:fld>
            <a:endParaRPr lang="en-US" dirty="0"/>
          </a:p>
        </p:txBody>
      </p:sp>
      <p:pic>
        <p:nvPicPr>
          <p:cNvPr id="6" name="Picture 5" descr="wro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62" y="1559626"/>
            <a:ext cx="8417938" cy="5058041"/>
          </a:xfrm>
          <a:prstGeom prst="rect">
            <a:avLst/>
          </a:prstGeom>
        </p:spPr>
      </p:pic>
    </p:spTree>
    <p:extLst>
      <p:ext uri="{BB962C8B-B14F-4D97-AF65-F5344CB8AC3E}">
        <p14:creationId xmlns:p14="http://schemas.microsoft.com/office/powerpoint/2010/main" val="22090998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9"/>
            <a:ext cx="9144000" cy="585818"/>
          </a:xfrm>
        </p:spPr>
        <p:txBody>
          <a:bodyPr>
            <a:normAutofit/>
          </a:bodyPr>
          <a:lstStyle/>
          <a:p>
            <a:r>
              <a:rPr lang="en-US" sz="3200" b="1" dirty="0" smtClean="0"/>
              <a:t>Trying It Again, After Correcting The Query Settings</a:t>
            </a:r>
            <a:endParaRPr lang="en-US" sz="3200" b="1" dirty="0"/>
          </a:p>
        </p:txBody>
      </p:sp>
      <p:sp>
        <p:nvSpPr>
          <p:cNvPr id="4" name="Slide Number Placeholder 3"/>
          <p:cNvSpPr>
            <a:spLocks noGrp="1"/>
          </p:cNvSpPr>
          <p:nvPr>
            <p:ph type="sldNum" sz="quarter" idx="12"/>
          </p:nvPr>
        </p:nvSpPr>
        <p:spPr/>
        <p:txBody>
          <a:bodyPr/>
          <a:lstStyle/>
          <a:p>
            <a:fld id="{25FA0D19-0660-7647-BF24-001E5E010EB2}" type="slidenum">
              <a:rPr lang="en-US" smtClean="0"/>
              <a:t>29</a:t>
            </a:fld>
            <a:endParaRPr lang="en-US" dirty="0"/>
          </a:p>
        </p:txBody>
      </p:sp>
      <p:pic>
        <p:nvPicPr>
          <p:cNvPr id="3" name="Picture 2" descr="r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58" y="955603"/>
            <a:ext cx="7554367" cy="5204119"/>
          </a:xfrm>
          <a:prstGeom prst="rect">
            <a:avLst/>
          </a:prstGeom>
        </p:spPr>
      </p:pic>
    </p:spTree>
    <p:extLst>
      <p:ext uri="{BB962C8B-B14F-4D97-AF65-F5344CB8AC3E}">
        <p14:creationId xmlns:p14="http://schemas.microsoft.com/office/powerpoint/2010/main" val="3782578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4"/>
            <a:ext cx="9144000" cy="567218"/>
          </a:xfrm>
        </p:spPr>
        <p:txBody>
          <a:bodyPr>
            <a:normAutofit/>
          </a:bodyPr>
          <a:lstStyle/>
          <a:p>
            <a:r>
              <a:rPr lang="en-US" sz="3200" b="1" dirty="0" smtClean="0">
                <a:latin typeface="Calibri"/>
                <a:cs typeface="Calibri"/>
              </a:rPr>
              <a:t>Welcome To The Paris Passive DNS Training!</a:t>
            </a:r>
            <a:endParaRPr lang="en-US" sz="3200" b="1" dirty="0">
              <a:latin typeface="Calibri"/>
              <a:cs typeface="Calibri"/>
            </a:endParaRPr>
          </a:p>
        </p:txBody>
      </p:sp>
      <p:sp>
        <p:nvSpPr>
          <p:cNvPr id="3" name="Content Placeholder 2"/>
          <p:cNvSpPr>
            <a:spLocks noGrp="1"/>
          </p:cNvSpPr>
          <p:nvPr>
            <p:ph idx="1"/>
          </p:nvPr>
        </p:nvSpPr>
        <p:spPr>
          <a:xfrm>
            <a:off x="249027" y="817365"/>
            <a:ext cx="8641275" cy="5794706"/>
          </a:xfrm>
        </p:spPr>
        <p:txBody>
          <a:bodyPr>
            <a:normAutofit/>
          </a:bodyPr>
          <a:lstStyle/>
          <a:p>
            <a:r>
              <a:rPr lang="en-US" sz="2400" dirty="0" smtClean="0">
                <a:cs typeface="Times New Roman"/>
              </a:rPr>
              <a:t>Let me begin by thanking </a:t>
            </a:r>
            <a:r>
              <a:rPr lang="en-US" sz="2400" b="1" dirty="0">
                <a:cs typeface="Times New Roman"/>
              </a:rPr>
              <a:t>Anna, Chris &amp; </a:t>
            </a:r>
            <a:r>
              <a:rPr lang="en-US" sz="2400" b="1" dirty="0" smtClean="0">
                <a:cs typeface="Times New Roman"/>
              </a:rPr>
              <a:t>Udeme </a:t>
            </a:r>
            <a:r>
              <a:rPr lang="en-US" sz="2400" dirty="0" smtClean="0">
                <a:cs typeface="Times New Roman"/>
              </a:rPr>
              <a:t>for the invitation to do passive DNS training for you here in Paris.</a:t>
            </a:r>
          </a:p>
          <a:p>
            <a:r>
              <a:rPr lang="en-US" sz="2400" dirty="0" smtClean="0">
                <a:cs typeface="Times New Roman"/>
              </a:rPr>
              <a:t> I also want to thank all of </a:t>
            </a:r>
            <a:r>
              <a:rPr lang="en-US" sz="2400" b="1" dirty="0" smtClean="0">
                <a:cs typeface="Times New Roman"/>
              </a:rPr>
              <a:t>you</a:t>
            </a:r>
            <a:r>
              <a:rPr lang="en-US" sz="2400" dirty="0" smtClean="0">
                <a:cs typeface="Times New Roman"/>
              </a:rPr>
              <a:t> for making the time to sit in on today's session </a:t>
            </a:r>
            <a:r>
              <a:rPr lang="mr-IN" sz="2400" dirty="0" smtClean="0">
                <a:cs typeface="Times New Roman"/>
              </a:rPr>
              <a:t>–</a:t>
            </a:r>
            <a:r>
              <a:rPr lang="en-US" sz="2400" dirty="0" smtClean="0">
                <a:cs typeface="Times New Roman"/>
              </a:rPr>
              <a:t> I know that you're </a:t>
            </a:r>
            <a:r>
              <a:rPr lang="en-US" sz="2400" dirty="0">
                <a:cs typeface="Times New Roman"/>
              </a:rPr>
              <a:t>in "La Ville </a:t>
            </a:r>
            <a:r>
              <a:rPr lang="en-US" sz="2400" dirty="0" smtClean="0">
                <a:cs typeface="Times New Roman"/>
              </a:rPr>
              <a:t>Lumière" with lots of tempting sites to see and wonderful bars/restaurants to enjoy, so I'll do my best to make sure your training time is well spent.</a:t>
            </a:r>
            <a:endParaRPr lang="en-US" sz="2400" dirty="0">
              <a:cs typeface="Times New Roman"/>
            </a:endParaRPr>
          </a:p>
          <a:p>
            <a:r>
              <a:rPr lang="en-US" sz="2400" dirty="0" smtClean="0">
                <a:cs typeface="Times New Roman"/>
              </a:rPr>
              <a:t>We're going to begin by talking about </a:t>
            </a:r>
            <a:r>
              <a:rPr lang="en-US" sz="2400" b="1" dirty="0" smtClean="0">
                <a:cs typeface="Times New Roman"/>
              </a:rPr>
              <a:t>passive DNS</a:t>
            </a:r>
            <a:r>
              <a:rPr lang="en-US" sz="2400" dirty="0" smtClean="0">
                <a:cs typeface="Times New Roman"/>
              </a:rPr>
              <a:t>, and then, after that, if we still have time and there's interest, we'll go back and provide some optional backfill about </a:t>
            </a:r>
            <a:r>
              <a:rPr lang="en-US" sz="2400" b="1" dirty="0" smtClean="0">
                <a:cs typeface="Times New Roman"/>
              </a:rPr>
              <a:t>"regular DNS" </a:t>
            </a:r>
            <a:br>
              <a:rPr lang="en-US" sz="2400" b="1" dirty="0" smtClean="0">
                <a:cs typeface="Times New Roman"/>
              </a:rPr>
            </a:br>
            <a:r>
              <a:rPr lang="en-US" sz="2400" dirty="0" smtClean="0">
                <a:cs typeface="Times New Roman"/>
              </a:rPr>
              <a:t>(normally I'd reverse those sections, but I suspect that many of you already </a:t>
            </a:r>
            <a:r>
              <a:rPr lang="en-US" sz="2400" dirty="0" smtClean="0">
                <a:cs typeface="Times New Roman"/>
              </a:rPr>
              <a:t>have a working fluency</a:t>
            </a:r>
            <a:r>
              <a:rPr lang="en-US" sz="2400" dirty="0" smtClean="0">
                <a:cs typeface="Times New Roman"/>
              </a:rPr>
              <a:t> </a:t>
            </a:r>
            <a:r>
              <a:rPr lang="en-US" sz="2400" dirty="0" smtClean="0">
                <a:cs typeface="Times New Roman"/>
              </a:rPr>
              <a:t>about </a:t>
            </a:r>
            <a:r>
              <a:rPr lang="en-US" sz="2400" dirty="0" smtClean="0">
                <a:cs typeface="Times New Roman"/>
              </a:rPr>
              <a:t>DNS)</a:t>
            </a:r>
            <a:endParaRPr lang="en-US" sz="2400" dirty="0" smtClean="0">
              <a:cs typeface="Times New Roman"/>
            </a:endParaRPr>
          </a:p>
          <a:p>
            <a:r>
              <a:rPr lang="en-US" sz="2400" dirty="0" smtClean="0">
                <a:cs typeface="Times New Roman"/>
              </a:rPr>
              <a:t>There will be a sign-in sheet going around if you need a </a:t>
            </a:r>
            <a:r>
              <a:rPr lang="en-US" sz="2400" b="1" dirty="0" smtClean="0">
                <a:cs typeface="Times New Roman"/>
              </a:rPr>
              <a:t>certificate of attendance</a:t>
            </a:r>
            <a:r>
              <a:rPr lang="en-US" sz="2400" dirty="0" smtClean="0">
                <a:cs typeface="Times New Roman"/>
              </a:rPr>
              <a:t> for your files back home.</a:t>
            </a:r>
          </a:p>
          <a:p>
            <a:r>
              <a:rPr lang="en-US" sz="2400" dirty="0" smtClean="0">
                <a:cs typeface="Times New Roman"/>
              </a:rPr>
              <a:t>Please also take the time to fill out a </a:t>
            </a:r>
            <a:r>
              <a:rPr lang="en-US" sz="2400" b="1" dirty="0" smtClean="0">
                <a:cs typeface="Times New Roman"/>
              </a:rPr>
              <a:t>session evaluation.</a:t>
            </a:r>
            <a:endParaRPr lang="en-US" sz="2400" b="1" dirty="0">
              <a:cs typeface="Times New Roman"/>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3</a:t>
            </a:fld>
            <a:endParaRPr lang="en-US" dirty="0"/>
          </a:p>
        </p:txBody>
      </p:sp>
    </p:spTree>
    <p:extLst>
      <p:ext uri="{BB962C8B-B14F-4D97-AF65-F5344CB8AC3E}">
        <p14:creationId xmlns:p14="http://schemas.microsoft.com/office/powerpoint/2010/main" val="16024143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52827"/>
          </a:xfrm>
        </p:spPr>
        <p:txBody>
          <a:bodyPr>
            <a:normAutofit/>
          </a:bodyPr>
          <a:lstStyle/>
          <a:p>
            <a:r>
              <a:rPr lang="en-US" sz="3200" b="1" dirty="0" smtClean="0"/>
              <a:t>Avoiding DNSDB Errors In The First Place</a:t>
            </a:r>
            <a:endParaRPr lang="en-US" sz="3200" b="1" dirty="0"/>
          </a:p>
        </p:txBody>
      </p:sp>
      <p:sp>
        <p:nvSpPr>
          <p:cNvPr id="3" name="Content Placeholder 2"/>
          <p:cNvSpPr>
            <a:spLocks noGrp="1"/>
          </p:cNvSpPr>
          <p:nvPr>
            <p:ph idx="1"/>
          </p:nvPr>
        </p:nvSpPr>
        <p:spPr>
          <a:xfrm>
            <a:off x="211677" y="874262"/>
            <a:ext cx="8766950" cy="5811738"/>
          </a:xfrm>
        </p:spPr>
        <p:txBody>
          <a:bodyPr>
            <a:normAutofit/>
          </a:bodyPr>
          <a:lstStyle/>
          <a:p>
            <a:r>
              <a:rPr lang="en-US" sz="2400" dirty="0" smtClean="0"/>
              <a:t>The settings you pick in the web interface control what gets searched in the DNSDB data. Records in the DNSDB database are conceptually similar to regular DNS records:</a:t>
            </a:r>
          </a:p>
          <a:p>
            <a:pPr marL="0" indent="0">
              <a:buNone/>
            </a:pPr>
            <a:r>
              <a:rPr lang="en-US" sz="2400" b="1" dirty="0" smtClean="0"/>
              <a:t>	   </a:t>
            </a:r>
            <a:r>
              <a:rPr lang="en-US" sz="2400" b="1" dirty="0" smtClean="0"/>
              <a:t> </a:t>
            </a:r>
            <a:r>
              <a:rPr lang="en-US" sz="2400" b="1" i="1" u="sng" dirty="0" smtClean="0">
                <a:solidFill>
                  <a:srgbClr val="FF0000"/>
                </a:solidFill>
              </a:rPr>
              <a:t>RRSET NAME</a:t>
            </a:r>
            <a:r>
              <a:rPr lang="en-US" sz="2400" b="1" i="1" dirty="0" smtClean="0">
                <a:solidFill>
                  <a:srgbClr val="FF0000"/>
                </a:solidFill>
              </a:rPr>
              <a:t>	</a:t>
            </a:r>
            <a:r>
              <a:rPr lang="en-US" sz="2400" b="1" i="1" dirty="0" smtClean="0">
                <a:solidFill>
                  <a:srgbClr val="FF0000"/>
                </a:solidFill>
              </a:rPr>
              <a:t>          </a:t>
            </a:r>
            <a:r>
              <a:rPr lang="en-US" sz="2400" b="1" i="1" u="sng" dirty="0" smtClean="0">
                <a:solidFill>
                  <a:srgbClr val="FF0000"/>
                </a:solidFill>
              </a:rPr>
              <a:t>RECORD </a:t>
            </a:r>
            <a:r>
              <a:rPr lang="en-US" sz="2400" b="1" i="1" u="sng" dirty="0" smtClean="0">
                <a:solidFill>
                  <a:srgbClr val="FF0000"/>
                </a:solidFill>
              </a:rPr>
              <a:t>TYPE</a:t>
            </a:r>
            <a:r>
              <a:rPr lang="en-US" sz="2400" b="1" i="1" dirty="0" smtClean="0">
                <a:solidFill>
                  <a:srgbClr val="FF0000"/>
                </a:solidFill>
              </a:rPr>
              <a:t>		             </a:t>
            </a:r>
            <a:r>
              <a:rPr lang="en-US" sz="2400" b="1" i="1" u="sng" dirty="0" smtClean="0">
                <a:solidFill>
                  <a:srgbClr val="FF0000"/>
                </a:solidFill>
              </a:rPr>
              <a:t>RDATA</a:t>
            </a:r>
            <a:r>
              <a:rPr lang="en-US" sz="2400" b="1" dirty="0" smtClean="0"/>
              <a:t/>
            </a:r>
            <a:br>
              <a:rPr lang="en-US" sz="2400" b="1" dirty="0" smtClean="0"/>
            </a:br>
            <a:r>
              <a:rPr lang="en-US" sz="2400" b="1" dirty="0" smtClean="0"/>
              <a:t>	        </a:t>
            </a:r>
            <a:r>
              <a:rPr lang="en-US" sz="2400" b="1" dirty="0" err="1" smtClean="0"/>
              <a:t>ieee.org</a:t>
            </a:r>
            <a:r>
              <a:rPr lang="en-US" sz="2400" b="1" dirty="0" smtClean="0"/>
              <a:t>. </a:t>
            </a:r>
            <a:r>
              <a:rPr lang="en-US" sz="2400" dirty="0" smtClean="0"/>
              <a:t>  			</a:t>
            </a:r>
            <a:r>
              <a:rPr lang="en-US" sz="2400" dirty="0"/>
              <a:t>	</a:t>
            </a:r>
            <a:r>
              <a:rPr lang="en-US" sz="2400" b="1" dirty="0" smtClean="0"/>
              <a:t>A</a:t>
            </a:r>
            <a:r>
              <a:rPr lang="en-US" sz="2400" dirty="0" smtClean="0"/>
              <a:t>       			      </a:t>
            </a:r>
            <a:r>
              <a:rPr lang="en-US" sz="2400" b="1" dirty="0" smtClean="0"/>
              <a:t>140.98.193.141</a:t>
            </a:r>
            <a:br>
              <a:rPr lang="en-US" sz="2400" b="1" dirty="0" smtClean="0"/>
            </a:br>
            <a:r>
              <a:rPr lang="en-US" sz="2400" b="1" dirty="0" smtClean="0"/>
              <a:t>	</a:t>
            </a:r>
            <a:r>
              <a:rPr lang="en-US" sz="2400" b="1" i="1" dirty="0" smtClean="0">
                <a:solidFill>
                  <a:srgbClr val="FF0000"/>
                </a:solidFill>
              </a:rPr>
              <a:t>"LEFT HAND SIDE"						        "RIGHT HAND SIDE"</a:t>
            </a:r>
          </a:p>
          <a:p>
            <a:pPr marL="0" indent="0">
              <a:buNone/>
            </a:pPr>
            <a:endParaRPr lang="en-US" sz="1000" spc="-20" dirty="0" smtClean="0"/>
          </a:p>
          <a:p>
            <a:r>
              <a:rPr lang="en-US" sz="2400" spc="-20" dirty="0" smtClean="0"/>
              <a:t>A</a:t>
            </a:r>
            <a:r>
              <a:rPr lang="en-US" sz="2400" b="1" spc="-20" dirty="0" smtClean="0"/>
              <a:t> </a:t>
            </a:r>
            <a:r>
              <a:rPr lang="en-US" sz="2400" b="1" spc="-20" dirty="0" err="1" smtClean="0"/>
              <a:t>RR</a:t>
            </a:r>
            <a:r>
              <a:rPr lang="en-US" sz="2400" b="1" spc="-20" dirty="0" err="1" smtClean="0"/>
              <a:t>set</a:t>
            </a:r>
            <a:r>
              <a:rPr lang="en-US" sz="2400" spc="-20" dirty="0" smtClean="0"/>
              <a:t> (</a:t>
            </a:r>
            <a:r>
              <a:rPr lang="en-US" sz="2400" spc="-20" dirty="0" smtClean="0"/>
              <a:t>Resource Record Set) </a:t>
            </a:r>
            <a:r>
              <a:rPr lang="en-US" sz="2400" spc="-20" dirty="0" smtClean="0"/>
              <a:t>name search </a:t>
            </a:r>
            <a:r>
              <a:rPr lang="en-US" sz="2400" spc="-20" dirty="0" smtClean="0"/>
              <a:t>looks for the specified domain name on the </a:t>
            </a:r>
            <a:r>
              <a:rPr lang="en-US" sz="2400" b="1" spc="-20" dirty="0" smtClean="0"/>
              <a:t>left hand side</a:t>
            </a:r>
            <a:r>
              <a:rPr lang="en-US" sz="2400" spc="-20" dirty="0" smtClean="0"/>
              <a:t> and returns any associated IPs</a:t>
            </a:r>
          </a:p>
          <a:p>
            <a:r>
              <a:rPr lang="en-US" sz="2400" dirty="0" smtClean="0"/>
              <a:t>If you </a:t>
            </a:r>
            <a:r>
              <a:rPr lang="en-US" sz="2400" dirty="0" smtClean="0"/>
              <a:t>wanted </a:t>
            </a:r>
            <a:r>
              <a:rPr lang="en-US" sz="2400" dirty="0" smtClean="0"/>
              <a:t>to see all known hosts (or "fully qualified domain names") that live "under" a domain, </a:t>
            </a:r>
            <a:r>
              <a:rPr lang="en-US" sz="2400" dirty="0" smtClean="0"/>
              <a:t>you'd do </a:t>
            </a:r>
            <a:r>
              <a:rPr lang="en-US" sz="2400" dirty="0" smtClean="0"/>
              <a:t>an </a:t>
            </a:r>
            <a:r>
              <a:rPr lang="en-US" sz="2400" b="1" dirty="0" err="1" smtClean="0"/>
              <a:t>rrset</a:t>
            </a:r>
            <a:r>
              <a:rPr lang="en-US" sz="2400" b="1" dirty="0" smtClean="0"/>
              <a:t> </a:t>
            </a:r>
            <a:r>
              <a:rPr lang="en-US" sz="2400" dirty="0" smtClean="0"/>
              <a:t>search for </a:t>
            </a:r>
            <a:r>
              <a:rPr lang="en-US" sz="2400" b="1" dirty="0" smtClean="0"/>
              <a:t>*.</a:t>
            </a:r>
            <a:r>
              <a:rPr lang="en-US" sz="2400" b="1" i="1" dirty="0" smtClean="0"/>
              <a:t>domain</a:t>
            </a:r>
          </a:p>
          <a:p>
            <a:r>
              <a:rPr lang="en-US" sz="2400" spc="-70" dirty="0" smtClean="0"/>
              <a:t>To see the hosts that have been seen using an IP address, do an </a:t>
            </a:r>
            <a:r>
              <a:rPr lang="en-US" sz="2400" b="1" spc="-70" dirty="0" smtClean="0"/>
              <a:t>rdata ("right hand side") search for that </a:t>
            </a:r>
            <a:r>
              <a:rPr lang="en-US" sz="2400" b="1" u="sng" spc="-70" dirty="0" smtClean="0"/>
              <a:t>IP</a:t>
            </a:r>
            <a:endParaRPr lang="en-US" sz="2400" spc="-70" dirty="0" smtClean="0"/>
          </a:p>
          <a:p>
            <a:r>
              <a:rPr lang="en-US" sz="2400" dirty="0" smtClean="0"/>
              <a:t>Want the domains using a nameserver? Do an </a:t>
            </a:r>
            <a:r>
              <a:rPr lang="en-US" sz="2400" b="1" dirty="0" smtClean="0"/>
              <a:t>Rdata </a:t>
            </a:r>
            <a:r>
              <a:rPr lang="en-US" sz="2400" b="1" u="sng" dirty="0" smtClean="0"/>
              <a:t>name</a:t>
            </a:r>
            <a:r>
              <a:rPr lang="en-US" sz="2400" dirty="0" smtClean="0"/>
              <a:t> search</a:t>
            </a:r>
          </a:p>
        </p:txBody>
      </p:sp>
      <p:sp>
        <p:nvSpPr>
          <p:cNvPr id="4" name="Slide Number Placeholder 3"/>
          <p:cNvSpPr>
            <a:spLocks noGrp="1"/>
          </p:cNvSpPr>
          <p:nvPr>
            <p:ph type="sldNum" sz="quarter" idx="12"/>
          </p:nvPr>
        </p:nvSpPr>
        <p:spPr/>
        <p:txBody>
          <a:bodyPr/>
          <a:lstStyle/>
          <a:p>
            <a:fld id="{25FA0D19-0660-7647-BF24-001E5E010EB2}" type="slidenum">
              <a:rPr lang="en-US" smtClean="0"/>
              <a:t>30</a:t>
            </a:fld>
            <a:endParaRPr lang="en-US" dirty="0"/>
          </a:p>
        </p:txBody>
      </p:sp>
    </p:spTree>
    <p:extLst>
      <p:ext uri="{BB962C8B-B14F-4D97-AF65-F5344CB8AC3E}">
        <p14:creationId xmlns:p14="http://schemas.microsoft.com/office/powerpoint/2010/main" val="24029992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52827"/>
          </a:xfrm>
        </p:spPr>
        <p:txBody>
          <a:bodyPr>
            <a:normAutofit/>
          </a:bodyPr>
          <a:lstStyle/>
          <a:p>
            <a:r>
              <a:rPr lang="en-US" sz="3200" b="1" u="sng" dirty="0" smtClean="0"/>
              <a:t>RRset</a:t>
            </a:r>
            <a:r>
              <a:rPr lang="en-US" sz="3200" b="1" dirty="0" smtClean="0"/>
              <a:t> searches: find </a:t>
            </a:r>
            <a:r>
              <a:rPr lang="en-US" sz="3200" b="1" u="sng" dirty="0" smtClean="0"/>
              <a:t>left hand side</a:t>
            </a:r>
            <a:r>
              <a:rPr lang="en-US" sz="3200" b="1" dirty="0" smtClean="0"/>
              <a:t> matches</a:t>
            </a:r>
            <a:endParaRPr lang="en-US" sz="3200" b="1" dirty="0"/>
          </a:p>
        </p:txBody>
      </p:sp>
      <p:sp>
        <p:nvSpPr>
          <p:cNvPr id="4" name="Slide Number Placeholder 3"/>
          <p:cNvSpPr>
            <a:spLocks noGrp="1"/>
          </p:cNvSpPr>
          <p:nvPr>
            <p:ph type="sldNum" sz="quarter" idx="12"/>
          </p:nvPr>
        </p:nvSpPr>
        <p:spPr/>
        <p:txBody>
          <a:bodyPr/>
          <a:lstStyle/>
          <a:p>
            <a:fld id="{25FA0D19-0660-7647-BF24-001E5E010EB2}" type="slidenum">
              <a:rPr lang="en-US" smtClean="0"/>
              <a:t>31</a:t>
            </a:fld>
            <a:endParaRPr lang="en-US" dirty="0"/>
          </a:p>
        </p:txBody>
      </p:sp>
      <p:pic>
        <p:nvPicPr>
          <p:cNvPr id="7" name="Picture 6" descr="left-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448" y="841270"/>
            <a:ext cx="5968060" cy="5693564"/>
          </a:xfrm>
          <a:prstGeom prst="rect">
            <a:avLst/>
          </a:prstGeom>
        </p:spPr>
      </p:pic>
    </p:spTree>
    <p:extLst>
      <p:ext uri="{BB962C8B-B14F-4D97-AF65-F5344CB8AC3E}">
        <p14:creationId xmlns:p14="http://schemas.microsoft.com/office/powerpoint/2010/main" val="18084533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52827"/>
          </a:xfrm>
        </p:spPr>
        <p:txBody>
          <a:bodyPr>
            <a:normAutofit/>
          </a:bodyPr>
          <a:lstStyle/>
          <a:p>
            <a:r>
              <a:rPr lang="en-US" sz="3200" b="1" u="sng" dirty="0" smtClean="0"/>
              <a:t>Rdata</a:t>
            </a:r>
            <a:r>
              <a:rPr lang="en-US" sz="3200" b="1" dirty="0" smtClean="0"/>
              <a:t> searches: find </a:t>
            </a:r>
            <a:r>
              <a:rPr lang="en-US" sz="3200" b="1" u="sng" dirty="0" smtClean="0"/>
              <a:t>right hand side</a:t>
            </a:r>
            <a:r>
              <a:rPr lang="en-US" sz="3200" b="1" dirty="0" smtClean="0"/>
              <a:t> matches</a:t>
            </a:r>
            <a:endParaRPr lang="en-US" sz="3200" b="1" dirty="0"/>
          </a:p>
        </p:txBody>
      </p:sp>
      <p:sp>
        <p:nvSpPr>
          <p:cNvPr id="4" name="Slide Number Placeholder 3"/>
          <p:cNvSpPr>
            <a:spLocks noGrp="1"/>
          </p:cNvSpPr>
          <p:nvPr>
            <p:ph type="sldNum" sz="quarter" idx="12"/>
          </p:nvPr>
        </p:nvSpPr>
        <p:spPr/>
        <p:txBody>
          <a:bodyPr/>
          <a:lstStyle/>
          <a:p>
            <a:fld id="{25FA0D19-0660-7647-BF24-001E5E010EB2}" type="slidenum">
              <a:rPr lang="en-US" smtClean="0"/>
              <a:t>32</a:t>
            </a:fld>
            <a:endParaRPr lang="en-US" dirty="0"/>
          </a:p>
        </p:txBody>
      </p:sp>
      <p:pic>
        <p:nvPicPr>
          <p:cNvPr id="3" name="Picture 2" descr="right-hand-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13" y="839947"/>
            <a:ext cx="7451166" cy="5881528"/>
          </a:xfrm>
          <a:prstGeom prst="rect">
            <a:avLst/>
          </a:prstGeom>
        </p:spPr>
      </p:pic>
    </p:spTree>
    <p:extLst>
      <p:ext uri="{BB962C8B-B14F-4D97-AF65-F5344CB8AC3E}">
        <p14:creationId xmlns:p14="http://schemas.microsoft.com/office/powerpoint/2010/main" val="11263966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569323"/>
          </a:xfrm>
        </p:spPr>
        <p:txBody>
          <a:bodyPr>
            <a:normAutofit/>
          </a:bodyPr>
          <a:lstStyle/>
          <a:p>
            <a:r>
              <a:rPr lang="en-US" sz="3200" b="1" dirty="0" smtClean="0">
                <a:solidFill>
                  <a:srgbClr val="000000"/>
                </a:solidFill>
              </a:rPr>
              <a:t>A Brief DNS Record-Type "Cheat Sheet"</a:t>
            </a:r>
            <a:endParaRPr lang="en-US" sz="3200" b="1" dirty="0">
              <a:solidFill>
                <a:srgbClr val="000000"/>
              </a:solidFill>
            </a:endParaRPr>
          </a:p>
        </p:txBody>
      </p:sp>
      <p:sp>
        <p:nvSpPr>
          <p:cNvPr id="3" name="Content Placeholder 2"/>
          <p:cNvSpPr>
            <a:spLocks noGrp="1"/>
          </p:cNvSpPr>
          <p:nvPr>
            <p:ph idx="1"/>
          </p:nvPr>
        </p:nvSpPr>
        <p:spPr>
          <a:xfrm>
            <a:off x="211677" y="808280"/>
            <a:ext cx="8766950" cy="5877720"/>
          </a:xfrm>
        </p:spPr>
        <p:txBody>
          <a:bodyPr>
            <a:normAutofit/>
          </a:bodyPr>
          <a:lstStyle/>
          <a:p>
            <a:pPr>
              <a:spcBef>
                <a:spcPts val="0"/>
              </a:spcBef>
            </a:pPr>
            <a:r>
              <a:rPr lang="hr-HR" sz="2400" dirty="0" smtClean="0">
                <a:sym typeface="Wingdings"/>
              </a:rPr>
              <a:t>If you don't choose a DNS record type, </a:t>
            </a:r>
            <a:r>
              <a:rPr lang="hr-HR" sz="2400" dirty="0">
                <a:sym typeface="Wingdings"/>
              </a:rPr>
              <a:t>y</a:t>
            </a:r>
            <a:r>
              <a:rPr lang="hr-HR" sz="2400" dirty="0" smtClean="0">
                <a:sym typeface="Wingdings"/>
              </a:rPr>
              <a:t>ou'll </a:t>
            </a:r>
            <a:r>
              <a:rPr lang="hr-HR" sz="2400" dirty="0">
                <a:sym typeface="Wingdings"/>
              </a:rPr>
              <a:t>see ALL record types by default. </a:t>
            </a:r>
            <a:r>
              <a:rPr lang="hr-HR" sz="2400" dirty="0" smtClean="0">
                <a:sym typeface="Wingdings"/>
              </a:rPr>
              <a:t>If </a:t>
            </a:r>
            <a:r>
              <a:rPr lang="hr-HR" sz="2400" dirty="0">
                <a:sym typeface="Wingdings"/>
              </a:rPr>
              <a:t>you're not sure, just leave </a:t>
            </a:r>
            <a:r>
              <a:rPr lang="hr-HR" sz="2400" dirty="0" smtClean="0">
                <a:sym typeface="Wingdings"/>
              </a:rPr>
              <a:t>the record type </a:t>
            </a:r>
            <a:r>
              <a:rPr lang="hr-HR" sz="2400" dirty="0">
                <a:sym typeface="Wingdings"/>
              </a:rPr>
              <a:t>set to ALL, and see what looks relevant to your </a:t>
            </a:r>
            <a:r>
              <a:rPr lang="hr-HR" sz="2400" dirty="0" smtClean="0">
                <a:sym typeface="Wingdings"/>
              </a:rPr>
              <a:t>needs</a:t>
            </a:r>
            <a:r>
              <a:rPr lang="hr-HR" sz="2400" dirty="0">
                <a:sym typeface="Wingdings"/>
              </a:rPr>
              <a:t> </a:t>
            </a:r>
            <a:r>
              <a:rPr lang="hr-HR" sz="2400" dirty="0" smtClean="0">
                <a:sym typeface="Wingdings"/>
              </a:rPr>
              <a:t>(learn by playing with the tool).</a:t>
            </a:r>
            <a:endParaRPr lang="hr-HR" sz="2400" dirty="0" smtClean="0">
              <a:sym typeface="Wingdings"/>
            </a:endParaRPr>
          </a:p>
          <a:p>
            <a:pPr>
              <a:spcBef>
                <a:spcPts val="0"/>
              </a:spcBef>
            </a:pPr>
            <a:endParaRPr lang="hr-HR" sz="2400" dirty="0">
              <a:sym typeface="Wingdings"/>
            </a:endParaRPr>
          </a:p>
          <a:p>
            <a:pPr>
              <a:spcBef>
                <a:spcPts val="0"/>
              </a:spcBef>
            </a:pPr>
            <a:r>
              <a:rPr lang="hr-HR" sz="2400" dirty="0" smtClean="0">
                <a:sym typeface="Wingdings"/>
              </a:rPr>
              <a:t>Too </a:t>
            </a:r>
            <a:r>
              <a:rPr lang="hr-HR" sz="2400" dirty="0">
                <a:sym typeface="Wingdings"/>
              </a:rPr>
              <a:t>many results? </a:t>
            </a:r>
            <a:r>
              <a:rPr lang="hr-HR" sz="2400" dirty="0" smtClean="0">
                <a:sym typeface="Wingdings"/>
              </a:rPr>
              <a:t>Pick </a:t>
            </a:r>
            <a:r>
              <a:rPr lang="hr-HR" sz="2400" dirty="0">
                <a:sym typeface="Wingdings"/>
              </a:rPr>
              <a:t>a record type to reduce unwanted "</a:t>
            </a:r>
            <a:r>
              <a:rPr lang="hr-HR" sz="2400" dirty="0" smtClean="0">
                <a:sym typeface="Wingdings"/>
              </a:rPr>
              <a:t>noise:"</a:t>
            </a:r>
            <a:endParaRPr lang="hr-HR" sz="2400" dirty="0"/>
          </a:p>
          <a:p>
            <a:pPr>
              <a:spcBef>
                <a:spcPts val="0"/>
              </a:spcBef>
            </a:pPr>
            <a:endParaRPr lang="hr-HR" sz="2400" dirty="0" smtClean="0"/>
          </a:p>
          <a:p>
            <a:pPr lvl="1">
              <a:spcBef>
                <a:spcPts val="0"/>
              </a:spcBef>
            </a:pPr>
            <a:r>
              <a:rPr lang="hr-HR" sz="2000" dirty="0" smtClean="0"/>
              <a:t>"A" </a:t>
            </a:r>
            <a:r>
              <a:rPr lang="hr-HR" sz="2000" dirty="0" smtClean="0">
                <a:sym typeface="Wingdings"/>
              </a:rPr>
              <a:t> </a:t>
            </a:r>
            <a:r>
              <a:rPr lang="hr-HR" sz="2000" dirty="0" smtClean="0"/>
              <a:t>name to </a:t>
            </a:r>
            <a:r>
              <a:rPr lang="hr-HR" sz="2000" b="1" dirty="0" smtClean="0"/>
              <a:t>IPv4</a:t>
            </a:r>
            <a:r>
              <a:rPr lang="hr-HR" sz="2000" dirty="0" smtClean="0"/>
              <a:t> address records</a:t>
            </a:r>
            <a:r>
              <a:rPr lang="hr-HR" sz="2000" dirty="0"/>
              <a:t> </a:t>
            </a:r>
            <a:r>
              <a:rPr lang="hr-HR" sz="2000" dirty="0" smtClean="0"/>
              <a:t>("regular DNS records")</a:t>
            </a:r>
            <a:endParaRPr lang="hr-HR" sz="2000" dirty="0"/>
          </a:p>
          <a:p>
            <a:pPr lvl="1">
              <a:spcBef>
                <a:spcPts val="0"/>
              </a:spcBef>
            </a:pPr>
            <a:r>
              <a:rPr lang="hr-HR" sz="2000" dirty="0" smtClean="0"/>
              <a:t>"AAAA" </a:t>
            </a:r>
            <a:r>
              <a:rPr lang="hr-HR" sz="2000" dirty="0" smtClean="0">
                <a:sym typeface="Wingdings"/>
              </a:rPr>
              <a:t> name to </a:t>
            </a:r>
            <a:r>
              <a:rPr lang="hr-HR" sz="2000" b="1" dirty="0" smtClean="0">
                <a:sym typeface="Wingdings"/>
              </a:rPr>
              <a:t>IPv6</a:t>
            </a:r>
            <a:r>
              <a:rPr lang="hr-HR" sz="2000" dirty="0" smtClean="0">
                <a:sym typeface="Wingdings"/>
              </a:rPr>
              <a:t> address records</a:t>
            </a:r>
          </a:p>
          <a:p>
            <a:pPr lvl="1">
              <a:spcBef>
                <a:spcPts val="0"/>
              </a:spcBef>
            </a:pPr>
            <a:r>
              <a:rPr lang="hr-HR" sz="2000" dirty="0" smtClean="0">
                <a:sym typeface="Wingdings"/>
              </a:rPr>
              <a:t>"CNAME"  </a:t>
            </a:r>
            <a:r>
              <a:rPr lang="hr-HR" sz="2000" b="1" dirty="0" smtClean="0">
                <a:sym typeface="Wingdings"/>
              </a:rPr>
              <a:t>aliases</a:t>
            </a:r>
            <a:r>
              <a:rPr lang="hr-HR" sz="2000" dirty="0" smtClean="0">
                <a:sym typeface="Wingdings"/>
              </a:rPr>
              <a:t> for other names</a:t>
            </a:r>
          </a:p>
          <a:p>
            <a:pPr lvl="1">
              <a:spcBef>
                <a:spcPts val="0"/>
              </a:spcBef>
            </a:pPr>
            <a:r>
              <a:rPr lang="hr-HR" sz="2000" dirty="0" smtClean="0">
                <a:sym typeface="Wingdings"/>
              </a:rPr>
              <a:t>"NS"  </a:t>
            </a:r>
            <a:r>
              <a:rPr lang="hr-HR" sz="2000" b="1" dirty="0" smtClean="0">
                <a:sym typeface="Wingdings"/>
              </a:rPr>
              <a:t>name server </a:t>
            </a:r>
            <a:r>
              <a:rPr lang="hr-HR" sz="2000" dirty="0" smtClean="0">
                <a:sym typeface="Wingdings"/>
              </a:rPr>
              <a:t>records</a:t>
            </a:r>
          </a:p>
          <a:p>
            <a:pPr lvl="1">
              <a:spcBef>
                <a:spcPts val="0"/>
              </a:spcBef>
            </a:pPr>
            <a:r>
              <a:rPr lang="hr-HR" sz="2000" dirty="0" smtClean="0">
                <a:sym typeface="Wingdings"/>
              </a:rPr>
              <a:t>"TXT"  text records </a:t>
            </a:r>
            <a:r>
              <a:rPr lang="hr-HR" sz="2000" dirty="0" smtClean="0">
                <a:sym typeface="Wingdings"/>
              </a:rPr>
              <a:t>(often used for creative purposes)</a:t>
            </a:r>
            <a:endParaRPr lang="hr-HR" sz="2000" dirty="0" smtClean="0">
              <a:sym typeface="Wingdings"/>
            </a:endParaRPr>
          </a:p>
          <a:p>
            <a:pPr lvl="1">
              <a:spcBef>
                <a:spcPts val="0"/>
              </a:spcBef>
            </a:pPr>
            <a:r>
              <a:rPr lang="hr-HR" sz="2000" dirty="0">
                <a:sym typeface="Wingdings"/>
              </a:rPr>
              <a:t>"MX"  </a:t>
            </a:r>
            <a:r>
              <a:rPr lang="hr-HR" sz="2000" b="1" dirty="0">
                <a:sym typeface="Wingdings"/>
              </a:rPr>
              <a:t>mail exchanger </a:t>
            </a:r>
            <a:r>
              <a:rPr lang="hr-HR" sz="2000" dirty="0" smtClean="0">
                <a:sym typeface="Wingdings"/>
              </a:rPr>
              <a:t>records</a:t>
            </a:r>
          </a:p>
          <a:p>
            <a:pPr lvl="1">
              <a:spcBef>
                <a:spcPts val="0"/>
              </a:spcBef>
            </a:pPr>
            <a:r>
              <a:rPr lang="hr-HR" sz="2000" dirty="0" smtClean="0">
                <a:sym typeface="Wingdings"/>
              </a:rPr>
              <a:t>"SOA"  </a:t>
            </a:r>
            <a:r>
              <a:rPr lang="hr-HR" sz="2000" dirty="0" smtClean="0">
                <a:sym typeface="Wingdings"/>
              </a:rPr>
              <a:t>Start </a:t>
            </a:r>
            <a:r>
              <a:rPr lang="hr-HR" sz="2000" dirty="0">
                <a:sym typeface="Wingdings"/>
              </a:rPr>
              <a:t>O</a:t>
            </a:r>
            <a:r>
              <a:rPr lang="hr-HR" sz="2000" dirty="0" smtClean="0">
                <a:sym typeface="Wingdings"/>
              </a:rPr>
              <a:t>f </a:t>
            </a:r>
            <a:r>
              <a:rPr lang="hr-HR" sz="2000" dirty="0">
                <a:sym typeface="Wingdings"/>
              </a:rPr>
              <a:t>A</a:t>
            </a:r>
            <a:r>
              <a:rPr lang="hr-HR" sz="2000" dirty="0" smtClean="0">
                <a:sym typeface="Wingdings"/>
              </a:rPr>
              <a:t>uthority </a:t>
            </a:r>
            <a:r>
              <a:rPr lang="hr-HR" sz="2000" dirty="0" smtClean="0">
                <a:sym typeface="Wingdings"/>
              </a:rPr>
              <a:t>records</a:t>
            </a:r>
          </a:p>
          <a:p>
            <a:pPr lvl="1">
              <a:spcBef>
                <a:spcPts val="0"/>
              </a:spcBef>
            </a:pPr>
            <a:r>
              <a:rPr lang="hr-HR" sz="2000" dirty="0" smtClean="0">
                <a:sym typeface="Wingdings"/>
              </a:rPr>
              <a:t>"PTR"  pointer (or "inverse address</a:t>
            </a:r>
            <a:r>
              <a:rPr lang="hr-HR" sz="2000" dirty="0" smtClean="0">
                <a:sym typeface="Wingdings"/>
              </a:rPr>
              <a:t>") records</a:t>
            </a:r>
            <a:endParaRPr lang="hr-HR" sz="2000" dirty="0" smtClean="0">
              <a:sym typeface="Wingdings"/>
            </a:endParaRPr>
          </a:p>
          <a:p>
            <a:pPr lvl="1">
              <a:spcBef>
                <a:spcPts val="0"/>
              </a:spcBef>
            </a:pPr>
            <a:r>
              <a:rPr lang="hr-HR" sz="2000" dirty="0" smtClean="0">
                <a:sym typeface="Wingdings"/>
              </a:rPr>
              <a:t>"SRV"  (relatively uncommon) server records</a:t>
            </a:r>
          </a:p>
          <a:p>
            <a:pPr lvl="1">
              <a:spcBef>
                <a:spcPts val="0"/>
              </a:spcBef>
            </a:pPr>
            <a:r>
              <a:rPr lang="hr-HR" sz="2000" dirty="0" smtClean="0">
                <a:sym typeface="Wingdings"/>
              </a:rPr>
              <a:t>"RRSIG"  one </a:t>
            </a:r>
            <a:r>
              <a:rPr lang="hr-HR" sz="2000" dirty="0">
                <a:sym typeface="Wingdings"/>
              </a:rPr>
              <a:t>(</a:t>
            </a:r>
            <a:r>
              <a:rPr lang="hr-HR" sz="2000" dirty="0" smtClean="0">
                <a:sym typeface="Wingdings"/>
              </a:rPr>
              <a:t>of </a:t>
            </a:r>
            <a:r>
              <a:rPr lang="hr-HR" sz="2000" dirty="0" smtClean="0">
                <a:sym typeface="Wingdings"/>
              </a:rPr>
              <a:t>several </a:t>
            </a:r>
            <a:r>
              <a:rPr lang="hr-HR" sz="2000" dirty="0" smtClean="0">
                <a:sym typeface="Wingdings"/>
              </a:rPr>
              <a:t>types) </a:t>
            </a:r>
            <a:r>
              <a:rPr lang="hr-HR" sz="2000" dirty="0" smtClean="0">
                <a:sym typeface="Wingdings"/>
              </a:rPr>
              <a:t>of DNSSEC records</a:t>
            </a:r>
          </a:p>
        </p:txBody>
      </p:sp>
      <p:sp>
        <p:nvSpPr>
          <p:cNvPr id="4" name="Slide Number Placeholder 3"/>
          <p:cNvSpPr>
            <a:spLocks noGrp="1"/>
          </p:cNvSpPr>
          <p:nvPr>
            <p:ph type="sldNum" sz="quarter" idx="12"/>
          </p:nvPr>
        </p:nvSpPr>
        <p:spPr/>
        <p:txBody>
          <a:bodyPr/>
          <a:lstStyle/>
          <a:p>
            <a:fld id="{25FA0D19-0660-7647-BF24-001E5E010EB2}" type="slidenum">
              <a:rPr lang="en-US" smtClean="0"/>
              <a:t>33</a:t>
            </a:fld>
            <a:endParaRPr lang="en-US" dirty="0"/>
          </a:p>
        </p:txBody>
      </p:sp>
    </p:spTree>
    <p:extLst>
      <p:ext uri="{BB962C8B-B14F-4D97-AF65-F5344CB8AC3E}">
        <p14:creationId xmlns:p14="http://schemas.microsoft.com/office/powerpoint/2010/main" val="37018054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solidFill>
                  <a:srgbClr val="000000"/>
                </a:solidFill>
              </a:rPr>
              <a:t>What About the "Bailiwick" Field In The Interface?</a:t>
            </a:r>
            <a:endParaRPr lang="en-US" sz="3200" b="1" dirty="0">
              <a:solidFill>
                <a:srgbClr val="000000"/>
              </a:solidFill>
            </a:endParaRPr>
          </a:p>
        </p:txBody>
      </p:sp>
      <p:sp>
        <p:nvSpPr>
          <p:cNvPr id="3" name="Content Placeholder 2"/>
          <p:cNvSpPr>
            <a:spLocks noGrp="1"/>
          </p:cNvSpPr>
          <p:nvPr>
            <p:ph idx="1"/>
          </p:nvPr>
        </p:nvSpPr>
        <p:spPr>
          <a:xfrm>
            <a:off x="211677" y="934982"/>
            <a:ext cx="8766950" cy="5751018"/>
          </a:xfrm>
        </p:spPr>
        <p:txBody>
          <a:bodyPr>
            <a:normAutofit/>
          </a:bodyPr>
          <a:lstStyle/>
          <a:p>
            <a:pPr>
              <a:spcBef>
                <a:spcPts val="0"/>
              </a:spcBef>
            </a:pPr>
            <a:r>
              <a:rPr lang="hr-HR" sz="2400" b="1" dirty="0" smtClean="0"/>
              <a:t>Just ignore the bailiwick field for now...</a:t>
            </a:r>
            <a:r>
              <a:rPr lang="hr-HR" sz="2400" dirty="0" smtClean="0"/>
              <a:t> everything should work fine if you just leave it blank.</a:t>
            </a:r>
          </a:p>
          <a:p>
            <a:pPr>
              <a:spcBef>
                <a:spcPts val="0"/>
              </a:spcBef>
            </a:pPr>
            <a:endParaRPr lang="hr-HR" sz="2400" dirty="0"/>
          </a:p>
          <a:p>
            <a:pPr>
              <a:spcBef>
                <a:spcPts val="0"/>
              </a:spcBef>
            </a:pPr>
            <a:r>
              <a:rPr lang="hr-HR" sz="2400" dirty="0" smtClean="0"/>
              <a:t>If you're an enthusiast (or just overcome with curiosity):</a:t>
            </a:r>
          </a:p>
          <a:p>
            <a:pPr>
              <a:spcBef>
                <a:spcPts val="0"/>
              </a:spcBef>
            </a:pPr>
            <a:endParaRPr lang="hr-HR" sz="2400" dirty="0"/>
          </a:p>
          <a:p>
            <a:pPr lvl="1">
              <a:spcBef>
                <a:spcPts val="0"/>
              </a:spcBef>
            </a:pPr>
            <a:r>
              <a:rPr lang="hr-HR" sz="2000" dirty="0" smtClean="0"/>
              <a:t>If you find you're getting too many results, or puzzling results,</a:t>
            </a:r>
            <a:r>
              <a:rPr lang="hr-HR" sz="2000" dirty="0"/>
              <a:t> </a:t>
            </a:r>
            <a:r>
              <a:rPr lang="hr-HR" sz="2000" dirty="0" smtClean="0"/>
              <a:t>you can set the bailiwick to be equal to the </a:t>
            </a:r>
            <a:r>
              <a:rPr lang="hr-HR" sz="2000" dirty="0" smtClean="0"/>
              <a:t>base domain </a:t>
            </a:r>
            <a:r>
              <a:rPr lang="hr-HR" sz="2000" dirty="0" smtClean="0"/>
              <a:t>that you're querying. This may reduce the number of records you're shown.</a:t>
            </a:r>
            <a:br>
              <a:rPr lang="hr-HR" sz="2000" dirty="0" smtClean="0"/>
            </a:br>
            <a:r>
              <a:rPr lang="hr-HR" sz="2000" dirty="0" smtClean="0"/>
              <a:t/>
            </a:r>
            <a:br>
              <a:rPr lang="hr-HR" sz="2000" dirty="0" smtClean="0"/>
            </a:br>
            <a:r>
              <a:rPr lang="hr-HR" sz="2000" dirty="0" smtClean="0"/>
              <a:t>For example, if you're doing an rdata search for </a:t>
            </a:r>
            <a:r>
              <a:rPr lang="hr-HR" sz="2000" dirty="0" smtClean="0"/>
              <a:t>www.example.com</a:t>
            </a:r>
            <a:r>
              <a:rPr lang="hr-HR" sz="2000" dirty="0" smtClean="0"/>
              <a:t>,</a:t>
            </a:r>
            <a:r>
              <a:rPr lang="hr-HR" sz="2000" dirty="0"/>
              <a:t> </a:t>
            </a:r>
            <a:r>
              <a:rPr lang="hr-HR" sz="2000" dirty="0" smtClean="0"/>
              <a:t>you could </a:t>
            </a:r>
            <a:r>
              <a:rPr lang="hr-HR" sz="2000" dirty="0" smtClean="0"/>
              <a:t>try </a:t>
            </a:r>
            <a:r>
              <a:rPr lang="hr-HR" sz="2000" dirty="0" smtClean="0"/>
              <a:t>setting the bailiwick to be equal to example.com</a:t>
            </a:r>
            <a:br>
              <a:rPr lang="hr-HR" sz="2000" dirty="0" smtClean="0"/>
            </a:br>
            <a:endParaRPr lang="hr-HR" sz="2000" dirty="0" smtClean="0"/>
          </a:p>
          <a:p>
            <a:pPr lvl="1">
              <a:spcBef>
                <a:spcPts val="0"/>
              </a:spcBef>
            </a:pPr>
            <a:r>
              <a:rPr lang="hr-HR" sz="2000" dirty="0" smtClean="0"/>
              <a:t>If you'd like to read more about bailiwicks, see section 2.4 of</a:t>
            </a:r>
            <a:br>
              <a:rPr lang="hr-HR" sz="2000" dirty="0" smtClean="0"/>
            </a:br>
            <a:r>
              <a:rPr lang="en-US" sz="2000" dirty="0"/>
              <a:t>https://</a:t>
            </a:r>
            <a:r>
              <a:rPr lang="en-US" sz="2000" dirty="0" err="1"/>
              <a:t>archive.farsightsecurity.com</a:t>
            </a:r>
            <a:r>
              <a:rPr lang="en-US" sz="2000" dirty="0"/>
              <a:t>/</a:t>
            </a:r>
            <a:r>
              <a:rPr lang="en-US" sz="2000" dirty="0" err="1"/>
              <a:t>Passive_DNS</a:t>
            </a:r>
            <a:r>
              <a:rPr lang="en-US" sz="2000" dirty="0"/>
              <a:t>/passive-dns-</a:t>
            </a:r>
            <a:r>
              <a:rPr lang="en-US" sz="2000" dirty="0" err="1"/>
              <a:t>architecture.pdf</a:t>
            </a:r>
            <a:r>
              <a:rPr lang="hr-HR" sz="2000" dirty="0" smtClean="0"/>
              <a:t/>
            </a:r>
            <a:br>
              <a:rPr lang="hr-HR" sz="2000" dirty="0" smtClean="0"/>
            </a:br>
            <a:endParaRPr lang="hr-HR" sz="2000"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34</a:t>
            </a:fld>
            <a:endParaRPr lang="en-US"/>
          </a:p>
        </p:txBody>
      </p:sp>
    </p:spTree>
    <p:extLst>
      <p:ext uri="{BB962C8B-B14F-4D97-AF65-F5344CB8AC3E}">
        <p14:creationId xmlns:p14="http://schemas.microsoft.com/office/powerpoint/2010/main" val="24329263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18809"/>
          </a:xfrm>
        </p:spPr>
        <p:txBody>
          <a:bodyPr>
            <a:normAutofit/>
          </a:bodyPr>
          <a:lstStyle/>
          <a:p>
            <a:r>
              <a:rPr lang="en-US" sz="3200" b="1" dirty="0" smtClean="0">
                <a:solidFill>
                  <a:srgbClr val="000000"/>
                </a:solidFill>
              </a:rPr>
              <a:t>"How Do I Get More Than 10,000 Results?"</a:t>
            </a:r>
            <a:endParaRPr lang="en-US" sz="3200" b="1" dirty="0">
              <a:solidFill>
                <a:srgbClr val="000000"/>
              </a:solidFill>
            </a:endParaRPr>
          </a:p>
        </p:txBody>
      </p:sp>
      <p:sp>
        <p:nvSpPr>
          <p:cNvPr id="3" name="Content Placeholder 2"/>
          <p:cNvSpPr>
            <a:spLocks noGrp="1"/>
          </p:cNvSpPr>
          <p:nvPr>
            <p:ph idx="1"/>
          </p:nvPr>
        </p:nvSpPr>
        <p:spPr>
          <a:xfrm>
            <a:off x="211677" y="1072206"/>
            <a:ext cx="8766950" cy="5613793"/>
          </a:xfrm>
        </p:spPr>
        <p:txBody>
          <a:bodyPr>
            <a:normAutofit/>
          </a:bodyPr>
          <a:lstStyle/>
          <a:p>
            <a:pPr>
              <a:spcBef>
                <a:spcPts val="0"/>
              </a:spcBef>
            </a:pPr>
            <a:r>
              <a:rPr lang="hr-HR" sz="2400" b="1" dirty="0" smtClean="0"/>
              <a:t>You can't </a:t>
            </a:r>
            <a:r>
              <a:rPr lang="hr-HR" sz="2400" dirty="0" smtClean="0"/>
              <a:t>in the simple web interface. If we were to allow you to try, it would make at least some web browsers go completely catatonic</a:t>
            </a:r>
            <a:r>
              <a:rPr lang="hr-HR" sz="2400" dirty="0"/>
              <a:t> </a:t>
            </a:r>
            <a:r>
              <a:rPr lang="hr-HR" sz="2400" dirty="0" smtClean="0"/>
              <a:t>as the browser struggled to render such a huge </a:t>
            </a:r>
            <a:r>
              <a:rPr lang="hr-HR" sz="2400" dirty="0" smtClean="0"/>
              <a:t>table.</a:t>
            </a:r>
            <a:r>
              <a:rPr lang="hr-HR" sz="2400" dirty="0"/>
              <a:t> </a:t>
            </a:r>
            <a:endParaRPr lang="hr-HR" sz="2400" dirty="0" smtClean="0"/>
          </a:p>
          <a:p>
            <a:pPr>
              <a:spcBef>
                <a:spcPts val="0"/>
              </a:spcBef>
            </a:pPr>
            <a:endParaRPr lang="hr-HR" sz="2400" dirty="0"/>
          </a:p>
          <a:p>
            <a:pPr>
              <a:spcBef>
                <a:spcPts val="0"/>
              </a:spcBef>
            </a:pPr>
            <a:r>
              <a:rPr lang="hr-HR" sz="2400" dirty="0" smtClean="0"/>
              <a:t>That said, </a:t>
            </a:r>
            <a:r>
              <a:rPr lang="hr-HR" sz="2400" dirty="0" smtClean="0"/>
              <a:t>even 10,000 results is far more than many web-based passive DNS implementations </a:t>
            </a:r>
            <a:r>
              <a:rPr lang="hr-HR" sz="2400" dirty="0" smtClean="0"/>
              <a:t>allow. </a:t>
            </a:r>
            <a:endParaRPr lang="hr-HR" sz="2400" dirty="0"/>
          </a:p>
          <a:p>
            <a:pPr>
              <a:spcBef>
                <a:spcPts val="0"/>
              </a:spcBef>
            </a:pPr>
            <a:endParaRPr lang="hr-HR" sz="2400" dirty="0" smtClean="0"/>
          </a:p>
          <a:p>
            <a:pPr>
              <a:spcBef>
                <a:spcPts val="0"/>
              </a:spcBef>
            </a:pPr>
            <a:r>
              <a:rPr lang="hr-HR" sz="2400" dirty="0"/>
              <a:t>I</a:t>
            </a:r>
            <a:r>
              <a:rPr lang="hr-HR" sz="2400" dirty="0" smtClean="0"/>
              <a:t>f </a:t>
            </a:r>
            <a:r>
              <a:rPr lang="hr-HR" sz="2400" dirty="0" smtClean="0"/>
              <a:t>you need more than 10,000 results, try the command-line API client, which we'll be talking about in the next section. It will let you retrieve up to a million results (1,000,000) per query.</a:t>
            </a:r>
          </a:p>
        </p:txBody>
      </p:sp>
      <p:sp>
        <p:nvSpPr>
          <p:cNvPr id="4" name="Slide Number Placeholder 3"/>
          <p:cNvSpPr>
            <a:spLocks noGrp="1"/>
          </p:cNvSpPr>
          <p:nvPr>
            <p:ph type="sldNum" sz="quarter" idx="12"/>
          </p:nvPr>
        </p:nvSpPr>
        <p:spPr/>
        <p:txBody>
          <a:bodyPr/>
          <a:lstStyle/>
          <a:p>
            <a:fld id="{25FA0D19-0660-7647-BF24-001E5E010EB2}" type="slidenum">
              <a:rPr lang="en-US" smtClean="0"/>
              <a:t>35</a:t>
            </a:fld>
            <a:endParaRPr lang="en-US"/>
          </a:p>
        </p:txBody>
      </p:sp>
    </p:spTree>
    <p:extLst>
      <p:ext uri="{BB962C8B-B14F-4D97-AF65-F5344CB8AC3E}">
        <p14:creationId xmlns:p14="http://schemas.microsoft.com/office/powerpoint/2010/main" val="13523935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18809"/>
          </a:xfrm>
        </p:spPr>
        <p:txBody>
          <a:bodyPr>
            <a:normAutofit/>
          </a:bodyPr>
          <a:lstStyle/>
          <a:p>
            <a:r>
              <a:rPr lang="en-US" sz="3200" b="1" dirty="0" smtClean="0">
                <a:solidFill>
                  <a:srgbClr val="000000"/>
                </a:solidFill>
              </a:rPr>
              <a:t>Exercises</a:t>
            </a:r>
            <a:endParaRPr lang="en-US" sz="3200" b="1" dirty="0">
              <a:solidFill>
                <a:srgbClr val="000000"/>
              </a:solidFill>
            </a:endParaRPr>
          </a:p>
        </p:txBody>
      </p:sp>
      <p:sp>
        <p:nvSpPr>
          <p:cNvPr id="3" name="Content Placeholder 2"/>
          <p:cNvSpPr>
            <a:spLocks noGrp="1"/>
          </p:cNvSpPr>
          <p:nvPr>
            <p:ph idx="1"/>
          </p:nvPr>
        </p:nvSpPr>
        <p:spPr>
          <a:xfrm>
            <a:off x="211677" y="909978"/>
            <a:ext cx="8766950" cy="5776022"/>
          </a:xfrm>
        </p:spPr>
        <p:txBody>
          <a:bodyPr>
            <a:normAutofit/>
          </a:bodyPr>
          <a:lstStyle/>
          <a:p>
            <a:pPr marL="0" indent="0">
              <a:spcBef>
                <a:spcPts val="0"/>
              </a:spcBef>
              <a:buNone/>
            </a:pPr>
            <a:r>
              <a:rPr lang="hr-HR" sz="2400" b="1" dirty="0" smtClean="0"/>
              <a:t>These exercises are optional, but why not give them a try, eh?</a:t>
            </a:r>
            <a:br>
              <a:rPr lang="hr-HR" sz="2400" b="1" dirty="0" smtClean="0"/>
            </a:br>
            <a:endParaRPr lang="hr-HR" sz="2400" b="1" dirty="0" smtClean="0"/>
          </a:p>
          <a:p>
            <a:pPr marL="0" indent="0">
              <a:spcBef>
                <a:spcPts val="0"/>
              </a:spcBef>
              <a:buNone/>
            </a:pPr>
            <a:r>
              <a:rPr lang="hr-HR" sz="2400" b="1" dirty="0" smtClean="0"/>
              <a:t>a)</a:t>
            </a:r>
            <a:r>
              <a:rPr lang="hr-HR" sz="2400" dirty="0" smtClean="0"/>
              <a:t> Using DNSDB, look up </a:t>
            </a:r>
            <a:r>
              <a:rPr lang="hr-HR" sz="2400" b="1" dirty="0" smtClean="0"/>
              <a:t>your company's </a:t>
            </a:r>
            <a:r>
              <a:rPr lang="hr-HR" sz="2400" dirty="0" smtClean="0"/>
              <a:t>main web site (this is an RRset query, Record type=A, Domain name=www.example.com (or whatever)). </a:t>
            </a:r>
            <a:r>
              <a:rPr lang="hr-HR" sz="2400" b="1" i="1" dirty="0" smtClean="0"/>
              <a:t>Find the most recent IP address it has used.</a:t>
            </a:r>
          </a:p>
          <a:p>
            <a:pPr marL="0" indent="0">
              <a:spcBef>
                <a:spcPts val="0"/>
              </a:spcBef>
              <a:buNone/>
            </a:pPr>
            <a:endParaRPr lang="hr-HR" sz="800" dirty="0"/>
          </a:p>
          <a:p>
            <a:pPr marL="0" indent="0">
              <a:spcBef>
                <a:spcPts val="0"/>
              </a:spcBef>
              <a:buNone/>
            </a:pPr>
            <a:r>
              <a:rPr lang="hr-HR" sz="2400" b="1" dirty="0" smtClean="0"/>
              <a:t>b)</a:t>
            </a:r>
            <a:r>
              <a:rPr lang="hr-HR" sz="2400" dirty="0" smtClean="0"/>
              <a:t> Now click on that IP. </a:t>
            </a:r>
            <a:r>
              <a:rPr lang="hr-HR" sz="2400" b="1" dirty="0" smtClean="0"/>
              <a:t>Are there any other hosts sharing that IP address?</a:t>
            </a:r>
            <a:r>
              <a:rPr lang="hr-HR" sz="2400" dirty="0" smtClean="0"/>
              <a:t> (you may need to scroll down to see!)</a:t>
            </a:r>
          </a:p>
          <a:p>
            <a:pPr marL="0" indent="0">
              <a:spcBef>
                <a:spcPts val="0"/>
              </a:spcBef>
              <a:buNone/>
            </a:pPr>
            <a:endParaRPr lang="hr-HR" sz="800" dirty="0"/>
          </a:p>
          <a:p>
            <a:pPr marL="0" indent="0">
              <a:spcBef>
                <a:spcPts val="0"/>
              </a:spcBef>
              <a:buNone/>
            </a:pPr>
            <a:r>
              <a:rPr lang="hr-HR" sz="2400" b="1" dirty="0" smtClean="0"/>
              <a:t>c) Let's now </a:t>
            </a:r>
            <a:r>
              <a:rPr lang="hr-HR" sz="2400" b="1" dirty="0"/>
              <a:t>try doing a search for your company's </a:t>
            </a:r>
            <a:r>
              <a:rPr lang="hr-HR" sz="2400" b="1" dirty="0" smtClean="0"/>
              <a:t>nameservers.</a:t>
            </a:r>
            <a:r>
              <a:rPr lang="hr-HR" sz="2400" b="1" dirty="0"/>
              <a:t/>
            </a:r>
            <a:br>
              <a:rPr lang="hr-HR" sz="2400" b="1" dirty="0"/>
            </a:br>
            <a:r>
              <a:rPr lang="hr-HR" sz="2400" dirty="0" smtClean="0"/>
              <a:t>Close the previous results (click the little red X stop signs above the results). Go back to the search box. Do an RRset query, Record type="NS", Domain name=example.com (or whatever). </a:t>
            </a:r>
            <a:r>
              <a:rPr lang="hr-HR" sz="2400" dirty="0"/>
              <a:t>D</a:t>
            </a:r>
            <a:r>
              <a:rPr lang="hr-HR" sz="2400" dirty="0" smtClean="0"/>
              <a:t>o </a:t>
            </a:r>
            <a:r>
              <a:rPr lang="hr-HR" sz="2400" b="1" dirty="0" smtClean="0"/>
              <a:t>NOT</a:t>
            </a:r>
            <a:r>
              <a:rPr lang="hr-HR" sz="2400" dirty="0" smtClean="0"/>
              <a:t> include the www as part of the domain name you provide...</a:t>
            </a:r>
          </a:p>
          <a:p>
            <a:pPr marL="0" indent="0">
              <a:spcBef>
                <a:spcPts val="0"/>
              </a:spcBef>
              <a:buNone/>
            </a:pPr>
            <a:endParaRPr lang="hr-HR" sz="800" dirty="0"/>
          </a:p>
          <a:p>
            <a:pPr marL="0" indent="0">
              <a:spcBef>
                <a:spcPts val="0"/>
              </a:spcBef>
              <a:buNone/>
            </a:pPr>
            <a:r>
              <a:rPr lang="hr-HR" sz="2400" dirty="0" smtClean="0"/>
              <a:t>Look for one of the most recent name servers used by the domain and make a note of it. Now go on to exercise d) on the next slide.</a:t>
            </a:r>
          </a:p>
        </p:txBody>
      </p:sp>
      <p:sp>
        <p:nvSpPr>
          <p:cNvPr id="4" name="Slide Number Placeholder 3"/>
          <p:cNvSpPr>
            <a:spLocks noGrp="1"/>
          </p:cNvSpPr>
          <p:nvPr>
            <p:ph type="sldNum" sz="quarter" idx="12"/>
          </p:nvPr>
        </p:nvSpPr>
        <p:spPr/>
        <p:txBody>
          <a:bodyPr/>
          <a:lstStyle/>
          <a:p>
            <a:fld id="{25FA0D19-0660-7647-BF24-001E5E010EB2}" type="slidenum">
              <a:rPr lang="en-US" smtClean="0"/>
              <a:t>36</a:t>
            </a:fld>
            <a:endParaRPr lang="en-US"/>
          </a:p>
        </p:txBody>
      </p:sp>
    </p:spTree>
    <p:extLst>
      <p:ext uri="{BB962C8B-B14F-4D97-AF65-F5344CB8AC3E}">
        <p14:creationId xmlns:p14="http://schemas.microsoft.com/office/powerpoint/2010/main" val="20383246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18809"/>
          </a:xfrm>
        </p:spPr>
        <p:txBody>
          <a:bodyPr>
            <a:normAutofit/>
          </a:bodyPr>
          <a:lstStyle/>
          <a:p>
            <a:r>
              <a:rPr lang="en-US" sz="3200" b="1" dirty="0" smtClean="0">
                <a:solidFill>
                  <a:srgbClr val="000000"/>
                </a:solidFill>
              </a:rPr>
              <a:t>Exercises (continued #1)</a:t>
            </a:r>
            <a:endParaRPr lang="en-US" sz="3200" b="1" dirty="0">
              <a:solidFill>
                <a:srgbClr val="000000"/>
              </a:solidFill>
            </a:endParaRPr>
          </a:p>
        </p:txBody>
      </p:sp>
      <p:sp>
        <p:nvSpPr>
          <p:cNvPr id="3" name="Content Placeholder 2"/>
          <p:cNvSpPr>
            <a:spLocks noGrp="1"/>
          </p:cNvSpPr>
          <p:nvPr>
            <p:ph idx="1"/>
          </p:nvPr>
        </p:nvSpPr>
        <p:spPr>
          <a:xfrm>
            <a:off x="211677" y="909978"/>
            <a:ext cx="8766950" cy="5776022"/>
          </a:xfrm>
        </p:spPr>
        <p:txBody>
          <a:bodyPr>
            <a:normAutofit/>
          </a:bodyPr>
          <a:lstStyle/>
          <a:p>
            <a:pPr marL="0" indent="0">
              <a:spcBef>
                <a:spcPts val="0"/>
              </a:spcBef>
              <a:buNone/>
            </a:pPr>
            <a:r>
              <a:rPr lang="hr-HR" sz="2400" b="1" dirty="0" smtClean="0"/>
              <a:t>d</a:t>
            </a:r>
            <a:r>
              <a:rPr lang="hr-HR" sz="2400" dirty="0" smtClean="0"/>
              <a:t>) </a:t>
            </a:r>
            <a:r>
              <a:rPr lang="hr-HR" sz="2400" b="1" dirty="0" smtClean="0"/>
              <a:t>Let's see what other domains also use that name server. </a:t>
            </a:r>
            <a:br>
              <a:rPr lang="hr-HR" sz="2400" b="1" dirty="0" smtClean="0"/>
            </a:br>
            <a:r>
              <a:rPr lang="hr-HR" sz="2400" dirty="0" smtClean="0"/>
              <a:t>Do an </a:t>
            </a:r>
            <a:r>
              <a:rPr lang="hr-HR" sz="2400" b="1" dirty="0" smtClean="0"/>
              <a:t>Rdata</a:t>
            </a:r>
            <a:r>
              <a:rPr lang="hr-HR" sz="2400" dirty="0" smtClean="0"/>
              <a:t> (</a:t>
            </a:r>
            <a:r>
              <a:rPr lang="hr-HR" sz="2400" b="1" dirty="0" smtClean="0"/>
              <a:t>not RRset</a:t>
            </a:r>
            <a:r>
              <a:rPr lang="hr-HR" sz="2400" dirty="0" smtClean="0"/>
              <a:t>) search. Set the record type= NS. </a:t>
            </a:r>
            <a:br>
              <a:rPr lang="hr-HR" sz="2400" dirty="0" smtClean="0"/>
            </a:br>
            <a:r>
              <a:rPr lang="hr-HR" sz="2400" dirty="0" smtClean="0"/>
              <a:t>Record data= the name of the </a:t>
            </a:r>
            <a:r>
              <a:rPr lang="hr-HR" sz="2400" b="1" dirty="0" smtClean="0"/>
              <a:t>name server </a:t>
            </a:r>
            <a:r>
              <a:rPr lang="hr-HR" sz="2400" dirty="0" smtClean="0"/>
              <a:t>you found in part c).</a:t>
            </a:r>
          </a:p>
          <a:p>
            <a:pPr marL="0" indent="0">
              <a:spcBef>
                <a:spcPts val="0"/>
              </a:spcBef>
              <a:buNone/>
            </a:pPr>
            <a:r>
              <a:rPr lang="hr-HR" sz="2400" dirty="0" smtClean="0"/>
              <a:t>Input mode= Name.</a:t>
            </a:r>
          </a:p>
          <a:p>
            <a:pPr marL="0" indent="0">
              <a:spcBef>
                <a:spcPts val="0"/>
              </a:spcBef>
              <a:buNone/>
            </a:pPr>
            <a:r>
              <a:rPr lang="hr-HR" sz="2400" dirty="0" smtClean="0"/>
              <a:t>How MANY domains appear to be using that name server?</a:t>
            </a:r>
          </a:p>
          <a:p>
            <a:pPr marL="0" indent="0">
              <a:spcBef>
                <a:spcPts val="0"/>
              </a:spcBef>
              <a:buNone/>
            </a:pPr>
            <a:endParaRPr lang="hr-HR" sz="800" dirty="0"/>
          </a:p>
          <a:p>
            <a:pPr marL="0" indent="0">
              <a:spcBef>
                <a:spcPts val="0"/>
              </a:spcBef>
              <a:buNone/>
            </a:pPr>
            <a:r>
              <a:rPr lang="hr-HR" sz="2400" b="1" dirty="0" smtClean="0"/>
              <a:t>e)</a:t>
            </a:r>
            <a:r>
              <a:rPr lang="hr-HR" sz="2400" dirty="0" smtClean="0"/>
              <a:t> </a:t>
            </a:r>
            <a:r>
              <a:rPr lang="hr-HR" sz="2400" b="1" dirty="0" smtClean="0"/>
              <a:t>What hosts are known to be part of the europa.eu domain?</a:t>
            </a:r>
          </a:p>
          <a:p>
            <a:pPr marL="0" indent="0">
              <a:spcBef>
                <a:spcPts val="0"/>
              </a:spcBef>
              <a:buNone/>
            </a:pPr>
            <a:r>
              <a:rPr lang="hr-HR" sz="2400" dirty="0" smtClean="0"/>
              <a:t>RRset search.</a:t>
            </a:r>
          </a:p>
          <a:p>
            <a:pPr marL="0" indent="0">
              <a:spcBef>
                <a:spcPts val="0"/>
              </a:spcBef>
              <a:buNone/>
            </a:pPr>
            <a:r>
              <a:rPr lang="hr-HR" sz="2400" dirty="0" smtClean="0"/>
              <a:t>Record type= ANY</a:t>
            </a:r>
          </a:p>
          <a:p>
            <a:pPr marL="0" indent="0">
              <a:spcBef>
                <a:spcPts val="0"/>
              </a:spcBef>
              <a:buNone/>
            </a:pPr>
            <a:r>
              <a:rPr lang="hr-HR" sz="2400" dirty="0" smtClean="0"/>
              <a:t>Record data= *.europa.eu   (note the leading asterisk followed by a dot and then the domain name)</a:t>
            </a:r>
          </a:p>
          <a:p>
            <a:pPr marL="0" indent="0">
              <a:spcBef>
                <a:spcPts val="0"/>
              </a:spcBef>
              <a:buNone/>
            </a:pPr>
            <a:r>
              <a:rPr lang="hr-HR" sz="2400" dirty="0" smtClean="0"/>
              <a:t>Bailiwick (optional)= europa.eu</a:t>
            </a:r>
          </a:p>
          <a:p>
            <a:pPr marL="0" indent="0">
              <a:spcBef>
                <a:spcPts val="0"/>
              </a:spcBef>
              <a:buNone/>
            </a:pPr>
            <a:endParaRPr lang="hr-HR" sz="800" dirty="0"/>
          </a:p>
          <a:p>
            <a:pPr marL="0" indent="0">
              <a:spcBef>
                <a:spcPts val="0"/>
              </a:spcBef>
              <a:buNone/>
            </a:pPr>
            <a:r>
              <a:rPr lang="hr-HR" sz="2400" b="1" dirty="0" smtClean="0"/>
              <a:t>f)</a:t>
            </a:r>
            <a:r>
              <a:rPr lang="hr-HR" sz="2400" dirty="0" smtClean="0"/>
              <a:t> </a:t>
            </a:r>
            <a:r>
              <a:rPr lang="hr-HR" sz="2400" b="1" dirty="0" smtClean="0"/>
              <a:t>What hosts are in </a:t>
            </a:r>
            <a:r>
              <a:rPr lang="mr-IN" sz="2400" b="1" dirty="0" smtClean="0">
                <a:latin typeface="Calibri"/>
                <a:cs typeface="Calibri"/>
              </a:rPr>
              <a:t>147.67.0.0</a:t>
            </a:r>
            <a:r>
              <a:rPr lang="mr-IN" sz="2400" b="1" dirty="0">
                <a:latin typeface="Calibri"/>
                <a:cs typeface="Calibri"/>
              </a:rPr>
              <a:t>/</a:t>
            </a:r>
            <a:r>
              <a:rPr lang="mr-IN" sz="2400" b="1" dirty="0" smtClean="0">
                <a:latin typeface="Calibri"/>
                <a:cs typeface="Calibri"/>
              </a:rPr>
              <a:t>17</a:t>
            </a:r>
            <a:r>
              <a:rPr lang="en-US" sz="2400" b="1" dirty="0" smtClean="0">
                <a:latin typeface="Calibri"/>
                <a:cs typeface="Calibri"/>
              </a:rPr>
              <a:t> ?</a:t>
            </a:r>
            <a:r>
              <a:rPr lang="en-US" sz="2400" dirty="0" smtClean="0">
                <a:latin typeface="Calibri"/>
                <a:cs typeface="Calibri"/>
              </a:rPr>
              <a:t> (</a:t>
            </a:r>
            <a:r>
              <a:rPr lang="en-US" sz="2400" dirty="0" err="1" smtClean="0">
                <a:latin typeface="Calibri"/>
                <a:cs typeface="Calibri"/>
              </a:rPr>
              <a:t>Rdata</a:t>
            </a:r>
            <a:r>
              <a:rPr lang="en-US" sz="2400" dirty="0" smtClean="0">
                <a:latin typeface="Calibri"/>
                <a:cs typeface="Calibri"/>
              </a:rPr>
              <a:t> search, record type=A, Record data=147.67.0.0/17 , Input mode="IP or network").</a:t>
            </a:r>
          </a:p>
          <a:p>
            <a:pPr marL="0" indent="0">
              <a:spcBef>
                <a:spcPts val="0"/>
              </a:spcBef>
              <a:buNone/>
            </a:pPr>
            <a:r>
              <a:rPr lang="en-US" sz="2400" dirty="0" smtClean="0">
                <a:latin typeface="Calibri"/>
                <a:cs typeface="Calibri"/>
              </a:rPr>
              <a:t>Do you see </a:t>
            </a:r>
            <a:r>
              <a:rPr lang="en-US" sz="2400" i="1" dirty="0" err="1" smtClean="0">
                <a:latin typeface="Calibri"/>
                <a:cs typeface="Calibri"/>
              </a:rPr>
              <a:t>www.clubenglishhp.com</a:t>
            </a:r>
            <a:r>
              <a:rPr lang="en-US" sz="2400" dirty="0" smtClean="0">
                <a:latin typeface="Calibri"/>
                <a:cs typeface="Calibri"/>
              </a:rPr>
              <a:t>? Does it look out of place? When was that host last seen by DNSDB? (how can you find out?)</a:t>
            </a:r>
            <a:endParaRPr lang="hr-HR" sz="2400" dirty="0" smtClean="0">
              <a:latin typeface="Calibri"/>
              <a:cs typeface="Calibri"/>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37</a:t>
            </a:fld>
            <a:endParaRPr lang="en-US" dirty="0"/>
          </a:p>
        </p:txBody>
      </p:sp>
    </p:spTree>
    <p:extLst>
      <p:ext uri="{BB962C8B-B14F-4D97-AF65-F5344CB8AC3E}">
        <p14:creationId xmlns:p14="http://schemas.microsoft.com/office/powerpoint/2010/main" val="36617265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18809"/>
          </a:xfrm>
        </p:spPr>
        <p:txBody>
          <a:bodyPr>
            <a:normAutofit/>
          </a:bodyPr>
          <a:lstStyle/>
          <a:p>
            <a:r>
              <a:rPr lang="en-US" sz="3200" b="1" dirty="0" smtClean="0">
                <a:solidFill>
                  <a:srgbClr val="000000"/>
                </a:solidFill>
              </a:rPr>
              <a:t>Exercises (continued #2)</a:t>
            </a:r>
            <a:endParaRPr lang="en-US" sz="3200" b="1" dirty="0">
              <a:solidFill>
                <a:srgbClr val="000000"/>
              </a:solidFill>
            </a:endParaRPr>
          </a:p>
        </p:txBody>
      </p:sp>
      <p:sp>
        <p:nvSpPr>
          <p:cNvPr id="3" name="Content Placeholder 2"/>
          <p:cNvSpPr>
            <a:spLocks noGrp="1"/>
          </p:cNvSpPr>
          <p:nvPr>
            <p:ph idx="1"/>
          </p:nvPr>
        </p:nvSpPr>
        <p:spPr>
          <a:xfrm>
            <a:off x="211677" y="909978"/>
            <a:ext cx="8766950" cy="5776022"/>
          </a:xfrm>
        </p:spPr>
        <p:txBody>
          <a:bodyPr>
            <a:normAutofit/>
          </a:bodyPr>
          <a:lstStyle/>
          <a:p>
            <a:pPr marL="0" indent="0">
              <a:spcBef>
                <a:spcPts val="0"/>
              </a:spcBef>
              <a:buNone/>
            </a:pPr>
            <a:r>
              <a:rPr lang="en-US" sz="2400" b="1" dirty="0" smtClean="0"/>
              <a:t>g) </a:t>
            </a:r>
            <a:r>
              <a:rPr lang="en-US" sz="2400" dirty="0">
                <a:cs typeface="Calibri"/>
              </a:rPr>
              <a:t>Different passive DNS systems may have slightly different interfaces, but you should be able to </a:t>
            </a:r>
            <a:r>
              <a:rPr lang="en-US" sz="2400" dirty="0" smtClean="0">
                <a:cs typeface="Calibri"/>
              </a:rPr>
              <a:t>"</a:t>
            </a:r>
            <a:r>
              <a:rPr lang="en-US" sz="2400" dirty="0">
                <a:cs typeface="Calibri"/>
              </a:rPr>
              <a:t>cross walk" </a:t>
            </a:r>
            <a:r>
              <a:rPr lang="en-US" sz="2400" dirty="0" smtClean="0">
                <a:cs typeface="Calibri"/>
              </a:rPr>
              <a:t>what you've learned </a:t>
            </a:r>
            <a:r>
              <a:rPr lang="en-US" sz="2400" dirty="0">
                <a:cs typeface="Calibri"/>
              </a:rPr>
              <a:t>without too much effort. </a:t>
            </a:r>
            <a:endParaRPr lang="en-US" sz="2400" dirty="0" smtClean="0">
              <a:cs typeface="Calibri"/>
            </a:endParaRPr>
          </a:p>
          <a:p>
            <a:pPr marL="0" indent="0">
              <a:spcBef>
                <a:spcPts val="0"/>
              </a:spcBef>
              <a:buNone/>
            </a:pPr>
            <a:endParaRPr lang="en-US" sz="2400" dirty="0">
              <a:cs typeface="Calibri"/>
            </a:endParaRPr>
          </a:p>
          <a:p>
            <a:pPr marL="0" indent="0">
              <a:spcBef>
                <a:spcPts val="0"/>
              </a:spcBef>
              <a:buNone/>
            </a:pPr>
            <a:r>
              <a:rPr lang="en-US" sz="2400" dirty="0" smtClean="0">
                <a:cs typeface="Calibri"/>
              </a:rPr>
              <a:t>For </a:t>
            </a:r>
            <a:r>
              <a:rPr lang="en-US" sz="2400" dirty="0">
                <a:cs typeface="Calibri"/>
              </a:rPr>
              <a:t>instance, try some of the preceding exercises on</a:t>
            </a:r>
            <a:br>
              <a:rPr lang="en-US" sz="2400" dirty="0">
                <a:cs typeface="Calibri"/>
              </a:rPr>
            </a:br>
            <a:r>
              <a:rPr lang="en-US" sz="2400" dirty="0">
                <a:cs typeface="Calibri"/>
              </a:rPr>
              <a:t/>
            </a:r>
            <a:br>
              <a:rPr lang="en-US" sz="2400" dirty="0">
                <a:cs typeface="Calibri"/>
              </a:rPr>
            </a:br>
            <a:r>
              <a:rPr lang="en-US" sz="2400" dirty="0">
                <a:cs typeface="Calibri"/>
              </a:rPr>
              <a:t>	http://</a:t>
            </a:r>
            <a:r>
              <a:rPr lang="en-US" sz="2400" dirty="0" err="1">
                <a:cs typeface="Calibri"/>
              </a:rPr>
              <a:t>www.bfk.de</a:t>
            </a:r>
            <a:r>
              <a:rPr lang="en-US" sz="2400" dirty="0">
                <a:cs typeface="Calibri"/>
              </a:rPr>
              <a:t>/</a:t>
            </a:r>
            <a:r>
              <a:rPr lang="en-US" sz="2400" dirty="0" err="1">
                <a:cs typeface="Calibri"/>
              </a:rPr>
              <a:t>bfk_dnslogger_en.html</a:t>
            </a:r>
            <a:r>
              <a:rPr lang="en-US" sz="2400" dirty="0">
                <a:cs typeface="Calibri"/>
              </a:rPr>
              <a:t/>
            </a:r>
            <a:br>
              <a:rPr lang="en-US" sz="2400" dirty="0">
                <a:cs typeface="Calibri"/>
              </a:rPr>
            </a:br>
            <a:r>
              <a:rPr lang="en-US" sz="2400" dirty="0">
                <a:cs typeface="Calibri"/>
              </a:rPr>
              <a:t/>
            </a:r>
            <a:br>
              <a:rPr lang="en-US" sz="2400" dirty="0">
                <a:cs typeface="Calibri"/>
              </a:rPr>
            </a:br>
            <a:r>
              <a:rPr lang="en-US" sz="2400" dirty="0">
                <a:cs typeface="Calibri"/>
              </a:rPr>
              <a:t>Try searching for </a:t>
            </a:r>
            <a:r>
              <a:rPr lang="en-US" sz="2400" dirty="0" err="1" smtClean="0">
                <a:cs typeface="Calibri"/>
              </a:rPr>
              <a:t>europa.eu</a:t>
            </a:r>
            <a:r>
              <a:rPr lang="en-US" sz="2400" dirty="0" smtClean="0">
                <a:cs typeface="Calibri"/>
              </a:rPr>
              <a:t> (see the next screen)</a:t>
            </a:r>
            <a:endParaRPr lang="en-US" sz="2400" dirty="0" smtClean="0">
              <a:cs typeface="Calibri"/>
            </a:endParaRPr>
          </a:p>
          <a:p>
            <a:pPr marL="0" indent="0">
              <a:spcBef>
                <a:spcPts val="0"/>
              </a:spcBef>
              <a:buNone/>
            </a:pPr>
            <a:endParaRPr lang="en-US" sz="2400" dirty="0">
              <a:cs typeface="Calibri"/>
            </a:endParaRPr>
          </a:p>
          <a:p>
            <a:pPr marL="0" indent="0">
              <a:spcBef>
                <a:spcPts val="0"/>
              </a:spcBef>
              <a:buNone/>
            </a:pPr>
            <a:r>
              <a:rPr lang="en-US" sz="2400" dirty="0" smtClean="0">
                <a:cs typeface="Calibri"/>
              </a:rPr>
              <a:t>Note that some queries may NOT be available from some passive DNS implementations. </a:t>
            </a:r>
          </a:p>
          <a:p>
            <a:pPr marL="0" indent="0">
              <a:spcBef>
                <a:spcPts val="0"/>
              </a:spcBef>
              <a:buNone/>
            </a:pPr>
            <a:endParaRPr lang="en-US" sz="2400" dirty="0">
              <a:cs typeface="Calibri"/>
            </a:endParaRPr>
          </a:p>
          <a:p>
            <a:pPr marL="0" indent="0">
              <a:spcBef>
                <a:spcPts val="0"/>
              </a:spcBef>
              <a:buNone/>
            </a:pPr>
            <a:r>
              <a:rPr lang="en-US" sz="2400" dirty="0" smtClean="0">
                <a:cs typeface="Calibri"/>
              </a:rPr>
              <a:t>There may also be differences in the number (or format) of the results returned.</a:t>
            </a:r>
            <a:endParaRPr lang="hr-HR" sz="2400" dirty="0">
              <a:cs typeface="Calibri"/>
            </a:endParaRPr>
          </a:p>
          <a:p>
            <a:pPr marL="0" indent="0">
              <a:spcBef>
                <a:spcPts val="0"/>
              </a:spcBef>
              <a:buNone/>
            </a:pPr>
            <a:endParaRPr lang="hr-HR" sz="2400" dirty="0" smtClean="0">
              <a:latin typeface="Calibri"/>
              <a:cs typeface="Calibri"/>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38</a:t>
            </a:fld>
            <a:endParaRPr lang="en-US" dirty="0"/>
          </a:p>
        </p:txBody>
      </p:sp>
    </p:spTree>
    <p:extLst>
      <p:ext uri="{BB962C8B-B14F-4D97-AF65-F5344CB8AC3E}">
        <p14:creationId xmlns:p14="http://schemas.microsoft.com/office/powerpoint/2010/main" val="36504458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18809"/>
          </a:xfrm>
        </p:spPr>
        <p:txBody>
          <a:bodyPr>
            <a:normAutofit/>
          </a:bodyPr>
          <a:lstStyle/>
          <a:p>
            <a:r>
              <a:rPr lang="en-US" sz="3200" b="1" dirty="0" err="1" smtClean="0">
                <a:solidFill>
                  <a:srgbClr val="000000"/>
                </a:solidFill>
              </a:rPr>
              <a:t>europa.eu</a:t>
            </a:r>
            <a:r>
              <a:rPr lang="en-US" sz="3200" b="1" dirty="0" smtClean="0">
                <a:solidFill>
                  <a:srgbClr val="000000"/>
                </a:solidFill>
              </a:rPr>
              <a:t> from BFK Passive DNS</a:t>
            </a:r>
            <a:endParaRPr lang="en-US" sz="3200" b="1" dirty="0">
              <a:solidFill>
                <a:srgbClr val="000000"/>
              </a:solidFill>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39</a:t>
            </a:fld>
            <a:endParaRPr lang="en-US" dirty="0"/>
          </a:p>
        </p:txBody>
      </p:sp>
      <p:pic>
        <p:nvPicPr>
          <p:cNvPr id="6" name="Picture 5" descr="europ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858752"/>
            <a:ext cx="7378700" cy="5745247"/>
          </a:xfrm>
          <a:prstGeom prst="rect">
            <a:avLst/>
          </a:prstGeom>
        </p:spPr>
      </p:pic>
    </p:spTree>
    <p:extLst>
      <p:ext uri="{BB962C8B-B14F-4D97-AF65-F5344CB8AC3E}">
        <p14:creationId xmlns:p14="http://schemas.microsoft.com/office/powerpoint/2010/main" val="20916333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96"/>
            <a:ext cx="9144000" cy="569941"/>
          </a:xfrm>
        </p:spPr>
        <p:txBody>
          <a:bodyPr>
            <a:normAutofit/>
          </a:bodyPr>
          <a:lstStyle/>
          <a:p>
            <a:r>
              <a:rPr lang="en-US" sz="3200" b="1" dirty="0" smtClean="0"/>
              <a:t>A Disclaimer About The IPs and Domains Used Today</a:t>
            </a:r>
            <a:endParaRPr lang="en-US" sz="3200" b="1" dirty="0"/>
          </a:p>
        </p:txBody>
      </p:sp>
      <p:sp>
        <p:nvSpPr>
          <p:cNvPr id="3" name="Content Placeholder 2"/>
          <p:cNvSpPr>
            <a:spLocks noGrp="1"/>
          </p:cNvSpPr>
          <p:nvPr>
            <p:ph idx="1"/>
          </p:nvPr>
        </p:nvSpPr>
        <p:spPr>
          <a:xfrm>
            <a:off x="267368" y="774700"/>
            <a:ext cx="8609264" cy="5765756"/>
          </a:xfrm>
        </p:spPr>
        <p:txBody>
          <a:bodyPr>
            <a:normAutofit/>
          </a:bodyPr>
          <a:lstStyle/>
          <a:p>
            <a:r>
              <a:rPr lang="en-US" sz="2400" dirty="0" smtClean="0"/>
              <a:t>To illustrate the tools and techniques we'll be talking about today, I'll be showing examples that involve various IP addresses, </a:t>
            </a:r>
            <a:r>
              <a:rPr lang="en-US" sz="2400" dirty="0" err="1" smtClean="0"/>
              <a:t>netblocks</a:t>
            </a:r>
            <a:r>
              <a:rPr lang="en-US" sz="2400" dirty="0" smtClean="0"/>
              <a:t>, ASNs, and domains. </a:t>
            </a:r>
            <a:r>
              <a:rPr lang="en-US" sz="2400" b="1" dirty="0" smtClean="0"/>
              <a:t>Unless stated </a:t>
            </a:r>
            <a:r>
              <a:rPr lang="en-US" sz="2400" b="1" dirty="0" smtClean="0"/>
              <a:t>to the contrary, </a:t>
            </a:r>
            <a:r>
              <a:rPr lang="en-US" sz="2400" b="1" dirty="0" smtClean="0"/>
              <a:t/>
            </a:r>
            <a:br>
              <a:rPr lang="en-US" sz="2400" b="1" dirty="0" smtClean="0"/>
            </a:br>
            <a:r>
              <a:rPr lang="en-US" sz="2400" b="1" dirty="0" smtClean="0"/>
              <a:t>I </a:t>
            </a:r>
            <a:r>
              <a:rPr lang="en-US" sz="2400" b="1" dirty="0" smtClean="0"/>
              <a:t>do NOT mean to imply that these are bad </a:t>
            </a:r>
            <a:r>
              <a:rPr lang="en-US" sz="2400" b="1" dirty="0" smtClean="0"/>
              <a:t>(or </a:t>
            </a:r>
            <a:r>
              <a:rPr lang="en-US" sz="2400" b="1" dirty="0" smtClean="0"/>
              <a:t>good</a:t>
            </a:r>
            <a:r>
              <a:rPr lang="en-US" sz="2400" b="1" dirty="0" smtClean="0"/>
              <a:t>!) </a:t>
            </a:r>
            <a:r>
              <a:rPr lang="en-US" sz="2400" b="1" dirty="0" smtClean="0"/>
              <a:t>IPs, domains, etc. </a:t>
            </a:r>
            <a:r>
              <a:rPr lang="en-US" sz="2400" b="1" dirty="0" smtClean="0"/>
              <a:t>(I'll often use colleges) </a:t>
            </a:r>
            <a:r>
              <a:rPr lang="en-US" sz="2400" b="1" dirty="0" smtClean="0"/>
              <a:t>These are </a:t>
            </a:r>
            <a:r>
              <a:rPr lang="en-US" sz="2400" b="1" dirty="0" smtClean="0"/>
              <a:t>JUST EXAMPLES.</a:t>
            </a:r>
          </a:p>
          <a:p>
            <a:endParaRPr lang="en-US" sz="2400" dirty="0"/>
          </a:p>
          <a:p>
            <a:r>
              <a:rPr lang="en-US" sz="2400" dirty="0" smtClean="0"/>
              <a:t>You, however, when practicing with passive DNS, may want to try investigating domains that you believe </a:t>
            </a:r>
            <a:r>
              <a:rPr lang="en-US" sz="2400" dirty="0" smtClean="0"/>
              <a:t>to be suspicious</a:t>
            </a:r>
            <a:r>
              <a:rPr lang="en-US" sz="2400" dirty="0" smtClean="0"/>
              <a:t>. </a:t>
            </a:r>
            <a:r>
              <a:rPr lang="en-US" sz="2400" dirty="0"/>
              <a:t/>
            </a:r>
            <a:br>
              <a:rPr lang="en-US" sz="2400" dirty="0"/>
            </a:br>
            <a:r>
              <a:rPr lang="en-US" sz="2400" dirty="0" smtClean="0"/>
              <a:t>Some </a:t>
            </a:r>
            <a:r>
              <a:rPr lang="en-US" sz="2400" dirty="0" smtClean="0"/>
              <a:t>of those sites may even be involved with </a:t>
            </a:r>
            <a:r>
              <a:rPr lang="en-US" sz="2400" b="1" dirty="0" smtClean="0"/>
              <a:t>malware.</a:t>
            </a:r>
            <a:r>
              <a:rPr lang="en-US" sz="2400" dirty="0" smtClean="0"/>
              <a:t> </a:t>
            </a:r>
            <a:endParaRPr lang="en-US" sz="2400" dirty="0" smtClean="0"/>
          </a:p>
          <a:p>
            <a:endParaRPr lang="en-US" sz="2400" dirty="0"/>
          </a:p>
          <a:p>
            <a:r>
              <a:rPr lang="en-US" sz="2400" b="1" dirty="0" smtClean="0"/>
              <a:t>Please </a:t>
            </a:r>
            <a:r>
              <a:rPr lang="en-US" sz="2400" b="1" dirty="0" smtClean="0"/>
              <a:t>do NOT investigate any sites that may be involved with malware </a:t>
            </a:r>
            <a:r>
              <a:rPr lang="en-US" sz="2400" b="1" dirty="0" smtClean="0"/>
              <a:t>while here </a:t>
            </a:r>
            <a:r>
              <a:rPr lang="en-US" sz="2400" b="1" dirty="0" smtClean="0"/>
              <a:t>at </a:t>
            </a:r>
            <a:r>
              <a:rPr lang="en-US" sz="2400" b="1" dirty="0" smtClean="0"/>
              <a:t>M3AAWG </a:t>
            </a:r>
            <a:r>
              <a:rPr lang="en-US" sz="2400" dirty="0" smtClean="0"/>
              <a:t>(we don't want anyone getting infected, </a:t>
            </a:r>
            <a:r>
              <a:rPr lang="en-US" sz="2400" dirty="0" smtClean="0"/>
              <a:t>or spreading an infection to others). </a:t>
            </a:r>
            <a:r>
              <a:rPr lang="en-US" sz="2400" dirty="0" smtClean="0"/>
              <a:t>If </a:t>
            </a:r>
            <a:r>
              <a:rPr lang="en-US" sz="2400" dirty="0" smtClean="0"/>
              <a:t>you </a:t>
            </a:r>
            <a:r>
              <a:rPr lang="en-US" sz="2400" dirty="0" smtClean="0"/>
              <a:t>do choose </a:t>
            </a:r>
            <a:br>
              <a:rPr lang="en-US" sz="2400" dirty="0" smtClean="0"/>
            </a:br>
            <a:r>
              <a:rPr lang="en-US" sz="2400" dirty="0" smtClean="0"/>
              <a:t>to </a:t>
            </a:r>
            <a:r>
              <a:rPr lang="en-US" sz="2400" dirty="0" smtClean="0"/>
              <a:t>investigate such sites elsewhere, you do so at your own risk.</a:t>
            </a:r>
          </a:p>
        </p:txBody>
      </p:sp>
      <p:sp>
        <p:nvSpPr>
          <p:cNvPr id="4" name="Slide Number Placeholder 3"/>
          <p:cNvSpPr>
            <a:spLocks noGrp="1"/>
          </p:cNvSpPr>
          <p:nvPr>
            <p:ph type="sldNum" sz="quarter" idx="12"/>
          </p:nvPr>
        </p:nvSpPr>
        <p:spPr/>
        <p:txBody>
          <a:bodyPr/>
          <a:lstStyle/>
          <a:p>
            <a:fld id="{4D4BB8BD-F8C0-4544-BAE3-59EE5C16151F}" type="slidenum">
              <a:rPr lang="en-US" smtClean="0"/>
              <a:t>4</a:t>
            </a:fld>
            <a:endParaRPr lang="en-US"/>
          </a:p>
        </p:txBody>
      </p:sp>
    </p:spTree>
    <p:extLst>
      <p:ext uri="{BB962C8B-B14F-4D97-AF65-F5344CB8AC3E}">
        <p14:creationId xmlns:p14="http://schemas.microsoft.com/office/powerpoint/2010/main" val="25586608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18809"/>
          </a:xfrm>
        </p:spPr>
        <p:txBody>
          <a:bodyPr>
            <a:normAutofit/>
          </a:bodyPr>
          <a:lstStyle/>
          <a:p>
            <a:r>
              <a:rPr lang="en-US" sz="3200" b="1" dirty="0" smtClean="0">
                <a:solidFill>
                  <a:srgbClr val="000000"/>
                </a:solidFill>
              </a:rPr>
              <a:t>End of Part I</a:t>
            </a:r>
            <a:endParaRPr lang="en-US" sz="3200" b="1" dirty="0">
              <a:solidFill>
                <a:srgbClr val="000000"/>
              </a:solidFill>
            </a:endParaRPr>
          </a:p>
        </p:txBody>
      </p:sp>
      <p:sp>
        <p:nvSpPr>
          <p:cNvPr id="3" name="Content Placeholder 2"/>
          <p:cNvSpPr>
            <a:spLocks noGrp="1"/>
          </p:cNvSpPr>
          <p:nvPr>
            <p:ph idx="1"/>
          </p:nvPr>
        </p:nvSpPr>
        <p:spPr>
          <a:xfrm>
            <a:off x="211677" y="909978"/>
            <a:ext cx="8766950" cy="5776022"/>
          </a:xfrm>
        </p:spPr>
        <p:txBody>
          <a:bodyPr>
            <a:normAutofit/>
          </a:bodyPr>
          <a:lstStyle/>
          <a:p>
            <a:pPr>
              <a:spcBef>
                <a:spcPts val="0"/>
              </a:spcBef>
            </a:pPr>
            <a:r>
              <a:rPr lang="en-US" sz="2400" dirty="0" smtClean="0"/>
              <a:t>Assuming you successfully completed the exercises on the preceding few slides, </a:t>
            </a:r>
            <a:r>
              <a:rPr lang="en-US" sz="2400" b="1" dirty="0" smtClean="0"/>
              <a:t>congratulations,</a:t>
            </a:r>
            <a:r>
              <a:rPr lang="en-US" sz="2400" dirty="0" smtClean="0"/>
              <a:t> you're now able to do basic passive DNS tasks! </a:t>
            </a:r>
          </a:p>
          <a:p>
            <a:pPr>
              <a:spcBef>
                <a:spcPts val="0"/>
              </a:spcBef>
            </a:pPr>
            <a:endParaRPr lang="en-US" sz="2400" b="1" dirty="0">
              <a:solidFill>
                <a:srgbClr val="FF0000"/>
              </a:solidFill>
            </a:endParaRPr>
          </a:p>
          <a:p>
            <a:pPr>
              <a:spcBef>
                <a:spcPts val="0"/>
              </a:spcBef>
            </a:pPr>
            <a:r>
              <a:rPr lang="en-US" sz="2400" b="1" dirty="0" smtClean="0"/>
              <a:t>If you're NOT a technical person and you're itching to hit a museum or see the Eiffel tower, you can "escape" now, and maybe try doing some further queries with your temporary access later tonight or in a </a:t>
            </a:r>
            <a:r>
              <a:rPr lang="en-US" sz="2400" b="1" dirty="0" smtClean="0"/>
              <a:t>few days. You should have access </a:t>
            </a:r>
            <a:br>
              <a:rPr lang="en-US" sz="2400" b="1" dirty="0" smtClean="0"/>
            </a:br>
            <a:r>
              <a:rPr lang="en-US" sz="2400" b="1" dirty="0" smtClean="0"/>
              <a:t>for about 15 days.</a:t>
            </a:r>
            <a:r>
              <a:rPr lang="en-US" sz="2400" b="1" dirty="0" smtClean="0"/>
              <a:t/>
            </a:r>
            <a:br>
              <a:rPr lang="en-US" sz="2400" b="1" dirty="0" smtClean="0"/>
            </a:br>
            <a:endParaRPr lang="en-US" sz="2400" b="1" dirty="0">
              <a:latin typeface="Calibri"/>
              <a:cs typeface="Calibri"/>
            </a:endParaRPr>
          </a:p>
          <a:p>
            <a:pPr>
              <a:spcBef>
                <a:spcPts val="0"/>
              </a:spcBef>
            </a:pPr>
            <a:r>
              <a:rPr lang="en-US" sz="2400" dirty="0" smtClean="0">
                <a:latin typeface="Calibri"/>
                <a:cs typeface="Calibri"/>
              </a:rPr>
              <a:t>On the other hand, we'd encourage you to stay here and keep going! We've got more to share with you!</a:t>
            </a:r>
          </a:p>
          <a:p>
            <a:pPr>
              <a:spcBef>
                <a:spcPts val="0"/>
              </a:spcBef>
            </a:pP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40</a:t>
            </a:fld>
            <a:endParaRPr lang="en-US" dirty="0"/>
          </a:p>
        </p:txBody>
      </p:sp>
    </p:spTree>
    <p:extLst>
      <p:ext uri="{BB962C8B-B14F-4D97-AF65-F5344CB8AC3E}">
        <p14:creationId xmlns:p14="http://schemas.microsoft.com/office/powerpoint/2010/main" val="40300089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185" y="1171325"/>
            <a:ext cx="8310605" cy="2847738"/>
          </a:xfrm>
        </p:spPr>
        <p:txBody>
          <a:bodyPr>
            <a:normAutofit/>
          </a:bodyPr>
          <a:lstStyle/>
          <a:p>
            <a:pPr algn="l"/>
            <a:r>
              <a:rPr lang="en-US" sz="3200" b="1" dirty="0" smtClean="0">
                <a:solidFill>
                  <a:srgbClr val="000000"/>
                </a:solidFill>
              </a:rPr>
              <a:t>PART II. PASSIVE DNS API/Command Line Interface</a:t>
            </a:r>
            <a:br>
              <a:rPr lang="en-US" sz="3200" b="1" dirty="0" smtClean="0">
                <a:solidFill>
                  <a:srgbClr val="000000"/>
                </a:solidFill>
              </a:rPr>
            </a:br>
            <a:r>
              <a:rPr lang="en-US" sz="3200" b="1" dirty="0" smtClean="0">
                <a:solidFill>
                  <a:srgbClr val="000000"/>
                </a:solidFill>
              </a:rPr>
              <a:t> </a:t>
            </a:r>
            <a:br>
              <a:rPr lang="en-US" sz="3200" b="1" dirty="0" smtClean="0">
                <a:solidFill>
                  <a:srgbClr val="000000"/>
                </a:solidFill>
              </a:rPr>
            </a:br>
            <a:r>
              <a:rPr lang="en-US" sz="3200" b="1" dirty="0" smtClean="0">
                <a:solidFill>
                  <a:srgbClr val="000000"/>
                </a:solidFill>
              </a:rPr>
              <a:t>3) Installing the Command Line Interface (CLI)</a:t>
            </a:r>
            <a:br>
              <a:rPr lang="en-US" sz="3200" b="1" dirty="0" smtClean="0">
                <a:solidFill>
                  <a:srgbClr val="000000"/>
                </a:solidFill>
              </a:rPr>
            </a:br>
            <a:r>
              <a:rPr lang="en-US" sz="3200" b="1" dirty="0" smtClean="0">
                <a:solidFill>
                  <a:srgbClr val="000000"/>
                </a:solidFill>
              </a:rPr>
              <a:t>Python Client</a:t>
            </a:r>
            <a:endParaRPr lang="en-US" sz="3200" b="1" dirty="0">
              <a:solidFill>
                <a:srgbClr val="000000"/>
              </a:solidFill>
            </a:endParaRPr>
          </a:p>
        </p:txBody>
      </p:sp>
    </p:spTree>
    <p:extLst>
      <p:ext uri="{BB962C8B-B14F-4D97-AF65-F5344CB8AC3E}">
        <p14:creationId xmlns:p14="http://schemas.microsoft.com/office/powerpoint/2010/main" val="39727682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98165"/>
          </a:xfrm>
        </p:spPr>
        <p:txBody>
          <a:bodyPr>
            <a:normAutofit/>
          </a:bodyPr>
          <a:lstStyle/>
          <a:p>
            <a:r>
              <a:rPr lang="en-US" sz="3200" b="1" spc="-100" dirty="0" smtClean="0"/>
              <a:t>Limitations And Advantages</a:t>
            </a:r>
            <a:r>
              <a:rPr lang="en-US" sz="3200" b="1" spc="-100" dirty="0"/>
              <a:t> </a:t>
            </a:r>
            <a:r>
              <a:rPr lang="en-US" sz="3200" b="1" spc="-100" dirty="0" smtClean="0"/>
              <a:t>of Using The DNSDB API</a:t>
            </a:r>
            <a:endParaRPr lang="en-US" sz="3200" b="1" spc="-100" dirty="0"/>
          </a:p>
        </p:txBody>
      </p:sp>
      <p:sp>
        <p:nvSpPr>
          <p:cNvPr id="3" name="Content Placeholder 2"/>
          <p:cNvSpPr>
            <a:spLocks noGrp="1"/>
          </p:cNvSpPr>
          <p:nvPr>
            <p:ph idx="1"/>
          </p:nvPr>
        </p:nvSpPr>
        <p:spPr>
          <a:xfrm>
            <a:off x="211677" y="952370"/>
            <a:ext cx="8766950" cy="5733630"/>
          </a:xfrm>
        </p:spPr>
        <p:txBody>
          <a:bodyPr>
            <a:normAutofit/>
          </a:bodyPr>
          <a:lstStyle/>
          <a:p>
            <a:pPr marL="0" indent="0">
              <a:buNone/>
            </a:pPr>
            <a:r>
              <a:rPr lang="en-US" sz="2400" b="1" dirty="0" smtClean="0"/>
              <a:t>Limitations:</a:t>
            </a:r>
          </a:p>
          <a:p>
            <a:pPr marL="857250" lvl="1" indent="-457200">
              <a:buFont typeface="Arial"/>
              <a:buChar char="•"/>
            </a:pPr>
            <a:r>
              <a:rPr lang="en-US" sz="2400" dirty="0" smtClean="0"/>
              <a:t>The API Command Line Client works best if you're comfortable working at the </a:t>
            </a:r>
            <a:r>
              <a:rPr lang="en-US" sz="2400" b="1" dirty="0" smtClean="0"/>
              <a:t>Unix shell prompt</a:t>
            </a:r>
          </a:p>
          <a:p>
            <a:pPr marL="857250" lvl="1" indent="-457200">
              <a:buFont typeface="Arial"/>
              <a:buChar char="•"/>
            </a:pPr>
            <a:r>
              <a:rPr lang="en-US" sz="2400" b="1" dirty="0" smtClean="0"/>
              <a:t>You will need to install software </a:t>
            </a:r>
            <a:r>
              <a:rPr lang="en-US" sz="2400" dirty="0" smtClean="0"/>
              <a:t>(but just </a:t>
            </a:r>
            <a:r>
              <a:rPr lang="en-US" sz="2400" dirty="0" smtClean="0"/>
              <a:t>once!) </a:t>
            </a:r>
            <a:r>
              <a:rPr lang="en-US" sz="2400" dirty="0" smtClean="0"/>
              <a:t>to use the API Command </a:t>
            </a:r>
            <a:r>
              <a:rPr lang="en-US" sz="2400" dirty="0"/>
              <a:t>L</a:t>
            </a:r>
            <a:r>
              <a:rPr lang="en-US" sz="2400" dirty="0" smtClean="0"/>
              <a:t>ine </a:t>
            </a:r>
            <a:r>
              <a:rPr lang="en-US" sz="2400" dirty="0" smtClean="0"/>
              <a:t>Client from the command line</a:t>
            </a:r>
            <a:endParaRPr lang="en-US" sz="2400" dirty="0" smtClean="0"/>
          </a:p>
          <a:p>
            <a:pPr marL="857250" lvl="1" indent="-457200">
              <a:buFont typeface="Arial"/>
              <a:buChar char="•"/>
            </a:pPr>
            <a:endParaRPr lang="en-US" sz="2400" dirty="0" smtClean="0"/>
          </a:p>
          <a:p>
            <a:pPr marL="0" lvl="1" indent="0">
              <a:buNone/>
            </a:pPr>
            <a:r>
              <a:rPr lang="en-US" sz="2400" b="1" dirty="0" smtClean="0"/>
              <a:t>Advantages:</a:t>
            </a:r>
          </a:p>
          <a:p>
            <a:pPr marL="859536" lvl="1" indent="-457200">
              <a:buFont typeface="Arial"/>
              <a:buChar char="•"/>
            </a:pPr>
            <a:r>
              <a:rPr lang="en-US" sz="2400" dirty="0" smtClean="0"/>
              <a:t>The API interface is easy to script if you're comfortable using Unix pipes and redirection</a:t>
            </a:r>
          </a:p>
          <a:p>
            <a:pPr marL="859536" lvl="1" indent="-457200">
              <a:buFont typeface="Arial"/>
              <a:buChar char="•"/>
            </a:pPr>
            <a:r>
              <a:rPr lang="en-US" sz="2400" dirty="0"/>
              <a:t>The </a:t>
            </a:r>
            <a:r>
              <a:rPr lang="en-US" sz="2400" dirty="0" smtClean="0"/>
              <a:t>API can </a:t>
            </a:r>
            <a:r>
              <a:rPr lang="en-US" sz="2400" dirty="0" smtClean="0"/>
              <a:t>be asked to </a:t>
            </a:r>
            <a:r>
              <a:rPr lang="en-US" sz="2400" dirty="0" smtClean="0"/>
              <a:t>return </a:t>
            </a:r>
            <a:r>
              <a:rPr lang="en-US" sz="2400" dirty="0" smtClean="0"/>
              <a:t>up </a:t>
            </a:r>
            <a:r>
              <a:rPr lang="en-US" sz="2400" dirty="0" smtClean="0"/>
              <a:t>to 1,000,000 results/query</a:t>
            </a:r>
          </a:p>
          <a:p>
            <a:pPr marL="859536" lvl="1" indent="-457200">
              <a:buFont typeface="Arial"/>
              <a:buChar char="•"/>
            </a:pPr>
            <a:r>
              <a:rPr lang="en-US" sz="2400" dirty="0"/>
              <a:t>The </a:t>
            </a:r>
            <a:r>
              <a:rPr lang="en-US" sz="2400" dirty="0" smtClean="0"/>
              <a:t>API can </a:t>
            </a:r>
            <a:r>
              <a:rPr lang="en-US" sz="2400" dirty="0"/>
              <a:t>do time </a:t>
            </a:r>
            <a:r>
              <a:rPr lang="en-US" sz="2400" dirty="0" smtClean="0"/>
              <a:t>fencing and </a:t>
            </a:r>
            <a:r>
              <a:rPr lang="en-US" sz="2400" dirty="0"/>
              <a:t>sorting of query </a:t>
            </a:r>
            <a:r>
              <a:rPr lang="en-US" sz="2400" dirty="0" smtClean="0"/>
              <a:t>results</a:t>
            </a:r>
          </a:p>
          <a:p>
            <a:pPr marL="859536" lvl="1" indent="-457200">
              <a:buFont typeface="Arial"/>
              <a:buChar char="•"/>
            </a:pPr>
            <a:r>
              <a:rPr lang="en-US" sz="2400" dirty="0" smtClean="0"/>
              <a:t>The API offers JSON output </a:t>
            </a:r>
            <a:r>
              <a:rPr lang="en-US" sz="2400" dirty="0" smtClean="0"/>
              <a:t>format, in addition to traditional</a:t>
            </a:r>
            <a:br>
              <a:rPr lang="en-US" sz="2400" dirty="0" smtClean="0"/>
            </a:br>
            <a:r>
              <a:rPr lang="en-US" sz="2400" dirty="0" smtClean="0"/>
              <a:t>plain text output</a:t>
            </a: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42</a:t>
            </a:fld>
            <a:endParaRPr lang="en-US"/>
          </a:p>
        </p:txBody>
      </p:sp>
    </p:spTree>
    <p:extLst>
      <p:ext uri="{BB962C8B-B14F-4D97-AF65-F5344CB8AC3E}">
        <p14:creationId xmlns:p14="http://schemas.microsoft.com/office/powerpoint/2010/main" val="40073343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35082"/>
          </a:xfrm>
        </p:spPr>
        <p:txBody>
          <a:bodyPr>
            <a:normAutofit/>
          </a:bodyPr>
          <a:lstStyle/>
          <a:p>
            <a:r>
              <a:rPr lang="en-US" sz="3200" b="1" dirty="0" smtClean="0"/>
              <a:t>Prerequisites For Accessing DNSDB Via The API</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r>
              <a:rPr lang="en-US" sz="2400" dirty="0" smtClean="0"/>
              <a:t>You'll need your DNSDB API key. You were sent one along with your DNSDB username and </a:t>
            </a:r>
            <a:r>
              <a:rPr lang="en-US" sz="2400" dirty="0" smtClean="0"/>
              <a:t>password, so check </a:t>
            </a:r>
            <a:r>
              <a:rPr lang="en-US" sz="2400" dirty="0" smtClean="0"/>
              <a:t>your email!</a:t>
            </a:r>
          </a:p>
          <a:p>
            <a:endParaRPr lang="en-US" sz="2400" dirty="0" smtClean="0"/>
          </a:p>
          <a:p>
            <a:r>
              <a:rPr lang="en-US" sz="2400" b="1" dirty="0" smtClean="0"/>
              <a:t>If at all possible, access the API from a Linux, BSD</a:t>
            </a:r>
            <a:r>
              <a:rPr lang="en-US" sz="2400" b="1" dirty="0"/>
              <a:t> </a:t>
            </a:r>
            <a:r>
              <a:rPr lang="en-US" sz="2400" b="1" dirty="0" smtClean="0"/>
              <a:t>or Mac OS system.</a:t>
            </a:r>
          </a:p>
          <a:p>
            <a:endParaRPr lang="en-US" sz="2400" b="1" dirty="0" smtClean="0"/>
          </a:p>
          <a:p>
            <a:pPr marL="342900" lvl="1" indent="-342900">
              <a:buFont typeface="Arial"/>
              <a:buChar char="•"/>
            </a:pPr>
            <a:r>
              <a:rPr lang="en-US" sz="2400" b="1" dirty="0" smtClean="0"/>
              <a:t>If you MUST run under Windows: </a:t>
            </a:r>
            <a:endParaRPr lang="en-US" sz="2400" b="1" dirty="0"/>
          </a:p>
          <a:p>
            <a:pPr marL="742950" lvl="2" indent="-342900"/>
            <a:endParaRPr lang="en-US" sz="2000" dirty="0" smtClean="0"/>
          </a:p>
          <a:p>
            <a:pPr marL="742950" lvl="2" indent="-342900"/>
            <a:r>
              <a:rPr lang="en-US" sz="2000" dirty="0" smtClean="0"/>
              <a:t>You can try running the DNSDB command line client in a Unix virtual machine on top of Windows </a:t>
            </a:r>
          </a:p>
          <a:p>
            <a:pPr marL="742950" lvl="2" indent="-342900"/>
            <a:r>
              <a:rPr lang="en-US" sz="2000" dirty="0" err="1" smtClean="0"/>
              <a:t>Virtualbox</a:t>
            </a:r>
            <a:r>
              <a:rPr lang="en-US" sz="2000" dirty="0" smtClean="0"/>
              <a:t> is one free virtual machine environment you can try for this purpose. </a:t>
            </a:r>
            <a:r>
              <a:rPr lang="en-US" sz="2000" dirty="0" smtClean="0"/>
              <a:t>This</a:t>
            </a:r>
            <a:r>
              <a:rPr lang="en-US" sz="2000" dirty="0" smtClean="0"/>
              <a:t> </a:t>
            </a:r>
            <a:r>
              <a:rPr lang="en-US" sz="2000" dirty="0" smtClean="0"/>
              <a:t>is a relatively large download, so you may not want to download it right now, but directions are available in the MS Word document "installing-virtualbox-m3aawg.docx" in the</a:t>
            </a:r>
            <a:br>
              <a:rPr lang="en-US" sz="2000" dirty="0" smtClean="0"/>
            </a:br>
            <a:r>
              <a:rPr lang="en-US" sz="2000" dirty="0" smtClean="0"/>
              <a:t>https://</a:t>
            </a:r>
            <a:r>
              <a:rPr lang="en-US" sz="2000" dirty="0" err="1" smtClean="0"/>
              <a:t>www.stsauver.com</a:t>
            </a:r>
            <a:r>
              <a:rPr lang="en-US" sz="2000" dirty="0" smtClean="0"/>
              <a:t>/joe/</a:t>
            </a:r>
            <a:r>
              <a:rPr lang="en-US" sz="2000" dirty="0" err="1" smtClean="0"/>
              <a:t>nowheretohide</a:t>
            </a:r>
            <a:r>
              <a:rPr lang="en-US" sz="2000" dirty="0" smtClean="0"/>
              <a:t>/  directory</a:t>
            </a:r>
          </a:p>
        </p:txBody>
      </p:sp>
      <p:sp>
        <p:nvSpPr>
          <p:cNvPr id="4" name="Slide Number Placeholder 3"/>
          <p:cNvSpPr>
            <a:spLocks noGrp="1"/>
          </p:cNvSpPr>
          <p:nvPr>
            <p:ph type="sldNum" sz="quarter" idx="12"/>
          </p:nvPr>
        </p:nvSpPr>
        <p:spPr/>
        <p:txBody>
          <a:bodyPr/>
          <a:lstStyle/>
          <a:p>
            <a:fld id="{25FA0D19-0660-7647-BF24-001E5E010EB2}" type="slidenum">
              <a:rPr lang="en-US" smtClean="0"/>
              <a:t>43</a:t>
            </a:fld>
            <a:endParaRPr lang="en-US" dirty="0"/>
          </a:p>
        </p:txBody>
      </p:sp>
    </p:spTree>
    <p:extLst>
      <p:ext uri="{BB962C8B-B14F-4D97-AF65-F5344CB8AC3E}">
        <p14:creationId xmlns:p14="http://schemas.microsoft.com/office/powerpoint/2010/main" val="13200929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35082"/>
          </a:xfrm>
        </p:spPr>
        <p:txBody>
          <a:bodyPr>
            <a:normAutofit/>
          </a:bodyPr>
          <a:lstStyle/>
          <a:p>
            <a:r>
              <a:rPr lang="en-US" sz="3200" b="1" dirty="0" smtClean="0"/>
              <a:t>Python DNSDB API Command Line Client</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r>
              <a:rPr lang="en-US" sz="2400" dirty="0" smtClean="0"/>
              <a:t>There are actually multiple DNSDB command line clients available. </a:t>
            </a:r>
            <a:br>
              <a:rPr lang="en-US" sz="2400" dirty="0" smtClean="0"/>
            </a:br>
            <a:endParaRPr lang="en-US" sz="2400" dirty="0" smtClean="0"/>
          </a:p>
          <a:p>
            <a:r>
              <a:rPr lang="en-US" sz="2400" b="1" dirty="0" smtClean="0"/>
              <a:t>For this training, we're going to use the Python DNSDB </a:t>
            </a:r>
            <a:r>
              <a:rPr lang="en-US" sz="2400" b="1" dirty="0" smtClean="0"/>
              <a:t>client </a:t>
            </a:r>
            <a:r>
              <a:rPr lang="en-US" sz="2400" b="1" dirty="0" smtClean="0"/>
              <a:t>known as "</a:t>
            </a:r>
            <a:r>
              <a:rPr lang="en-US" sz="2400" b="1" dirty="0" err="1" smtClean="0"/>
              <a:t>dnsdb_query.py</a:t>
            </a:r>
            <a:r>
              <a:rPr lang="en-US" sz="2400" b="1" dirty="0" smtClean="0"/>
              <a:t>" </a:t>
            </a:r>
          </a:p>
          <a:p>
            <a:endParaRPr lang="en-US" sz="2400" b="1" dirty="0"/>
          </a:p>
          <a:p>
            <a:r>
              <a:rPr lang="en-US" sz="2400" dirty="0" smtClean="0"/>
              <a:t>To get that software (and instructions for its installation), see</a:t>
            </a:r>
            <a:br>
              <a:rPr lang="en-US" sz="2400" dirty="0" smtClean="0"/>
            </a:br>
            <a:r>
              <a:rPr lang="en-US" sz="2400" dirty="0" smtClean="0"/>
              <a:t>https://</a:t>
            </a:r>
            <a:r>
              <a:rPr lang="en-US" sz="2400" dirty="0" err="1" smtClean="0"/>
              <a:t>github.com</a:t>
            </a:r>
            <a:r>
              <a:rPr lang="en-US" sz="2400" dirty="0" smtClean="0"/>
              <a:t>/dnsdb/dnsdb-query</a:t>
            </a:r>
          </a:p>
          <a:p>
            <a:endParaRPr lang="en-US" sz="2400" dirty="0"/>
          </a:p>
          <a:p>
            <a:r>
              <a:rPr lang="en-US" sz="2400" dirty="0" smtClean="0"/>
              <a:t>You will need to be comfortable installing software, or get help from someone who is, to install </a:t>
            </a:r>
            <a:r>
              <a:rPr lang="en-US" sz="2400" dirty="0" err="1" smtClean="0"/>
              <a:t>dnsdb_query.py</a:t>
            </a:r>
            <a:endParaRPr lang="en-US" sz="2400" dirty="0" smtClean="0"/>
          </a:p>
          <a:p>
            <a:endParaRPr lang="en-US" sz="2400" dirty="0"/>
          </a:p>
          <a:p>
            <a:r>
              <a:rPr lang="en-US" sz="2400" dirty="0" smtClean="0"/>
              <a:t>If you're not comfortable installing that software, you can also just watch while we go through this section.</a:t>
            </a:r>
          </a:p>
        </p:txBody>
      </p:sp>
      <p:sp>
        <p:nvSpPr>
          <p:cNvPr id="4" name="Slide Number Placeholder 3"/>
          <p:cNvSpPr>
            <a:spLocks noGrp="1"/>
          </p:cNvSpPr>
          <p:nvPr>
            <p:ph type="sldNum" sz="quarter" idx="12"/>
          </p:nvPr>
        </p:nvSpPr>
        <p:spPr/>
        <p:txBody>
          <a:bodyPr/>
          <a:lstStyle/>
          <a:p>
            <a:fld id="{25FA0D19-0660-7647-BF24-001E5E010EB2}" type="slidenum">
              <a:rPr lang="en-US" smtClean="0"/>
              <a:t>44</a:t>
            </a:fld>
            <a:endParaRPr lang="en-US"/>
          </a:p>
        </p:txBody>
      </p:sp>
    </p:spTree>
    <p:extLst>
      <p:ext uri="{BB962C8B-B14F-4D97-AF65-F5344CB8AC3E}">
        <p14:creationId xmlns:p14="http://schemas.microsoft.com/office/powerpoint/2010/main" val="9555199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816312"/>
          </a:xfrm>
        </p:spPr>
        <p:txBody>
          <a:bodyPr>
            <a:normAutofit/>
          </a:bodyPr>
          <a:lstStyle/>
          <a:p>
            <a:r>
              <a:rPr lang="en-US" sz="3200" b="1" dirty="0" smtClean="0"/>
              <a:t>Prerequisites </a:t>
            </a:r>
            <a:br>
              <a:rPr lang="en-US" sz="3200" b="1" dirty="0" smtClean="0"/>
            </a:br>
            <a:r>
              <a:rPr lang="en-US" sz="3200" b="1" dirty="0" smtClean="0"/>
              <a:t>(</a:t>
            </a:r>
            <a:r>
              <a:rPr lang="en-US" sz="3200" b="1" dirty="0"/>
              <a:t>per https://</a:t>
            </a:r>
            <a:r>
              <a:rPr lang="en-US" sz="3200" b="1" dirty="0" err="1"/>
              <a:t>github.com</a:t>
            </a:r>
            <a:r>
              <a:rPr lang="en-US" sz="3200" b="1" dirty="0"/>
              <a:t>/</a:t>
            </a:r>
            <a:r>
              <a:rPr lang="en-US" sz="3200" b="1" dirty="0" err="1"/>
              <a:t>dnsdb</a:t>
            </a:r>
            <a:r>
              <a:rPr lang="en-US" sz="3200" b="1" dirty="0"/>
              <a:t>/</a:t>
            </a:r>
            <a:r>
              <a:rPr lang="en-US" sz="3200" b="1" dirty="0" err="1"/>
              <a:t>dnsdb</a:t>
            </a:r>
            <a:r>
              <a:rPr lang="en-US" sz="3200" b="1" dirty="0"/>
              <a:t>-</a:t>
            </a:r>
            <a:r>
              <a:rPr lang="en-US" sz="3200" b="1" dirty="0" smtClean="0"/>
              <a:t>query)</a:t>
            </a:r>
            <a:endParaRPr lang="en-US" sz="3200" b="1" dirty="0"/>
          </a:p>
        </p:txBody>
      </p:sp>
      <p:sp>
        <p:nvSpPr>
          <p:cNvPr id="3" name="Content Placeholder 2"/>
          <p:cNvSpPr>
            <a:spLocks noGrp="1"/>
          </p:cNvSpPr>
          <p:nvPr>
            <p:ph idx="1"/>
          </p:nvPr>
        </p:nvSpPr>
        <p:spPr>
          <a:xfrm>
            <a:off x="211677" y="1206500"/>
            <a:ext cx="8766950" cy="5479499"/>
          </a:xfrm>
        </p:spPr>
        <p:txBody>
          <a:bodyPr>
            <a:normAutofit/>
          </a:bodyPr>
          <a:lstStyle/>
          <a:p>
            <a:endParaRPr lang="en-US" sz="2400" dirty="0" smtClean="0"/>
          </a:p>
          <a:p>
            <a:r>
              <a:rPr lang="en-US" sz="2400" dirty="0" smtClean="0"/>
              <a:t>    </a:t>
            </a:r>
            <a:r>
              <a:rPr lang="en-US" sz="2400" dirty="0"/>
              <a:t>Linux, BSD, OS X</a:t>
            </a:r>
          </a:p>
          <a:p>
            <a:r>
              <a:rPr lang="en-US" sz="2400" dirty="0"/>
              <a:t>    </a:t>
            </a:r>
            <a:r>
              <a:rPr lang="en-US" sz="2400" dirty="0" smtClean="0"/>
              <a:t>Curl							</a:t>
            </a:r>
            <a:r>
              <a:rPr lang="en-US" sz="2400" i="1" dirty="0" smtClean="0"/>
              <a:t>[</a:t>
            </a:r>
            <a:r>
              <a:rPr lang="en-US" sz="2400" i="1" dirty="0"/>
              <a:t>see https://</a:t>
            </a:r>
            <a:r>
              <a:rPr lang="en-US" sz="2400" i="1" dirty="0" err="1"/>
              <a:t>curl.haxx.se</a:t>
            </a:r>
            <a:r>
              <a:rPr lang="en-US" sz="2400" i="1" dirty="0" smtClean="0"/>
              <a:t>/  ]</a:t>
            </a:r>
            <a:endParaRPr lang="en-US" sz="2400" dirty="0"/>
          </a:p>
          <a:p>
            <a:r>
              <a:rPr lang="en-US" sz="2400" dirty="0"/>
              <a:t>    Python 2.7.</a:t>
            </a:r>
            <a:r>
              <a:rPr lang="en-US" sz="2400" dirty="0" smtClean="0"/>
              <a:t>x	</a:t>
            </a:r>
            <a:r>
              <a:rPr lang="en-US" sz="2400" dirty="0"/>
              <a:t>	</a:t>
            </a:r>
            <a:r>
              <a:rPr lang="en-US" sz="2400" dirty="0" smtClean="0"/>
              <a:t>			</a:t>
            </a:r>
            <a:r>
              <a:rPr lang="en-US" sz="2400" i="1" dirty="0" smtClean="0"/>
              <a:t>[</a:t>
            </a:r>
            <a:r>
              <a:rPr lang="en-US" sz="2400" i="1" dirty="0"/>
              <a:t>see https://</a:t>
            </a:r>
            <a:r>
              <a:rPr lang="en-US" sz="2400" i="1" dirty="0" err="1"/>
              <a:t>www.python.org</a:t>
            </a:r>
            <a:r>
              <a:rPr lang="en-US" sz="2400" i="1" dirty="0" smtClean="0"/>
              <a:t>/</a:t>
            </a:r>
            <a:r>
              <a:rPr lang="en-US" sz="2400" i="1" dirty="0"/>
              <a:t> </a:t>
            </a:r>
            <a:r>
              <a:rPr lang="en-US" sz="2400" i="1" dirty="0" smtClean="0"/>
              <a:t>]</a:t>
            </a:r>
            <a:endParaRPr lang="en-US" sz="2400" dirty="0"/>
          </a:p>
          <a:p>
            <a:r>
              <a:rPr lang="en-US" sz="2400" dirty="0"/>
              <a:t>    Farsight DNSDB API </a:t>
            </a:r>
            <a:r>
              <a:rPr lang="en-US" sz="2400" dirty="0" smtClean="0"/>
              <a:t>key		</a:t>
            </a:r>
            <a:r>
              <a:rPr lang="en-US" sz="2400" i="1" dirty="0" smtClean="0"/>
              <a:t>[see your </a:t>
            </a:r>
            <a:r>
              <a:rPr lang="en-US" sz="2400" i="1" dirty="0" smtClean="0"/>
              <a:t>email, if you signed up</a:t>
            </a:r>
            <a:br>
              <a:rPr lang="en-US" sz="2400" i="1" dirty="0" smtClean="0"/>
            </a:br>
            <a:r>
              <a:rPr lang="en-US" sz="2400" i="1" dirty="0" smtClean="0"/>
              <a:t>									for a free DNSDB training account]</a:t>
            </a:r>
            <a:endParaRPr lang="en-US" sz="2400" i="1" dirty="0" smtClean="0"/>
          </a:p>
          <a:p>
            <a:endParaRPr lang="en-US" sz="2400" dirty="0"/>
          </a:p>
          <a:p>
            <a:endParaRPr lang="en-US" sz="2400" dirty="0" smtClean="0"/>
          </a:p>
          <a:p>
            <a:r>
              <a:rPr lang="en-US" sz="2400" dirty="0" smtClean="0"/>
              <a:t>Curl and python 2.7.x often come pre-installed on many Unix-</a:t>
            </a:r>
            <a:r>
              <a:rPr lang="en-US" sz="2400" dirty="0" err="1" smtClean="0"/>
              <a:t>ish</a:t>
            </a:r>
            <a:r>
              <a:rPr lang="en-US" sz="2400" dirty="0" smtClean="0"/>
              <a:t> systems, so we will not address installing them further here</a:t>
            </a:r>
            <a:r>
              <a:rPr lang="en-US" sz="2400" dirty="0" smtClean="0"/>
              <a:t>. If you do need to install them, they will usually be available from your operating system's package management system.</a:t>
            </a: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45</a:t>
            </a:fld>
            <a:endParaRPr lang="en-US"/>
          </a:p>
        </p:txBody>
      </p:sp>
    </p:spTree>
    <p:extLst>
      <p:ext uri="{BB962C8B-B14F-4D97-AF65-F5344CB8AC3E}">
        <p14:creationId xmlns:p14="http://schemas.microsoft.com/office/powerpoint/2010/main" val="23214706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956012"/>
          </a:xfrm>
        </p:spPr>
        <p:txBody>
          <a:bodyPr>
            <a:normAutofit/>
          </a:bodyPr>
          <a:lstStyle/>
          <a:p>
            <a:r>
              <a:rPr lang="en-US" sz="3200" b="1" dirty="0" smtClean="0"/>
              <a:t>Installing </a:t>
            </a:r>
            <a:r>
              <a:rPr lang="en-US" sz="3200" b="1" dirty="0" err="1" smtClean="0"/>
              <a:t>dnsdb_query.py</a:t>
            </a:r>
            <a:r>
              <a:rPr lang="en-US" sz="3200" b="1" dirty="0"/>
              <a:t> </a:t>
            </a:r>
            <a:r>
              <a:rPr lang="en-US" sz="3200" b="1" dirty="0" smtClean="0"/>
              <a:t>per</a:t>
            </a:r>
            <a:r>
              <a:rPr lang="en-US" sz="3200" b="1" dirty="0"/>
              <a:t/>
            </a:r>
            <a:br>
              <a:rPr lang="en-US" sz="3200" b="1" dirty="0"/>
            </a:br>
            <a:r>
              <a:rPr lang="en-US" sz="3200" b="1" dirty="0"/>
              <a:t>https://</a:t>
            </a:r>
            <a:r>
              <a:rPr lang="en-US" sz="3200" b="1" dirty="0" err="1"/>
              <a:t>github.com</a:t>
            </a:r>
            <a:r>
              <a:rPr lang="en-US" sz="3200" b="1" dirty="0"/>
              <a:t>/</a:t>
            </a:r>
            <a:r>
              <a:rPr lang="en-US" sz="3200" b="1" dirty="0" err="1"/>
              <a:t>dnsdb</a:t>
            </a:r>
            <a:r>
              <a:rPr lang="en-US" sz="3200" b="1" dirty="0"/>
              <a:t>/</a:t>
            </a:r>
            <a:r>
              <a:rPr lang="en-US" sz="3200" b="1" dirty="0" err="1"/>
              <a:t>dnsdb</a:t>
            </a:r>
            <a:r>
              <a:rPr lang="en-US" sz="3200" b="1" dirty="0"/>
              <a:t>-</a:t>
            </a:r>
            <a:r>
              <a:rPr lang="en-US" sz="3200" b="1" dirty="0" smtClean="0"/>
              <a:t>query</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pPr marL="0" indent="0">
              <a:buNone/>
            </a:pPr>
            <a:endParaRPr lang="en-US" sz="2400" dirty="0" smtClean="0"/>
          </a:p>
          <a:p>
            <a:pPr marL="0" indent="0">
              <a:buNone/>
            </a:pPr>
            <a:r>
              <a:rPr lang="en-US" sz="2400" b="1" i="1" dirty="0" smtClean="0">
                <a:solidFill>
                  <a:srgbClr val="FF0000"/>
                </a:solidFill>
              </a:rPr>
              <a:t>You will only need to do this ONCE:</a:t>
            </a:r>
            <a:br>
              <a:rPr lang="en-US" sz="2400" b="1" i="1" dirty="0" smtClean="0">
                <a:solidFill>
                  <a:srgbClr val="FF0000"/>
                </a:solidFill>
              </a:rPr>
            </a:br>
            <a:endParaRPr lang="en-US" sz="2400" b="1" i="1" dirty="0" smtClean="0">
              <a:solidFill>
                <a:srgbClr val="FF0000"/>
              </a:solidFill>
            </a:endParaRPr>
          </a:p>
          <a:p>
            <a:pPr marL="0" indent="0">
              <a:buNone/>
            </a:pPr>
            <a:r>
              <a:rPr lang="en-US" sz="2400" i="1" dirty="0" smtClean="0"/>
              <a:t>1) Create a directory</a:t>
            </a:r>
            <a:endParaRPr lang="en-US" sz="2400" i="1" dirty="0"/>
          </a:p>
          <a:p>
            <a:pPr marL="0" indent="0">
              <a:buNone/>
            </a:pPr>
            <a:endParaRPr lang="en-US" sz="2400" dirty="0" smtClean="0"/>
          </a:p>
          <a:p>
            <a:pPr marL="0" indent="0">
              <a:buNone/>
            </a:pPr>
            <a:r>
              <a:rPr lang="en-US" sz="2400" dirty="0">
                <a:latin typeface="Courier New"/>
                <a:cs typeface="Courier New"/>
              </a:rPr>
              <a:t>	</a:t>
            </a:r>
            <a:r>
              <a:rPr lang="en-US" sz="2000" b="1" dirty="0" err="1" smtClean="0">
                <a:latin typeface="Courier New"/>
                <a:cs typeface="Courier New"/>
              </a:rPr>
              <a:t>mkdir</a:t>
            </a:r>
            <a:r>
              <a:rPr lang="en-US" sz="2000" b="1" dirty="0" smtClean="0">
                <a:latin typeface="Courier New"/>
                <a:cs typeface="Courier New"/>
              </a:rPr>
              <a:t> </a:t>
            </a:r>
            <a:r>
              <a:rPr lang="en-US" sz="2000" b="1" dirty="0">
                <a:latin typeface="Courier New"/>
                <a:cs typeface="Courier New"/>
              </a:rPr>
              <a:t>~/</a:t>
            </a:r>
            <a:r>
              <a:rPr lang="en-US" sz="2000" b="1" dirty="0" err="1" smtClean="0">
                <a:latin typeface="Courier New"/>
                <a:cs typeface="Courier New"/>
              </a:rPr>
              <a:t>dnsdb</a:t>
            </a:r>
            <a:endParaRPr lang="en-US" sz="2000" b="1" dirty="0" smtClean="0">
              <a:latin typeface="Courier New"/>
              <a:cs typeface="Courier New"/>
            </a:endParaRPr>
          </a:p>
          <a:p>
            <a:pPr marL="0" indent="0">
              <a:buNone/>
            </a:pPr>
            <a:endParaRPr lang="en-US" sz="2400" b="1" dirty="0"/>
          </a:p>
          <a:p>
            <a:pPr marL="0" indent="0">
              <a:buNone/>
            </a:pPr>
            <a:r>
              <a:rPr lang="en-US" sz="2400" i="1" dirty="0" smtClean="0"/>
              <a:t>2) Download </a:t>
            </a:r>
            <a:r>
              <a:rPr lang="en-US" sz="2400" i="1" dirty="0"/>
              <a:t>the software:</a:t>
            </a:r>
            <a:br>
              <a:rPr lang="en-US" sz="2400" i="1" dirty="0"/>
            </a:br>
            <a:r>
              <a:rPr lang="en-US" sz="2400" i="1" dirty="0"/>
              <a:t/>
            </a:r>
            <a:br>
              <a:rPr lang="en-US" sz="2400" i="1" dirty="0"/>
            </a:br>
            <a:r>
              <a:rPr lang="en-US" sz="2400" dirty="0" smtClean="0"/>
              <a:t>	</a:t>
            </a:r>
            <a:r>
              <a:rPr lang="en-US" sz="2000" b="1" dirty="0" smtClean="0">
                <a:latin typeface="Courier New"/>
                <a:cs typeface="Courier New"/>
              </a:rPr>
              <a:t>curl https</a:t>
            </a:r>
            <a:r>
              <a:rPr lang="en-US" sz="2000" b="1" dirty="0">
                <a:latin typeface="Courier New"/>
                <a:cs typeface="Courier New"/>
              </a:rPr>
              <a:t>://</a:t>
            </a:r>
            <a:r>
              <a:rPr lang="en-US" sz="2000" b="1" dirty="0" err="1">
                <a:latin typeface="Courier New"/>
                <a:cs typeface="Courier New"/>
              </a:rPr>
              <a:t>codeload.github.com</a:t>
            </a:r>
            <a:r>
              <a:rPr lang="en-US" sz="2000" b="1" dirty="0">
                <a:latin typeface="Courier New"/>
                <a:cs typeface="Courier New"/>
              </a:rPr>
              <a:t>/</a:t>
            </a:r>
            <a:r>
              <a:rPr lang="en-US" sz="2000" b="1" dirty="0" err="1">
                <a:latin typeface="Courier New"/>
                <a:cs typeface="Courier New"/>
              </a:rPr>
              <a:t>dnsdb</a:t>
            </a:r>
            <a:r>
              <a:rPr lang="en-US" sz="2000" b="1" dirty="0">
                <a:latin typeface="Courier New"/>
                <a:cs typeface="Courier New"/>
              </a:rPr>
              <a:t>/</a:t>
            </a:r>
            <a:r>
              <a:rPr lang="en-US" sz="2000" b="1" dirty="0" err="1">
                <a:latin typeface="Courier New"/>
                <a:cs typeface="Courier New"/>
              </a:rPr>
              <a:t>dnsdb</a:t>
            </a:r>
            <a:r>
              <a:rPr lang="en-US" sz="2000" b="1" dirty="0">
                <a:latin typeface="Courier New"/>
                <a:cs typeface="Courier New"/>
              </a:rPr>
              <a:t>-query</a:t>
            </a:r>
            <a:r>
              <a:rPr lang="en-US" sz="2000" b="1" dirty="0" smtClean="0">
                <a:latin typeface="Courier New"/>
                <a:cs typeface="Courier New"/>
              </a:rPr>
              <a:t>/</a:t>
            </a:r>
            <a:br>
              <a:rPr lang="en-US" sz="2000" b="1" dirty="0" smtClean="0">
                <a:latin typeface="Courier New"/>
                <a:cs typeface="Courier New"/>
              </a:rPr>
            </a:br>
            <a:r>
              <a:rPr lang="en-US" sz="2000" b="1" dirty="0" err="1" smtClean="0">
                <a:latin typeface="Courier New"/>
                <a:cs typeface="Courier New"/>
              </a:rPr>
              <a:t>tar.gz</a:t>
            </a:r>
            <a:r>
              <a:rPr lang="en-US" sz="2000" b="1" dirty="0">
                <a:latin typeface="Courier New"/>
                <a:cs typeface="Courier New"/>
              </a:rPr>
              <a:t>/</a:t>
            </a:r>
            <a:r>
              <a:rPr lang="en-US" sz="2000" b="1" dirty="0" err="1">
                <a:latin typeface="Courier New"/>
                <a:cs typeface="Courier New"/>
              </a:rPr>
              <a:t>debian</a:t>
            </a:r>
            <a:r>
              <a:rPr lang="en-US" sz="2000" b="1" dirty="0">
                <a:latin typeface="Courier New"/>
                <a:cs typeface="Courier New"/>
              </a:rPr>
              <a:t>/0.2-1 </a:t>
            </a:r>
            <a:r>
              <a:rPr lang="en-US" sz="2000" b="1" dirty="0" smtClean="0">
                <a:latin typeface="Courier New"/>
                <a:cs typeface="Courier New"/>
              </a:rPr>
              <a:t> -o  ~</a:t>
            </a:r>
            <a:r>
              <a:rPr lang="en-US" sz="2000" b="1" dirty="0">
                <a:latin typeface="Courier New"/>
                <a:cs typeface="Courier New"/>
              </a:rPr>
              <a:t>/</a:t>
            </a:r>
            <a:r>
              <a:rPr lang="en-US" sz="2000" b="1" dirty="0" err="1">
                <a:latin typeface="Courier New"/>
                <a:cs typeface="Courier New"/>
              </a:rPr>
              <a:t>dnsdb</a:t>
            </a:r>
            <a:r>
              <a:rPr lang="en-US" sz="2000" b="1" dirty="0">
                <a:latin typeface="Courier New"/>
                <a:cs typeface="Courier New"/>
              </a:rPr>
              <a:t>/0.2-1.</a:t>
            </a:r>
            <a:r>
              <a:rPr lang="en-US" sz="2000" b="1" dirty="0" smtClean="0">
                <a:latin typeface="Courier New"/>
                <a:cs typeface="Courier New"/>
              </a:rPr>
              <a:t>tar.gz</a:t>
            </a:r>
          </a:p>
          <a:p>
            <a:pPr marL="0" indent="0">
              <a:buNone/>
            </a:pPr>
            <a:endParaRPr lang="en-US" sz="2400" b="1" dirty="0"/>
          </a:p>
          <a:p>
            <a:pPr marL="0" indent="0">
              <a:buNone/>
            </a:pPr>
            <a:r>
              <a:rPr lang="en-US" sz="2400" dirty="0" smtClean="0"/>
              <a:t>(continues on next slide)</a:t>
            </a: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46</a:t>
            </a:fld>
            <a:endParaRPr lang="en-US"/>
          </a:p>
        </p:txBody>
      </p:sp>
    </p:spTree>
    <p:extLst>
      <p:ext uri="{BB962C8B-B14F-4D97-AF65-F5344CB8AC3E}">
        <p14:creationId xmlns:p14="http://schemas.microsoft.com/office/powerpoint/2010/main" val="22210240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Installing </a:t>
            </a:r>
            <a:r>
              <a:rPr lang="en-US" sz="3200" b="1" dirty="0" err="1" smtClean="0"/>
              <a:t>dnsdb_query.py</a:t>
            </a:r>
            <a:r>
              <a:rPr lang="en-US" sz="3200" b="1" dirty="0"/>
              <a:t> </a:t>
            </a:r>
            <a:r>
              <a:rPr lang="en-US" sz="3200" b="1" dirty="0" smtClean="0"/>
              <a:t>(continued)</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pPr marL="0" indent="0">
              <a:buNone/>
            </a:pPr>
            <a:r>
              <a:rPr lang="en-US" sz="2400" i="1" dirty="0"/>
              <a:t>3) Extract the </a:t>
            </a:r>
            <a:r>
              <a:rPr lang="en-US" sz="2400" i="1" dirty="0" smtClean="0"/>
              <a:t>software</a:t>
            </a:r>
          </a:p>
          <a:p>
            <a:pPr marL="0" indent="0">
              <a:buNone/>
            </a:pPr>
            <a:endParaRPr lang="en-US" sz="2400" dirty="0"/>
          </a:p>
          <a:p>
            <a:pPr marL="0" indent="0">
              <a:buNone/>
            </a:pPr>
            <a:r>
              <a:rPr lang="en-US" sz="2400" dirty="0"/>
              <a:t>	</a:t>
            </a:r>
            <a:r>
              <a:rPr lang="en-US" sz="2000" b="1" dirty="0" smtClean="0">
                <a:latin typeface="Courier New"/>
                <a:cs typeface="Courier New"/>
              </a:rPr>
              <a:t>tar  </a:t>
            </a:r>
            <a:r>
              <a:rPr lang="en-US" sz="2000" b="1" dirty="0" err="1" smtClean="0">
                <a:latin typeface="Courier New"/>
                <a:cs typeface="Courier New"/>
              </a:rPr>
              <a:t>xzvf</a:t>
            </a:r>
            <a:r>
              <a:rPr lang="en-US" sz="2000" b="1" dirty="0" smtClean="0">
                <a:latin typeface="Courier New"/>
                <a:cs typeface="Courier New"/>
              </a:rPr>
              <a:t>  </a:t>
            </a:r>
            <a:r>
              <a:rPr lang="en-US" sz="2000" b="1" dirty="0">
                <a:latin typeface="Courier New"/>
                <a:cs typeface="Courier New"/>
              </a:rPr>
              <a:t>~/</a:t>
            </a:r>
            <a:r>
              <a:rPr lang="en-US" sz="2000" b="1" dirty="0" err="1">
                <a:latin typeface="Courier New"/>
                <a:cs typeface="Courier New"/>
              </a:rPr>
              <a:t>dnsdb</a:t>
            </a:r>
            <a:r>
              <a:rPr lang="en-US" sz="2000" b="1" dirty="0">
                <a:latin typeface="Courier New"/>
                <a:cs typeface="Courier New"/>
              </a:rPr>
              <a:t>/0.2-1.tar.gz </a:t>
            </a:r>
            <a:r>
              <a:rPr lang="en-US" sz="2000" b="1" dirty="0" smtClean="0">
                <a:latin typeface="Courier New"/>
                <a:cs typeface="Courier New"/>
              </a:rPr>
              <a:t> -</a:t>
            </a:r>
            <a:r>
              <a:rPr lang="en-US" sz="2000" b="1" dirty="0">
                <a:latin typeface="Courier New"/>
                <a:cs typeface="Courier New"/>
              </a:rPr>
              <a:t>C </a:t>
            </a:r>
            <a:r>
              <a:rPr lang="en-US" sz="2000" b="1" dirty="0" smtClean="0">
                <a:latin typeface="Courier New"/>
                <a:cs typeface="Courier New"/>
              </a:rPr>
              <a:t> ~</a:t>
            </a:r>
            <a:r>
              <a:rPr lang="en-US" sz="2000" b="1" dirty="0">
                <a:latin typeface="Courier New"/>
                <a:cs typeface="Courier New"/>
              </a:rPr>
              <a:t>/</a:t>
            </a:r>
            <a:r>
              <a:rPr lang="en-US" sz="2000" b="1" dirty="0" err="1">
                <a:latin typeface="Courier New"/>
                <a:cs typeface="Courier New"/>
              </a:rPr>
              <a:t>dnsdb</a:t>
            </a:r>
            <a:r>
              <a:rPr lang="en-US" sz="2000" b="1" dirty="0" smtClean="0">
                <a:latin typeface="Courier New"/>
                <a:cs typeface="Courier New"/>
              </a:rPr>
              <a:t>/  </a:t>
            </a:r>
            <a:br>
              <a:rPr lang="en-US" sz="2000" b="1" dirty="0" smtClean="0">
                <a:latin typeface="Courier New"/>
                <a:cs typeface="Courier New"/>
              </a:rPr>
            </a:br>
            <a:r>
              <a:rPr lang="en-US" sz="2000" b="1" dirty="0" smtClean="0">
                <a:latin typeface="Courier New"/>
                <a:cs typeface="Courier New"/>
              </a:rPr>
              <a:t>	-</a:t>
            </a:r>
            <a:r>
              <a:rPr lang="en-US" sz="2000" b="1" dirty="0">
                <a:latin typeface="Courier New"/>
                <a:cs typeface="Courier New"/>
              </a:rPr>
              <a:t>-strip-components=</a:t>
            </a:r>
            <a:r>
              <a:rPr lang="en-US" sz="2000" b="1" dirty="0" smtClean="0">
                <a:latin typeface="Courier New"/>
                <a:cs typeface="Courier New"/>
              </a:rPr>
              <a:t>1</a:t>
            </a:r>
          </a:p>
          <a:p>
            <a:pPr marL="0" indent="0">
              <a:buNone/>
            </a:pPr>
            <a:endParaRPr lang="en-US" sz="2400" dirty="0"/>
          </a:p>
          <a:p>
            <a:pPr marL="0" indent="0">
              <a:buNone/>
            </a:pPr>
            <a:r>
              <a:rPr lang="en-US" sz="2400" i="1" dirty="0"/>
              <a:t>4) Create </a:t>
            </a:r>
            <a:r>
              <a:rPr lang="en-US" sz="2400" i="1" dirty="0" smtClean="0"/>
              <a:t>an </a:t>
            </a:r>
            <a:r>
              <a:rPr lang="en-US" sz="2400" i="1" dirty="0"/>
              <a:t>API key </a:t>
            </a:r>
            <a:r>
              <a:rPr lang="en-US" sz="2400" i="1" dirty="0" smtClean="0"/>
              <a:t>file [note the dot before </a:t>
            </a:r>
            <a:r>
              <a:rPr lang="en-US" sz="2400" i="1" dirty="0" err="1" smtClean="0"/>
              <a:t>dnsdb-query.conf</a:t>
            </a:r>
            <a:r>
              <a:rPr lang="en-US" sz="2400" i="1" dirty="0" smtClean="0"/>
              <a:t>!]</a:t>
            </a:r>
          </a:p>
          <a:p>
            <a:pPr marL="0" indent="0">
              <a:buNone/>
            </a:pPr>
            <a:endParaRPr lang="en-US" sz="2400" dirty="0"/>
          </a:p>
          <a:p>
            <a:pPr marL="0" indent="0">
              <a:buNone/>
            </a:pPr>
            <a:r>
              <a:rPr lang="en-US" sz="2400" dirty="0"/>
              <a:t>	</a:t>
            </a:r>
            <a:r>
              <a:rPr lang="en-US" sz="2000" b="1" dirty="0" err="1" smtClean="0">
                <a:latin typeface="Courier New"/>
                <a:cs typeface="Courier New"/>
              </a:rPr>
              <a:t>nano</a:t>
            </a:r>
            <a:r>
              <a:rPr lang="en-US" sz="2000" b="1" dirty="0" smtClean="0">
                <a:latin typeface="Courier New"/>
                <a:cs typeface="Courier New"/>
              </a:rPr>
              <a:t>  ~</a:t>
            </a:r>
            <a:r>
              <a:rPr lang="en-US" sz="2000" b="1" dirty="0">
                <a:latin typeface="Courier New"/>
                <a:cs typeface="Courier New"/>
              </a:rPr>
              <a:t>/.</a:t>
            </a:r>
            <a:r>
              <a:rPr lang="en-US" sz="2000" b="1" dirty="0" err="1">
                <a:latin typeface="Courier New"/>
                <a:cs typeface="Courier New"/>
              </a:rPr>
              <a:t>dnsdb-query.conf</a:t>
            </a:r>
            <a:r>
              <a:rPr lang="en-US" sz="2000" b="1" dirty="0">
                <a:latin typeface="Courier New"/>
                <a:cs typeface="Courier New"/>
              </a:rPr>
              <a:t> </a:t>
            </a:r>
            <a:endParaRPr lang="en-US" sz="2000" b="1" dirty="0" smtClean="0">
              <a:latin typeface="Courier New"/>
              <a:cs typeface="Courier New"/>
            </a:endParaRPr>
          </a:p>
          <a:p>
            <a:pPr marL="0" indent="0">
              <a:buNone/>
            </a:pPr>
            <a:endParaRPr lang="en-US" sz="2400" b="1" dirty="0"/>
          </a:p>
          <a:p>
            <a:pPr marL="0" indent="0">
              <a:buNone/>
            </a:pPr>
            <a:r>
              <a:rPr lang="en-US" sz="2400" i="1" dirty="0" smtClean="0"/>
              <a:t>5</a:t>
            </a:r>
            <a:r>
              <a:rPr lang="en-US" sz="2400" i="1" dirty="0"/>
              <a:t>) Cut and paste the </a:t>
            </a:r>
            <a:r>
              <a:rPr lang="en-US" sz="2400" i="1" dirty="0" smtClean="0"/>
              <a:t>following, substituting your </a:t>
            </a:r>
            <a:r>
              <a:rPr lang="en-US" sz="2400" i="1" dirty="0"/>
              <a:t>API </a:t>
            </a:r>
            <a:r>
              <a:rPr lang="en-US" sz="2400" i="1" dirty="0" smtClean="0"/>
              <a:t>Key where shown </a:t>
            </a:r>
            <a:r>
              <a:rPr lang="en-US" sz="2400" i="1" dirty="0" smtClean="0"/>
              <a:t>[there should be </a:t>
            </a:r>
            <a:r>
              <a:rPr lang="en-US" sz="2400" i="1" dirty="0" smtClean="0"/>
              <a:t>quotes </a:t>
            </a:r>
            <a:r>
              <a:rPr lang="en-US" sz="2400" i="1" dirty="0" smtClean="0"/>
              <a:t>shown around the API key in the file!]</a:t>
            </a:r>
          </a:p>
          <a:p>
            <a:pPr marL="0" indent="0">
              <a:buNone/>
            </a:pPr>
            <a:endParaRPr lang="en-US" sz="2400" dirty="0" smtClean="0"/>
          </a:p>
          <a:p>
            <a:pPr marL="0" indent="0">
              <a:buNone/>
            </a:pPr>
            <a:r>
              <a:rPr lang="en-US" sz="2400" dirty="0" smtClean="0"/>
              <a:t>	</a:t>
            </a:r>
            <a:r>
              <a:rPr lang="en-US" sz="2000" b="1" dirty="0" smtClean="0">
                <a:latin typeface="Courier New"/>
                <a:cs typeface="Courier New"/>
              </a:rPr>
              <a:t>APIKEY="</a:t>
            </a:r>
            <a:r>
              <a:rPr lang="en-US" sz="2000" i="1" dirty="0" err="1" smtClean="0">
                <a:latin typeface="Courier New"/>
                <a:cs typeface="Courier New"/>
              </a:rPr>
              <a:t>putYourAPIkeyhere</a:t>
            </a:r>
            <a:r>
              <a:rPr lang="en-US" sz="2000" b="1" dirty="0" smtClean="0">
                <a:latin typeface="Courier New"/>
                <a:cs typeface="Courier New"/>
              </a:rPr>
              <a:t>"</a:t>
            </a:r>
            <a:endParaRPr lang="en-US" sz="2000" b="1" dirty="0">
              <a:latin typeface="Courier New"/>
              <a:cs typeface="Courier New"/>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47</a:t>
            </a:fld>
            <a:endParaRPr lang="en-US"/>
          </a:p>
        </p:txBody>
      </p:sp>
    </p:spTree>
    <p:extLst>
      <p:ext uri="{BB962C8B-B14F-4D97-AF65-F5344CB8AC3E}">
        <p14:creationId xmlns:p14="http://schemas.microsoft.com/office/powerpoint/2010/main" val="37376706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Installing </a:t>
            </a:r>
            <a:r>
              <a:rPr lang="en-US" sz="3200" b="1" dirty="0" err="1" smtClean="0"/>
              <a:t>dnsdb_query.py</a:t>
            </a:r>
            <a:r>
              <a:rPr lang="en-US" sz="3200" b="1" dirty="0"/>
              <a:t> </a:t>
            </a:r>
            <a:r>
              <a:rPr lang="en-US" sz="3200" b="1" dirty="0" smtClean="0"/>
              <a:t>(continued #2)</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pPr marL="0" indent="0">
              <a:buNone/>
            </a:pPr>
            <a:r>
              <a:rPr lang="en-US" sz="2400" i="1" dirty="0" smtClean="0"/>
              <a:t>6) Test the software:</a:t>
            </a:r>
          </a:p>
          <a:p>
            <a:pPr marL="0" indent="0">
              <a:buNone/>
            </a:pPr>
            <a:endParaRPr lang="en-US" sz="2400" dirty="0"/>
          </a:p>
          <a:p>
            <a:pPr marL="0" indent="0">
              <a:buNone/>
            </a:pPr>
            <a:r>
              <a:rPr lang="en-US" sz="2400" dirty="0" smtClean="0"/>
              <a:t>	</a:t>
            </a:r>
            <a:r>
              <a:rPr lang="en-US" sz="2000" b="1" dirty="0" smtClean="0">
                <a:latin typeface="Courier New"/>
                <a:cs typeface="Courier New"/>
              </a:rPr>
              <a:t>python </a:t>
            </a:r>
            <a:r>
              <a:rPr lang="en-US" sz="2000" b="1" dirty="0" err="1">
                <a:latin typeface="Courier New"/>
                <a:cs typeface="Courier New"/>
              </a:rPr>
              <a:t>dnsdb</a:t>
            </a:r>
            <a:r>
              <a:rPr lang="en-US" sz="2000" b="1" dirty="0">
                <a:latin typeface="Courier New"/>
                <a:cs typeface="Courier New"/>
              </a:rPr>
              <a:t>/</a:t>
            </a:r>
            <a:r>
              <a:rPr lang="en-US" sz="2000" b="1" dirty="0" err="1">
                <a:latin typeface="Courier New"/>
                <a:cs typeface="Courier New"/>
              </a:rPr>
              <a:t>dnsdb_query.py</a:t>
            </a:r>
            <a:r>
              <a:rPr lang="en-US" sz="2000" b="1" dirty="0">
                <a:latin typeface="Courier New"/>
                <a:cs typeface="Courier New"/>
              </a:rPr>
              <a:t> </a:t>
            </a:r>
            <a:r>
              <a:rPr lang="en-US" sz="2000" b="1" dirty="0" smtClean="0">
                <a:latin typeface="Courier New"/>
                <a:cs typeface="Courier New"/>
              </a:rPr>
              <a:t> -</a:t>
            </a:r>
            <a:r>
              <a:rPr lang="en-US" sz="2000" b="1" dirty="0" err="1">
                <a:latin typeface="Courier New"/>
                <a:cs typeface="Courier New"/>
              </a:rPr>
              <a:t>i</a:t>
            </a:r>
            <a:r>
              <a:rPr lang="en-US" sz="2000" b="1" dirty="0">
                <a:latin typeface="Courier New"/>
                <a:cs typeface="Courier New"/>
              </a:rPr>
              <a:t> </a:t>
            </a:r>
            <a:r>
              <a:rPr lang="en-US" sz="2000" b="1" dirty="0" smtClean="0">
                <a:latin typeface="Courier New"/>
                <a:cs typeface="Courier New"/>
              </a:rPr>
              <a:t> 104.244.13.104</a:t>
            </a:r>
          </a:p>
          <a:p>
            <a:pPr marL="0" indent="0">
              <a:buNone/>
            </a:pPr>
            <a:endParaRPr lang="en-US" sz="2000" dirty="0">
              <a:latin typeface="Courier New"/>
              <a:cs typeface="Courier New"/>
            </a:endParaRPr>
          </a:p>
          <a:p>
            <a:pPr marL="0" indent="0">
              <a:buNone/>
            </a:pPr>
            <a:r>
              <a:rPr lang="en-US" sz="2000" dirty="0">
                <a:latin typeface="Courier New"/>
                <a:cs typeface="Courier New"/>
              </a:rPr>
              <a:t>	... </a:t>
            </a:r>
            <a:r>
              <a:rPr lang="en-US" sz="2000" dirty="0" smtClean="0">
                <a:latin typeface="Courier New"/>
                <a:cs typeface="Courier New"/>
              </a:rPr>
              <a:t/>
            </a:r>
            <a:br>
              <a:rPr lang="en-US" sz="2000" dirty="0" smtClean="0">
                <a:latin typeface="Courier New"/>
                <a:cs typeface="Courier New"/>
              </a:rPr>
            </a:br>
            <a:r>
              <a:rPr lang="en-US" sz="2000" dirty="0" smtClean="0">
                <a:latin typeface="Courier New"/>
                <a:cs typeface="Courier New"/>
              </a:rPr>
              <a:t>	www.farsightsecurity.com</a:t>
            </a:r>
            <a:r>
              <a:rPr lang="en-US" sz="2000" dirty="0">
                <a:latin typeface="Courier New"/>
                <a:cs typeface="Courier New"/>
              </a:rPr>
              <a:t>. IN A </a:t>
            </a:r>
            <a:r>
              <a:rPr lang="en-US" sz="2000" dirty="0" smtClean="0">
                <a:latin typeface="Courier New"/>
                <a:cs typeface="Courier New"/>
              </a:rPr>
              <a:t>104.244.13.104</a:t>
            </a:r>
          </a:p>
          <a:p>
            <a:pPr marL="0" indent="0">
              <a:buNone/>
            </a:pPr>
            <a:endParaRPr lang="en-US" sz="2000" dirty="0">
              <a:latin typeface="Courier New"/>
              <a:cs typeface="Courier New"/>
            </a:endParaRPr>
          </a:p>
          <a:p>
            <a:pPr marL="0" indent="0">
              <a:buNone/>
            </a:pPr>
            <a:r>
              <a:rPr lang="en-US" sz="2400" dirty="0" smtClean="0">
                <a:latin typeface="Calibri"/>
                <a:cs typeface="Calibri"/>
              </a:rPr>
              <a:t>7) </a:t>
            </a:r>
            <a:r>
              <a:rPr lang="en-US" sz="2400" i="1" dirty="0" smtClean="0">
                <a:latin typeface="Calibri"/>
                <a:cs typeface="Calibri"/>
              </a:rPr>
              <a:t>Recommended: Copy </a:t>
            </a:r>
            <a:r>
              <a:rPr lang="en-US" sz="2400" i="1" dirty="0" err="1" smtClean="0">
                <a:latin typeface="Calibri"/>
                <a:cs typeface="Calibri"/>
              </a:rPr>
              <a:t>dnsdb_query.py</a:t>
            </a:r>
            <a:r>
              <a:rPr lang="en-US" sz="2400" i="1" dirty="0" smtClean="0">
                <a:latin typeface="Calibri"/>
                <a:cs typeface="Calibri"/>
              </a:rPr>
              <a:t> to a directory in your path</a:t>
            </a:r>
            <a:br>
              <a:rPr lang="en-US" sz="2400" i="1" dirty="0" smtClean="0">
                <a:latin typeface="Calibri"/>
                <a:cs typeface="Calibri"/>
              </a:rPr>
            </a:br>
            <a:r>
              <a:rPr lang="en-US" sz="2400" i="1" dirty="0" smtClean="0">
                <a:latin typeface="Calibri"/>
                <a:cs typeface="Calibri"/>
              </a:rPr>
              <a:t/>
            </a:r>
            <a:br>
              <a:rPr lang="en-US" sz="2400" i="1" dirty="0" smtClean="0">
                <a:latin typeface="Calibri"/>
                <a:cs typeface="Calibri"/>
              </a:rPr>
            </a:br>
            <a:r>
              <a:rPr lang="en-US" sz="2400" dirty="0" smtClean="0">
                <a:latin typeface="Calibri"/>
                <a:cs typeface="Calibri"/>
              </a:rPr>
              <a:t>If </a:t>
            </a:r>
            <a:r>
              <a:rPr lang="en-US" sz="2400" dirty="0" err="1" smtClean="0">
                <a:latin typeface="Calibri"/>
                <a:cs typeface="Calibri"/>
              </a:rPr>
              <a:t>dnsdb_query.py</a:t>
            </a:r>
            <a:r>
              <a:rPr lang="en-US" sz="2400" dirty="0" smtClean="0">
                <a:latin typeface="Calibri"/>
                <a:cs typeface="Calibri"/>
              </a:rPr>
              <a:t> is copied to a directory that's in your Unix system's default </a:t>
            </a:r>
            <a:r>
              <a:rPr lang="en-US" sz="2400" dirty="0" smtClean="0">
                <a:latin typeface="Calibri"/>
                <a:cs typeface="Calibri"/>
              </a:rPr>
              <a:t>path and is executable, </a:t>
            </a:r>
            <a:r>
              <a:rPr lang="en-US" sz="2400" dirty="0" smtClean="0">
                <a:latin typeface="Calibri"/>
                <a:cs typeface="Calibri"/>
              </a:rPr>
              <a:t>you will then simply be able to say:</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000" b="1" dirty="0" err="1" smtClean="0">
                <a:latin typeface="Courier New"/>
                <a:cs typeface="Courier New"/>
              </a:rPr>
              <a:t>dnsdb_query.py</a:t>
            </a:r>
            <a:r>
              <a:rPr lang="en-US" sz="2000" b="1" dirty="0" smtClean="0">
                <a:latin typeface="Courier New"/>
                <a:cs typeface="Courier New"/>
              </a:rPr>
              <a:t> </a:t>
            </a:r>
            <a:r>
              <a:rPr lang="en-US" sz="2000" b="1" dirty="0">
                <a:latin typeface="Courier New"/>
                <a:cs typeface="Courier New"/>
              </a:rPr>
              <a:t>-</a:t>
            </a:r>
            <a:r>
              <a:rPr lang="en-US" sz="2000" b="1" dirty="0" err="1" smtClean="0">
                <a:latin typeface="Courier New"/>
                <a:cs typeface="Courier New"/>
              </a:rPr>
              <a:t>i</a:t>
            </a:r>
            <a:r>
              <a:rPr lang="en-US" sz="2000" b="1" dirty="0" smtClean="0">
                <a:latin typeface="Courier New"/>
                <a:cs typeface="Courier New"/>
              </a:rPr>
              <a:t> 104.244.13.104</a:t>
            </a:r>
            <a:endParaRPr lang="en-US" sz="2000" b="1" dirty="0">
              <a:latin typeface="Courier New"/>
              <a:cs typeface="Courier New"/>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48</a:t>
            </a:fld>
            <a:endParaRPr lang="en-US"/>
          </a:p>
        </p:txBody>
      </p:sp>
    </p:spTree>
    <p:extLst>
      <p:ext uri="{BB962C8B-B14F-4D97-AF65-F5344CB8AC3E}">
        <p14:creationId xmlns:p14="http://schemas.microsoft.com/office/powerpoint/2010/main" val="344047310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Debugging Errors </a:t>
            </a:r>
            <a:r>
              <a:rPr lang="en-US" sz="3200" b="1" dirty="0" smtClean="0"/>
              <a:t>Trying To Run </a:t>
            </a:r>
            <a:r>
              <a:rPr lang="en-US" sz="3200" b="1" dirty="0" err="1" smtClean="0"/>
              <a:t>dnsdb_query.py</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a:spcBef>
                <a:spcPts val="0"/>
              </a:spcBef>
            </a:pPr>
            <a:r>
              <a:rPr lang="en-US" sz="2400" dirty="0" smtClean="0"/>
              <a:t>If your API key is wrong, you may see:</a:t>
            </a:r>
            <a:br>
              <a:rPr lang="en-US" sz="2400" dirty="0" smtClean="0"/>
            </a:br>
            <a:r>
              <a:rPr lang="en-US" sz="2400" dirty="0" smtClean="0"/>
              <a:t/>
            </a:r>
            <a:br>
              <a:rPr lang="en-US" sz="2400" dirty="0" smtClean="0"/>
            </a:br>
            <a:r>
              <a:rPr lang="en-US" sz="2400" b="1" dirty="0" smtClean="0"/>
              <a:t>$ dnsdb_query.py -r </a:t>
            </a:r>
            <a:r>
              <a:rPr lang="en-US" sz="2400" b="1" dirty="0" err="1" smtClean="0"/>
              <a:t>yahoo.com</a:t>
            </a:r>
            <a:r>
              <a:rPr lang="en-US" sz="2400" b="1" dirty="0"/>
              <a:t/>
            </a:r>
            <a:br>
              <a:rPr lang="en-US" sz="2400" b="1" dirty="0"/>
            </a:br>
            <a:r>
              <a:rPr lang="en-US" sz="2400" dirty="0" smtClean="0"/>
              <a:t>HTTP Error 403: forbidden</a:t>
            </a:r>
          </a:p>
          <a:p>
            <a:pPr marL="0" indent="0">
              <a:spcBef>
                <a:spcPts val="0"/>
              </a:spcBef>
              <a:buNone/>
            </a:pPr>
            <a:endParaRPr lang="en-US" sz="2400" dirty="0"/>
          </a:p>
          <a:p>
            <a:pPr>
              <a:spcBef>
                <a:spcPts val="0"/>
              </a:spcBef>
            </a:pPr>
            <a:r>
              <a:rPr lang="en-US" sz="2400" dirty="0" smtClean="0"/>
              <a:t>Seeing a silent "error" with no error message/feedback?</a:t>
            </a:r>
            <a:br>
              <a:rPr lang="en-US" sz="2400" dirty="0" smtClean="0"/>
            </a:br>
            <a:r>
              <a:rPr lang="en-US" sz="2400" dirty="0" smtClean="0"/>
              <a:t/>
            </a:r>
            <a:br>
              <a:rPr lang="en-US" sz="2400" dirty="0" smtClean="0"/>
            </a:br>
            <a:r>
              <a:rPr lang="en-US" sz="2400" b="1" dirty="0" smtClean="0"/>
              <a:t>$ dnsdb_query.py -r </a:t>
            </a:r>
            <a:r>
              <a:rPr lang="en-US" sz="2400" b="1" dirty="0" err="1" smtClean="0"/>
              <a:t>stsauver.com</a:t>
            </a:r>
            <a:r>
              <a:rPr lang="en-US" sz="2400" b="1" dirty="0"/>
              <a:t/>
            </a:r>
            <a:br>
              <a:rPr lang="en-US" sz="2400" b="1" dirty="0"/>
            </a:br>
            <a:r>
              <a:rPr lang="en-US" sz="2400" b="1" dirty="0" smtClean="0"/>
              <a:t>$</a:t>
            </a:r>
            <a:br>
              <a:rPr lang="en-US" sz="2400" b="1" dirty="0" smtClean="0"/>
            </a:br>
            <a:r>
              <a:rPr lang="en-US" sz="2400" dirty="0" smtClean="0"/>
              <a:t/>
            </a:r>
            <a:br>
              <a:rPr lang="en-US" sz="2400" dirty="0" smtClean="0"/>
            </a:br>
            <a:r>
              <a:rPr lang="en-US" sz="2400" dirty="0" smtClean="0"/>
              <a:t>Do you have </a:t>
            </a:r>
            <a:r>
              <a:rPr lang="en-US" sz="2400" dirty="0" smtClean="0"/>
              <a:t>a </a:t>
            </a:r>
            <a:r>
              <a:rPr lang="en-US" sz="2400" dirty="0"/>
              <a:t>.dnsdb-</a:t>
            </a:r>
            <a:r>
              <a:rPr lang="en-US" sz="2400" dirty="0" smtClean="0"/>
              <a:t>query.conf file in your home </a:t>
            </a:r>
            <a:r>
              <a:rPr lang="en-US" sz="2400" dirty="0" smtClean="0"/>
              <a:t>directory</a:t>
            </a:r>
            <a:r>
              <a:rPr lang="en-US" sz="2400" dirty="0" smtClean="0"/>
              <a:t>? (note the leading dot!) </a:t>
            </a:r>
            <a:r>
              <a:rPr lang="en-US" sz="2400" dirty="0" smtClean="0"/>
              <a:t> Does it </a:t>
            </a:r>
            <a:r>
              <a:rPr lang="en-US" sz="2400" dirty="0" smtClean="0"/>
              <a:t>contains </a:t>
            </a:r>
            <a:r>
              <a:rPr lang="en-US" sz="2400" dirty="0" smtClean="0"/>
              <a:t>an APIKEY line, </a:t>
            </a:r>
            <a:r>
              <a:rPr lang="en-US" sz="2400" dirty="0" smtClean="0"/>
              <a:t>with your actual key where it says </a:t>
            </a:r>
            <a:r>
              <a:rPr lang="en-US" sz="2400" i="1" dirty="0" err="1" smtClean="0"/>
              <a:t>YourLongAlphaNumericAPIKeyHere</a:t>
            </a:r>
            <a:r>
              <a:rPr lang="en-US" sz="2400" i="1" dirty="0" smtClean="0"/>
              <a:t>  ?</a:t>
            </a:r>
            <a:r>
              <a:rPr lang="en-US" sz="2400" dirty="0" smtClean="0"/>
              <a:t/>
            </a:r>
            <a:br>
              <a:rPr lang="en-US" sz="2400" dirty="0" smtClean="0"/>
            </a:br>
            <a:r>
              <a:rPr lang="en-US" sz="2400" dirty="0" smtClean="0"/>
              <a:t/>
            </a:r>
            <a:br>
              <a:rPr lang="en-US" sz="2400" dirty="0" smtClean="0"/>
            </a:br>
            <a:r>
              <a:rPr lang="en-US" sz="2400" b="1" dirty="0"/>
              <a:t>APIKEY=</a:t>
            </a:r>
            <a:r>
              <a:rPr lang="en-US" sz="2400" b="1" dirty="0" smtClean="0"/>
              <a:t>"</a:t>
            </a:r>
            <a:r>
              <a:rPr lang="en-US" sz="2400" i="1" dirty="0" err="1" smtClean="0"/>
              <a:t>YourLongAlphaNumericAPIKeyHere</a:t>
            </a:r>
            <a:r>
              <a:rPr lang="en-US" sz="2400" b="1" dirty="0" smtClean="0"/>
              <a:t>"</a:t>
            </a:r>
            <a:endParaRPr lang="en-US" sz="2400" b="1"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49</a:t>
            </a:fld>
            <a:endParaRPr lang="en-US"/>
          </a:p>
        </p:txBody>
      </p:sp>
    </p:spTree>
    <p:extLst>
      <p:ext uri="{BB962C8B-B14F-4D97-AF65-F5344CB8AC3E}">
        <p14:creationId xmlns:p14="http://schemas.microsoft.com/office/powerpoint/2010/main" val="311836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74"/>
            <a:ext cx="8229600" cy="567218"/>
          </a:xfrm>
        </p:spPr>
        <p:txBody>
          <a:bodyPr>
            <a:normAutofit/>
          </a:bodyPr>
          <a:lstStyle/>
          <a:p>
            <a:r>
              <a:rPr lang="en-US" sz="3200" b="1" dirty="0" smtClean="0">
                <a:latin typeface="Calibri"/>
                <a:cs typeface="Calibri"/>
              </a:rPr>
              <a:t>My Odd Slide Style</a:t>
            </a:r>
            <a:endParaRPr lang="en-US" sz="3200" b="1" dirty="0">
              <a:latin typeface="Calibri"/>
              <a:cs typeface="Calibri"/>
            </a:endParaRPr>
          </a:p>
        </p:txBody>
      </p:sp>
      <p:sp>
        <p:nvSpPr>
          <p:cNvPr id="3" name="Content Placeholder 2"/>
          <p:cNvSpPr>
            <a:spLocks noGrp="1"/>
          </p:cNvSpPr>
          <p:nvPr>
            <p:ph idx="1"/>
          </p:nvPr>
        </p:nvSpPr>
        <p:spPr>
          <a:xfrm>
            <a:off x="249027" y="817365"/>
            <a:ext cx="8641275" cy="5794706"/>
          </a:xfrm>
        </p:spPr>
        <p:txBody>
          <a:bodyPr>
            <a:normAutofit/>
          </a:bodyPr>
          <a:lstStyle/>
          <a:p>
            <a:r>
              <a:rPr lang="en-US" sz="2400" dirty="0" smtClean="0">
                <a:cs typeface="Times New Roman"/>
              </a:rPr>
              <a:t>Let me also get one other thing "out of the way" up front:</a:t>
            </a:r>
            <a:r>
              <a:rPr lang="en-US" sz="2400" dirty="0">
                <a:cs typeface="Times New Roman"/>
              </a:rPr>
              <a:t> </a:t>
            </a:r>
            <a:r>
              <a:rPr lang="en-US" sz="2400" dirty="0" smtClean="0">
                <a:cs typeface="Times New Roman"/>
              </a:rPr>
              <a:t>as you've seen by now, I produce </a:t>
            </a:r>
            <a:r>
              <a:rPr lang="en-US" sz="2400" b="1" dirty="0" smtClean="0">
                <a:cs typeface="Times New Roman"/>
              </a:rPr>
              <a:t>detailed slides. </a:t>
            </a:r>
            <a:r>
              <a:rPr lang="en-US" sz="2400" dirty="0" smtClean="0">
                <a:cs typeface="Times New Roman"/>
              </a:rPr>
              <a:t>Some people don't </a:t>
            </a:r>
            <a:r>
              <a:rPr lang="en-US" sz="2400" dirty="0" smtClean="0">
                <a:cs typeface="Times New Roman"/>
              </a:rPr>
              <a:t>get </a:t>
            </a:r>
            <a:r>
              <a:rPr lang="en-US" sz="2400" dirty="0" smtClean="0">
                <a:cs typeface="Times New Roman"/>
              </a:rPr>
              <a:t>why I use this style</a:t>
            </a:r>
            <a:r>
              <a:rPr lang="en-US" sz="2400" b="1" dirty="0" smtClean="0">
                <a:cs typeface="Times New Roman"/>
              </a:rPr>
              <a:t>, </a:t>
            </a:r>
            <a:r>
              <a:rPr lang="en-US" sz="2400" dirty="0" smtClean="0">
                <a:cs typeface="Times New Roman"/>
              </a:rPr>
              <a:t>so I now routinely </a:t>
            </a:r>
            <a:r>
              <a:rPr lang="en-US" sz="2400" dirty="0" smtClean="0">
                <a:cs typeface="Times New Roman"/>
              </a:rPr>
              <a:t>try to explain this</a:t>
            </a:r>
            <a:endParaRPr lang="en-US" sz="2400" dirty="0" smtClean="0">
              <a:cs typeface="Times New Roman"/>
            </a:endParaRPr>
          </a:p>
          <a:p>
            <a:r>
              <a:rPr lang="en-US" sz="2400" dirty="0" smtClean="0">
                <a:cs typeface="Times New Roman"/>
              </a:rPr>
              <a:t>I've tried the more-typical 3-4 bullets/slide (with ~15 slides for an hour long talk), but I find myself getting </a:t>
            </a:r>
            <a:r>
              <a:rPr lang="en-US" sz="2400" b="1" dirty="0" smtClean="0">
                <a:cs typeface="Times New Roman"/>
              </a:rPr>
              <a:t>sidetracked, rambling/running over, </a:t>
            </a:r>
            <a:r>
              <a:rPr lang="en-US" sz="2400" dirty="0" smtClean="0">
                <a:cs typeface="Times New Roman"/>
              </a:rPr>
              <a:t>or I end up </a:t>
            </a:r>
            <a:r>
              <a:rPr lang="en-US" sz="2400" b="1" dirty="0" smtClean="0">
                <a:cs typeface="Times New Roman"/>
              </a:rPr>
              <a:t>missing/skipping stuff. </a:t>
            </a:r>
            <a:endParaRPr lang="en-US" sz="2400" b="1" dirty="0">
              <a:cs typeface="Times New Roman"/>
            </a:endParaRPr>
          </a:p>
          <a:p>
            <a:r>
              <a:rPr lang="en-US" sz="2400" dirty="0" smtClean="0">
                <a:cs typeface="Times New Roman"/>
              </a:rPr>
              <a:t>I also deal with </a:t>
            </a:r>
            <a:r>
              <a:rPr lang="en-US" sz="2400" b="1" dirty="0" smtClean="0">
                <a:cs typeface="Times New Roman"/>
              </a:rPr>
              <a:t>complex issues</a:t>
            </a:r>
            <a:r>
              <a:rPr lang="en-US" sz="2400" dirty="0" smtClean="0">
                <a:cs typeface="Times New Roman"/>
              </a:rPr>
              <a:t>, and I HATE to be misquoted.</a:t>
            </a:r>
          </a:p>
          <a:p>
            <a:r>
              <a:rPr lang="en-US" sz="2400" dirty="0" smtClean="0">
                <a:cs typeface="Times New Roman"/>
              </a:rPr>
              <a:t>My slide style prevents a lot of those problems, and means that </a:t>
            </a:r>
            <a:r>
              <a:rPr lang="en-US" sz="2400" b="1" dirty="0" smtClean="0">
                <a:cs typeface="Times New Roman"/>
              </a:rPr>
              <a:t>you don't need to try to take notes.</a:t>
            </a:r>
          </a:p>
          <a:p>
            <a:r>
              <a:rPr lang="en-US" sz="2400" dirty="0" smtClean="0">
                <a:cs typeface="Times New Roman"/>
              </a:rPr>
              <a:t>That said, I'm </a:t>
            </a:r>
            <a:r>
              <a:rPr lang="en-US" sz="2400" b="1" dirty="0" smtClean="0">
                <a:cs typeface="Times New Roman"/>
              </a:rPr>
              <a:t>not going to read my slides word-for-word for you.</a:t>
            </a:r>
            <a:r>
              <a:rPr lang="en-US" sz="2400" dirty="0" smtClean="0">
                <a:cs typeface="Times New Roman"/>
              </a:rPr>
              <a:t> You don't need to try to do so, either, although they are a sort of "closed captioning" if you're deaf or hard-of-hearing.</a:t>
            </a:r>
          </a:p>
          <a:p>
            <a:r>
              <a:rPr lang="en-US" sz="2400" dirty="0" smtClean="0">
                <a:cs typeface="Times New Roman"/>
              </a:rPr>
              <a:t>I also write detailed slides to help people </a:t>
            </a:r>
            <a:r>
              <a:rPr lang="en-US" sz="2400" b="1" dirty="0" smtClean="0">
                <a:cs typeface="Times New Roman"/>
              </a:rPr>
              <a:t>looking at them after the fact, </a:t>
            </a:r>
            <a:r>
              <a:rPr lang="en-US" sz="2400" dirty="0" smtClean="0">
                <a:cs typeface="Times New Roman"/>
              </a:rPr>
              <a:t>and to facilitate indexing by </a:t>
            </a:r>
            <a:r>
              <a:rPr lang="en-US" sz="2400" b="1" dirty="0" smtClean="0">
                <a:cs typeface="Times New Roman"/>
              </a:rPr>
              <a:t>web search engines.</a:t>
            </a:r>
            <a:endParaRPr lang="en-US" sz="2400" b="1" dirty="0">
              <a:cs typeface="Times New Roman"/>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5</a:t>
            </a:fld>
            <a:endParaRPr lang="en-US" dirty="0"/>
          </a:p>
        </p:txBody>
      </p:sp>
    </p:spTree>
    <p:extLst>
      <p:ext uri="{BB962C8B-B14F-4D97-AF65-F5344CB8AC3E}">
        <p14:creationId xmlns:p14="http://schemas.microsoft.com/office/powerpoint/2010/main" val="31299418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Learning A Little About The Command Line Client</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r>
              <a:rPr lang="en-US" sz="2400" dirty="0" smtClean="0"/>
              <a:t>Some (comparatively terse) information about the DNSDB API is available online at https://</a:t>
            </a:r>
            <a:r>
              <a:rPr lang="en-US" sz="2400" dirty="0" err="1" smtClean="0"/>
              <a:t>api.dnsdb.info</a:t>
            </a:r>
            <a:r>
              <a:rPr lang="en-US" sz="2400" dirty="0" smtClean="0"/>
              <a:t>/</a:t>
            </a:r>
            <a:br>
              <a:rPr lang="en-US" sz="2400" dirty="0" smtClean="0"/>
            </a:br>
            <a:endParaRPr lang="en-US" sz="2400" dirty="0"/>
          </a:p>
          <a:p>
            <a:r>
              <a:rPr lang="en-US" sz="2400" dirty="0" smtClean="0"/>
              <a:t>You can also read the command line synopsis...</a:t>
            </a:r>
          </a:p>
        </p:txBody>
      </p:sp>
      <p:sp>
        <p:nvSpPr>
          <p:cNvPr id="4" name="Slide Number Placeholder 3"/>
          <p:cNvSpPr>
            <a:spLocks noGrp="1"/>
          </p:cNvSpPr>
          <p:nvPr>
            <p:ph type="sldNum" sz="quarter" idx="12"/>
          </p:nvPr>
        </p:nvSpPr>
        <p:spPr/>
        <p:txBody>
          <a:bodyPr/>
          <a:lstStyle/>
          <a:p>
            <a:fld id="{25FA0D19-0660-7647-BF24-001E5E010EB2}" type="slidenum">
              <a:rPr lang="en-US" smtClean="0"/>
              <a:t>50</a:t>
            </a:fld>
            <a:endParaRPr lang="en-US"/>
          </a:p>
        </p:txBody>
      </p:sp>
    </p:spTree>
    <p:extLst>
      <p:ext uri="{BB962C8B-B14F-4D97-AF65-F5344CB8AC3E}">
        <p14:creationId xmlns:p14="http://schemas.microsoft.com/office/powerpoint/2010/main" val="40759030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77" y="176412"/>
            <a:ext cx="8766950" cy="6509587"/>
          </a:xfrm>
        </p:spPr>
        <p:txBody>
          <a:bodyPr>
            <a:normAutofit/>
          </a:bodyPr>
          <a:lstStyle/>
          <a:p>
            <a:pPr marL="0" indent="0">
              <a:spcBef>
                <a:spcPts val="0"/>
              </a:spcBef>
              <a:buNone/>
            </a:pPr>
            <a:r>
              <a:rPr lang="en-US" sz="2000" dirty="0" smtClean="0"/>
              <a:t>$</a:t>
            </a:r>
            <a:r>
              <a:rPr lang="en-US" sz="2000" b="1" dirty="0" smtClean="0"/>
              <a:t> dnsdb_query.py --help				</a:t>
            </a:r>
            <a:br>
              <a:rPr lang="en-US" sz="2000" b="1" dirty="0" smtClean="0"/>
            </a:br>
            <a:r>
              <a:rPr lang="en-US" sz="2000" dirty="0" smtClean="0"/>
              <a:t>Usage</a:t>
            </a:r>
            <a:r>
              <a:rPr lang="en-US" sz="2000" dirty="0"/>
              <a:t>: dnsdb_query.py [options]</a:t>
            </a:r>
          </a:p>
          <a:p>
            <a:pPr marL="0" indent="0">
              <a:spcBef>
                <a:spcPts val="0"/>
              </a:spcBef>
              <a:buNone/>
            </a:pPr>
            <a:endParaRPr lang="en-US" sz="1000" dirty="0"/>
          </a:p>
          <a:p>
            <a:pPr marL="0" indent="0">
              <a:spcBef>
                <a:spcPts val="0"/>
              </a:spcBef>
              <a:buNone/>
            </a:pPr>
            <a:r>
              <a:rPr lang="en-US" sz="2000" dirty="0"/>
              <a:t>Options:</a:t>
            </a:r>
          </a:p>
          <a:p>
            <a:pPr marL="0" indent="0">
              <a:spcBef>
                <a:spcPts val="0"/>
              </a:spcBef>
              <a:buNone/>
            </a:pPr>
            <a:r>
              <a:rPr lang="en-US" sz="2000" dirty="0"/>
              <a:t>  -h, --help            </a:t>
            </a:r>
            <a:r>
              <a:rPr lang="en-US" sz="2000" dirty="0" smtClean="0"/>
              <a:t>						show </a:t>
            </a:r>
            <a:r>
              <a:rPr lang="en-US" sz="2000" dirty="0"/>
              <a:t>this help message and exit</a:t>
            </a:r>
          </a:p>
          <a:p>
            <a:pPr marL="0" indent="0">
              <a:spcBef>
                <a:spcPts val="0"/>
              </a:spcBef>
              <a:buNone/>
            </a:pPr>
            <a:r>
              <a:rPr lang="en-US" sz="2000" dirty="0"/>
              <a:t>  -c CONFIG, --config=</a:t>
            </a:r>
            <a:r>
              <a:rPr lang="en-US" sz="2000" dirty="0" smtClean="0"/>
              <a:t>CONFIG			</a:t>
            </a:r>
            <a:r>
              <a:rPr lang="ro-RO" sz="2000" dirty="0" smtClean="0"/>
              <a:t>config </a:t>
            </a:r>
            <a:r>
              <a:rPr lang="ro-RO" sz="2000" dirty="0"/>
              <a:t>file</a:t>
            </a:r>
          </a:p>
          <a:p>
            <a:pPr marL="0" indent="0">
              <a:spcBef>
                <a:spcPts val="0"/>
              </a:spcBef>
              <a:buNone/>
            </a:pPr>
            <a:r>
              <a:rPr lang="ro-RO" sz="2000" dirty="0"/>
              <a:t>  -r RRSET, --rrset=RRSET</a:t>
            </a:r>
          </a:p>
          <a:p>
            <a:pPr marL="0" indent="0">
              <a:spcBef>
                <a:spcPts val="0"/>
              </a:spcBef>
              <a:buNone/>
            </a:pPr>
            <a:r>
              <a:rPr lang="en-US" sz="2000" dirty="0"/>
              <a:t>                        </a:t>
            </a:r>
            <a:r>
              <a:rPr lang="en-US" sz="2000" dirty="0" err="1"/>
              <a:t>rrset</a:t>
            </a:r>
            <a:r>
              <a:rPr lang="en-US" sz="2000" dirty="0"/>
              <a:t> &lt;ONAME&gt;[/&lt;RRTYPE&gt;[/BAILIWICK]]</a:t>
            </a:r>
          </a:p>
          <a:p>
            <a:pPr marL="0" indent="0">
              <a:spcBef>
                <a:spcPts val="0"/>
              </a:spcBef>
              <a:buNone/>
            </a:pPr>
            <a:r>
              <a:rPr lang="en-US" sz="2000" dirty="0"/>
              <a:t>  -n RDATA_NAME, --</a:t>
            </a:r>
            <a:r>
              <a:rPr lang="en-US" sz="2000" dirty="0" err="1"/>
              <a:t>rdataname</a:t>
            </a:r>
            <a:r>
              <a:rPr lang="en-US" sz="2000" dirty="0"/>
              <a:t>=RDATA_NAME</a:t>
            </a:r>
          </a:p>
          <a:p>
            <a:pPr marL="0" indent="0">
              <a:spcBef>
                <a:spcPts val="0"/>
              </a:spcBef>
              <a:buNone/>
            </a:pPr>
            <a:r>
              <a:rPr lang="en-US" sz="2000" dirty="0"/>
              <a:t>                        rdata name &lt;NAME&gt;[/&lt;RRTYPE&gt;]</a:t>
            </a:r>
          </a:p>
          <a:p>
            <a:pPr marL="0" indent="0">
              <a:spcBef>
                <a:spcPts val="0"/>
              </a:spcBef>
              <a:buNone/>
            </a:pPr>
            <a:r>
              <a:rPr lang="en-US" sz="2000" dirty="0"/>
              <a:t>  -i RDATA_IP, --</a:t>
            </a:r>
            <a:r>
              <a:rPr lang="en-US" sz="2000" dirty="0" err="1"/>
              <a:t>rdataip</a:t>
            </a:r>
            <a:r>
              <a:rPr lang="en-US" sz="2000" dirty="0"/>
              <a:t>=RDATA_IP</a:t>
            </a:r>
          </a:p>
          <a:p>
            <a:pPr marL="0" indent="0">
              <a:spcBef>
                <a:spcPts val="0"/>
              </a:spcBef>
              <a:buNone/>
            </a:pPr>
            <a:r>
              <a:rPr lang="en-US" sz="2000" dirty="0"/>
              <a:t>                        rdata ip &lt;IPADDRESS|IPRANGE|IPNETWORK&gt;</a:t>
            </a:r>
          </a:p>
          <a:p>
            <a:pPr marL="0" indent="0">
              <a:spcBef>
                <a:spcPts val="0"/>
              </a:spcBef>
              <a:buNone/>
            </a:pPr>
            <a:r>
              <a:rPr lang="en-US" sz="2000" dirty="0"/>
              <a:t>  -s SORT, --sort=SORT  </a:t>
            </a:r>
            <a:r>
              <a:rPr lang="en-US" sz="2000" dirty="0" smtClean="0"/>
              <a:t>				sort </a:t>
            </a:r>
            <a:r>
              <a:rPr lang="en-US" sz="2000" dirty="0"/>
              <a:t>key</a:t>
            </a:r>
          </a:p>
          <a:p>
            <a:pPr marL="0" indent="0">
              <a:spcBef>
                <a:spcPts val="0"/>
              </a:spcBef>
              <a:buNone/>
            </a:pPr>
            <a:r>
              <a:rPr lang="en-US" sz="2000" dirty="0"/>
              <a:t>  -R, --reverse         </a:t>
            </a:r>
            <a:r>
              <a:rPr lang="en-US" sz="2000" dirty="0" smtClean="0"/>
              <a:t>					reverse </a:t>
            </a:r>
            <a:r>
              <a:rPr lang="en-US" sz="2000" dirty="0"/>
              <a:t>sort</a:t>
            </a:r>
          </a:p>
          <a:p>
            <a:pPr marL="0" indent="0">
              <a:spcBef>
                <a:spcPts val="0"/>
              </a:spcBef>
              <a:buNone/>
            </a:pPr>
            <a:r>
              <a:rPr lang="de-DE" sz="2000" dirty="0"/>
              <a:t>  -</a:t>
            </a:r>
            <a:r>
              <a:rPr lang="de-DE" sz="2000" dirty="0" err="1"/>
              <a:t>j</a:t>
            </a:r>
            <a:r>
              <a:rPr lang="de-DE" sz="2000" dirty="0"/>
              <a:t>, --json            </a:t>
            </a:r>
            <a:r>
              <a:rPr lang="de-DE" sz="2000" dirty="0" smtClean="0"/>
              <a:t>						</a:t>
            </a:r>
            <a:r>
              <a:rPr lang="de-DE" sz="2000" dirty="0" err="1" smtClean="0"/>
              <a:t>output</a:t>
            </a:r>
            <a:r>
              <a:rPr lang="de-DE" sz="2000" dirty="0" smtClean="0"/>
              <a:t> </a:t>
            </a:r>
            <a:r>
              <a:rPr lang="de-DE" sz="2000" dirty="0"/>
              <a:t>in JSON </a:t>
            </a:r>
            <a:r>
              <a:rPr lang="de-DE" sz="2000" dirty="0" err="1"/>
              <a:t>format</a:t>
            </a:r>
            <a:endParaRPr lang="de-DE" sz="2000" dirty="0"/>
          </a:p>
          <a:p>
            <a:pPr marL="0" indent="0">
              <a:spcBef>
                <a:spcPts val="0"/>
              </a:spcBef>
              <a:buNone/>
            </a:pPr>
            <a:r>
              <a:rPr lang="de-DE" sz="2000" dirty="0"/>
              <a:t>  -l LIMIT, --limit=</a:t>
            </a:r>
            <a:r>
              <a:rPr lang="de-DE" sz="2000" dirty="0" smtClean="0"/>
              <a:t>LIMIT 				</a:t>
            </a:r>
            <a:r>
              <a:rPr lang="en-US" sz="2000" dirty="0" smtClean="0"/>
              <a:t>limit </a:t>
            </a:r>
            <a:r>
              <a:rPr lang="en-US" sz="2000" dirty="0"/>
              <a:t>number of results</a:t>
            </a:r>
          </a:p>
          <a:p>
            <a:pPr marL="0" indent="0">
              <a:spcBef>
                <a:spcPts val="0"/>
              </a:spcBef>
              <a:buNone/>
            </a:pPr>
            <a:r>
              <a:rPr lang="en-US" sz="2000" dirty="0"/>
              <a:t>  --before=BEFORE       </a:t>
            </a:r>
            <a:r>
              <a:rPr lang="en-US" sz="2000" dirty="0" smtClean="0"/>
              <a:t>				only </a:t>
            </a:r>
            <a:r>
              <a:rPr lang="en-US" sz="2000" dirty="0"/>
              <a:t>output results seen before this time</a:t>
            </a:r>
          </a:p>
          <a:p>
            <a:pPr marL="0" indent="0">
              <a:spcBef>
                <a:spcPts val="0"/>
              </a:spcBef>
              <a:buNone/>
            </a:pPr>
            <a:r>
              <a:rPr lang="en-US" sz="2000" dirty="0"/>
              <a:t>  --after=AFTER         </a:t>
            </a:r>
            <a:r>
              <a:rPr lang="en-US" sz="2000" dirty="0" smtClean="0"/>
              <a:t>					only </a:t>
            </a:r>
            <a:r>
              <a:rPr lang="en-US" sz="2000" dirty="0"/>
              <a:t>output results seen after this time</a:t>
            </a:r>
          </a:p>
          <a:p>
            <a:pPr marL="0" indent="0">
              <a:spcBef>
                <a:spcPts val="0"/>
              </a:spcBef>
              <a:buNone/>
            </a:pPr>
            <a:endParaRPr lang="en-US" sz="1000" dirty="0"/>
          </a:p>
          <a:p>
            <a:pPr marL="0" indent="0">
              <a:spcBef>
                <a:spcPts val="0"/>
              </a:spcBef>
              <a:buNone/>
            </a:pPr>
            <a:r>
              <a:rPr lang="en-US" sz="2000" dirty="0"/>
              <a:t>Time formats are: "%Y-%m-%d", "%Y-%m-%d %H:%M:%S", "%d" (UNIX timestamp),</a:t>
            </a:r>
          </a:p>
          <a:p>
            <a:pPr marL="0" indent="0">
              <a:spcBef>
                <a:spcPts val="0"/>
              </a:spcBef>
              <a:buNone/>
            </a:pPr>
            <a:r>
              <a:rPr lang="en-US" sz="2000" dirty="0"/>
              <a:t>"-%d" (Relative time in seconds), BIND format (e.g. 1w1h, (w)eek, (d)ay,</a:t>
            </a:r>
          </a:p>
          <a:p>
            <a:pPr marL="0" indent="0">
              <a:spcBef>
                <a:spcPts val="0"/>
              </a:spcBef>
              <a:buNone/>
            </a:pPr>
            <a:r>
              <a:rPr lang="en-US" sz="2000" dirty="0"/>
              <a:t>(h)our, (m)</a:t>
            </a:r>
            <a:r>
              <a:rPr lang="en-US" sz="2000" dirty="0" err="1"/>
              <a:t>inute</a:t>
            </a:r>
            <a:r>
              <a:rPr lang="en-US" sz="2000" dirty="0"/>
              <a:t>, (s)</a:t>
            </a:r>
            <a:r>
              <a:rPr lang="en-US" sz="2000" dirty="0" err="1"/>
              <a:t>econd</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25FA0D19-0660-7647-BF24-001E5E010EB2}" type="slidenum">
              <a:rPr lang="en-US" smtClean="0"/>
              <a:t>51</a:t>
            </a:fld>
            <a:endParaRPr lang="en-US"/>
          </a:p>
        </p:txBody>
      </p:sp>
    </p:spTree>
    <p:extLst>
      <p:ext uri="{BB962C8B-B14F-4D97-AF65-F5344CB8AC3E}">
        <p14:creationId xmlns:p14="http://schemas.microsoft.com/office/powerpoint/2010/main" val="17674806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Learning By Examples and Mucking Around A Little</a:t>
            </a:r>
            <a:endParaRPr lang="en-US" sz="3200" b="1" dirty="0"/>
          </a:p>
        </p:txBody>
      </p:sp>
      <p:sp>
        <p:nvSpPr>
          <p:cNvPr id="3" name="Content Placeholder 2"/>
          <p:cNvSpPr>
            <a:spLocks noGrp="1"/>
          </p:cNvSpPr>
          <p:nvPr>
            <p:ph idx="1"/>
          </p:nvPr>
        </p:nvSpPr>
        <p:spPr>
          <a:xfrm>
            <a:off x="211677" y="970264"/>
            <a:ext cx="8766950" cy="5715735"/>
          </a:xfrm>
        </p:spPr>
        <p:txBody>
          <a:bodyPr>
            <a:normAutofit/>
          </a:bodyPr>
          <a:lstStyle/>
          <a:p>
            <a:r>
              <a:rPr lang="en-US" sz="2400" b="1" dirty="0" smtClean="0"/>
              <a:t>The best way to learn to use passive DNS in API mode is probably by seeing some examples, and then playing with the tools a bit yourself.</a:t>
            </a:r>
          </a:p>
          <a:p>
            <a:endParaRPr lang="en-US" sz="2400" dirty="0"/>
          </a:p>
          <a:p>
            <a:pPr>
              <a:spcBef>
                <a:spcPts val="0"/>
              </a:spcBef>
            </a:pPr>
            <a:r>
              <a:rPr lang="en-US" sz="2400" dirty="0" smtClean="0"/>
              <a:t>The DNSDB API basically has three modes in which it can be used:</a:t>
            </a:r>
            <a:br>
              <a:rPr lang="en-US" sz="2400" dirty="0" smtClean="0"/>
            </a:br>
            <a:r>
              <a:rPr lang="en-US" sz="2400" dirty="0" smtClean="0"/>
              <a:t/>
            </a:r>
            <a:br>
              <a:rPr lang="en-US" sz="2400" dirty="0" smtClean="0"/>
            </a:br>
            <a:r>
              <a:rPr lang="en-US" sz="4000" dirty="0" smtClean="0"/>
              <a:t>-i</a:t>
            </a:r>
            <a:r>
              <a:rPr lang="en-US" sz="4000" dirty="0"/>
              <a:t/>
            </a:r>
            <a:br>
              <a:rPr lang="en-US" sz="4000" dirty="0"/>
            </a:br>
            <a:r>
              <a:rPr lang="en-US" sz="4000" dirty="0" smtClean="0"/>
              <a:t>-r</a:t>
            </a:r>
            <a:br>
              <a:rPr lang="en-US" sz="4000" dirty="0" smtClean="0"/>
            </a:br>
            <a:r>
              <a:rPr lang="en-US" sz="4000" dirty="0" smtClean="0"/>
              <a:t>-n</a:t>
            </a:r>
          </a:p>
          <a:p>
            <a:endParaRPr lang="en-US" sz="2400" dirty="0" smtClean="0"/>
          </a:p>
          <a:p>
            <a:r>
              <a:rPr lang="en-US" sz="2400" dirty="0" smtClean="0"/>
              <a:t>Let's start with -i, our only option if we're searching for an IP address or a CIDR netblock.</a:t>
            </a: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52</a:t>
            </a:fld>
            <a:endParaRPr lang="en-US"/>
          </a:p>
        </p:txBody>
      </p:sp>
    </p:spTree>
    <p:extLst>
      <p:ext uri="{BB962C8B-B14F-4D97-AF65-F5344CB8AC3E}">
        <p14:creationId xmlns:p14="http://schemas.microsoft.com/office/powerpoint/2010/main" val="23233297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1315"/>
            <a:ext cx="7772400" cy="1470025"/>
          </a:xfrm>
        </p:spPr>
        <p:txBody>
          <a:bodyPr>
            <a:normAutofit/>
          </a:bodyPr>
          <a:lstStyle/>
          <a:p>
            <a:pPr algn="l"/>
            <a:r>
              <a:rPr lang="en-US" sz="3200" b="1" dirty="0" smtClean="0"/>
              <a:t>4) Investigating An </a:t>
            </a:r>
            <a:r>
              <a:rPr lang="en-US" sz="3200" b="1" u="sng" dirty="0" smtClean="0"/>
              <a:t>IP Address or CIDR Block</a:t>
            </a:r>
            <a:endParaRPr lang="en-US" sz="3200" b="1" u="sng" dirty="0"/>
          </a:p>
        </p:txBody>
      </p:sp>
      <p:sp>
        <p:nvSpPr>
          <p:cNvPr id="3" name="Subtitle 2"/>
          <p:cNvSpPr>
            <a:spLocks noGrp="1"/>
          </p:cNvSpPr>
          <p:nvPr>
            <p:ph type="subTitle" idx="1"/>
          </p:nvPr>
        </p:nvSpPr>
        <p:spPr>
          <a:xfrm>
            <a:off x="1371600" y="3998244"/>
            <a:ext cx="6677548" cy="1752600"/>
          </a:xfrm>
        </p:spPr>
        <p:txBody>
          <a:bodyPr>
            <a:noAutofit/>
          </a:bodyPr>
          <a:lstStyle/>
          <a:p>
            <a:pPr algn="r"/>
            <a:r>
              <a:rPr lang="en-US" sz="14400" dirty="0" smtClean="0">
                <a:solidFill>
                  <a:srgbClr val="000000"/>
                </a:solidFill>
              </a:rPr>
              <a:t>-i</a:t>
            </a:r>
            <a:endParaRPr lang="en-US" sz="14400" dirty="0">
              <a:solidFill>
                <a:srgbClr val="000000"/>
              </a:solidFill>
            </a:endParaRPr>
          </a:p>
        </p:txBody>
      </p:sp>
    </p:spTree>
    <p:extLst>
      <p:ext uri="{BB962C8B-B14F-4D97-AF65-F5344CB8AC3E}">
        <p14:creationId xmlns:p14="http://schemas.microsoft.com/office/powerpoint/2010/main" val="73595537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solidFill>
                  <a:srgbClr val="FF0000"/>
                </a:solidFill>
              </a:rPr>
              <a:t>If Your Starting Point Is An IP Address</a:t>
            </a:r>
            <a:endParaRPr lang="en-US" sz="3200" b="1" dirty="0">
              <a:solidFill>
                <a:srgbClr val="FF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marL="0" indent="0">
              <a:buNone/>
            </a:pPr>
            <a:r>
              <a:rPr lang="en-US" sz="2400" b="1" dirty="0" smtClean="0"/>
              <a:t>You'll want to make a "dash i" query (that's the ONLY option that's available for searching IP addresses, network ranges, etc.).</a:t>
            </a:r>
          </a:p>
          <a:p>
            <a:pPr marL="0" indent="0">
              <a:buNone/>
            </a:pPr>
            <a:endParaRPr lang="en-US" sz="2400" b="1" dirty="0"/>
          </a:p>
          <a:p>
            <a:pPr marL="0" indent="0">
              <a:buNone/>
            </a:pPr>
            <a:r>
              <a:rPr lang="en-US" sz="2400" dirty="0" smtClean="0"/>
              <a:t>You may find IPs of interest in your mail server logs, firewall logs, email message headers, etc.</a:t>
            </a:r>
          </a:p>
          <a:p>
            <a:endParaRPr lang="en-US" sz="2400" dirty="0"/>
          </a:p>
          <a:p>
            <a:pPr marL="0" indent="0">
              <a:buNone/>
            </a:pPr>
            <a:r>
              <a:rPr lang="hr-HR" sz="2000" dirty="0" smtClean="0">
                <a:solidFill>
                  <a:srgbClr val="FF0000"/>
                </a:solidFill>
                <a:latin typeface="Courier New"/>
                <a:cs typeface="Courier New"/>
              </a:rPr>
              <a:t>$</a:t>
            </a:r>
            <a:r>
              <a:rPr lang="hr-HR" sz="2000" b="1" dirty="0" smtClean="0">
                <a:solidFill>
                  <a:srgbClr val="FF0000"/>
                </a:solidFill>
                <a:latin typeface="Courier New"/>
                <a:cs typeface="Courier New"/>
              </a:rPr>
              <a:t> dnsdb_query.py -i 199.48.133.170</a:t>
            </a:r>
            <a:r>
              <a:rPr lang="hr-HR" sz="2000" dirty="0" smtClean="0">
                <a:solidFill>
                  <a:srgbClr val="FF0000"/>
                </a:solidFill>
                <a:latin typeface="Courier New"/>
                <a:cs typeface="Courier New"/>
              </a:rPr>
              <a:t> </a:t>
            </a:r>
            <a:r>
              <a:rPr lang="hr-HR" sz="2000" dirty="0" smtClean="0">
                <a:latin typeface="Courier New"/>
                <a:cs typeface="Courier New"/>
              </a:rPr>
              <a:t>         </a:t>
            </a:r>
          </a:p>
          <a:p>
            <a:pPr marL="0" indent="0">
              <a:buNone/>
            </a:pPr>
            <a:r>
              <a:rPr lang="hr-HR" sz="2000" dirty="0" smtClean="0">
                <a:latin typeface="Courier New"/>
                <a:cs typeface="Courier New"/>
              </a:rPr>
              <a:t>3sea.ru. IN A 199.48.133.170</a:t>
            </a:r>
          </a:p>
          <a:p>
            <a:pPr marL="0" indent="0">
              <a:buNone/>
            </a:pPr>
            <a:r>
              <a:rPr lang="hr-HR" sz="2000" dirty="0" smtClean="0">
                <a:latin typeface="Courier New"/>
                <a:cs typeface="Courier New"/>
              </a:rPr>
              <a:t>mail.3sea.ru. IN A 199.48.133.170</a:t>
            </a:r>
          </a:p>
          <a:p>
            <a:pPr marL="0" indent="0">
              <a:buNone/>
            </a:pPr>
            <a:r>
              <a:rPr lang="hr-HR" sz="2000" dirty="0" smtClean="0">
                <a:latin typeface="Courier New"/>
                <a:cs typeface="Courier New"/>
              </a:rPr>
              <a:t>mail.it-solver.ru. IN A 199.48.133.170</a:t>
            </a:r>
          </a:p>
          <a:p>
            <a:pPr marL="0" indent="0">
              <a:buNone/>
            </a:pPr>
            <a:r>
              <a:rPr lang="hr-HR" sz="2000" dirty="0" smtClean="0">
                <a:latin typeface="Courier New"/>
                <a:cs typeface="Courier New"/>
              </a:rPr>
              <a:t>[etc]</a:t>
            </a:r>
          </a:p>
          <a:p>
            <a:pPr marL="0" indent="0">
              <a:buNone/>
            </a:pPr>
            <a:endParaRPr lang="hr-HR"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54</a:t>
            </a:fld>
            <a:endParaRPr lang="en-US"/>
          </a:p>
        </p:txBody>
      </p:sp>
    </p:spTree>
    <p:extLst>
      <p:ext uri="{BB962C8B-B14F-4D97-AF65-F5344CB8AC3E}">
        <p14:creationId xmlns:p14="http://schemas.microsoft.com/office/powerpoint/2010/main" val="165363282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803612"/>
          </a:xfrm>
        </p:spPr>
        <p:txBody>
          <a:bodyPr>
            <a:normAutofit/>
          </a:bodyPr>
          <a:lstStyle/>
          <a:p>
            <a:r>
              <a:rPr lang="en-US" sz="3200" b="1" dirty="0" smtClean="0"/>
              <a:t>Why Would You Want To Search For An </a:t>
            </a:r>
            <a:br>
              <a:rPr lang="en-US" sz="3200" b="1" dirty="0" smtClean="0"/>
            </a:br>
            <a:r>
              <a:rPr lang="en-US" sz="3200" b="1" dirty="0" smtClean="0"/>
              <a:t>IP Address In Passive DNS?</a:t>
            </a:r>
            <a:endParaRPr lang="en-US" sz="3200" b="1" dirty="0"/>
          </a:p>
        </p:txBody>
      </p:sp>
      <p:sp>
        <p:nvSpPr>
          <p:cNvPr id="3" name="Content Placeholder 2"/>
          <p:cNvSpPr>
            <a:spLocks noGrp="1"/>
          </p:cNvSpPr>
          <p:nvPr>
            <p:ph idx="1"/>
          </p:nvPr>
        </p:nvSpPr>
        <p:spPr>
          <a:xfrm>
            <a:off x="211677" y="1092200"/>
            <a:ext cx="8766950" cy="5593799"/>
          </a:xfrm>
        </p:spPr>
        <p:txBody>
          <a:bodyPr>
            <a:normAutofit/>
          </a:bodyPr>
          <a:lstStyle/>
          <a:p>
            <a:r>
              <a:rPr lang="hr-HR" sz="2400" dirty="0" smtClean="0"/>
              <a:t>Some reasons include...</a:t>
            </a:r>
          </a:p>
          <a:p>
            <a:endParaRPr lang="hr-HR" sz="2400" dirty="0"/>
          </a:p>
          <a:p>
            <a:r>
              <a:rPr lang="hr-HR" sz="2400" dirty="0" smtClean="0"/>
              <a:t>You have an IP address, and you want to know what domains </a:t>
            </a:r>
            <a:br>
              <a:rPr lang="hr-HR" sz="2400" dirty="0" smtClean="0"/>
            </a:br>
            <a:r>
              <a:rPr lang="hr-HR" sz="2400" dirty="0" smtClean="0"/>
              <a:t>have been seen on that IP address. Is there anything unexpected? </a:t>
            </a:r>
            <a:br>
              <a:rPr lang="hr-HR" sz="2400" dirty="0" smtClean="0"/>
            </a:br>
            <a:r>
              <a:rPr lang="hr-HR" sz="2400" dirty="0" smtClean="0"/>
              <a:t>Do the domain names found look suspicious? (l33t speak, names that appear confusingly similar to popular phishing targets, </a:t>
            </a:r>
            <a:br>
              <a:rPr lang="hr-HR" sz="2400" dirty="0" smtClean="0"/>
            </a:br>
            <a:r>
              <a:rPr lang="hr-HR" sz="2400" dirty="0" smtClean="0"/>
              <a:t>names that mention prohibited activities such as carding, etc.)</a:t>
            </a:r>
          </a:p>
          <a:p>
            <a:endParaRPr lang="hr-HR" sz="2400" dirty="0" smtClean="0"/>
          </a:p>
          <a:p>
            <a:r>
              <a:rPr lang="hr-HR" sz="2400" dirty="0" smtClean="0"/>
              <a:t>Ultimately, </a:t>
            </a:r>
            <a:r>
              <a:rPr lang="hr-HR" sz="2400" dirty="0" smtClean="0"/>
              <a:t>you'll </a:t>
            </a:r>
            <a:r>
              <a:rPr lang="hr-HR" sz="2400" dirty="0" smtClean="0"/>
              <a:t>typically want to "pivot" from that IP address to related domain names</a:t>
            </a:r>
            <a:r>
              <a:rPr lang="hr-HR" sz="2400" dirty="0"/>
              <a:t> </a:t>
            </a:r>
            <a:r>
              <a:rPr lang="hr-HR" sz="2400" dirty="0" smtClean="0"/>
              <a:t>(start with </a:t>
            </a:r>
            <a:r>
              <a:rPr lang="hr-HR" sz="2400" dirty="0" smtClean="0"/>
              <a:t>a clue (that's an </a:t>
            </a:r>
            <a:r>
              <a:rPr lang="hr-HR" sz="2400" dirty="0" smtClean="0"/>
              <a:t>IP </a:t>
            </a:r>
            <a:r>
              <a:rPr lang="hr-HR" sz="2400" dirty="0" smtClean="0"/>
              <a:t>address) </a:t>
            </a:r>
            <a:r>
              <a:rPr lang="hr-HR" sz="2400" dirty="0" smtClean="0"/>
              <a:t>and follow that lead to the domain names that use that IP)</a:t>
            </a:r>
          </a:p>
          <a:p>
            <a:endParaRPr lang="hr-HR" sz="2400" dirty="0"/>
          </a:p>
          <a:p>
            <a:r>
              <a:rPr lang="hr-HR" sz="2400" b="1" dirty="0" smtClean="0"/>
              <a:t>Searching passive DNS by IP address is a fundamental skill....</a:t>
            </a:r>
            <a:endParaRPr lang="hr-HR" sz="2400" b="1" dirty="0"/>
          </a:p>
        </p:txBody>
      </p:sp>
      <p:sp>
        <p:nvSpPr>
          <p:cNvPr id="4" name="Slide Number Placeholder 3"/>
          <p:cNvSpPr>
            <a:spLocks noGrp="1"/>
          </p:cNvSpPr>
          <p:nvPr>
            <p:ph type="sldNum" sz="quarter" idx="12"/>
          </p:nvPr>
        </p:nvSpPr>
        <p:spPr/>
        <p:txBody>
          <a:bodyPr/>
          <a:lstStyle/>
          <a:p>
            <a:fld id="{25FA0D19-0660-7647-BF24-001E5E010EB2}" type="slidenum">
              <a:rPr lang="en-US" smtClean="0"/>
              <a:t>55</a:t>
            </a:fld>
            <a:endParaRPr lang="en-US"/>
          </a:p>
        </p:txBody>
      </p:sp>
    </p:spTree>
    <p:extLst>
      <p:ext uri="{BB962C8B-B14F-4D97-AF65-F5344CB8AC3E}">
        <p14:creationId xmlns:p14="http://schemas.microsoft.com/office/powerpoint/2010/main" val="31700751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spc="-100" dirty="0" smtClean="0"/>
              <a:t>Time Fencing: Show Results From Just the Last 90 Days</a:t>
            </a:r>
            <a:endParaRPr lang="en-US" sz="3200" b="1" spc="-100" dirty="0"/>
          </a:p>
        </p:txBody>
      </p:sp>
      <p:sp>
        <p:nvSpPr>
          <p:cNvPr id="3" name="Content Placeholder 2"/>
          <p:cNvSpPr>
            <a:spLocks noGrp="1"/>
          </p:cNvSpPr>
          <p:nvPr>
            <p:ph idx="1"/>
          </p:nvPr>
        </p:nvSpPr>
        <p:spPr>
          <a:xfrm>
            <a:off x="211677" y="970264"/>
            <a:ext cx="8766950" cy="5715735"/>
          </a:xfrm>
        </p:spPr>
        <p:txBody>
          <a:bodyPr>
            <a:normAutofit/>
          </a:bodyPr>
          <a:lstStyle/>
          <a:p>
            <a:pPr marL="0" indent="0">
              <a:spcBef>
                <a:spcPts val="0"/>
              </a:spcBef>
              <a:buNone/>
            </a:pPr>
            <a:r>
              <a:rPr lang="en-US" sz="2400" dirty="0" smtClean="0"/>
              <a:t>Operational security analysts often don't care about historical results. </a:t>
            </a:r>
            <a:r>
              <a:rPr lang="en-US" sz="2400" dirty="0" smtClean="0"/>
              <a:t>They're intensely focused on what's happening NOW, or what's just happened in the immediate past.</a:t>
            </a:r>
            <a:r>
              <a:rPr lang="en-US" sz="2400" dirty="0" smtClean="0"/>
              <a:t/>
            </a:r>
            <a:br>
              <a:rPr lang="en-US" sz="2400" dirty="0" smtClean="0"/>
            </a:br>
            <a:r>
              <a:rPr lang="en-US" sz="2400" dirty="0" smtClean="0"/>
              <a:t/>
            </a:r>
            <a:br>
              <a:rPr lang="en-US" sz="2400" dirty="0" smtClean="0"/>
            </a:br>
            <a:r>
              <a:rPr lang="en-US" sz="2400" dirty="0" smtClean="0"/>
              <a:t>If that's true for you, maybe limit what you get shown to the last thirty or ninety days...</a:t>
            </a:r>
          </a:p>
          <a:p>
            <a:pPr marL="0" indent="0">
              <a:spcBef>
                <a:spcPts val="0"/>
              </a:spcBef>
              <a:buNone/>
            </a:pPr>
            <a:endParaRPr lang="en-US" sz="2400" b="1" dirty="0" smtClean="0"/>
          </a:p>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-i 199.48.133.170 </a:t>
            </a:r>
            <a:r>
              <a:rPr lang="en-US" sz="2000" b="1" dirty="0" smtClean="0">
                <a:solidFill>
                  <a:srgbClr val="FF0000"/>
                </a:solidFill>
                <a:latin typeface="Courier New"/>
                <a:cs typeface="Courier New"/>
              </a:rPr>
              <a:t>--after=90d</a:t>
            </a:r>
          </a:p>
        </p:txBody>
      </p:sp>
      <p:sp>
        <p:nvSpPr>
          <p:cNvPr id="4" name="Slide Number Placeholder 3"/>
          <p:cNvSpPr>
            <a:spLocks noGrp="1"/>
          </p:cNvSpPr>
          <p:nvPr>
            <p:ph type="sldNum" sz="quarter" idx="12"/>
          </p:nvPr>
        </p:nvSpPr>
        <p:spPr/>
        <p:txBody>
          <a:bodyPr/>
          <a:lstStyle/>
          <a:p>
            <a:fld id="{25FA0D19-0660-7647-BF24-001E5E010EB2}" type="slidenum">
              <a:rPr lang="en-US" smtClean="0"/>
              <a:t>56</a:t>
            </a:fld>
            <a:endParaRPr lang="en-US"/>
          </a:p>
        </p:txBody>
      </p:sp>
    </p:spTree>
    <p:extLst>
      <p:ext uri="{BB962C8B-B14F-4D97-AF65-F5344CB8AC3E}">
        <p14:creationId xmlns:p14="http://schemas.microsoft.com/office/powerpoint/2010/main" val="5603016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460712"/>
          </a:xfrm>
        </p:spPr>
        <p:txBody>
          <a:bodyPr>
            <a:normAutofit/>
          </a:bodyPr>
          <a:lstStyle/>
          <a:p>
            <a:r>
              <a:rPr lang="en-US" sz="3200" b="1" dirty="0" smtClean="0"/>
              <a:t>A Few Other Ways To Specify Times....</a:t>
            </a:r>
            <a:endParaRPr lang="en-US" sz="3200" b="1" dirty="0"/>
          </a:p>
        </p:txBody>
      </p:sp>
      <p:sp>
        <p:nvSpPr>
          <p:cNvPr id="3" name="Content Placeholder 2"/>
          <p:cNvSpPr>
            <a:spLocks noGrp="1"/>
          </p:cNvSpPr>
          <p:nvPr>
            <p:ph idx="1"/>
          </p:nvPr>
        </p:nvSpPr>
        <p:spPr>
          <a:xfrm>
            <a:off x="211677" y="685800"/>
            <a:ext cx="8766950" cy="6000199"/>
          </a:xfrm>
        </p:spPr>
        <p:txBody>
          <a:bodyPr>
            <a:normAutofit/>
          </a:bodyPr>
          <a:lstStyle/>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-i 199.48.133.170 </a:t>
            </a:r>
            <a:r>
              <a:rPr lang="en-US" sz="2000" b="1" dirty="0" smtClean="0">
                <a:solidFill>
                  <a:srgbClr val="FF0000"/>
                </a:solidFill>
                <a:latin typeface="Courier New"/>
                <a:cs typeface="Courier New"/>
              </a:rPr>
              <a:t>--after=2015-08-22</a:t>
            </a:r>
          </a:p>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-i 128.223.0.0/16 </a:t>
            </a:r>
            <a:r>
              <a:rPr lang="en-US" sz="2000" b="1" dirty="0" smtClean="0">
                <a:solidFill>
                  <a:srgbClr val="FF0000"/>
                </a:solidFill>
                <a:latin typeface="Courier New"/>
                <a:cs typeface="Courier New"/>
              </a:rPr>
              <a:t>--before=2016-01-01 </a:t>
            </a:r>
            <a:br>
              <a:rPr lang="en-US" sz="2000" b="1" dirty="0" smtClean="0">
                <a:solidFill>
                  <a:srgbClr val="FF0000"/>
                </a:solidFill>
                <a:latin typeface="Courier New"/>
                <a:cs typeface="Courier New"/>
              </a:rPr>
            </a:br>
            <a:r>
              <a:rPr lang="en-US" sz="2000" b="1" dirty="0" smtClean="0">
                <a:solidFill>
                  <a:srgbClr val="FF0000"/>
                </a:solidFill>
                <a:latin typeface="Courier New"/>
                <a:cs typeface="Courier New"/>
              </a:rPr>
              <a:t>--after=2015-01-01</a:t>
            </a:r>
          </a:p>
          <a:p>
            <a:pPr marL="0" indent="0">
              <a:spcBef>
                <a:spcPts val="0"/>
              </a:spcBef>
              <a:buNone/>
            </a:pPr>
            <a:r>
              <a:rPr lang="en-US" sz="2000" dirty="0" smtClean="0">
                <a:latin typeface="Courier New"/>
                <a:cs typeface="Courier New"/>
              </a:rPr>
              <a:t>$</a:t>
            </a:r>
            <a:r>
              <a:rPr lang="en-US" sz="2000" b="1" dirty="0" smtClean="0">
                <a:latin typeface="Courier New"/>
                <a:cs typeface="Courier New"/>
              </a:rPr>
              <a:t> </a:t>
            </a:r>
            <a:r>
              <a:rPr lang="en-US" sz="2000" b="1" dirty="0">
                <a:latin typeface="Courier New"/>
                <a:cs typeface="Courier New"/>
              </a:rPr>
              <a:t>dnsdb_query.py -i 199.48.133.170</a:t>
            </a:r>
            <a:r>
              <a:rPr lang="en-US" sz="2000" b="1" dirty="0">
                <a:solidFill>
                  <a:srgbClr val="FF0000"/>
                </a:solidFill>
                <a:latin typeface="Courier New"/>
                <a:cs typeface="Courier New"/>
              </a:rPr>
              <a:t> --after="2015-08-22 14:36:10</a:t>
            </a:r>
            <a:r>
              <a:rPr lang="en-US" sz="2000" b="1" dirty="0" smtClean="0">
                <a:solidFill>
                  <a:srgbClr val="FF0000"/>
                </a:solidFill>
                <a:latin typeface="Courier New"/>
                <a:cs typeface="Courier New"/>
              </a:rPr>
              <a:t>"</a:t>
            </a:r>
          </a:p>
          <a:p>
            <a:pPr marL="0" indent="0">
              <a:spcBef>
                <a:spcPts val="0"/>
              </a:spcBef>
              <a:buNone/>
            </a:pPr>
            <a:r>
              <a:rPr lang="en-US" sz="2000" dirty="0" smtClean="0">
                <a:latin typeface="Courier New"/>
                <a:cs typeface="Courier New"/>
              </a:rPr>
              <a:t>$ </a:t>
            </a:r>
            <a:r>
              <a:rPr lang="en-US" sz="2000" b="1" dirty="0" smtClean="0">
                <a:latin typeface="Courier New"/>
                <a:cs typeface="Courier New"/>
              </a:rPr>
              <a:t>dnsdb_query.py -i 199.48.133.170 </a:t>
            </a:r>
            <a:r>
              <a:rPr lang="en-US" sz="2000" b="1" dirty="0" smtClean="0">
                <a:solidFill>
                  <a:srgbClr val="FF0000"/>
                </a:solidFill>
                <a:latin typeface="Courier New"/>
                <a:cs typeface="Courier New"/>
              </a:rPr>
              <a:t>--before=2013-01-22</a:t>
            </a:r>
            <a:r>
              <a:rPr lang="en-US" sz="2400" b="1" dirty="0" smtClean="0">
                <a:solidFill>
                  <a:srgbClr val="FF0000"/>
                </a:solidFill>
              </a:rPr>
              <a:t>          </a:t>
            </a:r>
            <a:endParaRPr lang="en-US" sz="2400" i="1" dirty="0" smtClean="0"/>
          </a:p>
          <a:p>
            <a:pPr marL="0" indent="0">
              <a:spcBef>
                <a:spcPts val="0"/>
              </a:spcBef>
              <a:buNone/>
            </a:pPr>
            <a:r>
              <a:rPr lang="en-US" sz="2000" dirty="0">
                <a:latin typeface="Courier New"/>
                <a:cs typeface="Courier New"/>
              </a:rPr>
              <a:t>$</a:t>
            </a:r>
            <a:r>
              <a:rPr lang="en-US" sz="2000" b="1" dirty="0">
                <a:latin typeface="Courier New"/>
                <a:cs typeface="Courier New"/>
              </a:rPr>
              <a:t> dnsdb_query.py -i 128.223.0.0/16 </a:t>
            </a:r>
            <a:r>
              <a:rPr lang="en-US" sz="2000" b="1" dirty="0" smtClean="0">
                <a:solidFill>
                  <a:srgbClr val="FF0000"/>
                </a:solidFill>
                <a:latin typeface="Courier New"/>
                <a:cs typeface="Courier New"/>
              </a:rPr>
              <a:t>--after</a:t>
            </a:r>
            <a:r>
              <a:rPr lang="en-US" sz="2000" b="1" dirty="0">
                <a:solidFill>
                  <a:srgbClr val="FF0000"/>
                </a:solidFill>
                <a:latin typeface="Courier New"/>
                <a:cs typeface="Courier New"/>
              </a:rPr>
              <a:t>="-</a:t>
            </a:r>
            <a:r>
              <a:rPr lang="en-US" sz="2000" b="1" dirty="0" smtClean="0">
                <a:solidFill>
                  <a:srgbClr val="FF0000"/>
                </a:solidFill>
                <a:latin typeface="Courier New"/>
                <a:cs typeface="Courier New"/>
              </a:rPr>
              <a:t>3600"</a:t>
            </a:r>
            <a:br>
              <a:rPr lang="en-US" sz="2000" b="1" dirty="0" smtClean="0">
                <a:solidFill>
                  <a:srgbClr val="FF0000"/>
                </a:solidFill>
                <a:latin typeface="Courier New"/>
                <a:cs typeface="Courier New"/>
              </a:rPr>
            </a:br>
            <a:endParaRPr lang="en-US" sz="2400" b="1" i="1" dirty="0" smtClean="0">
              <a:solidFill>
                <a:srgbClr val="FF0000"/>
              </a:solidFill>
            </a:endParaRPr>
          </a:p>
          <a:p>
            <a:pPr marL="0" indent="0">
              <a:spcBef>
                <a:spcPts val="0"/>
              </a:spcBef>
              <a:buNone/>
            </a:pPr>
            <a:endParaRPr lang="en-US" sz="1000" b="1" dirty="0" smtClean="0">
              <a:solidFill>
                <a:srgbClr val="000000"/>
              </a:solidFill>
            </a:endParaRPr>
          </a:p>
          <a:p>
            <a:pPr marL="0" indent="0">
              <a:spcBef>
                <a:spcPts val="0"/>
              </a:spcBef>
              <a:buNone/>
            </a:pPr>
            <a:r>
              <a:rPr lang="en-US" sz="2400" i="1" dirty="0" smtClean="0">
                <a:solidFill>
                  <a:srgbClr val="000000"/>
                </a:solidFill>
                <a:sym typeface="Wingdings"/>
              </a:rPr>
              <a:t>You Can Even Use Raw Unix epoch seconds...</a:t>
            </a:r>
            <a:endParaRPr lang="en-US" sz="2400" i="1" dirty="0" smtClean="0">
              <a:solidFill>
                <a:srgbClr val="000000"/>
              </a:solidFill>
            </a:endParaRPr>
          </a:p>
          <a:p>
            <a:pPr marL="0" indent="0">
              <a:spcBef>
                <a:spcPts val="0"/>
              </a:spcBef>
              <a:buNone/>
            </a:pPr>
            <a:r>
              <a:rPr lang="en-US" sz="2000" dirty="0" smtClean="0">
                <a:solidFill>
                  <a:srgbClr val="000000"/>
                </a:solidFill>
                <a:latin typeface="Courier New"/>
                <a:cs typeface="Courier New"/>
              </a:rPr>
              <a:t>$</a:t>
            </a:r>
            <a:r>
              <a:rPr lang="en-US" sz="2000" b="1" dirty="0" smtClean="0">
                <a:solidFill>
                  <a:srgbClr val="000000"/>
                </a:solidFill>
                <a:latin typeface="Courier New"/>
                <a:cs typeface="Courier New"/>
              </a:rPr>
              <a:t> dnsdb_query.py -i 199.48.133.170 </a:t>
            </a:r>
            <a:r>
              <a:rPr lang="en-US" sz="2000" b="1" dirty="0" smtClean="0">
                <a:solidFill>
                  <a:srgbClr val="FF0000"/>
                </a:solidFill>
                <a:latin typeface="Courier New"/>
                <a:cs typeface="Courier New"/>
              </a:rPr>
              <a:t>--after=1467074500</a:t>
            </a:r>
            <a:br>
              <a:rPr lang="en-US" sz="2000" b="1" dirty="0" smtClean="0">
                <a:solidFill>
                  <a:srgbClr val="FF0000"/>
                </a:solidFill>
                <a:latin typeface="Courier New"/>
                <a:cs typeface="Courier New"/>
              </a:rPr>
            </a:br>
            <a:endParaRPr lang="en-US" sz="2000" b="1" dirty="0">
              <a:solidFill>
                <a:srgbClr val="FF0000"/>
              </a:solidFill>
              <a:latin typeface="Courier New"/>
              <a:cs typeface="Courier New"/>
              <a:sym typeface="Wingdings"/>
            </a:endParaRPr>
          </a:p>
          <a:p>
            <a:pPr marL="0" indent="0">
              <a:spcBef>
                <a:spcPts val="0"/>
              </a:spcBef>
              <a:buNone/>
            </a:pPr>
            <a:r>
              <a:rPr lang="en-US" sz="2400" i="1" dirty="0" smtClean="0">
                <a:solidFill>
                  <a:srgbClr val="000000"/>
                </a:solidFill>
                <a:sym typeface="Wingdings"/>
              </a:rPr>
              <a:t>Basics of working with Unix epoch second dates (on a Mac)...</a:t>
            </a:r>
            <a:endParaRPr lang="en-US" sz="2400" i="1" dirty="0" smtClean="0">
              <a:solidFill>
                <a:srgbClr val="000000"/>
              </a:solidFill>
            </a:endParaRPr>
          </a:p>
          <a:p>
            <a:pPr marL="0" indent="0">
              <a:spcBef>
                <a:spcPts val="0"/>
              </a:spcBef>
              <a:buNone/>
            </a:pPr>
            <a:r>
              <a:rPr lang="en-US" sz="2000" dirty="0" smtClean="0">
                <a:solidFill>
                  <a:srgbClr val="000000"/>
                </a:solidFill>
                <a:latin typeface="Courier New"/>
                <a:cs typeface="Courier New"/>
              </a:rPr>
              <a:t>$</a:t>
            </a:r>
            <a:r>
              <a:rPr lang="en-US" sz="2000" b="1" dirty="0" smtClean="0">
                <a:solidFill>
                  <a:srgbClr val="000000"/>
                </a:solidFill>
                <a:latin typeface="Courier New"/>
                <a:cs typeface="Courier New"/>
              </a:rPr>
              <a:t> date +%s</a:t>
            </a:r>
            <a:r>
              <a:rPr lang="en-US" sz="2400" b="1" dirty="0" smtClean="0">
                <a:solidFill>
                  <a:srgbClr val="000000"/>
                </a:solidFill>
              </a:rPr>
              <a:t>                        </a:t>
            </a:r>
            <a:r>
              <a:rPr lang="en-US" sz="2400" i="1" dirty="0" smtClean="0">
                <a:solidFill>
                  <a:srgbClr val="000000"/>
                </a:solidFill>
                <a:sym typeface="Wingdings"/>
              </a:rPr>
              <a:t> if you want the current time in seconds</a:t>
            </a:r>
            <a:endParaRPr lang="en-US" sz="2400" i="1" dirty="0" smtClean="0">
              <a:solidFill>
                <a:srgbClr val="000000"/>
              </a:solidFill>
            </a:endParaRPr>
          </a:p>
          <a:p>
            <a:pPr marL="0" indent="0">
              <a:spcBef>
                <a:spcPts val="0"/>
              </a:spcBef>
              <a:buNone/>
            </a:pPr>
            <a:r>
              <a:rPr lang="cs-CZ" sz="2000" dirty="0" smtClean="0">
                <a:latin typeface="Courier New"/>
                <a:cs typeface="Courier New"/>
              </a:rPr>
              <a:t>1477022891</a:t>
            </a:r>
            <a:br>
              <a:rPr lang="cs-CZ" sz="2000" dirty="0" smtClean="0">
                <a:latin typeface="Courier New"/>
                <a:cs typeface="Courier New"/>
              </a:rPr>
            </a:br>
            <a:r>
              <a:rPr lang="en-US" sz="2000" dirty="0" smtClean="0">
                <a:solidFill>
                  <a:srgbClr val="000000"/>
                </a:solidFill>
                <a:latin typeface="Courier New"/>
                <a:cs typeface="Courier New"/>
              </a:rPr>
              <a:t>$</a:t>
            </a:r>
            <a:r>
              <a:rPr lang="en-US" sz="2000" b="1" dirty="0" smtClean="0">
                <a:solidFill>
                  <a:srgbClr val="000000"/>
                </a:solidFill>
                <a:latin typeface="Courier New"/>
                <a:cs typeface="Courier New"/>
              </a:rPr>
              <a:t> date -j -f "%b %d %Y %T" "Aug 28 1991 00:00:00" "+%s"</a:t>
            </a:r>
          </a:p>
          <a:p>
            <a:pPr marL="0" indent="0">
              <a:spcBef>
                <a:spcPts val="0"/>
              </a:spcBef>
              <a:buNone/>
            </a:pPr>
            <a:r>
              <a:rPr lang="en-US" sz="2000" dirty="0" smtClean="0">
                <a:solidFill>
                  <a:srgbClr val="000000"/>
                </a:solidFill>
                <a:latin typeface="Courier New"/>
                <a:cs typeface="Courier New"/>
              </a:rPr>
              <a:t>683362800</a:t>
            </a:r>
          </a:p>
          <a:p>
            <a:pPr marL="0" indent="0">
              <a:spcBef>
                <a:spcPts val="0"/>
              </a:spcBef>
              <a:buNone/>
            </a:pPr>
            <a:r>
              <a:rPr lang="en-US" sz="2000" dirty="0" smtClean="0">
                <a:solidFill>
                  <a:srgbClr val="000000"/>
                </a:solidFill>
                <a:latin typeface="Courier New"/>
                <a:cs typeface="Courier New"/>
              </a:rPr>
              <a:t>$ </a:t>
            </a:r>
            <a:r>
              <a:rPr lang="en-US" sz="2000" b="1" dirty="0" smtClean="0">
                <a:solidFill>
                  <a:srgbClr val="000000"/>
                </a:solidFill>
                <a:latin typeface="Courier New"/>
                <a:cs typeface="Courier New"/>
              </a:rPr>
              <a:t>date -r 683362800</a:t>
            </a:r>
          </a:p>
          <a:p>
            <a:pPr marL="0" indent="0">
              <a:spcBef>
                <a:spcPts val="0"/>
              </a:spcBef>
              <a:buNone/>
            </a:pPr>
            <a:r>
              <a:rPr lang="en-US" sz="2000" dirty="0" smtClean="0">
                <a:solidFill>
                  <a:srgbClr val="000000"/>
                </a:solidFill>
                <a:latin typeface="Courier New"/>
                <a:cs typeface="Courier New"/>
              </a:rPr>
              <a:t>Wed Aug 28 00:00:00 PDT 1991</a:t>
            </a:r>
          </a:p>
        </p:txBody>
      </p:sp>
      <p:sp>
        <p:nvSpPr>
          <p:cNvPr id="4" name="Slide Number Placeholder 3"/>
          <p:cNvSpPr>
            <a:spLocks noGrp="1"/>
          </p:cNvSpPr>
          <p:nvPr>
            <p:ph type="sldNum" sz="quarter" idx="12"/>
          </p:nvPr>
        </p:nvSpPr>
        <p:spPr/>
        <p:txBody>
          <a:bodyPr/>
          <a:lstStyle/>
          <a:p>
            <a:fld id="{25FA0D19-0660-7647-BF24-001E5E010EB2}" type="slidenum">
              <a:rPr lang="en-US" smtClean="0"/>
              <a:t>57</a:t>
            </a:fld>
            <a:endParaRPr lang="en-US"/>
          </a:p>
        </p:txBody>
      </p:sp>
    </p:spTree>
    <p:extLst>
      <p:ext uri="{BB962C8B-B14F-4D97-AF65-F5344CB8AC3E}">
        <p14:creationId xmlns:p14="http://schemas.microsoft.com/office/powerpoint/2010/main" val="238197008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What If You Want To See What's In A </a:t>
            </a:r>
            <a:r>
              <a:rPr lang="en-US" sz="3200" b="1" dirty="0" smtClean="0">
                <a:solidFill>
                  <a:srgbClr val="FF0000"/>
                </a:solidFill>
              </a:rPr>
              <a:t>CIDR Netblock?</a:t>
            </a:r>
            <a:endParaRPr lang="en-US" sz="3200" b="1" dirty="0">
              <a:solidFill>
                <a:srgbClr val="FF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marL="0" indent="0">
              <a:spcBef>
                <a:spcPts val="0"/>
              </a:spcBef>
              <a:buNone/>
            </a:pPr>
            <a:r>
              <a:rPr lang="en-US" sz="2400" dirty="0" smtClean="0"/>
              <a:t>Sometimes you want to see what's in an entire </a:t>
            </a:r>
            <a:r>
              <a:rPr lang="en-US" sz="2400" dirty="0" smtClean="0"/>
              <a:t>net block</a:t>
            </a:r>
            <a:r>
              <a:rPr lang="en-US" sz="2400" dirty="0" smtClean="0"/>
              <a:t>, not just what's related to a single IP address:</a:t>
            </a:r>
            <a:br>
              <a:rPr lang="en-US" sz="2400" dirty="0" smtClean="0"/>
            </a:br>
            <a:endParaRPr lang="en-US" sz="2400" dirty="0" smtClean="0"/>
          </a:p>
          <a:p>
            <a:pPr marL="0" indent="0">
              <a:spcBef>
                <a:spcPts val="0"/>
              </a:spcBef>
              <a:buNone/>
            </a:pPr>
            <a:r>
              <a:rPr lang="en-US" sz="2000" dirty="0" smtClean="0">
                <a:latin typeface="Courier New"/>
                <a:cs typeface="Courier New"/>
              </a:rPr>
              <a:t>$ </a:t>
            </a:r>
            <a:r>
              <a:rPr lang="en-US" sz="2000" b="1" dirty="0" smtClean="0">
                <a:latin typeface="Courier New"/>
                <a:cs typeface="Courier New"/>
              </a:rPr>
              <a:t>dnsdb_query.py -i </a:t>
            </a:r>
            <a:r>
              <a:rPr lang="hr-HR" sz="2000" b="1" dirty="0" smtClean="0">
                <a:solidFill>
                  <a:srgbClr val="FF0000"/>
                </a:solidFill>
                <a:latin typeface="Courier New"/>
                <a:cs typeface="Courier New"/>
              </a:rPr>
              <a:t>199.48.128.0/21</a:t>
            </a:r>
            <a:r>
              <a:rPr lang="hr-HR" sz="2000" b="1" dirty="0">
                <a:latin typeface="Courier New"/>
                <a:cs typeface="Courier New"/>
              </a:rPr>
              <a:t> </a:t>
            </a:r>
            <a:r>
              <a:rPr lang="hr-HR" sz="2000" b="1" dirty="0" smtClean="0">
                <a:latin typeface="Courier New"/>
                <a:cs typeface="Courier New"/>
              </a:rPr>
              <a:t>&gt; temp.txt</a:t>
            </a:r>
          </a:p>
          <a:p>
            <a:pPr marL="0" indent="0">
              <a:buNone/>
            </a:pPr>
            <a:r>
              <a:rPr lang="en-US" sz="2000" dirty="0">
                <a:latin typeface="Courier New"/>
                <a:cs typeface="Courier New"/>
              </a:rPr>
              <a:t>$ </a:t>
            </a:r>
            <a:r>
              <a:rPr lang="en-US" sz="2000" b="1" dirty="0">
                <a:latin typeface="Courier New"/>
                <a:cs typeface="Courier New"/>
              </a:rPr>
              <a:t>wc -l </a:t>
            </a:r>
            <a:r>
              <a:rPr lang="en-US" sz="2000" b="1" dirty="0" err="1">
                <a:latin typeface="Courier New"/>
                <a:cs typeface="Courier New"/>
              </a:rPr>
              <a:t>temp.txt</a:t>
            </a:r>
            <a:endParaRPr lang="en-US" sz="2000" b="1" dirty="0">
              <a:latin typeface="Courier New"/>
              <a:cs typeface="Courier New"/>
            </a:endParaRPr>
          </a:p>
          <a:p>
            <a:pPr marL="0" indent="0">
              <a:buNone/>
            </a:pPr>
            <a:r>
              <a:rPr lang="de-DE" sz="2000" dirty="0">
                <a:latin typeface="Courier New"/>
                <a:cs typeface="Courier New"/>
              </a:rPr>
              <a:t>   10000 </a:t>
            </a:r>
            <a:r>
              <a:rPr lang="de-DE" sz="2000" dirty="0" err="1" smtClean="0">
                <a:latin typeface="Courier New"/>
                <a:cs typeface="Courier New"/>
              </a:rPr>
              <a:t>temp.txt</a:t>
            </a:r>
            <a:r>
              <a:rPr lang="de-DE" sz="2000" dirty="0" smtClean="0">
                <a:latin typeface="Courier New"/>
                <a:cs typeface="Courier New"/>
              </a:rPr>
              <a:t>			</a:t>
            </a:r>
            <a:r>
              <a:rPr lang="de-DE" sz="2400" dirty="0" smtClean="0"/>
              <a:t>	</a:t>
            </a:r>
            <a:r>
              <a:rPr lang="de-DE" sz="2400" dirty="0" smtClean="0">
                <a:sym typeface="Wingdings"/>
              </a:rPr>
              <a:t> </a:t>
            </a:r>
            <a:r>
              <a:rPr lang="de-DE" sz="2400" dirty="0" err="1" smtClean="0">
                <a:sym typeface="Wingdings"/>
              </a:rPr>
              <a:t>max</a:t>
            </a:r>
            <a:r>
              <a:rPr lang="de-DE" sz="2400" dirty="0" smtClean="0">
                <a:sym typeface="Wingdings"/>
              </a:rPr>
              <a:t> </a:t>
            </a:r>
            <a:r>
              <a:rPr lang="de-DE" sz="2400" dirty="0" err="1" smtClean="0">
                <a:sym typeface="Wingdings"/>
              </a:rPr>
              <a:t>of</a:t>
            </a:r>
            <a:r>
              <a:rPr lang="de-DE" sz="2400" dirty="0" smtClean="0">
                <a:sym typeface="Wingdings"/>
              </a:rPr>
              <a:t> 10,000 </a:t>
            </a:r>
            <a:r>
              <a:rPr lang="de-DE" sz="2400" dirty="0" err="1" smtClean="0">
                <a:sym typeface="Wingdings"/>
              </a:rPr>
              <a:t>results</a:t>
            </a:r>
            <a:r>
              <a:rPr lang="de-DE" sz="2400" dirty="0" smtClean="0">
                <a:sym typeface="Wingdings"/>
              </a:rPr>
              <a:t> </a:t>
            </a:r>
            <a:r>
              <a:rPr lang="de-DE" sz="2400" dirty="0" err="1" smtClean="0">
                <a:sym typeface="Wingdings"/>
              </a:rPr>
              <a:t>by</a:t>
            </a:r>
            <a:r>
              <a:rPr lang="de-DE" sz="2400" dirty="0" smtClean="0">
                <a:sym typeface="Wingdings"/>
              </a:rPr>
              <a:t> </a:t>
            </a:r>
            <a:r>
              <a:rPr lang="de-DE" sz="2400" dirty="0" err="1" smtClean="0">
                <a:sym typeface="Wingdings"/>
              </a:rPr>
              <a:t>default</a:t>
            </a:r>
            <a:endParaRPr lang="de-DE" sz="2400" dirty="0" smtClean="0">
              <a:sym typeface="Wingdings"/>
            </a:endParaRPr>
          </a:p>
          <a:p>
            <a:pPr marL="0" indent="0">
              <a:buNone/>
            </a:pPr>
            <a:endParaRPr lang="de-DE" sz="2400" b="1" dirty="0" smtClean="0">
              <a:sym typeface="Wingdings"/>
            </a:endParaRPr>
          </a:p>
          <a:p>
            <a:pPr marL="0" indent="0">
              <a:buNone/>
            </a:pPr>
            <a:r>
              <a:rPr lang="de-DE" sz="2400" dirty="0" err="1" smtClean="0">
                <a:sym typeface="Wingdings"/>
              </a:rPr>
              <a:t>If</a:t>
            </a:r>
            <a:r>
              <a:rPr lang="de-DE" sz="2400" dirty="0" smtClean="0">
                <a:sym typeface="Wingdings"/>
              </a:rPr>
              <a:t> </a:t>
            </a:r>
            <a:r>
              <a:rPr lang="de-DE" sz="2400" dirty="0" err="1" smtClean="0">
                <a:sym typeface="Wingdings"/>
              </a:rPr>
              <a:t>you</a:t>
            </a:r>
            <a:r>
              <a:rPr lang="de-DE" sz="2400" dirty="0" smtClean="0">
                <a:sym typeface="Wingdings"/>
              </a:rPr>
              <a:t> </a:t>
            </a:r>
            <a:r>
              <a:rPr lang="de-DE" sz="2400" dirty="0" err="1" smtClean="0">
                <a:sym typeface="Wingdings"/>
              </a:rPr>
              <a:t>need</a:t>
            </a:r>
            <a:r>
              <a:rPr lang="de-DE" sz="2400" dirty="0" smtClean="0">
                <a:sym typeface="Wingdings"/>
              </a:rPr>
              <a:t> </a:t>
            </a:r>
            <a:r>
              <a:rPr lang="de-DE" sz="2400" dirty="0" err="1" smtClean="0">
                <a:sym typeface="Wingdings"/>
              </a:rPr>
              <a:t>more</a:t>
            </a:r>
            <a:r>
              <a:rPr lang="de-DE" sz="2400" dirty="0" smtClean="0">
                <a:sym typeface="Wingdings"/>
              </a:rPr>
              <a:t> </a:t>
            </a:r>
            <a:r>
              <a:rPr lang="de-DE" sz="2400" dirty="0" err="1" smtClean="0">
                <a:sym typeface="Wingdings"/>
              </a:rPr>
              <a:t>results</a:t>
            </a:r>
            <a:r>
              <a:rPr lang="de-DE" sz="2400" dirty="0">
                <a:sym typeface="Wingdings"/>
              </a:rPr>
              <a:t>,</a:t>
            </a:r>
            <a:r>
              <a:rPr lang="de-DE" sz="2400" dirty="0" smtClean="0">
                <a:sym typeface="Wingdings"/>
              </a:rPr>
              <a:t> </a:t>
            </a:r>
            <a:r>
              <a:rPr lang="de-DE" sz="2400" dirty="0" err="1" smtClean="0">
                <a:sym typeface="Wingdings"/>
              </a:rPr>
              <a:t>i</a:t>
            </a:r>
            <a:r>
              <a:rPr lang="de-DE" sz="2400" dirty="0" err="1" smtClean="0">
                <a:sym typeface="Wingdings"/>
              </a:rPr>
              <a:t>ncrease</a:t>
            </a:r>
            <a:r>
              <a:rPr lang="de-DE" sz="2400" dirty="0" smtClean="0">
                <a:sym typeface="Wingdings"/>
              </a:rPr>
              <a:t> </a:t>
            </a:r>
            <a:r>
              <a:rPr lang="de-DE" sz="2400" dirty="0" err="1" smtClean="0">
                <a:sym typeface="Wingdings"/>
              </a:rPr>
              <a:t>the</a:t>
            </a:r>
            <a:r>
              <a:rPr lang="de-DE" sz="2400" dirty="0" smtClean="0">
                <a:sym typeface="Wingdings"/>
              </a:rPr>
              <a:t> </a:t>
            </a:r>
            <a:r>
              <a:rPr lang="de-DE" sz="2400" dirty="0" err="1" smtClean="0">
                <a:sym typeface="Wingdings"/>
              </a:rPr>
              <a:t>max</a:t>
            </a:r>
            <a:r>
              <a:rPr lang="de-DE" sz="2400" dirty="0" smtClean="0">
                <a:sym typeface="Wingdings"/>
              </a:rPr>
              <a:t> </a:t>
            </a:r>
            <a:r>
              <a:rPr lang="de-DE" sz="2400" dirty="0" err="1" smtClean="0">
                <a:sym typeface="Wingdings"/>
              </a:rPr>
              <a:t>results</a:t>
            </a:r>
            <a:r>
              <a:rPr lang="de-DE" sz="2400" dirty="0" smtClean="0">
                <a:sym typeface="Wingdings"/>
              </a:rPr>
              <a:t> </a:t>
            </a:r>
            <a:r>
              <a:rPr lang="de-DE" sz="2400" dirty="0" err="1" smtClean="0">
                <a:sym typeface="Wingdings"/>
              </a:rPr>
              <a:t>limit</a:t>
            </a:r>
            <a:r>
              <a:rPr lang="de-DE" sz="2400" dirty="0" smtClean="0">
                <a:sym typeface="Wingdings"/>
              </a:rPr>
              <a:t>.</a:t>
            </a:r>
            <a:r>
              <a:rPr lang="de-DE" sz="2400" dirty="0" smtClean="0">
                <a:sym typeface="Wingdings"/>
              </a:rPr>
              <a:t>..</a:t>
            </a:r>
            <a:endParaRPr lang="de-DE" sz="2400" dirty="0">
              <a:sym typeface="Wingdings"/>
            </a:endParaRPr>
          </a:p>
          <a:p>
            <a:pPr marL="0" indent="0">
              <a:buNone/>
            </a:pPr>
            <a:r>
              <a:rPr lang="en-US" sz="2000" dirty="0" smtClean="0">
                <a:latin typeface="Courier New"/>
                <a:cs typeface="Courier New"/>
              </a:rPr>
              <a:t>$ </a:t>
            </a:r>
            <a:r>
              <a:rPr lang="en-US" sz="2000" b="1" dirty="0" smtClean="0">
                <a:latin typeface="Courier New"/>
                <a:cs typeface="Courier New"/>
              </a:rPr>
              <a:t>dnsdb_query.py -</a:t>
            </a:r>
            <a:r>
              <a:rPr lang="en-US" sz="2000" b="1" dirty="0" smtClean="0">
                <a:solidFill>
                  <a:srgbClr val="FF0000"/>
                </a:solidFill>
                <a:latin typeface="Courier New"/>
                <a:cs typeface="Courier New"/>
              </a:rPr>
              <a:t>l 1000000</a:t>
            </a:r>
            <a:r>
              <a:rPr lang="en-US" sz="2000" b="1" dirty="0" smtClean="0">
                <a:latin typeface="Courier New"/>
                <a:cs typeface="Courier New"/>
              </a:rPr>
              <a:t> -i </a:t>
            </a:r>
            <a:r>
              <a:rPr lang="hr-HR" sz="2000" b="1" dirty="0" smtClean="0">
                <a:latin typeface="Courier New"/>
                <a:cs typeface="Courier New"/>
              </a:rPr>
              <a:t>199.48.128.0/21 &gt; temp.txt</a:t>
            </a:r>
          </a:p>
          <a:p>
            <a:pPr marL="0" indent="0">
              <a:buNone/>
            </a:pPr>
            <a:r>
              <a:rPr lang="en-US" sz="2000" dirty="0">
                <a:latin typeface="Courier New"/>
                <a:cs typeface="Courier New"/>
              </a:rPr>
              <a:t>$ </a:t>
            </a:r>
            <a:r>
              <a:rPr lang="en-US" sz="2000" b="1" dirty="0">
                <a:latin typeface="Courier New"/>
                <a:cs typeface="Courier New"/>
              </a:rPr>
              <a:t>wc -l </a:t>
            </a:r>
            <a:r>
              <a:rPr lang="en-US" sz="2000" b="1" dirty="0" err="1">
                <a:latin typeface="Courier New"/>
                <a:cs typeface="Courier New"/>
              </a:rPr>
              <a:t>temp.txt</a:t>
            </a:r>
            <a:endParaRPr lang="en-US" sz="2000" b="1" dirty="0">
              <a:latin typeface="Courier New"/>
              <a:cs typeface="Courier New"/>
            </a:endParaRPr>
          </a:p>
          <a:p>
            <a:pPr marL="0" indent="0">
              <a:buNone/>
            </a:pPr>
            <a:r>
              <a:rPr lang="de-DE" sz="2000" dirty="0">
                <a:latin typeface="Courier New"/>
                <a:cs typeface="Courier New"/>
              </a:rPr>
              <a:t>   22205 </a:t>
            </a:r>
            <a:r>
              <a:rPr lang="de-DE" sz="2000" dirty="0" err="1" smtClean="0">
                <a:latin typeface="Courier New"/>
                <a:cs typeface="Courier New"/>
              </a:rPr>
              <a:t>temp.txt</a:t>
            </a:r>
            <a:endParaRPr lang="de-DE" sz="2000" dirty="0" smtClean="0">
              <a:latin typeface="Courier New"/>
              <a:cs typeface="Courier New"/>
            </a:endParaRPr>
          </a:p>
          <a:p>
            <a:pPr marL="0" indent="0">
              <a:buNone/>
            </a:pPr>
            <a:r>
              <a:rPr lang="de-DE" sz="2000" dirty="0" smtClean="0">
                <a:latin typeface="Courier New"/>
                <a:cs typeface="Courier New"/>
              </a:rPr>
              <a:t>$</a:t>
            </a:r>
            <a:r>
              <a:rPr lang="de-DE" sz="2000" b="1" dirty="0" smtClean="0">
                <a:latin typeface="Courier New"/>
                <a:cs typeface="Courier New"/>
              </a:rPr>
              <a:t> </a:t>
            </a:r>
            <a:r>
              <a:rPr lang="de-DE" sz="2000" b="1" dirty="0" err="1" smtClean="0">
                <a:latin typeface="Courier New"/>
                <a:cs typeface="Courier New"/>
              </a:rPr>
              <a:t>more</a:t>
            </a:r>
            <a:r>
              <a:rPr lang="de-DE" sz="2000" b="1" dirty="0" smtClean="0">
                <a:latin typeface="Courier New"/>
                <a:cs typeface="Courier New"/>
              </a:rPr>
              <a:t> </a:t>
            </a:r>
            <a:r>
              <a:rPr lang="de-DE" sz="2000" b="1" dirty="0" err="1" smtClean="0">
                <a:latin typeface="Courier New"/>
                <a:cs typeface="Courier New"/>
              </a:rPr>
              <a:t>temp.txt</a:t>
            </a:r>
            <a:endParaRPr lang="de-DE" sz="2000" b="1" dirty="0" smtClean="0">
              <a:latin typeface="Courier New"/>
              <a:cs typeface="Courier New"/>
            </a:endParaRPr>
          </a:p>
          <a:p>
            <a:pPr marL="0" indent="0">
              <a:buNone/>
            </a:pPr>
            <a:r>
              <a:rPr lang="nb-NO" sz="2000" dirty="0" err="1" smtClean="0">
                <a:latin typeface="Courier New"/>
                <a:cs typeface="Courier New"/>
              </a:rPr>
              <a:t>rootbsd.daleco.biz</a:t>
            </a:r>
            <a:r>
              <a:rPr lang="nb-NO" sz="2000" dirty="0" smtClean="0">
                <a:latin typeface="Courier New"/>
                <a:cs typeface="Courier New"/>
              </a:rPr>
              <a:t>. IN A 199.48.129.182</a:t>
            </a:r>
          </a:p>
          <a:p>
            <a:pPr marL="0" indent="0">
              <a:buNone/>
            </a:pPr>
            <a:r>
              <a:rPr lang="nb-NO" sz="2000" dirty="0" smtClean="0">
                <a:latin typeface="Courier New"/>
                <a:cs typeface="Courier New"/>
              </a:rPr>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58</a:t>
            </a:fld>
            <a:endParaRPr lang="en-US"/>
          </a:p>
        </p:txBody>
      </p:sp>
    </p:spTree>
    <p:extLst>
      <p:ext uri="{BB962C8B-B14F-4D97-AF65-F5344CB8AC3E}">
        <p14:creationId xmlns:p14="http://schemas.microsoft.com/office/powerpoint/2010/main" val="199112319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What If I'm Interested in</a:t>
            </a:r>
            <a:r>
              <a:rPr lang="en-US" sz="3200" b="1" dirty="0" smtClean="0">
                <a:solidFill>
                  <a:srgbClr val="FF0000"/>
                </a:solidFill>
              </a:rPr>
              <a:t> IPv6 Addresses or Blocks?</a:t>
            </a:r>
            <a:endParaRPr lang="en-US" sz="3200" b="1" dirty="0">
              <a:solidFill>
                <a:srgbClr val="FF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-i </a:t>
            </a:r>
            <a:r>
              <a:rPr lang="en-US" sz="2000" b="1" dirty="0">
                <a:solidFill>
                  <a:srgbClr val="FF0000"/>
                </a:solidFill>
                <a:latin typeface="Courier New"/>
                <a:cs typeface="Courier New"/>
              </a:rPr>
              <a:t>2607:f010:2e8:228:0:ff:fe00:</a:t>
            </a:r>
            <a:r>
              <a:rPr lang="en-US" sz="2000" b="1" dirty="0" smtClean="0">
                <a:solidFill>
                  <a:srgbClr val="FF0000"/>
                </a:solidFill>
                <a:latin typeface="Courier New"/>
                <a:cs typeface="Courier New"/>
              </a:rPr>
              <a:t>152</a:t>
            </a:r>
          </a:p>
          <a:p>
            <a:pPr marL="0" indent="0">
              <a:spcBef>
                <a:spcPts val="0"/>
              </a:spcBef>
              <a:buNone/>
            </a:pPr>
            <a:r>
              <a:rPr lang="en-US" sz="2000" dirty="0" err="1" smtClean="0">
                <a:latin typeface="Courier New"/>
                <a:cs typeface="Courier New"/>
              </a:rPr>
              <a:t>gateway.lb.it.ucla.edu</a:t>
            </a:r>
            <a:r>
              <a:rPr lang="en-US" sz="2000" dirty="0" smtClean="0">
                <a:latin typeface="Courier New"/>
                <a:cs typeface="Courier New"/>
              </a:rPr>
              <a:t>. IN AAAA 2607:f010:2e8:228:0:ff:fe00:152</a:t>
            </a:r>
          </a:p>
          <a:p>
            <a:pPr marL="0" indent="0">
              <a:spcBef>
                <a:spcPts val="0"/>
              </a:spcBef>
              <a:buNone/>
            </a:pPr>
            <a:r>
              <a:rPr lang="en-US" sz="2000" dirty="0" smtClean="0">
                <a:latin typeface="Courier New"/>
                <a:cs typeface="Courier New"/>
              </a:rPr>
              <a:t>gateway-v6.lb.it.ucla.edu. IN AAAA 2607:f010:2e8:228:0:ff:fe00:152</a:t>
            </a:r>
          </a:p>
          <a:p>
            <a:pPr marL="0" indent="0">
              <a:spcBef>
                <a:spcPts val="0"/>
              </a:spcBef>
              <a:buNone/>
            </a:pPr>
            <a:endParaRPr lang="en-US" sz="2000" dirty="0">
              <a:latin typeface="Courier New"/>
              <a:cs typeface="Courier New"/>
            </a:endParaRPr>
          </a:p>
          <a:p>
            <a:pPr marL="0" indent="0">
              <a:spcBef>
                <a:spcPts val="0"/>
              </a:spcBef>
              <a:buNone/>
            </a:pPr>
            <a:r>
              <a:rPr lang="nb-NO" sz="2000" dirty="0" smtClean="0">
                <a:latin typeface="Courier New"/>
                <a:cs typeface="Courier New"/>
              </a:rPr>
              <a:t>$</a:t>
            </a:r>
            <a:r>
              <a:rPr lang="nb-NO" sz="2000" b="1" dirty="0" smtClean="0">
                <a:latin typeface="Courier New"/>
                <a:cs typeface="Courier New"/>
              </a:rPr>
              <a:t> dnsdb_query.py -i </a:t>
            </a:r>
            <a:r>
              <a:rPr lang="is-IS" sz="2000" b="1" dirty="0">
                <a:solidFill>
                  <a:srgbClr val="FF0000"/>
                </a:solidFill>
                <a:latin typeface="Courier New"/>
                <a:cs typeface="Courier New"/>
              </a:rPr>
              <a:t>2607:F010::/</a:t>
            </a:r>
            <a:r>
              <a:rPr lang="is-IS" sz="2000" b="1" dirty="0" smtClean="0">
                <a:solidFill>
                  <a:srgbClr val="FF0000"/>
                </a:solidFill>
                <a:latin typeface="Courier New"/>
                <a:cs typeface="Courier New"/>
              </a:rPr>
              <a:t>32</a:t>
            </a:r>
            <a:r>
              <a:rPr lang="is-IS" sz="2000" b="1" dirty="0" smtClean="0">
                <a:latin typeface="Courier New"/>
                <a:cs typeface="Courier New"/>
              </a:rPr>
              <a:t> &gt; temp.txt</a:t>
            </a:r>
          </a:p>
          <a:p>
            <a:pPr marL="0" indent="0">
              <a:spcBef>
                <a:spcPts val="0"/>
              </a:spcBef>
              <a:buNone/>
            </a:pPr>
            <a:r>
              <a:rPr lang="is-IS" sz="2000" dirty="0" smtClean="0">
                <a:latin typeface="Courier New"/>
                <a:cs typeface="Courier New"/>
              </a:rPr>
              <a:t>$ </a:t>
            </a:r>
            <a:r>
              <a:rPr lang="is-IS" sz="2000" b="1" dirty="0" smtClean="0">
                <a:latin typeface="Courier New"/>
                <a:cs typeface="Courier New"/>
              </a:rPr>
              <a:t>wc -l temp.txt</a:t>
            </a:r>
          </a:p>
          <a:p>
            <a:pPr marL="0" indent="0">
              <a:spcBef>
                <a:spcPts val="0"/>
              </a:spcBef>
              <a:buNone/>
            </a:pPr>
            <a:r>
              <a:rPr lang="nb-NO" sz="2000" dirty="0" smtClean="0">
                <a:latin typeface="Courier New"/>
                <a:cs typeface="Courier New"/>
              </a:rPr>
              <a:t>932 </a:t>
            </a:r>
            <a:r>
              <a:rPr lang="nb-NO" sz="2000" dirty="0" err="1" smtClean="0">
                <a:latin typeface="Courier New"/>
                <a:cs typeface="Courier New"/>
              </a:rPr>
              <a:t>temp.txt</a:t>
            </a:r>
            <a:endParaRPr lang="nb-NO" sz="2000" dirty="0" smtClean="0">
              <a:latin typeface="Courier New"/>
              <a:cs typeface="Courier New"/>
            </a:endParaRPr>
          </a:p>
          <a:p>
            <a:pPr marL="0" indent="0">
              <a:spcBef>
                <a:spcPts val="0"/>
              </a:spcBef>
              <a:buNone/>
            </a:pPr>
            <a:r>
              <a:rPr lang="nb-NO" sz="2000" dirty="0" smtClean="0">
                <a:latin typeface="Courier New"/>
                <a:cs typeface="Courier New"/>
              </a:rPr>
              <a:t>$</a:t>
            </a:r>
            <a:r>
              <a:rPr lang="nb-NO" sz="2000" b="1" dirty="0" smtClean="0">
                <a:latin typeface="Courier New"/>
                <a:cs typeface="Courier New"/>
              </a:rPr>
              <a:t> more </a:t>
            </a:r>
            <a:r>
              <a:rPr lang="nb-NO" sz="2000" b="1" dirty="0" err="1" smtClean="0">
                <a:latin typeface="Courier New"/>
                <a:cs typeface="Courier New"/>
              </a:rPr>
              <a:t>temp.txt</a:t>
            </a:r>
            <a:endParaRPr lang="nb-NO" sz="2000" b="1" dirty="0" smtClean="0">
              <a:latin typeface="Courier New"/>
              <a:cs typeface="Courier New"/>
            </a:endParaRPr>
          </a:p>
          <a:p>
            <a:pPr marL="0" indent="0">
              <a:spcBef>
                <a:spcPts val="0"/>
              </a:spcBef>
              <a:buNone/>
            </a:pPr>
            <a:r>
              <a:rPr lang="nb-NO" sz="2000" dirty="0" smtClean="0">
                <a:latin typeface="Courier New"/>
                <a:cs typeface="Courier New"/>
              </a:rPr>
              <a:t>ip-</a:t>
            </a:r>
            <a:r>
              <a:rPr lang="nb-NO" sz="2000" dirty="0" err="1" smtClean="0">
                <a:latin typeface="Courier New"/>
                <a:cs typeface="Courier New"/>
              </a:rPr>
              <a:t>list.emileaben.com</a:t>
            </a:r>
            <a:r>
              <a:rPr lang="nb-NO" sz="2000" dirty="0" smtClean="0">
                <a:latin typeface="Courier New"/>
                <a:cs typeface="Courier New"/>
              </a:rPr>
              <a:t>. IN AAAA 2607:f010::1</a:t>
            </a:r>
          </a:p>
          <a:p>
            <a:pPr marL="0" indent="0">
              <a:spcBef>
                <a:spcPts val="0"/>
              </a:spcBef>
              <a:buNone/>
            </a:pPr>
            <a:r>
              <a:rPr lang="nb-NO" sz="2000" dirty="0" err="1" smtClean="0">
                <a:latin typeface="Courier New"/>
                <a:cs typeface="Courier New"/>
              </a:rPr>
              <a:t>secure.math.ucla.edu</a:t>
            </a:r>
            <a:r>
              <a:rPr lang="nb-NO" sz="2000" dirty="0" smtClean="0">
                <a:latin typeface="Courier New"/>
                <a:cs typeface="Courier New"/>
              </a:rPr>
              <a:t>. IN AAAA 2607:f010:2a8:8fe4::44</a:t>
            </a:r>
          </a:p>
          <a:p>
            <a:pPr marL="0" indent="0">
              <a:spcBef>
                <a:spcPts val="0"/>
              </a:spcBef>
              <a:buNone/>
            </a:pPr>
            <a:r>
              <a:rPr lang="nb-NO" sz="2000" dirty="0" err="1" smtClean="0">
                <a:latin typeface="Courier New"/>
                <a:cs typeface="Courier New"/>
              </a:rPr>
              <a:t>secure.math.ucla.edu</a:t>
            </a:r>
            <a:r>
              <a:rPr lang="nb-NO" sz="2000" dirty="0" smtClean="0">
                <a:latin typeface="Courier New"/>
                <a:cs typeface="Courier New"/>
              </a:rPr>
              <a:t>. IN AAAA 2607:f010:2a8:8fe4::45</a:t>
            </a:r>
          </a:p>
          <a:p>
            <a:pPr marL="0" indent="0">
              <a:spcBef>
                <a:spcPts val="0"/>
              </a:spcBef>
              <a:buNone/>
            </a:pPr>
            <a:r>
              <a:rPr lang="nb-NO" sz="2000" dirty="0" err="1" smtClean="0">
                <a:latin typeface="Courier New"/>
                <a:cs typeface="Courier New"/>
              </a:rPr>
              <a:t>webmail.math.ucla.edu</a:t>
            </a:r>
            <a:r>
              <a:rPr lang="nb-NO" sz="2000" dirty="0" smtClean="0">
                <a:latin typeface="Courier New"/>
                <a:cs typeface="Courier New"/>
              </a:rPr>
              <a:t>. IN AAAA 2607:f010:2a8:8fe4::211</a:t>
            </a:r>
          </a:p>
          <a:p>
            <a:pPr marL="0" indent="0">
              <a:spcBef>
                <a:spcPts val="0"/>
              </a:spcBef>
              <a:buNone/>
            </a:pPr>
            <a:r>
              <a:rPr lang="nb-NO" sz="2000" dirty="0" smtClean="0">
                <a:latin typeface="Courier New"/>
                <a:cs typeface="Courier New"/>
              </a:rPr>
              <a:t>webmail2.math.ucla.edu. IN AAAA 2607:f010:2a8:8fe4::211</a:t>
            </a:r>
          </a:p>
          <a:p>
            <a:pPr marL="0" indent="0">
              <a:spcBef>
                <a:spcPts val="0"/>
              </a:spcBef>
              <a:buNone/>
            </a:pPr>
            <a:r>
              <a:rPr lang="is-IS" sz="2000" dirty="0" smtClean="0">
                <a:latin typeface="Courier New"/>
                <a:cs typeface="Courier New"/>
              </a:rPr>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59</a:t>
            </a:fld>
            <a:endParaRPr lang="en-US"/>
          </a:p>
        </p:txBody>
      </p:sp>
    </p:spTree>
    <p:extLst>
      <p:ext uri="{BB962C8B-B14F-4D97-AF65-F5344CB8AC3E}">
        <p14:creationId xmlns:p14="http://schemas.microsoft.com/office/powerpoint/2010/main" val="42629741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6"/>
            <a:ext cx="8229600" cy="569941"/>
          </a:xfrm>
        </p:spPr>
        <p:txBody>
          <a:bodyPr>
            <a:normAutofit/>
          </a:bodyPr>
          <a:lstStyle/>
          <a:p>
            <a:r>
              <a:rPr lang="en-US" sz="3200" b="1" dirty="0" smtClean="0"/>
              <a:t>Today's Session</a:t>
            </a:r>
            <a:endParaRPr lang="en-US" sz="3200" b="1" dirty="0"/>
          </a:p>
        </p:txBody>
      </p:sp>
      <p:sp>
        <p:nvSpPr>
          <p:cNvPr id="3" name="Content Placeholder 2"/>
          <p:cNvSpPr>
            <a:spLocks noGrp="1"/>
          </p:cNvSpPr>
          <p:nvPr>
            <p:ph idx="1"/>
          </p:nvPr>
        </p:nvSpPr>
        <p:spPr>
          <a:xfrm>
            <a:off x="267368" y="762000"/>
            <a:ext cx="8609264" cy="5778456"/>
          </a:xfrm>
        </p:spPr>
        <p:txBody>
          <a:bodyPr>
            <a:normAutofit/>
          </a:bodyPr>
          <a:lstStyle/>
          <a:p>
            <a:r>
              <a:rPr lang="en-US" sz="2400" b="1" dirty="0" smtClean="0"/>
              <a:t>I've prepared some material I'm planning to go over, </a:t>
            </a:r>
            <a:r>
              <a:rPr lang="en-US" sz="2400" dirty="0" smtClean="0"/>
              <a:t>but I encourage you to </a:t>
            </a:r>
            <a:r>
              <a:rPr lang="en-US" sz="2400" b="1" dirty="0" smtClean="0"/>
              <a:t>ask questions as we go along, should questions arise</a:t>
            </a:r>
            <a:r>
              <a:rPr lang="en-US" sz="2400" dirty="0" smtClean="0"/>
              <a:t> – I've explicitly left some time for you to do so.</a:t>
            </a:r>
            <a:endParaRPr lang="en-US" sz="2400" dirty="0"/>
          </a:p>
          <a:p>
            <a:r>
              <a:rPr lang="en-US" sz="2400" dirty="0" smtClean="0"/>
              <a:t>I will also suggest some </a:t>
            </a:r>
            <a:r>
              <a:rPr lang="en-US" sz="2400" b="1" dirty="0" smtClean="0"/>
              <a:t>exercises</a:t>
            </a:r>
            <a:r>
              <a:rPr lang="en-US" sz="2400" dirty="0" smtClean="0"/>
              <a:t> you can try. The exercises are </a:t>
            </a:r>
            <a:r>
              <a:rPr lang="en-US" sz="2400" dirty="0" smtClean="0"/>
              <a:t>optional</a:t>
            </a:r>
            <a:r>
              <a:rPr lang="en-US" sz="2400" dirty="0"/>
              <a:t> </a:t>
            </a:r>
            <a:r>
              <a:rPr lang="en-US" sz="2400" dirty="0" smtClean="0"/>
              <a:t>-- </a:t>
            </a:r>
            <a:r>
              <a:rPr lang="en-US" sz="2400" dirty="0" smtClean="0"/>
              <a:t>you </a:t>
            </a:r>
            <a:r>
              <a:rPr lang="en-US" sz="2400" dirty="0" smtClean="0"/>
              <a:t>can do them or skip them as you may like, but I think people learn more effectively when they actually try stuff.</a:t>
            </a:r>
            <a:endParaRPr lang="en-US" sz="2400" dirty="0"/>
          </a:p>
          <a:p>
            <a:r>
              <a:rPr lang="en-US" sz="2400" b="1" dirty="0" smtClean="0"/>
              <a:t>Farsight is providing all attendees at today's session with complimentary temporary access to DNSDB for use as part of this training. </a:t>
            </a:r>
            <a:r>
              <a:rPr lang="en-US" sz="2400" dirty="0" smtClean="0"/>
              <a:t>If you don't want to use DNSDB, you're welcome to use another passive DNS system you may have access to, instead.</a:t>
            </a:r>
            <a:endParaRPr lang="en-US" sz="2400" dirty="0"/>
          </a:p>
          <a:p>
            <a:r>
              <a:rPr lang="en-US" sz="2400" dirty="0" smtClean="0"/>
              <a:t>There are unavoidable differences between various passive DNS implementations and we can't document everything, but the techniques and approaches </a:t>
            </a:r>
            <a:r>
              <a:rPr lang="en-US" sz="2400" dirty="0" smtClean="0"/>
              <a:t>I'll show should </a:t>
            </a:r>
            <a:r>
              <a:rPr lang="en-US" sz="2400" dirty="0" smtClean="0"/>
              <a:t>broadly generalize. We want you to learn </a:t>
            </a:r>
            <a:r>
              <a:rPr lang="en-US" sz="2400" dirty="0" smtClean="0"/>
              <a:t>skills </a:t>
            </a:r>
            <a:r>
              <a:rPr lang="en-US" sz="2400" dirty="0" smtClean="0"/>
              <a:t>that will help you in your work.</a:t>
            </a:r>
          </a:p>
        </p:txBody>
      </p:sp>
      <p:sp>
        <p:nvSpPr>
          <p:cNvPr id="4" name="Slide Number Placeholder 3"/>
          <p:cNvSpPr>
            <a:spLocks noGrp="1"/>
          </p:cNvSpPr>
          <p:nvPr>
            <p:ph type="sldNum" sz="quarter" idx="12"/>
          </p:nvPr>
        </p:nvSpPr>
        <p:spPr/>
        <p:txBody>
          <a:bodyPr/>
          <a:lstStyle/>
          <a:p>
            <a:fld id="{4D4BB8BD-F8C0-4544-BAE3-59EE5C16151F}" type="slidenum">
              <a:rPr lang="en-US" smtClean="0"/>
              <a:t>6</a:t>
            </a:fld>
            <a:endParaRPr lang="en-US"/>
          </a:p>
        </p:txBody>
      </p:sp>
    </p:spTree>
    <p:extLst>
      <p:ext uri="{BB962C8B-B14F-4D97-AF65-F5344CB8AC3E}">
        <p14:creationId xmlns:p14="http://schemas.microsoft.com/office/powerpoint/2010/main" val="65502558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35082"/>
          </a:xfrm>
        </p:spPr>
        <p:txBody>
          <a:bodyPr>
            <a:normAutofit/>
          </a:bodyPr>
          <a:lstStyle/>
          <a:p>
            <a:r>
              <a:rPr lang="en-US" sz="3200" b="1" dirty="0" smtClean="0"/>
              <a:t>How About An Arbitrary </a:t>
            </a:r>
            <a:r>
              <a:rPr lang="en-US" sz="3200" b="1" dirty="0" smtClean="0">
                <a:solidFill>
                  <a:srgbClr val="FF0000"/>
                </a:solidFill>
              </a:rPr>
              <a:t>Network IP Range</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marL="0" indent="0">
              <a:spcBef>
                <a:spcPts val="0"/>
              </a:spcBef>
              <a:buNone/>
            </a:pPr>
            <a:r>
              <a:rPr lang="en-US" sz="2000" dirty="0" smtClean="0">
                <a:latin typeface="Courier New"/>
                <a:cs typeface="Courier New"/>
              </a:rPr>
              <a:t>$ </a:t>
            </a:r>
            <a:r>
              <a:rPr lang="en-US" sz="2000" b="1" dirty="0" smtClean="0">
                <a:latin typeface="Courier New"/>
                <a:cs typeface="Courier New"/>
              </a:rPr>
              <a:t>dnsdb_query.py -i </a:t>
            </a:r>
            <a:r>
              <a:rPr lang="hr-HR" sz="2000" b="1" dirty="0" smtClean="0">
                <a:solidFill>
                  <a:srgbClr val="FF0000"/>
                </a:solidFill>
                <a:latin typeface="Courier New"/>
                <a:cs typeface="Courier New"/>
              </a:rPr>
              <a:t>199.48.128.33-199.48.128.43</a:t>
            </a:r>
          </a:p>
          <a:p>
            <a:pPr marL="0" indent="0">
              <a:spcBef>
                <a:spcPts val="0"/>
              </a:spcBef>
              <a:buNone/>
            </a:pPr>
            <a:r>
              <a:rPr lang="en-US" sz="2000" dirty="0" smtClean="0">
                <a:latin typeface="Courier New"/>
                <a:cs typeface="Courier New"/>
              </a:rPr>
              <a:t>ns1.whittingtonpark.org. IN A 199.48.128.42</a:t>
            </a:r>
          </a:p>
          <a:p>
            <a:pPr marL="0" indent="0">
              <a:spcBef>
                <a:spcPts val="0"/>
              </a:spcBef>
              <a:buNone/>
            </a:pPr>
            <a:r>
              <a:rPr lang="en-US" sz="2000" dirty="0" smtClean="0">
                <a:latin typeface="Courier New"/>
                <a:cs typeface="Courier New"/>
              </a:rPr>
              <a:t>ns2.whittingtonpark.org. IN A 199.48.128.42</a:t>
            </a:r>
          </a:p>
          <a:p>
            <a:pPr marL="0" indent="0">
              <a:spcBef>
                <a:spcPts val="0"/>
              </a:spcBef>
              <a:buNone/>
            </a:pPr>
            <a:r>
              <a:rPr lang="en-US" sz="2000" dirty="0" smtClean="0">
                <a:latin typeface="Courier New"/>
                <a:cs typeface="Courier New"/>
              </a:rPr>
              <a:t>ns1.musicman.com. IN A 199.48.128.34</a:t>
            </a:r>
          </a:p>
          <a:p>
            <a:pPr marL="0" indent="0">
              <a:spcBef>
                <a:spcPts val="0"/>
              </a:spcBef>
              <a:buNone/>
            </a:pPr>
            <a:r>
              <a:rPr lang="en-US" sz="2000" dirty="0" smtClean="0">
                <a:latin typeface="Courier New"/>
                <a:cs typeface="Courier New"/>
              </a:rPr>
              <a:t>[etc]</a:t>
            </a:r>
          </a:p>
          <a:p>
            <a:pPr marL="0" indent="0">
              <a:spcBef>
                <a:spcPts val="0"/>
              </a:spcBef>
              <a:buNone/>
            </a:pPr>
            <a:endParaRPr lang="en-US" sz="2400" dirty="0" smtClean="0"/>
          </a:p>
          <a:p>
            <a:pPr marL="0" indent="0">
              <a:spcBef>
                <a:spcPts val="0"/>
              </a:spcBef>
              <a:buNone/>
            </a:pPr>
            <a:r>
              <a:rPr lang="en-US" sz="2400" i="1" dirty="0" smtClean="0"/>
              <a:t>But that output is </a:t>
            </a:r>
            <a:r>
              <a:rPr lang="en-US" sz="2400" i="1" u="sng" dirty="0" smtClean="0"/>
              <a:t>unsorted</a:t>
            </a:r>
            <a:r>
              <a:rPr lang="en-US" sz="2400" i="1" dirty="0" smtClean="0"/>
              <a:t>!</a:t>
            </a:r>
            <a:r>
              <a:rPr lang="en-US" sz="2400" dirty="0" smtClean="0"/>
              <a:t> What if we want it sorted by IP?</a:t>
            </a:r>
            <a:br>
              <a:rPr lang="en-US" sz="2400" dirty="0" smtClean="0"/>
            </a:br>
            <a:endParaRPr lang="en-US" sz="2400" dirty="0" smtClean="0"/>
          </a:p>
          <a:p>
            <a:pPr marL="0" indent="0">
              <a:spcBef>
                <a:spcPts val="0"/>
              </a:spcBef>
              <a:buNone/>
            </a:pPr>
            <a:r>
              <a:rPr lang="de-DE" sz="2000" dirty="0">
                <a:latin typeface="Courier New"/>
                <a:cs typeface="Courier New"/>
              </a:rPr>
              <a:t>$</a:t>
            </a:r>
            <a:r>
              <a:rPr lang="de-DE" sz="2000" b="1" dirty="0">
                <a:latin typeface="Courier New"/>
                <a:cs typeface="Courier New"/>
              </a:rPr>
              <a:t> dnsdb_query.py -i 199.48.128.33-199.48.128.43</a:t>
            </a:r>
            <a:r>
              <a:rPr lang="de-DE" sz="2000" b="1" dirty="0">
                <a:solidFill>
                  <a:srgbClr val="FF0000"/>
                </a:solidFill>
                <a:latin typeface="Courier New"/>
                <a:cs typeface="Courier New"/>
              </a:rPr>
              <a:t> --</a:t>
            </a:r>
            <a:r>
              <a:rPr lang="de-DE" sz="2000" b="1" dirty="0" err="1">
                <a:solidFill>
                  <a:srgbClr val="FF0000"/>
                </a:solidFill>
                <a:latin typeface="Courier New"/>
                <a:cs typeface="Courier New"/>
              </a:rPr>
              <a:t>sort</a:t>
            </a:r>
            <a:r>
              <a:rPr lang="de-DE" sz="2000" b="1" dirty="0">
                <a:solidFill>
                  <a:srgbClr val="FF0000"/>
                </a:solidFill>
                <a:latin typeface="Courier New"/>
                <a:cs typeface="Courier New"/>
              </a:rPr>
              <a:t> rdata</a:t>
            </a:r>
            <a:r>
              <a:rPr lang="de-DE" sz="2000" b="1" dirty="0">
                <a:latin typeface="Courier New"/>
                <a:cs typeface="Courier New"/>
              </a:rPr>
              <a:t> </a:t>
            </a:r>
            <a:r>
              <a:rPr lang="de-DE" sz="2000" dirty="0">
                <a:latin typeface="Courier New"/>
                <a:cs typeface="Courier New"/>
              </a:rPr>
              <a:t>      </a:t>
            </a:r>
          </a:p>
          <a:p>
            <a:pPr marL="0" indent="0">
              <a:spcBef>
                <a:spcPts val="0"/>
              </a:spcBef>
              <a:buNone/>
            </a:pPr>
            <a:r>
              <a:rPr lang="hr-HR" sz="2000" dirty="0">
                <a:latin typeface="Courier New"/>
                <a:cs typeface="Courier New"/>
              </a:rPr>
              <a:t>ns1.musicman.com. IN A 199.48.128.34</a:t>
            </a:r>
          </a:p>
          <a:p>
            <a:pPr marL="0" indent="0">
              <a:spcBef>
                <a:spcPts val="0"/>
              </a:spcBef>
              <a:buNone/>
            </a:pPr>
            <a:r>
              <a:rPr lang="en-US" sz="2000" dirty="0" err="1">
                <a:latin typeface="Courier New"/>
                <a:cs typeface="Courier New"/>
              </a:rPr>
              <a:t>drjohngreenphotos.com</a:t>
            </a:r>
            <a:r>
              <a:rPr lang="en-US" sz="2000" dirty="0">
                <a:latin typeface="Courier New"/>
                <a:cs typeface="Courier New"/>
              </a:rPr>
              <a:t>. IN A 199.48.128.34</a:t>
            </a:r>
          </a:p>
          <a:p>
            <a:pPr marL="0" indent="0">
              <a:spcBef>
                <a:spcPts val="0"/>
              </a:spcBef>
              <a:buNone/>
            </a:pPr>
            <a:r>
              <a:rPr lang="en-US" sz="2000" dirty="0" err="1">
                <a:latin typeface="Courier New"/>
                <a:cs typeface="Courier New"/>
              </a:rPr>
              <a:t>persianenglishtranslations.com</a:t>
            </a:r>
            <a:r>
              <a:rPr lang="en-US" sz="2000" dirty="0">
                <a:latin typeface="Courier New"/>
                <a:cs typeface="Courier New"/>
              </a:rPr>
              <a:t>. IN A 199.48.128.34</a:t>
            </a:r>
          </a:p>
          <a:p>
            <a:pPr marL="0" indent="0">
              <a:spcBef>
                <a:spcPts val="0"/>
              </a:spcBef>
              <a:buNone/>
            </a:pPr>
            <a:r>
              <a:rPr lang="nb-NO" sz="2000" dirty="0" err="1">
                <a:latin typeface="Courier New"/>
                <a:cs typeface="Courier New"/>
              </a:rPr>
              <a:t>ilcr.x.rootbsd.net</a:t>
            </a:r>
            <a:r>
              <a:rPr lang="nb-NO" sz="2000" dirty="0">
                <a:latin typeface="Courier New"/>
                <a:cs typeface="Courier New"/>
              </a:rPr>
              <a:t>. IN A 199.48.128.34</a:t>
            </a:r>
          </a:p>
          <a:p>
            <a:pPr marL="0" indent="0">
              <a:spcBef>
                <a:spcPts val="0"/>
              </a:spcBef>
              <a:buNone/>
            </a:pPr>
            <a:r>
              <a:rPr lang="en-US" sz="2000" dirty="0" smtClean="0">
                <a:latin typeface="Courier New"/>
                <a:cs typeface="Courier New"/>
              </a:rPr>
              <a:t>[etc]</a:t>
            </a:r>
            <a:endParaRPr lang="en-US" sz="2000" dirty="0">
              <a:latin typeface="Courier New"/>
              <a:cs typeface="Courier New"/>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60</a:t>
            </a:fld>
            <a:endParaRPr lang="en-US"/>
          </a:p>
        </p:txBody>
      </p:sp>
    </p:spTree>
    <p:extLst>
      <p:ext uri="{BB962C8B-B14F-4D97-AF65-F5344CB8AC3E}">
        <p14:creationId xmlns:p14="http://schemas.microsoft.com/office/powerpoint/2010/main" val="354100770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635082"/>
          </a:xfrm>
        </p:spPr>
        <p:txBody>
          <a:bodyPr>
            <a:normAutofit/>
          </a:bodyPr>
          <a:lstStyle/>
          <a:p>
            <a:r>
              <a:rPr lang="en-US" sz="3200" b="1" dirty="0" smtClean="0"/>
              <a:t>Some -i Sorting Notes</a:t>
            </a:r>
            <a:endParaRPr lang="en-US" sz="3200" b="1" dirty="0">
              <a:solidFill>
                <a:srgbClr val="FF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marL="0" indent="0">
              <a:spcBef>
                <a:spcPts val="0"/>
              </a:spcBef>
              <a:buNone/>
            </a:pPr>
            <a:r>
              <a:rPr lang="en-US" sz="2400" b="1" i="1" dirty="0"/>
              <a:t>"</a:t>
            </a:r>
            <a:r>
              <a:rPr lang="en-US" sz="2400" b="1" i="1" dirty="0" smtClean="0"/>
              <a:t>valid </a:t>
            </a:r>
            <a:r>
              <a:rPr lang="en-US" sz="2400" b="1" i="1" dirty="0"/>
              <a:t>sort keys are count, rdata, rrname, rrtype, </a:t>
            </a:r>
            <a:r>
              <a:rPr lang="en-US" sz="2400" b="1" i="1" dirty="0" err="1"/>
              <a:t>zone_time_first</a:t>
            </a:r>
            <a:r>
              <a:rPr lang="en-US" sz="2400" b="1" i="1" dirty="0"/>
              <a:t>, </a:t>
            </a:r>
            <a:r>
              <a:rPr lang="en-US" sz="2400" b="1" i="1" dirty="0" err="1" smtClean="0"/>
              <a:t>zone_time_last</a:t>
            </a:r>
            <a:r>
              <a:rPr lang="en-US" sz="2400" b="1" i="1" dirty="0" smtClean="0"/>
              <a:t>"</a:t>
            </a:r>
          </a:p>
          <a:p>
            <a:pPr marL="0" indent="0">
              <a:spcBef>
                <a:spcPts val="0"/>
              </a:spcBef>
              <a:buNone/>
            </a:pPr>
            <a:endParaRPr lang="en-US" sz="2400" dirty="0"/>
          </a:p>
          <a:p>
            <a:pPr marL="0" indent="0">
              <a:spcBef>
                <a:spcPts val="0"/>
              </a:spcBef>
              <a:buNone/>
            </a:pPr>
            <a:r>
              <a:rPr lang="en-US" sz="2400" dirty="0" smtClean="0"/>
              <a:t>To reverse the sort order, specify -R (or --reverse). No ability to sort by multiple keys (e.g., you can't sort by IP and then rrname within IP)</a:t>
            </a:r>
          </a:p>
          <a:p>
            <a:pPr marL="0" indent="0">
              <a:spcBef>
                <a:spcPts val="0"/>
              </a:spcBef>
              <a:buNone/>
            </a:pPr>
            <a:endParaRPr lang="en-US" sz="2400" dirty="0"/>
          </a:p>
          <a:p>
            <a:pPr marL="0" indent="0">
              <a:spcBef>
                <a:spcPts val="0"/>
              </a:spcBef>
              <a:buNone/>
            </a:pPr>
            <a:r>
              <a:rPr lang="en-US" sz="2400" dirty="0" smtClean="0"/>
              <a:t>But try:</a:t>
            </a:r>
            <a:br>
              <a:rPr lang="en-US" sz="2400" dirty="0" smtClean="0"/>
            </a:br>
            <a:r>
              <a:rPr lang="en-US" sz="2000" dirty="0" smtClean="0">
                <a:latin typeface="Courier New"/>
                <a:cs typeface="Courier New"/>
              </a:rPr>
              <a:t>$</a:t>
            </a:r>
            <a:r>
              <a:rPr lang="en-US" sz="2000" b="1" dirty="0" smtClean="0">
                <a:latin typeface="Courier New"/>
                <a:cs typeface="Courier New"/>
              </a:rPr>
              <a:t> </a:t>
            </a:r>
            <a:r>
              <a:rPr lang="en-US" sz="2000" b="1" dirty="0" err="1" smtClean="0">
                <a:latin typeface="Courier New"/>
                <a:cs typeface="Courier New"/>
              </a:rPr>
              <a:t>dnsdb_query.py</a:t>
            </a:r>
            <a:r>
              <a:rPr lang="en-US" sz="2000" b="1" dirty="0" smtClean="0">
                <a:latin typeface="Courier New"/>
                <a:cs typeface="Courier New"/>
              </a:rPr>
              <a:t> -i 199.48.128.33-199.48.128.43 | </a:t>
            </a:r>
            <a:r>
              <a:rPr lang="en-US" sz="2000" b="1" dirty="0" err="1" smtClean="0">
                <a:latin typeface="Courier New"/>
                <a:cs typeface="Courier New"/>
              </a:rPr>
              <a:t>grep</a:t>
            </a:r>
            <a:r>
              <a:rPr lang="en-US" sz="2000" b="1" dirty="0" smtClean="0">
                <a:latin typeface="Courier New"/>
                <a:cs typeface="Courier New"/>
              </a:rPr>
              <a:t> </a:t>
            </a:r>
            <a:br>
              <a:rPr lang="en-US" sz="2000" b="1" dirty="0" smtClean="0">
                <a:latin typeface="Courier New"/>
                <a:cs typeface="Courier New"/>
              </a:rPr>
            </a:br>
            <a:r>
              <a:rPr lang="en-US" sz="2000" b="1" dirty="0" smtClean="0">
                <a:latin typeface="Courier New"/>
                <a:cs typeface="Courier New"/>
              </a:rPr>
              <a:t>-v ";;" | </a:t>
            </a:r>
            <a:r>
              <a:rPr lang="en-US" sz="2000" b="1" dirty="0" err="1" smtClean="0">
                <a:latin typeface="Courier New"/>
                <a:cs typeface="Courier New"/>
              </a:rPr>
              <a:t>awk</a:t>
            </a:r>
            <a:r>
              <a:rPr lang="en-US" sz="2000" b="1" dirty="0" smtClean="0">
                <a:latin typeface="Courier New"/>
                <a:cs typeface="Courier New"/>
              </a:rPr>
              <a:t> '{print $3 " " $1 " " $2}' | sort -u | awk '{print $2 " " $3 " " $1}'</a:t>
            </a:r>
          </a:p>
          <a:p>
            <a:pPr marL="0" indent="0">
              <a:spcBef>
                <a:spcPts val="0"/>
              </a:spcBef>
              <a:buNone/>
            </a:pPr>
            <a:r>
              <a:rPr lang="en-US" sz="2000" dirty="0" smtClean="0">
                <a:latin typeface="Courier New"/>
                <a:cs typeface="Courier New"/>
              </a:rPr>
              <a:t>  </a:t>
            </a:r>
          </a:p>
          <a:p>
            <a:pPr marL="0" indent="0">
              <a:spcBef>
                <a:spcPts val="0"/>
              </a:spcBef>
              <a:buNone/>
            </a:pPr>
            <a:r>
              <a:rPr lang="en-US" sz="2000" dirty="0" err="1" smtClean="0">
                <a:latin typeface="Courier New"/>
                <a:cs typeface="Courier New"/>
              </a:rPr>
              <a:t>drjohngreenphotos.com</a:t>
            </a:r>
            <a:r>
              <a:rPr lang="en-US" sz="2000" dirty="0" smtClean="0">
                <a:latin typeface="Courier New"/>
                <a:cs typeface="Courier New"/>
              </a:rPr>
              <a:t>. A 199.48.128.34</a:t>
            </a:r>
          </a:p>
          <a:p>
            <a:pPr marL="0" indent="0">
              <a:spcBef>
                <a:spcPts val="0"/>
              </a:spcBef>
              <a:buNone/>
            </a:pPr>
            <a:r>
              <a:rPr lang="en-US" sz="2000" dirty="0" err="1" smtClean="0">
                <a:latin typeface="Courier New"/>
                <a:cs typeface="Courier New"/>
              </a:rPr>
              <a:t>ilcr.x.rootbsd.net</a:t>
            </a:r>
            <a:r>
              <a:rPr lang="en-US" sz="2000" dirty="0" smtClean="0">
                <a:latin typeface="Courier New"/>
                <a:cs typeface="Courier New"/>
              </a:rPr>
              <a:t>. A 199.48.128.34</a:t>
            </a:r>
          </a:p>
          <a:p>
            <a:pPr marL="0" indent="0">
              <a:spcBef>
                <a:spcPts val="0"/>
              </a:spcBef>
              <a:buNone/>
            </a:pPr>
            <a:r>
              <a:rPr lang="en-US" sz="2000" dirty="0" smtClean="0">
                <a:latin typeface="Courier New"/>
                <a:cs typeface="Courier New"/>
              </a:rPr>
              <a:t>ns1.musicman.com. A 199.48.128.34</a:t>
            </a:r>
          </a:p>
          <a:p>
            <a:pPr marL="0" indent="0">
              <a:spcBef>
                <a:spcPts val="0"/>
              </a:spcBef>
              <a:buNone/>
            </a:pPr>
            <a:r>
              <a:rPr lang="en-US" sz="2000" dirty="0" err="1" smtClean="0">
                <a:latin typeface="Courier New"/>
                <a:cs typeface="Courier New"/>
              </a:rPr>
              <a:t>persianenglishtranslations.com</a:t>
            </a:r>
            <a:r>
              <a:rPr lang="en-US" sz="2000" dirty="0" smtClean="0">
                <a:latin typeface="Courier New"/>
                <a:cs typeface="Courier New"/>
              </a:rPr>
              <a:t>. A 199.48.128.34</a:t>
            </a:r>
          </a:p>
          <a:p>
            <a:pPr marL="0" indent="0">
              <a:spcBef>
                <a:spcPts val="0"/>
              </a:spcBef>
              <a:buNone/>
            </a:pPr>
            <a:r>
              <a:rPr lang="en-US" sz="2000" dirty="0" smtClean="0">
                <a:latin typeface="Courier New"/>
                <a:cs typeface="Courier New"/>
              </a:rPr>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61</a:t>
            </a:fld>
            <a:endParaRPr lang="en-US"/>
          </a:p>
        </p:txBody>
      </p:sp>
    </p:spTree>
    <p:extLst>
      <p:ext uri="{BB962C8B-B14F-4D97-AF65-F5344CB8AC3E}">
        <p14:creationId xmlns:p14="http://schemas.microsoft.com/office/powerpoint/2010/main" val="173932829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635082"/>
          </a:xfrm>
        </p:spPr>
        <p:txBody>
          <a:bodyPr>
            <a:normAutofit/>
          </a:bodyPr>
          <a:lstStyle/>
          <a:p>
            <a:r>
              <a:rPr lang="en-US" sz="3200" b="1" dirty="0" smtClean="0"/>
              <a:t>Some </a:t>
            </a:r>
            <a:r>
              <a:rPr lang="en-US" sz="3200" b="1" dirty="0" smtClean="0"/>
              <a:t>Of The Sort-Related Jargon...</a:t>
            </a:r>
            <a:endParaRPr lang="en-US" sz="3200" b="1" dirty="0">
              <a:solidFill>
                <a:srgbClr val="FF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marL="0" indent="0">
              <a:spcBef>
                <a:spcPts val="0"/>
              </a:spcBef>
              <a:buNone/>
            </a:pPr>
            <a:r>
              <a:rPr lang="en-US" sz="2400" b="1" dirty="0" smtClean="0"/>
              <a:t>count</a:t>
            </a:r>
            <a:r>
              <a:rPr lang="en-US" sz="2400" dirty="0" smtClean="0"/>
              <a:t>=number of times </a:t>
            </a:r>
            <a:r>
              <a:rPr lang="en-US" sz="2400" dirty="0" smtClean="0"/>
              <a:t>DNSDB </a:t>
            </a:r>
            <a:r>
              <a:rPr lang="en-US" sz="2400" dirty="0" smtClean="0"/>
              <a:t>has seen this unique </a:t>
            </a:r>
            <a:r>
              <a:rPr lang="en-US" sz="2400" dirty="0" err="1" smtClean="0"/>
              <a:t>RRset</a:t>
            </a:r>
            <a:endParaRPr lang="en-US" sz="2400" dirty="0" smtClean="0"/>
          </a:p>
          <a:p>
            <a:pPr marL="0" indent="0">
              <a:spcBef>
                <a:spcPts val="0"/>
              </a:spcBef>
              <a:buNone/>
            </a:pPr>
            <a:endParaRPr lang="en-US" sz="2400" dirty="0" smtClean="0"/>
          </a:p>
          <a:p>
            <a:pPr marL="0" indent="0">
              <a:spcBef>
                <a:spcPts val="0"/>
              </a:spcBef>
              <a:buNone/>
            </a:pPr>
            <a:r>
              <a:rPr lang="en-US" sz="2400" b="1" dirty="0" smtClean="0"/>
              <a:t>rdata</a:t>
            </a:r>
            <a:r>
              <a:rPr lang="en-US" sz="2400" dirty="0" smtClean="0"/>
              <a:t>=right hand side of the record (e.g., the IP info for "A" records)</a:t>
            </a:r>
          </a:p>
          <a:p>
            <a:pPr marL="0" indent="0">
              <a:spcBef>
                <a:spcPts val="0"/>
              </a:spcBef>
              <a:buNone/>
            </a:pPr>
            <a:r>
              <a:rPr lang="en-US" sz="2400" dirty="0" smtClean="0"/>
              <a:t>For </a:t>
            </a:r>
            <a:r>
              <a:rPr lang="en-US" sz="2400" dirty="0"/>
              <a:t>"</a:t>
            </a:r>
            <a:r>
              <a:rPr lang="hr-HR" sz="2400" dirty="0" smtClean="0"/>
              <a:t>ucla.edu</a:t>
            </a:r>
            <a:r>
              <a:rPr lang="hr-HR" sz="2400" dirty="0"/>
              <a:t>. IN A </a:t>
            </a:r>
            <a:r>
              <a:rPr lang="hr-HR" sz="2400" dirty="0" smtClean="0"/>
              <a:t>128.97.27.37", the rdata is 127.97.27.37</a:t>
            </a:r>
          </a:p>
          <a:p>
            <a:pPr marL="0" indent="0">
              <a:spcBef>
                <a:spcPts val="0"/>
              </a:spcBef>
              <a:buNone/>
            </a:pPr>
            <a:endParaRPr lang="en-US" sz="2400" dirty="0" smtClean="0"/>
          </a:p>
          <a:p>
            <a:pPr marL="0" indent="0">
              <a:spcBef>
                <a:spcPts val="0"/>
              </a:spcBef>
              <a:buNone/>
            </a:pPr>
            <a:r>
              <a:rPr lang="en-US" sz="2400" b="1" dirty="0" smtClean="0"/>
              <a:t>rrname</a:t>
            </a:r>
            <a:r>
              <a:rPr lang="en-US" sz="2400" dirty="0" smtClean="0"/>
              <a:t>=left hand side of the record (e.g., the domain name for "A" records). For "</a:t>
            </a:r>
            <a:r>
              <a:rPr lang="hr-HR" sz="2400" dirty="0"/>
              <a:t>ucla.edu. IN A </a:t>
            </a:r>
            <a:r>
              <a:rPr lang="hr-HR" sz="2400" dirty="0" smtClean="0"/>
              <a:t>128.97.27.37", the rrname is ucla.edu</a:t>
            </a:r>
            <a:endParaRPr lang="en-US" sz="2400" dirty="0" smtClean="0"/>
          </a:p>
          <a:p>
            <a:pPr marL="0" indent="0">
              <a:spcBef>
                <a:spcPts val="0"/>
              </a:spcBef>
              <a:buNone/>
            </a:pPr>
            <a:endParaRPr lang="en-US" sz="2400" dirty="0" smtClean="0"/>
          </a:p>
          <a:p>
            <a:pPr marL="0" indent="0">
              <a:spcBef>
                <a:spcPts val="0"/>
              </a:spcBef>
              <a:buNone/>
            </a:pPr>
            <a:r>
              <a:rPr lang="en-US" sz="2400" b="1" dirty="0" smtClean="0"/>
              <a:t>rrtype</a:t>
            </a:r>
            <a:r>
              <a:rPr lang="en-US" sz="2400" dirty="0" smtClean="0"/>
              <a:t>=is this an "A" record? a "AAAA"? an "NS" record? a "CNAME?" an "MX" record? an "SOA"? For "</a:t>
            </a:r>
            <a:r>
              <a:rPr lang="hr-HR" sz="2400" dirty="0"/>
              <a:t>ucla.edu. IN A </a:t>
            </a:r>
            <a:r>
              <a:rPr lang="hr-HR" sz="2400" dirty="0" smtClean="0"/>
              <a:t>128.97.27.37" the rrtype is "A"</a:t>
            </a:r>
            <a:endParaRPr lang="en-US" sz="2400" dirty="0" smtClean="0"/>
          </a:p>
          <a:p>
            <a:pPr marL="0" indent="0">
              <a:spcBef>
                <a:spcPts val="0"/>
              </a:spcBef>
              <a:buNone/>
            </a:pPr>
            <a:endParaRPr lang="en-US" sz="2400" dirty="0" smtClean="0"/>
          </a:p>
          <a:p>
            <a:pPr marL="0" indent="0">
              <a:spcBef>
                <a:spcPts val="0"/>
              </a:spcBef>
              <a:buNone/>
            </a:pPr>
            <a:r>
              <a:rPr lang="en-US" sz="2400" b="1" dirty="0" err="1" smtClean="0"/>
              <a:t>zone_time_first</a:t>
            </a:r>
            <a:r>
              <a:rPr lang="en-US" sz="2400" b="1" dirty="0"/>
              <a:t>, </a:t>
            </a:r>
            <a:r>
              <a:rPr lang="en-US" sz="2400" b="1" dirty="0" err="1" smtClean="0"/>
              <a:t>zone_time_last</a:t>
            </a:r>
            <a:r>
              <a:rPr lang="en-US" sz="2400" dirty="0" smtClean="0"/>
              <a:t>=for data gleaned from ICANN zone files, when was the first time the record was seen? when was the last time it was seen?</a:t>
            </a:r>
          </a:p>
        </p:txBody>
      </p:sp>
      <p:sp>
        <p:nvSpPr>
          <p:cNvPr id="4" name="Slide Number Placeholder 3"/>
          <p:cNvSpPr>
            <a:spLocks noGrp="1"/>
          </p:cNvSpPr>
          <p:nvPr>
            <p:ph type="sldNum" sz="quarter" idx="12"/>
          </p:nvPr>
        </p:nvSpPr>
        <p:spPr/>
        <p:txBody>
          <a:bodyPr/>
          <a:lstStyle/>
          <a:p>
            <a:fld id="{25FA0D19-0660-7647-BF24-001E5E010EB2}" type="slidenum">
              <a:rPr lang="en-US" smtClean="0"/>
              <a:t>62</a:t>
            </a:fld>
            <a:endParaRPr lang="en-US"/>
          </a:p>
        </p:txBody>
      </p:sp>
    </p:spTree>
    <p:extLst>
      <p:ext uri="{BB962C8B-B14F-4D97-AF65-F5344CB8AC3E}">
        <p14:creationId xmlns:p14="http://schemas.microsoft.com/office/powerpoint/2010/main" val="387872395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6629"/>
            <a:ext cx="7772400" cy="1470025"/>
          </a:xfrm>
        </p:spPr>
        <p:txBody>
          <a:bodyPr>
            <a:normAutofit/>
          </a:bodyPr>
          <a:lstStyle/>
          <a:p>
            <a:pPr algn="l"/>
            <a:r>
              <a:rPr lang="en-US" sz="3200" b="1" dirty="0" smtClean="0">
                <a:solidFill>
                  <a:srgbClr val="000000"/>
                </a:solidFill>
              </a:rPr>
              <a:t>5) Searching Domain Names Seen On </a:t>
            </a:r>
            <a:br>
              <a:rPr lang="en-US" sz="3200" b="1" dirty="0" smtClean="0">
                <a:solidFill>
                  <a:srgbClr val="000000"/>
                </a:solidFill>
              </a:rPr>
            </a:br>
            <a:r>
              <a:rPr lang="en-US" sz="3200" b="1" dirty="0" smtClean="0">
                <a:solidFill>
                  <a:srgbClr val="000000"/>
                </a:solidFill>
              </a:rPr>
              <a:t>The LEFT Side ("rrnames")</a:t>
            </a:r>
            <a:endParaRPr lang="en-US" sz="3200" b="1" dirty="0">
              <a:solidFill>
                <a:srgbClr val="000000"/>
              </a:solidFill>
            </a:endParaRPr>
          </a:p>
        </p:txBody>
      </p:sp>
      <p:sp>
        <p:nvSpPr>
          <p:cNvPr id="3" name="Subtitle 2"/>
          <p:cNvSpPr>
            <a:spLocks noGrp="1"/>
          </p:cNvSpPr>
          <p:nvPr>
            <p:ph type="subTitle" idx="1"/>
          </p:nvPr>
        </p:nvSpPr>
        <p:spPr>
          <a:xfrm>
            <a:off x="1371599" y="3624764"/>
            <a:ext cx="6939005" cy="1996087"/>
          </a:xfrm>
        </p:spPr>
        <p:txBody>
          <a:bodyPr>
            <a:noAutofit/>
          </a:bodyPr>
          <a:lstStyle/>
          <a:p>
            <a:pPr algn="r"/>
            <a:r>
              <a:rPr lang="en-US" sz="14400" dirty="0" smtClean="0">
                <a:solidFill>
                  <a:srgbClr val="000000"/>
                </a:solidFill>
              </a:rPr>
              <a:t>-r</a:t>
            </a:r>
            <a:endParaRPr lang="en-US" sz="14400" dirty="0">
              <a:solidFill>
                <a:srgbClr val="000000"/>
              </a:solidFill>
            </a:endParaRPr>
          </a:p>
        </p:txBody>
      </p:sp>
    </p:spTree>
    <p:extLst>
      <p:ext uri="{BB962C8B-B14F-4D97-AF65-F5344CB8AC3E}">
        <p14:creationId xmlns:p14="http://schemas.microsoft.com/office/powerpoint/2010/main" val="87775549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7" y="123488"/>
            <a:ext cx="8932323" cy="846776"/>
          </a:xfrm>
        </p:spPr>
        <p:txBody>
          <a:bodyPr>
            <a:normAutofit/>
          </a:bodyPr>
          <a:lstStyle/>
          <a:p>
            <a:r>
              <a:rPr lang="en-US" sz="3200" b="1" dirty="0" smtClean="0">
                <a:solidFill>
                  <a:srgbClr val="FF0000"/>
                </a:solidFill>
              </a:rPr>
              <a:t>If You've Got A Domain Name and Want To Know </a:t>
            </a:r>
            <a:br>
              <a:rPr lang="en-US" sz="3200" b="1" dirty="0" smtClean="0">
                <a:solidFill>
                  <a:srgbClr val="FF0000"/>
                </a:solidFill>
              </a:rPr>
            </a:br>
            <a:r>
              <a:rPr lang="en-US" sz="3200" b="1" dirty="0" smtClean="0">
                <a:solidFill>
                  <a:srgbClr val="FF0000"/>
                </a:solidFill>
              </a:rPr>
              <a:t>The IPs It Has Used, Think "I'll make a -r query"</a:t>
            </a:r>
            <a:endParaRPr lang="en-US" sz="3200" b="1" dirty="0">
              <a:solidFill>
                <a:srgbClr val="FF0000"/>
              </a:solidFill>
            </a:endParaRPr>
          </a:p>
        </p:txBody>
      </p:sp>
      <p:sp>
        <p:nvSpPr>
          <p:cNvPr id="3" name="Content Placeholder 2"/>
          <p:cNvSpPr>
            <a:spLocks noGrp="1"/>
          </p:cNvSpPr>
          <p:nvPr>
            <p:ph idx="1"/>
          </p:nvPr>
        </p:nvSpPr>
        <p:spPr>
          <a:xfrm>
            <a:off x="211677" y="1217240"/>
            <a:ext cx="8766950" cy="5468759"/>
          </a:xfrm>
        </p:spPr>
        <p:txBody>
          <a:bodyPr>
            <a:normAutofit/>
          </a:bodyPr>
          <a:lstStyle/>
          <a:p>
            <a:pPr marL="0" indent="0">
              <a:spcBef>
                <a:spcPts val="0"/>
              </a:spcBef>
              <a:buNone/>
            </a:pPr>
            <a:r>
              <a:rPr lang="hr-HR" sz="1900" dirty="0" smtClean="0">
                <a:solidFill>
                  <a:srgbClr val="FF0000"/>
                </a:solidFill>
                <a:latin typeface="Courier New"/>
                <a:cs typeface="Courier New"/>
              </a:rPr>
              <a:t>$</a:t>
            </a:r>
            <a:r>
              <a:rPr lang="hr-HR" sz="1900" b="1" dirty="0" smtClean="0">
                <a:solidFill>
                  <a:srgbClr val="FF0000"/>
                </a:solidFill>
                <a:latin typeface="Courier New"/>
                <a:cs typeface="Courier New"/>
              </a:rPr>
              <a:t> dnsdb_query.py </a:t>
            </a:r>
            <a:r>
              <a:rPr lang="en-US" sz="1900" b="1" dirty="0">
                <a:solidFill>
                  <a:srgbClr val="FF0000"/>
                </a:solidFill>
                <a:latin typeface="Courier New"/>
                <a:cs typeface="Courier New"/>
              </a:rPr>
              <a:t>-</a:t>
            </a:r>
            <a:r>
              <a:rPr lang="hr-HR" sz="1900" b="1" dirty="0" smtClean="0">
                <a:solidFill>
                  <a:srgbClr val="FF0000"/>
                </a:solidFill>
                <a:latin typeface="Courier New"/>
                <a:cs typeface="Courier New"/>
              </a:rPr>
              <a:t>r farsightsecurity.com/A --sort  time_last</a:t>
            </a:r>
            <a:endParaRPr lang="hr-HR" sz="1900" dirty="0" smtClean="0">
              <a:solidFill>
                <a:srgbClr val="FF0000"/>
              </a:solidFill>
              <a:latin typeface="Courier New"/>
              <a:cs typeface="Courier New"/>
            </a:endParaRPr>
          </a:p>
          <a:p>
            <a:pPr marL="0" indent="0">
              <a:spcBef>
                <a:spcPts val="0"/>
              </a:spcBef>
              <a:buNone/>
            </a:pPr>
            <a:r>
              <a:rPr lang="en-US" sz="1900" dirty="0" smtClean="0">
                <a:latin typeface="Courier New"/>
                <a:cs typeface="Courier New"/>
              </a:rPr>
              <a:t>;;  bailiwick: farsightsecurity.com.</a:t>
            </a:r>
          </a:p>
          <a:p>
            <a:pPr marL="0" indent="0">
              <a:spcBef>
                <a:spcPts val="0"/>
              </a:spcBef>
              <a:buNone/>
            </a:pPr>
            <a:r>
              <a:rPr lang="en-US" sz="1900" dirty="0" smtClean="0">
                <a:latin typeface="Courier New"/>
                <a:cs typeface="Courier New"/>
              </a:rPr>
              <a:t>;;      count: 628</a:t>
            </a:r>
          </a:p>
          <a:p>
            <a:pPr marL="0" indent="0">
              <a:spcBef>
                <a:spcPts val="0"/>
              </a:spcBef>
              <a:buNone/>
            </a:pPr>
            <a:r>
              <a:rPr lang="en-US" sz="1900" dirty="0" smtClean="0">
                <a:latin typeface="Courier New"/>
                <a:cs typeface="Courier New"/>
              </a:rPr>
              <a:t>;; first seen: 2013-07-17 22:08:50 -0000</a:t>
            </a:r>
          </a:p>
          <a:p>
            <a:pPr marL="0" indent="0">
              <a:spcBef>
                <a:spcPts val="0"/>
              </a:spcBef>
              <a:buNone/>
            </a:pPr>
            <a:r>
              <a:rPr lang="en-US" sz="1900" dirty="0" smtClean="0">
                <a:latin typeface="Courier New"/>
                <a:cs typeface="Courier New"/>
              </a:rPr>
              <a:t>;;  last seen: 2013-09-25 15:47:47 -0000</a:t>
            </a:r>
          </a:p>
          <a:p>
            <a:pPr marL="0" indent="0">
              <a:spcBef>
                <a:spcPts val="0"/>
              </a:spcBef>
              <a:buNone/>
            </a:pPr>
            <a:r>
              <a:rPr lang="en-US" sz="1900" b="1" dirty="0" smtClean="0">
                <a:latin typeface="Courier New"/>
                <a:cs typeface="Courier New"/>
              </a:rPr>
              <a:t>farsightsecurity.com.</a:t>
            </a:r>
            <a:r>
              <a:rPr lang="en-US" sz="1900" dirty="0" smtClean="0">
                <a:latin typeface="Courier New"/>
                <a:cs typeface="Courier New"/>
              </a:rPr>
              <a:t> IN A </a:t>
            </a:r>
            <a:r>
              <a:rPr lang="en-US" sz="1900" b="1" dirty="0" smtClean="0">
                <a:latin typeface="Courier New"/>
                <a:cs typeface="Courier New"/>
              </a:rPr>
              <a:t>149.20.4.207</a:t>
            </a:r>
          </a:p>
          <a:p>
            <a:pPr marL="0" indent="0">
              <a:spcBef>
                <a:spcPts val="0"/>
              </a:spcBef>
              <a:buNone/>
            </a:pPr>
            <a:endParaRPr lang="en-US" sz="1900" dirty="0" smtClean="0">
              <a:latin typeface="Courier New"/>
              <a:cs typeface="Courier New"/>
            </a:endParaRPr>
          </a:p>
          <a:p>
            <a:pPr marL="0" indent="0">
              <a:spcBef>
                <a:spcPts val="0"/>
              </a:spcBef>
              <a:buNone/>
            </a:pPr>
            <a:r>
              <a:rPr lang="en-US" sz="1900" dirty="0" smtClean="0">
                <a:latin typeface="Courier New"/>
                <a:cs typeface="Courier New"/>
              </a:rPr>
              <a:t>;;  bailiwick: farsightsecurity.com.</a:t>
            </a:r>
          </a:p>
          <a:p>
            <a:pPr marL="0" indent="0">
              <a:spcBef>
                <a:spcPts val="0"/>
              </a:spcBef>
              <a:buNone/>
            </a:pPr>
            <a:r>
              <a:rPr lang="en-US" sz="1900" dirty="0" smtClean="0">
                <a:latin typeface="Courier New"/>
                <a:cs typeface="Courier New"/>
              </a:rPr>
              <a:t>;;      count: 6,350</a:t>
            </a:r>
          </a:p>
          <a:p>
            <a:pPr marL="0" indent="0">
              <a:spcBef>
                <a:spcPts val="0"/>
              </a:spcBef>
              <a:buNone/>
            </a:pPr>
            <a:r>
              <a:rPr lang="en-US" sz="1900" dirty="0" smtClean="0">
                <a:latin typeface="Courier New"/>
                <a:cs typeface="Courier New"/>
              </a:rPr>
              <a:t>;; first seen: 2013-09-25 15:37:03 -0000</a:t>
            </a:r>
          </a:p>
          <a:p>
            <a:pPr marL="0" indent="0">
              <a:spcBef>
                <a:spcPts val="0"/>
              </a:spcBef>
              <a:buNone/>
            </a:pPr>
            <a:r>
              <a:rPr lang="en-US" sz="1900" dirty="0" smtClean="0">
                <a:latin typeface="Courier New"/>
                <a:cs typeface="Courier New"/>
              </a:rPr>
              <a:t>;;  last seen: 2015-04-01 06:17:25 -0000</a:t>
            </a:r>
          </a:p>
          <a:p>
            <a:pPr marL="0" indent="0">
              <a:spcBef>
                <a:spcPts val="0"/>
              </a:spcBef>
              <a:buNone/>
            </a:pPr>
            <a:r>
              <a:rPr lang="en-US" sz="1900" b="1" dirty="0" smtClean="0">
                <a:latin typeface="Courier New"/>
                <a:cs typeface="Courier New"/>
              </a:rPr>
              <a:t>farsightsecurity.com.</a:t>
            </a:r>
            <a:r>
              <a:rPr lang="en-US" sz="1900" dirty="0" smtClean="0">
                <a:latin typeface="Courier New"/>
                <a:cs typeface="Courier New"/>
              </a:rPr>
              <a:t> IN A </a:t>
            </a:r>
            <a:r>
              <a:rPr lang="en-US" sz="1900" b="1" dirty="0" smtClean="0">
                <a:latin typeface="Courier New"/>
                <a:cs typeface="Courier New"/>
              </a:rPr>
              <a:t>66.160.140.81</a:t>
            </a:r>
          </a:p>
          <a:p>
            <a:pPr marL="0" indent="0">
              <a:spcBef>
                <a:spcPts val="0"/>
              </a:spcBef>
              <a:buNone/>
            </a:pPr>
            <a:r>
              <a:rPr lang="en-US" sz="1900" dirty="0" smtClean="0">
                <a:latin typeface="Courier New"/>
                <a:cs typeface="Courier New"/>
              </a:rPr>
              <a:t>[etc]</a:t>
            </a:r>
          </a:p>
          <a:p>
            <a:pPr marL="0" indent="0">
              <a:spcBef>
                <a:spcPts val="0"/>
              </a:spcBef>
              <a:buNone/>
            </a:pPr>
            <a:endParaRPr lang="en-US" sz="1900" dirty="0" smtClean="0">
              <a:latin typeface="Courier New"/>
              <a:cs typeface="Courier New"/>
            </a:endParaRPr>
          </a:p>
          <a:p>
            <a:pPr marL="0" indent="0">
              <a:spcBef>
                <a:spcPts val="0"/>
              </a:spcBef>
              <a:buNone/>
            </a:pPr>
            <a:r>
              <a:rPr lang="en-US" sz="1900" i="1" dirty="0" smtClean="0">
                <a:latin typeface="Courier New"/>
                <a:cs typeface="Courier New"/>
              </a:rPr>
              <a:t>["valid sort keys are bailiwick, count, rdata, rrname, rrtype, time_first, time_last"]</a:t>
            </a:r>
          </a:p>
        </p:txBody>
      </p:sp>
      <p:sp>
        <p:nvSpPr>
          <p:cNvPr id="4" name="Slide Number Placeholder 3"/>
          <p:cNvSpPr>
            <a:spLocks noGrp="1"/>
          </p:cNvSpPr>
          <p:nvPr>
            <p:ph type="sldNum" sz="quarter" idx="12"/>
          </p:nvPr>
        </p:nvSpPr>
        <p:spPr/>
        <p:txBody>
          <a:bodyPr/>
          <a:lstStyle/>
          <a:p>
            <a:fld id="{25FA0D19-0660-7647-BF24-001E5E010EB2}" type="slidenum">
              <a:rPr lang="en-US" smtClean="0"/>
              <a:t>64</a:t>
            </a:fld>
            <a:endParaRPr lang="en-US"/>
          </a:p>
        </p:txBody>
      </p:sp>
    </p:spTree>
    <p:extLst>
      <p:ext uri="{BB962C8B-B14F-4D97-AF65-F5344CB8AC3E}">
        <p14:creationId xmlns:p14="http://schemas.microsoft.com/office/powerpoint/2010/main" val="262882647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9"/>
            <a:ext cx="8229600" cy="387872"/>
          </a:xfrm>
        </p:spPr>
        <p:txBody>
          <a:bodyPr>
            <a:normAutofit/>
          </a:bodyPr>
          <a:lstStyle/>
          <a:p>
            <a:r>
              <a:rPr lang="en-US" sz="3200" b="1" dirty="0" smtClean="0">
                <a:solidFill>
                  <a:srgbClr val="000000"/>
                </a:solidFill>
              </a:rPr>
              <a:t>Selecting Just A Specific DNS Record Type</a:t>
            </a:r>
            <a:endParaRPr lang="en-US" sz="3200" b="1" dirty="0">
              <a:solidFill>
                <a:srgbClr val="000000"/>
              </a:solidFill>
            </a:endParaRPr>
          </a:p>
        </p:txBody>
      </p:sp>
      <p:sp>
        <p:nvSpPr>
          <p:cNvPr id="3" name="Content Placeholder 2"/>
          <p:cNvSpPr>
            <a:spLocks noGrp="1"/>
          </p:cNvSpPr>
          <p:nvPr>
            <p:ph idx="1"/>
          </p:nvPr>
        </p:nvSpPr>
        <p:spPr>
          <a:xfrm>
            <a:off x="211677" y="725802"/>
            <a:ext cx="8766950" cy="5960198"/>
          </a:xfrm>
        </p:spPr>
        <p:txBody>
          <a:bodyPr>
            <a:normAutofit/>
          </a:bodyPr>
          <a:lstStyle/>
          <a:p>
            <a:pPr>
              <a:spcBef>
                <a:spcPts val="0"/>
              </a:spcBef>
            </a:pPr>
            <a:r>
              <a:rPr lang="hr-HR" sz="2400" dirty="0" smtClean="0"/>
              <a:t>On the preceding slide, we specified:</a:t>
            </a:r>
            <a:br>
              <a:rPr lang="hr-HR" sz="2400" dirty="0" smtClean="0"/>
            </a:br>
            <a:r>
              <a:rPr lang="hr-HR" sz="2000" dirty="0" smtClean="0">
                <a:latin typeface="Courier New"/>
                <a:cs typeface="Courier New"/>
              </a:rPr>
              <a:t>$</a:t>
            </a:r>
            <a:r>
              <a:rPr lang="hr-HR" sz="2000" b="1" dirty="0" smtClean="0">
                <a:latin typeface="Courier New"/>
                <a:cs typeface="Courier New"/>
              </a:rPr>
              <a:t> dnsdb_query.py -r farsightsecurity.com</a:t>
            </a:r>
            <a:r>
              <a:rPr lang="hr-HR" sz="2000" b="1" dirty="0" smtClean="0">
                <a:solidFill>
                  <a:srgbClr val="FF0000"/>
                </a:solidFill>
                <a:latin typeface="Courier New"/>
                <a:cs typeface="Courier New"/>
              </a:rPr>
              <a:t>/A</a:t>
            </a:r>
            <a:r>
              <a:rPr lang="hr-HR" sz="2000" b="1" dirty="0" smtClean="0">
                <a:latin typeface="Courier New"/>
                <a:cs typeface="Courier New"/>
              </a:rPr>
              <a:t> --sort time_last</a:t>
            </a:r>
            <a:br>
              <a:rPr lang="hr-HR" sz="2000" b="1" dirty="0" smtClean="0">
                <a:latin typeface="Courier New"/>
                <a:cs typeface="Courier New"/>
              </a:rPr>
            </a:br>
            <a:endParaRPr lang="hr-HR" sz="2000" b="1" dirty="0" smtClean="0">
              <a:latin typeface="Courier New"/>
              <a:cs typeface="Courier New"/>
            </a:endParaRPr>
          </a:p>
          <a:p>
            <a:pPr marL="0" indent="0">
              <a:spcBef>
                <a:spcPts val="0"/>
              </a:spcBef>
              <a:buNone/>
            </a:pPr>
            <a:r>
              <a:rPr lang="hr-HR" sz="2400" dirty="0"/>
              <a:t> </a:t>
            </a:r>
            <a:r>
              <a:rPr lang="hr-HR" sz="2400" dirty="0" smtClean="0"/>
              <a:t>    That returned only "A" (name to IPv4 address) records. Other </a:t>
            </a:r>
            <a:br>
              <a:rPr lang="hr-HR" sz="2400" dirty="0" smtClean="0"/>
            </a:br>
            <a:r>
              <a:rPr lang="hr-HR" sz="2400" dirty="0" smtClean="0"/>
              <a:t>     options:</a:t>
            </a:r>
            <a:br>
              <a:rPr lang="hr-HR" sz="2400" dirty="0" smtClean="0"/>
            </a:br>
            <a:endParaRPr lang="hr-HR" sz="2400" dirty="0"/>
          </a:p>
          <a:p>
            <a:pPr>
              <a:spcBef>
                <a:spcPts val="0"/>
              </a:spcBef>
            </a:pPr>
            <a:r>
              <a:rPr lang="hr-HR" sz="2400" dirty="0" smtClean="0"/>
              <a:t>AAAA </a:t>
            </a:r>
            <a:r>
              <a:rPr lang="hr-HR" sz="2400" dirty="0" smtClean="0">
                <a:sym typeface="Wingdings"/>
              </a:rPr>
              <a:t> name to IPv6 address records</a:t>
            </a:r>
          </a:p>
          <a:p>
            <a:pPr>
              <a:spcBef>
                <a:spcPts val="0"/>
              </a:spcBef>
            </a:pPr>
            <a:r>
              <a:rPr lang="hr-HR" sz="2400" dirty="0" smtClean="0">
                <a:sym typeface="Wingdings"/>
              </a:rPr>
              <a:t>CNAME  aliases for other names</a:t>
            </a:r>
          </a:p>
          <a:p>
            <a:pPr>
              <a:spcBef>
                <a:spcPts val="0"/>
              </a:spcBef>
            </a:pPr>
            <a:r>
              <a:rPr lang="hr-HR" sz="2400" dirty="0" smtClean="0">
                <a:sym typeface="Wingdings"/>
              </a:rPr>
              <a:t>NS  name server records</a:t>
            </a:r>
          </a:p>
          <a:p>
            <a:pPr>
              <a:spcBef>
                <a:spcPts val="0"/>
              </a:spcBef>
            </a:pPr>
            <a:r>
              <a:rPr lang="hr-HR" sz="2400" dirty="0" smtClean="0">
                <a:sym typeface="Wingdings"/>
              </a:rPr>
              <a:t>TXT  txt records</a:t>
            </a:r>
          </a:p>
          <a:p>
            <a:pPr>
              <a:spcBef>
                <a:spcPts val="0"/>
              </a:spcBef>
            </a:pPr>
            <a:r>
              <a:rPr lang="hr-HR" sz="2400" dirty="0" smtClean="0">
                <a:sym typeface="Wingdings"/>
              </a:rPr>
              <a:t>SOA  start of authority records</a:t>
            </a:r>
          </a:p>
          <a:p>
            <a:pPr>
              <a:spcBef>
                <a:spcPts val="0"/>
              </a:spcBef>
            </a:pPr>
            <a:r>
              <a:rPr lang="hr-HR" sz="2400" dirty="0" smtClean="0">
                <a:sym typeface="Wingdings"/>
              </a:rPr>
              <a:t>MX  mail exchanger records</a:t>
            </a:r>
          </a:p>
          <a:p>
            <a:pPr>
              <a:spcBef>
                <a:spcPts val="0"/>
              </a:spcBef>
            </a:pPr>
            <a:r>
              <a:rPr lang="hr-HR" sz="2400" dirty="0" smtClean="0">
                <a:sym typeface="Wingdings"/>
              </a:rPr>
              <a:t>PTR  pointer (or "inverse address" records)</a:t>
            </a:r>
          </a:p>
          <a:p>
            <a:pPr>
              <a:spcBef>
                <a:spcPts val="0"/>
              </a:spcBef>
            </a:pPr>
            <a:r>
              <a:rPr lang="hr-HR" sz="2400" dirty="0" smtClean="0">
                <a:sym typeface="Wingdings"/>
              </a:rPr>
              <a:t>SRV  server records</a:t>
            </a:r>
          </a:p>
          <a:p>
            <a:pPr>
              <a:spcBef>
                <a:spcPts val="0"/>
              </a:spcBef>
            </a:pPr>
            <a:r>
              <a:rPr lang="hr-HR" sz="2400" dirty="0" smtClean="0">
                <a:sym typeface="Wingdings"/>
              </a:rPr>
              <a:t>RRSIG  one of several types of DNSSEC records</a:t>
            </a:r>
          </a:p>
        </p:txBody>
      </p:sp>
      <p:sp>
        <p:nvSpPr>
          <p:cNvPr id="4" name="Slide Number Placeholder 3"/>
          <p:cNvSpPr>
            <a:spLocks noGrp="1"/>
          </p:cNvSpPr>
          <p:nvPr>
            <p:ph type="sldNum" sz="quarter" idx="12"/>
          </p:nvPr>
        </p:nvSpPr>
        <p:spPr/>
        <p:txBody>
          <a:bodyPr/>
          <a:lstStyle/>
          <a:p>
            <a:fld id="{25FA0D19-0660-7647-BF24-001E5E010EB2}" type="slidenum">
              <a:rPr lang="en-US" smtClean="0"/>
              <a:t>65</a:t>
            </a:fld>
            <a:endParaRPr lang="en-US" dirty="0"/>
          </a:p>
        </p:txBody>
      </p:sp>
    </p:spTree>
    <p:extLst>
      <p:ext uri="{BB962C8B-B14F-4D97-AF65-F5344CB8AC3E}">
        <p14:creationId xmlns:p14="http://schemas.microsoft.com/office/powerpoint/2010/main" val="189484158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970264"/>
          </a:xfrm>
        </p:spPr>
        <p:txBody>
          <a:bodyPr>
            <a:normAutofit/>
          </a:bodyPr>
          <a:lstStyle/>
          <a:p>
            <a:r>
              <a:rPr lang="en-US" sz="3200" b="1" dirty="0" smtClean="0">
                <a:solidFill>
                  <a:srgbClr val="000000"/>
                </a:solidFill>
              </a:rPr>
              <a:t>Find All *.farsightsecurity.com Hostnames With</a:t>
            </a:r>
            <a:r>
              <a:rPr lang="en-US" sz="3200" b="1" dirty="0">
                <a:solidFill>
                  <a:srgbClr val="000000"/>
                </a:solidFill>
              </a:rPr>
              <a:t/>
            </a:r>
            <a:br>
              <a:rPr lang="en-US" sz="3200" b="1" dirty="0">
                <a:solidFill>
                  <a:srgbClr val="000000"/>
                </a:solidFill>
              </a:rPr>
            </a:br>
            <a:r>
              <a:rPr lang="en-US" sz="3200" b="1" dirty="0" smtClean="0">
                <a:solidFill>
                  <a:srgbClr val="000000"/>
                </a:solidFill>
              </a:rPr>
              <a:t>"AAAA" Records, Seen Since 1-May-2016?</a:t>
            </a:r>
            <a:endParaRPr lang="en-US" sz="3200" b="1" dirty="0">
              <a:solidFill>
                <a:srgbClr val="000000"/>
              </a:solidFill>
            </a:endParaRPr>
          </a:p>
        </p:txBody>
      </p:sp>
      <p:sp>
        <p:nvSpPr>
          <p:cNvPr id="3" name="Content Placeholder 2"/>
          <p:cNvSpPr>
            <a:spLocks noGrp="1"/>
          </p:cNvSpPr>
          <p:nvPr>
            <p:ph idx="1"/>
          </p:nvPr>
        </p:nvSpPr>
        <p:spPr>
          <a:xfrm>
            <a:off x="211677" y="1305446"/>
            <a:ext cx="8766950" cy="5380553"/>
          </a:xfrm>
        </p:spPr>
        <p:txBody>
          <a:bodyPr>
            <a:normAutofit/>
          </a:bodyPr>
          <a:lstStyle/>
          <a:p>
            <a:pPr marL="0" indent="0">
              <a:spcBef>
                <a:spcPts val="0"/>
              </a:spcBef>
              <a:buNone/>
            </a:pPr>
            <a:r>
              <a:rPr lang="hr-HR" sz="2000" dirty="0" smtClean="0">
                <a:latin typeface="Courier New"/>
                <a:cs typeface="Courier New"/>
              </a:rPr>
              <a:t>$</a:t>
            </a:r>
            <a:r>
              <a:rPr lang="hr-HR" sz="2000" b="1" dirty="0" smtClean="0">
                <a:latin typeface="Courier New"/>
                <a:cs typeface="Courier New"/>
              </a:rPr>
              <a:t> </a:t>
            </a:r>
            <a:r>
              <a:rPr lang="en-US" sz="2000" b="1" dirty="0" smtClean="0">
                <a:latin typeface="Courier New"/>
                <a:cs typeface="Courier New"/>
              </a:rPr>
              <a:t>dnsdb_query.py -r \*.farsightsecurity.com</a:t>
            </a:r>
            <a:r>
              <a:rPr lang="en-US" sz="2000" b="1" dirty="0" smtClean="0">
                <a:solidFill>
                  <a:srgbClr val="FF0000"/>
                </a:solidFill>
                <a:latin typeface="Courier New"/>
                <a:cs typeface="Courier New"/>
              </a:rPr>
              <a:t>/AAAA</a:t>
            </a:r>
            <a:r>
              <a:rPr lang="en-US" sz="2000" b="1" dirty="0" smtClean="0">
                <a:latin typeface="Courier New"/>
                <a:cs typeface="Courier New"/>
              </a:rPr>
              <a:t> --after=2016-05-01 --sort=count --reverse		</a:t>
            </a:r>
            <a:r>
              <a:rPr lang="en-US" sz="2000" i="1" dirty="0" smtClean="0">
                <a:latin typeface="Courier New"/>
                <a:cs typeface="Courier New"/>
                <a:sym typeface="Wingdings"/>
              </a:rPr>
              <a:t> Note use of a backslash to avoid shell expansion of the asterisk</a:t>
            </a:r>
            <a:r>
              <a:rPr lang="en-US" sz="2000" i="1" dirty="0" smtClean="0"/>
              <a:t/>
            </a:r>
            <a:br>
              <a:rPr lang="en-US" sz="2000" i="1" dirty="0" smtClean="0"/>
            </a:br>
            <a:r>
              <a:rPr lang="en-US" sz="2000" b="1" dirty="0" smtClean="0">
                <a:latin typeface="Courier New"/>
                <a:cs typeface="Courier New"/>
              </a:rPr>
              <a:t>   </a:t>
            </a:r>
          </a:p>
          <a:p>
            <a:pPr marL="0" indent="0">
              <a:spcBef>
                <a:spcPts val="0"/>
              </a:spcBef>
              <a:buNone/>
            </a:pPr>
            <a:r>
              <a:rPr lang="en-US" sz="2000" dirty="0" smtClean="0">
                <a:latin typeface="Courier New"/>
                <a:cs typeface="Courier New"/>
              </a:rPr>
              <a:t>;;  bailiwick: farsightsecurity.com.</a:t>
            </a:r>
          </a:p>
          <a:p>
            <a:pPr marL="0" indent="0">
              <a:spcBef>
                <a:spcPts val="0"/>
              </a:spcBef>
              <a:buNone/>
            </a:pPr>
            <a:r>
              <a:rPr lang="en-US" sz="2000" dirty="0" smtClean="0">
                <a:latin typeface="Courier New"/>
                <a:cs typeface="Courier New"/>
              </a:rPr>
              <a:t>;;      count: 17,106</a:t>
            </a:r>
          </a:p>
          <a:p>
            <a:pPr marL="0" indent="0">
              <a:spcBef>
                <a:spcPts val="0"/>
              </a:spcBef>
              <a:buNone/>
            </a:pPr>
            <a:r>
              <a:rPr lang="en-US" sz="2000" dirty="0" smtClean="0">
                <a:latin typeface="Courier New"/>
                <a:cs typeface="Courier New"/>
              </a:rPr>
              <a:t>;; first seen: 2015-04-01 13:05:08 -0000</a:t>
            </a:r>
          </a:p>
          <a:p>
            <a:pPr marL="0" indent="0">
              <a:spcBef>
                <a:spcPts val="0"/>
              </a:spcBef>
              <a:buNone/>
            </a:pPr>
            <a:r>
              <a:rPr lang="en-US" sz="2000" dirty="0" smtClean="0">
                <a:latin typeface="Courier New"/>
                <a:cs typeface="Courier New"/>
              </a:rPr>
              <a:t>;;  last seen: 2016-06-27 14:15:53 -0000</a:t>
            </a:r>
          </a:p>
          <a:p>
            <a:pPr marL="0" indent="0">
              <a:spcBef>
                <a:spcPts val="0"/>
              </a:spcBef>
              <a:buNone/>
            </a:pPr>
            <a:r>
              <a:rPr lang="en-US" sz="2000" b="1" dirty="0" err="1" smtClean="0">
                <a:latin typeface="Courier New"/>
                <a:cs typeface="Courier New"/>
              </a:rPr>
              <a:t>dl.farsightsecurity.com</a:t>
            </a:r>
            <a:r>
              <a:rPr lang="en-US" sz="2000" b="1" dirty="0" smtClean="0">
                <a:latin typeface="Courier New"/>
                <a:cs typeface="Courier New"/>
              </a:rPr>
              <a:t>.</a:t>
            </a:r>
            <a:r>
              <a:rPr lang="en-US" sz="2000" dirty="0" smtClean="0">
                <a:latin typeface="Courier New"/>
                <a:cs typeface="Courier New"/>
              </a:rPr>
              <a:t> IN </a:t>
            </a:r>
            <a:r>
              <a:rPr lang="en-US" sz="2000" b="1" dirty="0" smtClean="0">
                <a:latin typeface="Courier New"/>
                <a:cs typeface="Courier New"/>
              </a:rPr>
              <a:t>AAAA 2620:11c:f004::105</a:t>
            </a:r>
          </a:p>
          <a:p>
            <a:pPr marL="0" indent="0">
              <a:spcBef>
                <a:spcPts val="0"/>
              </a:spcBef>
              <a:buNone/>
            </a:pPr>
            <a:endParaRPr lang="en-US" sz="2000" dirty="0" smtClean="0">
              <a:latin typeface="Courier New"/>
              <a:cs typeface="Courier New"/>
            </a:endParaRPr>
          </a:p>
          <a:p>
            <a:pPr marL="0" indent="0">
              <a:spcBef>
                <a:spcPts val="0"/>
              </a:spcBef>
              <a:buNone/>
            </a:pPr>
            <a:r>
              <a:rPr lang="en-US" sz="2000" dirty="0" smtClean="0">
                <a:latin typeface="Courier New"/>
                <a:cs typeface="Courier New"/>
              </a:rPr>
              <a:t>;;  bailiwick: farsightsecurity.com.</a:t>
            </a:r>
          </a:p>
          <a:p>
            <a:pPr marL="0" indent="0">
              <a:spcBef>
                <a:spcPts val="0"/>
              </a:spcBef>
              <a:buNone/>
            </a:pPr>
            <a:r>
              <a:rPr lang="en-US" sz="2000" dirty="0" smtClean="0">
                <a:latin typeface="Courier New"/>
                <a:cs typeface="Courier New"/>
              </a:rPr>
              <a:t>;;      count: 7,903</a:t>
            </a:r>
          </a:p>
          <a:p>
            <a:pPr marL="0" indent="0">
              <a:spcBef>
                <a:spcPts val="0"/>
              </a:spcBef>
              <a:buNone/>
            </a:pPr>
            <a:r>
              <a:rPr lang="en-US" sz="2000" dirty="0" smtClean="0">
                <a:latin typeface="Courier New"/>
                <a:cs typeface="Courier New"/>
              </a:rPr>
              <a:t>;; first seen: 2015-04-09 13:31:11 -0000</a:t>
            </a:r>
          </a:p>
          <a:p>
            <a:pPr marL="0" indent="0">
              <a:spcBef>
                <a:spcPts val="0"/>
              </a:spcBef>
              <a:buNone/>
            </a:pPr>
            <a:r>
              <a:rPr lang="en-US" sz="2000" dirty="0" smtClean="0">
                <a:latin typeface="Courier New"/>
                <a:cs typeface="Courier New"/>
              </a:rPr>
              <a:t>;;  last seen: 2016-06-27 09:16:20 -0000</a:t>
            </a:r>
          </a:p>
          <a:p>
            <a:pPr marL="0" indent="0">
              <a:spcBef>
                <a:spcPts val="0"/>
              </a:spcBef>
              <a:buNone/>
            </a:pPr>
            <a:r>
              <a:rPr lang="en-US" sz="2000" b="1" dirty="0" smtClean="0">
                <a:latin typeface="Courier New"/>
                <a:cs typeface="Courier New"/>
              </a:rPr>
              <a:t>www.farsightsecurity.com.</a:t>
            </a:r>
            <a:r>
              <a:rPr lang="en-US" sz="2000" dirty="0" smtClean="0">
                <a:latin typeface="Courier New"/>
                <a:cs typeface="Courier New"/>
              </a:rPr>
              <a:t> IN </a:t>
            </a:r>
            <a:r>
              <a:rPr lang="en-US" sz="2000" b="1" dirty="0" smtClean="0">
                <a:latin typeface="Courier New"/>
                <a:cs typeface="Courier New"/>
              </a:rPr>
              <a:t>AAAA 2620:11c:f004::104</a:t>
            </a:r>
            <a:endParaRPr lang="en-US" sz="2000" dirty="0" smtClean="0">
              <a:latin typeface="Courier New"/>
              <a:cs typeface="Courier New"/>
            </a:endParaRPr>
          </a:p>
          <a:p>
            <a:pPr marL="0" indent="0">
              <a:spcBef>
                <a:spcPts val="0"/>
              </a:spcBef>
              <a:buNone/>
            </a:pPr>
            <a:r>
              <a:rPr lang="en-US" sz="2000" dirty="0" smtClean="0">
                <a:latin typeface="Courier New"/>
                <a:cs typeface="Courier New"/>
              </a:rPr>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66</a:t>
            </a:fld>
            <a:endParaRPr lang="en-US"/>
          </a:p>
        </p:txBody>
      </p:sp>
    </p:spTree>
    <p:extLst>
      <p:ext uri="{BB962C8B-B14F-4D97-AF65-F5344CB8AC3E}">
        <p14:creationId xmlns:p14="http://schemas.microsoft.com/office/powerpoint/2010/main" val="109929647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99"/>
            <a:ext cx="9144000" cy="548773"/>
          </a:xfrm>
        </p:spPr>
        <p:txBody>
          <a:bodyPr>
            <a:normAutofit/>
          </a:bodyPr>
          <a:lstStyle/>
          <a:p>
            <a:r>
              <a:rPr lang="en-US" sz="3200" b="1" dirty="0" smtClean="0"/>
              <a:t>Show Me All Domains Containing *</a:t>
            </a:r>
            <a:r>
              <a:rPr lang="en-US" sz="3200" b="1" dirty="0" err="1" smtClean="0"/>
              <a:t>paypal</a:t>
            </a:r>
            <a:r>
              <a:rPr lang="en-US" sz="3200" b="1" dirty="0" smtClean="0"/>
              <a:t>* ...</a:t>
            </a:r>
            <a:endParaRPr lang="en-US" sz="3200" b="1" dirty="0"/>
          </a:p>
        </p:txBody>
      </p:sp>
      <p:sp>
        <p:nvSpPr>
          <p:cNvPr id="3" name="Content Placeholder 2"/>
          <p:cNvSpPr>
            <a:spLocks noGrp="1"/>
          </p:cNvSpPr>
          <p:nvPr>
            <p:ph idx="1"/>
          </p:nvPr>
        </p:nvSpPr>
        <p:spPr>
          <a:xfrm>
            <a:off x="211677" y="758314"/>
            <a:ext cx="8766950" cy="5927685"/>
          </a:xfrm>
        </p:spPr>
        <p:txBody>
          <a:bodyPr>
            <a:normAutofit/>
          </a:bodyPr>
          <a:lstStyle/>
          <a:p>
            <a:pPr marL="0" indent="0">
              <a:spcBef>
                <a:spcPts val="0"/>
              </a:spcBef>
              <a:buNone/>
            </a:pPr>
            <a:r>
              <a:rPr lang="en-US" sz="2400" b="1" dirty="0" smtClean="0"/>
              <a:t>You CAN'T search for *</a:t>
            </a:r>
            <a:r>
              <a:rPr lang="en-US" sz="2400" b="1" dirty="0" err="1" smtClean="0"/>
              <a:t>paypal</a:t>
            </a:r>
            <a:r>
              <a:rPr lang="en-US" sz="2400" b="1" dirty="0" smtClean="0"/>
              <a:t>*</a:t>
            </a:r>
            <a:r>
              <a:rPr lang="en-US" sz="2400" dirty="0" smtClean="0"/>
              <a:t> (at least not via the DNSDB API; you CAN do this via direct access to raw DNSDB files via DNSDB Export). </a:t>
            </a:r>
          </a:p>
          <a:p>
            <a:pPr marL="0" indent="0">
              <a:spcBef>
                <a:spcPts val="0"/>
              </a:spcBef>
              <a:buNone/>
            </a:pPr>
            <a:endParaRPr lang="en-US" sz="2400" dirty="0"/>
          </a:p>
          <a:p>
            <a:pPr marL="0" indent="0">
              <a:spcBef>
                <a:spcPts val="0"/>
              </a:spcBef>
              <a:buNone/>
            </a:pPr>
            <a:r>
              <a:rPr lang="en-US" sz="2400" dirty="0" smtClean="0"/>
              <a:t>You CAN do a left hand wildcard </a:t>
            </a:r>
            <a:r>
              <a:rPr lang="en-US" sz="2400" b="1" dirty="0" smtClean="0"/>
              <a:t>OR</a:t>
            </a:r>
            <a:r>
              <a:rPr lang="en-US" sz="2400" dirty="0" smtClean="0"/>
              <a:t> a right hand wildcard, but</a:t>
            </a:r>
            <a:r>
              <a:rPr lang="en-US" sz="2400" b="1" dirty="0" smtClean="0"/>
              <a:t> not both</a:t>
            </a:r>
            <a:r>
              <a:rPr lang="en-US" sz="2400" dirty="0" smtClean="0"/>
              <a:t> at the same time. You also can't do an embedded ("middle") wildcard search (foo*info)</a:t>
            </a:r>
          </a:p>
          <a:p>
            <a:pPr marL="0" indent="0">
              <a:spcBef>
                <a:spcPts val="0"/>
              </a:spcBef>
              <a:buNone/>
            </a:pPr>
            <a:endParaRPr lang="en-US" sz="2400" dirty="0" smtClean="0"/>
          </a:p>
          <a:p>
            <a:pPr marL="0" indent="0">
              <a:spcBef>
                <a:spcPts val="0"/>
              </a:spcBef>
              <a:buNone/>
            </a:pPr>
            <a:r>
              <a:rPr lang="en-US" sz="2400" b="1" dirty="0" smtClean="0"/>
              <a:t>WORKS:</a:t>
            </a:r>
            <a:endParaRPr lang="en-US" sz="2400" b="1" dirty="0"/>
          </a:p>
          <a:p>
            <a:pPr marL="0" indent="0">
              <a:spcBef>
                <a:spcPts val="0"/>
              </a:spcBef>
              <a:buNone/>
            </a:pPr>
            <a:r>
              <a:rPr lang="en-US" sz="2400" b="1" dirty="0" smtClean="0"/>
              <a:t>$ dnsdb_query.py </a:t>
            </a:r>
            <a:r>
              <a:rPr lang="en-US" sz="2400" b="1" dirty="0"/>
              <a:t>-r _</a:t>
            </a:r>
            <a:r>
              <a:rPr lang="en-US" sz="2400" b="1" dirty="0" err="1"/>
              <a:t>dkim</a:t>
            </a:r>
            <a:r>
              <a:rPr lang="en-US" sz="2400" b="1" dirty="0"/>
              <a:t>._</a:t>
            </a:r>
            <a:r>
              <a:rPr lang="en-US" sz="2400" b="1" dirty="0" err="1"/>
              <a:t>domainkey</a:t>
            </a:r>
            <a:r>
              <a:rPr lang="en-US" sz="2400" b="1" dirty="0"/>
              <a:t>.\*/TXT &gt; </a:t>
            </a:r>
            <a:r>
              <a:rPr lang="en-US" sz="2400" b="1" dirty="0" err="1" smtClean="0"/>
              <a:t>temp.txt</a:t>
            </a:r>
            <a:endParaRPr lang="en-US" sz="2400" b="1" dirty="0" smtClean="0"/>
          </a:p>
          <a:p>
            <a:pPr marL="0" indent="0">
              <a:spcBef>
                <a:spcPts val="0"/>
              </a:spcBef>
              <a:buNone/>
            </a:pPr>
            <a:r>
              <a:rPr lang="en-US" sz="2400" dirty="0" smtClean="0"/>
              <a:t>[shows DKIM TXT records]</a:t>
            </a:r>
          </a:p>
          <a:p>
            <a:pPr marL="0" indent="0">
              <a:spcBef>
                <a:spcPts val="0"/>
              </a:spcBef>
              <a:buNone/>
            </a:pPr>
            <a:r>
              <a:rPr lang="en-US" sz="2400" dirty="0" smtClean="0"/>
              <a:t>[right hand queries can be potentially time consuming to run!]</a:t>
            </a:r>
          </a:p>
          <a:p>
            <a:pPr marL="0" indent="0">
              <a:spcBef>
                <a:spcPts val="0"/>
              </a:spcBef>
              <a:buNone/>
            </a:pPr>
            <a:endParaRPr lang="en-US" sz="2400" dirty="0" smtClean="0"/>
          </a:p>
          <a:p>
            <a:pPr marL="0" indent="0">
              <a:spcBef>
                <a:spcPts val="0"/>
              </a:spcBef>
              <a:buNone/>
            </a:pPr>
            <a:r>
              <a:rPr lang="en-US" sz="2400" b="1" dirty="0" smtClean="0"/>
              <a:t>WORKS:</a:t>
            </a:r>
            <a:br>
              <a:rPr lang="en-US" sz="2400" b="1" dirty="0" smtClean="0"/>
            </a:br>
            <a:r>
              <a:rPr lang="en-US" sz="2400" b="1" dirty="0" smtClean="0"/>
              <a:t>$ dnsdb_query.py -r \*.</a:t>
            </a:r>
            <a:r>
              <a:rPr lang="en-US" sz="2400" b="1" dirty="0" err="1" smtClean="0"/>
              <a:t>va</a:t>
            </a:r>
            <a:r>
              <a:rPr lang="en-US" sz="2400" b="1" dirty="0" smtClean="0"/>
              <a:t> &gt; temp2.txt</a:t>
            </a:r>
          </a:p>
          <a:p>
            <a:pPr marL="0" indent="0">
              <a:spcBef>
                <a:spcPts val="0"/>
              </a:spcBef>
              <a:buNone/>
            </a:pPr>
            <a:r>
              <a:rPr lang="en-US" sz="2400" dirty="0" smtClean="0"/>
              <a:t>[this command shows all domains in the Vatican's </a:t>
            </a:r>
            <a:r>
              <a:rPr lang="en-US" sz="2400" dirty="0" err="1" smtClean="0"/>
              <a:t>ccTLD</a:t>
            </a:r>
            <a:r>
              <a:rPr lang="en-US" sz="2400" dirty="0" smtClean="0"/>
              <a:t>]</a:t>
            </a:r>
          </a:p>
          <a:p>
            <a:pPr marL="0" indent="0">
              <a:spcBef>
                <a:spcPts val="0"/>
              </a:spcBef>
              <a:buNone/>
            </a:pPr>
            <a:r>
              <a:rPr lang="en-US" sz="2400" dirty="0" smtClean="0"/>
              <a:t>[do not try this for larger domains, remember: &lt;=1,000,000 results!]</a:t>
            </a:r>
          </a:p>
        </p:txBody>
      </p:sp>
      <p:sp>
        <p:nvSpPr>
          <p:cNvPr id="4" name="Slide Number Placeholder 3"/>
          <p:cNvSpPr>
            <a:spLocks noGrp="1"/>
          </p:cNvSpPr>
          <p:nvPr>
            <p:ph type="sldNum" sz="quarter" idx="12"/>
          </p:nvPr>
        </p:nvSpPr>
        <p:spPr/>
        <p:txBody>
          <a:bodyPr/>
          <a:lstStyle/>
          <a:p>
            <a:fld id="{25FA0D19-0660-7647-BF24-001E5E010EB2}" type="slidenum">
              <a:rPr lang="en-US" smtClean="0"/>
              <a:t>67</a:t>
            </a:fld>
            <a:endParaRPr lang="en-US" dirty="0"/>
          </a:p>
        </p:txBody>
      </p:sp>
    </p:spTree>
    <p:extLst>
      <p:ext uri="{BB962C8B-B14F-4D97-AF65-F5344CB8AC3E}">
        <p14:creationId xmlns:p14="http://schemas.microsoft.com/office/powerpoint/2010/main" val="120892147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82158"/>
          </a:xfrm>
        </p:spPr>
        <p:txBody>
          <a:bodyPr>
            <a:normAutofit/>
          </a:bodyPr>
          <a:lstStyle/>
          <a:p>
            <a:r>
              <a:rPr lang="en-US" sz="3200" b="1" dirty="0" smtClean="0">
                <a:solidFill>
                  <a:srgbClr val="000000"/>
                </a:solidFill>
              </a:rPr>
              <a:t>More -r "Wildcarding" Notes</a:t>
            </a:r>
            <a:endParaRPr lang="en-US" sz="3200" b="1" dirty="0">
              <a:solidFill>
                <a:srgbClr val="00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a:spcBef>
                <a:spcPts val="0"/>
              </a:spcBef>
            </a:pPr>
            <a:r>
              <a:rPr lang="en-US" sz="2000" dirty="0" smtClean="0"/>
              <a:t>Wilcarding happens for an </a:t>
            </a:r>
            <a:r>
              <a:rPr lang="en-US" sz="2000" u="sng" dirty="0" smtClean="0"/>
              <a:t>entire</a:t>
            </a:r>
            <a:r>
              <a:rPr lang="en-US" sz="2000" dirty="0" smtClean="0"/>
              <a:t> dot-delimited label, not just </a:t>
            </a:r>
            <a:r>
              <a:rPr lang="en-US" sz="2000" b="1" dirty="0" smtClean="0"/>
              <a:t>part</a:t>
            </a:r>
            <a:r>
              <a:rPr lang="en-US" sz="2000" dirty="0" smtClean="0"/>
              <a:t> of dot-delimited labels. If we're interested in stuff related to "stsauver"....</a:t>
            </a:r>
          </a:p>
          <a:p>
            <a:pPr marL="0" indent="0">
              <a:spcBef>
                <a:spcPts val="0"/>
              </a:spcBef>
              <a:buNone/>
            </a:pPr>
            <a:endParaRPr lang="en-US" sz="2000" dirty="0" smtClean="0"/>
          </a:p>
          <a:p>
            <a:pPr marL="347472" indent="0">
              <a:spcBef>
                <a:spcPts val="0"/>
              </a:spcBef>
              <a:buNone/>
            </a:pPr>
            <a:r>
              <a:rPr lang="en-US" sz="1800" dirty="0" smtClean="0">
                <a:latin typeface="Courier New"/>
                <a:cs typeface="Courier New"/>
              </a:rPr>
              <a:t>$ </a:t>
            </a:r>
            <a:r>
              <a:rPr lang="en-US" sz="1800" b="1" dirty="0" smtClean="0">
                <a:latin typeface="Courier New"/>
                <a:cs typeface="Courier New"/>
              </a:rPr>
              <a:t>dnsdb_query.py -r *</a:t>
            </a:r>
            <a:r>
              <a:rPr lang="en-US" sz="1800" b="1" dirty="0" err="1" smtClean="0">
                <a:latin typeface="Courier New"/>
                <a:cs typeface="Courier New"/>
              </a:rPr>
              <a:t>tsauver.com</a:t>
            </a:r>
            <a:endParaRPr lang="en-US" sz="1800" b="1" dirty="0" smtClean="0">
              <a:latin typeface="Courier New"/>
              <a:cs typeface="Courier New"/>
            </a:endParaRPr>
          </a:p>
          <a:p>
            <a:pPr marL="347472" indent="0">
              <a:spcBef>
                <a:spcPts val="0"/>
              </a:spcBef>
              <a:buNone/>
            </a:pPr>
            <a:r>
              <a:rPr lang="en-US" sz="1800" dirty="0" smtClean="0">
                <a:latin typeface="Courier New"/>
                <a:cs typeface="Courier New"/>
              </a:rPr>
              <a:t>HTTP Error 404: Not Found</a:t>
            </a:r>
          </a:p>
          <a:p>
            <a:pPr marL="347472" indent="0">
              <a:spcBef>
                <a:spcPts val="0"/>
              </a:spcBef>
              <a:buNone/>
            </a:pPr>
            <a:r>
              <a:rPr lang="en-US" sz="1800" dirty="0" smtClean="0">
                <a:latin typeface="Courier New"/>
                <a:cs typeface="Courier New"/>
              </a:rPr>
              <a:t>$ </a:t>
            </a:r>
            <a:r>
              <a:rPr lang="en-US" sz="1800" b="1" dirty="0" smtClean="0">
                <a:latin typeface="Courier New"/>
                <a:cs typeface="Courier New"/>
              </a:rPr>
              <a:t>dnsdb_query.py -r </a:t>
            </a:r>
            <a:r>
              <a:rPr lang="en-US" sz="1800" b="1" dirty="0" err="1" smtClean="0">
                <a:latin typeface="Courier New"/>
                <a:cs typeface="Courier New"/>
              </a:rPr>
              <a:t>stsauve</a:t>
            </a:r>
            <a:r>
              <a:rPr lang="en-US" sz="1800" b="1" dirty="0" smtClean="0">
                <a:latin typeface="Courier New"/>
                <a:cs typeface="Courier New"/>
              </a:rPr>
              <a:t>*   </a:t>
            </a:r>
            <a:r>
              <a:rPr lang="en-US" sz="1800" dirty="0" smtClean="0">
                <a:latin typeface="Courier New"/>
                <a:cs typeface="Courier New"/>
              </a:rPr>
              <a:t> </a:t>
            </a:r>
          </a:p>
          <a:p>
            <a:pPr marL="347472" indent="0">
              <a:spcBef>
                <a:spcPts val="0"/>
              </a:spcBef>
              <a:buNone/>
            </a:pPr>
            <a:r>
              <a:rPr lang="en-US" sz="1800" dirty="0" smtClean="0">
                <a:latin typeface="Courier New"/>
                <a:cs typeface="Courier New"/>
              </a:rPr>
              <a:t>HTTP Error 404: Not Found</a:t>
            </a:r>
            <a:br>
              <a:rPr lang="en-US" sz="1800" dirty="0" smtClean="0">
                <a:latin typeface="Courier New"/>
                <a:cs typeface="Courier New"/>
              </a:rPr>
            </a:br>
            <a:endParaRPr lang="en-US" sz="1800" dirty="0" smtClean="0">
              <a:latin typeface="Courier New"/>
              <a:cs typeface="Courier New"/>
            </a:endParaRPr>
          </a:p>
          <a:p>
            <a:pPr marL="347472" indent="0">
              <a:spcBef>
                <a:spcPts val="0"/>
              </a:spcBef>
              <a:buNone/>
            </a:pPr>
            <a:r>
              <a:rPr lang="en-US" sz="2000" b="1" dirty="0" smtClean="0"/>
              <a:t>vs....</a:t>
            </a:r>
          </a:p>
          <a:p>
            <a:pPr marL="347472" indent="0">
              <a:spcBef>
                <a:spcPts val="0"/>
              </a:spcBef>
              <a:buNone/>
            </a:pPr>
            <a:r>
              <a:rPr lang="en-US" sz="1800" dirty="0" smtClean="0">
                <a:latin typeface="Courier New"/>
                <a:cs typeface="Courier New"/>
              </a:rPr>
              <a:t>$</a:t>
            </a:r>
            <a:r>
              <a:rPr lang="en-US" sz="1800" b="1" dirty="0" smtClean="0">
                <a:latin typeface="Courier New"/>
                <a:cs typeface="Courier New"/>
              </a:rPr>
              <a:t> dnsdb_query.py -r *.</a:t>
            </a:r>
            <a:r>
              <a:rPr lang="en-US" sz="1800" b="1" dirty="0" err="1" smtClean="0">
                <a:latin typeface="Courier New"/>
                <a:cs typeface="Courier New"/>
              </a:rPr>
              <a:t>stsauver.com</a:t>
            </a:r>
            <a:r>
              <a:rPr lang="en-US" sz="1800" b="1" dirty="0" smtClean="0">
                <a:latin typeface="Courier New"/>
                <a:cs typeface="Courier New"/>
              </a:rPr>
              <a:t> &gt; </a:t>
            </a:r>
            <a:r>
              <a:rPr lang="en-US" sz="1800" b="1" dirty="0" err="1" smtClean="0">
                <a:latin typeface="Courier New"/>
                <a:cs typeface="Courier New"/>
              </a:rPr>
              <a:t>temp.txt</a:t>
            </a:r>
            <a:endParaRPr lang="en-US" sz="1800" b="1" dirty="0" smtClean="0">
              <a:latin typeface="Courier New"/>
              <a:cs typeface="Courier New"/>
            </a:endParaRPr>
          </a:p>
          <a:p>
            <a:pPr marL="347472" indent="0">
              <a:spcBef>
                <a:spcPts val="0"/>
              </a:spcBef>
              <a:buNone/>
            </a:pPr>
            <a:r>
              <a:rPr lang="en-US" sz="1800" dirty="0" smtClean="0">
                <a:latin typeface="Courier New"/>
                <a:cs typeface="Courier New"/>
              </a:rPr>
              <a:t>$</a:t>
            </a:r>
            <a:r>
              <a:rPr lang="en-US" sz="1800" b="1" dirty="0" smtClean="0">
                <a:latin typeface="Courier New"/>
                <a:cs typeface="Courier New"/>
              </a:rPr>
              <a:t> wc -l </a:t>
            </a:r>
            <a:r>
              <a:rPr lang="en-US" sz="1800" b="1" dirty="0" err="1" smtClean="0">
                <a:latin typeface="Courier New"/>
                <a:cs typeface="Courier New"/>
              </a:rPr>
              <a:t>temp.txt</a:t>
            </a:r>
            <a:endParaRPr lang="en-US" sz="1800" b="1" dirty="0" smtClean="0">
              <a:latin typeface="Courier New"/>
              <a:cs typeface="Courier New"/>
            </a:endParaRPr>
          </a:p>
          <a:p>
            <a:pPr marL="347472" indent="0">
              <a:spcBef>
                <a:spcPts val="0"/>
              </a:spcBef>
              <a:buNone/>
            </a:pPr>
            <a:r>
              <a:rPr lang="en-US" sz="1800" dirty="0" smtClean="0">
                <a:latin typeface="Courier New"/>
                <a:cs typeface="Courier New"/>
              </a:rPr>
              <a:t>     118 </a:t>
            </a:r>
            <a:r>
              <a:rPr lang="en-US" sz="1800" dirty="0" err="1" smtClean="0">
                <a:latin typeface="Courier New"/>
                <a:cs typeface="Courier New"/>
              </a:rPr>
              <a:t>temp.txt</a:t>
            </a:r>
            <a:endParaRPr lang="en-US" sz="1800" dirty="0" smtClean="0">
              <a:latin typeface="Courier New"/>
              <a:cs typeface="Courier New"/>
            </a:endParaRPr>
          </a:p>
          <a:p>
            <a:pPr marL="0" indent="0">
              <a:spcBef>
                <a:spcPts val="0"/>
              </a:spcBef>
              <a:buNone/>
            </a:pPr>
            <a:endParaRPr lang="en-US" sz="2000" dirty="0" smtClean="0"/>
          </a:p>
          <a:p>
            <a:pPr>
              <a:spcBef>
                <a:spcPts val="0"/>
              </a:spcBef>
            </a:pPr>
            <a:r>
              <a:rPr lang="en-US" sz="2000" dirty="0" smtClean="0"/>
              <a:t>Wildcards CAN match one </a:t>
            </a:r>
            <a:r>
              <a:rPr lang="en-US" sz="2000" b="1" dirty="0" smtClean="0"/>
              <a:t>OR MORE</a:t>
            </a:r>
            <a:r>
              <a:rPr lang="en-US" sz="2000" dirty="0" smtClean="0"/>
              <a:t> entire labels (e.g., a wildcard will find subdomains (multiple labels) rather than just matching within a single label):</a:t>
            </a:r>
            <a:br>
              <a:rPr lang="en-US" sz="2000" dirty="0" smtClean="0"/>
            </a:br>
            <a:endParaRPr lang="en-US" sz="2000" dirty="0" smtClean="0"/>
          </a:p>
          <a:p>
            <a:pPr marL="347472" indent="0">
              <a:spcBef>
                <a:spcPts val="0"/>
              </a:spcBef>
              <a:buNone/>
            </a:pPr>
            <a:r>
              <a:rPr lang="en-US" sz="1800" dirty="0" smtClean="0">
                <a:latin typeface="Courier New"/>
                <a:cs typeface="Courier New"/>
              </a:rPr>
              <a:t>$</a:t>
            </a:r>
            <a:r>
              <a:rPr lang="en-US" sz="1800" b="1" dirty="0" smtClean="0">
                <a:latin typeface="Courier New"/>
                <a:cs typeface="Courier New"/>
              </a:rPr>
              <a:t> dnsdb_query.py -r \*.</a:t>
            </a:r>
            <a:r>
              <a:rPr lang="en-US" sz="1800" b="1" dirty="0" err="1" smtClean="0">
                <a:latin typeface="Courier New"/>
                <a:cs typeface="Courier New"/>
              </a:rPr>
              <a:t>uoregon.edu</a:t>
            </a:r>
            <a:r>
              <a:rPr lang="en-US" sz="1800" b="1" dirty="0" smtClean="0">
                <a:latin typeface="Courier New"/>
                <a:cs typeface="Courier New"/>
              </a:rPr>
              <a:t>/A | grep www\.</a:t>
            </a:r>
            <a:r>
              <a:rPr lang="en-US" sz="1800" b="1" dirty="0" err="1" smtClean="0">
                <a:latin typeface="Courier New"/>
                <a:cs typeface="Courier New"/>
              </a:rPr>
              <a:t>cs</a:t>
            </a:r>
            <a:r>
              <a:rPr lang="en-US" sz="1800" b="1" dirty="0" smtClean="0">
                <a:latin typeface="Courier New"/>
                <a:cs typeface="Courier New"/>
              </a:rPr>
              <a:t>\.</a:t>
            </a:r>
            <a:r>
              <a:rPr lang="en-US" sz="1800" b="1" dirty="0" err="1" smtClean="0">
                <a:latin typeface="Courier New"/>
                <a:cs typeface="Courier New"/>
              </a:rPr>
              <a:t>uoregon.edu</a:t>
            </a:r>
            <a:r>
              <a:rPr lang="en-US" sz="1800" b="1" dirty="0" smtClean="0">
                <a:latin typeface="Courier New"/>
                <a:cs typeface="Courier New"/>
              </a:rPr>
              <a:t> | uniq</a:t>
            </a:r>
          </a:p>
          <a:p>
            <a:pPr marL="347472" indent="0">
              <a:spcBef>
                <a:spcPts val="0"/>
              </a:spcBef>
              <a:buNone/>
            </a:pPr>
            <a:r>
              <a:rPr lang="en-US" sz="1800" dirty="0" err="1" smtClean="0">
                <a:latin typeface="Courier New"/>
                <a:cs typeface="Courier New"/>
              </a:rPr>
              <a:t>www.cs.uoregon.edu</a:t>
            </a:r>
            <a:r>
              <a:rPr lang="en-US" sz="1800" dirty="0" smtClean="0">
                <a:latin typeface="Courier New"/>
                <a:cs typeface="Courier New"/>
              </a:rPr>
              <a:t>. IN A 128.223.4.25</a:t>
            </a:r>
          </a:p>
        </p:txBody>
      </p:sp>
      <p:sp>
        <p:nvSpPr>
          <p:cNvPr id="4" name="Slide Number Placeholder 3"/>
          <p:cNvSpPr>
            <a:spLocks noGrp="1"/>
          </p:cNvSpPr>
          <p:nvPr>
            <p:ph type="sldNum" sz="quarter" idx="12"/>
          </p:nvPr>
        </p:nvSpPr>
        <p:spPr/>
        <p:txBody>
          <a:bodyPr/>
          <a:lstStyle/>
          <a:p>
            <a:fld id="{25FA0D19-0660-7647-BF24-001E5E010EB2}" type="slidenum">
              <a:rPr lang="en-US" smtClean="0"/>
              <a:t>68</a:t>
            </a:fld>
            <a:endParaRPr lang="en-US"/>
          </a:p>
        </p:txBody>
      </p:sp>
    </p:spTree>
    <p:extLst>
      <p:ext uri="{BB962C8B-B14F-4D97-AF65-F5344CB8AC3E}">
        <p14:creationId xmlns:p14="http://schemas.microsoft.com/office/powerpoint/2010/main" val="166643939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82158"/>
          </a:xfrm>
        </p:spPr>
        <p:txBody>
          <a:bodyPr>
            <a:normAutofit/>
          </a:bodyPr>
          <a:lstStyle/>
          <a:p>
            <a:r>
              <a:rPr lang="en-US" sz="3200" b="1" spc="-100" dirty="0" smtClean="0">
                <a:solidFill>
                  <a:srgbClr val="000000"/>
                </a:solidFill>
              </a:rPr>
              <a:t>IDNs? Yes -- In Punycode Format</a:t>
            </a:r>
            <a:endParaRPr lang="en-US" sz="3200" b="1" spc="-100" dirty="0">
              <a:solidFill>
                <a:srgbClr val="000000"/>
              </a:solidFill>
            </a:endParaRPr>
          </a:p>
        </p:txBody>
      </p:sp>
      <p:sp>
        <p:nvSpPr>
          <p:cNvPr id="3" name="Content Placeholder 2"/>
          <p:cNvSpPr>
            <a:spLocks noGrp="1"/>
          </p:cNvSpPr>
          <p:nvPr>
            <p:ph idx="1"/>
          </p:nvPr>
        </p:nvSpPr>
        <p:spPr>
          <a:xfrm>
            <a:off x="211677" y="970264"/>
            <a:ext cx="8766950" cy="5715735"/>
          </a:xfrm>
        </p:spPr>
        <p:txBody>
          <a:bodyPr>
            <a:normAutofit/>
          </a:bodyPr>
          <a:lstStyle/>
          <a:p>
            <a:pPr>
              <a:spcBef>
                <a:spcPts val="0"/>
              </a:spcBef>
            </a:pPr>
            <a:r>
              <a:rPr lang="en-US" sz="2000" dirty="0" smtClean="0">
                <a:latin typeface="Courier New"/>
                <a:cs typeface="Courier New"/>
              </a:rPr>
              <a:t>$ </a:t>
            </a:r>
            <a:r>
              <a:rPr lang="en-US" sz="2000" b="1" dirty="0" smtClean="0">
                <a:latin typeface="Courier New"/>
                <a:cs typeface="Courier New"/>
              </a:rPr>
              <a:t>dnsdb_query.py -r </a:t>
            </a:r>
            <a:r>
              <a:rPr lang="en-US" sz="2000" b="1" dirty="0" err="1" smtClean="0">
                <a:latin typeface="Courier New"/>
                <a:cs typeface="Courier New"/>
              </a:rPr>
              <a:t>www.bbc</a:t>
            </a:r>
            <a:r>
              <a:rPr lang="en-US" sz="2000" b="1" dirty="0" smtClean="0">
                <a:latin typeface="Courier New"/>
                <a:cs typeface="Courier New"/>
              </a:rPr>
              <a:t>.* </a:t>
            </a:r>
            <a:r>
              <a:rPr lang="en-US" sz="2000" dirty="0" smtClean="0"/>
              <a:t>does NOT find </a:t>
            </a:r>
            <a:r>
              <a:rPr lang="en-US" sz="2000" dirty="0" err="1" smtClean="0"/>
              <a:t>www.bbc.在线</a:t>
            </a:r>
            <a:r>
              <a:rPr lang="en-US" sz="2000" dirty="0" smtClean="0"/>
              <a:t> (display-format simplified Chinese </a:t>
            </a:r>
            <a:r>
              <a:rPr lang="en-US" sz="2000" dirty="0"/>
              <a:t>I</a:t>
            </a:r>
            <a:r>
              <a:rPr lang="en-US" sz="2000" dirty="0" smtClean="0"/>
              <a:t>nternationalized </a:t>
            </a:r>
            <a:r>
              <a:rPr lang="en-US" sz="2000" dirty="0"/>
              <a:t>D</a:t>
            </a:r>
            <a:r>
              <a:rPr lang="en-US" sz="2000" dirty="0" smtClean="0"/>
              <a:t>omain Name </a:t>
            </a:r>
            <a:r>
              <a:rPr lang="en-US" sz="2000" dirty="0" smtClean="0"/>
              <a:t>TLD</a:t>
            </a:r>
            <a:br>
              <a:rPr lang="en-US" sz="2000" dirty="0" smtClean="0"/>
            </a:br>
            <a:r>
              <a:rPr lang="en-US" sz="2000" dirty="0" smtClean="0"/>
              <a:t>meaning </a:t>
            </a:r>
            <a:r>
              <a:rPr lang="en-US" sz="2000" dirty="0" smtClean="0"/>
              <a:t>"online")</a:t>
            </a:r>
          </a:p>
          <a:p>
            <a:pPr>
              <a:spcBef>
                <a:spcPts val="0"/>
              </a:spcBef>
            </a:pPr>
            <a:endParaRPr lang="en-US" sz="2000" dirty="0" smtClean="0"/>
          </a:p>
          <a:p>
            <a:pPr>
              <a:spcBef>
                <a:spcPts val="0"/>
              </a:spcBef>
            </a:pPr>
            <a:r>
              <a:rPr lang="en-US" sz="2000" dirty="0" smtClean="0"/>
              <a:t>Convert the display format label </a:t>
            </a:r>
            <a:r>
              <a:rPr lang="en-US" sz="2000" dirty="0" err="1" smtClean="0"/>
              <a:t>www.bbc.在线</a:t>
            </a:r>
            <a:r>
              <a:rPr lang="en-US" sz="2000" dirty="0" smtClean="0"/>
              <a:t> to punycode via </a:t>
            </a:r>
            <a:br>
              <a:rPr lang="en-US" sz="2000" dirty="0" smtClean="0"/>
            </a:br>
            <a:r>
              <a:rPr lang="en-US" sz="2000" dirty="0" smtClean="0"/>
              <a:t>the converter that's at http://</a:t>
            </a:r>
            <a:r>
              <a:rPr lang="en-US" sz="2000" dirty="0" err="1" smtClean="0"/>
              <a:t>mct.verisign-grs.com</a:t>
            </a:r>
            <a:r>
              <a:rPr lang="en-US" sz="2000" dirty="0" smtClean="0"/>
              <a:t>/ , then try:</a:t>
            </a:r>
            <a:br>
              <a:rPr lang="en-US" sz="2000" dirty="0" smtClean="0"/>
            </a:br>
            <a:r>
              <a:rPr lang="en-US" sz="2000" dirty="0" smtClean="0"/>
              <a:t/>
            </a:r>
            <a:br>
              <a:rPr lang="en-US" sz="2000" dirty="0" smtClean="0"/>
            </a:br>
            <a:r>
              <a:rPr lang="en-US" sz="2000" dirty="0" smtClean="0">
                <a:latin typeface="Courier New"/>
                <a:cs typeface="Courier New"/>
              </a:rPr>
              <a:t>$ </a:t>
            </a:r>
            <a:r>
              <a:rPr lang="en-US" sz="2000" b="1" dirty="0" smtClean="0">
                <a:latin typeface="Courier New"/>
                <a:cs typeface="Courier New"/>
              </a:rPr>
              <a:t>dnsdb_query.py -r </a:t>
            </a:r>
            <a:r>
              <a:rPr lang="en-US" sz="2000" b="1" dirty="0" err="1" smtClean="0">
                <a:latin typeface="Courier New"/>
                <a:cs typeface="Courier New"/>
              </a:rPr>
              <a:t>www.bbc.xn</a:t>
            </a:r>
            <a:r>
              <a:rPr lang="en-US" sz="2000" b="1" dirty="0" smtClean="0">
                <a:latin typeface="Courier New"/>
                <a:cs typeface="Courier New"/>
              </a:rPr>
              <a:t>--3ds443g</a:t>
            </a:r>
            <a:r>
              <a:rPr lang="en-US" sz="2000" dirty="0" smtClean="0"/>
              <a:t/>
            </a:r>
            <a:br>
              <a:rPr lang="en-US" sz="2000" dirty="0" smtClean="0"/>
            </a:br>
            <a:r>
              <a:rPr lang="en-US" sz="2000" dirty="0" smtClean="0"/>
              <a:t/>
            </a:r>
            <a:br>
              <a:rPr lang="en-US" sz="2000" dirty="0" smtClean="0"/>
            </a:br>
            <a:r>
              <a:rPr lang="en-US" sz="2000" dirty="0" smtClean="0"/>
              <a:t>the </a:t>
            </a:r>
            <a:r>
              <a:rPr lang="en-US" sz="2000" dirty="0" err="1" smtClean="0"/>
              <a:t>punycode'd</a:t>
            </a:r>
            <a:r>
              <a:rPr lang="en-US" sz="2000" dirty="0" smtClean="0"/>
              <a:t> version of that domain also isn't found...</a:t>
            </a:r>
          </a:p>
          <a:p>
            <a:pPr>
              <a:spcBef>
                <a:spcPts val="0"/>
              </a:spcBef>
            </a:pPr>
            <a:endParaRPr lang="en-US" sz="2000" dirty="0" smtClean="0"/>
          </a:p>
          <a:p>
            <a:pPr>
              <a:spcBef>
                <a:spcPts val="0"/>
              </a:spcBef>
            </a:pPr>
            <a:r>
              <a:rPr lang="en-US" sz="2000" dirty="0" smtClean="0"/>
              <a:t>We do have SOME </a:t>
            </a:r>
            <a:r>
              <a:rPr lang="en-US" sz="2000" dirty="0" err="1" smtClean="0"/>
              <a:t>punycode'd</a:t>
            </a:r>
            <a:r>
              <a:rPr lang="en-US" sz="2000" dirty="0" smtClean="0"/>
              <a:t> domains for that TLD, however:</a:t>
            </a:r>
            <a:br>
              <a:rPr lang="en-US" sz="2000" dirty="0" smtClean="0"/>
            </a:br>
            <a:r>
              <a:rPr lang="en-US" sz="2000" dirty="0" smtClean="0"/>
              <a:t/>
            </a:r>
            <a:br>
              <a:rPr lang="en-US" sz="2000" dirty="0" smtClean="0"/>
            </a:br>
            <a:r>
              <a:rPr lang="en-US" sz="2000" dirty="0" smtClean="0">
                <a:latin typeface="Courier New"/>
                <a:cs typeface="Courier New"/>
              </a:rPr>
              <a:t>$ </a:t>
            </a:r>
            <a:r>
              <a:rPr lang="en-US" sz="2000" b="1" dirty="0" smtClean="0">
                <a:latin typeface="Courier New"/>
                <a:cs typeface="Courier New"/>
              </a:rPr>
              <a:t>dnsdb_query.py -r \*.xn--3ds443g  | wc -l</a:t>
            </a:r>
            <a:br>
              <a:rPr lang="en-US" sz="2000" b="1" dirty="0" smtClean="0">
                <a:latin typeface="Courier New"/>
                <a:cs typeface="Courier New"/>
              </a:rPr>
            </a:br>
            <a:r>
              <a:rPr lang="en-US" sz="2000" dirty="0" smtClean="0">
                <a:latin typeface="Courier New"/>
                <a:cs typeface="Courier New"/>
              </a:rPr>
              <a:t>   </a:t>
            </a:r>
            <a:r>
              <a:rPr lang="is-IS" sz="2000" dirty="0" smtClean="0">
                <a:latin typeface="Courier New"/>
                <a:cs typeface="Courier New"/>
              </a:rPr>
              <a:t>62277</a:t>
            </a:r>
            <a:br>
              <a:rPr lang="is-IS" sz="2000" dirty="0" smtClean="0">
                <a:latin typeface="Courier New"/>
                <a:cs typeface="Courier New"/>
              </a:rPr>
            </a:br>
            <a:endParaRPr lang="en-US" sz="2000" dirty="0" smtClean="0">
              <a:latin typeface="Courier New"/>
              <a:cs typeface="Courier New"/>
            </a:endParaRPr>
          </a:p>
          <a:p>
            <a:pPr>
              <a:spcBef>
                <a:spcPts val="0"/>
              </a:spcBef>
            </a:pPr>
            <a:r>
              <a:rPr lang="en-US" sz="2000" dirty="0" smtClean="0"/>
              <a:t>FWIW, a list of all IDNs (actually, all top level domains) can be found at </a:t>
            </a:r>
            <a:br>
              <a:rPr lang="en-US" sz="2000" dirty="0" smtClean="0"/>
            </a:br>
            <a:r>
              <a:rPr lang="en-US" sz="2000" dirty="0" smtClean="0"/>
              <a:t>https://</a:t>
            </a:r>
            <a:r>
              <a:rPr lang="en-US" sz="2000" dirty="0" err="1" smtClean="0"/>
              <a:t>en.wikipedia.org</a:t>
            </a:r>
            <a:r>
              <a:rPr lang="en-US" sz="2000" dirty="0" smtClean="0"/>
              <a:t>/wiki/</a:t>
            </a:r>
            <a:r>
              <a:rPr lang="en-US" sz="2000" dirty="0" err="1" smtClean="0"/>
              <a:t>List_of_Internet_top-level_domains</a:t>
            </a:r>
            <a:endParaRPr lang="en-US" sz="2000" dirty="0"/>
          </a:p>
        </p:txBody>
      </p:sp>
      <p:sp>
        <p:nvSpPr>
          <p:cNvPr id="4" name="Slide Number Placeholder 3"/>
          <p:cNvSpPr>
            <a:spLocks noGrp="1"/>
          </p:cNvSpPr>
          <p:nvPr>
            <p:ph type="sldNum" sz="quarter" idx="12"/>
          </p:nvPr>
        </p:nvSpPr>
        <p:spPr/>
        <p:txBody>
          <a:bodyPr/>
          <a:lstStyle/>
          <a:p>
            <a:fld id="{25FA0D19-0660-7647-BF24-001E5E010EB2}" type="slidenum">
              <a:rPr lang="en-US" smtClean="0"/>
              <a:t>69</a:t>
            </a:fld>
            <a:endParaRPr lang="en-US"/>
          </a:p>
        </p:txBody>
      </p:sp>
    </p:spTree>
    <p:extLst>
      <p:ext uri="{BB962C8B-B14F-4D97-AF65-F5344CB8AC3E}">
        <p14:creationId xmlns:p14="http://schemas.microsoft.com/office/powerpoint/2010/main" val="276643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59"/>
            <a:ext cx="9144000" cy="515323"/>
          </a:xfrm>
        </p:spPr>
        <p:txBody>
          <a:bodyPr>
            <a:normAutofit/>
          </a:bodyPr>
          <a:lstStyle/>
          <a:p>
            <a:r>
              <a:rPr lang="en-US" sz="3200" b="1" dirty="0" smtClean="0"/>
              <a:t>Some Entities </a:t>
            </a:r>
            <a:r>
              <a:rPr lang="en-US" sz="3200" b="1" dirty="0" smtClean="0"/>
              <a:t>Offering Passive DNS Services</a:t>
            </a:r>
            <a:endParaRPr lang="en-US" sz="3200" b="1" dirty="0"/>
          </a:p>
        </p:txBody>
      </p:sp>
      <p:sp>
        <p:nvSpPr>
          <p:cNvPr id="3" name="Content Placeholder 2"/>
          <p:cNvSpPr>
            <a:spLocks noGrp="1"/>
          </p:cNvSpPr>
          <p:nvPr>
            <p:ph idx="1"/>
          </p:nvPr>
        </p:nvSpPr>
        <p:spPr>
          <a:xfrm>
            <a:off x="267368" y="873891"/>
            <a:ext cx="8717888" cy="5612022"/>
          </a:xfrm>
        </p:spPr>
        <p:txBody>
          <a:bodyPr>
            <a:normAutofit/>
          </a:bodyPr>
          <a:lstStyle/>
          <a:p>
            <a:r>
              <a:rPr lang="en-US" sz="2400" dirty="0" smtClean="0"/>
              <a:t>Farsight </a:t>
            </a:r>
            <a:r>
              <a:rPr lang="en-US" sz="2400" dirty="0" smtClean="0"/>
              <a:t>Security, Inc</a:t>
            </a:r>
            <a:r>
              <a:rPr lang="en-US" sz="2400" dirty="0" smtClean="0"/>
              <a:t>.'s DNSDB </a:t>
            </a:r>
            <a:r>
              <a:rPr lang="en-US" sz="2400" dirty="0" smtClean="0"/>
              <a:t>(see https</a:t>
            </a:r>
            <a:r>
              <a:rPr lang="en-US" sz="2400" dirty="0"/>
              <a:t>:</a:t>
            </a:r>
            <a:r>
              <a:rPr lang="en-US" sz="2400" dirty="0" smtClean="0"/>
              <a:t>//</a:t>
            </a:r>
            <a:r>
              <a:rPr lang="en-US" sz="2400" dirty="0" err="1" smtClean="0"/>
              <a:t>dnsdb.info</a:t>
            </a:r>
            <a:r>
              <a:rPr lang="en-US" sz="2400" dirty="0" smtClean="0"/>
              <a:t>/ )</a:t>
            </a:r>
            <a:endParaRPr lang="en-US" sz="2400" dirty="0"/>
          </a:p>
          <a:p>
            <a:pPr lvl="1"/>
            <a:r>
              <a:rPr lang="en-US" sz="2000" dirty="0" smtClean="0"/>
              <a:t>DNSDB is a commercial </a:t>
            </a:r>
            <a:r>
              <a:rPr lang="en-US" sz="2000" dirty="0" smtClean="0"/>
              <a:t>product</a:t>
            </a:r>
            <a:r>
              <a:rPr lang="en-US" sz="2000" dirty="0" smtClean="0"/>
              <a:t>, but</a:t>
            </a:r>
            <a:r>
              <a:rPr lang="en-US" sz="2000" dirty="0"/>
              <a:t> </a:t>
            </a:r>
            <a:r>
              <a:rPr lang="en-US" sz="2000" b="1" dirty="0" smtClean="0"/>
              <a:t>individual</a:t>
            </a:r>
            <a:r>
              <a:rPr lang="en-US" sz="2000" dirty="0" smtClean="0"/>
              <a:t> law </a:t>
            </a:r>
            <a:r>
              <a:rPr lang="en-US" sz="2000" dirty="0"/>
              <a:t>enforcement </a:t>
            </a:r>
            <a:r>
              <a:rPr lang="en-US" sz="2000" dirty="0" smtClean="0"/>
              <a:t>officers (LEOs), </a:t>
            </a:r>
            <a:r>
              <a:rPr lang="en-US" sz="2000" dirty="0" smtClean="0"/>
              <a:t>vetted academic </a:t>
            </a:r>
            <a:r>
              <a:rPr lang="en-US" sz="2000" dirty="0"/>
              <a:t>researchers, and </a:t>
            </a:r>
            <a:r>
              <a:rPr lang="en-US" sz="2000" dirty="0" smtClean="0"/>
              <a:t>vetted-but-unfunded </a:t>
            </a:r>
            <a:r>
              <a:rPr lang="en-US" sz="2000" dirty="0" smtClean="0"/>
              <a:t>"Internet superheroes" can request free (grant) access from Farsight.</a:t>
            </a:r>
          </a:p>
          <a:p>
            <a:r>
              <a:rPr lang="en-US" sz="2400" dirty="0" smtClean="0"/>
              <a:t>Some other passive DNS implementations include:</a:t>
            </a:r>
          </a:p>
          <a:p>
            <a:pPr lvl="1"/>
            <a:r>
              <a:rPr lang="en-US" sz="2000" dirty="0" smtClean="0"/>
              <a:t>Florian Weimer's BFK, http</a:t>
            </a:r>
            <a:r>
              <a:rPr lang="en-US" sz="2000" dirty="0"/>
              <a:t>://</a:t>
            </a:r>
            <a:r>
              <a:rPr lang="en-US" sz="2000" dirty="0" err="1"/>
              <a:t>www.bfk.de</a:t>
            </a:r>
            <a:r>
              <a:rPr lang="en-US" sz="2000" dirty="0"/>
              <a:t>/</a:t>
            </a:r>
            <a:r>
              <a:rPr lang="en-US" sz="2000" dirty="0" err="1" smtClean="0"/>
              <a:t>bfk_dnslogger.html</a:t>
            </a:r>
            <a:endParaRPr lang="en-US" sz="2000" dirty="0" smtClean="0"/>
          </a:p>
          <a:p>
            <a:pPr lvl="1"/>
            <a:r>
              <a:rPr lang="en-US" sz="2000" dirty="0" err="1"/>
              <a:t>CERT.at</a:t>
            </a:r>
            <a:r>
              <a:rPr lang="en-US" sz="2000" dirty="0"/>
              <a:t>/</a:t>
            </a:r>
            <a:r>
              <a:rPr lang="en-US" sz="2000" dirty="0" err="1" smtClean="0"/>
              <a:t>Aconet</a:t>
            </a:r>
            <a:r>
              <a:rPr lang="en-US" sz="2000" dirty="0" smtClean="0"/>
              <a:t> Passive DNS (inquire: </a:t>
            </a:r>
            <a:r>
              <a:rPr lang="en-US" sz="2000" dirty="0" err="1" smtClean="0"/>
              <a:t>kaplan</a:t>
            </a:r>
            <a:r>
              <a:rPr lang="en-US" sz="2000" dirty="0" err="1"/>
              <a:t>@</a:t>
            </a:r>
            <a:r>
              <a:rPr lang="en-US" sz="2000" dirty="0" err="1" smtClean="0"/>
              <a:t>cert.at</a:t>
            </a:r>
            <a:r>
              <a:rPr lang="en-US" sz="2000" dirty="0"/>
              <a:t> </a:t>
            </a:r>
            <a:r>
              <a:rPr lang="en-US" sz="2000" dirty="0" smtClean="0"/>
              <a:t>or </a:t>
            </a:r>
            <a:r>
              <a:rPr lang="en-US" sz="2000" dirty="0" err="1" smtClean="0"/>
              <a:t>lendl</a:t>
            </a:r>
            <a:r>
              <a:rPr lang="en-US" sz="2000" dirty="0" err="1"/>
              <a:t>@</a:t>
            </a:r>
            <a:r>
              <a:rPr lang="en-US" sz="2000" dirty="0" err="1" smtClean="0"/>
              <a:t>cert.at</a:t>
            </a:r>
            <a:r>
              <a:rPr lang="en-US" sz="2000" dirty="0" smtClean="0"/>
              <a:t>)</a:t>
            </a:r>
          </a:p>
          <a:p>
            <a:pPr lvl="1"/>
            <a:r>
              <a:rPr lang="en-US" sz="2000" dirty="0" smtClean="0"/>
              <a:t>CIRCL Passive DNS, http</a:t>
            </a:r>
            <a:r>
              <a:rPr lang="en-US" sz="2000" dirty="0"/>
              <a:t>://</a:t>
            </a:r>
            <a:r>
              <a:rPr lang="en-US" sz="2000" dirty="0" err="1"/>
              <a:t>www.circl.lu</a:t>
            </a:r>
            <a:r>
              <a:rPr lang="en-US" sz="2000" dirty="0"/>
              <a:t>/services/passive-dns</a:t>
            </a:r>
            <a:r>
              <a:rPr lang="en-US" sz="2000" dirty="0" smtClean="0"/>
              <a:t>/</a:t>
            </a:r>
          </a:p>
          <a:p>
            <a:pPr lvl="1"/>
            <a:r>
              <a:rPr lang="en-US" sz="2000" dirty="0"/>
              <a:t>http://</a:t>
            </a:r>
            <a:r>
              <a:rPr lang="en-US" sz="2000" dirty="0" err="1"/>
              <a:t>passivedns.mnemonic.no</a:t>
            </a:r>
            <a:r>
              <a:rPr lang="en-US" sz="2000" dirty="0"/>
              <a:t>/search/</a:t>
            </a:r>
            <a:endParaRPr lang="en-US" sz="2000" dirty="0" smtClean="0"/>
          </a:p>
          <a:p>
            <a:pPr lvl="1"/>
            <a:r>
              <a:rPr lang="en-US" sz="2000" dirty="0"/>
              <a:t>https://</a:t>
            </a:r>
            <a:r>
              <a:rPr lang="en-US" sz="2000" dirty="0" err="1"/>
              <a:t>www.opendns.com</a:t>
            </a:r>
            <a:r>
              <a:rPr lang="en-US" sz="2000" dirty="0"/>
              <a:t>/enterprise-security/resources/data-sheets/investigate</a:t>
            </a:r>
            <a:r>
              <a:rPr lang="en-US" sz="2000" dirty="0" smtClean="0"/>
              <a:t>/</a:t>
            </a:r>
          </a:p>
          <a:p>
            <a:pPr lvl="1"/>
            <a:r>
              <a:rPr lang="en-US" sz="2000" dirty="0" smtClean="0"/>
              <a:t>https</a:t>
            </a:r>
            <a:r>
              <a:rPr lang="en-US" sz="2000" dirty="0"/>
              <a:t>://</a:t>
            </a:r>
            <a:r>
              <a:rPr lang="en-US" sz="2000" dirty="0" err="1"/>
              <a:t>www.cs.auckland.ac.nz</a:t>
            </a:r>
            <a:r>
              <a:rPr lang="en-US" sz="2000" dirty="0"/>
              <a:t>/research/groups/</a:t>
            </a:r>
            <a:r>
              <a:rPr lang="en-US" sz="2000" dirty="0" err="1"/>
              <a:t>sde</a:t>
            </a:r>
            <a:r>
              <a:rPr lang="en-US" sz="2000" dirty="0"/>
              <a:t>/</a:t>
            </a:r>
            <a:r>
              <a:rPr lang="en-US" sz="2000" dirty="0" err="1"/>
              <a:t>dhdb-index.php</a:t>
            </a:r>
            <a:endParaRPr lang="en-US" sz="2000" dirty="0" smtClean="0"/>
          </a:p>
          <a:p>
            <a:pPr lvl="1"/>
            <a:r>
              <a:rPr lang="en-US" sz="2000" dirty="0"/>
              <a:t>VirusTotal, https://</a:t>
            </a:r>
            <a:r>
              <a:rPr lang="en-US" sz="2000" dirty="0" err="1"/>
              <a:t>www.virustotal.com</a:t>
            </a:r>
            <a:r>
              <a:rPr lang="en-US" sz="2000" dirty="0"/>
              <a:t>/#</a:t>
            </a:r>
            <a:r>
              <a:rPr lang="en-US" sz="2000" dirty="0" smtClean="0"/>
              <a:t>search</a:t>
            </a:r>
          </a:p>
          <a:p>
            <a:pPr lvl="1"/>
            <a:r>
              <a:rPr lang="en-US" sz="2000" dirty="0" smtClean="0"/>
              <a:t>360.cn Passive DNS, https</a:t>
            </a:r>
            <a:r>
              <a:rPr lang="en-US" sz="2000" dirty="0"/>
              <a:t>://</a:t>
            </a:r>
            <a:r>
              <a:rPr lang="en-US" sz="2000" dirty="0" err="1"/>
              <a:t>www.passivedns.cn</a:t>
            </a:r>
            <a:r>
              <a:rPr lang="en-US" sz="2000" dirty="0"/>
              <a:t>/help</a:t>
            </a:r>
            <a:r>
              <a:rPr lang="en-US" sz="2000" dirty="0" smtClean="0"/>
              <a:t>/</a:t>
            </a:r>
          </a:p>
          <a:p>
            <a:r>
              <a:rPr lang="en-US" sz="2400" dirty="0" smtClean="0"/>
              <a:t>If I missed any other passive DNS sites, please drop me a note...</a:t>
            </a:r>
          </a:p>
        </p:txBody>
      </p:sp>
      <p:sp>
        <p:nvSpPr>
          <p:cNvPr id="4" name="Slide Number Placeholder 3"/>
          <p:cNvSpPr>
            <a:spLocks noGrp="1"/>
          </p:cNvSpPr>
          <p:nvPr>
            <p:ph type="sldNum" sz="quarter" idx="12"/>
          </p:nvPr>
        </p:nvSpPr>
        <p:spPr/>
        <p:txBody>
          <a:bodyPr/>
          <a:lstStyle/>
          <a:p>
            <a:fld id="{4D4BB8BD-F8C0-4544-BAE3-59EE5C16151F}" type="slidenum">
              <a:rPr lang="en-US" smtClean="0"/>
              <a:t>7</a:t>
            </a:fld>
            <a:endParaRPr lang="en-US"/>
          </a:p>
        </p:txBody>
      </p:sp>
    </p:spTree>
    <p:extLst>
      <p:ext uri="{BB962C8B-B14F-4D97-AF65-F5344CB8AC3E}">
        <p14:creationId xmlns:p14="http://schemas.microsoft.com/office/powerpoint/2010/main" val="310835539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2497"/>
            <a:ext cx="7772400" cy="2030387"/>
          </a:xfrm>
        </p:spPr>
        <p:txBody>
          <a:bodyPr>
            <a:normAutofit/>
          </a:bodyPr>
          <a:lstStyle/>
          <a:p>
            <a:pPr algn="l"/>
            <a:r>
              <a:rPr lang="en-US" sz="3200" b="1" dirty="0" smtClean="0">
                <a:solidFill>
                  <a:srgbClr val="000000"/>
                </a:solidFill>
              </a:rPr>
              <a:t>6) Match Domain Names Seen On The RIGHT Side ("rdata"), Typically Used To Find </a:t>
            </a:r>
            <a:br>
              <a:rPr lang="en-US" sz="3200" b="1" dirty="0" smtClean="0">
                <a:solidFill>
                  <a:srgbClr val="000000"/>
                </a:solidFill>
              </a:rPr>
            </a:br>
            <a:r>
              <a:rPr lang="en-US" sz="3200" b="1" dirty="0" smtClean="0">
                <a:solidFill>
                  <a:srgbClr val="000000"/>
                </a:solidFill>
              </a:rPr>
              <a:t>Domains Sharing The Same Name Server</a:t>
            </a:r>
            <a:br>
              <a:rPr lang="en-US" sz="3200" b="1" dirty="0" smtClean="0">
                <a:solidFill>
                  <a:srgbClr val="000000"/>
                </a:solidFill>
              </a:rPr>
            </a:br>
            <a:r>
              <a:rPr lang="en-US" sz="3200" b="1" dirty="0" smtClean="0">
                <a:solidFill>
                  <a:srgbClr val="000000"/>
                </a:solidFill>
              </a:rPr>
              <a:t>Or Domains Sharing a Common Mail Server</a:t>
            </a:r>
            <a:endParaRPr lang="en-US" sz="3200" b="1" dirty="0">
              <a:solidFill>
                <a:srgbClr val="000000"/>
              </a:solidFill>
            </a:endParaRPr>
          </a:p>
        </p:txBody>
      </p:sp>
      <p:sp>
        <p:nvSpPr>
          <p:cNvPr id="3" name="Subtitle 2"/>
          <p:cNvSpPr>
            <a:spLocks noGrp="1"/>
          </p:cNvSpPr>
          <p:nvPr>
            <p:ph type="subTitle" idx="1"/>
          </p:nvPr>
        </p:nvSpPr>
        <p:spPr>
          <a:xfrm>
            <a:off x="1371600" y="3886200"/>
            <a:ext cx="6808276" cy="2406914"/>
          </a:xfrm>
        </p:spPr>
        <p:txBody>
          <a:bodyPr>
            <a:noAutofit/>
          </a:bodyPr>
          <a:lstStyle/>
          <a:p>
            <a:pPr algn="r"/>
            <a:r>
              <a:rPr lang="en-US" sz="14400" dirty="0" smtClean="0">
                <a:solidFill>
                  <a:srgbClr val="000000"/>
                </a:solidFill>
              </a:rPr>
              <a:t>-n</a:t>
            </a:r>
            <a:endParaRPr lang="en-US" sz="14400" dirty="0">
              <a:solidFill>
                <a:srgbClr val="000000"/>
              </a:solidFill>
            </a:endParaRPr>
          </a:p>
        </p:txBody>
      </p:sp>
    </p:spTree>
    <p:extLst>
      <p:ext uri="{BB962C8B-B14F-4D97-AF65-F5344CB8AC3E}">
        <p14:creationId xmlns:p14="http://schemas.microsoft.com/office/powerpoint/2010/main" val="406908396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88"/>
            <a:ext cx="8229600" cy="564517"/>
          </a:xfrm>
        </p:spPr>
        <p:txBody>
          <a:bodyPr>
            <a:normAutofit/>
          </a:bodyPr>
          <a:lstStyle/>
          <a:p>
            <a:r>
              <a:rPr lang="en-US" sz="3200" b="1" dirty="0" smtClean="0">
                <a:solidFill>
                  <a:srgbClr val="FF0000"/>
                </a:solidFill>
              </a:rPr>
              <a:t>If You've Got a Name Server's FQDN, Think -n</a:t>
            </a:r>
            <a:endParaRPr lang="en-US" sz="3200" b="1" dirty="0">
              <a:solidFill>
                <a:srgbClr val="FF0000"/>
              </a:solidFill>
            </a:endParaRPr>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a:t>
            </a:r>
            <a:r>
              <a:rPr lang="en-US" sz="2000" b="1" dirty="0">
                <a:solidFill>
                  <a:srgbClr val="FF0000"/>
                </a:solidFill>
                <a:latin typeface="Courier New"/>
                <a:cs typeface="Courier New"/>
              </a:rPr>
              <a:t>-n</a:t>
            </a:r>
            <a:r>
              <a:rPr lang="en-US" sz="2000" b="1" dirty="0">
                <a:latin typeface="Courier New"/>
                <a:cs typeface="Courier New"/>
              </a:rPr>
              <a:t> </a:t>
            </a:r>
            <a:r>
              <a:rPr lang="en-US" sz="2000" b="1" dirty="0" err="1">
                <a:latin typeface="Courier New"/>
                <a:cs typeface="Courier New"/>
              </a:rPr>
              <a:t>phloem.uoregon.edu</a:t>
            </a:r>
            <a:r>
              <a:rPr lang="en-US" sz="2000" b="1" dirty="0">
                <a:solidFill>
                  <a:srgbClr val="FF0000"/>
                </a:solidFill>
                <a:latin typeface="Courier New"/>
                <a:cs typeface="Courier New"/>
              </a:rPr>
              <a:t>/NS</a:t>
            </a:r>
            <a:r>
              <a:rPr lang="en-US" sz="2000" b="1" dirty="0">
                <a:latin typeface="Courier New"/>
                <a:cs typeface="Courier New"/>
              </a:rPr>
              <a:t> &gt; </a:t>
            </a:r>
            <a:r>
              <a:rPr lang="en-US" sz="2000" b="1" dirty="0" err="1" smtClean="0">
                <a:latin typeface="Courier New"/>
                <a:cs typeface="Courier New"/>
              </a:rPr>
              <a:t>temp.txt</a:t>
            </a:r>
            <a:endParaRPr lang="hr-HR" sz="2000" b="1" dirty="0">
              <a:latin typeface="Courier New"/>
              <a:cs typeface="Courier New"/>
            </a:endParaRPr>
          </a:p>
          <a:p>
            <a:pPr marL="0" indent="0">
              <a:spcBef>
                <a:spcPts val="0"/>
              </a:spcBef>
              <a:buNone/>
            </a:pPr>
            <a:r>
              <a:rPr lang="hr-HR" sz="2000" dirty="0" smtClean="0">
                <a:latin typeface="Courier New"/>
                <a:cs typeface="Courier New"/>
              </a:rPr>
              <a:t>$ </a:t>
            </a:r>
            <a:r>
              <a:rPr lang="hr-HR" sz="2000" b="1" dirty="0" smtClean="0">
                <a:latin typeface="Courier New"/>
                <a:cs typeface="Courier New"/>
              </a:rPr>
              <a:t>wc -l temp.txt</a:t>
            </a:r>
            <a:br>
              <a:rPr lang="hr-HR" sz="2000" b="1" dirty="0" smtClean="0">
                <a:latin typeface="Courier New"/>
                <a:cs typeface="Courier New"/>
              </a:rPr>
            </a:br>
            <a:r>
              <a:rPr lang="de-DE" sz="2000" dirty="0">
                <a:latin typeface="Courier New"/>
                <a:cs typeface="Courier New"/>
              </a:rPr>
              <a:t>    1575 </a:t>
            </a:r>
            <a:r>
              <a:rPr lang="de-DE" sz="2000" dirty="0" err="1" smtClean="0">
                <a:latin typeface="Courier New"/>
                <a:cs typeface="Courier New"/>
              </a:rPr>
              <a:t>temp.txt</a:t>
            </a:r>
            <a:endParaRPr lang="de-DE" sz="2000" dirty="0" smtClean="0">
              <a:latin typeface="Courier New"/>
              <a:cs typeface="Courier New"/>
            </a:endParaRPr>
          </a:p>
          <a:p>
            <a:pPr marL="0" indent="0">
              <a:spcBef>
                <a:spcPts val="0"/>
              </a:spcBef>
              <a:buNone/>
            </a:pPr>
            <a:r>
              <a:rPr lang="de-DE" sz="2000" dirty="0" smtClean="0">
                <a:latin typeface="Courier New"/>
                <a:cs typeface="Courier New"/>
              </a:rPr>
              <a:t>$ </a:t>
            </a:r>
            <a:r>
              <a:rPr lang="de-DE" sz="2000" b="1" dirty="0" err="1" smtClean="0">
                <a:latin typeface="Courier New"/>
                <a:cs typeface="Courier New"/>
              </a:rPr>
              <a:t>more</a:t>
            </a:r>
            <a:r>
              <a:rPr lang="de-DE" sz="2000" b="1" dirty="0" smtClean="0">
                <a:latin typeface="Courier New"/>
                <a:cs typeface="Courier New"/>
              </a:rPr>
              <a:t> </a:t>
            </a:r>
            <a:r>
              <a:rPr lang="de-DE" sz="2000" b="1" dirty="0" err="1" smtClean="0">
                <a:latin typeface="Courier New"/>
                <a:cs typeface="Courier New"/>
              </a:rPr>
              <a:t>temp.txt</a:t>
            </a:r>
            <a:r>
              <a:rPr lang="hr-HR" sz="2000" b="1" dirty="0">
                <a:latin typeface="Courier New"/>
                <a:cs typeface="Courier New"/>
              </a:rPr>
              <a:t/>
            </a:r>
            <a:br>
              <a:rPr lang="hr-HR" sz="2000" b="1" dirty="0">
                <a:latin typeface="Courier New"/>
                <a:cs typeface="Courier New"/>
              </a:rPr>
            </a:br>
            <a:r>
              <a:rPr lang="en-US" sz="2000" dirty="0" err="1" smtClean="0">
                <a:latin typeface="Courier New"/>
                <a:cs typeface="Courier New"/>
              </a:rPr>
              <a:t>uoregon.biz</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maoz.com</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bogus.com</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jhome.com</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smtClean="0">
                <a:latin typeface="Courier New"/>
                <a:cs typeface="Courier New"/>
              </a:rPr>
              <a:t>o-</a:t>
            </a:r>
            <a:r>
              <a:rPr lang="en-US" sz="2000" dirty="0" err="1" smtClean="0">
                <a:latin typeface="Courier New"/>
                <a:cs typeface="Courier New"/>
              </a:rPr>
              <a:t>gig.com</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otsys.com</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flyeug.com</a:t>
            </a:r>
            <a:r>
              <a:rPr lang="en-US" sz="2000" dirty="0" smtClean="0">
                <a:latin typeface="Courier New"/>
                <a:cs typeface="Courier New"/>
              </a:rPr>
              <a:t>. IN NS </a:t>
            </a:r>
            <a:r>
              <a:rPr lang="en-US" sz="2000" dirty="0" err="1" smtClean="0">
                <a:latin typeface="Courier New"/>
                <a:cs typeface="Courier New"/>
              </a:rPr>
              <a:t>phloem.uoregon.edu</a:t>
            </a:r>
            <a:r>
              <a:rPr lang="en-US" sz="2000" dirty="0" smtClean="0">
                <a:latin typeface="Courier New"/>
                <a:cs typeface="Courier New"/>
              </a:rPr>
              <a:t>.</a:t>
            </a:r>
          </a:p>
          <a:p>
            <a:pPr marL="0" indent="0">
              <a:spcBef>
                <a:spcPts val="0"/>
              </a:spcBef>
              <a:buNone/>
            </a:pPr>
            <a:r>
              <a:rPr lang="en-US" sz="2000" dirty="0" smtClean="0">
                <a:latin typeface="Courier New"/>
                <a:cs typeface="Courier New"/>
              </a:rPr>
              <a:t>[etc]</a:t>
            </a:r>
          </a:p>
          <a:p>
            <a:pPr marL="0" indent="0">
              <a:spcBef>
                <a:spcPts val="0"/>
              </a:spcBef>
              <a:buNone/>
            </a:pPr>
            <a:endParaRPr lang="en-US" sz="2400" dirty="0"/>
          </a:p>
          <a:p>
            <a:pPr marL="0" indent="0">
              <a:spcBef>
                <a:spcPts val="0"/>
              </a:spcBef>
              <a:buNone/>
            </a:pPr>
            <a:r>
              <a:rPr lang="en-US" sz="2400" dirty="0" smtClean="0"/>
              <a:t>What will -n return </a:t>
            </a:r>
            <a:r>
              <a:rPr lang="en-US" sz="2400" i="1" dirty="0" smtClean="0"/>
              <a:t>besides</a:t>
            </a:r>
            <a:r>
              <a:rPr lang="en-US" sz="2400" dirty="0" smtClean="0"/>
              <a:t> NS records? You may see SOA's, PTR's, CNAME's, MX's</a:t>
            </a:r>
            <a:r>
              <a:rPr lang="de-DE" sz="2400" dirty="0"/>
              <a:t> </a:t>
            </a:r>
            <a:r>
              <a:rPr lang="mr-IN" sz="2400" dirty="0" smtClean="0"/>
              <a:t>–</a:t>
            </a:r>
            <a:r>
              <a:rPr lang="de-DE" sz="2400" dirty="0" smtClean="0"/>
              <a:t> </a:t>
            </a:r>
            <a:r>
              <a:rPr lang="de-DE" sz="2400" u="sng" dirty="0" smtClean="0"/>
              <a:t>IF</a:t>
            </a:r>
            <a:r>
              <a:rPr lang="de-DE" sz="2400" dirty="0" smtClean="0"/>
              <a:t> </a:t>
            </a:r>
            <a:r>
              <a:rPr lang="de-DE" sz="2400" dirty="0" err="1" smtClean="0"/>
              <a:t>you</a:t>
            </a:r>
            <a:r>
              <a:rPr lang="de-DE" sz="2400" dirty="0" smtClean="0"/>
              <a:t> </a:t>
            </a:r>
            <a:r>
              <a:rPr lang="de-DE" sz="2400" dirty="0" err="1" smtClean="0"/>
              <a:t>don't</a:t>
            </a:r>
            <a:r>
              <a:rPr lang="de-DE" sz="2400" dirty="0" smtClean="0"/>
              <a:t> </a:t>
            </a:r>
            <a:r>
              <a:rPr lang="de-DE" sz="2400" dirty="0" err="1" smtClean="0"/>
              <a:t>limit</a:t>
            </a:r>
            <a:r>
              <a:rPr lang="de-DE" sz="2400" dirty="0" smtClean="0"/>
              <a:t> </a:t>
            </a:r>
            <a:r>
              <a:rPr lang="de-DE" sz="2400" dirty="0" err="1" smtClean="0"/>
              <a:t>the</a:t>
            </a:r>
            <a:r>
              <a:rPr lang="de-DE" sz="2400" dirty="0" smtClean="0"/>
              <a:t> </a:t>
            </a:r>
            <a:r>
              <a:rPr lang="de-DE" sz="2400" dirty="0" err="1" smtClean="0"/>
              <a:t>records</a:t>
            </a:r>
            <a:r>
              <a:rPr lang="de-DE" sz="2400" dirty="0" smtClean="0"/>
              <a:t> </a:t>
            </a:r>
            <a:r>
              <a:rPr lang="de-DE" sz="2400" dirty="0" err="1" smtClean="0"/>
              <a:t>returned</a:t>
            </a:r>
            <a:r>
              <a:rPr lang="de-DE" sz="2400" dirty="0" smtClean="0"/>
              <a:t> </a:t>
            </a:r>
            <a:r>
              <a:rPr lang="de-DE" sz="2400" dirty="0" err="1" smtClean="0"/>
              <a:t>to</a:t>
            </a:r>
            <a:r>
              <a:rPr lang="de-DE" sz="2400" dirty="0" smtClean="0"/>
              <a:t> just /</a:t>
            </a:r>
            <a:r>
              <a:rPr lang="de-DE" sz="2400" dirty="0" err="1" smtClean="0"/>
              <a:t>NS's</a:t>
            </a:r>
            <a:endParaRPr lang="en-US" sz="2400"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71</a:t>
            </a:fld>
            <a:endParaRPr lang="en-US"/>
          </a:p>
        </p:txBody>
      </p:sp>
    </p:spTree>
    <p:extLst>
      <p:ext uri="{BB962C8B-B14F-4D97-AF65-F5344CB8AC3E}">
        <p14:creationId xmlns:p14="http://schemas.microsoft.com/office/powerpoint/2010/main" val="349419757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7" y="123488"/>
            <a:ext cx="8932323" cy="882737"/>
          </a:xfrm>
        </p:spPr>
        <p:txBody>
          <a:bodyPr>
            <a:normAutofit/>
          </a:bodyPr>
          <a:lstStyle/>
          <a:p>
            <a:r>
              <a:rPr lang="en-US" sz="3200" b="1" dirty="0" smtClean="0"/>
              <a:t>List </a:t>
            </a:r>
            <a:r>
              <a:rPr lang="en-US" sz="3200" b="1" u="sng" dirty="0" smtClean="0"/>
              <a:t>Just</a:t>
            </a:r>
            <a:r>
              <a:rPr lang="en-US" sz="3200" b="1" dirty="0" smtClean="0"/>
              <a:t> Effective 2</a:t>
            </a:r>
            <a:r>
              <a:rPr lang="en-US" sz="3200" b="1" baseline="30000" dirty="0" smtClean="0"/>
              <a:t>nd</a:t>
            </a:r>
            <a:r>
              <a:rPr lang="en-US" sz="3200" b="1" dirty="0" smtClean="0"/>
              <a:t>-Level Domains From a NS</a:t>
            </a:r>
            <a:r>
              <a:rPr lang="en-US" sz="3200" b="1" dirty="0"/>
              <a:t> </a:t>
            </a:r>
            <a:r>
              <a:rPr lang="en-US" sz="3200" b="1" dirty="0" smtClean="0"/>
              <a:t>Search (Also Omitting Any .</a:t>
            </a:r>
            <a:r>
              <a:rPr lang="en-US" sz="3200" b="1" dirty="0" err="1" smtClean="0"/>
              <a:t>arpa</a:t>
            </a:r>
            <a:r>
              <a:rPr lang="en-US" sz="3200" b="1" dirty="0" smtClean="0"/>
              <a:t>. Domains)</a:t>
            </a:r>
            <a:endParaRPr lang="en-US" sz="3200" b="1" dirty="0"/>
          </a:p>
        </p:txBody>
      </p:sp>
      <p:sp>
        <p:nvSpPr>
          <p:cNvPr id="3" name="Content Placeholder 2"/>
          <p:cNvSpPr>
            <a:spLocks noGrp="1"/>
          </p:cNvSpPr>
          <p:nvPr>
            <p:ph idx="1"/>
          </p:nvPr>
        </p:nvSpPr>
        <p:spPr>
          <a:xfrm>
            <a:off x="211677" y="1237162"/>
            <a:ext cx="8766950" cy="5448838"/>
          </a:xfrm>
        </p:spPr>
        <p:txBody>
          <a:bodyPr>
            <a:normAutofit/>
          </a:bodyPr>
          <a:lstStyle/>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a:t>
            </a:r>
            <a:r>
              <a:rPr lang="en-US" sz="2000" b="1" dirty="0">
                <a:latin typeface="Courier New"/>
                <a:cs typeface="Courier New"/>
              </a:rPr>
              <a:t>-n </a:t>
            </a:r>
            <a:r>
              <a:rPr lang="en-US" sz="2000" b="1" dirty="0" err="1">
                <a:latin typeface="Courier New"/>
                <a:cs typeface="Courier New"/>
              </a:rPr>
              <a:t>phloem.uoregon.edu</a:t>
            </a:r>
            <a:r>
              <a:rPr lang="en-US" sz="2000" b="1" dirty="0">
                <a:latin typeface="Courier New"/>
                <a:cs typeface="Courier New"/>
              </a:rPr>
              <a:t>/NS </a:t>
            </a:r>
            <a:r>
              <a:rPr lang="en-US" sz="2000" b="1" dirty="0" smtClean="0">
                <a:latin typeface="Courier New"/>
                <a:cs typeface="Courier New"/>
              </a:rPr>
              <a:t>| awk '{print $1}' | 2nd-level-dom | grep -v "</a:t>
            </a:r>
            <a:r>
              <a:rPr lang="en-US" sz="2000" b="1" dirty="0">
                <a:latin typeface="Courier New"/>
                <a:cs typeface="Courier New"/>
              </a:rPr>
              <a:t>\</a:t>
            </a:r>
            <a:r>
              <a:rPr lang="en-US" sz="2000" b="1" dirty="0" smtClean="0">
                <a:latin typeface="Courier New"/>
                <a:cs typeface="Courier New"/>
              </a:rPr>
              <a:t>.</a:t>
            </a:r>
            <a:r>
              <a:rPr lang="en-US" sz="2000" b="1" dirty="0" err="1" smtClean="0">
                <a:latin typeface="Courier New"/>
                <a:cs typeface="Courier New"/>
              </a:rPr>
              <a:t>arpa</a:t>
            </a:r>
            <a:r>
              <a:rPr lang="en-US" sz="2000" b="1" dirty="0" smtClean="0">
                <a:latin typeface="Courier New"/>
                <a:cs typeface="Courier New"/>
              </a:rPr>
              <a:t>\."</a:t>
            </a:r>
            <a:r>
              <a:rPr lang="en-US" sz="2000" dirty="0" smtClean="0">
                <a:latin typeface="Courier New"/>
                <a:cs typeface="Courier New"/>
              </a:rPr>
              <a:t> | </a:t>
            </a:r>
            <a:r>
              <a:rPr lang="en-US" sz="2000" b="1" dirty="0" smtClean="0">
                <a:latin typeface="Courier New"/>
                <a:cs typeface="Courier New"/>
              </a:rPr>
              <a:t>sort -u &gt; </a:t>
            </a:r>
            <a:r>
              <a:rPr lang="en-US" sz="2000" b="1" dirty="0" err="1" smtClean="0">
                <a:latin typeface="Courier New"/>
                <a:cs typeface="Courier New"/>
              </a:rPr>
              <a:t>temp.txt</a:t>
            </a:r>
            <a:r>
              <a:rPr lang="en-US" sz="2000" b="1" dirty="0" smtClean="0">
                <a:latin typeface="Courier New"/>
                <a:cs typeface="Courier New"/>
              </a:rPr>
              <a:t/>
            </a:r>
            <a:br>
              <a:rPr lang="en-US" sz="2000" b="1" dirty="0" smtClean="0">
                <a:latin typeface="Courier New"/>
                <a:cs typeface="Courier New"/>
              </a:rPr>
            </a:br>
            <a:endParaRPr lang="en-US" sz="2000" b="1" dirty="0" smtClean="0">
              <a:latin typeface="Courier New"/>
              <a:cs typeface="Courier New"/>
            </a:endParaRPr>
          </a:p>
          <a:p>
            <a:pPr marL="0" indent="0">
              <a:spcBef>
                <a:spcPts val="0"/>
              </a:spcBef>
              <a:buNone/>
            </a:pPr>
            <a:r>
              <a:rPr lang="en-US" sz="2000" b="1" dirty="0" smtClean="0">
                <a:latin typeface="Courier New"/>
                <a:cs typeface="Courier New"/>
              </a:rPr>
              <a:t>$ more </a:t>
            </a:r>
            <a:r>
              <a:rPr lang="en-US" sz="2000" b="1" dirty="0" err="1" smtClean="0">
                <a:latin typeface="Courier New"/>
                <a:cs typeface="Courier New"/>
              </a:rPr>
              <a:t>temp.txt</a:t>
            </a:r>
            <a:endParaRPr lang="en-US" sz="2000" b="1" dirty="0" smtClean="0">
              <a:latin typeface="Courier New"/>
              <a:cs typeface="Courier New"/>
            </a:endParaRPr>
          </a:p>
          <a:p>
            <a:pPr marL="0" indent="0">
              <a:spcBef>
                <a:spcPts val="0"/>
              </a:spcBef>
              <a:buNone/>
            </a:pPr>
            <a:r>
              <a:rPr lang="en-US" sz="2000" dirty="0" smtClean="0">
                <a:latin typeface="Courier New"/>
                <a:cs typeface="Courier New"/>
              </a:rPr>
              <a:t>1-4-5.net.</a:t>
            </a:r>
          </a:p>
          <a:p>
            <a:pPr marL="0" indent="0">
              <a:spcBef>
                <a:spcPts val="0"/>
              </a:spcBef>
              <a:buNone/>
            </a:pPr>
            <a:r>
              <a:rPr lang="en-US" sz="2000" dirty="0" smtClean="0">
                <a:latin typeface="Courier New"/>
                <a:cs typeface="Courier New"/>
              </a:rPr>
              <a:t>3bcomm.gq.</a:t>
            </a:r>
          </a:p>
          <a:p>
            <a:pPr marL="0" indent="0">
              <a:spcBef>
                <a:spcPts val="0"/>
              </a:spcBef>
              <a:buNone/>
            </a:pPr>
            <a:r>
              <a:rPr lang="en-US" sz="2000" dirty="0" smtClean="0">
                <a:latin typeface="Courier New"/>
                <a:cs typeface="Courier New"/>
              </a:rPr>
              <a:t>55tours.tj.</a:t>
            </a:r>
          </a:p>
          <a:p>
            <a:pPr marL="0" indent="0">
              <a:spcBef>
                <a:spcPts val="0"/>
              </a:spcBef>
              <a:buNone/>
            </a:pPr>
            <a:r>
              <a:rPr lang="en-US" sz="2000" dirty="0" err="1" smtClean="0">
                <a:latin typeface="Courier New"/>
                <a:cs typeface="Courier New"/>
              </a:rPr>
              <a:t>aboutlanegov.com</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ac.ci</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ac.mz</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agd.gov.jm</a:t>
            </a:r>
            <a:r>
              <a:rPr lang="en-US" sz="2000" dirty="0" smtClean="0">
                <a:latin typeface="Courier New"/>
                <a:cs typeface="Courier New"/>
              </a:rPr>
              <a:t>.</a:t>
            </a:r>
          </a:p>
          <a:p>
            <a:pPr marL="0" indent="0">
              <a:spcBef>
                <a:spcPts val="0"/>
              </a:spcBef>
              <a:buNone/>
            </a:pPr>
            <a:r>
              <a:rPr lang="en-US" sz="2000" dirty="0" smtClean="0">
                <a:latin typeface="Courier New"/>
                <a:cs typeface="Courier New"/>
              </a:rPr>
              <a:t>aha-</a:t>
            </a:r>
            <a:r>
              <a:rPr lang="en-US" sz="2000" dirty="0" err="1" smtClean="0">
                <a:latin typeface="Courier New"/>
                <a:cs typeface="Courier New"/>
              </a:rPr>
              <a:t>intl.org</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ahastudyabroad.com</a:t>
            </a:r>
            <a:r>
              <a:rPr lang="en-US" sz="2000" dirty="0" smtClean="0">
                <a:latin typeface="Courier New"/>
                <a:cs typeface="Courier New"/>
              </a:rPr>
              <a:t>.</a:t>
            </a:r>
          </a:p>
          <a:p>
            <a:pPr marL="0" indent="0">
              <a:spcBef>
                <a:spcPts val="0"/>
              </a:spcBef>
              <a:buNone/>
            </a:pPr>
            <a:r>
              <a:rPr lang="en-US" sz="2000" dirty="0" smtClean="0">
                <a:latin typeface="Courier New"/>
                <a:cs typeface="Courier New"/>
              </a:rPr>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72</a:t>
            </a:fld>
            <a:endParaRPr lang="en-US"/>
          </a:p>
        </p:txBody>
      </p:sp>
    </p:spTree>
    <p:extLst>
      <p:ext uri="{BB962C8B-B14F-4D97-AF65-F5344CB8AC3E}">
        <p14:creationId xmlns:p14="http://schemas.microsoft.com/office/powerpoint/2010/main" val="32282877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631"/>
          </a:xfrm>
        </p:spPr>
        <p:txBody>
          <a:bodyPr>
            <a:normAutofit/>
          </a:bodyPr>
          <a:lstStyle/>
          <a:p>
            <a:r>
              <a:rPr lang="en-US" sz="3200" b="1" dirty="0" smtClean="0"/>
              <a:t>The Little 2nd-level-dom Script</a:t>
            </a:r>
            <a:endParaRPr lang="en-US" sz="3200" b="1" dirty="0"/>
          </a:p>
        </p:txBody>
      </p:sp>
      <p:sp>
        <p:nvSpPr>
          <p:cNvPr id="3" name="Content Placeholder 2"/>
          <p:cNvSpPr>
            <a:spLocks noGrp="1"/>
          </p:cNvSpPr>
          <p:nvPr>
            <p:ph idx="1"/>
          </p:nvPr>
        </p:nvSpPr>
        <p:spPr>
          <a:xfrm>
            <a:off x="207818" y="765631"/>
            <a:ext cx="8728364" cy="5788918"/>
          </a:xfrm>
        </p:spPr>
        <p:txBody>
          <a:bodyPr/>
          <a:lstStyle/>
          <a:p>
            <a:pPr marL="0" indent="0">
              <a:buNone/>
            </a:pPr>
            <a:r>
              <a:rPr lang="en-US" sz="1800" dirty="0" smtClean="0">
                <a:latin typeface="Courier New"/>
                <a:cs typeface="Courier New"/>
              </a:rPr>
              <a:t>#!/usr/bin/</a:t>
            </a:r>
            <a:r>
              <a:rPr lang="en-US" sz="1800" dirty="0" err="1" smtClean="0">
                <a:latin typeface="Courier New"/>
                <a:cs typeface="Courier New"/>
              </a:rPr>
              <a:t>perl</a:t>
            </a:r>
            <a:endParaRPr lang="en-US" sz="1800" dirty="0" smtClean="0">
              <a:latin typeface="Courier New"/>
              <a:cs typeface="Courier New"/>
            </a:endParaRPr>
          </a:p>
          <a:p>
            <a:pPr marL="0" indent="0">
              <a:buNone/>
            </a:pPr>
            <a:r>
              <a:rPr lang="en-US" sz="1800" dirty="0" smtClean="0">
                <a:latin typeface="Courier New"/>
                <a:cs typeface="Courier New"/>
              </a:rPr>
              <a:t>use strict;</a:t>
            </a:r>
          </a:p>
          <a:p>
            <a:pPr marL="0" indent="0">
              <a:buNone/>
            </a:pPr>
            <a:r>
              <a:rPr lang="en-US" sz="1800" dirty="0" smtClean="0">
                <a:latin typeface="Courier New"/>
                <a:cs typeface="Courier New"/>
              </a:rPr>
              <a:t>use warnings;</a:t>
            </a:r>
          </a:p>
          <a:p>
            <a:pPr marL="0" indent="0">
              <a:buNone/>
            </a:pPr>
            <a:r>
              <a:rPr lang="en-US" sz="1800" dirty="0" smtClean="0">
                <a:latin typeface="Courier New"/>
                <a:cs typeface="Courier New"/>
              </a:rPr>
              <a:t>use IO::Socket::SSL::</a:t>
            </a:r>
            <a:r>
              <a:rPr lang="en-US" sz="1800" dirty="0" err="1" smtClean="0">
                <a:latin typeface="Courier New"/>
                <a:cs typeface="Courier New"/>
              </a:rPr>
              <a:t>PublicSuffix</a:t>
            </a:r>
            <a:r>
              <a:rPr lang="en-US" sz="1800" dirty="0" smtClean="0">
                <a:latin typeface="Courier New"/>
                <a:cs typeface="Courier New"/>
              </a:rPr>
              <a:t>;</a:t>
            </a:r>
          </a:p>
          <a:p>
            <a:pPr marL="0" indent="0">
              <a:buNone/>
            </a:pPr>
            <a:r>
              <a:rPr lang="en-US" sz="1800" dirty="0" smtClean="0">
                <a:latin typeface="Courier New"/>
                <a:cs typeface="Courier New"/>
              </a:rPr>
              <a:t>my $</a:t>
            </a:r>
            <a:r>
              <a:rPr lang="en-US" sz="1800" dirty="0" err="1" smtClean="0">
                <a:latin typeface="Courier New"/>
                <a:cs typeface="Courier New"/>
              </a:rPr>
              <a:t>pslfile</a:t>
            </a:r>
            <a:r>
              <a:rPr lang="en-US" sz="1800" dirty="0" smtClean="0">
                <a:latin typeface="Courier New"/>
                <a:cs typeface="Courier New"/>
              </a:rPr>
              <a:t> = '</a:t>
            </a:r>
            <a:r>
              <a:rPr lang="en-US" sz="1800" dirty="0" err="1" smtClean="0">
                <a:latin typeface="Courier New"/>
                <a:cs typeface="Courier New"/>
              </a:rPr>
              <a:t>your_path_here</a:t>
            </a:r>
            <a:r>
              <a:rPr lang="en-US" sz="1800" dirty="0" smtClean="0">
                <a:latin typeface="Courier New"/>
                <a:cs typeface="Courier New"/>
              </a:rPr>
              <a:t>/</a:t>
            </a:r>
            <a:r>
              <a:rPr lang="en-US" sz="1800" dirty="0" err="1" smtClean="0">
                <a:latin typeface="Courier New"/>
                <a:cs typeface="Courier New"/>
              </a:rPr>
              <a:t>effective_tld_names.dat</a:t>
            </a:r>
            <a:r>
              <a:rPr lang="en-US" sz="1800" dirty="0" smtClean="0">
                <a:latin typeface="Courier New"/>
                <a:cs typeface="Courier New"/>
              </a:rPr>
              <a:t>';</a:t>
            </a:r>
          </a:p>
          <a:p>
            <a:pPr marL="0" indent="0">
              <a:buNone/>
            </a:pPr>
            <a:r>
              <a:rPr lang="en-US" sz="1800" dirty="0" smtClean="0">
                <a:latin typeface="Courier New"/>
                <a:cs typeface="Courier New"/>
              </a:rPr>
              <a:t>my $ps = IO::Socket::SSL::</a:t>
            </a:r>
            <a:r>
              <a:rPr lang="en-US" sz="1800" dirty="0" err="1" smtClean="0">
                <a:latin typeface="Courier New"/>
                <a:cs typeface="Courier New"/>
              </a:rPr>
              <a:t>PublicSuffix</a:t>
            </a:r>
            <a:r>
              <a:rPr lang="en-US" sz="1800" dirty="0" smtClean="0">
                <a:latin typeface="Courier New"/>
                <a:cs typeface="Courier New"/>
              </a:rPr>
              <a:t>-&gt;</a:t>
            </a:r>
            <a:r>
              <a:rPr lang="en-US" sz="1800" dirty="0" err="1" smtClean="0">
                <a:latin typeface="Courier New"/>
                <a:cs typeface="Courier New"/>
              </a:rPr>
              <a:t>from_file</a:t>
            </a:r>
            <a:r>
              <a:rPr lang="en-US" sz="1800" dirty="0" smtClean="0">
                <a:latin typeface="Courier New"/>
                <a:cs typeface="Courier New"/>
              </a:rPr>
              <a:t>($</a:t>
            </a:r>
            <a:r>
              <a:rPr lang="en-US" sz="1800" dirty="0" err="1" smtClean="0">
                <a:latin typeface="Courier New"/>
                <a:cs typeface="Courier New"/>
              </a:rPr>
              <a:t>pslfile</a:t>
            </a:r>
            <a:r>
              <a:rPr lang="en-US" sz="1800" dirty="0" smtClean="0">
                <a:latin typeface="Courier New"/>
                <a:cs typeface="Courier New"/>
              </a:rPr>
              <a:t>);</a:t>
            </a:r>
          </a:p>
          <a:p>
            <a:pPr marL="0" indent="0">
              <a:buNone/>
            </a:pPr>
            <a:r>
              <a:rPr lang="en-US" sz="1800" dirty="0" smtClean="0">
                <a:latin typeface="Courier New"/>
                <a:cs typeface="Courier New"/>
              </a:rPr>
              <a:t>my $line;</a:t>
            </a:r>
          </a:p>
          <a:p>
            <a:pPr marL="0" indent="0">
              <a:buNone/>
            </a:pPr>
            <a:r>
              <a:rPr lang="en-US" sz="1800" dirty="0" err="1" smtClean="0">
                <a:latin typeface="Courier New"/>
                <a:cs typeface="Courier New"/>
              </a:rPr>
              <a:t>foreach</a:t>
            </a:r>
            <a:r>
              <a:rPr lang="en-US" sz="1800" dirty="0" smtClean="0">
                <a:latin typeface="Courier New"/>
                <a:cs typeface="Courier New"/>
              </a:rPr>
              <a:t> $line (&lt;&gt;) {</a:t>
            </a:r>
          </a:p>
          <a:p>
            <a:pPr marL="0" indent="0">
              <a:buNone/>
            </a:pPr>
            <a:r>
              <a:rPr lang="en-US" sz="1800" dirty="0" smtClean="0">
                <a:latin typeface="Courier New"/>
                <a:cs typeface="Courier New"/>
              </a:rPr>
              <a:t>        chomp($line);</a:t>
            </a:r>
          </a:p>
          <a:p>
            <a:pPr marL="0" indent="0">
              <a:buNone/>
            </a:pPr>
            <a:r>
              <a:rPr lang="en-US" sz="1800" dirty="0" smtClean="0">
                <a:latin typeface="Courier New"/>
                <a:cs typeface="Courier New"/>
              </a:rPr>
              <a:t>        my $</a:t>
            </a:r>
            <a:r>
              <a:rPr lang="en-US" sz="1800" dirty="0" err="1" smtClean="0">
                <a:latin typeface="Courier New"/>
                <a:cs typeface="Courier New"/>
              </a:rPr>
              <a:t>root_domain</a:t>
            </a:r>
            <a:r>
              <a:rPr lang="en-US" sz="1800" dirty="0" smtClean="0">
                <a:latin typeface="Courier New"/>
                <a:cs typeface="Courier New"/>
              </a:rPr>
              <a:t> = $ps-&gt;</a:t>
            </a:r>
            <a:r>
              <a:rPr lang="en-US" sz="1800" dirty="0" err="1" smtClean="0">
                <a:latin typeface="Courier New"/>
                <a:cs typeface="Courier New"/>
              </a:rPr>
              <a:t>public_suffix</a:t>
            </a:r>
            <a:r>
              <a:rPr lang="en-US" sz="1800" dirty="0" smtClean="0">
                <a:latin typeface="Courier New"/>
                <a:cs typeface="Courier New"/>
              </a:rPr>
              <a:t>($line,1);</a:t>
            </a:r>
          </a:p>
          <a:p>
            <a:pPr marL="0" indent="0">
              <a:buNone/>
            </a:pPr>
            <a:r>
              <a:rPr lang="en-US" sz="1800" dirty="0" smtClean="0">
                <a:latin typeface="Courier New"/>
                <a:cs typeface="Courier New"/>
              </a:rPr>
              <a:t>        </a:t>
            </a:r>
            <a:r>
              <a:rPr lang="en-US" sz="1800" dirty="0" err="1" smtClean="0">
                <a:latin typeface="Courier New"/>
                <a:cs typeface="Courier New"/>
              </a:rPr>
              <a:t>printf</a:t>
            </a:r>
            <a:r>
              <a:rPr lang="en-US" sz="1800" dirty="0" smtClean="0">
                <a:latin typeface="Courier New"/>
                <a:cs typeface="Courier New"/>
              </a:rPr>
              <a:t>( "%s.\n", $</a:t>
            </a:r>
            <a:r>
              <a:rPr lang="en-US" sz="1800" dirty="0" err="1" smtClean="0">
                <a:latin typeface="Courier New"/>
                <a:cs typeface="Courier New"/>
              </a:rPr>
              <a:t>root_domain</a:t>
            </a:r>
            <a:r>
              <a:rPr lang="en-US" sz="1800" dirty="0" smtClean="0">
                <a:latin typeface="Courier New"/>
                <a:cs typeface="Courier New"/>
              </a:rPr>
              <a:t> );</a:t>
            </a:r>
          </a:p>
          <a:p>
            <a:pPr marL="0" indent="0">
              <a:buNone/>
            </a:pPr>
            <a:r>
              <a:rPr lang="en-US" sz="1800" dirty="0" smtClean="0">
                <a:latin typeface="Courier New"/>
                <a:cs typeface="Courier New"/>
              </a:rPr>
              <a:t>}</a:t>
            </a:r>
          </a:p>
          <a:p>
            <a:pPr marL="0" indent="0">
              <a:buNone/>
            </a:pPr>
            <a:endParaRPr lang="en-US" sz="2200" dirty="0"/>
          </a:p>
          <a:p>
            <a:pPr marL="0" indent="0">
              <a:buNone/>
            </a:pPr>
            <a:r>
              <a:rPr lang="en-US" sz="2200" dirty="0" smtClean="0"/>
              <a:t>The required data file? See https://</a:t>
            </a:r>
            <a:r>
              <a:rPr lang="en-US" sz="2200" dirty="0" err="1" smtClean="0"/>
              <a:t>publicsuffix.org</a:t>
            </a:r>
            <a:r>
              <a:rPr lang="en-US" sz="2200" dirty="0" smtClean="0"/>
              <a:t>/list/</a:t>
            </a:r>
          </a:p>
        </p:txBody>
      </p:sp>
      <p:sp>
        <p:nvSpPr>
          <p:cNvPr id="4" name="Slide Number Placeholder 3"/>
          <p:cNvSpPr>
            <a:spLocks noGrp="1"/>
          </p:cNvSpPr>
          <p:nvPr>
            <p:ph type="sldNum" sz="quarter" idx="12"/>
          </p:nvPr>
        </p:nvSpPr>
        <p:spPr/>
        <p:txBody>
          <a:bodyPr/>
          <a:lstStyle/>
          <a:p>
            <a:fld id="{81FD3DF1-B3F1-0E4C-A5A0-1542E88F1D0A}" type="slidenum">
              <a:rPr lang="en-US" smtClean="0"/>
              <a:t>73</a:t>
            </a:fld>
            <a:endParaRPr lang="en-US"/>
          </a:p>
        </p:txBody>
      </p:sp>
    </p:spTree>
    <p:extLst>
      <p:ext uri="{BB962C8B-B14F-4D97-AF65-F5344CB8AC3E}">
        <p14:creationId xmlns:p14="http://schemas.microsoft.com/office/powerpoint/2010/main" val="425083508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631"/>
          </a:xfrm>
        </p:spPr>
        <p:txBody>
          <a:bodyPr>
            <a:normAutofit/>
          </a:bodyPr>
          <a:lstStyle/>
          <a:p>
            <a:r>
              <a:rPr lang="en-US" sz="3200" b="1" dirty="0" smtClean="0"/>
              <a:t>Testing the 2nd-Level Domain Script....</a:t>
            </a:r>
            <a:endParaRPr lang="en-US" sz="3200" b="1" dirty="0"/>
          </a:p>
        </p:txBody>
      </p:sp>
      <p:sp>
        <p:nvSpPr>
          <p:cNvPr id="3" name="Content Placeholder 2"/>
          <p:cNvSpPr>
            <a:spLocks noGrp="1"/>
          </p:cNvSpPr>
          <p:nvPr>
            <p:ph idx="1"/>
          </p:nvPr>
        </p:nvSpPr>
        <p:spPr>
          <a:xfrm>
            <a:off x="207818" y="765631"/>
            <a:ext cx="8728364" cy="5788918"/>
          </a:xfrm>
        </p:spPr>
        <p:txBody>
          <a:bodyPr/>
          <a:lstStyle/>
          <a:p>
            <a:pPr marL="0" indent="0">
              <a:buNone/>
            </a:pPr>
            <a:r>
              <a:rPr lang="en-US" sz="2000" dirty="0" smtClean="0">
                <a:latin typeface="Courier New"/>
                <a:cs typeface="Courier New"/>
              </a:rPr>
              <a:t>$ </a:t>
            </a:r>
            <a:r>
              <a:rPr lang="en-US" sz="2000" b="1" dirty="0">
                <a:latin typeface="Courier New"/>
                <a:cs typeface="Courier New"/>
              </a:rPr>
              <a:t>echo "</a:t>
            </a:r>
            <a:r>
              <a:rPr lang="en-US" sz="2000" b="1" dirty="0" err="1">
                <a:latin typeface="Courier New"/>
                <a:cs typeface="Courier New"/>
              </a:rPr>
              <a:t>www.bbc.co.uk</a:t>
            </a:r>
            <a:r>
              <a:rPr lang="en-US" sz="2000" b="1" dirty="0">
                <a:latin typeface="Courier New"/>
                <a:cs typeface="Courier New"/>
              </a:rPr>
              <a:t>" | 2nd-level-dom</a:t>
            </a:r>
          </a:p>
          <a:p>
            <a:pPr marL="0" indent="0">
              <a:buNone/>
            </a:pPr>
            <a:r>
              <a:rPr lang="en-US" sz="2000" dirty="0" err="1">
                <a:latin typeface="Courier New"/>
                <a:cs typeface="Courier New"/>
              </a:rPr>
              <a:t>bbc.co.uk</a:t>
            </a:r>
            <a:endParaRPr lang="en-US" sz="2000" dirty="0">
              <a:latin typeface="Courier New"/>
              <a:cs typeface="Courier New"/>
            </a:endParaRPr>
          </a:p>
          <a:p>
            <a:pPr marL="0" indent="0">
              <a:buNone/>
            </a:pPr>
            <a:endParaRPr lang="en-US" sz="2000" dirty="0">
              <a:latin typeface="Courier New"/>
              <a:cs typeface="Courier New"/>
            </a:endParaRPr>
          </a:p>
          <a:p>
            <a:pPr marL="0" indent="0">
              <a:buNone/>
            </a:pPr>
            <a:r>
              <a:rPr lang="en-US" sz="2000" dirty="0" smtClean="0">
                <a:latin typeface="Courier New"/>
                <a:cs typeface="Courier New"/>
              </a:rPr>
              <a:t>$ </a:t>
            </a:r>
            <a:r>
              <a:rPr lang="en-US" sz="2000" b="1" dirty="0">
                <a:latin typeface="Courier New"/>
                <a:cs typeface="Courier New"/>
              </a:rPr>
              <a:t>echo "</a:t>
            </a:r>
            <a:r>
              <a:rPr lang="en-US" sz="2000" b="1" dirty="0" err="1">
                <a:latin typeface="Courier New"/>
                <a:cs typeface="Courier New"/>
              </a:rPr>
              <a:t>www.cs.uoregon.edu</a:t>
            </a:r>
            <a:r>
              <a:rPr lang="en-US" sz="2000" b="1" dirty="0">
                <a:latin typeface="Courier New"/>
                <a:cs typeface="Courier New"/>
              </a:rPr>
              <a:t>" | 2nd-level-dom </a:t>
            </a:r>
          </a:p>
          <a:p>
            <a:pPr marL="0" indent="0">
              <a:buNone/>
            </a:pPr>
            <a:r>
              <a:rPr lang="en-US" sz="2000" dirty="0" err="1" smtClean="0">
                <a:latin typeface="Courier New"/>
                <a:cs typeface="Courier New"/>
              </a:rPr>
              <a:t>uoregon.edu</a:t>
            </a: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r>
              <a:rPr lang="en-US" sz="2000" dirty="0">
                <a:latin typeface="Courier New"/>
                <a:cs typeface="Courier New"/>
              </a:rPr>
              <a:t>$ </a:t>
            </a:r>
            <a:r>
              <a:rPr lang="en-US" sz="2000" b="1" dirty="0">
                <a:latin typeface="Courier New"/>
                <a:cs typeface="Courier New"/>
              </a:rPr>
              <a:t>echo "www.springfield.k12.or.us" | 2nd-level-dom </a:t>
            </a:r>
          </a:p>
          <a:p>
            <a:pPr marL="0" indent="0">
              <a:buNone/>
            </a:pPr>
            <a:r>
              <a:rPr lang="en-US" sz="2000" dirty="0">
                <a:latin typeface="Courier New"/>
                <a:cs typeface="Courier New"/>
              </a:rPr>
              <a:t>springfield.k12.or.us</a:t>
            </a:r>
            <a:endParaRPr lang="en-US" sz="2000" dirty="0" smtClean="0">
              <a:latin typeface="Courier New"/>
              <a:cs typeface="Courier New"/>
            </a:endParaRPr>
          </a:p>
          <a:p>
            <a:pPr marL="0" indent="0">
              <a:buNone/>
            </a:pPr>
            <a:endParaRPr lang="en-US" sz="1800" dirty="0">
              <a:latin typeface="Courier New"/>
              <a:cs typeface="Courier New"/>
            </a:endParaRPr>
          </a:p>
          <a:p>
            <a:pPr marL="0" indent="0">
              <a:buNone/>
            </a:pPr>
            <a:r>
              <a:rPr lang="en-US" sz="2400" dirty="0" smtClean="0">
                <a:latin typeface="Calibri"/>
                <a:cs typeface="Calibri"/>
              </a:rPr>
              <a:t>WHY would you want to do this sort of </a:t>
            </a:r>
            <a:r>
              <a:rPr lang="en-US" sz="2400" dirty="0" smtClean="0">
                <a:latin typeface="Calibri"/>
                <a:cs typeface="Calibri"/>
              </a:rPr>
              <a:t>domain name reduction</a:t>
            </a:r>
            <a:r>
              <a:rPr lang="en-US" sz="2400" dirty="0" smtClean="0">
                <a:latin typeface="Calibri"/>
                <a:cs typeface="Calibri"/>
              </a:rPr>
              <a:t>? Imagine a large file with thousands of wildcarded domains... you may not care about the random leading gibberish, you just want the base (effective 2</a:t>
            </a:r>
            <a:r>
              <a:rPr lang="en-US" sz="2400" baseline="30000" dirty="0" smtClean="0">
                <a:latin typeface="Calibri"/>
                <a:cs typeface="Calibri"/>
              </a:rPr>
              <a:t>nd</a:t>
            </a:r>
            <a:r>
              <a:rPr lang="en-US" sz="2400" dirty="0" smtClean="0">
                <a:latin typeface="Calibri"/>
                <a:cs typeface="Calibri"/>
              </a:rPr>
              <a:t>-level) domains...</a:t>
            </a:r>
          </a:p>
        </p:txBody>
      </p:sp>
      <p:sp>
        <p:nvSpPr>
          <p:cNvPr id="4" name="Slide Number Placeholder 3"/>
          <p:cNvSpPr>
            <a:spLocks noGrp="1"/>
          </p:cNvSpPr>
          <p:nvPr>
            <p:ph type="sldNum" sz="quarter" idx="12"/>
          </p:nvPr>
        </p:nvSpPr>
        <p:spPr/>
        <p:txBody>
          <a:bodyPr/>
          <a:lstStyle/>
          <a:p>
            <a:fld id="{81FD3DF1-B3F1-0E4C-A5A0-1542E88F1D0A}" type="slidenum">
              <a:rPr lang="en-US" smtClean="0"/>
              <a:t>74</a:t>
            </a:fld>
            <a:endParaRPr lang="en-US"/>
          </a:p>
        </p:txBody>
      </p:sp>
    </p:spTree>
    <p:extLst>
      <p:ext uri="{BB962C8B-B14F-4D97-AF65-F5344CB8AC3E}">
        <p14:creationId xmlns:p14="http://schemas.microsoft.com/office/powerpoint/2010/main" val="52472407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739"/>
            <a:ext cx="9144000" cy="560218"/>
          </a:xfrm>
        </p:spPr>
        <p:txBody>
          <a:bodyPr>
            <a:noAutofit/>
          </a:bodyPr>
          <a:lstStyle/>
          <a:p>
            <a:r>
              <a:rPr lang="en-US" sz="3200" b="1" dirty="0" smtClean="0"/>
              <a:t>Why </a:t>
            </a:r>
            <a:r>
              <a:rPr lang="en-US" sz="3200" b="1" dirty="0" smtClean="0"/>
              <a:t>Do You Call Them </a:t>
            </a:r>
            <a:r>
              <a:rPr lang="en-US" sz="3200" b="1" i="1" u="sng" dirty="0" smtClean="0"/>
              <a:t>Effective</a:t>
            </a:r>
            <a:r>
              <a:rPr lang="en-US" sz="3200" b="1" dirty="0" smtClean="0"/>
              <a:t> </a:t>
            </a:r>
            <a:r>
              <a:rPr lang="en-US" sz="3200" b="1" dirty="0" smtClean="0"/>
              <a:t>2</a:t>
            </a:r>
            <a:r>
              <a:rPr lang="en-US" sz="3200" b="1" baseline="30000" dirty="0" smtClean="0"/>
              <a:t>nd</a:t>
            </a:r>
            <a:r>
              <a:rPr lang="en-US" sz="3200" b="1" dirty="0" smtClean="0"/>
              <a:t> Level </a:t>
            </a:r>
            <a:r>
              <a:rPr lang="en-US" sz="3200" b="1" dirty="0" smtClean="0"/>
              <a:t>Domains?</a:t>
            </a:r>
            <a:endParaRPr lang="en-US" sz="3200" b="1" dirty="0"/>
          </a:p>
        </p:txBody>
      </p:sp>
      <p:sp>
        <p:nvSpPr>
          <p:cNvPr id="3" name="Content Placeholder 2"/>
          <p:cNvSpPr>
            <a:spLocks noGrp="1"/>
          </p:cNvSpPr>
          <p:nvPr>
            <p:ph idx="1"/>
          </p:nvPr>
        </p:nvSpPr>
        <p:spPr>
          <a:xfrm>
            <a:off x="207818" y="933695"/>
            <a:ext cx="8728364" cy="5620853"/>
          </a:xfrm>
        </p:spPr>
        <p:txBody>
          <a:bodyPr/>
          <a:lstStyle/>
          <a:p>
            <a:pPr marL="0" indent="0">
              <a:buNone/>
            </a:pPr>
            <a:r>
              <a:rPr lang="en-US" sz="2200" dirty="0" smtClean="0"/>
              <a:t>For "normal" top level domains, such as dot com, new domains are registered immediately under the top level domain. For instance, </a:t>
            </a:r>
            <a:br>
              <a:rPr lang="en-US" sz="2200" dirty="0" smtClean="0"/>
            </a:br>
            <a:r>
              <a:rPr lang="en-US" sz="2200" dirty="0" smtClean="0"/>
              <a:t>example.com is a typical hypothetical 2</a:t>
            </a:r>
            <a:r>
              <a:rPr lang="en-US" sz="2200" baseline="30000" dirty="0" smtClean="0"/>
              <a:t>nd</a:t>
            </a:r>
            <a:r>
              <a:rPr lang="en-US" sz="2200" dirty="0" smtClean="0"/>
              <a:t> level domain.</a:t>
            </a:r>
          </a:p>
          <a:p>
            <a:pPr marL="0" indent="0">
              <a:buNone/>
            </a:pPr>
            <a:endParaRPr lang="en-US" sz="2200" dirty="0"/>
          </a:p>
          <a:p>
            <a:pPr marL="0" indent="0">
              <a:buNone/>
            </a:pPr>
            <a:r>
              <a:rPr lang="en-US" sz="2200" dirty="0" smtClean="0"/>
              <a:t>Other </a:t>
            </a:r>
            <a:r>
              <a:rPr lang="en-US" sz="2200" dirty="0" smtClean="0"/>
              <a:t>pseudo TLDs</a:t>
            </a:r>
            <a:r>
              <a:rPr lang="en-US" sz="2200" dirty="0" smtClean="0"/>
              <a:t>, such as dot </a:t>
            </a:r>
            <a:r>
              <a:rPr lang="en-US" sz="2200" dirty="0" smtClean="0"/>
              <a:t>co dot </a:t>
            </a:r>
            <a:r>
              <a:rPr lang="en-US" sz="2200" dirty="0" err="1" smtClean="0"/>
              <a:t>uk</a:t>
            </a:r>
            <a:r>
              <a:rPr lang="en-US" sz="2200" dirty="0" smtClean="0"/>
              <a:t>, may actually see </a:t>
            </a:r>
            <a:r>
              <a:rPr lang="en-US" sz="2200" dirty="0" smtClean="0"/>
              <a:t>many domains </a:t>
            </a:r>
            <a:r>
              <a:rPr lang="en-US" sz="2200" dirty="0" smtClean="0"/>
              <a:t>registered as </a:t>
            </a:r>
            <a:r>
              <a:rPr lang="en-US" sz="2200" dirty="0" smtClean="0"/>
              <a:t>what look like "</a:t>
            </a:r>
            <a:r>
              <a:rPr lang="en-US" sz="2200" dirty="0" smtClean="0"/>
              <a:t>third" level domains </a:t>
            </a:r>
            <a:r>
              <a:rPr lang="en-US" sz="2200" dirty="0" smtClean="0"/>
              <a:t>(e.g., because </a:t>
            </a:r>
            <a:r>
              <a:rPr lang="en-US" sz="2200" dirty="0" smtClean="0"/>
              <a:t>.</a:t>
            </a:r>
            <a:r>
              <a:rPr lang="en-US" sz="2200" dirty="0" err="1" smtClean="0"/>
              <a:t>co.uk</a:t>
            </a:r>
            <a:r>
              <a:rPr lang="en-US" sz="2200" dirty="0"/>
              <a:t> </a:t>
            </a:r>
            <a:r>
              <a:rPr lang="en-US" sz="2200" dirty="0" smtClean="0"/>
              <a:t>"uses up" the first and second level domains). Because of the effective 2</a:t>
            </a:r>
            <a:r>
              <a:rPr lang="en-US" sz="2200" baseline="30000" dirty="0" smtClean="0"/>
              <a:t>nd</a:t>
            </a:r>
            <a:r>
              <a:rPr lang="en-US" sz="2200" dirty="0" smtClean="0"/>
              <a:t> level domain concept, "</a:t>
            </a:r>
            <a:r>
              <a:rPr lang="en-US" sz="2200" dirty="0" err="1" smtClean="0"/>
              <a:t>co.uk</a:t>
            </a:r>
            <a:r>
              <a:rPr lang="en-US" sz="2200" dirty="0" smtClean="0"/>
              <a:t>" gets treated as a single "chunk," as if it were its own TLD.</a:t>
            </a:r>
          </a:p>
          <a:p>
            <a:pPr marL="0" indent="0">
              <a:buNone/>
            </a:pPr>
            <a:endParaRPr lang="en-US" sz="2200" dirty="0"/>
          </a:p>
          <a:p>
            <a:pPr marL="0" indent="0">
              <a:buNone/>
            </a:pPr>
            <a:r>
              <a:rPr lang="en-US" sz="2200" dirty="0" smtClean="0"/>
              <a:t>Some domains may even have longer effective TLDs, such as k12.or.us, leading to effective 2</a:t>
            </a:r>
            <a:r>
              <a:rPr lang="en-US" sz="2200" baseline="30000" dirty="0" smtClean="0"/>
              <a:t>nd</a:t>
            </a:r>
            <a:r>
              <a:rPr lang="en-US" sz="2200" dirty="0" smtClean="0"/>
              <a:t> level domains such as springfield.k12.or.us</a:t>
            </a:r>
            <a:br>
              <a:rPr lang="en-US" sz="2200" dirty="0" smtClean="0"/>
            </a:br>
            <a:r>
              <a:rPr lang="en-US" sz="2200" dirty="0" smtClean="0"/>
              <a:t>(the three domains, k12.or.us, gets treated as a single "chunk")</a:t>
            </a:r>
          </a:p>
          <a:p>
            <a:pPr marL="0" indent="0">
              <a:buNone/>
            </a:pPr>
            <a:endParaRPr lang="en-US" sz="2200" dirty="0"/>
          </a:p>
          <a:p>
            <a:pPr marL="0" indent="0">
              <a:buNone/>
            </a:pPr>
            <a:r>
              <a:rPr lang="en-US" sz="2200" dirty="0" smtClean="0"/>
              <a:t>See the list at https://</a:t>
            </a:r>
            <a:r>
              <a:rPr lang="en-US" sz="2200" dirty="0" err="1" smtClean="0"/>
              <a:t>publicsuffix.org</a:t>
            </a:r>
            <a:r>
              <a:rPr lang="en-US" sz="2200" dirty="0" smtClean="0"/>
              <a:t>/list/</a:t>
            </a:r>
            <a:r>
              <a:rPr lang="en-US" sz="2200" dirty="0" err="1" smtClean="0"/>
              <a:t>public_suffix_list.dat</a:t>
            </a:r>
            <a:endParaRPr lang="en-US" sz="2200" dirty="0" smtClean="0"/>
          </a:p>
        </p:txBody>
      </p:sp>
      <p:sp>
        <p:nvSpPr>
          <p:cNvPr id="4" name="Slide Number Placeholder 3"/>
          <p:cNvSpPr>
            <a:spLocks noGrp="1"/>
          </p:cNvSpPr>
          <p:nvPr>
            <p:ph type="sldNum" sz="quarter" idx="12"/>
          </p:nvPr>
        </p:nvSpPr>
        <p:spPr/>
        <p:txBody>
          <a:bodyPr/>
          <a:lstStyle/>
          <a:p>
            <a:fld id="{81FD3DF1-B3F1-0E4C-A5A0-1542E88F1D0A}" type="slidenum">
              <a:rPr lang="en-US" smtClean="0"/>
              <a:t>75</a:t>
            </a:fld>
            <a:endParaRPr lang="en-US"/>
          </a:p>
        </p:txBody>
      </p:sp>
    </p:spTree>
    <p:extLst>
      <p:ext uri="{BB962C8B-B14F-4D97-AF65-F5344CB8AC3E}">
        <p14:creationId xmlns:p14="http://schemas.microsoft.com/office/powerpoint/2010/main" val="116482004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1015622"/>
          </a:xfrm>
        </p:spPr>
        <p:txBody>
          <a:bodyPr>
            <a:normAutofit/>
          </a:bodyPr>
          <a:lstStyle/>
          <a:p>
            <a:r>
              <a:rPr lang="en-US" sz="3200" b="1" dirty="0" smtClean="0"/>
              <a:t>Another Example:</a:t>
            </a:r>
            <a:br>
              <a:rPr lang="en-US" sz="3200" b="1" dirty="0" smtClean="0"/>
            </a:br>
            <a:r>
              <a:rPr lang="en-US" sz="3200" b="1" dirty="0" smtClean="0"/>
              <a:t>Finding Domains That Share a Common Mail Server</a:t>
            </a:r>
            <a:endParaRPr lang="en-US" sz="3200" b="1" dirty="0"/>
          </a:p>
        </p:txBody>
      </p:sp>
      <p:sp>
        <p:nvSpPr>
          <p:cNvPr id="3" name="Content Placeholder 2"/>
          <p:cNvSpPr>
            <a:spLocks noGrp="1"/>
          </p:cNvSpPr>
          <p:nvPr>
            <p:ph idx="1"/>
          </p:nvPr>
        </p:nvSpPr>
        <p:spPr>
          <a:xfrm>
            <a:off x="211677" y="1325848"/>
            <a:ext cx="8766950" cy="5360151"/>
          </a:xfrm>
        </p:spPr>
        <p:txBody>
          <a:bodyPr>
            <a:normAutofit/>
          </a:bodyPr>
          <a:lstStyle/>
          <a:p>
            <a:pPr marL="0" indent="0">
              <a:spcBef>
                <a:spcPts val="0"/>
              </a:spcBef>
              <a:buNone/>
            </a:pPr>
            <a:r>
              <a:rPr lang="en-US" sz="2000" dirty="0" smtClean="0">
                <a:latin typeface="Courier New"/>
                <a:cs typeface="Courier New"/>
              </a:rPr>
              <a:t>$</a:t>
            </a:r>
            <a:r>
              <a:rPr lang="en-US" sz="2000" b="1" dirty="0" smtClean="0">
                <a:latin typeface="Courier New"/>
                <a:cs typeface="Courier New"/>
              </a:rPr>
              <a:t> dnsdb_query.py </a:t>
            </a:r>
            <a:r>
              <a:rPr lang="en-US" sz="2000" b="1" dirty="0">
                <a:latin typeface="Courier New"/>
                <a:cs typeface="Courier New"/>
              </a:rPr>
              <a:t>-n </a:t>
            </a:r>
            <a:r>
              <a:rPr lang="en-US" sz="2000" b="1" dirty="0" err="1" smtClean="0">
                <a:latin typeface="Courier New"/>
                <a:cs typeface="Courier New"/>
              </a:rPr>
              <a:t>mx.berkeley.edu</a:t>
            </a:r>
            <a:r>
              <a:rPr lang="en-US" sz="2000" b="1" dirty="0" smtClean="0">
                <a:latin typeface="Courier New"/>
                <a:cs typeface="Courier New"/>
              </a:rPr>
              <a:t>/MX &gt; </a:t>
            </a:r>
            <a:r>
              <a:rPr lang="en-US" sz="2000" b="1" dirty="0" err="1" smtClean="0">
                <a:latin typeface="Courier New"/>
                <a:cs typeface="Courier New"/>
              </a:rPr>
              <a:t>temp.txt</a:t>
            </a:r>
            <a:r>
              <a:rPr lang="en-US" sz="2000" b="1" dirty="0" smtClean="0">
                <a:latin typeface="Courier New"/>
                <a:cs typeface="Courier New"/>
              </a:rPr>
              <a:t/>
            </a:r>
            <a:br>
              <a:rPr lang="en-US" sz="2000" b="1" dirty="0" smtClean="0">
                <a:latin typeface="Courier New"/>
                <a:cs typeface="Courier New"/>
              </a:rPr>
            </a:br>
            <a:endParaRPr lang="hr-HR" sz="2000" b="1" dirty="0">
              <a:latin typeface="Courier New"/>
              <a:cs typeface="Courier New"/>
            </a:endParaRPr>
          </a:p>
          <a:p>
            <a:pPr marL="0" indent="0">
              <a:spcBef>
                <a:spcPts val="0"/>
              </a:spcBef>
              <a:buNone/>
            </a:pPr>
            <a:r>
              <a:rPr lang="hr-HR" sz="2000" dirty="0" smtClean="0">
                <a:latin typeface="Courier New"/>
                <a:cs typeface="Courier New"/>
              </a:rPr>
              <a:t>$</a:t>
            </a:r>
            <a:r>
              <a:rPr lang="hr-HR" sz="2000" b="1" dirty="0" smtClean="0">
                <a:latin typeface="Courier New"/>
                <a:cs typeface="Courier New"/>
              </a:rPr>
              <a:t> wc -l temp.txt</a:t>
            </a:r>
            <a:br>
              <a:rPr lang="hr-HR" sz="2000" b="1" dirty="0" smtClean="0">
                <a:latin typeface="Courier New"/>
                <a:cs typeface="Courier New"/>
              </a:rPr>
            </a:br>
            <a:r>
              <a:rPr lang="de-DE" sz="2000" dirty="0">
                <a:latin typeface="Courier New"/>
                <a:cs typeface="Courier New"/>
              </a:rPr>
              <a:t>    </a:t>
            </a:r>
            <a:r>
              <a:rPr lang="de-DE" sz="2000" dirty="0" smtClean="0">
                <a:latin typeface="Courier New"/>
                <a:cs typeface="Courier New"/>
              </a:rPr>
              <a:t>292 </a:t>
            </a:r>
            <a:r>
              <a:rPr lang="de-DE" sz="2000" dirty="0" err="1" smtClean="0">
                <a:latin typeface="Courier New"/>
                <a:cs typeface="Courier New"/>
              </a:rPr>
              <a:t>temp.txt</a:t>
            </a:r>
            <a:r>
              <a:rPr lang="de-DE" sz="2000" dirty="0" smtClean="0">
                <a:latin typeface="Courier New"/>
                <a:cs typeface="Courier New"/>
              </a:rPr>
              <a:t/>
            </a:r>
            <a:br>
              <a:rPr lang="de-DE" sz="2000" dirty="0" smtClean="0">
                <a:latin typeface="Courier New"/>
                <a:cs typeface="Courier New"/>
              </a:rPr>
            </a:br>
            <a:endParaRPr lang="de-DE" sz="2000" dirty="0" smtClean="0">
              <a:latin typeface="Courier New"/>
              <a:cs typeface="Courier New"/>
            </a:endParaRPr>
          </a:p>
          <a:p>
            <a:pPr marL="0" indent="0">
              <a:spcBef>
                <a:spcPts val="0"/>
              </a:spcBef>
              <a:buNone/>
            </a:pPr>
            <a:r>
              <a:rPr lang="de-DE" sz="2000" dirty="0" smtClean="0">
                <a:latin typeface="Courier New"/>
                <a:cs typeface="Courier New"/>
              </a:rPr>
              <a:t>$</a:t>
            </a:r>
            <a:r>
              <a:rPr lang="de-DE" sz="2000" b="1" dirty="0" smtClean="0">
                <a:latin typeface="Courier New"/>
                <a:cs typeface="Courier New"/>
              </a:rPr>
              <a:t> </a:t>
            </a:r>
            <a:r>
              <a:rPr lang="de-DE" sz="2000" b="1" dirty="0" err="1" smtClean="0">
                <a:latin typeface="Courier New"/>
                <a:cs typeface="Courier New"/>
              </a:rPr>
              <a:t>more</a:t>
            </a:r>
            <a:r>
              <a:rPr lang="de-DE" sz="2000" b="1" dirty="0" smtClean="0">
                <a:latin typeface="Courier New"/>
                <a:cs typeface="Courier New"/>
              </a:rPr>
              <a:t> </a:t>
            </a:r>
            <a:r>
              <a:rPr lang="de-DE" sz="2000" b="1" dirty="0" err="1" smtClean="0">
                <a:latin typeface="Courier New"/>
                <a:cs typeface="Courier New"/>
              </a:rPr>
              <a:t>temp.txt</a:t>
            </a:r>
            <a:r>
              <a:rPr lang="hr-HR" sz="2000" b="1" dirty="0">
                <a:latin typeface="Courier New"/>
                <a:cs typeface="Courier New"/>
              </a:rPr>
              <a:t/>
            </a:r>
            <a:br>
              <a:rPr lang="hr-HR" sz="2000" b="1" dirty="0">
                <a:latin typeface="Courier New"/>
                <a:cs typeface="Courier New"/>
              </a:rPr>
            </a:br>
            <a:r>
              <a:rPr lang="en-US" sz="2000" dirty="0" err="1" smtClean="0">
                <a:latin typeface="Courier New"/>
                <a:cs typeface="Courier New"/>
              </a:rPr>
              <a:t>athletics.calbears.com</a:t>
            </a:r>
            <a:r>
              <a:rPr lang="en-US" sz="2000" dirty="0" smtClean="0">
                <a:latin typeface="Courier New"/>
                <a:cs typeface="Courier New"/>
              </a:rPr>
              <a:t>. IN MX 5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engineeringpathway.com</a:t>
            </a:r>
            <a:r>
              <a:rPr lang="en-US" sz="2000" dirty="0" smtClean="0">
                <a:latin typeface="Courier New"/>
                <a:cs typeface="Courier New"/>
              </a:rPr>
              <a:t>. IN MX 10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engineeringpathway.com</a:t>
            </a:r>
            <a:r>
              <a:rPr lang="en-US" sz="2000" dirty="0" smtClean="0">
                <a:latin typeface="Courier New"/>
                <a:cs typeface="Courier New"/>
              </a:rPr>
              <a:t>. IN MX 15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berkeley.edu</a:t>
            </a:r>
            <a:r>
              <a:rPr lang="en-US" sz="2000" dirty="0" smtClean="0">
                <a:latin typeface="Courier New"/>
                <a:cs typeface="Courier New"/>
              </a:rPr>
              <a:t>. IN MX 10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berkeley.edu</a:t>
            </a:r>
            <a:r>
              <a:rPr lang="en-US" sz="2000" dirty="0" smtClean="0">
                <a:latin typeface="Courier New"/>
                <a:cs typeface="Courier New"/>
              </a:rPr>
              <a:t>. IN MX 15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ce.berkeley.edu</a:t>
            </a:r>
            <a:r>
              <a:rPr lang="en-US" sz="2000" dirty="0" smtClean="0">
                <a:latin typeface="Courier New"/>
                <a:cs typeface="Courier New"/>
              </a:rPr>
              <a:t>. IN MX 10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ce.berkeley.edu</a:t>
            </a:r>
            <a:r>
              <a:rPr lang="en-US" sz="2000" dirty="0" smtClean="0">
                <a:latin typeface="Courier New"/>
                <a:cs typeface="Courier New"/>
              </a:rPr>
              <a:t>. IN MX 15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err="1" smtClean="0">
                <a:latin typeface="Courier New"/>
                <a:cs typeface="Courier New"/>
              </a:rPr>
              <a:t>cs.berkeley.edu</a:t>
            </a:r>
            <a:r>
              <a:rPr lang="en-US" sz="2000" dirty="0" smtClean="0">
                <a:latin typeface="Courier New"/>
                <a:cs typeface="Courier New"/>
              </a:rPr>
              <a:t>. IN MX 5 </a:t>
            </a:r>
            <a:r>
              <a:rPr lang="en-US" sz="2000" dirty="0" err="1" smtClean="0">
                <a:latin typeface="Courier New"/>
                <a:cs typeface="Courier New"/>
              </a:rPr>
              <a:t>mx.berkeley.edu</a:t>
            </a:r>
            <a:r>
              <a:rPr lang="en-US" sz="2000" dirty="0" smtClean="0">
                <a:latin typeface="Courier New"/>
                <a:cs typeface="Courier New"/>
              </a:rPr>
              <a:t>.</a:t>
            </a:r>
          </a:p>
          <a:p>
            <a:pPr marL="0" indent="0">
              <a:spcBef>
                <a:spcPts val="0"/>
              </a:spcBef>
              <a:buNone/>
            </a:pPr>
            <a:r>
              <a:rPr lang="en-US" sz="2000" dirty="0" smtClean="0">
                <a:latin typeface="Courier New"/>
                <a:cs typeface="Courier New"/>
              </a:rPr>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76</a:t>
            </a:fld>
            <a:endParaRPr lang="en-US"/>
          </a:p>
        </p:txBody>
      </p:sp>
    </p:spTree>
    <p:extLst>
      <p:ext uri="{BB962C8B-B14F-4D97-AF65-F5344CB8AC3E}">
        <p14:creationId xmlns:p14="http://schemas.microsoft.com/office/powerpoint/2010/main" val="416286238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2497"/>
            <a:ext cx="7772400" cy="2030387"/>
          </a:xfrm>
        </p:spPr>
        <p:txBody>
          <a:bodyPr>
            <a:normAutofit/>
          </a:bodyPr>
          <a:lstStyle/>
          <a:p>
            <a:pPr algn="l"/>
            <a:r>
              <a:rPr lang="en-US" sz="3200" b="1" dirty="0" smtClean="0"/>
              <a:t>7) Formatting CLI Query Output</a:t>
            </a:r>
            <a:endParaRPr lang="en-US" sz="3200" b="1" dirty="0"/>
          </a:p>
        </p:txBody>
      </p:sp>
    </p:spTree>
    <p:extLst>
      <p:ext uri="{BB962C8B-B14F-4D97-AF65-F5344CB8AC3E}">
        <p14:creationId xmlns:p14="http://schemas.microsoft.com/office/powerpoint/2010/main" val="45005174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Choice of Output Formats</a:t>
            </a:r>
            <a:r>
              <a:rPr lang="en-US" sz="3200" b="1" dirty="0"/>
              <a:t> </a:t>
            </a:r>
            <a:r>
              <a:rPr lang="en-US" sz="3200" b="1" dirty="0" smtClean="0"/>
              <a:t>for </a:t>
            </a:r>
            <a:r>
              <a:rPr lang="en-US" sz="3200" b="1" dirty="0" smtClean="0">
                <a:solidFill>
                  <a:srgbClr val="FF0000"/>
                </a:solidFill>
              </a:rPr>
              <a:t>dnsdb_query.py</a:t>
            </a:r>
            <a:r>
              <a:rPr lang="en-US" sz="3200" b="1" dirty="0" smtClean="0"/>
              <a:t> </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a:spcBef>
                <a:spcPts val="0"/>
              </a:spcBef>
            </a:pPr>
            <a:r>
              <a:rPr lang="en-US" sz="2400" dirty="0" smtClean="0"/>
              <a:t>The default output format for dnsdb_query.py is</a:t>
            </a:r>
            <a:r>
              <a:rPr lang="en-US" sz="2400" b="1" dirty="0" smtClean="0"/>
              <a:t> plain text</a:t>
            </a:r>
          </a:p>
          <a:p>
            <a:pPr marL="0" indent="0">
              <a:spcBef>
                <a:spcPts val="0"/>
              </a:spcBef>
              <a:buNone/>
            </a:pPr>
            <a:endParaRPr lang="en-US" sz="2400" dirty="0"/>
          </a:p>
          <a:p>
            <a:pPr>
              <a:spcBef>
                <a:spcPts val="0"/>
              </a:spcBef>
            </a:pPr>
            <a:r>
              <a:rPr lang="en-US" sz="2400" dirty="0" smtClean="0"/>
              <a:t>However, at your option, you can also request </a:t>
            </a:r>
            <a:r>
              <a:rPr lang="en-US" sz="2400" b="1" dirty="0" smtClean="0"/>
              <a:t>JSON output</a:t>
            </a:r>
            <a:r>
              <a:rPr lang="en-US" sz="2400" dirty="0" smtClean="0"/>
              <a:t>:</a:t>
            </a:r>
          </a:p>
          <a:p>
            <a:pPr marL="0" indent="0">
              <a:spcBef>
                <a:spcPts val="0"/>
              </a:spcBef>
              <a:buNone/>
            </a:pPr>
            <a:endParaRPr lang="en-US" sz="2400" dirty="0"/>
          </a:p>
          <a:p>
            <a:pPr marL="347472" indent="0">
              <a:spcBef>
                <a:spcPts val="0"/>
              </a:spcBef>
              <a:buNone/>
            </a:pPr>
            <a:r>
              <a:rPr lang="fr-FR" sz="2400" b="1" dirty="0" smtClean="0"/>
              <a:t>$ dnsdb_query.py -r </a:t>
            </a:r>
            <a:r>
              <a:rPr lang="fr-FR" sz="2400" b="1" dirty="0" err="1" smtClean="0"/>
              <a:t>stsauver.com</a:t>
            </a:r>
            <a:r>
              <a:rPr lang="fr-FR" sz="2400" b="1" dirty="0" smtClean="0"/>
              <a:t>/A </a:t>
            </a:r>
            <a:r>
              <a:rPr lang="fr-FR" sz="2400" b="1" dirty="0" smtClean="0">
                <a:solidFill>
                  <a:srgbClr val="FF0000"/>
                </a:solidFill>
              </a:rPr>
              <a:t>-j</a:t>
            </a:r>
          </a:p>
          <a:p>
            <a:pPr marL="347472" indent="0">
              <a:spcBef>
                <a:spcPts val="0"/>
              </a:spcBef>
              <a:buNone/>
            </a:pPr>
            <a:r>
              <a:rPr lang="fr-FR" sz="2400" dirty="0" smtClean="0"/>
              <a:t>{"count": 3617, "time_first": 1407639108, "rrtype": "A", </a:t>
            </a:r>
            <a:r>
              <a:rPr lang="fr-FR" sz="2400" dirty="0" smtClean="0"/>
              <a:t/>
            </a:r>
            <a:br>
              <a:rPr lang="fr-FR" sz="2400" dirty="0" smtClean="0"/>
            </a:br>
            <a:r>
              <a:rPr lang="fr-FR" sz="2400" dirty="0" smtClean="0"/>
              <a:t>"</a:t>
            </a:r>
            <a:r>
              <a:rPr lang="fr-FR" sz="2400" dirty="0" smtClean="0"/>
              <a:t>rrname": "</a:t>
            </a:r>
            <a:r>
              <a:rPr lang="fr-FR" sz="2400" dirty="0" err="1" smtClean="0"/>
              <a:t>stsauver.com</a:t>
            </a:r>
            <a:r>
              <a:rPr lang="fr-FR" sz="2400" dirty="0" smtClean="0"/>
              <a:t>.", "</a:t>
            </a:r>
            <a:r>
              <a:rPr lang="fr-FR" sz="2400" dirty="0" err="1" smtClean="0"/>
              <a:t>bailiwick</a:t>
            </a:r>
            <a:r>
              <a:rPr lang="fr-FR" sz="2400" dirty="0" smtClean="0"/>
              <a:t>": "</a:t>
            </a:r>
            <a:r>
              <a:rPr lang="fr-FR" sz="2400" dirty="0" err="1" smtClean="0"/>
              <a:t>stsauver.com</a:t>
            </a:r>
            <a:r>
              <a:rPr lang="fr-FR" sz="2400" dirty="0" smtClean="0"/>
              <a:t>.", </a:t>
            </a:r>
            <a:r>
              <a:rPr lang="fr-FR" sz="2400" dirty="0" smtClean="0"/>
              <a:t/>
            </a:r>
            <a:br>
              <a:rPr lang="fr-FR" sz="2400" dirty="0" smtClean="0"/>
            </a:br>
            <a:r>
              <a:rPr lang="fr-FR" sz="2400" dirty="0" smtClean="0"/>
              <a:t>"</a:t>
            </a:r>
            <a:r>
              <a:rPr lang="fr-FR" sz="2400" dirty="0" smtClean="0"/>
              <a:t>rdata": ["199.48.133.170"], "time_last": 1467065919}</a:t>
            </a:r>
          </a:p>
          <a:p>
            <a:pPr marL="347472" indent="0">
              <a:spcBef>
                <a:spcPts val="0"/>
              </a:spcBef>
              <a:buNone/>
            </a:pPr>
            <a:r>
              <a:rPr lang="fr-FR" sz="2400" dirty="0" smtClean="0"/>
              <a:t>{"count": 5, "time_first": 1321883198, "rrtype": "A", "rrname": "</a:t>
            </a:r>
            <a:r>
              <a:rPr lang="fr-FR" sz="2400" dirty="0" err="1" smtClean="0"/>
              <a:t>stsauver.com</a:t>
            </a:r>
            <a:r>
              <a:rPr lang="fr-FR" sz="2400" dirty="0" smtClean="0"/>
              <a:t>.", "</a:t>
            </a:r>
            <a:r>
              <a:rPr lang="fr-FR" sz="2400" dirty="0" err="1" smtClean="0"/>
              <a:t>bailiwick</a:t>
            </a:r>
            <a:r>
              <a:rPr lang="fr-FR" sz="2400" dirty="0" smtClean="0"/>
              <a:t>": "</a:t>
            </a:r>
            <a:r>
              <a:rPr lang="fr-FR" sz="2400" dirty="0" err="1" smtClean="0"/>
              <a:t>stsauver.com</a:t>
            </a:r>
            <a:r>
              <a:rPr lang="fr-FR" sz="2400" dirty="0" smtClean="0"/>
              <a:t>.", "rdata": ["209.151.96.70"], "time_last": 1385778016}</a:t>
            </a:r>
          </a:p>
          <a:p>
            <a:pPr marL="347472" indent="0">
              <a:spcBef>
                <a:spcPts val="0"/>
              </a:spcBef>
              <a:buNone/>
            </a:pPr>
            <a:endParaRPr lang="fr-FR" sz="2400" dirty="0"/>
          </a:p>
          <a:p>
            <a:pPr>
              <a:spcBef>
                <a:spcPts val="0"/>
              </a:spcBef>
            </a:pPr>
            <a:r>
              <a:rPr lang="en-US" sz="2400" b="1" dirty="0" smtClean="0"/>
              <a:t>JSON output can be "pretty printed" using jq</a:t>
            </a:r>
            <a:br>
              <a:rPr lang="en-US" sz="2400" b="1" dirty="0" smtClean="0"/>
            </a:br>
            <a:r>
              <a:rPr lang="en-US" sz="2400" dirty="0" smtClean="0"/>
              <a:t>See https://</a:t>
            </a:r>
            <a:r>
              <a:rPr lang="en-US" sz="2400" dirty="0" err="1" smtClean="0"/>
              <a:t>github.com</a:t>
            </a:r>
            <a:r>
              <a:rPr lang="en-US" sz="2400" dirty="0" smtClean="0"/>
              <a:t>/</a:t>
            </a:r>
            <a:r>
              <a:rPr lang="en-US" sz="2400" dirty="0" err="1" smtClean="0"/>
              <a:t>stedolan</a:t>
            </a:r>
            <a:r>
              <a:rPr lang="en-US" sz="2400" dirty="0" smtClean="0"/>
              <a:t>/jq for information on jq</a:t>
            </a:r>
            <a:br>
              <a:rPr lang="en-US" sz="2400" dirty="0" smtClean="0"/>
            </a:br>
            <a:r>
              <a:rPr lang="en-US" sz="2400" dirty="0" smtClean="0"/>
              <a:t>Tips on using https://</a:t>
            </a:r>
            <a:r>
              <a:rPr lang="en-US" sz="2400" dirty="0" err="1" smtClean="0"/>
              <a:t>stedolan.github.io</a:t>
            </a:r>
            <a:r>
              <a:rPr lang="en-US" sz="2400" dirty="0" smtClean="0"/>
              <a:t>/jq/</a:t>
            </a:r>
            <a:endParaRPr lang="fr-FR" sz="2400"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78</a:t>
            </a:fld>
            <a:endParaRPr lang="en-US"/>
          </a:p>
        </p:txBody>
      </p:sp>
    </p:spTree>
    <p:extLst>
      <p:ext uri="{BB962C8B-B14F-4D97-AF65-F5344CB8AC3E}">
        <p14:creationId xmlns:p14="http://schemas.microsoft.com/office/powerpoint/2010/main" val="22272682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Sample jq-formatted Output From dnsdb_query.py</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fr-FR" sz="2400" b="1" dirty="0" smtClean="0"/>
              <a:t>$ dnsdb_query.py -r </a:t>
            </a:r>
            <a:r>
              <a:rPr lang="fr-FR" sz="2400" b="1" dirty="0" err="1" smtClean="0"/>
              <a:t>stsauver.com</a:t>
            </a:r>
            <a:r>
              <a:rPr lang="fr-FR" sz="2400" b="1" dirty="0" smtClean="0"/>
              <a:t>/A </a:t>
            </a:r>
            <a:r>
              <a:rPr lang="fr-FR" sz="2400" b="1" dirty="0" smtClean="0">
                <a:solidFill>
                  <a:srgbClr val="FF0000"/>
                </a:solidFill>
              </a:rPr>
              <a:t>-j | jq '.'</a:t>
            </a:r>
          </a:p>
          <a:p>
            <a:pPr marL="0" indent="0">
              <a:spcBef>
                <a:spcPts val="0"/>
              </a:spcBef>
              <a:buNone/>
            </a:pPr>
            <a:r>
              <a:rPr lang="fr-FR" sz="2400" dirty="0" smtClean="0"/>
              <a:t>{</a:t>
            </a:r>
          </a:p>
          <a:p>
            <a:pPr marL="0" indent="0">
              <a:spcBef>
                <a:spcPts val="0"/>
              </a:spcBef>
              <a:buNone/>
            </a:pPr>
            <a:r>
              <a:rPr lang="fr-FR" sz="2400" dirty="0" smtClean="0"/>
              <a:t>  "count": 3617,</a:t>
            </a:r>
          </a:p>
          <a:p>
            <a:pPr marL="0" indent="0">
              <a:spcBef>
                <a:spcPts val="0"/>
              </a:spcBef>
              <a:buNone/>
            </a:pPr>
            <a:r>
              <a:rPr lang="fr-FR" sz="2400" dirty="0" smtClean="0"/>
              <a:t>  "time_first": 1407639108,</a:t>
            </a:r>
          </a:p>
          <a:p>
            <a:pPr marL="0" indent="0">
              <a:spcBef>
                <a:spcPts val="0"/>
              </a:spcBef>
              <a:buNone/>
            </a:pPr>
            <a:r>
              <a:rPr lang="fr-FR" sz="2400" dirty="0" smtClean="0"/>
              <a:t>  "rrtype": "A",</a:t>
            </a:r>
          </a:p>
          <a:p>
            <a:pPr marL="0" indent="0">
              <a:spcBef>
                <a:spcPts val="0"/>
              </a:spcBef>
              <a:buNone/>
            </a:pPr>
            <a:r>
              <a:rPr lang="fr-FR" sz="2400" dirty="0" smtClean="0"/>
              <a:t>  "rrname": "</a:t>
            </a:r>
            <a:r>
              <a:rPr lang="fr-FR" sz="2400" dirty="0" err="1" smtClean="0"/>
              <a:t>stsauver.com</a:t>
            </a:r>
            <a:r>
              <a:rPr lang="fr-FR" sz="2400" dirty="0" smtClean="0"/>
              <a:t>.",</a:t>
            </a:r>
          </a:p>
          <a:p>
            <a:pPr marL="0" indent="0">
              <a:spcBef>
                <a:spcPts val="0"/>
              </a:spcBef>
              <a:buNone/>
            </a:pPr>
            <a:r>
              <a:rPr lang="fr-FR" sz="2400" dirty="0" smtClean="0"/>
              <a:t>  "</a:t>
            </a:r>
            <a:r>
              <a:rPr lang="fr-FR" sz="2400" dirty="0" err="1" smtClean="0"/>
              <a:t>bailiwick</a:t>
            </a:r>
            <a:r>
              <a:rPr lang="fr-FR" sz="2400" dirty="0" smtClean="0"/>
              <a:t>": "</a:t>
            </a:r>
            <a:r>
              <a:rPr lang="fr-FR" sz="2400" dirty="0" err="1" smtClean="0"/>
              <a:t>stsauver.com</a:t>
            </a:r>
            <a:r>
              <a:rPr lang="fr-FR" sz="2400" dirty="0" smtClean="0"/>
              <a:t>.",</a:t>
            </a:r>
          </a:p>
          <a:p>
            <a:pPr marL="0" indent="0">
              <a:spcBef>
                <a:spcPts val="0"/>
              </a:spcBef>
              <a:buNone/>
            </a:pPr>
            <a:r>
              <a:rPr lang="fr-FR" sz="2400" dirty="0" smtClean="0"/>
              <a:t>  "rdata": [</a:t>
            </a:r>
          </a:p>
          <a:p>
            <a:pPr marL="0" indent="0">
              <a:spcBef>
                <a:spcPts val="0"/>
              </a:spcBef>
              <a:buNone/>
            </a:pPr>
            <a:r>
              <a:rPr lang="fr-FR" sz="2400" dirty="0" smtClean="0"/>
              <a:t>    "199.48.133.170"</a:t>
            </a:r>
          </a:p>
          <a:p>
            <a:pPr marL="0" indent="0">
              <a:spcBef>
                <a:spcPts val="0"/>
              </a:spcBef>
              <a:buNone/>
            </a:pPr>
            <a:r>
              <a:rPr lang="fr-FR" sz="2400" dirty="0" smtClean="0"/>
              <a:t>  ],</a:t>
            </a:r>
          </a:p>
          <a:p>
            <a:pPr marL="0" indent="0">
              <a:spcBef>
                <a:spcPts val="0"/>
              </a:spcBef>
              <a:buNone/>
            </a:pPr>
            <a:r>
              <a:rPr lang="fr-FR" sz="2400" dirty="0" smtClean="0"/>
              <a:t>  "time_last": 1467065919</a:t>
            </a:r>
          </a:p>
          <a:p>
            <a:pPr marL="0" indent="0">
              <a:spcBef>
                <a:spcPts val="0"/>
              </a:spcBef>
              <a:buNone/>
            </a:pPr>
            <a:r>
              <a:rPr lang="fr-FR" sz="2400" dirty="0" smtClean="0"/>
              <a:t>}</a:t>
            </a:r>
          </a:p>
          <a:p>
            <a:pPr marL="0" indent="0">
              <a:spcBef>
                <a:spcPts val="0"/>
              </a:spcBef>
              <a:buNone/>
            </a:pPr>
            <a:r>
              <a:rPr lang="fr-FR" sz="2400" dirty="0" smtClean="0"/>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79</a:t>
            </a:fld>
            <a:endParaRPr lang="en-US"/>
          </a:p>
        </p:txBody>
      </p:sp>
    </p:spTree>
    <p:extLst>
      <p:ext uri="{BB962C8B-B14F-4D97-AF65-F5344CB8AC3E}">
        <p14:creationId xmlns:p14="http://schemas.microsoft.com/office/powerpoint/2010/main" val="362736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284369"/>
            <a:ext cx="8609264" cy="6437106"/>
          </a:xfrm>
        </p:spPr>
        <p:txBody>
          <a:bodyPr>
            <a:no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solidFill>
                  <a:srgbClr val="FF0000"/>
                </a:solidFill>
              </a:rPr>
              <a:t>This slide intentionally omitted </a:t>
            </a:r>
            <a:r>
              <a:rPr lang="mr-IN" dirty="0" smtClean="0">
                <a:solidFill>
                  <a:srgbClr val="FF0000"/>
                </a:solidFill>
              </a:rPr>
              <a:t>–</a:t>
            </a:r>
            <a:r>
              <a:rPr lang="en-US" dirty="0" smtClean="0">
                <a:solidFill>
                  <a:srgbClr val="FF0000"/>
                </a:solidFill>
              </a:rPr>
              <a:t> it contained details about how in person attendees could get a DNSDB account for use during the training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4D4BB8BD-F8C0-4544-BAE3-59EE5C16151F}" type="slidenum">
              <a:rPr lang="en-US" smtClean="0"/>
              <a:t>8</a:t>
            </a:fld>
            <a:endParaRPr lang="en-US"/>
          </a:p>
        </p:txBody>
      </p:sp>
    </p:spTree>
    <p:extLst>
      <p:ext uri="{BB962C8B-B14F-4D97-AF65-F5344CB8AC3E}">
        <p14:creationId xmlns:p14="http://schemas.microsoft.com/office/powerpoint/2010/main" val="278719090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Outputting Just One Selected Field With jq</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hr-HR" sz="2000" b="1" dirty="0" smtClean="0">
                <a:latin typeface="Courier New"/>
                <a:cs typeface="Courier New"/>
              </a:rPr>
              <a:t>$ dnsdb_query.py -r farsightsecurity.com/A -j | </a:t>
            </a:r>
            <a:br>
              <a:rPr lang="hr-HR" sz="2000" b="1" dirty="0" smtClean="0">
                <a:latin typeface="Courier New"/>
                <a:cs typeface="Courier New"/>
              </a:rPr>
            </a:br>
            <a:r>
              <a:rPr lang="hr-HR" sz="2000" b="1" dirty="0" smtClean="0">
                <a:solidFill>
                  <a:srgbClr val="FF0000"/>
                </a:solidFill>
                <a:latin typeface="Courier New"/>
                <a:cs typeface="Courier New"/>
              </a:rPr>
              <a:t>jq .rdata | tr -d '[]" ' | grep -v "^$"</a:t>
            </a:r>
          </a:p>
          <a:p>
            <a:pPr marL="0" indent="0">
              <a:spcBef>
                <a:spcPts val="0"/>
              </a:spcBef>
              <a:buNone/>
            </a:pPr>
            <a:r>
              <a:rPr lang="hr-HR" sz="2000" b="1" dirty="0" smtClean="0">
                <a:latin typeface="Courier New"/>
                <a:cs typeface="Courier New"/>
              </a:rPr>
              <a:t>66.160.140.81</a:t>
            </a:r>
          </a:p>
          <a:p>
            <a:pPr marL="0" indent="0">
              <a:spcBef>
                <a:spcPts val="0"/>
              </a:spcBef>
              <a:buNone/>
            </a:pPr>
            <a:r>
              <a:rPr lang="hr-HR" sz="2000" b="1" dirty="0" smtClean="0">
                <a:latin typeface="Courier New"/>
                <a:cs typeface="Courier New"/>
              </a:rPr>
              <a:t>104.244.13.104</a:t>
            </a:r>
          </a:p>
          <a:p>
            <a:pPr marL="0" indent="0">
              <a:spcBef>
                <a:spcPts val="0"/>
              </a:spcBef>
              <a:buNone/>
            </a:pPr>
            <a:r>
              <a:rPr lang="hr-HR" sz="2000" b="1" dirty="0" smtClean="0">
                <a:latin typeface="Courier New"/>
                <a:cs typeface="Courier New"/>
              </a:rPr>
              <a:t>149.20.4.207</a:t>
            </a:r>
          </a:p>
          <a:p>
            <a:pPr marL="0" indent="0">
              <a:spcBef>
                <a:spcPts val="0"/>
              </a:spcBef>
              <a:buNone/>
            </a:pPr>
            <a:endParaRPr lang="hr-HR" sz="2000" b="1" dirty="0">
              <a:latin typeface="Courier New"/>
              <a:cs typeface="Courier New"/>
            </a:endParaRPr>
          </a:p>
          <a:p>
            <a:pPr marL="0" indent="0">
              <a:spcBef>
                <a:spcPts val="0"/>
              </a:spcBef>
              <a:buNone/>
            </a:pPr>
            <a:r>
              <a:rPr lang="hr-HR" sz="2000" b="1" dirty="0" smtClean="0">
                <a:latin typeface="Courier New"/>
                <a:cs typeface="Courier New"/>
              </a:rPr>
              <a:t>Translating...</a:t>
            </a:r>
            <a:br>
              <a:rPr lang="hr-HR" sz="2000" b="1" dirty="0" smtClean="0">
                <a:latin typeface="Courier New"/>
                <a:cs typeface="Courier New"/>
              </a:rPr>
            </a:br>
            <a:r>
              <a:rPr lang="hr-HR" sz="2000" b="1" dirty="0" smtClean="0">
                <a:latin typeface="Courier New"/>
                <a:cs typeface="Courier New"/>
              </a:rPr>
              <a:t/>
            </a:r>
            <a:br>
              <a:rPr lang="hr-HR" sz="2000" b="1" dirty="0" smtClean="0">
                <a:latin typeface="Courier New"/>
                <a:cs typeface="Courier New"/>
              </a:rPr>
            </a:br>
            <a:r>
              <a:rPr lang="hr-HR" sz="2000" b="1" dirty="0" smtClean="0">
                <a:latin typeface="Courier New"/>
                <a:cs typeface="Courier New"/>
              </a:rPr>
              <a:t>-- </a:t>
            </a:r>
            <a:r>
              <a:rPr lang="hr-HR" sz="2000" b="1" dirty="0" smtClean="0">
                <a:solidFill>
                  <a:srgbClr val="FF0000"/>
                </a:solidFill>
                <a:latin typeface="Courier New"/>
                <a:cs typeface="Courier New"/>
              </a:rPr>
              <a:t>jq .rdata</a:t>
            </a:r>
            <a:r>
              <a:rPr lang="hr-HR" sz="2000" b="1" dirty="0" smtClean="0">
                <a:latin typeface="Courier New"/>
                <a:cs typeface="Courier New"/>
              </a:rPr>
              <a:t/>
            </a:r>
            <a:br>
              <a:rPr lang="hr-HR" sz="2000" b="1" dirty="0" smtClean="0">
                <a:latin typeface="Courier New"/>
                <a:cs typeface="Courier New"/>
              </a:rPr>
            </a:br>
            <a:r>
              <a:rPr lang="hr-HR" sz="2000" b="1" dirty="0" smtClean="0">
                <a:latin typeface="Courier New"/>
                <a:cs typeface="Courier New"/>
              </a:rPr>
              <a:t>   </a:t>
            </a:r>
            <a:r>
              <a:rPr lang="hr-HR" sz="2000" b="1" i="1" dirty="0" smtClean="0">
                <a:latin typeface="Courier New"/>
                <a:cs typeface="Courier New"/>
              </a:rPr>
              <a:t>Select the rdata values from JSON output</a:t>
            </a:r>
            <a:r>
              <a:rPr lang="hr-HR" sz="2000" b="1" dirty="0" smtClean="0">
                <a:latin typeface="Courier New"/>
                <a:cs typeface="Courier New"/>
              </a:rPr>
              <a:t/>
            </a:r>
            <a:br>
              <a:rPr lang="hr-HR" sz="2000" b="1" dirty="0" smtClean="0">
                <a:latin typeface="Courier New"/>
                <a:cs typeface="Courier New"/>
              </a:rPr>
            </a:br>
            <a:endParaRPr lang="hr-HR" sz="2000" b="1" dirty="0" smtClean="0">
              <a:latin typeface="Courier New"/>
              <a:cs typeface="Courier New"/>
            </a:endParaRPr>
          </a:p>
          <a:p>
            <a:pPr marL="0" indent="0">
              <a:spcBef>
                <a:spcPts val="0"/>
              </a:spcBef>
              <a:buNone/>
            </a:pPr>
            <a:r>
              <a:rPr lang="hr-HR" sz="2000" b="1" dirty="0" smtClean="0">
                <a:latin typeface="Courier New"/>
                <a:cs typeface="Courier New"/>
              </a:rPr>
              <a:t>-- </a:t>
            </a:r>
            <a:r>
              <a:rPr lang="hr-HR" sz="2000" b="1" dirty="0" smtClean="0">
                <a:solidFill>
                  <a:srgbClr val="FF0000"/>
                </a:solidFill>
                <a:latin typeface="Courier New"/>
                <a:cs typeface="Courier New"/>
              </a:rPr>
              <a:t>tr -d '[]" '</a:t>
            </a:r>
          </a:p>
          <a:p>
            <a:pPr marL="0" indent="0">
              <a:spcBef>
                <a:spcPts val="0"/>
              </a:spcBef>
              <a:buNone/>
            </a:pPr>
            <a:r>
              <a:rPr lang="hr-HR" sz="2000" b="1" dirty="0">
                <a:latin typeface="Courier New"/>
                <a:cs typeface="Courier New"/>
              </a:rPr>
              <a:t> </a:t>
            </a:r>
            <a:r>
              <a:rPr lang="hr-HR" sz="2000" b="1" dirty="0" smtClean="0">
                <a:latin typeface="Courier New"/>
                <a:cs typeface="Courier New"/>
              </a:rPr>
              <a:t>  </a:t>
            </a:r>
            <a:r>
              <a:rPr lang="hr-HR" sz="2000" b="1" i="1" dirty="0" smtClean="0">
                <a:latin typeface="Courier New"/>
                <a:cs typeface="Courier New"/>
              </a:rPr>
              <a:t>Delete any square brackets, double quotes or spaces</a:t>
            </a:r>
            <a:br>
              <a:rPr lang="hr-HR" sz="2000" b="1" i="1" dirty="0" smtClean="0">
                <a:latin typeface="Courier New"/>
                <a:cs typeface="Courier New"/>
              </a:rPr>
            </a:br>
            <a:endParaRPr lang="hr-HR" sz="2000" b="1" i="1" dirty="0" smtClean="0">
              <a:latin typeface="Courier New"/>
              <a:cs typeface="Courier New"/>
            </a:endParaRPr>
          </a:p>
          <a:p>
            <a:pPr marL="0" indent="0">
              <a:spcBef>
                <a:spcPts val="0"/>
              </a:spcBef>
              <a:buNone/>
            </a:pPr>
            <a:r>
              <a:rPr lang="hr-HR" sz="2000" b="1" dirty="0" smtClean="0">
                <a:latin typeface="Courier New"/>
                <a:cs typeface="Courier New"/>
              </a:rPr>
              <a:t>-- </a:t>
            </a:r>
            <a:r>
              <a:rPr lang="hr-HR" sz="2000" b="1" dirty="0" smtClean="0">
                <a:solidFill>
                  <a:srgbClr val="FF0000"/>
                </a:solidFill>
                <a:latin typeface="Courier New"/>
                <a:cs typeface="Courier New"/>
              </a:rPr>
              <a:t>grep -v "^$"</a:t>
            </a:r>
            <a:br>
              <a:rPr lang="hr-HR" sz="2000" b="1" dirty="0" smtClean="0">
                <a:solidFill>
                  <a:srgbClr val="FF0000"/>
                </a:solidFill>
                <a:latin typeface="Courier New"/>
                <a:cs typeface="Courier New"/>
              </a:rPr>
            </a:br>
            <a:r>
              <a:rPr lang="hr-HR" sz="2000" b="1" dirty="0" smtClean="0">
                <a:latin typeface="Courier New"/>
                <a:cs typeface="Courier New"/>
              </a:rPr>
              <a:t>  </a:t>
            </a:r>
            <a:r>
              <a:rPr lang="hr-HR" sz="2000" b="1" dirty="0">
                <a:latin typeface="Courier New"/>
                <a:cs typeface="Courier New"/>
              </a:rPr>
              <a:t> </a:t>
            </a:r>
            <a:r>
              <a:rPr lang="hr-HR" sz="2000" b="1" i="1" dirty="0">
                <a:latin typeface="Courier New"/>
                <a:cs typeface="Courier New"/>
              </a:rPr>
              <a:t>D</a:t>
            </a:r>
            <a:r>
              <a:rPr lang="hr-HR" sz="2000" b="1" i="1" dirty="0" smtClean="0">
                <a:latin typeface="Courier New"/>
                <a:cs typeface="Courier New"/>
              </a:rPr>
              <a:t>elete any blank lines</a:t>
            </a:r>
          </a:p>
        </p:txBody>
      </p:sp>
      <p:sp>
        <p:nvSpPr>
          <p:cNvPr id="4" name="Slide Number Placeholder 3"/>
          <p:cNvSpPr>
            <a:spLocks noGrp="1"/>
          </p:cNvSpPr>
          <p:nvPr>
            <p:ph type="sldNum" sz="quarter" idx="12"/>
          </p:nvPr>
        </p:nvSpPr>
        <p:spPr/>
        <p:txBody>
          <a:bodyPr/>
          <a:lstStyle/>
          <a:p>
            <a:fld id="{25FA0D19-0660-7647-BF24-001E5E010EB2}" type="slidenum">
              <a:rPr lang="en-US" smtClean="0"/>
              <a:t>80</a:t>
            </a:fld>
            <a:endParaRPr lang="en-US"/>
          </a:p>
        </p:txBody>
      </p:sp>
    </p:spTree>
    <p:extLst>
      <p:ext uri="{BB962C8B-B14F-4D97-AF65-F5344CB8AC3E}">
        <p14:creationId xmlns:p14="http://schemas.microsoft.com/office/powerpoint/2010/main" val="1780761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Reversing Domains For Ease of Sorting</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b="1" dirty="0"/>
              <a:t>$ </a:t>
            </a:r>
            <a:r>
              <a:rPr lang="en-US" sz="2400" b="1" dirty="0" err="1"/>
              <a:t>dnsdb_query.py</a:t>
            </a:r>
            <a:r>
              <a:rPr lang="en-US" sz="2400" b="1" dirty="0"/>
              <a:t> </a:t>
            </a:r>
            <a:r>
              <a:rPr lang="en-US" sz="2400" b="1" dirty="0" smtClean="0"/>
              <a:t>-l 1000000 -</a:t>
            </a:r>
            <a:r>
              <a:rPr lang="en-US" sz="2400" b="1" dirty="0"/>
              <a:t>i 104.140.106.223 | awk '{print $1}' | </a:t>
            </a:r>
            <a:r>
              <a:rPr lang="en-US" sz="2400" b="1" dirty="0" smtClean="0"/>
              <a:t>2nd</a:t>
            </a:r>
            <a:r>
              <a:rPr lang="en-US" sz="2400" b="1" dirty="0"/>
              <a:t>-level-dom | </a:t>
            </a:r>
            <a:r>
              <a:rPr lang="en-US" sz="2400" b="1" dirty="0">
                <a:solidFill>
                  <a:srgbClr val="FF0000"/>
                </a:solidFill>
              </a:rPr>
              <a:t>reverse-domain-names </a:t>
            </a:r>
            <a:r>
              <a:rPr lang="en-US" sz="2400" b="1" dirty="0"/>
              <a:t>| sort -u &gt; </a:t>
            </a:r>
            <a:r>
              <a:rPr lang="en-US" sz="2400" b="1" dirty="0" err="1" smtClean="0"/>
              <a:t>temp.txt</a:t>
            </a:r>
            <a:endParaRPr lang="en-US" sz="2400" b="1" dirty="0" smtClean="0"/>
          </a:p>
          <a:p>
            <a:pPr marL="0" indent="0">
              <a:spcBef>
                <a:spcPts val="0"/>
              </a:spcBef>
              <a:buNone/>
            </a:pPr>
            <a:r>
              <a:rPr lang="en-US" sz="2400" b="1" dirty="0" smtClean="0"/>
              <a:t>$ wc -l </a:t>
            </a:r>
            <a:r>
              <a:rPr lang="en-US" sz="2400" b="1" dirty="0" err="1" smtClean="0"/>
              <a:t>temp.txt</a:t>
            </a:r>
            <a:endParaRPr lang="en-US" sz="2400" b="1" dirty="0" smtClean="0"/>
          </a:p>
          <a:p>
            <a:pPr marL="0" indent="0">
              <a:spcBef>
                <a:spcPts val="0"/>
              </a:spcBef>
              <a:buNone/>
            </a:pPr>
            <a:r>
              <a:rPr lang="en-US" sz="2400" dirty="0" smtClean="0"/>
              <a:t>   704 </a:t>
            </a:r>
            <a:r>
              <a:rPr lang="en-US" sz="2400" dirty="0" err="1" smtClean="0"/>
              <a:t>temp.txt</a:t>
            </a:r>
            <a:endParaRPr lang="en-US" sz="2400" dirty="0" smtClean="0"/>
          </a:p>
          <a:p>
            <a:pPr marL="0" indent="0">
              <a:spcBef>
                <a:spcPts val="0"/>
              </a:spcBef>
              <a:buNone/>
            </a:pPr>
            <a:r>
              <a:rPr lang="en-US" sz="2400" b="1" dirty="0" smtClean="0"/>
              <a:t>$ more </a:t>
            </a:r>
            <a:r>
              <a:rPr lang="en-US" sz="2400" b="1" dirty="0" err="1" smtClean="0"/>
              <a:t>temp.txt</a:t>
            </a:r>
            <a:endParaRPr lang="en-US" sz="2400" b="1" dirty="0" smtClean="0"/>
          </a:p>
          <a:p>
            <a:pPr marL="0" indent="0">
              <a:spcBef>
                <a:spcPts val="0"/>
              </a:spcBef>
              <a:buNone/>
            </a:pPr>
            <a:r>
              <a:rPr lang="en-US" sz="2400" dirty="0" smtClean="0"/>
              <a:t>date.15cmw</a:t>
            </a:r>
          </a:p>
          <a:p>
            <a:pPr marL="0" indent="0">
              <a:spcBef>
                <a:spcPts val="0"/>
              </a:spcBef>
              <a:buNone/>
            </a:pPr>
            <a:r>
              <a:rPr lang="en-US" sz="2400" dirty="0" smtClean="0"/>
              <a:t>date.4a7pb</a:t>
            </a:r>
          </a:p>
          <a:p>
            <a:pPr marL="0" indent="0">
              <a:spcBef>
                <a:spcPts val="0"/>
              </a:spcBef>
              <a:buNone/>
            </a:pPr>
            <a:r>
              <a:rPr lang="en-US" sz="2400" dirty="0" smtClean="0"/>
              <a:t>date.bhj6k</a:t>
            </a:r>
          </a:p>
          <a:p>
            <a:pPr marL="0" indent="0">
              <a:spcBef>
                <a:spcPts val="0"/>
              </a:spcBef>
              <a:buNone/>
            </a:pPr>
            <a:r>
              <a:rPr lang="en-US" sz="2400" dirty="0" smtClean="0"/>
              <a:t>date.d19rq</a:t>
            </a:r>
          </a:p>
          <a:p>
            <a:pPr marL="0" indent="0">
              <a:spcBef>
                <a:spcPts val="0"/>
              </a:spcBef>
              <a:buNone/>
            </a:pPr>
            <a:r>
              <a:rPr lang="en-US" sz="2400" dirty="0" smtClean="0"/>
              <a:t>date.d4ors</a:t>
            </a:r>
          </a:p>
          <a:p>
            <a:pPr marL="0" indent="0">
              <a:spcBef>
                <a:spcPts val="0"/>
              </a:spcBef>
              <a:buNone/>
            </a:pPr>
            <a:r>
              <a:rPr lang="en-US" sz="2400" dirty="0" smtClean="0"/>
              <a:t>date.fqgd0</a:t>
            </a:r>
          </a:p>
          <a:p>
            <a:pPr marL="0" indent="0">
              <a:spcBef>
                <a:spcPts val="0"/>
              </a:spcBef>
              <a:buNone/>
            </a:pPr>
            <a:r>
              <a:rPr lang="en-US" sz="2400" dirty="0" smtClean="0"/>
              <a:t>date.g69vs</a:t>
            </a:r>
          </a:p>
          <a:p>
            <a:pPr marL="0" indent="0">
              <a:spcBef>
                <a:spcPts val="0"/>
              </a:spcBef>
              <a:buNone/>
            </a:pPr>
            <a:r>
              <a:rPr lang="en-US" sz="2400" dirty="0" err="1" smtClean="0"/>
              <a:t>date.gctgn</a:t>
            </a:r>
            <a:endParaRPr lang="en-US" sz="2400" dirty="0" smtClean="0"/>
          </a:p>
          <a:p>
            <a:pPr marL="0" indent="0">
              <a:spcBef>
                <a:spcPts val="0"/>
              </a:spcBef>
              <a:buNone/>
            </a:pPr>
            <a:r>
              <a:rPr lang="en-US" sz="2400" dirty="0" smtClean="0"/>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81</a:t>
            </a:fld>
            <a:endParaRPr lang="en-US"/>
          </a:p>
        </p:txBody>
      </p:sp>
    </p:spTree>
    <p:extLst>
      <p:ext uri="{BB962C8B-B14F-4D97-AF65-F5344CB8AC3E}">
        <p14:creationId xmlns:p14="http://schemas.microsoft.com/office/powerpoint/2010/main" val="3365934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631"/>
          </a:xfrm>
        </p:spPr>
        <p:txBody>
          <a:bodyPr>
            <a:normAutofit/>
          </a:bodyPr>
          <a:lstStyle/>
          <a:p>
            <a:r>
              <a:rPr lang="en-US" sz="3200" b="1" dirty="0" smtClean="0"/>
              <a:t>The Little reverse-domain-names Script</a:t>
            </a:r>
            <a:endParaRPr lang="en-US" sz="3200" b="1" dirty="0"/>
          </a:p>
        </p:txBody>
      </p:sp>
      <p:sp>
        <p:nvSpPr>
          <p:cNvPr id="3" name="Content Placeholder 2"/>
          <p:cNvSpPr>
            <a:spLocks noGrp="1"/>
          </p:cNvSpPr>
          <p:nvPr>
            <p:ph idx="1"/>
          </p:nvPr>
        </p:nvSpPr>
        <p:spPr>
          <a:xfrm>
            <a:off x="207818" y="765631"/>
            <a:ext cx="8728364" cy="5788918"/>
          </a:xfrm>
        </p:spPr>
        <p:txBody>
          <a:bodyPr>
            <a:normAutofit/>
          </a:bodyPr>
          <a:lstStyle/>
          <a:p>
            <a:pPr marL="0" indent="0">
              <a:buNone/>
            </a:pPr>
            <a:r>
              <a:rPr lang="en-US" sz="2000" dirty="0" smtClean="0">
                <a:latin typeface="Courier New"/>
                <a:cs typeface="Courier New"/>
              </a:rPr>
              <a:t>#!/usr/bin/</a:t>
            </a:r>
            <a:r>
              <a:rPr lang="en-US" sz="2000" dirty="0" err="1" smtClean="0">
                <a:latin typeface="Courier New"/>
                <a:cs typeface="Courier New"/>
              </a:rPr>
              <a:t>perl</a:t>
            </a: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my @lines = &lt;&gt;;</a:t>
            </a:r>
          </a:p>
          <a:p>
            <a:pPr marL="0" indent="0">
              <a:buNone/>
            </a:pPr>
            <a:r>
              <a:rPr lang="en-US" sz="2000" dirty="0" smtClean="0">
                <a:latin typeface="Courier New"/>
                <a:cs typeface="Courier New"/>
              </a:rPr>
              <a:t>chomp @lines;</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@lines =</a:t>
            </a:r>
          </a:p>
          <a:p>
            <a:pPr marL="0" indent="0">
              <a:buNone/>
            </a:pPr>
            <a:r>
              <a:rPr lang="en-US" sz="2000" dirty="0" smtClean="0">
                <a:latin typeface="Courier New"/>
                <a:cs typeface="Courier New"/>
              </a:rPr>
              <a:t>    map { join ".", reverse split /\./ }</a:t>
            </a:r>
          </a:p>
          <a:p>
            <a:pPr marL="0" indent="0">
              <a:buNone/>
            </a:pPr>
            <a:r>
              <a:rPr lang="en-US" sz="2000" dirty="0" smtClean="0">
                <a:latin typeface="Courier New"/>
                <a:cs typeface="Courier New"/>
              </a:rPr>
              <a:t>    sort</a:t>
            </a:r>
          </a:p>
          <a:p>
            <a:pPr marL="0" indent="0">
              <a:buNone/>
            </a:pPr>
            <a:r>
              <a:rPr lang="en-US" sz="2000" dirty="0" smtClean="0">
                <a:latin typeface="Courier New"/>
                <a:cs typeface="Courier New"/>
              </a:rPr>
              <a:t>    @lines;</a:t>
            </a:r>
          </a:p>
          <a:p>
            <a:pPr marL="0" indent="0">
              <a:buNone/>
            </a:pPr>
            <a:endParaRPr lang="en-US" sz="2000" dirty="0" smtClean="0">
              <a:latin typeface="Courier New"/>
              <a:cs typeface="Courier New"/>
            </a:endParaRPr>
          </a:p>
          <a:p>
            <a:pPr marL="0" indent="0">
              <a:buNone/>
            </a:pPr>
            <a:r>
              <a:rPr lang="en-US" sz="2000" dirty="0" smtClean="0">
                <a:latin typeface="Courier New"/>
                <a:cs typeface="Courier New"/>
              </a:rPr>
              <a:t>print "$_\n" for @lines;</a:t>
            </a:r>
          </a:p>
        </p:txBody>
      </p:sp>
      <p:sp>
        <p:nvSpPr>
          <p:cNvPr id="4" name="Slide Number Placeholder 3"/>
          <p:cNvSpPr>
            <a:spLocks noGrp="1"/>
          </p:cNvSpPr>
          <p:nvPr>
            <p:ph type="sldNum" sz="quarter" idx="12"/>
          </p:nvPr>
        </p:nvSpPr>
        <p:spPr/>
        <p:txBody>
          <a:bodyPr/>
          <a:lstStyle/>
          <a:p>
            <a:fld id="{81FD3DF1-B3F1-0E4C-A5A0-1542E88F1D0A}" type="slidenum">
              <a:rPr lang="en-US" smtClean="0"/>
              <a:t>82</a:t>
            </a:fld>
            <a:endParaRPr lang="en-US"/>
          </a:p>
        </p:txBody>
      </p:sp>
    </p:spTree>
    <p:extLst>
      <p:ext uri="{BB962C8B-B14F-4D97-AF65-F5344CB8AC3E}">
        <p14:creationId xmlns:p14="http://schemas.microsoft.com/office/powerpoint/2010/main" val="72743951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2497"/>
            <a:ext cx="7772400" cy="4487362"/>
          </a:xfrm>
        </p:spPr>
        <p:txBody>
          <a:bodyPr>
            <a:normAutofit/>
          </a:bodyPr>
          <a:lstStyle/>
          <a:p>
            <a:pPr algn="l"/>
            <a:r>
              <a:rPr lang="en-US" sz="3200" b="1" dirty="0" smtClean="0"/>
              <a:t>8) Querying DNSDB At Scale:</a:t>
            </a:r>
            <a:br>
              <a:rPr lang="en-US" sz="3200" b="1" dirty="0" smtClean="0"/>
            </a:br>
            <a:r>
              <a:rPr lang="en-US" sz="3200" b="1" dirty="0" smtClean="0"/>
              <a:t>Querying For The Domains In All Prefixes Announced by an Autonomous System</a:t>
            </a:r>
            <a:br>
              <a:rPr lang="en-US" sz="3200" b="1" dirty="0" smtClean="0"/>
            </a:br>
            <a:r>
              <a:rPr lang="en-US" sz="3200" b="1" dirty="0" smtClean="0"/>
              <a:t/>
            </a:r>
            <a:br>
              <a:rPr lang="en-US" sz="3200" b="1" dirty="0" smtClean="0"/>
            </a:br>
            <a:r>
              <a:rPr lang="en-US" sz="3200" b="1" dirty="0" smtClean="0"/>
              <a:t/>
            </a:r>
            <a:br>
              <a:rPr lang="en-US" sz="3200" b="1" dirty="0" smtClean="0"/>
            </a:br>
            <a:r>
              <a:rPr lang="en-US" sz="2400" b="1" i="1" dirty="0" smtClean="0">
                <a:solidFill>
                  <a:srgbClr val="FF0000"/>
                </a:solidFill>
              </a:rPr>
              <a:t>Gentle reminder: </a:t>
            </a:r>
            <a:r>
              <a:rPr lang="en-US" sz="2400" dirty="0" smtClean="0">
                <a:solidFill>
                  <a:srgbClr val="FF0000"/>
                </a:solidFill>
              </a:rPr>
              <a:t>You've</a:t>
            </a:r>
            <a:r>
              <a:rPr lang="en-US" sz="2400" b="1" i="1" dirty="0" smtClean="0">
                <a:solidFill>
                  <a:srgbClr val="FF0000"/>
                </a:solidFill>
              </a:rPr>
              <a:t> </a:t>
            </a:r>
            <a:r>
              <a:rPr lang="en-US" sz="2400" dirty="0" smtClean="0">
                <a:solidFill>
                  <a:srgbClr val="FF0000"/>
                </a:solidFill>
              </a:rPr>
              <a:t>only got a modest 100 queries/day quota, so be careful you don't exhaust ALL your queries with just one or two runs of this sort. Each time you do a </a:t>
            </a:r>
            <a:r>
              <a:rPr lang="en-US" sz="2400" dirty="0" err="1" smtClean="0">
                <a:solidFill>
                  <a:srgbClr val="FF0000"/>
                </a:solidFill>
              </a:rPr>
              <a:t>dbsdb_query.py</a:t>
            </a:r>
            <a:r>
              <a:rPr lang="en-US" sz="2400" dirty="0" smtClean="0">
                <a:solidFill>
                  <a:srgbClr val="FF0000"/>
                </a:solidFill>
              </a:rPr>
              <a:t> command, that "counts" against your limited quota, and some ASNs may have scores or even hundreds of prefixes!</a:t>
            </a:r>
            <a:endParaRPr lang="en-US" sz="2400" dirty="0">
              <a:solidFill>
                <a:srgbClr val="FF0000"/>
              </a:solidFill>
            </a:endParaRPr>
          </a:p>
        </p:txBody>
      </p:sp>
    </p:spTree>
    <p:extLst>
      <p:ext uri="{BB962C8B-B14F-4D97-AF65-F5344CB8AC3E}">
        <p14:creationId xmlns:p14="http://schemas.microsoft.com/office/powerpoint/2010/main" val="1196324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spc="-100" dirty="0" smtClean="0"/>
              <a:t>What If We Want To Look At All Prefixes For An ASN?</a:t>
            </a:r>
            <a:endParaRPr lang="en-US" sz="3200" b="1" spc="-100"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dirty="0" smtClean="0"/>
              <a:t>Assume we want to look at the domains found in passive DNS for "all prefixes associated with the ASN that's routing 104.140.106.223"</a:t>
            </a:r>
          </a:p>
          <a:p>
            <a:pPr marL="0" indent="0">
              <a:spcBef>
                <a:spcPts val="0"/>
              </a:spcBef>
              <a:buNone/>
            </a:pPr>
            <a:endParaRPr lang="en-US" sz="2400" dirty="0"/>
          </a:p>
          <a:p>
            <a:pPr marL="0" indent="0">
              <a:spcBef>
                <a:spcPts val="0"/>
              </a:spcBef>
              <a:buNone/>
            </a:pPr>
            <a:r>
              <a:rPr lang="en-US" sz="2400" dirty="0" smtClean="0"/>
              <a:t>Begin by mapping the IP to ASN (see the script on the next page):</a:t>
            </a:r>
            <a:br>
              <a:rPr lang="en-US" sz="2400" dirty="0" smtClean="0"/>
            </a:br>
            <a:r>
              <a:rPr lang="en-US" sz="2400" dirty="0" smtClean="0"/>
              <a:t/>
            </a:r>
            <a:br>
              <a:rPr lang="en-US" sz="2400" dirty="0" smtClean="0"/>
            </a:br>
            <a:r>
              <a:rPr lang="en-US" sz="2000" b="1" dirty="0" smtClean="0">
                <a:latin typeface="Courier New"/>
                <a:cs typeface="Courier New"/>
              </a:rPr>
              <a:t>$ ip2asn 104.140.106.223</a:t>
            </a:r>
          </a:p>
          <a:p>
            <a:pPr marL="0" indent="0">
              <a:spcBef>
                <a:spcPts val="0"/>
              </a:spcBef>
              <a:buNone/>
            </a:pPr>
            <a:r>
              <a:rPr lang="is-IS" sz="2000" dirty="0">
                <a:latin typeface="Courier New"/>
                <a:cs typeface="Courier New"/>
              </a:rPr>
              <a:t>62904 </a:t>
            </a:r>
            <a:r>
              <a:rPr lang="is-IS" sz="2000" dirty="0" smtClean="0">
                <a:latin typeface="Courier New"/>
                <a:cs typeface="Courier New"/>
              </a:rPr>
              <a:t>104.140.106.223</a:t>
            </a:r>
          </a:p>
          <a:p>
            <a:pPr marL="0" indent="0">
              <a:spcBef>
                <a:spcPts val="0"/>
              </a:spcBef>
              <a:buNone/>
            </a:pPr>
            <a:endParaRPr lang="en-US" sz="2400" dirty="0" smtClean="0"/>
          </a:p>
          <a:p>
            <a:pPr marL="0" indent="0">
              <a:spcBef>
                <a:spcPts val="0"/>
              </a:spcBef>
              <a:buNone/>
            </a:pPr>
            <a:r>
              <a:rPr lang="en-US" sz="2400" dirty="0" smtClean="0"/>
              <a:t>Now go to Hurricane Electric's BGP data site and check it for AS62904 to find the full list of associated prefixes...</a:t>
            </a:r>
          </a:p>
          <a:p>
            <a:pPr marL="0" indent="0">
              <a:spcBef>
                <a:spcPts val="0"/>
              </a:spcBef>
              <a:buNone/>
            </a:pPr>
            <a:endParaRPr lang="en-US" sz="2400" dirty="0" smtClean="0"/>
          </a:p>
          <a:p>
            <a:pPr marL="0" indent="0">
              <a:spcBef>
                <a:spcPts val="0"/>
              </a:spcBef>
              <a:buNone/>
            </a:pPr>
            <a:r>
              <a:rPr lang="en-US" sz="2400" dirty="0" smtClean="0"/>
              <a:t>http://</a:t>
            </a:r>
            <a:r>
              <a:rPr lang="en-US" sz="2400" dirty="0" err="1" smtClean="0"/>
              <a:t>bgp.he.net</a:t>
            </a:r>
            <a:r>
              <a:rPr lang="en-US" sz="2400" dirty="0" smtClean="0"/>
              <a:t>/AS62904#_prefixes</a:t>
            </a:r>
            <a:br>
              <a:rPr lang="en-US" sz="2400" dirty="0" smtClean="0"/>
            </a:br>
            <a:r>
              <a:rPr lang="en-US" sz="2400" dirty="0" smtClean="0"/>
              <a:t>http://</a:t>
            </a:r>
            <a:r>
              <a:rPr lang="en-US" sz="2400" dirty="0" err="1" smtClean="0"/>
              <a:t>bgp.he.net</a:t>
            </a:r>
            <a:r>
              <a:rPr lang="en-US" sz="2400" dirty="0" smtClean="0"/>
              <a:t>/AS62904#_prefixes6</a:t>
            </a:r>
          </a:p>
          <a:p>
            <a:pPr marL="0" indent="0">
              <a:spcBef>
                <a:spcPts val="0"/>
              </a:spcBef>
              <a:buNone/>
            </a:pPr>
            <a:endParaRPr lang="en-US" sz="2400" dirty="0"/>
          </a:p>
          <a:p>
            <a:pPr marL="0" indent="0">
              <a:spcBef>
                <a:spcPts val="0"/>
              </a:spcBef>
              <a:buNone/>
            </a:pPr>
            <a:r>
              <a:rPr lang="en-US" sz="2400" dirty="0" smtClean="0"/>
              <a:t>We'll just do the IPv4 ones for now (feel free to do the IPv6 ones as an exercise)</a:t>
            </a: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84</a:t>
            </a:fld>
            <a:endParaRPr lang="en-US"/>
          </a:p>
        </p:txBody>
      </p:sp>
    </p:spTree>
    <p:extLst>
      <p:ext uri="{BB962C8B-B14F-4D97-AF65-F5344CB8AC3E}">
        <p14:creationId xmlns:p14="http://schemas.microsoft.com/office/powerpoint/2010/main" val="1301830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The ip2asn Script (As Used On The Previous Page)</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dirty="0" smtClean="0">
                <a:latin typeface="Courier New"/>
                <a:cs typeface="Courier New"/>
              </a:rPr>
              <a:t>#!/bin/</a:t>
            </a:r>
            <a:r>
              <a:rPr lang="en-US" sz="2400" dirty="0" err="1" smtClean="0">
                <a:latin typeface="Courier New"/>
                <a:cs typeface="Courier New"/>
              </a:rPr>
              <a:t>sh</a:t>
            </a:r>
            <a:endParaRPr lang="en-US" sz="2400" dirty="0" smtClean="0">
              <a:latin typeface="Courier New"/>
              <a:cs typeface="Courier New"/>
            </a:endParaRPr>
          </a:p>
          <a:p>
            <a:pPr marL="0" indent="0">
              <a:spcBef>
                <a:spcPts val="0"/>
              </a:spcBef>
              <a:buNone/>
            </a:pPr>
            <a:endParaRPr lang="en-US" sz="2400" dirty="0" smtClean="0">
              <a:latin typeface="Courier New"/>
              <a:cs typeface="Courier New"/>
            </a:endParaRPr>
          </a:p>
          <a:p>
            <a:pPr marL="0" indent="0">
              <a:spcBef>
                <a:spcPts val="0"/>
              </a:spcBef>
              <a:buNone/>
            </a:pPr>
            <a:r>
              <a:rPr lang="en-US" sz="2400" dirty="0" err="1" smtClean="0">
                <a:latin typeface="Courier New"/>
                <a:cs typeface="Courier New"/>
              </a:rPr>
              <a:t>origip</a:t>
            </a:r>
            <a:r>
              <a:rPr lang="en-US" sz="2400" dirty="0" smtClean="0">
                <a:latin typeface="Courier New"/>
                <a:cs typeface="Courier New"/>
              </a:rPr>
              <a:t>=`echo $1`</a:t>
            </a:r>
          </a:p>
          <a:p>
            <a:pPr marL="0" indent="0">
              <a:spcBef>
                <a:spcPts val="0"/>
              </a:spcBef>
              <a:buNone/>
            </a:pPr>
            <a:r>
              <a:rPr lang="en-US" sz="2400" dirty="0" err="1" smtClean="0">
                <a:latin typeface="Courier New"/>
                <a:cs typeface="Courier New"/>
              </a:rPr>
              <a:t>revip</a:t>
            </a:r>
            <a:r>
              <a:rPr lang="en-US" sz="2400" dirty="0" smtClean="0">
                <a:latin typeface="Courier New"/>
                <a:cs typeface="Courier New"/>
              </a:rPr>
              <a:t>=`echo $1 | sed 's/\([0-9]*\)\.\([0-9]*\)\.\([0-9]*\)\.\([0-9]*\)/\4.\3.\2.\1/'`</a:t>
            </a:r>
          </a:p>
          <a:p>
            <a:pPr marL="0" indent="0">
              <a:spcBef>
                <a:spcPts val="0"/>
              </a:spcBef>
              <a:buNone/>
            </a:pPr>
            <a:r>
              <a:rPr lang="en-US" sz="2400" dirty="0" smtClean="0">
                <a:latin typeface="Courier New"/>
                <a:cs typeface="Courier New"/>
              </a:rPr>
              <a:t>listing=`host -w -t txt ${</a:t>
            </a:r>
            <a:r>
              <a:rPr lang="en-US" sz="2400" dirty="0" err="1" smtClean="0">
                <a:latin typeface="Courier New"/>
                <a:cs typeface="Courier New"/>
              </a:rPr>
              <a:t>revip</a:t>
            </a:r>
            <a:r>
              <a:rPr lang="en-US" sz="2400" dirty="0" smtClean="0">
                <a:latin typeface="Courier New"/>
                <a:cs typeface="Courier New"/>
              </a:rPr>
              <a:t>}.</a:t>
            </a:r>
            <a:r>
              <a:rPr lang="en-US" sz="2400" b="1" dirty="0" err="1" smtClean="0">
                <a:latin typeface="Courier New"/>
                <a:cs typeface="Courier New"/>
              </a:rPr>
              <a:t>asn.routeviews.org</a:t>
            </a:r>
            <a:r>
              <a:rPr lang="en-US" sz="2400" dirty="0" smtClean="0">
                <a:latin typeface="Courier New"/>
                <a:cs typeface="Courier New"/>
              </a:rPr>
              <a:t> 2&gt;/dev/null | tail -1 `</a:t>
            </a:r>
          </a:p>
          <a:p>
            <a:pPr marL="0" indent="0">
              <a:spcBef>
                <a:spcPts val="0"/>
              </a:spcBef>
              <a:buNone/>
            </a:pPr>
            <a:r>
              <a:rPr lang="en-US" sz="2400" dirty="0" smtClean="0">
                <a:latin typeface="Courier New"/>
                <a:cs typeface="Courier New"/>
              </a:rPr>
              <a:t>listing2=`echo ${listing} | awk '{print $4}' | sed 's/"//g'`</a:t>
            </a:r>
          </a:p>
          <a:p>
            <a:pPr marL="0" indent="0">
              <a:spcBef>
                <a:spcPts val="0"/>
              </a:spcBef>
              <a:buNone/>
            </a:pPr>
            <a:r>
              <a:rPr lang="en-US" sz="2400" dirty="0" smtClean="0">
                <a:latin typeface="Courier New"/>
                <a:cs typeface="Courier New"/>
              </a:rPr>
              <a:t>echo "${listing2} ${</a:t>
            </a:r>
            <a:r>
              <a:rPr lang="en-US" sz="2400" dirty="0" err="1" smtClean="0">
                <a:latin typeface="Courier New"/>
                <a:cs typeface="Courier New"/>
              </a:rPr>
              <a:t>origip</a:t>
            </a:r>
            <a:r>
              <a:rPr lang="en-US" sz="2400" dirty="0" smtClean="0">
                <a:latin typeface="Courier New"/>
                <a:cs typeface="Courier New"/>
              </a:rPr>
              <a:t>}"</a:t>
            </a:r>
            <a:endParaRPr lang="en-US" sz="2400" dirty="0">
              <a:latin typeface="Courier New"/>
              <a:cs typeface="Courier New"/>
            </a:endParaRPr>
          </a:p>
        </p:txBody>
      </p:sp>
      <p:sp>
        <p:nvSpPr>
          <p:cNvPr id="4" name="Slide Number Placeholder 3"/>
          <p:cNvSpPr>
            <a:spLocks noGrp="1"/>
          </p:cNvSpPr>
          <p:nvPr>
            <p:ph type="sldNum" sz="quarter" idx="12"/>
          </p:nvPr>
        </p:nvSpPr>
        <p:spPr/>
        <p:txBody>
          <a:bodyPr/>
          <a:lstStyle/>
          <a:p>
            <a:fld id="{25FA0D19-0660-7647-BF24-001E5E010EB2}" type="slidenum">
              <a:rPr lang="en-US" smtClean="0"/>
              <a:t>85</a:t>
            </a:fld>
            <a:endParaRPr lang="en-US"/>
          </a:p>
        </p:txBody>
      </p:sp>
    </p:spTree>
    <p:extLst>
      <p:ext uri="{BB962C8B-B14F-4D97-AF65-F5344CB8AC3E}">
        <p14:creationId xmlns:p14="http://schemas.microsoft.com/office/powerpoint/2010/main" val="233747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Processing the HE BGP Data To Build The Queries...</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dirty="0" smtClean="0"/>
              <a:t>Copy the prefixes from http://</a:t>
            </a:r>
            <a:r>
              <a:rPr lang="en-US" sz="2400" dirty="0" err="1" smtClean="0"/>
              <a:t>bgp.he.net</a:t>
            </a:r>
            <a:r>
              <a:rPr lang="en-US" sz="2400" dirty="0" smtClean="0"/>
              <a:t>/AS62904#_prefixes</a:t>
            </a:r>
          </a:p>
          <a:p>
            <a:pPr marL="0" indent="0">
              <a:spcBef>
                <a:spcPts val="0"/>
              </a:spcBef>
              <a:buNone/>
            </a:pPr>
            <a:r>
              <a:rPr lang="en-US" sz="2400" dirty="0" smtClean="0"/>
              <a:t>and paste them into the temporary file </a:t>
            </a:r>
            <a:r>
              <a:rPr lang="en-US" sz="2400" dirty="0" smtClean="0"/>
              <a:t>called </a:t>
            </a:r>
            <a:r>
              <a:rPr lang="en-US" sz="2400" dirty="0" err="1" smtClean="0"/>
              <a:t>temp.txt</a:t>
            </a:r>
            <a:endParaRPr lang="en-US" sz="2400" dirty="0" smtClean="0"/>
          </a:p>
          <a:p>
            <a:pPr marL="0" indent="0">
              <a:spcBef>
                <a:spcPts val="0"/>
              </a:spcBef>
              <a:buNone/>
            </a:pPr>
            <a:endParaRPr lang="en-US" sz="2400" dirty="0" smtClean="0"/>
          </a:p>
          <a:p>
            <a:pPr marL="0" indent="0">
              <a:spcBef>
                <a:spcPts val="0"/>
              </a:spcBef>
              <a:buNone/>
            </a:pPr>
            <a:r>
              <a:rPr lang="en-US" sz="2400" i="1" dirty="0" smtClean="0"/>
              <a:t>Massage temp.txt, keeping just the first column...</a:t>
            </a:r>
            <a:endParaRPr lang="en-US" sz="2400" i="1" dirty="0"/>
          </a:p>
          <a:p>
            <a:pPr marL="0" indent="0">
              <a:spcBef>
                <a:spcPts val="0"/>
              </a:spcBef>
              <a:buNone/>
            </a:pPr>
            <a:r>
              <a:rPr lang="en-US" sz="2000" dirty="0">
                <a:latin typeface="Courier New"/>
                <a:cs typeface="Courier New"/>
              </a:rPr>
              <a:t>$ </a:t>
            </a:r>
            <a:r>
              <a:rPr lang="en-US" sz="2000" b="1" dirty="0">
                <a:latin typeface="Courier New"/>
                <a:cs typeface="Courier New"/>
              </a:rPr>
              <a:t>awk '{print $1}' &lt; </a:t>
            </a:r>
            <a:r>
              <a:rPr lang="en-US" sz="2000" b="1" dirty="0" err="1">
                <a:latin typeface="Courier New"/>
                <a:cs typeface="Courier New"/>
              </a:rPr>
              <a:t>temp.txt</a:t>
            </a:r>
            <a:r>
              <a:rPr lang="en-US" sz="2000" b="1" dirty="0">
                <a:latin typeface="Courier New"/>
                <a:cs typeface="Courier New"/>
              </a:rPr>
              <a:t> | sort -u &gt; temp2.</a:t>
            </a:r>
            <a:r>
              <a:rPr lang="en-US" sz="2000" b="1" dirty="0" smtClean="0">
                <a:latin typeface="Courier New"/>
                <a:cs typeface="Courier New"/>
              </a:rPr>
              <a:t>txt</a:t>
            </a:r>
            <a:br>
              <a:rPr lang="en-US" sz="2000" b="1" dirty="0" smtClean="0">
                <a:latin typeface="Courier New"/>
                <a:cs typeface="Courier New"/>
              </a:rPr>
            </a:br>
            <a:endParaRPr lang="en-US" sz="2000" b="1" dirty="0">
              <a:latin typeface="Courier New"/>
              <a:cs typeface="Courier New"/>
            </a:endParaRPr>
          </a:p>
          <a:p>
            <a:pPr marL="0" indent="0">
              <a:spcBef>
                <a:spcPts val="0"/>
              </a:spcBef>
              <a:buNone/>
            </a:pPr>
            <a:r>
              <a:rPr lang="en-US" sz="2400" i="1" dirty="0" smtClean="0"/>
              <a:t>Reformat the resulting file with vi (or your favorite editor)</a:t>
            </a:r>
          </a:p>
          <a:p>
            <a:pPr marL="0" indent="0">
              <a:spcBef>
                <a:spcPts val="0"/>
              </a:spcBef>
              <a:buNone/>
            </a:pPr>
            <a:r>
              <a:rPr lang="en-US" sz="2000" dirty="0" smtClean="0">
                <a:latin typeface="Courier New"/>
                <a:cs typeface="Courier New"/>
              </a:rPr>
              <a:t>$ </a:t>
            </a:r>
            <a:r>
              <a:rPr lang="en-US" sz="2000" b="1" dirty="0" smtClean="0">
                <a:latin typeface="Courier New"/>
                <a:cs typeface="Courier New"/>
              </a:rPr>
              <a:t>vi temp2.txt</a:t>
            </a:r>
          </a:p>
          <a:p>
            <a:pPr marL="0" indent="0">
              <a:spcBef>
                <a:spcPts val="0"/>
              </a:spcBef>
              <a:buNone/>
            </a:pPr>
            <a:r>
              <a:rPr lang="en-US" sz="2000" i="1" dirty="0" smtClean="0">
                <a:latin typeface="Courier New"/>
                <a:cs typeface="Courier New"/>
              </a:rPr>
              <a:t>[manually </a:t>
            </a:r>
            <a:r>
              <a:rPr lang="en-US" sz="2000" dirty="0" err="1" smtClean="0">
                <a:latin typeface="Courier New"/>
                <a:cs typeface="Courier New"/>
              </a:rPr>
              <a:t>dd</a:t>
            </a:r>
            <a:r>
              <a:rPr lang="en-US" sz="2000" i="1" dirty="0" smtClean="0">
                <a:latin typeface="Courier New"/>
                <a:cs typeface="Courier New"/>
              </a:rPr>
              <a:t> (e.g., delete) any lines other than CIDR prefixes, then add on....]</a:t>
            </a:r>
          </a:p>
          <a:p>
            <a:pPr marL="0" indent="0">
              <a:spcBef>
                <a:spcPts val="0"/>
              </a:spcBef>
              <a:buNone/>
            </a:pPr>
            <a:r>
              <a:rPr lang="en-US" sz="2000" dirty="0" smtClean="0">
                <a:latin typeface="Courier New"/>
                <a:cs typeface="Courier New"/>
              </a:rPr>
              <a:t>:1,$s/^/dnsdb_query.py -l 1000000 -i /</a:t>
            </a:r>
          </a:p>
          <a:p>
            <a:pPr marL="0" indent="0">
              <a:spcBef>
                <a:spcPts val="0"/>
              </a:spcBef>
              <a:buNone/>
            </a:pPr>
            <a:r>
              <a:rPr lang="en-US" sz="2000" dirty="0" smtClean="0">
                <a:latin typeface="Courier New"/>
                <a:cs typeface="Courier New"/>
              </a:rPr>
              <a:t>:1,$s/$/ &gt;&gt; temp3.txt ;  sleep 2/</a:t>
            </a:r>
          </a:p>
          <a:p>
            <a:pPr marL="0" indent="0">
              <a:spcBef>
                <a:spcPts val="0"/>
              </a:spcBef>
              <a:buNone/>
            </a:pPr>
            <a:r>
              <a:rPr lang="en-US" sz="2000" dirty="0" smtClean="0">
                <a:latin typeface="Courier New"/>
                <a:cs typeface="Courier New"/>
              </a:rPr>
              <a:t>:1</a:t>
            </a:r>
          </a:p>
          <a:p>
            <a:pPr marL="0" indent="0">
              <a:spcBef>
                <a:spcPts val="0"/>
              </a:spcBef>
              <a:buNone/>
            </a:pPr>
            <a:r>
              <a:rPr lang="en-US" sz="2000" i="1" dirty="0" smtClean="0">
                <a:latin typeface="Courier New"/>
                <a:cs typeface="Courier New"/>
              </a:rPr>
              <a:t>[</a:t>
            </a:r>
            <a:r>
              <a:rPr lang="en-US" sz="2000" dirty="0" smtClean="0">
                <a:latin typeface="Courier New"/>
                <a:cs typeface="Courier New"/>
              </a:rPr>
              <a:t>x </a:t>
            </a:r>
            <a:r>
              <a:rPr lang="en-US" sz="2000" i="1" dirty="0" smtClean="0">
                <a:latin typeface="Courier New"/>
                <a:cs typeface="Courier New"/>
              </a:rPr>
              <a:t>out (delete) one of the &gt; signs on the first line]</a:t>
            </a:r>
          </a:p>
          <a:p>
            <a:pPr marL="0" indent="0">
              <a:spcBef>
                <a:spcPts val="0"/>
              </a:spcBef>
              <a:buNone/>
            </a:pPr>
            <a:r>
              <a:rPr lang="en-US" sz="2000" dirty="0" smtClean="0">
                <a:latin typeface="Courier New"/>
                <a:cs typeface="Courier New"/>
              </a:rPr>
              <a:t>:</a:t>
            </a:r>
            <a:r>
              <a:rPr lang="en-US" sz="2000" dirty="0" err="1" smtClean="0">
                <a:latin typeface="Courier New"/>
                <a:cs typeface="Courier New"/>
              </a:rPr>
              <a:t>wq</a:t>
            </a:r>
            <a:r>
              <a:rPr lang="en-US" sz="2000" dirty="0" smtClean="0">
                <a:latin typeface="Courier New"/>
                <a:cs typeface="Courier New"/>
              </a:rPr>
              <a:t/>
            </a:r>
            <a:br>
              <a:rPr lang="en-US" sz="2000" dirty="0" smtClean="0">
                <a:latin typeface="Courier New"/>
                <a:cs typeface="Courier New"/>
              </a:rPr>
            </a:br>
            <a:endParaRPr lang="en-US" sz="2000" dirty="0">
              <a:latin typeface="Courier New"/>
              <a:cs typeface="Courier New"/>
            </a:endParaRPr>
          </a:p>
          <a:p>
            <a:pPr marL="0" indent="0">
              <a:spcBef>
                <a:spcPts val="0"/>
              </a:spcBef>
              <a:buNone/>
            </a:pPr>
            <a:r>
              <a:rPr lang="en-US" sz="2400" i="1" dirty="0" smtClean="0"/>
              <a:t>This should leave you with a file that looks like the </a:t>
            </a:r>
            <a:r>
              <a:rPr lang="en-US" sz="2400" i="1" dirty="0" smtClean="0"/>
              <a:t>following.</a:t>
            </a:r>
            <a:r>
              <a:rPr lang="en-US" sz="2400" i="1" dirty="0" smtClean="0"/>
              <a:t>.</a:t>
            </a:r>
            <a:r>
              <a:rPr lang="en-US" sz="2400" i="1" dirty="0" smtClean="0"/>
              <a:t>.</a:t>
            </a:r>
            <a:endParaRPr lang="en-US" sz="2400" i="1" dirty="0" smtClean="0"/>
          </a:p>
        </p:txBody>
      </p:sp>
      <p:sp>
        <p:nvSpPr>
          <p:cNvPr id="4" name="Slide Number Placeholder 3"/>
          <p:cNvSpPr>
            <a:spLocks noGrp="1"/>
          </p:cNvSpPr>
          <p:nvPr>
            <p:ph type="sldNum" sz="quarter" idx="12"/>
          </p:nvPr>
        </p:nvSpPr>
        <p:spPr/>
        <p:txBody>
          <a:bodyPr/>
          <a:lstStyle/>
          <a:p>
            <a:fld id="{25FA0D19-0660-7647-BF24-001E5E010EB2}" type="slidenum">
              <a:rPr lang="en-US" smtClean="0"/>
              <a:t>86</a:t>
            </a:fld>
            <a:endParaRPr lang="en-US" dirty="0"/>
          </a:p>
        </p:txBody>
      </p:sp>
    </p:spTree>
    <p:extLst>
      <p:ext uri="{BB962C8B-B14F-4D97-AF65-F5344CB8AC3E}">
        <p14:creationId xmlns:p14="http://schemas.microsoft.com/office/powerpoint/2010/main" val="7089155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77" y="222843"/>
            <a:ext cx="8766950" cy="6463157"/>
          </a:xfrm>
        </p:spPr>
        <p:txBody>
          <a:bodyPr>
            <a:normAutofit/>
          </a:bodyPr>
          <a:lstStyle/>
          <a:p>
            <a:pPr marL="0" indent="0">
              <a:spcBef>
                <a:spcPts val="0"/>
              </a:spcBef>
              <a:buNone/>
            </a:pPr>
            <a:r>
              <a:rPr lang="en-US" sz="2200" dirty="0" smtClean="0"/>
              <a:t>dnsdb_query.py -l 1000000 -i 104.140.104.0/22 </a:t>
            </a:r>
            <a:r>
              <a:rPr lang="en-US" sz="2200" dirty="0" smtClean="0">
                <a:solidFill>
                  <a:srgbClr val="FF0000"/>
                </a:solidFill>
              </a:rPr>
              <a:t>&gt;</a:t>
            </a:r>
            <a:r>
              <a:rPr lang="en-US" sz="2200" dirty="0" smtClean="0"/>
              <a:t> temp3.txt ; sleep 2</a:t>
            </a:r>
          </a:p>
          <a:p>
            <a:pPr marL="0" indent="0">
              <a:spcBef>
                <a:spcPts val="0"/>
              </a:spcBef>
              <a:buNone/>
            </a:pPr>
            <a:r>
              <a:rPr lang="en-US" sz="2200" dirty="0" smtClean="0"/>
              <a:t>dnsdb_query.py -l 1000000 -i 104.140.140.0/22 &gt;&gt; temp3.txt ; sleep 2</a:t>
            </a:r>
          </a:p>
          <a:p>
            <a:pPr marL="0" indent="0">
              <a:spcBef>
                <a:spcPts val="0"/>
              </a:spcBef>
              <a:buNone/>
            </a:pPr>
            <a:r>
              <a:rPr lang="en-US" sz="2200" dirty="0" smtClean="0"/>
              <a:t>dnsdb_query.py -l 1000000 -i 104.140.184.0/22 &gt;&gt; temp3.txt ; sleep 2</a:t>
            </a:r>
          </a:p>
          <a:p>
            <a:pPr marL="0" indent="0">
              <a:spcBef>
                <a:spcPts val="0"/>
              </a:spcBef>
              <a:buNone/>
            </a:pPr>
            <a:r>
              <a:rPr lang="en-US" sz="2200" dirty="0" smtClean="0"/>
              <a:t>dnsdb_query.py -l 1000000 -i 104.140.216.0/24 &gt;&gt; temp3.txt ; sleep 2</a:t>
            </a:r>
          </a:p>
          <a:p>
            <a:pPr marL="0" indent="0">
              <a:spcBef>
                <a:spcPts val="0"/>
              </a:spcBef>
              <a:buNone/>
            </a:pPr>
            <a:r>
              <a:rPr lang="en-US" sz="2200" dirty="0" smtClean="0"/>
              <a:t>dnsdb_query.py -l 1000000 -i 104.140.223.0/24 &gt;&gt; temp3.txt ; sleep 2</a:t>
            </a:r>
          </a:p>
          <a:p>
            <a:pPr marL="0" indent="0">
              <a:spcBef>
                <a:spcPts val="0"/>
              </a:spcBef>
              <a:buNone/>
            </a:pPr>
            <a:r>
              <a:rPr lang="en-US" sz="2200" dirty="0" smtClean="0"/>
              <a:t>dnsdb_query.py -l 1000000 -i 104.140.252.0/22 &gt;&gt; temp3.txt ; sleep 2</a:t>
            </a:r>
          </a:p>
          <a:p>
            <a:pPr marL="0" indent="0">
              <a:spcBef>
                <a:spcPts val="0"/>
              </a:spcBef>
              <a:buNone/>
            </a:pPr>
            <a:r>
              <a:rPr lang="en-US" sz="2200" dirty="0" smtClean="0"/>
              <a:t>dnsdb_query.py -l 1000000 -i 104.140.68.0/22 &gt;&gt; temp3.txt ; sleep 2</a:t>
            </a:r>
          </a:p>
          <a:p>
            <a:pPr marL="0" indent="0">
              <a:spcBef>
                <a:spcPts val="0"/>
              </a:spcBef>
              <a:buNone/>
            </a:pPr>
            <a:r>
              <a:rPr lang="en-US" sz="2200" dirty="0" smtClean="0"/>
              <a:t>dnsdb_query.py -l 1000000 -i 104.140.80.0/22 &gt;&gt; temp3.txt ; sleep 2</a:t>
            </a:r>
          </a:p>
          <a:p>
            <a:pPr marL="0" indent="0">
              <a:spcBef>
                <a:spcPts val="0"/>
              </a:spcBef>
              <a:buNone/>
            </a:pPr>
            <a:r>
              <a:rPr lang="en-US" sz="2200" dirty="0" smtClean="0"/>
              <a:t>dnsdb_query.py -l 1000000 -i 104.193.40.0/22 &gt;&gt; temp3.txt ; sleep 2</a:t>
            </a:r>
          </a:p>
          <a:p>
            <a:pPr marL="0" indent="0">
              <a:spcBef>
                <a:spcPts val="0"/>
              </a:spcBef>
              <a:buNone/>
            </a:pPr>
            <a:r>
              <a:rPr lang="en-US" sz="2200" dirty="0" smtClean="0"/>
              <a:t>dnsdb_query.py -l 1000000 -i 104.206.104.0/22 &gt;&gt; temp3.txt ; sleep 2</a:t>
            </a:r>
          </a:p>
          <a:p>
            <a:pPr marL="0" indent="0">
              <a:spcBef>
                <a:spcPts val="0"/>
              </a:spcBef>
              <a:buNone/>
            </a:pPr>
            <a:r>
              <a:rPr lang="en-US" sz="2200" dirty="0" smtClean="0"/>
              <a:t>dnsdb_query.py -l 1000000 -i 104.206.116.0/22 &gt;&gt; temp3.txt ; sleep 2</a:t>
            </a:r>
          </a:p>
          <a:p>
            <a:pPr marL="0" indent="0">
              <a:spcBef>
                <a:spcPts val="0"/>
              </a:spcBef>
              <a:buNone/>
            </a:pPr>
            <a:r>
              <a:rPr lang="en-US" sz="2200" dirty="0" smtClean="0"/>
              <a:t>dnsdb_query.py -l 1000000 -i 104.206.144.0/22 &gt;&gt; temp3.txt ; sleep 2</a:t>
            </a:r>
          </a:p>
          <a:p>
            <a:pPr marL="0" indent="0">
              <a:spcBef>
                <a:spcPts val="0"/>
              </a:spcBef>
              <a:buNone/>
            </a:pPr>
            <a:r>
              <a:rPr lang="en-US" sz="2200" dirty="0" smtClean="0"/>
              <a:t>dnsdb_query.py -l 1000000 -i 104.206.156.0/22 &gt;&gt; temp3.txt ; sleep 2</a:t>
            </a:r>
          </a:p>
          <a:p>
            <a:pPr marL="0" indent="0">
              <a:spcBef>
                <a:spcPts val="0"/>
              </a:spcBef>
              <a:buNone/>
            </a:pPr>
            <a:r>
              <a:rPr lang="en-US" sz="2200" dirty="0" smtClean="0"/>
              <a:t>dnsdb_query.py -l 1000000 -i 104.206.172.0/22 &gt;&gt; temp3.txt ; sleep 2</a:t>
            </a:r>
          </a:p>
          <a:p>
            <a:pPr marL="0" indent="0">
              <a:spcBef>
                <a:spcPts val="0"/>
              </a:spcBef>
              <a:buNone/>
            </a:pPr>
            <a:r>
              <a:rPr lang="en-US" sz="2200" dirty="0" smtClean="0"/>
              <a:t>dnsdb_query.py -l 1000000 -i 104.206.176.0/22 &gt;&gt; temp3.txt ; sleep 2</a:t>
            </a:r>
          </a:p>
          <a:p>
            <a:pPr marL="0" indent="0">
              <a:spcBef>
                <a:spcPts val="0"/>
              </a:spcBef>
              <a:buNone/>
            </a:pPr>
            <a:r>
              <a:rPr lang="en-US" sz="2200" dirty="0" smtClean="0"/>
              <a:t>dnsdb_query.py -l 1000000 -i 104.206.178.0/23 &gt;&gt; temp3.txt ; sleep 2</a:t>
            </a:r>
          </a:p>
          <a:p>
            <a:pPr marL="0" indent="0">
              <a:spcBef>
                <a:spcPts val="0"/>
              </a:spcBef>
              <a:buNone/>
            </a:pPr>
            <a:r>
              <a:rPr lang="en-US" sz="2200" dirty="0" smtClean="0"/>
              <a:t>[...]</a:t>
            </a:r>
          </a:p>
          <a:p>
            <a:pPr marL="0" indent="0">
              <a:spcBef>
                <a:spcPts val="0"/>
              </a:spcBef>
              <a:buNone/>
            </a:pPr>
            <a:r>
              <a:rPr lang="en-US" sz="2200" dirty="0" smtClean="0"/>
              <a:t>dnsdb_query.py -l 1000000 -i 50.3.240.0/22 &gt;&gt; temp3.txt ; sleep 2</a:t>
            </a:r>
          </a:p>
          <a:p>
            <a:pPr marL="0" indent="0">
              <a:spcBef>
                <a:spcPts val="0"/>
              </a:spcBef>
              <a:buNone/>
            </a:pPr>
            <a:r>
              <a:rPr lang="en-US" sz="2200" dirty="0" smtClean="0"/>
              <a:t>dnsdb_query.py -l 1000000 -i 75.75.227.0/24 &gt;&gt; temp3.txt </a:t>
            </a:r>
          </a:p>
        </p:txBody>
      </p:sp>
      <p:sp>
        <p:nvSpPr>
          <p:cNvPr id="4" name="Slide Number Placeholder 3"/>
          <p:cNvSpPr>
            <a:spLocks noGrp="1"/>
          </p:cNvSpPr>
          <p:nvPr>
            <p:ph type="sldNum" sz="quarter" idx="12"/>
          </p:nvPr>
        </p:nvSpPr>
        <p:spPr/>
        <p:txBody>
          <a:bodyPr/>
          <a:lstStyle/>
          <a:p>
            <a:fld id="{25FA0D19-0660-7647-BF24-001E5E010EB2}" type="slidenum">
              <a:rPr lang="en-US" smtClean="0"/>
              <a:t>87</a:t>
            </a:fld>
            <a:endParaRPr lang="en-US"/>
          </a:p>
        </p:txBody>
      </p:sp>
    </p:spTree>
    <p:extLst>
      <p:ext uri="{BB962C8B-B14F-4D97-AF65-F5344CB8AC3E}">
        <p14:creationId xmlns:p14="http://schemas.microsoft.com/office/powerpoint/2010/main" val="793753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Now Process Those Queries...</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b="1" dirty="0" smtClean="0"/>
              <a:t>$ time </a:t>
            </a:r>
            <a:r>
              <a:rPr lang="en-US" sz="2400" b="1" dirty="0" err="1" smtClean="0"/>
              <a:t>sh</a:t>
            </a:r>
            <a:r>
              <a:rPr lang="en-US" sz="2400" b="1" dirty="0" smtClean="0"/>
              <a:t> -x temp2.txt</a:t>
            </a:r>
            <a:endParaRPr lang="it-IT" sz="2400" dirty="0" smtClean="0"/>
          </a:p>
          <a:p>
            <a:pPr marL="0" indent="0">
              <a:spcBef>
                <a:spcPts val="0"/>
              </a:spcBef>
              <a:buNone/>
            </a:pPr>
            <a:r>
              <a:rPr lang="it-IT" sz="2400" dirty="0" err="1" smtClean="0"/>
              <a:t>real</a:t>
            </a:r>
            <a:r>
              <a:rPr lang="it-IT" sz="2400" dirty="0" smtClean="0"/>
              <a:t>	7m50.108s				</a:t>
            </a:r>
            <a:r>
              <a:rPr lang="it-IT" sz="2400" dirty="0" smtClean="0">
                <a:sym typeface="Wingdings"/>
              </a:rPr>
              <a:t> </a:t>
            </a:r>
            <a:r>
              <a:rPr lang="it-IT" sz="2400" dirty="0" err="1" smtClean="0">
                <a:sym typeface="Wingdings"/>
              </a:rPr>
              <a:t>less</a:t>
            </a:r>
            <a:r>
              <a:rPr lang="it-IT" sz="2400" dirty="0" smtClean="0">
                <a:sym typeface="Wingdings"/>
              </a:rPr>
              <a:t> </a:t>
            </a:r>
            <a:r>
              <a:rPr lang="it-IT" sz="2400" dirty="0" err="1" smtClean="0">
                <a:sym typeface="Wingdings"/>
              </a:rPr>
              <a:t>than</a:t>
            </a:r>
            <a:r>
              <a:rPr lang="it-IT" sz="2400" dirty="0" smtClean="0">
                <a:sym typeface="Wingdings"/>
              </a:rPr>
              <a:t> 8 minutes </a:t>
            </a:r>
            <a:r>
              <a:rPr lang="it-IT" sz="2400" dirty="0" err="1" smtClean="0">
                <a:sym typeface="Wingdings"/>
              </a:rPr>
              <a:t>wall</a:t>
            </a:r>
            <a:r>
              <a:rPr lang="it-IT" sz="2400" dirty="0" smtClean="0">
                <a:sym typeface="Wingdings"/>
              </a:rPr>
              <a:t> clock time</a:t>
            </a:r>
            <a:endParaRPr lang="it-IT" sz="2400" dirty="0" smtClean="0"/>
          </a:p>
          <a:p>
            <a:pPr marL="0" indent="0">
              <a:spcBef>
                <a:spcPts val="0"/>
              </a:spcBef>
              <a:buNone/>
            </a:pPr>
            <a:r>
              <a:rPr lang="it-IT" sz="2400" dirty="0" err="1" smtClean="0"/>
              <a:t>user</a:t>
            </a:r>
            <a:r>
              <a:rPr lang="it-IT" sz="2400" dirty="0" smtClean="0"/>
              <a:t>	1m45.125s</a:t>
            </a:r>
          </a:p>
          <a:p>
            <a:pPr marL="0" indent="0">
              <a:spcBef>
                <a:spcPts val="0"/>
              </a:spcBef>
              <a:buNone/>
            </a:pPr>
            <a:r>
              <a:rPr lang="it-IT" sz="2400" dirty="0" err="1" smtClean="0"/>
              <a:t>sys</a:t>
            </a:r>
            <a:r>
              <a:rPr lang="it-IT" sz="2400" dirty="0" smtClean="0"/>
              <a:t>		0m13.536s</a:t>
            </a:r>
            <a:br>
              <a:rPr lang="it-IT" sz="2400" dirty="0" smtClean="0"/>
            </a:br>
            <a:r>
              <a:rPr lang="en-US" sz="2400" b="1" dirty="0" smtClean="0"/>
              <a:t>$ wc -l temp3.txt</a:t>
            </a:r>
          </a:p>
          <a:p>
            <a:pPr marL="0" indent="0">
              <a:spcBef>
                <a:spcPts val="0"/>
              </a:spcBef>
              <a:buNone/>
            </a:pPr>
            <a:r>
              <a:rPr lang="en-US" sz="2400" dirty="0" smtClean="0"/>
              <a:t> 2990981 temp3.txt			</a:t>
            </a:r>
            <a:r>
              <a:rPr lang="en-US" sz="2400" dirty="0" smtClean="0">
                <a:sym typeface="Wingdings"/>
              </a:rPr>
              <a:t> nearly 3 million total results</a:t>
            </a:r>
            <a:endParaRPr lang="it-IT" sz="2400" dirty="0" smtClean="0"/>
          </a:p>
          <a:p>
            <a:pPr marL="0" indent="0">
              <a:spcBef>
                <a:spcPts val="0"/>
              </a:spcBef>
              <a:buNone/>
            </a:pPr>
            <a:r>
              <a:rPr lang="pt-BR" sz="2400" b="1" dirty="0" smtClean="0"/>
              <a:t>$ more temp3.txt</a:t>
            </a:r>
          </a:p>
          <a:p>
            <a:pPr marL="0" indent="0">
              <a:spcBef>
                <a:spcPts val="0"/>
              </a:spcBef>
              <a:buNone/>
            </a:pPr>
            <a:r>
              <a:rPr lang="pt-BR" sz="2400" dirty="0" smtClean="0"/>
              <a:t>ns1.finalhost.biz. IN A 104.140.104.100</a:t>
            </a:r>
          </a:p>
          <a:p>
            <a:pPr marL="0" indent="0">
              <a:spcBef>
                <a:spcPts val="0"/>
              </a:spcBef>
              <a:buNone/>
            </a:pPr>
            <a:r>
              <a:rPr lang="pt-BR" sz="2400" dirty="0" smtClean="0"/>
              <a:t>ns1.betterhosting.biz. IN A 104.140.104.100</a:t>
            </a:r>
          </a:p>
          <a:p>
            <a:pPr marL="0" indent="0">
              <a:spcBef>
                <a:spcPts val="0"/>
              </a:spcBef>
              <a:buNone/>
            </a:pPr>
            <a:r>
              <a:rPr lang="pt-BR" sz="2400" dirty="0" smtClean="0"/>
              <a:t>ns2.finalhost.biz. IN A 104.140.104.101</a:t>
            </a:r>
          </a:p>
          <a:p>
            <a:pPr marL="0" indent="0">
              <a:spcBef>
                <a:spcPts val="0"/>
              </a:spcBef>
              <a:buNone/>
            </a:pPr>
            <a:r>
              <a:rPr lang="pt-BR" sz="2400" dirty="0" smtClean="0"/>
              <a:t>ns2.betterhosting.biz. IN A 104.140.104.101</a:t>
            </a:r>
          </a:p>
          <a:p>
            <a:pPr marL="0" indent="0">
              <a:spcBef>
                <a:spcPts val="0"/>
              </a:spcBef>
              <a:buNone/>
            </a:pPr>
            <a:r>
              <a:rPr lang="pt-BR" sz="2400" dirty="0" smtClean="0"/>
              <a:t>ns1.jindalbullion.biz. IN A 104.140.106.228</a:t>
            </a:r>
          </a:p>
          <a:p>
            <a:pPr marL="0" indent="0">
              <a:spcBef>
                <a:spcPts val="0"/>
              </a:spcBef>
              <a:buNone/>
            </a:pPr>
            <a:r>
              <a:rPr lang="pt-BR" sz="2400" dirty="0" smtClean="0"/>
              <a:t>ns2.jindalbullion.biz. IN A 104.140.106.228</a:t>
            </a:r>
          </a:p>
          <a:p>
            <a:pPr marL="0" indent="0">
              <a:spcBef>
                <a:spcPts val="0"/>
              </a:spcBef>
              <a:buNone/>
            </a:pPr>
            <a:r>
              <a:rPr lang="pt-BR" sz="2400" dirty="0" smtClean="0"/>
              <a:t>ns1.servicioscloudperu.com. IN A 104.140.104.20</a:t>
            </a:r>
          </a:p>
          <a:p>
            <a:pPr marL="0" indent="0">
              <a:spcBef>
                <a:spcPts val="0"/>
              </a:spcBef>
              <a:buNone/>
            </a:pPr>
            <a:r>
              <a:rPr lang="pt-BR" sz="2400" dirty="0" smtClean="0"/>
              <a:t>[etc]</a:t>
            </a: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88</a:t>
            </a:fld>
            <a:endParaRPr lang="en-US"/>
          </a:p>
        </p:txBody>
      </p:sp>
    </p:spTree>
    <p:extLst>
      <p:ext uri="{BB962C8B-B14F-4D97-AF65-F5344CB8AC3E}">
        <p14:creationId xmlns:p14="http://schemas.microsoft.com/office/powerpoint/2010/main" val="3820646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Simplify The Results, Output-</a:t>
            </a:r>
            <a:r>
              <a:rPr lang="en-US" sz="3200" b="1" dirty="0" err="1" smtClean="0"/>
              <a:t>ing</a:t>
            </a:r>
            <a:r>
              <a:rPr lang="en-US" sz="3200" b="1" dirty="0" smtClean="0"/>
              <a:t> The Largest Results</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b="1" dirty="0" smtClean="0"/>
              <a:t>$ time awk '{print $1}' &lt;</a:t>
            </a:r>
            <a:r>
              <a:rPr lang="pt-BR" sz="2400" b="1" dirty="0" smtClean="0"/>
              <a:t> temp3.txt | </a:t>
            </a:r>
            <a:r>
              <a:rPr lang="pt-BR" sz="2400" b="1" dirty="0" smtClean="0">
                <a:solidFill>
                  <a:srgbClr val="FF0000"/>
                </a:solidFill>
              </a:rPr>
              <a:t>2nd-level-dom </a:t>
            </a:r>
            <a:r>
              <a:rPr lang="pt-BR" sz="2400" b="1" dirty="0" smtClean="0"/>
              <a:t>| </a:t>
            </a:r>
            <a:r>
              <a:rPr lang="pt-BR" sz="2400" b="1" dirty="0" err="1" smtClean="0"/>
              <a:t>sort</a:t>
            </a:r>
            <a:r>
              <a:rPr lang="pt-BR" sz="2400" b="1" dirty="0" smtClean="0"/>
              <a:t> | uniq -</a:t>
            </a:r>
            <a:r>
              <a:rPr lang="pt-BR" sz="2400" b="1" dirty="0" err="1" smtClean="0"/>
              <a:t>c</a:t>
            </a:r>
            <a:r>
              <a:rPr lang="pt-BR" sz="2400" b="1" dirty="0" smtClean="0"/>
              <a:t> | </a:t>
            </a:r>
            <a:r>
              <a:rPr lang="pt-BR" sz="2400" b="1" dirty="0" err="1" smtClean="0"/>
              <a:t>sort</a:t>
            </a:r>
            <a:r>
              <a:rPr lang="pt-BR" sz="2400" b="1" dirty="0" smtClean="0"/>
              <a:t> -</a:t>
            </a:r>
            <a:r>
              <a:rPr lang="pt-BR" sz="2400" b="1" dirty="0" err="1" smtClean="0"/>
              <a:t>nr</a:t>
            </a:r>
            <a:r>
              <a:rPr lang="pt-BR" sz="2400" b="1" dirty="0" smtClean="0"/>
              <a:t> &gt; temp4.txt</a:t>
            </a:r>
            <a:endParaRPr lang="it-IT" sz="2400" dirty="0" smtClean="0"/>
          </a:p>
          <a:p>
            <a:pPr marL="0" indent="0">
              <a:spcBef>
                <a:spcPts val="0"/>
              </a:spcBef>
              <a:buNone/>
            </a:pPr>
            <a:r>
              <a:rPr lang="it-IT" sz="2400" dirty="0" err="1" smtClean="0"/>
              <a:t>real</a:t>
            </a:r>
            <a:r>
              <a:rPr lang="it-IT" sz="2400" dirty="0" smtClean="0"/>
              <a:t>	1m46.661s</a:t>
            </a:r>
          </a:p>
          <a:p>
            <a:pPr marL="0" indent="0">
              <a:spcBef>
                <a:spcPts val="0"/>
              </a:spcBef>
              <a:buNone/>
            </a:pPr>
            <a:r>
              <a:rPr lang="it-IT" sz="2400" dirty="0" err="1" smtClean="0"/>
              <a:t>user</a:t>
            </a:r>
            <a:r>
              <a:rPr lang="it-IT" sz="2400" dirty="0" smtClean="0"/>
              <a:t>	1m50.297s</a:t>
            </a:r>
          </a:p>
          <a:p>
            <a:pPr marL="0" indent="0">
              <a:spcBef>
                <a:spcPts val="0"/>
              </a:spcBef>
              <a:buNone/>
            </a:pPr>
            <a:r>
              <a:rPr lang="it-IT" sz="2400" dirty="0" err="1" smtClean="0"/>
              <a:t>sys</a:t>
            </a:r>
            <a:r>
              <a:rPr lang="it-IT" sz="2400" dirty="0" smtClean="0"/>
              <a:t>	0m1.216s</a:t>
            </a:r>
          </a:p>
          <a:p>
            <a:pPr marL="0" indent="0">
              <a:spcBef>
                <a:spcPts val="0"/>
              </a:spcBef>
              <a:buNone/>
            </a:pPr>
            <a:r>
              <a:rPr lang="it-IT" sz="2400" b="1" dirty="0" smtClean="0"/>
              <a:t>$ wc -l temp4.txt</a:t>
            </a:r>
          </a:p>
          <a:p>
            <a:pPr marL="0" indent="0">
              <a:spcBef>
                <a:spcPts val="0"/>
              </a:spcBef>
              <a:buNone/>
            </a:pPr>
            <a:r>
              <a:rPr lang="es-ES_tradnl" sz="2400" dirty="0"/>
              <a:t> 84031 temp4.</a:t>
            </a:r>
            <a:r>
              <a:rPr lang="es-ES_tradnl" sz="2400" dirty="0" smtClean="0"/>
              <a:t>txt</a:t>
            </a:r>
          </a:p>
          <a:p>
            <a:pPr marL="0" indent="0">
              <a:spcBef>
                <a:spcPts val="0"/>
              </a:spcBef>
              <a:buNone/>
            </a:pPr>
            <a:r>
              <a:rPr lang="es-ES_tradnl" sz="2400" b="1" dirty="0" smtClean="0"/>
              <a:t>$ more temp4.txt</a:t>
            </a:r>
          </a:p>
          <a:p>
            <a:pPr marL="0" indent="0">
              <a:spcBef>
                <a:spcPts val="0"/>
              </a:spcBef>
              <a:buNone/>
            </a:pPr>
            <a:r>
              <a:rPr lang="nb-NO" sz="2400" dirty="0" smtClean="0"/>
              <a:t>277476 </a:t>
            </a:r>
            <a:r>
              <a:rPr lang="nb-NO" sz="2400" dirty="0" err="1" smtClean="0"/>
              <a:t>seguards.su</a:t>
            </a:r>
            <a:r>
              <a:rPr lang="nb-NO" sz="2400" dirty="0" smtClean="0"/>
              <a:t>.</a:t>
            </a:r>
          </a:p>
          <a:p>
            <a:pPr marL="0" indent="0">
              <a:spcBef>
                <a:spcPts val="0"/>
              </a:spcBef>
              <a:buNone/>
            </a:pPr>
            <a:r>
              <a:rPr lang="nb-NO" sz="2400" dirty="0" smtClean="0"/>
              <a:t>86621 </a:t>
            </a:r>
            <a:r>
              <a:rPr lang="nb-NO" sz="2400" dirty="0" err="1" smtClean="0"/>
              <a:t>bai.su</a:t>
            </a:r>
            <a:r>
              <a:rPr lang="nb-NO" sz="2400" dirty="0" smtClean="0"/>
              <a:t>.</a:t>
            </a:r>
          </a:p>
          <a:p>
            <a:pPr marL="0" indent="0">
              <a:spcBef>
                <a:spcPts val="0"/>
              </a:spcBef>
              <a:buNone/>
            </a:pPr>
            <a:r>
              <a:rPr lang="nb-NO" sz="2400" dirty="0" smtClean="0"/>
              <a:t>78603 </a:t>
            </a:r>
            <a:r>
              <a:rPr lang="nb-NO" sz="2400" dirty="0" err="1" smtClean="0"/>
              <a:t>xstats.su</a:t>
            </a:r>
            <a:r>
              <a:rPr lang="nb-NO" sz="2400" dirty="0" smtClean="0"/>
              <a:t>.</a:t>
            </a:r>
          </a:p>
          <a:p>
            <a:pPr marL="0" indent="0">
              <a:spcBef>
                <a:spcPts val="0"/>
              </a:spcBef>
              <a:buNone/>
            </a:pPr>
            <a:r>
              <a:rPr lang="nb-NO" sz="2400" dirty="0" smtClean="0"/>
              <a:t>75081 </a:t>
            </a:r>
            <a:r>
              <a:rPr lang="nb-NO" sz="2400" dirty="0" err="1" smtClean="0"/>
              <a:t>westats.cc</a:t>
            </a:r>
            <a:r>
              <a:rPr lang="nb-NO" sz="2400" dirty="0" smtClean="0"/>
              <a:t>.</a:t>
            </a:r>
          </a:p>
          <a:p>
            <a:pPr marL="0" indent="0">
              <a:spcBef>
                <a:spcPts val="0"/>
              </a:spcBef>
              <a:buNone/>
            </a:pPr>
            <a:r>
              <a:rPr lang="nb-NO" sz="2400" dirty="0" smtClean="0"/>
              <a:t>72534 </a:t>
            </a:r>
            <a:r>
              <a:rPr lang="nb-NO" sz="2400" dirty="0" err="1" smtClean="0"/>
              <a:t>sxo.su</a:t>
            </a:r>
            <a:r>
              <a:rPr lang="nb-NO" sz="2400" dirty="0" smtClean="0"/>
              <a:t>.</a:t>
            </a:r>
          </a:p>
          <a:p>
            <a:pPr marL="0" indent="0">
              <a:spcBef>
                <a:spcPts val="0"/>
              </a:spcBef>
              <a:buNone/>
            </a:pPr>
            <a:r>
              <a:rPr lang="nb-NO" sz="2400" dirty="0" smtClean="0"/>
              <a:t>57789 </a:t>
            </a:r>
            <a:r>
              <a:rPr lang="nb-NO" sz="2400" dirty="0" err="1" smtClean="0"/>
              <a:t>sge.su</a:t>
            </a:r>
            <a:r>
              <a:rPr lang="nb-NO" sz="2400" dirty="0" smtClean="0"/>
              <a:t>.</a:t>
            </a:r>
          </a:p>
          <a:p>
            <a:pPr marL="0" indent="0">
              <a:spcBef>
                <a:spcPts val="0"/>
              </a:spcBef>
              <a:buNone/>
            </a:pPr>
            <a:r>
              <a:rPr lang="nb-NO" sz="2400" dirty="0" smtClean="0"/>
              <a:t>[etc]</a:t>
            </a:r>
          </a:p>
        </p:txBody>
      </p:sp>
      <p:sp>
        <p:nvSpPr>
          <p:cNvPr id="4" name="Slide Number Placeholder 3"/>
          <p:cNvSpPr>
            <a:spLocks noGrp="1"/>
          </p:cNvSpPr>
          <p:nvPr>
            <p:ph type="sldNum" sz="quarter" idx="12"/>
          </p:nvPr>
        </p:nvSpPr>
        <p:spPr/>
        <p:txBody>
          <a:bodyPr/>
          <a:lstStyle/>
          <a:p>
            <a:fld id="{25FA0D19-0660-7647-BF24-001E5E010EB2}" type="slidenum">
              <a:rPr lang="en-US" smtClean="0"/>
              <a:t>89</a:t>
            </a:fld>
            <a:endParaRPr lang="en-US"/>
          </a:p>
        </p:txBody>
      </p:sp>
    </p:spTree>
    <p:extLst>
      <p:ext uri="{BB962C8B-B14F-4D97-AF65-F5344CB8AC3E}">
        <p14:creationId xmlns:p14="http://schemas.microsoft.com/office/powerpoint/2010/main" val="165814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050"/>
            <a:ext cx="7772400" cy="3215151"/>
          </a:xfrm>
        </p:spPr>
        <p:txBody>
          <a:bodyPr>
            <a:normAutofit/>
          </a:bodyPr>
          <a:lstStyle/>
          <a:p>
            <a:pPr algn="l"/>
            <a:r>
              <a:rPr lang="en-US" sz="3200" b="1" dirty="0" smtClean="0"/>
              <a:t>PART I. BASIC PASSIVE DNS VIA YOUR WEB BROWSER</a:t>
            </a:r>
            <a:br>
              <a:rPr lang="en-US" sz="3200" b="1" dirty="0" smtClean="0"/>
            </a:br>
            <a:r>
              <a:rPr lang="en-US" sz="3200" b="1" dirty="0"/>
              <a:t/>
            </a:r>
            <a:br>
              <a:rPr lang="en-US" sz="3200" b="1" dirty="0"/>
            </a:br>
            <a:r>
              <a:rPr lang="en-US" sz="3200" b="1" dirty="0" smtClean="0"/>
              <a:t/>
            </a:r>
            <a:br>
              <a:rPr lang="en-US" sz="3200" b="1" dirty="0" smtClean="0"/>
            </a:br>
            <a:r>
              <a:rPr lang="en-US" sz="3200" b="1" dirty="0" smtClean="0"/>
              <a:t>1) Introduction</a:t>
            </a:r>
            <a:endParaRPr lang="en-US" sz="2400" dirty="0"/>
          </a:p>
        </p:txBody>
      </p:sp>
    </p:spTree>
    <p:extLst>
      <p:ext uri="{BB962C8B-B14F-4D97-AF65-F5344CB8AC3E}">
        <p14:creationId xmlns:p14="http://schemas.microsoft.com/office/powerpoint/2010/main" val="23099365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2497"/>
            <a:ext cx="7772400" cy="2030387"/>
          </a:xfrm>
        </p:spPr>
        <p:txBody>
          <a:bodyPr>
            <a:normAutofit/>
          </a:bodyPr>
          <a:lstStyle/>
          <a:p>
            <a:pPr algn="l"/>
            <a:r>
              <a:rPr lang="en-US" sz="3200" b="1" dirty="0" smtClean="0"/>
              <a:t>9) Administrivia and Debugging</a:t>
            </a:r>
            <a:endParaRPr lang="en-US" sz="3200" b="1" dirty="0"/>
          </a:p>
        </p:txBody>
      </p:sp>
    </p:spTree>
    <p:extLst>
      <p:ext uri="{BB962C8B-B14F-4D97-AF65-F5344CB8AC3E}">
        <p14:creationId xmlns:p14="http://schemas.microsoft.com/office/powerpoint/2010/main" val="41498772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Out of Queries?</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marL="0" indent="0">
              <a:spcBef>
                <a:spcPts val="0"/>
              </a:spcBef>
              <a:buNone/>
            </a:pPr>
            <a:r>
              <a:rPr lang="en-US" sz="2400" dirty="0" smtClean="0"/>
              <a:t>Most DNSDB </a:t>
            </a:r>
            <a:r>
              <a:rPr lang="en-US" sz="2400" dirty="0" smtClean="0"/>
              <a:t>accounts have a limited quota of queries</a:t>
            </a:r>
            <a:r>
              <a:rPr lang="en-US" sz="2400" dirty="0"/>
              <a:t> </a:t>
            </a:r>
            <a:r>
              <a:rPr lang="en-US" sz="2400" dirty="0" smtClean="0"/>
              <a:t>(unless you have a DNSDB account that's been configured to have an unlimited number of queries). You can check to see how many queries you've got left with code such as:</a:t>
            </a:r>
          </a:p>
          <a:p>
            <a:pPr marL="0" indent="0">
              <a:spcBef>
                <a:spcPts val="0"/>
              </a:spcBef>
              <a:buNone/>
            </a:pPr>
            <a:endParaRPr lang="en-US" sz="2400" b="1" dirty="0"/>
          </a:p>
          <a:p>
            <a:pPr marL="0" indent="0">
              <a:spcBef>
                <a:spcPts val="0"/>
              </a:spcBef>
              <a:buNone/>
            </a:pPr>
            <a:r>
              <a:rPr lang="en-US" sz="2400" b="1" dirty="0" smtClean="0"/>
              <a:t>$ curl --header "X-API-Key: </a:t>
            </a:r>
            <a:r>
              <a:rPr lang="en-US" sz="2400" b="1" dirty="0" err="1" smtClean="0"/>
              <a:t>PutYourLongNumeri</a:t>
            </a:r>
            <a:r>
              <a:rPr lang="en-US" sz="2400" b="1" dirty="0" err="1"/>
              <a:t>c</a:t>
            </a:r>
            <a:r>
              <a:rPr lang="en-US" sz="2400" b="1" dirty="0" err="1" smtClean="0"/>
              <a:t>APIKeyHere</a:t>
            </a:r>
            <a:r>
              <a:rPr lang="en-US" sz="2400" b="1" dirty="0" smtClean="0"/>
              <a:t>" \</a:t>
            </a:r>
            <a:br>
              <a:rPr lang="en-US" sz="2400" b="1" dirty="0" smtClean="0"/>
            </a:br>
            <a:r>
              <a:rPr lang="en-US" sz="2400" b="1" dirty="0" smtClean="0"/>
              <a:t>https://</a:t>
            </a:r>
            <a:r>
              <a:rPr lang="en-US" sz="2400" b="1" dirty="0" err="1" smtClean="0"/>
              <a:t>api.dnsdb.info</a:t>
            </a:r>
            <a:r>
              <a:rPr lang="en-US" sz="2400" b="1" dirty="0" smtClean="0"/>
              <a:t>/lookup/</a:t>
            </a:r>
            <a:r>
              <a:rPr lang="en-US" sz="2400" b="1" dirty="0" err="1" smtClean="0"/>
              <a:t>rate_limit</a:t>
            </a:r>
            <a:r>
              <a:rPr lang="en-US" sz="2400" b="1" dirty="0" smtClean="0"/>
              <a:t> </a:t>
            </a:r>
          </a:p>
          <a:p>
            <a:pPr marL="0" indent="0">
              <a:spcBef>
                <a:spcPts val="0"/>
              </a:spcBef>
              <a:buNone/>
            </a:pPr>
            <a:endParaRPr lang="en-US" sz="2400" b="1" dirty="0"/>
          </a:p>
          <a:p>
            <a:pPr marL="0" indent="0">
              <a:spcBef>
                <a:spcPts val="0"/>
              </a:spcBef>
              <a:buNone/>
            </a:pPr>
            <a:r>
              <a:rPr lang="en-US" sz="2400" dirty="0" smtClean="0"/>
              <a:t>{</a:t>
            </a:r>
          </a:p>
          <a:p>
            <a:pPr marL="0" indent="0">
              <a:spcBef>
                <a:spcPts val="0"/>
              </a:spcBef>
              <a:buNone/>
            </a:pPr>
            <a:r>
              <a:rPr lang="en-US" sz="2400" dirty="0" smtClean="0"/>
              <a:t>  "rate": {</a:t>
            </a:r>
          </a:p>
          <a:p>
            <a:pPr marL="0" indent="0">
              <a:spcBef>
                <a:spcPts val="0"/>
              </a:spcBef>
              <a:buNone/>
            </a:pPr>
            <a:r>
              <a:rPr lang="en-US" sz="2400" dirty="0" smtClean="0"/>
              <a:t>    "reset": "n/a", </a:t>
            </a:r>
          </a:p>
          <a:p>
            <a:pPr marL="0" indent="0">
              <a:spcBef>
                <a:spcPts val="0"/>
              </a:spcBef>
              <a:buNone/>
            </a:pPr>
            <a:r>
              <a:rPr lang="en-US" sz="2400" dirty="0" smtClean="0"/>
              <a:t>    "limit": </a:t>
            </a:r>
            <a:r>
              <a:rPr lang="en-US" sz="2400" b="1" dirty="0" smtClean="0"/>
              <a:t>"unlimited"</a:t>
            </a:r>
            <a:r>
              <a:rPr lang="en-US" sz="2400" dirty="0" smtClean="0"/>
              <a:t>, </a:t>
            </a:r>
          </a:p>
          <a:p>
            <a:pPr marL="0" indent="0">
              <a:spcBef>
                <a:spcPts val="0"/>
              </a:spcBef>
              <a:buNone/>
            </a:pPr>
            <a:r>
              <a:rPr lang="en-US" sz="2400" dirty="0" smtClean="0"/>
              <a:t>    "remaining": "n/a"</a:t>
            </a:r>
          </a:p>
          <a:p>
            <a:pPr marL="0" indent="0">
              <a:spcBef>
                <a:spcPts val="0"/>
              </a:spcBef>
              <a:buNone/>
            </a:pPr>
            <a:r>
              <a:rPr lang="en-US" sz="2400" dirty="0" smtClean="0"/>
              <a:t>  }</a:t>
            </a:r>
          </a:p>
          <a:p>
            <a:pPr marL="0" indent="0">
              <a:spcBef>
                <a:spcPts val="0"/>
              </a:spcBef>
              <a:buNone/>
            </a:pPr>
            <a:r>
              <a:rPr lang="en-US" sz="2400" dirty="0" smtClean="0"/>
              <a:t>}</a:t>
            </a:r>
          </a:p>
        </p:txBody>
      </p:sp>
      <p:sp>
        <p:nvSpPr>
          <p:cNvPr id="4" name="Slide Number Placeholder 3"/>
          <p:cNvSpPr>
            <a:spLocks noGrp="1"/>
          </p:cNvSpPr>
          <p:nvPr>
            <p:ph type="sldNum" sz="quarter" idx="12"/>
          </p:nvPr>
        </p:nvSpPr>
        <p:spPr/>
        <p:txBody>
          <a:bodyPr/>
          <a:lstStyle/>
          <a:p>
            <a:fld id="{25FA0D19-0660-7647-BF24-001E5E010EB2}" type="slidenum">
              <a:rPr lang="en-US" smtClean="0"/>
              <a:t>91</a:t>
            </a:fld>
            <a:endParaRPr lang="en-US"/>
          </a:p>
        </p:txBody>
      </p:sp>
    </p:spTree>
    <p:extLst>
      <p:ext uri="{BB962C8B-B14F-4D97-AF65-F5344CB8AC3E}">
        <p14:creationId xmlns:p14="http://schemas.microsoft.com/office/powerpoint/2010/main" val="19919404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smtClean="0"/>
              <a:t>Some </a:t>
            </a:r>
            <a:r>
              <a:rPr lang="en-US" sz="3200" b="1" dirty="0" err="1" smtClean="0"/>
              <a:t>dnsdb_query.py</a:t>
            </a:r>
            <a:r>
              <a:rPr lang="en-US" sz="3200" b="1" dirty="0" smtClean="0"/>
              <a:t> </a:t>
            </a:r>
            <a:r>
              <a:rPr lang="en-US" sz="3200" b="1" dirty="0" smtClean="0"/>
              <a:t>Errors</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pPr>
              <a:spcBef>
                <a:spcPts val="0"/>
              </a:spcBef>
            </a:pPr>
            <a:r>
              <a:rPr lang="en-US" sz="2000" dirty="0" smtClean="0">
                <a:latin typeface="Courier New"/>
                <a:cs typeface="Courier New"/>
              </a:rPr>
              <a:t>$</a:t>
            </a:r>
            <a:r>
              <a:rPr lang="en-US" sz="2000" b="1" dirty="0" smtClean="0">
                <a:latin typeface="Courier New"/>
                <a:cs typeface="Courier New"/>
              </a:rPr>
              <a:t> </a:t>
            </a:r>
            <a:r>
              <a:rPr lang="en-US" sz="2000" b="1" dirty="0" err="1" smtClean="0">
                <a:latin typeface="Courier New"/>
                <a:cs typeface="Courier New"/>
              </a:rPr>
              <a:t>dnsdb_query.py</a:t>
            </a:r>
            <a:r>
              <a:rPr lang="en-US" sz="2000" b="1" dirty="0" smtClean="0">
                <a:latin typeface="Courier New"/>
                <a:cs typeface="Courier New"/>
              </a:rPr>
              <a:t> </a:t>
            </a:r>
            <a:r>
              <a:rPr lang="en-US" sz="2000" b="1" dirty="0" err="1" smtClean="0">
                <a:latin typeface="Courier New"/>
                <a:cs typeface="Courier New"/>
              </a:rPr>
              <a:t>foo.com</a:t>
            </a:r>
            <a:r>
              <a:rPr lang="en-US" sz="2000" b="1" dirty="0">
                <a:latin typeface="Courier New"/>
                <a:cs typeface="Courier New"/>
              </a:rPr>
              <a:t/>
            </a:r>
            <a:br>
              <a:rPr lang="en-US" sz="2000" b="1" dirty="0">
                <a:latin typeface="Courier New"/>
                <a:cs typeface="Courier New"/>
              </a:rPr>
            </a:br>
            <a:r>
              <a:rPr lang="en-US" sz="2000" dirty="0" smtClean="0">
                <a:latin typeface="Courier New"/>
                <a:cs typeface="Courier New"/>
              </a:rPr>
              <a:t>Usage: </a:t>
            </a:r>
            <a:r>
              <a:rPr lang="en-US" sz="2000" dirty="0" err="1" smtClean="0">
                <a:latin typeface="Courier New"/>
                <a:cs typeface="Courier New"/>
              </a:rPr>
              <a:t>dnsdb_query.py</a:t>
            </a:r>
            <a:r>
              <a:rPr lang="en-US" sz="2000" dirty="0" smtClean="0">
                <a:latin typeface="Courier New"/>
                <a:cs typeface="Courier New"/>
              </a:rPr>
              <a:t> [options]</a:t>
            </a:r>
            <a:br>
              <a:rPr lang="en-US" sz="2000" dirty="0" smtClean="0">
                <a:latin typeface="Courier New"/>
                <a:cs typeface="Courier New"/>
              </a:rPr>
            </a:br>
            <a:r>
              <a:rPr lang="en-US" sz="2400" dirty="0" smtClean="0"/>
              <a:t>[followed by the full command line syntax summary]</a:t>
            </a:r>
            <a:br>
              <a:rPr lang="en-US" sz="2400" dirty="0" smtClean="0"/>
            </a:br>
            <a:r>
              <a:rPr lang="en-US" sz="2400" dirty="0" smtClean="0"/>
              <a:t/>
            </a:r>
            <a:br>
              <a:rPr lang="en-US" sz="2400" dirty="0" smtClean="0"/>
            </a:br>
            <a:r>
              <a:rPr lang="en-US" sz="2400" dirty="0" smtClean="0"/>
              <a:t>You forgot to specify -</a:t>
            </a:r>
            <a:r>
              <a:rPr lang="en-US" sz="2400" dirty="0" err="1" smtClean="0"/>
              <a:t>i</a:t>
            </a:r>
            <a:r>
              <a:rPr lang="en-US" sz="2400" dirty="0" smtClean="0"/>
              <a:t>, -r, or </a:t>
            </a:r>
            <a:r>
              <a:rPr lang="en-US" sz="2400" dirty="0"/>
              <a:t>-</a:t>
            </a:r>
            <a:r>
              <a:rPr lang="en-US" sz="2400" dirty="0" smtClean="0"/>
              <a:t>n or otherwise </a:t>
            </a:r>
            <a:r>
              <a:rPr lang="en-US" sz="2400" dirty="0" err="1" smtClean="0"/>
              <a:t>mis</a:t>
            </a:r>
            <a:r>
              <a:rPr lang="en-US" sz="2400" dirty="0" smtClean="0"/>
              <a:t>-entered something </a:t>
            </a:r>
            <a:r>
              <a:rPr lang="mr-IN" sz="2400" dirty="0" smtClean="0"/>
              <a:t>–</a:t>
            </a:r>
            <a:r>
              <a:rPr lang="en-US" sz="2400" dirty="0" smtClean="0"/>
              <a:t> the </a:t>
            </a:r>
            <a:r>
              <a:rPr lang="en-US" sz="2400" dirty="0" err="1" smtClean="0"/>
              <a:t>dnsdb_query.py</a:t>
            </a:r>
            <a:r>
              <a:rPr lang="en-US" sz="2400" dirty="0" smtClean="0"/>
              <a:t> client can't figure out what you're trying to do</a:t>
            </a:r>
          </a:p>
          <a:p>
            <a:pPr>
              <a:spcBef>
                <a:spcPts val="0"/>
              </a:spcBef>
            </a:pPr>
            <a:endParaRPr lang="en-US" sz="2400" dirty="0" smtClean="0"/>
          </a:p>
          <a:p>
            <a:pPr>
              <a:spcBef>
                <a:spcPts val="0"/>
              </a:spcBef>
            </a:pPr>
            <a:r>
              <a:rPr lang="en-US" sz="2000" dirty="0">
                <a:latin typeface="Courier New"/>
                <a:cs typeface="Courier New"/>
              </a:rPr>
              <a:t>$</a:t>
            </a:r>
            <a:r>
              <a:rPr lang="en-US" sz="2000" b="1" dirty="0">
                <a:latin typeface="Courier New"/>
                <a:cs typeface="Courier New"/>
              </a:rPr>
              <a:t> </a:t>
            </a:r>
            <a:r>
              <a:rPr lang="en-US" sz="2000" b="1" dirty="0" err="1">
                <a:latin typeface="Courier New"/>
                <a:cs typeface="Courier New"/>
              </a:rPr>
              <a:t>dnsdb_query.py</a:t>
            </a:r>
            <a:r>
              <a:rPr lang="en-US" sz="2000" b="1" dirty="0">
                <a:latin typeface="Courier New"/>
                <a:cs typeface="Courier New"/>
              </a:rPr>
              <a:t> -</a:t>
            </a:r>
            <a:r>
              <a:rPr lang="en-US" sz="2000" b="1" dirty="0" err="1">
                <a:latin typeface="Courier New"/>
                <a:cs typeface="Courier New"/>
              </a:rPr>
              <a:t>i</a:t>
            </a:r>
            <a:r>
              <a:rPr lang="en-US" sz="2000" b="1" dirty="0">
                <a:latin typeface="Courier New"/>
                <a:cs typeface="Courier New"/>
              </a:rPr>
              <a:t> </a:t>
            </a:r>
            <a:r>
              <a:rPr lang="en-US" sz="2000" b="1" dirty="0" err="1">
                <a:latin typeface="Courier New"/>
                <a:cs typeface="Courier New"/>
              </a:rPr>
              <a:t>stsauver.com</a:t>
            </a:r>
            <a:r>
              <a:rPr lang="en-US" sz="2000" b="1" dirty="0">
                <a:latin typeface="Courier New"/>
                <a:cs typeface="Courier New"/>
              </a:rPr>
              <a:t/>
            </a:r>
            <a:br>
              <a:rPr lang="en-US" sz="2000" b="1" dirty="0">
                <a:latin typeface="Courier New"/>
                <a:cs typeface="Courier New"/>
              </a:rPr>
            </a:br>
            <a:r>
              <a:rPr lang="en-US" sz="2000" dirty="0">
                <a:latin typeface="Courier New"/>
                <a:cs typeface="Courier New"/>
              </a:rPr>
              <a:t>HTTP Error 400: Bad Request</a:t>
            </a:r>
            <a:br>
              <a:rPr lang="en-US" sz="2000" dirty="0">
                <a:latin typeface="Courier New"/>
                <a:cs typeface="Courier New"/>
              </a:rPr>
            </a:br>
            <a:r>
              <a:rPr lang="en-US" sz="2000" dirty="0">
                <a:latin typeface="Courier New"/>
                <a:cs typeface="Courier New"/>
              </a:rPr>
              <a:t/>
            </a:r>
            <a:br>
              <a:rPr lang="en-US" sz="2000" dirty="0">
                <a:latin typeface="Courier New"/>
                <a:cs typeface="Courier New"/>
              </a:rPr>
            </a:br>
            <a:r>
              <a:rPr lang="en-US" sz="2400" dirty="0"/>
              <a:t>In this example, you supplied a domain name as a -</a:t>
            </a:r>
            <a:r>
              <a:rPr lang="en-US" sz="2400" dirty="0" err="1"/>
              <a:t>i</a:t>
            </a:r>
            <a:r>
              <a:rPr lang="en-US" sz="2400" dirty="0"/>
              <a:t> parameter. The -</a:t>
            </a:r>
            <a:r>
              <a:rPr lang="en-US" sz="2400" dirty="0" err="1"/>
              <a:t>i</a:t>
            </a:r>
            <a:r>
              <a:rPr lang="en-US" sz="2400" dirty="0"/>
              <a:t> parameter needs an IP </a:t>
            </a:r>
            <a:r>
              <a:rPr lang="en-US" sz="2400" dirty="0" smtClean="0"/>
              <a:t>address, address range, </a:t>
            </a:r>
            <a:r>
              <a:rPr lang="en-US" sz="2400" dirty="0"/>
              <a:t>or CIDR </a:t>
            </a:r>
            <a:r>
              <a:rPr lang="en-US" sz="2400" dirty="0" smtClean="0"/>
              <a:t>prefix, not a domain name.</a:t>
            </a:r>
            <a:endParaRPr lang="en-US" sz="2400" dirty="0"/>
          </a:p>
          <a:p>
            <a:pPr marL="0" indent="0">
              <a:spcBef>
                <a:spcPts val="0"/>
              </a:spcBef>
              <a:buNone/>
            </a:pPr>
            <a:endParaRPr lang="en-US" sz="2400" dirty="0"/>
          </a:p>
        </p:txBody>
      </p:sp>
      <p:sp>
        <p:nvSpPr>
          <p:cNvPr id="4" name="Slide Number Placeholder 3"/>
          <p:cNvSpPr>
            <a:spLocks noGrp="1"/>
          </p:cNvSpPr>
          <p:nvPr>
            <p:ph type="sldNum" sz="quarter" idx="12"/>
          </p:nvPr>
        </p:nvSpPr>
        <p:spPr/>
        <p:txBody>
          <a:bodyPr/>
          <a:lstStyle/>
          <a:p>
            <a:fld id="{25FA0D19-0660-7647-BF24-001E5E010EB2}" type="slidenum">
              <a:rPr lang="en-US" smtClean="0"/>
              <a:t>92</a:t>
            </a:fld>
            <a:endParaRPr lang="en-US"/>
          </a:p>
        </p:txBody>
      </p:sp>
    </p:spTree>
    <p:extLst>
      <p:ext uri="{BB962C8B-B14F-4D97-AF65-F5344CB8AC3E}">
        <p14:creationId xmlns:p14="http://schemas.microsoft.com/office/powerpoint/2010/main" val="11380499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dirty="0" err="1" smtClean="0"/>
              <a:t>dnsdb_query.py</a:t>
            </a:r>
            <a:r>
              <a:rPr lang="en-US" sz="3200" b="1" dirty="0" smtClean="0"/>
              <a:t> Errors (continued)</a:t>
            </a:r>
            <a:endParaRPr lang="en-US" sz="3200" b="1" dirty="0"/>
          </a:p>
        </p:txBody>
      </p:sp>
      <p:sp>
        <p:nvSpPr>
          <p:cNvPr id="3" name="Content Placeholder 2"/>
          <p:cNvSpPr>
            <a:spLocks noGrp="1"/>
          </p:cNvSpPr>
          <p:nvPr>
            <p:ph idx="1"/>
          </p:nvPr>
        </p:nvSpPr>
        <p:spPr>
          <a:xfrm>
            <a:off x="211677" y="934982"/>
            <a:ext cx="8766950" cy="5751018"/>
          </a:xfrm>
        </p:spPr>
        <p:txBody>
          <a:bodyPr>
            <a:normAutofit/>
          </a:bodyPr>
          <a:lstStyle/>
          <a:p>
            <a:r>
              <a:rPr lang="en-US" sz="2000" dirty="0" smtClean="0">
                <a:latin typeface="Courier New"/>
                <a:cs typeface="Courier New"/>
              </a:rPr>
              <a:t>$</a:t>
            </a:r>
            <a:r>
              <a:rPr lang="en-US" sz="2000" b="1" dirty="0" smtClean="0">
                <a:latin typeface="Courier New"/>
                <a:cs typeface="Courier New"/>
              </a:rPr>
              <a:t> </a:t>
            </a:r>
            <a:r>
              <a:rPr lang="en-US" sz="2000" b="1" dirty="0">
                <a:latin typeface="Courier New"/>
                <a:cs typeface="Courier New"/>
              </a:rPr>
              <a:t>dnsdb_query.py -r </a:t>
            </a:r>
            <a:r>
              <a:rPr lang="en-US" sz="2000" b="1" dirty="0" smtClean="0">
                <a:latin typeface="Courier New"/>
                <a:cs typeface="Courier New"/>
              </a:rPr>
              <a:t>128.223.32.35</a:t>
            </a:r>
            <a:br>
              <a:rPr lang="en-US" sz="2000" b="1" dirty="0" smtClean="0">
                <a:latin typeface="Courier New"/>
                <a:cs typeface="Courier New"/>
              </a:rPr>
            </a:br>
            <a:r>
              <a:rPr lang="en-US" sz="2000" dirty="0" smtClean="0">
                <a:latin typeface="Courier New"/>
                <a:cs typeface="Courier New"/>
              </a:rPr>
              <a:t>HTTP </a:t>
            </a:r>
            <a:r>
              <a:rPr lang="en-US" sz="2000" dirty="0">
                <a:latin typeface="Courier New"/>
                <a:cs typeface="Courier New"/>
              </a:rPr>
              <a:t>Error 404: Not </a:t>
            </a:r>
            <a:r>
              <a:rPr lang="en-US" sz="2000" dirty="0" smtClean="0">
                <a:latin typeface="Courier New"/>
                <a:cs typeface="Courier New"/>
              </a:rPr>
              <a:t>Found</a:t>
            </a:r>
            <a:r>
              <a:rPr lang="en-US" sz="2000" dirty="0">
                <a:latin typeface="Courier New"/>
                <a:cs typeface="Courier New"/>
              </a:rPr>
              <a:t/>
            </a:r>
            <a:br>
              <a:rPr lang="en-US" sz="2000" dirty="0">
                <a:latin typeface="Courier New"/>
                <a:cs typeface="Courier New"/>
              </a:rPr>
            </a:br>
            <a:r>
              <a:rPr lang="en-US" sz="2000" dirty="0" smtClean="0">
                <a:latin typeface="Courier New"/>
                <a:cs typeface="Courier New"/>
              </a:rPr>
              <a:t/>
            </a:r>
            <a:br>
              <a:rPr lang="en-US" sz="2000" dirty="0" smtClean="0">
                <a:latin typeface="Courier New"/>
                <a:cs typeface="Courier New"/>
              </a:rPr>
            </a:br>
            <a:r>
              <a:rPr lang="en-US" sz="2400" dirty="0" smtClean="0"/>
              <a:t>You supplied an IP address to a -r parameter, which searches the left hand side. </a:t>
            </a:r>
            <a:r>
              <a:rPr lang="en-US" sz="2400" b="1" dirty="0" smtClean="0"/>
              <a:t>There are no IP addresses on the left hand side, and cannot be.  </a:t>
            </a:r>
            <a:r>
              <a:rPr lang="en-US" sz="2400" dirty="0" smtClean="0"/>
              <a:t>A -r parameter needs to be given a </a:t>
            </a:r>
            <a:r>
              <a:rPr lang="en-US" sz="2400" b="1" dirty="0" smtClean="0"/>
              <a:t>domain name</a:t>
            </a:r>
            <a:r>
              <a:rPr lang="en-US" sz="2400" dirty="0" smtClean="0"/>
              <a:t/>
            </a:r>
            <a:br>
              <a:rPr lang="en-US" sz="2400" dirty="0" smtClean="0"/>
            </a:br>
            <a:r>
              <a:rPr lang="en-US" sz="2400" dirty="0" smtClean="0"/>
              <a:t/>
            </a:r>
            <a:br>
              <a:rPr lang="en-US" sz="2400" dirty="0" smtClean="0"/>
            </a:br>
            <a:r>
              <a:rPr lang="en-US" sz="2400" dirty="0" smtClean="0"/>
              <a:t>"Q. But </a:t>
            </a:r>
            <a:r>
              <a:rPr lang="en-US" sz="2400" dirty="0" smtClean="0"/>
              <a:t>Joe! What about in-addrs? They're on the left side, right?" </a:t>
            </a:r>
            <a:r>
              <a:rPr lang="en-US" sz="2400" dirty="0" smtClean="0"/>
              <a:t/>
            </a:r>
            <a:br>
              <a:rPr lang="en-US" sz="2400" dirty="0" smtClean="0"/>
            </a:br>
            <a:r>
              <a:rPr lang="en-US" sz="2400" dirty="0" smtClean="0"/>
              <a:t/>
            </a:r>
            <a:br>
              <a:rPr lang="en-US" sz="2400" dirty="0" smtClean="0"/>
            </a:br>
            <a:r>
              <a:rPr lang="en-US" sz="2400" dirty="0" smtClean="0"/>
              <a:t>A. Yet</a:t>
            </a:r>
            <a:r>
              <a:rPr lang="en-US" sz="2400" dirty="0" smtClean="0"/>
              <a:t>, but </a:t>
            </a:r>
            <a:r>
              <a:rPr lang="en-US" sz="2400" dirty="0" smtClean="0"/>
              <a:t>in-</a:t>
            </a:r>
            <a:r>
              <a:rPr lang="en-US" sz="2400" dirty="0" err="1" smtClean="0"/>
              <a:t>addr's</a:t>
            </a:r>
            <a:r>
              <a:rPr lang="en-US" sz="2400" dirty="0" smtClean="0"/>
              <a:t> are </a:t>
            </a:r>
            <a:r>
              <a:rPr lang="en-US" sz="2400" dirty="0" smtClean="0"/>
              <a:t>actually </a:t>
            </a:r>
            <a:r>
              <a:rPr lang="en-US" sz="2400" i="1" dirty="0" smtClean="0"/>
              <a:t>names</a:t>
            </a:r>
            <a:r>
              <a:rPr lang="en-US" sz="2400" dirty="0" smtClean="0"/>
              <a:t>, </a:t>
            </a:r>
            <a:r>
              <a:rPr lang="en-US" sz="2400" dirty="0" smtClean="0"/>
              <a:t>not a purely numeric IP address...</a:t>
            </a:r>
          </a:p>
        </p:txBody>
      </p:sp>
      <p:sp>
        <p:nvSpPr>
          <p:cNvPr id="4" name="Slide Number Placeholder 3"/>
          <p:cNvSpPr>
            <a:spLocks noGrp="1"/>
          </p:cNvSpPr>
          <p:nvPr>
            <p:ph type="sldNum" sz="quarter" idx="12"/>
          </p:nvPr>
        </p:nvSpPr>
        <p:spPr/>
        <p:txBody>
          <a:bodyPr/>
          <a:lstStyle/>
          <a:p>
            <a:fld id="{25FA0D19-0660-7647-BF24-001E5E010EB2}" type="slidenum">
              <a:rPr lang="en-US" smtClean="0"/>
              <a:t>93</a:t>
            </a:fld>
            <a:endParaRPr lang="en-US"/>
          </a:p>
        </p:txBody>
      </p:sp>
    </p:spTree>
    <p:extLst>
      <p:ext uri="{BB962C8B-B14F-4D97-AF65-F5344CB8AC3E}">
        <p14:creationId xmlns:p14="http://schemas.microsoft.com/office/powerpoint/2010/main" val="28708668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88"/>
            <a:ext cx="9144000" cy="564517"/>
          </a:xfrm>
        </p:spPr>
        <p:txBody>
          <a:bodyPr>
            <a:normAutofit/>
          </a:bodyPr>
          <a:lstStyle/>
          <a:p>
            <a:r>
              <a:rPr lang="en-US" sz="3200" b="1" spc="-100" dirty="0" smtClean="0"/>
              <a:t>Searching For An in-</a:t>
            </a:r>
            <a:r>
              <a:rPr lang="en-US" sz="3200" b="1" spc="-100" dirty="0" err="1" smtClean="0"/>
              <a:t>addr.arpa</a:t>
            </a:r>
            <a:endParaRPr lang="en-US" sz="3200" b="1" spc="-100" dirty="0"/>
          </a:p>
        </p:txBody>
      </p:sp>
      <p:sp>
        <p:nvSpPr>
          <p:cNvPr id="3" name="Content Placeholder 2"/>
          <p:cNvSpPr>
            <a:spLocks noGrp="1"/>
          </p:cNvSpPr>
          <p:nvPr>
            <p:ph idx="1"/>
          </p:nvPr>
        </p:nvSpPr>
        <p:spPr>
          <a:xfrm>
            <a:off x="211677" y="934982"/>
            <a:ext cx="8766950" cy="5751018"/>
          </a:xfrm>
        </p:spPr>
        <p:txBody>
          <a:bodyPr>
            <a:normAutofit/>
          </a:bodyPr>
          <a:lstStyle/>
          <a:p>
            <a:pPr marL="0" indent="0">
              <a:buNone/>
            </a:pPr>
            <a:r>
              <a:rPr lang="en-US" sz="2000" b="1" dirty="0" smtClean="0">
                <a:latin typeface="Courier New"/>
                <a:cs typeface="Courier New"/>
              </a:rPr>
              <a:t>$ dnsdb_query.py -r 35.32.223.128.in-addr.arpa</a:t>
            </a:r>
            <a:br>
              <a:rPr lang="en-US" sz="2000" b="1" dirty="0" smtClean="0">
                <a:latin typeface="Courier New"/>
                <a:cs typeface="Courier New"/>
              </a:rPr>
            </a:br>
            <a:r>
              <a:rPr lang="en-US" sz="2000" dirty="0" smtClean="0">
                <a:latin typeface="Courier New"/>
                <a:cs typeface="Courier New"/>
              </a:rPr>
              <a:t>;;  bailiwick: 223.128.in-addr.arpa.</a:t>
            </a:r>
          </a:p>
          <a:p>
            <a:pPr marL="0" indent="0">
              <a:buNone/>
            </a:pPr>
            <a:r>
              <a:rPr lang="en-US" sz="2000" dirty="0" smtClean="0">
                <a:latin typeface="Courier New"/>
                <a:cs typeface="Courier New"/>
              </a:rPr>
              <a:t>;;      count: 180,166</a:t>
            </a:r>
          </a:p>
          <a:p>
            <a:pPr marL="0" indent="0">
              <a:buNone/>
            </a:pPr>
            <a:r>
              <a:rPr lang="en-US" sz="2000" dirty="0" smtClean="0">
                <a:latin typeface="Courier New"/>
                <a:cs typeface="Courier New"/>
              </a:rPr>
              <a:t>;; first seen: 2010-06-24 14:40:38 -0000</a:t>
            </a:r>
          </a:p>
          <a:p>
            <a:pPr marL="0" indent="0">
              <a:buNone/>
            </a:pPr>
            <a:r>
              <a:rPr lang="en-US" sz="2000" dirty="0" smtClean="0">
                <a:latin typeface="Courier New"/>
                <a:cs typeface="Courier New"/>
              </a:rPr>
              <a:t>;;  last seen: 2016-06-28 01:18:28 -0000</a:t>
            </a:r>
          </a:p>
          <a:p>
            <a:pPr marL="0" indent="0">
              <a:buNone/>
            </a:pPr>
            <a:r>
              <a:rPr lang="en-US" sz="2000" b="1" dirty="0" smtClean="0">
                <a:latin typeface="Courier New"/>
                <a:cs typeface="Courier New"/>
              </a:rPr>
              <a:t>35.32.223.128.in-addr.arpa. IN PTR </a:t>
            </a:r>
            <a:r>
              <a:rPr lang="en-US" sz="2000" b="1" dirty="0" err="1" smtClean="0">
                <a:latin typeface="Courier New"/>
                <a:cs typeface="Courier New"/>
              </a:rPr>
              <a:t>phloem.uoregon.edu</a:t>
            </a:r>
            <a:r>
              <a:rPr lang="en-US" sz="2000" b="1" dirty="0" smtClean="0">
                <a:latin typeface="Courier New"/>
                <a:cs typeface="Courier New"/>
              </a:rPr>
              <a:t>.</a:t>
            </a:r>
          </a:p>
          <a:p>
            <a:pPr marL="0" indent="0">
              <a:buNone/>
            </a:pPr>
            <a:endParaRPr lang="en-US" sz="2400" dirty="0" smtClean="0"/>
          </a:p>
          <a:p>
            <a:pPr marL="0" indent="0">
              <a:buNone/>
            </a:pPr>
            <a:r>
              <a:rPr lang="en-US" sz="2400" i="1" dirty="0" smtClean="0"/>
              <a:t>Contrast that result with with:</a:t>
            </a:r>
            <a:br>
              <a:rPr lang="en-US" sz="2400" i="1" dirty="0" smtClean="0"/>
            </a:br>
            <a:r>
              <a:rPr lang="en-US" sz="2000" b="1" dirty="0" smtClean="0">
                <a:latin typeface="Courier New"/>
                <a:cs typeface="Courier New"/>
              </a:rPr>
              <a:t>$ dnsdb_query.py -i 128.223.32.35</a:t>
            </a:r>
          </a:p>
          <a:p>
            <a:pPr marL="0" indent="0">
              <a:buNone/>
            </a:pPr>
            <a:r>
              <a:rPr lang="en-US" sz="2000" dirty="0" err="1" smtClean="0">
                <a:solidFill>
                  <a:srgbClr val="008000"/>
                </a:solidFill>
                <a:latin typeface="Courier New"/>
                <a:cs typeface="Courier New"/>
              </a:rPr>
              <a:t>phloem.uoregon.edu</a:t>
            </a:r>
            <a:r>
              <a:rPr lang="en-US" sz="2000" dirty="0" smtClean="0">
                <a:solidFill>
                  <a:srgbClr val="008000"/>
                </a:solidFill>
                <a:latin typeface="Courier New"/>
                <a:cs typeface="Courier New"/>
              </a:rPr>
              <a:t>. IN A 128.223.32.35</a:t>
            </a:r>
          </a:p>
          <a:p>
            <a:pPr marL="0" indent="0">
              <a:buNone/>
            </a:pPr>
            <a:r>
              <a:rPr lang="en-US" sz="2000" dirty="0" err="1" smtClean="0">
                <a:solidFill>
                  <a:srgbClr val="FF0000"/>
                </a:solidFill>
                <a:latin typeface="Courier New"/>
                <a:cs typeface="Courier New"/>
              </a:rPr>
              <a:t>c.ns.usac.edu.gt</a:t>
            </a:r>
            <a:r>
              <a:rPr lang="en-US" sz="2000" dirty="0" smtClean="0">
                <a:solidFill>
                  <a:srgbClr val="FF0000"/>
                </a:solidFill>
                <a:latin typeface="Courier New"/>
                <a:cs typeface="Courier New"/>
              </a:rPr>
              <a:t>. IN A 128.223.32.35</a:t>
            </a:r>
          </a:p>
          <a:p>
            <a:pPr marL="0" indent="0">
              <a:buNone/>
            </a:pPr>
            <a:r>
              <a:rPr lang="en-US" sz="2400" dirty="0" smtClean="0"/>
              <a:t>[etc]</a:t>
            </a:r>
            <a:br>
              <a:rPr lang="en-US" sz="2400" dirty="0" smtClean="0"/>
            </a:br>
            <a:r>
              <a:rPr lang="en-US" sz="2400" dirty="0" smtClean="0"/>
              <a:t/>
            </a:r>
            <a:br>
              <a:rPr lang="en-US" sz="2400" dirty="0" smtClean="0"/>
            </a:br>
            <a:r>
              <a:rPr lang="en-US" sz="2400" i="1" dirty="0" smtClean="0"/>
              <a:t>Note: some pDNS imputed IP RRs may not be trustworthy, and in-</a:t>
            </a:r>
            <a:r>
              <a:rPr lang="en-US" sz="2400" i="1" dirty="0" err="1" smtClean="0"/>
              <a:t>addrs</a:t>
            </a:r>
            <a:r>
              <a:rPr lang="en-US" sz="2400" i="1" dirty="0" smtClean="0"/>
              <a:t> are definitely able to be used in misleading ways.</a:t>
            </a:r>
          </a:p>
        </p:txBody>
      </p:sp>
      <p:sp>
        <p:nvSpPr>
          <p:cNvPr id="4" name="Slide Number Placeholder 3"/>
          <p:cNvSpPr>
            <a:spLocks noGrp="1"/>
          </p:cNvSpPr>
          <p:nvPr>
            <p:ph type="sldNum" sz="quarter" idx="12"/>
          </p:nvPr>
        </p:nvSpPr>
        <p:spPr/>
        <p:txBody>
          <a:bodyPr/>
          <a:lstStyle/>
          <a:p>
            <a:fld id="{25FA0D19-0660-7647-BF24-001E5E010EB2}" type="slidenum">
              <a:rPr lang="en-US" smtClean="0"/>
              <a:t>94</a:t>
            </a:fld>
            <a:endParaRPr lang="en-US"/>
          </a:p>
        </p:txBody>
      </p:sp>
    </p:spTree>
    <p:extLst>
      <p:ext uri="{BB962C8B-B14F-4D97-AF65-F5344CB8AC3E}">
        <p14:creationId xmlns:p14="http://schemas.microsoft.com/office/powerpoint/2010/main" val="1262664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0781"/>
            <a:ext cx="7772400" cy="1470025"/>
          </a:xfrm>
        </p:spPr>
        <p:txBody>
          <a:bodyPr>
            <a:normAutofit/>
          </a:bodyPr>
          <a:lstStyle/>
          <a:p>
            <a:pPr algn="l"/>
            <a:r>
              <a:rPr lang="en-US" sz="3200" b="1" dirty="0" smtClean="0"/>
              <a:t>10) Farsight's Splunk Plugin and Passive DNS</a:t>
            </a:r>
            <a:endParaRPr lang="en-US" sz="3200" b="1" dirty="0"/>
          </a:p>
        </p:txBody>
      </p:sp>
    </p:spTree>
    <p:extLst>
      <p:ext uri="{BB962C8B-B14F-4D97-AF65-F5344CB8AC3E}">
        <p14:creationId xmlns:p14="http://schemas.microsoft.com/office/powerpoint/2010/main" val="195259828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620267"/>
          </a:xfrm>
        </p:spPr>
        <p:txBody>
          <a:bodyPr>
            <a:normAutofit/>
          </a:bodyPr>
          <a:lstStyle/>
          <a:p>
            <a:r>
              <a:rPr lang="en-US" sz="3200" b="1" spc="-100" dirty="0" smtClean="0"/>
              <a:t>How Does Splunk "Fit?"</a:t>
            </a:r>
            <a:endParaRPr lang="en-US" sz="3200" b="1" spc="-100" dirty="0"/>
          </a:p>
        </p:txBody>
      </p:sp>
      <p:sp>
        <p:nvSpPr>
          <p:cNvPr id="3" name="Content Placeholder 2"/>
          <p:cNvSpPr>
            <a:spLocks noGrp="1"/>
          </p:cNvSpPr>
          <p:nvPr>
            <p:ph idx="1"/>
          </p:nvPr>
        </p:nvSpPr>
        <p:spPr>
          <a:xfrm>
            <a:off x="185861" y="856557"/>
            <a:ext cx="8797445" cy="5850419"/>
          </a:xfrm>
        </p:spPr>
        <p:txBody>
          <a:bodyPr>
            <a:normAutofit/>
          </a:bodyPr>
          <a:lstStyle/>
          <a:p>
            <a:r>
              <a:rPr lang="en-US" sz="2400" dirty="0" smtClean="0"/>
              <a:t>Splunk is a very popular log management tool, terrific for digging into syslog data and similar data sources. Multiple versions of Splunk are available, including a free version, and trial versions of the Enterprise and Cloud versions. </a:t>
            </a:r>
          </a:p>
          <a:p>
            <a:endParaRPr lang="en-US" sz="2400" dirty="0" smtClean="0"/>
          </a:p>
          <a:p>
            <a:r>
              <a:rPr lang="en-US" sz="2400" b="1" i="1" dirty="0" smtClean="0"/>
              <a:t>The Farsight Splunk plugin requires use of the Enterprise version of Splunk. </a:t>
            </a:r>
            <a:r>
              <a:rPr lang="en-US" sz="2400" dirty="0" smtClean="0"/>
              <a:t>To get a </a:t>
            </a:r>
            <a:r>
              <a:rPr lang="en-US" sz="2400" b="1" dirty="0" smtClean="0"/>
              <a:t>free </a:t>
            </a:r>
            <a:r>
              <a:rPr lang="en-US" sz="2400" b="1" dirty="0" smtClean="0">
                <a:solidFill>
                  <a:srgbClr val="FF0000"/>
                </a:solidFill>
              </a:rPr>
              <a:t>60 day </a:t>
            </a:r>
            <a:r>
              <a:rPr lang="en-US" sz="2400" b="1" dirty="0" smtClean="0"/>
              <a:t>trial of Splunk Enterprise </a:t>
            </a:r>
            <a:r>
              <a:rPr lang="en-US" sz="2400" dirty="0" smtClean="0"/>
              <a:t>(registration required; limited to indexing 500MB of data per </a:t>
            </a:r>
            <a:r>
              <a:rPr lang="en-US" sz="2400" dirty="0" smtClean="0"/>
              <a:t>day):</a:t>
            </a:r>
            <a:br>
              <a:rPr lang="en-US" sz="2400" dirty="0" smtClean="0"/>
            </a:br>
            <a:r>
              <a:rPr lang="en-US" sz="2400" dirty="0" smtClean="0"/>
              <a:t/>
            </a:r>
            <a:br>
              <a:rPr lang="en-US" sz="2400" dirty="0" smtClean="0"/>
            </a:br>
            <a:r>
              <a:rPr lang="en-US" sz="2400" dirty="0" smtClean="0"/>
              <a:t>https</a:t>
            </a:r>
            <a:r>
              <a:rPr lang="en-US" sz="2400" dirty="0" smtClean="0"/>
              <a:t>://</a:t>
            </a:r>
            <a:r>
              <a:rPr lang="en-US" sz="2400" dirty="0" err="1" smtClean="0"/>
              <a:t>www.splunk.com</a:t>
            </a:r>
            <a:r>
              <a:rPr lang="en-US" sz="2400" dirty="0" smtClean="0"/>
              <a:t>/</a:t>
            </a:r>
            <a:r>
              <a:rPr lang="en-US" sz="2400" dirty="0" err="1" smtClean="0"/>
              <a:t>en_us</a:t>
            </a:r>
            <a:r>
              <a:rPr lang="en-US" sz="2400" dirty="0" smtClean="0"/>
              <a:t>/products/</a:t>
            </a:r>
            <a:r>
              <a:rPr lang="en-US" sz="2400" dirty="0" err="1" smtClean="0"/>
              <a:t>splunk-enterprise.html</a:t>
            </a:r>
            <a:r>
              <a:rPr lang="en-US" sz="2400" dirty="0" smtClean="0"/>
              <a:t/>
            </a:r>
            <a:br>
              <a:rPr lang="en-US" sz="2400" dirty="0" smtClean="0"/>
            </a:br>
            <a:r>
              <a:rPr lang="en-US" sz="2400" dirty="0" smtClean="0"/>
              <a:t/>
            </a:r>
            <a:br>
              <a:rPr lang="en-US" sz="2400" dirty="0" smtClean="0"/>
            </a:br>
            <a:r>
              <a:rPr lang="en-US" sz="2400" dirty="0" smtClean="0"/>
              <a:t>You </a:t>
            </a:r>
            <a:r>
              <a:rPr lang="en-US" sz="2400" dirty="0" smtClean="0"/>
              <a:t>can even install and run the trial version of Enterprise Splunk and the Farsight DNSDB plugin on your Mac!</a:t>
            </a:r>
          </a:p>
          <a:p>
            <a:endParaRPr lang="en-US" sz="2400" dirty="0"/>
          </a:p>
          <a:p>
            <a:r>
              <a:rPr lang="en-US" sz="2400" dirty="0" smtClean="0"/>
              <a:t>The installation is pretty straightforward.</a:t>
            </a:r>
          </a:p>
        </p:txBody>
      </p:sp>
      <p:sp>
        <p:nvSpPr>
          <p:cNvPr id="4" name="Slide Number Placeholder 3"/>
          <p:cNvSpPr>
            <a:spLocks noGrp="1"/>
          </p:cNvSpPr>
          <p:nvPr>
            <p:ph type="sldNum" sz="quarter" idx="12"/>
          </p:nvPr>
        </p:nvSpPr>
        <p:spPr/>
        <p:txBody>
          <a:bodyPr/>
          <a:lstStyle/>
          <a:p>
            <a:fld id="{CA44DB02-E0A0-1341-9892-8AF3565EBECC}" type="slidenum">
              <a:rPr lang="en-US" smtClean="0"/>
              <a:t>96</a:t>
            </a:fld>
            <a:endParaRPr lang="en-US" dirty="0"/>
          </a:p>
        </p:txBody>
      </p:sp>
    </p:spTree>
    <p:extLst>
      <p:ext uri="{BB962C8B-B14F-4D97-AF65-F5344CB8AC3E}">
        <p14:creationId xmlns:p14="http://schemas.microsoft.com/office/powerpoint/2010/main" val="367941218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782334"/>
          </a:xfrm>
        </p:spPr>
        <p:txBody>
          <a:bodyPr>
            <a:normAutofit/>
          </a:bodyPr>
          <a:lstStyle/>
          <a:p>
            <a:r>
              <a:rPr lang="en-US" sz="3200" b="1" spc="-100" dirty="0" smtClean="0"/>
              <a:t>Installation Is Straightforward on the Mac</a:t>
            </a:r>
            <a:endParaRPr lang="en-US" sz="3200" b="1" spc="-100" dirty="0"/>
          </a:p>
        </p:txBody>
      </p:sp>
      <p:sp>
        <p:nvSpPr>
          <p:cNvPr id="4" name="Slide Number Placeholder 3"/>
          <p:cNvSpPr>
            <a:spLocks noGrp="1"/>
          </p:cNvSpPr>
          <p:nvPr>
            <p:ph type="sldNum" sz="quarter" idx="12"/>
          </p:nvPr>
        </p:nvSpPr>
        <p:spPr/>
        <p:txBody>
          <a:bodyPr/>
          <a:lstStyle/>
          <a:p>
            <a:fld id="{CA44DB02-E0A0-1341-9892-8AF3565EBECC}" type="slidenum">
              <a:rPr lang="en-US" smtClean="0"/>
              <a:t>97</a:t>
            </a:fld>
            <a:endParaRPr lang="en-US" dirty="0"/>
          </a:p>
        </p:txBody>
      </p:sp>
      <p:pic>
        <p:nvPicPr>
          <p:cNvPr id="7" name="Picture 6" descr="install-splun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02469"/>
            <a:ext cx="8382000" cy="5321300"/>
          </a:xfrm>
          <a:prstGeom prst="rect">
            <a:avLst/>
          </a:prstGeom>
        </p:spPr>
      </p:pic>
    </p:spTree>
    <p:extLst>
      <p:ext uri="{BB962C8B-B14F-4D97-AF65-F5344CB8AC3E}">
        <p14:creationId xmlns:p14="http://schemas.microsoft.com/office/powerpoint/2010/main" val="31739992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782334"/>
          </a:xfrm>
        </p:spPr>
        <p:txBody>
          <a:bodyPr>
            <a:normAutofit/>
          </a:bodyPr>
          <a:lstStyle/>
          <a:p>
            <a:r>
              <a:rPr lang="en-US" sz="3200" b="1" spc="-100" dirty="0" smtClean="0"/>
              <a:t>Installation (2)</a:t>
            </a:r>
            <a:endParaRPr lang="en-US" sz="3200" b="1" spc="-100" dirty="0"/>
          </a:p>
        </p:txBody>
      </p:sp>
      <p:sp>
        <p:nvSpPr>
          <p:cNvPr id="4" name="Slide Number Placeholder 3"/>
          <p:cNvSpPr>
            <a:spLocks noGrp="1"/>
          </p:cNvSpPr>
          <p:nvPr>
            <p:ph type="sldNum" sz="quarter" idx="12"/>
          </p:nvPr>
        </p:nvSpPr>
        <p:spPr/>
        <p:txBody>
          <a:bodyPr/>
          <a:lstStyle/>
          <a:p>
            <a:fld id="{CA44DB02-E0A0-1341-9892-8AF3565EBECC}" type="slidenum">
              <a:rPr lang="en-US" smtClean="0"/>
              <a:t>98</a:t>
            </a:fld>
            <a:endParaRPr lang="en-US" dirty="0"/>
          </a:p>
        </p:txBody>
      </p:sp>
      <p:pic>
        <p:nvPicPr>
          <p:cNvPr id="3" name="Picture 2" descr="spa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2" y="885712"/>
            <a:ext cx="7848600" cy="5537200"/>
          </a:xfrm>
          <a:prstGeom prst="rect">
            <a:avLst/>
          </a:prstGeom>
        </p:spPr>
      </p:pic>
    </p:spTree>
    <p:extLst>
      <p:ext uri="{BB962C8B-B14F-4D97-AF65-F5344CB8AC3E}">
        <p14:creationId xmlns:p14="http://schemas.microsoft.com/office/powerpoint/2010/main" val="182590121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78"/>
            <a:ext cx="9144000" cy="782334"/>
          </a:xfrm>
        </p:spPr>
        <p:txBody>
          <a:bodyPr>
            <a:normAutofit/>
          </a:bodyPr>
          <a:lstStyle/>
          <a:p>
            <a:r>
              <a:rPr lang="en-US" sz="3200" b="1" spc="-100" dirty="0" smtClean="0"/>
              <a:t>Once You've Got Splunk Installed, </a:t>
            </a:r>
            <a:br>
              <a:rPr lang="en-US" sz="3200" b="1" spc="-100" dirty="0" smtClean="0"/>
            </a:br>
            <a:r>
              <a:rPr lang="en-US" sz="3200" b="1" spc="-100" dirty="0" smtClean="0"/>
              <a:t>Launch </a:t>
            </a:r>
            <a:r>
              <a:rPr lang="en-US" sz="3200" b="1" spc="-100" dirty="0"/>
              <a:t>I</a:t>
            </a:r>
            <a:r>
              <a:rPr lang="en-US" sz="3200" b="1" spc="-100" dirty="0" smtClean="0"/>
              <a:t>t From Your Desktop</a:t>
            </a:r>
            <a:endParaRPr lang="en-US" sz="3200" b="1" spc="-100" dirty="0"/>
          </a:p>
        </p:txBody>
      </p:sp>
      <p:sp>
        <p:nvSpPr>
          <p:cNvPr id="4" name="Slide Number Placeholder 3"/>
          <p:cNvSpPr>
            <a:spLocks noGrp="1"/>
          </p:cNvSpPr>
          <p:nvPr>
            <p:ph type="sldNum" sz="quarter" idx="12"/>
          </p:nvPr>
        </p:nvSpPr>
        <p:spPr/>
        <p:txBody>
          <a:bodyPr/>
          <a:lstStyle/>
          <a:p>
            <a:fld id="{CA44DB02-E0A0-1341-9892-8AF3565EBECC}" type="slidenum">
              <a:rPr lang="en-US" smtClean="0"/>
              <a:t>99</a:t>
            </a:fld>
            <a:endParaRPr lang="en-US" dirty="0"/>
          </a:p>
        </p:txBody>
      </p:sp>
      <p:pic>
        <p:nvPicPr>
          <p:cNvPr id="6" name="Picture 5" descr="login-scree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81" y="1130300"/>
            <a:ext cx="8712200" cy="5727700"/>
          </a:xfrm>
          <a:prstGeom prst="rect">
            <a:avLst/>
          </a:prstGeom>
        </p:spPr>
      </p:pic>
    </p:spTree>
    <p:extLst>
      <p:ext uri="{BB962C8B-B14F-4D97-AF65-F5344CB8AC3E}">
        <p14:creationId xmlns:p14="http://schemas.microsoft.com/office/powerpoint/2010/main" val="914078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7191</TotalTime>
  <Words>9530</Words>
  <Application>Microsoft Macintosh PowerPoint</Application>
  <PresentationFormat>On-screen Show (4:3)</PresentationFormat>
  <Paragraphs>1419</Paragraphs>
  <Slides>177</Slides>
  <Notes>0</Notes>
  <HiddenSlides>0</HiddenSlides>
  <MMClips>0</MMClips>
  <ScaleCrop>false</ScaleCrop>
  <HeadingPairs>
    <vt:vector size="4" baseType="variant">
      <vt:variant>
        <vt:lpstr>Theme</vt:lpstr>
      </vt:variant>
      <vt:variant>
        <vt:i4>1</vt:i4>
      </vt:variant>
      <vt:variant>
        <vt:lpstr>Slide Titles</vt:lpstr>
      </vt:variant>
      <vt:variant>
        <vt:i4>177</vt:i4>
      </vt:variant>
    </vt:vector>
  </HeadingPairs>
  <TitlesOfParts>
    <vt:vector size="178" baseType="lpstr">
      <vt:lpstr>Office Theme</vt:lpstr>
      <vt:lpstr>Nowhere To Hide: Using Passive DNS  To Find Spammer Infrastructure</vt:lpstr>
      <vt:lpstr>– Social Media Posting Allowed – Twitter, Facebook, LinkedIn, other social media posts  are permitted during this session, PROVIDED THAT YOU...</vt:lpstr>
      <vt:lpstr>Welcome To The Paris Passive DNS Training!</vt:lpstr>
      <vt:lpstr>A Disclaimer About The IPs and Domains Used Today</vt:lpstr>
      <vt:lpstr>My Odd Slide Style</vt:lpstr>
      <vt:lpstr>Today's Session</vt:lpstr>
      <vt:lpstr>Some Entities Offering Passive DNS Services</vt:lpstr>
      <vt:lpstr>PowerPoint Presentation</vt:lpstr>
      <vt:lpstr>PART I. BASIC PASSIVE DNS VIA YOUR WEB BROWSER   1) Introduction</vt:lpstr>
      <vt:lpstr>What's DNS? (A Quick One Slide Intro)</vt:lpstr>
      <vt:lpstr>Spammers and Other Cyber Criminals ALSO Use DNS</vt:lpstr>
      <vt:lpstr>Pivoting:  Using "Initial  Clues" To Find "Related Resources"  Key....................  -- Passive DNS     Based  -- NOT Passive       DNS-Based     pivot attributes</vt:lpstr>
      <vt:lpstr>What's The Point of Pivoting via Passive DNS?</vt:lpstr>
      <vt:lpstr>One Small Problem: Regular DNS Isn't Designed To Facilitate Hunting Spammers/Cybercriminals</vt:lpstr>
      <vt:lpstr>Where Does Passive DNS Data Come From?</vt:lpstr>
      <vt:lpstr>An Aside About Passive DNS and Privacy</vt:lpstr>
      <vt:lpstr>2) The Simple Web Interface to DNSDB</vt:lpstr>
      <vt:lpstr>Accessing DNSDB</vt:lpstr>
      <vt:lpstr>Limitations/Advantages of the Web Interface</vt:lpstr>
      <vt:lpstr>Prerequisites For Using The DNSDB Web Interface</vt:lpstr>
      <vt:lpstr>The DNSDB Web Client's Opening Screen</vt:lpstr>
      <vt:lpstr>Click "Login" on the Blue Menu Bar, Then Login...</vt:lpstr>
      <vt:lpstr>This Is The Opening Search Screen You Should Then See</vt:lpstr>
      <vt:lpstr>Make a Simple Sample Query...  What IPv4 Addresses Have Been Used By ieee.org?</vt:lpstr>
      <vt:lpstr>Results For That Query</vt:lpstr>
      <vt:lpstr>Some Tips For Working With The Web Interface</vt:lpstr>
      <vt:lpstr>Making Correct Choices In The Web Interface</vt:lpstr>
      <vt:lpstr>Sample Mistake: Mistakenly Putting In  An IP Where A Domain Name Is Needed...</vt:lpstr>
      <vt:lpstr>Trying It Again, After Correcting The Query Settings</vt:lpstr>
      <vt:lpstr>Avoiding DNSDB Errors In The First Place</vt:lpstr>
      <vt:lpstr>RRset searches: find left hand side matches</vt:lpstr>
      <vt:lpstr>Rdata searches: find right hand side matches</vt:lpstr>
      <vt:lpstr>A Brief DNS Record-Type "Cheat Sheet"</vt:lpstr>
      <vt:lpstr>What About the "Bailiwick" Field In The Interface?</vt:lpstr>
      <vt:lpstr>"How Do I Get More Than 10,000 Results?"</vt:lpstr>
      <vt:lpstr>Exercises</vt:lpstr>
      <vt:lpstr>Exercises (continued #1)</vt:lpstr>
      <vt:lpstr>Exercises (continued #2)</vt:lpstr>
      <vt:lpstr>europa.eu from BFK Passive DNS</vt:lpstr>
      <vt:lpstr>End of Part I</vt:lpstr>
      <vt:lpstr>PART II. PASSIVE DNS API/Command Line Interface   3) Installing the Command Line Interface (CLI) Python Client</vt:lpstr>
      <vt:lpstr>Limitations And Advantages of Using The DNSDB API</vt:lpstr>
      <vt:lpstr>Prerequisites For Accessing DNSDB Via The API</vt:lpstr>
      <vt:lpstr>Python DNSDB API Command Line Client</vt:lpstr>
      <vt:lpstr>Prerequisites  (per https://github.com/dnsdb/dnsdb-query)</vt:lpstr>
      <vt:lpstr>Installing dnsdb_query.py per https://github.com/dnsdb/dnsdb-query</vt:lpstr>
      <vt:lpstr>Installing dnsdb_query.py (continued)</vt:lpstr>
      <vt:lpstr>Installing dnsdb_query.py (continued #2)</vt:lpstr>
      <vt:lpstr>Debugging Errors Trying To Run dnsdb_query.py</vt:lpstr>
      <vt:lpstr>Learning A Little About The Command Line Client</vt:lpstr>
      <vt:lpstr>PowerPoint Presentation</vt:lpstr>
      <vt:lpstr>Learning By Examples and Mucking Around A Little</vt:lpstr>
      <vt:lpstr>4) Investigating An IP Address or CIDR Block</vt:lpstr>
      <vt:lpstr>If Your Starting Point Is An IP Address</vt:lpstr>
      <vt:lpstr>Why Would You Want To Search For An  IP Address In Passive DNS?</vt:lpstr>
      <vt:lpstr>Time Fencing: Show Results From Just the Last 90 Days</vt:lpstr>
      <vt:lpstr>A Few Other Ways To Specify Times....</vt:lpstr>
      <vt:lpstr>What If You Want To See What's In A CIDR Netblock?</vt:lpstr>
      <vt:lpstr>What If I'm Interested in IPv6 Addresses or Blocks?</vt:lpstr>
      <vt:lpstr>How About An Arbitrary Network IP Range?</vt:lpstr>
      <vt:lpstr>Some -i Sorting Notes</vt:lpstr>
      <vt:lpstr>Some Of The Sort-Related Jargon...</vt:lpstr>
      <vt:lpstr>5) Searching Domain Names Seen On  The LEFT Side ("rrnames")</vt:lpstr>
      <vt:lpstr>If You've Got A Domain Name and Want To Know  The IPs It Has Used, Think "I'll make a -r query"</vt:lpstr>
      <vt:lpstr>Selecting Just A Specific DNS Record Type</vt:lpstr>
      <vt:lpstr>Find All *.farsightsecurity.com Hostnames With "AAAA" Records, Seen Since 1-May-2016?</vt:lpstr>
      <vt:lpstr>Show Me All Domains Containing *paypal* ...</vt:lpstr>
      <vt:lpstr>More -r "Wildcarding" Notes</vt:lpstr>
      <vt:lpstr>IDNs? Yes -- In Punycode Format</vt:lpstr>
      <vt:lpstr>6) Match Domain Names Seen On The RIGHT Side ("rdata"), Typically Used To Find  Domains Sharing The Same Name Server Or Domains Sharing a Common Mail Server</vt:lpstr>
      <vt:lpstr>If You've Got a Name Server's FQDN, Think -n</vt:lpstr>
      <vt:lpstr>List Just Effective 2nd-Level Domains From a NS Search (Also Omitting Any .arpa. Domains)</vt:lpstr>
      <vt:lpstr>The Little 2nd-level-dom Script</vt:lpstr>
      <vt:lpstr>Testing the 2nd-Level Domain Script....</vt:lpstr>
      <vt:lpstr>Why Do You Call Them Effective 2nd Level Domains?</vt:lpstr>
      <vt:lpstr>Another Example: Finding Domains That Share a Common Mail Server</vt:lpstr>
      <vt:lpstr>7) Formatting CLI Query Output</vt:lpstr>
      <vt:lpstr>Choice of Output Formats for dnsdb_query.py </vt:lpstr>
      <vt:lpstr>Sample jq-formatted Output From dnsdb_query.py</vt:lpstr>
      <vt:lpstr>Outputting Just One Selected Field With jq</vt:lpstr>
      <vt:lpstr>Reversing Domains For Ease of Sorting</vt:lpstr>
      <vt:lpstr>The Little reverse-domain-names Script</vt:lpstr>
      <vt:lpstr>8) Querying DNSDB At Scale: Querying For The Domains In All Prefixes Announced by an Autonomous System   Gentle reminder: You've only got a modest 100 queries/day quota, so be careful you don't exhaust ALL your queries with just one or two runs of this sort. Each time you do a dbsdb_query.py command, that "counts" against your limited quota, and some ASNs may have scores or even hundreds of prefixes!</vt:lpstr>
      <vt:lpstr>What If We Want To Look At All Prefixes For An ASN?</vt:lpstr>
      <vt:lpstr>The ip2asn Script (As Used On The Previous Page)</vt:lpstr>
      <vt:lpstr>Processing the HE BGP Data To Build The Queries...</vt:lpstr>
      <vt:lpstr>PowerPoint Presentation</vt:lpstr>
      <vt:lpstr>Now Process Those Queries...</vt:lpstr>
      <vt:lpstr>Simplify The Results, Output-ing The Largest Results</vt:lpstr>
      <vt:lpstr>9) Administrivia and Debugging</vt:lpstr>
      <vt:lpstr>Out of Queries?</vt:lpstr>
      <vt:lpstr>Some dnsdb_query.py Errors</vt:lpstr>
      <vt:lpstr>dnsdb_query.py Errors (continued)</vt:lpstr>
      <vt:lpstr>Searching For An in-addr.arpa</vt:lpstr>
      <vt:lpstr>10) Farsight's Splunk Plugin and Passive DNS</vt:lpstr>
      <vt:lpstr>How Does Splunk "Fit?"</vt:lpstr>
      <vt:lpstr>Installation Is Straightforward on the Mac</vt:lpstr>
      <vt:lpstr>Installation (2)</vt:lpstr>
      <vt:lpstr>Once You've Got Splunk Installed,  Launch It From Your Desktop</vt:lpstr>
      <vt:lpstr>The Farsight Security Splunk Plugin</vt:lpstr>
      <vt:lpstr>What You See After You Download the Splunk Plugin</vt:lpstr>
      <vt:lpstr>Confirming The Integrity Of That Download On A Mac</vt:lpstr>
      <vt:lpstr>The Splunk DNSDB Ad Hoc Query Interface In Action</vt:lpstr>
      <vt:lpstr>Using The DNSDB Splunk Connector More Aggressively</vt:lpstr>
      <vt:lpstr>11) Making Programmatic  Passive DNS Queries With libcurl</vt:lpstr>
      <vt:lpstr>libcurl</vt:lpstr>
      <vt:lpstr>A Few Quick libcurl Notes</vt:lpstr>
      <vt:lpstr>Skeleton libcurl DNSDB Query C Language Code </vt:lpstr>
      <vt:lpstr>Sample libcurl code (2) </vt:lpstr>
      <vt:lpstr>Sample libcurl code (3) </vt:lpstr>
      <vt:lpstr>Sample Run</vt:lpstr>
      <vt:lpstr>Notes About That Sample API Invocation</vt:lpstr>
      <vt:lpstr>Exercises</vt:lpstr>
      <vt:lpstr>This Ends Part II</vt:lpstr>
      <vt:lpstr>PART III. DNS Backfill  1) Introduction</vt:lpstr>
      <vt:lpstr>Referring to Computers on the Internet</vt:lpstr>
      <vt:lpstr>PowerPoint Presentation</vt:lpstr>
      <vt:lpstr>The Description In The Preceding Section Was Highly Simplified. For Example, Caching Was Omitted</vt:lpstr>
      <vt:lpstr>Time-To-Live Value (TTLs)</vt:lpstr>
      <vt:lpstr>Should TTLs Be Long or Short, and Why?</vt:lpstr>
      <vt:lpstr>UNsuccessful Resolutions</vt:lpstr>
      <vt:lpstr>Distributed Name Servers, Not One Central One</vt:lpstr>
      <vt:lpstr>"Huh?"</vt:lpstr>
      <vt:lpstr>PowerPoint Presentation</vt:lpstr>
      <vt:lpstr>DNS Resolution Is Iterative, and Recursive</vt:lpstr>
      <vt:lpstr>PowerPoint Presentation</vt:lpstr>
      <vt:lpstr>Redundant Authoritative Name Servers</vt:lpstr>
      <vt:lpstr>How Do We Resolve www.farsightsecurity.com? (showing redundant name servers at each stage)</vt:lpstr>
      <vt:lpstr>(continued #1)</vt:lpstr>
      <vt:lpstr>(continued #2)</vt:lpstr>
      <vt:lpstr>No Matter What Gets Shown, There Are Actually  More Than 13 Root/gTLD Name Servers</vt:lpstr>
      <vt:lpstr>Look at Just The Locations Where The "L" Root Lives</vt:lpstr>
      <vt:lpstr>2) Domain Name Structure and Nomenclature</vt:lpstr>
      <vt:lpstr>Fully Qualified Domain Name Nomenclature</vt:lpstr>
      <vt:lpstr>Hierarchical Domains</vt:lpstr>
      <vt:lpstr>Subdomains</vt:lpstr>
      <vt:lpstr>How Do I Know If A Label Is A "Hostname"?</vt:lpstr>
      <vt:lpstr>More Than One FQDN May Point At One IP</vt:lpstr>
      <vt:lpstr>A Single FQDN May Point At More Than One IP</vt:lpstr>
      <vt:lpstr>A Domain Name Can Point At Another  Domain Name Rather Than At An IP Address</vt:lpstr>
      <vt:lpstr>IP Addresses Can (Sometimes) Also  Be Mapped Back To A Domain Name</vt:lpstr>
      <vt:lpstr>Generic TLDs (Regular Domain Names)</vt:lpstr>
      <vt:lpstr>ccTLDs</vt:lpstr>
      <vt:lpstr>Weird ccTLD Factoids</vt:lpstr>
      <vt:lpstr>IDNs (Internationalized Domain Names)</vt:lpstr>
      <vt:lpstr>Internationalized Domain Names (cont)</vt:lpstr>
      <vt:lpstr>New gTLDs</vt:lpstr>
      <vt:lpstr>We've Been Talking About Names, What About IPs?</vt:lpstr>
      <vt:lpstr>3) IPv4 and IPv6 Addresses</vt:lpstr>
      <vt:lpstr>The Critical Role of IP Addresses</vt:lpstr>
      <vt:lpstr>IPv4 Addresses and Prefixes</vt:lpstr>
      <vt:lpstr>Classless (CIDR) Addressing:  Much More Flexibility...</vt:lpstr>
      <vt:lpstr>Whois</vt:lpstr>
      <vt:lpstr>Types of IPv4 Addresses</vt:lpstr>
      <vt:lpstr>RFC1918 Addresses for Private Intranets</vt:lpstr>
      <vt:lpstr>Network Address Translation (NAT)</vt:lpstr>
      <vt:lpstr>Localhost/Loopback Address</vt:lpstr>
      <vt:lpstr>Assigning IPs to Systems: Static vs Dynamic</vt:lpstr>
      <vt:lpstr>Where Do Sites Request Blocks of IP Addresses?</vt:lpstr>
      <vt:lpstr>Sadly, The World's Largely Run Out  of Unassigned IPv4 Addresses</vt:lpstr>
      <vt:lpstr>IPv4 Address Run Out By Regional Registry</vt:lpstr>
      <vt:lpstr>Fortunately We Have Lots of IPv6 Addresses</vt:lpstr>
      <vt:lpstr>"What's That About Hexadecimal Numbers Again?"</vt:lpstr>
      <vt:lpstr>"So How Many IPv6 Addresses Can I Get?"</vt:lpstr>
      <vt:lpstr>Normal IPv6 Allocations and IPv6 CIDR Sizes</vt:lpstr>
      <vt:lpstr>Types of IPv6 Addresses</vt:lpstr>
      <vt:lpstr>4) DNS: Connecting Domain Names to IPs</vt:lpstr>
      <vt:lpstr>Connecting Names to IPs and IPs to Names</vt:lpstr>
      <vt:lpstr>Resource Record Format</vt:lpstr>
      <vt:lpstr>DNS Record Types</vt:lpstr>
      <vt:lpstr>Record Types Seen In A Day's Worth of DNS Data</vt:lpstr>
      <vt:lpstr>A Less Commonly Talked-About Record Type: SOA</vt:lpstr>
      <vt:lpstr>Wildcard DNS</vt:lpstr>
      <vt:lpstr>Zone Transfers</vt:lpstr>
      <vt:lpstr>Example of a Zone Transfer Leaking: .kp</vt:lpstr>
      <vt:lpstr>DNS Response Codes</vt:lpstr>
      <vt:lpstr>Thanks For the Chance to Talk Today!  Are There Any Questions?   Please remember to fill out your session evaluation!   THANK YOU for Participating In M3AAWG's Paris Training Program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Nowhere To Hide: Using Passive DNS  To Find Spammer Infrastructue</dc:title>
  <dc:creator>joe</dc:creator>
  <cp:lastModifiedBy>joe</cp:lastModifiedBy>
  <cp:revision>284</cp:revision>
  <dcterms:created xsi:type="dcterms:W3CDTF">2016-09-25T20:29:44Z</dcterms:created>
  <dcterms:modified xsi:type="dcterms:W3CDTF">2016-10-23T06:17:32Z</dcterms:modified>
</cp:coreProperties>
</file>