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142"/>
  </p:notesMasterIdLst>
  <p:sldIdLst>
    <p:sldId id="529" r:id="rId2"/>
    <p:sldId id="500" r:id="rId3"/>
    <p:sldId id="371" r:id="rId4"/>
    <p:sldId id="370" r:id="rId5"/>
    <p:sldId id="497" r:id="rId6"/>
    <p:sldId id="522" r:id="rId7"/>
    <p:sldId id="356" r:id="rId8"/>
    <p:sldId id="496" r:id="rId9"/>
    <p:sldId id="519" r:id="rId10"/>
    <p:sldId id="520" r:id="rId11"/>
    <p:sldId id="358" r:id="rId12"/>
    <p:sldId id="355" r:id="rId13"/>
    <p:sldId id="386" r:id="rId14"/>
    <p:sldId id="348" r:id="rId15"/>
    <p:sldId id="434" r:id="rId16"/>
    <p:sldId id="298" r:id="rId17"/>
    <p:sldId id="416" r:id="rId18"/>
    <p:sldId id="285" r:id="rId19"/>
    <p:sldId id="290" r:id="rId20"/>
    <p:sldId id="295" r:id="rId21"/>
    <p:sldId id="282" r:id="rId22"/>
    <p:sldId id="281" r:id="rId23"/>
    <p:sldId id="372" r:id="rId24"/>
    <p:sldId id="278" r:id="rId25"/>
    <p:sldId id="387" r:id="rId26"/>
    <p:sldId id="283" r:id="rId27"/>
    <p:sldId id="284" r:id="rId28"/>
    <p:sldId id="286" r:id="rId29"/>
    <p:sldId id="360" r:id="rId30"/>
    <p:sldId id="346" r:id="rId31"/>
    <p:sldId id="378" r:id="rId32"/>
    <p:sldId id="314" r:id="rId33"/>
    <p:sldId id="362" r:id="rId34"/>
    <p:sldId id="381" r:id="rId35"/>
    <p:sldId id="291" r:id="rId36"/>
    <p:sldId id="388" r:id="rId37"/>
    <p:sldId id="364" r:id="rId38"/>
    <p:sldId id="365" r:id="rId39"/>
    <p:sldId id="366" r:id="rId40"/>
    <p:sldId id="363" r:id="rId41"/>
    <p:sldId id="374" r:id="rId42"/>
    <p:sldId id="325" r:id="rId43"/>
    <p:sldId id="433" r:id="rId44"/>
    <p:sldId id="368" r:id="rId45"/>
    <p:sldId id="369" r:id="rId46"/>
    <p:sldId id="414" r:id="rId47"/>
    <p:sldId id="373" r:id="rId48"/>
    <p:sldId id="435" r:id="rId49"/>
    <p:sldId id="436" r:id="rId50"/>
    <p:sldId id="437" r:id="rId51"/>
    <p:sldId id="350" r:id="rId52"/>
    <p:sldId id="389" r:id="rId53"/>
    <p:sldId id="270" r:id="rId54"/>
    <p:sldId id="376" r:id="rId55"/>
    <p:sldId id="438" r:id="rId56"/>
    <p:sldId id="379" r:id="rId57"/>
    <p:sldId id="439" r:id="rId58"/>
    <p:sldId id="375" r:id="rId59"/>
    <p:sldId id="440" r:id="rId60"/>
    <p:sldId id="274" r:id="rId61"/>
    <p:sldId id="377" r:id="rId62"/>
    <p:sldId id="390" r:id="rId63"/>
    <p:sldId id="264" r:id="rId64"/>
    <p:sldId id="451" r:id="rId65"/>
    <p:sldId id="287" r:id="rId66"/>
    <p:sldId id="419" r:id="rId67"/>
    <p:sldId id="417" r:id="rId68"/>
    <p:sldId id="418" r:id="rId69"/>
    <p:sldId id="424" r:id="rId70"/>
    <p:sldId id="334" r:id="rId71"/>
    <p:sldId id="453" r:id="rId72"/>
    <p:sldId id="420" r:id="rId73"/>
    <p:sldId id="422" r:id="rId74"/>
    <p:sldId id="421" r:id="rId75"/>
    <p:sldId id="309" r:id="rId76"/>
    <p:sldId id="423" r:id="rId77"/>
    <p:sldId id="455" r:id="rId78"/>
    <p:sldId id="426" r:id="rId79"/>
    <p:sldId id="391" r:id="rId80"/>
    <p:sldId id="452" r:id="rId81"/>
    <p:sldId id="265" r:id="rId82"/>
    <p:sldId id="456" r:id="rId83"/>
    <p:sldId id="466" r:id="rId84"/>
    <p:sldId id="467" r:id="rId85"/>
    <p:sldId id="468" r:id="rId86"/>
    <p:sldId id="441" r:id="rId87"/>
    <p:sldId id="442" r:id="rId88"/>
    <p:sldId id="464" r:id="rId89"/>
    <p:sldId id="443" r:id="rId90"/>
    <p:sldId id="444" r:id="rId91"/>
    <p:sldId id="445" r:id="rId92"/>
    <p:sldId id="399" r:id="rId93"/>
    <p:sldId id="491" r:id="rId94"/>
    <p:sldId id="457" r:id="rId95"/>
    <p:sldId id="446" r:id="rId96"/>
    <p:sldId id="392" r:id="rId97"/>
    <p:sldId id="447" r:id="rId98"/>
    <p:sldId id="337" r:id="rId99"/>
    <p:sldId id="470" r:id="rId100"/>
    <p:sldId id="448" r:id="rId101"/>
    <p:sldId id="458" r:id="rId102"/>
    <p:sldId id="352" r:id="rId103"/>
    <p:sldId id="461" r:id="rId104"/>
    <p:sldId id="498" r:id="rId105"/>
    <p:sldId id="495" r:id="rId106"/>
    <p:sldId id="462" r:id="rId107"/>
    <p:sldId id="471" r:id="rId108"/>
    <p:sldId id="304" r:id="rId109"/>
    <p:sldId id="499" r:id="rId110"/>
    <p:sldId id="472" r:id="rId111"/>
    <p:sldId id="473" r:id="rId112"/>
    <p:sldId id="482" r:id="rId113"/>
    <p:sldId id="490" r:id="rId114"/>
    <p:sldId id="481" r:id="rId115"/>
    <p:sldId id="474" r:id="rId116"/>
    <p:sldId id="484" r:id="rId117"/>
    <p:sldId id="479" r:id="rId118"/>
    <p:sldId id="485" r:id="rId119"/>
    <p:sldId id="483" r:id="rId120"/>
    <p:sldId id="486" r:id="rId121"/>
    <p:sldId id="477" r:id="rId122"/>
    <p:sldId id="478" r:id="rId123"/>
    <p:sldId id="480" r:id="rId124"/>
    <p:sldId id="492" r:id="rId125"/>
    <p:sldId id="487" r:id="rId126"/>
    <p:sldId id="488" r:id="rId127"/>
    <p:sldId id="489" r:id="rId128"/>
    <p:sldId id="493" r:id="rId129"/>
    <p:sldId id="516" r:id="rId130"/>
    <p:sldId id="351" r:id="rId131"/>
    <p:sldId id="494" r:id="rId132"/>
    <p:sldId id="515" r:id="rId133"/>
    <p:sldId id="511" r:id="rId134"/>
    <p:sldId id="504" r:id="rId135"/>
    <p:sldId id="510" r:id="rId136"/>
    <p:sldId id="508" r:id="rId137"/>
    <p:sldId id="503" r:id="rId138"/>
    <p:sldId id="507" r:id="rId139"/>
    <p:sldId id="505" r:id="rId140"/>
    <p:sldId id="521" r:id="rId1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3"/>
    <p:restoredTop sz="94618"/>
  </p:normalViewPr>
  <p:slideViewPr>
    <p:cSldViewPr snapToGrid="0">
      <p:cViewPr varScale="1">
        <p:scale>
          <a:sx n="93" d="100"/>
          <a:sy n="93" d="100"/>
        </p:scale>
        <p:origin x="264" y="2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01D90311-AFFE-D248-8FDF-CA551D991509}" type="datetimeFigureOut">
              <a:rPr lang="en-US" smtClean="0"/>
              <a:pPr/>
              <a:t>6/4/25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33A8AC29-E205-8144-87C1-2F523F95E513}" type="slidenum">
              <a:rPr lang="en-US" smtClean="0"/>
              <a:pPr/>
              <a:t>‹#›</a:t>
            </a:fld>
            <a:endParaRPr lang="en-US" dirty="0"/>
          </a:p>
        </p:txBody>
      </p:sp>
    </p:spTree>
    <p:extLst>
      <p:ext uri="{BB962C8B-B14F-4D97-AF65-F5344CB8AC3E}">
        <p14:creationId xmlns:p14="http://schemas.microsoft.com/office/powerpoint/2010/main" val="293185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8AC29-E205-8144-87C1-2F523F95E513}" type="slidenum">
              <a:rPr lang="en-US" smtClean="0"/>
              <a:pPr/>
              <a:t>16</a:t>
            </a:fld>
            <a:endParaRPr lang="en-US" dirty="0"/>
          </a:p>
        </p:txBody>
      </p:sp>
    </p:spTree>
    <p:extLst>
      <p:ext uri="{BB962C8B-B14F-4D97-AF65-F5344CB8AC3E}">
        <p14:creationId xmlns:p14="http://schemas.microsoft.com/office/powerpoint/2010/main" val="4079689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8EAE1-828F-F1B4-9014-FC8F5A2A5D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435798-D196-66B8-726A-C37ACA62F5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2767BE-C7AE-236B-DD93-A0BEBD8EF0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352071-2926-250E-D0CE-5E3DD409D413}"/>
              </a:ext>
            </a:extLst>
          </p:cNvPr>
          <p:cNvSpPr>
            <a:spLocks noGrp="1"/>
          </p:cNvSpPr>
          <p:nvPr>
            <p:ph type="sldNum" sz="quarter" idx="5"/>
          </p:nvPr>
        </p:nvSpPr>
        <p:spPr/>
        <p:txBody>
          <a:bodyPr/>
          <a:lstStyle/>
          <a:p>
            <a:fld id="{33A8AC29-E205-8144-87C1-2F523F95E513}" type="slidenum">
              <a:rPr lang="en-US" smtClean="0"/>
              <a:pPr/>
              <a:t>116</a:t>
            </a:fld>
            <a:endParaRPr lang="en-US" dirty="0"/>
          </a:p>
        </p:txBody>
      </p:sp>
    </p:spTree>
    <p:extLst>
      <p:ext uri="{BB962C8B-B14F-4D97-AF65-F5344CB8AC3E}">
        <p14:creationId xmlns:p14="http://schemas.microsoft.com/office/powerpoint/2010/main" val="2443216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8AC29-E205-8144-87C1-2F523F95E513}" type="slidenum">
              <a:rPr lang="en-US" smtClean="0"/>
              <a:pPr/>
              <a:t>117</a:t>
            </a:fld>
            <a:endParaRPr lang="en-US" dirty="0"/>
          </a:p>
        </p:txBody>
      </p:sp>
    </p:spTree>
    <p:extLst>
      <p:ext uri="{BB962C8B-B14F-4D97-AF65-F5344CB8AC3E}">
        <p14:creationId xmlns:p14="http://schemas.microsoft.com/office/powerpoint/2010/main" val="404585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94096-953B-6028-A2B8-877229DA69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737060-663B-61F6-B3B4-4A03E84769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CEC28D-C578-423D-5804-CEE4FD6C60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D5B87E-417E-9705-638E-AD4665F8F078}"/>
              </a:ext>
            </a:extLst>
          </p:cNvPr>
          <p:cNvSpPr>
            <a:spLocks noGrp="1"/>
          </p:cNvSpPr>
          <p:nvPr>
            <p:ph type="sldNum" sz="quarter" idx="5"/>
          </p:nvPr>
        </p:nvSpPr>
        <p:spPr/>
        <p:txBody>
          <a:bodyPr/>
          <a:lstStyle/>
          <a:p>
            <a:fld id="{33A8AC29-E205-8144-87C1-2F523F95E513}" type="slidenum">
              <a:rPr lang="en-US" smtClean="0"/>
              <a:pPr/>
              <a:t>118</a:t>
            </a:fld>
            <a:endParaRPr lang="en-US" dirty="0"/>
          </a:p>
        </p:txBody>
      </p:sp>
    </p:spTree>
    <p:extLst>
      <p:ext uri="{BB962C8B-B14F-4D97-AF65-F5344CB8AC3E}">
        <p14:creationId xmlns:p14="http://schemas.microsoft.com/office/powerpoint/2010/main" val="939226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9FAD3-1A2F-9B37-E3B4-05D36D7F97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6603DC-47D0-B838-9E26-98223EEDAC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2E1C70-FEB4-907D-4D8A-2DF71D0499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3CC2DE-6D58-6A60-D363-3176ED53BD22}"/>
              </a:ext>
            </a:extLst>
          </p:cNvPr>
          <p:cNvSpPr>
            <a:spLocks noGrp="1"/>
          </p:cNvSpPr>
          <p:nvPr>
            <p:ph type="sldNum" sz="quarter" idx="5"/>
          </p:nvPr>
        </p:nvSpPr>
        <p:spPr/>
        <p:txBody>
          <a:bodyPr/>
          <a:lstStyle/>
          <a:p>
            <a:fld id="{33A8AC29-E205-8144-87C1-2F523F95E513}" type="slidenum">
              <a:rPr lang="en-US" smtClean="0"/>
              <a:pPr/>
              <a:t>119</a:t>
            </a:fld>
            <a:endParaRPr lang="en-US" dirty="0"/>
          </a:p>
        </p:txBody>
      </p:sp>
    </p:spTree>
    <p:extLst>
      <p:ext uri="{BB962C8B-B14F-4D97-AF65-F5344CB8AC3E}">
        <p14:creationId xmlns:p14="http://schemas.microsoft.com/office/powerpoint/2010/main" val="2188235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08498-899F-C332-6377-A953075622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96BFFB-02BB-4090-9432-FF34768D24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638568-DB4E-D477-E574-A51D95AC68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FDAE2D-C0FC-D802-F023-4004EE872036}"/>
              </a:ext>
            </a:extLst>
          </p:cNvPr>
          <p:cNvSpPr>
            <a:spLocks noGrp="1"/>
          </p:cNvSpPr>
          <p:nvPr>
            <p:ph type="sldNum" sz="quarter" idx="5"/>
          </p:nvPr>
        </p:nvSpPr>
        <p:spPr/>
        <p:txBody>
          <a:bodyPr/>
          <a:lstStyle/>
          <a:p>
            <a:fld id="{33A8AC29-E205-8144-87C1-2F523F95E513}" type="slidenum">
              <a:rPr lang="en-US" smtClean="0"/>
              <a:pPr/>
              <a:t>120</a:t>
            </a:fld>
            <a:endParaRPr lang="en-US" dirty="0"/>
          </a:p>
        </p:txBody>
      </p:sp>
    </p:spTree>
    <p:extLst>
      <p:ext uri="{BB962C8B-B14F-4D97-AF65-F5344CB8AC3E}">
        <p14:creationId xmlns:p14="http://schemas.microsoft.com/office/powerpoint/2010/main" val="2491732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042C5-9BAD-A7E9-A37B-6F7EB2F394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9B5094-F7BC-B829-598D-64A32C467D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114728-2DBA-9E3B-52CD-BAFFA151BC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88916D-9736-6D1B-85F3-DF43A71581CC}"/>
              </a:ext>
            </a:extLst>
          </p:cNvPr>
          <p:cNvSpPr>
            <a:spLocks noGrp="1"/>
          </p:cNvSpPr>
          <p:nvPr>
            <p:ph type="sldNum" sz="quarter" idx="5"/>
          </p:nvPr>
        </p:nvSpPr>
        <p:spPr/>
        <p:txBody>
          <a:bodyPr/>
          <a:lstStyle/>
          <a:p>
            <a:fld id="{33A8AC29-E205-8144-87C1-2F523F95E513}" type="slidenum">
              <a:rPr lang="en-US" smtClean="0"/>
              <a:pPr/>
              <a:t>123</a:t>
            </a:fld>
            <a:endParaRPr lang="en-US" dirty="0"/>
          </a:p>
        </p:txBody>
      </p:sp>
    </p:spTree>
    <p:extLst>
      <p:ext uri="{BB962C8B-B14F-4D97-AF65-F5344CB8AC3E}">
        <p14:creationId xmlns:p14="http://schemas.microsoft.com/office/powerpoint/2010/main" val="3690670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0278F-F766-B1FF-957F-4BCFD168A3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817F98-6433-D970-103E-5AFB7D7A69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CF8DED-C96B-8A0E-A750-C93CFAB7CC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4DF31A-1A46-320E-6431-13E3A1A1FBAD}"/>
              </a:ext>
            </a:extLst>
          </p:cNvPr>
          <p:cNvSpPr>
            <a:spLocks noGrp="1"/>
          </p:cNvSpPr>
          <p:nvPr>
            <p:ph type="sldNum" sz="quarter" idx="5"/>
          </p:nvPr>
        </p:nvSpPr>
        <p:spPr/>
        <p:txBody>
          <a:bodyPr/>
          <a:lstStyle/>
          <a:p>
            <a:fld id="{33A8AC29-E205-8144-87C1-2F523F95E513}" type="slidenum">
              <a:rPr lang="en-US" smtClean="0"/>
              <a:pPr/>
              <a:t>124</a:t>
            </a:fld>
            <a:endParaRPr lang="en-US" dirty="0"/>
          </a:p>
        </p:txBody>
      </p:sp>
    </p:spTree>
    <p:extLst>
      <p:ext uri="{BB962C8B-B14F-4D97-AF65-F5344CB8AC3E}">
        <p14:creationId xmlns:p14="http://schemas.microsoft.com/office/powerpoint/2010/main" val="1554890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61EBE-8B17-0DB3-F529-C10233376E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7A38B5-AF16-4F1A-2829-E31106541A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B5BF2-88C2-6D10-2358-9BB4335070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F86A4C-CFF8-560C-0240-9447047E8207}"/>
              </a:ext>
            </a:extLst>
          </p:cNvPr>
          <p:cNvSpPr>
            <a:spLocks noGrp="1"/>
          </p:cNvSpPr>
          <p:nvPr>
            <p:ph type="sldNum" sz="quarter" idx="5"/>
          </p:nvPr>
        </p:nvSpPr>
        <p:spPr/>
        <p:txBody>
          <a:bodyPr/>
          <a:lstStyle/>
          <a:p>
            <a:fld id="{33A8AC29-E205-8144-87C1-2F523F95E513}" type="slidenum">
              <a:rPr lang="en-US" smtClean="0"/>
              <a:pPr/>
              <a:t>125</a:t>
            </a:fld>
            <a:endParaRPr lang="en-US" dirty="0"/>
          </a:p>
        </p:txBody>
      </p:sp>
    </p:spTree>
    <p:extLst>
      <p:ext uri="{BB962C8B-B14F-4D97-AF65-F5344CB8AC3E}">
        <p14:creationId xmlns:p14="http://schemas.microsoft.com/office/powerpoint/2010/main" val="2764891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E983-E537-D1A0-8584-AFECA677C0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95312D-96DC-B2A1-19B3-CC713EC5C0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8A789F-7FCE-FC32-82C8-D2774E25BF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7CBD57-DF76-44AE-E212-A8D0D3FF2D6F}"/>
              </a:ext>
            </a:extLst>
          </p:cNvPr>
          <p:cNvSpPr>
            <a:spLocks noGrp="1"/>
          </p:cNvSpPr>
          <p:nvPr>
            <p:ph type="sldNum" sz="quarter" idx="5"/>
          </p:nvPr>
        </p:nvSpPr>
        <p:spPr/>
        <p:txBody>
          <a:bodyPr/>
          <a:lstStyle/>
          <a:p>
            <a:fld id="{33A8AC29-E205-8144-87C1-2F523F95E513}" type="slidenum">
              <a:rPr lang="en-US" smtClean="0"/>
              <a:pPr/>
              <a:t>126</a:t>
            </a:fld>
            <a:endParaRPr lang="en-US" dirty="0"/>
          </a:p>
        </p:txBody>
      </p:sp>
    </p:spTree>
    <p:extLst>
      <p:ext uri="{BB962C8B-B14F-4D97-AF65-F5344CB8AC3E}">
        <p14:creationId xmlns:p14="http://schemas.microsoft.com/office/powerpoint/2010/main" val="3734651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9D274-1CB8-0DB8-3081-D951B6552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5ADF7-EB2A-6188-E466-2EF62594C0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4E6CE0-3208-581B-5465-8297543C55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02A803-2D06-03B6-C947-38674707D67C}"/>
              </a:ext>
            </a:extLst>
          </p:cNvPr>
          <p:cNvSpPr>
            <a:spLocks noGrp="1"/>
          </p:cNvSpPr>
          <p:nvPr>
            <p:ph type="sldNum" sz="quarter" idx="5"/>
          </p:nvPr>
        </p:nvSpPr>
        <p:spPr/>
        <p:txBody>
          <a:bodyPr/>
          <a:lstStyle/>
          <a:p>
            <a:fld id="{33A8AC29-E205-8144-87C1-2F523F95E513}" type="slidenum">
              <a:rPr lang="en-US" smtClean="0"/>
              <a:pPr/>
              <a:t>127</a:t>
            </a:fld>
            <a:endParaRPr lang="en-US" dirty="0"/>
          </a:p>
        </p:txBody>
      </p:sp>
    </p:spTree>
    <p:extLst>
      <p:ext uri="{BB962C8B-B14F-4D97-AF65-F5344CB8AC3E}">
        <p14:creationId xmlns:p14="http://schemas.microsoft.com/office/powerpoint/2010/main" val="756583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BCA80-E216-3EB0-056E-AEDE314A4A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66272-3E53-444E-0753-B39BC019A2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851F3E-73A4-5638-B924-63594FEC63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BE8272-B47E-E190-9CB8-E69D10F77322}"/>
              </a:ext>
            </a:extLst>
          </p:cNvPr>
          <p:cNvSpPr>
            <a:spLocks noGrp="1"/>
          </p:cNvSpPr>
          <p:nvPr>
            <p:ph type="sldNum" sz="quarter" idx="5"/>
          </p:nvPr>
        </p:nvSpPr>
        <p:spPr/>
        <p:txBody>
          <a:bodyPr/>
          <a:lstStyle/>
          <a:p>
            <a:fld id="{33A8AC29-E205-8144-87C1-2F523F95E513}" type="slidenum">
              <a:rPr lang="en-US" smtClean="0"/>
              <a:pPr/>
              <a:t>17</a:t>
            </a:fld>
            <a:endParaRPr lang="en-US" dirty="0"/>
          </a:p>
        </p:txBody>
      </p:sp>
    </p:spTree>
    <p:extLst>
      <p:ext uri="{BB962C8B-B14F-4D97-AF65-F5344CB8AC3E}">
        <p14:creationId xmlns:p14="http://schemas.microsoft.com/office/powerpoint/2010/main" val="627647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A9BBA-4670-4375-DD72-E843BFD84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819C3-FFB9-D71C-8E70-319797D41D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C5EBC1-ECFE-44BB-1321-565817C142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508AB2-E77B-D369-C801-AA17FF89B876}"/>
              </a:ext>
            </a:extLst>
          </p:cNvPr>
          <p:cNvSpPr>
            <a:spLocks noGrp="1"/>
          </p:cNvSpPr>
          <p:nvPr>
            <p:ph type="sldNum" sz="quarter" idx="5"/>
          </p:nvPr>
        </p:nvSpPr>
        <p:spPr/>
        <p:txBody>
          <a:bodyPr/>
          <a:lstStyle/>
          <a:p>
            <a:fld id="{33A8AC29-E205-8144-87C1-2F523F95E513}" type="slidenum">
              <a:rPr lang="en-US" smtClean="0"/>
              <a:pPr/>
              <a:t>128</a:t>
            </a:fld>
            <a:endParaRPr lang="en-US" dirty="0"/>
          </a:p>
        </p:txBody>
      </p:sp>
    </p:spTree>
    <p:extLst>
      <p:ext uri="{BB962C8B-B14F-4D97-AF65-F5344CB8AC3E}">
        <p14:creationId xmlns:p14="http://schemas.microsoft.com/office/powerpoint/2010/main" val="2372433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41D4C-60C5-BEB7-0948-59C40A265A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09E328-30D7-3295-2F58-104223573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4BE468-1B87-1223-4C9B-BFA2816386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3880F8-2D65-8103-325A-FA880CBBAA5B}"/>
              </a:ext>
            </a:extLst>
          </p:cNvPr>
          <p:cNvSpPr>
            <a:spLocks noGrp="1"/>
          </p:cNvSpPr>
          <p:nvPr>
            <p:ph type="sldNum" sz="quarter" idx="5"/>
          </p:nvPr>
        </p:nvSpPr>
        <p:spPr/>
        <p:txBody>
          <a:bodyPr/>
          <a:lstStyle/>
          <a:p>
            <a:fld id="{33A8AC29-E205-8144-87C1-2F523F95E513}" type="slidenum">
              <a:rPr lang="en-US" smtClean="0"/>
              <a:pPr/>
              <a:t>129</a:t>
            </a:fld>
            <a:endParaRPr lang="en-US" dirty="0"/>
          </a:p>
        </p:txBody>
      </p:sp>
    </p:spTree>
    <p:extLst>
      <p:ext uri="{BB962C8B-B14F-4D97-AF65-F5344CB8AC3E}">
        <p14:creationId xmlns:p14="http://schemas.microsoft.com/office/powerpoint/2010/main" val="3286801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D9FE8-0E9B-AA5E-15C1-BC35658AE0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A2F55D-7250-C3C5-756D-91288899E0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DAD2C1-D67B-F914-989D-E66DE9A231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3F5BA3-70B6-443A-08A7-74332D22AFE8}"/>
              </a:ext>
            </a:extLst>
          </p:cNvPr>
          <p:cNvSpPr>
            <a:spLocks noGrp="1"/>
          </p:cNvSpPr>
          <p:nvPr>
            <p:ph type="sldNum" sz="quarter" idx="5"/>
          </p:nvPr>
        </p:nvSpPr>
        <p:spPr/>
        <p:txBody>
          <a:bodyPr/>
          <a:lstStyle/>
          <a:p>
            <a:fld id="{33A8AC29-E205-8144-87C1-2F523F95E513}" type="slidenum">
              <a:rPr lang="en-US" smtClean="0"/>
              <a:pPr/>
              <a:t>131</a:t>
            </a:fld>
            <a:endParaRPr lang="en-US" dirty="0"/>
          </a:p>
        </p:txBody>
      </p:sp>
    </p:spTree>
    <p:extLst>
      <p:ext uri="{BB962C8B-B14F-4D97-AF65-F5344CB8AC3E}">
        <p14:creationId xmlns:p14="http://schemas.microsoft.com/office/powerpoint/2010/main" val="2142039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DEFA4-061F-F1E1-C505-A575098EDE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69FCA9-324E-4526-6A1D-A17FE535A0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D3DBEF-A46E-C9F5-F351-E46BBE1A78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AC4757-5023-22EE-DD47-909D019CC6B3}"/>
              </a:ext>
            </a:extLst>
          </p:cNvPr>
          <p:cNvSpPr>
            <a:spLocks noGrp="1"/>
          </p:cNvSpPr>
          <p:nvPr>
            <p:ph type="sldNum" sz="quarter" idx="5"/>
          </p:nvPr>
        </p:nvSpPr>
        <p:spPr/>
        <p:txBody>
          <a:bodyPr/>
          <a:lstStyle/>
          <a:p>
            <a:fld id="{33A8AC29-E205-8144-87C1-2F523F95E513}" type="slidenum">
              <a:rPr lang="en-US" smtClean="0"/>
              <a:pPr/>
              <a:t>133</a:t>
            </a:fld>
            <a:endParaRPr lang="en-US" dirty="0"/>
          </a:p>
        </p:txBody>
      </p:sp>
    </p:spTree>
    <p:extLst>
      <p:ext uri="{BB962C8B-B14F-4D97-AF65-F5344CB8AC3E}">
        <p14:creationId xmlns:p14="http://schemas.microsoft.com/office/powerpoint/2010/main" val="602957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70D1B-9145-4294-1712-E12EB6DA44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4FF26-3AE2-D68D-A5F3-F7FAFB6751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5D4F91-E034-CCAD-3136-6FA7D357E3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62FA72-951B-3B7D-A2AC-82B089B3057F}"/>
              </a:ext>
            </a:extLst>
          </p:cNvPr>
          <p:cNvSpPr>
            <a:spLocks noGrp="1"/>
          </p:cNvSpPr>
          <p:nvPr>
            <p:ph type="sldNum" sz="quarter" idx="5"/>
          </p:nvPr>
        </p:nvSpPr>
        <p:spPr/>
        <p:txBody>
          <a:bodyPr/>
          <a:lstStyle/>
          <a:p>
            <a:fld id="{33A8AC29-E205-8144-87C1-2F523F95E513}" type="slidenum">
              <a:rPr lang="en-US" smtClean="0"/>
              <a:pPr/>
              <a:t>134</a:t>
            </a:fld>
            <a:endParaRPr lang="en-US" dirty="0"/>
          </a:p>
        </p:txBody>
      </p:sp>
    </p:spTree>
    <p:extLst>
      <p:ext uri="{BB962C8B-B14F-4D97-AF65-F5344CB8AC3E}">
        <p14:creationId xmlns:p14="http://schemas.microsoft.com/office/powerpoint/2010/main" val="324365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31225-636D-D0C6-7005-D9168A9FD7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EA1EF4-6B70-91A2-991F-BC20551FB0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CE7E9A-1ABA-A749-03E1-0E2B26554B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9B172E-830A-ACBF-DA2D-7A6A932FC81E}"/>
              </a:ext>
            </a:extLst>
          </p:cNvPr>
          <p:cNvSpPr>
            <a:spLocks noGrp="1"/>
          </p:cNvSpPr>
          <p:nvPr>
            <p:ph type="sldNum" sz="quarter" idx="5"/>
          </p:nvPr>
        </p:nvSpPr>
        <p:spPr/>
        <p:txBody>
          <a:bodyPr/>
          <a:lstStyle/>
          <a:p>
            <a:fld id="{33A8AC29-E205-8144-87C1-2F523F95E513}" type="slidenum">
              <a:rPr lang="en-US" smtClean="0"/>
              <a:pPr/>
              <a:t>135</a:t>
            </a:fld>
            <a:endParaRPr lang="en-US" dirty="0"/>
          </a:p>
        </p:txBody>
      </p:sp>
    </p:spTree>
    <p:extLst>
      <p:ext uri="{BB962C8B-B14F-4D97-AF65-F5344CB8AC3E}">
        <p14:creationId xmlns:p14="http://schemas.microsoft.com/office/powerpoint/2010/main" val="2051076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55CBF-CBE5-8CCC-017B-E6CAE4F498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3372A7-0067-4048-3D4B-ED56453E27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55C933-1B93-92AF-5E1E-C4E4EF2E26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8FD0C3-F2C5-F9FD-4CDB-8716A01A87C0}"/>
              </a:ext>
            </a:extLst>
          </p:cNvPr>
          <p:cNvSpPr>
            <a:spLocks noGrp="1"/>
          </p:cNvSpPr>
          <p:nvPr>
            <p:ph type="sldNum" sz="quarter" idx="5"/>
          </p:nvPr>
        </p:nvSpPr>
        <p:spPr/>
        <p:txBody>
          <a:bodyPr/>
          <a:lstStyle/>
          <a:p>
            <a:fld id="{33A8AC29-E205-8144-87C1-2F523F95E513}" type="slidenum">
              <a:rPr lang="en-US" smtClean="0"/>
              <a:pPr/>
              <a:t>136</a:t>
            </a:fld>
            <a:endParaRPr lang="en-US" dirty="0"/>
          </a:p>
        </p:txBody>
      </p:sp>
    </p:spTree>
    <p:extLst>
      <p:ext uri="{BB962C8B-B14F-4D97-AF65-F5344CB8AC3E}">
        <p14:creationId xmlns:p14="http://schemas.microsoft.com/office/powerpoint/2010/main" val="3794075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2AF69-DE04-A0ED-9B5F-28380BBD23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6D34C-B8CB-1CE1-B69F-13692EDDD0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352DCF-3CC9-9352-4791-90ED33236E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614FF4-B157-5628-6D73-BB91DF57A285}"/>
              </a:ext>
            </a:extLst>
          </p:cNvPr>
          <p:cNvSpPr>
            <a:spLocks noGrp="1"/>
          </p:cNvSpPr>
          <p:nvPr>
            <p:ph type="sldNum" sz="quarter" idx="5"/>
          </p:nvPr>
        </p:nvSpPr>
        <p:spPr/>
        <p:txBody>
          <a:bodyPr/>
          <a:lstStyle/>
          <a:p>
            <a:fld id="{33A8AC29-E205-8144-87C1-2F523F95E513}" type="slidenum">
              <a:rPr lang="en-US" smtClean="0"/>
              <a:pPr/>
              <a:t>137</a:t>
            </a:fld>
            <a:endParaRPr lang="en-US" dirty="0"/>
          </a:p>
        </p:txBody>
      </p:sp>
    </p:spTree>
    <p:extLst>
      <p:ext uri="{BB962C8B-B14F-4D97-AF65-F5344CB8AC3E}">
        <p14:creationId xmlns:p14="http://schemas.microsoft.com/office/powerpoint/2010/main" val="3572579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CC3B1-1579-65AF-B353-DD92715536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B33EBE-B9E8-4D37-A5F0-5A327ACB3C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0BC3C-EE0A-EC52-F22D-C109585880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6AEF43-50A2-875A-5617-501537D0345D}"/>
              </a:ext>
            </a:extLst>
          </p:cNvPr>
          <p:cNvSpPr>
            <a:spLocks noGrp="1"/>
          </p:cNvSpPr>
          <p:nvPr>
            <p:ph type="sldNum" sz="quarter" idx="5"/>
          </p:nvPr>
        </p:nvSpPr>
        <p:spPr/>
        <p:txBody>
          <a:bodyPr/>
          <a:lstStyle/>
          <a:p>
            <a:fld id="{33A8AC29-E205-8144-87C1-2F523F95E513}" type="slidenum">
              <a:rPr lang="en-US" smtClean="0"/>
              <a:pPr/>
              <a:t>138</a:t>
            </a:fld>
            <a:endParaRPr lang="en-US" dirty="0"/>
          </a:p>
        </p:txBody>
      </p:sp>
    </p:spTree>
    <p:extLst>
      <p:ext uri="{BB962C8B-B14F-4D97-AF65-F5344CB8AC3E}">
        <p14:creationId xmlns:p14="http://schemas.microsoft.com/office/powerpoint/2010/main" val="479467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205CA-5CA4-14EE-183F-B25FE02985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89543-7C4B-DB6C-36BD-CEE317A89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0D68C4-9806-75CC-E8F1-530D4848D6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7705A3-9DF8-B3BD-BA59-32199A688710}"/>
              </a:ext>
            </a:extLst>
          </p:cNvPr>
          <p:cNvSpPr>
            <a:spLocks noGrp="1"/>
          </p:cNvSpPr>
          <p:nvPr>
            <p:ph type="sldNum" sz="quarter" idx="5"/>
          </p:nvPr>
        </p:nvSpPr>
        <p:spPr/>
        <p:txBody>
          <a:bodyPr/>
          <a:lstStyle/>
          <a:p>
            <a:fld id="{33A8AC29-E205-8144-87C1-2F523F95E513}" type="slidenum">
              <a:rPr lang="en-US" smtClean="0"/>
              <a:pPr/>
              <a:t>139</a:t>
            </a:fld>
            <a:endParaRPr lang="en-US" dirty="0"/>
          </a:p>
        </p:txBody>
      </p:sp>
    </p:spTree>
    <p:extLst>
      <p:ext uri="{BB962C8B-B14F-4D97-AF65-F5344CB8AC3E}">
        <p14:creationId xmlns:p14="http://schemas.microsoft.com/office/powerpoint/2010/main" val="125394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8AC29-E205-8144-87C1-2F523F95E513}" type="slidenum">
              <a:rPr lang="en-US" smtClean="0"/>
              <a:t>21</a:t>
            </a:fld>
            <a:endParaRPr lang="en-US"/>
          </a:p>
        </p:txBody>
      </p:sp>
    </p:spTree>
    <p:extLst>
      <p:ext uri="{BB962C8B-B14F-4D97-AF65-F5344CB8AC3E}">
        <p14:creationId xmlns:p14="http://schemas.microsoft.com/office/powerpoint/2010/main" val="2316098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8AC29-E205-8144-87C1-2F523F95E513}" type="slidenum">
              <a:rPr lang="en-US" smtClean="0"/>
              <a:pPr/>
              <a:t>140</a:t>
            </a:fld>
            <a:endParaRPr lang="en-US" dirty="0"/>
          </a:p>
        </p:txBody>
      </p:sp>
    </p:spTree>
    <p:extLst>
      <p:ext uri="{BB962C8B-B14F-4D97-AF65-F5344CB8AC3E}">
        <p14:creationId xmlns:p14="http://schemas.microsoft.com/office/powerpoint/2010/main" val="2664030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8FE77-0B49-5A7C-5E01-354108E064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EC14A-5D21-8EE4-6F43-1C1298D395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CA39FD-84E6-6A6B-5FAA-173A58476B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04DBDB-DA41-510F-3D58-E444348E1BFA}"/>
              </a:ext>
            </a:extLst>
          </p:cNvPr>
          <p:cNvSpPr>
            <a:spLocks noGrp="1"/>
          </p:cNvSpPr>
          <p:nvPr>
            <p:ph type="sldNum" sz="quarter" idx="5"/>
          </p:nvPr>
        </p:nvSpPr>
        <p:spPr/>
        <p:txBody>
          <a:bodyPr/>
          <a:lstStyle/>
          <a:p>
            <a:fld id="{33A8AC29-E205-8144-87C1-2F523F95E513}" type="slidenum">
              <a:rPr lang="en-US" smtClean="0"/>
              <a:t>23</a:t>
            </a:fld>
            <a:endParaRPr lang="en-US"/>
          </a:p>
        </p:txBody>
      </p:sp>
    </p:spTree>
    <p:extLst>
      <p:ext uri="{BB962C8B-B14F-4D97-AF65-F5344CB8AC3E}">
        <p14:creationId xmlns:p14="http://schemas.microsoft.com/office/powerpoint/2010/main" val="1532759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8AC29-E205-8144-87C1-2F523F95E513}" type="slidenum">
              <a:rPr lang="en-US" smtClean="0"/>
              <a:pPr/>
              <a:t>68</a:t>
            </a:fld>
            <a:endParaRPr lang="en-US" dirty="0"/>
          </a:p>
        </p:txBody>
      </p:sp>
    </p:spTree>
    <p:extLst>
      <p:ext uri="{BB962C8B-B14F-4D97-AF65-F5344CB8AC3E}">
        <p14:creationId xmlns:p14="http://schemas.microsoft.com/office/powerpoint/2010/main" val="3855043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8AC29-E205-8144-87C1-2F523F95E513}" type="slidenum">
              <a:rPr lang="en-US" smtClean="0"/>
              <a:pPr/>
              <a:t>111</a:t>
            </a:fld>
            <a:endParaRPr lang="en-US" dirty="0"/>
          </a:p>
        </p:txBody>
      </p:sp>
    </p:spTree>
    <p:extLst>
      <p:ext uri="{BB962C8B-B14F-4D97-AF65-F5344CB8AC3E}">
        <p14:creationId xmlns:p14="http://schemas.microsoft.com/office/powerpoint/2010/main" val="2120726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DB50D-FE76-464F-59AE-9EB393E413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10E8D7-750E-392B-7799-DF81A522A3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96BE21-88B4-D3D3-3385-C659645EBC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D1EDF8-AEA4-2902-2CEC-0FC0CC76173B}"/>
              </a:ext>
            </a:extLst>
          </p:cNvPr>
          <p:cNvSpPr>
            <a:spLocks noGrp="1"/>
          </p:cNvSpPr>
          <p:nvPr>
            <p:ph type="sldNum" sz="quarter" idx="5"/>
          </p:nvPr>
        </p:nvSpPr>
        <p:spPr/>
        <p:txBody>
          <a:bodyPr/>
          <a:lstStyle/>
          <a:p>
            <a:fld id="{33A8AC29-E205-8144-87C1-2F523F95E513}" type="slidenum">
              <a:rPr lang="en-US" smtClean="0"/>
              <a:pPr/>
              <a:t>112</a:t>
            </a:fld>
            <a:endParaRPr lang="en-US" dirty="0"/>
          </a:p>
        </p:txBody>
      </p:sp>
    </p:spTree>
    <p:extLst>
      <p:ext uri="{BB962C8B-B14F-4D97-AF65-F5344CB8AC3E}">
        <p14:creationId xmlns:p14="http://schemas.microsoft.com/office/powerpoint/2010/main" val="189319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F83D-A769-75D5-DAF1-888096D0AC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7E81EA-E1FD-C4C7-8721-C635130B44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AC044D-C108-54BB-3842-12F3984BBD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6C89AB-2014-9D0F-08D8-BBB94A101591}"/>
              </a:ext>
            </a:extLst>
          </p:cNvPr>
          <p:cNvSpPr>
            <a:spLocks noGrp="1"/>
          </p:cNvSpPr>
          <p:nvPr>
            <p:ph type="sldNum" sz="quarter" idx="5"/>
          </p:nvPr>
        </p:nvSpPr>
        <p:spPr/>
        <p:txBody>
          <a:bodyPr/>
          <a:lstStyle/>
          <a:p>
            <a:fld id="{33A8AC29-E205-8144-87C1-2F523F95E513}" type="slidenum">
              <a:rPr lang="en-US" smtClean="0"/>
              <a:pPr/>
              <a:t>113</a:t>
            </a:fld>
            <a:endParaRPr lang="en-US" dirty="0"/>
          </a:p>
        </p:txBody>
      </p:sp>
    </p:spTree>
    <p:extLst>
      <p:ext uri="{BB962C8B-B14F-4D97-AF65-F5344CB8AC3E}">
        <p14:creationId xmlns:p14="http://schemas.microsoft.com/office/powerpoint/2010/main" val="2407946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F24F9-5922-79AA-0631-3ECF97412B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1234A4-1051-8211-C78B-14CCE5144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CEBDE1-521B-28F8-DA97-281D3F5736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0BA1C0-89A1-72A6-3444-EFE2B078A8E0}"/>
              </a:ext>
            </a:extLst>
          </p:cNvPr>
          <p:cNvSpPr>
            <a:spLocks noGrp="1"/>
          </p:cNvSpPr>
          <p:nvPr>
            <p:ph type="sldNum" sz="quarter" idx="5"/>
          </p:nvPr>
        </p:nvSpPr>
        <p:spPr/>
        <p:txBody>
          <a:bodyPr/>
          <a:lstStyle/>
          <a:p>
            <a:fld id="{33A8AC29-E205-8144-87C1-2F523F95E513}" type="slidenum">
              <a:rPr lang="en-US" smtClean="0"/>
              <a:pPr/>
              <a:t>114</a:t>
            </a:fld>
            <a:endParaRPr lang="en-US" dirty="0"/>
          </a:p>
        </p:txBody>
      </p:sp>
    </p:spTree>
    <p:extLst>
      <p:ext uri="{BB962C8B-B14F-4D97-AF65-F5344CB8AC3E}">
        <p14:creationId xmlns:p14="http://schemas.microsoft.com/office/powerpoint/2010/main" val="1931542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AA9F8-A117-4789-250B-068237513D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C3ABD7-9ED0-71D7-F94E-E999381A87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1441D9-B737-79B2-E9AA-6FEEA486AB73}"/>
              </a:ext>
            </a:extLst>
          </p:cNvPr>
          <p:cNvSpPr>
            <a:spLocks noGrp="1"/>
          </p:cNvSpPr>
          <p:nvPr>
            <p:ph type="dt" sz="half" idx="10"/>
          </p:nvPr>
        </p:nvSpPr>
        <p:spPr/>
        <p:txBody>
          <a:bodyPr/>
          <a:lstStyle/>
          <a:p>
            <a:fld id="{8A12C6CD-DD9D-B44C-A802-90DBD01159C2}" type="datetime1">
              <a:rPr lang="en-US" smtClean="0"/>
              <a:t>6/4/25</a:t>
            </a:fld>
            <a:endParaRPr lang="en-US"/>
          </a:p>
        </p:txBody>
      </p:sp>
      <p:sp>
        <p:nvSpPr>
          <p:cNvPr id="5" name="Footer Placeholder 4">
            <a:extLst>
              <a:ext uri="{FF2B5EF4-FFF2-40B4-BE49-F238E27FC236}">
                <a16:creationId xmlns:a16="http://schemas.microsoft.com/office/drawing/2014/main" id="{0B56ECF9-26E9-5E9F-BA13-AC5CFC6F8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CB94F-3D47-D33F-02CF-BB20FDE54FCC}"/>
              </a:ext>
            </a:extLst>
          </p:cNvPr>
          <p:cNvSpPr>
            <a:spLocks noGrp="1"/>
          </p:cNvSpPr>
          <p:nvPr>
            <p:ph type="sldNum" sz="quarter" idx="12"/>
          </p:nvPr>
        </p:nvSpPr>
        <p:spPr/>
        <p:txBody>
          <a:bodyPr/>
          <a:lstStyle/>
          <a:p>
            <a:fld id="{8B04D3DA-140F-184A-82C2-6FC5EAE7F0A1}" type="slidenum">
              <a:rPr lang="en-US" smtClean="0"/>
              <a:t>‹#›</a:t>
            </a:fld>
            <a:endParaRPr lang="en-US"/>
          </a:p>
        </p:txBody>
      </p:sp>
    </p:spTree>
    <p:extLst>
      <p:ext uri="{BB962C8B-B14F-4D97-AF65-F5344CB8AC3E}">
        <p14:creationId xmlns:p14="http://schemas.microsoft.com/office/powerpoint/2010/main" val="29790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8790C-5DB2-39B3-A0EC-FC658C8E4B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82456F-2819-21C5-7632-4941EA6442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E6B87-2EEA-8325-0300-F89922A8F9DF}"/>
              </a:ext>
            </a:extLst>
          </p:cNvPr>
          <p:cNvSpPr>
            <a:spLocks noGrp="1"/>
          </p:cNvSpPr>
          <p:nvPr>
            <p:ph type="dt" sz="half" idx="10"/>
          </p:nvPr>
        </p:nvSpPr>
        <p:spPr/>
        <p:txBody>
          <a:bodyPr/>
          <a:lstStyle/>
          <a:p>
            <a:fld id="{6F98B2DC-B5A0-384F-905B-3767587E53D4}" type="datetime1">
              <a:rPr lang="en-US" smtClean="0"/>
              <a:t>6/4/25</a:t>
            </a:fld>
            <a:endParaRPr lang="en-US"/>
          </a:p>
        </p:txBody>
      </p:sp>
      <p:sp>
        <p:nvSpPr>
          <p:cNvPr id="5" name="Footer Placeholder 4">
            <a:extLst>
              <a:ext uri="{FF2B5EF4-FFF2-40B4-BE49-F238E27FC236}">
                <a16:creationId xmlns:a16="http://schemas.microsoft.com/office/drawing/2014/main" id="{FB2AC7DD-0CE2-5DD0-34FD-AA6B069FD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ABC0AF-3A15-18F7-5C3E-E643E227D1D5}"/>
              </a:ext>
            </a:extLst>
          </p:cNvPr>
          <p:cNvSpPr>
            <a:spLocks noGrp="1"/>
          </p:cNvSpPr>
          <p:nvPr>
            <p:ph type="sldNum" sz="quarter" idx="12"/>
          </p:nvPr>
        </p:nvSpPr>
        <p:spPr/>
        <p:txBody>
          <a:bodyPr/>
          <a:lstStyle/>
          <a:p>
            <a:fld id="{8B04D3DA-140F-184A-82C2-6FC5EAE7F0A1}" type="slidenum">
              <a:rPr lang="en-US" smtClean="0"/>
              <a:t>‹#›</a:t>
            </a:fld>
            <a:endParaRPr lang="en-US"/>
          </a:p>
        </p:txBody>
      </p:sp>
    </p:spTree>
    <p:extLst>
      <p:ext uri="{BB962C8B-B14F-4D97-AF65-F5344CB8AC3E}">
        <p14:creationId xmlns:p14="http://schemas.microsoft.com/office/powerpoint/2010/main" val="1462777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90B0F0-4A33-6635-F9E8-86F5AADD40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37906B-373F-8424-F606-115BBC0566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9EC01-C84D-CD73-C8C0-7876334D1B89}"/>
              </a:ext>
            </a:extLst>
          </p:cNvPr>
          <p:cNvSpPr>
            <a:spLocks noGrp="1"/>
          </p:cNvSpPr>
          <p:nvPr>
            <p:ph type="dt" sz="half" idx="10"/>
          </p:nvPr>
        </p:nvSpPr>
        <p:spPr/>
        <p:txBody>
          <a:bodyPr/>
          <a:lstStyle/>
          <a:p>
            <a:fld id="{53520146-C481-CE43-BDFA-A05CF4DC89B8}" type="datetime1">
              <a:rPr lang="en-US" smtClean="0"/>
              <a:t>6/4/25</a:t>
            </a:fld>
            <a:endParaRPr lang="en-US"/>
          </a:p>
        </p:txBody>
      </p:sp>
      <p:sp>
        <p:nvSpPr>
          <p:cNvPr id="5" name="Footer Placeholder 4">
            <a:extLst>
              <a:ext uri="{FF2B5EF4-FFF2-40B4-BE49-F238E27FC236}">
                <a16:creationId xmlns:a16="http://schemas.microsoft.com/office/drawing/2014/main" id="{E1486C97-FC66-4DB9-FB16-A718A0B4C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25FE53-41FA-867B-0032-E7496E70CFE3}"/>
              </a:ext>
            </a:extLst>
          </p:cNvPr>
          <p:cNvSpPr>
            <a:spLocks noGrp="1"/>
          </p:cNvSpPr>
          <p:nvPr>
            <p:ph type="sldNum" sz="quarter" idx="12"/>
          </p:nvPr>
        </p:nvSpPr>
        <p:spPr/>
        <p:txBody>
          <a:bodyPr/>
          <a:lstStyle/>
          <a:p>
            <a:fld id="{8B04D3DA-140F-184A-82C2-6FC5EAE7F0A1}" type="slidenum">
              <a:rPr lang="en-US" smtClean="0"/>
              <a:t>‹#›</a:t>
            </a:fld>
            <a:endParaRPr lang="en-US"/>
          </a:p>
        </p:txBody>
      </p:sp>
    </p:spTree>
    <p:extLst>
      <p:ext uri="{BB962C8B-B14F-4D97-AF65-F5344CB8AC3E}">
        <p14:creationId xmlns:p14="http://schemas.microsoft.com/office/powerpoint/2010/main" val="184316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9401B-3563-42EF-6E64-D971376E01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B3A56D-B570-B416-FBDA-D002CB70D2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37DB5E-F22D-E97D-57B3-C8E745F0D21A}"/>
              </a:ext>
            </a:extLst>
          </p:cNvPr>
          <p:cNvSpPr>
            <a:spLocks noGrp="1"/>
          </p:cNvSpPr>
          <p:nvPr>
            <p:ph type="dt" sz="half" idx="10"/>
          </p:nvPr>
        </p:nvSpPr>
        <p:spPr/>
        <p:txBody>
          <a:bodyPr/>
          <a:lstStyle/>
          <a:p>
            <a:fld id="{83F27C7B-B6A8-AE4A-BFE3-89045DBA8AB3}" type="datetime1">
              <a:rPr lang="en-US" smtClean="0"/>
              <a:t>6/4/25</a:t>
            </a:fld>
            <a:endParaRPr lang="en-US"/>
          </a:p>
        </p:txBody>
      </p:sp>
      <p:sp>
        <p:nvSpPr>
          <p:cNvPr id="5" name="Footer Placeholder 4">
            <a:extLst>
              <a:ext uri="{FF2B5EF4-FFF2-40B4-BE49-F238E27FC236}">
                <a16:creationId xmlns:a16="http://schemas.microsoft.com/office/drawing/2014/main" id="{F38160E9-B0E6-72C8-2C85-CCCE351FA4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1F8B2E-574A-9B60-ECE6-19672C0AB506}"/>
              </a:ext>
            </a:extLst>
          </p:cNvPr>
          <p:cNvSpPr>
            <a:spLocks noGrp="1"/>
          </p:cNvSpPr>
          <p:nvPr>
            <p:ph type="sldNum" sz="quarter" idx="12"/>
          </p:nvPr>
        </p:nvSpPr>
        <p:spPr/>
        <p:txBody>
          <a:bodyPr/>
          <a:lstStyle>
            <a:lvl1pPr>
              <a:defRPr sz="1800" baseline="0">
                <a:latin typeface="Calibri" panose="020F0502020204030204" pitchFamily="34" charset="0"/>
              </a:defRPr>
            </a:lvl1pPr>
          </a:lstStyle>
          <a:p>
            <a:fld id="{8B04D3DA-140F-184A-82C2-6FC5EAE7F0A1}" type="slidenum">
              <a:rPr lang="en-US" smtClean="0"/>
              <a:pPr/>
              <a:t>‹#›</a:t>
            </a:fld>
            <a:endParaRPr lang="en-US" dirty="0"/>
          </a:p>
        </p:txBody>
      </p:sp>
    </p:spTree>
    <p:extLst>
      <p:ext uri="{BB962C8B-B14F-4D97-AF65-F5344CB8AC3E}">
        <p14:creationId xmlns:p14="http://schemas.microsoft.com/office/powerpoint/2010/main" val="3650634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5D14D-D06B-7618-3701-B767AA30B9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2634D8-7507-C8E8-86FA-BAB6518E1E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52580D-1AEF-3D08-D71D-F75F2E4C8F5A}"/>
              </a:ext>
            </a:extLst>
          </p:cNvPr>
          <p:cNvSpPr>
            <a:spLocks noGrp="1"/>
          </p:cNvSpPr>
          <p:nvPr>
            <p:ph type="dt" sz="half" idx="10"/>
          </p:nvPr>
        </p:nvSpPr>
        <p:spPr/>
        <p:txBody>
          <a:bodyPr/>
          <a:lstStyle/>
          <a:p>
            <a:fld id="{61258638-B12B-CB45-A92B-731EE4BF15D1}" type="datetime1">
              <a:rPr lang="en-US" smtClean="0"/>
              <a:t>6/4/25</a:t>
            </a:fld>
            <a:endParaRPr lang="en-US"/>
          </a:p>
        </p:txBody>
      </p:sp>
      <p:sp>
        <p:nvSpPr>
          <p:cNvPr id="5" name="Footer Placeholder 4">
            <a:extLst>
              <a:ext uri="{FF2B5EF4-FFF2-40B4-BE49-F238E27FC236}">
                <a16:creationId xmlns:a16="http://schemas.microsoft.com/office/drawing/2014/main" id="{8FB13FFD-3877-5942-0EAB-0F0F4B191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7D310F-8F3C-5C96-C9CD-625CB0042BD4}"/>
              </a:ext>
            </a:extLst>
          </p:cNvPr>
          <p:cNvSpPr>
            <a:spLocks noGrp="1"/>
          </p:cNvSpPr>
          <p:nvPr>
            <p:ph type="sldNum" sz="quarter" idx="12"/>
          </p:nvPr>
        </p:nvSpPr>
        <p:spPr/>
        <p:txBody>
          <a:bodyPr/>
          <a:lstStyle/>
          <a:p>
            <a:fld id="{8B04D3DA-140F-184A-82C2-6FC5EAE7F0A1}" type="slidenum">
              <a:rPr lang="en-US" smtClean="0"/>
              <a:t>‹#›</a:t>
            </a:fld>
            <a:endParaRPr lang="en-US"/>
          </a:p>
        </p:txBody>
      </p:sp>
    </p:spTree>
    <p:extLst>
      <p:ext uri="{BB962C8B-B14F-4D97-AF65-F5344CB8AC3E}">
        <p14:creationId xmlns:p14="http://schemas.microsoft.com/office/powerpoint/2010/main" val="21447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E39B5-833F-DE7B-88BD-A24F269A58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7626E5-F650-5756-ED10-57E68BD64D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CD62B7-9165-7F51-1C05-C7069A9421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BC27F6-ED9F-45D3-30B0-679771281CCA}"/>
              </a:ext>
            </a:extLst>
          </p:cNvPr>
          <p:cNvSpPr>
            <a:spLocks noGrp="1"/>
          </p:cNvSpPr>
          <p:nvPr>
            <p:ph type="dt" sz="half" idx="10"/>
          </p:nvPr>
        </p:nvSpPr>
        <p:spPr/>
        <p:txBody>
          <a:bodyPr/>
          <a:lstStyle/>
          <a:p>
            <a:fld id="{B5991F3D-6F73-5D45-A2F6-F6179CBDDC0E}" type="datetime1">
              <a:rPr lang="en-US" smtClean="0"/>
              <a:t>6/4/25</a:t>
            </a:fld>
            <a:endParaRPr lang="en-US"/>
          </a:p>
        </p:txBody>
      </p:sp>
      <p:sp>
        <p:nvSpPr>
          <p:cNvPr id="6" name="Footer Placeholder 5">
            <a:extLst>
              <a:ext uri="{FF2B5EF4-FFF2-40B4-BE49-F238E27FC236}">
                <a16:creationId xmlns:a16="http://schemas.microsoft.com/office/drawing/2014/main" id="{460C34D1-C187-8231-0F07-AB39ACCEDB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AE05FF-039D-B726-6DC2-06927E16CDF0}"/>
              </a:ext>
            </a:extLst>
          </p:cNvPr>
          <p:cNvSpPr>
            <a:spLocks noGrp="1"/>
          </p:cNvSpPr>
          <p:nvPr>
            <p:ph type="sldNum" sz="quarter" idx="12"/>
          </p:nvPr>
        </p:nvSpPr>
        <p:spPr/>
        <p:txBody>
          <a:bodyPr/>
          <a:lstStyle/>
          <a:p>
            <a:fld id="{8B04D3DA-140F-184A-82C2-6FC5EAE7F0A1}" type="slidenum">
              <a:rPr lang="en-US" smtClean="0"/>
              <a:t>‹#›</a:t>
            </a:fld>
            <a:endParaRPr lang="en-US"/>
          </a:p>
        </p:txBody>
      </p:sp>
    </p:spTree>
    <p:extLst>
      <p:ext uri="{BB962C8B-B14F-4D97-AF65-F5344CB8AC3E}">
        <p14:creationId xmlns:p14="http://schemas.microsoft.com/office/powerpoint/2010/main" val="406405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48091-056F-7D50-171D-81D82B4EFA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FA8AD2-E61A-E6CF-CD8B-9BA5BA0EC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219E35-4708-1833-A004-2A7F560DEB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9FCA05-9BF3-1AD6-CBD2-86929ACD5D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194C90-06D1-4F87-6950-9324ED2472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29060F-712F-6D1C-49DF-033284DCA54C}"/>
              </a:ext>
            </a:extLst>
          </p:cNvPr>
          <p:cNvSpPr>
            <a:spLocks noGrp="1"/>
          </p:cNvSpPr>
          <p:nvPr>
            <p:ph type="dt" sz="half" idx="10"/>
          </p:nvPr>
        </p:nvSpPr>
        <p:spPr/>
        <p:txBody>
          <a:bodyPr/>
          <a:lstStyle/>
          <a:p>
            <a:fld id="{DD7B4CA4-4E8E-9B4F-B6E6-B49B98AC2D1D}" type="datetime1">
              <a:rPr lang="en-US" smtClean="0"/>
              <a:t>6/4/25</a:t>
            </a:fld>
            <a:endParaRPr lang="en-US"/>
          </a:p>
        </p:txBody>
      </p:sp>
      <p:sp>
        <p:nvSpPr>
          <p:cNvPr id="8" name="Footer Placeholder 7">
            <a:extLst>
              <a:ext uri="{FF2B5EF4-FFF2-40B4-BE49-F238E27FC236}">
                <a16:creationId xmlns:a16="http://schemas.microsoft.com/office/drawing/2014/main" id="{0C67553D-8C24-5710-98A6-8E9C9211D9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8A2D1E-D94A-26D6-4F7C-4C27413E5DE5}"/>
              </a:ext>
            </a:extLst>
          </p:cNvPr>
          <p:cNvSpPr>
            <a:spLocks noGrp="1"/>
          </p:cNvSpPr>
          <p:nvPr>
            <p:ph type="sldNum" sz="quarter" idx="12"/>
          </p:nvPr>
        </p:nvSpPr>
        <p:spPr/>
        <p:txBody>
          <a:bodyPr/>
          <a:lstStyle/>
          <a:p>
            <a:fld id="{8B04D3DA-140F-184A-82C2-6FC5EAE7F0A1}" type="slidenum">
              <a:rPr lang="en-US" smtClean="0"/>
              <a:t>‹#›</a:t>
            </a:fld>
            <a:endParaRPr lang="en-US"/>
          </a:p>
        </p:txBody>
      </p:sp>
    </p:spTree>
    <p:extLst>
      <p:ext uri="{BB962C8B-B14F-4D97-AF65-F5344CB8AC3E}">
        <p14:creationId xmlns:p14="http://schemas.microsoft.com/office/powerpoint/2010/main" val="3145005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2CA88-2B36-E318-2823-0F339D74F1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E4CFEB-D77D-3B63-80D0-A41E0A3D5104}"/>
              </a:ext>
            </a:extLst>
          </p:cNvPr>
          <p:cNvSpPr>
            <a:spLocks noGrp="1"/>
          </p:cNvSpPr>
          <p:nvPr>
            <p:ph type="dt" sz="half" idx="10"/>
          </p:nvPr>
        </p:nvSpPr>
        <p:spPr/>
        <p:txBody>
          <a:bodyPr/>
          <a:lstStyle/>
          <a:p>
            <a:fld id="{BA70F631-61ED-4549-A82D-98795063790E}" type="datetime1">
              <a:rPr lang="en-US" smtClean="0"/>
              <a:t>6/4/25</a:t>
            </a:fld>
            <a:endParaRPr lang="en-US"/>
          </a:p>
        </p:txBody>
      </p:sp>
      <p:sp>
        <p:nvSpPr>
          <p:cNvPr id="4" name="Footer Placeholder 3">
            <a:extLst>
              <a:ext uri="{FF2B5EF4-FFF2-40B4-BE49-F238E27FC236}">
                <a16:creationId xmlns:a16="http://schemas.microsoft.com/office/drawing/2014/main" id="{9889BBEB-7094-72DB-448E-AB0D761921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F8BECC-0F19-410A-E395-4A11A834B61A}"/>
              </a:ext>
            </a:extLst>
          </p:cNvPr>
          <p:cNvSpPr>
            <a:spLocks noGrp="1"/>
          </p:cNvSpPr>
          <p:nvPr>
            <p:ph type="sldNum" sz="quarter" idx="12"/>
          </p:nvPr>
        </p:nvSpPr>
        <p:spPr/>
        <p:txBody>
          <a:bodyPr/>
          <a:lstStyle/>
          <a:p>
            <a:fld id="{8B04D3DA-140F-184A-82C2-6FC5EAE7F0A1}" type="slidenum">
              <a:rPr lang="en-US" smtClean="0"/>
              <a:t>‹#›</a:t>
            </a:fld>
            <a:endParaRPr lang="en-US"/>
          </a:p>
        </p:txBody>
      </p:sp>
    </p:spTree>
    <p:extLst>
      <p:ext uri="{BB962C8B-B14F-4D97-AF65-F5344CB8AC3E}">
        <p14:creationId xmlns:p14="http://schemas.microsoft.com/office/powerpoint/2010/main" val="382016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209D94-B73B-0EC0-CFBE-069551011469}"/>
              </a:ext>
            </a:extLst>
          </p:cNvPr>
          <p:cNvSpPr>
            <a:spLocks noGrp="1"/>
          </p:cNvSpPr>
          <p:nvPr>
            <p:ph type="dt" sz="half" idx="10"/>
          </p:nvPr>
        </p:nvSpPr>
        <p:spPr/>
        <p:txBody>
          <a:bodyPr/>
          <a:lstStyle/>
          <a:p>
            <a:fld id="{CE0E9AA8-A143-D048-BC53-B9ABB313119E}" type="datetime1">
              <a:rPr lang="en-US" smtClean="0"/>
              <a:t>6/4/25</a:t>
            </a:fld>
            <a:endParaRPr lang="en-US"/>
          </a:p>
        </p:txBody>
      </p:sp>
      <p:sp>
        <p:nvSpPr>
          <p:cNvPr id="3" name="Footer Placeholder 2">
            <a:extLst>
              <a:ext uri="{FF2B5EF4-FFF2-40B4-BE49-F238E27FC236}">
                <a16:creationId xmlns:a16="http://schemas.microsoft.com/office/drawing/2014/main" id="{F0E7BA8D-3F2B-03CA-3DE6-FF1070FF0F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BC4265-F5AB-C64C-5CD4-F4ADCA0B1F41}"/>
              </a:ext>
            </a:extLst>
          </p:cNvPr>
          <p:cNvSpPr>
            <a:spLocks noGrp="1"/>
          </p:cNvSpPr>
          <p:nvPr>
            <p:ph type="sldNum" sz="quarter" idx="12"/>
          </p:nvPr>
        </p:nvSpPr>
        <p:spPr/>
        <p:txBody>
          <a:bodyPr/>
          <a:lstStyle/>
          <a:p>
            <a:fld id="{8B04D3DA-140F-184A-82C2-6FC5EAE7F0A1}" type="slidenum">
              <a:rPr lang="en-US" smtClean="0"/>
              <a:t>‹#›</a:t>
            </a:fld>
            <a:endParaRPr lang="en-US"/>
          </a:p>
        </p:txBody>
      </p:sp>
    </p:spTree>
    <p:extLst>
      <p:ext uri="{BB962C8B-B14F-4D97-AF65-F5344CB8AC3E}">
        <p14:creationId xmlns:p14="http://schemas.microsoft.com/office/powerpoint/2010/main" val="3707999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C5EBA-AD58-4E99-66D5-A50137C67B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3D442A-CB97-03FB-DCFC-E4BA69B97F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B89135-E315-1201-E048-5E66F6129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730F36-E76F-2F05-FBBE-739A5226ACAB}"/>
              </a:ext>
            </a:extLst>
          </p:cNvPr>
          <p:cNvSpPr>
            <a:spLocks noGrp="1"/>
          </p:cNvSpPr>
          <p:nvPr>
            <p:ph type="dt" sz="half" idx="10"/>
          </p:nvPr>
        </p:nvSpPr>
        <p:spPr/>
        <p:txBody>
          <a:bodyPr/>
          <a:lstStyle/>
          <a:p>
            <a:fld id="{556E9135-8CA8-1242-BD9E-32C7836F03F9}" type="datetime1">
              <a:rPr lang="en-US" smtClean="0"/>
              <a:t>6/4/25</a:t>
            </a:fld>
            <a:endParaRPr lang="en-US"/>
          </a:p>
        </p:txBody>
      </p:sp>
      <p:sp>
        <p:nvSpPr>
          <p:cNvPr id="6" name="Footer Placeholder 5">
            <a:extLst>
              <a:ext uri="{FF2B5EF4-FFF2-40B4-BE49-F238E27FC236}">
                <a16:creationId xmlns:a16="http://schemas.microsoft.com/office/drawing/2014/main" id="{9C263D07-3D2D-2E0F-3BF6-43DE71AE92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373D98-BA81-3699-C73D-2D9A828AF775}"/>
              </a:ext>
            </a:extLst>
          </p:cNvPr>
          <p:cNvSpPr>
            <a:spLocks noGrp="1"/>
          </p:cNvSpPr>
          <p:nvPr>
            <p:ph type="sldNum" sz="quarter" idx="12"/>
          </p:nvPr>
        </p:nvSpPr>
        <p:spPr/>
        <p:txBody>
          <a:bodyPr/>
          <a:lstStyle/>
          <a:p>
            <a:fld id="{8B04D3DA-140F-184A-82C2-6FC5EAE7F0A1}" type="slidenum">
              <a:rPr lang="en-US" smtClean="0"/>
              <a:t>‹#›</a:t>
            </a:fld>
            <a:endParaRPr lang="en-US"/>
          </a:p>
        </p:txBody>
      </p:sp>
    </p:spTree>
    <p:extLst>
      <p:ext uri="{BB962C8B-B14F-4D97-AF65-F5344CB8AC3E}">
        <p14:creationId xmlns:p14="http://schemas.microsoft.com/office/powerpoint/2010/main" val="1932519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EA590-2D21-D4AD-AD52-BEA010FBDC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852D00-F077-CAA6-90DF-94D15EE309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7B1FB5-9B03-66C2-7484-D3B990A4E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933AF0-7E31-F90B-57AD-1B2FA4FB3C8A}"/>
              </a:ext>
            </a:extLst>
          </p:cNvPr>
          <p:cNvSpPr>
            <a:spLocks noGrp="1"/>
          </p:cNvSpPr>
          <p:nvPr>
            <p:ph type="dt" sz="half" idx="10"/>
          </p:nvPr>
        </p:nvSpPr>
        <p:spPr/>
        <p:txBody>
          <a:bodyPr/>
          <a:lstStyle/>
          <a:p>
            <a:fld id="{8810ED3A-AC0F-624E-9C1F-8A080D3CBD12}" type="datetime1">
              <a:rPr lang="en-US" smtClean="0"/>
              <a:t>6/4/25</a:t>
            </a:fld>
            <a:endParaRPr lang="en-US"/>
          </a:p>
        </p:txBody>
      </p:sp>
      <p:sp>
        <p:nvSpPr>
          <p:cNvPr id="6" name="Footer Placeholder 5">
            <a:extLst>
              <a:ext uri="{FF2B5EF4-FFF2-40B4-BE49-F238E27FC236}">
                <a16:creationId xmlns:a16="http://schemas.microsoft.com/office/drawing/2014/main" id="{7314B5BD-047A-BFBB-9899-1A8CF907C4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F807A-C34C-346C-BE4F-8E411C304BCF}"/>
              </a:ext>
            </a:extLst>
          </p:cNvPr>
          <p:cNvSpPr>
            <a:spLocks noGrp="1"/>
          </p:cNvSpPr>
          <p:nvPr>
            <p:ph type="sldNum" sz="quarter" idx="12"/>
          </p:nvPr>
        </p:nvSpPr>
        <p:spPr/>
        <p:txBody>
          <a:bodyPr/>
          <a:lstStyle/>
          <a:p>
            <a:fld id="{8B04D3DA-140F-184A-82C2-6FC5EAE7F0A1}" type="slidenum">
              <a:rPr lang="en-US" smtClean="0"/>
              <a:t>‹#›</a:t>
            </a:fld>
            <a:endParaRPr lang="en-US"/>
          </a:p>
        </p:txBody>
      </p:sp>
    </p:spTree>
    <p:extLst>
      <p:ext uri="{BB962C8B-B14F-4D97-AF65-F5344CB8AC3E}">
        <p14:creationId xmlns:p14="http://schemas.microsoft.com/office/powerpoint/2010/main" val="822236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6588D7-1265-1256-4808-255D87D470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7161A28-A883-4A09-5196-3D61415BA9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CD1065B-93D4-ADE2-D78B-1DC286EE95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82000"/>
                  </a:schemeClr>
                </a:solidFill>
                <a:latin typeface="Calibri" panose="020F0502020204030204" pitchFamily="34" charset="0"/>
              </a:defRPr>
            </a:lvl1pPr>
          </a:lstStyle>
          <a:p>
            <a:fld id="{CA3FA72E-C9B9-2946-A936-3495D752418C}" type="datetime1">
              <a:rPr lang="en-US" smtClean="0"/>
              <a:pPr/>
              <a:t>6/4/25</a:t>
            </a:fld>
            <a:endParaRPr lang="en-US" dirty="0"/>
          </a:p>
        </p:txBody>
      </p:sp>
      <p:sp>
        <p:nvSpPr>
          <p:cNvPr id="5" name="Footer Placeholder 4">
            <a:extLst>
              <a:ext uri="{FF2B5EF4-FFF2-40B4-BE49-F238E27FC236}">
                <a16:creationId xmlns:a16="http://schemas.microsoft.com/office/drawing/2014/main" id="{1488D6A8-9FE4-7E9F-4398-303CC63B96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82000"/>
                  </a:schemeClr>
                </a:solidFill>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7028325B-657A-71B4-C5F4-08DD7590CB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Calibri" panose="020F0502020204030204" pitchFamily="34" charset="0"/>
              </a:defRPr>
            </a:lvl1pPr>
          </a:lstStyle>
          <a:p>
            <a:fld id="{8B04D3DA-140F-184A-82C2-6FC5EAE7F0A1}" type="slidenum">
              <a:rPr lang="en-US" smtClean="0"/>
              <a:pPr/>
              <a:t>‹#›</a:t>
            </a:fld>
            <a:endParaRPr lang="en-US" dirty="0"/>
          </a:p>
        </p:txBody>
      </p:sp>
    </p:spTree>
    <p:extLst>
      <p:ext uri="{BB962C8B-B14F-4D97-AF65-F5344CB8AC3E}">
        <p14:creationId xmlns:p14="http://schemas.microsoft.com/office/powerpoint/2010/main" val="274864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a:extLst>
            <a:ext uri="{FF2B5EF4-FFF2-40B4-BE49-F238E27FC236}">
              <a16:creationId xmlns:a16="http://schemas.microsoft.com/office/drawing/2014/main" id="{92C8A646-B70D-566C-AE0A-6B4234D5BE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F60120-F77A-0333-073E-5DA2127692E7}"/>
              </a:ext>
            </a:extLst>
          </p:cNvPr>
          <p:cNvSpPr>
            <a:spLocks noGrp="1"/>
          </p:cNvSpPr>
          <p:nvPr>
            <p:ph type="ctrTitle"/>
          </p:nvPr>
        </p:nvSpPr>
        <p:spPr>
          <a:xfrm>
            <a:off x="446049" y="1122363"/>
            <a:ext cx="11084312" cy="574235"/>
          </a:xfrm>
        </p:spPr>
        <p:txBody>
          <a:bodyPr>
            <a:noAutofit/>
          </a:bodyPr>
          <a:lstStyle/>
          <a:p>
            <a:r>
              <a:rPr lang="en-US" sz="4800" b="1" dirty="0">
                <a:latin typeface="Calibri" panose="020F0502020204030204" pitchFamily="34" charset="0"/>
                <a:cs typeface="Calibri" panose="020F0502020204030204" pitchFamily="34" charset="0"/>
              </a:rPr>
              <a:t>Understanding Network Performance</a:t>
            </a:r>
          </a:p>
        </p:txBody>
      </p:sp>
      <p:sp>
        <p:nvSpPr>
          <p:cNvPr id="3" name="Subtitle 2">
            <a:extLst>
              <a:ext uri="{FF2B5EF4-FFF2-40B4-BE49-F238E27FC236}">
                <a16:creationId xmlns:a16="http://schemas.microsoft.com/office/drawing/2014/main" id="{B8552715-CEF3-5081-0DF3-C79C0FA324AB}"/>
              </a:ext>
            </a:extLst>
          </p:cNvPr>
          <p:cNvSpPr>
            <a:spLocks noGrp="1"/>
          </p:cNvSpPr>
          <p:nvPr>
            <p:ph type="subTitle" idx="1"/>
          </p:nvPr>
        </p:nvSpPr>
        <p:spPr>
          <a:xfrm>
            <a:off x="1524000" y="2396836"/>
            <a:ext cx="9144000" cy="3338802"/>
          </a:xfrm>
        </p:spPr>
        <p:txBody>
          <a:bodyPr>
            <a:normAutofit/>
          </a:bodyPr>
          <a:lstStyle/>
          <a:p>
            <a:r>
              <a:rPr lang="en-US" dirty="0">
                <a:latin typeface="Calibri" panose="020F0502020204030204" pitchFamily="34" charset="0"/>
                <a:cs typeface="Calibri" panose="020F0502020204030204" pitchFamily="34" charset="0"/>
              </a:rPr>
              <a:t>Joe St Sauver, Ph.D.</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&lt;</a:t>
            </a:r>
            <a:r>
              <a:rPr lang="en-US" dirty="0" err="1">
                <a:latin typeface="Calibri" panose="020F0502020204030204" pitchFamily="34" charset="0"/>
                <a:cs typeface="Calibri" panose="020F0502020204030204" pitchFamily="34" charset="0"/>
              </a:rPr>
              <a:t>jstsauver@gmail.com</a:t>
            </a:r>
            <a:r>
              <a:rPr lang="en-US" dirty="0">
                <a:latin typeface="Calibri" panose="020F0502020204030204" pitchFamily="34" charset="0"/>
                <a:cs typeface="Calibri" panose="020F0502020204030204" pitchFamily="34" charset="0"/>
              </a:rPr>
              <a:t>&gt;</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M3AAWG Expert Advisor</a:t>
            </a: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M3AAWG 64</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June 2</a:t>
            </a:r>
            <a:r>
              <a:rPr lang="en-US" baseline="30000" dirty="0">
                <a:latin typeface="Calibri" panose="020F0502020204030204" pitchFamily="34" charset="0"/>
                <a:cs typeface="Calibri" panose="020F0502020204030204" pitchFamily="34" charset="0"/>
              </a:rPr>
              <a:t>nd</a:t>
            </a:r>
            <a:r>
              <a:rPr lang="en-US" dirty="0">
                <a:latin typeface="Calibri" panose="020F0502020204030204" pitchFamily="34" charset="0"/>
                <a:cs typeface="Calibri" panose="020F0502020204030204" pitchFamily="34" charset="0"/>
              </a:rPr>
              <a:t>, 2025</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Vancouver, BC Canada</a:t>
            </a: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2.0 TLP:CLEAR – Distribution Unlimited</a:t>
            </a:r>
          </a:p>
        </p:txBody>
      </p:sp>
    </p:spTree>
    <p:extLst>
      <p:ext uri="{BB962C8B-B14F-4D97-AF65-F5344CB8AC3E}">
        <p14:creationId xmlns:p14="http://schemas.microsoft.com/office/powerpoint/2010/main" val="2270866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669B4-64CE-9C1F-0C9A-961209AF14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6BB059-A92C-D696-D4FE-BFFC3B5D9713}"/>
              </a:ext>
            </a:extLst>
          </p:cNvPr>
          <p:cNvSpPr>
            <a:spLocks noGrp="1"/>
          </p:cNvSpPr>
          <p:nvPr>
            <p:ph type="title"/>
          </p:nvPr>
        </p:nvSpPr>
        <p:spPr>
          <a:xfrm>
            <a:off x="308472" y="176270"/>
            <a:ext cx="11578728" cy="429658"/>
          </a:xfrm>
        </p:spPr>
        <p:txBody>
          <a:bodyPr>
            <a:normAutofit fontScale="90000"/>
          </a:bodyPr>
          <a:lstStyle/>
          <a:p>
            <a:r>
              <a:rPr lang="en-US" sz="3200" b="1" dirty="0">
                <a:latin typeface="Calibri" panose="020F0502020204030204" pitchFamily="34" charset="0"/>
                <a:cs typeface="Calibri" panose="020F0502020204030204" pitchFamily="34" charset="0"/>
              </a:rPr>
              <a:t>Some Canadian Exchange Points Offering 100Gbps+ Peering Connections</a:t>
            </a:r>
          </a:p>
        </p:txBody>
      </p:sp>
      <p:sp>
        <p:nvSpPr>
          <p:cNvPr id="3" name="Content Placeholder 2">
            <a:extLst>
              <a:ext uri="{FF2B5EF4-FFF2-40B4-BE49-F238E27FC236}">
                <a16:creationId xmlns:a16="http://schemas.microsoft.com/office/drawing/2014/main" id="{A894A633-C878-343F-8A0F-B5AC29A46F13}"/>
              </a:ext>
            </a:extLst>
          </p:cNvPr>
          <p:cNvSpPr>
            <a:spLocks noGrp="1"/>
          </p:cNvSpPr>
          <p:nvPr>
            <p:ph idx="1"/>
          </p:nvPr>
        </p:nvSpPr>
        <p:spPr>
          <a:xfrm>
            <a:off x="308471" y="819397"/>
            <a:ext cx="11578727" cy="5768690"/>
          </a:xfrm>
        </p:spPr>
        <p:txBody>
          <a:bodyPr>
            <a:normAutofit/>
          </a:bodyPr>
          <a:lstStyle/>
          <a:p>
            <a:r>
              <a:rPr lang="en-US" sz="2400" b="1" dirty="0">
                <a:cs typeface="Calibri" panose="020F0502020204030204" pitchFamily="34" charset="0"/>
              </a:rPr>
              <a:t>TorIX,</a:t>
            </a:r>
            <a:r>
              <a:rPr lang="en-US" sz="2400" dirty="0">
                <a:cs typeface="Calibri" panose="020F0502020204030204" pitchFamily="34" charset="0"/>
              </a:rPr>
              <a:t> Toronto 	https://</a:t>
            </a:r>
            <a:r>
              <a:rPr lang="en-US" sz="2400" dirty="0" err="1">
                <a:cs typeface="Calibri" panose="020F0502020204030204" pitchFamily="34" charset="0"/>
              </a:rPr>
              <a:t>www.peeringdb.com</a:t>
            </a:r>
            <a:r>
              <a:rPr lang="en-US" sz="2400" dirty="0">
                <a:cs typeface="Calibri" panose="020F0502020204030204" pitchFamily="34" charset="0"/>
              </a:rPr>
              <a:t>/ix/24</a:t>
            </a:r>
            <a:br>
              <a:rPr lang="en-US" sz="2400" dirty="0">
                <a:cs typeface="Calibri" panose="020F0502020204030204" pitchFamily="34" charset="0"/>
              </a:rPr>
            </a:br>
            <a:endParaRPr lang="en-US" sz="2400" dirty="0">
              <a:cs typeface="Calibri" panose="020F0502020204030204" pitchFamily="34" charset="0"/>
            </a:endParaRPr>
          </a:p>
          <a:p>
            <a:r>
              <a:rPr lang="en-US" sz="2400" b="1" dirty="0">
                <a:cs typeface="Calibri" panose="020F0502020204030204" pitchFamily="34" charset="0"/>
              </a:rPr>
              <a:t>ONIX,</a:t>
            </a:r>
            <a:r>
              <a:rPr lang="en-US" sz="2400" dirty="0">
                <a:cs typeface="Calibri" panose="020F0502020204030204" pitchFamily="34" charset="0"/>
              </a:rPr>
              <a:t> Toronto	https://</a:t>
            </a:r>
            <a:r>
              <a:rPr lang="en-US" sz="2400" dirty="0" err="1">
                <a:cs typeface="Calibri" panose="020F0502020204030204" pitchFamily="34" charset="0"/>
              </a:rPr>
              <a:t>www.peeringdb.com</a:t>
            </a:r>
            <a:r>
              <a:rPr lang="en-US" sz="2400" dirty="0">
                <a:cs typeface="Calibri" panose="020F0502020204030204" pitchFamily="34" charset="0"/>
              </a:rPr>
              <a:t>/ix/4059</a:t>
            </a:r>
            <a:br>
              <a:rPr lang="en-US" sz="2400" dirty="0">
                <a:cs typeface="Calibri" panose="020F0502020204030204" pitchFamily="34" charset="0"/>
              </a:rPr>
            </a:br>
            <a:endParaRPr lang="en-US" sz="2400" dirty="0">
              <a:cs typeface="Calibri" panose="020F0502020204030204" pitchFamily="34" charset="0"/>
            </a:endParaRPr>
          </a:p>
          <a:p>
            <a:r>
              <a:rPr lang="en-US" sz="2400" b="1" dirty="0">
                <a:cs typeface="Calibri" panose="020F0502020204030204" pitchFamily="34" charset="0"/>
              </a:rPr>
              <a:t>QIX,</a:t>
            </a:r>
            <a:r>
              <a:rPr lang="en-US" sz="2400" dirty="0">
                <a:cs typeface="Calibri" panose="020F0502020204030204" pitchFamily="34" charset="0"/>
              </a:rPr>
              <a:t> Montreal	https://</a:t>
            </a:r>
            <a:r>
              <a:rPr lang="en-US" sz="2400" dirty="0" err="1">
                <a:cs typeface="Calibri" panose="020F0502020204030204" pitchFamily="34" charset="0"/>
              </a:rPr>
              <a:t>www.peeringdb.com</a:t>
            </a:r>
            <a:r>
              <a:rPr lang="en-US" sz="2400" dirty="0">
                <a:cs typeface="Calibri" panose="020F0502020204030204" pitchFamily="34" charset="0"/>
              </a:rPr>
              <a:t>/ix/355</a:t>
            </a:r>
            <a:br>
              <a:rPr lang="en-US" sz="2400" dirty="0">
                <a:cs typeface="Calibri" panose="020F0502020204030204" pitchFamily="34" charset="0"/>
              </a:rPr>
            </a:br>
            <a:endParaRPr lang="en-US" sz="2400" dirty="0">
              <a:cs typeface="Calibri" panose="020F0502020204030204" pitchFamily="34" charset="0"/>
            </a:endParaRPr>
          </a:p>
          <a:p>
            <a:r>
              <a:rPr lang="en-US" sz="2400" b="1" dirty="0">
                <a:cs typeface="Calibri" panose="020F0502020204030204" pitchFamily="34" charset="0"/>
              </a:rPr>
              <a:t>YYCIX,</a:t>
            </a:r>
            <a:r>
              <a:rPr lang="en-US" sz="2400" dirty="0">
                <a:cs typeface="Calibri" panose="020F0502020204030204" pitchFamily="34" charset="0"/>
              </a:rPr>
              <a:t> Calgary	https://</a:t>
            </a:r>
            <a:r>
              <a:rPr lang="en-US" sz="2400" dirty="0" err="1">
                <a:cs typeface="Calibri" panose="020F0502020204030204" pitchFamily="34" charset="0"/>
              </a:rPr>
              <a:t>www.peeringdb.com</a:t>
            </a:r>
            <a:r>
              <a:rPr lang="en-US" sz="2400" dirty="0">
                <a:cs typeface="Calibri" panose="020F0502020204030204" pitchFamily="34" charset="0"/>
              </a:rPr>
              <a:t>/ix/639</a:t>
            </a:r>
            <a:br>
              <a:rPr lang="en-US" sz="2400" dirty="0">
                <a:cs typeface="Calibri" panose="020F0502020204030204" pitchFamily="34" charset="0"/>
              </a:rPr>
            </a:br>
            <a:endParaRPr lang="en-US" sz="2400" dirty="0">
              <a:cs typeface="Calibri" panose="020F0502020204030204" pitchFamily="34" charset="0"/>
            </a:endParaRPr>
          </a:p>
          <a:p>
            <a:r>
              <a:rPr lang="en-US" sz="2400" b="1" dirty="0">
                <a:cs typeface="Calibri" panose="020F0502020204030204" pitchFamily="34" charset="0"/>
              </a:rPr>
              <a:t>VANIX,</a:t>
            </a:r>
            <a:r>
              <a:rPr lang="en-US" sz="2400" dirty="0">
                <a:cs typeface="Calibri" panose="020F0502020204030204" pitchFamily="34" charset="0"/>
              </a:rPr>
              <a:t> Vancouver	https://</a:t>
            </a:r>
            <a:r>
              <a:rPr lang="en-US" sz="2400" dirty="0" err="1">
                <a:cs typeface="Calibri" panose="020F0502020204030204" pitchFamily="34" charset="0"/>
              </a:rPr>
              <a:t>www.peeringdb.com</a:t>
            </a:r>
            <a:r>
              <a:rPr lang="en-US" sz="2400" dirty="0">
                <a:cs typeface="Calibri" panose="020F0502020204030204" pitchFamily="34" charset="0"/>
              </a:rPr>
              <a:t>/ix/863</a:t>
            </a:r>
            <a:endParaRPr lang="en-US" sz="2400" dirty="0"/>
          </a:p>
        </p:txBody>
      </p:sp>
      <p:sp>
        <p:nvSpPr>
          <p:cNvPr id="4" name="Slide Number Placeholder 3">
            <a:extLst>
              <a:ext uri="{FF2B5EF4-FFF2-40B4-BE49-F238E27FC236}">
                <a16:creationId xmlns:a16="http://schemas.microsoft.com/office/drawing/2014/main" id="{619C1D6E-73C3-53C6-F7AE-D1AAFE37443D}"/>
              </a:ext>
            </a:extLst>
          </p:cNvPr>
          <p:cNvSpPr>
            <a:spLocks noGrp="1"/>
          </p:cNvSpPr>
          <p:nvPr>
            <p:ph type="sldNum" sz="quarter" idx="12"/>
          </p:nvPr>
        </p:nvSpPr>
        <p:spPr/>
        <p:txBody>
          <a:bodyPr/>
          <a:lstStyle/>
          <a:p>
            <a:fld id="{8B04D3DA-140F-184A-82C2-6FC5EAE7F0A1}" type="slidenum">
              <a:rPr lang="en-US" smtClean="0"/>
              <a:t>10</a:t>
            </a:fld>
            <a:endParaRPr lang="en-US" dirty="0"/>
          </a:p>
        </p:txBody>
      </p:sp>
    </p:spTree>
    <p:extLst>
      <p:ext uri="{BB962C8B-B14F-4D97-AF65-F5344CB8AC3E}">
        <p14:creationId xmlns:p14="http://schemas.microsoft.com/office/powerpoint/2010/main" val="32242090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8BAB0-5FF2-06FC-C3C1-004F3FD150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D3BE6F-BD57-33BD-06B8-90479025C401}"/>
              </a:ext>
            </a:extLst>
          </p:cNvPr>
          <p:cNvSpPr>
            <a:spLocks noGrp="1"/>
          </p:cNvSpPr>
          <p:nvPr>
            <p:ph type="title"/>
          </p:nvPr>
        </p:nvSpPr>
        <p:spPr>
          <a:xfrm>
            <a:off x="308472" y="176270"/>
            <a:ext cx="11578728" cy="473725"/>
          </a:xfrm>
        </p:spPr>
        <p:txBody>
          <a:bodyPr>
            <a:normAutofit/>
          </a:bodyPr>
          <a:lstStyle/>
          <a:p>
            <a:r>
              <a:rPr lang="en-US" sz="3200" b="1" dirty="0">
                <a:latin typeface="Calibri" panose="020F0502020204030204" pitchFamily="34" charset="0"/>
                <a:cs typeface="Calibri" panose="020F0502020204030204" pitchFamily="34" charset="0"/>
              </a:rPr>
              <a:t>Default Window Scaling Factors May Have Too-Low Starting Values</a:t>
            </a:r>
            <a:endParaRPr lang="en-US" sz="3200" b="1" dirty="0">
              <a:highlight>
                <a:srgbClr val="FFFF00"/>
              </a:highligh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8554054-16A2-E648-1EE4-516B02423566}"/>
              </a:ext>
            </a:extLst>
          </p:cNvPr>
          <p:cNvSpPr>
            <a:spLocks noGrp="1"/>
          </p:cNvSpPr>
          <p:nvPr>
            <p:ph idx="1"/>
          </p:nvPr>
        </p:nvSpPr>
        <p:spPr>
          <a:xfrm>
            <a:off x="308471" y="914401"/>
            <a:ext cx="11578727" cy="5673686"/>
          </a:xfrm>
        </p:spPr>
        <p:txBody>
          <a:bodyPr>
            <a:normAutofit/>
          </a:bodyPr>
          <a:lstStyle/>
          <a:p>
            <a:pPr marL="0" indent="0">
              <a:spcAft>
                <a:spcPts val="400"/>
              </a:spcAft>
              <a:buNone/>
            </a:pPr>
            <a:r>
              <a:rPr lang="en-US" sz="2400" dirty="0">
                <a:latin typeface="Calibri" panose="020F0502020204030204" pitchFamily="34" charset="0"/>
                <a:cs typeface="Calibri" panose="020F0502020204030204" pitchFamily="34" charset="0"/>
              </a:rPr>
              <a:t>Checking </a:t>
            </a:r>
            <a:r>
              <a:rPr lang="en-US" sz="2400" dirty="0">
                <a:highlight>
                  <a:srgbClr val="FFFF00"/>
                </a:highlight>
                <a:latin typeface="Calibri" panose="020F0502020204030204" pitchFamily="34" charset="0"/>
                <a:cs typeface="Calibri" panose="020F0502020204030204" pitchFamily="34" charset="0"/>
              </a:rPr>
              <a:t>Mac OS Sequoia 15.4.1:</a:t>
            </a:r>
            <a:br>
              <a:rPr lang="en-US" sz="2400" dirty="0">
                <a:highlight>
                  <a:srgbClr val="FFFF00"/>
                </a:highlight>
                <a:latin typeface="Calibri" panose="020F0502020204030204" pitchFamily="34" charset="0"/>
                <a:cs typeface="Calibri" panose="020F0502020204030204" pitchFamily="34" charset="0"/>
              </a:rPr>
            </a:br>
            <a:endParaRPr lang="en-US" sz="2400" dirty="0">
              <a:highlight>
                <a:srgbClr val="FFFF00"/>
              </a:highlight>
              <a:cs typeface="Calibri" panose="020F0502020204030204" pitchFamily="34" charset="0"/>
            </a:endParaRPr>
          </a:p>
          <a:p>
            <a:pPr marL="0" indent="0">
              <a:spcAft>
                <a:spcPts val="1000"/>
              </a:spcAft>
              <a:buNone/>
            </a:pPr>
            <a:r>
              <a:rPr lang="en-US" sz="2200"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sysctl</a:t>
            </a: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net.inet.tcp.win_scale_factor</a:t>
            </a:r>
            <a:br>
              <a:rPr lang="en-US" sz="2200" b="1"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net.inet.tcp.win_scale_factor</a:t>
            </a:r>
            <a:r>
              <a:rPr lang="en-US" sz="2200" dirty="0">
                <a:latin typeface="Courier New" panose="02070309020205020404" pitchFamily="49" charset="0"/>
                <a:cs typeface="Courier New" panose="02070309020205020404" pitchFamily="49" charset="0"/>
              </a:rPr>
              <a:t>: </a:t>
            </a:r>
            <a:r>
              <a:rPr lang="en-US" sz="2200" b="1" dirty="0">
                <a:highlight>
                  <a:srgbClr val="FFFF00"/>
                </a:highlight>
                <a:latin typeface="Courier New" panose="02070309020205020404" pitchFamily="49" charset="0"/>
                <a:cs typeface="Courier New" panose="02070309020205020404" pitchFamily="49" charset="0"/>
              </a:rPr>
              <a:t>3</a:t>
            </a:r>
            <a:br>
              <a:rPr lang="en-US" sz="2200" dirty="0">
                <a:latin typeface="Courier New" panose="02070309020205020404" pitchFamily="49" charset="0"/>
                <a:cs typeface="Courier New" panose="02070309020205020404" pitchFamily="49" charset="0"/>
              </a:rPr>
            </a:br>
            <a:endParaRPr lang="en-US" sz="2200" dirty="0">
              <a:latin typeface="Courier New" panose="02070309020205020404" pitchFamily="49" charset="0"/>
              <a:cs typeface="Courier New" panose="02070309020205020404" pitchFamily="49" charset="0"/>
            </a:endParaRPr>
          </a:p>
          <a:p>
            <a:pPr marL="0" indent="0">
              <a:spcAft>
                <a:spcPts val="1000"/>
              </a:spcAft>
              <a:buNone/>
            </a:pPr>
            <a:r>
              <a:rPr lang="en-US" sz="2400" dirty="0">
                <a:cs typeface="Calibri" panose="020F0502020204030204" pitchFamily="34" charset="0"/>
              </a:rPr>
              <a:t>If on a 2.5 Gbps link, you may want to increase the Window Scaling Factor to 11 or 12:</a:t>
            </a:r>
          </a:p>
          <a:p>
            <a:pPr marL="0" indent="0">
              <a:spcAft>
                <a:spcPts val="800"/>
              </a:spcAft>
              <a:buNone/>
            </a:pPr>
            <a:r>
              <a:rPr lang="en-US" sz="2400" dirty="0">
                <a:latin typeface="Calibri" panose="020F0502020204030204" pitchFamily="34" charset="0"/>
                <a:cs typeface="Calibri" panose="020F0502020204030204" pitchFamily="34" charset="0"/>
              </a:rPr>
              <a:t>	Modify </a:t>
            </a:r>
            <a:r>
              <a:rPr lang="en-US" sz="2200" dirty="0">
                <a:latin typeface="Courier New" panose="02070309020205020404" pitchFamily="49" charset="0"/>
                <a:cs typeface="Courier New" panose="02070309020205020404" pitchFamily="49" charset="0"/>
              </a:rPr>
              <a:t>/</a:t>
            </a:r>
            <a:r>
              <a:rPr lang="en-US" sz="2200" dirty="0" err="1">
                <a:latin typeface="Courier New" panose="02070309020205020404" pitchFamily="49" charset="0"/>
                <a:cs typeface="Courier New" panose="02070309020205020404" pitchFamily="49" charset="0"/>
              </a:rPr>
              <a:t>etc</a:t>
            </a:r>
            <a:r>
              <a:rPr lang="en-US" sz="2200" dirty="0">
                <a:latin typeface="Courier New" panose="02070309020205020404" pitchFamily="49" charset="0"/>
                <a:cs typeface="Courier New" panose="02070309020205020404" pitchFamily="49" charset="0"/>
              </a:rPr>
              <a:t>/</a:t>
            </a:r>
            <a:r>
              <a:rPr lang="en-US" sz="2200" dirty="0" err="1">
                <a:latin typeface="Courier New" panose="02070309020205020404" pitchFamily="49" charset="0"/>
                <a:cs typeface="Courier New" panose="02070309020205020404" pitchFamily="49" charset="0"/>
              </a:rPr>
              <a:t>sysctl.conf</a:t>
            </a:r>
            <a:r>
              <a:rPr lang="en-US" sz="2400" dirty="0">
                <a:latin typeface="Calibri" panose="020F0502020204030204" pitchFamily="34" charset="0"/>
                <a:cs typeface="Calibri" panose="020F0502020204030204" pitchFamily="34" charset="0"/>
              </a:rPr>
              <a:t> by appending the line:</a:t>
            </a:r>
          </a:p>
          <a:p>
            <a:pPr marL="0" indent="0">
              <a:spcAft>
                <a:spcPts val="800"/>
              </a:spcAft>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net.inet.tcp.win_scale_factor</a:t>
            </a:r>
            <a:r>
              <a:rPr lang="en-US" sz="2200" dirty="0">
                <a:latin typeface="Courier New" panose="02070309020205020404" pitchFamily="49" charset="0"/>
                <a:cs typeface="Courier New" panose="02070309020205020404" pitchFamily="49" charset="0"/>
              </a:rPr>
              <a:t>=</a:t>
            </a:r>
            <a:r>
              <a:rPr lang="en-US" sz="2200" b="1" dirty="0">
                <a:highlight>
                  <a:srgbClr val="FFFF00"/>
                </a:highlight>
                <a:latin typeface="Courier New" panose="02070309020205020404" pitchFamily="49" charset="0"/>
                <a:cs typeface="Courier New" panose="02070309020205020404" pitchFamily="49" charset="0"/>
              </a:rPr>
              <a:t>11</a:t>
            </a:r>
            <a:br>
              <a:rPr lang="en-US" sz="2200" dirty="0">
                <a:latin typeface="Courier New" panose="02070309020205020404" pitchFamily="49" charset="0"/>
                <a:cs typeface="Courier New" panose="02070309020205020404" pitchFamily="49" charset="0"/>
              </a:rPr>
            </a:b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	</a:t>
            </a:r>
            <a:r>
              <a:rPr lang="en-US" sz="2400" dirty="0">
                <a:cs typeface="Calibri" panose="020F0502020204030204" pitchFamily="34" charset="0"/>
              </a:rPr>
              <a:t>Reload that file (as root) with:</a:t>
            </a:r>
          </a:p>
          <a:p>
            <a:pPr marL="0" indent="0">
              <a:spcAft>
                <a:spcPts val="800"/>
              </a:spcAft>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sysctl</a:t>
            </a:r>
            <a:r>
              <a:rPr lang="en-US" sz="2200" dirty="0">
                <a:latin typeface="Courier New" panose="02070309020205020404" pitchFamily="49" charset="0"/>
                <a:cs typeface="Courier New" panose="02070309020205020404" pitchFamily="49" charset="0"/>
              </a:rPr>
              <a:t> -f /</a:t>
            </a:r>
            <a:r>
              <a:rPr lang="en-US" sz="2200" dirty="0" err="1">
                <a:latin typeface="Courier New" panose="02070309020205020404" pitchFamily="49" charset="0"/>
                <a:cs typeface="Courier New" panose="02070309020205020404" pitchFamily="49" charset="0"/>
              </a:rPr>
              <a:t>etc</a:t>
            </a:r>
            <a:r>
              <a:rPr lang="en-US" sz="2200" dirty="0">
                <a:latin typeface="Courier New" panose="02070309020205020404" pitchFamily="49" charset="0"/>
                <a:cs typeface="Courier New" panose="02070309020205020404" pitchFamily="49" charset="0"/>
              </a:rPr>
              <a:t>/</a:t>
            </a:r>
            <a:r>
              <a:rPr lang="en-US" sz="2200" dirty="0" err="1">
                <a:latin typeface="Courier New" panose="02070309020205020404" pitchFamily="49" charset="0"/>
                <a:cs typeface="Courier New" panose="02070309020205020404" pitchFamily="49" charset="0"/>
              </a:rPr>
              <a:t>sysctl.conf</a:t>
            </a:r>
            <a:endParaRPr lang="en-US" sz="2200" dirty="0">
              <a:latin typeface="Courier New" panose="02070309020205020404" pitchFamily="49" charset="0"/>
              <a:cs typeface="Courier New" panose="02070309020205020404" pitchFamily="49" charset="0"/>
            </a:endParaRPr>
          </a:p>
          <a:p>
            <a:pPr marL="0" indent="0">
              <a:spcAft>
                <a:spcPts val="1000"/>
              </a:spcAft>
              <a:buNone/>
            </a:pPr>
            <a:endParaRPr lang="en-US" sz="2200"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D99A1180-192E-7E16-11D7-E0DBDBFBF233}"/>
              </a:ext>
            </a:extLst>
          </p:cNvPr>
          <p:cNvSpPr>
            <a:spLocks noGrp="1"/>
          </p:cNvSpPr>
          <p:nvPr>
            <p:ph type="sldNum" sz="quarter" idx="12"/>
          </p:nvPr>
        </p:nvSpPr>
        <p:spPr/>
        <p:txBody>
          <a:bodyPr/>
          <a:lstStyle/>
          <a:p>
            <a:fld id="{8B04D3DA-140F-184A-82C2-6FC5EAE7F0A1}" type="slidenum">
              <a:rPr lang="en-US" smtClean="0"/>
              <a:t>100</a:t>
            </a:fld>
            <a:endParaRPr lang="en-US"/>
          </a:p>
        </p:txBody>
      </p:sp>
    </p:spTree>
    <p:extLst>
      <p:ext uri="{BB962C8B-B14F-4D97-AF65-F5344CB8AC3E}">
        <p14:creationId xmlns:p14="http://schemas.microsoft.com/office/powerpoint/2010/main" val="19017355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D8A21-1CCE-2A4C-A4D4-6BF8FE71E2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BB589-45A8-A368-5F27-9296BAF96550}"/>
              </a:ext>
            </a:extLst>
          </p:cNvPr>
          <p:cNvSpPr>
            <a:spLocks noGrp="1"/>
          </p:cNvSpPr>
          <p:nvPr>
            <p:ph type="title"/>
          </p:nvPr>
        </p:nvSpPr>
        <p:spPr>
          <a:xfrm>
            <a:off x="308472" y="176270"/>
            <a:ext cx="11578728" cy="473725"/>
          </a:xfrm>
        </p:spPr>
        <p:txBody>
          <a:bodyPr>
            <a:normAutofit/>
          </a:bodyPr>
          <a:lstStyle/>
          <a:p>
            <a:r>
              <a:rPr lang="en-US" sz="3200" b="1" spc="-100" dirty="0">
                <a:latin typeface="Calibri" panose="020F0502020204030204" pitchFamily="34" charset="0"/>
                <a:cs typeface="Calibri" panose="020F0502020204030204" pitchFamily="34" charset="0"/>
              </a:rPr>
              <a:t>Leave ALL RFC 1323 Options Alone ("Enabled" Is Normally The Default)</a:t>
            </a:r>
            <a:endParaRPr lang="en-US" sz="3200" b="1" spc="-100" dirty="0">
              <a:highlight>
                <a:srgbClr val="FFFF00"/>
              </a:highligh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9E5FDD1-B634-8791-641E-1C6ED8B60FC3}"/>
              </a:ext>
            </a:extLst>
          </p:cNvPr>
          <p:cNvSpPr>
            <a:spLocks noGrp="1"/>
          </p:cNvSpPr>
          <p:nvPr>
            <p:ph idx="1"/>
          </p:nvPr>
        </p:nvSpPr>
        <p:spPr>
          <a:xfrm>
            <a:off x="308471" y="914401"/>
            <a:ext cx="11578727" cy="5673686"/>
          </a:xfrm>
        </p:spPr>
        <p:txBody>
          <a:bodyPr>
            <a:normAutofit/>
          </a:bodyPr>
          <a:lstStyle/>
          <a:p>
            <a:pPr marL="0" indent="0">
              <a:buNone/>
            </a:pPr>
            <a:r>
              <a:rPr lang="en-US" sz="2400" dirty="0">
                <a:cs typeface="Calibri" panose="020F0502020204030204" pitchFamily="34" charset="0"/>
              </a:rPr>
              <a:t>At this point, all RFC 1323 options (Windows Scaling, Timestamps and SACK) should come pre-enabled on virtually all system. </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b="1" dirty="0">
                <a:cs typeface="Calibri" panose="020F0502020204030204" pitchFamily="34" charset="0"/>
              </a:rPr>
              <a:t>Leave them alone (e.g., keep them enabled).</a:t>
            </a:r>
            <a:endParaRPr lang="en-US" sz="2400" dirty="0">
              <a:cs typeface="Calibri" panose="020F0502020204030204" pitchFamily="34" charset="0"/>
            </a:endParaRPr>
          </a:p>
          <a:p>
            <a:pPr marL="0" indent="0">
              <a:buNone/>
            </a:pPr>
            <a:endParaRPr lang="en-US" sz="2400" dirty="0">
              <a:cs typeface="Calibri" panose="020F0502020204030204" pitchFamily="34" charset="0"/>
            </a:endParaRPr>
          </a:p>
          <a:p>
            <a:pPr marL="0" indent="0">
              <a:buNone/>
            </a:pPr>
            <a:r>
              <a:rPr lang="en-US" sz="2400" dirty="0">
                <a:cs typeface="Calibri" panose="020F0502020204030204" pitchFamily="34" charset="0"/>
              </a:rPr>
              <a:t>Even though Timestamps and SACK may cause some packet header overhead, their benefits FAR outweigh their costs.</a:t>
            </a: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BF01DD6-FF14-0FB2-42BB-77B078CAB7D1}"/>
              </a:ext>
            </a:extLst>
          </p:cNvPr>
          <p:cNvSpPr>
            <a:spLocks noGrp="1"/>
          </p:cNvSpPr>
          <p:nvPr>
            <p:ph type="sldNum" sz="quarter" idx="12"/>
          </p:nvPr>
        </p:nvSpPr>
        <p:spPr/>
        <p:txBody>
          <a:bodyPr/>
          <a:lstStyle/>
          <a:p>
            <a:fld id="{8B04D3DA-140F-184A-82C2-6FC5EAE7F0A1}" type="slidenum">
              <a:rPr lang="en-US" smtClean="0"/>
              <a:t>101</a:t>
            </a:fld>
            <a:endParaRPr lang="en-US"/>
          </a:p>
        </p:txBody>
      </p:sp>
    </p:spTree>
    <p:extLst>
      <p:ext uri="{BB962C8B-B14F-4D97-AF65-F5344CB8AC3E}">
        <p14:creationId xmlns:p14="http://schemas.microsoft.com/office/powerpoint/2010/main" val="37163792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5A977-7EC2-1F13-AD32-3219A881E3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509D6C9-EDE2-6DAD-15DE-9C250C04D92B}"/>
              </a:ext>
            </a:extLst>
          </p:cNvPr>
          <p:cNvSpPr>
            <a:spLocks noGrp="1"/>
          </p:cNvSpPr>
          <p:nvPr>
            <p:ph type="ctrTitle"/>
          </p:nvPr>
        </p:nvSpPr>
        <p:spPr>
          <a:xfrm>
            <a:off x="1524000" y="1002535"/>
            <a:ext cx="9144000" cy="597665"/>
          </a:xfrm>
        </p:spPr>
        <p:txBody>
          <a:bodyPr>
            <a:normAutofit/>
          </a:bodyPr>
          <a:lstStyle/>
          <a:p>
            <a:r>
              <a:rPr lang="en-US" sz="3200" b="1" dirty="0">
                <a:cs typeface="Calibri" panose="020F0502020204030204" pitchFamily="34" charset="0"/>
              </a:rPr>
              <a:t>7</a:t>
            </a:r>
            <a:r>
              <a:rPr lang="en-US" sz="3200" b="1" dirty="0">
                <a:latin typeface="Calibri" panose="020F0502020204030204" pitchFamily="34" charset="0"/>
                <a:cs typeface="Calibri" panose="020F0502020204030204" pitchFamily="34" charset="0"/>
              </a:rPr>
              <a:t>. "What About Bufferbloat?"</a:t>
            </a:r>
          </a:p>
        </p:txBody>
      </p:sp>
      <p:sp>
        <p:nvSpPr>
          <p:cNvPr id="6" name="Subtitle 5">
            <a:extLst>
              <a:ext uri="{FF2B5EF4-FFF2-40B4-BE49-F238E27FC236}">
                <a16:creationId xmlns:a16="http://schemas.microsoft.com/office/drawing/2014/main" id="{58E421F5-8E75-793B-A64D-9D73BB9253C0}"/>
              </a:ext>
            </a:extLst>
          </p:cNvPr>
          <p:cNvSpPr>
            <a:spLocks noGrp="1"/>
          </p:cNvSpPr>
          <p:nvPr>
            <p:ph type="subTitle" idx="1"/>
          </p:nvPr>
        </p:nvSpPr>
        <p:spPr>
          <a:xfrm>
            <a:off x="457200" y="2743200"/>
            <a:ext cx="11236036" cy="3613150"/>
          </a:xfrm>
        </p:spPr>
        <p:txBody>
          <a:bodyPr>
            <a:normAutofit/>
          </a:bodyPr>
          <a:lstStyle/>
          <a:p>
            <a:pPr>
              <a:buNone/>
            </a:pPr>
            <a:r>
              <a:rPr lang="en-US" b="1" dirty="0"/>
              <a:t>Bottom Line Up Front (BLUF):</a:t>
            </a:r>
          </a:p>
          <a:p>
            <a:pPr>
              <a:buNone/>
            </a:pPr>
            <a:endParaRPr lang="en-US" dirty="0">
              <a:cs typeface="Calibri" panose="020F0502020204030204" pitchFamily="34" charset="0"/>
            </a:endParaRPr>
          </a:p>
          <a:p>
            <a:pPr>
              <a:buNone/>
            </a:pPr>
            <a:r>
              <a:rPr lang="en-US" dirty="0">
                <a:cs typeface="Calibri" panose="020F0502020204030204" pitchFamily="34" charset="0"/>
              </a:rPr>
              <a:t>Large single queue buffers mean that jitter-sensitive packets may end up </a:t>
            </a:r>
            <a:br>
              <a:rPr lang="en-US" dirty="0">
                <a:cs typeface="Calibri" panose="020F0502020204030204" pitchFamily="34" charset="0"/>
              </a:rPr>
            </a:br>
            <a:r>
              <a:rPr lang="en-US" dirty="0">
                <a:cs typeface="Calibri" panose="020F0502020204030204" pitchFamily="34" charset="0"/>
              </a:rPr>
              <a:t>blocked by other bulk transfers. This is normally referred to as "bufferbloat."</a:t>
            </a:r>
            <a:br>
              <a:rPr lang="en-US" dirty="0">
                <a:cs typeface="Calibri" panose="020F0502020204030204" pitchFamily="34" charset="0"/>
              </a:rPr>
            </a:br>
            <a:r>
              <a:rPr lang="en-US" dirty="0">
                <a:cs typeface="Calibri" panose="020F0502020204030204" pitchFamily="34" charset="0"/>
              </a:rPr>
              <a:t>Systems that use active queue management, or BBR for congestion control, </a:t>
            </a:r>
            <a:br>
              <a:rPr lang="en-US" dirty="0">
                <a:cs typeface="Calibri" panose="020F0502020204030204" pitchFamily="34" charset="0"/>
              </a:rPr>
            </a:br>
            <a:r>
              <a:rPr lang="en-US" dirty="0">
                <a:cs typeface="Calibri" panose="020F0502020204030204" pitchFamily="34" charset="0"/>
              </a:rPr>
              <a:t>normally will not be impacted by bufferbloat.</a:t>
            </a:r>
            <a:br>
              <a:rPr lang="en-US" dirty="0">
                <a:cs typeface="Calibri" panose="020F0502020204030204" pitchFamily="34" charset="0"/>
              </a:rPr>
            </a:br>
            <a:br>
              <a:rPr lang="en-US" dirty="0">
                <a:cs typeface="Calibri" panose="020F0502020204030204" pitchFamily="34" charset="0"/>
              </a:rPr>
            </a:br>
            <a:r>
              <a:rPr lang="en-US" dirty="0">
                <a:cs typeface="Calibri" panose="020F0502020204030204" pitchFamily="34" charset="0"/>
              </a:rPr>
              <a:t>You can empirically test to see if your systems are vulnerable to this issue.</a:t>
            </a:r>
          </a:p>
        </p:txBody>
      </p:sp>
    </p:spTree>
    <p:extLst>
      <p:ext uri="{BB962C8B-B14F-4D97-AF65-F5344CB8AC3E}">
        <p14:creationId xmlns:p14="http://schemas.microsoft.com/office/powerpoint/2010/main" val="111965319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9616E-6308-EB84-E308-0CFA7F40D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25E276-A382-0C96-1586-7392758088C8}"/>
              </a:ext>
            </a:extLst>
          </p:cNvPr>
          <p:cNvSpPr>
            <a:spLocks noGrp="1"/>
          </p:cNvSpPr>
          <p:nvPr>
            <p:ph type="title"/>
          </p:nvPr>
        </p:nvSpPr>
        <p:spPr>
          <a:xfrm>
            <a:off x="308472" y="176271"/>
            <a:ext cx="11578728" cy="641148"/>
          </a:xfrm>
        </p:spPr>
        <p:txBody>
          <a:bodyPr>
            <a:normAutofit/>
          </a:bodyPr>
          <a:lstStyle/>
          <a:p>
            <a:r>
              <a:rPr lang="en-US" sz="3200" b="1" dirty="0">
                <a:latin typeface="Calibri" panose="020F0502020204030204" pitchFamily="34" charset="0"/>
                <a:cs typeface="Calibri" panose="020F0502020204030204" pitchFamily="34" charset="0"/>
              </a:rPr>
              <a:t>What Is Bufferbloat?</a:t>
            </a:r>
            <a:endParaRPr lang="en-US" sz="3200" b="1" dirty="0">
              <a:highlight>
                <a:srgbClr val="FFFF00"/>
              </a:highligh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A26F966-86CE-432E-DF81-1D760346D75A}"/>
              </a:ext>
            </a:extLst>
          </p:cNvPr>
          <p:cNvSpPr>
            <a:spLocks noGrp="1"/>
          </p:cNvSpPr>
          <p:nvPr>
            <p:ph idx="1"/>
          </p:nvPr>
        </p:nvSpPr>
        <p:spPr>
          <a:xfrm>
            <a:off x="308471" y="955964"/>
            <a:ext cx="11578727" cy="5632123"/>
          </a:xfrm>
        </p:spPr>
        <p:txBody>
          <a:bodyPr>
            <a:normAutofit/>
          </a:bodyPr>
          <a:lstStyle/>
          <a:p>
            <a:pPr marL="0" indent="0">
              <a:buNone/>
            </a:pPr>
            <a:r>
              <a:rPr lang="en-US" i="1" dirty="0"/>
              <a:t>When someone on your network sends a large file, a lot of packets get sent all </a:t>
            </a:r>
            <a:br>
              <a:rPr lang="en-US" i="1" dirty="0"/>
            </a:br>
            <a:r>
              <a:rPr lang="en-US" i="1" dirty="0"/>
              <a:t>at once. The router temporarily "buffers those packets", holding them before </a:t>
            </a:r>
            <a:br>
              <a:rPr lang="en-US" i="1" dirty="0"/>
            </a:br>
            <a:r>
              <a:rPr lang="en-US" i="1" dirty="0"/>
              <a:t>they’re sent. Any new data packets get stuck behind the existing queue of </a:t>
            </a:r>
            <a:br>
              <a:rPr lang="en-US" i="1" dirty="0"/>
            </a:br>
            <a:r>
              <a:rPr lang="en-US" i="1" dirty="0"/>
              <a:t>buffered packets. They will arrive at the destination much later than if the </a:t>
            </a:r>
            <a:br>
              <a:rPr lang="en-US" i="1" dirty="0"/>
            </a:br>
            <a:r>
              <a:rPr lang="en-US" i="1" dirty="0"/>
              <a:t>router’s buffers hadn't been full.</a:t>
            </a:r>
          </a:p>
          <a:p>
            <a:pPr marL="0" indent="0">
              <a:buNone/>
            </a:pPr>
            <a:endParaRPr lang="en-US" i="1" dirty="0"/>
          </a:p>
          <a:p>
            <a:pPr marL="0" indent="0">
              <a:buNone/>
            </a:pPr>
            <a:r>
              <a:rPr lang="en-US" i="1" dirty="0"/>
              <a:t>This is “bufferbloat” - undesirable high latency caused by other traffic on your </a:t>
            </a:r>
            <a:br>
              <a:rPr lang="en-US" i="1" dirty="0"/>
            </a:br>
            <a:r>
              <a:rPr lang="en-US" i="1" dirty="0"/>
              <a:t>network. It happens when a flow uses more than its fair share of the bottleneck. Bufferbloat is the primary cause of bad performance for real-time Internet applications like VoIP calls, video games, and videoconferencing.</a:t>
            </a:r>
            <a:br>
              <a:rPr lang="en-US" i="1" dirty="0"/>
            </a:br>
            <a:br>
              <a:rPr lang="en-US" i="1" dirty="0"/>
            </a:br>
            <a:r>
              <a:rPr lang="en-US" i="1" dirty="0"/>
              <a:t>Source: </a:t>
            </a:r>
            <a:r>
              <a:rPr lang="en-US" sz="2400" dirty="0">
                <a:latin typeface="Courier New" panose="02070309020205020404" pitchFamily="49" charset="0"/>
                <a:cs typeface="Courier New" panose="02070309020205020404" pitchFamily="49" charset="0"/>
              </a:rPr>
              <a:t>https://</a:t>
            </a:r>
            <a:r>
              <a:rPr lang="en-US" sz="2400" dirty="0" err="1">
                <a:latin typeface="Courier New" panose="02070309020205020404" pitchFamily="49" charset="0"/>
                <a:cs typeface="Courier New" panose="02070309020205020404" pitchFamily="49" charset="0"/>
              </a:rPr>
              <a:t>www.waveform.com</a:t>
            </a:r>
            <a:r>
              <a:rPr lang="en-US" sz="2400" dirty="0">
                <a:latin typeface="Courier New" panose="02070309020205020404" pitchFamily="49" charset="0"/>
                <a:cs typeface="Courier New" panose="02070309020205020404" pitchFamily="49" charset="0"/>
              </a:rPr>
              <a:t>/tools/bufferbloat</a:t>
            </a:r>
          </a:p>
        </p:txBody>
      </p:sp>
      <p:sp>
        <p:nvSpPr>
          <p:cNvPr id="4" name="Slide Number Placeholder 3">
            <a:extLst>
              <a:ext uri="{FF2B5EF4-FFF2-40B4-BE49-F238E27FC236}">
                <a16:creationId xmlns:a16="http://schemas.microsoft.com/office/drawing/2014/main" id="{4C29156C-079E-0980-A34F-5118DBBFDAAD}"/>
              </a:ext>
            </a:extLst>
          </p:cNvPr>
          <p:cNvSpPr>
            <a:spLocks noGrp="1"/>
          </p:cNvSpPr>
          <p:nvPr>
            <p:ph type="sldNum" sz="quarter" idx="12"/>
          </p:nvPr>
        </p:nvSpPr>
        <p:spPr/>
        <p:txBody>
          <a:bodyPr/>
          <a:lstStyle/>
          <a:p>
            <a:fld id="{8B04D3DA-140F-184A-82C2-6FC5EAE7F0A1}" type="slidenum">
              <a:rPr lang="en-US" smtClean="0"/>
              <a:t>103</a:t>
            </a:fld>
            <a:endParaRPr lang="en-US"/>
          </a:p>
        </p:txBody>
      </p:sp>
    </p:spTree>
    <p:extLst>
      <p:ext uri="{BB962C8B-B14F-4D97-AF65-F5344CB8AC3E}">
        <p14:creationId xmlns:p14="http://schemas.microsoft.com/office/powerpoint/2010/main" val="272890951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518DD-C451-19A4-BBBC-F95D1BA2D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F9A0A5-0F56-9DA2-5F7E-B041ECAD7EBD}"/>
              </a:ext>
            </a:extLst>
          </p:cNvPr>
          <p:cNvSpPr>
            <a:spLocks noGrp="1"/>
          </p:cNvSpPr>
          <p:nvPr>
            <p:ph type="title"/>
          </p:nvPr>
        </p:nvSpPr>
        <p:spPr>
          <a:xfrm>
            <a:off x="308472" y="176271"/>
            <a:ext cx="11578728" cy="641148"/>
          </a:xfrm>
        </p:spPr>
        <p:txBody>
          <a:bodyPr>
            <a:normAutofit/>
          </a:bodyPr>
          <a:lstStyle/>
          <a:p>
            <a:r>
              <a:rPr lang="en-US" sz="3200" b="1" dirty="0">
                <a:latin typeface="Calibri" panose="020F0502020204030204" pitchFamily="34" charset="0"/>
                <a:cs typeface="Calibri" panose="020F0502020204030204" pitchFamily="34" charset="0"/>
              </a:rPr>
              <a:t>We've </a:t>
            </a:r>
            <a:r>
              <a:rPr lang="en-US" sz="3200" b="1" dirty="0">
                <a:solidFill>
                  <a:srgbClr val="FF0000"/>
                </a:solidFill>
                <a:latin typeface="Calibri" panose="020F0502020204030204" pitchFamily="34" charset="0"/>
                <a:cs typeface="Calibri" panose="020F0502020204030204" pitchFamily="34" charset="0"/>
              </a:rPr>
              <a:t>NOT</a:t>
            </a:r>
            <a:r>
              <a:rPr lang="en-US" sz="3200" b="1" dirty="0">
                <a:latin typeface="Calibri" panose="020F0502020204030204" pitchFamily="34" charset="0"/>
                <a:cs typeface="Calibri" panose="020F0502020204030204" pitchFamily="34" charset="0"/>
              </a:rPr>
              <a:t> Been Working to "Avoid Jitter and Lag"</a:t>
            </a:r>
            <a:endParaRPr lang="en-US" sz="3200" b="1" dirty="0">
              <a:highlight>
                <a:srgbClr val="FFFF00"/>
              </a:highligh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2FF645D-32D7-D667-DA6D-63C0BA46325D}"/>
              </a:ext>
            </a:extLst>
          </p:cNvPr>
          <p:cNvSpPr>
            <a:spLocks noGrp="1"/>
          </p:cNvSpPr>
          <p:nvPr>
            <p:ph idx="1"/>
          </p:nvPr>
        </p:nvSpPr>
        <p:spPr>
          <a:xfrm>
            <a:off x="308471" y="955964"/>
            <a:ext cx="11578727" cy="5632123"/>
          </a:xfrm>
        </p:spPr>
        <p:txBody>
          <a:bodyPr>
            <a:normAutofit/>
          </a:bodyPr>
          <a:lstStyle/>
          <a:p>
            <a:pPr marL="0" indent="0">
              <a:buNone/>
            </a:pPr>
            <a:r>
              <a:rPr lang="en-US" sz="2400" dirty="0">
                <a:cs typeface="Calibri" panose="020F0502020204030204" pitchFamily="34" charset="0"/>
              </a:rPr>
              <a:t>OUR tuning objective has been to </a:t>
            </a:r>
            <a:r>
              <a:rPr lang="en-US" sz="2400" b="1" dirty="0">
                <a:cs typeface="Calibri" panose="020F0502020204030204" pitchFamily="34" charset="0"/>
              </a:rPr>
              <a:t>use our full available bandwidth.</a:t>
            </a:r>
            <a:r>
              <a:rPr lang="en-US" sz="2400" dirty="0">
                <a:cs typeface="Calibri" panose="020F0502020204030204" pitchFamily="34" charset="0"/>
              </a:rPr>
              <a:t> We've NOT been working to avoid jitter and lag. </a:t>
            </a:r>
            <a:r>
              <a:rPr lang="en-US" sz="2400" b="1" dirty="0">
                <a:cs typeface="Calibri" panose="020F0502020204030204" pitchFamily="34" charset="0"/>
              </a:rPr>
              <a:t>Is bufferbloat even really an issue we'll run into?</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b="1" dirty="0">
                <a:cs typeface="Calibri" panose="020F0502020204030204" pitchFamily="34" charset="0"/>
              </a:rPr>
              <a:t>If your system is using </a:t>
            </a:r>
            <a:r>
              <a:rPr lang="en-US" sz="2200" b="1" dirty="0">
                <a:latin typeface="Courier New" panose="02070309020205020404" pitchFamily="49" charset="0"/>
                <a:cs typeface="Courier New" panose="02070309020205020404" pitchFamily="49" charset="0"/>
              </a:rPr>
              <a:t>FQ_codel</a:t>
            </a:r>
            <a:r>
              <a:rPr lang="en-US" sz="2200" dirty="0">
                <a:latin typeface="Courier New" panose="02070309020205020404" pitchFamily="49" charset="0"/>
                <a:cs typeface="Courier New" panose="02070309020205020404" pitchFamily="49" charset="0"/>
              </a:rPr>
              <a:t> ("Fair Queuing" Coddle)</a:t>
            </a:r>
            <a:r>
              <a:rPr lang="en-US" sz="2400" dirty="0">
                <a:cs typeface="Calibri" panose="020F0502020204030204" pitchFamily="34" charset="0"/>
              </a:rPr>
              <a:t>, bufferbloat will likely NOT be an issue for you.</a:t>
            </a:r>
          </a:p>
          <a:p>
            <a:pPr marL="0" indent="0">
              <a:buNone/>
            </a:pPr>
            <a:endParaRPr lang="en-US" sz="2400" dirty="0">
              <a:cs typeface="Calibri" panose="020F0502020204030204" pitchFamily="34" charset="0"/>
            </a:endParaRPr>
          </a:p>
          <a:p>
            <a:pPr marL="0" indent="0">
              <a:buNone/>
            </a:pPr>
            <a:r>
              <a:rPr lang="en-US" sz="2400" b="1" dirty="0">
                <a:cs typeface="Calibri" panose="020F0502020204030204" pitchFamily="34" charset="0"/>
              </a:rPr>
              <a:t>If you're using BBR instead of CUBIC for congestion control,</a:t>
            </a:r>
            <a:r>
              <a:rPr lang="en-US" sz="2400" dirty="0">
                <a:cs typeface="Calibri" panose="020F0502020204030204" pitchFamily="34" charset="0"/>
              </a:rPr>
              <a:t> bufferbloat may also likely</a:t>
            </a:r>
            <a:br>
              <a:rPr lang="en-US" sz="2400" dirty="0">
                <a:cs typeface="Calibri" panose="020F0502020204030204" pitchFamily="34" charset="0"/>
              </a:rPr>
            </a:br>
            <a:r>
              <a:rPr lang="en-US" sz="2400" dirty="0">
                <a:cs typeface="Calibri" panose="020F0502020204030204" pitchFamily="34" charset="0"/>
              </a:rPr>
              <a:t>NOT be an issue for you.</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But you can test and empirically see! One easy-to-use web page is at </a:t>
            </a:r>
            <a:r>
              <a:rPr lang="en-US" sz="2200" dirty="0">
                <a:latin typeface="Courier New" panose="02070309020205020404" pitchFamily="49" charset="0"/>
                <a:cs typeface="Courier New" panose="02070309020205020404" pitchFamily="49" charset="0"/>
              </a:rPr>
              <a:t>https://</a:t>
            </a:r>
            <a:r>
              <a:rPr lang="en-US" sz="2200" dirty="0" err="1">
                <a:latin typeface="Courier New" panose="02070309020205020404" pitchFamily="49" charset="0"/>
                <a:cs typeface="Courier New" panose="02070309020205020404" pitchFamily="49" charset="0"/>
              </a:rPr>
              <a:t>www.waveform.com</a:t>
            </a:r>
            <a:r>
              <a:rPr lang="en-US" sz="2200" dirty="0">
                <a:latin typeface="Courier New" panose="02070309020205020404" pitchFamily="49" charset="0"/>
                <a:cs typeface="Courier New" panose="02070309020205020404" pitchFamily="49" charset="0"/>
              </a:rPr>
              <a:t>/tools/bufferbloat</a:t>
            </a:r>
            <a:r>
              <a:rPr lang="en-US" sz="2400" dirty="0">
                <a:cs typeface="Calibri" panose="020F0502020204030204" pitchFamily="34" charset="0"/>
              </a:rPr>
              <a:t> (sample output on the next slide)</a:t>
            </a:r>
          </a:p>
          <a:p>
            <a:pPr marL="0" indent="0">
              <a:buNone/>
            </a:pPr>
            <a:endParaRPr lang="en-US" sz="2400" dirty="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Another cool tool to use to test for buffer bloat is </a:t>
            </a:r>
            <a:r>
              <a:rPr lang="en-US" sz="2200" dirty="0">
                <a:latin typeface="Courier New" panose="02070309020205020404" pitchFamily="49" charset="0"/>
                <a:cs typeface="Courier New" panose="02070309020205020404" pitchFamily="49" charset="0"/>
              </a:rPr>
              <a:t>flent</a:t>
            </a:r>
            <a:r>
              <a:rPr lang="en-US" sz="2400" dirty="0">
                <a:latin typeface="Calibri" panose="020F0502020204030204" pitchFamily="34" charset="0"/>
                <a:cs typeface="Calibri" panose="020F0502020204030204" pitchFamily="34" charset="0"/>
              </a:rPr>
              <a:t>, see:  </a:t>
            </a:r>
            <a:r>
              <a:rPr lang="en-US" sz="2200" dirty="0">
                <a:latin typeface="Courier New" panose="02070309020205020404" pitchFamily="49" charset="0"/>
                <a:cs typeface="Courier New" panose="02070309020205020404" pitchFamily="49" charset="0"/>
              </a:rPr>
              <a:t>https://</a:t>
            </a:r>
            <a:r>
              <a:rPr lang="en-US" sz="2200" dirty="0" err="1">
                <a:latin typeface="Courier New" panose="02070309020205020404" pitchFamily="49" charset="0"/>
                <a:cs typeface="Courier New" panose="02070309020205020404" pitchFamily="49" charset="0"/>
              </a:rPr>
              <a:t>flent.org</a:t>
            </a:r>
            <a:r>
              <a:rPr lang="en-US" sz="2200" dirty="0">
                <a:latin typeface="Courier New" panose="02070309020205020404" pitchFamily="49" charset="0"/>
                <a:cs typeface="Courier New" panose="02070309020205020404" pitchFamily="49" charset="0"/>
              </a:rPr>
              <a:t>/</a:t>
            </a:r>
          </a:p>
        </p:txBody>
      </p:sp>
      <p:sp>
        <p:nvSpPr>
          <p:cNvPr id="4" name="Slide Number Placeholder 3">
            <a:extLst>
              <a:ext uri="{FF2B5EF4-FFF2-40B4-BE49-F238E27FC236}">
                <a16:creationId xmlns:a16="http://schemas.microsoft.com/office/drawing/2014/main" id="{CB8B2AAA-1A3C-8FC3-1A14-68D55B852178}"/>
              </a:ext>
            </a:extLst>
          </p:cNvPr>
          <p:cNvSpPr>
            <a:spLocks noGrp="1"/>
          </p:cNvSpPr>
          <p:nvPr>
            <p:ph type="sldNum" sz="quarter" idx="12"/>
          </p:nvPr>
        </p:nvSpPr>
        <p:spPr/>
        <p:txBody>
          <a:bodyPr/>
          <a:lstStyle/>
          <a:p>
            <a:fld id="{8B04D3DA-140F-184A-82C2-6FC5EAE7F0A1}" type="slidenum">
              <a:rPr lang="en-US" smtClean="0"/>
              <a:t>104</a:t>
            </a:fld>
            <a:endParaRPr lang="en-US"/>
          </a:p>
        </p:txBody>
      </p:sp>
    </p:spTree>
    <p:extLst>
      <p:ext uri="{BB962C8B-B14F-4D97-AF65-F5344CB8AC3E}">
        <p14:creationId xmlns:p14="http://schemas.microsoft.com/office/powerpoint/2010/main" val="35272658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FE415-8E0C-ED88-4E89-466888D940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5DB599-270F-162F-2C0B-D6A9C2861D43}"/>
              </a:ext>
            </a:extLst>
          </p:cNvPr>
          <p:cNvSpPr>
            <a:spLocks noGrp="1"/>
          </p:cNvSpPr>
          <p:nvPr>
            <p:ph type="title"/>
          </p:nvPr>
        </p:nvSpPr>
        <p:spPr>
          <a:xfrm>
            <a:off x="308472" y="176271"/>
            <a:ext cx="11578728" cy="641148"/>
          </a:xfrm>
        </p:spPr>
        <p:txBody>
          <a:bodyPr>
            <a:normAutofit/>
          </a:bodyPr>
          <a:lstStyle/>
          <a:p>
            <a:r>
              <a:rPr lang="en-US" sz="3200" b="1" dirty="0">
                <a:cs typeface="Calibri" panose="020F0502020204030204" pitchFamily="34" charset="0"/>
              </a:rPr>
              <a:t> Sample </a:t>
            </a:r>
            <a:r>
              <a:rPr lang="en-US" sz="2800" b="1" dirty="0">
                <a:cs typeface="Calibri" panose="020F0502020204030204" pitchFamily="34" charset="0"/>
              </a:rPr>
              <a:t>https://</a:t>
            </a:r>
            <a:r>
              <a:rPr lang="en-US" sz="2800" b="1" dirty="0" err="1">
                <a:cs typeface="Calibri" panose="020F0502020204030204" pitchFamily="34" charset="0"/>
              </a:rPr>
              <a:t>www.waveform.com</a:t>
            </a:r>
            <a:r>
              <a:rPr lang="en-US" sz="2800" b="1" dirty="0">
                <a:cs typeface="Calibri" panose="020F0502020204030204" pitchFamily="34" charset="0"/>
              </a:rPr>
              <a:t>/tools/bufferbloat Results</a:t>
            </a:r>
            <a:endParaRPr lang="en-US" sz="2800" b="1" dirty="0">
              <a:highlight>
                <a:srgbClr val="FFFF00"/>
              </a:highlight>
              <a:cs typeface="Calibri" panose="020F0502020204030204" pitchFamily="34" charset="0"/>
            </a:endParaRPr>
          </a:p>
        </p:txBody>
      </p:sp>
      <p:sp>
        <p:nvSpPr>
          <p:cNvPr id="4" name="Slide Number Placeholder 3">
            <a:extLst>
              <a:ext uri="{FF2B5EF4-FFF2-40B4-BE49-F238E27FC236}">
                <a16:creationId xmlns:a16="http://schemas.microsoft.com/office/drawing/2014/main" id="{4D4CDCFE-FA63-CB10-801F-8E3D7C6A66B5}"/>
              </a:ext>
            </a:extLst>
          </p:cNvPr>
          <p:cNvSpPr>
            <a:spLocks noGrp="1"/>
          </p:cNvSpPr>
          <p:nvPr>
            <p:ph type="sldNum" sz="quarter" idx="12"/>
          </p:nvPr>
        </p:nvSpPr>
        <p:spPr/>
        <p:txBody>
          <a:bodyPr/>
          <a:lstStyle/>
          <a:p>
            <a:fld id="{8B04D3DA-140F-184A-82C2-6FC5EAE7F0A1}" type="slidenum">
              <a:rPr lang="en-US" smtClean="0"/>
              <a:t>105</a:t>
            </a:fld>
            <a:endParaRPr lang="en-US"/>
          </a:p>
        </p:txBody>
      </p:sp>
      <p:pic>
        <p:nvPicPr>
          <p:cNvPr id="6" name="Picture 5" descr="A screenshot of a computer&#10;&#10;AI-generated content may be incorrect.">
            <a:extLst>
              <a:ext uri="{FF2B5EF4-FFF2-40B4-BE49-F238E27FC236}">
                <a16:creationId xmlns:a16="http://schemas.microsoft.com/office/drawing/2014/main" id="{A064D32D-616C-589E-EFE5-E598612E2449}"/>
              </a:ext>
            </a:extLst>
          </p:cNvPr>
          <p:cNvPicPr>
            <a:picLocks noChangeAspect="1"/>
          </p:cNvPicPr>
          <p:nvPr/>
        </p:nvPicPr>
        <p:blipFill>
          <a:blip r:embed="rId2"/>
          <a:stretch>
            <a:fillRect/>
          </a:stretch>
        </p:blipFill>
        <p:spPr>
          <a:xfrm>
            <a:off x="308472" y="929318"/>
            <a:ext cx="7059381" cy="5427032"/>
          </a:xfrm>
          <a:prstGeom prst="rect">
            <a:avLst/>
          </a:prstGeom>
        </p:spPr>
      </p:pic>
    </p:spTree>
    <p:extLst>
      <p:ext uri="{BB962C8B-B14F-4D97-AF65-F5344CB8AC3E}">
        <p14:creationId xmlns:p14="http://schemas.microsoft.com/office/powerpoint/2010/main" val="15768064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D9AB6-70A5-61C4-B88A-1FC44ACE85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8F96BC-9F18-3E97-6D92-5A166F6D3BC5}"/>
              </a:ext>
            </a:extLst>
          </p:cNvPr>
          <p:cNvSpPr>
            <a:spLocks noGrp="1"/>
          </p:cNvSpPr>
          <p:nvPr>
            <p:ph type="title"/>
          </p:nvPr>
        </p:nvSpPr>
        <p:spPr>
          <a:xfrm>
            <a:off x="308472" y="176270"/>
            <a:ext cx="11578728" cy="599585"/>
          </a:xfrm>
        </p:spPr>
        <p:txBody>
          <a:bodyPr>
            <a:normAutofit/>
          </a:bodyPr>
          <a:lstStyle/>
          <a:p>
            <a:r>
              <a:rPr lang="en-US" sz="3200" b="1" dirty="0">
                <a:latin typeface="Calibri" panose="020F0502020204030204" pitchFamily="34" charset="0"/>
                <a:cs typeface="Calibri" panose="020F0502020204030204" pitchFamily="34" charset="0"/>
              </a:rPr>
              <a:t>Preventing Bufferbloat Symptoms with </a:t>
            </a:r>
            <a:r>
              <a:rPr lang="en-US" sz="2800" b="1" dirty="0">
                <a:latin typeface="Courier New" panose="02070309020205020404" pitchFamily="49" charset="0"/>
                <a:cs typeface="Courier New" panose="02070309020205020404" pitchFamily="49" charset="0"/>
              </a:rPr>
              <a:t>FQ_codel</a:t>
            </a:r>
            <a:endParaRPr lang="en-US" sz="2800" b="1" dirty="0">
              <a:highlight>
                <a:srgbClr val="FFFF00"/>
              </a:highlight>
              <a:latin typeface="Courier New" panose="02070309020205020404" pitchFamily="49" charset="0"/>
              <a:cs typeface="Courier New" panose="02070309020205020404" pitchFamily="49" charset="0"/>
            </a:endParaRPr>
          </a:p>
        </p:txBody>
      </p:sp>
      <p:sp>
        <p:nvSpPr>
          <p:cNvPr id="3" name="Content Placeholder 2">
            <a:extLst>
              <a:ext uri="{FF2B5EF4-FFF2-40B4-BE49-F238E27FC236}">
                <a16:creationId xmlns:a16="http://schemas.microsoft.com/office/drawing/2014/main" id="{BA63675F-1AD9-F6EA-7D30-3CC8C64CE353}"/>
              </a:ext>
            </a:extLst>
          </p:cNvPr>
          <p:cNvSpPr>
            <a:spLocks noGrp="1"/>
          </p:cNvSpPr>
          <p:nvPr>
            <p:ph idx="1"/>
          </p:nvPr>
        </p:nvSpPr>
        <p:spPr>
          <a:xfrm>
            <a:off x="308471" y="942109"/>
            <a:ext cx="11578727" cy="5645978"/>
          </a:xfrm>
        </p:spPr>
        <p:txBody>
          <a:bodyPr>
            <a:normAutofit/>
          </a:bodyPr>
          <a:lstStyle/>
          <a:p>
            <a:pPr marL="0" indent="0">
              <a:buNone/>
            </a:pPr>
            <a:r>
              <a:rPr lang="en-US" sz="2400" dirty="0">
                <a:cs typeface="Calibri" panose="020F0502020204030204" pitchFamily="34" charset="0"/>
              </a:rPr>
              <a:t>Modern versions of Linux will use </a:t>
            </a:r>
            <a:r>
              <a:rPr lang="en-US" sz="2200" dirty="0">
                <a:latin typeface="Courier New" panose="02070309020205020404" pitchFamily="49" charset="0"/>
                <a:cs typeface="Courier New" panose="02070309020205020404" pitchFamily="49" charset="0"/>
              </a:rPr>
              <a:t>FQ_codel</a:t>
            </a:r>
            <a:r>
              <a:rPr lang="en-US" sz="2400" dirty="0">
                <a:cs typeface="Calibri" panose="020F0502020204030204" pitchFamily="34" charset="0"/>
              </a:rPr>
              <a:t> by default. That should limit or completely eliminate bufferbloat symptoms (at least on the host side of things).</a:t>
            </a:r>
            <a:br>
              <a:rPr lang="en-US" sz="2400" dirty="0">
                <a:cs typeface="Calibri" panose="020F0502020204030204" pitchFamily="34" charset="0"/>
              </a:rPr>
            </a:br>
            <a:br>
              <a:rPr lang="en-US" sz="2400" dirty="0">
                <a:cs typeface="Calibri" panose="020F0502020204030204" pitchFamily="34" charset="0"/>
              </a:rPr>
            </a:br>
            <a:r>
              <a:rPr lang="en-US" sz="2400" dirty="0">
                <a:cs typeface="Calibri" panose="020F0502020204030204" pitchFamily="34" charset="0"/>
              </a:rPr>
              <a:t>For more on </a:t>
            </a:r>
            <a:r>
              <a:rPr lang="en-US" sz="2200" dirty="0">
                <a:latin typeface="Courier New" panose="02070309020205020404" pitchFamily="49" charset="0"/>
                <a:cs typeface="Courier New" panose="02070309020205020404" pitchFamily="49" charset="0"/>
              </a:rPr>
              <a:t>FQ_codel</a:t>
            </a:r>
            <a:r>
              <a:rPr lang="en-US" sz="2400" dirty="0">
                <a:cs typeface="Calibri" panose="020F0502020204030204" pitchFamily="34" charset="0"/>
              </a:rPr>
              <a:t>, check out:</a:t>
            </a:r>
            <a:br>
              <a:rPr lang="en-US" sz="2400" dirty="0">
                <a:cs typeface="Calibri" panose="020F0502020204030204" pitchFamily="34" charset="0"/>
              </a:rPr>
            </a:br>
            <a:br>
              <a:rPr lang="en-US" sz="2400" dirty="0">
                <a:cs typeface="Calibri" panose="020F0502020204030204" pitchFamily="34" charset="0"/>
              </a:rPr>
            </a:br>
            <a:r>
              <a:rPr lang="en-US" sz="2400" dirty="0">
                <a:cs typeface="Calibri" panose="020F0502020204030204" pitchFamily="34" charset="0"/>
              </a:rPr>
              <a:t>"Controlled Delay Active Queue Management"</a:t>
            </a:r>
            <a:br>
              <a:rPr lang="en-US" sz="2400" dirty="0">
                <a:cs typeface="Calibri" panose="020F0502020204030204" pitchFamily="34" charset="0"/>
              </a:rPr>
            </a:br>
            <a:r>
              <a:rPr lang="en-US" sz="2200" dirty="0">
                <a:latin typeface="Courier New" panose="02070309020205020404" pitchFamily="49" charset="0"/>
                <a:cs typeface="Courier New" panose="02070309020205020404" pitchFamily="49" charset="0"/>
              </a:rPr>
              <a:t>https://</a:t>
            </a:r>
            <a:r>
              <a:rPr lang="en-US" sz="2200" dirty="0" err="1">
                <a:latin typeface="Courier New" panose="02070309020205020404" pitchFamily="49" charset="0"/>
                <a:cs typeface="Courier New" panose="02070309020205020404" pitchFamily="49" charset="0"/>
              </a:rPr>
              <a:t>www.rfc-editor.org</a:t>
            </a:r>
            <a:r>
              <a:rPr lang="en-US" sz="2200" dirty="0">
                <a:latin typeface="Courier New" panose="02070309020205020404" pitchFamily="49" charset="0"/>
                <a:cs typeface="Courier New" panose="02070309020205020404" pitchFamily="49" charset="0"/>
              </a:rPr>
              <a:t>/</a:t>
            </a:r>
            <a:r>
              <a:rPr lang="en-US" sz="2200" dirty="0" err="1">
                <a:latin typeface="Courier New" panose="02070309020205020404" pitchFamily="49" charset="0"/>
                <a:cs typeface="Courier New" panose="02070309020205020404" pitchFamily="49" charset="0"/>
              </a:rPr>
              <a:t>rfc</a:t>
            </a:r>
            <a:r>
              <a:rPr lang="en-US" sz="2200" dirty="0">
                <a:latin typeface="Courier New" panose="02070309020205020404" pitchFamily="49" charset="0"/>
                <a:cs typeface="Courier New" panose="02070309020205020404" pitchFamily="49" charset="0"/>
              </a:rPr>
              <a:t>/rfc8289.html</a:t>
            </a:r>
            <a:br>
              <a:rPr lang="en-US" sz="2200" dirty="0">
                <a:latin typeface="Courier New" panose="02070309020205020404" pitchFamily="49" charset="0"/>
                <a:cs typeface="Courier New" panose="02070309020205020404" pitchFamily="49" charset="0"/>
              </a:rPr>
            </a:br>
            <a:br>
              <a:rPr lang="en-US" sz="2400" dirty="0">
                <a:cs typeface="Calibri" panose="020F0502020204030204" pitchFamily="34" charset="0"/>
              </a:rPr>
            </a:br>
            <a:r>
              <a:rPr lang="en-US" sz="2400" dirty="0">
                <a:cs typeface="Calibri" panose="020F0502020204030204" pitchFamily="34" charset="0"/>
              </a:rPr>
              <a:t>"The Flow Queue CoDel Packet Scheduler and Active Queue Management Algorithm"</a:t>
            </a:r>
            <a:br>
              <a:rPr lang="en-US" sz="2400" dirty="0">
                <a:cs typeface="Calibri" panose="020F0502020204030204" pitchFamily="34" charset="0"/>
              </a:rPr>
            </a:br>
            <a:r>
              <a:rPr lang="en-US" sz="2200" dirty="0">
                <a:latin typeface="Courier New" panose="02070309020205020404" pitchFamily="49" charset="0"/>
                <a:cs typeface="Courier New" panose="02070309020205020404" pitchFamily="49" charset="0"/>
              </a:rPr>
              <a:t>https://</a:t>
            </a:r>
            <a:r>
              <a:rPr lang="en-US" sz="2200" dirty="0" err="1">
                <a:latin typeface="Courier New" panose="02070309020205020404" pitchFamily="49" charset="0"/>
                <a:cs typeface="Courier New" panose="02070309020205020404" pitchFamily="49" charset="0"/>
              </a:rPr>
              <a:t>www.rfc-editor.org</a:t>
            </a:r>
            <a:r>
              <a:rPr lang="en-US" sz="2200" dirty="0">
                <a:latin typeface="Courier New" panose="02070309020205020404" pitchFamily="49" charset="0"/>
                <a:cs typeface="Courier New" panose="02070309020205020404" pitchFamily="49" charset="0"/>
              </a:rPr>
              <a:t>/</a:t>
            </a:r>
            <a:r>
              <a:rPr lang="en-US" sz="2200" dirty="0" err="1">
                <a:latin typeface="Courier New" panose="02070309020205020404" pitchFamily="49" charset="0"/>
                <a:cs typeface="Courier New" panose="02070309020205020404" pitchFamily="49" charset="0"/>
              </a:rPr>
              <a:t>rfc</a:t>
            </a:r>
            <a:r>
              <a:rPr lang="en-US" sz="2200" dirty="0">
                <a:latin typeface="Courier New" panose="02070309020205020404" pitchFamily="49" charset="0"/>
                <a:cs typeface="Courier New" panose="02070309020205020404" pitchFamily="49" charset="0"/>
              </a:rPr>
              <a:t>/rfc8290.html</a:t>
            </a:r>
            <a:br>
              <a:rPr lang="en-US" sz="2200" dirty="0">
                <a:latin typeface="Courier New" panose="02070309020205020404" pitchFamily="49" charset="0"/>
                <a:cs typeface="Courier New" panose="02070309020205020404" pitchFamily="49" charset="0"/>
              </a:rPr>
            </a:br>
            <a:br>
              <a:rPr lang="en-US" sz="2200" dirty="0">
                <a:latin typeface="Courier New" panose="02070309020205020404" pitchFamily="49" charset="0"/>
                <a:cs typeface="Courier New" panose="02070309020205020404" pitchFamily="49" charset="0"/>
              </a:rPr>
            </a:br>
            <a:r>
              <a:rPr lang="en-US" sz="2400" dirty="0">
                <a:cs typeface="Calibri" panose="020F0502020204030204" pitchFamily="34" charset="0"/>
              </a:rPr>
              <a:t>The Codel Wiki:</a:t>
            </a: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https://</a:t>
            </a:r>
            <a:r>
              <a:rPr lang="en-US" sz="2200" dirty="0" err="1">
                <a:latin typeface="Courier New" panose="02070309020205020404" pitchFamily="49" charset="0"/>
                <a:cs typeface="Courier New" panose="02070309020205020404" pitchFamily="49" charset="0"/>
              </a:rPr>
              <a:t>www.bufferbloat.net</a:t>
            </a:r>
            <a:r>
              <a:rPr lang="en-US" sz="2200" dirty="0">
                <a:latin typeface="Courier New" panose="02070309020205020404" pitchFamily="49" charset="0"/>
                <a:cs typeface="Courier New" panose="02070309020205020404" pitchFamily="49" charset="0"/>
              </a:rPr>
              <a:t>/projects/</a:t>
            </a:r>
            <a:r>
              <a:rPr lang="en-US" sz="2200" dirty="0" err="1">
                <a:latin typeface="Courier New" panose="02070309020205020404" pitchFamily="49" charset="0"/>
                <a:cs typeface="Courier New" panose="02070309020205020404" pitchFamily="49" charset="0"/>
              </a:rPr>
              <a:t>codel</a:t>
            </a:r>
            <a:r>
              <a:rPr lang="en-US" sz="2200" dirty="0">
                <a:latin typeface="Courier New" panose="02070309020205020404" pitchFamily="49" charset="0"/>
                <a:cs typeface="Courier New" panose="02070309020205020404" pitchFamily="49" charset="0"/>
              </a:rPr>
              <a:t>/wiki/</a:t>
            </a:r>
            <a:br>
              <a:rPr lang="en-US" sz="2200" dirty="0">
                <a:latin typeface="Courier New" panose="02070309020205020404" pitchFamily="49" charset="0"/>
                <a:cs typeface="Courier New" panose="02070309020205020404" pitchFamily="49" charset="0"/>
              </a:rPr>
            </a:br>
            <a:br>
              <a:rPr lang="en-US" sz="2200" dirty="0">
                <a:latin typeface="Courier New" panose="02070309020205020404" pitchFamily="49" charset="0"/>
                <a:cs typeface="Courier New" panose="02070309020205020404" pitchFamily="49" charset="0"/>
              </a:rPr>
            </a:br>
            <a:r>
              <a:rPr lang="en-US" sz="2400" dirty="0">
                <a:cs typeface="Calibri" panose="020F0502020204030204" pitchFamily="34" charset="0"/>
              </a:rPr>
              <a:t>The status of active queue management with FQ_codel or the equivalent is less clear on MacOS and Windows 11. Anyone able to speak authoritatively on this? (Using BBR, as is</a:t>
            </a:r>
            <a:br>
              <a:rPr lang="en-US" sz="2400" dirty="0">
                <a:cs typeface="Calibri" panose="020F0502020204030204" pitchFamily="34" charset="0"/>
              </a:rPr>
            </a:br>
            <a:r>
              <a:rPr lang="en-US" sz="2400" dirty="0">
                <a:cs typeface="Calibri" panose="020F0502020204030204" pitchFamily="34" charset="0"/>
              </a:rPr>
              <a:t>possible on Window 11, will also fix bufferbloat)</a:t>
            </a:r>
          </a:p>
        </p:txBody>
      </p:sp>
      <p:sp>
        <p:nvSpPr>
          <p:cNvPr id="4" name="Slide Number Placeholder 3">
            <a:extLst>
              <a:ext uri="{FF2B5EF4-FFF2-40B4-BE49-F238E27FC236}">
                <a16:creationId xmlns:a16="http://schemas.microsoft.com/office/drawing/2014/main" id="{6377AB42-8468-F77A-79F6-9F7292AFE97A}"/>
              </a:ext>
            </a:extLst>
          </p:cNvPr>
          <p:cNvSpPr>
            <a:spLocks noGrp="1"/>
          </p:cNvSpPr>
          <p:nvPr>
            <p:ph type="sldNum" sz="quarter" idx="12"/>
          </p:nvPr>
        </p:nvSpPr>
        <p:spPr/>
        <p:txBody>
          <a:bodyPr/>
          <a:lstStyle/>
          <a:p>
            <a:fld id="{8B04D3DA-140F-184A-82C2-6FC5EAE7F0A1}" type="slidenum">
              <a:rPr lang="en-US" smtClean="0"/>
              <a:t>106</a:t>
            </a:fld>
            <a:endParaRPr lang="en-US"/>
          </a:p>
        </p:txBody>
      </p:sp>
    </p:spTree>
    <p:extLst>
      <p:ext uri="{BB962C8B-B14F-4D97-AF65-F5344CB8AC3E}">
        <p14:creationId xmlns:p14="http://schemas.microsoft.com/office/powerpoint/2010/main" val="12424288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D2A36-5E2D-B527-C13B-35CCCDF2E04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085ED38-72F9-C387-A52E-C6A83E2BCA1E}"/>
              </a:ext>
            </a:extLst>
          </p:cNvPr>
          <p:cNvSpPr>
            <a:spLocks noGrp="1"/>
          </p:cNvSpPr>
          <p:nvPr>
            <p:ph type="ctrTitle"/>
          </p:nvPr>
        </p:nvSpPr>
        <p:spPr>
          <a:xfrm>
            <a:off x="1524000" y="1002535"/>
            <a:ext cx="9144000" cy="991518"/>
          </a:xfrm>
        </p:spPr>
        <p:txBody>
          <a:bodyPr>
            <a:normAutofit/>
          </a:bodyPr>
          <a:lstStyle/>
          <a:p>
            <a:r>
              <a:rPr lang="en-US" sz="3200" b="1" dirty="0">
                <a:latin typeface="Calibri" panose="020F0502020204030204" pitchFamily="34" charset="0"/>
                <a:cs typeface="Calibri" panose="020F0502020204030204" pitchFamily="34" charset="0"/>
              </a:rPr>
              <a:t>8. Using tcpdump and Wireshark</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To Begin To Dig Into Network Traffic</a:t>
            </a:r>
          </a:p>
        </p:txBody>
      </p:sp>
      <p:sp>
        <p:nvSpPr>
          <p:cNvPr id="6" name="Subtitle 5">
            <a:extLst>
              <a:ext uri="{FF2B5EF4-FFF2-40B4-BE49-F238E27FC236}">
                <a16:creationId xmlns:a16="http://schemas.microsoft.com/office/drawing/2014/main" id="{3028194A-FD79-9508-B212-45A4BDBDE203}"/>
              </a:ext>
            </a:extLst>
          </p:cNvPr>
          <p:cNvSpPr>
            <a:spLocks noGrp="1"/>
          </p:cNvSpPr>
          <p:nvPr>
            <p:ph type="subTitle" idx="1"/>
          </p:nvPr>
        </p:nvSpPr>
        <p:spPr>
          <a:xfrm>
            <a:off x="390293" y="3602037"/>
            <a:ext cx="11474605" cy="2827337"/>
          </a:xfrm>
        </p:spPr>
        <p:txBody>
          <a:bodyPr/>
          <a:lstStyle/>
          <a:p>
            <a:r>
              <a:rPr lang="en-US" b="1" dirty="0"/>
              <a:t>Bottom Line Up Fron (BLUF):</a:t>
            </a:r>
            <a:br>
              <a:rPr lang="en-US" dirty="0"/>
            </a:br>
            <a:br>
              <a:rPr lang="en-US" dirty="0"/>
            </a:br>
            <a:r>
              <a:rPr lang="en-US" dirty="0"/>
              <a:t>If you're going to do performance-related work, you need suitable tools to help </a:t>
            </a:r>
            <a:br>
              <a:rPr lang="en-US" dirty="0"/>
            </a:br>
            <a:r>
              <a:rPr lang="en-US" dirty="0"/>
              <a:t>you see what's going on. tcpdump and Wireshark are virtually ideal tools for this.</a:t>
            </a:r>
            <a:br>
              <a:rPr lang="en-US" dirty="0"/>
            </a:br>
            <a:br>
              <a:rPr lang="en-US" dirty="0"/>
            </a:br>
            <a:r>
              <a:rPr lang="en-US" dirty="0" err="1"/>
              <a:t>wireshark</a:t>
            </a:r>
            <a:r>
              <a:rPr lang="en-US" dirty="0"/>
              <a:t> can seem daunting to get started with, but we'll show you </a:t>
            </a:r>
            <a:br>
              <a:rPr lang="en-US" dirty="0"/>
            </a:br>
            <a:r>
              <a:rPr lang="en-US" dirty="0"/>
              <a:t>how to bring in a PCAP and get going. You'll be analyzing traffic, producing </a:t>
            </a:r>
            <a:br>
              <a:rPr lang="en-US" dirty="0"/>
            </a:br>
            <a:r>
              <a:rPr lang="en-US" dirty="0"/>
              <a:t>summary statistics and graphs in no time at all. </a:t>
            </a:r>
            <a:endParaRPr lang="en-US" b="1" dirty="0"/>
          </a:p>
        </p:txBody>
      </p:sp>
    </p:spTree>
    <p:extLst>
      <p:ext uri="{BB962C8B-B14F-4D97-AF65-F5344CB8AC3E}">
        <p14:creationId xmlns:p14="http://schemas.microsoft.com/office/powerpoint/2010/main" val="17752170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45F91-C06B-C37C-5DDD-7DE859D08C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9993C8-89B2-0AC4-9F67-3EB0275B8889}"/>
              </a:ext>
            </a:extLst>
          </p:cNvPr>
          <p:cNvSpPr>
            <a:spLocks noGrp="1"/>
          </p:cNvSpPr>
          <p:nvPr>
            <p:ph type="title"/>
          </p:nvPr>
        </p:nvSpPr>
        <p:spPr>
          <a:xfrm>
            <a:off x="308472" y="176269"/>
            <a:ext cx="11578728" cy="627962"/>
          </a:xfrm>
        </p:spPr>
        <p:txBody>
          <a:bodyPr>
            <a:normAutofit/>
          </a:bodyPr>
          <a:lstStyle/>
          <a:p>
            <a:r>
              <a:rPr lang="en-US" sz="3200" b="1" dirty="0">
                <a:latin typeface="Calibri" panose="020F0502020204030204" pitchFamily="34" charset="0"/>
                <a:cs typeface="Calibri" panose="020F0502020204030204" pitchFamily="34" charset="0"/>
              </a:rPr>
              <a:t>Why Go Over tcpdump and Wireshark today?</a:t>
            </a:r>
          </a:p>
        </p:txBody>
      </p:sp>
      <p:sp>
        <p:nvSpPr>
          <p:cNvPr id="4" name="Slide Number Placeholder 3">
            <a:extLst>
              <a:ext uri="{FF2B5EF4-FFF2-40B4-BE49-F238E27FC236}">
                <a16:creationId xmlns:a16="http://schemas.microsoft.com/office/drawing/2014/main" id="{E6E4BFE7-B031-4944-7813-471B8C89D5C2}"/>
              </a:ext>
            </a:extLst>
          </p:cNvPr>
          <p:cNvSpPr>
            <a:spLocks noGrp="1"/>
          </p:cNvSpPr>
          <p:nvPr>
            <p:ph type="sldNum" sz="quarter" idx="12"/>
          </p:nvPr>
        </p:nvSpPr>
        <p:spPr/>
        <p:txBody>
          <a:bodyPr/>
          <a:lstStyle/>
          <a:p>
            <a:fld id="{8B04D3DA-140F-184A-82C2-6FC5EAE7F0A1}" type="slidenum">
              <a:rPr lang="en-US" smtClean="0"/>
              <a:t>108</a:t>
            </a:fld>
            <a:endParaRPr lang="en-US"/>
          </a:p>
        </p:txBody>
      </p:sp>
      <p:sp>
        <p:nvSpPr>
          <p:cNvPr id="5" name="Content Placeholder 4">
            <a:extLst>
              <a:ext uri="{FF2B5EF4-FFF2-40B4-BE49-F238E27FC236}">
                <a16:creationId xmlns:a16="http://schemas.microsoft.com/office/drawing/2014/main" id="{F142087D-ABF2-95CA-7573-60A3AF5D7101}"/>
              </a:ext>
            </a:extLst>
          </p:cNvPr>
          <p:cNvSpPr>
            <a:spLocks noGrp="1"/>
          </p:cNvSpPr>
          <p:nvPr>
            <p:ph idx="1"/>
          </p:nvPr>
        </p:nvSpPr>
        <p:spPr>
          <a:xfrm>
            <a:off x="308471" y="958467"/>
            <a:ext cx="11490593" cy="5723264"/>
          </a:xfrm>
        </p:spPr>
        <p:txBody>
          <a:bodyPr/>
          <a:lstStyle/>
          <a:p>
            <a:pPr>
              <a:lnSpc>
                <a:spcPct val="100000"/>
              </a:lnSpc>
              <a:spcBef>
                <a:spcPts val="0"/>
              </a:spcBef>
            </a:pPr>
            <a:r>
              <a:rPr lang="en-US" sz="2400" dirty="0"/>
              <a:t>Much of what drives network performance happens "under the surface" in network traffic where it can't be "seen by the naked eye."</a:t>
            </a:r>
            <a:br>
              <a:rPr lang="en-US" sz="2400" dirty="0"/>
            </a:br>
            <a:endParaRPr lang="en-US" sz="2400" dirty="0"/>
          </a:p>
          <a:p>
            <a:pPr>
              <a:lnSpc>
                <a:spcPct val="100000"/>
              </a:lnSpc>
              <a:spcBef>
                <a:spcPts val="0"/>
              </a:spcBef>
            </a:pPr>
            <a:r>
              <a:rPr lang="en-US" sz="2400" dirty="0"/>
              <a:t>Seeing what's going on in network traffic requires </a:t>
            </a:r>
            <a:r>
              <a:rPr lang="en-US" sz="2400" b="1" dirty="0"/>
              <a:t>instrumentation,</a:t>
            </a:r>
            <a:r>
              <a:rPr lang="en-US" sz="2400" dirty="0"/>
              <a:t> just as an </a:t>
            </a:r>
            <a:br>
              <a:rPr lang="en-US" sz="2400" dirty="0"/>
            </a:br>
            <a:r>
              <a:rPr lang="en-US" sz="2400" dirty="0"/>
              <a:t>astronomer needs a telescope or a microbiologist needs a microscope. One basic</a:t>
            </a:r>
            <a:br>
              <a:rPr lang="en-US" sz="2400" dirty="0"/>
            </a:br>
            <a:r>
              <a:rPr lang="en-US" sz="2400" dirty="0"/>
              <a:t>tool for network performance is a </a:t>
            </a:r>
            <a:r>
              <a:rPr lang="en-US" sz="2400" b="1" dirty="0"/>
              <a:t>protocol analyzer.</a:t>
            </a:r>
            <a:r>
              <a:rPr lang="en-US" sz="2400" dirty="0"/>
              <a:t> We'll use </a:t>
            </a:r>
            <a:r>
              <a:rPr lang="en-US" sz="2400" b="1" dirty="0"/>
              <a:t>Wireshark,</a:t>
            </a:r>
            <a:r>
              <a:rPr lang="en-US" sz="2400" dirty="0"/>
              <a:t> since it's the most popular option (and it's free/open source). See https://</a:t>
            </a:r>
            <a:r>
              <a:rPr lang="en-US" sz="2400" dirty="0" err="1"/>
              <a:t>www.wireshark.org</a:t>
            </a:r>
            <a:r>
              <a:rPr lang="en-US" sz="2400" dirty="0"/>
              <a:t>/</a:t>
            </a:r>
            <a:br>
              <a:rPr lang="en-US" sz="2400" dirty="0"/>
            </a:br>
            <a:endParaRPr lang="en-US" sz="2400" dirty="0"/>
          </a:p>
          <a:p>
            <a:pPr>
              <a:lnSpc>
                <a:spcPct val="100000"/>
              </a:lnSpc>
              <a:spcBef>
                <a:spcPts val="0"/>
              </a:spcBef>
            </a:pPr>
            <a:r>
              <a:rPr lang="en-US" sz="2400" dirty="0"/>
              <a:t>Wireshark needs traffic to analyze. While Wireshark has integrated capture capabilities, </a:t>
            </a:r>
            <a:br>
              <a:rPr lang="en-US" sz="2400" dirty="0"/>
            </a:br>
            <a:r>
              <a:rPr lang="en-US" sz="2400" dirty="0"/>
              <a:t>I prefer to decouple packet capture from the actual analysis of the captured traffic. </a:t>
            </a:r>
            <a:br>
              <a:rPr lang="en-US" sz="2400" dirty="0"/>
            </a:br>
            <a:r>
              <a:rPr lang="en-US" sz="2400" dirty="0"/>
              <a:t>For that reason, we'll use tcpdump, see https://</a:t>
            </a:r>
            <a:r>
              <a:rPr lang="en-US" sz="2400" dirty="0" err="1"/>
              <a:t>www.tcpdump.org</a:t>
            </a:r>
            <a:r>
              <a:rPr lang="en-US" sz="2400" dirty="0"/>
              <a:t>/</a:t>
            </a:r>
          </a:p>
          <a:p>
            <a:pPr>
              <a:lnSpc>
                <a:spcPct val="100000"/>
              </a:lnSpc>
              <a:spcBef>
                <a:spcPts val="0"/>
              </a:spcBef>
            </a:pPr>
            <a:endParaRPr lang="en-US" sz="2400" dirty="0"/>
          </a:p>
          <a:p>
            <a:pPr>
              <a:lnSpc>
                <a:spcPct val="100000"/>
              </a:lnSpc>
              <a:spcBef>
                <a:spcPts val="0"/>
              </a:spcBef>
            </a:pPr>
            <a:r>
              <a:rPr lang="en-US" sz="2400" dirty="0"/>
              <a:t>We won't have time to do a deep dive on either product, but hopefully we can bootstrap you far enough fast enough that you'll at least be able to get rolling. Once we've got you "hooked" you can dig deeper on your own (there are lots of training materials online)</a:t>
            </a:r>
          </a:p>
        </p:txBody>
      </p:sp>
    </p:spTree>
    <p:extLst>
      <p:ext uri="{BB962C8B-B14F-4D97-AF65-F5344CB8AC3E}">
        <p14:creationId xmlns:p14="http://schemas.microsoft.com/office/powerpoint/2010/main" val="24767903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775F-5005-FF52-6D0E-7B917CF70A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0FDBD8-A691-1A93-D243-1B1EC7FE9962}"/>
              </a:ext>
            </a:extLst>
          </p:cNvPr>
          <p:cNvSpPr>
            <a:spLocks noGrp="1"/>
          </p:cNvSpPr>
          <p:nvPr>
            <p:ph type="title"/>
          </p:nvPr>
        </p:nvSpPr>
        <p:spPr>
          <a:xfrm>
            <a:off x="308472" y="176269"/>
            <a:ext cx="11578728" cy="627962"/>
          </a:xfrm>
        </p:spPr>
        <p:txBody>
          <a:bodyPr>
            <a:normAutofit/>
          </a:bodyPr>
          <a:lstStyle/>
          <a:p>
            <a:r>
              <a:rPr lang="en-US" sz="3200" b="1" dirty="0">
                <a:latin typeface="Calibri" panose="020F0502020204030204" pitchFamily="34" charset="0"/>
                <a:cs typeface="Calibri" panose="020F0502020204030204" pitchFamily="34" charset="0"/>
              </a:rPr>
              <a:t>Identifying Your Active Network Interface Under Linux</a:t>
            </a:r>
          </a:p>
        </p:txBody>
      </p:sp>
      <p:sp>
        <p:nvSpPr>
          <p:cNvPr id="4" name="Slide Number Placeholder 3">
            <a:extLst>
              <a:ext uri="{FF2B5EF4-FFF2-40B4-BE49-F238E27FC236}">
                <a16:creationId xmlns:a16="http://schemas.microsoft.com/office/drawing/2014/main" id="{2E757156-954A-A427-CBD0-E49A79613CB2}"/>
              </a:ext>
            </a:extLst>
          </p:cNvPr>
          <p:cNvSpPr>
            <a:spLocks noGrp="1"/>
          </p:cNvSpPr>
          <p:nvPr>
            <p:ph type="sldNum" sz="quarter" idx="12"/>
          </p:nvPr>
        </p:nvSpPr>
        <p:spPr/>
        <p:txBody>
          <a:bodyPr/>
          <a:lstStyle/>
          <a:p>
            <a:fld id="{8B04D3DA-140F-184A-82C2-6FC5EAE7F0A1}" type="slidenum">
              <a:rPr lang="en-US" smtClean="0"/>
              <a:t>109</a:t>
            </a:fld>
            <a:endParaRPr lang="en-US"/>
          </a:p>
        </p:txBody>
      </p:sp>
      <p:sp>
        <p:nvSpPr>
          <p:cNvPr id="5" name="Content Placeholder 4">
            <a:extLst>
              <a:ext uri="{FF2B5EF4-FFF2-40B4-BE49-F238E27FC236}">
                <a16:creationId xmlns:a16="http://schemas.microsoft.com/office/drawing/2014/main" id="{968DC189-B021-D2E1-5A11-048470065004}"/>
              </a:ext>
            </a:extLst>
          </p:cNvPr>
          <p:cNvSpPr>
            <a:spLocks noGrp="1"/>
          </p:cNvSpPr>
          <p:nvPr>
            <p:ph idx="1"/>
          </p:nvPr>
        </p:nvSpPr>
        <p:spPr>
          <a:xfrm>
            <a:off x="308471" y="958467"/>
            <a:ext cx="11490593" cy="5723264"/>
          </a:xfrm>
        </p:spPr>
        <p:txBody>
          <a:bodyPr/>
          <a:lstStyle/>
          <a:p>
            <a:pPr marL="0" indent="0">
              <a:lnSpc>
                <a:spcPct val="100000"/>
              </a:lnSpc>
              <a:spcBef>
                <a:spcPts val="0"/>
              </a:spcBef>
              <a:buNone/>
            </a:pPr>
            <a:r>
              <a:rPr lang="en-US" sz="2400" dirty="0"/>
              <a:t>Wireshark requires a packet capture. When you're </a:t>
            </a:r>
            <a:r>
              <a:rPr lang="en-US" sz="2400" b="1" u="sng" dirty="0">
                <a:solidFill>
                  <a:srgbClr val="FF0000"/>
                </a:solidFill>
              </a:rPr>
              <a:t>NOT</a:t>
            </a:r>
            <a:r>
              <a:rPr lang="en-US" sz="2400" b="1" dirty="0">
                <a:solidFill>
                  <a:srgbClr val="FF0000"/>
                </a:solidFill>
              </a:rPr>
              <a:t> AT M3AAWG</a:t>
            </a:r>
            <a:r>
              <a:rPr lang="en-US" sz="2400" dirty="0"/>
              <a:t> you can easily grab one using tcpdump. </a:t>
            </a:r>
            <a:r>
              <a:rPr lang="en-US" sz="2400" b="1" dirty="0">
                <a:solidFill>
                  <a:srgbClr val="FF0000"/>
                </a:solidFill>
              </a:rPr>
              <a:t>Remember, do NOT do </a:t>
            </a:r>
            <a:r>
              <a:rPr lang="en-US" sz="2400" b="1" u="sng" dirty="0">
                <a:solidFill>
                  <a:srgbClr val="FF0000"/>
                </a:solidFill>
              </a:rPr>
              <a:t>ANY</a:t>
            </a:r>
            <a:r>
              <a:rPr lang="en-US" sz="2400" b="1" dirty="0">
                <a:solidFill>
                  <a:srgbClr val="FF0000"/>
                </a:solidFill>
              </a:rPr>
              <a:t> packet captures while at M3AAWG!</a:t>
            </a:r>
          </a:p>
          <a:p>
            <a:pPr marL="0" indent="0">
              <a:lnSpc>
                <a:spcPct val="100000"/>
              </a:lnSpc>
              <a:spcBef>
                <a:spcPts val="0"/>
              </a:spcBef>
              <a:buNone/>
            </a:pPr>
            <a:endParaRPr lang="en-US" sz="2400" dirty="0"/>
          </a:p>
          <a:p>
            <a:pPr marL="0" indent="0">
              <a:lnSpc>
                <a:spcPct val="100000"/>
              </a:lnSpc>
              <a:spcBef>
                <a:spcPts val="0"/>
              </a:spcBef>
              <a:buNone/>
            </a:pPr>
            <a:r>
              <a:rPr lang="en-US" sz="2400" dirty="0"/>
              <a:t>The first step is figuring out your active network interface. Your active network interface has various indicators, including: it will have a "RUNNING" flag, it will show up with your system's IP address(es), and it will show traffic having been received and transmitted in the packet counters. For example:</a:t>
            </a:r>
            <a:br>
              <a:rPr lang="en-US" sz="2400" dirty="0"/>
            </a:br>
            <a:br>
              <a:rPr lang="en-US" sz="2400" dirty="0"/>
            </a:br>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ifconfig</a:t>
            </a:r>
            <a:r>
              <a:rPr lang="en-US" sz="2000" b="1" dirty="0">
                <a:latin typeface="Courier New" panose="02070309020205020404" pitchFamily="49" charset="0"/>
                <a:cs typeface="Courier New" panose="02070309020205020404" pitchFamily="49" charset="0"/>
              </a:rPr>
              <a:t> -a</a:t>
            </a:r>
            <a:br>
              <a:rPr lang="en-US" sz="2000" dirty="0">
                <a:latin typeface="Courier New" panose="02070309020205020404" pitchFamily="49" charset="0"/>
                <a:cs typeface="Courier New" panose="02070309020205020404" pitchFamily="49" charset="0"/>
              </a:rPr>
            </a:br>
            <a:r>
              <a:rPr lang="en-US" sz="2000" b="1" dirty="0">
                <a:solidFill>
                  <a:srgbClr val="FF0000"/>
                </a:solidFill>
                <a:latin typeface="Courier New" panose="02070309020205020404" pitchFamily="49" charset="0"/>
                <a:cs typeface="Courier New" panose="02070309020205020404" pitchFamily="49" charset="0"/>
              </a:rPr>
              <a:t>enp7s0</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flags=4163&lt;UP,BROADCAST,</a:t>
            </a:r>
            <a:r>
              <a:rPr lang="en-US" sz="2000" b="1" dirty="0">
                <a:latin typeface="Courier New" panose="02070309020205020404" pitchFamily="49" charset="0"/>
                <a:cs typeface="Courier New" panose="02070309020205020404" pitchFamily="49" charset="0"/>
              </a:rPr>
              <a:t>RUNNING,</a:t>
            </a:r>
            <a:r>
              <a:rPr lang="en-US" sz="2000" dirty="0">
                <a:latin typeface="Courier New" panose="02070309020205020404" pitchFamily="49" charset="0"/>
                <a:cs typeface="Courier New" panose="02070309020205020404" pitchFamily="49" charset="0"/>
              </a:rPr>
              <a:t>MULTICAST&gt;  </a:t>
            </a:r>
            <a:r>
              <a:rPr lang="en-US" sz="2000" dirty="0" err="1">
                <a:latin typeface="Courier New" panose="02070309020205020404" pitchFamily="49" charset="0"/>
                <a:cs typeface="Courier New" panose="02070309020205020404" pitchFamily="49" charset="0"/>
              </a:rPr>
              <a:t>mtu</a:t>
            </a:r>
            <a:r>
              <a:rPr lang="en-US" sz="2000" dirty="0">
                <a:latin typeface="Courier New" panose="02070309020205020404" pitchFamily="49" charset="0"/>
                <a:cs typeface="Courier New" panose="02070309020205020404" pitchFamily="49" charset="0"/>
              </a:rPr>
              <a:t> 1500</a:t>
            </a:r>
          </a:p>
          <a:p>
            <a:pPr marL="0" indent="0">
              <a:lnSpc>
                <a:spcPct val="100000"/>
              </a:lnSpc>
              <a:spcBef>
                <a:spcPts val="0"/>
              </a:spcBef>
              <a:buNone/>
            </a:pPr>
            <a:r>
              <a:rPr lang="en-US" sz="2000"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inet</a:t>
            </a:r>
            <a:r>
              <a:rPr lang="en-US" sz="2000" b="1" dirty="0">
                <a:latin typeface="Courier New" panose="02070309020205020404" pitchFamily="49" charset="0"/>
                <a:cs typeface="Courier New" panose="02070309020205020404" pitchFamily="49" charset="0"/>
              </a:rPr>
              <a:t> 192.</a:t>
            </a:r>
            <a:r>
              <a:rPr lang="en-US" sz="2000" dirty="0">
                <a:latin typeface="Courier New" panose="02070309020205020404" pitchFamily="49" charset="0"/>
                <a:cs typeface="Courier New" panose="02070309020205020404" pitchFamily="49" charset="0"/>
              </a:rPr>
              <a:t>[snip]  netmask 255.255.255.0  broadcast 192.[snip]</a:t>
            </a:r>
          </a:p>
          <a:p>
            <a:pPr marL="0" indent="0">
              <a:lnSpc>
                <a:spcPct val="100000"/>
              </a:lnSpc>
              <a:spcBef>
                <a:spcPts val="0"/>
              </a:spcBef>
              <a:buNone/>
            </a:pPr>
            <a:r>
              <a:rPr lang="en-US" sz="200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 inet6 2606:</a:t>
            </a:r>
            <a:r>
              <a:rPr lang="en-US" sz="2000" dirty="0">
                <a:latin typeface="Courier New" panose="02070309020205020404" pitchFamily="49" charset="0"/>
                <a:cs typeface="Courier New" panose="02070309020205020404" pitchFamily="49" charset="0"/>
              </a:rPr>
              <a:t>[snip]  </a:t>
            </a:r>
            <a:r>
              <a:rPr lang="en-US" sz="2000" dirty="0" err="1">
                <a:latin typeface="Courier New" panose="02070309020205020404" pitchFamily="49" charset="0"/>
                <a:cs typeface="Courier New" panose="02070309020205020404" pitchFamily="49" charset="0"/>
              </a:rPr>
              <a:t>prefixlen</a:t>
            </a:r>
            <a:r>
              <a:rPr lang="en-US" sz="2000" dirty="0">
                <a:latin typeface="Courier New" panose="02070309020205020404" pitchFamily="49" charset="0"/>
                <a:cs typeface="Courier New" panose="02070309020205020404" pitchFamily="49" charset="0"/>
              </a:rPr>
              <a:t> 64  </a:t>
            </a:r>
            <a:r>
              <a:rPr lang="en-US" sz="2000" dirty="0" err="1">
                <a:latin typeface="Courier New" panose="02070309020205020404" pitchFamily="49" charset="0"/>
                <a:cs typeface="Courier New" panose="02070309020205020404" pitchFamily="49" charset="0"/>
              </a:rPr>
              <a:t>scopeid</a:t>
            </a:r>
            <a:r>
              <a:rPr lang="en-US" sz="2000" dirty="0">
                <a:latin typeface="Courier New" panose="02070309020205020404" pitchFamily="49" charset="0"/>
                <a:cs typeface="Courier New" panose="02070309020205020404" pitchFamily="49" charset="0"/>
              </a:rPr>
              <a:t> 0x0&lt;global&gt;</a:t>
            </a:r>
          </a:p>
          <a:p>
            <a:pPr marL="0" indent="0">
              <a:lnSpc>
                <a:spcPct val="100000"/>
              </a:lnSpc>
              <a:spcBef>
                <a:spcPts val="0"/>
              </a:spcBef>
              <a:buNone/>
            </a:pPr>
            <a:r>
              <a:rPr lang="en-US" sz="2000" dirty="0">
                <a:latin typeface="Courier New" panose="02070309020205020404" pitchFamily="49" charset="0"/>
                <a:cs typeface="Courier New" panose="02070309020205020404" pitchFamily="49" charset="0"/>
              </a:rPr>
              <a:t>        [* * *]</a:t>
            </a:r>
          </a:p>
          <a:p>
            <a:pPr marL="0" indent="0">
              <a:lnSpc>
                <a:spcPct val="100000"/>
              </a:lnSpc>
              <a:spcBef>
                <a:spcPts val="0"/>
              </a:spcBef>
              <a:buNone/>
            </a:pPr>
            <a:r>
              <a:rPr lang="en-US" sz="200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RX packets 35726607  bytes 48263675457 (44.9 GiB)</a:t>
            </a:r>
          </a:p>
          <a:p>
            <a:pPr marL="0" indent="0">
              <a:lnSpc>
                <a:spcPct val="100000"/>
              </a:lnSpc>
              <a:spcBef>
                <a:spcPts val="0"/>
              </a:spcBef>
              <a:buNone/>
            </a:pPr>
            <a:r>
              <a:rPr lang="en-US" sz="2000" dirty="0">
                <a:latin typeface="Courier New" panose="02070309020205020404" pitchFamily="49" charset="0"/>
                <a:cs typeface="Courier New" panose="02070309020205020404" pitchFamily="49" charset="0"/>
              </a:rPr>
              <a:t>        RX errors 0  dropped 225  overruns 0  frame 0</a:t>
            </a:r>
          </a:p>
          <a:p>
            <a:pPr marL="0" indent="0">
              <a:lnSpc>
                <a:spcPct val="100000"/>
              </a:lnSpc>
              <a:spcBef>
                <a:spcPts val="0"/>
              </a:spcBef>
              <a:buNone/>
            </a:pPr>
            <a:r>
              <a:rPr lang="en-US" sz="200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TX packets 65284248  bytes 85450529828 (79.5 GiB)</a:t>
            </a:r>
            <a:br>
              <a:rPr lang="en-US" sz="2000" b="1" dirty="0">
                <a:latin typeface="Courier New" panose="02070309020205020404" pitchFamily="49" charset="0"/>
                <a:cs typeface="Courier New" panose="02070309020205020404" pitchFamily="49" charset="0"/>
              </a:rPr>
            </a:br>
            <a:r>
              <a:rPr lang="en-US" sz="2000" b="1"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 *]</a:t>
            </a:r>
            <a:br>
              <a:rPr lang="en-US" sz="2000" dirty="0">
                <a:latin typeface="Courier New" panose="02070309020205020404" pitchFamily="49" charset="0"/>
                <a:cs typeface="Courier New" panose="02070309020205020404" pitchFamily="49" charset="0"/>
              </a:rPr>
            </a:br>
            <a:br>
              <a:rPr lang="en-US" sz="2000" dirty="0">
                <a:latin typeface="Courier New" panose="02070309020205020404" pitchFamily="49" charset="0"/>
                <a:cs typeface="Courier New" panose="02070309020205020404" pitchFamily="49" charset="0"/>
              </a:rPr>
            </a:br>
            <a:br>
              <a:rPr lang="en-US" sz="2000" dirty="0">
                <a:latin typeface="Courier New" panose="02070309020205020404" pitchFamily="49" charset="0"/>
                <a:cs typeface="Courier New" panose="02070309020205020404" pitchFamily="49" charset="0"/>
              </a:rPr>
            </a:br>
            <a:br>
              <a:rPr lang="en-US" dirty="0"/>
            </a:br>
            <a:endParaRPr lang="en-US" dirty="0"/>
          </a:p>
          <a:p>
            <a:pPr marL="0" indent="0">
              <a:buNone/>
            </a:pPr>
            <a:endParaRPr lang="en-US" dirty="0"/>
          </a:p>
        </p:txBody>
      </p:sp>
    </p:spTree>
    <p:extLst>
      <p:ext uri="{BB962C8B-B14F-4D97-AF65-F5344CB8AC3E}">
        <p14:creationId xmlns:p14="http://schemas.microsoft.com/office/powerpoint/2010/main" val="140732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7CA93-CC0E-BEC1-E404-0DB30E027D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0077FC-39C6-A944-B101-27ABB5B1EA62}"/>
              </a:ext>
            </a:extLst>
          </p:cNvPr>
          <p:cNvSpPr>
            <a:spLocks noGrp="1"/>
          </p:cNvSpPr>
          <p:nvPr>
            <p:ph type="title"/>
          </p:nvPr>
        </p:nvSpPr>
        <p:spPr>
          <a:xfrm>
            <a:off x="308472" y="176270"/>
            <a:ext cx="11578728" cy="429658"/>
          </a:xfrm>
        </p:spPr>
        <p:txBody>
          <a:bodyPr>
            <a:normAutofit fontScale="90000"/>
          </a:bodyPr>
          <a:lstStyle/>
          <a:p>
            <a:r>
              <a:rPr lang="en-US" sz="3200" b="1" dirty="0">
                <a:latin typeface="Calibri" panose="020F0502020204030204" pitchFamily="34" charset="0"/>
                <a:cs typeface="Calibri" panose="020F0502020204030204" pitchFamily="34" charset="0"/>
              </a:rPr>
              <a:t>Security Challenges Can Arise From Fast (100Gbps+) Connections</a:t>
            </a:r>
          </a:p>
        </p:txBody>
      </p:sp>
      <p:sp>
        <p:nvSpPr>
          <p:cNvPr id="3" name="Content Placeholder 2">
            <a:extLst>
              <a:ext uri="{FF2B5EF4-FFF2-40B4-BE49-F238E27FC236}">
                <a16:creationId xmlns:a16="http://schemas.microsoft.com/office/drawing/2014/main" id="{0D493BE1-6305-E54E-1C71-A32B4642865F}"/>
              </a:ext>
            </a:extLst>
          </p:cNvPr>
          <p:cNvSpPr>
            <a:spLocks noGrp="1"/>
          </p:cNvSpPr>
          <p:nvPr>
            <p:ph idx="1"/>
          </p:nvPr>
        </p:nvSpPr>
        <p:spPr>
          <a:xfrm>
            <a:off x="308471" y="819397"/>
            <a:ext cx="11578727" cy="5768690"/>
          </a:xfrm>
        </p:spPr>
        <p:txBody>
          <a:bodyPr>
            <a:normAutofit/>
          </a:bodyPr>
          <a:lstStyle/>
          <a:p>
            <a:r>
              <a:rPr lang="en-US" sz="2400" b="1" dirty="0">
                <a:highlight>
                  <a:srgbClr val="FFFF00"/>
                </a:highlight>
                <a:latin typeface="Calibri" panose="020F0502020204030204" pitchFamily="34" charset="0"/>
                <a:cs typeface="Calibri" panose="020F0502020204030204" pitchFamily="34" charset="0"/>
              </a:rPr>
              <a:t>At 100 to 400 Gbps, it can be "tricky" (that's </a:t>
            </a:r>
            <a:r>
              <a:rPr lang="en-US" sz="2400" b="1" dirty="0">
                <a:highlight>
                  <a:srgbClr val="FFFF00"/>
                </a:highlight>
                <a:cs typeface="Calibri" panose="020F0502020204030204" pitchFamily="34" charset="0"/>
              </a:rPr>
              <a:t>pronounced "hard/expensive") to manage, monitor, and secure those connections. </a:t>
            </a:r>
            <a:r>
              <a:rPr lang="en-US" sz="2400" dirty="0">
                <a:cs typeface="Calibri" panose="020F0502020204030204" pitchFamily="34" charset="0"/>
              </a:rPr>
              <a:t>Multiple companies ARE trying to fill that niche... Some high-performance network monitoring companies include (in alphabetical order): </a:t>
            </a:r>
          </a:p>
          <a:p>
            <a:pPr indent="0">
              <a:buNone/>
            </a:pPr>
            <a:br>
              <a:rPr lang="en-US" sz="2400" dirty="0">
                <a:cs typeface="Calibri" panose="020F0502020204030204" pitchFamily="34" charset="0"/>
              </a:rPr>
            </a:br>
            <a:r>
              <a:rPr lang="en-US" sz="2400" b="1" dirty="0" err="1">
                <a:cs typeface="Calibri" panose="020F0502020204030204" pitchFamily="34" charset="0"/>
              </a:rPr>
              <a:t>Cpacket</a:t>
            </a:r>
            <a:r>
              <a:rPr lang="en-US" sz="2400" dirty="0">
                <a:cs typeface="Calibri" panose="020F0502020204030204" pitchFamily="34" charset="0"/>
              </a:rPr>
              <a:t> (https://</a:t>
            </a:r>
            <a:r>
              <a:rPr lang="en-US" sz="2400" dirty="0" err="1">
                <a:cs typeface="Calibri" panose="020F0502020204030204" pitchFamily="34" charset="0"/>
              </a:rPr>
              <a:t>www.cpacket.com</a:t>
            </a:r>
            <a:r>
              <a:rPr lang="en-US" sz="2400" dirty="0">
                <a:cs typeface="Calibri" panose="020F0502020204030204" pitchFamily="34" charset="0"/>
              </a:rPr>
              <a:t>/)</a:t>
            </a:r>
            <a:br>
              <a:rPr lang="en-US" sz="2400" dirty="0">
                <a:cs typeface="Calibri" panose="020F0502020204030204" pitchFamily="34" charset="0"/>
              </a:rPr>
            </a:br>
            <a:r>
              <a:rPr lang="en-US" sz="2400" b="1" dirty="0" err="1">
                <a:cs typeface="Calibri" panose="020F0502020204030204" pitchFamily="34" charset="0"/>
              </a:rPr>
              <a:t>Cubro</a:t>
            </a:r>
            <a:r>
              <a:rPr lang="en-US" sz="2400" dirty="0">
                <a:cs typeface="Calibri" panose="020F0502020204030204" pitchFamily="34" charset="0"/>
              </a:rPr>
              <a:t> (https://</a:t>
            </a:r>
            <a:r>
              <a:rPr lang="en-US" sz="2400" dirty="0" err="1">
                <a:cs typeface="Calibri" panose="020F0502020204030204" pitchFamily="34" charset="0"/>
              </a:rPr>
              <a:t>www.cubro.com</a:t>
            </a:r>
            <a:r>
              <a:rPr lang="en-US" sz="2400" dirty="0">
                <a:cs typeface="Calibri" panose="020F0502020204030204" pitchFamily="34" charset="0"/>
              </a:rPr>
              <a:t>/</a:t>
            </a:r>
            <a:r>
              <a:rPr lang="en-US" sz="2400" dirty="0" err="1">
                <a:cs typeface="Calibri" panose="020F0502020204030204" pitchFamily="34" charset="0"/>
              </a:rPr>
              <a:t>en</a:t>
            </a:r>
            <a:r>
              <a:rPr lang="en-US" sz="2400" dirty="0">
                <a:cs typeface="Calibri" panose="020F0502020204030204" pitchFamily="34" charset="0"/>
              </a:rPr>
              <a:t>/), </a:t>
            </a:r>
            <a:br>
              <a:rPr lang="en-US" sz="2400" dirty="0">
                <a:cs typeface="Calibri" panose="020F0502020204030204" pitchFamily="34" charset="0"/>
              </a:rPr>
            </a:br>
            <a:r>
              <a:rPr lang="en-US" sz="2400" b="1" dirty="0" err="1">
                <a:cs typeface="Calibri" panose="020F0502020204030204" pitchFamily="34" charset="0"/>
              </a:rPr>
              <a:t>Endace</a:t>
            </a:r>
            <a:r>
              <a:rPr lang="en-US" sz="2400" dirty="0">
                <a:cs typeface="Calibri" panose="020F0502020204030204" pitchFamily="34" charset="0"/>
              </a:rPr>
              <a:t> (https://</a:t>
            </a:r>
            <a:r>
              <a:rPr lang="en-US" sz="2400" dirty="0" err="1">
                <a:cs typeface="Calibri" panose="020F0502020204030204" pitchFamily="34" charset="0"/>
              </a:rPr>
              <a:t>www.endace.com</a:t>
            </a:r>
            <a:r>
              <a:rPr lang="en-US" sz="2400" dirty="0">
                <a:cs typeface="Calibri" panose="020F0502020204030204" pitchFamily="34" charset="0"/>
              </a:rPr>
              <a:t>/), </a:t>
            </a:r>
            <a:br>
              <a:rPr lang="en-US" sz="2400" dirty="0">
                <a:cs typeface="Calibri" panose="020F0502020204030204" pitchFamily="34" charset="0"/>
              </a:rPr>
            </a:br>
            <a:r>
              <a:rPr lang="en-US" sz="2400" b="1" dirty="0">
                <a:cs typeface="Calibri" panose="020F0502020204030204" pitchFamily="34" charset="0"/>
              </a:rPr>
              <a:t>FMADIO</a:t>
            </a:r>
            <a:r>
              <a:rPr lang="en-US" sz="2400" dirty="0">
                <a:cs typeface="Calibri" panose="020F0502020204030204" pitchFamily="34" charset="0"/>
              </a:rPr>
              <a:t> (https://</a:t>
            </a:r>
            <a:r>
              <a:rPr lang="en-US" sz="2400" dirty="0" err="1">
                <a:cs typeface="Calibri" panose="020F0502020204030204" pitchFamily="34" charset="0"/>
              </a:rPr>
              <a:t>www.fmad.io</a:t>
            </a:r>
            <a:r>
              <a:rPr lang="en-US" sz="2400" dirty="0">
                <a:cs typeface="Calibri" panose="020F0502020204030204" pitchFamily="34" charset="0"/>
              </a:rPr>
              <a:t>/), </a:t>
            </a:r>
            <a:br>
              <a:rPr lang="en-US" sz="2400" dirty="0">
                <a:cs typeface="Calibri" panose="020F0502020204030204" pitchFamily="34" charset="0"/>
              </a:rPr>
            </a:br>
            <a:r>
              <a:rPr lang="en-US" sz="2400" b="1" dirty="0" err="1">
                <a:cs typeface="Calibri" panose="020F0502020204030204" pitchFamily="34" charset="0"/>
              </a:rPr>
              <a:t>MantisNet</a:t>
            </a:r>
            <a:r>
              <a:rPr lang="en-US" sz="2400" dirty="0">
                <a:cs typeface="Calibri" panose="020F0502020204030204" pitchFamily="34" charset="0"/>
              </a:rPr>
              <a:t> (https://</a:t>
            </a:r>
            <a:r>
              <a:rPr lang="en-US" sz="2400" dirty="0" err="1">
                <a:cs typeface="Calibri" panose="020F0502020204030204" pitchFamily="34" charset="0"/>
              </a:rPr>
              <a:t>www.mantisnet.com</a:t>
            </a:r>
            <a:r>
              <a:rPr lang="en-US" sz="2400" dirty="0">
                <a:cs typeface="Calibri" panose="020F0502020204030204" pitchFamily="34" charset="0"/>
              </a:rPr>
              <a:t>/), </a:t>
            </a:r>
            <a:br>
              <a:rPr lang="en-US" sz="2400" dirty="0">
                <a:cs typeface="Calibri" panose="020F0502020204030204" pitchFamily="34" charset="0"/>
              </a:rPr>
            </a:br>
            <a:r>
              <a:rPr lang="en-US" sz="2400" b="1" dirty="0">
                <a:cs typeface="Calibri" panose="020F0502020204030204" pitchFamily="34" charset="0"/>
              </a:rPr>
              <a:t>NEOX</a:t>
            </a:r>
            <a:r>
              <a:rPr lang="en-US" sz="2400" dirty="0">
                <a:cs typeface="Calibri" panose="020F0502020204030204" pitchFamily="34" charset="0"/>
              </a:rPr>
              <a:t> (https://</a:t>
            </a:r>
            <a:r>
              <a:rPr lang="en-US" sz="2400" dirty="0" err="1">
                <a:cs typeface="Calibri" panose="020F0502020204030204" pitchFamily="34" charset="0"/>
              </a:rPr>
              <a:t>neoxnetworks.com</a:t>
            </a:r>
            <a:r>
              <a:rPr lang="en-US" sz="2400" dirty="0">
                <a:cs typeface="Calibri" panose="020F0502020204030204" pitchFamily="34" charset="0"/>
              </a:rPr>
              <a:t>/), </a:t>
            </a:r>
            <a:br>
              <a:rPr lang="en-US" sz="2400" dirty="0">
                <a:cs typeface="Calibri" panose="020F0502020204030204" pitchFamily="34" charset="0"/>
              </a:rPr>
            </a:br>
            <a:r>
              <a:rPr lang="en-US" sz="2400" b="1" dirty="0">
                <a:cs typeface="Calibri" panose="020F0502020204030204" pitchFamily="34" charset="0"/>
              </a:rPr>
              <a:t>NTOP</a:t>
            </a:r>
            <a:r>
              <a:rPr lang="en-US" sz="2400" dirty="0">
                <a:cs typeface="Calibri" panose="020F0502020204030204" pitchFamily="34" charset="0"/>
              </a:rPr>
              <a:t> (https://</a:t>
            </a:r>
            <a:r>
              <a:rPr lang="en-US" sz="2400" dirty="0" err="1">
                <a:cs typeface="Calibri" panose="020F0502020204030204" pitchFamily="34" charset="0"/>
              </a:rPr>
              <a:t>www.ntop.org</a:t>
            </a:r>
            <a:r>
              <a:rPr lang="en-US" sz="2400" dirty="0">
                <a:cs typeface="Calibri" panose="020F0502020204030204" pitchFamily="34" charset="0"/>
              </a:rPr>
              <a:t>/)</a:t>
            </a:r>
            <a:br>
              <a:rPr lang="en-US" sz="2400" dirty="0">
                <a:cs typeface="Calibri" panose="020F0502020204030204" pitchFamily="34" charset="0"/>
              </a:rPr>
            </a:br>
            <a:r>
              <a:rPr lang="en-US" sz="2400" dirty="0">
                <a:cs typeface="Calibri" panose="020F0502020204030204" pitchFamily="34" charset="0"/>
              </a:rPr>
              <a:t>etc. </a:t>
            </a:r>
            <a:br>
              <a:rPr lang="en-US" sz="2400" dirty="0">
                <a:cs typeface="Calibri" panose="020F0502020204030204" pitchFamily="34" charset="0"/>
              </a:rPr>
            </a:br>
            <a:br>
              <a:rPr lang="en-US" sz="2400" dirty="0">
                <a:cs typeface="Calibri" panose="020F0502020204030204" pitchFamily="34" charset="0"/>
              </a:rPr>
            </a:br>
            <a:r>
              <a:rPr lang="en-US" sz="2400" dirty="0">
                <a:cs typeface="Calibri" panose="020F0502020204030204" pitchFamily="34" charset="0"/>
              </a:rPr>
              <a:t>But just how fast can these security solutions go? And what do they cost? Ensuring that providers maintain secure networks and adequate internal network visibility feels like something else that should be within M3AAWG's remit.</a:t>
            </a: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8B60147-4BCD-9F6F-7ECC-5F507D318B87}"/>
              </a:ext>
            </a:extLst>
          </p:cNvPr>
          <p:cNvSpPr>
            <a:spLocks noGrp="1"/>
          </p:cNvSpPr>
          <p:nvPr>
            <p:ph type="sldNum" sz="quarter" idx="12"/>
          </p:nvPr>
        </p:nvSpPr>
        <p:spPr/>
        <p:txBody>
          <a:bodyPr/>
          <a:lstStyle/>
          <a:p>
            <a:fld id="{8B04D3DA-140F-184A-82C2-6FC5EAE7F0A1}" type="slidenum">
              <a:rPr lang="en-US" smtClean="0"/>
              <a:t>11</a:t>
            </a:fld>
            <a:endParaRPr lang="en-US" dirty="0"/>
          </a:p>
        </p:txBody>
      </p:sp>
    </p:spTree>
    <p:extLst>
      <p:ext uri="{BB962C8B-B14F-4D97-AF65-F5344CB8AC3E}">
        <p14:creationId xmlns:p14="http://schemas.microsoft.com/office/powerpoint/2010/main" val="56542149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4E516-B837-28A5-0215-7E1672F806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4C767-C4DD-2FED-2ABA-A84CE273F438}"/>
              </a:ext>
            </a:extLst>
          </p:cNvPr>
          <p:cNvSpPr>
            <a:spLocks noGrp="1"/>
          </p:cNvSpPr>
          <p:nvPr>
            <p:ph type="title"/>
          </p:nvPr>
        </p:nvSpPr>
        <p:spPr>
          <a:xfrm>
            <a:off x="308472" y="176269"/>
            <a:ext cx="11578728" cy="479051"/>
          </a:xfrm>
        </p:spPr>
        <p:txBody>
          <a:bodyPr>
            <a:normAutofit/>
          </a:bodyPr>
          <a:lstStyle/>
          <a:p>
            <a:r>
              <a:rPr lang="en-US" sz="3200" b="1" dirty="0">
                <a:latin typeface="Calibri" panose="020F0502020204030204" pitchFamily="34" charset="0"/>
                <a:cs typeface="Calibri" panose="020F0502020204030204" pitchFamily="34" charset="0"/>
              </a:rPr>
              <a:t>Capturing Some Network Traffic </a:t>
            </a:r>
            <a:r>
              <a:rPr lang="en-US" sz="3200" b="1" dirty="0">
                <a:cs typeface="Calibri" panose="020F0502020204030204" pitchFamily="34" charset="0"/>
              </a:rPr>
              <a:t>U</a:t>
            </a:r>
            <a:r>
              <a:rPr lang="en-US" sz="3200" b="1" dirty="0">
                <a:latin typeface="Calibri" panose="020F0502020204030204" pitchFamily="34" charset="0"/>
                <a:cs typeface="Calibri" panose="020F0502020204030204" pitchFamily="34" charset="0"/>
              </a:rPr>
              <a:t>sing tcpdump on </a:t>
            </a:r>
            <a:r>
              <a:rPr lang="en-US" sz="3200" b="1" dirty="0">
                <a:highlight>
                  <a:srgbClr val="FFFF00"/>
                </a:highlight>
                <a:latin typeface="Calibri" panose="020F0502020204030204" pitchFamily="34" charset="0"/>
                <a:cs typeface="Calibri" panose="020F0502020204030204" pitchFamily="34" charset="0"/>
              </a:rPr>
              <a:t>Linux</a:t>
            </a:r>
          </a:p>
        </p:txBody>
      </p:sp>
      <p:sp>
        <p:nvSpPr>
          <p:cNvPr id="4" name="Slide Number Placeholder 3">
            <a:extLst>
              <a:ext uri="{FF2B5EF4-FFF2-40B4-BE49-F238E27FC236}">
                <a16:creationId xmlns:a16="http://schemas.microsoft.com/office/drawing/2014/main" id="{55DD0E85-1339-8A5B-46A6-6E3F72D1AC1F}"/>
              </a:ext>
            </a:extLst>
          </p:cNvPr>
          <p:cNvSpPr>
            <a:spLocks noGrp="1"/>
          </p:cNvSpPr>
          <p:nvPr>
            <p:ph type="sldNum" sz="quarter" idx="12"/>
          </p:nvPr>
        </p:nvSpPr>
        <p:spPr/>
        <p:txBody>
          <a:bodyPr/>
          <a:lstStyle/>
          <a:p>
            <a:fld id="{8B04D3DA-140F-184A-82C2-6FC5EAE7F0A1}" type="slidenum">
              <a:rPr lang="en-US" smtClean="0"/>
              <a:t>110</a:t>
            </a:fld>
            <a:endParaRPr lang="en-US"/>
          </a:p>
        </p:txBody>
      </p:sp>
      <p:sp>
        <p:nvSpPr>
          <p:cNvPr id="5" name="Content Placeholder 4">
            <a:extLst>
              <a:ext uri="{FF2B5EF4-FFF2-40B4-BE49-F238E27FC236}">
                <a16:creationId xmlns:a16="http://schemas.microsoft.com/office/drawing/2014/main" id="{AE77F574-A11F-28A0-3AB3-407FEB62737E}"/>
              </a:ext>
            </a:extLst>
          </p:cNvPr>
          <p:cNvSpPr>
            <a:spLocks noGrp="1"/>
          </p:cNvSpPr>
          <p:nvPr>
            <p:ph idx="1"/>
          </p:nvPr>
        </p:nvSpPr>
        <p:spPr>
          <a:xfrm>
            <a:off x="308471" y="822960"/>
            <a:ext cx="11490593" cy="5858771"/>
          </a:xfrm>
        </p:spPr>
        <p:txBody>
          <a:bodyPr/>
          <a:lstStyle/>
          <a:p>
            <a:pPr marL="0" indent="0">
              <a:spcAft>
                <a:spcPts val="500"/>
              </a:spcAft>
              <a:buNone/>
            </a:pPr>
            <a:r>
              <a:rPr lang="en-US" sz="2400" dirty="0">
                <a:cs typeface="Calibri" panose="020F0502020204030204" pitchFamily="34" charset="0"/>
              </a:rPr>
              <a:t>If you don't already have tcpdump installed, install it via your package manager:</a:t>
            </a:r>
          </a:p>
          <a:p>
            <a:pPr marL="0" indent="0">
              <a:spcAft>
                <a:spcPts val="500"/>
              </a:spcAft>
              <a:buNone/>
            </a:pPr>
            <a:r>
              <a:rPr lang="en-US" sz="2400" dirty="0">
                <a:cs typeface="Calibri" panose="020F0502020204030204" pitchFamily="34" charset="0"/>
              </a:rPr>
              <a:t>	</a:t>
            </a:r>
            <a:r>
              <a:rPr lang="en-US" sz="2200" b="1" dirty="0">
                <a:latin typeface="Courier New" panose="02070309020205020404" pitchFamily="49" charset="0"/>
                <a:cs typeface="Courier New" panose="02070309020205020404" pitchFamily="49" charset="0"/>
              </a:rPr>
              <a:t>apt install tcpdump</a:t>
            </a:r>
            <a:br>
              <a:rPr lang="en-US" sz="2200" b="1" dirty="0">
                <a:latin typeface="Courier New" panose="02070309020205020404" pitchFamily="49" charset="0"/>
                <a:cs typeface="Courier New" panose="02070309020205020404" pitchFamily="49" charset="0"/>
              </a:rPr>
            </a:br>
            <a:endParaRPr lang="en-US" sz="2400" b="1" dirty="0">
              <a:latin typeface="Courier New" panose="02070309020205020404" pitchFamily="49" charset="0"/>
              <a:cs typeface="Calibri" panose="020F0502020204030204" pitchFamily="34" charset="0"/>
            </a:endParaRPr>
          </a:p>
          <a:p>
            <a:pPr marL="0" indent="0">
              <a:spcAft>
                <a:spcPts val="500"/>
              </a:spcAft>
              <a:buNone/>
            </a:pPr>
            <a:r>
              <a:rPr lang="en-US" sz="2400" dirty="0">
                <a:cs typeface="Calibri" panose="020F0502020204030204" pitchFamily="34" charset="0"/>
              </a:rPr>
              <a:t>After tcpdump is installed, start capturing (as root) with:</a:t>
            </a:r>
            <a:endParaRPr lang="en-US" sz="2400" dirty="0">
              <a:latin typeface="Courier New" panose="02070309020205020404" pitchFamily="49" charset="0"/>
              <a:cs typeface="Courier New" panose="02070309020205020404" pitchFamily="49" charset="0"/>
            </a:endParaRPr>
          </a:p>
          <a:p>
            <a:pPr marL="0" indent="0">
              <a:spcAft>
                <a:spcPts val="500"/>
              </a:spcAft>
              <a:buNone/>
            </a:pPr>
            <a:r>
              <a:rPr lang="en-US" sz="2400" dirty="0">
                <a:latin typeface="Courier New" panose="020703090202050204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tcpdump -</a:t>
            </a:r>
            <a:r>
              <a:rPr lang="en-US" sz="2400" b="1" dirty="0" err="1">
                <a:latin typeface="Courier New" panose="02070309020205020404" pitchFamily="49" charset="0"/>
                <a:cs typeface="Courier New" panose="02070309020205020404" pitchFamily="49" charset="0"/>
              </a:rPr>
              <a:t>i</a:t>
            </a:r>
            <a:r>
              <a:rPr lang="en-US" sz="2400" b="1" dirty="0">
                <a:latin typeface="Courier New" panose="02070309020205020404" pitchFamily="49" charset="0"/>
                <a:cs typeface="Courier New" panose="02070309020205020404" pitchFamily="49" charset="0"/>
              </a:rPr>
              <a:t> </a:t>
            </a:r>
            <a:r>
              <a:rPr lang="en-US" sz="2400" b="1" dirty="0">
                <a:solidFill>
                  <a:srgbClr val="FF0000"/>
                </a:solidFill>
                <a:latin typeface="Courier New" panose="02070309020205020404" pitchFamily="49" charset="0"/>
                <a:cs typeface="Courier New" panose="02070309020205020404" pitchFamily="49" charset="0"/>
              </a:rPr>
              <a:t>enp7s0</a:t>
            </a:r>
            <a:r>
              <a:rPr lang="en-US" sz="2400" b="1" dirty="0">
                <a:latin typeface="Courier New" panose="02070309020205020404" pitchFamily="49" charset="0"/>
                <a:cs typeface="Courier New" panose="02070309020205020404" pitchFamily="49" charset="0"/>
              </a:rPr>
              <a:t> -n -w </a:t>
            </a:r>
            <a:r>
              <a:rPr lang="en-US" sz="2400" b="1" dirty="0" err="1">
                <a:latin typeface="Courier New" panose="02070309020205020404" pitchFamily="49" charset="0"/>
                <a:cs typeface="Courier New" panose="02070309020205020404" pitchFamily="49" charset="0"/>
              </a:rPr>
              <a:t>sampletrace.pcap</a:t>
            </a:r>
            <a:br>
              <a:rPr lang="en-US" sz="2400" b="1" dirty="0">
                <a:latin typeface="Courier New" panose="02070309020205020404" pitchFamily="49" charset="0"/>
                <a:cs typeface="Courier New" panose="02070309020205020404" pitchFamily="49" charset="0"/>
              </a:rPr>
            </a:br>
            <a:r>
              <a:rPr lang="en-US" sz="2400" b="1"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tcpdump: listening on enp7s0, link-type EN10MB</a:t>
            </a:r>
            <a:br>
              <a:rPr lang="en-US" sz="2400" dirty="0">
                <a:latin typeface="Courier New" panose="02070309020205020404" pitchFamily="49" charset="0"/>
                <a:cs typeface="Courier New" panose="02070309020205020404" pitchFamily="49" charset="0"/>
              </a:rPr>
            </a:br>
            <a:r>
              <a:rPr lang="en-US" sz="2400" dirty="0">
                <a:latin typeface="Courier New" panose="02070309020205020404" pitchFamily="49" charset="0"/>
                <a:cs typeface="Courier New" panose="02070309020205020404" pitchFamily="49" charset="0"/>
              </a:rPr>
              <a:t>         (Ethernet), snapshot length 262144 bytes</a:t>
            </a:r>
            <a:br>
              <a:rPr lang="en-US" sz="2400" dirty="0">
                <a:latin typeface="Courier New" panose="02070309020205020404" pitchFamily="49" charset="0"/>
                <a:cs typeface="Courier New" panose="02070309020205020404" pitchFamily="49" charset="0"/>
              </a:rPr>
            </a:br>
            <a:endParaRPr lang="en-US" sz="2400" dirty="0">
              <a:latin typeface="Courier New" panose="02070309020205020404" pitchFamily="49" charset="0"/>
              <a:cs typeface="Courier New" panose="02070309020205020404" pitchFamily="49" charset="0"/>
            </a:endParaRPr>
          </a:p>
          <a:p>
            <a:pPr marL="0" indent="0">
              <a:buNone/>
            </a:pPr>
            <a:r>
              <a:rPr lang="en-US" sz="2400" dirty="0">
                <a:cs typeface="Calibri" panose="020F0502020204030204" pitchFamily="34" charset="0"/>
              </a:rPr>
              <a:t>In a second window, run an application to generate some network traffic to capture. </a:t>
            </a:r>
            <a:br>
              <a:rPr lang="en-US" sz="2400" dirty="0">
                <a:cs typeface="Calibri" panose="020F0502020204030204" pitchFamily="34" charset="0"/>
              </a:rPr>
            </a:br>
            <a:r>
              <a:rPr lang="en-US" sz="2400" dirty="0">
                <a:cs typeface="Calibri" panose="020F0502020204030204" pitchFamily="34" charset="0"/>
              </a:rPr>
              <a:t>We'll limit this to five seconds to keep the capture to semi-reasonable size:</a:t>
            </a:r>
          </a:p>
          <a:p>
            <a:pPr marL="0" indent="0">
              <a:spcAft>
                <a:spcPts val="500"/>
              </a:spcAft>
              <a:buNone/>
            </a:pPr>
            <a:r>
              <a:rPr lang="en-US" sz="2400" dirty="0">
                <a:cs typeface="Calibri" panose="020F0502020204030204" pitchFamily="34" charset="0"/>
              </a:rPr>
              <a:t>	</a:t>
            </a:r>
            <a:r>
              <a:rPr lang="en-US" sz="2200" b="1" dirty="0">
                <a:latin typeface="Courier New" panose="02070309020205020404" pitchFamily="49" charset="0"/>
                <a:cs typeface="Courier New" panose="02070309020205020404" pitchFamily="49" charset="0"/>
              </a:rPr>
              <a:t>iperf3 -c speedtest.sea11.us.leaseweb.net -p 5201-5210 </a:t>
            </a:r>
            <a:r>
              <a:rPr lang="en-US" sz="2200" b="1" dirty="0">
                <a:solidFill>
                  <a:srgbClr val="FF0000"/>
                </a:solidFill>
                <a:latin typeface="Courier New" panose="02070309020205020404" pitchFamily="49" charset="0"/>
                <a:cs typeface="Courier New" panose="02070309020205020404" pitchFamily="49" charset="0"/>
              </a:rPr>
              <a:t>–t 5</a:t>
            </a:r>
            <a:br>
              <a:rPr lang="en-US" sz="2200" b="1" dirty="0">
                <a:solidFill>
                  <a:srgbClr val="FF0000"/>
                </a:solidFill>
                <a:latin typeface="Courier New" panose="02070309020205020404" pitchFamily="49" charset="0"/>
                <a:cs typeface="Courier New" panose="02070309020205020404" pitchFamily="49" charset="0"/>
              </a:rPr>
            </a:br>
            <a:endParaRPr lang="en-US" sz="2400" dirty="0">
              <a:cs typeface="Calibri" panose="020F0502020204030204" pitchFamily="34" charset="0"/>
            </a:endParaRPr>
          </a:p>
          <a:p>
            <a:pPr marL="0" indent="0">
              <a:buNone/>
            </a:pPr>
            <a:r>
              <a:rPr lang="en-US" sz="2400" dirty="0">
                <a:cs typeface="Calibri" panose="020F0502020204030204" pitchFamily="34" charset="0"/>
              </a:rPr>
              <a:t>After our iperf3 run finishes, go to the tcpdump window and stop capturing packets by hitting control-C. That will stop the capture and finish writing out our captured data.</a:t>
            </a:r>
          </a:p>
          <a:p>
            <a:pPr marL="0" indent="0">
              <a:buNone/>
            </a:pPr>
            <a:endParaRPr lang="en-US" dirty="0"/>
          </a:p>
        </p:txBody>
      </p:sp>
    </p:spTree>
    <p:extLst>
      <p:ext uri="{BB962C8B-B14F-4D97-AF65-F5344CB8AC3E}">
        <p14:creationId xmlns:p14="http://schemas.microsoft.com/office/powerpoint/2010/main" val="4362419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223EC-B4E1-38DD-A2EB-5457A8DFD6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12F0F4-946C-84AE-DDFD-868F1902144C}"/>
              </a:ext>
            </a:extLst>
          </p:cNvPr>
          <p:cNvSpPr>
            <a:spLocks noGrp="1"/>
          </p:cNvSpPr>
          <p:nvPr>
            <p:ph type="title"/>
          </p:nvPr>
        </p:nvSpPr>
        <p:spPr>
          <a:xfrm>
            <a:off x="308472" y="176269"/>
            <a:ext cx="11578728" cy="479051"/>
          </a:xfrm>
        </p:spPr>
        <p:txBody>
          <a:bodyPr>
            <a:normAutofit/>
          </a:bodyPr>
          <a:lstStyle/>
          <a:p>
            <a:r>
              <a:rPr lang="en-US" sz="3200" b="1" dirty="0">
                <a:latin typeface="Calibri" panose="020F0502020204030204" pitchFamily="34" charset="0"/>
                <a:cs typeface="Calibri" panose="020F0502020204030204" pitchFamily="34" charset="0"/>
              </a:rPr>
              <a:t>Our </a:t>
            </a:r>
            <a:r>
              <a:rPr lang="en-US" sz="3200" b="1" dirty="0">
                <a:cs typeface="Calibri" panose="020F0502020204030204" pitchFamily="34" charset="0"/>
              </a:rPr>
              <a:t>sample </a:t>
            </a:r>
            <a:r>
              <a:rPr lang="en-US" sz="3200" b="1" dirty="0" err="1">
                <a:latin typeface="Calibri" panose="020F0502020204030204" pitchFamily="34" charset="0"/>
                <a:cs typeface="Calibri" panose="020F0502020204030204" pitchFamily="34" charset="0"/>
              </a:rPr>
              <a:t>pcap</a:t>
            </a:r>
            <a:r>
              <a:rPr lang="en-US" sz="3200" b="1" dirty="0">
                <a:latin typeface="Calibri" panose="020F0502020204030204" pitchFamily="34" charset="0"/>
                <a:cs typeface="Calibri" panose="020F0502020204030204" pitchFamily="34" charset="0"/>
              </a:rPr>
              <a:t> file</a:t>
            </a:r>
          </a:p>
        </p:txBody>
      </p:sp>
      <p:sp>
        <p:nvSpPr>
          <p:cNvPr id="4" name="Slide Number Placeholder 3">
            <a:extLst>
              <a:ext uri="{FF2B5EF4-FFF2-40B4-BE49-F238E27FC236}">
                <a16:creationId xmlns:a16="http://schemas.microsoft.com/office/drawing/2014/main" id="{41192867-CAA3-1ED1-A501-6A919EBB146A}"/>
              </a:ext>
            </a:extLst>
          </p:cNvPr>
          <p:cNvSpPr>
            <a:spLocks noGrp="1"/>
          </p:cNvSpPr>
          <p:nvPr>
            <p:ph type="sldNum" sz="quarter" idx="12"/>
          </p:nvPr>
        </p:nvSpPr>
        <p:spPr/>
        <p:txBody>
          <a:bodyPr/>
          <a:lstStyle/>
          <a:p>
            <a:fld id="{8B04D3DA-140F-184A-82C2-6FC5EAE7F0A1}" type="slidenum">
              <a:rPr lang="en-US" smtClean="0"/>
              <a:t>111</a:t>
            </a:fld>
            <a:endParaRPr lang="en-US"/>
          </a:p>
        </p:txBody>
      </p:sp>
      <p:sp>
        <p:nvSpPr>
          <p:cNvPr id="5" name="Content Placeholder 4">
            <a:extLst>
              <a:ext uri="{FF2B5EF4-FFF2-40B4-BE49-F238E27FC236}">
                <a16:creationId xmlns:a16="http://schemas.microsoft.com/office/drawing/2014/main" id="{471DD181-0837-51F3-15AB-A23893717AD7}"/>
              </a:ext>
            </a:extLst>
          </p:cNvPr>
          <p:cNvSpPr>
            <a:spLocks noGrp="1"/>
          </p:cNvSpPr>
          <p:nvPr>
            <p:ph idx="1"/>
          </p:nvPr>
        </p:nvSpPr>
        <p:spPr>
          <a:xfrm>
            <a:off x="308471" y="822960"/>
            <a:ext cx="11490593" cy="5858771"/>
          </a:xfrm>
        </p:spPr>
        <p:txBody>
          <a:bodyPr>
            <a:normAutofit/>
          </a:bodyPr>
          <a:lstStyle/>
          <a:p>
            <a:pPr marL="0" indent="0">
              <a:buNone/>
            </a:pPr>
            <a:r>
              <a:rPr lang="en-US" sz="2100" dirty="0">
                <a:latin typeface="Courier New" panose="02070309020205020404" pitchFamily="49" charset="0"/>
                <a:cs typeface="Courier New" panose="02070309020205020404" pitchFamily="49" charset="0"/>
              </a:rPr>
              <a:t># </a:t>
            </a:r>
            <a:r>
              <a:rPr lang="en-US" sz="2100" b="1" dirty="0">
                <a:latin typeface="Courier New" panose="02070309020205020404" pitchFamily="49" charset="0"/>
                <a:cs typeface="Courier New" panose="02070309020205020404" pitchFamily="49" charset="0"/>
              </a:rPr>
              <a:t>ls -</a:t>
            </a:r>
            <a:r>
              <a:rPr lang="en-US" sz="2100" b="1" dirty="0" err="1">
                <a:latin typeface="Courier New" panose="02070309020205020404" pitchFamily="49" charset="0"/>
                <a:cs typeface="Courier New" panose="02070309020205020404" pitchFamily="49" charset="0"/>
              </a:rPr>
              <a:t>lh</a:t>
            </a:r>
            <a:r>
              <a:rPr lang="en-US" sz="2100" b="1" dirty="0">
                <a:latin typeface="Courier New" panose="02070309020205020404" pitchFamily="49" charset="0"/>
                <a:cs typeface="Courier New" panose="02070309020205020404" pitchFamily="49" charset="0"/>
              </a:rPr>
              <a:t> </a:t>
            </a:r>
            <a:r>
              <a:rPr lang="en-US" sz="2100" b="1" dirty="0" err="1">
                <a:latin typeface="Courier New" panose="02070309020205020404" pitchFamily="49" charset="0"/>
                <a:cs typeface="Courier New" panose="02070309020205020404" pitchFamily="49" charset="0"/>
              </a:rPr>
              <a:t>sampletrace.pcap</a:t>
            </a:r>
            <a:r>
              <a:rPr lang="en-US" sz="2100" b="1" dirty="0">
                <a:latin typeface="Courier New" panose="02070309020205020404" pitchFamily="49" charset="0"/>
                <a:cs typeface="Courier New" panose="02070309020205020404" pitchFamily="49" charset="0"/>
              </a:rPr>
              <a:t> </a:t>
            </a:r>
            <a:br>
              <a:rPr lang="en-US" sz="2100" b="1" dirty="0">
                <a:latin typeface="Courier New" panose="02070309020205020404" pitchFamily="49" charset="0"/>
                <a:cs typeface="Courier New" panose="02070309020205020404" pitchFamily="49" charset="0"/>
              </a:rPr>
            </a:br>
            <a:r>
              <a:rPr lang="en-US" sz="2100" dirty="0">
                <a:latin typeface="Courier New" panose="02070309020205020404" pitchFamily="49" charset="0"/>
                <a:cs typeface="Courier New" panose="02070309020205020404" pitchFamily="49" charset="0"/>
              </a:rPr>
              <a:t>-</a:t>
            </a:r>
            <a:r>
              <a:rPr lang="en-US" sz="2100" dirty="0" err="1">
                <a:latin typeface="Courier New" panose="02070309020205020404" pitchFamily="49" charset="0"/>
                <a:cs typeface="Courier New" panose="02070309020205020404" pitchFamily="49" charset="0"/>
              </a:rPr>
              <a:t>rw</a:t>
            </a:r>
            <a:r>
              <a:rPr lang="en-US" sz="2100" dirty="0">
                <a:latin typeface="Courier New" panose="02070309020205020404" pitchFamily="49" charset="0"/>
                <a:cs typeface="Courier New" panose="02070309020205020404" pitchFamily="49" charset="0"/>
              </a:rPr>
              <a:t>-r--r-- 1 tcpdump tcpdump </a:t>
            </a:r>
            <a:r>
              <a:rPr lang="en-US" sz="2100" b="1" dirty="0">
                <a:solidFill>
                  <a:srgbClr val="FF0000"/>
                </a:solidFill>
                <a:latin typeface="Courier New" panose="02070309020205020404" pitchFamily="49" charset="0"/>
                <a:cs typeface="Courier New" panose="02070309020205020404" pitchFamily="49" charset="0"/>
              </a:rPr>
              <a:t>1.5G</a:t>
            </a:r>
            <a:r>
              <a:rPr lang="en-US" sz="2100" dirty="0">
                <a:latin typeface="Courier New" panose="02070309020205020404" pitchFamily="49" charset="0"/>
                <a:cs typeface="Courier New" panose="02070309020205020404" pitchFamily="49" charset="0"/>
              </a:rPr>
              <a:t> May 14 10:31 </a:t>
            </a:r>
            <a:r>
              <a:rPr lang="en-US" sz="2100" dirty="0" err="1">
                <a:latin typeface="Courier New" panose="02070309020205020404" pitchFamily="49" charset="0"/>
                <a:cs typeface="Courier New" panose="02070309020205020404" pitchFamily="49" charset="0"/>
              </a:rPr>
              <a:t>sampletrace.pcap</a:t>
            </a:r>
            <a:endParaRPr lang="en-US" sz="2100" dirty="0">
              <a:latin typeface="Courier New" panose="02070309020205020404" pitchFamily="49" charset="0"/>
              <a:cs typeface="Courier New" panose="02070309020205020404" pitchFamily="49" charset="0"/>
            </a:endParaRP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400" b="1" dirty="0">
                <a:highlight>
                  <a:srgbClr val="FFFF00"/>
                </a:highlight>
                <a:cs typeface="Calibri" panose="020F0502020204030204" pitchFamily="34" charset="0"/>
              </a:rPr>
              <a:t>When opening or looking at that file in Wireshark on a Mac,</a:t>
            </a:r>
            <a:r>
              <a:rPr lang="en-US" sz="2400" dirty="0">
                <a:cs typeface="Calibri" panose="020F0502020204030204" pitchFamily="34" charset="0"/>
              </a:rPr>
              <a:t> be patient – a gig and a half capture file is relatively large, and may take a minute to open in Wireshark (you can watch the progress bar on the bottom of the frame).</a:t>
            </a:r>
          </a:p>
          <a:p>
            <a:pPr marL="0" indent="0">
              <a:buNone/>
            </a:pPr>
            <a:endParaRPr lang="en-US" sz="2400" dirty="0">
              <a:cs typeface="Calibri" panose="020F0502020204030204" pitchFamily="34" charset="0"/>
            </a:endParaRPr>
          </a:p>
          <a:p>
            <a:pPr marL="0" indent="0">
              <a:buNone/>
            </a:pPr>
            <a:r>
              <a:rPr lang="en-US" sz="2400" dirty="0">
                <a:cs typeface="Calibri" panose="020F0502020204030204" pitchFamily="34" charset="0"/>
              </a:rPr>
              <a:t>You will run into similar "opportunities for patience" while analyzing that file (e.g., some filters require the entire dataset to be re-read in order to apply the specified filter). </a:t>
            </a:r>
            <a:br>
              <a:rPr lang="en-US" sz="2400" dirty="0">
                <a:cs typeface="Calibri" panose="020F0502020204030204" pitchFamily="34" charset="0"/>
              </a:rPr>
            </a:br>
            <a:br>
              <a:rPr lang="en-US" sz="2400" dirty="0">
                <a:cs typeface="Calibri" panose="020F0502020204030204" pitchFamily="34" charset="0"/>
              </a:rPr>
            </a:br>
            <a:r>
              <a:rPr lang="en-US" sz="2400" dirty="0">
                <a:cs typeface="Calibri" panose="020F0502020204030204" pitchFamily="34" charset="0"/>
              </a:rPr>
              <a:t>Watch that progress bar!</a:t>
            </a:r>
          </a:p>
          <a:p>
            <a:pPr marL="0" indent="0">
              <a:buNone/>
            </a:pPr>
            <a:endParaRPr lang="en-US" sz="2400" dirty="0">
              <a:cs typeface="Calibri" panose="020F0502020204030204" pitchFamily="34" charset="0"/>
            </a:endParaRPr>
          </a:p>
        </p:txBody>
      </p:sp>
    </p:spTree>
    <p:extLst>
      <p:ext uri="{BB962C8B-B14F-4D97-AF65-F5344CB8AC3E}">
        <p14:creationId xmlns:p14="http://schemas.microsoft.com/office/powerpoint/2010/main" val="86755639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4465F-C510-AB32-F9E8-B33DBEB63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068477-598B-6789-00EA-F39F458371EE}"/>
              </a:ext>
            </a:extLst>
          </p:cNvPr>
          <p:cNvSpPr>
            <a:spLocks noGrp="1"/>
          </p:cNvSpPr>
          <p:nvPr>
            <p:ph type="title"/>
          </p:nvPr>
        </p:nvSpPr>
        <p:spPr>
          <a:xfrm>
            <a:off x="308472" y="176269"/>
            <a:ext cx="11578728" cy="479051"/>
          </a:xfrm>
        </p:spPr>
        <p:txBody>
          <a:bodyPr>
            <a:normAutofit/>
          </a:bodyPr>
          <a:lstStyle/>
          <a:p>
            <a:r>
              <a:rPr lang="en-US" sz="3200" b="1" dirty="0">
                <a:latin typeface="Calibri" panose="020F0502020204030204" pitchFamily="34" charset="0"/>
                <a:cs typeface="Calibri" panose="020F0502020204030204" pitchFamily="34" charset="0"/>
              </a:rPr>
              <a:t>A (Somewhat Daunting) Opening Wireshark Window for a PCAP</a:t>
            </a:r>
          </a:p>
        </p:txBody>
      </p:sp>
      <p:sp>
        <p:nvSpPr>
          <p:cNvPr id="4" name="Slide Number Placeholder 3">
            <a:extLst>
              <a:ext uri="{FF2B5EF4-FFF2-40B4-BE49-F238E27FC236}">
                <a16:creationId xmlns:a16="http://schemas.microsoft.com/office/drawing/2014/main" id="{BB241CAC-D7D7-9A52-8928-290FB9BEC2C7}"/>
              </a:ext>
            </a:extLst>
          </p:cNvPr>
          <p:cNvSpPr>
            <a:spLocks noGrp="1"/>
          </p:cNvSpPr>
          <p:nvPr>
            <p:ph type="sldNum" sz="quarter" idx="12"/>
          </p:nvPr>
        </p:nvSpPr>
        <p:spPr/>
        <p:txBody>
          <a:bodyPr/>
          <a:lstStyle/>
          <a:p>
            <a:fld id="{8B04D3DA-140F-184A-82C2-6FC5EAE7F0A1}" type="slidenum">
              <a:rPr lang="en-US" smtClean="0"/>
              <a:t>112</a:t>
            </a:fld>
            <a:endParaRPr lang="en-US"/>
          </a:p>
        </p:txBody>
      </p:sp>
      <p:sp>
        <p:nvSpPr>
          <p:cNvPr id="7" name="TextBox 6">
            <a:extLst>
              <a:ext uri="{FF2B5EF4-FFF2-40B4-BE49-F238E27FC236}">
                <a16:creationId xmlns:a16="http://schemas.microsoft.com/office/drawing/2014/main" id="{1796ACE7-949E-230E-64C2-47676DA4BF7B}"/>
              </a:ext>
            </a:extLst>
          </p:cNvPr>
          <p:cNvSpPr txBox="1"/>
          <p:nvPr/>
        </p:nvSpPr>
        <p:spPr>
          <a:xfrm>
            <a:off x="308472" y="6077247"/>
            <a:ext cx="7583807" cy="461665"/>
          </a:xfrm>
          <a:prstGeom prst="rect">
            <a:avLst/>
          </a:prstGeom>
          <a:noFill/>
        </p:spPr>
        <p:txBody>
          <a:bodyPr wrap="none" rtlCol="0">
            <a:spAutoFit/>
          </a:bodyPr>
          <a:lstStyle/>
          <a:p>
            <a:r>
              <a:rPr lang="en-US" sz="2400" b="1" dirty="0">
                <a:highlight>
                  <a:srgbClr val="FFFF00"/>
                </a:highlight>
                <a:latin typeface="Calibri" panose="020F0502020204030204" pitchFamily="34" charset="0"/>
                <a:cs typeface="Calibri" panose="020F0502020204030204" pitchFamily="34" charset="0"/>
              </a:rPr>
              <a:t>Do NOT let this scary looking opening screen frighten you!</a:t>
            </a:r>
          </a:p>
        </p:txBody>
      </p:sp>
      <p:pic>
        <p:nvPicPr>
          <p:cNvPr id="9" name="Picture 8" descr="A screenshot of a computer&#10;&#10;AI-generated content may be incorrect.">
            <a:extLst>
              <a:ext uri="{FF2B5EF4-FFF2-40B4-BE49-F238E27FC236}">
                <a16:creationId xmlns:a16="http://schemas.microsoft.com/office/drawing/2014/main" id="{C7B1D8DB-453D-AA07-5AC3-822A8882F6E3}"/>
              </a:ext>
            </a:extLst>
          </p:cNvPr>
          <p:cNvPicPr>
            <a:picLocks noChangeAspect="1"/>
          </p:cNvPicPr>
          <p:nvPr/>
        </p:nvPicPr>
        <p:blipFill>
          <a:blip r:embed="rId3"/>
          <a:stretch>
            <a:fillRect/>
          </a:stretch>
        </p:blipFill>
        <p:spPr>
          <a:xfrm>
            <a:off x="327025" y="774699"/>
            <a:ext cx="11537950" cy="5099645"/>
          </a:xfrm>
          <a:prstGeom prst="rect">
            <a:avLst/>
          </a:prstGeom>
        </p:spPr>
      </p:pic>
    </p:spTree>
    <p:extLst>
      <p:ext uri="{BB962C8B-B14F-4D97-AF65-F5344CB8AC3E}">
        <p14:creationId xmlns:p14="http://schemas.microsoft.com/office/powerpoint/2010/main" val="34941176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60867-363A-24E9-560A-9FF7E12CC1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24F6D7-F183-BA7D-46AA-258E0E0E8E19}"/>
              </a:ext>
            </a:extLst>
          </p:cNvPr>
          <p:cNvSpPr>
            <a:spLocks noGrp="1"/>
          </p:cNvSpPr>
          <p:nvPr>
            <p:ph type="title"/>
          </p:nvPr>
        </p:nvSpPr>
        <p:spPr>
          <a:xfrm>
            <a:off x="308472" y="176269"/>
            <a:ext cx="11578728" cy="479051"/>
          </a:xfrm>
        </p:spPr>
        <p:txBody>
          <a:bodyPr>
            <a:normAutofit/>
          </a:bodyPr>
          <a:lstStyle/>
          <a:p>
            <a:r>
              <a:rPr lang="en-US" sz="3200" b="1" dirty="0">
                <a:latin typeface="Calibri" panose="020F0502020204030204" pitchFamily="34" charset="0"/>
                <a:cs typeface="Calibri" panose="020F0502020204030204" pitchFamily="34" charset="0"/>
              </a:rPr>
              <a:t>Once you've got a capture opened in Wireshark...</a:t>
            </a:r>
          </a:p>
        </p:txBody>
      </p:sp>
      <p:sp>
        <p:nvSpPr>
          <p:cNvPr id="4" name="Slide Number Placeholder 3">
            <a:extLst>
              <a:ext uri="{FF2B5EF4-FFF2-40B4-BE49-F238E27FC236}">
                <a16:creationId xmlns:a16="http://schemas.microsoft.com/office/drawing/2014/main" id="{9E61605F-43FD-62C7-F902-49030734F917}"/>
              </a:ext>
            </a:extLst>
          </p:cNvPr>
          <p:cNvSpPr>
            <a:spLocks noGrp="1"/>
          </p:cNvSpPr>
          <p:nvPr>
            <p:ph type="sldNum" sz="quarter" idx="12"/>
          </p:nvPr>
        </p:nvSpPr>
        <p:spPr/>
        <p:txBody>
          <a:bodyPr/>
          <a:lstStyle/>
          <a:p>
            <a:fld id="{8B04D3DA-140F-184A-82C2-6FC5EAE7F0A1}" type="slidenum">
              <a:rPr lang="en-US" smtClean="0"/>
              <a:t>113</a:t>
            </a:fld>
            <a:endParaRPr lang="en-US"/>
          </a:p>
        </p:txBody>
      </p:sp>
      <p:sp>
        <p:nvSpPr>
          <p:cNvPr id="5" name="Content Placeholder 4">
            <a:extLst>
              <a:ext uri="{FF2B5EF4-FFF2-40B4-BE49-F238E27FC236}">
                <a16:creationId xmlns:a16="http://schemas.microsoft.com/office/drawing/2014/main" id="{2AB85CB3-4D2F-769A-6ECA-BEB28DFD58E2}"/>
              </a:ext>
            </a:extLst>
          </p:cNvPr>
          <p:cNvSpPr>
            <a:spLocks noGrp="1"/>
          </p:cNvSpPr>
          <p:nvPr>
            <p:ph idx="1"/>
          </p:nvPr>
        </p:nvSpPr>
        <p:spPr>
          <a:xfrm>
            <a:off x="308471" y="822960"/>
            <a:ext cx="11490593" cy="5858771"/>
          </a:xfrm>
        </p:spPr>
        <p:txBody>
          <a:bodyPr>
            <a:normAutofit/>
          </a:bodyPr>
          <a:lstStyle/>
          <a:p>
            <a:r>
              <a:rPr lang="en-US" sz="2400" spc="-100" dirty="0">
                <a:cs typeface="Calibri" panose="020F0502020204030204" pitchFamily="34" charset="0"/>
                <a:sym typeface="Wingdings" pitchFamily="2" charset="2"/>
              </a:rPr>
              <a:t>You can easily work with it. </a:t>
            </a:r>
            <a:r>
              <a:rPr lang="en-US" sz="2400" b="1" spc="-100" dirty="0">
                <a:cs typeface="Calibri" panose="020F0502020204030204" pitchFamily="34" charset="0"/>
                <a:sym typeface="Wingdings" pitchFamily="2" charset="2"/>
              </a:rPr>
              <a:t>The biggest impediment to using Wireshark is all the irrelevant stuff that's included in Wireshark (meant to help people working on really weird traffic do so).</a:t>
            </a:r>
          </a:p>
          <a:p>
            <a:endParaRPr lang="en-US" sz="2400" spc="-100" dirty="0">
              <a:cs typeface="Calibri" panose="020F0502020204030204" pitchFamily="34" charset="0"/>
              <a:sym typeface="Wingdings" pitchFamily="2" charset="2"/>
            </a:endParaRPr>
          </a:p>
          <a:p>
            <a:r>
              <a:rPr lang="en-US" sz="2400" spc="-100" dirty="0">
                <a:cs typeface="Calibri" panose="020F0502020204030204" pitchFamily="34" charset="0"/>
                <a:sym typeface="Wingdings" pitchFamily="2" charset="2"/>
              </a:rPr>
              <a:t>Much of Wireshark is configurable to your preferences. For example, if you don't find yourself using the packet dump display (shown on the bottom right side of the screen on the preceding slide), you can just drag the middle slider over to the right-hand side and give that screen "real estate" back to the protocol display that's shown on the left-hand side. Similarly, if you want more room to look at particular packet details (bottom of the screen), or more room to pick packets from the capture (top of the screen), you can move the slider between the top and bottom regions to match your preferences.</a:t>
            </a:r>
          </a:p>
          <a:p>
            <a:endParaRPr lang="en-US" sz="2400" spc="-100" dirty="0">
              <a:cs typeface="Calibri" panose="020F0502020204030204" pitchFamily="34" charset="0"/>
              <a:sym typeface="Wingdings" pitchFamily="2" charset="2"/>
            </a:endParaRPr>
          </a:p>
          <a:p>
            <a:r>
              <a:rPr lang="en-US" sz="2400" spc="-100" dirty="0">
                <a:cs typeface="Calibri" panose="020F0502020204030204" pitchFamily="34" charset="0"/>
                <a:sym typeface="Wingdings" pitchFamily="2" charset="2"/>
              </a:rPr>
              <a:t>Wireshark will also popup </a:t>
            </a:r>
            <a:r>
              <a:rPr lang="en-US" sz="2400" b="1" spc="-100" dirty="0">
                <a:cs typeface="Calibri" panose="020F0502020204030204" pitchFamily="34" charset="0"/>
                <a:sym typeface="Wingdings" pitchFamily="2" charset="2"/>
              </a:rPr>
              <a:t>new windows</a:t>
            </a:r>
            <a:r>
              <a:rPr lang="en-US" sz="2400" spc="-100" dirty="0">
                <a:cs typeface="Calibri" panose="020F0502020204030204" pitchFamily="34" charset="0"/>
                <a:sym typeface="Wingdings" pitchFamily="2" charset="2"/>
              </a:rPr>
              <a:t> when appropriate. For example, in the Wireshark menu, try going to  </a:t>
            </a:r>
            <a:r>
              <a:rPr lang="en-US" sz="2400" b="1" dirty="0">
                <a:cs typeface="Calibri" panose="020F0502020204030204" pitchFamily="34" charset="0"/>
              </a:rPr>
              <a:t>Statistics </a:t>
            </a:r>
            <a:r>
              <a:rPr lang="en-US" sz="2400" b="1" dirty="0">
                <a:cs typeface="Calibri" panose="020F0502020204030204" pitchFamily="34" charset="0"/>
                <a:sym typeface="Wingdings" pitchFamily="2" charset="2"/>
              </a:rPr>
              <a:t> Protocol Summary</a:t>
            </a:r>
            <a:r>
              <a:rPr lang="en-US" sz="2400" b="1" dirty="0">
                <a:latin typeface="Calibri" panose="020F0502020204030204" pitchFamily="34" charset="0"/>
                <a:cs typeface="Calibri" panose="020F0502020204030204" pitchFamily="34" charset="0"/>
              </a:rPr>
              <a:t> </a:t>
            </a:r>
            <a:br>
              <a:rPr lang="en-US" sz="2400" b="1" dirty="0">
                <a:latin typeface="Calibri" panose="020F0502020204030204" pitchFamily="34" charset="0"/>
                <a:cs typeface="Calibri" panose="020F0502020204030204" pitchFamily="34" charset="0"/>
              </a:rPr>
            </a:br>
            <a:br>
              <a:rPr lang="en-US" sz="2400" b="1" dirty="0">
                <a:latin typeface="Calibri" panose="020F0502020204030204" pitchFamily="34" charset="0"/>
                <a:cs typeface="Calibri" panose="020F0502020204030204" pitchFamily="34" charset="0"/>
              </a:rPr>
            </a:br>
            <a:endParaRPr lang="en-US" sz="2400" spc="-100" dirty="0">
              <a:cs typeface="Calibri" panose="020F0502020204030204" pitchFamily="34" charset="0"/>
              <a:sym typeface="Wingdings" pitchFamily="2" charset="2"/>
            </a:endParaRPr>
          </a:p>
          <a:p>
            <a:endParaRPr lang="en-US" sz="2400" dirty="0">
              <a:cs typeface="Calibri" panose="020F0502020204030204" pitchFamily="34" charset="0"/>
            </a:endParaRPr>
          </a:p>
        </p:txBody>
      </p:sp>
      <p:pic>
        <p:nvPicPr>
          <p:cNvPr id="6" name="Picture 5">
            <a:extLst>
              <a:ext uri="{FF2B5EF4-FFF2-40B4-BE49-F238E27FC236}">
                <a16:creationId xmlns:a16="http://schemas.microsoft.com/office/drawing/2014/main" id="{6BB6A5EB-280D-5E39-4451-C90FDE189AF3}"/>
              </a:ext>
            </a:extLst>
          </p:cNvPr>
          <p:cNvPicPr>
            <a:picLocks noChangeAspect="1"/>
          </p:cNvPicPr>
          <p:nvPr/>
        </p:nvPicPr>
        <p:blipFill>
          <a:blip r:embed="rId3"/>
          <a:stretch>
            <a:fillRect/>
          </a:stretch>
        </p:blipFill>
        <p:spPr>
          <a:xfrm>
            <a:off x="630238" y="5904805"/>
            <a:ext cx="7772400" cy="260469"/>
          </a:xfrm>
          <a:prstGeom prst="rect">
            <a:avLst/>
          </a:prstGeom>
        </p:spPr>
      </p:pic>
    </p:spTree>
    <p:extLst>
      <p:ext uri="{BB962C8B-B14F-4D97-AF65-F5344CB8AC3E}">
        <p14:creationId xmlns:p14="http://schemas.microsoft.com/office/powerpoint/2010/main" val="214950160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4DA41-8547-45B4-B067-0EC5222815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79B3FE-65E2-C769-ED0B-59848AE4174A}"/>
              </a:ext>
            </a:extLst>
          </p:cNvPr>
          <p:cNvSpPr>
            <a:spLocks noGrp="1"/>
          </p:cNvSpPr>
          <p:nvPr>
            <p:ph type="title"/>
          </p:nvPr>
        </p:nvSpPr>
        <p:spPr>
          <a:xfrm>
            <a:off x="308472" y="176270"/>
            <a:ext cx="11578728" cy="583148"/>
          </a:xfrm>
        </p:spPr>
        <p:txBody>
          <a:bodyPr>
            <a:normAutofit/>
          </a:bodyPr>
          <a:lstStyle/>
          <a:p>
            <a:r>
              <a:rPr lang="en-US" sz="3200" b="1" dirty="0">
                <a:cs typeface="Calibri" panose="020F0502020204030204" pitchFamily="34" charset="0"/>
              </a:rPr>
              <a:t>Statistics </a:t>
            </a:r>
            <a:r>
              <a:rPr lang="en-US" sz="3200" b="1" dirty="0">
                <a:cs typeface="Calibri" panose="020F0502020204030204" pitchFamily="34" charset="0"/>
                <a:sym typeface="Wingdings" pitchFamily="2" charset="2"/>
              </a:rPr>
              <a:t> Protocol Summary (Opens In a New Window)</a:t>
            </a:r>
            <a:r>
              <a:rPr lang="en-US" sz="3200" b="1" dirty="0">
                <a:latin typeface="Calibri" panose="020F0502020204030204" pitchFamily="34" charset="0"/>
                <a:cs typeface="Calibri" panose="020F0502020204030204" pitchFamily="34" charset="0"/>
              </a:rPr>
              <a:t> </a:t>
            </a:r>
          </a:p>
        </p:txBody>
      </p:sp>
      <p:sp>
        <p:nvSpPr>
          <p:cNvPr id="4" name="Slide Number Placeholder 3">
            <a:extLst>
              <a:ext uri="{FF2B5EF4-FFF2-40B4-BE49-F238E27FC236}">
                <a16:creationId xmlns:a16="http://schemas.microsoft.com/office/drawing/2014/main" id="{02EFC264-71FD-59BA-1043-C7BE6593044D}"/>
              </a:ext>
            </a:extLst>
          </p:cNvPr>
          <p:cNvSpPr>
            <a:spLocks noGrp="1"/>
          </p:cNvSpPr>
          <p:nvPr>
            <p:ph type="sldNum" sz="quarter" idx="12"/>
          </p:nvPr>
        </p:nvSpPr>
        <p:spPr/>
        <p:txBody>
          <a:bodyPr/>
          <a:lstStyle/>
          <a:p>
            <a:fld id="{8B04D3DA-140F-184A-82C2-6FC5EAE7F0A1}" type="slidenum">
              <a:rPr lang="en-US" smtClean="0"/>
              <a:t>114</a:t>
            </a:fld>
            <a:endParaRPr lang="en-US"/>
          </a:p>
        </p:txBody>
      </p:sp>
      <p:sp>
        <p:nvSpPr>
          <p:cNvPr id="5" name="Content Placeholder 4">
            <a:extLst>
              <a:ext uri="{FF2B5EF4-FFF2-40B4-BE49-F238E27FC236}">
                <a16:creationId xmlns:a16="http://schemas.microsoft.com/office/drawing/2014/main" id="{2DA11E5E-6470-6CE2-DF83-EF8F288F75D0}"/>
              </a:ext>
            </a:extLst>
          </p:cNvPr>
          <p:cNvSpPr>
            <a:spLocks noGrp="1"/>
          </p:cNvSpPr>
          <p:nvPr>
            <p:ph idx="1"/>
          </p:nvPr>
        </p:nvSpPr>
        <p:spPr>
          <a:xfrm>
            <a:off x="308471" y="929898"/>
            <a:ext cx="11490593" cy="5751833"/>
          </a:xfrm>
        </p:spPr>
        <p:txBody>
          <a:bodyPr>
            <a:normAutofit/>
          </a:bodyPr>
          <a:lstStyle/>
          <a:p>
            <a:pPr marL="0" indent="0">
              <a:buNone/>
            </a:pPr>
            <a:r>
              <a:rPr lang="en-US" sz="2400" dirty="0">
                <a:cs typeface="Calibri" panose="020F0502020204030204" pitchFamily="34" charset="0"/>
              </a:rPr>
              <a:t>Hey, it's our iperf3 </a:t>
            </a:r>
            <a:r>
              <a:rPr lang="en-US" sz="2400" dirty="0" err="1">
                <a:cs typeface="Calibri" panose="020F0502020204030204" pitchFamily="34" charset="0"/>
              </a:rPr>
              <a:t>Speedtest</a:t>
            </a:r>
            <a:r>
              <a:rPr lang="en-US" sz="2400" dirty="0">
                <a:cs typeface="Calibri" panose="020F0502020204030204" pitchFamily="34" charset="0"/>
              </a:rPr>
              <a:t> over IPv6! Looks like we captured traffic from it successfully!</a:t>
            </a:r>
            <a:br>
              <a:rPr lang="en-US" sz="2400" dirty="0">
                <a:cs typeface="Calibri" panose="020F0502020204030204" pitchFamily="34" charset="0"/>
              </a:rPr>
            </a:br>
            <a:br>
              <a:rPr lang="en-US" sz="2000" dirty="0">
                <a:latin typeface="Courier New" panose="02070309020205020404" pitchFamily="49" charset="0"/>
                <a:cs typeface="Courier New" panose="02070309020205020404" pitchFamily="49" charset="0"/>
              </a:rPr>
            </a:br>
            <a:endParaRPr lang="en-US" sz="2000" dirty="0">
              <a:latin typeface="Courier New" panose="02070309020205020404" pitchFamily="49" charset="0"/>
              <a:cs typeface="Courier New" panose="02070309020205020404" pitchFamily="49" charset="0"/>
            </a:endParaRPr>
          </a:p>
        </p:txBody>
      </p:sp>
      <p:pic>
        <p:nvPicPr>
          <p:cNvPr id="7" name="Picture 6" descr="A screenshot of a computer&#10;&#10;AI-generated content may be incorrect.">
            <a:extLst>
              <a:ext uri="{FF2B5EF4-FFF2-40B4-BE49-F238E27FC236}">
                <a16:creationId xmlns:a16="http://schemas.microsoft.com/office/drawing/2014/main" id="{C3253BF7-9461-DD68-A3F5-6B936B2B9376}"/>
              </a:ext>
            </a:extLst>
          </p:cNvPr>
          <p:cNvPicPr>
            <a:picLocks noChangeAspect="1"/>
          </p:cNvPicPr>
          <p:nvPr/>
        </p:nvPicPr>
        <p:blipFill>
          <a:blip r:embed="rId3"/>
          <a:stretch>
            <a:fillRect/>
          </a:stretch>
        </p:blipFill>
        <p:spPr>
          <a:xfrm>
            <a:off x="389713" y="1576387"/>
            <a:ext cx="11328107" cy="3024188"/>
          </a:xfrm>
          <a:prstGeom prst="rect">
            <a:avLst/>
          </a:prstGeom>
        </p:spPr>
      </p:pic>
    </p:spTree>
    <p:extLst>
      <p:ext uri="{BB962C8B-B14F-4D97-AF65-F5344CB8AC3E}">
        <p14:creationId xmlns:p14="http://schemas.microsoft.com/office/powerpoint/2010/main" val="23158372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C9F09-AB62-2EC7-CD2B-FC2638FE16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7AD3DB-4C54-5AF8-A3A9-0C87E7AE809A}"/>
              </a:ext>
            </a:extLst>
          </p:cNvPr>
          <p:cNvSpPr>
            <a:spLocks noGrp="1"/>
          </p:cNvSpPr>
          <p:nvPr>
            <p:ph type="title"/>
          </p:nvPr>
        </p:nvSpPr>
        <p:spPr>
          <a:xfrm>
            <a:off x="308472" y="256641"/>
            <a:ext cx="11578728" cy="479051"/>
          </a:xfrm>
        </p:spPr>
        <p:txBody>
          <a:bodyPr>
            <a:normAutofit/>
          </a:bodyPr>
          <a:lstStyle/>
          <a:p>
            <a:r>
              <a:rPr lang="en-US" sz="3200" b="1" dirty="0">
                <a:cs typeface="Calibri" panose="020F0502020204030204" pitchFamily="34" charset="0"/>
              </a:rPr>
              <a:t>We can get stats about our flows from Statistics </a:t>
            </a:r>
            <a:r>
              <a:rPr lang="en-US" sz="3200" b="1" dirty="0">
                <a:cs typeface="Calibri" panose="020F0502020204030204" pitchFamily="34" charset="0"/>
                <a:sym typeface="Wingdings" pitchFamily="2" charset="2"/>
              </a:rPr>
              <a:t> </a:t>
            </a:r>
            <a:r>
              <a:rPr lang="en-US" sz="3200" b="1" dirty="0">
                <a:latin typeface="Calibri" panose="020F0502020204030204" pitchFamily="34" charset="0"/>
                <a:cs typeface="Calibri" panose="020F0502020204030204" pitchFamily="34" charset="0"/>
              </a:rPr>
              <a:t>Conversations</a:t>
            </a:r>
          </a:p>
        </p:txBody>
      </p:sp>
      <p:sp>
        <p:nvSpPr>
          <p:cNvPr id="4" name="Slide Number Placeholder 3">
            <a:extLst>
              <a:ext uri="{FF2B5EF4-FFF2-40B4-BE49-F238E27FC236}">
                <a16:creationId xmlns:a16="http://schemas.microsoft.com/office/drawing/2014/main" id="{B8D23FFD-198B-2D15-14CB-972A2966211A}"/>
              </a:ext>
            </a:extLst>
          </p:cNvPr>
          <p:cNvSpPr>
            <a:spLocks noGrp="1"/>
          </p:cNvSpPr>
          <p:nvPr>
            <p:ph type="sldNum" sz="quarter" idx="12"/>
          </p:nvPr>
        </p:nvSpPr>
        <p:spPr/>
        <p:txBody>
          <a:bodyPr/>
          <a:lstStyle/>
          <a:p>
            <a:fld id="{8B04D3DA-140F-184A-82C2-6FC5EAE7F0A1}" type="slidenum">
              <a:rPr lang="en-US" smtClean="0"/>
              <a:t>115</a:t>
            </a:fld>
            <a:endParaRPr lang="en-US"/>
          </a:p>
        </p:txBody>
      </p:sp>
      <p:pic>
        <p:nvPicPr>
          <p:cNvPr id="7" name="Content Placeholder 6">
            <a:extLst>
              <a:ext uri="{FF2B5EF4-FFF2-40B4-BE49-F238E27FC236}">
                <a16:creationId xmlns:a16="http://schemas.microsoft.com/office/drawing/2014/main" id="{CF2D4188-4679-1549-F3D4-C932767FFC85}"/>
              </a:ext>
            </a:extLst>
          </p:cNvPr>
          <p:cNvPicPr>
            <a:picLocks noGrp="1" noChangeAspect="1"/>
          </p:cNvPicPr>
          <p:nvPr>
            <p:ph idx="1"/>
          </p:nvPr>
        </p:nvPicPr>
        <p:blipFill>
          <a:blip r:embed="rId2"/>
          <a:stretch>
            <a:fillRect/>
          </a:stretch>
        </p:blipFill>
        <p:spPr>
          <a:xfrm>
            <a:off x="273572" y="1220982"/>
            <a:ext cx="11490325" cy="1328748"/>
          </a:xfrm>
        </p:spPr>
      </p:pic>
      <p:sp>
        <p:nvSpPr>
          <p:cNvPr id="8" name="TextBox 7">
            <a:extLst>
              <a:ext uri="{FF2B5EF4-FFF2-40B4-BE49-F238E27FC236}">
                <a16:creationId xmlns:a16="http://schemas.microsoft.com/office/drawing/2014/main" id="{2E43D0AA-F2A8-458D-61B7-392D2B27C095}"/>
              </a:ext>
            </a:extLst>
          </p:cNvPr>
          <p:cNvSpPr txBox="1"/>
          <p:nvPr/>
        </p:nvSpPr>
        <p:spPr>
          <a:xfrm>
            <a:off x="308472" y="851650"/>
            <a:ext cx="4451283" cy="369332"/>
          </a:xfrm>
          <a:prstGeom prst="rect">
            <a:avLst/>
          </a:prstGeom>
          <a:noFill/>
          <a:ln>
            <a:solidFill>
              <a:schemeClr val="tx1"/>
            </a:solidFill>
          </a:ln>
        </p:spPr>
        <p:txBody>
          <a:bodyPr wrap="none" rtlCol="0">
            <a:spAutoFit/>
          </a:bodyPr>
          <a:lstStyle/>
          <a:p>
            <a:r>
              <a:rPr lang="en-US" dirty="0"/>
              <a:t>Layer 2 (Note the Ethernet MAC Addresses)</a:t>
            </a:r>
          </a:p>
        </p:txBody>
      </p:sp>
      <p:sp>
        <p:nvSpPr>
          <p:cNvPr id="9" name="TextBox 8">
            <a:extLst>
              <a:ext uri="{FF2B5EF4-FFF2-40B4-BE49-F238E27FC236}">
                <a16:creationId xmlns:a16="http://schemas.microsoft.com/office/drawing/2014/main" id="{C50BD560-D07A-65D0-99ED-D8FA7E6EBCE2}"/>
              </a:ext>
            </a:extLst>
          </p:cNvPr>
          <p:cNvSpPr txBox="1"/>
          <p:nvPr/>
        </p:nvSpPr>
        <p:spPr>
          <a:xfrm>
            <a:off x="273572" y="2804699"/>
            <a:ext cx="3269678" cy="369332"/>
          </a:xfrm>
          <a:prstGeom prst="rect">
            <a:avLst/>
          </a:prstGeom>
          <a:noFill/>
          <a:ln>
            <a:solidFill>
              <a:schemeClr val="tx1"/>
            </a:solidFill>
          </a:ln>
        </p:spPr>
        <p:txBody>
          <a:bodyPr wrap="none" rtlCol="0">
            <a:spAutoFit/>
          </a:bodyPr>
          <a:lstStyle/>
          <a:p>
            <a:r>
              <a:rPr lang="en-US" dirty="0"/>
              <a:t>Layer 3 (Note the IP Addresses)</a:t>
            </a:r>
          </a:p>
        </p:txBody>
      </p:sp>
      <p:pic>
        <p:nvPicPr>
          <p:cNvPr id="11" name="Picture 10">
            <a:extLst>
              <a:ext uri="{FF2B5EF4-FFF2-40B4-BE49-F238E27FC236}">
                <a16:creationId xmlns:a16="http://schemas.microsoft.com/office/drawing/2014/main" id="{3AA7A311-95ED-A14D-43CE-453686D6781B}"/>
              </a:ext>
            </a:extLst>
          </p:cNvPr>
          <p:cNvPicPr>
            <a:picLocks noChangeAspect="1"/>
          </p:cNvPicPr>
          <p:nvPr/>
        </p:nvPicPr>
        <p:blipFill>
          <a:blip r:embed="rId3"/>
          <a:stretch>
            <a:fillRect/>
          </a:stretch>
        </p:blipFill>
        <p:spPr>
          <a:xfrm>
            <a:off x="273572" y="3157499"/>
            <a:ext cx="11420526" cy="1254167"/>
          </a:xfrm>
          <a:prstGeom prst="rect">
            <a:avLst/>
          </a:prstGeom>
        </p:spPr>
      </p:pic>
      <p:sp>
        <p:nvSpPr>
          <p:cNvPr id="12" name="TextBox 11">
            <a:extLst>
              <a:ext uri="{FF2B5EF4-FFF2-40B4-BE49-F238E27FC236}">
                <a16:creationId xmlns:a16="http://schemas.microsoft.com/office/drawing/2014/main" id="{22E7D486-0885-96F1-E029-BB59A389A5FB}"/>
              </a:ext>
            </a:extLst>
          </p:cNvPr>
          <p:cNvSpPr txBox="1"/>
          <p:nvPr/>
        </p:nvSpPr>
        <p:spPr>
          <a:xfrm>
            <a:off x="308472" y="4579800"/>
            <a:ext cx="3234778" cy="369332"/>
          </a:xfrm>
          <a:prstGeom prst="rect">
            <a:avLst/>
          </a:prstGeom>
          <a:noFill/>
          <a:ln>
            <a:solidFill>
              <a:schemeClr val="tx1"/>
            </a:solidFill>
          </a:ln>
        </p:spPr>
        <p:txBody>
          <a:bodyPr wrap="square" rtlCol="0">
            <a:spAutoFit/>
          </a:bodyPr>
          <a:lstStyle/>
          <a:p>
            <a:r>
              <a:rPr lang="en-US" dirty="0"/>
              <a:t>TCP (Note the Port Numbers)</a:t>
            </a:r>
          </a:p>
        </p:txBody>
      </p:sp>
      <p:pic>
        <p:nvPicPr>
          <p:cNvPr id="16" name="Picture 15">
            <a:extLst>
              <a:ext uri="{FF2B5EF4-FFF2-40B4-BE49-F238E27FC236}">
                <a16:creationId xmlns:a16="http://schemas.microsoft.com/office/drawing/2014/main" id="{69C77871-CB34-C234-A8D3-DCE77DCD2DCA}"/>
              </a:ext>
            </a:extLst>
          </p:cNvPr>
          <p:cNvPicPr>
            <a:picLocks noChangeAspect="1"/>
          </p:cNvPicPr>
          <p:nvPr/>
        </p:nvPicPr>
        <p:blipFill>
          <a:blip r:embed="rId4"/>
          <a:stretch>
            <a:fillRect/>
          </a:stretch>
        </p:blipFill>
        <p:spPr>
          <a:xfrm>
            <a:off x="308472" y="5026388"/>
            <a:ext cx="11455425" cy="979962"/>
          </a:xfrm>
          <a:prstGeom prst="rect">
            <a:avLst/>
          </a:prstGeom>
        </p:spPr>
      </p:pic>
      <p:sp>
        <p:nvSpPr>
          <p:cNvPr id="17" name="TextBox 16">
            <a:extLst>
              <a:ext uri="{FF2B5EF4-FFF2-40B4-BE49-F238E27FC236}">
                <a16:creationId xmlns:a16="http://schemas.microsoft.com/office/drawing/2014/main" id="{1D711830-179D-B70C-46C2-4B9ED63770BC}"/>
              </a:ext>
            </a:extLst>
          </p:cNvPr>
          <p:cNvSpPr txBox="1"/>
          <p:nvPr/>
        </p:nvSpPr>
        <p:spPr>
          <a:xfrm>
            <a:off x="273572" y="6192449"/>
            <a:ext cx="11087202"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Also note the "stream ID" field for each of those. </a:t>
            </a:r>
            <a:r>
              <a:rPr lang="en-US" sz="2400" dirty="0">
                <a:highlight>
                  <a:srgbClr val="FFFF00"/>
                </a:highlight>
                <a:latin typeface="Calibri" panose="020F0502020204030204" pitchFamily="34" charset="0"/>
                <a:cs typeface="Calibri" panose="020F0502020204030204" pitchFamily="34" charset="0"/>
              </a:rPr>
              <a:t>This helps us ID just the data we want.</a:t>
            </a:r>
          </a:p>
        </p:txBody>
      </p:sp>
    </p:spTree>
    <p:extLst>
      <p:ext uri="{BB962C8B-B14F-4D97-AF65-F5344CB8AC3E}">
        <p14:creationId xmlns:p14="http://schemas.microsoft.com/office/powerpoint/2010/main" val="11919097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BF480-C151-6396-0544-295BD19F5E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7ED834-A377-ADF3-2EB8-D930B9820662}"/>
              </a:ext>
            </a:extLst>
          </p:cNvPr>
          <p:cNvSpPr>
            <a:spLocks noGrp="1"/>
          </p:cNvSpPr>
          <p:nvPr>
            <p:ph type="title"/>
          </p:nvPr>
        </p:nvSpPr>
        <p:spPr>
          <a:xfrm>
            <a:off x="308472" y="176269"/>
            <a:ext cx="11578728" cy="479051"/>
          </a:xfrm>
        </p:spPr>
        <p:txBody>
          <a:bodyPr>
            <a:normAutofit/>
          </a:bodyPr>
          <a:lstStyle/>
          <a:p>
            <a:r>
              <a:rPr lang="en-US" sz="3200" b="1" dirty="0">
                <a:latin typeface="Calibri" panose="020F0502020204030204" pitchFamily="34" charset="0"/>
                <a:cs typeface="Calibri" panose="020F0502020204030204" pitchFamily="34" charset="0"/>
              </a:rPr>
              <a:t>Let's </a:t>
            </a:r>
            <a:r>
              <a:rPr lang="en-US" sz="3200" b="1" dirty="0">
                <a:cs typeface="Calibri" panose="020F0502020204030204" pitchFamily="34" charset="0"/>
              </a:rPr>
              <a:t>L</a:t>
            </a:r>
            <a:r>
              <a:rPr lang="en-US" sz="3200" b="1" dirty="0">
                <a:latin typeface="Calibri" panose="020F0502020204030204" pitchFamily="34" charset="0"/>
                <a:cs typeface="Calibri" panose="020F0502020204030204" pitchFamily="34" charset="0"/>
              </a:rPr>
              <a:t>ook at a Traffic-Specific </a:t>
            </a:r>
            <a:r>
              <a:rPr lang="en-US" sz="3200" b="1" dirty="0">
                <a:cs typeface="Calibri" panose="020F0502020204030204" pitchFamily="34" charset="0"/>
              </a:rPr>
              <a:t>P</a:t>
            </a:r>
            <a:r>
              <a:rPr lang="en-US" sz="3200" b="1" dirty="0">
                <a:latin typeface="Calibri" panose="020F0502020204030204" pitchFamily="34" charset="0"/>
                <a:cs typeface="Calibri" panose="020F0502020204030204" pitchFamily="34" charset="0"/>
              </a:rPr>
              <a:t>lot</a:t>
            </a:r>
          </a:p>
        </p:txBody>
      </p:sp>
      <p:sp>
        <p:nvSpPr>
          <p:cNvPr id="4" name="Slide Number Placeholder 3">
            <a:extLst>
              <a:ext uri="{FF2B5EF4-FFF2-40B4-BE49-F238E27FC236}">
                <a16:creationId xmlns:a16="http://schemas.microsoft.com/office/drawing/2014/main" id="{55FEFDEE-084A-86C8-C73C-5075F4F58E47}"/>
              </a:ext>
            </a:extLst>
          </p:cNvPr>
          <p:cNvSpPr>
            <a:spLocks noGrp="1"/>
          </p:cNvSpPr>
          <p:nvPr>
            <p:ph type="sldNum" sz="quarter" idx="12"/>
          </p:nvPr>
        </p:nvSpPr>
        <p:spPr/>
        <p:txBody>
          <a:bodyPr/>
          <a:lstStyle/>
          <a:p>
            <a:fld id="{8B04D3DA-140F-184A-82C2-6FC5EAE7F0A1}" type="slidenum">
              <a:rPr lang="en-US" smtClean="0"/>
              <a:t>116</a:t>
            </a:fld>
            <a:endParaRPr lang="en-US"/>
          </a:p>
        </p:txBody>
      </p:sp>
      <p:sp>
        <p:nvSpPr>
          <p:cNvPr id="5" name="Content Placeholder 4">
            <a:extLst>
              <a:ext uri="{FF2B5EF4-FFF2-40B4-BE49-F238E27FC236}">
                <a16:creationId xmlns:a16="http://schemas.microsoft.com/office/drawing/2014/main" id="{DD2F421F-44E4-0731-34E6-2EFD31FAF5B4}"/>
              </a:ext>
            </a:extLst>
          </p:cNvPr>
          <p:cNvSpPr>
            <a:spLocks noGrp="1"/>
          </p:cNvSpPr>
          <p:nvPr>
            <p:ph idx="1"/>
          </p:nvPr>
        </p:nvSpPr>
        <p:spPr>
          <a:xfrm>
            <a:off x="308471" y="822960"/>
            <a:ext cx="11490593" cy="5858771"/>
          </a:xfrm>
        </p:spPr>
        <p:txBody>
          <a:bodyPr>
            <a:normAutofit/>
          </a:bodyPr>
          <a:lstStyle/>
          <a:p>
            <a:r>
              <a:rPr lang="en-US" sz="2400" dirty="0">
                <a:cs typeface="Calibri" panose="020F0502020204030204" pitchFamily="34" charset="0"/>
              </a:rPr>
              <a:t>For example, since this is a performance session, what does the throughput (and goodput) look like for our iperf3 run over time? We can easily get a "big picture" graph once we know a few basic skills...</a:t>
            </a:r>
          </a:p>
          <a:p>
            <a:endParaRPr lang="en-US" sz="2400" dirty="0">
              <a:cs typeface="Calibri" panose="020F0502020204030204" pitchFamily="34" charset="0"/>
            </a:endParaRPr>
          </a:p>
          <a:p>
            <a:r>
              <a:rPr lang="en-US" sz="2400" dirty="0">
                <a:cs typeface="Calibri" panose="020F0502020204030204" pitchFamily="34" charset="0"/>
              </a:rPr>
              <a:t>Select </a:t>
            </a:r>
            <a:r>
              <a:rPr lang="en-US" sz="2400" b="1" spc="-100" dirty="0">
                <a:cs typeface="Calibri" panose="020F0502020204030204" pitchFamily="34" charset="0"/>
              </a:rPr>
              <a:t>Statistics </a:t>
            </a:r>
            <a:r>
              <a:rPr lang="en-US" sz="2400" b="1" spc="-100" dirty="0">
                <a:cs typeface="Calibri" panose="020F0502020204030204" pitchFamily="34" charset="0"/>
                <a:sym typeface="Wingdings" pitchFamily="2" charset="2"/>
              </a:rPr>
              <a:t> TCP Stream Graphs  Time Sequence</a:t>
            </a:r>
            <a:r>
              <a:rPr lang="en-US" sz="2400" spc="-100" dirty="0">
                <a:cs typeface="Calibri" panose="020F0502020204030204" pitchFamily="34" charset="0"/>
                <a:sym typeface="Wingdings" pitchFamily="2" charset="2"/>
              </a:rPr>
              <a:t> from the Wireshark menus</a:t>
            </a:r>
          </a:p>
          <a:p>
            <a:r>
              <a:rPr lang="en-US" sz="2400" spc="-100" dirty="0">
                <a:cs typeface="Calibri" panose="020F0502020204030204" pitchFamily="34" charset="0"/>
                <a:sym typeface="Wingdings" pitchFamily="2" charset="2"/>
              </a:rPr>
              <a:t>Select </a:t>
            </a:r>
            <a:r>
              <a:rPr lang="en-US" sz="2400" b="1" spc="-100" dirty="0">
                <a:cs typeface="Calibri" panose="020F0502020204030204" pitchFamily="34" charset="0"/>
                <a:sym typeface="Wingdings" pitchFamily="2" charset="2"/>
              </a:rPr>
              <a:t>Throughput</a:t>
            </a:r>
            <a:r>
              <a:rPr lang="en-US" sz="2400" spc="-100" dirty="0">
                <a:cs typeface="Calibri" panose="020F0502020204030204" pitchFamily="34" charset="0"/>
                <a:sym typeface="Wingdings" pitchFamily="2" charset="2"/>
              </a:rPr>
              <a:t> from the left-hand side pull-down menu</a:t>
            </a:r>
          </a:p>
          <a:p>
            <a:r>
              <a:rPr lang="en-US" sz="2400" spc="-100" dirty="0">
                <a:cs typeface="Calibri" panose="020F0502020204030204" pitchFamily="34" charset="0"/>
                <a:sym typeface="Wingdings" pitchFamily="2" charset="2"/>
              </a:rPr>
              <a:t>Select </a:t>
            </a:r>
            <a:r>
              <a:rPr lang="en-US" sz="2400" b="1" spc="-100" dirty="0">
                <a:cs typeface="Calibri" panose="020F0502020204030204" pitchFamily="34" charset="0"/>
                <a:sym typeface="Wingdings" pitchFamily="2" charset="2"/>
              </a:rPr>
              <a:t>Throughput</a:t>
            </a:r>
            <a:r>
              <a:rPr lang="en-US" sz="2400" spc="-100" dirty="0">
                <a:cs typeface="Calibri" panose="020F0502020204030204" pitchFamily="34" charset="0"/>
                <a:sym typeface="Wingdings" pitchFamily="2" charset="2"/>
              </a:rPr>
              <a:t> (and/or </a:t>
            </a:r>
            <a:r>
              <a:rPr lang="en-US" sz="2400" b="1" spc="-100" dirty="0">
                <a:cs typeface="Calibri" panose="020F0502020204030204" pitchFamily="34" charset="0"/>
                <a:sym typeface="Wingdings" pitchFamily="2" charset="2"/>
              </a:rPr>
              <a:t>Goodput) </a:t>
            </a:r>
            <a:r>
              <a:rPr lang="en-US" sz="2400" spc="-100" dirty="0">
                <a:cs typeface="Calibri" panose="020F0502020204030204" pitchFamily="34" charset="0"/>
                <a:sym typeface="Wingdings" pitchFamily="2" charset="2"/>
              </a:rPr>
              <a:t>from the bottom middle what-to-display buttons</a:t>
            </a:r>
          </a:p>
          <a:p>
            <a:r>
              <a:rPr lang="en-US" sz="2400" spc="-100" dirty="0">
                <a:cs typeface="Calibri" panose="020F0502020204030204" pitchFamily="34" charset="0"/>
                <a:sym typeface="Wingdings" pitchFamily="2" charset="2"/>
              </a:rPr>
              <a:t>Pick the </a:t>
            </a:r>
            <a:r>
              <a:rPr lang="en-US" sz="2400" b="1" spc="-100" dirty="0">
                <a:cs typeface="Calibri" panose="020F0502020204030204" pitchFamily="34" charset="0"/>
                <a:sym typeface="Wingdings" pitchFamily="2" charset="2"/>
              </a:rPr>
              <a:t>right stream</a:t>
            </a:r>
            <a:r>
              <a:rPr lang="en-US" sz="2400" spc="-100" dirty="0">
                <a:cs typeface="Calibri" panose="020F0502020204030204" pitchFamily="34" charset="0"/>
                <a:sym typeface="Wingdings" pitchFamily="2" charset="2"/>
              </a:rPr>
              <a:t> to look at (hint: we showed you how to identify streams in the previous slide -- we're interested in the TCP Stream number with the big packet counts)</a:t>
            </a:r>
          </a:p>
          <a:p>
            <a:r>
              <a:rPr lang="en-US" sz="2400" spc="-100" dirty="0">
                <a:cs typeface="Calibri" panose="020F0502020204030204" pitchFamily="34" charset="0"/>
                <a:sym typeface="Wingdings" pitchFamily="2" charset="2"/>
              </a:rPr>
              <a:t>Ensure you're looking "in the right direction" (outbound, not inbound, in this case). You can flip the direction of the flows with the </a:t>
            </a:r>
            <a:r>
              <a:rPr lang="en-US" sz="2400" b="1" spc="-100" dirty="0">
                <a:cs typeface="Calibri" panose="020F0502020204030204" pitchFamily="34" charset="0"/>
                <a:sym typeface="Wingdings" pitchFamily="2" charset="2"/>
              </a:rPr>
              <a:t>Switch Direction</a:t>
            </a:r>
            <a:r>
              <a:rPr lang="en-US" sz="2400" spc="-100" dirty="0">
                <a:cs typeface="Calibri" panose="020F0502020204030204" pitchFamily="34" charset="0"/>
                <a:sym typeface="Wingdings" pitchFamily="2" charset="2"/>
              </a:rPr>
              <a:t> button.</a:t>
            </a:r>
            <a:br>
              <a:rPr lang="en-US" sz="2400" b="1" spc="-100" dirty="0">
                <a:cs typeface="Calibri" panose="020F0502020204030204" pitchFamily="34" charset="0"/>
                <a:sym typeface="Wingdings" pitchFamily="2" charset="2"/>
              </a:rPr>
            </a:br>
            <a:endParaRPr lang="en-US" sz="2400" b="1" spc="-100" dirty="0">
              <a:cs typeface="Calibri" panose="020F0502020204030204" pitchFamily="34" charset="0"/>
              <a:sym typeface="Wingdings" pitchFamily="2" charset="2"/>
            </a:endParaRPr>
          </a:p>
          <a:p>
            <a:pPr marL="0" indent="0">
              <a:buNone/>
            </a:pPr>
            <a:r>
              <a:rPr lang="en-US" sz="2400" spc="-100" dirty="0">
                <a:cs typeface="Calibri" panose="020F0502020204030204" pitchFamily="34" charset="0"/>
                <a:sym typeface="Wingdings" pitchFamily="2" charset="2"/>
              </a:rPr>
              <a:t>The result should be a display something like what you see on the next slide...</a:t>
            </a:r>
            <a:br>
              <a:rPr lang="en-US" sz="2400" spc="-100" dirty="0">
                <a:cs typeface="Calibri" panose="020F0502020204030204" pitchFamily="34" charset="0"/>
                <a:sym typeface="Wingdings" pitchFamily="2" charset="2"/>
              </a:rPr>
            </a:br>
            <a:endParaRPr lang="en-US" sz="2400" spc="-100" dirty="0">
              <a:cs typeface="Calibri" panose="020F0502020204030204" pitchFamily="34" charset="0"/>
              <a:sym typeface="Wingdings" pitchFamily="2" charset="2"/>
            </a:endParaRPr>
          </a:p>
          <a:p>
            <a:endParaRPr lang="en-US" sz="2400" dirty="0">
              <a:cs typeface="Calibri" panose="020F0502020204030204" pitchFamily="34" charset="0"/>
            </a:endParaRPr>
          </a:p>
        </p:txBody>
      </p:sp>
    </p:spTree>
    <p:extLst>
      <p:ext uri="{BB962C8B-B14F-4D97-AF65-F5344CB8AC3E}">
        <p14:creationId xmlns:p14="http://schemas.microsoft.com/office/powerpoint/2010/main" val="7657803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24F8C-5595-E586-DB64-6105C38BF9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159F03-56BD-6C77-81E8-AFFCAEE6CEBC}"/>
              </a:ext>
            </a:extLst>
          </p:cNvPr>
          <p:cNvSpPr>
            <a:spLocks noGrp="1"/>
          </p:cNvSpPr>
          <p:nvPr>
            <p:ph type="title"/>
          </p:nvPr>
        </p:nvSpPr>
        <p:spPr>
          <a:xfrm>
            <a:off x="308472" y="256641"/>
            <a:ext cx="11578728" cy="479051"/>
          </a:xfrm>
        </p:spPr>
        <p:txBody>
          <a:bodyPr>
            <a:normAutofit/>
          </a:bodyPr>
          <a:lstStyle/>
          <a:p>
            <a:r>
              <a:rPr lang="en-US" sz="3200" b="1" spc="-100" dirty="0" err="1">
                <a:cs typeface="Calibri" panose="020F0502020204030204" pitchFamily="34" charset="0"/>
              </a:rPr>
              <a:t>Statistics</a:t>
            </a:r>
            <a:r>
              <a:rPr lang="en-US" sz="3200" b="1" spc="-100" dirty="0" err="1">
                <a:cs typeface="Calibri" panose="020F0502020204030204" pitchFamily="34" charset="0"/>
                <a:sym typeface="Wingdings" pitchFamily="2" charset="2"/>
              </a:rPr>
              <a:t>TCP</a:t>
            </a:r>
            <a:r>
              <a:rPr lang="en-US" sz="3200" b="1" spc="-100" dirty="0">
                <a:cs typeface="Calibri" panose="020F0502020204030204" pitchFamily="34" charset="0"/>
                <a:sym typeface="Wingdings" pitchFamily="2" charset="2"/>
              </a:rPr>
              <a:t> Stream </a:t>
            </a:r>
            <a:r>
              <a:rPr lang="en-US" sz="3200" b="1" spc="-100" dirty="0" err="1">
                <a:cs typeface="Calibri" panose="020F0502020204030204" pitchFamily="34" charset="0"/>
                <a:sym typeface="Wingdings" pitchFamily="2" charset="2"/>
              </a:rPr>
              <a:t>GraphsTime</a:t>
            </a:r>
            <a:r>
              <a:rPr lang="en-US" sz="3200" b="1" spc="-100" dirty="0">
                <a:cs typeface="Calibri" panose="020F0502020204030204" pitchFamily="34" charset="0"/>
                <a:sym typeface="Wingdings" pitchFamily="2" charset="2"/>
              </a:rPr>
              <a:t> Sequence (Throughput, No Zoom)</a:t>
            </a:r>
            <a:endParaRPr lang="en-US" sz="3200" b="1" spc="-1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20BB1EB-6CB9-CEEC-C1D6-3782D7C3BF98}"/>
              </a:ext>
            </a:extLst>
          </p:cNvPr>
          <p:cNvSpPr>
            <a:spLocks noGrp="1"/>
          </p:cNvSpPr>
          <p:nvPr>
            <p:ph type="sldNum" sz="quarter" idx="12"/>
          </p:nvPr>
        </p:nvSpPr>
        <p:spPr/>
        <p:txBody>
          <a:bodyPr/>
          <a:lstStyle/>
          <a:p>
            <a:fld id="{8B04D3DA-140F-184A-82C2-6FC5EAE7F0A1}" type="slidenum">
              <a:rPr lang="en-US" smtClean="0"/>
              <a:t>117</a:t>
            </a:fld>
            <a:endParaRPr lang="en-US"/>
          </a:p>
        </p:txBody>
      </p:sp>
      <p:pic>
        <p:nvPicPr>
          <p:cNvPr id="9" name="Picture 8" descr="A screen shot of a graph&#10;&#10;AI-generated content may be incorrect.">
            <a:extLst>
              <a:ext uri="{FF2B5EF4-FFF2-40B4-BE49-F238E27FC236}">
                <a16:creationId xmlns:a16="http://schemas.microsoft.com/office/drawing/2014/main" id="{DAB8AE7D-53C9-C4F5-EDDC-6D4A861F7EC0}"/>
              </a:ext>
            </a:extLst>
          </p:cNvPr>
          <p:cNvPicPr>
            <a:picLocks noChangeAspect="1"/>
          </p:cNvPicPr>
          <p:nvPr/>
        </p:nvPicPr>
        <p:blipFill>
          <a:blip r:embed="rId3"/>
          <a:stretch>
            <a:fillRect/>
          </a:stretch>
        </p:blipFill>
        <p:spPr>
          <a:xfrm>
            <a:off x="641796" y="999594"/>
            <a:ext cx="8905160" cy="5566941"/>
          </a:xfrm>
          <a:prstGeom prst="rect">
            <a:avLst/>
          </a:prstGeom>
        </p:spPr>
      </p:pic>
    </p:spTree>
    <p:extLst>
      <p:ext uri="{BB962C8B-B14F-4D97-AF65-F5344CB8AC3E}">
        <p14:creationId xmlns:p14="http://schemas.microsoft.com/office/powerpoint/2010/main" val="211459121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1F1D5-86DE-C876-000C-3175DD5DD4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9A9BC8-9145-2976-81E1-6DEC1A451244}"/>
              </a:ext>
            </a:extLst>
          </p:cNvPr>
          <p:cNvSpPr>
            <a:spLocks noGrp="1"/>
          </p:cNvSpPr>
          <p:nvPr>
            <p:ph type="title"/>
          </p:nvPr>
        </p:nvSpPr>
        <p:spPr>
          <a:xfrm>
            <a:off x="308472" y="176269"/>
            <a:ext cx="11578728" cy="479051"/>
          </a:xfrm>
        </p:spPr>
        <p:txBody>
          <a:bodyPr>
            <a:normAutofit/>
          </a:bodyPr>
          <a:lstStyle/>
          <a:p>
            <a:r>
              <a:rPr lang="en-US" sz="3200" b="1" dirty="0">
                <a:latin typeface="Calibri" panose="020F0502020204030204" pitchFamily="34" charset="0"/>
                <a:cs typeface="Calibri" panose="020F0502020204030204" pitchFamily="34" charset="0"/>
              </a:rPr>
              <a:t>Mastering The Somewhat Peculiar Wireshark Graph Interface</a:t>
            </a:r>
          </a:p>
        </p:txBody>
      </p:sp>
      <p:sp>
        <p:nvSpPr>
          <p:cNvPr id="4" name="Slide Number Placeholder 3">
            <a:extLst>
              <a:ext uri="{FF2B5EF4-FFF2-40B4-BE49-F238E27FC236}">
                <a16:creationId xmlns:a16="http://schemas.microsoft.com/office/drawing/2014/main" id="{71ABEB2F-DC5A-D9F3-8E1B-DB0CDC6399B4}"/>
              </a:ext>
            </a:extLst>
          </p:cNvPr>
          <p:cNvSpPr>
            <a:spLocks noGrp="1"/>
          </p:cNvSpPr>
          <p:nvPr>
            <p:ph type="sldNum" sz="quarter" idx="12"/>
          </p:nvPr>
        </p:nvSpPr>
        <p:spPr/>
        <p:txBody>
          <a:bodyPr/>
          <a:lstStyle/>
          <a:p>
            <a:fld id="{8B04D3DA-140F-184A-82C2-6FC5EAE7F0A1}" type="slidenum">
              <a:rPr lang="en-US" smtClean="0"/>
              <a:t>118</a:t>
            </a:fld>
            <a:endParaRPr lang="en-US"/>
          </a:p>
        </p:txBody>
      </p:sp>
      <p:sp>
        <p:nvSpPr>
          <p:cNvPr id="5" name="Content Placeholder 4">
            <a:extLst>
              <a:ext uri="{FF2B5EF4-FFF2-40B4-BE49-F238E27FC236}">
                <a16:creationId xmlns:a16="http://schemas.microsoft.com/office/drawing/2014/main" id="{B86A1179-4B54-8C0F-3491-E705A84A9760}"/>
              </a:ext>
            </a:extLst>
          </p:cNvPr>
          <p:cNvSpPr>
            <a:spLocks noGrp="1"/>
          </p:cNvSpPr>
          <p:nvPr>
            <p:ph idx="1"/>
          </p:nvPr>
        </p:nvSpPr>
        <p:spPr>
          <a:xfrm>
            <a:off x="308471" y="822960"/>
            <a:ext cx="11490593" cy="5858771"/>
          </a:xfrm>
        </p:spPr>
        <p:txBody>
          <a:bodyPr>
            <a:normAutofit/>
          </a:bodyPr>
          <a:lstStyle/>
          <a:p>
            <a:r>
              <a:rPr lang="en-US" sz="2400" dirty="0">
                <a:cs typeface="Calibri" panose="020F0502020204030204" pitchFamily="34" charset="0"/>
              </a:rPr>
              <a:t>Ensure you've got a suitable level of granularity for your graph.</a:t>
            </a:r>
            <a:br>
              <a:rPr lang="en-US" sz="2400" dirty="0">
                <a:cs typeface="Calibri" panose="020F0502020204030204" pitchFamily="34" charset="0"/>
              </a:rPr>
            </a:br>
            <a:endParaRPr lang="en-US" sz="2400" dirty="0">
              <a:cs typeface="Calibri" panose="020F0502020204030204" pitchFamily="34" charset="0"/>
            </a:endParaRPr>
          </a:p>
          <a:p>
            <a:pPr lvl="1"/>
            <a:r>
              <a:rPr lang="en-US" dirty="0">
                <a:cs typeface="Calibri" panose="020F0502020204030204" pitchFamily="34" charset="0"/>
              </a:rPr>
              <a:t>Adjust the MA (moving average) setting to a smaller value (the graph on the next page shows the result for a setting of 0.025 seconds). You may need to play with different values until you find something that's works (and looks) right.</a:t>
            </a:r>
            <a:br>
              <a:rPr lang="en-US" dirty="0">
                <a:cs typeface="Calibri" panose="020F0502020204030204" pitchFamily="34" charset="0"/>
              </a:rPr>
            </a:br>
            <a:endParaRPr lang="en-US" dirty="0">
              <a:cs typeface="Calibri" panose="020F0502020204030204" pitchFamily="34" charset="0"/>
            </a:endParaRPr>
          </a:p>
          <a:p>
            <a:r>
              <a:rPr lang="en-US" sz="2400" dirty="0">
                <a:cs typeface="Calibri" panose="020F0502020204030204" pitchFamily="34" charset="0"/>
              </a:rPr>
              <a:t>The default display covers the whole capture interval. As a result, it's hard to see details.</a:t>
            </a:r>
          </a:p>
          <a:p>
            <a:r>
              <a:rPr lang="en-US" sz="2400" b="1" dirty="0">
                <a:cs typeface="Calibri" panose="020F0502020204030204" pitchFamily="34" charset="0"/>
              </a:rPr>
              <a:t>To zoom in, ensure you've got "Mouse zooms" selected, then drag a box around the region of interest</a:t>
            </a:r>
            <a:r>
              <a:rPr lang="en-US" sz="2400" dirty="0">
                <a:cs typeface="Calibri" panose="020F0502020204030204" pitchFamily="34" charset="0"/>
              </a:rPr>
              <a:t>. Wireshark will zoom in. Need to zoom in still more? Repeat. </a:t>
            </a:r>
          </a:p>
          <a:p>
            <a:r>
              <a:rPr lang="en-US" sz="2400" b="1" dirty="0">
                <a:cs typeface="Calibri" panose="020F0502020204030204" pitchFamily="34" charset="0"/>
              </a:rPr>
              <a:t>Zoom in too much (or in the wrong area)? </a:t>
            </a:r>
            <a:r>
              <a:rPr lang="en-US" sz="2400" dirty="0">
                <a:cs typeface="Calibri" panose="020F0502020204030204" pitchFamily="34" charset="0"/>
              </a:rPr>
              <a:t>Use the </a:t>
            </a:r>
            <a:r>
              <a:rPr lang="en-US" sz="2400" b="1" dirty="0">
                <a:cs typeface="Calibri" panose="020F0502020204030204" pitchFamily="34" charset="0"/>
              </a:rPr>
              <a:t>Reset</a:t>
            </a:r>
            <a:r>
              <a:rPr lang="en-US" sz="2400" dirty="0">
                <a:cs typeface="Calibri" panose="020F0502020204030204" pitchFamily="34" charset="0"/>
              </a:rPr>
              <a:t> button to "self-rescue."</a:t>
            </a:r>
            <a:br>
              <a:rPr lang="en-US" sz="2400" dirty="0">
                <a:cs typeface="Calibri" panose="020F0502020204030204" pitchFamily="34" charset="0"/>
              </a:rPr>
            </a:br>
            <a:endParaRPr lang="en-US" sz="2400" dirty="0">
              <a:cs typeface="Calibri" panose="020F0502020204030204" pitchFamily="34" charset="0"/>
            </a:endParaRPr>
          </a:p>
          <a:p>
            <a:r>
              <a:rPr lang="en-US" sz="2400" dirty="0">
                <a:cs typeface="Calibri" panose="020F0502020204030204" pitchFamily="34" charset="0"/>
              </a:rPr>
              <a:t>Not seeing the region of the graph you're interested in? Select </a:t>
            </a:r>
            <a:r>
              <a:rPr lang="en-US" sz="2400" b="1" dirty="0">
                <a:cs typeface="Calibri" panose="020F0502020204030204" pitchFamily="34" charset="0"/>
              </a:rPr>
              <a:t>"Mouse drags"</a:t>
            </a:r>
            <a:r>
              <a:rPr lang="en-US" sz="2400" dirty="0">
                <a:cs typeface="Calibri" panose="020F0502020204030204" pitchFamily="34" charset="0"/>
              </a:rPr>
              <a:t> and drag the display port to the show the portion of the graph you're interested in.</a:t>
            </a:r>
          </a:p>
          <a:p>
            <a:r>
              <a:rPr lang="en-US" sz="2400" dirty="0">
                <a:cs typeface="Calibri" panose="020F0502020204030204" pitchFamily="34" charset="0"/>
              </a:rPr>
              <a:t>Move to the wrong region of the graph? Use the Reset button to get back to the "big picture" display you started with.</a:t>
            </a:r>
          </a:p>
        </p:txBody>
      </p:sp>
    </p:spTree>
    <p:extLst>
      <p:ext uri="{BB962C8B-B14F-4D97-AF65-F5344CB8AC3E}">
        <p14:creationId xmlns:p14="http://schemas.microsoft.com/office/powerpoint/2010/main" val="12694243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EBEF1-8978-6E3A-FA82-C76C81DA5A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7F0AA0-6379-DEE7-6609-5880AA7998AD}"/>
              </a:ext>
            </a:extLst>
          </p:cNvPr>
          <p:cNvSpPr>
            <a:spLocks noGrp="1"/>
          </p:cNvSpPr>
          <p:nvPr>
            <p:ph type="title"/>
          </p:nvPr>
        </p:nvSpPr>
        <p:spPr>
          <a:xfrm>
            <a:off x="308472" y="256641"/>
            <a:ext cx="11578728" cy="479051"/>
          </a:xfrm>
        </p:spPr>
        <p:txBody>
          <a:bodyPr>
            <a:normAutofit/>
          </a:bodyPr>
          <a:lstStyle/>
          <a:p>
            <a:r>
              <a:rPr lang="en-US" sz="3200" b="1" spc="-100" dirty="0">
                <a:cs typeface="Calibri" panose="020F0502020204030204" pitchFamily="34" charset="0"/>
              </a:rPr>
              <a:t>Sample "Zoomed In" </a:t>
            </a:r>
            <a:r>
              <a:rPr lang="en-US" sz="3200" b="1" spc="-100" dirty="0" err="1">
                <a:cs typeface="Calibri" panose="020F0502020204030204" pitchFamily="34" charset="0"/>
              </a:rPr>
              <a:t>Statistics</a:t>
            </a:r>
            <a:r>
              <a:rPr lang="en-US" sz="3200" b="1" spc="-100" dirty="0" err="1">
                <a:cs typeface="Calibri" panose="020F0502020204030204" pitchFamily="34" charset="0"/>
                <a:sym typeface="Wingdings" pitchFamily="2" charset="2"/>
              </a:rPr>
              <a:t>TCP</a:t>
            </a:r>
            <a:r>
              <a:rPr lang="en-US" sz="3200" b="1" spc="-100" dirty="0">
                <a:cs typeface="Calibri" panose="020F0502020204030204" pitchFamily="34" charset="0"/>
                <a:sym typeface="Wingdings" pitchFamily="2" charset="2"/>
              </a:rPr>
              <a:t> Stream </a:t>
            </a:r>
            <a:r>
              <a:rPr lang="en-US" sz="3200" b="1" spc="-100" dirty="0" err="1">
                <a:cs typeface="Calibri" panose="020F0502020204030204" pitchFamily="34" charset="0"/>
                <a:sym typeface="Wingdings" pitchFamily="2" charset="2"/>
              </a:rPr>
              <a:t>GraphsTime</a:t>
            </a:r>
            <a:r>
              <a:rPr lang="en-US" sz="3200" b="1" spc="-100" dirty="0">
                <a:cs typeface="Calibri" panose="020F0502020204030204" pitchFamily="34" charset="0"/>
                <a:sym typeface="Wingdings" pitchFamily="2" charset="2"/>
              </a:rPr>
              <a:t> Sequence</a:t>
            </a:r>
            <a:endParaRPr lang="en-US" sz="3200" b="1" spc="-1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A8093D2-ABF8-B916-2518-A2348BE6A37B}"/>
              </a:ext>
            </a:extLst>
          </p:cNvPr>
          <p:cNvSpPr>
            <a:spLocks noGrp="1"/>
          </p:cNvSpPr>
          <p:nvPr>
            <p:ph type="sldNum" sz="quarter" idx="12"/>
          </p:nvPr>
        </p:nvSpPr>
        <p:spPr/>
        <p:txBody>
          <a:bodyPr/>
          <a:lstStyle/>
          <a:p>
            <a:fld id="{8B04D3DA-140F-184A-82C2-6FC5EAE7F0A1}" type="slidenum">
              <a:rPr lang="en-US" smtClean="0"/>
              <a:t>119</a:t>
            </a:fld>
            <a:endParaRPr lang="en-US"/>
          </a:p>
        </p:txBody>
      </p:sp>
      <p:pic>
        <p:nvPicPr>
          <p:cNvPr id="6" name="Picture 5" descr="A screen shot of a graph&#10;&#10;AI-generated content may be incorrect.">
            <a:extLst>
              <a:ext uri="{FF2B5EF4-FFF2-40B4-BE49-F238E27FC236}">
                <a16:creationId xmlns:a16="http://schemas.microsoft.com/office/drawing/2014/main" id="{57F58BA6-160C-3213-D27C-9468C21EF274}"/>
              </a:ext>
            </a:extLst>
          </p:cNvPr>
          <p:cNvPicPr>
            <a:picLocks noChangeAspect="1"/>
          </p:cNvPicPr>
          <p:nvPr/>
        </p:nvPicPr>
        <p:blipFill>
          <a:blip r:embed="rId3"/>
          <a:stretch>
            <a:fillRect/>
          </a:stretch>
        </p:blipFill>
        <p:spPr>
          <a:xfrm>
            <a:off x="308472" y="982588"/>
            <a:ext cx="8417074" cy="5552107"/>
          </a:xfrm>
          <a:prstGeom prst="rect">
            <a:avLst/>
          </a:prstGeom>
        </p:spPr>
      </p:pic>
    </p:spTree>
    <p:extLst>
      <p:ext uri="{BB962C8B-B14F-4D97-AF65-F5344CB8AC3E}">
        <p14:creationId xmlns:p14="http://schemas.microsoft.com/office/powerpoint/2010/main" val="3701224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19DD8-116C-A903-49A1-CDDEA53B0F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454D25-A76D-154F-D03A-814E4D00B746}"/>
              </a:ext>
            </a:extLst>
          </p:cNvPr>
          <p:cNvSpPr>
            <a:spLocks noGrp="1"/>
          </p:cNvSpPr>
          <p:nvPr>
            <p:ph type="title"/>
          </p:nvPr>
        </p:nvSpPr>
        <p:spPr>
          <a:xfrm>
            <a:off x="308472" y="176270"/>
            <a:ext cx="11578728" cy="429658"/>
          </a:xfrm>
        </p:spPr>
        <p:txBody>
          <a:bodyPr>
            <a:normAutofit fontScale="90000"/>
          </a:bodyPr>
          <a:lstStyle/>
          <a:p>
            <a:r>
              <a:rPr lang="en-US" sz="3200" b="1" dirty="0">
                <a:latin typeface="Calibri" panose="020F0502020204030204" pitchFamily="34" charset="0"/>
                <a:cs typeface="Calibri" panose="020F0502020204030204" pitchFamily="34" charset="0"/>
              </a:rPr>
              <a:t>Are </a:t>
            </a:r>
            <a:r>
              <a:rPr lang="en-US" sz="3200" b="1" u="sng" dirty="0">
                <a:latin typeface="Calibri" panose="020F0502020204030204" pitchFamily="34" charset="0"/>
                <a:cs typeface="Calibri" panose="020F0502020204030204" pitchFamily="34" charset="0"/>
              </a:rPr>
              <a:t>You</a:t>
            </a:r>
            <a:r>
              <a:rPr lang="en-US" sz="3200" b="1" dirty="0">
                <a:latin typeface="Calibri" panose="020F0502020204030204" pitchFamily="34" charset="0"/>
                <a:cs typeface="Calibri" panose="020F0502020204030204" pitchFamily="34" charset="0"/>
              </a:rPr>
              <a:t> Fighting Abuse? That Will Drive </a:t>
            </a:r>
            <a:r>
              <a:rPr lang="en-US" sz="3200" b="1" u="sng" dirty="0">
                <a:latin typeface="Calibri" panose="020F0502020204030204" pitchFamily="34" charset="0"/>
                <a:cs typeface="Calibri" panose="020F0502020204030204" pitchFamily="34" charset="0"/>
              </a:rPr>
              <a:t>Your</a:t>
            </a:r>
            <a:r>
              <a:rPr lang="en-US" sz="3200" b="1" dirty="0">
                <a:latin typeface="Calibri" panose="020F0502020204030204" pitchFamily="34" charset="0"/>
                <a:cs typeface="Calibri" panose="020F0502020204030204" pitchFamily="34" charset="0"/>
              </a:rPr>
              <a:t> Need For Higher Bandwidth</a:t>
            </a:r>
          </a:p>
        </p:txBody>
      </p:sp>
      <p:sp>
        <p:nvSpPr>
          <p:cNvPr id="3" name="Content Placeholder 2">
            <a:extLst>
              <a:ext uri="{FF2B5EF4-FFF2-40B4-BE49-F238E27FC236}">
                <a16:creationId xmlns:a16="http://schemas.microsoft.com/office/drawing/2014/main" id="{57EABFB3-C5BF-E5B6-67C0-A59C34121F95}"/>
              </a:ext>
            </a:extLst>
          </p:cNvPr>
          <p:cNvSpPr>
            <a:spLocks noGrp="1"/>
          </p:cNvSpPr>
          <p:nvPr>
            <p:ph idx="1"/>
          </p:nvPr>
        </p:nvSpPr>
        <p:spPr>
          <a:xfrm>
            <a:off x="308471" y="807521"/>
            <a:ext cx="11578727" cy="5780565"/>
          </a:xfrm>
        </p:spPr>
        <p:txBody>
          <a:bodyPr>
            <a:normAutofit/>
          </a:bodyPr>
          <a:lstStyle/>
          <a:p>
            <a:r>
              <a:rPr lang="en-US" sz="2400" dirty="0">
                <a:latin typeface="Calibri" panose="020F0502020204030204" pitchFamily="34" charset="0"/>
                <a:cs typeface="Calibri" panose="020F0502020204030204" pitchFamily="34" charset="0"/>
              </a:rPr>
              <a:t>If you're goin</a:t>
            </a:r>
            <a:r>
              <a:rPr lang="en-US" sz="2400" dirty="0">
                <a:cs typeface="Calibri" panose="020F0502020204030204" pitchFamily="34" charset="0"/>
              </a:rPr>
              <a:t>g to </a:t>
            </a:r>
            <a:r>
              <a:rPr lang="en-US" sz="2400" i="1" u="sng" dirty="0">
                <a:cs typeface="Calibri" panose="020F0502020204030204" pitchFamily="34" charset="0"/>
              </a:rPr>
              <a:t>effectively</a:t>
            </a:r>
            <a:r>
              <a:rPr lang="en-US" sz="2400" dirty="0">
                <a:cs typeface="Calibri" panose="020F0502020204030204" pitchFamily="34" charset="0"/>
              </a:rPr>
              <a:t> fight online abuse on fast networks, YOU will need to be able to collect empirical evidence at scale.</a:t>
            </a:r>
          </a:p>
          <a:p>
            <a:endParaRPr lang="en-US" sz="2400" dirty="0">
              <a:cs typeface="Calibri" panose="020F0502020204030204" pitchFamily="34" charset="0"/>
            </a:endParaRPr>
          </a:p>
          <a:p>
            <a:r>
              <a:rPr lang="en-US" sz="2400" dirty="0">
                <a:cs typeface="Calibri" panose="020F0502020204030204" pitchFamily="34" charset="0"/>
              </a:rPr>
              <a:t>M</a:t>
            </a:r>
            <a:r>
              <a:rPr lang="en-US" sz="2400" dirty="0">
                <a:latin typeface="Calibri" panose="020F0502020204030204" pitchFamily="34" charset="0"/>
                <a:cs typeface="Calibri" panose="020F0502020204030204" pitchFamily="34" charset="0"/>
              </a:rPr>
              <a:t>onitoring high performance connections drives a need for YOU as an anti-abuse analyst to </a:t>
            </a:r>
            <a:r>
              <a:rPr lang="en-US" sz="2400" dirty="0">
                <a:cs typeface="Calibri" panose="020F0502020204030204" pitchFamily="34" charset="0"/>
              </a:rPr>
              <a:t>HAVE and be able to USE high performance network connections </a:t>
            </a:r>
            <a:r>
              <a:rPr lang="en-US" sz="2400" b="1" dirty="0">
                <a:cs typeface="Calibri" panose="020F0502020204030204" pitchFamily="34" charset="0"/>
              </a:rPr>
              <a:t>yourself</a:t>
            </a:r>
            <a:r>
              <a:rPr lang="en-US" sz="2400" b="1" dirty="0">
                <a:latin typeface="Calibri" panose="020F0502020204030204" pitchFamily="34" charset="0"/>
                <a:cs typeface="Calibri" panose="020F0502020204030204" pitchFamily="34" charset="0"/>
              </a:rPr>
              <a:t>.</a:t>
            </a:r>
          </a:p>
          <a:p>
            <a:endParaRPr lang="en-US" sz="2400" dirty="0">
              <a:cs typeface="Calibri" panose="020F0502020204030204" pitchFamily="34" charset="0"/>
            </a:endParaRPr>
          </a:p>
          <a:p>
            <a:r>
              <a:rPr lang="en-US" sz="2400" dirty="0">
                <a:cs typeface="Calibri" panose="020F0502020204030204" pitchFamily="34" charset="0"/>
              </a:rPr>
              <a:t>W</a:t>
            </a:r>
            <a:r>
              <a:rPr lang="en-US" sz="2400" dirty="0">
                <a:latin typeface="Calibri" panose="020F0502020204030204" pitchFamily="34" charset="0"/>
                <a:cs typeface="Calibri" panose="020F0502020204030204" pitchFamily="34" charset="0"/>
              </a:rPr>
              <a:t>aiting for bulk data to transfer from remote sites represents a delay in the analysis process (and a window during which the bad guys can continue their shenanigans). </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It is critical that your processing of abuse-related data be as </a:t>
            </a:r>
            <a:r>
              <a:rPr lang="en-US" sz="2400" b="1" dirty="0">
                <a:latin typeface="Calibri" panose="020F0502020204030204" pitchFamily="34" charset="0"/>
                <a:cs typeface="Calibri" panose="020F0502020204030204" pitchFamily="34" charset="0"/>
              </a:rPr>
              <a:t>timely as possible.</a:t>
            </a:r>
          </a:p>
        </p:txBody>
      </p:sp>
      <p:sp>
        <p:nvSpPr>
          <p:cNvPr id="4" name="Slide Number Placeholder 3">
            <a:extLst>
              <a:ext uri="{FF2B5EF4-FFF2-40B4-BE49-F238E27FC236}">
                <a16:creationId xmlns:a16="http://schemas.microsoft.com/office/drawing/2014/main" id="{37699EFE-0B5C-82C0-9C7D-84E7C18154DC}"/>
              </a:ext>
            </a:extLst>
          </p:cNvPr>
          <p:cNvSpPr>
            <a:spLocks noGrp="1"/>
          </p:cNvSpPr>
          <p:nvPr>
            <p:ph type="sldNum" sz="quarter" idx="12"/>
          </p:nvPr>
        </p:nvSpPr>
        <p:spPr/>
        <p:txBody>
          <a:bodyPr/>
          <a:lstStyle/>
          <a:p>
            <a:fld id="{8B04D3DA-140F-184A-82C2-6FC5EAE7F0A1}" type="slidenum">
              <a:rPr lang="en-US" smtClean="0"/>
              <a:t>12</a:t>
            </a:fld>
            <a:endParaRPr lang="en-US"/>
          </a:p>
        </p:txBody>
      </p:sp>
    </p:spTree>
    <p:extLst>
      <p:ext uri="{BB962C8B-B14F-4D97-AF65-F5344CB8AC3E}">
        <p14:creationId xmlns:p14="http://schemas.microsoft.com/office/powerpoint/2010/main" val="320850261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90F93-AA14-4FCF-2482-0D88DE65CF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D878B5-BA69-70F5-9AD9-F922BAAD664B}"/>
              </a:ext>
            </a:extLst>
          </p:cNvPr>
          <p:cNvSpPr>
            <a:spLocks noGrp="1"/>
          </p:cNvSpPr>
          <p:nvPr>
            <p:ph type="title"/>
          </p:nvPr>
        </p:nvSpPr>
        <p:spPr>
          <a:xfrm>
            <a:off x="308472" y="176269"/>
            <a:ext cx="11578728" cy="479051"/>
          </a:xfrm>
        </p:spPr>
        <p:txBody>
          <a:bodyPr>
            <a:normAutofit/>
          </a:bodyPr>
          <a:lstStyle/>
          <a:p>
            <a:r>
              <a:rPr lang="en-US" sz="3200" b="1" dirty="0">
                <a:latin typeface="Calibri" panose="020F0502020204030204" pitchFamily="34" charset="0"/>
                <a:cs typeface="Calibri" panose="020F0502020204030204" pitchFamily="34" charset="0"/>
              </a:rPr>
              <a:t>More "Exotic" Graphs Are Also Available</a:t>
            </a:r>
          </a:p>
        </p:txBody>
      </p:sp>
      <p:sp>
        <p:nvSpPr>
          <p:cNvPr id="4" name="Slide Number Placeholder 3">
            <a:extLst>
              <a:ext uri="{FF2B5EF4-FFF2-40B4-BE49-F238E27FC236}">
                <a16:creationId xmlns:a16="http://schemas.microsoft.com/office/drawing/2014/main" id="{8333AB1D-1C54-DD31-D3F9-86B630DA2CD5}"/>
              </a:ext>
            </a:extLst>
          </p:cNvPr>
          <p:cNvSpPr>
            <a:spLocks noGrp="1"/>
          </p:cNvSpPr>
          <p:nvPr>
            <p:ph type="sldNum" sz="quarter" idx="12"/>
          </p:nvPr>
        </p:nvSpPr>
        <p:spPr/>
        <p:txBody>
          <a:bodyPr/>
          <a:lstStyle/>
          <a:p>
            <a:fld id="{8B04D3DA-140F-184A-82C2-6FC5EAE7F0A1}" type="slidenum">
              <a:rPr lang="en-US" smtClean="0"/>
              <a:t>120</a:t>
            </a:fld>
            <a:endParaRPr lang="en-US"/>
          </a:p>
        </p:txBody>
      </p:sp>
      <p:sp>
        <p:nvSpPr>
          <p:cNvPr id="5" name="Content Placeholder 4">
            <a:extLst>
              <a:ext uri="{FF2B5EF4-FFF2-40B4-BE49-F238E27FC236}">
                <a16:creationId xmlns:a16="http://schemas.microsoft.com/office/drawing/2014/main" id="{F9265A11-E0B2-61A1-78B3-2BFB40AAE2E9}"/>
              </a:ext>
            </a:extLst>
          </p:cNvPr>
          <p:cNvSpPr>
            <a:spLocks noGrp="1"/>
          </p:cNvSpPr>
          <p:nvPr>
            <p:ph idx="1"/>
          </p:nvPr>
        </p:nvSpPr>
        <p:spPr>
          <a:xfrm>
            <a:off x="308471" y="822960"/>
            <a:ext cx="11490593" cy="5858771"/>
          </a:xfrm>
        </p:spPr>
        <p:txBody>
          <a:bodyPr>
            <a:normAutofit/>
          </a:bodyPr>
          <a:lstStyle/>
          <a:p>
            <a:r>
              <a:rPr lang="en-US" sz="2400" b="1" dirty="0">
                <a:cs typeface="Calibri" panose="020F0502020204030204" pitchFamily="34" charset="0"/>
              </a:rPr>
              <a:t>The Stevens Time Sequence Graph</a:t>
            </a:r>
            <a:r>
              <a:rPr lang="en-US" sz="2400" dirty="0">
                <a:cs typeface="Calibri" panose="020F0502020204030204" pitchFamily="34" charset="0"/>
              </a:rPr>
              <a:t> (Sequence Number vs. Time) – our example really demonstrates the accelerating packet transfer rate over time.</a:t>
            </a:r>
          </a:p>
          <a:p>
            <a:endParaRPr lang="en-US" sz="2400" dirty="0">
              <a:cs typeface="Calibri" panose="020F0502020204030204" pitchFamily="34" charset="0"/>
            </a:endParaRPr>
          </a:p>
          <a:p>
            <a:r>
              <a:rPr lang="en-US" sz="2400" b="1" dirty="0">
                <a:cs typeface="Calibri" panose="020F0502020204030204" pitchFamily="34" charset="0"/>
              </a:rPr>
              <a:t>The Window Scaling Graph</a:t>
            </a:r>
            <a:r>
              <a:rPr lang="en-US" sz="2400" dirty="0">
                <a:cs typeface="Calibri" panose="020F0502020204030204" pitchFamily="34" charset="0"/>
              </a:rPr>
              <a:t> lets you see what congestion window was arrived at, and how that window changes over time. In our case, after </a:t>
            </a:r>
            <a:r>
              <a:rPr lang="en-US" sz="2400" dirty="0" err="1">
                <a:cs typeface="Calibri" panose="020F0502020204030204" pitchFamily="34" charset="0"/>
              </a:rPr>
              <a:t>startuo</a:t>
            </a:r>
            <a:r>
              <a:rPr lang="en-US" sz="2400" dirty="0">
                <a:cs typeface="Calibri" panose="020F0502020204030204" pitchFamily="34" charset="0"/>
              </a:rPr>
              <a:t> it's near flat, except for a few brief blips.</a:t>
            </a:r>
          </a:p>
          <a:p>
            <a:endParaRPr lang="en-US" sz="2400" dirty="0">
              <a:cs typeface="Calibri" panose="020F0502020204030204" pitchFamily="34" charset="0"/>
            </a:endParaRPr>
          </a:p>
          <a:p>
            <a:r>
              <a:rPr lang="en-US" sz="2400" dirty="0">
                <a:cs typeface="Calibri" panose="020F0502020204030204" pitchFamily="34" charset="0"/>
              </a:rPr>
              <a:t>We'll also highlight the </a:t>
            </a:r>
            <a:r>
              <a:rPr lang="en-US" sz="2400" b="1" dirty="0">
                <a:cs typeface="Calibri" panose="020F0502020204030204" pitchFamily="34" charset="0"/>
              </a:rPr>
              <a:t>RTT or Round-Trip Time Graph. </a:t>
            </a:r>
            <a:r>
              <a:rPr lang="en-US" sz="2400" dirty="0">
                <a:cs typeface="Calibri" panose="020F0502020204030204" pitchFamily="34" charset="0"/>
              </a:rPr>
              <a:t>This is a graph of observed latencies. Note the vertical scale (and small variance to the RTT values) in this trace.</a:t>
            </a:r>
          </a:p>
        </p:txBody>
      </p:sp>
    </p:spTree>
    <p:extLst>
      <p:ext uri="{BB962C8B-B14F-4D97-AF65-F5344CB8AC3E}">
        <p14:creationId xmlns:p14="http://schemas.microsoft.com/office/powerpoint/2010/main" val="21253619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047E2-54EB-A19C-FE33-7FF8A8C1AA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76B4F0-D825-1B82-8571-44D11A071BC2}"/>
              </a:ext>
            </a:extLst>
          </p:cNvPr>
          <p:cNvSpPr>
            <a:spLocks noGrp="1"/>
          </p:cNvSpPr>
          <p:nvPr>
            <p:ph type="title"/>
          </p:nvPr>
        </p:nvSpPr>
        <p:spPr>
          <a:xfrm>
            <a:off x="308472" y="256641"/>
            <a:ext cx="11578728" cy="479051"/>
          </a:xfrm>
        </p:spPr>
        <p:txBody>
          <a:bodyPr>
            <a:normAutofit/>
          </a:bodyPr>
          <a:lstStyle/>
          <a:p>
            <a:r>
              <a:rPr lang="en-US" sz="3200" b="1" dirty="0">
                <a:cs typeface="Calibri" panose="020F0502020204030204" pitchFamily="34" charset="0"/>
              </a:rPr>
              <a:t>Statistics </a:t>
            </a:r>
            <a:r>
              <a:rPr lang="en-US" sz="3200" b="1" dirty="0">
                <a:cs typeface="Calibri" panose="020F0502020204030204" pitchFamily="34" charset="0"/>
                <a:sym typeface="Wingdings" pitchFamily="2" charset="2"/>
              </a:rPr>
              <a:t> TCP Stream Graphs  Time Sequence (Stevens)</a:t>
            </a:r>
            <a:endParaRPr lang="en-US" sz="3200" b="1"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C1B70E5-6EBF-513B-50EF-778BBB4A79CB}"/>
              </a:ext>
            </a:extLst>
          </p:cNvPr>
          <p:cNvSpPr>
            <a:spLocks noGrp="1"/>
          </p:cNvSpPr>
          <p:nvPr>
            <p:ph type="sldNum" sz="quarter" idx="12"/>
          </p:nvPr>
        </p:nvSpPr>
        <p:spPr/>
        <p:txBody>
          <a:bodyPr/>
          <a:lstStyle/>
          <a:p>
            <a:fld id="{8B04D3DA-140F-184A-82C2-6FC5EAE7F0A1}" type="slidenum">
              <a:rPr lang="en-US" smtClean="0"/>
              <a:t>121</a:t>
            </a:fld>
            <a:endParaRPr lang="en-US"/>
          </a:p>
        </p:txBody>
      </p:sp>
      <p:pic>
        <p:nvPicPr>
          <p:cNvPr id="6" name="Picture 5" descr="A graph showing a curve&#10;&#10;AI-generated content may be incorrect.">
            <a:extLst>
              <a:ext uri="{FF2B5EF4-FFF2-40B4-BE49-F238E27FC236}">
                <a16:creationId xmlns:a16="http://schemas.microsoft.com/office/drawing/2014/main" id="{699AE726-B634-BE29-0202-4984160EA546}"/>
              </a:ext>
            </a:extLst>
          </p:cNvPr>
          <p:cNvPicPr>
            <a:picLocks noChangeAspect="1"/>
          </p:cNvPicPr>
          <p:nvPr/>
        </p:nvPicPr>
        <p:blipFill>
          <a:blip r:embed="rId2"/>
          <a:stretch>
            <a:fillRect/>
          </a:stretch>
        </p:blipFill>
        <p:spPr>
          <a:xfrm>
            <a:off x="308472" y="1182847"/>
            <a:ext cx="11669245" cy="4275330"/>
          </a:xfrm>
          <a:prstGeom prst="rect">
            <a:avLst/>
          </a:prstGeom>
        </p:spPr>
      </p:pic>
      <p:sp>
        <p:nvSpPr>
          <p:cNvPr id="3" name="TextBox 2">
            <a:extLst>
              <a:ext uri="{FF2B5EF4-FFF2-40B4-BE49-F238E27FC236}">
                <a16:creationId xmlns:a16="http://schemas.microsoft.com/office/drawing/2014/main" id="{7446E01E-EEDB-DB61-37B5-1513AF58E170}"/>
              </a:ext>
            </a:extLst>
          </p:cNvPr>
          <p:cNvSpPr txBox="1"/>
          <p:nvPr/>
        </p:nvSpPr>
        <p:spPr>
          <a:xfrm>
            <a:off x="308472" y="5675153"/>
            <a:ext cx="10688311" cy="830997"/>
          </a:xfrm>
          <a:prstGeom prst="rect">
            <a:avLst/>
          </a:prstGeom>
          <a:noFill/>
        </p:spPr>
        <p:txBody>
          <a:bodyPr wrap="none" rtlCol="0">
            <a:spAutoFit/>
          </a:bodyPr>
          <a:lstStyle/>
          <a:p>
            <a:r>
              <a:rPr lang="en-US" sz="2400" dirty="0"/>
              <a:t>Note the initially sparse dots that quickly begin to appear more rapidly and then </a:t>
            </a:r>
            <a:br>
              <a:rPr lang="en-US" sz="2400" dirty="0"/>
            </a:br>
            <a:r>
              <a:rPr lang="en-US" sz="2400" dirty="0"/>
              <a:t>begin to climb rapidly within just a quarter of a second.</a:t>
            </a:r>
          </a:p>
        </p:txBody>
      </p:sp>
    </p:spTree>
    <p:extLst>
      <p:ext uri="{BB962C8B-B14F-4D97-AF65-F5344CB8AC3E}">
        <p14:creationId xmlns:p14="http://schemas.microsoft.com/office/powerpoint/2010/main" val="426098754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BA72A-534C-C83F-24C3-B860C0599E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1F21BD-086A-5A39-D037-983463B58EC5}"/>
              </a:ext>
            </a:extLst>
          </p:cNvPr>
          <p:cNvSpPr>
            <a:spLocks noGrp="1"/>
          </p:cNvSpPr>
          <p:nvPr>
            <p:ph type="title"/>
          </p:nvPr>
        </p:nvSpPr>
        <p:spPr>
          <a:xfrm>
            <a:off x="308472" y="256641"/>
            <a:ext cx="11578728" cy="479051"/>
          </a:xfrm>
        </p:spPr>
        <p:txBody>
          <a:bodyPr>
            <a:normAutofit/>
          </a:bodyPr>
          <a:lstStyle/>
          <a:p>
            <a:r>
              <a:rPr lang="en-US" sz="3200" b="1" spc="-50" dirty="0">
                <a:cs typeface="Calibri" panose="020F0502020204030204" pitchFamily="34" charset="0"/>
              </a:rPr>
              <a:t>Statistics </a:t>
            </a:r>
            <a:r>
              <a:rPr lang="en-US" sz="3200" b="1" spc="-50" dirty="0">
                <a:cs typeface="Calibri" panose="020F0502020204030204" pitchFamily="34" charset="0"/>
                <a:sym typeface="Wingdings" pitchFamily="2" charset="2"/>
              </a:rPr>
              <a:t> TCP Stream Graphs  Time Sequence (Window Scaling)</a:t>
            </a:r>
            <a:endParaRPr lang="en-US" sz="3200" b="1" spc="-5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C22F29C-BBA4-DB99-B001-5A46840CC3FB}"/>
              </a:ext>
            </a:extLst>
          </p:cNvPr>
          <p:cNvSpPr>
            <a:spLocks noGrp="1"/>
          </p:cNvSpPr>
          <p:nvPr>
            <p:ph type="sldNum" sz="quarter" idx="12"/>
          </p:nvPr>
        </p:nvSpPr>
        <p:spPr/>
        <p:txBody>
          <a:bodyPr/>
          <a:lstStyle/>
          <a:p>
            <a:fld id="{8B04D3DA-140F-184A-82C2-6FC5EAE7F0A1}" type="slidenum">
              <a:rPr lang="en-US" smtClean="0"/>
              <a:t>122</a:t>
            </a:fld>
            <a:endParaRPr lang="en-US"/>
          </a:p>
        </p:txBody>
      </p:sp>
      <p:pic>
        <p:nvPicPr>
          <p:cNvPr id="5" name="Picture 4" descr="A graph with a line&#10;&#10;AI-generated content may be incorrect.">
            <a:extLst>
              <a:ext uri="{FF2B5EF4-FFF2-40B4-BE49-F238E27FC236}">
                <a16:creationId xmlns:a16="http://schemas.microsoft.com/office/drawing/2014/main" id="{F986F0E0-A0B8-7D91-F93A-D479591D4346}"/>
              </a:ext>
            </a:extLst>
          </p:cNvPr>
          <p:cNvPicPr>
            <a:picLocks noChangeAspect="1"/>
          </p:cNvPicPr>
          <p:nvPr/>
        </p:nvPicPr>
        <p:blipFill>
          <a:blip r:embed="rId2"/>
          <a:stretch>
            <a:fillRect/>
          </a:stretch>
        </p:blipFill>
        <p:spPr>
          <a:xfrm>
            <a:off x="308472" y="905692"/>
            <a:ext cx="11668878" cy="5184117"/>
          </a:xfrm>
          <a:prstGeom prst="rect">
            <a:avLst/>
          </a:prstGeom>
        </p:spPr>
      </p:pic>
      <p:sp>
        <p:nvSpPr>
          <p:cNvPr id="3" name="TextBox 2">
            <a:extLst>
              <a:ext uri="{FF2B5EF4-FFF2-40B4-BE49-F238E27FC236}">
                <a16:creationId xmlns:a16="http://schemas.microsoft.com/office/drawing/2014/main" id="{CD8BC3D2-7F22-984E-222C-5EEC7628C1C5}"/>
              </a:ext>
            </a:extLst>
          </p:cNvPr>
          <p:cNvSpPr txBox="1"/>
          <p:nvPr/>
        </p:nvSpPr>
        <p:spPr>
          <a:xfrm>
            <a:off x="308472" y="6259810"/>
            <a:ext cx="8514382" cy="461665"/>
          </a:xfrm>
          <a:prstGeom prst="rect">
            <a:avLst/>
          </a:prstGeom>
          <a:noFill/>
        </p:spPr>
        <p:txBody>
          <a:bodyPr wrap="none" rtlCol="0">
            <a:spAutoFit/>
          </a:bodyPr>
          <a:lstStyle/>
          <a:p>
            <a:r>
              <a:rPr lang="en-US" sz="2400" dirty="0"/>
              <a:t>The window scale climbs rapidly, and then basically stays flat...</a:t>
            </a:r>
          </a:p>
        </p:txBody>
      </p:sp>
    </p:spTree>
    <p:extLst>
      <p:ext uri="{BB962C8B-B14F-4D97-AF65-F5344CB8AC3E}">
        <p14:creationId xmlns:p14="http://schemas.microsoft.com/office/powerpoint/2010/main" val="407581519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598B6-184A-0C2A-082C-B01896BBF7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C523FC-BB41-0A53-2A42-63302D1A6158}"/>
              </a:ext>
            </a:extLst>
          </p:cNvPr>
          <p:cNvSpPr>
            <a:spLocks noGrp="1"/>
          </p:cNvSpPr>
          <p:nvPr>
            <p:ph type="title"/>
          </p:nvPr>
        </p:nvSpPr>
        <p:spPr>
          <a:xfrm>
            <a:off x="308472" y="256641"/>
            <a:ext cx="11547732" cy="479051"/>
          </a:xfrm>
        </p:spPr>
        <p:txBody>
          <a:bodyPr>
            <a:normAutofit/>
          </a:bodyPr>
          <a:lstStyle/>
          <a:p>
            <a:r>
              <a:rPr lang="en-US" sz="3200" b="1" spc="-100" dirty="0">
                <a:cs typeface="Calibri" panose="020F0502020204030204" pitchFamily="34" charset="0"/>
              </a:rPr>
              <a:t>Statistics </a:t>
            </a:r>
            <a:r>
              <a:rPr lang="en-US" sz="3200" b="1" spc="-100" dirty="0">
                <a:cs typeface="Calibri" panose="020F0502020204030204" pitchFamily="34" charset="0"/>
                <a:sym typeface="Wingdings" pitchFamily="2" charset="2"/>
              </a:rPr>
              <a:t> TCP Stream Graphs  Time Sequence (RTT, Zoomed)</a:t>
            </a:r>
            <a:endParaRPr lang="en-US" sz="3200" b="1" spc="-1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0576B45-0C75-D71F-BA9D-63EFEE59E728}"/>
              </a:ext>
            </a:extLst>
          </p:cNvPr>
          <p:cNvSpPr>
            <a:spLocks noGrp="1"/>
          </p:cNvSpPr>
          <p:nvPr>
            <p:ph type="sldNum" sz="quarter" idx="12"/>
          </p:nvPr>
        </p:nvSpPr>
        <p:spPr/>
        <p:txBody>
          <a:bodyPr/>
          <a:lstStyle/>
          <a:p>
            <a:fld id="{8B04D3DA-140F-184A-82C2-6FC5EAE7F0A1}" type="slidenum">
              <a:rPr lang="en-US" smtClean="0"/>
              <a:t>123</a:t>
            </a:fld>
            <a:endParaRPr lang="en-US"/>
          </a:p>
        </p:txBody>
      </p:sp>
      <p:pic>
        <p:nvPicPr>
          <p:cNvPr id="5" name="Picture 4" descr="A screen shot of a graph&#10;&#10;AI-generated content may be incorrect.">
            <a:extLst>
              <a:ext uri="{FF2B5EF4-FFF2-40B4-BE49-F238E27FC236}">
                <a16:creationId xmlns:a16="http://schemas.microsoft.com/office/drawing/2014/main" id="{AEA63F15-03AD-FD70-D10D-FA524808625D}"/>
              </a:ext>
            </a:extLst>
          </p:cNvPr>
          <p:cNvPicPr>
            <a:picLocks noChangeAspect="1"/>
          </p:cNvPicPr>
          <p:nvPr/>
        </p:nvPicPr>
        <p:blipFill>
          <a:blip r:embed="rId3"/>
          <a:stretch>
            <a:fillRect/>
          </a:stretch>
        </p:blipFill>
        <p:spPr>
          <a:xfrm>
            <a:off x="468127" y="925338"/>
            <a:ext cx="8790173" cy="5281814"/>
          </a:xfrm>
          <a:prstGeom prst="rect">
            <a:avLst/>
          </a:prstGeom>
        </p:spPr>
      </p:pic>
      <p:sp>
        <p:nvSpPr>
          <p:cNvPr id="3" name="TextBox 2">
            <a:extLst>
              <a:ext uri="{FF2B5EF4-FFF2-40B4-BE49-F238E27FC236}">
                <a16:creationId xmlns:a16="http://schemas.microsoft.com/office/drawing/2014/main" id="{257DBC61-99B8-9B10-1959-4888EE8E1981}"/>
              </a:ext>
            </a:extLst>
          </p:cNvPr>
          <p:cNvSpPr txBox="1"/>
          <p:nvPr/>
        </p:nvSpPr>
        <p:spPr>
          <a:xfrm>
            <a:off x="468127" y="6309485"/>
            <a:ext cx="8561703" cy="461665"/>
          </a:xfrm>
          <a:prstGeom prst="rect">
            <a:avLst/>
          </a:prstGeom>
          <a:noFill/>
        </p:spPr>
        <p:txBody>
          <a:bodyPr wrap="none" rtlCol="0">
            <a:spAutoFit/>
          </a:bodyPr>
          <a:lstStyle/>
          <a:p>
            <a:r>
              <a:rPr lang="en-US" sz="2400" dirty="0"/>
              <a:t>Not much variation in round trip times (half a </a:t>
            </a:r>
            <a:r>
              <a:rPr lang="en-US" sz="2400" dirty="0" err="1"/>
              <a:t>milisecond</a:t>
            </a:r>
            <a:r>
              <a:rPr lang="en-US" sz="2400" dirty="0"/>
              <a:t> or so?)</a:t>
            </a:r>
          </a:p>
        </p:txBody>
      </p:sp>
    </p:spTree>
    <p:extLst>
      <p:ext uri="{BB962C8B-B14F-4D97-AF65-F5344CB8AC3E}">
        <p14:creationId xmlns:p14="http://schemas.microsoft.com/office/powerpoint/2010/main" val="301350724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8572A-989F-96D7-A18C-0405ADFE6A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0A6691-5488-D8EA-C35B-5AFCAAECC146}"/>
              </a:ext>
            </a:extLst>
          </p:cNvPr>
          <p:cNvSpPr>
            <a:spLocks noGrp="1"/>
          </p:cNvSpPr>
          <p:nvPr>
            <p:ph type="title"/>
          </p:nvPr>
        </p:nvSpPr>
        <p:spPr>
          <a:xfrm>
            <a:off x="308472" y="176269"/>
            <a:ext cx="11578728" cy="479051"/>
          </a:xfrm>
        </p:spPr>
        <p:txBody>
          <a:bodyPr>
            <a:normAutofit/>
          </a:bodyPr>
          <a:lstStyle/>
          <a:p>
            <a:r>
              <a:rPr lang="en-US" sz="3200" b="1" dirty="0">
                <a:latin typeface="Calibri" panose="020F0502020204030204" pitchFamily="34" charset="0"/>
                <a:cs typeface="Calibri" panose="020F0502020204030204" pitchFamily="34" charset="0"/>
              </a:rPr>
              <a:t>It's Not All "Just About Graphs"</a:t>
            </a:r>
          </a:p>
        </p:txBody>
      </p:sp>
      <p:sp>
        <p:nvSpPr>
          <p:cNvPr id="4" name="Slide Number Placeholder 3">
            <a:extLst>
              <a:ext uri="{FF2B5EF4-FFF2-40B4-BE49-F238E27FC236}">
                <a16:creationId xmlns:a16="http://schemas.microsoft.com/office/drawing/2014/main" id="{38E75306-6FDB-5A06-2797-2B89254C4CEB}"/>
              </a:ext>
            </a:extLst>
          </p:cNvPr>
          <p:cNvSpPr>
            <a:spLocks noGrp="1"/>
          </p:cNvSpPr>
          <p:nvPr>
            <p:ph type="sldNum" sz="quarter" idx="12"/>
          </p:nvPr>
        </p:nvSpPr>
        <p:spPr/>
        <p:txBody>
          <a:bodyPr/>
          <a:lstStyle/>
          <a:p>
            <a:fld id="{8B04D3DA-140F-184A-82C2-6FC5EAE7F0A1}" type="slidenum">
              <a:rPr lang="en-US" smtClean="0"/>
              <a:t>124</a:t>
            </a:fld>
            <a:endParaRPr lang="en-US"/>
          </a:p>
        </p:txBody>
      </p:sp>
      <p:sp>
        <p:nvSpPr>
          <p:cNvPr id="5" name="Content Placeholder 4">
            <a:extLst>
              <a:ext uri="{FF2B5EF4-FFF2-40B4-BE49-F238E27FC236}">
                <a16:creationId xmlns:a16="http://schemas.microsoft.com/office/drawing/2014/main" id="{64167280-4A35-AC08-499F-37A6129B6F04}"/>
              </a:ext>
            </a:extLst>
          </p:cNvPr>
          <p:cNvSpPr>
            <a:spLocks noGrp="1"/>
          </p:cNvSpPr>
          <p:nvPr>
            <p:ph idx="1"/>
          </p:nvPr>
        </p:nvSpPr>
        <p:spPr>
          <a:xfrm>
            <a:off x="308471" y="822960"/>
            <a:ext cx="11490593" cy="5858771"/>
          </a:xfrm>
        </p:spPr>
        <p:txBody>
          <a:bodyPr>
            <a:normAutofit/>
          </a:bodyPr>
          <a:lstStyle/>
          <a:p>
            <a:r>
              <a:rPr lang="en-US" sz="2400" dirty="0">
                <a:cs typeface="Calibri" panose="020F0502020204030204" pitchFamily="34" charset="0"/>
              </a:rPr>
              <a:t>You can also just dig in on specific packets that may be of interest.</a:t>
            </a:r>
          </a:p>
          <a:p>
            <a:endParaRPr lang="en-US" sz="2400" dirty="0">
              <a:cs typeface="Calibri" panose="020F0502020204030204" pitchFamily="34" charset="0"/>
            </a:endParaRPr>
          </a:p>
          <a:p>
            <a:r>
              <a:rPr lang="en-US" sz="2400" dirty="0">
                <a:cs typeface="Calibri" panose="020F0502020204030204" pitchFamily="34" charset="0"/>
              </a:rPr>
              <a:t>For example, we talked about various options that get set during the TCP three-way handshake.</a:t>
            </a:r>
          </a:p>
          <a:p>
            <a:endParaRPr lang="en-US" sz="2400" dirty="0">
              <a:cs typeface="Calibri" panose="020F0502020204030204" pitchFamily="34" charset="0"/>
            </a:endParaRPr>
          </a:p>
          <a:p>
            <a:r>
              <a:rPr lang="en-US" sz="2400" dirty="0">
                <a:cs typeface="Calibri" panose="020F0502020204030204" pitchFamily="34" charset="0"/>
              </a:rPr>
              <a:t>Let's look at a sample SYN, SYNACK, and ACK sequence, and confirm the window scaling factor and TCP options.</a:t>
            </a:r>
          </a:p>
        </p:txBody>
      </p:sp>
    </p:spTree>
    <p:extLst>
      <p:ext uri="{BB962C8B-B14F-4D97-AF65-F5344CB8AC3E}">
        <p14:creationId xmlns:p14="http://schemas.microsoft.com/office/powerpoint/2010/main" val="372011260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9EE0E-60F2-135D-A842-7AFE99A37B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08A7D3-9A7E-970A-6904-EA22F5237A99}"/>
              </a:ext>
            </a:extLst>
          </p:cNvPr>
          <p:cNvSpPr>
            <a:spLocks noGrp="1"/>
          </p:cNvSpPr>
          <p:nvPr>
            <p:ph type="title"/>
          </p:nvPr>
        </p:nvSpPr>
        <p:spPr>
          <a:xfrm>
            <a:off x="308472" y="176269"/>
            <a:ext cx="11578728" cy="479051"/>
          </a:xfrm>
        </p:spPr>
        <p:txBody>
          <a:bodyPr>
            <a:normAutofit/>
          </a:bodyPr>
          <a:lstStyle/>
          <a:p>
            <a:r>
              <a:rPr lang="en-US" sz="3200" b="1" dirty="0">
                <a:latin typeface="Calibri" panose="020F0502020204030204" pitchFamily="34" charset="0"/>
                <a:cs typeface="Calibri" panose="020F0502020204030204" pitchFamily="34" charset="0"/>
              </a:rPr>
              <a:t>Digging In To TCP Packets Details (Set the Display Filter to </a:t>
            </a:r>
            <a:r>
              <a:rPr lang="en-US" sz="3200" b="1" dirty="0" err="1">
                <a:solidFill>
                  <a:srgbClr val="FF0000"/>
                </a:solidFill>
                <a:highlight>
                  <a:srgbClr val="FFFF00"/>
                </a:highlight>
                <a:latin typeface="Calibri" panose="020F0502020204030204" pitchFamily="34" charset="0"/>
                <a:cs typeface="Calibri" panose="020F0502020204030204" pitchFamily="34" charset="0"/>
              </a:rPr>
              <a:t>tcp</a:t>
            </a:r>
            <a:r>
              <a:rPr lang="en-US" sz="3200" b="1" dirty="0">
                <a:latin typeface="Calibri" panose="020F0502020204030204" pitchFamily="34" charset="0"/>
                <a:cs typeface="Calibri" panose="020F0502020204030204" pitchFamily="34" charset="0"/>
              </a:rPr>
              <a:t>)</a:t>
            </a:r>
          </a:p>
        </p:txBody>
      </p:sp>
      <p:sp>
        <p:nvSpPr>
          <p:cNvPr id="4" name="Slide Number Placeholder 3">
            <a:extLst>
              <a:ext uri="{FF2B5EF4-FFF2-40B4-BE49-F238E27FC236}">
                <a16:creationId xmlns:a16="http://schemas.microsoft.com/office/drawing/2014/main" id="{35297410-832A-D9F4-3688-895733178276}"/>
              </a:ext>
            </a:extLst>
          </p:cNvPr>
          <p:cNvSpPr>
            <a:spLocks noGrp="1"/>
          </p:cNvSpPr>
          <p:nvPr>
            <p:ph type="sldNum" sz="quarter" idx="12"/>
          </p:nvPr>
        </p:nvSpPr>
        <p:spPr/>
        <p:txBody>
          <a:bodyPr/>
          <a:lstStyle/>
          <a:p>
            <a:fld id="{8B04D3DA-140F-184A-82C2-6FC5EAE7F0A1}" type="slidenum">
              <a:rPr lang="en-US" smtClean="0"/>
              <a:t>125</a:t>
            </a:fld>
            <a:endParaRPr lang="en-US"/>
          </a:p>
        </p:txBody>
      </p:sp>
      <p:sp>
        <p:nvSpPr>
          <p:cNvPr id="5" name="Content Placeholder 4">
            <a:extLst>
              <a:ext uri="{FF2B5EF4-FFF2-40B4-BE49-F238E27FC236}">
                <a16:creationId xmlns:a16="http://schemas.microsoft.com/office/drawing/2014/main" id="{DDDBFF9E-E3E8-A027-7FED-ADD619B90061}"/>
              </a:ext>
            </a:extLst>
          </p:cNvPr>
          <p:cNvSpPr>
            <a:spLocks noGrp="1"/>
          </p:cNvSpPr>
          <p:nvPr>
            <p:ph idx="1"/>
          </p:nvPr>
        </p:nvSpPr>
        <p:spPr>
          <a:xfrm>
            <a:off x="308471" y="822960"/>
            <a:ext cx="11490593" cy="5858771"/>
          </a:xfrm>
        </p:spPr>
        <p:txBody>
          <a:bodyPr>
            <a:normAutofit/>
          </a:bodyPr>
          <a:lstStyle/>
          <a:p>
            <a:r>
              <a:rPr lang="en-US" sz="2400" b="1" dirty="0">
                <a:cs typeface="Calibri" panose="020F0502020204030204" pitchFamily="34" charset="0"/>
              </a:rPr>
              <a:t>SYN packet</a:t>
            </a:r>
            <a:r>
              <a:rPr lang="en-US" sz="2400" dirty="0">
                <a:cs typeface="Calibri" panose="020F0502020204030204" pitchFamily="34" charset="0"/>
              </a:rPr>
              <a:t>, setting maximum segment size, Window Scale; OK'ing SACK and </a:t>
            </a:r>
            <a:r>
              <a:rPr lang="en-US" sz="2400" dirty="0" err="1">
                <a:cs typeface="Calibri" panose="020F0502020204030204" pitchFamily="34" charset="0"/>
              </a:rPr>
              <a:t>TImestamps</a:t>
            </a:r>
            <a:endParaRPr lang="en-US" sz="2400" dirty="0">
              <a:cs typeface="Calibri" panose="020F0502020204030204" pitchFamily="34" charset="0"/>
            </a:endParaRPr>
          </a:p>
          <a:p>
            <a:pPr marL="0" indent="0">
              <a:buNone/>
            </a:pPr>
            <a:endParaRPr lang="en-US" sz="2400" dirty="0">
              <a:cs typeface="Calibri" panose="020F0502020204030204" pitchFamily="34" charset="0"/>
            </a:endParaRPr>
          </a:p>
        </p:txBody>
      </p:sp>
      <p:pic>
        <p:nvPicPr>
          <p:cNvPr id="9" name="Picture 8" descr="A screenshot of a computer&#10;&#10;AI-generated content may be incorrect.">
            <a:extLst>
              <a:ext uri="{FF2B5EF4-FFF2-40B4-BE49-F238E27FC236}">
                <a16:creationId xmlns:a16="http://schemas.microsoft.com/office/drawing/2014/main" id="{8CC6F8C4-59DC-1206-FF44-D96BE5B491E4}"/>
              </a:ext>
            </a:extLst>
          </p:cNvPr>
          <p:cNvPicPr>
            <a:picLocks noChangeAspect="1"/>
          </p:cNvPicPr>
          <p:nvPr/>
        </p:nvPicPr>
        <p:blipFill>
          <a:blip r:embed="rId3"/>
          <a:stretch>
            <a:fillRect/>
          </a:stretch>
        </p:blipFill>
        <p:spPr>
          <a:xfrm>
            <a:off x="555168" y="1301545"/>
            <a:ext cx="10011933" cy="5054805"/>
          </a:xfrm>
          <a:prstGeom prst="rect">
            <a:avLst/>
          </a:prstGeom>
        </p:spPr>
      </p:pic>
    </p:spTree>
    <p:extLst>
      <p:ext uri="{BB962C8B-B14F-4D97-AF65-F5344CB8AC3E}">
        <p14:creationId xmlns:p14="http://schemas.microsoft.com/office/powerpoint/2010/main" val="333997017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D16D0-86D2-EA98-1A92-D2FA86458D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A6697F-7B96-9A08-0979-6B129AFE00B3}"/>
              </a:ext>
            </a:extLst>
          </p:cNvPr>
          <p:cNvSpPr>
            <a:spLocks noGrp="1"/>
          </p:cNvSpPr>
          <p:nvPr>
            <p:ph type="title"/>
          </p:nvPr>
        </p:nvSpPr>
        <p:spPr>
          <a:xfrm>
            <a:off x="308472" y="176269"/>
            <a:ext cx="11578728" cy="479051"/>
          </a:xfrm>
        </p:spPr>
        <p:txBody>
          <a:bodyPr>
            <a:normAutofit/>
          </a:bodyPr>
          <a:lstStyle/>
          <a:p>
            <a:r>
              <a:rPr lang="en-US" sz="3200" b="1" dirty="0">
                <a:latin typeface="Calibri" panose="020F0502020204030204" pitchFamily="34" charset="0"/>
                <a:cs typeface="Calibri" panose="020F0502020204030204" pitchFamily="34" charset="0"/>
              </a:rPr>
              <a:t>We saw a SYN, next we see a SYN, ACK</a:t>
            </a:r>
          </a:p>
        </p:txBody>
      </p:sp>
      <p:sp>
        <p:nvSpPr>
          <p:cNvPr id="4" name="Slide Number Placeholder 3">
            <a:extLst>
              <a:ext uri="{FF2B5EF4-FFF2-40B4-BE49-F238E27FC236}">
                <a16:creationId xmlns:a16="http://schemas.microsoft.com/office/drawing/2014/main" id="{C32AB3E7-5EF1-7E82-175E-99FDB3E4F311}"/>
              </a:ext>
            </a:extLst>
          </p:cNvPr>
          <p:cNvSpPr>
            <a:spLocks noGrp="1"/>
          </p:cNvSpPr>
          <p:nvPr>
            <p:ph type="sldNum" sz="quarter" idx="12"/>
          </p:nvPr>
        </p:nvSpPr>
        <p:spPr/>
        <p:txBody>
          <a:bodyPr/>
          <a:lstStyle/>
          <a:p>
            <a:fld id="{8B04D3DA-140F-184A-82C2-6FC5EAE7F0A1}" type="slidenum">
              <a:rPr lang="en-US" smtClean="0"/>
              <a:t>126</a:t>
            </a:fld>
            <a:endParaRPr lang="en-US"/>
          </a:p>
        </p:txBody>
      </p:sp>
      <p:sp>
        <p:nvSpPr>
          <p:cNvPr id="5" name="Content Placeholder 4">
            <a:extLst>
              <a:ext uri="{FF2B5EF4-FFF2-40B4-BE49-F238E27FC236}">
                <a16:creationId xmlns:a16="http://schemas.microsoft.com/office/drawing/2014/main" id="{C598462D-5CB6-BBE0-AB7F-D53A05533CFE}"/>
              </a:ext>
            </a:extLst>
          </p:cNvPr>
          <p:cNvSpPr>
            <a:spLocks noGrp="1"/>
          </p:cNvSpPr>
          <p:nvPr>
            <p:ph idx="1"/>
          </p:nvPr>
        </p:nvSpPr>
        <p:spPr>
          <a:xfrm>
            <a:off x="308471" y="822960"/>
            <a:ext cx="11490593" cy="5858771"/>
          </a:xfrm>
        </p:spPr>
        <p:txBody>
          <a:bodyPr>
            <a:normAutofit/>
          </a:bodyPr>
          <a:lstStyle/>
          <a:p>
            <a:r>
              <a:rPr lang="en-US" sz="2400" b="1" dirty="0">
                <a:cs typeface="Calibri" panose="020F0502020204030204" pitchFamily="34" charset="0"/>
              </a:rPr>
              <a:t>SYNACK,</a:t>
            </a:r>
            <a:r>
              <a:rPr lang="en-US" sz="2400" dirty="0">
                <a:cs typeface="Calibri" panose="020F0502020204030204" pitchFamily="34" charset="0"/>
              </a:rPr>
              <a:t> setting maximum segment size, Window Scale, OK'ing SACK and </a:t>
            </a:r>
            <a:r>
              <a:rPr lang="en-US" sz="2400" dirty="0" err="1">
                <a:cs typeface="Calibri" panose="020F0502020204030204" pitchFamily="34" charset="0"/>
              </a:rPr>
              <a:t>TImestamps</a:t>
            </a:r>
            <a:endParaRPr lang="en-US" sz="2400" dirty="0">
              <a:cs typeface="Calibri" panose="020F0502020204030204" pitchFamily="34" charset="0"/>
            </a:endParaRPr>
          </a:p>
          <a:p>
            <a:pPr marL="0" indent="0">
              <a:buNone/>
            </a:pPr>
            <a:endParaRPr lang="en-US" sz="2400" dirty="0">
              <a:cs typeface="Calibri" panose="020F0502020204030204" pitchFamily="34" charset="0"/>
            </a:endParaRPr>
          </a:p>
        </p:txBody>
      </p:sp>
      <p:pic>
        <p:nvPicPr>
          <p:cNvPr id="9" name="Picture 8" descr="A screenshot of a computer&#10;&#10;AI-generated content may be incorrect.">
            <a:extLst>
              <a:ext uri="{FF2B5EF4-FFF2-40B4-BE49-F238E27FC236}">
                <a16:creationId xmlns:a16="http://schemas.microsoft.com/office/drawing/2014/main" id="{5A1D0B05-86D9-34D6-FFE4-D03C482B5CF1}"/>
              </a:ext>
            </a:extLst>
          </p:cNvPr>
          <p:cNvPicPr>
            <a:picLocks noChangeAspect="1"/>
          </p:cNvPicPr>
          <p:nvPr/>
        </p:nvPicPr>
        <p:blipFill>
          <a:blip r:embed="rId3"/>
          <a:stretch>
            <a:fillRect/>
          </a:stretch>
        </p:blipFill>
        <p:spPr>
          <a:xfrm>
            <a:off x="563418" y="1422466"/>
            <a:ext cx="10054996" cy="5071324"/>
          </a:xfrm>
          <a:prstGeom prst="rect">
            <a:avLst/>
          </a:prstGeom>
        </p:spPr>
      </p:pic>
    </p:spTree>
    <p:extLst>
      <p:ext uri="{BB962C8B-B14F-4D97-AF65-F5344CB8AC3E}">
        <p14:creationId xmlns:p14="http://schemas.microsoft.com/office/powerpoint/2010/main" val="168548589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BA4DE-532B-44BB-61B7-8CA3D579BC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728F30-AA2B-7CCC-3110-2A2C6DAE5F90}"/>
              </a:ext>
            </a:extLst>
          </p:cNvPr>
          <p:cNvSpPr>
            <a:spLocks noGrp="1"/>
          </p:cNvSpPr>
          <p:nvPr>
            <p:ph type="title"/>
          </p:nvPr>
        </p:nvSpPr>
        <p:spPr>
          <a:xfrm>
            <a:off x="308472" y="176269"/>
            <a:ext cx="11578728" cy="479051"/>
          </a:xfrm>
        </p:spPr>
        <p:txBody>
          <a:bodyPr>
            <a:normAutofit/>
          </a:bodyPr>
          <a:lstStyle/>
          <a:p>
            <a:r>
              <a:rPr lang="en-US" sz="3200" b="1" dirty="0">
                <a:latin typeface="Calibri" panose="020F0502020204030204" pitchFamily="34" charset="0"/>
                <a:cs typeface="Calibri" panose="020F0502020204030204" pitchFamily="34" charset="0"/>
              </a:rPr>
              <a:t>We saw a SYN and a SYNACK, finally we see an ACK</a:t>
            </a:r>
          </a:p>
        </p:txBody>
      </p:sp>
      <p:sp>
        <p:nvSpPr>
          <p:cNvPr id="4" name="Slide Number Placeholder 3">
            <a:extLst>
              <a:ext uri="{FF2B5EF4-FFF2-40B4-BE49-F238E27FC236}">
                <a16:creationId xmlns:a16="http://schemas.microsoft.com/office/drawing/2014/main" id="{5EF0D117-2750-237F-C9AB-A183F96A2BB0}"/>
              </a:ext>
            </a:extLst>
          </p:cNvPr>
          <p:cNvSpPr>
            <a:spLocks noGrp="1"/>
          </p:cNvSpPr>
          <p:nvPr>
            <p:ph type="sldNum" sz="quarter" idx="12"/>
          </p:nvPr>
        </p:nvSpPr>
        <p:spPr/>
        <p:txBody>
          <a:bodyPr/>
          <a:lstStyle/>
          <a:p>
            <a:fld id="{8B04D3DA-140F-184A-82C2-6FC5EAE7F0A1}" type="slidenum">
              <a:rPr lang="en-US" smtClean="0"/>
              <a:t>127</a:t>
            </a:fld>
            <a:endParaRPr lang="en-US"/>
          </a:p>
        </p:txBody>
      </p:sp>
      <p:sp>
        <p:nvSpPr>
          <p:cNvPr id="5" name="Content Placeholder 4">
            <a:extLst>
              <a:ext uri="{FF2B5EF4-FFF2-40B4-BE49-F238E27FC236}">
                <a16:creationId xmlns:a16="http://schemas.microsoft.com/office/drawing/2014/main" id="{F5CDE1FC-41B3-E8FE-EB45-5C907BF27F94}"/>
              </a:ext>
            </a:extLst>
          </p:cNvPr>
          <p:cNvSpPr>
            <a:spLocks noGrp="1"/>
          </p:cNvSpPr>
          <p:nvPr>
            <p:ph idx="1"/>
          </p:nvPr>
        </p:nvSpPr>
        <p:spPr>
          <a:xfrm>
            <a:off x="308471" y="822960"/>
            <a:ext cx="11490593" cy="5858771"/>
          </a:xfrm>
        </p:spPr>
        <p:txBody>
          <a:bodyPr>
            <a:normAutofit/>
          </a:bodyPr>
          <a:lstStyle/>
          <a:p>
            <a:r>
              <a:rPr lang="en-US" sz="2400" b="1" dirty="0">
                <a:cs typeface="Calibri" panose="020F0502020204030204" pitchFamily="34" charset="0"/>
              </a:rPr>
              <a:t>Our three-way handshake is now complete...</a:t>
            </a:r>
          </a:p>
          <a:p>
            <a:pPr marL="0" indent="0">
              <a:buNone/>
            </a:pPr>
            <a:endParaRPr lang="en-US" sz="2400" dirty="0">
              <a:cs typeface="Calibri" panose="020F0502020204030204" pitchFamily="34" charset="0"/>
            </a:endParaRPr>
          </a:p>
          <a:p>
            <a:pPr marL="0" indent="0">
              <a:buNone/>
            </a:pPr>
            <a:endParaRPr lang="en-US" sz="2400" dirty="0">
              <a:cs typeface="Calibri" panose="020F0502020204030204" pitchFamily="34" charset="0"/>
            </a:endParaRPr>
          </a:p>
        </p:txBody>
      </p:sp>
      <p:pic>
        <p:nvPicPr>
          <p:cNvPr id="9" name="Picture 8" descr="A screenshot of a computer&#10;&#10;AI-generated content may be incorrect.">
            <a:extLst>
              <a:ext uri="{FF2B5EF4-FFF2-40B4-BE49-F238E27FC236}">
                <a16:creationId xmlns:a16="http://schemas.microsoft.com/office/drawing/2014/main" id="{EEA9F802-CBE0-D754-15B4-B9368F8A1322}"/>
              </a:ext>
            </a:extLst>
          </p:cNvPr>
          <p:cNvPicPr>
            <a:picLocks noChangeAspect="1"/>
          </p:cNvPicPr>
          <p:nvPr/>
        </p:nvPicPr>
        <p:blipFill>
          <a:blip r:embed="rId3"/>
          <a:stretch>
            <a:fillRect/>
          </a:stretch>
        </p:blipFill>
        <p:spPr>
          <a:xfrm>
            <a:off x="532419" y="1453420"/>
            <a:ext cx="9962679" cy="5024871"/>
          </a:xfrm>
          <a:prstGeom prst="rect">
            <a:avLst/>
          </a:prstGeom>
        </p:spPr>
      </p:pic>
    </p:spTree>
    <p:extLst>
      <p:ext uri="{BB962C8B-B14F-4D97-AF65-F5344CB8AC3E}">
        <p14:creationId xmlns:p14="http://schemas.microsoft.com/office/powerpoint/2010/main" val="362160428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3FB82-EA22-99F2-49D6-9C102A4989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8A77F7-FF26-6E99-BDA1-48C5875A0627}"/>
              </a:ext>
            </a:extLst>
          </p:cNvPr>
          <p:cNvSpPr>
            <a:spLocks noGrp="1"/>
          </p:cNvSpPr>
          <p:nvPr>
            <p:ph type="title"/>
          </p:nvPr>
        </p:nvSpPr>
        <p:spPr>
          <a:xfrm>
            <a:off x="308472" y="176269"/>
            <a:ext cx="11578728" cy="479051"/>
          </a:xfrm>
        </p:spPr>
        <p:txBody>
          <a:bodyPr>
            <a:normAutofit/>
          </a:bodyPr>
          <a:lstStyle/>
          <a:p>
            <a:r>
              <a:rPr lang="en-US" sz="3200" b="1" dirty="0">
                <a:latin typeface="Calibri" panose="020F0502020204030204" pitchFamily="34" charset="0"/>
                <a:cs typeface="Calibri" panose="020F0502020204030204" pitchFamily="34" charset="0"/>
              </a:rPr>
              <a:t>There's A Ton More You Can Do With Wireshark, But...</a:t>
            </a:r>
          </a:p>
        </p:txBody>
      </p:sp>
      <p:sp>
        <p:nvSpPr>
          <p:cNvPr id="4" name="Slide Number Placeholder 3">
            <a:extLst>
              <a:ext uri="{FF2B5EF4-FFF2-40B4-BE49-F238E27FC236}">
                <a16:creationId xmlns:a16="http://schemas.microsoft.com/office/drawing/2014/main" id="{9EFA7064-E95B-5F16-6ADD-E04889B2EE93}"/>
              </a:ext>
            </a:extLst>
          </p:cNvPr>
          <p:cNvSpPr>
            <a:spLocks noGrp="1"/>
          </p:cNvSpPr>
          <p:nvPr>
            <p:ph type="sldNum" sz="quarter" idx="12"/>
          </p:nvPr>
        </p:nvSpPr>
        <p:spPr/>
        <p:txBody>
          <a:bodyPr/>
          <a:lstStyle/>
          <a:p>
            <a:fld id="{8B04D3DA-140F-184A-82C2-6FC5EAE7F0A1}" type="slidenum">
              <a:rPr lang="en-US" smtClean="0"/>
              <a:t>128</a:t>
            </a:fld>
            <a:endParaRPr lang="en-US"/>
          </a:p>
        </p:txBody>
      </p:sp>
      <p:sp>
        <p:nvSpPr>
          <p:cNvPr id="5" name="Content Placeholder 4">
            <a:extLst>
              <a:ext uri="{FF2B5EF4-FFF2-40B4-BE49-F238E27FC236}">
                <a16:creationId xmlns:a16="http://schemas.microsoft.com/office/drawing/2014/main" id="{E1710D2A-08B5-8319-EE2D-332F080D03DC}"/>
              </a:ext>
            </a:extLst>
          </p:cNvPr>
          <p:cNvSpPr>
            <a:spLocks noGrp="1"/>
          </p:cNvSpPr>
          <p:nvPr>
            <p:ph idx="1"/>
          </p:nvPr>
        </p:nvSpPr>
        <p:spPr>
          <a:xfrm>
            <a:off x="308471" y="822960"/>
            <a:ext cx="11490593" cy="5858771"/>
          </a:xfrm>
        </p:spPr>
        <p:txBody>
          <a:bodyPr>
            <a:normAutofit/>
          </a:bodyPr>
          <a:lstStyle/>
          <a:p>
            <a:r>
              <a:rPr lang="en-US" sz="2400" dirty="0">
                <a:cs typeface="Calibri" panose="020F0502020204030204" pitchFamily="34" charset="0"/>
              </a:rPr>
              <a:t>We've got limited time today!</a:t>
            </a:r>
          </a:p>
          <a:p>
            <a:endParaRPr lang="en-US" sz="2400" dirty="0">
              <a:cs typeface="Calibri" panose="020F0502020204030204" pitchFamily="34" charset="0"/>
            </a:endParaRPr>
          </a:p>
          <a:p>
            <a:r>
              <a:rPr lang="en-US" sz="2400" dirty="0">
                <a:cs typeface="Calibri" panose="020F0502020204030204" pitchFamily="34" charset="0"/>
              </a:rPr>
              <a:t>The trick is taking it a step at a time. Spend some time playing with Wireshark, digging into using your own sample captures.</a:t>
            </a:r>
            <a:br>
              <a:rPr lang="en-US" sz="2400" dirty="0">
                <a:cs typeface="Calibri" panose="020F0502020204030204" pitchFamily="34" charset="0"/>
              </a:rPr>
            </a:br>
            <a:br>
              <a:rPr lang="en-US" sz="2400" dirty="0">
                <a:cs typeface="Calibri" panose="020F0502020204030204" pitchFamily="34" charset="0"/>
              </a:rPr>
            </a:br>
            <a:r>
              <a:rPr lang="en-US" sz="2400" dirty="0">
                <a:cs typeface="Calibri" panose="020F0502020204030204" pitchFamily="34" charset="0"/>
              </a:rPr>
              <a:t>There are also some books you may want to check out, such as:</a:t>
            </a:r>
            <a:br>
              <a:rPr lang="en-US" sz="2400" dirty="0">
                <a:cs typeface="Calibri" panose="020F0502020204030204" pitchFamily="34" charset="0"/>
              </a:rPr>
            </a:br>
            <a:br>
              <a:rPr lang="en-US" sz="2400" dirty="0">
                <a:cs typeface="Calibri" panose="020F0502020204030204" pitchFamily="34" charset="0"/>
              </a:rPr>
            </a:br>
            <a:r>
              <a:rPr lang="en-US" sz="2400" b="1" dirty="0">
                <a:cs typeface="Calibri" panose="020F0502020204030204" pitchFamily="34" charset="0"/>
              </a:rPr>
              <a:t>Troubleshooting with Wireshark: Locate the Source of Performance Problems,</a:t>
            </a:r>
            <a:br>
              <a:rPr lang="en-US" sz="2400" b="1" dirty="0">
                <a:cs typeface="Calibri" panose="020F0502020204030204" pitchFamily="34" charset="0"/>
              </a:rPr>
            </a:br>
            <a:br>
              <a:rPr lang="en-US" sz="2400" b="1" dirty="0">
                <a:cs typeface="Calibri" panose="020F0502020204030204" pitchFamily="34" charset="0"/>
              </a:rPr>
            </a:br>
            <a:r>
              <a:rPr lang="en-US" sz="2400" dirty="0">
                <a:cs typeface="Calibri" panose="020F0502020204030204" pitchFamily="34" charset="0"/>
              </a:rPr>
              <a:t>https://</a:t>
            </a:r>
            <a:r>
              <a:rPr lang="en-US" sz="2400" dirty="0" err="1">
                <a:cs typeface="Calibri" panose="020F0502020204030204" pitchFamily="34" charset="0"/>
              </a:rPr>
              <a:t>www.amazon.com</a:t>
            </a:r>
            <a:r>
              <a:rPr lang="en-US" sz="2400" dirty="0">
                <a:cs typeface="Calibri" panose="020F0502020204030204" pitchFamily="34" charset="0"/>
              </a:rPr>
              <a:t>/Troubleshooting-Wireshark-Locate-Performance-Problems/</a:t>
            </a:r>
            <a:r>
              <a:rPr lang="en-US" sz="2400" dirty="0" err="1">
                <a:cs typeface="Calibri" panose="020F0502020204030204" pitchFamily="34" charset="0"/>
              </a:rPr>
              <a:t>dp</a:t>
            </a:r>
            <a:r>
              <a:rPr lang="en-US" sz="2400" dirty="0">
                <a:cs typeface="Calibri" panose="020F0502020204030204" pitchFamily="34" charset="0"/>
              </a:rPr>
              <a:t>/1893939979</a:t>
            </a:r>
            <a:br>
              <a:rPr lang="en-US" sz="2400" dirty="0">
                <a:cs typeface="Calibri" panose="020F0502020204030204" pitchFamily="34" charset="0"/>
              </a:rPr>
            </a:br>
            <a:endParaRPr lang="en-US" sz="2400" dirty="0">
              <a:cs typeface="Calibri" panose="020F0502020204030204" pitchFamily="34" charset="0"/>
            </a:endParaRPr>
          </a:p>
        </p:txBody>
      </p:sp>
    </p:spTree>
    <p:extLst>
      <p:ext uri="{BB962C8B-B14F-4D97-AF65-F5344CB8AC3E}">
        <p14:creationId xmlns:p14="http://schemas.microsoft.com/office/powerpoint/2010/main" val="408357521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942DB-FDB4-EB8C-4CC9-19A62DF988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216D4-5E2A-F5D8-AE03-E99D514C3F3C}"/>
              </a:ext>
            </a:extLst>
          </p:cNvPr>
          <p:cNvSpPr>
            <a:spLocks noGrp="1"/>
          </p:cNvSpPr>
          <p:nvPr>
            <p:ph type="title"/>
          </p:nvPr>
        </p:nvSpPr>
        <p:spPr>
          <a:xfrm>
            <a:off x="308472" y="176269"/>
            <a:ext cx="11578728" cy="479051"/>
          </a:xfrm>
        </p:spPr>
        <p:txBody>
          <a:bodyPr>
            <a:normAutofit/>
          </a:bodyPr>
          <a:lstStyle/>
          <a:p>
            <a:r>
              <a:rPr lang="en-US" sz="3200" b="1" dirty="0">
                <a:highlight>
                  <a:srgbClr val="00FFFF"/>
                </a:highlight>
                <a:latin typeface="Calibri" panose="020F0502020204030204" pitchFamily="34" charset="0"/>
                <a:cs typeface="Calibri" panose="020F0502020204030204" pitchFamily="34" charset="0"/>
              </a:rPr>
              <a:t>Aside: Need Something </a:t>
            </a:r>
            <a:r>
              <a:rPr lang="en-US" sz="3200" b="1" dirty="0">
                <a:highlight>
                  <a:srgbClr val="00FFFF"/>
                </a:highlight>
                <a:cs typeface="Calibri" panose="020F0502020204030204" pitchFamily="34" charset="0"/>
              </a:rPr>
              <a:t>To </a:t>
            </a:r>
            <a:r>
              <a:rPr lang="en-US" sz="3200" b="1" dirty="0">
                <a:highlight>
                  <a:srgbClr val="00FFFF"/>
                </a:highlight>
                <a:latin typeface="Calibri" panose="020F0502020204030204" pitchFamily="34" charset="0"/>
                <a:cs typeface="Calibri" panose="020F0502020204030204" pitchFamily="34" charset="0"/>
              </a:rPr>
              <a:t>Investigate? Run  </a:t>
            </a:r>
            <a:r>
              <a:rPr lang="en-US" sz="3000" b="1" dirty="0">
                <a:highlight>
                  <a:srgbClr val="00FFFF"/>
                </a:highlight>
                <a:latin typeface="Courier New" panose="02070309020205020404" pitchFamily="49" charset="0"/>
                <a:cs typeface="Courier New" panose="02070309020205020404" pitchFamily="49" charset="0"/>
              </a:rPr>
              <a:t>$ netstat -</a:t>
            </a:r>
            <a:r>
              <a:rPr lang="en-US" sz="3000" b="1" dirty="0" err="1">
                <a:highlight>
                  <a:srgbClr val="00FFFF"/>
                </a:highlight>
                <a:latin typeface="Courier New" panose="02070309020205020404" pitchFamily="49" charset="0"/>
                <a:cs typeface="Courier New" panose="02070309020205020404" pitchFamily="49" charset="0"/>
              </a:rPr>
              <a:t>st</a:t>
            </a:r>
            <a:endParaRPr lang="en-US" sz="3000" b="1" dirty="0">
              <a:highlight>
                <a:srgbClr val="00FFFF"/>
              </a:highlight>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F5888EDC-675B-0DCC-1DC4-89E4D9313E90}"/>
              </a:ext>
            </a:extLst>
          </p:cNvPr>
          <p:cNvSpPr>
            <a:spLocks noGrp="1"/>
          </p:cNvSpPr>
          <p:nvPr>
            <p:ph type="sldNum" sz="quarter" idx="12"/>
          </p:nvPr>
        </p:nvSpPr>
        <p:spPr/>
        <p:txBody>
          <a:bodyPr/>
          <a:lstStyle/>
          <a:p>
            <a:fld id="{8B04D3DA-140F-184A-82C2-6FC5EAE7F0A1}" type="slidenum">
              <a:rPr lang="en-US" smtClean="0"/>
              <a:t>129</a:t>
            </a:fld>
            <a:endParaRPr lang="en-US"/>
          </a:p>
        </p:txBody>
      </p:sp>
      <p:sp>
        <p:nvSpPr>
          <p:cNvPr id="5" name="Content Placeholder 4">
            <a:extLst>
              <a:ext uri="{FF2B5EF4-FFF2-40B4-BE49-F238E27FC236}">
                <a16:creationId xmlns:a16="http://schemas.microsoft.com/office/drawing/2014/main" id="{6199E1A4-9CB8-35D6-3664-BEBD7EED2B1A}"/>
              </a:ext>
            </a:extLst>
          </p:cNvPr>
          <p:cNvSpPr>
            <a:spLocks noGrp="1"/>
          </p:cNvSpPr>
          <p:nvPr>
            <p:ph idx="1"/>
          </p:nvPr>
        </p:nvSpPr>
        <p:spPr>
          <a:xfrm>
            <a:off x="308471" y="822960"/>
            <a:ext cx="11490593" cy="5858771"/>
          </a:xfrm>
        </p:spPr>
        <p:txBody>
          <a:bodyPr>
            <a:normAutofit/>
          </a:bodyPr>
          <a:lstStyle/>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 </a:t>
            </a:r>
            <a:r>
              <a:rPr lang="en-US" sz="2200" b="1" dirty="0">
                <a:latin typeface="Courier New" panose="02070309020205020404" pitchFamily="49" charset="0"/>
                <a:cs typeface="Courier New" panose="02070309020205020404" pitchFamily="49" charset="0"/>
              </a:rPr>
              <a:t>netstat -</a:t>
            </a:r>
            <a:r>
              <a:rPr lang="en-US" sz="2200" b="1" dirty="0" err="1">
                <a:latin typeface="Courier New" panose="02070309020205020404" pitchFamily="49" charset="0"/>
                <a:cs typeface="Courier New" panose="02070309020205020404" pitchFamily="49" charset="0"/>
              </a:rPr>
              <a:t>st</a:t>
            </a:r>
            <a:br>
              <a:rPr lang="en-US" sz="2200" dirty="0">
                <a:latin typeface="Courier New" panose="02070309020205020404" pitchFamily="49" charset="0"/>
                <a:cs typeface="Courier New" panose="02070309020205020404" pitchFamily="49" charset="0"/>
              </a:rPr>
            </a:br>
            <a:r>
              <a:rPr lang="en-US" sz="2200" dirty="0" err="1">
                <a:latin typeface="Courier New" panose="02070309020205020404" pitchFamily="49" charset="0"/>
                <a:cs typeface="Courier New" panose="02070309020205020404" pitchFamily="49" charset="0"/>
              </a:rPr>
              <a:t>tcp</a:t>
            </a:r>
            <a:r>
              <a:rPr lang="en-US" sz="2200" dirty="0">
                <a:latin typeface="Courier New" panose="02070309020205020404" pitchFamily="49" charset="0"/>
                <a:cs typeface="Courier New" panose="02070309020205020404" pitchFamily="49" charset="0"/>
              </a:rPr>
              <a:t>:</a:t>
            </a: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a:t>
            </a: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		500 data packets sent after flow control</a:t>
            </a: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		79 challenge ACKs sent due to unexpected SYN</a:t>
            </a: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		41 challenge ACKs sent due to unexpected RST</a:t>
            </a: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a:t>
            </a: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		13504 completely duplicate packets (35068032 bytes)</a:t>
            </a: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		43 old duplicate packets</a:t>
            </a: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		[...]</a:t>
            </a: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		1986 packets with some dup. data (6469008 bytes duped)</a:t>
            </a: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		3570597 out-of-order packets (4290634244 byte)</a:t>
            </a: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a:t>
            </a: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		236971 packets recovered after loss</a:t>
            </a: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		7498 packets received after close</a:t>
            </a: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		41 bad resets</a:t>
            </a: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a:t>
            </a:r>
          </a:p>
          <a:p>
            <a:pPr marL="0" indent="0">
              <a:lnSpc>
                <a:spcPct val="100000"/>
              </a:lnSpc>
              <a:spcBef>
                <a:spcPts val="0"/>
              </a:spcBef>
              <a:buNone/>
            </a:pPr>
            <a:endParaRPr lang="en-US" sz="2200" dirty="0">
              <a:latin typeface="Courier New" panose="02070309020205020404" pitchFamily="49" charset="0"/>
              <a:cs typeface="Courier New" panose="02070309020205020404" pitchFamily="49" charset="0"/>
            </a:endParaRPr>
          </a:p>
          <a:p>
            <a:endParaRPr lang="en-US" sz="2400" dirty="0">
              <a:cs typeface="Calibri" panose="020F0502020204030204" pitchFamily="34" charset="0"/>
            </a:endParaRPr>
          </a:p>
        </p:txBody>
      </p:sp>
    </p:spTree>
    <p:extLst>
      <p:ext uri="{BB962C8B-B14F-4D97-AF65-F5344CB8AC3E}">
        <p14:creationId xmlns:p14="http://schemas.microsoft.com/office/powerpoint/2010/main" val="1729547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975C2-7AAA-BA5C-56DD-398CA50F7C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20D068-D976-E287-561B-9622D38EB120}"/>
              </a:ext>
            </a:extLst>
          </p:cNvPr>
          <p:cNvSpPr>
            <a:spLocks noGrp="1"/>
          </p:cNvSpPr>
          <p:nvPr>
            <p:ph type="title"/>
          </p:nvPr>
        </p:nvSpPr>
        <p:spPr>
          <a:xfrm>
            <a:off x="308472" y="176270"/>
            <a:ext cx="11578728" cy="429658"/>
          </a:xfrm>
        </p:spPr>
        <p:txBody>
          <a:bodyPr>
            <a:normAutofit fontScale="90000"/>
          </a:bodyPr>
          <a:lstStyle/>
          <a:p>
            <a:r>
              <a:rPr lang="en-US" sz="3200" b="1" dirty="0">
                <a:latin typeface="Calibri" panose="020F0502020204030204" pitchFamily="34" charset="0"/>
                <a:cs typeface="Calibri" panose="020F0502020204030204" pitchFamily="34" charset="0"/>
              </a:rPr>
              <a:t>The Structure </a:t>
            </a:r>
            <a:r>
              <a:rPr lang="en-US" sz="3200" b="1" dirty="0">
                <a:cs typeface="Calibri" panose="020F0502020204030204" pitchFamily="34" charset="0"/>
              </a:rPr>
              <a:t>For</a:t>
            </a:r>
            <a:r>
              <a:rPr lang="en-US" sz="3200" b="1" dirty="0">
                <a:latin typeface="Calibri" panose="020F0502020204030204" pitchFamily="34" charset="0"/>
                <a:cs typeface="Calibri" panose="020F0502020204030204" pitchFamily="34" charset="0"/>
              </a:rPr>
              <a:t> The Rest of This Training</a:t>
            </a:r>
          </a:p>
        </p:txBody>
      </p:sp>
      <p:sp>
        <p:nvSpPr>
          <p:cNvPr id="3" name="Content Placeholder 2">
            <a:extLst>
              <a:ext uri="{FF2B5EF4-FFF2-40B4-BE49-F238E27FC236}">
                <a16:creationId xmlns:a16="http://schemas.microsoft.com/office/drawing/2014/main" id="{103878D5-397F-BF9D-1A38-7F327F58E4D2}"/>
              </a:ext>
            </a:extLst>
          </p:cNvPr>
          <p:cNvSpPr>
            <a:spLocks noGrp="1"/>
          </p:cNvSpPr>
          <p:nvPr>
            <p:ph idx="1"/>
          </p:nvPr>
        </p:nvSpPr>
        <p:spPr>
          <a:xfrm>
            <a:off x="308471" y="807521"/>
            <a:ext cx="11578727" cy="5780565"/>
          </a:xfrm>
        </p:spPr>
        <p:txBody>
          <a:bodyPr>
            <a:normAutofit/>
          </a:bodyPr>
          <a:lstStyle/>
          <a:p>
            <a:r>
              <a:rPr lang="en-US" sz="2400" b="1" dirty="0">
                <a:latin typeface="Calibri" panose="020F0502020204030204" pitchFamily="34" charset="0"/>
                <a:cs typeface="Calibri" panose="020F0502020204030204" pitchFamily="34" charset="0"/>
              </a:rPr>
              <a:t>First part of this training: </a:t>
            </a:r>
            <a:r>
              <a:rPr lang="en-US" sz="2400" dirty="0">
                <a:latin typeface="Calibri" panose="020F0502020204030204" pitchFamily="34" charset="0"/>
                <a:cs typeface="Calibri" panose="020F0502020204030204" pitchFamily="34" charset="0"/>
              </a:rPr>
              <a:t>There are </a:t>
            </a:r>
            <a:r>
              <a:rPr lang="en-US" sz="2400" b="1" dirty="0">
                <a:latin typeface="Calibri" panose="020F0502020204030204" pitchFamily="34" charset="0"/>
                <a:cs typeface="Calibri" panose="020F0502020204030204" pitchFamily="34" charset="0"/>
              </a:rPr>
              <a:t>practical aspects to getting a connection upgraded to multi-gigabit speeds</a:t>
            </a:r>
            <a:r>
              <a:rPr lang="en-US" sz="2400" dirty="0">
                <a:latin typeface="Calibri" panose="020F0502020204030204" pitchFamily="34" charset="0"/>
                <a:cs typeface="Calibri" panose="020F0502020204030204" pitchFamily="34" charset="0"/>
              </a:rPr>
              <a:t>. This information will be directly helpful for you if you're thinking about upgrading your own connectivity. The network we create in this process will also represent the "lab" environment where we'll work on topics in the 2</a:t>
            </a:r>
            <a:r>
              <a:rPr lang="en-US" sz="2400" baseline="30000" dirty="0">
                <a:latin typeface="Calibri" panose="020F0502020204030204" pitchFamily="34" charset="0"/>
                <a:cs typeface="Calibri" panose="020F0502020204030204" pitchFamily="34" charset="0"/>
              </a:rPr>
              <a:t>nd</a:t>
            </a:r>
            <a:r>
              <a:rPr lang="en-US" sz="2400" dirty="0">
                <a:latin typeface="Calibri" panose="020F0502020204030204" pitchFamily="34" charset="0"/>
                <a:cs typeface="Calibri" panose="020F0502020204030204" pitchFamily="34" charset="0"/>
              </a:rPr>
              <a:t> part of this talk.</a:t>
            </a:r>
          </a:p>
          <a:p>
            <a:endParaRPr lang="en-US" sz="2400" dirty="0">
              <a:cs typeface="Calibri" panose="020F0502020204030204" pitchFamily="34" charset="0"/>
            </a:endParaRPr>
          </a:p>
          <a:p>
            <a:r>
              <a:rPr lang="en-US" sz="2400" dirty="0">
                <a:cs typeface="Calibri" panose="020F0502020204030204" pitchFamily="34" charset="0"/>
              </a:rPr>
              <a:t>In the </a:t>
            </a:r>
            <a:r>
              <a:rPr lang="en-US" sz="2400" b="1" dirty="0">
                <a:cs typeface="Calibri" panose="020F0502020204030204" pitchFamily="34" charset="0"/>
              </a:rPr>
              <a:t>second part of this training,</a:t>
            </a:r>
            <a:r>
              <a:rPr lang="en-US" sz="2400" dirty="0">
                <a:cs typeface="Calibri" panose="020F0502020204030204" pitchFamily="34" charset="0"/>
              </a:rPr>
              <a:t> we'll consider some </a:t>
            </a:r>
            <a:r>
              <a:rPr lang="en-US" sz="2400" b="1" dirty="0">
                <a:cs typeface="Calibri" panose="020F0502020204030204" pitchFamily="34" charset="0"/>
              </a:rPr>
              <a:t>specific technical topics</a:t>
            </a:r>
            <a:r>
              <a:rPr lang="en-US" sz="2400" dirty="0">
                <a:cs typeface="Calibri" panose="020F0502020204030204" pitchFamily="34" charset="0"/>
              </a:rPr>
              <a:t> you'll bump into as you begin to work with "long fat networks" (aka high latency, high bandwidth networks), including:</a:t>
            </a:r>
            <a:br>
              <a:rPr lang="en-US" sz="2400" dirty="0">
                <a:cs typeface="Calibri" panose="020F0502020204030204" pitchFamily="34" charset="0"/>
              </a:rPr>
            </a:br>
            <a:endParaRPr lang="en-US" sz="2400" dirty="0">
              <a:cs typeface="Calibri" panose="020F0502020204030204" pitchFamily="34" charset="0"/>
            </a:endParaRPr>
          </a:p>
          <a:p>
            <a:pPr lvl="1"/>
            <a:r>
              <a:rPr lang="en-US" dirty="0">
                <a:cs typeface="Calibri" panose="020F0502020204030204" pitchFamily="34" charset="0"/>
              </a:rPr>
              <a:t>Latency and its impact on bandwidth delay products</a:t>
            </a:r>
          </a:p>
          <a:p>
            <a:pPr lvl="1"/>
            <a:r>
              <a:rPr lang="en-US" dirty="0">
                <a:cs typeface="Calibri" panose="020F0502020204030204" pitchFamily="34" charset="0"/>
              </a:rPr>
              <a:t>Packet loss, and the impact of your choice of TCP congestion control algorithms</a:t>
            </a:r>
          </a:p>
          <a:p>
            <a:pPr lvl="1"/>
            <a:r>
              <a:rPr lang="en-US" dirty="0">
                <a:cs typeface="Calibri" panose="020F0502020204030204" pitchFamily="34" charset="0"/>
              </a:rPr>
              <a:t>Bufferbloat</a:t>
            </a:r>
            <a:br>
              <a:rPr lang="en-US" dirty="0">
                <a:cs typeface="Calibri" panose="020F0502020204030204" pitchFamily="34" charset="0"/>
              </a:rPr>
            </a:br>
            <a:endParaRPr lang="en-US" dirty="0">
              <a:cs typeface="Calibri" panose="020F0502020204030204" pitchFamily="34" charset="0"/>
            </a:endParaRPr>
          </a:p>
          <a:p>
            <a:r>
              <a:rPr lang="en-US" sz="2400" dirty="0">
                <a:cs typeface="Calibri" panose="020F0502020204030204" pitchFamily="34" charset="0"/>
              </a:rPr>
              <a:t>We've also provided a </a:t>
            </a:r>
            <a:r>
              <a:rPr lang="en-US" sz="2400" b="1" dirty="0">
                <a:cs typeface="Calibri" panose="020F0502020204030204" pitchFamily="34" charset="0"/>
              </a:rPr>
              <a:t>brief glossary at the end of this document</a:t>
            </a:r>
            <a:r>
              <a:rPr lang="en-US" sz="2400" dirty="0">
                <a:cs typeface="Calibri" panose="020F0502020204030204" pitchFamily="34" charset="0"/>
              </a:rPr>
              <a:t> given the large and unique vocabulary this talk employs.</a:t>
            </a:r>
          </a:p>
        </p:txBody>
      </p:sp>
      <p:sp>
        <p:nvSpPr>
          <p:cNvPr id="4" name="Slide Number Placeholder 3">
            <a:extLst>
              <a:ext uri="{FF2B5EF4-FFF2-40B4-BE49-F238E27FC236}">
                <a16:creationId xmlns:a16="http://schemas.microsoft.com/office/drawing/2014/main" id="{87CCF2ED-4DCA-F054-543E-6DCB62F74929}"/>
              </a:ext>
            </a:extLst>
          </p:cNvPr>
          <p:cNvSpPr>
            <a:spLocks noGrp="1"/>
          </p:cNvSpPr>
          <p:nvPr>
            <p:ph type="sldNum" sz="quarter" idx="12"/>
          </p:nvPr>
        </p:nvSpPr>
        <p:spPr/>
        <p:txBody>
          <a:bodyPr/>
          <a:lstStyle/>
          <a:p>
            <a:fld id="{8B04D3DA-140F-184A-82C2-6FC5EAE7F0A1}" type="slidenum">
              <a:rPr lang="en-US" smtClean="0"/>
              <a:t>13</a:t>
            </a:fld>
            <a:endParaRPr lang="en-US"/>
          </a:p>
        </p:txBody>
      </p:sp>
    </p:spTree>
    <p:extLst>
      <p:ext uri="{BB962C8B-B14F-4D97-AF65-F5344CB8AC3E}">
        <p14:creationId xmlns:p14="http://schemas.microsoft.com/office/powerpoint/2010/main" val="91281478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a:extLst>
            <a:ext uri="{FF2B5EF4-FFF2-40B4-BE49-F238E27FC236}">
              <a16:creationId xmlns:a16="http://schemas.microsoft.com/office/drawing/2014/main" id="{A4693493-7BBF-9EE9-CAF5-B106DBBB7BC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ACBE19-0EC3-7DA1-89B7-3E3FF3891731}"/>
              </a:ext>
            </a:extLst>
          </p:cNvPr>
          <p:cNvSpPr>
            <a:spLocks noGrp="1"/>
          </p:cNvSpPr>
          <p:nvPr>
            <p:ph type="ctrTitle"/>
          </p:nvPr>
        </p:nvSpPr>
        <p:spPr>
          <a:xfrm>
            <a:off x="1524000" y="1600200"/>
            <a:ext cx="9144000" cy="597665"/>
          </a:xfrm>
        </p:spPr>
        <p:txBody>
          <a:bodyPr>
            <a:normAutofit/>
          </a:bodyPr>
          <a:lstStyle/>
          <a:p>
            <a:r>
              <a:rPr lang="en-US" sz="3200" b="1" dirty="0">
                <a:cs typeface="Calibri" panose="020F0502020204030204" pitchFamily="34" charset="0"/>
              </a:rPr>
              <a:t>Part III</a:t>
            </a:r>
            <a:r>
              <a:rPr lang="en-US" sz="3200" b="1" dirty="0">
                <a:latin typeface="Calibri" panose="020F0502020204030204" pitchFamily="34" charset="0"/>
                <a:cs typeface="Calibri" panose="020F0502020204030204" pitchFamily="34" charset="0"/>
              </a:rPr>
              <a:t>. Summary</a:t>
            </a:r>
          </a:p>
        </p:txBody>
      </p:sp>
      <p:sp>
        <p:nvSpPr>
          <p:cNvPr id="6" name="Subtitle 5">
            <a:extLst>
              <a:ext uri="{FF2B5EF4-FFF2-40B4-BE49-F238E27FC236}">
                <a16:creationId xmlns:a16="http://schemas.microsoft.com/office/drawing/2014/main" id="{07D8E7F1-5743-B0DA-8BB8-4BB0DE16B47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710575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6BA91-FA77-BB24-35F4-FFDD1BE71B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39FCBD-FD3E-CC00-8E6F-E36594D6ABDD}"/>
              </a:ext>
            </a:extLst>
          </p:cNvPr>
          <p:cNvSpPr>
            <a:spLocks noGrp="1"/>
          </p:cNvSpPr>
          <p:nvPr>
            <p:ph type="title"/>
          </p:nvPr>
        </p:nvSpPr>
        <p:spPr>
          <a:xfrm>
            <a:off x="308472" y="176269"/>
            <a:ext cx="11578728" cy="479051"/>
          </a:xfrm>
        </p:spPr>
        <p:txBody>
          <a:bodyPr>
            <a:normAutofit/>
          </a:bodyPr>
          <a:lstStyle/>
          <a:p>
            <a:r>
              <a:rPr lang="en-US" sz="3200" b="1" dirty="0">
                <a:latin typeface="Calibri" panose="020F0502020204030204" pitchFamily="34" charset="0"/>
                <a:cs typeface="Calibri" panose="020F0502020204030204" pitchFamily="34" charset="0"/>
              </a:rPr>
              <a:t>We've Covered A Lot of Material Today – TAKE AWAYS</a:t>
            </a:r>
          </a:p>
        </p:txBody>
      </p:sp>
      <p:sp>
        <p:nvSpPr>
          <p:cNvPr id="4" name="Slide Number Placeholder 3">
            <a:extLst>
              <a:ext uri="{FF2B5EF4-FFF2-40B4-BE49-F238E27FC236}">
                <a16:creationId xmlns:a16="http://schemas.microsoft.com/office/drawing/2014/main" id="{200B67F0-1E1B-FD1F-EC33-14F0DC5F17C4}"/>
              </a:ext>
            </a:extLst>
          </p:cNvPr>
          <p:cNvSpPr>
            <a:spLocks noGrp="1"/>
          </p:cNvSpPr>
          <p:nvPr>
            <p:ph type="sldNum" sz="quarter" idx="12"/>
          </p:nvPr>
        </p:nvSpPr>
        <p:spPr/>
        <p:txBody>
          <a:bodyPr/>
          <a:lstStyle/>
          <a:p>
            <a:fld id="{8B04D3DA-140F-184A-82C2-6FC5EAE7F0A1}" type="slidenum">
              <a:rPr lang="en-US" smtClean="0"/>
              <a:t>131</a:t>
            </a:fld>
            <a:endParaRPr lang="en-US"/>
          </a:p>
        </p:txBody>
      </p:sp>
      <p:sp>
        <p:nvSpPr>
          <p:cNvPr id="5" name="Content Placeholder 4">
            <a:extLst>
              <a:ext uri="{FF2B5EF4-FFF2-40B4-BE49-F238E27FC236}">
                <a16:creationId xmlns:a16="http://schemas.microsoft.com/office/drawing/2014/main" id="{7FF5A289-E208-13AE-D0B1-4B4B2B0B7C77}"/>
              </a:ext>
            </a:extLst>
          </p:cNvPr>
          <p:cNvSpPr>
            <a:spLocks noGrp="1"/>
          </p:cNvSpPr>
          <p:nvPr>
            <p:ph idx="1"/>
          </p:nvPr>
        </p:nvSpPr>
        <p:spPr>
          <a:xfrm>
            <a:off x="308471" y="655320"/>
            <a:ext cx="11578728" cy="6026411"/>
          </a:xfrm>
        </p:spPr>
        <p:txBody>
          <a:bodyPr>
            <a:normAutofit/>
          </a:bodyPr>
          <a:lstStyle/>
          <a:p>
            <a:r>
              <a:rPr lang="en-US" sz="2400" dirty="0">
                <a:cs typeface="Calibri" panose="020F0502020204030204" pitchFamily="34" charset="0"/>
              </a:rPr>
              <a:t>We explained that multigigabit residential networks have become affordable and easy to deploy, and we showed you how (if you use MacOS, Windows 11, or Debian 12 Linux).</a:t>
            </a:r>
          </a:p>
          <a:p>
            <a:r>
              <a:rPr lang="en-US" sz="2400" dirty="0">
                <a:cs typeface="Calibri" panose="020F0502020204030204" pitchFamily="34" charset="0"/>
              </a:rPr>
              <a:t>Corporate networks are similarly growing in speed and dropping in price – 100 Gbps is routine &amp; 400 Gbps isn't rare any longer (but YOUR network may not be keeping up!)</a:t>
            </a:r>
          </a:p>
          <a:p>
            <a:r>
              <a:rPr lang="en-US" sz="2400" dirty="0">
                <a:cs typeface="Calibri" panose="020F0502020204030204" pitchFamily="34" charset="0"/>
              </a:rPr>
              <a:t>These new powerful networks are (or should be) on M3AAWG's "radar" as a potential source of abusive traffic.</a:t>
            </a:r>
          </a:p>
          <a:p>
            <a:r>
              <a:rPr lang="en-US" sz="2400" dirty="0">
                <a:cs typeface="Calibri" panose="020F0502020204030204" pitchFamily="34" charset="0"/>
              </a:rPr>
              <a:t>We showed you how to use SpeedTest &amp; iperf3 to actively measure network throughput.</a:t>
            </a:r>
          </a:p>
          <a:p>
            <a:r>
              <a:rPr lang="en-US" sz="2400" dirty="0">
                <a:cs typeface="Calibri" panose="020F0502020204030204" pitchFamily="34" charset="0"/>
              </a:rPr>
              <a:t>We talked about some of the factors that can technically impact network performance, such as latency. We made recommendations for coping with this by suitably-sizing buffers and adopting an alternative to the CUBIC congestion control algorithm known as BBR.</a:t>
            </a:r>
          </a:p>
          <a:p>
            <a:r>
              <a:rPr lang="en-US" sz="2400" dirty="0">
                <a:cs typeface="Calibri" panose="020F0502020204030204" pitchFamily="34" charset="0"/>
              </a:rPr>
              <a:t>We talked briefly about bufferbloat and its potential impact on jitter and latency sensitive traffic, and how BBR can largely eliminate it as an issue.</a:t>
            </a:r>
          </a:p>
          <a:p>
            <a:r>
              <a:rPr lang="en-US" sz="2400" dirty="0">
                <a:cs typeface="Calibri" panose="020F0502020204030204" pitchFamily="34" charset="0"/>
              </a:rPr>
              <a:t>We finished up by showing you how to get started using tcpdump and Wireshark to look more closely at network traffic.</a:t>
            </a:r>
          </a:p>
          <a:p>
            <a:r>
              <a:rPr lang="en-US" sz="2400" dirty="0">
                <a:cs typeface="Calibri" panose="020F0502020204030204" pitchFamily="34" charset="0"/>
              </a:rPr>
              <a:t>We hope you learned at least something new today! </a:t>
            </a:r>
            <a:r>
              <a:rPr lang="en-US" sz="2400" b="1" dirty="0">
                <a:highlight>
                  <a:srgbClr val="FFFF00"/>
                </a:highlight>
                <a:cs typeface="Calibri" panose="020F0502020204030204" pitchFamily="34" charset="0"/>
              </a:rPr>
              <a:t>Are there any questions?</a:t>
            </a:r>
          </a:p>
        </p:txBody>
      </p:sp>
    </p:spTree>
    <p:extLst>
      <p:ext uri="{BB962C8B-B14F-4D97-AF65-F5344CB8AC3E}">
        <p14:creationId xmlns:p14="http://schemas.microsoft.com/office/powerpoint/2010/main" val="45085518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a:extLst>
            <a:ext uri="{FF2B5EF4-FFF2-40B4-BE49-F238E27FC236}">
              <a16:creationId xmlns:a16="http://schemas.microsoft.com/office/drawing/2014/main" id="{A95AC58B-5965-1F1E-87EF-5236E202B66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3A9E027-98D2-6B50-7EC7-AA45951EAFA3}"/>
              </a:ext>
            </a:extLst>
          </p:cNvPr>
          <p:cNvSpPr>
            <a:spLocks noGrp="1"/>
          </p:cNvSpPr>
          <p:nvPr>
            <p:ph type="ctrTitle"/>
          </p:nvPr>
        </p:nvSpPr>
        <p:spPr>
          <a:xfrm>
            <a:off x="1524000" y="1600200"/>
            <a:ext cx="9144000" cy="597665"/>
          </a:xfrm>
        </p:spPr>
        <p:txBody>
          <a:bodyPr>
            <a:normAutofit/>
          </a:bodyPr>
          <a:lstStyle/>
          <a:p>
            <a:r>
              <a:rPr lang="en-US" sz="3200" b="1" dirty="0">
                <a:cs typeface="Calibri" panose="020F0502020204030204" pitchFamily="34" charset="0"/>
              </a:rPr>
              <a:t>Part IV</a:t>
            </a:r>
            <a:r>
              <a:rPr lang="en-US" sz="3200" b="1" dirty="0">
                <a:latin typeface="Calibri" panose="020F0502020204030204" pitchFamily="34" charset="0"/>
                <a:cs typeface="Calibri" panose="020F0502020204030204" pitchFamily="34" charset="0"/>
              </a:rPr>
              <a:t>. Glossary</a:t>
            </a:r>
          </a:p>
        </p:txBody>
      </p:sp>
      <p:pic>
        <p:nvPicPr>
          <p:cNvPr id="3" name="Picture 2" descr="A screenshot of a phone&#10;&#10;AI-generated content may be incorrect.">
            <a:extLst>
              <a:ext uri="{FF2B5EF4-FFF2-40B4-BE49-F238E27FC236}">
                <a16:creationId xmlns:a16="http://schemas.microsoft.com/office/drawing/2014/main" id="{82790628-3110-6437-7E5A-E23B2BDD7A28}"/>
              </a:ext>
            </a:extLst>
          </p:cNvPr>
          <p:cNvPicPr>
            <a:picLocks noChangeAspect="1"/>
          </p:cNvPicPr>
          <p:nvPr/>
        </p:nvPicPr>
        <p:blipFill>
          <a:blip r:embed="rId2"/>
          <a:stretch>
            <a:fillRect/>
          </a:stretch>
        </p:blipFill>
        <p:spPr>
          <a:xfrm>
            <a:off x="1873558" y="3253971"/>
            <a:ext cx="8159024" cy="2812329"/>
          </a:xfrm>
          <a:prstGeom prst="rect">
            <a:avLst/>
          </a:prstGeom>
          <a:noFill/>
          <a:ln>
            <a:solidFill>
              <a:schemeClr val="tx1"/>
            </a:solidFill>
          </a:ln>
        </p:spPr>
      </p:pic>
    </p:spTree>
    <p:extLst>
      <p:ext uri="{BB962C8B-B14F-4D97-AF65-F5344CB8AC3E}">
        <p14:creationId xmlns:p14="http://schemas.microsoft.com/office/powerpoint/2010/main" val="55846336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497C7-6CC0-8409-7339-2DCD477B24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AFA7B7-6BDD-F599-0A02-3E2426BC2C00}"/>
              </a:ext>
            </a:extLst>
          </p:cNvPr>
          <p:cNvSpPr>
            <a:spLocks noGrp="1"/>
          </p:cNvSpPr>
          <p:nvPr>
            <p:ph type="title"/>
          </p:nvPr>
        </p:nvSpPr>
        <p:spPr>
          <a:xfrm>
            <a:off x="308472" y="176269"/>
            <a:ext cx="11578728" cy="479051"/>
          </a:xfrm>
        </p:spPr>
        <p:txBody>
          <a:bodyPr>
            <a:normAutofit/>
          </a:bodyPr>
          <a:lstStyle/>
          <a:p>
            <a:r>
              <a:rPr lang="en-US" sz="3200" b="1" dirty="0">
                <a:latin typeface="Calibri" panose="020F0502020204030204" pitchFamily="34" charset="0"/>
                <a:cs typeface="Calibri" panose="020F0502020204030204" pitchFamily="34" charset="0"/>
              </a:rPr>
              <a:t>Glossary</a:t>
            </a:r>
          </a:p>
        </p:txBody>
      </p:sp>
      <p:sp>
        <p:nvSpPr>
          <p:cNvPr id="4" name="Slide Number Placeholder 3">
            <a:extLst>
              <a:ext uri="{FF2B5EF4-FFF2-40B4-BE49-F238E27FC236}">
                <a16:creationId xmlns:a16="http://schemas.microsoft.com/office/drawing/2014/main" id="{C8E1FEC3-53E6-5341-7692-CA21DCAA97A2}"/>
              </a:ext>
            </a:extLst>
          </p:cNvPr>
          <p:cNvSpPr>
            <a:spLocks noGrp="1"/>
          </p:cNvSpPr>
          <p:nvPr>
            <p:ph type="sldNum" sz="quarter" idx="12"/>
          </p:nvPr>
        </p:nvSpPr>
        <p:spPr/>
        <p:txBody>
          <a:bodyPr/>
          <a:lstStyle/>
          <a:p>
            <a:fld id="{8B04D3DA-140F-184A-82C2-6FC5EAE7F0A1}" type="slidenum">
              <a:rPr lang="en-US" smtClean="0"/>
              <a:t>133</a:t>
            </a:fld>
            <a:endParaRPr lang="en-US"/>
          </a:p>
        </p:txBody>
      </p:sp>
      <p:sp>
        <p:nvSpPr>
          <p:cNvPr id="5" name="Content Placeholder 4">
            <a:extLst>
              <a:ext uri="{FF2B5EF4-FFF2-40B4-BE49-F238E27FC236}">
                <a16:creationId xmlns:a16="http://schemas.microsoft.com/office/drawing/2014/main" id="{B99AAA3A-6C7E-95B9-F0F3-84A1A3DD9A9C}"/>
              </a:ext>
            </a:extLst>
          </p:cNvPr>
          <p:cNvSpPr>
            <a:spLocks noGrp="1"/>
          </p:cNvSpPr>
          <p:nvPr>
            <p:ph idx="1"/>
          </p:nvPr>
        </p:nvSpPr>
        <p:spPr>
          <a:xfrm>
            <a:off x="308471" y="822960"/>
            <a:ext cx="11490593" cy="5858771"/>
          </a:xfrm>
        </p:spPr>
        <p:txBody>
          <a:bodyPr>
            <a:normAutofit/>
          </a:bodyPr>
          <a:lstStyle/>
          <a:p>
            <a:pPr marL="0" indent="0">
              <a:lnSpc>
                <a:spcPct val="100000"/>
              </a:lnSpc>
              <a:spcBef>
                <a:spcPts val="0"/>
              </a:spcBef>
              <a:buNone/>
            </a:pPr>
            <a:r>
              <a:rPr lang="en-US" sz="2000" b="1" dirty="0">
                <a:cs typeface="Calibri" panose="020F0502020204030204" pitchFamily="34" charset="0"/>
              </a:rPr>
              <a:t>AIMD</a:t>
            </a:r>
            <a:r>
              <a:rPr lang="en-US" sz="2000" dirty="0">
                <a:cs typeface="Calibri" panose="020F0502020204030204" pitchFamily="34" charset="0"/>
              </a:rPr>
              <a:t>		Additive Increase, Multiplicative Decrease – the general rule for congestion management</a:t>
            </a:r>
          </a:p>
          <a:p>
            <a:pPr marL="0" indent="0">
              <a:lnSpc>
                <a:spcPct val="100000"/>
              </a:lnSpc>
              <a:spcBef>
                <a:spcPts val="0"/>
              </a:spcBef>
              <a:buNone/>
            </a:pPr>
            <a:r>
              <a:rPr lang="en-US" sz="2000" b="1" dirty="0">
                <a:cs typeface="Calibri" panose="020F0502020204030204" pitchFamily="34" charset="0"/>
              </a:rPr>
              <a:t>amd64</a:t>
            </a:r>
            <a:r>
              <a:rPr lang="en-US" sz="2000" dirty="0">
                <a:cs typeface="Calibri" panose="020F0502020204030204" pitchFamily="34" charset="0"/>
              </a:rPr>
              <a:t>		Modern Intel-compatible 64-bit CPU family</a:t>
            </a:r>
          </a:p>
          <a:p>
            <a:pPr marL="0" indent="0">
              <a:lnSpc>
                <a:spcPct val="100000"/>
              </a:lnSpc>
              <a:spcBef>
                <a:spcPts val="0"/>
              </a:spcBef>
              <a:buNone/>
            </a:pPr>
            <a:r>
              <a:rPr lang="en-US" sz="2000" b="1" dirty="0">
                <a:cs typeface="Calibri" panose="020F0502020204030204" pitchFamily="34" charset="0"/>
              </a:rPr>
              <a:t>Apple SIP</a:t>
            </a:r>
            <a:r>
              <a:rPr lang="en-US" sz="2000" dirty="0">
                <a:cs typeface="Calibri" panose="020F0502020204030204" pitchFamily="34" charset="0"/>
              </a:rPr>
              <a:t>	System Integrity Protection – protective measure meant to avoid O/S compromises</a:t>
            </a:r>
          </a:p>
          <a:p>
            <a:pPr marL="0" indent="0">
              <a:lnSpc>
                <a:spcPct val="100000"/>
              </a:lnSpc>
              <a:spcBef>
                <a:spcPts val="0"/>
              </a:spcBef>
              <a:buNone/>
            </a:pPr>
            <a:r>
              <a:rPr lang="en-US" sz="2000" b="1" dirty="0">
                <a:cs typeface="Calibri" panose="020F0502020204030204" pitchFamily="34" charset="0"/>
              </a:rPr>
              <a:t>Apt</a:t>
            </a:r>
            <a:r>
              <a:rPr lang="en-US" sz="2000" dirty="0">
                <a:cs typeface="Calibri" panose="020F0502020204030204" pitchFamily="34" charset="0"/>
              </a:rPr>
              <a:t>		Linux package manager, used to manage add-on software packages (like brew for the Mac)</a:t>
            </a:r>
          </a:p>
          <a:p>
            <a:pPr marL="0" indent="0">
              <a:lnSpc>
                <a:spcPct val="100000"/>
              </a:lnSpc>
              <a:spcBef>
                <a:spcPts val="0"/>
              </a:spcBef>
              <a:buNone/>
            </a:pPr>
            <a:r>
              <a:rPr lang="en-US" sz="2000" b="1" dirty="0">
                <a:cs typeface="Calibri" panose="020F0502020204030204" pitchFamily="34" charset="0"/>
              </a:rPr>
              <a:t>Baseline</a:t>
            </a:r>
            <a:r>
              <a:rPr lang="en-US" sz="2000" dirty="0">
                <a:cs typeface="Calibri" panose="020F0502020204030204" pitchFamily="34" charset="0"/>
              </a:rPr>
              <a:t>		Starting profile</a:t>
            </a:r>
          </a:p>
          <a:p>
            <a:pPr marL="0" indent="0">
              <a:lnSpc>
                <a:spcPct val="100000"/>
              </a:lnSpc>
              <a:spcBef>
                <a:spcPts val="0"/>
              </a:spcBef>
              <a:buNone/>
            </a:pPr>
            <a:r>
              <a:rPr lang="en-US" sz="2000" b="1" dirty="0">
                <a:cs typeface="Calibri" panose="020F0502020204030204" pitchFamily="34" charset="0"/>
              </a:rPr>
              <a:t>Bandwidth</a:t>
            </a:r>
            <a:r>
              <a:rPr lang="en-US" sz="2000" dirty="0">
                <a:cs typeface="Calibri" panose="020F0502020204030204" pitchFamily="34" charset="0"/>
              </a:rPr>
              <a:t>	Network capacity (measured in bits per second)</a:t>
            </a:r>
          </a:p>
          <a:p>
            <a:pPr marL="0" indent="0">
              <a:lnSpc>
                <a:spcPct val="100000"/>
              </a:lnSpc>
              <a:spcBef>
                <a:spcPts val="0"/>
              </a:spcBef>
              <a:buNone/>
            </a:pPr>
            <a:r>
              <a:rPr lang="en-US" sz="2000" b="1" dirty="0">
                <a:cs typeface="Calibri" panose="020F0502020204030204" pitchFamily="34" charset="0"/>
              </a:rPr>
              <a:t>Bandwidth Delay Product (BDP)</a:t>
            </a:r>
            <a:r>
              <a:rPr lang="en-US" sz="2000" dirty="0">
                <a:cs typeface="Calibri" panose="020F0502020204030204" pitchFamily="34" charset="0"/>
              </a:rPr>
              <a:t>	bandwidth * latency </a:t>
            </a:r>
            <a:r>
              <a:rPr lang="en-US" sz="2000" dirty="0">
                <a:cs typeface="Calibri" panose="020F0502020204030204" pitchFamily="34" charset="0"/>
                <a:sym typeface="Wingdings" pitchFamily="2" charset="2"/>
              </a:rPr>
              <a:t>== size of required buffers</a:t>
            </a:r>
          </a:p>
          <a:p>
            <a:pPr marL="0" indent="0">
              <a:lnSpc>
                <a:spcPct val="100000"/>
              </a:lnSpc>
              <a:spcBef>
                <a:spcPts val="0"/>
              </a:spcBef>
              <a:buNone/>
            </a:pPr>
            <a:r>
              <a:rPr lang="en-US" sz="2000" b="1" dirty="0">
                <a:cs typeface="Calibri" panose="020F0502020204030204" pitchFamily="34" charset="0"/>
                <a:sym typeface="Wingdings" pitchFamily="2" charset="2"/>
              </a:rPr>
              <a:t>BBR</a:t>
            </a:r>
            <a:r>
              <a:rPr lang="en-US" sz="2000" dirty="0">
                <a:cs typeface="Calibri" panose="020F0502020204030204" pitchFamily="34" charset="0"/>
                <a:sym typeface="Wingdings" pitchFamily="2" charset="2"/>
              </a:rPr>
              <a:t>		Bottleneck Bandwidth and Round-Trip propagation time, a congestion control scheme</a:t>
            </a:r>
          </a:p>
          <a:p>
            <a:pPr marL="0" indent="0">
              <a:lnSpc>
                <a:spcPct val="100000"/>
              </a:lnSpc>
              <a:spcBef>
                <a:spcPts val="0"/>
              </a:spcBef>
              <a:buNone/>
            </a:pPr>
            <a:r>
              <a:rPr lang="en-US" sz="2000" b="1" dirty="0">
                <a:cs typeface="Calibri" panose="020F0502020204030204" pitchFamily="34" charset="0"/>
                <a:sym typeface="Wingdings" pitchFamily="2" charset="2"/>
              </a:rPr>
              <a:t>Bit</a:t>
            </a:r>
            <a:r>
              <a:rPr lang="en-US" sz="2000" dirty="0">
                <a:cs typeface="Calibri" panose="020F0502020204030204" pitchFamily="34" charset="0"/>
                <a:sym typeface="Wingdings" pitchFamily="2" charset="2"/>
              </a:rPr>
              <a:t>		One binary digit (0 or 1); eight bits make up a byte (also known as an octet)</a:t>
            </a:r>
            <a:endParaRPr lang="en-US" sz="2000" dirty="0">
              <a:cs typeface="Calibri" panose="020F0502020204030204" pitchFamily="34" charset="0"/>
            </a:endParaRPr>
          </a:p>
          <a:p>
            <a:pPr marL="0" indent="0">
              <a:lnSpc>
                <a:spcPct val="100000"/>
              </a:lnSpc>
              <a:spcBef>
                <a:spcPts val="0"/>
              </a:spcBef>
              <a:buNone/>
            </a:pPr>
            <a:r>
              <a:rPr lang="en-US" sz="2000" b="1" dirty="0">
                <a:cs typeface="Calibri" panose="020F0502020204030204" pitchFamily="34" charset="0"/>
              </a:rPr>
              <a:t>Bottleneck</a:t>
            </a:r>
            <a:r>
              <a:rPr lang="en-US" sz="2000" dirty="0">
                <a:cs typeface="Calibri" panose="020F0502020204030204" pitchFamily="34" charset="0"/>
              </a:rPr>
              <a:t>	In a network with multiple sequential links, the link with the lowest available capacity</a:t>
            </a:r>
          </a:p>
          <a:p>
            <a:pPr marL="0" indent="0">
              <a:lnSpc>
                <a:spcPct val="100000"/>
              </a:lnSpc>
              <a:spcBef>
                <a:spcPts val="0"/>
              </a:spcBef>
              <a:buNone/>
            </a:pPr>
            <a:r>
              <a:rPr lang="en-US" sz="2000" b="1" dirty="0">
                <a:cs typeface="Calibri" panose="020F0502020204030204" pitchFamily="34" charset="0"/>
              </a:rPr>
              <a:t>Buffer</a:t>
            </a:r>
            <a:r>
              <a:rPr lang="en-US" sz="2000" dirty="0">
                <a:cs typeface="Calibri" panose="020F0502020204030204" pitchFamily="34" charset="0"/>
              </a:rPr>
              <a:t>		Area for temporary storage of incoming or outgoing packets</a:t>
            </a:r>
          </a:p>
          <a:p>
            <a:pPr marL="0" indent="0">
              <a:lnSpc>
                <a:spcPct val="100000"/>
              </a:lnSpc>
              <a:spcBef>
                <a:spcPts val="0"/>
              </a:spcBef>
              <a:buNone/>
            </a:pPr>
            <a:r>
              <a:rPr lang="en-US" sz="2000" b="1" dirty="0">
                <a:cs typeface="Calibri" panose="020F0502020204030204" pitchFamily="34" charset="0"/>
              </a:rPr>
              <a:t>Bufferbloat</a:t>
            </a:r>
            <a:r>
              <a:rPr lang="en-US" sz="2000" dirty="0">
                <a:cs typeface="Calibri" panose="020F0502020204030204" pitchFamily="34" charset="0"/>
              </a:rPr>
              <a:t>	Undesirable condition where large bulk flows delay delivery of small (jitter sensitive) flows</a:t>
            </a:r>
          </a:p>
          <a:p>
            <a:pPr marL="0" indent="0">
              <a:lnSpc>
                <a:spcPct val="100000"/>
              </a:lnSpc>
              <a:spcBef>
                <a:spcPts val="0"/>
              </a:spcBef>
              <a:buNone/>
            </a:pPr>
            <a:r>
              <a:rPr lang="en-US" sz="2000" b="1" dirty="0">
                <a:cs typeface="Calibri" panose="020F0502020204030204" pitchFamily="34" charset="0"/>
              </a:rPr>
              <a:t>Byte</a:t>
            </a:r>
            <a:r>
              <a:rPr lang="en-US" sz="2000" dirty="0">
                <a:cs typeface="Calibri" panose="020F0502020204030204" pitchFamily="34" charset="0"/>
              </a:rPr>
              <a:t>		One octet (eight bits)</a:t>
            </a:r>
          </a:p>
          <a:p>
            <a:pPr marL="0" indent="0">
              <a:lnSpc>
                <a:spcPct val="100000"/>
              </a:lnSpc>
              <a:spcBef>
                <a:spcPts val="0"/>
              </a:spcBef>
              <a:buNone/>
            </a:pPr>
            <a:r>
              <a:rPr lang="en-US" sz="2000" b="1" dirty="0">
                <a:cs typeface="Calibri" panose="020F0502020204030204" pitchFamily="34" charset="0"/>
              </a:rPr>
              <a:t>Cat&lt;N&gt; cable</a:t>
            </a:r>
            <a:r>
              <a:rPr lang="en-US" sz="2000" dirty="0">
                <a:cs typeface="Calibri" panose="020F0502020204030204" pitchFamily="34" charset="0"/>
              </a:rPr>
              <a:t>	Copper Ethernet cable rated to handle a particular speed of traffic. You want Cat6a or Cat8.</a:t>
            </a:r>
          </a:p>
          <a:p>
            <a:pPr marL="0" indent="0">
              <a:lnSpc>
                <a:spcPct val="100000"/>
              </a:lnSpc>
              <a:spcBef>
                <a:spcPts val="0"/>
              </a:spcBef>
              <a:buNone/>
            </a:pPr>
            <a:r>
              <a:rPr lang="en-US" sz="2000" b="1" dirty="0">
                <a:cs typeface="Calibri" panose="020F0502020204030204" pitchFamily="34" charset="0"/>
              </a:rPr>
              <a:t>CDN</a:t>
            </a:r>
            <a:r>
              <a:rPr lang="en-US" sz="2000" dirty="0">
                <a:cs typeface="Calibri" panose="020F0502020204030204" pitchFamily="34" charset="0"/>
              </a:rPr>
              <a:t>		Content distribution network: service that replicates content at diverse locations to </a:t>
            </a:r>
          </a:p>
          <a:p>
            <a:pPr marL="0" indent="0">
              <a:lnSpc>
                <a:spcPct val="100000"/>
              </a:lnSpc>
              <a:spcBef>
                <a:spcPts val="0"/>
              </a:spcBef>
              <a:buNone/>
            </a:pPr>
            <a:r>
              <a:rPr lang="en-US" sz="2000" dirty="0">
                <a:cs typeface="Calibri" panose="020F0502020204030204" pitchFamily="34" charset="0"/>
              </a:rPr>
              <a:t>		ensure content is close to where its demanded, and there's sufficient redundancy</a:t>
            </a:r>
            <a:br>
              <a:rPr lang="en-US" sz="2000" dirty="0">
                <a:cs typeface="Calibri" panose="020F0502020204030204" pitchFamily="34" charset="0"/>
              </a:rPr>
            </a:br>
            <a:r>
              <a:rPr lang="en-US" sz="2000" b="1" dirty="0">
                <a:cs typeface="Calibri" panose="020F0502020204030204" pitchFamily="34" charset="0"/>
              </a:rPr>
              <a:t>CLI</a:t>
            </a:r>
            <a:r>
              <a:rPr lang="en-US" sz="2000" dirty="0">
                <a:cs typeface="Calibri" panose="020F0502020204030204" pitchFamily="34" charset="0"/>
              </a:rPr>
              <a:t>		Command Line Interface (type-commands-in/non-graphical interface)</a:t>
            </a:r>
          </a:p>
          <a:p>
            <a:pPr marL="0" indent="0">
              <a:lnSpc>
                <a:spcPct val="100000"/>
              </a:lnSpc>
              <a:spcBef>
                <a:spcPts val="0"/>
              </a:spcBef>
              <a:buNone/>
            </a:pPr>
            <a:r>
              <a:rPr lang="en-US" sz="2000" b="1" dirty="0">
                <a:cs typeface="Calibri" panose="020F0502020204030204" pitchFamily="34" charset="0"/>
              </a:rPr>
              <a:t>Congestion</a:t>
            </a:r>
            <a:r>
              <a:rPr lang="en-US" sz="2000" dirty="0">
                <a:cs typeface="Calibri" panose="020F0502020204030204" pitchFamily="34" charset="0"/>
              </a:rPr>
              <a:t>	Network that's facing more demand than it has capacity</a:t>
            </a:r>
          </a:p>
          <a:p>
            <a:pPr marL="0" indent="0">
              <a:lnSpc>
                <a:spcPct val="100000"/>
              </a:lnSpc>
              <a:spcBef>
                <a:spcPts val="0"/>
              </a:spcBef>
              <a:buNone/>
            </a:pPr>
            <a:endParaRPr lang="en-US" sz="2000" dirty="0">
              <a:cs typeface="Calibri" panose="020F0502020204030204" pitchFamily="34" charset="0"/>
            </a:endParaRPr>
          </a:p>
          <a:p>
            <a:pPr marL="0" indent="0">
              <a:lnSpc>
                <a:spcPct val="100000"/>
              </a:lnSpc>
              <a:spcBef>
                <a:spcPts val="0"/>
              </a:spcBef>
              <a:buNone/>
            </a:pPr>
            <a:endParaRPr lang="en-US" sz="2000" dirty="0">
              <a:cs typeface="Calibri" panose="020F0502020204030204" pitchFamily="34" charset="0"/>
            </a:endParaRPr>
          </a:p>
        </p:txBody>
      </p:sp>
    </p:spTree>
    <p:extLst>
      <p:ext uri="{BB962C8B-B14F-4D97-AF65-F5344CB8AC3E}">
        <p14:creationId xmlns:p14="http://schemas.microsoft.com/office/powerpoint/2010/main" val="138716323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06315-1AA3-F28C-8945-61EBF38904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669D2D-1EAD-B1B3-0F99-F080A7531284}"/>
              </a:ext>
            </a:extLst>
          </p:cNvPr>
          <p:cNvSpPr>
            <a:spLocks noGrp="1"/>
          </p:cNvSpPr>
          <p:nvPr>
            <p:ph type="title"/>
          </p:nvPr>
        </p:nvSpPr>
        <p:spPr>
          <a:xfrm>
            <a:off x="308472" y="176269"/>
            <a:ext cx="11578728" cy="479051"/>
          </a:xfrm>
        </p:spPr>
        <p:txBody>
          <a:bodyPr>
            <a:normAutofit/>
          </a:bodyPr>
          <a:lstStyle/>
          <a:p>
            <a:r>
              <a:rPr lang="en-US" sz="3200" b="1" dirty="0">
                <a:latin typeface="Calibri" panose="020F0502020204030204" pitchFamily="34" charset="0"/>
                <a:cs typeface="Calibri" panose="020F0502020204030204" pitchFamily="34" charset="0"/>
              </a:rPr>
              <a:t>Glossary (cont. 1)</a:t>
            </a:r>
          </a:p>
        </p:txBody>
      </p:sp>
      <p:sp>
        <p:nvSpPr>
          <p:cNvPr id="4" name="Slide Number Placeholder 3">
            <a:extLst>
              <a:ext uri="{FF2B5EF4-FFF2-40B4-BE49-F238E27FC236}">
                <a16:creationId xmlns:a16="http://schemas.microsoft.com/office/drawing/2014/main" id="{FC7B96E2-E606-79AC-B946-C4849C0AF3FA}"/>
              </a:ext>
            </a:extLst>
          </p:cNvPr>
          <p:cNvSpPr>
            <a:spLocks noGrp="1"/>
          </p:cNvSpPr>
          <p:nvPr>
            <p:ph type="sldNum" sz="quarter" idx="12"/>
          </p:nvPr>
        </p:nvSpPr>
        <p:spPr/>
        <p:txBody>
          <a:bodyPr/>
          <a:lstStyle/>
          <a:p>
            <a:fld id="{8B04D3DA-140F-184A-82C2-6FC5EAE7F0A1}" type="slidenum">
              <a:rPr lang="en-US" smtClean="0"/>
              <a:t>134</a:t>
            </a:fld>
            <a:endParaRPr lang="en-US"/>
          </a:p>
        </p:txBody>
      </p:sp>
      <p:sp>
        <p:nvSpPr>
          <p:cNvPr id="5" name="Content Placeholder 4">
            <a:extLst>
              <a:ext uri="{FF2B5EF4-FFF2-40B4-BE49-F238E27FC236}">
                <a16:creationId xmlns:a16="http://schemas.microsoft.com/office/drawing/2014/main" id="{907EA41D-5E6F-B989-D65E-21A928DF1DE7}"/>
              </a:ext>
            </a:extLst>
          </p:cNvPr>
          <p:cNvSpPr>
            <a:spLocks noGrp="1"/>
          </p:cNvSpPr>
          <p:nvPr>
            <p:ph idx="1"/>
          </p:nvPr>
        </p:nvSpPr>
        <p:spPr>
          <a:xfrm>
            <a:off x="308471" y="822960"/>
            <a:ext cx="11490593" cy="5858771"/>
          </a:xfrm>
        </p:spPr>
        <p:txBody>
          <a:bodyPr>
            <a:normAutofit/>
          </a:bodyPr>
          <a:lstStyle/>
          <a:p>
            <a:pPr marL="0" indent="0">
              <a:lnSpc>
                <a:spcPct val="100000"/>
              </a:lnSpc>
              <a:spcBef>
                <a:spcPts val="0"/>
              </a:spcBef>
              <a:buNone/>
            </a:pPr>
            <a:r>
              <a:rPr lang="en-US" sz="2000" b="1" dirty="0">
                <a:cs typeface="Calibri" panose="020F0502020204030204" pitchFamily="34" charset="0"/>
              </a:rPr>
              <a:t>Congestion Control Algorithm</a:t>
            </a:r>
            <a:r>
              <a:rPr lang="en-US" sz="2000" dirty="0">
                <a:cs typeface="Calibri" panose="020F0502020204030204" pitchFamily="34" charset="0"/>
              </a:rPr>
              <a:t>	Algorithm that specifies what happens when sending traffic through</a:t>
            </a:r>
          </a:p>
          <a:p>
            <a:pPr marL="0" indent="0">
              <a:lnSpc>
                <a:spcPct val="100000"/>
              </a:lnSpc>
              <a:spcBef>
                <a:spcPts val="0"/>
              </a:spcBef>
              <a:buNone/>
            </a:pPr>
            <a:r>
              <a:rPr lang="en-US" sz="2000" dirty="0">
                <a:cs typeface="Calibri" panose="020F0502020204030204" pitchFamily="34" charset="0"/>
              </a:rPr>
              <a:t>		limited-capacity network links – how fast does traffic grow? how does traffic decrease?</a:t>
            </a:r>
          </a:p>
          <a:p>
            <a:pPr marL="0" indent="0">
              <a:lnSpc>
                <a:spcPct val="100000"/>
              </a:lnSpc>
              <a:spcBef>
                <a:spcPts val="0"/>
              </a:spcBef>
              <a:buNone/>
            </a:pPr>
            <a:r>
              <a:rPr lang="en-US" sz="2000" b="1" dirty="0">
                <a:cs typeface="Calibri" panose="020F0502020204030204" pitchFamily="34" charset="0"/>
              </a:rPr>
              <a:t>Congestion Control Window</a:t>
            </a:r>
            <a:r>
              <a:rPr lang="en-US" sz="2000" dirty="0">
                <a:cs typeface="Calibri" panose="020F0502020204030204" pitchFamily="34" charset="0"/>
              </a:rPr>
              <a:t>	CWND: dynamically manages the speed at which traffic gets transferred</a:t>
            </a:r>
          </a:p>
          <a:p>
            <a:pPr marL="0" indent="0">
              <a:lnSpc>
                <a:spcPct val="100000"/>
              </a:lnSpc>
              <a:spcBef>
                <a:spcPts val="0"/>
              </a:spcBef>
              <a:buNone/>
            </a:pPr>
            <a:r>
              <a:rPr lang="en-US" sz="2000" b="1" dirty="0">
                <a:cs typeface="Calibri" panose="020F0502020204030204" pitchFamily="34" charset="0"/>
              </a:rPr>
              <a:t>Congestive Collapse</a:t>
            </a:r>
            <a:r>
              <a:rPr lang="en-US" sz="2000" dirty="0">
                <a:cs typeface="Calibri" panose="020F0502020204030204" pitchFamily="34" charset="0"/>
              </a:rPr>
              <a:t>		A disaster where a network fills up, and then, instead of backing off,</a:t>
            </a:r>
            <a:br>
              <a:rPr lang="en-US" sz="2000" dirty="0">
                <a:cs typeface="Calibri" panose="020F0502020204030204" pitchFamily="34" charset="0"/>
              </a:rPr>
            </a:br>
            <a:r>
              <a:rPr lang="en-US" sz="2000" dirty="0">
                <a:cs typeface="Calibri" panose="020F0502020204030204" pitchFamily="34" charset="0"/>
              </a:rPr>
              <a:t>		multiple senders just keep blasting away</a:t>
            </a:r>
          </a:p>
          <a:p>
            <a:pPr marL="0" indent="0">
              <a:lnSpc>
                <a:spcPct val="100000"/>
              </a:lnSpc>
              <a:spcBef>
                <a:spcPts val="0"/>
              </a:spcBef>
              <a:buNone/>
            </a:pPr>
            <a:r>
              <a:rPr lang="en-US" sz="2000" b="1" dirty="0">
                <a:cs typeface="Calibri" panose="020F0502020204030204" pitchFamily="34" charset="0"/>
              </a:rPr>
              <a:t>CUBIC</a:t>
            </a:r>
            <a:r>
              <a:rPr lang="en-US" sz="2000" dirty="0">
                <a:cs typeface="Calibri" panose="020F0502020204030204" pitchFamily="34" charset="0"/>
              </a:rPr>
              <a:t>		Most common congestion control algorithm</a:t>
            </a:r>
          </a:p>
          <a:p>
            <a:pPr marL="0" indent="0">
              <a:lnSpc>
                <a:spcPct val="100000"/>
              </a:lnSpc>
              <a:spcBef>
                <a:spcPts val="0"/>
              </a:spcBef>
              <a:buNone/>
            </a:pPr>
            <a:r>
              <a:rPr lang="en-US" sz="2000" b="1" dirty="0">
                <a:cs typeface="Calibri" panose="020F0502020204030204" pitchFamily="34" charset="0"/>
              </a:rPr>
              <a:t>Cut-through</a:t>
            </a:r>
            <a:r>
              <a:rPr lang="en-US" sz="2000" dirty="0">
                <a:cs typeface="Calibri" panose="020F0502020204030204" pitchFamily="34" charset="0"/>
              </a:rPr>
              <a:t>	Network switch that begins forwarding a packet as soon as it has partially received it</a:t>
            </a:r>
          </a:p>
          <a:p>
            <a:pPr marL="0" indent="0">
              <a:lnSpc>
                <a:spcPct val="100000"/>
              </a:lnSpc>
              <a:spcBef>
                <a:spcPts val="0"/>
              </a:spcBef>
              <a:buNone/>
            </a:pPr>
            <a:r>
              <a:rPr lang="en-US" sz="2000" b="1" dirty="0">
                <a:cs typeface="Calibri" panose="020F0502020204030204" pitchFamily="34" charset="0"/>
              </a:rPr>
              <a:t>Debian 12</a:t>
            </a:r>
            <a:r>
              <a:rPr lang="en-US" sz="2000" dirty="0">
                <a:cs typeface="Calibri" panose="020F0502020204030204" pitchFamily="34" charset="0"/>
              </a:rPr>
              <a:t>	The latest version of Debian Linux as of the time this was written (known as "Bookworm")</a:t>
            </a:r>
          </a:p>
          <a:p>
            <a:pPr marL="0" indent="0">
              <a:lnSpc>
                <a:spcPct val="100000"/>
              </a:lnSpc>
              <a:spcBef>
                <a:spcPts val="0"/>
              </a:spcBef>
              <a:buNone/>
            </a:pPr>
            <a:r>
              <a:rPr lang="en-US" sz="2000" b="1" dirty="0">
                <a:cs typeface="Calibri" panose="020F0502020204030204" pitchFamily="34" charset="0"/>
              </a:rPr>
              <a:t>Dongle</a:t>
            </a:r>
            <a:r>
              <a:rPr lang="en-US" sz="2000" dirty="0">
                <a:cs typeface="Calibri" panose="020F0502020204030204" pitchFamily="34" charset="0"/>
              </a:rPr>
              <a:t>		Adapter that dangles from the side or back of a system</a:t>
            </a:r>
          </a:p>
          <a:p>
            <a:pPr marL="0" indent="0">
              <a:lnSpc>
                <a:spcPct val="100000"/>
              </a:lnSpc>
              <a:spcBef>
                <a:spcPts val="0"/>
              </a:spcBef>
              <a:buNone/>
            </a:pPr>
            <a:r>
              <a:rPr lang="en-US" sz="2000" b="1" dirty="0">
                <a:cs typeface="Calibri" panose="020F0502020204030204" pitchFamily="34" charset="0"/>
              </a:rPr>
              <a:t>Download</a:t>
            </a:r>
            <a:r>
              <a:rPr lang="en-US" sz="2000" dirty="0">
                <a:cs typeface="Calibri" panose="020F0502020204030204" pitchFamily="34" charset="0"/>
              </a:rPr>
              <a:t>	Transfer data down from the Internet to the user</a:t>
            </a:r>
          </a:p>
          <a:p>
            <a:pPr marL="0" indent="0">
              <a:lnSpc>
                <a:spcPct val="100000"/>
              </a:lnSpc>
              <a:spcBef>
                <a:spcPts val="0"/>
              </a:spcBef>
              <a:buNone/>
            </a:pPr>
            <a:r>
              <a:rPr lang="en-US" sz="2000" b="1" dirty="0">
                <a:cs typeface="Calibri" panose="020F0502020204030204" pitchFamily="34" charset="0"/>
              </a:rPr>
              <a:t>Driver</a:t>
            </a:r>
            <a:r>
              <a:rPr lang="en-US" sz="2000" dirty="0">
                <a:cs typeface="Calibri" panose="020F0502020204030204" pitchFamily="34" charset="0"/>
              </a:rPr>
              <a:t>		Software that is supplied with a peripheral that allows a system to see and use the device</a:t>
            </a:r>
          </a:p>
          <a:p>
            <a:pPr marL="0" indent="0">
              <a:lnSpc>
                <a:spcPct val="100000"/>
              </a:lnSpc>
              <a:spcBef>
                <a:spcPts val="0"/>
              </a:spcBef>
              <a:buNone/>
            </a:pPr>
            <a:r>
              <a:rPr lang="en-US" sz="2000" b="1" dirty="0">
                <a:cs typeface="Calibri" panose="020F0502020204030204" pitchFamily="34" charset="0"/>
              </a:rPr>
              <a:t>ECN</a:t>
            </a:r>
            <a:r>
              <a:rPr lang="en-US" sz="2000" dirty="0">
                <a:cs typeface="Calibri" panose="020F0502020204030204" pitchFamily="34" charset="0"/>
              </a:rPr>
              <a:t>		Explicit Control Notification: way of explicitly telling a sender when the receiver's full</a:t>
            </a:r>
          </a:p>
          <a:p>
            <a:pPr marL="0" indent="0">
              <a:lnSpc>
                <a:spcPct val="100000"/>
              </a:lnSpc>
              <a:spcBef>
                <a:spcPts val="0"/>
              </a:spcBef>
              <a:buNone/>
            </a:pPr>
            <a:r>
              <a:rPr lang="en-US" sz="2000" b="1" dirty="0">
                <a:cs typeface="Calibri" panose="020F0502020204030204" pitchFamily="34" charset="0"/>
              </a:rPr>
              <a:t>Ethernet</a:t>
            </a:r>
            <a:r>
              <a:rPr lang="en-US" sz="2000" dirty="0">
                <a:cs typeface="Calibri" panose="020F0502020204030204" pitchFamily="34" charset="0"/>
              </a:rPr>
              <a:t>		Fundamental data link protocol (running at layer 2 of the OSI model) </a:t>
            </a:r>
          </a:p>
          <a:p>
            <a:pPr marL="0" indent="0">
              <a:lnSpc>
                <a:spcPct val="100000"/>
              </a:lnSpc>
              <a:spcBef>
                <a:spcPts val="0"/>
              </a:spcBef>
              <a:buNone/>
            </a:pPr>
            <a:r>
              <a:rPr lang="en-US" sz="2000" b="1" dirty="0">
                <a:cs typeface="Calibri" panose="020F0502020204030204" pitchFamily="34" charset="0"/>
              </a:rPr>
              <a:t>Ethernet switch</a:t>
            </a:r>
            <a:r>
              <a:rPr lang="en-US" sz="2000" dirty="0">
                <a:cs typeface="Calibri" panose="020F0502020204030204" pitchFamily="34" charset="0"/>
              </a:rPr>
              <a:t>	Layer 2 device allowing Ethernet devices to interconnect</a:t>
            </a:r>
          </a:p>
          <a:p>
            <a:pPr marL="0" indent="0">
              <a:lnSpc>
                <a:spcPct val="100000"/>
              </a:lnSpc>
              <a:spcBef>
                <a:spcPts val="0"/>
              </a:spcBef>
              <a:buNone/>
            </a:pPr>
            <a:r>
              <a:rPr lang="en-US" sz="2000" b="1" dirty="0">
                <a:cs typeface="Calibri" panose="020F0502020204030204" pitchFamily="34" charset="0"/>
              </a:rPr>
              <a:t>Fairness</a:t>
            </a:r>
            <a:r>
              <a:rPr lang="en-US" sz="2000" dirty="0">
                <a:cs typeface="Calibri" panose="020F0502020204030204" pitchFamily="34" charset="0"/>
              </a:rPr>
              <a:t>		Scenario where multiple users get an appropriate share of network capacity</a:t>
            </a:r>
          </a:p>
          <a:p>
            <a:pPr marL="0" indent="0">
              <a:lnSpc>
                <a:spcPct val="100000"/>
              </a:lnSpc>
              <a:spcBef>
                <a:spcPts val="0"/>
              </a:spcBef>
              <a:buNone/>
            </a:pPr>
            <a:r>
              <a:rPr lang="en-US" sz="2000" b="1" dirty="0">
                <a:cs typeface="Calibri" panose="020F0502020204030204" pitchFamily="34" charset="0"/>
              </a:rPr>
              <a:t>FTTH</a:t>
            </a:r>
            <a:r>
              <a:rPr lang="en-US" sz="2000" dirty="0">
                <a:cs typeface="Calibri" panose="020F0502020204030204" pitchFamily="34" charset="0"/>
              </a:rPr>
              <a:t>		Fiber To The Home</a:t>
            </a:r>
          </a:p>
          <a:p>
            <a:pPr marL="0" indent="0">
              <a:lnSpc>
                <a:spcPct val="100000"/>
              </a:lnSpc>
              <a:spcBef>
                <a:spcPts val="0"/>
              </a:spcBef>
              <a:buNone/>
            </a:pPr>
            <a:r>
              <a:rPr lang="en-US" sz="2000" b="1" dirty="0">
                <a:cs typeface="Calibri" panose="020F0502020204030204" pitchFamily="34" charset="0"/>
              </a:rPr>
              <a:t>Gbps</a:t>
            </a:r>
            <a:r>
              <a:rPr lang="en-US" sz="2000" dirty="0">
                <a:cs typeface="Calibri" panose="020F0502020204030204" pitchFamily="34" charset="0"/>
              </a:rPr>
              <a:t>		1,000,000,000 bits per second (125,000,000 bytes per second)</a:t>
            </a:r>
          </a:p>
          <a:p>
            <a:pPr marL="0" indent="0">
              <a:lnSpc>
                <a:spcPct val="100000"/>
              </a:lnSpc>
              <a:spcBef>
                <a:spcPts val="0"/>
              </a:spcBef>
              <a:buNone/>
            </a:pPr>
            <a:r>
              <a:rPr lang="en-US" sz="2000" b="1" dirty="0">
                <a:cs typeface="Calibri" panose="020F0502020204030204" pitchFamily="34" charset="0"/>
              </a:rPr>
              <a:t>Fairness</a:t>
            </a:r>
            <a:r>
              <a:rPr lang="en-US" sz="2000" dirty="0">
                <a:cs typeface="Calibri" panose="020F0502020204030204" pitchFamily="34" charset="0"/>
              </a:rPr>
              <a:t>		Scenario where multiple users get an appropriate share of network capacity</a:t>
            </a:r>
          </a:p>
          <a:p>
            <a:pPr marL="0" indent="0">
              <a:lnSpc>
                <a:spcPct val="100000"/>
              </a:lnSpc>
              <a:spcBef>
                <a:spcPts val="0"/>
              </a:spcBef>
              <a:buNone/>
            </a:pPr>
            <a:endParaRPr lang="en-US" sz="2000" dirty="0">
              <a:cs typeface="Calibri" panose="020F0502020204030204" pitchFamily="34" charset="0"/>
            </a:endParaRPr>
          </a:p>
          <a:p>
            <a:pPr marL="0" indent="0">
              <a:lnSpc>
                <a:spcPct val="100000"/>
              </a:lnSpc>
              <a:spcBef>
                <a:spcPts val="0"/>
              </a:spcBef>
              <a:buNone/>
            </a:pPr>
            <a:endParaRPr lang="en-US" sz="2000" dirty="0">
              <a:cs typeface="Calibri" panose="020F0502020204030204" pitchFamily="34" charset="0"/>
            </a:endParaRPr>
          </a:p>
        </p:txBody>
      </p:sp>
    </p:spTree>
    <p:extLst>
      <p:ext uri="{BB962C8B-B14F-4D97-AF65-F5344CB8AC3E}">
        <p14:creationId xmlns:p14="http://schemas.microsoft.com/office/powerpoint/2010/main" val="63659651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05DE5-C2B8-6A86-889C-35D8F0A6A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B78C11-AA76-96DA-E00D-0A5526CD5DE1}"/>
              </a:ext>
            </a:extLst>
          </p:cNvPr>
          <p:cNvSpPr>
            <a:spLocks noGrp="1"/>
          </p:cNvSpPr>
          <p:nvPr>
            <p:ph type="title"/>
          </p:nvPr>
        </p:nvSpPr>
        <p:spPr>
          <a:xfrm>
            <a:off x="308472" y="176269"/>
            <a:ext cx="11578728" cy="479051"/>
          </a:xfrm>
        </p:spPr>
        <p:txBody>
          <a:bodyPr>
            <a:normAutofit/>
          </a:bodyPr>
          <a:lstStyle/>
          <a:p>
            <a:r>
              <a:rPr lang="en-US" sz="3200" b="1" dirty="0">
                <a:latin typeface="Calibri" panose="020F0502020204030204" pitchFamily="34" charset="0"/>
                <a:cs typeface="Calibri" panose="020F0502020204030204" pitchFamily="34" charset="0"/>
              </a:rPr>
              <a:t>Glossary (cont. 2)</a:t>
            </a:r>
          </a:p>
        </p:txBody>
      </p:sp>
      <p:sp>
        <p:nvSpPr>
          <p:cNvPr id="4" name="Slide Number Placeholder 3">
            <a:extLst>
              <a:ext uri="{FF2B5EF4-FFF2-40B4-BE49-F238E27FC236}">
                <a16:creationId xmlns:a16="http://schemas.microsoft.com/office/drawing/2014/main" id="{AED1D11D-0511-DBD5-A6F4-2449E2C67AE3}"/>
              </a:ext>
            </a:extLst>
          </p:cNvPr>
          <p:cNvSpPr>
            <a:spLocks noGrp="1"/>
          </p:cNvSpPr>
          <p:nvPr>
            <p:ph type="sldNum" sz="quarter" idx="12"/>
          </p:nvPr>
        </p:nvSpPr>
        <p:spPr/>
        <p:txBody>
          <a:bodyPr/>
          <a:lstStyle/>
          <a:p>
            <a:fld id="{8B04D3DA-140F-184A-82C2-6FC5EAE7F0A1}" type="slidenum">
              <a:rPr lang="en-US" smtClean="0"/>
              <a:t>135</a:t>
            </a:fld>
            <a:endParaRPr lang="en-US"/>
          </a:p>
        </p:txBody>
      </p:sp>
      <p:sp>
        <p:nvSpPr>
          <p:cNvPr id="5" name="Content Placeholder 4">
            <a:extLst>
              <a:ext uri="{FF2B5EF4-FFF2-40B4-BE49-F238E27FC236}">
                <a16:creationId xmlns:a16="http://schemas.microsoft.com/office/drawing/2014/main" id="{B06401F9-9574-18BD-8C9C-0452B4C3E1FF}"/>
              </a:ext>
            </a:extLst>
          </p:cNvPr>
          <p:cNvSpPr>
            <a:spLocks noGrp="1"/>
          </p:cNvSpPr>
          <p:nvPr>
            <p:ph idx="1"/>
          </p:nvPr>
        </p:nvSpPr>
        <p:spPr>
          <a:xfrm>
            <a:off x="308471" y="822960"/>
            <a:ext cx="11490593" cy="5858771"/>
          </a:xfrm>
        </p:spPr>
        <p:txBody>
          <a:bodyPr>
            <a:normAutofit/>
          </a:bodyPr>
          <a:lstStyle/>
          <a:p>
            <a:pPr marL="0" indent="0">
              <a:lnSpc>
                <a:spcPct val="100000"/>
              </a:lnSpc>
              <a:spcBef>
                <a:spcPts val="0"/>
              </a:spcBef>
              <a:buNone/>
            </a:pPr>
            <a:r>
              <a:rPr lang="en-US" sz="2000" b="1" dirty="0">
                <a:cs typeface="Calibri" panose="020F0502020204030204" pitchFamily="34" charset="0"/>
              </a:rPr>
              <a:t>FTTH</a:t>
            </a:r>
            <a:r>
              <a:rPr lang="en-US" sz="2000" dirty="0">
                <a:cs typeface="Calibri" panose="020F0502020204030204" pitchFamily="34" charset="0"/>
              </a:rPr>
              <a:t>		Fiber To The Home</a:t>
            </a:r>
          </a:p>
          <a:p>
            <a:pPr marL="0" indent="0">
              <a:lnSpc>
                <a:spcPct val="100000"/>
              </a:lnSpc>
              <a:spcBef>
                <a:spcPts val="0"/>
              </a:spcBef>
              <a:buNone/>
            </a:pPr>
            <a:r>
              <a:rPr lang="en-US" sz="2000" b="1" dirty="0">
                <a:cs typeface="Calibri" panose="020F0502020204030204" pitchFamily="34" charset="0"/>
              </a:rPr>
              <a:t>Gbps</a:t>
            </a:r>
            <a:r>
              <a:rPr lang="en-US" sz="2000" dirty="0">
                <a:cs typeface="Calibri" panose="020F0502020204030204" pitchFamily="34" charset="0"/>
              </a:rPr>
              <a:t>		1,000,000,000 bits per second (125,000,000 bytes per second)</a:t>
            </a:r>
          </a:p>
          <a:p>
            <a:pPr marL="0" indent="0">
              <a:lnSpc>
                <a:spcPct val="100000"/>
              </a:lnSpc>
              <a:spcBef>
                <a:spcPts val="0"/>
              </a:spcBef>
              <a:buNone/>
            </a:pPr>
            <a:r>
              <a:rPr lang="en-US" sz="2000" b="1" dirty="0">
                <a:cs typeface="Calibri" panose="020F0502020204030204" pitchFamily="34" charset="0"/>
              </a:rPr>
              <a:t>Geolocation</a:t>
            </a:r>
            <a:r>
              <a:rPr lang="en-US" sz="2000" dirty="0">
                <a:cs typeface="Calibri" panose="020F0502020204030204" pitchFamily="34" charset="0"/>
              </a:rPr>
              <a:t>	Mapping an IP to a physical location on the globe</a:t>
            </a:r>
          </a:p>
          <a:p>
            <a:pPr marL="0" indent="0">
              <a:lnSpc>
                <a:spcPct val="100000"/>
              </a:lnSpc>
              <a:spcBef>
                <a:spcPts val="0"/>
              </a:spcBef>
              <a:buNone/>
            </a:pPr>
            <a:r>
              <a:rPr lang="en-US" sz="2000" b="1" dirty="0">
                <a:cs typeface="Calibri" panose="020F0502020204030204" pitchFamily="34" charset="0"/>
              </a:rPr>
              <a:t>Geostationary satellite</a:t>
            </a:r>
            <a:r>
              <a:rPr lang="en-US" sz="2000" dirty="0">
                <a:cs typeface="Calibri" panose="020F0502020204030204" pitchFamily="34" charset="0"/>
              </a:rPr>
              <a:t>	Satellite orbiting at </a:t>
            </a:r>
            <a:r>
              <a:rPr lang="en-US" sz="2000" dirty="0"/>
              <a:t>22,236 miles above the equator, matching the earth's rotation</a:t>
            </a:r>
            <a:br>
              <a:rPr lang="en-US" sz="2000" dirty="0"/>
            </a:br>
            <a:r>
              <a:rPr lang="en-US" sz="2000" b="1" dirty="0"/>
              <a:t>GUI</a:t>
            </a:r>
            <a:r>
              <a:rPr lang="en-US" sz="2000" dirty="0"/>
              <a:t>		Graphical (Point-and-Click) User Interface</a:t>
            </a:r>
            <a:endParaRPr lang="en-US" sz="2000" dirty="0">
              <a:cs typeface="Calibri" panose="020F0502020204030204" pitchFamily="34" charset="0"/>
            </a:endParaRPr>
          </a:p>
          <a:p>
            <a:pPr marL="0" indent="0">
              <a:lnSpc>
                <a:spcPct val="100000"/>
              </a:lnSpc>
              <a:spcBef>
                <a:spcPts val="0"/>
              </a:spcBef>
              <a:buNone/>
            </a:pPr>
            <a:r>
              <a:rPr lang="en-US" sz="2000" b="1" dirty="0">
                <a:cs typeface="Calibri" panose="020F0502020204030204" pitchFamily="34" charset="0"/>
              </a:rPr>
              <a:t>ICMP</a:t>
            </a:r>
            <a:r>
              <a:rPr lang="en-US" sz="2000" dirty="0">
                <a:cs typeface="Calibri" panose="020F0502020204030204" pitchFamily="34" charset="0"/>
              </a:rPr>
              <a:t>		Internet Control Message Protocol – used for error reporting, flow control and other tasks</a:t>
            </a:r>
          </a:p>
          <a:p>
            <a:pPr marL="0" indent="0">
              <a:lnSpc>
                <a:spcPct val="100000"/>
              </a:lnSpc>
              <a:spcBef>
                <a:spcPts val="0"/>
              </a:spcBef>
              <a:buNone/>
            </a:pPr>
            <a:r>
              <a:rPr lang="en-US" sz="2000" b="1" dirty="0">
                <a:cs typeface="Calibri" panose="020F0502020204030204" pitchFamily="34" charset="0"/>
              </a:rPr>
              <a:t>Interframe gap</a:t>
            </a:r>
            <a:r>
              <a:rPr lang="en-US" sz="2000" dirty="0">
                <a:cs typeface="Calibri" panose="020F0502020204030204" pitchFamily="34" charset="0"/>
              </a:rPr>
              <a:t>	Space between two Ethernet frames (12 bytes long)</a:t>
            </a:r>
          </a:p>
          <a:p>
            <a:pPr marL="0" indent="0">
              <a:lnSpc>
                <a:spcPct val="100000"/>
              </a:lnSpc>
              <a:spcBef>
                <a:spcPts val="0"/>
              </a:spcBef>
              <a:buNone/>
            </a:pPr>
            <a:r>
              <a:rPr lang="en-US" sz="2000" b="1" dirty="0">
                <a:cs typeface="Calibri" panose="020F0502020204030204" pitchFamily="34" charset="0"/>
              </a:rPr>
              <a:t>Iperf3</a:t>
            </a:r>
            <a:r>
              <a:rPr lang="en-US" sz="2000" dirty="0">
                <a:cs typeface="Calibri" panose="020F0502020204030204" pitchFamily="34" charset="0"/>
              </a:rPr>
              <a:t>		Command-line interface bandwidth testing tool</a:t>
            </a:r>
          </a:p>
          <a:p>
            <a:pPr marL="0" indent="0">
              <a:lnSpc>
                <a:spcPct val="100000"/>
              </a:lnSpc>
              <a:spcBef>
                <a:spcPts val="0"/>
              </a:spcBef>
              <a:buNone/>
            </a:pPr>
            <a:r>
              <a:rPr lang="en-US" sz="2000" b="1" dirty="0">
                <a:cs typeface="Calibri" panose="020F0502020204030204" pitchFamily="34" charset="0"/>
              </a:rPr>
              <a:t>IPv4	</a:t>
            </a:r>
            <a:r>
              <a:rPr lang="en-US" sz="2000" dirty="0">
                <a:cs typeface="Calibri" panose="020F0502020204030204" pitchFamily="34" charset="0"/>
              </a:rPr>
              <a:t>	Classic dotted quad format addresses (www.m3aawg.org is 34.214.179.220)</a:t>
            </a:r>
          </a:p>
          <a:p>
            <a:pPr marL="0" indent="0">
              <a:lnSpc>
                <a:spcPct val="100000"/>
              </a:lnSpc>
              <a:spcBef>
                <a:spcPts val="0"/>
              </a:spcBef>
              <a:buNone/>
            </a:pPr>
            <a:r>
              <a:rPr lang="en-US" sz="2000" b="1" dirty="0">
                <a:cs typeface="Calibri" panose="020F0502020204030204" pitchFamily="34" charset="0"/>
              </a:rPr>
              <a:t>IPv6</a:t>
            </a:r>
            <a:r>
              <a:rPr lang="en-US" sz="2000" dirty="0">
                <a:cs typeface="Calibri" panose="020F0502020204030204" pitchFamily="34" charset="0"/>
              </a:rPr>
              <a:t>		New longer-form addresses (</a:t>
            </a:r>
            <a:r>
              <a:rPr lang="en-US" sz="2000" dirty="0" err="1">
                <a:cs typeface="Calibri" panose="020F0502020204030204" pitchFamily="34" charset="0"/>
              </a:rPr>
              <a:t>www.ietf.org</a:t>
            </a:r>
            <a:r>
              <a:rPr lang="en-US" sz="2000" dirty="0">
                <a:cs typeface="Calibri" panose="020F0502020204030204" pitchFamily="34" charset="0"/>
              </a:rPr>
              <a:t> uses 2606:4700::6810:2d63)</a:t>
            </a:r>
          </a:p>
          <a:p>
            <a:pPr marL="0" indent="0">
              <a:lnSpc>
                <a:spcPct val="100000"/>
              </a:lnSpc>
              <a:spcBef>
                <a:spcPts val="0"/>
              </a:spcBef>
              <a:buNone/>
            </a:pPr>
            <a:r>
              <a:rPr lang="en-US" sz="2000" b="1" dirty="0">
                <a:cs typeface="Calibri" panose="020F0502020204030204" pitchFamily="34" charset="0"/>
              </a:rPr>
              <a:t>Jitter</a:t>
            </a:r>
            <a:r>
              <a:rPr lang="en-US" sz="2000" dirty="0">
                <a:cs typeface="Calibri" panose="020F0502020204030204" pitchFamily="34" charset="0"/>
              </a:rPr>
              <a:t>		Variability in packet pacing</a:t>
            </a:r>
          </a:p>
          <a:p>
            <a:pPr marL="0" indent="0">
              <a:lnSpc>
                <a:spcPct val="100000"/>
              </a:lnSpc>
              <a:spcBef>
                <a:spcPts val="0"/>
              </a:spcBef>
              <a:buNone/>
            </a:pPr>
            <a:r>
              <a:rPr lang="en-US" sz="2000" b="1" dirty="0">
                <a:cs typeface="Calibri" panose="020F0502020204030204" pitchFamily="34" charset="0"/>
              </a:rPr>
              <a:t>Jumbo frames</a:t>
            </a:r>
            <a:r>
              <a:rPr lang="en-US" sz="2000" dirty="0">
                <a:cs typeface="Calibri" panose="020F0502020204030204" pitchFamily="34" charset="0"/>
              </a:rPr>
              <a:t>	</a:t>
            </a:r>
            <a:r>
              <a:rPr lang="en-US" sz="2000" spc="-10" dirty="0">
                <a:cs typeface="Calibri" panose="020F0502020204030204" pitchFamily="34" charset="0"/>
              </a:rPr>
              <a:t>Most networks use 1500-byte frames, but some may be configured to use 9,000 byte 			"jumbos"</a:t>
            </a:r>
            <a:br>
              <a:rPr lang="en-US" sz="2000" spc="-10" dirty="0">
                <a:cs typeface="Calibri" panose="020F0502020204030204" pitchFamily="34" charset="0"/>
              </a:rPr>
            </a:br>
            <a:r>
              <a:rPr lang="en-US" sz="2000" b="1" spc="-10" dirty="0">
                <a:cs typeface="Calibri" panose="020F0502020204030204" pitchFamily="34" charset="0"/>
              </a:rPr>
              <a:t>Lag</a:t>
            </a:r>
            <a:r>
              <a:rPr lang="en-US" sz="2000" spc="-10" dirty="0">
                <a:cs typeface="Calibri" panose="020F0502020204030204" pitchFamily="34" charset="0"/>
              </a:rPr>
              <a:t>		Undesirable delay when playing an interactive online game</a:t>
            </a:r>
          </a:p>
          <a:p>
            <a:pPr marL="0" indent="0">
              <a:lnSpc>
                <a:spcPct val="100000"/>
              </a:lnSpc>
              <a:spcBef>
                <a:spcPts val="0"/>
              </a:spcBef>
              <a:buNone/>
            </a:pPr>
            <a:r>
              <a:rPr lang="en-US" sz="2000" b="1" dirty="0">
                <a:cs typeface="Calibri" panose="020F0502020204030204" pitchFamily="34" charset="0"/>
              </a:rPr>
              <a:t>Lambda	</a:t>
            </a:r>
            <a:r>
              <a:rPr lang="en-US" sz="2000" dirty="0">
                <a:cs typeface="Calibri" panose="020F0502020204030204" pitchFamily="34" charset="0"/>
              </a:rPr>
              <a:t>	Optical wavelength used for dedicated point-to-point high bandwidth connections</a:t>
            </a:r>
          </a:p>
          <a:p>
            <a:pPr marL="0" indent="0">
              <a:lnSpc>
                <a:spcPct val="100000"/>
              </a:lnSpc>
              <a:spcBef>
                <a:spcPts val="0"/>
              </a:spcBef>
              <a:buNone/>
            </a:pPr>
            <a:r>
              <a:rPr lang="en-US" sz="2000" b="1" dirty="0">
                <a:cs typeface="Calibri" panose="020F0502020204030204" pitchFamily="34" charset="0"/>
              </a:rPr>
              <a:t>Latency</a:t>
            </a:r>
            <a:r>
              <a:rPr lang="en-US" sz="2000" dirty="0">
                <a:cs typeface="Calibri" panose="020F0502020204030204" pitchFamily="34" charset="0"/>
              </a:rPr>
              <a:t>		Network delay between two locations, normally measured in milliseconds</a:t>
            </a:r>
          </a:p>
          <a:p>
            <a:pPr marL="0" indent="0">
              <a:lnSpc>
                <a:spcPct val="100000"/>
              </a:lnSpc>
              <a:spcBef>
                <a:spcPts val="0"/>
              </a:spcBef>
              <a:buNone/>
            </a:pPr>
            <a:r>
              <a:rPr lang="en-US" sz="2000" b="1" dirty="0">
                <a:cs typeface="Calibri" panose="020F0502020204030204" pitchFamily="34" charset="0"/>
              </a:rPr>
              <a:t>Layer 2</a:t>
            </a:r>
            <a:r>
              <a:rPr lang="en-US" sz="2000" dirty="0">
                <a:cs typeface="Calibri" panose="020F0502020204030204" pitchFamily="34" charset="0"/>
              </a:rPr>
              <a:t>		Switch Ethernet traffic based just on hardware MAC addresses</a:t>
            </a:r>
          </a:p>
          <a:p>
            <a:pPr marL="0" indent="0">
              <a:lnSpc>
                <a:spcPct val="100000"/>
              </a:lnSpc>
              <a:spcBef>
                <a:spcPts val="0"/>
              </a:spcBef>
              <a:buNone/>
            </a:pPr>
            <a:r>
              <a:rPr lang="en-US" sz="2000" b="1" dirty="0">
                <a:cs typeface="Calibri" panose="020F0502020204030204" pitchFamily="34" charset="0"/>
              </a:rPr>
              <a:t>Layer 3</a:t>
            </a:r>
            <a:r>
              <a:rPr lang="en-US" sz="2000" dirty="0">
                <a:cs typeface="Calibri" panose="020F0502020204030204" pitchFamily="34" charset="0"/>
              </a:rPr>
              <a:t>		Route Ethernet traffic based on IP addresses</a:t>
            </a:r>
          </a:p>
          <a:p>
            <a:pPr marL="0" indent="0">
              <a:lnSpc>
                <a:spcPct val="100000"/>
              </a:lnSpc>
              <a:spcBef>
                <a:spcPts val="0"/>
              </a:spcBef>
              <a:buNone/>
            </a:pPr>
            <a:r>
              <a:rPr lang="en-US" sz="2000" b="1" dirty="0">
                <a:cs typeface="Calibri" panose="020F0502020204030204" pitchFamily="34" charset="0"/>
              </a:rPr>
              <a:t>LFN</a:t>
            </a:r>
            <a:r>
              <a:rPr lang="en-US" sz="2000" dirty="0">
                <a:cs typeface="Calibri" panose="020F0502020204030204" pitchFamily="34" charset="0"/>
              </a:rPr>
              <a:t>		Long Fat Network (a long distance, high-capacity network)</a:t>
            </a:r>
          </a:p>
          <a:p>
            <a:pPr marL="0" indent="0">
              <a:lnSpc>
                <a:spcPct val="100000"/>
              </a:lnSpc>
              <a:spcBef>
                <a:spcPts val="0"/>
              </a:spcBef>
              <a:buNone/>
            </a:pPr>
            <a:endParaRPr lang="en-US" sz="2000" dirty="0">
              <a:cs typeface="Calibri" panose="020F0502020204030204" pitchFamily="34" charset="0"/>
            </a:endParaRPr>
          </a:p>
        </p:txBody>
      </p:sp>
    </p:spTree>
    <p:extLst>
      <p:ext uri="{BB962C8B-B14F-4D97-AF65-F5344CB8AC3E}">
        <p14:creationId xmlns:p14="http://schemas.microsoft.com/office/powerpoint/2010/main" val="2390776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D9905-9DE7-F4F3-61E7-07FB4759E5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7441CF-4D30-05B4-EB11-907D496CA606}"/>
              </a:ext>
            </a:extLst>
          </p:cNvPr>
          <p:cNvSpPr>
            <a:spLocks noGrp="1"/>
          </p:cNvSpPr>
          <p:nvPr>
            <p:ph type="title"/>
          </p:nvPr>
        </p:nvSpPr>
        <p:spPr>
          <a:xfrm>
            <a:off x="308472" y="176269"/>
            <a:ext cx="11578728" cy="479051"/>
          </a:xfrm>
        </p:spPr>
        <p:txBody>
          <a:bodyPr>
            <a:normAutofit/>
          </a:bodyPr>
          <a:lstStyle/>
          <a:p>
            <a:r>
              <a:rPr lang="en-US" sz="3200" b="1" dirty="0">
                <a:latin typeface="Calibri" panose="020F0502020204030204" pitchFamily="34" charset="0"/>
                <a:cs typeface="Calibri" panose="020F0502020204030204" pitchFamily="34" charset="0"/>
              </a:rPr>
              <a:t>Glossary (cont. 3)</a:t>
            </a:r>
          </a:p>
        </p:txBody>
      </p:sp>
      <p:sp>
        <p:nvSpPr>
          <p:cNvPr id="4" name="Slide Number Placeholder 3">
            <a:extLst>
              <a:ext uri="{FF2B5EF4-FFF2-40B4-BE49-F238E27FC236}">
                <a16:creationId xmlns:a16="http://schemas.microsoft.com/office/drawing/2014/main" id="{6B116B43-CB73-7BD6-39AD-5D27B1C80060}"/>
              </a:ext>
            </a:extLst>
          </p:cNvPr>
          <p:cNvSpPr>
            <a:spLocks noGrp="1"/>
          </p:cNvSpPr>
          <p:nvPr>
            <p:ph type="sldNum" sz="quarter" idx="12"/>
          </p:nvPr>
        </p:nvSpPr>
        <p:spPr/>
        <p:txBody>
          <a:bodyPr/>
          <a:lstStyle/>
          <a:p>
            <a:fld id="{8B04D3DA-140F-184A-82C2-6FC5EAE7F0A1}" type="slidenum">
              <a:rPr lang="en-US" smtClean="0"/>
              <a:t>136</a:t>
            </a:fld>
            <a:endParaRPr lang="en-US"/>
          </a:p>
        </p:txBody>
      </p:sp>
      <p:sp>
        <p:nvSpPr>
          <p:cNvPr id="5" name="Content Placeholder 4">
            <a:extLst>
              <a:ext uri="{FF2B5EF4-FFF2-40B4-BE49-F238E27FC236}">
                <a16:creationId xmlns:a16="http://schemas.microsoft.com/office/drawing/2014/main" id="{B1E51513-742D-1C15-04CD-9BDAA1356D3E}"/>
              </a:ext>
            </a:extLst>
          </p:cNvPr>
          <p:cNvSpPr>
            <a:spLocks noGrp="1"/>
          </p:cNvSpPr>
          <p:nvPr>
            <p:ph idx="1"/>
          </p:nvPr>
        </p:nvSpPr>
        <p:spPr>
          <a:xfrm>
            <a:off x="308471" y="822960"/>
            <a:ext cx="11770458" cy="5858771"/>
          </a:xfrm>
        </p:spPr>
        <p:txBody>
          <a:bodyPr>
            <a:normAutofit/>
          </a:bodyPr>
          <a:lstStyle/>
          <a:p>
            <a:pPr marL="0" indent="0">
              <a:lnSpc>
                <a:spcPct val="100000"/>
              </a:lnSpc>
              <a:spcBef>
                <a:spcPts val="0"/>
              </a:spcBef>
              <a:buNone/>
            </a:pPr>
            <a:r>
              <a:rPr lang="en-US" sz="2000" b="1" dirty="0">
                <a:cs typeface="Calibri" panose="020F0502020204030204" pitchFamily="34" charset="0"/>
              </a:rPr>
              <a:t>Line rate	</a:t>
            </a:r>
            <a:r>
              <a:rPr lang="en-US" sz="2000" dirty="0">
                <a:cs typeface="Calibri" panose="020F0502020204030204" pitchFamily="34" charset="0"/>
              </a:rPr>
              <a:t>	Traffic running at the full capacity of the connection (e.g., 1000 Mbps over a gigabit link)</a:t>
            </a:r>
          </a:p>
          <a:p>
            <a:pPr marL="0" indent="0">
              <a:lnSpc>
                <a:spcPct val="100000"/>
              </a:lnSpc>
              <a:spcBef>
                <a:spcPts val="0"/>
              </a:spcBef>
              <a:buNone/>
            </a:pPr>
            <a:r>
              <a:rPr lang="en-US" sz="2000" b="1" dirty="0">
                <a:cs typeface="Calibri" panose="020F0502020204030204" pitchFamily="34" charset="0"/>
              </a:rPr>
              <a:t>LEO satellite</a:t>
            </a:r>
            <a:r>
              <a:rPr lang="en-US" sz="2000" dirty="0">
                <a:cs typeface="Calibri" panose="020F0502020204030204" pitchFamily="34" charset="0"/>
              </a:rPr>
              <a:t>	Satellite in Low Earth Orbit (under 2,000 kilometers), relying on a constellation of multiple</a:t>
            </a:r>
          </a:p>
          <a:p>
            <a:pPr marL="0" indent="0">
              <a:lnSpc>
                <a:spcPct val="100000"/>
              </a:lnSpc>
              <a:spcBef>
                <a:spcPts val="0"/>
              </a:spcBef>
              <a:buNone/>
            </a:pPr>
            <a:r>
              <a:rPr lang="en-US" sz="2000" dirty="0">
                <a:cs typeface="Calibri" panose="020F0502020204030204" pitchFamily="34" charset="0"/>
              </a:rPr>
              <a:t>		satellites that "hand off" traffic from one satellite to another as they pass overhead</a:t>
            </a:r>
            <a:br>
              <a:rPr lang="en-US" sz="2000" dirty="0">
                <a:cs typeface="Calibri" panose="020F0502020204030204" pitchFamily="34" charset="0"/>
              </a:rPr>
            </a:br>
            <a:r>
              <a:rPr lang="en-US" sz="2000" b="1" dirty="0">
                <a:cs typeface="Calibri" panose="020F0502020204030204" pitchFamily="34" charset="0"/>
              </a:rPr>
              <a:t>MAC address</a:t>
            </a:r>
            <a:r>
              <a:rPr lang="en-US" sz="2000" dirty="0">
                <a:cs typeface="Calibri" panose="020F0502020204030204" pitchFamily="34" charset="0"/>
              </a:rPr>
              <a:t>	A (normally globally unique) hardware address associated with an Ethernet adapter</a:t>
            </a:r>
          </a:p>
          <a:p>
            <a:pPr marL="0" indent="0">
              <a:lnSpc>
                <a:spcPct val="100000"/>
              </a:lnSpc>
              <a:spcBef>
                <a:spcPts val="0"/>
              </a:spcBef>
              <a:buNone/>
            </a:pPr>
            <a:r>
              <a:rPr lang="en-US" sz="2000" b="1" dirty="0">
                <a:cs typeface="Calibri" panose="020F0502020204030204" pitchFamily="34" charset="0"/>
              </a:rPr>
              <a:t>Managed switch</a:t>
            </a:r>
            <a:r>
              <a:rPr lang="en-US" sz="2000" dirty="0">
                <a:cs typeface="Calibri" panose="020F0502020204030204" pitchFamily="34" charset="0"/>
              </a:rPr>
              <a:t>	"Smart" switch that can be manually configured or monitored by a network administrator</a:t>
            </a:r>
          </a:p>
          <a:p>
            <a:pPr marL="0" indent="0">
              <a:lnSpc>
                <a:spcPct val="100000"/>
              </a:lnSpc>
              <a:spcBef>
                <a:spcPts val="0"/>
              </a:spcBef>
              <a:buNone/>
            </a:pPr>
            <a:r>
              <a:rPr lang="en-US" sz="2000" b="1" dirty="0">
                <a:cs typeface="Calibri" panose="020F0502020204030204" pitchFamily="34" charset="0"/>
              </a:rPr>
              <a:t>Mbps</a:t>
            </a:r>
            <a:r>
              <a:rPr lang="en-US" sz="2000" dirty="0">
                <a:cs typeface="Calibri" panose="020F0502020204030204" pitchFamily="34" charset="0"/>
              </a:rPr>
              <a:t>		1,000,000 bits per second (125,000 bytes per second)</a:t>
            </a:r>
          </a:p>
          <a:p>
            <a:pPr marL="0" indent="0">
              <a:lnSpc>
                <a:spcPct val="100000"/>
              </a:lnSpc>
              <a:spcBef>
                <a:spcPts val="0"/>
              </a:spcBef>
              <a:buNone/>
            </a:pPr>
            <a:r>
              <a:rPr lang="en-US" sz="2000" b="1" dirty="0">
                <a:cs typeface="Calibri" panose="020F0502020204030204" pitchFamily="34" charset="0"/>
              </a:rPr>
              <a:t>MHz</a:t>
            </a:r>
            <a:r>
              <a:rPr lang="en-US" sz="2000" dirty="0">
                <a:cs typeface="Calibri" panose="020F0502020204030204" pitchFamily="34" charset="0"/>
              </a:rPr>
              <a:t>		Megahertz (amount of wireless spectrum used)</a:t>
            </a:r>
          </a:p>
          <a:p>
            <a:pPr marL="0" indent="0">
              <a:lnSpc>
                <a:spcPct val="100000"/>
              </a:lnSpc>
              <a:spcBef>
                <a:spcPts val="0"/>
              </a:spcBef>
              <a:buNone/>
            </a:pPr>
            <a:r>
              <a:rPr lang="en-US" sz="2000" b="1" dirty="0">
                <a:cs typeface="Calibri" panose="020F0502020204030204" pitchFamily="34" charset="0"/>
              </a:rPr>
              <a:t>Mpps</a:t>
            </a:r>
            <a:r>
              <a:rPr lang="en-US" sz="2000" dirty="0">
                <a:cs typeface="Calibri" panose="020F0502020204030204" pitchFamily="34" charset="0"/>
              </a:rPr>
              <a:t>		Million packets per second, a measure of a switch's packet handling capacity</a:t>
            </a:r>
          </a:p>
          <a:p>
            <a:pPr marL="0" indent="0">
              <a:lnSpc>
                <a:spcPct val="100000"/>
              </a:lnSpc>
              <a:spcBef>
                <a:spcPts val="0"/>
              </a:spcBef>
              <a:buNone/>
            </a:pPr>
            <a:r>
              <a:rPr lang="en-US" sz="2000" b="1" dirty="0">
                <a:cs typeface="Calibri" panose="020F0502020204030204" pitchFamily="34" charset="0"/>
              </a:rPr>
              <a:t>MRC</a:t>
            </a:r>
            <a:r>
              <a:rPr lang="en-US" sz="2000" dirty="0">
                <a:cs typeface="Calibri" panose="020F0502020204030204" pitchFamily="34" charset="0"/>
              </a:rPr>
              <a:t>		Monthly recurring charge</a:t>
            </a:r>
          </a:p>
          <a:p>
            <a:pPr marL="0" indent="0">
              <a:lnSpc>
                <a:spcPct val="100000"/>
              </a:lnSpc>
              <a:spcBef>
                <a:spcPts val="0"/>
              </a:spcBef>
              <a:buNone/>
            </a:pPr>
            <a:r>
              <a:rPr lang="en-US" sz="2000" b="1" dirty="0">
                <a:cs typeface="Calibri" panose="020F0502020204030204" pitchFamily="34" charset="0"/>
              </a:rPr>
              <a:t>Msec</a:t>
            </a:r>
            <a:r>
              <a:rPr lang="en-US" sz="2000" dirty="0">
                <a:cs typeface="Calibri" panose="020F0502020204030204" pitchFamily="34" charset="0"/>
              </a:rPr>
              <a:t>		1 millisecond (1/1,000</a:t>
            </a:r>
            <a:r>
              <a:rPr lang="en-US" sz="2000" baseline="30000" dirty="0">
                <a:cs typeface="Calibri" panose="020F0502020204030204" pitchFamily="34" charset="0"/>
              </a:rPr>
              <a:t>th</a:t>
            </a:r>
            <a:r>
              <a:rPr lang="en-US" sz="2000" dirty="0">
                <a:cs typeface="Calibri" panose="020F0502020204030204" pitchFamily="34" charset="0"/>
              </a:rPr>
              <a:t> of a second)</a:t>
            </a:r>
          </a:p>
          <a:p>
            <a:pPr marL="0" indent="0">
              <a:lnSpc>
                <a:spcPct val="100000"/>
              </a:lnSpc>
              <a:spcBef>
                <a:spcPts val="0"/>
              </a:spcBef>
              <a:buNone/>
            </a:pPr>
            <a:r>
              <a:rPr lang="en-US" sz="2000" b="1" dirty="0">
                <a:cs typeface="Calibri" panose="020F0502020204030204" pitchFamily="34" charset="0"/>
              </a:rPr>
              <a:t>Multistream</a:t>
            </a:r>
            <a:r>
              <a:rPr lang="en-US" sz="2000" dirty="0">
                <a:cs typeface="Calibri" panose="020F0502020204030204" pitchFamily="34" charset="0"/>
              </a:rPr>
              <a:t>	Application that uses multiple parallel streams instead of relying on just a single stream</a:t>
            </a:r>
          </a:p>
          <a:p>
            <a:pPr marL="0" indent="0">
              <a:lnSpc>
                <a:spcPct val="100000"/>
              </a:lnSpc>
              <a:spcBef>
                <a:spcPts val="0"/>
              </a:spcBef>
              <a:buNone/>
            </a:pPr>
            <a:r>
              <a:rPr lang="en-US" sz="2000" b="1" dirty="0">
                <a:cs typeface="Calibri" panose="020F0502020204030204" pitchFamily="34" charset="0"/>
              </a:rPr>
              <a:t>M1/M2/M3/M4</a:t>
            </a:r>
            <a:r>
              <a:rPr lang="en-US" sz="2000" dirty="0">
                <a:cs typeface="Calibri" panose="020F0502020204030204" pitchFamily="34" charset="0"/>
              </a:rPr>
              <a:t>	Family of Apple Silicon CPUs used for MacBooks and similar systems</a:t>
            </a:r>
          </a:p>
          <a:p>
            <a:pPr marL="0" indent="0">
              <a:lnSpc>
                <a:spcPct val="100000"/>
              </a:lnSpc>
              <a:spcBef>
                <a:spcPts val="0"/>
              </a:spcBef>
              <a:buNone/>
            </a:pPr>
            <a:r>
              <a:rPr lang="en-US" sz="2000" b="1" dirty="0">
                <a:cs typeface="Calibri" panose="020F0502020204030204" pitchFamily="34" charset="0"/>
              </a:rPr>
              <a:t>NDAA</a:t>
            </a:r>
            <a:r>
              <a:rPr lang="en-US" sz="2000" dirty="0">
                <a:cs typeface="Calibri" panose="020F0502020204030204" pitchFamily="34" charset="0"/>
              </a:rPr>
              <a:t>		U.S. National Defense Authorization Act, limits purchase of some networking equipment</a:t>
            </a:r>
          </a:p>
          <a:p>
            <a:pPr marL="0" indent="0">
              <a:lnSpc>
                <a:spcPct val="100000"/>
              </a:lnSpc>
              <a:spcBef>
                <a:spcPts val="0"/>
              </a:spcBef>
              <a:buNone/>
            </a:pPr>
            <a:r>
              <a:rPr lang="en-US" sz="2000" b="1" dirty="0">
                <a:cs typeface="Calibri" panose="020F0502020204030204" pitchFamily="34" charset="0"/>
              </a:rPr>
              <a:t>Network interface</a:t>
            </a:r>
            <a:r>
              <a:rPr lang="en-US" sz="2000" dirty="0">
                <a:cs typeface="Calibri" panose="020F0502020204030204" pitchFamily="34" charset="0"/>
              </a:rPr>
              <a:t>	Ethernet connection or wireless link used to send/receive traffic on a system</a:t>
            </a:r>
          </a:p>
          <a:p>
            <a:pPr marL="0" indent="0">
              <a:lnSpc>
                <a:spcPct val="100000"/>
              </a:lnSpc>
              <a:spcBef>
                <a:spcPts val="0"/>
              </a:spcBef>
              <a:buNone/>
            </a:pPr>
            <a:r>
              <a:rPr lang="en-US" sz="2000" b="1" dirty="0">
                <a:cs typeface="Calibri" panose="020F0502020204030204" pitchFamily="34" charset="0"/>
              </a:rPr>
              <a:t>Nominal	</a:t>
            </a:r>
            <a:r>
              <a:rPr lang="en-US" sz="2000" dirty="0">
                <a:cs typeface="Calibri" panose="020F0502020204030204" pitchFamily="34" charset="0"/>
              </a:rPr>
              <a:t>	Satisfactory, normal</a:t>
            </a:r>
          </a:p>
          <a:p>
            <a:pPr marL="0" indent="0">
              <a:lnSpc>
                <a:spcPct val="100000"/>
              </a:lnSpc>
              <a:spcBef>
                <a:spcPts val="0"/>
              </a:spcBef>
              <a:buNone/>
            </a:pPr>
            <a:r>
              <a:rPr lang="en-US" sz="2000" b="1" dirty="0">
                <a:cs typeface="Calibri" panose="020F0502020204030204" pitchFamily="34" charset="0"/>
              </a:rPr>
              <a:t>NRC</a:t>
            </a:r>
            <a:r>
              <a:rPr lang="en-US" sz="2000" dirty="0">
                <a:cs typeface="Calibri" panose="020F0502020204030204" pitchFamily="34" charset="0"/>
              </a:rPr>
              <a:t>		Non-recurring charge ("one time fee")</a:t>
            </a:r>
          </a:p>
          <a:p>
            <a:pPr marL="0" indent="0">
              <a:lnSpc>
                <a:spcPct val="100000"/>
              </a:lnSpc>
              <a:spcBef>
                <a:spcPts val="0"/>
              </a:spcBef>
              <a:buNone/>
            </a:pPr>
            <a:r>
              <a:rPr lang="en-US" sz="2000" b="1" dirty="0">
                <a:cs typeface="Calibri" panose="020F0502020204030204" pitchFamily="34" charset="0"/>
              </a:rPr>
              <a:t>Optical Terminal</a:t>
            </a:r>
            <a:r>
              <a:rPr lang="en-US" sz="2000" dirty="0">
                <a:cs typeface="Calibri" panose="020F0502020204030204" pitchFamily="34" charset="0"/>
              </a:rPr>
              <a:t>	Fiber optic "modem"</a:t>
            </a:r>
          </a:p>
          <a:p>
            <a:pPr marL="0" indent="0">
              <a:lnSpc>
                <a:spcPct val="100000"/>
              </a:lnSpc>
              <a:spcBef>
                <a:spcPts val="0"/>
              </a:spcBef>
              <a:buNone/>
            </a:pPr>
            <a:r>
              <a:rPr lang="en-US" sz="2000" b="1" dirty="0">
                <a:cs typeface="Calibri" panose="020F0502020204030204" pitchFamily="34" charset="0"/>
              </a:rPr>
              <a:t>O/S</a:t>
            </a:r>
            <a:r>
              <a:rPr lang="en-US" sz="2000" dirty="0">
                <a:cs typeface="Calibri" panose="020F0502020204030204" pitchFamily="34" charset="0"/>
              </a:rPr>
              <a:t>		Operating system (Windows 11, MacOS, Linux, etc.)</a:t>
            </a:r>
          </a:p>
        </p:txBody>
      </p:sp>
    </p:spTree>
    <p:extLst>
      <p:ext uri="{BB962C8B-B14F-4D97-AF65-F5344CB8AC3E}">
        <p14:creationId xmlns:p14="http://schemas.microsoft.com/office/powerpoint/2010/main" val="14906811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F9330-B96A-12D7-AB10-E45B8E86C0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BAE77-8EFB-7831-C2DD-B704BDBB7897}"/>
              </a:ext>
            </a:extLst>
          </p:cNvPr>
          <p:cNvSpPr>
            <a:spLocks noGrp="1"/>
          </p:cNvSpPr>
          <p:nvPr>
            <p:ph type="title"/>
          </p:nvPr>
        </p:nvSpPr>
        <p:spPr>
          <a:xfrm>
            <a:off x="308472" y="176269"/>
            <a:ext cx="11578728" cy="479051"/>
          </a:xfrm>
        </p:spPr>
        <p:txBody>
          <a:bodyPr>
            <a:normAutofit/>
          </a:bodyPr>
          <a:lstStyle/>
          <a:p>
            <a:r>
              <a:rPr lang="en-US" sz="3200" b="1" dirty="0">
                <a:latin typeface="Calibri" panose="020F0502020204030204" pitchFamily="34" charset="0"/>
                <a:cs typeface="Calibri" panose="020F0502020204030204" pitchFamily="34" charset="0"/>
              </a:rPr>
              <a:t>Glossary (cont. 4)</a:t>
            </a:r>
          </a:p>
        </p:txBody>
      </p:sp>
      <p:sp>
        <p:nvSpPr>
          <p:cNvPr id="4" name="Slide Number Placeholder 3">
            <a:extLst>
              <a:ext uri="{FF2B5EF4-FFF2-40B4-BE49-F238E27FC236}">
                <a16:creationId xmlns:a16="http://schemas.microsoft.com/office/drawing/2014/main" id="{7F14EF49-571D-22E8-9E65-44C6D01D0827}"/>
              </a:ext>
            </a:extLst>
          </p:cNvPr>
          <p:cNvSpPr>
            <a:spLocks noGrp="1"/>
          </p:cNvSpPr>
          <p:nvPr>
            <p:ph type="sldNum" sz="quarter" idx="12"/>
          </p:nvPr>
        </p:nvSpPr>
        <p:spPr/>
        <p:txBody>
          <a:bodyPr/>
          <a:lstStyle/>
          <a:p>
            <a:fld id="{8B04D3DA-140F-184A-82C2-6FC5EAE7F0A1}" type="slidenum">
              <a:rPr lang="en-US" smtClean="0"/>
              <a:t>137</a:t>
            </a:fld>
            <a:endParaRPr lang="en-US"/>
          </a:p>
        </p:txBody>
      </p:sp>
      <p:sp>
        <p:nvSpPr>
          <p:cNvPr id="5" name="Content Placeholder 4">
            <a:extLst>
              <a:ext uri="{FF2B5EF4-FFF2-40B4-BE49-F238E27FC236}">
                <a16:creationId xmlns:a16="http://schemas.microsoft.com/office/drawing/2014/main" id="{59FCEA3F-5B69-CF18-1698-48C783F3A84F}"/>
              </a:ext>
            </a:extLst>
          </p:cNvPr>
          <p:cNvSpPr>
            <a:spLocks noGrp="1"/>
          </p:cNvSpPr>
          <p:nvPr>
            <p:ph idx="1"/>
          </p:nvPr>
        </p:nvSpPr>
        <p:spPr>
          <a:xfrm>
            <a:off x="308471" y="822960"/>
            <a:ext cx="11490593" cy="5858771"/>
          </a:xfrm>
        </p:spPr>
        <p:txBody>
          <a:bodyPr>
            <a:normAutofit/>
          </a:bodyPr>
          <a:lstStyle/>
          <a:p>
            <a:pPr marL="0" indent="0">
              <a:lnSpc>
                <a:spcPct val="100000"/>
              </a:lnSpc>
              <a:spcBef>
                <a:spcPts val="0"/>
              </a:spcBef>
              <a:buNone/>
            </a:pPr>
            <a:r>
              <a:rPr lang="en-US" sz="2000" b="1" dirty="0">
                <a:cs typeface="Calibri" panose="020F0502020204030204" pitchFamily="34" charset="0"/>
              </a:rPr>
              <a:t>OSI 7 Layer Model</a:t>
            </a:r>
            <a:r>
              <a:rPr lang="en-US" sz="2000" dirty="0">
                <a:cs typeface="Calibri" panose="020F0502020204030204" pitchFamily="34" charset="0"/>
              </a:rPr>
              <a:t>	Way of stratifying the network connection process: physical layer, data link layer,</a:t>
            </a:r>
          </a:p>
          <a:p>
            <a:pPr marL="0" indent="0">
              <a:lnSpc>
                <a:spcPct val="100000"/>
              </a:lnSpc>
              <a:spcBef>
                <a:spcPts val="0"/>
              </a:spcBef>
              <a:buNone/>
            </a:pPr>
            <a:r>
              <a:rPr lang="en-US" sz="2000" dirty="0">
                <a:cs typeface="Calibri" panose="020F0502020204030204" pitchFamily="34" charset="0"/>
              </a:rPr>
              <a:t>		network layer, transport layer, session layer, presentation layer, application layer.</a:t>
            </a:r>
          </a:p>
          <a:p>
            <a:pPr marL="0" indent="0">
              <a:lnSpc>
                <a:spcPct val="100000"/>
              </a:lnSpc>
              <a:spcBef>
                <a:spcPts val="0"/>
              </a:spcBef>
              <a:buNone/>
            </a:pPr>
            <a:r>
              <a:rPr lang="en-US" sz="2000" b="1" dirty="0">
                <a:cs typeface="Calibri" panose="020F0502020204030204" pitchFamily="34" charset="0"/>
              </a:rPr>
              <a:t>Paced traffic</a:t>
            </a:r>
            <a:r>
              <a:rPr lang="en-US" sz="2000" dirty="0">
                <a:cs typeface="Calibri" panose="020F0502020204030204" pitchFamily="34" charset="0"/>
              </a:rPr>
              <a:t>	Network traffic released to the network at a chosen bitrate</a:t>
            </a:r>
          </a:p>
          <a:p>
            <a:pPr marL="0" indent="0">
              <a:lnSpc>
                <a:spcPct val="100000"/>
              </a:lnSpc>
              <a:spcBef>
                <a:spcPts val="0"/>
              </a:spcBef>
              <a:buNone/>
            </a:pPr>
            <a:r>
              <a:rPr lang="en-US" sz="2000" b="1" dirty="0">
                <a:cs typeface="Calibri" panose="020F0502020204030204" pitchFamily="34" charset="0"/>
              </a:rPr>
              <a:t>Packet capture</a:t>
            </a:r>
            <a:r>
              <a:rPr lang="en-US" sz="2000" dirty="0">
                <a:cs typeface="Calibri" panose="020F0502020204030204" pitchFamily="34" charset="0"/>
              </a:rPr>
              <a:t>	Also known as a PCAP file. Often captured using tcpdump or directly within Wireshark.</a:t>
            </a:r>
          </a:p>
          <a:p>
            <a:pPr marL="0" indent="0">
              <a:lnSpc>
                <a:spcPct val="100000"/>
              </a:lnSpc>
              <a:spcBef>
                <a:spcPts val="0"/>
              </a:spcBef>
              <a:buNone/>
            </a:pPr>
            <a:r>
              <a:rPr lang="en-US" sz="2000" b="1" dirty="0">
                <a:cs typeface="Calibri" panose="020F0502020204030204" pitchFamily="34" charset="0"/>
              </a:rPr>
              <a:t>Packets</a:t>
            </a:r>
            <a:r>
              <a:rPr lang="en-US" sz="2000" dirty="0">
                <a:cs typeface="Calibri" panose="020F0502020204030204" pitchFamily="34" charset="0"/>
              </a:rPr>
              <a:t>		Traffic on the Internet is broken up into 1500 byte or smaller chunks known as packets</a:t>
            </a:r>
          </a:p>
          <a:p>
            <a:pPr marL="0" indent="0">
              <a:lnSpc>
                <a:spcPct val="100000"/>
              </a:lnSpc>
              <a:spcBef>
                <a:spcPts val="0"/>
              </a:spcBef>
              <a:buNone/>
            </a:pPr>
            <a:r>
              <a:rPr lang="en-US" sz="2000" b="1" dirty="0">
                <a:cs typeface="Calibri" panose="020F0502020204030204" pitchFamily="34" charset="0"/>
              </a:rPr>
              <a:t>Packet loss</a:t>
            </a:r>
            <a:r>
              <a:rPr lang="en-US" sz="2000" dirty="0">
                <a:cs typeface="Calibri" panose="020F0502020204030204" pitchFamily="34" charset="0"/>
              </a:rPr>
              <a:t>	What happens to traffic on a congested network after the buffers fill up and data overflows</a:t>
            </a:r>
          </a:p>
          <a:p>
            <a:pPr marL="0" indent="0">
              <a:lnSpc>
                <a:spcPct val="100000"/>
              </a:lnSpc>
              <a:spcBef>
                <a:spcPts val="0"/>
              </a:spcBef>
              <a:buNone/>
            </a:pPr>
            <a:r>
              <a:rPr lang="en-US" sz="2000" b="1" dirty="0">
                <a:cs typeface="Calibri" panose="020F0502020204030204" pitchFamily="34" charset="0"/>
              </a:rPr>
              <a:t>PCAP</a:t>
            </a:r>
            <a:r>
              <a:rPr lang="en-US" sz="2000" dirty="0">
                <a:cs typeface="Calibri" panose="020F0502020204030204" pitchFamily="34" charset="0"/>
              </a:rPr>
              <a:t>		Packet capture file (e.g., as created with tcpdump or Wireshark)</a:t>
            </a:r>
            <a:br>
              <a:rPr lang="en-US" sz="2000" dirty="0">
                <a:cs typeface="Calibri" panose="020F0502020204030204" pitchFamily="34" charset="0"/>
              </a:rPr>
            </a:br>
            <a:r>
              <a:rPr lang="en-US" sz="2000" b="1" dirty="0">
                <a:cs typeface="Calibri" panose="020F0502020204030204" pitchFamily="34" charset="0"/>
              </a:rPr>
              <a:t>PCIe</a:t>
            </a:r>
            <a:r>
              <a:rPr lang="en-US" sz="2000" dirty="0">
                <a:cs typeface="Calibri" panose="020F0502020204030204" pitchFamily="34" charset="0"/>
              </a:rPr>
              <a:t>		PCI Express, a high-speed interface to the computer's bus used for some network cards</a:t>
            </a:r>
          </a:p>
          <a:p>
            <a:pPr marL="0" indent="0">
              <a:lnSpc>
                <a:spcPct val="100000"/>
              </a:lnSpc>
              <a:spcBef>
                <a:spcPts val="0"/>
              </a:spcBef>
              <a:buNone/>
            </a:pPr>
            <a:r>
              <a:rPr lang="en-US" sz="2000" b="1" dirty="0">
                <a:cs typeface="Calibri" panose="020F0502020204030204" pitchFamily="34" charset="0"/>
              </a:rPr>
              <a:t>Peering</a:t>
            </a:r>
            <a:r>
              <a:rPr lang="en-US" sz="2000" dirty="0">
                <a:cs typeface="Calibri" panose="020F0502020204030204" pitchFamily="34" charset="0"/>
              </a:rPr>
              <a:t>		Exchange customer traffic only (may be "settlement (fee) free," or paid)</a:t>
            </a:r>
          </a:p>
          <a:p>
            <a:pPr marL="0" indent="0">
              <a:lnSpc>
                <a:spcPct val="100000"/>
              </a:lnSpc>
              <a:spcBef>
                <a:spcPts val="0"/>
              </a:spcBef>
              <a:buNone/>
            </a:pPr>
            <a:r>
              <a:rPr lang="en-US" sz="2000" b="1" dirty="0">
                <a:cs typeface="Calibri" panose="020F0502020204030204" pitchFamily="34" charset="0"/>
              </a:rPr>
              <a:t>Peering point</a:t>
            </a:r>
            <a:r>
              <a:rPr lang="en-US" sz="2000" dirty="0">
                <a:cs typeface="Calibri" panose="020F0502020204030204" pitchFamily="34" charset="0"/>
              </a:rPr>
              <a:t>	Location where multiple networks meet to exchange customer traffic</a:t>
            </a:r>
          </a:p>
          <a:p>
            <a:pPr marL="0" indent="0">
              <a:lnSpc>
                <a:spcPct val="100000"/>
              </a:lnSpc>
              <a:spcBef>
                <a:spcPts val="0"/>
              </a:spcBef>
              <a:buNone/>
            </a:pPr>
            <a:r>
              <a:rPr lang="en-US" sz="2000" b="1" dirty="0">
                <a:cs typeface="Calibri" panose="020F0502020204030204" pitchFamily="34" charset="0"/>
              </a:rPr>
              <a:t>Ping</a:t>
            </a:r>
            <a:r>
              <a:rPr lang="en-US" sz="2000" dirty="0">
                <a:cs typeface="Calibri" panose="020F0502020204030204" pitchFamily="34" charset="0"/>
              </a:rPr>
              <a:t>		Un*x command line tool for estimating network latency.</a:t>
            </a:r>
          </a:p>
          <a:p>
            <a:pPr marL="0" indent="0">
              <a:lnSpc>
                <a:spcPct val="100000"/>
              </a:lnSpc>
              <a:spcBef>
                <a:spcPts val="0"/>
              </a:spcBef>
              <a:buNone/>
            </a:pPr>
            <a:r>
              <a:rPr lang="en-US" sz="2000" b="1" dirty="0">
                <a:cs typeface="Calibri" panose="020F0502020204030204" pitchFamily="34" charset="0"/>
              </a:rPr>
              <a:t>PLL</a:t>
            </a:r>
            <a:r>
              <a:rPr lang="en-US" sz="2000" dirty="0">
                <a:cs typeface="Calibri" panose="020F0502020204030204" pitchFamily="34" charset="0"/>
              </a:rPr>
              <a:t>		Permanent link length (length of permanently installed network cabling)</a:t>
            </a:r>
          </a:p>
          <a:p>
            <a:pPr marL="0" indent="0">
              <a:lnSpc>
                <a:spcPct val="100000"/>
              </a:lnSpc>
              <a:spcBef>
                <a:spcPts val="0"/>
              </a:spcBef>
              <a:buNone/>
            </a:pPr>
            <a:r>
              <a:rPr lang="en-US" sz="2000" b="1" dirty="0">
                <a:cs typeface="Calibri" panose="020F0502020204030204" pitchFamily="34" charset="0"/>
              </a:rPr>
              <a:t>Pluggable transceivers</a:t>
            </a:r>
            <a:r>
              <a:rPr lang="en-US" sz="2000" dirty="0">
                <a:cs typeface="Calibri" panose="020F0502020204030204" pitchFamily="34" charset="0"/>
              </a:rPr>
              <a:t>	Modules that can be used on SFP+ switches to connect different types of cable</a:t>
            </a:r>
          </a:p>
          <a:p>
            <a:pPr marL="0" indent="0">
              <a:lnSpc>
                <a:spcPct val="100000"/>
              </a:lnSpc>
              <a:spcBef>
                <a:spcPts val="0"/>
              </a:spcBef>
              <a:buNone/>
            </a:pPr>
            <a:r>
              <a:rPr lang="en-US" sz="2000" b="1" dirty="0">
                <a:cs typeface="Calibri" panose="020F0502020204030204" pitchFamily="34" charset="0"/>
              </a:rPr>
              <a:t>POE</a:t>
            </a:r>
            <a:r>
              <a:rPr lang="en-US" sz="2000" dirty="0">
                <a:cs typeface="Calibri" panose="020F0502020204030204" pitchFamily="34" charset="0"/>
              </a:rPr>
              <a:t>		Power over Ethernet. Allows you to connect remote wireless access points w/o wall power.</a:t>
            </a:r>
          </a:p>
          <a:p>
            <a:pPr marL="0" indent="0">
              <a:lnSpc>
                <a:spcPct val="100000"/>
              </a:lnSpc>
              <a:spcBef>
                <a:spcPts val="0"/>
              </a:spcBef>
              <a:buNone/>
            </a:pPr>
            <a:r>
              <a:rPr lang="en-US" sz="2000" b="1" dirty="0">
                <a:cs typeface="Calibri" panose="020F0502020204030204" pitchFamily="34" charset="0"/>
              </a:rPr>
              <a:t>Port</a:t>
            </a:r>
            <a:r>
              <a:rPr lang="en-US" sz="2000" dirty="0">
                <a:cs typeface="Calibri" panose="020F0502020204030204" pitchFamily="34" charset="0"/>
              </a:rPr>
              <a:t>		Place on a network device where you can plug in a network cable. Alternatively, the number</a:t>
            </a:r>
            <a:br>
              <a:rPr lang="en-US" sz="2000" dirty="0">
                <a:cs typeface="Calibri" panose="020F0502020204030204" pitchFamily="34" charset="0"/>
              </a:rPr>
            </a:br>
            <a:r>
              <a:rPr lang="en-US" sz="2000" dirty="0">
                <a:cs typeface="Calibri" panose="020F0502020204030204" pitchFamily="34" charset="0"/>
              </a:rPr>
              <a:t>		of a network service (port 443=https, 25=SMTP, 53=DNS, etc.)</a:t>
            </a:r>
          </a:p>
          <a:p>
            <a:pPr marL="0" indent="0">
              <a:lnSpc>
                <a:spcPct val="100000"/>
              </a:lnSpc>
              <a:spcBef>
                <a:spcPts val="0"/>
              </a:spcBef>
              <a:buNone/>
            </a:pPr>
            <a:r>
              <a:rPr lang="en-US" sz="2000" b="1" dirty="0">
                <a:cs typeface="Calibri" panose="020F0502020204030204" pitchFamily="34" charset="0"/>
              </a:rPr>
              <a:t>Port fee</a:t>
            </a:r>
            <a:r>
              <a:rPr lang="en-US" sz="2000" dirty="0">
                <a:cs typeface="Calibri" panose="020F0502020204030204" pitchFamily="34" charset="0"/>
              </a:rPr>
              <a:t>		Amount paid by an ISP to connect a circuit to the network service provider's network device</a:t>
            </a:r>
          </a:p>
          <a:p>
            <a:pPr marL="0" indent="0">
              <a:lnSpc>
                <a:spcPct val="100000"/>
              </a:lnSpc>
              <a:spcBef>
                <a:spcPts val="0"/>
              </a:spcBef>
              <a:buNone/>
            </a:pPr>
            <a:r>
              <a:rPr lang="en-US" sz="2000" b="1" dirty="0">
                <a:cs typeface="Calibri" panose="020F0502020204030204" pitchFamily="34" charset="0"/>
              </a:rPr>
              <a:t>QUIC</a:t>
            </a:r>
            <a:r>
              <a:rPr lang="en-US" sz="2000" dirty="0">
                <a:cs typeface="Calibri" panose="020F0502020204030204" pitchFamily="34" charset="0"/>
              </a:rPr>
              <a:t>		Quick UDP Internet Connections (see https://</a:t>
            </a:r>
            <a:r>
              <a:rPr lang="en-US" sz="2000" dirty="0" err="1">
                <a:cs typeface="Calibri" panose="020F0502020204030204" pitchFamily="34" charset="0"/>
              </a:rPr>
              <a:t>quicwg.org</a:t>
            </a:r>
            <a:r>
              <a:rPr lang="en-US" sz="2000" dirty="0">
                <a:cs typeface="Calibri" panose="020F0502020204030204" pitchFamily="34" charset="0"/>
              </a:rPr>
              <a:t>/ for more)</a:t>
            </a:r>
          </a:p>
        </p:txBody>
      </p:sp>
    </p:spTree>
    <p:extLst>
      <p:ext uri="{BB962C8B-B14F-4D97-AF65-F5344CB8AC3E}">
        <p14:creationId xmlns:p14="http://schemas.microsoft.com/office/powerpoint/2010/main" val="401014235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04160-8BD2-6A9C-3888-1754547835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CFF39D-CA3B-944F-3793-6F3669EE1FE0}"/>
              </a:ext>
            </a:extLst>
          </p:cNvPr>
          <p:cNvSpPr>
            <a:spLocks noGrp="1"/>
          </p:cNvSpPr>
          <p:nvPr>
            <p:ph type="title"/>
          </p:nvPr>
        </p:nvSpPr>
        <p:spPr>
          <a:xfrm>
            <a:off x="308472" y="176269"/>
            <a:ext cx="11578728" cy="479051"/>
          </a:xfrm>
        </p:spPr>
        <p:txBody>
          <a:bodyPr>
            <a:normAutofit/>
          </a:bodyPr>
          <a:lstStyle/>
          <a:p>
            <a:r>
              <a:rPr lang="en-US" sz="3200" b="1" dirty="0">
                <a:latin typeface="Calibri" panose="020F0502020204030204" pitchFamily="34" charset="0"/>
                <a:cs typeface="Calibri" panose="020F0502020204030204" pitchFamily="34" charset="0"/>
              </a:rPr>
              <a:t>Glossary (cont. 5)</a:t>
            </a:r>
          </a:p>
        </p:txBody>
      </p:sp>
      <p:sp>
        <p:nvSpPr>
          <p:cNvPr id="4" name="Slide Number Placeholder 3">
            <a:extLst>
              <a:ext uri="{FF2B5EF4-FFF2-40B4-BE49-F238E27FC236}">
                <a16:creationId xmlns:a16="http://schemas.microsoft.com/office/drawing/2014/main" id="{EF066024-72F1-A370-04E1-1597CEEFE2DA}"/>
              </a:ext>
            </a:extLst>
          </p:cNvPr>
          <p:cNvSpPr>
            <a:spLocks noGrp="1"/>
          </p:cNvSpPr>
          <p:nvPr>
            <p:ph type="sldNum" sz="quarter" idx="12"/>
          </p:nvPr>
        </p:nvSpPr>
        <p:spPr/>
        <p:txBody>
          <a:bodyPr/>
          <a:lstStyle/>
          <a:p>
            <a:fld id="{8B04D3DA-140F-184A-82C2-6FC5EAE7F0A1}" type="slidenum">
              <a:rPr lang="en-US" smtClean="0"/>
              <a:t>138</a:t>
            </a:fld>
            <a:endParaRPr lang="en-US"/>
          </a:p>
        </p:txBody>
      </p:sp>
      <p:sp>
        <p:nvSpPr>
          <p:cNvPr id="5" name="Content Placeholder 4">
            <a:extLst>
              <a:ext uri="{FF2B5EF4-FFF2-40B4-BE49-F238E27FC236}">
                <a16:creationId xmlns:a16="http://schemas.microsoft.com/office/drawing/2014/main" id="{B5C83BEC-AA75-FF6D-661C-36C1C28FAFB1}"/>
              </a:ext>
            </a:extLst>
          </p:cNvPr>
          <p:cNvSpPr>
            <a:spLocks noGrp="1"/>
          </p:cNvSpPr>
          <p:nvPr>
            <p:ph idx="1"/>
          </p:nvPr>
        </p:nvSpPr>
        <p:spPr>
          <a:xfrm>
            <a:off x="308471" y="822960"/>
            <a:ext cx="11490593" cy="5858771"/>
          </a:xfrm>
        </p:spPr>
        <p:txBody>
          <a:bodyPr>
            <a:normAutofit/>
          </a:bodyPr>
          <a:lstStyle/>
          <a:p>
            <a:pPr marL="0" indent="0">
              <a:lnSpc>
                <a:spcPct val="100000"/>
              </a:lnSpc>
              <a:spcBef>
                <a:spcPts val="0"/>
              </a:spcBef>
              <a:buNone/>
            </a:pPr>
            <a:r>
              <a:rPr lang="en-US" sz="2000" b="1" dirty="0">
                <a:cs typeface="Calibri" panose="020F0502020204030204" pitchFamily="34" charset="0"/>
              </a:rPr>
              <a:t>Redundant</a:t>
            </a:r>
            <a:r>
              <a:rPr lang="en-US" sz="2000" dirty="0">
                <a:cs typeface="Calibri" panose="020F0502020204030204" pitchFamily="34" charset="0"/>
              </a:rPr>
              <a:t>	A switch with "redundant power supplies" can lose one power supply and keep running.</a:t>
            </a:r>
          </a:p>
          <a:p>
            <a:pPr marL="0" indent="0">
              <a:lnSpc>
                <a:spcPct val="100000"/>
              </a:lnSpc>
              <a:spcBef>
                <a:spcPts val="0"/>
              </a:spcBef>
              <a:buNone/>
            </a:pPr>
            <a:r>
              <a:rPr lang="en-US" sz="2000" b="1" dirty="0">
                <a:cs typeface="Calibri" panose="020F0502020204030204" pitchFamily="34" charset="0"/>
              </a:rPr>
              <a:t>Reliable delivery</a:t>
            </a:r>
            <a:r>
              <a:rPr lang="en-US" sz="2000" dirty="0">
                <a:cs typeface="Calibri" panose="020F0502020204030204" pitchFamily="34" charset="0"/>
              </a:rPr>
              <a:t>	Traffic that's sent are guaranteed to be received, and will be resent if necessary</a:t>
            </a:r>
          </a:p>
          <a:p>
            <a:pPr marL="0" indent="0">
              <a:lnSpc>
                <a:spcPct val="100000"/>
              </a:lnSpc>
              <a:spcBef>
                <a:spcPts val="0"/>
              </a:spcBef>
              <a:buNone/>
            </a:pPr>
            <a:r>
              <a:rPr lang="en-US" sz="2000" b="1" dirty="0">
                <a:cs typeface="Calibri" panose="020F0502020204030204" pitchFamily="34" charset="0"/>
              </a:rPr>
              <a:t>RFC 1323 Window Scaling</a:t>
            </a:r>
            <a:r>
              <a:rPr lang="en-US" sz="2000" dirty="0">
                <a:cs typeface="Calibri" panose="020F0502020204030204" pitchFamily="34" charset="0"/>
              </a:rPr>
              <a:t>		Extension that allows transmission windows to scale up to sizes required</a:t>
            </a:r>
          </a:p>
          <a:p>
            <a:pPr marL="0" indent="0">
              <a:lnSpc>
                <a:spcPct val="100000"/>
              </a:lnSpc>
              <a:spcBef>
                <a:spcPts val="0"/>
              </a:spcBef>
              <a:buNone/>
            </a:pPr>
            <a:r>
              <a:rPr lang="en-US" sz="2000" dirty="0">
                <a:cs typeface="Calibri" panose="020F0502020204030204" pitchFamily="34" charset="0"/>
              </a:rPr>
              <a:t>		for Long Fat Networks</a:t>
            </a:r>
          </a:p>
          <a:p>
            <a:pPr marL="0" indent="0">
              <a:lnSpc>
                <a:spcPct val="100000"/>
              </a:lnSpc>
              <a:spcBef>
                <a:spcPts val="0"/>
              </a:spcBef>
              <a:buNone/>
            </a:pPr>
            <a:r>
              <a:rPr lang="en-US" sz="2000" b="1" dirty="0">
                <a:cs typeface="Calibri" panose="020F0502020204030204" pitchFamily="34" charset="0"/>
              </a:rPr>
              <a:t>Right of way</a:t>
            </a:r>
            <a:r>
              <a:rPr lang="en-US" sz="2000" dirty="0">
                <a:cs typeface="Calibri" panose="020F0502020204030204" pitchFamily="34" charset="0"/>
              </a:rPr>
              <a:t>	Right to run cable along a highway, railroad, powerline, pipeline, etc.</a:t>
            </a:r>
          </a:p>
          <a:p>
            <a:pPr marL="0" indent="0">
              <a:lnSpc>
                <a:spcPct val="100000"/>
              </a:lnSpc>
              <a:spcBef>
                <a:spcPts val="0"/>
              </a:spcBef>
              <a:buNone/>
            </a:pPr>
            <a:r>
              <a:rPr lang="en-US" sz="2000" b="1" dirty="0">
                <a:cs typeface="Calibri" panose="020F0502020204030204" pitchFamily="34" charset="0"/>
              </a:rPr>
              <a:t>RJ45</a:t>
            </a:r>
            <a:r>
              <a:rPr lang="en-US" sz="2000" dirty="0">
                <a:cs typeface="Calibri" panose="020F0502020204030204" pitchFamily="34" charset="0"/>
              </a:rPr>
              <a:t>		Copper Ethernet cable connection format</a:t>
            </a:r>
          </a:p>
          <a:p>
            <a:pPr marL="0" indent="0">
              <a:lnSpc>
                <a:spcPct val="100000"/>
              </a:lnSpc>
              <a:spcBef>
                <a:spcPts val="0"/>
              </a:spcBef>
              <a:buNone/>
            </a:pPr>
            <a:r>
              <a:rPr lang="en-US" sz="2000" b="1" dirty="0">
                <a:cs typeface="Calibri" panose="020F0502020204030204" pitchFamily="34" charset="0"/>
              </a:rPr>
              <a:t>Round trip time</a:t>
            </a:r>
            <a:r>
              <a:rPr lang="en-US" sz="2000" dirty="0">
                <a:cs typeface="Calibri" panose="020F0502020204030204" pitchFamily="34" charset="0"/>
              </a:rPr>
              <a:t>	The time it takes to go from source to destination and back, usually measured in msec</a:t>
            </a:r>
          </a:p>
          <a:p>
            <a:pPr marL="0" indent="0">
              <a:lnSpc>
                <a:spcPct val="100000"/>
              </a:lnSpc>
              <a:spcBef>
                <a:spcPts val="0"/>
              </a:spcBef>
              <a:buNone/>
            </a:pPr>
            <a:r>
              <a:rPr lang="en-US" sz="2000" b="1" dirty="0">
                <a:cs typeface="Calibri" panose="020F0502020204030204" pitchFamily="34" charset="0"/>
              </a:rPr>
              <a:t>SACK</a:t>
            </a:r>
            <a:r>
              <a:rPr lang="en-US" sz="2000" dirty="0">
                <a:cs typeface="Calibri" panose="020F0502020204030204" pitchFamily="34" charset="0"/>
              </a:rPr>
              <a:t>		RFC2018 Selective Acknowledgements (way of efficiently acknowledging packet reception)</a:t>
            </a:r>
          </a:p>
          <a:p>
            <a:pPr marL="0" indent="0">
              <a:lnSpc>
                <a:spcPct val="100000"/>
              </a:lnSpc>
              <a:spcBef>
                <a:spcPts val="0"/>
              </a:spcBef>
              <a:buNone/>
            </a:pPr>
            <a:r>
              <a:rPr lang="en-US" sz="2000" b="1" dirty="0">
                <a:cs typeface="Calibri" panose="020F0502020204030204" pitchFamily="34" charset="0"/>
              </a:rPr>
              <a:t>SCTP</a:t>
            </a:r>
            <a:r>
              <a:rPr lang="en-US" sz="2000" dirty="0">
                <a:cs typeface="Calibri" panose="020F0502020204030204" pitchFamily="34" charset="0"/>
              </a:rPr>
              <a:t>		Stream Control Transmission Protocol (RFC9260)</a:t>
            </a:r>
          </a:p>
          <a:p>
            <a:pPr marL="0" indent="0">
              <a:lnSpc>
                <a:spcPct val="100000"/>
              </a:lnSpc>
              <a:spcBef>
                <a:spcPts val="0"/>
              </a:spcBef>
              <a:buNone/>
            </a:pPr>
            <a:r>
              <a:rPr lang="en-US" sz="2000" b="1" dirty="0">
                <a:cs typeface="Calibri" panose="020F0502020204030204" pitchFamily="34" charset="0"/>
              </a:rPr>
              <a:t>Sequoia 15.4.1</a:t>
            </a:r>
            <a:r>
              <a:rPr lang="en-US" sz="2000" dirty="0">
                <a:cs typeface="Calibri" panose="020F0502020204030204" pitchFamily="34" charset="0"/>
              </a:rPr>
              <a:t>	Latest operating system from Apple for laptops and servers (as of the time this was written)</a:t>
            </a:r>
          </a:p>
          <a:p>
            <a:pPr marL="0" indent="0">
              <a:lnSpc>
                <a:spcPct val="100000"/>
              </a:lnSpc>
              <a:spcBef>
                <a:spcPts val="0"/>
              </a:spcBef>
              <a:buNone/>
            </a:pPr>
            <a:r>
              <a:rPr lang="en-US" sz="2000" b="1" dirty="0">
                <a:cs typeface="Calibri" panose="020F0502020204030204" pitchFamily="34" charset="0"/>
              </a:rPr>
              <a:t>SFP+</a:t>
            </a:r>
            <a:r>
              <a:rPr lang="en-US" sz="2000" dirty="0">
                <a:cs typeface="Calibri" panose="020F0502020204030204" pitchFamily="34" charset="0"/>
              </a:rPr>
              <a:t>		Pluggable fiber optic connection standard</a:t>
            </a:r>
          </a:p>
          <a:p>
            <a:pPr marL="0" indent="0">
              <a:lnSpc>
                <a:spcPct val="100000"/>
              </a:lnSpc>
              <a:spcBef>
                <a:spcPts val="0"/>
              </a:spcBef>
              <a:buNone/>
            </a:pPr>
            <a:r>
              <a:rPr lang="en-US" sz="2000" b="1" dirty="0">
                <a:cs typeface="Calibri" panose="020F0502020204030204" pitchFamily="34" charset="0"/>
              </a:rPr>
              <a:t>SNMP counters</a:t>
            </a:r>
            <a:r>
              <a:rPr lang="en-US" sz="2000" dirty="0">
                <a:cs typeface="Calibri" panose="020F0502020204030204" pitchFamily="34" charset="0"/>
              </a:rPr>
              <a:t>	Simple counters on some devices that track and report things like packets sent in/out</a:t>
            </a:r>
          </a:p>
          <a:p>
            <a:pPr marL="0" indent="0">
              <a:lnSpc>
                <a:spcPct val="100000"/>
              </a:lnSpc>
              <a:spcBef>
                <a:spcPts val="0"/>
              </a:spcBef>
              <a:buNone/>
            </a:pPr>
            <a:r>
              <a:rPr lang="en-US" sz="2000" b="1" dirty="0">
                <a:cs typeface="Calibri" panose="020F0502020204030204" pitchFamily="34" charset="0"/>
              </a:rPr>
              <a:t>Spatial streams</a:t>
            </a:r>
            <a:r>
              <a:rPr lang="en-US" sz="2000" dirty="0">
                <a:cs typeface="Calibri" panose="020F0502020204030204" pitchFamily="34" charset="0"/>
              </a:rPr>
              <a:t>	Number of streams simultaneously sent over individual </a:t>
            </a:r>
            <a:r>
              <a:rPr lang="en-US" sz="2000" dirty="0" err="1">
                <a:cs typeface="Calibri" panose="020F0502020204030204" pitchFamily="34" charset="0"/>
              </a:rPr>
              <a:t>WiFi</a:t>
            </a:r>
            <a:r>
              <a:rPr lang="en-US" sz="2000" dirty="0">
                <a:cs typeface="Calibri" panose="020F0502020204030204" pitchFamily="34" charset="0"/>
              </a:rPr>
              <a:t> antennas</a:t>
            </a:r>
          </a:p>
          <a:p>
            <a:pPr marL="0" indent="0">
              <a:lnSpc>
                <a:spcPct val="100000"/>
              </a:lnSpc>
              <a:spcBef>
                <a:spcPts val="0"/>
              </a:spcBef>
              <a:buNone/>
            </a:pPr>
            <a:r>
              <a:rPr lang="en-US" sz="2000" b="1" dirty="0" err="1">
                <a:cs typeface="Calibri" panose="020F0502020204030204" pitchFamily="34" charset="0"/>
              </a:rPr>
              <a:t>Speedtest</a:t>
            </a:r>
            <a:r>
              <a:rPr lang="en-US" sz="2000" dirty="0">
                <a:cs typeface="Calibri" panose="020F0502020204030204" pitchFamily="34" charset="0"/>
              </a:rPr>
              <a:t>	Consumer GUI/web-based bandwidth testing tool</a:t>
            </a:r>
          </a:p>
          <a:p>
            <a:pPr marL="0" indent="0">
              <a:lnSpc>
                <a:spcPct val="100000"/>
              </a:lnSpc>
              <a:spcBef>
                <a:spcPts val="0"/>
              </a:spcBef>
              <a:buNone/>
            </a:pPr>
            <a:r>
              <a:rPr lang="en-US" sz="2000" b="1" dirty="0">
                <a:cs typeface="Calibri" panose="020F0502020204030204" pitchFamily="34" charset="0"/>
              </a:rPr>
              <a:t>Store-and-forward</a:t>
            </a:r>
            <a:r>
              <a:rPr lang="en-US" sz="2000" dirty="0">
                <a:cs typeface="Calibri" panose="020F0502020204030204" pitchFamily="34" charset="0"/>
              </a:rPr>
              <a:t>	Switch that receives an entire packet before it subsequently forwards it back out.</a:t>
            </a:r>
          </a:p>
          <a:p>
            <a:pPr marL="0" indent="0">
              <a:lnSpc>
                <a:spcPct val="100000"/>
              </a:lnSpc>
              <a:spcBef>
                <a:spcPts val="0"/>
              </a:spcBef>
              <a:buNone/>
            </a:pPr>
            <a:r>
              <a:rPr lang="en-US" sz="2000" b="1" dirty="0">
                <a:cs typeface="Calibri" panose="020F0502020204030204" pitchFamily="34" charset="0"/>
              </a:rPr>
              <a:t>Symmetric</a:t>
            </a:r>
            <a:r>
              <a:rPr lang="en-US" sz="2000" dirty="0">
                <a:cs typeface="Calibri" panose="020F0502020204030204" pitchFamily="34" charset="0"/>
              </a:rPr>
              <a:t>	Same in both directions (as in "same bandwidth whether uploading or downloading")</a:t>
            </a:r>
          </a:p>
          <a:p>
            <a:pPr marL="0" indent="0">
              <a:lnSpc>
                <a:spcPct val="100000"/>
              </a:lnSpc>
              <a:spcBef>
                <a:spcPts val="0"/>
              </a:spcBef>
              <a:buNone/>
            </a:pPr>
            <a:r>
              <a:rPr lang="en-US" sz="2000" b="1" dirty="0">
                <a:cs typeface="Calibri" panose="020F0502020204030204" pitchFamily="34" charset="0"/>
              </a:rPr>
              <a:t>TAA</a:t>
            </a:r>
            <a:r>
              <a:rPr lang="en-US" sz="2000" dirty="0">
                <a:cs typeface="Calibri" panose="020F0502020204030204" pitchFamily="34" charset="0"/>
              </a:rPr>
              <a:t>		U.S. Trade Agreements Act, requires some to purchase America-made products</a:t>
            </a:r>
          </a:p>
          <a:p>
            <a:pPr marL="0" indent="0">
              <a:lnSpc>
                <a:spcPct val="100000"/>
              </a:lnSpc>
              <a:spcBef>
                <a:spcPts val="0"/>
              </a:spcBef>
              <a:buNone/>
            </a:pPr>
            <a:r>
              <a:rPr lang="en-US" sz="2000" b="1" dirty="0">
                <a:cs typeface="Calibri" panose="020F0502020204030204" pitchFamily="34" charset="0"/>
              </a:rPr>
              <a:t>TCP</a:t>
            </a:r>
            <a:r>
              <a:rPr lang="en-US" sz="2000" dirty="0">
                <a:cs typeface="Calibri" panose="020F0502020204030204" pitchFamily="34" charset="0"/>
              </a:rPr>
              <a:t>		Transmission Control Protocol</a:t>
            </a:r>
          </a:p>
        </p:txBody>
      </p:sp>
    </p:spTree>
    <p:extLst>
      <p:ext uri="{BB962C8B-B14F-4D97-AF65-F5344CB8AC3E}">
        <p14:creationId xmlns:p14="http://schemas.microsoft.com/office/powerpoint/2010/main" val="225074853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31BB6-D324-F730-8706-D7237D53FA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944D49-D975-E28A-AB50-77353118C398}"/>
              </a:ext>
            </a:extLst>
          </p:cNvPr>
          <p:cNvSpPr>
            <a:spLocks noGrp="1"/>
          </p:cNvSpPr>
          <p:nvPr>
            <p:ph type="title"/>
          </p:nvPr>
        </p:nvSpPr>
        <p:spPr>
          <a:xfrm>
            <a:off x="308472" y="176269"/>
            <a:ext cx="11578728" cy="479051"/>
          </a:xfrm>
        </p:spPr>
        <p:txBody>
          <a:bodyPr>
            <a:normAutofit/>
          </a:bodyPr>
          <a:lstStyle/>
          <a:p>
            <a:r>
              <a:rPr lang="en-US" sz="3200" b="1" dirty="0">
                <a:latin typeface="Calibri" panose="020F0502020204030204" pitchFamily="34" charset="0"/>
                <a:cs typeface="Calibri" panose="020F0502020204030204" pitchFamily="34" charset="0"/>
              </a:rPr>
              <a:t>Glossary (cont. 6)</a:t>
            </a:r>
          </a:p>
        </p:txBody>
      </p:sp>
      <p:sp>
        <p:nvSpPr>
          <p:cNvPr id="4" name="Slide Number Placeholder 3">
            <a:extLst>
              <a:ext uri="{FF2B5EF4-FFF2-40B4-BE49-F238E27FC236}">
                <a16:creationId xmlns:a16="http://schemas.microsoft.com/office/drawing/2014/main" id="{4DFC1AAA-9159-5530-5B29-C761B6B12687}"/>
              </a:ext>
            </a:extLst>
          </p:cNvPr>
          <p:cNvSpPr>
            <a:spLocks noGrp="1"/>
          </p:cNvSpPr>
          <p:nvPr>
            <p:ph type="sldNum" sz="quarter" idx="12"/>
          </p:nvPr>
        </p:nvSpPr>
        <p:spPr/>
        <p:txBody>
          <a:bodyPr/>
          <a:lstStyle/>
          <a:p>
            <a:fld id="{8B04D3DA-140F-184A-82C2-6FC5EAE7F0A1}" type="slidenum">
              <a:rPr lang="en-US" smtClean="0"/>
              <a:t>139</a:t>
            </a:fld>
            <a:endParaRPr lang="en-US"/>
          </a:p>
        </p:txBody>
      </p:sp>
      <p:sp>
        <p:nvSpPr>
          <p:cNvPr id="5" name="Content Placeholder 4">
            <a:extLst>
              <a:ext uri="{FF2B5EF4-FFF2-40B4-BE49-F238E27FC236}">
                <a16:creationId xmlns:a16="http://schemas.microsoft.com/office/drawing/2014/main" id="{6AE00E01-604F-990B-914C-F88599027A30}"/>
              </a:ext>
            </a:extLst>
          </p:cNvPr>
          <p:cNvSpPr>
            <a:spLocks noGrp="1"/>
          </p:cNvSpPr>
          <p:nvPr>
            <p:ph idx="1"/>
          </p:nvPr>
        </p:nvSpPr>
        <p:spPr>
          <a:xfrm>
            <a:off x="308471" y="822960"/>
            <a:ext cx="11490593" cy="5858771"/>
          </a:xfrm>
        </p:spPr>
        <p:txBody>
          <a:bodyPr>
            <a:normAutofit/>
          </a:bodyPr>
          <a:lstStyle/>
          <a:p>
            <a:pPr marL="0" indent="0">
              <a:lnSpc>
                <a:spcPct val="100000"/>
              </a:lnSpc>
              <a:spcBef>
                <a:spcPts val="0"/>
              </a:spcBef>
              <a:buNone/>
            </a:pPr>
            <a:r>
              <a:rPr lang="en-US" sz="2000" b="1" dirty="0">
                <a:cs typeface="Calibri" panose="020F0502020204030204" pitchFamily="34" charset="0"/>
              </a:rPr>
              <a:t>Tcpdump</a:t>
            </a:r>
            <a:r>
              <a:rPr lang="en-US" sz="2000" dirty="0">
                <a:cs typeface="Calibri" panose="020F0502020204030204" pitchFamily="34" charset="0"/>
              </a:rPr>
              <a:t>	Command line tool used to capture packet traffic for subsequent analysis</a:t>
            </a:r>
          </a:p>
          <a:p>
            <a:pPr marL="0" indent="0">
              <a:lnSpc>
                <a:spcPct val="100000"/>
              </a:lnSpc>
              <a:spcBef>
                <a:spcPts val="0"/>
              </a:spcBef>
              <a:buNone/>
            </a:pPr>
            <a:r>
              <a:rPr lang="en-US" sz="2000" b="1" dirty="0">
                <a:cs typeface="Calibri" panose="020F0502020204030204" pitchFamily="34" charset="0"/>
              </a:rPr>
              <a:t>Three-Way Handshake</a:t>
            </a:r>
            <a:r>
              <a:rPr lang="en-US" sz="2000" dirty="0">
                <a:cs typeface="Calibri" panose="020F0502020204030204" pitchFamily="34" charset="0"/>
              </a:rPr>
              <a:t>	The SYN, SYNACK, ACK process used to establish a TCP connection</a:t>
            </a:r>
          </a:p>
          <a:p>
            <a:pPr marL="0" indent="0">
              <a:lnSpc>
                <a:spcPct val="100000"/>
              </a:lnSpc>
              <a:spcBef>
                <a:spcPts val="0"/>
              </a:spcBef>
              <a:buNone/>
            </a:pPr>
            <a:r>
              <a:rPr lang="en-US" sz="2000" b="1" dirty="0">
                <a:cs typeface="Calibri" panose="020F0502020204030204" pitchFamily="34" charset="0"/>
              </a:rPr>
              <a:t>Timestamps</a:t>
            </a:r>
            <a:r>
              <a:rPr lang="en-US" sz="2000" dirty="0">
                <a:cs typeface="Calibri" panose="020F0502020204030204" pitchFamily="34" charset="0"/>
              </a:rPr>
              <a:t>	RFC1323 timestamps put into packets to enable packet pacing &amp; delay measurement</a:t>
            </a:r>
          </a:p>
          <a:p>
            <a:pPr marL="0" indent="0">
              <a:lnSpc>
                <a:spcPct val="100000"/>
              </a:lnSpc>
              <a:spcBef>
                <a:spcPts val="0"/>
              </a:spcBef>
              <a:buNone/>
            </a:pPr>
            <a:r>
              <a:rPr lang="en-US" sz="2000" b="1" dirty="0">
                <a:cs typeface="Calibri" panose="020F0502020204030204" pitchFamily="34" charset="0"/>
              </a:rPr>
              <a:t>Transit </a:t>
            </a:r>
            <a:r>
              <a:rPr lang="en-US" sz="2000" dirty="0">
                <a:cs typeface="Calibri" panose="020F0502020204030204" pitchFamily="34" charset="0"/>
              </a:rPr>
              <a:t>		Obtain access to the full Internet (involves a charge for service)</a:t>
            </a:r>
          </a:p>
          <a:p>
            <a:pPr marL="0" indent="0">
              <a:lnSpc>
                <a:spcPct val="100000"/>
              </a:lnSpc>
              <a:spcBef>
                <a:spcPts val="0"/>
              </a:spcBef>
              <a:buNone/>
            </a:pPr>
            <a:r>
              <a:rPr lang="en-US" sz="2000" b="1" dirty="0">
                <a:cs typeface="Calibri" panose="020F0502020204030204" pitchFamily="34" charset="0"/>
              </a:rPr>
              <a:t>Tuning</a:t>
            </a:r>
            <a:r>
              <a:rPr lang="en-US" sz="2000" dirty="0">
                <a:cs typeface="Calibri" panose="020F0502020204030204" pitchFamily="34" charset="0"/>
              </a:rPr>
              <a:t>		Tweaking (adjusting) network parameters to try to achieve desired network performance</a:t>
            </a:r>
          </a:p>
          <a:p>
            <a:pPr marL="0" indent="0">
              <a:lnSpc>
                <a:spcPct val="100000"/>
              </a:lnSpc>
              <a:spcBef>
                <a:spcPts val="0"/>
              </a:spcBef>
              <a:buNone/>
            </a:pPr>
            <a:r>
              <a:rPr lang="en-US" sz="2000" b="1" dirty="0">
                <a:cs typeface="Calibri" panose="020F0502020204030204" pitchFamily="34" charset="0"/>
              </a:rPr>
              <a:t>UDP</a:t>
            </a:r>
            <a:r>
              <a:rPr lang="en-US" sz="2000" dirty="0">
                <a:cs typeface="Calibri" panose="020F0502020204030204" pitchFamily="34" charset="0"/>
              </a:rPr>
              <a:t>		User Datagram Protocol, a fire-and-forget packet delivery protocol, alternative to TCP</a:t>
            </a:r>
          </a:p>
          <a:p>
            <a:pPr marL="0" indent="0">
              <a:lnSpc>
                <a:spcPct val="100000"/>
              </a:lnSpc>
              <a:spcBef>
                <a:spcPts val="0"/>
              </a:spcBef>
              <a:buNone/>
            </a:pPr>
            <a:r>
              <a:rPr lang="en-US" sz="2000" b="1" dirty="0">
                <a:cs typeface="Calibri" panose="020F0502020204030204" pitchFamily="34" charset="0"/>
              </a:rPr>
              <a:t>Unmanaged switch</a:t>
            </a:r>
            <a:r>
              <a:rPr lang="en-US" sz="2000" dirty="0">
                <a:cs typeface="Calibri" panose="020F0502020204030204" pitchFamily="34" charset="0"/>
              </a:rPr>
              <a:t>	"Dumb" switch that auto-negotiates all connections; non-manually configurable.</a:t>
            </a:r>
          </a:p>
          <a:p>
            <a:pPr marL="0" indent="0">
              <a:lnSpc>
                <a:spcPct val="100000"/>
              </a:lnSpc>
              <a:spcBef>
                <a:spcPts val="0"/>
              </a:spcBef>
              <a:buNone/>
            </a:pPr>
            <a:r>
              <a:rPr lang="en-US" sz="2000" b="1" dirty="0">
                <a:cs typeface="Calibri" panose="020F0502020204030204" pitchFamily="34" charset="0"/>
              </a:rPr>
              <a:t>Upload</a:t>
            </a:r>
            <a:r>
              <a:rPr lang="en-US" sz="2000" dirty="0">
                <a:cs typeface="Calibri" panose="020F0502020204030204" pitchFamily="34" charset="0"/>
              </a:rPr>
              <a:t>		Transfer data up from the user to the Internet</a:t>
            </a:r>
          </a:p>
          <a:p>
            <a:pPr marL="0" indent="0">
              <a:lnSpc>
                <a:spcPct val="100000"/>
              </a:lnSpc>
              <a:spcBef>
                <a:spcPts val="0"/>
              </a:spcBef>
              <a:buNone/>
            </a:pPr>
            <a:r>
              <a:rPr lang="en-US" sz="2000" b="1" dirty="0">
                <a:cs typeface="Calibri" panose="020F0502020204030204" pitchFamily="34" charset="0"/>
              </a:rPr>
              <a:t>USB</a:t>
            </a:r>
            <a:r>
              <a:rPr lang="en-US" sz="2000" dirty="0">
                <a:cs typeface="Calibri" panose="020F0502020204030204" pitchFamily="34" charset="0"/>
              </a:rPr>
              <a:t>		Universal Serial Bus (socket for plugging in mice, keyboards, dongles, etc. on a system)</a:t>
            </a:r>
          </a:p>
          <a:p>
            <a:pPr marL="0" indent="0">
              <a:lnSpc>
                <a:spcPct val="100000"/>
              </a:lnSpc>
              <a:spcBef>
                <a:spcPts val="0"/>
              </a:spcBef>
              <a:buNone/>
            </a:pPr>
            <a:r>
              <a:rPr lang="en-US" sz="2000" b="1" dirty="0">
                <a:cs typeface="Calibri" panose="020F0502020204030204" pitchFamily="34" charset="0"/>
              </a:rPr>
              <a:t>VLANs</a:t>
            </a:r>
            <a:r>
              <a:rPr lang="en-US" sz="2000" dirty="0">
                <a:cs typeface="Calibri" panose="020F0502020204030204" pitchFamily="34" charset="0"/>
              </a:rPr>
              <a:t>		Virtual LANs -- way of logically separating traffic on a switch's physical interfaces</a:t>
            </a:r>
          </a:p>
          <a:p>
            <a:pPr marL="0" indent="0">
              <a:lnSpc>
                <a:spcPct val="100000"/>
              </a:lnSpc>
              <a:spcBef>
                <a:spcPts val="0"/>
              </a:spcBef>
              <a:buNone/>
            </a:pPr>
            <a:r>
              <a:rPr lang="en-US" sz="2000" b="1" dirty="0">
                <a:cs typeface="Calibri" panose="020F0502020204030204" pitchFamily="34" charset="0"/>
              </a:rPr>
              <a:t>VPN</a:t>
            </a:r>
            <a:r>
              <a:rPr lang="en-US" sz="2000" dirty="0">
                <a:cs typeface="Calibri" panose="020F0502020204030204" pitchFamily="34" charset="0"/>
              </a:rPr>
              <a:t>		Virtual Private Network (temporary encrypted tunnel from a workstation to a concentrator)</a:t>
            </a:r>
            <a:br>
              <a:rPr lang="en-US" sz="2000" dirty="0">
                <a:cs typeface="Calibri" panose="020F0502020204030204" pitchFamily="34" charset="0"/>
              </a:rPr>
            </a:br>
            <a:r>
              <a:rPr lang="en-US" sz="2000" b="1" dirty="0" err="1">
                <a:cs typeface="Calibri" panose="020F0502020204030204" pitchFamily="34" charset="0"/>
              </a:rPr>
              <a:t>WiFi</a:t>
            </a:r>
            <a:r>
              <a:rPr lang="en-US" sz="2000" dirty="0">
                <a:cs typeface="Calibri" panose="020F0502020204030204" pitchFamily="34" charset="0"/>
              </a:rPr>
              <a:t>		Wireless Ethernet network</a:t>
            </a:r>
          </a:p>
          <a:p>
            <a:pPr marL="0" indent="0">
              <a:lnSpc>
                <a:spcPct val="100000"/>
              </a:lnSpc>
              <a:spcBef>
                <a:spcPts val="0"/>
              </a:spcBef>
              <a:buNone/>
            </a:pPr>
            <a:r>
              <a:rPr lang="en-US" sz="2000" b="1" dirty="0">
                <a:cs typeface="Calibri" panose="020F0502020204030204" pitchFamily="34" charset="0"/>
              </a:rPr>
              <a:t>Windows 11</a:t>
            </a:r>
            <a:r>
              <a:rPr lang="en-US" sz="2000" dirty="0">
                <a:cs typeface="Calibri" panose="020F0502020204030204" pitchFamily="34" charset="0"/>
              </a:rPr>
              <a:t>	Latest operating system from Microsoft for laptops and servers (as of the time this written)</a:t>
            </a:r>
          </a:p>
          <a:p>
            <a:pPr marL="0" indent="0">
              <a:lnSpc>
                <a:spcPct val="100000"/>
              </a:lnSpc>
              <a:spcBef>
                <a:spcPts val="0"/>
              </a:spcBef>
              <a:buNone/>
            </a:pPr>
            <a:r>
              <a:rPr lang="en-US" sz="2000" dirty="0">
                <a:cs typeface="Calibri" panose="020F0502020204030204" pitchFamily="34" charset="0"/>
              </a:rPr>
              <a:t>Wireshark	Packet capture analysis tool</a:t>
            </a:r>
          </a:p>
          <a:p>
            <a:pPr marL="0" indent="0">
              <a:lnSpc>
                <a:spcPct val="100000"/>
              </a:lnSpc>
              <a:spcBef>
                <a:spcPts val="0"/>
              </a:spcBef>
              <a:buNone/>
            </a:pPr>
            <a:r>
              <a:rPr lang="en-US" sz="2000" b="1" dirty="0">
                <a:cs typeface="Calibri" panose="020F0502020204030204" pitchFamily="34" charset="0"/>
              </a:rPr>
              <a:t>X86</a:t>
            </a:r>
            <a:r>
              <a:rPr lang="en-US" sz="2000" dirty="0">
                <a:cs typeface="Calibri" panose="020F0502020204030204" pitchFamily="34" charset="0"/>
              </a:rPr>
              <a:t>		Family of Intel (and Intel-compatible) CPUs</a:t>
            </a:r>
          </a:p>
          <a:p>
            <a:pPr marL="0" indent="0">
              <a:lnSpc>
                <a:spcPct val="100000"/>
              </a:lnSpc>
              <a:spcBef>
                <a:spcPts val="0"/>
              </a:spcBef>
              <a:buNone/>
            </a:pPr>
            <a:r>
              <a:rPr lang="en-US" sz="2000" b="1" dirty="0">
                <a:cs typeface="Calibri" panose="020F0502020204030204" pitchFamily="34" charset="0"/>
              </a:rPr>
              <a:t>10/100/1000/2.5Gbase-T</a:t>
            </a:r>
            <a:r>
              <a:rPr lang="en-US" sz="2000" dirty="0">
                <a:cs typeface="Calibri" panose="020F0502020204030204" pitchFamily="34" charset="0"/>
              </a:rPr>
              <a:t>	10/100/1000/2500 Mbps Ethernet over copper cable</a:t>
            </a:r>
          </a:p>
          <a:p>
            <a:pPr marL="0" indent="0">
              <a:lnSpc>
                <a:spcPct val="100000"/>
              </a:lnSpc>
              <a:spcBef>
                <a:spcPts val="0"/>
              </a:spcBef>
              <a:buNone/>
            </a:pPr>
            <a:r>
              <a:rPr lang="en-US" sz="2000" b="1" dirty="0">
                <a:cs typeface="Calibri" panose="020F0502020204030204" pitchFamily="34" charset="0"/>
              </a:rPr>
              <a:t>5G</a:t>
            </a:r>
            <a:r>
              <a:rPr lang="en-US" sz="2000" dirty="0">
                <a:cs typeface="Calibri" panose="020F0502020204030204" pitchFamily="34" charset="0"/>
              </a:rPr>
              <a:t>		Fifth-generation advanced cellular wireless service</a:t>
            </a:r>
          </a:p>
          <a:p>
            <a:pPr marL="0" indent="0">
              <a:lnSpc>
                <a:spcPct val="100000"/>
              </a:lnSpc>
              <a:spcBef>
                <a:spcPts val="0"/>
              </a:spcBef>
              <a:buNone/>
            </a:pPr>
            <a:r>
              <a:rPr lang="en-US" sz="2000" b="1" dirty="0">
                <a:cs typeface="Calibri" panose="020F0502020204030204" pitchFamily="34" charset="0"/>
              </a:rPr>
              <a:t>802.11ax</a:t>
            </a:r>
            <a:r>
              <a:rPr lang="en-US" sz="2000" dirty="0">
                <a:cs typeface="Calibri" panose="020F0502020204030204" pitchFamily="34" charset="0"/>
              </a:rPr>
              <a:t>	Example of one specific </a:t>
            </a:r>
            <a:r>
              <a:rPr lang="en-US" sz="2000" dirty="0" err="1">
                <a:cs typeface="Calibri" panose="020F0502020204030204" pitchFamily="34" charset="0"/>
              </a:rPr>
              <a:t>WiFi</a:t>
            </a:r>
            <a:r>
              <a:rPr lang="en-US" sz="2000" dirty="0">
                <a:cs typeface="Calibri" panose="020F0502020204030204" pitchFamily="34" charset="0"/>
              </a:rPr>
              <a:t> protocol</a:t>
            </a:r>
          </a:p>
        </p:txBody>
      </p:sp>
    </p:spTree>
    <p:extLst>
      <p:ext uri="{BB962C8B-B14F-4D97-AF65-F5344CB8AC3E}">
        <p14:creationId xmlns:p14="http://schemas.microsoft.com/office/powerpoint/2010/main" val="1126640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a:extLst>
            <a:ext uri="{FF2B5EF4-FFF2-40B4-BE49-F238E27FC236}">
              <a16:creationId xmlns:a16="http://schemas.microsoft.com/office/drawing/2014/main" id="{418CB72F-A8D7-195D-75A4-5F0E3CE0BA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E09CFB9-7ADD-CDE5-CF7E-C0B7C28F0105}"/>
              </a:ext>
            </a:extLst>
          </p:cNvPr>
          <p:cNvSpPr>
            <a:spLocks noGrp="1"/>
          </p:cNvSpPr>
          <p:nvPr>
            <p:ph type="ctrTitle"/>
          </p:nvPr>
        </p:nvSpPr>
        <p:spPr>
          <a:xfrm>
            <a:off x="1524000" y="1851102"/>
            <a:ext cx="9144000" cy="652386"/>
          </a:xfrm>
        </p:spPr>
        <p:txBody>
          <a:bodyPr>
            <a:normAutofit/>
          </a:bodyPr>
          <a:lstStyle/>
          <a:p>
            <a:r>
              <a:rPr lang="en-US" sz="3200" b="1" dirty="0">
                <a:latin typeface="Calibri" panose="020F0502020204030204" pitchFamily="34" charset="0"/>
                <a:cs typeface="Calibri" panose="020F0502020204030204" pitchFamily="34" charset="0"/>
              </a:rPr>
              <a:t>Part I. Getting A 2.5 Gbps Network Established</a:t>
            </a:r>
          </a:p>
        </p:txBody>
      </p:sp>
      <p:sp>
        <p:nvSpPr>
          <p:cNvPr id="6" name="Subtitle 5">
            <a:extLst>
              <a:ext uri="{FF2B5EF4-FFF2-40B4-BE49-F238E27FC236}">
                <a16:creationId xmlns:a16="http://schemas.microsoft.com/office/drawing/2014/main" id="{3DD4628D-9095-9229-97EE-B883EB2B170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4381160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a:extLst>
            <a:ext uri="{FF2B5EF4-FFF2-40B4-BE49-F238E27FC236}">
              <a16:creationId xmlns:a16="http://schemas.microsoft.com/office/drawing/2014/main" id="{47FBCC68-6C4C-5109-D8B3-65B8AE4B96C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CED659-3630-DED2-9990-2F4CC87DE7E1}"/>
              </a:ext>
            </a:extLst>
          </p:cNvPr>
          <p:cNvSpPr>
            <a:spLocks noGrp="1"/>
          </p:cNvSpPr>
          <p:nvPr>
            <p:ph type="ctrTitle"/>
          </p:nvPr>
        </p:nvSpPr>
        <p:spPr>
          <a:xfrm>
            <a:off x="1524000" y="1442720"/>
            <a:ext cx="9144000" cy="3007360"/>
          </a:xfrm>
        </p:spPr>
        <p:txBody>
          <a:bodyPr>
            <a:normAutofit/>
          </a:bodyPr>
          <a:lstStyle/>
          <a:p>
            <a:br>
              <a:rPr lang="en-US" sz="2400" b="1" i="1" dirty="0"/>
            </a:br>
            <a:br>
              <a:rPr lang="en-US" sz="2400" i="1" dirty="0"/>
            </a:br>
            <a:r>
              <a:rPr lang="en-US" sz="2400" i="1" dirty="0"/>
              <a:t>"I can't get no satisfaction</a:t>
            </a:r>
            <a:br>
              <a:rPr lang="en-US" sz="2400" i="1" dirty="0"/>
            </a:br>
            <a:r>
              <a:rPr lang="en-US" sz="2400" i="1" dirty="0"/>
              <a:t>I can't get no satisfaction</a:t>
            </a:r>
            <a:br>
              <a:rPr lang="en-US" sz="2400" i="1" dirty="0"/>
            </a:br>
            <a:r>
              <a:rPr lang="en-US" sz="2400" i="1" dirty="0" err="1"/>
              <a:t>'Cause</a:t>
            </a:r>
            <a:r>
              <a:rPr lang="en-US" sz="2400" i="1" dirty="0"/>
              <a:t> I try and I try and I try and I try"</a:t>
            </a:r>
            <a:br>
              <a:rPr lang="en-US" sz="2400" dirty="0"/>
            </a:br>
            <a:br>
              <a:rPr lang="en-US" sz="2400" dirty="0"/>
            </a:br>
            <a:r>
              <a:rPr lang="en-US" sz="2400" dirty="0"/>
              <a:t>Rolling Stones, "Satisfaction" (1981)</a:t>
            </a:r>
            <a:br>
              <a:rPr lang="en-US" sz="2400" b="1" dirty="0"/>
            </a:br>
            <a:r>
              <a:rPr lang="en-US" sz="2400" dirty="0"/>
              <a:t>https://</a:t>
            </a:r>
            <a:r>
              <a:rPr lang="en-US" sz="2400" dirty="0" err="1"/>
              <a:t>www.youtube.com</a:t>
            </a:r>
            <a:r>
              <a:rPr lang="en-US" sz="2400" dirty="0"/>
              <a:t>/</a:t>
            </a:r>
            <a:r>
              <a:rPr lang="en-US" sz="2400" dirty="0" err="1"/>
              <a:t>watch?v</a:t>
            </a:r>
            <a:r>
              <a:rPr lang="en-US" sz="2400" dirty="0"/>
              <a:t>=qAzqSYQ9X9U</a:t>
            </a:r>
            <a:br>
              <a:rPr lang="en-US" sz="2400" dirty="0"/>
            </a:br>
            <a:r>
              <a:rPr lang="en-US" sz="2400" dirty="0"/>
              <a:t>3.44 million views</a:t>
            </a:r>
            <a:br>
              <a:rPr lang="en-US" sz="2400" dirty="0"/>
            </a:b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7108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A71B2-B27D-0C8F-F736-083FF43BF49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905E091-EC1B-BA9A-684C-A788BBCD4A89}"/>
              </a:ext>
            </a:extLst>
          </p:cNvPr>
          <p:cNvSpPr>
            <a:spLocks noGrp="1"/>
          </p:cNvSpPr>
          <p:nvPr>
            <p:ph type="ctrTitle"/>
          </p:nvPr>
        </p:nvSpPr>
        <p:spPr>
          <a:xfrm>
            <a:off x="1524000" y="1476260"/>
            <a:ext cx="9144000" cy="1027228"/>
          </a:xfrm>
        </p:spPr>
        <p:txBody>
          <a:bodyPr>
            <a:normAutofit/>
          </a:bodyPr>
          <a:lstStyle/>
          <a:p>
            <a:r>
              <a:rPr lang="en-US" sz="3200" b="1" dirty="0">
                <a:latin typeface="Calibri" panose="020F0502020204030204" pitchFamily="34" charset="0"/>
                <a:cs typeface="Calibri" panose="020F0502020204030204" pitchFamily="34" charset="0"/>
              </a:rPr>
              <a:t>1. Measuring Performance To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Get A Starting Baseline</a:t>
            </a:r>
          </a:p>
        </p:txBody>
      </p:sp>
      <p:sp>
        <p:nvSpPr>
          <p:cNvPr id="6" name="Subtitle 5">
            <a:extLst>
              <a:ext uri="{FF2B5EF4-FFF2-40B4-BE49-F238E27FC236}">
                <a16:creationId xmlns:a16="http://schemas.microsoft.com/office/drawing/2014/main" id="{184E5F32-D68A-48EE-E713-283B37E9EACD}"/>
              </a:ext>
            </a:extLst>
          </p:cNvPr>
          <p:cNvSpPr>
            <a:spLocks noGrp="1"/>
          </p:cNvSpPr>
          <p:nvPr>
            <p:ph type="subTitle" idx="1"/>
          </p:nvPr>
        </p:nvSpPr>
        <p:spPr>
          <a:xfrm>
            <a:off x="1524000" y="3602038"/>
            <a:ext cx="9144000" cy="2141537"/>
          </a:xfrm>
        </p:spPr>
        <p:txBody>
          <a:bodyPr/>
          <a:lstStyle/>
          <a:p>
            <a:r>
              <a:rPr lang="en-US" sz="2400" b="1" dirty="0">
                <a:latin typeface="Calibri" panose="020F0502020204030204" pitchFamily="34" charset="0"/>
                <a:cs typeface="Calibri" panose="020F0502020204030204" pitchFamily="34" charset="0"/>
              </a:rPr>
              <a:t>Bottom Line Up Front</a:t>
            </a:r>
            <a:r>
              <a:rPr lang="en-US" b="1" dirty="0">
                <a:cs typeface="Calibri" panose="020F0502020204030204" pitchFamily="34" charset="0"/>
                <a:sym typeface="Wingdings" pitchFamily="2" charset="2"/>
              </a:rPr>
              <a:t> (BLUF):</a:t>
            </a:r>
            <a:br>
              <a:rPr lang="en-US" b="1" dirty="0">
                <a:cs typeface="Calibri" panose="020F0502020204030204" pitchFamily="34" charset="0"/>
                <a:sym typeface="Wingdings" pitchFamily="2" charset="2"/>
              </a:rPr>
            </a:br>
            <a:br>
              <a:rPr lang="en-US" dirty="0">
                <a:cs typeface="Calibri" panose="020F0502020204030204" pitchFamily="34" charset="0"/>
                <a:sym typeface="Wingdings" pitchFamily="2" charset="2"/>
              </a:rPr>
            </a:br>
            <a:r>
              <a:rPr lang="en-US" sz="2400" dirty="0">
                <a:latin typeface="Calibri" panose="020F0502020204030204" pitchFamily="34" charset="0"/>
                <a:cs typeface="Calibri" panose="020F0502020204030204" pitchFamily="34" charset="0"/>
              </a:rPr>
              <a:t>You can't tell if things have gotten better if you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don't know where you were in the first place. </a:t>
            </a:r>
            <a:br>
              <a:rPr lang="en-US" dirty="0">
                <a:cs typeface="Calibri" panose="020F0502020204030204" pitchFamily="34" charset="0"/>
              </a:rPr>
            </a:br>
            <a:r>
              <a:rPr lang="en-US" sz="2400" dirty="0">
                <a:latin typeface="Calibri" panose="020F0502020204030204" pitchFamily="34" charset="0"/>
                <a:cs typeface="Calibri" panose="020F0502020204030204" pitchFamily="34" charset="0"/>
              </a:rPr>
              <a:t>Therefore, start by measuring where you're currently at.</a:t>
            </a:r>
            <a:br>
              <a:rPr lang="en-US" sz="2400" dirty="0">
                <a:latin typeface="Calibri" panose="020F0502020204030204" pitchFamily="34" charset="0"/>
                <a:cs typeface="Calibri" panose="020F0502020204030204" pitchFamily="34" charset="0"/>
              </a:rPr>
            </a:br>
            <a:r>
              <a:rPr lang="en-US" sz="2400" dirty="0" err="1">
                <a:latin typeface="Calibri" panose="020F0502020204030204" pitchFamily="34" charset="0"/>
                <a:cs typeface="Calibri" panose="020F0502020204030204" pitchFamily="34" charset="0"/>
              </a:rPr>
              <a:t>Speedtest</a:t>
            </a:r>
            <a:r>
              <a:rPr lang="en-US" sz="2400" dirty="0">
                <a:latin typeface="Calibri" panose="020F0502020204030204" pitchFamily="34" charset="0"/>
                <a:cs typeface="Calibri" panose="020F0502020204030204" pitchFamily="34" charset="0"/>
              </a:rPr>
              <a:t> is a GUI web tool you can use for that process.</a:t>
            </a:r>
          </a:p>
          <a:p>
            <a:endParaRPr lang="en-US" dirty="0"/>
          </a:p>
        </p:txBody>
      </p:sp>
      <p:sp>
        <p:nvSpPr>
          <p:cNvPr id="4" name="Slide Number Placeholder 3">
            <a:extLst>
              <a:ext uri="{FF2B5EF4-FFF2-40B4-BE49-F238E27FC236}">
                <a16:creationId xmlns:a16="http://schemas.microsoft.com/office/drawing/2014/main" id="{FACF348D-01ED-89AB-7D0E-F1FE269785DB}"/>
              </a:ext>
            </a:extLst>
          </p:cNvPr>
          <p:cNvSpPr>
            <a:spLocks noGrp="1"/>
          </p:cNvSpPr>
          <p:nvPr>
            <p:ph type="sldNum" sz="quarter" idx="12"/>
          </p:nvPr>
        </p:nvSpPr>
        <p:spPr/>
        <p:txBody>
          <a:bodyPr/>
          <a:lstStyle/>
          <a:p>
            <a:fld id="{8B04D3DA-140F-184A-82C2-6FC5EAE7F0A1}" type="slidenum">
              <a:rPr lang="en-US" sz="1800" smtClean="0"/>
              <a:pPr/>
              <a:t>15</a:t>
            </a:fld>
            <a:endParaRPr lang="en-US" sz="1800" dirty="0"/>
          </a:p>
        </p:txBody>
      </p:sp>
    </p:spTree>
    <p:extLst>
      <p:ext uri="{BB962C8B-B14F-4D97-AF65-F5344CB8AC3E}">
        <p14:creationId xmlns:p14="http://schemas.microsoft.com/office/powerpoint/2010/main" val="2169710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17CDA-5E1B-F188-7687-A9A9562653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4D5CE8-90F4-4369-4886-4877F344EDD7}"/>
              </a:ext>
            </a:extLst>
          </p:cNvPr>
          <p:cNvSpPr>
            <a:spLocks noGrp="1"/>
          </p:cNvSpPr>
          <p:nvPr>
            <p:ph type="title"/>
          </p:nvPr>
        </p:nvSpPr>
        <p:spPr>
          <a:xfrm>
            <a:off x="308472" y="176270"/>
            <a:ext cx="11578728" cy="440675"/>
          </a:xfrm>
        </p:spPr>
        <p:txBody>
          <a:bodyPr>
            <a:noAutofit/>
          </a:bodyPr>
          <a:lstStyle/>
          <a:p>
            <a:pPr algn="ctr"/>
            <a:r>
              <a:rPr lang="en-US" sz="3200" b="1" dirty="0">
                <a:latin typeface="Calibri" panose="020F0502020204030204" pitchFamily="34" charset="0"/>
                <a:cs typeface="Calibri" panose="020F0502020204030204" pitchFamily="34" charset="0"/>
              </a:rPr>
              <a:t>Before You Do ANY Testing or Tweaking</a:t>
            </a:r>
          </a:p>
        </p:txBody>
      </p:sp>
      <p:sp>
        <p:nvSpPr>
          <p:cNvPr id="3" name="Content Placeholder 2">
            <a:extLst>
              <a:ext uri="{FF2B5EF4-FFF2-40B4-BE49-F238E27FC236}">
                <a16:creationId xmlns:a16="http://schemas.microsoft.com/office/drawing/2014/main" id="{48203E3E-85AD-323E-7FB4-27B94329E988}"/>
              </a:ext>
            </a:extLst>
          </p:cNvPr>
          <p:cNvSpPr>
            <a:spLocks noGrp="1"/>
          </p:cNvSpPr>
          <p:nvPr>
            <p:ph idx="1"/>
          </p:nvPr>
        </p:nvSpPr>
        <p:spPr>
          <a:xfrm>
            <a:off x="308471" y="826265"/>
            <a:ext cx="11578727" cy="5761822"/>
          </a:xfrm>
        </p:spPr>
        <p:txBody>
          <a:bodyPr>
            <a:normAutofit/>
          </a:bodyPr>
          <a:lstStyle/>
          <a:p>
            <a:pPr marL="457200" indent="-457200">
              <a:buFont typeface="+mj-lt"/>
              <a:buAutoNum type="arabicPeriod"/>
            </a:pPr>
            <a:r>
              <a:rPr lang="en-US" sz="2400" dirty="0">
                <a:latin typeface="Calibri" panose="020F0502020204030204" pitchFamily="34" charset="0"/>
                <a:cs typeface="Calibri" panose="020F0502020204030204" pitchFamily="34" charset="0"/>
              </a:rPr>
              <a:t>Before you test, </a:t>
            </a:r>
            <a:r>
              <a:rPr lang="en-US" sz="2400" b="1" dirty="0">
                <a:latin typeface="Calibri" panose="020F0502020204030204" pitchFamily="34" charset="0"/>
                <a:cs typeface="Calibri" panose="020F0502020204030204" pitchFamily="34" charset="0"/>
              </a:rPr>
              <a:t>disable any "power saving" settings</a:t>
            </a:r>
            <a:r>
              <a:rPr lang="en-US" sz="2400" dirty="0">
                <a:latin typeface="Calibri" panose="020F0502020204030204" pitchFamily="34" charset="0"/>
                <a:cs typeface="Calibri" panose="020F0502020204030204" pitchFamily="34" charset="0"/>
              </a:rPr>
              <a:t> that may be enabled – you want to be able to "put your foot down on the accelerator" and get full power from your gear.</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marL="457200" indent="-457200">
              <a:buFont typeface="+mj-lt"/>
              <a:buAutoNum type="arabicPeriod"/>
            </a:pPr>
            <a:r>
              <a:rPr lang="en-US" sz="2400" dirty="0">
                <a:latin typeface="Calibri" panose="020F0502020204030204" pitchFamily="34" charset="0"/>
                <a:cs typeface="Calibri" panose="020F0502020204030204" pitchFamily="34" charset="0"/>
              </a:rPr>
              <a:t>Most testing should be </a:t>
            </a:r>
            <a:r>
              <a:rPr lang="en-US" sz="2400" dirty="0">
                <a:cs typeface="Calibri" panose="020F0502020204030204" pitchFamily="34" charset="0"/>
              </a:rPr>
              <a:t>done using </a:t>
            </a:r>
            <a:r>
              <a:rPr lang="en-US" sz="2400" b="1" dirty="0">
                <a:cs typeface="Calibri" panose="020F0502020204030204" pitchFamily="34" charset="0"/>
              </a:rPr>
              <a:t>wired Ethernet,</a:t>
            </a:r>
            <a:r>
              <a:rPr lang="en-US" sz="2400" dirty="0">
                <a:cs typeface="Calibri" panose="020F0502020204030204" pitchFamily="34" charset="0"/>
              </a:rPr>
              <a:t> but i</a:t>
            </a:r>
            <a:r>
              <a:rPr lang="en-US" sz="2400" dirty="0">
                <a:latin typeface="Calibri" panose="020F0502020204030204" pitchFamily="34" charset="0"/>
                <a:cs typeface="Calibri" panose="020F0502020204030204" pitchFamily="34" charset="0"/>
              </a:rPr>
              <a:t>f you do want to use wireless, get as close as possible to your access point. Distance (or walls) can cut </a:t>
            </a:r>
            <a:r>
              <a:rPr lang="en-US" sz="2400" dirty="0">
                <a:cs typeface="Calibri" panose="020F0502020204030204" pitchFamily="34" charset="0"/>
              </a:rPr>
              <a:t>your wireless throughput </a:t>
            </a:r>
            <a:r>
              <a:rPr lang="en-US" sz="2400" dirty="0">
                <a:latin typeface="Calibri" panose="020F0502020204030204" pitchFamily="34" charset="0"/>
                <a:cs typeface="Calibri" panose="020F0502020204030204" pitchFamily="34" charset="0"/>
              </a:rPr>
              <a:t>by half or more.</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marL="457200" indent="-457200">
              <a:buFont typeface="+mj-lt"/>
              <a:buAutoNum type="arabicPeriod"/>
            </a:pPr>
            <a:r>
              <a:rPr lang="en-US" sz="2400" dirty="0">
                <a:latin typeface="Calibri" panose="020F0502020204030204" pitchFamily="34" charset="0"/>
                <a:cs typeface="Calibri" panose="020F0502020204030204" pitchFamily="34" charset="0"/>
              </a:rPr>
              <a:t>Decide if you're testing </a:t>
            </a:r>
            <a:r>
              <a:rPr lang="en-US" sz="2400" b="1" dirty="0">
                <a:latin typeface="Calibri" panose="020F0502020204030204" pitchFamily="34" charset="0"/>
                <a:cs typeface="Calibri" panose="020F0502020204030204" pitchFamily="34" charset="0"/>
              </a:rPr>
              <a:t>IPv4 or IPv6 or both.</a:t>
            </a:r>
            <a:r>
              <a:rPr lang="en-US" sz="2400" dirty="0">
                <a:latin typeface="Calibri" panose="020F0502020204030204" pitchFamily="34" charset="0"/>
                <a:cs typeface="Calibri" panose="020F0502020204030204" pitchFamily="34" charset="0"/>
              </a:rPr>
              <a:t> Speeds </a:t>
            </a:r>
            <a:r>
              <a:rPr lang="en-US" sz="2400" u="sng" dirty="0">
                <a:latin typeface="Calibri" panose="020F0502020204030204" pitchFamily="34" charset="0"/>
                <a:cs typeface="Calibri" panose="020F0502020204030204" pitchFamily="34" charset="0"/>
              </a:rPr>
              <a:t>should</a:t>
            </a:r>
            <a:r>
              <a:rPr lang="en-US" sz="2400" dirty="0">
                <a:latin typeface="Calibri" panose="020F0502020204030204" pitchFamily="34" charset="0"/>
                <a:cs typeface="Calibri" panose="020F0502020204030204" pitchFamily="34" charset="0"/>
              </a:rPr>
              <a:t> be roughly comparable.</a:t>
            </a:r>
            <a:br>
              <a:rPr lang="en-US" sz="2400" dirty="0">
                <a:latin typeface="Calibri" panose="020F0502020204030204" pitchFamily="34" charset="0"/>
                <a:cs typeface="Calibri" panose="020F0502020204030204" pitchFamily="34" charset="0"/>
              </a:rPr>
            </a:br>
            <a:endParaRPr lang="en-US" sz="2400" dirty="0">
              <a:cs typeface="Calibri" panose="020F0502020204030204" pitchFamily="34" charset="0"/>
            </a:endParaRPr>
          </a:p>
          <a:p>
            <a:pPr marL="457200" indent="-457200">
              <a:buFont typeface="+mj-lt"/>
              <a:buAutoNum type="arabicPeriod"/>
            </a:pPr>
            <a:r>
              <a:rPr lang="en-US" sz="2400" dirty="0">
                <a:latin typeface="Calibri" panose="020F0502020204030204" pitchFamily="34" charset="0"/>
                <a:cs typeface="Calibri" panose="020F0502020204030204" pitchFamily="34" charset="0"/>
              </a:rPr>
              <a:t>Be sure to also test </a:t>
            </a:r>
            <a:r>
              <a:rPr lang="en-US" sz="2400" b="1" dirty="0">
                <a:latin typeface="Calibri" panose="020F0502020204030204" pitchFamily="34" charset="0"/>
                <a:cs typeface="Calibri" panose="020F0502020204030204" pitchFamily="34" charset="0"/>
              </a:rPr>
              <a:t>download </a:t>
            </a:r>
            <a:r>
              <a:rPr lang="en-US" sz="2400" b="1" u="sng" dirty="0">
                <a:latin typeface="Calibri" panose="020F0502020204030204" pitchFamily="34" charset="0"/>
                <a:cs typeface="Calibri" panose="020F0502020204030204" pitchFamily="34" charset="0"/>
              </a:rPr>
              <a:t>AND</a:t>
            </a:r>
            <a:r>
              <a:rPr lang="en-US" sz="2400" b="1" dirty="0">
                <a:latin typeface="Calibri" panose="020F0502020204030204" pitchFamily="34" charset="0"/>
                <a:cs typeface="Calibri" panose="020F0502020204030204" pitchFamily="34" charset="0"/>
              </a:rPr>
              <a:t> upload</a:t>
            </a:r>
            <a:r>
              <a:rPr lang="en-US" sz="2400" dirty="0">
                <a:latin typeface="Calibri" panose="020F0502020204030204" pitchFamily="34" charset="0"/>
                <a:cs typeface="Calibri" panose="020F0502020204030204" pitchFamily="34" charset="0"/>
              </a:rPr>
              <a:t> speeds</a:t>
            </a:r>
            <a:r>
              <a:rPr lang="en-US" sz="2400" dirty="0">
                <a:cs typeface="Calibri" panose="020F0502020204030204" pitchFamily="34" charset="0"/>
              </a:rPr>
              <a:t> – they may be different.</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marL="457200" indent="-457200">
              <a:buFont typeface="+mj-lt"/>
              <a:buAutoNum type="arabicPeriod"/>
            </a:pPr>
            <a:r>
              <a:rPr lang="en-US" sz="2400" dirty="0">
                <a:latin typeface="Calibri" panose="020F0502020204030204" pitchFamily="34" charset="0"/>
                <a:cs typeface="Calibri" panose="020F0502020204030204" pitchFamily="34" charset="0"/>
              </a:rPr>
              <a:t>Plan to do </a:t>
            </a:r>
            <a:r>
              <a:rPr lang="en-US" sz="2400" b="1" dirty="0">
                <a:latin typeface="Calibri" panose="020F0502020204030204" pitchFamily="34" charset="0"/>
                <a:cs typeface="Calibri" panose="020F0502020204030204" pitchFamily="34" charset="0"/>
              </a:rPr>
              <a:t>multiple runs.</a:t>
            </a:r>
            <a:r>
              <a:rPr lang="en-US" sz="2400" dirty="0">
                <a:latin typeface="Calibri" panose="020F0502020204030204" pitchFamily="34" charset="0"/>
                <a:cs typeface="Calibri" panose="020F0502020204030204" pitchFamily="34" charset="0"/>
              </a:rPr>
              <a:t> </a:t>
            </a:r>
            <a:r>
              <a:rPr lang="en-US" sz="2400" dirty="0">
                <a:cs typeface="Calibri" panose="020F0502020204030204" pitchFamily="34" charset="0"/>
              </a:rPr>
              <a:t>Individual runs may be unusually good (or bad) just due to other network traffic or random factors, so do multiple runs and look at the average.</a:t>
            </a:r>
            <a:endParaRPr lang="en-US" sz="2400" dirty="0">
              <a:latin typeface="Calibri" panose="020F0502020204030204" pitchFamily="34" charset="0"/>
              <a:cs typeface="Calibri" panose="020F0502020204030204" pitchFamily="34" charset="0"/>
            </a:endParaRPr>
          </a:p>
          <a:p>
            <a:pPr marL="457200" indent="-457200">
              <a:buFont typeface="+mj-lt"/>
              <a:buAutoNum type="arabicPeriod"/>
            </a:pPr>
            <a:endParaRPr lang="en-US" sz="2400" dirty="0">
              <a:cs typeface="Calibri" panose="020F0502020204030204" pitchFamily="34" charset="0"/>
            </a:endParaRPr>
          </a:p>
          <a:p>
            <a:pPr marL="457200" indent="-457200">
              <a:buFont typeface="+mj-lt"/>
              <a:buAutoNum type="arabicPeriod"/>
            </a:pPr>
            <a:r>
              <a:rPr lang="en-US" sz="2400" dirty="0">
                <a:latin typeface="Calibri" panose="020F0502020204030204" pitchFamily="34" charset="0"/>
                <a:cs typeface="Calibri" panose="020F0502020204030204" pitchFamily="34" charset="0"/>
              </a:rPr>
              <a:t>Minimize </a:t>
            </a:r>
            <a:r>
              <a:rPr lang="en-US" sz="2400" b="1" dirty="0">
                <a:latin typeface="Calibri" panose="020F0502020204030204" pitchFamily="34" charset="0"/>
                <a:cs typeface="Calibri" panose="020F0502020204030204" pitchFamily="34" charset="0"/>
              </a:rPr>
              <a:t>network traffic from other applications or users</a:t>
            </a:r>
            <a:r>
              <a:rPr lang="en-US" sz="2400" dirty="0">
                <a:latin typeface="Calibri" panose="020F0502020204030204" pitchFamily="34" charset="0"/>
                <a:cs typeface="Calibri" panose="020F0502020204030204" pitchFamily="34" charset="0"/>
              </a:rPr>
              <a:t> to the extent </a:t>
            </a:r>
            <a:r>
              <a:rPr lang="en-US" sz="2400" dirty="0">
                <a:cs typeface="Calibri" panose="020F0502020204030204" pitchFamily="34" charset="0"/>
              </a:rPr>
              <a:t>possible.</a:t>
            </a: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AF0B22C-79D1-F6A5-943C-D6436A8E5297}"/>
              </a:ext>
            </a:extLst>
          </p:cNvPr>
          <p:cNvSpPr>
            <a:spLocks noGrp="1"/>
          </p:cNvSpPr>
          <p:nvPr>
            <p:ph type="sldNum" sz="quarter" idx="12"/>
          </p:nvPr>
        </p:nvSpPr>
        <p:spPr/>
        <p:txBody>
          <a:bodyPr/>
          <a:lstStyle/>
          <a:p>
            <a:fld id="{8B04D3DA-140F-184A-82C2-6FC5EAE7F0A1}" type="slidenum">
              <a:rPr lang="en-US" smtClean="0"/>
              <a:t>16</a:t>
            </a:fld>
            <a:endParaRPr lang="en-US" dirty="0"/>
          </a:p>
        </p:txBody>
      </p:sp>
    </p:spTree>
    <p:extLst>
      <p:ext uri="{BB962C8B-B14F-4D97-AF65-F5344CB8AC3E}">
        <p14:creationId xmlns:p14="http://schemas.microsoft.com/office/powerpoint/2010/main" val="3118692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A386A-85FC-179F-9083-566D246ADE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E14B8D-C9A3-0DA5-07BC-2EA097A3EE56}"/>
              </a:ext>
            </a:extLst>
          </p:cNvPr>
          <p:cNvSpPr>
            <a:spLocks noGrp="1"/>
          </p:cNvSpPr>
          <p:nvPr>
            <p:ph type="title"/>
          </p:nvPr>
        </p:nvSpPr>
        <p:spPr>
          <a:xfrm>
            <a:off x="308472" y="176270"/>
            <a:ext cx="11578728" cy="440675"/>
          </a:xfrm>
        </p:spPr>
        <p:txBody>
          <a:bodyPr>
            <a:noAutofit/>
          </a:bodyPr>
          <a:lstStyle/>
          <a:p>
            <a:pPr algn="ctr"/>
            <a:r>
              <a:rPr lang="en-US" sz="3200" b="1" dirty="0">
                <a:latin typeface="Calibri" panose="020F0502020204030204" pitchFamily="34" charset="0"/>
                <a:cs typeface="Calibri" panose="020F0502020204030204" pitchFamily="34" charset="0"/>
              </a:rPr>
              <a:t>Document Your Starting Network Architecture</a:t>
            </a:r>
          </a:p>
        </p:txBody>
      </p:sp>
      <p:sp>
        <p:nvSpPr>
          <p:cNvPr id="3" name="Content Placeholder 2">
            <a:extLst>
              <a:ext uri="{FF2B5EF4-FFF2-40B4-BE49-F238E27FC236}">
                <a16:creationId xmlns:a16="http://schemas.microsoft.com/office/drawing/2014/main" id="{5A051E6D-7032-73BF-31C2-7A0CD56EA2B9}"/>
              </a:ext>
            </a:extLst>
          </p:cNvPr>
          <p:cNvSpPr>
            <a:spLocks noGrp="1"/>
          </p:cNvSpPr>
          <p:nvPr>
            <p:ph idx="1"/>
          </p:nvPr>
        </p:nvSpPr>
        <p:spPr>
          <a:xfrm>
            <a:off x="308471" y="837282"/>
            <a:ext cx="11578727" cy="5761822"/>
          </a:xfrm>
        </p:spPr>
        <p:txBody>
          <a:bodyPr>
            <a:normAutofit/>
          </a:bodyPr>
          <a:lstStyle/>
          <a:p>
            <a:pPr marL="457200" indent="-457200">
              <a:buFont typeface="+mj-lt"/>
              <a:buAutoNum type="arabicPeriod"/>
            </a:pPr>
            <a:r>
              <a:rPr lang="en-US" sz="2400" dirty="0">
                <a:latin typeface="Calibri" panose="020F0502020204030204" pitchFamily="34" charset="0"/>
                <a:cs typeface="Calibri" panose="020F0502020204030204" pitchFamily="34" charset="0"/>
              </a:rPr>
              <a:t>Our starting home network consisted of gigabit (symmetric) fiber connectivity from a local provider, terminating at a Nokia XS-110G-A Optical Network Terminal (ONT).</a:t>
            </a:r>
            <a:br>
              <a:rPr lang="en-US" sz="2400" dirty="0">
                <a:latin typeface="Calibri" panose="020F0502020204030204" pitchFamily="34" charset="0"/>
                <a:cs typeface="Calibri" panose="020F0502020204030204" pitchFamily="34" charset="0"/>
              </a:rPr>
            </a:br>
            <a:endParaRPr lang="en-US" sz="2400" dirty="0">
              <a:cs typeface="Calibri" panose="020F0502020204030204" pitchFamily="34" charset="0"/>
            </a:endParaRPr>
          </a:p>
          <a:p>
            <a:pPr marL="457200" indent="-457200">
              <a:buFont typeface="+mj-lt"/>
              <a:buAutoNum type="arabicPeriod"/>
            </a:pPr>
            <a:r>
              <a:rPr lang="en-US" sz="2400" dirty="0">
                <a:latin typeface="Calibri" panose="020F0502020204030204" pitchFamily="34" charset="0"/>
                <a:cs typeface="Calibri" panose="020F0502020204030204" pitchFamily="34" charset="0"/>
              </a:rPr>
              <a:t>The ONT connected to a Calix </a:t>
            </a:r>
            <a:r>
              <a:rPr lang="en-US" sz="2400" dirty="0" err="1">
                <a:latin typeface="Calibri" panose="020F0502020204030204" pitchFamily="34" charset="0"/>
                <a:cs typeface="Calibri" panose="020F0502020204030204" pitchFamily="34" charset="0"/>
              </a:rPr>
              <a:t>Gigaspire</a:t>
            </a:r>
            <a:r>
              <a:rPr lang="en-US" sz="2400" dirty="0">
                <a:latin typeface="Calibri" panose="020F0502020204030204" pitchFamily="34" charset="0"/>
                <a:cs typeface="Calibri" panose="020F0502020204030204" pitchFamily="34" charset="0"/>
              </a:rPr>
              <a:t> BLAST u4 Tower. That provided </a:t>
            </a:r>
            <a:r>
              <a:rPr lang="en-US" sz="2400" dirty="0" err="1">
                <a:latin typeface="Calibri" panose="020F0502020204030204" pitchFamily="34" charset="0"/>
                <a:cs typeface="Calibri" panose="020F0502020204030204" pitchFamily="34" charset="0"/>
              </a:rPr>
              <a:t>WiFi</a:t>
            </a:r>
            <a:r>
              <a:rPr lang="en-US" sz="2400" dirty="0">
                <a:latin typeface="Calibri" panose="020F0502020204030204" pitchFamily="34" charset="0"/>
                <a:cs typeface="Calibri" panose="020F0502020204030204" pitchFamily="34" charset="0"/>
              </a:rPr>
              <a:t> and gigabit wired Ethernet connections.</a:t>
            </a:r>
            <a:br>
              <a:rPr lang="en-US" sz="2400" dirty="0">
                <a:latin typeface="Calibri" panose="020F0502020204030204" pitchFamily="34" charset="0"/>
                <a:cs typeface="Calibri" panose="020F0502020204030204" pitchFamily="34" charset="0"/>
              </a:rPr>
            </a:br>
            <a:endParaRPr lang="en-US" sz="2400" dirty="0">
              <a:cs typeface="Calibri" panose="020F0502020204030204" pitchFamily="34" charset="0"/>
            </a:endParaRPr>
          </a:p>
          <a:p>
            <a:pPr marL="457200" indent="-457200">
              <a:buFont typeface="+mj-lt"/>
              <a:buAutoNum type="arabicPeriod"/>
            </a:pPr>
            <a:r>
              <a:rPr lang="en-US" sz="2400" dirty="0">
                <a:cs typeface="Calibri" panose="020F0502020204030204" pitchFamily="34" charset="0"/>
              </a:rPr>
              <a:t>Our test hosts, chosen to be representative of typical endpoints, connect via wired or wireless Ethernet to the Calix. They are:</a:t>
            </a:r>
            <a:br>
              <a:rPr lang="en-US" sz="2400" dirty="0">
                <a:cs typeface="Calibri" panose="020F0502020204030204" pitchFamily="34" charset="0"/>
              </a:rPr>
            </a:br>
            <a:br>
              <a:rPr lang="en-US" sz="2400" dirty="0">
                <a:cs typeface="Calibri" panose="020F0502020204030204" pitchFamily="34" charset="0"/>
              </a:rPr>
            </a:br>
            <a:r>
              <a:rPr lang="en-US" sz="2400" dirty="0">
                <a:cs typeface="Calibri" panose="020F0502020204030204" pitchFamily="34" charset="0"/>
              </a:rPr>
              <a:t>a) A Mac Apple Silicon (M1) laptop, initially connecting wirelessly.</a:t>
            </a:r>
            <a:br>
              <a:rPr lang="en-US" sz="2400" dirty="0">
                <a:cs typeface="Calibri" panose="020F0502020204030204" pitchFamily="34" charset="0"/>
              </a:rPr>
            </a:br>
            <a:r>
              <a:rPr lang="en-US" sz="2400" dirty="0">
                <a:cs typeface="Calibri" panose="020F0502020204030204" pitchFamily="34" charset="0"/>
              </a:rPr>
              <a:t>b) A Windows 11 (AMD Ryzen </a:t>
            </a:r>
            <a:r>
              <a:rPr lang="en-US" sz="2400" dirty="0">
                <a:latin typeface="Calibri" panose="020F0502020204030204" pitchFamily="34" charset="0"/>
                <a:cs typeface="Calibri" panose="020F0502020204030204" pitchFamily="34" charset="0"/>
              </a:rPr>
              <a:t>AI 9) </a:t>
            </a:r>
            <a:r>
              <a:rPr lang="en-US" sz="2400" dirty="0">
                <a:cs typeface="Calibri" panose="020F0502020204030204" pitchFamily="34" charset="0"/>
              </a:rPr>
              <a:t>laptop, initially connecting wirelessly.</a:t>
            </a:r>
            <a:br>
              <a:rPr lang="en-US" sz="2400" dirty="0">
                <a:cs typeface="Calibri" panose="020F0502020204030204" pitchFamily="34" charset="0"/>
              </a:rPr>
            </a:br>
            <a:r>
              <a:rPr lang="en-US" sz="2400" dirty="0">
                <a:cs typeface="Calibri" panose="020F0502020204030204" pitchFamily="34" charset="0"/>
              </a:rPr>
              <a:t>c) An Alienware R8 PC server (Intel Core i5) running Debian Linux, connected over </a:t>
            </a:r>
            <a:br>
              <a:rPr lang="en-US" sz="2400" dirty="0">
                <a:cs typeface="Calibri" panose="020F0502020204030204" pitchFamily="34" charset="0"/>
              </a:rPr>
            </a:br>
            <a:r>
              <a:rPr lang="en-US" sz="2400" dirty="0">
                <a:cs typeface="Calibri" panose="020F0502020204030204" pitchFamily="34" charset="0"/>
              </a:rPr>
              <a:t>    gigabit wired Ethernet.</a:t>
            </a:r>
            <a:endParaRPr lang="en-US" sz="2400" dirty="0">
              <a:latin typeface="Calibri" panose="020F0502020204030204" pitchFamily="34" charset="0"/>
              <a:cs typeface="Calibri" panose="020F0502020204030204" pitchFamily="34" charset="0"/>
            </a:endParaRPr>
          </a:p>
          <a:p>
            <a:pPr marL="457200" indent="-457200">
              <a:buFont typeface="+mj-lt"/>
              <a:buAutoNum type="arabicPeriod"/>
            </a:pPr>
            <a:endParaRPr lang="en-US" sz="2400" dirty="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Your network architecture be different. Document it prior to upgrading.</a:t>
            </a:r>
          </a:p>
        </p:txBody>
      </p:sp>
      <p:sp>
        <p:nvSpPr>
          <p:cNvPr id="4" name="Slide Number Placeholder 3">
            <a:extLst>
              <a:ext uri="{FF2B5EF4-FFF2-40B4-BE49-F238E27FC236}">
                <a16:creationId xmlns:a16="http://schemas.microsoft.com/office/drawing/2014/main" id="{44015C7C-B0DD-D0EA-B30C-3182F17C2A20}"/>
              </a:ext>
            </a:extLst>
          </p:cNvPr>
          <p:cNvSpPr>
            <a:spLocks noGrp="1"/>
          </p:cNvSpPr>
          <p:nvPr>
            <p:ph type="sldNum" sz="quarter" idx="12"/>
          </p:nvPr>
        </p:nvSpPr>
        <p:spPr/>
        <p:txBody>
          <a:bodyPr/>
          <a:lstStyle/>
          <a:p>
            <a:fld id="{8B04D3DA-140F-184A-82C2-6FC5EAE7F0A1}" type="slidenum">
              <a:rPr lang="en-US" smtClean="0"/>
              <a:t>17</a:t>
            </a:fld>
            <a:endParaRPr lang="en-US" dirty="0"/>
          </a:p>
        </p:txBody>
      </p:sp>
    </p:spTree>
    <p:extLst>
      <p:ext uri="{BB962C8B-B14F-4D97-AF65-F5344CB8AC3E}">
        <p14:creationId xmlns:p14="http://schemas.microsoft.com/office/powerpoint/2010/main" val="2957093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DEAF7-9B03-7F82-8EF1-25B39B6AED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740A49-E35B-EA0B-41F9-9AFE458EE0A5}"/>
              </a:ext>
            </a:extLst>
          </p:cNvPr>
          <p:cNvSpPr>
            <a:spLocks noGrp="1"/>
          </p:cNvSpPr>
          <p:nvPr>
            <p:ph type="title"/>
          </p:nvPr>
        </p:nvSpPr>
        <p:spPr>
          <a:xfrm>
            <a:off x="308472" y="176269"/>
            <a:ext cx="11578728" cy="627962"/>
          </a:xfrm>
        </p:spPr>
        <p:txBody>
          <a:bodyPr>
            <a:normAutofit/>
          </a:bodyPr>
          <a:lstStyle/>
          <a:p>
            <a:r>
              <a:rPr lang="en-US" sz="3200" b="1" dirty="0">
                <a:highlight>
                  <a:srgbClr val="FFFF00"/>
                </a:highlight>
                <a:latin typeface="Calibri" panose="020F0502020204030204" pitchFamily="34" charset="0"/>
                <a:cs typeface="Calibri" panose="020F0502020204030204" pitchFamily="34" charset="0"/>
              </a:rPr>
              <a:t>Pre-Upgrade</a:t>
            </a:r>
            <a:r>
              <a:rPr lang="en-US" sz="3200" b="1" dirty="0">
                <a:latin typeface="Calibri" panose="020F0502020204030204" pitchFamily="34" charset="0"/>
                <a:cs typeface="Calibri" panose="020F0502020204030204" pitchFamily="34" charset="0"/>
              </a:rPr>
              <a:t> Bandwidth Tested From Our Calix BLAST u4 Tower</a:t>
            </a:r>
          </a:p>
        </p:txBody>
      </p:sp>
      <p:sp>
        <p:nvSpPr>
          <p:cNvPr id="4" name="Slide Number Placeholder 3">
            <a:extLst>
              <a:ext uri="{FF2B5EF4-FFF2-40B4-BE49-F238E27FC236}">
                <a16:creationId xmlns:a16="http://schemas.microsoft.com/office/drawing/2014/main" id="{3E8429A7-FD04-28DD-CC5F-19B4BFD9D0FB}"/>
              </a:ext>
            </a:extLst>
          </p:cNvPr>
          <p:cNvSpPr>
            <a:spLocks noGrp="1"/>
          </p:cNvSpPr>
          <p:nvPr>
            <p:ph type="sldNum" sz="quarter" idx="12"/>
          </p:nvPr>
        </p:nvSpPr>
        <p:spPr/>
        <p:txBody>
          <a:bodyPr/>
          <a:lstStyle/>
          <a:p>
            <a:fld id="{8B04D3DA-140F-184A-82C2-6FC5EAE7F0A1}" type="slidenum">
              <a:rPr lang="en-US" smtClean="0"/>
              <a:t>18</a:t>
            </a:fld>
            <a:endParaRPr lang="en-US"/>
          </a:p>
        </p:txBody>
      </p:sp>
      <p:pic>
        <p:nvPicPr>
          <p:cNvPr id="5" name="Picture 4" descr="A screenshot of a computer&#10;&#10;AI-generated content may be incorrect.">
            <a:extLst>
              <a:ext uri="{FF2B5EF4-FFF2-40B4-BE49-F238E27FC236}">
                <a16:creationId xmlns:a16="http://schemas.microsoft.com/office/drawing/2014/main" id="{D6518CC5-9EC7-8AD7-990A-34CE6F815A19}"/>
              </a:ext>
            </a:extLst>
          </p:cNvPr>
          <p:cNvPicPr>
            <a:picLocks noChangeAspect="1"/>
          </p:cNvPicPr>
          <p:nvPr/>
        </p:nvPicPr>
        <p:blipFill>
          <a:blip r:embed="rId2"/>
          <a:stretch>
            <a:fillRect/>
          </a:stretch>
        </p:blipFill>
        <p:spPr>
          <a:xfrm>
            <a:off x="412059" y="927423"/>
            <a:ext cx="8717856" cy="3366742"/>
          </a:xfrm>
          <a:prstGeom prst="rect">
            <a:avLst/>
          </a:prstGeom>
          <a:ln>
            <a:solidFill>
              <a:schemeClr val="tx1"/>
            </a:solidFill>
          </a:ln>
        </p:spPr>
      </p:pic>
      <p:sp>
        <p:nvSpPr>
          <p:cNvPr id="7" name="TextBox 6">
            <a:extLst>
              <a:ext uri="{FF2B5EF4-FFF2-40B4-BE49-F238E27FC236}">
                <a16:creationId xmlns:a16="http://schemas.microsoft.com/office/drawing/2014/main" id="{0DED3B07-28F9-36F9-6D6B-C64928B58B35}"/>
              </a:ext>
            </a:extLst>
          </p:cNvPr>
          <p:cNvSpPr txBox="1"/>
          <p:nvPr/>
        </p:nvSpPr>
        <p:spPr>
          <a:xfrm>
            <a:off x="412059" y="4417358"/>
            <a:ext cx="11489235" cy="1938992"/>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Running this test directly from the Calix (via the ISP-provided app) eliminated any potential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issues or impact that might be associated with my test systems or my home network.</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Note that this is reporting multi-stream TCP bandwidth run against a VERY close test</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endpoint (note the ping time of 1 msec).</a:t>
            </a:r>
          </a:p>
        </p:txBody>
      </p:sp>
    </p:spTree>
    <p:extLst>
      <p:ext uri="{BB962C8B-B14F-4D97-AF65-F5344CB8AC3E}">
        <p14:creationId xmlns:p14="http://schemas.microsoft.com/office/powerpoint/2010/main" val="3811434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EE3BF-9DF9-3398-F5A7-B7939B952F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5C32EE-ABC5-21B7-47BC-9F4CFF6A74D2}"/>
              </a:ext>
            </a:extLst>
          </p:cNvPr>
          <p:cNvSpPr>
            <a:spLocks noGrp="1"/>
          </p:cNvSpPr>
          <p:nvPr>
            <p:ph type="title"/>
          </p:nvPr>
        </p:nvSpPr>
        <p:spPr>
          <a:xfrm>
            <a:off x="308472" y="176270"/>
            <a:ext cx="11578728" cy="440675"/>
          </a:xfrm>
        </p:spPr>
        <p:txBody>
          <a:bodyPr>
            <a:noAutofit/>
          </a:bodyPr>
          <a:lstStyle/>
          <a:p>
            <a:r>
              <a:rPr lang="en-US" sz="3200" b="1" dirty="0">
                <a:latin typeface="Calibri" panose="020F0502020204030204" pitchFamily="34" charset="0"/>
                <a:cs typeface="Calibri" panose="020F0502020204030204" pitchFamily="34" charset="0"/>
              </a:rPr>
              <a:t>That Was What We Hoped For/Expected...</a:t>
            </a:r>
          </a:p>
        </p:txBody>
      </p:sp>
      <p:sp>
        <p:nvSpPr>
          <p:cNvPr id="3" name="Content Placeholder 2">
            <a:extLst>
              <a:ext uri="{FF2B5EF4-FFF2-40B4-BE49-F238E27FC236}">
                <a16:creationId xmlns:a16="http://schemas.microsoft.com/office/drawing/2014/main" id="{FC6492C7-AF54-8F87-5D04-6B9DD874B4E1}"/>
              </a:ext>
            </a:extLst>
          </p:cNvPr>
          <p:cNvSpPr>
            <a:spLocks noGrp="1"/>
          </p:cNvSpPr>
          <p:nvPr>
            <p:ph idx="1"/>
          </p:nvPr>
        </p:nvSpPr>
        <p:spPr>
          <a:xfrm>
            <a:off x="308471" y="716096"/>
            <a:ext cx="11578727" cy="5871991"/>
          </a:xfrm>
        </p:spPr>
        <p:txBody>
          <a:bodyPr>
            <a:normAutofit/>
          </a:bodyPr>
          <a:lstStyle/>
          <a:p>
            <a:r>
              <a:rPr lang="en-US" sz="2400" dirty="0">
                <a:latin typeface="Calibri" panose="020F0502020204030204" pitchFamily="34" charset="0"/>
                <a:cs typeface="Calibri" panose="020F0502020204030204" pitchFamily="34" charset="0"/>
              </a:rPr>
              <a:t>978.75/1000*100=97.875% of our nominal 1000 Mbps expected rate.</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r>
              <a:rPr lang="en-US" sz="2400" dirty="0">
                <a:cs typeface="Calibri" panose="020F0502020204030204" pitchFamily="34" charset="0"/>
              </a:rPr>
              <a:t>No, w</a:t>
            </a:r>
            <a:r>
              <a:rPr lang="en-US" sz="2400" dirty="0">
                <a:latin typeface="Calibri" panose="020F0502020204030204" pitchFamily="34" charset="0"/>
                <a:cs typeface="Calibri" panose="020F0502020204030204" pitchFamily="34" charset="0"/>
              </a:rPr>
              <a:t>e didn't see </a:t>
            </a:r>
            <a:r>
              <a:rPr lang="en-US" sz="2400" i="1" u="sng" dirty="0">
                <a:latin typeface="Calibri" panose="020F0502020204030204" pitchFamily="34" charset="0"/>
                <a:cs typeface="Calibri" panose="020F0502020204030204" pitchFamily="34" charset="0"/>
              </a:rPr>
              <a:t>exactly</a:t>
            </a:r>
            <a:r>
              <a:rPr lang="en-US" sz="2400" dirty="0">
                <a:latin typeface="Calibri" panose="020F0502020204030204" pitchFamily="34" charset="0"/>
                <a:cs typeface="Calibri" panose="020F0502020204030204" pitchFamily="34" charset="0"/>
              </a:rPr>
              <a:t> 1000 Mbps (likely</a:t>
            </a:r>
            <a:r>
              <a:rPr lang="en-US" sz="2400" dirty="0">
                <a:cs typeface="Calibri" panose="020F0502020204030204" pitchFamily="34" charset="0"/>
              </a:rPr>
              <a:t> due to Ethernet overhead), and granted, this testing </a:t>
            </a:r>
            <a:r>
              <a:rPr lang="en-US" sz="2400" dirty="0">
                <a:latin typeface="Calibri" panose="020F0502020204030204" pitchFamily="34" charset="0"/>
                <a:cs typeface="Calibri" panose="020F0502020204030204" pitchFamily="34" charset="0"/>
              </a:rPr>
              <a:t>was done by running multiple parallel TCP streams for a fairly short period to a very close bandwidth testing endpoint, but seeing 978 Mbps (basically full line rate) was encouraging.</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What do we see if we test from actual end-user devices? </a:t>
            </a:r>
          </a:p>
          <a:p>
            <a:endParaRPr lang="en-US" sz="2400" dirty="0">
              <a:cs typeface="Calibri" panose="020F0502020204030204" pitchFamily="34" charset="0"/>
            </a:endParaRPr>
          </a:p>
          <a:p>
            <a:r>
              <a:rPr lang="en-US" sz="2400" dirty="0">
                <a:latin typeface="Calibri" panose="020F0502020204030204" pitchFamily="34" charset="0"/>
                <a:cs typeface="Calibri" panose="020F0502020204030204" pitchFamily="34" charset="0"/>
              </a:rPr>
              <a:t>Let's test a Windows 11 PC </a:t>
            </a:r>
            <a:r>
              <a:rPr lang="en-US" sz="2400" dirty="0">
                <a:cs typeface="Calibri" panose="020F0502020204030204" pitchFamily="34" charset="0"/>
              </a:rPr>
              <a:t>using</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Speedtest</a:t>
            </a:r>
            <a:r>
              <a:rPr lang="en-US" sz="2400" dirty="0">
                <a:latin typeface="Calibri" panose="020F0502020204030204" pitchFamily="34" charset="0"/>
                <a:cs typeface="Calibri" panose="020F0502020204030204" pitchFamily="34" charset="0"/>
              </a:rPr>
              <a:t>.</a:t>
            </a:r>
          </a:p>
        </p:txBody>
      </p:sp>
      <p:sp>
        <p:nvSpPr>
          <p:cNvPr id="4" name="Slide Number Placeholder 3">
            <a:extLst>
              <a:ext uri="{FF2B5EF4-FFF2-40B4-BE49-F238E27FC236}">
                <a16:creationId xmlns:a16="http://schemas.microsoft.com/office/drawing/2014/main" id="{AAA5E555-C6CF-F1DB-B0DC-AC74035E2421}"/>
              </a:ext>
            </a:extLst>
          </p:cNvPr>
          <p:cNvSpPr>
            <a:spLocks noGrp="1"/>
          </p:cNvSpPr>
          <p:nvPr>
            <p:ph type="sldNum" sz="quarter" idx="12"/>
          </p:nvPr>
        </p:nvSpPr>
        <p:spPr/>
        <p:txBody>
          <a:bodyPr/>
          <a:lstStyle/>
          <a:p>
            <a:fld id="{8B04D3DA-140F-184A-82C2-6FC5EAE7F0A1}" type="slidenum">
              <a:rPr lang="en-US" smtClean="0"/>
              <a:t>19</a:t>
            </a:fld>
            <a:endParaRPr lang="en-US"/>
          </a:p>
        </p:txBody>
      </p:sp>
    </p:spTree>
    <p:extLst>
      <p:ext uri="{BB962C8B-B14F-4D97-AF65-F5344CB8AC3E}">
        <p14:creationId xmlns:p14="http://schemas.microsoft.com/office/powerpoint/2010/main" val="957213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a:extLst>
            <a:ext uri="{FF2B5EF4-FFF2-40B4-BE49-F238E27FC236}">
              <a16:creationId xmlns:a16="http://schemas.microsoft.com/office/drawing/2014/main" id="{F574B06D-9894-FC5F-7E20-35101D1D674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ADB4CB8-718A-63C5-8565-00E3DFC41696}"/>
              </a:ext>
            </a:extLst>
          </p:cNvPr>
          <p:cNvSpPr>
            <a:spLocks noGrp="1"/>
          </p:cNvSpPr>
          <p:nvPr>
            <p:ph type="ctrTitle"/>
          </p:nvPr>
        </p:nvSpPr>
        <p:spPr>
          <a:xfrm>
            <a:off x="1524000" y="1476260"/>
            <a:ext cx="9144000" cy="1027228"/>
          </a:xfrm>
        </p:spPr>
        <p:txBody>
          <a:bodyPr>
            <a:normAutofit/>
          </a:bodyPr>
          <a:lstStyle/>
          <a:p>
            <a:r>
              <a:rPr lang="en-US" sz="3200" b="1" dirty="0">
                <a:cs typeface="Calibri" panose="020F0502020204030204" pitchFamily="34" charset="0"/>
              </a:rPr>
              <a:t>Part 0</a:t>
            </a:r>
            <a:r>
              <a:rPr lang="en-US" sz="3200" b="1" dirty="0">
                <a:latin typeface="Calibri" panose="020F0502020204030204" pitchFamily="34" charset="0"/>
                <a:cs typeface="Calibri" panose="020F0502020204030204" pitchFamily="34" charset="0"/>
              </a:rPr>
              <a:t>. Introduction</a:t>
            </a:r>
          </a:p>
        </p:txBody>
      </p:sp>
      <p:sp>
        <p:nvSpPr>
          <p:cNvPr id="6" name="Subtitle 5">
            <a:extLst>
              <a:ext uri="{FF2B5EF4-FFF2-40B4-BE49-F238E27FC236}">
                <a16:creationId xmlns:a16="http://schemas.microsoft.com/office/drawing/2014/main" id="{F695AD17-A3A0-8531-B252-3DF13EA0DA4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11070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2C376-71C2-8EC7-F21B-EB2A11FFC3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353B5D-6FFB-42CF-B851-C209F15C0A75}"/>
              </a:ext>
            </a:extLst>
          </p:cNvPr>
          <p:cNvSpPr>
            <a:spLocks noGrp="1"/>
          </p:cNvSpPr>
          <p:nvPr>
            <p:ph type="title"/>
          </p:nvPr>
        </p:nvSpPr>
        <p:spPr>
          <a:xfrm>
            <a:off x="308472" y="176269"/>
            <a:ext cx="11578728" cy="627962"/>
          </a:xfrm>
        </p:spPr>
        <p:txBody>
          <a:bodyPr>
            <a:normAutofit/>
          </a:bodyPr>
          <a:lstStyle/>
          <a:p>
            <a:r>
              <a:rPr lang="en-US" sz="3200" b="1" dirty="0">
                <a:latin typeface="Calibri" panose="020F0502020204030204" pitchFamily="34" charset="0"/>
                <a:cs typeface="Calibri" panose="020F0502020204030204" pitchFamily="34" charset="0"/>
              </a:rPr>
              <a:t>WIRELESS </a:t>
            </a:r>
            <a:r>
              <a:rPr lang="en-US" sz="3200" b="1" dirty="0">
                <a:highlight>
                  <a:srgbClr val="FFFF00"/>
                </a:highlight>
                <a:latin typeface="Calibri" panose="020F0502020204030204" pitchFamily="34" charset="0"/>
                <a:cs typeface="Calibri" panose="020F0502020204030204" pitchFamily="34" charset="0"/>
              </a:rPr>
              <a:t>Win11 Laptop</a:t>
            </a:r>
            <a:r>
              <a:rPr lang="en-US" sz="3200" b="1" dirty="0">
                <a:latin typeface="Calibri" panose="020F0502020204030204" pitchFamily="34" charset="0"/>
                <a:cs typeface="Calibri" panose="020F0502020204030204" pitchFamily="34" charset="0"/>
              </a:rPr>
              <a:t> tested using https://</a:t>
            </a:r>
            <a:r>
              <a:rPr lang="en-US" sz="3200" b="1" dirty="0" err="1">
                <a:latin typeface="Calibri" panose="020F0502020204030204" pitchFamily="34" charset="0"/>
                <a:cs typeface="Calibri" panose="020F0502020204030204" pitchFamily="34" charset="0"/>
              </a:rPr>
              <a:t>www.speedtest.net</a:t>
            </a:r>
            <a:r>
              <a:rPr lang="en-US" sz="3200" b="1" dirty="0">
                <a:latin typeface="Calibri" panose="020F0502020204030204" pitchFamily="34" charset="0"/>
                <a:cs typeface="Calibri" panose="020F0502020204030204" pitchFamily="34" charset="0"/>
              </a:rPr>
              <a:t>/</a:t>
            </a:r>
          </a:p>
        </p:txBody>
      </p:sp>
      <p:sp>
        <p:nvSpPr>
          <p:cNvPr id="4" name="Slide Number Placeholder 3">
            <a:extLst>
              <a:ext uri="{FF2B5EF4-FFF2-40B4-BE49-F238E27FC236}">
                <a16:creationId xmlns:a16="http://schemas.microsoft.com/office/drawing/2014/main" id="{24BC570A-1736-CC71-5293-E2FEA7A52B8D}"/>
              </a:ext>
            </a:extLst>
          </p:cNvPr>
          <p:cNvSpPr>
            <a:spLocks noGrp="1"/>
          </p:cNvSpPr>
          <p:nvPr>
            <p:ph type="sldNum" sz="quarter" idx="12"/>
          </p:nvPr>
        </p:nvSpPr>
        <p:spPr/>
        <p:txBody>
          <a:bodyPr/>
          <a:lstStyle/>
          <a:p>
            <a:fld id="{8B04D3DA-140F-184A-82C2-6FC5EAE7F0A1}" type="slidenum">
              <a:rPr lang="en-US" smtClean="0"/>
              <a:t>20</a:t>
            </a:fld>
            <a:endParaRPr lang="en-US"/>
          </a:p>
        </p:txBody>
      </p:sp>
      <p:pic>
        <p:nvPicPr>
          <p:cNvPr id="9" name="Picture 8" descr="A screenshot of a computer&#10;&#10;AI-generated content may be incorrect.">
            <a:extLst>
              <a:ext uri="{FF2B5EF4-FFF2-40B4-BE49-F238E27FC236}">
                <a16:creationId xmlns:a16="http://schemas.microsoft.com/office/drawing/2014/main" id="{16E573DF-7B43-C96A-6CDD-748E47F7786F}"/>
              </a:ext>
            </a:extLst>
          </p:cNvPr>
          <p:cNvPicPr>
            <a:picLocks noChangeAspect="1"/>
          </p:cNvPicPr>
          <p:nvPr/>
        </p:nvPicPr>
        <p:blipFill>
          <a:blip r:embed="rId2"/>
          <a:stretch>
            <a:fillRect/>
          </a:stretch>
        </p:blipFill>
        <p:spPr>
          <a:xfrm>
            <a:off x="308471" y="922432"/>
            <a:ext cx="11526571" cy="5247013"/>
          </a:xfrm>
          <a:prstGeom prst="rect">
            <a:avLst/>
          </a:prstGeom>
        </p:spPr>
      </p:pic>
    </p:spTree>
    <p:extLst>
      <p:ext uri="{BB962C8B-B14F-4D97-AF65-F5344CB8AC3E}">
        <p14:creationId xmlns:p14="http://schemas.microsoft.com/office/powerpoint/2010/main" val="4044692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F8417-6F92-F7D5-B6C3-33F1353A54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07555F-2BA8-6B1C-9430-EB0D53BBB6D0}"/>
              </a:ext>
            </a:extLst>
          </p:cNvPr>
          <p:cNvSpPr>
            <a:spLocks noGrp="1"/>
          </p:cNvSpPr>
          <p:nvPr>
            <p:ph type="title"/>
          </p:nvPr>
        </p:nvSpPr>
        <p:spPr>
          <a:xfrm>
            <a:off x="308472" y="176269"/>
            <a:ext cx="11578726" cy="627962"/>
          </a:xfrm>
        </p:spPr>
        <p:txBody>
          <a:bodyPr>
            <a:normAutofit/>
          </a:bodyPr>
          <a:lstStyle/>
          <a:p>
            <a:r>
              <a:rPr lang="en-US" sz="3200" b="1" dirty="0">
                <a:latin typeface="Calibri" panose="020F0502020204030204" pitchFamily="34" charset="0"/>
                <a:cs typeface="Calibri" panose="020F0502020204030204" pitchFamily="34" charset="0"/>
              </a:rPr>
              <a:t>Things To Note About The Preceding Windows Results</a:t>
            </a:r>
          </a:p>
        </p:txBody>
      </p:sp>
      <p:sp>
        <p:nvSpPr>
          <p:cNvPr id="3" name="Content Placeholder 2">
            <a:extLst>
              <a:ext uri="{FF2B5EF4-FFF2-40B4-BE49-F238E27FC236}">
                <a16:creationId xmlns:a16="http://schemas.microsoft.com/office/drawing/2014/main" id="{7841E23E-3067-CD07-AA36-5C2E98B51164}"/>
              </a:ext>
            </a:extLst>
          </p:cNvPr>
          <p:cNvSpPr>
            <a:spLocks noGrp="1"/>
          </p:cNvSpPr>
          <p:nvPr>
            <p:ph idx="1"/>
          </p:nvPr>
        </p:nvSpPr>
        <p:spPr>
          <a:xfrm>
            <a:off x="308471" y="925417"/>
            <a:ext cx="11578727" cy="5662670"/>
          </a:xfrm>
        </p:spPr>
        <p:txBody>
          <a:bodyPr>
            <a:normAutofit/>
          </a:bodyPr>
          <a:lstStyle/>
          <a:p>
            <a:r>
              <a:rPr lang="en-US" sz="2400" dirty="0">
                <a:cs typeface="Calibri" panose="020F0502020204030204" pitchFamily="34" charset="0"/>
              </a:rPr>
              <a:t>Baseline p</a:t>
            </a:r>
            <a:r>
              <a:rPr lang="en-US" sz="2400" dirty="0">
                <a:latin typeface="Calibri" panose="020F0502020204030204" pitchFamily="34" charset="0"/>
                <a:cs typeface="Calibri" panose="020F0502020204030204" pitchFamily="34" charset="0"/>
              </a:rPr>
              <a:t>erformance was excellent from the Windows 11 laptop. </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That system (borrowed from a famil</a:t>
            </a:r>
            <a:r>
              <a:rPr lang="en-US" sz="2400" dirty="0">
                <a:cs typeface="Calibri" panose="020F0502020204030204" pitchFamily="34" charset="0"/>
              </a:rPr>
              <a:t>y member for testing since we don't personally have any Microsoft Windows systems) </a:t>
            </a:r>
            <a:r>
              <a:rPr lang="en-US" sz="2400" dirty="0">
                <a:latin typeface="Calibri" panose="020F0502020204030204" pitchFamily="34" charset="0"/>
                <a:cs typeface="Calibri" panose="020F0502020204030204" pitchFamily="34" charset="0"/>
              </a:rPr>
              <a:t>was a current-generation HP </a:t>
            </a:r>
            <a:r>
              <a:rPr lang="en-US" sz="2400" dirty="0" err="1">
                <a:latin typeface="Calibri" panose="020F0502020204030204" pitchFamily="34" charset="0"/>
                <a:cs typeface="Calibri" panose="020F0502020204030204" pitchFamily="34" charset="0"/>
              </a:rPr>
              <a:t>Omnibook</a:t>
            </a:r>
            <a:r>
              <a:rPr lang="en-US" sz="2400" dirty="0">
                <a:latin typeface="Calibri" panose="020F0502020204030204" pitchFamily="34" charset="0"/>
                <a:cs typeface="Calibri" panose="020F0502020204030204" pitchFamily="34" charset="0"/>
              </a:rPr>
              <a:t> Ultra (AMD Ryzen AI 9 HX 375 2.0 GHz with Radeon 890M, 32 GB of RAM, and </a:t>
            </a:r>
            <a:r>
              <a:rPr lang="en-US" sz="2400" b="1" dirty="0">
                <a:solidFill>
                  <a:srgbClr val="FF0000"/>
                </a:solidFill>
                <a:latin typeface="Calibri" panose="020F0502020204030204" pitchFamily="34" charset="0"/>
                <a:cs typeface="Calibri" panose="020F0502020204030204" pitchFamily="34" charset="0"/>
              </a:rPr>
              <a:t>802.11ax </a:t>
            </a:r>
            <a:r>
              <a:rPr lang="en-US" sz="2400" b="1" dirty="0" err="1">
                <a:solidFill>
                  <a:srgbClr val="FF0000"/>
                </a:solidFill>
                <a:latin typeface="Calibri" panose="020F0502020204030204" pitchFamily="34" charset="0"/>
                <a:cs typeface="Calibri" panose="020F0502020204030204" pitchFamily="34" charset="0"/>
              </a:rPr>
              <a:t>WiFi</a:t>
            </a:r>
            <a:r>
              <a:rPr lang="en-US" sz="2400" b="1" dirty="0">
                <a:solidFill>
                  <a:srgbClr val="FF0000"/>
                </a:solidFill>
                <a:latin typeface="Calibri" panose="020F0502020204030204" pitchFamily="34" charset="0"/>
                <a:cs typeface="Calibri" panose="020F0502020204030204" pitchFamily="34" charset="0"/>
              </a:rPr>
              <a:t> 6 running at 160MHz</a:t>
            </a:r>
            <a:r>
              <a:rPr lang="en-US" sz="2400" dirty="0">
                <a:latin typeface="Calibri" panose="020F0502020204030204" pitchFamily="34" charset="0"/>
                <a:cs typeface="Calibri" panose="020F0502020204030204" pitchFamily="34" charset="0"/>
              </a:rPr>
              <a:t>). </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This is a typical current generation ~$1200-class Windows laptop.</a:t>
            </a:r>
          </a:p>
          <a:p>
            <a:endParaRPr lang="en-US" sz="2400" dirty="0">
              <a:cs typeface="Calibri" panose="020F0502020204030204" pitchFamily="34" charset="0"/>
            </a:endParaRPr>
          </a:p>
          <a:p>
            <a:r>
              <a:rPr lang="en-US" sz="2400" dirty="0">
                <a:latin typeface="Calibri" panose="020F0502020204030204" pitchFamily="34" charset="0"/>
                <a:cs typeface="Calibri" panose="020F0502020204030204" pitchFamily="34" charset="0"/>
              </a:rPr>
              <a:t>What did we see for an older Mac PowerBook M1, also connected wirelessly?</a:t>
            </a:r>
          </a:p>
          <a:p>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F05C940-ACAA-051D-797B-2FAB92EEB6BC}"/>
              </a:ext>
            </a:extLst>
          </p:cNvPr>
          <p:cNvSpPr>
            <a:spLocks noGrp="1"/>
          </p:cNvSpPr>
          <p:nvPr>
            <p:ph type="sldNum" sz="quarter" idx="12"/>
          </p:nvPr>
        </p:nvSpPr>
        <p:spPr/>
        <p:txBody>
          <a:bodyPr/>
          <a:lstStyle/>
          <a:p>
            <a:fld id="{8B04D3DA-140F-184A-82C2-6FC5EAE7F0A1}" type="slidenum">
              <a:rPr lang="en-US" smtClean="0"/>
              <a:t>21</a:t>
            </a:fld>
            <a:endParaRPr lang="en-US"/>
          </a:p>
        </p:txBody>
      </p:sp>
    </p:spTree>
    <p:extLst>
      <p:ext uri="{BB962C8B-B14F-4D97-AF65-F5344CB8AC3E}">
        <p14:creationId xmlns:p14="http://schemas.microsoft.com/office/powerpoint/2010/main" val="3260055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62101-CC20-B0FF-854B-B57CAD3F70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71453A-350C-0F95-7823-F13E306B2DC7}"/>
              </a:ext>
            </a:extLst>
          </p:cNvPr>
          <p:cNvSpPr>
            <a:spLocks noGrp="1"/>
          </p:cNvSpPr>
          <p:nvPr>
            <p:ph type="title"/>
          </p:nvPr>
        </p:nvSpPr>
        <p:spPr>
          <a:xfrm>
            <a:off x="308472" y="176269"/>
            <a:ext cx="11578728" cy="627962"/>
          </a:xfrm>
        </p:spPr>
        <p:txBody>
          <a:bodyPr>
            <a:normAutofit/>
          </a:bodyPr>
          <a:lstStyle/>
          <a:p>
            <a:r>
              <a:rPr lang="en-US" sz="3200" b="1" dirty="0">
                <a:latin typeface="Calibri" panose="020F0502020204030204" pitchFamily="34" charset="0"/>
                <a:cs typeface="Calibri" panose="020F0502020204030204" pitchFamily="34" charset="0"/>
              </a:rPr>
              <a:t>WIRELESS </a:t>
            </a:r>
            <a:r>
              <a:rPr lang="en-US" sz="3200" b="1" dirty="0">
                <a:highlight>
                  <a:srgbClr val="FFFF00"/>
                </a:highlight>
                <a:latin typeface="Calibri" panose="020F0502020204030204" pitchFamily="34" charset="0"/>
                <a:cs typeface="Calibri" panose="020F0502020204030204" pitchFamily="34" charset="0"/>
              </a:rPr>
              <a:t>Mac M1 Laptop</a:t>
            </a:r>
            <a:r>
              <a:rPr lang="en-US" sz="3200" b="1" dirty="0">
                <a:latin typeface="Calibri" panose="020F0502020204030204" pitchFamily="34" charset="0"/>
                <a:cs typeface="Calibri" panose="020F0502020204030204" pitchFamily="34" charset="0"/>
              </a:rPr>
              <a:t> using https://</a:t>
            </a:r>
            <a:r>
              <a:rPr lang="en-US" sz="3200" b="1" dirty="0" err="1">
                <a:latin typeface="Calibri" panose="020F0502020204030204" pitchFamily="34" charset="0"/>
                <a:cs typeface="Calibri" panose="020F0502020204030204" pitchFamily="34" charset="0"/>
              </a:rPr>
              <a:t>www.speedtest.net</a:t>
            </a:r>
            <a:r>
              <a:rPr lang="en-US" sz="3200" b="1" dirty="0">
                <a:latin typeface="Calibri" panose="020F0502020204030204" pitchFamily="34" charset="0"/>
                <a:cs typeface="Calibri" panose="020F0502020204030204" pitchFamily="34" charset="0"/>
              </a:rPr>
              <a:t>/</a:t>
            </a:r>
          </a:p>
        </p:txBody>
      </p:sp>
      <p:sp>
        <p:nvSpPr>
          <p:cNvPr id="4" name="Slide Number Placeholder 3">
            <a:extLst>
              <a:ext uri="{FF2B5EF4-FFF2-40B4-BE49-F238E27FC236}">
                <a16:creationId xmlns:a16="http://schemas.microsoft.com/office/drawing/2014/main" id="{4AB27DCF-A0E6-1488-3A54-C57F2C31E5F8}"/>
              </a:ext>
            </a:extLst>
          </p:cNvPr>
          <p:cNvSpPr>
            <a:spLocks noGrp="1"/>
          </p:cNvSpPr>
          <p:nvPr>
            <p:ph type="sldNum" sz="quarter" idx="12"/>
          </p:nvPr>
        </p:nvSpPr>
        <p:spPr/>
        <p:txBody>
          <a:bodyPr/>
          <a:lstStyle/>
          <a:p>
            <a:fld id="{8B04D3DA-140F-184A-82C2-6FC5EAE7F0A1}" type="slidenum">
              <a:rPr lang="en-US" smtClean="0"/>
              <a:t>22</a:t>
            </a:fld>
            <a:endParaRPr lang="en-US"/>
          </a:p>
        </p:txBody>
      </p:sp>
      <p:pic>
        <p:nvPicPr>
          <p:cNvPr id="10" name="Picture 9" descr="A screenshot of a computer&#10;&#10;AI-generated content may be incorrect.">
            <a:extLst>
              <a:ext uri="{FF2B5EF4-FFF2-40B4-BE49-F238E27FC236}">
                <a16:creationId xmlns:a16="http://schemas.microsoft.com/office/drawing/2014/main" id="{11A0844E-A82D-0599-80AE-E756BC78B92C}"/>
              </a:ext>
            </a:extLst>
          </p:cNvPr>
          <p:cNvPicPr>
            <a:picLocks noChangeAspect="1"/>
          </p:cNvPicPr>
          <p:nvPr/>
        </p:nvPicPr>
        <p:blipFill>
          <a:blip r:embed="rId2"/>
          <a:stretch>
            <a:fillRect/>
          </a:stretch>
        </p:blipFill>
        <p:spPr>
          <a:xfrm>
            <a:off x="308472" y="965200"/>
            <a:ext cx="10587344" cy="5611870"/>
          </a:xfrm>
          <a:prstGeom prst="rect">
            <a:avLst/>
          </a:prstGeom>
        </p:spPr>
      </p:pic>
    </p:spTree>
    <p:extLst>
      <p:ext uri="{BB962C8B-B14F-4D97-AF65-F5344CB8AC3E}">
        <p14:creationId xmlns:p14="http://schemas.microsoft.com/office/powerpoint/2010/main" val="2643407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1DC09-F921-EB6B-3788-D23996C9BE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78B571-81AF-26F2-5F05-2744359E99DE}"/>
              </a:ext>
            </a:extLst>
          </p:cNvPr>
          <p:cNvSpPr>
            <a:spLocks noGrp="1"/>
          </p:cNvSpPr>
          <p:nvPr>
            <p:ph type="title"/>
          </p:nvPr>
        </p:nvSpPr>
        <p:spPr>
          <a:xfrm>
            <a:off x="308472" y="176269"/>
            <a:ext cx="8514894" cy="396608"/>
          </a:xfrm>
        </p:spPr>
        <p:txBody>
          <a:bodyPr>
            <a:normAutofit/>
          </a:bodyPr>
          <a:lstStyle/>
          <a:p>
            <a:r>
              <a:rPr lang="en-US" sz="3200" b="1" dirty="0">
                <a:latin typeface="Calibri" panose="020F0502020204030204" pitchFamily="34" charset="0"/>
                <a:cs typeface="Calibri" panose="020F0502020204030204" pitchFamily="34" charset="0"/>
              </a:rPr>
              <a:t>Some Notes About The Preceding Mac Results</a:t>
            </a:r>
          </a:p>
        </p:txBody>
      </p:sp>
      <p:sp>
        <p:nvSpPr>
          <p:cNvPr id="3" name="Content Placeholder 2">
            <a:extLst>
              <a:ext uri="{FF2B5EF4-FFF2-40B4-BE49-F238E27FC236}">
                <a16:creationId xmlns:a16="http://schemas.microsoft.com/office/drawing/2014/main" id="{B62B8BD4-3FFF-DC4B-2143-CC330A2B854F}"/>
              </a:ext>
            </a:extLst>
          </p:cNvPr>
          <p:cNvSpPr>
            <a:spLocks noGrp="1"/>
          </p:cNvSpPr>
          <p:nvPr>
            <p:ph idx="1"/>
          </p:nvPr>
        </p:nvSpPr>
        <p:spPr>
          <a:xfrm>
            <a:off x="308471" y="694063"/>
            <a:ext cx="11578727" cy="5894024"/>
          </a:xfrm>
        </p:spPr>
        <p:txBody>
          <a:bodyPr>
            <a:normAutofit/>
          </a:bodyPr>
          <a:lstStyle/>
          <a:p>
            <a:r>
              <a:rPr lang="en-US" sz="2400" dirty="0">
                <a:latin typeface="Calibri" panose="020F0502020204030204" pitchFamily="34" charset="0"/>
                <a:cs typeface="Calibri" panose="020F0502020204030204" pitchFamily="34" charset="0"/>
              </a:rPr>
              <a:t>The Mac results were obviously slower than the Windows 11</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results, but 800 Mbps will often be just fine for many users</a:t>
            </a:r>
            <a:r>
              <a:rPr lang="en-US" sz="2400" dirty="0">
                <a:cs typeface="Calibri" panose="020F0502020204030204" pitchFamily="34" charset="0"/>
              </a:rPr>
              <a:t> </a:t>
            </a:r>
            <a:br>
              <a:rPr lang="en-US" sz="2400" dirty="0">
                <a:cs typeface="Calibri" panose="020F0502020204030204" pitchFamily="34" charset="0"/>
              </a:rPr>
            </a:br>
            <a:r>
              <a:rPr lang="en-US" sz="2400" dirty="0">
                <a:latin typeface="Calibri" panose="020F0502020204030204" pitchFamily="34" charset="0"/>
                <a:cs typeface="Calibri" panose="020F0502020204030204" pitchFamily="34" charset="0"/>
              </a:rPr>
              <a:t>for routine use.</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This was from a 2020 MacBook Pro M1 running MacOS Sequoia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15.4.1, connected over </a:t>
            </a:r>
            <a:r>
              <a:rPr lang="en-US" sz="2400" b="1" dirty="0">
                <a:latin typeface="Calibri" panose="020F0502020204030204" pitchFamily="34" charset="0"/>
                <a:cs typeface="Calibri" panose="020F0502020204030204" pitchFamily="34" charset="0"/>
              </a:rPr>
              <a:t>5GHz 802.11ax wireless with</a:t>
            </a:r>
            <a:r>
              <a:rPr lang="en-US" sz="2400" b="1" dirty="0">
                <a:cs typeface="Calibri" panose="020F0502020204030204" pitchFamily="34" charset="0"/>
              </a:rPr>
              <a:t> </a:t>
            </a:r>
            <a:r>
              <a:rPr lang="en-US" sz="2400" b="1" dirty="0">
                <a:latin typeface="Calibri" panose="020F0502020204030204" pitchFamily="34" charset="0"/>
                <a:cs typeface="Calibri" panose="020F0502020204030204" pitchFamily="34" charset="0"/>
              </a:rPr>
              <a:t>two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spatial streams and </a:t>
            </a:r>
            <a:r>
              <a:rPr lang="en-US" sz="2400" b="1" dirty="0">
                <a:solidFill>
                  <a:srgbClr val="FF0000"/>
                </a:solidFill>
                <a:latin typeface="Calibri" panose="020F0502020204030204" pitchFamily="34" charset="0"/>
                <a:cs typeface="Calibri" panose="020F0502020204030204" pitchFamily="34" charset="0"/>
              </a:rPr>
              <a:t>80 MHz bandwidth.</a:t>
            </a:r>
            <a:br>
              <a:rPr lang="en-US" sz="2400" b="1" dirty="0">
                <a:latin typeface="Calibri" panose="020F0502020204030204" pitchFamily="34" charset="0"/>
                <a:cs typeface="Calibri" panose="020F0502020204030204" pitchFamily="34" charset="0"/>
              </a:rPr>
            </a:br>
            <a:br>
              <a:rPr lang="en-US" sz="2400" b="1" dirty="0">
                <a:latin typeface="Calibri" panose="020F0502020204030204" pitchFamily="34" charset="0"/>
                <a:cs typeface="Calibri" panose="020F0502020204030204" pitchFamily="34" charset="0"/>
              </a:rPr>
            </a:br>
            <a:r>
              <a:rPr lang="en-US" sz="2400" b="1" dirty="0">
                <a:highlight>
                  <a:srgbClr val="00FFFF"/>
                </a:highlight>
                <a:latin typeface="Calibri" panose="020F0502020204030204" pitchFamily="34" charset="0"/>
                <a:cs typeface="Calibri" panose="020F0502020204030204" pitchFamily="34" charset="0"/>
              </a:rPr>
              <a:t>Aside: </a:t>
            </a:r>
            <a:r>
              <a:rPr lang="en-US" sz="2400" dirty="0">
                <a:highlight>
                  <a:srgbClr val="00FFFF"/>
                </a:highlight>
                <a:latin typeface="Calibri" panose="020F0502020204030204" pitchFamily="34" charset="0"/>
                <a:cs typeface="Calibri" panose="020F0502020204030204" pitchFamily="34" charset="0"/>
              </a:rPr>
              <a:t>How did we find out what our </a:t>
            </a:r>
            <a:r>
              <a:rPr lang="en-US" sz="2400" dirty="0" err="1">
                <a:highlight>
                  <a:srgbClr val="00FFFF"/>
                </a:highlight>
                <a:latin typeface="Calibri" panose="020F0502020204030204" pitchFamily="34" charset="0"/>
                <a:cs typeface="Calibri" panose="020F0502020204030204" pitchFamily="34" charset="0"/>
              </a:rPr>
              <a:t>WiFi</a:t>
            </a:r>
            <a:r>
              <a:rPr lang="en-US" sz="2400" dirty="0">
                <a:highlight>
                  <a:srgbClr val="00FFFF"/>
                </a:highlight>
                <a:latin typeface="Calibri" panose="020F0502020204030204" pitchFamily="34" charset="0"/>
                <a:cs typeface="Calibri" panose="020F0502020204030204" pitchFamily="34" charset="0"/>
              </a:rPr>
              <a:t> connection used?</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Under Mac OS/X, hold down the Option key while clicking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the </a:t>
            </a:r>
            <a:r>
              <a:rPr lang="en-US" sz="2400" dirty="0" err="1">
                <a:latin typeface="Calibri" panose="020F0502020204030204" pitchFamily="34" charset="0"/>
                <a:cs typeface="Calibri" panose="020F0502020204030204" pitchFamily="34" charset="0"/>
              </a:rPr>
              <a:t>WiFi</a:t>
            </a:r>
            <a:r>
              <a:rPr lang="en-US" sz="2400" dirty="0">
                <a:latin typeface="Calibri" panose="020F0502020204030204" pitchFamily="34" charset="0"/>
                <a:cs typeface="Calibri" panose="020F0502020204030204" pitchFamily="34" charset="0"/>
              </a:rPr>
              <a:t> icon in the top menu bar. That will give you a display</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that should look like the panel that's over to the right </a:t>
            </a:r>
            <a:r>
              <a:rPr lang="en-US" sz="2400" dirty="0">
                <a:latin typeface="Calibri" panose="020F0502020204030204" pitchFamily="34" charset="0"/>
                <a:cs typeface="Calibri" panose="020F0502020204030204" pitchFamily="34" charset="0"/>
                <a:sym typeface="Wingdings" pitchFamily="2" charset="2"/>
              </a:rPr>
              <a:t></a:t>
            </a:r>
            <a:br>
              <a:rPr lang="en-US" sz="2400" dirty="0">
                <a:latin typeface="Calibri" panose="020F0502020204030204" pitchFamily="34" charset="0"/>
                <a:cs typeface="Calibri" panose="020F0502020204030204" pitchFamily="34" charset="0"/>
                <a:sym typeface="Wingdings" pitchFamily="2" charset="2"/>
              </a:rPr>
            </a:b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That summary gives us important information about our </a:t>
            </a:r>
            <a:r>
              <a:rPr lang="en-US" sz="2400" dirty="0" err="1">
                <a:latin typeface="Calibri" panose="020F0502020204030204" pitchFamily="34" charset="0"/>
                <a:cs typeface="Calibri" panose="020F0502020204030204" pitchFamily="34" charset="0"/>
              </a:rPr>
              <a:t>WiFi</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connection, including the protocol (802.11ax), the </a:t>
            </a:r>
            <a:r>
              <a:rPr lang="en-US" sz="2400" dirty="0">
                <a:cs typeface="Calibri" panose="020F0502020204030204" pitchFamily="34" charset="0"/>
              </a:rPr>
              <a:t>number of </a:t>
            </a:r>
            <a:br>
              <a:rPr lang="en-US" sz="2400" dirty="0">
                <a:cs typeface="Calibri" panose="020F0502020204030204" pitchFamily="34" charset="0"/>
              </a:rPr>
            </a:br>
            <a:r>
              <a:rPr lang="en-US" sz="2400" dirty="0">
                <a:cs typeface="Calibri" panose="020F0502020204030204" pitchFamily="34" charset="0"/>
              </a:rPr>
              <a:t>spatial streams (</a:t>
            </a:r>
            <a:r>
              <a:rPr lang="en-US" sz="2400" dirty="0">
                <a:latin typeface="Calibri" panose="020F0502020204030204" pitchFamily="34" charset="0"/>
                <a:cs typeface="Calibri" panose="020F0502020204030204" pitchFamily="34" charset="0"/>
              </a:rPr>
              <a:t>NSS) </a:t>
            </a:r>
            <a:r>
              <a:rPr lang="en-US" sz="2400" dirty="0">
                <a:cs typeface="Calibri" panose="020F0502020204030204" pitchFamily="34" charset="0"/>
              </a:rPr>
              <a:t>(</a:t>
            </a:r>
            <a:r>
              <a:rPr lang="en-US" sz="2400" dirty="0">
                <a:latin typeface="Calibri" panose="020F0502020204030204" pitchFamily="34" charset="0"/>
                <a:cs typeface="Calibri" panose="020F0502020204030204" pitchFamily="34" charset="0"/>
              </a:rPr>
              <a:t>2), and the bandwidth (80MHz).</a:t>
            </a:r>
            <a:endParaRPr lang="en-US"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FB02E4A-529D-487D-BC1D-7E20027251E9}"/>
              </a:ext>
            </a:extLst>
          </p:cNvPr>
          <p:cNvSpPr>
            <a:spLocks noGrp="1"/>
          </p:cNvSpPr>
          <p:nvPr>
            <p:ph type="sldNum" sz="quarter" idx="12"/>
          </p:nvPr>
        </p:nvSpPr>
        <p:spPr/>
        <p:txBody>
          <a:bodyPr/>
          <a:lstStyle/>
          <a:p>
            <a:fld id="{8B04D3DA-140F-184A-82C2-6FC5EAE7F0A1}" type="slidenum">
              <a:rPr lang="en-US" smtClean="0"/>
              <a:t>23</a:t>
            </a:fld>
            <a:endParaRPr lang="en-US"/>
          </a:p>
        </p:txBody>
      </p:sp>
      <p:pic>
        <p:nvPicPr>
          <p:cNvPr id="6" name="Picture 5" descr="A screenshot of a phone&#10;&#10;AI-generated content may be incorrect.">
            <a:extLst>
              <a:ext uri="{FF2B5EF4-FFF2-40B4-BE49-F238E27FC236}">
                <a16:creationId xmlns:a16="http://schemas.microsoft.com/office/drawing/2014/main" id="{8BF25726-E37F-A1E2-9B50-48BDE79BA112}"/>
              </a:ext>
            </a:extLst>
          </p:cNvPr>
          <p:cNvPicPr>
            <a:picLocks noChangeAspect="1"/>
          </p:cNvPicPr>
          <p:nvPr/>
        </p:nvPicPr>
        <p:blipFill>
          <a:blip r:embed="rId3"/>
          <a:stretch>
            <a:fillRect/>
          </a:stretch>
        </p:blipFill>
        <p:spPr>
          <a:xfrm>
            <a:off x="9000628" y="304264"/>
            <a:ext cx="2882900" cy="5930900"/>
          </a:xfrm>
          <a:prstGeom prst="rect">
            <a:avLst/>
          </a:prstGeom>
        </p:spPr>
      </p:pic>
    </p:spTree>
    <p:extLst>
      <p:ext uri="{BB962C8B-B14F-4D97-AF65-F5344CB8AC3E}">
        <p14:creationId xmlns:p14="http://schemas.microsoft.com/office/powerpoint/2010/main" val="285679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124A7-98CC-DFE0-46E0-77FE2C163F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61649E-0ABE-114E-8D28-529A42F7AD35}"/>
              </a:ext>
            </a:extLst>
          </p:cNvPr>
          <p:cNvSpPr>
            <a:spLocks noGrp="1"/>
          </p:cNvSpPr>
          <p:nvPr>
            <p:ph type="title"/>
          </p:nvPr>
        </p:nvSpPr>
        <p:spPr>
          <a:xfrm>
            <a:off x="146891" y="136525"/>
            <a:ext cx="11898217" cy="495760"/>
          </a:xfrm>
        </p:spPr>
        <p:txBody>
          <a:bodyPr>
            <a:normAutofit/>
          </a:bodyPr>
          <a:lstStyle/>
          <a:p>
            <a:r>
              <a:rPr lang="en-US" sz="3200" b="1" dirty="0">
                <a:latin typeface="Calibri" panose="020F0502020204030204" pitchFamily="34" charset="0"/>
                <a:cs typeface="Calibri" panose="020F0502020204030204" pitchFamily="34" charset="0"/>
              </a:rPr>
              <a:t>Obligatory Sample AI-Derived Content: </a:t>
            </a:r>
            <a:r>
              <a:rPr lang="en-US" sz="3200" b="1" dirty="0" err="1">
                <a:latin typeface="Calibri" panose="020F0502020204030204" pitchFamily="34" charset="0"/>
                <a:cs typeface="Calibri" panose="020F0502020204030204" pitchFamily="34" charset="0"/>
              </a:rPr>
              <a:t>WiFi</a:t>
            </a:r>
            <a:r>
              <a:rPr lang="en-US" sz="3200" b="1" dirty="0">
                <a:latin typeface="Calibri" panose="020F0502020204030204" pitchFamily="34" charset="0"/>
                <a:cs typeface="Calibri" panose="020F0502020204030204" pitchFamily="34" charset="0"/>
              </a:rPr>
              <a:t> Throughput by Protocol</a:t>
            </a:r>
          </a:p>
        </p:txBody>
      </p:sp>
      <p:sp>
        <p:nvSpPr>
          <p:cNvPr id="3" name="Content Placeholder 2">
            <a:extLst>
              <a:ext uri="{FF2B5EF4-FFF2-40B4-BE49-F238E27FC236}">
                <a16:creationId xmlns:a16="http://schemas.microsoft.com/office/drawing/2014/main" id="{0C2E9D2E-4AE0-12FE-1572-39E7AF206F3A}"/>
              </a:ext>
            </a:extLst>
          </p:cNvPr>
          <p:cNvSpPr>
            <a:spLocks noGrp="1"/>
          </p:cNvSpPr>
          <p:nvPr>
            <p:ph idx="1"/>
          </p:nvPr>
        </p:nvSpPr>
        <p:spPr>
          <a:xfrm>
            <a:off x="308471" y="826265"/>
            <a:ext cx="11578727" cy="5761822"/>
          </a:xfrm>
        </p:spPr>
        <p:txBody>
          <a:bodyPr>
            <a:normAutofit/>
          </a:bodyPr>
          <a:lstStyle/>
          <a:p>
            <a:r>
              <a:rPr lang="en-US" sz="2400" dirty="0">
                <a:latin typeface="Calibri" panose="020F0502020204030204" pitchFamily="34" charset="0"/>
                <a:cs typeface="Calibri" panose="020F0502020204030204" pitchFamily="34" charset="0"/>
              </a:rPr>
              <a:t>802.11</a:t>
            </a:r>
            <a:r>
              <a:rPr lang="en-US" sz="2400" b="1" dirty="0">
                <a:latin typeface="Calibri" panose="020F0502020204030204" pitchFamily="34" charset="0"/>
                <a:cs typeface="Calibri" panose="020F0502020204030204" pitchFamily="34" charset="0"/>
              </a:rPr>
              <a:t>b</a:t>
            </a:r>
            <a:r>
              <a:rPr lang="en-US" sz="2400" dirty="0">
                <a:latin typeface="Calibri" panose="020F0502020204030204" pitchFamily="34" charset="0"/>
                <a:cs typeface="Calibri" panose="020F0502020204030204" pitchFamily="34" charset="0"/>
              </a:rPr>
              <a:t> (real world throughput between 5-7 Mbps)</a:t>
            </a:r>
          </a:p>
          <a:p>
            <a:r>
              <a:rPr lang="en-US" sz="2400" dirty="0">
                <a:latin typeface="Calibri" panose="020F0502020204030204" pitchFamily="34" charset="0"/>
                <a:cs typeface="Calibri" panose="020F0502020204030204" pitchFamily="34" charset="0"/>
              </a:rPr>
              <a:t>802.11</a:t>
            </a:r>
            <a:r>
              <a:rPr lang="en-US" sz="2400" b="1" dirty="0">
                <a:latin typeface="Calibri" panose="020F0502020204030204" pitchFamily="34" charset="0"/>
                <a:cs typeface="Calibri" panose="020F0502020204030204" pitchFamily="34" charset="0"/>
              </a:rPr>
              <a:t>a</a:t>
            </a:r>
            <a:r>
              <a:rPr lang="en-US" sz="2400" dirty="0">
                <a:latin typeface="Calibri" panose="020F0502020204030204" pitchFamily="34" charset="0"/>
                <a:cs typeface="Calibri" panose="020F0502020204030204" pitchFamily="34" charset="0"/>
              </a:rPr>
              <a:t> or 802.11</a:t>
            </a:r>
            <a:r>
              <a:rPr lang="en-US" sz="2400" b="1" dirty="0">
                <a:latin typeface="Calibri" panose="020F0502020204030204" pitchFamily="34" charset="0"/>
                <a:cs typeface="Calibri" panose="020F0502020204030204" pitchFamily="34" charset="0"/>
              </a:rPr>
              <a:t>g</a:t>
            </a:r>
            <a:r>
              <a:rPr lang="en-US" sz="2400" dirty="0">
                <a:latin typeface="Calibri" panose="020F0502020204030204" pitchFamily="34" charset="0"/>
                <a:cs typeface="Calibri" panose="020F0502020204030204" pitchFamily="34" charset="0"/>
              </a:rPr>
              <a:t> (real world throughput around 20 Mbps)</a:t>
            </a:r>
          </a:p>
          <a:p>
            <a:r>
              <a:rPr lang="en-US" sz="2400" dirty="0">
                <a:cs typeface="Calibri" panose="020F0502020204030204" pitchFamily="34" charset="0"/>
              </a:rPr>
              <a:t>802.11</a:t>
            </a:r>
            <a:r>
              <a:rPr lang="en-US" sz="2400" b="1" dirty="0">
                <a:cs typeface="Calibri" panose="020F0502020204030204" pitchFamily="34" charset="0"/>
              </a:rPr>
              <a:t>n</a:t>
            </a:r>
            <a:r>
              <a:rPr lang="en-US" sz="2400" dirty="0">
                <a:cs typeface="Calibri" panose="020F0502020204030204" pitchFamily="34" charset="0"/>
              </a:rPr>
              <a:t> (real world throughput around 100 Mbps)</a:t>
            </a: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802.11</a:t>
            </a:r>
            <a:r>
              <a:rPr lang="en-US" sz="2400" b="1" dirty="0">
                <a:latin typeface="Calibri" panose="020F0502020204030204" pitchFamily="34" charset="0"/>
                <a:cs typeface="Calibri" panose="020F0502020204030204" pitchFamily="34" charset="0"/>
              </a:rPr>
              <a:t>ac</a:t>
            </a:r>
            <a:r>
              <a:rPr lang="en-US" sz="2400" dirty="0">
                <a:latin typeface="Calibri" panose="020F0502020204030204" pitchFamily="34" charset="0"/>
                <a:cs typeface="Calibri" panose="020F0502020204030204" pitchFamily="34" charset="0"/>
              </a:rPr>
              <a:t> (real world throughput of maybe 400-720 Mbps)</a:t>
            </a:r>
            <a:endParaRPr lang="en-US" sz="2400" u="sng" dirty="0">
              <a:latin typeface="Calibri" panose="020F0502020204030204" pitchFamily="34" charset="0"/>
              <a:cs typeface="Calibri" panose="020F0502020204030204" pitchFamily="34" charset="0"/>
            </a:endParaRPr>
          </a:p>
          <a:p>
            <a:r>
              <a:rPr lang="en-US" sz="2400" dirty="0">
                <a:cs typeface="Calibri" panose="020F0502020204030204" pitchFamily="34" charset="0"/>
              </a:rPr>
              <a:t>802.11</a:t>
            </a:r>
            <a:r>
              <a:rPr lang="en-US" sz="2400" b="1" dirty="0">
                <a:cs typeface="Calibri" panose="020F0502020204030204" pitchFamily="34" charset="0"/>
              </a:rPr>
              <a:t>ax:</a:t>
            </a:r>
          </a:p>
          <a:p>
            <a:endParaRPr lang="en-US" sz="2400" b="1" u="sng" dirty="0">
              <a:latin typeface="Calibri" panose="020F0502020204030204" pitchFamily="34" charset="0"/>
              <a:cs typeface="Calibri" panose="020F0502020204030204" pitchFamily="34" charset="0"/>
            </a:endParaRPr>
          </a:p>
          <a:p>
            <a:pPr marL="0" indent="0">
              <a:buNone/>
            </a:pPr>
            <a:br>
              <a:rPr lang="en-US" sz="2400" b="1" u="sng"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endParaRPr lang="en-US" sz="2400" b="1" u="sng"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CED29A8-0658-B1B5-D2D9-6C445D9542E9}"/>
              </a:ext>
            </a:extLst>
          </p:cNvPr>
          <p:cNvSpPr>
            <a:spLocks noGrp="1"/>
          </p:cNvSpPr>
          <p:nvPr>
            <p:ph type="sldNum" sz="quarter" idx="12"/>
          </p:nvPr>
        </p:nvSpPr>
        <p:spPr/>
        <p:txBody>
          <a:bodyPr/>
          <a:lstStyle/>
          <a:p>
            <a:fld id="{8B04D3DA-140F-184A-82C2-6FC5EAE7F0A1}" type="slidenum">
              <a:rPr lang="en-US" smtClean="0"/>
              <a:t>24</a:t>
            </a:fld>
            <a:endParaRPr lang="en-US"/>
          </a:p>
        </p:txBody>
      </p:sp>
      <p:pic>
        <p:nvPicPr>
          <p:cNvPr id="10" name="Picture 9" descr="A screenshot of a social media post&#10;&#10;AI-generated content may be incorrect.">
            <a:extLst>
              <a:ext uri="{FF2B5EF4-FFF2-40B4-BE49-F238E27FC236}">
                <a16:creationId xmlns:a16="http://schemas.microsoft.com/office/drawing/2014/main" id="{BBF247F6-6F8B-2E29-37B6-A9787CC208E2}"/>
              </a:ext>
            </a:extLst>
          </p:cNvPr>
          <p:cNvPicPr>
            <a:picLocks noChangeAspect="1"/>
          </p:cNvPicPr>
          <p:nvPr/>
        </p:nvPicPr>
        <p:blipFill>
          <a:blip r:embed="rId2"/>
          <a:stretch>
            <a:fillRect/>
          </a:stretch>
        </p:blipFill>
        <p:spPr>
          <a:xfrm>
            <a:off x="2038560" y="2731571"/>
            <a:ext cx="6228858" cy="1951209"/>
          </a:xfrm>
          <a:prstGeom prst="rect">
            <a:avLst/>
          </a:prstGeom>
          <a:ln>
            <a:solidFill>
              <a:schemeClr val="tx1"/>
            </a:solidFill>
          </a:ln>
        </p:spPr>
      </p:pic>
      <p:pic>
        <p:nvPicPr>
          <p:cNvPr id="12" name="Picture 11" descr="A screenshot of a computer&#10;&#10;AI-generated content may be incorrect.">
            <a:extLst>
              <a:ext uri="{FF2B5EF4-FFF2-40B4-BE49-F238E27FC236}">
                <a16:creationId xmlns:a16="http://schemas.microsoft.com/office/drawing/2014/main" id="{D5023F4B-5F51-B191-8E6B-4B66B012B247}"/>
              </a:ext>
            </a:extLst>
          </p:cNvPr>
          <p:cNvPicPr>
            <a:picLocks noChangeAspect="1"/>
          </p:cNvPicPr>
          <p:nvPr/>
        </p:nvPicPr>
        <p:blipFill>
          <a:blip r:embed="rId3"/>
          <a:stretch>
            <a:fillRect/>
          </a:stretch>
        </p:blipFill>
        <p:spPr>
          <a:xfrm>
            <a:off x="2038560" y="4832849"/>
            <a:ext cx="7772400" cy="1605169"/>
          </a:xfrm>
          <a:prstGeom prst="rect">
            <a:avLst/>
          </a:prstGeom>
          <a:ln>
            <a:solidFill>
              <a:schemeClr val="tx1"/>
            </a:solidFill>
          </a:ln>
        </p:spPr>
      </p:pic>
    </p:spTree>
    <p:extLst>
      <p:ext uri="{BB962C8B-B14F-4D97-AF65-F5344CB8AC3E}">
        <p14:creationId xmlns:p14="http://schemas.microsoft.com/office/powerpoint/2010/main" val="104008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5D8CD-4ADF-7544-7334-17FE0DE7D3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2A4AB-1D8E-C1D8-5E22-41D73A0BB7CC}"/>
              </a:ext>
            </a:extLst>
          </p:cNvPr>
          <p:cNvSpPr>
            <a:spLocks noGrp="1"/>
          </p:cNvSpPr>
          <p:nvPr>
            <p:ph type="title"/>
          </p:nvPr>
        </p:nvSpPr>
        <p:spPr>
          <a:xfrm>
            <a:off x="146891" y="136525"/>
            <a:ext cx="11898217" cy="495760"/>
          </a:xfrm>
        </p:spPr>
        <p:txBody>
          <a:bodyPr>
            <a:normAutofit/>
          </a:bodyPr>
          <a:lstStyle/>
          <a:p>
            <a:r>
              <a:rPr lang="en-US" sz="3200" b="1" dirty="0">
                <a:latin typeface="Calibri" panose="020F0502020204030204" pitchFamily="34" charset="0"/>
                <a:cs typeface="Calibri" panose="020F0502020204030204" pitchFamily="34" charset="0"/>
              </a:rPr>
              <a:t>"Test Using Hardwired Connections, Not Wireless..."</a:t>
            </a:r>
          </a:p>
        </p:txBody>
      </p:sp>
      <p:sp>
        <p:nvSpPr>
          <p:cNvPr id="3" name="Content Placeholder 2">
            <a:extLst>
              <a:ext uri="{FF2B5EF4-FFF2-40B4-BE49-F238E27FC236}">
                <a16:creationId xmlns:a16="http://schemas.microsoft.com/office/drawing/2014/main" id="{92C7C53C-A3D5-918E-576C-B3CE28260DEA}"/>
              </a:ext>
            </a:extLst>
          </p:cNvPr>
          <p:cNvSpPr>
            <a:spLocks noGrp="1"/>
          </p:cNvSpPr>
          <p:nvPr>
            <p:ph idx="1"/>
          </p:nvPr>
        </p:nvSpPr>
        <p:spPr>
          <a:xfrm>
            <a:off x="308471" y="826265"/>
            <a:ext cx="11578727" cy="5761822"/>
          </a:xfrm>
        </p:spPr>
        <p:txBody>
          <a:bodyPr>
            <a:normAutofit/>
          </a:bodyPr>
          <a:lstStyle/>
          <a:p>
            <a:r>
              <a:rPr lang="en-US" sz="2400" dirty="0">
                <a:cs typeface="Calibri" panose="020F0502020204030204" pitchFamily="34" charset="0"/>
              </a:rPr>
              <a:t>It is generally well accepted that high bandwidth network throughput testing should be done over a wired Ethernet (rather than </a:t>
            </a:r>
            <a:r>
              <a:rPr lang="en-US" sz="2400" dirty="0" err="1">
                <a:cs typeface="Calibri" panose="020F0502020204030204" pitchFamily="34" charset="0"/>
              </a:rPr>
              <a:t>WiFi</a:t>
            </a:r>
            <a:r>
              <a:rPr lang="en-US" sz="2400" dirty="0">
                <a:cs typeface="Calibri" panose="020F0502020204030204" pitchFamily="34" charset="0"/>
              </a:rPr>
              <a:t>) connection – </a:t>
            </a:r>
            <a:r>
              <a:rPr lang="en-US" sz="2400" dirty="0" err="1">
                <a:cs typeface="Calibri" panose="020F0502020204030204" pitchFamily="34" charset="0"/>
              </a:rPr>
              <a:t>WiFi</a:t>
            </a:r>
            <a:r>
              <a:rPr lang="en-US" sz="2400" dirty="0">
                <a:cs typeface="Calibri" panose="020F0502020204030204" pitchFamily="34" charset="0"/>
              </a:rPr>
              <a:t> just isn't fast enough in many cases, serving as an inherent bottleneck link.</a:t>
            </a:r>
            <a:br>
              <a:rPr lang="en-US" sz="2400" dirty="0">
                <a:cs typeface="Calibri" panose="020F0502020204030204" pitchFamily="34" charset="0"/>
              </a:rPr>
            </a:br>
            <a:endParaRPr lang="en-US" sz="2400" dirty="0">
              <a:cs typeface="Calibri" panose="020F0502020204030204" pitchFamily="34" charset="0"/>
            </a:endParaRPr>
          </a:p>
          <a:p>
            <a:r>
              <a:rPr lang="en-US" sz="2400" dirty="0">
                <a:latin typeface="Calibri" panose="020F0502020204030204" pitchFamily="34" charset="0"/>
                <a:cs typeface="Calibri" panose="020F0502020204030204" pitchFamily="34" charset="0"/>
              </a:rPr>
              <a:t>We had a genuine </a:t>
            </a:r>
            <a:r>
              <a:rPr lang="en-US" sz="2400" dirty="0">
                <a:cs typeface="Calibri" panose="020F0502020204030204" pitchFamily="34" charset="0"/>
              </a:rPr>
              <a:t>Apple USB-to-Ethernet adapter that we'd had knocking around for some years, so we decided to try it to see what sort of throughput we'd get from it...</a:t>
            </a:r>
            <a:br>
              <a:rPr lang="en-US" sz="2400" dirty="0">
                <a:latin typeface="Calibri" panose="020F0502020204030204" pitchFamily="34" charset="0"/>
                <a:cs typeface="Calibri" panose="020F0502020204030204" pitchFamily="34" charset="0"/>
              </a:rPr>
            </a:br>
            <a:endParaRPr lang="en-US" sz="2400" b="1" u="sng"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9F17C5A-B7F7-018A-F0A6-A270F67545EA}"/>
              </a:ext>
            </a:extLst>
          </p:cNvPr>
          <p:cNvSpPr>
            <a:spLocks noGrp="1"/>
          </p:cNvSpPr>
          <p:nvPr>
            <p:ph type="sldNum" sz="quarter" idx="12"/>
          </p:nvPr>
        </p:nvSpPr>
        <p:spPr/>
        <p:txBody>
          <a:bodyPr/>
          <a:lstStyle/>
          <a:p>
            <a:fld id="{8B04D3DA-140F-184A-82C2-6FC5EAE7F0A1}" type="slidenum">
              <a:rPr lang="en-US" smtClean="0"/>
              <a:t>25</a:t>
            </a:fld>
            <a:endParaRPr lang="en-US"/>
          </a:p>
        </p:txBody>
      </p:sp>
    </p:spTree>
    <p:extLst>
      <p:ext uri="{BB962C8B-B14F-4D97-AF65-F5344CB8AC3E}">
        <p14:creationId xmlns:p14="http://schemas.microsoft.com/office/powerpoint/2010/main" val="2741739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3D565-3395-859B-9F7D-872310226D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A7F183-2B6A-5993-C349-49609440D654}"/>
              </a:ext>
            </a:extLst>
          </p:cNvPr>
          <p:cNvSpPr>
            <a:spLocks noGrp="1"/>
          </p:cNvSpPr>
          <p:nvPr>
            <p:ph type="title"/>
          </p:nvPr>
        </p:nvSpPr>
        <p:spPr>
          <a:xfrm>
            <a:off x="201881" y="176269"/>
            <a:ext cx="11817521" cy="627962"/>
          </a:xfrm>
        </p:spPr>
        <p:txBody>
          <a:bodyPr>
            <a:normAutofit/>
          </a:bodyPr>
          <a:lstStyle/>
          <a:p>
            <a:r>
              <a:rPr lang="en-US" sz="3200" b="1" dirty="0">
                <a:latin typeface="Calibri" panose="020F0502020204030204" pitchFamily="34" charset="0"/>
                <a:cs typeface="Calibri" panose="020F0502020204030204" pitchFamily="34" charset="0"/>
              </a:rPr>
              <a:t>Testing Our </a:t>
            </a:r>
            <a:r>
              <a:rPr lang="en-US" sz="3200" b="1" dirty="0" err="1">
                <a:latin typeface="Calibri" panose="020F0502020204030204" pitchFamily="34" charset="0"/>
                <a:cs typeface="Calibri" panose="020F0502020204030204" pitchFamily="34" charset="0"/>
              </a:rPr>
              <a:t>Macbook</a:t>
            </a:r>
            <a:r>
              <a:rPr lang="en-US" sz="3200" b="1" dirty="0">
                <a:latin typeface="Calibri" panose="020F0502020204030204" pitchFamily="34" charset="0"/>
                <a:cs typeface="Calibri" panose="020F0502020204030204" pitchFamily="34" charset="0"/>
              </a:rPr>
              <a:t> With the Apple Mac Wired Ethernet Adapter</a:t>
            </a:r>
          </a:p>
        </p:txBody>
      </p:sp>
      <p:sp>
        <p:nvSpPr>
          <p:cNvPr id="4" name="Slide Number Placeholder 3">
            <a:extLst>
              <a:ext uri="{FF2B5EF4-FFF2-40B4-BE49-F238E27FC236}">
                <a16:creationId xmlns:a16="http://schemas.microsoft.com/office/drawing/2014/main" id="{F85144C0-7CBB-1912-49F2-13273D18D099}"/>
              </a:ext>
            </a:extLst>
          </p:cNvPr>
          <p:cNvSpPr>
            <a:spLocks noGrp="1"/>
          </p:cNvSpPr>
          <p:nvPr>
            <p:ph type="sldNum" sz="quarter" idx="12"/>
          </p:nvPr>
        </p:nvSpPr>
        <p:spPr/>
        <p:txBody>
          <a:bodyPr/>
          <a:lstStyle/>
          <a:p>
            <a:fld id="{8B04D3DA-140F-184A-82C2-6FC5EAE7F0A1}" type="slidenum">
              <a:rPr lang="en-US" smtClean="0"/>
              <a:t>26</a:t>
            </a:fld>
            <a:endParaRPr lang="en-US"/>
          </a:p>
        </p:txBody>
      </p:sp>
      <p:pic>
        <p:nvPicPr>
          <p:cNvPr id="5" name="Picture 4" descr="A screenshot of a computer&#10;&#10;AI-generated content may be incorrect.">
            <a:extLst>
              <a:ext uri="{FF2B5EF4-FFF2-40B4-BE49-F238E27FC236}">
                <a16:creationId xmlns:a16="http://schemas.microsoft.com/office/drawing/2014/main" id="{5091D1A0-B77B-1E97-F21C-26D4F1DE40B5}"/>
              </a:ext>
            </a:extLst>
          </p:cNvPr>
          <p:cNvPicPr>
            <a:picLocks noChangeAspect="1"/>
          </p:cNvPicPr>
          <p:nvPr/>
        </p:nvPicPr>
        <p:blipFill>
          <a:blip r:embed="rId2"/>
          <a:stretch>
            <a:fillRect/>
          </a:stretch>
        </p:blipFill>
        <p:spPr>
          <a:xfrm>
            <a:off x="403475" y="919348"/>
            <a:ext cx="10491552" cy="5564579"/>
          </a:xfrm>
          <a:prstGeom prst="rect">
            <a:avLst/>
          </a:prstGeom>
        </p:spPr>
      </p:pic>
    </p:spTree>
    <p:extLst>
      <p:ext uri="{BB962C8B-B14F-4D97-AF65-F5344CB8AC3E}">
        <p14:creationId xmlns:p14="http://schemas.microsoft.com/office/powerpoint/2010/main" val="4193655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0F3DF-C7D2-EFCC-4212-9BCE18EF6F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640D7B-65A0-70B9-7B5F-CB75C0AA4525}"/>
              </a:ext>
            </a:extLst>
          </p:cNvPr>
          <p:cNvSpPr>
            <a:spLocks noGrp="1"/>
          </p:cNvSpPr>
          <p:nvPr>
            <p:ph type="title"/>
          </p:nvPr>
        </p:nvSpPr>
        <p:spPr>
          <a:xfrm>
            <a:off x="308471" y="176269"/>
            <a:ext cx="11578727" cy="627962"/>
          </a:xfrm>
        </p:spPr>
        <p:txBody>
          <a:bodyPr>
            <a:normAutofit/>
          </a:bodyPr>
          <a:lstStyle/>
          <a:p>
            <a:r>
              <a:rPr lang="en-US" sz="3200" b="1" u="sng" dirty="0">
                <a:latin typeface="Calibri" panose="020F0502020204030204" pitchFamily="34" charset="0"/>
                <a:cs typeface="Calibri" panose="020F0502020204030204" pitchFamily="34" charset="0"/>
              </a:rPr>
              <a:t>Wired</a:t>
            </a:r>
            <a:r>
              <a:rPr lang="en-US" sz="3200" b="1" dirty="0">
                <a:latin typeface="Calibri" panose="020F0502020204030204" pitchFamily="34" charset="0"/>
                <a:cs typeface="Calibri" panose="020F0502020204030204" pitchFamily="34" charset="0"/>
              </a:rPr>
              <a:t> Ethernet Performance </a:t>
            </a:r>
            <a:r>
              <a:rPr lang="en-US" sz="3200" b="1" i="1" dirty="0">
                <a:latin typeface="Calibri" panose="020F0502020204030204" pitchFamily="34" charset="0"/>
                <a:cs typeface="Calibri" panose="020F0502020204030204" pitchFamily="34" charset="0"/>
              </a:rPr>
              <a:t>WORSE</a:t>
            </a:r>
            <a:r>
              <a:rPr lang="en-US" sz="3200" b="1" dirty="0">
                <a:latin typeface="Calibri" panose="020F0502020204030204" pitchFamily="34" charset="0"/>
                <a:cs typeface="Calibri" panose="020F0502020204030204" pitchFamily="34" charset="0"/>
              </a:rPr>
              <a:t> Than </a:t>
            </a:r>
            <a:r>
              <a:rPr lang="en-US" sz="3200" b="1" u="sng" dirty="0">
                <a:latin typeface="Calibri" panose="020F0502020204030204" pitchFamily="34" charset="0"/>
                <a:cs typeface="Calibri" panose="020F0502020204030204" pitchFamily="34" charset="0"/>
              </a:rPr>
              <a:t>Wireless</a:t>
            </a:r>
            <a:r>
              <a:rPr lang="en-US" sz="3200" b="1" dirty="0">
                <a:latin typeface="Calibri" panose="020F0502020204030204" pitchFamily="34" charset="0"/>
                <a:cs typeface="Calibri" panose="020F0502020204030204" pitchFamily="34" charset="0"/>
              </a:rPr>
              <a:t>? </a:t>
            </a:r>
            <a:r>
              <a:rPr lang="en-US" sz="3200" b="1" i="1" dirty="0">
                <a:latin typeface="Calibri" panose="020F0502020204030204" pitchFamily="34" charset="0"/>
                <a:cs typeface="Calibri" panose="020F0502020204030204" pitchFamily="34" charset="0"/>
              </a:rPr>
              <a:t>WHAT?</a:t>
            </a:r>
          </a:p>
        </p:txBody>
      </p:sp>
      <p:sp>
        <p:nvSpPr>
          <p:cNvPr id="3" name="Content Placeholder 2">
            <a:extLst>
              <a:ext uri="{FF2B5EF4-FFF2-40B4-BE49-F238E27FC236}">
                <a16:creationId xmlns:a16="http://schemas.microsoft.com/office/drawing/2014/main" id="{CACB8305-BE52-35D6-6305-31B521A4868F}"/>
              </a:ext>
            </a:extLst>
          </p:cNvPr>
          <p:cNvSpPr>
            <a:spLocks noGrp="1"/>
          </p:cNvSpPr>
          <p:nvPr>
            <p:ph idx="1"/>
          </p:nvPr>
        </p:nvSpPr>
        <p:spPr>
          <a:xfrm>
            <a:off x="308471" y="925417"/>
            <a:ext cx="11578727" cy="5662670"/>
          </a:xfrm>
        </p:spPr>
        <p:txBody>
          <a:bodyPr>
            <a:normAutofit/>
          </a:bodyPr>
          <a:lstStyle/>
          <a:p>
            <a:r>
              <a:rPr lang="en-US" sz="2400" dirty="0">
                <a:latin typeface="Calibri" panose="020F0502020204030204" pitchFamily="34" charset="0"/>
                <a:cs typeface="Calibri" panose="020F0502020204030204" pitchFamily="34" charset="0"/>
              </a:rPr>
              <a:t>Could it be that our </a:t>
            </a:r>
            <a:r>
              <a:rPr lang="en-US" sz="2400" dirty="0">
                <a:cs typeface="Calibri" panose="020F0502020204030204" pitchFamily="34" charset="0"/>
              </a:rPr>
              <a:t>laptop </a:t>
            </a:r>
            <a:r>
              <a:rPr lang="en-US" sz="2400" dirty="0">
                <a:latin typeface="Calibri" panose="020F0502020204030204" pitchFamily="34" charset="0"/>
                <a:cs typeface="Calibri" panose="020F0502020204030204" pitchFamily="34" charset="0"/>
              </a:rPr>
              <a:t>ports are too slow? </a:t>
            </a:r>
            <a:r>
              <a:rPr lang="en-US" sz="2400" dirty="0">
                <a:cs typeface="Calibri" panose="020F0502020204030204" pitchFamily="34" charset="0"/>
              </a:rPr>
              <a:t>After all, w</a:t>
            </a:r>
            <a:r>
              <a:rPr lang="en-US" sz="2400" dirty="0">
                <a:latin typeface="Calibri" panose="020F0502020204030204" pitchFamily="34" charset="0"/>
                <a:cs typeface="Calibri" panose="020F0502020204030204" pitchFamily="34" charset="0"/>
              </a:rPr>
              <a:t>e used a dongle plugged into a USB port – how fast do those ports go? Answer: even USB </a:t>
            </a:r>
            <a:r>
              <a:rPr lang="en-US" sz="2400" b="1" dirty="0">
                <a:latin typeface="Calibri" panose="020F0502020204030204" pitchFamily="34" charset="0"/>
                <a:cs typeface="Calibri" panose="020F0502020204030204" pitchFamily="34" charset="0"/>
              </a:rPr>
              <a:t>3.0</a:t>
            </a:r>
            <a:r>
              <a:rPr lang="en-US" sz="2400" dirty="0">
                <a:latin typeface="Calibri" panose="020F0502020204030204" pitchFamily="34" charset="0"/>
                <a:cs typeface="Calibri" panose="020F0502020204030204" pitchFamily="34" charset="0"/>
              </a:rPr>
              <a:t> supports 1 Gbps, but USB </a:t>
            </a:r>
            <a:r>
              <a:rPr lang="en-US" sz="2400" b="1" dirty="0">
                <a:latin typeface="Calibri" panose="020F0502020204030204" pitchFamily="34" charset="0"/>
                <a:cs typeface="Calibri" panose="020F0502020204030204" pitchFamily="34" charset="0"/>
              </a:rPr>
              <a:t>3.1</a:t>
            </a:r>
            <a:r>
              <a:rPr lang="en-US" sz="2400" dirty="0">
                <a:latin typeface="Calibri" panose="020F0502020204030204" pitchFamily="34" charset="0"/>
                <a:cs typeface="Calibri" panose="020F0502020204030204" pitchFamily="34" charset="0"/>
              </a:rPr>
              <a:t> (what we're using) supports up to 10 Gbps. </a:t>
            </a:r>
            <a:r>
              <a:rPr lang="en-US" sz="2400" b="1" dirty="0">
                <a:latin typeface="Calibri" panose="020F0502020204030204" pitchFamily="34" charset="0"/>
                <a:cs typeface="Calibri" panose="020F0502020204030204" pitchFamily="34" charset="0"/>
              </a:rPr>
              <a:t>The issue here </a:t>
            </a:r>
            <a:r>
              <a:rPr lang="en-US" sz="2400" b="1" dirty="0">
                <a:cs typeface="Calibri" panose="020F0502020204030204" pitchFamily="34" charset="0"/>
              </a:rPr>
              <a:t>was</a:t>
            </a:r>
            <a:r>
              <a:rPr lang="en-US" sz="2400" b="1" dirty="0">
                <a:latin typeface="Calibri" panose="020F0502020204030204" pitchFamily="34" charset="0"/>
                <a:cs typeface="Calibri" panose="020F0502020204030204" pitchFamily="34" charset="0"/>
              </a:rPr>
              <a:t> not one of USB port throughput.</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The "clue" here </a:t>
            </a:r>
            <a:r>
              <a:rPr lang="en-US" sz="2400" dirty="0">
                <a:cs typeface="Calibri" panose="020F0502020204030204" pitchFamily="34" charset="0"/>
              </a:rPr>
              <a:t>was</a:t>
            </a:r>
            <a:r>
              <a:rPr lang="en-US" sz="2400" dirty="0">
                <a:latin typeface="Calibri" panose="020F0502020204030204" pitchFamily="34" charset="0"/>
                <a:cs typeface="Calibri" panose="020F0502020204030204" pitchFamily="34" charset="0"/>
              </a:rPr>
              <a:t> that we're basically seeing Fast Ethernet (100 Mbps) speeds. So, </a:t>
            </a:r>
            <a:r>
              <a:rPr lang="en-US" sz="2400" b="1" dirty="0">
                <a:latin typeface="Calibri" panose="020F0502020204030204" pitchFamily="34" charset="0"/>
                <a:cs typeface="Calibri" panose="020F0502020204030204" pitchFamily="34" charset="0"/>
              </a:rPr>
              <a:t>what's the spec for our genuine Apple Ethernet adapter?</a:t>
            </a:r>
            <a:r>
              <a:rPr lang="en-US" sz="2400" dirty="0">
                <a:latin typeface="Calibri" panose="020F0502020204030204" pitchFamily="34" charset="0"/>
                <a:cs typeface="Calibri" panose="020F0502020204030204" pitchFamily="34" charset="0"/>
              </a:rPr>
              <a:t> Checking the Apple site, this old adapter is actually a </a:t>
            </a:r>
            <a:r>
              <a:rPr lang="en-US" sz="2400" b="1" dirty="0">
                <a:latin typeface="Calibri" panose="020F0502020204030204" pitchFamily="34" charset="0"/>
                <a:cs typeface="Calibri" panose="020F0502020204030204" pitchFamily="34" charset="0"/>
              </a:rPr>
              <a:t>10/100</a:t>
            </a:r>
            <a:r>
              <a:rPr lang="en-US" sz="2400" dirty="0">
                <a:latin typeface="Calibri" panose="020F0502020204030204" pitchFamily="34" charset="0"/>
                <a:cs typeface="Calibri" panose="020F0502020204030204" pitchFamily="34" charset="0"/>
              </a:rPr>
              <a:t>BASE-T</a:t>
            </a:r>
            <a:r>
              <a:rPr lang="en-US" sz="2400" dirty="0">
                <a:cs typeface="Calibri" panose="020F0502020204030204" pitchFamily="34" charset="0"/>
              </a:rPr>
              <a:t> unit! It's going as fast as it can, its just not very fast.</a:t>
            </a:r>
            <a:endParaRPr lang="en-US" sz="24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endParaRPr lang="en-US" sz="1200" b="1" u="sng" dirty="0">
              <a:latin typeface="Calibri" panose="020F0502020204030204" pitchFamily="34" charset="0"/>
              <a:cs typeface="Calibri" panose="020F0502020204030204" pitchFamily="34" charset="0"/>
            </a:endParaRPr>
          </a:p>
          <a:p>
            <a:r>
              <a:rPr lang="en-US" sz="2400" b="1" u="sng" dirty="0">
                <a:latin typeface="Calibri" panose="020F0502020204030204" pitchFamily="34" charset="0"/>
                <a:cs typeface="Calibri" panose="020F0502020204030204" pitchFamily="34" charset="0"/>
              </a:rPr>
              <a:t>ALWAYS</a:t>
            </a:r>
            <a:r>
              <a:rPr lang="en-US" sz="2400" b="1" dirty="0">
                <a:latin typeface="Calibri" panose="020F0502020204030204" pitchFamily="34" charset="0"/>
                <a:cs typeface="Calibri" panose="020F0502020204030204" pitchFamily="34" charset="0"/>
              </a:rPr>
              <a:t> TEST! AND </a:t>
            </a:r>
            <a:r>
              <a:rPr lang="en-US" sz="2400" b="1" u="sng" dirty="0">
                <a:latin typeface="Calibri" panose="020F0502020204030204" pitchFamily="34" charset="0"/>
                <a:cs typeface="Calibri" panose="020F0502020204030204" pitchFamily="34" charset="0"/>
              </a:rPr>
              <a:t>ALWAYS</a:t>
            </a:r>
            <a:r>
              <a:rPr lang="en-US" sz="2400" b="1" dirty="0">
                <a:latin typeface="Calibri" panose="020F0502020204030204" pitchFamily="34" charset="0"/>
                <a:cs typeface="Calibri" panose="020F0502020204030204" pitchFamily="34" charset="0"/>
              </a:rPr>
              <a:t> CHECK THE SPECIFICATIONS FOR THE GEAR YOU'RE USING!</a:t>
            </a:r>
          </a:p>
        </p:txBody>
      </p:sp>
      <p:sp>
        <p:nvSpPr>
          <p:cNvPr id="4" name="Slide Number Placeholder 3">
            <a:extLst>
              <a:ext uri="{FF2B5EF4-FFF2-40B4-BE49-F238E27FC236}">
                <a16:creationId xmlns:a16="http://schemas.microsoft.com/office/drawing/2014/main" id="{2299B2BC-3929-2988-FA72-B86710F68E0D}"/>
              </a:ext>
            </a:extLst>
          </p:cNvPr>
          <p:cNvSpPr>
            <a:spLocks noGrp="1"/>
          </p:cNvSpPr>
          <p:nvPr>
            <p:ph type="sldNum" sz="quarter" idx="12"/>
          </p:nvPr>
        </p:nvSpPr>
        <p:spPr/>
        <p:txBody>
          <a:bodyPr/>
          <a:lstStyle/>
          <a:p>
            <a:fld id="{8B04D3DA-140F-184A-82C2-6FC5EAE7F0A1}" type="slidenum">
              <a:rPr lang="en-US" smtClean="0"/>
              <a:t>27</a:t>
            </a:fld>
            <a:endParaRPr lang="en-US"/>
          </a:p>
        </p:txBody>
      </p:sp>
      <p:pic>
        <p:nvPicPr>
          <p:cNvPr id="6" name="Picture 5" descr="A screenshot of a computer error&#10;&#10;AI-generated content may be incorrect.">
            <a:extLst>
              <a:ext uri="{FF2B5EF4-FFF2-40B4-BE49-F238E27FC236}">
                <a16:creationId xmlns:a16="http://schemas.microsoft.com/office/drawing/2014/main" id="{3B9DA51D-2017-06D8-29E1-689C5B11EFC4}"/>
              </a:ext>
            </a:extLst>
          </p:cNvPr>
          <p:cNvPicPr>
            <a:picLocks noChangeAspect="1"/>
          </p:cNvPicPr>
          <p:nvPr/>
        </p:nvPicPr>
        <p:blipFill>
          <a:blip r:embed="rId2"/>
          <a:stretch>
            <a:fillRect/>
          </a:stretch>
        </p:blipFill>
        <p:spPr>
          <a:xfrm>
            <a:off x="604129" y="3983019"/>
            <a:ext cx="7772400" cy="1781175"/>
          </a:xfrm>
          <a:prstGeom prst="rect">
            <a:avLst/>
          </a:prstGeom>
          <a:ln>
            <a:solidFill>
              <a:schemeClr val="tx1"/>
            </a:solidFill>
          </a:ln>
        </p:spPr>
      </p:pic>
    </p:spTree>
    <p:extLst>
      <p:ext uri="{BB962C8B-B14F-4D97-AF65-F5344CB8AC3E}">
        <p14:creationId xmlns:p14="http://schemas.microsoft.com/office/powerpoint/2010/main" val="3411924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0BC1A-2A66-F81D-C120-308A821319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59194E-6102-E0AE-90A7-A6F284A5445C}"/>
              </a:ext>
            </a:extLst>
          </p:cNvPr>
          <p:cNvSpPr>
            <a:spLocks noGrp="1"/>
          </p:cNvSpPr>
          <p:nvPr>
            <p:ph type="title"/>
          </p:nvPr>
        </p:nvSpPr>
        <p:spPr>
          <a:xfrm>
            <a:off x="308472" y="176269"/>
            <a:ext cx="11578728" cy="1057620"/>
          </a:xfrm>
        </p:spPr>
        <p:txBody>
          <a:bodyPr>
            <a:normAutofit/>
          </a:bodyPr>
          <a:lstStyle/>
          <a:p>
            <a:r>
              <a:rPr lang="en-US" sz="3200" b="1" dirty="0">
                <a:latin typeface="Calibri" panose="020F0502020204030204" pitchFamily="34" charset="0"/>
                <a:cs typeface="Calibri" panose="020F0502020204030204" pitchFamily="34" charset="0"/>
              </a:rPr>
              <a:t>What If We Try A </a:t>
            </a:r>
            <a:r>
              <a:rPr lang="en-US" sz="3200" b="1" i="1" u="sng" dirty="0">
                <a:latin typeface="Calibri" panose="020F0502020204030204" pitchFamily="34" charset="0"/>
                <a:cs typeface="Calibri" panose="020F0502020204030204" pitchFamily="34" charset="0"/>
              </a:rPr>
              <a:t>DIFFERENT</a:t>
            </a:r>
            <a:r>
              <a:rPr lang="en-US" sz="3200" b="1" dirty="0">
                <a:latin typeface="Calibri" panose="020F0502020204030204" pitchFamily="34" charset="0"/>
                <a:cs typeface="Calibri" panose="020F0502020204030204" pitchFamily="34" charset="0"/>
              </a:rPr>
              <a:t> Wired Ethernet Dongle on the Mac?</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(Such As An $11 UGREEN Gigabit USB-C to Ethernet Adapter)?</a:t>
            </a:r>
          </a:p>
        </p:txBody>
      </p:sp>
      <p:pic>
        <p:nvPicPr>
          <p:cNvPr id="6" name="Content Placeholder 5" descr="A screenshot of a computer&#10;&#10;AI-generated content may be incorrect.">
            <a:extLst>
              <a:ext uri="{FF2B5EF4-FFF2-40B4-BE49-F238E27FC236}">
                <a16:creationId xmlns:a16="http://schemas.microsoft.com/office/drawing/2014/main" id="{1893972C-270F-506B-66C8-0D6F5E0AE7DF}"/>
              </a:ext>
            </a:extLst>
          </p:cNvPr>
          <p:cNvPicPr>
            <a:picLocks noGrp="1" noChangeAspect="1"/>
          </p:cNvPicPr>
          <p:nvPr>
            <p:ph idx="1"/>
          </p:nvPr>
        </p:nvPicPr>
        <p:blipFill>
          <a:blip r:embed="rId2"/>
          <a:stretch>
            <a:fillRect/>
          </a:stretch>
        </p:blipFill>
        <p:spPr>
          <a:xfrm>
            <a:off x="517620" y="1387168"/>
            <a:ext cx="9221291" cy="4969181"/>
          </a:xfrm>
        </p:spPr>
      </p:pic>
      <p:sp>
        <p:nvSpPr>
          <p:cNvPr id="4" name="Slide Number Placeholder 3">
            <a:extLst>
              <a:ext uri="{FF2B5EF4-FFF2-40B4-BE49-F238E27FC236}">
                <a16:creationId xmlns:a16="http://schemas.microsoft.com/office/drawing/2014/main" id="{F5B0F6F3-A216-20D0-B38B-17F70948C7B6}"/>
              </a:ext>
            </a:extLst>
          </p:cNvPr>
          <p:cNvSpPr>
            <a:spLocks noGrp="1"/>
          </p:cNvSpPr>
          <p:nvPr>
            <p:ph type="sldNum" sz="quarter" idx="12"/>
          </p:nvPr>
        </p:nvSpPr>
        <p:spPr/>
        <p:txBody>
          <a:bodyPr/>
          <a:lstStyle/>
          <a:p>
            <a:fld id="{8B04D3DA-140F-184A-82C2-6FC5EAE7F0A1}" type="slidenum">
              <a:rPr lang="en-US" smtClean="0"/>
              <a:t>28</a:t>
            </a:fld>
            <a:endParaRPr lang="en-US"/>
          </a:p>
        </p:txBody>
      </p:sp>
    </p:spTree>
    <p:extLst>
      <p:ext uri="{BB962C8B-B14F-4D97-AF65-F5344CB8AC3E}">
        <p14:creationId xmlns:p14="http://schemas.microsoft.com/office/powerpoint/2010/main" val="447049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A68CF-4332-76BE-4781-243D24715C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97AA0-EC34-716D-9FE9-E1349677EFD9}"/>
              </a:ext>
            </a:extLst>
          </p:cNvPr>
          <p:cNvSpPr>
            <a:spLocks noGrp="1"/>
          </p:cNvSpPr>
          <p:nvPr>
            <p:ph type="title"/>
          </p:nvPr>
        </p:nvSpPr>
        <p:spPr>
          <a:xfrm>
            <a:off x="308472" y="176269"/>
            <a:ext cx="11578728" cy="627962"/>
          </a:xfrm>
        </p:spPr>
        <p:txBody>
          <a:bodyPr>
            <a:normAutofit/>
          </a:bodyPr>
          <a:lstStyle/>
          <a:p>
            <a:r>
              <a:rPr lang="en-US" sz="3200" b="1" dirty="0">
                <a:latin typeface="Calibri" panose="020F0502020204030204" pitchFamily="34" charset="0"/>
                <a:cs typeface="Calibri" panose="020F0502020204030204" pitchFamily="34" charset="0"/>
              </a:rPr>
              <a:t>We Now Have A Pretty Good Starting Performance "Baseline"</a:t>
            </a:r>
          </a:p>
        </p:txBody>
      </p:sp>
      <p:sp>
        <p:nvSpPr>
          <p:cNvPr id="3" name="Content Placeholder 2">
            <a:extLst>
              <a:ext uri="{FF2B5EF4-FFF2-40B4-BE49-F238E27FC236}">
                <a16:creationId xmlns:a16="http://schemas.microsoft.com/office/drawing/2014/main" id="{874F6E0B-2FF4-147A-2B22-97D4A675FF2C}"/>
              </a:ext>
            </a:extLst>
          </p:cNvPr>
          <p:cNvSpPr>
            <a:spLocks noGrp="1"/>
          </p:cNvSpPr>
          <p:nvPr>
            <p:ph idx="1"/>
          </p:nvPr>
        </p:nvSpPr>
        <p:spPr>
          <a:xfrm>
            <a:off x="308471" y="925417"/>
            <a:ext cx="11578727" cy="5662670"/>
          </a:xfrm>
        </p:spPr>
        <p:txBody>
          <a:bodyPr>
            <a:normAutofit/>
          </a:bodyPr>
          <a:lstStyle/>
          <a:p>
            <a:r>
              <a:rPr lang="en-US" sz="2400" dirty="0">
                <a:latin typeface="Calibri" panose="020F0502020204030204" pitchFamily="34" charset="0"/>
                <a:cs typeface="Calibri" panose="020F0502020204030204" pitchFamily="34" charset="0"/>
              </a:rPr>
              <a:t>We saw near line-rate when we tested from our Calix </a:t>
            </a:r>
            <a:r>
              <a:rPr lang="en-US" sz="2400" dirty="0" err="1">
                <a:latin typeface="Calibri" panose="020F0502020204030204" pitchFamily="34" charset="0"/>
                <a:cs typeface="Calibri" panose="020F0502020204030204" pitchFamily="34" charset="0"/>
              </a:rPr>
              <a:t>WiFi</a:t>
            </a:r>
            <a:r>
              <a:rPr lang="en-US" sz="2400" dirty="0">
                <a:latin typeface="Calibri" panose="020F0502020204030204" pitchFamily="34" charset="0"/>
                <a:cs typeface="Calibri" panose="020F0502020204030204" pitchFamily="34" charset="0"/>
              </a:rPr>
              <a:t> router.</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r>
              <a:rPr lang="en-US" sz="2400" dirty="0">
                <a:cs typeface="Calibri" panose="020F0502020204030204" pitchFamily="34" charset="0"/>
              </a:rPr>
              <a:t>We saw true line-rate (1000 Mbps) throughput from a Windows 11 PC, even when connecting wirelessly</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We saw just und</a:t>
            </a:r>
            <a:r>
              <a:rPr lang="en-US" sz="2400" dirty="0">
                <a:cs typeface="Calibri" panose="020F0502020204030204" pitchFamily="34" charset="0"/>
              </a:rPr>
              <a:t>er 930 Mbps using a cheap wired Ethernet gigabit adapter on our old test Mac laptop.</a:t>
            </a:r>
          </a:p>
          <a:p>
            <a:endParaRPr lang="en-US" sz="2400" dirty="0">
              <a:cs typeface="Calibri" panose="020F0502020204030204" pitchFamily="34" charset="0"/>
            </a:endParaRPr>
          </a:p>
          <a:p>
            <a:r>
              <a:rPr lang="en-US" sz="2400" dirty="0">
                <a:cs typeface="Calibri" panose="020F0502020204030204" pitchFamily="34" charset="0"/>
              </a:rPr>
              <a:t>We even saw roughly 800 Mbps to our old test Mac laptop over 802.11ax wireless.</a:t>
            </a:r>
          </a:p>
          <a:p>
            <a:endParaRPr lang="en-US" sz="2400" dirty="0">
              <a:latin typeface="Calibri" panose="020F0502020204030204" pitchFamily="34" charset="0"/>
              <a:cs typeface="Calibri" panose="020F0502020204030204" pitchFamily="34" charset="0"/>
            </a:endParaRPr>
          </a:p>
          <a:p>
            <a:r>
              <a:rPr lang="en-US" sz="2400" dirty="0">
                <a:cs typeface="Calibri" panose="020F0502020204030204" pitchFamily="34" charset="0"/>
              </a:rPr>
              <a:t>That's all perfectly okay for most users, but we wanted substantially faster speeds.</a:t>
            </a:r>
          </a:p>
          <a:p>
            <a:endParaRPr lang="en-US" sz="2400" dirty="0">
              <a:latin typeface="Calibri" panose="020F0502020204030204" pitchFamily="34" charset="0"/>
              <a:cs typeface="Calibri" panose="020F0502020204030204" pitchFamily="34" charset="0"/>
            </a:endParaRPr>
          </a:p>
          <a:p>
            <a:r>
              <a:rPr lang="en-US" sz="2400" dirty="0">
                <a:cs typeface="Calibri" panose="020F0502020204030204" pitchFamily="34" charset="0"/>
              </a:rPr>
              <a:t>Fortunately, we could get 2.5 Gbps service for our ISP for not much more per month.</a:t>
            </a: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9CB28D0-E798-EF9B-2285-58C40F8476DC}"/>
              </a:ext>
            </a:extLst>
          </p:cNvPr>
          <p:cNvSpPr>
            <a:spLocks noGrp="1"/>
          </p:cNvSpPr>
          <p:nvPr>
            <p:ph type="sldNum" sz="quarter" idx="12"/>
          </p:nvPr>
        </p:nvSpPr>
        <p:spPr/>
        <p:txBody>
          <a:bodyPr/>
          <a:lstStyle/>
          <a:p>
            <a:fld id="{8B04D3DA-140F-184A-82C2-6FC5EAE7F0A1}" type="slidenum">
              <a:rPr lang="en-US" smtClean="0"/>
              <a:t>29</a:t>
            </a:fld>
            <a:endParaRPr lang="en-US"/>
          </a:p>
        </p:txBody>
      </p:sp>
    </p:spTree>
    <p:extLst>
      <p:ext uri="{BB962C8B-B14F-4D97-AF65-F5344CB8AC3E}">
        <p14:creationId xmlns:p14="http://schemas.microsoft.com/office/powerpoint/2010/main" val="3648910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A56A5-62F0-D76D-CF87-05A0D550E7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2D980E-03AF-7400-D94C-1A4E21D7CA6E}"/>
              </a:ext>
            </a:extLst>
          </p:cNvPr>
          <p:cNvSpPr>
            <a:spLocks noGrp="1"/>
          </p:cNvSpPr>
          <p:nvPr>
            <p:ph type="title"/>
          </p:nvPr>
        </p:nvSpPr>
        <p:spPr>
          <a:xfrm>
            <a:off x="308472" y="176270"/>
            <a:ext cx="11578728" cy="429658"/>
          </a:xfrm>
        </p:spPr>
        <p:txBody>
          <a:bodyPr>
            <a:normAutofit fontScale="90000"/>
          </a:bodyPr>
          <a:lstStyle/>
          <a:p>
            <a:pPr algn="ctr"/>
            <a:r>
              <a:rPr lang="en-US" sz="3200" b="1" dirty="0">
                <a:solidFill>
                  <a:srgbClr val="FF0000"/>
                </a:solidFill>
                <a:latin typeface="Calibri" panose="020F0502020204030204" pitchFamily="34" charset="0"/>
                <a:cs typeface="Calibri" panose="020F0502020204030204" pitchFamily="34" charset="0"/>
              </a:rPr>
              <a:t>**ATTENTION**</a:t>
            </a:r>
          </a:p>
        </p:txBody>
      </p:sp>
      <p:sp>
        <p:nvSpPr>
          <p:cNvPr id="3" name="Content Placeholder 2">
            <a:extLst>
              <a:ext uri="{FF2B5EF4-FFF2-40B4-BE49-F238E27FC236}">
                <a16:creationId xmlns:a16="http://schemas.microsoft.com/office/drawing/2014/main" id="{9427CA0E-1A4F-2058-2B73-8419B6969DD2}"/>
              </a:ext>
            </a:extLst>
          </p:cNvPr>
          <p:cNvSpPr>
            <a:spLocks noGrp="1"/>
          </p:cNvSpPr>
          <p:nvPr>
            <p:ph idx="1"/>
          </p:nvPr>
        </p:nvSpPr>
        <p:spPr>
          <a:xfrm>
            <a:off x="308471" y="705080"/>
            <a:ext cx="11578727" cy="5883007"/>
          </a:xfrm>
        </p:spPr>
        <p:txBody>
          <a:bodyPr>
            <a:normAutofit/>
          </a:bodyPr>
          <a:lstStyle/>
          <a:p>
            <a:r>
              <a:rPr lang="en-US" sz="2400" b="1" i="1" u="sng" dirty="0">
                <a:solidFill>
                  <a:srgbClr val="FF0000"/>
                </a:solidFill>
                <a:latin typeface="Calibri" panose="020F0502020204030204" pitchFamily="34" charset="0"/>
                <a:cs typeface="Calibri" panose="020F0502020204030204" pitchFamily="34" charset="0"/>
              </a:rPr>
              <a:t>DO NOT</a:t>
            </a:r>
            <a:r>
              <a:rPr lang="en-US" sz="2400" b="1" i="1" dirty="0">
                <a:solidFill>
                  <a:srgbClr val="FF0000"/>
                </a:solidFill>
                <a:latin typeface="Calibri" panose="020F0502020204030204" pitchFamily="34" charset="0"/>
                <a:cs typeface="Calibri" panose="020F0502020204030204" pitchFamily="34" charset="0"/>
              </a:rPr>
              <a:t> run </a:t>
            </a:r>
            <a:r>
              <a:rPr lang="en-US" sz="2400" b="1" i="1" dirty="0" err="1">
                <a:solidFill>
                  <a:srgbClr val="FF0000"/>
                </a:solidFill>
                <a:cs typeface="Calibri" panose="020F0502020204030204" pitchFamily="34" charset="0"/>
              </a:rPr>
              <a:t>S</a:t>
            </a:r>
            <a:r>
              <a:rPr lang="en-US" sz="2400" b="1" i="1" dirty="0" err="1">
                <a:solidFill>
                  <a:srgbClr val="FF0000"/>
                </a:solidFill>
                <a:latin typeface="Calibri" panose="020F0502020204030204" pitchFamily="34" charset="0"/>
                <a:cs typeface="Calibri" panose="020F0502020204030204" pitchFamily="34" charset="0"/>
              </a:rPr>
              <a:t>peedtest</a:t>
            </a:r>
            <a:r>
              <a:rPr lang="en-US" sz="2400" b="1" i="1" dirty="0">
                <a:solidFill>
                  <a:srgbClr val="FF0000"/>
                </a:solidFill>
                <a:latin typeface="Calibri" panose="020F0502020204030204" pitchFamily="34" charset="0"/>
                <a:cs typeface="Calibri" panose="020F0502020204030204" pitchFamily="34" charset="0"/>
              </a:rPr>
              <a:t>, iperf3 or any other active bandwidth tester while you're here at M3AAWG. </a:t>
            </a:r>
            <a:r>
              <a:rPr lang="en-US" sz="2400" dirty="0">
                <a:latin typeface="Calibri" panose="020F0502020204030204" pitchFamily="34" charset="0"/>
                <a:cs typeface="Calibri" panose="020F0502020204030204" pitchFamily="34" charset="0"/>
              </a:rPr>
              <a:t>Bandwidth testing </a:t>
            </a:r>
            <a:r>
              <a:rPr lang="en-US" sz="2400" dirty="0">
                <a:cs typeface="Calibri" panose="020F0502020204030204" pitchFamily="34" charset="0"/>
              </a:rPr>
              <a:t>can</a:t>
            </a:r>
            <a:r>
              <a:rPr lang="en-US" sz="2400" dirty="0">
                <a:latin typeface="Calibri" panose="020F0502020204030204" pitchFamily="34" charset="0"/>
                <a:cs typeface="Calibri" panose="020F0502020204030204" pitchFamily="34" charset="0"/>
              </a:rPr>
              <a:t> interfere with other users' ability to use the network.</a:t>
            </a:r>
            <a:br>
              <a:rPr lang="en-US" sz="2400" b="1" i="1" dirty="0">
                <a:solidFill>
                  <a:srgbClr val="FF0000"/>
                </a:solidFill>
                <a:latin typeface="Calibri" panose="020F0502020204030204" pitchFamily="34" charset="0"/>
                <a:cs typeface="Calibri" panose="020F0502020204030204" pitchFamily="34" charset="0"/>
              </a:rPr>
            </a:br>
            <a:endParaRPr lang="en-US" sz="2400" b="1" i="1" dirty="0">
              <a:solidFill>
                <a:srgbClr val="FF0000"/>
              </a:solidFill>
              <a:latin typeface="Calibri" panose="020F0502020204030204" pitchFamily="34" charset="0"/>
              <a:cs typeface="Calibri" panose="020F0502020204030204" pitchFamily="34" charset="0"/>
            </a:endParaRPr>
          </a:p>
          <a:p>
            <a:r>
              <a:rPr lang="en-US" sz="2400" b="1" i="1" dirty="0">
                <a:solidFill>
                  <a:srgbClr val="FF0000"/>
                </a:solidFill>
                <a:latin typeface="Calibri" panose="020F0502020204030204" pitchFamily="34" charset="0"/>
                <a:cs typeface="Calibri" panose="020F0502020204030204" pitchFamily="34" charset="0"/>
              </a:rPr>
              <a:t>RUNNING WIRESHARK (or similar network packet capture technology) is also </a:t>
            </a:r>
            <a:r>
              <a:rPr lang="en-US" sz="2400" b="1" i="1" u="sng" dirty="0">
                <a:solidFill>
                  <a:srgbClr val="FF0000"/>
                </a:solidFill>
                <a:latin typeface="Calibri" panose="020F0502020204030204" pitchFamily="34" charset="0"/>
                <a:cs typeface="Calibri" panose="020F0502020204030204" pitchFamily="34" charset="0"/>
              </a:rPr>
              <a:t>PROHIBITED</a:t>
            </a:r>
            <a:r>
              <a:rPr lang="en-US" sz="2400" b="1" i="1" dirty="0">
                <a:solidFill>
                  <a:srgbClr val="FF0000"/>
                </a:solidFill>
                <a:latin typeface="Calibri" panose="020F0502020204030204" pitchFamily="34" charset="0"/>
                <a:cs typeface="Calibri" panose="020F0502020204030204" pitchFamily="34" charset="0"/>
              </a:rPr>
              <a:t> while at M3AAWG. </a:t>
            </a:r>
            <a:r>
              <a:rPr lang="en-US" sz="2400" dirty="0">
                <a:latin typeface="Calibri" panose="020F0502020204030204" pitchFamily="34" charset="0"/>
                <a:cs typeface="Calibri" panose="020F0502020204030204" pitchFamily="34" charset="0"/>
              </a:rPr>
              <a:t>Wait to run Wireshark or similar packet capture technologies until you're on your own network (or another network where you're authorized to do so).</a:t>
            </a:r>
            <a:br>
              <a:rPr lang="en-US" sz="2400" dirty="0">
                <a:cs typeface="Calibri" panose="020F0502020204030204" pitchFamily="34" charset="0"/>
              </a:rPr>
            </a:br>
            <a:endParaRPr lang="en-US" sz="2400" dirty="0">
              <a:cs typeface="Calibri" panose="020F0502020204030204" pitchFamily="34" charset="0"/>
            </a:endParaRPr>
          </a:p>
          <a:p>
            <a:r>
              <a:rPr lang="en-US" sz="2400" b="1" i="1" dirty="0">
                <a:solidFill>
                  <a:srgbClr val="FF0000"/>
                </a:solidFill>
                <a:latin typeface="Calibri" panose="020F0502020204030204" pitchFamily="34" charset="0"/>
                <a:cs typeface="Calibri" panose="020F0502020204030204" pitchFamily="34" charset="0"/>
              </a:rPr>
              <a:t>Always ensure you have a CLEAN RECENT BACKUP of your system before you make ANY changes to it.</a:t>
            </a:r>
            <a:br>
              <a:rPr lang="en-US" sz="2400" b="1" i="1" dirty="0">
                <a:solidFill>
                  <a:srgbClr val="FF0000"/>
                </a:solidFill>
                <a:latin typeface="Calibri" panose="020F0502020204030204" pitchFamily="34" charset="0"/>
                <a:cs typeface="Calibri" panose="020F0502020204030204" pitchFamily="34" charset="0"/>
              </a:rPr>
            </a:br>
            <a:endParaRPr lang="en-US" sz="2400" b="1" i="1" dirty="0">
              <a:solidFill>
                <a:srgbClr val="FF0000"/>
              </a:solidFill>
              <a:latin typeface="Calibri" panose="020F0502020204030204" pitchFamily="34" charset="0"/>
              <a:cs typeface="Calibri" panose="020F0502020204030204" pitchFamily="34" charset="0"/>
            </a:endParaRPr>
          </a:p>
          <a:p>
            <a:r>
              <a:rPr lang="en-US" sz="2400" dirty="0">
                <a:cs typeface="Calibri" panose="020F0502020204030204" pitchFamily="34" charset="0"/>
              </a:rPr>
              <a:t>System</a:t>
            </a:r>
            <a:r>
              <a:rPr lang="en-US" sz="2400" dirty="0">
                <a:latin typeface="Calibri" panose="020F0502020204030204" pitchFamily="34" charset="0"/>
                <a:cs typeface="Calibri" panose="020F0502020204030204" pitchFamily="34" charset="0"/>
              </a:rPr>
              <a:t> tuning is an</a:t>
            </a:r>
            <a:r>
              <a:rPr lang="en-US" sz="2400" dirty="0">
                <a:cs typeface="Calibri" panose="020F0502020204030204" pitchFamily="34" charset="0"/>
              </a:rPr>
              <a:t> </a:t>
            </a:r>
            <a:r>
              <a:rPr lang="en-US" sz="2400" dirty="0">
                <a:latin typeface="Calibri" panose="020F0502020204030204" pitchFamily="34" charset="0"/>
                <a:cs typeface="Calibri" panose="020F0502020204030204" pitchFamily="34" charset="0"/>
              </a:rPr>
              <a:t>experimental process. Success can depend on many factors, including some factors that may be beyond your direct control (such as the performance of remote systems or networks).</a:t>
            </a:r>
            <a:r>
              <a:rPr lang="en-US" sz="2400" dirty="0">
                <a:cs typeface="Calibri" panose="020F0502020204030204" pitchFamily="34" charset="0"/>
              </a:rPr>
              <a:t> </a:t>
            </a:r>
            <a:r>
              <a:rPr lang="en-US" sz="2400" b="1" i="1" dirty="0">
                <a:solidFill>
                  <a:srgbClr val="FF0000"/>
                </a:solidFill>
                <a:latin typeface="Calibri" panose="020F0502020204030204" pitchFamily="34" charset="0"/>
                <a:cs typeface="Calibri" panose="020F0502020204030204" pitchFamily="34" charset="0"/>
              </a:rPr>
              <a:t>We do NOT claim that all attempts at improving performance will be successful. </a:t>
            </a:r>
            <a:r>
              <a:rPr lang="en-US" sz="2400" b="1" i="1" dirty="0">
                <a:solidFill>
                  <a:srgbClr val="FF0000"/>
                </a:solidFill>
                <a:cs typeface="Calibri" panose="020F0502020204030204" pitchFamily="34" charset="0"/>
              </a:rPr>
              <a:t>I</a:t>
            </a:r>
            <a:r>
              <a:rPr lang="en-US" sz="2400" b="1" i="1" dirty="0">
                <a:solidFill>
                  <a:srgbClr val="FF0000"/>
                </a:solidFill>
                <a:latin typeface="Calibri" panose="020F0502020204030204" pitchFamily="34" charset="0"/>
                <a:cs typeface="Calibri" panose="020F0502020204030204" pitchFamily="34" charset="0"/>
              </a:rPr>
              <a:t>n fact, </a:t>
            </a:r>
            <a:r>
              <a:rPr lang="en-US" sz="2400" b="1" i="1" dirty="0">
                <a:solidFill>
                  <a:srgbClr val="FF0000"/>
                </a:solidFill>
                <a:cs typeface="Calibri" panose="020F0502020204030204" pitchFamily="34" charset="0"/>
              </a:rPr>
              <a:t>y</a:t>
            </a:r>
            <a:r>
              <a:rPr lang="en-US" sz="2400" b="1" i="1" dirty="0">
                <a:solidFill>
                  <a:srgbClr val="FF0000"/>
                </a:solidFill>
                <a:latin typeface="Calibri" panose="020F0502020204030204" pitchFamily="34" charset="0"/>
                <a:cs typeface="Calibri" panose="020F0502020204030204" pitchFamily="34" charset="0"/>
              </a:rPr>
              <a:t>our system may even end up performing WORSE than it did originally if you adjust the default settings.</a:t>
            </a:r>
            <a:r>
              <a:rPr lang="en-US" sz="2400" dirty="0">
                <a:latin typeface="Calibri" panose="020F0502020204030204" pitchFamily="34" charset="0"/>
                <a:cs typeface="Calibri" panose="020F0502020204030204" pitchFamily="34" charset="0"/>
              </a:rPr>
              <a:t> Proceed accordingly!</a:t>
            </a:r>
          </a:p>
        </p:txBody>
      </p:sp>
      <p:sp>
        <p:nvSpPr>
          <p:cNvPr id="4" name="Slide Number Placeholder 3">
            <a:extLst>
              <a:ext uri="{FF2B5EF4-FFF2-40B4-BE49-F238E27FC236}">
                <a16:creationId xmlns:a16="http://schemas.microsoft.com/office/drawing/2014/main" id="{CCC9C994-5302-EB6F-0853-C2EDEC605914}"/>
              </a:ext>
            </a:extLst>
          </p:cNvPr>
          <p:cNvSpPr>
            <a:spLocks noGrp="1"/>
          </p:cNvSpPr>
          <p:nvPr>
            <p:ph type="sldNum" sz="quarter" idx="12"/>
          </p:nvPr>
        </p:nvSpPr>
        <p:spPr/>
        <p:txBody>
          <a:bodyPr/>
          <a:lstStyle/>
          <a:p>
            <a:fld id="{8B04D3DA-140F-184A-82C2-6FC5EAE7F0A1}" type="slidenum">
              <a:rPr lang="en-US" smtClean="0"/>
              <a:t>3</a:t>
            </a:fld>
            <a:endParaRPr lang="en-US" dirty="0"/>
          </a:p>
        </p:txBody>
      </p:sp>
    </p:spTree>
    <p:extLst>
      <p:ext uri="{BB962C8B-B14F-4D97-AF65-F5344CB8AC3E}">
        <p14:creationId xmlns:p14="http://schemas.microsoft.com/office/powerpoint/2010/main" val="1494995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9198E3-A7CA-4DEB-44D5-7572067CE72B}"/>
              </a:ext>
            </a:extLst>
          </p:cNvPr>
          <p:cNvSpPr>
            <a:spLocks noGrp="1"/>
          </p:cNvSpPr>
          <p:nvPr>
            <p:ph type="ctrTitle"/>
          </p:nvPr>
        </p:nvSpPr>
        <p:spPr>
          <a:xfrm>
            <a:off x="1524000" y="1600200"/>
            <a:ext cx="9144000" cy="1058095"/>
          </a:xfrm>
        </p:spPr>
        <p:txBody>
          <a:bodyPr>
            <a:normAutofit/>
          </a:bodyPr>
          <a:lstStyle/>
          <a:p>
            <a:r>
              <a:rPr lang="en-US" sz="3200" b="1" dirty="0">
                <a:cs typeface="Calibri" panose="020F0502020204030204" pitchFamily="34" charset="0"/>
              </a:rPr>
              <a:t>2</a:t>
            </a:r>
            <a:r>
              <a:rPr lang="en-US" sz="3200" b="1" dirty="0">
                <a:latin typeface="Calibri" panose="020F0502020204030204" pitchFamily="34" charset="0"/>
                <a:cs typeface="Calibri" panose="020F0502020204030204" pitchFamily="34" charset="0"/>
              </a:rPr>
              <a:t>. Upgrading Client-Side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Gear for 2.5Gbps Networks</a:t>
            </a:r>
          </a:p>
        </p:txBody>
      </p:sp>
      <p:sp>
        <p:nvSpPr>
          <p:cNvPr id="6" name="Subtitle 5">
            <a:extLst>
              <a:ext uri="{FF2B5EF4-FFF2-40B4-BE49-F238E27FC236}">
                <a16:creationId xmlns:a16="http://schemas.microsoft.com/office/drawing/2014/main" id="{6BFF3F9A-750D-1E10-FE28-0DABCFF8DD8C}"/>
              </a:ext>
            </a:extLst>
          </p:cNvPr>
          <p:cNvSpPr>
            <a:spLocks noGrp="1"/>
          </p:cNvSpPr>
          <p:nvPr>
            <p:ph type="subTitle" idx="1"/>
          </p:nvPr>
        </p:nvSpPr>
        <p:spPr>
          <a:xfrm>
            <a:off x="1524000" y="3602038"/>
            <a:ext cx="9144000" cy="1884362"/>
          </a:xfrm>
        </p:spPr>
        <p:txBody>
          <a:bodyPr/>
          <a:lstStyle/>
          <a:p>
            <a:r>
              <a:rPr lang="en-US" b="1" dirty="0"/>
              <a:t>Bottom Line Up Front (BLUF):</a:t>
            </a:r>
            <a:br>
              <a:rPr lang="en-US" b="1" dirty="0"/>
            </a:br>
            <a:br>
              <a:rPr lang="en-US" dirty="0"/>
            </a:br>
            <a:r>
              <a:rPr lang="en-US" dirty="0"/>
              <a:t>You can build out what you need client-side for</a:t>
            </a:r>
            <a:br>
              <a:rPr lang="en-US" dirty="0"/>
            </a:br>
            <a:r>
              <a:rPr lang="en-US" dirty="0"/>
              <a:t>2.5Gbps for not a lot of money, but be sure to test</a:t>
            </a:r>
            <a:br>
              <a:rPr lang="en-US" dirty="0"/>
            </a:br>
            <a:r>
              <a:rPr lang="en-US" dirty="0"/>
              <a:t>any hardware you buy to confirm it can do the job.</a:t>
            </a:r>
          </a:p>
        </p:txBody>
      </p:sp>
    </p:spTree>
    <p:extLst>
      <p:ext uri="{BB962C8B-B14F-4D97-AF65-F5344CB8AC3E}">
        <p14:creationId xmlns:p14="http://schemas.microsoft.com/office/powerpoint/2010/main" val="3255084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45B97-08B8-EC5C-2D9E-64A22F7628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403D1-F4FD-A5A5-B658-B3028C733B17}"/>
              </a:ext>
            </a:extLst>
          </p:cNvPr>
          <p:cNvSpPr>
            <a:spLocks noGrp="1"/>
          </p:cNvSpPr>
          <p:nvPr>
            <p:ph type="title"/>
          </p:nvPr>
        </p:nvSpPr>
        <p:spPr>
          <a:xfrm>
            <a:off x="308472" y="176269"/>
            <a:ext cx="11578728" cy="627962"/>
          </a:xfrm>
        </p:spPr>
        <p:txBody>
          <a:bodyPr>
            <a:normAutofit/>
          </a:bodyPr>
          <a:lstStyle/>
          <a:p>
            <a:r>
              <a:rPr lang="en-US" sz="3200" b="1" dirty="0">
                <a:latin typeface="Calibri" panose="020F0502020204030204" pitchFamily="34" charset="0"/>
                <a:cs typeface="Calibri" panose="020F0502020204030204" pitchFamily="34" charset="0"/>
              </a:rPr>
              <a:t>Upgrading Client Hardware: What Will We Need For 2.5Gbps?</a:t>
            </a:r>
          </a:p>
        </p:txBody>
      </p:sp>
      <p:sp>
        <p:nvSpPr>
          <p:cNvPr id="3" name="Content Placeholder 2">
            <a:extLst>
              <a:ext uri="{FF2B5EF4-FFF2-40B4-BE49-F238E27FC236}">
                <a16:creationId xmlns:a16="http://schemas.microsoft.com/office/drawing/2014/main" id="{32C39360-C267-1503-FAEA-1635944B9877}"/>
              </a:ext>
            </a:extLst>
          </p:cNvPr>
          <p:cNvSpPr>
            <a:spLocks noGrp="1"/>
          </p:cNvSpPr>
          <p:nvPr>
            <p:ph idx="1"/>
          </p:nvPr>
        </p:nvSpPr>
        <p:spPr>
          <a:xfrm>
            <a:off x="308471" y="925417"/>
            <a:ext cx="11578727" cy="5662670"/>
          </a:xfrm>
        </p:spPr>
        <p:txBody>
          <a:bodyPr>
            <a:normAutofit/>
          </a:bodyPr>
          <a:lstStyle/>
          <a:p>
            <a:r>
              <a:rPr lang="en-US" sz="2400" dirty="0">
                <a:cs typeface="Calibri" panose="020F0502020204030204" pitchFamily="34" charset="0"/>
              </a:rPr>
              <a:t>If we were going to continue to use laptops, </a:t>
            </a:r>
            <a:r>
              <a:rPr lang="en-US" sz="2400" b="1" dirty="0">
                <a:cs typeface="Calibri" panose="020F0502020204030204" pitchFamily="34" charset="0"/>
              </a:rPr>
              <a:t>we needed faster Ethernet USB-to-Ethernet dongles</a:t>
            </a:r>
            <a:r>
              <a:rPr lang="en-US" sz="2400" dirty="0">
                <a:cs typeface="Calibri" panose="020F0502020204030204" pitchFamily="34" charset="0"/>
              </a:rPr>
              <a:t> (neither of our test laptops came with a built-in 2.5Gbps Ethernet adapter).</a:t>
            </a:r>
            <a:br>
              <a:rPr lang="en-US" sz="2400" dirty="0">
                <a:cs typeface="Calibri" panose="020F0502020204030204" pitchFamily="34" charset="0"/>
              </a:rPr>
            </a:br>
            <a:br>
              <a:rPr lang="en-US" sz="2400" dirty="0">
                <a:cs typeface="Calibri" panose="020F0502020204030204" pitchFamily="34" charset="0"/>
              </a:rPr>
            </a:br>
            <a:r>
              <a:rPr lang="en-US" sz="2400" dirty="0">
                <a:cs typeface="Calibri" panose="020F0502020204030204" pitchFamily="34" charset="0"/>
              </a:rPr>
              <a:t>We'll use those external Ethernet dongles for both Mac laptops and Windows 11 laptops that need wired Ethernet support.</a:t>
            </a:r>
          </a:p>
          <a:p>
            <a:endParaRPr lang="en-US" sz="2400" dirty="0">
              <a:cs typeface="Calibri" panose="020F0502020204030204" pitchFamily="34" charset="0"/>
            </a:endParaRPr>
          </a:p>
          <a:p>
            <a:r>
              <a:rPr lang="en-US" sz="2400" b="1" dirty="0">
                <a:highlight>
                  <a:srgbClr val="FFFF00"/>
                </a:highlight>
                <a:cs typeface="Calibri" panose="020F0502020204030204" pitchFamily="34" charset="0"/>
              </a:rPr>
              <a:t>Mac:</a:t>
            </a:r>
            <a:r>
              <a:rPr lang="en-US" sz="2400" dirty="0">
                <a:cs typeface="Calibri" panose="020F0502020204030204" pitchFamily="34" charset="0"/>
              </a:rPr>
              <a:t> If you're aren't a "Mac geek", you should know that there are two types of 2.5 Gbps USB Ethernet dongles for Mac laptops:</a:t>
            </a:r>
            <a:br>
              <a:rPr lang="en-US" sz="2400" dirty="0">
                <a:cs typeface="Calibri" panose="020F0502020204030204" pitchFamily="34" charset="0"/>
              </a:rPr>
            </a:br>
            <a:br>
              <a:rPr lang="en-US" sz="2400" dirty="0">
                <a:cs typeface="Calibri" panose="020F0502020204030204" pitchFamily="34" charset="0"/>
              </a:rPr>
            </a:br>
            <a:r>
              <a:rPr lang="en-US" sz="2400" dirty="0">
                <a:cs typeface="Calibri" panose="020F0502020204030204" pitchFamily="34" charset="0"/>
              </a:rPr>
              <a:t>	One sort uses "networking control model" drivers </a:t>
            </a:r>
            <a:r>
              <a:rPr lang="en-US" sz="2400" b="1" dirty="0">
                <a:cs typeface="Calibri" panose="020F0502020204030204" pitchFamily="34" charset="0"/>
              </a:rPr>
              <a:t>("</a:t>
            </a:r>
            <a:r>
              <a:rPr lang="en-US" sz="2400" b="1" dirty="0" err="1">
                <a:cs typeface="Calibri" panose="020F0502020204030204" pitchFamily="34" charset="0"/>
              </a:rPr>
              <a:t>ncm</a:t>
            </a:r>
            <a:r>
              <a:rPr lang="en-US" sz="2400" b="1" dirty="0">
                <a:cs typeface="Calibri" panose="020F0502020204030204" pitchFamily="34" charset="0"/>
              </a:rPr>
              <a:t>")</a:t>
            </a:r>
            <a:r>
              <a:rPr lang="en-US" sz="2400" dirty="0">
                <a:cs typeface="Calibri" panose="020F0502020204030204" pitchFamily="34" charset="0"/>
              </a:rPr>
              <a:t>. These run fast. </a:t>
            </a:r>
            <a:br>
              <a:rPr lang="en-US" sz="2400" dirty="0">
                <a:cs typeface="Calibri" panose="020F0502020204030204" pitchFamily="34" charset="0"/>
              </a:rPr>
            </a:br>
            <a:br>
              <a:rPr lang="en-US" sz="2400" dirty="0">
                <a:cs typeface="Calibri" panose="020F0502020204030204" pitchFamily="34" charset="0"/>
              </a:rPr>
            </a:br>
            <a:r>
              <a:rPr lang="en-US" sz="2400" dirty="0">
                <a:cs typeface="Calibri" panose="020F0502020204030204" pitchFamily="34" charset="0"/>
              </a:rPr>
              <a:t>	The other sort uses an older "ethernet control model" driver </a:t>
            </a:r>
            <a:r>
              <a:rPr lang="en-US" sz="2400" b="1" dirty="0">
                <a:cs typeface="Calibri" panose="020F0502020204030204" pitchFamily="34" charset="0"/>
              </a:rPr>
              <a:t>("</a:t>
            </a:r>
            <a:r>
              <a:rPr lang="en-US" sz="2400" b="1" dirty="0" err="1">
                <a:cs typeface="Calibri" panose="020F0502020204030204" pitchFamily="34" charset="0"/>
              </a:rPr>
              <a:t>ecm</a:t>
            </a:r>
            <a:r>
              <a:rPr lang="en-US" sz="2400" b="1" dirty="0">
                <a:cs typeface="Calibri" panose="020F0502020204030204" pitchFamily="34" charset="0"/>
              </a:rPr>
              <a:t>").</a:t>
            </a:r>
            <a:r>
              <a:rPr lang="en-US" sz="2400" dirty="0">
                <a:cs typeface="Calibri" panose="020F0502020204030204" pitchFamily="34" charset="0"/>
              </a:rPr>
              <a:t> These run</a:t>
            </a:r>
            <a:br>
              <a:rPr lang="en-US" sz="2400" dirty="0">
                <a:cs typeface="Calibri" panose="020F0502020204030204" pitchFamily="34" charset="0"/>
              </a:rPr>
            </a:br>
            <a:r>
              <a:rPr lang="en-US" sz="2400" dirty="0">
                <a:cs typeface="Calibri" panose="020F0502020204030204" pitchFamily="34" charset="0"/>
              </a:rPr>
              <a:t>	more slowly. </a:t>
            </a:r>
            <a:br>
              <a:rPr lang="en-US" sz="2400" dirty="0">
                <a:cs typeface="Calibri" panose="020F0502020204030204" pitchFamily="34" charset="0"/>
              </a:rPr>
            </a:br>
            <a:br>
              <a:rPr lang="en-US" sz="2400" dirty="0">
                <a:cs typeface="Calibri" panose="020F0502020204030204" pitchFamily="34" charset="0"/>
              </a:rPr>
            </a:br>
            <a:r>
              <a:rPr lang="en-US" sz="2400" dirty="0">
                <a:cs typeface="Calibri" panose="020F0502020204030204" pitchFamily="34" charset="0"/>
              </a:rPr>
              <a:t>It's rare to see details about Mac drivers on Amazon (or other online marketplaces) for USB dongles, so you may need to order devices and check to see what driver they use.</a:t>
            </a:r>
            <a:br>
              <a:rPr lang="en-US" sz="2400" dirty="0">
                <a:cs typeface="Calibri" panose="020F0502020204030204" pitchFamily="34" charset="0"/>
              </a:rPr>
            </a:br>
            <a:br>
              <a:rPr lang="en-US" sz="2400" dirty="0">
                <a:cs typeface="Calibri" panose="020F0502020204030204" pitchFamily="34" charset="0"/>
              </a:rPr>
            </a:b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CD2407A-65C1-F8A1-FCE4-28AA6EBF832C}"/>
              </a:ext>
            </a:extLst>
          </p:cNvPr>
          <p:cNvSpPr>
            <a:spLocks noGrp="1"/>
          </p:cNvSpPr>
          <p:nvPr>
            <p:ph type="sldNum" sz="quarter" idx="12"/>
          </p:nvPr>
        </p:nvSpPr>
        <p:spPr/>
        <p:txBody>
          <a:bodyPr/>
          <a:lstStyle/>
          <a:p>
            <a:fld id="{8B04D3DA-140F-184A-82C2-6FC5EAE7F0A1}" type="slidenum">
              <a:rPr lang="en-US" smtClean="0"/>
              <a:t>31</a:t>
            </a:fld>
            <a:endParaRPr lang="en-US"/>
          </a:p>
        </p:txBody>
      </p:sp>
    </p:spTree>
    <p:extLst>
      <p:ext uri="{BB962C8B-B14F-4D97-AF65-F5344CB8AC3E}">
        <p14:creationId xmlns:p14="http://schemas.microsoft.com/office/powerpoint/2010/main" val="3309981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3B658-B6E8-0165-DFCB-4B0D32DA71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3604A0-E5C6-B410-F9F4-35FC76630FD9}"/>
              </a:ext>
            </a:extLst>
          </p:cNvPr>
          <p:cNvSpPr>
            <a:spLocks noGrp="1"/>
          </p:cNvSpPr>
          <p:nvPr>
            <p:ph type="title"/>
          </p:nvPr>
        </p:nvSpPr>
        <p:spPr>
          <a:xfrm>
            <a:off x="308472" y="176270"/>
            <a:ext cx="11578728" cy="440675"/>
          </a:xfrm>
        </p:spPr>
        <p:txBody>
          <a:bodyPr>
            <a:noAutofit/>
          </a:bodyPr>
          <a:lstStyle/>
          <a:p>
            <a:r>
              <a:rPr lang="en-US" sz="3200" b="1" dirty="0">
                <a:latin typeface="Calibri" panose="020F0502020204030204" pitchFamily="34" charset="0"/>
                <a:cs typeface="Calibri" panose="020F0502020204030204" pitchFamily="34" charset="0"/>
              </a:rPr>
              <a:t>Checking </a:t>
            </a:r>
            <a:r>
              <a:rPr lang="en-US" sz="3200" b="1" dirty="0">
                <a:highlight>
                  <a:srgbClr val="FFFF00"/>
                </a:highlight>
                <a:latin typeface="Calibri" panose="020F0502020204030204" pitchFamily="34" charset="0"/>
                <a:cs typeface="Calibri" panose="020F0502020204030204" pitchFamily="34" charset="0"/>
              </a:rPr>
              <a:t>Mac</a:t>
            </a:r>
            <a:r>
              <a:rPr lang="en-US" sz="3200" b="1" dirty="0">
                <a:latin typeface="Calibri" panose="020F0502020204030204" pitchFamily="34" charset="0"/>
                <a:cs typeface="Calibri" panose="020F0502020204030204" pitchFamily="34" charset="0"/>
              </a:rPr>
              <a:t> USB Dongle Ethernet Adapter Driver Usage</a:t>
            </a:r>
          </a:p>
        </p:txBody>
      </p:sp>
      <p:sp>
        <p:nvSpPr>
          <p:cNvPr id="3" name="Content Placeholder 2">
            <a:extLst>
              <a:ext uri="{FF2B5EF4-FFF2-40B4-BE49-F238E27FC236}">
                <a16:creationId xmlns:a16="http://schemas.microsoft.com/office/drawing/2014/main" id="{1A9C0DED-4F1D-E8EA-D5C2-EACB2571B15C}"/>
              </a:ext>
            </a:extLst>
          </p:cNvPr>
          <p:cNvSpPr>
            <a:spLocks noGrp="1"/>
          </p:cNvSpPr>
          <p:nvPr>
            <p:ph idx="1"/>
          </p:nvPr>
        </p:nvSpPr>
        <p:spPr>
          <a:xfrm>
            <a:off x="308471" y="826265"/>
            <a:ext cx="11578727" cy="5761822"/>
          </a:xfrm>
        </p:spPr>
        <p:txBody>
          <a:bodyPr>
            <a:normAutofit/>
          </a:bodyPr>
          <a:lstStyle/>
          <a:p>
            <a:pPr>
              <a:lnSpc>
                <a:spcPct val="100000"/>
              </a:lnSpc>
              <a:spcBef>
                <a:spcPts val="0"/>
              </a:spcBef>
              <a:spcAft>
                <a:spcPts val="400"/>
              </a:spcAft>
            </a:pPr>
            <a:r>
              <a:rPr lang="en-US" sz="2400" dirty="0">
                <a:cs typeface="Calibri" panose="020F0502020204030204" pitchFamily="34" charset="0"/>
              </a:rPr>
              <a:t>Check: </a:t>
            </a:r>
            <a:r>
              <a:rPr lang="en-US" sz="2400" dirty="0">
                <a:latin typeface="Courier New" panose="02070309020205020404" pitchFamily="49" charset="0"/>
                <a:cs typeface="Courier New" panose="02070309020205020404" pitchFamily="49" charset="0"/>
              </a:rPr>
              <a:t>About This Mac </a:t>
            </a:r>
            <a:r>
              <a:rPr lang="en-US" sz="2400" dirty="0">
                <a:latin typeface="Courier New" panose="02070309020205020404" pitchFamily="49" charset="0"/>
                <a:cs typeface="Courier New" panose="02070309020205020404" pitchFamily="49" charset="0"/>
                <a:sym typeface="Wingdings" pitchFamily="2" charset="2"/>
              </a:rPr>
              <a:t> More Info  General  About  </a:t>
            </a:r>
            <a:br>
              <a:rPr lang="en-US" sz="2400" dirty="0">
                <a:latin typeface="Courier New" panose="02070309020205020404" pitchFamily="49" charset="0"/>
                <a:cs typeface="Courier New" panose="02070309020205020404" pitchFamily="49" charset="0"/>
                <a:sym typeface="Wingdings" pitchFamily="2" charset="2"/>
              </a:rPr>
            </a:br>
            <a:r>
              <a:rPr lang="en-US" sz="2400" dirty="0">
                <a:latin typeface="Courier New" panose="02070309020205020404" pitchFamily="49" charset="0"/>
                <a:cs typeface="Courier New" panose="02070309020205020404" pitchFamily="49" charset="0"/>
                <a:sym typeface="Wingdings" pitchFamily="2" charset="2"/>
              </a:rPr>
              <a:t>System Report  Ethernet </a:t>
            </a:r>
            <a:r>
              <a:rPr lang="en-US" sz="2400" dirty="0">
                <a:cs typeface="Calibri" panose="020F0502020204030204" pitchFamily="34" charset="0"/>
                <a:sym typeface="Wingdings" pitchFamily="2" charset="2"/>
              </a:rPr>
              <a:t>to see what driver's actually being used.</a:t>
            </a:r>
            <a:br>
              <a:rPr lang="en-US" sz="2400" dirty="0">
                <a:cs typeface="Calibri" panose="020F0502020204030204" pitchFamily="34" charset="0"/>
                <a:sym typeface="Wingdings" pitchFamily="2" charset="2"/>
              </a:rPr>
            </a:br>
            <a:br>
              <a:rPr lang="en-US" sz="2400" dirty="0">
                <a:cs typeface="Calibri" panose="020F0502020204030204" pitchFamily="34" charset="0"/>
                <a:sym typeface="Wingdings" pitchFamily="2" charset="2"/>
              </a:rPr>
            </a:br>
            <a:r>
              <a:rPr lang="en-US" sz="2400" dirty="0">
                <a:cs typeface="Calibri" panose="020F0502020204030204" pitchFamily="34" charset="0"/>
                <a:sym typeface="Wingdings" pitchFamily="2" charset="2"/>
              </a:rPr>
              <a:t>One example device (this one's our cheapo $11 </a:t>
            </a:r>
            <a:r>
              <a:rPr lang="en-US" sz="2400" dirty="0" err="1">
                <a:cs typeface="Calibri" panose="020F0502020204030204" pitchFamily="34" charset="0"/>
                <a:sym typeface="Wingdings" pitchFamily="2" charset="2"/>
              </a:rPr>
              <a:t>UGreen</a:t>
            </a:r>
            <a:r>
              <a:rPr lang="en-US" sz="2400" dirty="0">
                <a:cs typeface="Calibri" panose="020F0502020204030204" pitchFamily="34" charset="0"/>
                <a:sym typeface="Wingdings" pitchFamily="2" charset="2"/>
              </a:rPr>
              <a:t> 1 Gbps Adapter):</a:t>
            </a:r>
            <a:endParaRPr lang="en-US" sz="2400" dirty="0">
              <a:latin typeface="Courier New" panose="02070309020205020404" pitchFamily="49" charset="0"/>
              <a:cs typeface="Courier New" panose="02070309020205020404" pitchFamily="49" charset="0"/>
            </a:endParaRPr>
          </a:p>
          <a:p>
            <a:pPr marL="0" indent="0">
              <a:lnSpc>
                <a:spcPct val="100000"/>
              </a:lnSpc>
              <a:spcBef>
                <a:spcPts val="0"/>
              </a:spcBef>
              <a:spcAft>
                <a:spcPts val="400"/>
              </a:spcAft>
              <a:buNone/>
            </a:pPr>
            <a:endParaRPr lang="en-US" dirty="0">
              <a:latin typeface="Calibri" panose="020F0502020204030204" pitchFamily="34" charset="0"/>
              <a:cs typeface="Calibri" panose="020F0502020204030204" pitchFamily="34" charset="0"/>
            </a:endParaRPr>
          </a:p>
          <a:p>
            <a:pPr marL="0" indent="0">
              <a:lnSpc>
                <a:spcPct val="100000"/>
              </a:lnSpc>
              <a:spcBef>
                <a:spcPts val="0"/>
              </a:spcBef>
              <a:spcAft>
                <a:spcPts val="400"/>
              </a:spcAft>
              <a:buNone/>
            </a:pPr>
            <a:endParaRPr lang="en-US" dirty="0">
              <a:cs typeface="Calibri" panose="020F0502020204030204" pitchFamily="34" charset="0"/>
            </a:endParaRPr>
          </a:p>
          <a:p>
            <a:pPr marL="0" indent="0">
              <a:lnSpc>
                <a:spcPct val="100000"/>
              </a:lnSpc>
              <a:spcBef>
                <a:spcPts val="0"/>
              </a:spcBef>
              <a:spcAft>
                <a:spcPts val="400"/>
              </a:spcAft>
              <a:buNone/>
            </a:pPr>
            <a:endParaRPr lang="en-US" dirty="0">
              <a:latin typeface="Calibri" panose="020F0502020204030204" pitchFamily="34" charset="0"/>
              <a:cs typeface="Calibri" panose="020F0502020204030204" pitchFamily="34" charset="0"/>
            </a:endParaRPr>
          </a:p>
          <a:p>
            <a:pPr marL="0" indent="0">
              <a:lnSpc>
                <a:spcPct val="100000"/>
              </a:lnSpc>
              <a:spcBef>
                <a:spcPts val="0"/>
              </a:spcBef>
              <a:spcAft>
                <a:spcPts val="400"/>
              </a:spcAft>
              <a:buNone/>
            </a:pPr>
            <a:endParaRPr lang="en-US" dirty="0">
              <a:cs typeface="Calibri" panose="020F0502020204030204" pitchFamily="34" charset="0"/>
            </a:endParaRPr>
          </a:p>
          <a:p>
            <a:pPr marL="0" indent="0">
              <a:lnSpc>
                <a:spcPct val="100000"/>
              </a:lnSpc>
              <a:spcBef>
                <a:spcPts val="0"/>
              </a:spcBef>
              <a:spcAft>
                <a:spcPts val="400"/>
              </a:spcAft>
              <a:buNone/>
            </a:pPr>
            <a:endParaRPr lang="en-US" dirty="0">
              <a:latin typeface="Calibri" panose="020F0502020204030204" pitchFamily="34" charset="0"/>
              <a:cs typeface="Calibri" panose="020F0502020204030204" pitchFamily="34" charset="0"/>
            </a:endParaRPr>
          </a:p>
          <a:p>
            <a:pPr marL="0" indent="0">
              <a:lnSpc>
                <a:spcPct val="100000"/>
              </a:lnSpc>
              <a:spcBef>
                <a:spcPts val="0"/>
              </a:spcBef>
              <a:spcAft>
                <a:spcPts val="400"/>
              </a:spcAft>
              <a:buNone/>
            </a:pPr>
            <a:endParaRPr lang="en-US" dirty="0">
              <a:cs typeface="Calibri" panose="020F0502020204030204" pitchFamily="34" charset="0"/>
            </a:endParaRPr>
          </a:p>
          <a:p>
            <a:pPr>
              <a:lnSpc>
                <a:spcPct val="100000"/>
              </a:lnSpc>
              <a:spcBef>
                <a:spcPts val="0"/>
              </a:spcBef>
              <a:spcAft>
                <a:spcPts val="400"/>
              </a:spcAft>
            </a:pPr>
            <a:endParaRPr lang="en-US" dirty="0">
              <a:cs typeface="Calibri" panose="020F0502020204030204" pitchFamily="34" charset="0"/>
            </a:endParaRPr>
          </a:p>
          <a:p>
            <a:pPr>
              <a:lnSpc>
                <a:spcPct val="100000"/>
              </a:lnSpc>
              <a:spcBef>
                <a:spcPts val="0"/>
              </a:spcBef>
              <a:spcAft>
                <a:spcPts val="400"/>
              </a:spcAft>
            </a:pPr>
            <a:r>
              <a:rPr lang="en-US" sz="2400" dirty="0">
                <a:cs typeface="Calibri" panose="020F0502020204030204" pitchFamily="34" charset="0"/>
              </a:rPr>
              <a:t>In spite of mentioning "USB Link Speed up to 5 Gb/s", this device was truly JUST a gigabit adapter (as the vendor clearly stated in their ad).</a:t>
            </a:r>
            <a:endParaRPr lang="en-US" sz="2400" b="1"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247D77A-AE47-5164-C73F-8E840C545733}"/>
              </a:ext>
            </a:extLst>
          </p:cNvPr>
          <p:cNvSpPr>
            <a:spLocks noGrp="1"/>
          </p:cNvSpPr>
          <p:nvPr>
            <p:ph type="sldNum" sz="quarter" idx="12"/>
          </p:nvPr>
        </p:nvSpPr>
        <p:spPr/>
        <p:txBody>
          <a:bodyPr/>
          <a:lstStyle/>
          <a:p>
            <a:fld id="{8B04D3DA-140F-184A-82C2-6FC5EAE7F0A1}" type="slidenum">
              <a:rPr lang="en-US" smtClean="0"/>
              <a:t>32</a:t>
            </a:fld>
            <a:endParaRPr lang="en-US"/>
          </a:p>
        </p:txBody>
      </p:sp>
      <p:pic>
        <p:nvPicPr>
          <p:cNvPr id="6" name="Picture 5">
            <a:extLst>
              <a:ext uri="{FF2B5EF4-FFF2-40B4-BE49-F238E27FC236}">
                <a16:creationId xmlns:a16="http://schemas.microsoft.com/office/drawing/2014/main" id="{FFC9C2FF-F0AE-3647-7774-09F9C925C418}"/>
              </a:ext>
            </a:extLst>
          </p:cNvPr>
          <p:cNvPicPr>
            <a:picLocks noChangeAspect="1"/>
          </p:cNvPicPr>
          <p:nvPr/>
        </p:nvPicPr>
        <p:blipFill>
          <a:blip r:embed="rId2"/>
          <a:stretch>
            <a:fillRect/>
          </a:stretch>
        </p:blipFill>
        <p:spPr>
          <a:xfrm>
            <a:off x="659762" y="2501881"/>
            <a:ext cx="7670800" cy="2768600"/>
          </a:xfrm>
          <a:prstGeom prst="rect">
            <a:avLst/>
          </a:prstGeom>
          <a:ln>
            <a:solidFill>
              <a:schemeClr val="tx1"/>
            </a:solidFill>
          </a:ln>
        </p:spPr>
      </p:pic>
    </p:spTree>
    <p:extLst>
      <p:ext uri="{BB962C8B-B14F-4D97-AF65-F5344CB8AC3E}">
        <p14:creationId xmlns:p14="http://schemas.microsoft.com/office/powerpoint/2010/main" val="4161232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F64E6-B6DF-5DAE-B6C1-C123E6F5BD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B90359-DCCF-C48F-4ED9-DFB44EBCEF86}"/>
              </a:ext>
            </a:extLst>
          </p:cNvPr>
          <p:cNvSpPr>
            <a:spLocks noGrp="1"/>
          </p:cNvSpPr>
          <p:nvPr>
            <p:ph type="title"/>
          </p:nvPr>
        </p:nvSpPr>
        <p:spPr>
          <a:xfrm>
            <a:off x="308472" y="176270"/>
            <a:ext cx="11578728" cy="440675"/>
          </a:xfrm>
        </p:spPr>
        <p:txBody>
          <a:bodyPr>
            <a:noAutofit/>
          </a:bodyPr>
          <a:lstStyle/>
          <a:p>
            <a:r>
              <a:rPr lang="en-US" sz="3200" b="1" dirty="0">
                <a:latin typeface="Calibri" panose="020F0502020204030204" pitchFamily="34" charset="0"/>
                <a:cs typeface="Calibri" panose="020F0502020204030204" pitchFamily="34" charset="0"/>
              </a:rPr>
              <a:t>Checking a Couple of Actual 2.5Gbps USB-C to Ethernet "Dongles"...</a:t>
            </a:r>
          </a:p>
        </p:txBody>
      </p:sp>
      <p:sp>
        <p:nvSpPr>
          <p:cNvPr id="3" name="Content Placeholder 2">
            <a:extLst>
              <a:ext uri="{FF2B5EF4-FFF2-40B4-BE49-F238E27FC236}">
                <a16:creationId xmlns:a16="http://schemas.microsoft.com/office/drawing/2014/main" id="{DD76E40B-B6AF-DD84-0838-7EC82F31D5B7}"/>
              </a:ext>
            </a:extLst>
          </p:cNvPr>
          <p:cNvSpPr>
            <a:spLocks noGrp="1"/>
          </p:cNvSpPr>
          <p:nvPr>
            <p:ph idx="1"/>
          </p:nvPr>
        </p:nvSpPr>
        <p:spPr>
          <a:xfrm>
            <a:off x="308471" y="826265"/>
            <a:ext cx="11578727" cy="5761822"/>
          </a:xfrm>
        </p:spPr>
        <p:txBody>
          <a:bodyPr>
            <a:normAutofit/>
          </a:bodyPr>
          <a:lstStyle/>
          <a:p>
            <a:pPr marL="0" indent="0">
              <a:lnSpc>
                <a:spcPct val="100000"/>
              </a:lnSpc>
              <a:spcBef>
                <a:spcPts val="0"/>
              </a:spcBef>
              <a:spcAft>
                <a:spcPts val="400"/>
              </a:spcAft>
              <a:buNone/>
            </a:pPr>
            <a:r>
              <a:rPr lang="en-US" sz="2400" b="1" dirty="0">
                <a:solidFill>
                  <a:srgbClr val="FF0000"/>
                </a:solidFill>
                <a:cs typeface="Calibri" panose="020F0502020204030204" pitchFamily="34" charset="0"/>
              </a:rPr>
              <a:t>Pluggable Brand</a:t>
            </a:r>
            <a:r>
              <a:rPr lang="en-US" sz="2400" b="1" dirty="0">
                <a:cs typeface="Calibri" panose="020F0502020204030204" pitchFamily="34" charset="0"/>
              </a:rPr>
              <a:t> 2.5G USB Dongle (NCM driver), </a:t>
            </a:r>
            <a:br>
              <a:rPr lang="en-US" sz="2400" b="1" dirty="0">
                <a:cs typeface="Calibri" panose="020F0502020204030204" pitchFamily="34" charset="0"/>
              </a:rPr>
            </a:br>
            <a:r>
              <a:rPr lang="en-US" sz="2400" b="1" dirty="0">
                <a:cs typeface="Calibri" panose="020F0502020204030204" pitchFamily="34" charset="0"/>
              </a:rPr>
              <a:t>https://</a:t>
            </a:r>
            <a:r>
              <a:rPr lang="en-US" sz="2400" b="1" dirty="0" err="1">
                <a:cs typeface="Calibri" panose="020F0502020204030204" pitchFamily="34" charset="0"/>
              </a:rPr>
              <a:t>www.amazon.com</a:t>
            </a:r>
            <a:r>
              <a:rPr lang="en-US" sz="2400" b="1" dirty="0">
                <a:cs typeface="Calibri" panose="020F0502020204030204" pitchFamily="34" charset="0"/>
              </a:rPr>
              <a:t>/</a:t>
            </a:r>
            <a:r>
              <a:rPr lang="en-US" sz="2400" b="1" dirty="0" err="1">
                <a:cs typeface="Calibri" panose="020F0502020204030204" pitchFamily="34" charset="0"/>
              </a:rPr>
              <a:t>dp</a:t>
            </a:r>
            <a:r>
              <a:rPr lang="en-US" sz="2400" b="1" dirty="0">
                <a:cs typeface="Calibri" panose="020F0502020204030204" pitchFamily="34" charset="0"/>
              </a:rPr>
              <a:t>/B084L4JL9K </a:t>
            </a:r>
            <a:br>
              <a:rPr lang="en-US" sz="2400" b="1" dirty="0">
                <a:cs typeface="Calibri" panose="020F0502020204030204" pitchFamily="34" charset="0"/>
              </a:rPr>
            </a:br>
            <a:r>
              <a:rPr lang="en-US" sz="2400" b="1" dirty="0">
                <a:cs typeface="Calibri" panose="020F0502020204030204" pitchFamily="34" charset="0"/>
              </a:rPr>
              <a:t>($28.95)</a:t>
            </a:r>
            <a:br>
              <a:rPr lang="en-US" sz="2400" dirty="0">
                <a:cs typeface="Calibri" panose="020F0502020204030204" pitchFamily="34" charset="0"/>
              </a:rPr>
            </a:br>
            <a:br>
              <a:rPr lang="en-US" sz="2400" dirty="0">
                <a:cs typeface="Calibri" panose="020F0502020204030204" pitchFamily="34" charset="0"/>
              </a:rPr>
            </a:br>
            <a:endParaRPr lang="en-US" sz="2400" dirty="0">
              <a:cs typeface="Calibri" panose="020F0502020204030204" pitchFamily="34" charset="0"/>
            </a:endParaRPr>
          </a:p>
          <a:p>
            <a:pPr marL="0" indent="0">
              <a:lnSpc>
                <a:spcPct val="100000"/>
              </a:lnSpc>
              <a:spcBef>
                <a:spcPts val="0"/>
              </a:spcBef>
              <a:spcAft>
                <a:spcPts val="400"/>
              </a:spcAft>
              <a:buNone/>
            </a:pPr>
            <a:endParaRPr lang="en-US" sz="2400" dirty="0">
              <a:cs typeface="Calibri" panose="020F0502020204030204" pitchFamily="34" charset="0"/>
            </a:endParaRPr>
          </a:p>
          <a:p>
            <a:pPr marL="0" indent="0">
              <a:lnSpc>
                <a:spcPct val="100000"/>
              </a:lnSpc>
              <a:spcBef>
                <a:spcPts val="0"/>
              </a:spcBef>
              <a:spcAft>
                <a:spcPts val="400"/>
              </a:spcAft>
              <a:buNone/>
            </a:pPr>
            <a:br>
              <a:rPr lang="en-US" sz="2400" dirty="0">
                <a:cs typeface="Calibri" panose="020F0502020204030204" pitchFamily="34" charset="0"/>
              </a:rPr>
            </a:br>
            <a:br>
              <a:rPr lang="en-US" sz="2400" dirty="0">
                <a:cs typeface="Calibri" panose="020F0502020204030204" pitchFamily="34" charset="0"/>
              </a:rPr>
            </a:br>
            <a:br>
              <a:rPr lang="en-US" sz="2400" dirty="0">
                <a:cs typeface="Calibri" panose="020F0502020204030204" pitchFamily="34" charset="0"/>
              </a:rPr>
            </a:br>
            <a:endParaRPr lang="en-US" sz="2400" dirty="0">
              <a:cs typeface="Calibri" panose="020F0502020204030204" pitchFamily="34" charset="0"/>
            </a:endParaRPr>
          </a:p>
          <a:p>
            <a:pPr marL="0" indent="0">
              <a:lnSpc>
                <a:spcPct val="100000"/>
              </a:lnSpc>
              <a:spcBef>
                <a:spcPts val="0"/>
              </a:spcBef>
              <a:spcAft>
                <a:spcPts val="400"/>
              </a:spcAft>
              <a:buNone/>
            </a:pPr>
            <a:r>
              <a:rPr lang="en-US" sz="2400" dirty="0">
                <a:cs typeface="Calibri" panose="020F0502020204030204" pitchFamily="34" charset="0"/>
              </a:rPr>
              <a:t>                                                                                     </a:t>
            </a:r>
            <a:r>
              <a:rPr lang="en-US" sz="2400" b="1" dirty="0">
                <a:solidFill>
                  <a:srgbClr val="FF0000"/>
                </a:solidFill>
                <a:cs typeface="Calibri" panose="020F0502020204030204" pitchFamily="34" charset="0"/>
              </a:rPr>
              <a:t>Anker Brand</a:t>
            </a:r>
            <a:r>
              <a:rPr lang="en-US" sz="2400" b="1" dirty="0">
                <a:cs typeface="Calibri" panose="020F0502020204030204" pitchFamily="34" charset="0"/>
              </a:rPr>
              <a:t> 2.5G USB Dongle (NCM driver),</a:t>
            </a:r>
            <a:br>
              <a:rPr lang="en-US" sz="2400" b="1" dirty="0">
                <a:cs typeface="Calibri" panose="020F0502020204030204" pitchFamily="34" charset="0"/>
              </a:rPr>
            </a:br>
            <a:r>
              <a:rPr lang="en-US" sz="2400" b="1" dirty="0">
                <a:cs typeface="Calibri" panose="020F0502020204030204" pitchFamily="34" charset="0"/>
              </a:rPr>
              <a:t>                                                                                    https://</a:t>
            </a:r>
            <a:r>
              <a:rPr lang="en-US" sz="2400" b="1" dirty="0" err="1">
                <a:cs typeface="Calibri" panose="020F0502020204030204" pitchFamily="34" charset="0"/>
              </a:rPr>
              <a:t>www.amazon.com</a:t>
            </a:r>
            <a:r>
              <a:rPr lang="en-US" sz="2400" b="1" dirty="0">
                <a:cs typeface="Calibri" panose="020F0502020204030204" pitchFamily="34" charset="0"/>
              </a:rPr>
              <a:t>/</a:t>
            </a:r>
            <a:r>
              <a:rPr lang="en-US" sz="2400" b="1" dirty="0" err="1">
                <a:cs typeface="Calibri" panose="020F0502020204030204" pitchFamily="34" charset="0"/>
              </a:rPr>
              <a:t>dp</a:t>
            </a:r>
            <a:r>
              <a:rPr lang="en-US" sz="2400" b="1" dirty="0">
                <a:cs typeface="Calibri" panose="020F0502020204030204" pitchFamily="34" charset="0"/>
              </a:rPr>
              <a:t>/B097N5WJY9 </a:t>
            </a:r>
            <a:br>
              <a:rPr lang="en-US" sz="2400" b="1" dirty="0">
                <a:cs typeface="Calibri" panose="020F0502020204030204" pitchFamily="34" charset="0"/>
              </a:rPr>
            </a:br>
            <a:r>
              <a:rPr lang="en-US" sz="2400" b="1" dirty="0">
                <a:cs typeface="Calibri" panose="020F0502020204030204" pitchFamily="34" charset="0"/>
              </a:rPr>
              <a:t>                                                                                                                                                       ($39.99)</a:t>
            </a:r>
            <a:br>
              <a:rPr lang="en-US" sz="2400" b="1" dirty="0">
                <a:cs typeface="Calibri" panose="020F0502020204030204" pitchFamily="34" charset="0"/>
              </a:rPr>
            </a:br>
            <a:br>
              <a:rPr lang="en-US" sz="2400" dirty="0">
                <a:cs typeface="Calibri" panose="020F0502020204030204" pitchFamily="34" charset="0"/>
              </a:rPr>
            </a:br>
            <a:r>
              <a:rPr lang="en-US" sz="2400" i="1" dirty="0">
                <a:highlight>
                  <a:srgbClr val="FFFF00"/>
                </a:highlight>
                <a:cs typeface="Calibri" panose="020F0502020204030204" pitchFamily="34" charset="0"/>
              </a:rPr>
              <a:t>Both used Realtek chips. The only real difference between the two? The MAC address...</a:t>
            </a:r>
          </a:p>
          <a:p>
            <a:pPr marL="0" indent="0">
              <a:lnSpc>
                <a:spcPct val="100000"/>
              </a:lnSpc>
              <a:spcBef>
                <a:spcPts val="0"/>
              </a:spcBef>
              <a:spcAft>
                <a:spcPts val="400"/>
              </a:spcAft>
              <a:buNone/>
            </a:pPr>
            <a:endParaRPr lang="en-US" sz="2400"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BC9EAAC0-1F9C-E92C-5F12-EF581DAE49A3}"/>
              </a:ext>
            </a:extLst>
          </p:cNvPr>
          <p:cNvSpPr>
            <a:spLocks noGrp="1"/>
          </p:cNvSpPr>
          <p:nvPr>
            <p:ph type="sldNum" sz="quarter" idx="12"/>
          </p:nvPr>
        </p:nvSpPr>
        <p:spPr/>
        <p:txBody>
          <a:bodyPr/>
          <a:lstStyle/>
          <a:p>
            <a:fld id="{8B04D3DA-140F-184A-82C2-6FC5EAE7F0A1}" type="slidenum">
              <a:rPr lang="en-US" smtClean="0"/>
              <a:t>33</a:t>
            </a:fld>
            <a:endParaRPr lang="en-US" dirty="0"/>
          </a:p>
        </p:txBody>
      </p:sp>
      <p:pic>
        <p:nvPicPr>
          <p:cNvPr id="9" name="Picture 8" descr="A close-up of a data&#10;&#10;AI-generated content may be incorrect.">
            <a:extLst>
              <a:ext uri="{FF2B5EF4-FFF2-40B4-BE49-F238E27FC236}">
                <a16:creationId xmlns:a16="http://schemas.microsoft.com/office/drawing/2014/main" id="{78437D6F-1E59-6372-6B07-83FB5D66143C}"/>
              </a:ext>
            </a:extLst>
          </p:cNvPr>
          <p:cNvPicPr>
            <a:picLocks noChangeAspect="1"/>
          </p:cNvPicPr>
          <p:nvPr/>
        </p:nvPicPr>
        <p:blipFill>
          <a:blip r:embed="rId2"/>
          <a:stretch>
            <a:fillRect/>
          </a:stretch>
        </p:blipFill>
        <p:spPr>
          <a:xfrm>
            <a:off x="425988" y="2032765"/>
            <a:ext cx="4102100" cy="2413000"/>
          </a:xfrm>
          <a:prstGeom prst="rect">
            <a:avLst/>
          </a:prstGeom>
          <a:ln>
            <a:solidFill>
              <a:schemeClr val="tx1"/>
            </a:solidFill>
          </a:ln>
        </p:spPr>
      </p:pic>
      <p:pic>
        <p:nvPicPr>
          <p:cNvPr id="8" name="Picture 7" descr="A close-up of a computer&#10;&#10;AI-generated content may be incorrect.">
            <a:extLst>
              <a:ext uri="{FF2B5EF4-FFF2-40B4-BE49-F238E27FC236}">
                <a16:creationId xmlns:a16="http://schemas.microsoft.com/office/drawing/2014/main" id="{97A46FBC-499A-C63D-3E80-68FA5DFBF3F1}"/>
              </a:ext>
            </a:extLst>
          </p:cNvPr>
          <p:cNvPicPr>
            <a:picLocks noChangeAspect="1"/>
          </p:cNvPicPr>
          <p:nvPr/>
        </p:nvPicPr>
        <p:blipFill>
          <a:blip r:embed="rId3"/>
          <a:stretch>
            <a:fillRect/>
          </a:stretch>
        </p:blipFill>
        <p:spPr>
          <a:xfrm>
            <a:off x="7663912" y="2222500"/>
            <a:ext cx="4102100" cy="2413000"/>
          </a:xfrm>
          <a:prstGeom prst="rect">
            <a:avLst/>
          </a:prstGeom>
          <a:ln>
            <a:solidFill>
              <a:schemeClr val="tx1"/>
            </a:solidFill>
          </a:ln>
        </p:spPr>
      </p:pic>
    </p:spTree>
    <p:extLst>
      <p:ext uri="{BB962C8B-B14F-4D97-AF65-F5344CB8AC3E}">
        <p14:creationId xmlns:p14="http://schemas.microsoft.com/office/powerpoint/2010/main" val="3247700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12832-71C9-F782-00BE-F24CF91ECD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92B755-0583-90A1-3788-0A604FB8FB19}"/>
              </a:ext>
            </a:extLst>
          </p:cNvPr>
          <p:cNvSpPr>
            <a:spLocks noGrp="1"/>
          </p:cNvSpPr>
          <p:nvPr>
            <p:ph type="title"/>
          </p:nvPr>
        </p:nvSpPr>
        <p:spPr>
          <a:xfrm>
            <a:off x="187287" y="176270"/>
            <a:ext cx="11898217" cy="440675"/>
          </a:xfrm>
        </p:spPr>
        <p:txBody>
          <a:bodyPr>
            <a:noAutofit/>
          </a:bodyPr>
          <a:lstStyle/>
          <a:p>
            <a:r>
              <a:rPr lang="en-US" sz="3200" b="1" dirty="0">
                <a:latin typeface="Calibri" panose="020F0502020204030204" pitchFamily="34" charset="0"/>
                <a:cs typeface="Calibri" panose="020F0502020204030204" pitchFamily="34" charset="0"/>
              </a:rPr>
              <a:t>What About 2.5 Gbps PCIe NICs for Our Alienware Linux </a:t>
            </a:r>
            <a:r>
              <a:rPr lang="en-US" sz="3200" b="1" dirty="0">
                <a:cs typeface="Calibri" panose="020F0502020204030204" pitchFamily="34" charset="0"/>
              </a:rPr>
              <a:t>x86 </a:t>
            </a:r>
            <a:r>
              <a:rPr lang="en-US" sz="3200" b="1" dirty="0">
                <a:latin typeface="Calibri" panose="020F0502020204030204" pitchFamily="34" charset="0"/>
                <a:cs typeface="Calibri" panose="020F0502020204030204" pitchFamily="34" charset="0"/>
              </a:rPr>
              <a:t>Box?</a:t>
            </a:r>
          </a:p>
        </p:txBody>
      </p:sp>
      <p:sp>
        <p:nvSpPr>
          <p:cNvPr id="3" name="Content Placeholder 2">
            <a:extLst>
              <a:ext uri="{FF2B5EF4-FFF2-40B4-BE49-F238E27FC236}">
                <a16:creationId xmlns:a16="http://schemas.microsoft.com/office/drawing/2014/main" id="{5E1E7FD3-2FC3-D905-79A6-A709098B474F}"/>
              </a:ext>
            </a:extLst>
          </p:cNvPr>
          <p:cNvSpPr>
            <a:spLocks noGrp="1"/>
          </p:cNvSpPr>
          <p:nvPr>
            <p:ph idx="1"/>
          </p:nvPr>
        </p:nvSpPr>
        <p:spPr>
          <a:xfrm>
            <a:off x="308471" y="837282"/>
            <a:ext cx="11578727" cy="5761822"/>
          </a:xfrm>
        </p:spPr>
        <p:txBody>
          <a:bodyPr>
            <a:normAutofit/>
          </a:bodyPr>
          <a:lstStyle/>
          <a:p>
            <a:pPr>
              <a:lnSpc>
                <a:spcPct val="100000"/>
              </a:lnSpc>
              <a:spcBef>
                <a:spcPts val="0"/>
              </a:spcBef>
              <a:spcAft>
                <a:spcPts val="400"/>
              </a:spcAft>
            </a:pPr>
            <a:r>
              <a:rPr lang="en-US" sz="2400" dirty="0">
                <a:cs typeface="Calibri" panose="020F0502020204030204" pitchFamily="34" charset="0"/>
              </a:rPr>
              <a:t>We tested three different 2.5 Gbps PCIe network cards:</a:t>
            </a:r>
            <a:br>
              <a:rPr lang="en-US" sz="2400" dirty="0">
                <a:cs typeface="Calibri" panose="020F0502020204030204" pitchFamily="34" charset="0"/>
              </a:rPr>
            </a:br>
            <a:endParaRPr lang="en-US" sz="2400" dirty="0">
              <a:cs typeface="Calibri" panose="020F0502020204030204" pitchFamily="34" charset="0"/>
            </a:endParaRPr>
          </a:p>
          <a:p>
            <a:pPr lvl="1">
              <a:lnSpc>
                <a:spcPct val="100000"/>
              </a:lnSpc>
              <a:spcBef>
                <a:spcPts val="0"/>
              </a:spcBef>
              <a:spcAft>
                <a:spcPts val="400"/>
              </a:spcAft>
            </a:pPr>
            <a:r>
              <a:rPr lang="en-US" dirty="0">
                <a:cs typeface="Calibri" panose="020F0502020204030204" pitchFamily="34" charset="0"/>
              </a:rPr>
              <a:t>A </a:t>
            </a:r>
            <a:r>
              <a:rPr lang="en-US" dirty="0" err="1">
                <a:cs typeface="Calibri" panose="020F0502020204030204" pitchFamily="34" charset="0"/>
              </a:rPr>
              <a:t>Leagy</a:t>
            </a:r>
            <a:r>
              <a:rPr lang="en-US" dirty="0">
                <a:cs typeface="Calibri" panose="020F0502020204030204" pitchFamily="34" charset="0"/>
              </a:rPr>
              <a:t> 2.5GBase-T PCIe Network Card with RTL8125B Chipset, $12.99,</a:t>
            </a:r>
            <a:br>
              <a:rPr lang="en-US" dirty="0">
                <a:cs typeface="Calibri" panose="020F0502020204030204" pitchFamily="34" charset="0"/>
              </a:rPr>
            </a:br>
            <a:r>
              <a:rPr lang="en-US" dirty="0">
                <a:cs typeface="Calibri" panose="020F0502020204030204" pitchFamily="34" charset="0"/>
              </a:rPr>
              <a:t>https://</a:t>
            </a:r>
            <a:r>
              <a:rPr lang="en-US" dirty="0" err="1">
                <a:cs typeface="Calibri" panose="020F0502020204030204" pitchFamily="34" charset="0"/>
              </a:rPr>
              <a:t>www.amazon.com</a:t>
            </a:r>
            <a:r>
              <a:rPr lang="en-US" dirty="0">
                <a:cs typeface="Calibri" panose="020F0502020204030204" pitchFamily="34" charset="0"/>
              </a:rPr>
              <a:t>/</a:t>
            </a:r>
            <a:r>
              <a:rPr lang="en-US" dirty="0" err="1">
                <a:cs typeface="Calibri" panose="020F0502020204030204" pitchFamily="34" charset="0"/>
              </a:rPr>
              <a:t>dp</a:t>
            </a:r>
            <a:r>
              <a:rPr lang="en-US" dirty="0">
                <a:cs typeface="Calibri" panose="020F0502020204030204" pitchFamily="34" charset="0"/>
              </a:rPr>
              <a:t>/B0BYDH6HWY</a:t>
            </a:r>
            <a:br>
              <a:rPr lang="en-US" dirty="0">
                <a:cs typeface="Calibri" panose="020F0502020204030204" pitchFamily="34" charset="0"/>
              </a:rPr>
            </a:br>
            <a:endParaRPr lang="en-US" dirty="0">
              <a:cs typeface="Calibri" panose="020F0502020204030204" pitchFamily="34" charset="0"/>
            </a:endParaRPr>
          </a:p>
          <a:p>
            <a:pPr lvl="1">
              <a:lnSpc>
                <a:spcPct val="100000"/>
              </a:lnSpc>
              <a:spcBef>
                <a:spcPts val="0"/>
              </a:spcBef>
              <a:spcAft>
                <a:spcPts val="400"/>
              </a:spcAft>
            </a:pPr>
            <a:r>
              <a:rPr lang="en-US" dirty="0">
                <a:cs typeface="Calibri" panose="020F0502020204030204" pitchFamily="34" charset="0"/>
              </a:rPr>
              <a:t>A </a:t>
            </a:r>
            <a:r>
              <a:rPr lang="en-US" dirty="0" err="1">
                <a:cs typeface="Calibri" panose="020F0502020204030204" pitchFamily="34" charset="0"/>
              </a:rPr>
              <a:t>Glotrends</a:t>
            </a:r>
            <a:r>
              <a:rPr lang="en-US" dirty="0">
                <a:cs typeface="Calibri" panose="020F0502020204030204" pitchFamily="34" charset="0"/>
              </a:rPr>
              <a:t> LE8105 2.5Gbps PCIe Ethernet Network Card, RTL8125BG Chip, also $12.99, https://</a:t>
            </a:r>
            <a:r>
              <a:rPr lang="en-US" dirty="0" err="1">
                <a:cs typeface="Calibri" panose="020F0502020204030204" pitchFamily="34" charset="0"/>
              </a:rPr>
              <a:t>www.amazon.com</a:t>
            </a:r>
            <a:r>
              <a:rPr lang="en-US" dirty="0">
                <a:cs typeface="Calibri" panose="020F0502020204030204" pitchFamily="34" charset="0"/>
              </a:rPr>
              <a:t>/</a:t>
            </a:r>
            <a:r>
              <a:rPr lang="en-US" dirty="0" err="1">
                <a:cs typeface="Calibri" panose="020F0502020204030204" pitchFamily="34" charset="0"/>
              </a:rPr>
              <a:t>dp</a:t>
            </a:r>
            <a:r>
              <a:rPr lang="en-US" dirty="0">
                <a:cs typeface="Calibri" panose="020F0502020204030204" pitchFamily="34" charset="0"/>
              </a:rPr>
              <a:t>/B0BLN82WQ4</a:t>
            </a:r>
            <a:br>
              <a:rPr lang="en-US" dirty="0">
                <a:cs typeface="Calibri" panose="020F0502020204030204" pitchFamily="34" charset="0"/>
              </a:rPr>
            </a:br>
            <a:endParaRPr lang="en-US" dirty="0">
              <a:cs typeface="Calibri" panose="020F0502020204030204" pitchFamily="34" charset="0"/>
            </a:endParaRPr>
          </a:p>
          <a:p>
            <a:pPr lvl="1">
              <a:lnSpc>
                <a:spcPct val="100000"/>
              </a:lnSpc>
              <a:spcBef>
                <a:spcPts val="0"/>
              </a:spcBef>
              <a:spcAft>
                <a:spcPts val="400"/>
              </a:spcAft>
            </a:pPr>
            <a:r>
              <a:rPr lang="en-US" dirty="0">
                <a:cs typeface="Calibri" panose="020F0502020204030204" pitchFamily="34" charset="0"/>
              </a:rPr>
              <a:t>A TP-Link 2.5GB PCIe Network Card (TX201) (PCIe to 2.5 Gigabit Ethernet Network Adapter), $26.99, https://</a:t>
            </a:r>
            <a:r>
              <a:rPr lang="en-US" dirty="0" err="1">
                <a:cs typeface="Calibri" panose="020F0502020204030204" pitchFamily="34" charset="0"/>
              </a:rPr>
              <a:t>www.amazon.com</a:t>
            </a:r>
            <a:r>
              <a:rPr lang="en-US" dirty="0">
                <a:cs typeface="Calibri" panose="020F0502020204030204" pitchFamily="34" charset="0"/>
              </a:rPr>
              <a:t>/</a:t>
            </a:r>
            <a:r>
              <a:rPr lang="en-US" dirty="0" err="1">
                <a:cs typeface="Calibri" panose="020F0502020204030204" pitchFamily="34" charset="0"/>
              </a:rPr>
              <a:t>dp</a:t>
            </a:r>
            <a:r>
              <a:rPr lang="en-US" dirty="0">
                <a:cs typeface="Calibri" panose="020F0502020204030204" pitchFamily="34" charset="0"/>
              </a:rPr>
              <a:t>/B0BG685PKM</a:t>
            </a:r>
            <a:br>
              <a:rPr lang="en-US" dirty="0">
                <a:cs typeface="Calibri" panose="020F0502020204030204" pitchFamily="34" charset="0"/>
              </a:rPr>
            </a:br>
            <a:endParaRPr lang="en-US" dirty="0">
              <a:cs typeface="Calibri" panose="020F0502020204030204" pitchFamily="34" charset="0"/>
            </a:endParaRPr>
          </a:p>
          <a:p>
            <a:pPr>
              <a:lnSpc>
                <a:spcPct val="100000"/>
              </a:lnSpc>
              <a:spcBef>
                <a:spcPts val="0"/>
              </a:spcBef>
              <a:spcAft>
                <a:spcPts val="400"/>
              </a:spcAft>
            </a:pPr>
            <a:r>
              <a:rPr lang="en-US" sz="2400" dirty="0">
                <a:cs typeface="Calibri" panose="020F0502020204030204" pitchFamily="34" charset="0"/>
              </a:rPr>
              <a:t>Each of the three cards installed easily (no external drivers required) on our test Alienware Aurora R8 desktop minitower with an Intel Core i5 9400 (6 cores), 16 GB of memory, and a 2TB NVMe disk running Debian 12 (kernel: 6.1.0-34-amd64). Each delivered a satisfying 2.3 Gbps up and 2.3 Gbps down when tested using </a:t>
            </a:r>
            <a:r>
              <a:rPr lang="en-US" sz="2400" dirty="0" err="1">
                <a:cs typeface="Calibri" panose="020F0502020204030204" pitchFamily="34" charset="0"/>
              </a:rPr>
              <a:t>Speedtest</a:t>
            </a:r>
            <a:r>
              <a:rPr lang="en-US" sz="2400" dirty="0">
                <a:cs typeface="Calibri" panose="020F0502020204030204" pitchFamily="34" charset="0"/>
              </a:rPr>
              <a:t>.</a:t>
            </a:r>
          </a:p>
        </p:txBody>
      </p:sp>
      <p:sp>
        <p:nvSpPr>
          <p:cNvPr id="4" name="Slide Number Placeholder 3">
            <a:extLst>
              <a:ext uri="{FF2B5EF4-FFF2-40B4-BE49-F238E27FC236}">
                <a16:creationId xmlns:a16="http://schemas.microsoft.com/office/drawing/2014/main" id="{6ADB38EC-1D7E-8A09-4B12-837DDC03B01E}"/>
              </a:ext>
            </a:extLst>
          </p:cNvPr>
          <p:cNvSpPr>
            <a:spLocks noGrp="1"/>
          </p:cNvSpPr>
          <p:nvPr>
            <p:ph type="sldNum" sz="quarter" idx="12"/>
          </p:nvPr>
        </p:nvSpPr>
        <p:spPr/>
        <p:txBody>
          <a:bodyPr/>
          <a:lstStyle/>
          <a:p>
            <a:fld id="{8B04D3DA-140F-184A-82C2-6FC5EAE7F0A1}" type="slidenum">
              <a:rPr lang="en-US" smtClean="0"/>
              <a:t>34</a:t>
            </a:fld>
            <a:endParaRPr lang="en-US"/>
          </a:p>
        </p:txBody>
      </p:sp>
    </p:spTree>
    <p:extLst>
      <p:ext uri="{BB962C8B-B14F-4D97-AF65-F5344CB8AC3E}">
        <p14:creationId xmlns:p14="http://schemas.microsoft.com/office/powerpoint/2010/main" val="2169898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7D1A5-2657-90E4-3473-B1AAC09094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4E5C52-5341-D659-033F-26201C99AEBA}"/>
              </a:ext>
            </a:extLst>
          </p:cNvPr>
          <p:cNvSpPr>
            <a:spLocks noGrp="1"/>
          </p:cNvSpPr>
          <p:nvPr>
            <p:ph type="title"/>
          </p:nvPr>
        </p:nvSpPr>
        <p:spPr>
          <a:xfrm>
            <a:off x="308472" y="176269"/>
            <a:ext cx="11578728" cy="627962"/>
          </a:xfrm>
        </p:spPr>
        <p:txBody>
          <a:bodyPr>
            <a:normAutofit/>
          </a:bodyPr>
          <a:lstStyle/>
          <a:p>
            <a:r>
              <a:rPr lang="en-US" sz="3200" b="1" dirty="0">
                <a:latin typeface="Calibri" panose="020F0502020204030204" pitchFamily="34" charset="0"/>
                <a:cs typeface="Calibri" panose="020F0502020204030204" pitchFamily="34" charset="0"/>
              </a:rPr>
              <a:t>Wired Ethernet Connections?</a:t>
            </a:r>
            <a:r>
              <a:rPr lang="en-US" sz="3200" b="1" dirty="0">
                <a:latin typeface="Calibri" panose="020F0502020204030204" pitchFamily="34" charset="0"/>
                <a:cs typeface="Calibri" panose="020F0502020204030204" pitchFamily="34" charset="0"/>
                <a:sym typeface="Wingdings" pitchFamily="2" charset="2"/>
              </a:rPr>
              <a:t> Don't Forget About Your Cables!</a:t>
            </a:r>
            <a:endParaRPr lang="en-US" sz="32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233586D-E642-52BC-89C6-0F91F4348765}"/>
              </a:ext>
            </a:extLst>
          </p:cNvPr>
          <p:cNvSpPr>
            <a:spLocks noGrp="1"/>
          </p:cNvSpPr>
          <p:nvPr>
            <p:ph idx="1"/>
          </p:nvPr>
        </p:nvSpPr>
        <p:spPr>
          <a:xfrm>
            <a:off x="308471" y="925417"/>
            <a:ext cx="11578727" cy="5662670"/>
          </a:xfrm>
        </p:spPr>
        <p:txBody>
          <a:bodyPr>
            <a:normAutofit/>
          </a:bodyPr>
          <a:lstStyle/>
          <a:p>
            <a:r>
              <a:rPr lang="en-US" sz="2400" dirty="0">
                <a:latin typeface="Calibri" panose="020F0502020204030204" pitchFamily="34" charset="0"/>
                <a:cs typeface="Calibri" panose="020F0502020204030204" pitchFamily="34" charset="0"/>
              </a:rPr>
              <a:t>All Ethernet cables may "look the same," but there is a difference when you begin trying to go fast(er). "</a:t>
            </a:r>
            <a:r>
              <a:rPr lang="en-US" sz="2400" dirty="0">
                <a:cs typeface="Calibri" panose="020F0502020204030204" pitchFamily="34" charset="0"/>
              </a:rPr>
              <a:t>Vanilla" Cat</a:t>
            </a:r>
            <a:r>
              <a:rPr lang="en-US" sz="2400" dirty="0">
                <a:highlight>
                  <a:srgbClr val="FFFF00"/>
                </a:highlight>
                <a:cs typeface="Calibri" panose="020F0502020204030204" pitchFamily="34" charset="0"/>
              </a:rPr>
              <a:t>5</a:t>
            </a:r>
            <a:r>
              <a:rPr lang="en-US" sz="2400" dirty="0">
                <a:cs typeface="Calibri" panose="020F0502020204030204" pitchFamily="34" charset="0"/>
              </a:rPr>
              <a:t> cables won't reliably deliver multi-Gbps speeds. What will?</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Cat</a:t>
            </a:r>
            <a:r>
              <a:rPr lang="en-US" b="1" dirty="0">
                <a:latin typeface="Calibri" panose="020F0502020204030204" pitchFamily="34" charset="0"/>
                <a:cs typeface="Calibri" panose="020F0502020204030204" pitchFamily="34" charset="0"/>
              </a:rPr>
              <a:t>5</a:t>
            </a:r>
            <a:r>
              <a:rPr lang="en-US" b="1" dirty="0">
                <a:highlight>
                  <a:srgbClr val="FFFF00"/>
                </a:highlight>
                <a:latin typeface="Calibri" panose="020F0502020204030204" pitchFamily="34" charset="0"/>
                <a:cs typeface="Calibri" panose="020F0502020204030204" pitchFamily="34" charset="0"/>
              </a:rPr>
              <a:t>E</a:t>
            </a:r>
            <a:r>
              <a:rPr lang="en-US" dirty="0">
                <a:latin typeface="Calibri" panose="020F0502020204030204" pitchFamily="34" charset="0"/>
                <a:cs typeface="Calibri" panose="020F0502020204030204" pitchFamily="34" charset="0"/>
              </a:rPr>
              <a:t> cables are rated for </a:t>
            </a:r>
            <a:r>
              <a:rPr lang="en-US" b="1" dirty="0">
                <a:latin typeface="Calibri" panose="020F0502020204030204" pitchFamily="34" charset="0"/>
                <a:cs typeface="Calibri" panose="020F0502020204030204" pitchFamily="34" charset="0"/>
              </a:rPr>
              <a:t>Gigabit</a:t>
            </a:r>
            <a:r>
              <a:rPr lang="en-US" dirty="0">
                <a:latin typeface="Calibri" panose="020F0502020204030204" pitchFamily="34" charset="0"/>
                <a:cs typeface="Calibri" panose="020F0502020204030204" pitchFamily="34" charset="0"/>
              </a:rPr>
              <a:t> speeds and 100 MHz for a permanent link length (PLL) of up to 90 meters – too slow.</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Cat</a:t>
            </a:r>
            <a:r>
              <a:rPr lang="en-US" b="1" dirty="0">
                <a:highlight>
                  <a:srgbClr val="FFFF00"/>
                </a:highlight>
                <a:latin typeface="Calibri" panose="020F0502020204030204" pitchFamily="34" charset="0"/>
                <a:cs typeface="Calibri" panose="020F0502020204030204" pitchFamily="34" charset="0"/>
              </a:rPr>
              <a:t>6</a:t>
            </a:r>
            <a:r>
              <a:rPr lang="en-US" dirty="0">
                <a:latin typeface="Calibri" panose="020F0502020204030204" pitchFamily="34" charset="0"/>
                <a:cs typeface="Calibri" panose="020F0502020204030204" pitchFamily="34" charset="0"/>
              </a:rPr>
              <a:t> cables are rated for </a:t>
            </a:r>
            <a:r>
              <a:rPr lang="en-US" b="1" dirty="0">
                <a:latin typeface="Calibri" panose="020F0502020204030204" pitchFamily="34" charset="0"/>
                <a:cs typeface="Calibri" panose="020F0502020204030204" pitchFamily="34" charset="0"/>
              </a:rPr>
              <a:t>10 Gigabit </a:t>
            </a:r>
            <a:r>
              <a:rPr lang="en-US" dirty="0">
                <a:latin typeface="Calibri" panose="020F0502020204030204" pitchFamily="34" charset="0"/>
                <a:cs typeface="Calibri" panose="020F0502020204030204" pitchFamily="34" charset="0"/>
              </a:rPr>
              <a:t>speeds and 250 MHz for a PLL of up to 90 meters.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Cat</a:t>
            </a:r>
            <a:r>
              <a:rPr lang="en-US" b="1" dirty="0">
                <a:highlight>
                  <a:srgbClr val="FFFF00"/>
                </a:highlight>
                <a:latin typeface="Calibri" panose="020F0502020204030204" pitchFamily="34" charset="0"/>
                <a:cs typeface="Calibri" panose="020F0502020204030204" pitchFamily="34" charset="0"/>
              </a:rPr>
              <a:t>6A</a:t>
            </a:r>
            <a:r>
              <a:rPr lang="en-US" dirty="0">
                <a:latin typeface="Calibri" panose="020F0502020204030204" pitchFamily="34" charset="0"/>
                <a:cs typeface="Calibri" panose="020F0502020204030204" pitchFamily="34" charset="0"/>
              </a:rPr>
              <a:t> cables are rated for </a:t>
            </a:r>
            <a:r>
              <a:rPr lang="en-US" b="1" dirty="0">
                <a:latin typeface="Calibri" panose="020F0502020204030204" pitchFamily="34" charset="0"/>
                <a:cs typeface="Calibri" panose="020F0502020204030204" pitchFamily="34" charset="0"/>
              </a:rPr>
              <a:t>10 Gigabit</a:t>
            </a:r>
            <a:r>
              <a:rPr lang="en-US" dirty="0">
                <a:latin typeface="Calibri" panose="020F0502020204030204" pitchFamily="34" charset="0"/>
                <a:cs typeface="Calibri" panose="020F0502020204030204" pitchFamily="34" charset="0"/>
              </a:rPr>
              <a:t> and </a:t>
            </a:r>
            <a:r>
              <a:rPr lang="en-US" b="1" dirty="0">
                <a:latin typeface="Calibri" panose="020F0502020204030204" pitchFamily="34" charset="0"/>
                <a:cs typeface="Calibri" panose="020F0502020204030204" pitchFamily="34" charset="0"/>
              </a:rPr>
              <a:t>500 MHz</a:t>
            </a:r>
            <a:r>
              <a:rPr lang="en-US" dirty="0">
                <a:latin typeface="Calibri" panose="020F0502020204030204" pitchFamily="34" charset="0"/>
                <a:cs typeface="Calibri" panose="020F0502020204030204" pitchFamily="34" charset="0"/>
              </a:rPr>
              <a:t> for a PLL of up to 90 meters.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lvl="1"/>
            <a:r>
              <a:rPr lang="en-US" dirty="0">
                <a:cs typeface="Calibri" panose="020F0502020204030204" pitchFamily="34" charset="0"/>
              </a:rPr>
              <a:t>Cat</a:t>
            </a:r>
            <a:r>
              <a:rPr lang="en-US" b="1" dirty="0">
                <a:highlight>
                  <a:srgbClr val="FFFF00"/>
                </a:highlight>
                <a:cs typeface="Calibri" panose="020F0502020204030204" pitchFamily="34" charset="0"/>
              </a:rPr>
              <a:t>8</a:t>
            </a:r>
            <a:r>
              <a:rPr lang="en-US" dirty="0">
                <a:cs typeface="Calibri" panose="020F0502020204030204" pitchFamily="34" charset="0"/>
              </a:rPr>
              <a:t> cables will handle up to </a:t>
            </a:r>
            <a:r>
              <a:rPr lang="en-US" b="1" dirty="0">
                <a:cs typeface="Calibri" panose="020F0502020204030204" pitchFamily="34" charset="0"/>
              </a:rPr>
              <a:t>40 Gigabit </a:t>
            </a:r>
            <a:r>
              <a:rPr lang="en-US" dirty="0">
                <a:cs typeface="Calibri" panose="020F0502020204030204" pitchFamily="34" charset="0"/>
              </a:rPr>
              <a:t>speeds with 2000 MHz for a PLL of 24 meters,</a:t>
            </a:r>
            <a:br>
              <a:rPr lang="en-US" dirty="0">
                <a:cs typeface="Calibri" panose="020F0502020204030204" pitchFamily="34" charset="0"/>
              </a:rPr>
            </a:br>
            <a:r>
              <a:rPr lang="en-US" dirty="0">
                <a:cs typeface="Calibri" panose="020F0502020204030204" pitchFamily="34" charset="0"/>
              </a:rPr>
              <a:t>or they can do 10 Gigabit for a normal PLL of up to 90 meters.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r>
              <a:rPr lang="en-US" sz="2400" dirty="0">
                <a:cs typeface="Calibri" panose="020F0502020204030204" pitchFamily="34" charset="0"/>
              </a:rPr>
              <a:t>Rather than worrying about "what cable's what," </a:t>
            </a:r>
            <a:r>
              <a:rPr lang="en-US" sz="2400" b="1" dirty="0">
                <a:cs typeface="Calibri" panose="020F0502020204030204" pitchFamily="34" charset="0"/>
              </a:rPr>
              <a:t>my recommendation is to only buy and use Cat6A or Cat8</a:t>
            </a:r>
            <a:r>
              <a:rPr lang="en-US" sz="2400" dirty="0">
                <a:cs typeface="Calibri" panose="020F0502020204030204" pitchFamily="34" charset="0"/>
              </a:rPr>
              <a:t> for everything moving forward (in most cases, pricing differences between the various categories will be negligible, unless you're buying miles of cable).</a:t>
            </a:r>
          </a:p>
        </p:txBody>
      </p:sp>
      <p:sp>
        <p:nvSpPr>
          <p:cNvPr id="4" name="Slide Number Placeholder 3">
            <a:extLst>
              <a:ext uri="{FF2B5EF4-FFF2-40B4-BE49-F238E27FC236}">
                <a16:creationId xmlns:a16="http://schemas.microsoft.com/office/drawing/2014/main" id="{8E434B7B-F3F7-C276-F457-7942D0F24633}"/>
              </a:ext>
            </a:extLst>
          </p:cNvPr>
          <p:cNvSpPr>
            <a:spLocks noGrp="1"/>
          </p:cNvSpPr>
          <p:nvPr>
            <p:ph type="sldNum" sz="quarter" idx="12"/>
          </p:nvPr>
        </p:nvSpPr>
        <p:spPr/>
        <p:txBody>
          <a:bodyPr/>
          <a:lstStyle/>
          <a:p>
            <a:fld id="{8B04D3DA-140F-184A-82C2-6FC5EAE7F0A1}" type="slidenum">
              <a:rPr lang="en-US" smtClean="0"/>
              <a:t>35</a:t>
            </a:fld>
            <a:endParaRPr lang="en-US"/>
          </a:p>
        </p:txBody>
      </p:sp>
    </p:spTree>
    <p:extLst>
      <p:ext uri="{BB962C8B-B14F-4D97-AF65-F5344CB8AC3E}">
        <p14:creationId xmlns:p14="http://schemas.microsoft.com/office/powerpoint/2010/main" val="2430850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17536-2749-43F8-5386-72F32B317C0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02372C9-ED24-1CC5-8999-E7835CC1683C}"/>
              </a:ext>
            </a:extLst>
          </p:cNvPr>
          <p:cNvSpPr>
            <a:spLocks noGrp="1"/>
          </p:cNvSpPr>
          <p:nvPr>
            <p:ph type="ctrTitle"/>
          </p:nvPr>
        </p:nvSpPr>
        <p:spPr>
          <a:xfrm>
            <a:off x="1524000" y="2038120"/>
            <a:ext cx="9144000" cy="620175"/>
          </a:xfrm>
        </p:spPr>
        <p:txBody>
          <a:bodyPr>
            <a:normAutofit/>
          </a:bodyPr>
          <a:lstStyle/>
          <a:p>
            <a:r>
              <a:rPr lang="en-US" sz="3200" b="1" dirty="0">
                <a:cs typeface="Calibri" panose="020F0502020204030204" pitchFamily="34" charset="0"/>
              </a:rPr>
              <a:t>3</a:t>
            </a:r>
            <a:r>
              <a:rPr lang="en-US" sz="3200" b="1" dirty="0">
                <a:latin typeface="Calibri" panose="020F0502020204030204" pitchFamily="34" charset="0"/>
                <a:cs typeface="Calibri" panose="020F0502020204030204" pitchFamily="34" charset="0"/>
              </a:rPr>
              <a:t>. </a:t>
            </a:r>
            <a:r>
              <a:rPr lang="en-US" sz="3200" b="1" dirty="0">
                <a:cs typeface="Calibri" panose="020F0502020204030204" pitchFamily="34" charset="0"/>
              </a:rPr>
              <a:t>Remaining </a:t>
            </a:r>
            <a:r>
              <a:rPr lang="en-US" sz="3200" b="1" dirty="0">
                <a:latin typeface="Calibri" panose="020F0502020204030204" pitchFamily="34" charset="0"/>
                <a:cs typeface="Calibri" panose="020F0502020204030204" pitchFamily="34" charset="0"/>
              </a:rPr>
              <a:t>2.5Gbps Network Infrastructure</a:t>
            </a:r>
          </a:p>
        </p:txBody>
      </p:sp>
      <p:sp>
        <p:nvSpPr>
          <p:cNvPr id="6" name="Subtitle 5">
            <a:extLst>
              <a:ext uri="{FF2B5EF4-FFF2-40B4-BE49-F238E27FC236}">
                <a16:creationId xmlns:a16="http://schemas.microsoft.com/office/drawing/2014/main" id="{13BC1E52-F222-218C-8C17-FAA6D6B69633}"/>
              </a:ext>
            </a:extLst>
          </p:cNvPr>
          <p:cNvSpPr>
            <a:spLocks noGrp="1"/>
          </p:cNvSpPr>
          <p:nvPr>
            <p:ph type="subTitle" idx="1"/>
          </p:nvPr>
        </p:nvSpPr>
        <p:spPr>
          <a:xfrm>
            <a:off x="1524000" y="3602037"/>
            <a:ext cx="9144000" cy="2212975"/>
          </a:xfrm>
        </p:spPr>
        <p:txBody>
          <a:bodyPr/>
          <a:lstStyle/>
          <a:p>
            <a:r>
              <a:rPr lang="en-US" b="1" dirty="0"/>
              <a:t>Bottom Line Up Front</a:t>
            </a:r>
            <a:r>
              <a:rPr lang="en-US" b="1" dirty="0">
                <a:sym typeface="Wingdings" pitchFamily="2" charset="2"/>
              </a:rPr>
              <a:t> (BLUF):</a:t>
            </a:r>
            <a:br>
              <a:rPr lang="en-US" b="1" dirty="0">
                <a:sym typeface="Wingdings" pitchFamily="2" charset="2"/>
              </a:rPr>
            </a:br>
            <a:br>
              <a:rPr lang="en-US" b="1" dirty="0">
                <a:sym typeface="Wingdings" pitchFamily="2" charset="2"/>
              </a:rPr>
            </a:br>
            <a:r>
              <a:rPr lang="en-US" dirty="0">
                <a:sym typeface="Wingdings" pitchFamily="2" charset="2"/>
              </a:rPr>
              <a:t>At least some of your network gear will likely be provided by your ISP.</a:t>
            </a:r>
            <a:br>
              <a:rPr lang="en-US" dirty="0">
                <a:sym typeface="Wingdings" pitchFamily="2" charset="2"/>
              </a:rPr>
            </a:br>
            <a:r>
              <a:rPr lang="en-US" dirty="0">
                <a:sym typeface="Wingdings" pitchFamily="2" charset="2"/>
              </a:rPr>
              <a:t>Confirm that it is correctly configured for the speed you bought.</a:t>
            </a:r>
            <a:br>
              <a:rPr lang="en-US" dirty="0">
                <a:sym typeface="Wingdings" pitchFamily="2" charset="2"/>
              </a:rPr>
            </a:br>
            <a:r>
              <a:rPr lang="en-US" dirty="0">
                <a:sym typeface="Wingdings" pitchFamily="2" charset="2"/>
              </a:rPr>
              <a:t>Recognize that you may need to add a supplemental switch to get the Ethernet port count you need. Test and CONFIRM your throughput!</a:t>
            </a:r>
            <a:endParaRPr lang="en-US" b="1" dirty="0"/>
          </a:p>
        </p:txBody>
      </p:sp>
    </p:spTree>
    <p:extLst>
      <p:ext uri="{BB962C8B-B14F-4D97-AF65-F5344CB8AC3E}">
        <p14:creationId xmlns:p14="http://schemas.microsoft.com/office/powerpoint/2010/main" val="2927840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2E120-8045-BD03-6146-9AB0B6A32C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E9CC1F-3F14-5ED5-1365-A37AD671E627}"/>
              </a:ext>
            </a:extLst>
          </p:cNvPr>
          <p:cNvSpPr>
            <a:spLocks noGrp="1"/>
          </p:cNvSpPr>
          <p:nvPr>
            <p:ph type="title"/>
          </p:nvPr>
        </p:nvSpPr>
        <p:spPr>
          <a:xfrm>
            <a:off x="187287" y="176270"/>
            <a:ext cx="11898217" cy="440675"/>
          </a:xfrm>
        </p:spPr>
        <p:txBody>
          <a:bodyPr>
            <a:noAutofit/>
          </a:bodyPr>
          <a:lstStyle/>
          <a:p>
            <a:r>
              <a:rPr lang="en-US" sz="3200" b="1" dirty="0">
                <a:latin typeface="Calibri" panose="020F0502020204030204" pitchFamily="34" charset="0"/>
                <a:cs typeface="Calibri" panose="020F0502020204030204" pitchFamily="34" charset="0"/>
              </a:rPr>
              <a:t>Our Provider-Provided Wireless Calix Router Was Upgraded for Free!</a:t>
            </a:r>
          </a:p>
        </p:txBody>
      </p:sp>
      <p:sp>
        <p:nvSpPr>
          <p:cNvPr id="3" name="Content Placeholder 2">
            <a:extLst>
              <a:ext uri="{FF2B5EF4-FFF2-40B4-BE49-F238E27FC236}">
                <a16:creationId xmlns:a16="http://schemas.microsoft.com/office/drawing/2014/main" id="{78CDBC8B-D869-CF40-39FB-09DB9CCAC2A3}"/>
              </a:ext>
            </a:extLst>
          </p:cNvPr>
          <p:cNvSpPr>
            <a:spLocks noGrp="1"/>
          </p:cNvSpPr>
          <p:nvPr>
            <p:ph idx="1"/>
          </p:nvPr>
        </p:nvSpPr>
        <p:spPr>
          <a:xfrm>
            <a:off x="308471" y="826265"/>
            <a:ext cx="11578727" cy="5761822"/>
          </a:xfrm>
        </p:spPr>
        <p:txBody>
          <a:bodyPr>
            <a:normAutofit/>
          </a:bodyPr>
          <a:lstStyle/>
          <a:p>
            <a:pPr>
              <a:lnSpc>
                <a:spcPct val="100000"/>
              </a:lnSpc>
              <a:spcBef>
                <a:spcPts val="0"/>
              </a:spcBef>
              <a:spcAft>
                <a:spcPts val="400"/>
              </a:spcAft>
            </a:pPr>
            <a:r>
              <a:rPr lang="en-US" sz="2400" dirty="0">
                <a:cs typeface="Calibri" panose="020F0502020204030204" pitchFamily="34" charset="0"/>
              </a:rPr>
              <a:t>This was done by a provider technician, and it tested OK from the provider's app. This was another Calix </a:t>
            </a:r>
            <a:r>
              <a:rPr lang="en-US" sz="2400" dirty="0" err="1">
                <a:cs typeface="Calibri" panose="020F0502020204030204" pitchFamily="34" charset="0"/>
              </a:rPr>
              <a:t>Gigaspire</a:t>
            </a:r>
            <a:r>
              <a:rPr lang="en-US" sz="2400" dirty="0">
                <a:cs typeface="Calibri" panose="020F0502020204030204" pitchFamily="34" charset="0"/>
              </a:rPr>
              <a:t>, just a different (more powerful) model, the u6.</a:t>
            </a:r>
          </a:p>
        </p:txBody>
      </p:sp>
      <p:sp>
        <p:nvSpPr>
          <p:cNvPr id="4" name="Slide Number Placeholder 3">
            <a:extLst>
              <a:ext uri="{FF2B5EF4-FFF2-40B4-BE49-F238E27FC236}">
                <a16:creationId xmlns:a16="http://schemas.microsoft.com/office/drawing/2014/main" id="{3807580E-880F-003C-473E-013A7F7D721A}"/>
              </a:ext>
            </a:extLst>
          </p:cNvPr>
          <p:cNvSpPr>
            <a:spLocks noGrp="1"/>
          </p:cNvSpPr>
          <p:nvPr>
            <p:ph type="sldNum" sz="quarter" idx="12"/>
          </p:nvPr>
        </p:nvSpPr>
        <p:spPr/>
        <p:txBody>
          <a:bodyPr/>
          <a:lstStyle/>
          <a:p>
            <a:fld id="{8B04D3DA-140F-184A-82C2-6FC5EAE7F0A1}" type="slidenum">
              <a:rPr lang="en-US" smtClean="0"/>
              <a:t>37</a:t>
            </a:fld>
            <a:endParaRPr lang="en-US" dirty="0"/>
          </a:p>
        </p:txBody>
      </p:sp>
      <p:pic>
        <p:nvPicPr>
          <p:cNvPr id="8" name="Picture 7" descr="A screenshot of a run test&#10;&#10;AI-generated content may be incorrect.">
            <a:extLst>
              <a:ext uri="{FF2B5EF4-FFF2-40B4-BE49-F238E27FC236}">
                <a16:creationId xmlns:a16="http://schemas.microsoft.com/office/drawing/2014/main" id="{74B66E81-05A6-8986-6964-6EBBC08F33D1}"/>
              </a:ext>
            </a:extLst>
          </p:cNvPr>
          <p:cNvPicPr>
            <a:picLocks noChangeAspect="1"/>
          </p:cNvPicPr>
          <p:nvPr/>
        </p:nvPicPr>
        <p:blipFill>
          <a:blip r:embed="rId2"/>
          <a:stretch>
            <a:fillRect/>
          </a:stretch>
        </p:blipFill>
        <p:spPr>
          <a:xfrm>
            <a:off x="630125" y="1930400"/>
            <a:ext cx="10101135" cy="3979746"/>
          </a:xfrm>
          <a:prstGeom prst="rect">
            <a:avLst/>
          </a:prstGeom>
          <a:ln>
            <a:solidFill>
              <a:schemeClr val="tx1"/>
            </a:solidFill>
          </a:ln>
        </p:spPr>
      </p:pic>
    </p:spTree>
    <p:extLst>
      <p:ext uri="{BB962C8B-B14F-4D97-AF65-F5344CB8AC3E}">
        <p14:creationId xmlns:p14="http://schemas.microsoft.com/office/powerpoint/2010/main" val="1423617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D883C-CCD6-F5B3-371B-A0614949C7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26331F-6415-BCA5-8669-58C3279F1AD4}"/>
              </a:ext>
            </a:extLst>
          </p:cNvPr>
          <p:cNvSpPr>
            <a:spLocks noGrp="1"/>
          </p:cNvSpPr>
          <p:nvPr>
            <p:ph type="title"/>
          </p:nvPr>
        </p:nvSpPr>
        <p:spPr>
          <a:xfrm>
            <a:off x="225631" y="176270"/>
            <a:ext cx="11661569" cy="440675"/>
          </a:xfrm>
        </p:spPr>
        <p:txBody>
          <a:bodyPr>
            <a:noAutofit/>
          </a:bodyPr>
          <a:lstStyle/>
          <a:p>
            <a:r>
              <a:rPr lang="en-US" sz="3200" b="1" dirty="0">
                <a:latin typeface="Calibri" panose="020F0502020204030204" pitchFamily="34" charset="0"/>
                <a:cs typeface="Calibri" panose="020F0502020204030204" pitchFamily="34" charset="0"/>
              </a:rPr>
              <a:t>The router gateway was initially left configured for just gigabit</a:t>
            </a:r>
          </a:p>
        </p:txBody>
      </p:sp>
      <p:pic>
        <p:nvPicPr>
          <p:cNvPr id="6" name="Content Placeholder 5" descr="A screenshot of a computer&#10;&#10;AI-generated content may be incorrect.">
            <a:extLst>
              <a:ext uri="{FF2B5EF4-FFF2-40B4-BE49-F238E27FC236}">
                <a16:creationId xmlns:a16="http://schemas.microsoft.com/office/drawing/2014/main" id="{96371554-20F0-532A-FF17-1A9972FC7E82}"/>
              </a:ext>
            </a:extLst>
          </p:cNvPr>
          <p:cNvPicPr>
            <a:picLocks noGrp="1" noChangeAspect="1"/>
          </p:cNvPicPr>
          <p:nvPr>
            <p:ph idx="1"/>
          </p:nvPr>
        </p:nvPicPr>
        <p:blipFill>
          <a:blip r:embed="rId2"/>
          <a:stretch>
            <a:fillRect/>
          </a:stretch>
        </p:blipFill>
        <p:spPr>
          <a:xfrm>
            <a:off x="392743" y="776287"/>
            <a:ext cx="9034623" cy="5762625"/>
          </a:xfrm>
          <a:ln>
            <a:solidFill>
              <a:schemeClr val="tx1"/>
            </a:solidFill>
          </a:ln>
        </p:spPr>
      </p:pic>
      <p:sp>
        <p:nvSpPr>
          <p:cNvPr id="4" name="Slide Number Placeholder 3">
            <a:extLst>
              <a:ext uri="{FF2B5EF4-FFF2-40B4-BE49-F238E27FC236}">
                <a16:creationId xmlns:a16="http://schemas.microsoft.com/office/drawing/2014/main" id="{269D8DE1-4BB1-77C9-6505-D9685CB303B9}"/>
              </a:ext>
            </a:extLst>
          </p:cNvPr>
          <p:cNvSpPr>
            <a:spLocks noGrp="1"/>
          </p:cNvSpPr>
          <p:nvPr>
            <p:ph type="sldNum" sz="quarter" idx="12"/>
          </p:nvPr>
        </p:nvSpPr>
        <p:spPr/>
        <p:txBody>
          <a:bodyPr/>
          <a:lstStyle/>
          <a:p>
            <a:fld id="{8B04D3DA-140F-184A-82C2-6FC5EAE7F0A1}" type="slidenum">
              <a:rPr lang="en-US" smtClean="0"/>
              <a:t>38</a:t>
            </a:fld>
            <a:endParaRPr lang="en-US"/>
          </a:p>
        </p:txBody>
      </p:sp>
    </p:spTree>
    <p:extLst>
      <p:ext uri="{BB962C8B-B14F-4D97-AF65-F5344CB8AC3E}">
        <p14:creationId xmlns:p14="http://schemas.microsoft.com/office/powerpoint/2010/main" val="1077724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D4E9F-92DB-53EA-BF98-F0DF4FB9E6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58A9FA-3517-3D1B-45C0-F6117FABAF7D}"/>
              </a:ext>
            </a:extLst>
          </p:cNvPr>
          <p:cNvSpPr>
            <a:spLocks noGrp="1"/>
          </p:cNvSpPr>
          <p:nvPr>
            <p:ph type="title"/>
          </p:nvPr>
        </p:nvSpPr>
        <p:spPr>
          <a:xfrm>
            <a:off x="308472" y="176270"/>
            <a:ext cx="11578728" cy="440675"/>
          </a:xfrm>
        </p:spPr>
        <p:txBody>
          <a:bodyPr>
            <a:noAutofit/>
          </a:bodyPr>
          <a:lstStyle/>
          <a:p>
            <a:r>
              <a:rPr lang="en-US" sz="3200" b="1" dirty="0">
                <a:latin typeface="Calibri" panose="020F0502020204030204" pitchFamily="34" charset="0"/>
                <a:cs typeface="Calibri" panose="020F0502020204030204" pitchFamily="34" charset="0"/>
              </a:rPr>
              <a:t>A support ticket with the provider (and a reboot) got that corrected</a:t>
            </a:r>
          </a:p>
        </p:txBody>
      </p:sp>
      <p:sp>
        <p:nvSpPr>
          <p:cNvPr id="4" name="Slide Number Placeholder 3">
            <a:extLst>
              <a:ext uri="{FF2B5EF4-FFF2-40B4-BE49-F238E27FC236}">
                <a16:creationId xmlns:a16="http://schemas.microsoft.com/office/drawing/2014/main" id="{DE7E4296-F15A-22AD-7B20-16B80CA8E2C3}"/>
              </a:ext>
            </a:extLst>
          </p:cNvPr>
          <p:cNvSpPr>
            <a:spLocks noGrp="1"/>
          </p:cNvSpPr>
          <p:nvPr>
            <p:ph type="sldNum" sz="quarter" idx="12"/>
          </p:nvPr>
        </p:nvSpPr>
        <p:spPr/>
        <p:txBody>
          <a:bodyPr/>
          <a:lstStyle/>
          <a:p>
            <a:fld id="{8B04D3DA-140F-184A-82C2-6FC5EAE7F0A1}" type="slidenum">
              <a:rPr lang="en-US" smtClean="0"/>
              <a:t>39</a:t>
            </a:fld>
            <a:endParaRPr lang="en-US"/>
          </a:p>
        </p:txBody>
      </p:sp>
      <p:pic>
        <p:nvPicPr>
          <p:cNvPr id="8" name="Picture 7" descr="A screenshot of a computer&#10;&#10;AI-generated content may be incorrect.">
            <a:extLst>
              <a:ext uri="{FF2B5EF4-FFF2-40B4-BE49-F238E27FC236}">
                <a16:creationId xmlns:a16="http://schemas.microsoft.com/office/drawing/2014/main" id="{5B0984D7-78CA-EBDE-A738-964C21279C08}"/>
              </a:ext>
            </a:extLst>
          </p:cNvPr>
          <p:cNvPicPr>
            <a:picLocks noChangeAspect="1"/>
          </p:cNvPicPr>
          <p:nvPr/>
        </p:nvPicPr>
        <p:blipFill>
          <a:blip r:embed="rId2"/>
          <a:stretch>
            <a:fillRect/>
          </a:stretch>
        </p:blipFill>
        <p:spPr>
          <a:xfrm>
            <a:off x="418504" y="783772"/>
            <a:ext cx="9117381" cy="5810398"/>
          </a:xfrm>
          <a:prstGeom prst="rect">
            <a:avLst/>
          </a:prstGeom>
          <a:ln>
            <a:solidFill>
              <a:schemeClr val="tx1"/>
            </a:solidFill>
          </a:ln>
        </p:spPr>
      </p:pic>
    </p:spTree>
    <p:extLst>
      <p:ext uri="{BB962C8B-B14F-4D97-AF65-F5344CB8AC3E}">
        <p14:creationId xmlns:p14="http://schemas.microsoft.com/office/powerpoint/2010/main" val="1860157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7E548-2B3D-96B7-FA27-DF8B370C08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D781F9-F7B6-2F1B-87F7-E29AC79DF1B5}"/>
              </a:ext>
            </a:extLst>
          </p:cNvPr>
          <p:cNvSpPr>
            <a:spLocks noGrp="1"/>
          </p:cNvSpPr>
          <p:nvPr>
            <p:ph type="title"/>
          </p:nvPr>
        </p:nvSpPr>
        <p:spPr>
          <a:xfrm>
            <a:off x="308472" y="176270"/>
            <a:ext cx="11578728" cy="429658"/>
          </a:xfrm>
        </p:spPr>
        <p:txBody>
          <a:bodyPr>
            <a:normAutofit fontScale="90000"/>
          </a:bodyPr>
          <a:lstStyle/>
          <a:p>
            <a:r>
              <a:rPr lang="en-US" sz="3200" b="1" dirty="0">
                <a:latin typeface="Calibri" panose="020F0502020204030204" pitchFamily="34" charset="0"/>
                <a:cs typeface="Calibri" panose="020F0502020204030204" pitchFamily="34" charset="0"/>
              </a:rPr>
              <a:t>Joe! Is network performance really a 'M3AAWG thing'? </a:t>
            </a:r>
            <a:r>
              <a:rPr lang="en-US" sz="3200" b="1" i="1" u="sng" dirty="0">
                <a:latin typeface="Calibri" panose="020F0502020204030204" pitchFamily="34" charset="0"/>
                <a:cs typeface="Calibri" panose="020F0502020204030204" pitchFamily="34" charset="0"/>
              </a:rPr>
              <a:t>YES</a:t>
            </a:r>
          </a:p>
        </p:txBody>
      </p:sp>
      <p:sp>
        <p:nvSpPr>
          <p:cNvPr id="3" name="Content Placeholder 2">
            <a:extLst>
              <a:ext uri="{FF2B5EF4-FFF2-40B4-BE49-F238E27FC236}">
                <a16:creationId xmlns:a16="http://schemas.microsoft.com/office/drawing/2014/main" id="{D3629706-29E5-0A57-E101-9DD89DC72391}"/>
              </a:ext>
            </a:extLst>
          </p:cNvPr>
          <p:cNvSpPr>
            <a:spLocks noGrp="1"/>
          </p:cNvSpPr>
          <p:nvPr>
            <p:ph idx="1"/>
          </p:nvPr>
        </p:nvSpPr>
        <p:spPr>
          <a:xfrm>
            <a:off x="308471" y="705080"/>
            <a:ext cx="11578727" cy="5883007"/>
          </a:xfrm>
        </p:spPr>
        <p:txBody>
          <a:bodyPr>
            <a:normAutofit/>
          </a:bodyPr>
          <a:lstStyle/>
          <a:p>
            <a:r>
              <a:rPr lang="en-US" sz="2400" dirty="0">
                <a:latin typeface="Calibri" panose="020F0502020204030204" pitchFamily="34" charset="0"/>
                <a:cs typeface="Calibri" panose="020F0502020204030204" pitchFamily="34" charset="0"/>
              </a:rPr>
              <a:t>M3AAWG's all about "messaging, malware and mobile," e.g., network applications and cyber security topics. That directly relates to network </a:t>
            </a:r>
            <a:r>
              <a:rPr lang="en-US" sz="2400" b="1" dirty="0">
                <a:latin typeface="Calibri" panose="020F0502020204030204" pitchFamily="34" charset="0"/>
                <a:cs typeface="Calibri" panose="020F0502020204030204" pitchFamily="34" charset="0"/>
              </a:rPr>
              <a:t>performance,</a:t>
            </a:r>
            <a:r>
              <a:rPr lang="en-US" sz="2400" dirty="0">
                <a:latin typeface="Calibri" panose="020F0502020204030204" pitchFamily="34" charset="0"/>
                <a:cs typeface="Calibri" panose="020F0502020204030204" pitchFamily="34" charset="0"/>
              </a:rPr>
              <a:t> particularly now that our online environment </a:t>
            </a:r>
            <a:r>
              <a:rPr lang="en-US" sz="2400" dirty="0">
                <a:cs typeface="Calibri" panose="020F0502020204030204" pitchFamily="34" charset="0"/>
              </a:rPr>
              <a:t>is </a:t>
            </a:r>
            <a:r>
              <a:rPr lang="en-US" sz="2400" dirty="0">
                <a:latin typeface="Calibri" panose="020F0502020204030204" pitchFamily="34" charset="0"/>
                <a:cs typeface="Calibri" panose="020F0502020204030204" pitchFamily="34" charset="0"/>
              </a:rPr>
              <a:t>dramatically evolving.</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How are things evolving? Well, </a:t>
            </a:r>
            <a:r>
              <a:rPr lang="en-US" sz="2400" b="1" dirty="0">
                <a:latin typeface="Calibri" panose="020F0502020204030204" pitchFamily="34" charset="0"/>
                <a:cs typeface="Calibri" panose="020F0502020204030204" pitchFamily="34" charset="0"/>
              </a:rPr>
              <a:t>residential connections have gotten REALLY fast &amp; cheap.</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lvl="1">
              <a:spcAft>
                <a:spcPts val="800"/>
              </a:spcAft>
            </a:pPr>
            <a:r>
              <a:rPr lang="en-US" b="1" dirty="0">
                <a:solidFill>
                  <a:srgbClr val="FF0000"/>
                </a:solidFill>
                <a:latin typeface="Calibri" panose="020F0502020204030204" pitchFamily="34" charset="0"/>
                <a:cs typeface="Calibri" panose="020F0502020204030204" pitchFamily="34" charset="0"/>
              </a:rPr>
              <a:t>Multi-gigabit+</a:t>
            </a:r>
            <a:r>
              <a:rPr lang="en-US" b="1" dirty="0">
                <a:latin typeface="Calibri" panose="020F0502020204030204" pitchFamily="34" charset="0"/>
                <a:cs typeface="Calibri" panose="020F0502020204030204" pitchFamily="34" charset="0"/>
              </a:rPr>
              <a:t> Fiber To The Home (FTTH) connections are now routinely available in North America. </a:t>
            </a:r>
            <a:r>
              <a:rPr lang="en-US" dirty="0">
                <a:latin typeface="Calibri" panose="020F0502020204030204" pitchFamily="34" charset="0"/>
                <a:cs typeface="Calibri" panose="020F0502020204030204" pitchFamily="34" charset="0"/>
              </a:rPr>
              <a:t>For example, in the suburban area of Oregon where I live, some </a:t>
            </a:r>
            <a:r>
              <a:rPr lang="en-US" dirty="0">
                <a:cs typeface="Calibri" panose="020F0502020204030204" pitchFamily="34" charset="0"/>
              </a:rPr>
              <a:t>sample FTTH offers include (at least as of the time this deck was prepared):</a:t>
            </a:r>
            <a:br>
              <a:rPr lang="en-US" b="1" dirty="0">
                <a:latin typeface="Calibri" panose="020F0502020204030204" pitchFamily="34" charset="0"/>
                <a:cs typeface="Calibri" panose="020F0502020204030204" pitchFamily="34" charset="0"/>
              </a:rPr>
            </a:b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	Xfinity:</a:t>
            </a:r>
            <a:r>
              <a:rPr lang="en-US" dirty="0">
                <a:latin typeface="Calibri" panose="020F0502020204030204" pitchFamily="34" charset="0"/>
                <a:cs typeface="Calibri" panose="020F0502020204030204" pitchFamily="34" charset="0"/>
              </a:rPr>
              <a:t> 2.1 Gbps for USD$85/month</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Hunter Communications:</a:t>
            </a:r>
            <a:r>
              <a:rPr lang="en-US" dirty="0">
                <a:latin typeface="Calibri" panose="020F0502020204030204" pitchFamily="34" charset="0"/>
                <a:cs typeface="Calibri" panose="020F0502020204030204" pitchFamily="34" charset="0"/>
              </a:rPr>
              <a:t> 2.5 Gbps for USD$120/month</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a:t>
            </a:r>
            <a:r>
              <a:rPr lang="en-US" dirty="0">
                <a:cs typeface="Calibri" panose="020F0502020204030204" pitchFamily="34" charset="0"/>
              </a:rPr>
              <a:t>onsult your local providers for specific offers available in your area]</a:t>
            </a:r>
            <a:br>
              <a:rPr lang="en-US" dirty="0">
                <a:cs typeface="Calibri" panose="020F0502020204030204" pitchFamily="34" charset="0"/>
              </a:rPr>
            </a:br>
            <a:endParaRPr lang="en-US" b="1" dirty="0">
              <a:latin typeface="Calibri" panose="020F0502020204030204" pitchFamily="34" charset="0"/>
              <a:cs typeface="Calibri" panose="020F0502020204030204" pitchFamily="34" charset="0"/>
            </a:endParaRPr>
          </a:p>
          <a:p>
            <a:pPr indent="0">
              <a:buNone/>
            </a:pPr>
            <a:r>
              <a:rPr lang="en-US" sz="2400" b="1" dirty="0">
                <a:highlight>
                  <a:srgbClr val="FFFF00"/>
                </a:highlight>
                <a:cs typeface="Calibri" panose="020F0502020204030204" pitchFamily="34" charset="0"/>
              </a:rPr>
              <a:t>Imagine if fast connections like these were to fall under the control of bad guys!</a:t>
            </a:r>
            <a:endParaRPr lang="en-US" sz="2400" b="1" dirty="0">
              <a:highlight>
                <a:srgbClr val="FFFF00"/>
              </a:highlight>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F10298D-6B03-309D-BE62-7FF7339A4854}"/>
              </a:ext>
            </a:extLst>
          </p:cNvPr>
          <p:cNvSpPr>
            <a:spLocks noGrp="1"/>
          </p:cNvSpPr>
          <p:nvPr>
            <p:ph type="sldNum" sz="quarter" idx="12"/>
          </p:nvPr>
        </p:nvSpPr>
        <p:spPr/>
        <p:txBody>
          <a:bodyPr/>
          <a:lstStyle/>
          <a:p>
            <a:fld id="{8B04D3DA-140F-184A-82C2-6FC5EAE7F0A1}" type="slidenum">
              <a:rPr lang="en-US" smtClean="0"/>
              <a:t>4</a:t>
            </a:fld>
            <a:endParaRPr lang="en-US" dirty="0"/>
          </a:p>
        </p:txBody>
      </p:sp>
    </p:spTree>
    <p:extLst>
      <p:ext uri="{BB962C8B-B14F-4D97-AF65-F5344CB8AC3E}">
        <p14:creationId xmlns:p14="http://schemas.microsoft.com/office/powerpoint/2010/main" val="2885963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E9D2D-3C57-3111-7D00-22AA8D3519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D4AF3F-9DBF-BC0D-4C7C-AD16F608AF7E}"/>
              </a:ext>
            </a:extLst>
          </p:cNvPr>
          <p:cNvSpPr>
            <a:spLocks noGrp="1"/>
          </p:cNvSpPr>
          <p:nvPr>
            <p:ph type="title"/>
          </p:nvPr>
        </p:nvSpPr>
        <p:spPr>
          <a:xfrm>
            <a:off x="308472" y="176270"/>
            <a:ext cx="11578728" cy="440675"/>
          </a:xfrm>
        </p:spPr>
        <p:txBody>
          <a:bodyPr>
            <a:noAutofit/>
          </a:bodyPr>
          <a:lstStyle/>
          <a:p>
            <a:r>
              <a:rPr lang="en-US" sz="3200" b="1" dirty="0">
                <a:latin typeface="Calibri" panose="020F0502020204030204" pitchFamily="34" charset="0"/>
                <a:cs typeface="Calibri" panose="020F0502020204030204" pitchFamily="34" charset="0"/>
              </a:rPr>
              <a:t>2.5 or 10 Gig Physical RJ45 Port Counts</a:t>
            </a:r>
          </a:p>
        </p:txBody>
      </p:sp>
      <p:sp>
        <p:nvSpPr>
          <p:cNvPr id="3" name="Content Placeholder 2">
            <a:extLst>
              <a:ext uri="{FF2B5EF4-FFF2-40B4-BE49-F238E27FC236}">
                <a16:creationId xmlns:a16="http://schemas.microsoft.com/office/drawing/2014/main" id="{31A790BE-D38C-8F35-F4E8-A64B7A200234}"/>
              </a:ext>
            </a:extLst>
          </p:cNvPr>
          <p:cNvSpPr>
            <a:spLocks noGrp="1"/>
          </p:cNvSpPr>
          <p:nvPr>
            <p:ph idx="1"/>
          </p:nvPr>
        </p:nvSpPr>
        <p:spPr>
          <a:xfrm>
            <a:off x="308471" y="826265"/>
            <a:ext cx="11578727" cy="5761822"/>
          </a:xfrm>
        </p:spPr>
        <p:txBody>
          <a:bodyPr>
            <a:normAutofit/>
          </a:bodyPr>
          <a:lstStyle/>
          <a:p>
            <a:r>
              <a:rPr lang="en-US" sz="2400" dirty="0">
                <a:cs typeface="Calibri" panose="020F0502020204030204" pitchFamily="34" charset="0"/>
              </a:rPr>
              <a:t>CPE devices provided to customers by ISP's may have a </a:t>
            </a:r>
            <a:r>
              <a:rPr lang="en-US" sz="2400" b="1" dirty="0">
                <a:cs typeface="Calibri" panose="020F0502020204030204" pitchFamily="34" charset="0"/>
              </a:rPr>
              <a:t>limited number of faster-than-gigabit RJ45 ports</a:t>
            </a:r>
            <a:r>
              <a:rPr lang="en-US" sz="2400" dirty="0">
                <a:cs typeface="Calibri" panose="020F0502020204030204" pitchFamily="34" charset="0"/>
              </a:rPr>
              <a:t> (ours had just ONE upstream and one downstream 10gig port). </a:t>
            </a:r>
          </a:p>
          <a:p>
            <a:r>
              <a:rPr lang="en-US" sz="2400" dirty="0">
                <a:cs typeface="Calibri" panose="020F0502020204030204" pitchFamily="34" charset="0"/>
              </a:rPr>
              <a:t>If you need additional 2.5 Gbps/10 Gbps ports, you'll need to </a:t>
            </a:r>
            <a:r>
              <a:rPr lang="en-US" sz="2400" b="1" dirty="0">
                <a:cs typeface="Calibri" panose="020F0502020204030204" pitchFamily="34" charset="0"/>
              </a:rPr>
              <a:t>purchase a switch.</a:t>
            </a:r>
          </a:p>
          <a:p>
            <a:r>
              <a:rPr lang="en-US" sz="2400" dirty="0">
                <a:cs typeface="Calibri" panose="020F0502020204030204" pitchFamily="34" charset="0"/>
              </a:rPr>
              <a:t>The cost for a 2.5gbps or 10gbps Ethernet switch will vary depending on multiple factors:</a:t>
            </a:r>
          </a:p>
          <a:p>
            <a:pPr lvl="1"/>
            <a:r>
              <a:rPr lang="en-US" b="1" dirty="0">
                <a:cs typeface="Calibri" panose="020F0502020204030204" pitchFamily="34" charset="0"/>
              </a:rPr>
              <a:t>Who makes the switch?</a:t>
            </a:r>
            <a:r>
              <a:rPr lang="en-US" dirty="0">
                <a:cs typeface="Calibri" panose="020F0502020204030204" pitchFamily="34" charset="0"/>
              </a:rPr>
              <a:t> (This is relevant if you're subject to </a:t>
            </a:r>
            <a:r>
              <a:rPr lang="en-US" sz="2400" b="1" dirty="0">
                <a:latin typeface="Calibri" panose="020F0502020204030204" pitchFamily="34" charset="0"/>
                <a:cs typeface="Calibri" panose="020F0502020204030204" pitchFamily="34" charset="0"/>
              </a:rPr>
              <a:t>National Defense Authorization Act (NDAA) restrictions </a:t>
            </a:r>
            <a:r>
              <a:rPr lang="en-US" sz="2400" dirty="0">
                <a:latin typeface="Calibri" panose="020F0502020204030204" pitchFamily="34" charset="0"/>
                <a:cs typeface="Calibri" panose="020F0502020204030204" pitchFamily="34" charset="0"/>
              </a:rPr>
              <a:t>and/or </a:t>
            </a:r>
            <a:r>
              <a:rPr lang="en-US" dirty="0">
                <a:cs typeface="Calibri" panose="020F0502020204030204" pitchFamily="34" charset="0"/>
              </a:rPr>
              <a:t>the </a:t>
            </a:r>
            <a:r>
              <a:rPr lang="en-US" b="1" dirty="0">
                <a:cs typeface="Calibri" panose="020F0502020204030204" pitchFamily="34" charset="0"/>
              </a:rPr>
              <a:t>Trade Agreements Act (TAA)).</a:t>
            </a:r>
          </a:p>
          <a:p>
            <a:pPr lvl="1"/>
            <a:r>
              <a:rPr lang="en-US" dirty="0">
                <a:cs typeface="Calibri" panose="020F0502020204030204" pitchFamily="34" charset="0"/>
              </a:rPr>
              <a:t>Is the switch </a:t>
            </a:r>
            <a:r>
              <a:rPr lang="en-US" b="1" dirty="0">
                <a:cs typeface="Calibri" panose="020F0502020204030204" pitchFamily="34" charset="0"/>
              </a:rPr>
              <a:t>managed</a:t>
            </a:r>
            <a:r>
              <a:rPr lang="en-US" dirty="0">
                <a:cs typeface="Calibri" panose="020F0502020204030204" pitchFamily="34" charset="0"/>
              </a:rPr>
              <a:t> or </a:t>
            </a:r>
            <a:r>
              <a:rPr lang="en-US" b="1" dirty="0">
                <a:cs typeface="Calibri" panose="020F0502020204030204" pitchFamily="34" charset="0"/>
              </a:rPr>
              <a:t>unmanaged</a:t>
            </a:r>
            <a:r>
              <a:rPr lang="en-US" dirty="0">
                <a:cs typeface="Calibri" panose="020F0502020204030204" pitchFamily="34" charset="0"/>
              </a:rPr>
              <a:t>? Put another way, is the switch just "plug-and-play" (effectively functioning as a "one-port-to-multiport adapter"), or can you fully configure &amp; monitor it, etc.? (Can I use VLANS? Jumbo frames? Read SNMP counters?)</a:t>
            </a:r>
          </a:p>
          <a:p>
            <a:pPr lvl="1"/>
            <a:r>
              <a:rPr lang="en-US" dirty="0">
                <a:cs typeface="Calibri" panose="020F0502020204030204" pitchFamily="34" charset="0"/>
              </a:rPr>
              <a:t>What's the switch's </a:t>
            </a:r>
            <a:r>
              <a:rPr lang="en-US" b="1" dirty="0">
                <a:cs typeface="Calibri" panose="020F0502020204030204" pitchFamily="34" charset="0"/>
              </a:rPr>
              <a:t>port count?</a:t>
            </a:r>
            <a:r>
              <a:rPr lang="en-US" dirty="0">
                <a:cs typeface="Calibri" panose="020F0502020204030204" pitchFamily="34" charset="0"/>
              </a:rPr>
              <a:t> 4 ports? 8 ports? 24 ports?</a:t>
            </a:r>
          </a:p>
          <a:p>
            <a:pPr lvl="1"/>
            <a:r>
              <a:rPr lang="en-US" dirty="0">
                <a:cs typeface="Calibri" panose="020F0502020204030204" pitchFamily="34" charset="0"/>
              </a:rPr>
              <a:t>Does the switch support </a:t>
            </a:r>
            <a:r>
              <a:rPr lang="en-US" b="1" dirty="0">
                <a:cs typeface="Calibri" panose="020F0502020204030204" pitchFamily="34" charset="0"/>
              </a:rPr>
              <a:t>power-over-Ethernet (POE),</a:t>
            </a:r>
            <a:r>
              <a:rPr lang="en-US" dirty="0">
                <a:cs typeface="Calibri" panose="020F0502020204030204" pitchFamily="34" charset="0"/>
              </a:rPr>
              <a:t> thereby making it easy to deploy infrastructure (such as </a:t>
            </a:r>
            <a:r>
              <a:rPr lang="en-US" dirty="0" err="1">
                <a:cs typeface="Calibri" panose="020F0502020204030204" pitchFamily="34" charset="0"/>
              </a:rPr>
              <a:t>WiFi</a:t>
            </a:r>
            <a:r>
              <a:rPr lang="en-US" dirty="0">
                <a:cs typeface="Calibri" panose="020F0502020204030204" pitchFamily="34" charset="0"/>
              </a:rPr>
              <a:t> access points) even where "wall power" is unavailable?</a:t>
            </a:r>
          </a:p>
          <a:p>
            <a:pPr lvl="1"/>
            <a:r>
              <a:rPr lang="en-US" dirty="0">
                <a:cs typeface="Calibri" panose="020F0502020204030204" pitchFamily="34" charset="0"/>
              </a:rPr>
              <a:t>Are ports </a:t>
            </a:r>
            <a:r>
              <a:rPr lang="en-US" b="1" dirty="0">
                <a:cs typeface="Calibri" panose="020F0502020204030204" pitchFamily="34" charset="0"/>
              </a:rPr>
              <a:t>copper</a:t>
            </a:r>
            <a:r>
              <a:rPr lang="en-US" dirty="0">
                <a:cs typeface="Calibri" panose="020F0502020204030204" pitchFamily="34" charset="0"/>
              </a:rPr>
              <a:t> (100/1000/2.5G/5G/10Gbase-T) or </a:t>
            </a:r>
            <a:r>
              <a:rPr lang="en-US" b="1" dirty="0">
                <a:cs typeface="Calibri" panose="020F0502020204030204" pitchFamily="34" charset="0"/>
              </a:rPr>
              <a:t>fiber optic</a:t>
            </a:r>
            <a:r>
              <a:rPr lang="en-US" dirty="0">
                <a:cs typeface="Calibri" panose="020F0502020204030204" pitchFamily="34" charset="0"/>
              </a:rPr>
              <a:t> (perhaps SFP+)?</a:t>
            </a:r>
          </a:p>
          <a:p>
            <a:pPr lvl="1"/>
            <a:r>
              <a:rPr lang="en-US" dirty="0">
                <a:cs typeface="Calibri" panose="020F0502020204030204" pitchFamily="34" charset="0"/>
              </a:rPr>
              <a:t>What's the </a:t>
            </a:r>
            <a:r>
              <a:rPr lang="en-US" b="1" dirty="0">
                <a:cs typeface="Calibri" panose="020F0502020204030204" pitchFamily="34" charset="0"/>
              </a:rPr>
              <a:t>architecture of the switch?</a:t>
            </a:r>
            <a:r>
              <a:rPr lang="en-US" dirty="0">
                <a:cs typeface="Calibri" panose="020F0502020204030204" pitchFamily="34" charset="0"/>
              </a:rPr>
              <a:t> Cut-through, or store-and-forward?</a:t>
            </a:r>
          </a:p>
          <a:p>
            <a:pPr lvl="1"/>
            <a:r>
              <a:rPr lang="en-US" dirty="0">
                <a:cs typeface="Calibri" panose="020F0502020204030204" pitchFamily="34" charset="0"/>
              </a:rPr>
              <a:t>Is the switch </a:t>
            </a:r>
            <a:r>
              <a:rPr lang="en-US" b="1" dirty="0">
                <a:cs typeface="Calibri" panose="020F0502020204030204" pitchFamily="34" charset="0"/>
              </a:rPr>
              <a:t>fully redundant? </a:t>
            </a:r>
            <a:r>
              <a:rPr lang="en-US" dirty="0">
                <a:cs typeface="Calibri" panose="020F0502020204030204" pitchFamily="34" charset="0"/>
              </a:rPr>
              <a:t>Can it lose a power supply or fan w/o going offline?</a:t>
            </a:r>
            <a:endParaRPr lang="en-US" b="1" dirty="0">
              <a:cs typeface="Calibri" panose="020F0502020204030204" pitchFamily="34" charset="0"/>
            </a:endParaRPr>
          </a:p>
        </p:txBody>
      </p:sp>
      <p:sp>
        <p:nvSpPr>
          <p:cNvPr id="4" name="Slide Number Placeholder 3">
            <a:extLst>
              <a:ext uri="{FF2B5EF4-FFF2-40B4-BE49-F238E27FC236}">
                <a16:creationId xmlns:a16="http://schemas.microsoft.com/office/drawing/2014/main" id="{8400AA10-DC49-DCE1-4315-8FC8B18B9D3C}"/>
              </a:ext>
            </a:extLst>
          </p:cNvPr>
          <p:cNvSpPr>
            <a:spLocks noGrp="1"/>
          </p:cNvSpPr>
          <p:nvPr>
            <p:ph type="sldNum" sz="quarter" idx="12"/>
          </p:nvPr>
        </p:nvSpPr>
        <p:spPr/>
        <p:txBody>
          <a:bodyPr/>
          <a:lstStyle/>
          <a:p>
            <a:fld id="{8B04D3DA-140F-184A-82C2-6FC5EAE7F0A1}" type="slidenum">
              <a:rPr lang="en-US" smtClean="0"/>
              <a:t>40</a:t>
            </a:fld>
            <a:endParaRPr lang="en-US" dirty="0"/>
          </a:p>
        </p:txBody>
      </p:sp>
    </p:spTree>
    <p:extLst>
      <p:ext uri="{BB962C8B-B14F-4D97-AF65-F5344CB8AC3E}">
        <p14:creationId xmlns:p14="http://schemas.microsoft.com/office/powerpoint/2010/main" val="67478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F1A60-7705-3754-0A5B-8388F5242E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8AEB90-FA5E-85AA-7462-850D57478B08}"/>
              </a:ext>
            </a:extLst>
          </p:cNvPr>
          <p:cNvSpPr>
            <a:spLocks noGrp="1"/>
          </p:cNvSpPr>
          <p:nvPr>
            <p:ph type="title"/>
          </p:nvPr>
        </p:nvSpPr>
        <p:spPr>
          <a:xfrm>
            <a:off x="308472" y="176270"/>
            <a:ext cx="11578728" cy="440675"/>
          </a:xfrm>
        </p:spPr>
        <p:txBody>
          <a:bodyPr>
            <a:noAutofit/>
          </a:bodyPr>
          <a:lstStyle/>
          <a:p>
            <a:r>
              <a:rPr lang="en-US" sz="3200" b="1" dirty="0">
                <a:latin typeface="Calibri" panose="020F0502020204030204" pitchFamily="34" charset="0"/>
                <a:cs typeface="Calibri" panose="020F0502020204030204" pitchFamily="34" charset="0"/>
              </a:rPr>
              <a:t>A Simple Unmanaged 2.5 Gig Switch</a:t>
            </a:r>
          </a:p>
        </p:txBody>
      </p:sp>
      <p:sp>
        <p:nvSpPr>
          <p:cNvPr id="3" name="Content Placeholder 2">
            <a:extLst>
              <a:ext uri="{FF2B5EF4-FFF2-40B4-BE49-F238E27FC236}">
                <a16:creationId xmlns:a16="http://schemas.microsoft.com/office/drawing/2014/main" id="{9BDF3EC7-9194-AC4D-CCFB-D9161AFB9A10}"/>
              </a:ext>
            </a:extLst>
          </p:cNvPr>
          <p:cNvSpPr>
            <a:spLocks noGrp="1"/>
          </p:cNvSpPr>
          <p:nvPr>
            <p:ph idx="1"/>
          </p:nvPr>
        </p:nvSpPr>
        <p:spPr>
          <a:xfrm>
            <a:off x="308471" y="826265"/>
            <a:ext cx="11578727" cy="5761822"/>
          </a:xfrm>
        </p:spPr>
        <p:txBody>
          <a:bodyPr>
            <a:normAutofit/>
          </a:bodyPr>
          <a:lstStyle/>
          <a:p>
            <a:r>
              <a:rPr lang="en-US" sz="2400" dirty="0">
                <a:cs typeface="Calibri" panose="020F0502020204030204" pitchFamily="34" charset="0"/>
              </a:rPr>
              <a:t>The unmanaged 2.5 Gbps switch we went with was a TP-Link Omada TL-SG108S-M2 </a:t>
            </a:r>
            <a:br>
              <a:rPr lang="en-US" sz="2400" dirty="0">
                <a:cs typeface="Calibri" panose="020F0502020204030204" pitchFamily="34" charset="0"/>
              </a:rPr>
            </a:br>
            <a:r>
              <a:rPr lang="en-US" sz="2400" dirty="0">
                <a:cs typeface="Calibri" panose="020F0502020204030204" pitchFamily="34" charset="0"/>
              </a:rPr>
              <a:t>8-Port 2.5G Ethernet Switch, $199.99 ($15/port).</a:t>
            </a:r>
          </a:p>
          <a:p>
            <a:endParaRPr lang="en-US" sz="2400" dirty="0">
              <a:cs typeface="Calibri" panose="020F0502020204030204" pitchFamily="34" charset="0"/>
            </a:endParaRPr>
          </a:p>
          <a:p>
            <a:r>
              <a:rPr lang="en-US" sz="2400" dirty="0">
                <a:cs typeface="Calibri" panose="020F0502020204030204" pitchFamily="34" charset="0"/>
              </a:rPr>
              <a:t>It's small but still rather beefy feeling, only 6.2x4x1" in size. This is a store-and-forward switch, reportedly able to handle 40 Gbps/29.8 Mpps. It's also quiet due to being fan-less. It takes its power from a "wall-wart"-style power supply. </a:t>
            </a:r>
            <a:br>
              <a:rPr lang="en-US" sz="2400" dirty="0">
                <a:cs typeface="Calibri" panose="020F0502020204030204" pitchFamily="34" charset="0"/>
              </a:rPr>
            </a:br>
            <a:endParaRPr lang="en-US" sz="2400" dirty="0">
              <a:cs typeface="Calibri" panose="020F0502020204030204" pitchFamily="34" charset="0"/>
            </a:endParaRPr>
          </a:p>
          <a:p>
            <a:r>
              <a:rPr lang="en-US" sz="2400" dirty="0">
                <a:cs typeface="Calibri" panose="020F0502020204030204" pitchFamily="34" charset="0"/>
              </a:rPr>
              <a:t>It's obviously NOT a carrier grade switch, but we hoped it would work for our needs (and it seems to be doing so, at least so far). The box the switch came in states the switch has a 3-year warranty, but the matrix at https://</a:t>
            </a:r>
            <a:r>
              <a:rPr lang="en-US" sz="2400" dirty="0" err="1">
                <a:cs typeface="Calibri" panose="020F0502020204030204" pitchFamily="34" charset="0"/>
              </a:rPr>
              <a:t>www.tp-link.com</a:t>
            </a:r>
            <a:r>
              <a:rPr lang="en-US" sz="2400" dirty="0">
                <a:cs typeface="Calibri" panose="020F0502020204030204" pitchFamily="34" charset="0"/>
              </a:rPr>
              <a:t>/us/support/replacement-warranty/ is somewhat unclear (and there's a long list of exclusions and conditions).</a:t>
            </a:r>
          </a:p>
        </p:txBody>
      </p:sp>
      <p:sp>
        <p:nvSpPr>
          <p:cNvPr id="4" name="Slide Number Placeholder 3">
            <a:extLst>
              <a:ext uri="{FF2B5EF4-FFF2-40B4-BE49-F238E27FC236}">
                <a16:creationId xmlns:a16="http://schemas.microsoft.com/office/drawing/2014/main" id="{A623293C-C114-AC95-5E15-79F86C6AF890}"/>
              </a:ext>
            </a:extLst>
          </p:cNvPr>
          <p:cNvSpPr>
            <a:spLocks noGrp="1"/>
          </p:cNvSpPr>
          <p:nvPr>
            <p:ph type="sldNum" sz="quarter" idx="12"/>
          </p:nvPr>
        </p:nvSpPr>
        <p:spPr/>
        <p:txBody>
          <a:bodyPr/>
          <a:lstStyle/>
          <a:p>
            <a:fld id="{8B04D3DA-140F-184A-82C2-6FC5EAE7F0A1}" type="slidenum">
              <a:rPr lang="en-US" smtClean="0"/>
              <a:t>41</a:t>
            </a:fld>
            <a:endParaRPr lang="en-US" dirty="0"/>
          </a:p>
        </p:txBody>
      </p:sp>
    </p:spTree>
    <p:extLst>
      <p:ext uri="{BB962C8B-B14F-4D97-AF65-F5344CB8AC3E}">
        <p14:creationId xmlns:p14="http://schemas.microsoft.com/office/powerpoint/2010/main" val="2551044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6EB14-9CC6-6CB2-F77C-42CB8A8DFC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FEABF8-B0E0-14C9-A60F-64F808EE1006}"/>
              </a:ext>
            </a:extLst>
          </p:cNvPr>
          <p:cNvSpPr>
            <a:spLocks noGrp="1"/>
          </p:cNvSpPr>
          <p:nvPr>
            <p:ph type="title"/>
          </p:nvPr>
        </p:nvSpPr>
        <p:spPr>
          <a:xfrm>
            <a:off x="190005" y="176270"/>
            <a:ext cx="11792197" cy="440675"/>
          </a:xfrm>
        </p:spPr>
        <p:txBody>
          <a:bodyPr>
            <a:noAutofit/>
          </a:bodyPr>
          <a:lstStyle/>
          <a:p>
            <a:r>
              <a:rPr lang="en-US" sz="3200" b="1" dirty="0">
                <a:latin typeface="Calibri" panose="020F0502020204030204" pitchFamily="34" charset="0"/>
                <a:cs typeface="Calibri" panose="020F0502020204030204" pitchFamily="34" charset="0"/>
              </a:rPr>
              <a:t>Greater-Than-Gbps Switches CAN Sometimes Involve Fiber</a:t>
            </a:r>
            <a:r>
              <a:rPr lang="en-US" sz="3200" b="1" dirty="0">
                <a:cs typeface="Calibri" panose="020F0502020204030204" pitchFamily="34" charset="0"/>
              </a:rPr>
              <a:t> Ports</a:t>
            </a:r>
            <a:endParaRPr lang="en-US" sz="32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1C85B86-3921-94B0-3FB0-F55EB5F75870}"/>
              </a:ext>
            </a:extLst>
          </p:cNvPr>
          <p:cNvSpPr>
            <a:spLocks noGrp="1"/>
          </p:cNvSpPr>
          <p:nvPr>
            <p:ph idx="1"/>
          </p:nvPr>
        </p:nvSpPr>
        <p:spPr>
          <a:xfrm>
            <a:off x="308471" y="826265"/>
            <a:ext cx="11578727" cy="5761822"/>
          </a:xfrm>
        </p:spPr>
        <p:txBody>
          <a:bodyPr>
            <a:normAutofit/>
          </a:bodyPr>
          <a:lstStyle/>
          <a:p>
            <a:r>
              <a:rPr lang="en-US" sz="2400" dirty="0">
                <a:cs typeface="Calibri" panose="020F0502020204030204" pitchFamily="34" charset="0"/>
              </a:rPr>
              <a:t>If you ONLY see </a:t>
            </a:r>
            <a:r>
              <a:rPr lang="en-US" sz="2400" b="1" dirty="0">
                <a:cs typeface="Calibri" panose="020F0502020204030204" pitchFamily="34" charset="0"/>
              </a:rPr>
              <a:t>"10Gbase-T" or "2.5Gbase-T" or "RJ45"</a:t>
            </a:r>
            <a:r>
              <a:rPr lang="en-US" sz="2400" dirty="0">
                <a:cs typeface="Calibri" panose="020F0502020204030204" pitchFamily="34" charset="0"/>
              </a:rPr>
              <a:t> mentioned when you're shopping for an Ethernet switch, you're looking at switches that support </a:t>
            </a:r>
            <a:r>
              <a:rPr lang="en-US" sz="2400" b="1" dirty="0">
                <a:cs typeface="Calibri" panose="020F0502020204030204" pitchFamily="34" charset="0"/>
              </a:rPr>
              <a:t>copper Ethernet.</a:t>
            </a:r>
            <a:r>
              <a:rPr lang="en-US" sz="2400" dirty="0">
                <a:cs typeface="Calibri" panose="020F0502020204030204" pitchFamily="34" charset="0"/>
              </a:rPr>
              <a:t> That's typically what you're going to want for most smaller networks.</a:t>
            </a:r>
            <a:br>
              <a:rPr lang="en-US" sz="2400" dirty="0">
                <a:cs typeface="Calibri" panose="020F0502020204030204" pitchFamily="34" charset="0"/>
              </a:rPr>
            </a:br>
            <a:endParaRPr lang="en-US" sz="2400" dirty="0">
              <a:latin typeface="Calibri" panose="020F0502020204030204" pitchFamily="34" charset="0"/>
              <a:cs typeface="Calibri" panose="020F0502020204030204" pitchFamily="34" charset="0"/>
            </a:endParaRPr>
          </a:p>
          <a:p>
            <a:r>
              <a:rPr lang="en-US" sz="2400" b="1" dirty="0">
                <a:solidFill>
                  <a:srgbClr val="FF0000"/>
                </a:solidFill>
                <a:latin typeface="Calibri" panose="020F0502020204030204" pitchFamily="34" charset="0"/>
                <a:cs typeface="Calibri" panose="020F0502020204030204" pitchFamily="34" charset="0"/>
              </a:rPr>
              <a:t>Sometimes, however, you may see "SFP+" mentioned for at least some switch ports. </a:t>
            </a:r>
            <a:br>
              <a:rPr lang="en-US" sz="2400" b="1" dirty="0">
                <a:solidFill>
                  <a:srgbClr val="FF0000"/>
                </a:solidFill>
                <a:latin typeface="Calibri" panose="020F0502020204030204" pitchFamily="34" charset="0"/>
                <a:cs typeface="Calibri" panose="020F0502020204030204" pitchFamily="34" charset="0"/>
              </a:rPr>
            </a:br>
            <a:r>
              <a:rPr lang="en-US" sz="2400" b="1" dirty="0">
                <a:solidFill>
                  <a:srgbClr val="FF0000"/>
                </a:solidFill>
                <a:latin typeface="Calibri" panose="020F0502020204030204" pitchFamily="34" charset="0"/>
                <a:cs typeface="Calibri" panose="020F0502020204030204" pitchFamily="34" charset="0"/>
              </a:rPr>
              <a:t>If so, BEWARE, because that means FIBER. </a:t>
            </a:r>
            <a:r>
              <a:rPr lang="en-US" sz="2400" dirty="0">
                <a:latin typeface="Calibri" panose="020F0502020204030204" pitchFamily="34" charset="0"/>
                <a:cs typeface="Calibri" panose="020F0502020204030204" pitchFamily="34" charset="0"/>
              </a:rPr>
              <a:t>Are you sure that's what you want or need?</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Yes, you CAN get SFP+ </a:t>
            </a:r>
            <a:r>
              <a:rPr lang="en-US" sz="2400" dirty="0">
                <a:cs typeface="Calibri" panose="020F0502020204030204" pitchFamily="34" charset="0"/>
              </a:rPr>
              <a:t>network interface </a:t>
            </a:r>
            <a:r>
              <a:rPr lang="en-US" sz="2400" dirty="0">
                <a:latin typeface="Calibri" panose="020F0502020204030204" pitchFamily="34" charset="0"/>
                <a:cs typeface="Calibri" panose="020F0502020204030204" pitchFamily="34" charset="0"/>
              </a:rPr>
              <a:t>cards for your Windows or Linux desktop systems, and yes, you can even get 10 Gbps SFP+ to USB dongles for your laptops. But using fiber jumpers instead of just using Cat6E or Cat8 copper Ethernet cords is a bit overkill unless you have distance issues (runs longer than 90-100 meters) or you need to protect against electrical signals from electrical storms or poorly shielded equipment, etc.</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If you </a:t>
            </a:r>
            <a:r>
              <a:rPr lang="en-US" sz="2400" dirty="0">
                <a:cs typeface="Calibri" panose="020F0502020204030204" pitchFamily="34" charset="0"/>
              </a:rPr>
              <a:t>DO</a:t>
            </a:r>
            <a:r>
              <a:rPr lang="en-US" sz="2400" dirty="0">
                <a:latin typeface="Calibri" panose="020F0502020204030204" pitchFamily="34" charset="0"/>
                <a:cs typeface="Calibri" panose="020F0502020204030204" pitchFamily="34" charset="0"/>
              </a:rPr>
              <a:t> end up buying an SFP+-based switch and </a:t>
            </a:r>
            <a:r>
              <a:rPr lang="en-US" sz="2400" dirty="0">
                <a:cs typeface="Calibri" panose="020F0502020204030204" pitchFamily="34" charset="0"/>
              </a:rPr>
              <a:t>you subsequently </a:t>
            </a:r>
            <a:r>
              <a:rPr lang="en-US" sz="2400" dirty="0">
                <a:latin typeface="Calibri" panose="020F0502020204030204" pitchFamily="34" charset="0"/>
                <a:cs typeface="Calibri" panose="020F0502020204030204" pitchFamily="34" charset="0"/>
              </a:rPr>
              <a:t>want to connect 2.5 or 10Gbps copper Ethernet cables into </a:t>
            </a:r>
            <a:r>
              <a:rPr lang="en-US" sz="2400" dirty="0">
                <a:cs typeface="Calibri" panose="020F0502020204030204" pitchFamily="34" charset="0"/>
              </a:rPr>
              <a:t>those</a:t>
            </a:r>
            <a:r>
              <a:rPr lang="en-US" sz="2400" dirty="0">
                <a:latin typeface="Calibri" panose="020F0502020204030204" pitchFamily="34" charset="0"/>
                <a:cs typeface="Calibri" panose="020F0502020204030204" pitchFamily="34" charset="0"/>
              </a:rPr>
              <a:t> SFP+ ports, you CAN do so, you'll </a:t>
            </a:r>
            <a:r>
              <a:rPr lang="en-US" sz="2400" dirty="0">
                <a:cs typeface="Calibri" panose="020F0502020204030204" pitchFamily="34" charset="0"/>
              </a:rPr>
              <a:t>just </a:t>
            </a:r>
            <a:r>
              <a:rPr lang="en-US" sz="2400" dirty="0">
                <a:latin typeface="Calibri" panose="020F0502020204030204" pitchFamily="34" charset="0"/>
                <a:cs typeface="Calibri" panose="020F0502020204030204" pitchFamily="34" charset="0"/>
              </a:rPr>
              <a:t>need to ALSO purchase pluggable transceivers, typically $25-$30+ per port.</a:t>
            </a:r>
          </a:p>
        </p:txBody>
      </p:sp>
      <p:sp>
        <p:nvSpPr>
          <p:cNvPr id="4" name="Slide Number Placeholder 3">
            <a:extLst>
              <a:ext uri="{FF2B5EF4-FFF2-40B4-BE49-F238E27FC236}">
                <a16:creationId xmlns:a16="http://schemas.microsoft.com/office/drawing/2014/main" id="{DE0391E3-CDAB-0C70-3283-FD4BF3544E3C}"/>
              </a:ext>
            </a:extLst>
          </p:cNvPr>
          <p:cNvSpPr>
            <a:spLocks noGrp="1"/>
          </p:cNvSpPr>
          <p:nvPr>
            <p:ph type="sldNum" sz="quarter" idx="12"/>
          </p:nvPr>
        </p:nvSpPr>
        <p:spPr/>
        <p:txBody>
          <a:bodyPr/>
          <a:lstStyle/>
          <a:p>
            <a:fld id="{8B04D3DA-140F-184A-82C2-6FC5EAE7F0A1}" type="slidenum">
              <a:rPr lang="en-US" smtClean="0"/>
              <a:t>42</a:t>
            </a:fld>
            <a:endParaRPr lang="en-US"/>
          </a:p>
        </p:txBody>
      </p:sp>
    </p:spTree>
    <p:extLst>
      <p:ext uri="{BB962C8B-B14F-4D97-AF65-F5344CB8AC3E}">
        <p14:creationId xmlns:p14="http://schemas.microsoft.com/office/powerpoint/2010/main" val="2262619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3D13A-569D-912C-7121-1F1ACF4214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6814E9-247A-3775-7800-DDB6D56F1D30}"/>
              </a:ext>
            </a:extLst>
          </p:cNvPr>
          <p:cNvSpPr>
            <a:spLocks noGrp="1"/>
          </p:cNvSpPr>
          <p:nvPr>
            <p:ph type="title"/>
          </p:nvPr>
        </p:nvSpPr>
        <p:spPr>
          <a:xfrm>
            <a:off x="190005" y="176270"/>
            <a:ext cx="11792197" cy="440675"/>
          </a:xfrm>
        </p:spPr>
        <p:txBody>
          <a:bodyPr>
            <a:noAutofit/>
          </a:bodyPr>
          <a:lstStyle/>
          <a:p>
            <a:r>
              <a:rPr lang="en-US" sz="3200" b="1" dirty="0">
                <a:latin typeface="Calibri" panose="020F0502020204030204" pitchFamily="34" charset="0"/>
                <a:cs typeface="Calibri" panose="020F0502020204030204" pitchFamily="34" charset="0"/>
              </a:rPr>
              <a:t>Testing</a:t>
            </a:r>
          </a:p>
        </p:txBody>
      </p:sp>
      <p:sp>
        <p:nvSpPr>
          <p:cNvPr id="3" name="Content Placeholder 2">
            <a:extLst>
              <a:ext uri="{FF2B5EF4-FFF2-40B4-BE49-F238E27FC236}">
                <a16:creationId xmlns:a16="http://schemas.microsoft.com/office/drawing/2014/main" id="{7D0208E5-4142-5B96-FDAA-89D5D0E1309B}"/>
              </a:ext>
            </a:extLst>
          </p:cNvPr>
          <p:cNvSpPr>
            <a:spLocks noGrp="1"/>
          </p:cNvSpPr>
          <p:nvPr>
            <p:ph idx="1"/>
          </p:nvPr>
        </p:nvSpPr>
        <p:spPr>
          <a:xfrm>
            <a:off x="308471" y="826265"/>
            <a:ext cx="11578727" cy="5761822"/>
          </a:xfrm>
        </p:spPr>
        <p:txBody>
          <a:bodyPr>
            <a:normAutofit/>
          </a:bodyPr>
          <a:lstStyle/>
          <a:p>
            <a:r>
              <a:rPr lang="en-US" sz="2400" dirty="0">
                <a:cs typeface="Calibri" panose="020F0502020204030204" pitchFamily="34" charset="0"/>
              </a:rPr>
              <a:t>In our earlier baseline testing, we used </a:t>
            </a:r>
            <a:r>
              <a:rPr lang="en-US" sz="2400" dirty="0" err="1">
                <a:cs typeface="Calibri" panose="020F0502020204030204" pitchFamily="34" charset="0"/>
              </a:rPr>
              <a:t>Speedtest</a:t>
            </a:r>
            <a:r>
              <a:rPr lang="en-US" sz="2400" dirty="0">
                <a:cs typeface="Calibri" panose="020F0502020204030204" pitchFamily="34" charset="0"/>
              </a:rPr>
              <a:t>. We could continue to use that, but that's </a:t>
            </a:r>
            <a:r>
              <a:rPr lang="en-US" sz="2400" b="1" dirty="0">
                <a:cs typeface="Calibri" panose="020F0502020204030204" pitchFamily="34" charset="0"/>
              </a:rPr>
              <a:t>not the only bandwidth speed testing option</a:t>
            </a:r>
            <a:r>
              <a:rPr lang="en-US" sz="2400" dirty="0">
                <a:cs typeface="Calibri" panose="020F0502020204030204" pitchFamily="34" charset="0"/>
              </a:rPr>
              <a:t> that's available.</a:t>
            </a:r>
          </a:p>
          <a:p>
            <a:endParaRPr lang="en-US" sz="2400" dirty="0">
              <a:latin typeface="Calibri" panose="020F0502020204030204" pitchFamily="34" charset="0"/>
              <a:cs typeface="Calibri" panose="020F0502020204030204" pitchFamily="34" charset="0"/>
            </a:endParaRPr>
          </a:p>
          <a:p>
            <a:r>
              <a:rPr lang="en-US" sz="2400" dirty="0">
                <a:cs typeface="Calibri" panose="020F0502020204030204" pitchFamily="34" charset="0"/>
              </a:rPr>
              <a:t>For higher speeds, we rather like </a:t>
            </a:r>
            <a:r>
              <a:rPr lang="en-US" sz="2400" b="1" dirty="0">
                <a:cs typeface="Calibri" panose="020F0502020204030204" pitchFamily="34" charset="0"/>
              </a:rPr>
              <a:t>iperf3</a:t>
            </a:r>
            <a:r>
              <a:rPr lang="en-US" sz="2400" dirty="0">
                <a:cs typeface="Calibri" panose="020F0502020204030204" pitchFamily="34" charset="0"/>
              </a:rPr>
              <a:t>, available from https://</a:t>
            </a:r>
            <a:r>
              <a:rPr lang="en-US" sz="2400" dirty="0" err="1">
                <a:cs typeface="Calibri" panose="020F0502020204030204" pitchFamily="34" charset="0"/>
              </a:rPr>
              <a:t>iperf.fr</a:t>
            </a:r>
            <a:r>
              <a:rPr lang="en-US" sz="2400" dirty="0">
                <a:cs typeface="Calibri" panose="020F0502020204030204" pitchFamily="34" charset="0"/>
              </a:rPr>
              <a:t>/</a:t>
            </a:r>
          </a:p>
          <a:p>
            <a:endParaRPr lang="en-US" sz="2400" dirty="0">
              <a:latin typeface="Calibri" panose="020F0502020204030204" pitchFamily="34" charset="0"/>
              <a:cs typeface="Calibri" panose="020F0502020204030204" pitchFamily="34" charset="0"/>
            </a:endParaRPr>
          </a:p>
          <a:p>
            <a:r>
              <a:rPr lang="en-US" sz="2400" dirty="0">
                <a:cs typeface="Calibri" panose="020F0502020204030204" pitchFamily="34" charset="0"/>
              </a:rPr>
              <a:t>You'll need a </a:t>
            </a:r>
            <a:r>
              <a:rPr lang="en-US" sz="2400" b="1" dirty="0">
                <a:cs typeface="Calibri" panose="020F0502020204030204" pitchFamily="34" charset="0"/>
              </a:rPr>
              <a:t>remote iperf3 endpoint to test against.</a:t>
            </a:r>
            <a:r>
              <a:rPr lang="en-US" sz="2400" dirty="0">
                <a:cs typeface="Calibri" panose="020F0502020204030204" pitchFamily="34" charset="0"/>
              </a:rPr>
              <a:t> One list of available test hosts is </a:t>
            </a:r>
            <a:br>
              <a:rPr lang="en-US" sz="2400" dirty="0">
                <a:cs typeface="Calibri" panose="020F0502020204030204" pitchFamily="34" charset="0"/>
              </a:rPr>
            </a:br>
            <a:r>
              <a:rPr lang="en-US" sz="2400" b="1" dirty="0">
                <a:highlight>
                  <a:srgbClr val="FFFF00"/>
                </a:highlight>
                <a:cs typeface="Calibri" panose="020F0502020204030204" pitchFamily="34" charset="0"/>
              </a:rPr>
              <a:t>https://iperf3serverlist.net/</a:t>
            </a:r>
            <a:br>
              <a:rPr lang="en-US" sz="2400" dirty="0">
                <a:cs typeface="Calibri" panose="020F0502020204030204" pitchFamily="34" charset="0"/>
              </a:rPr>
            </a:br>
            <a:br>
              <a:rPr lang="en-US" sz="2400" dirty="0">
                <a:cs typeface="Calibri" panose="020F0502020204030204" pitchFamily="34" charset="0"/>
              </a:rPr>
            </a:br>
            <a:r>
              <a:rPr lang="en-US" sz="2400" dirty="0">
                <a:cs typeface="Calibri" panose="020F0502020204030204" pitchFamily="34" charset="0"/>
              </a:rPr>
              <a:t>In picking a host from that list, note the </a:t>
            </a:r>
            <a:r>
              <a:rPr lang="en-US" sz="2400" b="1" dirty="0">
                <a:cs typeface="Calibri" panose="020F0502020204030204" pitchFamily="34" charset="0"/>
              </a:rPr>
              <a:t>location of these test hosts</a:t>
            </a:r>
            <a:r>
              <a:rPr lang="en-US" sz="2400" dirty="0">
                <a:cs typeface="Calibri" panose="020F0502020204030204" pitchFamily="34" charset="0"/>
              </a:rPr>
              <a:t> (the importance of latency will be discussed later in this talk).</a:t>
            </a:r>
            <a:br>
              <a:rPr lang="en-US" sz="2400" dirty="0">
                <a:cs typeface="Calibri" panose="020F0502020204030204" pitchFamily="34" charset="0"/>
              </a:rPr>
            </a:br>
            <a:br>
              <a:rPr lang="en-US" sz="2400" dirty="0">
                <a:cs typeface="Calibri" panose="020F0502020204030204" pitchFamily="34" charset="0"/>
              </a:rPr>
            </a:br>
            <a:r>
              <a:rPr lang="en-US" sz="2400" dirty="0">
                <a:cs typeface="Calibri" panose="020F0502020204030204" pitchFamily="34" charset="0"/>
              </a:rPr>
              <a:t>Also note the </a:t>
            </a:r>
            <a:r>
              <a:rPr lang="en-US" sz="2400" b="1" dirty="0">
                <a:cs typeface="Calibri" panose="020F0502020204030204" pitchFamily="34" charset="0"/>
              </a:rPr>
              <a:t>configured bandwidth.</a:t>
            </a:r>
            <a:r>
              <a:rPr lang="en-US" sz="2400" dirty="0">
                <a:cs typeface="Calibri" panose="020F0502020204030204" pitchFamily="34" charset="0"/>
              </a:rPr>
              <a:t> If you're testing a 2.5 Gbps (or faster!) link, a test endpoint with just 1 Gbps obviously won't be very satisfactory.</a:t>
            </a: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2006CD8-F8AB-ED09-C8D0-CBAF0334503E}"/>
              </a:ext>
            </a:extLst>
          </p:cNvPr>
          <p:cNvSpPr>
            <a:spLocks noGrp="1"/>
          </p:cNvSpPr>
          <p:nvPr>
            <p:ph type="sldNum" sz="quarter" idx="12"/>
          </p:nvPr>
        </p:nvSpPr>
        <p:spPr/>
        <p:txBody>
          <a:bodyPr/>
          <a:lstStyle/>
          <a:p>
            <a:fld id="{8B04D3DA-140F-184A-82C2-6FC5EAE7F0A1}" type="slidenum">
              <a:rPr lang="en-US" smtClean="0"/>
              <a:t>43</a:t>
            </a:fld>
            <a:endParaRPr lang="en-US"/>
          </a:p>
        </p:txBody>
      </p:sp>
    </p:spTree>
    <p:extLst>
      <p:ext uri="{BB962C8B-B14F-4D97-AF65-F5344CB8AC3E}">
        <p14:creationId xmlns:p14="http://schemas.microsoft.com/office/powerpoint/2010/main" val="13210257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8804C-A41B-F558-C17D-9AE09CFCEE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39EC5A-C1C9-0B8E-C647-67809418BFCF}"/>
              </a:ext>
            </a:extLst>
          </p:cNvPr>
          <p:cNvSpPr>
            <a:spLocks noGrp="1"/>
          </p:cNvSpPr>
          <p:nvPr>
            <p:ph type="title"/>
          </p:nvPr>
        </p:nvSpPr>
        <p:spPr>
          <a:xfrm>
            <a:off x="308472" y="176270"/>
            <a:ext cx="11578728" cy="440675"/>
          </a:xfrm>
        </p:spPr>
        <p:txBody>
          <a:bodyPr>
            <a:noAutofit/>
          </a:bodyPr>
          <a:lstStyle/>
          <a:p>
            <a:r>
              <a:rPr lang="en-US" sz="3200" b="1" dirty="0">
                <a:latin typeface="Calibri" panose="020F0502020204030204" pitchFamily="34" charset="0"/>
                <a:cs typeface="Calibri" panose="020F0502020204030204" pitchFamily="34" charset="0"/>
              </a:rPr>
              <a:t>Throughput Tested From the Mac Using Wired Ethernet and iperf3</a:t>
            </a:r>
          </a:p>
        </p:txBody>
      </p:sp>
      <p:sp>
        <p:nvSpPr>
          <p:cNvPr id="3" name="Content Placeholder 2">
            <a:extLst>
              <a:ext uri="{FF2B5EF4-FFF2-40B4-BE49-F238E27FC236}">
                <a16:creationId xmlns:a16="http://schemas.microsoft.com/office/drawing/2014/main" id="{D6468AF7-69A0-345D-F799-DD9DA5B19952}"/>
              </a:ext>
            </a:extLst>
          </p:cNvPr>
          <p:cNvSpPr>
            <a:spLocks noGrp="1"/>
          </p:cNvSpPr>
          <p:nvPr>
            <p:ph idx="1"/>
          </p:nvPr>
        </p:nvSpPr>
        <p:spPr>
          <a:xfrm>
            <a:off x="308471" y="826265"/>
            <a:ext cx="11578727" cy="5761822"/>
          </a:xfrm>
        </p:spPr>
        <p:txBody>
          <a:bodyPr>
            <a:noAutofit/>
          </a:bodyPr>
          <a:lstStyle/>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iperf3 -c speedtest.sea11.us.leaseweb.net -p 5201-5210</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Connecting to host speedtest.sea11.us.leaseweb.net, port 5201</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5] local 2606:[snip] port 59736 connected to 2607:[snip] port 5201</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ID] Interval           Transfer     Bitrate         </a:t>
            </a:r>
            <a:r>
              <a:rPr lang="en-US" sz="1800" dirty="0" err="1">
                <a:latin typeface="Courier New" panose="02070309020205020404" pitchFamily="49" charset="0"/>
                <a:cs typeface="Courier New" panose="02070309020205020404" pitchFamily="49" charset="0"/>
              </a:rPr>
              <a:t>Retr</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Cwnd</a:t>
            </a:r>
            <a:endParaRPr lang="en-US" sz="1800"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5]   0.00-1.00   sec   281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2.36 </a:t>
            </a:r>
            <a:r>
              <a:rPr lang="en-US" sz="1800" b="1" dirty="0" err="1">
                <a:latin typeface="Courier New" panose="02070309020205020404" pitchFamily="49" charset="0"/>
                <a:cs typeface="Courier New" panose="02070309020205020404" pitchFamily="49" charset="0"/>
              </a:rPr>
              <a:t>Gbits</a:t>
            </a:r>
            <a:r>
              <a:rPr lang="en-US" sz="1800" b="1" dirty="0">
                <a:latin typeface="Courier New" panose="02070309020205020404" pitchFamily="49" charset="0"/>
                <a:cs typeface="Courier New" panose="02070309020205020404" pitchFamily="49" charset="0"/>
              </a:rPr>
              <a:t>/sec</a:t>
            </a:r>
            <a:r>
              <a:rPr lang="en-US" sz="1800" dirty="0">
                <a:latin typeface="Courier New" panose="02070309020205020404" pitchFamily="49" charset="0"/>
                <a:cs typeface="Courier New" panose="02070309020205020404" pitchFamily="49" charset="0"/>
              </a:rPr>
              <a:t>    0   9.74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5]   1.00-2.00   sec   276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2.32 </a:t>
            </a:r>
            <a:r>
              <a:rPr lang="en-US" sz="1800" b="1" dirty="0" err="1">
                <a:latin typeface="Courier New" panose="02070309020205020404" pitchFamily="49" charset="0"/>
                <a:cs typeface="Courier New" panose="02070309020205020404" pitchFamily="49" charset="0"/>
              </a:rPr>
              <a:t>Gbits</a:t>
            </a:r>
            <a:r>
              <a:rPr lang="en-US" sz="1800" b="1" dirty="0">
                <a:latin typeface="Courier New" panose="02070309020205020404" pitchFamily="49" charset="0"/>
                <a:cs typeface="Courier New" panose="02070309020205020404" pitchFamily="49" charset="0"/>
              </a:rPr>
              <a:t>/sec</a:t>
            </a:r>
            <a:r>
              <a:rPr lang="en-US" sz="1800" dirty="0">
                <a:latin typeface="Courier New" panose="02070309020205020404" pitchFamily="49" charset="0"/>
                <a:cs typeface="Courier New" panose="02070309020205020404" pitchFamily="49" charset="0"/>
              </a:rPr>
              <a:t>    0   9.74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5]   2.00-3.00   sec   278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2.33 </a:t>
            </a:r>
            <a:r>
              <a:rPr lang="en-US" sz="1800" b="1" dirty="0" err="1">
                <a:latin typeface="Courier New" panose="02070309020205020404" pitchFamily="49" charset="0"/>
                <a:cs typeface="Courier New" panose="02070309020205020404" pitchFamily="49" charset="0"/>
              </a:rPr>
              <a:t>Gbits</a:t>
            </a:r>
            <a:r>
              <a:rPr lang="en-US" sz="1800" b="1" dirty="0">
                <a:latin typeface="Courier New" panose="02070309020205020404" pitchFamily="49" charset="0"/>
                <a:cs typeface="Courier New" panose="02070309020205020404" pitchFamily="49" charset="0"/>
              </a:rPr>
              <a:t>/sec</a:t>
            </a:r>
            <a:r>
              <a:rPr lang="en-US" sz="1800" dirty="0">
                <a:latin typeface="Courier New" panose="02070309020205020404" pitchFamily="49" charset="0"/>
                <a:cs typeface="Courier New" panose="02070309020205020404" pitchFamily="49" charset="0"/>
              </a:rPr>
              <a:t>    0   9.74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5]   3.00-4.00   sec   276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2.32 </a:t>
            </a:r>
            <a:r>
              <a:rPr lang="en-US" sz="1800" b="1" dirty="0" err="1">
                <a:latin typeface="Courier New" panose="02070309020205020404" pitchFamily="49" charset="0"/>
                <a:cs typeface="Courier New" panose="02070309020205020404" pitchFamily="49" charset="0"/>
              </a:rPr>
              <a:t>Gbits</a:t>
            </a:r>
            <a:r>
              <a:rPr lang="en-US" sz="1800" b="1" dirty="0">
                <a:latin typeface="Courier New" panose="02070309020205020404" pitchFamily="49" charset="0"/>
                <a:cs typeface="Courier New" panose="02070309020205020404" pitchFamily="49" charset="0"/>
              </a:rPr>
              <a:t>/sec</a:t>
            </a:r>
            <a:r>
              <a:rPr lang="en-US" sz="1800" dirty="0">
                <a:latin typeface="Courier New" panose="02070309020205020404" pitchFamily="49" charset="0"/>
                <a:cs typeface="Courier New" panose="02070309020205020404" pitchFamily="49" charset="0"/>
              </a:rPr>
              <a:t>    0   9.74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5]   4.00-5.00   sec   276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2.32 </a:t>
            </a:r>
            <a:r>
              <a:rPr lang="en-US" sz="1800" b="1" dirty="0" err="1">
                <a:latin typeface="Courier New" panose="02070309020205020404" pitchFamily="49" charset="0"/>
                <a:cs typeface="Courier New" panose="02070309020205020404" pitchFamily="49" charset="0"/>
              </a:rPr>
              <a:t>Gbits</a:t>
            </a:r>
            <a:r>
              <a:rPr lang="en-US" sz="1800" b="1" dirty="0">
                <a:latin typeface="Courier New" panose="02070309020205020404" pitchFamily="49" charset="0"/>
                <a:cs typeface="Courier New" panose="02070309020205020404" pitchFamily="49" charset="0"/>
              </a:rPr>
              <a:t>/sec</a:t>
            </a:r>
            <a:r>
              <a:rPr lang="en-US" sz="1800" dirty="0">
                <a:latin typeface="Courier New" panose="02070309020205020404" pitchFamily="49" charset="0"/>
                <a:cs typeface="Courier New" panose="02070309020205020404" pitchFamily="49" charset="0"/>
              </a:rPr>
              <a:t>    0   9.74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5]   5.00-6.00   sec   278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2.33 </a:t>
            </a:r>
            <a:r>
              <a:rPr lang="en-US" sz="1800" b="1" dirty="0" err="1">
                <a:latin typeface="Courier New" panose="02070309020205020404" pitchFamily="49" charset="0"/>
                <a:cs typeface="Courier New" panose="02070309020205020404" pitchFamily="49" charset="0"/>
              </a:rPr>
              <a:t>Gbits</a:t>
            </a:r>
            <a:r>
              <a:rPr lang="en-US" sz="1800" b="1" dirty="0">
                <a:latin typeface="Courier New" panose="02070309020205020404" pitchFamily="49" charset="0"/>
                <a:cs typeface="Courier New" panose="02070309020205020404" pitchFamily="49" charset="0"/>
              </a:rPr>
              <a:t>/sec</a:t>
            </a:r>
            <a:r>
              <a:rPr lang="en-US" sz="1800" dirty="0">
                <a:latin typeface="Courier New" panose="02070309020205020404" pitchFamily="49" charset="0"/>
                <a:cs typeface="Courier New" panose="02070309020205020404" pitchFamily="49" charset="0"/>
              </a:rPr>
              <a:t>    0   9.74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5]   6.00-7.00   sec   276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2.32 </a:t>
            </a:r>
            <a:r>
              <a:rPr lang="en-US" sz="1800" b="1" dirty="0" err="1">
                <a:latin typeface="Courier New" panose="02070309020205020404" pitchFamily="49" charset="0"/>
                <a:cs typeface="Courier New" panose="02070309020205020404" pitchFamily="49" charset="0"/>
              </a:rPr>
              <a:t>Gbits</a:t>
            </a:r>
            <a:r>
              <a:rPr lang="en-US" sz="1800" b="1" dirty="0">
                <a:latin typeface="Courier New" panose="02070309020205020404" pitchFamily="49" charset="0"/>
                <a:cs typeface="Courier New" panose="02070309020205020404" pitchFamily="49" charset="0"/>
              </a:rPr>
              <a:t>/sec</a:t>
            </a:r>
            <a:r>
              <a:rPr lang="en-US" sz="1800" dirty="0">
                <a:latin typeface="Courier New" panose="02070309020205020404" pitchFamily="49" charset="0"/>
                <a:cs typeface="Courier New" panose="02070309020205020404" pitchFamily="49" charset="0"/>
              </a:rPr>
              <a:t>    0   9.74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5]   7.00-8.00   sec   276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2.32 </a:t>
            </a:r>
            <a:r>
              <a:rPr lang="en-US" sz="1800" b="1" dirty="0" err="1">
                <a:latin typeface="Courier New" panose="02070309020205020404" pitchFamily="49" charset="0"/>
                <a:cs typeface="Courier New" panose="02070309020205020404" pitchFamily="49" charset="0"/>
              </a:rPr>
              <a:t>Gbits</a:t>
            </a:r>
            <a:r>
              <a:rPr lang="en-US" sz="1800" b="1" dirty="0">
                <a:latin typeface="Courier New" panose="02070309020205020404" pitchFamily="49" charset="0"/>
                <a:cs typeface="Courier New" panose="02070309020205020404" pitchFamily="49" charset="0"/>
              </a:rPr>
              <a:t>/sec</a:t>
            </a:r>
            <a:r>
              <a:rPr lang="en-US" sz="1800" dirty="0">
                <a:latin typeface="Courier New" panose="02070309020205020404" pitchFamily="49" charset="0"/>
                <a:cs typeface="Courier New" panose="02070309020205020404" pitchFamily="49" charset="0"/>
              </a:rPr>
              <a:t>    0   9.74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5]   8.00-9.00   sec   278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2.33 </a:t>
            </a:r>
            <a:r>
              <a:rPr lang="en-US" sz="1800" b="1" dirty="0" err="1">
                <a:latin typeface="Courier New" panose="02070309020205020404" pitchFamily="49" charset="0"/>
                <a:cs typeface="Courier New" panose="02070309020205020404" pitchFamily="49" charset="0"/>
              </a:rPr>
              <a:t>Gbits</a:t>
            </a:r>
            <a:r>
              <a:rPr lang="en-US" sz="1800" b="1" dirty="0">
                <a:latin typeface="Courier New" panose="02070309020205020404" pitchFamily="49" charset="0"/>
                <a:cs typeface="Courier New" panose="02070309020205020404" pitchFamily="49" charset="0"/>
              </a:rPr>
              <a:t>/sec</a:t>
            </a:r>
            <a:r>
              <a:rPr lang="en-US" sz="1800" dirty="0">
                <a:latin typeface="Courier New" panose="02070309020205020404" pitchFamily="49" charset="0"/>
                <a:cs typeface="Courier New" panose="02070309020205020404" pitchFamily="49" charset="0"/>
              </a:rPr>
              <a:t>    0   9.74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5]   9.00-10.00  sec   276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2.32 </a:t>
            </a:r>
            <a:r>
              <a:rPr lang="en-US" sz="1800" b="1" dirty="0" err="1">
                <a:latin typeface="Courier New" panose="02070309020205020404" pitchFamily="49" charset="0"/>
                <a:cs typeface="Courier New" panose="02070309020205020404" pitchFamily="49" charset="0"/>
              </a:rPr>
              <a:t>Gbits</a:t>
            </a:r>
            <a:r>
              <a:rPr lang="en-US" sz="1800" b="1" dirty="0">
                <a:latin typeface="Courier New" panose="02070309020205020404" pitchFamily="49" charset="0"/>
                <a:cs typeface="Courier New" panose="02070309020205020404" pitchFamily="49" charset="0"/>
              </a:rPr>
              <a:t>/sec</a:t>
            </a:r>
            <a:r>
              <a:rPr lang="en-US" sz="1800" dirty="0">
                <a:latin typeface="Courier New" panose="02070309020205020404" pitchFamily="49" charset="0"/>
                <a:cs typeface="Courier New" panose="02070309020205020404" pitchFamily="49" charset="0"/>
              </a:rPr>
              <a:t>    0   9.74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 - - - - - - - - - - - - - - - - - - - - - -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ID] Interval           Transfer     Bitrate         </a:t>
            </a:r>
            <a:r>
              <a:rPr lang="en-US" sz="1800" dirty="0" err="1">
                <a:latin typeface="Courier New" panose="02070309020205020404" pitchFamily="49" charset="0"/>
                <a:cs typeface="Courier New" panose="02070309020205020404" pitchFamily="49" charset="0"/>
              </a:rPr>
              <a:t>Retr</a:t>
            </a:r>
            <a:endParaRPr lang="en-US" sz="1800"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5]   0.00-10.00  sec  2.71 </a:t>
            </a:r>
            <a:r>
              <a:rPr lang="en-US" sz="1800" dirty="0" err="1">
                <a:latin typeface="Courier New" panose="02070309020205020404" pitchFamily="49" charset="0"/>
                <a:cs typeface="Courier New" panose="02070309020205020404" pitchFamily="49" charset="0"/>
              </a:rPr>
              <a:t>GBytes</a:t>
            </a:r>
            <a:r>
              <a:rPr lang="en-US" sz="1800" dirty="0">
                <a:latin typeface="Courier New" panose="02070309020205020404" pitchFamily="49" charset="0"/>
                <a:cs typeface="Courier New" panose="02070309020205020404" pitchFamily="49" charset="0"/>
              </a:rPr>
              <a:t>  2.32 </a:t>
            </a:r>
            <a:r>
              <a:rPr lang="en-US" sz="1800" dirty="0" err="1">
                <a:latin typeface="Courier New" panose="02070309020205020404" pitchFamily="49" charset="0"/>
                <a:cs typeface="Courier New" panose="02070309020205020404" pitchFamily="49" charset="0"/>
              </a:rPr>
              <a:t>Gbits</a:t>
            </a:r>
            <a:r>
              <a:rPr lang="en-US" sz="1800" dirty="0">
                <a:latin typeface="Courier New" panose="02070309020205020404" pitchFamily="49" charset="0"/>
                <a:cs typeface="Courier New" panose="02070309020205020404" pitchFamily="49" charset="0"/>
              </a:rPr>
              <a:t>/sec    0             sender</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5]   0.00-10.02  sec  2.67 </a:t>
            </a:r>
            <a:r>
              <a:rPr lang="en-US" sz="1800" dirty="0" err="1">
                <a:latin typeface="Courier New" panose="02070309020205020404" pitchFamily="49" charset="0"/>
                <a:cs typeface="Courier New" panose="02070309020205020404" pitchFamily="49" charset="0"/>
              </a:rPr>
              <a:t>GBytes</a:t>
            </a:r>
            <a:r>
              <a:rPr lang="en-US" sz="1800" dirty="0">
                <a:latin typeface="Courier New" panose="02070309020205020404" pitchFamily="49" charset="0"/>
                <a:cs typeface="Courier New" panose="02070309020205020404" pitchFamily="49" charset="0"/>
              </a:rPr>
              <a:t>  2.29 </a:t>
            </a:r>
            <a:r>
              <a:rPr lang="en-US" sz="1800" dirty="0" err="1">
                <a:latin typeface="Courier New" panose="02070309020205020404" pitchFamily="49" charset="0"/>
                <a:cs typeface="Courier New" panose="02070309020205020404" pitchFamily="49" charset="0"/>
              </a:rPr>
              <a:t>Gbits</a:t>
            </a:r>
            <a:r>
              <a:rPr lang="en-US" sz="1800" dirty="0">
                <a:latin typeface="Courier New" panose="02070309020205020404" pitchFamily="49" charset="0"/>
                <a:cs typeface="Courier New" panose="02070309020205020404" pitchFamily="49" charset="0"/>
              </a:rPr>
              <a:t>/sec                  receiver</a:t>
            </a:r>
          </a:p>
        </p:txBody>
      </p:sp>
      <p:sp>
        <p:nvSpPr>
          <p:cNvPr id="4" name="Slide Number Placeholder 3">
            <a:extLst>
              <a:ext uri="{FF2B5EF4-FFF2-40B4-BE49-F238E27FC236}">
                <a16:creationId xmlns:a16="http://schemas.microsoft.com/office/drawing/2014/main" id="{688A1CA9-5ECB-39F7-4AD2-391DC90AFDA8}"/>
              </a:ext>
            </a:extLst>
          </p:cNvPr>
          <p:cNvSpPr>
            <a:spLocks noGrp="1"/>
          </p:cNvSpPr>
          <p:nvPr>
            <p:ph type="sldNum" sz="quarter" idx="12"/>
          </p:nvPr>
        </p:nvSpPr>
        <p:spPr/>
        <p:txBody>
          <a:bodyPr/>
          <a:lstStyle/>
          <a:p>
            <a:fld id="{8B04D3DA-140F-184A-82C2-6FC5EAE7F0A1}" type="slidenum">
              <a:rPr lang="en-US" smtClean="0"/>
              <a:t>44</a:t>
            </a:fld>
            <a:endParaRPr lang="en-US"/>
          </a:p>
        </p:txBody>
      </p:sp>
    </p:spTree>
    <p:extLst>
      <p:ext uri="{BB962C8B-B14F-4D97-AF65-F5344CB8AC3E}">
        <p14:creationId xmlns:p14="http://schemas.microsoft.com/office/powerpoint/2010/main" val="3588774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6E316-D3B1-E7AF-54B8-BC7B042DBF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245B41-4873-1E6E-1FBD-366D2202C9CC}"/>
              </a:ext>
            </a:extLst>
          </p:cNvPr>
          <p:cNvSpPr>
            <a:spLocks noGrp="1"/>
          </p:cNvSpPr>
          <p:nvPr>
            <p:ph type="title"/>
          </p:nvPr>
        </p:nvSpPr>
        <p:spPr>
          <a:xfrm>
            <a:off x="308472" y="176270"/>
            <a:ext cx="11578728" cy="440675"/>
          </a:xfrm>
        </p:spPr>
        <p:txBody>
          <a:bodyPr>
            <a:noAutofit/>
          </a:bodyPr>
          <a:lstStyle/>
          <a:p>
            <a:r>
              <a:rPr lang="en-US" sz="3200" b="1" dirty="0">
                <a:latin typeface="Calibri" panose="020F0502020204030204" pitchFamily="34" charset="0"/>
                <a:cs typeface="Calibri" panose="020F0502020204030204" pitchFamily="34" charset="0"/>
              </a:rPr>
              <a:t>What About The Other Direction?</a:t>
            </a:r>
          </a:p>
        </p:txBody>
      </p:sp>
      <p:sp>
        <p:nvSpPr>
          <p:cNvPr id="3" name="Content Placeholder 2">
            <a:extLst>
              <a:ext uri="{FF2B5EF4-FFF2-40B4-BE49-F238E27FC236}">
                <a16:creationId xmlns:a16="http://schemas.microsoft.com/office/drawing/2014/main" id="{F65B57B0-6CE5-A5C0-F45A-EF9E358505ED}"/>
              </a:ext>
            </a:extLst>
          </p:cNvPr>
          <p:cNvSpPr>
            <a:spLocks noGrp="1"/>
          </p:cNvSpPr>
          <p:nvPr>
            <p:ph idx="1"/>
          </p:nvPr>
        </p:nvSpPr>
        <p:spPr>
          <a:xfrm>
            <a:off x="308471" y="826265"/>
            <a:ext cx="11578727" cy="5761822"/>
          </a:xfrm>
        </p:spPr>
        <p:txBody>
          <a:bodyPr>
            <a:noAutofit/>
          </a:bodyPr>
          <a:lstStyle/>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iperf3 -c speedtest.sea11.us.leaseweb.net -p 5201-5210 </a:t>
            </a:r>
            <a:r>
              <a:rPr lang="en-US" sz="1800" b="1" dirty="0">
                <a:highlight>
                  <a:srgbClr val="FFFF00"/>
                </a:highlight>
                <a:latin typeface="Courier New" panose="02070309020205020404" pitchFamily="49" charset="0"/>
                <a:cs typeface="Courier New" panose="02070309020205020404" pitchFamily="49" charset="0"/>
              </a:rPr>
              <a:t>-R</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Connecting to host speedtest.sea11.us.leaseweb.net, port 5201</a:t>
            </a:r>
          </a:p>
          <a:p>
            <a:pPr marL="0" indent="0">
              <a:lnSpc>
                <a:spcPct val="100000"/>
              </a:lnSpc>
              <a:spcBef>
                <a:spcPts val="0"/>
              </a:spcBef>
              <a:buNone/>
            </a:pPr>
            <a:r>
              <a:rPr lang="en-US" sz="1800" dirty="0">
                <a:highlight>
                  <a:srgbClr val="FFFF00"/>
                </a:highlight>
                <a:latin typeface="Courier New" panose="02070309020205020404" pitchFamily="49" charset="0"/>
                <a:cs typeface="Courier New" panose="02070309020205020404" pitchFamily="49" charset="0"/>
              </a:rPr>
              <a:t>Reverse mode, remote host speedtest.sea11.us.leaseweb.net is sending</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5] local 2606:[snip] port 58860 connected to 2607:[snip] port 5201</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ID] Interval           Transfer     Bitrate</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5]   0.00-1.00   sec   244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2.05 </a:t>
            </a:r>
            <a:r>
              <a:rPr lang="en-US" sz="1800" b="1" dirty="0" err="1">
                <a:latin typeface="Courier New" panose="02070309020205020404" pitchFamily="49" charset="0"/>
                <a:cs typeface="Courier New" panose="02070309020205020404" pitchFamily="49" charset="0"/>
              </a:rPr>
              <a:t>Gbits</a:t>
            </a:r>
            <a:r>
              <a:rPr lang="en-US" sz="1800" b="1" dirty="0">
                <a:latin typeface="Courier New" panose="02070309020205020404" pitchFamily="49" charset="0"/>
                <a:cs typeface="Courier New" panose="02070309020205020404" pitchFamily="49" charset="0"/>
              </a:rPr>
              <a:t>/sec</a:t>
            </a:r>
            <a:r>
              <a:rPr lang="en-US" sz="18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5]   1.00-2.00   sec   275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2.31 </a:t>
            </a:r>
            <a:r>
              <a:rPr lang="en-US" sz="1800" b="1" dirty="0" err="1">
                <a:latin typeface="Courier New" panose="02070309020205020404" pitchFamily="49" charset="0"/>
                <a:cs typeface="Courier New" panose="02070309020205020404" pitchFamily="49" charset="0"/>
              </a:rPr>
              <a:t>Gbits</a:t>
            </a:r>
            <a:r>
              <a:rPr lang="en-US" sz="1800" b="1" dirty="0">
                <a:latin typeface="Courier New" panose="02070309020205020404" pitchFamily="49" charset="0"/>
                <a:cs typeface="Courier New" panose="02070309020205020404" pitchFamily="49" charset="0"/>
              </a:rPr>
              <a:t>/sec</a:t>
            </a:r>
            <a:r>
              <a:rPr lang="en-US" sz="18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5]   2.00-3.00   sec   277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2.32 </a:t>
            </a:r>
            <a:r>
              <a:rPr lang="en-US" sz="1800" b="1" dirty="0" err="1">
                <a:latin typeface="Courier New" panose="02070309020205020404" pitchFamily="49" charset="0"/>
                <a:cs typeface="Courier New" panose="02070309020205020404" pitchFamily="49" charset="0"/>
              </a:rPr>
              <a:t>Gbits</a:t>
            </a:r>
            <a:r>
              <a:rPr lang="en-US" sz="1800" b="1" dirty="0">
                <a:latin typeface="Courier New" panose="02070309020205020404" pitchFamily="49" charset="0"/>
                <a:cs typeface="Courier New" panose="02070309020205020404" pitchFamily="49" charset="0"/>
              </a:rPr>
              <a:t>/sec</a:t>
            </a:r>
            <a:r>
              <a:rPr lang="en-US" sz="18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5]   3.00-4.00   sec   277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2.32 </a:t>
            </a:r>
            <a:r>
              <a:rPr lang="en-US" sz="1800" b="1" dirty="0" err="1">
                <a:latin typeface="Courier New" panose="02070309020205020404" pitchFamily="49" charset="0"/>
                <a:cs typeface="Courier New" panose="02070309020205020404" pitchFamily="49" charset="0"/>
              </a:rPr>
              <a:t>Gbits</a:t>
            </a:r>
            <a:r>
              <a:rPr lang="en-US" sz="1800" b="1" dirty="0">
                <a:latin typeface="Courier New" panose="02070309020205020404" pitchFamily="49" charset="0"/>
                <a:cs typeface="Courier New" panose="02070309020205020404" pitchFamily="49" charset="0"/>
              </a:rPr>
              <a:t>/sec </a:t>
            </a:r>
            <a:r>
              <a:rPr lang="en-US" sz="18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5]   4.00-5.00   sec   277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2.32 </a:t>
            </a:r>
            <a:r>
              <a:rPr lang="en-US" sz="1800" b="1" dirty="0" err="1">
                <a:latin typeface="Courier New" panose="02070309020205020404" pitchFamily="49" charset="0"/>
                <a:cs typeface="Courier New" panose="02070309020205020404" pitchFamily="49" charset="0"/>
              </a:rPr>
              <a:t>Gbits</a:t>
            </a:r>
            <a:r>
              <a:rPr lang="en-US" sz="1800" b="1" dirty="0">
                <a:latin typeface="Courier New" panose="02070309020205020404" pitchFamily="49" charset="0"/>
                <a:cs typeface="Courier New" panose="02070309020205020404" pitchFamily="49" charset="0"/>
              </a:rPr>
              <a:t>/sec </a:t>
            </a:r>
            <a:r>
              <a:rPr lang="en-US" sz="18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5]   5.00-6.00   sec   277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2.32 </a:t>
            </a:r>
            <a:r>
              <a:rPr lang="en-US" sz="1800" b="1" dirty="0" err="1">
                <a:latin typeface="Courier New" panose="02070309020205020404" pitchFamily="49" charset="0"/>
                <a:cs typeface="Courier New" panose="02070309020205020404" pitchFamily="49" charset="0"/>
              </a:rPr>
              <a:t>Gbits</a:t>
            </a:r>
            <a:r>
              <a:rPr lang="en-US" sz="1800" b="1" dirty="0">
                <a:latin typeface="Courier New" panose="02070309020205020404" pitchFamily="49" charset="0"/>
                <a:cs typeface="Courier New" panose="02070309020205020404" pitchFamily="49" charset="0"/>
              </a:rPr>
              <a:t>/sec  </a:t>
            </a:r>
            <a:r>
              <a:rPr lang="en-US" sz="18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5]   6.00-7.00   sec   277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2.32 </a:t>
            </a:r>
            <a:r>
              <a:rPr lang="en-US" sz="1800" b="1" dirty="0" err="1">
                <a:latin typeface="Courier New" panose="02070309020205020404" pitchFamily="49" charset="0"/>
                <a:cs typeface="Courier New" panose="02070309020205020404" pitchFamily="49" charset="0"/>
              </a:rPr>
              <a:t>Gbits</a:t>
            </a:r>
            <a:r>
              <a:rPr lang="en-US" sz="1800" b="1" dirty="0">
                <a:latin typeface="Courier New" panose="02070309020205020404" pitchFamily="49" charset="0"/>
                <a:cs typeface="Courier New" panose="02070309020205020404" pitchFamily="49" charset="0"/>
              </a:rPr>
              <a:t>/sec</a:t>
            </a:r>
            <a:r>
              <a:rPr lang="en-US" sz="18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5]   7.00-8.00   sec   277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2.32 </a:t>
            </a:r>
            <a:r>
              <a:rPr lang="en-US" sz="1800" b="1" dirty="0" err="1">
                <a:latin typeface="Courier New" panose="02070309020205020404" pitchFamily="49" charset="0"/>
                <a:cs typeface="Courier New" panose="02070309020205020404" pitchFamily="49" charset="0"/>
              </a:rPr>
              <a:t>Gbits</a:t>
            </a:r>
            <a:r>
              <a:rPr lang="en-US" sz="1800" b="1" dirty="0">
                <a:latin typeface="Courier New" panose="02070309020205020404" pitchFamily="49" charset="0"/>
                <a:cs typeface="Courier New" panose="02070309020205020404" pitchFamily="49" charset="0"/>
              </a:rPr>
              <a:t>/sec</a:t>
            </a:r>
            <a:r>
              <a:rPr lang="en-US" sz="18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5]   8.00-9.00   sec   277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2.32 </a:t>
            </a:r>
            <a:r>
              <a:rPr lang="en-US" sz="1800" b="1" dirty="0" err="1">
                <a:latin typeface="Courier New" panose="02070309020205020404" pitchFamily="49" charset="0"/>
                <a:cs typeface="Courier New" panose="02070309020205020404" pitchFamily="49" charset="0"/>
              </a:rPr>
              <a:t>Gbits</a:t>
            </a:r>
            <a:r>
              <a:rPr lang="en-US" sz="1800" b="1" dirty="0">
                <a:latin typeface="Courier New" panose="02070309020205020404" pitchFamily="49" charset="0"/>
                <a:cs typeface="Courier New" panose="02070309020205020404" pitchFamily="49" charset="0"/>
              </a:rPr>
              <a:t>/sec</a:t>
            </a:r>
            <a:r>
              <a:rPr lang="en-US" sz="18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5]   9.00-10.00  sec   277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2.32 </a:t>
            </a:r>
            <a:r>
              <a:rPr lang="en-US" sz="1800" b="1" dirty="0" err="1">
                <a:latin typeface="Courier New" panose="02070309020205020404" pitchFamily="49" charset="0"/>
                <a:cs typeface="Courier New" panose="02070309020205020404" pitchFamily="49" charset="0"/>
              </a:rPr>
              <a:t>Gbits</a:t>
            </a:r>
            <a:r>
              <a:rPr lang="en-US" sz="1800" b="1" dirty="0">
                <a:latin typeface="Courier New" panose="02070309020205020404" pitchFamily="49" charset="0"/>
                <a:cs typeface="Courier New" panose="02070309020205020404" pitchFamily="49" charset="0"/>
              </a:rPr>
              <a:t>/sec </a:t>
            </a:r>
            <a:r>
              <a:rPr lang="en-US" sz="18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 - - - - - - - - - - - - - - - - - - - - - -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ID] Interval           Transfer     Bitrate         </a:t>
            </a:r>
            <a:r>
              <a:rPr lang="en-US" sz="1800" dirty="0" err="1">
                <a:latin typeface="Courier New" panose="02070309020205020404" pitchFamily="49" charset="0"/>
                <a:cs typeface="Courier New" panose="02070309020205020404" pitchFamily="49" charset="0"/>
              </a:rPr>
              <a:t>Retr</a:t>
            </a:r>
            <a:endParaRPr lang="en-US" sz="1800"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5]   0.00-10.02  sec  2.69 </a:t>
            </a:r>
            <a:r>
              <a:rPr lang="en-US" sz="1800" dirty="0" err="1">
                <a:latin typeface="Courier New" panose="02070309020205020404" pitchFamily="49" charset="0"/>
                <a:cs typeface="Courier New" panose="02070309020205020404" pitchFamily="49" charset="0"/>
              </a:rPr>
              <a:t>GBytes</a:t>
            </a:r>
            <a:r>
              <a:rPr lang="en-US" sz="1800" dirty="0">
                <a:latin typeface="Courier New" panose="02070309020205020404" pitchFamily="49" charset="0"/>
                <a:cs typeface="Courier New" panose="02070309020205020404" pitchFamily="49" charset="0"/>
              </a:rPr>
              <a:t>  2.31 </a:t>
            </a:r>
            <a:r>
              <a:rPr lang="en-US" sz="1800" dirty="0" err="1">
                <a:latin typeface="Courier New" panose="02070309020205020404" pitchFamily="49" charset="0"/>
                <a:cs typeface="Courier New" panose="02070309020205020404" pitchFamily="49" charset="0"/>
              </a:rPr>
              <a:t>Gbits</a:t>
            </a:r>
            <a:r>
              <a:rPr lang="en-US" sz="1800" dirty="0">
                <a:latin typeface="Courier New" panose="02070309020205020404" pitchFamily="49" charset="0"/>
                <a:cs typeface="Courier New" panose="02070309020205020404" pitchFamily="49" charset="0"/>
              </a:rPr>
              <a:t>/sec  2376             sender</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5]   0.00-10.00  sec  2.67 </a:t>
            </a:r>
            <a:r>
              <a:rPr lang="en-US" sz="1800" dirty="0" err="1">
                <a:latin typeface="Courier New" panose="02070309020205020404" pitchFamily="49" charset="0"/>
                <a:cs typeface="Courier New" panose="02070309020205020404" pitchFamily="49" charset="0"/>
              </a:rPr>
              <a:t>GBytes</a:t>
            </a:r>
            <a:r>
              <a:rPr lang="en-US" sz="1800" dirty="0">
                <a:latin typeface="Courier New" panose="02070309020205020404" pitchFamily="49" charset="0"/>
                <a:cs typeface="Courier New" panose="02070309020205020404" pitchFamily="49" charset="0"/>
              </a:rPr>
              <a:t>  2.29 </a:t>
            </a:r>
            <a:r>
              <a:rPr lang="en-US" sz="1800" dirty="0" err="1">
                <a:latin typeface="Courier New" panose="02070309020205020404" pitchFamily="49" charset="0"/>
                <a:cs typeface="Courier New" panose="02070309020205020404" pitchFamily="49" charset="0"/>
              </a:rPr>
              <a:t>Gbits</a:t>
            </a:r>
            <a:r>
              <a:rPr lang="en-US" sz="1800" dirty="0">
                <a:latin typeface="Courier New" panose="02070309020205020404" pitchFamily="49" charset="0"/>
                <a:cs typeface="Courier New" panose="02070309020205020404" pitchFamily="49" charset="0"/>
              </a:rPr>
              <a:t>/sec                  receiver</a:t>
            </a:r>
            <a:br>
              <a:rPr lang="en-US" sz="1800" dirty="0">
                <a:latin typeface="Courier New" panose="02070309020205020404" pitchFamily="49" charset="0"/>
                <a:cs typeface="Courier New" panose="02070309020205020404" pitchFamily="49" charset="0"/>
              </a:rPr>
            </a:br>
            <a:br>
              <a:rPr lang="en-US" sz="1800" dirty="0">
                <a:latin typeface="Courier New" panose="02070309020205020404" pitchFamily="49" charset="0"/>
                <a:cs typeface="Courier New" panose="02070309020205020404" pitchFamily="49" charset="0"/>
              </a:rPr>
            </a:br>
            <a:r>
              <a:rPr lang="en-US" sz="1800" dirty="0" err="1">
                <a:latin typeface="Courier New" panose="02070309020205020404" pitchFamily="49" charset="0"/>
                <a:cs typeface="Courier New" panose="02070309020205020404" pitchFamily="49" charset="0"/>
              </a:rPr>
              <a:t>iperf</a:t>
            </a:r>
            <a:r>
              <a:rPr lang="en-US" sz="1800" dirty="0">
                <a:latin typeface="Courier New" panose="02070309020205020404" pitchFamily="49" charset="0"/>
                <a:cs typeface="Courier New" panose="02070309020205020404" pitchFamily="49" charset="0"/>
              </a:rPr>
              <a:t> Done.</a:t>
            </a:r>
          </a:p>
        </p:txBody>
      </p:sp>
      <p:sp>
        <p:nvSpPr>
          <p:cNvPr id="4" name="Slide Number Placeholder 3">
            <a:extLst>
              <a:ext uri="{FF2B5EF4-FFF2-40B4-BE49-F238E27FC236}">
                <a16:creationId xmlns:a16="http://schemas.microsoft.com/office/drawing/2014/main" id="{E67C3CC8-97D9-8796-DDCA-1E1E53DF187F}"/>
              </a:ext>
            </a:extLst>
          </p:cNvPr>
          <p:cNvSpPr>
            <a:spLocks noGrp="1"/>
          </p:cNvSpPr>
          <p:nvPr>
            <p:ph type="sldNum" sz="quarter" idx="12"/>
          </p:nvPr>
        </p:nvSpPr>
        <p:spPr/>
        <p:txBody>
          <a:bodyPr/>
          <a:lstStyle/>
          <a:p>
            <a:fld id="{8B04D3DA-140F-184A-82C2-6FC5EAE7F0A1}" type="slidenum">
              <a:rPr lang="en-US" smtClean="0"/>
              <a:t>45</a:t>
            </a:fld>
            <a:endParaRPr lang="en-US"/>
          </a:p>
        </p:txBody>
      </p:sp>
    </p:spTree>
    <p:extLst>
      <p:ext uri="{BB962C8B-B14F-4D97-AF65-F5344CB8AC3E}">
        <p14:creationId xmlns:p14="http://schemas.microsoft.com/office/powerpoint/2010/main" val="12023805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435FA-BBAD-5B09-16A1-0F6701B30B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A8B4A1-3FF0-7966-BEAF-B9014E832153}"/>
              </a:ext>
            </a:extLst>
          </p:cNvPr>
          <p:cNvSpPr>
            <a:spLocks noGrp="1"/>
          </p:cNvSpPr>
          <p:nvPr>
            <p:ph type="title"/>
          </p:nvPr>
        </p:nvSpPr>
        <p:spPr>
          <a:xfrm>
            <a:off x="308472" y="176270"/>
            <a:ext cx="11578728" cy="440675"/>
          </a:xfrm>
        </p:spPr>
        <p:txBody>
          <a:bodyPr>
            <a:noAutofit/>
          </a:bodyPr>
          <a:lstStyle/>
          <a:p>
            <a:r>
              <a:rPr lang="en-US" sz="3200" b="1" dirty="0">
                <a:latin typeface="Calibri" panose="020F0502020204030204" pitchFamily="34" charset="0"/>
                <a:cs typeface="Calibri" panose="020F0502020204030204" pitchFamily="34" charset="0"/>
              </a:rPr>
              <a:t>Why Do We "Only" Get ~2.3 Gbps instead of A Full 2.5 Gbps?</a:t>
            </a:r>
          </a:p>
        </p:txBody>
      </p:sp>
      <p:sp>
        <p:nvSpPr>
          <p:cNvPr id="3" name="Content Placeholder 2">
            <a:extLst>
              <a:ext uri="{FF2B5EF4-FFF2-40B4-BE49-F238E27FC236}">
                <a16:creationId xmlns:a16="http://schemas.microsoft.com/office/drawing/2014/main" id="{E6AD3929-901E-2A55-1B62-79BCB7CCA8D9}"/>
              </a:ext>
            </a:extLst>
          </p:cNvPr>
          <p:cNvSpPr>
            <a:spLocks noGrp="1"/>
          </p:cNvSpPr>
          <p:nvPr>
            <p:ph idx="1"/>
          </p:nvPr>
        </p:nvSpPr>
        <p:spPr>
          <a:xfrm>
            <a:off x="308471" y="826265"/>
            <a:ext cx="11578727" cy="5761822"/>
          </a:xfrm>
        </p:spPr>
        <p:txBody>
          <a:bodyPr>
            <a:noAutofit/>
          </a:bodyPr>
          <a:lstStyle/>
          <a:p>
            <a:pPr marL="0" indent="0">
              <a:lnSpc>
                <a:spcPct val="100000"/>
              </a:lnSpc>
              <a:spcBef>
                <a:spcPts val="0"/>
              </a:spcBef>
              <a:buNone/>
            </a:pPr>
            <a:r>
              <a:rPr lang="en-US" sz="2400" dirty="0">
                <a:cs typeface="Calibri" panose="020F0502020204030204" pitchFamily="34" charset="0"/>
              </a:rPr>
              <a:t>The issue is largely one of network overhead...</a:t>
            </a:r>
            <a:br>
              <a:rPr lang="en-US" sz="1800" dirty="0">
                <a:latin typeface="Courier New" panose="02070309020205020404" pitchFamily="49" charset="0"/>
                <a:cs typeface="Courier New" panose="02070309020205020404" pitchFamily="49" charset="0"/>
              </a:rPr>
            </a:br>
            <a:endParaRPr lang="en-US" sz="1800"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1800" b="1" dirty="0">
                <a:highlight>
                  <a:srgbClr val="FFFF00"/>
                </a:highlight>
                <a:latin typeface="Courier New" panose="02070309020205020404" pitchFamily="49" charset="0"/>
                <a:cs typeface="Courier New" panose="02070309020205020404" pitchFamily="49" charset="0"/>
              </a:rPr>
              <a:t>12-byte interframe gap</a:t>
            </a:r>
          </a:p>
          <a:p>
            <a:pPr marL="0" indent="0">
              <a:lnSpc>
                <a:spcPct val="100000"/>
              </a:lnSpc>
              <a:spcBef>
                <a:spcPts val="0"/>
              </a:spcBef>
              <a:buNone/>
            </a:pPr>
            <a:r>
              <a:rPr lang="en-US" sz="1800" b="1" dirty="0">
                <a:highlight>
                  <a:srgbClr val="FFFF00"/>
                </a:highlight>
                <a:latin typeface="Courier New" panose="02070309020205020404" pitchFamily="49" charset="0"/>
                <a:cs typeface="Courier New" panose="02070309020205020404" pitchFamily="49" charset="0"/>
              </a:rPr>
              <a:t>8-byte preamble</a:t>
            </a:r>
          </a:p>
          <a:p>
            <a:pPr marL="0" indent="0">
              <a:lnSpc>
                <a:spcPct val="100000"/>
              </a:lnSpc>
              <a:spcBef>
                <a:spcPts val="0"/>
              </a:spcBef>
              <a:buNone/>
            </a:pPr>
            <a:r>
              <a:rPr lang="en-US" sz="1800" b="1" dirty="0">
                <a:highlight>
                  <a:srgbClr val="FFFF00"/>
                </a:highlight>
                <a:latin typeface="Courier New" panose="02070309020205020404" pitchFamily="49" charset="0"/>
                <a:cs typeface="Courier New" panose="02070309020205020404" pitchFamily="49" charset="0"/>
              </a:rPr>
              <a:t>Ethernet header</a:t>
            </a:r>
          </a:p>
          <a:p>
            <a:pPr marL="0" indent="0">
              <a:lnSpc>
                <a:spcPct val="100000"/>
              </a:lnSpc>
              <a:spcBef>
                <a:spcPts val="0"/>
              </a:spcBef>
              <a:buNone/>
            </a:pPr>
            <a:r>
              <a:rPr lang="en-US" sz="1800" b="1" dirty="0">
                <a:highlight>
                  <a:srgbClr val="FFFF00"/>
                </a:highlight>
                <a:latin typeface="Courier New" panose="02070309020205020404" pitchFamily="49" charset="0"/>
                <a:cs typeface="Courier New" panose="02070309020205020404" pitchFamily="49" charset="0"/>
              </a:rPr>
              <a:t>	DST MAC 6-bytes</a:t>
            </a:r>
          </a:p>
          <a:p>
            <a:pPr marL="0" indent="0">
              <a:lnSpc>
                <a:spcPct val="100000"/>
              </a:lnSpc>
              <a:spcBef>
                <a:spcPts val="0"/>
              </a:spcBef>
              <a:buNone/>
            </a:pPr>
            <a:r>
              <a:rPr lang="en-US" sz="1800" b="1" dirty="0">
                <a:highlight>
                  <a:srgbClr val="FFFF00"/>
                </a:highlight>
                <a:latin typeface="Courier New" panose="02070309020205020404" pitchFamily="49" charset="0"/>
                <a:cs typeface="Courier New" panose="02070309020205020404" pitchFamily="49" charset="0"/>
              </a:rPr>
              <a:t>	SRC MAC 6-bytes</a:t>
            </a:r>
          </a:p>
          <a:p>
            <a:pPr marL="0" indent="0">
              <a:lnSpc>
                <a:spcPct val="100000"/>
              </a:lnSpc>
              <a:spcBef>
                <a:spcPts val="0"/>
              </a:spcBef>
              <a:buNone/>
            </a:pPr>
            <a:r>
              <a:rPr lang="en-US" sz="1800" b="1" dirty="0">
                <a:highlight>
                  <a:srgbClr val="FFFF00"/>
                </a:highlight>
                <a:latin typeface="Courier New" panose="02070309020205020404" pitchFamily="49" charset="0"/>
                <a:cs typeface="Courier New" panose="02070309020205020404" pitchFamily="49" charset="0"/>
              </a:rPr>
              <a:t>	Type 2-bytes</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1500-byte frame</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a:t>
            </a:r>
            <a:r>
              <a:rPr lang="en-US" sz="1800" b="1" u="sng" dirty="0">
                <a:highlight>
                  <a:srgbClr val="FFFF00"/>
                </a:highlight>
                <a:latin typeface="Courier New" panose="02070309020205020404" pitchFamily="49" charset="0"/>
                <a:cs typeface="Courier New" panose="02070309020205020404" pitchFamily="49" charset="0"/>
              </a:rPr>
              <a:t>IPv4</a:t>
            </a:r>
            <a:r>
              <a:rPr lang="en-US" sz="1800" b="1" dirty="0">
                <a:highlight>
                  <a:srgbClr val="FFFF00"/>
                </a:highlight>
                <a:latin typeface="Courier New" panose="02070309020205020404" pitchFamily="49" charset="0"/>
                <a:cs typeface="Courier New" panose="02070309020205020404" pitchFamily="49" charset="0"/>
              </a:rPr>
              <a:t> header 20-bytes</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a:t>
            </a:r>
            <a:r>
              <a:rPr lang="en-US" sz="1800" b="1" dirty="0">
                <a:highlight>
                  <a:srgbClr val="FFFF00"/>
                </a:highlight>
                <a:latin typeface="Courier New" panose="02070309020205020404" pitchFamily="49" charset="0"/>
                <a:cs typeface="Courier New" panose="02070309020205020404" pitchFamily="49" charset="0"/>
              </a:rPr>
              <a:t>Standard </a:t>
            </a:r>
            <a:r>
              <a:rPr lang="en-US" sz="1800" b="1" u="sng" dirty="0">
                <a:highlight>
                  <a:srgbClr val="FFFF00"/>
                </a:highlight>
                <a:latin typeface="Courier New" panose="02070309020205020404" pitchFamily="49" charset="0"/>
                <a:cs typeface="Courier New" panose="02070309020205020404" pitchFamily="49" charset="0"/>
              </a:rPr>
              <a:t>TCP</a:t>
            </a:r>
            <a:r>
              <a:rPr lang="en-US" sz="1800" b="1" dirty="0">
                <a:highlight>
                  <a:srgbClr val="FFFF00"/>
                </a:highlight>
                <a:latin typeface="Courier New" panose="02070309020205020404" pitchFamily="49" charset="0"/>
                <a:cs typeface="Courier New" panose="02070309020205020404" pitchFamily="49" charset="0"/>
              </a:rPr>
              <a:t> header 20-bytes</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a:t>
            </a:r>
            <a:r>
              <a:rPr lang="en-US" sz="1800" b="1" dirty="0">
                <a:highlight>
                  <a:srgbClr val="FFFF00"/>
                </a:highlight>
                <a:latin typeface="Courier New" panose="02070309020205020404" pitchFamily="49" charset="0"/>
                <a:cs typeface="Courier New" panose="02070309020205020404" pitchFamily="49" charset="0"/>
              </a:rPr>
              <a:t>Timestamps (RFC7323) 10-bytes</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b="1" dirty="0">
                <a:highlight>
                  <a:srgbClr val="FFFF00"/>
                </a:highlight>
                <a:latin typeface="Courier New" panose="02070309020205020404" pitchFamily="49" charset="0"/>
                <a:cs typeface="Courier New" panose="02070309020205020404" pitchFamily="49" charset="0"/>
              </a:rPr>
              <a:t>SACK Permitted (RFC2018) 2-bytes</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a:t>
            </a:r>
            <a:r>
              <a:rPr lang="en-US" sz="1800" b="1" dirty="0">
                <a:highlight>
                  <a:srgbClr val="FFFF00"/>
                </a:highlight>
                <a:latin typeface="Courier New" panose="02070309020205020404" pitchFamily="49" charset="0"/>
                <a:cs typeface="Courier New" panose="02070309020205020404" pitchFamily="49" charset="0"/>
              </a:rPr>
              <a:t>SACK Blocks (up to 3-4 blocks, 8 bytes each) 24-32 bytes</a:t>
            </a:r>
            <a:r>
              <a:rPr lang="en-US" sz="18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a:t>
            </a:r>
            <a:r>
              <a:rPr lang="en-US" sz="1800" dirty="0">
                <a:highlight>
                  <a:srgbClr val="00FFFF"/>
                </a:highlight>
                <a:latin typeface="Courier New" panose="02070309020205020404" pitchFamily="49" charset="0"/>
                <a:cs typeface="Courier New" panose="02070309020205020404" pitchFamily="49" charset="0"/>
              </a:rPr>
              <a:t>Leaving 1500 – (76 to 84 bytes for headers) &lt;= 1416 to 1424 for payload</a:t>
            </a:r>
          </a:p>
          <a:p>
            <a:pPr marL="0" indent="0">
              <a:lnSpc>
                <a:spcPct val="100000"/>
              </a:lnSpc>
              <a:spcBef>
                <a:spcPts val="0"/>
              </a:spcBef>
              <a:buNone/>
            </a:pPr>
            <a:r>
              <a:rPr lang="en-US" sz="1800" b="1" dirty="0">
                <a:highlight>
                  <a:srgbClr val="FFFF00"/>
                </a:highlight>
                <a:latin typeface="Courier New" panose="02070309020205020404" pitchFamily="49" charset="0"/>
                <a:cs typeface="Courier New" panose="02070309020205020404" pitchFamily="49" charset="0"/>
              </a:rPr>
              <a:t>Ethernet trailer</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a:t>
            </a:r>
            <a:r>
              <a:rPr lang="en-US" sz="1800" b="1" dirty="0">
                <a:highlight>
                  <a:srgbClr val="FFFF00"/>
                </a:highlight>
                <a:latin typeface="Courier New" panose="02070309020205020404" pitchFamily="49" charset="0"/>
                <a:cs typeface="Courier New" panose="02070309020205020404" pitchFamily="49" charset="0"/>
              </a:rPr>
              <a:t>FCS 4-bytes</a:t>
            </a:r>
          </a:p>
          <a:p>
            <a:pPr marL="0" indent="0">
              <a:lnSpc>
                <a:spcPct val="100000"/>
              </a:lnSpc>
              <a:spcBef>
                <a:spcPts val="0"/>
              </a:spcBef>
              <a:buNone/>
            </a:pPr>
            <a:endParaRPr lang="en-US" sz="1800"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1424/(12+8+14+1500+4) * 2500 = </a:t>
            </a:r>
            <a:r>
              <a:rPr lang="en-US" sz="1800" b="1" dirty="0">
                <a:latin typeface="Courier New" panose="02070309020205020404" pitchFamily="49" charset="0"/>
                <a:cs typeface="Courier New" panose="02070309020205020404" pitchFamily="49" charset="0"/>
              </a:rPr>
              <a:t>2.314</a:t>
            </a:r>
            <a:r>
              <a:rPr lang="en-US" sz="1800" dirty="0">
                <a:latin typeface="Courier New" panose="02070309020205020404" pitchFamily="49" charset="0"/>
                <a:cs typeface="Courier New" panose="02070309020205020404" pitchFamily="49" charset="0"/>
              </a:rPr>
              <a:t> Gbps (for IPv4).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Add 20 more bytes of headers if using IPv6. Doing that, we get </a:t>
            </a:r>
            <a:r>
              <a:rPr lang="en-US" sz="1800" b="1" dirty="0">
                <a:latin typeface="Courier New" panose="02070309020205020404" pitchFamily="49" charset="0"/>
                <a:cs typeface="Courier New" panose="02070309020205020404" pitchFamily="49" charset="0"/>
              </a:rPr>
              <a:t>2.282</a:t>
            </a:r>
            <a:r>
              <a:rPr lang="en-US" sz="1800" dirty="0">
                <a:latin typeface="Courier New" panose="02070309020205020404" pitchFamily="49" charset="0"/>
                <a:cs typeface="Courier New" panose="02070309020205020404" pitchFamily="49" charset="0"/>
              </a:rPr>
              <a:t> Gbps for IPv6.</a:t>
            </a:r>
          </a:p>
        </p:txBody>
      </p:sp>
      <p:sp>
        <p:nvSpPr>
          <p:cNvPr id="4" name="Slide Number Placeholder 3">
            <a:extLst>
              <a:ext uri="{FF2B5EF4-FFF2-40B4-BE49-F238E27FC236}">
                <a16:creationId xmlns:a16="http://schemas.microsoft.com/office/drawing/2014/main" id="{EDDF405B-DE57-9E89-DCA4-78B9F6684556}"/>
              </a:ext>
            </a:extLst>
          </p:cNvPr>
          <p:cNvSpPr>
            <a:spLocks noGrp="1"/>
          </p:cNvSpPr>
          <p:nvPr>
            <p:ph type="sldNum" sz="quarter" idx="12"/>
          </p:nvPr>
        </p:nvSpPr>
        <p:spPr/>
        <p:txBody>
          <a:bodyPr/>
          <a:lstStyle/>
          <a:p>
            <a:fld id="{8B04D3DA-140F-184A-82C2-6FC5EAE7F0A1}" type="slidenum">
              <a:rPr lang="en-US" smtClean="0"/>
              <a:t>46</a:t>
            </a:fld>
            <a:endParaRPr lang="en-US" dirty="0"/>
          </a:p>
        </p:txBody>
      </p:sp>
    </p:spTree>
    <p:extLst>
      <p:ext uri="{BB962C8B-B14F-4D97-AF65-F5344CB8AC3E}">
        <p14:creationId xmlns:p14="http://schemas.microsoft.com/office/powerpoint/2010/main" val="2043253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A118B-1F01-B8C5-6E5A-7E8818875A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98F88-4863-72D2-B1FE-4A0EAE0E068F}"/>
              </a:ext>
            </a:extLst>
          </p:cNvPr>
          <p:cNvSpPr>
            <a:spLocks noGrp="1"/>
          </p:cNvSpPr>
          <p:nvPr>
            <p:ph type="title"/>
          </p:nvPr>
        </p:nvSpPr>
        <p:spPr>
          <a:xfrm>
            <a:off x="187287" y="176270"/>
            <a:ext cx="11898217" cy="440675"/>
          </a:xfrm>
        </p:spPr>
        <p:txBody>
          <a:bodyPr>
            <a:noAutofit/>
          </a:bodyPr>
          <a:lstStyle/>
          <a:p>
            <a:r>
              <a:rPr lang="en-US" sz="3200" b="1" dirty="0">
                <a:latin typeface="Calibri" panose="020F0502020204030204" pitchFamily="34" charset="0"/>
                <a:cs typeface="Calibri" panose="020F0502020204030204" pitchFamily="34" charset="0"/>
              </a:rPr>
              <a:t>Note: Our Realized Speed Can Also Be Impacted By OTHER TRAFFIC</a:t>
            </a:r>
          </a:p>
        </p:txBody>
      </p:sp>
      <p:sp>
        <p:nvSpPr>
          <p:cNvPr id="3" name="Content Placeholder 2">
            <a:extLst>
              <a:ext uri="{FF2B5EF4-FFF2-40B4-BE49-F238E27FC236}">
                <a16:creationId xmlns:a16="http://schemas.microsoft.com/office/drawing/2014/main" id="{F765F72C-3C56-FC86-A0A3-6EA7EBE45977}"/>
              </a:ext>
            </a:extLst>
          </p:cNvPr>
          <p:cNvSpPr>
            <a:spLocks noGrp="1"/>
          </p:cNvSpPr>
          <p:nvPr>
            <p:ph idx="1"/>
          </p:nvPr>
        </p:nvSpPr>
        <p:spPr>
          <a:xfrm>
            <a:off x="308471" y="826265"/>
            <a:ext cx="11578727" cy="5761822"/>
          </a:xfrm>
        </p:spPr>
        <p:txBody>
          <a:bodyPr>
            <a:normAutofit/>
          </a:bodyPr>
          <a:lstStyle/>
          <a:p>
            <a:pPr>
              <a:lnSpc>
                <a:spcPct val="100000"/>
              </a:lnSpc>
              <a:spcBef>
                <a:spcPts val="0"/>
              </a:spcBef>
              <a:spcAft>
                <a:spcPts val="400"/>
              </a:spcAft>
            </a:pPr>
            <a:r>
              <a:rPr lang="en-US" sz="2400" dirty="0">
                <a:cs typeface="Calibri" panose="020F0502020204030204" pitchFamily="34" charset="0"/>
              </a:rPr>
              <a:t>We might fantasize that our path to anywhere on the Internet is </a:t>
            </a:r>
            <a:r>
              <a:rPr lang="en-US" sz="2400" b="1" dirty="0">
                <a:cs typeface="Calibri" panose="020F0502020204030204" pitchFamily="34" charset="0"/>
              </a:rPr>
              <a:t>completely unloaded,  </a:t>
            </a:r>
            <a:r>
              <a:rPr lang="en-US" sz="2400" dirty="0">
                <a:cs typeface="Calibri" panose="020F0502020204030204" pitchFamily="34" charset="0"/>
              </a:rPr>
              <a:t>just sitting there</a:t>
            </a:r>
            <a:r>
              <a:rPr lang="en-US" sz="2400" b="1" dirty="0">
                <a:cs typeface="Calibri" panose="020F0502020204030204" pitchFamily="34" charset="0"/>
              </a:rPr>
              <a:t> totally idle,</a:t>
            </a:r>
            <a:r>
              <a:rPr lang="en-US" sz="2400" dirty="0">
                <a:cs typeface="Calibri" panose="020F0502020204030204" pitchFamily="34" charset="0"/>
              </a:rPr>
              <a:t> awaiting our measurement (or other) traffic.</a:t>
            </a:r>
          </a:p>
          <a:p>
            <a:pPr>
              <a:lnSpc>
                <a:spcPct val="100000"/>
              </a:lnSpc>
              <a:spcBef>
                <a:spcPts val="0"/>
              </a:spcBef>
              <a:spcAft>
                <a:spcPts val="400"/>
              </a:spcAft>
            </a:pPr>
            <a:endParaRPr lang="en-US" sz="2400" dirty="0">
              <a:cs typeface="Calibri" panose="020F0502020204030204" pitchFamily="34" charset="0"/>
            </a:endParaRPr>
          </a:p>
          <a:p>
            <a:pPr>
              <a:lnSpc>
                <a:spcPct val="100000"/>
              </a:lnSpc>
              <a:spcBef>
                <a:spcPts val="0"/>
              </a:spcBef>
              <a:spcAft>
                <a:spcPts val="400"/>
              </a:spcAft>
            </a:pPr>
            <a:r>
              <a:rPr lang="en-US" sz="2400" dirty="0">
                <a:cs typeface="Calibri" panose="020F0502020204030204" pitchFamily="34" charset="0"/>
              </a:rPr>
              <a:t>That's likely not the case. Other people do use the Internet, so if you don't see the full bandwidth you expect, test again later. Someone else may just have been using part of "your" bandwidth.</a:t>
            </a:r>
          </a:p>
          <a:p>
            <a:pPr>
              <a:lnSpc>
                <a:spcPct val="100000"/>
              </a:lnSpc>
              <a:spcBef>
                <a:spcPts val="0"/>
              </a:spcBef>
              <a:spcAft>
                <a:spcPts val="400"/>
              </a:spcAft>
            </a:pPr>
            <a:endParaRPr lang="en-US" sz="2400" dirty="0">
              <a:cs typeface="Calibri" panose="020F0502020204030204" pitchFamily="34" charset="0"/>
            </a:endParaRPr>
          </a:p>
          <a:p>
            <a:pPr>
              <a:lnSpc>
                <a:spcPct val="100000"/>
              </a:lnSpc>
              <a:spcBef>
                <a:spcPts val="0"/>
              </a:spcBef>
              <a:spcAft>
                <a:spcPts val="400"/>
              </a:spcAft>
            </a:pPr>
            <a:r>
              <a:rPr lang="en-US" sz="2400" dirty="0">
                <a:cs typeface="Calibri" panose="020F0502020204030204" pitchFamily="34" charset="0"/>
              </a:rPr>
              <a:t>We'll also discuss (later in this session) how your choice of TCP congestion control algorithm can impact your ability to "take your fair share" or "MORE THAN your </a:t>
            </a:r>
            <a:br>
              <a:rPr lang="en-US" sz="2400" dirty="0">
                <a:cs typeface="Calibri" panose="020F0502020204030204" pitchFamily="34" charset="0"/>
              </a:rPr>
            </a:br>
            <a:r>
              <a:rPr lang="en-US" sz="2400" dirty="0">
                <a:cs typeface="Calibri" panose="020F0502020204030204" pitchFamily="34" charset="0"/>
              </a:rPr>
              <a:t>fair share" of network bandwidth across shared network links.</a:t>
            </a:r>
          </a:p>
          <a:p>
            <a:pPr>
              <a:lnSpc>
                <a:spcPct val="100000"/>
              </a:lnSpc>
              <a:spcBef>
                <a:spcPts val="0"/>
              </a:spcBef>
              <a:spcAft>
                <a:spcPts val="400"/>
              </a:spcAft>
            </a:pPr>
            <a:endParaRPr lang="en-US" sz="2400" dirty="0">
              <a:cs typeface="Calibri" panose="020F0502020204030204" pitchFamily="34" charset="0"/>
            </a:endParaRPr>
          </a:p>
          <a:p>
            <a:pPr>
              <a:lnSpc>
                <a:spcPct val="100000"/>
              </a:lnSpc>
              <a:spcBef>
                <a:spcPts val="0"/>
              </a:spcBef>
              <a:spcAft>
                <a:spcPts val="400"/>
              </a:spcAft>
            </a:pPr>
            <a:r>
              <a:rPr lang="en-US" sz="2400" dirty="0">
                <a:cs typeface="Calibri" panose="020F0502020204030204" pitchFamily="34" charset="0"/>
              </a:rPr>
              <a:t>But in any event, </a:t>
            </a:r>
            <a:r>
              <a:rPr lang="en-US" sz="2400" b="1" dirty="0">
                <a:cs typeface="Calibri" panose="020F0502020204030204" pitchFamily="34" charset="0"/>
              </a:rPr>
              <a:t>we now have a functional 2.5 Gbps testbed.</a:t>
            </a:r>
          </a:p>
          <a:p>
            <a:pPr>
              <a:lnSpc>
                <a:spcPct val="100000"/>
              </a:lnSpc>
              <a:spcBef>
                <a:spcPts val="0"/>
              </a:spcBef>
              <a:spcAft>
                <a:spcPts val="400"/>
              </a:spcAft>
            </a:pPr>
            <a:endParaRPr lang="en-US" sz="2400" dirty="0">
              <a:cs typeface="Calibri" panose="020F0502020204030204" pitchFamily="34" charset="0"/>
            </a:endParaRPr>
          </a:p>
          <a:p>
            <a:pPr>
              <a:lnSpc>
                <a:spcPct val="100000"/>
              </a:lnSpc>
              <a:spcBef>
                <a:spcPts val="0"/>
              </a:spcBef>
              <a:spcAft>
                <a:spcPts val="400"/>
              </a:spcAft>
            </a:pPr>
            <a:r>
              <a:rPr lang="en-US" sz="2400" dirty="0">
                <a:cs typeface="Calibri" panose="020F0502020204030204" pitchFamily="34" charset="0"/>
              </a:rPr>
              <a:t>Now let's use it to understand network performance.</a:t>
            </a:r>
          </a:p>
        </p:txBody>
      </p:sp>
      <p:sp>
        <p:nvSpPr>
          <p:cNvPr id="4" name="Slide Number Placeholder 3">
            <a:extLst>
              <a:ext uri="{FF2B5EF4-FFF2-40B4-BE49-F238E27FC236}">
                <a16:creationId xmlns:a16="http://schemas.microsoft.com/office/drawing/2014/main" id="{376CE270-E2E0-79EA-028D-D2F37E850324}"/>
              </a:ext>
            </a:extLst>
          </p:cNvPr>
          <p:cNvSpPr>
            <a:spLocks noGrp="1"/>
          </p:cNvSpPr>
          <p:nvPr>
            <p:ph type="sldNum" sz="quarter" idx="12"/>
          </p:nvPr>
        </p:nvSpPr>
        <p:spPr/>
        <p:txBody>
          <a:bodyPr/>
          <a:lstStyle/>
          <a:p>
            <a:fld id="{8B04D3DA-140F-184A-82C2-6FC5EAE7F0A1}" type="slidenum">
              <a:rPr lang="en-US" smtClean="0"/>
              <a:t>47</a:t>
            </a:fld>
            <a:endParaRPr lang="en-US"/>
          </a:p>
        </p:txBody>
      </p:sp>
    </p:spTree>
    <p:extLst>
      <p:ext uri="{BB962C8B-B14F-4D97-AF65-F5344CB8AC3E}">
        <p14:creationId xmlns:p14="http://schemas.microsoft.com/office/powerpoint/2010/main" val="3056606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a:extLst>
            <a:ext uri="{FF2B5EF4-FFF2-40B4-BE49-F238E27FC236}">
              <a16:creationId xmlns:a16="http://schemas.microsoft.com/office/drawing/2014/main" id="{A5BD08B4-9A13-D1BD-3EC0-50311BCF607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31138E8-1E9A-EAE7-55D1-1BD7B8C2D988}"/>
              </a:ext>
            </a:extLst>
          </p:cNvPr>
          <p:cNvSpPr>
            <a:spLocks noGrp="1"/>
          </p:cNvSpPr>
          <p:nvPr>
            <p:ph type="ctrTitle"/>
          </p:nvPr>
        </p:nvSpPr>
        <p:spPr>
          <a:xfrm>
            <a:off x="1524000" y="1476260"/>
            <a:ext cx="9144000" cy="1027228"/>
          </a:xfrm>
        </p:spPr>
        <p:txBody>
          <a:bodyPr>
            <a:normAutofit/>
          </a:bodyPr>
          <a:lstStyle/>
          <a:p>
            <a:r>
              <a:rPr lang="en-US" sz="3200" b="1" dirty="0">
                <a:latin typeface="Calibri" panose="020F0502020204030204" pitchFamily="34" charset="0"/>
                <a:cs typeface="Calibri" panose="020F0502020204030204" pitchFamily="34" charset="0"/>
              </a:rPr>
              <a:t>Part II. Understanding Network Performance</a:t>
            </a:r>
          </a:p>
        </p:txBody>
      </p:sp>
      <p:sp>
        <p:nvSpPr>
          <p:cNvPr id="6" name="Subtitle 5">
            <a:extLst>
              <a:ext uri="{FF2B5EF4-FFF2-40B4-BE49-F238E27FC236}">
                <a16:creationId xmlns:a16="http://schemas.microsoft.com/office/drawing/2014/main" id="{374CDE3C-FA4F-75CE-63AF-9CE6FAED5C8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5775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BB41E-5116-A927-CB62-90A19F2953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1783DF-19DF-1CAA-AFAA-3DEAE81CA63C}"/>
              </a:ext>
            </a:extLst>
          </p:cNvPr>
          <p:cNvSpPr>
            <a:spLocks noGrp="1"/>
          </p:cNvSpPr>
          <p:nvPr>
            <p:ph type="title"/>
          </p:nvPr>
        </p:nvSpPr>
        <p:spPr>
          <a:xfrm>
            <a:off x="187287" y="176270"/>
            <a:ext cx="11898217" cy="440675"/>
          </a:xfrm>
        </p:spPr>
        <p:txBody>
          <a:bodyPr>
            <a:noAutofit/>
          </a:bodyPr>
          <a:lstStyle/>
          <a:p>
            <a:r>
              <a:rPr lang="en-US" sz="3200" b="1" dirty="0">
                <a:cs typeface="Calibri" panose="020F0502020204030204" pitchFamily="34" charset="0"/>
              </a:rPr>
              <a:t>O</a:t>
            </a:r>
            <a:r>
              <a:rPr lang="en-US" sz="3200" b="1" dirty="0">
                <a:latin typeface="Calibri" panose="020F0502020204030204" pitchFamily="34" charset="0"/>
                <a:cs typeface="Calibri" panose="020F0502020204030204" pitchFamily="34" charset="0"/>
              </a:rPr>
              <a:t>ur Implicit Goal: Use All or Most of The Bandwidth We've Got</a:t>
            </a:r>
          </a:p>
        </p:txBody>
      </p:sp>
      <p:sp>
        <p:nvSpPr>
          <p:cNvPr id="3" name="Content Placeholder 2">
            <a:extLst>
              <a:ext uri="{FF2B5EF4-FFF2-40B4-BE49-F238E27FC236}">
                <a16:creationId xmlns:a16="http://schemas.microsoft.com/office/drawing/2014/main" id="{477613B0-7C49-9FD0-C8FF-122805171748}"/>
              </a:ext>
            </a:extLst>
          </p:cNvPr>
          <p:cNvSpPr>
            <a:spLocks noGrp="1"/>
          </p:cNvSpPr>
          <p:nvPr>
            <p:ph idx="1"/>
          </p:nvPr>
        </p:nvSpPr>
        <p:spPr>
          <a:xfrm>
            <a:off x="308471" y="826265"/>
            <a:ext cx="11578727" cy="5761822"/>
          </a:xfrm>
        </p:spPr>
        <p:txBody>
          <a:bodyPr>
            <a:normAutofit/>
          </a:bodyPr>
          <a:lstStyle/>
          <a:p>
            <a:pPr>
              <a:lnSpc>
                <a:spcPct val="100000"/>
              </a:lnSpc>
              <a:spcBef>
                <a:spcPts val="0"/>
              </a:spcBef>
              <a:spcAft>
                <a:spcPts val="400"/>
              </a:spcAft>
            </a:pPr>
            <a:r>
              <a:rPr lang="en-US" sz="2400" dirty="0">
                <a:cs typeface="Calibri" panose="020F0502020204030204" pitchFamily="34" charset="0"/>
              </a:rPr>
              <a:t>That seems like it should be self-evident, but </a:t>
            </a:r>
            <a:r>
              <a:rPr lang="en-US" sz="2400" b="1" dirty="0">
                <a:cs typeface="Calibri" panose="020F0502020204030204" pitchFamily="34" charset="0"/>
              </a:rPr>
              <a:t>a surprisingly large fraction of people may never actually use the network capacity they've purchased</a:t>
            </a:r>
            <a:r>
              <a:rPr lang="en-US" sz="2400" dirty="0">
                <a:cs typeface="Calibri" panose="020F0502020204030204" pitchFamily="34" charset="0"/>
              </a:rPr>
              <a:t> (sort of like a sports car enthusiast who never really push their car over 65-70 MPH). </a:t>
            </a:r>
          </a:p>
          <a:p>
            <a:pPr>
              <a:lnSpc>
                <a:spcPct val="100000"/>
              </a:lnSpc>
              <a:spcBef>
                <a:spcPts val="0"/>
              </a:spcBef>
              <a:spcAft>
                <a:spcPts val="400"/>
              </a:spcAft>
            </a:pPr>
            <a:r>
              <a:rPr lang="en-US" sz="2400" dirty="0">
                <a:cs typeface="Calibri" panose="020F0502020204030204" pitchFamily="34" charset="0"/>
              </a:rPr>
              <a:t>Of course, some users may also want something </a:t>
            </a:r>
            <a:r>
              <a:rPr lang="en-US" sz="2400" b="1" dirty="0">
                <a:cs typeface="Calibri" panose="020F0502020204030204" pitchFamily="34" charset="0"/>
              </a:rPr>
              <a:t>OTHER THAN high throughput</a:t>
            </a:r>
            <a:r>
              <a:rPr lang="en-US" sz="2400" dirty="0">
                <a:cs typeface="Calibri" panose="020F0502020204030204" pitchFamily="34" charset="0"/>
              </a:rPr>
              <a:t> (for example, gamers may be primarily interested in low lag). For the purposes of this training, we're going to assume </a:t>
            </a:r>
            <a:r>
              <a:rPr lang="en-US" sz="2400" b="1" dirty="0">
                <a:cs typeface="Calibri" panose="020F0502020204030204" pitchFamily="34" charset="0"/>
              </a:rPr>
              <a:t>high utilization/high throughput</a:t>
            </a:r>
            <a:r>
              <a:rPr lang="en-US" sz="2400" dirty="0">
                <a:cs typeface="Calibri" panose="020F0502020204030204" pitchFamily="34" charset="0"/>
              </a:rPr>
              <a:t> is the primary objective.</a:t>
            </a:r>
          </a:p>
          <a:p>
            <a:pPr>
              <a:lnSpc>
                <a:spcPct val="100000"/>
              </a:lnSpc>
              <a:spcBef>
                <a:spcPts val="0"/>
              </a:spcBef>
              <a:spcAft>
                <a:spcPts val="400"/>
              </a:spcAft>
            </a:pPr>
            <a:r>
              <a:rPr lang="en-US" sz="2400" dirty="0">
                <a:cs typeface="Calibri" panose="020F0502020204030204" pitchFamily="34" charset="0"/>
              </a:rPr>
              <a:t>Achieving high utilization may mean different things for </a:t>
            </a:r>
            <a:r>
              <a:rPr lang="en-US" sz="2400" b="1" dirty="0">
                <a:cs typeface="Calibri" panose="020F0502020204030204" pitchFamily="34" charset="0"/>
              </a:rPr>
              <a:t>different workloads.</a:t>
            </a:r>
            <a:r>
              <a:rPr lang="en-US" sz="2400" dirty="0">
                <a:cs typeface="Calibri" panose="020F0502020204030204" pitchFamily="34" charset="0"/>
              </a:rPr>
              <a:t> </a:t>
            </a:r>
          </a:p>
          <a:p>
            <a:pPr>
              <a:lnSpc>
                <a:spcPct val="100000"/>
              </a:lnSpc>
              <a:spcBef>
                <a:spcPts val="0"/>
              </a:spcBef>
              <a:spcAft>
                <a:spcPts val="400"/>
              </a:spcAft>
            </a:pPr>
            <a:r>
              <a:rPr lang="en-US" sz="2400" dirty="0">
                <a:cs typeface="Calibri" panose="020F0502020204030204" pitchFamily="34" charset="0"/>
              </a:rPr>
              <a:t>Are you </a:t>
            </a:r>
            <a:r>
              <a:rPr lang="en-US" sz="2400" b="1" dirty="0">
                <a:cs typeface="Calibri" panose="020F0502020204030204" pitchFamily="34" charset="0"/>
              </a:rPr>
              <a:t>sharing your bandwidth with many other users,</a:t>
            </a:r>
            <a:r>
              <a:rPr lang="en-US" sz="2400" dirty="0">
                <a:cs typeface="Calibri" panose="020F0502020204030204" pitchFamily="34" charset="0"/>
              </a:rPr>
              <a:t> as happens with the M3AAWG wireless conference network at our meetings? If so, that sort of common scenario may more-or-less "just work" out of the box.</a:t>
            </a:r>
          </a:p>
          <a:p>
            <a:pPr>
              <a:lnSpc>
                <a:spcPct val="100000"/>
              </a:lnSpc>
              <a:spcBef>
                <a:spcPts val="0"/>
              </a:spcBef>
              <a:spcAft>
                <a:spcPts val="400"/>
              </a:spcAft>
            </a:pPr>
            <a:r>
              <a:rPr lang="en-US" sz="2400" dirty="0">
                <a:cs typeface="Calibri" panose="020F0502020204030204" pitchFamily="34" charset="0"/>
              </a:rPr>
              <a:t>Or are you trying to ensure that </a:t>
            </a:r>
            <a:r>
              <a:rPr lang="en-US" sz="2400" b="1" dirty="0">
                <a:cs typeface="Calibri" panose="020F0502020204030204" pitchFamily="34" charset="0"/>
              </a:rPr>
              <a:t>ONE user and ONE SINGLE application can take full advantage of all the available network capacity?</a:t>
            </a:r>
            <a:r>
              <a:rPr lang="en-US" sz="2400" dirty="0">
                <a:cs typeface="Calibri" panose="020F0502020204030204" pitchFamily="34" charset="0"/>
              </a:rPr>
              <a:t> Does the application connect to many different sites all over the world, or largely just to one specific remote site (perhaps your office or a cloud site)? Highly specialized consistent workloads may be easier to optimize.</a:t>
            </a:r>
          </a:p>
        </p:txBody>
      </p:sp>
      <p:sp>
        <p:nvSpPr>
          <p:cNvPr id="4" name="Slide Number Placeholder 3">
            <a:extLst>
              <a:ext uri="{FF2B5EF4-FFF2-40B4-BE49-F238E27FC236}">
                <a16:creationId xmlns:a16="http://schemas.microsoft.com/office/drawing/2014/main" id="{ECC10DFA-FA9B-8064-3CEC-246E60B96E55}"/>
              </a:ext>
            </a:extLst>
          </p:cNvPr>
          <p:cNvSpPr>
            <a:spLocks noGrp="1"/>
          </p:cNvSpPr>
          <p:nvPr>
            <p:ph type="sldNum" sz="quarter" idx="12"/>
          </p:nvPr>
        </p:nvSpPr>
        <p:spPr/>
        <p:txBody>
          <a:bodyPr/>
          <a:lstStyle/>
          <a:p>
            <a:fld id="{8B04D3DA-140F-184A-82C2-6FC5EAE7F0A1}" type="slidenum">
              <a:rPr lang="en-US" smtClean="0"/>
              <a:t>49</a:t>
            </a:fld>
            <a:endParaRPr lang="en-US"/>
          </a:p>
        </p:txBody>
      </p:sp>
    </p:spTree>
    <p:extLst>
      <p:ext uri="{BB962C8B-B14F-4D97-AF65-F5344CB8AC3E}">
        <p14:creationId xmlns:p14="http://schemas.microsoft.com/office/powerpoint/2010/main" val="3300899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0E905-FAEE-F20D-4B3A-9A5163B541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7EBFA6-AA69-7EB4-BF59-CAAF05CF8DC3}"/>
              </a:ext>
            </a:extLst>
          </p:cNvPr>
          <p:cNvSpPr>
            <a:spLocks noGrp="1"/>
          </p:cNvSpPr>
          <p:nvPr>
            <p:ph type="title"/>
          </p:nvPr>
        </p:nvSpPr>
        <p:spPr>
          <a:xfrm>
            <a:off x="308472" y="176270"/>
            <a:ext cx="11578728" cy="473725"/>
          </a:xfrm>
        </p:spPr>
        <p:txBody>
          <a:bodyPr>
            <a:normAutofit/>
          </a:bodyPr>
          <a:lstStyle/>
          <a:p>
            <a:r>
              <a:rPr lang="en-US" sz="3200" b="1" dirty="0">
                <a:highlight>
                  <a:srgbClr val="00FFFF"/>
                </a:highlight>
                <a:latin typeface="Calibri" panose="020F0502020204030204" pitchFamily="34" charset="0"/>
                <a:cs typeface="Calibri" panose="020F0502020204030204" pitchFamily="34" charset="0"/>
              </a:rPr>
              <a:t>Aside: "Are You Going To Talk About 5G Home Wireless, Too?"</a:t>
            </a:r>
          </a:p>
        </p:txBody>
      </p:sp>
      <p:sp>
        <p:nvSpPr>
          <p:cNvPr id="3" name="Content Placeholder 2">
            <a:extLst>
              <a:ext uri="{FF2B5EF4-FFF2-40B4-BE49-F238E27FC236}">
                <a16:creationId xmlns:a16="http://schemas.microsoft.com/office/drawing/2014/main" id="{F36148EC-A6A3-9FC3-ED04-D781EB15ED54}"/>
              </a:ext>
            </a:extLst>
          </p:cNvPr>
          <p:cNvSpPr>
            <a:spLocks noGrp="1"/>
          </p:cNvSpPr>
          <p:nvPr>
            <p:ph idx="1"/>
          </p:nvPr>
        </p:nvSpPr>
        <p:spPr>
          <a:xfrm>
            <a:off x="308471" y="775855"/>
            <a:ext cx="11578727" cy="5812231"/>
          </a:xfrm>
        </p:spPr>
        <p:txBody>
          <a:bodyPr>
            <a:normAutofit/>
          </a:bodyPr>
          <a:lstStyle/>
          <a:p>
            <a:r>
              <a:rPr lang="en-US" sz="2400" dirty="0">
                <a:cs typeface="Calibri" panose="020F0502020204030204" pitchFamily="34" charset="0"/>
              </a:rPr>
              <a:t>"Mobile" </a:t>
            </a:r>
            <a:r>
              <a:rPr lang="en-US" sz="2400" b="1" i="1" u="sng" dirty="0">
                <a:cs typeface="Calibri" panose="020F0502020204030204" pitchFamily="34" charset="0"/>
              </a:rPr>
              <a:t>IS</a:t>
            </a:r>
            <a:r>
              <a:rPr lang="en-US" sz="2400" dirty="0">
                <a:cs typeface="Calibri" panose="020F0502020204030204" pitchFamily="34" charset="0"/>
              </a:rPr>
              <a:t> 1/3</a:t>
            </a:r>
            <a:r>
              <a:rPr lang="en-US" sz="2400" baseline="30000" dirty="0">
                <a:cs typeface="Calibri" panose="020F0502020204030204" pitchFamily="34" charset="0"/>
              </a:rPr>
              <a:t>rd</a:t>
            </a:r>
            <a:r>
              <a:rPr lang="en-US" sz="2400" dirty="0">
                <a:cs typeface="Calibri" panose="020F0502020204030204" pitchFamily="34" charset="0"/>
              </a:rPr>
              <a:t> of M3AAWG's portfolio. That said, vendors have indicated that while 5G wireless networks may eventually get up to 20 Gbps, multi-Gbps speeds are not routinely available on 5G wireless connections today.</a:t>
            </a:r>
          </a:p>
          <a:p>
            <a:endParaRPr lang="en-US" sz="2400" dirty="0">
              <a:cs typeface="Calibri" panose="020F0502020204030204" pitchFamily="34" charset="0"/>
            </a:endParaRPr>
          </a:p>
          <a:p>
            <a:r>
              <a:rPr lang="en-US" sz="2400" dirty="0">
                <a:cs typeface="Calibri" panose="020F0502020204030204" pitchFamily="34" charset="0"/>
              </a:rPr>
              <a:t>For example, in 2023, OpenSignal reported that [users of the fastest 5G US carrier they identified] </a:t>
            </a:r>
            <a:r>
              <a:rPr lang="en-US" sz="2400" b="1" dirty="0"/>
              <a:t>"enjoy average 5G download speeds clocking in at 186.3Mbps — more than 100Mbps faster than the speeds" [that users of the 2</a:t>
            </a:r>
            <a:r>
              <a:rPr lang="en-US" sz="2400" b="1" baseline="30000" dirty="0"/>
              <a:t>nd</a:t>
            </a:r>
            <a:r>
              <a:rPr lang="en-US" sz="2400" b="1" dirty="0"/>
              <a:t> fastest 5G US carrier enjoy].</a:t>
            </a:r>
            <a:br>
              <a:rPr lang="en-US" sz="2400" dirty="0"/>
            </a:br>
            <a:r>
              <a:rPr lang="en-US" sz="2400" dirty="0"/>
              <a:t>[https://</a:t>
            </a:r>
            <a:r>
              <a:rPr lang="en-US" sz="2400" dirty="0" err="1"/>
              <a:t>www.opensignal.com</a:t>
            </a:r>
            <a:r>
              <a:rPr lang="en-US" sz="2400" dirty="0"/>
              <a:t>/reports/2023/01/</a:t>
            </a:r>
            <a:r>
              <a:rPr lang="en-US" sz="2400" dirty="0" err="1"/>
              <a:t>usa</a:t>
            </a:r>
            <a:r>
              <a:rPr lang="en-US" sz="2400" dirty="0"/>
              <a:t>/mobile-network-experience-1]</a:t>
            </a:r>
            <a:br>
              <a:rPr lang="en-US" sz="2400" dirty="0"/>
            </a:br>
            <a:endParaRPr lang="en-US" sz="2400" dirty="0"/>
          </a:p>
          <a:p>
            <a:r>
              <a:rPr lang="en-US" sz="2400" dirty="0">
                <a:cs typeface="Calibri" panose="020F0502020204030204" pitchFamily="34" charset="0"/>
              </a:rPr>
              <a:t>While 100-200 Mbps speeds are a huge upgrade from 4G wireless speeds, they're still an order of magnitude behind speeds routinely available from fiber optic links. For that reason, we will NOT be focusing on enhancing the performance of 5G wireless network connections today </a:t>
            </a:r>
          </a:p>
          <a:p>
            <a:endParaRPr lang="en-US" sz="2400" dirty="0">
              <a:cs typeface="Calibri" panose="020F0502020204030204" pitchFamily="34" charset="0"/>
            </a:endParaRPr>
          </a:p>
          <a:p>
            <a:r>
              <a:rPr lang="en-US" sz="2400" b="1" dirty="0">
                <a:cs typeface="Calibri" panose="020F0502020204030204" pitchFamily="34" charset="0"/>
              </a:rPr>
              <a:t>Let's move on to corporate network connectivity.</a:t>
            </a:r>
          </a:p>
        </p:txBody>
      </p:sp>
      <p:sp>
        <p:nvSpPr>
          <p:cNvPr id="4" name="Slide Number Placeholder 3">
            <a:extLst>
              <a:ext uri="{FF2B5EF4-FFF2-40B4-BE49-F238E27FC236}">
                <a16:creationId xmlns:a16="http://schemas.microsoft.com/office/drawing/2014/main" id="{CDBB0FA8-806A-2CA6-0151-DA40F91ECB6A}"/>
              </a:ext>
            </a:extLst>
          </p:cNvPr>
          <p:cNvSpPr>
            <a:spLocks noGrp="1"/>
          </p:cNvSpPr>
          <p:nvPr>
            <p:ph type="sldNum" sz="quarter" idx="12"/>
          </p:nvPr>
        </p:nvSpPr>
        <p:spPr/>
        <p:txBody>
          <a:bodyPr/>
          <a:lstStyle/>
          <a:p>
            <a:fld id="{8B04D3DA-140F-184A-82C2-6FC5EAE7F0A1}" type="slidenum">
              <a:rPr lang="en-US" smtClean="0"/>
              <a:t>5</a:t>
            </a:fld>
            <a:endParaRPr lang="en-US"/>
          </a:p>
        </p:txBody>
      </p:sp>
    </p:spTree>
    <p:extLst>
      <p:ext uri="{BB962C8B-B14F-4D97-AF65-F5344CB8AC3E}">
        <p14:creationId xmlns:p14="http://schemas.microsoft.com/office/powerpoint/2010/main" val="10955354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35FB5-2744-7C4C-7011-5377385A25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2A1A25-B9FE-7A3D-5CB2-81D0D92E4A7E}"/>
              </a:ext>
            </a:extLst>
          </p:cNvPr>
          <p:cNvSpPr>
            <a:spLocks noGrp="1"/>
          </p:cNvSpPr>
          <p:nvPr>
            <p:ph type="title"/>
          </p:nvPr>
        </p:nvSpPr>
        <p:spPr>
          <a:xfrm>
            <a:off x="187287" y="176270"/>
            <a:ext cx="11898217" cy="440675"/>
          </a:xfrm>
        </p:spPr>
        <p:txBody>
          <a:bodyPr>
            <a:noAutofit/>
          </a:bodyPr>
          <a:lstStyle/>
          <a:p>
            <a:r>
              <a:rPr lang="en-US" sz="3200" b="1" dirty="0">
                <a:latin typeface="Calibri" panose="020F0502020204030204" pitchFamily="34" charset="0"/>
                <a:cs typeface="Calibri" panose="020F0502020204030204" pitchFamily="34" charset="0"/>
              </a:rPr>
              <a:t>Factors Impacting Your Network Performance</a:t>
            </a:r>
          </a:p>
        </p:txBody>
      </p:sp>
      <p:sp>
        <p:nvSpPr>
          <p:cNvPr id="3" name="Content Placeholder 2">
            <a:extLst>
              <a:ext uri="{FF2B5EF4-FFF2-40B4-BE49-F238E27FC236}">
                <a16:creationId xmlns:a16="http://schemas.microsoft.com/office/drawing/2014/main" id="{E3081269-8BAF-1163-ED26-0D225E2373F9}"/>
              </a:ext>
            </a:extLst>
          </p:cNvPr>
          <p:cNvSpPr>
            <a:spLocks noGrp="1"/>
          </p:cNvSpPr>
          <p:nvPr>
            <p:ph idx="1"/>
          </p:nvPr>
        </p:nvSpPr>
        <p:spPr>
          <a:xfrm>
            <a:off x="308471" y="826265"/>
            <a:ext cx="11578727" cy="5761822"/>
          </a:xfrm>
        </p:spPr>
        <p:txBody>
          <a:bodyPr>
            <a:normAutofit/>
          </a:bodyPr>
          <a:lstStyle/>
          <a:p>
            <a:pPr>
              <a:lnSpc>
                <a:spcPct val="100000"/>
              </a:lnSpc>
              <a:spcBef>
                <a:spcPts val="0"/>
              </a:spcBef>
              <a:spcAft>
                <a:spcPts val="400"/>
              </a:spcAft>
            </a:pPr>
            <a:r>
              <a:rPr lang="en-US" sz="2400" dirty="0">
                <a:cs typeface="Calibri" panose="020F0502020204030204" pitchFamily="34" charset="0"/>
              </a:rPr>
              <a:t>Multiple factors can impact your network performance, including:</a:t>
            </a:r>
          </a:p>
          <a:p>
            <a:pPr>
              <a:lnSpc>
                <a:spcPct val="100000"/>
              </a:lnSpc>
              <a:spcBef>
                <a:spcPts val="0"/>
              </a:spcBef>
              <a:spcAft>
                <a:spcPts val="400"/>
              </a:spcAft>
            </a:pPr>
            <a:endParaRPr lang="en-US" sz="2400" dirty="0">
              <a:cs typeface="Calibri" panose="020F0502020204030204" pitchFamily="34" charset="0"/>
            </a:endParaRPr>
          </a:p>
          <a:p>
            <a:pPr lvl="1">
              <a:lnSpc>
                <a:spcPct val="100000"/>
              </a:lnSpc>
              <a:spcBef>
                <a:spcPts val="0"/>
              </a:spcBef>
              <a:spcAft>
                <a:spcPts val="400"/>
              </a:spcAft>
            </a:pPr>
            <a:r>
              <a:rPr lang="en-US" b="1" dirty="0">
                <a:cs typeface="Calibri" panose="020F0502020204030204" pitchFamily="34" charset="0"/>
              </a:rPr>
              <a:t>Latency between you and your destination(s)</a:t>
            </a:r>
          </a:p>
          <a:p>
            <a:pPr lvl="1">
              <a:lnSpc>
                <a:spcPct val="100000"/>
              </a:lnSpc>
              <a:spcBef>
                <a:spcPts val="0"/>
              </a:spcBef>
              <a:spcAft>
                <a:spcPts val="400"/>
              </a:spcAft>
            </a:pPr>
            <a:r>
              <a:rPr lang="en-US" b="1" dirty="0">
                <a:cs typeface="Calibri" panose="020F0502020204030204" pitchFamily="34" charset="0"/>
              </a:rPr>
              <a:t>Packet loss</a:t>
            </a:r>
          </a:p>
          <a:p>
            <a:pPr lvl="1">
              <a:lnSpc>
                <a:spcPct val="100000"/>
              </a:lnSpc>
              <a:spcBef>
                <a:spcPts val="0"/>
              </a:spcBef>
              <a:spcAft>
                <a:spcPts val="400"/>
              </a:spcAft>
            </a:pPr>
            <a:r>
              <a:rPr lang="en-US" b="1" dirty="0">
                <a:cs typeface="Calibri" panose="020F0502020204030204" pitchFamily="34" charset="0"/>
              </a:rPr>
              <a:t>Congestion control algorithms in use</a:t>
            </a:r>
          </a:p>
          <a:p>
            <a:pPr>
              <a:lnSpc>
                <a:spcPct val="100000"/>
              </a:lnSpc>
              <a:spcBef>
                <a:spcPts val="0"/>
              </a:spcBef>
              <a:spcAft>
                <a:spcPts val="400"/>
              </a:spcAft>
            </a:pPr>
            <a:endParaRPr lang="en-US" sz="2400" dirty="0">
              <a:cs typeface="Calibri" panose="020F0502020204030204" pitchFamily="34" charset="0"/>
            </a:endParaRPr>
          </a:p>
          <a:p>
            <a:pPr>
              <a:lnSpc>
                <a:spcPct val="100000"/>
              </a:lnSpc>
              <a:spcBef>
                <a:spcPts val="0"/>
              </a:spcBef>
              <a:spcAft>
                <a:spcPts val="400"/>
              </a:spcAft>
            </a:pPr>
            <a:r>
              <a:rPr lang="en-US" sz="2400" b="1" dirty="0">
                <a:cs typeface="Calibri" panose="020F0502020204030204" pitchFamily="34" charset="0"/>
              </a:rPr>
              <a:t>These factors will all interact.</a:t>
            </a:r>
            <a:r>
              <a:rPr lang="en-US" sz="2400" dirty="0">
                <a:cs typeface="Calibri" panose="020F0502020204030204" pitchFamily="34" charset="0"/>
              </a:rPr>
              <a:t> </a:t>
            </a:r>
          </a:p>
          <a:p>
            <a:pPr>
              <a:lnSpc>
                <a:spcPct val="100000"/>
              </a:lnSpc>
              <a:spcBef>
                <a:spcPts val="0"/>
              </a:spcBef>
              <a:spcAft>
                <a:spcPts val="400"/>
              </a:spcAft>
            </a:pPr>
            <a:endParaRPr lang="en-US" sz="2400" dirty="0">
              <a:cs typeface="Calibri" panose="020F0502020204030204" pitchFamily="34" charset="0"/>
            </a:endParaRPr>
          </a:p>
          <a:p>
            <a:pPr>
              <a:lnSpc>
                <a:spcPct val="100000"/>
              </a:lnSpc>
              <a:spcBef>
                <a:spcPts val="0"/>
              </a:spcBef>
              <a:spcAft>
                <a:spcPts val="400"/>
              </a:spcAft>
            </a:pPr>
            <a:r>
              <a:rPr lang="en-US" sz="2400" dirty="0">
                <a:cs typeface="Calibri" panose="020F0502020204030204" pitchFamily="34" charset="0"/>
              </a:rPr>
              <a:t>We're going to talk about them now, beginning with the latency between you and your destination(s).</a:t>
            </a:r>
          </a:p>
        </p:txBody>
      </p:sp>
      <p:sp>
        <p:nvSpPr>
          <p:cNvPr id="4" name="Slide Number Placeholder 3">
            <a:extLst>
              <a:ext uri="{FF2B5EF4-FFF2-40B4-BE49-F238E27FC236}">
                <a16:creationId xmlns:a16="http://schemas.microsoft.com/office/drawing/2014/main" id="{16506FE4-1BAE-5D92-844E-D96AE98C71FF}"/>
              </a:ext>
            </a:extLst>
          </p:cNvPr>
          <p:cNvSpPr>
            <a:spLocks noGrp="1"/>
          </p:cNvSpPr>
          <p:nvPr>
            <p:ph type="sldNum" sz="quarter" idx="12"/>
          </p:nvPr>
        </p:nvSpPr>
        <p:spPr/>
        <p:txBody>
          <a:bodyPr/>
          <a:lstStyle/>
          <a:p>
            <a:fld id="{8B04D3DA-140F-184A-82C2-6FC5EAE7F0A1}" type="slidenum">
              <a:rPr lang="en-US" smtClean="0"/>
              <a:t>50</a:t>
            </a:fld>
            <a:endParaRPr lang="en-US"/>
          </a:p>
        </p:txBody>
      </p:sp>
    </p:spTree>
    <p:extLst>
      <p:ext uri="{BB962C8B-B14F-4D97-AF65-F5344CB8AC3E}">
        <p14:creationId xmlns:p14="http://schemas.microsoft.com/office/powerpoint/2010/main" val="7347240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2F138-AF57-9CB8-5AFA-FA9C97EAAB4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7AEB16C-7F30-7DE1-A7DD-259CDFBB7D52}"/>
              </a:ext>
            </a:extLst>
          </p:cNvPr>
          <p:cNvSpPr>
            <a:spLocks noGrp="1"/>
          </p:cNvSpPr>
          <p:nvPr>
            <p:ph type="ctrTitle"/>
          </p:nvPr>
        </p:nvSpPr>
        <p:spPr>
          <a:xfrm>
            <a:off x="1524000" y="1002535"/>
            <a:ext cx="9144000" cy="1397765"/>
          </a:xfrm>
        </p:spPr>
        <p:txBody>
          <a:bodyPr>
            <a:normAutofit/>
          </a:bodyPr>
          <a:lstStyle/>
          <a:p>
            <a:r>
              <a:rPr lang="en-US" sz="3200" b="1" dirty="0">
                <a:latin typeface="Calibri" panose="020F0502020204030204" pitchFamily="34" charset="0"/>
                <a:cs typeface="Calibri" panose="020F0502020204030204" pitchFamily="34" charset="0"/>
              </a:rPr>
              <a:t>4. Latency: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The Bandwidth Delay Problem</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for Long Fat Network (LFN) Connections</a:t>
            </a:r>
          </a:p>
        </p:txBody>
      </p:sp>
      <p:sp>
        <p:nvSpPr>
          <p:cNvPr id="6" name="Subtitle 5">
            <a:extLst>
              <a:ext uri="{FF2B5EF4-FFF2-40B4-BE49-F238E27FC236}">
                <a16:creationId xmlns:a16="http://schemas.microsoft.com/office/drawing/2014/main" id="{9F33885F-6E94-767D-1DE9-56708EF24395}"/>
              </a:ext>
            </a:extLst>
          </p:cNvPr>
          <p:cNvSpPr>
            <a:spLocks noGrp="1"/>
          </p:cNvSpPr>
          <p:nvPr>
            <p:ph type="subTitle" idx="1"/>
          </p:nvPr>
        </p:nvSpPr>
        <p:spPr>
          <a:xfrm>
            <a:off x="1524000" y="3602038"/>
            <a:ext cx="9144000" cy="2112962"/>
          </a:xfrm>
        </p:spPr>
        <p:txBody>
          <a:bodyPr/>
          <a:lstStyle/>
          <a:p>
            <a:r>
              <a:rPr lang="en-US" b="1" dirty="0"/>
              <a:t>Bottom Line Up Front (BLUF):</a:t>
            </a:r>
            <a:br>
              <a:rPr lang="en-US" b="1" dirty="0"/>
            </a:br>
            <a:br>
              <a:rPr lang="en-US" dirty="0"/>
            </a:br>
            <a:r>
              <a:rPr lang="en-US" dirty="0"/>
              <a:t>All network connections have latency. Ping can be used to estimate round-trip latency. The TCP protocol is potentially limited by buffer sizing when TCP is used over long fast networks, but you can tune those.</a:t>
            </a:r>
            <a:br>
              <a:rPr lang="en-US" dirty="0"/>
            </a:br>
            <a:r>
              <a:rPr lang="en-US" dirty="0"/>
              <a:t>We explain how to do so for Apple Macs, Windows 11, and Debian 12.</a:t>
            </a:r>
          </a:p>
        </p:txBody>
      </p:sp>
    </p:spTree>
    <p:extLst>
      <p:ext uri="{BB962C8B-B14F-4D97-AF65-F5344CB8AC3E}">
        <p14:creationId xmlns:p14="http://schemas.microsoft.com/office/powerpoint/2010/main" val="34208585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84846-293C-64A1-BD58-75722F26E1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09F1D6-A673-3A93-0E20-2BF4B44B16C2}"/>
              </a:ext>
            </a:extLst>
          </p:cNvPr>
          <p:cNvSpPr>
            <a:spLocks noGrp="1"/>
          </p:cNvSpPr>
          <p:nvPr>
            <p:ph type="title"/>
          </p:nvPr>
        </p:nvSpPr>
        <p:spPr>
          <a:xfrm>
            <a:off x="187287" y="176270"/>
            <a:ext cx="11898217" cy="440675"/>
          </a:xfrm>
        </p:spPr>
        <p:txBody>
          <a:bodyPr>
            <a:noAutofit/>
          </a:bodyPr>
          <a:lstStyle/>
          <a:p>
            <a:r>
              <a:rPr lang="en-US" sz="3200" b="1" dirty="0">
                <a:latin typeface="Calibri" panose="020F0502020204030204" pitchFamily="34" charset="0"/>
                <a:cs typeface="Calibri" panose="020F0502020204030204" pitchFamily="34" charset="0"/>
              </a:rPr>
              <a:t>Estimating Network Latency With ping</a:t>
            </a:r>
          </a:p>
        </p:txBody>
      </p:sp>
      <p:sp>
        <p:nvSpPr>
          <p:cNvPr id="3" name="Content Placeholder 2">
            <a:extLst>
              <a:ext uri="{FF2B5EF4-FFF2-40B4-BE49-F238E27FC236}">
                <a16:creationId xmlns:a16="http://schemas.microsoft.com/office/drawing/2014/main" id="{083FB1F3-B7A1-0AFD-D1E5-095A09F282F1}"/>
              </a:ext>
            </a:extLst>
          </p:cNvPr>
          <p:cNvSpPr>
            <a:spLocks noGrp="1"/>
          </p:cNvSpPr>
          <p:nvPr>
            <p:ph idx="1"/>
          </p:nvPr>
        </p:nvSpPr>
        <p:spPr>
          <a:xfrm>
            <a:off x="308471" y="826265"/>
            <a:ext cx="11578727" cy="5761822"/>
          </a:xfrm>
        </p:spPr>
        <p:txBody>
          <a:bodyPr>
            <a:normAutofit/>
          </a:bodyPr>
          <a:lstStyle/>
          <a:p>
            <a:pPr>
              <a:lnSpc>
                <a:spcPct val="100000"/>
              </a:lnSpc>
              <a:spcBef>
                <a:spcPts val="0"/>
              </a:spcBef>
              <a:spcAft>
                <a:spcPts val="400"/>
              </a:spcAft>
            </a:pPr>
            <a:r>
              <a:rPr lang="en-US" sz="2400" dirty="0">
                <a:cs typeface="Calibri" panose="020F0502020204030204" pitchFamily="34" charset="0"/>
              </a:rPr>
              <a:t>It takes time for your network traffic to go from one location to another over the Internet.</a:t>
            </a:r>
          </a:p>
          <a:p>
            <a:pPr>
              <a:lnSpc>
                <a:spcPct val="100000"/>
              </a:lnSpc>
              <a:spcBef>
                <a:spcPts val="0"/>
              </a:spcBef>
              <a:spcAft>
                <a:spcPts val="400"/>
              </a:spcAft>
            </a:pPr>
            <a:endParaRPr lang="en-US" sz="2400" dirty="0">
              <a:cs typeface="Calibri" panose="020F0502020204030204" pitchFamily="34" charset="0"/>
            </a:endParaRPr>
          </a:p>
          <a:p>
            <a:pPr>
              <a:lnSpc>
                <a:spcPct val="100000"/>
              </a:lnSpc>
              <a:spcBef>
                <a:spcPts val="0"/>
              </a:spcBef>
              <a:spcAft>
                <a:spcPts val="400"/>
              </a:spcAft>
            </a:pPr>
            <a:r>
              <a:rPr lang="en-US" sz="2400" dirty="0">
                <a:cs typeface="Calibri" panose="020F0502020204030204" pitchFamily="34" charset="0"/>
              </a:rPr>
              <a:t>That's </a:t>
            </a:r>
            <a:r>
              <a:rPr lang="en-US" sz="2400" b="1" dirty="0">
                <a:cs typeface="Calibri" panose="020F0502020204030204" pitchFamily="34" charset="0"/>
              </a:rPr>
              <a:t>"network latency." </a:t>
            </a:r>
            <a:r>
              <a:rPr lang="en-US" sz="2400" dirty="0">
                <a:cs typeface="Calibri" panose="020F0502020204030204" pitchFamily="34" charset="0"/>
              </a:rPr>
              <a:t>Network latency can and will materially impact the performance of TCP network traffic, even if its just 50 or 100 msec worth of delay.</a:t>
            </a:r>
          </a:p>
          <a:p>
            <a:pPr>
              <a:lnSpc>
                <a:spcPct val="100000"/>
              </a:lnSpc>
              <a:spcBef>
                <a:spcPts val="0"/>
              </a:spcBef>
              <a:spcAft>
                <a:spcPts val="400"/>
              </a:spcAft>
            </a:pPr>
            <a:endParaRPr lang="en-US" sz="2400" dirty="0">
              <a:cs typeface="Calibri" panose="020F0502020204030204" pitchFamily="34" charset="0"/>
            </a:endParaRPr>
          </a:p>
          <a:p>
            <a:pPr>
              <a:lnSpc>
                <a:spcPct val="100000"/>
              </a:lnSpc>
              <a:spcBef>
                <a:spcPts val="0"/>
              </a:spcBef>
              <a:spcAft>
                <a:spcPts val="400"/>
              </a:spcAft>
            </a:pPr>
            <a:r>
              <a:rPr lang="en-US" sz="2400" dirty="0">
                <a:latin typeface="Calibri" panose="020F0502020204030204" pitchFamily="34" charset="0"/>
                <a:cs typeface="Calibri" panose="020F0502020204030204" pitchFamily="34" charset="0"/>
              </a:rPr>
              <a:t>But do you know </a:t>
            </a:r>
            <a:r>
              <a:rPr lang="en-US" sz="2400" b="1" dirty="0">
                <a:latin typeface="Calibri" panose="020F0502020204030204" pitchFamily="34" charset="0"/>
                <a:cs typeface="Calibri" panose="020F0502020204030204" pitchFamily="34" charset="0"/>
              </a:rPr>
              <a:t>how much</a:t>
            </a:r>
            <a:r>
              <a:rPr lang="en-US" sz="2400" dirty="0">
                <a:latin typeface="Calibri" panose="020F0502020204030204" pitchFamily="34" charset="0"/>
                <a:cs typeface="Calibri" panose="020F0502020204030204" pitchFamily="34" charset="0"/>
              </a:rPr>
              <a:t> latency exists between YOUR location and destination sites? </a:t>
            </a:r>
          </a:p>
          <a:p>
            <a:pPr>
              <a:lnSpc>
                <a:spcPct val="100000"/>
              </a:lnSpc>
              <a:spcBef>
                <a:spcPts val="0"/>
              </a:spcBef>
              <a:spcAft>
                <a:spcPts val="400"/>
              </a:spcAft>
            </a:pPr>
            <a:endParaRPr lang="en-US" sz="2400" b="1" dirty="0">
              <a:cs typeface="Calibri" panose="020F0502020204030204" pitchFamily="34" charset="0"/>
            </a:endParaRPr>
          </a:p>
          <a:p>
            <a:pPr>
              <a:lnSpc>
                <a:spcPct val="100000"/>
              </a:lnSpc>
              <a:spcBef>
                <a:spcPts val="0"/>
              </a:spcBef>
              <a:spcAft>
                <a:spcPts val="400"/>
              </a:spcAft>
            </a:pPr>
            <a:r>
              <a:rPr lang="en-US" sz="2400" dirty="0">
                <a:cs typeface="Calibri" panose="020F0502020204030204" pitchFamily="34" charset="0"/>
              </a:rPr>
              <a:t>There are many </a:t>
            </a:r>
            <a:r>
              <a:rPr lang="en-US" sz="2400" b="1" dirty="0">
                <a:cs typeface="Calibri" panose="020F0502020204030204" pitchFamily="34" charset="0"/>
              </a:rPr>
              <a:t>paid commercial network monitoring tools</a:t>
            </a:r>
            <a:r>
              <a:rPr lang="en-US" sz="2400" dirty="0">
                <a:cs typeface="Calibri" panose="020F0502020204030204" pitchFamily="34" charset="0"/>
              </a:rPr>
              <a:t> that can be used to track latency, BUT M3AAWG is non-commercial so we won't discuss specific products (if interested, see Gartner's report on "Digital Experience Monitoring" for some pointers).</a:t>
            </a:r>
          </a:p>
          <a:p>
            <a:pPr>
              <a:lnSpc>
                <a:spcPct val="100000"/>
              </a:lnSpc>
              <a:spcBef>
                <a:spcPts val="0"/>
              </a:spcBef>
              <a:spcAft>
                <a:spcPts val="400"/>
              </a:spcAft>
            </a:pPr>
            <a:endParaRPr lang="en-US" sz="2400" dirty="0">
              <a:cs typeface="Calibri" panose="020F0502020204030204" pitchFamily="34" charset="0"/>
            </a:endParaRPr>
          </a:p>
          <a:p>
            <a:pPr>
              <a:lnSpc>
                <a:spcPct val="100000"/>
              </a:lnSpc>
              <a:spcBef>
                <a:spcPts val="0"/>
              </a:spcBef>
              <a:spcAft>
                <a:spcPts val="400"/>
              </a:spcAft>
            </a:pPr>
            <a:r>
              <a:rPr lang="en-US" sz="2400" b="1" dirty="0">
                <a:latin typeface="Calibri" panose="020F0502020204030204" pitchFamily="34" charset="0"/>
                <a:cs typeface="Calibri" panose="020F0502020204030204" pitchFamily="34" charset="0"/>
              </a:rPr>
              <a:t>We can get a basic estimate of round</a:t>
            </a:r>
            <a:r>
              <a:rPr lang="en-US" sz="2400" b="1" dirty="0">
                <a:cs typeface="Calibri" panose="020F0502020204030204" pitchFamily="34" charset="0"/>
              </a:rPr>
              <a:t>-</a:t>
            </a:r>
            <a:r>
              <a:rPr lang="en-US" sz="2400" b="1" dirty="0">
                <a:latin typeface="Calibri" panose="020F0502020204030204" pitchFamily="34" charset="0"/>
                <a:cs typeface="Calibri" panose="020F0502020204030204" pitchFamily="34" charset="0"/>
              </a:rPr>
              <a:t>trip latency just using free/open-source ping.</a:t>
            </a:r>
            <a:r>
              <a:rPr lang="en-US" sz="2400" dirty="0">
                <a:latin typeface="Calibri" panose="020F0502020204030204" pitchFamily="34" charset="0"/>
                <a:cs typeface="Calibri" panose="020F0502020204030204" pitchFamily="34" charset="0"/>
              </a:rPr>
              <a:t> </a:t>
            </a:r>
            <a:endParaRPr lang="en-US" sz="2400" dirty="0">
              <a:cs typeface="Calibri" panose="020F0502020204030204" pitchFamily="34" charset="0"/>
            </a:endParaRPr>
          </a:p>
          <a:p>
            <a:pPr>
              <a:lnSpc>
                <a:spcPct val="100000"/>
              </a:lnSpc>
              <a:spcBef>
                <a:spcPts val="0"/>
              </a:spcBef>
              <a:spcAft>
                <a:spcPts val="400"/>
              </a:spcAft>
            </a:pPr>
            <a:endParaRPr lang="en-US" sz="2400" dirty="0">
              <a:cs typeface="Calibri" panose="020F0502020204030204" pitchFamily="34" charset="0"/>
            </a:endParaRPr>
          </a:p>
          <a:p>
            <a:pPr>
              <a:lnSpc>
                <a:spcPct val="100000"/>
              </a:lnSpc>
              <a:spcBef>
                <a:spcPts val="0"/>
              </a:spcBef>
              <a:spcAft>
                <a:spcPts val="400"/>
              </a:spcAft>
            </a:pPr>
            <a:endParaRPr lang="en-US" sz="2400" dirty="0">
              <a:cs typeface="Calibri" panose="020F0502020204030204" pitchFamily="34" charset="0"/>
            </a:endParaRPr>
          </a:p>
        </p:txBody>
      </p:sp>
      <p:sp>
        <p:nvSpPr>
          <p:cNvPr id="4" name="Slide Number Placeholder 3">
            <a:extLst>
              <a:ext uri="{FF2B5EF4-FFF2-40B4-BE49-F238E27FC236}">
                <a16:creationId xmlns:a16="http://schemas.microsoft.com/office/drawing/2014/main" id="{4476BA8F-35D3-C32C-7A96-0748F58C5027}"/>
              </a:ext>
            </a:extLst>
          </p:cNvPr>
          <p:cNvSpPr>
            <a:spLocks noGrp="1"/>
          </p:cNvSpPr>
          <p:nvPr>
            <p:ph type="sldNum" sz="quarter" idx="12"/>
          </p:nvPr>
        </p:nvSpPr>
        <p:spPr/>
        <p:txBody>
          <a:bodyPr/>
          <a:lstStyle/>
          <a:p>
            <a:fld id="{8B04D3DA-140F-184A-82C2-6FC5EAE7F0A1}" type="slidenum">
              <a:rPr lang="en-US" smtClean="0"/>
              <a:t>52</a:t>
            </a:fld>
            <a:endParaRPr lang="en-US"/>
          </a:p>
        </p:txBody>
      </p:sp>
    </p:spTree>
    <p:extLst>
      <p:ext uri="{BB962C8B-B14F-4D97-AF65-F5344CB8AC3E}">
        <p14:creationId xmlns:p14="http://schemas.microsoft.com/office/powerpoint/2010/main" val="3321401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24F30-BE92-3E2A-EDF1-F0FD197920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4ACD1A-1260-D322-52A5-8D8B76A686E4}"/>
              </a:ext>
            </a:extLst>
          </p:cNvPr>
          <p:cNvSpPr>
            <a:spLocks noGrp="1"/>
          </p:cNvSpPr>
          <p:nvPr>
            <p:ph type="title"/>
          </p:nvPr>
        </p:nvSpPr>
        <p:spPr>
          <a:xfrm>
            <a:off x="308472" y="176270"/>
            <a:ext cx="11655846" cy="539826"/>
          </a:xfrm>
        </p:spPr>
        <p:txBody>
          <a:bodyPr>
            <a:normAutofit/>
          </a:bodyPr>
          <a:lstStyle/>
          <a:p>
            <a:r>
              <a:rPr lang="en-US" sz="3200" b="1" dirty="0">
                <a:latin typeface="Calibri" panose="020F0502020204030204" pitchFamily="34" charset="0"/>
                <a:cs typeface="Calibri" panose="020F0502020204030204" pitchFamily="34" charset="0"/>
              </a:rPr>
              <a:t>Finding Round Trip Latency With Ping: Oregon to a Random Site</a:t>
            </a:r>
          </a:p>
        </p:txBody>
      </p:sp>
      <p:sp>
        <p:nvSpPr>
          <p:cNvPr id="3" name="Content Placeholder 2">
            <a:extLst>
              <a:ext uri="{FF2B5EF4-FFF2-40B4-BE49-F238E27FC236}">
                <a16:creationId xmlns:a16="http://schemas.microsoft.com/office/drawing/2014/main" id="{00F184C7-D3DC-8612-1D97-3930CE59262C}"/>
              </a:ext>
            </a:extLst>
          </p:cNvPr>
          <p:cNvSpPr>
            <a:spLocks noGrp="1"/>
          </p:cNvSpPr>
          <p:nvPr>
            <p:ph idx="1"/>
          </p:nvPr>
        </p:nvSpPr>
        <p:spPr>
          <a:xfrm>
            <a:off x="308471" y="815248"/>
            <a:ext cx="11578727" cy="5772839"/>
          </a:xfrm>
        </p:spPr>
        <p:txBody>
          <a:bodyPr>
            <a:normAutofit/>
          </a:bodyPr>
          <a:lstStyle/>
          <a:p>
            <a:pPr marL="0" indent="0">
              <a:buNone/>
            </a:pPr>
            <a:r>
              <a:rPr lang="en-US" sz="2400" dirty="0">
                <a:cs typeface="Calibri" panose="020F0502020204030204" pitchFamily="34" charset="0"/>
              </a:rPr>
              <a:t>Going from</a:t>
            </a:r>
            <a:r>
              <a:rPr lang="en-US" sz="2400" dirty="0">
                <a:latin typeface="Calibri" panose="020F0502020204030204" pitchFamily="34" charset="0"/>
                <a:cs typeface="Calibri" panose="020F0502020204030204" pitchFamily="34" charset="0"/>
              </a:rPr>
              <a:t> our test location in Eugene, Oregon to the IETF's main web site, doing six pings (-c 6) with the ping command, </a:t>
            </a:r>
            <a:r>
              <a:rPr lang="en-US" sz="2400" dirty="0">
                <a:cs typeface="Calibri" panose="020F0502020204030204" pitchFamily="34" charset="0"/>
              </a:rPr>
              <a:t>we see:</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marL="0" indent="0">
              <a:buNone/>
            </a:pPr>
            <a:r>
              <a:rPr lang="en-US" sz="2200" dirty="0">
                <a:latin typeface="Courier New" panose="02070309020205020404" pitchFamily="49" charset="0"/>
                <a:cs typeface="Courier New" panose="02070309020205020404" pitchFamily="49" charset="0"/>
              </a:rPr>
              <a:t>$ </a:t>
            </a:r>
            <a:r>
              <a:rPr lang="en-US" sz="2200" b="1" dirty="0">
                <a:latin typeface="Courier New" panose="02070309020205020404" pitchFamily="49" charset="0"/>
                <a:cs typeface="Courier New" panose="02070309020205020404" pitchFamily="49" charset="0"/>
              </a:rPr>
              <a:t>ping -c 6 </a:t>
            </a:r>
            <a:r>
              <a:rPr lang="en-US" sz="2200" b="1" dirty="0" err="1">
                <a:latin typeface="Courier New" panose="02070309020205020404" pitchFamily="49" charset="0"/>
                <a:cs typeface="Courier New" panose="02070309020205020404" pitchFamily="49" charset="0"/>
              </a:rPr>
              <a:t>www.ietf.org</a:t>
            </a: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PING </a:t>
            </a:r>
            <a:r>
              <a:rPr lang="en-US" sz="2200" dirty="0" err="1">
                <a:latin typeface="Courier New" panose="02070309020205020404" pitchFamily="49" charset="0"/>
                <a:cs typeface="Courier New" panose="02070309020205020404" pitchFamily="49" charset="0"/>
              </a:rPr>
              <a:t>www.ietf.org</a:t>
            </a:r>
            <a:r>
              <a:rPr lang="en-US" sz="2200" dirty="0">
                <a:latin typeface="Courier New" panose="02070309020205020404" pitchFamily="49" charset="0"/>
                <a:cs typeface="Courier New" panose="02070309020205020404" pitchFamily="49" charset="0"/>
              </a:rPr>
              <a:t> (104.16.45.99): 56 data bytes</a:t>
            </a: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64 bytes from 104.16.45.99: </a:t>
            </a:r>
            <a:r>
              <a:rPr lang="en-US" sz="2200" dirty="0" err="1">
                <a:latin typeface="Courier New" panose="02070309020205020404" pitchFamily="49" charset="0"/>
                <a:cs typeface="Courier New" panose="02070309020205020404" pitchFamily="49" charset="0"/>
              </a:rPr>
              <a:t>icmp_seq</a:t>
            </a:r>
            <a:r>
              <a:rPr lang="en-US" sz="2200" dirty="0">
                <a:latin typeface="Courier New" panose="02070309020205020404" pitchFamily="49" charset="0"/>
                <a:cs typeface="Courier New" panose="02070309020205020404" pitchFamily="49" charset="0"/>
              </a:rPr>
              <a:t>=0 </a:t>
            </a:r>
            <a:r>
              <a:rPr lang="en-US" sz="2200" dirty="0" err="1">
                <a:latin typeface="Courier New" panose="02070309020205020404" pitchFamily="49" charset="0"/>
                <a:cs typeface="Courier New" panose="02070309020205020404" pitchFamily="49" charset="0"/>
              </a:rPr>
              <a:t>ttl</a:t>
            </a:r>
            <a:r>
              <a:rPr lang="en-US" sz="2200" dirty="0">
                <a:latin typeface="Courier New" panose="02070309020205020404" pitchFamily="49" charset="0"/>
                <a:cs typeface="Courier New" panose="02070309020205020404" pitchFamily="49" charset="0"/>
              </a:rPr>
              <a:t>=54 time=</a:t>
            </a:r>
            <a:r>
              <a:rPr lang="en-US" sz="2200" b="1" dirty="0">
                <a:latin typeface="Courier New" panose="02070309020205020404" pitchFamily="49" charset="0"/>
                <a:cs typeface="Courier New" panose="02070309020205020404" pitchFamily="49" charset="0"/>
              </a:rPr>
              <a:t>15.710 </a:t>
            </a:r>
            <a:r>
              <a:rPr lang="en-US" sz="2200" b="1" dirty="0" err="1">
                <a:latin typeface="Courier New" panose="02070309020205020404" pitchFamily="49" charset="0"/>
                <a:cs typeface="Courier New" panose="02070309020205020404" pitchFamily="49" charset="0"/>
              </a:rPr>
              <a:t>ms</a:t>
            </a:r>
            <a:br>
              <a:rPr lang="en-US" sz="2200" b="1"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64 bytes from 104.16.45.99: </a:t>
            </a:r>
            <a:r>
              <a:rPr lang="en-US" sz="2200" dirty="0" err="1">
                <a:latin typeface="Courier New" panose="02070309020205020404" pitchFamily="49" charset="0"/>
                <a:cs typeface="Courier New" panose="02070309020205020404" pitchFamily="49" charset="0"/>
              </a:rPr>
              <a:t>icmp_seq</a:t>
            </a:r>
            <a:r>
              <a:rPr lang="en-US" sz="2200" dirty="0">
                <a:latin typeface="Courier New" panose="02070309020205020404" pitchFamily="49" charset="0"/>
                <a:cs typeface="Courier New" panose="02070309020205020404" pitchFamily="49" charset="0"/>
              </a:rPr>
              <a:t>=1 </a:t>
            </a:r>
            <a:r>
              <a:rPr lang="en-US" sz="2200" dirty="0" err="1">
                <a:latin typeface="Courier New" panose="02070309020205020404" pitchFamily="49" charset="0"/>
                <a:cs typeface="Courier New" panose="02070309020205020404" pitchFamily="49" charset="0"/>
              </a:rPr>
              <a:t>ttl</a:t>
            </a:r>
            <a:r>
              <a:rPr lang="en-US" sz="2200" dirty="0">
                <a:latin typeface="Courier New" panose="02070309020205020404" pitchFamily="49" charset="0"/>
                <a:cs typeface="Courier New" panose="02070309020205020404" pitchFamily="49" charset="0"/>
              </a:rPr>
              <a:t>=54 time=</a:t>
            </a:r>
            <a:r>
              <a:rPr lang="en-US" sz="2200" b="1" dirty="0">
                <a:latin typeface="Courier New" panose="02070309020205020404" pitchFamily="49" charset="0"/>
                <a:cs typeface="Courier New" panose="02070309020205020404" pitchFamily="49" charset="0"/>
              </a:rPr>
              <a:t>16.694 </a:t>
            </a:r>
            <a:r>
              <a:rPr lang="en-US" sz="2200" b="1" dirty="0" err="1">
                <a:latin typeface="Courier New" panose="02070309020205020404" pitchFamily="49" charset="0"/>
                <a:cs typeface="Courier New" panose="02070309020205020404" pitchFamily="49" charset="0"/>
              </a:rPr>
              <a:t>ms</a:t>
            </a:r>
            <a:br>
              <a:rPr lang="en-US" sz="2200" b="1"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64 bytes from 104.16.45.99: </a:t>
            </a:r>
            <a:r>
              <a:rPr lang="en-US" sz="2200" dirty="0" err="1">
                <a:latin typeface="Courier New" panose="02070309020205020404" pitchFamily="49" charset="0"/>
                <a:cs typeface="Courier New" panose="02070309020205020404" pitchFamily="49" charset="0"/>
              </a:rPr>
              <a:t>icmp_seq</a:t>
            </a:r>
            <a:r>
              <a:rPr lang="en-US" sz="2200" dirty="0">
                <a:latin typeface="Courier New" panose="02070309020205020404" pitchFamily="49" charset="0"/>
                <a:cs typeface="Courier New" panose="02070309020205020404" pitchFamily="49" charset="0"/>
              </a:rPr>
              <a:t>=2 </a:t>
            </a:r>
            <a:r>
              <a:rPr lang="en-US" sz="2200" dirty="0" err="1">
                <a:latin typeface="Courier New" panose="02070309020205020404" pitchFamily="49" charset="0"/>
                <a:cs typeface="Courier New" panose="02070309020205020404" pitchFamily="49" charset="0"/>
              </a:rPr>
              <a:t>ttl</a:t>
            </a:r>
            <a:r>
              <a:rPr lang="en-US" sz="2200" dirty="0">
                <a:latin typeface="Courier New" panose="02070309020205020404" pitchFamily="49" charset="0"/>
                <a:cs typeface="Courier New" panose="02070309020205020404" pitchFamily="49" charset="0"/>
              </a:rPr>
              <a:t>=54 time=</a:t>
            </a:r>
            <a:r>
              <a:rPr lang="en-US" sz="2200" b="1" dirty="0">
                <a:latin typeface="Courier New" panose="02070309020205020404" pitchFamily="49" charset="0"/>
                <a:cs typeface="Courier New" panose="02070309020205020404" pitchFamily="49" charset="0"/>
              </a:rPr>
              <a:t>16.785 </a:t>
            </a:r>
            <a:r>
              <a:rPr lang="en-US" sz="2200" b="1" dirty="0" err="1">
                <a:latin typeface="Courier New" panose="02070309020205020404" pitchFamily="49" charset="0"/>
                <a:cs typeface="Courier New" panose="02070309020205020404" pitchFamily="49" charset="0"/>
              </a:rPr>
              <a:t>ms</a:t>
            </a:r>
            <a:br>
              <a:rPr lang="en-US" sz="2200" b="1"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64 bytes from 104.16.45.99: </a:t>
            </a:r>
            <a:r>
              <a:rPr lang="en-US" sz="2200" dirty="0" err="1">
                <a:latin typeface="Courier New" panose="02070309020205020404" pitchFamily="49" charset="0"/>
                <a:cs typeface="Courier New" panose="02070309020205020404" pitchFamily="49" charset="0"/>
              </a:rPr>
              <a:t>icmp_seq</a:t>
            </a:r>
            <a:r>
              <a:rPr lang="en-US" sz="2200" dirty="0">
                <a:latin typeface="Courier New" panose="02070309020205020404" pitchFamily="49" charset="0"/>
                <a:cs typeface="Courier New" panose="02070309020205020404" pitchFamily="49" charset="0"/>
              </a:rPr>
              <a:t>=3 </a:t>
            </a:r>
            <a:r>
              <a:rPr lang="en-US" sz="2200" dirty="0" err="1">
                <a:latin typeface="Courier New" panose="02070309020205020404" pitchFamily="49" charset="0"/>
                <a:cs typeface="Courier New" panose="02070309020205020404" pitchFamily="49" charset="0"/>
              </a:rPr>
              <a:t>ttl</a:t>
            </a:r>
            <a:r>
              <a:rPr lang="en-US" sz="2200" dirty="0">
                <a:latin typeface="Courier New" panose="02070309020205020404" pitchFamily="49" charset="0"/>
                <a:cs typeface="Courier New" panose="02070309020205020404" pitchFamily="49" charset="0"/>
              </a:rPr>
              <a:t>=54 time=</a:t>
            </a:r>
            <a:r>
              <a:rPr lang="en-US" sz="2200" b="1" dirty="0">
                <a:latin typeface="Courier New" panose="02070309020205020404" pitchFamily="49" charset="0"/>
                <a:cs typeface="Courier New" panose="02070309020205020404" pitchFamily="49" charset="0"/>
              </a:rPr>
              <a:t>15.727 </a:t>
            </a:r>
            <a:r>
              <a:rPr lang="en-US" sz="2200" b="1" dirty="0" err="1">
                <a:latin typeface="Courier New" panose="02070309020205020404" pitchFamily="49" charset="0"/>
                <a:cs typeface="Courier New" panose="02070309020205020404" pitchFamily="49" charset="0"/>
              </a:rPr>
              <a:t>ms</a:t>
            </a:r>
            <a:br>
              <a:rPr lang="en-US" sz="2200" b="1"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64 bytes from 104.16.45.99: </a:t>
            </a:r>
            <a:r>
              <a:rPr lang="en-US" sz="2200" dirty="0" err="1">
                <a:latin typeface="Courier New" panose="02070309020205020404" pitchFamily="49" charset="0"/>
                <a:cs typeface="Courier New" panose="02070309020205020404" pitchFamily="49" charset="0"/>
              </a:rPr>
              <a:t>icmp_seq</a:t>
            </a:r>
            <a:r>
              <a:rPr lang="en-US" sz="2200" dirty="0">
                <a:latin typeface="Courier New" panose="02070309020205020404" pitchFamily="49" charset="0"/>
                <a:cs typeface="Courier New" panose="02070309020205020404" pitchFamily="49" charset="0"/>
              </a:rPr>
              <a:t>=4 </a:t>
            </a:r>
            <a:r>
              <a:rPr lang="en-US" sz="2200" dirty="0" err="1">
                <a:latin typeface="Courier New" panose="02070309020205020404" pitchFamily="49" charset="0"/>
                <a:cs typeface="Courier New" panose="02070309020205020404" pitchFamily="49" charset="0"/>
              </a:rPr>
              <a:t>ttl</a:t>
            </a:r>
            <a:r>
              <a:rPr lang="en-US" sz="2200" dirty="0">
                <a:latin typeface="Courier New" panose="02070309020205020404" pitchFamily="49" charset="0"/>
                <a:cs typeface="Courier New" panose="02070309020205020404" pitchFamily="49" charset="0"/>
              </a:rPr>
              <a:t>=54 time=</a:t>
            </a:r>
            <a:r>
              <a:rPr lang="en-US" sz="2200" b="1" dirty="0">
                <a:latin typeface="Courier New" panose="02070309020205020404" pitchFamily="49" charset="0"/>
                <a:cs typeface="Courier New" panose="02070309020205020404" pitchFamily="49" charset="0"/>
              </a:rPr>
              <a:t>23.354 </a:t>
            </a:r>
            <a:r>
              <a:rPr lang="en-US" sz="2200" b="1" dirty="0" err="1">
                <a:latin typeface="Courier New" panose="02070309020205020404" pitchFamily="49" charset="0"/>
                <a:cs typeface="Courier New" panose="02070309020205020404" pitchFamily="49" charset="0"/>
              </a:rPr>
              <a:t>ms</a:t>
            </a:r>
            <a:br>
              <a:rPr lang="en-US" sz="2200" b="1"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64 bytes from 104.16.45.99: </a:t>
            </a:r>
            <a:r>
              <a:rPr lang="en-US" sz="2200" dirty="0" err="1">
                <a:latin typeface="Courier New" panose="02070309020205020404" pitchFamily="49" charset="0"/>
                <a:cs typeface="Courier New" panose="02070309020205020404" pitchFamily="49" charset="0"/>
              </a:rPr>
              <a:t>icmp_seq</a:t>
            </a:r>
            <a:r>
              <a:rPr lang="en-US" sz="2200" dirty="0">
                <a:latin typeface="Courier New" panose="02070309020205020404" pitchFamily="49" charset="0"/>
                <a:cs typeface="Courier New" panose="02070309020205020404" pitchFamily="49" charset="0"/>
              </a:rPr>
              <a:t>=5 </a:t>
            </a:r>
            <a:r>
              <a:rPr lang="en-US" sz="2200" dirty="0" err="1">
                <a:latin typeface="Courier New" panose="02070309020205020404" pitchFamily="49" charset="0"/>
                <a:cs typeface="Courier New" panose="02070309020205020404" pitchFamily="49" charset="0"/>
              </a:rPr>
              <a:t>ttl</a:t>
            </a:r>
            <a:r>
              <a:rPr lang="en-US" sz="2200" dirty="0">
                <a:latin typeface="Courier New" panose="02070309020205020404" pitchFamily="49" charset="0"/>
                <a:cs typeface="Courier New" panose="02070309020205020404" pitchFamily="49" charset="0"/>
              </a:rPr>
              <a:t>=54 time=</a:t>
            </a:r>
            <a:r>
              <a:rPr lang="en-US" sz="2200" b="1" dirty="0">
                <a:latin typeface="Courier New" panose="02070309020205020404" pitchFamily="49" charset="0"/>
                <a:cs typeface="Courier New" panose="02070309020205020404" pitchFamily="49" charset="0"/>
              </a:rPr>
              <a:t>17.417 </a:t>
            </a:r>
            <a:r>
              <a:rPr lang="en-US" sz="2200" b="1" dirty="0" err="1">
                <a:latin typeface="Courier New" panose="02070309020205020404" pitchFamily="49" charset="0"/>
                <a:cs typeface="Courier New" panose="02070309020205020404" pitchFamily="49" charset="0"/>
              </a:rPr>
              <a:t>ms</a:t>
            </a:r>
            <a:br>
              <a:rPr lang="en-US" sz="2200" b="1" dirty="0">
                <a:latin typeface="Courier New" panose="02070309020205020404" pitchFamily="49" charset="0"/>
                <a:cs typeface="Courier New" panose="02070309020205020404" pitchFamily="49" charset="0"/>
              </a:rPr>
            </a:br>
            <a:br>
              <a:rPr lang="en-US" sz="2200" b="1"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www.ietf.org</a:t>
            </a:r>
            <a:r>
              <a:rPr lang="en-US" sz="2200" dirty="0">
                <a:latin typeface="Courier New" panose="02070309020205020404" pitchFamily="49" charset="0"/>
                <a:cs typeface="Courier New" panose="02070309020205020404" pitchFamily="49" charset="0"/>
              </a:rPr>
              <a:t> ping statistics ---</a:t>
            </a: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6 packets transmitted, 6 packets received, 0.0% packet loss</a:t>
            </a: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round-trip min/avg/max/</a:t>
            </a:r>
            <a:r>
              <a:rPr lang="en-US" sz="2200" dirty="0" err="1">
                <a:latin typeface="Courier New" panose="02070309020205020404" pitchFamily="49" charset="0"/>
                <a:cs typeface="Courier New" panose="02070309020205020404" pitchFamily="49" charset="0"/>
              </a:rPr>
              <a:t>stddev</a:t>
            </a:r>
            <a:r>
              <a:rPr lang="en-US" sz="2200" dirty="0">
                <a:latin typeface="Courier New" panose="02070309020205020404" pitchFamily="49" charset="0"/>
                <a:cs typeface="Courier New" panose="02070309020205020404" pitchFamily="49" charset="0"/>
              </a:rPr>
              <a:t> = 15.710/17.614/23.354/2.636 </a:t>
            </a:r>
            <a:r>
              <a:rPr lang="en-US" sz="2200" dirty="0" err="1">
                <a:latin typeface="Courier New" panose="02070309020205020404" pitchFamily="49" charset="0"/>
                <a:cs typeface="Courier New" panose="02070309020205020404" pitchFamily="49" charset="0"/>
              </a:rPr>
              <a:t>ms</a:t>
            </a:r>
            <a:br>
              <a:rPr lang="en-US" sz="2200" dirty="0">
                <a:latin typeface="Courier New" panose="02070309020205020404" pitchFamily="49" charset="0"/>
                <a:cs typeface="Courier New" panose="02070309020205020404" pitchFamily="49" charset="0"/>
              </a:rPr>
            </a:br>
            <a:br>
              <a:rPr lang="en-US" sz="2200" dirty="0">
                <a:latin typeface="Courier New" panose="02070309020205020404" pitchFamily="49" charset="0"/>
                <a:cs typeface="Courier New" panose="02070309020205020404" pitchFamily="49" charset="0"/>
              </a:rPr>
            </a:br>
            <a:r>
              <a:rPr lang="en-US" sz="2400" dirty="0">
                <a:cs typeface="Calibri" panose="020F0502020204030204" pitchFamily="34" charset="0"/>
              </a:rPr>
              <a:t>Those are pretty reasonable levels of latency.</a:t>
            </a:r>
          </a:p>
        </p:txBody>
      </p:sp>
      <p:sp>
        <p:nvSpPr>
          <p:cNvPr id="4" name="Slide Number Placeholder 3">
            <a:extLst>
              <a:ext uri="{FF2B5EF4-FFF2-40B4-BE49-F238E27FC236}">
                <a16:creationId xmlns:a16="http://schemas.microsoft.com/office/drawing/2014/main" id="{9F5B983C-09BC-470C-7F07-EDD291B70AAE}"/>
              </a:ext>
            </a:extLst>
          </p:cNvPr>
          <p:cNvSpPr>
            <a:spLocks noGrp="1"/>
          </p:cNvSpPr>
          <p:nvPr>
            <p:ph type="sldNum" sz="quarter" idx="12"/>
          </p:nvPr>
        </p:nvSpPr>
        <p:spPr/>
        <p:txBody>
          <a:bodyPr/>
          <a:lstStyle/>
          <a:p>
            <a:fld id="{8B04D3DA-140F-184A-82C2-6FC5EAE7F0A1}" type="slidenum">
              <a:rPr lang="en-US" smtClean="0"/>
              <a:t>53</a:t>
            </a:fld>
            <a:endParaRPr lang="en-US"/>
          </a:p>
        </p:txBody>
      </p:sp>
    </p:spTree>
    <p:extLst>
      <p:ext uri="{BB962C8B-B14F-4D97-AF65-F5344CB8AC3E}">
        <p14:creationId xmlns:p14="http://schemas.microsoft.com/office/powerpoint/2010/main" val="1523698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2C293-566A-735E-6CB7-8C293AD34B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E5AD1C-4C03-0182-2143-4496CE90777D}"/>
              </a:ext>
            </a:extLst>
          </p:cNvPr>
          <p:cNvSpPr>
            <a:spLocks noGrp="1"/>
          </p:cNvSpPr>
          <p:nvPr>
            <p:ph type="title"/>
          </p:nvPr>
        </p:nvSpPr>
        <p:spPr>
          <a:xfrm>
            <a:off x="308472" y="176270"/>
            <a:ext cx="11655846" cy="539826"/>
          </a:xfrm>
        </p:spPr>
        <p:txBody>
          <a:bodyPr>
            <a:normAutofit/>
          </a:bodyPr>
          <a:lstStyle/>
          <a:p>
            <a:r>
              <a:rPr lang="en-US" sz="3200" b="1" dirty="0">
                <a:latin typeface="Calibri" panose="020F0502020204030204" pitchFamily="34" charset="0"/>
                <a:cs typeface="Calibri" panose="020F0502020204030204" pitchFamily="34" charset="0"/>
              </a:rPr>
              <a:t>Going Coast-to-Coast Involves MORE Latency</a:t>
            </a:r>
          </a:p>
        </p:txBody>
      </p:sp>
      <p:sp>
        <p:nvSpPr>
          <p:cNvPr id="3" name="Content Placeholder 2">
            <a:extLst>
              <a:ext uri="{FF2B5EF4-FFF2-40B4-BE49-F238E27FC236}">
                <a16:creationId xmlns:a16="http://schemas.microsoft.com/office/drawing/2014/main" id="{17E7DFCB-3853-194E-6846-C410CB4A433F}"/>
              </a:ext>
            </a:extLst>
          </p:cNvPr>
          <p:cNvSpPr>
            <a:spLocks noGrp="1"/>
          </p:cNvSpPr>
          <p:nvPr>
            <p:ph idx="1"/>
          </p:nvPr>
        </p:nvSpPr>
        <p:spPr>
          <a:xfrm>
            <a:off x="308471" y="815248"/>
            <a:ext cx="11578727" cy="5772839"/>
          </a:xfrm>
        </p:spPr>
        <p:txBody>
          <a:bodyPr>
            <a:normAutofit/>
          </a:bodyPr>
          <a:lstStyle/>
          <a:p>
            <a:pPr marL="0" indent="0">
              <a:lnSpc>
                <a:spcPct val="100000"/>
              </a:lnSpc>
              <a:spcBef>
                <a:spcPts val="0"/>
              </a:spcBef>
              <a:buNone/>
            </a:pPr>
            <a:r>
              <a:rPr lang="en-US" sz="2400" dirty="0">
                <a:cs typeface="Calibri" panose="020F0502020204030204" pitchFamily="34" charset="0"/>
              </a:rPr>
              <a:t>St. Joseph's University is located in Philadelphia, Pennsylvania. Again, testing from Eugene, we see:</a:t>
            </a:r>
            <a:br>
              <a:rPr lang="en-US" sz="2400" dirty="0">
                <a:cs typeface="Calibri" panose="020F0502020204030204" pitchFamily="34" charset="0"/>
              </a:rPr>
            </a:b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 </a:t>
            </a:r>
            <a:r>
              <a:rPr lang="en-US" sz="2200" b="1" dirty="0">
                <a:latin typeface="Courier New" panose="02070309020205020404" pitchFamily="49" charset="0"/>
                <a:cs typeface="Courier New" panose="02070309020205020404" pitchFamily="49" charset="0"/>
              </a:rPr>
              <a:t>ping -c 6 </a:t>
            </a:r>
            <a:r>
              <a:rPr lang="en-US" sz="2200" b="1" dirty="0" err="1">
                <a:latin typeface="Courier New" panose="02070309020205020404" pitchFamily="49" charset="0"/>
                <a:cs typeface="Courier New" panose="02070309020205020404" pitchFamily="49" charset="0"/>
              </a:rPr>
              <a:t>www.sju.edu</a:t>
            </a:r>
            <a:endParaRPr lang="en-US" sz="2200" b="1"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PING </a:t>
            </a:r>
            <a:r>
              <a:rPr lang="en-US" sz="2200" dirty="0" err="1">
                <a:latin typeface="Courier New" panose="02070309020205020404" pitchFamily="49" charset="0"/>
                <a:cs typeface="Courier New" panose="02070309020205020404" pitchFamily="49" charset="0"/>
              </a:rPr>
              <a:t>www.sju.edu</a:t>
            </a:r>
            <a:r>
              <a:rPr lang="en-US" sz="2200" dirty="0">
                <a:latin typeface="Courier New" panose="02070309020205020404" pitchFamily="49" charset="0"/>
                <a:cs typeface="Courier New" panose="02070309020205020404" pitchFamily="49" charset="0"/>
              </a:rPr>
              <a:t> (52.202.179.64): 56 data bytes</a:t>
            </a: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64 bytes from 52.202.179.64: </a:t>
            </a:r>
            <a:r>
              <a:rPr lang="en-US" sz="2200" dirty="0" err="1">
                <a:latin typeface="Courier New" panose="02070309020205020404" pitchFamily="49" charset="0"/>
                <a:cs typeface="Courier New" panose="02070309020205020404" pitchFamily="49" charset="0"/>
              </a:rPr>
              <a:t>icmp_seq</a:t>
            </a:r>
            <a:r>
              <a:rPr lang="en-US" sz="2200" dirty="0">
                <a:latin typeface="Courier New" panose="02070309020205020404" pitchFamily="49" charset="0"/>
                <a:cs typeface="Courier New" panose="02070309020205020404" pitchFamily="49" charset="0"/>
              </a:rPr>
              <a:t>=0 </a:t>
            </a:r>
            <a:r>
              <a:rPr lang="en-US" sz="2200" dirty="0" err="1">
                <a:latin typeface="Courier New" panose="02070309020205020404" pitchFamily="49" charset="0"/>
                <a:cs typeface="Courier New" panose="02070309020205020404" pitchFamily="49" charset="0"/>
              </a:rPr>
              <a:t>ttl</a:t>
            </a:r>
            <a:r>
              <a:rPr lang="en-US" sz="2200" dirty="0">
                <a:latin typeface="Courier New" panose="02070309020205020404" pitchFamily="49" charset="0"/>
                <a:cs typeface="Courier New" panose="02070309020205020404" pitchFamily="49" charset="0"/>
              </a:rPr>
              <a:t>=40 time=</a:t>
            </a:r>
            <a:r>
              <a:rPr lang="en-US" sz="2200" b="1" dirty="0">
                <a:latin typeface="Courier New" panose="02070309020205020404" pitchFamily="49" charset="0"/>
                <a:cs typeface="Courier New" panose="02070309020205020404" pitchFamily="49" charset="0"/>
              </a:rPr>
              <a:t>78.068 </a:t>
            </a:r>
            <a:r>
              <a:rPr lang="en-US" sz="2200" b="1" dirty="0" err="1">
                <a:latin typeface="Courier New" panose="02070309020205020404" pitchFamily="49" charset="0"/>
                <a:cs typeface="Courier New" panose="02070309020205020404" pitchFamily="49" charset="0"/>
              </a:rPr>
              <a:t>ms</a:t>
            </a:r>
            <a:endParaRPr lang="en-US" sz="2200" b="1"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64 bytes from 52.202.179.64: </a:t>
            </a:r>
            <a:r>
              <a:rPr lang="en-US" sz="2200" dirty="0" err="1">
                <a:latin typeface="Courier New" panose="02070309020205020404" pitchFamily="49" charset="0"/>
                <a:cs typeface="Courier New" panose="02070309020205020404" pitchFamily="49" charset="0"/>
              </a:rPr>
              <a:t>icmp_seq</a:t>
            </a:r>
            <a:r>
              <a:rPr lang="en-US" sz="2200" dirty="0">
                <a:latin typeface="Courier New" panose="02070309020205020404" pitchFamily="49" charset="0"/>
                <a:cs typeface="Courier New" panose="02070309020205020404" pitchFamily="49" charset="0"/>
              </a:rPr>
              <a:t>=1 </a:t>
            </a:r>
            <a:r>
              <a:rPr lang="en-US" sz="2200" dirty="0" err="1">
                <a:latin typeface="Courier New" panose="02070309020205020404" pitchFamily="49" charset="0"/>
                <a:cs typeface="Courier New" panose="02070309020205020404" pitchFamily="49" charset="0"/>
              </a:rPr>
              <a:t>ttl</a:t>
            </a:r>
            <a:r>
              <a:rPr lang="en-US" sz="2200" dirty="0">
                <a:latin typeface="Courier New" panose="02070309020205020404" pitchFamily="49" charset="0"/>
                <a:cs typeface="Courier New" panose="02070309020205020404" pitchFamily="49" charset="0"/>
              </a:rPr>
              <a:t>=40 time=</a:t>
            </a:r>
            <a:r>
              <a:rPr lang="en-US" sz="2200" b="1" dirty="0">
                <a:latin typeface="Courier New" panose="02070309020205020404" pitchFamily="49" charset="0"/>
                <a:cs typeface="Courier New" panose="02070309020205020404" pitchFamily="49" charset="0"/>
              </a:rPr>
              <a:t>80.726 </a:t>
            </a:r>
            <a:r>
              <a:rPr lang="en-US" sz="2200" b="1" dirty="0" err="1">
                <a:latin typeface="Courier New" panose="02070309020205020404" pitchFamily="49" charset="0"/>
                <a:cs typeface="Courier New" panose="02070309020205020404" pitchFamily="49" charset="0"/>
              </a:rPr>
              <a:t>ms</a:t>
            </a:r>
            <a:endParaRPr lang="en-US" sz="2200" b="1"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64 bytes from 52.202.179.64: </a:t>
            </a:r>
            <a:r>
              <a:rPr lang="en-US" sz="2200" dirty="0" err="1">
                <a:latin typeface="Courier New" panose="02070309020205020404" pitchFamily="49" charset="0"/>
                <a:cs typeface="Courier New" panose="02070309020205020404" pitchFamily="49" charset="0"/>
              </a:rPr>
              <a:t>icmp_seq</a:t>
            </a:r>
            <a:r>
              <a:rPr lang="en-US" sz="2200" dirty="0">
                <a:latin typeface="Courier New" panose="02070309020205020404" pitchFamily="49" charset="0"/>
                <a:cs typeface="Courier New" panose="02070309020205020404" pitchFamily="49" charset="0"/>
              </a:rPr>
              <a:t>=2 </a:t>
            </a:r>
            <a:r>
              <a:rPr lang="en-US" sz="2200" dirty="0" err="1">
                <a:latin typeface="Courier New" panose="02070309020205020404" pitchFamily="49" charset="0"/>
                <a:cs typeface="Courier New" panose="02070309020205020404" pitchFamily="49" charset="0"/>
              </a:rPr>
              <a:t>ttl</a:t>
            </a:r>
            <a:r>
              <a:rPr lang="en-US" sz="2200" dirty="0">
                <a:latin typeface="Courier New" panose="02070309020205020404" pitchFamily="49" charset="0"/>
                <a:cs typeface="Courier New" panose="02070309020205020404" pitchFamily="49" charset="0"/>
              </a:rPr>
              <a:t>=40 time=</a:t>
            </a:r>
            <a:r>
              <a:rPr lang="en-US" sz="2200" b="1" dirty="0">
                <a:latin typeface="Courier New" panose="02070309020205020404" pitchFamily="49" charset="0"/>
                <a:cs typeface="Courier New" panose="02070309020205020404" pitchFamily="49" charset="0"/>
              </a:rPr>
              <a:t>88.071 </a:t>
            </a:r>
            <a:r>
              <a:rPr lang="en-US" sz="2200" b="1" dirty="0" err="1">
                <a:latin typeface="Courier New" panose="02070309020205020404" pitchFamily="49" charset="0"/>
                <a:cs typeface="Courier New" panose="02070309020205020404" pitchFamily="49" charset="0"/>
              </a:rPr>
              <a:t>ms</a:t>
            </a:r>
            <a:endParaRPr lang="en-US" sz="2200" b="1"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64 bytes from 52.202.179.64: </a:t>
            </a:r>
            <a:r>
              <a:rPr lang="en-US" sz="2200" dirty="0" err="1">
                <a:latin typeface="Courier New" panose="02070309020205020404" pitchFamily="49" charset="0"/>
                <a:cs typeface="Courier New" panose="02070309020205020404" pitchFamily="49" charset="0"/>
              </a:rPr>
              <a:t>icmp_seq</a:t>
            </a:r>
            <a:r>
              <a:rPr lang="en-US" sz="2200" dirty="0">
                <a:latin typeface="Courier New" panose="02070309020205020404" pitchFamily="49" charset="0"/>
                <a:cs typeface="Courier New" panose="02070309020205020404" pitchFamily="49" charset="0"/>
              </a:rPr>
              <a:t>=3 </a:t>
            </a:r>
            <a:r>
              <a:rPr lang="en-US" sz="2200" dirty="0" err="1">
                <a:latin typeface="Courier New" panose="02070309020205020404" pitchFamily="49" charset="0"/>
                <a:cs typeface="Courier New" panose="02070309020205020404" pitchFamily="49" charset="0"/>
              </a:rPr>
              <a:t>ttl</a:t>
            </a:r>
            <a:r>
              <a:rPr lang="en-US" sz="2200" dirty="0">
                <a:latin typeface="Courier New" panose="02070309020205020404" pitchFamily="49" charset="0"/>
                <a:cs typeface="Courier New" panose="02070309020205020404" pitchFamily="49" charset="0"/>
              </a:rPr>
              <a:t>=40 time=</a:t>
            </a:r>
            <a:r>
              <a:rPr lang="en-US" sz="2200" b="1" dirty="0">
                <a:latin typeface="Courier New" panose="02070309020205020404" pitchFamily="49" charset="0"/>
                <a:cs typeface="Courier New" panose="02070309020205020404" pitchFamily="49" charset="0"/>
              </a:rPr>
              <a:t>88.647 </a:t>
            </a:r>
            <a:r>
              <a:rPr lang="en-US" sz="2200" b="1" dirty="0" err="1">
                <a:latin typeface="Courier New" panose="02070309020205020404" pitchFamily="49" charset="0"/>
                <a:cs typeface="Courier New" panose="02070309020205020404" pitchFamily="49" charset="0"/>
              </a:rPr>
              <a:t>ms</a:t>
            </a:r>
            <a:endParaRPr lang="en-US" sz="2200" b="1"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64 bytes from 52.202.179.64: </a:t>
            </a:r>
            <a:r>
              <a:rPr lang="en-US" sz="2200" dirty="0" err="1">
                <a:latin typeface="Courier New" panose="02070309020205020404" pitchFamily="49" charset="0"/>
                <a:cs typeface="Courier New" panose="02070309020205020404" pitchFamily="49" charset="0"/>
              </a:rPr>
              <a:t>icmp_seq</a:t>
            </a:r>
            <a:r>
              <a:rPr lang="en-US" sz="2200" dirty="0">
                <a:latin typeface="Courier New" panose="02070309020205020404" pitchFamily="49" charset="0"/>
                <a:cs typeface="Courier New" panose="02070309020205020404" pitchFamily="49" charset="0"/>
              </a:rPr>
              <a:t>=4 </a:t>
            </a:r>
            <a:r>
              <a:rPr lang="en-US" sz="2200" dirty="0" err="1">
                <a:latin typeface="Courier New" panose="02070309020205020404" pitchFamily="49" charset="0"/>
                <a:cs typeface="Courier New" panose="02070309020205020404" pitchFamily="49" charset="0"/>
              </a:rPr>
              <a:t>ttl</a:t>
            </a:r>
            <a:r>
              <a:rPr lang="en-US" sz="2200" dirty="0">
                <a:latin typeface="Courier New" panose="02070309020205020404" pitchFamily="49" charset="0"/>
                <a:cs typeface="Courier New" panose="02070309020205020404" pitchFamily="49" charset="0"/>
              </a:rPr>
              <a:t>=40 time=</a:t>
            </a:r>
            <a:r>
              <a:rPr lang="en-US" sz="2200" b="1" dirty="0">
                <a:latin typeface="Courier New" panose="02070309020205020404" pitchFamily="49" charset="0"/>
                <a:cs typeface="Courier New" panose="02070309020205020404" pitchFamily="49" charset="0"/>
              </a:rPr>
              <a:t>86.132 </a:t>
            </a:r>
            <a:r>
              <a:rPr lang="en-US" sz="2200" b="1" dirty="0" err="1">
                <a:latin typeface="Courier New" panose="02070309020205020404" pitchFamily="49" charset="0"/>
                <a:cs typeface="Courier New" panose="02070309020205020404" pitchFamily="49" charset="0"/>
              </a:rPr>
              <a:t>ms</a:t>
            </a:r>
            <a:endParaRPr lang="en-US" sz="2200" b="1"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64 bytes from 52.202.179.64: </a:t>
            </a:r>
            <a:r>
              <a:rPr lang="en-US" sz="2200" dirty="0" err="1">
                <a:latin typeface="Courier New" panose="02070309020205020404" pitchFamily="49" charset="0"/>
                <a:cs typeface="Courier New" panose="02070309020205020404" pitchFamily="49" charset="0"/>
              </a:rPr>
              <a:t>icmp_seq</a:t>
            </a:r>
            <a:r>
              <a:rPr lang="en-US" sz="2200" dirty="0">
                <a:latin typeface="Courier New" panose="02070309020205020404" pitchFamily="49" charset="0"/>
                <a:cs typeface="Courier New" panose="02070309020205020404" pitchFamily="49" charset="0"/>
              </a:rPr>
              <a:t>=5 </a:t>
            </a:r>
            <a:r>
              <a:rPr lang="en-US" sz="2200" dirty="0" err="1">
                <a:latin typeface="Courier New" panose="02070309020205020404" pitchFamily="49" charset="0"/>
                <a:cs typeface="Courier New" panose="02070309020205020404" pitchFamily="49" charset="0"/>
              </a:rPr>
              <a:t>ttl</a:t>
            </a:r>
            <a:r>
              <a:rPr lang="en-US" sz="2200" dirty="0">
                <a:latin typeface="Courier New" panose="02070309020205020404" pitchFamily="49" charset="0"/>
                <a:cs typeface="Courier New" panose="02070309020205020404" pitchFamily="49" charset="0"/>
              </a:rPr>
              <a:t>=40 time=</a:t>
            </a:r>
            <a:r>
              <a:rPr lang="en-US" sz="2200" b="1" dirty="0">
                <a:latin typeface="Courier New" panose="02070309020205020404" pitchFamily="49" charset="0"/>
                <a:cs typeface="Courier New" panose="02070309020205020404" pitchFamily="49" charset="0"/>
              </a:rPr>
              <a:t>86.484 </a:t>
            </a:r>
            <a:r>
              <a:rPr lang="en-US" sz="2200" b="1" dirty="0" err="1">
                <a:latin typeface="Courier New" panose="02070309020205020404" pitchFamily="49" charset="0"/>
                <a:cs typeface="Courier New" panose="02070309020205020404" pitchFamily="49" charset="0"/>
              </a:rPr>
              <a:t>ms</a:t>
            </a:r>
            <a:endParaRPr lang="en-US" sz="2200" b="1" dirty="0">
              <a:latin typeface="Courier New" panose="02070309020205020404" pitchFamily="49" charset="0"/>
              <a:cs typeface="Courier New" panose="02070309020205020404" pitchFamily="49" charset="0"/>
            </a:endParaRPr>
          </a:p>
          <a:p>
            <a:pPr marL="0" indent="0">
              <a:lnSpc>
                <a:spcPct val="100000"/>
              </a:lnSpc>
              <a:spcBef>
                <a:spcPts val="0"/>
              </a:spcBef>
              <a:buNone/>
            </a:pPr>
            <a:endParaRPr lang="en-US" sz="2200"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www.sju.edu</a:t>
            </a:r>
            <a:r>
              <a:rPr lang="en-US" sz="2200" dirty="0">
                <a:latin typeface="Courier New" panose="02070309020205020404" pitchFamily="49" charset="0"/>
                <a:cs typeface="Courier New" panose="02070309020205020404" pitchFamily="49" charset="0"/>
              </a:rPr>
              <a:t> ping statistics ---</a:t>
            </a: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6 packets transmitted, 6 packets received, 0.0% packet loss</a:t>
            </a: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round-trip min/avg/max/</a:t>
            </a:r>
            <a:r>
              <a:rPr lang="en-US" sz="2200" dirty="0" err="1">
                <a:latin typeface="Courier New" panose="02070309020205020404" pitchFamily="49" charset="0"/>
                <a:cs typeface="Courier New" panose="02070309020205020404" pitchFamily="49" charset="0"/>
              </a:rPr>
              <a:t>stddev</a:t>
            </a:r>
            <a:r>
              <a:rPr lang="en-US" sz="2200" dirty="0">
                <a:latin typeface="Courier New" panose="02070309020205020404" pitchFamily="49" charset="0"/>
                <a:cs typeface="Courier New" panose="02070309020205020404" pitchFamily="49" charset="0"/>
              </a:rPr>
              <a:t> = 78.068/84.688/88.647/3.915 </a:t>
            </a:r>
            <a:r>
              <a:rPr lang="en-US" sz="2200" dirty="0" err="1">
                <a:latin typeface="Courier New" panose="02070309020205020404" pitchFamily="49" charset="0"/>
                <a:cs typeface="Courier New" panose="02070309020205020404" pitchFamily="49" charset="0"/>
              </a:rPr>
              <a:t>ms</a:t>
            </a:r>
            <a:endParaRPr lang="en-US" sz="2200"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F827809B-C327-B028-1C1D-808C8585DA5F}"/>
              </a:ext>
            </a:extLst>
          </p:cNvPr>
          <p:cNvSpPr>
            <a:spLocks noGrp="1"/>
          </p:cNvSpPr>
          <p:nvPr>
            <p:ph type="sldNum" sz="quarter" idx="12"/>
          </p:nvPr>
        </p:nvSpPr>
        <p:spPr/>
        <p:txBody>
          <a:bodyPr/>
          <a:lstStyle/>
          <a:p>
            <a:fld id="{8B04D3DA-140F-184A-82C2-6FC5EAE7F0A1}" type="slidenum">
              <a:rPr lang="en-US" smtClean="0"/>
              <a:t>54</a:t>
            </a:fld>
            <a:endParaRPr lang="en-US"/>
          </a:p>
        </p:txBody>
      </p:sp>
    </p:spTree>
    <p:extLst>
      <p:ext uri="{BB962C8B-B14F-4D97-AF65-F5344CB8AC3E}">
        <p14:creationId xmlns:p14="http://schemas.microsoft.com/office/powerpoint/2010/main" val="27441016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F0504-47A7-12DF-505D-5217369F32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3A5D9B-809D-9A77-5173-39F63CE44AE1}"/>
              </a:ext>
            </a:extLst>
          </p:cNvPr>
          <p:cNvSpPr>
            <a:spLocks noGrp="1"/>
          </p:cNvSpPr>
          <p:nvPr>
            <p:ph type="title"/>
          </p:nvPr>
        </p:nvSpPr>
        <p:spPr>
          <a:xfrm>
            <a:off x="308472" y="176270"/>
            <a:ext cx="11655846" cy="539826"/>
          </a:xfrm>
        </p:spPr>
        <p:txBody>
          <a:bodyPr>
            <a:normAutofit/>
          </a:bodyPr>
          <a:lstStyle/>
          <a:p>
            <a:r>
              <a:rPr lang="en-US" sz="3200" b="1" dirty="0">
                <a:cs typeface="Calibri" panose="020F0502020204030204" pitchFamily="34" charset="0"/>
              </a:rPr>
              <a:t>Paths (and Hence Network Latency) Won't Always  Be "Optimal"</a:t>
            </a:r>
            <a:endParaRPr lang="en-US" sz="32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92DE10D-8AFD-D307-BDB0-87A8165D5B8A}"/>
              </a:ext>
            </a:extLst>
          </p:cNvPr>
          <p:cNvSpPr>
            <a:spLocks noGrp="1"/>
          </p:cNvSpPr>
          <p:nvPr>
            <p:ph idx="1"/>
          </p:nvPr>
        </p:nvSpPr>
        <p:spPr>
          <a:xfrm>
            <a:off x="308471" y="815248"/>
            <a:ext cx="11578727" cy="5772839"/>
          </a:xfrm>
        </p:spPr>
        <p:txBody>
          <a:bodyPr>
            <a:normAutofit/>
          </a:bodyPr>
          <a:lstStyle/>
          <a:p>
            <a:pPr>
              <a:lnSpc>
                <a:spcPct val="100000"/>
              </a:lnSpc>
              <a:spcBef>
                <a:spcPts val="0"/>
              </a:spcBef>
            </a:pPr>
            <a:r>
              <a:rPr lang="en-US" sz="2400" dirty="0">
                <a:cs typeface="Calibri" panose="020F0502020204030204" pitchFamily="34" charset="0"/>
              </a:rPr>
              <a:t>In a best-case world, </a:t>
            </a:r>
            <a:r>
              <a:rPr lang="en-US" sz="2400" b="1" dirty="0">
                <a:cs typeface="Calibri" panose="020F0502020204030204" pitchFamily="34" charset="0"/>
              </a:rPr>
              <a:t>traffic would go directly ("as the crow flies")</a:t>
            </a:r>
            <a:r>
              <a:rPr lang="en-US" sz="2400" dirty="0">
                <a:cs typeface="Calibri" panose="020F0502020204030204" pitchFamily="34" charset="0"/>
              </a:rPr>
              <a:t> from source to destination and back. This would </a:t>
            </a:r>
            <a:r>
              <a:rPr lang="en-US" sz="2400" b="1" dirty="0">
                <a:cs typeface="Calibri" panose="020F0502020204030204" pitchFamily="34" charset="0"/>
              </a:rPr>
              <a:t>minimize the latency involved.</a:t>
            </a:r>
            <a:br>
              <a:rPr lang="en-US" sz="2400" dirty="0">
                <a:cs typeface="Calibri" panose="020F0502020204030204" pitchFamily="34" charset="0"/>
              </a:rPr>
            </a:br>
            <a:endParaRPr lang="en-US" sz="2400" dirty="0">
              <a:cs typeface="Calibri" panose="020F0502020204030204" pitchFamily="34" charset="0"/>
            </a:endParaRPr>
          </a:p>
          <a:p>
            <a:pPr>
              <a:lnSpc>
                <a:spcPct val="100000"/>
              </a:lnSpc>
              <a:spcBef>
                <a:spcPts val="0"/>
              </a:spcBef>
            </a:pPr>
            <a:r>
              <a:rPr lang="en-US" sz="2400" dirty="0">
                <a:cs typeface="Calibri" panose="020F0502020204030204" pitchFamily="34" charset="0"/>
              </a:rPr>
              <a:t>In reality, traffic flows twist and turn as </a:t>
            </a:r>
            <a:r>
              <a:rPr lang="en-US" sz="2400" b="1" dirty="0">
                <a:cs typeface="Calibri" panose="020F0502020204030204" pitchFamily="34" charset="0"/>
              </a:rPr>
              <a:t>fiber runs follow various right-of-way paths.</a:t>
            </a:r>
            <a:br>
              <a:rPr lang="en-US" sz="2400" dirty="0">
                <a:cs typeface="Calibri" panose="020F0502020204030204" pitchFamily="34" charset="0"/>
              </a:rPr>
            </a:br>
            <a:endParaRPr lang="en-US" sz="2400" dirty="0">
              <a:cs typeface="Calibri" panose="020F0502020204030204" pitchFamily="34" charset="0"/>
            </a:endParaRPr>
          </a:p>
          <a:p>
            <a:pPr>
              <a:lnSpc>
                <a:spcPct val="100000"/>
              </a:lnSpc>
              <a:spcBef>
                <a:spcPts val="0"/>
              </a:spcBef>
            </a:pPr>
            <a:r>
              <a:rPr lang="en-US" sz="2400" dirty="0">
                <a:cs typeface="Calibri" panose="020F0502020204030204" pitchFamily="34" charset="0"/>
              </a:rPr>
              <a:t>Networks may even send traffic "in the wrong direction," perhaps to a </a:t>
            </a:r>
            <a:r>
              <a:rPr lang="en-US" sz="2400" b="1" dirty="0">
                <a:cs typeface="Calibri" panose="020F0502020204030204" pitchFamily="34" charset="0"/>
              </a:rPr>
              <a:t>regional hub,</a:t>
            </a:r>
            <a:r>
              <a:rPr lang="en-US" sz="2400" dirty="0">
                <a:cs typeface="Calibri" panose="020F0502020204030204" pitchFamily="34" charset="0"/>
              </a:rPr>
              <a:t> before that traffic finally heads out "in the right direction" (this is the same sort of back-haul that you may run into when flying commercially out of smaller airports).</a:t>
            </a:r>
            <a:br>
              <a:rPr lang="en-US" sz="2400" dirty="0">
                <a:cs typeface="Calibri" panose="020F0502020204030204" pitchFamily="34" charset="0"/>
              </a:rPr>
            </a:br>
            <a:endParaRPr lang="en-US" sz="2400" dirty="0">
              <a:cs typeface="Calibri" panose="020F0502020204030204" pitchFamily="34" charset="0"/>
            </a:endParaRPr>
          </a:p>
          <a:p>
            <a:pPr>
              <a:lnSpc>
                <a:spcPct val="100000"/>
              </a:lnSpc>
              <a:spcBef>
                <a:spcPts val="0"/>
              </a:spcBef>
            </a:pPr>
            <a:r>
              <a:rPr lang="en-US" sz="2400" dirty="0">
                <a:cs typeface="Calibri" panose="020F0502020204030204" pitchFamily="34" charset="0"/>
              </a:rPr>
              <a:t>Multiple networks may work together to deliver your traffic. They may only </a:t>
            </a:r>
            <a:r>
              <a:rPr lang="en-US" sz="2400" b="1" dirty="0">
                <a:cs typeface="Calibri" panose="020F0502020204030204" pitchFamily="34" charset="0"/>
              </a:rPr>
              <a:t>interconnect at certain locations (</a:t>
            </a:r>
            <a:r>
              <a:rPr lang="en-US" sz="2400" dirty="0">
                <a:cs typeface="Calibri" panose="020F0502020204030204" pitchFamily="34" charset="0"/>
              </a:rPr>
              <a:t>which may not necessarily be directly on the natural direct route).</a:t>
            </a:r>
          </a:p>
          <a:p>
            <a:pPr>
              <a:lnSpc>
                <a:spcPct val="100000"/>
              </a:lnSpc>
              <a:spcBef>
                <a:spcPts val="0"/>
              </a:spcBef>
            </a:pPr>
            <a:endParaRPr lang="en-US" sz="2400" dirty="0">
              <a:cs typeface="Calibri" panose="020F0502020204030204" pitchFamily="34" charset="0"/>
            </a:endParaRPr>
          </a:p>
          <a:p>
            <a:pPr>
              <a:lnSpc>
                <a:spcPct val="100000"/>
              </a:lnSpc>
              <a:spcBef>
                <a:spcPts val="0"/>
              </a:spcBef>
            </a:pPr>
            <a:r>
              <a:rPr lang="en-US" sz="2400" dirty="0">
                <a:cs typeface="Calibri" panose="020F0502020204030204" pitchFamily="34" charset="0"/>
              </a:rPr>
              <a:t>A direct link might be down, requiring traffic to take a </a:t>
            </a:r>
            <a:r>
              <a:rPr lang="en-US" sz="2400" b="1" dirty="0">
                <a:cs typeface="Calibri" panose="020F0502020204030204" pitchFamily="34" charset="0"/>
              </a:rPr>
              <a:t>"detour"</a:t>
            </a:r>
            <a:r>
              <a:rPr lang="en-US" sz="2400" dirty="0">
                <a:cs typeface="Calibri" panose="020F0502020204030204" pitchFamily="34" charset="0"/>
              </a:rPr>
              <a:t> onto a less optimal route.</a:t>
            </a:r>
          </a:p>
          <a:p>
            <a:pPr>
              <a:lnSpc>
                <a:spcPct val="100000"/>
              </a:lnSpc>
              <a:spcBef>
                <a:spcPts val="0"/>
              </a:spcBef>
            </a:pPr>
            <a:endParaRPr lang="en-US" sz="2400" dirty="0">
              <a:cs typeface="Calibri" panose="020F0502020204030204" pitchFamily="34" charset="0"/>
            </a:endParaRPr>
          </a:p>
          <a:p>
            <a:pPr>
              <a:lnSpc>
                <a:spcPct val="100000"/>
              </a:lnSpc>
              <a:spcBef>
                <a:spcPts val="0"/>
              </a:spcBef>
            </a:pPr>
            <a:r>
              <a:rPr lang="en-US" sz="2400" b="1" dirty="0">
                <a:cs typeface="Calibri" panose="020F0502020204030204" pitchFamily="34" charset="0"/>
              </a:rPr>
              <a:t>VPNs</a:t>
            </a:r>
            <a:r>
              <a:rPr lang="en-US" sz="2400" dirty="0">
                <a:cs typeface="Calibri" panose="020F0502020204030204" pitchFamily="34" charset="0"/>
              </a:rPr>
              <a:t> may intentionally route traffic through remote locations (Iceland, Panama, ...)</a:t>
            </a:r>
            <a:endParaRPr lang="en-US" sz="2200" dirty="0">
              <a:cs typeface="Calibri" panose="020F0502020204030204" pitchFamily="34" charset="0"/>
            </a:endParaRPr>
          </a:p>
        </p:txBody>
      </p:sp>
      <p:sp>
        <p:nvSpPr>
          <p:cNvPr id="4" name="Slide Number Placeholder 3">
            <a:extLst>
              <a:ext uri="{FF2B5EF4-FFF2-40B4-BE49-F238E27FC236}">
                <a16:creationId xmlns:a16="http://schemas.microsoft.com/office/drawing/2014/main" id="{5C275C79-E0E7-8412-98A6-44F4C5BC026D}"/>
              </a:ext>
            </a:extLst>
          </p:cNvPr>
          <p:cNvSpPr>
            <a:spLocks noGrp="1"/>
          </p:cNvSpPr>
          <p:nvPr>
            <p:ph type="sldNum" sz="quarter" idx="12"/>
          </p:nvPr>
        </p:nvSpPr>
        <p:spPr/>
        <p:txBody>
          <a:bodyPr/>
          <a:lstStyle/>
          <a:p>
            <a:fld id="{8B04D3DA-140F-184A-82C2-6FC5EAE7F0A1}" type="slidenum">
              <a:rPr lang="en-US" smtClean="0"/>
              <a:t>55</a:t>
            </a:fld>
            <a:endParaRPr lang="en-US"/>
          </a:p>
        </p:txBody>
      </p:sp>
    </p:spTree>
    <p:extLst>
      <p:ext uri="{BB962C8B-B14F-4D97-AF65-F5344CB8AC3E}">
        <p14:creationId xmlns:p14="http://schemas.microsoft.com/office/powerpoint/2010/main" val="36586218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F44A5-C140-B4E5-A1C4-E22A094D73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095E0F-028B-E35B-85D5-F272253782D9}"/>
              </a:ext>
            </a:extLst>
          </p:cNvPr>
          <p:cNvSpPr>
            <a:spLocks noGrp="1"/>
          </p:cNvSpPr>
          <p:nvPr>
            <p:ph type="title"/>
          </p:nvPr>
        </p:nvSpPr>
        <p:spPr>
          <a:xfrm>
            <a:off x="308472" y="176270"/>
            <a:ext cx="11655846" cy="539826"/>
          </a:xfrm>
        </p:spPr>
        <p:txBody>
          <a:bodyPr>
            <a:normAutofit/>
          </a:bodyPr>
          <a:lstStyle/>
          <a:p>
            <a:r>
              <a:rPr lang="en-US" sz="3200" b="1" dirty="0">
                <a:latin typeface="Calibri" panose="020F0502020204030204" pitchFamily="34" charset="0"/>
                <a:cs typeface="Calibri" panose="020F0502020204030204" pitchFamily="34" charset="0"/>
              </a:rPr>
              <a:t>Going From the West Coast of the U.S. To A Site In Europe</a:t>
            </a:r>
          </a:p>
        </p:txBody>
      </p:sp>
      <p:sp>
        <p:nvSpPr>
          <p:cNvPr id="3" name="Content Placeholder 2">
            <a:extLst>
              <a:ext uri="{FF2B5EF4-FFF2-40B4-BE49-F238E27FC236}">
                <a16:creationId xmlns:a16="http://schemas.microsoft.com/office/drawing/2014/main" id="{DFB94F0C-197E-A54D-FEDE-37211BD4E314}"/>
              </a:ext>
            </a:extLst>
          </p:cNvPr>
          <p:cNvSpPr>
            <a:spLocks noGrp="1"/>
          </p:cNvSpPr>
          <p:nvPr>
            <p:ph idx="1"/>
          </p:nvPr>
        </p:nvSpPr>
        <p:spPr>
          <a:xfrm>
            <a:off x="308471" y="815248"/>
            <a:ext cx="11578727" cy="5772839"/>
          </a:xfrm>
        </p:spPr>
        <p:txBody>
          <a:bodyPr>
            <a:normAutofit/>
          </a:bodyPr>
          <a:lstStyle/>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 </a:t>
            </a:r>
            <a:r>
              <a:rPr lang="en-US" sz="2200" b="1" dirty="0">
                <a:latin typeface="Courier New" panose="02070309020205020404" pitchFamily="49" charset="0"/>
                <a:cs typeface="Courier New" panose="02070309020205020404" pitchFamily="49" charset="0"/>
              </a:rPr>
              <a:t>ping -c 6 </a:t>
            </a:r>
            <a:r>
              <a:rPr lang="en-US" sz="2200" b="1" dirty="0" err="1">
                <a:latin typeface="Courier New" panose="02070309020205020404" pitchFamily="49" charset="0"/>
                <a:cs typeface="Courier New" panose="02070309020205020404" pitchFamily="49" charset="0"/>
              </a:rPr>
              <a:t>iperf.online.net</a:t>
            </a:r>
            <a:endParaRPr lang="en-US" sz="2200" b="1"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PING </a:t>
            </a:r>
            <a:r>
              <a:rPr lang="en-US" sz="2200" dirty="0" err="1">
                <a:latin typeface="Courier New" panose="02070309020205020404" pitchFamily="49" charset="0"/>
                <a:cs typeface="Courier New" panose="02070309020205020404" pitchFamily="49" charset="0"/>
              </a:rPr>
              <a:t>iperf.online.net</a:t>
            </a:r>
            <a:r>
              <a:rPr lang="en-US" sz="2200" dirty="0">
                <a:latin typeface="Courier New" panose="02070309020205020404" pitchFamily="49" charset="0"/>
                <a:cs typeface="Courier New" panose="02070309020205020404" pitchFamily="49" charset="0"/>
              </a:rPr>
              <a:t> (51.158.1.21): 56 data bytes</a:t>
            </a: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64 bytes from 51.158.1.21: </a:t>
            </a:r>
            <a:r>
              <a:rPr lang="en-US" sz="2200" dirty="0" err="1">
                <a:latin typeface="Courier New" panose="02070309020205020404" pitchFamily="49" charset="0"/>
                <a:cs typeface="Courier New" panose="02070309020205020404" pitchFamily="49" charset="0"/>
              </a:rPr>
              <a:t>icmp_seq</a:t>
            </a:r>
            <a:r>
              <a:rPr lang="en-US" sz="2200" dirty="0">
                <a:latin typeface="Courier New" panose="02070309020205020404" pitchFamily="49" charset="0"/>
                <a:cs typeface="Courier New" panose="02070309020205020404" pitchFamily="49" charset="0"/>
              </a:rPr>
              <a:t>=0 </a:t>
            </a:r>
            <a:r>
              <a:rPr lang="en-US" sz="2200" dirty="0" err="1">
                <a:latin typeface="Courier New" panose="02070309020205020404" pitchFamily="49" charset="0"/>
                <a:cs typeface="Courier New" panose="02070309020205020404" pitchFamily="49" charset="0"/>
              </a:rPr>
              <a:t>ttl</a:t>
            </a:r>
            <a:r>
              <a:rPr lang="en-US" sz="2200" dirty="0">
                <a:latin typeface="Courier New" panose="02070309020205020404" pitchFamily="49" charset="0"/>
                <a:cs typeface="Courier New" panose="02070309020205020404" pitchFamily="49" charset="0"/>
              </a:rPr>
              <a:t>=43 time=</a:t>
            </a:r>
            <a:r>
              <a:rPr lang="en-US" sz="2200" b="1" dirty="0">
                <a:latin typeface="Courier New" panose="02070309020205020404" pitchFamily="49" charset="0"/>
                <a:cs typeface="Courier New" panose="02070309020205020404" pitchFamily="49" charset="0"/>
              </a:rPr>
              <a:t>158.980 </a:t>
            </a:r>
            <a:r>
              <a:rPr lang="en-US" sz="2200" b="1" dirty="0" err="1">
                <a:latin typeface="Courier New" panose="02070309020205020404" pitchFamily="49" charset="0"/>
                <a:cs typeface="Courier New" panose="02070309020205020404" pitchFamily="49" charset="0"/>
              </a:rPr>
              <a:t>ms</a:t>
            </a:r>
            <a:endParaRPr lang="en-US" sz="2200" b="1"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64 bytes from 51.158.1.21: </a:t>
            </a:r>
            <a:r>
              <a:rPr lang="en-US" sz="2200" dirty="0" err="1">
                <a:latin typeface="Courier New" panose="02070309020205020404" pitchFamily="49" charset="0"/>
                <a:cs typeface="Courier New" panose="02070309020205020404" pitchFamily="49" charset="0"/>
              </a:rPr>
              <a:t>icmp_seq</a:t>
            </a:r>
            <a:r>
              <a:rPr lang="en-US" sz="2200" dirty="0">
                <a:latin typeface="Courier New" panose="02070309020205020404" pitchFamily="49" charset="0"/>
                <a:cs typeface="Courier New" panose="02070309020205020404" pitchFamily="49" charset="0"/>
              </a:rPr>
              <a:t>=1 </a:t>
            </a:r>
            <a:r>
              <a:rPr lang="en-US" sz="2200" dirty="0" err="1">
                <a:latin typeface="Courier New" panose="02070309020205020404" pitchFamily="49" charset="0"/>
                <a:cs typeface="Courier New" panose="02070309020205020404" pitchFamily="49" charset="0"/>
              </a:rPr>
              <a:t>ttl</a:t>
            </a:r>
            <a:r>
              <a:rPr lang="en-US" sz="2200" dirty="0">
                <a:latin typeface="Courier New" panose="02070309020205020404" pitchFamily="49" charset="0"/>
                <a:cs typeface="Courier New" panose="02070309020205020404" pitchFamily="49" charset="0"/>
              </a:rPr>
              <a:t>=43 time=</a:t>
            </a:r>
            <a:r>
              <a:rPr lang="en-US" sz="2200" b="1" dirty="0">
                <a:latin typeface="Courier New" panose="02070309020205020404" pitchFamily="49" charset="0"/>
                <a:cs typeface="Courier New" panose="02070309020205020404" pitchFamily="49" charset="0"/>
              </a:rPr>
              <a:t>159.222 </a:t>
            </a:r>
            <a:r>
              <a:rPr lang="en-US" sz="2200" b="1" dirty="0" err="1">
                <a:latin typeface="Courier New" panose="02070309020205020404" pitchFamily="49" charset="0"/>
                <a:cs typeface="Courier New" panose="02070309020205020404" pitchFamily="49" charset="0"/>
              </a:rPr>
              <a:t>ms</a:t>
            </a:r>
            <a:endParaRPr lang="en-US" sz="2200" b="1"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64 bytes from 51.158.1.21: </a:t>
            </a:r>
            <a:r>
              <a:rPr lang="en-US" sz="2200" dirty="0" err="1">
                <a:latin typeface="Courier New" panose="02070309020205020404" pitchFamily="49" charset="0"/>
                <a:cs typeface="Courier New" panose="02070309020205020404" pitchFamily="49" charset="0"/>
              </a:rPr>
              <a:t>icmp_seq</a:t>
            </a:r>
            <a:r>
              <a:rPr lang="en-US" sz="2200" dirty="0">
                <a:latin typeface="Courier New" panose="02070309020205020404" pitchFamily="49" charset="0"/>
                <a:cs typeface="Courier New" panose="02070309020205020404" pitchFamily="49" charset="0"/>
              </a:rPr>
              <a:t>=2 </a:t>
            </a:r>
            <a:r>
              <a:rPr lang="en-US" sz="2200" dirty="0" err="1">
                <a:latin typeface="Courier New" panose="02070309020205020404" pitchFamily="49" charset="0"/>
                <a:cs typeface="Courier New" panose="02070309020205020404" pitchFamily="49" charset="0"/>
              </a:rPr>
              <a:t>ttl</a:t>
            </a:r>
            <a:r>
              <a:rPr lang="en-US" sz="2200" dirty="0">
                <a:latin typeface="Courier New" panose="02070309020205020404" pitchFamily="49" charset="0"/>
                <a:cs typeface="Courier New" panose="02070309020205020404" pitchFamily="49" charset="0"/>
              </a:rPr>
              <a:t>=43 time=</a:t>
            </a:r>
            <a:r>
              <a:rPr lang="en-US" sz="2200" b="1" dirty="0">
                <a:latin typeface="Courier New" panose="02070309020205020404" pitchFamily="49" charset="0"/>
                <a:cs typeface="Courier New" panose="02070309020205020404" pitchFamily="49" charset="0"/>
              </a:rPr>
              <a:t>167.050 </a:t>
            </a:r>
            <a:r>
              <a:rPr lang="en-US" sz="2200" b="1" dirty="0" err="1">
                <a:latin typeface="Courier New" panose="02070309020205020404" pitchFamily="49" charset="0"/>
                <a:cs typeface="Courier New" panose="02070309020205020404" pitchFamily="49" charset="0"/>
              </a:rPr>
              <a:t>ms</a:t>
            </a:r>
            <a:endParaRPr lang="en-US" sz="2200" b="1"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64 bytes from 51.158.1.21: </a:t>
            </a:r>
            <a:r>
              <a:rPr lang="en-US" sz="2200" dirty="0" err="1">
                <a:latin typeface="Courier New" panose="02070309020205020404" pitchFamily="49" charset="0"/>
                <a:cs typeface="Courier New" panose="02070309020205020404" pitchFamily="49" charset="0"/>
              </a:rPr>
              <a:t>icmp_seq</a:t>
            </a:r>
            <a:r>
              <a:rPr lang="en-US" sz="2200" dirty="0">
                <a:latin typeface="Courier New" panose="02070309020205020404" pitchFamily="49" charset="0"/>
                <a:cs typeface="Courier New" panose="02070309020205020404" pitchFamily="49" charset="0"/>
              </a:rPr>
              <a:t>=3 </a:t>
            </a:r>
            <a:r>
              <a:rPr lang="en-US" sz="2200" dirty="0" err="1">
                <a:latin typeface="Courier New" panose="02070309020205020404" pitchFamily="49" charset="0"/>
                <a:cs typeface="Courier New" panose="02070309020205020404" pitchFamily="49" charset="0"/>
              </a:rPr>
              <a:t>ttl</a:t>
            </a:r>
            <a:r>
              <a:rPr lang="en-US" sz="2200" dirty="0">
                <a:latin typeface="Courier New" panose="02070309020205020404" pitchFamily="49" charset="0"/>
                <a:cs typeface="Courier New" panose="02070309020205020404" pitchFamily="49" charset="0"/>
              </a:rPr>
              <a:t>=43 time=</a:t>
            </a:r>
            <a:r>
              <a:rPr lang="en-US" sz="2200" b="1" dirty="0">
                <a:latin typeface="Courier New" panose="02070309020205020404" pitchFamily="49" charset="0"/>
                <a:cs typeface="Courier New" panose="02070309020205020404" pitchFamily="49" charset="0"/>
              </a:rPr>
              <a:t>165.766 </a:t>
            </a:r>
            <a:r>
              <a:rPr lang="en-US" sz="2200" b="1" dirty="0" err="1">
                <a:latin typeface="Courier New" panose="02070309020205020404" pitchFamily="49" charset="0"/>
                <a:cs typeface="Courier New" panose="02070309020205020404" pitchFamily="49" charset="0"/>
              </a:rPr>
              <a:t>ms</a:t>
            </a:r>
            <a:endParaRPr lang="en-US" sz="2200" b="1"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64 bytes from 51.158.1.21: </a:t>
            </a:r>
            <a:r>
              <a:rPr lang="en-US" sz="2200" dirty="0" err="1">
                <a:latin typeface="Courier New" panose="02070309020205020404" pitchFamily="49" charset="0"/>
                <a:cs typeface="Courier New" panose="02070309020205020404" pitchFamily="49" charset="0"/>
              </a:rPr>
              <a:t>icmp_seq</a:t>
            </a:r>
            <a:r>
              <a:rPr lang="en-US" sz="2200" dirty="0">
                <a:latin typeface="Courier New" panose="02070309020205020404" pitchFamily="49" charset="0"/>
                <a:cs typeface="Courier New" panose="02070309020205020404" pitchFamily="49" charset="0"/>
              </a:rPr>
              <a:t>=4 </a:t>
            </a:r>
            <a:r>
              <a:rPr lang="en-US" sz="2200" dirty="0" err="1">
                <a:latin typeface="Courier New" panose="02070309020205020404" pitchFamily="49" charset="0"/>
                <a:cs typeface="Courier New" panose="02070309020205020404" pitchFamily="49" charset="0"/>
              </a:rPr>
              <a:t>ttl</a:t>
            </a:r>
            <a:r>
              <a:rPr lang="en-US" sz="2200" dirty="0">
                <a:latin typeface="Courier New" panose="02070309020205020404" pitchFamily="49" charset="0"/>
                <a:cs typeface="Courier New" panose="02070309020205020404" pitchFamily="49" charset="0"/>
              </a:rPr>
              <a:t>=43 time=</a:t>
            </a:r>
            <a:r>
              <a:rPr lang="en-US" sz="2200" b="1" dirty="0">
                <a:latin typeface="Courier New" panose="02070309020205020404" pitchFamily="49" charset="0"/>
                <a:cs typeface="Courier New" panose="02070309020205020404" pitchFamily="49" charset="0"/>
              </a:rPr>
              <a:t>161.161 </a:t>
            </a:r>
            <a:r>
              <a:rPr lang="en-US" sz="2200" b="1" dirty="0" err="1">
                <a:latin typeface="Courier New" panose="02070309020205020404" pitchFamily="49" charset="0"/>
                <a:cs typeface="Courier New" panose="02070309020205020404" pitchFamily="49" charset="0"/>
              </a:rPr>
              <a:t>ms</a:t>
            </a:r>
            <a:endParaRPr lang="en-US" sz="2200" b="1"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64 bytes from 51.158.1.21: </a:t>
            </a:r>
            <a:r>
              <a:rPr lang="en-US" sz="2200" dirty="0" err="1">
                <a:latin typeface="Courier New" panose="02070309020205020404" pitchFamily="49" charset="0"/>
                <a:cs typeface="Courier New" panose="02070309020205020404" pitchFamily="49" charset="0"/>
              </a:rPr>
              <a:t>icmp_seq</a:t>
            </a:r>
            <a:r>
              <a:rPr lang="en-US" sz="2200" dirty="0">
                <a:latin typeface="Courier New" panose="02070309020205020404" pitchFamily="49" charset="0"/>
                <a:cs typeface="Courier New" panose="02070309020205020404" pitchFamily="49" charset="0"/>
              </a:rPr>
              <a:t>=5 </a:t>
            </a:r>
            <a:r>
              <a:rPr lang="en-US" sz="2200" dirty="0" err="1">
                <a:latin typeface="Courier New" panose="02070309020205020404" pitchFamily="49" charset="0"/>
                <a:cs typeface="Courier New" panose="02070309020205020404" pitchFamily="49" charset="0"/>
              </a:rPr>
              <a:t>ttl</a:t>
            </a:r>
            <a:r>
              <a:rPr lang="en-US" sz="2200" dirty="0">
                <a:latin typeface="Courier New" panose="02070309020205020404" pitchFamily="49" charset="0"/>
                <a:cs typeface="Courier New" panose="02070309020205020404" pitchFamily="49" charset="0"/>
              </a:rPr>
              <a:t>=43 time=</a:t>
            </a:r>
            <a:r>
              <a:rPr lang="en-US" sz="2200" b="1" dirty="0">
                <a:latin typeface="Courier New" panose="02070309020205020404" pitchFamily="49" charset="0"/>
                <a:cs typeface="Courier New" panose="02070309020205020404" pitchFamily="49" charset="0"/>
              </a:rPr>
              <a:t>169.655 </a:t>
            </a:r>
            <a:r>
              <a:rPr lang="en-US" sz="2200" b="1" dirty="0" err="1">
                <a:latin typeface="Courier New" panose="02070309020205020404" pitchFamily="49" charset="0"/>
                <a:cs typeface="Courier New" panose="02070309020205020404" pitchFamily="49" charset="0"/>
              </a:rPr>
              <a:t>ms</a:t>
            </a:r>
            <a:endParaRPr lang="en-US" sz="2200" b="1" dirty="0">
              <a:latin typeface="Courier New" panose="02070309020205020404" pitchFamily="49" charset="0"/>
              <a:cs typeface="Courier New" panose="02070309020205020404" pitchFamily="49" charset="0"/>
            </a:endParaRPr>
          </a:p>
          <a:p>
            <a:pPr marL="0" indent="0">
              <a:lnSpc>
                <a:spcPct val="100000"/>
              </a:lnSpc>
              <a:spcBef>
                <a:spcPts val="0"/>
              </a:spcBef>
              <a:buNone/>
            </a:pPr>
            <a:endParaRPr lang="en-US" sz="2200"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iperf.online.net</a:t>
            </a:r>
            <a:r>
              <a:rPr lang="en-US" sz="2200" dirty="0">
                <a:latin typeface="Courier New" panose="02070309020205020404" pitchFamily="49" charset="0"/>
                <a:cs typeface="Courier New" panose="02070309020205020404" pitchFamily="49" charset="0"/>
              </a:rPr>
              <a:t> ping statistics ---</a:t>
            </a: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6 packets transmitted, 6 packets received, 0.0% packet loss</a:t>
            </a: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round-trip min/avg/max/</a:t>
            </a:r>
            <a:r>
              <a:rPr lang="en-US" sz="2200" dirty="0" err="1">
                <a:latin typeface="Courier New" panose="02070309020205020404" pitchFamily="49" charset="0"/>
                <a:cs typeface="Courier New" panose="02070309020205020404" pitchFamily="49" charset="0"/>
              </a:rPr>
              <a:t>stddev</a:t>
            </a:r>
            <a:r>
              <a:rPr lang="en-US" sz="2200" dirty="0">
                <a:latin typeface="Courier New" panose="02070309020205020404" pitchFamily="49" charset="0"/>
                <a:cs typeface="Courier New" panose="02070309020205020404" pitchFamily="49" charset="0"/>
              </a:rPr>
              <a:t> = 158.980/</a:t>
            </a:r>
            <a:r>
              <a:rPr lang="en-US" sz="2200" b="1" dirty="0">
                <a:latin typeface="Courier New" panose="02070309020205020404" pitchFamily="49" charset="0"/>
                <a:cs typeface="Courier New" panose="02070309020205020404" pitchFamily="49" charset="0"/>
              </a:rPr>
              <a:t>163.639</a:t>
            </a:r>
            <a:r>
              <a:rPr lang="en-US" sz="2200" dirty="0">
                <a:latin typeface="Courier New" panose="02070309020205020404" pitchFamily="49" charset="0"/>
                <a:cs typeface="Courier New" panose="02070309020205020404" pitchFamily="49" charset="0"/>
              </a:rPr>
              <a:t>/169.655/4.077 </a:t>
            </a:r>
            <a:r>
              <a:rPr lang="en-US" sz="2200" dirty="0" err="1">
                <a:latin typeface="Courier New" panose="02070309020205020404" pitchFamily="49" charset="0"/>
                <a:cs typeface="Courier New" panose="02070309020205020404" pitchFamily="49" charset="0"/>
              </a:rPr>
              <a:t>ms</a:t>
            </a:r>
            <a:endParaRPr lang="en-US" sz="2200" dirty="0">
              <a:latin typeface="Courier New" panose="02070309020205020404" pitchFamily="49" charset="0"/>
              <a:cs typeface="Courier New" panose="02070309020205020404" pitchFamily="49" charset="0"/>
            </a:endParaRPr>
          </a:p>
          <a:p>
            <a:pPr marL="0" indent="0">
              <a:lnSpc>
                <a:spcPct val="100000"/>
              </a:lnSpc>
              <a:spcBef>
                <a:spcPts val="0"/>
              </a:spcBef>
              <a:buNone/>
            </a:pPr>
            <a:endParaRPr lang="en-US" sz="2200"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2400" dirty="0">
                <a:cs typeface="Calibri" panose="020F0502020204030204" pitchFamily="34" charset="0"/>
              </a:rPr>
              <a:t>Theoretically, 51.158.1.21 is in Paris, France, but note the following (free) </a:t>
            </a:r>
            <a:r>
              <a:rPr lang="en-US" sz="2400" dirty="0" err="1">
                <a:cs typeface="Calibri" panose="020F0502020204030204" pitchFamily="34" charset="0"/>
              </a:rPr>
              <a:t>GeoTraceroute</a:t>
            </a:r>
            <a:r>
              <a:rPr lang="en-US" sz="2400" dirty="0">
                <a:cs typeface="Calibri" panose="020F0502020204030204" pitchFamily="34" charset="0"/>
              </a:rPr>
              <a:t> report showing that IP may somehow actually be in Warrington UK? (Dunno. Geolocation can be a bit of a black art)</a:t>
            </a:r>
          </a:p>
        </p:txBody>
      </p:sp>
      <p:sp>
        <p:nvSpPr>
          <p:cNvPr id="4" name="Slide Number Placeholder 3">
            <a:extLst>
              <a:ext uri="{FF2B5EF4-FFF2-40B4-BE49-F238E27FC236}">
                <a16:creationId xmlns:a16="http://schemas.microsoft.com/office/drawing/2014/main" id="{FD8199B9-103C-5893-7D23-F238704B3F82}"/>
              </a:ext>
            </a:extLst>
          </p:cNvPr>
          <p:cNvSpPr>
            <a:spLocks noGrp="1"/>
          </p:cNvSpPr>
          <p:nvPr>
            <p:ph type="sldNum" sz="quarter" idx="12"/>
          </p:nvPr>
        </p:nvSpPr>
        <p:spPr/>
        <p:txBody>
          <a:bodyPr/>
          <a:lstStyle/>
          <a:p>
            <a:fld id="{8B04D3DA-140F-184A-82C2-6FC5EAE7F0A1}" type="slidenum">
              <a:rPr lang="en-US" smtClean="0"/>
              <a:t>56</a:t>
            </a:fld>
            <a:endParaRPr lang="en-US"/>
          </a:p>
        </p:txBody>
      </p:sp>
    </p:spTree>
    <p:extLst>
      <p:ext uri="{BB962C8B-B14F-4D97-AF65-F5344CB8AC3E}">
        <p14:creationId xmlns:p14="http://schemas.microsoft.com/office/powerpoint/2010/main" val="6747491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B102A-06A2-2BB1-9B96-6EBA2747C8A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844935-ED70-3068-D03B-CBDC5DA21A41}"/>
              </a:ext>
            </a:extLst>
          </p:cNvPr>
          <p:cNvSpPr>
            <a:spLocks noGrp="1"/>
          </p:cNvSpPr>
          <p:nvPr>
            <p:ph type="sldNum" sz="quarter" idx="12"/>
          </p:nvPr>
        </p:nvSpPr>
        <p:spPr/>
        <p:txBody>
          <a:bodyPr/>
          <a:lstStyle/>
          <a:p>
            <a:fld id="{8B04D3DA-140F-184A-82C2-6FC5EAE7F0A1}" type="slidenum">
              <a:rPr lang="en-US" smtClean="0"/>
              <a:t>57</a:t>
            </a:fld>
            <a:endParaRPr lang="en-US"/>
          </a:p>
        </p:txBody>
      </p:sp>
      <p:pic>
        <p:nvPicPr>
          <p:cNvPr id="10" name="Picture 9" descr="A close-up of a planet&#10;&#10;AI-generated content may be incorrect.">
            <a:extLst>
              <a:ext uri="{FF2B5EF4-FFF2-40B4-BE49-F238E27FC236}">
                <a16:creationId xmlns:a16="http://schemas.microsoft.com/office/drawing/2014/main" id="{7DD8F819-5A1B-02FA-9124-99278BBC038D}"/>
              </a:ext>
            </a:extLst>
          </p:cNvPr>
          <p:cNvPicPr>
            <a:picLocks noChangeAspect="1"/>
          </p:cNvPicPr>
          <p:nvPr/>
        </p:nvPicPr>
        <p:blipFill>
          <a:blip r:embed="rId2"/>
          <a:stretch>
            <a:fillRect/>
          </a:stretch>
        </p:blipFill>
        <p:spPr>
          <a:xfrm>
            <a:off x="430586" y="398308"/>
            <a:ext cx="11330827" cy="6061383"/>
          </a:xfrm>
          <a:prstGeom prst="rect">
            <a:avLst/>
          </a:prstGeom>
        </p:spPr>
      </p:pic>
    </p:spTree>
    <p:extLst>
      <p:ext uri="{BB962C8B-B14F-4D97-AF65-F5344CB8AC3E}">
        <p14:creationId xmlns:p14="http://schemas.microsoft.com/office/powerpoint/2010/main" val="11686229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BF5E2-B18F-7247-B745-28E393940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4BA678-F970-6D36-142D-40EF4AB61572}"/>
              </a:ext>
            </a:extLst>
          </p:cNvPr>
          <p:cNvSpPr>
            <a:spLocks noGrp="1"/>
          </p:cNvSpPr>
          <p:nvPr>
            <p:ph type="title"/>
          </p:nvPr>
        </p:nvSpPr>
        <p:spPr>
          <a:xfrm>
            <a:off x="308472" y="176270"/>
            <a:ext cx="11655846" cy="539826"/>
          </a:xfrm>
        </p:spPr>
        <p:txBody>
          <a:bodyPr>
            <a:normAutofit/>
          </a:bodyPr>
          <a:lstStyle/>
          <a:p>
            <a:r>
              <a:rPr lang="en-US" sz="3200" b="1" dirty="0">
                <a:latin typeface="Calibri" panose="020F0502020204030204" pitchFamily="34" charset="0"/>
                <a:cs typeface="Calibri" panose="020F0502020204030204" pitchFamily="34" charset="0"/>
              </a:rPr>
              <a:t>Going Even Further: Darwin University, Northern Territory, AU</a:t>
            </a:r>
          </a:p>
        </p:txBody>
      </p:sp>
      <p:sp>
        <p:nvSpPr>
          <p:cNvPr id="3" name="Content Placeholder 2">
            <a:extLst>
              <a:ext uri="{FF2B5EF4-FFF2-40B4-BE49-F238E27FC236}">
                <a16:creationId xmlns:a16="http://schemas.microsoft.com/office/drawing/2014/main" id="{3E98F22C-7E09-77E7-9A31-ACF24BF9DA37}"/>
              </a:ext>
            </a:extLst>
          </p:cNvPr>
          <p:cNvSpPr>
            <a:spLocks noGrp="1"/>
          </p:cNvSpPr>
          <p:nvPr>
            <p:ph idx="1"/>
          </p:nvPr>
        </p:nvSpPr>
        <p:spPr>
          <a:xfrm>
            <a:off x="308471" y="815248"/>
            <a:ext cx="11578727" cy="5772839"/>
          </a:xfrm>
        </p:spPr>
        <p:txBody>
          <a:bodyPr>
            <a:normAutofit/>
          </a:bodyPr>
          <a:lstStyle/>
          <a:p>
            <a:pPr marL="0" indent="0">
              <a:lnSpc>
                <a:spcPct val="100000"/>
              </a:lnSpc>
              <a:spcBef>
                <a:spcPts val="0"/>
              </a:spcBef>
              <a:buNone/>
            </a:pPr>
            <a:r>
              <a:rPr lang="en-US" sz="2400" dirty="0">
                <a:cs typeface="Calibri" panose="020F0502020204030204" pitchFamily="34" charset="0"/>
              </a:rPr>
              <a:t>Charles Darwin University, located in Australia's Northern Territory ("one-sixth of Australia’s landmass and yet is home to just one per cent of the population"), is still further away:</a:t>
            </a:r>
            <a:br>
              <a:rPr lang="en-US" sz="2400" dirty="0">
                <a:cs typeface="Calibri" panose="020F0502020204030204" pitchFamily="34" charset="0"/>
              </a:rPr>
            </a:b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 </a:t>
            </a:r>
            <a:r>
              <a:rPr lang="en-US" sz="2200" b="1" dirty="0">
                <a:latin typeface="Courier New" panose="02070309020205020404" pitchFamily="49" charset="0"/>
                <a:cs typeface="Courier New" panose="02070309020205020404" pitchFamily="49" charset="0"/>
              </a:rPr>
              <a:t>ping -c 6 </a:t>
            </a:r>
            <a:r>
              <a:rPr lang="en-US" sz="2200" b="1" dirty="0" err="1">
                <a:latin typeface="Courier New" panose="02070309020205020404" pitchFamily="49" charset="0"/>
                <a:cs typeface="Courier New" panose="02070309020205020404" pitchFamily="49" charset="0"/>
              </a:rPr>
              <a:t>www.cdu.edu.au</a:t>
            </a:r>
            <a:endParaRPr lang="en-US" sz="2200" b="1"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PING </a:t>
            </a:r>
            <a:r>
              <a:rPr lang="en-US" sz="2200" dirty="0" err="1">
                <a:latin typeface="Courier New" panose="02070309020205020404" pitchFamily="49" charset="0"/>
                <a:cs typeface="Courier New" panose="02070309020205020404" pitchFamily="49" charset="0"/>
              </a:rPr>
              <a:t>www.cdu.edu.au</a:t>
            </a:r>
            <a:r>
              <a:rPr lang="en-US" sz="2200" dirty="0">
                <a:latin typeface="Courier New" panose="02070309020205020404" pitchFamily="49" charset="0"/>
                <a:cs typeface="Courier New" panose="02070309020205020404" pitchFamily="49" charset="0"/>
              </a:rPr>
              <a:t> (138.80.162.69): 56 data bytes</a:t>
            </a: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64 bytes from 138.80.162.69: </a:t>
            </a:r>
            <a:r>
              <a:rPr lang="en-US" sz="2200" dirty="0" err="1">
                <a:latin typeface="Courier New" panose="02070309020205020404" pitchFamily="49" charset="0"/>
                <a:cs typeface="Courier New" panose="02070309020205020404" pitchFamily="49" charset="0"/>
              </a:rPr>
              <a:t>icmp_seq</a:t>
            </a:r>
            <a:r>
              <a:rPr lang="en-US" sz="2200" dirty="0">
                <a:latin typeface="Courier New" panose="02070309020205020404" pitchFamily="49" charset="0"/>
                <a:cs typeface="Courier New" panose="02070309020205020404" pitchFamily="49" charset="0"/>
              </a:rPr>
              <a:t>=0 </a:t>
            </a:r>
            <a:r>
              <a:rPr lang="en-US" sz="2200" dirty="0" err="1">
                <a:latin typeface="Courier New" panose="02070309020205020404" pitchFamily="49" charset="0"/>
                <a:cs typeface="Courier New" panose="02070309020205020404" pitchFamily="49" charset="0"/>
              </a:rPr>
              <a:t>ttl</a:t>
            </a:r>
            <a:r>
              <a:rPr lang="en-US" sz="2200" dirty="0">
                <a:latin typeface="Courier New" panose="02070309020205020404" pitchFamily="49" charset="0"/>
                <a:cs typeface="Courier New" panose="02070309020205020404" pitchFamily="49" charset="0"/>
              </a:rPr>
              <a:t>=233 time=</a:t>
            </a:r>
            <a:r>
              <a:rPr lang="en-US" sz="2200" b="1" dirty="0">
                <a:latin typeface="Courier New" panose="02070309020205020404" pitchFamily="49" charset="0"/>
                <a:cs typeface="Courier New" panose="02070309020205020404" pitchFamily="49" charset="0"/>
              </a:rPr>
              <a:t>208.307 </a:t>
            </a:r>
            <a:r>
              <a:rPr lang="en-US" sz="2200" b="1" dirty="0" err="1">
                <a:latin typeface="Courier New" panose="02070309020205020404" pitchFamily="49" charset="0"/>
                <a:cs typeface="Courier New" panose="02070309020205020404" pitchFamily="49" charset="0"/>
              </a:rPr>
              <a:t>ms</a:t>
            </a:r>
            <a:endParaRPr lang="en-US" sz="2200" b="1"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64 bytes from 138.80.162.69: </a:t>
            </a:r>
            <a:r>
              <a:rPr lang="en-US" sz="2200" dirty="0" err="1">
                <a:latin typeface="Courier New" panose="02070309020205020404" pitchFamily="49" charset="0"/>
                <a:cs typeface="Courier New" panose="02070309020205020404" pitchFamily="49" charset="0"/>
              </a:rPr>
              <a:t>icmp_seq</a:t>
            </a:r>
            <a:r>
              <a:rPr lang="en-US" sz="2200" dirty="0">
                <a:latin typeface="Courier New" panose="02070309020205020404" pitchFamily="49" charset="0"/>
                <a:cs typeface="Courier New" panose="02070309020205020404" pitchFamily="49" charset="0"/>
              </a:rPr>
              <a:t>=1 </a:t>
            </a:r>
            <a:r>
              <a:rPr lang="en-US" sz="2200" dirty="0" err="1">
                <a:latin typeface="Courier New" panose="02070309020205020404" pitchFamily="49" charset="0"/>
                <a:cs typeface="Courier New" panose="02070309020205020404" pitchFamily="49" charset="0"/>
              </a:rPr>
              <a:t>ttl</a:t>
            </a:r>
            <a:r>
              <a:rPr lang="en-US" sz="2200" dirty="0">
                <a:latin typeface="Courier New" panose="02070309020205020404" pitchFamily="49" charset="0"/>
                <a:cs typeface="Courier New" panose="02070309020205020404" pitchFamily="49" charset="0"/>
              </a:rPr>
              <a:t>=233 time=</a:t>
            </a:r>
            <a:r>
              <a:rPr lang="en-US" sz="2200" b="1" dirty="0">
                <a:latin typeface="Courier New" panose="02070309020205020404" pitchFamily="49" charset="0"/>
                <a:cs typeface="Courier New" panose="02070309020205020404" pitchFamily="49" charset="0"/>
              </a:rPr>
              <a:t>208.869 </a:t>
            </a:r>
            <a:r>
              <a:rPr lang="en-US" sz="2200" b="1" dirty="0" err="1">
                <a:latin typeface="Courier New" panose="02070309020205020404" pitchFamily="49" charset="0"/>
                <a:cs typeface="Courier New" panose="02070309020205020404" pitchFamily="49" charset="0"/>
              </a:rPr>
              <a:t>ms</a:t>
            </a:r>
            <a:endParaRPr lang="en-US" sz="2200" b="1"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64 bytes from 138.80.162.69: </a:t>
            </a:r>
            <a:r>
              <a:rPr lang="en-US" sz="2200" dirty="0" err="1">
                <a:latin typeface="Courier New" panose="02070309020205020404" pitchFamily="49" charset="0"/>
                <a:cs typeface="Courier New" panose="02070309020205020404" pitchFamily="49" charset="0"/>
              </a:rPr>
              <a:t>icmp_seq</a:t>
            </a:r>
            <a:r>
              <a:rPr lang="en-US" sz="2200" dirty="0">
                <a:latin typeface="Courier New" panose="02070309020205020404" pitchFamily="49" charset="0"/>
                <a:cs typeface="Courier New" panose="02070309020205020404" pitchFamily="49" charset="0"/>
              </a:rPr>
              <a:t>=2 </a:t>
            </a:r>
            <a:r>
              <a:rPr lang="en-US" sz="2200" dirty="0" err="1">
                <a:latin typeface="Courier New" panose="02070309020205020404" pitchFamily="49" charset="0"/>
                <a:cs typeface="Courier New" panose="02070309020205020404" pitchFamily="49" charset="0"/>
              </a:rPr>
              <a:t>ttl</a:t>
            </a:r>
            <a:r>
              <a:rPr lang="en-US" sz="2200" dirty="0">
                <a:latin typeface="Courier New" panose="02070309020205020404" pitchFamily="49" charset="0"/>
                <a:cs typeface="Courier New" panose="02070309020205020404" pitchFamily="49" charset="0"/>
              </a:rPr>
              <a:t>=233 time=</a:t>
            </a:r>
            <a:r>
              <a:rPr lang="en-US" sz="2200" b="1" dirty="0">
                <a:latin typeface="Courier New" panose="02070309020205020404" pitchFamily="49" charset="0"/>
                <a:cs typeface="Courier New" panose="02070309020205020404" pitchFamily="49" charset="0"/>
              </a:rPr>
              <a:t>251.510 </a:t>
            </a:r>
            <a:r>
              <a:rPr lang="en-US" sz="2200" b="1" dirty="0" err="1">
                <a:latin typeface="Courier New" panose="02070309020205020404" pitchFamily="49" charset="0"/>
                <a:cs typeface="Courier New" panose="02070309020205020404" pitchFamily="49" charset="0"/>
              </a:rPr>
              <a:t>ms</a:t>
            </a:r>
            <a:endParaRPr lang="en-US" sz="2200" b="1"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64 bytes from 138.80.162.69: </a:t>
            </a:r>
            <a:r>
              <a:rPr lang="en-US" sz="2200" dirty="0" err="1">
                <a:latin typeface="Courier New" panose="02070309020205020404" pitchFamily="49" charset="0"/>
                <a:cs typeface="Courier New" panose="02070309020205020404" pitchFamily="49" charset="0"/>
              </a:rPr>
              <a:t>icmp_seq</a:t>
            </a:r>
            <a:r>
              <a:rPr lang="en-US" sz="2200" dirty="0">
                <a:latin typeface="Courier New" panose="02070309020205020404" pitchFamily="49" charset="0"/>
                <a:cs typeface="Courier New" panose="02070309020205020404" pitchFamily="49" charset="0"/>
              </a:rPr>
              <a:t>=3 </a:t>
            </a:r>
            <a:r>
              <a:rPr lang="en-US" sz="2200" dirty="0" err="1">
                <a:latin typeface="Courier New" panose="02070309020205020404" pitchFamily="49" charset="0"/>
                <a:cs typeface="Courier New" panose="02070309020205020404" pitchFamily="49" charset="0"/>
              </a:rPr>
              <a:t>ttl</a:t>
            </a:r>
            <a:r>
              <a:rPr lang="en-US" sz="2200" dirty="0">
                <a:latin typeface="Courier New" panose="02070309020205020404" pitchFamily="49" charset="0"/>
                <a:cs typeface="Courier New" panose="02070309020205020404" pitchFamily="49" charset="0"/>
              </a:rPr>
              <a:t>=233 time=</a:t>
            </a:r>
            <a:r>
              <a:rPr lang="en-US" sz="2200" b="1" dirty="0">
                <a:latin typeface="Courier New" panose="02070309020205020404" pitchFamily="49" charset="0"/>
                <a:cs typeface="Courier New" panose="02070309020205020404" pitchFamily="49" charset="0"/>
              </a:rPr>
              <a:t>276.133 </a:t>
            </a:r>
            <a:r>
              <a:rPr lang="en-US" sz="2200" b="1" dirty="0" err="1">
                <a:latin typeface="Courier New" panose="02070309020205020404" pitchFamily="49" charset="0"/>
                <a:cs typeface="Courier New" panose="02070309020205020404" pitchFamily="49" charset="0"/>
              </a:rPr>
              <a:t>ms</a:t>
            </a:r>
            <a:endParaRPr lang="en-US" sz="2200" b="1"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64 bytes from 138.80.162.69: </a:t>
            </a:r>
            <a:r>
              <a:rPr lang="en-US" sz="2200" dirty="0" err="1">
                <a:latin typeface="Courier New" panose="02070309020205020404" pitchFamily="49" charset="0"/>
                <a:cs typeface="Courier New" panose="02070309020205020404" pitchFamily="49" charset="0"/>
              </a:rPr>
              <a:t>icmp_seq</a:t>
            </a:r>
            <a:r>
              <a:rPr lang="en-US" sz="2200" dirty="0">
                <a:latin typeface="Courier New" panose="02070309020205020404" pitchFamily="49" charset="0"/>
                <a:cs typeface="Courier New" panose="02070309020205020404" pitchFamily="49" charset="0"/>
              </a:rPr>
              <a:t>=4 </a:t>
            </a:r>
            <a:r>
              <a:rPr lang="en-US" sz="2200" dirty="0" err="1">
                <a:latin typeface="Courier New" panose="02070309020205020404" pitchFamily="49" charset="0"/>
                <a:cs typeface="Courier New" panose="02070309020205020404" pitchFamily="49" charset="0"/>
              </a:rPr>
              <a:t>ttl</a:t>
            </a:r>
            <a:r>
              <a:rPr lang="en-US" sz="2200" dirty="0">
                <a:latin typeface="Courier New" panose="02070309020205020404" pitchFamily="49" charset="0"/>
                <a:cs typeface="Courier New" panose="02070309020205020404" pitchFamily="49" charset="0"/>
              </a:rPr>
              <a:t>=233 time=</a:t>
            </a:r>
            <a:r>
              <a:rPr lang="en-US" sz="2200" b="1" dirty="0">
                <a:latin typeface="Courier New" panose="02070309020205020404" pitchFamily="49" charset="0"/>
                <a:cs typeface="Courier New" panose="02070309020205020404" pitchFamily="49" charset="0"/>
              </a:rPr>
              <a:t>215.322 </a:t>
            </a:r>
            <a:r>
              <a:rPr lang="en-US" sz="2200" b="1" dirty="0" err="1">
                <a:latin typeface="Courier New" panose="02070309020205020404" pitchFamily="49" charset="0"/>
                <a:cs typeface="Courier New" panose="02070309020205020404" pitchFamily="49" charset="0"/>
              </a:rPr>
              <a:t>ms</a:t>
            </a:r>
            <a:endParaRPr lang="en-US" sz="2200" b="1"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64 bytes from 138.80.162.69: </a:t>
            </a:r>
            <a:r>
              <a:rPr lang="en-US" sz="2200" dirty="0" err="1">
                <a:latin typeface="Courier New" panose="02070309020205020404" pitchFamily="49" charset="0"/>
                <a:cs typeface="Courier New" panose="02070309020205020404" pitchFamily="49" charset="0"/>
              </a:rPr>
              <a:t>icmp_seq</a:t>
            </a:r>
            <a:r>
              <a:rPr lang="en-US" sz="2200" dirty="0">
                <a:latin typeface="Courier New" panose="02070309020205020404" pitchFamily="49" charset="0"/>
                <a:cs typeface="Courier New" panose="02070309020205020404" pitchFamily="49" charset="0"/>
              </a:rPr>
              <a:t>=5 </a:t>
            </a:r>
            <a:r>
              <a:rPr lang="en-US" sz="2200" dirty="0" err="1">
                <a:latin typeface="Courier New" panose="02070309020205020404" pitchFamily="49" charset="0"/>
                <a:cs typeface="Courier New" panose="02070309020205020404" pitchFamily="49" charset="0"/>
              </a:rPr>
              <a:t>ttl</a:t>
            </a:r>
            <a:r>
              <a:rPr lang="en-US" sz="2200" dirty="0">
                <a:latin typeface="Courier New" panose="02070309020205020404" pitchFamily="49" charset="0"/>
                <a:cs typeface="Courier New" panose="02070309020205020404" pitchFamily="49" charset="0"/>
              </a:rPr>
              <a:t>=233 time=</a:t>
            </a:r>
            <a:r>
              <a:rPr lang="en-US" sz="2200" b="1" dirty="0">
                <a:latin typeface="Courier New" panose="02070309020205020404" pitchFamily="49" charset="0"/>
                <a:cs typeface="Courier New" panose="02070309020205020404" pitchFamily="49" charset="0"/>
              </a:rPr>
              <a:t>208.593 </a:t>
            </a:r>
            <a:r>
              <a:rPr lang="en-US" sz="2200" b="1" dirty="0" err="1">
                <a:latin typeface="Courier New" panose="02070309020205020404" pitchFamily="49" charset="0"/>
                <a:cs typeface="Courier New" panose="02070309020205020404" pitchFamily="49" charset="0"/>
              </a:rPr>
              <a:t>ms</a:t>
            </a:r>
            <a:endParaRPr lang="en-US" sz="2200" b="1" dirty="0">
              <a:latin typeface="Courier New" panose="02070309020205020404" pitchFamily="49" charset="0"/>
              <a:cs typeface="Courier New" panose="02070309020205020404" pitchFamily="49" charset="0"/>
            </a:endParaRPr>
          </a:p>
          <a:p>
            <a:pPr marL="0" indent="0">
              <a:lnSpc>
                <a:spcPct val="100000"/>
              </a:lnSpc>
              <a:spcBef>
                <a:spcPts val="0"/>
              </a:spcBef>
              <a:buNone/>
            </a:pPr>
            <a:endParaRPr lang="en-US" sz="2200"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www.cdu.edu.au</a:t>
            </a:r>
            <a:r>
              <a:rPr lang="en-US" sz="2200" dirty="0">
                <a:latin typeface="Courier New" panose="02070309020205020404" pitchFamily="49" charset="0"/>
                <a:cs typeface="Courier New" panose="02070309020205020404" pitchFamily="49" charset="0"/>
              </a:rPr>
              <a:t> ping statistics ---</a:t>
            </a: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6 packets transmitted, 6 packets received, 0.0% packet loss</a:t>
            </a: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round-trip min/avg/max/</a:t>
            </a:r>
            <a:r>
              <a:rPr lang="en-US" sz="2200" dirty="0" err="1">
                <a:latin typeface="Courier New" panose="02070309020205020404" pitchFamily="49" charset="0"/>
                <a:cs typeface="Courier New" panose="02070309020205020404" pitchFamily="49" charset="0"/>
              </a:rPr>
              <a:t>stddev</a:t>
            </a:r>
            <a:r>
              <a:rPr lang="en-US" sz="2200" dirty="0">
                <a:latin typeface="Courier New" panose="02070309020205020404" pitchFamily="49" charset="0"/>
                <a:cs typeface="Courier New" panose="02070309020205020404" pitchFamily="49" charset="0"/>
              </a:rPr>
              <a:t> = 208.307/</a:t>
            </a:r>
            <a:r>
              <a:rPr lang="en-US" sz="2200" b="1" dirty="0">
                <a:latin typeface="Courier New" panose="02070309020205020404" pitchFamily="49" charset="0"/>
                <a:cs typeface="Courier New" panose="02070309020205020404" pitchFamily="49" charset="0"/>
              </a:rPr>
              <a:t>228.122</a:t>
            </a:r>
            <a:r>
              <a:rPr lang="en-US" sz="2200" dirty="0">
                <a:latin typeface="Courier New" panose="02070309020205020404" pitchFamily="49" charset="0"/>
                <a:cs typeface="Courier New" panose="02070309020205020404" pitchFamily="49" charset="0"/>
              </a:rPr>
              <a:t>/276.133/26.333 </a:t>
            </a:r>
            <a:r>
              <a:rPr lang="en-US" sz="2200" dirty="0" err="1">
                <a:latin typeface="Courier New" panose="02070309020205020404" pitchFamily="49" charset="0"/>
                <a:cs typeface="Courier New" panose="02070309020205020404" pitchFamily="49" charset="0"/>
              </a:rPr>
              <a:t>ms</a:t>
            </a:r>
            <a:endParaRPr lang="en-US" sz="2200" dirty="0">
              <a:latin typeface="Courier New" panose="02070309020205020404" pitchFamily="49" charset="0"/>
              <a:cs typeface="Courier New" panose="02070309020205020404" pitchFamily="49" charset="0"/>
            </a:endParaRPr>
          </a:p>
          <a:p>
            <a:pPr marL="0" indent="0">
              <a:lnSpc>
                <a:spcPct val="100000"/>
              </a:lnSpc>
              <a:spcBef>
                <a:spcPts val="0"/>
              </a:spcBef>
              <a:buNone/>
            </a:pPr>
            <a:endParaRPr lang="en-US" sz="2200"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2400" dirty="0">
                <a:cs typeface="Calibri" panose="020F0502020204030204" pitchFamily="34" charset="0"/>
              </a:rPr>
              <a:t>It's hard to even visually depict that path on the globe, given how far it's going!</a:t>
            </a:r>
          </a:p>
        </p:txBody>
      </p:sp>
      <p:sp>
        <p:nvSpPr>
          <p:cNvPr id="4" name="Slide Number Placeholder 3">
            <a:extLst>
              <a:ext uri="{FF2B5EF4-FFF2-40B4-BE49-F238E27FC236}">
                <a16:creationId xmlns:a16="http://schemas.microsoft.com/office/drawing/2014/main" id="{8D57C34D-D5B8-7894-6BFC-3859C28E9C18}"/>
              </a:ext>
            </a:extLst>
          </p:cNvPr>
          <p:cNvSpPr>
            <a:spLocks noGrp="1"/>
          </p:cNvSpPr>
          <p:nvPr>
            <p:ph type="sldNum" sz="quarter" idx="12"/>
          </p:nvPr>
        </p:nvSpPr>
        <p:spPr/>
        <p:txBody>
          <a:bodyPr/>
          <a:lstStyle/>
          <a:p>
            <a:fld id="{8B04D3DA-140F-184A-82C2-6FC5EAE7F0A1}" type="slidenum">
              <a:rPr lang="en-US" smtClean="0"/>
              <a:t>58</a:t>
            </a:fld>
            <a:endParaRPr lang="en-US"/>
          </a:p>
        </p:txBody>
      </p:sp>
    </p:spTree>
    <p:extLst>
      <p:ext uri="{BB962C8B-B14F-4D97-AF65-F5344CB8AC3E}">
        <p14:creationId xmlns:p14="http://schemas.microsoft.com/office/powerpoint/2010/main" val="19224678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8B24C-6249-0C81-4A23-DDB4F4CD2E5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64AE2F-E81E-9157-468E-E98D46315CA7}"/>
              </a:ext>
            </a:extLst>
          </p:cNvPr>
          <p:cNvSpPr>
            <a:spLocks noGrp="1"/>
          </p:cNvSpPr>
          <p:nvPr>
            <p:ph type="sldNum" sz="quarter" idx="12"/>
          </p:nvPr>
        </p:nvSpPr>
        <p:spPr/>
        <p:txBody>
          <a:bodyPr/>
          <a:lstStyle/>
          <a:p>
            <a:fld id="{8B04D3DA-140F-184A-82C2-6FC5EAE7F0A1}" type="slidenum">
              <a:rPr lang="en-US" smtClean="0"/>
              <a:t>59</a:t>
            </a:fld>
            <a:endParaRPr lang="en-US"/>
          </a:p>
        </p:txBody>
      </p:sp>
      <p:pic>
        <p:nvPicPr>
          <p:cNvPr id="3" name="Picture 2" descr="A close-up of a planet&#10;&#10;AI-generated content may be incorrect.">
            <a:extLst>
              <a:ext uri="{FF2B5EF4-FFF2-40B4-BE49-F238E27FC236}">
                <a16:creationId xmlns:a16="http://schemas.microsoft.com/office/drawing/2014/main" id="{89FB40EF-14AE-451A-4525-49CB7691BFC1}"/>
              </a:ext>
            </a:extLst>
          </p:cNvPr>
          <p:cNvPicPr>
            <a:picLocks noChangeAspect="1"/>
          </p:cNvPicPr>
          <p:nvPr/>
        </p:nvPicPr>
        <p:blipFill>
          <a:blip r:embed="rId2"/>
          <a:stretch>
            <a:fillRect/>
          </a:stretch>
        </p:blipFill>
        <p:spPr>
          <a:xfrm>
            <a:off x="292099" y="307666"/>
            <a:ext cx="11603845" cy="6207433"/>
          </a:xfrm>
          <a:prstGeom prst="rect">
            <a:avLst/>
          </a:prstGeom>
        </p:spPr>
      </p:pic>
    </p:spTree>
    <p:extLst>
      <p:ext uri="{BB962C8B-B14F-4D97-AF65-F5344CB8AC3E}">
        <p14:creationId xmlns:p14="http://schemas.microsoft.com/office/powerpoint/2010/main" val="3996887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B9A80-DC3F-787A-493F-4638D6A36D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ED17D2-8BC6-FB48-9710-D9B7270F1E21}"/>
              </a:ext>
            </a:extLst>
          </p:cNvPr>
          <p:cNvSpPr>
            <a:spLocks noGrp="1"/>
          </p:cNvSpPr>
          <p:nvPr>
            <p:ph type="title"/>
          </p:nvPr>
        </p:nvSpPr>
        <p:spPr>
          <a:xfrm>
            <a:off x="308472" y="176270"/>
            <a:ext cx="11578728" cy="429658"/>
          </a:xfrm>
        </p:spPr>
        <p:txBody>
          <a:bodyPr>
            <a:normAutofit fontScale="90000"/>
          </a:bodyPr>
          <a:lstStyle/>
          <a:p>
            <a:r>
              <a:rPr lang="en-US" sz="3200" b="1" dirty="0">
                <a:cs typeface="Calibri" panose="020F0502020204030204" pitchFamily="34" charset="0"/>
              </a:rPr>
              <a:t>Corporate Connectivity: Internet Transit and Peering</a:t>
            </a:r>
            <a:endParaRPr lang="en-US" sz="32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9C44BD3-FFBA-6808-0146-910C6063535D}"/>
              </a:ext>
            </a:extLst>
          </p:cNvPr>
          <p:cNvSpPr>
            <a:spLocks noGrp="1"/>
          </p:cNvSpPr>
          <p:nvPr>
            <p:ph idx="1"/>
          </p:nvPr>
        </p:nvSpPr>
        <p:spPr>
          <a:xfrm>
            <a:off x="308471" y="819397"/>
            <a:ext cx="11578727" cy="5768690"/>
          </a:xfrm>
        </p:spPr>
        <p:txBody>
          <a:bodyPr>
            <a:normAutofit/>
          </a:bodyPr>
          <a:lstStyle/>
          <a:p>
            <a:r>
              <a:rPr lang="en-US" sz="2400" dirty="0">
                <a:cs typeface="Calibri" panose="020F0502020204030204" pitchFamily="34" charset="0"/>
              </a:rPr>
              <a:t>When talking about corporate Internet connectivity, it is important to be clear on the difference between </a:t>
            </a:r>
            <a:r>
              <a:rPr lang="en-US" sz="2400" b="1" dirty="0">
                <a:cs typeface="Calibri" panose="020F0502020204030204" pitchFamily="34" charset="0"/>
              </a:rPr>
              <a:t>peering</a:t>
            </a:r>
            <a:r>
              <a:rPr lang="en-US" sz="2400" dirty="0">
                <a:cs typeface="Calibri" panose="020F0502020204030204" pitchFamily="34" charset="0"/>
              </a:rPr>
              <a:t> and </a:t>
            </a:r>
            <a:r>
              <a:rPr lang="en-US" sz="2400" b="1" dirty="0">
                <a:cs typeface="Calibri" panose="020F0502020204030204" pitchFamily="34" charset="0"/>
              </a:rPr>
              <a:t>Internet transit.</a:t>
            </a:r>
            <a:endParaRPr lang="en-US" sz="2400" dirty="0">
              <a:cs typeface="Calibri" panose="020F0502020204030204" pitchFamily="34" charset="0"/>
            </a:endParaRPr>
          </a:p>
          <a:p>
            <a:r>
              <a:rPr lang="en-US" sz="2400" b="1" dirty="0">
                <a:highlight>
                  <a:srgbClr val="FFFF00"/>
                </a:highlight>
                <a:cs typeface="Calibri" panose="020F0502020204030204" pitchFamily="34" charset="0"/>
              </a:rPr>
              <a:t>Peering</a:t>
            </a:r>
            <a:r>
              <a:rPr lang="en-US" sz="2400" dirty="0">
                <a:cs typeface="Calibri" panose="020F0502020204030204" pitchFamily="34" charset="0"/>
              </a:rPr>
              <a:t> is when two (normally similarly-sized) providers agree to exchange customer traffic (and only customer traffic). This may happen at exchange points or via private interconnections. Peering is how traffic flows from one backbone provider to another.</a:t>
            </a:r>
            <a:br>
              <a:rPr lang="en-US" sz="2400" dirty="0">
                <a:cs typeface="Calibri" panose="020F0502020204030204" pitchFamily="34" charset="0"/>
              </a:rPr>
            </a:br>
            <a:r>
              <a:rPr lang="en-US" sz="2400" dirty="0">
                <a:cs typeface="Calibri" panose="020F0502020204030204" pitchFamily="34" charset="0"/>
              </a:rPr>
              <a:t>Peering may be </a:t>
            </a:r>
            <a:r>
              <a:rPr lang="en-US" sz="2400" b="1" dirty="0">
                <a:cs typeface="Calibri" panose="020F0502020204030204" pitchFamily="34" charset="0"/>
              </a:rPr>
              <a:t>selective and bilateral</a:t>
            </a:r>
            <a:r>
              <a:rPr lang="en-US" sz="2400" dirty="0">
                <a:cs typeface="Calibri" panose="020F0502020204030204" pitchFamily="34" charset="0"/>
              </a:rPr>
              <a:t> (just between two particular parties), or </a:t>
            </a:r>
            <a:r>
              <a:rPr lang="en-US" sz="2400" b="1" dirty="0">
                <a:cs typeface="Calibri" panose="020F0502020204030204" pitchFamily="34" charset="0"/>
              </a:rPr>
              <a:t>open and multilateral. </a:t>
            </a:r>
            <a:r>
              <a:rPr lang="en-US" sz="2400" dirty="0">
                <a:cs typeface="Calibri" panose="020F0502020204030204" pitchFamily="34" charset="0"/>
              </a:rPr>
              <a:t>Peering may happen </a:t>
            </a:r>
            <a:r>
              <a:rPr lang="en-US" sz="2400" b="1" dirty="0">
                <a:cs typeface="Calibri" panose="020F0502020204030204" pitchFamily="34" charset="0"/>
              </a:rPr>
              <a:t>"settlement free"</a:t>
            </a:r>
            <a:r>
              <a:rPr lang="en-US" sz="2400" dirty="0">
                <a:cs typeface="Calibri" panose="020F0502020204030204" pitchFamily="34" charset="0"/>
              </a:rPr>
              <a:t> but you'll also see </a:t>
            </a:r>
            <a:r>
              <a:rPr lang="en-US" sz="2400" b="1" dirty="0">
                <a:cs typeface="Calibri" panose="020F0502020204030204" pitchFamily="34" charset="0"/>
              </a:rPr>
              <a:t>"paid peering"</a:t>
            </a:r>
            <a:r>
              <a:rPr lang="en-US" sz="2400" dirty="0">
                <a:cs typeface="Calibri" panose="020F0502020204030204" pitchFamily="34" charset="0"/>
              </a:rPr>
              <a:t> (depending on the relative role of the peers, their traffic balance, and other factors).</a:t>
            </a:r>
          </a:p>
          <a:p>
            <a:r>
              <a:rPr lang="en-US" sz="2400" dirty="0">
                <a:cs typeface="Calibri" panose="020F0502020204030204" pitchFamily="34" charset="0"/>
              </a:rPr>
              <a:t>On the other hand, when you buy </a:t>
            </a:r>
            <a:r>
              <a:rPr lang="en-US" sz="2400" b="1" dirty="0">
                <a:highlight>
                  <a:srgbClr val="FFFF00"/>
                </a:highlight>
                <a:cs typeface="Calibri" panose="020F0502020204030204" pitchFamily="34" charset="0"/>
              </a:rPr>
              <a:t>Internet transit,</a:t>
            </a:r>
            <a:r>
              <a:rPr lang="en-US" sz="2400" dirty="0">
                <a:cs typeface="Calibri" panose="020F0502020204030204" pitchFamily="34" charset="0"/>
              </a:rPr>
              <a:t> you pay a network provider for </a:t>
            </a:r>
            <a:r>
              <a:rPr lang="en-US" sz="2400" b="1" dirty="0">
                <a:cs typeface="Calibri" panose="020F0502020204030204" pitchFamily="34" charset="0"/>
              </a:rPr>
              <a:t>full Internet connectivity.</a:t>
            </a:r>
            <a:r>
              <a:rPr lang="en-US" sz="2400" dirty="0">
                <a:cs typeface="Calibri" panose="020F0502020204030204" pitchFamily="34" charset="0"/>
              </a:rPr>
              <a:t> You can send traffic to anyone on the Internet, and anyone on the Internet can reach you. This simple ("don't worry about it, we'll handle all the details") sort of access comes at a cost (you'll pay to get transit service from a network provider), but you won't have to arrange for and maintain a bunch of </a:t>
            </a:r>
            <a:r>
              <a:rPr lang="en-US" sz="2400" dirty="0" err="1">
                <a:cs typeface="Calibri" panose="020F0502020204030204" pitchFamily="34" charset="0"/>
              </a:rPr>
              <a:t>peerings</a:t>
            </a:r>
            <a:r>
              <a:rPr lang="en-US" sz="2400" dirty="0">
                <a:cs typeface="Calibri" panose="020F0502020204030204" pitchFamily="34" charset="0"/>
              </a:rPr>
              <a:t>.</a:t>
            </a:r>
          </a:p>
          <a:p>
            <a:r>
              <a:rPr lang="en-US" sz="2400" dirty="0">
                <a:cs typeface="Calibri" panose="020F0502020204030204" pitchFamily="34" charset="0"/>
              </a:rPr>
              <a:t>Corporate networks of at least a certain size will often have a mix of some peering (typically to help keep local traffic local, and to skim off some the highest volume traffic sources and sinks), plus Internet transit to handle everything else.</a:t>
            </a:r>
          </a:p>
        </p:txBody>
      </p:sp>
      <p:sp>
        <p:nvSpPr>
          <p:cNvPr id="4" name="Slide Number Placeholder 3">
            <a:extLst>
              <a:ext uri="{FF2B5EF4-FFF2-40B4-BE49-F238E27FC236}">
                <a16:creationId xmlns:a16="http://schemas.microsoft.com/office/drawing/2014/main" id="{ECDC7ABE-5FF2-AB96-B8CD-61F5275F030B}"/>
              </a:ext>
            </a:extLst>
          </p:cNvPr>
          <p:cNvSpPr>
            <a:spLocks noGrp="1"/>
          </p:cNvSpPr>
          <p:nvPr>
            <p:ph type="sldNum" sz="quarter" idx="12"/>
          </p:nvPr>
        </p:nvSpPr>
        <p:spPr/>
        <p:txBody>
          <a:bodyPr/>
          <a:lstStyle/>
          <a:p>
            <a:fld id="{8B04D3DA-140F-184A-82C2-6FC5EAE7F0A1}" type="slidenum">
              <a:rPr lang="en-US" smtClean="0"/>
              <a:t>6</a:t>
            </a:fld>
            <a:endParaRPr lang="en-US" dirty="0"/>
          </a:p>
        </p:txBody>
      </p:sp>
    </p:spTree>
    <p:extLst>
      <p:ext uri="{BB962C8B-B14F-4D97-AF65-F5344CB8AC3E}">
        <p14:creationId xmlns:p14="http://schemas.microsoft.com/office/powerpoint/2010/main" val="26046354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520F0-5E02-180F-509C-C0350EBAA3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68223B-AF3F-3551-9D13-A0767A052A34}"/>
              </a:ext>
            </a:extLst>
          </p:cNvPr>
          <p:cNvSpPr>
            <a:spLocks noGrp="1"/>
          </p:cNvSpPr>
          <p:nvPr>
            <p:ph type="title"/>
          </p:nvPr>
        </p:nvSpPr>
        <p:spPr>
          <a:xfrm>
            <a:off x="308472" y="176269"/>
            <a:ext cx="11578728" cy="363558"/>
          </a:xfrm>
        </p:spPr>
        <p:txBody>
          <a:bodyPr>
            <a:normAutofit/>
          </a:bodyPr>
          <a:lstStyle/>
          <a:p>
            <a:r>
              <a:rPr lang="en-US" sz="3200" b="1" dirty="0">
                <a:highlight>
                  <a:srgbClr val="00FFFF"/>
                </a:highlight>
                <a:latin typeface="Calibri" panose="020F0502020204030204" pitchFamily="34" charset="0"/>
                <a:cs typeface="Calibri" panose="020F0502020204030204" pitchFamily="34" charset="0"/>
              </a:rPr>
              <a:t>An Aside: Potential Problems With Using Ping To Estimate Latency</a:t>
            </a:r>
          </a:p>
        </p:txBody>
      </p:sp>
      <p:sp>
        <p:nvSpPr>
          <p:cNvPr id="3" name="Content Placeholder 2">
            <a:extLst>
              <a:ext uri="{FF2B5EF4-FFF2-40B4-BE49-F238E27FC236}">
                <a16:creationId xmlns:a16="http://schemas.microsoft.com/office/drawing/2014/main" id="{04767999-97A8-B833-DE84-185343689309}"/>
              </a:ext>
            </a:extLst>
          </p:cNvPr>
          <p:cNvSpPr>
            <a:spLocks noGrp="1"/>
          </p:cNvSpPr>
          <p:nvPr>
            <p:ph idx="1"/>
          </p:nvPr>
        </p:nvSpPr>
        <p:spPr>
          <a:xfrm>
            <a:off x="308471" y="727113"/>
            <a:ext cx="11578727" cy="5860974"/>
          </a:xfrm>
        </p:spPr>
        <p:txBody>
          <a:bodyPr>
            <a:normAutofit/>
          </a:bodyPr>
          <a:lstStyle/>
          <a:p>
            <a:r>
              <a:rPr lang="en-US" sz="2400" dirty="0">
                <a:latin typeface="Calibri" panose="020F0502020204030204" pitchFamily="34" charset="0"/>
                <a:cs typeface="Calibri" panose="020F0502020204030204" pitchFamily="34" charset="0"/>
              </a:rPr>
              <a:t>While ping seems </a:t>
            </a:r>
            <a:r>
              <a:rPr lang="en-US" sz="2400" dirty="0">
                <a:cs typeface="Calibri" panose="020F0502020204030204" pitchFamily="34" charset="0"/>
              </a:rPr>
              <a:t>like a convenient tool for estimating latency, it can run into some complications, including:</a:t>
            </a:r>
          </a:p>
          <a:p>
            <a:r>
              <a:rPr lang="en-US" sz="2400" b="1" dirty="0">
                <a:latin typeface="Calibri" panose="020F0502020204030204" pitchFamily="34" charset="0"/>
                <a:cs typeface="Calibri" panose="020F0502020204030204" pitchFamily="34" charset="0"/>
              </a:rPr>
              <a:t>Content Distribution Networks (CDNs)</a:t>
            </a:r>
            <a:r>
              <a:rPr lang="en-US" sz="2400" dirty="0">
                <a:latin typeface="Calibri" panose="020F0502020204030204" pitchFamily="34" charset="0"/>
                <a:cs typeface="Calibri" panose="020F0502020204030204" pitchFamily="34" charset="0"/>
              </a:rPr>
              <a:t> have become very popular as a way to improve web site performance -- that's why I didn't show ping times to Columbia or NYU or U Penn institutional home pages: they all use content distribution networks to accelerate the delivery of their web sites. When CDNs get used, they artificially reduce the latency to specific CDN-</a:t>
            </a:r>
            <a:r>
              <a:rPr lang="en-US" sz="2400" dirty="0" err="1">
                <a:latin typeface="Calibri" panose="020F0502020204030204" pitchFamily="34" charset="0"/>
                <a:cs typeface="Calibri" panose="020F0502020204030204" pitchFamily="34" charset="0"/>
              </a:rPr>
              <a:t>ified</a:t>
            </a:r>
            <a:r>
              <a:rPr lang="en-US" sz="2400" dirty="0">
                <a:latin typeface="Calibri" panose="020F0502020204030204" pitchFamily="34" charset="0"/>
                <a:cs typeface="Calibri" panose="020F0502020204030204" pitchFamily="34" charset="0"/>
              </a:rPr>
              <a:t> web pages (such as the institution's main web page), but everything that's actually hosted "on campus" will still have normal latencies.</a:t>
            </a:r>
            <a:endParaRPr lang="en-US" sz="2400" dirty="0">
              <a:cs typeface="Calibri" panose="020F0502020204030204" pitchFamily="34" charset="0"/>
            </a:endParaRPr>
          </a:p>
          <a:p>
            <a:r>
              <a:rPr lang="en-US" sz="2400" b="1" dirty="0">
                <a:latin typeface="Calibri" panose="020F0502020204030204" pitchFamily="34" charset="0"/>
                <a:cs typeface="Calibri" panose="020F0502020204030204" pitchFamily="34" charset="0"/>
              </a:rPr>
              <a:t>Blockin</a:t>
            </a:r>
            <a:r>
              <a:rPr lang="en-US" sz="2400" b="1" dirty="0">
                <a:cs typeface="Calibri" panose="020F0502020204030204" pitchFamily="34" charset="0"/>
              </a:rPr>
              <a:t>g</a:t>
            </a:r>
            <a:r>
              <a:rPr lang="en-US" sz="2400" b="1" dirty="0">
                <a:latin typeface="Calibri" panose="020F0502020204030204" pitchFamily="34" charset="0"/>
                <a:cs typeface="Calibri" panose="020F0502020204030204" pitchFamily="34" charset="0"/>
              </a:rPr>
              <a:t> of ICMP traffic:</a:t>
            </a:r>
            <a:r>
              <a:rPr lang="en-US" sz="2400" dirty="0">
                <a:latin typeface="Calibri" panose="020F0502020204030204" pitchFamily="34" charset="0"/>
                <a:cs typeface="Calibri" panose="020F0502020204030204" pitchFamily="34" charset="0"/>
              </a:rPr>
              <a:t> Ping uses ICMP traffic to find and report latency. Some sites may block ICMP traffic entirely. When that happens, ICMP-based-ping won't work. M3AAWG's own website is an example of a site that blocks ICMP.</a:t>
            </a:r>
            <a:endParaRPr lang="en-US" sz="2400" dirty="0">
              <a:cs typeface="Calibri" panose="020F0502020204030204" pitchFamily="34" charset="0"/>
            </a:endParaRPr>
          </a:p>
          <a:p>
            <a:r>
              <a:rPr lang="en-US" sz="2400" b="1" dirty="0">
                <a:latin typeface="Calibri" panose="020F0502020204030204" pitchFamily="34" charset="0"/>
                <a:cs typeface="Calibri" panose="020F0502020204030204" pitchFamily="34" charset="0"/>
              </a:rPr>
              <a:t>ICMP traffi</a:t>
            </a:r>
            <a:r>
              <a:rPr lang="en-US" sz="2400" b="1" dirty="0">
                <a:cs typeface="Calibri" panose="020F0502020204030204" pitchFamily="34" charset="0"/>
              </a:rPr>
              <a:t>c may be passed but given low priority by network devices:</a:t>
            </a:r>
            <a:r>
              <a:rPr lang="en-US" sz="2400" dirty="0">
                <a:cs typeface="Calibri" panose="020F0502020204030204" pitchFamily="34" charset="0"/>
              </a:rPr>
              <a:t> Some network devices will pass ICMP traffic, but at a very low priority relative to all other network traffic. That lower-priority handling may artificially-increase reported latency times or loss.</a:t>
            </a:r>
          </a:p>
          <a:p>
            <a:r>
              <a:rPr lang="en-US" sz="2400" dirty="0">
                <a:cs typeface="Calibri" panose="020F0502020204030204" pitchFamily="34" charset="0"/>
              </a:rPr>
              <a:t>Ping's not perfect, but it's the basic tool we've got in our open source toolkit.</a:t>
            </a:r>
          </a:p>
          <a:p>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D6EC2E1-3856-222F-8229-631825B758F4}"/>
              </a:ext>
            </a:extLst>
          </p:cNvPr>
          <p:cNvSpPr>
            <a:spLocks noGrp="1"/>
          </p:cNvSpPr>
          <p:nvPr>
            <p:ph type="sldNum" sz="quarter" idx="12"/>
          </p:nvPr>
        </p:nvSpPr>
        <p:spPr/>
        <p:txBody>
          <a:bodyPr/>
          <a:lstStyle/>
          <a:p>
            <a:fld id="{8B04D3DA-140F-184A-82C2-6FC5EAE7F0A1}" type="slidenum">
              <a:rPr lang="en-US" smtClean="0"/>
              <a:t>60</a:t>
            </a:fld>
            <a:endParaRPr lang="en-US"/>
          </a:p>
        </p:txBody>
      </p:sp>
    </p:spTree>
    <p:extLst>
      <p:ext uri="{BB962C8B-B14F-4D97-AF65-F5344CB8AC3E}">
        <p14:creationId xmlns:p14="http://schemas.microsoft.com/office/powerpoint/2010/main" val="6440868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013FF-7F54-2457-ADC6-C88BA1EB57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CD9482-4122-E88B-1BDA-A3EC1F561AB9}"/>
              </a:ext>
            </a:extLst>
          </p:cNvPr>
          <p:cNvSpPr>
            <a:spLocks noGrp="1"/>
          </p:cNvSpPr>
          <p:nvPr>
            <p:ph type="title"/>
          </p:nvPr>
        </p:nvSpPr>
        <p:spPr>
          <a:xfrm>
            <a:off x="308472" y="176269"/>
            <a:ext cx="11578728" cy="363558"/>
          </a:xfrm>
        </p:spPr>
        <p:txBody>
          <a:bodyPr>
            <a:normAutofit/>
          </a:bodyPr>
          <a:lstStyle/>
          <a:p>
            <a:r>
              <a:rPr lang="en-US" sz="3200" b="1" dirty="0">
                <a:latin typeface="Calibri" panose="020F0502020204030204" pitchFamily="34" charset="0"/>
                <a:cs typeface="Calibri" panose="020F0502020204030204" pitchFamily="34" charset="0"/>
              </a:rPr>
              <a:t>We Now Understand How to At Least Roughly ESTIMATE Latency</a:t>
            </a:r>
          </a:p>
        </p:txBody>
      </p:sp>
      <p:sp>
        <p:nvSpPr>
          <p:cNvPr id="3" name="Content Placeholder 2">
            <a:extLst>
              <a:ext uri="{FF2B5EF4-FFF2-40B4-BE49-F238E27FC236}">
                <a16:creationId xmlns:a16="http://schemas.microsoft.com/office/drawing/2014/main" id="{A2820FE0-46B2-2E07-FB4D-63223F0B8E55}"/>
              </a:ext>
            </a:extLst>
          </p:cNvPr>
          <p:cNvSpPr>
            <a:spLocks noGrp="1"/>
          </p:cNvSpPr>
          <p:nvPr>
            <p:ph idx="1"/>
          </p:nvPr>
        </p:nvSpPr>
        <p:spPr>
          <a:xfrm>
            <a:off x="308471" y="727113"/>
            <a:ext cx="11578727" cy="5860974"/>
          </a:xfrm>
        </p:spPr>
        <p:txBody>
          <a:bodyPr>
            <a:normAutofit/>
          </a:bodyPr>
          <a:lstStyle/>
          <a:p>
            <a:r>
              <a:rPr lang="en-US" sz="2400" b="1" dirty="0">
                <a:cs typeface="Calibri" panose="020F0502020204030204" pitchFamily="34" charset="0"/>
              </a:rPr>
              <a:t>Now l</a:t>
            </a:r>
            <a:r>
              <a:rPr lang="en-US" sz="2400" b="1" dirty="0">
                <a:latin typeface="Calibri" panose="020F0502020204030204" pitchFamily="34" charset="0"/>
                <a:cs typeface="Calibri" panose="020F0502020204030204" pitchFamily="34" charset="0"/>
              </a:rPr>
              <a:t>et's see how latency IMPACTS some Internet traffic.</a:t>
            </a:r>
          </a:p>
          <a:p>
            <a:endParaRPr lang="en-US" sz="2400" dirty="0">
              <a:cs typeface="Calibri" panose="020F0502020204030204" pitchFamily="34" charset="0"/>
            </a:endParaRPr>
          </a:p>
          <a:p>
            <a:r>
              <a:rPr lang="en-US" sz="2400" dirty="0">
                <a:latin typeface="Calibri" panose="020F0502020204030204" pitchFamily="34" charset="0"/>
                <a:cs typeface="Calibri" panose="020F0502020204030204" pitchFamily="34" charset="0"/>
              </a:rPr>
              <a:t>We'll need to provide a quick </a:t>
            </a:r>
            <a:r>
              <a:rPr lang="en-US" sz="2400" b="1" dirty="0">
                <a:cs typeface="Calibri" panose="020F0502020204030204" pitchFamily="34" charset="0"/>
              </a:rPr>
              <a:t>networking refresher, first.</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To begin with, you all probably already know that Internet traffic is broken up into chunks called "packets."</a:t>
            </a:r>
            <a:r>
              <a:rPr lang="en-US" sz="2400" dirty="0">
                <a:cs typeface="Calibri" panose="020F0502020204030204" pitchFamily="34" charset="0"/>
              </a:rPr>
              <a:t> </a:t>
            </a:r>
            <a:r>
              <a:rPr lang="en-US" sz="2400" dirty="0">
                <a:latin typeface="Calibri" panose="020F0502020204030204" pitchFamily="34" charset="0"/>
                <a:cs typeface="Calibri" panose="020F0502020204030204" pitchFamily="34" charset="0"/>
              </a:rPr>
              <a:t>Each "packet" is a chunk of data (normally &lt;= 1500 octets in length).</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Short messages may fit into a single packet; longer messages may be broken up and sent using multiple packets.</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When network packet traffic gets to its destination, the stream of packets get reassembled and consumed by the application.</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9D5DD82-4C96-0609-C7CC-F82816E1386F}"/>
              </a:ext>
            </a:extLst>
          </p:cNvPr>
          <p:cNvSpPr>
            <a:spLocks noGrp="1"/>
          </p:cNvSpPr>
          <p:nvPr>
            <p:ph type="sldNum" sz="quarter" idx="12"/>
          </p:nvPr>
        </p:nvSpPr>
        <p:spPr/>
        <p:txBody>
          <a:bodyPr/>
          <a:lstStyle/>
          <a:p>
            <a:fld id="{8B04D3DA-140F-184A-82C2-6FC5EAE7F0A1}" type="slidenum">
              <a:rPr lang="en-US" smtClean="0"/>
              <a:t>61</a:t>
            </a:fld>
            <a:endParaRPr lang="en-US"/>
          </a:p>
        </p:txBody>
      </p:sp>
    </p:spTree>
    <p:extLst>
      <p:ext uri="{BB962C8B-B14F-4D97-AF65-F5344CB8AC3E}">
        <p14:creationId xmlns:p14="http://schemas.microsoft.com/office/powerpoint/2010/main" val="30532612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AF9F8-EF71-6A41-B80B-9400360CBE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1E586F-E3B7-18FA-04E9-D35DAFC3329B}"/>
              </a:ext>
            </a:extLst>
          </p:cNvPr>
          <p:cNvSpPr>
            <a:spLocks noGrp="1"/>
          </p:cNvSpPr>
          <p:nvPr>
            <p:ph type="title"/>
          </p:nvPr>
        </p:nvSpPr>
        <p:spPr>
          <a:xfrm>
            <a:off x="308472" y="176269"/>
            <a:ext cx="11578728" cy="363558"/>
          </a:xfrm>
        </p:spPr>
        <p:txBody>
          <a:bodyPr>
            <a:normAutofit/>
          </a:bodyPr>
          <a:lstStyle/>
          <a:p>
            <a:r>
              <a:rPr lang="en-US" sz="3200" b="1" dirty="0">
                <a:latin typeface="Calibri" panose="020F0502020204030204" pitchFamily="34" charset="0"/>
                <a:cs typeface="Calibri" panose="020F0502020204030204" pitchFamily="34" charset="0"/>
              </a:rPr>
              <a:t>Most Internet Packet Traffic </a:t>
            </a:r>
            <a:r>
              <a:rPr lang="en-US" sz="3200" b="1" dirty="0">
                <a:cs typeface="Calibri" panose="020F0502020204030204" pitchFamily="34" charset="0"/>
              </a:rPr>
              <a:t>Will</a:t>
            </a:r>
            <a:r>
              <a:rPr lang="en-US" sz="3200" b="1" dirty="0">
                <a:latin typeface="Calibri" panose="020F0502020204030204" pitchFamily="34" charset="0"/>
                <a:cs typeface="Calibri" panose="020F0502020204030204" pitchFamily="34" charset="0"/>
              </a:rPr>
              <a:t> Either Be UDP or TCP</a:t>
            </a:r>
          </a:p>
        </p:txBody>
      </p:sp>
      <p:sp>
        <p:nvSpPr>
          <p:cNvPr id="3" name="Content Placeholder 2">
            <a:extLst>
              <a:ext uri="{FF2B5EF4-FFF2-40B4-BE49-F238E27FC236}">
                <a16:creationId xmlns:a16="http://schemas.microsoft.com/office/drawing/2014/main" id="{165169D1-27BC-5B53-1AEB-C8ECC3905331}"/>
              </a:ext>
            </a:extLst>
          </p:cNvPr>
          <p:cNvSpPr>
            <a:spLocks noGrp="1"/>
          </p:cNvSpPr>
          <p:nvPr>
            <p:ph idx="1"/>
          </p:nvPr>
        </p:nvSpPr>
        <p:spPr>
          <a:xfrm>
            <a:off x="308471" y="727113"/>
            <a:ext cx="11578727" cy="5860974"/>
          </a:xfrm>
        </p:spPr>
        <p:txBody>
          <a:bodyPr>
            <a:normAutofit/>
          </a:bodyPr>
          <a:lstStyle/>
          <a:p>
            <a:r>
              <a:rPr lang="en-US" sz="2400" b="1" dirty="0">
                <a:latin typeface="Calibri" panose="020F0502020204030204" pitchFamily="34" charset="0"/>
                <a:cs typeface="Calibri" panose="020F0502020204030204" pitchFamily="34" charset="0"/>
              </a:rPr>
              <a:t>UDP</a:t>
            </a:r>
            <a:r>
              <a:rPr lang="en-US" sz="2400" dirty="0">
                <a:latin typeface="Calibri" panose="020F0502020204030204" pitchFamily="34" charset="0"/>
                <a:cs typeface="Calibri" panose="020F0502020204030204" pitchFamily="34" charset="0"/>
              </a:rPr>
              <a:t> is connectionless, "fire and forget," and MAY have packet loss.</a:t>
            </a:r>
            <a:r>
              <a:rPr lang="en-US" sz="2400" dirty="0">
                <a:cs typeface="Calibri" panose="020F0502020204030204" pitchFamily="34" charset="0"/>
              </a:rPr>
              <a:t> </a:t>
            </a:r>
            <a:r>
              <a:rPr lang="en-US" sz="2400" dirty="0">
                <a:latin typeface="Calibri" panose="020F0502020204030204" pitchFamily="34" charset="0"/>
                <a:cs typeface="Calibri" panose="020F0502020204030204" pitchFamily="34" charset="0"/>
              </a:rPr>
              <a:t>UDP is used for some important applications</a:t>
            </a:r>
            <a:r>
              <a:rPr lang="en-US" sz="2400" dirty="0">
                <a:cs typeface="Calibri" panose="020F0502020204030204" pitchFamily="34" charset="0"/>
              </a:rPr>
              <a:t> (</a:t>
            </a:r>
            <a:r>
              <a:rPr lang="en-US" sz="2400" dirty="0">
                <a:latin typeface="Calibri" panose="020F0502020204030204" pitchFamily="34" charset="0"/>
                <a:cs typeface="Calibri" panose="020F0502020204030204" pitchFamily="34" charset="0"/>
              </a:rPr>
              <a:t>including most DNS traffic) plus VoIP and video traffic. UDP traffic can be spoofed (since it doesn't involve a three-way handshake the way TCP does).</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b="1" dirty="0">
                <a:highlight>
                  <a:srgbClr val="FFFF00"/>
                </a:highlight>
                <a:latin typeface="Calibri" panose="020F0502020204030204" pitchFamily="34" charset="0"/>
                <a:cs typeface="Calibri" panose="020F0502020204030204" pitchFamily="34" charset="0"/>
              </a:rPr>
              <a:t>UDP normally DOEN'T have wide-area performance problems.</a:t>
            </a:r>
          </a:p>
          <a:p>
            <a:endParaRPr lang="en-US" sz="2400" b="1"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TCP</a:t>
            </a:r>
            <a:r>
              <a:rPr lang="en-US" sz="2400" dirty="0">
                <a:latin typeface="Calibri" panose="020F0502020204030204" pitchFamily="34" charset="0"/>
                <a:cs typeface="Calibri" panose="020F0502020204030204" pitchFamily="34" charset="0"/>
              </a:rPr>
              <a:t> is connection-oriented, has assured delivery (effectively zero packet loss), and includes flow control. TCP is used for HTTP (and HTTPS), SMTP, and many other popular Internet applications. </a:t>
            </a:r>
            <a:r>
              <a:rPr lang="en-US" sz="2400" dirty="0">
                <a:cs typeface="Calibri" panose="020F0502020204030204" pitchFamily="34" charset="0"/>
              </a:rPr>
              <a:t>The TCP "three-way handshake" (SYN, SYNACK, ACK) makes TCP flows un-</a:t>
            </a:r>
            <a:r>
              <a:rPr lang="en-US" sz="2400" dirty="0" err="1">
                <a:cs typeface="Calibri" panose="020F0502020204030204" pitchFamily="34" charset="0"/>
              </a:rPr>
              <a:t>spoofable</a:t>
            </a:r>
            <a:r>
              <a:rPr lang="en-US" sz="2400" dirty="0">
                <a:cs typeface="Calibri" panose="020F0502020204030204" pitchFamily="34" charset="0"/>
              </a:rPr>
              <a:t>.</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b="1" dirty="0">
                <a:highlight>
                  <a:srgbClr val="FFFF00"/>
                </a:highlight>
                <a:latin typeface="Calibri" panose="020F0502020204030204" pitchFamily="34" charset="0"/>
                <a:cs typeface="Calibri" panose="020F0502020204030204" pitchFamily="34" charset="0"/>
              </a:rPr>
              <a:t>TCP traffic is what people struggle with when it comes to going fast over long fat pipes.</a:t>
            </a:r>
          </a:p>
          <a:p>
            <a:endParaRPr lang="en-US" sz="2400" b="1" dirty="0">
              <a:highlight>
                <a:srgbClr val="FFFF00"/>
              </a:highlight>
              <a:cs typeface="Calibri" panose="020F0502020204030204" pitchFamily="34" charset="0"/>
            </a:endParaRPr>
          </a:p>
          <a:p>
            <a:r>
              <a:rPr lang="en-US" sz="2400" dirty="0">
                <a:latin typeface="Calibri" panose="020F0502020204030204" pitchFamily="34" charset="0"/>
                <a:cs typeface="Calibri" panose="020F0502020204030204" pitchFamily="34" charset="0"/>
              </a:rPr>
              <a:t>Traffic can also include o</a:t>
            </a:r>
            <a:r>
              <a:rPr lang="en-US" sz="2400" dirty="0">
                <a:cs typeface="Calibri" panose="020F0502020204030204" pitchFamily="34" charset="0"/>
              </a:rPr>
              <a:t>ther miscellaneous traffic, such as ICMP, SCTP and QUIC, but we mostly won't worry about those in this talk.</a:t>
            </a:r>
            <a:br>
              <a:rPr lang="en-US" sz="2400" dirty="0">
                <a:highlight>
                  <a:srgbClr val="FFFF00"/>
                </a:highlight>
                <a:latin typeface="Calibri" panose="020F0502020204030204" pitchFamily="34" charset="0"/>
                <a:cs typeface="Calibri" panose="020F0502020204030204" pitchFamily="34" charset="0"/>
              </a:rPr>
            </a:br>
            <a:endParaRPr lang="en-US" sz="2400" dirty="0">
              <a:highlight>
                <a:srgbClr val="FFFF00"/>
              </a:highlight>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CFF3967-8370-9B95-E298-065EAE2C367B}"/>
              </a:ext>
            </a:extLst>
          </p:cNvPr>
          <p:cNvSpPr>
            <a:spLocks noGrp="1"/>
          </p:cNvSpPr>
          <p:nvPr>
            <p:ph type="sldNum" sz="quarter" idx="12"/>
          </p:nvPr>
        </p:nvSpPr>
        <p:spPr/>
        <p:txBody>
          <a:bodyPr/>
          <a:lstStyle/>
          <a:p>
            <a:fld id="{8B04D3DA-140F-184A-82C2-6FC5EAE7F0A1}" type="slidenum">
              <a:rPr lang="en-US" smtClean="0"/>
              <a:t>62</a:t>
            </a:fld>
            <a:endParaRPr lang="en-US"/>
          </a:p>
        </p:txBody>
      </p:sp>
    </p:spTree>
    <p:extLst>
      <p:ext uri="{BB962C8B-B14F-4D97-AF65-F5344CB8AC3E}">
        <p14:creationId xmlns:p14="http://schemas.microsoft.com/office/powerpoint/2010/main" val="677754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05A9F-42D9-24DC-13C4-C76D234C6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3A8E32-3088-E271-89B6-AB6E554D35AD}"/>
              </a:ext>
            </a:extLst>
          </p:cNvPr>
          <p:cNvSpPr>
            <a:spLocks noGrp="1"/>
          </p:cNvSpPr>
          <p:nvPr>
            <p:ph type="title"/>
          </p:nvPr>
        </p:nvSpPr>
        <p:spPr>
          <a:xfrm>
            <a:off x="308471" y="176270"/>
            <a:ext cx="11754999" cy="385590"/>
          </a:xfrm>
        </p:spPr>
        <p:txBody>
          <a:bodyPr>
            <a:normAutofit/>
          </a:bodyPr>
          <a:lstStyle/>
          <a:p>
            <a:r>
              <a:rPr lang="en-US" sz="3200" b="1" dirty="0">
                <a:latin typeface="Calibri" panose="020F0502020204030204" pitchFamily="34" charset="0"/>
                <a:cs typeface="Calibri" panose="020F0502020204030204" pitchFamily="34" charset="0"/>
              </a:rPr>
              <a:t>"Reliable Delivery" – The Root of TCP Performance Challenges</a:t>
            </a:r>
          </a:p>
        </p:txBody>
      </p:sp>
      <p:sp>
        <p:nvSpPr>
          <p:cNvPr id="3" name="Content Placeholder 2">
            <a:extLst>
              <a:ext uri="{FF2B5EF4-FFF2-40B4-BE49-F238E27FC236}">
                <a16:creationId xmlns:a16="http://schemas.microsoft.com/office/drawing/2014/main" id="{9E75AEAB-5381-7F93-62EC-741606A4D0CB}"/>
              </a:ext>
            </a:extLst>
          </p:cNvPr>
          <p:cNvSpPr>
            <a:spLocks noGrp="1"/>
          </p:cNvSpPr>
          <p:nvPr>
            <p:ph idx="1"/>
          </p:nvPr>
        </p:nvSpPr>
        <p:spPr>
          <a:xfrm>
            <a:off x="308471" y="749147"/>
            <a:ext cx="11578727" cy="5838940"/>
          </a:xfrm>
        </p:spPr>
        <p:txBody>
          <a:bodyPr>
            <a:normAutofit/>
          </a:bodyPr>
          <a:lstStyle/>
          <a:p>
            <a:r>
              <a:rPr lang="en-US" sz="2400" dirty="0">
                <a:latin typeface="Calibri" panose="020F0502020204030204" pitchFamily="34" charset="0"/>
                <a:cs typeface="Calibri" panose="020F0502020204030204" pitchFamily="34" charset="0"/>
              </a:rPr>
              <a:t>Packets sent via TCP enjoy "reliable delivery" – that is, packets sent by the sender </a:t>
            </a:r>
            <a:r>
              <a:rPr lang="en-US" sz="2400" dirty="0">
                <a:cs typeface="Calibri" panose="020F0502020204030204" pitchFamily="34" charset="0"/>
              </a:rPr>
              <a:t>WILL</a:t>
            </a:r>
            <a:r>
              <a:rPr lang="en-US" sz="2400" dirty="0">
                <a:latin typeface="Calibri" panose="020F0502020204030204" pitchFamily="34" charset="0"/>
                <a:cs typeface="Calibri" panose="020F0502020204030204" pitchFamily="34" charset="0"/>
              </a:rPr>
              <a:t> be received</a:t>
            </a:r>
            <a:r>
              <a:rPr lang="en-US" sz="2400" i="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by the receiver, and that's certainly terrific. </a:t>
            </a:r>
            <a:r>
              <a:rPr lang="en-US" sz="2400" b="1" dirty="0">
                <a:latin typeface="Calibri" panose="020F0502020204030204" pitchFamily="34" charset="0"/>
                <a:cs typeface="Calibri" panose="020F0502020204030204" pitchFamily="34" charset="0"/>
              </a:rPr>
              <a:t>The way TCP accomplishes that is by having </a:t>
            </a:r>
            <a:r>
              <a:rPr lang="en-US" sz="2400" b="1" dirty="0">
                <a:cs typeface="Calibri" panose="020F0502020204030204" pitchFamily="34" charset="0"/>
              </a:rPr>
              <a:t>the sender </a:t>
            </a:r>
            <a:r>
              <a:rPr lang="en-US" sz="2400" b="1" dirty="0">
                <a:latin typeface="Calibri" panose="020F0502020204030204" pitchFamily="34" charset="0"/>
                <a:cs typeface="Calibri" panose="020F0502020204030204" pitchFamily="34" charset="0"/>
              </a:rPr>
              <a:t>"hold onto" a copy of all the packets that are "in flight" until they've been acknowledged by the receiver.</a:t>
            </a:r>
            <a:r>
              <a:rPr lang="en-US" sz="2400" dirty="0">
                <a:latin typeface="Calibri" panose="020F0502020204030204" pitchFamily="34" charset="0"/>
                <a:cs typeface="Calibri" panose="020F0502020204030204" pitchFamily="34" charset="0"/>
              </a:rPr>
              <a:t> If a packet doesn't get acknowledged as having been received, TCP can (and will) resend it from the copy it still has in its buffer.</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But here's the potential high performance stumbling block: </a:t>
            </a:r>
            <a:r>
              <a:rPr lang="en-US" sz="2400" b="1" dirty="0">
                <a:highlight>
                  <a:srgbClr val="FFFF00"/>
                </a:highlight>
                <a:latin typeface="Calibri" panose="020F0502020204030204" pitchFamily="34" charset="0"/>
                <a:cs typeface="Calibri" panose="020F0502020204030204" pitchFamily="34" charset="0"/>
              </a:rPr>
              <a:t>TCP transmission buffers need to hold ALL the packets that are "in flight" UNTIL they get acknowledged.</a:t>
            </a:r>
            <a:br>
              <a:rPr lang="en-US" sz="2400" b="1" dirty="0">
                <a:highlight>
                  <a:srgbClr val="FFFF00"/>
                </a:highlight>
                <a:latin typeface="Calibri" panose="020F0502020204030204" pitchFamily="34" charset="0"/>
                <a:cs typeface="Calibri" panose="020F0502020204030204" pitchFamily="34" charset="0"/>
              </a:rPr>
            </a:br>
            <a:r>
              <a:rPr lang="en-US" sz="2400" b="1" dirty="0">
                <a:highlight>
                  <a:srgbClr val="FFFF00"/>
                </a:highlight>
                <a:latin typeface="Calibri" panose="020F0502020204030204" pitchFamily="34" charset="0"/>
                <a:cs typeface="Calibri" panose="020F0502020204030204" pitchFamily="34" charset="0"/>
              </a:rPr>
              <a:t> </a:t>
            </a:r>
          </a:p>
          <a:p>
            <a:r>
              <a:rPr lang="en-US" sz="2400" dirty="0">
                <a:latin typeface="Calibri" panose="020F0502020204030204" pitchFamily="34" charset="0"/>
                <a:cs typeface="Calibri" panose="020F0502020204030204" pitchFamily="34" charset="0"/>
              </a:rPr>
              <a:t>This means that the </a:t>
            </a:r>
            <a:r>
              <a:rPr lang="en-US" sz="2400" b="1" dirty="0">
                <a:latin typeface="Calibri" panose="020F0502020204030204" pitchFamily="34" charset="0"/>
                <a:cs typeface="Calibri" panose="020F0502020204030204" pitchFamily="34" charset="0"/>
              </a:rPr>
              <a:t>faster the network</a:t>
            </a:r>
            <a:r>
              <a:rPr lang="en-US" sz="2400" dirty="0">
                <a:latin typeface="Calibri" panose="020F0502020204030204" pitchFamily="34" charset="0"/>
                <a:cs typeface="Calibri" panose="020F0502020204030204" pitchFamily="34" charset="0"/>
              </a:rPr>
              <a:t> or the </a:t>
            </a:r>
            <a:r>
              <a:rPr lang="en-US" sz="2400" b="1" dirty="0">
                <a:latin typeface="Calibri" panose="020F0502020204030204" pitchFamily="34" charset="0"/>
                <a:cs typeface="Calibri" panose="020F0502020204030204" pitchFamily="34" charset="0"/>
              </a:rPr>
              <a:t>longer the latency</a:t>
            </a:r>
            <a:r>
              <a:rPr lang="en-US" sz="2400" dirty="0">
                <a:latin typeface="Calibri" panose="020F0502020204030204" pitchFamily="34" charset="0"/>
                <a:cs typeface="Calibri" panose="020F0502020204030204" pitchFamily="34" charset="0"/>
              </a:rPr>
              <a:t> between the source and the destination, the greater the number of packets that must be retained for potential retransmission. </a:t>
            </a:r>
            <a:r>
              <a:rPr lang="en-US" sz="2400" b="1" dirty="0">
                <a:latin typeface="Calibri" panose="020F0502020204030204" pitchFamily="34" charset="0"/>
                <a:cs typeface="Calibri" panose="020F0502020204030204" pitchFamily="34" charset="0"/>
              </a:rPr>
              <a:t>If that buffer fills up, new packets can't be sent until the buffer drains enough to accommodate the new packets. Long fat network links can be demanding!</a:t>
            </a:r>
            <a:br>
              <a:rPr lang="en-US" sz="2400" b="1" dirty="0">
                <a:latin typeface="Calibri" panose="020F0502020204030204" pitchFamily="34" charset="0"/>
                <a:cs typeface="Calibri" panose="020F0502020204030204" pitchFamily="34" charset="0"/>
              </a:rPr>
            </a:br>
            <a:endParaRPr lang="en-US" sz="2400" b="1"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Network buffers can be made larger on the sending system, but </a:t>
            </a:r>
            <a:r>
              <a:rPr lang="en-US" sz="2400" b="1" dirty="0">
                <a:latin typeface="Calibri" panose="020F0502020204030204" pitchFamily="34" charset="0"/>
                <a:cs typeface="Calibri" panose="020F0502020204030204" pitchFamily="34" charset="0"/>
              </a:rPr>
              <a:t>each connection</a:t>
            </a:r>
            <a:r>
              <a:rPr lang="en-US" sz="2400" dirty="0">
                <a:latin typeface="Calibri" panose="020F0502020204030204" pitchFamily="34" charset="0"/>
                <a:cs typeface="Calibri" panose="020F0502020204030204" pitchFamily="34" charset="0"/>
              </a:rPr>
              <a:t> </a:t>
            </a:r>
            <a:r>
              <a:rPr lang="en-US" sz="2400" dirty="0">
                <a:cs typeface="Calibri" panose="020F0502020204030204" pitchFamily="34" charset="0"/>
              </a:rPr>
              <a:t>will have</a:t>
            </a:r>
            <a:r>
              <a:rPr lang="en-US" sz="2400" dirty="0">
                <a:latin typeface="Calibri" panose="020F0502020204030204" pitchFamily="34" charset="0"/>
                <a:cs typeface="Calibri" panose="020F0502020204030204" pitchFamily="34" charset="0"/>
              </a:rPr>
              <a:t> its own buffer, and systems have finite memory available to be dedicated for buffer use.</a:t>
            </a:r>
          </a:p>
        </p:txBody>
      </p:sp>
      <p:sp>
        <p:nvSpPr>
          <p:cNvPr id="4" name="Slide Number Placeholder 3">
            <a:extLst>
              <a:ext uri="{FF2B5EF4-FFF2-40B4-BE49-F238E27FC236}">
                <a16:creationId xmlns:a16="http://schemas.microsoft.com/office/drawing/2014/main" id="{2E5223B9-1AFD-8C8B-12A9-CB3A5AB766FF}"/>
              </a:ext>
            </a:extLst>
          </p:cNvPr>
          <p:cNvSpPr>
            <a:spLocks noGrp="1"/>
          </p:cNvSpPr>
          <p:nvPr>
            <p:ph type="sldNum" sz="quarter" idx="12"/>
          </p:nvPr>
        </p:nvSpPr>
        <p:spPr/>
        <p:txBody>
          <a:bodyPr/>
          <a:lstStyle/>
          <a:p>
            <a:fld id="{8B04D3DA-140F-184A-82C2-6FC5EAE7F0A1}" type="slidenum">
              <a:rPr lang="en-US" smtClean="0"/>
              <a:t>63</a:t>
            </a:fld>
            <a:endParaRPr lang="en-US"/>
          </a:p>
        </p:txBody>
      </p:sp>
    </p:spTree>
    <p:extLst>
      <p:ext uri="{BB962C8B-B14F-4D97-AF65-F5344CB8AC3E}">
        <p14:creationId xmlns:p14="http://schemas.microsoft.com/office/powerpoint/2010/main" val="19485394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0BBF1-BF4B-B1DA-6275-76D299398C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CD3D35-24E4-DD3B-9510-3C65191DFAC6}"/>
              </a:ext>
            </a:extLst>
          </p:cNvPr>
          <p:cNvSpPr>
            <a:spLocks noGrp="1"/>
          </p:cNvSpPr>
          <p:nvPr>
            <p:ph type="title"/>
          </p:nvPr>
        </p:nvSpPr>
        <p:spPr>
          <a:xfrm>
            <a:off x="308471" y="176270"/>
            <a:ext cx="11754999" cy="385590"/>
          </a:xfrm>
        </p:spPr>
        <p:txBody>
          <a:bodyPr>
            <a:normAutofit/>
          </a:bodyPr>
          <a:lstStyle/>
          <a:p>
            <a:r>
              <a:rPr lang="en-US" sz="3200" b="1" dirty="0">
                <a:latin typeface="Calibri" panose="020F0502020204030204" pitchFamily="34" charset="0"/>
                <a:cs typeface="Calibri" panose="020F0502020204030204" pitchFamily="34" charset="0"/>
              </a:rPr>
              <a:t>Other Constraints Also Apply</a:t>
            </a:r>
          </a:p>
        </p:txBody>
      </p:sp>
      <p:sp>
        <p:nvSpPr>
          <p:cNvPr id="3" name="Content Placeholder 2">
            <a:extLst>
              <a:ext uri="{FF2B5EF4-FFF2-40B4-BE49-F238E27FC236}">
                <a16:creationId xmlns:a16="http://schemas.microsoft.com/office/drawing/2014/main" id="{282676D3-3C78-7467-2EDA-1179A9F2BC20}"/>
              </a:ext>
            </a:extLst>
          </p:cNvPr>
          <p:cNvSpPr>
            <a:spLocks noGrp="1"/>
          </p:cNvSpPr>
          <p:nvPr>
            <p:ph idx="1"/>
          </p:nvPr>
        </p:nvSpPr>
        <p:spPr>
          <a:xfrm>
            <a:off x="308471" y="749147"/>
            <a:ext cx="11578727" cy="5838940"/>
          </a:xfrm>
        </p:spPr>
        <p:txBody>
          <a:bodyPr>
            <a:normAutofit/>
          </a:bodyPr>
          <a:lstStyle/>
          <a:p>
            <a:r>
              <a:rPr lang="en-US" sz="2400" b="1" dirty="0">
                <a:latin typeface="Calibri" panose="020F0502020204030204" pitchFamily="34" charset="0"/>
                <a:cs typeface="Calibri" panose="020F0502020204030204" pitchFamily="34" charset="0"/>
              </a:rPr>
              <a:t>Packets need to "fit" into the available </a:t>
            </a:r>
            <a:r>
              <a:rPr lang="en-US" sz="2400" b="1" dirty="0">
                <a:highlight>
                  <a:srgbClr val="FFFF00"/>
                </a:highlight>
                <a:latin typeface="Calibri" panose="020F0502020204030204" pitchFamily="34" charset="0"/>
                <a:cs typeface="Calibri" panose="020F0502020204030204" pitchFamily="34" charset="0"/>
              </a:rPr>
              <a:t>network capacity.</a:t>
            </a:r>
            <a:r>
              <a:rPr lang="en-US" sz="2400" dirty="0">
                <a:latin typeface="Calibri" panose="020F0502020204030204" pitchFamily="34" charset="0"/>
                <a:cs typeface="Calibri" panose="020F0502020204030204" pitchFamily="34" charset="0"/>
              </a:rPr>
              <a:t> There may be links of different speeds, and with different levels of unutilized network capacity. If the "bottle neck link" has less capacity than you're demanding, traffic may queue or ultimately be dropped. Network capacity can also change dynamically.</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r>
              <a:rPr lang="en-US" sz="2400" dirty="0">
                <a:cs typeface="Calibri" panose="020F0502020204030204" pitchFamily="34" charset="0"/>
              </a:rPr>
              <a:t>The </a:t>
            </a:r>
            <a:r>
              <a:rPr lang="en-US" sz="2400" b="1" dirty="0">
                <a:cs typeface="Calibri" panose="020F0502020204030204" pitchFamily="34" charset="0"/>
              </a:rPr>
              <a:t>receiving system also needs to have buffer space to hold inbound traffic</a:t>
            </a:r>
            <a:r>
              <a:rPr lang="en-US" sz="2400" dirty="0">
                <a:cs typeface="Calibri" panose="020F0502020204030204" pitchFamily="34" charset="0"/>
              </a:rPr>
              <a:t> until it gets taken and processed by the application that's consuming that traffic. </a:t>
            </a:r>
            <a:br>
              <a:rPr lang="en-US" sz="2400" dirty="0">
                <a:cs typeface="Calibri" panose="020F0502020204030204" pitchFamily="34" charset="0"/>
              </a:rPr>
            </a:br>
            <a:br>
              <a:rPr lang="en-US" sz="2400" dirty="0">
                <a:cs typeface="Calibri" panose="020F0502020204030204" pitchFamily="34" charset="0"/>
              </a:rPr>
            </a:br>
            <a:r>
              <a:rPr lang="en-US" sz="2400" dirty="0">
                <a:cs typeface="Calibri" panose="020F0502020204030204" pitchFamily="34" charset="0"/>
              </a:rPr>
              <a:t>This can be particularly tricky if there are large mismatches in connectivity. Conceptually, imagine a system that's sending sustained flows at </a:t>
            </a:r>
            <a:r>
              <a:rPr lang="en-US" sz="2400" b="1" dirty="0">
                <a:cs typeface="Calibri" panose="020F0502020204030204" pitchFamily="34" charset="0"/>
              </a:rPr>
              <a:t>10 gigabit per second</a:t>
            </a:r>
            <a:r>
              <a:rPr lang="en-US" sz="2400" dirty="0">
                <a:cs typeface="Calibri" panose="020F0502020204030204" pitchFamily="34" charset="0"/>
              </a:rPr>
              <a:t> to a receiving system that's connected at just </a:t>
            </a:r>
            <a:r>
              <a:rPr lang="en-US" sz="2400" b="1" dirty="0">
                <a:cs typeface="Calibri" panose="020F0502020204030204" pitchFamily="34" charset="0"/>
              </a:rPr>
              <a:t>100 megabits per second</a:t>
            </a:r>
            <a:r>
              <a:rPr lang="en-US" sz="2400" dirty="0">
                <a:cs typeface="Calibri" panose="020F0502020204030204" pitchFamily="34" charset="0"/>
              </a:rPr>
              <a:t>. The receiving system and the sending system need to work out how fast traffic should be sent if they want to avoid sending traffic faster than the receiving system can ingest it.</a:t>
            </a:r>
          </a:p>
          <a:p>
            <a:endParaRPr lang="en-US" sz="2400" dirty="0">
              <a:latin typeface="Calibri" panose="020F0502020204030204" pitchFamily="34" charset="0"/>
              <a:cs typeface="Calibri" panose="020F0502020204030204" pitchFamily="34" charset="0"/>
            </a:endParaRPr>
          </a:p>
          <a:p>
            <a:r>
              <a:rPr lang="en-US" sz="2400" dirty="0">
                <a:cs typeface="Calibri" panose="020F0502020204030204" pitchFamily="34" charset="0"/>
              </a:rPr>
              <a:t>But let's return to our transmission buffers on the sending system.</a:t>
            </a: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10C53FA-C03F-8FD8-9077-A94B56241667}"/>
              </a:ext>
            </a:extLst>
          </p:cNvPr>
          <p:cNvSpPr>
            <a:spLocks noGrp="1"/>
          </p:cNvSpPr>
          <p:nvPr>
            <p:ph type="sldNum" sz="quarter" idx="12"/>
          </p:nvPr>
        </p:nvSpPr>
        <p:spPr/>
        <p:txBody>
          <a:bodyPr/>
          <a:lstStyle/>
          <a:p>
            <a:fld id="{8B04D3DA-140F-184A-82C2-6FC5EAE7F0A1}" type="slidenum">
              <a:rPr lang="en-US" smtClean="0"/>
              <a:t>64</a:t>
            </a:fld>
            <a:endParaRPr lang="en-US"/>
          </a:p>
        </p:txBody>
      </p:sp>
    </p:spTree>
    <p:extLst>
      <p:ext uri="{BB962C8B-B14F-4D97-AF65-F5344CB8AC3E}">
        <p14:creationId xmlns:p14="http://schemas.microsoft.com/office/powerpoint/2010/main" val="34720612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B3B14-F61E-1D56-2FB9-94F186480D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65AE8F-46CD-8E3C-21DF-C9A678FF4533}"/>
              </a:ext>
            </a:extLst>
          </p:cNvPr>
          <p:cNvSpPr>
            <a:spLocks noGrp="1"/>
          </p:cNvSpPr>
          <p:nvPr>
            <p:ph type="title"/>
          </p:nvPr>
        </p:nvSpPr>
        <p:spPr>
          <a:xfrm>
            <a:off x="308472" y="176270"/>
            <a:ext cx="11578728" cy="935246"/>
          </a:xfrm>
        </p:spPr>
        <p:txBody>
          <a:bodyPr>
            <a:normAutofit/>
          </a:bodyPr>
          <a:lstStyle/>
          <a:p>
            <a:r>
              <a:rPr lang="en-US" sz="3200" b="1" dirty="0">
                <a:latin typeface="Calibri" panose="020F0502020204030204" pitchFamily="34" charset="0"/>
                <a:cs typeface="Calibri" panose="020F0502020204030204" pitchFamily="34" charset="0"/>
              </a:rPr>
              <a:t>Exactly </a:t>
            </a:r>
            <a:r>
              <a:rPr lang="en-US" sz="3200" b="1" u="sng" dirty="0">
                <a:latin typeface="Calibri" panose="020F0502020204030204" pitchFamily="34" charset="0"/>
                <a:cs typeface="Calibri" panose="020F0502020204030204" pitchFamily="34" charset="0"/>
              </a:rPr>
              <a:t>How Much</a:t>
            </a:r>
            <a:r>
              <a:rPr lang="en-US" sz="3200" b="1" dirty="0">
                <a:latin typeface="Calibri" panose="020F0502020204030204" pitchFamily="34" charset="0"/>
                <a:cs typeface="Calibri" panose="020F0502020204030204" pitchFamily="34" charset="0"/>
              </a:rPr>
              <a:t> Room Do We Need To Hold Traffic In Flight?</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Let's Compute the </a:t>
            </a:r>
            <a:r>
              <a:rPr lang="en-US" sz="3200" b="1" dirty="0">
                <a:highlight>
                  <a:srgbClr val="FFFF00"/>
                </a:highlight>
                <a:latin typeface="Calibri" panose="020F0502020204030204" pitchFamily="34" charset="0"/>
                <a:cs typeface="Calibri" panose="020F0502020204030204" pitchFamily="34" charset="0"/>
              </a:rPr>
              <a:t>Bandwidth Delay Product</a:t>
            </a:r>
          </a:p>
        </p:txBody>
      </p:sp>
      <p:sp>
        <p:nvSpPr>
          <p:cNvPr id="3" name="Content Placeholder 2">
            <a:extLst>
              <a:ext uri="{FF2B5EF4-FFF2-40B4-BE49-F238E27FC236}">
                <a16:creationId xmlns:a16="http://schemas.microsoft.com/office/drawing/2014/main" id="{D3E71A1D-42D6-3006-A087-DD586AAEB90D}"/>
              </a:ext>
            </a:extLst>
          </p:cNvPr>
          <p:cNvSpPr>
            <a:spLocks noGrp="1"/>
          </p:cNvSpPr>
          <p:nvPr>
            <p:ph idx="1"/>
          </p:nvPr>
        </p:nvSpPr>
        <p:spPr>
          <a:xfrm>
            <a:off x="308471" y="1244905"/>
            <a:ext cx="11578727" cy="5343181"/>
          </a:xfrm>
        </p:spPr>
        <p:txBody>
          <a:bodyPr>
            <a:normAutofit/>
          </a:bodyPr>
          <a:lstStyle/>
          <a:p>
            <a:r>
              <a:rPr lang="en-US" sz="2400" dirty="0">
                <a:latin typeface="Calibri" panose="020F0502020204030204" pitchFamily="34" charset="0"/>
                <a:cs typeface="Calibri" panose="020F0502020204030204" pitchFamily="34" charset="0"/>
              </a:rPr>
              <a:t>BDP = bandwidth (bits/second) * RTT (seconds)</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Gigabit Ethernet:		1,000,000,000 bits/second</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10Gig Ethernet:		10,000,000,000 bits/second</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Eugene, Oregon to:</a:t>
            </a:r>
            <a:br>
              <a:rPr lang="en-US" sz="2400" dirty="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err="1">
                <a:latin typeface="Calibri" panose="020F0502020204030204" pitchFamily="34" charset="0"/>
                <a:cs typeface="Calibri" panose="020F0502020204030204" pitchFamily="34" charset="0"/>
              </a:rPr>
              <a:t>iperf.online.net</a:t>
            </a:r>
            <a:r>
              <a:rPr lang="en-US" sz="2400" dirty="0">
                <a:latin typeface="Calibri" panose="020F0502020204030204" pitchFamily="34" charset="0"/>
                <a:cs typeface="Calibri" panose="020F0502020204030204" pitchFamily="34" charset="0"/>
              </a:rPr>
              <a:t>:		163.6 msec or 0.1636 seconds</a:t>
            </a:r>
            <a:br>
              <a:rPr lang="en-US" sz="2400" dirty="0">
                <a:latin typeface="Calibri" panose="020F0502020204030204" pitchFamily="34" charset="0"/>
                <a:cs typeface="Calibri" panose="020F0502020204030204" pitchFamily="34" charset="0"/>
              </a:rPr>
            </a:br>
            <a:r>
              <a:rPr lang="en-US" sz="2400" dirty="0" err="1">
                <a:latin typeface="Calibri" panose="020F0502020204030204" pitchFamily="34" charset="0"/>
                <a:cs typeface="Calibri" panose="020F0502020204030204" pitchFamily="34" charset="0"/>
              </a:rPr>
              <a:t>www.cdu.edu.au</a:t>
            </a:r>
            <a:r>
              <a:rPr lang="en-US" sz="2400" dirty="0">
                <a:latin typeface="Calibri" panose="020F0502020204030204" pitchFamily="34" charset="0"/>
                <a:cs typeface="Calibri" panose="020F0502020204030204" pitchFamily="34" charset="0"/>
              </a:rPr>
              <a:t>:		228.1 msec or 0.2281 seconds</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So, for 2.5 Gbps, Eugene OR to </a:t>
            </a:r>
            <a:r>
              <a:rPr lang="en-US" sz="2400" dirty="0" err="1">
                <a:latin typeface="Calibri" panose="020F0502020204030204" pitchFamily="34" charset="0"/>
                <a:cs typeface="Calibri" panose="020F0502020204030204" pitchFamily="34" charset="0"/>
              </a:rPr>
              <a:t>iperf.online.net</a:t>
            </a:r>
            <a:r>
              <a:rPr lang="en-US"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sym typeface="Wingdings" pitchFamily="2" charset="2"/>
              </a:rPr>
              <a:t> </a:t>
            </a:r>
            <a:br>
              <a:rPr lang="en-US" sz="2400" dirty="0">
                <a:latin typeface="Calibri" panose="020F0502020204030204" pitchFamily="34" charset="0"/>
                <a:cs typeface="Calibri" panose="020F0502020204030204" pitchFamily="34" charset="0"/>
                <a:sym typeface="Wingdings" pitchFamily="2" charset="2"/>
              </a:rPr>
            </a:br>
            <a:r>
              <a:rPr lang="en-US" sz="2400" dirty="0">
                <a:latin typeface="Calibri" panose="020F0502020204030204" pitchFamily="34" charset="0"/>
                <a:cs typeface="Calibri" panose="020F0502020204030204" pitchFamily="34" charset="0"/>
                <a:sym typeface="Wingdings" pitchFamily="2" charset="2"/>
              </a:rPr>
              <a:t>2,500,000,000 * 0.1636 / 8 = 51,125,000</a:t>
            </a:r>
            <a:r>
              <a:rPr lang="en-US" sz="2400" dirty="0">
                <a:cs typeface="Calibri" panose="020F0502020204030204" pitchFamily="34" charset="0"/>
                <a:sym typeface="Wingdings" pitchFamily="2" charset="2"/>
              </a:rPr>
              <a:t> </a:t>
            </a:r>
            <a:r>
              <a:rPr lang="en-US" sz="2400" dirty="0">
                <a:latin typeface="Calibri" panose="020F0502020204030204" pitchFamily="34" charset="0"/>
                <a:cs typeface="Calibri" panose="020F0502020204030204" pitchFamily="34" charset="0"/>
                <a:sym typeface="Wingdings" pitchFamily="2" charset="2"/>
              </a:rPr>
              <a:t>or 51.125 megabytes/buffer. </a:t>
            </a:r>
            <a:br>
              <a:rPr lang="en-US" sz="2400" dirty="0">
                <a:latin typeface="Calibri" panose="020F0502020204030204" pitchFamily="34" charset="0"/>
                <a:cs typeface="Calibri" panose="020F0502020204030204" pitchFamily="34" charset="0"/>
                <a:sym typeface="Wingdings" pitchFamily="2" charset="2"/>
              </a:rPr>
            </a:br>
            <a:endParaRPr lang="en-US" sz="2400" dirty="0">
              <a:cs typeface="Calibri" panose="020F0502020204030204" pitchFamily="34" charset="0"/>
              <a:sym typeface="Wingdings" pitchFamily="2" charset="2"/>
            </a:endParaRPr>
          </a:p>
          <a:p>
            <a:r>
              <a:rPr lang="en-US" sz="2400" dirty="0">
                <a:latin typeface="Calibri" panose="020F0502020204030204" pitchFamily="34" charset="0"/>
                <a:cs typeface="Calibri" panose="020F0502020204030204" pitchFamily="34" charset="0"/>
                <a:sym typeface="Wingdings" pitchFamily="2" charset="2"/>
              </a:rPr>
              <a:t>And for 2.5</a:t>
            </a:r>
            <a:r>
              <a:rPr lang="en-US" sz="2400" dirty="0">
                <a:cs typeface="Calibri" panose="020F0502020204030204" pitchFamily="34" charset="0"/>
                <a:sym typeface="Wingdings" pitchFamily="2" charset="2"/>
              </a:rPr>
              <a:t> Gbps, Eugene OR to </a:t>
            </a:r>
            <a:r>
              <a:rPr lang="en-US" sz="2400" dirty="0" err="1">
                <a:cs typeface="Calibri" panose="020F0502020204030204" pitchFamily="34" charset="0"/>
                <a:sym typeface="Wingdings" pitchFamily="2" charset="2"/>
              </a:rPr>
              <a:t>www.cdu.edu.au</a:t>
            </a:r>
            <a:r>
              <a:rPr lang="en-US" sz="2400" dirty="0">
                <a:cs typeface="Calibri" panose="020F0502020204030204" pitchFamily="34" charset="0"/>
                <a:sym typeface="Wingdings" pitchFamily="2" charset="2"/>
              </a:rPr>
              <a:t> </a:t>
            </a:r>
            <a:r>
              <a:rPr lang="en-US" sz="2400" dirty="0">
                <a:latin typeface="Calibri" panose="020F0502020204030204" pitchFamily="34" charset="0"/>
                <a:cs typeface="Calibri" panose="020F0502020204030204" pitchFamily="34" charset="0"/>
                <a:sym typeface="Wingdings" pitchFamily="2" charset="2"/>
              </a:rPr>
              <a:t> </a:t>
            </a:r>
            <a:br>
              <a:rPr lang="en-US" sz="2400" dirty="0">
                <a:cs typeface="Calibri" panose="020F0502020204030204" pitchFamily="34" charset="0"/>
                <a:sym typeface="Wingdings" pitchFamily="2" charset="2"/>
              </a:rPr>
            </a:br>
            <a:r>
              <a:rPr lang="en-US" sz="2400" dirty="0">
                <a:cs typeface="Calibri" panose="020F0502020204030204" pitchFamily="34" charset="0"/>
                <a:sym typeface="Wingdings" pitchFamily="2" charset="2"/>
              </a:rPr>
              <a:t>2,500,000,000 * 0.2281 / 8 = 71,281,250 or 71.281 megabytes/buffer.</a:t>
            </a: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506D307-959C-C950-74FE-32E8EB0C8566}"/>
              </a:ext>
            </a:extLst>
          </p:cNvPr>
          <p:cNvSpPr>
            <a:spLocks noGrp="1"/>
          </p:cNvSpPr>
          <p:nvPr>
            <p:ph type="sldNum" sz="quarter" idx="12"/>
          </p:nvPr>
        </p:nvSpPr>
        <p:spPr/>
        <p:txBody>
          <a:bodyPr/>
          <a:lstStyle/>
          <a:p>
            <a:fld id="{8B04D3DA-140F-184A-82C2-6FC5EAE7F0A1}" type="slidenum">
              <a:rPr lang="en-US" smtClean="0"/>
              <a:t>65</a:t>
            </a:fld>
            <a:endParaRPr lang="en-US"/>
          </a:p>
        </p:txBody>
      </p:sp>
    </p:spTree>
    <p:extLst>
      <p:ext uri="{BB962C8B-B14F-4D97-AF65-F5344CB8AC3E}">
        <p14:creationId xmlns:p14="http://schemas.microsoft.com/office/powerpoint/2010/main" val="22678856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7EDEF-5BEB-6E5F-4114-AF6DCEC2BD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5CF199-6059-0B03-A492-59856057E2DD}"/>
              </a:ext>
            </a:extLst>
          </p:cNvPr>
          <p:cNvSpPr>
            <a:spLocks noGrp="1"/>
          </p:cNvSpPr>
          <p:nvPr>
            <p:ph type="title"/>
          </p:nvPr>
        </p:nvSpPr>
        <p:spPr>
          <a:xfrm>
            <a:off x="308472" y="176270"/>
            <a:ext cx="11578728" cy="473725"/>
          </a:xfrm>
        </p:spPr>
        <p:txBody>
          <a:bodyPr>
            <a:normAutofit/>
          </a:bodyPr>
          <a:lstStyle/>
          <a:p>
            <a:r>
              <a:rPr lang="en-US" sz="3200" b="1" dirty="0">
                <a:latin typeface="Calibri" panose="020F0502020204030204" pitchFamily="34" charset="0"/>
                <a:cs typeface="Calibri" panose="020F0502020204030204" pitchFamily="34" charset="0"/>
              </a:rPr>
              <a:t>Sizing Systems for the Required Bandwidth Delay Product</a:t>
            </a:r>
            <a:endParaRPr lang="en-US" sz="3200" b="1" dirty="0">
              <a:highlight>
                <a:srgbClr val="FFFF00"/>
              </a:highligh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47D64BB-22AD-96ED-9F4B-68D85EEC06A4}"/>
              </a:ext>
            </a:extLst>
          </p:cNvPr>
          <p:cNvSpPr>
            <a:spLocks noGrp="1"/>
          </p:cNvSpPr>
          <p:nvPr>
            <p:ph idx="1"/>
          </p:nvPr>
        </p:nvSpPr>
        <p:spPr>
          <a:xfrm>
            <a:off x="308471" y="749147"/>
            <a:ext cx="11578727" cy="5838939"/>
          </a:xfrm>
        </p:spPr>
        <p:txBody>
          <a:bodyPr>
            <a:normAutofit/>
          </a:bodyPr>
          <a:lstStyle/>
          <a:p>
            <a:r>
              <a:rPr lang="en-US" sz="2400" dirty="0">
                <a:latin typeface="Calibri" panose="020F0502020204030204" pitchFamily="34" charset="0"/>
                <a:cs typeface="Calibri" panose="020F0502020204030204" pitchFamily="34" charset="0"/>
              </a:rPr>
              <a:t>We now know that </a:t>
            </a:r>
            <a:r>
              <a:rPr lang="en-US" sz="2400" b="1" dirty="0">
                <a:latin typeface="Calibri" panose="020F0502020204030204" pitchFamily="34" charset="0"/>
                <a:cs typeface="Calibri" panose="020F0502020204030204" pitchFamily="34" charset="0"/>
              </a:rPr>
              <a:t>we need buffers big enough to accommodate the bandwidth delay product.</a:t>
            </a:r>
            <a:r>
              <a:rPr lang="en-US" sz="2400" dirty="0">
                <a:latin typeface="Calibri" panose="020F0502020204030204" pitchFamily="34" charset="0"/>
                <a:cs typeface="Calibri" panose="020F0502020204030204" pitchFamily="34" charset="0"/>
              </a:rPr>
              <a:t> But how do we actually tweak or tune systems to handle "long fat networks?"</a:t>
            </a:r>
          </a:p>
          <a:p>
            <a:endParaRPr lang="en-US" sz="2400" dirty="0">
              <a:cs typeface="Calibri" panose="020F0502020204030204" pitchFamily="34" charset="0"/>
            </a:endParaRPr>
          </a:p>
          <a:p>
            <a:r>
              <a:rPr lang="en-US" sz="2400" dirty="0">
                <a:latin typeface="Calibri" panose="020F0502020204030204" pitchFamily="34" charset="0"/>
                <a:cs typeface="Calibri" panose="020F0502020204030204" pitchFamily="34" charset="0"/>
              </a:rPr>
              <a:t>First of all, what's our target sending rate? </a:t>
            </a:r>
            <a:r>
              <a:rPr lang="en-US" sz="2400" dirty="0">
                <a:cs typeface="Calibri" panose="020F0502020204030204" pitchFamily="34" charset="0"/>
              </a:rPr>
              <a:t>See </a:t>
            </a:r>
            <a:br>
              <a:rPr lang="en-US" sz="2400" dirty="0">
                <a:cs typeface="Calibri" panose="020F0502020204030204" pitchFamily="34" charset="0"/>
              </a:rPr>
            </a:br>
            <a:r>
              <a:rPr lang="en-US" sz="2400" dirty="0">
                <a:cs typeface="Calibri" panose="020F0502020204030204" pitchFamily="34" charset="0"/>
              </a:rPr>
              <a:t>https://</a:t>
            </a:r>
            <a:r>
              <a:rPr lang="en-US" sz="2400" dirty="0" err="1">
                <a:cs typeface="Calibri" panose="020F0502020204030204" pitchFamily="34" charset="0"/>
              </a:rPr>
              <a:t>fasterdata.es.net</a:t>
            </a:r>
            <a:r>
              <a:rPr lang="en-US" sz="2400" dirty="0">
                <a:cs typeface="Calibri" panose="020F0502020204030204" pitchFamily="34" charset="0"/>
              </a:rPr>
              <a:t>/host-tuning/</a:t>
            </a:r>
            <a:r>
              <a:rPr lang="en-US" sz="2400" dirty="0" err="1">
                <a:cs typeface="Calibri" panose="020F0502020204030204" pitchFamily="34" charset="0"/>
              </a:rPr>
              <a:t>linux</a:t>
            </a:r>
            <a:r>
              <a:rPr lang="en-US" sz="2400" dirty="0">
                <a:cs typeface="Calibri" panose="020F0502020204030204" pitchFamily="34" charset="0"/>
              </a:rPr>
              <a:t>/</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We could choose to set our buffers to a level that should allow us to fill a 2.5Gbps link with </a:t>
            </a:r>
            <a:r>
              <a:rPr lang="en-US" sz="2400" b="1" dirty="0">
                <a:latin typeface="Calibri" panose="020F0502020204030204" pitchFamily="34" charset="0"/>
                <a:cs typeface="Calibri" panose="020F0502020204030204" pitchFamily="34" charset="0"/>
              </a:rPr>
              <a:t>four parallel flows.</a:t>
            </a:r>
            <a:r>
              <a:rPr lang="en-US" sz="2400" dirty="0">
                <a:cs typeface="Calibri" panose="020F0502020204030204" pitchFamily="34" charset="0"/>
              </a:rPr>
              <a:t> That means that if we're using the iperf3 bandwidth testing tool, we'd specify that we wanted to use four parallel flows with dash capital P 4:</a:t>
            </a:r>
            <a:br>
              <a:rPr lang="en-US" sz="2400" b="1" dirty="0">
                <a:cs typeface="Calibri" panose="020F0502020204030204" pitchFamily="34" charset="0"/>
              </a:rPr>
            </a:br>
            <a:br>
              <a:rPr lang="en-US" sz="2400" b="1" dirty="0">
                <a:cs typeface="Calibri" panose="020F0502020204030204" pitchFamily="34" charset="0"/>
              </a:rPr>
            </a:br>
            <a:r>
              <a:rPr lang="en-US" sz="2200" dirty="0">
                <a:latin typeface="Courier New" panose="02070309020205020404" pitchFamily="49" charset="0"/>
                <a:cs typeface="Courier New" panose="02070309020205020404" pitchFamily="49" charset="0"/>
              </a:rPr>
              <a:t>$ </a:t>
            </a:r>
            <a:r>
              <a:rPr lang="en-US" sz="2200" b="1" dirty="0">
                <a:latin typeface="Courier New" panose="02070309020205020404" pitchFamily="49" charset="0"/>
                <a:cs typeface="Courier New" panose="02070309020205020404" pitchFamily="49" charset="0"/>
              </a:rPr>
              <a:t>iperf3 -c </a:t>
            </a:r>
            <a:r>
              <a:rPr lang="en-US" sz="2200" b="1" dirty="0" err="1">
                <a:latin typeface="Courier New" panose="02070309020205020404" pitchFamily="49" charset="0"/>
                <a:cs typeface="Courier New" panose="02070309020205020404" pitchFamily="49" charset="0"/>
              </a:rPr>
              <a:t>iperf.online.net</a:t>
            </a:r>
            <a:r>
              <a:rPr lang="en-US" sz="2200" b="1" dirty="0">
                <a:latin typeface="Courier New" panose="02070309020205020404" pitchFamily="49" charset="0"/>
                <a:cs typeface="Courier New" panose="02070309020205020404" pitchFamily="49" charset="0"/>
              </a:rPr>
              <a:t> -p 5200-5209 </a:t>
            </a:r>
            <a:r>
              <a:rPr lang="en-US" sz="2200" b="1" dirty="0">
                <a:highlight>
                  <a:srgbClr val="FFFF00"/>
                </a:highlight>
                <a:latin typeface="Courier New" panose="02070309020205020404" pitchFamily="49" charset="0"/>
                <a:cs typeface="Courier New" panose="02070309020205020404" pitchFamily="49" charset="0"/>
              </a:rPr>
              <a:t>-P 4</a:t>
            </a:r>
            <a:br>
              <a:rPr lang="en-US" sz="2200" b="1" dirty="0">
                <a:highlight>
                  <a:srgbClr val="FFFF00"/>
                </a:highlight>
                <a:latin typeface="Courier New" panose="02070309020205020404" pitchFamily="49" charset="0"/>
                <a:cs typeface="Courier New" panose="02070309020205020404" pitchFamily="49" charset="0"/>
              </a:rPr>
            </a:br>
            <a:endParaRPr lang="en-US" sz="2200" b="1" dirty="0">
              <a:highlight>
                <a:srgbClr val="FFFF00"/>
              </a:highlight>
              <a:latin typeface="Courier New" panose="02070309020205020404" pitchFamily="49" charset="0"/>
              <a:cs typeface="Courier New" panose="02070309020205020404" pitchFamily="49" charset="0"/>
            </a:endParaRPr>
          </a:p>
          <a:p>
            <a:r>
              <a:rPr lang="en-US" sz="2400" dirty="0">
                <a:cs typeface="Calibri" panose="020F0502020204030204" pitchFamily="34" charset="0"/>
              </a:rPr>
              <a:t>On the other hand, if you want to realize a full 2.5 Gbps in just a</a:t>
            </a:r>
            <a:r>
              <a:rPr lang="en-US" sz="2400" b="1" dirty="0">
                <a:cs typeface="Calibri" panose="020F0502020204030204" pitchFamily="34" charset="0"/>
              </a:rPr>
              <a:t> single stream </a:t>
            </a:r>
            <a:r>
              <a:rPr lang="en-US" sz="2400" dirty="0">
                <a:cs typeface="Calibri" panose="020F0502020204030204" pitchFamily="34" charset="0"/>
              </a:rPr>
              <a:t>to remote hosts, you may need to set your buffers to value that's four times larger.</a:t>
            </a:r>
          </a:p>
        </p:txBody>
      </p:sp>
      <p:sp>
        <p:nvSpPr>
          <p:cNvPr id="4" name="Slide Number Placeholder 3">
            <a:extLst>
              <a:ext uri="{FF2B5EF4-FFF2-40B4-BE49-F238E27FC236}">
                <a16:creationId xmlns:a16="http://schemas.microsoft.com/office/drawing/2014/main" id="{E1A2A4F8-16D6-4FA9-B1C8-8D12D380129C}"/>
              </a:ext>
            </a:extLst>
          </p:cNvPr>
          <p:cNvSpPr>
            <a:spLocks noGrp="1"/>
          </p:cNvSpPr>
          <p:nvPr>
            <p:ph type="sldNum" sz="quarter" idx="12"/>
          </p:nvPr>
        </p:nvSpPr>
        <p:spPr/>
        <p:txBody>
          <a:bodyPr/>
          <a:lstStyle/>
          <a:p>
            <a:fld id="{8B04D3DA-140F-184A-82C2-6FC5EAE7F0A1}" type="slidenum">
              <a:rPr lang="en-US" smtClean="0"/>
              <a:t>66</a:t>
            </a:fld>
            <a:endParaRPr lang="en-US"/>
          </a:p>
        </p:txBody>
      </p:sp>
    </p:spTree>
    <p:extLst>
      <p:ext uri="{BB962C8B-B14F-4D97-AF65-F5344CB8AC3E}">
        <p14:creationId xmlns:p14="http://schemas.microsoft.com/office/powerpoint/2010/main" val="22602844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E833C-45C0-54B9-3CF2-5E817CC36A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B6B9EE-FDCE-C724-6EFD-152F242D2D46}"/>
              </a:ext>
            </a:extLst>
          </p:cNvPr>
          <p:cNvSpPr>
            <a:spLocks noGrp="1"/>
          </p:cNvSpPr>
          <p:nvPr>
            <p:ph type="title"/>
          </p:nvPr>
        </p:nvSpPr>
        <p:spPr>
          <a:xfrm>
            <a:off x="308472" y="176270"/>
            <a:ext cx="11578728" cy="473725"/>
          </a:xfrm>
        </p:spPr>
        <p:txBody>
          <a:bodyPr>
            <a:normAutofit/>
          </a:bodyPr>
          <a:lstStyle/>
          <a:p>
            <a:r>
              <a:rPr lang="en-US" sz="3200" b="1" dirty="0">
                <a:highlight>
                  <a:srgbClr val="FFFF00"/>
                </a:highlight>
                <a:latin typeface="Calibri" panose="020F0502020204030204" pitchFamily="34" charset="0"/>
                <a:cs typeface="Calibri" panose="020F0502020204030204" pitchFamily="34" charset="0"/>
              </a:rPr>
              <a:t>Macs:</a:t>
            </a:r>
            <a:r>
              <a:rPr lang="en-US" sz="3200" b="1" dirty="0">
                <a:latin typeface="Calibri" panose="020F0502020204030204" pitchFamily="34" charset="0"/>
                <a:cs typeface="Calibri" panose="020F0502020204030204" pitchFamily="34" charset="0"/>
              </a:rPr>
              <a:t> Will "Auto-Tune" (But Only Up To A Point)</a:t>
            </a:r>
            <a:endParaRPr lang="en-US" sz="3200" b="1" dirty="0">
              <a:highlight>
                <a:srgbClr val="FFFF00"/>
              </a:highligh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A387A3A-15A7-146F-37FB-F290F906009F}"/>
              </a:ext>
            </a:extLst>
          </p:cNvPr>
          <p:cNvSpPr>
            <a:spLocks noGrp="1"/>
          </p:cNvSpPr>
          <p:nvPr>
            <p:ph idx="1"/>
          </p:nvPr>
        </p:nvSpPr>
        <p:spPr>
          <a:xfrm>
            <a:off x="308471" y="793214"/>
            <a:ext cx="11578727" cy="5794873"/>
          </a:xfrm>
        </p:spPr>
        <p:txBody>
          <a:bodyPr>
            <a:normAutofit/>
          </a:bodyPr>
          <a:lstStyle/>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Mac OS typically will auto-tune send and receive buffers up to a level that's set in </a:t>
            </a:r>
            <a:r>
              <a:rPr lang="en-US" sz="2400" dirty="0" err="1">
                <a:latin typeface="Calibri" panose="020F0502020204030204" pitchFamily="34" charset="0"/>
                <a:cs typeface="Calibri" panose="020F0502020204030204" pitchFamily="34" charset="0"/>
              </a:rPr>
              <a:t>sysctl</a:t>
            </a:r>
            <a:r>
              <a:rPr lang="en-US" sz="2400" dirty="0">
                <a:latin typeface="Calibri" panose="020F0502020204030204" pitchFamily="34" charset="0"/>
                <a:cs typeface="Calibri" panose="020F0502020204030204" pitchFamily="34" charset="0"/>
              </a:rPr>
              <a:t> variables. </a:t>
            </a:r>
            <a:r>
              <a:rPr lang="en-US" sz="2400" dirty="0"/>
              <a:t>If you're on a Mac, you can </a:t>
            </a:r>
            <a:r>
              <a:rPr lang="en-US" sz="2400" dirty="0">
                <a:sym typeface="Wingdings" pitchFamily="2" charset="2"/>
              </a:rPr>
              <a:t>check yours values in a Terminal window with:</a:t>
            </a:r>
            <a:br>
              <a:rPr lang="en-US" sz="2400" dirty="0">
                <a:latin typeface="Calibri" panose="020F0502020204030204" pitchFamily="34" charset="0"/>
                <a:cs typeface="Calibri" panose="020F0502020204030204" pitchFamily="34" charset="0"/>
              </a:rPr>
            </a:br>
            <a:br>
              <a:rPr lang="en-US" sz="2400" dirty="0"/>
            </a:br>
            <a:r>
              <a:rPr lang="en-US" sz="2200"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sysctl</a:t>
            </a: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net.inet.tcp.autorcvbufmax</a:t>
            </a:r>
            <a:br>
              <a:rPr lang="en-US" sz="2200" dirty="0">
                <a:latin typeface="Courier New" panose="02070309020205020404" pitchFamily="49" charset="0"/>
                <a:cs typeface="Courier New" panose="02070309020205020404" pitchFamily="49" charset="0"/>
              </a:rPr>
            </a:br>
            <a:r>
              <a:rPr lang="en-US" sz="2200" dirty="0" err="1">
                <a:latin typeface="Courier New" panose="02070309020205020404" pitchFamily="49" charset="0"/>
                <a:cs typeface="Courier New" panose="02070309020205020404" pitchFamily="49" charset="0"/>
              </a:rPr>
              <a:t>net.inet.tcp.autorcvbufmax</a:t>
            </a:r>
            <a:r>
              <a:rPr lang="en-US" sz="2200" dirty="0">
                <a:latin typeface="Courier New" panose="02070309020205020404" pitchFamily="49" charset="0"/>
                <a:cs typeface="Courier New" panose="02070309020205020404" pitchFamily="49" charset="0"/>
              </a:rPr>
              <a:t>: 4194304</a:t>
            </a:r>
            <a:br>
              <a:rPr lang="en-US" sz="2200" dirty="0">
                <a:latin typeface="Courier New" panose="02070309020205020404" pitchFamily="49" charset="0"/>
                <a:cs typeface="Courier New" panose="02070309020205020404" pitchFamily="49" charset="0"/>
              </a:rPr>
            </a:b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sysctl</a:t>
            </a: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net.inet.tcp.autosndbufmax</a:t>
            </a:r>
            <a:br>
              <a:rPr lang="en-US" sz="2200" dirty="0">
                <a:latin typeface="Courier New" panose="02070309020205020404" pitchFamily="49" charset="0"/>
                <a:cs typeface="Courier New" panose="02070309020205020404" pitchFamily="49" charset="0"/>
              </a:rPr>
            </a:br>
            <a:r>
              <a:rPr lang="en-US" sz="2200" dirty="0" err="1">
                <a:latin typeface="Courier New" panose="02070309020205020404" pitchFamily="49" charset="0"/>
                <a:cs typeface="Courier New" panose="02070309020205020404" pitchFamily="49" charset="0"/>
              </a:rPr>
              <a:t>net.inet.tcp.autosndbufmax</a:t>
            </a:r>
            <a:r>
              <a:rPr lang="en-US" sz="2200" dirty="0">
                <a:latin typeface="Courier New" panose="02070309020205020404" pitchFamily="49" charset="0"/>
                <a:cs typeface="Courier New" panose="02070309020205020404" pitchFamily="49" charset="0"/>
              </a:rPr>
              <a:t>: 4194304</a:t>
            </a:r>
            <a:br>
              <a:rPr lang="en-US" sz="2400" dirty="0"/>
            </a:br>
            <a:endParaRPr lang="en-US" sz="2400" dirty="0">
              <a:sym typeface="Wingdings" pitchFamily="2" charset="2"/>
            </a:endParaRPr>
          </a:p>
          <a:p>
            <a:pPr>
              <a:buFont typeface="Arial" panose="020B0604020202020204" pitchFamily="34" charset="0"/>
              <a:buChar char="•"/>
            </a:pPr>
            <a:r>
              <a:rPr lang="en-US" sz="2400" b="1" dirty="0">
                <a:sym typeface="Wingdings" pitchFamily="2" charset="2"/>
              </a:rPr>
              <a:t>If you've got a connection that's 2.5 gigabit or faster,</a:t>
            </a:r>
            <a:r>
              <a:rPr lang="en-US" sz="2400" dirty="0">
                <a:sym typeface="Wingdings" pitchFamily="2" charset="2"/>
              </a:rPr>
              <a:t> and you potentially want single stream 2.5Gbps throughput, you can try temporarily increasing those limits to 80MB with:</a:t>
            </a:r>
            <a:br>
              <a:rPr lang="en-US" sz="2400" dirty="0">
                <a:sym typeface="Wingdings" pitchFamily="2" charset="2"/>
              </a:rPr>
            </a:br>
            <a:br>
              <a:rPr lang="en-US" sz="2400" dirty="0">
                <a:sym typeface="Wingdings" pitchFamily="2" charset="2"/>
              </a:rPr>
            </a:br>
            <a:r>
              <a:rPr lang="en-US" sz="2200" dirty="0">
                <a:latin typeface="Courier New" panose="02070309020205020404" pitchFamily="49" charset="0"/>
                <a:cs typeface="Courier New" panose="02070309020205020404" pitchFamily="49" charset="0"/>
                <a:sym typeface="Wingdings" pitchFamily="2" charset="2"/>
              </a:rPr>
              <a:t>$ </a:t>
            </a:r>
            <a:r>
              <a:rPr lang="en-US" sz="2200" b="1" dirty="0" err="1">
                <a:latin typeface="Courier New" panose="02070309020205020404" pitchFamily="49" charset="0"/>
                <a:cs typeface="Courier New" panose="02070309020205020404" pitchFamily="49" charset="0"/>
              </a:rPr>
              <a:t>sudo</a:t>
            </a: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sysctl</a:t>
            </a:r>
            <a:r>
              <a:rPr lang="en-US" sz="2200" b="1" dirty="0">
                <a:latin typeface="Courier New" panose="02070309020205020404" pitchFamily="49" charset="0"/>
                <a:cs typeface="Courier New" panose="02070309020205020404" pitchFamily="49" charset="0"/>
              </a:rPr>
              <a:t> -w </a:t>
            </a:r>
            <a:r>
              <a:rPr lang="en-US" sz="2200" b="1" dirty="0" err="1">
                <a:latin typeface="Courier New" panose="02070309020205020404" pitchFamily="49" charset="0"/>
                <a:cs typeface="Courier New" panose="02070309020205020404" pitchFamily="49" charset="0"/>
              </a:rPr>
              <a:t>net.inet.tcp.autorcvbufmax</a:t>
            </a:r>
            <a:r>
              <a:rPr lang="en-US" sz="2200" b="1" dirty="0">
                <a:latin typeface="Courier New" panose="02070309020205020404" pitchFamily="49" charset="0"/>
                <a:cs typeface="Courier New" panose="02070309020205020404" pitchFamily="49" charset="0"/>
              </a:rPr>
              <a:t>=83886080</a:t>
            </a: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sudo</a:t>
            </a: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sysctl</a:t>
            </a:r>
            <a:r>
              <a:rPr lang="en-US" sz="2200" b="1" dirty="0">
                <a:latin typeface="Courier New" panose="02070309020205020404" pitchFamily="49" charset="0"/>
                <a:cs typeface="Courier New" panose="02070309020205020404" pitchFamily="49" charset="0"/>
              </a:rPr>
              <a:t> -w </a:t>
            </a:r>
            <a:r>
              <a:rPr lang="en-US" sz="2200" b="1" dirty="0" err="1">
                <a:latin typeface="Courier New" panose="02070309020205020404" pitchFamily="49" charset="0"/>
                <a:cs typeface="Courier New" panose="02070309020205020404" pitchFamily="49" charset="0"/>
              </a:rPr>
              <a:t>net.inet.tcp.autosndbufmax</a:t>
            </a:r>
            <a:r>
              <a:rPr lang="en-US" sz="2200" b="1" dirty="0">
                <a:latin typeface="Courier New" panose="02070309020205020404" pitchFamily="49" charset="0"/>
                <a:cs typeface="Courier New" panose="02070309020205020404" pitchFamily="49" charset="0"/>
              </a:rPr>
              <a:t>=83886080</a:t>
            </a:r>
            <a:br>
              <a:rPr lang="en-US" sz="2400" dirty="0">
                <a:sym typeface="Wingdings" pitchFamily="2" charset="2"/>
              </a:rPr>
            </a:br>
            <a:br>
              <a:rPr lang="en-US" sz="2400" dirty="0">
                <a:sym typeface="Wingdings" pitchFamily="2" charset="2"/>
              </a:rPr>
            </a:br>
            <a:r>
              <a:rPr lang="en-US" sz="2400" b="1" dirty="0">
                <a:solidFill>
                  <a:srgbClr val="FF0000"/>
                </a:solidFill>
                <a:sym typeface="Wingdings" pitchFamily="2" charset="2"/>
              </a:rPr>
              <a:t>Do NOT tweak these values this high if you're on a slow connection or very busy system.</a:t>
            </a:r>
            <a:br>
              <a:rPr lang="en-US" sz="2400" b="1" dirty="0">
                <a:solidFill>
                  <a:srgbClr val="FF0000"/>
                </a:solidFill>
                <a:sym typeface="Wingdings" pitchFamily="2" charset="2"/>
              </a:rPr>
            </a:br>
            <a:br>
              <a:rPr lang="en-US" sz="2400" dirty="0">
                <a:sym typeface="Wingdings" pitchFamily="2" charset="2"/>
              </a:rPr>
            </a:br>
            <a:endParaRPr lang="en-US" sz="2400" dirty="0"/>
          </a:p>
          <a:p>
            <a:pPr marL="0" indent="0">
              <a:buNone/>
            </a:pP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27A144A-EF23-AFD6-935B-20B74CF5C311}"/>
              </a:ext>
            </a:extLst>
          </p:cNvPr>
          <p:cNvSpPr>
            <a:spLocks noGrp="1"/>
          </p:cNvSpPr>
          <p:nvPr>
            <p:ph type="sldNum" sz="quarter" idx="12"/>
          </p:nvPr>
        </p:nvSpPr>
        <p:spPr/>
        <p:txBody>
          <a:bodyPr/>
          <a:lstStyle/>
          <a:p>
            <a:fld id="{8B04D3DA-140F-184A-82C2-6FC5EAE7F0A1}" type="slidenum">
              <a:rPr lang="en-US" smtClean="0"/>
              <a:t>67</a:t>
            </a:fld>
            <a:endParaRPr lang="en-US"/>
          </a:p>
        </p:txBody>
      </p:sp>
    </p:spTree>
    <p:extLst>
      <p:ext uri="{BB962C8B-B14F-4D97-AF65-F5344CB8AC3E}">
        <p14:creationId xmlns:p14="http://schemas.microsoft.com/office/powerpoint/2010/main" val="31895715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768D9-B7A7-2247-21D5-CEACE5F1F3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665B06-73B9-30D1-372A-5CD5F94AF01F}"/>
              </a:ext>
            </a:extLst>
          </p:cNvPr>
          <p:cNvSpPr>
            <a:spLocks noGrp="1"/>
          </p:cNvSpPr>
          <p:nvPr>
            <p:ph type="title"/>
          </p:nvPr>
        </p:nvSpPr>
        <p:spPr>
          <a:xfrm>
            <a:off x="308472" y="176270"/>
            <a:ext cx="11578728" cy="473725"/>
          </a:xfrm>
        </p:spPr>
        <p:txBody>
          <a:bodyPr>
            <a:normAutofit/>
          </a:bodyPr>
          <a:lstStyle/>
          <a:p>
            <a:r>
              <a:rPr lang="en-US" sz="3200" b="1" dirty="0">
                <a:highlight>
                  <a:srgbClr val="FFFF00"/>
                </a:highlight>
                <a:latin typeface="Calibri" panose="020F0502020204030204" pitchFamily="34" charset="0"/>
                <a:cs typeface="Calibri" panose="020F0502020204030204" pitchFamily="34" charset="0"/>
              </a:rPr>
              <a:t>Macs:</a:t>
            </a:r>
            <a:r>
              <a:rPr lang="en-US" sz="3200" b="1" dirty="0">
                <a:latin typeface="Calibri" panose="020F0502020204030204" pitchFamily="34" charset="0"/>
                <a:cs typeface="Calibri" panose="020F0502020204030204" pitchFamily="34" charset="0"/>
              </a:rPr>
              <a:t> Bumping Up the Autotuning Max Values </a:t>
            </a:r>
            <a:r>
              <a:rPr lang="en-US" sz="3200" b="1" u="sng" dirty="0">
                <a:latin typeface="Calibri" panose="020F0502020204030204" pitchFamily="34" charset="0"/>
                <a:cs typeface="Calibri" panose="020F0502020204030204" pitchFamily="34" charset="0"/>
              </a:rPr>
              <a:t>Persistently</a:t>
            </a:r>
            <a:endParaRPr lang="en-US" sz="3200" b="1" u="sng" dirty="0">
              <a:highlight>
                <a:srgbClr val="FFFF00"/>
              </a:highligh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7B43CF4-23BD-10DB-18D5-65C888607ACA}"/>
              </a:ext>
            </a:extLst>
          </p:cNvPr>
          <p:cNvSpPr>
            <a:spLocks noGrp="1"/>
          </p:cNvSpPr>
          <p:nvPr>
            <p:ph idx="1"/>
          </p:nvPr>
        </p:nvSpPr>
        <p:spPr>
          <a:xfrm>
            <a:off x="308471" y="771181"/>
            <a:ext cx="11578727" cy="5816906"/>
          </a:xfrm>
        </p:spPr>
        <p:txBody>
          <a:bodyPr>
            <a:normAutofit/>
          </a:bodyPr>
          <a:lstStyle/>
          <a:p>
            <a:pPr marL="0" indent="0">
              <a:lnSpc>
                <a:spcPct val="100000"/>
              </a:lnSpc>
              <a:spcBef>
                <a:spcPts val="0"/>
              </a:spcBef>
              <a:buNone/>
            </a:pPr>
            <a:r>
              <a:rPr lang="en-US" sz="2400" dirty="0">
                <a:latin typeface="Calibri" panose="020F0502020204030204" pitchFamily="34" charset="0"/>
                <a:cs typeface="Calibri" panose="020F0502020204030204" pitchFamily="34" charset="0"/>
              </a:rPr>
              <a:t>You can make those values persistent by adding the following lines to </a:t>
            </a:r>
            <a:r>
              <a:rPr lang="en-US" sz="2200" dirty="0">
                <a:latin typeface="Courier New" panose="02070309020205020404" pitchFamily="49" charset="0"/>
                <a:cs typeface="Courier New" panose="02070309020205020404" pitchFamily="49" charset="0"/>
              </a:rPr>
              <a:t>/</a:t>
            </a:r>
            <a:r>
              <a:rPr lang="en-US" sz="2200" dirty="0" err="1">
                <a:latin typeface="Courier New" panose="02070309020205020404" pitchFamily="49" charset="0"/>
                <a:cs typeface="Courier New" panose="02070309020205020404" pitchFamily="49" charset="0"/>
              </a:rPr>
              <a:t>etc</a:t>
            </a:r>
            <a:r>
              <a:rPr lang="en-US" sz="2200" dirty="0">
                <a:latin typeface="Courier New" panose="02070309020205020404" pitchFamily="49" charset="0"/>
                <a:cs typeface="Courier New" panose="02070309020205020404" pitchFamily="49" charset="0"/>
              </a:rPr>
              <a:t>/</a:t>
            </a:r>
            <a:r>
              <a:rPr lang="en-US" sz="2200" dirty="0" err="1">
                <a:latin typeface="Courier New" panose="02070309020205020404" pitchFamily="49" charset="0"/>
                <a:cs typeface="Courier New" panose="02070309020205020404" pitchFamily="49" charset="0"/>
              </a:rPr>
              <a:t>sysctl.conf</a:t>
            </a:r>
            <a:r>
              <a:rPr lang="en-US" sz="2200" dirty="0">
                <a:latin typeface="Calibri" panose="020F0502020204030204" pitchFamily="34" charset="0"/>
                <a:cs typeface="Calibri" panose="020F0502020204030204" pitchFamily="34" charset="0"/>
              </a:rPr>
              <a:t> </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200" dirty="0">
                <a:latin typeface="Courier New" panose="02070309020205020404" pitchFamily="49" charset="0"/>
                <a:cs typeface="Courier New" panose="02070309020205020404" pitchFamily="49" charset="0"/>
              </a:rPr>
              <a:t># Increase maximum receive buffer for TCP autotuning to 80MB</a:t>
            </a:r>
          </a:p>
          <a:p>
            <a:pPr marL="0" indent="0">
              <a:lnSpc>
                <a:spcPct val="100000"/>
              </a:lnSpc>
              <a:spcBef>
                <a:spcPts val="0"/>
              </a:spcBef>
              <a:buNone/>
            </a:pPr>
            <a:r>
              <a:rPr lang="en-US" sz="2200" dirty="0" err="1">
                <a:latin typeface="Courier New" panose="02070309020205020404" pitchFamily="49" charset="0"/>
                <a:cs typeface="Courier New" panose="02070309020205020404" pitchFamily="49" charset="0"/>
              </a:rPr>
              <a:t>net.inet.tcp.autorcvbufmax</a:t>
            </a:r>
            <a:r>
              <a:rPr lang="en-US" sz="2200" dirty="0">
                <a:latin typeface="Courier New" panose="02070309020205020404" pitchFamily="49" charset="0"/>
                <a:cs typeface="Courier New" panose="02070309020205020404" pitchFamily="49" charset="0"/>
              </a:rPr>
              <a:t>=83886080</a:t>
            </a:r>
          </a:p>
          <a:p>
            <a:pPr marL="0" indent="0">
              <a:lnSpc>
                <a:spcPct val="100000"/>
              </a:lnSpc>
              <a:spcBef>
                <a:spcPts val="0"/>
              </a:spcBef>
              <a:buNone/>
            </a:pPr>
            <a:endParaRPr lang="en-US" sz="2200"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2200" dirty="0">
                <a:latin typeface="Courier New" panose="02070309020205020404" pitchFamily="49" charset="0"/>
                <a:cs typeface="Courier New" panose="02070309020205020404" pitchFamily="49" charset="0"/>
              </a:rPr>
              <a:t># Increase maximum send buffer for TCP autotuning to 80MB</a:t>
            </a:r>
          </a:p>
          <a:p>
            <a:pPr marL="0" indent="0">
              <a:lnSpc>
                <a:spcPct val="100000"/>
              </a:lnSpc>
              <a:spcBef>
                <a:spcPts val="0"/>
              </a:spcBef>
              <a:buNone/>
            </a:pPr>
            <a:r>
              <a:rPr lang="en-US" sz="2200" dirty="0" err="1">
                <a:latin typeface="Courier New" panose="02070309020205020404" pitchFamily="49" charset="0"/>
                <a:cs typeface="Courier New" panose="02070309020205020404" pitchFamily="49" charset="0"/>
              </a:rPr>
              <a:t>net.inet.tcp.autosndbufmax</a:t>
            </a:r>
            <a:r>
              <a:rPr lang="en-US" sz="2200" dirty="0">
                <a:latin typeface="Courier New" panose="02070309020205020404" pitchFamily="49" charset="0"/>
                <a:cs typeface="Courier New" panose="02070309020205020404" pitchFamily="49" charset="0"/>
              </a:rPr>
              <a:t>=83886080</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marL="0" indent="0">
              <a:buNone/>
            </a:pPr>
            <a:r>
              <a:rPr lang="en-US" sz="2400" b="1" dirty="0">
                <a:latin typeface="Calibri" panose="020F0502020204030204" pitchFamily="34" charset="0"/>
                <a:cs typeface="Calibri" panose="020F0502020204030204" pitchFamily="34" charset="0"/>
              </a:rPr>
              <a:t>Note: </a:t>
            </a:r>
            <a:r>
              <a:rPr lang="en-US" sz="2400" dirty="0">
                <a:latin typeface="Calibri" panose="020F0502020204030204" pitchFamily="34" charset="0"/>
                <a:cs typeface="Calibri" panose="020F0502020204030204" pitchFamily="34" charset="0"/>
              </a:rPr>
              <a:t>Theoretically Macs with </a:t>
            </a:r>
            <a:r>
              <a:rPr lang="en-US" sz="2400" b="1" dirty="0">
                <a:latin typeface="Calibri" panose="020F0502020204030204" pitchFamily="34" charset="0"/>
                <a:cs typeface="Calibri" panose="020F0502020204030204" pitchFamily="34" charset="0"/>
              </a:rPr>
              <a:t>Apple's SIP (System </a:t>
            </a:r>
            <a:r>
              <a:rPr lang="en-US" sz="2400" b="1" dirty="0">
                <a:cs typeface="Calibri" panose="020F0502020204030204" pitchFamily="34" charset="0"/>
              </a:rPr>
              <a:t>I</a:t>
            </a:r>
            <a:r>
              <a:rPr lang="en-US" sz="2400" b="1" dirty="0">
                <a:latin typeface="Calibri" panose="020F0502020204030204" pitchFamily="34" charset="0"/>
                <a:cs typeface="Calibri" panose="020F0502020204030204" pitchFamily="34" charset="0"/>
              </a:rPr>
              <a:t>ntegrity </a:t>
            </a:r>
            <a:r>
              <a:rPr lang="en-US" sz="2400" b="1" dirty="0">
                <a:cs typeface="Calibri" panose="020F0502020204030204" pitchFamily="34" charset="0"/>
              </a:rPr>
              <a:t>P</a:t>
            </a:r>
            <a:r>
              <a:rPr lang="en-US" sz="2400" b="1" dirty="0">
                <a:latin typeface="Calibri" panose="020F0502020204030204" pitchFamily="34" charset="0"/>
                <a:cs typeface="Calibri" panose="020F0502020204030204" pitchFamily="34" charset="0"/>
              </a:rPr>
              <a:t>rotection)</a:t>
            </a:r>
            <a:r>
              <a:rPr lang="en-US" sz="2400" dirty="0">
                <a:latin typeface="Calibri" panose="020F0502020204030204" pitchFamily="34" charset="0"/>
                <a:cs typeface="Calibri" panose="020F0502020204030204" pitchFamily="34" charset="0"/>
              </a:rPr>
              <a:t> enabled (the default) will </a:t>
            </a:r>
            <a:r>
              <a:rPr lang="en-US" sz="2400" dirty="0">
                <a:cs typeface="Calibri" panose="020F0502020204030204" pitchFamily="34" charset="0"/>
              </a:rPr>
              <a:t>NOT</a:t>
            </a:r>
            <a:r>
              <a:rPr lang="en-US" sz="2400" dirty="0">
                <a:latin typeface="Calibri" panose="020F0502020204030204" pitchFamily="34" charset="0"/>
                <a:cs typeface="Calibri" panose="020F0502020204030204" pitchFamily="34" charset="0"/>
              </a:rPr>
              <a:t> allow you to modify </a:t>
            </a:r>
            <a:r>
              <a:rPr lang="en-US" sz="2200" dirty="0">
                <a:latin typeface="Courier New" panose="02070309020205020404" pitchFamily="49" charset="0"/>
                <a:cs typeface="Courier New" panose="02070309020205020404" pitchFamily="49" charset="0"/>
              </a:rPr>
              <a:t>/</a:t>
            </a:r>
            <a:r>
              <a:rPr lang="en-US" sz="2200" dirty="0" err="1">
                <a:latin typeface="Courier New" panose="02070309020205020404" pitchFamily="49" charset="0"/>
                <a:cs typeface="Courier New" panose="02070309020205020404" pitchFamily="49" charset="0"/>
              </a:rPr>
              <a:t>etc</a:t>
            </a:r>
            <a:r>
              <a:rPr lang="en-US" sz="2200" dirty="0">
                <a:latin typeface="Courier New" panose="02070309020205020404" pitchFamily="49" charset="0"/>
                <a:cs typeface="Courier New" panose="02070309020205020404" pitchFamily="49" charset="0"/>
              </a:rPr>
              <a:t>/</a:t>
            </a:r>
            <a:r>
              <a:rPr lang="en-US" sz="2200" dirty="0" err="1">
                <a:latin typeface="Courier New" panose="02070309020205020404" pitchFamily="49" charset="0"/>
                <a:cs typeface="Courier New" panose="02070309020205020404" pitchFamily="49" charset="0"/>
              </a:rPr>
              <a:t>sysctl.conf</a:t>
            </a:r>
            <a:r>
              <a:rPr lang="en-US" sz="2200" dirty="0">
                <a:latin typeface="Courier New" panose="02070309020205020404" pitchFamily="49" charset="0"/>
                <a:cs typeface="Courier New" panose="02070309020205020404" pitchFamily="49" charset="0"/>
              </a:rPr>
              <a:t>,</a:t>
            </a:r>
            <a:r>
              <a:rPr lang="en-US" sz="2400" dirty="0">
                <a:latin typeface="Calibri" panose="020F0502020204030204" pitchFamily="34" charset="0"/>
                <a:cs typeface="Calibri" panose="020F0502020204030204" pitchFamily="34" charset="0"/>
              </a:rPr>
              <a:t> but at least on my test Apple MacBook Pro, changes to </a:t>
            </a:r>
            <a:r>
              <a:rPr lang="en-US" sz="2200" dirty="0">
                <a:latin typeface="Courier New" panose="02070309020205020404" pitchFamily="49" charset="0"/>
                <a:cs typeface="Courier New" panose="02070309020205020404" pitchFamily="49" charset="0"/>
              </a:rPr>
              <a:t>/</a:t>
            </a:r>
            <a:r>
              <a:rPr lang="en-US" sz="2200" dirty="0" err="1">
                <a:latin typeface="Courier New" panose="02070309020205020404" pitchFamily="49" charset="0"/>
                <a:cs typeface="Courier New" panose="02070309020205020404" pitchFamily="49" charset="0"/>
              </a:rPr>
              <a:t>etc</a:t>
            </a:r>
            <a:r>
              <a:rPr lang="en-US" sz="2200" dirty="0">
                <a:latin typeface="Courier New" panose="02070309020205020404" pitchFamily="49" charset="0"/>
                <a:cs typeface="Courier New" panose="02070309020205020404" pitchFamily="49" charset="0"/>
              </a:rPr>
              <a:t>/</a:t>
            </a:r>
            <a:r>
              <a:rPr lang="en-US" sz="2200" dirty="0" err="1">
                <a:latin typeface="Courier New" panose="02070309020205020404" pitchFamily="49" charset="0"/>
                <a:cs typeface="Courier New" panose="02070309020205020404" pitchFamily="49" charset="0"/>
              </a:rPr>
              <a:t>sysctl.conf</a:t>
            </a:r>
            <a:r>
              <a:rPr lang="en-US" sz="2400" dirty="0">
                <a:latin typeface="Calibri" panose="020F0502020204030204" pitchFamily="34" charset="0"/>
                <a:cs typeface="Calibri" panose="020F0502020204030204" pitchFamily="34" charset="0"/>
              </a:rPr>
              <a:t> DO appear to be allowed and recognized across reboots.</a:t>
            </a:r>
            <a:r>
              <a:rPr lang="en-US" sz="2400" dirty="0">
                <a:cs typeface="Calibri" panose="020F0502020204030204" pitchFamily="34" charset="0"/>
              </a:rPr>
              <a:t> (An easy test: try creating that file and see if the values are as-specified after you reboot)</a:t>
            </a:r>
            <a:br>
              <a:rPr lang="en-US" sz="2400" dirty="0">
                <a:cs typeface="Calibri" panose="020F0502020204030204" pitchFamily="34" charset="0"/>
              </a:rPr>
            </a:br>
            <a:br>
              <a:rPr lang="en-US" sz="2400" dirty="0">
                <a:cs typeface="Calibri" panose="020F0502020204030204" pitchFamily="34" charset="0"/>
              </a:rPr>
            </a:br>
            <a:r>
              <a:rPr lang="en-US" sz="2400" b="1" dirty="0">
                <a:cs typeface="Calibri" panose="020F0502020204030204" pitchFamily="34" charset="0"/>
              </a:rPr>
              <a:t>If SIP does get in the way</a:t>
            </a:r>
            <a:r>
              <a:rPr lang="en-US" sz="2400" dirty="0">
                <a:cs typeface="Calibri" panose="020F0502020204030204" pitchFamily="34" charset="0"/>
              </a:rPr>
              <a:t>, see https://</a:t>
            </a:r>
            <a:r>
              <a:rPr lang="en-US" sz="2400" dirty="0" err="1">
                <a:cs typeface="Calibri" panose="020F0502020204030204" pitchFamily="34" charset="0"/>
              </a:rPr>
              <a:t>unix.stackexchange.com</a:t>
            </a:r>
            <a:r>
              <a:rPr lang="en-US" sz="2400" dirty="0">
                <a:cs typeface="Calibri" panose="020F0502020204030204" pitchFamily="34" charset="0"/>
              </a:rPr>
              <a:t>/questions/689295/values-from-sysctl-a-dont-match-etc-sysctl-conf-even-after-restart</a:t>
            </a:r>
            <a:br>
              <a:rPr lang="en-US" sz="2400" dirty="0">
                <a:latin typeface="Calibri" panose="020F0502020204030204" pitchFamily="34" charset="0"/>
                <a:cs typeface="Calibri" panose="020F0502020204030204" pitchFamily="34" charset="0"/>
              </a:rPr>
            </a:br>
            <a:br>
              <a:rPr lang="en-US" sz="2200" dirty="0">
                <a:latin typeface="Courier New" panose="02070309020205020404" pitchFamily="49" charset="0"/>
                <a:cs typeface="Courier New" panose="02070309020205020404" pitchFamily="49" charset="0"/>
              </a:rPr>
            </a:br>
            <a:br>
              <a:rPr lang="en-US" sz="2200" dirty="0">
                <a:latin typeface="Courier New" panose="02070309020205020404" pitchFamily="49" charset="0"/>
                <a:cs typeface="Courier New" panose="02070309020205020404" pitchFamily="49" charset="0"/>
              </a:rPr>
            </a:br>
            <a:br>
              <a:rPr lang="en-US" sz="2400" dirty="0">
                <a:sym typeface="Wingdings" pitchFamily="2" charset="2"/>
              </a:rPr>
            </a:br>
            <a:endParaRPr lang="en-US" sz="2400" dirty="0"/>
          </a:p>
          <a:p>
            <a:pPr marL="0" indent="0">
              <a:buNone/>
            </a:pP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BC2A6BD-438D-D0E9-DDE7-A6231053EB6A}"/>
              </a:ext>
            </a:extLst>
          </p:cNvPr>
          <p:cNvSpPr>
            <a:spLocks noGrp="1"/>
          </p:cNvSpPr>
          <p:nvPr>
            <p:ph type="sldNum" sz="quarter" idx="12"/>
          </p:nvPr>
        </p:nvSpPr>
        <p:spPr/>
        <p:txBody>
          <a:bodyPr/>
          <a:lstStyle/>
          <a:p>
            <a:fld id="{8B04D3DA-140F-184A-82C2-6FC5EAE7F0A1}" type="slidenum">
              <a:rPr lang="en-US" smtClean="0"/>
              <a:t>68</a:t>
            </a:fld>
            <a:endParaRPr lang="en-US"/>
          </a:p>
        </p:txBody>
      </p:sp>
    </p:spTree>
    <p:extLst>
      <p:ext uri="{BB962C8B-B14F-4D97-AF65-F5344CB8AC3E}">
        <p14:creationId xmlns:p14="http://schemas.microsoft.com/office/powerpoint/2010/main" val="40720336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74BE7-8B7A-0BF6-F55F-3F4B3F5FF5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5CDF27-F1C6-7F5F-220C-F98C129B8433}"/>
              </a:ext>
            </a:extLst>
          </p:cNvPr>
          <p:cNvSpPr>
            <a:spLocks noGrp="1"/>
          </p:cNvSpPr>
          <p:nvPr>
            <p:ph type="title"/>
          </p:nvPr>
        </p:nvSpPr>
        <p:spPr>
          <a:xfrm>
            <a:off x="308472" y="176270"/>
            <a:ext cx="11578728" cy="473725"/>
          </a:xfrm>
        </p:spPr>
        <p:txBody>
          <a:bodyPr>
            <a:normAutofit/>
          </a:bodyPr>
          <a:lstStyle/>
          <a:p>
            <a:r>
              <a:rPr lang="en-US" sz="3200" b="1" dirty="0">
                <a:highlight>
                  <a:srgbClr val="FFFF00"/>
                </a:highlight>
                <a:latin typeface="Calibri" panose="020F0502020204030204" pitchFamily="34" charset="0"/>
                <a:cs typeface="Calibri" panose="020F0502020204030204" pitchFamily="34" charset="0"/>
              </a:rPr>
              <a:t>Macs:</a:t>
            </a:r>
            <a:r>
              <a:rPr lang="en-US" sz="3200" b="1" dirty="0">
                <a:latin typeface="Calibri" panose="020F0502020204030204" pitchFamily="34" charset="0"/>
                <a:cs typeface="Calibri" panose="020F0502020204030204" pitchFamily="34" charset="0"/>
              </a:rPr>
              <a:t> Network Link Conditioner</a:t>
            </a:r>
            <a:endParaRPr lang="en-US" sz="3200" b="1" u="sng" dirty="0">
              <a:highlight>
                <a:srgbClr val="FFFF00"/>
              </a:highligh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8FF5A1E-DDDC-6462-36AF-5D88F28F265D}"/>
              </a:ext>
            </a:extLst>
          </p:cNvPr>
          <p:cNvSpPr>
            <a:spLocks noGrp="1"/>
          </p:cNvSpPr>
          <p:nvPr>
            <p:ph idx="1"/>
          </p:nvPr>
        </p:nvSpPr>
        <p:spPr>
          <a:xfrm>
            <a:off x="308471" y="771181"/>
            <a:ext cx="11578727" cy="5816906"/>
          </a:xfrm>
        </p:spPr>
        <p:txBody>
          <a:bodyPr>
            <a:normAutofit/>
          </a:bodyPr>
          <a:lstStyle/>
          <a:p>
            <a:pPr marL="0" indent="0">
              <a:lnSpc>
                <a:spcPct val="100000"/>
              </a:lnSpc>
              <a:spcBef>
                <a:spcPts val="0"/>
              </a:spcBef>
              <a:buNone/>
            </a:pPr>
            <a:r>
              <a:rPr lang="en-US" sz="2400" dirty="0">
                <a:latin typeface="Calibri" panose="020F0502020204030204" pitchFamily="34" charset="0"/>
                <a:cs typeface="Calibri" panose="020F0502020204030204" pitchFamily="34" charset="0"/>
              </a:rPr>
              <a:t>Sometimes you may want to test how things would perform if latencies were at a particular level, but you don't have time to hunt for a test endpoint with the right latency.</a:t>
            </a:r>
          </a:p>
          <a:p>
            <a:pPr marL="0" indent="0">
              <a:lnSpc>
                <a:spcPct val="100000"/>
              </a:lnSpc>
              <a:spcBef>
                <a:spcPts val="0"/>
              </a:spcBef>
              <a:buNone/>
            </a:pPr>
            <a:endParaRPr lang="en-US" sz="2400" dirty="0">
              <a:cs typeface="Calibri" panose="020F0502020204030204" pitchFamily="34" charset="0"/>
            </a:endParaRPr>
          </a:p>
          <a:p>
            <a:pPr marL="0" indent="0">
              <a:lnSpc>
                <a:spcPct val="100000"/>
              </a:lnSpc>
              <a:spcBef>
                <a:spcPts val="0"/>
              </a:spcBef>
              <a:buNone/>
            </a:pPr>
            <a:r>
              <a:rPr lang="en-US" sz="2400" dirty="0">
                <a:latin typeface="Calibri" panose="020F0502020204030204" pitchFamily="34" charset="0"/>
                <a:cs typeface="Calibri" panose="020F0502020204030204" pitchFamily="34" charset="0"/>
              </a:rPr>
              <a:t>Fortunately, Mac Xcode (the free Apple developer toolkit) offers a supporting utility application called "Network Link Conditioner." </a:t>
            </a:r>
          </a:p>
          <a:p>
            <a:pPr marL="0" indent="0">
              <a:lnSpc>
                <a:spcPct val="100000"/>
              </a:lnSpc>
              <a:spcBef>
                <a:spcPts val="0"/>
              </a:spcBef>
              <a:buNone/>
            </a:pPr>
            <a:endParaRPr lang="en-US" sz="2400" dirty="0">
              <a:cs typeface="Calibri" panose="020F0502020204030204" pitchFamily="34" charset="0"/>
            </a:endParaRPr>
          </a:p>
          <a:p>
            <a:pPr marL="0" indent="0">
              <a:lnSpc>
                <a:spcPct val="100000"/>
              </a:lnSpc>
              <a:spcBef>
                <a:spcPts val="0"/>
              </a:spcBef>
              <a:buNone/>
            </a:pPr>
            <a:r>
              <a:rPr lang="en-US" sz="2400" dirty="0">
                <a:cs typeface="Calibri" panose="020F0502020204030204" pitchFamily="34" charset="0"/>
              </a:rPr>
              <a:t>Network Link Conditioner allows you t</a:t>
            </a:r>
            <a:r>
              <a:rPr lang="en-US" sz="2400" dirty="0">
                <a:latin typeface="Calibri" panose="020F0502020204030204" pitchFamily="34" charset="0"/>
                <a:cs typeface="Calibri" panose="020F0502020204030204" pitchFamily="34" charset="0"/>
              </a:rPr>
              <a:t>o easily add synthetic network delay (and/or synthetic packet loss) to your actual network connectivity.</a:t>
            </a:r>
          </a:p>
          <a:p>
            <a:pPr marL="0" indent="0">
              <a:lnSpc>
                <a:spcPct val="100000"/>
              </a:lnSpc>
              <a:spcBef>
                <a:spcPts val="0"/>
              </a:spcBef>
              <a:buNone/>
            </a:pPr>
            <a:endParaRPr lang="en-US" sz="2400" dirty="0">
              <a:cs typeface="Calibri" panose="020F0502020204030204" pitchFamily="34" charset="0"/>
              <a:sym typeface="Wingdings" pitchFamily="2" charset="2"/>
            </a:endParaRPr>
          </a:p>
          <a:p>
            <a:pPr marL="0" indent="0">
              <a:lnSpc>
                <a:spcPct val="100000"/>
              </a:lnSpc>
              <a:spcBef>
                <a:spcPts val="0"/>
              </a:spcBef>
              <a:buNone/>
            </a:pPr>
            <a:r>
              <a:rPr lang="en-US" sz="2400" dirty="0">
                <a:cs typeface="Calibri" panose="020F0502020204030204" pitchFamily="34" charset="0"/>
                <a:sym typeface="Wingdings" pitchFamily="2" charset="2"/>
              </a:rPr>
              <a:t>This makes it easy to see the impact of network latency (or packet loss) on your throughput.</a:t>
            </a:r>
          </a:p>
          <a:p>
            <a:pPr marL="0" indent="0">
              <a:lnSpc>
                <a:spcPct val="100000"/>
              </a:lnSpc>
              <a:spcBef>
                <a:spcPts val="0"/>
              </a:spcBef>
              <a:buNone/>
            </a:pPr>
            <a:endParaRPr lang="en-US" sz="2400" dirty="0">
              <a:cs typeface="Calibri" panose="020F0502020204030204" pitchFamily="34" charset="0"/>
              <a:sym typeface="Wingdings" pitchFamily="2" charset="2"/>
            </a:endParaRPr>
          </a:p>
          <a:p>
            <a:pPr marL="0" indent="0">
              <a:lnSpc>
                <a:spcPct val="100000"/>
              </a:lnSpc>
              <a:spcBef>
                <a:spcPts val="0"/>
              </a:spcBef>
              <a:buNone/>
            </a:pPr>
            <a:r>
              <a:rPr lang="en-US" sz="2400" dirty="0">
                <a:cs typeface="Calibri" panose="020F0502020204030204" pitchFamily="34" charset="0"/>
                <a:sym typeface="Wingdings" pitchFamily="2" charset="2"/>
              </a:rPr>
              <a:t>See the example on the following slide, showing creation of a profile with 200 msec of extra artificial latency.</a:t>
            </a:r>
            <a:br>
              <a:rPr lang="en-US" sz="2400" dirty="0">
                <a:sym typeface="Wingdings" pitchFamily="2" charset="2"/>
              </a:rPr>
            </a:br>
            <a:endParaRPr lang="en-US" sz="2400" dirty="0"/>
          </a:p>
          <a:p>
            <a:pPr marL="0" indent="0">
              <a:buNone/>
            </a:pP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1747822-7953-D777-4A76-3A7E1C50F6A0}"/>
              </a:ext>
            </a:extLst>
          </p:cNvPr>
          <p:cNvSpPr>
            <a:spLocks noGrp="1"/>
          </p:cNvSpPr>
          <p:nvPr>
            <p:ph type="sldNum" sz="quarter" idx="12"/>
          </p:nvPr>
        </p:nvSpPr>
        <p:spPr/>
        <p:txBody>
          <a:bodyPr/>
          <a:lstStyle/>
          <a:p>
            <a:fld id="{8B04D3DA-140F-184A-82C2-6FC5EAE7F0A1}" type="slidenum">
              <a:rPr lang="en-US" smtClean="0"/>
              <a:t>69</a:t>
            </a:fld>
            <a:endParaRPr lang="en-US"/>
          </a:p>
        </p:txBody>
      </p:sp>
    </p:spTree>
    <p:extLst>
      <p:ext uri="{BB962C8B-B14F-4D97-AF65-F5344CB8AC3E}">
        <p14:creationId xmlns:p14="http://schemas.microsoft.com/office/powerpoint/2010/main" val="473585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33F8C-1175-A4D4-2549-6D4FC4B3E8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F10CB2-B271-BC41-EAAB-0CA6685A3143}"/>
              </a:ext>
            </a:extLst>
          </p:cNvPr>
          <p:cNvSpPr>
            <a:spLocks noGrp="1"/>
          </p:cNvSpPr>
          <p:nvPr>
            <p:ph type="title"/>
          </p:nvPr>
        </p:nvSpPr>
        <p:spPr>
          <a:xfrm>
            <a:off x="308472" y="176270"/>
            <a:ext cx="11578728" cy="429658"/>
          </a:xfrm>
        </p:spPr>
        <p:txBody>
          <a:bodyPr>
            <a:normAutofit fontScale="90000"/>
          </a:bodyPr>
          <a:lstStyle/>
          <a:p>
            <a:r>
              <a:rPr lang="en-US" sz="3200" b="1" dirty="0">
                <a:latin typeface="Calibri" panose="020F0502020204030204" pitchFamily="34" charset="0"/>
                <a:cs typeface="Calibri" panose="020F0502020204030204" pitchFamily="34" charset="0"/>
              </a:rPr>
              <a:t>Internet Transit Has Been Getting Substantially Faster and CHEAPER</a:t>
            </a:r>
          </a:p>
        </p:txBody>
      </p:sp>
      <p:sp>
        <p:nvSpPr>
          <p:cNvPr id="3" name="Content Placeholder 2">
            <a:extLst>
              <a:ext uri="{FF2B5EF4-FFF2-40B4-BE49-F238E27FC236}">
                <a16:creationId xmlns:a16="http://schemas.microsoft.com/office/drawing/2014/main" id="{3E4C8701-BDA6-416C-1C66-7729A8C8013F}"/>
              </a:ext>
            </a:extLst>
          </p:cNvPr>
          <p:cNvSpPr>
            <a:spLocks noGrp="1"/>
          </p:cNvSpPr>
          <p:nvPr>
            <p:ph idx="1"/>
          </p:nvPr>
        </p:nvSpPr>
        <p:spPr>
          <a:xfrm>
            <a:off x="308471" y="819397"/>
            <a:ext cx="11578727" cy="5768690"/>
          </a:xfrm>
        </p:spPr>
        <p:txBody>
          <a:bodyPr>
            <a:normAutofit/>
          </a:bodyPr>
          <a:lstStyle/>
          <a:p>
            <a:r>
              <a:rPr lang="en-US" sz="2400" dirty="0">
                <a:cs typeface="Calibri" panose="020F0502020204030204" pitchFamily="34" charset="0"/>
              </a:rPr>
              <a:t>At one point, 10 Gbps or OC-192 connections were considered to be very fast, but these days </a:t>
            </a:r>
            <a:r>
              <a:rPr lang="en-US" sz="2400" b="1" dirty="0">
                <a:cs typeface="Calibri" panose="020F0502020204030204" pitchFamily="34" charset="0"/>
              </a:rPr>
              <a:t>transit providers</a:t>
            </a:r>
            <a:r>
              <a:rPr lang="en-US" sz="2400" dirty="0">
                <a:cs typeface="Calibri" panose="020F0502020204030204" pitchFamily="34" charset="0"/>
              </a:rPr>
              <a:t> are routinely offering 100 Gbps  (and sometimes even 400 Gbps).</a:t>
            </a:r>
          </a:p>
          <a:p>
            <a:r>
              <a:rPr lang="en-US" sz="2400" dirty="0">
                <a:cs typeface="Calibri" panose="020F0502020204030204" pitchFamily="34" charset="0"/>
              </a:rPr>
              <a:t>A sample backbone provider, </a:t>
            </a:r>
            <a:r>
              <a:rPr lang="en-US" sz="2400" dirty="0" err="1">
                <a:cs typeface="Calibri" panose="020F0502020204030204" pitchFamily="34" charset="0"/>
              </a:rPr>
              <a:t>Arelion</a:t>
            </a:r>
            <a:r>
              <a:rPr lang="en-US" sz="2400" dirty="0">
                <a:cs typeface="Calibri" panose="020F0502020204030204" pitchFamily="34" charset="0"/>
              </a:rPr>
              <a:t> (formerly Telia), states, "For IP Transit, </a:t>
            </a:r>
            <a:r>
              <a:rPr lang="en-US" sz="2400" b="1" dirty="0">
                <a:cs typeface="Calibri" panose="020F0502020204030204" pitchFamily="34" charset="0"/>
              </a:rPr>
              <a:t>10Gb and 100Gb ports are the current standard.</a:t>
            </a:r>
            <a:r>
              <a:rPr lang="en-US" sz="2400" dirty="0">
                <a:cs typeface="Calibri" panose="020F0502020204030204" pitchFamily="34" charset="0"/>
              </a:rPr>
              <a:t> </a:t>
            </a:r>
            <a:r>
              <a:rPr lang="en-US" sz="2400" dirty="0" err="1">
                <a:cs typeface="Calibri" panose="020F0502020204030204" pitchFamily="34" charset="0"/>
              </a:rPr>
              <a:t>Arelion</a:t>
            </a:r>
            <a:r>
              <a:rPr lang="en-US" sz="2400" dirty="0">
                <a:cs typeface="Calibri" panose="020F0502020204030204" pitchFamily="34" charset="0"/>
              </a:rPr>
              <a:t> can offer 400Gb ports in many locations, as many as 50 at the moment." (https://</a:t>
            </a:r>
            <a:r>
              <a:rPr lang="en-US" sz="2400" dirty="0" err="1">
                <a:cs typeface="Calibri" panose="020F0502020204030204" pitchFamily="34" charset="0"/>
              </a:rPr>
              <a:t>www.arelion.com</a:t>
            </a:r>
            <a:r>
              <a:rPr lang="en-US" sz="2400" dirty="0">
                <a:cs typeface="Calibri" panose="020F0502020204030204" pitchFamily="34" charset="0"/>
              </a:rPr>
              <a:t>/products-and-services/internet-and-cloud) Way back in 2020, they went on to claim that "</a:t>
            </a:r>
            <a:r>
              <a:rPr lang="en-US" sz="2400" dirty="0"/>
              <a:t>In </a:t>
            </a:r>
            <a:r>
              <a:rPr lang="en-US" sz="2400" b="1" dirty="0"/>
              <a:t>2019</a:t>
            </a:r>
            <a:r>
              <a:rPr lang="en-US" sz="2400" dirty="0"/>
              <a:t> alone, Telia Carrier deployed </a:t>
            </a:r>
            <a:r>
              <a:rPr lang="en-US" sz="2400" b="1" dirty="0"/>
              <a:t>10,000 global 100-gigabit Ethernet ports,"</a:t>
            </a:r>
            <a:r>
              <a:rPr lang="en-US" sz="2400" dirty="0"/>
              <a:t> see https://</a:t>
            </a:r>
            <a:r>
              <a:rPr lang="en-US" sz="2400" dirty="0" err="1"/>
              <a:t>blog.arelion.com</a:t>
            </a:r>
            <a:r>
              <a:rPr lang="en-US" sz="2400" dirty="0"/>
              <a:t>/2020/08/03/</a:t>
            </a:r>
            <a:r>
              <a:rPr lang="en-US" sz="2400" dirty="0" err="1"/>
              <a:t>ip</a:t>
            </a:r>
            <a:r>
              <a:rPr lang="en-US" sz="2400" dirty="0"/>
              <a:t>-transit-everything-old-is-new-again/</a:t>
            </a:r>
          </a:p>
          <a:p>
            <a:r>
              <a:rPr lang="en-US" sz="2400" dirty="0" err="1"/>
              <a:t>TeleGeography</a:t>
            </a:r>
            <a:r>
              <a:rPr lang="en-US" sz="2400" dirty="0"/>
              <a:t> states that </a:t>
            </a:r>
            <a:r>
              <a:rPr lang="en-US" sz="2400" b="1" dirty="0"/>
              <a:t>"In Q2 2024, the lowest 10 GigE prices on offer in the most competitive markets were at the brink of $0.07 per Mbps per month. The lowest for </a:t>
            </a:r>
            <a:br>
              <a:rPr lang="en-US" sz="2400" b="1" dirty="0"/>
            </a:br>
            <a:r>
              <a:rPr lang="en-US" sz="2400" b="1" dirty="0"/>
              <a:t>100 GigE was $0.05 per Mbps per month."</a:t>
            </a:r>
            <a:r>
              <a:rPr lang="en-US" sz="2400" dirty="0"/>
              <a:t> and "Across key cities in the U.S. and Europe, </a:t>
            </a:r>
            <a:r>
              <a:rPr lang="en-US" sz="2400" b="1" dirty="0"/>
              <a:t>400 GigE prices range from $0.07 to $0.08 per Mbps.</a:t>
            </a:r>
            <a:r>
              <a:rPr lang="en-US" sz="2400" dirty="0"/>
              <a:t>" See "IP Transit Price Erosion: Significant Regional Differences Remain," https://</a:t>
            </a:r>
            <a:r>
              <a:rPr lang="en-US" sz="2400" dirty="0" err="1"/>
              <a:t>blog.telegeography.com</a:t>
            </a:r>
            <a:r>
              <a:rPr lang="en-US" sz="2400" dirty="0"/>
              <a:t>/ip-transit-price-erosion-significant-regional-differences-remain</a:t>
            </a:r>
          </a:p>
          <a:p>
            <a:r>
              <a:rPr lang="en-US" sz="2400" dirty="0"/>
              <a:t>For comparison, our </a:t>
            </a:r>
            <a:r>
              <a:rPr lang="en-US" sz="2400" b="1" dirty="0"/>
              <a:t>2.5Gbps FTTH,</a:t>
            </a:r>
            <a:r>
              <a:rPr lang="en-US" sz="2400" dirty="0"/>
              <a:t> $120/2500 Mbps ==&gt; $0.048/Mbps/month.</a:t>
            </a:r>
          </a:p>
          <a:p>
            <a:endParaRPr lang="en-US" sz="2400" dirty="0"/>
          </a:p>
          <a:p>
            <a:endParaRPr lang="en-US" sz="2400" dirty="0"/>
          </a:p>
        </p:txBody>
      </p:sp>
      <p:sp>
        <p:nvSpPr>
          <p:cNvPr id="4" name="Slide Number Placeholder 3">
            <a:extLst>
              <a:ext uri="{FF2B5EF4-FFF2-40B4-BE49-F238E27FC236}">
                <a16:creationId xmlns:a16="http://schemas.microsoft.com/office/drawing/2014/main" id="{B6321DAA-1E16-46BF-A79C-537620E87D11}"/>
              </a:ext>
            </a:extLst>
          </p:cNvPr>
          <p:cNvSpPr>
            <a:spLocks noGrp="1"/>
          </p:cNvSpPr>
          <p:nvPr>
            <p:ph type="sldNum" sz="quarter" idx="12"/>
          </p:nvPr>
        </p:nvSpPr>
        <p:spPr/>
        <p:txBody>
          <a:bodyPr/>
          <a:lstStyle/>
          <a:p>
            <a:fld id="{8B04D3DA-140F-184A-82C2-6FC5EAE7F0A1}" type="slidenum">
              <a:rPr lang="en-US" smtClean="0"/>
              <a:t>7</a:t>
            </a:fld>
            <a:endParaRPr lang="en-US" dirty="0"/>
          </a:p>
        </p:txBody>
      </p:sp>
    </p:spTree>
    <p:extLst>
      <p:ext uri="{BB962C8B-B14F-4D97-AF65-F5344CB8AC3E}">
        <p14:creationId xmlns:p14="http://schemas.microsoft.com/office/powerpoint/2010/main" val="1813124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91400-C3FC-6E77-3030-4914F08F6F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2E63FB-D304-8B0C-F110-F3ABFFF094C0}"/>
              </a:ext>
            </a:extLst>
          </p:cNvPr>
          <p:cNvSpPr>
            <a:spLocks noGrp="1"/>
          </p:cNvSpPr>
          <p:nvPr>
            <p:ph type="title"/>
          </p:nvPr>
        </p:nvSpPr>
        <p:spPr>
          <a:xfrm>
            <a:off x="177800" y="176269"/>
            <a:ext cx="11709400" cy="393747"/>
          </a:xfrm>
        </p:spPr>
        <p:txBody>
          <a:bodyPr>
            <a:normAutofit/>
          </a:bodyPr>
          <a:lstStyle/>
          <a:p>
            <a:r>
              <a:rPr lang="en-US" sz="3200" b="1" dirty="0">
                <a:highlight>
                  <a:srgbClr val="FFFF00"/>
                </a:highlight>
                <a:latin typeface="Calibri" panose="020F0502020204030204" pitchFamily="34" charset="0"/>
                <a:cs typeface="Calibri" panose="020F0502020204030204" pitchFamily="34" charset="0"/>
              </a:rPr>
              <a:t>Mac</a:t>
            </a:r>
            <a:r>
              <a:rPr lang="en-US" sz="3200" b="1" dirty="0">
                <a:highlight>
                  <a:srgbClr val="FFFF00"/>
                </a:highlight>
                <a:cs typeface="Calibri" panose="020F0502020204030204" pitchFamily="34" charset="0"/>
              </a:rPr>
              <a:t>s</a:t>
            </a:r>
            <a:r>
              <a:rPr lang="en-US" sz="3200" b="1" dirty="0">
                <a:latin typeface="Calibri" panose="020F0502020204030204" pitchFamily="34" charset="0"/>
                <a:cs typeface="Calibri" panose="020F0502020204030204" pitchFamily="34" charset="0"/>
              </a:rPr>
              <a:t> Synthetically Adding Latency </a:t>
            </a:r>
            <a:r>
              <a:rPr lang="en-US" sz="3200" b="1" dirty="0">
                <a:cs typeface="Calibri" panose="020F0502020204030204" pitchFamily="34" charset="0"/>
              </a:rPr>
              <a:t>with </a:t>
            </a:r>
            <a:r>
              <a:rPr lang="en-US" sz="3200" b="1" dirty="0">
                <a:latin typeface="Calibri" panose="020F0502020204030204" pitchFamily="34" charset="0"/>
                <a:cs typeface="Calibri" panose="020F0502020204030204" pitchFamily="34" charset="0"/>
              </a:rPr>
              <a:t>"Network Link Conditioner"</a:t>
            </a:r>
          </a:p>
        </p:txBody>
      </p:sp>
      <p:sp>
        <p:nvSpPr>
          <p:cNvPr id="3" name="Content Placeholder 2">
            <a:extLst>
              <a:ext uri="{FF2B5EF4-FFF2-40B4-BE49-F238E27FC236}">
                <a16:creationId xmlns:a16="http://schemas.microsoft.com/office/drawing/2014/main" id="{8363E094-E6FE-C7D6-4292-E445A9A4F58D}"/>
              </a:ext>
            </a:extLst>
          </p:cNvPr>
          <p:cNvSpPr>
            <a:spLocks noGrp="1"/>
          </p:cNvSpPr>
          <p:nvPr>
            <p:ph idx="1"/>
          </p:nvPr>
        </p:nvSpPr>
        <p:spPr>
          <a:xfrm>
            <a:off x="3632613" y="707267"/>
            <a:ext cx="8159583" cy="2913850"/>
          </a:xfrm>
        </p:spPr>
        <p:txBody>
          <a:bodyPr>
            <a:normAutofit/>
          </a:bodyPr>
          <a:lstStyle/>
          <a:p>
            <a:pPr>
              <a:spcBef>
                <a:spcPts val="700"/>
              </a:spcBef>
            </a:pPr>
            <a:r>
              <a:rPr lang="en-US" sz="2400" dirty="0"/>
              <a:t>Install Xcode</a:t>
            </a:r>
          </a:p>
          <a:p>
            <a:pPr>
              <a:spcBef>
                <a:spcPts val="700"/>
              </a:spcBef>
            </a:pPr>
            <a:r>
              <a:rPr lang="en-US" sz="2400" dirty="0"/>
              <a:t>Install Xcode "Additional Tools"</a:t>
            </a:r>
          </a:p>
          <a:p>
            <a:pPr>
              <a:spcBef>
                <a:spcPts val="700"/>
              </a:spcBef>
            </a:pPr>
            <a:r>
              <a:rPr lang="en-US" sz="2400" dirty="0"/>
              <a:t>Run Network Link </a:t>
            </a:r>
            <a:r>
              <a:rPr lang="en-US" sz="2400" dirty="0" err="1"/>
              <a:t>Condition.prefPane</a:t>
            </a:r>
            <a:endParaRPr lang="en-US" sz="2400" dirty="0"/>
          </a:p>
          <a:p>
            <a:pPr>
              <a:spcBef>
                <a:spcPts val="700"/>
              </a:spcBef>
            </a:pPr>
            <a:r>
              <a:rPr lang="en-US" sz="2400" dirty="0"/>
              <a:t>Network Link Conditioner will then appear in </a:t>
            </a:r>
            <a:r>
              <a:rPr lang="en-US" sz="2400" b="1" dirty="0"/>
              <a:t>System Settings</a:t>
            </a:r>
          </a:p>
          <a:p>
            <a:pPr>
              <a:spcBef>
                <a:spcPts val="700"/>
              </a:spcBef>
            </a:pPr>
            <a:r>
              <a:rPr lang="en-US" sz="2400" dirty="0"/>
              <a:t>Create a new profile with the desired level of latency</a:t>
            </a:r>
          </a:p>
          <a:p>
            <a:pPr>
              <a:spcBef>
                <a:spcPts val="700"/>
              </a:spcBef>
            </a:pPr>
            <a:r>
              <a:rPr lang="en-US" sz="2400" dirty="0"/>
              <a:t>Activate that profile, and run </a:t>
            </a:r>
            <a:r>
              <a:rPr lang="en-US" sz="2400" dirty="0" err="1"/>
              <a:t>Speedtest</a:t>
            </a:r>
            <a:r>
              <a:rPr lang="en-US" sz="2400" dirty="0"/>
              <a:t> or iperf3 for testing...</a:t>
            </a:r>
          </a:p>
          <a:p>
            <a:pPr>
              <a:spcBef>
                <a:spcPts val="700"/>
              </a:spcBef>
            </a:pPr>
            <a:r>
              <a:rPr lang="en-US" sz="2400" b="1" dirty="0"/>
              <a:t>Don't forget to disable Network Link Conditioner afterwards!</a:t>
            </a:r>
          </a:p>
        </p:txBody>
      </p:sp>
      <p:sp>
        <p:nvSpPr>
          <p:cNvPr id="4" name="Slide Number Placeholder 3">
            <a:extLst>
              <a:ext uri="{FF2B5EF4-FFF2-40B4-BE49-F238E27FC236}">
                <a16:creationId xmlns:a16="http://schemas.microsoft.com/office/drawing/2014/main" id="{04999BF9-14A1-FD4C-F702-2807B7A1CC9C}"/>
              </a:ext>
            </a:extLst>
          </p:cNvPr>
          <p:cNvSpPr>
            <a:spLocks noGrp="1"/>
          </p:cNvSpPr>
          <p:nvPr>
            <p:ph type="sldNum" sz="quarter" idx="12"/>
          </p:nvPr>
        </p:nvSpPr>
        <p:spPr/>
        <p:txBody>
          <a:bodyPr/>
          <a:lstStyle/>
          <a:p>
            <a:fld id="{8B04D3DA-140F-184A-82C2-6FC5EAE7F0A1}" type="slidenum">
              <a:rPr lang="en-US" smtClean="0"/>
              <a:t>70</a:t>
            </a:fld>
            <a:endParaRPr lang="en-US"/>
          </a:p>
        </p:txBody>
      </p:sp>
      <p:pic>
        <p:nvPicPr>
          <p:cNvPr id="10" name="Picture 9" descr="A screenshot of a phone&#10;&#10;AI-generated content may be incorrect.">
            <a:extLst>
              <a:ext uri="{FF2B5EF4-FFF2-40B4-BE49-F238E27FC236}">
                <a16:creationId xmlns:a16="http://schemas.microsoft.com/office/drawing/2014/main" id="{59B9B739-F908-88D5-3D1C-F1297380D387}"/>
              </a:ext>
            </a:extLst>
          </p:cNvPr>
          <p:cNvPicPr>
            <a:picLocks noChangeAspect="1"/>
          </p:cNvPicPr>
          <p:nvPr/>
        </p:nvPicPr>
        <p:blipFill>
          <a:blip r:embed="rId2"/>
          <a:stretch>
            <a:fillRect/>
          </a:stretch>
        </p:blipFill>
        <p:spPr>
          <a:xfrm>
            <a:off x="399804" y="695096"/>
            <a:ext cx="2975028" cy="5986635"/>
          </a:xfrm>
          <a:prstGeom prst="rect">
            <a:avLst/>
          </a:prstGeom>
          <a:ln>
            <a:solidFill>
              <a:schemeClr val="tx1"/>
            </a:solidFill>
          </a:ln>
        </p:spPr>
      </p:pic>
      <p:pic>
        <p:nvPicPr>
          <p:cNvPr id="6" name="Picture 5" descr="A screenshot of a computer&#10;&#10;AI-generated content may be incorrect.">
            <a:extLst>
              <a:ext uri="{FF2B5EF4-FFF2-40B4-BE49-F238E27FC236}">
                <a16:creationId xmlns:a16="http://schemas.microsoft.com/office/drawing/2014/main" id="{698C757E-9595-DFFF-9B3D-F4FB32C22249}"/>
              </a:ext>
            </a:extLst>
          </p:cNvPr>
          <p:cNvPicPr>
            <a:picLocks noChangeAspect="1"/>
          </p:cNvPicPr>
          <p:nvPr/>
        </p:nvPicPr>
        <p:blipFill>
          <a:blip r:embed="rId3"/>
          <a:stretch>
            <a:fillRect/>
          </a:stretch>
        </p:blipFill>
        <p:spPr>
          <a:xfrm>
            <a:off x="3581401" y="3688413"/>
            <a:ext cx="5793591" cy="2965766"/>
          </a:xfrm>
          <a:prstGeom prst="rect">
            <a:avLst/>
          </a:prstGeom>
          <a:ln>
            <a:solidFill>
              <a:schemeClr val="tx1"/>
            </a:solidFill>
          </a:ln>
        </p:spPr>
      </p:pic>
      <p:pic>
        <p:nvPicPr>
          <p:cNvPr id="8" name="Picture 7" descr="A close-up of a progress bar&#10;&#10;AI-generated content may be incorrect.">
            <a:extLst>
              <a:ext uri="{FF2B5EF4-FFF2-40B4-BE49-F238E27FC236}">
                <a16:creationId xmlns:a16="http://schemas.microsoft.com/office/drawing/2014/main" id="{6E221423-CC26-596F-08C1-2019AAE50221}"/>
              </a:ext>
            </a:extLst>
          </p:cNvPr>
          <p:cNvPicPr>
            <a:picLocks noChangeAspect="1"/>
          </p:cNvPicPr>
          <p:nvPr/>
        </p:nvPicPr>
        <p:blipFill>
          <a:blip r:embed="rId4"/>
          <a:stretch>
            <a:fillRect/>
          </a:stretch>
        </p:blipFill>
        <p:spPr>
          <a:xfrm>
            <a:off x="9530761" y="3688413"/>
            <a:ext cx="2400300" cy="1168400"/>
          </a:xfrm>
          <a:prstGeom prst="rect">
            <a:avLst/>
          </a:prstGeom>
          <a:ln>
            <a:solidFill>
              <a:schemeClr val="tx1"/>
            </a:solidFill>
          </a:ln>
        </p:spPr>
      </p:pic>
    </p:spTree>
    <p:extLst>
      <p:ext uri="{BB962C8B-B14F-4D97-AF65-F5344CB8AC3E}">
        <p14:creationId xmlns:p14="http://schemas.microsoft.com/office/powerpoint/2010/main" val="4024800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2438B-B8A1-8AC1-6CA5-902E5A01B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8C2215-D39A-EDDE-C22F-6FB75BAABACC}"/>
              </a:ext>
            </a:extLst>
          </p:cNvPr>
          <p:cNvSpPr>
            <a:spLocks noGrp="1"/>
          </p:cNvSpPr>
          <p:nvPr>
            <p:ph type="title"/>
          </p:nvPr>
        </p:nvSpPr>
        <p:spPr>
          <a:xfrm>
            <a:off x="308472" y="176270"/>
            <a:ext cx="11578728" cy="473725"/>
          </a:xfrm>
        </p:spPr>
        <p:txBody>
          <a:bodyPr>
            <a:normAutofit/>
          </a:bodyPr>
          <a:lstStyle/>
          <a:p>
            <a:r>
              <a:rPr lang="en-US" sz="3200" b="1" dirty="0">
                <a:latin typeface="Calibri" panose="020F0502020204030204" pitchFamily="34" charset="0"/>
                <a:cs typeface="Calibri" panose="020F0502020204030204" pitchFamily="34" charset="0"/>
              </a:rPr>
              <a:t>Testing </a:t>
            </a:r>
            <a:r>
              <a:rPr lang="en-US" sz="3200" b="1" dirty="0">
                <a:solidFill>
                  <a:srgbClr val="FF0000"/>
                </a:solidFill>
                <a:highlight>
                  <a:srgbClr val="FFFF00"/>
                </a:highlight>
                <a:latin typeface="Calibri" panose="020F0502020204030204" pitchFamily="34" charset="0"/>
                <a:cs typeface="Calibri" panose="020F0502020204030204" pitchFamily="34" charset="0"/>
              </a:rPr>
              <a:t>With An Extra 200 msec of Synthetic Latency</a:t>
            </a:r>
            <a:endParaRPr lang="en-US" sz="3200" b="1" u="sng" dirty="0">
              <a:solidFill>
                <a:srgbClr val="FF0000"/>
              </a:solidFill>
              <a:highlight>
                <a:srgbClr val="FFFF00"/>
              </a:highligh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819306F-F28D-F878-AAE5-049E65143442}"/>
              </a:ext>
            </a:extLst>
          </p:cNvPr>
          <p:cNvSpPr>
            <a:spLocks noGrp="1"/>
          </p:cNvSpPr>
          <p:nvPr>
            <p:ph idx="1"/>
          </p:nvPr>
        </p:nvSpPr>
        <p:spPr>
          <a:xfrm>
            <a:off x="308471" y="771181"/>
            <a:ext cx="11578727" cy="5816906"/>
          </a:xfrm>
        </p:spPr>
        <p:txBody>
          <a:bodyPr>
            <a:normAutofit/>
          </a:bodyPr>
          <a:lstStyle/>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iperf3 -c speedtest.sea11.us.leaseweb.net -p 5201-5210</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Connecting to host speedtest.sea11.us.leaseweb.net, port 5201</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7] local 2606:[snip] port 50393 connected to 2607:[snip] port 5201</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ID] Interval           Transfer     Bitrate</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7]   0.00-1.01   sec   128 </a:t>
            </a:r>
            <a:r>
              <a:rPr lang="en-US" sz="1800" dirty="0" err="1">
                <a:latin typeface="Courier New" panose="02070309020205020404" pitchFamily="49" charset="0"/>
                <a:cs typeface="Courier New" panose="02070309020205020404" pitchFamily="49" charset="0"/>
              </a:rPr>
              <a:t>KBytes</a:t>
            </a:r>
            <a:r>
              <a:rPr lang="en-US" sz="1800" dirty="0">
                <a:latin typeface="Courier New" panose="02070309020205020404" pitchFamily="49" charset="0"/>
                <a:cs typeface="Courier New" panose="02070309020205020404" pitchFamily="49" charset="0"/>
              </a:rPr>
              <a:t>  1.04 </a:t>
            </a:r>
            <a:r>
              <a:rPr lang="en-US" sz="1800" dirty="0" err="1">
                <a:latin typeface="Courier New" panose="02070309020205020404" pitchFamily="49" charset="0"/>
                <a:cs typeface="Courier New" panose="02070309020205020404" pitchFamily="49" charset="0"/>
              </a:rPr>
              <a:t>Mbits</a:t>
            </a:r>
            <a:r>
              <a:rPr lang="en-US" sz="1800" dirty="0">
                <a:latin typeface="Courier New" panose="02070309020205020404" pitchFamily="49" charset="0"/>
                <a:cs typeface="Courier New" panose="02070309020205020404" pitchFamily="49" charset="0"/>
              </a:rPr>
              <a:t>/sec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7]   1.01-2.00   sec  0.00 Bytes  0.00 bits/sec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7]   2.00-3.00   sec   768 </a:t>
            </a:r>
            <a:r>
              <a:rPr lang="en-US" sz="1800" dirty="0" err="1">
                <a:latin typeface="Courier New" panose="02070309020205020404" pitchFamily="49" charset="0"/>
                <a:cs typeface="Courier New" panose="02070309020205020404" pitchFamily="49" charset="0"/>
              </a:rPr>
              <a:t>KBytes</a:t>
            </a:r>
            <a:r>
              <a:rPr lang="en-US" sz="1800" dirty="0">
                <a:latin typeface="Courier New" panose="02070309020205020404" pitchFamily="49" charset="0"/>
                <a:cs typeface="Courier New" panose="02070309020205020404" pitchFamily="49" charset="0"/>
              </a:rPr>
              <a:t>  6.29 </a:t>
            </a:r>
            <a:r>
              <a:rPr lang="en-US" sz="1800" dirty="0" err="1">
                <a:latin typeface="Courier New" panose="02070309020205020404" pitchFamily="49" charset="0"/>
                <a:cs typeface="Courier New" panose="02070309020205020404" pitchFamily="49" charset="0"/>
              </a:rPr>
              <a:t>Mbits</a:t>
            </a:r>
            <a:r>
              <a:rPr lang="en-US" sz="1800" dirty="0">
                <a:latin typeface="Courier New" panose="02070309020205020404" pitchFamily="49" charset="0"/>
                <a:cs typeface="Courier New" panose="02070309020205020404" pitchFamily="49" charset="0"/>
              </a:rPr>
              <a:t>/sec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7]   3.00-4.00   sec  1.50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12.6 </a:t>
            </a:r>
            <a:r>
              <a:rPr lang="en-US" sz="1800" dirty="0" err="1">
                <a:latin typeface="Courier New" panose="02070309020205020404" pitchFamily="49" charset="0"/>
                <a:cs typeface="Courier New" panose="02070309020205020404" pitchFamily="49" charset="0"/>
              </a:rPr>
              <a:t>Mbits</a:t>
            </a:r>
            <a:r>
              <a:rPr lang="en-US" sz="1800" dirty="0">
                <a:latin typeface="Courier New" panose="02070309020205020404" pitchFamily="49" charset="0"/>
                <a:cs typeface="Courier New" panose="02070309020205020404" pitchFamily="49" charset="0"/>
              </a:rPr>
              <a:t>/sec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7]   4.00-5.00   sec  6.12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51.3 </a:t>
            </a:r>
            <a:r>
              <a:rPr lang="en-US" sz="1800" dirty="0" err="1">
                <a:latin typeface="Courier New" panose="02070309020205020404" pitchFamily="49" charset="0"/>
                <a:cs typeface="Courier New" panose="02070309020205020404" pitchFamily="49" charset="0"/>
              </a:rPr>
              <a:t>Mbits</a:t>
            </a:r>
            <a:r>
              <a:rPr lang="en-US" sz="1800" dirty="0">
                <a:latin typeface="Courier New" panose="02070309020205020404" pitchFamily="49" charset="0"/>
                <a:cs typeface="Courier New" panose="02070309020205020404" pitchFamily="49" charset="0"/>
              </a:rPr>
              <a:t>/sec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7]   5.00-6.00   sec  7.50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63.0 </a:t>
            </a:r>
            <a:r>
              <a:rPr lang="en-US" sz="1800" dirty="0" err="1">
                <a:latin typeface="Courier New" panose="02070309020205020404" pitchFamily="49" charset="0"/>
                <a:cs typeface="Courier New" panose="02070309020205020404" pitchFamily="49" charset="0"/>
              </a:rPr>
              <a:t>Mbits</a:t>
            </a:r>
            <a:r>
              <a:rPr lang="en-US" sz="1800" dirty="0">
                <a:latin typeface="Courier New" panose="02070309020205020404" pitchFamily="49" charset="0"/>
                <a:cs typeface="Courier New" panose="02070309020205020404" pitchFamily="49" charset="0"/>
              </a:rPr>
              <a:t>/sec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7]   6.00-7.00   sec  5.88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49.2 </a:t>
            </a:r>
            <a:r>
              <a:rPr lang="en-US" sz="1800" dirty="0" err="1">
                <a:latin typeface="Courier New" panose="02070309020205020404" pitchFamily="49" charset="0"/>
                <a:cs typeface="Courier New" panose="02070309020205020404" pitchFamily="49" charset="0"/>
              </a:rPr>
              <a:t>Mbits</a:t>
            </a:r>
            <a:r>
              <a:rPr lang="en-US" sz="1800" dirty="0">
                <a:latin typeface="Courier New" panose="02070309020205020404" pitchFamily="49" charset="0"/>
                <a:cs typeface="Courier New" panose="02070309020205020404" pitchFamily="49" charset="0"/>
              </a:rPr>
              <a:t>/sec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7]   7.00-8.00   sec  21.5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180 </a:t>
            </a:r>
            <a:r>
              <a:rPr lang="en-US" sz="1800" dirty="0" err="1">
                <a:latin typeface="Courier New" panose="02070309020205020404" pitchFamily="49" charset="0"/>
                <a:cs typeface="Courier New" panose="02070309020205020404" pitchFamily="49" charset="0"/>
              </a:rPr>
              <a:t>Mbits</a:t>
            </a:r>
            <a:r>
              <a:rPr lang="en-US" sz="1800" dirty="0">
                <a:latin typeface="Courier New" panose="02070309020205020404" pitchFamily="49" charset="0"/>
                <a:cs typeface="Courier New" panose="02070309020205020404" pitchFamily="49" charset="0"/>
              </a:rPr>
              <a:t>/sec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7]   8.00-9.01   sec  16.0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134 </a:t>
            </a:r>
            <a:r>
              <a:rPr lang="en-US" sz="1800" dirty="0" err="1">
                <a:latin typeface="Courier New" panose="02070309020205020404" pitchFamily="49" charset="0"/>
                <a:cs typeface="Courier New" panose="02070309020205020404" pitchFamily="49" charset="0"/>
              </a:rPr>
              <a:t>Mbits</a:t>
            </a:r>
            <a:r>
              <a:rPr lang="en-US" sz="1800" dirty="0">
                <a:latin typeface="Courier New" panose="02070309020205020404" pitchFamily="49" charset="0"/>
                <a:cs typeface="Courier New" panose="02070309020205020404" pitchFamily="49" charset="0"/>
              </a:rPr>
              <a:t>/sec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7]   9.01-10.01  sec  18.8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157 </a:t>
            </a:r>
            <a:r>
              <a:rPr lang="en-US" sz="1800" dirty="0" err="1">
                <a:latin typeface="Courier New" panose="02070309020205020404" pitchFamily="49" charset="0"/>
                <a:cs typeface="Courier New" panose="02070309020205020404" pitchFamily="49" charset="0"/>
              </a:rPr>
              <a:t>Mbits</a:t>
            </a:r>
            <a:r>
              <a:rPr lang="en-US" sz="1800" dirty="0">
                <a:latin typeface="Courier New" panose="02070309020205020404" pitchFamily="49" charset="0"/>
                <a:cs typeface="Courier New" panose="02070309020205020404" pitchFamily="49" charset="0"/>
              </a:rPr>
              <a:t>/sec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 - - - - - - - - - - - - - - - - - - - - - - -</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ID] Interval           Transfer     Bitrate</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7]   0.00-10.01  sec  78.1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65.5 </a:t>
            </a:r>
            <a:r>
              <a:rPr lang="en-US" sz="1800" dirty="0" err="1">
                <a:latin typeface="Courier New" panose="02070309020205020404" pitchFamily="49" charset="0"/>
                <a:cs typeface="Courier New" panose="02070309020205020404" pitchFamily="49" charset="0"/>
              </a:rPr>
              <a:t>Mbits</a:t>
            </a:r>
            <a:r>
              <a:rPr lang="en-US" sz="1800" dirty="0">
                <a:latin typeface="Courier New" panose="02070309020205020404" pitchFamily="49" charset="0"/>
                <a:cs typeface="Courier New" panose="02070309020205020404" pitchFamily="49" charset="0"/>
              </a:rPr>
              <a:t>/sec                  sender</a:t>
            </a:r>
          </a:p>
          <a:p>
            <a:pPr marL="0" indent="0">
              <a:lnSpc>
                <a:spcPct val="100000"/>
              </a:lnSpc>
              <a:spcBef>
                <a:spcPts val="0"/>
              </a:spcBef>
              <a:buNone/>
            </a:pPr>
            <a:r>
              <a:rPr lang="en-US" sz="1800" dirty="0">
                <a:latin typeface="Courier New" panose="02070309020205020404" pitchFamily="49" charset="0"/>
                <a:cs typeface="Courier New" panose="02070309020205020404" pitchFamily="49" charset="0"/>
              </a:rPr>
              <a:t>[  7]   0.00-10.42  sec  78.2 </a:t>
            </a:r>
            <a:r>
              <a:rPr lang="en-US" sz="1800" dirty="0" err="1">
                <a:latin typeface="Courier New" panose="02070309020205020404" pitchFamily="49" charset="0"/>
                <a:cs typeface="Courier New" panose="02070309020205020404" pitchFamily="49" charset="0"/>
              </a:rPr>
              <a:t>MBytes</a:t>
            </a:r>
            <a:r>
              <a:rPr lang="en-US" sz="1800" dirty="0">
                <a:latin typeface="Courier New" panose="02070309020205020404" pitchFamily="49" charset="0"/>
                <a:cs typeface="Courier New" panose="02070309020205020404" pitchFamily="49" charset="0"/>
              </a:rPr>
              <a:t>  62.9 </a:t>
            </a:r>
            <a:r>
              <a:rPr lang="en-US" sz="1800" dirty="0" err="1">
                <a:latin typeface="Courier New" panose="02070309020205020404" pitchFamily="49" charset="0"/>
                <a:cs typeface="Courier New" panose="02070309020205020404" pitchFamily="49" charset="0"/>
              </a:rPr>
              <a:t>Mbits</a:t>
            </a:r>
            <a:r>
              <a:rPr lang="en-US" sz="1800" dirty="0">
                <a:latin typeface="Courier New" panose="02070309020205020404" pitchFamily="49" charset="0"/>
                <a:cs typeface="Courier New" panose="02070309020205020404" pitchFamily="49" charset="0"/>
              </a:rPr>
              <a:t>/sec                  receiver</a:t>
            </a:r>
            <a:br>
              <a:rPr lang="en-US" sz="1800" dirty="0">
                <a:latin typeface="Courier New" panose="02070309020205020404" pitchFamily="49" charset="0"/>
                <a:cs typeface="Courier New" panose="02070309020205020404" pitchFamily="49" charset="0"/>
              </a:rPr>
            </a:br>
            <a:br>
              <a:rPr lang="en-US" sz="1800" dirty="0">
                <a:latin typeface="Courier New" panose="02070309020205020404" pitchFamily="49" charset="0"/>
                <a:cs typeface="Courier New" panose="02070309020205020404" pitchFamily="49" charset="0"/>
              </a:rPr>
            </a:br>
            <a:r>
              <a:rPr lang="en-US" sz="2400" b="1" dirty="0">
                <a:highlight>
                  <a:srgbClr val="FFFF00"/>
                </a:highlight>
                <a:cs typeface="Calibri" panose="020F0502020204030204" pitchFamily="34" charset="0"/>
              </a:rPr>
              <a:t>Significantly worse throughput with the extra latency!</a:t>
            </a:r>
            <a:r>
              <a:rPr lang="en-US" sz="2400" dirty="0">
                <a:cs typeface="Calibri" panose="020F0502020204030204" pitchFamily="34" charset="0"/>
              </a:rPr>
              <a:t> (Remember to turn it back off!)</a:t>
            </a:r>
          </a:p>
          <a:p>
            <a:pPr marL="0" indent="0">
              <a:buNone/>
            </a:pPr>
            <a:endParaRPr lang="en-US" sz="2000"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EFAD27FE-7FE9-4F06-318F-395D190C8CE9}"/>
              </a:ext>
            </a:extLst>
          </p:cNvPr>
          <p:cNvSpPr>
            <a:spLocks noGrp="1"/>
          </p:cNvSpPr>
          <p:nvPr>
            <p:ph type="sldNum" sz="quarter" idx="12"/>
          </p:nvPr>
        </p:nvSpPr>
        <p:spPr/>
        <p:txBody>
          <a:bodyPr/>
          <a:lstStyle/>
          <a:p>
            <a:fld id="{8B04D3DA-140F-184A-82C2-6FC5EAE7F0A1}" type="slidenum">
              <a:rPr lang="en-US" smtClean="0"/>
              <a:t>71</a:t>
            </a:fld>
            <a:endParaRPr lang="en-US"/>
          </a:p>
        </p:txBody>
      </p:sp>
    </p:spTree>
    <p:extLst>
      <p:ext uri="{BB962C8B-B14F-4D97-AF65-F5344CB8AC3E}">
        <p14:creationId xmlns:p14="http://schemas.microsoft.com/office/powerpoint/2010/main" val="32579598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1F98C-C3A2-392C-03DA-51975BE072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E5557C-6726-D8E6-0892-3E179F7D1EBB}"/>
              </a:ext>
            </a:extLst>
          </p:cNvPr>
          <p:cNvSpPr>
            <a:spLocks noGrp="1"/>
          </p:cNvSpPr>
          <p:nvPr>
            <p:ph type="title"/>
          </p:nvPr>
        </p:nvSpPr>
        <p:spPr>
          <a:xfrm>
            <a:off x="308472" y="176270"/>
            <a:ext cx="11578728" cy="473725"/>
          </a:xfrm>
        </p:spPr>
        <p:txBody>
          <a:bodyPr>
            <a:normAutofit/>
          </a:bodyPr>
          <a:lstStyle/>
          <a:p>
            <a:r>
              <a:rPr lang="en-US" sz="3200" b="1" dirty="0">
                <a:highlight>
                  <a:srgbClr val="FFFF00"/>
                </a:highlight>
                <a:latin typeface="Calibri" panose="020F0502020204030204" pitchFamily="34" charset="0"/>
                <a:cs typeface="Calibri" panose="020F0502020204030204" pitchFamily="34" charset="0"/>
              </a:rPr>
              <a:t>Linux:</a:t>
            </a:r>
            <a:r>
              <a:rPr lang="en-US" sz="3200" b="1" dirty="0">
                <a:latin typeface="Calibri" panose="020F0502020204030204" pitchFamily="34" charset="0"/>
                <a:cs typeface="Calibri" panose="020F0502020204030204" pitchFamily="34" charset="0"/>
              </a:rPr>
              <a:t> Like Macs, Linux Will Also "Auto-Tune" (Up To A Point)</a:t>
            </a:r>
            <a:endParaRPr lang="en-US" sz="3200" b="1" dirty="0">
              <a:highlight>
                <a:srgbClr val="FFFF00"/>
              </a:highligh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96D9DA6-F3F5-8E11-9C5D-C298C51B467E}"/>
              </a:ext>
            </a:extLst>
          </p:cNvPr>
          <p:cNvSpPr>
            <a:spLocks noGrp="1"/>
          </p:cNvSpPr>
          <p:nvPr>
            <p:ph idx="1"/>
          </p:nvPr>
        </p:nvSpPr>
        <p:spPr>
          <a:xfrm>
            <a:off x="308471" y="793214"/>
            <a:ext cx="11578727" cy="5794873"/>
          </a:xfrm>
        </p:spPr>
        <p:txBody>
          <a:bodyPr>
            <a:normAutofit/>
          </a:bodyPr>
          <a:lstStyle/>
          <a:p>
            <a:pPr>
              <a:buFont typeface="Arial" panose="020B0604020202020204" pitchFamily="34" charset="0"/>
              <a:buChar char="•"/>
            </a:pPr>
            <a:r>
              <a:rPr lang="en-US" sz="2400" dirty="0">
                <a:cs typeface="Calibri" panose="020F0502020204030204" pitchFamily="34" charset="0"/>
              </a:rPr>
              <a:t>Linux hosts</a:t>
            </a:r>
            <a:r>
              <a:rPr lang="en-US" sz="2400" dirty="0">
                <a:latin typeface="Calibri" panose="020F0502020204030204" pitchFamily="34" charset="0"/>
                <a:cs typeface="Calibri" panose="020F0502020204030204" pitchFamily="34" charset="0"/>
              </a:rPr>
              <a:t> will auto-tune send and receive buffers up to a level that's set in </a:t>
            </a:r>
            <a:r>
              <a:rPr lang="en-US" sz="2400" dirty="0" err="1">
                <a:latin typeface="Calibri" panose="020F0502020204030204" pitchFamily="34" charset="0"/>
                <a:cs typeface="Calibri" panose="020F0502020204030204" pitchFamily="34" charset="0"/>
              </a:rPr>
              <a:t>sysctl</a:t>
            </a:r>
            <a:r>
              <a:rPr lang="en-US" sz="2400" dirty="0">
                <a:latin typeface="Calibri" panose="020F0502020204030204" pitchFamily="34" charset="0"/>
                <a:cs typeface="Calibri" panose="020F0502020204030204" pitchFamily="34" charset="0"/>
              </a:rPr>
              <a:t> variables. </a:t>
            </a:r>
            <a:r>
              <a:rPr lang="en-US" sz="2400" dirty="0"/>
              <a:t>If you're on a Linux host, you can </a:t>
            </a:r>
            <a:r>
              <a:rPr lang="en-US" sz="2400" dirty="0">
                <a:sym typeface="Wingdings" pitchFamily="2" charset="2"/>
              </a:rPr>
              <a:t>see your current </a:t>
            </a:r>
            <a:r>
              <a:rPr lang="en-US" sz="2400" b="1" dirty="0">
                <a:sym typeface="Wingdings" pitchFamily="2" charset="2"/>
              </a:rPr>
              <a:t>default settings</a:t>
            </a:r>
            <a:r>
              <a:rPr lang="en-US" sz="2400" dirty="0">
                <a:sym typeface="Wingdings" pitchFamily="2" charset="2"/>
              </a:rPr>
              <a:t> with:</a:t>
            </a:r>
            <a:br>
              <a:rPr lang="en-US" sz="2400" dirty="0">
                <a:latin typeface="Calibri" panose="020F0502020204030204" pitchFamily="34" charset="0"/>
                <a:cs typeface="Calibri" panose="020F0502020204030204" pitchFamily="34" charset="0"/>
              </a:rPr>
            </a:br>
            <a:br>
              <a:rPr lang="en-US" sz="2400" dirty="0">
                <a:cs typeface="Calibri" panose="020F0502020204030204" pitchFamily="34" charset="0"/>
              </a:rPr>
            </a:br>
            <a:r>
              <a:rPr lang="en-US" sz="2400" dirty="0">
                <a:cs typeface="Calibri" panose="020F0502020204030204" pitchFamily="34" charset="0"/>
              </a:rPr>
              <a:t>Max TCP buffer size</a:t>
            </a:r>
            <a:br>
              <a:rPr lang="en-US" sz="2400" dirty="0">
                <a:cs typeface="Calibri" panose="020F0502020204030204" pitchFamily="34" charset="0"/>
              </a:rPr>
            </a:b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sysctl</a:t>
            </a: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net.core.</a:t>
            </a:r>
            <a:r>
              <a:rPr lang="en-US" sz="2200" b="1" dirty="0" err="1">
                <a:highlight>
                  <a:srgbClr val="FFFF00"/>
                </a:highlight>
                <a:latin typeface="Courier New" panose="02070309020205020404" pitchFamily="49" charset="0"/>
                <a:cs typeface="Courier New" panose="02070309020205020404" pitchFamily="49" charset="0"/>
              </a:rPr>
              <a:t>r</a:t>
            </a:r>
            <a:r>
              <a:rPr lang="en-US" sz="2200" b="1" dirty="0" err="1">
                <a:latin typeface="Courier New" panose="02070309020205020404" pitchFamily="49" charset="0"/>
                <a:cs typeface="Courier New" panose="02070309020205020404" pitchFamily="49" charset="0"/>
              </a:rPr>
              <a:t>mem_max</a:t>
            </a:r>
            <a:br>
              <a:rPr lang="en-US" sz="2200" dirty="0">
                <a:latin typeface="Courier New" panose="02070309020205020404" pitchFamily="49" charset="0"/>
                <a:cs typeface="Courier New" panose="02070309020205020404" pitchFamily="49" charset="0"/>
              </a:rPr>
            </a:br>
            <a:r>
              <a:rPr lang="en-US" sz="2200" dirty="0" err="1">
                <a:latin typeface="Courier New" panose="02070309020205020404" pitchFamily="49" charset="0"/>
                <a:cs typeface="Courier New" panose="02070309020205020404" pitchFamily="49" charset="0"/>
              </a:rPr>
              <a:t>net.core.rmem_max</a:t>
            </a:r>
            <a:r>
              <a:rPr lang="en-US" sz="2200" dirty="0">
                <a:latin typeface="Courier New" panose="02070309020205020404" pitchFamily="49" charset="0"/>
                <a:cs typeface="Courier New" panose="02070309020205020404" pitchFamily="49" charset="0"/>
              </a:rPr>
              <a:t> = 212992</a:t>
            </a: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sysctl</a:t>
            </a: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net.core.</a:t>
            </a:r>
            <a:r>
              <a:rPr lang="en-US" sz="2200" b="1" dirty="0" err="1">
                <a:highlight>
                  <a:srgbClr val="FFFF00"/>
                </a:highlight>
                <a:latin typeface="Courier New" panose="02070309020205020404" pitchFamily="49" charset="0"/>
                <a:cs typeface="Courier New" panose="02070309020205020404" pitchFamily="49" charset="0"/>
              </a:rPr>
              <a:t>w</a:t>
            </a:r>
            <a:r>
              <a:rPr lang="en-US" sz="2200" b="1" dirty="0" err="1">
                <a:latin typeface="Courier New" panose="02070309020205020404" pitchFamily="49" charset="0"/>
                <a:cs typeface="Courier New" panose="02070309020205020404" pitchFamily="49" charset="0"/>
              </a:rPr>
              <a:t>mem_max</a:t>
            </a:r>
            <a:br>
              <a:rPr lang="en-US" sz="2200" dirty="0">
                <a:latin typeface="Courier New" panose="02070309020205020404" pitchFamily="49" charset="0"/>
                <a:cs typeface="Courier New" panose="02070309020205020404" pitchFamily="49" charset="0"/>
              </a:rPr>
            </a:br>
            <a:r>
              <a:rPr lang="en-US" sz="2200" dirty="0" err="1">
                <a:latin typeface="Courier New" panose="02070309020205020404" pitchFamily="49" charset="0"/>
                <a:cs typeface="Courier New" panose="02070309020205020404" pitchFamily="49" charset="0"/>
              </a:rPr>
              <a:t>net.core.wmem_max</a:t>
            </a:r>
            <a:r>
              <a:rPr lang="en-US" sz="2200" dirty="0">
                <a:latin typeface="Courier New" panose="02070309020205020404" pitchFamily="49" charset="0"/>
                <a:cs typeface="Courier New" panose="02070309020205020404" pitchFamily="49" charset="0"/>
              </a:rPr>
              <a:t> = 212992</a:t>
            </a:r>
            <a:br>
              <a:rPr lang="en-US" sz="2200" dirty="0">
                <a:latin typeface="Courier New" panose="02070309020205020404" pitchFamily="49" charset="0"/>
                <a:cs typeface="Courier New" panose="02070309020205020404" pitchFamily="49" charset="0"/>
              </a:rPr>
            </a:br>
            <a:br>
              <a:rPr lang="en-US" sz="2400" dirty="0">
                <a:cs typeface="Calibri" panose="020F0502020204030204" pitchFamily="34" charset="0"/>
              </a:rPr>
            </a:br>
            <a:r>
              <a:rPr lang="en-US" sz="2400" dirty="0">
                <a:cs typeface="Calibri" panose="020F0502020204030204" pitchFamily="34" charset="0"/>
              </a:rPr>
              <a:t>Current autotuning TCP buffer limits (the three values are minimum (even under memory pressure), default, and </a:t>
            </a:r>
            <a:r>
              <a:rPr lang="en-US" sz="2400" b="1" dirty="0">
                <a:cs typeface="Calibri" panose="020F0502020204030204" pitchFamily="34" charset="0"/>
              </a:rPr>
              <a:t>maximum):</a:t>
            </a:r>
            <a:br>
              <a:rPr lang="en-US" sz="2200" dirty="0">
                <a:latin typeface="Courier New" panose="02070309020205020404" pitchFamily="49" charset="0"/>
                <a:cs typeface="Courier New" panose="02070309020205020404" pitchFamily="49" charset="0"/>
              </a:rPr>
            </a:b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sysctl</a:t>
            </a:r>
            <a:r>
              <a:rPr lang="en-US" sz="2200" b="1" dirty="0">
                <a:latin typeface="Courier New" panose="02070309020205020404" pitchFamily="49" charset="0"/>
                <a:cs typeface="Courier New" panose="02070309020205020404" pitchFamily="49" charset="0"/>
              </a:rPr>
              <a:t> net.ipv4.tcp_</a:t>
            </a:r>
            <a:r>
              <a:rPr lang="en-US" sz="2200" b="1" dirty="0">
                <a:highlight>
                  <a:srgbClr val="FFFF00"/>
                </a:highlight>
                <a:latin typeface="Courier New" panose="02070309020205020404" pitchFamily="49" charset="0"/>
                <a:cs typeface="Courier New" panose="02070309020205020404" pitchFamily="49" charset="0"/>
              </a:rPr>
              <a:t>r</a:t>
            </a:r>
            <a:r>
              <a:rPr lang="en-US" sz="2200" b="1" dirty="0">
                <a:latin typeface="Courier New" panose="02070309020205020404" pitchFamily="49" charset="0"/>
                <a:cs typeface="Courier New" panose="02070309020205020404" pitchFamily="49" charset="0"/>
              </a:rPr>
              <a:t>mem</a:t>
            </a:r>
            <a:br>
              <a:rPr lang="en-US" sz="2200" b="1"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net.ipv4.tcp_rmem = 4096	131072	</a:t>
            </a:r>
            <a:r>
              <a:rPr lang="en-US" sz="2200" b="1" dirty="0">
                <a:latin typeface="Courier New" panose="02070309020205020404" pitchFamily="49" charset="0"/>
                <a:cs typeface="Courier New" panose="02070309020205020404" pitchFamily="49" charset="0"/>
              </a:rPr>
              <a:t>6291456</a:t>
            </a: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sysctl</a:t>
            </a:r>
            <a:r>
              <a:rPr lang="en-US" sz="2200" b="1" dirty="0">
                <a:latin typeface="Courier New" panose="02070309020205020404" pitchFamily="49" charset="0"/>
                <a:cs typeface="Courier New" panose="02070309020205020404" pitchFamily="49" charset="0"/>
              </a:rPr>
              <a:t> net.ipv4.tcp_</a:t>
            </a:r>
            <a:r>
              <a:rPr lang="en-US" sz="2200" b="1" dirty="0">
                <a:highlight>
                  <a:srgbClr val="FFFF00"/>
                </a:highlight>
                <a:latin typeface="Courier New" panose="02070309020205020404" pitchFamily="49" charset="0"/>
                <a:cs typeface="Courier New" panose="02070309020205020404" pitchFamily="49" charset="0"/>
              </a:rPr>
              <a:t>w</a:t>
            </a:r>
            <a:r>
              <a:rPr lang="en-US" sz="2200" b="1" dirty="0">
                <a:latin typeface="Courier New" panose="02070309020205020404" pitchFamily="49" charset="0"/>
                <a:cs typeface="Courier New" panose="02070309020205020404" pitchFamily="49" charset="0"/>
              </a:rPr>
              <a:t>mem</a:t>
            </a: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net.ipv4.tcp_wmem = 4096	16384		</a:t>
            </a:r>
            <a:r>
              <a:rPr lang="en-US" sz="2200" b="1" dirty="0">
                <a:latin typeface="Courier New" panose="02070309020205020404" pitchFamily="49" charset="0"/>
                <a:cs typeface="Courier New" panose="02070309020205020404" pitchFamily="49" charset="0"/>
              </a:rPr>
              <a:t>4194304</a:t>
            </a:r>
            <a:endParaRPr lang="en-US" sz="2400" b="1"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01C4F18-0164-C8AC-4232-2E2CD407DE0E}"/>
              </a:ext>
            </a:extLst>
          </p:cNvPr>
          <p:cNvSpPr>
            <a:spLocks noGrp="1"/>
          </p:cNvSpPr>
          <p:nvPr>
            <p:ph type="sldNum" sz="quarter" idx="12"/>
          </p:nvPr>
        </p:nvSpPr>
        <p:spPr/>
        <p:txBody>
          <a:bodyPr/>
          <a:lstStyle/>
          <a:p>
            <a:fld id="{8B04D3DA-140F-184A-82C2-6FC5EAE7F0A1}" type="slidenum">
              <a:rPr lang="en-US" smtClean="0"/>
              <a:t>72</a:t>
            </a:fld>
            <a:endParaRPr lang="en-US"/>
          </a:p>
        </p:txBody>
      </p:sp>
    </p:spTree>
    <p:extLst>
      <p:ext uri="{BB962C8B-B14F-4D97-AF65-F5344CB8AC3E}">
        <p14:creationId xmlns:p14="http://schemas.microsoft.com/office/powerpoint/2010/main" val="10942893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34601-5F87-EBAA-E692-94BA9ECE93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7D346-E292-D37C-0A69-4E3CCFB95476}"/>
              </a:ext>
            </a:extLst>
          </p:cNvPr>
          <p:cNvSpPr>
            <a:spLocks noGrp="1"/>
          </p:cNvSpPr>
          <p:nvPr>
            <p:ph type="title"/>
          </p:nvPr>
        </p:nvSpPr>
        <p:spPr>
          <a:xfrm>
            <a:off x="308472" y="176270"/>
            <a:ext cx="11578728" cy="473725"/>
          </a:xfrm>
        </p:spPr>
        <p:txBody>
          <a:bodyPr>
            <a:normAutofit/>
          </a:bodyPr>
          <a:lstStyle/>
          <a:p>
            <a:r>
              <a:rPr lang="en-US" sz="3200" b="1" dirty="0">
                <a:highlight>
                  <a:srgbClr val="FFFF00"/>
                </a:highlight>
                <a:latin typeface="Calibri" panose="020F0502020204030204" pitchFamily="34" charset="0"/>
                <a:cs typeface="Calibri" panose="020F0502020204030204" pitchFamily="34" charset="0"/>
              </a:rPr>
              <a:t>Linux:</a:t>
            </a:r>
            <a:r>
              <a:rPr lang="en-US" sz="3200" b="1" dirty="0">
                <a:latin typeface="Calibri" panose="020F0502020204030204" pitchFamily="34" charset="0"/>
                <a:cs typeface="Calibri" panose="020F0502020204030204" pitchFamily="34" charset="0"/>
              </a:rPr>
              <a:t> </a:t>
            </a:r>
            <a:r>
              <a:rPr lang="en-US" sz="3200" b="1" u="sng" dirty="0">
                <a:latin typeface="Calibri" panose="020F0502020204030204" pitchFamily="34" charset="0"/>
                <a:cs typeface="Calibri" panose="020F0502020204030204" pitchFamily="34" charset="0"/>
              </a:rPr>
              <a:t>Temporarily</a:t>
            </a:r>
            <a:r>
              <a:rPr lang="en-US" sz="3200" b="1" dirty="0">
                <a:latin typeface="Calibri" panose="020F0502020204030204" pitchFamily="34" charset="0"/>
                <a:cs typeface="Calibri" panose="020F0502020204030204" pitchFamily="34" charset="0"/>
              </a:rPr>
              <a:t> Increasing Buffer Limits</a:t>
            </a:r>
            <a:endParaRPr lang="en-US" sz="3200" b="1" dirty="0">
              <a:highlight>
                <a:srgbClr val="FFFF00"/>
              </a:highligh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146EC18-1A11-A6CE-538B-DC2E498E8284}"/>
              </a:ext>
            </a:extLst>
          </p:cNvPr>
          <p:cNvSpPr>
            <a:spLocks noGrp="1"/>
          </p:cNvSpPr>
          <p:nvPr>
            <p:ph idx="1"/>
          </p:nvPr>
        </p:nvSpPr>
        <p:spPr>
          <a:xfrm>
            <a:off x="308471" y="793214"/>
            <a:ext cx="11578727" cy="5794873"/>
          </a:xfrm>
        </p:spPr>
        <p:txBody>
          <a:bodyPr>
            <a:normAutofit/>
          </a:bodyPr>
          <a:lstStyle/>
          <a:p>
            <a:pPr>
              <a:buFont typeface="Arial" panose="020B0604020202020204" pitchFamily="34" charset="0"/>
              <a:buChar char="•"/>
            </a:pPr>
            <a:r>
              <a:rPr lang="en-US" sz="2400" dirty="0"/>
              <a:t>To </a:t>
            </a:r>
            <a:r>
              <a:rPr lang="en-US" sz="2400" b="1" dirty="0"/>
              <a:t>temporarily</a:t>
            </a:r>
            <a:r>
              <a:rPr lang="en-US" sz="2400" dirty="0"/>
              <a:t> increase the buffers:</a:t>
            </a:r>
            <a:br>
              <a:rPr lang="en-US" sz="2400" dirty="0">
                <a:latin typeface="Calibri" panose="020F0502020204030204" pitchFamily="34" charset="0"/>
                <a:cs typeface="Calibri" panose="020F0502020204030204" pitchFamily="34" charset="0"/>
              </a:rPr>
            </a:br>
            <a:br>
              <a:rPr lang="en-US" sz="2400" dirty="0">
                <a:cs typeface="Calibri" panose="020F0502020204030204" pitchFamily="34" charset="0"/>
              </a:rPr>
            </a:br>
            <a:r>
              <a:rPr lang="en-US" sz="2400" b="1" dirty="0">
                <a:cs typeface="Calibri" panose="020F0502020204030204" pitchFamily="34" charset="0"/>
              </a:rPr>
              <a:t>Adjusting max TCP buffer size</a:t>
            </a:r>
            <a:br>
              <a:rPr lang="en-US" sz="2400" dirty="0">
                <a:cs typeface="Calibri" panose="020F0502020204030204" pitchFamily="34" charset="0"/>
              </a:rPr>
            </a:b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sudo</a:t>
            </a: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sysctl</a:t>
            </a: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net.core.rmem_max</a:t>
            </a:r>
            <a:r>
              <a:rPr lang="en-US" sz="2200" b="1" dirty="0">
                <a:latin typeface="Courier New" panose="02070309020205020404" pitchFamily="49" charset="0"/>
                <a:cs typeface="Courier New" panose="02070309020205020404" pitchFamily="49" charset="0"/>
              </a:rPr>
              <a:t>=209715200</a:t>
            </a: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sudo</a:t>
            </a: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sysctl</a:t>
            </a: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net.core.wmem_max</a:t>
            </a:r>
            <a:r>
              <a:rPr lang="en-US" sz="2200" b="1" dirty="0">
                <a:latin typeface="Courier New" panose="02070309020205020404" pitchFamily="49" charset="0"/>
                <a:cs typeface="Courier New" panose="02070309020205020404" pitchFamily="49" charset="0"/>
              </a:rPr>
              <a:t>=209715200</a:t>
            </a:r>
            <a:br>
              <a:rPr lang="en-US" sz="2200" dirty="0">
                <a:latin typeface="Courier New" panose="02070309020205020404" pitchFamily="49" charset="0"/>
                <a:cs typeface="Courier New" panose="02070309020205020404" pitchFamily="49" charset="0"/>
              </a:rPr>
            </a:br>
            <a:br>
              <a:rPr lang="en-US" sz="2400" dirty="0">
                <a:cs typeface="Calibri" panose="020F0502020204030204" pitchFamily="34" charset="0"/>
              </a:rPr>
            </a:br>
            <a:r>
              <a:rPr lang="en-US" sz="2400" b="1" dirty="0">
                <a:cs typeface="Calibri" panose="020F0502020204030204" pitchFamily="34" charset="0"/>
              </a:rPr>
              <a:t>Adjusting autotuning TCP buffer limits</a:t>
            </a:r>
            <a:br>
              <a:rPr lang="en-US" sz="2200" dirty="0">
                <a:latin typeface="Courier New" panose="02070309020205020404" pitchFamily="49" charset="0"/>
                <a:cs typeface="Courier New" panose="02070309020205020404" pitchFamily="49" charset="0"/>
              </a:rPr>
            </a:b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sudo</a:t>
            </a: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sysctl</a:t>
            </a:r>
            <a:r>
              <a:rPr lang="en-US" sz="2200" b="1" dirty="0">
                <a:latin typeface="Courier New" panose="02070309020205020404" pitchFamily="49" charset="0"/>
                <a:cs typeface="Courier New" panose="02070309020205020404" pitchFamily="49" charset="0"/>
              </a:rPr>
              <a:t> net.ipv4.tcp_rmem="4096 87380 83886080"</a:t>
            </a: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sudo</a:t>
            </a: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sysctl</a:t>
            </a:r>
            <a:r>
              <a:rPr lang="en-US" sz="2200" b="1" dirty="0">
                <a:latin typeface="Courier New" panose="02070309020205020404" pitchFamily="49" charset="0"/>
                <a:cs typeface="Courier New" panose="02070309020205020404" pitchFamily="49" charset="0"/>
              </a:rPr>
              <a:t> net.ipv4.tcp_wmem="4096 87380 83886080"</a:t>
            </a:r>
          </a:p>
        </p:txBody>
      </p:sp>
      <p:sp>
        <p:nvSpPr>
          <p:cNvPr id="4" name="Slide Number Placeholder 3">
            <a:extLst>
              <a:ext uri="{FF2B5EF4-FFF2-40B4-BE49-F238E27FC236}">
                <a16:creationId xmlns:a16="http://schemas.microsoft.com/office/drawing/2014/main" id="{25D71395-EDF7-159B-5B7F-3372E7950F69}"/>
              </a:ext>
            </a:extLst>
          </p:cNvPr>
          <p:cNvSpPr>
            <a:spLocks noGrp="1"/>
          </p:cNvSpPr>
          <p:nvPr>
            <p:ph type="sldNum" sz="quarter" idx="12"/>
          </p:nvPr>
        </p:nvSpPr>
        <p:spPr/>
        <p:txBody>
          <a:bodyPr/>
          <a:lstStyle/>
          <a:p>
            <a:fld id="{8B04D3DA-140F-184A-82C2-6FC5EAE7F0A1}" type="slidenum">
              <a:rPr lang="en-US" smtClean="0"/>
              <a:t>73</a:t>
            </a:fld>
            <a:endParaRPr lang="en-US"/>
          </a:p>
        </p:txBody>
      </p:sp>
    </p:spTree>
    <p:extLst>
      <p:ext uri="{BB962C8B-B14F-4D97-AF65-F5344CB8AC3E}">
        <p14:creationId xmlns:p14="http://schemas.microsoft.com/office/powerpoint/2010/main" val="14373351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9A138-BE96-0B73-C294-8A4D2AD864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3FFCA5-5AB1-59F8-0D9A-6EBC4ABC33DB}"/>
              </a:ext>
            </a:extLst>
          </p:cNvPr>
          <p:cNvSpPr>
            <a:spLocks noGrp="1"/>
          </p:cNvSpPr>
          <p:nvPr>
            <p:ph type="title"/>
          </p:nvPr>
        </p:nvSpPr>
        <p:spPr>
          <a:xfrm>
            <a:off x="306636" y="269914"/>
            <a:ext cx="11578728" cy="473725"/>
          </a:xfrm>
        </p:spPr>
        <p:txBody>
          <a:bodyPr>
            <a:normAutofit/>
          </a:bodyPr>
          <a:lstStyle/>
          <a:p>
            <a:r>
              <a:rPr lang="en-US" sz="3200" b="1" dirty="0">
                <a:highlight>
                  <a:srgbClr val="FFFF00"/>
                </a:highlight>
                <a:latin typeface="Calibri" panose="020F0502020204030204" pitchFamily="34" charset="0"/>
                <a:cs typeface="Calibri" panose="020F0502020204030204" pitchFamily="34" charset="0"/>
              </a:rPr>
              <a:t>Linux:</a:t>
            </a:r>
            <a:r>
              <a:rPr lang="en-US" sz="3200" b="1" dirty="0">
                <a:latin typeface="Calibri" panose="020F0502020204030204" pitchFamily="34" charset="0"/>
                <a:cs typeface="Calibri" panose="020F0502020204030204" pitchFamily="34" charset="0"/>
              </a:rPr>
              <a:t> </a:t>
            </a:r>
            <a:r>
              <a:rPr lang="en-US" sz="3200" b="1" u="sng" dirty="0">
                <a:latin typeface="Calibri" panose="020F0502020204030204" pitchFamily="34" charset="0"/>
                <a:cs typeface="Calibri" panose="020F0502020204030204" pitchFamily="34" charset="0"/>
              </a:rPr>
              <a:t>Persistently</a:t>
            </a:r>
            <a:r>
              <a:rPr lang="en-US" sz="3200" b="1" dirty="0">
                <a:latin typeface="Calibri" panose="020F0502020204030204" pitchFamily="34" charset="0"/>
                <a:cs typeface="Calibri" panose="020F0502020204030204" pitchFamily="34" charset="0"/>
              </a:rPr>
              <a:t> Increasing the Autotuning Values</a:t>
            </a:r>
            <a:endParaRPr lang="en-US" sz="3200" b="1" u="sng" dirty="0">
              <a:highlight>
                <a:srgbClr val="FFFF00"/>
              </a:highligh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62705EC-B544-CC1B-2DE2-961973992166}"/>
              </a:ext>
            </a:extLst>
          </p:cNvPr>
          <p:cNvSpPr>
            <a:spLocks noGrp="1"/>
          </p:cNvSpPr>
          <p:nvPr>
            <p:ph idx="1"/>
          </p:nvPr>
        </p:nvSpPr>
        <p:spPr>
          <a:xfrm>
            <a:off x="308471" y="1041401"/>
            <a:ext cx="11578727" cy="5546686"/>
          </a:xfrm>
        </p:spPr>
        <p:txBody>
          <a:bodyPr>
            <a:normAutofit/>
          </a:bodyPr>
          <a:lstStyle/>
          <a:p>
            <a:pPr marL="0" indent="0">
              <a:lnSpc>
                <a:spcPct val="100000"/>
              </a:lnSpc>
              <a:spcBef>
                <a:spcPts val="0"/>
              </a:spcBef>
              <a:buNone/>
            </a:pPr>
            <a:r>
              <a:rPr lang="en-US" sz="2400" dirty="0">
                <a:latin typeface="Calibri" panose="020F0502020204030204" pitchFamily="34" charset="0"/>
                <a:cs typeface="Calibri" panose="020F0502020204030204" pitchFamily="34" charset="0"/>
              </a:rPr>
              <a:t>Add:</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200" b="1" dirty="0" err="1">
                <a:latin typeface="Courier New" panose="02070309020205020404" pitchFamily="49" charset="0"/>
                <a:cs typeface="Courier New" panose="02070309020205020404" pitchFamily="49" charset="0"/>
              </a:rPr>
              <a:t>net.core.rmem_max</a:t>
            </a:r>
            <a:r>
              <a:rPr lang="en-US" sz="2200" b="1" dirty="0">
                <a:latin typeface="Courier New" panose="02070309020205020404" pitchFamily="49" charset="0"/>
                <a:cs typeface="Courier New" panose="02070309020205020404" pitchFamily="49" charset="0"/>
              </a:rPr>
              <a:t>=209715200</a:t>
            </a:r>
            <a:br>
              <a:rPr lang="en-US" sz="2200" dirty="0">
                <a:latin typeface="Courier New" panose="02070309020205020404" pitchFamily="49" charset="0"/>
                <a:cs typeface="Courier New" panose="02070309020205020404" pitchFamily="49" charset="0"/>
              </a:rPr>
            </a:br>
            <a:r>
              <a:rPr lang="en-US" sz="2200" b="1" dirty="0" err="1">
                <a:latin typeface="Courier New" panose="02070309020205020404" pitchFamily="49" charset="0"/>
                <a:cs typeface="Courier New" panose="02070309020205020404" pitchFamily="49" charset="0"/>
              </a:rPr>
              <a:t>net.core.wmem_max</a:t>
            </a:r>
            <a:r>
              <a:rPr lang="en-US" sz="2200" b="1" dirty="0">
                <a:latin typeface="Courier New" panose="02070309020205020404" pitchFamily="49" charset="0"/>
                <a:cs typeface="Courier New" panose="02070309020205020404" pitchFamily="49" charset="0"/>
              </a:rPr>
              <a:t>=209715200</a:t>
            </a:r>
            <a:br>
              <a:rPr lang="en-US" sz="2200" dirty="0">
                <a:latin typeface="Courier New" panose="02070309020205020404" pitchFamily="49" charset="0"/>
                <a:cs typeface="Courier New" panose="02070309020205020404" pitchFamily="49" charset="0"/>
              </a:rPr>
            </a:br>
            <a:r>
              <a:rPr lang="en-US" sz="2200" b="1" dirty="0">
                <a:latin typeface="Courier New" panose="02070309020205020404" pitchFamily="49" charset="0"/>
                <a:cs typeface="Courier New" panose="02070309020205020404" pitchFamily="49" charset="0"/>
              </a:rPr>
              <a:t>net.ipv4.tcp_rmem=4096 87380 83886080</a:t>
            </a:r>
            <a:br>
              <a:rPr lang="en-US" sz="2200" dirty="0">
                <a:latin typeface="Courier New" panose="02070309020205020404" pitchFamily="49" charset="0"/>
                <a:cs typeface="Courier New" panose="02070309020205020404" pitchFamily="49" charset="0"/>
              </a:rPr>
            </a:br>
            <a:r>
              <a:rPr lang="en-US" sz="2200" b="1" dirty="0">
                <a:latin typeface="Courier New" panose="02070309020205020404" pitchFamily="49" charset="0"/>
                <a:cs typeface="Courier New" panose="02070309020205020404" pitchFamily="49" charset="0"/>
              </a:rPr>
              <a:t>net.ipv4.tcp_wmem=4096 87380 83886080</a:t>
            </a:r>
            <a:br>
              <a:rPr lang="en-US" sz="2400" dirty="0">
                <a:cs typeface="Calibri" panose="020F0502020204030204" pitchFamily="34" charset="0"/>
              </a:rPr>
            </a:br>
            <a:endParaRPr lang="en-US" sz="2400" dirty="0">
              <a:cs typeface="Calibri" panose="020F0502020204030204" pitchFamily="34" charset="0"/>
            </a:endParaRPr>
          </a:p>
          <a:p>
            <a:pPr marL="0" indent="0">
              <a:lnSpc>
                <a:spcPct val="100000"/>
              </a:lnSpc>
              <a:spcBef>
                <a:spcPts val="0"/>
              </a:spcBef>
              <a:buNone/>
            </a:pPr>
            <a:r>
              <a:rPr lang="en-US" sz="2400" dirty="0">
                <a:cs typeface="Calibri" panose="020F0502020204030204" pitchFamily="34" charset="0"/>
              </a:rPr>
              <a:t>to</a:t>
            </a:r>
            <a:r>
              <a:rPr lang="en-US" sz="2400" dirty="0">
                <a:latin typeface="Calibri" panose="020F0502020204030204" pitchFamily="34" charset="0"/>
                <a:cs typeface="Calibri" panose="020F0502020204030204" pitchFamily="34" charset="0"/>
              </a:rPr>
              <a:t> </a:t>
            </a:r>
            <a:r>
              <a:rPr lang="en-US" sz="2200" dirty="0">
                <a:latin typeface="Courier New" panose="02070309020205020404" pitchFamily="49" charset="0"/>
                <a:cs typeface="Courier New" panose="02070309020205020404" pitchFamily="49" charset="0"/>
              </a:rPr>
              <a:t>/</a:t>
            </a:r>
            <a:r>
              <a:rPr lang="en-US" sz="2200" dirty="0" err="1">
                <a:latin typeface="Courier New" panose="02070309020205020404" pitchFamily="49" charset="0"/>
                <a:cs typeface="Courier New" panose="02070309020205020404" pitchFamily="49" charset="0"/>
              </a:rPr>
              <a:t>etc</a:t>
            </a:r>
            <a:r>
              <a:rPr lang="en-US" sz="2200" dirty="0">
                <a:latin typeface="Courier New" panose="02070309020205020404" pitchFamily="49" charset="0"/>
                <a:cs typeface="Courier New" panose="02070309020205020404" pitchFamily="49" charset="0"/>
              </a:rPr>
              <a:t>/</a:t>
            </a:r>
            <a:r>
              <a:rPr lang="en-US" sz="2200" dirty="0" err="1">
                <a:latin typeface="Courier New" panose="02070309020205020404" pitchFamily="49" charset="0"/>
                <a:cs typeface="Courier New" panose="02070309020205020404" pitchFamily="49" charset="0"/>
              </a:rPr>
              <a:t>sysctl.conf</a:t>
            </a:r>
            <a:r>
              <a:rPr lang="en-US" sz="2400" dirty="0">
                <a:latin typeface="Calibri" panose="020F0502020204030204" pitchFamily="34" charset="0"/>
                <a:cs typeface="Calibri" panose="020F0502020204030204" pitchFamily="34" charset="0"/>
              </a:rPr>
              <a:t> </a:t>
            </a:r>
            <a:br>
              <a:rPr lang="en-US" sz="2200" dirty="0">
                <a:latin typeface="Courier New" panose="02070309020205020404" pitchFamily="49" charset="0"/>
                <a:cs typeface="Courier New" panose="02070309020205020404" pitchFamily="49" charset="0"/>
              </a:rPr>
            </a:br>
            <a:br>
              <a:rPr lang="en-US" sz="2400" dirty="0">
                <a:sym typeface="Wingdings" pitchFamily="2" charset="2"/>
              </a:rPr>
            </a:br>
            <a:endParaRPr lang="en-US" sz="2400" dirty="0"/>
          </a:p>
          <a:p>
            <a:pPr marL="0" indent="0">
              <a:buNone/>
            </a:pP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46B8045-519F-BC48-25D8-747443A51BB0}"/>
              </a:ext>
            </a:extLst>
          </p:cNvPr>
          <p:cNvSpPr>
            <a:spLocks noGrp="1"/>
          </p:cNvSpPr>
          <p:nvPr>
            <p:ph type="sldNum" sz="quarter" idx="12"/>
          </p:nvPr>
        </p:nvSpPr>
        <p:spPr/>
        <p:txBody>
          <a:bodyPr/>
          <a:lstStyle/>
          <a:p>
            <a:fld id="{8B04D3DA-140F-184A-82C2-6FC5EAE7F0A1}" type="slidenum">
              <a:rPr lang="en-US" smtClean="0"/>
              <a:t>74</a:t>
            </a:fld>
            <a:endParaRPr lang="en-US"/>
          </a:p>
        </p:txBody>
      </p:sp>
    </p:spTree>
    <p:extLst>
      <p:ext uri="{BB962C8B-B14F-4D97-AF65-F5344CB8AC3E}">
        <p14:creationId xmlns:p14="http://schemas.microsoft.com/office/powerpoint/2010/main" val="37930512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087EF-2927-FB13-9A80-19D1FC8D2A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CCF151-EE19-362A-8DA1-E707B17A2735}"/>
              </a:ext>
            </a:extLst>
          </p:cNvPr>
          <p:cNvSpPr>
            <a:spLocks noGrp="1"/>
          </p:cNvSpPr>
          <p:nvPr>
            <p:ph type="title"/>
          </p:nvPr>
        </p:nvSpPr>
        <p:spPr>
          <a:xfrm>
            <a:off x="308472" y="176269"/>
            <a:ext cx="11578728" cy="627962"/>
          </a:xfrm>
        </p:spPr>
        <p:txBody>
          <a:bodyPr>
            <a:normAutofit/>
          </a:bodyPr>
          <a:lstStyle/>
          <a:p>
            <a:r>
              <a:rPr lang="en-US" sz="3200" b="1" dirty="0">
                <a:highlight>
                  <a:srgbClr val="FFFF00"/>
                </a:highlight>
                <a:cs typeface="Calibri" panose="020F0502020204030204" pitchFamily="34" charset="0"/>
              </a:rPr>
              <a:t>L</a:t>
            </a:r>
            <a:r>
              <a:rPr lang="en-US" sz="3200" b="1" dirty="0">
                <a:highlight>
                  <a:srgbClr val="FFFF00"/>
                </a:highlight>
                <a:latin typeface="Calibri" panose="020F0502020204030204" pitchFamily="34" charset="0"/>
                <a:cs typeface="Calibri" panose="020F0502020204030204" pitchFamily="34" charset="0"/>
              </a:rPr>
              <a:t>inux:</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tc</a:t>
            </a:r>
            <a:r>
              <a:rPr lang="en-US" sz="3200" b="1" dirty="0">
                <a:latin typeface="Calibri" panose="020F0502020204030204" pitchFamily="34" charset="0"/>
                <a:cs typeface="Calibri" panose="020F0502020204030204" pitchFamily="34" charset="0"/>
              </a:rPr>
              <a:t> - Linux's equivalent of the Mac's Network Link Conditioner</a:t>
            </a:r>
          </a:p>
        </p:txBody>
      </p:sp>
      <p:sp>
        <p:nvSpPr>
          <p:cNvPr id="3" name="Content Placeholder 2">
            <a:extLst>
              <a:ext uri="{FF2B5EF4-FFF2-40B4-BE49-F238E27FC236}">
                <a16:creationId xmlns:a16="http://schemas.microsoft.com/office/drawing/2014/main" id="{F7A37690-0B34-2791-0013-B99ECC5E2049}"/>
              </a:ext>
            </a:extLst>
          </p:cNvPr>
          <p:cNvSpPr>
            <a:spLocks noGrp="1"/>
          </p:cNvSpPr>
          <p:nvPr>
            <p:ph idx="1"/>
          </p:nvPr>
        </p:nvSpPr>
        <p:spPr>
          <a:xfrm>
            <a:off x="308471" y="925417"/>
            <a:ext cx="11578727" cy="5662670"/>
          </a:xfrm>
        </p:spPr>
        <p:txBody>
          <a:bodyPr>
            <a:normAutofit/>
          </a:bodyPr>
          <a:lstStyle/>
          <a:p>
            <a:pPr marL="0" indent="0">
              <a:buNone/>
            </a:pPr>
            <a:r>
              <a:rPr lang="en-US" sz="2400" dirty="0"/>
              <a:t>Find your interface with </a:t>
            </a:r>
            <a:r>
              <a:rPr lang="en-US" sz="2400" dirty="0" err="1"/>
              <a:t>ifconfig</a:t>
            </a:r>
            <a:r>
              <a:rPr lang="en-US" sz="2400" dirty="0"/>
              <a:t>:</a:t>
            </a:r>
            <a:br>
              <a:rPr lang="en-US" sz="2400" dirty="0"/>
            </a:br>
            <a:br>
              <a:rPr lang="en-US" sz="2400" dirty="0"/>
            </a:br>
            <a:r>
              <a:rPr lang="en-US" sz="2200"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ifconfig</a:t>
            </a:r>
            <a:r>
              <a:rPr lang="en-US" sz="2200" b="1" dirty="0">
                <a:latin typeface="Courier New" panose="02070309020205020404" pitchFamily="49" charset="0"/>
                <a:cs typeface="Courier New" panose="02070309020205020404" pitchFamily="49" charset="0"/>
              </a:rPr>
              <a:t> -a</a:t>
            </a:r>
            <a:br>
              <a:rPr lang="en-US" sz="2400" dirty="0"/>
            </a:br>
            <a:endParaRPr lang="en-US" sz="2400" dirty="0"/>
          </a:p>
          <a:p>
            <a:pPr marL="0" indent="0">
              <a:buNone/>
            </a:pPr>
            <a:r>
              <a:rPr lang="en-US" sz="2400" dirty="0"/>
              <a:t>Then force additional latency to be added to that interface with </a:t>
            </a:r>
            <a:r>
              <a:rPr lang="en-US" sz="2400" dirty="0" err="1"/>
              <a:t>tc</a:t>
            </a:r>
            <a:r>
              <a:rPr lang="en-US" sz="2400" dirty="0"/>
              <a:t> ("traffic control"). </a:t>
            </a:r>
            <a:br>
              <a:rPr lang="en-US" sz="2400" dirty="0"/>
            </a:br>
            <a:r>
              <a:rPr lang="en-US" sz="2400" dirty="0"/>
              <a:t>Assuming our interface is named </a:t>
            </a:r>
            <a:r>
              <a:rPr lang="en-US" sz="2400" b="1" i="1" dirty="0"/>
              <a:t>enp7s0:</a:t>
            </a:r>
            <a:br>
              <a:rPr lang="en-US" sz="2400" dirty="0"/>
            </a:br>
            <a:endParaRPr lang="en-US" sz="2400" dirty="0"/>
          </a:p>
          <a:p>
            <a:pPr marL="0" indent="0">
              <a:buNone/>
            </a:pPr>
            <a:r>
              <a:rPr lang="en-US" sz="2200"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tc</a:t>
            </a: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qdisc</a:t>
            </a:r>
            <a:r>
              <a:rPr lang="en-US" sz="2200" b="1" dirty="0">
                <a:latin typeface="Courier New" panose="02070309020205020404" pitchFamily="49" charset="0"/>
                <a:cs typeface="Courier New" panose="02070309020205020404" pitchFamily="49" charset="0"/>
              </a:rPr>
              <a:t> replace dev </a:t>
            </a:r>
            <a:r>
              <a:rPr lang="en-US" sz="2200" b="1" i="1" dirty="0">
                <a:latin typeface="Courier New" panose="02070309020205020404" pitchFamily="49" charset="0"/>
                <a:cs typeface="Courier New" panose="02070309020205020404" pitchFamily="49" charset="0"/>
              </a:rPr>
              <a:t>enp7s0</a:t>
            </a:r>
            <a:r>
              <a:rPr lang="en-US" sz="2200" b="1" dirty="0">
                <a:latin typeface="Courier New" panose="02070309020205020404" pitchFamily="49" charset="0"/>
                <a:cs typeface="Courier New" panose="02070309020205020404" pitchFamily="49" charset="0"/>
              </a:rPr>
              <a:t> root </a:t>
            </a:r>
            <a:r>
              <a:rPr lang="en-US" sz="2200" b="1" dirty="0" err="1">
                <a:latin typeface="Courier New" panose="02070309020205020404" pitchFamily="49" charset="0"/>
                <a:cs typeface="Courier New" panose="02070309020205020404" pitchFamily="49" charset="0"/>
              </a:rPr>
              <a:t>netem</a:t>
            </a:r>
            <a:r>
              <a:rPr lang="en-US" sz="2200" b="1" dirty="0">
                <a:latin typeface="Courier New" panose="02070309020205020404" pitchFamily="49" charset="0"/>
                <a:cs typeface="Courier New" panose="02070309020205020404" pitchFamily="49" charset="0"/>
              </a:rPr>
              <a:t> loss 0% </a:t>
            </a:r>
            <a:r>
              <a:rPr lang="en-US" sz="2200" b="1" dirty="0">
                <a:solidFill>
                  <a:srgbClr val="FF0000"/>
                </a:solidFill>
                <a:latin typeface="Courier New" panose="02070309020205020404" pitchFamily="49" charset="0"/>
                <a:cs typeface="Courier New" panose="02070309020205020404" pitchFamily="49" charset="0"/>
              </a:rPr>
              <a:t>latency 200ms</a:t>
            </a:r>
          </a:p>
          <a:p>
            <a:pPr marL="0" indent="0">
              <a:buNone/>
            </a:pPr>
            <a:endParaRPr lang="en-US" sz="2200" b="1" dirty="0">
              <a:solidFill>
                <a:srgbClr val="FF0000"/>
              </a:solidFill>
              <a:highlight>
                <a:srgbClr val="FFFF00"/>
              </a:highlight>
              <a:latin typeface="Courier New" panose="02070309020205020404" pitchFamily="49" charset="0"/>
              <a:cs typeface="Courier New" panose="02070309020205020404" pitchFamily="49" charset="0"/>
            </a:endParaRPr>
          </a:p>
          <a:p>
            <a:pPr marL="0" indent="0">
              <a:buNone/>
            </a:pPr>
            <a:r>
              <a:rPr lang="en-US" sz="2400" dirty="0">
                <a:cs typeface="Calibri" panose="020F0502020204030204" pitchFamily="34" charset="0"/>
              </a:rPr>
              <a:t>As we did for the Mac Link Conditioner example, you can test with iperf3 to see the impact of the additional latency. To </a:t>
            </a:r>
            <a:r>
              <a:rPr lang="en-US" sz="2400" b="1" dirty="0">
                <a:cs typeface="Calibri" panose="020F0502020204030204" pitchFamily="34" charset="0"/>
              </a:rPr>
              <a:t>return to normal minimal latency</a:t>
            </a:r>
            <a:r>
              <a:rPr lang="en-US" sz="2400" dirty="0">
                <a:cs typeface="Calibri" panose="020F0502020204030204" pitchFamily="34" charset="0"/>
              </a:rPr>
              <a:t> (don't forget to do so):</a:t>
            </a:r>
          </a:p>
          <a:p>
            <a:pPr marL="0" indent="0">
              <a:buNone/>
            </a:pPr>
            <a:endParaRPr lang="en-US" sz="2200" b="1"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a:t>
            </a: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tc</a:t>
            </a: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qdisc</a:t>
            </a:r>
            <a:r>
              <a:rPr lang="en-US" sz="2200" b="1" dirty="0">
                <a:latin typeface="Courier New" panose="02070309020205020404" pitchFamily="49" charset="0"/>
                <a:cs typeface="Courier New" panose="02070309020205020404" pitchFamily="49" charset="0"/>
              </a:rPr>
              <a:t> replace dev </a:t>
            </a:r>
            <a:r>
              <a:rPr lang="en-US" sz="2200" b="1" i="1" dirty="0">
                <a:latin typeface="Courier New" panose="02070309020205020404" pitchFamily="49" charset="0"/>
                <a:cs typeface="Courier New" panose="02070309020205020404" pitchFamily="49" charset="0"/>
              </a:rPr>
              <a:t>enp7s0</a:t>
            </a:r>
            <a:r>
              <a:rPr lang="en-US" sz="2200" b="1" dirty="0">
                <a:latin typeface="Courier New" panose="02070309020205020404" pitchFamily="49" charset="0"/>
                <a:cs typeface="Courier New" panose="02070309020205020404" pitchFamily="49" charset="0"/>
              </a:rPr>
              <a:t> root </a:t>
            </a:r>
            <a:r>
              <a:rPr lang="en-US" sz="2200" b="1" dirty="0" err="1">
                <a:latin typeface="Courier New" panose="02070309020205020404" pitchFamily="49" charset="0"/>
                <a:cs typeface="Courier New" panose="02070309020205020404" pitchFamily="49" charset="0"/>
              </a:rPr>
              <a:t>netem</a:t>
            </a:r>
            <a:r>
              <a:rPr lang="en-US" sz="2200" b="1" dirty="0">
                <a:latin typeface="Courier New" panose="02070309020205020404" pitchFamily="49" charset="0"/>
                <a:cs typeface="Courier New" panose="02070309020205020404" pitchFamily="49" charset="0"/>
              </a:rPr>
              <a:t> loss 0% </a:t>
            </a:r>
            <a:r>
              <a:rPr lang="en-US" sz="2200" b="1" dirty="0">
                <a:solidFill>
                  <a:srgbClr val="FF0000"/>
                </a:solidFill>
                <a:latin typeface="Courier New" panose="02070309020205020404" pitchFamily="49" charset="0"/>
                <a:cs typeface="Courier New" panose="02070309020205020404" pitchFamily="49" charset="0"/>
              </a:rPr>
              <a:t>latency 0ms</a:t>
            </a:r>
            <a:br>
              <a:rPr lang="en-US" sz="2200" b="1" dirty="0">
                <a:solidFill>
                  <a:srgbClr val="FF0000"/>
                </a:solidFill>
                <a:latin typeface="Courier New" panose="02070309020205020404" pitchFamily="49" charset="0"/>
                <a:cs typeface="Courier New" panose="02070309020205020404" pitchFamily="49" charset="0"/>
              </a:rPr>
            </a:br>
            <a:br>
              <a:rPr lang="en-US" sz="2200" b="1" dirty="0">
                <a:solidFill>
                  <a:srgbClr val="FF0000"/>
                </a:solidFill>
                <a:latin typeface="Courier New" panose="02070309020205020404" pitchFamily="49" charset="0"/>
                <a:cs typeface="Courier New" panose="02070309020205020404" pitchFamily="49" charset="0"/>
              </a:rPr>
            </a:br>
            <a:endParaRPr lang="en-US" sz="2400" dirty="0">
              <a:cs typeface="Calibri" panose="020F0502020204030204" pitchFamily="34" charset="0"/>
            </a:endParaRPr>
          </a:p>
        </p:txBody>
      </p:sp>
      <p:sp>
        <p:nvSpPr>
          <p:cNvPr id="4" name="Slide Number Placeholder 3">
            <a:extLst>
              <a:ext uri="{FF2B5EF4-FFF2-40B4-BE49-F238E27FC236}">
                <a16:creationId xmlns:a16="http://schemas.microsoft.com/office/drawing/2014/main" id="{D262C0C4-381F-31AC-D8F6-590132EB4E15}"/>
              </a:ext>
            </a:extLst>
          </p:cNvPr>
          <p:cNvSpPr>
            <a:spLocks noGrp="1"/>
          </p:cNvSpPr>
          <p:nvPr>
            <p:ph type="sldNum" sz="quarter" idx="12"/>
          </p:nvPr>
        </p:nvSpPr>
        <p:spPr/>
        <p:txBody>
          <a:bodyPr/>
          <a:lstStyle/>
          <a:p>
            <a:fld id="{8B04D3DA-140F-184A-82C2-6FC5EAE7F0A1}" type="slidenum">
              <a:rPr lang="en-US" smtClean="0"/>
              <a:t>75</a:t>
            </a:fld>
            <a:endParaRPr lang="en-US"/>
          </a:p>
        </p:txBody>
      </p:sp>
    </p:spTree>
    <p:extLst>
      <p:ext uri="{BB962C8B-B14F-4D97-AF65-F5344CB8AC3E}">
        <p14:creationId xmlns:p14="http://schemas.microsoft.com/office/powerpoint/2010/main" val="15582298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4EC11-183B-4553-321A-E675AA2673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4AD99A-94EE-E689-CE59-652BCDA84B74}"/>
              </a:ext>
            </a:extLst>
          </p:cNvPr>
          <p:cNvSpPr>
            <a:spLocks noGrp="1"/>
          </p:cNvSpPr>
          <p:nvPr>
            <p:ph type="title"/>
          </p:nvPr>
        </p:nvSpPr>
        <p:spPr>
          <a:xfrm>
            <a:off x="308472" y="176270"/>
            <a:ext cx="11578728" cy="473725"/>
          </a:xfrm>
        </p:spPr>
        <p:txBody>
          <a:bodyPr>
            <a:normAutofit/>
          </a:bodyPr>
          <a:lstStyle/>
          <a:p>
            <a:r>
              <a:rPr lang="en-US" sz="3200" b="1" dirty="0">
                <a:highlight>
                  <a:srgbClr val="FFFF00"/>
                </a:highlight>
                <a:latin typeface="Calibri" panose="020F0502020204030204" pitchFamily="34" charset="0"/>
                <a:cs typeface="Calibri" panose="020F0502020204030204" pitchFamily="34" charset="0"/>
              </a:rPr>
              <a:t>Windows 11:</a:t>
            </a:r>
            <a:r>
              <a:rPr lang="en-US" sz="3200" b="1" dirty="0">
                <a:latin typeface="Calibri" panose="020F0502020204030204" pitchFamily="34" charset="0"/>
                <a:cs typeface="Calibri" panose="020F0502020204030204" pitchFamily="34" charset="0"/>
              </a:rPr>
              <a:t> May Be Adequately "Self-Tuned" Out-of-the-box</a:t>
            </a:r>
            <a:endParaRPr lang="en-US" sz="3200" b="1" dirty="0">
              <a:highlight>
                <a:srgbClr val="FFFF00"/>
              </a:highligh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DA4AA0A-093B-786D-D5E2-E00A59B48158}"/>
              </a:ext>
            </a:extLst>
          </p:cNvPr>
          <p:cNvSpPr>
            <a:spLocks noGrp="1"/>
          </p:cNvSpPr>
          <p:nvPr>
            <p:ph idx="1"/>
          </p:nvPr>
        </p:nvSpPr>
        <p:spPr>
          <a:xfrm>
            <a:off x="308471" y="793214"/>
            <a:ext cx="11578727" cy="5794873"/>
          </a:xfrm>
        </p:spPr>
        <p:txBody>
          <a:bodyPr>
            <a:normAutofit/>
          </a:bodyPr>
          <a:lstStyle/>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Windows 11 does not appear to require additional tuning to self-tune. The stock as shipped configuration appears to be adequate "out of the box"</a:t>
            </a:r>
          </a:p>
          <a:p>
            <a:pPr>
              <a:buFont typeface="Arial" panose="020B0604020202020204" pitchFamily="34" charset="0"/>
              <a:buChar char="•"/>
            </a:pPr>
            <a:endParaRPr lang="en-US" sz="2400" dirty="0">
              <a:cs typeface="Calibri" panose="020F0502020204030204" pitchFamily="34" charset="0"/>
            </a:endParaRPr>
          </a:p>
          <a:p>
            <a:r>
              <a:rPr lang="en-US" sz="2400" dirty="0">
                <a:latin typeface="Calibri" panose="020F0502020204030204" pitchFamily="34" charset="0"/>
                <a:cs typeface="Calibri" panose="020F0502020204030204" pitchFamily="34" charset="0"/>
              </a:rPr>
              <a:t>For more, see "Performance Tuning Network Adapters,"</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https://</a:t>
            </a:r>
            <a:r>
              <a:rPr lang="en-US" sz="2400" dirty="0" err="1">
                <a:latin typeface="Calibri" panose="020F0502020204030204" pitchFamily="34" charset="0"/>
                <a:cs typeface="Calibri" panose="020F0502020204030204" pitchFamily="34" charset="0"/>
              </a:rPr>
              <a:t>learn.microsoft.com</a:t>
            </a: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en</a:t>
            </a:r>
            <a:r>
              <a:rPr lang="en-US" sz="2400" dirty="0">
                <a:latin typeface="Calibri" panose="020F0502020204030204" pitchFamily="34" charset="0"/>
                <a:cs typeface="Calibri" panose="020F0502020204030204" pitchFamily="34" charset="0"/>
              </a:rPr>
              <a:t>-us/windows-server/networking/technologies/network-subsystem/</a:t>
            </a:r>
            <a:r>
              <a:rPr lang="en-US" sz="2400" dirty="0" err="1">
                <a:latin typeface="Calibri" panose="020F0502020204030204" pitchFamily="34" charset="0"/>
                <a:cs typeface="Calibri" panose="020F0502020204030204" pitchFamily="34" charset="0"/>
              </a:rPr>
              <a:t>net-sub-performance-tuning-nics#bkmk_tcp</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and see </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"MS Windows Tuning"</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https://</a:t>
            </a:r>
            <a:r>
              <a:rPr lang="en-US" sz="2400" dirty="0" err="1">
                <a:latin typeface="Calibri" panose="020F0502020204030204" pitchFamily="34" charset="0"/>
                <a:cs typeface="Calibri" panose="020F0502020204030204" pitchFamily="34" charset="0"/>
              </a:rPr>
              <a:t>fasterdata.es.net</a:t>
            </a:r>
            <a:r>
              <a:rPr lang="en-US" sz="2400" dirty="0">
                <a:latin typeface="Calibri" panose="020F0502020204030204" pitchFamily="34" charset="0"/>
                <a:cs typeface="Calibri" panose="020F0502020204030204" pitchFamily="34" charset="0"/>
              </a:rPr>
              <a:t>/host-tuning/ms-windows-2/</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"Set-</a:t>
            </a:r>
            <a:r>
              <a:rPr lang="en-US" sz="2400" dirty="0" err="1">
                <a:latin typeface="Calibri" panose="020F0502020204030204" pitchFamily="34" charset="0"/>
                <a:cs typeface="Calibri" panose="020F0502020204030204" pitchFamily="34" charset="0"/>
              </a:rPr>
              <a:t>NetTCPSetting</a:t>
            </a:r>
            <a:r>
              <a:rPr lang="en-US" sz="2400" dirty="0">
                <a:latin typeface="Calibri" panose="020F0502020204030204" pitchFamily="34" charset="0"/>
                <a:cs typeface="Calibri" panose="020F0502020204030204" pitchFamily="34" charset="0"/>
              </a:rPr>
              <a:t>"</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https://</a:t>
            </a:r>
            <a:r>
              <a:rPr lang="en-US" sz="2400" dirty="0" err="1">
                <a:latin typeface="Calibri" panose="020F0502020204030204" pitchFamily="34" charset="0"/>
                <a:cs typeface="Calibri" panose="020F0502020204030204" pitchFamily="34" charset="0"/>
              </a:rPr>
              <a:t>learn.microsoft.com</a:t>
            </a: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en</a:t>
            </a:r>
            <a:r>
              <a:rPr lang="en-US" sz="2400" dirty="0">
                <a:latin typeface="Calibri" panose="020F0502020204030204" pitchFamily="34" charset="0"/>
                <a:cs typeface="Calibri" panose="020F0502020204030204" pitchFamily="34" charset="0"/>
              </a:rPr>
              <a:t>-us/</a:t>
            </a:r>
            <a:r>
              <a:rPr lang="en-US" sz="2400" dirty="0" err="1">
                <a:latin typeface="Calibri" panose="020F0502020204030204" pitchFamily="34" charset="0"/>
                <a:cs typeface="Calibri" panose="020F0502020204030204" pitchFamily="34" charset="0"/>
              </a:rPr>
              <a:t>powershell</a:t>
            </a:r>
            <a:r>
              <a:rPr lang="en-US" sz="2400" dirty="0">
                <a:latin typeface="Calibri" panose="020F0502020204030204" pitchFamily="34" charset="0"/>
                <a:cs typeface="Calibri" panose="020F0502020204030204" pitchFamily="34" charset="0"/>
              </a:rPr>
              <a:t>/module/</a:t>
            </a:r>
            <a:r>
              <a:rPr lang="en-US" sz="2400" dirty="0" err="1">
                <a:latin typeface="Calibri" panose="020F0502020204030204" pitchFamily="34" charset="0"/>
                <a:cs typeface="Calibri" panose="020F0502020204030204" pitchFamily="34" charset="0"/>
              </a:rPr>
              <a:t>nettcpip</a:t>
            </a:r>
            <a:r>
              <a:rPr lang="en-US" sz="2400" dirty="0">
                <a:latin typeface="Calibri" panose="020F0502020204030204" pitchFamily="34" charset="0"/>
                <a:cs typeface="Calibri" panose="020F0502020204030204" pitchFamily="34" charset="0"/>
              </a:rPr>
              <a:t>/set-</a:t>
            </a:r>
            <a:r>
              <a:rPr lang="en-US" sz="2400" dirty="0" err="1">
                <a:latin typeface="Calibri" panose="020F0502020204030204" pitchFamily="34" charset="0"/>
                <a:cs typeface="Calibri" panose="020F0502020204030204" pitchFamily="34" charset="0"/>
              </a:rPr>
              <a:t>nettcpsetting</a:t>
            </a: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613C0E7-EDF6-9566-0076-97BFC81BCA8A}"/>
              </a:ext>
            </a:extLst>
          </p:cNvPr>
          <p:cNvSpPr>
            <a:spLocks noGrp="1"/>
          </p:cNvSpPr>
          <p:nvPr>
            <p:ph type="sldNum" sz="quarter" idx="12"/>
          </p:nvPr>
        </p:nvSpPr>
        <p:spPr/>
        <p:txBody>
          <a:bodyPr/>
          <a:lstStyle/>
          <a:p>
            <a:fld id="{8B04D3DA-140F-184A-82C2-6FC5EAE7F0A1}" type="slidenum">
              <a:rPr lang="en-US" smtClean="0"/>
              <a:t>76</a:t>
            </a:fld>
            <a:endParaRPr lang="en-US"/>
          </a:p>
        </p:txBody>
      </p:sp>
    </p:spTree>
    <p:extLst>
      <p:ext uri="{BB962C8B-B14F-4D97-AF65-F5344CB8AC3E}">
        <p14:creationId xmlns:p14="http://schemas.microsoft.com/office/powerpoint/2010/main" val="11225310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72785-90C7-5B00-C299-E125DDA4C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D7084A-8D1D-C6E2-9890-A9333CC048EE}"/>
              </a:ext>
            </a:extLst>
          </p:cNvPr>
          <p:cNvSpPr>
            <a:spLocks noGrp="1"/>
          </p:cNvSpPr>
          <p:nvPr>
            <p:ph type="title"/>
          </p:nvPr>
        </p:nvSpPr>
        <p:spPr>
          <a:xfrm>
            <a:off x="308472" y="176270"/>
            <a:ext cx="11578728" cy="473725"/>
          </a:xfrm>
        </p:spPr>
        <p:txBody>
          <a:bodyPr>
            <a:normAutofit/>
          </a:bodyPr>
          <a:lstStyle/>
          <a:p>
            <a:r>
              <a:rPr lang="en-US" sz="3200" b="1" dirty="0">
                <a:highlight>
                  <a:srgbClr val="FFFF00"/>
                </a:highlight>
                <a:latin typeface="Calibri" panose="020F0502020204030204" pitchFamily="34" charset="0"/>
                <a:cs typeface="Calibri" panose="020F0502020204030204" pitchFamily="34" charset="0"/>
              </a:rPr>
              <a:t>Windows 11:</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Addding</a:t>
            </a:r>
            <a:r>
              <a:rPr lang="en-US" sz="3200" b="1" dirty="0">
                <a:latin typeface="Calibri" panose="020F0502020204030204" pitchFamily="34" charset="0"/>
                <a:cs typeface="Calibri" panose="020F0502020204030204" pitchFamily="34" charset="0"/>
              </a:rPr>
              <a:t> Synthetic Network Latency Under Windows</a:t>
            </a:r>
            <a:endParaRPr lang="en-US" sz="3200" b="1" dirty="0">
              <a:highlight>
                <a:srgbClr val="FFFF00"/>
              </a:highligh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3104133-00F5-5C65-154F-67CFDFC211EF}"/>
              </a:ext>
            </a:extLst>
          </p:cNvPr>
          <p:cNvSpPr>
            <a:spLocks noGrp="1"/>
          </p:cNvSpPr>
          <p:nvPr>
            <p:ph idx="1"/>
          </p:nvPr>
        </p:nvSpPr>
        <p:spPr>
          <a:xfrm>
            <a:off x="308471" y="793214"/>
            <a:ext cx="11578727" cy="5794873"/>
          </a:xfrm>
        </p:spPr>
        <p:txBody>
          <a:bodyPr>
            <a:normAutofit/>
          </a:bodyPr>
          <a:lstStyle/>
          <a:p>
            <a:pPr>
              <a:buFont typeface="Arial" panose="020B0604020202020204" pitchFamily="34" charset="0"/>
              <a:buChar char="•"/>
            </a:pPr>
            <a:r>
              <a:rPr lang="en-US" sz="2400" b="1" dirty="0">
                <a:latin typeface="Calibri" panose="020F0502020204030204" pitchFamily="34" charset="0"/>
                <a:cs typeface="Calibri" panose="020F0502020204030204" pitchFamily="34" charset="0"/>
              </a:rPr>
              <a:t>Commercial applications</a:t>
            </a:r>
            <a:r>
              <a:rPr lang="en-US" sz="2400" dirty="0">
                <a:latin typeface="Calibri" panose="020F0502020204030204" pitchFamily="34" charset="0"/>
                <a:cs typeface="Calibri" panose="020F0502020204030204" pitchFamily="34" charset="0"/>
              </a:rPr>
              <a:t> are available to handle adding synthetic network latency for Windows 11. If interested, you should be able to find them pretty easily.</a:t>
            </a:r>
          </a:p>
          <a:p>
            <a:pPr>
              <a:buFont typeface="Arial" panose="020B0604020202020204" pitchFamily="34" charset="0"/>
              <a:buChar char="•"/>
            </a:pPr>
            <a:endParaRPr lang="en-US" sz="2400" dirty="0">
              <a:cs typeface="Calibri" panose="020F0502020204030204" pitchFamily="34" charset="0"/>
            </a:endParaRPr>
          </a:p>
          <a:p>
            <a:pPr>
              <a:buFont typeface="Arial" panose="020B0604020202020204" pitchFamily="34" charset="0"/>
              <a:buChar char="•"/>
            </a:pPr>
            <a:r>
              <a:rPr lang="en-US" sz="2400" dirty="0">
                <a:cs typeface="Calibri" panose="020F0502020204030204" pitchFamily="34" charset="0"/>
              </a:rPr>
              <a:t>OR you might also consider trying </a:t>
            </a:r>
            <a:r>
              <a:rPr lang="en-US" sz="2400" b="1" dirty="0">
                <a:cs typeface="Calibri" panose="020F0502020204030204" pitchFamily="34" charset="0"/>
              </a:rPr>
              <a:t>c</a:t>
            </a:r>
            <a:r>
              <a:rPr lang="en-US" sz="2400" b="1" dirty="0">
                <a:latin typeface="Calibri" panose="020F0502020204030204" pitchFamily="34" charset="0"/>
                <a:cs typeface="Calibri" panose="020F0502020204030204" pitchFamily="34" charset="0"/>
              </a:rPr>
              <a:t>lumsy,</a:t>
            </a:r>
            <a:r>
              <a:rPr lang="en-US" sz="2400" dirty="0">
                <a:latin typeface="Calibri" panose="020F0502020204030204" pitchFamily="34" charset="0"/>
                <a:cs typeface="Calibri" panose="020F0502020204030204" pitchFamily="34" charset="0"/>
              </a:rPr>
              <a:t> see https://</a:t>
            </a:r>
            <a:r>
              <a:rPr lang="en-US" sz="2400" dirty="0" err="1">
                <a:latin typeface="Calibri" panose="020F0502020204030204" pitchFamily="34" charset="0"/>
                <a:cs typeface="Calibri" panose="020F0502020204030204" pitchFamily="34" charset="0"/>
              </a:rPr>
              <a:t>jagt.github.io</a:t>
            </a:r>
            <a:r>
              <a:rPr lang="en-US" sz="2400" dirty="0">
                <a:latin typeface="Calibri" panose="020F0502020204030204" pitchFamily="34" charset="0"/>
                <a:cs typeface="Calibri" panose="020F0502020204030204" pitchFamily="34" charset="0"/>
              </a:rPr>
              <a:t>/clumsy/</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b="1" i="1" dirty="0">
                <a:latin typeface="Calibri" panose="020F0502020204030204" pitchFamily="34" charset="0"/>
                <a:cs typeface="Calibri" panose="020F0502020204030204" pitchFamily="34" charset="0"/>
              </a:rPr>
              <a:t>Caveats: </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https://</a:t>
            </a:r>
            <a:r>
              <a:rPr lang="en-US" sz="2400" dirty="0" err="1">
                <a:latin typeface="Calibri" panose="020F0502020204030204" pitchFamily="34" charset="0"/>
                <a:cs typeface="Calibri" panose="020F0502020204030204" pitchFamily="34" charset="0"/>
              </a:rPr>
              <a:t>jagt.github.io</a:t>
            </a:r>
            <a:r>
              <a:rPr lang="en-US" sz="2400" dirty="0">
                <a:latin typeface="Calibri" panose="020F0502020204030204" pitchFamily="34" charset="0"/>
                <a:cs typeface="Calibri" panose="020F0502020204030204" pitchFamily="34" charset="0"/>
              </a:rPr>
              <a:t>/clumsy/</a:t>
            </a:r>
            <a:r>
              <a:rPr lang="en-US" sz="2400" dirty="0" err="1">
                <a:latin typeface="Calibri" panose="020F0502020204030204" pitchFamily="34" charset="0"/>
                <a:cs typeface="Calibri" panose="020F0502020204030204" pitchFamily="34" charset="0"/>
              </a:rPr>
              <a:t>download.html</a:t>
            </a:r>
            <a:r>
              <a:rPr lang="en-US" sz="2400" dirty="0">
                <a:latin typeface="Calibri" panose="020F0502020204030204" pitchFamily="34" charset="0"/>
                <a:cs typeface="Calibri" panose="020F0502020204030204" pitchFamily="34" charset="0"/>
              </a:rPr>
              <a:t> says </a:t>
            </a:r>
            <a:r>
              <a:rPr lang="en-US" sz="2400" b="1" dirty="0">
                <a:latin typeface="Calibri" panose="020F0502020204030204" pitchFamily="34" charset="0"/>
                <a:cs typeface="Calibri" panose="020F0502020204030204" pitchFamily="34" charset="0"/>
              </a:rPr>
              <a:t>"clumsy is alpha quality software </a:t>
            </a:r>
            <a:r>
              <a:rPr lang="en-US" sz="2400" dirty="0">
                <a:latin typeface="Calibri" panose="020F0502020204030204" pitchFamily="34" charset="0"/>
                <a:cs typeface="Calibri" panose="020F0502020204030204" pitchFamily="34" charset="0"/>
              </a:rPr>
              <a:t>and does have some gotchas. Be sure to read the manual page before using it." </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clumsy builds from source using </a:t>
            </a:r>
            <a:r>
              <a:rPr lang="en-US" sz="2400" b="1" dirty="0">
                <a:latin typeface="Calibri" panose="020F0502020204030204" pitchFamily="34" charset="0"/>
                <a:cs typeface="Calibri" panose="020F0502020204030204" pitchFamily="34" charset="0"/>
              </a:rPr>
              <a:t>zig</a:t>
            </a:r>
            <a:r>
              <a:rPr lang="en-US" sz="2400" dirty="0">
                <a:latin typeface="Calibri" panose="020F0502020204030204" pitchFamily="34" charset="0"/>
                <a:cs typeface="Calibri" panose="020F0502020204030204" pitchFamily="34" charset="0"/>
              </a:rPr>
              <a:t> (see https://</a:t>
            </a:r>
            <a:r>
              <a:rPr lang="en-US" sz="2400" dirty="0" err="1">
                <a:latin typeface="Calibri" panose="020F0502020204030204" pitchFamily="34" charset="0"/>
                <a:cs typeface="Calibri" panose="020F0502020204030204" pitchFamily="34" charset="0"/>
              </a:rPr>
              <a:t>ziglang.org</a:t>
            </a:r>
            <a:r>
              <a:rPr lang="en-US" sz="2400" dirty="0">
                <a:latin typeface="Calibri" panose="020F0502020204030204" pitchFamily="34" charset="0"/>
                <a:cs typeface="Calibri" panose="020F0502020204030204" pitchFamily="34" charset="0"/>
              </a:rPr>
              <a:t>/). I'm not personally acquainted with using zig (nor any considerations that using zig may introduce).</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a:cs typeface="Calibri" panose="020F0502020204030204" pitchFamily="34" charset="0"/>
              </a:rPr>
              <a:t>The documentation at https://</a:t>
            </a:r>
            <a:r>
              <a:rPr lang="en-US" sz="2400" dirty="0" err="1">
                <a:cs typeface="Calibri" panose="020F0502020204030204" pitchFamily="34" charset="0"/>
              </a:rPr>
              <a:t>jagt.github.io</a:t>
            </a:r>
            <a:r>
              <a:rPr lang="en-US" sz="2400" dirty="0">
                <a:cs typeface="Calibri" panose="020F0502020204030204" pitchFamily="34" charset="0"/>
              </a:rPr>
              <a:t>/clumsy/</a:t>
            </a:r>
            <a:r>
              <a:rPr lang="en-US" sz="2400" dirty="0" err="1">
                <a:cs typeface="Calibri" panose="020F0502020204030204" pitchFamily="34" charset="0"/>
              </a:rPr>
              <a:t>manual.html</a:t>
            </a:r>
            <a:r>
              <a:rPr lang="en-US" sz="2400" dirty="0">
                <a:cs typeface="Calibri" panose="020F0502020204030204" pitchFamily="34" charset="0"/>
              </a:rPr>
              <a:t> states that </a:t>
            </a:r>
            <a:r>
              <a:rPr lang="en-US" sz="2400" b="1" dirty="0">
                <a:cs typeface="Calibri" panose="020F0502020204030204" pitchFamily="34" charset="0"/>
              </a:rPr>
              <a:t>"Lag is much [...] higher than the parameter set."</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AC69F0E-D0B4-7CC2-B12F-96C24A9FABF7}"/>
              </a:ext>
            </a:extLst>
          </p:cNvPr>
          <p:cNvSpPr>
            <a:spLocks noGrp="1"/>
          </p:cNvSpPr>
          <p:nvPr>
            <p:ph type="sldNum" sz="quarter" idx="12"/>
          </p:nvPr>
        </p:nvSpPr>
        <p:spPr/>
        <p:txBody>
          <a:bodyPr/>
          <a:lstStyle/>
          <a:p>
            <a:fld id="{8B04D3DA-140F-184A-82C2-6FC5EAE7F0A1}" type="slidenum">
              <a:rPr lang="en-US" smtClean="0"/>
              <a:t>77</a:t>
            </a:fld>
            <a:endParaRPr lang="en-US"/>
          </a:p>
        </p:txBody>
      </p:sp>
    </p:spTree>
    <p:extLst>
      <p:ext uri="{BB962C8B-B14F-4D97-AF65-F5344CB8AC3E}">
        <p14:creationId xmlns:p14="http://schemas.microsoft.com/office/powerpoint/2010/main" val="40099814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FB67F-630A-8248-20DD-C07865DB19D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E15E5EF-D6EA-C349-744D-74E1CD135912}"/>
              </a:ext>
            </a:extLst>
          </p:cNvPr>
          <p:cNvSpPr>
            <a:spLocks noGrp="1"/>
          </p:cNvSpPr>
          <p:nvPr>
            <p:ph type="ctrTitle"/>
          </p:nvPr>
        </p:nvSpPr>
        <p:spPr>
          <a:xfrm>
            <a:off x="1524000" y="616773"/>
            <a:ext cx="9144000" cy="978665"/>
          </a:xfrm>
        </p:spPr>
        <p:txBody>
          <a:bodyPr>
            <a:normAutofit/>
          </a:bodyPr>
          <a:lstStyle/>
          <a:p>
            <a:r>
              <a:rPr lang="en-US" sz="3200" b="1" dirty="0">
                <a:cs typeface="Calibri" panose="020F0502020204030204" pitchFamily="34" charset="0"/>
              </a:rPr>
              <a:t>5</a:t>
            </a:r>
            <a:r>
              <a:rPr lang="en-US" sz="3200" b="1" dirty="0">
                <a:latin typeface="Calibri" panose="020F0502020204030204" pitchFamily="34" charset="0"/>
                <a:cs typeface="Calibri" panose="020F0502020204030204" pitchFamily="34" charset="0"/>
              </a:rPr>
              <a:t>. Congestion Control Algorithms (CCA):</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Managing Congestion on LFNs with CUBIC and BBR</a:t>
            </a:r>
          </a:p>
        </p:txBody>
      </p:sp>
      <p:sp>
        <p:nvSpPr>
          <p:cNvPr id="6" name="Subtitle 5">
            <a:extLst>
              <a:ext uri="{FF2B5EF4-FFF2-40B4-BE49-F238E27FC236}">
                <a16:creationId xmlns:a16="http://schemas.microsoft.com/office/drawing/2014/main" id="{42AC1471-53CC-31FF-E9D2-A178951222C4}"/>
              </a:ext>
            </a:extLst>
          </p:cNvPr>
          <p:cNvSpPr>
            <a:spLocks noGrp="1"/>
          </p:cNvSpPr>
          <p:nvPr>
            <p:ph type="subTitle" idx="1"/>
          </p:nvPr>
        </p:nvSpPr>
        <p:spPr>
          <a:xfrm>
            <a:off x="1524000" y="2185988"/>
            <a:ext cx="9144000" cy="4055240"/>
          </a:xfrm>
        </p:spPr>
        <p:txBody>
          <a:bodyPr/>
          <a:lstStyle/>
          <a:p>
            <a:r>
              <a:rPr lang="en-US" b="1" dirty="0"/>
              <a:t>Bottom Line Up Front (BLUF):</a:t>
            </a:r>
            <a:br>
              <a:rPr lang="en-US" b="1" dirty="0"/>
            </a:br>
            <a:br>
              <a:rPr lang="en-US" dirty="0"/>
            </a:br>
            <a:r>
              <a:rPr lang="en-US" dirty="0"/>
              <a:t>TCP can't tell in advance how much bandwidth it has available. </a:t>
            </a:r>
            <a:br>
              <a:rPr lang="en-US" dirty="0"/>
            </a:br>
            <a:r>
              <a:rPr lang="en-US" dirty="0"/>
              <a:t>TCP uses congestion control algorithms (CCAs) to try to figure </a:t>
            </a:r>
            <a:br>
              <a:rPr lang="en-US" dirty="0"/>
            </a:br>
            <a:r>
              <a:rPr lang="en-US" dirty="0"/>
              <a:t>that out and set an approximately optimal sending rate. </a:t>
            </a:r>
            <a:br>
              <a:rPr lang="en-US" dirty="0"/>
            </a:br>
            <a:br>
              <a:rPr lang="en-US" dirty="0"/>
            </a:br>
            <a:r>
              <a:rPr lang="en-US" dirty="0"/>
              <a:t>Most systems use the CUBIC congestion control algorithm (CCA). </a:t>
            </a:r>
            <a:br>
              <a:rPr lang="en-US" dirty="0"/>
            </a:br>
            <a:r>
              <a:rPr lang="en-US" dirty="0"/>
              <a:t>BBR, an alternative CCA, will likely outperform CUBIC, particularly in</a:t>
            </a:r>
            <a:br>
              <a:rPr lang="en-US" dirty="0"/>
            </a:br>
            <a:r>
              <a:rPr lang="en-US" dirty="0"/>
              <a:t>the face of network loss. However, as a result, systems using BBR </a:t>
            </a:r>
            <a:br>
              <a:rPr lang="en-US" dirty="0"/>
            </a:br>
            <a:r>
              <a:rPr lang="en-US" dirty="0"/>
              <a:t>may end up using more than their "fair share" of network bandwidth.</a:t>
            </a:r>
            <a:br>
              <a:rPr lang="en-US" dirty="0"/>
            </a:br>
            <a:br>
              <a:rPr lang="en-US" dirty="0"/>
            </a:br>
            <a:r>
              <a:rPr lang="en-US" dirty="0"/>
              <a:t>We explain how to enable BBR on Debian 12 and Windows 11.</a:t>
            </a:r>
            <a:endParaRPr lang="en-US" b="1" dirty="0"/>
          </a:p>
        </p:txBody>
      </p:sp>
    </p:spTree>
    <p:extLst>
      <p:ext uri="{BB962C8B-B14F-4D97-AF65-F5344CB8AC3E}">
        <p14:creationId xmlns:p14="http://schemas.microsoft.com/office/powerpoint/2010/main" val="11608803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44962-0336-36CA-083F-325B6174C4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0963E0-A93E-3DE0-574A-F76ED717FA1A}"/>
              </a:ext>
            </a:extLst>
          </p:cNvPr>
          <p:cNvSpPr>
            <a:spLocks noGrp="1"/>
          </p:cNvSpPr>
          <p:nvPr>
            <p:ph type="title"/>
          </p:nvPr>
        </p:nvSpPr>
        <p:spPr>
          <a:xfrm>
            <a:off x="308472" y="176270"/>
            <a:ext cx="11578728" cy="473725"/>
          </a:xfrm>
        </p:spPr>
        <p:txBody>
          <a:bodyPr>
            <a:normAutofit/>
          </a:bodyPr>
          <a:lstStyle/>
          <a:p>
            <a:r>
              <a:rPr lang="en-US" sz="3200" b="1" dirty="0">
                <a:latin typeface="Calibri" panose="020F0502020204030204" pitchFamily="34" charset="0"/>
                <a:cs typeface="Calibri" panose="020F0502020204030204" pitchFamily="34" charset="0"/>
              </a:rPr>
              <a:t>The Congestion Window (CWND)</a:t>
            </a:r>
            <a:endParaRPr lang="en-US" sz="3200" b="1" dirty="0">
              <a:highlight>
                <a:srgbClr val="FFFF00"/>
              </a:highligh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6FC633A-31C6-ABF2-23CE-EE06A66CCCE1}"/>
              </a:ext>
            </a:extLst>
          </p:cNvPr>
          <p:cNvSpPr>
            <a:spLocks noGrp="1"/>
          </p:cNvSpPr>
          <p:nvPr>
            <p:ph idx="1"/>
          </p:nvPr>
        </p:nvSpPr>
        <p:spPr>
          <a:xfrm>
            <a:off x="308471" y="771181"/>
            <a:ext cx="11578727" cy="5816906"/>
          </a:xfrm>
        </p:spPr>
        <p:txBody>
          <a:bodyPr>
            <a:normAutofit/>
          </a:bodyPr>
          <a:lstStyle/>
          <a:p>
            <a:r>
              <a:rPr lang="en-US" sz="2400" dirty="0">
                <a:latin typeface="Calibri" panose="020F0502020204030204" pitchFamily="34" charset="0"/>
                <a:cs typeface="Calibri" panose="020F0502020204030204" pitchFamily="34" charset="0"/>
              </a:rPr>
              <a:t>We've alread</a:t>
            </a:r>
            <a:r>
              <a:rPr lang="en-US" sz="2400" dirty="0">
                <a:cs typeface="Calibri" panose="020F0502020204030204" pitchFamily="34" charset="0"/>
              </a:rPr>
              <a:t>y talked a little about the </a:t>
            </a:r>
            <a:r>
              <a:rPr lang="en-US" sz="2400" b="1" dirty="0">
                <a:cs typeface="Calibri" panose="020F0502020204030204" pitchFamily="34" charset="0"/>
              </a:rPr>
              <a:t>TCP transmit buffers</a:t>
            </a:r>
            <a:r>
              <a:rPr lang="en-US" sz="2400" dirty="0">
                <a:cs typeface="Calibri" panose="020F0502020204030204" pitchFamily="34" charset="0"/>
              </a:rPr>
              <a:t> and the </a:t>
            </a:r>
            <a:r>
              <a:rPr lang="en-US" sz="2400" b="1" dirty="0">
                <a:cs typeface="Calibri" panose="020F0502020204030204" pitchFamily="34" charset="0"/>
              </a:rPr>
              <a:t>TCP receive buffers.</a:t>
            </a:r>
            <a:r>
              <a:rPr lang="en-US" sz="2400" dirty="0">
                <a:cs typeface="Calibri" panose="020F0502020204030204" pitchFamily="34" charset="0"/>
              </a:rPr>
              <a:t> The transmit buffer holds onto traffic waiting to be acknowledged, while the receive buffer holds onto traffic that's waiting to be consumed by the application. </a:t>
            </a:r>
            <a:r>
              <a:rPr lang="en-US" sz="2400" b="1" dirty="0">
                <a:cs typeface="Calibri" panose="020F0502020204030204" pitchFamily="34" charset="0"/>
              </a:rPr>
              <a:t>The sizes of those respective buffers get exchanged by the sender and receiver during the initial three-way handshake and are fixed for the duration of the connection.</a:t>
            </a:r>
            <a:br>
              <a:rPr lang="en-US" sz="2400" b="1" dirty="0">
                <a:cs typeface="Calibri" panose="020F0502020204030204" pitchFamily="34" charset="0"/>
              </a:rPr>
            </a:br>
            <a:endParaRPr lang="en-US" sz="2400" b="1" dirty="0">
              <a:cs typeface="Calibri" panose="020F0502020204030204" pitchFamily="34" charset="0"/>
            </a:endParaRPr>
          </a:p>
          <a:p>
            <a:r>
              <a:rPr lang="en-US" sz="2400" dirty="0">
                <a:cs typeface="Calibri" panose="020F0502020204030204" pitchFamily="34" charset="0"/>
              </a:rPr>
              <a:t>But now, what about the dynamically-changing available </a:t>
            </a:r>
            <a:r>
              <a:rPr lang="en-US" sz="2400" b="1" dirty="0">
                <a:cs typeface="Calibri" panose="020F0502020204030204" pitchFamily="34" charset="0"/>
              </a:rPr>
              <a:t>network capacity </a:t>
            </a:r>
            <a:r>
              <a:rPr lang="en-US" sz="2400" dirty="0">
                <a:cs typeface="Calibri" panose="020F0502020204030204" pitchFamily="34" charset="0"/>
              </a:rPr>
              <a:t>between the sending and receiving host? That gets managed by the </a:t>
            </a:r>
            <a:r>
              <a:rPr lang="en-US" sz="2400" b="1" dirty="0">
                <a:cs typeface="Calibri" panose="020F0502020204030204" pitchFamily="34" charset="0"/>
              </a:rPr>
              <a:t>sender</a:t>
            </a:r>
            <a:r>
              <a:rPr lang="en-US" sz="2400" dirty="0">
                <a:cs typeface="Calibri" panose="020F0502020204030204" pitchFamily="34" charset="0"/>
              </a:rPr>
              <a:t> via the </a:t>
            </a:r>
            <a:r>
              <a:rPr lang="en-US" sz="2400" b="1" dirty="0">
                <a:cs typeface="Calibri" panose="020F0502020204030204" pitchFamily="34" charset="0"/>
              </a:rPr>
              <a:t>congestion window ("CWND")</a:t>
            </a:r>
            <a:r>
              <a:rPr lang="en-US" sz="2400" dirty="0">
                <a:cs typeface="Calibri" panose="020F0502020204030204" pitchFamily="34" charset="0"/>
              </a:rPr>
              <a:t>. The CWND may (and often will) change during the course of a file transfer or other flow.</a:t>
            </a:r>
            <a:br>
              <a:rPr lang="en-US" sz="2400" dirty="0">
                <a:cs typeface="Calibri" panose="020F0502020204030204" pitchFamily="34" charset="0"/>
              </a:rPr>
            </a:br>
            <a:endParaRPr lang="en-US" sz="2400" dirty="0">
              <a:cs typeface="Calibri" panose="020F0502020204030204" pitchFamily="34" charset="0"/>
            </a:endParaRPr>
          </a:p>
          <a:p>
            <a:r>
              <a:rPr lang="en-US" sz="2400" dirty="0">
                <a:cs typeface="Calibri" panose="020F0502020204030204" pitchFamily="34" charset="0"/>
              </a:rPr>
              <a:t>As Wikipedia states, "When a connection is set up, the congestion window, a value maintained independently at each host, is set to a small multiple of the maximum segment size (MSS) allowed on that connection. </a:t>
            </a:r>
            <a:r>
              <a:rPr lang="en-US" sz="2400" b="1" dirty="0">
                <a:cs typeface="Calibri" panose="020F0502020204030204" pitchFamily="34" charset="0"/>
              </a:rPr>
              <a:t>Further variance in the congestion window is dictated by an additive increase/multiplicative decrease (AIMD) approach.</a:t>
            </a:r>
            <a:r>
              <a:rPr lang="en-US" sz="2400" dirty="0">
                <a:cs typeface="Calibri" panose="020F0502020204030204" pitchFamily="34" charset="0"/>
              </a:rPr>
              <a:t>"</a:t>
            </a:r>
            <a:br>
              <a:rPr lang="en-US" sz="2400" dirty="0">
                <a:cs typeface="Calibri" panose="020F0502020204030204" pitchFamily="34" charset="0"/>
              </a:rPr>
            </a:br>
            <a:r>
              <a:rPr lang="en-US" sz="2400" dirty="0">
                <a:cs typeface="Calibri" panose="020F0502020204030204" pitchFamily="34" charset="0"/>
              </a:rPr>
              <a:t>See https://</a:t>
            </a:r>
            <a:r>
              <a:rPr lang="en-US" sz="2400" dirty="0" err="1">
                <a:cs typeface="Calibri" panose="020F0502020204030204" pitchFamily="34" charset="0"/>
              </a:rPr>
              <a:t>en.wikipedia.org</a:t>
            </a:r>
            <a:r>
              <a:rPr lang="en-US" sz="2400" dirty="0">
                <a:cs typeface="Calibri" panose="020F0502020204030204" pitchFamily="34" charset="0"/>
              </a:rPr>
              <a:t>/wiki/</a:t>
            </a:r>
            <a:r>
              <a:rPr lang="en-US" sz="2400" dirty="0" err="1">
                <a:cs typeface="Calibri" panose="020F0502020204030204" pitchFamily="34" charset="0"/>
              </a:rPr>
              <a:t>Transmission_Control_Protocol</a:t>
            </a:r>
            <a:r>
              <a:rPr lang="en-US" sz="2400" dirty="0">
                <a:cs typeface="Calibri" panose="020F0502020204030204" pitchFamily="34" charset="0"/>
              </a:rPr>
              <a:t> [emphasis added]</a:t>
            </a: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0BC366B-FDC0-1FBA-27C0-82029CF52417}"/>
              </a:ext>
            </a:extLst>
          </p:cNvPr>
          <p:cNvSpPr>
            <a:spLocks noGrp="1"/>
          </p:cNvSpPr>
          <p:nvPr>
            <p:ph type="sldNum" sz="quarter" idx="12"/>
          </p:nvPr>
        </p:nvSpPr>
        <p:spPr/>
        <p:txBody>
          <a:bodyPr/>
          <a:lstStyle/>
          <a:p>
            <a:fld id="{8B04D3DA-140F-184A-82C2-6FC5EAE7F0A1}" type="slidenum">
              <a:rPr lang="en-US" smtClean="0"/>
              <a:t>79</a:t>
            </a:fld>
            <a:endParaRPr lang="en-US"/>
          </a:p>
        </p:txBody>
      </p:sp>
    </p:spTree>
    <p:extLst>
      <p:ext uri="{BB962C8B-B14F-4D97-AF65-F5344CB8AC3E}">
        <p14:creationId xmlns:p14="http://schemas.microsoft.com/office/powerpoint/2010/main" val="1400056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500DD-93CE-A740-38EA-98CA49E926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052E8C-0064-8EF0-36F3-CC0160908FF8}"/>
              </a:ext>
            </a:extLst>
          </p:cNvPr>
          <p:cNvSpPr>
            <a:spLocks noGrp="1"/>
          </p:cNvSpPr>
          <p:nvPr>
            <p:ph type="title"/>
          </p:nvPr>
        </p:nvSpPr>
        <p:spPr>
          <a:xfrm>
            <a:off x="308472" y="176270"/>
            <a:ext cx="11578728" cy="544166"/>
          </a:xfrm>
        </p:spPr>
        <p:txBody>
          <a:bodyPr>
            <a:normAutofit fontScale="90000"/>
          </a:bodyPr>
          <a:lstStyle/>
          <a:p>
            <a:r>
              <a:rPr lang="en-US" sz="3200" b="1" dirty="0">
                <a:latin typeface="Calibri" panose="020F0502020204030204" pitchFamily="34" charset="0"/>
                <a:cs typeface="Calibri" panose="020F0502020204030204" pitchFamily="34" charset="0"/>
              </a:rPr>
              <a:t>Peering at </a:t>
            </a:r>
            <a:r>
              <a:rPr lang="en-US" sz="3200" b="1" dirty="0">
                <a:cs typeface="Calibri" panose="020F0502020204030204" pitchFamily="34" charset="0"/>
              </a:rPr>
              <a:t>The Seattle Internet Exchange, A Sample PNW Peering Point</a:t>
            </a:r>
            <a:endParaRPr lang="en-US" sz="3200" b="1"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C6F54A7-112B-A7AA-6A9F-833CEC731FD8}"/>
              </a:ext>
            </a:extLst>
          </p:cNvPr>
          <p:cNvSpPr>
            <a:spLocks noGrp="1"/>
          </p:cNvSpPr>
          <p:nvPr>
            <p:ph type="sldNum" sz="quarter" idx="12"/>
          </p:nvPr>
        </p:nvSpPr>
        <p:spPr/>
        <p:txBody>
          <a:bodyPr/>
          <a:lstStyle/>
          <a:p>
            <a:fld id="{8B04D3DA-140F-184A-82C2-6FC5EAE7F0A1}" type="slidenum">
              <a:rPr lang="en-US" smtClean="0"/>
              <a:t>8</a:t>
            </a:fld>
            <a:endParaRPr lang="en-US" dirty="0"/>
          </a:p>
        </p:txBody>
      </p:sp>
      <p:pic>
        <p:nvPicPr>
          <p:cNvPr id="10" name="Picture 9" descr="A screenshot of a document&#10;&#10;AI-generated content may be incorrect.">
            <a:extLst>
              <a:ext uri="{FF2B5EF4-FFF2-40B4-BE49-F238E27FC236}">
                <a16:creationId xmlns:a16="http://schemas.microsoft.com/office/drawing/2014/main" id="{7B4BD85E-FAEB-256E-E6AE-B4EB371798E0}"/>
              </a:ext>
            </a:extLst>
          </p:cNvPr>
          <p:cNvPicPr>
            <a:picLocks noChangeAspect="1"/>
          </p:cNvPicPr>
          <p:nvPr/>
        </p:nvPicPr>
        <p:blipFill>
          <a:blip r:embed="rId2"/>
          <a:stretch>
            <a:fillRect/>
          </a:stretch>
        </p:blipFill>
        <p:spPr>
          <a:xfrm>
            <a:off x="265370" y="929529"/>
            <a:ext cx="11535627" cy="3771456"/>
          </a:xfrm>
          <a:prstGeom prst="rect">
            <a:avLst/>
          </a:prstGeom>
        </p:spPr>
      </p:pic>
      <p:sp>
        <p:nvSpPr>
          <p:cNvPr id="11" name="TextBox 10">
            <a:extLst>
              <a:ext uri="{FF2B5EF4-FFF2-40B4-BE49-F238E27FC236}">
                <a16:creationId xmlns:a16="http://schemas.microsoft.com/office/drawing/2014/main" id="{979986E7-2B9F-10C3-4703-C9086B2848AE}"/>
              </a:ext>
            </a:extLst>
          </p:cNvPr>
          <p:cNvSpPr txBox="1"/>
          <p:nvPr/>
        </p:nvSpPr>
        <p:spPr>
          <a:xfrm>
            <a:off x="508261" y="5067002"/>
            <a:ext cx="5397440"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Reference: https://</a:t>
            </a:r>
            <a:r>
              <a:rPr lang="en-US" sz="2400" dirty="0" err="1">
                <a:latin typeface="Calibri" panose="020F0502020204030204" pitchFamily="34" charset="0"/>
                <a:cs typeface="Calibri" panose="020F0502020204030204" pitchFamily="34" charset="0"/>
              </a:rPr>
              <a:t>www.seattleix.net</a:t>
            </a:r>
            <a:r>
              <a:rPr lang="en-US" sz="2400" dirty="0">
                <a:latin typeface="Calibri" panose="020F0502020204030204" pitchFamily="34" charset="0"/>
                <a:cs typeface="Calibri" panose="020F0502020204030204" pitchFamily="34" charset="0"/>
              </a:rPr>
              <a:t>/join</a:t>
            </a:r>
          </a:p>
        </p:txBody>
      </p:sp>
    </p:spTree>
    <p:extLst>
      <p:ext uri="{BB962C8B-B14F-4D97-AF65-F5344CB8AC3E}">
        <p14:creationId xmlns:p14="http://schemas.microsoft.com/office/powerpoint/2010/main" val="3024284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05020-1267-6199-D5E0-635F55F4BA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B8AC26-9948-411D-9915-3635D676993F}"/>
              </a:ext>
            </a:extLst>
          </p:cNvPr>
          <p:cNvSpPr>
            <a:spLocks noGrp="1"/>
          </p:cNvSpPr>
          <p:nvPr>
            <p:ph type="title"/>
          </p:nvPr>
        </p:nvSpPr>
        <p:spPr>
          <a:xfrm>
            <a:off x="308472" y="176270"/>
            <a:ext cx="11578728" cy="440675"/>
          </a:xfrm>
        </p:spPr>
        <p:txBody>
          <a:bodyPr>
            <a:normAutofit fontScale="90000"/>
          </a:bodyPr>
          <a:lstStyle/>
          <a:p>
            <a:r>
              <a:rPr lang="en-US" sz="3200" b="1" dirty="0">
                <a:cs typeface="Calibri" panose="020F0502020204030204" pitchFamily="34" charset="0"/>
              </a:rPr>
              <a:t>The Sawtooth Throughput Graph Implied by AIMD</a:t>
            </a:r>
            <a:endParaRPr lang="en-US" sz="32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E4C9846-C3D0-D883-3766-C43CC8DCAB40}"/>
              </a:ext>
            </a:extLst>
          </p:cNvPr>
          <p:cNvSpPr>
            <a:spLocks noGrp="1"/>
          </p:cNvSpPr>
          <p:nvPr>
            <p:ph idx="1"/>
          </p:nvPr>
        </p:nvSpPr>
        <p:spPr>
          <a:xfrm>
            <a:off x="308471" y="804231"/>
            <a:ext cx="11578727" cy="5783856"/>
          </a:xfrm>
        </p:spPr>
        <p:txBody>
          <a:bodyPr>
            <a:noAutofit/>
          </a:bodyPr>
          <a:lstStyle/>
          <a:p>
            <a:pPr>
              <a:lnSpc>
                <a:spcPct val="100000"/>
              </a:lnSpc>
              <a:spcBef>
                <a:spcPts val="0"/>
              </a:spcBef>
            </a:pPr>
            <a:r>
              <a:rPr lang="en-US" sz="2400" dirty="0">
                <a:latin typeface="Calibri" panose="020F0502020204030204" pitchFamily="34" charset="0"/>
                <a:cs typeface="Calibri" panose="020F0502020204030204" pitchFamily="34" charset="0"/>
              </a:rPr>
              <a:t>Whatever specific TCP congestion control algorithm gets deployed, it will usually </a:t>
            </a:r>
            <a:r>
              <a:rPr lang="en-US" sz="2400" b="1" dirty="0">
                <a:latin typeface="Calibri" panose="020F0502020204030204" pitchFamily="34" charset="0"/>
                <a:cs typeface="Calibri" panose="020F0502020204030204" pitchFamily="34" charset="0"/>
              </a:rPr>
              <a:t>additively increase</a:t>
            </a:r>
            <a:r>
              <a:rPr lang="en-US" sz="2400" dirty="0">
                <a:latin typeface="Calibri" panose="020F0502020204030204" pitchFamily="34" charset="0"/>
                <a:cs typeface="Calibri" panose="020F0502020204030204" pitchFamily="34" charset="0"/>
              </a:rPr>
              <a:t> (and then typically </a:t>
            </a:r>
            <a:r>
              <a:rPr lang="en-US" sz="2400" b="1" dirty="0">
                <a:latin typeface="Calibri" panose="020F0502020204030204" pitchFamily="34" charset="0"/>
                <a:cs typeface="Calibri" panose="020F0502020204030204" pitchFamily="34" charset="0"/>
              </a:rPr>
              <a:t>multiplicatively decrease</a:t>
            </a:r>
            <a:r>
              <a:rPr lang="en-US" sz="2400" dirty="0">
                <a:latin typeface="Calibri" panose="020F0502020204030204" pitchFamily="34" charset="0"/>
                <a:cs typeface="Calibri" panose="020F0502020204030204" pitchFamily="34" charset="0"/>
              </a:rPr>
              <a:t>) throughput over time.</a:t>
            </a:r>
          </a:p>
          <a:p>
            <a:pPr>
              <a:lnSpc>
                <a:spcPct val="100000"/>
              </a:lnSpc>
              <a:spcBef>
                <a:spcPts val="0"/>
              </a:spcBef>
            </a:pPr>
            <a:endParaRPr lang="en-US" sz="2400" dirty="0">
              <a:cs typeface="Calibri" panose="020F0502020204030204" pitchFamily="34" charset="0"/>
            </a:endParaRPr>
          </a:p>
          <a:p>
            <a:pPr>
              <a:lnSpc>
                <a:spcPct val="100000"/>
              </a:lnSpc>
              <a:spcBef>
                <a:spcPts val="0"/>
              </a:spcBef>
            </a:pPr>
            <a:r>
              <a:rPr lang="en-US" sz="2400" dirty="0">
                <a:cs typeface="Calibri" panose="020F0502020204030204" pitchFamily="34" charset="0"/>
              </a:rPr>
              <a:t>Traffic gets sent onto the network in bursts of packets. But how many packets per burst?</a:t>
            </a:r>
          </a:p>
          <a:p>
            <a:pPr>
              <a:lnSpc>
                <a:spcPct val="100000"/>
              </a:lnSpc>
              <a:spcBef>
                <a:spcPts val="0"/>
              </a:spcBef>
            </a:pPr>
            <a:endParaRPr lang="en-US" sz="2400" dirty="0">
              <a:cs typeface="Calibri" panose="020F0502020204030204" pitchFamily="34" charset="0"/>
            </a:endParaRPr>
          </a:p>
          <a:p>
            <a:pPr>
              <a:lnSpc>
                <a:spcPct val="100000"/>
              </a:lnSpc>
              <a:spcBef>
                <a:spcPts val="0"/>
              </a:spcBef>
            </a:pPr>
            <a:r>
              <a:rPr lang="en-US" sz="2400" dirty="0">
                <a:latin typeface="Calibri" panose="020F0502020204030204" pitchFamily="34" charset="0"/>
                <a:cs typeface="Calibri" panose="020F0502020204030204" pitchFamily="34" charset="0"/>
              </a:rPr>
              <a:t>"Additive increase" implies a relatively-gradual "ramp up:" add an extra packet to the burst, then send the burst. Did it get there okay? It did? Okay, add another packet to the next burst. Did that make it okay, too? Add another, etc.</a:t>
            </a:r>
          </a:p>
          <a:p>
            <a:pPr>
              <a:lnSpc>
                <a:spcPct val="100000"/>
              </a:lnSpc>
              <a:spcBef>
                <a:spcPts val="0"/>
              </a:spcBef>
            </a:pPr>
            <a:endParaRPr lang="en-US" sz="2400" dirty="0">
              <a:cs typeface="Calibri" panose="020F0502020204030204" pitchFamily="34" charset="0"/>
            </a:endParaRPr>
          </a:p>
          <a:p>
            <a:pPr>
              <a:lnSpc>
                <a:spcPct val="100000"/>
              </a:lnSpc>
              <a:spcBef>
                <a:spcPts val="0"/>
              </a:spcBef>
            </a:pPr>
            <a:r>
              <a:rPr lang="en-US" sz="2400" dirty="0">
                <a:latin typeface="Calibri" panose="020F0502020204030204" pitchFamily="34" charset="0"/>
                <a:cs typeface="Calibri" panose="020F0502020204030204" pitchFamily="34" charset="0"/>
              </a:rPr>
              <a:t>"Multiplicative decrease" implies a relatively abrupt reaction to detected congestion.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If traffic gets dropped, cut the size of the packet bursts dramatically – maybe by 30%, maybe by 50%, maybe by some other amount (</a:t>
            </a:r>
            <a:r>
              <a:rPr lang="en-US" sz="2400" dirty="0">
                <a:cs typeface="Calibri" panose="020F0502020204030204" pitchFamily="34" charset="0"/>
              </a:rPr>
              <a:t>the amount of the drop will </a:t>
            </a:r>
            <a:r>
              <a:rPr lang="en-US" sz="2400" dirty="0">
                <a:latin typeface="Calibri" panose="020F0502020204030204" pitchFamily="34" charset="0"/>
                <a:cs typeface="Calibri" panose="020F0502020204030204" pitchFamily="34" charset="0"/>
              </a:rPr>
              <a:t>vary by the congestion control algorithm used).</a:t>
            </a:r>
          </a:p>
          <a:p>
            <a:pPr>
              <a:lnSpc>
                <a:spcPct val="100000"/>
              </a:lnSpc>
              <a:spcBef>
                <a:spcPts val="0"/>
              </a:spcBef>
            </a:pPr>
            <a:endParaRPr lang="en-US" sz="2400" dirty="0">
              <a:cs typeface="Calibri" panose="020F0502020204030204" pitchFamily="34" charset="0"/>
            </a:endParaRPr>
          </a:p>
          <a:p>
            <a:pPr>
              <a:lnSpc>
                <a:spcPct val="100000"/>
              </a:lnSpc>
              <a:spcBef>
                <a:spcPts val="0"/>
              </a:spcBef>
            </a:pPr>
            <a:r>
              <a:rPr lang="en-US" sz="2400" dirty="0">
                <a:latin typeface="Calibri" panose="020F0502020204030204" pitchFamily="34" charset="0"/>
                <a:cs typeface="Calibri" panose="020F0502020204030204" pitchFamily="34" charset="0"/>
              </a:rPr>
              <a:t>One popular congestion control algorithm is called CUBIC.</a:t>
            </a:r>
          </a:p>
          <a:p>
            <a:pPr>
              <a:lnSpc>
                <a:spcPct val="100000"/>
              </a:lnSpc>
              <a:spcBef>
                <a:spcPts val="0"/>
              </a:spcBef>
            </a:pPr>
            <a:endParaRPr lang="en-US" sz="2400" dirty="0">
              <a:cs typeface="Calibri" panose="020F0502020204030204" pitchFamily="34" charset="0"/>
            </a:endParaRPr>
          </a:p>
          <a:p>
            <a:pPr>
              <a:lnSpc>
                <a:spcPct val="100000"/>
              </a:lnSpc>
              <a:spcBef>
                <a:spcPts val="0"/>
              </a:spcBef>
            </a:pP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2D23D76-9C3D-D193-494A-BC2FF51C0340}"/>
              </a:ext>
            </a:extLst>
          </p:cNvPr>
          <p:cNvSpPr>
            <a:spLocks noGrp="1"/>
          </p:cNvSpPr>
          <p:nvPr>
            <p:ph type="sldNum" sz="quarter" idx="12"/>
          </p:nvPr>
        </p:nvSpPr>
        <p:spPr/>
        <p:txBody>
          <a:bodyPr/>
          <a:lstStyle/>
          <a:p>
            <a:fld id="{8B04D3DA-140F-184A-82C2-6FC5EAE7F0A1}" type="slidenum">
              <a:rPr lang="en-US" smtClean="0"/>
              <a:t>80</a:t>
            </a:fld>
            <a:endParaRPr lang="en-US"/>
          </a:p>
        </p:txBody>
      </p:sp>
    </p:spTree>
    <p:extLst>
      <p:ext uri="{BB962C8B-B14F-4D97-AF65-F5344CB8AC3E}">
        <p14:creationId xmlns:p14="http://schemas.microsoft.com/office/powerpoint/2010/main" val="39873658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4B446-4261-A4B5-2F0F-EA81D01784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3F1B92-167E-F227-81EA-56081D5773BA}"/>
              </a:ext>
            </a:extLst>
          </p:cNvPr>
          <p:cNvSpPr>
            <a:spLocks noGrp="1"/>
          </p:cNvSpPr>
          <p:nvPr>
            <p:ph type="title"/>
          </p:nvPr>
        </p:nvSpPr>
        <p:spPr>
          <a:xfrm>
            <a:off x="308472" y="176270"/>
            <a:ext cx="11578728" cy="440675"/>
          </a:xfrm>
        </p:spPr>
        <p:txBody>
          <a:bodyPr>
            <a:normAutofit fontScale="90000"/>
          </a:bodyPr>
          <a:lstStyle/>
          <a:p>
            <a:r>
              <a:rPr lang="en-US" sz="3200" b="1" dirty="0">
                <a:latin typeface="Calibri" panose="020F0502020204030204" pitchFamily="34" charset="0"/>
                <a:cs typeface="Calibri" panose="020F0502020204030204" pitchFamily="34" charset="0"/>
              </a:rPr>
              <a:t>"CUBIC For Fast and Long-Distance Networks" (RFC 9438)</a:t>
            </a:r>
          </a:p>
        </p:txBody>
      </p:sp>
      <p:sp>
        <p:nvSpPr>
          <p:cNvPr id="3" name="Content Placeholder 2">
            <a:extLst>
              <a:ext uri="{FF2B5EF4-FFF2-40B4-BE49-F238E27FC236}">
                <a16:creationId xmlns:a16="http://schemas.microsoft.com/office/drawing/2014/main" id="{9108147F-6891-F1FF-B383-E2372D6E7D72}"/>
              </a:ext>
            </a:extLst>
          </p:cNvPr>
          <p:cNvSpPr>
            <a:spLocks noGrp="1"/>
          </p:cNvSpPr>
          <p:nvPr>
            <p:ph idx="1"/>
          </p:nvPr>
        </p:nvSpPr>
        <p:spPr>
          <a:xfrm>
            <a:off x="308471" y="804231"/>
            <a:ext cx="11578727" cy="5783856"/>
          </a:xfrm>
        </p:spPr>
        <p:txBody>
          <a:bodyPr>
            <a:noAutofit/>
          </a:bodyPr>
          <a:lstStyle/>
          <a:p>
            <a:pPr marL="0" indent="0">
              <a:lnSpc>
                <a:spcPct val="100000"/>
              </a:lnSpc>
              <a:spcBef>
                <a:spcPts val="0"/>
              </a:spcBef>
              <a:buNone/>
            </a:pPr>
            <a:r>
              <a:rPr lang="en-US" sz="2200" b="1" dirty="0">
                <a:highlight>
                  <a:srgbClr val="FFFF00"/>
                </a:highlight>
                <a:latin typeface="Calibri" panose="020F0502020204030204" pitchFamily="34" charset="0"/>
                <a:cs typeface="Calibri" panose="020F0502020204030204" pitchFamily="34" charset="0"/>
              </a:rPr>
              <a:t>"CUBIC has been adopted as the default TCP congestion control algorithm in the Linux, Windows, and Apple stacks,</a:t>
            </a:r>
            <a:r>
              <a:rPr lang="en-US" sz="2200" dirty="0">
                <a:latin typeface="Calibri" panose="020F0502020204030204" pitchFamily="34" charset="0"/>
                <a:cs typeface="Calibri" panose="020F0502020204030204" pitchFamily="34" charset="0"/>
              </a:rPr>
              <a:t> and has been used and deployed globally.  Extensive, decade-long deployment experience in vastly different Internet scenarios has convincingly demonstrated that CUBIC is </a:t>
            </a:r>
            <a:r>
              <a:rPr lang="en-US" sz="2200" b="1" dirty="0">
                <a:latin typeface="Calibri" panose="020F0502020204030204" pitchFamily="34" charset="0"/>
                <a:cs typeface="Calibri" panose="020F0502020204030204" pitchFamily="34" charset="0"/>
              </a:rPr>
              <a:t>safe for deployment on the global Internet</a:t>
            </a:r>
            <a:r>
              <a:rPr lang="en-US" sz="2200" dirty="0">
                <a:latin typeface="Calibri" panose="020F0502020204030204" pitchFamily="34" charset="0"/>
                <a:cs typeface="Calibri" panose="020F0502020204030204" pitchFamily="34" charset="0"/>
              </a:rPr>
              <a:t> and delivers substantial benefits over classical Reno congestion control [RFC5681].  It is therefore to be regarded as the currently </a:t>
            </a:r>
            <a:r>
              <a:rPr lang="en-US" sz="2200" b="1" dirty="0">
                <a:latin typeface="Calibri" panose="020F0502020204030204" pitchFamily="34" charset="0"/>
                <a:cs typeface="Calibri" panose="020F0502020204030204" pitchFamily="34" charset="0"/>
              </a:rPr>
              <a:t>most widely deployed standard for TCP congestion control</a:t>
            </a:r>
            <a:r>
              <a:rPr lang="en-US" sz="2200" dirty="0">
                <a:latin typeface="Calibri" panose="020F0502020204030204" pitchFamily="34" charset="0"/>
                <a:cs typeface="Calibri" panose="020F0502020204030204" pitchFamily="34" charset="0"/>
              </a:rPr>
              <a:t>.  [* * *]</a:t>
            </a:r>
          </a:p>
          <a:p>
            <a:pPr marL="0" indent="0">
              <a:lnSpc>
                <a:spcPct val="100000"/>
              </a:lnSpc>
              <a:spcBef>
                <a:spcPts val="0"/>
              </a:spcBef>
              <a:buNone/>
            </a:pPr>
            <a:br>
              <a:rPr lang="en-US" sz="2200" dirty="0">
                <a:cs typeface="Calibri" panose="020F0502020204030204" pitchFamily="34" charset="0"/>
              </a:rPr>
            </a:br>
            <a:r>
              <a:rPr lang="en-US" sz="2200" b="1" dirty="0">
                <a:highlight>
                  <a:srgbClr val="FFFF00"/>
                </a:highlight>
                <a:cs typeface="Calibri" panose="020F0502020204030204" pitchFamily="34" charset="0"/>
              </a:rPr>
              <a:t>"</a:t>
            </a:r>
            <a:r>
              <a:rPr lang="en-US" sz="2200" b="1" dirty="0">
                <a:highlight>
                  <a:srgbClr val="FFFF00"/>
                </a:highlight>
                <a:latin typeface="Calibri" panose="020F0502020204030204" pitchFamily="34" charset="0"/>
                <a:cs typeface="Calibri" panose="020F0502020204030204" pitchFamily="34" charset="0"/>
              </a:rPr>
              <a:t>The design of CUBIC was motivated by the well-documented problem classical Reno TCP has with low utilization over fast and long-distance networks</a:t>
            </a:r>
            <a:r>
              <a:rPr lang="en-US" sz="2200" dirty="0">
                <a:latin typeface="Calibri" panose="020F0502020204030204" pitchFamily="34" charset="0"/>
                <a:cs typeface="Calibri" panose="020F0502020204030204" pitchFamily="34" charset="0"/>
              </a:rPr>
              <a:t> [K03] [RFC3649].  This problem arises from a slow increase of the congestion window (</a:t>
            </a:r>
            <a:r>
              <a:rPr lang="en-US" sz="2200" dirty="0" err="1">
                <a:latin typeface="Calibri" panose="020F0502020204030204" pitchFamily="34" charset="0"/>
                <a:cs typeface="Calibri" panose="020F0502020204030204" pitchFamily="34" charset="0"/>
              </a:rPr>
              <a:t>cwnd</a:t>
            </a:r>
            <a:r>
              <a:rPr lang="en-US" sz="2200" dirty="0">
                <a:latin typeface="Calibri" panose="020F0502020204030204" pitchFamily="34" charset="0"/>
                <a:cs typeface="Calibri" panose="020F0502020204030204" pitchFamily="34" charset="0"/>
              </a:rPr>
              <a:t>) following a congestion event in a network with a large bandwidth-delay product (BDP).  [* * *]</a:t>
            </a:r>
          </a:p>
          <a:p>
            <a:pPr marL="0" indent="0">
              <a:lnSpc>
                <a:spcPct val="100000"/>
              </a:lnSpc>
              <a:spcBef>
                <a:spcPts val="0"/>
              </a:spcBef>
              <a:buNone/>
            </a:pPr>
            <a:br>
              <a:rPr lang="en-US" sz="2200" dirty="0">
                <a:cs typeface="Calibri" panose="020F0502020204030204" pitchFamily="34" charset="0"/>
              </a:rPr>
            </a:br>
            <a:r>
              <a:rPr lang="en-US" sz="2200" dirty="0">
                <a:cs typeface="Calibri" panose="020F0502020204030204" pitchFamily="34" charset="0"/>
              </a:rPr>
              <a:t>"</a:t>
            </a:r>
            <a:r>
              <a:rPr lang="en-US" sz="2200" dirty="0">
                <a:latin typeface="Calibri" panose="020F0502020204030204" pitchFamily="34" charset="0"/>
                <a:cs typeface="Calibri" panose="020F0502020204030204" pitchFamily="34" charset="0"/>
              </a:rPr>
              <a:t>CUBIC, originally proposed in [HRX08], is a modification to the congestion control algorithm of classical Reno to remedy this problem.  Specifically, CUBIC uses a cubic function instead of the linear window increase function of Reno to improve scalability and stability under fast and long-distance networks." [emphas</a:t>
            </a:r>
            <a:r>
              <a:rPr lang="en-US" sz="2200" dirty="0">
                <a:cs typeface="Calibri" panose="020F0502020204030204" pitchFamily="34" charset="0"/>
              </a:rPr>
              <a:t>is added]</a:t>
            </a:r>
            <a:endParaRPr lang="en-US" sz="2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00DDEF5-F761-A8D8-C12E-0474D959AFEA}"/>
              </a:ext>
            </a:extLst>
          </p:cNvPr>
          <p:cNvSpPr>
            <a:spLocks noGrp="1"/>
          </p:cNvSpPr>
          <p:nvPr>
            <p:ph type="sldNum" sz="quarter" idx="12"/>
          </p:nvPr>
        </p:nvSpPr>
        <p:spPr/>
        <p:txBody>
          <a:bodyPr/>
          <a:lstStyle/>
          <a:p>
            <a:fld id="{8B04D3DA-140F-184A-82C2-6FC5EAE7F0A1}" type="slidenum">
              <a:rPr lang="en-US" smtClean="0"/>
              <a:t>81</a:t>
            </a:fld>
            <a:endParaRPr lang="en-US"/>
          </a:p>
        </p:txBody>
      </p:sp>
    </p:spTree>
    <p:extLst>
      <p:ext uri="{BB962C8B-B14F-4D97-AF65-F5344CB8AC3E}">
        <p14:creationId xmlns:p14="http://schemas.microsoft.com/office/powerpoint/2010/main" val="26869793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EFB6C-184A-5A17-6AC2-EDDEE63941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050ABF-A5AC-02E6-B662-AA7C0D7E5120}"/>
              </a:ext>
            </a:extLst>
          </p:cNvPr>
          <p:cNvSpPr>
            <a:spLocks noGrp="1"/>
          </p:cNvSpPr>
          <p:nvPr>
            <p:ph type="title"/>
          </p:nvPr>
        </p:nvSpPr>
        <p:spPr>
          <a:xfrm>
            <a:off x="308472" y="176270"/>
            <a:ext cx="11578728" cy="440675"/>
          </a:xfrm>
        </p:spPr>
        <p:txBody>
          <a:bodyPr>
            <a:normAutofit fontScale="90000"/>
          </a:bodyPr>
          <a:lstStyle/>
          <a:p>
            <a:r>
              <a:rPr lang="en-US" sz="3200" b="1" dirty="0">
                <a:latin typeface="Calibri" panose="020F0502020204030204" pitchFamily="34" charset="0"/>
                <a:cs typeface="Calibri" panose="020F0502020204030204" pitchFamily="34" charset="0"/>
              </a:rPr>
              <a:t>What Does "Safe for Deployment On the Global Internet" Mean?</a:t>
            </a:r>
          </a:p>
        </p:txBody>
      </p:sp>
      <p:sp>
        <p:nvSpPr>
          <p:cNvPr id="3" name="Content Placeholder 2">
            <a:extLst>
              <a:ext uri="{FF2B5EF4-FFF2-40B4-BE49-F238E27FC236}">
                <a16:creationId xmlns:a16="http://schemas.microsoft.com/office/drawing/2014/main" id="{5392E1ED-7C78-9353-819B-B3473B658089}"/>
              </a:ext>
            </a:extLst>
          </p:cNvPr>
          <p:cNvSpPr>
            <a:spLocks noGrp="1"/>
          </p:cNvSpPr>
          <p:nvPr>
            <p:ph idx="1"/>
          </p:nvPr>
        </p:nvSpPr>
        <p:spPr>
          <a:xfrm>
            <a:off x="308471" y="804231"/>
            <a:ext cx="11578727" cy="5783856"/>
          </a:xfrm>
        </p:spPr>
        <p:txBody>
          <a:bodyPr>
            <a:noAutofit/>
          </a:bodyPr>
          <a:lstStyle/>
          <a:p>
            <a:pPr>
              <a:lnSpc>
                <a:spcPct val="100000"/>
              </a:lnSpc>
              <a:spcBef>
                <a:spcPts val="0"/>
              </a:spcBef>
            </a:pPr>
            <a:r>
              <a:rPr lang="en-US" sz="2400" dirty="0">
                <a:latin typeface="Calibri" panose="020F0502020204030204" pitchFamily="34" charset="0"/>
                <a:cs typeface="Calibri" panose="020F0502020204030204" pitchFamily="34" charset="0"/>
              </a:rPr>
              <a:t>Congestion control algorithms can go catastrophicall</a:t>
            </a:r>
            <a:r>
              <a:rPr lang="en-US" sz="2400" dirty="0">
                <a:cs typeface="Calibri" panose="020F0502020204030204" pitchFamily="34" charset="0"/>
              </a:rPr>
              <a:t>y wrong.</a:t>
            </a:r>
            <a:endParaRPr lang="en-US" sz="2400" dirty="0">
              <a:latin typeface="Calibri" panose="020F0502020204030204" pitchFamily="34" charset="0"/>
              <a:cs typeface="Calibri" panose="020F0502020204030204" pitchFamily="34" charset="0"/>
            </a:endParaRPr>
          </a:p>
          <a:p>
            <a:pPr>
              <a:lnSpc>
                <a:spcPct val="100000"/>
              </a:lnSpc>
              <a:spcBef>
                <a:spcPts val="0"/>
              </a:spcBef>
            </a:pPr>
            <a:endParaRPr lang="en-US" sz="2400" dirty="0">
              <a:cs typeface="Calibri" panose="020F0502020204030204" pitchFamily="34" charset="0"/>
            </a:endParaRPr>
          </a:p>
          <a:p>
            <a:pPr>
              <a:lnSpc>
                <a:spcPct val="100000"/>
              </a:lnSpc>
              <a:spcBef>
                <a:spcPts val="0"/>
              </a:spcBef>
            </a:pPr>
            <a:r>
              <a:rPr lang="en-US" sz="2400" dirty="0">
                <a:latin typeface="Calibri" panose="020F0502020204030204" pitchFamily="34" charset="0"/>
                <a:cs typeface="Calibri" panose="020F0502020204030204" pitchFamily="34" charset="0"/>
              </a:rPr>
              <a:t>What could go potentially go wrong? Well, bottom line, you'd REALLY like to AVOID </a:t>
            </a:r>
            <a:r>
              <a:rPr lang="en-US" sz="2400" b="1" dirty="0">
                <a:latin typeface="Calibri" panose="020F0502020204030204" pitchFamily="34" charset="0"/>
                <a:cs typeface="Calibri" panose="020F0502020204030204" pitchFamily="34" charset="0"/>
              </a:rPr>
              <a:t>congestive </a:t>
            </a:r>
            <a:r>
              <a:rPr lang="en-US" sz="2400" b="1" dirty="0">
                <a:cs typeface="Calibri" panose="020F0502020204030204" pitchFamily="34" charset="0"/>
              </a:rPr>
              <a:t>c</a:t>
            </a:r>
            <a:r>
              <a:rPr lang="en-US" sz="2400" b="1" dirty="0">
                <a:latin typeface="Calibri" panose="020F0502020204030204" pitchFamily="34" charset="0"/>
                <a:cs typeface="Calibri" panose="020F0502020204030204" pitchFamily="34" charset="0"/>
              </a:rPr>
              <a:t>ollapse</a:t>
            </a:r>
            <a:r>
              <a:rPr lang="en-US" sz="2400" dirty="0">
                <a:latin typeface="Calibri" panose="020F0502020204030204" pitchFamily="34" charset="0"/>
                <a:cs typeface="Calibri" panose="020F0502020204030204" pitchFamily="34" charset="0"/>
              </a:rPr>
              <a:t> (the entire network gets congested, and instead of politely backing off, algorithms might actually try "pushing harder," with the net result being that the network becomes totally unusable for everyone).</a:t>
            </a:r>
          </a:p>
          <a:p>
            <a:pPr indent="0">
              <a:lnSpc>
                <a:spcPct val="100000"/>
              </a:lnSpc>
              <a:spcBef>
                <a:spcPts val="0"/>
              </a:spcBef>
              <a:buNone/>
            </a:pPr>
            <a:endParaRPr lang="en-US" sz="2400" dirty="0">
              <a:cs typeface="Calibri" panose="020F0502020204030204" pitchFamily="34" charset="0"/>
            </a:endParaRPr>
          </a:p>
          <a:p>
            <a:pPr indent="0">
              <a:lnSpc>
                <a:spcPct val="100000"/>
              </a:lnSpc>
              <a:spcBef>
                <a:spcPts val="0"/>
              </a:spcBef>
              <a:buNone/>
            </a:pPr>
            <a:r>
              <a:rPr lang="en-US" sz="2400" dirty="0">
                <a:latin typeface="Calibri" panose="020F0502020204030204" pitchFamily="34" charset="0"/>
                <a:cs typeface="Calibri" panose="020F0502020204030204" pitchFamily="34" charset="0"/>
              </a:rPr>
              <a:t>After AVOIDING congestive collapse, "nice to have" congestion control features deliver:</a:t>
            </a:r>
          </a:p>
          <a:p>
            <a:pPr indent="0">
              <a:lnSpc>
                <a:spcPct val="100000"/>
              </a:lnSpc>
              <a:spcBef>
                <a:spcPts val="0"/>
              </a:spcBef>
              <a:buNone/>
            </a:pPr>
            <a:endParaRPr lang="en-US" sz="2400" dirty="0">
              <a:cs typeface="Calibri" panose="020F0502020204030204" pitchFamily="34" charset="0"/>
            </a:endParaRPr>
          </a:p>
          <a:p>
            <a:pPr lvl="1">
              <a:lnSpc>
                <a:spcPct val="100000"/>
              </a:lnSpc>
              <a:spcBef>
                <a:spcPts val="0"/>
              </a:spcBef>
            </a:pPr>
            <a:r>
              <a:rPr lang="en-US" dirty="0">
                <a:cs typeface="Calibri" panose="020F0502020204030204" pitchFamily="34" charset="0"/>
              </a:rPr>
              <a:t>Efficiency, with good throughput and minimal delay and loss, and</a:t>
            </a:r>
          </a:p>
          <a:p>
            <a:pPr lvl="1">
              <a:lnSpc>
                <a:spcPct val="100000"/>
              </a:lnSpc>
              <a:spcBef>
                <a:spcPts val="0"/>
              </a:spcBef>
            </a:pPr>
            <a:r>
              <a:rPr lang="en-US" dirty="0">
                <a:cs typeface="Calibri" panose="020F0502020204030204" pitchFamily="34" charset="0"/>
              </a:rPr>
              <a:t>Fairness</a:t>
            </a:r>
            <a:r>
              <a:rPr lang="en-US" dirty="0">
                <a:latin typeface="Calibri" panose="020F0502020204030204" pitchFamily="34" charset="0"/>
                <a:cs typeface="Calibri" panose="020F0502020204030204" pitchFamily="34" charset="0"/>
              </a:rPr>
              <a:t> to o</a:t>
            </a:r>
            <a:r>
              <a:rPr lang="en-US" dirty="0">
                <a:cs typeface="Calibri" panose="020F0502020204030204" pitchFamily="34" charset="0"/>
              </a:rPr>
              <a:t>ther traffic that shares the network</a:t>
            </a:r>
          </a:p>
          <a:p>
            <a:pPr indent="0">
              <a:lnSpc>
                <a:spcPct val="100000"/>
              </a:lnSpc>
              <a:spcBef>
                <a:spcPts val="0"/>
              </a:spcBef>
              <a:buNone/>
            </a:pPr>
            <a:endParaRPr lang="en-US" sz="2400" dirty="0">
              <a:cs typeface="Calibri" panose="020F0502020204030204" pitchFamily="34" charset="0"/>
            </a:endParaRPr>
          </a:p>
          <a:p>
            <a:pPr indent="0">
              <a:lnSpc>
                <a:spcPct val="100000"/>
              </a:lnSpc>
              <a:spcBef>
                <a:spcPts val="0"/>
              </a:spcBef>
              <a:buNone/>
            </a:pPr>
            <a:r>
              <a:rPr lang="en-US" sz="2400" dirty="0">
                <a:cs typeface="Calibri" panose="020F0502020204030204" pitchFamily="34" charset="0"/>
              </a:rPr>
              <a:t>For more, see "Specifying New Congestion Control Algorithms,"</a:t>
            </a:r>
            <a:br>
              <a:rPr lang="en-US" sz="2400" dirty="0">
                <a:cs typeface="Calibri" panose="020F0502020204030204" pitchFamily="34" charset="0"/>
              </a:rPr>
            </a:br>
            <a:r>
              <a:rPr lang="en-US" sz="2400" dirty="0">
                <a:cs typeface="Calibri" panose="020F0502020204030204" pitchFamily="34" charset="0"/>
              </a:rPr>
              <a:t>https://</a:t>
            </a:r>
            <a:r>
              <a:rPr lang="en-US" sz="2400" dirty="0" err="1">
                <a:cs typeface="Calibri" panose="020F0502020204030204" pitchFamily="34" charset="0"/>
              </a:rPr>
              <a:t>www.rfc-editor.org</a:t>
            </a:r>
            <a:r>
              <a:rPr lang="en-US" sz="2400" dirty="0">
                <a:cs typeface="Calibri" panose="020F0502020204030204" pitchFamily="34" charset="0"/>
              </a:rPr>
              <a:t>/</a:t>
            </a:r>
            <a:r>
              <a:rPr lang="en-US" sz="2400" dirty="0" err="1">
                <a:cs typeface="Calibri" panose="020F0502020204030204" pitchFamily="34" charset="0"/>
              </a:rPr>
              <a:t>rfc</a:t>
            </a:r>
            <a:r>
              <a:rPr lang="en-US" sz="2400" dirty="0">
                <a:cs typeface="Calibri" panose="020F0502020204030204" pitchFamily="34" charset="0"/>
              </a:rPr>
              <a:t>/rfc5033.txt</a:t>
            </a:r>
          </a:p>
        </p:txBody>
      </p:sp>
      <p:sp>
        <p:nvSpPr>
          <p:cNvPr id="4" name="Slide Number Placeholder 3">
            <a:extLst>
              <a:ext uri="{FF2B5EF4-FFF2-40B4-BE49-F238E27FC236}">
                <a16:creationId xmlns:a16="http://schemas.microsoft.com/office/drawing/2014/main" id="{BD21A504-04BE-7D52-DBFD-C52C7CF0D975}"/>
              </a:ext>
            </a:extLst>
          </p:cNvPr>
          <p:cNvSpPr>
            <a:spLocks noGrp="1"/>
          </p:cNvSpPr>
          <p:nvPr>
            <p:ph type="sldNum" sz="quarter" idx="12"/>
          </p:nvPr>
        </p:nvSpPr>
        <p:spPr/>
        <p:txBody>
          <a:bodyPr/>
          <a:lstStyle/>
          <a:p>
            <a:fld id="{8B04D3DA-140F-184A-82C2-6FC5EAE7F0A1}" type="slidenum">
              <a:rPr lang="en-US" smtClean="0"/>
              <a:t>82</a:t>
            </a:fld>
            <a:endParaRPr lang="en-US"/>
          </a:p>
        </p:txBody>
      </p:sp>
    </p:spTree>
    <p:extLst>
      <p:ext uri="{BB962C8B-B14F-4D97-AF65-F5344CB8AC3E}">
        <p14:creationId xmlns:p14="http://schemas.microsoft.com/office/powerpoint/2010/main" val="10827997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26BAB-F7F2-8012-E9D0-0512BF6515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5E0F87-1100-633E-0EEA-47C95D14571E}"/>
              </a:ext>
            </a:extLst>
          </p:cNvPr>
          <p:cNvSpPr>
            <a:spLocks noGrp="1"/>
          </p:cNvSpPr>
          <p:nvPr>
            <p:ph type="title"/>
          </p:nvPr>
        </p:nvSpPr>
        <p:spPr>
          <a:xfrm>
            <a:off x="308472" y="176270"/>
            <a:ext cx="11578728" cy="440675"/>
          </a:xfrm>
        </p:spPr>
        <p:txBody>
          <a:bodyPr>
            <a:normAutofit fontScale="90000"/>
          </a:bodyPr>
          <a:lstStyle/>
          <a:p>
            <a:r>
              <a:rPr lang="en-US" sz="3200" b="1" spc="-100" dirty="0">
                <a:highlight>
                  <a:srgbClr val="00FFFF"/>
                </a:highlight>
                <a:latin typeface="Calibri" panose="020F0502020204030204" pitchFamily="34" charset="0"/>
                <a:cs typeface="Calibri" panose="020F0502020204030204" pitchFamily="34" charset="0"/>
              </a:rPr>
              <a:t>Aside: Both CUBIC and BBR Leverage ECN (We'll Talk About BBR A Little Later)</a:t>
            </a:r>
          </a:p>
        </p:txBody>
      </p:sp>
      <p:sp>
        <p:nvSpPr>
          <p:cNvPr id="3" name="Content Placeholder 2">
            <a:extLst>
              <a:ext uri="{FF2B5EF4-FFF2-40B4-BE49-F238E27FC236}">
                <a16:creationId xmlns:a16="http://schemas.microsoft.com/office/drawing/2014/main" id="{131FBFB8-4A5F-08FE-AE15-839B064E4880}"/>
              </a:ext>
            </a:extLst>
          </p:cNvPr>
          <p:cNvSpPr>
            <a:spLocks noGrp="1"/>
          </p:cNvSpPr>
          <p:nvPr>
            <p:ph idx="1"/>
          </p:nvPr>
        </p:nvSpPr>
        <p:spPr>
          <a:xfrm>
            <a:off x="308471" y="804231"/>
            <a:ext cx="11578727" cy="5783856"/>
          </a:xfrm>
        </p:spPr>
        <p:txBody>
          <a:bodyPr>
            <a:noAutofit/>
          </a:bodyPr>
          <a:lstStyle/>
          <a:p>
            <a:pPr>
              <a:lnSpc>
                <a:spcPct val="100000"/>
              </a:lnSpc>
              <a:spcBef>
                <a:spcPts val="0"/>
              </a:spcBef>
            </a:pPr>
            <a:r>
              <a:rPr lang="en-US" sz="2400" dirty="0">
                <a:cs typeface="Calibri" panose="020F0502020204030204" pitchFamily="34" charset="0"/>
              </a:rPr>
              <a:t>"[Explicit Congestion Notification] </a:t>
            </a:r>
            <a:r>
              <a:rPr lang="en-US" sz="2400" dirty="0">
                <a:latin typeface="Calibri" panose="020F0502020204030204" pitchFamily="34" charset="0"/>
                <a:cs typeface="Calibri" panose="020F0502020204030204" pitchFamily="34" charset="0"/>
              </a:rPr>
              <a:t>allows end-to-end notification of network congestion without dropping packets. ECN is an optional feature that may be used between two ECN-enabled endpoints when the underlying network infrastructure also supports it. Conventionally, TCP/IP networks signal congestion by dropping packets. When ECN is successfully negotiated, an ECN-aware router may set a mark in the IP header instead of dropping a packet in order to signal impending congestion. The receiver of the packet echoes the congestion indication to the sender, which reduces its transmission rate as if it detected a dropped packet."</a:t>
            </a:r>
            <a:br>
              <a:rPr lang="en-US" sz="2400" dirty="0">
                <a:latin typeface="Calibri" panose="020F0502020204030204" pitchFamily="34" charset="0"/>
                <a:cs typeface="Calibri" panose="020F0502020204030204" pitchFamily="34" charset="0"/>
              </a:rPr>
            </a:br>
            <a:r>
              <a:rPr lang="en-US" sz="2400" dirty="0">
                <a:cs typeface="Calibri" panose="020F0502020204030204" pitchFamily="34" charset="0"/>
              </a:rPr>
              <a:t>                                                  </a:t>
            </a:r>
            <a:r>
              <a:rPr lang="en-US" sz="2400" dirty="0">
                <a:latin typeface="Calibri" panose="020F0502020204030204" pitchFamily="34" charset="0"/>
                <a:cs typeface="Calibri" panose="020F0502020204030204" pitchFamily="34" charset="0"/>
              </a:rPr>
              <a:t>https://</a:t>
            </a:r>
            <a:r>
              <a:rPr lang="en-US" sz="2400" dirty="0" err="1">
                <a:latin typeface="Calibri" panose="020F0502020204030204" pitchFamily="34" charset="0"/>
                <a:cs typeface="Calibri" panose="020F0502020204030204" pitchFamily="34" charset="0"/>
              </a:rPr>
              <a:t>en.wikipedia.org</a:t>
            </a:r>
            <a:r>
              <a:rPr lang="en-US" sz="2400" dirty="0">
                <a:latin typeface="Calibri" panose="020F0502020204030204" pitchFamily="34" charset="0"/>
                <a:cs typeface="Calibri" panose="020F0502020204030204" pitchFamily="34" charset="0"/>
              </a:rPr>
              <a:t>/wiki/</a:t>
            </a:r>
            <a:r>
              <a:rPr lang="en-US" sz="2400" dirty="0" err="1">
                <a:latin typeface="Calibri" panose="020F0502020204030204" pitchFamily="34" charset="0"/>
                <a:cs typeface="Calibri" panose="020F0502020204030204" pitchFamily="34" charset="0"/>
              </a:rPr>
              <a:t>Explicit_Congestion_Notification</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a:lnSpc>
                <a:spcPct val="100000"/>
              </a:lnSpc>
              <a:spcBef>
                <a:spcPts val="0"/>
              </a:spcBef>
            </a:pPr>
            <a:r>
              <a:rPr lang="en-US" sz="2400" dirty="0">
                <a:latin typeface="Calibri" panose="020F0502020204030204" pitchFamily="34" charset="0"/>
                <a:cs typeface="Calibri" panose="020F0502020204030204" pitchFamily="34" charset="0"/>
              </a:rPr>
              <a:t>ECN is defined in "The Addition of Explicit Congestion Notification (ECN) to IP,"</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https://</a:t>
            </a:r>
            <a:r>
              <a:rPr lang="en-US" sz="2400" dirty="0" err="1">
                <a:latin typeface="Calibri" panose="020F0502020204030204" pitchFamily="34" charset="0"/>
                <a:cs typeface="Calibri" panose="020F0502020204030204" pitchFamily="34" charset="0"/>
              </a:rPr>
              <a:t>www.rfc-editor.org</a:t>
            </a: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rfc</a:t>
            </a:r>
            <a:r>
              <a:rPr lang="en-US" sz="2400" dirty="0">
                <a:latin typeface="Calibri" panose="020F0502020204030204" pitchFamily="34" charset="0"/>
                <a:cs typeface="Calibri" panose="020F0502020204030204" pitchFamily="34" charset="0"/>
              </a:rPr>
              <a:t>/rfc3168 and</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a:lnSpc>
                <a:spcPct val="100000"/>
              </a:lnSpc>
              <a:spcBef>
                <a:spcPts val="0"/>
              </a:spcBef>
            </a:pPr>
            <a:r>
              <a:rPr lang="en-US" sz="2400" dirty="0">
                <a:latin typeface="Calibri" panose="020F0502020204030204" pitchFamily="34" charset="0"/>
                <a:cs typeface="Calibri" panose="020F0502020204030204" pitchFamily="34" charset="0"/>
              </a:rPr>
              <a:t>"Relaxing Restrictions on Explicit Congestion Notification (ECN) Experimentation,"</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https://</a:t>
            </a:r>
            <a:r>
              <a:rPr lang="en-US" sz="2400" dirty="0" err="1">
                <a:latin typeface="Calibri" panose="020F0502020204030204" pitchFamily="34" charset="0"/>
                <a:cs typeface="Calibri" panose="020F0502020204030204" pitchFamily="34" charset="0"/>
              </a:rPr>
              <a:t>www.rfc-editor.org</a:t>
            </a: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rfc</a:t>
            </a:r>
            <a:r>
              <a:rPr lang="en-US" sz="2400" dirty="0">
                <a:latin typeface="Calibri" panose="020F0502020204030204" pitchFamily="34" charset="0"/>
                <a:cs typeface="Calibri" panose="020F0502020204030204" pitchFamily="34" charset="0"/>
              </a:rPr>
              <a:t>/rfc8311</a:t>
            </a:r>
          </a:p>
        </p:txBody>
      </p:sp>
      <p:sp>
        <p:nvSpPr>
          <p:cNvPr id="4" name="Slide Number Placeholder 3">
            <a:extLst>
              <a:ext uri="{FF2B5EF4-FFF2-40B4-BE49-F238E27FC236}">
                <a16:creationId xmlns:a16="http://schemas.microsoft.com/office/drawing/2014/main" id="{682FEDB3-9331-3D10-0326-F6A98002B1DB}"/>
              </a:ext>
            </a:extLst>
          </p:cNvPr>
          <p:cNvSpPr>
            <a:spLocks noGrp="1"/>
          </p:cNvSpPr>
          <p:nvPr>
            <p:ph type="sldNum" sz="quarter" idx="12"/>
          </p:nvPr>
        </p:nvSpPr>
        <p:spPr/>
        <p:txBody>
          <a:bodyPr/>
          <a:lstStyle/>
          <a:p>
            <a:fld id="{8B04D3DA-140F-184A-82C2-6FC5EAE7F0A1}" type="slidenum">
              <a:rPr lang="en-US" smtClean="0"/>
              <a:t>83</a:t>
            </a:fld>
            <a:endParaRPr lang="en-US"/>
          </a:p>
        </p:txBody>
      </p:sp>
    </p:spTree>
    <p:extLst>
      <p:ext uri="{BB962C8B-B14F-4D97-AF65-F5344CB8AC3E}">
        <p14:creationId xmlns:p14="http://schemas.microsoft.com/office/powerpoint/2010/main" val="27151680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60E23-5CA6-0E5A-E3D3-3786E688C8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423FAF-7420-5054-2476-3558EC0EF6D0}"/>
              </a:ext>
            </a:extLst>
          </p:cNvPr>
          <p:cNvSpPr>
            <a:spLocks noGrp="1"/>
          </p:cNvSpPr>
          <p:nvPr>
            <p:ph type="title"/>
          </p:nvPr>
        </p:nvSpPr>
        <p:spPr>
          <a:xfrm>
            <a:off x="308472" y="176270"/>
            <a:ext cx="11578728" cy="440675"/>
          </a:xfrm>
        </p:spPr>
        <p:txBody>
          <a:bodyPr>
            <a:normAutofit fontScale="90000"/>
          </a:bodyPr>
          <a:lstStyle/>
          <a:p>
            <a:r>
              <a:rPr lang="en-US" sz="3200" b="1" spc="-50" dirty="0">
                <a:latin typeface="Calibri" panose="020F0502020204030204" pitchFamily="34" charset="0"/>
                <a:cs typeface="Calibri" panose="020F0502020204030204" pitchFamily="34" charset="0"/>
              </a:rPr>
              <a:t>If You Want To Ensure ECN is Enabled (ECN will </a:t>
            </a:r>
            <a:r>
              <a:rPr lang="en-US" sz="3200" b="1" spc="-50" dirty="0">
                <a:cs typeface="Calibri" panose="020F0502020204030204" pitchFamily="34" charset="0"/>
              </a:rPr>
              <a:t>n</a:t>
            </a:r>
            <a:r>
              <a:rPr lang="en-US" sz="3200" b="1" spc="-50" dirty="0">
                <a:latin typeface="Calibri" panose="020F0502020204030204" pitchFamily="34" charset="0"/>
                <a:cs typeface="Calibri" panose="020F0502020204030204" pitchFamily="34" charset="0"/>
              </a:rPr>
              <a:t>ormally </a:t>
            </a:r>
            <a:r>
              <a:rPr lang="en-US" sz="3200" b="1" spc="-50" dirty="0">
                <a:cs typeface="Calibri" panose="020F0502020204030204" pitchFamily="34" charset="0"/>
              </a:rPr>
              <a:t>d</a:t>
            </a:r>
            <a:r>
              <a:rPr lang="en-US" sz="3200" b="1" spc="-50" dirty="0">
                <a:latin typeface="Calibri" panose="020F0502020204030204" pitchFamily="34" charset="0"/>
                <a:cs typeface="Calibri" panose="020F0502020204030204" pitchFamily="34" charset="0"/>
              </a:rPr>
              <a:t>efault to "On")</a:t>
            </a:r>
          </a:p>
        </p:txBody>
      </p:sp>
      <p:sp>
        <p:nvSpPr>
          <p:cNvPr id="3" name="Content Placeholder 2">
            <a:extLst>
              <a:ext uri="{FF2B5EF4-FFF2-40B4-BE49-F238E27FC236}">
                <a16:creationId xmlns:a16="http://schemas.microsoft.com/office/drawing/2014/main" id="{6134589D-CA59-90EE-A677-1559317D7022}"/>
              </a:ext>
            </a:extLst>
          </p:cNvPr>
          <p:cNvSpPr>
            <a:spLocks noGrp="1"/>
          </p:cNvSpPr>
          <p:nvPr>
            <p:ph idx="1"/>
          </p:nvPr>
        </p:nvSpPr>
        <p:spPr>
          <a:xfrm>
            <a:off x="308471" y="804231"/>
            <a:ext cx="11578727" cy="5783856"/>
          </a:xfrm>
        </p:spPr>
        <p:txBody>
          <a:bodyPr>
            <a:noAutofit/>
          </a:bodyPr>
          <a:lstStyle/>
          <a:p>
            <a:pPr>
              <a:lnSpc>
                <a:spcPct val="100000"/>
              </a:lnSpc>
              <a:spcBef>
                <a:spcPts val="0"/>
              </a:spcBef>
            </a:pPr>
            <a:r>
              <a:rPr lang="en-US" sz="2400" b="1" dirty="0">
                <a:highlight>
                  <a:srgbClr val="FFFF00"/>
                </a:highlight>
                <a:latin typeface="Calibri" panose="020F0502020204030204" pitchFamily="34" charset="0"/>
                <a:cs typeface="Calibri" panose="020F0502020204030204" pitchFamily="34" charset="0"/>
              </a:rPr>
              <a:t>Windows 11:</a:t>
            </a:r>
            <a:br>
              <a:rPr lang="en-US" sz="2400" dirty="0">
                <a:latin typeface="Calibri" panose="020F0502020204030204" pitchFamily="34" charset="0"/>
                <a:cs typeface="Calibri" panose="020F0502020204030204" pitchFamily="34" charset="0"/>
              </a:rPr>
            </a:br>
            <a:br>
              <a:rPr lang="en-US" sz="2200" dirty="0">
                <a:latin typeface="Courier New" panose="02070309020205020404" pitchFamily="49" charset="0"/>
                <a:cs typeface="Courier New" panose="02070309020205020404" pitchFamily="49" charset="0"/>
              </a:rPr>
            </a:br>
            <a:r>
              <a:rPr lang="en-US" sz="2200" dirty="0" err="1">
                <a:latin typeface="Courier New" panose="02070309020205020404" pitchFamily="49" charset="0"/>
                <a:cs typeface="Courier New" panose="02070309020205020404" pitchFamily="49" charset="0"/>
              </a:rPr>
              <a:t>netsh</a:t>
            </a:r>
            <a:r>
              <a:rPr lang="en-US" sz="2200" dirty="0">
                <a:latin typeface="Courier New" panose="02070309020205020404" pitchFamily="49" charset="0"/>
                <a:cs typeface="Courier New" panose="02070309020205020404" pitchFamily="49" charset="0"/>
              </a:rPr>
              <a:t> interface </a:t>
            </a:r>
            <a:r>
              <a:rPr lang="en-US" sz="2200" dirty="0" err="1">
                <a:latin typeface="Courier New" panose="02070309020205020404" pitchFamily="49" charset="0"/>
                <a:cs typeface="Courier New" panose="02070309020205020404" pitchFamily="49" charset="0"/>
              </a:rPr>
              <a:t>tcp</a:t>
            </a:r>
            <a:r>
              <a:rPr lang="en-US" sz="2200" dirty="0">
                <a:latin typeface="Courier New" panose="02070309020205020404" pitchFamily="49" charset="0"/>
                <a:cs typeface="Courier New" panose="02070309020205020404" pitchFamily="49" charset="0"/>
              </a:rPr>
              <a:t> set global </a:t>
            </a:r>
            <a:r>
              <a:rPr lang="en-US" sz="2200" dirty="0" err="1">
                <a:latin typeface="Courier New" panose="02070309020205020404" pitchFamily="49" charset="0"/>
                <a:cs typeface="Courier New" panose="02070309020205020404" pitchFamily="49" charset="0"/>
              </a:rPr>
              <a:t>ecncapability</a:t>
            </a:r>
            <a:r>
              <a:rPr lang="en-US" sz="2200" dirty="0">
                <a:latin typeface="Courier New" panose="02070309020205020404" pitchFamily="49" charset="0"/>
                <a:cs typeface="Courier New" panose="02070309020205020404" pitchFamily="49" charset="0"/>
              </a:rPr>
              <a:t>=enabled</a:t>
            </a:r>
            <a:br>
              <a:rPr lang="en-US" sz="2200" dirty="0">
                <a:latin typeface="Courier New" panose="02070309020205020404" pitchFamily="49" charset="0"/>
                <a:cs typeface="Courier New" panose="02070309020205020404" pitchFamily="49" charset="0"/>
              </a:rPr>
            </a:br>
            <a:endParaRPr lang="en-US" sz="2200" dirty="0">
              <a:latin typeface="Courier New" panose="02070309020205020404" pitchFamily="49" charset="0"/>
              <a:cs typeface="Courier New" panose="02070309020205020404" pitchFamily="49" charset="0"/>
            </a:endParaRPr>
          </a:p>
          <a:p>
            <a:pPr>
              <a:lnSpc>
                <a:spcPct val="100000"/>
              </a:lnSpc>
              <a:spcBef>
                <a:spcPts val="0"/>
              </a:spcBef>
            </a:pPr>
            <a:r>
              <a:rPr lang="en-US" sz="2400" b="1" dirty="0">
                <a:highlight>
                  <a:srgbClr val="FFFF00"/>
                </a:highlight>
                <a:cs typeface="Calibri" panose="020F0502020204030204" pitchFamily="34" charset="0"/>
              </a:rPr>
              <a:t>Mac:</a:t>
            </a:r>
            <a:br>
              <a:rPr lang="en-US" sz="2200" dirty="0">
                <a:latin typeface="Courier New" panose="02070309020205020404" pitchFamily="49" charset="0"/>
                <a:cs typeface="Courier New" panose="02070309020205020404" pitchFamily="49" charset="0"/>
              </a:rPr>
            </a:br>
            <a:endParaRPr lang="en-US" sz="2200" dirty="0">
              <a:latin typeface="Courier New" panose="02070309020205020404" pitchFamily="49" charset="0"/>
              <a:cs typeface="Courier New" panose="02070309020205020404" pitchFamily="49" charset="0"/>
            </a:endParaRPr>
          </a:p>
          <a:p>
            <a:pPr indent="0">
              <a:lnSpc>
                <a:spcPct val="100000"/>
              </a:lnSpc>
              <a:spcBef>
                <a:spcPts val="0"/>
              </a:spcBef>
              <a:buNone/>
            </a:pPr>
            <a:r>
              <a:rPr lang="en-US" sz="2200" dirty="0" err="1">
                <a:latin typeface="Courier New" panose="02070309020205020404" pitchFamily="49" charset="0"/>
                <a:cs typeface="Courier New" panose="02070309020205020404" pitchFamily="49" charset="0"/>
              </a:rPr>
              <a:t>sudo</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sysctl</a:t>
            </a:r>
            <a:r>
              <a:rPr lang="en-US" sz="2200" dirty="0">
                <a:latin typeface="Courier New" panose="02070309020205020404" pitchFamily="49" charset="0"/>
                <a:cs typeface="Courier New" panose="02070309020205020404" pitchFamily="49" charset="0"/>
              </a:rPr>
              <a:t> -w </a:t>
            </a:r>
            <a:r>
              <a:rPr lang="en-US" sz="2200" dirty="0" err="1">
                <a:latin typeface="Courier New" panose="02070309020205020404" pitchFamily="49" charset="0"/>
                <a:cs typeface="Courier New" panose="02070309020205020404" pitchFamily="49" charset="0"/>
              </a:rPr>
              <a:t>net.inet.tcp.ecn_negotiate_in</a:t>
            </a:r>
            <a:r>
              <a:rPr lang="en-US" sz="2200" dirty="0">
                <a:latin typeface="Courier New" panose="02070309020205020404" pitchFamily="49" charset="0"/>
                <a:cs typeface="Courier New" panose="02070309020205020404" pitchFamily="49" charset="0"/>
              </a:rPr>
              <a:t>=1</a:t>
            </a:r>
            <a:br>
              <a:rPr lang="en-US" sz="2200" dirty="0">
                <a:latin typeface="Courier New" panose="02070309020205020404" pitchFamily="49" charset="0"/>
                <a:cs typeface="Courier New" panose="02070309020205020404" pitchFamily="49" charset="0"/>
              </a:rPr>
            </a:br>
            <a:r>
              <a:rPr lang="en-US" sz="2200" dirty="0" err="1">
                <a:latin typeface="Courier New" panose="02070309020205020404" pitchFamily="49" charset="0"/>
                <a:cs typeface="Courier New" panose="02070309020205020404" pitchFamily="49" charset="0"/>
              </a:rPr>
              <a:t>sudo</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sysctl</a:t>
            </a:r>
            <a:r>
              <a:rPr lang="en-US" sz="2200" dirty="0">
                <a:latin typeface="Courier New" panose="02070309020205020404" pitchFamily="49" charset="0"/>
                <a:cs typeface="Courier New" panose="02070309020205020404" pitchFamily="49" charset="0"/>
              </a:rPr>
              <a:t> -w </a:t>
            </a:r>
            <a:r>
              <a:rPr lang="en-US" sz="2200" dirty="0" err="1">
                <a:latin typeface="Courier New" panose="02070309020205020404" pitchFamily="49" charset="0"/>
                <a:cs typeface="Courier New" panose="02070309020205020404" pitchFamily="49" charset="0"/>
              </a:rPr>
              <a:t>net.inet.tcp.ecn_initiate_out</a:t>
            </a:r>
            <a:r>
              <a:rPr lang="en-US" sz="2200" dirty="0">
                <a:latin typeface="Courier New" panose="02070309020205020404" pitchFamily="49" charset="0"/>
                <a:cs typeface="Courier New" panose="02070309020205020404" pitchFamily="49" charset="0"/>
              </a:rPr>
              <a:t>=1 </a:t>
            </a:r>
          </a:p>
          <a:p>
            <a:pPr marL="0" indent="0">
              <a:lnSpc>
                <a:spcPct val="100000"/>
              </a:lnSpc>
              <a:spcBef>
                <a:spcPts val="0"/>
              </a:spcBef>
              <a:buNone/>
            </a:pPr>
            <a:endParaRPr lang="en-US" sz="2200" dirty="0">
              <a:latin typeface="Courier New" panose="02070309020205020404" pitchFamily="49" charset="0"/>
              <a:cs typeface="Courier New" panose="02070309020205020404" pitchFamily="49" charset="0"/>
            </a:endParaRPr>
          </a:p>
          <a:p>
            <a:pPr indent="0">
              <a:lnSpc>
                <a:spcPct val="100000"/>
              </a:lnSpc>
              <a:spcBef>
                <a:spcPts val="0"/>
              </a:spcBef>
              <a:buNone/>
            </a:pPr>
            <a:r>
              <a:rPr lang="en-US" sz="2400" dirty="0">
                <a:cs typeface="Calibri" panose="020F0502020204030204" pitchFamily="34" charset="0"/>
              </a:rPr>
              <a:t>To make the settings persistent, put the following lines in </a:t>
            </a:r>
            <a:r>
              <a:rPr lang="en-US" sz="2200" dirty="0">
                <a:latin typeface="Courier New" panose="02070309020205020404" pitchFamily="49" charset="0"/>
                <a:cs typeface="Courier New" panose="02070309020205020404" pitchFamily="49" charset="0"/>
              </a:rPr>
              <a:t>/</a:t>
            </a:r>
            <a:r>
              <a:rPr lang="en-US" sz="2200" dirty="0" err="1">
                <a:latin typeface="Courier New" panose="02070309020205020404" pitchFamily="49" charset="0"/>
                <a:cs typeface="Courier New" panose="02070309020205020404" pitchFamily="49" charset="0"/>
              </a:rPr>
              <a:t>etc</a:t>
            </a:r>
            <a:r>
              <a:rPr lang="en-US" sz="2200" dirty="0">
                <a:latin typeface="Courier New" panose="02070309020205020404" pitchFamily="49" charset="0"/>
                <a:cs typeface="Courier New" panose="02070309020205020404" pitchFamily="49" charset="0"/>
              </a:rPr>
              <a:t>/</a:t>
            </a:r>
            <a:r>
              <a:rPr lang="en-US" sz="2200" dirty="0" err="1">
                <a:latin typeface="Courier New" panose="02070309020205020404" pitchFamily="49" charset="0"/>
                <a:cs typeface="Courier New" panose="02070309020205020404" pitchFamily="49" charset="0"/>
              </a:rPr>
              <a:t>sysctl.conf</a:t>
            </a:r>
            <a:r>
              <a:rPr lang="en-US" sz="2200" dirty="0">
                <a:latin typeface="Courier New" panose="02070309020205020404" pitchFamily="49" charset="0"/>
                <a:cs typeface="Courier New" panose="02070309020205020404" pitchFamily="49" charset="0"/>
              </a:rPr>
              <a:t>:</a:t>
            </a:r>
            <a:br>
              <a:rPr lang="en-US" sz="2200" dirty="0">
                <a:latin typeface="Courier New" panose="02070309020205020404" pitchFamily="49" charset="0"/>
                <a:cs typeface="Courier New" panose="02070309020205020404" pitchFamily="49" charset="0"/>
              </a:rPr>
            </a:br>
            <a:br>
              <a:rPr lang="en-US" sz="2200" dirty="0">
                <a:latin typeface="Courier New" panose="02070309020205020404" pitchFamily="49" charset="0"/>
                <a:cs typeface="Courier New" panose="02070309020205020404" pitchFamily="49" charset="0"/>
              </a:rPr>
            </a:br>
            <a:r>
              <a:rPr lang="en-US" sz="2200" dirty="0" err="1">
                <a:latin typeface="Courier New" panose="02070309020205020404" pitchFamily="49" charset="0"/>
                <a:cs typeface="Courier New" panose="02070309020205020404" pitchFamily="49" charset="0"/>
              </a:rPr>
              <a:t>net.inet.tcp.ecn_negotiate_in</a:t>
            </a:r>
            <a:r>
              <a:rPr lang="en-US" sz="2200" dirty="0">
                <a:latin typeface="Courier New" panose="02070309020205020404" pitchFamily="49" charset="0"/>
                <a:cs typeface="Courier New" panose="02070309020205020404" pitchFamily="49" charset="0"/>
              </a:rPr>
              <a:t>=1 </a:t>
            </a:r>
            <a:br>
              <a:rPr lang="en-US" sz="2200" dirty="0">
                <a:latin typeface="Courier New" panose="02070309020205020404" pitchFamily="49" charset="0"/>
                <a:cs typeface="Courier New" panose="02070309020205020404" pitchFamily="49" charset="0"/>
              </a:rPr>
            </a:br>
            <a:r>
              <a:rPr lang="en-US" sz="2200" dirty="0" err="1">
                <a:latin typeface="Courier New" panose="02070309020205020404" pitchFamily="49" charset="0"/>
                <a:cs typeface="Courier New" panose="02070309020205020404" pitchFamily="49" charset="0"/>
              </a:rPr>
              <a:t>net.inet.tcp.ecn_initiate_out</a:t>
            </a:r>
            <a:r>
              <a:rPr lang="en-US" sz="2200" dirty="0">
                <a:latin typeface="Courier New" panose="02070309020205020404" pitchFamily="49" charset="0"/>
                <a:cs typeface="Courier New" panose="02070309020205020404" pitchFamily="49" charset="0"/>
              </a:rPr>
              <a:t>=1</a:t>
            </a:r>
          </a:p>
        </p:txBody>
      </p:sp>
      <p:sp>
        <p:nvSpPr>
          <p:cNvPr id="4" name="Slide Number Placeholder 3">
            <a:extLst>
              <a:ext uri="{FF2B5EF4-FFF2-40B4-BE49-F238E27FC236}">
                <a16:creationId xmlns:a16="http://schemas.microsoft.com/office/drawing/2014/main" id="{A449EF66-F835-EB52-7062-2F9E22ED1C90}"/>
              </a:ext>
            </a:extLst>
          </p:cNvPr>
          <p:cNvSpPr>
            <a:spLocks noGrp="1"/>
          </p:cNvSpPr>
          <p:nvPr>
            <p:ph type="sldNum" sz="quarter" idx="12"/>
          </p:nvPr>
        </p:nvSpPr>
        <p:spPr/>
        <p:txBody>
          <a:bodyPr/>
          <a:lstStyle/>
          <a:p>
            <a:fld id="{8B04D3DA-140F-184A-82C2-6FC5EAE7F0A1}" type="slidenum">
              <a:rPr lang="en-US" smtClean="0"/>
              <a:t>84</a:t>
            </a:fld>
            <a:endParaRPr lang="en-US"/>
          </a:p>
        </p:txBody>
      </p:sp>
    </p:spTree>
    <p:extLst>
      <p:ext uri="{BB962C8B-B14F-4D97-AF65-F5344CB8AC3E}">
        <p14:creationId xmlns:p14="http://schemas.microsoft.com/office/powerpoint/2010/main" val="33238414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F0A25-D674-D7C4-98FA-16EED74DA9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F7B10F-8E67-A075-7303-3CCA6671667C}"/>
              </a:ext>
            </a:extLst>
          </p:cNvPr>
          <p:cNvSpPr>
            <a:spLocks noGrp="1"/>
          </p:cNvSpPr>
          <p:nvPr>
            <p:ph type="title"/>
          </p:nvPr>
        </p:nvSpPr>
        <p:spPr>
          <a:xfrm>
            <a:off x="308472" y="176270"/>
            <a:ext cx="11578728" cy="715828"/>
          </a:xfrm>
        </p:spPr>
        <p:txBody>
          <a:bodyPr>
            <a:normAutofit fontScale="90000"/>
          </a:bodyPr>
          <a:lstStyle/>
          <a:p>
            <a:r>
              <a:rPr lang="en-US" sz="3200" b="1" spc="-50" dirty="0">
                <a:latin typeface="Calibri" panose="020F0502020204030204" pitchFamily="34" charset="0"/>
                <a:cs typeface="Calibri" panose="020F0502020204030204" pitchFamily="34" charset="0"/>
              </a:rPr>
              <a:t>If You Want To Ensure ECN is Enabled </a:t>
            </a:r>
            <a:r>
              <a:rPr lang="en-US" sz="3200" b="1" spc="-50" dirty="0">
                <a:cs typeface="Calibri" panose="020F0502020204030204" pitchFamily="34" charset="0"/>
              </a:rPr>
              <a:t>(ECN will normally default to "On")</a:t>
            </a:r>
            <a:br>
              <a:rPr lang="en-US" sz="3200" b="1" spc="-50" dirty="0">
                <a:latin typeface="Calibri" panose="020F0502020204030204" pitchFamily="34" charset="0"/>
                <a:cs typeface="Calibri" panose="020F0502020204030204" pitchFamily="34" charset="0"/>
              </a:rPr>
            </a:br>
            <a:r>
              <a:rPr lang="en-US" sz="3200" b="1" spc="-100" dirty="0">
                <a:latin typeface="Calibri" panose="020F0502020204030204" pitchFamily="34" charset="0"/>
                <a:cs typeface="Calibri" panose="020F0502020204030204" pitchFamily="34" charset="0"/>
              </a:rPr>
              <a:t>(continued)</a:t>
            </a:r>
          </a:p>
        </p:txBody>
      </p:sp>
      <p:sp>
        <p:nvSpPr>
          <p:cNvPr id="3" name="Content Placeholder 2">
            <a:extLst>
              <a:ext uri="{FF2B5EF4-FFF2-40B4-BE49-F238E27FC236}">
                <a16:creationId xmlns:a16="http://schemas.microsoft.com/office/drawing/2014/main" id="{4494357D-491F-2B7F-11C8-B12B7157AE45}"/>
              </a:ext>
            </a:extLst>
          </p:cNvPr>
          <p:cNvSpPr>
            <a:spLocks noGrp="1"/>
          </p:cNvSpPr>
          <p:nvPr>
            <p:ph idx="1"/>
          </p:nvPr>
        </p:nvSpPr>
        <p:spPr>
          <a:xfrm>
            <a:off x="308471" y="1304693"/>
            <a:ext cx="11578727" cy="5283393"/>
          </a:xfrm>
        </p:spPr>
        <p:txBody>
          <a:bodyPr>
            <a:noAutofit/>
          </a:bodyPr>
          <a:lstStyle/>
          <a:p>
            <a:pPr>
              <a:lnSpc>
                <a:spcPct val="100000"/>
              </a:lnSpc>
              <a:spcBef>
                <a:spcPts val="0"/>
              </a:spcBef>
            </a:pPr>
            <a:r>
              <a:rPr lang="en-US" sz="2400" b="1" dirty="0">
                <a:highlight>
                  <a:srgbClr val="FFFF00"/>
                </a:highlight>
                <a:latin typeface="Calibri" panose="020F0502020204030204" pitchFamily="34" charset="0"/>
                <a:cs typeface="Calibri" panose="020F0502020204030204" pitchFamily="34" charset="0"/>
              </a:rPr>
              <a:t>Debian 12:</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As root, enable ECN by editing</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etc</a:t>
            </a:r>
            <a:r>
              <a:rPr lang="en-US" sz="2200" dirty="0">
                <a:latin typeface="Courier New" panose="02070309020205020404" pitchFamily="49" charset="0"/>
                <a:cs typeface="Courier New" panose="02070309020205020404" pitchFamily="49" charset="0"/>
              </a:rPr>
              <a:t>/</a:t>
            </a:r>
            <a:r>
              <a:rPr lang="en-US" sz="2200" dirty="0" err="1">
                <a:latin typeface="Courier New" panose="02070309020205020404" pitchFamily="49" charset="0"/>
                <a:cs typeface="Courier New" panose="02070309020205020404" pitchFamily="49" charset="0"/>
              </a:rPr>
              <a:t>sysctl.conf</a:t>
            </a:r>
            <a:r>
              <a:rPr lang="en-US" sz="2200" dirty="0">
                <a:latin typeface="Courier New" panose="02070309020205020404" pitchFamily="49" charset="0"/>
                <a:cs typeface="Courier New" panose="02070309020205020404" pitchFamily="49" charset="0"/>
              </a:rPr>
              <a:t> </a:t>
            </a:r>
            <a:r>
              <a:rPr lang="en-US" sz="2400" dirty="0"/>
              <a:t>to include:</a:t>
            </a:r>
            <a:br>
              <a:rPr lang="en-US" sz="2400" dirty="0"/>
            </a:br>
            <a:br>
              <a:rPr lang="en-US" sz="2400" dirty="0"/>
            </a:br>
            <a:r>
              <a:rPr lang="en-US" sz="2200" dirty="0">
                <a:latin typeface="Courier New" panose="02070309020205020404" pitchFamily="49" charset="0"/>
                <a:cs typeface="Courier New" panose="02070309020205020404" pitchFamily="49" charset="0"/>
              </a:rPr>
              <a:t>net.ipv4.tcp_ecn=1</a:t>
            </a:r>
            <a:br>
              <a:rPr lang="en-US" sz="2200" dirty="0">
                <a:latin typeface="Courier New" panose="02070309020205020404" pitchFamily="49" charset="0"/>
                <a:cs typeface="Courier New" panose="02070309020205020404" pitchFamily="49" charset="0"/>
              </a:rPr>
            </a:br>
            <a:br>
              <a:rPr lang="en-US" sz="2200" dirty="0">
                <a:latin typeface="Courier New" panose="02070309020205020404" pitchFamily="49" charset="0"/>
                <a:cs typeface="Courier New" panose="02070309020205020404" pitchFamily="49" charset="0"/>
              </a:rPr>
            </a:br>
            <a:r>
              <a:rPr lang="en-US" sz="2400" dirty="0">
                <a:cs typeface="Calibri" panose="020F0502020204030204" pitchFamily="34" charset="0"/>
              </a:rPr>
              <a:t>Reload that file by running:</a:t>
            </a:r>
            <a:br>
              <a:rPr lang="en-US" sz="2200" dirty="0">
                <a:latin typeface="Courier New" panose="02070309020205020404" pitchFamily="49" charset="0"/>
                <a:cs typeface="Courier New" panose="02070309020205020404" pitchFamily="49" charset="0"/>
              </a:rPr>
            </a:br>
            <a:br>
              <a:rPr lang="en-US" sz="2200" dirty="0">
                <a:latin typeface="Courier New" panose="02070309020205020404" pitchFamily="49" charset="0"/>
                <a:cs typeface="Courier New" panose="02070309020205020404" pitchFamily="49" charset="0"/>
              </a:rPr>
            </a:br>
            <a:r>
              <a:rPr lang="en-US" sz="2200" dirty="0" err="1">
                <a:latin typeface="Courier New" panose="02070309020205020404" pitchFamily="49" charset="0"/>
                <a:cs typeface="Courier New" panose="02070309020205020404" pitchFamily="49" charset="0"/>
              </a:rPr>
              <a:t>sysctl</a:t>
            </a:r>
            <a:r>
              <a:rPr lang="en-US" sz="2200" dirty="0">
                <a:latin typeface="Courier New" panose="02070309020205020404" pitchFamily="49" charset="0"/>
                <a:cs typeface="Courier New" panose="02070309020205020404" pitchFamily="49" charset="0"/>
              </a:rPr>
              <a:t> -p</a:t>
            </a:r>
          </a:p>
        </p:txBody>
      </p:sp>
      <p:sp>
        <p:nvSpPr>
          <p:cNvPr id="4" name="Slide Number Placeholder 3">
            <a:extLst>
              <a:ext uri="{FF2B5EF4-FFF2-40B4-BE49-F238E27FC236}">
                <a16:creationId xmlns:a16="http://schemas.microsoft.com/office/drawing/2014/main" id="{A02E6D74-DDA5-6F2F-69E2-DB61A27D87EF}"/>
              </a:ext>
            </a:extLst>
          </p:cNvPr>
          <p:cNvSpPr>
            <a:spLocks noGrp="1"/>
          </p:cNvSpPr>
          <p:nvPr>
            <p:ph type="sldNum" sz="quarter" idx="12"/>
          </p:nvPr>
        </p:nvSpPr>
        <p:spPr/>
        <p:txBody>
          <a:bodyPr/>
          <a:lstStyle/>
          <a:p>
            <a:fld id="{8B04D3DA-140F-184A-82C2-6FC5EAE7F0A1}" type="slidenum">
              <a:rPr lang="en-US" smtClean="0"/>
              <a:t>85</a:t>
            </a:fld>
            <a:endParaRPr lang="en-US"/>
          </a:p>
        </p:txBody>
      </p:sp>
    </p:spTree>
    <p:extLst>
      <p:ext uri="{BB962C8B-B14F-4D97-AF65-F5344CB8AC3E}">
        <p14:creationId xmlns:p14="http://schemas.microsoft.com/office/powerpoint/2010/main" val="17409027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43491-3548-9B93-5B1E-362FBCA783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1D3EB6-D13F-DAB5-DE91-9DA92F251C1D}"/>
              </a:ext>
            </a:extLst>
          </p:cNvPr>
          <p:cNvSpPr>
            <a:spLocks noGrp="1"/>
          </p:cNvSpPr>
          <p:nvPr>
            <p:ph type="title"/>
          </p:nvPr>
        </p:nvSpPr>
        <p:spPr>
          <a:xfrm>
            <a:off x="308472" y="176270"/>
            <a:ext cx="11578728" cy="440675"/>
          </a:xfrm>
        </p:spPr>
        <p:txBody>
          <a:bodyPr>
            <a:normAutofit fontScale="90000"/>
          </a:bodyPr>
          <a:lstStyle/>
          <a:p>
            <a:r>
              <a:rPr lang="en-US" sz="3200" b="1" dirty="0">
                <a:latin typeface="Calibri" panose="020F0502020204030204" pitchFamily="34" charset="0"/>
                <a:cs typeface="Calibri" panose="020F0502020204030204" pitchFamily="34" charset="0"/>
              </a:rPr>
              <a:t>CUBIC</a:t>
            </a:r>
            <a:r>
              <a:rPr lang="en-US" sz="3200" b="1" dirty="0">
                <a:cs typeface="Calibri" panose="020F0502020204030204" pitchFamily="34" charset="0"/>
              </a:rPr>
              <a:t>'s Popular </a:t>
            </a:r>
            <a:r>
              <a:rPr lang="en-US" sz="3200" b="1" dirty="0">
                <a:latin typeface="Calibri" panose="020F0502020204030204" pitchFamily="34" charset="0"/>
                <a:cs typeface="Calibri" panose="020F0502020204030204" pitchFamily="34" charset="0"/>
              </a:rPr>
              <a:t>BUT IT Can Have Issues in Loss-Prone Environments</a:t>
            </a:r>
          </a:p>
        </p:txBody>
      </p:sp>
      <p:sp>
        <p:nvSpPr>
          <p:cNvPr id="3" name="Content Placeholder 2">
            <a:extLst>
              <a:ext uri="{FF2B5EF4-FFF2-40B4-BE49-F238E27FC236}">
                <a16:creationId xmlns:a16="http://schemas.microsoft.com/office/drawing/2014/main" id="{B92462FA-1E51-D225-3078-A097F4DA873D}"/>
              </a:ext>
            </a:extLst>
          </p:cNvPr>
          <p:cNvSpPr>
            <a:spLocks noGrp="1"/>
          </p:cNvSpPr>
          <p:nvPr>
            <p:ph idx="1"/>
          </p:nvPr>
        </p:nvSpPr>
        <p:spPr>
          <a:xfrm>
            <a:off x="308471" y="804231"/>
            <a:ext cx="11578727" cy="5783856"/>
          </a:xfrm>
        </p:spPr>
        <p:txBody>
          <a:bodyPr>
            <a:normAutofit/>
          </a:bodyPr>
          <a:lstStyle/>
          <a:p>
            <a:r>
              <a:rPr lang="en-US" sz="2400" dirty="0">
                <a:cs typeface="Calibri" panose="020F0502020204030204" pitchFamily="34" charset="0"/>
              </a:rPr>
              <a:t>"In [some common scenarios] it is difficult to achieve full throughput with loss-based congestion control in practice: </a:t>
            </a:r>
            <a:r>
              <a:rPr lang="en-US" sz="2400" b="1" dirty="0">
                <a:cs typeface="Calibri" panose="020F0502020204030204" pitchFamily="34" charset="0"/>
              </a:rPr>
              <a:t>for CUBIC, sustaining 10Gbps over 100ms RTT needs a packet loss rate below 0.000003%</a:t>
            </a:r>
            <a:r>
              <a:rPr lang="en-US" sz="2400" dirty="0">
                <a:cs typeface="Calibri" panose="020F0502020204030204" pitchFamily="34" charset="0"/>
              </a:rPr>
              <a:t> (i.e., more than 40 seconds between packet losses), and </a:t>
            </a:r>
            <a:r>
              <a:rPr lang="en-US" sz="2400" b="1" dirty="0">
                <a:cs typeface="Calibri" panose="020F0502020204030204" pitchFamily="34" charset="0"/>
              </a:rPr>
              <a:t>over a 100ms RTT path a more feasible loss rate like 1% can only sustain at most 3 Mbps."</a:t>
            </a:r>
            <a:br>
              <a:rPr lang="en-US" sz="2400" dirty="0">
                <a:cs typeface="Calibri" panose="020F0502020204030204" pitchFamily="34" charset="0"/>
              </a:rPr>
            </a:br>
            <a:br>
              <a:rPr lang="en-US" sz="2400" dirty="0">
                <a:cs typeface="Calibri" panose="020F0502020204030204" pitchFamily="34" charset="0"/>
              </a:rPr>
            </a:br>
            <a:r>
              <a:rPr lang="en-US" sz="2400" dirty="0">
                <a:cs typeface="Calibri" panose="020F0502020204030204" pitchFamily="34" charset="0"/>
              </a:rPr>
              <a:t>"BBR Congestion Control,"</a:t>
            </a:r>
            <a:br>
              <a:rPr lang="en-US" sz="2400" dirty="0">
                <a:cs typeface="Calibri" panose="020F0502020204030204" pitchFamily="34" charset="0"/>
              </a:rPr>
            </a:br>
            <a:r>
              <a:rPr lang="en-US" sz="2400" dirty="0">
                <a:cs typeface="Calibri" panose="020F0502020204030204" pitchFamily="34" charset="0"/>
              </a:rPr>
              <a:t>https://</a:t>
            </a:r>
            <a:r>
              <a:rPr lang="en-US" sz="2400" dirty="0" err="1">
                <a:cs typeface="Calibri" panose="020F0502020204030204" pitchFamily="34" charset="0"/>
              </a:rPr>
              <a:t>www.ietf.org</a:t>
            </a:r>
            <a:r>
              <a:rPr lang="en-US" sz="2400" dirty="0">
                <a:cs typeface="Calibri" panose="020F0502020204030204" pitchFamily="34" charset="0"/>
              </a:rPr>
              <a:t>/archive/id/draft-ietf-ccwg-bbr-00.html</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"Our testing shows that BBR can help a lot on certain links. </a:t>
            </a:r>
            <a:r>
              <a:rPr lang="en-US" sz="2400" b="1" dirty="0">
                <a:latin typeface="Calibri" panose="020F0502020204030204" pitchFamily="34" charset="0"/>
                <a:cs typeface="Calibri" panose="020F0502020204030204" pitchFamily="34" charset="0"/>
              </a:rPr>
              <a:t>10X performance improvements are common on some paths.  BBR also works much better than CUBIC on network paths where packet loss is due to small switch buffers.</a:t>
            </a:r>
            <a:r>
              <a:rPr lang="en-US" sz="2400" dirty="0">
                <a:latin typeface="Calibri" panose="020F0502020204030204" pitchFamily="34" charset="0"/>
                <a:cs typeface="Calibri" panose="020F0502020204030204" pitchFamily="34" charset="0"/>
              </a:rPr>
              <a:t> Our testing also shows that for parallel stream tool, BBR works much better with paced streams, so that the streams [are able?] to not step on each other."</a:t>
            </a:r>
            <a:br>
              <a:rPr lang="en-US" sz="2400" dirty="0">
                <a:latin typeface="Calibri" panose="020F0502020204030204" pitchFamily="34" charset="0"/>
                <a:cs typeface="Calibri" panose="020F0502020204030204" pitchFamily="34" charset="0"/>
              </a:rPr>
            </a:b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https://</a:t>
            </a:r>
            <a:r>
              <a:rPr lang="en-US" sz="2400" dirty="0" err="1">
                <a:latin typeface="Calibri" panose="020F0502020204030204" pitchFamily="34" charset="0"/>
                <a:cs typeface="Calibri" panose="020F0502020204030204" pitchFamily="34" charset="0"/>
              </a:rPr>
              <a:t>fasterdata.es.net</a:t>
            </a:r>
            <a:r>
              <a:rPr lang="en-US" sz="2400" dirty="0">
                <a:latin typeface="Calibri" panose="020F0502020204030204" pitchFamily="34" charset="0"/>
                <a:cs typeface="Calibri" panose="020F0502020204030204" pitchFamily="34" charset="0"/>
              </a:rPr>
              <a:t>/host-tuning/</a:t>
            </a:r>
            <a:r>
              <a:rPr lang="en-US" sz="2400" dirty="0" err="1">
                <a:latin typeface="Calibri" panose="020F0502020204030204" pitchFamily="34" charset="0"/>
                <a:cs typeface="Calibri" panose="020F0502020204030204" pitchFamily="34" charset="0"/>
              </a:rPr>
              <a:t>linux</a:t>
            </a:r>
            <a:r>
              <a:rPr lang="en-US" sz="2400" dirty="0">
                <a:latin typeface="Calibri" panose="020F0502020204030204" pitchFamily="34" charset="0"/>
                <a:cs typeface="Calibri" panose="020F0502020204030204" pitchFamily="34" charset="0"/>
              </a:rPr>
              <a:t>/recent-</a:t>
            </a:r>
            <a:r>
              <a:rPr lang="en-US" sz="2400" dirty="0" err="1">
                <a:latin typeface="Calibri" panose="020F0502020204030204" pitchFamily="34" charset="0"/>
                <a:cs typeface="Calibri" panose="020F0502020204030204" pitchFamily="34" charset="0"/>
              </a:rPr>
              <a:t>tcp</a:t>
            </a:r>
            <a:r>
              <a:rPr lang="en-US" sz="2400" dirty="0">
                <a:latin typeface="Calibri" panose="020F0502020204030204" pitchFamily="34" charset="0"/>
                <a:cs typeface="Calibri" panose="020F0502020204030204" pitchFamily="34" charset="0"/>
              </a:rPr>
              <a:t>-enhancements/</a:t>
            </a:r>
            <a:r>
              <a:rPr lang="en-US" sz="2400" dirty="0" err="1">
                <a:latin typeface="Calibri" panose="020F0502020204030204" pitchFamily="34" charset="0"/>
                <a:cs typeface="Calibri" panose="020F0502020204030204" pitchFamily="34" charset="0"/>
              </a:rPr>
              <a:t>bbr-tcp</a:t>
            </a:r>
            <a:r>
              <a:rPr lang="en-US" sz="2400" dirty="0">
                <a:latin typeface="Calibri" panose="020F0502020204030204" pitchFamily="34" charset="0"/>
                <a:cs typeface="Calibri" panose="020F0502020204030204" pitchFamily="34" charset="0"/>
              </a:rPr>
              <a:t>/</a:t>
            </a:r>
          </a:p>
        </p:txBody>
      </p:sp>
      <p:sp>
        <p:nvSpPr>
          <p:cNvPr id="4" name="Slide Number Placeholder 3">
            <a:extLst>
              <a:ext uri="{FF2B5EF4-FFF2-40B4-BE49-F238E27FC236}">
                <a16:creationId xmlns:a16="http://schemas.microsoft.com/office/drawing/2014/main" id="{189D0BEC-69C2-4915-2B2D-5DC67FC85C32}"/>
              </a:ext>
            </a:extLst>
          </p:cNvPr>
          <p:cNvSpPr>
            <a:spLocks noGrp="1"/>
          </p:cNvSpPr>
          <p:nvPr>
            <p:ph type="sldNum" sz="quarter" idx="12"/>
          </p:nvPr>
        </p:nvSpPr>
        <p:spPr/>
        <p:txBody>
          <a:bodyPr/>
          <a:lstStyle/>
          <a:p>
            <a:fld id="{8B04D3DA-140F-184A-82C2-6FC5EAE7F0A1}" type="slidenum">
              <a:rPr lang="en-US" smtClean="0"/>
              <a:t>86</a:t>
            </a:fld>
            <a:endParaRPr lang="en-US"/>
          </a:p>
        </p:txBody>
      </p:sp>
    </p:spTree>
    <p:extLst>
      <p:ext uri="{BB962C8B-B14F-4D97-AF65-F5344CB8AC3E}">
        <p14:creationId xmlns:p14="http://schemas.microsoft.com/office/powerpoint/2010/main" val="4169944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4CEF3-F62F-E8F6-8A1B-7D6BC41EEB7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66E458-421C-C30A-BADF-210802D9BA8E}"/>
              </a:ext>
            </a:extLst>
          </p:cNvPr>
          <p:cNvSpPr>
            <a:spLocks noGrp="1"/>
          </p:cNvSpPr>
          <p:nvPr>
            <p:ph type="sldNum" sz="quarter" idx="12"/>
          </p:nvPr>
        </p:nvSpPr>
        <p:spPr/>
        <p:txBody>
          <a:bodyPr/>
          <a:lstStyle/>
          <a:p>
            <a:fld id="{8B04D3DA-140F-184A-82C2-6FC5EAE7F0A1}" type="slidenum">
              <a:rPr lang="en-US" smtClean="0"/>
              <a:t>87</a:t>
            </a:fld>
            <a:endParaRPr lang="en-US"/>
          </a:p>
        </p:txBody>
      </p:sp>
      <p:pic>
        <p:nvPicPr>
          <p:cNvPr id="10" name="Picture 9" descr="A graph showing the loss rate of a computer&#10;&#10;AI-generated content may be incorrect.">
            <a:extLst>
              <a:ext uri="{FF2B5EF4-FFF2-40B4-BE49-F238E27FC236}">
                <a16:creationId xmlns:a16="http://schemas.microsoft.com/office/drawing/2014/main" id="{B3C96889-7112-A86D-162D-59827636AEE6}"/>
              </a:ext>
            </a:extLst>
          </p:cNvPr>
          <p:cNvPicPr>
            <a:picLocks noChangeAspect="1"/>
          </p:cNvPicPr>
          <p:nvPr/>
        </p:nvPicPr>
        <p:blipFill>
          <a:blip r:embed="rId2"/>
          <a:stretch>
            <a:fillRect/>
          </a:stretch>
        </p:blipFill>
        <p:spPr>
          <a:xfrm>
            <a:off x="304800" y="839203"/>
            <a:ext cx="8204199" cy="4895197"/>
          </a:xfrm>
          <a:prstGeom prst="rect">
            <a:avLst/>
          </a:prstGeom>
          <a:ln>
            <a:solidFill>
              <a:schemeClr val="tx1"/>
            </a:solidFill>
          </a:ln>
        </p:spPr>
      </p:pic>
      <p:sp>
        <p:nvSpPr>
          <p:cNvPr id="11" name="TextBox 10">
            <a:extLst>
              <a:ext uri="{FF2B5EF4-FFF2-40B4-BE49-F238E27FC236}">
                <a16:creationId xmlns:a16="http://schemas.microsoft.com/office/drawing/2014/main" id="{2CD681A6-4FE3-A54C-29A4-0DBE63C98E07}"/>
              </a:ext>
            </a:extLst>
          </p:cNvPr>
          <p:cNvSpPr txBox="1"/>
          <p:nvPr/>
        </p:nvSpPr>
        <p:spPr>
          <a:xfrm>
            <a:off x="304800" y="5892581"/>
            <a:ext cx="9067798" cy="646331"/>
          </a:xfrm>
          <a:prstGeom prst="rect">
            <a:avLst/>
          </a:prstGeom>
          <a:noFill/>
        </p:spPr>
        <p:txBody>
          <a:bodyPr wrap="square" rtlCol="0">
            <a:spAutoFit/>
          </a:bodyPr>
          <a:lstStyle/>
          <a:p>
            <a:r>
              <a:rPr lang="en-US" sz="1800" dirty="0">
                <a:cs typeface="Calibri" panose="020F0502020204030204" pitchFamily="34" charset="0"/>
              </a:rPr>
              <a:t>"BBR Congestion Control," Neal Cardwell et. al., IETF 97: Seoul, Nov 2016</a:t>
            </a:r>
            <a:r>
              <a:rPr lang="en-US" sz="1800" dirty="0">
                <a:solidFill>
                  <a:srgbClr val="000000"/>
                </a:solidFill>
                <a:cs typeface="Calibri" panose="020F0502020204030204" pitchFamily="34" charset="0"/>
              </a:rPr>
              <a:t>,</a:t>
            </a:r>
            <a:br>
              <a:rPr lang="en-US" sz="1800" dirty="0">
                <a:cs typeface="Calibri" panose="020F0502020204030204" pitchFamily="34" charset="0"/>
              </a:rPr>
            </a:br>
            <a:r>
              <a:rPr lang="en-US" sz="1800" dirty="0">
                <a:cs typeface="Calibri" panose="020F0502020204030204" pitchFamily="34" charset="0"/>
              </a:rPr>
              <a:t>https://</a:t>
            </a:r>
            <a:r>
              <a:rPr lang="en-US" sz="1800" dirty="0" err="1">
                <a:cs typeface="Calibri" panose="020F0502020204030204" pitchFamily="34" charset="0"/>
              </a:rPr>
              <a:t>www.ietf.org</a:t>
            </a:r>
            <a:r>
              <a:rPr lang="en-US" sz="1800" dirty="0">
                <a:cs typeface="Calibri" panose="020F0502020204030204" pitchFamily="34" charset="0"/>
              </a:rPr>
              <a:t>/proceedings/97/slides/slides-97-iccrg-bbr-congestion-control-02.pdf</a:t>
            </a:r>
          </a:p>
        </p:txBody>
      </p:sp>
      <p:sp>
        <p:nvSpPr>
          <p:cNvPr id="2" name="TextBox 1">
            <a:extLst>
              <a:ext uri="{FF2B5EF4-FFF2-40B4-BE49-F238E27FC236}">
                <a16:creationId xmlns:a16="http://schemas.microsoft.com/office/drawing/2014/main" id="{2E4F212B-7287-C96C-FE44-B3E595EB5256}"/>
              </a:ext>
            </a:extLst>
          </p:cNvPr>
          <p:cNvSpPr txBox="1"/>
          <p:nvPr/>
        </p:nvSpPr>
        <p:spPr>
          <a:xfrm>
            <a:off x="304800" y="96247"/>
            <a:ext cx="5948231" cy="584775"/>
          </a:xfrm>
          <a:prstGeom prst="rect">
            <a:avLst/>
          </a:prstGeom>
          <a:noFill/>
        </p:spPr>
        <p:txBody>
          <a:bodyPr wrap="none" rtlCol="0">
            <a:spAutoFit/>
          </a:bodyPr>
          <a:lstStyle/>
          <a:p>
            <a:r>
              <a:rPr lang="en-US" sz="3200" b="1" dirty="0">
                <a:latin typeface="Calibri" panose="020F0502020204030204" pitchFamily="34" charset="0"/>
                <a:cs typeface="Calibri" panose="020F0502020204030204" pitchFamily="34" charset="0"/>
              </a:rPr>
              <a:t>The Case </a:t>
            </a:r>
            <a:r>
              <a:rPr lang="en-US" sz="3200" b="1" u="sng" dirty="0">
                <a:latin typeface="Calibri" panose="020F0502020204030204" pitchFamily="34" charset="0"/>
                <a:cs typeface="Calibri" panose="020F0502020204030204" pitchFamily="34" charset="0"/>
              </a:rPr>
              <a:t>FOR</a:t>
            </a:r>
            <a:r>
              <a:rPr lang="en-US" sz="3200" b="1" dirty="0">
                <a:latin typeface="Calibri" panose="020F0502020204030204" pitchFamily="34" charset="0"/>
                <a:cs typeface="Calibri" panose="020F0502020204030204" pitchFamily="34" charset="0"/>
              </a:rPr>
              <a:t> BBR In One Graph...</a:t>
            </a:r>
          </a:p>
        </p:txBody>
      </p:sp>
    </p:spTree>
    <p:extLst>
      <p:ext uri="{BB962C8B-B14F-4D97-AF65-F5344CB8AC3E}">
        <p14:creationId xmlns:p14="http://schemas.microsoft.com/office/powerpoint/2010/main" val="22746853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B4BF7-5516-C968-CCC2-6D3B0BE07CF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6422A2-7A37-933E-4155-183B53F9A9D5}"/>
              </a:ext>
            </a:extLst>
          </p:cNvPr>
          <p:cNvSpPr>
            <a:spLocks noGrp="1"/>
          </p:cNvSpPr>
          <p:nvPr>
            <p:ph type="sldNum" sz="quarter" idx="12"/>
          </p:nvPr>
        </p:nvSpPr>
        <p:spPr/>
        <p:txBody>
          <a:bodyPr/>
          <a:lstStyle/>
          <a:p>
            <a:fld id="{8B04D3DA-140F-184A-82C2-6FC5EAE7F0A1}" type="slidenum">
              <a:rPr lang="en-US" smtClean="0"/>
              <a:t>88</a:t>
            </a:fld>
            <a:endParaRPr lang="en-US"/>
          </a:p>
        </p:txBody>
      </p:sp>
      <p:sp>
        <p:nvSpPr>
          <p:cNvPr id="11" name="TextBox 10">
            <a:extLst>
              <a:ext uri="{FF2B5EF4-FFF2-40B4-BE49-F238E27FC236}">
                <a16:creationId xmlns:a16="http://schemas.microsoft.com/office/drawing/2014/main" id="{03264338-10F4-91BE-5CFA-49B13A49BCD0}"/>
              </a:ext>
            </a:extLst>
          </p:cNvPr>
          <p:cNvSpPr txBox="1"/>
          <p:nvPr/>
        </p:nvSpPr>
        <p:spPr>
          <a:xfrm>
            <a:off x="450272" y="5892581"/>
            <a:ext cx="6428509" cy="646331"/>
          </a:xfrm>
          <a:prstGeom prst="rect">
            <a:avLst/>
          </a:prstGeom>
          <a:noFill/>
        </p:spPr>
        <p:txBody>
          <a:bodyPr wrap="square" rtlCol="0">
            <a:spAutoFit/>
          </a:bodyPr>
          <a:lstStyle/>
          <a:p>
            <a:r>
              <a:rPr lang="en-US" sz="1800" dirty="0">
                <a:cs typeface="Calibri" panose="020F0502020204030204" pitchFamily="34" charset="0"/>
              </a:rPr>
              <a:t>"Buffers, Bufferbloat and BBR," Geoff Huston, </a:t>
            </a:r>
            <a:br>
              <a:rPr lang="en-US" sz="1800" dirty="0">
                <a:cs typeface="Calibri" panose="020F0502020204030204" pitchFamily="34" charset="0"/>
              </a:rPr>
            </a:br>
            <a:r>
              <a:rPr lang="en-US" sz="1800" dirty="0">
                <a:cs typeface="Calibri" panose="020F0502020204030204" pitchFamily="34" charset="0"/>
              </a:rPr>
              <a:t>https://</a:t>
            </a:r>
            <a:r>
              <a:rPr lang="en-US" sz="1800" dirty="0" err="1">
                <a:cs typeface="Calibri" panose="020F0502020204030204" pitchFamily="34" charset="0"/>
              </a:rPr>
              <a:t>labs.apnic.net</a:t>
            </a:r>
            <a:r>
              <a:rPr lang="en-US" sz="1800" dirty="0">
                <a:cs typeface="Calibri" panose="020F0502020204030204" pitchFamily="34" charset="0"/>
              </a:rPr>
              <a:t>/presentations/store/2020-01-31-bbr.pdf</a:t>
            </a:r>
          </a:p>
        </p:txBody>
      </p:sp>
      <p:sp>
        <p:nvSpPr>
          <p:cNvPr id="2" name="TextBox 1">
            <a:extLst>
              <a:ext uri="{FF2B5EF4-FFF2-40B4-BE49-F238E27FC236}">
                <a16:creationId xmlns:a16="http://schemas.microsoft.com/office/drawing/2014/main" id="{F80051F3-3F2D-27D7-D516-E63CA9D96C65}"/>
              </a:ext>
            </a:extLst>
          </p:cNvPr>
          <p:cNvSpPr txBox="1"/>
          <p:nvPr/>
        </p:nvSpPr>
        <p:spPr>
          <a:xfrm>
            <a:off x="304800" y="96247"/>
            <a:ext cx="6563592" cy="584775"/>
          </a:xfrm>
          <a:prstGeom prst="rect">
            <a:avLst/>
          </a:prstGeom>
          <a:noFill/>
        </p:spPr>
        <p:txBody>
          <a:bodyPr wrap="none" rtlCol="0">
            <a:spAutoFit/>
          </a:bodyPr>
          <a:lstStyle/>
          <a:p>
            <a:r>
              <a:rPr lang="en-US" sz="3200" b="1" dirty="0">
                <a:latin typeface="Calibri" panose="020F0502020204030204" pitchFamily="34" charset="0"/>
                <a:cs typeface="Calibri" panose="020F0502020204030204" pitchFamily="34" charset="0"/>
              </a:rPr>
              <a:t>The Case </a:t>
            </a:r>
            <a:r>
              <a:rPr lang="en-US" sz="3200" b="1" u="sng" dirty="0">
                <a:latin typeface="Calibri" panose="020F0502020204030204" pitchFamily="34" charset="0"/>
                <a:cs typeface="Calibri" panose="020F0502020204030204" pitchFamily="34" charset="0"/>
              </a:rPr>
              <a:t>AGAINST</a:t>
            </a:r>
            <a:r>
              <a:rPr lang="en-US" sz="3200" b="1" dirty="0">
                <a:latin typeface="Calibri" panose="020F0502020204030204" pitchFamily="34" charset="0"/>
                <a:cs typeface="Calibri" panose="020F0502020204030204" pitchFamily="34" charset="0"/>
              </a:rPr>
              <a:t> BBR In One Slide...</a:t>
            </a:r>
          </a:p>
        </p:txBody>
      </p:sp>
      <p:pic>
        <p:nvPicPr>
          <p:cNvPr id="5" name="Picture 4" descr="A close-up of a question&#10;&#10;AI-generated content may be incorrect.">
            <a:extLst>
              <a:ext uri="{FF2B5EF4-FFF2-40B4-BE49-F238E27FC236}">
                <a16:creationId xmlns:a16="http://schemas.microsoft.com/office/drawing/2014/main" id="{B7E5D17F-8016-E4D6-04B9-F8756EACEF9A}"/>
              </a:ext>
            </a:extLst>
          </p:cNvPr>
          <p:cNvPicPr>
            <a:picLocks noChangeAspect="1"/>
          </p:cNvPicPr>
          <p:nvPr/>
        </p:nvPicPr>
        <p:blipFill>
          <a:blip r:embed="rId2"/>
          <a:stretch>
            <a:fillRect/>
          </a:stretch>
        </p:blipFill>
        <p:spPr>
          <a:xfrm>
            <a:off x="450272" y="886446"/>
            <a:ext cx="8695205" cy="4800711"/>
          </a:xfrm>
          <a:prstGeom prst="rect">
            <a:avLst/>
          </a:prstGeom>
          <a:ln>
            <a:solidFill>
              <a:schemeClr val="tx1"/>
            </a:solidFill>
          </a:ln>
        </p:spPr>
      </p:pic>
    </p:spTree>
    <p:extLst>
      <p:ext uri="{BB962C8B-B14F-4D97-AF65-F5344CB8AC3E}">
        <p14:creationId xmlns:p14="http://schemas.microsoft.com/office/powerpoint/2010/main" val="18833527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45619-B54F-E41C-F55B-90DDBE1D6B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48524A-A3C6-4C99-5643-50CB037E5170}"/>
              </a:ext>
            </a:extLst>
          </p:cNvPr>
          <p:cNvSpPr>
            <a:spLocks noGrp="1"/>
          </p:cNvSpPr>
          <p:nvPr>
            <p:ph type="title"/>
          </p:nvPr>
        </p:nvSpPr>
        <p:spPr>
          <a:xfrm>
            <a:off x="308472" y="176270"/>
            <a:ext cx="11578728" cy="440675"/>
          </a:xfrm>
        </p:spPr>
        <p:txBody>
          <a:bodyPr>
            <a:normAutofit fontScale="90000"/>
          </a:bodyPr>
          <a:lstStyle/>
          <a:p>
            <a:r>
              <a:rPr lang="en-US" sz="3200" b="1" dirty="0">
                <a:latin typeface="Calibri" panose="020F0502020204030204" pitchFamily="34" charset="0"/>
                <a:cs typeface="Calibri" panose="020F0502020204030204" pitchFamily="34" charset="0"/>
              </a:rPr>
              <a:t>So Why Hasn't BBR Become the New Default</a:t>
            </a:r>
            <a:r>
              <a:rPr lang="en-US" sz="3200" b="1" dirty="0">
                <a:cs typeface="Calibri" panose="020F0502020204030204" pitchFamily="34" charset="0"/>
              </a:rPr>
              <a:t> (</a:t>
            </a:r>
            <a:r>
              <a:rPr lang="en-US" sz="3200" b="1" dirty="0">
                <a:latin typeface="Calibri" panose="020F0502020204030204" pitchFamily="34" charset="0"/>
                <a:cs typeface="Calibri" panose="020F0502020204030204" pitchFamily="34" charset="0"/>
              </a:rPr>
              <a:t>Displacing Cubic)?</a:t>
            </a:r>
          </a:p>
        </p:txBody>
      </p:sp>
      <p:sp>
        <p:nvSpPr>
          <p:cNvPr id="3" name="Content Placeholder 2">
            <a:extLst>
              <a:ext uri="{FF2B5EF4-FFF2-40B4-BE49-F238E27FC236}">
                <a16:creationId xmlns:a16="http://schemas.microsoft.com/office/drawing/2014/main" id="{CBAE2775-A707-9F4A-F32F-4025230DAB6F}"/>
              </a:ext>
            </a:extLst>
          </p:cNvPr>
          <p:cNvSpPr>
            <a:spLocks noGrp="1"/>
          </p:cNvSpPr>
          <p:nvPr>
            <p:ph idx="1"/>
          </p:nvPr>
        </p:nvSpPr>
        <p:spPr>
          <a:xfrm>
            <a:off x="308471" y="804231"/>
            <a:ext cx="11578727" cy="5783856"/>
          </a:xfrm>
        </p:spPr>
        <p:txBody>
          <a:bodyPr>
            <a:normAutofit/>
          </a:bodyPr>
          <a:lstStyle/>
          <a:p>
            <a:r>
              <a:rPr lang="en-US" sz="2400" dirty="0">
                <a:cs typeface="Calibri" panose="020F0502020204030204" pitchFamily="34" charset="0"/>
              </a:rPr>
              <a:t>Network engineers are </a:t>
            </a:r>
            <a:r>
              <a:rPr lang="en-US" sz="2400" b="1" dirty="0">
                <a:cs typeface="Calibri" panose="020F0502020204030204" pitchFamily="34" charset="0"/>
              </a:rPr>
              <a:t>inherently conservative</a:t>
            </a:r>
            <a:r>
              <a:rPr lang="en-US" sz="2400" dirty="0">
                <a:cs typeface="Calibri" panose="020F0502020204030204" pitchFamily="34" charset="0"/>
              </a:rPr>
              <a:t> and tend to move slowly on stuff that can go really badly. There are an awful lot of different weird environments in which a given congestion control algorithm needs to be able to work, and a new CCA needs to work in ALL (or almost all) of them. It may take a decade to gradually change from one production congestion control algorithm to another.  Other factors include...</a:t>
            </a:r>
            <a:br>
              <a:rPr lang="en-US" sz="2400" dirty="0">
                <a:cs typeface="Calibri" panose="020F0502020204030204" pitchFamily="34" charset="0"/>
              </a:rPr>
            </a:br>
            <a:endParaRPr lang="en-US" sz="2400" dirty="0">
              <a:cs typeface="Calibri" panose="020F0502020204030204" pitchFamily="34" charset="0"/>
            </a:endParaRPr>
          </a:p>
          <a:p>
            <a:r>
              <a:rPr lang="en-US" sz="2400" dirty="0">
                <a:cs typeface="Calibri" panose="020F0502020204030204" pitchFamily="34" charset="0"/>
              </a:rPr>
              <a:t>BBR may not "play nicely" with Cubic and other congestion management algorithms, taking a disproportionate share of bandwidth on bottleneck connections (in fact, one commentator described BBR as a </a:t>
            </a:r>
            <a:r>
              <a:rPr lang="en-US" sz="2400" b="1" dirty="0">
                <a:cs typeface="Calibri" panose="020F0502020204030204" pitchFamily="34" charset="0"/>
              </a:rPr>
              <a:t>"sociopathic protocol"</a:t>
            </a:r>
            <a:r>
              <a:rPr lang="en-US" sz="2400" dirty="0">
                <a:cs typeface="Calibri" panose="020F0502020204030204" pitchFamily="34" charset="0"/>
              </a:rPr>
              <a:t>).</a:t>
            </a:r>
            <a:br>
              <a:rPr lang="en-US" sz="2400" dirty="0">
                <a:cs typeface="Calibri" panose="020F0502020204030204" pitchFamily="34" charset="0"/>
              </a:rPr>
            </a:br>
            <a:endParaRPr lang="en-US" sz="2400" dirty="0">
              <a:cs typeface="Calibri" panose="020F0502020204030204" pitchFamily="34" charset="0"/>
            </a:endParaRPr>
          </a:p>
          <a:p>
            <a:r>
              <a:rPr lang="en-US" sz="2400" dirty="0">
                <a:cs typeface="Calibri" panose="020F0502020204030204" pitchFamily="34" charset="0"/>
              </a:rPr>
              <a:t>BBR isn't readily available on all platforms (for example, you can't run </a:t>
            </a:r>
            <a:r>
              <a:rPr lang="en-US" sz="2400" b="1" dirty="0" err="1">
                <a:cs typeface="Calibri" panose="020F0502020204030204" pitchFamily="34" charset="0"/>
              </a:rPr>
              <a:t>bbr</a:t>
            </a:r>
            <a:r>
              <a:rPr lang="en-US" sz="2400" dirty="0">
                <a:cs typeface="Calibri" panose="020F0502020204030204" pitchFamily="34" charset="0"/>
              </a:rPr>
              <a:t> on Apple Macs)</a:t>
            </a:r>
            <a:br>
              <a:rPr lang="en-US" sz="2400" dirty="0">
                <a:cs typeface="Calibri" panose="020F0502020204030204" pitchFamily="34" charset="0"/>
              </a:rPr>
            </a:br>
            <a:endParaRPr lang="en-US" sz="2400" dirty="0">
              <a:cs typeface="Calibri" panose="020F0502020204030204" pitchFamily="34" charset="0"/>
            </a:endParaRPr>
          </a:p>
          <a:p>
            <a:r>
              <a:rPr lang="en-US" sz="2400" dirty="0">
                <a:cs typeface="Calibri" panose="020F0502020204030204" pitchFamily="34" charset="0"/>
              </a:rPr>
              <a:t>But let's assume that you've decided that you DO actually want to try using BBR on Linux or Windows 11. How would you go about doing that?</a:t>
            </a:r>
          </a:p>
        </p:txBody>
      </p:sp>
      <p:sp>
        <p:nvSpPr>
          <p:cNvPr id="4" name="Slide Number Placeholder 3">
            <a:extLst>
              <a:ext uri="{FF2B5EF4-FFF2-40B4-BE49-F238E27FC236}">
                <a16:creationId xmlns:a16="http://schemas.microsoft.com/office/drawing/2014/main" id="{4E70DBB2-BBF4-6D0D-2D7B-3254C9EA6BAB}"/>
              </a:ext>
            </a:extLst>
          </p:cNvPr>
          <p:cNvSpPr>
            <a:spLocks noGrp="1"/>
          </p:cNvSpPr>
          <p:nvPr>
            <p:ph type="sldNum" sz="quarter" idx="12"/>
          </p:nvPr>
        </p:nvSpPr>
        <p:spPr/>
        <p:txBody>
          <a:bodyPr/>
          <a:lstStyle/>
          <a:p>
            <a:fld id="{8B04D3DA-140F-184A-82C2-6FC5EAE7F0A1}" type="slidenum">
              <a:rPr lang="en-US" smtClean="0"/>
              <a:t>89</a:t>
            </a:fld>
            <a:endParaRPr lang="en-US"/>
          </a:p>
        </p:txBody>
      </p:sp>
    </p:spTree>
    <p:extLst>
      <p:ext uri="{BB962C8B-B14F-4D97-AF65-F5344CB8AC3E}">
        <p14:creationId xmlns:p14="http://schemas.microsoft.com/office/powerpoint/2010/main" val="1984706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1F843-6AE9-FDCF-C713-6D246D7C37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CC8497-29C5-2953-8B02-A096FE5DFE8B}"/>
              </a:ext>
            </a:extLst>
          </p:cNvPr>
          <p:cNvSpPr>
            <a:spLocks noGrp="1"/>
          </p:cNvSpPr>
          <p:nvPr>
            <p:ph type="title"/>
          </p:nvPr>
        </p:nvSpPr>
        <p:spPr>
          <a:xfrm>
            <a:off x="308472" y="176270"/>
            <a:ext cx="11578728" cy="829708"/>
          </a:xfrm>
        </p:spPr>
        <p:txBody>
          <a:bodyPr>
            <a:normAutofit fontScale="90000"/>
          </a:bodyPr>
          <a:lstStyle/>
          <a:p>
            <a:r>
              <a:rPr lang="en-US" sz="3200" b="1" dirty="0" err="1">
                <a:cs typeface="Calibri" panose="020F0502020204030204" pitchFamily="34" charset="0"/>
              </a:rPr>
              <a:t>PeeringDB</a:t>
            </a:r>
            <a:r>
              <a:rPr lang="en-US" sz="3200" b="1" dirty="0">
                <a:cs typeface="Calibri" panose="020F0502020204030204" pitchFamily="34" charset="0"/>
              </a:rPr>
              <a:t> Details For the SIX (https://</a:t>
            </a:r>
            <a:r>
              <a:rPr lang="en-US" sz="3200" b="1" dirty="0" err="1">
                <a:cs typeface="Calibri" panose="020F0502020204030204" pitchFamily="34" charset="0"/>
              </a:rPr>
              <a:t>www.peeringdb.com</a:t>
            </a:r>
            <a:r>
              <a:rPr lang="en-US" sz="3200" b="1" dirty="0">
                <a:cs typeface="Calibri" panose="020F0502020204030204" pitchFamily="34" charset="0"/>
              </a:rPr>
              <a:t>/ix/13)</a:t>
            </a:r>
            <a:endParaRPr lang="en-US" sz="3200" b="1"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04DF4DC-E3A9-7336-9F37-A737A50ABA6D}"/>
              </a:ext>
            </a:extLst>
          </p:cNvPr>
          <p:cNvSpPr>
            <a:spLocks noGrp="1"/>
          </p:cNvSpPr>
          <p:nvPr>
            <p:ph type="sldNum" sz="quarter" idx="12"/>
          </p:nvPr>
        </p:nvSpPr>
        <p:spPr/>
        <p:txBody>
          <a:bodyPr/>
          <a:lstStyle/>
          <a:p>
            <a:fld id="{8B04D3DA-140F-184A-82C2-6FC5EAE7F0A1}" type="slidenum">
              <a:rPr lang="en-US" smtClean="0"/>
              <a:t>9</a:t>
            </a:fld>
            <a:endParaRPr lang="en-US" dirty="0"/>
          </a:p>
        </p:txBody>
      </p:sp>
      <p:pic>
        <p:nvPicPr>
          <p:cNvPr id="5" name="Picture 4" descr="A screenshot of a computer screen&#10;&#10;AI-generated content may be incorrect.">
            <a:extLst>
              <a:ext uri="{FF2B5EF4-FFF2-40B4-BE49-F238E27FC236}">
                <a16:creationId xmlns:a16="http://schemas.microsoft.com/office/drawing/2014/main" id="{D75C5743-A5A5-6B8F-A8C5-E1C200FB5C8F}"/>
              </a:ext>
            </a:extLst>
          </p:cNvPr>
          <p:cNvPicPr>
            <a:picLocks noChangeAspect="1"/>
          </p:cNvPicPr>
          <p:nvPr/>
        </p:nvPicPr>
        <p:blipFill>
          <a:blip r:embed="rId2"/>
          <a:stretch>
            <a:fillRect/>
          </a:stretch>
        </p:blipFill>
        <p:spPr>
          <a:xfrm>
            <a:off x="422787" y="1005978"/>
            <a:ext cx="10532378" cy="5350372"/>
          </a:xfrm>
          <a:prstGeom prst="rect">
            <a:avLst/>
          </a:prstGeom>
        </p:spPr>
      </p:pic>
    </p:spTree>
    <p:extLst>
      <p:ext uri="{BB962C8B-B14F-4D97-AF65-F5344CB8AC3E}">
        <p14:creationId xmlns:p14="http://schemas.microsoft.com/office/powerpoint/2010/main" val="20530778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950E3-56A5-4170-002C-727A713AB0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D14E7B-65CB-1B60-930C-140674B7772B}"/>
              </a:ext>
            </a:extLst>
          </p:cNvPr>
          <p:cNvSpPr>
            <a:spLocks noGrp="1"/>
          </p:cNvSpPr>
          <p:nvPr>
            <p:ph type="title"/>
          </p:nvPr>
        </p:nvSpPr>
        <p:spPr>
          <a:xfrm>
            <a:off x="308472" y="176270"/>
            <a:ext cx="11578728" cy="440675"/>
          </a:xfrm>
        </p:spPr>
        <p:txBody>
          <a:bodyPr>
            <a:normAutofit fontScale="90000"/>
          </a:bodyPr>
          <a:lstStyle/>
          <a:p>
            <a:r>
              <a:rPr lang="en-US" sz="3200" b="1" dirty="0">
                <a:latin typeface="Calibri" panose="020F0502020204030204" pitchFamily="34" charset="0"/>
                <a:cs typeface="Calibri" panose="020F0502020204030204" pitchFamily="34" charset="0"/>
              </a:rPr>
              <a:t>Running BBR if you're on </a:t>
            </a:r>
            <a:r>
              <a:rPr lang="en-US" sz="3200" b="1" dirty="0">
                <a:highlight>
                  <a:srgbClr val="FFFF00"/>
                </a:highlight>
                <a:latin typeface="Calibri" panose="020F0502020204030204" pitchFamily="34" charset="0"/>
                <a:cs typeface="Calibri" panose="020F0502020204030204" pitchFamily="34" charset="0"/>
              </a:rPr>
              <a:t>Debian 12</a:t>
            </a:r>
          </a:p>
        </p:txBody>
      </p:sp>
      <p:sp>
        <p:nvSpPr>
          <p:cNvPr id="3" name="Content Placeholder 2">
            <a:extLst>
              <a:ext uri="{FF2B5EF4-FFF2-40B4-BE49-F238E27FC236}">
                <a16:creationId xmlns:a16="http://schemas.microsoft.com/office/drawing/2014/main" id="{0A96DFE1-D166-4E1E-B274-C42CC65792D2}"/>
              </a:ext>
            </a:extLst>
          </p:cNvPr>
          <p:cNvSpPr>
            <a:spLocks noGrp="1"/>
          </p:cNvSpPr>
          <p:nvPr>
            <p:ph idx="1"/>
          </p:nvPr>
        </p:nvSpPr>
        <p:spPr>
          <a:xfrm>
            <a:off x="308471" y="804231"/>
            <a:ext cx="11578727" cy="5783856"/>
          </a:xfrm>
        </p:spPr>
        <p:txBody>
          <a:bodyPr>
            <a:normAutofit/>
          </a:bodyPr>
          <a:lstStyle/>
          <a:p>
            <a:pPr marL="0" indent="0">
              <a:buNone/>
            </a:pPr>
            <a:r>
              <a:rPr lang="en-US" sz="2400" dirty="0">
                <a:cs typeface="Calibri" panose="020F0502020204030204" pitchFamily="34" charset="0"/>
                <a:sym typeface="Wingdings" pitchFamily="2" charset="2"/>
              </a:rPr>
              <a:t>As root, edit</a:t>
            </a:r>
            <a:r>
              <a:rPr lang="en-US" sz="2400" dirty="0">
                <a:latin typeface="Courier New" panose="02070309020205020404" pitchFamily="49" charset="0"/>
                <a:cs typeface="Courier New" panose="02070309020205020404" pitchFamily="49" charset="0"/>
                <a:sym typeface="Wingdings" pitchFamily="2" charset="2"/>
              </a:rPr>
              <a:t> </a:t>
            </a:r>
            <a:r>
              <a:rPr lang="en-US" sz="2200" dirty="0">
                <a:latin typeface="Courier New" panose="02070309020205020404" pitchFamily="49" charset="0"/>
                <a:cs typeface="Courier New" panose="02070309020205020404" pitchFamily="49" charset="0"/>
                <a:sym typeface="Wingdings" pitchFamily="2" charset="2"/>
              </a:rPr>
              <a:t>/</a:t>
            </a:r>
            <a:r>
              <a:rPr lang="en-US" sz="2200" dirty="0" err="1">
                <a:latin typeface="Courier New" panose="02070309020205020404" pitchFamily="49" charset="0"/>
                <a:cs typeface="Courier New" panose="02070309020205020404" pitchFamily="49" charset="0"/>
                <a:sym typeface="Wingdings" pitchFamily="2" charset="2"/>
              </a:rPr>
              <a:t>etc</a:t>
            </a:r>
            <a:r>
              <a:rPr lang="en-US" sz="2200" dirty="0">
                <a:latin typeface="Courier New" panose="02070309020205020404" pitchFamily="49" charset="0"/>
                <a:cs typeface="Courier New" panose="02070309020205020404" pitchFamily="49" charset="0"/>
                <a:sym typeface="Wingdings" pitchFamily="2" charset="2"/>
              </a:rPr>
              <a:t>/</a:t>
            </a:r>
            <a:r>
              <a:rPr lang="en-US" sz="2200" dirty="0" err="1">
                <a:latin typeface="Courier New" panose="02070309020205020404" pitchFamily="49" charset="0"/>
                <a:cs typeface="Courier New" panose="02070309020205020404" pitchFamily="49" charset="0"/>
                <a:sym typeface="Wingdings" pitchFamily="2" charset="2"/>
              </a:rPr>
              <a:t>sysctl.conf</a:t>
            </a:r>
            <a:br>
              <a:rPr lang="en-US" sz="2400" dirty="0">
                <a:latin typeface="Courier New" panose="02070309020205020404" pitchFamily="49" charset="0"/>
                <a:cs typeface="Courier New" panose="02070309020205020404" pitchFamily="49" charset="0"/>
                <a:sym typeface="Wingdings" pitchFamily="2" charset="2"/>
              </a:rPr>
            </a:br>
            <a:br>
              <a:rPr lang="en-US" sz="2400" dirty="0">
                <a:latin typeface="Courier New" panose="02070309020205020404" pitchFamily="49" charset="0"/>
                <a:cs typeface="Courier New" panose="02070309020205020404" pitchFamily="49" charset="0"/>
                <a:sym typeface="Wingdings" pitchFamily="2" charset="2"/>
              </a:rPr>
            </a:br>
            <a:r>
              <a:rPr lang="en-US" sz="2400" dirty="0">
                <a:cs typeface="Calibri" panose="020F0502020204030204" pitchFamily="34" charset="0"/>
                <a:sym typeface="Wingdings" pitchFamily="2" charset="2"/>
              </a:rPr>
              <a:t>Add the following two lines to the bottom of that file:</a:t>
            </a:r>
            <a:br>
              <a:rPr lang="en-US" sz="2400" dirty="0">
                <a:cs typeface="Calibri" panose="020F0502020204030204" pitchFamily="34" charset="0"/>
                <a:sym typeface="Wingdings" pitchFamily="2" charset="2"/>
              </a:rPr>
            </a:br>
            <a:br>
              <a:rPr lang="en-US" sz="2400" dirty="0">
                <a:latin typeface="Courier New" panose="02070309020205020404" pitchFamily="49" charset="0"/>
                <a:cs typeface="Courier New" panose="02070309020205020404" pitchFamily="49" charset="0"/>
                <a:sym typeface="Wingdings" pitchFamily="2" charset="2"/>
              </a:rPr>
            </a:br>
            <a:r>
              <a:rPr lang="en-US" sz="2200" dirty="0" err="1">
                <a:highlight>
                  <a:srgbClr val="FFFF00"/>
                </a:highlight>
                <a:latin typeface="Courier New" panose="02070309020205020404" pitchFamily="49" charset="0"/>
                <a:cs typeface="Courier New" panose="02070309020205020404" pitchFamily="49" charset="0"/>
                <a:sym typeface="Wingdings" pitchFamily="2" charset="2"/>
              </a:rPr>
              <a:t>net.core.default_qdisc</a:t>
            </a:r>
            <a:r>
              <a:rPr lang="en-US" sz="2200" dirty="0">
                <a:highlight>
                  <a:srgbClr val="FFFF00"/>
                </a:highlight>
                <a:latin typeface="Courier New" panose="02070309020205020404" pitchFamily="49" charset="0"/>
                <a:cs typeface="Courier New" panose="02070309020205020404" pitchFamily="49" charset="0"/>
                <a:sym typeface="Wingdings" pitchFamily="2" charset="2"/>
              </a:rPr>
              <a:t> = </a:t>
            </a:r>
            <a:r>
              <a:rPr lang="en-US" sz="2200" dirty="0" err="1">
                <a:highlight>
                  <a:srgbClr val="FFFF00"/>
                </a:highlight>
                <a:latin typeface="Courier New" panose="02070309020205020404" pitchFamily="49" charset="0"/>
                <a:cs typeface="Courier New" panose="02070309020205020404" pitchFamily="49" charset="0"/>
                <a:sym typeface="Wingdings" pitchFamily="2" charset="2"/>
              </a:rPr>
              <a:t>fq</a:t>
            </a:r>
            <a:br>
              <a:rPr lang="en-US" sz="2200" dirty="0">
                <a:highlight>
                  <a:srgbClr val="FFFF00"/>
                </a:highlight>
                <a:latin typeface="Courier New" panose="02070309020205020404" pitchFamily="49" charset="0"/>
                <a:cs typeface="Courier New" panose="02070309020205020404" pitchFamily="49" charset="0"/>
                <a:sym typeface="Wingdings" pitchFamily="2" charset="2"/>
              </a:rPr>
            </a:br>
            <a:r>
              <a:rPr lang="en-US" sz="2200" dirty="0">
                <a:highlight>
                  <a:srgbClr val="FFFF00"/>
                </a:highlight>
                <a:latin typeface="Courier New" panose="02070309020205020404" pitchFamily="49" charset="0"/>
                <a:cs typeface="Courier New" panose="02070309020205020404" pitchFamily="49" charset="0"/>
                <a:sym typeface="Wingdings" pitchFamily="2" charset="2"/>
              </a:rPr>
              <a:t>net.ipv4.tcp_congestion_control=</a:t>
            </a:r>
            <a:r>
              <a:rPr lang="en-US" sz="2200" dirty="0" err="1">
                <a:highlight>
                  <a:srgbClr val="FFFF00"/>
                </a:highlight>
                <a:latin typeface="Courier New" panose="02070309020205020404" pitchFamily="49" charset="0"/>
                <a:cs typeface="Courier New" panose="02070309020205020404" pitchFamily="49" charset="0"/>
                <a:sym typeface="Wingdings" pitchFamily="2" charset="2"/>
              </a:rPr>
              <a:t>bbr</a:t>
            </a:r>
            <a:br>
              <a:rPr lang="en-US" sz="2400" dirty="0">
                <a:latin typeface="Courier New" panose="02070309020205020404" pitchFamily="49" charset="0"/>
                <a:cs typeface="Courier New" panose="02070309020205020404" pitchFamily="49" charset="0"/>
              </a:rPr>
            </a:br>
            <a:endParaRPr lang="en-US" sz="2400" dirty="0">
              <a:latin typeface="Courier New" panose="02070309020205020404" pitchFamily="49" charset="0"/>
              <a:cs typeface="Courier New" panose="02070309020205020404" pitchFamily="49" charset="0"/>
            </a:endParaRPr>
          </a:p>
          <a:p>
            <a:pPr marL="0" indent="0">
              <a:buNone/>
            </a:pPr>
            <a:r>
              <a:rPr lang="en-US" sz="2400" dirty="0">
                <a:cs typeface="Calibri" panose="020F0502020204030204" pitchFamily="34" charset="0"/>
              </a:rPr>
              <a:t>Re-load </a:t>
            </a:r>
            <a:r>
              <a:rPr lang="en-US" sz="2200" dirty="0">
                <a:latin typeface="Courier New" panose="02070309020205020404" pitchFamily="49" charset="0"/>
                <a:cs typeface="Courier New" panose="02070309020205020404" pitchFamily="49" charset="0"/>
              </a:rPr>
              <a:t>/</a:t>
            </a:r>
            <a:r>
              <a:rPr lang="en-US" sz="2200" dirty="0" err="1">
                <a:latin typeface="Courier New" panose="02070309020205020404" pitchFamily="49" charset="0"/>
                <a:cs typeface="Courier New" panose="02070309020205020404" pitchFamily="49" charset="0"/>
              </a:rPr>
              <a:t>etc</a:t>
            </a:r>
            <a:r>
              <a:rPr lang="en-US" sz="2200" dirty="0">
                <a:latin typeface="Courier New" panose="02070309020205020404" pitchFamily="49" charset="0"/>
                <a:cs typeface="Courier New" panose="02070309020205020404" pitchFamily="49" charset="0"/>
              </a:rPr>
              <a:t>/</a:t>
            </a:r>
            <a:r>
              <a:rPr lang="en-US" sz="2200" dirty="0" err="1">
                <a:latin typeface="Courier New" panose="02070309020205020404" pitchFamily="49" charset="0"/>
                <a:cs typeface="Courier New" panose="02070309020205020404" pitchFamily="49" charset="0"/>
              </a:rPr>
              <a:t>sysctl.conf</a:t>
            </a:r>
            <a:r>
              <a:rPr lang="en-US" sz="2200" dirty="0">
                <a:latin typeface="Courier New" panose="02070309020205020404" pitchFamily="49" charset="0"/>
                <a:cs typeface="Courier New" panose="02070309020205020404" pitchFamily="49" charset="0"/>
              </a:rPr>
              <a:t> </a:t>
            </a:r>
            <a:r>
              <a:rPr lang="en-US" sz="2400" dirty="0">
                <a:cs typeface="Calibri" panose="020F0502020204030204" pitchFamily="34" charset="0"/>
              </a:rPr>
              <a:t>by saying:</a:t>
            </a:r>
            <a:br>
              <a:rPr lang="en-US" sz="2400" dirty="0">
                <a:latin typeface="Courier New" panose="02070309020205020404" pitchFamily="49" charset="0"/>
                <a:cs typeface="Courier New" panose="02070309020205020404" pitchFamily="49" charset="0"/>
              </a:rPr>
            </a:br>
            <a:br>
              <a:rPr lang="en-US" sz="2400" dirty="0">
                <a:latin typeface="Courier New" panose="02070309020205020404" pitchFamily="49" charset="0"/>
                <a:cs typeface="Courier New" panose="02070309020205020404" pitchFamily="49" charset="0"/>
              </a:rPr>
            </a:br>
            <a:r>
              <a:rPr lang="en-US" sz="2200" b="1" dirty="0" err="1">
                <a:latin typeface="Courier New" panose="02070309020205020404" pitchFamily="49" charset="0"/>
                <a:cs typeface="Courier New" panose="02070309020205020404" pitchFamily="49" charset="0"/>
              </a:rPr>
              <a:t>sysctl</a:t>
            </a:r>
            <a:r>
              <a:rPr lang="en-US" sz="2200" b="1" dirty="0">
                <a:latin typeface="Courier New" panose="02070309020205020404" pitchFamily="49" charset="0"/>
                <a:cs typeface="Courier New" panose="02070309020205020404" pitchFamily="49" charset="0"/>
              </a:rPr>
              <a:t> –p</a:t>
            </a:r>
            <a:br>
              <a:rPr lang="en-US" sz="2400" b="1" dirty="0">
                <a:latin typeface="Courier New" panose="02070309020205020404" pitchFamily="49" charset="0"/>
                <a:cs typeface="Courier New" panose="02070309020205020404" pitchFamily="49" charset="0"/>
              </a:rPr>
            </a:br>
            <a:endParaRPr lang="en-US" sz="2400" b="1" dirty="0">
              <a:latin typeface="Courier New" panose="02070309020205020404" pitchFamily="49" charset="0"/>
              <a:cs typeface="Courier New" panose="02070309020205020404" pitchFamily="49" charset="0"/>
            </a:endParaRPr>
          </a:p>
          <a:p>
            <a:pPr marL="0" indent="0">
              <a:buNone/>
            </a:pPr>
            <a:r>
              <a:rPr lang="en-US" sz="2400" dirty="0">
                <a:cs typeface="Calibri" panose="020F0502020204030204" pitchFamily="34" charset="0"/>
              </a:rPr>
              <a:t>Finally, confirm that you're running </a:t>
            </a:r>
            <a:r>
              <a:rPr lang="en-US" sz="2400" dirty="0" err="1">
                <a:cs typeface="Calibri" panose="020F0502020204030204" pitchFamily="34" charset="0"/>
              </a:rPr>
              <a:t>bbr</a:t>
            </a:r>
            <a:r>
              <a:rPr lang="en-US" sz="2400" dirty="0">
                <a:cs typeface="Calibri" panose="020F0502020204030204" pitchFamily="34" charset="0"/>
              </a:rPr>
              <a:t>:</a:t>
            </a:r>
            <a:br>
              <a:rPr lang="en-US" sz="2400" dirty="0">
                <a:latin typeface="Courier New" panose="02070309020205020404" pitchFamily="49" charset="0"/>
                <a:cs typeface="Courier New" panose="02070309020205020404" pitchFamily="49" charset="0"/>
              </a:rPr>
            </a:br>
            <a:br>
              <a:rPr lang="en-US" sz="2400" b="1" dirty="0">
                <a:latin typeface="Courier New" panose="02070309020205020404" pitchFamily="49" charset="0"/>
                <a:cs typeface="Courier New" panose="02070309020205020404" pitchFamily="49" charset="0"/>
              </a:rPr>
            </a:br>
            <a:r>
              <a:rPr lang="en-US" sz="2200" b="1" dirty="0" err="1">
                <a:latin typeface="Courier New" panose="02070309020205020404" pitchFamily="49" charset="0"/>
                <a:cs typeface="Courier New" panose="02070309020205020404" pitchFamily="49" charset="0"/>
              </a:rPr>
              <a:t>sysctl</a:t>
            </a:r>
            <a:r>
              <a:rPr lang="en-US" sz="2200" b="1" dirty="0">
                <a:latin typeface="Courier New" panose="02070309020205020404" pitchFamily="49" charset="0"/>
                <a:cs typeface="Courier New" panose="02070309020205020404" pitchFamily="49" charset="0"/>
              </a:rPr>
              <a:t> net.ipv4.tcp_congestion_control</a:t>
            </a:r>
            <a:br>
              <a:rPr lang="en-US" sz="2200" b="1"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net.ipv4.tcp_congestion_control = </a:t>
            </a:r>
            <a:r>
              <a:rPr lang="en-US" sz="2200" b="1" dirty="0" err="1">
                <a:highlight>
                  <a:srgbClr val="FFFF00"/>
                </a:highlight>
                <a:latin typeface="Courier New" panose="02070309020205020404" pitchFamily="49" charset="0"/>
                <a:cs typeface="Courier New" panose="02070309020205020404" pitchFamily="49" charset="0"/>
              </a:rPr>
              <a:t>bbr</a:t>
            </a:r>
            <a:br>
              <a:rPr lang="en-US" sz="2200" dirty="0">
                <a:latin typeface="Courier New" panose="02070309020205020404" pitchFamily="49" charset="0"/>
                <a:cs typeface="Courier New" panose="02070309020205020404" pitchFamily="49" charset="0"/>
              </a:rPr>
            </a:br>
            <a:endParaRPr lang="en-US" sz="2200" b="1"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D372D5BA-B7D8-3E0E-EA77-AEBCD50FDE52}"/>
              </a:ext>
            </a:extLst>
          </p:cNvPr>
          <p:cNvSpPr>
            <a:spLocks noGrp="1"/>
          </p:cNvSpPr>
          <p:nvPr>
            <p:ph type="sldNum" sz="quarter" idx="12"/>
          </p:nvPr>
        </p:nvSpPr>
        <p:spPr/>
        <p:txBody>
          <a:bodyPr/>
          <a:lstStyle/>
          <a:p>
            <a:fld id="{8B04D3DA-140F-184A-82C2-6FC5EAE7F0A1}" type="slidenum">
              <a:rPr lang="en-US" smtClean="0"/>
              <a:t>90</a:t>
            </a:fld>
            <a:endParaRPr lang="en-US"/>
          </a:p>
        </p:txBody>
      </p:sp>
    </p:spTree>
    <p:extLst>
      <p:ext uri="{BB962C8B-B14F-4D97-AF65-F5344CB8AC3E}">
        <p14:creationId xmlns:p14="http://schemas.microsoft.com/office/powerpoint/2010/main" val="28962799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62F0E-8AF8-AD7D-41B4-423A18C250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50440B-78E0-9F91-4F35-873F2D5BA753}"/>
              </a:ext>
            </a:extLst>
          </p:cNvPr>
          <p:cNvSpPr>
            <a:spLocks noGrp="1"/>
          </p:cNvSpPr>
          <p:nvPr>
            <p:ph type="title"/>
          </p:nvPr>
        </p:nvSpPr>
        <p:spPr>
          <a:xfrm>
            <a:off x="308472" y="176270"/>
            <a:ext cx="11578728" cy="440675"/>
          </a:xfrm>
        </p:spPr>
        <p:txBody>
          <a:bodyPr>
            <a:normAutofit fontScale="90000"/>
          </a:bodyPr>
          <a:lstStyle/>
          <a:p>
            <a:r>
              <a:rPr lang="en-US" sz="3200" b="1" dirty="0">
                <a:latin typeface="Calibri" panose="020F0502020204030204" pitchFamily="34" charset="0"/>
                <a:cs typeface="Calibri" panose="020F0502020204030204" pitchFamily="34" charset="0"/>
              </a:rPr>
              <a:t>Reverting to the default (CUBIC) congestion control on </a:t>
            </a:r>
            <a:r>
              <a:rPr lang="en-US" sz="3200" b="1" dirty="0">
                <a:highlight>
                  <a:srgbClr val="FFFF00"/>
                </a:highlight>
                <a:latin typeface="Calibri" panose="020F0502020204030204" pitchFamily="34" charset="0"/>
                <a:cs typeface="Calibri" panose="020F0502020204030204" pitchFamily="34" charset="0"/>
              </a:rPr>
              <a:t>Debian 12</a:t>
            </a:r>
          </a:p>
        </p:txBody>
      </p:sp>
      <p:sp>
        <p:nvSpPr>
          <p:cNvPr id="3" name="Content Placeholder 2">
            <a:extLst>
              <a:ext uri="{FF2B5EF4-FFF2-40B4-BE49-F238E27FC236}">
                <a16:creationId xmlns:a16="http://schemas.microsoft.com/office/drawing/2014/main" id="{6D4A7332-1F70-5DEF-A180-52467B5161A3}"/>
              </a:ext>
            </a:extLst>
          </p:cNvPr>
          <p:cNvSpPr>
            <a:spLocks noGrp="1"/>
          </p:cNvSpPr>
          <p:nvPr>
            <p:ph idx="1"/>
          </p:nvPr>
        </p:nvSpPr>
        <p:spPr>
          <a:xfrm>
            <a:off x="308471" y="876299"/>
            <a:ext cx="11578727" cy="5711787"/>
          </a:xfrm>
        </p:spPr>
        <p:txBody>
          <a:bodyPr>
            <a:normAutofit/>
          </a:bodyPr>
          <a:lstStyle/>
          <a:p>
            <a:pPr marL="0" indent="0">
              <a:buNone/>
            </a:pPr>
            <a:r>
              <a:rPr lang="en-US" sz="2400" dirty="0">
                <a:cs typeface="Calibri" panose="020F0502020204030204" pitchFamily="34" charset="0"/>
              </a:rPr>
              <a:t>Comment out the two lines you added to </a:t>
            </a:r>
            <a:r>
              <a:rPr lang="en-US" sz="2200" dirty="0">
                <a:latin typeface="Courier New" panose="02070309020205020404" pitchFamily="49" charset="0"/>
                <a:cs typeface="Courier New" panose="02070309020205020404" pitchFamily="49" charset="0"/>
              </a:rPr>
              <a:t>/</a:t>
            </a:r>
            <a:r>
              <a:rPr lang="en-US" sz="2200" dirty="0" err="1">
                <a:latin typeface="Courier New" panose="02070309020205020404" pitchFamily="49" charset="0"/>
                <a:cs typeface="Courier New" panose="02070309020205020404" pitchFamily="49" charset="0"/>
              </a:rPr>
              <a:t>etc</a:t>
            </a:r>
            <a:r>
              <a:rPr lang="en-US" sz="2200" dirty="0">
                <a:latin typeface="Courier New" panose="02070309020205020404" pitchFamily="49" charset="0"/>
                <a:cs typeface="Courier New" panose="02070309020205020404" pitchFamily="49" charset="0"/>
              </a:rPr>
              <a:t>/</a:t>
            </a:r>
            <a:r>
              <a:rPr lang="en-US" sz="2200" dirty="0" err="1">
                <a:latin typeface="Courier New" panose="02070309020205020404" pitchFamily="49" charset="0"/>
                <a:cs typeface="Courier New" panose="02070309020205020404" pitchFamily="49" charset="0"/>
              </a:rPr>
              <a:t>sysctl.conf</a:t>
            </a:r>
            <a:r>
              <a:rPr lang="en-US" sz="2400" dirty="0">
                <a:cs typeface="Calibri" panose="020F0502020204030204" pitchFamily="34" charset="0"/>
              </a:rPr>
              <a:t> and reboot.</a:t>
            </a:r>
          </a:p>
          <a:p>
            <a:pPr marL="0" indent="0">
              <a:buNone/>
            </a:pPr>
            <a:endParaRPr lang="en-US" sz="2400" dirty="0">
              <a:cs typeface="Calibri" panose="020F0502020204030204" pitchFamily="34" charset="0"/>
            </a:endParaRPr>
          </a:p>
          <a:p>
            <a:pPr marL="0" indent="0">
              <a:buNone/>
            </a:pPr>
            <a:r>
              <a:rPr lang="en-US" sz="2400" dirty="0">
                <a:cs typeface="Calibri" panose="020F0502020204030204" pitchFamily="34" charset="0"/>
              </a:rPr>
              <a:t>Confirm that you're running CUBIC once more:</a:t>
            </a:r>
            <a:br>
              <a:rPr lang="en-US" sz="2400" dirty="0">
                <a:latin typeface="Courier New" panose="02070309020205020404" pitchFamily="49" charset="0"/>
                <a:cs typeface="Courier New" panose="02070309020205020404" pitchFamily="49" charset="0"/>
              </a:rPr>
            </a:br>
            <a:br>
              <a:rPr lang="en-US" sz="2400" b="1" dirty="0">
                <a:latin typeface="Courier New" panose="02070309020205020404" pitchFamily="49" charset="0"/>
                <a:cs typeface="Courier New" panose="02070309020205020404" pitchFamily="49" charset="0"/>
              </a:rPr>
            </a:br>
            <a:r>
              <a:rPr lang="en-US" sz="2400" b="1" dirty="0" err="1">
                <a:latin typeface="Courier New" panose="02070309020205020404" pitchFamily="49" charset="0"/>
                <a:cs typeface="Courier New" panose="02070309020205020404" pitchFamily="49" charset="0"/>
              </a:rPr>
              <a:t>sysctl</a:t>
            </a:r>
            <a:r>
              <a:rPr lang="en-US" sz="2400" b="1" dirty="0">
                <a:latin typeface="Courier New" panose="02070309020205020404" pitchFamily="49" charset="0"/>
                <a:cs typeface="Courier New" panose="02070309020205020404" pitchFamily="49" charset="0"/>
              </a:rPr>
              <a:t> net.ipv4.tcp_congestion_control</a:t>
            </a:r>
            <a:br>
              <a:rPr lang="en-US" sz="2400" b="1" dirty="0">
                <a:latin typeface="Courier New" panose="02070309020205020404" pitchFamily="49" charset="0"/>
                <a:cs typeface="Courier New" panose="02070309020205020404" pitchFamily="49" charset="0"/>
              </a:rPr>
            </a:br>
            <a:r>
              <a:rPr lang="en-US" sz="2400" dirty="0">
                <a:latin typeface="Courier New" panose="02070309020205020404" pitchFamily="49" charset="0"/>
                <a:cs typeface="Courier New" panose="02070309020205020404" pitchFamily="49" charset="0"/>
              </a:rPr>
              <a:t>net.ipv4.tcp_congestion_control = </a:t>
            </a:r>
            <a:r>
              <a:rPr lang="en-US" sz="2400" b="1" dirty="0">
                <a:highlight>
                  <a:srgbClr val="FFFF00"/>
                </a:highlight>
                <a:latin typeface="Courier New" panose="02070309020205020404" pitchFamily="49" charset="0"/>
                <a:cs typeface="Courier New" panose="02070309020205020404" pitchFamily="49" charset="0"/>
              </a:rPr>
              <a:t>cubic</a:t>
            </a:r>
            <a:br>
              <a:rPr lang="en-US" sz="2400" dirty="0">
                <a:cs typeface="Calibri" panose="020F0502020204030204" pitchFamily="34" charset="0"/>
              </a:rPr>
            </a:br>
            <a:endParaRPr lang="en-US" sz="2400" dirty="0">
              <a:cs typeface="Calibri" panose="020F0502020204030204" pitchFamily="34" charset="0"/>
            </a:endParaRPr>
          </a:p>
          <a:p>
            <a:pPr marL="0" indent="0">
              <a:buNone/>
            </a:pPr>
            <a:br>
              <a:rPr lang="en-US" sz="2400" b="1" dirty="0">
                <a:latin typeface="Courier New" panose="02070309020205020404" pitchFamily="49" charset="0"/>
                <a:cs typeface="Courier New" panose="02070309020205020404" pitchFamily="49" charset="0"/>
              </a:rPr>
            </a:br>
            <a:endParaRPr lang="en-US" sz="2400" b="1"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E1F33A6D-A562-5CA6-9A85-E562BF76E9DC}"/>
              </a:ext>
            </a:extLst>
          </p:cNvPr>
          <p:cNvSpPr>
            <a:spLocks noGrp="1"/>
          </p:cNvSpPr>
          <p:nvPr>
            <p:ph type="sldNum" sz="quarter" idx="12"/>
          </p:nvPr>
        </p:nvSpPr>
        <p:spPr/>
        <p:txBody>
          <a:bodyPr/>
          <a:lstStyle/>
          <a:p>
            <a:fld id="{8B04D3DA-140F-184A-82C2-6FC5EAE7F0A1}" type="slidenum">
              <a:rPr lang="en-US" smtClean="0"/>
              <a:t>91</a:t>
            </a:fld>
            <a:endParaRPr lang="en-US"/>
          </a:p>
        </p:txBody>
      </p:sp>
    </p:spTree>
    <p:extLst>
      <p:ext uri="{BB962C8B-B14F-4D97-AF65-F5344CB8AC3E}">
        <p14:creationId xmlns:p14="http://schemas.microsoft.com/office/powerpoint/2010/main" val="11312183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5E915-7B1F-E53B-0D82-816503BF52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ADED21-1A6A-B6CE-25CE-6F3181621BDD}"/>
              </a:ext>
            </a:extLst>
          </p:cNvPr>
          <p:cNvSpPr>
            <a:spLocks noGrp="1"/>
          </p:cNvSpPr>
          <p:nvPr>
            <p:ph type="title"/>
          </p:nvPr>
        </p:nvSpPr>
        <p:spPr>
          <a:xfrm>
            <a:off x="308472" y="176270"/>
            <a:ext cx="11578728" cy="473725"/>
          </a:xfrm>
        </p:spPr>
        <p:txBody>
          <a:bodyPr>
            <a:normAutofit/>
          </a:bodyPr>
          <a:lstStyle/>
          <a:p>
            <a:r>
              <a:rPr lang="en-US" sz="3200" b="1" dirty="0">
                <a:latin typeface="Calibri" panose="020F0502020204030204" pitchFamily="34" charset="0"/>
                <a:cs typeface="Calibri" panose="020F0502020204030204" pitchFamily="34" charset="0"/>
              </a:rPr>
              <a:t>Using BBR2 on </a:t>
            </a:r>
            <a:r>
              <a:rPr lang="en-US" sz="3200" b="1" dirty="0">
                <a:highlight>
                  <a:srgbClr val="FFFF00"/>
                </a:highlight>
                <a:latin typeface="Calibri" panose="020F0502020204030204" pitchFamily="34" charset="0"/>
                <a:cs typeface="Calibri" panose="020F0502020204030204" pitchFamily="34" charset="0"/>
              </a:rPr>
              <a:t>Windows 11</a:t>
            </a:r>
            <a:r>
              <a:rPr lang="en-US" sz="3200" b="1" dirty="0">
                <a:latin typeface="Calibri" panose="020F0502020204030204" pitchFamily="34" charset="0"/>
                <a:cs typeface="Calibri" panose="020F0502020204030204" pitchFamily="34" charset="0"/>
              </a:rPr>
              <a:t> via </a:t>
            </a:r>
            <a:r>
              <a:rPr lang="en-US" sz="3200" b="1" dirty="0" err="1">
                <a:latin typeface="Calibri" panose="020F0502020204030204" pitchFamily="34" charset="0"/>
                <a:cs typeface="Calibri" panose="020F0502020204030204" pitchFamily="34" charset="0"/>
              </a:rPr>
              <a:t>Powershell</a:t>
            </a:r>
            <a:endParaRPr lang="en-US" sz="3200" b="1" dirty="0">
              <a:highlight>
                <a:srgbClr val="FFFF00"/>
              </a:highligh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AFA86C-1C03-F42D-AD2B-F8C5C0A93FB8}"/>
              </a:ext>
            </a:extLst>
          </p:cNvPr>
          <p:cNvSpPr>
            <a:spLocks noGrp="1"/>
          </p:cNvSpPr>
          <p:nvPr>
            <p:ph idx="1"/>
          </p:nvPr>
        </p:nvSpPr>
        <p:spPr>
          <a:xfrm>
            <a:off x="308471" y="914399"/>
            <a:ext cx="11578727" cy="5673687"/>
          </a:xfrm>
        </p:spPr>
        <p:txBody>
          <a:bodyPr>
            <a:normAutofit/>
          </a:bodyPr>
          <a:lstStyle/>
          <a:p>
            <a:pPr marL="0" indent="0">
              <a:buNone/>
            </a:pPr>
            <a:r>
              <a:rPr lang="en-US" sz="1800" dirty="0" err="1">
                <a:latin typeface="Courier New" panose="02070309020205020404" pitchFamily="49" charset="0"/>
                <a:cs typeface="Courier New" panose="02070309020205020404" pitchFamily="49" charset="0"/>
              </a:rPr>
              <a:t>netsh</a:t>
            </a:r>
            <a:r>
              <a:rPr lang="en-US" sz="1800" dirty="0">
                <a:latin typeface="Courier New" panose="02070309020205020404" pitchFamily="49" charset="0"/>
                <a:cs typeface="Courier New" panose="02070309020205020404" pitchFamily="49" charset="0"/>
              </a:rPr>
              <a:t> int </a:t>
            </a:r>
            <a:r>
              <a:rPr lang="en-US" sz="1800" dirty="0" err="1">
                <a:latin typeface="Courier New" panose="02070309020205020404" pitchFamily="49" charset="0"/>
                <a:cs typeface="Courier New" panose="02070309020205020404" pitchFamily="49" charset="0"/>
              </a:rPr>
              <a:t>tcp</a:t>
            </a:r>
            <a:r>
              <a:rPr lang="en-US" sz="1800" dirty="0">
                <a:latin typeface="Courier New" panose="02070309020205020404" pitchFamily="49" charset="0"/>
                <a:cs typeface="Courier New" panose="02070309020205020404" pitchFamily="49" charset="0"/>
              </a:rPr>
              <a:t> set supplemental Template=Internet </a:t>
            </a:r>
            <a:r>
              <a:rPr lang="en-US" sz="1800" dirty="0" err="1">
                <a:latin typeface="Courier New" panose="02070309020205020404" pitchFamily="49" charset="0"/>
                <a:cs typeface="Courier New" panose="02070309020205020404" pitchFamily="49" charset="0"/>
              </a:rPr>
              <a:t>CongestionProvider</a:t>
            </a:r>
            <a:r>
              <a:rPr lang="en-US" sz="1800" dirty="0">
                <a:latin typeface="Courier New" panose="02070309020205020404" pitchFamily="49" charset="0"/>
                <a:cs typeface="Courier New" panose="02070309020205020404" pitchFamily="49" charset="0"/>
              </a:rPr>
              <a:t>=bbr2</a:t>
            </a:r>
          </a:p>
          <a:p>
            <a:pPr marL="0" indent="0">
              <a:buNone/>
            </a:pPr>
            <a:r>
              <a:rPr lang="en-US" sz="1800" dirty="0" err="1">
                <a:latin typeface="Courier New" panose="02070309020205020404" pitchFamily="49" charset="0"/>
                <a:cs typeface="Courier New" panose="02070309020205020404" pitchFamily="49" charset="0"/>
              </a:rPr>
              <a:t>netsh</a:t>
            </a:r>
            <a:r>
              <a:rPr lang="en-US" sz="1800" dirty="0">
                <a:latin typeface="Courier New" panose="02070309020205020404" pitchFamily="49" charset="0"/>
                <a:cs typeface="Courier New" panose="02070309020205020404" pitchFamily="49" charset="0"/>
              </a:rPr>
              <a:t> int </a:t>
            </a:r>
            <a:r>
              <a:rPr lang="en-US" sz="1800" dirty="0" err="1">
                <a:latin typeface="Courier New" panose="02070309020205020404" pitchFamily="49" charset="0"/>
                <a:cs typeface="Courier New" panose="02070309020205020404" pitchFamily="49" charset="0"/>
              </a:rPr>
              <a:t>tcp</a:t>
            </a:r>
            <a:r>
              <a:rPr lang="en-US" sz="1800" dirty="0">
                <a:latin typeface="Courier New" panose="02070309020205020404" pitchFamily="49" charset="0"/>
                <a:cs typeface="Courier New" panose="02070309020205020404" pitchFamily="49" charset="0"/>
              </a:rPr>
              <a:t> set supplemental Template=Datacenter </a:t>
            </a:r>
            <a:r>
              <a:rPr lang="en-US" sz="1800" dirty="0" err="1">
                <a:latin typeface="Courier New" panose="02070309020205020404" pitchFamily="49" charset="0"/>
                <a:cs typeface="Courier New" panose="02070309020205020404" pitchFamily="49" charset="0"/>
              </a:rPr>
              <a:t>CongestionProvider</a:t>
            </a:r>
            <a:r>
              <a:rPr lang="en-US" sz="1800" dirty="0">
                <a:latin typeface="Courier New" panose="02070309020205020404" pitchFamily="49" charset="0"/>
                <a:cs typeface="Courier New" panose="02070309020205020404" pitchFamily="49" charset="0"/>
              </a:rPr>
              <a:t>=bbr2</a:t>
            </a:r>
          </a:p>
          <a:p>
            <a:pPr marL="0" indent="0">
              <a:buNone/>
            </a:pPr>
            <a:r>
              <a:rPr lang="en-US" sz="1800" dirty="0" err="1">
                <a:latin typeface="Courier New" panose="02070309020205020404" pitchFamily="49" charset="0"/>
                <a:cs typeface="Courier New" panose="02070309020205020404" pitchFamily="49" charset="0"/>
              </a:rPr>
              <a:t>netsh</a:t>
            </a:r>
            <a:r>
              <a:rPr lang="en-US" sz="1800" dirty="0">
                <a:latin typeface="Courier New" panose="02070309020205020404" pitchFamily="49" charset="0"/>
                <a:cs typeface="Courier New" panose="02070309020205020404" pitchFamily="49" charset="0"/>
              </a:rPr>
              <a:t> int </a:t>
            </a:r>
            <a:r>
              <a:rPr lang="en-US" sz="1800" dirty="0" err="1">
                <a:latin typeface="Courier New" panose="02070309020205020404" pitchFamily="49" charset="0"/>
                <a:cs typeface="Courier New" panose="02070309020205020404" pitchFamily="49" charset="0"/>
              </a:rPr>
              <a:t>tcp</a:t>
            </a:r>
            <a:r>
              <a:rPr lang="en-US" sz="1800" dirty="0">
                <a:latin typeface="Courier New" panose="02070309020205020404" pitchFamily="49" charset="0"/>
                <a:cs typeface="Courier New" panose="02070309020205020404" pitchFamily="49" charset="0"/>
              </a:rPr>
              <a:t> set supplemental Template=Compat </a:t>
            </a:r>
            <a:r>
              <a:rPr lang="en-US" sz="1800" dirty="0" err="1">
                <a:latin typeface="Courier New" panose="02070309020205020404" pitchFamily="49" charset="0"/>
                <a:cs typeface="Courier New" panose="02070309020205020404" pitchFamily="49" charset="0"/>
              </a:rPr>
              <a:t>CongestionProvider</a:t>
            </a:r>
            <a:r>
              <a:rPr lang="en-US" sz="1800" dirty="0">
                <a:latin typeface="Courier New" panose="02070309020205020404" pitchFamily="49" charset="0"/>
                <a:cs typeface="Courier New" panose="02070309020205020404" pitchFamily="49" charset="0"/>
              </a:rPr>
              <a:t>=bbr2</a:t>
            </a:r>
          </a:p>
          <a:p>
            <a:pPr marL="0" indent="0">
              <a:buNone/>
            </a:pPr>
            <a:r>
              <a:rPr lang="en-US" sz="1800" dirty="0" err="1">
                <a:latin typeface="Courier New" panose="02070309020205020404" pitchFamily="49" charset="0"/>
                <a:cs typeface="Courier New" panose="02070309020205020404" pitchFamily="49" charset="0"/>
              </a:rPr>
              <a:t>netsh</a:t>
            </a:r>
            <a:r>
              <a:rPr lang="en-US" sz="1800" dirty="0">
                <a:latin typeface="Courier New" panose="02070309020205020404" pitchFamily="49" charset="0"/>
                <a:cs typeface="Courier New" panose="02070309020205020404" pitchFamily="49" charset="0"/>
              </a:rPr>
              <a:t> int </a:t>
            </a:r>
            <a:r>
              <a:rPr lang="en-US" sz="1800" dirty="0" err="1">
                <a:latin typeface="Courier New" panose="02070309020205020404" pitchFamily="49" charset="0"/>
                <a:cs typeface="Courier New" panose="02070309020205020404" pitchFamily="49" charset="0"/>
              </a:rPr>
              <a:t>tcp</a:t>
            </a:r>
            <a:r>
              <a:rPr lang="en-US" sz="1800" dirty="0">
                <a:latin typeface="Courier New" panose="02070309020205020404" pitchFamily="49" charset="0"/>
                <a:cs typeface="Courier New" panose="02070309020205020404" pitchFamily="49" charset="0"/>
              </a:rPr>
              <a:t> set supplemental Template=</a:t>
            </a:r>
            <a:r>
              <a:rPr lang="en-US" sz="1800" dirty="0" err="1">
                <a:latin typeface="Courier New" panose="02070309020205020404" pitchFamily="49" charset="0"/>
                <a:cs typeface="Courier New" panose="02070309020205020404" pitchFamily="49" charset="0"/>
              </a:rPr>
              <a:t>DatacenterCustom</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CongestionProvider</a:t>
            </a:r>
            <a:r>
              <a:rPr lang="en-US" sz="1800" dirty="0">
                <a:latin typeface="Courier New" panose="02070309020205020404" pitchFamily="49" charset="0"/>
                <a:cs typeface="Courier New" panose="02070309020205020404" pitchFamily="49" charset="0"/>
              </a:rPr>
              <a:t>=bbr2</a:t>
            </a:r>
          </a:p>
          <a:p>
            <a:pPr marL="0" indent="0">
              <a:buNone/>
            </a:pPr>
            <a:r>
              <a:rPr lang="en-US" sz="1800" dirty="0" err="1">
                <a:latin typeface="Courier New" panose="02070309020205020404" pitchFamily="49" charset="0"/>
                <a:cs typeface="Courier New" panose="02070309020205020404" pitchFamily="49" charset="0"/>
              </a:rPr>
              <a:t>netsh</a:t>
            </a:r>
            <a:r>
              <a:rPr lang="en-US" sz="1800" dirty="0">
                <a:latin typeface="Courier New" panose="02070309020205020404" pitchFamily="49" charset="0"/>
                <a:cs typeface="Courier New" panose="02070309020205020404" pitchFamily="49" charset="0"/>
              </a:rPr>
              <a:t> int </a:t>
            </a:r>
            <a:r>
              <a:rPr lang="en-US" sz="1800" dirty="0" err="1">
                <a:latin typeface="Courier New" panose="02070309020205020404" pitchFamily="49" charset="0"/>
                <a:cs typeface="Courier New" panose="02070309020205020404" pitchFamily="49" charset="0"/>
              </a:rPr>
              <a:t>tcp</a:t>
            </a:r>
            <a:r>
              <a:rPr lang="en-US" sz="1800" dirty="0">
                <a:latin typeface="Courier New" panose="02070309020205020404" pitchFamily="49" charset="0"/>
                <a:cs typeface="Courier New" panose="02070309020205020404" pitchFamily="49" charset="0"/>
              </a:rPr>
              <a:t> set supplemental Template=</a:t>
            </a:r>
            <a:r>
              <a:rPr lang="en-US" sz="1800" dirty="0" err="1">
                <a:latin typeface="Courier New" panose="02070309020205020404" pitchFamily="49" charset="0"/>
                <a:cs typeface="Courier New" panose="02070309020205020404" pitchFamily="49" charset="0"/>
              </a:rPr>
              <a:t>InternetCustom</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CongestionProvider</a:t>
            </a:r>
            <a:r>
              <a:rPr lang="en-US" sz="1800" dirty="0">
                <a:latin typeface="Courier New" panose="02070309020205020404" pitchFamily="49" charset="0"/>
                <a:cs typeface="Courier New" panose="02070309020205020404" pitchFamily="49" charset="0"/>
              </a:rPr>
              <a:t>=bbr2</a:t>
            </a:r>
          </a:p>
          <a:p>
            <a:pPr marL="0" indent="0">
              <a:buNone/>
            </a:pPr>
            <a:endParaRPr lang="en-US" sz="1800" dirty="0">
              <a:latin typeface="Courier New" panose="02070309020205020404" pitchFamily="49" charset="0"/>
              <a:cs typeface="Courier New" panose="02070309020205020404" pitchFamily="49" charset="0"/>
            </a:endParaRPr>
          </a:p>
          <a:p>
            <a:pPr marL="0" indent="0">
              <a:buNone/>
            </a:pPr>
            <a:r>
              <a:rPr lang="en-US" sz="2400" dirty="0">
                <a:cs typeface="Calibri" panose="020F0502020204030204" pitchFamily="34" charset="0"/>
              </a:rPr>
              <a:t>If you need or want to revert to CUBIC:</a:t>
            </a:r>
            <a:br>
              <a:rPr lang="en-US" sz="1800" dirty="0">
                <a:latin typeface="Courier New" panose="02070309020205020404" pitchFamily="49" charset="0"/>
                <a:cs typeface="Courier New" panose="02070309020205020404" pitchFamily="49" charset="0"/>
              </a:rPr>
            </a:br>
            <a:endParaRPr lang="en-US" sz="1800" dirty="0">
              <a:latin typeface="Courier New" panose="02070309020205020404" pitchFamily="49" charset="0"/>
              <a:cs typeface="Courier New" panose="02070309020205020404" pitchFamily="49" charset="0"/>
            </a:endParaRPr>
          </a:p>
          <a:p>
            <a:pPr marL="0" indent="0">
              <a:buNone/>
            </a:pPr>
            <a:r>
              <a:rPr lang="en-US" sz="1800" dirty="0" err="1">
                <a:latin typeface="Courier New" panose="02070309020205020404" pitchFamily="49" charset="0"/>
                <a:cs typeface="Courier New" panose="02070309020205020404" pitchFamily="49" charset="0"/>
              </a:rPr>
              <a:t>netsh</a:t>
            </a:r>
            <a:r>
              <a:rPr lang="en-US" sz="1800" dirty="0">
                <a:latin typeface="Courier New" panose="02070309020205020404" pitchFamily="49" charset="0"/>
                <a:cs typeface="Courier New" panose="02070309020205020404" pitchFamily="49" charset="0"/>
              </a:rPr>
              <a:t> int </a:t>
            </a:r>
            <a:r>
              <a:rPr lang="en-US" sz="1800" dirty="0" err="1">
                <a:latin typeface="Courier New" panose="02070309020205020404" pitchFamily="49" charset="0"/>
                <a:cs typeface="Courier New" panose="02070309020205020404" pitchFamily="49" charset="0"/>
              </a:rPr>
              <a:t>tcp</a:t>
            </a:r>
            <a:r>
              <a:rPr lang="en-US" sz="1800" dirty="0">
                <a:latin typeface="Courier New" panose="02070309020205020404" pitchFamily="49" charset="0"/>
                <a:cs typeface="Courier New" panose="02070309020205020404" pitchFamily="49" charset="0"/>
              </a:rPr>
              <a:t> set supplemental Template=Internet </a:t>
            </a:r>
            <a:r>
              <a:rPr lang="en-US" sz="1800" dirty="0" err="1">
                <a:latin typeface="Courier New" panose="02070309020205020404" pitchFamily="49" charset="0"/>
                <a:cs typeface="Courier New" panose="02070309020205020404" pitchFamily="49" charset="0"/>
              </a:rPr>
              <a:t>CongestionProvider</a:t>
            </a:r>
            <a:r>
              <a:rPr lang="en-US" sz="1800" dirty="0">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CUBIC</a:t>
            </a:r>
          </a:p>
          <a:p>
            <a:pPr marL="0" indent="0">
              <a:buNone/>
            </a:pPr>
            <a:r>
              <a:rPr lang="en-US" sz="1800" dirty="0" err="1">
                <a:latin typeface="Courier New" panose="02070309020205020404" pitchFamily="49" charset="0"/>
                <a:cs typeface="Courier New" panose="02070309020205020404" pitchFamily="49" charset="0"/>
              </a:rPr>
              <a:t>netsh</a:t>
            </a:r>
            <a:r>
              <a:rPr lang="en-US" sz="1800" dirty="0">
                <a:latin typeface="Courier New" panose="02070309020205020404" pitchFamily="49" charset="0"/>
                <a:cs typeface="Courier New" panose="02070309020205020404" pitchFamily="49" charset="0"/>
              </a:rPr>
              <a:t> int </a:t>
            </a:r>
            <a:r>
              <a:rPr lang="en-US" sz="1800" dirty="0" err="1">
                <a:latin typeface="Courier New" panose="02070309020205020404" pitchFamily="49" charset="0"/>
                <a:cs typeface="Courier New" panose="02070309020205020404" pitchFamily="49" charset="0"/>
              </a:rPr>
              <a:t>tcp</a:t>
            </a:r>
            <a:r>
              <a:rPr lang="en-US" sz="1800" dirty="0">
                <a:latin typeface="Courier New" panose="02070309020205020404" pitchFamily="49" charset="0"/>
                <a:cs typeface="Courier New" panose="02070309020205020404" pitchFamily="49" charset="0"/>
              </a:rPr>
              <a:t> set supplemental Template=</a:t>
            </a:r>
            <a:r>
              <a:rPr lang="en-US" sz="1800" dirty="0" err="1">
                <a:latin typeface="Courier New" panose="02070309020205020404" pitchFamily="49" charset="0"/>
                <a:cs typeface="Courier New" panose="02070309020205020404" pitchFamily="49" charset="0"/>
              </a:rPr>
              <a:t>InternetCustom</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CongestionProvider</a:t>
            </a:r>
            <a:r>
              <a:rPr lang="en-US" sz="1800" dirty="0">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CUBIC</a:t>
            </a:r>
          </a:p>
          <a:p>
            <a:pPr marL="0" indent="0">
              <a:buNone/>
            </a:pPr>
            <a:r>
              <a:rPr lang="en-US" sz="1800" dirty="0" err="1">
                <a:latin typeface="Courier New" panose="02070309020205020404" pitchFamily="49" charset="0"/>
                <a:cs typeface="Courier New" panose="02070309020205020404" pitchFamily="49" charset="0"/>
              </a:rPr>
              <a:t>netsh</a:t>
            </a:r>
            <a:r>
              <a:rPr lang="en-US" sz="1800" dirty="0">
                <a:latin typeface="Courier New" panose="02070309020205020404" pitchFamily="49" charset="0"/>
                <a:cs typeface="Courier New" panose="02070309020205020404" pitchFamily="49" charset="0"/>
              </a:rPr>
              <a:t> int </a:t>
            </a:r>
            <a:r>
              <a:rPr lang="en-US" sz="1800" dirty="0" err="1">
                <a:latin typeface="Courier New" panose="02070309020205020404" pitchFamily="49" charset="0"/>
                <a:cs typeface="Courier New" panose="02070309020205020404" pitchFamily="49" charset="0"/>
              </a:rPr>
              <a:t>tcp</a:t>
            </a:r>
            <a:r>
              <a:rPr lang="en-US" sz="1800" dirty="0">
                <a:latin typeface="Courier New" panose="02070309020205020404" pitchFamily="49" charset="0"/>
                <a:cs typeface="Courier New" panose="02070309020205020404" pitchFamily="49" charset="0"/>
              </a:rPr>
              <a:t> set supplemental Template=Compat </a:t>
            </a:r>
            <a:r>
              <a:rPr lang="en-US" sz="1800" dirty="0" err="1">
                <a:latin typeface="Courier New" panose="02070309020205020404" pitchFamily="49" charset="0"/>
                <a:cs typeface="Courier New" panose="02070309020205020404" pitchFamily="49" charset="0"/>
              </a:rPr>
              <a:t>CongestionProvider</a:t>
            </a:r>
            <a:r>
              <a:rPr lang="en-US" sz="1800" dirty="0">
                <a:latin typeface="Courier New" panose="02070309020205020404" pitchFamily="49" charset="0"/>
                <a:cs typeface="Courier New" panose="02070309020205020404" pitchFamily="49" charset="0"/>
              </a:rPr>
              <a:t>=</a:t>
            </a:r>
            <a:r>
              <a:rPr lang="en-US" sz="1800" b="1" dirty="0" err="1">
                <a:solidFill>
                  <a:srgbClr val="FF0000"/>
                </a:solidFill>
                <a:latin typeface="Courier New" panose="02070309020205020404" pitchFamily="49" charset="0"/>
                <a:cs typeface="Courier New" panose="02070309020205020404" pitchFamily="49" charset="0"/>
              </a:rPr>
              <a:t>NewReno</a:t>
            </a:r>
            <a:endParaRPr lang="en-US" sz="1800" b="1" dirty="0">
              <a:solidFill>
                <a:srgbClr val="FF0000"/>
              </a:solidFill>
              <a:latin typeface="Courier New" panose="02070309020205020404" pitchFamily="49" charset="0"/>
              <a:cs typeface="Courier New" panose="02070309020205020404" pitchFamily="49" charset="0"/>
            </a:endParaRPr>
          </a:p>
          <a:p>
            <a:pPr marL="0" indent="0">
              <a:buNone/>
            </a:pPr>
            <a:r>
              <a:rPr lang="en-US" sz="1800" dirty="0" err="1">
                <a:latin typeface="Courier New" panose="02070309020205020404" pitchFamily="49" charset="0"/>
                <a:cs typeface="Courier New" panose="02070309020205020404" pitchFamily="49" charset="0"/>
              </a:rPr>
              <a:t>netsh</a:t>
            </a:r>
            <a:r>
              <a:rPr lang="en-US" sz="1800" dirty="0">
                <a:latin typeface="Courier New" panose="02070309020205020404" pitchFamily="49" charset="0"/>
                <a:cs typeface="Courier New" panose="02070309020205020404" pitchFamily="49" charset="0"/>
              </a:rPr>
              <a:t> int </a:t>
            </a:r>
            <a:r>
              <a:rPr lang="en-US" sz="1800" dirty="0" err="1">
                <a:latin typeface="Courier New" panose="02070309020205020404" pitchFamily="49" charset="0"/>
                <a:cs typeface="Courier New" panose="02070309020205020404" pitchFamily="49" charset="0"/>
              </a:rPr>
              <a:t>tcp</a:t>
            </a:r>
            <a:r>
              <a:rPr lang="en-US" sz="1800" dirty="0">
                <a:latin typeface="Courier New" panose="02070309020205020404" pitchFamily="49" charset="0"/>
                <a:cs typeface="Courier New" panose="02070309020205020404" pitchFamily="49" charset="0"/>
              </a:rPr>
              <a:t> set supplemental Template=Datacenter </a:t>
            </a:r>
            <a:r>
              <a:rPr lang="en-US" sz="1800" dirty="0" err="1">
                <a:latin typeface="Courier New" panose="02070309020205020404" pitchFamily="49" charset="0"/>
                <a:cs typeface="Courier New" panose="02070309020205020404" pitchFamily="49" charset="0"/>
              </a:rPr>
              <a:t>CongestionProvider</a:t>
            </a:r>
            <a:r>
              <a:rPr lang="en-US" sz="1800" dirty="0">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CUBIC</a:t>
            </a:r>
          </a:p>
          <a:p>
            <a:pPr marL="0" indent="0">
              <a:buNone/>
            </a:pPr>
            <a:r>
              <a:rPr lang="en-US" sz="1800" dirty="0" err="1">
                <a:latin typeface="Courier New" panose="02070309020205020404" pitchFamily="49" charset="0"/>
                <a:cs typeface="Courier New" panose="02070309020205020404" pitchFamily="49" charset="0"/>
              </a:rPr>
              <a:t>netsh</a:t>
            </a:r>
            <a:r>
              <a:rPr lang="en-US" sz="1800" dirty="0">
                <a:latin typeface="Courier New" panose="02070309020205020404" pitchFamily="49" charset="0"/>
                <a:cs typeface="Courier New" panose="02070309020205020404" pitchFamily="49" charset="0"/>
              </a:rPr>
              <a:t> int </a:t>
            </a:r>
            <a:r>
              <a:rPr lang="en-US" sz="1800" dirty="0" err="1">
                <a:latin typeface="Courier New" panose="02070309020205020404" pitchFamily="49" charset="0"/>
                <a:cs typeface="Courier New" panose="02070309020205020404" pitchFamily="49" charset="0"/>
              </a:rPr>
              <a:t>tcp</a:t>
            </a:r>
            <a:r>
              <a:rPr lang="en-US" sz="1800" dirty="0">
                <a:latin typeface="Courier New" panose="02070309020205020404" pitchFamily="49" charset="0"/>
                <a:cs typeface="Courier New" panose="02070309020205020404" pitchFamily="49" charset="0"/>
              </a:rPr>
              <a:t> set supplemental Template=</a:t>
            </a:r>
            <a:r>
              <a:rPr lang="en-US" sz="1800" dirty="0" err="1">
                <a:latin typeface="Courier New" panose="02070309020205020404" pitchFamily="49" charset="0"/>
                <a:cs typeface="Courier New" panose="02070309020205020404" pitchFamily="49" charset="0"/>
              </a:rPr>
              <a:t>DatacenterCustom</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CongestionProvider</a:t>
            </a:r>
            <a:r>
              <a:rPr lang="en-US" sz="1800" dirty="0">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CUBIC</a:t>
            </a:r>
            <a:br>
              <a:rPr lang="en-US" sz="1800" dirty="0">
                <a:latin typeface="Courier New" panose="02070309020205020404" pitchFamily="49" charset="0"/>
                <a:cs typeface="Courier New" panose="02070309020205020404" pitchFamily="49" charset="0"/>
              </a:rPr>
            </a:br>
            <a:endParaRPr lang="en-US" sz="3000" b="1" i="1" u="sng" dirty="0">
              <a:solidFill>
                <a:srgbClr val="FF0000"/>
              </a:solidFill>
              <a:highlight>
                <a:srgbClr val="FFFF00"/>
              </a:highlight>
              <a:latin typeface="Courier New" panose="02070309020205020404" pitchFamily="49" charset="0"/>
              <a:cs typeface="Courier New" panose="02070309020205020404" pitchFamily="49" charset="0"/>
            </a:endParaRPr>
          </a:p>
          <a:p>
            <a:pPr marL="0" indent="0">
              <a:buNone/>
            </a:pPr>
            <a:endParaRPr lang="en-US" sz="1800"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A6191624-F32A-7BB1-AD3A-FDBD5F4C5486}"/>
              </a:ext>
            </a:extLst>
          </p:cNvPr>
          <p:cNvSpPr>
            <a:spLocks noGrp="1"/>
          </p:cNvSpPr>
          <p:nvPr>
            <p:ph type="sldNum" sz="quarter" idx="12"/>
          </p:nvPr>
        </p:nvSpPr>
        <p:spPr/>
        <p:txBody>
          <a:bodyPr/>
          <a:lstStyle/>
          <a:p>
            <a:fld id="{8B04D3DA-140F-184A-82C2-6FC5EAE7F0A1}" type="slidenum">
              <a:rPr lang="en-US" smtClean="0"/>
              <a:t>92</a:t>
            </a:fld>
            <a:endParaRPr lang="en-US"/>
          </a:p>
        </p:txBody>
      </p:sp>
    </p:spTree>
    <p:extLst>
      <p:ext uri="{BB962C8B-B14F-4D97-AF65-F5344CB8AC3E}">
        <p14:creationId xmlns:p14="http://schemas.microsoft.com/office/powerpoint/2010/main" val="14990109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05F52-F89C-98CB-2F8A-C22E0C4FE8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9F9CDF-195F-9602-67C5-108F45D8F1E2}"/>
              </a:ext>
            </a:extLst>
          </p:cNvPr>
          <p:cNvSpPr>
            <a:spLocks noGrp="1"/>
          </p:cNvSpPr>
          <p:nvPr>
            <p:ph type="title"/>
          </p:nvPr>
        </p:nvSpPr>
        <p:spPr>
          <a:xfrm>
            <a:off x="308472" y="176270"/>
            <a:ext cx="11578728" cy="473725"/>
          </a:xfrm>
        </p:spPr>
        <p:txBody>
          <a:bodyPr>
            <a:normAutofit/>
          </a:bodyPr>
          <a:lstStyle/>
          <a:p>
            <a:r>
              <a:rPr lang="en-US" sz="3200" b="1" dirty="0">
                <a:latin typeface="Calibri" panose="020F0502020204030204" pitchFamily="34" charset="0"/>
                <a:cs typeface="Calibri" panose="020F0502020204030204" pitchFamily="34" charset="0"/>
              </a:rPr>
              <a:t>Nice Analysis of Using BBR on Ultrafast Hosts from </a:t>
            </a:r>
            <a:r>
              <a:rPr lang="en-US" sz="3200" b="1" dirty="0" err="1">
                <a:latin typeface="Calibri" panose="020F0502020204030204" pitchFamily="34" charset="0"/>
                <a:cs typeface="Calibri" panose="020F0502020204030204" pitchFamily="34" charset="0"/>
              </a:rPr>
              <a:t>ESnet</a:t>
            </a:r>
            <a:endParaRPr lang="en-US" sz="3200" b="1" dirty="0">
              <a:highlight>
                <a:srgbClr val="FFFF00"/>
              </a:highligh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21E493F-B14F-D937-A85C-087E6ADF7D33}"/>
              </a:ext>
            </a:extLst>
          </p:cNvPr>
          <p:cNvSpPr>
            <a:spLocks noGrp="1"/>
          </p:cNvSpPr>
          <p:nvPr>
            <p:ph idx="1"/>
          </p:nvPr>
        </p:nvSpPr>
        <p:spPr>
          <a:xfrm>
            <a:off x="308471" y="914399"/>
            <a:ext cx="11578727" cy="5673687"/>
          </a:xfrm>
        </p:spPr>
        <p:txBody>
          <a:bodyPr>
            <a:normAutofit/>
          </a:bodyPr>
          <a:lstStyle/>
          <a:p>
            <a:pPr marL="0" indent="0">
              <a:buNone/>
            </a:pPr>
            <a:r>
              <a:rPr lang="en-US" sz="2400" dirty="0">
                <a:cs typeface="Calibri" panose="020F0502020204030204" pitchFamily="34" charset="0"/>
              </a:rPr>
              <a:t>"Exploring the BBRv2 Congestion Control Algorithm for use on Data Transfer Nodes"</a:t>
            </a:r>
            <a:br>
              <a:rPr lang="en-US" sz="2400" dirty="0">
                <a:cs typeface="Calibri" panose="020F0502020204030204" pitchFamily="34" charset="0"/>
              </a:rPr>
            </a:br>
            <a:r>
              <a:rPr lang="en-US" sz="2400" dirty="0">
                <a:cs typeface="Calibri" panose="020F0502020204030204" pitchFamily="34" charset="0"/>
              </a:rPr>
              <a:t>https://internet2.edu/wp-content/uploads/2022/12/techex22-AdvancedNetworking-ExploringtheBBRv2CongestionControlAlgorithm-Tierney.pdf</a:t>
            </a:r>
            <a:br>
              <a:rPr lang="en-US" sz="2400" dirty="0">
                <a:cs typeface="Calibri" panose="020F0502020204030204" pitchFamily="34" charset="0"/>
              </a:rPr>
            </a:br>
            <a:endParaRPr lang="en-US" sz="2400" dirty="0">
              <a:cs typeface="Calibri" panose="020F0502020204030204" pitchFamily="34" charset="0"/>
            </a:endParaRPr>
          </a:p>
          <a:p>
            <a:pPr marL="0" indent="0">
              <a:buNone/>
            </a:pPr>
            <a:endParaRPr lang="en-US" sz="2400" dirty="0">
              <a:cs typeface="Calibri" panose="020F0502020204030204" pitchFamily="34" charset="0"/>
            </a:endParaRPr>
          </a:p>
        </p:txBody>
      </p:sp>
      <p:sp>
        <p:nvSpPr>
          <p:cNvPr id="4" name="Slide Number Placeholder 3">
            <a:extLst>
              <a:ext uri="{FF2B5EF4-FFF2-40B4-BE49-F238E27FC236}">
                <a16:creationId xmlns:a16="http://schemas.microsoft.com/office/drawing/2014/main" id="{BEB330F3-BAEA-432C-D737-76AECC5219ED}"/>
              </a:ext>
            </a:extLst>
          </p:cNvPr>
          <p:cNvSpPr>
            <a:spLocks noGrp="1"/>
          </p:cNvSpPr>
          <p:nvPr>
            <p:ph type="sldNum" sz="quarter" idx="12"/>
          </p:nvPr>
        </p:nvSpPr>
        <p:spPr/>
        <p:txBody>
          <a:bodyPr/>
          <a:lstStyle/>
          <a:p>
            <a:fld id="{8B04D3DA-140F-184A-82C2-6FC5EAE7F0A1}" type="slidenum">
              <a:rPr lang="en-US" smtClean="0"/>
              <a:t>93</a:t>
            </a:fld>
            <a:endParaRPr lang="en-US"/>
          </a:p>
        </p:txBody>
      </p:sp>
      <p:pic>
        <p:nvPicPr>
          <p:cNvPr id="6" name="Picture 5" descr="A close-up of a business card&#10;&#10;AI-generated content may be incorrect.">
            <a:extLst>
              <a:ext uri="{FF2B5EF4-FFF2-40B4-BE49-F238E27FC236}">
                <a16:creationId xmlns:a16="http://schemas.microsoft.com/office/drawing/2014/main" id="{5B928CD5-C0F5-0A42-EECC-A72DF40BE9D0}"/>
              </a:ext>
            </a:extLst>
          </p:cNvPr>
          <p:cNvPicPr>
            <a:picLocks noChangeAspect="1"/>
          </p:cNvPicPr>
          <p:nvPr/>
        </p:nvPicPr>
        <p:blipFill>
          <a:blip r:embed="rId2"/>
          <a:stretch>
            <a:fillRect/>
          </a:stretch>
        </p:blipFill>
        <p:spPr>
          <a:xfrm>
            <a:off x="495297" y="2211219"/>
            <a:ext cx="7772400" cy="4331568"/>
          </a:xfrm>
          <a:prstGeom prst="rect">
            <a:avLst/>
          </a:prstGeom>
          <a:ln>
            <a:solidFill>
              <a:schemeClr val="tx1"/>
            </a:solidFill>
          </a:ln>
        </p:spPr>
      </p:pic>
    </p:spTree>
    <p:extLst>
      <p:ext uri="{BB962C8B-B14F-4D97-AF65-F5344CB8AC3E}">
        <p14:creationId xmlns:p14="http://schemas.microsoft.com/office/powerpoint/2010/main" val="16790677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AA7F7-1E1D-8444-96BB-FD2A43770C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2339FB-1DC8-E7B5-584D-ACB306B39E3F}"/>
              </a:ext>
            </a:extLst>
          </p:cNvPr>
          <p:cNvSpPr>
            <a:spLocks noGrp="1"/>
          </p:cNvSpPr>
          <p:nvPr>
            <p:ph type="title"/>
          </p:nvPr>
        </p:nvSpPr>
        <p:spPr>
          <a:xfrm>
            <a:off x="308472" y="176270"/>
            <a:ext cx="11578728" cy="473725"/>
          </a:xfrm>
        </p:spPr>
        <p:txBody>
          <a:bodyPr>
            <a:normAutofit/>
          </a:bodyPr>
          <a:lstStyle/>
          <a:p>
            <a:r>
              <a:rPr lang="en-US" sz="3200" b="1" dirty="0">
                <a:highlight>
                  <a:srgbClr val="00FFFF"/>
                </a:highlight>
                <a:latin typeface="Calibri" panose="020F0502020204030204" pitchFamily="34" charset="0"/>
                <a:cs typeface="Calibri" panose="020F0502020204030204" pitchFamily="34" charset="0"/>
              </a:rPr>
              <a:t>Aside: "What About </a:t>
            </a:r>
            <a:r>
              <a:rPr lang="en-US" sz="3200" b="1" i="1" u="sng" dirty="0">
                <a:highlight>
                  <a:srgbClr val="00FFFF"/>
                </a:highlight>
                <a:latin typeface="Calibri" panose="020F0502020204030204" pitchFamily="34" charset="0"/>
                <a:cs typeface="Calibri" panose="020F0502020204030204" pitchFamily="34" charset="0"/>
              </a:rPr>
              <a:t>Satellite</a:t>
            </a:r>
            <a:r>
              <a:rPr lang="en-US" sz="3200" b="1" dirty="0">
                <a:highlight>
                  <a:srgbClr val="00FFFF"/>
                </a:highlight>
                <a:latin typeface="Calibri" panose="020F0502020204030204" pitchFamily="34" charset="0"/>
                <a:cs typeface="Calibri" panose="020F0502020204030204" pitchFamily="34" charset="0"/>
              </a:rPr>
              <a:t> Latencies?"</a:t>
            </a:r>
          </a:p>
        </p:txBody>
      </p:sp>
      <p:sp>
        <p:nvSpPr>
          <p:cNvPr id="3" name="Content Placeholder 2">
            <a:extLst>
              <a:ext uri="{FF2B5EF4-FFF2-40B4-BE49-F238E27FC236}">
                <a16:creationId xmlns:a16="http://schemas.microsoft.com/office/drawing/2014/main" id="{42447B6F-4A10-A8EA-AF76-0943EC2BDC95}"/>
              </a:ext>
            </a:extLst>
          </p:cNvPr>
          <p:cNvSpPr>
            <a:spLocks noGrp="1"/>
          </p:cNvSpPr>
          <p:nvPr>
            <p:ph idx="1"/>
          </p:nvPr>
        </p:nvSpPr>
        <p:spPr>
          <a:xfrm>
            <a:off x="308471" y="775855"/>
            <a:ext cx="11578727" cy="5812231"/>
          </a:xfrm>
        </p:spPr>
        <p:txBody>
          <a:bodyPr>
            <a:normAutofit/>
          </a:bodyPr>
          <a:lstStyle/>
          <a:p>
            <a:r>
              <a:rPr lang="en-US" sz="2400" dirty="0">
                <a:cs typeface="Calibri" panose="020F0502020204030204" pitchFamily="34" charset="0"/>
              </a:rPr>
              <a:t>We've been implicitly considering latency over terrestrial circuits, but some connections may actually be delivered over </a:t>
            </a:r>
            <a:r>
              <a:rPr lang="en-US" sz="2400" b="1" dirty="0">
                <a:cs typeface="Calibri" panose="020F0502020204030204" pitchFamily="34" charset="0"/>
              </a:rPr>
              <a:t>satellite</a:t>
            </a:r>
            <a:r>
              <a:rPr lang="en-US" sz="2400" dirty="0">
                <a:cs typeface="Calibri" panose="020F0502020204030204" pitchFamily="34" charset="0"/>
              </a:rPr>
              <a:t>. Not all satellites are the same – some satellites may be in higher or lower orbits.</a:t>
            </a:r>
          </a:p>
          <a:p>
            <a:r>
              <a:rPr lang="en-US" sz="2400" b="1" dirty="0">
                <a:cs typeface="Calibri" panose="020F0502020204030204" pitchFamily="34" charset="0"/>
              </a:rPr>
              <a:t>Geostationary satellites</a:t>
            </a:r>
            <a:r>
              <a:rPr lang="en-US" sz="2400" dirty="0">
                <a:cs typeface="Calibri" panose="020F0502020204030204" pitchFamily="34" charset="0"/>
              </a:rPr>
              <a:t> orbit at a high altitude (35,786 km). As a result, Internet connections delivered over </a:t>
            </a:r>
            <a:r>
              <a:rPr lang="en-US" sz="2400" b="1" dirty="0">
                <a:cs typeface="Calibri" panose="020F0502020204030204" pitchFamily="34" charset="0"/>
              </a:rPr>
              <a:t>geostationary satellite tend to have latencies of 600 msec or more</a:t>
            </a:r>
            <a:r>
              <a:rPr lang="en-US" sz="2400" dirty="0">
                <a:cs typeface="Calibri" panose="020F0502020204030204" pitchFamily="34" charset="0"/>
              </a:rPr>
              <a:t> – that's a LOT of latency by traditional terrestrial standards. That can be tricky to accommodate. One comparative review: </a:t>
            </a:r>
            <a:r>
              <a:rPr lang="en-US" sz="2400" b="1" dirty="0">
                <a:cs typeface="Calibri" panose="020F0502020204030204" pitchFamily="34" charset="0"/>
              </a:rPr>
              <a:t>"Competing TCP Congestion Control Algorithms over a Satellite Network,"</a:t>
            </a:r>
            <a:r>
              <a:rPr lang="en-US" sz="2400" dirty="0">
                <a:cs typeface="Calibri" panose="020F0502020204030204" pitchFamily="34" charset="0"/>
              </a:rPr>
              <a:t> https://</a:t>
            </a:r>
            <a:r>
              <a:rPr lang="en-US" sz="2400" dirty="0" err="1">
                <a:cs typeface="Calibri" panose="020F0502020204030204" pitchFamily="34" charset="0"/>
              </a:rPr>
              <a:t>pinhanzhao.com</a:t>
            </a:r>
            <a:r>
              <a:rPr lang="en-US" sz="2400" dirty="0">
                <a:cs typeface="Calibri" panose="020F0502020204030204" pitchFamily="34" charset="0"/>
              </a:rPr>
              <a:t>/papers/ccnc22.pdf</a:t>
            </a:r>
          </a:p>
          <a:p>
            <a:r>
              <a:rPr lang="en-US" sz="2400" b="1" dirty="0">
                <a:cs typeface="Calibri" panose="020F0502020204030204" pitchFamily="34" charset="0"/>
              </a:rPr>
              <a:t>Low earth orbit satellites,</a:t>
            </a:r>
            <a:r>
              <a:rPr lang="en-US" sz="2400" dirty="0">
                <a:cs typeface="Calibri" panose="020F0502020204030204" pitchFamily="34" charset="0"/>
              </a:rPr>
              <a:t> on the other hand, orbit at just 250-1000 km. They deliver latencies that tend to feel just like terrestrial fiber latencies – 25 to 100 msec (see, e.g.,</a:t>
            </a:r>
            <a:br>
              <a:rPr lang="en-US" sz="2400" dirty="0">
                <a:cs typeface="Calibri" panose="020F0502020204030204" pitchFamily="34" charset="0"/>
              </a:rPr>
            </a:br>
            <a:r>
              <a:rPr lang="en-US" sz="2400" dirty="0">
                <a:cs typeface="Calibri" panose="020F0502020204030204" pitchFamily="34" charset="0"/>
              </a:rPr>
              <a:t>https://</a:t>
            </a:r>
            <a:r>
              <a:rPr lang="en-US" sz="2400" dirty="0" err="1">
                <a:cs typeface="Calibri" panose="020F0502020204030204" pitchFamily="34" charset="0"/>
              </a:rPr>
              <a:t>www.starlink.com</a:t>
            </a:r>
            <a:r>
              <a:rPr lang="en-US" sz="2400" dirty="0">
                <a:cs typeface="Calibri" panose="020F0502020204030204" pitchFamily="34" charset="0"/>
              </a:rPr>
              <a:t>/legal/documents/DOC-1470-99699-90?regionCode=US ). </a:t>
            </a:r>
            <a:br>
              <a:rPr lang="en-US" sz="2400" dirty="0">
                <a:cs typeface="Calibri" panose="020F0502020204030204" pitchFamily="34" charset="0"/>
              </a:rPr>
            </a:br>
            <a:r>
              <a:rPr lang="en-US" sz="2400" dirty="0">
                <a:cs typeface="Calibri" panose="020F0502020204030204" pitchFamily="34" charset="0"/>
              </a:rPr>
              <a:t>They have a different issue, namely </a:t>
            </a:r>
            <a:r>
              <a:rPr lang="en-US" sz="2400" b="1" dirty="0">
                <a:cs typeface="Calibri" panose="020F0502020204030204" pitchFamily="34" charset="0"/>
              </a:rPr>
              <a:t>frequent handoffs from one satellite to another (connections to a particular satellite may last from just some seconds to 3+ minutes). </a:t>
            </a:r>
            <a:br>
              <a:rPr lang="en-US" sz="2400" dirty="0">
                <a:cs typeface="Calibri" panose="020F0502020204030204" pitchFamily="34" charset="0"/>
              </a:rPr>
            </a:br>
            <a:r>
              <a:rPr lang="en-US" sz="2400" dirty="0">
                <a:cs typeface="Calibri" panose="020F0502020204030204" pitchFamily="34" charset="0"/>
              </a:rPr>
              <a:t>A comparative review of CCAs for the LEO environment is  at </a:t>
            </a:r>
            <a:r>
              <a:rPr lang="en-US" sz="2400" b="1" dirty="0">
                <a:cs typeface="Calibri" panose="020F0502020204030204" pitchFamily="34" charset="0"/>
              </a:rPr>
              <a:t>"A Comparative Evaluation of TCP Congestion Control Schemes over Low-Earth-Orbit (LEO) Satellite Networks,"</a:t>
            </a:r>
            <a:br>
              <a:rPr lang="en-US" sz="2400" dirty="0">
                <a:cs typeface="Calibri" panose="020F0502020204030204" pitchFamily="34" charset="0"/>
              </a:rPr>
            </a:br>
            <a:r>
              <a:rPr lang="en-US" sz="2400" dirty="0">
                <a:cs typeface="Calibri" panose="020F0502020204030204" pitchFamily="34" charset="0"/>
              </a:rPr>
              <a:t>https://</a:t>
            </a:r>
            <a:r>
              <a:rPr lang="en-US" sz="2400" dirty="0" err="1">
                <a:cs typeface="Calibri" panose="020F0502020204030204" pitchFamily="34" charset="0"/>
              </a:rPr>
              <a:t>dl.acm.org</a:t>
            </a:r>
            <a:r>
              <a:rPr lang="en-US" sz="2400" dirty="0">
                <a:cs typeface="Calibri" panose="020F0502020204030204" pitchFamily="34" charset="0"/>
              </a:rPr>
              <a:t>/</a:t>
            </a:r>
            <a:r>
              <a:rPr lang="en-US" sz="2400" dirty="0" err="1">
                <a:cs typeface="Calibri" panose="020F0502020204030204" pitchFamily="34" charset="0"/>
              </a:rPr>
              <a:t>doi</a:t>
            </a:r>
            <a:r>
              <a:rPr lang="en-US" sz="2400" dirty="0">
                <a:cs typeface="Calibri" panose="020F0502020204030204" pitchFamily="34" charset="0"/>
              </a:rPr>
              <a:t>/</a:t>
            </a:r>
            <a:r>
              <a:rPr lang="en-US" sz="2400" dirty="0" err="1">
                <a:cs typeface="Calibri" panose="020F0502020204030204" pitchFamily="34" charset="0"/>
              </a:rPr>
              <a:t>fullHtml</a:t>
            </a:r>
            <a:r>
              <a:rPr lang="en-US" sz="2400" dirty="0">
                <a:cs typeface="Calibri" panose="020F0502020204030204" pitchFamily="34" charset="0"/>
              </a:rPr>
              <a:t>/10.1145/3630590.3630603</a:t>
            </a:r>
          </a:p>
        </p:txBody>
      </p:sp>
      <p:sp>
        <p:nvSpPr>
          <p:cNvPr id="4" name="Slide Number Placeholder 3">
            <a:extLst>
              <a:ext uri="{FF2B5EF4-FFF2-40B4-BE49-F238E27FC236}">
                <a16:creationId xmlns:a16="http://schemas.microsoft.com/office/drawing/2014/main" id="{4BD44533-32C2-9937-BB12-48AF9D854C99}"/>
              </a:ext>
            </a:extLst>
          </p:cNvPr>
          <p:cNvSpPr>
            <a:spLocks noGrp="1"/>
          </p:cNvSpPr>
          <p:nvPr>
            <p:ph type="sldNum" sz="quarter" idx="12"/>
          </p:nvPr>
        </p:nvSpPr>
        <p:spPr/>
        <p:txBody>
          <a:bodyPr/>
          <a:lstStyle/>
          <a:p>
            <a:fld id="{8B04D3DA-140F-184A-82C2-6FC5EAE7F0A1}" type="slidenum">
              <a:rPr lang="en-US" smtClean="0"/>
              <a:t>94</a:t>
            </a:fld>
            <a:endParaRPr lang="en-US"/>
          </a:p>
        </p:txBody>
      </p:sp>
    </p:spTree>
    <p:extLst>
      <p:ext uri="{BB962C8B-B14F-4D97-AF65-F5344CB8AC3E}">
        <p14:creationId xmlns:p14="http://schemas.microsoft.com/office/powerpoint/2010/main" val="31182779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CAA62-9712-38CA-7133-1AEEB65184C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73E2554-F258-69C4-A6DA-3B81DEF74498}"/>
              </a:ext>
            </a:extLst>
          </p:cNvPr>
          <p:cNvSpPr>
            <a:spLocks noGrp="1"/>
          </p:cNvSpPr>
          <p:nvPr>
            <p:ph type="ctrTitle"/>
          </p:nvPr>
        </p:nvSpPr>
        <p:spPr>
          <a:xfrm>
            <a:off x="1524000" y="1002535"/>
            <a:ext cx="9144000" cy="597665"/>
          </a:xfrm>
        </p:spPr>
        <p:txBody>
          <a:bodyPr>
            <a:normAutofit/>
          </a:bodyPr>
          <a:lstStyle/>
          <a:p>
            <a:r>
              <a:rPr lang="en-US" sz="3200" b="1" dirty="0">
                <a:latin typeface="Calibri" panose="020F0502020204030204" pitchFamily="34" charset="0"/>
                <a:cs typeface="Calibri" panose="020F0502020204030204" pitchFamily="34" charset="0"/>
              </a:rPr>
              <a:t>6. RFC 1323 Window Scaling</a:t>
            </a:r>
          </a:p>
        </p:txBody>
      </p:sp>
      <p:sp>
        <p:nvSpPr>
          <p:cNvPr id="6" name="Subtitle 5">
            <a:extLst>
              <a:ext uri="{FF2B5EF4-FFF2-40B4-BE49-F238E27FC236}">
                <a16:creationId xmlns:a16="http://schemas.microsoft.com/office/drawing/2014/main" id="{2A6F2B72-2B24-08A6-0A4F-AE9052EB91A8}"/>
              </a:ext>
            </a:extLst>
          </p:cNvPr>
          <p:cNvSpPr>
            <a:spLocks noGrp="1"/>
          </p:cNvSpPr>
          <p:nvPr>
            <p:ph type="subTitle" idx="1"/>
          </p:nvPr>
        </p:nvSpPr>
        <p:spPr>
          <a:xfrm>
            <a:off x="1524000" y="3000375"/>
            <a:ext cx="9144000" cy="3171825"/>
          </a:xfrm>
        </p:spPr>
        <p:txBody>
          <a:bodyPr/>
          <a:lstStyle/>
          <a:p>
            <a:r>
              <a:rPr lang="en-US" b="1" dirty="0"/>
              <a:t>Bottom Line Up Front (BLUF):</a:t>
            </a:r>
            <a:br>
              <a:rPr lang="en-US" dirty="0"/>
            </a:br>
            <a:br>
              <a:rPr lang="en-US" dirty="0"/>
            </a:br>
            <a:r>
              <a:rPr lang="en-US" dirty="0"/>
              <a:t>High performance networking requires large buffers. RFC 1323 Windows Scaling makes large buffers possible, even when the window size field would normally limit the buffer size to just 64KB.</a:t>
            </a:r>
            <a:br>
              <a:rPr lang="en-US" dirty="0"/>
            </a:br>
            <a:br>
              <a:rPr lang="en-US" dirty="0"/>
            </a:br>
            <a:r>
              <a:rPr lang="en-US" dirty="0"/>
              <a:t>The Congestion Window (CWND) effectively controls the amount of bandwidth the sender attempts to use during the course of a transfer.</a:t>
            </a:r>
            <a:br>
              <a:rPr lang="en-US" dirty="0"/>
            </a:br>
            <a:r>
              <a:rPr lang="en-US" dirty="0"/>
              <a:t>You'll see it reported during bandwidth testing with iperf3.</a:t>
            </a:r>
          </a:p>
        </p:txBody>
      </p:sp>
    </p:spTree>
    <p:extLst>
      <p:ext uri="{BB962C8B-B14F-4D97-AF65-F5344CB8AC3E}">
        <p14:creationId xmlns:p14="http://schemas.microsoft.com/office/powerpoint/2010/main" val="29620993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391DE-FC4D-747F-2C36-A7D665583B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44659F-8FFF-F5A8-ECA3-B7A1DEDDB054}"/>
              </a:ext>
            </a:extLst>
          </p:cNvPr>
          <p:cNvSpPr>
            <a:spLocks noGrp="1"/>
          </p:cNvSpPr>
          <p:nvPr>
            <p:ph type="title"/>
          </p:nvPr>
        </p:nvSpPr>
        <p:spPr>
          <a:xfrm>
            <a:off x="308472" y="136525"/>
            <a:ext cx="11578728" cy="513470"/>
          </a:xfrm>
        </p:spPr>
        <p:txBody>
          <a:bodyPr>
            <a:normAutofit/>
          </a:bodyPr>
          <a:lstStyle/>
          <a:p>
            <a:r>
              <a:rPr lang="en-US" sz="3200" b="1" dirty="0">
                <a:cs typeface="Calibri" panose="020F0502020204030204" pitchFamily="34" charset="0"/>
              </a:rPr>
              <a:t>Returning To </a:t>
            </a:r>
            <a:r>
              <a:rPr lang="en-US" sz="3200" b="1" dirty="0">
                <a:latin typeface="Calibri" panose="020F0502020204030204" pitchFamily="34" charset="0"/>
                <a:cs typeface="Calibri" panose="020F0502020204030204" pitchFamily="34" charset="0"/>
              </a:rPr>
              <a:t>The TCP Congestion Window (CWND)</a:t>
            </a:r>
            <a:endParaRPr lang="en-US" sz="3200" b="1" dirty="0">
              <a:highlight>
                <a:srgbClr val="FFFF00"/>
              </a:highligh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BDE25F3-F64D-DF9B-1CC7-19FFD33DADAB}"/>
              </a:ext>
            </a:extLst>
          </p:cNvPr>
          <p:cNvSpPr>
            <a:spLocks noGrp="1"/>
          </p:cNvSpPr>
          <p:nvPr>
            <p:ph idx="1"/>
          </p:nvPr>
        </p:nvSpPr>
        <p:spPr>
          <a:xfrm>
            <a:off x="308471" y="735980"/>
            <a:ext cx="11578727" cy="5852107"/>
          </a:xfrm>
        </p:spPr>
        <p:txBody>
          <a:bodyPr>
            <a:normAutofit/>
          </a:bodyPr>
          <a:lstStyle/>
          <a:p>
            <a:pPr marL="0" indent="0">
              <a:buNone/>
            </a:pPr>
            <a:r>
              <a:rPr lang="en-US" sz="2400" i="1" dirty="0">
                <a:latin typeface="Calibri" panose="020F0502020204030204" pitchFamily="34" charset="0"/>
                <a:cs typeface="Calibri" panose="020F0502020204030204" pitchFamily="34" charset="0"/>
              </a:rPr>
              <a:t>To avoid congestive collapse, TCP uses a multi-faceted congestion-control strategy. For each connection, TCP maintains a CWND, limiting the total number of unacknowledged packets that may be in transit end-to-end. [* * *]</a:t>
            </a:r>
            <a:r>
              <a:rPr lang="en-US" sz="2400" i="1" dirty="0">
                <a:cs typeface="Calibri" panose="020F0502020204030204" pitchFamily="34" charset="0"/>
              </a:rPr>
              <a:t> </a:t>
            </a:r>
            <a:br>
              <a:rPr lang="en-US" sz="2400" i="1" dirty="0">
                <a:cs typeface="Calibri" panose="020F0502020204030204" pitchFamily="34" charset="0"/>
              </a:rPr>
            </a:br>
            <a:br>
              <a:rPr lang="en-US" sz="2400" i="1" dirty="0">
                <a:cs typeface="Calibri" panose="020F0502020204030204" pitchFamily="34" charset="0"/>
              </a:rPr>
            </a:br>
            <a:r>
              <a:rPr lang="en-US" sz="2400" i="1" dirty="0">
                <a:latin typeface="Calibri" panose="020F0502020204030204" pitchFamily="34" charset="0"/>
                <a:cs typeface="Calibri" panose="020F0502020204030204" pitchFamily="34" charset="0"/>
              </a:rPr>
              <a:t>The congestion window is maintained by the sender and is a means of preventing a link between the sender and the receiver from becoming overloaded with too much traffic. </a:t>
            </a:r>
            <a:br>
              <a:rPr lang="en-US" sz="2400" i="1" dirty="0">
                <a:latin typeface="Calibri" panose="020F0502020204030204" pitchFamily="34" charset="0"/>
                <a:cs typeface="Calibri" panose="020F0502020204030204" pitchFamily="34" charset="0"/>
              </a:rPr>
            </a:br>
            <a:r>
              <a:rPr lang="en-US" sz="2400" i="1" dirty="0">
                <a:latin typeface="Calibri" panose="020F0502020204030204" pitchFamily="34" charset="0"/>
                <a:cs typeface="Calibri" panose="020F0502020204030204" pitchFamily="34" charset="0"/>
              </a:rPr>
              <a:t>[* * *] </a:t>
            </a:r>
            <a:br>
              <a:rPr lang="en-US" sz="2400" i="1" dirty="0">
                <a:latin typeface="Calibri" panose="020F0502020204030204" pitchFamily="34" charset="0"/>
                <a:cs typeface="Calibri" panose="020F0502020204030204" pitchFamily="34" charset="0"/>
              </a:rPr>
            </a:br>
            <a:br>
              <a:rPr lang="en-US" sz="2400" i="1" dirty="0">
                <a:latin typeface="Calibri" panose="020F0502020204030204" pitchFamily="34" charset="0"/>
                <a:cs typeface="Calibri" panose="020F0502020204030204" pitchFamily="34" charset="0"/>
              </a:rPr>
            </a:br>
            <a:r>
              <a:rPr lang="en-US" sz="2400" i="1" dirty="0">
                <a:latin typeface="Calibri" panose="020F0502020204030204" pitchFamily="34" charset="0"/>
                <a:cs typeface="Calibri" panose="020F0502020204030204" pitchFamily="34" charset="0"/>
              </a:rPr>
              <a:t>When a connection is set up, the congestion window, a value maintained independently at each host, is set to a small multiple of the maximum segment size (MSS) allowed on that connection. Further variance in the congestion window is dictated by an additive increase/multiplicative decrease (AIMD) approach. This means that if all segments are received and the acknowledgments reach the sender on time, some constant is added to the window size. It will follow different algorithms. </a:t>
            </a:r>
            <a:r>
              <a:rPr lang="en-US" sz="2400" b="1" i="1" dirty="0">
                <a:latin typeface="Calibri" panose="020F0502020204030204" pitchFamily="34" charset="0"/>
                <a:cs typeface="Calibri" panose="020F0502020204030204" pitchFamily="34" charset="0"/>
              </a:rPr>
              <a:t>A system administrator may adjust the </a:t>
            </a:r>
            <a:r>
              <a:rPr lang="en-US" sz="2400" i="1" dirty="0">
                <a:latin typeface="Calibri" panose="020F0502020204030204" pitchFamily="34" charset="0"/>
                <a:cs typeface="Calibri" panose="020F0502020204030204" pitchFamily="34" charset="0"/>
              </a:rPr>
              <a:t>maximum window size limit, or</a:t>
            </a:r>
            <a:r>
              <a:rPr lang="en-US" sz="2400" b="1" i="1" dirty="0">
                <a:latin typeface="Calibri" panose="020F0502020204030204" pitchFamily="34" charset="0"/>
                <a:cs typeface="Calibri" panose="020F0502020204030204" pitchFamily="34" charset="0"/>
              </a:rPr>
              <a:t> adjust the constant added during additive increase, as part of TCP tuning. </a:t>
            </a:r>
            <a:endParaRPr lang="en-US" sz="2400" b="1" i="1" dirty="0">
              <a:cs typeface="Calibri" panose="020F0502020204030204" pitchFamily="34" charset="0"/>
            </a:endParaRPr>
          </a:p>
          <a:p>
            <a:pPr marL="0" indent="0">
              <a:spcAft>
                <a:spcPts val="1000"/>
              </a:spcAft>
              <a:buNone/>
            </a:pPr>
            <a:r>
              <a:rPr lang="en-US" sz="2400" dirty="0">
                <a:latin typeface="Calibri" panose="020F0502020204030204" pitchFamily="34" charset="0"/>
                <a:cs typeface="Calibri" panose="020F0502020204030204" pitchFamily="34" charset="0"/>
              </a:rPr>
              <a:t>		</a:t>
            </a:r>
            <a:r>
              <a:rPr lang="en-US" sz="2400" dirty="0">
                <a:cs typeface="Calibri" panose="020F0502020204030204" pitchFamily="34" charset="0"/>
              </a:rPr>
              <a:t>        </a:t>
            </a:r>
            <a:r>
              <a:rPr lang="en-US" sz="2400" dirty="0">
                <a:latin typeface="Calibri" panose="020F0502020204030204" pitchFamily="34" charset="0"/>
                <a:cs typeface="Calibri" panose="020F0502020204030204" pitchFamily="34" charset="0"/>
              </a:rPr>
              <a:t>https://</a:t>
            </a:r>
            <a:r>
              <a:rPr lang="en-US" sz="2400" dirty="0" err="1">
                <a:latin typeface="Calibri" panose="020F0502020204030204" pitchFamily="34" charset="0"/>
                <a:cs typeface="Calibri" panose="020F0502020204030204" pitchFamily="34" charset="0"/>
              </a:rPr>
              <a:t>en.wikipedia.org</a:t>
            </a:r>
            <a:r>
              <a:rPr lang="en-US" sz="2400" dirty="0">
                <a:latin typeface="Calibri" panose="020F0502020204030204" pitchFamily="34" charset="0"/>
                <a:cs typeface="Calibri" panose="020F0502020204030204" pitchFamily="34" charset="0"/>
              </a:rPr>
              <a:t>/wiki/</a:t>
            </a:r>
            <a:r>
              <a:rPr lang="en-US" sz="2400" dirty="0" err="1">
                <a:latin typeface="Calibri" panose="020F0502020204030204" pitchFamily="34" charset="0"/>
                <a:cs typeface="Calibri" panose="020F0502020204030204" pitchFamily="34" charset="0"/>
              </a:rPr>
              <a:t>TCP_congestion_control</a:t>
            </a:r>
            <a:r>
              <a:rPr lang="en-US" sz="2400" dirty="0">
                <a:latin typeface="Calibri" panose="020F0502020204030204" pitchFamily="34" charset="0"/>
                <a:cs typeface="Calibri" panose="020F0502020204030204" pitchFamily="34" charset="0"/>
              </a:rPr>
              <a:t> [emphas</a:t>
            </a:r>
            <a:r>
              <a:rPr lang="en-US" sz="2400" dirty="0">
                <a:cs typeface="Calibri" panose="020F0502020204030204" pitchFamily="34" charset="0"/>
              </a:rPr>
              <a:t>is added]</a:t>
            </a:r>
          </a:p>
          <a:p>
            <a:pPr marL="0" indent="0">
              <a:buNone/>
            </a:pPr>
            <a:br>
              <a:rPr lang="en-US" sz="2200" dirty="0">
                <a:latin typeface="Calibri" panose="020F0502020204030204" pitchFamily="34" charset="0"/>
                <a:cs typeface="Calibri" panose="020F0502020204030204" pitchFamily="34" charset="0"/>
              </a:rPr>
            </a:br>
            <a:endParaRPr lang="en-US" sz="2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9B7EBD3-A224-EF2E-968E-12E851684E5A}"/>
              </a:ext>
            </a:extLst>
          </p:cNvPr>
          <p:cNvSpPr>
            <a:spLocks noGrp="1"/>
          </p:cNvSpPr>
          <p:nvPr>
            <p:ph type="sldNum" sz="quarter" idx="12"/>
          </p:nvPr>
        </p:nvSpPr>
        <p:spPr/>
        <p:txBody>
          <a:bodyPr/>
          <a:lstStyle/>
          <a:p>
            <a:fld id="{8B04D3DA-140F-184A-82C2-6FC5EAE7F0A1}" type="slidenum">
              <a:rPr lang="en-US" smtClean="0"/>
              <a:t>96</a:t>
            </a:fld>
            <a:endParaRPr lang="en-US"/>
          </a:p>
        </p:txBody>
      </p:sp>
    </p:spTree>
    <p:extLst>
      <p:ext uri="{BB962C8B-B14F-4D97-AF65-F5344CB8AC3E}">
        <p14:creationId xmlns:p14="http://schemas.microsoft.com/office/powerpoint/2010/main" val="33842261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FB170-F1FC-A367-B29C-86053F434B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CF86BD-8FBB-5981-5916-70F598446250}"/>
              </a:ext>
            </a:extLst>
          </p:cNvPr>
          <p:cNvSpPr>
            <a:spLocks noGrp="1"/>
          </p:cNvSpPr>
          <p:nvPr>
            <p:ph type="title"/>
          </p:nvPr>
        </p:nvSpPr>
        <p:spPr>
          <a:xfrm>
            <a:off x="308472" y="176270"/>
            <a:ext cx="11578728" cy="473725"/>
          </a:xfrm>
        </p:spPr>
        <p:txBody>
          <a:bodyPr>
            <a:normAutofit/>
          </a:bodyPr>
          <a:lstStyle/>
          <a:p>
            <a:r>
              <a:rPr lang="en-US" sz="3200" b="1" dirty="0">
                <a:latin typeface="Calibri" panose="020F0502020204030204" pitchFamily="34" charset="0"/>
                <a:cs typeface="Calibri" panose="020F0502020204030204" pitchFamily="34" charset="0"/>
              </a:rPr>
              <a:t>Maximum CWND and RFC 1323 Windows Scaling</a:t>
            </a:r>
            <a:endParaRPr lang="en-US" sz="3200" b="1" dirty="0">
              <a:highlight>
                <a:srgbClr val="FFFF00"/>
              </a:highligh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AA38E1D-D17F-BD24-20DD-118C1880E0E8}"/>
              </a:ext>
            </a:extLst>
          </p:cNvPr>
          <p:cNvSpPr>
            <a:spLocks noGrp="1"/>
          </p:cNvSpPr>
          <p:nvPr>
            <p:ph idx="1"/>
          </p:nvPr>
        </p:nvSpPr>
        <p:spPr>
          <a:xfrm>
            <a:off x="308471" y="914401"/>
            <a:ext cx="11578727" cy="5673686"/>
          </a:xfrm>
        </p:spPr>
        <p:txBody>
          <a:bodyPr>
            <a:normAutofit/>
          </a:bodyPr>
          <a:lstStyle/>
          <a:p>
            <a:pPr marL="0" indent="0">
              <a:buNone/>
            </a:pPr>
            <a:r>
              <a:rPr lang="en-US" sz="2400" b="1" dirty="0">
                <a:cs typeface="Calibri" panose="020F0502020204030204" pitchFamily="34" charset="0"/>
              </a:rPr>
              <a:t>So</a:t>
            </a:r>
            <a:r>
              <a:rPr lang="en-US" sz="2400" b="1" dirty="0">
                <a:latin typeface="Calibri" panose="020F0502020204030204" pitchFamily="34" charset="0"/>
                <a:cs typeface="Calibri" panose="020F0502020204030204" pitchFamily="34" charset="0"/>
              </a:rPr>
              <a:t> what's the </a:t>
            </a:r>
            <a:r>
              <a:rPr lang="en-US" sz="2400" b="1" i="1" u="sng" dirty="0">
                <a:latin typeface="Calibri" panose="020F0502020204030204" pitchFamily="34" charset="0"/>
                <a:cs typeface="Calibri" panose="020F0502020204030204" pitchFamily="34" charset="0"/>
              </a:rPr>
              <a:t>MAXIMUM</a:t>
            </a:r>
            <a:r>
              <a:rPr lang="en-US" sz="2400" b="1" dirty="0">
                <a:latin typeface="Calibri" panose="020F0502020204030204" pitchFamily="34" charset="0"/>
                <a:cs typeface="Calibri" panose="020F0502020204030204" pitchFamily="34" charset="0"/>
              </a:rPr>
              <a:t> CWND?</a:t>
            </a:r>
            <a:r>
              <a:rPr lang="en-US" sz="2400" dirty="0">
                <a:latin typeface="Calibri" panose="020F0502020204030204" pitchFamily="34" charset="0"/>
                <a:cs typeface="Calibri" panose="020F0502020204030204" pitchFamily="34" charset="0"/>
              </a:rPr>
              <a:t> The CWND field is </a:t>
            </a:r>
            <a:r>
              <a:rPr lang="en-US" sz="2400" dirty="0">
                <a:cs typeface="Calibri" panose="020F0502020204030204" pitchFamily="34" charset="0"/>
              </a:rPr>
              <a:t>part of the</a:t>
            </a:r>
            <a:r>
              <a:rPr lang="en-US" sz="2400" dirty="0">
                <a:latin typeface="Calibri" panose="020F0502020204030204" pitchFamily="34" charset="0"/>
                <a:cs typeface="Calibri" panose="020F0502020204030204" pitchFamily="34" charset="0"/>
              </a:rPr>
              <a:t> TCP headers. That field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is only </a:t>
            </a:r>
            <a:r>
              <a:rPr lang="en-US" sz="2400" b="1" dirty="0">
                <a:latin typeface="Calibri" panose="020F0502020204030204" pitchFamily="34" charset="0"/>
                <a:cs typeface="Calibri" panose="020F0502020204030204" pitchFamily="34" charset="0"/>
              </a:rPr>
              <a:t>16 bits long.</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That means the maximum unscaled value it can store is just 64KB (65,535 bytes).</a:t>
            </a:r>
            <a:r>
              <a:rPr lang="en-US" sz="2400" dirty="0">
                <a:latin typeface="Calibri" panose="020F0502020204030204" pitchFamily="34" charset="0"/>
                <a:cs typeface="Calibri" panose="020F0502020204030204" pitchFamily="34" charset="0"/>
              </a:rPr>
              <a:t> That's far too small for modern "long fat" networks. That's why the </a:t>
            </a:r>
            <a:r>
              <a:rPr lang="en-US" sz="2400" b="1" dirty="0">
                <a:latin typeface="Calibri" panose="020F0502020204030204" pitchFamily="34" charset="0"/>
                <a:cs typeface="Calibri" panose="020F0502020204030204" pitchFamily="34" charset="0"/>
              </a:rPr>
              <a:t>RFC 1323 Window Scaling</a:t>
            </a:r>
            <a:r>
              <a:rPr lang="en-US" sz="2400" dirty="0">
                <a:latin typeface="Calibri" panose="020F0502020204030204" pitchFamily="34" charset="0"/>
                <a:cs typeface="Calibri" panose="020F0502020204030204" pitchFamily="34" charset="0"/>
              </a:rPr>
              <a:t> option exists and is important.</a:t>
            </a:r>
          </a:p>
          <a:p>
            <a:pPr marL="0" indent="0">
              <a:buNone/>
            </a:pPr>
            <a:endParaRPr lang="en-US" sz="2400" dirty="0">
              <a:cs typeface="Calibri" panose="020F0502020204030204" pitchFamily="34" charset="0"/>
            </a:endParaRPr>
          </a:p>
          <a:p>
            <a:pPr marL="457200" indent="0">
              <a:buNone/>
            </a:pPr>
            <a:r>
              <a:rPr lang="en-US" sz="2400" i="1" dirty="0">
                <a:latin typeface="Calibri" panose="020F0502020204030204" pitchFamily="34" charset="0"/>
                <a:cs typeface="Calibri" panose="020F0502020204030204" pitchFamily="34" charset="0"/>
              </a:rPr>
              <a:t>"Since the [TCP window] size field can't be expanded, a scaling factor is used. </a:t>
            </a:r>
            <a:br>
              <a:rPr lang="en-US" sz="2400" i="1" dirty="0">
                <a:latin typeface="Calibri" panose="020F0502020204030204" pitchFamily="34" charset="0"/>
                <a:cs typeface="Calibri" panose="020F0502020204030204" pitchFamily="34" charset="0"/>
              </a:rPr>
            </a:br>
            <a:r>
              <a:rPr lang="en-US" sz="2400" b="1" i="1" dirty="0">
                <a:latin typeface="Calibri" panose="020F0502020204030204" pitchFamily="34" charset="0"/>
                <a:cs typeface="Calibri" panose="020F0502020204030204" pitchFamily="34" charset="0"/>
              </a:rPr>
              <a:t>TCP window scale is an option used to increase the maximum window size </a:t>
            </a:r>
            <a:br>
              <a:rPr lang="en-US" sz="2400" b="1" i="1" dirty="0">
                <a:latin typeface="Calibri" panose="020F0502020204030204" pitchFamily="34" charset="0"/>
                <a:cs typeface="Calibri" panose="020F0502020204030204" pitchFamily="34" charset="0"/>
              </a:rPr>
            </a:br>
            <a:r>
              <a:rPr lang="en-US" sz="2400" b="1" i="1" dirty="0">
                <a:latin typeface="Calibri" panose="020F0502020204030204" pitchFamily="34" charset="0"/>
                <a:cs typeface="Calibri" panose="020F0502020204030204" pitchFamily="34" charset="0"/>
              </a:rPr>
              <a:t>from 65,535 bytes to 1 Gigabyte.</a:t>
            </a:r>
            <a:endParaRPr lang="en-US" sz="2400" i="1" dirty="0">
              <a:latin typeface="Calibri" panose="020F0502020204030204" pitchFamily="34" charset="0"/>
              <a:cs typeface="Calibri" panose="020F0502020204030204" pitchFamily="34" charset="0"/>
            </a:endParaRPr>
          </a:p>
          <a:p>
            <a:pPr marL="457200" indent="0">
              <a:buNone/>
            </a:pPr>
            <a:r>
              <a:rPr lang="en-US" sz="2400" b="1" i="1" dirty="0">
                <a:latin typeface="Calibri" panose="020F0502020204030204" pitchFamily="34" charset="0"/>
                <a:cs typeface="Calibri" panose="020F0502020204030204" pitchFamily="34" charset="0"/>
              </a:rPr>
              <a:t>The window scale option is used only during the TCP three-way handshake.</a:t>
            </a:r>
            <a:r>
              <a:rPr lang="en-US" sz="2400" i="1" dirty="0">
                <a:latin typeface="Calibri" panose="020F0502020204030204" pitchFamily="34" charset="0"/>
                <a:cs typeface="Calibri" panose="020F0502020204030204" pitchFamily="34" charset="0"/>
              </a:rPr>
              <a:t> </a:t>
            </a:r>
            <a:br>
              <a:rPr lang="en-US" sz="2400" i="1" dirty="0">
                <a:latin typeface="Calibri" panose="020F0502020204030204" pitchFamily="34" charset="0"/>
                <a:cs typeface="Calibri" panose="020F0502020204030204" pitchFamily="34" charset="0"/>
              </a:rPr>
            </a:br>
            <a:r>
              <a:rPr lang="en-US" sz="2400" i="1" dirty="0">
                <a:latin typeface="Calibri" panose="020F0502020204030204" pitchFamily="34" charset="0"/>
                <a:cs typeface="Calibri" panose="020F0502020204030204" pitchFamily="34" charset="0"/>
              </a:rPr>
              <a:t>The window scale value represents the number of bits to left-shift the 16-bit </a:t>
            </a:r>
            <a:br>
              <a:rPr lang="en-US" sz="2400" i="1" dirty="0">
                <a:latin typeface="Calibri" panose="020F0502020204030204" pitchFamily="34" charset="0"/>
                <a:cs typeface="Calibri" panose="020F0502020204030204" pitchFamily="34" charset="0"/>
              </a:rPr>
            </a:br>
            <a:r>
              <a:rPr lang="en-US" sz="2400" i="1" dirty="0">
                <a:latin typeface="Calibri" panose="020F0502020204030204" pitchFamily="34" charset="0"/>
                <a:cs typeface="Calibri" panose="020F0502020204030204" pitchFamily="34" charset="0"/>
              </a:rPr>
              <a:t>window size field. The window scale value can be set from 0 (no shift) to 14.</a:t>
            </a:r>
            <a:endParaRPr lang="en-US" sz="2400" i="1" dirty="0">
              <a:cs typeface="Calibri" panose="020F0502020204030204" pitchFamily="34" charset="0"/>
            </a:endParaRPr>
          </a:p>
          <a:p>
            <a:pPr marL="457200" indent="0">
              <a:buNone/>
            </a:pPr>
            <a:r>
              <a:rPr lang="en-US" sz="2400" b="1" i="1" dirty="0">
                <a:latin typeface="Calibri" panose="020F0502020204030204" pitchFamily="34" charset="0"/>
                <a:cs typeface="Calibri" panose="020F0502020204030204" pitchFamily="34" charset="0"/>
              </a:rPr>
              <a:t>To calculate the true window size, multiply the window size by 2^S where </a:t>
            </a:r>
            <a:br>
              <a:rPr lang="en-US" sz="2400" b="1" i="1" dirty="0">
                <a:latin typeface="Calibri" panose="020F0502020204030204" pitchFamily="34" charset="0"/>
                <a:cs typeface="Calibri" panose="020F0502020204030204" pitchFamily="34" charset="0"/>
              </a:rPr>
            </a:br>
            <a:r>
              <a:rPr lang="en-US" sz="2400" b="1" i="1" dirty="0">
                <a:latin typeface="Calibri" panose="020F0502020204030204" pitchFamily="34" charset="0"/>
                <a:cs typeface="Calibri" panose="020F0502020204030204" pitchFamily="34" charset="0"/>
              </a:rPr>
              <a:t>S is the scale value."</a:t>
            </a:r>
            <a:endParaRPr lang="en-US" sz="2400" b="1" i="1" dirty="0">
              <a:cs typeface="Calibri" panose="020F0502020204030204" pitchFamily="34" charset="0"/>
            </a:endParaRPr>
          </a:p>
          <a:p>
            <a:pPr marL="457200" indent="0">
              <a:buNone/>
            </a:pPr>
            <a:r>
              <a:rPr lang="en-US" sz="2400" dirty="0">
                <a:latin typeface="Calibri" panose="020F0502020204030204" pitchFamily="34" charset="0"/>
                <a:cs typeface="Calibri" panose="020F0502020204030204" pitchFamily="34" charset="0"/>
              </a:rPr>
              <a:t>https://</a:t>
            </a:r>
            <a:r>
              <a:rPr lang="en-US" sz="2400" dirty="0" err="1">
                <a:latin typeface="Calibri" panose="020F0502020204030204" pitchFamily="34" charset="0"/>
                <a:cs typeface="Calibri" panose="020F0502020204030204" pitchFamily="34" charset="0"/>
              </a:rPr>
              <a:t>learn.microsoft.com</a:t>
            </a: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en</a:t>
            </a:r>
            <a:r>
              <a:rPr lang="en-US" sz="2400" dirty="0">
                <a:latin typeface="Calibri" panose="020F0502020204030204" pitchFamily="34" charset="0"/>
                <a:cs typeface="Calibri" panose="020F0502020204030204" pitchFamily="34" charset="0"/>
              </a:rPr>
              <a:t>-us/troubleshoot/windows-server/networking/description-</a:t>
            </a:r>
            <a:r>
              <a:rPr lang="en-US" sz="2400" dirty="0" err="1">
                <a:latin typeface="Calibri" panose="020F0502020204030204" pitchFamily="34" charset="0"/>
                <a:cs typeface="Calibri" panose="020F0502020204030204" pitchFamily="34" charset="0"/>
              </a:rPr>
              <a:t>tcp</a:t>
            </a:r>
            <a:r>
              <a:rPr lang="en-US" sz="2400" dirty="0">
                <a:latin typeface="Calibri" panose="020F0502020204030204" pitchFamily="34" charset="0"/>
                <a:cs typeface="Calibri" panose="020F0502020204030204" pitchFamily="34" charset="0"/>
              </a:rPr>
              <a:t>-features</a:t>
            </a:r>
          </a:p>
          <a:p>
            <a:pPr marL="0" indent="0">
              <a:buNone/>
            </a:pPr>
            <a:endParaRPr lang="en-US"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B3A8313-A85A-3679-EC79-7EB422C37F30}"/>
              </a:ext>
            </a:extLst>
          </p:cNvPr>
          <p:cNvSpPr>
            <a:spLocks noGrp="1"/>
          </p:cNvSpPr>
          <p:nvPr>
            <p:ph type="sldNum" sz="quarter" idx="12"/>
          </p:nvPr>
        </p:nvSpPr>
        <p:spPr/>
        <p:txBody>
          <a:bodyPr/>
          <a:lstStyle/>
          <a:p>
            <a:fld id="{8B04D3DA-140F-184A-82C2-6FC5EAE7F0A1}" type="slidenum">
              <a:rPr lang="en-US" smtClean="0"/>
              <a:t>97</a:t>
            </a:fld>
            <a:endParaRPr lang="en-US"/>
          </a:p>
        </p:txBody>
      </p:sp>
    </p:spTree>
    <p:extLst>
      <p:ext uri="{BB962C8B-B14F-4D97-AF65-F5344CB8AC3E}">
        <p14:creationId xmlns:p14="http://schemas.microsoft.com/office/powerpoint/2010/main" val="38062065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1746E-62FB-D9FF-788A-764A6AEC62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3655C2-3687-4B31-C8E5-EE3C820E92F8}"/>
              </a:ext>
            </a:extLst>
          </p:cNvPr>
          <p:cNvSpPr>
            <a:spLocks noGrp="1"/>
          </p:cNvSpPr>
          <p:nvPr>
            <p:ph type="title"/>
          </p:nvPr>
        </p:nvSpPr>
        <p:spPr>
          <a:xfrm>
            <a:off x="308472" y="176269"/>
            <a:ext cx="11578728" cy="627962"/>
          </a:xfrm>
        </p:spPr>
        <p:txBody>
          <a:bodyPr>
            <a:normAutofit/>
          </a:bodyPr>
          <a:lstStyle/>
          <a:p>
            <a:r>
              <a:rPr lang="en-US" sz="3200" b="1" dirty="0">
                <a:latin typeface="Calibri" panose="020F0502020204030204" pitchFamily="34" charset="0"/>
                <a:cs typeface="Calibri" panose="020F0502020204030204" pitchFamily="34" charset="0"/>
              </a:rPr>
              <a:t>Window Scaling Factor Table (Assuming Initial Window = 64KB)</a:t>
            </a:r>
          </a:p>
        </p:txBody>
      </p:sp>
      <p:sp>
        <p:nvSpPr>
          <p:cNvPr id="3" name="Content Placeholder 2">
            <a:extLst>
              <a:ext uri="{FF2B5EF4-FFF2-40B4-BE49-F238E27FC236}">
                <a16:creationId xmlns:a16="http://schemas.microsoft.com/office/drawing/2014/main" id="{C719786B-AECD-A4F6-B3C2-4586C3457D5E}"/>
              </a:ext>
            </a:extLst>
          </p:cNvPr>
          <p:cNvSpPr>
            <a:spLocks noGrp="1"/>
          </p:cNvSpPr>
          <p:nvPr>
            <p:ph idx="1"/>
          </p:nvPr>
        </p:nvSpPr>
        <p:spPr>
          <a:xfrm>
            <a:off x="308471" y="925417"/>
            <a:ext cx="2743201" cy="5662670"/>
          </a:xfrm>
        </p:spPr>
        <p:txBody>
          <a:bodyPr>
            <a:normAutofit/>
          </a:bodyPr>
          <a:lstStyle/>
          <a:p>
            <a:pPr marL="0" indent="0">
              <a:lnSpc>
                <a:spcPct val="100000"/>
              </a:lnSpc>
              <a:spcBef>
                <a:spcPts val="0"/>
              </a:spcBef>
              <a:buNone/>
            </a:pPr>
            <a:r>
              <a:rPr lang="en-US" sz="2400" dirty="0">
                <a:latin typeface="Calibri" panose="020F0502020204030204" pitchFamily="34" charset="0"/>
                <a:cs typeface="Calibri" panose="020F0502020204030204" pitchFamily="34" charset="0"/>
              </a:rPr>
              <a:t>64KB * 2^</a:t>
            </a:r>
            <a:r>
              <a:rPr lang="en-US" sz="2400" b="1" dirty="0">
                <a:highlight>
                  <a:srgbClr val="FFFF00"/>
                </a:highlight>
                <a:latin typeface="Calibri" panose="020F0502020204030204" pitchFamily="34" charset="0"/>
                <a:cs typeface="Calibri" panose="020F0502020204030204" pitchFamily="34" charset="0"/>
              </a:rPr>
              <a:t>N</a:t>
            </a:r>
          </a:p>
          <a:p>
            <a:pPr marL="0" indent="0">
              <a:lnSpc>
                <a:spcPct val="100000"/>
              </a:lnSpc>
              <a:spcBef>
                <a:spcPts val="0"/>
              </a:spcBef>
              <a:buNone/>
            </a:pPr>
            <a:endParaRPr lang="en-US" sz="2400" dirty="0">
              <a:cs typeface="Calibri" panose="020F0502020204030204" pitchFamily="34" charset="0"/>
            </a:endParaRPr>
          </a:p>
          <a:p>
            <a:pPr marL="0" indent="0">
              <a:lnSpc>
                <a:spcPct val="100000"/>
              </a:lnSpc>
              <a:spcBef>
                <a:spcPts val="0"/>
              </a:spcBef>
              <a:buNone/>
            </a:pPr>
            <a:r>
              <a:rPr lang="en-US" sz="2400" dirty="0">
                <a:cs typeface="Calibri" panose="020F0502020204030204" pitchFamily="34" charset="0"/>
              </a:rPr>
              <a:t>N=0 </a:t>
            </a:r>
            <a:r>
              <a:rPr lang="en-US" sz="2400" dirty="0">
                <a:cs typeface="Calibri" panose="020F0502020204030204" pitchFamily="34" charset="0"/>
                <a:sym typeface="Wingdings" pitchFamily="2" charset="2"/>
              </a:rPr>
              <a:t> 64KB</a:t>
            </a:r>
            <a:br>
              <a:rPr lang="en-US" sz="2400" dirty="0">
                <a:cs typeface="Calibri" panose="020F0502020204030204" pitchFamily="34" charset="0"/>
                <a:sym typeface="Wingdings" pitchFamily="2" charset="2"/>
              </a:rPr>
            </a:br>
            <a:r>
              <a:rPr lang="en-US" sz="2400" dirty="0">
                <a:cs typeface="Calibri" panose="020F0502020204030204" pitchFamily="34" charset="0"/>
                <a:sym typeface="Wingdings" pitchFamily="2" charset="2"/>
              </a:rPr>
              <a:t>N=1  128KB</a:t>
            </a:r>
            <a:br>
              <a:rPr lang="en-US" sz="2400" dirty="0">
                <a:cs typeface="Calibri" panose="020F0502020204030204" pitchFamily="34" charset="0"/>
                <a:sym typeface="Wingdings" pitchFamily="2" charset="2"/>
              </a:rPr>
            </a:br>
            <a:r>
              <a:rPr lang="en-US" sz="2400" dirty="0">
                <a:cs typeface="Calibri" panose="020F0502020204030204" pitchFamily="34" charset="0"/>
                <a:sym typeface="Wingdings" pitchFamily="2" charset="2"/>
              </a:rPr>
              <a:t>N=2  256KB</a:t>
            </a:r>
            <a:br>
              <a:rPr lang="en-US" sz="2400" dirty="0">
                <a:cs typeface="Calibri" panose="020F0502020204030204" pitchFamily="34" charset="0"/>
                <a:sym typeface="Wingdings" pitchFamily="2" charset="2"/>
              </a:rPr>
            </a:br>
            <a:r>
              <a:rPr lang="en-US" sz="2400" dirty="0">
                <a:cs typeface="Calibri" panose="020F0502020204030204" pitchFamily="34" charset="0"/>
                <a:sym typeface="Wingdings" pitchFamily="2" charset="2"/>
              </a:rPr>
              <a:t>N=3  512KB</a:t>
            </a:r>
          </a:p>
          <a:p>
            <a:pPr marL="0" indent="0">
              <a:lnSpc>
                <a:spcPct val="100000"/>
              </a:lnSpc>
              <a:spcBef>
                <a:spcPts val="0"/>
              </a:spcBef>
              <a:buNone/>
            </a:pPr>
            <a:r>
              <a:rPr lang="en-US" sz="2400" dirty="0">
                <a:cs typeface="Calibri" panose="020F0502020204030204" pitchFamily="34" charset="0"/>
                <a:sym typeface="Wingdings" pitchFamily="2" charset="2"/>
              </a:rPr>
              <a:t>N=4  1MB</a:t>
            </a:r>
            <a:br>
              <a:rPr lang="en-US" sz="2400" dirty="0">
                <a:cs typeface="Calibri" panose="020F0502020204030204" pitchFamily="34" charset="0"/>
                <a:sym typeface="Wingdings" pitchFamily="2" charset="2"/>
              </a:rPr>
            </a:br>
            <a:r>
              <a:rPr lang="en-US" sz="2400" dirty="0">
                <a:cs typeface="Calibri" panose="020F0502020204030204" pitchFamily="34" charset="0"/>
                <a:sym typeface="Wingdings" pitchFamily="2" charset="2"/>
              </a:rPr>
              <a:t>[...]</a:t>
            </a:r>
          </a:p>
          <a:p>
            <a:pPr marL="0" indent="0">
              <a:lnSpc>
                <a:spcPct val="100000"/>
              </a:lnSpc>
              <a:spcBef>
                <a:spcPts val="0"/>
              </a:spcBef>
              <a:buNone/>
            </a:pPr>
            <a:r>
              <a:rPr lang="en-US" sz="2400" dirty="0">
                <a:cs typeface="Calibri" panose="020F0502020204030204" pitchFamily="34" charset="0"/>
                <a:sym typeface="Wingdings" pitchFamily="2" charset="2"/>
              </a:rPr>
              <a:t>N=8  16MB</a:t>
            </a:r>
          </a:p>
          <a:p>
            <a:pPr marL="0" indent="0">
              <a:lnSpc>
                <a:spcPct val="100000"/>
              </a:lnSpc>
              <a:spcBef>
                <a:spcPts val="0"/>
              </a:spcBef>
              <a:buNone/>
            </a:pPr>
            <a:r>
              <a:rPr lang="en-US" sz="2400" dirty="0">
                <a:cs typeface="Calibri" panose="020F0502020204030204" pitchFamily="34" charset="0"/>
                <a:sym typeface="Wingdings" pitchFamily="2" charset="2"/>
              </a:rPr>
              <a:t>N=9  32MB</a:t>
            </a:r>
          </a:p>
          <a:p>
            <a:pPr marL="0" indent="0">
              <a:lnSpc>
                <a:spcPct val="100000"/>
              </a:lnSpc>
              <a:spcBef>
                <a:spcPts val="0"/>
              </a:spcBef>
              <a:buNone/>
            </a:pPr>
            <a:r>
              <a:rPr lang="en-US" sz="2400" dirty="0">
                <a:cs typeface="Calibri" panose="020F0502020204030204" pitchFamily="34" charset="0"/>
                <a:sym typeface="Wingdings" pitchFamily="2" charset="2"/>
              </a:rPr>
              <a:t>N=10  64MB</a:t>
            </a:r>
          </a:p>
          <a:p>
            <a:pPr marL="0" indent="0">
              <a:lnSpc>
                <a:spcPct val="100000"/>
              </a:lnSpc>
              <a:spcBef>
                <a:spcPts val="0"/>
              </a:spcBef>
              <a:buNone/>
            </a:pPr>
            <a:r>
              <a:rPr lang="en-US" sz="2400" dirty="0">
                <a:cs typeface="Calibri" panose="020F0502020204030204" pitchFamily="34" charset="0"/>
                <a:sym typeface="Wingdings" pitchFamily="2" charset="2"/>
              </a:rPr>
              <a:t>N=11  128MB</a:t>
            </a:r>
          </a:p>
          <a:p>
            <a:pPr marL="0" indent="0">
              <a:lnSpc>
                <a:spcPct val="100000"/>
              </a:lnSpc>
              <a:spcBef>
                <a:spcPts val="0"/>
              </a:spcBef>
              <a:buNone/>
            </a:pPr>
            <a:r>
              <a:rPr lang="en-US" sz="2400" dirty="0">
                <a:cs typeface="Calibri" panose="020F0502020204030204" pitchFamily="34" charset="0"/>
                <a:sym typeface="Wingdings" pitchFamily="2" charset="2"/>
              </a:rPr>
              <a:t>N=12  256MB</a:t>
            </a:r>
          </a:p>
          <a:p>
            <a:pPr marL="0" indent="0">
              <a:lnSpc>
                <a:spcPct val="100000"/>
              </a:lnSpc>
              <a:spcBef>
                <a:spcPts val="0"/>
              </a:spcBef>
              <a:buNone/>
            </a:pPr>
            <a:r>
              <a:rPr lang="en-US" sz="2400" dirty="0">
                <a:cs typeface="Calibri" panose="020F0502020204030204" pitchFamily="34" charset="0"/>
                <a:sym typeface="Wingdings" pitchFamily="2" charset="2"/>
              </a:rPr>
              <a:t>N=13  512MB</a:t>
            </a:r>
          </a:p>
          <a:p>
            <a:pPr marL="0" indent="0">
              <a:lnSpc>
                <a:spcPct val="100000"/>
              </a:lnSpc>
              <a:spcBef>
                <a:spcPts val="0"/>
              </a:spcBef>
              <a:buNone/>
            </a:pPr>
            <a:r>
              <a:rPr lang="en-US" sz="2400" dirty="0">
                <a:cs typeface="Calibri" panose="020F0502020204030204" pitchFamily="34" charset="0"/>
                <a:sym typeface="Wingdings" pitchFamily="2" charset="2"/>
              </a:rPr>
              <a:t>N=14  1GB</a:t>
            </a:r>
            <a:endParaRPr lang="en-US" sz="2400" dirty="0">
              <a:cs typeface="Calibri" panose="020F0502020204030204" pitchFamily="34" charset="0"/>
            </a:endParaRPr>
          </a:p>
        </p:txBody>
      </p:sp>
      <p:sp>
        <p:nvSpPr>
          <p:cNvPr id="4" name="Slide Number Placeholder 3">
            <a:extLst>
              <a:ext uri="{FF2B5EF4-FFF2-40B4-BE49-F238E27FC236}">
                <a16:creationId xmlns:a16="http://schemas.microsoft.com/office/drawing/2014/main" id="{C97A6FAC-3A5C-4176-D0E4-9AE24E0BEF4F}"/>
              </a:ext>
            </a:extLst>
          </p:cNvPr>
          <p:cNvSpPr>
            <a:spLocks noGrp="1"/>
          </p:cNvSpPr>
          <p:nvPr>
            <p:ph type="sldNum" sz="quarter" idx="12"/>
          </p:nvPr>
        </p:nvSpPr>
        <p:spPr/>
        <p:txBody>
          <a:bodyPr/>
          <a:lstStyle/>
          <a:p>
            <a:fld id="{8B04D3DA-140F-184A-82C2-6FC5EAE7F0A1}" type="slidenum">
              <a:rPr lang="en-US" smtClean="0"/>
              <a:t>98</a:t>
            </a:fld>
            <a:endParaRPr lang="en-US"/>
          </a:p>
        </p:txBody>
      </p:sp>
    </p:spTree>
    <p:extLst>
      <p:ext uri="{BB962C8B-B14F-4D97-AF65-F5344CB8AC3E}">
        <p14:creationId xmlns:p14="http://schemas.microsoft.com/office/powerpoint/2010/main" val="4612055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F4859-BF56-B11C-4FEE-51F55CDFFB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5E1ED2-7372-EE4E-FFEA-96D2192CC355}"/>
              </a:ext>
            </a:extLst>
          </p:cNvPr>
          <p:cNvSpPr>
            <a:spLocks noGrp="1"/>
          </p:cNvSpPr>
          <p:nvPr>
            <p:ph type="title"/>
          </p:nvPr>
        </p:nvSpPr>
        <p:spPr>
          <a:xfrm>
            <a:off x="308472" y="176270"/>
            <a:ext cx="11578728" cy="473725"/>
          </a:xfrm>
        </p:spPr>
        <p:txBody>
          <a:bodyPr>
            <a:normAutofit/>
          </a:bodyPr>
          <a:lstStyle/>
          <a:p>
            <a:r>
              <a:rPr lang="en-US" sz="3200" b="1" dirty="0">
                <a:latin typeface="Calibri" panose="020F0502020204030204" pitchFamily="34" charset="0"/>
                <a:cs typeface="Calibri" panose="020F0502020204030204" pitchFamily="34" charset="0"/>
              </a:rPr>
              <a:t>You'll See CWND Values Reported As Part of The iperf3 output</a:t>
            </a:r>
            <a:endParaRPr lang="en-US" sz="3200" b="1" dirty="0">
              <a:highlight>
                <a:srgbClr val="FFFF00"/>
              </a:highligh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A328718-6B25-0976-1F8C-8E2BA7CC948D}"/>
              </a:ext>
            </a:extLst>
          </p:cNvPr>
          <p:cNvSpPr>
            <a:spLocks noGrp="1"/>
          </p:cNvSpPr>
          <p:nvPr>
            <p:ph idx="1"/>
          </p:nvPr>
        </p:nvSpPr>
        <p:spPr>
          <a:xfrm>
            <a:off x="308471" y="914401"/>
            <a:ext cx="11578727" cy="5673686"/>
          </a:xfrm>
        </p:spPr>
        <p:txBody>
          <a:bodyPr>
            <a:noAutofit/>
          </a:bodyPr>
          <a:lstStyle/>
          <a:p>
            <a:pPr marL="0" indent="0">
              <a:lnSpc>
                <a:spcPct val="100000"/>
              </a:lnSpc>
              <a:spcBef>
                <a:spcPts val="0"/>
              </a:spcBef>
              <a:buNone/>
            </a:pPr>
            <a:r>
              <a:rPr lang="en-US" sz="1900" b="1" dirty="0">
                <a:latin typeface="Courier New" panose="02070309020205020404" pitchFamily="49" charset="0"/>
                <a:cs typeface="Courier New" panose="02070309020205020404" pitchFamily="49" charset="0"/>
              </a:rPr>
              <a:t>iperf3 -c speedtest.sea11.us.leaseweb.net -p 5201-5210</a:t>
            </a:r>
          </a:p>
          <a:p>
            <a:pPr marL="0" indent="0">
              <a:lnSpc>
                <a:spcPct val="100000"/>
              </a:lnSpc>
              <a:spcBef>
                <a:spcPts val="0"/>
              </a:spcBef>
              <a:buNone/>
            </a:pPr>
            <a:r>
              <a:rPr lang="en-US" sz="1900" dirty="0">
                <a:latin typeface="Courier New" panose="02070309020205020404" pitchFamily="49" charset="0"/>
                <a:cs typeface="Courier New" panose="02070309020205020404" pitchFamily="49" charset="0"/>
              </a:rPr>
              <a:t>Connecting to host speedtest.sea11.us.leaseweb.net, port 5201</a:t>
            </a:r>
          </a:p>
          <a:p>
            <a:pPr marL="0" indent="0">
              <a:lnSpc>
                <a:spcPct val="100000"/>
              </a:lnSpc>
              <a:spcBef>
                <a:spcPts val="0"/>
              </a:spcBef>
              <a:buNone/>
            </a:pPr>
            <a:r>
              <a:rPr lang="en-US" sz="1900" dirty="0">
                <a:latin typeface="Courier New" panose="02070309020205020404" pitchFamily="49" charset="0"/>
                <a:cs typeface="Courier New" panose="02070309020205020404" pitchFamily="49" charset="0"/>
              </a:rPr>
              <a:t>[  5] local 2606:[snip] port 60366 connected to 2607:[snip] port 5201</a:t>
            </a:r>
          </a:p>
          <a:p>
            <a:pPr marL="0" indent="0">
              <a:lnSpc>
                <a:spcPct val="100000"/>
              </a:lnSpc>
              <a:spcBef>
                <a:spcPts val="0"/>
              </a:spcBef>
              <a:buNone/>
            </a:pPr>
            <a:r>
              <a:rPr lang="en-US" sz="1900" dirty="0">
                <a:latin typeface="Courier New" panose="02070309020205020404" pitchFamily="49" charset="0"/>
                <a:cs typeface="Courier New" panose="02070309020205020404" pitchFamily="49" charset="0"/>
              </a:rPr>
              <a:t>[ ID] Interval           Transfer     Bitrate         </a:t>
            </a:r>
            <a:r>
              <a:rPr lang="en-US" sz="1900" dirty="0" err="1">
                <a:latin typeface="Courier New" panose="02070309020205020404" pitchFamily="49" charset="0"/>
                <a:cs typeface="Courier New" panose="02070309020205020404" pitchFamily="49" charset="0"/>
              </a:rPr>
              <a:t>Retr</a:t>
            </a:r>
            <a:r>
              <a:rPr lang="en-US" sz="1900" dirty="0">
                <a:latin typeface="Courier New" panose="02070309020205020404" pitchFamily="49" charset="0"/>
                <a:cs typeface="Courier New" panose="02070309020205020404" pitchFamily="49" charset="0"/>
              </a:rPr>
              <a:t>  </a:t>
            </a:r>
            <a:r>
              <a:rPr lang="en-US" sz="1900" b="1" dirty="0" err="1">
                <a:latin typeface="Courier New" panose="02070309020205020404" pitchFamily="49" charset="0"/>
                <a:cs typeface="Courier New" panose="02070309020205020404" pitchFamily="49" charset="0"/>
              </a:rPr>
              <a:t>Cwnd</a:t>
            </a:r>
            <a:endParaRPr lang="en-US" sz="1900" b="1"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1900" dirty="0">
                <a:latin typeface="Courier New" panose="02070309020205020404" pitchFamily="49" charset="0"/>
                <a:cs typeface="Courier New" panose="02070309020205020404" pitchFamily="49" charset="0"/>
              </a:rPr>
              <a:t>[  5]   0.00-1.00   sec   289 </a:t>
            </a:r>
            <a:r>
              <a:rPr lang="en-US" sz="1900" dirty="0" err="1">
                <a:latin typeface="Courier New" panose="02070309020205020404" pitchFamily="49" charset="0"/>
                <a:cs typeface="Courier New" panose="02070309020205020404" pitchFamily="49" charset="0"/>
              </a:rPr>
              <a:t>MBytes</a:t>
            </a:r>
            <a:r>
              <a:rPr lang="en-US" sz="1900" dirty="0">
                <a:latin typeface="Courier New" panose="02070309020205020404" pitchFamily="49" charset="0"/>
                <a:cs typeface="Courier New" panose="02070309020205020404" pitchFamily="49" charset="0"/>
              </a:rPr>
              <a:t>  2.42 </a:t>
            </a:r>
            <a:r>
              <a:rPr lang="en-US" sz="1900" dirty="0" err="1">
                <a:latin typeface="Courier New" panose="02070309020205020404" pitchFamily="49" charset="0"/>
                <a:cs typeface="Courier New" panose="02070309020205020404" pitchFamily="49" charset="0"/>
              </a:rPr>
              <a:t>Gbits</a:t>
            </a:r>
            <a:r>
              <a:rPr lang="en-US" sz="1900" dirty="0">
                <a:latin typeface="Courier New" panose="02070309020205020404" pitchFamily="49" charset="0"/>
                <a:cs typeface="Courier New" panose="02070309020205020404" pitchFamily="49" charset="0"/>
              </a:rPr>
              <a:t>/sec   10   </a:t>
            </a:r>
            <a:r>
              <a:rPr lang="en-US" sz="1900" b="1" dirty="0">
                <a:latin typeface="Courier New" panose="02070309020205020404" pitchFamily="49" charset="0"/>
                <a:cs typeface="Courier New" panose="02070309020205020404" pitchFamily="49" charset="0"/>
              </a:rPr>
              <a:t>8.24 </a:t>
            </a:r>
            <a:r>
              <a:rPr lang="en-US" sz="1900" b="1" dirty="0" err="1">
                <a:latin typeface="Courier New" panose="02070309020205020404" pitchFamily="49" charset="0"/>
                <a:cs typeface="Courier New" panose="02070309020205020404" pitchFamily="49" charset="0"/>
              </a:rPr>
              <a:t>MBytes</a:t>
            </a:r>
            <a:r>
              <a:rPr lang="en-US" sz="19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900" dirty="0">
                <a:latin typeface="Courier New" panose="02070309020205020404" pitchFamily="49" charset="0"/>
                <a:cs typeface="Courier New" panose="02070309020205020404" pitchFamily="49" charset="0"/>
              </a:rPr>
              <a:t>[  5]   1.00-2.00   sec   278 </a:t>
            </a:r>
            <a:r>
              <a:rPr lang="en-US" sz="1900" dirty="0" err="1">
                <a:latin typeface="Courier New" panose="02070309020205020404" pitchFamily="49" charset="0"/>
                <a:cs typeface="Courier New" panose="02070309020205020404" pitchFamily="49" charset="0"/>
              </a:rPr>
              <a:t>MBytes</a:t>
            </a:r>
            <a:r>
              <a:rPr lang="en-US" sz="1900" dirty="0">
                <a:latin typeface="Courier New" panose="02070309020205020404" pitchFamily="49" charset="0"/>
                <a:cs typeface="Courier New" panose="02070309020205020404" pitchFamily="49" charset="0"/>
              </a:rPr>
              <a:t>  2.33 </a:t>
            </a:r>
            <a:r>
              <a:rPr lang="en-US" sz="1900" dirty="0" err="1">
                <a:latin typeface="Courier New" panose="02070309020205020404" pitchFamily="49" charset="0"/>
                <a:cs typeface="Courier New" panose="02070309020205020404" pitchFamily="49" charset="0"/>
              </a:rPr>
              <a:t>Gbits</a:t>
            </a:r>
            <a:r>
              <a:rPr lang="en-US" sz="1900" dirty="0">
                <a:latin typeface="Courier New" panose="02070309020205020404" pitchFamily="49" charset="0"/>
                <a:cs typeface="Courier New" panose="02070309020205020404" pitchFamily="49" charset="0"/>
              </a:rPr>
              <a:t>/sec    0   </a:t>
            </a:r>
            <a:r>
              <a:rPr lang="en-US" sz="1900" b="1" dirty="0">
                <a:latin typeface="Courier New" panose="02070309020205020404" pitchFamily="49" charset="0"/>
                <a:cs typeface="Courier New" panose="02070309020205020404" pitchFamily="49" charset="0"/>
              </a:rPr>
              <a:t>8.26 </a:t>
            </a:r>
            <a:r>
              <a:rPr lang="en-US" sz="1900" b="1" dirty="0" err="1">
                <a:latin typeface="Courier New" panose="02070309020205020404" pitchFamily="49" charset="0"/>
                <a:cs typeface="Courier New" panose="02070309020205020404" pitchFamily="49" charset="0"/>
              </a:rPr>
              <a:t>MBytes</a:t>
            </a:r>
            <a:r>
              <a:rPr lang="en-US" sz="19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900" dirty="0">
                <a:latin typeface="Courier New" panose="02070309020205020404" pitchFamily="49" charset="0"/>
                <a:cs typeface="Courier New" panose="02070309020205020404" pitchFamily="49" charset="0"/>
              </a:rPr>
              <a:t>[  5]   2.00-3.00   sec   276 </a:t>
            </a:r>
            <a:r>
              <a:rPr lang="en-US" sz="1900" dirty="0" err="1">
                <a:latin typeface="Courier New" panose="02070309020205020404" pitchFamily="49" charset="0"/>
                <a:cs typeface="Courier New" panose="02070309020205020404" pitchFamily="49" charset="0"/>
              </a:rPr>
              <a:t>MBytes</a:t>
            </a:r>
            <a:r>
              <a:rPr lang="en-US" sz="1900" dirty="0">
                <a:latin typeface="Courier New" panose="02070309020205020404" pitchFamily="49" charset="0"/>
                <a:cs typeface="Courier New" panose="02070309020205020404" pitchFamily="49" charset="0"/>
              </a:rPr>
              <a:t>  2.32 </a:t>
            </a:r>
            <a:r>
              <a:rPr lang="en-US" sz="1900" dirty="0" err="1">
                <a:latin typeface="Courier New" panose="02070309020205020404" pitchFamily="49" charset="0"/>
                <a:cs typeface="Courier New" panose="02070309020205020404" pitchFamily="49" charset="0"/>
              </a:rPr>
              <a:t>Gbits</a:t>
            </a:r>
            <a:r>
              <a:rPr lang="en-US" sz="1900" dirty="0">
                <a:latin typeface="Courier New" panose="02070309020205020404" pitchFamily="49" charset="0"/>
                <a:cs typeface="Courier New" panose="02070309020205020404" pitchFamily="49" charset="0"/>
              </a:rPr>
              <a:t>/sec    0   </a:t>
            </a:r>
            <a:r>
              <a:rPr lang="en-US" sz="1900" b="1" dirty="0">
                <a:latin typeface="Courier New" panose="02070309020205020404" pitchFamily="49" charset="0"/>
                <a:cs typeface="Courier New" panose="02070309020205020404" pitchFamily="49" charset="0"/>
              </a:rPr>
              <a:t>8.23 </a:t>
            </a:r>
            <a:r>
              <a:rPr lang="en-US" sz="1900" b="1" dirty="0" err="1">
                <a:latin typeface="Courier New" panose="02070309020205020404" pitchFamily="49" charset="0"/>
                <a:cs typeface="Courier New" panose="02070309020205020404" pitchFamily="49" charset="0"/>
              </a:rPr>
              <a:t>MBytes</a:t>
            </a:r>
            <a:r>
              <a:rPr lang="en-US" sz="19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900" dirty="0">
                <a:latin typeface="Courier New" panose="02070309020205020404" pitchFamily="49" charset="0"/>
                <a:cs typeface="Courier New" panose="02070309020205020404" pitchFamily="49" charset="0"/>
              </a:rPr>
              <a:t>[  5]   3.00-4.00   sec   276 </a:t>
            </a:r>
            <a:r>
              <a:rPr lang="en-US" sz="1900" dirty="0" err="1">
                <a:latin typeface="Courier New" panose="02070309020205020404" pitchFamily="49" charset="0"/>
                <a:cs typeface="Courier New" panose="02070309020205020404" pitchFamily="49" charset="0"/>
              </a:rPr>
              <a:t>MBytes</a:t>
            </a:r>
            <a:r>
              <a:rPr lang="en-US" sz="1900" dirty="0">
                <a:latin typeface="Courier New" panose="02070309020205020404" pitchFamily="49" charset="0"/>
                <a:cs typeface="Courier New" panose="02070309020205020404" pitchFamily="49" charset="0"/>
              </a:rPr>
              <a:t>  2.32 </a:t>
            </a:r>
            <a:r>
              <a:rPr lang="en-US" sz="1900" dirty="0" err="1">
                <a:latin typeface="Courier New" panose="02070309020205020404" pitchFamily="49" charset="0"/>
                <a:cs typeface="Courier New" panose="02070309020205020404" pitchFamily="49" charset="0"/>
              </a:rPr>
              <a:t>Gbits</a:t>
            </a:r>
            <a:r>
              <a:rPr lang="en-US" sz="1900" dirty="0">
                <a:latin typeface="Courier New" panose="02070309020205020404" pitchFamily="49" charset="0"/>
                <a:cs typeface="Courier New" panose="02070309020205020404" pitchFamily="49" charset="0"/>
              </a:rPr>
              <a:t>/sec    0   </a:t>
            </a:r>
            <a:r>
              <a:rPr lang="en-US" sz="1900" b="1" dirty="0">
                <a:latin typeface="Courier New" panose="02070309020205020404" pitchFamily="49" charset="0"/>
                <a:cs typeface="Courier New" panose="02070309020205020404" pitchFamily="49" charset="0"/>
              </a:rPr>
              <a:t>8.24 </a:t>
            </a:r>
            <a:r>
              <a:rPr lang="en-US" sz="1900" b="1" dirty="0" err="1">
                <a:latin typeface="Courier New" panose="02070309020205020404" pitchFamily="49" charset="0"/>
                <a:cs typeface="Courier New" panose="02070309020205020404" pitchFamily="49" charset="0"/>
              </a:rPr>
              <a:t>MBytes</a:t>
            </a:r>
            <a:r>
              <a:rPr lang="en-US" sz="19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900" dirty="0">
                <a:latin typeface="Courier New" panose="02070309020205020404" pitchFamily="49" charset="0"/>
                <a:cs typeface="Courier New" panose="02070309020205020404" pitchFamily="49" charset="0"/>
              </a:rPr>
              <a:t>[  5]   4.00-5.00   sec   278 </a:t>
            </a:r>
            <a:r>
              <a:rPr lang="en-US" sz="1900" dirty="0" err="1">
                <a:latin typeface="Courier New" panose="02070309020205020404" pitchFamily="49" charset="0"/>
                <a:cs typeface="Courier New" panose="02070309020205020404" pitchFamily="49" charset="0"/>
              </a:rPr>
              <a:t>MBytes</a:t>
            </a:r>
            <a:r>
              <a:rPr lang="en-US" sz="1900" dirty="0">
                <a:latin typeface="Courier New" panose="02070309020205020404" pitchFamily="49" charset="0"/>
                <a:cs typeface="Courier New" panose="02070309020205020404" pitchFamily="49" charset="0"/>
              </a:rPr>
              <a:t>  2.33 </a:t>
            </a:r>
            <a:r>
              <a:rPr lang="en-US" sz="1900" dirty="0" err="1">
                <a:latin typeface="Courier New" panose="02070309020205020404" pitchFamily="49" charset="0"/>
                <a:cs typeface="Courier New" panose="02070309020205020404" pitchFamily="49" charset="0"/>
              </a:rPr>
              <a:t>Gbits</a:t>
            </a:r>
            <a:r>
              <a:rPr lang="en-US" sz="1900" dirty="0">
                <a:latin typeface="Courier New" panose="02070309020205020404" pitchFamily="49" charset="0"/>
                <a:cs typeface="Courier New" panose="02070309020205020404" pitchFamily="49" charset="0"/>
              </a:rPr>
              <a:t>/sec    0   </a:t>
            </a:r>
            <a:r>
              <a:rPr lang="en-US" sz="1900" b="1" dirty="0">
                <a:latin typeface="Courier New" panose="02070309020205020404" pitchFamily="49" charset="0"/>
                <a:cs typeface="Courier New" panose="02070309020205020404" pitchFamily="49" charset="0"/>
              </a:rPr>
              <a:t>8.25 </a:t>
            </a:r>
            <a:r>
              <a:rPr lang="en-US" sz="1900" b="1" dirty="0" err="1">
                <a:latin typeface="Courier New" panose="02070309020205020404" pitchFamily="49" charset="0"/>
                <a:cs typeface="Courier New" panose="02070309020205020404" pitchFamily="49" charset="0"/>
              </a:rPr>
              <a:t>MBytes</a:t>
            </a:r>
            <a:r>
              <a:rPr lang="en-US" sz="19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900" dirty="0">
                <a:latin typeface="Courier New" panose="02070309020205020404" pitchFamily="49" charset="0"/>
                <a:cs typeface="Courier New" panose="02070309020205020404" pitchFamily="49" charset="0"/>
              </a:rPr>
              <a:t>[  5]   5.00-6.00   sec   276 </a:t>
            </a:r>
            <a:r>
              <a:rPr lang="en-US" sz="1900" dirty="0" err="1">
                <a:latin typeface="Courier New" panose="02070309020205020404" pitchFamily="49" charset="0"/>
                <a:cs typeface="Courier New" panose="02070309020205020404" pitchFamily="49" charset="0"/>
              </a:rPr>
              <a:t>MBytes</a:t>
            </a:r>
            <a:r>
              <a:rPr lang="en-US" sz="1900" dirty="0">
                <a:latin typeface="Courier New" panose="02070309020205020404" pitchFamily="49" charset="0"/>
                <a:cs typeface="Courier New" panose="02070309020205020404" pitchFamily="49" charset="0"/>
              </a:rPr>
              <a:t>  2.32 </a:t>
            </a:r>
            <a:r>
              <a:rPr lang="en-US" sz="1900" dirty="0" err="1">
                <a:latin typeface="Courier New" panose="02070309020205020404" pitchFamily="49" charset="0"/>
                <a:cs typeface="Courier New" panose="02070309020205020404" pitchFamily="49" charset="0"/>
              </a:rPr>
              <a:t>Gbits</a:t>
            </a:r>
            <a:r>
              <a:rPr lang="en-US" sz="1900" dirty="0">
                <a:latin typeface="Courier New" panose="02070309020205020404" pitchFamily="49" charset="0"/>
                <a:cs typeface="Courier New" panose="02070309020205020404" pitchFamily="49" charset="0"/>
              </a:rPr>
              <a:t>/sec    0   </a:t>
            </a:r>
            <a:r>
              <a:rPr lang="en-US" sz="1900" b="1" dirty="0">
                <a:latin typeface="Courier New" panose="02070309020205020404" pitchFamily="49" charset="0"/>
                <a:cs typeface="Courier New" panose="02070309020205020404" pitchFamily="49" charset="0"/>
              </a:rPr>
              <a:t>8.26 </a:t>
            </a:r>
            <a:r>
              <a:rPr lang="en-US" sz="1900" b="1" dirty="0" err="1">
                <a:latin typeface="Courier New" panose="02070309020205020404" pitchFamily="49" charset="0"/>
                <a:cs typeface="Courier New" panose="02070309020205020404" pitchFamily="49" charset="0"/>
              </a:rPr>
              <a:t>MBytes</a:t>
            </a:r>
            <a:r>
              <a:rPr lang="en-US" sz="19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900" dirty="0">
                <a:latin typeface="Courier New" panose="02070309020205020404" pitchFamily="49" charset="0"/>
                <a:cs typeface="Courier New" panose="02070309020205020404" pitchFamily="49" charset="0"/>
              </a:rPr>
              <a:t>[  5]   6.00-7.00   sec   278 </a:t>
            </a:r>
            <a:r>
              <a:rPr lang="en-US" sz="1900" dirty="0" err="1">
                <a:latin typeface="Courier New" panose="02070309020205020404" pitchFamily="49" charset="0"/>
                <a:cs typeface="Courier New" panose="02070309020205020404" pitchFamily="49" charset="0"/>
              </a:rPr>
              <a:t>MBytes</a:t>
            </a:r>
            <a:r>
              <a:rPr lang="en-US" sz="1900" dirty="0">
                <a:latin typeface="Courier New" panose="02070309020205020404" pitchFamily="49" charset="0"/>
                <a:cs typeface="Courier New" panose="02070309020205020404" pitchFamily="49" charset="0"/>
              </a:rPr>
              <a:t>  2.33 </a:t>
            </a:r>
            <a:r>
              <a:rPr lang="en-US" sz="1900" dirty="0" err="1">
                <a:latin typeface="Courier New" panose="02070309020205020404" pitchFamily="49" charset="0"/>
                <a:cs typeface="Courier New" panose="02070309020205020404" pitchFamily="49" charset="0"/>
              </a:rPr>
              <a:t>Gbits</a:t>
            </a:r>
            <a:r>
              <a:rPr lang="en-US" sz="1900" dirty="0">
                <a:latin typeface="Courier New" panose="02070309020205020404" pitchFamily="49" charset="0"/>
                <a:cs typeface="Courier New" panose="02070309020205020404" pitchFamily="49" charset="0"/>
              </a:rPr>
              <a:t>/sec    0   </a:t>
            </a:r>
            <a:r>
              <a:rPr lang="en-US" sz="1900" b="1" dirty="0">
                <a:latin typeface="Courier New" panose="02070309020205020404" pitchFamily="49" charset="0"/>
                <a:cs typeface="Courier New" panose="02070309020205020404" pitchFamily="49" charset="0"/>
              </a:rPr>
              <a:t>8.26 </a:t>
            </a:r>
            <a:r>
              <a:rPr lang="en-US" sz="1900" b="1" dirty="0" err="1">
                <a:latin typeface="Courier New" panose="02070309020205020404" pitchFamily="49" charset="0"/>
                <a:cs typeface="Courier New" panose="02070309020205020404" pitchFamily="49" charset="0"/>
              </a:rPr>
              <a:t>MBytes</a:t>
            </a:r>
            <a:r>
              <a:rPr lang="en-US" sz="19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900" dirty="0">
                <a:latin typeface="Courier New" panose="02070309020205020404" pitchFamily="49" charset="0"/>
                <a:cs typeface="Courier New" panose="02070309020205020404" pitchFamily="49" charset="0"/>
              </a:rPr>
              <a:t>[  5]   7.00-8.00   sec   276 </a:t>
            </a:r>
            <a:r>
              <a:rPr lang="en-US" sz="1900" dirty="0" err="1">
                <a:latin typeface="Courier New" panose="02070309020205020404" pitchFamily="49" charset="0"/>
                <a:cs typeface="Courier New" panose="02070309020205020404" pitchFamily="49" charset="0"/>
              </a:rPr>
              <a:t>MBytes</a:t>
            </a:r>
            <a:r>
              <a:rPr lang="en-US" sz="1900" dirty="0">
                <a:latin typeface="Courier New" panose="02070309020205020404" pitchFamily="49" charset="0"/>
                <a:cs typeface="Courier New" panose="02070309020205020404" pitchFamily="49" charset="0"/>
              </a:rPr>
              <a:t>  2.32 </a:t>
            </a:r>
            <a:r>
              <a:rPr lang="en-US" sz="1900" dirty="0" err="1">
                <a:latin typeface="Courier New" panose="02070309020205020404" pitchFamily="49" charset="0"/>
                <a:cs typeface="Courier New" panose="02070309020205020404" pitchFamily="49" charset="0"/>
              </a:rPr>
              <a:t>Gbits</a:t>
            </a:r>
            <a:r>
              <a:rPr lang="en-US" sz="1900" dirty="0">
                <a:latin typeface="Courier New" panose="02070309020205020404" pitchFamily="49" charset="0"/>
                <a:cs typeface="Courier New" panose="02070309020205020404" pitchFamily="49" charset="0"/>
              </a:rPr>
              <a:t>/sec    0   </a:t>
            </a:r>
            <a:r>
              <a:rPr lang="en-US" sz="1900" b="1" dirty="0">
                <a:latin typeface="Courier New" panose="02070309020205020404" pitchFamily="49" charset="0"/>
                <a:cs typeface="Courier New" panose="02070309020205020404" pitchFamily="49" charset="0"/>
              </a:rPr>
              <a:t>8.24 </a:t>
            </a:r>
            <a:r>
              <a:rPr lang="en-US" sz="1900" b="1" dirty="0" err="1">
                <a:latin typeface="Courier New" panose="02070309020205020404" pitchFamily="49" charset="0"/>
                <a:cs typeface="Courier New" panose="02070309020205020404" pitchFamily="49" charset="0"/>
              </a:rPr>
              <a:t>MBytes</a:t>
            </a:r>
            <a:r>
              <a:rPr lang="en-US" sz="19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900" dirty="0">
                <a:latin typeface="Courier New" panose="02070309020205020404" pitchFamily="49" charset="0"/>
                <a:cs typeface="Courier New" panose="02070309020205020404" pitchFamily="49" charset="0"/>
              </a:rPr>
              <a:t>[  5]   8.00-9.00   sec   276 </a:t>
            </a:r>
            <a:r>
              <a:rPr lang="en-US" sz="1900" dirty="0" err="1">
                <a:latin typeface="Courier New" panose="02070309020205020404" pitchFamily="49" charset="0"/>
                <a:cs typeface="Courier New" panose="02070309020205020404" pitchFamily="49" charset="0"/>
              </a:rPr>
              <a:t>MBytes</a:t>
            </a:r>
            <a:r>
              <a:rPr lang="en-US" sz="1900" dirty="0">
                <a:latin typeface="Courier New" panose="02070309020205020404" pitchFamily="49" charset="0"/>
                <a:cs typeface="Courier New" panose="02070309020205020404" pitchFamily="49" charset="0"/>
              </a:rPr>
              <a:t>  2.32 </a:t>
            </a:r>
            <a:r>
              <a:rPr lang="en-US" sz="1900" dirty="0" err="1">
                <a:latin typeface="Courier New" panose="02070309020205020404" pitchFamily="49" charset="0"/>
                <a:cs typeface="Courier New" panose="02070309020205020404" pitchFamily="49" charset="0"/>
              </a:rPr>
              <a:t>Gbits</a:t>
            </a:r>
            <a:r>
              <a:rPr lang="en-US" sz="1900" dirty="0">
                <a:latin typeface="Courier New" panose="02070309020205020404" pitchFamily="49" charset="0"/>
                <a:cs typeface="Courier New" panose="02070309020205020404" pitchFamily="49" charset="0"/>
              </a:rPr>
              <a:t>/sec    0   </a:t>
            </a:r>
            <a:r>
              <a:rPr lang="en-US" sz="1900" b="1" dirty="0">
                <a:latin typeface="Courier New" panose="02070309020205020404" pitchFamily="49" charset="0"/>
                <a:cs typeface="Courier New" panose="02070309020205020404" pitchFamily="49" charset="0"/>
              </a:rPr>
              <a:t>8.29 </a:t>
            </a:r>
            <a:r>
              <a:rPr lang="en-US" sz="1900" b="1" dirty="0" err="1">
                <a:latin typeface="Courier New" panose="02070309020205020404" pitchFamily="49" charset="0"/>
                <a:cs typeface="Courier New" panose="02070309020205020404" pitchFamily="49" charset="0"/>
              </a:rPr>
              <a:t>MBytes</a:t>
            </a:r>
            <a:r>
              <a:rPr lang="en-US" sz="19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sz="1900" dirty="0">
                <a:latin typeface="Courier New" panose="02070309020205020404" pitchFamily="49" charset="0"/>
                <a:cs typeface="Courier New" panose="02070309020205020404" pitchFamily="49" charset="0"/>
              </a:rPr>
              <a:t>[  5]   9.00-10.00  sec   278 </a:t>
            </a:r>
            <a:r>
              <a:rPr lang="en-US" sz="1900" dirty="0" err="1">
                <a:latin typeface="Courier New" panose="02070309020205020404" pitchFamily="49" charset="0"/>
                <a:cs typeface="Courier New" panose="02070309020205020404" pitchFamily="49" charset="0"/>
              </a:rPr>
              <a:t>MBytes</a:t>
            </a:r>
            <a:r>
              <a:rPr lang="en-US" sz="1900" dirty="0">
                <a:latin typeface="Courier New" panose="02070309020205020404" pitchFamily="49" charset="0"/>
                <a:cs typeface="Courier New" panose="02070309020205020404" pitchFamily="49" charset="0"/>
              </a:rPr>
              <a:t>  2.33 </a:t>
            </a:r>
            <a:r>
              <a:rPr lang="en-US" sz="1900" dirty="0" err="1">
                <a:latin typeface="Courier New" panose="02070309020205020404" pitchFamily="49" charset="0"/>
                <a:cs typeface="Courier New" panose="02070309020205020404" pitchFamily="49" charset="0"/>
              </a:rPr>
              <a:t>Gbits</a:t>
            </a:r>
            <a:r>
              <a:rPr lang="en-US" sz="1900" dirty="0">
                <a:latin typeface="Courier New" panose="02070309020205020404" pitchFamily="49" charset="0"/>
                <a:cs typeface="Courier New" panose="02070309020205020404" pitchFamily="49" charset="0"/>
              </a:rPr>
              <a:t>/sec    0   </a:t>
            </a:r>
            <a:r>
              <a:rPr lang="en-US" sz="1900" b="1" dirty="0">
                <a:latin typeface="Courier New" panose="02070309020205020404" pitchFamily="49" charset="0"/>
                <a:cs typeface="Courier New" panose="02070309020205020404" pitchFamily="49" charset="0"/>
              </a:rPr>
              <a:t>8.26 </a:t>
            </a:r>
            <a:r>
              <a:rPr lang="en-US" sz="1900" b="1" dirty="0" err="1">
                <a:latin typeface="Courier New" panose="02070309020205020404" pitchFamily="49" charset="0"/>
                <a:cs typeface="Courier New" panose="02070309020205020404" pitchFamily="49" charset="0"/>
              </a:rPr>
              <a:t>MBytes</a:t>
            </a:r>
            <a:endParaRPr lang="en-US" sz="1900" b="1"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2000" dirty="0">
                <a:latin typeface="Courier New" panose="02070309020205020404" pitchFamily="49" charset="0"/>
                <a:cs typeface="Courier New" panose="02070309020205020404" pitchFamily="49" charset="0"/>
              </a:rPr>
              <a:t>[snip]</a:t>
            </a:r>
          </a:p>
          <a:p>
            <a:pPr marL="0" indent="0">
              <a:lnSpc>
                <a:spcPct val="100000"/>
              </a:lnSpc>
              <a:spcBef>
                <a:spcPts val="0"/>
              </a:spcBef>
              <a:buNone/>
            </a:pPr>
            <a:endParaRPr lang="en-US" sz="2000"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2400" dirty="0">
                <a:cs typeface="Calibri" panose="020F0502020204030204" pitchFamily="34" charset="0"/>
              </a:rPr>
              <a:t>Note that you will NOT see CWND data if you're using the </a:t>
            </a:r>
            <a:r>
              <a:rPr lang="en-US" sz="2000" dirty="0">
                <a:latin typeface="Courier New" panose="02070309020205020404" pitchFamily="49" charset="0"/>
                <a:cs typeface="Courier New" panose="02070309020205020404" pitchFamily="49" charset="0"/>
              </a:rPr>
              <a:t>–R </a:t>
            </a:r>
            <a:r>
              <a:rPr lang="en-US" sz="2400" dirty="0">
                <a:cs typeface="Calibri" panose="020F0502020204030204" pitchFamily="34" charset="0"/>
              </a:rPr>
              <a:t>flag (so the remote system is doing the sending) because </a:t>
            </a:r>
            <a:r>
              <a:rPr lang="en-US" sz="2400" b="1" dirty="0">
                <a:cs typeface="Calibri" panose="020F0502020204030204" pitchFamily="34" charset="0"/>
              </a:rPr>
              <a:t>ONLY</a:t>
            </a:r>
            <a:r>
              <a:rPr lang="en-US" sz="2400" dirty="0">
                <a:cs typeface="Calibri" panose="020F0502020204030204" pitchFamily="34" charset="0"/>
              </a:rPr>
              <a:t> the sender knows the current CWND data value.</a:t>
            </a:r>
          </a:p>
        </p:txBody>
      </p:sp>
      <p:sp>
        <p:nvSpPr>
          <p:cNvPr id="4" name="Slide Number Placeholder 3">
            <a:extLst>
              <a:ext uri="{FF2B5EF4-FFF2-40B4-BE49-F238E27FC236}">
                <a16:creationId xmlns:a16="http://schemas.microsoft.com/office/drawing/2014/main" id="{33924032-DB36-3156-D2DE-03E386528EF1}"/>
              </a:ext>
            </a:extLst>
          </p:cNvPr>
          <p:cNvSpPr>
            <a:spLocks noGrp="1"/>
          </p:cNvSpPr>
          <p:nvPr>
            <p:ph type="sldNum" sz="quarter" idx="12"/>
          </p:nvPr>
        </p:nvSpPr>
        <p:spPr/>
        <p:txBody>
          <a:bodyPr/>
          <a:lstStyle/>
          <a:p>
            <a:fld id="{8B04D3DA-140F-184A-82C2-6FC5EAE7F0A1}" type="slidenum">
              <a:rPr lang="en-US" smtClean="0"/>
              <a:t>99</a:t>
            </a:fld>
            <a:endParaRPr lang="en-US"/>
          </a:p>
        </p:txBody>
      </p:sp>
    </p:spTree>
    <p:extLst>
      <p:ext uri="{BB962C8B-B14F-4D97-AF65-F5344CB8AC3E}">
        <p14:creationId xmlns:p14="http://schemas.microsoft.com/office/powerpoint/2010/main" val="1862790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efaultTemplate" id="{3221A963-AAFC-8845-9B6F-C3595C806DAB}" vid="{047EB208-8742-AF43-8BB5-10C93EC9B8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19279</TotalTime>
  <Words>17934</Words>
  <Application>Microsoft Macintosh PowerPoint</Application>
  <PresentationFormat>Widescreen</PresentationFormat>
  <Paragraphs>1008</Paragraphs>
  <Slides>140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140</vt:i4>
      </vt:variant>
    </vt:vector>
  </HeadingPairs>
  <TitlesOfParts>
    <vt:vector size="145" baseType="lpstr">
      <vt:lpstr>Arial</vt:lpstr>
      <vt:lpstr>Calibri</vt:lpstr>
      <vt:lpstr>Wingdings</vt:lpstr>
      <vt:lpstr>Courier New</vt:lpstr>
      <vt:lpstr>Office Theme</vt:lpstr>
      <vt:lpstr>Understanding Network Performance</vt:lpstr>
      <vt:lpstr>Part 0. Introduction</vt:lpstr>
      <vt:lpstr>**ATTENTION**</vt:lpstr>
      <vt:lpstr>Joe! Is network performance really a 'M3AAWG thing'? YES</vt:lpstr>
      <vt:lpstr>Aside: "Are You Going To Talk About 5G Home Wireless, Too?"</vt:lpstr>
      <vt:lpstr>Corporate Connectivity: Internet Transit and Peering</vt:lpstr>
      <vt:lpstr>Internet Transit Has Been Getting Substantially Faster and CHEAPER</vt:lpstr>
      <vt:lpstr>Peering at The Seattle Internet Exchange, A Sample PNW Peering Point</vt:lpstr>
      <vt:lpstr>PeeringDB Details For the SIX (https://www.peeringdb.com/ix/13)</vt:lpstr>
      <vt:lpstr>Some Canadian Exchange Points Offering 100Gbps+ Peering Connections</vt:lpstr>
      <vt:lpstr>Security Challenges Can Arise From Fast (100Gbps+) Connections</vt:lpstr>
      <vt:lpstr>Are You Fighting Abuse? That Will Drive Your Need For Higher Bandwidth</vt:lpstr>
      <vt:lpstr>The Structure For The Rest of This Training</vt:lpstr>
      <vt:lpstr>Part I. Getting A 2.5 Gbps Network Established</vt:lpstr>
      <vt:lpstr>1. Measuring Performance To  Get A Starting Baseline</vt:lpstr>
      <vt:lpstr>Before You Do ANY Testing or Tweaking</vt:lpstr>
      <vt:lpstr>Document Your Starting Network Architecture</vt:lpstr>
      <vt:lpstr>Pre-Upgrade Bandwidth Tested From Our Calix BLAST u4 Tower</vt:lpstr>
      <vt:lpstr>That Was What We Hoped For/Expected...</vt:lpstr>
      <vt:lpstr>WIRELESS Win11 Laptop tested using https://www.speedtest.net/</vt:lpstr>
      <vt:lpstr>Things To Note About The Preceding Windows Results</vt:lpstr>
      <vt:lpstr>WIRELESS Mac M1 Laptop using https://www.speedtest.net/</vt:lpstr>
      <vt:lpstr>Some Notes About The Preceding Mac Results</vt:lpstr>
      <vt:lpstr>Obligatory Sample AI-Derived Content: WiFi Throughput by Protocol</vt:lpstr>
      <vt:lpstr>"Test Using Hardwired Connections, Not Wireless..."</vt:lpstr>
      <vt:lpstr>Testing Our Macbook With the Apple Mac Wired Ethernet Adapter</vt:lpstr>
      <vt:lpstr>Wired Ethernet Performance WORSE Than Wireless? WHAT?</vt:lpstr>
      <vt:lpstr>What If We Try A DIFFERENT Wired Ethernet Dongle on the Mac? (Such As An $11 UGREEN Gigabit USB-C to Ethernet Adapter)?</vt:lpstr>
      <vt:lpstr>We Now Have A Pretty Good Starting Performance "Baseline"</vt:lpstr>
      <vt:lpstr>2. Upgrading Client-Side  Gear for 2.5Gbps Networks</vt:lpstr>
      <vt:lpstr>Upgrading Client Hardware: What Will We Need For 2.5Gbps?</vt:lpstr>
      <vt:lpstr>Checking Mac USB Dongle Ethernet Adapter Driver Usage</vt:lpstr>
      <vt:lpstr>Checking a Couple of Actual 2.5Gbps USB-C to Ethernet "Dongles"...</vt:lpstr>
      <vt:lpstr>What About 2.5 Gbps PCIe NICs for Our Alienware Linux x86 Box?</vt:lpstr>
      <vt:lpstr>Wired Ethernet Connections? Don't Forget About Your Cables!</vt:lpstr>
      <vt:lpstr>3. Remaining 2.5Gbps Network Infrastructure</vt:lpstr>
      <vt:lpstr>Our Provider-Provided Wireless Calix Router Was Upgraded for Free!</vt:lpstr>
      <vt:lpstr>The router gateway was initially left configured for just gigabit</vt:lpstr>
      <vt:lpstr>A support ticket with the provider (and a reboot) got that corrected</vt:lpstr>
      <vt:lpstr>2.5 or 10 Gig Physical RJ45 Port Counts</vt:lpstr>
      <vt:lpstr>A Simple Unmanaged 2.5 Gig Switch</vt:lpstr>
      <vt:lpstr>Greater-Than-Gbps Switches CAN Sometimes Involve Fiber Ports</vt:lpstr>
      <vt:lpstr>Testing</vt:lpstr>
      <vt:lpstr>Throughput Tested From the Mac Using Wired Ethernet and iperf3</vt:lpstr>
      <vt:lpstr>What About The Other Direction?</vt:lpstr>
      <vt:lpstr>Why Do We "Only" Get ~2.3 Gbps instead of A Full 2.5 Gbps?</vt:lpstr>
      <vt:lpstr>Note: Our Realized Speed Can Also Be Impacted By OTHER TRAFFIC</vt:lpstr>
      <vt:lpstr>Part II. Understanding Network Performance</vt:lpstr>
      <vt:lpstr>Our Implicit Goal: Use All or Most of The Bandwidth We've Got</vt:lpstr>
      <vt:lpstr>Factors Impacting Your Network Performance</vt:lpstr>
      <vt:lpstr>4. Latency:  The Bandwidth Delay Problem for Long Fat Network (LFN) Connections</vt:lpstr>
      <vt:lpstr>Estimating Network Latency With ping</vt:lpstr>
      <vt:lpstr>Finding Round Trip Latency With Ping: Oregon to a Random Site</vt:lpstr>
      <vt:lpstr>Going Coast-to-Coast Involves MORE Latency</vt:lpstr>
      <vt:lpstr>Paths (and Hence Network Latency) Won't Always  Be "Optimal"</vt:lpstr>
      <vt:lpstr>Going From the West Coast of the U.S. To A Site In Europe</vt:lpstr>
      <vt:lpstr>PowerPoint Presentation</vt:lpstr>
      <vt:lpstr>Going Even Further: Darwin University, Northern Territory, AU</vt:lpstr>
      <vt:lpstr>PowerPoint Presentation</vt:lpstr>
      <vt:lpstr>An Aside: Potential Problems With Using Ping To Estimate Latency</vt:lpstr>
      <vt:lpstr>We Now Understand How to At Least Roughly ESTIMATE Latency</vt:lpstr>
      <vt:lpstr>Most Internet Packet Traffic Will Either Be UDP or TCP</vt:lpstr>
      <vt:lpstr>"Reliable Delivery" – The Root of TCP Performance Challenges</vt:lpstr>
      <vt:lpstr>Other Constraints Also Apply</vt:lpstr>
      <vt:lpstr>Exactly How Much Room Do We Need To Hold Traffic In Flight? Let's Compute the Bandwidth Delay Product</vt:lpstr>
      <vt:lpstr>Sizing Systems for the Required Bandwidth Delay Product</vt:lpstr>
      <vt:lpstr>Macs: Will "Auto-Tune" (But Only Up To A Point)</vt:lpstr>
      <vt:lpstr>Macs: Bumping Up the Autotuning Max Values Persistently</vt:lpstr>
      <vt:lpstr>Macs: Network Link Conditioner</vt:lpstr>
      <vt:lpstr>Macs Synthetically Adding Latency with "Network Link Conditioner"</vt:lpstr>
      <vt:lpstr>Testing With An Extra 200 msec of Synthetic Latency</vt:lpstr>
      <vt:lpstr>Linux: Like Macs, Linux Will Also "Auto-Tune" (Up To A Point)</vt:lpstr>
      <vt:lpstr>Linux: Temporarily Increasing Buffer Limits</vt:lpstr>
      <vt:lpstr>Linux: Persistently Increasing the Autotuning Values</vt:lpstr>
      <vt:lpstr>Linux: tc - Linux's equivalent of the Mac's Network Link Conditioner</vt:lpstr>
      <vt:lpstr>Windows 11: May Be Adequately "Self-Tuned" Out-of-the-box</vt:lpstr>
      <vt:lpstr>Windows 11: Addding Synthetic Network Latency Under Windows</vt:lpstr>
      <vt:lpstr>5. Congestion Control Algorithms (CCA): Managing Congestion on LFNs with CUBIC and BBR</vt:lpstr>
      <vt:lpstr>The Congestion Window (CWND)</vt:lpstr>
      <vt:lpstr>The Sawtooth Throughput Graph Implied by AIMD</vt:lpstr>
      <vt:lpstr>"CUBIC For Fast and Long-Distance Networks" (RFC 9438)</vt:lpstr>
      <vt:lpstr>What Does "Safe for Deployment On the Global Internet" Mean?</vt:lpstr>
      <vt:lpstr>Aside: Both CUBIC and BBR Leverage ECN (We'll Talk About BBR A Little Later)</vt:lpstr>
      <vt:lpstr>If You Want To Ensure ECN is Enabled (ECN will normally default to "On")</vt:lpstr>
      <vt:lpstr>If You Want To Ensure ECN is Enabled (ECN will normally default to "On") (continued)</vt:lpstr>
      <vt:lpstr>CUBIC's Popular BUT IT Can Have Issues in Loss-Prone Environments</vt:lpstr>
      <vt:lpstr>PowerPoint Presentation</vt:lpstr>
      <vt:lpstr>PowerPoint Presentation</vt:lpstr>
      <vt:lpstr>So Why Hasn't BBR Become the New Default (Displacing Cubic)?</vt:lpstr>
      <vt:lpstr>Running BBR if you're on Debian 12</vt:lpstr>
      <vt:lpstr>Reverting to the default (CUBIC) congestion control on Debian 12</vt:lpstr>
      <vt:lpstr>Using BBR2 on Windows 11 via Powershell</vt:lpstr>
      <vt:lpstr>Nice Analysis of Using BBR on Ultrafast Hosts from ESnet</vt:lpstr>
      <vt:lpstr>Aside: "What About Satellite Latencies?"</vt:lpstr>
      <vt:lpstr>6. RFC 1323 Window Scaling</vt:lpstr>
      <vt:lpstr>Returning To The TCP Congestion Window (CWND)</vt:lpstr>
      <vt:lpstr>Maximum CWND and RFC 1323 Windows Scaling</vt:lpstr>
      <vt:lpstr>Window Scaling Factor Table (Assuming Initial Window = 64KB)</vt:lpstr>
      <vt:lpstr>You'll See CWND Values Reported As Part of The iperf3 output</vt:lpstr>
      <vt:lpstr>Default Window Scaling Factors May Have Too-Low Starting Values</vt:lpstr>
      <vt:lpstr>Leave ALL RFC 1323 Options Alone ("Enabled" Is Normally The Default)</vt:lpstr>
      <vt:lpstr>7. "What About Bufferbloat?"</vt:lpstr>
      <vt:lpstr>What Is Bufferbloat?</vt:lpstr>
      <vt:lpstr>We've NOT Been Working to "Avoid Jitter and Lag"</vt:lpstr>
      <vt:lpstr> Sample https://www.waveform.com/tools/bufferbloat Results</vt:lpstr>
      <vt:lpstr>Preventing Bufferbloat Symptoms with FQ_codel</vt:lpstr>
      <vt:lpstr>8. Using tcpdump and Wireshark To Begin To Dig Into Network Traffic</vt:lpstr>
      <vt:lpstr>Why Go Over tcpdump and Wireshark today?</vt:lpstr>
      <vt:lpstr>Identifying Your Active Network Interface Under Linux</vt:lpstr>
      <vt:lpstr>Capturing Some Network Traffic Using tcpdump on Linux</vt:lpstr>
      <vt:lpstr>Our sample pcap file</vt:lpstr>
      <vt:lpstr>A (Somewhat Daunting) Opening Wireshark Window for a PCAP</vt:lpstr>
      <vt:lpstr>Once you've got a capture opened in Wireshark...</vt:lpstr>
      <vt:lpstr>Statistics  Protocol Summary (Opens In a New Window) </vt:lpstr>
      <vt:lpstr>We can get stats about our flows from Statistics  Conversations</vt:lpstr>
      <vt:lpstr>Let's Look at a Traffic-Specific Plot</vt:lpstr>
      <vt:lpstr>StatisticsTCP Stream GraphsTime Sequence (Throughput, No Zoom)</vt:lpstr>
      <vt:lpstr>Mastering The Somewhat Peculiar Wireshark Graph Interface</vt:lpstr>
      <vt:lpstr>Sample "Zoomed In" StatisticsTCP Stream GraphsTime Sequence</vt:lpstr>
      <vt:lpstr>More "Exotic" Graphs Are Also Available</vt:lpstr>
      <vt:lpstr>Statistics  TCP Stream Graphs  Time Sequence (Stevens)</vt:lpstr>
      <vt:lpstr>Statistics  TCP Stream Graphs  Time Sequence (Window Scaling)</vt:lpstr>
      <vt:lpstr>Statistics  TCP Stream Graphs  Time Sequence (RTT, Zoomed)</vt:lpstr>
      <vt:lpstr>It's Not All "Just About Graphs"</vt:lpstr>
      <vt:lpstr>Digging In To TCP Packets Details (Set the Display Filter to tcp)</vt:lpstr>
      <vt:lpstr>We saw a SYN, next we see a SYN, ACK</vt:lpstr>
      <vt:lpstr>We saw a SYN and a SYNACK, finally we see an ACK</vt:lpstr>
      <vt:lpstr>There's A Ton More You Can Do With Wireshark, But...</vt:lpstr>
      <vt:lpstr>Aside: Need Something To Investigate? Run  $ netstat -st</vt:lpstr>
      <vt:lpstr>Part III. Summary</vt:lpstr>
      <vt:lpstr>We've Covered A Lot of Material Today – TAKE AWAYS</vt:lpstr>
      <vt:lpstr>Part IV. Glossary</vt:lpstr>
      <vt:lpstr>Glossary</vt:lpstr>
      <vt:lpstr>Glossary (cont. 1)</vt:lpstr>
      <vt:lpstr>Glossary (cont. 2)</vt:lpstr>
      <vt:lpstr>Glossary (cont. 3)</vt:lpstr>
      <vt:lpstr>Glossary (cont. 4)</vt:lpstr>
      <vt:lpstr>Glossary (cont. 5)</vt:lpstr>
      <vt:lpstr>Glossary (cont. 6)</vt:lpstr>
      <vt:lpstr>  "I can't get no satisfaction I can't get no satisfaction 'Cause I try and I try and I try and I try"  Rolling Stones, "Satisfaction" (1981) https://www.youtube.com/watch?v=qAzqSYQ9X9U 3.44 million views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JS</dc:creator>
  <cp:keywords/>
  <dc:description/>
  <cp:lastModifiedBy>JS</cp:lastModifiedBy>
  <cp:revision>524</cp:revision>
  <cp:lastPrinted>2025-05-28T17:39:35Z</cp:lastPrinted>
  <dcterms:created xsi:type="dcterms:W3CDTF">2025-04-01T15:19:19Z</dcterms:created>
  <dcterms:modified xsi:type="dcterms:W3CDTF">2025-06-05T06:12:19Z</dcterms:modified>
  <cp:category/>
</cp:coreProperties>
</file>