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2"/>
  </p:notesMasterIdLst>
  <p:handoutMasterIdLst>
    <p:handoutMasterId r:id="rId123"/>
  </p:handoutMasterIdLst>
  <p:sldIdLst>
    <p:sldId id="256" r:id="rId2"/>
    <p:sldId id="287" r:id="rId3"/>
    <p:sldId id="289" r:id="rId4"/>
    <p:sldId id="269" r:id="rId5"/>
    <p:sldId id="334" r:id="rId6"/>
    <p:sldId id="321" r:id="rId7"/>
    <p:sldId id="368" r:id="rId8"/>
    <p:sldId id="298" r:id="rId9"/>
    <p:sldId id="326" r:id="rId10"/>
    <p:sldId id="311" r:id="rId11"/>
    <p:sldId id="299" r:id="rId12"/>
    <p:sldId id="294" r:id="rId13"/>
    <p:sldId id="312" r:id="rId14"/>
    <p:sldId id="293" r:id="rId15"/>
    <p:sldId id="355" r:id="rId16"/>
    <p:sldId id="303" r:id="rId17"/>
    <p:sldId id="295" r:id="rId18"/>
    <p:sldId id="320" r:id="rId19"/>
    <p:sldId id="325" r:id="rId20"/>
    <p:sldId id="328" r:id="rId21"/>
    <p:sldId id="315" r:id="rId22"/>
    <p:sldId id="300" r:id="rId23"/>
    <p:sldId id="316" r:id="rId24"/>
    <p:sldId id="329" r:id="rId25"/>
    <p:sldId id="301" r:id="rId26"/>
    <p:sldId id="302" r:id="rId27"/>
    <p:sldId id="383" r:id="rId28"/>
    <p:sldId id="317" r:id="rId29"/>
    <p:sldId id="337" r:id="rId30"/>
    <p:sldId id="351" r:id="rId31"/>
    <p:sldId id="304" r:id="rId32"/>
    <p:sldId id="258" r:id="rId33"/>
    <p:sldId id="353" r:id="rId34"/>
    <p:sldId id="356" r:id="rId35"/>
    <p:sldId id="308" r:id="rId36"/>
    <p:sldId id="330" r:id="rId37"/>
    <p:sldId id="309" r:id="rId38"/>
    <p:sldId id="331" r:id="rId39"/>
    <p:sldId id="338" r:id="rId40"/>
    <p:sldId id="339" r:id="rId41"/>
    <p:sldId id="333" r:id="rId42"/>
    <p:sldId id="365" r:id="rId43"/>
    <p:sldId id="369" r:id="rId44"/>
    <p:sldId id="370" r:id="rId45"/>
    <p:sldId id="415" r:id="rId46"/>
    <p:sldId id="366" r:id="rId47"/>
    <p:sldId id="371" r:id="rId48"/>
    <p:sldId id="358" r:id="rId49"/>
    <p:sldId id="359" r:id="rId50"/>
    <p:sldId id="360" r:id="rId51"/>
    <p:sldId id="361" r:id="rId52"/>
    <p:sldId id="362" r:id="rId53"/>
    <p:sldId id="373" r:id="rId54"/>
    <p:sldId id="374" r:id="rId55"/>
    <p:sldId id="372" r:id="rId56"/>
    <p:sldId id="404" r:id="rId57"/>
    <p:sldId id="367" r:id="rId58"/>
    <p:sldId id="357" r:id="rId59"/>
    <p:sldId id="434" r:id="rId60"/>
    <p:sldId id="341" r:id="rId61"/>
    <p:sldId id="393" r:id="rId62"/>
    <p:sldId id="394" r:id="rId63"/>
    <p:sldId id="395" r:id="rId64"/>
    <p:sldId id="396" r:id="rId65"/>
    <p:sldId id="397" r:id="rId66"/>
    <p:sldId id="398" r:id="rId67"/>
    <p:sldId id="399" r:id="rId68"/>
    <p:sldId id="400" r:id="rId69"/>
    <p:sldId id="401" r:id="rId70"/>
    <p:sldId id="402" r:id="rId71"/>
    <p:sldId id="405" r:id="rId72"/>
    <p:sldId id="435" r:id="rId73"/>
    <p:sldId id="436" r:id="rId74"/>
    <p:sldId id="437" r:id="rId75"/>
    <p:sldId id="438" r:id="rId76"/>
    <p:sldId id="439" r:id="rId77"/>
    <p:sldId id="440" r:id="rId78"/>
    <p:sldId id="441" r:id="rId79"/>
    <p:sldId id="392" r:id="rId80"/>
    <p:sldId id="340" r:id="rId81"/>
    <p:sldId id="389" r:id="rId82"/>
    <p:sldId id="346" r:id="rId83"/>
    <p:sldId id="416" r:id="rId84"/>
    <p:sldId id="409" r:id="rId85"/>
    <p:sldId id="417" r:id="rId86"/>
    <p:sldId id="418" r:id="rId87"/>
    <p:sldId id="413" r:id="rId88"/>
    <p:sldId id="420" r:id="rId89"/>
    <p:sldId id="419" r:id="rId90"/>
    <p:sldId id="410" r:id="rId91"/>
    <p:sldId id="387" r:id="rId92"/>
    <p:sldId id="388" r:id="rId93"/>
    <p:sldId id="408" r:id="rId94"/>
    <p:sldId id="386" r:id="rId95"/>
    <p:sldId id="384" r:id="rId96"/>
    <p:sldId id="421" r:id="rId97"/>
    <p:sldId id="385" r:id="rId98"/>
    <p:sldId id="347" r:id="rId99"/>
    <p:sldId id="375" r:id="rId100"/>
    <p:sldId id="379" r:id="rId101"/>
    <p:sldId id="376" r:id="rId102"/>
    <p:sldId id="378" r:id="rId103"/>
    <p:sldId id="343" r:id="rId104"/>
    <p:sldId id="381" r:id="rId105"/>
    <p:sldId id="414" r:id="rId106"/>
    <p:sldId id="407" r:id="rId107"/>
    <p:sldId id="390" r:id="rId108"/>
    <p:sldId id="380" r:id="rId109"/>
    <p:sldId id="344" r:id="rId110"/>
    <p:sldId id="345" r:id="rId111"/>
    <p:sldId id="348" r:id="rId112"/>
    <p:sldId id="349" r:id="rId113"/>
    <p:sldId id="350" r:id="rId114"/>
    <p:sldId id="403" r:id="rId115"/>
    <p:sldId id="268" r:id="rId116"/>
    <p:sldId id="430" r:id="rId117"/>
    <p:sldId id="431" r:id="rId118"/>
    <p:sldId id="432" r:id="rId119"/>
    <p:sldId id="433" r:id="rId120"/>
    <p:sldId id="406" r:id="rId1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9632" autoAdjust="0"/>
  </p:normalViewPr>
  <p:slideViewPr>
    <p:cSldViewPr snapToGrid="0" snapToObjects="1">
      <p:cViewPr varScale="1">
        <p:scale>
          <a:sx n="102" d="100"/>
          <a:sy n="102" d="100"/>
        </p:scale>
        <p:origin x="-360" y="-1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0392"/>
    </p:cViewPr>
  </p:sorterViewPr>
  <p:gridSpacing cx="76200" cy="76200"/>
</p:viewPr>
</file>

<file path=ppt/_rels/presentation.xml.rels><?xml version="1.0" encoding="UTF-8" standalone="yes"?>
<Relationships xmlns="http://schemas.openxmlformats.org/package/2006/relationships"><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notesMaster" Target="notesMasters/notesMaster1.xml"/><Relationship Id="rId123" Type="http://schemas.openxmlformats.org/officeDocument/2006/relationships/handoutMaster" Target="handoutMasters/handoutMaster1.xml"/><Relationship Id="rId124" Type="http://schemas.openxmlformats.org/officeDocument/2006/relationships/printerSettings" Target="printerSettings/printerSettings1.bin"/><Relationship Id="rId125" Type="http://schemas.openxmlformats.org/officeDocument/2006/relationships/presProps" Target="presProps.xml"/><Relationship Id="rId126" Type="http://schemas.openxmlformats.org/officeDocument/2006/relationships/viewProps" Target="viewProps.xml"/><Relationship Id="rId127" Type="http://schemas.openxmlformats.org/officeDocument/2006/relationships/theme" Target="theme/theme1.xml"/><Relationship Id="rId12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00" Type="http://schemas.openxmlformats.org/officeDocument/2006/relationships/slide" Target="slides/slide99.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Times New Roman"/>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43EEA4-1CEC-944B-8CD2-223D6211F49B}" type="datetimeFigureOut">
              <a:rPr lang="en-US" smtClean="0">
                <a:latin typeface="Times New Roman"/>
              </a:rPr>
              <a:t>12/11/13</a:t>
            </a:fld>
            <a:endParaRPr lang="en-US" dirty="0">
              <a:latin typeface="Times New Roman"/>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Times New Roman"/>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996E7CD-1F6E-7740-9217-227494F3701F}" type="slidenum">
              <a:rPr lang="en-US" smtClean="0">
                <a:latin typeface="Times New Roman"/>
              </a:rPr>
              <a:t>‹#›</a:t>
            </a:fld>
            <a:endParaRPr lang="en-US" dirty="0">
              <a:latin typeface="Times New Roman"/>
            </a:endParaRPr>
          </a:p>
        </p:txBody>
      </p:sp>
    </p:spTree>
    <p:extLst>
      <p:ext uri="{BB962C8B-B14F-4D97-AF65-F5344CB8AC3E}">
        <p14:creationId xmlns:p14="http://schemas.microsoft.com/office/powerpoint/2010/main" val="9720565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imes New Roman"/>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imes New Roman"/>
              </a:defRPr>
            </a:lvl1pPr>
          </a:lstStyle>
          <a:p>
            <a:fld id="{77728491-305B-5D47-86B8-4709CA0B0725}" type="datetimeFigureOut">
              <a:rPr lang="en-US" smtClean="0"/>
              <a:pPr/>
              <a:t>12/11/13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Times New Roman"/>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Times New Roman"/>
              </a:defRPr>
            </a:lvl1pPr>
          </a:lstStyle>
          <a:p>
            <a:fld id="{1CB8B02E-00F5-E34E-ABD2-D4DEB1F95452}" type="slidenum">
              <a:rPr lang="en-US" smtClean="0"/>
              <a:pPr/>
              <a:t>‹#›</a:t>
            </a:fld>
            <a:endParaRPr lang="en-US" dirty="0"/>
          </a:p>
        </p:txBody>
      </p:sp>
    </p:spTree>
    <p:extLst>
      <p:ext uri="{BB962C8B-B14F-4D97-AF65-F5344CB8AC3E}">
        <p14:creationId xmlns:p14="http://schemas.microsoft.com/office/powerpoint/2010/main" val="294509326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Times New Roman"/>
        <a:ea typeface="+mn-ea"/>
        <a:cs typeface="+mn-cs"/>
      </a:defRPr>
    </a:lvl1pPr>
    <a:lvl2pPr marL="457200" algn="l" defTabSz="457200" rtl="0" eaLnBrk="1" latinLnBrk="0" hangingPunct="1">
      <a:defRPr sz="1200" kern="1200">
        <a:solidFill>
          <a:schemeClr val="tx1"/>
        </a:solidFill>
        <a:latin typeface="Times New Roman"/>
        <a:ea typeface="+mn-ea"/>
        <a:cs typeface="+mn-cs"/>
      </a:defRPr>
    </a:lvl2pPr>
    <a:lvl3pPr marL="914400" algn="l" defTabSz="457200" rtl="0" eaLnBrk="1" latinLnBrk="0" hangingPunct="1">
      <a:defRPr sz="1200" kern="1200">
        <a:solidFill>
          <a:schemeClr val="tx1"/>
        </a:solidFill>
        <a:latin typeface="Times New Roman"/>
        <a:ea typeface="+mn-ea"/>
        <a:cs typeface="+mn-cs"/>
      </a:defRPr>
    </a:lvl3pPr>
    <a:lvl4pPr marL="1371600" algn="l" defTabSz="457200" rtl="0" eaLnBrk="1" latinLnBrk="0" hangingPunct="1">
      <a:defRPr sz="1200" kern="1200">
        <a:solidFill>
          <a:schemeClr val="tx1"/>
        </a:solidFill>
        <a:latin typeface="Times New Roman"/>
        <a:ea typeface="+mn-ea"/>
        <a:cs typeface="+mn-cs"/>
      </a:defRPr>
    </a:lvl4pPr>
    <a:lvl5pPr marL="1828800" algn="l" defTabSz="457200" rtl="0" eaLnBrk="1" latinLnBrk="0" hangingPunct="1">
      <a:defRPr sz="1200" kern="1200">
        <a:solidFill>
          <a:schemeClr val="tx1"/>
        </a:solidFill>
        <a:latin typeface="Times New Roman"/>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2B7EB8F-3BD4-1B42-A916-672EE9F65B89}" type="datetime1">
              <a:rPr lang="en-US" smtClean="0"/>
              <a:t>12/11/13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A55A4-26E8-5743-9107-115BF5688B2A}" type="slidenum">
              <a:rPr lang="en-US" smtClean="0"/>
              <a:t>‹#›</a:t>
            </a:fld>
            <a:endParaRPr lang="en-US"/>
          </a:p>
        </p:txBody>
      </p:sp>
    </p:spTree>
    <p:extLst>
      <p:ext uri="{BB962C8B-B14F-4D97-AF65-F5344CB8AC3E}">
        <p14:creationId xmlns:p14="http://schemas.microsoft.com/office/powerpoint/2010/main" val="3546764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E04F0D2-8C3D-1B43-A0EC-3D94F8122DCB}" type="datetime1">
              <a:rPr lang="en-US" smtClean="0"/>
              <a:t>12/11/13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A55A4-26E8-5743-9107-115BF5688B2A}" type="slidenum">
              <a:rPr lang="en-US" smtClean="0"/>
              <a:t>‹#›</a:t>
            </a:fld>
            <a:endParaRPr lang="en-US"/>
          </a:p>
        </p:txBody>
      </p:sp>
    </p:spTree>
    <p:extLst>
      <p:ext uri="{BB962C8B-B14F-4D97-AF65-F5344CB8AC3E}">
        <p14:creationId xmlns:p14="http://schemas.microsoft.com/office/powerpoint/2010/main" val="1060887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DA6250C-085F-7943-B5B1-5A52A0A55726}" type="datetime1">
              <a:rPr lang="en-US" smtClean="0"/>
              <a:t>12/11/13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A55A4-26E8-5743-9107-115BF5688B2A}" type="slidenum">
              <a:rPr lang="en-US" smtClean="0"/>
              <a:t>‹#›</a:t>
            </a:fld>
            <a:endParaRPr lang="en-US"/>
          </a:p>
        </p:txBody>
      </p:sp>
    </p:spTree>
    <p:extLst>
      <p:ext uri="{BB962C8B-B14F-4D97-AF65-F5344CB8AC3E}">
        <p14:creationId xmlns:p14="http://schemas.microsoft.com/office/powerpoint/2010/main" val="30828852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A08908-5103-F64D-AA83-DAE564B75626}" type="datetime1">
              <a:rPr lang="en-US" smtClean="0"/>
              <a:t>12/11/13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A55A4-26E8-5743-9107-115BF5688B2A}" type="slidenum">
              <a:rPr lang="en-US" smtClean="0"/>
              <a:t>‹#›</a:t>
            </a:fld>
            <a:endParaRPr lang="en-US"/>
          </a:p>
        </p:txBody>
      </p:sp>
    </p:spTree>
    <p:extLst>
      <p:ext uri="{BB962C8B-B14F-4D97-AF65-F5344CB8AC3E}">
        <p14:creationId xmlns:p14="http://schemas.microsoft.com/office/powerpoint/2010/main" val="2990202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73D98D-97F2-1544-AB73-C147CC4B0C72}" type="datetime1">
              <a:rPr lang="en-US" smtClean="0"/>
              <a:t>12/11/13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2A55A4-26E8-5743-9107-115BF5688B2A}" type="slidenum">
              <a:rPr lang="en-US" smtClean="0"/>
              <a:t>‹#›</a:t>
            </a:fld>
            <a:endParaRPr lang="en-US"/>
          </a:p>
        </p:txBody>
      </p:sp>
    </p:spTree>
    <p:extLst>
      <p:ext uri="{BB962C8B-B14F-4D97-AF65-F5344CB8AC3E}">
        <p14:creationId xmlns:p14="http://schemas.microsoft.com/office/powerpoint/2010/main" val="3876470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C47621-DE36-DC46-AC20-D2924175AA92}" type="datetime1">
              <a:rPr lang="en-US" smtClean="0"/>
              <a:t>12/11/13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A55A4-26E8-5743-9107-115BF5688B2A}" type="slidenum">
              <a:rPr lang="en-US" smtClean="0"/>
              <a:t>‹#›</a:t>
            </a:fld>
            <a:endParaRPr lang="en-US"/>
          </a:p>
        </p:txBody>
      </p:sp>
    </p:spTree>
    <p:extLst>
      <p:ext uri="{BB962C8B-B14F-4D97-AF65-F5344CB8AC3E}">
        <p14:creationId xmlns:p14="http://schemas.microsoft.com/office/powerpoint/2010/main" val="3844115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04B03D-8443-754E-971A-96781B815CE2}" type="datetime1">
              <a:rPr lang="en-US" smtClean="0"/>
              <a:t>12/11/13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2A55A4-26E8-5743-9107-115BF5688B2A}" type="slidenum">
              <a:rPr lang="en-US" smtClean="0"/>
              <a:t>‹#›</a:t>
            </a:fld>
            <a:endParaRPr lang="en-US"/>
          </a:p>
        </p:txBody>
      </p:sp>
    </p:spTree>
    <p:extLst>
      <p:ext uri="{BB962C8B-B14F-4D97-AF65-F5344CB8AC3E}">
        <p14:creationId xmlns:p14="http://schemas.microsoft.com/office/powerpoint/2010/main" val="4039589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31C4470-0189-5344-AEE9-FB90E90DB081}" type="datetime1">
              <a:rPr lang="en-US" smtClean="0"/>
              <a:t>12/11/13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2A55A4-26E8-5743-9107-115BF5688B2A}" type="slidenum">
              <a:rPr lang="en-US" smtClean="0"/>
              <a:t>‹#›</a:t>
            </a:fld>
            <a:endParaRPr lang="en-US"/>
          </a:p>
        </p:txBody>
      </p:sp>
    </p:spTree>
    <p:extLst>
      <p:ext uri="{BB962C8B-B14F-4D97-AF65-F5344CB8AC3E}">
        <p14:creationId xmlns:p14="http://schemas.microsoft.com/office/powerpoint/2010/main" val="4082400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EDB1FD-D4D7-524A-B7B8-EC02E1587A9E}" type="datetime1">
              <a:rPr lang="en-US" smtClean="0"/>
              <a:t>12/11/13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2A55A4-26E8-5743-9107-115BF5688B2A}" type="slidenum">
              <a:rPr lang="en-US" smtClean="0"/>
              <a:t>‹#›</a:t>
            </a:fld>
            <a:endParaRPr lang="en-US"/>
          </a:p>
        </p:txBody>
      </p:sp>
    </p:spTree>
    <p:extLst>
      <p:ext uri="{BB962C8B-B14F-4D97-AF65-F5344CB8AC3E}">
        <p14:creationId xmlns:p14="http://schemas.microsoft.com/office/powerpoint/2010/main" val="3759584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4E5201F-7BEF-3842-85E2-0765D5FC65A8}" type="datetime1">
              <a:rPr lang="en-US" smtClean="0"/>
              <a:t>12/11/13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A55A4-26E8-5743-9107-115BF5688B2A}" type="slidenum">
              <a:rPr lang="en-US" smtClean="0"/>
              <a:t>‹#›</a:t>
            </a:fld>
            <a:endParaRPr lang="en-US"/>
          </a:p>
        </p:txBody>
      </p:sp>
    </p:spTree>
    <p:extLst>
      <p:ext uri="{BB962C8B-B14F-4D97-AF65-F5344CB8AC3E}">
        <p14:creationId xmlns:p14="http://schemas.microsoft.com/office/powerpoint/2010/main" val="1925023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0C31A6-390A-3049-AFC0-97312B266023}" type="datetime1">
              <a:rPr lang="en-US" smtClean="0"/>
              <a:t>12/11/13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2A55A4-26E8-5743-9107-115BF5688B2A}" type="slidenum">
              <a:rPr lang="en-US" smtClean="0"/>
              <a:t>‹#›</a:t>
            </a:fld>
            <a:endParaRPr lang="en-US"/>
          </a:p>
        </p:txBody>
      </p:sp>
    </p:spTree>
    <p:extLst>
      <p:ext uri="{BB962C8B-B14F-4D97-AF65-F5344CB8AC3E}">
        <p14:creationId xmlns:p14="http://schemas.microsoft.com/office/powerpoint/2010/main" val="173270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a:defRPr>
            </a:lvl1pPr>
          </a:lstStyle>
          <a:p>
            <a:fld id="{A58886A7-6104-EF49-8C17-F20A21AD2C67}" type="datetime1">
              <a:rPr lang="en-US" smtClean="0"/>
              <a:t>12/11/13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a:defRPr>
            </a:lvl1pPr>
          </a:lstStyle>
          <a:p>
            <a:fld id="{002A55A4-26E8-5743-9107-115BF5688B2A}" type="slidenum">
              <a:rPr lang="en-US" smtClean="0"/>
              <a:pPr/>
              <a:t>‹#›</a:t>
            </a:fld>
            <a:endParaRPr lang="en-US" dirty="0"/>
          </a:p>
        </p:txBody>
      </p:sp>
    </p:spTree>
    <p:extLst>
      <p:ext uri="{BB962C8B-B14F-4D97-AF65-F5344CB8AC3E}">
        <p14:creationId xmlns:p14="http://schemas.microsoft.com/office/powerpoint/2010/main" val="1266052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Times New Roman"/>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imes New Roman"/>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imes New Roman"/>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imes New Roman"/>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imes New Roman"/>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gif"/></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gif"/></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gif"/><Relationship Id="rId3" Type="http://schemas.openxmlformats.org/officeDocument/2006/relationships/image" Target="../media/image5.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gi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gi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gif"/></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gif"/></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gif"/></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88120"/>
            <a:ext cx="7772400" cy="2064019"/>
          </a:xfrm>
        </p:spPr>
        <p:txBody>
          <a:bodyPr>
            <a:noAutofit/>
          </a:bodyPr>
          <a:lstStyle/>
          <a:p>
            <a:r>
              <a:rPr lang="en-US" sz="3200" b="1" dirty="0" smtClean="0">
                <a:latin typeface="Times New Roman"/>
              </a:rPr>
              <a:t>Networking in These Crazy Days:</a:t>
            </a:r>
            <a:br>
              <a:rPr lang="en-US" sz="3200" b="1" dirty="0" smtClean="0">
                <a:latin typeface="Times New Roman"/>
              </a:rPr>
            </a:br>
            <a:r>
              <a:rPr lang="en-US" sz="3200" b="1" dirty="0" smtClean="0">
                <a:latin typeface="Times New Roman"/>
              </a:rPr>
              <a:t>Stay Calm, Get Secure, and Get Involved</a:t>
            </a:r>
            <a:endParaRPr lang="en-US" sz="3200" b="1" dirty="0">
              <a:latin typeface="Times New Roman"/>
            </a:endParaRPr>
          </a:p>
        </p:txBody>
      </p:sp>
      <p:sp>
        <p:nvSpPr>
          <p:cNvPr id="3" name="Subtitle 2"/>
          <p:cNvSpPr>
            <a:spLocks noGrp="1"/>
          </p:cNvSpPr>
          <p:nvPr>
            <p:ph type="subTitle" idx="1"/>
          </p:nvPr>
        </p:nvSpPr>
        <p:spPr>
          <a:xfrm>
            <a:off x="304249" y="2612001"/>
            <a:ext cx="8532195" cy="3526628"/>
          </a:xfrm>
        </p:spPr>
        <p:txBody>
          <a:bodyPr>
            <a:normAutofit/>
          </a:bodyPr>
          <a:lstStyle/>
          <a:p>
            <a:r>
              <a:rPr lang="en-US" sz="2400" dirty="0" smtClean="0">
                <a:solidFill>
                  <a:schemeClr val="tx1"/>
                </a:solidFill>
              </a:rPr>
              <a:t>Joe St Sauver, Ph.D. (joe@uoregon.edu)</a:t>
            </a:r>
          </a:p>
          <a:p>
            <a:endParaRPr lang="en-US" sz="2400" dirty="0">
              <a:solidFill>
                <a:schemeClr val="tx1"/>
              </a:solidFill>
            </a:endParaRPr>
          </a:p>
          <a:p>
            <a:r>
              <a:rPr lang="en-US" sz="2400" dirty="0" smtClean="0">
                <a:solidFill>
                  <a:schemeClr val="tx1"/>
                </a:solidFill>
              </a:rPr>
              <a:t>Merit Networking Summit</a:t>
            </a:r>
          </a:p>
          <a:p>
            <a:r>
              <a:rPr lang="en-US" sz="2400" dirty="0" smtClean="0">
                <a:solidFill>
                  <a:schemeClr val="tx1"/>
                </a:solidFill>
              </a:rPr>
              <a:t>Ann Arbor, MI </a:t>
            </a:r>
          </a:p>
          <a:p>
            <a:r>
              <a:rPr lang="en-US" sz="2400" dirty="0" smtClean="0">
                <a:solidFill>
                  <a:schemeClr val="tx1"/>
                </a:solidFill>
              </a:rPr>
              <a:t>December 12</a:t>
            </a:r>
            <a:r>
              <a:rPr lang="en-US" sz="2400" baseline="30000" dirty="0" smtClean="0">
                <a:solidFill>
                  <a:schemeClr val="tx1"/>
                </a:solidFill>
              </a:rPr>
              <a:t>th</a:t>
            </a:r>
            <a:r>
              <a:rPr lang="en-US" sz="2400" dirty="0" smtClean="0">
                <a:solidFill>
                  <a:schemeClr val="tx1"/>
                </a:solidFill>
              </a:rPr>
              <a:t>, 2013</a:t>
            </a:r>
          </a:p>
          <a:p>
            <a:endParaRPr lang="en-US" sz="2400" dirty="0" smtClean="0">
              <a:solidFill>
                <a:schemeClr val="tx1"/>
              </a:solidFill>
            </a:endParaRPr>
          </a:p>
          <a:p>
            <a:r>
              <a:rPr lang="en-US" sz="2400" dirty="0" smtClean="0">
                <a:solidFill>
                  <a:schemeClr val="tx1"/>
                </a:solidFill>
              </a:rPr>
              <a:t>http://pages.uoregon.edu/joe/merit-networking/</a:t>
            </a:r>
          </a:p>
          <a:p>
            <a:endParaRPr lang="en-US" sz="2400" dirty="0">
              <a:solidFill>
                <a:schemeClr val="tx1"/>
              </a:solidFill>
            </a:endParaRPr>
          </a:p>
        </p:txBody>
      </p:sp>
    </p:spTree>
    <p:extLst>
      <p:ext uri="{BB962C8B-B14F-4D97-AF65-F5344CB8AC3E}">
        <p14:creationId xmlns:p14="http://schemas.microsoft.com/office/powerpoint/2010/main" val="236200396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7651"/>
            <a:ext cx="9143999" cy="467285"/>
          </a:xfrm>
        </p:spPr>
        <p:txBody>
          <a:bodyPr>
            <a:normAutofit/>
          </a:bodyPr>
          <a:lstStyle/>
          <a:p>
            <a:r>
              <a:rPr lang="en-US" sz="3200" b="1" dirty="0" smtClean="0"/>
              <a:t>Two Implications of Impeding IPv4 Run Out</a:t>
            </a:r>
            <a:endParaRPr lang="en-US" sz="3200" b="1" dirty="0"/>
          </a:p>
        </p:txBody>
      </p:sp>
      <p:sp>
        <p:nvSpPr>
          <p:cNvPr id="3" name="Content Placeholder 2"/>
          <p:cNvSpPr>
            <a:spLocks noGrp="1"/>
          </p:cNvSpPr>
          <p:nvPr>
            <p:ph idx="1"/>
          </p:nvPr>
        </p:nvSpPr>
        <p:spPr>
          <a:xfrm>
            <a:off x="167725" y="979714"/>
            <a:ext cx="8817535" cy="5658123"/>
          </a:xfrm>
        </p:spPr>
        <p:txBody>
          <a:bodyPr>
            <a:normAutofit/>
          </a:bodyPr>
          <a:lstStyle/>
          <a:p>
            <a:r>
              <a:rPr lang="en-US" sz="2400" b="1" dirty="0" smtClean="0"/>
              <a:t>Implication One:</a:t>
            </a:r>
            <a:r>
              <a:rPr lang="en-US" sz="2400" dirty="0" smtClean="0"/>
              <a:t> IF your site is in the Americas and you have a LEGITIMATE and JUSTIFIABLE need for more IPv4 address space, NOW is the time to ask for it. </a:t>
            </a:r>
            <a:r>
              <a:rPr lang="en-US" sz="2400" b="1" dirty="0" smtClean="0"/>
              <a:t>DO NOT procrastinate. </a:t>
            </a:r>
            <a:r>
              <a:rPr lang="en-US" sz="2400" dirty="0" smtClean="0"/>
              <a:t>Once ARIN and LACNIC are down to their last /8 it will be too late for you to get more IPv4 space you may legitimately need</a:t>
            </a:r>
            <a:r>
              <a:rPr lang="en-US" sz="2400" dirty="0"/>
              <a:t> </a:t>
            </a:r>
            <a:r>
              <a:rPr lang="en-US" sz="2400" dirty="0" smtClean="0"/>
              <a:t>-- even if you can fully and convincingly document that request. </a:t>
            </a:r>
            <a:r>
              <a:rPr lang="en-US" sz="2400" dirty="0"/>
              <a:t>(</a:t>
            </a:r>
            <a:r>
              <a:rPr lang="en-US" sz="2400" dirty="0" smtClean="0"/>
              <a:t>That said, please do NOT embarrass yourself or your organization by asking for space you don't  actually need and can't compellingly justify.)</a:t>
            </a:r>
          </a:p>
          <a:p>
            <a:endParaRPr lang="en-US" sz="2400" dirty="0"/>
          </a:p>
          <a:p>
            <a:r>
              <a:rPr lang="en-US" sz="2400" b="1" dirty="0" smtClean="0"/>
              <a:t>Implication Two: </a:t>
            </a:r>
            <a:r>
              <a:rPr lang="en-US" sz="2400" dirty="0" smtClean="0"/>
              <a:t>At the same time you review your IPv4 address requirements, </a:t>
            </a:r>
            <a:r>
              <a:rPr lang="en-US" sz="2400" u="sng" dirty="0" smtClean="0"/>
              <a:t>it is critical that </a:t>
            </a:r>
            <a:r>
              <a:rPr lang="en-US" sz="2400" b="1" i="1" u="sng" dirty="0" smtClean="0"/>
              <a:t>everyone</a:t>
            </a:r>
            <a:r>
              <a:rPr lang="en-US" sz="2400" u="sng" dirty="0" smtClean="0"/>
              <a:t> get IPv6 deployed.</a:t>
            </a:r>
          </a:p>
          <a:p>
            <a:endParaRPr lang="en-US" sz="2400" u="sng" dirty="0"/>
          </a:p>
          <a:p>
            <a:r>
              <a:rPr lang="en-US" sz="2400" dirty="0" smtClean="0"/>
              <a:t>By the way, bad as things are in the Americas, the IPv4 situation is WORSE in Europe and Asia.</a:t>
            </a:r>
          </a:p>
        </p:txBody>
      </p:sp>
      <p:sp>
        <p:nvSpPr>
          <p:cNvPr id="4" name="Slide Number Placeholder 3"/>
          <p:cNvSpPr>
            <a:spLocks noGrp="1"/>
          </p:cNvSpPr>
          <p:nvPr>
            <p:ph type="sldNum" sz="quarter" idx="12"/>
          </p:nvPr>
        </p:nvSpPr>
        <p:spPr/>
        <p:txBody>
          <a:bodyPr/>
          <a:lstStyle/>
          <a:p>
            <a:fld id="{002A55A4-26E8-5743-9107-115BF5688B2A}" type="slidenum">
              <a:rPr lang="en-US" smtClean="0"/>
              <a:t>10</a:t>
            </a:fld>
            <a:endParaRPr lang="en-US" dirty="0"/>
          </a:p>
        </p:txBody>
      </p:sp>
    </p:spTree>
    <p:extLst>
      <p:ext uri="{BB962C8B-B14F-4D97-AF65-F5344CB8AC3E}">
        <p14:creationId xmlns:p14="http://schemas.microsoft.com/office/powerpoint/2010/main" val="3070822035"/>
      </p:ext>
    </p:extLst>
  </p:cSld>
  <p:clrMapOvr>
    <a:masterClrMapping/>
  </p:clrMapOvr>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443"/>
            <a:ext cx="9143999" cy="533920"/>
          </a:xfrm>
        </p:spPr>
        <p:txBody>
          <a:bodyPr>
            <a:normAutofit/>
          </a:bodyPr>
          <a:lstStyle/>
          <a:p>
            <a:r>
              <a:rPr lang="en-US" sz="3200" b="1" dirty="0" smtClean="0"/>
              <a:t>No ISP Is Going To "Take a Bullet" for You</a:t>
            </a:r>
            <a:endParaRPr lang="en-US" sz="3200" b="1" dirty="0"/>
          </a:p>
        </p:txBody>
      </p:sp>
      <p:sp>
        <p:nvSpPr>
          <p:cNvPr id="3" name="Content Placeholder 2"/>
          <p:cNvSpPr>
            <a:spLocks noGrp="1"/>
          </p:cNvSpPr>
          <p:nvPr>
            <p:ph idx="1"/>
          </p:nvPr>
        </p:nvSpPr>
        <p:spPr>
          <a:xfrm>
            <a:off x="167725" y="767879"/>
            <a:ext cx="8817535" cy="5869959"/>
          </a:xfrm>
        </p:spPr>
        <p:txBody>
          <a:bodyPr>
            <a:normAutofit/>
          </a:bodyPr>
          <a:lstStyle/>
          <a:p>
            <a:r>
              <a:rPr lang="en-US" sz="2400" dirty="0" smtClean="0"/>
              <a:t>As you think about your email and its privacy, let's be pragmatic: </a:t>
            </a:r>
            <a:br>
              <a:rPr lang="en-US" sz="2400" dirty="0" smtClean="0"/>
            </a:br>
            <a:r>
              <a:rPr lang="en-US" sz="2400" dirty="0" smtClean="0"/>
              <a:t>it isn't realistic to expect </a:t>
            </a:r>
            <a:r>
              <a:rPr lang="en-US" sz="2400" i="1" dirty="0" smtClean="0"/>
              <a:t>any</a:t>
            </a:r>
            <a:r>
              <a:rPr lang="en-US" sz="2400" dirty="0" smtClean="0"/>
              <a:t> provider to refuse to obey a lawful court order. No ISP will defy a judge and go to jail (or be forced to pay huge contempt of court fines) just to protect your privacy. </a:t>
            </a:r>
            <a:endParaRPr lang="en-US" sz="2400" dirty="0"/>
          </a:p>
          <a:p>
            <a:r>
              <a:rPr lang="en-US" sz="2400" dirty="0" smtClean="0"/>
              <a:t>Thus, if you, as an end user, really want to protect your email privacy, you'll need to use an</a:t>
            </a:r>
            <a:r>
              <a:rPr lang="en-US" sz="2400" b="1" dirty="0" smtClean="0"/>
              <a:t> end-to-end email encryption </a:t>
            </a:r>
            <a:r>
              <a:rPr lang="en-US" sz="2400" dirty="0" smtClean="0"/>
              <a:t>technology such as </a:t>
            </a:r>
            <a:r>
              <a:rPr lang="en-US" sz="2400" b="1" dirty="0" smtClean="0"/>
              <a:t>PGP, GNU Privacy Guard</a:t>
            </a:r>
            <a:r>
              <a:rPr lang="en-US" sz="2400" dirty="0" smtClean="0"/>
              <a:t>, or </a:t>
            </a:r>
            <a:r>
              <a:rPr lang="en-US" sz="2400" b="1" dirty="0" smtClean="0"/>
              <a:t>S/MIME</a:t>
            </a:r>
            <a:r>
              <a:rPr lang="en-US" sz="2400" dirty="0" smtClean="0"/>
              <a:t>, </a:t>
            </a:r>
            <a:br>
              <a:rPr lang="en-US" sz="2400" dirty="0" smtClean="0"/>
            </a:br>
            <a:r>
              <a:rPr lang="en-US" sz="2400" dirty="0" smtClean="0"/>
              <a:t>where only YOU control the private key needed to decrypt those messages. (For a tutorial on S/MIME</a:t>
            </a:r>
            <a:r>
              <a:rPr lang="en-US" sz="2400" dirty="0"/>
              <a:t>, see http://pages.uoregon.edu/joe/secprof2012/sec-prof-2012-client-</a:t>
            </a:r>
            <a:r>
              <a:rPr lang="en-US" sz="2400" dirty="0" smtClean="0"/>
              <a:t>certs.pdf ).</a:t>
            </a:r>
          </a:p>
          <a:p>
            <a:r>
              <a:rPr lang="en-US" sz="2400" dirty="0" smtClean="0"/>
              <a:t>Let me also note that using PGP, GPG or S/MIME won't be painless: you </a:t>
            </a:r>
            <a:r>
              <a:rPr lang="en-US" sz="2400" u="sng" dirty="0" smtClean="0"/>
              <a:t>will</a:t>
            </a:r>
            <a:r>
              <a:rPr lang="en-US" sz="2400" dirty="0" smtClean="0"/>
              <a:t> sacrifice some convenience for your privacy.</a:t>
            </a:r>
          </a:p>
          <a:p>
            <a:r>
              <a:rPr lang="en-US" sz="2400" dirty="0" smtClean="0"/>
              <a:t>Even if the contents of your email are fully protected by strong encryption, you should also know that your email messages will still be potentially vulnerable to traffic analysis.</a:t>
            </a:r>
          </a:p>
        </p:txBody>
      </p:sp>
      <p:sp>
        <p:nvSpPr>
          <p:cNvPr id="4" name="Slide Number Placeholder 3"/>
          <p:cNvSpPr>
            <a:spLocks noGrp="1"/>
          </p:cNvSpPr>
          <p:nvPr>
            <p:ph type="sldNum" sz="quarter" idx="12"/>
          </p:nvPr>
        </p:nvSpPr>
        <p:spPr/>
        <p:txBody>
          <a:bodyPr/>
          <a:lstStyle/>
          <a:p>
            <a:fld id="{002A55A4-26E8-5743-9107-115BF5688B2A}" type="slidenum">
              <a:rPr lang="en-US" smtClean="0"/>
              <a:t>100</a:t>
            </a:fld>
            <a:endParaRPr lang="en-US"/>
          </a:p>
        </p:txBody>
      </p:sp>
    </p:spTree>
    <p:extLst>
      <p:ext uri="{BB962C8B-B14F-4D97-AF65-F5344CB8AC3E}">
        <p14:creationId xmlns:p14="http://schemas.microsoft.com/office/powerpoint/2010/main" val="229826374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5" y="115443"/>
            <a:ext cx="8817535" cy="533920"/>
          </a:xfrm>
        </p:spPr>
        <p:txBody>
          <a:bodyPr>
            <a:normAutofit/>
          </a:bodyPr>
          <a:lstStyle/>
          <a:p>
            <a:r>
              <a:rPr lang="en-US" sz="3200" b="1" dirty="0" smtClean="0"/>
              <a:t>"Huh? Traffic Analysis?"</a:t>
            </a:r>
            <a:endParaRPr lang="en-US" sz="3200" b="1" dirty="0"/>
          </a:p>
        </p:txBody>
      </p:sp>
      <p:sp>
        <p:nvSpPr>
          <p:cNvPr id="3" name="Content Placeholder 2"/>
          <p:cNvSpPr>
            <a:spLocks noGrp="1"/>
          </p:cNvSpPr>
          <p:nvPr>
            <p:ph idx="1"/>
          </p:nvPr>
        </p:nvSpPr>
        <p:spPr>
          <a:xfrm>
            <a:off x="167725" y="728501"/>
            <a:ext cx="8817535" cy="5909337"/>
          </a:xfrm>
        </p:spPr>
        <p:txBody>
          <a:bodyPr>
            <a:normAutofit/>
          </a:bodyPr>
          <a:lstStyle/>
          <a:p>
            <a:r>
              <a:rPr lang="en-US" sz="2400" dirty="0"/>
              <a:t>A</a:t>
            </a:r>
            <a:r>
              <a:rPr lang="en-US" sz="2400" dirty="0" smtClean="0"/>
              <a:t>n intelligence analyst doesn't always need to be able to see the plain text contents of a communication in order to be able to infer important information about a conversation.</a:t>
            </a:r>
            <a:endParaRPr lang="en-US" sz="2400" dirty="0"/>
          </a:p>
          <a:p>
            <a:r>
              <a:rPr lang="en-US" sz="2400" dirty="0" smtClean="0"/>
              <a:t>Sometimes just </a:t>
            </a:r>
            <a:r>
              <a:rPr lang="en-US" sz="2400" dirty="0"/>
              <a:t>knowing that </a:t>
            </a:r>
            <a:r>
              <a:rPr lang="en-US" sz="2400" dirty="0" smtClean="0"/>
              <a:t>any conversation </a:t>
            </a:r>
            <a:r>
              <a:rPr lang="en-US" sz="2400" dirty="0"/>
              <a:t>is </a:t>
            </a:r>
            <a:r>
              <a:rPr lang="en-US" sz="2400" dirty="0" smtClean="0"/>
              <a:t>happening between </a:t>
            </a:r>
            <a:r>
              <a:rPr lang="en-US" sz="2400" dirty="0"/>
              <a:t>two particular parties </a:t>
            </a:r>
            <a:r>
              <a:rPr lang="en-US" sz="2400" dirty="0" smtClean="0"/>
              <a:t>is enough to convey </a:t>
            </a:r>
            <a:r>
              <a:rPr lang="en-US" sz="2400" dirty="0"/>
              <a:t>significant </a:t>
            </a:r>
            <a:r>
              <a:rPr lang="en-US" sz="2400" dirty="0" smtClean="0"/>
              <a:t>information. A </a:t>
            </a:r>
            <a:r>
              <a:rPr lang="en-US" sz="2400" dirty="0"/>
              <a:t>classic example: a government official in a </a:t>
            </a:r>
            <a:r>
              <a:rPr lang="en-US" sz="2400" dirty="0" smtClean="0"/>
              <a:t/>
            </a:r>
            <a:br>
              <a:rPr lang="en-US" sz="2400" dirty="0" smtClean="0"/>
            </a:br>
            <a:r>
              <a:rPr lang="en-US" sz="2400" dirty="0" smtClean="0"/>
              <a:t>sensitive role </a:t>
            </a:r>
            <a:r>
              <a:rPr lang="en-US" sz="2400" dirty="0"/>
              <a:t>begins exchanging non-official messages with a known </a:t>
            </a:r>
            <a:r>
              <a:rPr lang="en-US" sz="2400" dirty="0" smtClean="0"/>
              <a:t>agent </a:t>
            </a:r>
            <a:r>
              <a:rPr lang="en-US" sz="2400" dirty="0"/>
              <a:t>of a foreign </a:t>
            </a:r>
            <a:r>
              <a:rPr lang="en-US" sz="2400" dirty="0" smtClean="0"/>
              <a:t>power. If </a:t>
            </a:r>
            <a:r>
              <a:rPr lang="en-US" sz="2400" dirty="0"/>
              <a:t>that was noted, a big red flag might </a:t>
            </a:r>
            <a:r>
              <a:rPr lang="en-US" sz="2400" dirty="0" smtClean="0"/>
              <a:t>appropriately </a:t>
            </a:r>
            <a:r>
              <a:rPr lang="en-US" sz="2400" dirty="0"/>
              <a:t>go </a:t>
            </a:r>
            <a:r>
              <a:rPr lang="en-US" sz="2400" dirty="0" smtClean="0"/>
              <a:t>up</a:t>
            </a:r>
            <a:r>
              <a:rPr lang="en-US" sz="2400" dirty="0"/>
              <a:t> </a:t>
            </a:r>
            <a:r>
              <a:rPr lang="en-US" sz="2400" dirty="0" smtClean="0"/>
              <a:t>for the counterintelligence types.</a:t>
            </a:r>
          </a:p>
          <a:p>
            <a:r>
              <a:rPr lang="en-US" sz="2400" dirty="0"/>
              <a:t>Other times, the frequency/volume of communications may signal that something's </a:t>
            </a:r>
            <a:r>
              <a:rPr lang="en-US" sz="2400" dirty="0" smtClean="0"/>
              <a:t>afoot. For </a:t>
            </a:r>
            <a:r>
              <a:rPr lang="en-US" sz="2400" dirty="0"/>
              <a:t>instance, normal traffic volume might be sporadic and brief, </a:t>
            </a:r>
            <a:r>
              <a:rPr lang="en-US" sz="2400" dirty="0" smtClean="0"/>
              <a:t>but during an incident, </a:t>
            </a:r>
            <a:r>
              <a:rPr lang="en-US" sz="2400" dirty="0"/>
              <a:t>message count and </a:t>
            </a:r>
            <a:r>
              <a:rPr lang="en-US" sz="2400" dirty="0" smtClean="0"/>
              <a:t>message </a:t>
            </a:r>
            <a:r>
              <a:rPr lang="en-US" sz="2400" dirty="0"/>
              <a:t>volume might ramp up dramatically (this is the classic "increased </a:t>
            </a:r>
            <a:r>
              <a:rPr lang="en-US" sz="2400" dirty="0" smtClean="0"/>
              <a:t>chatter" phenomena you nay hear reported in the news).</a:t>
            </a:r>
          </a:p>
          <a:p>
            <a:r>
              <a:rPr lang="en-US" sz="2400" dirty="0" smtClean="0"/>
              <a:t>Social graphs can also be used to ID the relationships of parties.</a:t>
            </a:r>
          </a:p>
        </p:txBody>
      </p:sp>
      <p:sp>
        <p:nvSpPr>
          <p:cNvPr id="4" name="Slide Number Placeholder 3"/>
          <p:cNvSpPr>
            <a:spLocks noGrp="1"/>
          </p:cNvSpPr>
          <p:nvPr>
            <p:ph type="sldNum" sz="quarter" idx="12"/>
          </p:nvPr>
        </p:nvSpPr>
        <p:spPr/>
        <p:txBody>
          <a:bodyPr/>
          <a:lstStyle/>
          <a:p>
            <a:fld id="{002A55A4-26E8-5743-9107-115BF5688B2A}" type="slidenum">
              <a:rPr lang="en-US" smtClean="0"/>
              <a:t>101</a:t>
            </a:fld>
            <a:endParaRPr lang="en-US" dirty="0"/>
          </a:p>
        </p:txBody>
      </p:sp>
    </p:spTree>
    <p:extLst>
      <p:ext uri="{BB962C8B-B14F-4D97-AF65-F5344CB8AC3E}">
        <p14:creationId xmlns:p14="http://schemas.microsoft.com/office/powerpoint/2010/main" val="110571565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5" y="115443"/>
            <a:ext cx="8817535" cy="533920"/>
          </a:xfrm>
        </p:spPr>
        <p:txBody>
          <a:bodyPr>
            <a:normAutofit/>
          </a:bodyPr>
          <a:lstStyle/>
          <a:p>
            <a:r>
              <a:rPr lang="en-US" sz="3200" b="1" dirty="0" smtClean="0"/>
              <a:t>Countering Email Traffic Analysis</a:t>
            </a:r>
            <a:endParaRPr lang="en-US" sz="3200" b="1" dirty="0"/>
          </a:p>
        </p:txBody>
      </p:sp>
      <p:sp>
        <p:nvSpPr>
          <p:cNvPr id="3" name="Content Placeholder 2"/>
          <p:cNvSpPr>
            <a:spLocks noGrp="1"/>
          </p:cNvSpPr>
          <p:nvPr>
            <p:ph idx="1"/>
          </p:nvPr>
        </p:nvSpPr>
        <p:spPr>
          <a:xfrm>
            <a:off x="167725" y="865818"/>
            <a:ext cx="8817535" cy="5772020"/>
          </a:xfrm>
        </p:spPr>
        <p:txBody>
          <a:bodyPr>
            <a:normAutofit/>
          </a:bodyPr>
          <a:lstStyle/>
          <a:p>
            <a:r>
              <a:rPr lang="en-US" sz="2400" b="1" dirty="0" smtClean="0"/>
              <a:t>The normal approach to defeating email-based traffic analysis </a:t>
            </a:r>
            <a:br>
              <a:rPr lang="en-US" sz="2400" b="1" dirty="0" smtClean="0"/>
            </a:br>
            <a:r>
              <a:rPr lang="en-US" sz="2400" b="1" dirty="0" smtClean="0"/>
              <a:t>is through use of an anonymous remailer</a:t>
            </a:r>
            <a:r>
              <a:rPr lang="en-US" sz="2400" dirty="0" smtClean="0"/>
              <a:t>, see a description of them at http</a:t>
            </a:r>
            <a:r>
              <a:rPr lang="en-US" sz="2400" dirty="0"/>
              <a:t>://</a:t>
            </a:r>
            <a:r>
              <a:rPr lang="en-US" sz="2400" dirty="0" err="1"/>
              <a:t>en.wikipedia.org</a:t>
            </a:r>
            <a:r>
              <a:rPr lang="en-US" sz="2400" dirty="0"/>
              <a:t>/wiki/</a:t>
            </a:r>
            <a:r>
              <a:rPr lang="en-US" sz="2400" dirty="0" err="1" smtClean="0"/>
              <a:t>Anonymous_remailer</a:t>
            </a:r>
            <a:endParaRPr lang="en-US" sz="2400" dirty="0"/>
          </a:p>
          <a:p>
            <a:endParaRPr lang="en-US" sz="2400" dirty="0" smtClean="0"/>
          </a:p>
          <a:p>
            <a:r>
              <a:rPr lang="en-US" sz="2400" dirty="0" smtClean="0"/>
              <a:t>Some may even combine use of PGP/GPG encrypted messages with an anonymous remailer, </a:t>
            </a:r>
            <a:r>
              <a:rPr lang="en-US" sz="2400" dirty="0" err="1" smtClean="0"/>
              <a:t>gatewaying</a:t>
            </a:r>
            <a:r>
              <a:rPr lang="en-US" sz="2400" dirty="0" smtClean="0"/>
              <a:t> the output to  the Usenet newsgroup </a:t>
            </a:r>
            <a:r>
              <a:rPr lang="en-US" sz="2400" dirty="0" err="1" smtClean="0"/>
              <a:t>alt.anonymous.messages</a:t>
            </a:r>
            <a:endParaRPr lang="en-US" sz="2400" dirty="0" smtClean="0"/>
          </a:p>
          <a:p>
            <a:endParaRPr lang="en-US" sz="2400" dirty="0"/>
          </a:p>
          <a:p>
            <a:r>
              <a:rPr lang="en-US" sz="2400" dirty="0" smtClean="0"/>
              <a:t>Again, this needs to be done carefully to preserve the user's privacy. </a:t>
            </a:r>
            <a:br>
              <a:rPr lang="en-US" sz="2400" dirty="0" smtClean="0"/>
            </a:br>
            <a:r>
              <a:rPr lang="en-US" sz="2400" dirty="0" smtClean="0"/>
              <a:t/>
            </a:r>
            <a:br>
              <a:rPr lang="en-US" sz="2400" dirty="0" smtClean="0"/>
            </a:br>
            <a:r>
              <a:rPr lang="en-US" sz="2400" dirty="0" smtClean="0"/>
              <a:t>There's an excellent report you may want to read at:</a:t>
            </a:r>
            <a:br>
              <a:rPr lang="en-US" sz="2400" dirty="0" smtClean="0"/>
            </a:br>
            <a:r>
              <a:rPr lang="en-US" sz="2400" dirty="0" smtClean="0"/>
              <a:t>http</a:t>
            </a:r>
            <a:r>
              <a:rPr lang="en-US" sz="2400" dirty="0"/>
              <a:t>://</a:t>
            </a:r>
            <a:r>
              <a:rPr lang="en-US" sz="2400" dirty="0" err="1"/>
              <a:t>ritter.vg</a:t>
            </a:r>
            <a:r>
              <a:rPr lang="en-US" sz="2400" dirty="0"/>
              <a:t>/blog-</a:t>
            </a:r>
            <a:r>
              <a:rPr lang="en-US" sz="2400" dirty="0" err="1"/>
              <a:t>deanonymizing_amm.html</a:t>
            </a:r>
            <a:endParaRPr lang="en-US" sz="2400" dirty="0"/>
          </a:p>
        </p:txBody>
      </p:sp>
      <p:sp>
        <p:nvSpPr>
          <p:cNvPr id="4" name="Slide Number Placeholder 3"/>
          <p:cNvSpPr>
            <a:spLocks noGrp="1"/>
          </p:cNvSpPr>
          <p:nvPr>
            <p:ph type="sldNum" sz="quarter" idx="12"/>
          </p:nvPr>
        </p:nvSpPr>
        <p:spPr/>
        <p:txBody>
          <a:bodyPr/>
          <a:lstStyle/>
          <a:p>
            <a:fld id="{002A55A4-26E8-5743-9107-115BF5688B2A}" type="slidenum">
              <a:rPr lang="en-US" smtClean="0"/>
              <a:t>102</a:t>
            </a:fld>
            <a:endParaRPr lang="en-US"/>
          </a:p>
        </p:txBody>
      </p:sp>
    </p:spTree>
    <p:extLst>
      <p:ext uri="{BB962C8B-B14F-4D97-AF65-F5344CB8AC3E}">
        <p14:creationId xmlns:p14="http://schemas.microsoft.com/office/powerpoint/2010/main" val="39327571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5" y="115443"/>
            <a:ext cx="8817535" cy="533920"/>
          </a:xfrm>
        </p:spPr>
        <p:txBody>
          <a:bodyPr>
            <a:normAutofit/>
          </a:bodyPr>
          <a:lstStyle/>
          <a:p>
            <a:r>
              <a:rPr lang="en-US" sz="3200" b="1" dirty="0" smtClean="0"/>
              <a:t>What About The Privacy of </a:t>
            </a:r>
            <a:r>
              <a:rPr lang="en-US" sz="3200" b="1" u="sng" dirty="0" smtClean="0"/>
              <a:t>Web Traffic</a:t>
            </a:r>
            <a:r>
              <a:rPr lang="en-US" sz="3200" b="1" dirty="0" smtClean="0"/>
              <a:t>?</a:t>
            </a:r>
            <a:endParaRPr lang="en-US" sz="3200" b="1" dirty="0"/>
          </a:p>
        </p:txBody>
      </p:sp>
      <p:sp>
        <p:nvSpPr>
          <p:cNvPr id="3" name="Content Placeholder 2"/>
          <p:cNvSpPr>
            <a:spLocks noGrp="1"/>
          </p:cNvSpPr>
          <p:nvPr>
            <p:ph idx="1"/>
          </p:nvPr>
        </p:nvSpPr>
        <p:spPr>
          <a:xfrm>
            <a:off x="167725" y="749300"/>
            <a:ext cx="8817535" cy="5888538"/>
          </a:xfrm>
        </p:spPr>
        <p:txBody>
          <a:bodyPr>
            <a:normAutofit/>
          </a:bodyPr>
          <a:lstStyle/>
          <a:p>
            <a:r>
              <a:rPr lang="en-US" sz="2400" dirty="0"/>
              <a:t>We know from CAIDA </a:t>
            </a:r>
            <a:r>
              <a:rPr lang="en-US" sz="2400" dirty="0" smtClean="0"/>
              <a:t>statistical </a:t>
            </a:r>
            <a:r>
              <a:rPr lang="en-US" sz="2400" dirty="0"/>
              <a:t>data (see http://</a:t>
            </a:r>
            <a:r>
              <a:rPr lang="en-US" sz="2400" dirty="0" err="1"/>
              <a:t>www.caida.org</a:t>
            </a:r>
            <a:r>
              <a:rPr lang="en-US" sz="2400" dirty="0"/>
              <a:t>/data/passive/</a:t>
            </a:r>
            <a:r>
              <a:rPr lang="en-US" sz="2400" dirty="0" err="1"/>
              <a:t>trace_stats</a:t>
            </a:r>
            <a:r>
              <a:rPr lang="en-US" sz="2400" dirty="0"/>
              <a:t>/</a:t>
            </a:r>
            <a:r>
              <a:rPr lang="en-US" sz="2400" dirty="0" err="1"/>
              <a:t>chicago</a:t>
            </a:r>
            <a:r>
              <a:rPr lang="en-US" sz="2400" dirty="0"/>
              <a:t>-A/2013</a:t>
            </a:r>
            <a:r>
              <a:rPr lang="en-US" sz="2400" dirty="0" smtClean="0"/>
              <a:t>/ ) </a:t>
            </a:r>
            <a:r>
              <a:rPr lang="en-US" sz="2400" dirty="0"/>
              <a:t>that roughly 2/3rds of </a:t>
            </a:r>
            <a:r>
              <a:rPr lang="en-US" sz="2400" dirty="0" smtClean="0"/>
              <a:t/>
            </a:r>
            <a:br>
              <a:rPr lang="en-US" sz="2400" dirty="0" smtClean="0"/>
            </a:br>
            <a:r>
              <a:rPr lang="en-US" sz="2400" dirty="0" smtClean="0"/>
              <a:t>all </a:t>
            </a:r>
            <a:r>
              <a:rPr lang="en-US" sz="2400" dirty="0"/>
              <a:t>Internet traffic </a:t>
            </a:r>
            <a:r>
              <a:rPr lang="en-US" sz="2400" dirty="0" smtClean="0"/>
              <a:t>(measured by bits/sec) consists of HTTP. </a:t>
            </a:r>
          </a:p>
          <a:p>
            <a:r>
              <a:rPr lang="en-US" sz="2400" dirty="0" smtClean="0"/>
              <a:t>Some Internet web traffic, such as login credentials and credit card numbers, routinely gets encrypted to protect that sensitive data from potential eavesdropping.</a:t>
            </a:r>
          </a:p>
          <a:p>
            <a:r>
              <a:rPr lang="en-US" sz="2400" dirty="0" smtClean="0"/>
              <a:t>The rest of the Internet's web traffic is unencrypted plain text, and can potentially be eavesdropped upon, whether that's by a foreign or domestic intelligence service, hacker/crackers, or someone else.</a:t>
            </a:r>
          </a:p>
          <a:p>
            <a:r>
              <a:rPr lang="en-US" sz="2400" dirty="0" smtClean="0"/>
              <a:t>The "obvious" response to this vulnerability is to encrypt all web traffic, much as (encrypted) ssh has virtually completely replaced (unencrypted) telnet for terminal sessions.</a:t>
            </a:r>
            <a:r>
              <a:rPr lang="en-US" sz="2400" dirty="0"/>
              <a:t> </a:t>
            </a:r>
            <a:r>
              <a:rPr lang="en-US" sz="2400" dirty="0" smtClean="0"/>
              <a:t>People are already taking steps to encrypt more web traffic. </a:t>
            </a:r>
          </a:p>
          <a:p>
            <a:r>
              <a:rPr lang="en-US" sz="2400" dirty="0" smtClean="0"/>
              <a:t>Before we try to run, however, let's at least walk.</a:t>
            </a:r>
          </a:p>
        </p:txBody>
      </p:sp>
      <p:sp>
        <p:nvSpPr>
          <p:cNvPr id="4" name="Slide Number Placeholder 3"/>
          <p:cNvSpPr>
            <a:spLocks noGrp="1"/>
          </p:cNvSpPr>
          <p:nvPr>
            <p:ph type="sldNum" sz="quarter" idx="12"/>
          </p:nvPr>
        </p:nvSpPr>
        <p:spPr/>
        <p:txBody>
          <a:bodyPr/>
          <a:lstStyle/>
          <a:p>
            <a:fld id="{002A55A4-26E8-5743-9107-115BF5688B2A}" type="slidenum">
              <a:rPr lang="en-US" smtClean="0"/>
              <a:t>103</a:t>
            </a:fld>
            <a:endParaRPr lang="en-US" dirty="0"/>
          </a:p>
        </p:txBody>
      </p:sp>
    </p:spTree>
    <p:extLst>
      <p:ext uri="{BB962C8B-B14F-4D97-AF65-F5344CB8AC3E}">
        <p14:creationId xmlns:p14="http://schemas.microsoft.com/office/powerpoint/2010/main" val="311116563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5" y="115443"/>
            <a:ext cx="8817535" cy="533920"/>
          </a:xfrm>
        </p:spPr>
        <p:txBody>
          <a:bodyPr>
            <a:normAutofit/>
          </a:bodyPr>
          <a:lstStyle/>
          <a:p>
            <a:r>
              <a:rPr lang="en-US" sz="3200" b="1" dirty="0" smtClean="0"/>
              <a:t>A Pretty Good Qualys SSL/TLS Server Report</a:t>
            </a:r>
            <a:endParaRPr lang="en-US" sz="3200" b="1" dirty="0"/>
          </a:p>
        </p:txBody>
      </p:sp>
      <p:sp>
        <p:nvSpPr>
          <p:cNvPr id="4" name="Slide Number Placeholder 3"/>
          <p:cNvSpPr>
            <a:spLocks noGrp="1"/>
          </p:cNvSpPr>
          <p:nvPr>
            <p:ph type="sldNum" sz="quarter" idx="12"/>
          </p:nvPr>
        </p:nvSpPr>
        <p:spPr/>
        <p:txBody>
          <a:bodyPr/>
          <a:lstStyle/>
          <a:p>
            <a:fld id="{002A55A4-26E8-5743-9107-115BF5688B2A}" type="slidenum">
              <a:rPr lang="en-US" smtClean="0"/>
              <a:t>104</a:t>
            </a:fld>
            <a:endParaRPr lang="en-US" dirty="0"/>
          </a:p>
        </p:txBody>
      </p:sp>
      <p:pic>
        <p:nvPicPr>
          <p:cNvPr id="6" name="Picture 5" descr="wayn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6337" y="778867"/>
            <a:ext cx="7956962" cy="5008973"/>
          </a:xfrm>
          <a:prstGeom prst="rect">
            <a:avLst/>
          </a:prstGeom>
        </p:spPr>
      </p:pic>
      <p:sp>
        <p:nvSpPr>
          <p:cNvPr id="3" name="TextBox 2"/>
          <p:cNvSpPr txBox="1"/>
          <p:nvPr/>
        </p:nvSpPr>
        <p:spPr>
          <a:xfrm>
            <a:off x="586336" y="5822703"/>
            <a:ext cx="7956963" cy="830997"/>
          </a:xfrm>
          <a:prstGeom prst="rect">
            <a:avLst/>
          </a:prstGeom>
          <a:noFill/>
        </p:spPr>
        <p:txBody>
          <a:bodyPr wrap="square" rtlCol="0">
            <a:spAutoFit/>
          </a:bodyPr>
          <a:lstStyle/>
          <a:p>
            <a:r>
              <a:rPr lang="en-US" sz="2400" b="1" dirty="0" smtClean="0">
                <a:latin typeface="Times New Roman"/>
                <a:cs typeface="Times New Roman"/>
              </a:rPr>
              <a:t>Sadly, </a:t>
            </a:r>
            <a:r>
              <a:rPr lang="en-US" sz="2400" b="1" dirty="0">
                <a:latin typeface="Times New Roman"/>
                <a:cs typeface="Times New Roman"/>
              </a:rPr>
              <a:t>n</a:t>
            </a:r>
            <a:r>
              <a:rPr lang="en-US" sz="2400" b="1" dirty="0" smtClean="0">
                <a:latin typeface="Times New Roman"/>
                <a:cs typeface="Times New Roman"/>
              </a:rPr>
              <a:t>ot all Merit-related domains I checked did this well. Please check (and if necessary, </a:t>
            </a:r>
            <a:r>
              <a:rPr lang="en-US" sz="2400" b="1" u="sng" dirty="0" smtClean="0">
                <a:latin typeface="Times New Roman"/>
                <a:cs typeface="Times New Roman"/>
              </a:rPr>
              <a:t>fix</a:t>
            </a:r>
            <a:r>
              <a:rPr lang="en-US" sz="2400" b="1" dirty="0" smtClean="0">
                <a:latin typeface="Times New Roman"/>
                <a:cs typeface="Times New Roman"/>
              </a:rPr>
              <a:t>) </a:t>
            </a:r>
            <a:r>
              <a:rPr lang="en-US" sz="2400" b="1" i="1" dirty="0" smtClean="0">
                <a:latin typeface="Times New Roman"/>
                <a:cs typeface="Times New Roman"/>
              </a:rPr>
              <a:t>your</a:t>
            </a:r>
            <a:r>
              <a:rPr lang="en-US" sz="2400" b="1" dirty="0" smtClean="0">
                <a:latin typeface="Times New Roman"/>
                <a:cs typeface="Times New Roman"/>
              </a:rPr>
              <a:t> site(s).</a:t>
            </a:r>
            <a:endParaRPr lang="en-US" sz="2400" b="1" dirty="0">
              <a:latin typeface="Times New Roman"/>
              <a:cs typeface="Times New Roman"/>
            </a:endParaRPr>
          </a:p>
        </p:txBody>
      </p:sp>
    </p:spTree>
    <p:extLst>
      <p:ext uri="{BB962C8B-B14F-4D97-AF65-F5344CB8AC3E}">
        <p14:creationId xmlns:p14="http://schemas.microsoft.com/office/powerpoint/2010/main" val="214063355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5" y="115443"/>
            <a:ext cx="8817535" cy="533920"/>
          </a:xfrm>
        </p:spPr>
        <p:txBody>
          <a:bodyPr>
            <a:normAutofit/>
          </a:bodyPr>
          <a:lstStyle/>
          <a:p>
            <a:r>
              <a:rPr lang="en-US" sz="3200" b="1" dirty="0" smtClean="0"/>
              <a:t>Some Industry Wide Summary Results</a:t>
            </a:r>
            <a:endParaRPr lang="en-US" sz="3200" b="1" dirty="0"/>
          </a:p>
        </p:txBody>
      </p:sp>
      <p:sp>
        <p:nvSpPr>
          <p:cNvPr id="4" name="Slide Number Placeholder 3"/>
          <p:cNvSpPr>
            <a:spLocks noGrp="1"/>
          </p:cNvSpPr>
          <p:nvPr>
            <p:ph type="sldNum" sz="quarter" idx="12"/>
          </p:nvPr>
        </p:nvSpPr>
        <p:spPr/>
        <p:txBody>
          <a:bodyPr/>
          <a:lstStyle/>
          <a:p>
            <a:fld id="{002A55A4-26E8-5743-9107-115BF5688B2A}" type="slidenum">
              <a:rPr lang="en-US" smtClean="0"/>
              <a:t>105</a:t>
            </a:fld>
            <a:endParaRPr lang="en-US" dirty="0"/>
          </a:p>
        </p:txBody>
      </p:sp>
      <p:pic>
        <p:nvPicPr>
          <p:cNvPr id="5" name="Picture 4" descr="ssl-puls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6360" y="759927"/>
            <a:ext cx="6101745" cy="5596423"/>
          </a:xfrm>
          <a:prstGeom prst="rect">
            <a:avLst/>
          </a:prstGeom>
        </p:spPr>
      </p:pic>
    </p:spTree>
    <p:extLst>
      <p:ext uri="{BB962C8B-B14F-4D97-AF65-F5344CB8AC3E}">
        <p14:creationId xmlns:p14="http://schemas.microsoft.com/office/powerpoint/2010/main" val="142022017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5" y="115443"/>
            <a:ext cx="8817535" cy="533920"/>
          </a:xfrm>
        </p:spPr>
        <p:txBody>
          <a:bodyPr>
            <a:normAutofit/>
          </a:bodyPr>
          <a:lstStyle/>
          <a:p>
            <a:r>
              <a:rPr lang="en-US" sz="3200" b="1" dirty="0" err="1" smtClean="0"/>
              <a:t>Add'l</a:t>
            </a:r>
            <a:r>
              <a:rPr lang="en-US" sz="3200" b="1" dirty="0" smtClean="0"/>
              <a:t> Specific Crypto Configuration Guidance</a:t>
            </a:r>
            <a:endParaRPr lang="en-US" sz="3200" b="1" dirty="0"/>
          </a:p>
        </p:txBody>
      </p:sp>
      <p:sp>
        <p:nvSpPr>
          <p:cNvPr id="3" name="Content Placeholder 2"/>
          <p:cNvSpPr>
            <a:spLocks noGrp="1"/>
          </p:cNvSpPr>
          <p:nvPr>
            <p:ph idx="1"/>
          </p:nvPr>
        </p:nvSpPr>
        <p:spPr>
          <a:xfrm>
            <a:off x="167725" y="749300"/>
            <a:ext cx="8817535" cy="5888538"/>
          </a:xfrm>
        </p:spPr>
        <p:txBody>
          <a:bodyPr>
            <a:normAutofit/>
          </a:bodyPr>
          <a:lstStyle/>
          <a:p>
            <a:r>
              <a:rPr lang="en-US" sz="2400" dirty="0" smtClean="0"/>
              <a:t>Besides the excellent guidance available as documentation links from the Qualys tester output, you may also want to see:</a:t>
            </a:r>
          </a:p>
          <a:p>
            <a:endParaRPr lang="en-US" sz="2400" dirty="0"/>
          </a:p>
          <a:p>
            <a:r>
              <a:rPr lang="en-US" sz="2400" dirty="0" smtClean="0"/>
              <a:t>ENISA's "Recommended Cryptographic Measures,</a:t>
            </a:r>
            <a:r>
              <a:rPr lang="en-US" sz="2400" dirty="0"/>
              <a:t>" </a:t>
            </a:r>
            <a:br>
              <a:rPr lang="en-US" sz="2400" dirty="0"/>
            </a:br>
            <a:r>
              <a:rPr lang="en-US" sz="2400" dirty="0"/>
              <a:t>http://</a:t>
            </a:r>
            <a:r>
              <a:rPr lang="en-US" sz="2400" dirty="0" err="1"/>
              <a:t>www.enisa.europa.eu</a:t>
            </a:r>
            <a:r>
              <a:rPr lang="en-US" sz="2400" dirty="0"/>
              <a:t>/activities/identity-and-trust/library/deliverables/recommended-cryptographic-measures-securing-personal-data/</a:t>
            </a:r>
            <a:r>
              <a:rPr lang="en-US" sz="2400" dirty="0" err="1"/>
              <a:t>at_download</a:t>
            </a:r>
            <a:r>
              <a:rPr lang="en-US" sz="2400" dirty="0"/>
              <a:t>/</a:t>
            </a:r>
            <a:r>
              <a:rPr lang="en-US" sz="2400" dirty="0" err="1" smtClean="0"/>
              <a:t>fullReport</a:t>
            </a:r>
            <a:r>
              <a:rPr lang="en-US" sz="2400" dirty="0"/>
              <a:t> </a:t>
            </a:r>
            <a:r>
              <a:rPr lang="en-US" sz="2400" dirty="0" smtClean="0"/>
              <a:t>(34 page PDF document)</a:t>
            </a:r>
          </a:p>
          <a:p>
            <a:endParaRPr lang="en-US" sz="2400" dirty="0" smtClean="0"/>
          </a:p>
          <a:p>
            <a:r>
              <a:rPr lang="en-US" sz="2400" dirty="0" smtClean="0"/>
              <a:t>Another work in progress: "Applied </a:t>
            </a:r>
            <a:r>
              <a:rPr lang="en-US" sz="2400" dirty="0"/>
              <a:t>Crypto Hardening is a project to define a reasonably safe </a:t>
            </a:r>
            <a:r>
              <a:rPr lang="en-US" sz="2400" dirty="0" smtClean="0"/>
              <a:t>copy &amp; paste</a:t>
            </a:r>
            <a:r>
              <a:rPr lang="en-US" sz="2400" dirty="0"/>
              <a:t>-able </a:t>
            </a:r>
            <a:r>
              <a:rPr lang="en-US" sz="2400" dirty="0" smtClean="0"/>
              <a:t>set of </a:t>
            </a:r>
            <a:r>
              <a:rPr lang="en-US" sz="2400" dirty="0"/>
              <a:t>recommendations for </a:t>
            </a:r>
            <a:r>
              <a:rPr lang="en-US" sz="2400" dirty="0" smtClean="0"/>
              <a:t>sys admins </a:t>
            </a:r>
            <a:r>
              <a:rPr lang="en-US" sz="2400" dirty="0"/>
              <a:t>on which crypto settings they </a:t>
            </a:r>
            <a:r>
              <a:rPr lang="en-US" sz="2400" dirty="0" smtClean="0"/>
              <a:t>should use </a:t>
            </a:r>
            <a:r>
              <a:rPr lang="en-US" sz="2400" dirty="0"/>
              <a:t>on their systems</a:t>
            </a:r>
            <a:r>
              <a:rPr lang="en-US" sz="2400" dirty="0" smtClean="0"/>
              <a:t>. </a:t>
            </a:r>
            <a:r>
              <a:rPr lang="en-US" sz="2400" dirty="0"/>
              <a:t>[...</a:t>
            </a:r>
            <a:r>
              <a:rPr lang="en-US" sz="2400" dirty="0" smtClean="0"/>
              <a:t>]" </a:t>
            </a:r>
            <a:br>
              <a:rPr lang="en-US" sz="2400" dirty="0" smtClean="0"/>
            </a:br>
            <a:r>
              <a:rPr lang="en-US" sz="2400" dirty="0" smtClean="0"/>
              <a:t/>
            </a:r>
            <a:br>
              <a:rPr lang="en-US" sz="2400" dirty="0" smtClean="0"/>
            </a:br>
            <a:r>
              <a:rPr lang="en-US" sz="2400" dirty="0" smtClean="0"/>
              <a:t>See http://</a:t>
            </a:r>
            <a:r>
              <a:rPr lang="en-US" sz="2400" dirty="0" err="1" smtClean="0"/>
              <a:t>www.bettercrypto.org</a:t>
            </a:r>
            <a:r>
              <a:rPr lang="en-US" sz="2400" dirty="0" smtClean="0"/>
              <a:t>/</a:t>
            </a:r>
          </a:p>
        </p:txBody>
      </p:sp>
      <p:sp>
        <p:nvSpPr>
          <p:cNvPr id="4" name="Slide Number Placeholder 3"/>
          <p:cNvSpPr>
            <a:spLocks noGrp="1"/>
          </p:cNvSpPr>
          <p:nvPr>
            <p:ph type="sldNum" sz="quarter" idx="12"/>
          </p:nvPr>
        </p:nvSpPr>
        <p:spPr/>
        <p:txBody>
          <a:bodyPr/>
          <a:lstStyle/>
          <a:p>
            <a:fld id="{002A55A4-26E8-5743-9107-115BF5688B2A}" type="slidenum">
              <a:rPr lang="en-US" smtClean="0"/>
              <a:t>106</a:t>
            </a:fld>
            <a:endParaRPr lang="en-US" dirty="0"/>
          </a:p>
        </p:txBody>
      </p:sp>
    </p:spTree>
    <p:extLst>
      <p:ext uri="{BB962C8B-B14F-4D97-AF65-F5344CB8AC3E}">
        <p14:creationId xmlns:p14="http://schemas.microsoft.com/office/powerpoint/2010/main" val="354040926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5" y="115443"/>
            <a:ext cx="8817535" cy="533920"/>
          </a:xfrm>
        </p:spPr>
        <p:txBody>
          <a:bodyPr>
            <a:normAutofit/>
          </a:bodyPr>
          <a:lstStyle/>
          <a:p>
            <a:r>
              <a:rPr lang="en-US" sz="3200" b="1" dirty="0" smtClean="0"/>
              <a:t>What's The EFF Eyeballing, Web Crypto-Wise?</a:t>
            </a:r>
            <a:endParaRPr lang="en-US" sz="3200" b="1" dirty="0"/>
          </a:p>
        </p:txBody>
      </p:sp>
      <p:sp>
        <p:nvSpPr>
          <p:cNvPr id="4" name="Slide Number Placeholder 3"/>
          <p:cNvSpPr>
            <a:spLocks noGrp="1"/>
          </p:cNvSpPr>
          <p:nvPr>
            <p:ph type="sldNum" sz="quarter" idx="12"/>
          </p:nvPr>
        </p:nvSpPr>
        <p:spPr/>
        <p:txBody>
          <a:bodyPr/>
          <a:lstStyle/>
          <a:p>
            <a:fld id="{002A55A4-26E8-5743-9107-115BF5688B2A}" type="slidenum">
              <a:rPr lang="en-US" smtClean="0"/>
              <a:t>107</a:t>
            </a:fld>
            <a:endParaRPr lang="en-US" dirty="0"/>
          </a:p>
        </p:txBody>
      </p:sp>
      <p:pic>
        <p:nvPicPr>
          <p:cNvPr id="6" name="Picture 5" descr="eff-crypto.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6666" y="730727"/>
            <a:ext cx="6355809" cy="5990748"/>
          </a:xfrm>
          <a:prstGeom prst="rect">
            <a:avLst/>
          </a:prstGeom>
        </p:spPr>
      </p:pic>
    </p:spTree>
    <p:extLst>
      <p:ext uri="{BB962C8B-B14F-4D97-AF65-F5344CB8AC3E}">
        <p14:creationId xmlns:p14="http://schemas.microsoft.com/office/powerpoint/2010/main" val="119575768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5" y="115443"/>
            <a:ext cx="8817535" cy="533920"/>
          </a:xfrm>
        </p:spPr>
        <p:txBody>
          <a:bodyPr>
            <a:normAutofit/>
          </a:bodyPr>
          <a:lstStyle/>
          <a:p>
            <a:r>
              <a:rPr lang="en-US" sz="3200" b="1" dirty="0" smtClean="0"/>
              <a:t>HSTS</a:t>
            </a:r>
            <a:endParaRPr lang="en-US" sz="3200" b="1" dirty="0"/>
          </a:p>
        </p:txBody>
      </p:sp>
      <p:sp>
        <p:nvSpPr>
          <p:cNvPr id="3" name="Content Placeholder 2"/>
          <p:cNvSpPr>
            <a:spLocks noGrp="1"/>
          </p:cNvSpPr>
          <p:nvPr>
            <p:ph idx="1"/>
          </p:nvPr>
        </p:nvSpPr>
        <p:spPr>
          <a:xfrm>
            <a:off x="167725" y="749300"/>
            <a:ext cx="8817535" cy="5888538"/>
          </a:xfrm>
        </p:spPr>
        <p:txBody>
          <a:bodyPr>
            <a:normAutofit/>
          </a:bodyPr>
          <a:lstStyle/>
          <a:p>
            <a:r>
              <a:rPr lang="en-US" sz="2400" dirty="0" smtClean="0"/>
              <a:t>HTTP Strict Transport Security is defined in RFC6797 </a:t>
            </a:r>
            <a:br>
              <a:rPr lang="en-US" sz="2400" dirty="0" smtClean="0"/>
            </a:br>
            <a:r>
              <a:rPr lang="en-US" sz="2400" dirty="0" smtClean="0"/>
              <a:t>(November 2012), and provides a way for domains to specify </a:t>
            </a:r>
            <a:br>
              <a:rPr lang="en-US" sz="2400" dirty="0" smtClean="0"/>
            </a:br>
            <a:r>
              <a:rPr lang="en-US" sz="2400" dirty="0" smtClean="0"/>
              <a:t>that </a:t>
            </a:r>
            <a:r>
              <a:rPr lang="en-US" sz="2400" b="1" dirty="0" smtClean="0"/>
              <a:t>ALL web connections to a given domain should ONLY </a:t>
            </a:r>
            <a:br>
              <a:rPr lang="en-US" sz="2400" b="1" dirty="0" smtClean="0"/>
            </a:br>
            <a:r>
              <a:rPr lang="en-US" sz="2400" b="1" dirty="0" smtClean="0"/>
              <a:t>happen via encrypted (https) connections.</a:t>
            </a:r>
          </a:p>
          <a:p>
            <a:endParaRPr lang="en-US" sz="2400" dirty="0" smtClean="0"/>
          </a:p>
          <a:p>
            <a:r>
              <a:rPr lang="en-US" sz="2400" dirty="0" smtClean="0"/>
              <a:t>HSTS also eliminates (as an additional protocol feature) any possibility of users mistakenly "clicking through" any SSL/TLS errors associated with a domain's cert. Once HSTS is live, either the cert's right, or you aren't given the option to inappropriately trust it when you shouldn't! </a:t>
            </a:r>
          </a:p>
          <a:p>
            <a:pPr marL="0" indent="0">
              <a:buNone/>
            </a:pPr>
            <a:endParaRPr lang="en-US" sz="2400" dirty="0"/>
          </a:p>
          <a:p>
            <a:r>
              <a:rPr lang="en-US" sz="2400" b="1" dirty="0" smtClean="0"/>
              <a:t>Should your campus be considering adoption of an HSTS </a:t>
            </a:r>
            <a:br>
              <a:rPr lang="en-US" sz="2400" b="1" dirty="0" smtClean="0"/>
            </a:br>
            <a:r>
              <a:rPr lang="en-US" sz="2400" b="1" dirty="0" smtClean="0"/>
              <a:t>policy for your campus domains?</a:t>
            </a:r>
          </a:p>
        </p:txBody>
      </p:sp>
      <p:sp>
        <p:nvSpPr>
          <p:cNvPr id="4" name="Slide Number Placeholder 3"/>
          <p:cNvSpPr>
            <a:spLocks noGrp="1"/>
          </p:cNvSpPr>
          <p:nvPr>
            <p:ph type="sldNum" sz="quarter" idx="12"/>
          </p:nvPr>
        </p:nvSpPr>
        <p:spPr/>
        <p:txBody>
          <a:bodyPr/>
          <a:lstStyle/>
          <a:p>
            <a:fld id="{002A55A4-26E8-5743-9107-115BF5688B2A}" type="slidenum">
              <a:rPr lang="en-US" smtClean="0"/>
              <a:t>108</a:t>
            </a:fld>
            <a:endParaRPr lang="en-US" dirty="0"/>
          </a:p>
        </p:txBody>
      </p:sp>
    </p:spTree>
    <p:extLst>
      <p:ext uri="{BB962C8B-B14F-4D97-AF65-F5344CB8AC3E}">
        <p14:creationId xmlns:p14="http://schemas.microsoft.com/office/powerpoint/2010/main" val="348405882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5" y="115443"/>
            <a:ext cx="8817535" cy="533920"/>
          </a:xfrm>
        </p:spPr>
        <p:txBody>
          <a:bodyPr>
            <a:normAutofit/>
          </a:bodyPr>
          <a:lstStyle/>
          <a:p>
            <a:r>
              <a:rPr lang="en-US" sz="3200" b="1" dirty="0" smtClean="0"/>
              <a:t>HTTP 2.0 and Ubiquitous SSL/TLS</a:t>
            </a:r>
            <a:endParaRPr lang="en-US" sz="3200" b="1" dirty="0"/>
          </a:p>
        </p:txBody>
      </p:sp>
      <p:sp>
        <p:nvSpPr>
          <p:cNvPr id="3" name="Content Placeholder 2"/>
          <p:cNvSpPr>
            <a:spLocks noGrp="1"/>
          </p:cNvSpPr>
          <p:nvPr>
            <p:ph idx="1"/>
          </p:nvPr>
        </p:nvSpPr>
        <p:spPr>
          <a:xfrm>
            <a:off x="167725" y="750376"/>
            <a:ext cx="8817535" cy="5887462"/>
          </a:xfrm>
        </p:spPr>
        <p:txBody>
          <a:bodyPr>
            <a:normAutofit/>
          </a:bodyPr>
          <a:lstStyle/>
          <a:p>
            <a:r>
              <a:rPr lang="en-US" sz="2400" dirty="0" smtClean="0"/>
              <a:t>Mark Nottingham, chair of the IETF httpbis working group (charged with developing the long awaited 2</a:t>
            </a:r>
            <a:r>
              <a:rPr lang="en-US" sz="2400" baseline="30000" dirty="0" smtClean="0"/>
              <a:t>nd</a:t>
            </a:r>
            <a:r>
              <a:rPr lang="en-US" sz="2400" dirty="0" smtClean="0"/>
              <a:t> major version of the HTTP protocol), stated on Nov 13,</a:t>
            </a:r>
            <a:r>
              <a:rPr lang="en-US" sz="2400" baseline="30000" dirty="0" smtClean="0"/>
              <a:t>,</a:t>
            </a:r>
            <a:r>
              <a:rPr lang="en-US" sz="2400" dirty="0" smtClean="0"/>
              <a:t> 2013 </a:t>
            </a:r>
            <a:r>
              <a:rPr lang="en-US" sz="2400" dirty="0"/>
              <a:t>that:</a:t>
            </a:r>
            <a:br>
              <a:rPr lang="en-US" sz="2400" dirty="0"/>
            </a:br>
            <a:r>
              <a:rPr lang="en-US" sz="2400" dirty="0"/>
              <a:t/>
            </a:r>
            <a:br>
              <a:rPr lang="en-US" sz="2400" dirty="0"/>
            </a:br>
            <a:r>
              <a:rPr lang="en-US" sz="1800" dirty="0"/>
              <a:t>I believe the best way that we can meet the goal of increasing use of TLS on the Web is to encourage its use by only using HTTP/2.0 with https:// </a:t>
            </a:r>
            <a:r>
              <a:rPr lang="en-US" sz="1800" dirty="0" smtClean="0"/>
              <a:t>URIs.</a:t>
            </a:r>
            <a:br>
              <a:rPr lang="en-US" sz="1800" dirty="0" smtClean="0"/>
            </a:br>
            <a:r>
              <a:rPr lang="en-US" sz="1800" dirty="0" smtClean="0"/>
              <a:t/>
            </a:r>
            <a:br>
              <a:rPr lang="en-US" sz="1800" dirty="0" smtClean="0"/>
            </a:br>
            <a:r>
              <a:rPr lang="en-US" sz="1800" dirty="0" smtClean="0"/>
              <a:t>This </a:t>
            </a:r>
            <a:r>
              <a:rPr lang="en-US" sz="1800" dirty="0"/>
              <a:t>can be effected without any changes to our current document; browser vendors are not required to implement HTTP/2.0 for http:// URIs today. However, we will discuss formalising this with suitable requirements to encourage interoperability; suggestions for text are </a:t>
            </a:r>
            <a:r>
              <a:rPr lang="en-US" sz="1800" dirty="0" smtClean="0"/>
              <a:t>welcome.</a:t>
            </a:r>
            <a:br>
              <a:rPr lang="en-US" sz="1800" dirty="0" smtClean="0"/>
            </a:br>
            <a:r>
              <a:rPr lang="en-US" sz="1800" dirty="0" smtClean="0"/>
              <a:t/>
            </a:r>
            <a:br>
              <a:rPr lang="en-US" sz="1800" dirty="0" smtClean="0"/>
            </a:br>
            <a:r>
              <a:rPr lang="en-US" sz="1800" dirty="0" smtClean="0"/>
              <a:t>To </a:t>
            </a:r>
            <a:r>
              <a:rPr lang="en-US" sz="1800" dirty="0"/>
              <a:t>be clear - we will still define how to use HTTP/2.0 with http:// URIs, because in some use cases, an implementer may make an informed choice to use the protocol without encryption. However, for the common case -- browsing the open Web -- you'll need to </a:t>
            </a:r>
            <a:r>
              <a:rPr lang="en-US" sz="1800" dirty="0" smtClean="0"/>
              <a:t/>
            </a:r>
            <a:br>
              <a:rPr lang="en-US" sz="1800" dirty="0" smtClean="0"/>
            </a:br>
            <a:r>
              <a:rPr lang="en-US" sz="1800" dirty="0" smtClean="0"/>
              <a:t>use </a:t>
            </a:r>
            <a:r>
              <a:rPr lang="en-US" sz="1800" dirty="0"/>
              <a:t>https:// URIs and if you want to use the newest version of HTTP</a:t>
            </a:r>
            <a:r>
              <a:rPr lang="en-US" sz="1800" dirty="0" smtClean="0"/>
              <a:t>.</a:t>
            </a:r>
          </a:p>
          <a:p>
            <a:endParaRPr lang="en-US" sz="1800" dirty="0"/>
          </a:p>
          <a:p>
            <a:pPr marL="0" indent="0">
              <a:buNone/>
            </a:pPr>
            <a:r>
              <a:rPr lang="en-US" sz="1800" dirty="0" smtClean="0"/>
              <a:t>	"Moving forward on improving HTTP's security"</a:t>
            </a:r>
            <a:br>
              <a:rPr lang="en-US" sz="1800" dirty="0" smtClean="0"/>
            </a:br>
            <a:r>
              <a:rPr lang="en-US" sz="1800" dirty="0"/>
              <a:t>	http://lists.w3.org/Archives/Public/</a:t>
            </a:r>
            <a:r>
              <a:rPr lang="en-US" sz="1800" dirty="0" err="1"/>
              <a:t>ietf</a:t>
            </a:r>
            <a:r>
              <a:rPr lang="en-US" sz="1800" dirty="0"/>
              <a:t>-http-wg/2013OctDec/0625.html</a:t>
            </a:r>
          </a:p>
          <a:p>
            <a:endParaRPr lang="en-US" sz="2400" dirty="0" smtClean="0"/>
          </a:p>
        </p:txBody>
      </p:sp>
      <p:sp>
        <p:nvSpPr>
          <p:cNvPr id="4" name="Slide Number Placeholder 3"/>
          <p:cNvSpPr>
            <a:spLocks noGrp="1"/>
          </p:cNvSpPr>
          <p:nvPr>
            <p:ph type="sldNum" sz="quarter" idx="12"/>
          </p:nvPr>
        </p:nvSpPr>
        <p:spPr/>
        <p:txBody>
          <a:bodyPr/>
          <a:lstStyle/>
          <a:p>
            <a:fld id="{002A55A4-26E8-5743-9107-115BF5688B2A}" type="slidenum">
              <a:rPr lang="en-US" smtClean="0"/>
              <a:t>109</a:t>
            </a:fld>
            <a:endParaRPr lang="en-US"/>
          </a:p>
        </p:txBody>
      </p:sp>
    </p:spTree>
    <p:extLst>
      <p:ext uri="{BB962C8B-B14F-4D97-AF65-F5344CB8AC3E}">
        <p14:creationId xmlns:p14="http://schemas.microsoft.com/office/powerpoint/2010/main" val="2512139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7651"/>
            <a:ext cx="9143999" cy="467285"/>
          </a:xfrm>
        </p:spPr>
        <p:txBody>
          <a:bodyPr>
            <a:normAutofit/>
          </a:bodyPr>
          <a:lstStyle/>
          <a:p>
            <a:r>
              <a:rPr lang="en-US" sz="3200" b="1" dirty="0" smtClean="0"/>
              <a:t>The IPv4 Situation in Europe and Asia</a:t>
            </a:r>
            <a:endParaRPr lang="en-US" sz="3200" b="1" dirty="0"/>
          </a:p>
        </p:txBody>
      </p:sp>
      <p:sp>
        <p:nvSpPr>
          <p:cNvPr id="3" name="Content Placeholder 2"/>
          <p:cNvSpPr>
            <a:spLocks noGrp="1"/>
          </p:cNvSpPr>
          <p:nvPr>
            <p:ph idx="1"/>
          </p:nvPr>
        </p:nvSpPr>
        <p:spPr>
          <a:xfrm>
            <a:off x="167725" y="910606"/>
            <a:ext cx="8817535" cy="5727231"/>
          </a:xfrm>
        </p:spPr>
        <p:txBody>
          <a:bodyPr>
            <a:normAutofit/>
          </a:bodyPr>
          <a:lstStyle/>
          <a:p>
            <a:r>
              <a:rPr lang="en-US" sz="2400" dirty="0" smtClean="0"/>
              <a:t>Europe and Asia are each </a:t>
            </a:r>
            <a:r>
              <a:rPr lang="en-US" sz="2400" i="1" dirty="0" smtClean="0"/>
              <a:t>already</a:t>
            </a:r>
            <a:r>
              <a:rPr lang="en-US" sz="2400" dirty="0" smtClean="0"/>
              <a:t> down to their last /8, and RIPE and APNIC have begun rationing address space from those final blocks.</a:t>
            </a:r>
          </a:p>
          <a:p>
            <a:endParaRPr lang="en-US" sz="2400" dirty="0" smtClean="0"/>
          </a:p>
          <a:p>
            <a:r>
              <a:rPr lang="en-US" sz="2400" dirty="0" smtClean="0"/>
              <a:t>To understand what "rationing" means, assume you're a new site in Europe or Asia. You want IPv4 address space to start your business or connect your campus. When you approach RIPE or APNIC, as of now they're only be able to give you </a:t>
            </a:r>
            <a:r>
              <a:rPr lang="en-US" sz="2400" b="1" dirty="0" smtClean="0"/>
              <a:t>a single /22 (1,024 IPv4 addresses)</a:t>
            </a:r>
            <a:r>
              <a:rPr lang="en-US" sz="2400" dirty="0"/>
              <a:t> </a:t>
            </a:r>
            <a:r>
              <a:rPr lang="en-US" sz="2400" dirty="0" smtClean="0"/>
              <a:t>-- no matter how great your need and no matter how </a:t>
            </a:r>
            <a:br>
              <a:rPr lang="en-US" sz="2400" dirty="0" smtClean="0"/>
            </a:br>
            <a:r>
              <a:rPr lang="en-US" sz="2400" dirty="0" smtClean="0"/>
              <a:t>good your justification for more address space might be.</a:t>
            </a:r>
          </a:p>
          <a:p>
            <a:endParaRPr lang="en-US" sz="2400" dirty="0" smtClean="0"/>
          </a:p>
          <a:p>
            <a:r>
              <a:rPr lang="en-US" sz="2400" dirty="0" smtClean="0"/>
              <a:t>That's </a:t>
            </a:r>
            <a:r>
              <a:rPr lang="en-US" sz="2400" dirty="0"/>
              <a:t>too small a netblock to </a:t>
            </a:r>
            <a:r>
              <a:rPr lang="en-US" sz="2400" dirty="0" smtClean="0"/>
              <a:t>route globally, </a:t>
            </a:r>
            <a:r>
              <a:rPr lang="en-US" sz="2400" dirty="0"/>
              <a:t>and </a:t>
            </a:r>
            <a:r>
              <a:rPr lang="en-US" sz="2400" dirty="0" smtClean="0"/>
              <a:t>just </a:t>
            </a:r>
            <a:r>
              <a:rPr lang="en-US" sz="2400" dirty="0"/>
              <a:t>enough IPv4 address space </a:t>
            </a:r>
            <a:r>
              <a:rPr lang="en-US" sz="2400" dirty="0" smtClean="0"/>
              <a:t>for you to sort of "limp along" with Large Scale NAT while you (and the rest of the world) hopefully get IPv6 deployed.</a:t>
            </a:r>
          </a:p>
        </p:txBody>
      </p:sp>
      <p:sp>
        <p:nvSpPr>
          <p:cNvPr id="4" name="Slide Number Placeholder 3"/>
          <p:cNvSpPr>
            <a:spLocks noGrp="1"/>
          </p:cNvSpPr>
          <p:nvPr>
            <p:ph type="sldNum" sz="quarter" idx="12"/>
          </p:nvPr>
        </p:nvSpPr>
        <p:spPr/>
        <p:txBody>
          <a:bodyPr/>
          <a:lstStyle/>
          <a:p>
            <a:fld id="{002A55A4-26E8-5743-9107-115BF5688B2A}" type="slidenum">
              <a:rPr lang="en-US" smtClean="0"/>
              <a:t>11</a:t>
            </a:fld>
            <a:endParaRPr lang="en-US" dirty="0"/>
          </a:p>
        </p:txBody>
      </p:sp>
    </p:spTree>
    <p:extLst>
      <p:ext uri="{BB962C8B-B14F-4D97-AF65-F5344CB8AC3E}">
        <p14:creationId xmlns:p14="http://schemas.microsoft.com/office/powerpoint/2010/main" val="995632743"/>
      </p:ext>
    </p:extLst>
  </p:cSld>
  <p:clrMapOvr>
    <a:masterClrMapping/>
  </p:clrMapOvr>
  <p:timing>
    <p:tnLst>
      <p:par>
        <p:cTn xmlns:p14="http://schemas.microsoft.com/office/powerpoint/2010/mai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5" y="115443"/>
            <a:ext cx="8817535" cy="533920"/>
          </a:xfrm>
        </p:spPr>
        <p:txBody>
          <a:bodyPr>
            <a:normAutofit/>
          </a:bodyPr>
          <a:lstStyle/>
          <a:p>
            <a:r>
              <a:rPr lang="en-US" sz="3200" b="1" dirty="0" smtClean="0"/>
              <a:t>TLS, Certificates and MITM Risks</a:t>
            </a:r>
            <a:endParaRPr lang="en-US" sz="3200" b="1" dirty="0"/>
          </a:p>
        </p:txBody>
      </p:sp>
      <p:sp>
        <p:nvSpPr>
          <p:cNvPr id="3" name="Content Placeholder 2"/>
          <p:cNvSpPr>
            <a:spLocks noGrp="1"/>
          </p:cNvSpPr>
          <p:nvPr>
            <p:ph idx="1"/>
          </p:nvPr>
        </p:nvSpPr>
        <p:spPr>
          <a:xfrm>
            <a:off x="167725" y="750376"/>
            <a:ext cx="8817535" cy="5887462"/>
          </a:xfrm>
        </p:spPr>
        <p:txBody>
          <a:bodyPr>
            <a:normAutofit/>
          </a:bodyPr>
          <a:lstStyle/>
          <a:p>
            <a:r>
              <a:rPr lang="en-US" sz="2400" dirty="0" smtClean="0"/>
              <a:t>While having all HTTP traffic encrypted by default would greatly reduce the risk of traffic being routinely monitored, this requires us to be able to trust sites secured with certificates, specifically, SSL/TLS certificates issued by trusted certificate authorities (CA).</a:t>
            </a:r>
          </a:p>
          <a:p>
            <a:r>
              <a:rPr lang="en-US" sz="2400" dirty="0" smtClean="0"/>
              <a:t>Unfortunately, as currently implemented, ANY trusted CA has the technical ability to issue a trusted cert for ANY site. </a:t>
            </a:r>
          </a:p>
          <a:p>
            <a:r>
              <a:rPr lang="en-US" sz="2400" dirty="0" smtClean="0"/>
              <a:t>Sites don't currently have any generally deployed way to say, </a:t>
            </a:r>
            <a:br>
              <a:rPr lang="en-US" sz="2400" dirty="0" smtClean="0"/>
            </a:br>
            <a:r>
              <a:rPr lang="en-US" sz="2400" dirty="0" smtClean="0"/>
              <a:t>"Hey, the certificate you SHOULD be seeing for our site is certificate number </a:t>
            </a:r>
            <a:r>
              <a:rPr lang="en-US" sz="2400" i="1" dirty="0" smtClean="0"/>
              <a:t>foo</a:t>
            </a:r>
            <a:r>
              <a:rPr lang="en-US" sz="2400" dirty="0" smtClean="0"/>
              <a:t> from certificate provider </a:t>
            </a:r>
            <a:r>
              <a:rPr lang="en-US" sz="2400" i="1" dirty="0" smtClean="0"/>
              <a:t>bar</a:t>
            </a:r>
            <a:r>
              <a:rPr lang="en-US" sz="2400" dirty="0" smtClean="0"/>
              <a:t>. If you see a certificate from anyone else, it's fake, so don't trust it!"</a:t>
            </a:r>
          </a:p>
          <a:p>
            <a:r>
              <a:rPr lang="en-US" sz="2400" dirty="0" smtClean="0"/>
              <a:t>If the IETF's </a:t>
            </a:r>
            <a:r>
              <a:rPr lang="en-US" sz="2400" dirty="0"/>
              <a:t>DANE work </a:t>
            </a:r>
            <a:r>
              <a:rPr lang="en-US" sz="2400" dirty="0" smtClean="0"/>
              <a:t>( https</a:t>
            </a:r>
            <a:r>
              <a:rPr lang="en-US" sz="2400" dirty="0"/>
              <a:t>://</a:t>
            </a:r>
            <a:r>
              <a:rPr lang="en-US" sz="2400" dirty="0" err="1"/>
              <a:t>ietf.org</a:t>
            </a:r>
            <a:r>
              <a:rPr lang="en-US" sz="2400" dirty="0"/>
              <a:t>/wg/</a:t>
            </a:r>
            <a:r>
              <a:rPr lang="en-US" sz="2400" dirty="0" err="1"/>
              <a:t>dane</a:t>
            </a:r>
            <a:r>
              <a:rPr lang="en-US" sz="2400" dirty="0"/>
              <a:t>/charter</a:t>
            </a:r>
            <a:r>
              <a:rPr lang="en-US" sz="2400" dirty="0" smtClean="0"/>
              <a:t>/ ) gets widely adopted, that will help tremendously, but that's still "work in progress," and work that will require sites to do DNSSEC (as urged, earlier in this talk). </a:t>
            </a:r>
          </a:p>
          <a:p>
            <a:r>
              <a:rPr lang="en-US" sz="2400" dirty="0" smtClean="0"/>
              <a:t>In the mean time, maybe try using CertPatrol in your browser?</a:t>
            </a:r>
          </a:p>
        </p:txBody>
      </p:sp>
      <p:sp>
        <p:nvSpPr>
          <p:cNvPr id="4" name="Slide Number Placeholder 3"/>
          <p:cNvSpPr>
            <a:spLocks noGrp="1"/>
          </p:cNvSpPr>
          <p:nvPr>
            <p:ph type="sldNum" sz="quarter" idx="12"/>
          </p:nvPr>
        </p:nvSpPr>
        <p:spPr/>
        <p:txBody>
          <a:bodyPr/>
          <a:lstStyle/>
          <a:p>
            <a:fld id="{002A55A4-26E8-5743-9107-115BF5688B2A}" type="slidenum">
              <a:rPr lang="en-US" smtClean="0"/>
              <a:t>110</a:t>
            </a:fld>
            <a:endParaRPr lang="en-US" dirty="0"/>
          </a:p>
        </p:txBody>
      </p:sp>
    </p:spTree>
    <p:extLst>
      <p:ext uri="{BB962C8B-B14F-4D97-AF65-F5344CB8AC3E}">
        <p14:creationId xmlns:p14="http://schemas.microsoft.com/office/powerpoint/2010/main" val="318728789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5" y="115443"/>
            <a:ext cx="8817535" cy="533920"/>
          </a:xfrm>
        </p:spPr>
        <p:txBody>
          <a:bodyPr>
            <a:normAutofit/>
          </a:bodyPr>
          <a:lstStyle/>
          <a:p>
            <a:r>
              <a:rPr lang="en-US" sz="3200" b="1" dirty="0" smtClean="0"/>
              <a:t>Compelled Disclosure of Private Keys</a:t>
            </a:r>
            <a:endParaRPr lang="en-US" sz="3200" b="1" dirty="0"/>
          </a:p>
        </p:txBody>
      </p:sp>
      <p:sp>
        <p:nvSpPr>
          <p:cNvPr id="3" name="Content Placeholder 2"/>
          <p:cNvSpPr>
            <a:spLocks noGrp="1"/>
          </p:cNvSpPr>
          <p:nvPr>
            <p:ph idx="1"/>
          </p:nvPr>
        </p:nvSpPr>
        <p:spPr>
          <a:xfrm>
            <a:off x="167725" y="750376"/>
            <a:ext cx="8817535" cy="5887462"/>
          </a:xfrm>
        </p:spPr>
        <p:txBody>
          <a:bodyPr>
            <a:normAutofit/>
          </a:bodyPr>
          <a:lstStyle/>
          <a:p>
            <a:r>
              <a:rPr lang="en-US" sz="2400" dirty="0" smtClean="0"/>
              <a:t>Another risk to relying on SSL/TLS is the judicially-compelled disclosure of private keys. </a:t>
            </a:r>
            <a:r>
              <a:rPr lang="en-US" sz="2400" b="1" dirty="0" smtClean="0"/>
              <a:t>We now know that this has actually happened, at least to Ladar Levison, owner of the ISP "Lavabit."</a:t>
            </a:r>
            <a:r>
              <a:rPr lang="en-US" sz="2400" b="1" dirty="0"/>
              <a:t> </a:t>
            </a:r>
            <a:r>
              <a:rPr lang="en-US" sz="2400" dirty="0" smtClean="0"/>
              <a:t>There was an excellent Q&amp;A session on this at NANOG, Oct 9</a:t>
            </a:r>
            <a:r>
              <a:rPr lang="en-US" sz="2400" baseline="30000" dirty="0" smtClean="0"/>
              <a:t>th</a:t>
            </a:r>
            <a:r>
              <a:rPr lang="en-US" sz="2400" dirty="0" smtClean="0"/>
              <a:t>: http</a:t>
            </a:r>
            <a:r>
              <a:rPr lang="en-US" sz="2400" dirty="0"/>
              <a:t>://</a:t>
            </a:r>
            <a:r>
              <a:rPr lang="en-US" sz="2400" dirty="0" err="1"/>
              <a:t>www.youtube.com</a:t>
            </a:r>
            <a:r>
              <a:rPr lang="en-US" sz="2400" dirty="0"/>
              <a:t>/</a:t>
            </a:r>
            <a:r>
              <a:rPr lang="en-US" sz="2400" dirty="0" err="1"/>
              <a:t>watch?v</a:t>
            </a:r>
            <a:r>
              <a:rPr lang="en-US" sz="2400" dirty="0"/>
              <a:t>=uo9-</a:t>
            </a:r>
            <a:r>
              <a:rPr lang="en-US" sz="2400" dirty="0" smtClean="0"/>
              <a:t>0So2A_g</a:t>
            </a:r>
          </a:p>
          <a:p>
            <a:r>
              <a:rPr lang="en-US" sz="2400" dirty="0" smtClean="0"/>
              <a:t>Under threat of contempt, Ladar was compelled to provide a copy of his SSL/TLS private keys, keys that protected the data of over 400,000 customers. With a copy of those private keys, the security of </a:t>
            </a:r>
            <a:r>
              <a:rPr lang="en-US" sz="2400" i="1" dirty="0" smtClean="0"/>
              <a:t>all</a:t>
            </a:r>
            <a:r>
              <a:rPr lang="en-US" sz="2400" dirty="0" smtClean="0"/>
              <a:t> Lavabit users could have been completely undercut. After being forced to surrender his keys under seal, Ladar took the only action he felt was morally left to him: he shuttered his business.</a:t>
            </a:r>
          </a:p>
          <a:p>
            <a:r>
              <a:rPr lang="en-US" sz="2400" dirty="0" smtClean="0"/>
              <a:t>When Godaddy learned that their customer's private keys may have been compromised, they revoked his certificate: </a:t>
            </a:r>
            <a:r>
              <a:rPr lang="en-US" sz="2400" dirty="0" err="1" smtClean="0"/>
              <a:t>www.forbes.com</a:t>
            </a:r>
            <a:r>
              <a:rPr lang="en-US" sz="2400" dirty="0"/>
              <a:t>/sites/</a:t>
            </a:r>
            <a:r>
              <a:rPr lang="en-US" sz="2400" dirty="0" err="1"/>
              <a:t>kashmirhill</a:t>
            </a:r>
            <a:r>
              <a:rPr lang="en-US" sz="2400" dirty="0"/>
              <a:t>/2013/10/09/godaddy-pulls-lavabits-security-creds-because-the-government-got-ahold-of-its-encryption-keys/</a:t>
            </a:r>
          </a:p>
          <a:p>
            <a:endParaRPr lang="en-US" sz="2400" dirty="0" smtClean="0"/>
          </a:p>
          <a:p>
            <a:endParaRPr lang="en-US" sz="2400" dirty="0" smtClean="0"/>
          </a:p>
          <a:p>
            <a:endParaRPr lang="en-US" sz="2400" dirty="0" smtClean="0"/>
          </a:p>
        </p:txBody>
      </p:sp>
      <p:sp>
        <p:nvSpPr>
          <p:cNvPr id="4" name="Slide Number Placeholder 3"/>
          <p:cNvSpPr>
            <a:spLocks noGrp="1"/>
          </p:cNvSpPr>
          <p:nvPr>
            <p:ph type="sldNum" sz="quarter" idx="12"/>
          </p:nvPr>
        </p:nvSpPr>
        <p:spPr/>
        <p:txBody>
          <a:bodyPr/>
          <a:lstStyle/>
          <a:p>
            <a:fld id="{002A55A4-26E8-5743-9107-115BF5688B2A}" type="slidenum">
              <a:rPr lang="en-US" smtClean="0"/>
              <a:t>111</a:t>
            </a:fld>
            <a:endParaRPr lang="en-US"/>
          </a:p>
        </p:txBody>
      </p:sp>
    </p:spTree>
    <p:extLst>
      <p:ext uri="{BB962C8B-B14F-4D97-AF65-F5344CB8AC3E}">
        <p14:creationId xmlns:p14="http://schemas.microsoft.com/office/powerpoint/2010/main" val="265227269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443"/>
            <a:ext cx="9143999" cy="533920"/>
          </a:xfrm>
        </p:spPr>
        <p:txBody>
          <a:bodyPr>
            <a:normAutofit/>
          </a:bodyPr>
          <a:lstStyle/>
          <a:p>
            <a:r>
              <a:rPr lang="en-US" sz="3200" b="1" dirty="0" smtClean="0"/>
              <a:t>Precluding Compelled Private Key Disclosure</a:t>
            </a:r>
            <a:endParaRPr lang="en-US" sz="3200" b="1" dirty="0"/>
          </a:p>
        </p:txBody>
      </p:sp>
      <p:sp>
        <p:nvSpPr>
          <p:cNvPr id="3" name="Content Placeholder 2"/>
          <p:cNvSpPr>
            <a:spLocks noGrp="1"/>
          </p:cNvSpPr>
          <p:nvPr>
            <p:ph idx="1"/>
          </p:nvPr>
        </p:nvSpPr>
        <p:spPr>
          <a:xfrm>
            <a:off x="167725" y="750376"/>
            <a:ext cx="8817535" cy="5887462"/>
          </a:xfrm>
        </p:spPr>
        <p:txBody>
          <a:bodyPr>
            <a:normAutofit/>
          </a:bodyPr>
          <a:lstStyle/>
          <a:p>
            <a:r>
              <a:rPr lang="en-US" sz="2400" dirty="0" smtClean="0"/>
              <a:t>Given the importance of SSL/TLS private keys, </a:t>
            </a:r>
            <a:r>
              <a:rPr lang="en-US" sz="2400" b="1" dirty="0" smtClean="0"/>
              <a:t>those who rely on public key cryptography should consider protecting those keys through use of a hardware security module (HSM).</a:t>
            </a:r>
          </a:p>
          <a:p>
            <a:r>
              <a:rPr lang="en-US" sz="2400" dirty="0" smtClean="0"/>
              <a:t>In protecting your private keys secured with an HSM, you're wrestling with two mutually conflicting requirements:</a:t>
            </a:r>
            <a:br>
              <a:rPr lang="en-US" sz="2400" dirty="0" smtClean="0"/>
            </a:br>
            <a:r>
              <a:rPr lang="en-US" sz="2400" dirty="0" smtClean="0"/>
              <a:t>-- On the one hand, private keys are operationally critical. If you </a:t>
            </a:r>
            <a:br>
              <a:rPr lang="en-US" sz="2400" dirty="0" smtClean="0"/>
            </a:br>
            <a:r>
              <a:rPr lang="en-US" sz="2400" dirty="0" smtClean="0"/>
              <a:t>    lose them, they can't be recreated. Thus, you'd really like to be </a:t>
            </a:r>
            <a:br>
              <a:rPr lang="en-US" sz="2400" dirty="0" smtClean="0"/>
            </a:br>
            <a:r>
              <a:rPr lang="en-US" sz="2400" dirty="0" smtClean="0"/>
              <a:t>    able to back them up </a:t>
            </a:r>
            <a:r>
              <a:rPr lang="en-US" sz="2400" dirty="0"/>
              <a:t>(</a:t>
            </a:r>
            <a:r>
              <a:rPr lang="en-US" sz="2400" dirty="0" smtClean="0"/>
              <a:t>thereby protecting them from loss)</a:t>
            </a:r>
            <a:br>
              <a:rPr lang="en-US" sz="2400" dirty="0" smtClean="0"/>
            </a:br>
            <a:r>
              <a:rPr lang="en-US" sz="2400" dirty="0" smtClean="0"/>
              <a:t>-- On the other hand, if it </a:t>
            </a:r>
            <a:r>
              <a:rPr lang="en-US" sz="2400" i="1" dirty="0" smtClean="0"/>
              <a:t>is</a:t>
            </a:r>
            <a:r>
              <a:rPr lang="en-US" sz="2400" dirty="0" smtClean="0"/>
              <a:t> possible for you to backup (and restore)</a:t>
            </a:r>
            <a:br>
              <a:rPr lang="en-US" sz="2400" dirty="0" smtClean="0"/>
            </a:br>
            <a:r>
              <a:rPr lang="en-US" sz="2400" dirty="0" smtClean="0"/>
              <a:t>    private keys from your HSM, there's also the possibility that you</a:t>
            </a:r>
            <a:br>
              <a:rPr lang="en-US" sz="2400" dirty="0" smtClean="0"/>
            </a:br>
            <a:r>
              <a:rPr lang="en-US" sz="2400" dirty="0" smtClean="0"/>
              <a:t>    could be compelled to restore those keys onto a 2</a:t>
            </a:r>
            <a:r>
              <a:rPr lang="en-US" sz="2400" baseline="30000" dirty="0" smtClean="0"/>
              <a:t>nd</a:t>
            </a:r>
            <a:r>
              <a:rPr lang="en-US" sz="2400" dirty="0" smtClean="0"/>
              <a:t> HSM that </a:t>
            </a:r>
            <a:br>
              <a:rPr lang="en-US" sz="2400" dirty="0" smtClean="0"/>
            </a:br>
            <a:r>
              <a:rPr lang="en-US" sz="2400" dirty="0" smtClean="0"/>
              <a:t>    could then be used by others for surreptitious monitoring.</a:t>
            </a:r>
          </a:p>
          <a:p>
            <a:r>
              <a:rPr lang="en-US" sz="2400" dirty="0" smtClean="0"/>
              <a:t>As long as your private keys are only used for transport security (and thus could easily be replaced if your HSM fails), creating the key pair on the HSM, non-</a:t>
            </a:r>
            <a:r>
              <a:rPr lang="en-US" sz="2400" dirty="0" err="1" smtClean="0"/>
              <a:t>exportably</a:t>
            </a:r>
            <a:r>
              <a:rPr lang="en-US" sz="2400" dirty="0"/>
              <a:t> </a:t>
            </a:r>
            <a:r>
              <a:rPr lang="en-US" sz="2400" dirty="0" smtClean="0"/>
              <a:t>and w/o backup, may be best.</a:t>
            </a:r>
            <a:endParaRPr lang="en-US" sz="2400" dirty="0"/>
          </a:p>
        </p:txBody>
      </p:sp>
      <p:sp>
        <p:nvSpPr>
          <p:cNvPr id="4" name="Slide Number Placeholder 3"/>
          <p:cNvSpPr>
            <a:spLocks noGrp="1"/>
          </p:cNvSpPr>
          <p:nvPr>
            <p:ph type="sldNum" sz="quarter" idx="12"/>
          </p:nvPr>
        </p:nvSpPr>
        <p:spPr/>
        <p:txBody>
          <a:bodyPr/>
          <a:lstStyle/>
          <a:p>
            <a:fld id="{002A55A4-26E8-5743-9107-115BF5688B2A}" type="slidenum">
              <a:rPr lang="en-US" smtClean="0"/>
              <a:t>112</a:t>
            </a:fld>
            <a:endParaRPr lang="en-US"/>
          </a:p>
        </p:txBody>
      </p:sp>
    </p:spTree>
    <p:extLst>
      <p:ext uri="{BB962C8B-B14F-4D97-AF65-F5344CB8AC3E}">
        <p14:creationId xmlns:p14="http://schemas.microsoft.com/office/powerpoint/2010/main" val="352611144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443"/>
            <a:ext cx="9143999" cy="533920"/>
          </a:xfrm>
        </p:spPr>
        <p:txBody>
          <a:bodyPr>
            <a:normAutofit/>
          </a:bodyPr>
          <a:lstStyle/>
          <a:p>
            <a:r>
              <a:rPr lang="en-US" sz="3200" b="1" dirty="0" smtClean="0"/>
              <a:t>An Alternative Approach: Forward Secrecy</a:t>
            </a:r>
            <a:endParaRPr lang="en-US" sz="3200" b="1" dirty="0"/>
          </a:p>
        </p:txBody>
      </p:sp>
      <p:sp>
        <p:nvSpPr>
          <p:cNvPr id="3" name="Content Placeholder 2"/>
          <p:cNvSpPr>
            <a:spLocks noGrp="1"/>
          </p:cNvSpPr>
          <p:nvPr>
            <p:ph idx="1"/>
          </p:nvPr>
        </p:nvSpPr>
        <p:spPr>
          <a:xfrm>
            <a:off x="167725" y="750376"/>
            <a:ext cx="8817535" cy="5887462"/>
          </a:xfrm>
        </p:spPr>
        <p:txBody>
          <a:bodyPr>
            <a:normAutofit/>
          </a:bodyPr>
          <a:lstStyle/>
          <a:p>
            <a:r>
              <a:rPr lang="en-US" sz="2400" dirty="0" smtClean="0"/>
              <a:t>We now also know that under some circumstances, even traditionally-encrypted network traffic may end up getting vacuumed up and retained (disk is cheap). If the collecting entity does eventually obtain the appropriate private key, they can then retrospectively decrypt everything they'd previously harvested.</a:t>
            </a:r>
          </a:p>
          <a:p>
            <a:r>
              <a:rPr lang="en-US" sz="2400" dirty="0" smtClean="0"/>
              <a:t>This retrospective decryption can be prevented by using "ephemeral" cipher suites that offer forward secrecy, such as ephemeral Diffie-</a:t>
            </a:r>
            <a:r>
              <a:rPr lang="en-US" sz="2400" dirty="0" err="1" smtClean="0"/>
              <a:t>Helman</a:t>
            </a:r>
            <a:r>
              <a:rPr lang="en-US" sz="2400" dirty="0" smtClean="0"/>
              <a:t> (DHE) or ephemeral Elliptical Curve Diffie-</a:t>
            </a:r>
            <a:r>
              <a:rPr lang="en-US" sz="2400" dirty="0" err="1" smtClean="0"/>
              <a:t>Helman</a:t>
            </a:r>
            <a:r>
              <a:rPr lang="en-US" sz="2400" dirty="0"/>
              <a:t> </a:t>
            </a:r>
            <a:r>
              <a:rPr lang="en-US" sz="2400" dirty="0" smtClean="0"/>
              <a:t>(ECDHE). </a:t>
            </a:r>
          </a:p>
          <a:p>
            <a:r>
              <a:rPr lang="en-US" sz="2400" dirty="0" smtClean="0"/>
              <a:t>While there's a lot of interest in forward secrecy, if done imperfectly, </a:t>
            </a:r>
            <a:r>
              <a:rPr lang="en-US" sz="2400" b="1" dirty="0" smtClean="0"/>
              <a:t>it can result in weak encryption being used.</a:t>
            </a:r>
            <a:r>
              <a:rPr lang="en-US" sz="2400" dirty="0" smtClean="0"/>
              <a:t> See</a:t>
            </a:r>
            <a:br>
              <a:rPr lang="en-US" sz="2400" dirty="0" smtClean="0"/>
            </a:br>
            <a:r>
              <a:rPr lang="en-US" sz="2400" dirty="0" smtClean="0"/>
              <a:t>https</a:t>
            </a:r>
            <a:r>
              <a:rPr lang="en-US" sz="2400" dirty="0"/>
              <a:t>://</a:t>
            </a:r>
            <a:r>
              <a:rPr lang="en-US" sz="2400" dirty="0" err="1"/>
              <a:t>community.qualys.com</a:t>
            </a:r>
            <a:r>
              <a:rPr lang="en-US" sz="2400" dirty="0"/>
              <a:t>/blogs/</a:t>
            </a:r>
            <a:r>
              <a:rPr lang="en-US" sz="2400" dirty="0" err="1"/>
              <a:t>securitylabs</a:t>
            </a:r>
            <a:r>
              <a:rPr lang="en-US" sz="2400" dirty="0"/>
              <a:t>/2013/06/25/</a:t>
            </a:r>
            <a:r>
              <a:rPr lang="en-US" sz="2400" dirty="0" err="1"/>
              <a:t>ssl</a:t>
            </a:r>
            <a:r>
              <a:rPr lang="en-US" sz="2400" dirty="0"/>
              <a:t>-labs-deploying-forward-</a:t>
            </a:r>
            <a:r>
              <a:rPr lang="en-US" sz="2400" dirty="0" smtClean="0"/>
              <a:t>secrecy and "How to Botch TLS </a:t>
            </a:r>
            <a:r>
              <a:rPr lang="en-US" sz="2400" dirty="0"/>
              <a:t>Forward Secrecy,</a:t>
            </a:r>
            <a:r>
              <a:rPr lang="en-US" sz="2400" dirty="0" smtClean="0"/>
              <a:t>" https</a:t>
            </a:r>
            <a:r>
              <a:rPr lang="en-US" sz="2400" dirty="0"/>
              <a:t>://</a:t>
            </a:r>
            <a:r>
              <a:rPr lang="en-US" sz="2400" dirty="0" err="1"/>
              <a:t>www.imperialviolet.org</a:t>
            </a:r>
            <a:r>
              <a:rPr lang="en-US" sz="2400" dirty="0"/>
              <a:t>/2013/06/27/</a:t>
            </a:r>
            <a:r>
              <a:rPr lang="en-US" sz="2400" dirty="0" err="1" smtClean="0"/>
              <a:t>botchingpfs.html</a:t>
            </a:r>
            <a:endParaRPr lang="en-US" sz="2400" dirty="0" smtClean="0"/>
          </a:p>
        </p:txBody>
      </p:sp>
      <p:sp>
        <p:nvSpPr>
          <p:cNvPr id="4" name="Slide Number Placeholder 3"/>
          <p:cNvSpPr>
            <a:spLocks noGrp="1"/>
          </p:cNvSpPr>
          <p:nvPr>
            <p:ph type="sldNum" sz="quarter" idx="12"/>
          </p:nvPr>
        </p:nvSpPr>
        <p:spPr/>
        <p:txBody>
          <a:bodyPr/>
          <a:lstStyle/>
          <a:p>
            <a:fld id="{002A55A4-26E8-5743-9107-115BF5688B2A}" type="slidenum">
              <a:rPr lang="en-US" smtClean="0"/>
              <a:t>113</a:t>
            </a:fld>
            <a:endParaRPr lang="en-US"/>
          </a:p>
        </p:txBody>
      </p:sp>
    </p:spTree>
    <p:extLst>
      <p:ext uri="{BB962C8B-B14F-4D97-AF65-F5344CB8AC3E}">
        <p14:creationId xmlns:p14="http://schemas.microsoft.com/office/powerpoint/2010/main" val="122075690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443"/>
            <a:ext cx="9143999" cy="438353"/>
          </a:xfrm>
        </p:spPr>
        <p:txBody>
          <a:bodyPr>
            <a:normAutofit/>
          </a:bodyPr>
          <a:lstStyle/>
          <a:p>
            <a:r>
              <a:rPr lang="en-US" sz="3200" b="1" dirty="0" smtClean="0"/>
              <a:t>The Web and Traffic Analysis</a:t>
            </a:r>
            <a:endParaRPr lang="en-US" sz="3200" b="1" dirty="0"/>
          </a:p>
        </p:txBody>
      </p:sp>
      <p:sp>
        <p:nvSpPr>
          <p:cNvPr id="3" name="Content Placeholder 2"/>
          <p:cNvSpPr>
            <a:spLocks noGrp="1"/>
          </p:cNvSpPr>
          <p:nvPr>
            <p:ph idx="1"/>
          </p:nvPr>
        </p:nvSpPr>
        <p:spPr>
          <a:xfrm>
            <a:off x="167725" y="658826"/>
            <a:ext cx="8817535" cy="5979012"/>
          </a:xfrm>
        </p:spPr>
        <p:txBody>
          <a:bodyPr>
            <a:normAutofit/>
          </a:bodyPr>
          <a:lstStyle/>
          <a:p>
            <a:r>
              <a:rPr lang="en-US" sz="2400" dirty="0" smtClean="0"/>
              <a:t>Just as email can be subject to traffic analysis even if individual messages are "perfectly encrypted," the same is true of web traffic.</a:t>
            </a:r>
          </a:p>
          <a:p>
            <a:r>
              <a:rPr lang="en-US" sz="2400" dirty="0" smtClean="0"/>
              <a:t>To try to avoid web traffic analysis, </a:t>
            </a:r>
            <a:r>
              <a:rPr lang="en-US" sz="2400" b="1" dirty="0" smtClean="0"/>
              <a:t>consider using Tor </a:t>
            </a:r>
            <a:r>
              <a:rPr lang="en-US" sz="2400" dirty="0" smtClean="0"/>
              <a:t>(see </a:t>
            </a:r>
            <a:br>
              <a:rPr lang="en-US" sz="2400" dirty="0" smtClean="0"/>
            </a:br>
            <a:r>
              <a:rPr lang="en-US" sz="2400" dirty="0" smtClean="0"/>
              <a:t>https</a:t>
            </a:r>
            <a:r>
              <a:rPr lang="en-US" sz="2400" dirty="0"/>
              <a:t>://</a:t>
            </a:r>
            <a:r>
              <a:rPr lang="en-US" sz="2400" dirty="0" err="1"/>
              <a:t>www.torproject.org</a:t>
            </a:r>
            <a:r>
              <a:rPr lang="en-US" sz="2400" dirty="0" smtClean="0"/>
              <a:t>/ ), but note that it, too, has been targeted (albeit with limited success) by the NSA. See </a:t>
            </a:r>
            <a:r>
              <a:rPr lang="en-US" sz="2400" dirty="0"/>
              <a:t>for example "NSA and GCHQ target Tor network that protects anonymity of web </a:t>
            </a:r>
            <a:r>
              <a:rPr lang="en-US" sz="2400" dirty="0" smtClean="0"/>
              <a:t>users," http://www.theguardian.com</a:t>
            </a:r>
            <a:r>
              <a:rPr lang="en-US" sz="2400" dirty="0"/>
              <a:t>/world/2013/</a:t>
            </a:r>
            <a:r>
              <a:rPr lang="en-US" sz="2400" dirty="0" err="1"/>
              <a:t>oct</a:t>
            </a:r>
            <a:r>
              <a:rPr lang="en-US" sz="2400" dirty="0"/>
              <a:t>/04/nsa-</a:t>
            </a:r>
            <a:r>
              <a:rPr lang="en-US" sz="2400" dirty="0" err="1"/>
              <a:t>gchq</a:t>
            </a:r>
            <a:r>
              <a:rPr lang="en-US" sz="2400" dirty="0"/>
              <a:t>-attack-tor-network-</a:t>
            </a:r>
            <a:r>
              <a:rPr lang="en-US" sz="2400" dirty="0" smtClean="0"/>
              <a:t>encryption</a:t>
            </a:r>
          </a:p>
          <a:p>
            <a:r>
              <a:rPr lang="en-US" sz="2400" dirty="0" smtClean="0"/>
              <a:t>New hardware Tor implementation: </a:t>
            </a:r>
            <a:r>
              <a:rPr lang="en-US" sz="2400" dirty="0"/>
              <a:t>https://</a:t>
            </a:r>
            <a:r>
              <a:rPr lang="en-US" sz="2400" dirty="0" err="1"/>
              <a:t>pogoplug.com</a:t>
            </a:r>
            <a:r>
              <a:rPr lang="en-US" sz="2400" dirty="0"/>
              <a:t>/</a:t>
            </a:r>
            <a:r>
              <a:rPr lang="en-US" sz="2400" dirty="0" err="1"/>
              <a:t>safeplug</a:t>
            </a:r>
            <a:endParaRPr lang="en-US" sz="2400" dirty="0"/>
          </a:p>
          <a:p>
            <a:r>
              <a:rPr lang="en-US" sz="2400" dirty="0" smtClean="0"/>
              <a:t>BTW, in pushing users toward anonymity networks such as Tor, authorities may have helped incent the creation of an entire new world of content available only from Tor, including the infamous "Silk Road" anonymous marketplace  (</a:t>
            </a:r>
            <a:r>
              <a:rPr lang="en-US" sz="2400" dirty="0"/>
              <a:t> </a:t>
            </a:r>
            <a:r>
              <a:rPr lang="en-US" sz="2400" dirty="0" smtClean="0"/>
              <a:t>http</a:t>
            </a:r>
            <a:r>
              <a:rPr lang="en-US" sz="2400" dirty="0"/>
              <a:t>://</a:t>
            </a:r>
            <a:r>
              <a:rPr lang="en-US" sz="2400" dirty="0" err="1"/>
              <a:t>en.wikipedia.org</a:t>
            </a:r>
            <a:r>
              <a:rPr lang="en-US" sz="2400" dirty="0"/>
              <a:t>/wiki/Silk_Road_%28marketplace%</a:t>
            </a:r>
            <a:r>
              <a:rPr lang="en-US" sz="2400" dirty="0" smtClean="0"/>
              <a:t>29 ) operated within the .onion pseudo</a:t>
            </a:r>
            <a:r>
              <a:rPr lang="en-US" sz="2400" dirty="0"/>
              <a:t>-domain (</a:t>
            </a:r>
            <a:r>
              <a:rPr lang="en-US" sz="2400" dirty="0" smtClean="0"/>
              <a:t>see http</a:t>
            </a:r>
            <a:r>
              <a:rPr lang="en-US" sz="2400" dirty="0"/>
              <a:t>://</a:t>
            </a:r>
            <a:r>
              <a:rPr lang="en-US" sz="2400" dirty="0" err="1"/>
              <a:t>en.wikipedia.org</a:t>
            </a:r>
            <a:r>
              <a:rPr lang="en-US" sz="2400" dirty="0"/>
              <a:t>/wiki/.</a:t>
            </a:r>
            <a:r>
              <a:rPr lang="en-US" sz="2400" dirty="0" smtClean="0"/>
              <a:t>onion ).</a:t>
            </a:r>
          </a:p>
        </p:txBody>
      </p:sp>
      <p:sp>
        <p:nvSpPr>
          <p:cNvPr id="4" name="Slide Number Placeholder 3"/>
          <p:cNvSpPr>
            <a:spLocks noGrp="1"/>
          </p:cNvSpPr>
          <p:nvPr>
            <p:ph type="sldNum" sz="quarter" idx="12"/>
          </p:nvPr>
        </p:nvSpPr>
        <p:spPr/>
        <p:txBody>
          <a:bodyPr/>
          <a:lstStyle/>
          <a:p>
            <a:fld id="{002A55A4-26E8-5743-9107-115BF5688B2A}" type="slidenum">
              <a:rPr lang="en-US" smtClean="0"/>
              <a:t>114</a:t>
            </a:fld>
            <a:endParaRPr lang="en-US"/>
          </a:p>
        </p:txBody>
      </p:sp>
    </p:spTree>
    <p:extLst>
      <p:ext uri="{BB962C8B-B14F-4D97-AF65-F5344CB8AC3E}">
        <p14:creationId xmlns:p14="http://schemas.microsoft.com/office/powerpoint/2010/main" val="281707132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5" y="112070"/>
            <a:ext cx="8817535" cy="423372"/>
          </a:xfrm>
        </p:spPr>
        <p:txBody>
          <a:bodyPr>
            <a:normAutofit/>
          </a:bodyPr>
          <a:lstStyle/>
          <a:p>
            <a:r>
              <a:rPr lang="en-US" sz="3200" b="1" dirty="0" smtClean="0"/>
              <a:t>Getting Involved</a:t>
            </a:r>
            <a:endParaRPr lang="en-US" sz="3200" b="1" dirty="0"/>
          </a:p>
        </p:txBody>
      </p:sp>
      <p:sp>
        <p:nvSpPr>
          <p:cNvPr id="3" name="Content Placeholder 2"/>
          <p:cNvSpPr>
            <a:spLocks noGrp="1"/>
          </p:cNvSpPr>
          <p:nvPr>
            <p:ph idx="1"/>
          </p:nvPr>
        </p:nvSpPr>
        <p:spPr>
          <a:xfrm>
            <a:off x="167725" y="772032"/>
            <a:ext cx="8817535" cy="5865806"/>
          </a:xfrm>
        </p:spPr>
        <p:txBody>
          <a:bodyPr>
            <a:normAutofit/>
          </a:bodyPr>
          <a:lstStyle/>
          <a:p>
            <a:r>
              <a:rPr lang="en-US" sz="2400" dirty="0" smtClean="0"/>
              <a:t>Stay informed. I know that there's almost overwhelming amounts of press coverage relating to Snowden and the NSA programs, but that's because a lot is going on. </a:t>
            </a:r>
            <a:r>
              <a:rPr lang="en-US" sz="2400" b="1" dirty="0" smtClean="0"/>
              <a:t>Do your best to try to keep up.</a:t>
            </a:r>
          </a:p>
          <a:p>
            <a:r>
              <a:rPr lang="en-US" sz="2400" dirty="0" smtClean="0"/>
              <a:t>Second, recognize that this issue isn't just a technical one. </a:t>
            </a:r>
            <a:r>
              <a:rPr lang="en-US" sz="2400" b="1" dirty="0" smtClean="0"/>
              <a:t>Regardless of how you feel, let your legislators know your opinion -- that's how a participatory democracy should work!</a:t>
            </a:r>
          </a:p>
          <a:p>
            <a:r>
              <a:rPr lang="en-US" sz="2400" dirty="0" smtClean="0"/>
              <a:t>If you're a technical person and concerned about privacy and confidentiality, </a:t>
            </a:r>
            <a:r>
              <a:rPr lang="en-US" sz="2400" b="1" dirty="0" smtClean="0"/>
              <a:t>begin using end-to-end encryption (such as PGP/GPG or S/MIME), anonymous remailers, and Tor</a:t>
            </a:r>
            <a:r>
              <a:rPr lang="en-US" sz="2400" dirty="0" smtClean="0"/>
              <a:t>, and help teach others to do so, too. </a:t>
            </a:r>
          </a:p>
          <a:p>
            <a:r>
              <a:rPr lang="en-US" sz="2400" dirty="0" smtClean="0"/>
              <a:t>Work on improving campus web privacy and security, too.</a:t>
            </a:r>
          </a:p>
          <a:p>
            <a:r>
              <a:rPr lang="en-US" sz="2400" dirty="0" smtClean="0"/>
              <a:t>There are also lists discussing many of the issues from this section, including the IETF Pervasive Passive Monitoring ("</a:t>
            </a:r>
            <a:r>
              <a:rPr lang="en-US" sz="2400" dirty="0" err="1" smtClean="0"/>
              <a:t>Perpass</a:t>
            </a:r>
            <a:r>
              <a:rPr lang="en-US" sz="2400" dirty="0" smtClean="0"/>
              <a:t>") list, the IETF Privacy list, and Stanford's "</a:t>
            </a:r>
            <a:r>
              <a:rPr lang="en-US" sz="2400" dirty="0" err="1" smtClean="0"/>
              <a:t>liberationtech</a:t>
            </a:r>
            <a:r>
              <a:rPr lang="en-US" sz="2400" dirty="0" smtClean="0"/>
              <a:t>" mailing list, just to mention a few of many.</a:t>
            </a:r>
            <a:endParaRPr lang="en-US" sz="2400" dirty="0"/>
          </a:p>
        </p:txBody>
      </p:sp>
      <p:sp>
        <p:nvSpPr>
          <p:cNvPr id="4" name="Slide Number Placeholder 3"/>
          <p:cNvSpPr>
            <a:spLocks noGrp="1"/>
          </p:cNvSpPr>
          <p:nvPr>
            <p:ph type="sldNum" sz="quarter" idx="12"/>
          </p:nvPr>
        </p:nvSpPr>
        <p:spPr/>
        <p:txBody>
          <a:bodyPr/>
          <a:lstStyle/>
          <a:p>
            <a:fld id="{002A55A4-26E8-5743-9107-115BF5688B2A}" type="slidenum">
              <a:rPr lang="en-US" smtClean="0"/>
              <a:t>115</a:t>
            </a:fld>
            <a:endParaRPr lang="en-US" dirty="0"/>
          </a:p>
        </p:txBody>
      </p:sp>
    </p:spTree>
    <p:extLst>
      <p:ext uri="{BB962C8B-B14F-4D97-AF65-F5344CB8AC3E}">
        <p14:creationId xmlns:p14="http://schemas.microsoft.com/office/powerpoint/2010/main" val="319899798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745" y="926684"/>
            <a:ext cx="8829515" cy="1584646"/>
          </a:xfrm>
        </p:spPr>
        <p:txBody>
          <a:bodyPr>
            <a:normAutofit/>
          </a:bodyPr>
          <a:lstStyle/>
          <a:p>
            <a:r>
              <a:rPr lang="en-US" sz="3200" b="1" dirty="0" smtClean="0"/>
              <a:t>8. Internet Governance</a:t>
            </a:r>
            <a:endParaRPr lang="en-US" sz="3200" b="1" dirty="0"/>
          </a:p>
        </p:txBody>
      </p:sp>
    </p:spTree>
    <p:extLst>
      <p:ext uri="{BB962C8B-B14F-4D97-AF65-F5344CB8AC3E}">
        <p14:creationId xmlns:p14="http://schemas.microsoft.com/office/powerpoint/2010/main" val="362815798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5" y="112070"/>
            <a:ext cx="8817535" cy="423372"/>
          </a:xfrm>
        </p:spPr>
        <p:txBody>
          <a:bodyPr>
            <a:normAutofit/>
          </a:bodyPr>
          <a:lstStyle/>
          <a:p>
            <a:r>
              <a:rPr lang="en-US" sz="3200" b="1" dirty="0" smtClean="0">
                <a:solidFill>
                  <a:srgbClr val="000000"/>
                </a:solidFill>
              </a:rPr>
              <a:t>"So Who's </a:t>
            </a:r>
            <a:r>
              <a:rPr lang="en-US" sz="3200" b="1" dirty="0" smtClean="0">
                <a:solidFill>
                  <a:srgbClr val="000000"/>
                </a:solidFill>
              </a:rPr>
              <a:t>In Charge </a:t>
            </a:r>
            <a:r>
              <a:rPr lang="en-US" sz="3200" b="1" dirty="0">
                <a:solidFill>
                  <a:srgbClr val="000000"/>
                </a:solidFill>
              </a:rPr>
              <a:t>of the Internet, </a:t>
            </a:r>
            <a:r>
              <a:rPr lang="en-US" sz="3200" b="1" dirty="0" smtClean="0">
                <a:solidFill>
                  <a:srgbClr val="000000"/>
                </a:solidFill>
              </a:rPr>
              <a:t>Anyhow</a:t>
            </a:r>
            <a:r>
              <a:rPr lang="en-US" sz="3200" b="1" dirty="0">
                <a:solidFill>
                  <a:srgbClr val="000000"/>
                </a:solidFill>
              </a:rPr>
              <a:t>?</a:t>
            </a:r>
            <a:r>
              <a:rPr lang="en-US" sz="3200" b="1" dirty="0" smtClean="0">
                <a:solidFill>
                  <a:srgbClr val="000000"/>
                </a:solidFill>
              </a:rPr>
              <a:t>"</a:t>
            </a:r>
            <a:endParaRPr lang="en-US" sz="2400" b="1" dirty="0">
              <a:solidFill>
                <a:srgbClr val="000000"/>
              </a:solidFill>
            </a:endParaRPr>
          </a:p>
        </p:txBody>
      </p:sp>
      <p:sp>
        <p:nvSpPr>
          <p:cNvPr id="3" name="Content Placeholder 2"/>
          <p:cNvSpPr>
            <a:spLocks noGrp="1"/>
          </p:cNvSpPr>
          <p:nvPr>
            <p:ph idx="1"/>
          </p:nvPr>
        </p:nvSpPr>
        <p:spPr>
          <a:xfrm>
            <a:off x="167725" y="772032"/>
            <a:ext cx="8817535" cy="5865806"/>
          </a:xfrm>
        </p:spPr>
        <p:txBody>
          <a:bodyPr>
            <a:normAutofit/>
          </a:bodyPr>
          <a:lstStyle/>
          <a:p>
            <a:r>
              <a:rPr lang="en-US" sz="2400" dirty="0" smtClean="0"/>
              <a:t>It is probably fitting to conclude these remarks with a few comments on Internet governance.</a:t>
            </a:r>
            <a:r>
              <a:rPr lang="en-US" sz="2400" dirty="0"/>
              <a:t> </a:t>
            </a:r>
            <a:r>
              <a:rPr lang="en-US" sz="2400" dirty="0" smtClean="0"/>
              <a:t>The preceding parts of this talk certainly highlight some of the challenges we currently face.</a:t>
            </a:r>
          </a:p>
          <a:p>
            <a:r>
              <a:rPr lang="en-US" sz="2400" dirty="0" smtClean="0"/>
              <a:t>When facing those challenges, it may be tempting to want some authority figure to be "in charge" of making it all work. But who?</a:t>
            </a:r>
            <a:br>
              <a:rPr lang="en-US" sz="2400" dirty="0" smtClean="0"/>
            </a:br>
            <a:r>
              <a:rPr lang="en-US" sz="2400" dirty="0" smtClean="0"/>
              <a:t>-- Our Internet Service Providers? (Even the biggest of those</a:t>
            </a:r>
            <a:br>
              <a:rPr lang="en-US" sz="2400" dirty="0" smtClean="0"/>
            </a:br>
            <a:r>
              <a:rPr lang="en-US" sz="2400" dirty="0" smtClean="0"/>
              <a:t>    are </a:t>
            </a:r>
            <a:r>
              <a:rPr lang="en-US" sz="2400" dirty="0" smtClean="0"/>
              <a:t>"just </a:t>
            </a:r>
            <a:r>
              <a:rPr lang="en-US" sz="2400" dirty="0" smtClean="0"/>
              <a:t>businesses</a:t>
            </a:r>
            <a:r>
              <a:rPr lang="en-US" sz="2400" dirty="0" smtClean="0"/>
              <a:t>," </a:t>
            </a:r>
            <a:r>
              <a:rPr lang="en-US" sz="2400" dirty="0" smtClean="0"/>
              <a:t>after all...)</a:t>
            </a:r>
            <a:br>
              <a:rPr lang="en-US" sz="2400" dirty="0" smtClean="0"/>
            </a:br>
            <a:r>
              <a:rPr lang="en-US" sz="2400" dirty="0" smtClean="0"/>
              <a:t>-- The U.S. Government?</a:t>
            </a:r>
            <a:r>
              <a:rPr lang="en-US" sz="2400" dirty="0"/>
              <a:t> </a:t>
            </a:r>
            <a:r>
              <a:rPr lang="en-US" sz="2400" dirty="0" smtClean="0"/>
              <a:t>(If so, what about Europe, Asia, South</a:t>
            </a:r>
            <a:br>
              <a:rPr lang="en-US" sz="2400" dirty="0" smtClean="0"/>
            </a:br>
            <a:r>
              <a:rPr lang="en-US" sz="2400" dirty="0" smtClean="0"/>
              <a:t>   America, Africa, and Australasia? Should one country, even a </a:t>
            </a:r>
            <a:br>
              <a:rPr lang="en-US" sz="2400" dirty="0" smtClean="0"/>
            </a:br>
            <a:r>
              <a:rPr lang="en-US" sz="2400" dirty="0" smtClean="0"/>
              <a:t>   country as cool as ours, shoulder all that responsibility?)</a:t>
            </a:r>
            <a:br>
              <a:rPr lang="en-US" sz="2400" dirty="0" smtClean="0"/>
            </a:br>
            <a:r>
              <a:rPr lang="en-US" sz="2400" dirty="0" smtClean="0"/>
              <a:t>-- The United Nation's International Telecommunications Union?</a:t>
            </a:r>
            <a:br>
              <a:rPr lang="en-US" sz="2400" dirty="0" smtClean="0"/>
            </a:br>
            <a:r>
              <a:rPr lang="en-US" sz="2400" dirty="0" smtClean="0"/>
              <a:t>    Sadly, that doesn't appear to be working so well anymore. </a:t>
            </a:r>
            <a:br>
              <a:rPr lang="en-US" sz="2400" dirty="0" smtClean="0"/>
            </a:br>
            <a:r>
              <a:rPr lang="en-US" sz="2400" dirty="0" smtClean="0"/>
              <a:t>    Consider the schism between the West and the rest</a:t>
            </a:r>
            <a:r>
              <a:rPr lang="en-US" sz="2400" dirty="0"/>
              <a:t> </a:t>
            </a:r>
            <a:r>
              <a:rPr lang="en-US" sz="2400" dirty="0" smtClean="0"/>
              <a:t>of the world </a:t>
            </a:r>
            <a:br>
              <a:rPr lang="en-US" sz="2400" dirty="0" smtClean="0"/>
            </a:br>
            <a:r>
              <a:rPr lang="en-US" sz="2400" dirty="0" smtClean="0"/>
              <a:t>    reflected in this voting map for a recent ITU treaty... That's</a:t>
            </a:r>
            <a:br>
              <a:rPr lang="en-US" sz="2400" dirty="0" smtClean="0"/>
            </a:br>
            <a:r>
              <a:rPr lang="en-US" sz="2400" dirty="0" smtClean="0"/>
              <a:t>    not the answer, either.</a:t>
            </a:r>
            <a:endParaRPr lang="en-US" sz="2400" dirty="0"/>
          </a:p>
        </p:txBody>
      </p:sp>
      <p:sp>
        <p:nvSpPr>
          <p:cNvPr id="4" name="Slide Number Placeholder 3"/>
          <p:cNvSpPr>
            <a:spLocks noGrp="1"/>
          </p:cNvSpPr>
          <p:nvPr>
            <p:ph type="sldNum" sz="quarter" idx="12"/>
          </p:nvPr>
        </p:nvSpPr>
        <p:spPr/>
        <p:txBody>
          <a:bodyPr/>
          <a:lstStyle/>
          <a:p>
            <a:fld id="{002A55A4-26E8-5743-9107-115BF5688B2A}" type="slidenum">
              <a:rPr lang="en-US" smtClean="0"/>
              <a:t>117</a:t>
            </a:fld>
            <a:endParaRPr lang="en-US" dirty="0"/>
          </a:p>
        </p:txBody>
      </p:sp>
    </p:spTree>
    <p:extLst>
      <p:ext uri="{BB962C8B-B14F-4D97-AF65-F5344CB8AC3E}">
        <p14:creationId xmlns:p14="http://schemas.microsoft.com/office/powerpoint/2010/main" val="304214763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5" y="112070"/>
            <a:ext cx="8817535" cy="423372"/>
          </a:xfrm>
        </p:spPr>
        <p:txBody>
          <a:bodyPr>
            <a:normAutofit/>
          </a:bodyPr>
          <a:lstStyle/>
          <a:p>
            <a:r>
              <a:rPr lang="en-US" sz="3200" b="1" dirty="0" smtClean="0"/>
              <a:t>Who Signed The ITU WCIT Treaty, Dec 2012?</a:t>
            </a:r>
            <a:endParaRPr lang="en-US" sz="3200" b="1" dirty="0"/>
          </a:p>
        </p:txBody>
      </p:sp>
      <p:sp>
        <p:nvSpPr>
          <p:cNvPr id="4" name="Slide Number Placeholder 3"/>
          <p:cNvSpPr>
            <a:spLocks noGrp="1"/>
          </p:cNvSpPr>
          <p:nvPr>
            <p:ph type="sldNum" sz="quarter" idx="12"/>
          </p:nvPr>
        </p:nvSpPr>
        <p:spPr/>
        <p:txBody>
          <a:bodyPr/>
          <a:lstStyle/>
          <a:p>
            <a:fld id="{002A55A4-26E8-5743-9107-115BF5688B2A}" type="slidenum">
              <a:rPr lang="en-US" smtClean="0"/>
              <a:t>118</a:t>
            </a:fld>
            <a:endParaRPr lang="en-US" dirty="0"/>
          </a:p>
        </p:txBody>
      </p:sp>
      <p:pic>
        <p:nvPicPr>
          <p:cNvPr id="3" name="Picture 2" descr="wci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8692" y="870404"/>
            <a:ext cx="8725308" cy="4765630"/>
          </a:xfrm>
          <a:prstGeom prst="rect">
            <a:avLst/>
          </a:prstGeom>
        </p:spPr>
      </p:pic>
      <p:sp>
        <p:nvSpPr>
          <p:cNvPr id="5" name="TextBox 4"/>
          <p:cNvSpPr txBox="1"/>
          <p:nvPr/>
        </p:nvSpPr>
        <p:spPr>
          <a:xfrm>
            <a:off x="418692" y="5926621"/>
            <a:ext cx="2368106" cy="369332"/>
          </a:xfrm>
          <a:prstGeom prst="rect">
            <a:avLst/>
          </a:prstGeom>
          <a:noFill/>
        </p:spPr>
        <p:txBody>
          <a:bodyPr wrap="none" rtlCol="0">
            <a:spAutoFit/>
          </a:bodyPr>
          <a:lstStyle/>
          <a:p>
            <a:r>
              <a:rPr lang="en-US" dirty="0">
                <a:latin typeface="Times New Roman"/>
              </a:rPr>
              <a:t>http://</a:t>
            </a:r>
            <a:r>
              <a:rPr lang="en-US" dirty="0" err="1">
                <a:latin typeface="Times New Roman"/>
              </a:rPr>
              <a:t>www.ipv.sx</a:t>
            </a:r>
            <a:r>
              <a:rPr lang="en-US" dirty="0">
                <a:latin typeface="Times New Roman"/>
              </a:rPr>
              <a:t>/</a:t>
            </a:r>
            <a:r>
              <a:rPr lang="en-US" dirty="0" err="1">
                <a:latin typeface="Times New Roman"/>
              </a:rPr>
              <a:t>wcit</a:t>
            </a:r>
            <a:r>
              <a:rPr lang="en-US" dirty="0">
                <a:latin typeface="Times New Roman"/>
              </a:rPr>
              <a:t>/</a:t>
            </a:r>
          </a:p>
        </p:txBody>
      </p:sp>
    </p:spTree>
    <p:extLst>
      <p:ext uri="{BB962C8B-B14F-4D97-AF65-F5344CB8AC3E}">
        <p14:creationId xmlns:p14="http://schemas.microsoft.com/office/powerpoint/2010/main" val="319503694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5" y="112070"/>
            <a:ext cx="8817535" cy="423372"/>
          </a:xfrm>
        </p:spPr>
        <p:txBody>
          <a:bodyPr>
            <a:normAutofit/>
          </a:bodyPr>
          <a:lstStyle/>
          <a:p>
            <a:r>
              <a:rPr lang="en-US" sz="3200" b="1" dirty="0" smtClean="0">
                <a:solidFill>
                  <a:srgbClr val="000000"/>
                </a:solidFill>
              </a:rPr>
              <a:t>Ultimately, YOU Are In Charge of </a:t>
            </a:r>
            <a:r>
              <a:rPr lang="en-US" sz="3200" b="1" dirty="0">
                <a:solidFill>
                  <a:srgbClr val="000000"/>
                </a:solidFill>
              </a:rPr>
              <a:t>t</a:t>
            </a:r>
            <a:r>
              <a:rPr lang="en-US" sz="3200" b="1" dirty="0" smtClean="0">
                <a:solidFill>
                  <a:srgbClr val="000000"/>
                </a:solidFill>
              </a:rPr>
              <a:t>he Internet</a:t>
            </a:r>
            <a:endParaRPr lang="en-US" sz="2400" b="1" dirty="0">
              <a:solidFill>
                <a:srgbClr val="000000"/>
              </a:solidFill>
            </a:endParaRPr>
          </a:p>
        </p:txBody>
      </p:sp>
      <p:sp>
        <p:nvSpPr>
          <p:cNvPr id="3" name="Content Placeholder 2"/>
          <p:cNvSpPr>
            <a:spLocks noGrp="1"/>
          </p:cNvSpPr>
          <p:nvPr>
            <p:ph idx="1"/>
          </p:nvPr>
        </p:nvSpPr>
        <p:spPr>
          <a:xfrm>
            <a:off x="167725" y="772032"/>
            <a:ext cx="8817535" cy="5865806"/>
          </a:xfrm>
        </p:spPr>
        <p:txBody>
          <a:bodyPr>
            <a:normAutofit/>
          </a:bodyPr>
          <a:lstStyle/>
          <a:p>
            <a:r>
              <a:rPr lang="en-US" sz="2400" dirty="0" smtClean="0"/>
              <a:t>You, and all the other users of the Internet, are the ones who run it -- at least if you choose to get involved.</a:t>
            </a:r>
          </a:p>
          <a:p>
            <a:r>
              <a:rPr lang="en-US" sz="2400" dirty="0" smtClean="0"/>
              <a:t>There are so many opportunities for you to do so, whether you're an engineer or an operator or a coder or a policy person or someone focused on a particular country or region.</a:t>
            </a:r>
          </a:p>
          <a:p>
            <a:r>
              <a:rPr lang="en-US" sz="2400" b="1" dirty="0" smtClean="0"/>
              <a:t>Please participate! Join working groups. Comment on draft documents. Contribute code, or help test code that others have written. Attend meetings, in person if possible, or online.</a:t>
            </a:r>
          </a:p>
          <a:p>
            <a:r>
              <a:rPr lang="en-US" sz="2400" dirty="0" smtClean="0"/>
              <a:t>There are a lot of crazy things happening right now, but you can make a difference IF you get involved, and IF you participate.</a:t>
            </a:r>
            <a:r>
              <a:rPr lang="en-US" sz="2400" dirty="0"/>
              <a:t> </a:t>
            </a:r>
            <a:r>
              <a:rPr lang="en-US" sz="2400" dirty="0" smtClean="0"/>
              <a:t/>
            </a:r>
            <a:br>
              <a:rPr lang="en-US" sz="2400" dirty="0" smtClean="0"/>
            </a:br>
            <a:r>
              <a:rPr lang="en-US" sz="2400" dirty="0" smtClean="0"/>
              <a:t>I hope you all will! </a:t>
            </a:r>
            <a:r>
              <a:rPr lang="en-US" sz="2400" dirty="0"/>
              <a:t>Ultimately the Internet is an experiment, and one that's still a work in </a:t>
            </a:r>
            <a:r>
              <a:rPr lang="en-US" sz="2400" dirty="0" smtClean="0"/>
              <a:t>progress. </a:t>
            </a:r>
          </a:p>
          <a:p>
            <a:r>
              <a:rPr lang="en-US" sz="2400" dirty="0" smtClean="0"/>
              <a:t>The choices you and I make will help to determine if the Internet continues to be "crazy cool," or ends up being just plain nuts.</a:t>
            </a:r>
            <a:endParaRPr lang="en-US" sz="2400" dirty="0"/>
          </a:p>
          <a:p>
            <a:endParaRPr lang="en-US" sz="2400" dirty="0" smtClean="0"/>
          </a:p>
        </p:txBody>
      </p:sp>
      <p:sp>
        <p:nvSpPr>
          <p:cNvPr id="4" name="Slide Number Placeholder 3"/>
          <p:cNvSpPr>
            <a:spLocks noGrp="1"/>
          </p:cNvSpPr>
          <p:nvPr>
            <p:ph type="sldNum" sz="quarter" idx="12"/>
          </p:nvPr>
        </p:nvSpPr>
        <p:spPr/>
        <p:txBody>
          <a:bodyPr/>
          <a:lstStyle/>
          <a:p>
            <a:fld id="{002A55A4-26E8-5743-9107-115BF5688B2A}" type="slidenum">
              <a:rPr lang="en-US" smtClean="0"/>
              <a:t>119</a:t>
            </a:fld>
            <a:endParaRPr lang="en-US" dirty="0"/>
          </a:p>
        </p:txBody>
      </p:sp>
    </p:spTree>
    <p:extLst>
      <p:ext uri="{BB962C8B-B14F-4D97-AF65-F5344CB8AC3E}">
        <p14:creationId xmlns:p14="http://schemas.microsoft.com/office/powerpoint/2010/main" val="1128435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43780"/>
            <a:ext cx="9144000" cy="395394"/>
          </a:xfrm>
        </p:spPr>
        <p:txBody>
          <a:bodyPr>
            <a:normAutofit/>
          </a:bodyPr>
          <a:lstStyle/>
          <a:p>
            <a:r>
              <a:rPr lang="en-US" sz="3200" b="1" dirty="0" smtClean="0"/>
              <a:t>Large Scale NAT (aka Carrier Grade NAT)</a:t>
            </a:r>
            <a:endParaRPr lang="en-US" sz="3200" b="1" dirty="0"/>
          </a:p>
        </p:txBody>
      </p:sp>
      <p:sp>
        <p:nvSpPr>
          <p:cNvPr id="3" name="Content Placeholder 2"/>
          <p:cNvSpPr>
            <a:spLocks noGrp="1"/>
          </p:cNvSpPr>
          <p:nvPr>
            <p:ph idx="1"/>
          </p:nvPr>
        </p:nvSpPr>
        <p:spPr>
          <a:xfrm>
            <a:off x="167725" y="773405"/>
            <a:ext cx="8817535" cy="5864434"/>
          </a:xfrm>
        </p:spPr>
        <p:txBody>
          <a:bodyPr>
            <a:normAutofit/>
          </a:bodyPr>
          <a:lstStyle/>
          <a:p>
            <a:r>
              <a:rPr lang="en-US" sz="2400" dirty="0" smtClean="0"/>
              <a:t>As most tech folks know, when NAT (technically, "PAT") gets used, a public IP (or a small pool of public IPs) gets shared across multiple devices behind the NAT box. Devices behind the NAT box typically use private RFC1918 (e.g., 10.0.0.0/8) addresses locally.</a:t>
            </a:r>
            <a:r>
              <a:rPr lang="en-US" sz="2400" dirty="0"/>
              <a:t/>
            </a:r>
            <a:br>
              <a:rPr lang="en-US" sz="2400" dirty="0"/>
            </a:br>
            <a:r>
              <a:rPr lang="en-US" sz="2400" dirty="0" smtClean="0"/>
              <a:t>You probably use NAT on your home wireless "router" today.</a:t>
            </a:r>
          </a:p>
          <a:p>
            <a:r>
              <a:rPr lang="en-US" sz="2400" dirty="0" smtClean="0"/>
              <a:t>LSN is similar to NAT as used on your home wireless router, but LSN may </a:t>
            </a:r>
            <a:r>
              <a:rPr lang="en-US" sz="2400" dirty="0"/>
              <a:t>use </a:t>
            </a:r>
            <a:r>
              <a:rPr lang="en-US" sz="2400" dirty="0" smtClean="0"/>
              <a:t>RFC6598 </a:t>
            </a:r>
            <a:r>
              <a:rPr lang="en-US" sz="2400" dirty="0"/>
              <a:t>address space (100.64.0.0/</a:t>
            </a:r>
            <a:r>
              <a:rPr lang="en-US" sz="2400" dirty="0" smtClean="0"/>
              <a:t>10), instead.</a:t>
            </a:r>
          </a:p>
          <a:p>
            <a:r>
              <a:rPr lang="en-US" sz="2400" dirty="0" smtClean="0"/>
              <a:t>LSN has many drawbacks when used as an ISP-scale technology, most notably: (a) not working for public web servers (and other Internet facing server infrastructure), (b) causing a loss of </a:t>
            </a:r>
            <a:br>
              <a:rPr lang="en-US" sz="2400" dirty="0" smtClean="0"/>
            </a:br>
            <a:r>
              <a:rPr lang="en-US" sz="2400" dirty="0" smtClean="0"/>
              <a:t>end-to-end transparency</a:t>
            </a:r>
            <a:r>
              <a:rPr lang="en-US" sz="2400" dirty="0"/>
              <a:t> </a:t>
            </a:r>
            <a:r>
              <a:rPr lang="en-US" sz="2400" dirty="0" smtClean="0"/>
              <a:t>(see RFC2775 and RFC4924), and </a:t>
            </a:r>
            <a:br>
              <a:rPr lang="en-US" sz="2400" dirty="0" smtClean="0"/>
            </a:br>
            <a:r>
              <a:rPr lang="en-US" sz="2400" dirty="0" smtClean="0"/>
              <a:t>(c) potentially limiting the throughput that can be achieved.</a:t>
            </a:r>
          </a:p>
          <a:p>
            <a:r>
              <a:rPr lang="en-US" sz="2400" dirty="0" smtClean="0"/>
              <a:t>If you're thinking about LSN, I also urge you to read RFC7021, "Assessing the Impact of Carrier-Grade NAT on Network Applications" (a new RFC from just September 2013)</a:t>
            </a:r>
          </a:p>
        </p:txBody>
      </p:sp>
      <p:sp>
        <p:nvSpPr>
          <p:cNvPr id="4" name="Slide Number Placeholder 3"/>
          <p:cNvSpPr>
            <a:spLocks noGrp="1"/>
          </p:cNvSpPr>
          <p:nvPr>
            <p:ph type="sldNum" sz="quarter" idx="12"/>
          </p:nvPr>
        </p:nvSpPr>
        <p:spPr/>
        <p:txBody>
          <a:bodyPr/>
          <a:lstStyle/>
          <a:p>
            <a:fld id="{002A55A4-26E8-5743-9107-115BF5688B2A}" type="slidenum">
              <a:rPr lang="en-US" smtClean="0"/>
              <a:t>12</a:t>
            </a:fld>
            <a:endParaRPr lang="en-US" dirty="0"/>
          </a:p>
        </p:txBody>
      </p:sp>
    </p:spTree>
    <p:extLst>
      <p:ext uri="{BB962C8B-B14F-4D97-AF65-F5344CB8AC3E}">
        <p14:creationId xmlns:p14="http://schemas.microsoft.com/office/powerpoint/2010/main" val="1559053524"/>
      </p:ext>
    </p:extLst>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5" y="227651"/>
            <a:ext cx="8817535" cy="611065"/>
          </a:xfrm>
        </p:spPr>
        <p:txBody>
          <a:bodyPr>
            <a:normAutofit/>
          </a:bodyPr>
          <a:lstStyle/>
          <a:p>
            <a:r>
              <a:rPr lang="en-US" sz="3200" b="1" dirty="0" smtClean="0"/>
              <a:t>Thanks for the Chance to Talk Today</a:t>
            </a:r>
            <a:endParaRPr lang="en-US" sz="3200" b="1" dirty="0"/>
          </a:p>
        </p:txBody>
      </p:sp>
      <p:sp>
        <p:nvSpPr>
          <p:cNvPr id="3" name="Content Placeholder 2"/>
          <p:cNvSpPr>
            <a:spLocks noGrp="1"/>
          </p:cNvSpPr>
          <p:nvPr>
            <p:ph idx="1"/>
          </p:nvPr>
        </p:nvSpPr>
        <p:spPr>
          <a:xfrm>
            <a:off x="167725" y="1042404"/>
            <a:ext cx="8817535" cy="5595433"/>
          </a:xfrm>
        </p:spPr>
        <p:txBody>
          <a:bodyPr>
            <a:normAutofit/>
          </a:bodyPr>
          <a:lstStyle/>
          <a:p>
            <a:r>
              <a:rPr lang="en-US" sz="2400" dirty="0" smtClean="0"/>
              <a:t>You can download a copy of these slides in </a:t>
            </a:r>
            <a:r>
              <a:rPr lang="en-US" sz="2400" dirty="0" err="1" smtClean="0"/>
              <a:t>Powerpoint</a:t>
            </a:r>
            <a:r>
              <a:rPr lang="en-US" sz="2400" dirty="0" smtClean="0"/>
              <a:t> or PDF format from</a:t>
            </a:r>
            <a:r>
              <a:rPr lang="en-US" sz="2400" dirty="0"/>
              <a:t> </a:t>
            </a:r>
            <a:r>
              <a:rPr lang="en-US" sz="2400" dirty="0" smtClean="0"/>
              <a:t>http</a:t>
            </a:r>
            <a:r>
              <a:rPr lang="en-US" sz="2400" dirty="0"/>
              <a:t>://</a:t>
            </a:r>
            <a:r>
              <a:rPr lang="en-US" sz="2400" dirty="0" err="1"/>
              <a:t>pages.uoregon.edu</a:t>
            </a:r>
            <a:r>
              <a:rPr lang="en-US" sz="2400" dirty="0"/>
              <a:t>/</a:t>
            </a:r>
            <a:r>
              <a:rPr lang="en-US" sz="2400" dirty="0" err="1"/>
              <a:t>joe</a:t>
            </a:r>
            <a:r>
              <a:rPr lang="en-US" sz="2400" dirty="0"/>
              <a:t>/merit-networking</a:t>
            </a:r>
            <a:r>
              <a:rPr lang="en-US" sz="2400" dirty="0" smtClean="0"/>
              <a:t>/</a:t>
            </a:r>
          </a:p>
          <a:p>
            <a:endParaRPr lang="en-US" sz="2400" dirty="0"/>
          </a:p>
          <a:p>
            <a:r>
              <a:rPr lang="en-US" sz="2400" dirty="0" smtClean="0"/>
              <a:t>Are there any questions (if we have time)?</a:t>
            </a:r>
          </a:p>
        </p:txBody>
      </p:sp>
      <p:sp>
        <p:nvSpPr>
          <p:cNvPr id="4" name="Slide Number Placeholder 3"/>
          <p:cNvSpPr>
            <a:spLocks noGrp="1"/>
          </p:cNvSpPr>
          <p:nvPr>
            <p:ph type="sldNum" sz="quarter" idx="12"/>
          </p:nvPr>
        </p:nvSpPr>
        <p:spPr/>
        <p:txBody>
          <a:bodyPr/>
          <a:lstStyle/>
          <a:p>
            <a:fld id="{002A55A4-26E8-5743-9107-115BF5688B2A}" type="slidenum">
              <a:rPr lang="en-US" smtClean="0"/>
              <a:t>120</a:t>
            </a:fld>
            <a:endParaRPr lang="en-US"/>
          </a:p>
        </p:txBody>
      </p:sp>
    </p:spTree>
    <p:extLst>
      <p:ext uri="{BB962C8B-B14F-4D97-AF65-F5344CB8AC3E}">
        <p14:creationId xmlns:p14="http://schemas.microsoft.com/office/powerpoint/2010/main" val="21085448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5" y="143780"/>
            <a:ext cx="8817535" cy="395394"/>
          </a:xfrm>
        </p:spPr>
        <p:txBody>
          <a:bodyPr>
            <a:normAutofit/>
          </a:bodyPr>
          <a:lstStyle/>
          <a:p>
            <a:r>
              <a:rPr lang="en-US" sz="3200" b="1" dirty="0" smtClean="0"/>
              <a:t>Large Scale NAT and </a:t>
            </a:r>
            <a:r>
              <a:rPr lang="en-US" sz="3200" b="1" u="sng" dirty="0" smtClean="0"/>
              <a:t>Security</a:t>
            </a:r>
            <a:endParaRPr lang="en-US" sz="3200" b="1" u="sng" dirty="0"/>
          </a:p>
        </p:txBody>
      </p:sp>
      <p:sp>
        <p:nvSpPr>
          <p:cNvPr id="3" name="Content Placeholder 2"/>
          <p:cNvSpPr>
            <a:spLocks noGrp="1"/>
          </p:cNvSpPr>
          <p:nvPr>
            <p:ph idx="1"/>
          </p:nvPr>
        </p:nvSpPr>
        <p:spPr>
          <a:xfrm>
            <a:off x="167725" y="725715"/>
            <a:ext cx="8817535" cy="5912124"/>
          </a:xfrm>
        </p:spPr>
        <p:txBody>
          <a:bodyPr>
            <a:normAutofit/>
          </a:bodyPr>
          <a:lstStyle/>
          <a:p>
            <a:r>
              <a:rPr lang="en-US" sz="2400" dirty="0" smtClean="0"/>
              <a:t>From a </a:t>
            </a:r>
            <a:r>
              <a:rPr lang="en-US" sz="2400" b="1" dirty="0" smtClean="0"/>
              <a:t>security</a:t>
            </a:r>
            <a:r>
              <a:rPr lang="en-US" sz="2400" dirty="0" smtClean="0"/>
              <a:t> point of view, the two biggest drawbacks to large scale NAT are:</a:t>
            </a:r>
            <a:br>
              <a:rPr lang="en-US" sz="2400" dirty="0" smtClean="0"/>
            </a:br>
            <a:r>
              <a:rPr lang="en-US" sz="2400" dirty="0" smtClean="0"/>
              <a:t/>
            </a:r>
            <a:br>
              <a:rPr lang="en-US" sz="2400" dirty="0" smtClean="0"/>
            </a:br>
            <a:r>
              <a:rPr lang="en-US" sz="2400" dirty="0" smtClean="0"/>
              <a:t>(a) Misbehavior by ONE customer sharing a public IP address will negatively affect the IP reputation of ALL the users on that IP</a:t>
            </a:r>
            <a:br>
              <a:rPr lang="en-US" sz="2400" dirty="0" smtClean="0"/>
            </a:br>
            <a:r>
              <a:rPr lang="en-US" sz="2400" dirty="0" smtClean="0"/>
              <a:t/>
            </a:r>
            <a:br>
              <a:rPr lang="en-US" sz="2400" dirty="0" smtClean="0"/>
            </a:br>
            <a:r>
              <a:rPr lang="en-US" sz="2400" dirty="0" smtClean="0"/>
              <a:t>(b) Use of LSN complicates abuse reporting: mapping an abuse report to a specific customer will be impossible unless reports include </a:t>
            </a:r>
            <a:r>
              <a:rPr lang="en-US" sz="2400" b="1" dirty="0" smtClean="0"/>
              <a:t>source port</a:t>
            </a:r>
            <a:r>
              <a:rPr lang="en-US" sz="2400" dirty="0" smtClean="0"/>
              <a:t> data as well as the usual IP-plus-time-stamp- with-time-zone-info. For what it may be worth</a:t>
            </a:r>
            <a:r>
              <a:rPr lang="en-US" sz="2400" dirty="0"/>
              <a:t> </a:t>
            </a:r>
            <a:r>
              <a:rPr lang="en-US" sz="2400" dirty="0" smtClean="0"/>
              <a:t>(and as your security team probably already knows all-too-well), abuse reports SELDOM IF EVER include source port information.</a:t>
            </a:r>
          </a:p>
          <a:p>
            <a:endParaRPr lang="en-US" sz="2400" dirty="0"/>
          </a:p>
          <a:p>
            <a:r>
              <a:rPr lang="en-US" sz="2400" dirty="0" smtClean="0"/>
              <a:t>You may also want to see </a:t>
            </a:r>
            <a:r>
              <a:rPr lang="en-US" sz="2400" dirty="0"/>
              <a:t>http://</a:t>
            </a:r>
            <a:r>
              <a:rPr lang="en-US" sz="2400" dirty="0" err="1"/>
              <a:t>www.maawg.org</a:t>
            </a:r>
            <a:r>
              <a:rPr lang="en-US" sz="2400" dirty="0"/>
              <a:t>/sites/</a:t>
            </a:r>
            <a:r>
              <a:rPr lang="en-US" sz="2400" dirty="0" err="1"/>
              <a:t>maawg</a:t>
            </a:r>
            <a:r>
              <a:rPr lang="en-US" sz="2400" dirty="0"/>
              <a:t>/files/news/M3AAWG_Carrier_Grade_NAT_BP.pdf</a:t>
            </a:r>
            <a:endParaRPr lang="en-US" sz="2400" dirty="0" smtClean="0"/>
          </a:p>
        </p:txBody>
      </p:sp>
      <p:sp>
        <p:nvSpPr>
          <p:cNvPr id="4" name="Slide Number Placeholder 3"/>
          <p:cNvSpPr>
            <a:spLocks noGrp="1"/>
          </p:cNvSpPr>
          <p:nvPr>
            <p:ph type="sldNum" sz="quarter" idx="12"/>
          </p:nvPr>
        </p:nvSpPr>
        <p:spPr/>
        <p:txBody>
          <a:bodyPr/>
          <a:lstStyle/>
          <a:p>
            <a:fld id="{002A55A4-26E8-5743-9107-115BF5688B2A}" type="slidenum">
              <a:rPr lang="en-US" smtClean="0"/>
              <a:t>13</a:t>
            </a:fld>
            <a:endParaRPr lang="en-US" dirty="0"/>
          </a:p>
        </p:txBody>
      </p:sp>
    </p:spTree>
    <p:extLst>
      <p:ext uri="{BB962C8B-B14F-4D97-AF65-F5344CB8AC3E}">
        <p14:creationId xmlns:p14="http://schemas.microsoft.com/office/powerpoint/2010/main" val="299591991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7651"/>
            <a:ext cx="9143999" cy="467285"/>
          </a:xfrm>
        </p:spPr>
        <p:txBody>
          <a:bodyPr>
            <a:normAutofit/>
          </a:bodyPr>
          <a:lstStyle/>
          <a:p>
            <a:r>
              <a:rPr lang="en-US" sz="3200" b="1" dirty="0" smtClean="0"/>
              <a:t>Universities, LSN and Legacy IPv4 Space</a:t>
            </a:r>
            <a:endParaRPr lang="en-US" sz="3200" b="1" dirty="0"/>
          </a:p>
        </p:txBody>
      </p:sp>
      <p:sp>
        <p:nvSpPr>
          <p:cNvPr id="3" name="Content Placeholder 2"/>
          <p:cNvSpPr>
            <a:spLocks noGrp="1"/>
          </p:cNvSpPr>
          <p:nvPr>
            <p:ph idx="1"/>
          </p:nvPr>
        </p:nvSpPr>
        <p:spPr>
          <a:xfrm>
            <a:off x="167725" y="910606"/>
            <a:ext cx="8817535" cy="5727231"/>
          </a:xfrm>
        </p:spPr>
        <p:txBody>
          <a:bodyPr>
            <a:normAutofit/>
          </a:bodyPr>
          <a:lstStyle/>
          <a:p>
            <a:r>
              <a:rPr lang="en-US" sz="2400" dirty="0" smtClean="0"/>
              <a:t>Most universities don't tend to think much about large scale NAT.</a:t>
            </a:r>
          </a:p>
          <a:p>
            <a:endParaRPr lang="en-US" sz="2400" dirty="0" smtClean="0"/>
          </a:p>
          <a:p>
            <a:r>
              <a:rPr lang="en-US" sz="2400" dirty="0" smtClean="0"/>
              <a:t>Why? Well, higher education's user base is far smaller than that of major ISPs (just a total of 21.8 million students nationally) and most universities have "lots" of IPv4 address space, having received legacy address space way back in the </a:t>
            </a:r>
            <a:r>
              <a:rPr lang="en-US" sz="2400" dirty="0"/>
              <a:t>'</a:t>
            </a:r>
            <a:r>
              <a:rPr lang="en-US" sz="2400" dirty="0" smtClean="0"/>
              <a:t>90s.</a:t>
            </a:r>
          </a:p>
          <a:p>
            <a:endParaRPr lang="en-US" sz="2400" dirty="0" smtClean="0"/>
          </a:p>
          <a:p>
            <a:r>
              <a:rPr lang="en-US" sz="2400" dirty="0" smtClean="0"/>
              <a:t>When most colleges and universities got address space in the 1990s</a:t>
            </a:r>
            <a:r>
              <a:rPr lang="en-US" sz="2400" dirty="0"/>
              <a:t> </a:t>
            </a:r>
            <a:r>
              <a:rPr lang="en-US" sz="2400" dirty="0" smtClean="0"/>
              <a:t>(during the pre-CIDR era) your choices were basically:</a:t>
            </a:r>
            <a:br>
              <a:rPr lang="en-US" sz="2400" dirty="0" smtClean="0"/>
            </a:br>
            <a:r>
              <a:rPr lang="en-US" sz="2400" dirty="0" smtClean="0"/>
              <a:t>-- a "class A" address block (a /8 with 16,777,216 addresses), or </a:t>
            </a:r>
            <a:br>
              <a:rPr lang="en-US" sz="2400" dirty="0" smtClean="0"/>
            </a:br>
            <a:r>
              <a:rPr lang="en-US" sz="2400" dirty="0" smtClean="0"/>
              <a:t>-- one or more class B address blocks (/16s, with 65,536 addresses), -- one or more class C address blocks (/24s, with 256 addresses).</a:t>
            </a:r>
          </a:p>
          <a:p>
            <a:endParaRPr lang="en-US" sz="2400" dirty="0" smtClean="0"/>
          </a:p>
          <a:p>
            <a:r>
              <a:rPr lang="en-US" sz="2400" b="1" dirty="0" smtClean="0"/>
              <a:t>How much space do you currently have? How much is used?</a:t>
            </a:r>
          </a:p>
        </p:txBody>
      </p:sp>
      <p:sp>
        <p:nvSpPr>
          <p:cNvPr id="4" name="Slide Number Placeholder 3"/>
          <p:cNvSpPr>
            <a:spLocks noGrp="1"/>
          </p:cNvSpPr>
          <p:nvPr>
            <p:ph type="sldNum" sz="quarter" idx="12"/>
          </p:nvPr>
        </p:nvSpPr>
        <p:spPr/>
        <p:txBody>
          <a:bodyPr/>
          <a:lstStyle/>
          <a:p>
            <a:fld id="{002A55A4-26E8-5743-9107-115BF5688B2A}" type="slidenum">
              <a:rPr lang="en-US" smtClean="0"/>
              <a:t>14</a:t>
            </a:fld>
            <a:endParaRPr lang="en-US" dirty="0"/>
          </a:p>
        </p:txBody>
      </p:sp>
    </p:spTree>
    <p:extLst>
      <p:ext uri="{BB962C8B-B14F-4D97-AF65-F5344CB8AC3E}">
        <p14:creationId xmlns:p14="http://schemas.microsoft.com/office/powerpoint/2010/main" val="331660260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5" y="143780"/>
            <a:ext cx="8817535" cy="563305"/>
          </a:xfrm>
        </p:spPr>
        <p:txBody>
          <a:bodyPr>
            <a:normAutofit/>
          </a:bodyPr>
          <a:lstStyle/>
          <a:p>
            <a:r>
              <a:rPr lang="en-US" sz="3200" b="1" dirty="0" smtClean="0"/>
              <a:t>Getting Involved</a:t>
            </a:r>
            <a:endParaRPr lang="en-US" sz="3200" b="1" u="sng" dirty="0"/>
          </a:p>
        </p:txBody>
      </p:sp>
      <p:sp>
        <p:nvSpPr>
          <p:cNvPr id="3" name="Content Placeholder 2"/>
          <p:cNvSpPr>
            <a:spLocks noGrp="1"/>
          </p:cNvSpPr>
          <p:nvPr>
            <p:ph idx="1"/>
          </p:nvPr>
        </p:nvSpPr>
        <p:spPr>
          <a:xfrm>
            <a:off x="167725" y="792260"/>
            <a:ext cx="8817535" cy="5845579"/>
          </a:xfrm>
        </p:spPr>
        <p:txBody>
          <a:bodyPr>
            <a:normAutofit/>
          </a:bodyPr>
          <a:lstStyle/>
          <a:p>
            <a:r>
              <a:rPr lang="en-US" sz="2400" dirty="0" smtClean="0"/>
              <a:t>There are many opportunities to get involved with IPv4 run out issues, ranging from local to regional to national to global.</a:t>
            </a:r>
          </a:p>
          <a:p>
            <a:endParaRPr lang="en-US" sz="2400" dirty="0" smtClean="0"/>
          </a:p>
          <a:p>
            <a:r>
              <a:rPr lang="en-US" sz="2400" dirty="0" smtClean="0"/>
              <a:t>A local opportunity: </a:t>
            </a:r>
            <a:r>
              <a:rPr lang="en-US" sz="2400" b="1" dirty="0" smtClean="0"/>
              <a:t>talk about </a:t>
            </a:r>
            <a:r>
              <a:rPr lang="en-US" sz="2400" b="1" dirty="0"/>
              <a:t>IPv4 run out when </a:t>
            </a:r>
            <a:r>
              <a:rPr lang="en-US" sz="2400" b="1" dirty="0" smtClean="0"/>
              <a:t>you go home.</a:t>
            </a:r>
            <a:r>
              <a:rPr lang="en-US" sz="2400" dirty="0" smtClean="0"/>
              <a:t> </a:t>
            </a:r>
            <a:br>
              <a:rPr lang="en-US" sz="2400" dirty="0" smtClean="0"/>
            </a:br>
            <a:r>
              <a:rPr lang="en-US" sz="2400" dirty="0" smtClean="0"/>
              <a:t>Is your campus community broadly informed? Has your school reviewed your own IPv4 usage and address space requirements?</a:t>
            </a:r>
          </a:p>
          <a:p>
            <a:endParaRPr lang="en-US" sz="2400" dirty="0" smtClean="0"/>
          </a:p>
          <a:p>
            <a:r>
              <a:rPr lang="en-US" sz="2400" dirty="0" smtClean="0"/>
              <a:t>Nationally, consider getting involved with the ARIN Policy Development Process (PDP). One way to do that is by signing up for the ARIN </a:t>
            </a:r>
            <a:r>
              <a:rPr lang="en-US" sz="2400" b="1" dirty="0" smtClean="0"/>
              <a:t>Public Policy Mailing List (PPML)</a:t>
            </a:r>
            <a:r>
              <a:rPr lang="en-US" sz="2400" dirty="0" smtClean="0"/>
              <a:t>, see </a:t>
            </a:r>
            <a:br>
              <a:rPr lang="en-US" sz="2400" dirty="0" smtClean="0"/>
            </a:br>
            <a:r>
              <a:rPr lang="en-US" sz="2400" dirty="0" smtClean="0"/>
              <a:t>https</a:t>
            </a:r>
            <a:r>
              <a:rPr lang="en-US" sz="2400" dirty="0"/>
              <a:t>://</a:t>
            </a:r>
            <a:r>
              <a:rPr lang="en-US" sz="2400" dirty="0" err="1"/>
              <a:t>www.arin.net</a:t>
            </a:r>
            <a:r>
              <a:rPr lang="en-US" sz="2400" dirty="0"/>
              <a:t>/participate/</a:t>
            </a:r>
            <a:r>
              <a:rPr lang="en-US" sz="2400" dirty="0" err="1"/>
              <a:t>mailing_lists</a:t>
            </a:r>
            <a:r>
              <a:rPr lang="en-US" sz="2400" dirty="0" smtClean="0"/>
              <a:t>/</a:t>
            </a:r>
          </a:p>
          <a:p>
            <a:endParaRPr lang="en-US" sz="2400" dirty="0" smtClean="0"/>
          </a:p>
          <a:p>
            <a:r>
              <a:rPr lang="en-US" sz="2400" dirty="0" smtClean="0"/>
              <a:t>Globally, the public can also participate in ICANN; for ICANN-related opportunities, </a:t>
            </a:r>
            <a:r>
              <a:rPr lang="en-US" sz="2400" dirty="0"/>
              <a:t>see http://</a:t>
            </a:r>
            <a:r>
              <a:rPr lang="en-US" sz="2400" dirty="0" err="1"/>
              <a:t>www.icann.org</a:t>
            </a:r>
            <a:r>
              <a:rPr lang="en-US" sz="2400" dirty="0"/>
              <a:t>/en/about/participate</a:t>
            </a:r>
            <a:endParaRPr lang="en-US" sz="2400" dirty="0" smtClean="0"/>
          </a:p>
        </p:txBody>
      </p:sp>
      <p:sp>
        <p:nvSpPr>
          <p:cNvPr id="4" name="Slide Number Placeholder 3"/>
          <p:cNvSpPr>
            <a:spLocks noGrp="1"/>
          </p:cNvSpPr>
          <p:nvPr>
            <p:ph type="sldNum" sz="quarter" idx="12"/>
          </p:nvPr>
        </p:nvSpPr>
        <p:spPr/>
        <p:txBody>
          <a:bodyPr/>
          <a:lstStyle/>
          <a:p>
            <a:fld id="{002A55A4-26E8-5743-9107-115BF5688B2A}" type="slidenum">
              <a:rPr lang="en-US" smtClean="0"/>
              <a:t>15</a:t>
            </a:fld>
            <a:endParaRPr lang="en-US"/>
          </a:p>
        </p:txBody>
      </p:sp>
    </p:spTree>
    <p:extLst>
      <p:ext uri="{BB962C8B-B14F-4D97-AF65-F5344CB8AC3E}">
        <p14:creationId xmlns:p14="http://schemas.microsoft.com/office/powerpoint/2010/main" val="178942868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745" y="321768"/>
            <a:ext cx="8829515" cy="1368524"/>
          </a:xfrm>
        </p:spPr>
        <p:txBody>
          <a:bodyPr>
            <a:normAutofit/>
          </a:bodyPr>
          <a:lstStyle/>
          <a:p>
            <a:r>
              <a:rPr lang="en-US" sz="3200" b="1" dirty="0" smtClean="0"/>
              <a:t>2. IPv6 (Non) Deployment</a:t>
            </a:r>
            <a:endParaRPr lang="en-US" sz="3200" b="1" dirty="0"/>
          </a:p>
        </p:txBody>
      </p:sp>
      <p:pic>
        <p:nvPicPr>
          <p:cNvPr id="4" name="Picture 3" descr="Diffusion_of_idea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0137" y="1410641"/>
            <a:ext cx="4786349" cy="3591198"/>
          </a:xfrm>
          <a:prstGeom prst="rect">
            <a:avLst/>
          </a:prstGeom>
        </p:spPr>
      </p:pic>
      <p:sp>
        <p:nvSpPr>
          <p:cNvPr id="5" name="TextBox 4"/>
          <p:cNvSpPr txBox="1"/>
          <p:nvPr/>
        </p:nvSpPr>
        <p:spPr>
          <a:xfrm>
            <a:off x="1531383" y="5347491"/>
            <a:ext cx="6017580" cy="1200329"/>
          </a:xfrm>
          <a:prstGeom prst="rect">
            <a:avLst/>
          </a:prstGeom>
          <a:noFill/>
        </p:spPr>
        <p:txBody>
          <a:bodyPr wrap="none" rtlCol="0">
            <a:spAutoFit/>
          </a:bodyPr>
          <a:lstStyle/>
          <a:p>
            <a:r>
              <a:rPr lang="en-US" dirty="0">
                <a:latin typeface="Times New Roman"/>
              </a:rPr>
              <a:t>http://</a:t>
            </a:r>
            <a:r>
              <a:rPr lang="en-US" dirty="0" err="1">
                <a:latin typeface="Times New Roman"/>
              </a:rPr>
              <a:t>en.wikipedia.org</a:t>
            </a:r>
            <a:r>
              <a:rPr lang="en-US" dirty="0">
                <a:latin typeface="Times New Roman"/>
              </a:rPr>
              <a:t>/wiki/</a:t>
            </a:r>
            <a:r>
              <a:rPr lang="en-US" dirty="0" err="1" smtClean="0">
                <a:latin typeface="Times New Roman"/>
              </a:rPr>
              <a:t>File:Diffusion_of_ideas.svg</a:t>
            </a:r>
            <a:r>
              <a:rPr lang="en-US" dirty="0" smtClean="0">
                <a:latin typeface="Times New Roman"/>
              </a:rPr>
              <a:t/>
            </a:r>
            <a:br>
              <a:rPr lang="en-US" dirty="0" smtClean="0">
                <a:latin typeface="Times New Roman"/>
              </a:rPr>
            </a:br>
            <a:r>
              <a:rPr lang="en-US" dirty="0" smtClean="0">
                <a:latin typeface="Times New Roman"/>
              </a:rPr>
              <a:t/>
            </a:r>
            <a:br>
              <a:rPr lang="en-US" dirty="0" smtClean="0">
                <a:latin typeface="Times New Roman"/>
              </a:rPr>
            </a:br>
            <a:r>
              <a:rPr lang="en-US" dirty="0" smtClean="0">
                <a:latin typeface="Times New Roman"/>
                <a:cs typeface="Times New Roman"/>
              </a:rPr>
              <a:t>See </a:t>
            </a:r>
            <a:r>
              <a:rPr lang="en-US" dirty="0">
                <a:latin typeface="Times New Roman"/>
                <a:cs typeface="Times New Roman"/>
              </a:rPr>
              <a:t>also </a:t>
            </a:r>
            <a:r>
              <a:rPr lang="en-US" dirty="0" smtClean="0">
                <a:latin typeface="Times New Roman"/>
                <a:cs typeface="Times New Roman"/>
              </a:rPr>
              <a:t>"</a:t>
            </a:r>
            <a:r>
              <a:rPr lang="en-US" dirty="0">
                <a:latin typeface="Times New Roman"/>
                <a:cs typeface="Times New Roman"/>
              </a:rPr>
              <a:t>Diffusion and Adoption of IPv6 in the United </a:t>
            </a:r>
            <a:r>
              <a:rPr lang="en-US" dirty="0" smtClean="0">
                <a:latin typeface="Times New Roman"/>
                <a:cs typeface="Times New Roman"/>
              </a:rPr>
              <a:t>States,"</a:t>
            </a:r>
            <a:br>
              <a:rPr lang="en-US" dirty="0" smtClean="0">
                <a:latin typeface="Times New Roman"/>
                <a:cs typeface="Times New Roman"/>
              </a:rPr>
            </a:br>
            <a:r>
              <a:rPr lang="en-US" dirty="0" smtClean="0">
                <a:latin typeface="Times New Roman"/>
                <a:cs typeface="Times New Roman"/>
              </a:rPr>
              <a:t>http</a:t>
            </a:r>
            <a:r>
              <a:rPr lang="en-US" dirty="0">
                <a:latin typeface="Times New Roman"/>
                <a:cs typeface="Times New Roman"/>
              </a:rPr>
              <a:t>://</a:t>
            </a:r>
            <a:r>
              <a:rPr lang="en-US" dirty="0" err="1">
                <a:latin typeface="Times New Roman"/>
                <a:cs typeface="Times New Roman"/>
              </a:rPr>
              <a:t>www.cs.indiana.edu</a:t>
            </a:r>
            <a:r>
              <a:rPr lang="en-US" dirty="0">
                <a:latin typeface="Times New Roman"/>
                <a:cs typeface="Times New Roman"/>
              </a:rPr>
              <a:t>/pub/</a:t>
            </a:r>
            <a:r>
              <a:rPr lang="en-US" dirty="0" err="1">
                <a:latin typeface="Times New Roman"/>
                <a:cs typeface="Times New Roman"/>
              </a:rPr>
              <a:t>techreports</a:t>
            </a:r>
            <a:r>
              <a:rPr lang="en-US" dirty="0">
                <a:latin typeface="Times New Roman"/>
                <a:cs typeface="Times New Roman"/>
              </a:rPr>
              <a:t>/TR661.pdf</a:t>
            </a:r>
          </a:p>
        </p:txBody>
      </p:sp>
    </p:spTree>
    <p:extLst>
      <p:ext uri="{BB962C8B-B14F-4D97-AF65-F5344CB8AC3E}">
        <p14:creationId xmlns:p14="http://schemas.microsoft.com/office/powerpoint/2010/main" val="325788148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5" y="143780"/>
            <a:ext cx="8817535" cy="395394"/>
          </a:xfrm>
        </p:spPr>
        <p:txBody>
          <a:bodyPr>
            <a:normAutofit/>
          </a:bodyPr>
          <a:lstStyle/>
          <a:p>
            <a:r>
              <a:rPr lang="en-US" sz="3200" b="1" dirty="0" smtClean="0"/>
              <a:t>IPv6</a:t>
            </a:r>
            <a:endParaRPr lang="en-US" sz="3200" b="1" dirty="0"/>
          </a:p>
        </p:txBody>
      </p:sp>
      <p:sp>
        <p:nvSpPr>
          <p:cNvPr id="3" name="Content Placeholder 2"/>
          <p:cNvSpPr>
            <a:spLocks noGrp="1"/>
          </p:cNvSpPr>
          <p:nvPr>
            <p:ph idx="1"/>
          </p:nvPr>
        </p:nvSpPr>
        <p:spPr>
          <a:xfrm>
            <a:off x="167725" y="718899"/>
            <a:ext cx="8817535" cy="5918939"/>
          </a:xfrm>
        </p:spPr>
        <p:txBody>
          <a:bodyPr>
            <a:normAutofit/>
          </a:bodyPr>
          <a:lstStyle/>
          <a:p>
            <a:r>
              <a:rPr lang="en-US" sz="2400" dirty="0" smtClean="0"/>
              <a:t>While we're talking about address space, let's take a minute or two to talk about IPv6</a:t>
            </a:r>
            <a:r>
              <a:rPr lang="en-US" sz="2400" dirty="0"/>
              <a:t> </a:t>
            </a:r>
            <a:r>
              <a:rPr lang="en-US" sz="2400" dirty="0" smtClean="0"/>
              <a:t>(non) deployment.</a:t>
            </a:r>
          </a:p>
          <a:p>
            <a:endParaRPr lang="en-US" sz="2400" dirty="0"/>
          </a:p>
          <a:p>
            <a:r>
              <a:rPr lang="en-US" sz="2400" dirty="0" smtClean="0"/>
              <a:t>Even though the Internet's just about out of IPv4 addresses, every one's very busy putting out a million other fires. </a:t>
            </a:r>
          </a:p>
          <a:p>
            <a:endParaRPr lang="en-US" sz="2400" dirty="0"/>
          </a:p>
          <a:p>
            <a:r>
              <a:rPr lang="en-US" sz="2400" dirty="0" smtClean="0"/>
              <a:t>Thus </a:t>
            </a:r>
            <a:r>
              <a:rPr lang="en-US" sz="2400" u="sng" dirty="0" smtClean="0"/>
              <a:t>many</a:t>
            </a:r>
            <a:r>
              <a:rPr lang="en-US" sz="2400" dirty="0" smtClean="0"/>
              <a:t> sites haven't done much to get ready to actually use IPv6. </a:t>
            </a:r>
          </a:p>
          <a:p>
            <a:endParaRPr lang="en-US" sz="2400" dirty="0"/>
          </a:p>
          <a:p>
            <a:r>
              <a:rPr lang="en-US" sz="2400" dirty="0" smtClean="0"/>
              <a:t>For example, consider the basic act of simply </a:t>
            </a:r>
            <a:r>
              <a:rPr lang="en-US" sz="2400" b="1" dirty="0" smtClean="0"/>
              <a:t>acquiring IPv6 address space</a:t>
            </a:r>
            <a:r>
              <a:rPr lang="en-US" sz="2400" dirty="0" smtClean="0"/>
              <a:t> so you can begin to deploy IPv6. Unlike the shortage of IPv4 address space we just talked about, pretty much any organization can get abundant IPv6 address space. Only a relatively small number of sites have done so, so far...</a:t>
            </a:r>
            <a:endParaRPr lang="en-US" sz="2400" dirty="0"/>
          </a:p>
        </p:txBody>
      </p:sp>
      <p:sp>
        <p:nvSpPr>
          <p:cNvPr id="4" name="Slide Number Placeholder 3"/>
          <p:cNvSpPr>
            <a:spLocks noGrp="1"/>
          </p:cNvSpPr>
          <p:nvPr>
            <p:ph type="sldNum" sz="quarter" idx="12"/>
          </p:nvPr>
        </p:nvSpPr>
        <p:spPr/>
        <p:txBody>
          <a:bodyPr/>
          <a:lstStyle/>
          <a:p>
            <a:fld id="{002A55A4-26E8-5743-9107-115BF5688B2A}" type="slidenum">
              <a:rPr lang="en-US" smtClean="0"/>
              <a:t>17</a:t>
            </a:fld>
            <a:endParaRPr lang="en-US"/>
          </a:p>
        </p:txBody>
      </p:sp>
    </p:spTree>
    <p:extLst>
      <p:ext uri="{BB962C8B-B14F-4D97-AF65-F5344CB8AC3E}">
        <p14:creationId xmlns:p14="http://schemas.microsoft.com/office/powerpoint/2010/main" val="3372480887"/>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3779"/>
            <a:ext cx="9143999" cy="606125"/>
          </a:xfrm>
        </p:spPr>
        <p:txBody>
          <a:bodyPr>
            <a:normAutofit/>
          </a:bodyPr>
          <a:lstStyle/>
          <a:p>
            <a:r>
              <a:rPr lang="en-US" sz="3200" b="1" dirty="0" smtClean="0"/>
              <a:t>Some Merit</a:t>
            </a:r>
            <a:r>
              <a:rPr lang="en-US" sz="3200" b="1" dirty="0" smtClean="0"/>
              <a:t>-Related Sites </a:t>
            </a:r>
            <a:r>
              <a:rPr lang="en-US" sz="3200" b="1" u="sng" dirty="0" smtClean="0"/>
              <a:t>With</a:t>
            </a:r>
            <a:r>
              <a:rPr lang="en-US" sz="3200" b="1" dirty="0" smtClean="0"/>
              <a:t> IPv6 Address Space</a:t>
            </a:r>
            <a:endParaRPr lang="en-US" sz="3200" b="1" dirty="0"/>
          </a:p>
        </p:txBody>
      </p:sp>
      <p:sp>
        <p:nvSpPr>
          <p:cNvPr id="3" name="Content Placeholder 2"/>
          <p:cNvSpPr>
            <a:spLocks noGrp="1"/>
          </p:cNvSpPr>
          <p:nvPr>
            <p:ph idx="1"/>
          </p:nvPr>
        </p:nvSpPr>
        <p:spPr>
          <a:xfrm>
            <a:off x="266095" y="907143"/>
            <a:ext cx="8599715" cy="5730695"/>
          </a:xfrm>
        </p:spPr>
        <p:txBody>
          <a:bodyPr>
            <a:normAutofit/>
          </a:bodyPr>
          <a:lstStyle/>
          <a:p>
            <a:pPr marL="0" indent="0">
              <a:buNone/>
            </a:pPr>
            <a:r>
              <a:rPr lang="en-US" sz="2400" b="1" dirty="0" smtClean="0"/>
              <a:t>AS237:</a:t>
            </a:r>
          </a:p>
          <a:p>
            <a:r>
              <a:rPr lang="en-US" sz="2400" dirty="0" smtClean="0"/>
              <a:t>Merit itself....									2001</a:t>
            </a:r>
            <a:r>
              <a:rPr lang="en-US" sz="2400" dirty="0"/>
              <a:t>:48A8::/</a:t>
            </a:r>
            <a:r>
              <a:rPr lang="en-US" sz="2400" dirty="0" smtClean="0"/>
              <a:t>32</a:t>
            </a:r>
          </a:p>
          <a:p>
            <a:r>
              <a:rPr lang="en-US" sz="2400" dirty="0" smtClean="0"/>
              <a:t>Regional Ed. </a:t>
            </a:r>
            <a:r>
              <a:rPr lang="en-US" sz="2400" dirty="0"/>
              <a:t>Media Center 4, </a:t>
            </a:r>
            <a:r>
              <a:rPr lang="en-US" sz="2400" dirty="0" smtClean="0"/>
              <a:t>Muskegon: 	2604</a:t>
            </a:r>
            <a:r>
              <a:rPr lang="en-US" sz="2400" dirty="0"/>
              <a:t>:380::/</a:t>
            </a:r>
            <a:r>
              <a:rPr lang="en-US" sz="2400" dirty="0" smtClean="0"/>
              <a:t>32</a:t>
            </a:r>
            <a:endParaRPr lang="en-US" sz="2400" dirty="0"/>
          </a:p>
          <a:p>
            <a:r>
              <a:rPr lang="en-US" sz="2400" dirty="0"/>
              <a:t>Michigan </a:t>
            </a:r>
            <a:r>
              <a:rPr lang="en-US" sz="2400" dirty="0" smtClean="0"/>
              <a:t>State:  								2605</a:t>
            </a:r>
            <a:r>
              <a:rPr lang="en-US" sz="2400" dirty="0"/>
              <a:t>:dd00::/32</a:t>
            </a:r>
          </a:p>
          <a:p>
            <a:r>
              <a:rPr lang="tr-TR" sz="2400" dirty="0"/>
              <a:t>Wayne </a:t>
            </a:r>
            <a:r>
              <a:rPr lang="tr-TR" sz="2400" dirty="0" smtClean="0"/>
              <a:t>State:			 						2606</a:t>
            </a:r>
            <a:r>
              <a:rPr lang="tr-TR" sz="2400" dirty="0"/>
              <a:t>:9700::/32</a:t>
            </a:r>
          </a:p>
          <a:p>
            <a:r>
              <a:rPr lang="en-US" sz="2400" dirty="0" smtClean="0"/>
              <a:t>Andrews University: 							2620</a:t>
            </a:r>
            <a:r>
              <a:rPr lang="en-US" sz="2400" dirty="0"/>
              <a:t>:0:2be0::/</a:t>
            </a:r>
            <a:r>
              <a:rPr lang="en-US" sz="2400" dirty="0" smtClean="0"/>
              <a:t>48</a:t>
            </a:r>
          </a:p>
          <a:p>
            <a:r>
              <a:rPr lang="en-US" sz="2400" dirty="0" smtClean="0"/>
              <a:t>Davenport University: 							2620</a:t>
            </a:r>
            <a:r>
              <a:rPr lang="en-US" sz="2400" dirty="0"/>
              <a:t>:a8::/</a:t>
            </a:r>
            <a:r>
              <a:rPr lang="en-US" sz="2400" dirty="0" smtClean="0"/>
              <a:t>48</a:t>
            </a:r>
          </a:p>
          <a:p>
            <a:pPr marL="0" indent="0">
              <a:buNone/>
            </a:pPr>
            <a:r>
              <a:rPr lang="en-US" sz="2400" dirty="0"/>
              <a:t>	</a:t>
            </a:r>
            <a:r>
              <a:rPr lang="en-US" sz="2400" dirty="0" smtClean="0"/>
              <a:t>						[See http</a:t>
            </a:r>
            <a:r>
              <a:rPr lang="en-US" sz="2400" dirty="0"/>
              <a:t>://</a:t>
            </a:r>
            <a:r>
              <a:rPr lang="en-US" sz="2400" dirty="0" err="1"/>
              <a:t>bgp.he.net</a:t>
            </a:r>
            <a:r>
              <a:rPr lang="en-US" sz="2400" dirty="0"/>
              <a:t>/AS237#</a:t>
            </a:r>
            <a:r>
              <a:rPr lang="en-US" sz="2400" dirty="0" smtClean="0"/>
              <a:t>_prefixes6 ]</a:t>
            </a:r>
          </a:p>
          <a:p>
            <a:pPr marL="0" indent="0">
              <a:buNone/>
            </a:pPr>
            <a:endParaRPr lang="en-US" sz="2400" dirty="0" smtClean="0"/>
          </a:p>
          <a:p>
            <a:pPr marL="0" indent="0">
              <a:buNone/>
            </a:pPr>
            <a:r>
              <a:rPr lang="en-US" sz="2400" b="1" dirty="0" smtClean="0"/>
              <a:t>Other Autonomous Systems:</a:t>
            </a:r>
          </a:p>
          <a:p>
            <a:r>
              <a:rPr lang="en-US" sz="2400" dirty="0"/>
              <a:t>Mott Community College (AS1638): </a:t>
            </a:r>
            <a:r>
              <a:rPr lang="en-US" sz="2400" dirty="0" smtClean="0"/>
              <a:t>			2620</a:t>
            </a:r>
            <a:r>
              <a:rPr lang="en-US" sz="2400" dirty="0"/>
              <a:t>:114:5000::/</a:t>
            </a:r>
            <a:r>
              <a:rPr lang="en-US" sz="2400" dirty="0" smtClean="0"/>
              <a:t>40</a:t>
            </a:r>
          </a:p>
          <a:p>
            <a:r>
              <a:rPr lang="en-US" sz="2400" dirty="0" smtClean="0"/>
              <a:t>U Michigan (AS36375): 						2607</a:t>
            </a:r>
            <a:r>
              <a:rPr lang="en-US" sz="2400" dirty="0"/>
              <a:t>:f018::/32</a:t>
            </a:r>
          </a:p>
          <a:p>
            <a:endParaRPr lang="en-US" sz="2400" dirty="0"/>
          </a:p>
          <a:p>
            <a:endParaRPr lang="en-US" sz="2400" dirty="0" smtClean="0"/>
          </a:p>
          <a:p>
            <a:endParaRPr lang="en-US" sz="2400" dirty="0" smtClean="0"/>
          </a:p>
        </p:txBody>
      </p:sp>
      <p:sp>
        <p:nvSpPr>
          <p:cNvPr id="4" name="Slide Number Placeholder 3"/>
          <p:cNvSpPr>
            <a:spLocks noGrp="1"/>
          </p:cNvSpPr>
          <p:nvPr>
            <p:ph type="sldNum" sz="quarter" idx="12"/>
          </p:nvPr>
        </p:nvSpPr>
        <p:spPr/>
        <p:txBody>
          <a:bodyPr/>
          <a:lstStyle/>
          <a:p>
            <a:fld id="{002A55A4-26E8-5743-9107-115BF5688B2A}" type="slidenum">
              <a:rPr lang="en-US" smtClean="0"/>
              <a:t>18</a:t>
            </a:fld>
            <a:endParaRPr lang="en-US"/>
          </a:p>
        </p:txBody>
      </p:sp>
    </p:spTree>
    <p:extLst>
      <p:ext uri="{BB962C8B-B14F-4D97-AF65-F5344CB8AC3E}">
        <p14:creationId xmlns:p14="http://schemas.microsoft.com/office/powerpoint/2010/main" val="3848044734"/>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3780"/>
            <a:ext cx="9143999" cy="395394"/>
          </a:xfrm>
        </p:spPr>
        <p:txBody>
          <a:bodyPr>
            <a:normAutofit/>
          </a:bodyPr>
          <a:lstStyle/>
          <a:p>
            <a:r>
              <a:rPr lang="en-US" sz="3200" b="1" dirty="0" smtClean="0"/>
              <a:t>Non-Uptake Within Merit Isn't Merit's "Fault"</a:t>
            </a:r>
            <a:endParaRPr lang="en-US" sz="3200" b="1" dirty="0"/>
          </a:p>
        </p:txBody>
      </p:sp>
      <p:sp>
        <p:nvSpPr>
          <p:cNvPr id="3" name="Content Placeholder 2"/>
          <p:cNvSpPr>
            <a:spLocks noGrp="1"/>
          </p:cNvSpPr>
          <p:nvPr>
            <p:ph idx="1"/>
          </p:nvPr>
        </p:nvSpPr>
        <p:spPr>
          <a:xfrm>
            <a:off x="167725" y="718899"/>
            <a:ext cx="8817535" cy="5918939"/>
          </a:xfrm>
        </p:spPr>
        <p:txBody>
          <a:bodyPr>
            <a:normAutofit/>
          </a:bodyPr>
          <a:lstStyle/>
          <a:p>
            <a:r>
              <a:rPr lang="en-US" sz="2400" dirty="0" smtClean="0"/>
              <a:t>Merit</a:t>
            </a:r>
            <a:r>
              <a:rPr lang="en-US" sz="2400" dirty="0"/>
              <a:t> </a:t>
            </a:r>
            <a:r>
              <a:rPr lang="en-US" sz="2400" dirty="0" smtClean="0"/>
              <a:t>has been very active for many years when it comes to encouraging/supporting adoption of IPv6, e.g., see for example:</a:t>
            </a:r>
            <a:br>
              <a:rPr lang="en-US" sz="2400" dirty="0" smtClean="0"/>
            </a:br>
            <a:r>
              <a:rPr lang="en-US" sz="2400" dirty="0" smtClean="0"/>
              <a:t/>
            </a:r>
            <a:br>
              <a:rPr lang="en-US" sz="2400" dirty="0" smtClean="0"/>
            </a:br>
            <a:r>
              <a:rPr lang="en-US" sz="2400" dirty="0" smtClean="0"/>
              <a:t>-- "IPv6: Time To Get Started" by Andy </a:t>
            </a:r>
            <a:r>
              <a:rPr lang="en-US" sz="2400" dirty="0" err="1" smtClean="0"/>
              <a:t>Rosenzweig</a:t>
            </a:r>
            <a:r>
              <a:rPr lang="en-US" sz="2400" dirty="0"/>
              <a:t/>
            </a:r>
            <a:br>
              <a:rPr lang="en-US" sz="2400" dirty="0"/>
            </a:br>
            <a:r>
              <a:rPr lang="en-US" sz="2400" dirty="0"/>
              <a:t>    http://</a:t>
            </a:r>
            <a:r>
              <a:rPr lang="en-US" sz="2400" dirty="0" err="1"/>
              <a:t>www.merit.edu</a:t>
            </a:r>
            <a:r>
              <a:rPr lang="en-US" sz="2400" dirty="0"/>
              <a:t>/connections/Jan2012/ipv6.</a:t>
            </a:r>
            <a:r>
              <a:rPr lang="en-US" sz="2400" dirty="0" smtClean="0"/>
              <a:t>php</a:t>
            </a:r>
            <a:br>
              <a:rPr lang="en-US" sz="2400" dirty="0" smtClean="0"/>
            </a:br>
            <a:r>
              <a:rPr lang="en-US" sz="2400" dirty="0" smtClean="0"/>
              <a:t>-- "IPv6 Workshop</a:t>
            </a:r>
            <a:r>
              <a:rPr lang="en-US" sz="2400" dirty="0"/>
              <a:t>," Aug 2-3, 2011</a:t>
            </a:r>
            <a:br>
              <a:rPr lang="en-US" sz="2400" dirty="0"/>
            </a:br>
            <a:r>
              <a:rPr lang="en-US" sz="2400" dirty="0"/>
              <a:t>   </a:t>
            </a:r>
            <a:r>
              <a:rPr lang="en-US" sz="2400" dirty="0" smtClean="0"/>
              <a:t>http</a:t>
            </a:r>
            <a:r>
              <a:rPr lang="en-US" sz="2400" dirty="0"/>
              <a:t>://</a:t>
            </a:r>
            <a:r>
              <a:rPr lang="en-US" sz="2400" dirty="0" err="1"/>
              <a:t>www.merit.edu</a:t>
            </a:r>
            <a:r>
              <a:rPr lang="en-US" sz="2400" dirty="0"/>
              <a:t>/events/archive/</a:t>
            </a:r>
            <a:r>
              <a:rPr lang="en-US" sz="2400" dirty="0" err="1"/>
              <a:t>specialevents</a:t>
            </a:r>
            <a:r>
              <a:rPr lang="en-US" sz="2400" dirty="0"/>
              <a:t>/ipv62011</a:t>
            </a:r>
            <a:r>
              <a:rPr lang="en-US" sz="2400" dirty="0" smtClean="0"/>
              <a:t>/</a:t>
            </a:r>
            <a:br>
              <a:rPr lang="en-US" sz="2400" dirty="0" smtClean="0"/>
            </a:br>
            <a:r>
              <a:rPr lang="en-US" sz="2400" dirty="0" smtClean="0"/>
              <a:t>-- "IPv6 Workshop," </a:t>
            </a:r>
            <a:r>
              <a:rPr lang="en-US" sz="2400" dirty="0"/>
              <a:t>Nov 11-13, 2009</a:t>
            </a:r>
            <a:br>
              <a:rPr lang="en-US" sz="2400" dirty="0"/>
            </a:br>
            <a:r>
              <a:rPr lang="en-US" sz="2400" dirty="0"/>
              <a:t>    </a:t>
            </a:r>
            <a:r>
              <a:rPr lang="en-US" sz="2400" dirty="0" smtClean="0"/>
              <a:t>http</a:t>
            </a:r>
            <a:r>
              <a:rPr lang="en-US" sz="2400" dirty="0"/>
              <a:t>://</a:t>
            </a:r>
            <a:r>
              <a:rPr lang="en-US" sz="2400" dirty="0" err="1"/>
              <a:t>www.merit.edu</a:t>
            </a:r>
            <a:r>
              <a:rPr lang="en-US" sz="2400" dirty="0"/>
              <a:t>/events/archive/</a:t>
            </a:r>
            <a:r>
              <a:rPr lang="en-US" sz="2400" dirty="0" err="1"/>
              <a:t>specialevents</a:t>
            </a:r>
            <a:r>
              <a:rPr lang="en-US" sz="2400" dirty="0"/>
              <a:t>/ipv62009</a:t>
            </a:r>
            <a:r>
              <a:rPr lang="en-US" sz="2400" dirty="0" smtClean="0"/>
              <a:t>/</a:t>
            </a:r>
            <a:br>
              <a:rPr lang="en-US" sz="2400" dirty="0" smtClean="0"/>
            </a:br>
            <a:r>
              <a:rPr lang="en-US" sz="2400" dirty="0" smtClean="0"/>
              <a:t>-- "IPv6 Workshop," Apr 17-18, 2007 (at </a:t>
            </a:r>
            <a:r>
              <a:rPr lang="en-US" sz="2400" dirty="0"/>
              <a:t>Merit Networks)</a:t>
            </a:r>
            <a:br>
              <a:rPr lang="en-US" sz="2400" dirty="0"/>
            </a:br>
            <a:r>
              <a:rPr lang="en-US" sz="2400" dirty="0"/>
              <a:t>    http://ipv6.internet2.edu/merit</a:t>
            </a:r>
            <a:r>
              <a:rPr lang="en-US" sz="2400" dirty="0" smtClean="0"/>
              <a:t>/</a:t>
            </a:r>
            <a:br>
              <a:rPr lang="en-US" sz="2400" dirty="0" smtClean="0"/>
            </a:br>
            <a:r>
              <a:rPr lang="en-US" sz="2400" dirty="0" smtClean="0"/>
              <a:t>--</a:t>
            </a:r>
            <a:r>
              <a:rPr lang="en-US" sz="2400" dirty="0"/>
              <a:t> </a:t>
            </a:r>
            <a:r>
              <a:rPr lang="en-US" sz="2400" dirty="0" smtClean="0"/>
              <a:t>etc.</a:t>
            </a:r>
          </a:p>
          <a:p>
            <a:endParaRPr lang="en-US" sz="2400" dirty="0"/>
          </a:p>
          <a:p>
            <a:r>
              <a:rPr lang="en-US" sz="2400" b="1" dirty="0" smtClean="0"/>
              <a:t>Have y'all heard what Merit's been trying to tell you?</a:t>
            </a:r>
          </a:p>
        </p:txBody>
      </p:sp>
      <p:sp>
        <p:nvSpPr>
          <p:cNvPr id="4" name="Slide Number Placeholder 3"/>
          <p:cNvSpPr>
            <a:spLocks noGrp="1"/>
          </p:cNvSpPr>
          <p:nvPr>
            <p:ph type="sldNum" sz="quarter" idx="12"/>
          </p:nvPr>
        </p:nvSpPr>
        <p:spPr/>
        <p:txBody>
          <a:bodyPr/>
          <a:lstStyle/>
          <a:p>
            <a:fld id="{002A55A4-26E8-5743-9107-115BF5688B2A}" type="slidenum">
              <a:rPr lang="en-US" smtClean="0"/>
              <a:t>19</a:t>
            </a:fld>
            <a:endParaRPr lang="en-US"/>
          </a:p>
        </p:txBody>
      </p:sp>
    </p:spTree>
    <p:extLst>
      <p:ext uri="{BB962C8B-B14F-4D97-AF65-F5344CB8AC3E}">
        <p14:creationId xmlns:p14="http://schemas.microsoft.com/office/powerpoint/2010/main" val="185180344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129874"/>
            <a:ext cx="8768080" cy="490629"/>
          </a:xfrm>
        </p:spPr>
        <p:txBody>
          <a:bodyPr>
            <a:normAutofit/>
          </a:bodyPr>
          <a:lstStyle/>
          <a:p>
            <a:r>
              <a:rPr lang="en-US" sz="3200" b="1" dirty="0" smtClean="0"/>
              <a:t>Thanks, Technical Level and a Disclaimer</a:t>
            </a:r>
            <a:endParaRPr lang="en-US" sz="3200" b="1" dirty="0"/>
          </a:p>
        </p:txBody>
      </p:sp>
      <p:sp>
        <p:nvSpPr>
          <p:cNvPr id="3" name="Content Placeholder 2"/>
          <p:cNvSpPr>
            <a:spLocks noGrp="1"/>
          </p:cNvSpPr>
          <p:nvPr>
            <p:ph idx="1"/>
          </p:nvPr>
        </p:nvSpPr>
        <p:spPr>
          <a:xfrm>
            <a:off x="243840" y="764807"/>
            <a:ext cx="8696960" cy="5900154"/>
          </a:xfrm>
        </p:spPr>
        <p:txBody>
          <a:bodyPr>
            <a:normAutofit/>
          </a:bodyPr>
          <a:lstStyle/>
          <a:p>
            <a:r>
              <a:rPr lang="en-US" sz="2400" dirty="0" smtClean="0"/>
              <a:t>I’d </a:t>
            </a:r>
            <a:r>
              <a:rPr lang="en-US" sz="2400" dirty="0"/>
              <a:t>like to </a:t>
            </a:r>
            <a:r>
              <a:rPr lang="en-US" sz="2400" dirty="0" smtClean="0"/>
              <a:t>begin by thanking the summit </a:t>
            </a:r>
            <a:r>
              <a:rPr lang="en-US" sz="2400" dirty="0"/>
              <a:t>program committee and </a:t>
            </a:r>
            <a:r>
              <a:rPr lang="en-US" sz="2400" dirty="0" smtClean="0"/>
              <a:t>Merit for the chance to talk with you today.</a:t>
            </a:r>
            <a:r>
              <a:rPr lang="en-US" sz="2400" dirty="0"/>
              <a:t> </a:t>
            </a:r>
            <a:r>
              <a:rPr lang="en-US" sz="2400" dirty="0" smtClean="0"/>
              <a:t>I'm particularly honored by this invitation given that </a:t>
            </a:r>
            <a:r>
              <a:rPr lang="en-US" sz="2400" b="1" dirty="0" smtClean="0"/>
              <a:t>Merit is the world's oldest regional network</a:t>
            </a:r>
            <a:r>
              <a:rPr lang="en-US" sz="2400" dirty="0" smtClean="0"/>
              <a:t>, dating all the way back to 1966. (Terrific </a:t>
            </a:r>
            <a:r>
              <a:rPr lang="en-US" sz="2400" dirty="0"/>
              <a:t>Merit </a:t>
            </a:r>
            <a:r>
              <a:rPr lang="en-US" sz="2400" dirty="0" smtClean="0"/>
              <a:t>history </a:t>
            </a:r>
            <a:r>
              <a:rPr lang="en-US" sz="2400" dirty="0"/>
              <a:t>at http://</a:t>
            </a:r>
            <a:r>
              <a:rPr lang="en-US" sz="2400" dirty="0" err="1"/>
              <a:t>www.merit.edu</a:t>
            </a:r>
            <a:r>
              <a:rPr lang="en-US" sz="2400" dirty="0"/>
              <a:t>/about/history/</a:t>
            </a:r>
            <a:r>
              <a:rPr lang="en-US" sz="2400" dirty="0" err="1" smtClean="0"/>
              <a:t>index.php</a:t>
            </a:r>
            <a:r>
              <a:rPr lang="en-US" sz="2400" dirty="0" smtClean="0"/>
              <a:t> , BTW) </a:t>
            </a:r>
          </a:p>
          <a:p>
            <a:r>
              <a:rPr lang="en-US" sz="2400" dirty="0" smtClean="0"/>
              <a:t>Technical level of this talk: Given that this is a keynote for a mixed technical/managerial networking audience, </a:t>
            </a:r>
            <a:r>
              <a:rPr lang="en-US" sz="2400" b="1" dirty="0" smtClean="0"/>
              <a:t>I've generally tried to hit an intermediate technical level</a:t>
            </a:r>
            <a:r>
              <a:rPr lang="en-US" sz="2400" dirty="0" smtClean="0"/>
              <a:t>, but given the nature of some issues, I've also tried to provide backfill where it may be helpful. Sorry if I've provided too much or too little info at times.</a:t>
            </a:r>
          </a:p>
          <a:p>
            <a:r>
              <a:rPr lang="en-US" sz="2400" dirty="0" smtClean="0"/>
              <a:t>I also want to be sure to remind </a:t>
            </a:r>
            <a:r>
              <a:rPr lang="en-US" sz="2400" dirty="0"/>
              <a:t>folks that </a:t>
            </a:r>
            <a:r>
              <a:rPr lang="en-US" sz="2400" b="1" dirty="0" smtClean="0"/>
              <a:t>any/all opinions expressed this morning represent </a:t>
            </a:r>
            <a:r>
              <a:rPr lang="en-US" sz="2400" b="1" dirty="0"/>
              <a:t>solely my own perspective, </a:t>
            </a:r>
            <a:r>
              <a:rPr lang="en-US" sz="2400" dirty="0" smtClean="0"/>
              <a:t/>
            </a:r>
            <a:br>
              <a:rPr lang="en-US" sz="2400" dirty="0" smtClean="0"/>
            </a:br>
            <a:r>
              <a:rPr lang="en-US" sz="2400" dirty="0" smtClean="0"/>
              <a:t>and do NOT </a:t>
            </a:r>
            <a:r>
              <a:rPr lang="en-US" sz="2400" dirty="0"/>
              <a:t>necessarily represent the opinion of </a:t>
            </a:r>
            <a:r>
              <a:rPr lang="en-US" sz="2400" dirty="0" smtClean="0"/>
              <a:t>the program committee members, Merit, Internet2, InCommon, the </a:t>
            </a:r>
            <a:r>
              <a:rPr lang="en-US" sz="2400" dirty="0"/>
              <a:t>University of </a:t>
            </a:r>
            <a:r>
              <a:rPr lang="en-US" sz="2400" dirty="0" smtClean="0"/>
              <a:t>Oregon, or anyone else.</a:t>
            </a:r>
          </a:p>
        </p:txBody>
      </p:sp>
      <p:sp>
        <p:nvSpPr>
          <p:cNvPr id="4" name="Slide Number Placeholder 3"/>
          <p:cNvSpPr>
            <a:spLocks noGrp="1"/>
          </p:cNvSpPr>
          <p:nvPr>
            <p:ph type="sldNum" sz="quarter" idx="12"/>
          </p:nvPr>
        </p:nvSpPr>
        <p:spPr/>
        <p:txBody>
          <a:bodyPr/>
          <a:lstStyle/>
          <a:p>
            <a:fld id="{0AEBC2B5-9A5E-664D-818E-2CF9969E99F0}" type="slidenum">
              <a:rPr lang="en-US" smtClean="0"/>
              <a:t>2</a:t>
            </a:fld>
            <a:endParaRPr lang="en-US"/>
          </a:p>
        </p:txBody>
      </p:sp>
    </p:spTree>
    <p:extLst>
      <p:ext uri="{BB962C8B-B14F-4D97-AF65-F5344CB8AC3E}">
        <p14:creationId xmlns:p14="http://schemas.microsoft.com/office/powerpoint/2010/main" val="50895936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5" y="143780"/>
            <a:ext cx="8817535" cy="395394"/>
          </a:xfrm>
        </p:spPr>
        <p:txBody>
          <a:bodyPr>
            <a:normAutofit/>
          </a:bodyPr>
          <a:lstStyle/>
          <a:p>
            <a:r>
              <a:rPr lang="en-US" sz="3200" b="1" dirty="0" smtClean="0"/>
              <a:t>So Why </a:t>
            </a:r>
            <a:r>
              <a:rPr lang="en-US" sz="3200" b="1" i="1" u="sng" dirty="0" smtClean="0"/>
              <a:t>Aren't</a:t>
            </a:r>
            <a:r>
              <a:rPr lang="en-US" sz="3200" b="1" dirty="0" smtClean="0"/>
              <a:t> Sites Deploying IPv6?</a:t>
            </a:r>
            <a:endParaRPr lang="en-US" sz="3200" b="1" dirty="0"/>
          </a:p>
        </p:txBody>
      </p:sp>
      <p:sp>
        <p:nvSpPr>
          <p:cNvPr id="3" name="Content Placeholder 2"/>
          <p:cNvSpPr>
            <a:spLocks noGrp="1"/>
          </p:cNvSpPr>
          <p:nvPr>
            <p:ph idx="1"/>
          </p:nvPr>
        </p:nvSpPr>
        <p:spPr>
          <a:xfrm>
            <a:off x="167725" y="718899"/>
            <a:ext cx="8817535" cy="5918939"/>
          </a:xfrm>
        </p:spPr>
        <p:txBody>
          <a:bodyPr>
            <a:normAutofit/>
          </a:bodyPr>
          <a:lstStyle/>
          <a:p>
            <a:r>
              <a:rPr lang="en-US" sz="2400" dirty="0" smtClean="0"/>
              <a:t>If you talk to sites that haven't deployed IPv6 address space, </a:t>
            </a:r>
            <a:br>
              <a:rPr lang="en-US" sz="2400" dirty="0" smtClean="0"/>
            </a:br>
            <a:r>
              <a:rPr lang="en-US" sz="2400" dirty="0" smtClean="0"/>
              <a:t>you'll hear many reasons why not. Some may legitimately point out: "We're busy! We've got plenty of IPv4 space, and there's hardly any IPv6 traffic. So why bother getting IPv6 address space, and enabling IPv6 connectivity, and working to make workstations and servers dual stack, if IPv6 won't get used?"</a:t>
            </a:r>
          </a:p>
          <a:p>
            <a:pPr marL="0" indent="0">
              <a:buNone/>
            </a:pPr>
            <a:endParaRPr lang="en-US" sz="2400" dirty="0"/>
          </a:p>
          <a:p>
            <a:r>
              <a:rPr lang="en-US" sz="2400" dirty="0" smtClean="0"/>
              <a:t>Of course, </a:t>
            </a:r>
            <a:r>
              <a:rPr lang="en-US" sz="2400" b="1" dirty="0" smtClean="0"/>
              <a:t>if </a:t>
            </a:r>
            <a:r>
              <a:rPr lang="en-US" sz="2400" b="1" i="1" dirty="0" smtClean="0"/>
              <a:t>everyone</a:t>
            </a:r>
            <a:r>
              <a:rPr lang="en-US" sz="2400" b="1" dirty="0" smtClean="0"/>
              <a:t> remains reluctant to deploy IPv6, one wouldn't </a:t>
            </a:r>
            <a:r>
              <a:rPr lang="en-US" sz="2400" b="1" i="1" dirty="0" smtClean="0"/>
              <a:t>expect</a:t>
            </a:r>
            <a:r>
              <a:rPr lang="en-US" sz="2400" b="1" dirty="0" smtClean="0"/>
              <a:t> there to be much IPv6 traffic, right? And if there </a:t>
            </a:r>
            <a:r>
              <a:rPr lang="en-US" sz="2400" b="1" i="1" dirty="0" smtClean="0"/>
              <a:t>isn't</a:t>
            </a:r>
            <a:r>
              <a:rPr lang="en-US" sz="2400" b="1" dirty="0" smtClean="0"/>
              <a:t> much traffic, then there's </a:t>
            </a:r>
            <a:r>
              <a:rPr lang="en-US" sz="2400" b="1" i="1" dirty="0" smtClean="0"/>
              <a:t>not</a:t>
            </a:r>
            <a:r>
              <a:rPr lang="en-US" sz="2400" b="1" dirty="0" smtClean="0"/>
              <a:t> much point to deploying IPv6... </a:t>
            </a:r>
            <a:r>
              <a:rPr lang="en-US" sz="2400" dirty="0" smtClean="0"/>
              <a:t>This is a classic circular dependency: </a:t>
            </a:r>
            <a:br>
              <a:rPr lang="en-US" sz="2400" dirty="0" smtClean="0"/>
            </a:br>
            <a:r>
              <a:rPr lang="en-US" sz="2400" dirty="0" smtClean="0"/>
              <a:t>chicken, egg; egg, chicken.</a:t>
            </a:r>
          </a:p>
          <a:p>
            <a:endParaRPr lang="en-US" sz="2400" dirty="0"/>
          </a:p>
          <a:p>
            <a:r>
              <a:rPr lang="en-US" sz="2400" dirty="0" smtClean="0"/>
              <a:t>We need your help to break that cycle, deploying IPv6 even if you don't "need it" and even if demand for IPv6 is still just ramping up.</a:t>
            </a:r>
          </a:p>
        </p:txBody>
      </p:sp>
      <p:sp>
        <p:nvSpPr>
          <p:cNvPr id="4" name="Slide Number Placeholder 3"/>
          <p:cNvSpPr>
            <a:spLocks noGrp="1"/>
          </p:cNvSpPr>
          <p:nvPr>
            <p:ph type="sldNum" sz="quarter" idx="12"/>
          </p:nvPr>
        </p:nvSpPr>
        <p:spPr/>
        <p:txBody>
          <a:bodyPr/>
          <a:lstStyle/>
          <a:p>
            <a:fld id="{002A55A4-26E8-5743-9107-115BF5688B2A}" type="slidenum">
              <a:rPr lang="en-US" smtClean="0"/>
              <a:t>20</a:t>
            </a:fld>
            <a:endParaRPr lang="en-US"/>
          </a:p>
        </p:txBody>
      </p:sp>
    </p:spTree>
    <p:extLst>
      <p:ext uri="{BB962C8B-B14F-4D97-AF65-F5344CB8AC3E}">
        <p14:creationId xmlns:p14="http://schemas.microsoft.com/office/powerpoint/2010/main" val="206557893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3780"/>
            <a:ext cx="9143999" cy="594030"/>
          </a:xfrm>
        </p:spPr>
        <p:txBody>
          <a:bodyPr>
            <a:normAutofit/>
          </a:bodyPr>
          <a:lstStyle/>
          <a:p>
            <a:r>
              <a:rPr lang="en-US" sz="3200" b="1" dirty="0" smtClean="0"/>
              <a:t>IPv6 Traffic On I2 Is Already Non-Negligible</a:t>
            </a:r>
            <a:endParaRPr lang="en-US" sz="3200" b="1" dirty="0"/>
          </a:p>
        </p:txBody>
      </p:sp>
      <p:sp>
        <p:nvSpPr>
          <p:cNvPr id="3" name="Content Placeholder 2"/>
          <p:cNvSpPr>
            <a:spLocks noGrp="1"/>
          </p:cNvSpPr>
          <p:nvPr>
            <p:ph idx="1"/>
          </p:nvPr>
        </p:nvSpPr>
        <p:spPr>
          <a:xfrm>
            <a:off x="167725" y="919238"/>
            <a:ext cx="8817535" cy="5718600"/>
          </a:xfrm>
        </p:spPr>
        <p:txBody>
          <a:bodyPr>
            <a:normAutofit/>
          </a:bodyPr>
          <a:lstStyle/>
          <a:p>
            <a:r>
              <a:rPr lang="en-US" sz="2400" dirty="0" smtClean="0"/>
              <a:t>On Internet2, the ratio seems to run roughly 10:1, IPv4:IPv6:</a:t>
            </a:r>
            <a:br>
              <a:rPr lang="en-US" sz="2400" dirty="0" smtClean="0"/>
            </a:br>
            <a:endParaRPr lang="en-US" sz="2400" dirty="0"/>
          </a:p>
        </p:txBody>
      </p:sp>
      <p:sp>
        <p:nvSpPr>
          <p:cNvPr id="4" name="Slide Number Placeholder 3"/>
          <p:cNvSpPr>
            <a:spLocks noGrp="1"/>
          </p:cNvSpPr>
          <p:nvPr>
            <p:ph type="sldNum" sz="quarter" idx="12"/>
          </p:nvPr>
        </p:nvSpPr>
        <p:spPr/>
        <p:txBody>
          <a:bodyPr/>
          <a:lstStyle/>
          <a:p>
            <a:fld id="{002A55A4-26E8-5743-9107-115BF5688B2A}" type="slidenum">
              <a:rPr lang="en-US" smtClean="0"/>
              <a:t>21</a:t>
            </a:fld>
            <a:endParaRPr lang="en-US"/>
          </a:p>
        </p:txBody>
      </p:sp>
      <p:pic>
        <p:nvPicPr>
          <p:cNvPr id="5" name="Picture 4" descr="i2-ipv4.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414" y="1438729"/>
            <a:ext cx="6936014" cy="2333119"/>
          </a:xfrm>
          <a:prstGeom prst="rect">
            <a:avLst/>
          </a:prstGeom>
        </p:spPr>
      </p:pic>
      <p:pic>
        <p:nvPicPr>
          <p:cNvPr id="6" name="Picture 5" descr="i2-ipv6.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414" y="4003675"/>
            <a:ext cx="6936013" cy="2322859"/>
          </a:xfrm>
          <a:prstGeom prst="rect">
            <a:avLst/>
          </a:prstGeom>
        </p:spPr>
      </p:pic>
    </p:spTree>
    <p:extLst>
      <p:ext uri="{BB962C8B-B14F-4D97-AF65-F5344CB8AC3E}">
        <p14:creationId xmlns:p14="http://schemas.microsoft.com/office/powerpoint/2010/main" val="208409226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7651"/>
            <a:ext cx="9143999" cy="467285"/>
          </a:xfrm>
        </p:spPr>
        <p:txBody>
          <a:bodyPr>
            <a:normAutofit/>
          </a:bodyPr>
          <a:lstStyle/>
          <a:p>
            <a:r>
              <a:rPr lang="en-US" sz="3200" b="1" dirty="0" smtClean="0"/>
              <a:t>Google's IPv6 Traffic Is Ramping Up, Too...</a:t>
            </a:r>
            <a:endParaRPr lang="en-US" sz="3200" b="1" dirty="0"/>
          </a:p>
        </p:txBody>
      </p:sp>
      <p:sp>
        <p:nvSpPr>
          <p:cNvPr id="4" name="Slide Number Placeholder 3"/>
          <p:cNvSpPr>
            <a:spLocks noGrp="1"/>
          </p:cNvSpPr>
          <p:nvPr>
            <p:ph type="sldNum" sz="quarter" idx="12"/>
          </p:nvPr>
        </p:nvSpPr>
        <p:spPr/>
        <p:txBody>
          <a:bodyPr/>
          <a:lstStyle/>
          <a:p>
            <a:fld id="{002A55A4-26E8-5743-9107-115BF5688B2A}" type="slidenum">
              <a:rPr lang="en-US" smtClean="0"/>
              <a:t>22</a:t>
            </a:fld>
            <a:endParaRPr lang="en-US" dirty="0"/>
          </a:p>
        </p:txBody>
      </p:sp>
      <p:pic>
        <p:nvPicPr>
          <p:cNvPr id="6" name="Picture 5" descr="ipv6-traffic.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905" y="919142"/>
            <a:ext cx="8019077" cy="5080096"/>
          </a:xfrm>
          <a:prstGeom prst="rect">
            <a:avLst/>
          </a:prstGeom>
        </p:spPr>
      </p:pic>
      <p:sp>
        <p:nvSpPr>
          <p:cNvPr id="7" name="TextBox 6"/>
          <p:cNvSpPr txBox="1"/>
          <p:nvPr/>
        </p:nvSpPr>
        <p:spPr>
          <a:xfrm>
            <a:off x="495905" y="6171684"/>
            <a:ext cx="5095152" cy="369332"/>
          </a:xfrm>
          <a:prstGeom prst="rect">
            <a:avLst/>
          </a:prstGeom>
          <a:noFill/>
        </p:spPr>
        <p:txBody>
          <a:bodyPr wrap="none" rtlCol="0">
            <a:spAutoFit/>
          </a:bodyPr>
          <a:lstStyle/>
          <a:p>
            <a:r>
              <a:rPr lang="en-US" dirty="0">
                <a:latin typeface="Times New Roman"/>
              </a:rPr>
              <a:t>Source: http://</a:t>
            </a:r>
            <a:r>
              <a:rPr lang="en-US" dirty="0" err="1">
                <a:latin typeface="Times New Roman"/>
              </a:rPr>
              <a:t>www.google.com</a:t>
            </a:r>
            <a:r>
              <a:rPr lang="en-US" dirty="0">
                <a:latin typeface="Times New Roman"/>
              </a:rPr>
              <a:t>/ipv6/</a:t>
            </a:r>
            <a:r>
              <a:rPr lang="en-US" dirty="0" err="1">
                <a:latin typeface="Times New Roman"/>
              </a:rPr>
              <a:t>statistics.html</a:t>
            </a:r>
            <a:endParaRPr lang="en-US" dirty="0">
              <a:latin typeface="Times New Roman"/>
            </a:endParaRPr>
          </a:p>
        </p:txBody>
      </p:sp>
    </p:spTree>
    <p:extLst>
      <p:ext uri="{BB962C8B-B14F-4D97-AF65-F5344CB8AC3E}">
        <p14:creationId xmlns:p14="http://schemas.microsoft.com/office/powerpoint/2010/main" val="269843954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43780"/>
            <a:ext cx="9143999" cy="594030"/>
          </a:xfrm>
        </p:spPr>
        <p:txBody>
          <a:bodyPr>
            <a:normAutofit/>
          </a:bodyPr>
          <a:lstStyle/>
          <a:p>
            <a:r>
              <a:rPr lang="en-US" sz="3200" b="1" dirty="0" smtClean="0"/>
              <a:t>Does That Google Graph Show Failure or Success?</a:t>
            </a:r>
            <a:endParaRPr lang="en-US" sz="3200" b="1" dirty="0"/>
          </a:p>
        </p:txBody>
      </p:sp>
      <p:sp>
        <p:nvSpPr>
          <p:cNvPr id="3" name="Content Placeholder 2"/>
          <p:cNvSpPr>
            <a:spLocks noGrp="1"/>
          </p:cNvSpPr>
          <p:nvPr>
            <p:ph idx="1"/>
          </p:nvPr>
        </p:nvSpPr>
        <p:spPr>
          <a:xfrm>
            <a:off x="167725" y="919238"/>
            <a:ext cx="8817535" cy="5718600"/>
          </a:xfrm>
        </p:spPr>
        <p:txBody>
          <a:bodyPr>
            <a:normAutofit/>
          </a:bodyPr>
          <a:lstStyle/>
          <a:p>
            <a:r>
              <a:rPr lang="en-US" sz="2400" dirty="0" smtClean="0"/>
              <a:t>I could see how some might look at that preceding graph and be </a:t>
            </a:r>
            <a:r>
              <a:rPr lang="en-US" sz="2400" i="1" dirty="0" smtClean="0"/>
              <a:t>discouraged</a:t>
            </a:r>
            <a:r>
              <a:rPr lang="en-US" sz="2400" dirty="0" smtClean="0"/>
              <a:t> ("Gee, Google IPv6 traffic is only at ~2% currently")</a:t>
            </a:r>
          </a:p>
          <a:p>
            <a:r>
              <a:rPr lang="en-US" sz="2400" dirty="0" smtClean="0"/>
              <a:t>Personally, I think we should all be </a:t>
            </a:r>
            <a:r>
              <a:rPr lang="en-US" sz="2400" i="1" dirty="0" smtClean="0"/>
              <a:t>ecstatic</a:t>
            </a:r>
            <a:r>
              <a:rPr lang="en-US" sz="2400" dirty="0" smtClean="0"/>
              <a:t> (IPv6 traffic levels appear to be more-or-less doubling annually, year over year):</a:t>
            </a:r>
            <a:endParaRPr lang="en-US" sz="2000" dirty="0"/>
          </a:p>
          <a:p>
            <a:pPr lvl="1"/>
            <a:r>
              <a:rPr lang="en-US" sz="2000" dirty="0" smtClean="0"/>
              <a:t>2012, IPv6 traffic was roughly ½ of 1%</a:t>
            </a:r>
          </a:p>
          <a:p>
            <a:pPr lvl="1"/>
            <a:r>
              <a:rPr lang="en-US" sz="2000" dirty="0" smtClean="0"/>
              <a:t>2013, IPv6 traffic was roughly 1%</a:t>
            </a:r>
          </a:p>
          <a:p>
            <a:pPr lvl="1"/>
            <a:r>
              <a:rPr lang="en-US" sz="2000" dirty="0" smtClean="0"/>
              <a:t>2014, IPv6 traffic will likely be well over 2%</a:t>
            </a:r>
            <a:endParaRPr lang="en-US" sz="2000" dirty="0"/>
          </a:p>
          <a:p>
            <a:pPr lvl="1"/>
            <a:r>
              <a:rPr lang="en-US" sz="2000" dirty="0" smtClean="0"/>
              <a:t>2015 </a:t>
            </a:r>
            <a:r>
              <a:rPr lang="en-US" sz="2000" dirty="0" smtClean="0">
                <a:sym typeface="Wingdings"/>
              </a:rPr>
              <a:t> 4%?</a:t>
            </a:r>
          </a:p>
          <a:p>
            <a:pPr lvl="1"/>
            <a:r>
              <a:rPr lang="en-US" sz="2000" dirty="0" smtClean="0">
                <a:sym typeface="Wingdings"/>
              </a:rPr>
              <a:t>2016  8%?</a:t>
            </a:r>
          </a:p>
          <a:p>
            <a:pPr lvl="1"/>
            <a:r>
              <a:rPr lang="en-US" sz="2000" dirty="0" smtClean="0">
                <a:sym typeface="Wingdings"/>
              </a:rPr>
              <a:t>2017  16%?</a:t>
            </a:r>
          </a:p>
          <a:p>
            <a:pPr lvl="1"/>
            <a:r>
              <a:rPr lang="en-US" sz="2000" dirty="0" smtClean="0">
                <a:sym typeface="Wingdings"/>
              </a:rPr>
              <a:t>2018  32%?</a:t>
            </a:r>
          </a:p>
          <a:p>
            <a:pPr lvl="1"/>
            <a:r>
              <a:rPr lang="en-US" sz="2000" dirty="0" smtClean="0">
                <a:sym typeface="Wingdings"/>
              </a:rPr>
              <a:t>2019  64%?</a:t>
            </a:r>
            <a:endParaRPr lang="en-US" sz="2000" dirty="0">
              <a:sym typeface="Wingdings"/>
            </a:endParaRPr>
          </a:p>
          <a:p>
            <a:r>
              <a:rPr lang="en-US" sz="2400" dirty="0" smtClean="0">
                <a:sym typeface="Wingdings"/>
              </a:rPr>
              <a:t>That's probably a conservative (low) estimate for the actual rate of growth</a:t>
            </a:r>
            <a:r>
              <a:rPr lang="en-US" sz="2400" dirty="0">
                <a:sym typeface="Wingdings"/>
              </a:rPr>
              <a:t> </a:t>
            </a:r>
            <a:r>
              <a:rPr lang="en-US" sz="2400" dirty="0" smtClean="0">
                <a:sym typeface="Wingdings"/>
              </a:rPr>
              <a:t>(but the curve could also plateau). We don't yet know.</a:t>
            </a:r>
            <a:endParaRPr lang="en-US" sz="2400" dirty="0" smtClean="0"/>
          </a:p>
        </p:txBody>
      </p:sp>
      <p:sp>
        <p:nvSpPr>
          <p:cNvPr id="4" name="Slide Number Placeholder 3"/>
          <p:cNvSpPr>
            <a:spLocks noGrp="1"/>
          </p:cNvSpPr>
          <p:nvPr>
            <p:ph type="sldNum" sz="quarter" idx="12"/>
          </p:nvPr>
        </p:nvSpPr>
        <p:spPr/>
        <p:txBody>
          <a:bodyPr/>
          <a:lstStyle/>
          <a:p>
            <a:fld id="{002A55A4-26E8-5743-9107-115BF5688B2A}" type="slidenum">
              <a:rPr lang="en-US" smtClean="0"/>
              <a:t>23</a:t>
            </a:fld>
            <a:endParaRPr lang="en-US"/>
          </a:p>
        </p:txBody>
      </p:sp>
    </p:spTree>
    <p:extLst>
      <p:ext uri="{BB962C8B-B14F-4D97-AF65-F5344CB8AC3E}">
        <p14:creationId xmlns:p14="http://schemas.microsoft.com/office/powerpoint/2010/main" val="14641564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5" y="143780"/>
            <a:ext cx="8817535" cy="594030"/>
          </a:xfrm>
        </p:spPr>
        <p:txBody>
          <a:bodyPr>
            <a:normAutofit/>
          </a:bodyPr>
          <a:lstStyle/>
          <a:p>
            <a:r>
              <a:rPr lang="en-US" sz="3200" b="1" dirty="0" smtClean="0"/>
              <a:t>Technically Enabling IPv6 Success</a:t>
            </a:r>
            <a:endParaRPr lang="en-US" sz="3200" b="1" dirty="0"/>
          </a:p>
        </p:txBody>
      </p:sp>
      <p:sp>
        <p:nvSpPr>
          <p:cNvPr id="3" name="Content Placeholder 2"/>
          <p:cNvSpPr>
            <a:spLocks noGrp="1"/>
          </p:cNvSpPr>
          <p:nvPr>
            <p:ph idx="1"/>
          </p:nvPr>
        </p:nvSpPr>
        <p:spPr>
          <a:xfrm>
            <a:off x="167725" y="821146"/>
            <a:ext cx="8817535" cy="5816692"/>
          </a:xfrm>
        </p:spPr>
        <p:txBody>
          <a:bodyPr>
            <a:normAutofit/>
          </a:bodyPr>
          <a:lstStyle/>
          <a:p>
            <a:r>
              <a:rPr lang="en-US" sz="2400" dirty="0" smtClean="0"/>
              <a:t>In order for traffic to flow over native IPv6, the entire path needs to be IPv6 enabled "end-to-end." This means that:</a:t>
            </a:r>
            <a:br>
              <a:rPr lang="en-US" sz="2400" dirty="0" smtClean="0"/>
            </a:br>
            <a:r>
              <a:rPr lang="en-US" sz="2400" dirty="0" smtClean="0"/>
              <a:t>-- </a:t>
            </a:r>
            <a:r>
              <a:rPr lang="en-US" sz="2400" b="1" dirty="0" smtClean="0"/>
              <a:t>You need IPv6 address space</a:t>
            </a:r>
            <a:r>
              <a:rPr lang="en-US" sz="2400" dirty="0"/>
              <a:t/>
            </a:r>
            <a:br>
              <a:rPr lang="en-US" sz="2400" dirty="0"/>
            </a:br>
            <a:r>
              <a:rPr lang="en-US" sz="2400" dirty="0"/>
              <a:t>-- </a:t>
            </a:r>
            <a:r>
              <a:rPr lang="en-US" sz="2400" b="1" dirty="0"/>
              <a:t>N</a:t>
            </a:r>
            <a:r>
              <a:rPr lang="en-US" sz="2400" b="1" dirty="0" smtClean="0"/>
              <a:t>etworks </a:t>
            </a:r>
            <a:r>
              <a:rPr lang="en-US" sz="2400" b="1" dirty="0"/>
              <a:t>need to </a:t>
            </a:r>
            <a:r>
              <a:rPr lang="en-US" sz="2400" b="1" dirty="0" smtClean="0"/>
              <a:t>route IPv6</a:t>
            </a:r>
            <a:r>
              <a:rPr lang="en-US" sz="2400" dirty="0" smtClean="0"/>
              <a:t>, both locally and over the wide </a:t>
            </a:r>
            <a:br>
              <a:rPr lang="en-US" sz="2400" dirty="0" smtClean="0"/>
            </a:br>
            <a:r>
              <a:rPr lang="en-US" sz="2400" dirty="0" smtClean="0"/>
              <a:t>    area (both Merit and Internet2 already route IPv6 traffic today)</a:t>
            </a:r>
            <a:br>
              <a:rPr lang="en-US" sz="2400" dirty="0" smtClean="0"/>
            </a:br>
            <a:r>
              <a:rPr lang="en-US" sz="2400" dirty="0" smtClean="0"/>
              <a:t>-- </a:t>
            </a:r>
            <a:r>
              <a:rPr lang="en-US" sz="2400" b="1" dirty="0" smtClean="0"/>
              <a:t>Network middleboxes</a:t>
            </a:r>
            <a:r>
              <a:rPr lang="en-US" sz="2400" dirty="0" smtClean="0"/>
              <a:t> (firewalls, load balancers, etc.)</a:t>
            </a:r>
            <a:r>
              <a:rPr lang="en-US" sz="2400" b="1" dirty="0" smtClean="0"/>
              <a:t> need to </a:t>
            </a:r>
            <a:br>
              <a:rPr lang="en-US" sz="2400" b="1" dirty="0" smtClean="0"/>
            </a:br>
            <a:r>
              <a:rPr lang="en-US" sz="2400" dirty="0" smtClean="0"/>
              <a:t>    </a:t>
            </a:r>
            <a:r>
              <a:rPr lang="en-US" sz="2400" b="1" dirty="0" smtClean="0"/>
              <a:t>stay out of the way</a:t>
            </a:r>
            <a:r>
              <a:rPr lang="en-US" sz="2400" b="1" dirty="0"/>
              <a:t> </a:t>
            </a:r>
            <a:r>
              <a:rPr lang="en-US" sz="2400" b="1" dirty="0" smtClean="0"/>
              <a:t>of IPv6 traffic</a:t>
            </a:r>
            <a:r>
              <a:rPr lang="en-US" sz="2400" dirty="0" smtClean="0"/>
              <a:t> (and most now do so)</a:t>
            </a:r>
            <a:br>
              <a:rPr lang="en-US" sz="2400" dirty="0" smtClean="0"/>
            </a:br>
            <a:r>
              <a:rPr lang="en-US" sz="2400" dirty="0" smtClean="0"/>
              <a:t>-- </a:t>
            </a:r>
            <a:r>
              <a:rPr lang="en-US" sz="2400" b="1" dirty="0" smtClean="0"/>
              <a:t>DNS servers</a:t>
            </a:r>
            <a:r>
              <a:rPr lang="en-US" sz="2400" dirty="0" smtClean="0"/>
              <a:t> (authoritative name servers and recursive resolvers) </a:t>
            </a:r>
            <a:br>
              <a:rPr lang="en-US" sz="2400" dirty="0" smtClean="0"/>
            </a:br>
            <a:r>
              <a:rPr lang="en-US" sz="2400" dirty="0" smtClean="0"/>
              <a:t>    </a:t>
            </a:r>
            <a:r>
              <a:rPr lang="en-US" sz="2400" b="1" dirty="0" smtClean="0"/>
              <a:t>need to at least support quad A resource records</a:t>
            </a:r>
            <a:r>
              <a:rPr lang="en-US" sz="2400" dirty="0" smtClean="0"/>
              <a:t>, and should </a:t>
            </a:r>
            <a:br>
              <a:rPr lang="en-US" sz="2400" dirty="0" smtClean="0"/>
            </a:br>
            <a:r>
              <a:rPr lang="en-US" sz="2400" dirty="0" smtClean="0"/>
              <a:t>    ideally also have dual stack transport -- do yours?</a:t>
            </a:r>
            <a:br>
              <a:rPr lang="en-US" sz="2400" dirty="0" smtClean="0"/>
            </a:br>
            <a:r>
              <a:rPr lang="en-US" sz="2400" dirty="0" smtClean="0"/>
              <a:t>-- </a:t>
            </a:r>
            <a:r>
              <a:rPr lang="en-US" sz="2400" b="1" dirty="0"/>
              <a:t>A</a:t>
            </a:r>
            <a:r>
              <a:rPr lang="en-US" sz="2400" b="1" dirty="0" smtClean="0"/>
              <a:t>pplication servers need to be configured to use IPv6</a:t>
            </a:r>
            <a:r>
              <a:rPr lang="en-US" sz="2400" dirty="0" smtClean="0"/>
              <a:t/>
            </a:r>
            <a:br>
              <a:rPr lang="en-US" sz="2400" dirty="0" smtClean="0"/>
            </a:br>
            <a:r>
              <a:rPr lang="en-US" sz="2400" dirty="0" smtClean="0"/>
              <a:t>-- </a:t>
            </a:r>
            <a:r>
              <a:rPr lang="en-US" sz="2400" b="1" dirty="0"/>
              <a:t>L</a:t>
            </a:r>
            <a:r>
              <a:rPr lang="en-US" sz="2400" b="1" dirty="0" smtClean="0"/>
              <a:t>aptops and other end user devices need IPv6 connectivity</a:t>
            </a:r>
            <a:br>
              <a:rPr lang="en-US" sz="2400" b="1" dirty="0" smtClean="0"/>
            </a:br>
            <a:r>
              <a:rPr lang="en-US" sz="2400" dirty="0" smtClean="0"/>
              <a:t>-- </a:t>
            </a:r>
            <a:r>
              <a:rPr lang="en-US" sz="2400" b="1" dirty="0" smtClean="0"/>
              <a:t>Applications need to be IPv6 aware</a:t>
            </a:r>
            <a:r>
              <a:rPr lang="en-US" sz="2400" dirty="0" smtClean="0"/>
              <a:t>, and prefer IPv6 addresses</a:t>
            </a:r>
            <a:br>
              <a:rPr lang="en-US" sz="2400" dirty="0" smtClean="0"/>
            </a:br>
            <a:r>
              <a:rPr lang="en-US" sz="2400" dirty="0" smtClean="0"/>
              <a:t>    over IPv4 if the target server is dual stack</a:t>
            </a:r>
            <a:endParaRPr lang="en-US" sz="2400" dirty="0"/>
          </a:p>
          <a:p>
            <a:r>
              <a:rPr lang="en-US" sz="2400" dirty="0" smtClean="0"/>
              <a:t>What do we see if we look at the IPv6 status of some servers?</a:t>
            </a:r>
          </a:p>
          <a:p>
            <a:endParaRPr lang="en-US" sz="2400" dirty="0"/>
          </a:p>
          <a:p>
            <a:endParaRPr lang="en-US" sz="2400" dirty="0" smtClean="0"/>
          </a:p>
        </p:txBody>
      </p:sp>
      <p:sp>
        <p:nvSpPr>
          <p:cNvPr id="4" name="Slide Number Placeholder 3"/>
          <p:cNvSpPr>
            <a:spLocks noGrp="1"/>
          </p:cNvSpPr>
          <p:nvPr>
            <p:ph type="sldNum" sz="quarter" idx="12"/>
          </p:nvPr>
        </p:nvSpPr>
        <p:spPr/>
        <p:txBody>
          <a:bodyPr/>
          <a:lstStyle/>
          <a:p>
            <a:fld id="{002A55A4-26E8-5743-9107-115BF5688B2A}" type="slidenum">
              <a:rPr lang="en-US" smtClean="0"/>
              <a:t>24</a:t>
            </a:fld>
            <a:endParaRPr lang="en-US"/>
          </a:p>
        </p:txBody>
      </p:sp>
    </p:spTree>
    <p:extLst>
      <p:ext uri="{BB962C8B-B14F-4D97-AF65-F5344CB8AC3E}">
        <p14:creationId xmlns:p14="http://schemas.microsoft.com/office/powerpoint/2010/main" val="363517867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7651"/>
            <a:ext cx="9143999" cy="467285"/>
          </a:xfrm>
        </p:spPr>
        <p:txBody>
          <a:bodyPr>
            <a:normAutofit/>
          </a:bodyPr>
          <a:lstStyle/>
          <a:p>
            <a:r>
              <a:rPr lang="en-US" sz="3200" b="1" dirty="0" smtClean="0"/>
              <a:t>Servers and IPv6: </a:t>
            </a:r>
            <a:r>
              <a:rPr lang="en-US" sz="3200" b="1" dirty="0" err="1" smtClean="0"/>
              <a:t>www.mrp.net</a:t>
            </a:r>
            <a:r>
              <a:rPr lang="en-US" sz="3200" b="1" dirty="0"/>
              <a:t>/ipv6_survey/</a:t>
            </a:r>
          </a:p>
        </p:txBody>
      </p:sp>
      <p:sp>
        <p:nvSpPr>
          <p:cNvPr id="4" name="Slide Number Placeholder 3"/>
          <p:cNvSpPr>
            <a:spLocks noGrp="1"/>
          </p:cNvSpPr>
          <p:nvPr>
            <p:ph type="sldNum" sz="quarter" idx="12"/>
          </p:nvPr>
        </p:nvSpPr>
        <p:spPr/>
        <p:txBody>
          <a:bodyPr/>
          <a:lstStyle/>
          <a:p>
            <a:fld id="{002A55A4-26E8-5743-9107-115BF5688B2A}" type="slidenum">
              <a:rPr lang="en-US" smtClean="0"/>
              <a:t>25</a:t>
            </a:fld>
            <a:endParaRPr lang="en-US" dirty="0"/>
          </a:p>
        </p:txBody>
      </p:sp>
      <p:pic>
        <p:nvPicPr>
          <p:cNvPr id="8" name="Picture 7" descr="ipv6-statu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6190" y="1080427"/>
            <a:ext cx="7511143" cy="5275923"/>
          </a:xfrm>
          <a:prstGeom prst="rect">
            <a:avLst/>
          </a:prstGeom>
        </p:spPr>
      </p:pic>
    </p:spTree>
    <p:extLst>
      <p:ext uri="{BB962C8B-B14F-4D97-AF65-F5344CB8AC3E}">
        <p14:creationId xmlns:p14="http://schemas.microsoft.com/office/powerpoint/2010/main" val="275192634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7651"/>
            <a:ext cx="9143999" cy="467285"/>
          </a:xfrm>
        </p:spPr>
        <p:txBody>
          <a:bodyPr>
            <a:normAutofit/>
          </a:bodyPr>
          <a:lstStyle/>
          <a:p>
            <a:r>
              <a:rPr lang="en-US" sz="3200" b="1" dirty="0" smtClean="0"/>
              <a:t>What About </a:t>
            </a:r>
            <a:r>
              <a:rPr lang="en-US" sz="3200" b="1" u="sng" dirty="0" smtClean="0"/>
              <a:t>Laptops</a:t>
            </a:r>
            <a:r>
              <a:rPr lang="en-US" sz="3200" b="1" dirty="0" smtClean="0"/>
              <a:t>? Is </a:t>
            </a:r>
            <a:r>
              <a:rPr lang="en-US" sz="3200" b="1" u="sng" dirty="0" smtClean="0"/>
              <a:t>Yours</a:t>
            </a:r>
            <a:r>
              <a:rPr lang="en-US" sz="3200" b="1" dirty="0" smtClean="0"/>
              <a:t> Ready For IPv6?</a:t>
            </a:r>
            <a:endParaRPr lang="en-US" sz="3200" b="1" dirty="0"/>
          </a:p>
        </p:txBody>
      </p:sp>
      <p:sp>
        <p:nvSpPr>
          <p:cNvPr id="3" name="Content Placeholder 2"/>
          <p:cNvSpPr>
            <a:spLocks noGrp="1"/>
          </p:cNvSpPr>
          <p:nvPr>
            <p:ph idx="1"/>
          </p:nvPr>
        </p:nvSpPr>
        <p:spPr>
          <a:xfrm>
            <a:off x="167725" y="979714"/>
            <a:ext cx="8817535" cy="5658123"/>
          </a:xfrm>
        </p:spPr>
        <p:txBody>
          <a:bodyPr>
            <a:normAutofit/>
          </a:bodyPr>
          <a:lstStyle/>
          <a:p>
            <a:r>
              <a:rPr lang="en-US" sz="2400" dirty="0" smtClean="0"/>
              <a:t>Check by visiting the web site </a:t>
            </a:r>
            <a:r>
              <a:rPr lang="en-US" sz="2400" dirty="0"/>
              <a:t>http://test-ipv6.com</a:t>
            </a:r>
            <a:r>
              <a:rPr lang="en-US" sz="2400" dirty="0" smtClean="0"/>
              <a:t>/ with Chrome</a:t>
            </a:r>
          </a:p>
          <a:p>
            <a:endParaRPr lang="en-US" sz="2400" dirty="0" smtClean="0"/>
          </a:p>
          <a:p>
            <a:r>
              <a:rPr lang="en-US" sz="2400" dirty="0" smtClean="0"/>
              <a:t>Note that if you visit with Firefox, even if you're dual stacked </a:t>
            </a:r>
            <a:br>
              <a:rPr lang="en-US" sz="2400" dirty="0" smtClean="0"/>
            </a:br>
            <a:r>
              <a:rPr lang="en-US" sz="2400" dirty="0" smtClean="0"/>
              <a:t>(e.g., have both IPv4 and IPv6 connectivity), </a:t>
            </a:r>
            <a:r>
              <a:rPr lang="en-US" sz="2400" b="1" dirty="0" smtClean="0"/>
              <a:t>Firefox will </a:t>
            </a:r>
            <a:br>
              <a:rPr lang="en-US" sz="2400" b="1" dirty="0" smtClean="0"/>
            </a:br>
            <a:r>
              <a:rPr lang="en-US" sz="2400" b="1" dirty="0" smtClean="0"/>
              <a:t>normally prefer IPv4 by default.</a:t>
            </a:r>
            <a:r>
              <a:rPr lang="en-US" sz="2400" dirty="0" smtClean="0"/>
              <a:t> Therefore, if you're trying to check your IPv6 status, be sure to check with Chrome, instead.</a:t>
            </a:r>
          </a:p>
          <a:p>
            <a:endParaRPr lang="en-US" sz="2400" dirty="0"/>
          </a:p>
          <a:p>
            <a:r>
              <a:rPr lang="en-US" sz="2400" dirty="0" smtClean="0"/>
              <a:t>Bottom line, if you're NOT able to routinely use IPv6, you really want to look into why, and make it a priority to get that fixed.</a:t>
            </a:r>
          </a:p>
          <a:p>
            <a:endParaRPr lang="en-US" sz="2400" dirty="0"/>
          </a:p>
          <a:p>
            <a:r>
              <a:rPr lang="en-US" sz="2400" b="1" dirty="0" smtClean="0"/>
              <a:t>The general rate of IPv6 non-deployment in higher education -- at least given the simultaneous rate of global IPv4 exhaustion – is another example of something that I find totally </a:t>
            </a:r>
            <a:r>
              <a:rPr lang="en-US" sz="2400" b="1" i="1" dirty="0" smtClean="0"/>
              <a:t>crazy</a:t>
            </a:r>
            <a:r>
              <a:rPr lang="en-US" sz="2400" b="1" dirty="0" smtClean="0"/>
              <a:t>.</a:t>
            </a:r>
          </a:p>
          <a:p>
            <a:endParaRPr lang="en-US" sz="2400" dirty="0"/>
          </a:p>
          <a:p>
            <a:endParaRPr lang="en-US" sz="2400" dirty="0" smtClean="0"/>
          </a:p>
        </p:txBody>
      </p:sp>
      <p:sp>
        <p:nvSpPr>
          <p:cNvPr id="4" name="Slide Number Placeholder 3"/>
          <p:cNvSpPr>
            <a:spLocks noGrp="1"/>
          </p:cNvSpPr>
          <p:nvPr>
            <p:ph type="sldNum" sz="quarter" idx="12"/>
          </p:nvPr>
        </p:nvSpPr>
        <p:spPr/>
        <p:txBody>
          <a:bodyPr/>
          <a:lstStyle/>
          <a:p>
            <a:fld id="{002A55A4-26E8-5743-9107-115BF5688B2A}" type="slidenum">
              <a:rPr lang="en-US" smtClean="0"/>
              <a:t>26</a:t>
            </a:fld>
            <a:endParaRPr lang="en-US" dirty="0"/>
          </a:p>
        </p:txBody>
      </p:sp>
    </p:spTree>
    <p:extLst>
      <p:ext uri="{BB962C8B-B14F-4D97-AF65-F5344CB8AC3E}">
        <p14:creationId xmlns:p14="http://schemas.microsoft.com/office/powerpoint/2010/main" val="3629185218"/>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7651"/>
            <a:ext cx="9143999" cy="467285"/>
          </a:xfrm>
        </p:spPr>
        <p:txBody>
          <a:bodyPr>
            <a:normAutofit/>
          </a:bodyPr>
          <a:lstStyle/>
          <a:p>
            <a:r>
              <a:rPr lang="en-US" sz="3200" b="1" dirty="0" smtClean="0"/>
              <a:t>The Sort of IPv6 Report You Want To See</a:t>
            </a:r>
            <a:endParaRPr lang="en-US" sz="3200" b="1" dirty="0"/>
          </a:p>
        </p:txBody>
      </p:sp>
      <p:sp>
        <p:nvSpPr>
          <p:cNvPr id="4" name="Slide Number Placeholder 3"/>
          <p:cNvSpPr>
            <a:spLocks noGrp="1"/>
          </p:cNvSpPr>
          <p:nvPr>
            <p:ph type="sldNum" sz="quarter" idx="12"/>
          </p:nvPr>
        </p:nvSpPr>
        <p:spPr/>
        <p:txBody>
          <a:bodyPr/>
          <a:lstStyle/>
          <a:p>
            <a:fld id="{002A55A4-26E8-5743-9107-115BF5688B2A}" type="slidenum">
              <a:rPr lang="en-US" smtClean="0"/>
              <a:t>27</a:t>
            </a:fld>
            <a:endParaRPr lang="en-US" dirty="0"/>
          </a:p>
        </p:txBody>
      </p:sp>
      <p:pic>
        <p:nvPicPr>
          <p:cNvPr id="6" name="Picture 5" descr="test-ipv6.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558" y="1078083"/>
            <a:ext cx="8227242" cy="4953782"/>
          </a:xfrm>
          <a:prstGeom prst="rect">
            <a:avLst/>
          </a:prstGeom>
        </p:spPr>
      </p:pic>
    </p:spTree>
    <p:extLst>
      <p:ext uri="{BB962C8B-B14F-4D97-AF65-F5344CB8AC3E}">
        <p14:creationId xmlns:p14="http://schemas.microsoft.com/office/powerpoint/2010/main" val="142822499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5" y="143780"/>
            <a:ext cx="8817535" cy="539174"/>
          </a:xfrm>
        </p:spPr>
        <p:txBody>
          <a:bodyPr>
            <a:normAutofit/>
          </a:bodyPr>
          <a:lstStyle/>
          <a:p>
            <a:r>
              <a:rPr lang="en-US" sz="3200" b="1" dirty="0" smtClean="0">
                <a:solidFill>
                  <a:schemeClr val="tx2">
                    <a:lumMod val="75000"/>
                  </a:schemeClr>
                </a:solidFill>
              </a:rPr>
              <a:t>An IPv6 Aside: The Merit IPv6 Darknet Project</a:t>
            </a:r>
            <a:endParaRPr lang="en-US" sz="3200" b="1" dirty="0">
              <a:solidFill>
                <a:schemeClr val="tx2">
                  <a:lumMod val="75000"/>
                </a:schemeClr>
              </a:solidFill>
            </a:endParaRPr>
          </a:p>
        </p:txBody>
      </p:sp>
      <p:sp>
        <p:nvSpPr>
          <p:cNvPr id="3" name="Content Placeholder 2"/>
          <p:cNvSpPr>
            <a:spLocks noGrp="1"/>
          </p:cNvSpPr>
          <p:nvPr>
            <p:ph idx="1"/>
          </p:nvPr>
        </p:nvSpPr>
        <p:spPr>
          <a:xfrm>
            <a:off x="167725" y="886642"/>
            <a:ext cx="8817535" cy="5751196"/>
          </a:xfrm>
        </p:spPr>
        <p:txBody>
          <a:bodyPr>
            <a:normAutofit/>
          </a:bodyPr>
          <a:lstStyle/>
          <a:p>
            <a:r>
              <a:rPr lang="en-US" sz="2400" dirty="0" smtClean="0"/>
              <a:t>If you look at AS237 IPv6 routes, you'll see that Merit announces huge "covering" IPv6 /12 routes from each of the five regional Internet registries (see http</a:t>
            </a:r>
            <a:r>
              <a:rPr lang="en-US" sz="2400" dirty="0"/>
              <a:t>://</a:t>
            </a:r>
            <a:r>
              <a:rPr lang="en-US" sz="2400" dirty="0" err="1"/>
              <a:t>software.merit.edu</a:t>
            </a:r>
            <a:r>
              <a:rPr lang="en-US" sz="2400" dirty="0"/>
              <a:t>/darknetv6</a:t>
            </a:r>
            <a:r>
              <a:rPr lang="en-US" sz="2400" dirty="0" smtClean="0"/>
              <a:t>/ for the letters of authorization from each of the RIRs okaying this).</a:t>
            </a:r>
            <a:endParaRPr lang="en-US" sz="2400" dirty="0"/>
          </a:p>
          <a:p>
            <a:r>
              <a:rPr lang="en-US" sz="2400" dirty="0" smtClean="0"/>
              <a:t>The net effect of those broad IPv6 covering routes is that any </a:t>
            </a:r>
            <a:br>
              <a:rPr lang="en-US" sz="2400" dirty="0" smtClean="0"/>
            </a:br>
            <a:r>
              <a:rPr lang="en-US" sz="2400" dirty="0" smtClean="0"/>
              <a:t>IPv6 traffic destined for unassigned IPv6 space (e.g., random scans) will end up being collected (by default) by the Merit IPv6 darknet.</a:t>
            </a:r>
            <a:endParaRPr lang="en-US" sz="2400" dirty="0"/>
          </a:p>
          <a:p>
            <a:r>
              <a:rPr lang="en-US" sz="2400" dirty="0" smtClean="0"/>
              <a:t>The good news is that (at least based on preliminary results now reported by Merit), there isn't much "background radiation" in </a:t>
            </a:r>
            <a:br>
              <a:rPr lang="en-US" sz="2400" dirty="0" smtClean="0"/>
            </a:br>
            <a:r>
              <a:rPr lang="en-US" sz="2400" dirty="0" smtClean="0"/>
              <a:t>IPv6 space right now (~1Mbps), and what is there is typically the result of misconfiguration rather than </a:t>
            </a:r>
            <a:r>
              <a:rPr lang="en-US" sz="2400" dirty="0"/>
              <a:t>malicious scanning (</a:t>
            </a:r>
            <a:r>
              <a:rPr lang="en-US" sz="2400" dirty="0" smtClean="0"/>
              <a:t>see </a:t>
            </a:r>
            <a:r>
              <a:rPr lang="en-US" sz="2400" dirty="0" err="1" smtClean="0"/>
              <a:t>www.merit.edu</a:t>
            </a:r>
            <a:r>
              <a:rPr lang="en-US" sz="2400" dirty="0"/>
              <a:t>/research/</a:t>
            </a:r>
            <a:r>
              <a:rPr lang="en-US" sz="2400" dirty="0" err="1"/>
              <a:t>pdf</a:t>
            </a:r>
            <a:r>
              <a:rPr lang="en-US" sz="2400" dirty="0"/>
              <a:t>/2013/ipv6_darknet_paper_r6098.</a:t>
            </a:r>
            <a:r>
              <a:rPr lang="en-US" sz="2400" dirty="0" smtClean="0"/>
              <a:t>pdf )</a:t>
            </a:r>
          </a:p>
          <a:p>
            <a:r>
              <a:rPr lang="en-US" sz="2400" dirty="0" smtClean="0"/>
              <a:t>So, if you've been holding off on IPv6 because you've been worried that it's some sort of online cesspool of cyber badness, relax.</a:t>
            </a:r>
          </a:p>
          <a:p>
            <a:endParaRPr lang="en-US" sz="2400" dirty="0"/>
          </a:p>
          <a:p>
            <a:endParaRPr lang="en-US" sz="2400" dirty="0"/>
          </a:p>
        </p:txBody>
      </p:sp>
      <p:sp>
        <p:nvSpPr>
          <p:cNvPr id="4" name="Slide Number Placeholder 3"/>
          <p:cNvSpPr>
            <a:spLocks noGrp="1"/>
          </p:cNvSpPr>
          <p:nvPr>
            <p:ph type="sldNum" sz="quarter" idx="12"/>
          </p:nvPr>
        </p:nvSpPr>
        <p:spPr/>
        <p:txBody>
          <a:bodyPr/>
          <a:lstStyle/>
          <a:p>
            <a:fld id="{002A55A4-26E8-5743-9107-115BF5688B2A}" type="slidenum">
              <a:rPr lang="en-US" smtClean="0"/>
              <a:t>28</a:t>
            </a:fld>
            <a:endParaRPr lang="en-US"/>
          </a:p>
        </p:txBody>
      </p:sp>
    </p:spTree>
    <p:extLst>
      <p:ext uri="{BB962C8B-B14F-4D97-AF65-F5344CB8AC3E}">
        <p14:creationId xmlns:p14="http://schemas.microsoft.com/office/powerpoint/2010/main" val="226988289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9" cy="721514"/>
          </a:xfrm>
        </p:spPr>
        <p:txBody>
          <a:bodyPr>
            <a:normAutofit/>
          </a:bodyPr>
          <a:lstStyle/>
          <a:p>
            <a:r>
              <a:rPr lang="en-US" sz="3200" b="1" dirty="0" smtClean="0"/>
              <a:t>Speaking of IPv6 and Security...</a:t>
            </a:r>
            <a:endParaRPr lang="en-US" sz="3200" b="1" dirty="0"/>
          </a:p>
        </p:txBody>
      </p:sp>
      <p:sp>
        <p:nvSpPr>
          <p:cNvPr id="3" name="Content Placeholder 2"/>
          <p:cNvSpPr>
            <a:spLocks noGrp="1"/>
          </p:cNvSpPr>
          <p:nvPr>
            <p:ph idx="1"/>
          </p:nvPr>
        </p:nvSpPr>
        <p:spPr>
          <a:xfrm>
            <a:off x="167725" y="721515"/>
            <a:ext cx="8817535" cy="5916322"/>
          </a:xfrm>
        </p:spPr>
        <p:txBody>
          <a:bodyPr>
            <a:normAutofit/>
          </a:bodyPr>
          <a:lstStyle/>
          <a:p>
            <a:r>
              <a:rPr lang="en-US" sz="2400" dirty="0" smtClean="0"/>
              <a:t>In other talks I've discussed the relationship between </a:t>
            </a:r>
            <a:r>
              <a:rPr lang="en-US" sz="2400" i="1" dirty="0" smtClean="0"/>
              <a:t>IPv6 and security</a:t>
            </a:r>
            <a:r>
              <a:rPr lang="en-US" sz="2400" dirty="0" smtClean="0"/>
              <a:t> ("IPv6 and the Security of Your Network </a:t>
            </a:r>
            <a:r>
              <a:rPr lang="en-US" sz="2400" dirty="0"/>
              <a:t>and Systems,</a:t>
            </a:r>
            <a:r>
              <a:rPr lang="en-US" sz="2400" dirty="0" smtClean="0"/>
              <a:t>" see http://pages.uoregon.edu</a:t>
            </a:r>
            <a:r>
              <a:rPr lang="en-US" sz="2400" dirty="0"/>
              <a:t>/joe/i2mm-spring2009</a:t>
            </a:r>
            <a:r>
              <a:rPr lang="en-US" sz="2400" dirty="0" smtClean="0"/>
              <a:t>/ ). Short form: IPv6 is neither a security "magic bullet," nor is it an impossible and intractable security morass. IPv6 is something that you'll eventually need to do one way or the other, so you might as well get some experience now while it's still relatively new -- thereby "future proofing" your network (and you!) against obsolescence.</a:t>
            </a:r>
          </a:p>
          <a:p>
            <a:pPr marL="0" indent="0">
              <a:buNone/>
            </a:pPr>
            <a:endParaRPr lang="en-US" sz="2400" dirty="0"/>
          </a:p>
          <a:p>
            <a:r>
              <a:rPr lang="en-US" sz="2400" dirty="0" smtClean="0"/>
              <a:t>One exception: I'd currently proceed with restraint when it comes to deploying SMTP over IPv6. Management of unwanted wide </a:t>
            </a:r>
            <a:br>
              <a:rPr lang="en-US" sz="2400" dirty="0" smtClean="0"/>
            </a:br>
            <a:r>
              <a:rPr lang="en-US" sz="2400" dirty="0" smtClean="0"/>
              <a:t>area mail traffic from unauthenticated IPv6 sources is still technically tricky. See "MAAWG IPv6 Training for Senders and Others,"</a:t>
            </a:r>
            <a:r>
              <a:rPr lang="en-US" sz="2400" dirty="0"/>
              <a:t> </a:t>
            </a:r>
            <a:r>
              <a:rPr lang="en-US" sz="2400" dirty="0" smtClean="0"/>
              <a:t>http</a:t>
            </a:r>
            <a:r>
              <a:rPr lang="en-US" sz="2400" dirty="0"/>
              <a:t>://pages.uoregon.edu/joe/maawg-senders-ipv6-training/maawg-senders-ipv6-training.pdf</a:t>
            </a:r>
            <a:endParaRPr lang="en-US" sz="2400" dirty="0" smtClean="0"/>
          </a:p>
        </p:txBody>
      </p:sp>
      <p:sp>
        <p:nvSpPr>
          <p:cNvPr id="4" name="Slide Number Placeholder 3"/>
          <p:cNvSpPr>
            <a:spLocks noGrp="1"/>
          </p:cNvSpPr>
          <p:nvPr>
            <p:ph type="sldNum" sz="quarter" idx="12"/>
          </p:nvPr>
        </p:nvSpPr>
        <p:spPr/>
        <p:txBody>
          <a:bodyPr/>
          <a:lstStyle/>
          <a:p>
            <a:fld id="{002A55A4-26E8-5743-9107-115BF5688B2A}" type="slidenum">
              <a:rPr lang="en-US" smtClean="0"/>
              <a:t>29</a:t>
            </a:fld>
            <a:endParaRPr lang="en-US" dirty="0"/>
          </a:p>
        </p:txBody>
      </p:sp>
    </p:spTree>
    <p:extLst>
      <p:ext uri="{BB962C8B-B14F-4D97-AF65-F5344CB8AC3E}">
        <p14:creationId xmlns:p14="http://schemas.microsoft.com/office/powerpoint/2010/main" val="62882721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720" y="108858"/>
            <a:ext cx="8768080" cy="635626"/>
          </a:xfrm>
        </p:spPr>
        <p:txBody>
          <a:bodyPr>
            <a:normAutofit/>
          </a:bodyPr>
          <a:lstStyle/>
          <a:p>
            <a:r>
              <a:rPr lang="en-US" sz="3200" b="1" dirty="0" smtClean="0"/>
              <a:t>Format of This Talk</a:t>
            </a:r>
            <a:endParaRPr lang="en-US" sz="3200" b="1" dirty="0"/>
          </a:p>
        </p:txBody>
      </p:sp>
      <p:sp>
        <p:nvSpPr>
          <p:cNvPr id="3" name="Content Placeholder 2"/>
          <p:cNvSpPr>
            <a:spLocks noGrp="1"/>
          </p:cNvSpPr>
          <p:nvPr>
            <p:ph idx="1"/>
          </p:nvPr>
        </p:nvSpPr>
        <p:spPr>
          <a:xfrm>
            <a:off x="243840" y="893379"/>
            <a:ext cx="8696960" cy="5771581"/>
          </a:xfrm>
        </p:spPr>
        <p:txBody>
          <a:bodyPr>
            <a:normAutofit/>
          </a:bodyPr>
          <a:lstStyle/>
          <a:p>
            <a:r>
              <a:rPr lang="en-US" sz="2400" dirty="0" smtClean="0"/>
              <a:t>Don't let my odd slide format shake you up. :-)  I promise I'm not going to read my slides to you, and you don't need to try to read them, either.</a:t>
            </a:r>
            <a:r>
              <a:rPr lang="en-US" sz="2400" dirty="0"/>
              <a:t> </a:t>
            </a:r>
            <a:r>
              <a:rPr lang="en-US" sz="2400" dirty="0" smtClean="0"/>
              <a:t>I write my slides this way:</a:t>
            </a:r>
            <a:br>
              <a:rPr lang="en-US" sz="2400" dirty="0" smtClean="0"/>
            </a:br>
            <a:r>
              <a:rPr lang="en-US" sz="2400" dirty="0" smtClean="0"/>
              <a:t>-- for those </a:t>
            </a:r>
            <a:r>
              <a:rPr lang="en-US" sz="2400" dirty="0"/>
              <a:t>who </a:t>
            </a:r>
            <a:r>
              <a:rPr lang="en-US" sz="2400" dirty="0" smtClean="0"/>
              <a:t>may look at them later (maybe even you!) </a:t>
            </a:r>
            <a:br>
              <a:rPr lang="en-US" sz="2400" dirty="0" smtClean="0"/>
            </a:br>
            <a:r>
              <a:rPr lang="en-US" sz="2400" dirty="0" smtClean="0"/>
              <a:t>-- for those who aren't native English speakers</a:t>
            </a:r>
            <a:br>
              <a:rPr lang="en-US" sz="2400" dirty="0" smtClean="0"/>
            </a:br>
            <a:r>
              <a:rPr lang="en-US" sz="2400" dirty="0" smtClean="0"/>
              <a:t>-- to ensure accessibility for any who may be hearing impaired</a:t>
            </a:r>
            <a:br>
              <a:rPr lang="en-US" sz="2400" dirty="0" smtClean="0"/>
            </a:br>
            <a:r>
              <a:rPr lang="en-US" sz="2400" dirty="0" smtClean="0"/>
              <a:t>-- for ease of search engine indexing. </a:t>
            </a:r>
          </a:p>
          <a:p>
            <a:r>
              <a:rPr lang="en-US" sz="2400" dirty="0" smtClean="0"/>
              <a:t>I </a:t>
            </a:r>
            <a:r>
              <a:rPr lang="en-US" sz="2400" dirty="0"/>
              <a:t>also provide detailed slides </a:t>
            </a:r>
            <a:r>
              <a:rPr lang="en-US" sz="2400" dirty="0" smtClean="0"/>
              <a:t>because:</a:t>
            </a:r>
            <a:br>
              <a:rPr lang="en-US" sz="2400" dirty="0" smtClean="0"/>
            </a:br>
            <a:r>
              <a:rPr lang="en-US" sz="2400" dirty="0" smtClean="0"/>
              <a:t>-- I tend </a:t>
            </a:r>
            <a:r>
              <a:rPr lang="en-US" sz="2400" dirty="0"/>
              <a:t>to cover a lot of material in a relatively short </a:t>
            </a:r>
            <a:r>
              <a:rPr lang="en-US" sz="2400" dirty="0" smtClean="0"/>
              <a:t>period </a:t>
            </a:r>
            <a:br>
              <a:rPr lang="en-US" sz="2400" dirty="0" smtClean="0"/>
            </a:br>
            <a:r>
              <a:rPr lang="en-US" sz="2400" dirty="0" smtClean="0"/>
              <a:t>    of time, and I need to be "well scripted" to stay on track </a:t>
            </a:r>
            <a:br>
              <a:rPr lang="en-US" sz="2400" dirty="0" smtClean="0"/>
            </a:br>
            <a:r>
              <a:rPr lang="en-US" sz="2400" dirty="0" smtClean="0"/>
              <a:t>-- I like </a:t>
            </a:r>
            <a:r>
              <a:rPr lang="en-US" sz="2400" dirty="0"/>
              <a:t>to cite my sources/provide lots of </a:t>
            </a:r>
            <a:r>
              <a:rPr lang="en-US" sz="2400" dirty="0" smtClean="0"/>
              <a:t>links so you can "dig in" </a:t>
            </a:r>
            <a:br>
              <a:rPr lang="en-US" sz="2400" dirty="0" smtClean="0"/>
            </a:br>
            <a:r>
              <a:rPr lang="en-US" sz="2400" dirty="0" smtClean="0"/>
              <a:t>-- I </a:t>
            </a:r>
            <a:r>
              <a:rPr lang="en-US" sz="2400" dirty="0"/>
              <a:t>don't want you to have to </a:t>
            </a:r>
            <a:r>
              <a:rPr lang="en-US" sz="2400" dirty="0" smtClean="0"/>
              <a:t>try to take </a:t>
            </a:r>
            <a:r>
              <a:rPr lang="en-US" sz="2400" dirty="0"/>
              <a:t>notes </a:t>
            </a:r>
            <a:r>
              <a:rPr lang="en-US" sz="2400" dirty="0" smtClean="0"/>
              <a:t>today</a:t>
            </a:r>
            <a:r>
              <a:rPr lang="en-US" sz="2400" dirty="0"/>
              <a:t/>
            </a:r>
            <a:br>
              <a:rPr lang="en-US" sz="2400" dirty="0"/>
            </a:br>
            <a:r>
              <a:rPr lang="en-US" sz="2400" dirty="0"/>
              <a:t>-- I hate to be misquoted</a:t>
            </a:r>
            <a:r>
              <a:rPr lang="en-US" sz="2400" dirty="0" smtClean="0"/>
              <a:t>.</a:t>
            </a:r>
          </a:p>
          <a:p>
            <a:r>
              <a:rPr lang="en-US" sz="2400" dirty="0" smtClean="0"/>
              <a:t>Let's handle questions, if there are any, at the end of the talk.</a:t>
            </a:r>
          </a:p>
        </p:txBody>
      </p:sp>
      <p:sp>
        <p:nvSpPr>
          <p:cNvPr id="4" name="Slide Number Placeholder 3"/>
          <p:cNvSpPr>
            <a:spLocks noGrp="1"/>
          </p:cNvSpPr>
          <p:nvPr>
            <p:ph type="sldNum" sz="quarter" idx="12"/>
          </p:nvPr>
        </p:nvSpPr>
        <p:spPr/>
        <p:txBody>
          <a:bodyPr/>
          <a:lstStyle/>
          <a:p>
            <a:fld id="{0AEBC2B5-9A5E-664D-818E-2CF9969E99F0}" type="slidenum">
              <a:rPr lang="en-US" smtClean="0"/>
              <a:t>3</a:t>
            </a:fld>
            <a:endParaRPr lang="en-US"/>
          </a:p>
        </p:txBody>
      </p:sp>
    </p:spTree>
    <p:extLst>
      <p:ext uri="{BB962C8B-B14F-4D97-AF65-F5344CB8AC3E}">
        <p14:creationId xmlns:p14="http://schemas.microsoft.com/office/powerpoint/2010/main" val="286220722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3999" cy="706566"/>
          </a:xfrm>
        </p:spPr>
        <p:txBody>
          <a:bodyPr>
            <a:normAutofit/>
          </a:bodyPr>
          <a:lstStyle/>
          <a:p>
            <a:r>
              <a:rPr lang="en-US" sz="3200" b="1" dirty="0" smtClean="0"/>
              <a:t>Getting Involved/Encouraging Campus Use of IPv6</a:t>
            </a:r>
            <a:endParaRPr lang="en-US" sz="3200" b="1" dirty="0"/>
          </a:p>
        </p:txBody>
      </p:sp>
      <p:sp>
        <p:nvSpPr>
          <p:cNvPr id="3" name="Content Placeholder 2"/>
          <p:cNvSpPr>
            <a:spLocks noGrp="1"/>
          </p:cNvSpPr>
          <p:nvPr>
            <p:ph idx="1"/>
          </p:nvPr>
        </p:nvSpPr>
        <p:spPr>
          <a:xfrm>
            <a:off x="167725" y="821146"/>
            <a:ext cx="8817535" cy="5816691"/>
          </a:xfrm>
        </p:spPr>
        <p:txBody>
          <a:bodyPr>
            <a:normAutofit/>
          </a:bodyPr>
          <a:lstStyle/>
          <a:p>
            <a:r>
              <a:rPr lang="en-US" sz="2400" dirty="0" smtClean="0"/>
              <a:t>Are you up to speed on how IPv6 works? If not, get trained!</a:t>
            </a:r>
          </a:p>
          <a:p>
            <a:endParaRPr lang="en-US" sz="2400" dirty="0"/>
          </a:p>
          <a:p>
            <a:r>
              <a:rPr lang="en-US" sz="2400" dirty="0" smtClean="0"/>
              <a:t>When it comes to </a:t>
            </a:r>
            <a:r>
              <a:rPr lang="en-US" sz="2400" i="1" dirty="0" smtClean="0"/>
              <a:t>getting involved</a:t>
            </a:r>
            <a:r>
              <a:rPr lang="en-US" sz="2400" dirty="0" smtClean="0"/>
              <a:t>, </a:t>
            </a:r>
            <a:r>
              <a:rPr lang="en-US" sz="2400" b="1" dirty="0" smtClean="0"/>
              <a:t>every campus is going to need "IPv6 champions,"</a:t>
            </a:r>
            <a:r>
              <a:rPr lang="en-US" sz="2400" dirty="0" smtClean="0"/>
              <a:t> including folks in the university's top executive leadership, grassroots users, and everyone in between. </a:t>
            </a:r>
            <a:r>
              <a:rPr lang="en-US" sz="2400" dirty="0"/>
              <a:t>When you go back to your home institutions, what will you tell your colleagues about the need for IPv6 deployment, eh? </a:t>
            </a:r>
            <a:endParaRPr lang="en-US" sz="2400" dirty="0" smtClean="0"/>
          </a:p>
          <a:p>
            <a:endParaRPr lang="en-US" sz="2400" b="1" dirty="0"/>
          </a:p>
          <a:p>
            <a:r>
              <a:rPr lang="en-US" sz="2400" b="1" dirty="0" smtClean="0"/>
              <a:t>Many of the key people needed to make IPv6 a reality at Merit schools are sitting in this room today. </a:t>
            </a:r>
            <a:r>
              <a:rPr lang="en-US" sz="2400" dirty="0"/>
              <a:t>Maybe Merit could consider standing up an "IPv6 Deployment Leadership Council," if such a group doesn't already exist</a:t>
            </a:r>
            <a:r>
              <a:rPr lang="en-US" sz="2400" dirty="0" smtClean="0"/>
              <a:t>?</a:t>
            </a:r>
            <a:endParaRPr lang="en-US" sz="2400" b="1" dirty="0" smtClean="0"/>
          </a:p>
          <a:p>
            <a:endParaRPr lang="en-US" sz="2400" dirty="0" smtClean="0"/>
          </a:p>
          <a:p>
            <a:r>
              <a:rPr lang="en-US" sz="2400" dirty="0" smtClean="0"/>
              <a:t>Don't forget to talk to your home cable/DSL ISP providers, too!</a:t>
            </a:r>
            <a:endParaRPr lang="en-US" sz="2400" dirty="0"/>
          </a:p>
        </p:txBody>
      </p:sp>
      <p:sp>
        <p:nvSpPr>
          <p:cNvPr id="4" name="Slide Number Placeholder 3"/>
          <p:cNvSpPr>
            <a:spLocks noGrp="1"/>
          </p:cNvSpPr>
          <p:nvPr>
            <p:ph type="sldNum" sz="quarter" idx="12"/>
          </p:nvPr>
        </p:nvSpPr>
        <p:spPr/>
        <p:txBody>
          <a:bodyPr/>
          <a:lstStyle/>
          <a:p>
            <a:fld id="{002A55A4-26E8-5743-9107-115BF5688B2A}" type="slidenum">
              <a:rPr lang="en-US" smtClean="0"/>
              <a:t>30</a:t>
            </a:fld>
            <a:endParaRPr lang="en-US" dirty="0"/>
          </a:p>
        </p:txBody>
      </p:sp>
    </p:spTree>
    <p:extLst>
      <p:ext uri="{BB962C8B-B14F-4D97-AF65-F5344CB8AC3E}">
        <p14:creationId xmlns:p14="http://schemas.microsoft.com/office/powerpoint/2010/main" val="400121774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745" y="1461762"/>
            <a:ext cx="8829515" cy="1102312"/>
          </a:xfrm>
        </p:spPr>
        <p:txBody>
          <a:bodyPr>
            <a:normAutofit/>
          </a:bodyPr>
          <a:lstStyle/>
          <a:p>
            <a:r>
              <a:rPr lang="en-US" sz="3200" b="1" dirty="0" smtClean="0"/>
              <a:t>3. Domain Names</a:t>
            </a:r>
            <a:endParaRPr lang="en-US" sz="3200" b="1" dirty="0"/>
          </a:p>
        </p:txBody>
      </p:sp>
      <p:sp>
        <p:nvSpPr>
          <p:cNvPr id="3" name="Subtitle 2"/>
          <p:cNvSpPr>
            <a:spLocks noGrp="1"/>
          </p:cNvSpPr>
          <p:nvPr>
            <p:ph type="subTitle" idx="1"/>
          </p:nvPr>
        </p:nvSpPr>
        <p:spPr>
          <a:xfrm>
            <a:off x="1371600" y="4300228"/>
            <a:ext cx="6400800" cy="1338571"/>
          </a:xfrm>
        </p:spPr>
        <p:txBody>
          <a:bodyPr>
            <a:normAutofit/>
          </a:bodyPr>
          <a:lstStyle/>
          <a:p>
            <a:r>
              <a:rPr lang="en-US" sz="1800" i="1" dirty="0" smtClean="0">
                <a:solidFill>
                  <a:schemeClr val="tx1"/>
                </a:solidFill>
              </a:rPr>
              <a:t>Sticks and stones will break my bones,</a:t>
            </a:r>
            <a:br>
              <a:rPr lang="en-US" sz="1800" i="1" dirty="0" smtClean="0">
                <a:solidFill>
                  <a:schemeClr val="tx1"/>
                </a:solidFill>
              </a:rPr>
            </a:br>
            <a:r>
              <a:rPr lang="en-US" sz="1800" i="1" dirty="0" smtClean="0">
                <a:solidFill>
                  <a:schemeClr val="tx1"/>
                </a:solidFill>
              </a:rPr>
              <a:t>but names will never hurt me.</a:t>
            </a:r>
            <a:br>
              <a:rPr lang="en-US" sz="1800" i="1" dirty="0" smtClean="0">
                <a:solidFill>
                  <a:schemeClr val="tx1"/>
                </a:solidFill>
              </a:rPr>
            </a:br>
            <a:r>
              <a:rPr lang="en-US" sz="1800" i="1" dirty="0" smtClean="0">
                <a:solidFill>
                  <a:schemeClr val="tx1"/>
                </a:solidFill>
              </a:rPr>
              <a:t/>
            </a:r>
            <a:br>
              <a:rPr lang="en-US" sz="1800" i="1" dirty="0" smtClean="0">
                <a:solidFill>
                  <a:schemeClr val="tx1"/>
                </a:solidFill>
              </a:rPr>
            </a:br>
            <a:r>
              <a:rPr lang="en-US" sz="1800" dirty="0" smtClean="0">
                <a:solidFill>
                  <a:schemeClr val="tx1"/>
                </a:solidFill>
              </a:rPr>
              <a:t>19</a:t>
            </a:r>
            <a:r>
              <a:rPr lang="en-US" sz="1800" baseline="30000" dirty="0" smtClean="0">
                <a:solidFill>
                  <a:schemeClr val="tx1"/>
                </a:solidFill>
              </a:rPr>
              <a:t>th</a:t>
            </a:r>
            <a:r>
              <a:rPr lang="en-US" sz="1800" dirty="0" smtClean="0">
                <a:solidFill>
                  <a:schemeClr val="tx1"/>
                </a:solidFill>
              </a:rPr>
              <a:t> century English nursery rhyme</a:t>
            </a:r>
            <a:endParaRPr lang="en-US" sz="1800" dirty="0">
              <a:solidFill>
                <a:schemeClr val="tx1"/>
              </a:solidFill>
            </a:endParaRPr>
          </a:p>
        </p:txBody>
      </p:sp>
    </p:spTree>
    <p:extLst>
      <p:ext uri="{BB962C8B-B14F-4D97-AF65-F5344CB8AC3E}">
        <p14:creationId xmlns:p14="http://schemas.microsoft.com/office/powerpoint/2010/main" val="343569999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5" y="129342"/>
            <a:ext cx="8817535" cy="470330"/>
          </a:xfrm>
        </p:spPr>
        <p:txBody>
          <a:bodyPr>
            <a:normAutofit/>
          </a:bodyPr>
          <a:lstStyle/>
          <a:p>
            <a:r>
              <a:rPr lang="en-US" sz="3200" b="1" dirty="0" smtClean="0"/>
              <a:t>Domain Names</a:t>
            </a:r>
            <a:endParaRPr lang="en-US" sz="3200" b="1" dirty="0"/>
          </a:p>
        </p:txBody>
      </p:sp>
      <p:sp>
        <p:nvSpPr>
          <p:cNvPr id="3" name="Content Placeholder 2"/>
          <p:cNvSpPr>
            <a:spLocks noGrp="1"/>
          </p:cNvSpPr>
          <p:nvPr>
            <p:ph idx="1"/>
          </p:nvPr>
        </p:nvSpPr>
        <p:spPr>
          <a:xfrm>
            <a:off x="167725" y="799561"/>
            <a:ext cx="8817535" cy="5838277"/>
          </a:xfrm>
        </p:spPr>
        <p:txBody>
          <a:bodyPr>
            <a:normAutofit/>
          </a:bodyPr>
          <a:lstStyle/>
          <a:p>
            <a:r>
              <a:rPr lang="en-US" sz="2400" dirty="0" smtClean="0"/>
              <a:t>We've been talking about IP addresses (e.g., numbers) but domain names also play a critical role on the Internet.</a:t>
            </a:r>
          </a:p>
          <a:p>
            <a:r>
              <a:rPr lang="en-US" sz="2400" dirty="0" smtClean="0"/>
              <a:t>When it comes to domains, higher </a:t>
            </a:r>
            <a:r>
              <a:rPr lang="en-US" sz="2400" dirty="0" err="1" smtClean="0"/>
              <a:t>ed's</a:t>
            </a:r>
            <a:r>
              <a:rPr lang="en-US" sz="2400" dirty="0" smtClean="0"/>
              <a:t> focus has always been on dot edu, because that's where our primary "home" has always been</a:t>
            </a:r>
            <a:br>
              <a:rPr lang="en-US" sz="2400" dirty="0" smtClean="0"/>
            </a:br>
            <a:r>
              <a:rPr lang="en-US" sz="2400" dirty="0" smtClean="0"/>
              <a:t>(surprisingly, we have relatively little direct control over how that </a:t>
            </a:r>
            <a:r>
              <a:rPr lang="en-US" sz="2400" dirty="0" err="1" smtClean="0"/>
              <a:t>gTLD</a:t>
            </a:r>
            <a:r>
              <a:rPr lang="en-US" sz="2400" dirty="0" smtClean="0"/>
              <a:t> gets administered, and yes, I say that with full awareness </a:t>
            </a:r>
            <a:r>
              <a:rPr lang="en-US" sz="2400" dirty="0"/>
              <a:t>of http://</a:t>
            </a:r>
            <a:r>
              <a:rPr lang="en-US" sz="2400" dirty="0" err="1"/>
              <a:t>net.educause.edu</a:t>
            </a:r>
            <a:r>
              <a:rPr lang="en-US" sz="2400" dirty="0"/>
              <a:t>/</a:t>
            </a:r>
            <a:r>
              <a:rPr lang="en-US" sz="2400" dirty="0" err="1"/>
              <a:t>edudomain</a:t>
            </a:r>
            <a:r>
              <a:rPr lang="en-US" sz="2400" dirty="0"/>
              <a:t>/</a:t>
            </a:r>
            <a:r>
              <a:rPr lang="en-US" sz="2400" dirty="0" err="1" smtClean="0"/>
              <a:t>policy_public_forum.asp</a:t>
            </a:r>
            <a:r>
              <a:rPr lang="en-US" sz="2400" dirty="0" smtClean="0"/>
              <a:t> )</a:t>
            </a:r>
          </a:p>
          <a:p>
            <a:r>
              <a:rPr lang="en-US" sz="2400" dirty="0" smtClean="0"/>
              <a:t>The rest of the Internet, however, has long lived with generic top level domains (gTLDs) such as .com, </a:t>
            </a:r>
            <a:r>
              <a:rPr lang="en-US" sz="2400" dirty="0" err="1" smtClean="0"/>
              <a:t>.net</a:t>
            </a:r>
            <a:r>
              <a:rPr lang="en-US" sz="2400" dirty="0" smtClean="0"/>
              <a:t>, .org, .biz, .info, etc., </a:t>
            </a:r>
            <a:br>
              <a:rPr lang="en-US" sz="2400" dirty="0" smtClean="0"/>
            </a:br>
            <a:r>
              <a:rPr lang="en-US" sz="2400" dirty="0" smtClean="0"/>
              <a:t>plus country code top level domains (ccTLDs) such as .</a:t>
            </a:r>
            <a:r>
              <a:rPr lang="en-US" sz="2400" dirty="0" err="1" smtClean="0"/>
              <a:t>br</a:t>
            </a:r>
            <a:r>
              <a:rPr lang="en-US" sz="2400" dirty="0" smtClean="0"/>
              <a:t>, .</a:t>
            </a:r>
            <a:r>
              <a:rPr lang="en-US" sz="2400" dirty="0" err="1" smtClean="0"/>
              <a:t>ca</a:t>
            </a:r>
            <a:r>
              <a:rPr lang="en-US" sz="2400" dirty="0" smtClean="0"/>
              <a:t>, </a:t>
            </a:r>
            <a:br>
              <a:rPr lang="en-US" sz="2400" dirty="0" smtClean="0"/>
            </a:br>
            <a:r>
              <a:rPr lang="en-US" sz="2400" dirty="0" smtClean="0"/>
              <a:t>.</a:t>
            </a:r>
            <a:r>
              <a:rPr lang="en-US" sz="2400" dirty="0" err="1" smtClean="0"/>
              <a:t>cn</a:t>
            </a:r>
            <a:r>
              <a:rPr lang="en-US" sz="2400" dirty="0" smtClean="0"/>
              <a:t>, .de, .</a:t>
            </a:r>
            <a:r>
              <a:rPr lang="en-US" sz="2400" dirty="0" err="1" smtClean="0"/>
              <a:t>es</a:t>
            </a:r>
            <a:r>
              <a:rPr lang="en-US" sz="2400" dirty="0" smtClean="0"/>
              <a:t>, .</a:t>
            </a:r>
            <a:r>
              <a:rPr lang="en-US" sz="2400" dirty="0" err="1" smtClean="0"/>
              <a:t>fr</a:t>
            </a:r>
            <a:r>
              <a:rPr lang="en-US" sz="2400" dirty="0" smtClean="0"/>
              <a:t>, .</a:t>
            </a:r>
            <a:r>
              <a:rPr lang="en-US" sz="2400" dirty="0" err="1" smtClean="0"/>
              <a:t>jp</a:t>
            </a:r>
            <a:r>
              <a:rPr lang="en-US" sz="2400" dirty="0" smtClean="0"/>
              <a:t>, .mx, .</a:t>
            </a:r>
            <a:r>
              <a:rPr lang="en-US" sz="2400" dirty="0" err="1" smtClean="0"/>
              <a:t>ru</a:t>
            </a:r>
            <a:r>
              <a:rPr lang="en-US" sz="2400" dirty="0" smtClean="0"/>
              <a:t>, .</a:t>
            </a:r>
            <a:r>
              <a:rPr lang="en-US" sz="2400" dirty="0" err="1" smtClean="0"/>
              <a:t>uk</a:t>
            </a:r>
            <a:r>
              <a:rPr lang="en-US" sz="2400" dirty="0" smtClean="0"/>
              <a:t>, etc.</a:t>
            </a:r>
            <a:endParaRPr lang="en-US" sz="2400" dirty="0"/>
          </a:p>
          <a:p>
            <a:r>
              <a:rPr lang="en-US" sz="2400" dirty="0" smtClean="0"/>
              <a:t>There are hundreds of TLDs already in use, but we have some sense from root node name server data about which domains actually currently "matter", modulo DNS caching effects.</a:t>
            </a:r>
          </a:p>
        </p:txBody>
      </p:sp>
      <p:sp>
        <p:nvSpPr>
          <p:cNvPr id="4" name="Slide Number Placeholder 3"/>
          <p:cNvSpPr>
            <a:spLocks noGrp="1"/>
          </p:cNvSpPr>
          <p:nvPr>
            <p:ph type="sldNum" sz="quarter" idx="12"/>
          </p:nvPr>
        </p:nvSpPr>
        <p:spPr/>
        <p:txBody>
          <a:bodyPr/>
          <a:lstStyle/>
          <a:p>
            <a:fld id="{002A55A4-26E8-5743-9107-115BF5688B2A}" type="slidenum">
              <a:rPr lang="en-US" smtClean="0"/>
              <a:t>32</a:t>
            </a:fld>
            <a:endParaRPr lang="en-US"/>
          </a:p>
        </p:txBody>
      </p:sp>
    </p:spTree>
    <p:extLst>
      <p:ext uri="{BB962C8B-B14F-4D97-AF65-F5344CB8AC3E}">
        <p14:creationId xmlns:p14="http://schemas.microsoft.com/office/powerpoint/2010/main" val="5140306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2A55A4-26E8-5743-9107-115BF5688B2A}" type="slidenum">
              <a:rPr lang="en-US" smtClean="0"/>
              <a:t>33</a:t>
            </a:fld>
            <a:endParaRPr lang="en-US"/>
          </a:p>
        </p:txBody>
      </p:sp>
      <p:pic>
        <p:nvPicPr>
          <p:cNvPr id="7" name="Picture 6" descr="root-tld-queries.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9480" y="461771"/>
            <a:ext cx="8518013" cy="5909540"/>
          </a:xfrm>
          <a:prstGeom prst="rect">
            <a:avLst/>
          </a:prstGeom>
        </p:spPr>
      </p:pic>
    </p:spTree>
    <p:extLst>
      <p:ext uri="{BB962C8B-B14F-4D97-AF65-F5344CB8AC3E}">
        <p14:creationId xmlns:p14="http://schemas.microsoft.com/office/powerpoint/2010/main" val="91038856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5" y="227651"/>
            <a:ext cx="8817535" cy="611065"/>
          </a:xfrm>
        </p:spPr>
        <p:txBody>
          <a:bodyPr>
            <a:normAutofit/>
          </a:bodyPr>
          <a:lstStyle/>
          <a:p>
            <a:r>
              <a:rPr lang="en-US" sz="3200" b="1" dirty="0" smtClean="0"/>
              <a:t>ICANN's New Top Level Generic Domain Names</a:t>
            </a:r>
            <a:endParaRPr lang="en-US" sz="3200" b="1" dirty="0"/>
          </a:p>
        </p:txBody>
      </p:sp>
      <p:sp>
        <p:nvSpPr>
          <p:cNvPr id="3" name="Content Placeholder 2"/>
          <p:cNvSpPr>
            <a:spLocks noGrp="1"/>
          </p:cNvSpPr>
          <p:nvPr>
            <p:ph idx="1"/>
          </p:nvPr>
        </p:nvSpPr>
        <p:spPr>
          <a:xfrm>
            <a:off x="167725" y="946552"/>
            <a:ext cx="8817535" cy="5691286"/>
          </a:xfrm>
        </p:spPr>
        <p:txBody>
          <a:bodyPr>
            <a:normAutofit/>
          </a:bodyPr>
          <a:lstStyle/>
          <a:p>
            <a:r>
              <a:rPr lang="en-US" sz="2400" dirty="0" smtClean="0"/>
              <a:t>Given that it has largely been a "dot com/dot net" world to-date, in June 2011, ICANN authorized the launch of ICANN's </a:t>
            </a:r>
            <a:r>
              <a:rPr lang="en-US" sz="2400" dirty="0"/>
              <a:t>n</a:t>
            </a:r>
            <a:r>
              <a:rPr lang="en-US" sz="2400" dirty="0" smtClean="0"/>
              <a:t>ew </a:t>
            </a:r>
            <a:r>
              <a:rPr lang="en-US" sz="2400" dirty="0" err="1" smtClean="0"/>
              <a:t>gTLD</a:t>
            </a:r>
            <a:r>
              <a:rPr lang="en-US" sz="2400" dirty="0" smtClean="0"/>
              <a:t> program, meant to "enhance competition" and increase "consumer choice," while also enabling innovation, particularly in the area of Internationalized Domain Names (IDNs). Many questions about the new </a:t>
            </a:r>
            <a:r>
              <a:rPr lang="en-US" sz="2400" dirty="0" err="1" smtClean="0"/>
              <a:t>gTLD</a:t>
            </a:r>
            <a:r>
              <a:rPr lang="en-US" sz="2400" dirty="0" smtClean="0"/>
              <a:t> program are answered in the (long) ICANN new </a:t>
            </a:r>
            <a:r>
              <a:rPr lang="en-US" sz="2400" dirty="0" err="1" smtClean="0"/>
              <a:t>gTLD</a:t>
            </a:r>
            <a:r>
              <a:rPr lang="en-US" sz="2400" dirty="0"/>
              <a:t> guidebook, </a:t>
            </a:r>
            <a:r>
              <a:rPr lang="en-US" sz="2400" dirty="0" smtClean="0"/>
              <a:t>see http</a:t>
            </a:r>
            <a:r>
              <a:rPr lang="en-US" sz="2400" dirty="0"/>
              <a:t>://</a:t>
            </a:r>
            <a:r>
              <a:rPr lang="en-US" sz="2400" dirty="0" err="1"/>
              <a:t>newgtlds.icann.org</a:t>
            </a:r>
            <a:r>
              <a:rPr lang="en-US" sz="2400" dirty="0"/>
              <a:t>/en/applicants/</a:t>
            </a:r>
            <a:r>
              <a:rPr lang="en-US" sz="2400" dirty="0" err="1"/>
              <a:t>agb</a:t>
            </a:r>
            <a:endParaRPr lang="en-US" sz="2400" dirty="0" smtClean="0"/>
          </a:p>
          <a:p>
            <a:r>
              <a:rPr lang="en-US" sz="2400" dirty="0" smtClean="0"/>
              <a:t>1,970 applications for new </a:t>
            </a:r>
            <a:r>
              <a:rPr lang="en-US" sz="2400" dirty="0" err="1" smtClean="0"/>
              <a:t>gTLD</a:t>
            </a:r>
            <a:r>
              <a:rPr lang="en-US" sz="2400" dirty="0" smtClean="0"/>
              <a:t> were received by ICANN. </a:t>
            </a:r>
            <a:br>
              <a:rPr lang="en-US" sz="2400" dirty="0" smtClean="0"/>
            </a:br>
            <a:r>
              <a:rPr lang="en-US" sz="2400" dirty="0" smtClean="0"/>
              <a:t>After resolution of duplicate requests, etc., that's now down to "just" 1,400 or so new gTLDs.</a:t>
            </a:r>
          </a:p>
          <a:p>
            <a:r>
              <a:rPr lang="en-US" sz="2400" dirty="0" smtClean="0"/>
              <a:t>Some of those gTLDs have now begun to be delegated. To </a:t>
            </a:r>
            <a:br>
              <a:rPr lang="en-US" sz="2400" dirty="0" smtClean="0"/>
            </a:br>
            <a:r>
              <a:rPr lang="en-US" sz="2400" dirty="0" smtClean="0"/>
              <a:t>see a list of what's already been delegated </a:t>
            </a:r>
            <a:r>
              <a:rPr lang="en-US" sz="2400" dirty="0"/>
              <a:t>so far, </a:t>
            </a:r>
            <a:r>
              <a:rPr lang="en-US" sz="2400" dirty="0" smtClean="0"/>
              <a:t>check</a:t>
            </a:r>
            <a:r>
              <a:rPr lang="en-US" sz="2400" dirty="0"/>
              <a:t> </a:t>
            </a:r>
            <a:r>
              <a:rPr lang="en-US" sz="2400" dirty="0" smtClean="0"/>
              <a:t>out </a:t>
            </a:r>
            <a:br>
              <a:rPr lang="en-US" sz="2400" dirty="0" smtClean="0"/>
            </a:br>
            <a:r>
              <a:rPr lang="en-US" sz="2400" dirty="0" smtClean="0"/>
              <a:t>http</a:t>
            </a:r>
            <a:r>
              <a:rPr lang="en-US" sz="2400" dirty="0"/>
              <a:t>://</a:t>
            </a:r>
            <a:r>
              <a:rPr lang="en-US" sz="2400" dirty="0" err="1"/>
              <a:t>newgtlds.icann.org</a:t>
            </a:r>
            <a:r>
              <a:rPr lang="en-US" sz="2400" dirty="0"/>
              <a:t>/en/program-status/delegated-</a:t>
            </a:r>
            <a:r>
              <a:rPr lang="en-US" sz="2400" dirty="0" smtClean="0"/>
              <a:t>strings</a:t>
            </a:r>
            <a:r>
              <a:rPr lang="en-US" sz="2400" dirty="0"/>
              <a:t/>
            </a:r>
            <a:br>
              <a:rPr lang="en-US" sz="2400" dirty="0"/>
            </a:br>
            <a:r>
              <a:rPr lang="en-US" sz="2400" dirty="0" smtClean="0"/>
              <a:t>or see the next couple of slides...</a:t>
            </a:r>
          </a:p>
        </p:txBody>
      </p:sp>
      <p:sp>
        <p:nvSpPr>
          <p:cNvPr id="4" name="Slide Number Placeholder 3"/>
          <p:cNvSpPr>
            <a:spLocks noGrp="1"/>
          </p:cNvSpPr>
          <p:nvPr>
            <p:ph type="sldNum" sz="quarter" idx="12"/>
          </p:nvPr>
        </p:nvSpPr>
        <p:spPr/>
        <p:txBody>
          <a:bodyPr/>
          <a:lstStyle/>
          <a:p>
            <a:fld id="{002A55A4-26E8-5743-9107-115BF5688B2A}" type="slidenum">
              <a:rPr lang="en-US" smtClean="0"/>
              <a:t>34</a:t>
            </a:fld>
            <a:endParaRPr lang="en-US"/>
          </a:p>
        </p:txBody>
      </p:sp>
    </p:spTree>
    <p:extLst>
      <p:ext uri="{BB962C8B-B14F-4D97-AF65-F5344CB8AC3E}">
        <p14:creationId xmlns:p14="http://schemas.microsoft.com/office/powerpoint/2010/main" val="110401460"/>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725" y="266096"/>
            <a:ext cx="8817535" cy="6371742"/>
          </a:xfrm>
        </p:spPr>
        <p:txBody>
          <a:bodyPr>
            <a:noAutofit/>
          </a:bodyPr>
          <a:lstStyle/>
          <a:p>
            <a:pPr marL="0" indent="0">
              <a:buNone/>
            </a:pPr>
            <a:r>
              <a:rPr lang="en-US" sz="1800" b="1" dirty="0"/>
              <a:t>DATE 	</a:t>
            </a:r>
            <a:r>
              <a:rPr lang="en-US" sz="1800" b="1" dirty="0" smtClean="0"/>
              <a:t>			STRING </a:t>
            </a:r>
            <a:r>
              <a:rPr lang="en-US" sz="1800" b="1" dirty="0"/>
              <a:t>	</a:t>
            </a:r>
            <a:r>
              <a:rPr lang="en-US" sz="1800" b="1" dirty="0" smtClean="0"/>
              <a:t>		REGISTRY</a:t>
            </a:r>
            <a:endParaRPr lang="en-US" sz="1800" b="1" dirty="0"/>
          </a:p>
          <a:p>
            <a:pPr marL="0" indent="0">
              <a:buNone/>
            </a:pPr>
            <a:r>
              <a:rPr lang="en-US" sz="1800" dirty="0"/>
              <a:t>23 November 2013 </a:t>
            </a:r>
            <a:r>
              <a:rPr lang="en-US" sz="1800" dirty="0" smtClean="0"/>
              <a:t>		み</a:t>
            </a:r>
            <a:r>
              <a:rPr lang="en-US" sz="1800" dirty="0"/>
              <a:t>んな (</a:t>
            </a:r>
            <a:r>
              <a:rPr lang="en-US" sz="1800" dirty="0" err="1"/>
              <a:t>xn</a:t>
            </a:r>
            <a:r>
              <a:rPr lang="en-US" sz="1800" dirty="0"/>
              <a:t>--q9jyb4c) </a:t>
            </a:r>
            <a:r>
              <a:rPr lang="en-US" sz="1800" dirty="0" smtClean="0"/>
              <a:t>-- </a:t>
            </a:r>
            <a:r>
              <a:rPr lang="en-US" sz="1800" dirty="0"/>
              <a:t>Japanese for "everyone" </a:t>
            </a:r>
            <a:r>
              <a:rPr lang="en-US" sz="1800" dirty="0" smtClean="0"/>
              <a:t/>
            </a:r>
            <a:br>
              <a:rPr lang="en-US" sz="1800" dirty="0" smtClean="0"/>
            </a:br>
            <a:r>
              <a:rPr lang="en-US" sz="1800" dirty="0" smtClean="0"/>
              <a:t>											Charleston </a:t>
            </a:r>
            <a:r>
              <a:rPr lang="en-US" sz="1800" dirty="0"/>
              <a:t>Road Registry, Inc</a:t>
            </a:r>
            <a:r>
              <a:rPr lang="en-US" sz="1800" dirty="0" smtClean="0"/>
              <a:t>.</a:t>
            </a:r>
            <a:br>
              <a:rPr lang="en-US" sz="1800" dirty="0" smtClean="0"/>
            </a:br>
            <a:r>
              <a:rPr lang="en-US" sz="1800" dirty="0" smtClean="0"/>
              <a:t>19 </a:t>
            </a:r>
            <a:r>
              <a:rPr lang="en-US" sz="1800" dirty="0"/>
              <a:t>November 2013 </a:t>
            </a:r>
            <a:r>
              <a:rPr lang="en-US" sz="1800" dirty="0" smtClean="0"/>
              <a:t>	</a:t>
            </a:r>
            <a:r>
              <a:rPr lang="en-US" sz="1800" dirty="0"/>
              <a:t>	</a:t>
            </a:r>
            <a:r>
              <a:rPr lang="en-US" sz="1800" dirty="0" smtClean="0"/>
              <a:t>.DIAMONDS </a:t>
            </a:r>
            <a:r>
              <a:rPr lang="en-US" sz="1800" dirty="0"/>
              <a:t>	</a:t>
            </a:r>
            <a:r>
              <a:rPr lang="en-US" sz="1800" dirty="0" smtClean="0"/>
              <a:t>		John Edge, LLC</a:t>
            </a:r>
            <a:endParaRPr lang="en-US" sz="1800" dirty="0"/>
          </a:p>
          <a:p>
            <a:pPr marL="0" indent="0">
              <a:buNone/>
            </a:pPr>
            <a:r>
              <a:rPr lang="en-US" sz="1800" dirty="0" smtClean="0"/>
              <a:t>19 </a:t>
            </a:r>
            <a:r>
              <a:rPr lang="en-US" sz="1800" dirty="0"/>
              <a:t>November 2013 </a:t>
            </a:r>
            <a:r>
              <a:rPr lang="en-US" sz="1800" dirty="0" smtClean="0"/>
              <a:t>	</a:t>
            </a:r>
            <a:r>
              <a:rPr lang="en-US" sz="1800" dirty="0"/>
              <a:t>	</a:t>
            </a:r>
            <a:r>
              <a:rPr lang="en-US" sz="1800" dirty="0" smtClean="0"/>
              <a:t>.TIPS				Corn Willow, </a:t>
            </a:r>
            <a:r>
              <a:rPr lang="en-US" sz="1800" dirty="0"/>
              <a:t>LLC.</a:t>
            </a:r>
          </a:p>
          <a:p>
            <a:pPr marL="0" indent="0">
              <a:buNone/>
            </a:pPr>
            <a:r>
              <a:rPr lang="en-US" sz="1800" dirty="0" smtClean="0"/>
              <a:t>19 </a:t>
            </a:r>
            <a:r>
              <a:rPr lang="en-US" sz="1800" dirty="0"/>
              <a:t>November 2013 </a:t>
            </a:r>
            <a:r>
              <a:rPr lang="en-US" sz="1800" dirty="0" smtClean="0"/>
              <a:t>	</a:t>
            </a:r>
            <a:r>
              <a:rPr lang="en-US" sz="1800" dirty="0"/>
              <a:t>	</a:t>
            </a:r>
            <a:r>
              <a:rPr lang="en-US" sz="1800" dirty="0" smtClean="0"/>
              <a:t>.PHOTOGRAPHY </a:t>
            </a:r>
            <a:r>
              <a:rPr lang="en-US" sz="1800" dirty="0"/>
              <a:t>	</a:t>
            </a:r>
            <a:r>
              <a:rPr lang="en-US" sz="1800" dirty="0" smtClean="0"/>
              <a:t>	Sugar Glen, </a:t>
            </a:r>
            <a:r>
              <a:rPr lang="en-US" sz="1800" dirty="0"/>
              <a:t>LLC</a:t>
            </a:r>
          </a:p>
          <a:p>
            <a:pPr marL="0" indent="0">
              <a:buNone/>
            </a:pPr>
            <a:r>
              <a:rPr lang="en-US" sz="1800" dirty="0" smtClean="0"/>
              <a:t>19 </a:t>
            </a:r>
            <a:r>
              <a:rPr lang="en-US" sz="1800" dirty="0"/>
              <a:t>November 2013 	</a:t>
            </a:r>
            <a:r>
              <a:rPr lang="en-US" sz="1800" dirty="0" smtClean="0"/>
              <a:t>	.DIRECTORY 		Extra Madison, </a:t>
            </a:r>
            <a:r>
              <a:rPr lang="en-US" sz="1800" dirty="0"/>
              <a:t>LLC</a:t>
            </a:r>
          </a:p>
          <a:p>
            <a:pPr marL="0" indent="0">
              <a:buNone/>
            </a:pPr>
            <a:r>
              <a:rPr lang="en-US" sz="1800" dirty="0" smtClean="0"/>
              <a:t>19 </a:t>
            </a:r>
            <a:r>
              <a:rPr lang="en-US" sz="1800" dirty="0"/>
              <a:t>November 2013 </a:t>
            </a:r>
            <a:r>
              <a:rPr lang="en-US" sz="1800" dirty="0" smtClean="0"/>
              <a:t>	</a:t>
            </a:r>
            <a:r>
              <a:rPr lang="en-US" sz="1800" dirty="0"/>
              <a:t>	</a:t>
            </a:r>
            <a:r>
              <a:rPr lang="en-US" sz="1800" dirty="0" smtClean="0"/>
              <a:t>.ENTERPRISES 		Snow Oaks, </a:t>
            </a:r>
            <a:r>
              <a:rPr lang="en-US" sz="1800" dirty="0"/>
              <a:t>LLC</a:t>
            </a:r>
          </a:p>
          <a:p>
            <a:pPr marL="0" indent="0">
              <a:buNone/>
            </a:pPr>
            <a:r>
              <a:rPr lang="en-US" sz="1800" dirty="0" smtClean="0"/>
              <a:t>19 </a:t>
            </a:r>
            <a:r>
              <a:rPr lang="en-US" sz="1800" dirty="0"/>
              <a:t>November 2013 </a:t>
            </a:r>
            <a:r>
              <a:rPr lang="en-US" sz="1800" dirty="0" smtClean="0"/>
              <a:t>	</a:t>
            </a:r>
            <a:r>
              <a:rPr lang="en-US" sz="1800" dirty="0"/>
              <a:t>	</a:t>
            </a:r>
            <a:r>
              <a:rPr lang="en-US" sz="1800" dirty="0" smtClean="0"/>
              <a:t>.KITCHEN </a:t>
            </a:r>
            <a:r>
              <a:rPr lang="en-US" sz="1800" dirty="0"/>
              <a:t>	</a:t>
            </a:r>
            <a:r>
              <a:rPr lang="en-US" sz="1800" dirty="0" smtClean="0"/>
              <a:t>		Just Goodbye, </a:t>
            </a:r>
            <a:r>
              <a:rPr lang="en-US" sz="1800" dirty="0"/>
              <a:t>LLC</a:t>
            </a:r>
          </a:p>
          <a:p>
            <a:pPr marL="0" indent="0">
              <a:buNone/>
            </a:pPr>
            <a:r>
              <a:rPr lang="en-US" sz="1800" dirty="0" smtClean="0"/>
              <a:t>19 </a:t>
            </a:r>
            <a:r>
              <a:rPr lang="en-US" sz="1800" dirty="0"/>
              <a:t>November 2013 </a:t>
            </a:r>
            <a:r>
              <a:rPr lang="en-US" sz="1800" dirty="0" smtClean="0"/>
              <a:t>	</a:t>
            </a:r>
            <a:r>
              <a:rPr lang="en-US" sz="1800" dirty="0"/>
              <a:t>	</a:t>
            </a:r>
            <a:r>
              <a:rPr lang="en-US" sz="1800" dirty="0" smtClean="0"/>
              <a:t>.TODAY </a:t>
            </a:r>
            <a:r>
              <a:rPr lang="en-US" sz="1800" dirty="0"/>
              <a:t>	</a:t>
            </a:r>
            <a:r>
              <a:rPr lang="en-US" sz="1800" dirty="0" smtClean="0"/>
              <a:t>			Pearl Woods, </a:t>
            </a:r>
            <a:r>
              <a:rPr lang="en-US" sz="1800" dirty="0"/>
              <a:t>LLC</a:t>
            </a:r>
          </a:p>
          <a:p>
            <a:pPr marL="0" indent="0">
              <a:buNone/>
            </a:pPr>
            <a:r>
              <a:rPr lang="en-US" sz="1800" dirty="0" smtClean="0"/>
              <a:t>14 </a:t>
            </a:r>
            <a:r>
              <a:rPr lang="en-US" sz="1800" dirty="0"/>
              <a:t>November 2013 	</a:t>
            </a:r>
            <a:r>
              <a:rPr lang="en-US" sz="1800" dirty="0" smtClean="0"/>
              <a:t>	.PLUMBING </a:t>
            </a:r>
            <a:r>
              <a:rPr lang="en-US" sz="1800" dirty="0"/>
              <a:t>	</a:t>
            </a:r>
            <a:r>
              <a:rPr lang="en-US" sz="1800" dirty="0" smtClean="0"/>
              <a:t>		Spring Tigers, </a:t>
            </a:r>
            <a:r>
              <a:rPr lang="en-US" sz="1800" dirty="0"/>
              <a:t>LLC</a:t>
            </a:r>
          </a:p>
          <a:p>
            <a:pPr marL="0" indent="0">
              <a:buNone/>
            </a:pPr>
            <a:r>
              <a:rPr lang="en-US" sz="1800" dirty="0" smtClean="0"/>
              <a:t>14 </a:t>
            </a:r>
            <a:r>
              <a:rPr lang="en-US" sz="1800" dirty="0"/>
              <a:t>November 2013 </a:t>
            </a:r>
            <a:r>
              <a:rPr lang="en-US" sz="1800" dirty="0" smtClean="0"/>
              <a:t>	</a:t>
            </a:r>
            <a:r>
              <a:rPr lang="en-US" sz="1800" dirty="0"/>
              <a:t>	</a:t>
            </a:r>
            <a:r>
              <a:rPr lang="en-US" sz="1800" dirty="0" smtClean="0"/>
              <a:t>.GRAPHICS	 </a:t>
            </a:r>
            <a:r>
              <a:rPr lang="en-US" sz="1800" dirty="0"/>
              <a:t>	</a:t>
            </a:r>
            <a:r>
              <a:rPr lang="en-US" sz="1800" dirty="0" smtClean="0"/>
              <a:t>	Over Madison, LLC</a:t>
            </a:r>
          </a:p>
          <a:p>
            <a:pPr marL="0" indent="0">
              <a:buNone/>
            </a:pPr>
            <a:r>
              <a:rPr lang="en-US" sz="1800" dirty="0" smtClean="0"/>
              <a:t>14 November 2013		.CONTRACTORS		Magic Woods, LLC</a:t>
            </a:r>
          </a:p>
          <a:p>
            <a:pPr marL="0" indent="0">
              <a:buNone/>
            </a:pPr>
            <a:r>
              <a:rPr lang="en-US" sz="1800" dirty="0" smtClean="0"/>
              <a:t>14 November 2013		.GALLERY			Sugar House, LLC</a:t>
            </a:r>
          </a:p>
          <a:p>
            <a:pPr marL="0" indent="0">
              <a:buNone/>
            </a:pPr>
            <a:r>
              <a:rPr lang="en-US" sz="1800" dirty="0" smtClean="0"/>
              <a:t>14 November 2013		.SEXY				</a:t>
            </a:r>
            <a:r>
              <a:rPr lang="en-US" sz="1800" dirty="0" err="1" smtClean="0"/>
              <a:t>Uniregistry</a:t>
            </a:r>
            <a:r>
              <a:rPr lang="en-US" sz="1800" dirty="0" smtClean="0"/>
              <a:t>, Corp.</a:t>
            </a:r>
          </a:p>
          <a:p>
            <a:pPr marL="0" indent="0">
              <a:buNone/>
            </a:pPr>
            <a:r>
              <a:rPr lang="en-US" sz="1800" dirty="0" smtClean="0"/>
              <a:t>14 November 2013		.CONSTRUCTION		Fox Dynamite, LLC</a:t>
            </a:r>
          </a:p>
          <a:p>
            <a:pPr marL="0" indent="0">
              <a:buNone/>
            </a:pPr>
            <a:r>
              <a:rPr lang="en-US" sz="1800" dirty="0" smtClean="0"/>
              <a:t>14 November 2013		.TATTOO			</a:t>
            </a:r>
            <a:r>
              <a:rPr lang="en-US" sz="1800" dirty="0" err="1" smtClean="0"/>
              <a:t>Uniregistry</a:t>
            </a:r>
            <a:r>
              <a:rPr lang="en-US" sz="1800" dirty="0" smtClean="0"/>
              <a:t>, Corp.</a:t>
            </a:r>
          </a:p>
          <a:p>
            <a:pPr marL="0" indent="0">
              <a:buNone/>
            </a:pPr>
            <a:r>
              <a:rPr lang="en-US" sz="1800" dirty="0" smtClean="0"/>
              <a:t>14 November 2013		.TECHNOLOGY		Auburn Falls</a:t>
            </a:r>
          </a:p>
          <a:p>
            <a:pPr marL="0" indent="0">
              <a:buNone/>
            </a:pPr>
            <a:r>
              <a:rPr lang="en-US" sz="1800" dirty="0" smtClean="0"/>
              <a:t>14 November 2013		.ESTATE				</a:t>
            </a:r>
            <a:r>
              <a:rPr lang="en-US" sz="1800" dirty="0" err="1" smtClean="0"/>
              <a:t>Trixy</a:t>
            </a:r>
            <a:r>
              <a:rPr lang="en-US" sz="1800" dirty="0" smtClean="0"/>
              <a:t> Park, LLC</a:t>
            </a:r>
          </a:p>
        </p:txBody>
      </p:sp>
      <p:sp>
        <p:nvSpPr>
          <p:cNvPr id="4" name="Slide Number Placeholder 3"/>
          <p:cNvSpPr>
            <a:spLocks noGrp="1"/>
          </p:cNvSpPr>
          <p:nvPr>
            <p:ph type="sldNum" sz="quarter" idx="12"/>
          </p:nvPr>
        </p:nvSpPr>
        <p:spPr/>
        <p:txBody>
          <a:bodyPr/>
          <a:lstStyle/>
          <a:p>
            <a:fld id="{002A55A4-26E8-5743-9107-115BF5688B2A}" type="slidenum">
              <a:rPr lang="en-US" smtClean="0"/>
              <a:t>35</a:t>
            </a:fld>
            <a:endParaRPr lang="en-US"/>
          </a:p>
        </p:txBody>
      </p:sp>
    </p:spTree>
    <p:extLst>
      <p:ext uri="{BB962C8B-B14F-4D97-AF65-F5344CB8AC3E}">
        <p14:creationId xmlns:p14="http://schemas.microsoft.com/office/powerpoint/2010/main" val="3684171976"/>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725" y="266096"/>
            <a:ext cx="8817535" cy="6371742"/>
          </a:xfrm>
        </p:spPr>
        <p:txBody>
          <a:bodyPr>
            <a:noAutofit/>
          </a:bodyPr>
          <a:lstStyle/>
          <a:p>
            <a:pPr marL="0" indent="0">
              <a:buNone/>
            </a:pPr>
            <a:r>
              <a:rPr lang="en-US" sz="1800" b="1" dirty="0"/>
              <a:t>DATE 	</a:t>
            </a:r>
            <a:r>
              <a:rPr lang="en-US" sz="1800" b="1" dirty="0" smtClean="0"/>
              <a:t>			STRING </a:t>
            </a:r>
            <a:r>
              <a:rPr lang="en-US" sz="1800" b="1" dirty="0"/>
              <a:t>	</a:t>
            </a:r>
            <a:r>
              <a:rPr lang="en-US" sz="1800" b="1" dirty="0" smtClean="0"/>
              <a:t>	REGISTRY</a:t>
            </a:r>
            <a:endParaRPr lang="en-US" sz="1800" b="1" dirty="0"/>
          </a:p>
          <a:p>
            <a:pPr marL="0" indent="0">
              <a:buNone/>
            </a:pPr>
            <a:r>
              <a:rPr lang="en-US" sz="1800" dirty="0"/>
              <a:t>14 November 2013		.LAND			</a:t>
            </a:r>
            <a:r>
              <a:rPr lang="en-US" sz="1800" dirty="0" smtClean="0"/>
              <a:t>Pine </a:t>
            </a:r>
            <a:r>
              <a:rPr lang="en-US" sz="1800" dirty="0"/>
              <a:t>Moon, </a:t>
            </a:r>
            <a:r>
              <a:rPr lang="en-US" sz="1800" dirty="0" smtClean="0"/>
              <a:t>LLC</a:t>
            </a:r>
            <a:br>
              <a:rPr lang="en-US" sz="1800" dirty="0" smtClean="0"/>
            </a:br>
            <a:r>
              <a:rPr lang="en-US" sz="1800" dirty="0" smtClean="0"/>
              <a:t>14 </a:t>
            </a:r>
            <a:r>
              <a:rPr lang="en-US" sz="1800" dirty="0"/>
              <a:t>November 2013		.BIKE			</a:t>
            </a:r>
            <a:r>
              <a:rPr lang="en-US" sz="1800" dirty="0" smtClean="0"/>
              <a:t>Grand </a:t>
            </a:r>
            <a:r>
              <a:rPr lang="en-US" sz="1800" dirty="0"/>
              <a:t>Hollow, </a:t>
            </a:r>
            <a:r>
              <a:rPr lang="en-US" sz="1800" dirty="0" smtClean="0"/>
              <a:t>LLC</a:t>
            </a:r>
            <a:br>
              <a:rPr lang="en-US" sz="1800" dirty="0" smtClean="0"/>
            </a:br>
            <a:r>
              <a:rPr lang="en-US" sz="1800" dirty="0" smtClean="0"/>
              <a:t>06 </a:t>
            </a:r>
            <a:r>
              <a:rPr lang="en-US" sz="1800" dirty="0"/>
              <a:t>November 2013 </a:t>
            </a:r>
            <a:r>
              <a:rPr lang="en-US" sz="1800" dirty="0" smtClean="0"/>
              <a:t>	</a:t>
            </a:r>
            <a:r>
              <a:rPr lang="en-US" sz="1800" dirty="0"/>
              <a:t>	.VENTURES 	</a:t>
            </a:r>
            <a:r>
              <a:rPr lang="en-US" sz="1800" dirty="0" smtClean="0"/>
              <a:t>	Binky </a:t>
            </a:r>
            <a:r>
              <a:rPr lang="en-US" sz="1800" dirty="0"/>
              <a:t>Lake, LLC</a:t>
            </a:r>
          </a:p>
          <a:p>
            <a:pPr marL="0" indent="0">
              <a:buNone/>
            </a:pPr>
            <a:r>
              <a:rPr lang="en-US" sz="1800" dirty="0"/>
              <a:t>06 November 2013 </a:t>
            </a:r>
            <a:r>
              <a:rPr lang="en-US" sz="1800" dirty="0" smtClean="0"/>
              <a:t>	</a:t>
            </a:r>
            <a:r>
              <a:rPr lang="en-US" sz="1800" dirty="0"/>
              <a:t>	.CAMERA 	</a:t>
            </a:r>
            <a:r>
              <a:rPr lang="en-US" sz="1800" dirty="0" smtClean="0"/>
              <a:t>	Atomic </a:t>
            </a:r>
            <a:r>
              <a:rPr lang="en-US" sz="1800" dirty="0"/>
              <a:t>Maple, LLC.</a:t>
            </a:r>
          </a:p>
          <a:p>
            <a:pPr marL="0" indent="0">
              <a:buNone/>
            </a:pPr>
            <a:r>
              <a:rPr lang="en-US" sz="1800" dirty="0"/>
              <a:t>06 November 2013 </a:t>
            </a:r>
            <a:r>
              <a:rPr lang="en-US" sz="1800" dirty="0" smtClean="0"/>
              <a:t>	</a:t>
            </a:r>
            <a:r>
              <a:rPr lang="en-US" sz="1800" dirty="0"/>
              <a:t>	.CLOTHING 	</a:t>
            </a:r>
            <a:r>
              <a:rPr lang="en-US" sz="1800" dirty="0" smtClean="0"/>
              <a:t>	Steel </a:t>
            </a:r>
            <a:r>
              <a:rPr lang="en-US" sz="1800" dirty="0"/>
              <a:t>Lake, LLC</a:t>
            </a:r>
          </a:p>
          <a:p>
            <a:pPr marL="0" indent="0">
              <a:buNone/>
            </a:pPr>
            <a:r>
              <a:rPr lang="en-US" sz="1800" dirty="0"/>
              <a:t>06 November 2013 	</a:t>
            </a:r>
            <a:r>
              <a:rPr lang="en-US" sz="1800" dirty="0" smtClean="0"/>
              <a:t>	.</a:t>
            </a:r>
            <a:r>
              <a:rPr lang="en-US" sz="1800" dirty="0"/>
              <a:t>LIGHTING 	</a:t>
            </a:r>
            <a:r>
              <a:rPr lang="en-US" sz="1800" dirty="0" smtClean="0"/>
              <a:t>	John </a:t>
            </a:r>
            <a:r>
              <a:rPr lang="en-US" sz="1800" dirty="0"/>
              <a:t>McCook, LLC</a:t>
            </a:r>
          </a:p>
          <a:p>
            <a:pPr marL="0" indent="0">
              <a:buNone/>
            </a:pPr>
            <a:r>
              <a:rPr lang="en-US" sz="1800" dirty="0"/>
              <a:t>06 November 2013 </a:t>
            </a:r>
            <a:r>
              <a:rPr lang="en-US" sz="1800" dirty="0" smtClean="0"/>
              <a:t>	</a:t>
            </a:r>
            <a:r>
              <a:rPr lang="en-US" sz="1800" dirty="0"/>
              <a:t>	.SINGLES 	</a:t>
            </a:r>
            <a:r>
              <a:rPr lang="en-US" sz="1800" dirty="0" smtClean="0"/>
              <a:t>	Fern </a:t>
            </a:r>
            <a:r>
              <a:rPr lang="en-US" sz="1800" dirty="0"/>
              <a:t>Madison, LLC</a:t>
            </a:r>
          </a:p>
          <a:p>
            <a:pPr marL="0" indent="0">
              <a:buNone/>
            </a:pPr>
            <a:r>
              <a:rPr lang="en-US" sz="1800" dirty="0"/>
              <a:t>06 November 2013 </a:t>
            </a:r>
            <a:r>
              <a:rPr lang="en-US" sz="1800" dirty="0" smtClean="0"/>
              <a:t>	</a:t>
            </a:r>
            <a:r>
              <a:rPr lang="en-US" sz="1800" dirty="0"/>
              <a:t>	.VOYAGE 	</a:t>
            </a:r>
            <a:r>
              <a:rPr lang="en-US" sz="1800" dirty="0" smtClean="0"/>
              <a:t>	Ruby </a:t>
            </a:r>
            <a:r>
              <a:rPr lang="en-US" sz="1800" dirty="0"/>
              <a:t>House, LLC</a:t>
            </a:r>
          </a:p>
          <a:p>
            <a:pPr marL="0" indent="0">
              <a:buNone/>
            </a:pPr>
            <a:r>
              <a:rPr lang="en-US" sz="1800" dirty="0"/>
              <a:t>06 November 2013 </a:t>
            </a:r>
            <a:r>
              <a:rPr lang="en-US" sz="1800" dirty="0" smtClean="0"/>
              <a:t>	</a:t>
            </a:r>
            <a:r>
              <a:rPr lang="en-US" sz="1800" dirty="0"/>
              <a:t>	.GURU 	</a:t>
            </a:r>
            <a:r>
              <a:rPr lang="en-US" sz="1800" dirty="0" smtClean="0"/>
              <a:t>		Pioneer </a:t>
            </a:r>
            <a:r>
              <a:rPr lang="en-US" sz="1800" dirty="0"/>
              <a:t>Cypress, LLC</a:t>
            </a:r>
          </a:p>
          <a:p>
            <a:pPr marL="0" indent="0">
              <a:buNone/>
            </a:pPr>
            <a:r>
              <a:rPr lang="en-US" sz="1800" dirty="0"/>
              <a:t>06 November 2013 	</a:t>
            </a:r>
            <a:r>
              <a:rPr lang="en-US" sz="1800" dirty="0" smtClean="0"/>
              <a:t>	.</a:t>
            </a:r>
            <a:r>
              <a:rPr lang="en-US" sz="1800" dirty="0"/>
              <a:t>HOLDINGS 	</a:t>
            </a:r>
            <a:r>
              <a:rPr lang="en-US" sz="1800" dirty="0" smtClean="0"/>
              <a:t>	John </a:t>
            </a:r>
            <a:r>
              <a:rPr lang="en-US" sz="1800" dirty="0"/>
              <a:t>Madison, LLC</a:t>
            </a:r>
          </a:p>
          <a:p>
            <a:pPr marL="0" indent="0">
              <a:buNone/>
            </a:pPr>
            <a:r>
              <a:rPr lang="en-US" sz="1800" dirty="0"/>
              <a:t>06 November 2013 </a:t>
            </a:r>
            <a:r>
              <a:rPr lang="en-US" sz="1800" dirty="0" smtClean="0"/>
              <a:t>	</a:t>
            </a:r>
            <a:r>
              <a:rPr lang="en-US" sz="1800" dirty="0"/>
              <a:t>	.EQUIPMENT 	Corn Station, LLC</a:t>
            </a:r>
          </a:p>
          <a:p>
            <a:pPr marL="0" indent="0">
              <a:buNone/>
            </a:pPr>
            <a:r>
              <a:rPr lang="en-US" sz="1800" dirty="0"/>
              <a:t>23 October 2013 	</a:t>
            </a:r>
            <a:r>
              <a:rPr lang="en-US" sz="1800" dirty="0" smtClean="0"/>
              <a:t>	</a:t>
            </a:r>
            <a:r>
              <a:rPr lang="en-US" sz="1800" dirty="0" err="1" smtClean="0"/>
              <a:t>شبكة</a:t>
            </a:r>
            <a:r>
              <a:rPr lang="en-US" sz="1800" dirty="0" smtClean="0"/>
              <a:t> </a:t>
            </a:r>
            <a:r>
              <a:rPr lang="en-US" sz="1800" dirty="0"/>
              <a:t>(</a:t>
            </a:r>
            <a:r>
              <a:rPr lang="en-US" sz="1800" dirty="0" err="1"/>
              <a:t>xn</a:t>
            </a:r>
            <a:r>
              <a:rPr lang="en-US" sz="1800" dirty="0"/>
              <a:t>--ngbc5azd) </a:t>
            </a:r>
            <a:r>
              <a:rPr lang="en-US" sz="1800" dirty="0" smtClean="0"/>
              <a:t>-- </a:t>
            </a:r>
            <a:r>
              <a:rPr lang="en-US" sz="1800" dirty="0"/>
              <a:t>Arabic for "web/network" 	</a:t>
            </a:r>
            <a:r>
              <a:rPr lang="en-US" sz="1800" dirty="0" smtClean="0"/>
              <a:t/>
            </a:r>
            <a:br>
              <a:rPr lang="en-US" sz="1800" dirty="0" smtClean="0"/>
            </a:br>
            <a:r>
              <a:rPr lang="en-US" sz="1800" dirty="0" smtClean="0"/>
              <a:t>										International </a:t>
            </a:r>
            <a:r>
              <a:rPr lang="en-US" sz="1800" dirty="0"/>
              <a:t>Domain Registry Pty. Ltd.</a:t>
            </a:r>
          </a:p>
          <a:p>
            <a:pPr marL="0" indent="0">
              <a:buNone/>
            </a:pPr>
            <a:r>
              <a:rPr lang="en-US" sz="1800" dirty="0"/>
              <a:t>23 October 2013 	</a:t>
            </a:r>
            <a:r>
              <a:rPr lang="en-US" sz="1800" dirty="0" smtClean="0"/>
              <a:t>	</a:t>
            </a:r>
            <a:r>
              <a:rPr lang="en-US" sz="1800" dirty="0" err="1" smtClean="0"/>
              <a:t>онлайн</a:t>
            </a:r>
            <a:r>
              <a:rPr lang="en-US" sz="1800" dirty="0" smtClean="0"/>
              <a:t> </a:t>
            </a:r>
            <a:r>
              <a:rPr lang="en-US" sz="1800" dirty="0"/>
              <a:t>(</a:t>
            </a:r>
            <a:r>
              <a:rPr lang="en-US" sz="1800" dirty="0" err="1"/>
              <a:t>xn</a:t>
            </a:r>
            <a:r>
              <a:rPr lang="en-US" sz="1800" dirty="0"/>
              <a:t>--80asehdb) </a:t>
            </a:r>
            <a:r>
              <a:rPr lang="en-US" sz="1800" dirty="0" smtClean="0"/>
              <a:t>-- </a:t>
            </a:r>
            <a:r>
              <a:rPr lang="en-US" sz="1800" dirty="0"/>
              <a:t>Cyrillic for "online" 	</a:t>
            </a:r>
            <a:r>
              <a:rPr lang="en-US" sz="1800" dirty="0" smtClean="0"/>
              <a:t/>
            </a:r>
            <a:br>
              <a:rPr lang="en-US" sz="1800" dirty="0" smtClean="0"/>
            </a:br>
            <a:r>
              <a:rPr lang="en-US" sz="1800" dirty="0" smtClean="0"/>
              <a:t>										CORE </a:t>
            </a:r>
            <a:r>
              <a:rPr lang="en-US" sz="1800" dirty="0"/>
              <a:t>Association</a:t>
            </a:r>
          </a:p>
          <a:p>
            <a:pPr marL="0" indent="0">
              <a:buNone/>
            </a:pPr>
            <a:r>
              <a:rPr lang="en-US" sz="1800" dirty="0"/>
              <a:t>23 October 2013 	</a:t>
            </a:r>
            <a:r>
              <a:rPr lang="en-US" sz="1800" dirty="0" smtClean="0"/>
              <a:t>	</a:t>
            </a:r>
            <a:r>
              <a:rPr lang="en-US" sz="1800" dirty="0" err="1" smtClean="0"/>
              <a:t>сайт</a:t>
            </a:r>
            <a:r>
              <a:rPr lang="en-US" sz="1800" dirty="0" smtClean="0"/>
              <a:t> </a:t>
            </a:r>
            <a:r>
              <a:rPr lang="en-US" sz="1800" dirty="0"/>
              <a:t>(</a:t>
            </a:r>
            <a:r>
              <a:rPr lang="en-US" sz="1800" dirty="0" err="1"/>
              <a:t>xn</a:t>
            </a:r>
            <a:r>
              <a:rPr lang="en-US" sz="1800" dirty="0"/>
              <a:t>--80aswg) </a:t>
            </a:r>
            <a:r>
              <a:rPr lang="en-US" sz="1800" dirty="0" smtClean="0"/>
              <a:t>-- </a:t>
            </a:r>
            <a:r>
              <a:rPr lang="en-US" sz="1800" dirty="0"/>
              <a:t>Cyrillic for "site" 	</a:t>
            </a:r>
            <a:endParaRPr lang="en-US" sz="1800" dirty="0" smtClean="0"/>
          </a:p>
          <a:p>
            <a:pPr marL="0" indent="0">
              <a:buNone/>
            </a:pPr>
            <a:r>
              <a:rPr lang="en-US" sz="1800" dirty="0"/>
              <a:t>	</a:t>
            </a:r>
            <a:r>
              <a:rPr lang="en-US" sz="1800" dirty="0" smtClean="0"/>
              <a:t>									CORE </a:t>
            </a:r>
            <a:r>
              <a:rPr lang="en-US" sz="1800" dirty="0"/>
              <a:t>Association</a:t>
            </a:r>
          </a:p>
          <a:p>
            <a:pPr marL="0" indent="0">
              <a:buNone/>
            </a:pPr>
            <a:r>
              <a:rPr lang="en-US" sz="1800" dirty="0"/>
              <a:t>23 October 2013 	</a:t>
            </a:r>
            <a:r>
              <a:rPr lang="en-US" sz="1800" dirty="0" smtClean="0"/>
              <a:t>	游</a:t>
            </a:r>
            <a:r>
              <a:rPr lang="en-US" sz="1800" dirty="0"/>
              <a:t>戏(</a:t>
            </a:r>
            <a:r>
              <a:rPr lang="en-US" sz="1800" dirty="0" err="1"/>
              <a:t>xn</a:t>
            </a:r>
            <a:r>
              <a:rPr lang="en-US" sz="1800" dirty="0"/>
              <a:t>--unup4y) </a:t>
            </a:r>
            <a:r>
              <a:rPr lang="en-US" sz="1800" dirty="0" smtClean="0"/>
              <a:t>-- </a:t>
            </a:r>
            <a:r>
              <a:rPr lang="en-US" sz="1800" dirty="0"/>
              <a:t>Chinese for "game(s)" 	</a:t>
            </a:r>
            <a:endParaRPr lang="en-US" sz="1800" dirty="0" smtClean="0"/>
          </a:p>
          <a:p>
            <a:pPr marL="0" indent="0">
              <a:buNone/>
            </a:pPr>
            <a:r>
              <a:rPr lang="en-US" sz="1800" dirty="0"/>
              <a:t>	</a:t>
            </a:r>
            <a:r>
              <a:rPr lang="en-US" sz="1800" dirty="0" smtClean="0"/>
              <a:t>									Spring </a:t>
            </a:r>
            <a:r>
              <a:rPr lang="en-US" sz="1800" dirty="0"/>
              <a:t>Fields, </a:t>
            </a:r>
            <a:r>
              <a:rPr lang="en-US" sz="1800" dirty="0" smtClean="0"/>
              <a:t>LLC</a:t>
            </a:r>
            <a:endParaRPr lang="en-US" sz="1800" dirty="0"/>
          </a:p>
        </p:txBody>
      </p:sp>
      <p:sp>
        <p:nvSpPr>
          <p:cNvPr id="4" name="Slide Number Placeholder 3"/>
          <p:cNvSpPr>
            <a:spLocks noGrp="1"/>
          </p:cNvSpPr>
          <p:nvPr>
            <p:ph type="sldNum" sz="quarter" idx="12"/>
          </p:nvPr>
        </p:nvSpPr>
        <p:spPr/>
        <p:txBody>
          <a:bodyPr/>
          <a:lstStyle/>
          <a:p>
            <a:fld id="{002A55A4-26E8-5743-9107-115BF5688B2A}" type="slidenum">
              <a:rPr lang="en-US" smtClean="0"/>
              <a:t>36</a:t>
            </a:fld>
            <a:endParaRPr lang="en-US"/>
          </a:p>
        </p:txBody>
      </p:sp>
    </p:spTree>
    <p:extLst>
      <p:ext uri="{BB962C8B-B14F-4D97-AF65-F5344CB8AC3E}">
        <p14:creationId xmlns:p14="http://schemas.microsoft.com/office/powerpoint/2010/main" val="275861863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5" y="101013"/>
            <a:ext cx="8817535" cy="577211"/>
          </a:xfrm>
        </p:spPr>
        <p:txBody>
          <a:bodyPr>
            <a:normAutofit/>
          </a:bodyPr>
          <a:lstStyle/>
          <a:p>
            <a:r>
              <a:rPr lang="en-US" sz="3200" b="1" dirty="0" smtClean="0"/>
              <a:t>Will Those New gTLDs </a:t>
            </a:r>
            <a:r>
              <a:rPr lang="en-US" sz="3200" b="1" i="1" u="sng" dirty="0" smtClean="0"/>
              <a:t>Really</a:t>
            </a:r>
            <a:r>
              <a:rPr lang="en-US" sz="3200" b="1" dirty="0" smtClean="0"/>
              <a:t> Matter?</a:t>
            </a:r>
            <a:endParaRPr lang="en-US" sz="3200" b="1" dirty="0"/>
          </a:p>
        </p:txBody>
      </p:sp>
      <p:sp>
        <p:nvSpPr>
          <p:cNvPr id="3" name="Content Placeholder 2"/>
          <p:cNvSpPr>
            <a:spLocks noGrp="1"/>
          </p:cNvSpPr>
          <p:nvPr>
            <p:ph idx="1"/>
          </p:nvPr>
        </p:nvSpPr>
        <p:spPr>
          <a:xfrm>
            <a:off x="167725" y="836958"/>
            <a:ext cx="8817535" cy="5800880"/>
          </a:xfrm>
        </p:spPr>
        <p:txBody>
          <a:bodyPr>
            <a:normAutofit/>
          </a:bodyPr>
          <a:lstStyle/>
          <a:p>
            <a:r>
              <a:rPr lang="en-US" sz="2400" dirty="0" smtClean="0"/>
              <a:t>Maybe.</a:t>
            </a:r>
            <a:r>
              <a:rPr lang="en-US" sz="2400" dirty="0"/>
              <a:t> </a:t>
            </a:r>
            <a:r>
              <a:rPr lang="en-US" sz="2400" dirty="0" smtClean="0"/>
              <a:t>Each applicant that just spent $185,000 per domain (plus substantial additional implementation costs!) sure thinks so...</a:t>
            </a:r>
          </a:p>
          <a:p>
            <a:r>
              <a:rPr lang="en-US" sz="2400" dirty="0" smtClean="0"/>
              <a:t>Let me share one example of why I think the new gTLDs matter: </a:t>
            </a:r>
            <a:br>
              <a:rPr lang="en-US" sz="2400" dirty="0" smtClean="0"/>
            </a:br>
            <a:r>
              <a:rPr lang="en-US" sz="2400" b="1" dirty="0" smtClean="0"/>
              <a:t>over a hundred of the new gTLDs will be Internationalized Domain Names,</a:t>
            </a:r>
            <a:r>
              <a:rPr lang="en-US" sz="2400" dirty="0" smtClean="0"/>
              <a:t> using 12 different scripts (Arabic, Cyrillic, etc.)</a:t>
            </a:r>
          </a:p>
          <a:p>
            <a:r>
              <a:rPr lang="en-US" sz="2400" dirty="0" smtClean="0"/>
              <a:t>While the ICANN Board approved non-Latin character sets for ccTLDs in October 2009, four years later </a:t>
            </a:r>
            <a:r>
              <a:rPr lang="en-US" sz="2400" b="1" dirty="0" smtClean="0"/>
              <a:t>only 2% of the world's domains are non-Latin.</a:t>
            </a:r>
            <a:r>
              <a:rPr lang="en-US" sz="2400" dirty="0" smtClean="0"/>
              <a:t> (see "World Report on </a:t>
            </a:r>
            <a:r>
              <a:rPr lang="en-US" sz="2400" dirty="0"/>
              <a:t>IDN Deployment, 2013," http://</a:t>
            </a:r>
            <a:r>
              <a:rPr lang="en-US" sz="2400" dirty="0" err="1"/>
              <a:t>www.eurid.eu</a:t>
            </a:r>
            <a:r>
              <a:rPr lang="en-US" sz="2400" dirty="0"/>
              <a:t>/files/</a:t>
            </a:r>
            <a:r>
              <a:rPr lang="en-US" sz="2400" dirty="0" err="1"/>
              <a:t>publ</a:t>
            </a:r>
            <a:r>
              <a:rPr lang="en-US" sz="2400" dirty="0"/>
              <a:t>/</a:t>
            </a:r>
            <a:r>
              <a:rPr lang="en-US" sz="2400" dirty="0" smtClean="0"/>
              <a:t>insights_2013_idnreport.pdf )</a:t>
            </a:r>
          </a:p>
          <a:p>
            <a:r>
              <a:rPr lang="en-US" sz="2400" dirty="0" smtClean="0"/>
              <a:t>IDN uptake will </a:t>
            </a:r>
            <a:r>
              <a:rPr lang="en-US" sz="2400" dirty="0" err="1" smtClean="0"/>
              <a:t>hopefull</a:t>
            </a:r>
            <a:r>
              <a:rPr lang="en-US" sz="2400" dirty="0" smtClean="0"/>
              <a:t> be better in some of the new gTLDs... </a:t>
            </a:r>
            <a:br>
              <a:rPr lang="en-US" sz="2400" dirty="0" smtClean="0"/>
            </a:br>
            <a:r>
              <a:rPr lang="en-US" sz="2400" dirty="0" smtClean="0"/>
              <a:t>remember, </a:t>
            </a:r>
            <a:r>
              <a:rPr lang="en-US" sz="2400" b="1" dirty="0" smtClean="0"/>
              <a:t>nearly 2.8 billion people use major non-</a:t>
            </a:r>
            <a:r>
              <a:rPr lang="en-US" sz="2400" b="1" dirty="0"/>
              <a:t>Latin scripts</a:t>
            </a:r>
            <a:r>
              <a:rPr lang="en-US" sz="2400" dirty="0"/>
              <a:t> (</a:t>
            </a:r>
            <a:r>
              <a:rPr lang="en-US" sz="2400" dirty="0" smtClean="0"/>
              <a:t>see http</a:t>
            </a:r>
            <a:r>
              <a:rPr lang="en-US" sz="2400" dirty="0"/>
              <a:t>://</a:t>
            </a:r>
            <a:r>
              <a:rPr lang="en-US" sz="2400" dirty="0" err="1"/>
              <a:t>en.wikipedia.org</a:t>
            </a:r>
            <a:r>
              <a:rPr lang="en-US" sz="2400" dirty="0"/>
              <a:t>/wiki/</a:t>
            </a:r>
            <a:r>
              <a:rPr lang="en-US" sz="2400" dirty="0" err="1" smtClean="0"/>
              <a:t>List_of_writing_systems</a:t>
            </a:r>
            <a:r>
              <a:rPr lang="en-US" sz="2400" dirty="0" smtClean="0"/>
              <a:t> ). </a:t>
            </a:r>
            <a:br>
              <a:rPr lang="en-US" sz="2400" dirty="0" smtClean="0"/>
            </a:br>
            <a:r>
              <a:rPr lang="en-US" sz="2400" dirty="0" smtClean="0"/>
              <a:t>For comparison, there</a:t>
            </a:r>
            <a:r>
              <a:rPr lang="en-US" sz="2400" dirty="0"/>
              <a:t> </a:t>
            </a:r>
            <a:r>
              <a:rPr lang="en-US" sz="2400" dirty="0" smtClean="0"/>
              <a:t>are fewer than 1/3 billion US residents, </a:t>
            </a:r>
            <a:br>
              <a:rPr lang="en-US" sz="2400" dirty="0" smtClean="0"/>
            </a:br>
            <a:r>
              <a:rPr lang="en-US" sz="2400" dirty="0" smtClean="0"/>
              <a:t>and just over half a billion people in all of the European Union. </a:t>
            </a:r>
          </a:p>
        </p:txBody>
      </p:sp>
      <p:sp>
        <p:nvSpPr>
          <p:cNvPr id="4" name="Slide Number Placeholder 3"/>
          <p:cNvSpPr>
            <a:spLocks noGrp="1"/>
          </p:cNvSpPr>
          <p:nvPr>
            <p:ph type="sldNum" sz="quarter" idx="12"/>
          </p:nvPr>
        </p:nvSpPr>
        <p:spPr/>
        <p:txBody>
          <a:bodyPr/>
          <a:lstStyle/>
          <a:p>
            <a:fld id="{002A55A4-26E8-5743-9107-115BF5688B2A}" type="slidenum">
              <a:rPr lang="en-US" smtClean="0"/>
              <a:t>37</a:t>
            </a:fld>
            <a:endParaRPr lang="en-US"/>
          </a:p>
        </p:txBody>
      </p:sp>
    </p:spTree>
    <p:extLst>
      <p:ext uri="{BB962C8B-B14F-4D97-AF65-F5344CB8AC3E}">
        <p14:creationId xmlns:p14="http://schemas.microsoft.com/office/powerpoint/2010/main" val="15543008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5" y="115443"/>
            <a:ext cx="8817535" cy="723274"/>
          </a:xfrm>
        </p:spPr>
        <p:txBody>
          <a:bodyPr>
            <a:normAutofit/>
          </a:bodyPr>
          <a:lstStyle/>
          <a:p>
            <a:r>
              <a:rPr lang="en-US" sz="3200" b="1" dirty="0" smtClean="0"/>
              <a:t>"So What Should </a:t>
            </a:r>
            <a:r>
              <a:rPr lang="en-US" sz="3200" b="1" i="1" u="sng" dirty="0" smtClean="0"/>
              <a:t>We</a:t>
            </a:r>
            <a:r>
              <a:rPr lang="en-US" sz="3200" b="1" dirty="0" smtClean="0"/>
              <a:t> Do Re the New gTLDs?"</a:t>
            </a:r>
            <a:endParaRPr lang="en-US" sz="3200" b="1" dirty="0"/>
          </a:p>
        </p:txBody>
      </p:sp>
      <p:sp>
        <p:nvSpPr>
          <p:cNvPr id="3" name="Content Placeholder 2"/>
          <p:cNvSpPr>
            <a:spLocks noGrp="1"/>
          </p:cNvSpPr>
          <p:nvPr>
            <p:ph idx="1"/>
          </p:nvPr>
        </p:nvSpPr>
        <p:spPr>
          <a:xfrm>
            <a:off x="167725" y="838716"/>
            <a:ext cx="8817535" cy="5799121"/>
          </a:xfrm>
        </p:spPr>
        <p:txBody>
          <a:bodyPr>
            <a:normAutofit/>
          </a:bodyPr>
          <a:lstStyle/>
          <a:p>
            <a:r>
              <a:rPr lang="en-US" sz="2400" dirty="0"/>
              <a:t>In the case of the new gTLDs, there's not really much that you actually </a:t>
            </a:r>
            <a:r>
              <a:rPr lang="en-US" sz="2400" u="sng" dirty="0"/>
              <a:t>can</a:t>
            </a:r>
            <a:r>
              <a:rPr lang="en-US" sz="2400" dirty="0"/>
              <a:t> do </a:t>
            </a:r>
            <a:r>
              <a:rPr lang="en-US" sz="2400" dirty="0" smtClean="0"/>
              <a:t>-- at this point, the </a:t>
            </a:r>
            <a:r>
              <a:rPr lang="en-US" sz="2400" dirty="0"/>
              <a:t>new gTLDs </a:t>
            </a:r>
            <a:r>
              <a:rPr lang="en-US" sz="2400" u="sng" dirty="0"/>
              <a:t>are</a:t>
            </a:r>
            <a:r>
              <a:rPr lang="en-US" sz="2400" dirty="0"/>
              <a:t> being rolled </a:t>
            </a:r>
            <a:r>
              <a:rPr lang="en-US" sz="2400" dirty="0" smtClean="0"/>
              <a:t>out</a:t>
            </a:r>
            <a:r>
              <a:rPr lang="en-US" sz="2400" dirty="0"/>
              <a:t>, whether </a:t>
            </a:r>
            <a:r>
              <a:rPr lang="en-US" sz="2400" dirty="0" smtClean="0"/>
              <a:t>you </a:t>
            </a:r>
            <a:r>
              <a:rPr lang="en-US" sz="2400" dirty="0"/>
              <a:t>or I </a:t>
            </a:r>
            <a:r>
              <a:rPr lang="en-US" sz="2400" dirty="0" smtClean="0"/>
              <a:t>like them/need them/want them or we hate them.</a:t>
            </a:r>
            <a:endParaRPr lang="en-US" sz="2400" dirty="0"/>
          </a:p>
          <a:p>
            <a:endParaRPr lang="en-US" sz="2400" dirty="0" smtClean="0"/>
          </a:p>
          <a:p>
            <a:r>
              <a:rPr lang="en-US" sz="2400" dirty="0" smtClean="0"/>
              <a:t>So what </a:t>
            </a:r>
            <a:r>
              <a:rPr lang="en-US" sz="2400" dirty="0"/>
              <a:t>if a </a:t>
            </a:r>
            <a:r>
              <a:rPr lang="en-US" sz="2400" dirty="0" smtClean="0"/>
              <a:t>user from your </a:t>
            </a:r>
            <a:r>
              <a:rPr lang="en-US" sz="2400" dirty="0"/>
              <a:t>campus comes </a:t>
            </a:r>
            <a:r>
              <a:rPr lang="en-US" sz="2400" dirty="0" smtClean="0"/>
              <a:t>up to </a:t>
            </a:r>
            <a:r>
              <a:rPr lang="en-US" sz="2400" dirty="0"/>
              <a:t>you and </a:t>
            </a:r>
            <a:r>
              <a:rPr lang="en-US" sz="2400" dirty="0" smtClean="0"/>
              <a:t>says: </a:t>
            </a:r>
            <a:r>
              <a:rPr lang="en-US" sz="2400" dirty="0"/>
              <a:t/>
            </a:r>
            <a:br>
              <a:rPr lang="en-US" sz="2400" dirty="0"/>
            </a:br>
            <a:r>
              <a:rPr lang="en-US" sz="2400" dirty="0" smtClean="0"/>
              <a:t/>
            </a:r>
            <a:br>
              <a:rPr lang="en-US" sz="2400" dirty="0" smtClean="0"/>
            </a:br>
            <a:r>
              <a:rPr lang="en-US" sz="2400" dirty="0" smtClean="0"/>
              <a:t>"We've </a:t>
            </a:r>
            <a:r>
              <a:rPr lang="en-US" sz="2400" dirty="0"/>
              <a:t>been hearing about all these new ICANN domains! </a:t>
            </a:r>
            <a:r>
              <a:rPr lang="en-US" sz="2400" dirty="0" smtClean="0"/>
              <a:t>What </a:t>
            </a:r>
            <a:r>
              <a:rPr lang="en-US" sz="2400" i="1" dirty="0"/>
              <a:t>should</a:t>
            </a:r>
            <a:r>
              <a:rPr lang="en-US" sz="2400" dirty="0"/>
              <a:t> we do? </a:t>
            </a:r>
            <a:r>
              <a:rPr lang="en-US" sz="2400" dirty="0" smtClean="0"/>
              <a:t>Should </a:t>
            </a:r>
            <a:r>
              <a:rPr lang="en-US" sz="2400" dirty="0"/>
              <a:t>we be thinking about </a:t>
            </a:r>
            <a:r>
              <a:rPr lang="en-US" sz="2400" dirty="0" smtClean="0"/>
              <a:t>doing defensive </a:t>
            </a:r>
            <a:r>
              <a:rPr lang="en-US" sz="2400" dirty="0"/>
              <a:t>registrations </a:t>
            </a:r>
            <a:r>
              <a:rPr lang="en-US" sz="2400" dirty="0" smtClean="0"/>
              <a:t>in all of them to </a:t>
            </a:r>
            <a:r>
              <a:rPr lang="en-US" sz="2400" dirty="0"/>
              <a:t>protect </a:t>
            </a:r>
            <a:r>
              <a:rPr lang="en-US" sz="2400" dirty="0" smtClean="0"/>
              <a:t>all of our school's brands?"</a:t>
            </a:r>
          </a:p>
          <a:p>
            <a:endParaRPr lang="en-US" sz="2400" dirty="0"/>
          </a:p>
          <a:p>
            <a:r>
              <a:rPr lang="en-US" sz="2400" dirty="0" smtClean="0"/>
              <a:t>To answer that, begin by reviewing what you currently do when it comes to your brands and traditionally available top level domains. For example, what about domain names for the label "merit"?</a:t>
            </a:r>
          </a:p>
          <a:p>
            <a:endParaRPr lang="en-US" sz="2400" dirty="0"/>
          </a:p>
          <a:p>
            <a:endParaRPr lang="en-US" sz="2400" dirty="0"/>
          </a:p>
        </p:txBody>
      </p:sp>
      <p:sp>
        <p:nvSpPr>
          <p:cNvPr id="4" name="Slide Number Placeholder 3"/>
          <p:cNvSpPr>
            <a:spLocks noGrp="1"/>
          </p:cNvSpPr>
          <p:nvPr>
            <p:ph type="sldNum" sz="quarter" idx="12"/>
          </p:nvPr>
        </p:nvSpPr>
        <p:spPr/>
        <p:txBody>
          <a:bodyPr/>
          <a:lstStyle/>
          <a:p>
            <a:fld id="{002A55A4-26E8-5743-9107-115BF5688B2A}" type="slidenum">
              <a:rPr lang="en-US" smtClean="0"/>
              <a:t>38</a:t>
            </a:fld>
            <a:endParaRPr lang="en-US"/>
          </a:p>
        </p:txBody>
      </p:sp>
    </p:spTree>
    <p:extLst>
      <p:ext uri="{BB962C8B-B14F-4D97-AF65-F5344CB8AC3E}">
        <p14:creationId xmlns:p14="http://schemas.microsoft.com/office/powerpoint/2010/main" val="38038252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5" y="115443"/>
            <a:ext cx="8817535" cy="723274"/>
          </a:xfrm>
        </p:spPr>
        <p:txBody>
          <a:bodyPr>
            <a:normAutofit/>
          </a:bodyPr>
          <a:lstStyle/>
          <a:p>
            <a:r>
              <a:rPr lang="en-US" sz="3200" b="1" dirty="0" err="1" smtClean="0"/>
              <a:t>gTLD</a:t>
            </a:r>
            <a:r>
              <a:rPr lang="en-US" sz="3200" b="1" dirty="0" smtClean="0"/>
              <a:t> Registrations for The String "</a:t>
            </a:r>
            <a:r>
              <a:rPr lang="en-US" sz="3200" b="1" dirty="0"/>
              <a:t>m</a:t>
            </a:r>
            <a:r>
              <a:rPr lang="en-US" sz="3200" b="1" dirty="0" smtClean="0"/>
              <a:t>erit"</a:t>
            </a:r>
            <a:endParaRPr lang="en-US" sz="3200" b="1" dirty="0"/>
          </a:p>
        </p:txBody>
      </p:sp>
      <p:sp>
        <p:nvSpPr>
          <p:cNvPr id="3" name="Content Placeholder 2"/>
          <p:cNvSpPr>
            <a:spLocks noGrp="1"/>
          </p:cNvSpPr>
          <p:nvPr>
            <p:ph idx="1"/>
          </p:nvPr>
        </p:nvSpPr>
        <p:spPr>
          <a:xfrm>
            <a:off x="167725" y="838716"/>
            <a:ext cx="8817535" cy="5799121"/>
          </a:xfrm>
        </p:spPr>
        <p:txBody>
          <a:bodyPr>
            <a:normAutofit/>
          </a:bodyPr>
          <a:lstStyle/>
          <a:p>
            <a:r>
              <a:rPr lang="en-US" sz="2400" dirty="0" err="1" smtClean="0">
                <a:solidFill>
                  <a:srgbClr val="FF0000"/>
                </a:solidFill>
              </a:rPr>
              <a:t>merit.edu</a:t>
            </a:r>
            <a:r>
              <a:rPr lang="en-US" sz="2400" dirty="0" smtClean="0">
                <a:solidFill>
                  <a:srgbClr val="FF0000"/>
                </a:solidFill>
              </a:rPr>
              <a:t>:		Merit Network Inc.</a:t>
            </a:r>
          </a:p>
          <a:p>
            <a:r>
              <a:rPr lang="en-US" sz="2400" dirty="0" err="1" smtClean="0">
                <a:solidFill>
                  <a:srgbClr val="FF0000"/>
                </a:solidFill>
              </a:rPr>
              <a:t>merit.net</a:t>
            </a:r>
            <a:r>
              <a:rPr lang="en-US" sz="2400" dirty="0">
                <a:solidFill>
                  <a:srgbClr val="FF0000"/>
                </a:solidFill>
              </a:rPr>
              <a:t>: </a:t>
            </a:r>
            <a:r>
              <a:rPr lang="en-US" sz="2400" dirty="0" smtClean="0">
                <a:solidFill>
                  <a:srgbClr val="FF0000"/>
                </a:solidFill>
              </a:rPr>
              <a:t>		Merit </a:t>
            </a:r>
            <a:r>
              <a:rPr lang="en-US" sz="2400" dirty="0">
                <a:solidFill>
                  <a:srgbClr val="FF0000"/>
                </a:solidFill>
              </a:rPr>
              <a:t>Network Inc.</a:t>
            </a:r>
            <a:endParaRPr lang="en-US" sz="2400" dirty="0" smtClean="0">
              <a:solidFill>
                <a:srgbClr val="FF0000"/>
              </a:solidFill>
            </a:endParaRPr>
          </a:p>
          <a:p>
            <a:r>
              <a:rPr lang="en-US" sz="2400" dirty="0" err="1" smtClean="0">
                <a:solidFill>
                  <a:srgbClr val="FF0000"/>
                </a:solidFill>
              </a:rPr>
              <a:t>merit.org</a:t>
            </a:r>
            <a:r>
              <a:rPr lang="en-US" sz="2400" dirty="0">
                <a:solidFill>
                  <a:srgbClr val="FF0000"/>
                </a:solidFill>
              </a:rPr>
              <a:t>:		Merit Network Inc</a:t>
            </a:r>
            <a:r>
              <a:rPr lang="en-US" sz="2400" dirty="0" smtClean="0">
                <a:solidFill>
                  <a:srgbClr val="FF0000"/>
                </a:solidFill>
              </a:rPr>
              <a:t>.</a:t>
            </a:r>
          </a:p>
          <a:p>
            <a:r>
              <a:rPr lang="en-US" sz="2400" dirty="0" err="1" smtClean="0"/>
              <a:t>merit.asia</a:t>
            </a:r>
            <a:r>
              <a:rPr lang="en-US" sz="2400" dirty="0"/>
              <a:t>:		</a:t>
            </a:r>
            <a:r>
              <a:rPr lang="en-US" sz="2400" dirty="0" smtClean="0"/>
              <a:t>Marie</a:t>
            </a:r>
            <a:r>
              <a:rPr lang="en-US" sz="2400" dirty="0"/>
              <a:t>-Louise van </a:t>
            </a:r>
            <a:r>
              <a:rPr lang="en-US" sz="2400" dirty="0" smtClean="0"/>
              <a:t>Dijk, </a:t>
            </a:r>
            <a:r>
              <a:rPr lang="en-US" sz="2400" dirty="0" err="1" smtClean="0"/>
              <a:t>Hoofdorp</a:t>
            </a:r>
            <a:r>
              <a:rPr lang="en-US" sz="2400" dirty="0" smtClean="0"/>
              <a:t> NL</a:t>
            </a:r>
          </a:p>
          <a:p>
            <a:r>
              <a:rPr lang="en-US" sz="2400" dirty="0" err="1" smtClean="0"/>
              <a:t>merit.biz</a:t>
            </a:r>
            <a:r>
              <a:rPr lang="en-US" sz="2400" dirty="0" smtClean="0"/>
              <a:t>:		</a:t>
            </a:r>
            <a:r>
              <a:rPr lang="en-US" sz="2400" dirty="0" err="1" smtClean="0"/>
              <a:t>Evone</a:t>
            </a:r>
            <a:r>
              <a:rPr lang="en-US" sz="2400" dirty="0" smtClean="0"/>
              <a:t> </a:t>
            </a:r>
            <a:r>
              <a:rPr lang="en-US" sz="2400" dirty="0" err="1" smtClean="0"/>
              <a:t>Farha</a:t>
            </a:r>
            <a:r>
              <a:rPr lang="en-US" sz="2400" dirty="0" smtClean="0"/>
              <a:t>, Los Angeles CA</a:t>
            </a:r>
          </a:p>
          <a:p>
            <a:r>
              <a:rPr lang="en-US" sz="2400" dirty="0" err="1"/>
              <a:t>merit.com</a:t>
            </a:r>
            <a:r>
              <a:rPr lang="en-US" sz="2400" dirty="0"/>
              <a:t>:		Merit Medical Systems, Inc.</a:t>
            </a:r>
          </a:p>
          <a:p>
            <a:r>
              <a:rPr lang="en-US" sz="2400" dirty="0" err="1" smtClean="0"/>
              <a:t>merit.info</a:t>
            </a:r>
            <a:r>
              <a:rPr lang="en-US" sz="2400" dirty="0" smtClean="0"/>
              <a:t>:		Gabriele </a:t>
            </a:r>
            <a:r>
              <a:rPr lang="en-US" sz="2400" dirty="0" err="1" smtClean="0"/>
              <a:t>Hoefer</a:t>
            </a:r>
            <a:r>
              <a:rPr lang="en-US" sz="2400" dirty="0"/>
              <a:t>, </a:t>
            </a:r>
            <a:r>
              <a:rPr lang="en-US" sz="2400" dirty="0" err="1" smtClean="0"/>
              <a:t>Aurolzmuenster</a:t>
            </a:r>
            <a:r>
              <a:rPr lang="en-US" sz="2400" dirty="0" smtClean="0"/>
              <a:t> AT</a:t>
            </a:r>
          </a:p>
          <a:p>
            <a:r>
              <a:rPr lang="en-US" sz="2400" dirty="0" err="1" smtClean="0"/>
              <a:t>merit.mobi</a:t>
            </a:r>
            <a:r>
              <a:rPr lang="en-US" sz="2400" dirty="0"/>
              <a:t>:		Philip Morris Brands S.A.R.L</a:t>
            </a:r>
            <a:r>
              <a:rPr lang="en-US" sz="2400" dirty="0" smtClean="0"/>
              <a:t>., Neuchatel CH</a:t>
            </a:r>
          </a:p>
          <a:p>
            <a:r>
              <a:rPr lang="en-US" sz="2400" dirty="0" err="1" smtClean="0">
                <a:solidFill>
                  <a:srgbClr val="FF0000"/>
                </a:solidFill>
              </a:rPr>
              <a:t>merit.name</a:t>
            </a:r>
            <a:r>
              <a:rPr lang="en-US" sz="2400" dirty="0" smtClean="0">
                <a:solidFill>
                  <a:srgbClr val="FF0000"/>
                </a:solidFill>
              </a:rPr>
              <a:t>:		blocked by defensive registration</a:t>
            </a:r>
          </a:p>
          <a:p>
            <a:r>
              <a:rPr lang="en-US" sz="2400" dirty="0" err="1" smtClean="0"/>
              <a:t>merit.pro</a:t>
            </a:r>
            <a:r>
              <a:rPr lang="en-US" sz="2400" dirty="0"/>
              <a:t>:		Andrei V </a:t>
            </a:r>
            <a:r>
              <a:rPr lang="en-US" sz="2400" dirty="0" err="1" smtClean="0"/>
              <a:t>Titushkin</a:t>
            </a:r>
            <a:r>
              <a:rPr lang="en-US" sz="2400" dirty="0" smtClean="0"/>
              <a:t>, Moscow RU</a:t>
            </a:r>
          </a:p>
          <a:p>
            <a:r>
              <a:rPr lang="en-US" sz="2400" dirty="0" err="1" smtClean="0"/>
              <a:t>merit.tel</a:t>
            </a:r>
            <a:r>
              <a:rPr lang="en-US" sz="2400" dirty="0"/>
              <a:t>	:		Philip Morris Brands S.A.R.L</a:t>
            </a:r>
            <a:r>
              <a:rPr lang="en-US" sz="2400" dirty="0" smtClean="0"/>
              <a:t>., Neuchatel CH</a:t>
            </a:r>
          </a:p>
          <a:p>
            <a:r>
              <a:rPr lang="en-US" sz="2400" dirty="0" err="1" smtClean="0"/>
              <a:t>merit.travel</a:t>
            </a:r>
            <a:r>
              <a:rPr lang="en-US" sz="2400" dirty="0"/>
              <a:t>:	Merit Holdings Inc</a:t>
            </a:r>
            <a:r>
              <a:rPr lang="en-US" sz="2400" dirty="0" smtClean="0"/>
              <a:t>., Toronto CA</a:t>
            </a:r>
          </a:p>
          <a:p>
            <a:r>
              <a:rPr lang="en-US" sz="2400" dirty="0" err="1" smtClean="0">
                <a:solidFill>
                  <a:srgbClr val="FF0000"/>
                </a:solidFill>
              </a:rPr>
              <a:t>merit.xxx</a:t>
            </a:r>
            <a:r>
              <a:rPr lang="en-US" sz="2400" dirty="0" smtClean="0">
                <a:solidFill>
                  <a:srgbClr val="FF0000"/>
                </a:solidFill>
              </a:rPr>
              <a:t>:		blocked by defensive registration</a:t>
            </a:r>
            <a:endParaRPr lang="en-US" sz="2400" dirty="0">
              <a:solidFill>
                <a:srgbClr val="FF0000"/>
              </a:solidFill>
            </a:endParaRPr>
          </a:p>
        </p:txBody>
      </p:sp>
      <p:sp>
        <p:nvSpPr>
          <p:cNvPr id="4" name="Slide Number Placeholder 3"/>
          <p:cNvSpPr>
            <a:spLocks noGrp="1"/>
          </p:cNvSpPr>
          <p:nvPr>
            <p:ph type="sldNum" sz="quarter" idx="12"/>
          </p:nvPr>
        </p:nvSpPr>
        <p:spPr/>
        <p:txBody>
          <a:bodyPr/>
          <a:lstStyle/>
          <a:p>
            <a:fld id="{002A55A4-26E8-5743-9107-115BF5688B2A}" type="slidenum">
              <a:rPr lang="en-US" smtClean="0"/>
              <a:t>39</a:t>
            </a:fld>
            <a:endParaRPr lang="en-US"/>
          </a:p>
        </p:txBody>
      </p:sp>
    </p:spTree>
    <p:extLst>
      <p:ext uri="{BB962C8B-B14F-4D97-AF65-F5344CB8AC3E}">
        <p14:creationId xmlns:p14="http://schemas.microsoft.com/office/powerpoint/2010/main" val="12636857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745" y="360757"/>
            <a:ext cx="8829515" cy="1356449"/>
          </a:xfrm>
        </p:spPr>
        <p:txBody>
          <a:bodyPr>
            <a:normAutofit/>
          </a:bodyPr>
          <a:lstStyle/>
          <a:p>
            <a:r>
              <a:rPr lang="en-US" sz="3200" b="1" dirty="0" smtClean="0"/>
              <a:t>1. IPv4 Address Space Exhaustion</a:t>
            </a:r>
            <a:endParaRPr lang="en-US" sz="3200" b="1" i="1" dirty="0"/>
          </a:p>
        </p:txBody>
      </p:sp>
      <p:sp>
        <p:nvSpPr>
          <p:cNvPr id="3" name="Subtitle 2"/>
          <p:cNvSpPr>
            <a:spLocks noGrp="1"/>
          </p:cNvSpPr>
          <p:nvPr>
            <p:ph type="subTitle" idx="1"/>
          </p:nvPr>
        </p:nvSpPr>
        <p:spPr>
          <a:xfrm>
            <a:off x="562819" y="2958211"/>
            <a:ext cx="8110362" cy="3492133"/>
          </a:xfrm>
        </p:spPr>
        <p:txBody>
          <a:bodyPr>
            <a:normAutofit/>
          </a:bodyPr>
          <a:lstStyle/>
          <a:p>
            <a:r>
              <a:rPr lang="en-US" sz="2000" i="1" dirty="0" smtClean="0">
                <a:solidFill>
                  <a:schemeClr val="tx1"/>
                </a:solidFill>
              </a:rPr>
              <a:t>"Heavenly </a:t>
            </a:r>
            <a:r>
              <a:rPr lang="en-US" sz="2000" i="1" dirty="0">
                <a:solidFill>
                  <a:schemeClr val="tx1"/>
                </a:solidFill>
              </a:rPr>
              <a:t>Father, bless us</a:t>
            </a:r>
            <a:r>
              <a:rPr lang="en-US" sz="2000" i="1" dirty="0" smtClean="0">
                <a:solidFill>
                  <a:schemeClr val="tx1"/>
                </a:solidFill>
              </a:rPr>
              <a:t>,</a:t>
            </a:r>
            <a:br>
              <a:rPr lang="en-US" sz="2000" i="1" dirty="0" smtClean="0">
                <a:solidFill>
                  <a:schemeClr val="tx1"/>
                </a:solidFill>
              </a:rPr>
            </a:br>
            <a:r>
              <a:rPr lang="en-US" sz="2000" i="1" dirty="0" smtClean="0">
                <a:solidFill>
                  <a:schemeClr val="tx1"/>
                </a:solidFill>
              </a:rPr>
              <a:t>And </a:t>
            </a:r>
            <a:r>
              <a:rPr lang="en-US" sz="2000" i="1" dirty="0">
                <a:solidFill>
                  <a:schemeClr val="tx1"/>
                </a:solidFill>
              </a:rPr>
              <a:t>keep us all </a:t>
            </a:r>
            <a:r>
              <a:rPr lang="en-US" sz="2000" i="1" dirty="0" smtClean="0">
                <a:solidFill>
                  <a:schemeClr val="tx1"/>
                </a:solidFill>
              </a:rPr>
              <a:t>alive.</a:t>
            </a:r>
            <a:br>
              <a:rPr lang="en-US" sz="2000" i="1" dirty="0" smtClean="0">
                <a:solidFill>
                  <a:schemeClr val="tx1"/>
                </a:solidFill>
              </a:rPr>
            </a:br>
            <a:r>
              <a:rPr lang="en-US" sz="2000" i="1" dirty="0" smtClean="0">
                <a:solidFill>
                  <a:schemeClr val="tx1"/>
                </a:solidFill>
              </a:rPr>
              <a:t>There's </a:t>
            </a:r>
            <a:r>
              <a:rPr lang="en-US" sz="2000" i="1" dirty="0">
                <a:solidFill>
                  <a:schemeClr val="tx1"/>
                </a:solidFill>
              </a:rPr>
              <a:t>ten of us to </a:t>
            </a:r>
            <a:r>
              <a:rPr lang="en-US" sz="2000" i="1" dirty="0" smtClean="0">
                <a:solidFill>
                  <a:schemeClr val="tx1"/>
                </a:solidFill>
              </a:rPr>
              <a:t>dinner,</a:t>
            </a:r>
            <a:br>
              <a:rPr lang="en-US" sz="2000" i="1" dirty="0" smtClean="0">
                <a:solidFill>
                  <a:schemeClr val="tx1"/>
                </a:solidFill>
              </a:rPr>
            </a:br>
            <a:r>
              <a:rPr lang="en-US" sz="2000" i="1" dirty="0" smtClean="0">
                <a:solidFill>
                  <a:schemeClr val="tx1"/>
                </a:solidFill>
              </a:rPr>
              <a:t>And </a:t>
            </a:r>
            <a:r>
              <a:rPr lang="en-US" sz="2000" i="1" dirty="0">
                <a:solidFill>
                  <a:schemeClr val="tx1"/>
                </a:solidFill>
              </a:rPr>
              <a:t>not enough for </a:t>
            </a:r>
            <a:r>
              <a:rPr lang="en-US" sz="2000" i="1" dirty="0" smtClean="0">
                <a:solidFill>
                  <a:schemeClr val="tx1"/>
                </a:solidFill>
              </a:rPr>
              <a:t>five.</a:t>
            </a:r>
            <a:br>
              <a:rPr lang="en-US" sz="2000" i="1" dirty="0" smtClean="0">
                <a:solidFill>
                  <a:schemeClr val="tx1"/>
                </a:solidFill>
              </a:rPr>
            </a:br>
            <a:r>
              <a:rPr lang="en-US" sz="2000" dirty="0" smtClean="0">
                <a:solidFill>
                  <a:schemeClr val="tx1"/>
                </a:solidFill>
              </a:rPr>
              <a:t/>
            </a:r>
            <a:br>
              <a:rPr lang="en-US" sz="2000" dirty="0" smtClean="0">
                <a:solidFill>
                  <a:schemeClr val="tx1"/>
                </a:solidFill>
              </a:rPr>
            </a:br>
            <a:r>
              <a:rPr lang="en-US" sz="2000" dirty="0" smtClean="0">
                <a:solidFill>
                  <a:schemeClr val="tx1"/>
                </a:solidFill>
              </a:rPr>
              <a:t>"Hodge's </a:t>
            </a:r>
            <a:r>
              <a:rPr lang="en-US" sz="2000" dirty="0">
                <a:solidFill>
                  <a:schemeClr val="tx1"/>
                </a:solidFill>
              </a:rPr>
              <a:t>grace, Anonymous, </a:t>
            </a:r>
            <a:r>
              <a:rPr lang="en-US" sz="2000" dirty="0" smtClean="0">
                <a:solidFill>
                  <a:schemeClr val="tx1"/>
                </a:solidFill>
              </a:rPr>
              <a:t>1850"</a:t>
            </a:r>
            <a:endParaRPr lang="en-US" sz="2000" dirty="0">
              <a:solidFill>
                <a:schemeClr val="tx1"/>
              </a:solidFill>
            </a:endParaRPr>
          </a:p>
          <a:p>
            <a:r>
              <a:rPr lang="en-US" sz="2000" dirty="0" smtClean="0">
                <a:solidFill>
                  <a:schemeClr val="tx1"/>
                </a:solidFill>
              </a:rPr>
              <a:t> </a:t>
            </a:r>
            <a:br>
              <a:rPr lang="en-US" sz="2000" dirty="0" smtClean="0">
                <a:solidFill>
                  <a:schemeClr val="tx1"/>
                </a:solidFill>
              </a:rPr>
            </a:br>
            <a:r>
              <a:rPr lang="en-US" sz="2000" dirty="0" smtClean="0">
                <a:solidFill>
                  <a:schemeClr val="tx1"/>
                </a:solidFill>
              </a:rPr>
              <a:t>"Slaughtered </a:t>
            </a:r>
            <a:r>
              <a:rPr lang="en-US" sz="2000" dirty="0">
                <a:solidFill>
                  <a:schemeClr val="tx1"/>
                </a:solidFill>
              </a:rPr>
              <a:t>to extinction: Passenger pigeons in </a:t>
            </a:r>
            <a:r>
              <a:rPr lang="en-US" sz="2000" dirty="0" smtClean="0">
                <a:solidFill>
                  <a:schemeClr val="tx1"/>
                </a:solidFill>
              </a:rPr>
              <a:t>Michigan</a:t>
            </a:r>
            <a:r>
              <a:rPr lang="en-US" sz="2000" dirty="0">
                <a:solidFill>
                  <a:schemeClr val="tx1"/>
                </a:solidFill>
              </a:rPr>
              <a:t>,"</a:t>
            </a:r>
            <a:br>
              <a:rPr lang="en-US" sz="2000" dirty="0">
                <a:solidFill>
                  <a:schemeClr val="tx1"/>
                </a:solidFill>
              </a:rPr>
            </a:br>
            <a:r>
              <a:rPr lang="en-US" sz="2000" dirty="0">
                <a:solidFill>
                  <a:schemeClr val="tx1"/>
                </a:solidFill>
              </a:rPr>
              <a:t>http://www.detroitnews.com/article/20120318/METRO/</a:t>
            </a:r>
            <a:r>
              <a:rPr lang="en-US" sz="2000" dirty="0" smtClean="0">
                <a:solidFill>
                  <a:schemeClr val="tx1"/>
                </a:solidFill>
              </a:rPr>
              <a:t>203180301</a:t>
            </a:r>
            <a:endParaRPr lang="en-US" sz="2400" dirty="0">
              <a:solidFill>
                <a:schemeClr val="tx1"/>
              </a:solidFill>
            </a:endParaRPr>
          </a:p>
        </p:txBody>
      </p:sp>
    </p:spTree>
    <p:extLst>
      <p:ext uri="{BB962C8B-B14F-4D97-AF65-F5344CB8AC3E}">
        <p14:creationId xmlns:p14="http://schemas.microsoft.com/office/powerpoint/2010/main" val="335812404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443"/>
            <a:ext cx="9143999" cy="723274"/>
          </a:xfrm>
        </p:spPr>
        <p:txBody>
          <a:bodyPr>
            <a:normAutofit/>
          </a:bodyPr>
          <a:lstStyle/>
          <a:p>
            <a:r>
              <a:rPr lang="en-US" sz="3200" b="1" dirty="0" smtClean="0"/>
              <a:t>More "Merit" Domains (these in selected ccTLDs)</a:t>
            </a:r>
            <a:endParaRPr lang="en-US" sz="3200" b="1" dirty="0"/>
          </a:p>
        </p:txBody>
      </p:sp>
      <p:sp>
        <p:nvSpPr>
          <p:cNvPr id="3" name="Content Placeholder 2"/>
          <p:cNvSpPr>
            <a:spLocks noGrp="1"/>
          </p:cNvSpPr>
          <p:nvPr>
            <p:ph idx="1"/>
          </p:nvPr>
        </p:nvSpPr>
        <p:spPr>
          <a:xfrm>
            <a:off x="167725" y="838716"/>
            <a:ext cx="8817535" cy="5799121"/>
          </a:xfrm>
        </p:spPr>
        <p:txBody>
          <a:bodyPr>
            <a:normAutofit/>
          </a:bodyPr>
          <a:lstStyle/>
          <a:p>
            <a:r>
              <a:rPr lang="en-US" sz="2400" dirty="0" err="1" smtClean="0"/>
              <a:t>merit.ca</a:t>
            </a:r>
            <a:r>
              <a:rPr lang="en-US" sz="2400" dirty="0"/>
              <a:t>:		Merit Travel Group Inc</a:t>
            </a:r>
            <a:r>
              <a:rPr lang="en-US" sz="2400" dirty="0" smtClean="0"/>
              <a:t>.. Toronto CA</a:t>
            </a:r>
          </a:p>
          <a:p>
            <a:r>
              <a:rPr lang="en-US" sz="2400" dirty="0" err="1" smtClean="0"/>
              <a:t>merit.cn</a:t>
            </a:r>
            <a:r>
              <a:rPr lang="en-US" sz="2400" dirty="0" smtClean="0"/>
              <a:t>:		</a:t>
            </a:r>
            <a:r>
              <a:rPr lang="zh-TW" altLang="en-US" sz="2400" dirty="0"/>
              <a:t>北京国网信息有限责任</a:t>
            </a:r>
            <a:r>
              <a:rPr lang="zh-TW" altLang="en-US" sz="2400" dirty="0" smtClean="0"/>
              <a:t>公司</a:t>
            </a:r>
            <a:endParaRPr lang="en-US" altLang="zh-TW" sz="2400" dirty="0" smtClean="0"/>
          </a:p>
          <a:p>
            <a:r>
              <a:rPr lang="en-US" sz="2400" dirty="0" err="1" smtClean="0"/>
              <a:t>merit.cz</a:t>
            </a:r>
            <a:r>
              <a:rPr lang="en-US" sz="2400" dirty="0"/>
              <a:t>:		Merit Group, </a:t>
            </a:r>
            <a:r>
              <a:rPr lang="en-US" sz="2400" dirty="0" err="1"/>
              <a:t>a.s</a:t>
            </a:r>
            <a:r>
              <a:rPr lang="en-US" sz="2400" dirty="0"/>
              <a:t>., </a:t>
            </a:r>
            <a:r>
              <a:rPr lang="en-US" sz="2400" dirty="0" smtClean="0"/>
              <a:t>Olomouc CZ</a:t>
            </a:r>
            <a:endParaRPr lang="en-US" sz="2400" dirty="0"/>
          </a:p>
          <a:p>
            <a:r>
              <a:rPr lang="en-US" sz="2400" dirty="0" err="1" smtClean="0"/>
              <a:t>merit.de</a:t>
            </a:r>
            <a:r>
              <a:rPr lang="en-US" sz="2400" dirty="0"/>
              <a:t>:		Michael </a:t>
            </a:r>
            <a:r>
              <a:rPr lang="en-US" sz="2400" dirty="0" err="1" smtClean="0"/>
              <a:t>Ruppert</a:t>
            </a:r>
            <a:r>
              <a:rPr lang="en-US" sz="2400" dirty="0"/>
              <a:t>, </a:t>
            </a:r>
            <a:r>
              <a:rPr lang="en-US" sz="2400" dirty="0" err="1"/>
              <a:t>Rossbach</a:t>
            </a:r>
            <a:r>
              <a:rPr lang="en-US" sz="2400" dirty="0"/>
              <a:t>/</a:t>
            </a:r>
            <a:r>
              <a:rPr lang="en-US" sz="2400" dirty="0" err="1" smtClean="0"/>
              <a:t>Wied</a:t>
            </a:r>
            <a:r>
              <a:rPr lang="en-US" sz="2400" dirty="0" smtClean="0"/>
              <a:t> DE</a:t>
            </a:r>
          </a:p>
          <a:p>
            <a:r>
              <a:rPr lang="en-US" sz="2400" dirty="0" err="1" smtClean="0"/>
              <a:t>merit.dk</a:t>
            </a:r>
            <a:r>
              <a:rPr lang="en-US" sz="2400" dirty="0"/>
              <a:t>:		A/S </a:t>
            </a:r>
            <a:r>
              <a:rPr lang="en-US" sz="2400" dirty="0" err="1"/>
              <a:t>Mirit-</a:t>
            </a:r>
            <a:r>
              <a:rPr lang="en-US" sz="2400" dirty="0" err="1" smtClean="0"/>
              <a:t>Glas</a:t>
            </a:r>
            <a:r>
              <a:rPr lang="en-US" sz="2400" dirty="0" smtClean="0"/>
              <a:t>, </a:t>
            </a:r>
            <a:r>
              <a:rPr lang="en-US" sz="2400" dirty="0" err="1" smtClean="0"/>
              <a:t>Herlev</a:t>
            </a:r>
            <a:r>
              <a:rPr lang="en-US" sz="2400" dirty="0" smtClean="0"/>
              <a:t> DK</a:t>
            </a:r>
          </a:p>
          <a:p>
            <a:r>
              <a:rPr lang="en-US" sz="2400" dirty="0" err="1" smtClean="0"/>
              <a:t>merit.ee</a:t>
            </a:r>
            <a:r>
              <a:rPr lang="en-US" sz="2400" dirty="0"/>
              <a:t>:		AS Merit </a:t>
            </a:r>
            <a:r>
              <a:rPr lang="en-US" sz="2400" dirty="0" err="1" smtClean="0"/>
              <a:t>Tarkvara</a:t>
            </a:r>
            <a:endParaRPr lang="en-US" sz="2400" dirty="0" smtClean="0"/>
          </a:p>
          <a:p>
            <a:r>
              <a:rPr lang="en-US" sz="2400" dirty="0" err="1" smtClean="0"/>
              <a:t>merit.fi</a:t>
            </a:r>
            <a:r>
              <a:rPr lang="en-US" sz="2400" dirty="0"/>
              <a:t>:			</a:t>
            </a:r>
            <a:r>
              <a:rPr lang="en-US" sz="2400" dirty="0" err="1"/>
              <a:t>Haastattelukeskus</a:t>
            </a:r>
            <a:r>
              <a:rPr lang="en-US" sz="2400" dirty="0"/>
              <a:t> Merit </a:t>
            </a:r>
            <a:r>
              <a:rPr lang="en-US" sz="2400" dirty="0" err="1" smtClean="0"/>
              <a:t>Oy</a:t>
            </a:r>
            <a:r>
              <a:rPr lang="en-US" sz="2400" dirty="0" smtClean="0"/>
              <a:t>, Helsinki FI</a:t>
            </a:r>
          </a:p>
          <a:p>
            <a:r>
              <a:rPr lang="en-US" sz="2400" dirty="0" err="1" smtClean="0"/>
              <a:t>merit.fr</a:t>
            </a:r>
            <a:r>
              <a:rPr lang="en-US" sz="2400" dirty="0"/>
              <a:t>:			</a:t>
            </a:r>
            <a:r>
              <a:rPr lang="en-US" sz="2400" dirty="0" smtClean="0"/>
              <a:t>Merit Li-</a:t>
            </a:r>
            <a:r>
              <a:rPr lang="en-US" sz="2400" dirty="0"/>
              <a:t>Lin Europe SA, </a:t>
            </a:r>
            <a:r>
              <a:rPr lang="en-US" sz="2400" dirty="0" err="1"/>
              <a:t>Eragny</a:t>
            </a:r>
            <a:r>
              <a:rPr lang="en-US" sz="2400" dirty="0"/>
              <a:t> </a:t>
            </a:r>
            <a:r>
              <a:rPr lang="en-US" sz="2400" dirty="0" err="1"/>
              <a:t>sur</a:t>
            </a:r>
            <a:r>
              <a:rPr lang="en-US" sz="2400" dirty="0"/>
              <a:t> </a:t>
            </a:r>
            <a:r>
              <a:rPr lang="en-US" sz="2400" dirty="0" smtClean="0"/>
              <a:t>Oise FR</a:t>
            </a:r>
          </a:p>
          <a:p>
            <a:r>
              <a:rPr lang="en-US" sz="2400" dirty="0" err="1" smtClean="0"/>
              <a:t>merit.hk</a:t>
            </a:r>
            <a:r>
              <a:rPr lang="en-US" sz="2400" dirty="0" smtClean="0"/>
              <a:t>:		Merit Company Limited, HK</a:t>
            </a:r>
          </a:p>
          <a:p>
            <a:r>
              <a:rPr lang="en-US" sz="2400" dirty="0" err="1" smtClean="0"/>
              <a:t>merit.in</a:t>
            </a:r>
            <a:r>
              <a:rPr lang="en-US" sz="2400" dirty="0"/>
              <a:t>:		Philip Morris Brands S.A.R.L</a:t>
            </a:r>
            <a:r>
              <a:rPr lang="en-US" sz="2400" dirty="0" smtClean="0"/>
              <a:t>., Neuchatel CH</a:t>
            </a:r>
            <a:endParaRPr lang="en-US" sz="2000" dirty="0" smtClean="0"/>
          </a:p>
          <a:p>
            <a:r>
              <a:rPr lang="en-US" sz="2400" dirty="0" err="1" smtClean="0"/>
              <a:t>merit.co.uk</a:t>
            </a:r>
            <a:r>
              <a:rPr lang="en-US" sz="2400" dirty="0"/>
              <a:t>:		Magazine Subscription </a:t>
            </a:r>
            <a:r>
              <a:rPr lang="en-US" sz="2400" dirty="0" smtClean="0"/>
              <a:t>Ltd, Darlington UK</a:t>
            </a:r>
          </a:p>
          <a:p>
            <a:endParaRPr lang="en-US" sz="2400" dirty="0"/>
          </a:p>
          <a:p>
            <a:pPr marL="0" indent="0">
              <a:buNone/>
            </a:pPr>
            <a:r>
              <a:rPr lang="en-US" sz="2400" dirty="0" smtClean="0"/>
              <a:t>(BTW, that's just a sampling of the </a:t>
            </a:r>
            <a:r>
              <a:rPr lang="en-US" sz="2400" dirty="0" err="1" smtClean="0"/>
              <a:t>ccTLD</a:t>
            </a:r>
            <a:r>
              <a:rPr lang="en-US" sz="2400" dirty="0" smtClean="0"/>
              <a:t> "merit" domains...)</a:t>
            </a:r>
            <a:endParaRPr lang="en-US" sz="2400" dirty="0"/>
          </a:p>
        </p:txBody>
      </p:sp>
      <p:sp>
        <p:nvSpPr>
          <p:cNvPr id="4" name="Slide Number Placeholder 3"/>
          <p:cNvSpPr>
            <a:spLocks noGrp="1"/>
          </p:cNvSpPr>
          <p:nvPr>
            <p:ph type="sldNum" sz="quarter" idx="12"/>
          </p:nvPr>
        </p:nvSpPr>
        <p:spPr/>
        <p:txBody>
          <a:bodyPr/>
          <a:lstStyle/>
          <a:p>
            <a:fld id="{002A55A4-26E8-5743-9107-115BF5688B2A}" type="slidenum">
              <a:rPr lang="en-US" smtClean="0"/>
              <a:t>40</a:t>
            </a:fld>
            <a:endParaRPr lang="en-US" dirty="0"/>
          </a:p>
        </p:txBody>
      </p:sp>
    </p:spTree>
    <p:extLst>
      <p:ext uri="{BB962C8B-B14F-4D97-AF65-F5344CB8AC3E}">
        <p14:creationId xmlns:p14="http://schemas.microsoft.com/office/powerpoint/2010/main" val="17028227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443"/>
            <a:ext cx="9143999" cy="533920"/>
          </a:xfrm>
        </p:spPr>
        <p:txBody>
          <a:bodyPr>
            <a:normAutofit/>
          </a:bodyPr>
          <a:lstStyle/>
          <a:p>
            <a:r>
              <a:rPr lang="en-US" sz="3200" b="1" dirty="0" smtClean="0"/>
              <a:t>The New gTLDs Trademark Clearinghouse</a:t>
            </a:r>
            <a:endParaRPr lang="en-US" sz="3200" b="1" dirty="0"/>
          </a:p>
        </p:txBody>
      </p:sp>
      <p:sp>
        <p:nvSpPr>
          <p:cNvPr id="3" name="Content Placeholder 2"/>
          <p:cNvSpPr>
            <a:spLocks noGrp="1"/>
          </p:cNvSpPr>
          <p:nvPr>
            <p:ph idx="1"/>
          </p:nvPr>
        </p:nvSpPr>
        <p:spPr>
          <a:xfrm>
            <a:off x="167725" y="865818"/>
            <a:ext cx="8817535" cy="5772020"/>
          </a:xfrm>
        </p:spPr>
        <p:txBody>
          <a:bodyPr>
            <a:normAutofit/>
          </a:bodyPr>
          <a:lstStyle/>
          <a:p>
            <a:r>
              <a:rPr lang="en-US" sz="2400" dirty="0" smtClean="0"/>
              <a:t>If you're not </a:t>
            </a:r>
            <a:r>
              <a:rPr lang="en-US" sz="2400" b="1" dirty="0" smtClean="0"/>
              <a:t>already</a:t>
            </a:r>
            <a:r>
              <a:rPr lang="en-US" sz="2400" dirty="0" smtClean="0"/>
              <a:t> trying to exhaustively register your marks in all currently available gTLDs and ccTLDs, should you start doing so now for all the new gTLDs? Is it really worth it? Would trying to do so even be </a:t>
            </a:r>
            <a:r>
              <a:rPr lang="en-US" sz="2400" i="1" dirty="0" smtClean="0"/>
              <a:t>feasible</a:t>
            </a:r>
            <a:r>
              <a:rPr lang="en-US" sz="2400" dirty="0" smtClean="0"/>
              <a:t> given the number of new gTLDs that have been created?</a:t>
            </a:r>
          </a:p>
          <a:p>
            <a:endParaRPr lang="en-US" sz="2400" dirty="0" smtClean="0"/>
          </a:p>
          <a:p>
            <a:r>
              <a:rPr lang="en-US" sz="2400" dirty="0" smtClean="0"/>
              <a:t>Fortunately, the new </a:t>
            </a:r>
            <a:r>
              <a:rPr lang="en-US" sz="2400" dirty="0" err="1" smtClean="0"/>
              <a:t>gTLD</a:t>
            </a:r>
            <a:r>
              <a:rPr lang="en-US" sz="2400" dirty="0" smtClean="0"/>
              <a:t> process includes a new Trademark Clearinghouse, which potentially simplifies the process of at least protecting your trademarked brands, if you're worried. See </a:t>
            </a:r>
            <a:br>
              <a:rPr lang="en-US" sz="2400" dirty="0" smtClean="0"/>
            </a:br>
            <a:r>
              <a:rPr lang="en-US" sz="2400" dirty="0" smtClean="0"/>
              <a:t>http</a:t>
            </a:r>
            <a:r>
              <a:rPr lang="en-US" sz="2400" dirty="0"/>
              <a:t>://</a:t>
            </a:r>
            <a:r>
              <a:rPr lang="en-US" sz="2400" dirty="0" err="1"/>
              <a:t>www.trademark-clearinghouse.com</a:t>
            </a:r>
            <a:r>
              <a:rPr lang="en-US" sz="2400" dirty="0" smtClean="0"/>
              <a:t>/ for more information.</a:t>
            </a:r>
          </a:p>
          <a:p>
            <a:endParaRPr lang="en-US" sz="2400" dirty="0"/>
          </a:p>
          <a:p>
            <a:r>
              <a:rPr lang="en-US" sz="2400" b="1" dirty="0" smtClean="0"/>
              <a:t>The </a:t>
            </a:r>
            <a:r>
              <a:rPr lang="en-US" sz="2400" b="1" u="sng" dirty="0" smtClean="0"/>
              <a:t>real issue</a:t>
            </a:r>
            <a:r>
              <a:rPr lang="en-US" sz="2400" b="1" dirty="0" smtClean="0"/>
              <a:t> probably isn't all the new domains and cybersquatting risks, it's how (or IF!) you will maintain control of the domains you already have and rely on.</a:t>
            </a:r>
          </a:p>
        </p:txBody>
      </p:sp>
      <p:sp>
        <p:nvSpPr>
          <p:cNvPr id="4" name="Slide Number Placeholder 3"/>
          <p:cNvSpPr>
            <a:spLocks noGrp="1"/>
          </p:cNvSpPr>
          <p:nvPr>
            <p:ph type="sldNum" sz="quarter" idx="12"/>
          </p:nvPr>
        </p:nvSpPr>
        <p:spPr/>
        <p:txBody>
          <a:bodyPr/>
          <a:lstStyle/>
          <a:p>
            <a:fld id="{002A55A4-26E8-5743-9107-115BF5688B2A}" type="slidenum">
              <a:rPr lang="en-US" smtClean="0"/>
              <a:t>41</a:t>
            </a:fld>
            <a:endParaRPr lang="en-US"/>
          </a:p>
        </p:txBody>
      </p:sp>
    </p:spTree>
    <p:extLst>
      <p:ext uri="{BB962C8B-B14F-4D97-AF65-F5344CB8AC3E}">
        <p14:creationId xmlns:p14="http://schemas.microsoft.com/office/powerpoint/2010/main" val="382610009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443"/>
            <a:ext cx="9143999" cy="533920"/>
          </a:xfrm>
        </p:spPr>
        <p:txBody>
          <a:bodyPr>
            <a:normAutofit/>
          </a:bodyPr>
          <a:lstStyle/>
          <a:p>
            <a:r>
              <a:rPr lang="en-US" sz="3200" b="1" dirty="0" smtClean="0"/>
              <a:t>Secure Critical Domain Registrations</a:t>
            </a:r>
            <a:endParaRPr lang="en-US" sz="3200" b="1" dirty="0"/>
          </a:p>
        </p:txBody>
      </p:sp>
      <p:sp>
        <p:nvSpPr>
          <p:cNvPr id="3" name="Content Placeholder 2"/>
          <p:cNvSpPr>
            <a:spLocks noGrp="1"/>
          </p:cNvSpPr>
          <p:nvPr>
            <p:ph idx="1"/>
          </p:nvPr>
        </p:nvSpPr>
        <p:spPr>
          <a:xfrm>
            <a:off x="167725" y="865818"/>
            <a:ext cx="8817535" cy="5772020"/>
          </a:xfrm>
        </p:spPr>
        <p:txBody>
          <a:bodyPr>
            <a:normAutofit/>
          </a:bodyPr>
          <a:lstStyle/>
          <a:p>
            <a:r>
              <a:rPr lang="en-US" sz="2400" dirty="0" smtClean="0"/>
              <a:t>Some may not appreciate how easily some domain name can be hijacked, even including those for major online properties. </a:t>
            </a:r>
          </a:p>
          <a:p>
            <a:r>
              <a:rPr lang="en-US" sz="2400" dirty="0" smtClean="0"/>
              <a:t>Recent hijacks have involved the domains of the NY Times, Twitter, and the Huffington </a:t>
            </a:r>
            <a:r>
              <a:rPr lang="en-US" sz="2400" dirty="0"/>
              <a:t>Post </a:t>
            </a:r>
            <a:r>
              <a:rPr lang="en-US" sz="2400" dirty="0" smtClean="0"/>
              <a:t>( http://</a:t>
            </a:r>
            <a:r>
              <a:rPr lang="en-US" sz="2400" dirty="0" err="1" smtClean="0"/>
              <a:t>www.theregister.co.uk</a:t>
            </a:r>
            <a:r>
              <a:rPr lang="en-US" sz="2400" dirty="0"/>
              <a:t>/2013/08/27/</a:t>
            </a:r>
            <a:r>
              <a:rPr lang="en-US" sz="2400" dirty="0" err="1"/>
              <a:t>twitter_ny_times_in_domain_hijack</a:t>
            </a:r>
            <a:r>
              <a:rPr lang="en-US" sz="2400" dirty="0" smtClean="0"/>
              <a:t>/ ), among others.</a:t>
            </a:r>
          </a:p>
          <a:p>
            <a:r>
              <a:rPr lang="en-US" sz="2400" dirty="0" smtClean="0"/>
              <a:t>If a hacker/cracker can gain access to a domain owner's domain administration panel at the domain owner's registrar, the hacker/cracker can totally control the domain, including doing things like changing the domain name servers to point to their hosts.</a:t>
            </a:r>
          </a:p>
          <a:p>
            <a:r>
              <a:rPr lang="en-US" sz="2400" dirty="0" smtClean="0"/>
              <a:t>If the domain name servers can be changed to name servers of a hacker's choice, the hacker can then hijack/eavesdrop on email for the domain, or they can direct visitors to look-alike sites that will drop malware on the visitor, steal their PII, etc. </a:t>
            </a:r>
          </a:p>
          <a:p>
            <a:r>
              <a:rPr lang="en-US" sz="2400" dirty="0" smtClean="0"/>
              <a:t>This is obviously bad.</a:t>
            </a:r>
          </a:p>
          <a:p>
            <a:endParaRPr lang="en-US" sz="2400" dirty="0" smtClean="0"/>
          </a:p>
          <a:p>
            <a:endParaRPr lang="en-US" sz="2400" dirty="0"/>
          </a:p>
        </p:txBody>
      </p:sp>
      <p:sp>
        <p:nvSpPr>
          <p:cNvPr id="4" name="Slide Number Placeholder 3"/>
          <p:cNvSpPr>
            <a:spLocks noGrp="1"/>
          </p:cNvSpPr>
          <p:nvPr>
            <p:ph type="sldNum" sz="quarter" idx="12"/>
          </p:nvPr>
        </p:nvSpPr>
        <p:spPr/>
        <p:txBody>
          <a:bodyPr/>
          <a:lstStyle/>
          <a:p>
            <a:fld id="{002A55A4-26E8-5743-9107-115BF5688B2A}" type="slidenum">
              <a:rPr lang="en-US" smtClean="0"/>
              <a:t>42</a:t>
            </a:fld>
            <a:endParaRPr lang="en-US"/>
          </a:p>
        </p:txBody>
      </p:sp>
    </p:spTree>
    <p:extLst>
      <p:ext uri="{BB962C8B-B14F-4D97-AF65-F5344CB8AC3E}">
        <p14:creationId xmlns:p14="http://schemas.microsoft.com/office/powerpoint/2010/main" val="243452740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443"/>
            <a:ext cx="9143999" cy="457449"/>
          </a:xfrm>
        </p:spPr>
        <p:txBody>
          <a:bodyPr>
            <a:normAutofit/>
          </a:bodyPr>
          <a:lstStyle/>
          <a:p>
            <a:r>
              <a:rPr lang="en-US" sz="3200" b="1" dirty="0" smtClean="0"/>
              <a:t>Which Registrar Are </a:t>
            </a:r>
            <a:r>
              <a:rPr lang="en-US" sz="3200" b="1" u="sng" dirty="0" smtClean="0"/>
              <a:t>You</a:t>
            </a:r>
            <a:r>
              <a:rPr lang="en-US" sz="3200" b="1" dirty="0" smtClean="0"/>
              <a:t> Using?</a:t>
            </a:r>
            <a:endParaRPr lang="en-US" sz="3200" b="1" dirty="0"/>
          </a:p>
        </p:txBody>
      </p:sp>
      <p:sp>
        <p:nvSpPr>
          <p:cNvPr id="3" name="Content Placeholder 2"/>
          <p:cNvSpPr>
            <a:spLocks noGrp="1"/>
          </p:cNvSpPr>
          <p:nvPr>
            <p:ph idx="1"/>
          </p:nvPr>
        </p:nvSpPr>
        <p:spPr>
          <a:xfrm>
            <a:off x="167725" y="697019"/>
            <a:ext cx="8817535" cy="5940819"/>
          </a:xfrm>
        </p:spPr>
        <p:txBody>
          <a:bodyPr>
            <a:normAutofit/>
          </a:bodyPr>
          <a:lstStyle/>
          <a:p>
            <a:r>
              <a:rPr lang="en-US" sz="2400" dirty="0"/>
              <a:t>You can review </a:t>
            </a:r>
            <a:r>
              <a:rPr lang="en-US" sz="2400" dirty="0" smtClean="0"/>
              <a:t>a relatively </a:t>
            </a:r>
            <a:r>
              <a:rPr lang="en-US" sz="2400" dirty="0"/>
              <a:t>long list of registrars at </a:t>
            </a:r>
            <a:br>
              <a:rPr lang="en-US" sz="2400" dirty="0"/>
            </a:br>
            <a:r>
              <a:rPr lang="en-US" sz="2400" dirty="0"/>
              <a:t>http://</a:t>
            </a:r>
            <a:r>
              <a:rPr lang="en-US" sz="2400" dirty="0" err="1"/>
              <a:t>www.icann.org</a:t>
            </a:r>
            <a:r>
              <a:rPr lang="en-US" sz="2400" dirty="0"/>
              <a:t>/registrar-reports/accredited-</a:t>
            </a:r>
            <a:r>
              <a:rPr lang="en-US" sz="2400" dirty="0" err="1" smtClean="0"/>
              <a:t>list.html</a:t>
            </a:r>
            <a:endParaRPr lang="en-US" sz="2400" dirty="0" smtClean="0"/>
          </a:p>
          <a:p>
            <a:r>
              <a:rPr lang="en-US" sz="2400" dirty="0" smtClean="0"/>
              <a:t>Some registrars specialize in offering cheap and easy domain </a:t>
            </a:r>
            <a:br>
              <a:rPr lang="en-US" sz="2400" dirty="0" smtClean="0"/>
            </a:br>
            <a:r>
              <a:rPr lang="en-US" sz="2400" dirty="0" smtClean="0"/>
              <a:t>name registrations for vanity domains/small business owners.</a:t>
            </a:r>
            <a:r>
              <a:rPr lang="en-US" sz="2400" dirty="0"/>
              <a:t> </a:t>
            </a:r>
            <a:r>
              <a:rPr lang="en-US" sz="2400" dirty="0" smtClean="0"/>
              <a:t/>
            </a:r>
            <a:br>
              <a:rPr lang="en-US" sz="2400" dirty="0" smtClean="0"/>
            </a:br>
            <a:r>
              <a:rPr lang="en-US" sz="2400" dirty="0" smtClean="0"/>
              <a:t>Other registrars may specialize in bulk domain registrations for speculators who routinely register 1000's of domains</a:t>
            </a:r>
            <a:r>
              <a:rPr lang="en-US" sz="2400" dirty="0"/>
              <a:t> </a:t>
            </a:r>
            <a:r>
              <a:rPr lang="en-US" sz="2400" dirty="0" smtClean="0"/>
              <a:t>per day.</a:t>
            </a:r>
            <a:br>
              <a:rPr lang="en-US" sz="2400" dirty="0" smtClean="0"/>
            </a:br>
            <a:r>
              <a:rPr lang="en-US" sz="2400" dirty="0"/>
              <a:t>Only a few </a:t>
            </a:r>
            <a:r>
              <a:rPr lang="en-US" sz="2400" dirty="0" smtClean="0"/>
              <a:t>registrars specialize </a:t>
            </a:r>
            <a:r>
              <a:rPr lang="en-US" sz="2400" dirty="0"/>
              <a:t>in securely managing high value </a:t>
            </a:r>
            <a:r>
              <a:rPr lang="en-US" sz="2400" dirty="0" smtClean="0"/>
              <a:t>corporate domains so </a:t>
            </a:r>
            <a:r>
              <a:rPr lang="en-US" sz="2400" dirty="0"/>
              <a:t>that they don't get </a:t>
            </a:r>
            <a:r>
              <a:rPr lang="en-US" sz="2400" dirty="0" smtClean="0"/>
              <a:t>hijacked.</a:t>
            </a:r>
          </a:p>
          <a:p>
            <a:r>
              <a:rPr lang="en-US" sz="2400" dirty="0" smtClean="0"/>
              <a:t>If you check whois to see what registrars get used by the </a:t>
            </a:r>
            <a:r>
              <a:rPr lang="en-US" sz="2400" u="sng" dirty="0" smtClean="0"/>
              <a:t>top domains on the Internet</a:t>
            </a:r>
            <a:r>
              <a:rPr lang="en-US" sz="2400" dirty="0" smtClean="0"/>
              <a:t>, you may be surprised to see how many </a:t>
            </a:r>
            <a:br>
              <a:rPr lang="en-US" sz="2400" dirty="0" smtClean="0"/>
            </a:br>
            <a:r>
              <a:rPr lang="en-US" sz="2400" dirty="0" smtClean="0"/>
              <a:t>of those domains all use one of a small number of registrars.</a:t>
            </a:r>
          </a:p>
          <a:p>
            <a:r>
              <a:rPr lang="en-US" sz="2400" dirty="0" smtClean="0"/>
              <a:t>When it comes to your dot edu domain, you have no choice (Educause is your only option), but when it comes to your </a:t>
            </a:r>
            <a:r>
              <a:rPr lang="en-US" sz="2400" u="sng" dirty="0" smtClean="0"/>
              <a:t>other domains</a:t>
            </a:r>
            <a:r>
              <a:rPr lang="en-US" sz="2400" dirty="0" smtClean="0"/>
              <a:t>, are you using the "right" registrar? Or did you just you one that happened to be cheap and well known? Check your whois!</a:t>
            </a:r>
            <a:endParaRPr lang="en-US" sz="2400" dirty="0"/>
          </a:p>
          <a:p>
            <a:endParaRPr lang="en-US" sz="2400" dirty="0" smtClean="0"/>
          </a:p>
        </p:txBody>
      </p:sp>
      <p:sp>
        <p:nvSpPr>
          <p:cNvPr id="4" name="Slide Number Placeholder 3"/>
          <p:cNvSpPr>
            <a:spLocks noGrp="1"/>
          </p:cNvSpPr>
          <p:nvPr>
            <p:ph type="sldNum" sz="quarter" idx="12"/>
          </p:nvPr>
        </p:nvSpPr>
        <p:spPr/>
        <p:txBody>
          <a:bodyPr/>
          <a:lstStyle/>
          <a:p>
            <a:fld id="{002A55A4-26E8-5743-9107-115BF5688B2A}" type="slidenum">
              <a:rPr lang="en-US" smtClean="0"/>
              <a:t>43</a:t>
            </a:fld>
            <a:endParaRPr lang="en-US"/>
          </a:p>
        </p:txBody>
      </p:sp>
    </p:spTree>
    <p:extLst>
      <p:ext uri="{BB962C8B-B14F-4D97-AF65-F5344CB8AC3E}">
        <p14:creationId xmlns:p14="http://schemas.microsoft.com/office/powerpoint/2010/main" val="8872501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14151"/>
            <a:ext cx="9144000" cy="627833"/>
          </a:xfrm>
        </p:spPr>
        <p:txBody>
          <a:bodyPr>
            <a:normAutofit/>
          </a:bodyPr>
          <a:lstStyle/>
          <a:p>
            <a:r>
              <a:rPr lang="en-US" sz="3200" b="1" dirty="0" smtClean="0"/>
              <a:t>What Registrars Do Top U.S. </a:t>
            </a:r>
            <a:r>
              <a:rPr lang="en-US" sz="3200" b="1" dirty="0" err="1" smtClean="0"/>
              <a:t>Alexa</a:t>
            </a:r>
            <a:r>
              <a:rPr lang="en-US" sz="3200" b="1" dirty="0"/>
              <a:t> </a:t>
            </a:r>
            <a:r>
              <a:rPr lang="en-US" sz="3200" b="1" dirty="0" smtClean="0"/>
              <a:t>Domains Use?</a:t>
            </a:r>
            <a:endParaRPr lang="en-US" sz="3200" b="1" dirty="0"/>
          </a:p>
        </p:txBody>
      </p:sp>
      <p:sp>
        <p:nvSpPr>
          <p:cNvPr id="6" name="Content Placeholder 5"/>
          <p:cNvSpPr>
            <a:spLocks noGrp="1"/>
          </p:cNvSpPr>
          <p:nvPr>
            <p:ph sz="half" idx="1"/>
          </p:nvPr>
        </p:nvSpPr>
        <p:spPr>
          <a:xfrm>
            <a:off x="457200" y="984556"/>
            <a:ext cx="4038600" cy="5736919"/>
          </a:xfrm>
        </p:spPr>
        <p:txBody>
          <a:bodyPr>
            <a:normAutofit/>
          </a:bodyPr>
          <a:lstStyle/>
          <a:p>
            <a:pPr marL="514350" indent="-514350">
              <a:buFont typeface="+mj-lt"/>
              <a:buAutoNum type="arabicPeriod"/>
            </a:pPr>
            <a:r>
              <a:rPr lang="en-US" sz="1800" dirty="0" err="1" smtClean="0"/>
              <a:t>google.com</a:t>
            </a:r>
            <a:r>
              <a:rPr lang="en-US" sz="1800" dirty="0" smtClean="0"/>
              <a:t>		Mark Monitor</a:t>
            </a:r>
          </a:p>
          <a:p>
            <a:pPr marL="514350" indent="-514350">
              <a:buFont typeface="+mj-lt"/>
              <a:buAutoNum type="arabicPeriod"/>
            </a:pPr>
            <a:r>
              <a:rPr lang="en-US" sz="1800" dirty="0" err="1" smtClean="0"/>
              <a:t>facebook.com</a:t>
            </a:r>
            <a:r>
              <a:rPr lang="en-US" sz="1800" dirty="0" smtClean="0"/>
              <a:t>		Mark Monitor</a:t>
            </a:r>
          </a:p>
          <a:p>
            <a:pPr marL="514350" indent="-514350">
              <a:buFont typeface="+mj-lt"/>
              <a:buAutoNum type="arabicPeriod"/>
            </a:pPr>
            <a:r>
              <a:rPr lang="en-US" sz="1800" dirty="0" err="1" smtClean="0"/>
              <a:t>youtube.com</a:t>
            </a:r>
            <a:r>
              <a:rPr lang="en-US" sz="1800" dirty="0" smtClean="0"/>
              <a:t>		Mark Monitor</a:t>
            </a:r>
          </a:p>
          <a:p>
            <a:pPr marL="514350" indent="-514350">
              <a:buFont typeface="+mj-lt"/>
              <a:buAutoNum type="arabicPeriod"/>
            </a:pPr>
            <a:r>
              <a:rPr lang="en-US" sz="1800" dirty="0" err="1" smtClean="0"/>
              <a:t>yahoo.com</a:t>
            </a:r>
            <a:r>
              <a:rPr lang="en-US" sz="1800" dirty="0" smtClean="0"/>
              <a:t>		Mark Monitor</a:t>
            </a:r>
          </a:p>
          <a:p>
            <a:pPr marL="514350" indent="-514350">
              <a:buFont typeface="+mj-lt"/>
              <a:buAutoNum type="arabicPeriod"/>
            </a:pPr>
            <a:r>
              <a:rPr lang="en-US" sz="1800" dirty="0" err="1"/>
              <a:t>amazon.com</a:t>
            </a:r>
            <a:r>
              <a:rPr lang="en-US" sz="1800" dirty="0"/>
              <a:t>		Mark </a:t>
            </a:r>
            <a:r>
              <a:rPr lang="en-US" sz="1800" dirty="0" smtClean="0"/>
              <a:t>Monitor</a:t>
            </a:r>
          </a:p>
          <a:p>
            <a:pPr marL="514350" indent="-514350">
              <a:buFont typeface="+mj-lt"/>
              <a:buAutoNum type="arabicPeriod"/>
            </a:pPr>
            <a:r>
              <a:rPr lang="en-US" sz="1800" dirty="0" err="1" smtClean="0"/>
              <a:t>wikipedia.org</a:t>
            </a:r>
            <a:r>
              <a:rPr lang="en-US" sz="1800" dirty="0" smtClean="0"/>
              <a:t>		Mark Monitor</a:t>
            </a:r>
          </a:p>
          <a:p>
            <a:pPr marL="514350" indent="-514350">
              <a:buFont typeface="+mj-lt"/>
              <a:buAutoNum type="arabicPeriod"/>
            </a:pPr>
            <a:r>
              <a:rPr lang="en-US" sz="1800" dirty="0" err="1" smtClean="0"/>
              <a:t>linkedin.com</a:t>
            </a:r>
            <a:r>
              <a:rPr lang="en-US" sz="1800" dirty="0" smtClean="0"/>
              <a:t>		Mark Monitor</a:t>
            </a:r>
          </a:p>
          <a:p>
            <a:pPr marL="514350" indent="-514350">
              <a:buFont typeface="+mj-lt"/>
              <a:buAutoNum type="arabicPeriod"/>
            </a:pPr>
            <a:r>
              <a:rPr lang="en-US" sz="1800" dirty="0" err="1" smtClean="0"/>
              <a:t>ebay.com</a:t>
            </a:r>
            <a:r>
              <a:rPr lang="en-US" sz="1800" dirty="0" smtClean="0"/>
              <a:t>		Mark Monitor</a:t>
            </a:r>
          </a:p>
          <a:p>
            <a:pPr marL="514350" indent="-514350">
              <a:buFont typeface="+mj-lt"/>
              <a:buAutoNum type="arabicPeriod"/>
            </a:pPr>
            <a:r>
              <a:rPr lang="en-US" sz="1800" dirty="0" err="1" smtClean="0"/>
              <a:t>twitter.com</a:t>
            </a:r>
            <a:r>
              <a:rPr lang="en-US" sz="1800" dirty="0" smtClean="0"/>
              <a:t>		Corp. Domains</a:t>
            </a:r>
          </a:p>
          <a:p>
            <a:pPr marL="514350" indent="-514350">
              <a:buFont typeface="+mj-lt"/>
              <a:buAutoNum type="arabicPeriod"/>
            </a:pPr>
            <a:r>
              <a:rPr lang="en-US" sz="1800" dirty="0" err="1" smtClean="0"/>
              <a:t>bing.com</a:t>
            </a:r>
            <a:r>
              <a:rPr lang="en-US" sz="1800" dirty="0" smtClean="0"/>
              <a:t>			Mark Monitor</a:t>
            </a:r>
          </a:p>
          <a:p>
            <a:pPr marL="514350" indent="-514350">
              <a:buFont typeface="+mj-lt"/>
              <a:buAutoNum type="arabicPeriod"/>
            </a:pPr>
            <a:r>
              <a:rPr lang="en-US" sz="1800" dirty="0" err="1" smtClean="0"/>
              <a:t>craigslist.com</a:t>
            </a:r>
            <a:r>
              <a:rPr lang="en-US" sz="1800" dirty="0" smtClean="0"/>
              <a:t>		Network </a:t>
            </a:r>
            <a:r>
              <a:rPr lang="en-US" sz="1800" dirty="0" err="1" smtClean="0"/>
              <a:t>Sol'n</a:t>
            </a:r>
            <a:endParaRPr lang="en-US" sz="1800" dirty="0" smtClean="0"/>
          </a:p>
          <a:p>
            <a:pPr marL="514350" indent="-514350">
              <a:buFont typeface="+mj-lt"/>
              <a:buAutoNum type="arabicPeriod"/>
            </a:pPr>
            <a:r>
              <a:rPr lang="en-US" sz="1800" dirty="0" err="1" smtClean="0"/>
              <a:t>pinterest.com</a:t>
            </a:r>
            <a:r>
              <a:rPr lang="en-US" sz="1800" dirty="0" smtClean="0"/>
              <a:t>		</a:t>
            </a:r>
            <a:r>
              <a:rPr lang="en-US" sz="1800" dirty="0" err="1" smtClean="0"/>
              <a:t>Ascio</a:t>
            </a:r>
            <a:r>
              <a:rPr lang="en-US" sz="1800" dirty="0" smtClean="0"/>
              <a:t> Tech</a:t>
            </a:r>
          </a:p>
          <a:p>
            <a:pPr marL="514350" indent="-514350">
              <a:buFont typeface="+mj-lt"/>
              <a:buAutoNum type="arabicPeriod"/>
            </a:pPr>
            <a:r>
              <a:rPr lang="en-US" sz="1800" dirty="0" err="1" smtClean="0"/>
              <a:t>blogspot.com</a:t>
            </a:r>
            <a:r>
              <a:rPr lang="en-US" sz="1800" dirty="0" smtClean="0"/>
              <a:t>		Mark Monitor</a:t>
            </a:r>
          </a:p>
          <a:p>
            <a:pPr marL="514350" indent="-514350">
              <a:buFont typeface="+mj-lt"/>
              <a:buAutoNum type="arabicPeriod"/>
            </a:pPr>
            <a:r>
              <a:rPr lang="en-US" sz="1800" dirty="0" err="1" smtClean="0"/>
              <a:t>go.com</a:t>
            </a:r>
            <a:r>
              <a:rPr lang="en-US" sz="1800" dirty="0" smtClean="0"/>
              <a:t>			CSC Global</a:t>
            </a:r>
          </a:p>
          <a:p>
            <a:pPr marL="514350" indent="-514350">
              <a:buFont typeface="+mj-lt"/>
              <a:buAutoNum type="arabicPeriod"/>
            </a:pPr>
            <a:r>
              <a:rPr lang="en-US" sz="1800" dirty="0" err="1" smtClean="0"/>
              <a:t>live.com</a:t>
            </a:r>
            <a:r>
              <a:rPr lang="en-US" sz="1800" dirty="0" smtClean="0"/>
              <a:t>	</a:t>
            </a:r>
            <a:r>
              <a:rPr lang="en-US" sz="1800" dirty="0"/>
              <a:t>		</a:t>
            </a:r>
            <a:r>
              <a:rPr lang="en-US" sz="1800" dirty="0" smtClean="0"/>
              <a:t>Corp. Domains</a:t>
            </a:r>
          </a:p>
          <a:p>
            <a:pPr marL="514350" indent="-514350">
              <a:buFont typeface="+mj-lt"/>
              <a:buAutoNum type="arabicPeriod"/>
            </a:pPr>
            <a:r>
              <a:rPr lang="en-US" sz="1800" dirty="0" err="1" smtClean="0"/>
              <a:t>espn.go.com</a:t>
            </a:r>
            <a:r>
              <a:rPr lang="en-US" sz="1800" dirty="0" smtClean="0"/>
              <a:t>		CSC Global</a:t>
            </a:r>
            <a:endParaRPr lang="en-US" sz="1800" dirty="0"/>
          </a:p>
          <a:p>
            <a:pPr marL="514350" indent="-514350">
              <a:buFont typeface="+mj-lt"/>
              <a:buAutoNum type="arabicPeriod"/>
            </a:pPr>
            <a:r>
              <a:rPr lang="en-US" sz="1800" dirty="0" err="1" smtClean="0"/>
              <a:t>tumblr.com</a:t>
            </a:r>
            <a:r>
              <a:rPr lang="en-US" sz="1800" dirty="0" smtClean="0"/>
              <a:t>		Mark Monitor</a:t>
            </a:r>
            <a:endParaRPr lang="en-US" sz="1800" dirty="0"/>
          </a:p>
        </p:txBody>
      </p:sp>
      <p:sp>
        <p:nvSpPr>
          <p:cNvPr id="7" name="Content Placeholder 6"/>
          <p:cNvSpPr>
            <a:spLocks noGrp="1"/>
          </p:cNvSpPr>
          <p:nvPr>
            <p:ph sz="half" idx="2"/>
          </p:nvPr>
        </p:nvSpPr>
        <p:spPr>
          <a:xfrm>
            <a:off x="4648200" y="984556"/>
            <a:ext cx="4038600" cy="5736919"/>
          </a:xfrm>
        </p:spPr>
        <p:txBody>
          <a:bodyPr>
            <a:normAutofit/>
          </a:bodyPr>
          <a:lstStyle/>
          <a:p>
            <a:pPr>
              <a:buFont typeface="+mj-lt"/>
              <a:buAutoNum type="arabicPeriod" startAt="18"/>
            </a:pPr>
            <a:r>
              <a:rPr lang="en-US" sz="1800" dirty="0" err="1" smtClean="0"/>
              <a:t>huffingtonpost.com</a:t>
            </a:r>
            <a:r>
              <a:rPr lang="en-US" sz="1800" dirty="0"/>
              <a:t>	</a:t>
            </a:r>
            <a:r>
              <a:rPr lang="en-US" sz="1800" dirty="0" smtClean="0"/>
              <a:t>Melbourne IT</a:t>
            </a:r>
          </a:p>
          <a:p>
            <a:pPr>
              <a:buFont typeface="+mj-lt"/>
              <a:buAutoNum type="arabicPeriod" startAt="18"/>
            </a:pPr>
            <a:r>
              <a:rPr lang="en-US" sz="1800" dirty="0" err="1" smtClean="0"/>
              <a:t>cnn.com</a:t>
            </a:r>
            <a:r>
              <a:rPr lang="en-US" sz="1800" dirty="0" smtClean="0"/>
              <a:t>			Corp. Domains</a:t>
            </a:r>
          </a:p>
          <a:p>
            <a:pPr>
              <a:buFont typeface="+mj-lt"/>
              <a:buAutoNum type="arabicPeriod" startAt="18"/>
            </a:pPr>
            <a:r>
              <a:rPr lang="en-US" sz="1800" dirty="0" err="1" smtClean="0"/>
              <a:t>paypal.com</a:t>
            </a:r>
            <a:r>
              <a:rPr lang="en-US" sz="1800" dirty="0" smtClean="0"/>
              <a:t>		Mark Monitor</a:t>
            </a:r>
          </a:p>
          <a:p>
            <a:pPr>
              <a:buFont typeface="+mj-lt"/>
              <a:buAutoNum type="arabicPeriod" startAt="18"/>
            </a:pPr>
            <a:r>
              <a:rPr lang="en-US" sz="1800" dirty="0" err="1" smtClean="0"/>
              <a:t>wordpress.com</a:t>
            </a:r>
            <a:r>
              <a:rPr lang="en-US" sz="1800" dirty="0" smtClean="0"/>
              <a:t>		Mark Monitor</a:t>
            </a:r>
          </a:p>
          <a:p>
            <a:pPr>
              <a:buFont typeface="+mj-lt"/>
              <a:buAutoNum type="arabicPeriod" startAt="18"/>
            </a:pPr>
            <a:r>
              <a:rPr lang="en-US" sz="1800" dirty="0" err="1" smtClean="0"/>
              <a:t>instagram.com</a:t>
            </a:r>
            <a:r>
              <a:rPr lang="en-US" sz="1800" dirty="0" smtClean="0"/>
              <a:t>		Mark Monitor</a:t>
            </a:r>
          </a:p>
          <a:p>
            <a:pPr>
              <a:buFont typeface="+mj-lt"/>
              <a:buAutoNum type="arabicPeriod" startAt="18"/>
            </a:pPr>
            <a:r>
              <a:rPr lang="en-US" sz="1800" dirty="0" err="1" smtClean="0"/>
              <a:t>msn.com</a:t>
            </a:r>
            <a:r>
              <a:rPr lang="en-US" sz="1800" dirty="0" smtClean="0"/>
              <a:t>			Mark Monitor</a:t>
            </a:r>
          </a:p>
          <a:p>
            <a:pPr>
              <a:buFont typeface="+mj-lt"/>
              <a:buAutoNum type="arabicPeriod" startAt="18"/>
            </a:pPr>
            <a:r>
              <a:rPr lang="en-US" sz="1800" dirty="0" err="1" smtClean="0"/>
              <a:t>apple.com</a:t>
            </a:r>
            <a:r>
              <a:rPr lang="en-US" sz="1800" dirty="0" smtClean="0"/>
              <a:t>			Corp. Domains</a:t>
            </a:r>
          </a:p>
          <a:p>
            <a:pPr>
              <a:buFont typeface="+mj-lt"/>
              <a:buAutoNum type="arabicPeriod" startAt="18"/>
            </a:pPr>
            <a:r>
              <a:rPr lang="en-US" sz="1800" dirty="0" err="1" smtClean="0"/>
              <a:t>netflix.com</a:t>
            </a:r>
            <a:r>
              <a:rPr lang="en-US" sz="1800" dirty="0" smtClean="0"/>
              <a:t>		Mark Monitor</a:t>
            </a:r>
          </a:p>
          <a:p>
            <a:pPr>
              <a:buFont typeface="+mj-lt"/>
              <a:buAutoNum type="arabicPeriod" startAt="18"/>
            </a:pPr>
            <a:r>
              <a:rPr lang="en-US" sz="1800" dirty="0" err="1" smtClean="0"/>
              <a:t>imgur.com</a:t>
            </a:r>
            <a:r>
              <a:rPr lang="en-US" sz="1800" dirty="0" smtClean="0"/>
              <a:t>			ENOM</a:t>
            </a:r>
          </a:p>
          <a:p>
            <a:pPr>
              <a:buFont typeface="+mj-lt"/>
              <a:buAutoNum type="arabicPeriod" startAt="18"/>
            </a:pPr>
            <a:r>
              <a:rPr lang="en-US" sz="1800" dirty="0" err="1" smtClean="0"/>
              <a:t>aol.com</a:t>
            </a:r>
            <a:r>
              <a:rPr lang="en-US" sz="1800" dirty="0" smtClean="0"/>
              <a:t>			Melbourne IT</a:t>
            </a:r>
          </a:p>
          <a:p>
            <a:pPr>
              <a:buFont typeface="+mj-lt"/>
              <a:buAutoNum type="arabicPeriod" startAt="18"/>
            </a:pPr>
            <a:r>
              <a:rPr lang="en-US" sz="1800" dirty="0" err="1" smtClean="0"/>
              <a:t>walmart.com</a:t>
            </a:r>
            <a:r>
              <a:rPr lang="en-US" sz="1800" dirty="0" smtClean="0"/>
              <a:t>		Corp. Domains</a:t>
            </a:r>
          </a:p>
          <a:p>
            <a:pPr>
              <a:buFont typeface="+mj-lt"/>
              <a:buAutoNum type="arabicPeriod" startAt="18"/>
            </a:pPr>
            <a:r>
              <a:rPr lang="en-US" sz="1800" dirty="0" err="1" smtClean="0"/>
              <a:t>reddit.com</a:t>
            </a:r>
            <a:r>
              <a:rPr lang="en-US" sz="1800" dirty="0" smtClean="0"/>
              <a:t>			</a:t>
            </a:r>
            <a:r>
              <a:rPr lang="en-US" sz="1800" dirty="0" err="1" smtClean="0"/>
              <a:t>Gandi</a:t>
            </a:r>
            <a:endParaRPr lang="en-US" sz="1800" dirty="0" smtClean="0"/>
          </a:p>
          <a:p>
            <a:pPr>
              <a:buFont typeface="+mj-lt"/>
              <a:buAutoNum type="arabicPeriod" startAt="18"/>
            </a:pPr>
            <a:r>
              <a:rPr lang="en-US" sz="1800" dirty="0" err="1" smtClean="0"/>
              <a:t>imdb.com</a:t>
            </a:r>
            <a:r>
              <a:rPr lang="en-US" sz="1800" dirty="0" smtClean="0"/>
              <a:t>			Mark Monitor</a:t>
            </a:r>
          </a:p>
          <a:p>
            <a:pPr>
              <a:buFont typeface="+mj-lt"/>
              <a:buAutoNum type="arabicPeriod" startAt="18"/>
            </a:pPr>
            <a:r>
              <a:rPr lang="en-US" sz="1800" dirty="0" err="1" smtClean="0"/>
              <a:t>weather.com</a:t>
            </a:r>
            <a:r>
              <a:rPr lang="en-US" sz="1800" dirty="0" smtClean="0"/>
              <a:t>		Network </a:t>
            </a:r>
            <a:r>
              <a:rPr lang="en-US" sz="1800" dirty="0" err="1" smtClean="0"/>
              <a:t>Sol'n</a:t>
            </a:r>
            <a:endParaRPr lang="en-US" sz="1800" dirty="0" smtClean="0"/>
          </a:p>
          <a:p>
            <a:pPr>
              <a:buFont typeface="+mj-lt"/>
              <a:buAutoNum type="arabicPeriod" startAt="18"/>
            </a:pPr>
            <a:r>
              <a:rPr lang="en-US" sz="1800" dirty="0" err="1" smtClean="0"/>
              <a:t>yelp.com</a:t>
            </a:r>
            <a:r>
              <a:rPr lang="en-US" sz="1800" dirty="0" smtClean="0"/>
              <a:t>			Mark Monitor</a:t>
            </a:r>
          </a:p>
          <a:p>
            <a:pPr>
              <a:buFont typeface="+mj-lt"/>
              <a:buAutoNum type="arabicPeriod" startAt="18"/>
            </a:pPr>
            <a:r>
              <a:rPr lang="en-US" sz="1800" dirty="0" err="1" smtClean="0"/>
              <a:t>microsoft.com</a:t>
            </a:r>
            <a:r>
              <a:rPr lang="en-US" sz="1800" dirty="0" smtClean="0"/>
              <a:t>		Mark Monitor</a:t>
            </a:r>
          </a:p>
          <a:p>
            <a:pPr>
              <a:buFont typeface="+mj-lt"/>
              <a:buAutoNum type="arabicPeriod" startAt="18"/>
            </a:pPr>
            <a:r>
              <a:rPr lang="en-US" sz="1800" dirty="0" err="1" smtClean="0"/>
              <a:t>bankofamerica.com</a:t>
            </a:r>
            <a:r>
              <a:rPr lang="en-US" sz="1800" dirty="0" smtClean="0"/>
              <a:t>	Mark Monitor</a:t>
            </a:r>
            <a:endParaRPr lang="en-US" sz="1800" dirty="0"/>
          </a:p>
        </p:txBody>
      </p:sp>
      <p:sp>
        <p:nvSpPr>
          <p:cNvPr id="4" name="Slide Number Placeholder 3"/>
          <p:cNvSpPr>
            <a:spLocks noGrp="1"/>
          </p:cNvSpPr>
          <p:nvPr>
            <p:ph type="sldNum" sz="quarter" idx="12"/>
          </p:nvPr>
        </p:nvSpPr>
        <p:spPr/>
        <p:txBody>
          <a:bodyPr/>
          <a:lstStyle/>
          <a:p>
            <a:fld id="{002A55A4-26E8-5743-9107-115BF5688B2A}" type="slidenum">
              <a:rPr lang="en-US" smtClean="0"/>
              <a:t>44</a:t>
            </a:fld>
            <a:endParaRPr lang="en-US" dirty="0"/>
          </a:p>
        </p:txBody>
      </p:sp>
    </p:spTree>
    <p:extLst>
      <p:ext uri="{BB962C8B-B14F-4D97-AF65-F5344CB8AC3E}">
        <p14:creationId xmlns:p14="http://schemas.microsoft.com/office/powerpoint/2010/main" val="1289100764"/>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443"/>
            <a:ext cx="9143999" cy="533920"/>
          </a:xfrm>
        </p:spPr>
        <p:txBody>
          <a:bodyPr>
            <a:normAutofit/>
          </a:bodyPr>
          <a:lstStyle/>
          <a:p>
            <a:r>
              <a:rPr lang="en-US" sz="3200" b="1" dirty="0" smtClean="0">
                <a:solidFill>
                  <a:srgbClr val="17375E"/>
                </a:solidFill>
              </a:rPr>
              <a:t>Facilitating The Tracking of Registrar Reputation</a:t>
            </a:r>
            <a:endParaRPr lang="en-US" sz="3200" b="1" dirty="0">
              <a:solidFill>
                <a:srgbClr val="17375E"/>
              </a:solidFill>
            </a:endParaRPr>
          </a:p>
        </p:txBody>
      </p:sp>
      <p:sp>
        <p:nvSpPr>
          <p:cNvPr id="3" name="Content Placeholder 2"/>
          <p:cNvSpPr>
            <a:spLocks noGrp="1"/>
          </p:cNvSpPr>
          <p:nvPr>
            <p:ph idx="1"/>
          </p:nvPr>
        </p:nvSpPr>
        <p:spPr>
          <a:xfrm>
            <a:off x="167725" y="865818"/>
            <a:ext cx="8817535" cy="5772020"/>
          </a:xfrm>
        </p:spPr>
        <p:txBody>
          <a:bodyPr>
            <a:normAutofit/>
          </a:bodyPr>
          <a:lstStyle/>
          <a:p>
            <a:r>
              <a:rPr lang="en-US" sz="2400" dirty="0" smtClean="0"/>
              <a:t>A quick sidebar: a perennial issue is abusive domain names with concealed/anonymized contact information. While ICANN has conducted multiple whois studies (some excellent, others with almost comically bad analyses), cyber criminals will likely be able to continue to hide behind private/proxy domain registrations, and </a:t>
            </a:r>
            <a:br>
              <a:rPr lang="en-US" sz="2400" dirty="0" smtClean="0"/>
            </a:br>
            <a:r>
              <a:rPr lang="en-US" sz="2400" dirty="0" smtClean="0"/>
              <a:t>investigators will suffer from unduly restrictive whois rate limits.</a:t>
            </a:r>
          </a:p>
          <a:p>
            <a:r>
              <a:rPr lang="en-US" sz="2400" dirty="0" smtClean="0"/>
              <a:t>Way back in 2008, I demonstrated that a small number of registrars were disproportionately associated with abusive domain names, </a:t>
            </a:r>
            <a:br>
              <a:rPr lang="en-US" sz="2400" dirty="0" smtClean="0"/>
            </a:br>
            <a:r>
              <a:rPr lang="en-US" sz="2400" dirty="0" smtClean="0"/>
              <a:t>see</a:t>
            </a:r>
            <a:r>
              <a:rPr lang="en-US" sz="2400" dirty="0"/>
              <a:t> </a:t>
            </a:r>
            <a:r>
              <a:rPr lang="en-US" sz="2400" dirty="0" smtClean="0"/>
              <a:t>http</a:t>
            </a:r>
            <a:r>
              <a:rPr lang="en-US" sz="2400" dirty="0"/>
              <a:t>://pages.uoregon.edu/joe/maawg12/domains-</a:t>
            </a:r>
            <a:r>
              <a:rPr lang="en-US" sz="2400" dirty="0" err="1" smtClean="0"/>
              <a:t>talk.pdf</a:t>
            </a:r>
            <a:endParaRPr lang="en-US" sz="2400" dirty="0"/>
          </a:p>
          <a:p>
            <a:r>
              <a:rPr lang="en-US" sz="2400" dirty="0" smtClean="0"/>
              <a:t>I'm therefore very happy to see some people beginning to talk about making it easier to systematically obtain domain registrar data </a:t>
            </a:r>
            <a:r>
              <a:rPr lang="en-US" sz="2400" u="sng" dirty="0" smtClean="0"/>
              <a:t>at scale</a:t>
            </a:r>
            <a:r>
              <a:rPr lang="en-US" sz="2400" dirty="0" smtClean="0"/>
              <a:t>... There certainly shouldn't be any privacy concerns when it comes to </a:t>
            </a:r>
            <a:r>
              <a:rPr lang="en-US" sz="2400" u="sng" dirty="0" smtClean="0"/>
              <a:t>that</a:t>
            </a:r>
            <a:r>
              <a:rPr lang="en-US" sz="2400" dirty="0" smtClean="0"/>
              <a:t> information! See part 2A of Paul </a:t>
            </a:r>
            <a:r>
              <a:rPr lang="en-US" sz="2400" dirty="0" err="1" smtClean="0"/>
              <a:t>Vixie's</a:t>
            </a:r>
            <a:r>
              <a:rPr lang="en-US" sz="2400" dirty="0" smtClean="0"/>
              <a:t> note: </a:t>
            </a:r>
            <a:br>
              <a:rPr lang="en-US" sz="2400" dirty="0" smtClean="0"/>
            </a:br>
            <a:r>
              <a:rPr lang="en-US" sz="2400" dirty="0" smtClean="0"/>
              <a:t>http</a:t>
            </a:r>
            <a:r>
              <a:rPr lang="en-US" sz="2400" dirty="0"/>
              <a:t>://</a:t>
            </a:r>
            <a:r>
              <a:rPr lang="en-US" sz="2400" dirty="0" err="1"/>
              <a:t>mm.icann.org</a:t>
            </a:r>
            <a:r>
              <a:rPr lang="en-US" sz="2400" dirty="0"/>
              <a:t>/</a:t>
            </a:r>
            <a:r>
              <a:rPr lang="en-US" sz="2400" dirty="0" err="1"/>
              <a:t>pipermail</a:t>
            </a:r>
            <a:r>
              <a:rPr lang="en-US" sz="2400" dirty="0"/>
              <a:t>/</a:t>
            </a:r>
            <a:r>
              <a:rPr lang="en-US" sz="2400" dirty="0" err="1"/>
              <a:t>itipanel</a:t>
            </a:r>
            <a:r>
              <a:rPr lang="en-US" sz="2400" dirty="0"/>
              <a:t>/2013-November/000017.html</a:t>
            </a:r>
            <a:r>
              <a:rPr lang="en-US" sz="2400" dirty="0" smtClean="0"/>
              <a:t/>
            </a:r>
            <a:br>
              <a:rPr lang="en-US" sz="2400" dirty="0" smtClean="0"/>
            </a:br>
            <a:endParaRPr lang="en-US" sz="2400" dirty="0" smtClean="0"/>
          </a:p>
          <a:p>
            <a:endParaRPr lang="en-US" sz="2400" dirty="0"/>
          </a:p>
        </p:txBody>
      </p:sp>
      <p:sp>
        <p:nvSpPr>
          <p:cNvPr id="4" name="Slide Number Placeholder 3"/>
          <p:cNvSpPr>
            <a:spLocks noGrp="1"/>
          </p:cNvSpPr>
          <p:nvPr>
            <p:ph type="sldNum" sz="quarter" idx="12"/>
          </p:nvPr>
        </p:nvSpPr>
        <p:spPr/>
        <p:txBody>
          <a:bodyPr/>
          <a:lstStyle/>
          <a:p>
            <a:fld id="{002A55A4-26E8-5743-9107-115BF5688B2A}" type="slidenum">
              <a:rPr lang="en-US" smtClean="0"/>
              <a:t>45</a:t>
            </a:fld>
            <a:endParaRPr lang="en-US"/>
          </a:p>
        </p:txBody>
      </p:sp>
    </p:spTree>
    <p:extLst>
      <p:ext uri="{BB962C8B-B14F-4D97-AF65-F5344CB8AC3E}">
        <p14:creationId xmlns:p14="http://schemas.microsoft.com/office/powerpoint/2010/main" val="15841760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443"/>
            <a:ext cx="9143999" cy="533920"/>
          </a:xfrm>
        </p:spPr>
        <p:txBody>
          <a:bodyPr>
            <a:normAutofit/>
          </a:bodyPr>
          <a:lstStyle/>
          <a:p>
            <a:r>
              <a:rPr lang="en-US" sz="3200" b="1" dirty="0" smtClean="0"/>
              <a:t>Multifactor Auth For Your Domain Admin Panel</a:t>
            </a:r>
            <a:endParaRPr lang="en-US" sz="3200" b="1" dirty="0"/>
          </a:p>
        </p:txBody>
      </p:sp>
      <p:sp>
        <p:nvSpPr>
          <p:cNvPr id="3" name="Content Placeholder 2"/>
          <p:cNvSpPr>
            <a:spLocks noGrp="1"/>
          </p:cNvSpPr>
          <p:nvPr>
            <p:ph idx="1"/>
          </p:nvPr>
        </p:nvSpPr>
        <p:spPr>
          <a:xfrm>
            <a:off x="167725" y="865818"/>
            <a:ext cx="8817535" cy="5772020"/>
          </a:xfrm>
        </p:spPr>
        <p:txBody>
          <a:bodyPr>
            <a:normAutofit/>
          </a:bodyPr>
          <a:lstStyle/>
          <a:p>
            <a:r>
              <a:rPr lang="en-US" sz="2400" dirty="0" smtClean="0"/>
              <a:t>If your institution has critically important domain names (and is there any modern business that doesn't?), at a minimum, wouldn't it be nice to use a registrar that doesn't relies on just plain passwords?</a:t>
            </a:r>
          </a:p>
          <a:p>
            <a:endParaRPr lang="en-US" sz="2400" dirty="0"/>
          </a:p>
          <a:p>
            <a:r>
              <a:rPr lang="en-US" sz="2400" dirty="0" smtClean="0"/>
              <a:t>There ARE now registrars that do offer </a:t>
            </a:r>
            <a:r>
              <a:rPr lang="en-US" sz="2400" b="1" dirty="0" smtClean="0"/>
              <a:t>multifactor authentication </a:t>
            </a:r>
            <a:r>
              <a:rPr lang="en-US" sz="2400" dirty="0" smtClean="0"/>
              <a:t>to protect your domain registration admin panel access, including:</a:t>
            </a:r>
            <a:br>
              <a:rPr lang="en-US" sz="2400" dirty="0" smtClean="0"/>
            </a:br>
            <a:r>
              <a:rPr lang="en-US" sz="2400" dirty="0"/>
              <a:t/>
            </a:r>
            <a:br>
              <a:rPr lang="en-US" sz="2400" dirty="0"/>
            </a:br>
            <a:r>
              <a:rPr lang="en-US" sz="2400" dirty="0" smtClean="0"/>
              <a:t>-</a:t>
            </a:r>
            <a:r>
              <a:rPr lang="en-US" sz="2400" dirty="0"/>
              <a:t>- http://www.101domain.com/</a:t>
            </a:r>
            <a:r>
              <a:rPr lang="en-US" sz="2400" dirty="0" err="1" smtClean="0"/>
              <a:t>domain_name_security.htm</a:t>
            </a:r>
            <a:r>
              <a:rPr lang="en-US" sz="2400" dirty="0" smtClean="0"/>
              <a:t/>
            </a:r>
            <a:br>
              <a:rPr lang="en-US" sz="2400" dirty="0" smtClean="0"/>
            </a:br>
            <a:r>
              <a:rPr lang="en-US" sz="2400" dirty="0" smtClean="0"/>
              <a:t>-</a:t>
            </a:r>
            <a:r>
              <a:rPr lang="en-US" sz="2400" dirty="0"/>
              <a:t>- http://</a:t>
            </a:r>
            <a:r>
              <a:rPr lang="en-US" sz="2400" dirty="0" err="1"/>
              <a:t>blog.dnsimple.com</a:t>
            </a:r>
            <a:r>
              <a:rPr lang="en-US" sz="2400" dirty="0"/>
              <a:t>/protect-your-</a:t>
            </a:r>
            <a:r>
              <a:rPr lang="en-US" sz="2400" dirty="0" err="1"/>
              <a:t>dnsimple</a:t>
            </a:r>
            <a:r>
              <a:rPr lang="en-US" sz="2400" dirty="0"/>
              <a:t>-account-with</a:t>
            </a:r>
            <a:r>
              <a:rPr lang="en-US" sz="2400" dirty="0" smtClean="0"/>
              <a:t>-</a:t>
            </a:r>
            <a:br>
              <a:rPr lang="en-US" sz="2400" dirty="0" smtClean="0"/>
            </a:br>
            <a:r>
              <a:rPr lang="en-US" sz="2400" dirty="0" smtClean="0"/>
              <a:t>    two</a:t>
            </a:r>
            <a:r>
              <a:rPr lang="en-US" sz="2400" dirty="0"/>
              <a:t>-factor-authentication-from-</a:t>
            </a:r>
            <a:r>
              <a:rPr lang="en-US" sz="2400" dirty="0" err="1"/>
              <a:t>authy</a:t>
            </a:r>
            <a:r>
              <a:rPr lang="en-US" sz="2400" dirty="0"/>
              <a:t>/</a:t>
            </a:r>
            <a:br>
              <a:rPr lang="en-US" sz="2400" dirty="0"/>
            </a:br>
            <a:r>
              <a:rPr lang="en-US" sz="2400" dirty="0"/>
              <a:t>-- http://</a:t>
            </a:r>
            <a:r>
              <a:rPr lang="en-US" sz="2400" dirty="0" err="1"/>
              <a:t>www.dynadot.com</a:t>
            </a:r>
            <a:r>
              <a:rPr lang="en-US" sz="2400" dirty="0"/>
              <a:t>/domain/</a:t>
            </a:r>
            <a:r>
              <a:rPr lang="en-US" sz="2400" dirty="0" err="1" smtClean="0"/>
              <a:t>security.html</a:t>
            </a:r>
            <a:r>
              <a:rPr lang="en-US" sz="2400" dirty="0"/>
              <a:t/>
            </a:r>
            <a:br>
              <a:rPr lang="en-US" sz="2400" dirty="0"/>
            </a:br>
            <a:r>
              <a:rPr lang="en-US" sz="2400" dirty="0"/>
              <a:t>-- http://</a:t>
            </a:r>
            <a:r>
              <a:rPr lang="en-US" sz="2400" dirty="0" err="1"/>
              <a:t>wiki.gandi.net</a:t>
            </a:r>
            <a:r>
              <a:rPr lang="en-US" sz="2400" dirty="0"/>
              <a:t>/en/contacts/login/2-factor-</a:t>
            </a:r>
            <a:r>
              <a:rPr lang="en-US" sz="2400" dirty="0" smtClean="0"/>
              <a:t>activation</a:t>
            </a:r>
            <a:br>
              <a:rPr lang="en-US" sz="2400" dirty="0" smtClean="0"/>
            </a:br>
            <a:r>
              <a:rPr lang="en-US" sz="2400" dirty="0" smtClean="0"/>
              <a:t>-</a:t>
            </a:r>
            <a:r>
              <a:rPr lang="en-US" sz="2400" dirty="0"/>
              <a:t>- https://</a:t>
            </a:r>
            <a:r>
              <a:rPr lang="en-US" sz="2400" dirty="0" err="1"/>
              <a:t>www.name.com</a:t>
            </a:r>
            <a:r>
              <a:rPr lang="en-US" sz="2400" dirty="0"/>
              <a:t>/services/</a:t>
            </a:r>
            <a:r>
              <a:rPr lang="en-US" sz="2400" dirty="0" err="1"/>
              <a:t>namesafe</a:t>
            </a:r>
            <a:r>
              <a:rPr lang="en-US" sz="2400" dirty="0"/>
              <a:t/>
            </a:r>
            <a:br>
              <a:rPr lang="en-US" sz="2400" dirty="0"/>
            </a:br>
            <a:r>
              <a:rPr lang="en-US" sz="2400" dirty="0" smtClean="0"/>
              <a:t>-- http</a:t>
            </a:r>
            <a:r>
              <a:rPr lang="en-US" sz="2400" dirty="0"/>
              <a:t>://</a:t>
            </a:r>
            <a:r>
              <a:rPr lang="en-US" sz="2400" dirty="0" err="1"/>
              <a:t>community.namecheap.com</a:t>
            </a:r>
            <a:r>
              <a:rPr lang="en-US" sz="2400" dirty="0"/>
              <a:t>/blog/2013/10/08</a:t>
            </a:r>
            <a:r>
              <a:rPr lang="en-US" sz="2400" dirty="0" smtClean="0"/>
              <a:t>/</a:t>
            </a:r>
            <a:br>
              <a:rPr lang="en-US" sz="2400" dirty="0" smtClean="0"/>
            </a:br>
            <a:r>
              <a:rPr lang="en-US" sz="2400" dirty="0" smtClean="0"/>
              <a:t>    two</a:t>
            </a:r>
            <a:r>
              <a:rPr lang="en-US" sz="2400" dirty="0"/>
              <a:t>-factor-authentication</a:t>
            </a:r>
            <a:r>
              <a:rPr lang="en-US" sz="2400" dirty="0" smtClean="0"/>
              <a:t>/</a:t>
            </a:r>
            <a:br>
              <a:rPr lang="en-US" sz="2400" dirty="0" smtClean="0"/>
            </a:br>
            <a:endParaRPr lang="en-US" sz="2400" dirty="0"/>
          </a:p>
        </p:txBody>
      </p:sp>
      <p:sp>
        <p:nvSpPr>
          <p:cNvPr id="4" name="Slide Number Placeholder 3"/>
          <p:cNvSpPr>
            <a:spLocks noGrp="1"/>
          </p:cNvSpPr>
          <p:nvPr>
            <p:ph type="sldNum" sz="quarter" idx="12"/>
          </p:nvPr>
        </p:nvSpPr>
        <p:spPr/>
        <p:txBody>
          <a:bodyPr/>
          <a:lstStyle/>
          <a:p>
            <a:fld id="{002A55A4-26E8-5743-9107-115BF5688B2A}" type="slidenum">
              <a:rPr lang="en-US" smtClean="0"/>
              <a:t>46</a:t>
            </a:fld>
            <a:endParaRPr lang="en-US"/>
          </a:p>
        </p:txBody>
      </p:sp>
    </p:spTree>
    <p:extLst>
      <p:ext uri="{BB962C8B-B14F-4D97-AF65-F5344CB8AC3E}">
        <p14:creationId xmlns:p14="http://schemas.microsoft.com/office/powerpoint/2010/main" val="20671266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443"/>
            <a:ext cx="9143999" cy="533920"/>
          </a:xfrm>
        </p:spPr>
        <p:txBody>
          <a:bodyPr>
            <a:normAutofit/>
          </a:bodyPr>
          <a:lstStyle/>
          <a:p>
            <a:r>
              <a:rPr lang="en-US" sz="3200" b="1" dirty="0" smtClean="0"/>
              <a:t>Getting Involved: </a:t>
            </a:r>
            <a:r>
              <a:rPr lang="en-US" sz="3200" b="1" u="sng" dirty="0" smtClean="0"/>
              <a:t>Keep Track</a:t>
            </a:r>
            <a:r>
              <a:rPr lang="en-US" sz="3200" b="1" dirty="0" smtClean="0"/>
              <a:t> of Your Domains!</a:t>
            </a:r>
            <a:endParaRPr lang="en-US" sz="3200" b="1" dirty="0"/>
          </a:p>
        </p:txBody>
      </p:sp>
      <p:sp>
        <p:nvSpPr>
          <p:cNvPr id="3" name="Content Placeholder 2"/>
          <p:cNvSpPr>
            <a:spLocks noGrp="1"/>
          </p:cNvSpPr>
          <p:nvPr>
            <p:ph idx="1"/>
          </p:nvPr>
        </p:nvSpPr>
        <p:spPr>
          <a:xfrm>
            <a:off x="167725" y="865818"/>
            <a:ext cx="8817535" cy="5772020"/>
          </a:xfrm>
        </p:spPr>
        <p:txBody>
          <a:bodyPr>
            <a:normAutofit/>
          </a:bodyPr>
          <a:lstStyle/>
          <a:p>
            <a:r>
              <a:rPr lang="en-US" sz="2400" dirty="0" smtClean="0"/>
              <a:t>If your institution has a substantial portfolio of domain names, perhaps created by a handful of different administrators and departments, is there anyone keeping an eye on </a:t>
            </a:r>
            <a:r>
              <a:rPr lang="en-US" sz="2400" u="sng" dirty="0" smtClean="0"/>
              <a:t>all</a:t>
            </a:r>
            <a:r>
              <a:rPr lang="en-US" sz="2400" dirty="0" smtClean="0"/>
              <a:t> of them?</a:t>
            </a:r>
            <a:r>
              <a:rPr lang="en-US" sz="2400" dirty="0"/>
              <a:t> </a:t>
            </a:r>
            <a:r>
              <a:rPr lang="en-US" sz="2400" dirty="0" smtClean="0"/>
              <a:t>Do </a:t>
            </a:r>
            <a:br>
              <a:rPr lang="en-US" sz="2400" dirty="0" smtClean="0"/>
            </a:br>
            <a:r>
              <a:rPr lang="en-US" sz="2400" dirty="0" smtClean="0"/>
              <a:t>you even </a:t>
            </a:r>
            <a:r>
              <a:rPr lang="en-US" sz="2400" u="sng" dirty="0" smtClean="0"/>
              <a:t>know</a:t>
            </a:r>
            <a:r>
              <a:rPr lang="en-US" sz="2400" dirty="0" smtClean="0"/>
              <a:t> all the domain names your school uses?</a:t>
            </a:r>
          </a:p>
          <a:p>
            <a:endParaRPr lang="en-US" sz="2400" dirty="0" smtClean="0"/>
          </a:p>
          <a:p>
            <a:r>
              <a:rPr lang="en-US" sz="2400" dirty="0" smtClean="0"/>
              <a:t>Are all those domains registered to your university? </a:t>
            </a:r>
            <a:r>
              <a:rPr lang="en-US" sz="2400" dirty="0"/>
              <a:t>O</a:t>
            </a:r>
            <a:r>
              <a:rPr lang="en-US" sz="2400" dirty="0" smtClean="0"/>
              <a:t>r are some registered to third parties, such as contractors or individual </a:t>
            </a:r>
            <a:br>
              <a:rPr lang="en-US" sz="2400" dirty="0" smtClean="0"/>
            </a:br>
            <a:r>
              <a:rPr lang="en-US" sz="2400" dirty="0" smtClean="0"/>
              <a:t>employees? (If they're hidden behind private/proxy registrations,</a:t>
            </a:r>
            <a:br>
              <a:rPr lang="en-US" sz="2400" dirty="0" smtClean="0"/>
            </a:br>
            <a:r>
              <a:rPr lang="en-US" sz="2400" dirty="0" smtClean="0"/>
              <a:t>are you SURE you know who's registrant of record for them?)</a:t>
            </a:r>
          </a:p>
          <a:p>
            <a:endParaRPr lang="en-US" sz="2400" dirty="0" smtClean="0"/>
          </a:p>
          <a:p>
            <a:r>
              <a:rPr lang="en-US" sz="2400" dirty="0" smtClean="0"/>
              <a:t>Are all the details (such as email contacts) up-to-date? Or do some refer to former employees and now-retired email systems?</a:t>
            </a:r>
          </a:p>
          <a:p>
            <a:endParaRPr lang="en-US" sz="2400" dirty="0" smtClean="0"/>
          </a:p>
          <a:p>
            <a:r>
              <a:rPr lang="en-US" sz="2400" dirty="0" smtClean="0"/>
              <a:t>And when will each of your domains expire? Any expiring soon?</a:t>
            </a:r>
            <a:endParaRPr lang="en-US" sz="2400" dirty="0"/>
          </a:p>
        </p:txBody>
      </p:sp>
      <p:sp>
        <p:nvSpPr>
          <p:cNvPr id="4" name="Slide Number Placeholder 3"/>
          <p:cNvSpPr>
            <a:spLocks noGrp="1"/>
          </p:cNvSpPr>
          <p:nvPr>
            <p:ph type="sldNum" sz="quarter" idx="12"/>
          </p:nvPr>
        </p:nvSpPr>
        <p:spPr/>
        <p:txBody>
          <a:bodyPr/>
          <a:lstStyle/>
          <a:p>
            <a:fld id="{002A55A4-26E8-5743-9107-115BF5688B2A}" type="slidenum">
              <a:rPr lang="en-US" smtClean="0"/>
              <a:t>47</a:t>
            </a:fld>
            <a:endParaRPr lang="en-US"/>
          </a:p>
        </p:txBody>
      </p:sp>
    </p:spTree>
    <p:extLst>
      <p:ext uri="{BB962C8B-B14F-4D97-AF65-F5344CB8AC3E}">
        <p14:creationId xmlns:p14="http://schemas.microsoft.com/office/powerpoint/2010/main" val="10456587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745" y="552653"/>
            <a:ext cx="8829515" cy="1510880"/>
          </a:xfrm>
        </p:spPr>
        <p:txBody>
          <a:bodyPr>
            <a:normAutofit/>
          </a:bodyPr>
          <a:lstStyle/>
          <a:p>
            <a:r>
              <a:rPr lang="en-US" sz="3200" b="1" dirty="0" smtClean="0"/>
              <a:t>4. DNS</a:t>
            </a:r>
            <a:endParaRPr lang="en-US" sz="3200" b="1" dirty="0"/>
          </a:p>
        </p:txBody>
      </p:sp>
      <p:sp>
        <p:nvSpPr>
          <p:cNvPr id="3" name="Subtitle 2"/>
          <p:cNvSpPr>
            <a:spLocks noGrp="1"/>
          </p:cNvSpPr>
          <p:nvPr>
            <p:ph type="subTitle" idx="1"/>
          </p:nvPr>
        </p:nvSpPr>
        <p:spPr>
          <a:xfrm>
            <a:off x="1371600" y="3145805"/>
            <a:ext cx="6400800" cy="2972641"/>
          </a:xfrm>
        </p:spPr>
        <p:txBody>
          <a:bodyPr>
            <a:normAutofit/>
          </a:bodyPr>
          <a:lstStyle/>
          <a:p>
            <a:r>
              <a:rPr lang="en-US" sz="2400" dirty="0">
                <a:solidFill>
                  <a:schemeClr val="tx1"/>
                </a:solidFill>
              </a:rPr>
              <a:t>"Running a nameserver is not a trivial </a:t>
            </a:r>
            <a:r>
              <a:rPr lang="en-US" sz="2400" dirty="0" smtClean="0">
                <a:solidFill>
                  <a:schemeClr val="tx1"/>
                </a:solidFill>
              </a:rPr>
              <a:t>task.</a:t>
            </a:r>
            <a:br>
              <a:rPr lang="en-US" sz="2400" dirty="0" smtClean="0">
                <a:solidFill>
                  <a:schemeClr val="tx1"/>
                </a:solidFill>
              </a:rPr>
            </a:br>
            <a:r>
              <a:rPr lang="en-US" sz="2400" dirty="0" smtClean="0">
                <a:solidFill>
                  <a:schemeClr val="tx1"/>
                </a:solidFill>
              </a:rPr>
              <a:t>There </a:t>
            </a:r>
            <a:r>
              <a:rPr lang="en-US" sz="2400" dirty="0">
                <a:solidFill>
                  <a:schemeClr val="tx1"/>
                </a:solidFill>
              </a:rPr>
              <a:t>are many things that can go wrong [...]</a:t>
            </a:r>
            <a:r>
              <a:rPr lang="en-US" sz="2400" dirty="0" smtClean="0">
                <a:solidFill>
                  <a:schemeClr val="tx1"/>
                </a:solidFill>
              </a:rPr>
              <a:t>"</a:t>
            </a:r>
            <a:br>
              <a:rPr lang="en-US" sz="2400" dirty="0" smtClean="0">
                <a:solidFill>
                  <a:schemeClr val="tx1"/>
                </a:solidFill>
              </a:rPr>
            </a:br>
            <a:endParaRPr lang="en-US" sz="2400" dirty="0">
              <a:solidFill>
                <a:schemeClr val="tx1"/>
              </a:solidFill>
            </a:endParaRPr>
          </a:p>
          <a:p>
            <a:r>
              <a:rPr lang="en-US" sz="1800" dirty="0">
                <a:solidFill>
                  <a:schemeClr val="tx1"/>
                </a:solidFill>
              </a:rPr>
              <a:t>David Barr, Penn State University, February 1996,</a:t>
            </a:r>
          </a:p>
          <a:p>
            <a:r>
              <a:rPr lang="en-US" sz="1800" dirty="0">
                <a:solidFill>
                  <a:schemeClr val="tx1"/>
                </a:solidFill>
              </a:rPr>
              <a:t>RFC1912, "Common DNS Operational and Configuration Errors"</a:t>
            </a:r>
          </a:p>
        </p:txBody>
      </p:sp>
    </p:spTree>
    <p:extLst>
      <p:ext uri="{BB962C8B-B14F-4D97-AF65-F5344CB8AC3E}">
        <p14:creationId xmlns:p14="http://schemas.microsoft.com/office/powerpoint/2010/main" val="103515382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442"/>
            <a:ext cx="9143999" cy="549129"/>
          </a:xfrm>
        </p:spPr>
        <p:txBody>
          <a:bodyPr>
            <a:normAutofit/>
          </a:bodyPr>
          <a:lstStyle/>
          <a:p>
            <a:r>
              <a:rPr lang="en-US" sz="3200" b="1" dirty="0" smtClean="0"/>
              <a:t>DNS: A Crucial (If Often-Neglected) Service</a:t>
            </a:r>
            <a:endParaRPr lang="en-US" sz="3200" b="1" dirty="0"/>
          </a:p>
        </p:txBody>
      </p:sp>
      <p:sp>
        <p:nvSpPr>
          <p:cNvPr id="3" name="Content Placeholder 2"/>
          <p:cNvSpPr>
            <a:spLocks noGrp="1"/>
          </p:cNvSpPr>
          <p:nvPr>
            <p:ph idx="1"/>
          </p:nvPr>
        </p:nvSpPr>
        <p:spPr>
          <a:xfrm>
            <a:off x="167725" y="865818"/>
            <a:ext cx="8817535" cy="5772020"/>
          </a:xfrm>
        </p:spPr>
        <p:txBody>
          <a:bodyPr>
            <a:normAutofit/>
          </a:bodyPr>
          <a:lstStyle/>
          <a:p>
            <a:r>
              <a:rPr lang="en-US" sz="2400" dirty="0" smtClean="0"/>
              <a:t>We've talked about IPv4 and IPv6 addresses and domain names. Now let's now talk a little about the glue that ties them together, </a:t>
            </a:r>
            <a:br>
              <a:rPr lang="en-US" sz="2400" dirty="0" smtClean="0"/>
            </a:br>
            <a:r>
              <a:rPr lang="en-US" sz="2400" dirty="0" smtClean="0"/>
              <a:t>the domain name system (DNS)</a:t>
            </a:r>
            <a:r>
              <a:rPr lang="en-US" sz="2400" dirty="0"/>
              <a:t>.</a:t>
            </a:r>
            <a:endParaRPr lang="en-US" sz="2400" dirty="0" smtClean="0"/>
          </a:p>
          <a:p>
            <a:r>
              <a:rPr lang="en-US" sz="2400" dirty="0" smtClean="0"/>
              <a:t>DNS transparently and efficiently maps names, such as </a:t>
            </a:r>
            <a:r>
              <a:rPr lang="en-US" sz="2400" dirty="0" err="1" smtClean="0"/>
              <a:t>www.merit.edu</a:t>
            </a:r>
            <a:r>
              <a:rPr lang="en-US" sz="2400" dirty="0" smtClean="0"/>
              <a:t>, to IP addresses such </a:t>
            </a:r>
            <a:r>
              <a:rPr lang="en-US" sz="2400" dirty="0"/>
              <a:t>as </a:t>
            </a:r>
            <a:r>
              <a:rPr lang="en-US" sz="2400" dirty="0" smtClean="0"/>
              <a:t>207.75.117.26</a:t>
            </a:r>
            <a:endParaRPr lang="en-US" sz="2400" dirty="0"/>
          </a:p>
          <a:p>
            <a:r>
              <a:rPr lang="en-US" sz="2400" dirty="0" smtClean="0"/>
              <a:t>DNS can also (ideally) do the reverse, mapping an IP address (such as 207.75.117.26) to a domain name, although </a:t>
            </a:r>
            <a:r>
              <a:rPr lang="en-US" sz="2400" i="1" dirty="0" smtClean="0"/>
              <a:t>sometimes</a:t>
            </a:r>
            <a:r>
              <a:rPr lang="en-US" sz="2400" dirty="0" smtClean="0"/>
              <a:t> that isn't properly and symmetrically configured (even though it </a:t>
            </a:r>
            <a:r>
              <a:rPr lang="en-US" sz="2400" i="1" dirty="0" smtClean="0"/>
              <a:t>should</a:t>
            </a:r>
            <a:r>
              <a:rPr lang="en-US" sz="2400" dirty="0" smtClean="0"/>
              <a:t> be).</a:t>
            </a:r>
            <a:endParaRPr lang="en-US" sz="2400" dirty="0"/>
          </a:p>
          <a:p>
            <a:r>
              <a:rPr lang="en-US" sz="2400" dirty="0" smtClean="0"/>
              <a:t>Without DNS, the Internet would be a real pain to use, wouldn't scale very well, and wouldn't be very flexible. DNS is important. Given its importance, it's surprising how often it's neglected.</a:t>
            </a:r>
          </a:p>
          <a:p>
            <a:r>
              <a:rPr lang="en-US" sz="2400" dirty="0" smtClean="0"/>
              <a:t>I've previously talked about this, see "Securing DNS: </a:t>
            </a:r>
            <a:br>
              <a:rPr lang="en-US" sz="2400" dirty="0" smtClean="0"/>
            </a:br>
            <a:r>
              <a:rPr lang="en-US" sz="2400" dirty="0" smtClean="0"/>
              <a:t>Doing DNS As If DNS </a:t>
            </a:r>
            <a:r>
              <a:rPr lang="en-US" sz="2400" dirty="0"/>
              <a:t>Actually Mattered," </a:t>
            </a:r>
            <a:r>
              <a:rPr lang="en-US" sz="2400" dirty="0" smtClean="0"/>
              <a:t/>
            </a:r>
            <a:br>
              <a:rPr lang="en-US" sz="2400" dirty="0" smtClean="0"/>
            </a:br>
            <a:r>
              <a:rPr lang="en-US" sz="2400" dirty="0" smtClean="0"/>
              <a:t>http</a:t>
            </a:r>
            <a:r>
              <a:rPr lang="en-US" sz="2400" dirty="0"/>
              <a:t>://pages.uoregon.edu/joe/secprof10-dns/secprof10-dns.pdf</a:t>
            </a:r>
            <a:endParaRPr lang="en-US" sz="2400" dirty="0" smtClean="0"/>
          </a:p>
        </p:txBody>
      </p:sp>
      <p:sp>
        <p:nvSpPr>
          <p:cNvPr id="4" name="Slide Number Placeholder 3"/>
          <p:cNvSpPr>
            <a:spLocks noGrp="1"/>
          </p:cNvSpPr>
          <p:nvPr>
            <p:ph type="sldNum" sz="quarter" idx="12"/>
          </p:nvPr>
        </p:nvSpPr>
        <p:spPr/>
        <p:txBody>
          <a:bodyPr/>
          <a:lstStyle/>
          <a:p>
            <a:fld id="{002A55A4-26E8-5743-9107-115BF5688B2A}" type="slidenum">
              <a:rPr lang="en-US" smtClean="0"/>
              <a:t>49</a:t>
            </a:fld>
            <a:endParaRPr lang="en-US"/>
          </a:p>
        </p:txBody>
      </p:sp>
    </p:spTree>
    <p:extLst>
      <p:ext uri="{BB962C8B-B14F-4D97-AF65-F5344CB8AC3E}">
        <p14:creationId xmlns:p14="http://schemas.microsoft.com/office/powerpoint/2010/main" val="4213855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5" y="120953"/>
            <a:ext cx="8817535" cy="641047"/>
          </a:xfrm>
        </p:spPr>
        <p:txBody>
          <a:bodyPr>
            <a:normAutofit/>
          </a:bodyPr>
          <a:lstStyle/>
          <a:p>
            <a:r>
              <a:rPr lang="en-US" sz="3200" b="1" dirty="0" smtClean="0"/>
              <a:t>IPv4 Address Space Exhaustion</a:t>
            </a:r>
            <a:endParaRPr lang="en-US" sz="3200" b="1" dirty="0"/>
          </a:p>
        </p:txBody>
      </p:sp>
      <p:sp>
        <p:nvSpPr>
          <p:cNvPr id="3" name="Content Placeholder 2"/>
          <p:cNvSpPr>
            <a:spLocks noGrp="1"/>
          </p:cNvSpPr>
          <p:nvPr>
            <p:ph idx="1"/>
          </p:nvPr>
        </p:nvSpPr>
        <p:spPr>
          <a:xfrm>
            <a:off x="167725" y="846667"/>
            <a:ext cx="8817535" cy="5791170"/>
          </a:xfrm>
        </p:spPr>
        <p:txBody>
          <a:bodyPr>
            <a:normAutofit/>
          </a:bodyPr>
          <a:lstStyle/>
          <a:p>
            <a:r>
              <a:rPr lang="en-US" sz="2400" dirty="0" smtClean="0"/>
              <a:t>Large portions of the world are out (or nearly out) of available </a:t>
            </a:r>
            <a:br>
              <a:rPr lang="en-US" sz="2400" dirty="0" smtClean="0"/>
            </a:br>
            <a:r>
              <a:rPr lang="en-US" sz="2400" dirty="0" smtClean="0"/>
              <a:t>IPv4 address space. Without adequate IPv4 address space, it </a:t>
            </a:r>
            <a:br>
              <a:rPr lang="en-US" sz="2400" dirty="0" smtClean="0"/>
            </a:br>
            <a:r>
              <a:rPr lang="en-US" sz="2400" dirty="0" smtClean="0"/>
              <a:t>will be hard for the Internet to continue to grow.</a:t>
            </a:r>
          </a:p>
          <a:p>
            <a:endParaRPr lang="en-US" sz="2400" dirty="0"/>
          </a:p>
          <a:p>
            <a:r>
              <a:rPr lang="en-US" sz="2400" dirty="0" smtClean="0"/>
              <a:t>Somehow, mind bogglingly, this is NOT "front page news."</a:t>
            </a:r>
          </a:p>
          <a:p>
            <a:endParaRPr lang="en-US" sz="2400" dirty="0"/>
          </a:p>
          <a:p>
            <a:r>
              <a:rPr lang="en-US" sz="2400" dirty="0" smtClean="0"/>
              <a:t>I suppose watching global IPv4 address exhaustion it is a bit like being a lobster in a pot of water that's slowly brought up to a boil: </a:t>
            </a:r>
            <a:br>
              <a:rPr lang="en-US" sz="2400" dirty="0" smtClean="0"/>
            </a:br>
            <a:r>
              <a:rPr lang="en-US" sz="2400" dirty="0" smtClean="0"/>
              <a:t>given gradual-enough changes, you may not notice what's happening until it's too late.</a:t>
            </a:r>
          </a:p>
          <a:p>
            <a:endParaRPr lang="en-US" sz="2400" dirty="0"/>
          </a:p>
          <a:p>
            <a:r>
              <a:rPr lang="en-US" sz="2400" dirty="0" smtClean="0"/>
              <a:t>Or maybe running out of IPv4 address space really isn't all that big a deal compared to all the other stuff that's currently a problem for the world?</a:t>
            </a:r>
          </a:p>
        </p:txBody>
      </p:sp>
      <p:sp>
        <p:nvSpPr>
          <p:cNvPr id="4" name="Slide Number Placeholder 3"/>
          <p:cNvSpPr>
            <a:spLocks noGrp="1"/>
          </p:cNvSpPr>
          <p:nvPr>
            <p:ph type="sldNum" sz="quarter" idx="12"/>
          </p:nvPr>
        </p:nvSpPr>
        <p:spPr/>
        <p:txBody>
          <a:bodyPr/>
          <a:lstStyle/>
          <a:p>
            <a:fld id="{002A55A4-26E8-5743-9107-115BF5688B2A}" type="slidenum">
              <a:rPr lang="en-US" smtClean="0"/>
              <a:t>5</a:t>
            </a:fld>
            <a:endParaRPr lang="en-US" dirty="0"/>
          </a:p>
        </p:txBody>
      </p:sp>
    </p:spTree>
    <p:extLst>
      <p:ext uri="{BB962C8B-B14F-4D97-AF65-F5344CB8AC3E}">
        <p14:creationId xmlns:p14="http://schemas.microsoft.com/office/powerpoint/2010/main" val="2505783222"/>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5" y="115442"/>
            <a:ext cx="8817535" cy="750375"/>
          </a:xfrm>
        </p:spPr>
        <p:txBody>
          <a:bodyPr>
            <a:normAutofit/>
          </a:bodyPr>
          <a:lstStyle/>
          <a:p>
            <a:r>
              <a:rPr lang="en-US" sz="3200" b="1" dirty="0" smtClean="0"/>
              <a:t>Starting With The Basics</a:t>
            </a:r>
            <a:endParaRPr lang="en-US" sz="3200" b="1" dirty="0"/>
          </a:p>
        </p:txBody>
      </p:sp>
      <p:sp>
        <p:nvSpPr>
          <p:cNvPr id="3" name="Content Placeholder 2"/>
          <p:cNvSpPr>
            <a:spLocks noGrp="1"/>
          </p:cNvSpPr>
          <p:nvPr>
            <p:ph idx="1"/>
          </p:nvPr>
        </p:nvSpPr>
        <p:spPr>
          <a:xfrm>
            <a:off x="167725" y="865818"/>
            <a:ext cx="8817535" cy="5772020"/>
          </a:xfrm>
        </p:spPr>
        <p:txBody>
          <a:bodyPr>
            <a:normAutofit/>
          </a:bodyPr>
          <a:lstStyle/>
          <a:p>
            <a:r>
              <a:rPr lang="en-US" sz="2400" dirty="0" smtClean="0"/>
              <a:t>Given how important and useful DNS can be, it would be great if all DNS servers were correctly configured and operating well.</a:t>
            </a:r>
          </a:p>
          <a:p>
            <a:endParaRPr lang="en-US" sz="2400" dirty="0" smtClean="0"/>
          </a:p>
          <a:p>
            <a:r>
              <a:rPr lang="en-US" sz="2400" b="1" dirty="0" smtClean="0"/>
              <a:t>You should periodically check your domain's DNS using a free DNS checker such as the one that's at http://</a:t>
            </a:r>
            <a:r>
              <a:rPr lang="en-US" sz="2400" b="1" dirty="0" err="1" smtClean="0"/>
              <a:t>dnscheck.iis.se</a:t>
            </a:r>
            <a:r>
              <a:rPr lang="en-US" sz="2400" b="1" dirty="0" smtClean="0"/>
              <a:t>/ </a:t>
            </a:r>
            <a:r>
              <a:rPr lang="en-US" sz="2400" b="1" dirty="0"/>
              <a:t/>
            </a:r>
            <a:br>
              <a:rPr lang="en-US" sz="2400" b="1" dirty="0"/>
            </a:br>
            <a:r>
              <a:rPr lang="en-US" sz="2400" b="1" dirty="0" smtClean="0"/>
              <a:t/>
            </a:r>
            <a:br>
              <a:rPr lang="en-US" sz="2400" b="1" dirty="0" smtClean="0"/>
            </a:br>
            <a:r>
              <a:rPr lang="en-US" sz="2400" dirty="0" smtClean="0"/>
              <a:t>Do all your domains get a "clean bill of health?"</a:t>
            </a:r>
            <a:r>
              <a:rPr lang="en-US" sz="2400" dirty="0"/>
              <a:t> </a:t>
            </a:r>
            <a:r>
              <a:rPr lang="en-US" sz="2400" dirty="0" smtClean="0"/>
              <a:t>Checking at least some Merit-related university domains, I'm seeing some domains that look great, but others where DNS errors exist. </a:t>
            </a:r>
          </a:p>
          <a:p>
            <a:endParaRPr lang="en-US" sz="2400" dirty="0"/>
          </a:p>
          <a:p>
            <a:r>
              <a:rPr lang="en-US" sz="2400" b="1" dirty="0" smtClean="0"/>
              <a:t>For a service this mission critical, that's crazy.</a:t>
            </a:r>
          </a:p>
          <a:p>
            <a:endParaRPr lang="en-US" sz="2400" dirty="0"/>
          </a:p>
          <a:p>
            <a:r>
              <a:rPr lang="en-US" sz="2400" dirty="0" smtClean="0"/>
              <a:t>Here's the sort of thing you SHOULD be seeing...</a:t>
            </a:r>
          </a:p>
          <a:p>
            <a:endParaRPr lang="en-US" sz="2400" dirty="0" smtClean="0"/>
          </a:p>
        </p:txBody>
      </p:sp>
      <p:sp>
        <p:nvSpPr>
          <p:cNvPr id="4" name="Slide Number Placeholder 3"/>
          <p:cNvSpPr>
            <a:spLocks noGrp="1"/>
          </p:cNvSpPr>
          <p:nvPr>
            <p:ph type="sldNum" sz="quarter" idx="12"/>
          </p:nvPr>
        </p:nvSpPr>
        <p:spPr/>
        <p:txBody>
          <a:bodyPr/>
          <a:lstStyle/>
          <a:p>
            <a:fld id="{002A55A4-26E8-5743-9107-115BF5688B2A}" type="slidenum">
              <a:rPr lang="en-US" smtClean="0"/>
              <a:t>50</a:t>
            </a:fld>
            <a:endParaRPr lang="en-US"/>
          </a:p>
        </p:txBody>
      </p:sp>
    </p:spTree>
    <p:extLst>
      <p:ext uri="{BB962C8B-B14F-4D97-AF65-F5344CB8AC3E}">
        <p14:creationId xmlns:p14="http://schemas.microsoft.com/office/powerpoint/2010/main" val="33408076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002A55A4-26E8-5743-9107-115BF5688B2A}" type="slidenum">
              <a:rPr lang="en-US" smtClean="0"/>
              <a:t>51</a:t>
            </a:fld>
            <a:endParaRPr lang="en-US"/>
          </a:p>
        </p:txBody>
      </p:sp>
      <p:pic>
        <p:nvPicPr>
          <p:cNvPr id="7" name="Picture 6" descr="emich.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45163" y="278807"/>
            <a:ext cx="5613756" cy="5467310"/>
          </a:xfrm>
          <a:prstGeom prst="rect">
            <a:avLst/>
          </a:prstGeom>
        </p:spPr>
      </p:pic>
      <p:sp>
        <p:nvSpPr>
          <p:cNvPr id="2" name="TextBox 1"/>
          <p:cNvSpPr txBox="1"/>
          <p:nvPr/>
        </p:nvSpPr>
        <p:spPr>
          <a:xfrm>
            <a:off x="1111207" y="5991502"/>
            <a:ext cx="7425005" cy="369332"/>
          </a:xfrm>
          <a:prstGeom prst="rect">
            <a:avLst/>
          </a:prstGeom>
          <a:noFill/>
        </p:spPr>
        <p:txBody>
          <a:bodyPr wrap="none" rtlCol="0">
            <a:spAutoFit/>
          </a:bodyPr>
          <a:lstStyle/>
          <a:p>
            <a:r>
              <a:rPr lang="en-US" b="1" dirty="0" smtClean="0">
                <a:latin typeface="Times New Roman"/>
              </a:rPr>
              <a:t>Unfortunately, not all "members of the class" get an equally clean report!</a:t>
            </a:r>
            <a:endParaRPr lang="en-US" b="1" dirty="0">
              <a:latin typeface="Times New Roman"/>
            </a:endParaRPr>
          </a:p>
        </p:txBody>
      </p:sp>
    </p:spTree>
    <p:extLst>
      <p:ext uri="{BB962C8B-B14F-4D97-AF65-F5344CB8AC3E}">
        <p14:creationId xmlns:p14="http://schemas.microsoft.com/office/powerpoint/2010/main" val="258453795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5" y="115442"/>
            <a:ext cx="8817535" cy="918335"/>
          </a:xfrm>
        </p:spPr>
        <p:txBody>
          <a:bodyPr>
            <a:normAutofit/>
          </a:bodyPr>
          <a:lstStyle/>
          <a:p>
            <a:r>
              <a:rPr lang="en-US" sz="3200" b="1" dirty="0" smtClean="0"/>
              <a:t>Just Having Correctly Configured DNS </a:t>
            </a:r>
            <a:br>
              <a:rPr lang="en-US" sz="3200" b="1" dirty="0" smtClean="0"/>
            </a:br>
            <a:r>
              <a:rPr lang="en-US" sz="3200" b="1" dirty="0" smtClean="0"/>
              <a:t>Isn't Enough: </a:t>
            </a:r>
            <a:r>
              <a:rPr lang="en-US" sz="3200" b="1" u="sng" dirty="0" smtClean="0"/>
              <a:t>You Need DNSSEC, Too</a:t>
            </a:r>
            <a:endParaRPr lang="en-US" sz="3200" b="1" u="sng" dirty="0"/>
          </a:p>
        </p:txBody>
      </p:sp>
      <p:sp>
        <p:nvSpPr>
          <p:cNvPr id="3" name="Content Placeholder 2"/>
          <p:cNvSpPr>
            <a:spLocks noGrp="1"/>
          </p:cNvSpPr>
          <p:nvPr>
            <p:ph idx="1"/>
          </p:nvPr>
        </p:nvSpPr>
        <p:spPr>
          <a:xfrm>
            <a:off x="167725" y="1255300"/>
            <a:ext cx="8817535" cy="5382538"/>
          </a:xfrm>
        </p:spPr>
        <p:txBody>
          <a:bodyPr>
            <a:normAutofit/>
          </a:bodyPr>
          <a:lstStyle/>
          <a:p>
            <a:r>
              <a:rPr lang="en-US" sz="2400" dirty="0" smtClean="0"/>
              <a:t>You can have perfectly configured and fully functional DNS servers, and yet still have important DNS-related work left to do. </a:t>
            </a:r>
          </a:p>
          <a:p>
            <a:r>
              <a:rPr lang="en-US" sz="2400" dirty="0" smtClean="0"/>
              <a:t>For example, what about DNSSEC? If you're not currently using DNSSEC to cryptographically protect your DNS, your infrastructure is vulnerable to cache poisoning attacks.</a:t>
            </a:r>
          </a:p>
          <a:p>
            <a:r>
              <a:rPr lang="en-US" sz="2400" dirty="0"/>
              <a:t>Because DNS serves the critical function of mapping names to IP addresses, </a:t>
            </a:r>
            <a:r>
              <a:rPr lang="en-US" sz="2400" dirty="0" smtClean="0"/>
              <a:t>you </a:t>
            </a:r>
            <a:r>
              <a:rPr lang="en-US" sz="2400" dirty="0"/>
              <a:t>need DNS to be a "trustworthy </a:t>
            </a:r>
            <a:r>
              <a:rPr lang="en-US" sz="2400" dirty="0" smtClean="0"/>
              <a:t>guide" </a:t>
            </a:r>
            <a:r>
              <a:rPr lang="en-US" sz="2400" dirty="0"/>
              <a:t>and not an unfaithful </a:t>
            </a:r>
            <a:r>
              <a:rPr lang="en-US" sz="2400" dirty="0" smtClean="0"/>
              <a:t>servant </a:t>
            </a:r>
            <a:r>
              <a:rPr lang="en-US" sz="2400" dirty="0"/>
              <a:t>that </a:t>
            </a:r>
            <a:r>
              <a:rPr lang="en-US" sz="2400" dirty="0" smtClean="0"/>
              <a:t>may </a:t>
            </a:r>
            <a:r>
              <a:rPr lang="en-US" sz="2400" dirty="0"/>
              <a:t>pretend to take </a:t>
            </a:r>
            <a:r>
              <a:rPr lang="en-US" sz="2400" dirty="0" smtClean="0"/>
              <a:t>you where you want to go only </a:t>
            </a:r>
            <a:r>
              <a:rPr lang="en-US" sz="2400" dirty="0"/>
              <a:t>to </a:t>
            </a:r>
            <a:r>
              <a:rPr lang="en-US" sz="2400" dirty="0" smtClean="0"/>
              <a:t>actually drop you off in </a:t>
            </a:r>
            <a:r>
              <a:rPr lang="en-US" sz="2400" dirty="0"/>
              <a:t>a dangerous neighborhood.</a:t>
            </a:r>
          </a:p>
          <a:p>
            <a:r>
              <a:rPr lang="en-US" sz="2400" dirty="0"/>
              <a:t>DNSSEC helps cryptographically protect that mapping process -- IF sites </a:t>
            </a:r>
            <a:r>
              <a:rPr lang="en-US" sz="2400" dirty="0" smtClean="0"/>
              <a:t>bother using </a:t>
            </a:r>
            <a:r>
              <a:rPr lang="en-US" sz="2400" dirty="0"/>
              <a:t>it. </a:t>
            </a:r>
            <a:r>
              <a:rPr lang="en-US" sz="2400" dirty="0" smtClean="0"/>
              <a:t>Most sites don't. If sites don't use </a:t>
            </a:r>
            <a:br>
              <a:rPr lang="en-US" sz="2400" dirty="0" smtClean="0"/>
            </a:br>
            <a:r>
              <a:rPr lang="en-US" sz="2400" dirty="0" smtClean="0"/>
              <a:t>DNSSEC, an attacker can replace real IP addresses with alternative addresses of their choosing. That can be disastrous.</a:t>
            </a:r>
            <a:endParaRPr lang="en-US" sz="2400" dirty="0"/>
          </a:p>
        </p:txBody>
      </p:sp>
      <p:sp>
        <p:nvSpPr>
          <p:cNvPr id="4" name="Slide Number Placeholder 3"/>
          <p:cNvSpPr>
            <a:spLocks noGrp="1"/>
          </p:cNvSpPr>
          <p:nvPr>
            <p:ph type="sldNum" sz="quarter" idx="12"/>
          </p:nvPr>
        </p:nvSpPr>
        <p:spPr/>
        <p:txBody>
          <a:bodyPr/>
          <a:lstStyle/>
          <a:p>
            <a:fld id="{002A55A4-26E8-5743-9107-115BF5688B2A}" type="slidenum">
              <a:rPr lang="en-US" smtClean="0"/>
              <a:t>52</a:t>
            </a:fld>
            <a:endParaRPr lang="en-US"/>
          </a:p>
        </p:txBody>
      </p:sp>
    </p:spTree>
    <p:extLst>
      <p:ext uri="{BB962C8B-B14F-4D97-AF65-F5344CB8AC3E}">
        <p14:creationId xmlns:p14="http://schemas.microsoft.com/office/powerpoint/2010/main" val="9987406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5" y="115442"/>
            <a:ext cx="8817535" cy="918335"/>
          </a:xfrm>
        </p:spPr>
        <p:txBody>
          <a:bodyPr>
            <a:normAutofit/>
          </a:bodyPr>
          <a:lstStyle/>
          <a:p>
            <a:r>
              <a:rPr lang="en-US" sz="3200" b="1" dirty="0" smtClean="0"/>
              <a:t>Signing Your Own DNS Zones</a:t>
            </a:r>
            <a:r>
              <a:rPr lang="en-US" sz="3200" b="1" dirty="0"/>
              <a:t> </a:t>
            </a:r>
            <a:r>
              <a:rPr lang="en-US" sz="3200" b="1" dirty="0" smtClean="0"/>
              <a:t>and/or </a:t>
            </a:r>
            <a:br>
              <a:rPr lang="en-US" sz="3200" b="1" dirty="0" smtClean="0"/>
            </a:br>
            <a:r>
              <a:rPr lang="en-US" sz="3200" b="1" dirty="0" smtClean="0"/>
              <a:t>Validating Domains That Others Have Signed</a:t>
            </a:r>
            <a:endParaRPr lang="en-US" sz="3200" b="1" dirty="0"/>
          </a:p>
        </p:txBody>
      </p:sp>
      <p:sp>
        <p:nvSpPr>
          <p:cNvPr id="3" name="Content Placeholder 2"/>
          <p:cNvSpPr>
            <a:spLocks noGrp="1"/>
          </p:cNvSpPr>
          <p:nvPr>
            <p:ph idx="1"/>
          </p:nvPr>
        </p:nvSpPr>
        <p:spPr>
          <a:xfrm>
            <a:off x="167725" y="1255300"/>
            <a:ext cx="8817535" cy="5382538"/>
          </a:xfrm>
        </p:spPr>
        <p:txBody>
          <a:bodyPr>
            <a:normAutofit/>
          </a:bodyPr>
          <a:lstStyle/>
          <a:p>
            <a:r>
              <a:rPr lang="en-US" sz="2400" dirty="0" smtClean="0"/>
              <a:t>When it comes to DNSSEC, there are </a:t>
            </a:r>
            <a:r>
              <a:rPr lang="en-US" sz="2400" b="1" dirty="0" smtClean="0"/>
              <a:t>two things </a:t>
            </a:r>
            <a:r>
              <a:rPr lang="en-US" sz="2400" dirty="0" smtClean="0"/>
              <a:t>you can choose </a:t>
            </a:r>
            <a:br>
              <a:rPr lang="en-US" sz="2400" dirty="0" smtClean="0"/>
            </a:br>
            <a:r>
              <a:rPr lang="en-US" sz="2400" dirty="0" smtClean="0"/>
              <a:t>to do: you can sign your own authoritative zones (as Internet2 and InCommon currently do), or your recursive resolvers can validate the domains that others have signed (as the University of Oregon currently does). Ideally, </a:t>
            </a:r>
            <a:r>
              <a:rPr lang="en-US" sz="2400" b="1" dirty="0" smtClean="0"/>
              <a:t>you should do both.</a:t>
            </a:r>
            <a:r>
              <a:rPr lang="en-US" sz="2400" dirty="0" smtClean="0"/>
              <a:t> If you want to start slowly, unless your domains are potential high value targets for hijacking, I'd suggest beginning by validating the DNSSEC signatures of other sites' DNSSEC signed domains.</a:t>
            </a:r>
          </a:p>
          <a:p>
            <a:r>
              <a:rPr lang="en-US" sz="2400" dirty="0"/>
              <a:t>F</a:t>
            </a:r>
            <a:r>
              <a:rPr lang="en-US" sz="2400" dirty="0" smtClean="0"/>
              <a:t>ortunately that's easily accomplished if you're using BIND (technically, it's literally a matter of adding a couple of lines into BIND's config file and then restarting BIND):</a:t>
            </a:r>
            <a:br>
              <a:rPr lang="en-US" sz="2400" dirty="0" smtClean="0"/>
            </a:br>
            <a:r>
              <a:rPr lang="en-US" sz="2400" dirty="0" smtClean="0"/>
              <a:t/>
            </a:r>
            <a:br>
              <a:rPr lang="en-US" sz="2400" dirty="0" smtClean="0"/>
            </a:br>
            <a:r>
              <a:rPr lang="en-US" sz="2000" dirty="0" smtClean="0">
                <a:latin typeface="Courier"/>
                <a:cs typeface="Courier"/>
              </a:rPr>
              <a:t>dnssec</a:t>
            </a:r>
            <a:r>
              <a:rPr lang="en-US" sz="2000" dirty="0">
                <a:latin typeface="Courier"/>
                <a:cs typeface="Courier"/>
              </a:rPr>
              <a:t>-enable yes; </a:t>
            </a:r>
            <a:r>
              <a:rPr lang="en-US" sz="2000" dirty="0" smtClean="0">
                <a:latin typeface="Courier"/>
                <a:cs typeface="Courier"/>
              </a:rPr>
              <a:t/>
            </a:r>
            <a:br>
              <a:rPr lang="en-US" sz="2000" dirty="0" smtClean="0">
                <a:latin typeface="Courier"/>
                <a:cs typeface="Courier"/>
              </a:rPr>
            </a:br>
            <a:r>
              <a:rPr lang="en-US" sz="2000" dirty="0" smtClean="0">
                <a:latin typeface="Courier"/>
                <a:cs typeface="Courier"/>
              </a:rPr>
              <a:t>dnssec</a:t>
            </a:r>
            <a:r>
              <a:rPr lang="en-US" sz="2000" dirty="0">
                <a:latin typeface="Courier"/>
                <a:cs typeface="Courier"/>
              </a:rPr>
              <a:t>-validation yes;</a:t>
            </a:r>
          </a:p>
        </p:txBody>
      </p:sp>
      <p:sp>
        <p:nvSpPr>
          <p:cNvPr id="4" name="Slide Number Placeholder 3"/>
          <p:cNvSpPr>
            <a:spLocks noGrp="1"/>
          </p:cNvSpPr>
          <p:nvPr>
            <p:ph type="sldNum" sz="quarter" idx="12"/>
          </p:nvPr>
        </p:nvSpPr>
        <p:spPr/>
        <p:txBody>
          <a:bodyPr/>
          <a:lstStyle/>
          <a:p>
            <a:fld id="{002A55A4-26E8-5743-9107-115BF5688B2A}" type="slidenum">
              <a:rPr lang="en-US" smtClean="0"/>
              <a:t>53</a:t>
            </a:fld>
            <a:endParaRPr lang="en-US"/>
          </a:p>
        </p:txBody>
      </p:sp>
    </p:spTree>
    <p:extLst>
      <p:ext uri="{BB962C8B-B14F-4D97-AF65-F5344CB8AC3E}">
        <p14:creationId xmlns:p14="http://schemas.microsoft.com/office/powerpoint/2010/main" val="27215974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5" y="115443"/>
            <a:ext cx="8817535" cy="770652"/>
          </a:xfrm>
        </p:spPr>
        <p:txBody>
          <a:bodyPr>
            <a:normAutofit/>
          </a:bodyPr>
          <a:lstStyle/>
          <a:p>
            <a:r>
              <a:rPr lang="en-US" sz="3200" b="1" dirty="0" smtClean="0"/>
              <a:t>A Caveat: DNSSEC Can Increase DNS Fragility</a:t>
            </a:r>
            <a:endParaRPr lang="en-US" sz="3200" b="1" dirty="0"/>
          </a:p>
        </p:txBody>
      </p:sp>
      <p:sp>
        <p:nvSpPr>
          <p:cNvPr id="3" name="Content Placeholder 2"/>
          <p:cNvSpPr>
            <a:spLocks noGrp="1"/>
          </p:cNvSpPr>
          <p:nvPr>
            <p:ph idx="1"/>
          </p:nvPr>
        </p:nvSpPr>
        <p:spPr>
          <a:xfrm>
            <a:off x="167725" y="964369"/>
            <a:ext cx="8817535" cy="5673469"/>
          </a:xfrm>
        </p:spPr>
        <p:txBody>
          <a:bodyPr>
            <a:normAutofit/>
          </a:bodyPr>
          <a:lstStyle/>
          <a:p>
            <a:r>
              <a:rPr lang="en-US" sz="2400" dirty="0" smtClean="0"/>
              <a:t>If you do decide to validate DNSSEC-signed domains, one thing </a:t>
            </a:r>
            <a:br>
              <a:rPr lang="en-US" sz="2400" dirty="0" smtClean="0"/>
            </a:br>
            <a:r>
              <a:rPr lang="en-US" sz="2400" dirty="0" smtClean="0"/>
              <a:t>to be aware of: if a site has signed its domains but lets its keys expire or otherwise "screws things up," DNSSEC </a:t>
            </a:r>
            <a:r>
              <a:rPr lang="en-US" sz="2400" b="1" u="sng" dirty="0" smtClean="0"/>
              <a:t>will</a:t>
            </a:r>
            <a:r>
              <a:rPr lang="en-US" sz="2400" dirty="0" smtClean="0"/>
              <a:t> "perform as designed," and those DNSSEC-secured domains </a:t>
            </a:r>
            <a:r>
              <a:rPr lang="en-US" sz="2400" b="1" u="sng" dirty="0" smtClean="0"/>
              <a:t>won't resolve</a:t>
            </a:r>
            <a:r>
              <a:rPr lang="en-US" sz="2400" dirty="0" smtClean="0"/>
              <a:t> for you even though those domains may still resolve just fine for all the other sites that </a:t>
            </a:r>
            <a:r>
              <a:rPr lang="en-US" sz="2400" b="1" u="sng" dirty="0" smtClean="0"/>
              <a:t>aren't</a:t>
            </a:r>
            <a:r>
              <a:rPr lang="en-US" sz="2400" dirty="0" smtClean="0"/>
              <a:t> validating DNSSEC signatures. Some refer to this as "increased DNS fragility" because even innocent/accidental DNSSEC crypto errors can end up knocking entire domains offline.</a:t>
            </a:r>
          </a:p>
          <a:p>
            <a:endParaRPr lang="en-US" sz="2400" dirty="0"/>
          </a:p>
          <a:p>
            <a:r>
              <a:rPr lang="en-US" sz="2400" dirty="0" smtClean="0"/>
              <a:t>If you do decide to try enabling DNSSEC validation, you need to know about </a:t>
            </a:r>
            <a:r>
              <a:rPr lang="en-US" sz="2400" dirty="0" err="1" smtClean="0"/>
              <a:t>DNSviz</a:t>
            </a:r>
            <a:r>
              <a:rPr lang="en-US" sz="2400" dirty="0" smtClean="0"/>
              <a:t>, a DNSSEC zone checking tool </a:t>
            </a:r>
            <a:r>
              <a:rPr lang="en-US" sz="2400" dirty="0"/>
              <a:t>written by Casey </a:t>
            </a:r>
            <a:r>
              <a:rPr lang="en-US" sz="2400" dirty="0" smtClean="0"/>
              <a:t>Deccio of Sandia National Laboratory. </a:t>
            </a:r>
            <a:r>
              <a:rPr lang="en-US" sz="2400" dirty="0" err="1" smtClean="0"/>
              <a:t>DNSviz</a:t>
            </a:r>
            <a:r>
              <a:rPr lang="en-US" sz="2400" dirty="0" smtClean="0"/>
              <a:t> is the "go-to" tool for debugging DNSSEC-signed zones if/when something goes wrong, and you need to understand what. </a:t>
            </a:r>
            <a:r>
              <a:rPr lang="en-US" sz="2400" dirty="0"/>
              <a:t>See http://</a:t>
            </a:r>
            <a:r>
              <a:rPr lang="en-US" sz="2400" dirty="0" err="1"/>
              <a:t>dnsviz.net</a:t>
            </a:r>
            <a:r>
              <a:rPr lang="en-US" sz="2400" dirty="0"/>
              <a:t>/</a:t>
            </a:r>
            <a:endParaRPr lang="en-US" sz="2400" dirty="0" smtClean="0"/>
          </a:p>
          <a:p>
            <a:endParaRPr lang="en-US" sz="2400" dirty="0" smtClean="0"/>
          </a:p>
          <a:p>
            <a:endParaRPr lang="en-US" sz="2000" dirty="0">
              <a:latin typeface="Courier"/>
              <a:cs typeface="Courier"/>
            </a:endParaRPr>
          </a:p>
        </p:txBody>
      </p:sp>
      <p:sp>
        <p:nvSpPr>
          <p:cNvPr id="4" name="Slide Number Placeholder 3"/>
          <p:cNvSpPr>
            <a:spLocks noGrp="1"/>
          </p:cNvSpPr>
          <p:nvPr>
            <p:ph type="sldNum" sz="quarter" idx="12"/>
          </p:nvPr>
        </p:nvSpPr>
        <p:spPr/>
        <p:txBody>
          <a:bodyPr/>
          <a:lstStyle/>
          <a:p>
            <a:fld id="{002A55A4-26E8-5743-9107-115BF5688B2A}" type="slidenum">
              <a:rPr lang="en-US" smtClean="0"/>
              <a:t>54</a:t>
            </a:fld>
            <a:endParaRPr lang="en-US"/>
          </a:p>
        </p:txBody>
      </p:sp>
    </p:spTree>
    <p:extLst>
      <p:ext uri="{BB962C8B-B14F-4D97-AF65-F5344CB8AC3E}">
        <p14:creationId xmlns:p14="http://schemas.microsoft.com/office/powerpoint/2010/main" val="17188407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5" y="115442"/>
            <a:ext cx="8817535" cy="925958"/>
          </a:xfrm>
        </p:spPr>
        <p:txBody>
          <a:bodyPr>
            <a:normAutofit/>
          </a:bodyPr>
          <a:lstStyle/>
          <a:p>
            <a:r>
              <a:rPr lang="en-US" sz="3200" b="1" dirty="0" smtClean="0"/>
              <a:t>Open Recursive Resolvers</a:t>
            </a:r>
            <a:br>
              <a:rPr lang="en-US" sz="3200" b="1" dirty="0" smtClean="0"/>
            </a:br>
            <a:r>
              <a:rPr lang="en-US" sz="3200" b="1" dirty="0" smtClean="0"/>
              <a:t>And DDoS Attacks</a:t>
            </a:r>
            <a:endParaRPr lang="en-US" sz="3200" b="1" dirty="0"/>
          </a:p>
        </p:txBody>
      </p:sp>
      <p:sp>
        <p:nvSpPr>
          <p:cNvPr id="3" name="Content Placeholder 2"/>
          <p:cNvSpPr>
            <a:spLocks noGrp="1"/>
          </p:cNvSpPr>
          <p:nvPr>
            <p:ph idx="1"/>
          </p:nvPr>
        </p:nvSpPr>
        <p:spPr>
          <a:xfrm>
            <a:off x="167725" y="1130300"/>
            <a:ext cx="8817535" cy="5507538"/>
          </a:xfrm>
        </p:spPr>
        <p:txBody>
          <a:bodyPr>
            <a:normAutofit/>
          </a:bodyPr>
          <a:lstStyle/>
          <a:p>
            <a:r>
              <a:rPr lang="en-US" sz="2400" dirty="0" smtClean="0"/>
              <a:t>While DNS is an essential service, it has a number of properties that make it particularly prone to being exploited for distributed denial of service attacks IF not correctly configured.</a:t>
            </a:r>
          </a:p>
          <a:p>
            <a:r>
              <a:rPr lang="en-US" sz="2400" b="1" dirty="0"/>
              <a:t>I</a:t>
            </a:r>
            <a:r>
              <a:rPr lang="en-US" sz="2400" b="1" dirty="0" smtClean="0"/>
              <a:t>t is critical that only authorized local users should be able to use your recursive resolvers to resolve arbitrary names.</a:t>
            </a:r>
          </a:p>
          <a:p>
            <a:r>
              <a:rPr lang="en-US" sz="2400" b="1" dirty="0" smtClean="0"/>
              <a:t>Unfortunately ~28 million sites run with their recursive resolvers open to any user.</a:t>
            </a:r>
            <a:r>
              <a:rPr lang="en-US" sz="2400" dirty="0" smtClean="0"/>
              <a:t> That list includes</a:t>
            </a:r>
            <a:r>
              <a:rPr lang="en-US" sz="2400" b="1" i="1" dirty="0" smtClean="0"/>
              <a:t> some Merit schools.</a:t>
            </a:r>
            <a:r>
              <a:rPr lang="en-US" sz="2400" i="1" dirty="0" smtClean="0"/>
              <a:t> </a:t>
            </a:r>
            <a:br>
              <a:rPr lang="en-US" sz="2400" i="1" dirty="0" smtClean="0"/>
            </a:br>
            <a:r>
              <a:rPr lang="en-US" sz="2400" dirty="0" smtClean="0"/>
              <a:t>When recursive resolvers are open to anyone, it is common for them to be used as part of a DNS amplification attack, DDoS'ing innocent victims.</a:t>
            </a:r>
            <a:r>
              <a:rPr lang="en-US" sz="2400" dirty="0"/>
              <a:t> </a:t>
            </a:r>
            <a:r>
              <a:rPr lang="en-US" sz="2400" dirty="0" smtClean="0"/>
              <a:t>For example, Spamhaus was hit with a </a:t>
            </a:r>
            <a:r>
              <a:rPr lang="en-US" sz="2400" b="1" dirty="0" smtClean="0"/>
              <a:t>300Gbps DDoS</a:t>
            </a:r>
            <a:r>
              <a:rPr lang="en-US" sz="2400" dirty="0" smtClean="0"/>
              <a:t> via open recursive resolvers. </a:t>
            </a:r>
            <a:r>
              <a:rPr lang="en-US" sz="2400" b="1" dirty="0" smtClean="0"/>
              <a:t>THAT'S REALLY CRAZY.</a:t>
            </a:r>
          </a:p>
          <a:p>
            <a:r>
              <a:rPr lang="en-US" sz="2400" dirty="0"/>
              <a:t>T</a:t>
            </a:r>
            <a:r>
              <a:rPr lang="en-US" sz="2400" dirty="0" smtClean="0"/>
              <a:t>he Internet really needs you to make sure your recursive resolvers have been appropriately locked down. </a:t>
            </a:r>
            <a:r>
              <a:rPr lang="en-US" sz="2400" dirty="0"/>
              <a:t>See</a:t>
            </a:r>
            <a:br>
              <a:rPr lang="en-US" sz="2400" dirty="0"/>
            </a:br>
            <a:r>
              <a:rPr lang="en-US" sz="2400" dirty="0"/>
              <a:t>http://</a:t>
            </a:r>
            <a:r>
              <a:rPr lang="en-US" sz="2400" dirty="0" err="1"/>
              <a:t>www.team-cymru.org</a:t>
            </a:r>
            <a:r>
              <a:rPr lang="en-US" sz="2400" dirty="0"/>
              <a:t>/Services/Resolvers</a:t>
            </a:r>
            <a:r>
              <a:rPr lang="en-US" sz="2400" dirty="0" smtClean="0"/>
              <a:t>/ for details.</a:t>
            </a:r>
          </a:p>
        </p:txBody>
      </p:sp>
      <p:sp>
        <p:nvSpPr>
          <p:cNvPr id="4" name="Slide Number Placeholder 3"/>
          <p:cNvSpPr>
            <a:spLocks noGrp="1"/>
          </p:cNvSpPr>
          <p:nvPr>
            <p:ph type="sldNum" sz="quarter" idx="12"/>
          </p:nvPr>
        </p:nvSpPr>
        <p:spPr/>
        <p:txBody>
          <a:bodyPr/>
          <a:lstStyle/>
          <a:p>
            <a:fld id="{002A55A4-26E8-5743-9107-115BF5688B2A}" type="slidenum">
              <a:rPr lang="en-US" smtClean="0"/>
              <a:t>55</a:t>
            </a:fld>
            <a:endParaRPr lang="en-US" dirty="0"/>
          </a:p>
        </p:txBody>
      </p:sp>
    </p:spTree>
    <p:extLst>
      <p:ext uri="{BB962C8B-B14F-4D97-AF65-F5344CB8AC3E}">
        <p14:creationId xmlns:p14="http://schemas.microsoft.com/office/powerpoint/2010/main" val="1899565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5" y="115442"/>
            <a:ext cx="8817535" cy="672127"/>
          </a:xfrm>
        </p:spPr>
        <p:txBody>
          <a:bodyPr>
            <a:normAutofit/>
          </a:bodyPr>
          <a:lstStyle/>
          <a:p>
            <a:r>
              <a:rPr lang="en-US" sz="3200" b="1" dirty="0" smtClean="0"/>
              <a:t>Rate Limiting Authoritative Name Servers</a:t>
            </a:r>
            <a:endParaRPr lang="en-US" sz="3200" b="1" dirty="0"/>
          </a:p>
        </p:txBody>
      </p:sp>
      <p:sp>
        <p:nvSpPr>
          <p:cNvPr id="3" name="Content Placeholder 2"/>
          <p:cNvSpPr>
            <a:spLocks noGrp="1"/>
          </p:cNvSpPr>
          <p:nvPr>
            <p:ph idx="1"/>
          </p:nvPr>
        </p:nvSpPr>
        <p:spPr>
          <a:xfrm>
            <a:off x="167725" y="935238"/>
            <a:ext cx="8817535" cy="5702600"/>
          </a:xfrm>
        </p:spPr>
        <p:txBody>
          <a:bodyPr>
            <a:normAutofit/>
          </a:bodyPr>
          <a:lstStyle/>
          <a:p>
            <a:r>
              <a:rPr lang="en-US" sz="2400" dirty="0" smtClean="0"/>
              <a:t>At the same time you fix any open recursive resolvers at your site, be sure to also </a:t>
            </a:r>
            <a:r>
              <a:rPr lang="en-US" sz="2400" b="1" dirty="0" smtClean="0"/>
              <a:t>check your authoritative name servers. They should be rate limited</a:t>
            </a:r>
            <a:r>
              <a:rPr lang="en-US" sz="2400" dirty="0" smtClean="0"/>
              <a:t> so that they can't be exploited as yet another DNS-based DDoS attack tool. </a:t>
            </a:r>
          </a:p>
          <a:p>
            <a:endParaRPr lang="en-US" sz="2400" dirty="0" smtClean="0"/>
          </a:p>
          <a:p>
            <a:r>
              <a:rPr lang="en-US" sz="2400" dirty="0" smtClean="0"/>
              <a:t>For more information about rate limiting authoritative name servers to prevent abuse, see:</a:t>
            </a:r>
            <a:r>
              <a:rPr lang="en-US" sz="2400" dirty="0"/>
              <a:t/>
            </a:r>
            <a:br>
              <a:rPr lang="en-US" sz="2400" dirty="0"/>
            </a:br>
            <a:r>
              <a:rPr lang="en-US" sz="2400" dirty="0"/>
              <a:t/>
            </a:r>
            <a:br>
              <a:rPr lang="en-US" sz="2400" dirty="0"/>
            </a:br>
            <a:r>
              <a:rPr lang="en-US" sz="2400" dirty="0"/>
              <a:t>http://</a:t>
            </a:r>
            <a:r>
              <a:rPr lang="en-US" sz="2400" dirty="0" err="1"/>
              <a:t>www.redbarn.org</a:t>
            </a:r>
            <a:r>
              <a:rPr lang="en-US" sz="2400" dirty="0"/>
              <a:t>/</a:t>
            </a:r>
            <a:r>
              <a:rPr lang="en-US" sz="2400" dirty="0" err="1"/>
              <a:t>dns</a:t>
            </a:r>
            <a:r>
              <a:rPr lang="en-US" sz="2400" dirty="0"/>
              <a:t>/</a:t>
            </a:r>
            <a:r>
              <a:rPr lang="en-US" sz="2400" dirty="0" err="1" smtClean="0"/>
              <a:t>ratelimits</a:t>
            </a:r>
            <a:endParaRPr lang="en-US" sz="2400" dirty="0" smtClean="0"/>
          </a:p>
        </p:txBody>
      </p:sp>
      <p:sp>
        <p:nvSpPr>
          <p:cNvPr id="4" name="Slide Number Placeholder 3"/>
          <p:cNvSpPr>
            <a:spLocks noGrp="1"/>
          </p:cNvSpPr>
          <p:nvPr>
            <p:ph type="sldNum" sz="quarter" idx="12"/>
          </p:nvPr>
        </p:nvSpPr>
        <p:spPr/>
        <p:txBody>
          <a:bodyPr/>
          <a:lstStyle/>
          <a:p>
            <a:fld id="{002A55A4-26E8-5743-9107-115BF5688B2A}" type="slidenum">
              <a:rPr lang="en-US" smtClean="0"/>
              <a:t>56</a:t>
            </a:fld>
            <a:endParaRPr lang="en-US"/>
          </a:p>
        </p:txBody>
      </p:sp>
    </p:spTree>
    <p:extLst>
      <p:ext uri="{BB962C8B-B14F-4D97-AF65-F5344CB8AC3E}">
        <p14:creationId xmlns:p14="http://schemas.microsoft.com/office/powerpoint/2010/main" val="1319788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5" y="115442"/>
            <a:ext cx="8817535" cy="608203"/>
          </a:xfrm>
        </p:spPr>
        <p:txBody>
          <a:bodyPr>
            <a:normAutofit/>
          </a:bodyPr>
          <a:lstStyle/>
          <a:p>
            <a:r>
              <a:rPr lang="en-US" sz="3200" b="1" dirty="0" smtClean="0"/>
              <a:t>A Third Critical Bit: BCP38/BCP84</a:t>
            </a:r>
            <a:endParaRPr lang="en-US" sz="3200" b="1" dirty="0"/>
          </a:p>
        </p:txBody>
      </p:sp>
      <p:sp>
        <p:nvSpPr>
          <p:cNvPr id="3" name="Content Placeholder 2"/>
          <p:cNvSpPr>
            <a:spLocks noGrp="1"/>
          </p:cNvSpPr>
          <p:nvPr>
            <p:ph idx="1"/>
          </p:nvPr>
        </p:nvSpPr>
        <p:spPr>
          <a:xfrm>
            <a:off x="167725" y="876299"/>
            <a:ext cx="8817535" cy="5761539"/>
          </a:xfrm>
        </p:spPr>
        <p:txBody>
          <a:bodyPr>
            <a:normAutofit/>
          </a:bodyPr>
          <a:lstStyle/>
          <a:p>
            <a:r>
              <a:rPr lang="en-US" sz="2400" dirty="0" smtClean="0"/>
              <a:t>In addition to securing your open recursive resolvers</a:t>
            </a:r>
            <a:r>
              <a:rPr lang="en-US" sz="2400" dirty="0"/>
              <a:t> </a:t>
            </a:r>
            <a:r>
              <a:rPr lang="en-US" sz="2400" dirty="0" smtClean="0"/>
              <a:t>and rate limiting your authoritative name servers, the other thing the Internet urgently needs you to do is to filter traffic with spoofed source IPs.</a:t>
            </a:r>
          </a:p>
          <a:p>
            <a:r>
              <a:rPr lang="en-US" sz="2400" dirty="0" smtClean="0"/>
              <a:t>The principle behind BCP38/BCP84 is really pretty simple: your network shouldn't be emitting traffic with source addresses pretending to be from someone else's address range. For example, UO's network address block is 128.223.0.0/16.  Give that, there's </a:t>
            </a:r>
            <a:br>
              <a:rPr lang="en-US" sz="2400" dirty="0" smtClean="0"/>
            </a:br>
            <a:r>
              <a:rPr lang="en-US" sz="2400" dirty="0" smtClean="0"/>
              <a:t>no reason why devices in that range should be emitting traffic that appears to be from someone else's IP addresses. </a:t>
            </a:r>
          </a:p>
          <a:p>
            <a:r>
              <a:rPr lang="en-US" sz="2400" dirty="0" smtClean="0"/>
              <a:t>Many (but not all) networks currently do BCP38/BCP84 filtering. See summary stats </a:t>
            </a:r>
            <a:r>
              <a:rPr lang="en-US" sz="2400" dirty="0"/>
              <a:t>at: http://</a:t>
            </a:r>
            <a:r>
              <a:rPr lang="en-US" sz="2400" dirty="0" err="1"/>
              <a:t>spoofer.cmand.org</a:t>
            </a:r>
            <a:r>
              <a:rPr lang="en-US" sz="2400" dirty="0"/>
              <a:t>/</a:t>
            </a:r>
            <a:r>
              <a:rPr lang="en-US" sz="2400" dirty="0" err="1" smtClean="0"/>
              <a:t>summary.php</a:t>
            </a:r>
            <a:endParaRPr lang="en-US" sz="2400" dirty="0" smtClean="0"/>
          </a:p>
          <a:p>
            <a:r>
              <a:rPr lang="en-US" sz="2400" dirty="0" smtClean="0"/>
              <a:t>Does </a:t>
            </a:r>
            <a:r>
              <a:rPr lang="en-US" sz="2400" u="sng" dirty="0" smtClean="0"/>
              <a:t>your</a:t>
            </a:r>
            <a:r>
              <a:rPr lang="en-US" sz="2400" dirty="0" smtClean="0"/>
              <a:t> network do BCP38/BCP84 filtering? It should!</a:t>
            </a:r>
          </a:p>
          <a:p>
            <a:r>
              <a:rPr lang="en-US" sz="2400" u="sng" dirty="0" smtClean="0"/>
              <a:t>With the permission of your local network admin</a:t>
            </a:r>
            <a:r>
              <a:rPr lang="en-US" sz="2400" dirty="0" smtClean="0"/>
              <a:t>, check and see if your network does using http</a:t>
            </a:r>
            <a:r>
              <a:rPr lang="en-US" sz="2400" dirty="0"/>
              <a:t>://</a:t>
            </a:r>
            <a:r>
              <a:rPr lang="en-US" sz="2400" dirty="0" err="1"/>
              <a:t>spoofer.cmand.org</a:t>
            </a:r>
            <a:r>
              <a:rPr lang="en-US" sz="2400" dirty="0"/>
              <a:t>/</a:t>
            </a:r>
            <a:r>
              <a:rPr lang="en-US" sz="2400" dirty="0" err="1"/>
              <a:t>software.php</a:t>
            </a:r>
            <a:endParaRPr lang="en-US" sz="2400" dirty="0"/>
          </a:p>
          <a:p>
            <a:endParaRPr lang="en-US" sz="2400" dirty="0" smtClean="0"/>
          </a:p>
          <a:p>
            <a:endParaRPr lang="en-US" sz="2400" dirty="0" smtClean="0"/>
          </a:p>
        </p:txBody>
      </p:sp>
      <p:sp>
        <p:nvSpPr>
          <p:cNvPr id="4" name="Slide Number Placeholder 3"/>
          <p:cNvSpPr>
            <a:spLocks noGrp="1"/>
          </p:cNvSpPr>
          <p:nvPr>
            <p:ph type="sldNum" sz="quarter" idx="12"/>
          </p:nvPr>
        </p:nvSpPr>
        <p:spPr/>
        <p:txBody>
          <a:bodyPr/>
          <a:lstStyle/>
          <a:p>
            <a:fld id="{002A55A4-26E8-5743-9107-115BF5688B2A}" type="slidenum">
              <a:rPr lang="en-US" smtClean="0"/>
              <a:t>57</a:t>
            </a:fld>
            <a:endParaRPr lang="en-US"/>
          </a:p>
        </p:txBody>
      </p:sp>
    </p:spTree>
    <p:extLst>
      <p:ext uri="{BB962C8B-B14F-4D97-AF65-F5344CB8AC3E}">
        <p14:creationId xmlns:p14="http://schemas.microsoft.com/office/powerpoint/2010/main" val="230313566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443"/>
            <a:ext cx="9143999" cy="495642"/>
          </a:xfrm>
        </p:spPr>
        <p:txBody>
          <a:bodyPr>
            <a:normAutofit/>
          </a:bodyPr>
          <a:lstStyle/>
          <a:p>
            <a:r>
              <a:rPr lang="en-US" sz="3200" b="1" dirty="0" smtClean="0"/>
              <a:t>DNS As A Policy Enforcement Mechanism</a:t>
            </a:r>
            <a:endParaRPr lang="en-US" sz="3200" b="1" dirty="0"/>
          </a:p>
        </p:txBody>
      </p:sp>
      <p:sp>
        <p:nvSpPr>
          <p:cNvPr id="3" name="Content Placeholder 2"/>
          <p:cNvSpPr>
            <a:spLocks noGrp="1"/>
          </p:cNvSpPr>
          <p:nvPr>
            <p:ph idx="1"/>
          </p:nvPr>
        </p:nvSpPr>
        <p:spPr>
          <a:xfrm>
            <a:off x="167725" y="744760"/>
            <a:ext cx="8817535" cy="5893078"/>
          </a:xfrm>
        </p:spPr>
        <p:txBody>
          <a:bodyPr>
            <a:normAutofit/>
          </a:bodyPr>
          <a:lstStyle/>
          <a:p>
            <a:r>
              <a:rPr lang="en-US" sz="2400" dirty="0" smtClean="0"/>
              <a:t>Because most users access sites either by clicking on a link that contains a domain name or by typing in a domain name manually, domain names also potentially represent a way to "enforce policy."</a:t>
            </a:r>
          </a:p>
          <a:p>
            <a:r>
              <a:rPr lang="en-US" sz="2400" dirty="0" smtClean="0"/>
              <a:t>For example, Response Policy Zones (RPZ) can be beneficially used to block access to the C&amp;C domains used by at least some bots, worms, and other malware. That process works because people consensually </a:t>
            </a:r>
            <a:r>
              <a:rPr lang="en-US" sz="2400" i="1" dirty="0" smtClean="0"/>
              <a:t>want</a:t>
            </a:r>
            <a:r>
              <a:rPr lang="en-US" sz="2400" dirty="0" smtClean="0"/>
              <a:t> to be protected from that sort of badness. (For a nice introduction to RPZ, see https://</a:t>
            </a:r>
            <a:r>
              <a:rPr lang="en-US" sz="2400" dirty="0" err="1" smtClean="0"/>
              <a:t>dnsrpz.info</a:t>
            </a:r>
            <a:r>
              <a:rPr lang="en-US" sz="2400" dirty="0" smtClean="0"/>
              <a:t>/ )</a:t>
            </a:r>
          </a:p>
          <a:p>
            <a:r>
              <a:rPr lang="en-US" sz="2400" dirty="0" smtClean="0"/>
              <a:t>On the other hand, some governments, including our own Congress, have considered trying to use the domain name system to block access to some content: remember SOPA and PIPA, back in December 2011? If you'd like to know why SOPA technically wouldn't have worked if Congress had tried to "impose it from above," see http://pages.uoregon.edu/joe/managers-amendment/</a:t>
            </a:r>
            <a:r>
              <a:rPr lang="en-US" sz="2400" dirty="0" err="1" smtClean="0"/>
              <a:t>sopa</a:t>
            </a:r>
            <a:r>
              <a:rPr lang="en-US" sz="2400" dirty="0" smtClean="0"/>
              <a:t>-amended-</a:t>
            </a:r>
            <a:r>
              <a:rPr lang="en-US" sz="2400" dirty="0" err="1" smtClean="0"/>
              <a:t>version.pdf</a:t>
            </a:r>
            <a:r>
              <a:rPr lang="en-US" sz="2400" dirty="0" smtClean="0"/>
              <a:t> (</a:t>
            </a:r>
            <a:r>
              <a:rPr lang="en-US" sz="2400" dirty="0" err="1" smtClean="0"/>
              <a:t>pwd</a:t>
            </a:r>
            <a:r>
              <a:rPr lang="en-US" sz="2400" dirty="0" smtClean="0"/>
              <a:t>: "final")</a:t>
            </a:r>
          </a:p>
        </p:txBody>
      </p:sp>
      <p:sp>
        <p:nvSpPr>
          <p:cNvPr id="4" name="Slide Number Placeholder 3"/>
          <p:cNvSpPr>
            <a:spLocks noGrp="1"/>
          </p:cNvSpPr>
          <p:nvPr>
            <p:ph type="sldNum" sz="quarter" idx="12"/>
          </p:nvPr>
        </p:nvSpPr>
        <p:spPr/>
        <p:txBody>
          <a:bodyPr/>
          <a:lstStyle/>
          <a:p>
            <a:fld id="{002A55A4-26E8-5743-9107-115BF5688B2A}" type="slidenum">
              <a:rPr lang="en-US" smtClean="0"/>
              <a:t>58</a:t>
            </a:fld>
            <a:endParaRPr lang="en-US"/>
          </a:p>
        </p:txBody>
      </p:sp>
    </p:spTree>
    <p:extLst>
      <p:ext uri="{BB962C8B-B14F-4D97-AF65-F5344CB8AC3E}">
        <p14:creationId xmlns:p14="http://schemas.microsoft.com/office/powerpoint/2010/main" val="13867778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443"/>
            <a:ext cx="9143999" cy="495642"/>
          </a:xfrm>
        </p:spPr>
        <p:txBody>
          <a:bodyPr>
            <a:normAutofit/>
          </a:bodyPr>
          <a:lstStyle/>
          <a:p>
            <a:r>
              <a:rPr lang="en-US" sz="3200" b="1" dirty="0" smtClean="0"/>
              <a:t>Getting Involved</a:t>
            </a:r>
            <a:endParaRPr lang="en-US" sz="3200" b="1" dirty="0"/>
          </a:p>
        </p:txBody>
      </p:sp>
      <p:sp>
        <p:nvSpPr>
          <p:cNvPr id="3" name="Content Placeholder 2"/>
          <p:cNvSpPr>
            <a:spLocks noGrp="1"/>
          </p:cNvSpPr>
          <p:nvPr>
            <p:ph idx="1"/>
          </p:nvPr>
        </p:nvSpPr>
        <p:spPr>
          <a:xfrm>
            <a:off x="167725" y="744760"/>
            <a:ext cx="8817535" cy="5893078"/>
          </a:xfrm>
        </p:spPr>
        <p:txBody>
          <a:bodyPr>
            <a:normAutofit/>
          </a:bodyPr>
          <a:lstStyle/>
          <a:p>
            <a:r>
              <a:rPr lang="en-US" sz="2400" dirty="0" smtClean="0"/>
              <a:t>When it comes to DNS-related work, there are also many opportunities to participate.</a:t>
            </a:r>
          </a:p>
          <a:p>
            <a:endParaRPr lang="en-US" sz="2400" dirty="0"/>
          </a:p>
          <a:p>
            <a:r>
              <a:rPr lang="en-US" sz="2400" dirty="0" smtClean="0"/>
              <a:t>If you're profoundly interested in DNS, perhaps as a researcher or implementer, you probably already </a:t>
            </a:r>
            <a:r>
              <a:rPr lang="en-US" sz="2400" dirty="0"/>
              <a:t>know about DNS-OARC, </a:t>
            </a:r>
            <a:r>
              <a:rPr lang="en-US" sz="2400" dirty="0" smtClean="0"/>
              <a:t>but if not, see </a:t>
            </a:r>
            <a:r>
              <a:rPr lang="en-US" sz="2400" dirty="0"/>
              <a:t>https://</a:t>
            </a:r>
            <a:r>
              <a:rPr lang="en-US" sz="2400" dirty="0" err="1"/>
              <a:t>www.dns-oarc.net</a:t>
            </a:r>
            <a:r>
              <a:rPr lang="en-US" sz="2400" dirty="0" smtClean="0"/>
              <a:t>/</a:t>
            </a:r>
          </a:p>
          <a:p>
            <a:endParaRPr lang="en-US" sz="2400" dirty="0"/>
          </a:p>
          <a:p>
            <a:r>
              <a:rPr lang="en-US" sz="2400" dirty="0" smtClean="0"/>
              <a:t>If you're a DNS operator, or a member of the cyber security/anti-abuse community, a nice opportunity to get involved with DNS-related work is through participating in the </a:t>
            </a:r>
            <a:r>
              <a:rPr lang="en-US" sz="2400" dirty="0" err="1" smtClean="0"/>
              <a:t>Farsight</a:t>
            </a:r>
            <a:r>
              <a:rPr lang="en-US" sz="2400" dirty="0" smtClean="0"/>
              <a:t> Security SIE (Security Information Exchange)</a:t>
            </a:r>
            <a:r>
              <a:rPr lang="en-US" sz="2400" dirty="0"/>
              <a:t>, see</a:t>
            </a:r>
            <a:br>
              <a:rPr lang="en-US" sz="2400" dirty="0"/>
            </a:br>
            <a:r>
              <a:rPr lang="en-US" sz="2400" dirty="0"/>
              <a:t>https://</a:t>
            </a:r>
            <a:r>
              <a:rPr lang="en-US" sz="2400" dirty="0" err="1"/>
              <a:t>archive.farsightsecurity.com</a:t>
            </a:r>
            <a:r>
              <a:rPr lang="en-US" sz="2400" dirty="0" smtClean="0"/>
              <a:t>/ for more.</a:t>
            </a:r>
          </a:p>
        </p:txBody>
      </p:sp>
      <p:sp>
        <p:nvSpPr>
          <p:cNvPr id="4" name="Slide Number Placeholder 3"/>
          <p:cNvSpPr>
            <a:spLocks noGrp="1"/>
          </p:cNvSpPr>
          <p:nvPr>
            <p:ph type="sldNum" sz="quarter" idx="12"/>
          </p:nvPr>
        </p:nvSpPr>
        <p:spPr/>
        <p:txBody>
          <a:bodyPr/>
          <a:lstStyle/>
          <a:p>
            <a:fld id="{002A55A4-26E8-5743-9107-115BF5688B2A}" type="slidenum">
              <a:rPr lang="en-US" smtClean="0"/>
              <a:t>59</a:t>
            </a:fld>
            <a:endParaRPr lang="en-US"/>
          </a:p>
        </p:txBody>
      </p:sp>
    </p:spTree>
    <p:extLst>
      <p:ext uri="{BB962C8B-B14F-4D97-AF65-F5344CB8AC3E}">
        <p14:creationId xmlns:p14="http://schemas.microsoft.com/office/powerpoint/2010/main" val="941638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5" y="227651"/>
            <a:ext cx="8817535" cy="335131"/>
          </a:xfrm>
        </p:spPr>
        <p:txBody>
          <a:bodyPr>
            <a:normAutofit/>
          </a:bodyPr>
          <a:lstStyle/>
          <a:p>
            <a:r>
              <a:rPr lang="en-US" sz="3200" b="1" dirty="0" smtClean="0"/>
              <a:t>Global Risks 2013</a:t>
            </a:r>
            <a:endParaRPr lang="en-US" sz="3200" b="1" dirty="0"/>
          </a:p>
        </p:txBody>
      </p:sp>
      <p:sp>
        <p:nvSpPr>
          <p:cNvPr id="3" name="Content Placeholder 2"/>
          <p:cNvSpPr>
            <a:spLocks noGrp="1"/>
          </p:cNvSpPr>
          <p:nvPr>
            <p:ph idx="1"/>
          </p:nvPr>
        </p:nvSpPr>
        <p:spPr>
          <a:xfrm>
            <a:off x="167725" y="764806"/>
            <a:ext cx="8817535" cy="5873031"/>
          </a:xfrm>
        </p:spPr>
        <p:txBody>
          <a:bodyPr>
            <a:normAutofit/>
          </a:bodyPr>
          <a:lstStyle/>
          <a:p>
            <a:r>
              <a:rPr lang="en-US" sz="2400" dirty="0" smtClean="0"/>
              <a:t>If you haven't already seen it, check out the World Economic Forum's </a:t>
            </a:r>
            <a:r>
              <a:rPr lang="en-US" sz="2400" i="1" dirty="0" smtClean="0"/>
              <a:t>Global Risks 2013 Report</a:t>
            </a:r>
            <a:r>
              <a:rPr lang="en-US" sz="2400" dirty="0" smtClean="0"/>
              <a:t>, </a:t>
            </a:r>
            <a:r>
              <a:rPr lang="en-US" sz="2400" dirty="0"/>
              <a:t/>
            </a:r>
            <a:br>
              <a:rPr lang="en-US" sz="2400" dirty="0"/>
            </a:br>
            <a:r>
              <a:rPr lang="en-US" sz="2400" dirty="0" smtClean="0"/>
              <a:t>www3</a:t>
            </a:r>
            <a:r>
              <a:rPr lang="en-US" sz="2400" dirty="0"/>
              <a:t>.weforum.org/docs/WEF_GlobalRisks_Report_2013.</a:t>
            </a:r>
            <a:r>
              <a:rPr lang="en-US" sz="2400" dirty="0" smtClean="0"/>
              <a:t>pdf</a:t>
            </a:r>
          </a:p>
          <a:p>
            <a:r>
              <a:rPr lang="en-US" sz="2400" dirty="0" smtClean="0"/>
              <a:t>In particular, see Figure 2, their "Global Risks Landscape," which shows roughly fifty </a:t>
            </a:r>
            <a:r>
              <a:rPr lang="en-US" sz="2400" b="1" dirty="0" smtClean="0"/>
              <a:t>major</a:t>
            </a:r>
            <a:r>
              <a:rPr lang="en-US" sz="2400" dirty="0" smtClean="0"/>
              <a:t> global risks (spanning economic, environmental, geopolitical, societal and technological areas). </a:t>
            </a:r>
            <a:endParaRPr lang="en-US" sz="2400" dirty="0"/>
          </a:p>
          <a:p>
            <a:r>
              <a:rPr lang="en-US" sz="2400" dirty="0" smtClean="0"/>
              <a:t>The X axis is the </a:t>
            </a:r>
            <a:r>
              <a:rPr lang="en-US" sz="2400" i="1" dirty="0" smtClean="0"/>
              <a:t>likelihood of occurrence</a:t>
            </a:r>
            <a:r>
              <a:rPr lang="en-US" sz="2400" dirty="0" smtClean="0"/>
              <a:t> over the next decade; </a:t>
            </a:r>
            <a:br>
              <a:rPr lang="en-US" sz="2400" dirty="0" smtClean="0"/>
            </a:br>
            <a:r>
              <a:rPr lang="en-US" sz="2400" dirty="0" smtClean="0"/>
              <a:t>the Y axis showing the </a:t>
            </a:r>
            <a:r>
              <a:rPr lang="en-US" sz="2400" i="1" dirty="0" smtClean="0"/>
              <a:t>impact</a:t>
            </a:r>
            <a:r>
              <a:rPr lang="en-US" sz="2400" dirty="0" smtClean="0"/>
              <a:t> if the risk were to happen. Each risk also shows whether it is </a:t>
            </a:r>
            <a:r>
              <a:rPr lang="en-US" sz="2400" i="1" dirty="0" smtClean="0"/>
              <a:t>increasing or decreasing</a:t>
            </a:r>
            <a:r>
              <a:rPr lang="en-US" sz="2400" dirty="0" smtClean="0"/>
              <a:t> in likelihood. </a:t>
            </a:r>
            <a:br>
              <a:rPr lang="en-US" sz="2400" dirty="0" smtClean="0"/>
            </a:br>
            <a:r>
              <a:rPr lang="en-US" sz="2400" dirty="0" smtClean="0"/>
              <a:t>(It's really quite the graphic, Edward Tufte would probably like it!)</a:t>
            </a:r>
          </a:p>
          <a:p>
            <a:r>
              <a:rPr lang="en-US" sz="2400" dirty="0" smtClean="0"/>
              <a:t>I suppose that if/when you compare IPv4 exhaustion to "major systemic financial failures," "water supply crises," "diffusion of weapons of mass destruction,"</a:t>
            </a:r>
            <a:r>
              <a:rPr lang="en-US" sz="2400" dirty="0"/>
              <a:t> </a:t>
            </a:r>
            <a:r>
              <a:rPr lang="en-US" sz="2400" dirty="0" smtClean="0"/>
              <a:t>and similar major global risks, maybe IPv4 exhaustion really doesn't measure up.</a:t>
            </a:r>
          </a:p>
        </p:txBody>
      </p:sp>
      <p:sp>
        <p:nvSpPr>
          <p:cNvPr id="4" name="Slide Number Placeholder 3"/>
          <p:cNvSpPr>
            <a:spLocks noGrp="1"/>
          </p:cNvSpPr>
          <p:nvPr>
            <p:ph type="sldNum" sz="quarter" idx="12"/>
          </p:nvPr>
        </p:nvSpPr>
        <p:spPr/>
        <p:txBody>
          <a:bodyPr/>
          <a:lstStyle/>
          <a:p>
            <a:fld id="{002A55A4-26E8-5743-9107-115BF5688B2A}" type="slidenum">
              <a:rPr lang="en-US" smtClean="0"/>
              <a:t>6</a:t>
            </a:fld>
            <a:endParaRPr lang="en-US" dirty="0"/>
          </a:p>
        </p:txBody>
      </p:sp>
    </p:spTree>
    <p:extLst>
      <p:ext uri="{BB962C8B-B14F-4D97-AF65-F5344CB8AC3E}">
        <p14:creationId xmlns:p14="http://schemas.microsoft.com/office/powerpoint/2010/main" val="160190567"/>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745" y="910606"/>
            <a:ext cx="8829515" cy="1102312"/>
          </a:xfrm>
        </p:spPr>
        <p:txBody>
          <a:bodyPr>
            <a:normAutofit/>
          </a:bodyPr>
          <a:lstStyle/>
          <a:p>
            <a:r>
              <a:rPr lang="en-US" sz="3200" b="1" dirty="0" smtClean="0"/>
              <a:t>5. BGP Security</a:t>
            </a:r>
            <a:endParaRPr lang="en-US" sz="3200" b="1" dirty="0"/>
          </a:p>
        </p:txBody>
      </p:sp>
      <p:sp>
        <p:nvSpPr>
          <p:cNvPr id="3" name="Subtitle 2"/>
          <p:cNvSpPr>
            <a:spLocks noGrp="1"/>
          </p:cNvSpPr>
          <p:nvPr>
            <p:ph type="subTitle" idx="1"/>
          </p:nvPr>
        </p:nvSpPr>
        <p:spPr>
          <a:xfrm>
            <a:off x="413925" y="3886200"/>
            <a:ext cx="8334963" cy="2332096"/>
          </a:xfrm>
        </p:spPr>
        <p:txBody>
          <a:bodyPr>
            <a:normAutofit/>
          </a:bodyPr>
          <a:lstStyle/>
          <a:p>
            <a:r>
              <a:rPr lang="en-US" sz="2000" dirty="0" smtClean="0">
                <a:solidFill>
                  <a:schemeClr val="tx1"/>
                </a:solidFill>
              </a:rPr>
              <a:t>"Revealed: The Internet's Biggest </a:t>
            </a:r>
            <a:r>
              <a:rPr lang="en-US" sz="2000" dirty="0">
                <a:solidFill>
                  <a:schemeClr val="tx1"/>
                </a:solidFill>
              </a:rPr>
              <a:t>Security Hole</a:t>
            </a:r>
            <a:r>
              <a:rPr lang="en-US" sz="2000" dirty="0" smtClean="0">
                <a:solidFill>
                  <a:schemeClr val="tx1"/>
                </a:solidFill>
              </a:rPr>
              <a:t>"</a:t>
            </a:r>
            <a:r>
              <a:rPr lang="en-US" sz="2000" dirty="0">
                <a:solidFill>
                  <a:schemeClr val="tx1"/>
                </a:solidFill>
              </a:rPr>
              <a:t/>
            </a:r>
            <a:br>
              <a:rPr lang="en-US" sz="2000" dirty="0">
                <a:solidFill>
                  <a:schemeClr val="tx1"/>
                </a:solidFill>
              </a:rPr>
            </a:br>
            <a:r>
              <a:rPr lang="en-US" sz="2000" dirty="0">
                <a:solidFill>
                  <a:schemeClr val="tx1"/>
                </a:solidFill>
              </a:rPr>
              <a:t>http://</a:t>
            </a:r>
            <a:r>
              <a:rPr lang="en-US" sz="2000" dirty="0" err="1">
                <a:solidFill>
                  <a:schemeClr val="tx1"/>
                </a:solidFill>
              </a:rPr>
              <a:t>www.wired.com</a:t>
            </a:r>
            <a:r>
              <a:rPr lang="en-US" sz="2000" dirty="0">
                <a:solidFill>
                  <a:schemeClr val="tx1"/>
                </a:solidFill>
              </a:rPr>
              <a:t>/</a:t>
            </a:r>
            <a:r>
              <a:rPr lang="en-US" sz="2000" dirty="0" err="1">
                <a:solidFill>
                  <a:schemeClr val="tx1"/>
                </a:solidFill>
              </a:rPr>
              <a:t>threatlevel</a:t>
            </a:r>
            <a:r>
              <a:rPr lang="en-US" sz="2000" dirty="0">
                <a:solidFill>
                  <a:schemeClr val="tx1"/>
                </a:solidFill>
              </a:rPr>
              <a:t>/2008/08/revealed-the-in</a:t>
            </a:r>
            <a:r>
              <a:rPr lang="en-US" sz="2000" dirty="0" smtClean="0">
                <a:solidFill>
                  <a:schemeClr val="tx1"/>
                </a:solidFill>
              </a:rPr>
              <a:t>/</a:t>
            </a:r>
          </a:p>
          <a:p>
            <a:endParaRPr lang="en-US" sz="2000" dirty="0">
              <a:solidFill>
                <a:schemeClr val="tx1"/>
              </a:solidFill>
            </a:endParaRPr>
          </a:p>
          <a:p>
            <a:r>
              <a:rPr lang="en-US" sz="2000" dirty="0" smtClean="0">
                <a:solidFill>
                  <a:schemeClr val="tx1"/>
                </a:solidFill>
              </a:rPr>
              <a:t>"The New Threat: Targeted Internet Traffic Misdirection,"</a:t>
            </a:r>
            <a:r>
              <a:rPr lang="en-US" sz="2000" dirty="0">
                <a:solidFill>
                  <a:schemeClr val="tx1"/>
                </a:solidFill>
              </a:rPr>
              <a:t/>
            </a:r>
            <a:br>
              <a:rPr lang="en-US" sz="2000" dirty="0">
                <a:solidFill>
                  <a:schemeClr val="tx1"/>
                </a:solidFill>
              </a:rPr>
            </a:br>
            <a:r>
              <a:rPr lang="en-US" sz="2000" dirty="0">
                <a:solidFill>
                  <a:schemeClr val="tx1"/>
                </a:solidFill>
              </a:rPr>
              <a:t>http://</a:t>
            </a:r>
            <a:r>
              <a:rPr lang="en-US" sz="2000" dirty="0" err="1">
                <a:solidFill>
                  <a:schemeClr val="tx1"/>
                </a:solidFill>
              </a:rPr>
              <a:t>www.renesys.com</a:t>
            </a:r>
            <a:r>
              <a:rPr lang="en-US" sz="2000" dirty="0">
                <a:solidFill>
                  <a:schemeClr val="tx1"/>
                </a:solidFill>
              </a:rPr>
              <a:t>/2013/11/</a:t>
            </a:r>
            <a:r>
              <a:rPr lang="en-US" sz="2000" dirty="0" err="1">
                <a:solidFill>
                  <a:schemeClr val="tx1"/>
                </a:solidFill>
              </a:rPr>
              <a:t>mitm</a:t>
            </a:r>
            <a:r>
              <a:rPr lang="en-US" sz="2000" dirty="0">
                <a:solidFill>
                  <a:schemeClr val="tx1"/>
                </a:solidFill>
              </a:rPr>
              <a:t>-internet-hijacking/</a:t>
            </a:r>
          </a:p>
          <a:p>
            <a:endParaRPr lang="en-US" sz="2000" dirty="0">
              <a:solidFill>
                <a:schemeClr val="tx1"/>
              </a:solidFill>
            </a:endParaRPr>
          </a:p>
        </p:txBody>
      </p:sp>
    </p:spTree>
    <p:extLst>
      <p:ext uri="{BB962C8B-B14F-4D97-AF65-F5344CB8AC3E}">
        <p14:creationId xmlns:p14="http://schemas.microsoft.com/office/powerpoint/2010/main" val="45691293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442"/>
            <a:ext cx="9143999" cy="750375"/>
          </a:xfrm>
        </p:spPr>
        <p:txBody>
          <a:bodyPr>
            <a:normAutofit/>
          </a:bodyPr>
          <a:lstStyle/>
          <a:p>
            <a:r>
              <a:rPr lang="en-US" sz="3200" b="1" dirty="0" smtClean="0"/>
              <a:t>BGP</a:t>
            </a:r>
            <a:endParaRPr lang="en-US" sz="3200" b="1" dirty="0"/>
          </a:p>
        </p:txBody>
      </p:sp>
      <p:sp>
        <p:nvSpPr>
          <p:cNvPr id="3" name="Content Placeholder 2"/>
          <p:cNvSpPr>
            <a:spLocks noGrp="1"/>
          </p:cNvSpPr>
          <p:nvPr>
            <p:ph idx="1"/>
          </p:nvPr>
        </p:nvSpPr>
        <p:spPr>
          <a:xfrm>
            <a:off x="167725" y="865818"/>
            <a:ext cx="8817535" cy="5772020"/>
          </a:xfrm>
        </p:spPr>
        <p:txBody>
          <a:bodyPr>
            <a:normAutofit/>
          </a:bodyPr>
          <a:lstStyle/>
          <a:p>
            <a:r>
              <a:rPr lang="en-US" sz="2400" dirty="0"/>
              <a:t>Most </a:t>
            </a:r>
            <a:r>
              <a:rPr lang="en-US" sz="2400" dirty="0" smtClean="0"/>
              <a:t>end users </a:t>
            </a:r>
            <a:r>
              <a:rPr lang="en-US" sz="2400" dirty="0"/>
              <a:t>have no idea how Internet traffic gets </a:t>
            </a:r>
            <a:r>
              <a:rPr lang="en-US" sz="2400" dirty="0" smtClean="0"/>
              <a:t>routed from their </a:t>
            </a:r>
            <a:r>
              <a:rPr lang="en-US" sz="2400" dirty="0"/>
              <a:t>ISP to </a:t>
            </a:r>
            <a:r>
              <a:rPr lang="en-US" sz="2400" dirty="0" smtClean="0"/>
              <a:t>its destination. They simply have no idea what's "happening under the hood." "It's magic." "It just happens."</a:t>
            </a:r>
          </a:p>
          <a:p>
            <a:endParaRPr lang="en-US" sz="2400" dirty="0" smtClean="0"/>
          </a:p>
          <a:p>
            <a:r>
              <a:rPr lang="en-US" sz="2400" dirty="0" smtClean="0"/>
              <a:t>Network </a:t>
            </a:r>
            <a:r>
              <a:rPr lang="en-US" sz="2400" dirty="0"/>
              <a:t>engineers, however, can tell you that BGP (the "Border Gateway Protocol") is the </a:t>
            </a:r>
            <a:r>
              <a:rPr lang="en-US" sz="2400" dirty="0" smtClean="0"/>
              <a:t>key underlying </a:t>
            </a:r>
            <a:r>
              <a:rPr lang="en-US" sz="2400" dirty="0"/>
              <a:t>magic (technically, the "exterior routing protocol") that helps packets get where they need to go. </a:t>
            </a:r>
            <a:r>
              <a:rPr lang="en-US" sz="2400" dirty="0" smtClean="0"/>
              <a:t>Relevant </a:t>
            </a:r>
            <a:r>
              <a:rPr lang="en-US" sz="2400" dirty="0"/>
              <a:t>BGP RFCs can be seen at </a:t>
            </a:r>
            <a:r>
              <a:rPr lang="en-US" sz="2400" dirty="0" smtClean="0"/>
              <a:t>http</a:t>
            </a:r>
            <a:r>
              <a:rPr lang="en-US" sz="2400" dirty="0"/>
              <a:t>://www.bgp4.as/</a:t>
            </a:r>
            <a:r>
              <a:rPr lang="en-US" sz="2400" dirty="0" err="1" smtClean="0"/>
              <a:t>rfc</a:t>
            </a:r>
            <a:endParaRPr lang="en-US" sz="2400" dirty="0" smtClean="0"/>
          </a:p>
          <a:p>
            <a:endParaRPr lang="en-US" sz="2400" dirty="0" smtClean="0"/>
          </a:p>
          <a:p>
            <a:r>
              <a:rPr lang="en-US" sz="2400" dirty="0" smtClean="0"/>
              <a:t>Given </a:t>
            </a:r>
            <a:r>
              <a:rPr lang="en-US" sz="2400" dirty="0"/>
              <a:t>the size of the </a:t>
            </a:r>
            <a:r>
              <a:rPr lang="en-US" sz="2400" dirty="0" smtClean="0"/>
              <a:t>Internet </a:t>
            </a:r>
            <a:r>
              <a:rPr lang="en-US" sz="2400" dirty="0"/>
              <a:t>and the basic simplicity of BGP, </a:t>
            </a:r>
            <a:r>
              <a:rPr lang="en-US" sz="2400" dirty="0" smtClean="0"/>
              <a:t/>
            </a:r>
            <a:br>
              <a:rPr lang="en-US" sz="2400" dirty="0" smtClean="0"/>
            </a:br>
            <a:r>
              <a:rPr lang="en-US" sz="2400" dirty="0" smtClean="0"/>
              <a:t>the </a:t>
            </a:r>
            <a:r>
              <a:rPr lang="en-US" sz="2400" dirty="0"/>
              <a:t>fact that BGP works and scales as well as it has is really quite impressive</a:t>
            </a:r>
            <a:r>
              <a:rPr lang="en-US" sz="2400" dirty="0" smtClean="0"/>
              <a:t>.</a:t>
            </a:r>
            <a:endParaRPr lang="en-US" sz="2400" dirty="0"/>
          </a:p>
        </p:txBody>
      </p:sp>
      <p:sp>
        <p:nvSpPr>
          <p:cNvPr id="4" name="Slide Number Placeholder 3"/>
          <p:cNvSpPr>
            <a:spLocks noGrp="1"/>
          </p:cNvSpPr>
          <p:nvPr>
            <p:ph type="sldNum" sz="quarter" idx="12"/>
          </p:nvPr>
        </p:nvSpPr>
        <p:spPr/>
        <p:txBody>
          <a:bodyPr/>
          <a:lstStyle/>
          <a:p>
            <a:fld id="{002A55A4-26E8-5743-9107-115BF5688B2A}" type="slidenum">
              <a:rPr lang="en-US" smtClean="0"/>
              <a:t>61</a:t>
            </a:fld>
            <a:endParaRPr lang="en-US"/>
          </a:p>
        </p:txBody>
      </p:sp>
    </p:spTree>
    <p:extLst>
      <p:ext uri="{BB962C8B-B14F-4D97-AF65-F5344CB8AC3E}">
        <p14:creationId xmlns:p14="http://schemas.microsoft.com/office/powerpoint/2010/main" val="193087700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442"/>
            <a:ext cx="9143999" cy="750375"/>
          </a:xfrm>
        </p:spPr>
        <p:txBody>
          <a:bodyPr>
            <a:normAutofit/>
          </a:bodyPr>
          <a:lstStyle/>
          <a:p>
            <a:r>
              <a:rPr lang="en-US" sz="3200" b="1" dirty="0" smtClean="0"/>
              <a:t>"Oh Noes, Mr. Bill!"</a:t>
            </a:r>
            <a:endParaRPr lang="en-US" sz="3200" b="1" dirty="0"/>
          </a:p>
        </p:txBody>
      </p:sp>
      <p:sp>
        <p:nvSpPr>
          <p:cNvPr id="3" name="Content Placeholder 2"/>
          <p:cNvSpPr>
            <a:spLocks noGrp="1"/>
          </p:cNvSpPr>
          <p:nvPr>
            <p:ph idx="1"/>
          </p:nvPr>
        </p:nvSpPr>
        <p:spPr>
          <a:xfrm>
            <a:off x="167725" y="865818"/>
            <a:ext cx="8817535" cy="5772020"/>
          </a:xfrm>
        </p:spPr>
        <p:txBody>
          <a:bodyPr>
            <a:normAutofit/>
          </a:bodyPr>
          <a:lstStyle/>
          <a:p>
            <a:r>
              <a:rPr lang="en-US" sz="2400" dirty="0"/>
              <a:t>Unfortunately, BGP is </a:t>
            </a:r>
            <a:r>
              <a:rPr lang="en-US" sz="2400" dirty="0" smtClean="0"/>
              <a:t>potentially subject </a:t>
            </a:r>
            <a:r>
              <a:rPr lang="en-US" sz="2400" dirty="0"/>
              <a:t>to a variety of intentional (and accidental) attacks. </a:t>
            </a:r>
            <a:endParaRPr lang="en-US" sz="2400" dirty="0" smtClean="0"/>
          </a:p>
          <a:p>
            <a:r>
              <a:rPr lang="en-US" sz="2400" dirty="0" smtClean="0"/>
              <a:t>One </a:t>
            </a:r>
            <a:r>
              <a:rPr lang="en-US" sz="2400" dirty="0"/>
              <a:t>such attack </a:t>
            </a:r>
            <a:r>
              <a:rPr lang="en-US" sz="2400" dirty="0" smtClean="0"/>
              <a:t>is </a:t>
            </a:r>
            <a:r>
              <a:rPr lang="en-US" sz="2400" dirty="0"/>
              <a:t>known as "route injection" or </a:t>
            </a:r>
            <a:r>
              <a:rPr lang="en-US" sz="2400" dirty="0" smtClean="0"/>
              <a:t>"BGP </a:t>
            </a:r>
            <a:r>
              <a:rPr lang="en-US" sz="2400" dirty="0"/>
              <a:t>hijacking." </a:t>
            </a:r>
            <a:endParaRPr lang="en-US" sz="2400" dirty="0" smtClean="0"/>
          </a:p>
          <a:p>
            <a:r>
              <a:rPr lang="en-US" sz="2400" dirty="0" smtClean="0"/>
              <a:t>In </a:t>
            </a:r>
            <a:r>
              <a:rPr lang="en-US" sz="2400" dirty="0"/>
              <a:t>a route injection attack, a site "injects" or "advertises" </a:t>
            </a:r>
            <a:r>
              <a:rPr lang="en-US" sz="2400" dirty="0" smtClean="0"/>
              <a:t>unauthorized routes </a:t>
            </a:r>
            <a:r>
              <a:rPr lang="en-US" sz="2400" dirty="0"/>
              <a:t>via BGP for </a:t>
            </a:r>
            <a:r>
              <a:rPr lang="en-US" sz="2400" dirty="0" smtClean="0"/>
              <a:t>part or all of someone </a:t>
            </a:r>
            <a:r>
              <a:rPr lang="en-US" sz="2400" dirty="0"/>
              <a:t>else's </a:t>
            </a:r>
            <a:r>
              <a:rPr lang="en-US" sz="2400" dirty="0" smtClean="0"/>
              <a:t/>
            </a:r>
            <a:br>
              <a:rPr lang="en-US" sz="2400" dirty="0" smtClean="0"/>
            </a:br>
            <a:r>
              <a:rPr lang="en-US" sz="2400" dirty="0" smtClean="0"/>
              <a:t>address space.</a:t>
            </a:r>
          </a:p>
          <a:p>
            <a:r>
              <a:rPr lang="en-US" sz="2400" dirty="0" smtClean="0"/>
              <a:t>When </a:t>
            </a:r>
            <a:r>
              <a:rPr lang="en-US" sz="2400" dirty="0"/>
              <a:t>that happens, particularly if the injected route is "more specific" than the normally</a:t>
            </a:r>
            <a:r>
              <a:rPr lang="en-US" sz="2400" dirty="0" smtClean="0"/>
              <a:t>-advertised-route</a:t>
            </a:r>
            <a:r>
              <a:rPr lang="en-US" sz="2400" dirty="0"/>
              <a:t>, network traffic that should be going via </a:t>
            </a:r>
            <a:r>
              <a:rPr lang="en-US" sz="2400" dirty="0" smtClean="0"/>
              <a:t>the </a:t>
            </a:r>
            <a:r>
              <a:rPr lang="en-US" sz="2400" dirty="0"/>
              <a:t>authorized route to its real destination instead gets misrouted ("hijacked") via the </a:t>
            </a:r>
            <a:r>
              <a:rPr lang="en-US" sz="2400" dirty="0" smtClean="0"/>
              <a:t>evil </a:t>
            </a:r>
            <a:r>
              <a:rPr lang="en-US" sz="2400" dirty="0"/>
              <a:t>competing </a:t>
            </a:r>
            <a:r>
              <a:rPr lang="en-US" sz="2400" dirty="0" smtClean="0"/>
              <a:t/>
            </a:r>
            <a:br>
              <a:rPr lang="en-US" sz="2400" dirty="0" smtClean="0"/>
            </a:br>
            <a:r>
              <a:rPr lang="en-US" sz="2400" dirty="0" smtClean="0"/>
              <a:t>route</a:t>
            </a:r>
            <a:r>
              <a:rPr lang="en-US" sz="2400" dirty="0"/>
              <a:t>. </a:t>
            </a:r>
            <a:endParaRPr lang="en-US" sz="2400" dirty="0" smtClean="0"/>
          </a:p>
          <a:p>
            <a:r>
              <a:rPr lang="en-US" sz="2400" dirty="0" smtClean="0"/>
              <a:t>This </a:t>
            </a:r>
            <a:r>
              <a:rPr lang="en-US" sz="2400" dirty="0"/>
              <a:t>has been </a:t>
            </a:r>
            <a:r>
              <a:rPr lang="en-US" sz="2400" dirty="0" smtClean="0"/>
              <a:t>well described </a:t>
            </a:r>
            <a:r>
              <a:rPr lang="en-US" sz="2400" dirty="0"/>
              <a:t>by </a:t>
            </a:r>
            <a:r>
              <a:rPr lang="en-US" sz="2400" i="1" dirty="0"/>
              <a:t>Wired</a:t>
            </a:r>
            <a:r>
              <a:rPr lang="en-US" sz="2400" dirty="0"/>
              <a:t> as </a:t>
            </a:r>
            <a:r>
              <a:rPr lang="en-US" sz="2400" dirty="0" smtClean="0"/>
              <a:t>"the </a:t>
            </a:r>
            <a:r>
              <a:rPr lang="en-US" sz="2400" dirty="0"/>
              <a:t>Internet's </a:t>
            </a:r>
            <a:r>
              <a:rPr lang="en-US" sz="2400" dirty="0" smtClean="0"/>
              <a:t>biggest security hole</a:t>
            </a:r>
            <a:r>
              <a:rPr lang="en-US" sz="2400" dirty="0"/>
              <a:t>," </a:t>
            </a:r>
            <a:r>
              <a:rPr lang="en-US" sz="2400" dirty="0" smtClean="0"/>
              <a:t>and has recently been seen getting exploited (see </a:t>
            </a:r>
            <a:br>
              <a:rPr lang="en-US" sz="2400" dirty="0" smtClean="0"/>
            </a:br>
            <a:r>
              <a:rPr lang="en-US" sz="2400" dirty="0" smtClean="0"/>
              <a:t>the Renesys write up mentioned on the title slide for this section)</a:t>
            </a:r>
            <a:endParaRPr lang="en-US" sz="2400" dirty="0"/>
          </a:p>
        </p:txBody>
      </p:sp>
      <p:sp>
        <p:nvSpPr>
          <p:cNvPr id="4" name="Slide Number Placeholder 3"/>
          <p:cNvSpPr>
            <a:spLocks noGrp="1"/>
          </p:cNvSpPr>
          <p:nvPr>
            <p:ph type="sldNum" sz="quarter" idx="12"/>
          </p:nvPr>
        </p:nvSpPr>
        <p:spPr/>
        <p:txBody>
          <a:bodyPr/>
          <a:lstStyle/>
          <a:p>
            <a:fld id="{002A55A4-26E8-5743-9107-115BF5688B2A}" type="slidenum">
              <a:rPr lang="en-US" smtClean="0"/>
              <a:t>62</a:t>
            </a:fld>
            <a:endParaRPr lang="en-US"/>
          </a:p>
        </p:txBody>
      </p:sp>
    </p:spTree>
    <p:extLst>
      <p:ext uri="{BB962C8B-B14F-4D97-AF65-F5344CB8AC3E}">
        <p14:creationId xmlns:p14="http://schemas.microsoft.com/office/powerpoint/2010/main" val="398743976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443"/>
            <a:ext cx="9143999" cy="494924"/>
          </a:xfrm>
        </p:spPr>
        <p:txBody>
          <a:bodyPr>
            <a:normAutofit/>
          </a:bodyPr>
          <a:lstStyle/>
          <a:p>
            <a:r>
              <a:rPr lang="en-US" sz="3200" b="1" dirty="0" smtClean="0"/>
              <a:t>Yes, This Vulnerability </a:t>
            </a:r>
            <a:r>
              <a:rPr lang="en-US" sz="3200" b="1" i="1" u="sng" dirty="0" smtClean="0"/>
              <a:t>Is</a:t>
            </a:r>
            <a:r>
              <a:rPr lang="en-US" sz="3200" b="1" dirty="0" smtClean="0"/>
              <a:t> Getting Exploited</a:t>
            </a:r>
            <a:endParaRPr lang="en-US" sz="3200" b="1" dirty="0"/>
          </a:p>
        </p:txBody>
      </p:sp>
      <p:sp>
        <p:nvSpPr>
          <p:cNvPr id="3" name="Content Placeholder 2"/>
          <p:cNvSpPr>
            <a:spLocks noGrp="1"/>
          </p:cNvSpPr>
          <p:nvPr>
            <p:ph idx="1"/>
          </p:nvPr>
        </p:nvSpPr>
        <p:spPr>
          <a:xfrm>
            <a:off x="167725" y="698967"/>
            <a:ext cx="8817535" cy="5938871"/>
          </a:xfrm>
        </p:spPr>
        <p:txBody>
          <a:bodyPr>
            <a:normAutofit/>
          </a:bodyPr>
          <a:lstStyle/>
          <a:p>
            <a:r>
              <a:rPr lang="en-US" sz="2400" dirty="0"/>
              <a:t>Route injection attacks have been observed many </a:t>
            </a:r>
            <a:r>
              <a:rPr lang="en-US" sz="2400" dirty="0" smtClean="0"/>
              <a:t>other times </a:t>
            </a:r>
            <a:r>
              <a:rPr lang="en-US" sz="2400" dirty="0"/>
              <a:t>on the Internet. One of the most famous route injection incidents occurred in 2008, when Pakistan, in an attempt to domestically limit access to the video sharing site YouTube, accidentally leaked routes for YouTube's address space worldwide. The route monitoring company Renesys has a nice summary of this incident, see "Pakistan Hijacks YouTube," http://</a:t>
            </a:r>
            <a:r>
              <a:rPr lang="en-US" sz="2400" dirty="0" err="1"/>
              <a:t>www.renesys.com</a:t>
            </a:r>
            <a:r>
              <a:rPr lang="en-US" sz="2400" dirty="0"/>
              <a:t>/2008/02/pakistan-hijacks-youtube-1</a:t>
            </a:r>
            <a:r>
              <a:rPr lang="en-US" sz="2400" dirty="0" smtClean="0"/>
              <a:t>/</a:t>
            </a:r>
          </a:p>
          <a:p>
            <a:r>
              <a:rPr lang="en-US" sz="2400" dirty="0" smtClean="0"/>
              <a:t>Besides </a:t>
            </a:r>
            <a:r>
              <a:rPr lang="en-US" sz="2400" dirty="0"/>
              <a:t>those sort of accidental incidents, as the Internet comes increasingly close to exhausting its supply of IPv4 address space, </a:t>
            </a:r>
            <a:r>
              <a:rPr lang="en-US" sz="2400" dirty="0" smtClean="0"/>
              <a:t>we'll </a:t>
            </a:r>
            <a:r>
              <a:rPr lang="en-US" sz="2400" dirty="0"/>
              <a:t>see more and more address space hijacking attacks by spammers and other miscreants. </a:t>
            </a:r>
            <a:endParaRPr lang="en-US" sz="2400" dirty="0" smtClean="0"/>
          </a:p>
          <a:p>
            <a:r>
              <a:rPr lang="en-US" sz="2400" dirty="0" smtClean="0"/>
              <a:t>BGP </a:t>
            </a:r>
            <a:r>
              <a:rPr lang="en-US" sz="2400" dirty="0"/>
              <a:t>route injection </a:t>
            </a:r>
            <a:r>
              <a:rPr lang="en-US" sz="2400" dirty="0" smtClean="0"/>
              <a:t>can </a:t>
            </a:r>
            <a:r>
              <a:rPr lang="en-US" sz="2400" dirty="0"/>
              <a:t>also be exploited </a:t>
            </a:r>
            <a:r>
              <a:rPr lang="en-US" sz="2400" dirty="0" smtClean="0"/>
              <a:t>by intelligence services. They can temporarily reroute </a:t>
            </a:r>
            <a:r>
              <a:rPr lang="en-US" sz="2400" dirty="0"/>
              <a:t>selected traffic, </a:t>
            </a:r>
            <a:r>
              <a:rPr lang="en-US" sz="2400" dirty="0" smtClean="0"/>
              <a:t>eavesdrop </a:t>
            </a:r>
            <a:r>
              <a:rPr lang="en-US" sz="2400" dirty="0"/>
              <a:t>upon it, and then silently </a:t>
            </a:r>
            <a:r>
              <a:rPr lang="en-US" sz="2400" dirty="0" smtClean="0"/>
              <a:t>reintroduce it for "normal"-appearing delivery.</a:t>
            </a:r>
            <a:endParaRPr lang="en-US" sz="2400" dirty="0"/>
          </a:p>
        </p:txBody>
      </p:sp>
      <p:sp>
        <p:nvSpPr>
          <p:cNvPr id="4" name="Slide Number Placeholder 3"/>
          <p:cNvSpPr>
            <a:spLocks noGrp="1"/>
          </p:cNvSpPr>
          <p:nvPr>
            <p:ph type="sldNum" sz="quarter" idx="12"/>
          </p:nvPr>
        </p:nvSpPr>
        <p:spPr/>
        <p:txBody>
          <a:bodyPr/>
          <a:lstStyle/>
          <a:p>
            <a:fld id="{002A55A4-26E8-5743-9107-115BF5688B2A}" type="slidenum">
              <a:rPr lang="en-US" smtClean="0"/>
              <a:t>63</a:t>
            </a:fld>
            <a:endParaRPr lang="en-US" dirty="0"/>
          </a:p>
        </p:txBody>
      </p:sp>
    </p:spTree>
    <p:extLst>
      <p:ext uri="{BB962C8B-B14F-4D97-AF65-F5344CB8AC3E}">
        <p14:creationId xmlns:p14="http://schemas.microsoft.com/office/powerpoint/2010/main" val="17883018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443"/>
            <a:ext cx="9143999" cy="494924"/>
          </a:xfrm>
        </p:spPr>
        <p:txBody>
          <a:bodyPr>
            <a:normAutofit/>
          </a:bodyPr>
          <a:lstStyle/>
          <a:p>
            <a:r>
              <a:rPr lang="en-US" sz="3200" b="1" dirty="0" smtClean="0"/>
              <a:t>Deterring BGP Hijacking</a:t>
            </a:r>
            <a:endParaRPr lang="en-US" sz="3200" b="1" dirty="0"/>
          </a:p>
        </p:txBody>
      </p:sp>
      <p:sp>
        <p:nvSpPr>
          <p:cNvPr id="3" name="Content Placeholder 2"/>
          <p:cNvSpPr>
            <a:spLocks noGrp="1"/>
          </p:cNvSpPr>
          <p:nvPr>
            <p:ph idx="1"/>
          </p:nvPr>
        </p:nvSpPr>
        <p:spPr>
          <a:xfrm>
            <a:off x="167725" y="698967"/>
            <a:ext cx="8817535" cy="5938871"/>
          </a:xfrm>
        </p:spPr>
        <p:txBody>
          <a:bodyPr>
            <a:normAutofit/>
          </a:bodyPr>
          <a:lstStyle/>
          <a:p>
            <a:r>
              <a:rPr lang="en-US" sz="2400" dirty="0"/>
              <a:t>Multiple approaches have been tried over the years to prevent these sort of </a:t>
            </a:r>
            <a:r>
              <a:rPr lang="en-US" sz="2400" dirty="0" smtClean="0"/>
              <a:t>vulnerabilities, most of them only partially successfully.</a:t>
            </a:r>
          </a:p>
          <a:p>
            <a:endParaRPr lang="en-US" sz="2400" dirty="0" smtClean="0"/>
          </a:p>
          <a:p>
            <a:r>
              <a:rPr lang="en-US" sz="2400" dirty="0" smtClean="0"/>
              <a:t>A </a:t>
            </a:r>
            <a:r>
              <a:rPr lang="en-US" sz="2400" dirty="0"/>
              <a:t>minimum standard of care entails </a:t>
            </a:r>
            <a:r>
              <a:rPr lang="en-US" sz="2400" dirty="0" smtClean="0"/>
              <a:t>providers checking </a:t>
            </a:r>
            <a:r>
              <a:rPr lang="en-US" sz="2400" dirty="0"/>
              <a:t>whois to verify assignment of any provider-independent address block </a:t>
            </a:r>
            <a:r>
              <a:rPr lang="en-US" sz="2400" dirty="0" smtClean="0"/>
              <a:t>that an </a:t>
            </a:r>
            <a:r>
              <a:rPr lang="en-US" sz="2400" dirty="0"/>
              <a:t>ISP gets asked to route for a customer, and requiring customers to provide a letter of authorization if the provenance of a particular netblock is at all clouded. </a:t>
            </a:r>
            <a:endParaRPr lang="en-US" sz="2400" dirty="0" smtClean="0"/>
          </a:p>
          <a:p>
            <a:endParaRPr lang="en-US" sz="2400" dirty="0"/>
          </a:p>
          <a:p>
            <a:r>
              <a:rPr lang="en-US" sz="2400" dirty="0" smtClean="0"/>
              <a:t>See</a:t>
            </a:r>
            <a:r>
              <a:rPr lang="en-US" sz="2400" dirty="0"/>
              <a:t>, e.g., http://</a:t>
            </a:r>
            <a:r>
              <a:rPr lang="en-US" sz="2400" dirty="0" err="1"/>
              <a:t>business.comcast.com</a:t>
            </a:r>
            <a:r>
              <a:rPr lang="en-US" sz="2400" dirty="0"/>
              <a:t>/enterprise/services/internet/ethernet-dedicated-internet/</a:t>
            </a:r>
            <a:r>
              <a:rPr lang="en-US" sz="2400" dirty="0" err="1"/>
              <a:t>edi_tech_specs</a:t>
            </a:r>
            <a:r>
              <a:rPr lang="en-US" sz="2400" dirty="0"/>
              <a:t> at section 5.9.</a:t>
            </a:r>
          </a:p>
        </p:txBody>
      </p:sp>
      <p:sp>
        <p:nvSpPr>
          <p:cNvPr id="4" name="Slide Number Placeholder 3"/>
          <p:cNvSpPr>
            <a:spLocks noGrp="1"/>
          </p:cNvSpPr>
          <p:nvPr>
            <p:ph type="sldNum" sz="quarter" idx="12"/>
          </p:nvPr>
        </p:nvSpPr>
        <p:spPr/>
        <p:txBody>
          <a:bodyPr/>
          <a:lstStyle/>
          <a:p>
            <a:fld id="{002A55A4-26E8-5743-9107-115BF5688B2A}" type="slidenum">
              <a:rPr lang="en-US" smtClean="0"/>
              <a:t>64</a:t>
            </a:fld>
            <a:endParaRPr lang="en-US" dirty="0"/>
          </a:p>
        </p:txBody>
      </p:sp>
    </p:spTree>
    <p:extLst>
      <p:ext uri="{BB962C8B-B14F-4D97-AF65-F5344CB8AC3E}">
        <p14:creationId xmlns:p14="http://schemas.microsoft.com/office/powerpoint/2010/main" val="337735214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443"/>
            <a:ext cx="9143999" cy="494924"/>
          </a:xfrm>
        </p:spPr>
        <p:txBody>
          <a:bodyPr>
            <a:normAutofit/>
          </a:bodyPr>
          <a:lstStyle/>
          <a:p>
            <a:r>
              <a:rPr lang="en-US" sz="3200" b="1" dirty="0" smtClean="0"/>
              <a:t>Routing Registries</a:t>
            </a:r>
            <a:endParaRPr lang="en-US" sz="3200" b="1" dirty="0"/>
          </a:p>
        </p:txBody>
      </p:sp>
      <p:sp>
        <p:nvSpPr>
          <p:cNvPr id="3" name="Content Placeholder 2"/>
          <p:cNvSpPr>
            <a:spLocks noGrp="1"/>
          </p:cNvSpPr>
          <p:nvPr>
            <p:ph idx="1"/>
          </p:nvPr>
        </p:nvSpPr>
        <p:spPr>
          <a:xfrm>
            <a:off x="167725" y="698967"/>
            <a:ext cx="8817535" cy="5938871"/>
          </a:xfrm>
        </p:spPr>
        <p:txBody>
          <a:bodyPr>
            <a:normAutofit/>
          </a:bodyPr>
          <a:lstStyle/>
          <a:p>
            <a:r>
              <a:rPr lang="en-US" sz="2400" dirty="0"/>
              <a:t>Another approach is </a:t>
            </a:r>
            <a:r>
              <a:rPr lang="en-US" sz="2400" dirty="0" smtClean="0"/>
              <a:t>the use </a:t>
            </a:r>
            <a:r>
              <a:rPr lang="en-US" sz="2400" dirty="0"/>
              <a:t>of "routing registries" (see </a:t>
            </a:r>
            <a:r>
              <a:rPr lang="en-US" sz="2400" dirty="0" smtClean="0"/>
              <a:t/>
            </a:r>
            <a:br>
              <a:rPr lang="en-US" sz="2400" dirty="0" smtClean="0"/>
            </a:br>
            <a:r>
              <a:rPr lang="en-US" sz="2400" dirty="0" smtClean="0"/>
              <a:t>http</a:t>
            </a:r>
            <a:r>
              <a:rPr lang="en-US" sz="2400" dirty="0"/>
              <a:t>://</a:t>
            </a:r>
            <a:r>
              <a:rPr lang="en-US" sz="2400" dirty="0" err="1"/>
              <a:t>www.irr.net</a:t>
            </a:r>
            <a:r>
              <a:rPr lang="en-US" sz="2400" dirty="0" smtClean="0"/>
              <a:t>/ ) </a:t>
            </a:r>
            <a:r>
              <a:rPr lang="en-US" sz="2400" dirty="0"/>
              <a:t>with "Routing Policy Specification Language" (RPSL). A nice </a:t>
            </a:r>
            <a:r>
              <a:rPr lang="en-US" sz="2400" dirty="0" smtClean="0"/>
              <a:t>intro </a:t>
            </a:r>
            <a:r>
              <a:rPr lang="en-US" sz="2400" dirty="0"/>
              <a:t>to "Using RPSL in Practice" can be seen in RFC2650, by Dave Meyer et. al. In a nutshell, routing registries allow ISPs to describe the routes they </a:t>
            </a:r>
            <a:r>
              <a:rPr lang="en-US" sz="2400" dirty="0" smtClean="0"/>
              <a:t>originate </a:t>
            </a:r>
            <a:r>
              <a:rPr lang="en-US" sz="2400" dirty="0"/>
              <a:t>and the ASs ("Autonomous Systems") that should be announcing them. </a:t>
            </a:r>
            <a:endParaRPr lang="en-US" sz="2400" dirty="0" smtClean="0"/>
          </a:p>
          <a:p>
            <a:r>
              <a:rPr lang="en-US" sz="2400" dirty="0" smtClean="0"/>
              <a:t>If </a:t>
            </a:r>
            <a:r>
              <a:rPr lang="en-US" sz="2400" dirty="0"/>
              <a:t>everyone was conscientious about documenting their routes in routing registries, and all network service providers built their operational routing filters directly from routing registry data, it would be difficult for a third party to accidentally hijack another site's address space. </a:t>
            </a:r>
            <a:endParaRPr lang="en-US" sz="2400" dirty="0" smtClean="0"/>
          </a:p>
          <a:p>
            <a:r>
              <a:rPr lang="en-US" sz="2400" dirty="0" smtClean="0"/>
              <a:t>An </a:t>
            </a:r>
            <a:r>
              <a:rPr lang="en-US" sz="2400" dirty="0"/>
              <a:t>example of an ISP that requires customers to use a routing registry can be seen at http://</a:t>
            </a:r>
            <a:r>
              <a:rPr lang="en-US" sz="2400" dirty="0" err="1"/>
              <a:t>www.us.ntt.net</a:t>
            </a:r>
            <a:r>
              <a:rPr lang="en-US" sz="2400" dirty="0"/>
              <a:t>/support/policy/</a:t>
            </a:r>
            <a:r>
              <a:rPr lang="en-US" sz="2400" dirty="0" err="1"/>
              <a:t>routing.cfm#RR</a:t>
            </a:r>
            <a:r>
              <a:rPr lang="en-US" sz="2400" dirty="0"/>
              <a:t> </a:t>
            </a:r>
            <a:endParaRPr lang="en-US" sz="2400" dirty="0" smtClean="0"/>
          </a:p>
          <a:p>
            <a:r>
              <a:rPr lang="en-US" sz="2400" dirty="0" smtClean="0"/>
              <a:t>Merit, of course</a:t>
            </a:r>
            <a:r>
              <a:rPr lang="en-US" sz="2400" dirty="0"/>
              <a:t>, </a:t>
            </a:r>
            <a:r>
              <a:rPr lang="en-US" sz="2400" dirty="0" smtClean="0"/>
              <a:t>also runs the Merit RADB, see http</a:t>
            </a:r>
            <a:r>
              <a:rPr lang="en-US" sz="2400" dirty="0"/>
              <a:t>://</a:t>
            </a:r>
            <a:r>
              <a:rPr lang="en-US" sz="2400" dirty="0" err="1"/>
              <a:t>www.ra.net</a:t>
            </a:r>
            <a:r>
              <a:rPr lang="en-US" sz="2400" dirty="0"/>
              <a:t>/</a:t>
            </a:r>
          </a:p>
        </p:txBody>
      </p:sp>
      <p:sp>
        <p:nvSpPr>
          <p:cNvPr id="4" name="Slide Number Placeholder 3"/>
          <p:cNvSpPr>
            <a:spLocks noGrp="1"/>
          </p:cNvSpPr>
          <p:nvPr>
            <p:ph type="sldNum" sz="quarter" idx="12"/>
          </p:nvPr>
        </p:nvSpPr>
        <p:spPr/>
        <p:txBody>
          <a:bodyPr/>
          <a:lstStyle/>
          <a:p>
            <a:fld id="{002A55A4-26E8-5743-9107-115BF5688B2A}" type="slidenum">
              <a:rPr lang="en-US" smtClean="0"/>
              <a:t>65</a:t>
            </a:fld>
            <a:endParaRPr lang="en-US" dirty="0"/>
          </a:p>
        </p:txBody>
      </p:sp>
    </p:spTree>
    <p:extLst>
      <p:ext uri="{BB962C8B-B14F-4D97-AF65-F5344CB8AC3E}">
        <p14:creationId xmlns:p14="http://schemas.microsoft.com/office/powerpoint/2010/main" val="320834097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443"/>
            <a:ext cx="9143999" cy="494924"/>
          </a:xfrm>
        </p:spPr>
        <p:txBody>
          <a:bodyPr>
            <a:normAutofit/>
          </a:bodyPr>
          <a:lstStyle/>
          <a:p>
            <a:r>
              <a:rPr lang="en-US" sz="3200" b="1" dirty="0" smtClean="0"/>
              <a:t>RPKI</a:t>
            </a:r>
            <a:endParaRPr lang="en-US" sz="3200" b="1" dirty="0"/>
          </a:p>
        </p:txBody>
      </p:sp>
      <p:sp>
        <p:nvSpPr>
          <p:cNvPr id="3" name="Content Placeholder 2"/>
          <p:cNvSpPr>
            <a:spLocks noGrp="1"/>
          </p:cNvSpPr>
          <p:nvPr>
            <p:ph idx="1"/>
          </p:nvPr>
        </p:nvSpPr>
        <p:spPr>
          <a:xfrm>
            <a:off x="167725" y="698967"/>
            <a:ext cx="8817535" cy="5938871"/>
          </a:xfrm>
        </p:spPr>
        <p:txBody>
          <a:bodyPr>
            <a:normAutofit/>
          </a:bodyPr>
          <a:lstStyle/>
          <a:p>
            <a:r>
              <a:rPr lang="en-US" sz="2400" dirty="0"/>
              <a:t>There has </a:t>
            </a:r>
            <a:r>
              <a:rPr lang="en-US" sz="2400" dirty="0" smtClean="0"/>
              <a:t>also been </a:t>
            </a:r>
            <a:r>
              <a:rPr lang="en-US" sz="2400" dirty="0"/>
              <a:t>growing community interest recently around RPKI. RPKI uses cryptographically-verifiable certificates, known as "Route Origin Authorizations," or "ROAs", to specify what ASNs are authorized to originate a particular prefix. </a:t>
            </a:r>
            <a:r>
              <a:rPr lang="en-US" sz="2400" dirty="0" smtClean="0"/>
              <a:t>ROAs </a:t>
            </a:r>
            <a:r>
              <a:rPr lang="en-US" sz="2400" dirty="0"/>
              <a:t>are normally issued by the RIRs (ARIN, RIPE, APNIC, etc.), see for example https://</a:t>
            </a:r>
            <a:r>
              <a:rPr lang="en-US" sz="2400" dirty="0" err="1"/>
              <a:t>www.arin.net</a:t>
            </a:r>
            <a:r>
              <a:rPr lang="en-US" sz="2400" dirty="0"/>
              <a:t>/resources/</a:t>
            </a:r>
            <a:r>
              <a:rPr lang="en-US" sz="2400" dirty="0" err="1"/>
              <a:t>rpki</a:t>
            </a:r>
            <a:r>
              <a:rPr lang="en-US" sz="2400" dirty="0"/>
              <a:t>/  </a:t>
            </a:r>
            <a:endParaRPr lang="en-US" sz="2400" dirty="0" smtClean="0"/>
          </a:p>
          <a:p>
            <a:endParaRPr lang="en-US" sz="2400" dirty="0"/>
          </a:p>
          <a:p>
            <a:r>
              <a:rPr lang="en-US" sz="2400" dirty="0" smtClean="0"/>
              <a:t>Unfortunately</a:t>
            </a:r>
            <a:r>
              <a:rPr lang="en-US" sz="2400" dirty="0"/>
              <a:t>, as noted in http://</a:t>
            </a:r>
            <a:r>
              <a:rPr lang="en-US" sz="2400" dirty="0" err="1"/>
              <a:t>tools.ietf.org</a:t>
            </a:r>
            <a:r>
              <a:rPr lang="en-US" sz="2400" dirty="0"/>
              <a:t>/id/draft-ietf-sidr-origin-ops-22.txt at section 7, RPKI is </a:t>
            </a:r>
            <a:r>
              <a:rPr lang="en-US" sz="2400" b="1" dirty="0"/>
              <a:t>not</a:t>
            </a:r>
            <a:r>
              <a:rPr lang="en-US" sz="2400" dirty="0"/>
              <a:t> intended to deal with malicious/intentional route injection, but only inadvertent </a:t>
            </a:r>
            <a:r>
              <a:rPr lang="en-US" sz="2400" dirty="0" smtClean="0"/>
              <a:t/>
            </a:r>
            <a:br>
              <a:rPr lang="en-US" sz="2400" dirty="0" smtClean="0"/>
            </a:br>
            <a:r>
              <a:rPr lang="en-US" sz="2400" dirty="0" smtClean="0"/>
              <a:t>incidents </a:t>
            </a:r>
            <a:r>
              <a:rPr lang="en-US" sz="2400" dirty="0"/>
              <a:t>(such as the Pakistan YouTube incident)</a:t>
            </a:r>
            <a:r>
              <a:rPr lang="en-US" sz="2400" dirty="0" smtClean="0"/>
              <a:t>.</a:t>
            </a:r>
          </a:p>
          <a:p>
            <a:endParaRPr lang="en-US" sz="2400" dirty="0"/>
          </a:p>
          <a:p>
            <a:r>
              <a:rPr lang="en-US" sz="2400" dirty="0" smtClean="0"/>
              <a:t>Uptake of RPKI to-date has been somewhat limited to-date, </a:t>
            </a:r>
            <a:r>
              <a:rPr lang="en-US" sz="2400" dirty="0"/>
              <a:t>too:</a:t>
            </a:r>
            <a:br>
              <a:rPr lang="en-US" sz="2400" dirty="0"/>
            </a:br>
            <a:r>
              <a:rPr lang="en-US" sz="2400" dirty="0"/>
              <a:t>http://</a:t>
            </a:r>
            <a:r>
              <a:rPr lang="en-US" sz="2400" dirty="0" err="1"/>
              <a:t>rpki.surfnet.nl</a:t>
            </a:r>
            <a:r>
              <a:rPr lang="en-US" sz="2400" dirty="0"/>
              <a:t>/</a:t>
            </a:r>
            <a:r>
              <a:rPr lang="en-US" sz="2400" dirty="0" err="1" smtClean="0"/>
              <a:t>validitytables.html</a:t>
            </a:r>
            <a:r>
              <a:rPr lang="en-US" sz="2400" dirty="0" smtClean="0"/>
              <a:t> reports just over 20,000 valid routes at the time this talk was prepared.</a:t>
            </a:r>
            <a:endParaRPr lang="en-US" sz="2400" dirty="0"/>
          </a:p>
          <a:p>
            <a:endParaRPr lang="en-US" sz="2400" dirty="0"/>
          </a:p>
        </p:txBody>
      </p:sp>
      <p:sp>
        <p:nvSpPr>
          <p:cNvPr id="4" name="Slide Number Placeholder 3"/>
          <p:cNvSpPr>
            <a:spLocks noGrp="1"/>
          </p:cNvSpPr>
          <p:nvPr>
            <p:ph type="sldNum" sz="quarter" idx="12"/>
          </p:nvPr>
        </p:nvSpPr>
        <p:spPr/>
        <p:txBody>
          <a:bodyPr/>
          <a:lstStyle/>
          <a:p>
            <a:fld id="{002A55A4-26E8-5743-9107-115BF5688B2A}" type="slidenum">
              <a:rPr lang="en-US" smtClean="0"/>
              <a:t>66</a:t>
            </a:fld>
            <a:endParaRPr lang="en-US" dirty="0"/>
          </a:p>
        </p:txBody>
      </p:sp>
    </p:spTree>
    <p:extLst>
      <p:ext uri="{BB962C8B-B14F-4D97-AF65-F5344CB8AC3E}">
        <p14:creationId xmlns:p14="http://schemas.microsoft.com/office/powerpoint/2010/main" val="114316228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443"/>
            <a:ext cx="9143999" cy="494924"/>
          </a:xfrm>
        </p:spPr>
        <p:txBody>
          <a:bodyPr>
            <a:normAutofit/>
          </a:bodyPr>
          <a:lstStyle/>
          <a:p>
            <a:r>
              <a:rPr lang="en-US" sz="3200" b="1" dirty="0" smtClean="0"/>
              <a:t>BGPSEC</a:t>
            </a:r>
            <a:endParaRPr lang="en-US" sz="3200" b="1" dirty="0"/>
          </a:p>
        </p:txBody>
      </p:sp>
      <p:sp>
        <p:nvSpPr>
          <p:cNvPr id="3" name="Content Placeholder 2"/>
          <p:cNvSpPr>
            <a:spLocks noGrp="1"/>
          </p:cNvSpPr>
          <p:nvPr>
            <p:ph idx="1"/>
          </p:nvPr>
        </p:nvSpPr>
        <p:spPr>
          <a:xfrm>
            <a:off x="167725" y="698967"/>
            <a:ext cx="8817535" cy="5938871"/>
          </a:xfrm>
        </p:spPr>
        <p:txBody>
          <a:bodyPr>
            <a:normAutofit/>
          </a:bodyPr>
          <a:lstStyle/>
          <a:p>
            <a:r>
              <a:rPr lang="en-US" sz="2400" dirty="0" smtClean="0"/>
              <a:t>Yet another </a:t>
            </a:r>
            <a:r>
              <a:rPr lang="en-US" sz="2400" dirty="0"/>
              <a:t>stream of work-in-progress involves BGPSEC, see </a:t>
            </a:r>
            <a:r>
              <a:rPr lang="en-US" sz="2400" dirty="0" smtClean="0"/>
              <a:t/>
            </a:r>
            <a:br>
              <a:rPr lang="en-US" sz="2400" dirty="0" smtClean="0"/>
            </a:br>
            <a:r>
              <a:rPr lang="en-US" sz="2400" dirty="0" smtClean="0"/>
              <a:t>http</a:t>
            </a:r>
            <a:r>
              <a:rPr lang="en-US" sz="2400" dirty="0"/>
              <a:t>://</a:t>
            </a:r>
            <a:r>
              <a:rPr lang="en-US" sz="2400" dirty="0" err="1"/>
              <a:t>tools.ietf.org</a:t>
            </a:r>
            <a:r>
              <a:rPr lang="en-US" sz="2400" dirty="0"/>
              <a:t>/html/draft-ietf-sidr-bgpsec-overview-03 and http://</a:t>
            </a:r>
            <a:r>
              <a:rPr lang="en-US" sz="2400" dirty="0" err="1"/>
              <a:t>tools.ietf.org</a:t>
            </a:r>
            <a:r>
              <a:rPr lang="en-US" sz="2400" dirty="0"/>
              <a:t>/html/draft-ietf-sidr-bgpsec-protocol-07 (draft expired August 25th, 2013). </a:t>
            </a:r>
          </a:p>
          <a:p>
            <a:r>
              <a:rPr lang="en-US" sz="2400" dirty="0" smtClean="0"/>
              <a:t>BGPSEC </a:t>
            </a:r>
            <a:r>
              <a:rPr lang="en-US" sz="2400" dirty="0"/>
              <a:t>builds on RPKI, but endeavors to secure the chain (or ASPath) of autonomous systems that should be originating each authorized prefix. </a:t>
            </a:r>
          </a:p>
          <a:p>
            <a:r>
              <a:rPr lang="en-US" sz="2400" dirty="0" smtClean="0"/>
              <a:t>A </a:t>
            </a:r>
            <a:r>
              <a:rPr lang="en-US" sz="2400" dirty="0"/>
              <a:t>discussion of the threat model underlying BGPSEC can be seen in http://</a:t>
            </a:r>
            <a:r>
              <a:rPr lang="en-US" sz="2400" dirty="0" err="1"/>
              <a:t>tools.ietf.org</a:t>
            </a:r>
            <a:r>
              <a:rPr lang="en-US" sz="2400" dirty="0"/>
              <a:t>/html/draft-ietf-sidr-bgpsec-threats-</a:t>
            </a:r>
            <a:r>
              <a:rPr lang="en-US" sz="2400" dirty="0" smtClean="0"/>
              <a:t>07</a:t>
            </a:r>
          </a:p>
          <a:p>
            <a:r>
              <a:rPr lang="en-US" sz="2400" dirty="0" smtClean="0"/>
              <a:t>Unfortunately, there appears to be little current momentum around BGPSEC, see for example the discussion </a:t>
            </a:r>
            <a:r>
              <a:rPr lang="en-US" sz="2400" dirty="0"/>
              <a:t>in Section 6 of </a:t>
            </a:r>
            <a:br>
              <a:rPr lang="en-US" sz="2400" dirty="0"/>
            </a:br>
            <a:r>
              <a:rPr lang="en-US" sz="2400" dirty="0"/>
              <a:t>http://</a:t>
            </a:r>
            <a:r>
              <a:rPr lang="en-US" sz="2400" dirty="0" err="1"/>
              <a:t>www.cs.stonybrook.edu</a:t>
            </a:r>
            <a:r>
              <a:rPr lang="en-US" sz="2400" dirty="0"/>
              <a:t>/~</a:t>
            </a:r>
            <a:r>
              <a:rPr lang="en-US" sz="2400" dirty="0" err="1"/>
              <a:t>phillipa</a:t>
            </a:r>
            <a:r>
              <a:rPr lang="en-US" sz="2400" dirty="0"/>
              <a:t>/papers/CCR2014.</a:t>
            </a:r>
            <a:r>
              <a:rPr lang="en-US" sz="2400" dirty="0" smtClean="0"/>
              <a:t>pdf</a:t>
            </a:r>
            <a:br>
              <a:rPr lang="en-US" sz="2400" dirty="0" smtClean="0"/>
            </a:br>
            <a:r>
              <a:rPr lang="en-US" sz="2400" dirty="0" smtClean="0"/>
              <a:t>(preprint of a paper to be published in the January 2014 issue of </a:t>
            </a:r>
            <a:br>
              <a:rPr lang="en-US" sz="2400" dirty="0" smtClean="0"/>
            </a:br>
            <a:r>
              <a:rPr lang="en-US" sz="2400" dirty="0" smtClean="0"/>
              <a:t>the ACM Computer Communications Review).</a:t>
            </a:r>
            <a:endParaRPr lang="en-US" sz="2400" dirty="0"/>
          </a:p>
        </p:txBody>
      </p:sp>
      <p:sp>
        <p:nvSpPr>
          <p:cNvPr id="4" name="Slide Number Placeholder 3"/>
          <p:cNvSpPr>
            <a:spLocks noGrp="1"/>
          </p:cNvSpPr>
          <p:nvPr>
            <p:ph type="sldNum" sz="quarter" idx="12"/>
          </p:nvPr>
        </p:nvSpPr>
        <p:spPr/>
        <p:txBody>
          <a:bodyPr/>
          <a:lstStyle/>
          <a:p>
            <a:fld id="{002A55A4-26E8-5743-9107-115BF5688B2A}" type="slidenum">
              <a:rPr lang="en-US" smtClean="0"/>
              <a:t>67</a:t>
            </a:fld>
            <a:endParaRPr lang="en-US" dirty="0"/>
          </a:p>
        </p:txBody>
      </p:sp>
    </p:spTree>
    <p:extLst>
      <p:ext uri="{BB962C8B-B14F-4D97-AF65-F5344CB8AC3E}">
        <p14:creationId xmlns:p14="http://schemas.microsoft.com/office/powerpoint/2010/main" val="42784484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443"/>
            <a:ext cx="9143999" cy="494924"/>
          </a:xfrm>
        </p:spPr>
        <p:txBody>
          <a:bodyPr>
            <a:normAutofit/>
          </a:bodyPr>
          <a:lstStyle/>
          <a:p>
            <a:r>
              <a:rPr lang="en-US" sz="3200" b="1" dirty="0" smtClean="0"/>
              <a:t>Detecting BGP Hijacking</a:t>
            </a:r>
            <a:endParaRPr lang="en-US" sz="3200" b="1" dirty="0"/>
          </a:p>
        </p:txBody>
      </p:sp>
      <p:sp>
        <p:nvSpPr>
          <p:cNvPr id="3" name="Content Placeholder 2"/>
          <p:cNvSpPr>
            <a:spLocks noGrp="1"/>
          </p:cNvSpPr>
          <p:nvPr>
            <p:ph idx="1"/>
          </p:nvPr>
        </p:nvSpPr>
        <p:spPr>
          <a:xfrm>
            <a:off x="167725" y="610367"/>
            <a:ext cx="8817535" cy="6027471"/>
          </a:xfrm>
        </p:spPr>
        <p:txBody>
          <a:bodyPr>
            <a:normAutofit/>
          </a:bodyPr>
          <a:lstStyle/>
          <a:p>
            <a:r>
              <a:rPr lang="en-US" sz="2400" dirty="0"/>
              <a:t>While this all gets </a:t>
            </a:r>
            <a:r>
              <a:rPr lang="en-US" sz="2400" dirty="0" smtClean="0"/>
              <a:t>sorted, </a:t>
            </a:r>
            <a:r>
              <a:rPr lang="en-US" sz="2400" dirty="0"/>
              <a:t>one alternative focuses on at least </a:t>
            </a:r>
            <a:r>
              <a:rPr lang="en-US" sz="2400" b="1" u="sng" dirty="0"/>
              <a:t>detecting</a:t>
            </a:r>
            <a:r>
              <a:rPr lang="en-US" sz="2400" dirty="0"/>
              <a:t> route hijacking if/when it </a:t>
            </a:r>
            <a:r>
              <a:rPr lang="en-US" sz="2400" dirty="0" smtClean="0"/>
              <a:t>does happen. </a:t>
            </a:r>
          </a:p>
          <a:p>
            <a:endParaRPr lang="en-US" sz="2400" dirty="0"/>
          </a:p>
          <a:p>
            <a:r>
              <a:rPr lang="en-US" sz="2400" dirty="0" smtClean="0"/>
              <a:t>Detecting </a:t>
            </a:r>
            <a:r>
              <a:rPr lang="en-US" sz="2400" dirty="0"/>
              <a:t>route hijacking typically depends on the availability of routing data from ISPs all around the world, since "every routing table is </a:t>
            </a:r>
            <a:r>
              <a:rPr lang="en-US" sz="2400" dirty="0" smtClean="0"/>
              <a:t>different," and some hijacked routes may not propagate globally. (</a:t>
            </a:r>
            <a:r>
              <a:rPr lang="en-US" sz="2400" dirty="0"/>
              <a:t>One such repository of routing data is </a:t>
            </a:r>
            <a:r>
              <a:rPr lang="en-US" sz="2400" dirty="0" smtClean="0"/>
              <a:t>the Oregon Routeviews </a:t>
            </a:r>
            <a:r>
              <a:rPr lang="en-US" sz="2400" dirty="0"/>
              <a:t>Project, http://</a:t>
            </a:r>
            <a:r>
              <a:rPr lang="en-US" sz="2400" dirty="0" err="1"/>
              <a:t>www.routeviews.org</a:t>
            </a:r>
            <a:r>
              <a:rPr lang="en-US" sz="2400" dirty="0"/>
              <a:t>/ ; another resource is http://</a:t>
            </a:r>
            <a:r>
              <a:rPr lang="en-US" sz="2400" dirty="0" err="1"/>
              <a:t>www.ripe.net</a:t>
            </a:r>
            <a:r>
              <a:rPr lang="en-US" sz="2400" dirty="0"/>
              <a:t>/data-tools/stats/</a:t>
            </a:r>
            <a:r>
              <a:rPr lang="en-US" sz="2400" dirty="0" err="1"/>
              <a:t>ris</a:t>
            </a:r>
            <a:r>
              <a:rPr lang="en-US" sz="2400" dirty="0"/>
              <a:t>/</a:t>
            </a:r>
            <a:r>
              <a:rPr lang="en-US" sz="2400" dirty="0" err="1"/>
              <a:t>ris</a:t>
            </a:r>
            <a:r>
              <a:rPr lang="en-US" sz="2400" dirty="0"/>
              <a:t>-raw-data ). </a:t>
            </a:r>
            <a:endParaRPr lang="en-US" sz="2400" dirty="0" smtClean="0"/>
          </a:p>
          <a:p>
            <a:endParaRPr lang="en-US" sz="2400" dirty="0"/>
          </a:p>
          <a:p>
            <a:r>
              <a:rPr lang="en-US" sz="2400" dirty="0" smtClean="0"/>
              <a:t>Some </a:t>
            </a:r>
            <a:r>
              <a:rPr lang="en-US" sz="2400" dirty="0"/>
              <a:t>companies also offer productized route monitoring, see for example http://</a:t>
            </a:r>
            <a:r>
              <a:rPr lang="en-US" sz="2400" dirty="0" err="1"/>
              <a:t>www.bgpmon.net</a:t>
            </a:r>
            <a:r>
              <a:rPr lang="en-US" sz="2400" dirty="0"/>
              <a:t>/services/route-monitoring/ (free for up to five prefixes</a:t>
            </a:r>
            <a:r>
              <a:rPr lang="en-US" sz="2400" dirty="0" smtClean="0"/>
              <a:t>)</a:t>
            </a:r>
          </a:p>
          <a:p>
            <a:endParaRPr lang="en-US" sz="2400" dirty="0"/>
          </a:p>
          <a:p>
            <a:r>
              <a:rPr lang="en-US" sz="2400" b="1" dirty="0" smtClean="0"/>
              <a:t>Are you monitoring YOUR routes? You should be!</a:t>
            </a:r>
            <a:endParaRPr lang="en-US" sz="2400" b="1" dirty="0"/>
          </a:p>
          <a:p>
            <a:endParaRPr lang="en-US" sz="2400" dirty="0"/>
          </a:p>
        </p:txBody>
      </p:sp>
      <p:sp>
        <p:nvSpPr>
          <p:cNvPr id="4" name="Slide Number Placeholder 3"/>
          <p:cNvSpPr>
            <a:spLocks noGrp="1"/>
          </p:cNvSpPr>
          <p:nvPr>
            <p:ph type="sldNum" sz="quarter" idx="12"/>
          </p:nvPr>
        </p:nvSpPr>
        <p:spPr/>
        <p:txBody>
          <a:bodyPr/>
          <a:lstStyle/>
          <a:p>
            <a:fld id="{002A55A4-26E8-5743-9107-115BF5688B2A}" type="slidenum">
              <a:rPr lang="en-US" smtClean="0"/>
              <a:t>68</a:t>
            </a:fld>
            <a:endParaRPr lang="en-US" dirty="0"/>
          </a:p>
        </p:txBody>
      </p:sp>
    </p:spTree>
    <p:extLst>
      <p:ext uri="{BB962C8B-B14F-4D97-AF65-F5344CB8AC3E}">
        <p14:creationId xmlns:p14="http://schemas.microsoft.com/office/powerpoint/2010/main" val="40020922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443"/>
            <a:ext cx="9143999" cy="494924"/>
          </a:xfrm>
        </p:spPr>
        <p:txBody>
          <a:bodyPr>
            <a:normAutofit/>
          </a:bodyPr>
          <a:lstStyle/>
          <a:p>
            <a:r>
              <a:rPr lang="en-US" sz="3200" b="1" dirty="0" smtClean="0"/>
              <a:t>Route Deaggregation</a:t>
            </a:r>
            <a:endParaRPr lang="en-US" sz="3200" b="1" dirty="0"/>
          </a:p>
        </p:txBody>
      </p:sp>
      <p:sp>
        <p:nvSpPr>
          <p:cNvPr id="3" name="Content Placeholder 2"/>
          <p:cNvSpPr>
            <a:spLocks noGrp="1"/>
          </p:cNvSpPr>
          <p:nvPr>
            <p:ph idx="1"/>
          </p:nvPr>
        </p:nvSpPr>
        <p:spPr>
          <a:xfrm>
            <a:off x="167725" y="718656"/>
            <a:ext cx="8817535" cy="5919182"/>
          </a:xfrm>
        </p:spPr>
        <p:txBody>
          <a:bodyPr>
            <a:normAutofit/>
          </a:bodyPr>
          <a:lstStyle/>
          <a:p>
            <a:r>
              <a:rPr lang="en-US" sz="2400" dirty="0"/>
              <a:t>If the risk of route injection isn't intelligently managed via one of the preceding options, some </a:t>
            </a:r>
            <a:r>
              <a:rPr lang="en-US" sz="2400" dirty="0" smtClean="0"/>
              <a:t>providers </a:t>
            </a:r>
            <a:r>
              <a:rPr lang="en-US" sz="2400" dirty="0"/>
              <a:t>may attempt to </a:t>
            </a:r>
            <a:r>
              <a:rPr lang="en-US" sz="2400" dirty="0" smtClean="0"/>
              <a:t>minimize </a:t>
            </a:r>
            <a:r>
              <a:rPr lang="en-US" sz="2400" dirty="0"/>
              <a:t>their risk of experiencing route injection via deaggregation, or the announcement of multiple more specific netblocks (rather than using maximally-aggregated routes). </a:t>
            </a:r>
            <a:endParaRPr lang="en-US" sz="2400" dirty="0" smtClean="0"/>
          </a:p>
          <a:p>
            <a:endParaRPr lang="en-US" sz="2400" dirty="0"/>
          </a:p>
          <a:p>
            <a:r>
              <a:rPr lang="en-US" sz="2400" dirty="0" smtClean="0"/>
              <a:t>When </a:t>
            </a:r>
            <a:r>
              <a:rPr lang="en-US" sz="2400" dirty="0"/>
              <a:t>this happens, </a:t>
            </a:r>
            <a:r>
              <a:rPr lang="en-US" sz="2400" b="1" u="sng" dirty="0"/>
              <a:t>every</a:t>
            </a:r>
            <a:r>
              <a:rPr lang="en-US" sz="2400" dirty="0"/>
              <a:t> border router on the Internet ends up getting penalized due to having to carry </a:t>
            </a:r>
            <a:r>
              <a:rPr lang="en-US" sz="2400" dirty="0" smtClean="0"/>
              <a:t>all those additional </a:t>
            </a:r>
            <a:r>
              <a:rPr lang="en-US" sz="2400" dirty="0"/>
              <a:t>routes</a:t>
            </a:r>
            <a:r>
              <a:rPr lang="en-US" sz="2400" dirty="0" smtClean="0"/>
              <a:t>.</a:t>
            </a:r>
            <a:endParaRPr lang="en-US" sz="2400" b="1" dirty="0" smtClean="0"/>
          </a:p>
          <a:p>
            <a:endParaRPr lang="en-US" sz="2400" dirty="0"/>
          </a:p>
          <a:p>
            <a:r>
              <a:rPr lang="en-US" sz="2400" dirty="0" smtClean="0"/>
              <a:t>See </a:t>
            </a:r>
            <a:r>
              <a:rPr lang="en-US" sz="2400" dirty="0"/>
              <a:t>for example http://</a:t>
            </a:r>
            <a:r>
              <a:rPr lang="en-US" sz="2400" dirty="0" err="1"/>
              <a:t>www.cidr-report.org</a:t>
            </a:r>
            <a:r>
              <a:rPr lang="en-US" sz="2400" dirty="0"/>
              <a:t>/as6447/#</a:t>
            </a:r>
            <a:r>
              <a:rPr lang="en-US" sz="2400" dirty="0" err="1" smtClean="0"/>
              <a:t>Aggs</a:t>
            </a:r>
            <a:endParaRPr lang="en-US" sz="2400" dirty="0" smtClean="0"/>
          </a:p>
          <a:p>
            <a:endParaRPr lang="en-US" sz="2400" dirty="0"/>
          </a:p>
          <a:p>
            <a:r>
              <a:rPr lang="en-US" sz="2400" dirty="0" smtClean="0"/>
              <a:t>Surprisingly, some universities show up on the report I checked </a:t>
            </a:r>
            <a:br>
              <a:rPr lang="en-US" sz="2400" dirty="0" smtClean="0"/>
            </a:br>
            <a:r>
              <a:rPr lang="en-US" sz="2400" dirty="0" smtClean="0"/>
              <a:t>on December 2</a:t>
            </a:r>
            <a:r>
              <a:rPr lang="en-US" sz="2400" baseline="30000" dirty="0" smtClean="0"/>
              <a:t>nd</a:t>
            </a:r>
            <a:r>
              <a:rPr lang="en-US" sz="2400" dirty="0" smtClean="0"/>
              <a:t>, 2013...</a:t>
            </a:r>
          </a:p>
          <a:p>
            <a:endParaRPr lang="en-US" sz="2400" dirty="0"/>
          </a:p>
        </p:txBody>
      </p:sp>
      <p:sp>
        <p:nvSpPr>
          <p:cNvPr id="4" name="Slide Number Placeholder 3"/>
          <p:cNvSpPr>
            <a:spLocks noGrp="1"/>
          </p:cNvSpPr>
          <p:nvPr>
            <p:ph type="sldNum" sz="quarter" idx="12"/>
          </p:nvPr>
        </p:nvSpPr>
        <p:spPr/>
        <p:txBody>
          <a:bodyPr/>
          <a:lstStyle/>
          <a:p>
            <a:fld id="{002A55A4-26E8-5743-9107-115BF5688B2A}" type="slidenum">
              <a:rPr lang="en-US" smtClean="0"/>
              <a:t>69</a:t>
            </a:fld>
            <a:endParaRPr lang="en-US" dirty="0"/>
          </a:p>
        </p:txBody>
      </p:sp>
    </p:spTree>
    <p:extLst>
      <p:ext uri="{BB962C8B-B14F-4D97-AF65-F5344CB8AC3E}">
        <p14:creationId xmlns:p14="http://schemas.microsoft.com/office/powerpoint/2010/main" val="1953095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590"/>
            <a:ext cx="9143999" cy="772031"/>
          </a:xfrm>
        </p:spPr>
        <p:txBody>
          <a:bodyPr>
            <a:normAutofit/>
          </a:bodyPr>
          <a:lstStyle/>
          <a:p>
            <a:r>
              <a:rPr lang="en-US" sz="3200" b="1" dirty="0" smtClean="0"/>
              <a:t>But You Know, I Think The Internet </a:t>
            </a:r>
            <a:br>
              <a:rPr lang="en-US" sz="3200" b="1" dirty="0" smtClean="0"/>
            </a:br>
            <a:r>
              <a:rPr lang="en-US" sz="3200" b="1" dirty="0" smtClean="0"/>
              <a:t>Just Might Be Important...</a:t>
            </a:r>
            <a:endParaRPr lang="en-US" sz="3200" b="1" dirty="0"/>
          </a:p>
        </p:txBody>
      </p:sp>
      <p:sp>
        <p:nvSpPr>
          <p:cNvPr id="3" name="Content Placeholder 2"/>
          <p:cNvSpPr>
            <a:spLocks noGrp="1"/>
          </p:cNvSpPr>
          <p:nvPr>
            <p:ph idx="1"/>
          </p:nvPr>
        </p:nvSpPr>
        <p:spPr>
          <a:xfrm>
            <a:off x="167725" y="1369732"/>
            <a:ext cx="8817535" cy="5268105"/>
          </a:xfrm>
        </p:spPr>
        <p:txBody>
          <a:bodyPr>
            <a:normAutofit/>
          </a:bodyPr>
          <a:lstStyle/>
          <a:p>
            <a:r>
              <a:rPr lang="en-US" sz="2400" dirty="0" smtClean="0"/>
              <a:t>Notwithstanding all the other craziness that's out there, if the Internet actually is important -- and I think it is -- we'll likely </a:t>
            </a:r>
            <a:br>
              <a:rPr lang="en-US" sz="2400" dirty="0" smtClean="0"/>
            </a:br>
            <a:r>
              <a:rPr lang="en-US" sz="2400" dirty="0" smtClean="0"/>
              <a:t>want it to continue to work smoothly. </a:t>
            </a:r>
          </a:p>
          <a:p>
            <a:r>
              <a:rPr lang="en-US" sz="2400" dirty="0" smtClean="0"/>
              <a:t>To continue to work smoothly, </a:t>
            </a:r>
            <a:r>
              <a:rPr lang="en-US" sz="2400" b="1" dirty="0" smtClean="0"/>
              <a:t>the Internet needs to be able to scale.</a:t>
            </a:r>
            <a:r>
              <a:rPr lang="en-US" sz="2400" dirty="0" smtClean="0"/>
              <a:t> New users and companies need to be able to come online, and existing users and companies need to be able to grow.</a:t>
            </a:r>
            <a:endParaRPr lang="en-US" sz="2400" dirty="0"/>
          </a:p>
          <a:p>
            <a:r>
              <a:rPr lang="en-US" sz="2400" dirty="0" smtClean="0"/>
              <a:t>Making the Internet work smoothly also means that </a:t>
            </a:r>
            <a:r>
              <a:rPr lang="en-US" sz="2400" b="1" dirty="0" smtClean="0"/>
              <a:t>Internet </a:t>
            </a:r>
            <a:br>
              <a:rPr lang="en-US" sz="2400" b="1" dirty="0" smtClean="0"/>
            </a:br>
            <a:r>
              <a:rPr lang="en-US" sz="2400" b="1" dirty="0" smtClean="0"/>
              <a:t>users need to continue to have freedom to create new applications and innovate,</a:t>
            </a:r>
            <a:r>
              <a:rPr lang="en-US" sz="2400" dirty="0" smtClean="0"/>
              <a:t> not just limp along doing the </a:t>
            </a:r>
            <a:br>
              <a:rPr lang="en-US" sz="2400" dirty="0" smtClean="0"/>
            </a:br>
            <a:r>
              <a:rPr lang="en-US" sz="2400" dirty="0" smtClean="0"/>
              <a:t>same old sorts of stuff.</a:t>
            </a:r>
            <a:endParaRPr lang="en-US" sz="2400" dirty="0"/>
          </a:p>
          <a:p>
            <a:r>
              <a:rPr lang="en-US" sz="2400" dirty="0" smtClean="0"/>
              <a:t>Unfortunately, </a:t>
            </a:r>
            <a:r>
              <a:rPr lang="en-US" sz="2400" b="1" dirty="0" smtClean="0"/>
              <a:t>it's hard to attain those goals if you're running out of IPv4 address space</a:t>
            </a:r>
            <a:r>
              <a:rPr lang="en-US" sz="2400" dirty="0" smtClean="0"/>
              <a:t> and no one deploys IPv6.</a:t>
            </a:r>
          </a:p>
        </p:txBody>
      </p:sp>
      <p:sp>
        <p:nvSpPr>
          <p:cNvPr id="4" name="Slide Number Placeholder 3"/>
          <p:cNvSpPr>
            <a:spLocks noGrp="1"/>
          </p:cNvSpPr>
          <p:nvPr>
            <p:ph type="sldNum" sz="quarter" idx="12"/>
          </p:nvPr>
        </p:nvSpPr>
        <p:spPr/>
        <p:txBody>
          <a:bodyPr/>
          <a:lstStyle/>
          <a:p>
            <a:fld id="{002A55A4-26E8-5743-9107-115BF5688B2A}" type="slidenum">
              <a:rPr lang="en-US" smtClean="0"/>
              <a:t>7</a:t>
            </a:fld>
            <a:endParaRPr lang="en-US" dirty="0"/>
          </a:p>
        </p:txBody>
      </p:sp>
    </p:spTree>
    <p:extLst>
      <p:ext uri="{BB962C8B-B14F-4D97-AF65-F5344CB8AC3E}">
        <p14:creationId xmlns:p14="http://schemas.microsoft.com/office/powerpoint/2010/main" val="1443259488"/>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443"/>
            <a:ext cx="9143999" cy="494924"/>
          </a:xfrm>
        </p:spPr>
        <p:txBody>
          <a:bodyPr>
            <a:normAutofit/>
          </a:bodyPr>
          <a:lstStyle/>
          <a:p>
            <a:r>
              <a:rPr lang="en-US" sz="3200" b="1" dirty="0" smtClean="0"/>
              <a:t>Top ASNs Advertising More Specific Routes</a:t>
            </a:r>
            <a:endParaRPr lang="en-US" sz="3200" b="1" dirty="0"/>
          </a:p>
        </p:txBody>
      </p:sp>
      <p:sp>
        <p:nvSpPr>
          <p:cNvPr id="3" name="Content Placeholder 2"/>
          <p:cNvSpPr>
            <a:spLocks noGrp="1"/>
          </p:cNvSpPr>
          <p:nvPr>
            <p:ph idx="1"/>
          </p:nvPr>
        </p:nvSpPr>
        <p:spPr>
          <a:xfrm>
            <a:off x="167725" y="718656"/>
            <a:ext cx="8817535" cy="5919182"/>
          </a:xfrm>
        </p:spPr>
        <p:txBody>
          <a:bodyPr>
            <a:noAutofit/>
          </a:bodyPr>
          <a:lstStyle/>
          <a:p>
            <a:pPr marL="0" indent="0">
              <a:buNone/>
            </a:pPr>
            <a:r>
              <a:rPr lang="en-US" sz="1800" b="1" dirty="0" smtClean="0"/>
              <a:t>More	Total </a:t>
            </a:r>
            <a:br>
              <a:rPr lang="en-US" sz="1800" b="1" dirty="0" smtClean="0"/>
            </a:br>
            <a:r>
              <a:rPr lang="en-US" sz="1800" b="1" dirty="0" smtClean="0"/>
              <a:t>Specifics</a:t>
            </a:r>
            <a:r>
              <a:rPr lang="en-US" sz="1800" b="1" dirty="0"/>
              <a:t>	</a:t>
            </a:r>
            <a:r>
              <a:rPr lang="en-US" sz="1800" b="1" dirty="0" smtClean="0"/>
              <a:t>Prefixes</a:t>
            </a:r>
            <a:r>
              <a:rPr lang="en-US" sz="1800" b="1" dirty="0"/>
              <a:t>	  </a:t>
            </a:r>
            <a:r>
              <a:rPr lang="en-US" sz="1800" b="1" dirty="0" err="1"/>
              <a:t>ASnum</a:t>
            </a:r>
            <a:r>
              <a:rPr lang="en-US" sz="1800" b="1" dirty="0"/>
              <a:t>  	AS </a:t>
            </a:r>
            <a:r>
              <a:rPr lang="en-US" sz="1800" b="1" dirty="0" smtClean="0"/>
              <a:t>Description</a:t>
            </a:r>
            <a:br>
              <a:rPr lang="en-US" sz="1800" b="1" dirty="0" smtClean="0"/>
            </a:br>
            <a:r>
              <a:rPr lang="en-US" sz="1800" dirty="0" smtClean="0"/>
              <a:t>5381</a:t>
            </a:r>
            <a:r>
              <a:rPr lang="en-US" sz="1800" dirty="0"/>
              <a:t>	5494	  AS4538  	ERX-CERNET-BKB </a:t>
            </a:r>
            <a:r>
              <a:rPr lang="en-US" sz="1800" dirty="0" smtClean="0"/>
              <a:t>CN Education &amp; </a:t>
            </a:r>
            <a:r>
              <a:rPr lang="en-US" sz="1800" dirty="0"/>
              <a:t>Research </a:t>
            </a:r>
            <a:r>
              <a:rPr lang="en-US" sz="1800" dirty="0" smtClean="0"/>
              <a:t>Network</a:t>
            </a:r>
            <a:br>
              <a:rPr lang="en-US" sz="1800" dirty="0" smtClean="0"/>
            </a:br>
            <a:r>
              <a:rPr lang="en-US" sz="1800" dirty="0" smtClean="0"/>
              <a:t>4395</a:t>
            </a:r>
            <a:r>
              <a:rPr lang="en-US" sz="1800" dirty="0"/>
              <a:t>	4535	  AS7029  	WINDSTREAM - Windstream Communications </a:t>
            </a:r>
            <a:r>
              <a:rPr lang="en-US" sz="1800" dirty="0" smtClean="0"/>
              <a:t>Inc</a:t>
            </a:r>
            <a:br>
              <a:rPr lang="en-US" sz="1800" dirty="0" smtClean="0"/>
            </a:br>
            <a:r>
              <a:rPr lang="en-US" sz="1800" dirty="0" smtClean="0">
                <a:solidFill>
                  <a:srgbClr val="FF0000"/>
                </a:solidFill>
              </a:rPr>
              <a:t>3665</a:t>
            </a:r>
            <a:r>
              <a:rPr lang="en-US" sz="1800" dirty="0">
                <a:solidFill>
                  <a:srgbClr val="FF0000"/>
                </a:solidFill>
              </a:rPr>
              <a:t>	6082	  AS3  	</a:t>
            </a:r>
            <a:r>
              <a:rPr lang="en-US" sz="1800" dirty="0" smtClean="0">
                <a:solidFill>
                  <a:srgbClr val="FF0000"/>
                </a:solidFill>
              </a:rPr>
              <a:t>	MIT</a:t>
            </a:r>
            <a:r>
              <a:rPr lang="en-US" sz="1800" dirty="0">
                <a:solidFill>
                  <a:srgbClr val="FF0000"/>
                </a:solidFill>
              </a:rPr>
              <a:t>-GATEWAYS - Massachusetts Institute of </a:t>
            </a:r>
            <a:r>
              <a:rPr lang="en-US" sz="1800" dirty="0" smtClean="0">
                <a:solidFill>
                  <a:srgbClr val="FF0000"/>
                </a:solidFill>
              </a:rPr>
              <a:t>Technology</a:t>
            </a:r>
            <a:br>
              <a:rPr lang="en-US" sz="1800" dirty="0" smtClean="0">
                <a:solidFill>
                  <a:srgbClr val="FF0000"/>
                </a:solidFill>
              </a:rPr>
            </a:br>
            <a:r>
              <a:rPr lang="en-US" sz="1800" dirty="0" smtClean="0">
                <a:solidFill>
                  <a:srgbClr val="FF0000"/>
                </a:solidFill>
              </a:rPr>
              <a:t>3601</a:t>
            </a:r>
            <a:r>
              <a:rPr lang="en-US" sz="1800" dirty="0">
                <a:solidFill>
                  <a:srgbClr val="FF0000"/>
                </a:solidFill>
              </a:rPr>
              <a:t>	4552	  AS4  	</a:t>
            </a:r>
            <a:r>
              <a:rPr lang="en-US" sz="1800" dirty="0" smtClean="0">
                <a:solidFill>
                  <a:srgbClr val="FF0000"/>
                </a:solidFill>
              </a:rPr>
              <a:t>	ISI</a:t>
            </a:r>
            <a:r>
              <a:rPr lang="en-US" sz="1800" dirty="0">
                <a:solidFill>
                  <a:srgbClr val="FF0000"/>
                </a:solidFill>
              </a:rPr>
              <a:t>-AS - University of Southern </a:t>
            </a:r>
            <a:r>
              <a:rPr lang="en-US" sz="1800" dirty="0" smtClean="0">
                <a:solidFill>
                  <a:srgbClr val="FF0000"/>
                </a:solidFill>
              </a:rPr>
              <a:t>California</a:t>
            </a:r>
            <a:br>
              <a:rPr lang="en-US" sz="1800" dirty="0" smtClean="0">
                <a:solidFill>
                  <a:srgbClr val="FF0000"/>
                </a:solidFill>
              </a:rPr>
            </a:br>
            <a:r>
              <a:rPr lang="en-US" sz="1800" dirty="0" smtClean="0"/>
              <a:t>3421</a:t>
            </a:r>
            <a:r>
              <a:rPr lang="en-US" sz="1800" dirty="0"/>
              <a:t>	3428	  AS28573  	NET </a:t>
            </a:r>
            <a:r>
              <a:rPr lang="en-US" sz="1800" dirty="0" err="1"/>
              <a:t>Serviços</a:t>
            </a:r>
            <a:r>
              <a:rPr lang="en-US" sz="1800" dirty="0"/>
              <a:t> de </a:t>
            </a:r>
            <a:r>
              <a:rPr lang="en-US" sz="1800" dirty="0" err="1"/>
              <a:t>Comunicação</a:t>
            </a:r>
            <a:r>
              <a:rPr lang="en-US" sz="1800" dirty="0"/>
              <a:t> S.A</a:t>
            </a:r>
            <a:r>
              <a:rPr lang="en-US" sz="1800" dirty="0" smtClean="0"/>
              <a:t>.</a:t>
            </a:r>
            <a:br>
              <a:rPr lang="en-US" sz="1800" dirty="0" smtClean="0"/>
            </a:br>
            <a:r>
              <a:rPr lang="en-US" sz="1800" dirty="0" smtClean="0"/>
              <a:t>3192</a:t>
            </a:r>
            <a:r>
              <a:rPr lang="en-US" sz="1800" dirty="0"/>
              <a:t>	3272	  AS577  	</a:t>
            </a:r>
            <a:r>
              <a:rPr lang="en-US" sz="1800" dirty="0" smtClean="0"/>
              <a:t>	BACOM </a:t>
            </a:r>
            <a:r>
              <a:rPr lang="en-US" sz="1800" dirty="0"/>
              <a:t>- Bell </a:t>
            </a:r>
            <a:r>
              <a:rPr lang="en-US" sz="1800" dirty="0" smtClean="0"/>
              <a:t>Canada</a:t>
            </a:r>
            <a:br>
              <a:rPr lang="en-US" sz="1800" dirty="0" smtClean="0"/>
            </a:br>
            <a:r>
              <a:rPr lang="en-US" sz="1800" dirty="0" smtClean="0"/>
              <a:t>3004</a:t>
            </a:r>
            <a:r>
              <a:rPr lang="en-US" sz="1800" dirty="0"/>
              <a:t>	3041	  AS6389  	BELLSOUTH-NET-BLK - </a:t>
            </a:r>
            <a:r>
              <a:rPr lang="en-US" sz="1800" dirty="0" err="1"/>
              <a:t>BellSouth.net</a:t>
            </a:r>
            <a:r>
              <a:rPr lang="en-US" sz="1800" dirty="0"/>
              <a:t> Inc</a:t>
            </a:r>
            <a:r>
              <a:rPr lang="en-US" sz="1800" dirty="0" smtClean="0"/>
              <a:t>.</a:t>
            </a:r>
            <a:br>
              <a:rPr lang="en-US" sz="1800" dirty="0" smtClean="0"/>
            </a:br>
            <a:r>
              <a:rPr lang="en-US" sz="1800" dirty="0" smtClean="0"/>
              <a:t>2848</a:t>
            </a:r>
            <a:r>
              <a:rPr lang="en-US" sz="1800" dirty="0"/>
              <a:t>	2930	  AS4766  	KIXS-AS-KR Korea </a:t>
            </a:r>
            <a:r>
              <a:rPr lang="en-US" sz="1800" dirty="0" smtClean="0"/>
              <a:t>Telecom</a:t>
            </a:r>
            <a:br>
              <a:rPr lang="en-US" sz="1800" dirty="0" smtClean="0"/>
            </a:br>
            <a:r>
              <a:rPr lang="en-US" sz="1800" dirty="0" smtClean="0"/>
              <a:t>2747</a:t>
            </a:r>
            <a:r>
              <a:rPr lang="en-US" sz="1800" dirty="0"/>
              <a:t>	2962	  AS4323  	TWTC - </a:t>
            </a:r>
            <a:r>
              <a:rPr lang="en-US" sz="1800" dirty="0" err="1"/>
              <a:t>tw</a:t>
            </a:r>
            <a:r>
              <a:rPr lang="en-US" sz="1800" dirty="0"/>
              <a:t> telecom holdings, </a:t>
            </a:r>
            <a:r>
              <a:rPr lang="en-US" sz="1800" dirty="0" err="1"/>
              <a:t>inc</a:t>
            </a:r>
            <a:r>
              <a:rPr lang="en-US" sz="1800" dirty="0" err="1" smtClean="0"/>
              <a:t>.</a:t>
            </a:r>
            <a:r>
              <a:rPr lang="en-US" sz="1800" dirty="0" smtClean="0"/>
              <a:t/>
            </a:r>
            <a:br>
              <a:rPr lang="en-US" sz="1800" dirty="0" smtClean="0"/>
            </a:br>
            <a:r>
              <a:rPr lang="en-US" sz="1800" dirty="0" smtClean="0"/>
              <a:t>2696</a:t>
            </a:r>
            <a:r>
              <a:rPr lang="en-US" sz="1800" dirty="0"/>
              <a:t>	2709	  AS17974  	TELKOMNET-AS2-AP PT Telekomunikasi </a:t>
            </a:r>
            <a:r>
              <a:rPr lang="en-US" sz="1800" dirty="0" smtClean="0"/>
              <a:t>Indonesia</a:t>
            </a:r>
            <a:br>
              <a:rPr lang="en-US" sz="1800" dirty="0" smtClean="0"/>
            </a:br>
            <a:r>
              <a:rPr lang="en-US" sz="1800" dirty="0" smtClean="0"/>
              <a:t>2672</a:t>
            </a:r>
            <a:r>
              <a:rPr lang="en-US" sz="1800" dirty="0"/>
              <a:t>	2673	  AS10620  	</a:t>
            </a:r>
            <a:r>
              <a:rPr lang="en-US" sz="1800" dirty="0" err="1"/>
              <a:t>Telmex</a:t>
            </a:r>
            <a:r>
              <a:rPr lang="en-US" sz="1800" dirty="0"/>
              <a:t> Colombia S.A</a:t>
            </a:r>
            <a:r>
              <a:rPr lang="en-US" sz="1800" dirty="0" smtClean="0"/>
              <a:t>.</a:t>
            </a:r>
            <a:br>
              <a:rPr lang="en-US" sz="1800" dirty="0" smtClean="0"/>
            </a:br>
            <a:r>
              <a:rPr lang="en-US" sz="1800" dirty="0" smtClean="0">
                <a:solidFill>
                  <a:srgbClr val="FF0000"/>
                </a:solidFill>
              </a:rPr>
              <a:t>2201</a:t>
            </a:r>
            <a:r>
              <a:rPr lang="en-US" sz="1800" dirty="0">
                <a:solidFill>
                  <a:srgbClr val="FF0000"/>
                </a:solidFill>
              </a:rPr>
              <a:t>	2748	  AS2  	</a:t>
            </a:r>
            <a:r>
              <a:rPr lang="en-US" sz="1800" dirty="0" smtClean="0">
                <a:solidFill>
                  <a:srgbClr val="FF0000"/>
                </a:solidFill>
              </a:rPr>
              <a:t>	UDEL</a:t>
            </a:r>
            <a:r>
              <a:rPr lang="en-US" sz="1800" dirty="0">
                <a:solidFill>
                  <a:srgbClr val="FF0000"/>
                </a:solidFill>
              </a:rPr>
              <a:t>-DCN - University of </a:t>
            </a:r>
            <a:r>
              <a:rPr lang="en-US" sz="1800" dirty="0" smtClean="0">
                <a:solidFill>
                  <a:srgbClr val="FF0000"/>
                </a:solidFill>
              </a:rPr>
              <a:t>Delaware</a:t>
            </a:r>
            <a:br>
              <a:rPr lang="en-US" sz="1800" dirty="0" smtClean="0">
                <a:solidFill>
                  <a:srgbClr val="FF0000"/>
                </a:solidFill>
              </a:rPr>
            </a:br>
            <a:r>
              <a:rPr lang="en-US" sz="1800" dirty="0" smtClean="0"/>
              <a:t>2144</a:t>
            </a:r>
            <a:r>
              <a:rPr lang="en-US" sz="1800" dirty="0"/>
              <a:t>	2212	  AS22773  	ASN-CXA-ALL-CCI-22773-RDC - Cox </a:t>
            </a:r>
            <a:r>
              <a:rPr lang="en-US" sz="1800" dirty="0" smtClean="0"/>
              <a:t>Communications</a:t>
            </a:r>
            <a:br>
              <a:rPr lang="en-US" sz="1800" dirty="0" smtClean="0"/>
            </a:br>
            <a:r>
              <a:rPr lang="en-US" sz="1800" dirty="0" smtClean="0"/>
              <a:t>2040</a:t>
            </a:r>
            <a:r>
              <a:rPr lang="en-US" sz="1800" dirty="0"/>
              <a:t>	2113	</a:t>
            </a:r>
            <a:r>
              <a:rPr lang="en-US" sz="1800" dirty="0" smtClean="0"/>
              <a:t>	  AS7545		TPG</a:t>
            </a:r>
            <a:r>
              <a:rPr lang="en-US" sz="1800" dirty="0"/>
              <a:t>-INTERNET-AP TPG Telecom </a:t>
            </a:r>
            <a:r>
              <a:rPr lang="en-US" sz="1800" dirty="0" smtClean="0"/>
              <a:t>Limited</a:t>
            </a:r>
            <a:br>
              <a:rPr lang="en-US" sz="1800" dirty="0" smtClean="0"/>
            </a:br>
            <a:r>
              <a:rPr lang="en-US" sz="1800" dirty="0" smtClean="0"/>
              <a:t>2033</a:t>
            </a:r>
            <a:r>
              <a:rPr lang="en-US" sz="1800" dirty="0"/>
              <a:t>	2052	  AS18566  	MEGAPATH5-US - </a:t>
            </a:r>
            <a:r>
              <a:rPr lang="en-US" sz="1800" dirty="0" err="1"/>
              <a:t>MegaPath</a:t>
            </a:r>
            <a:r>
              <a:rPr lang="en-US" sz="1800" dirty="0"/>
              <a:t> </a:t>
            </a:r>
            <a:r>
              <a:rPr lang="en-US" sz="1800" dirty="0" smtClean="0"/>
              <a:t>Corporation</a:t>
            </a:r>
            <a:br>
              <a:rPr lang="en-US" sz="1800" dirty="0" smtClean="0"/>
            </a:br>
            <a:r>
              <a:rPr lang="en-US" sz="1800" dirty="0" smtClean="0"/>
              <a:t>1992</a:t>
            </a:r>
            <a:r>
              <a:rPr lang="en-US" sz="1800" dirty="0"/>
              <a:t>	2268	  AS174  </a:t>
            </a:r>
            <a:r>
              <a:rPr lang="en-US" sz="1800" dirty="0" smtClean="0"/>
              <a:t>	</a:t>
            </a:r>
            <a:r>
              <a:rPr lang="en-US" sz="1800" dirty="0"/>
              <a:t>	COGENT Cogent/</a:t>
            </a:r>
            <a:r>
              <a:rPr lang="en-US" sz="1800" dirty="0" smtClean="0"/>
              <a:t>PSI</a:t>
            </a:r>
            <a:br>
              <a:rPr lang="en-US" sz="1800" dirty="0" smtClean="0"/>
            </a:br>
            <a:r>
              <a:rPr lang="en-US" sz="1800" dirty="0" smtClean="0"/>
              <a:t>[etc]</a:t>
            </a:r>
            <a:br>
              <a:rPr lang="en-US" sz="1800" dirty="0" smtClean="0"/>
            </a:br>
            <a:endParaRPr lang="en-US" sz="1800" dirty="0" smtClean="0"/>
          </a:p>
          <a:p>
            <a:pPr marL="0" indent="0">
              <a:buNone/>
            </a:pPr>
            <a:r>
              <a:rPr lang="en-US" sz="1800" b="1" dirty="0" smtClean="0"/>
              <a:t>[Hmm. AS2, AS3, AS4. Hmm. Do I detect a pattern?]</a:t>
            </a:r>
            <a:endParaRPr lang="en-US" sz="1800" b="1" dirty="0"/>
          </a:p>
        </p:txBody>
      </p:sp>
      <p:sp>
        <p:nvSpPr>
          <p:cNvPr id="4" name="Slide Number Placeholder 3"/>
          <p:cNvSpPr>
            <a:spLocks noGrp="1"/>
          </p:cNvSpPr>
          <p:nvPr>
            <p:ph type="sldNum" sz="quarter" idx="12"/>
          </p:nvPr>
        </p:nvSpPr>
        <p:spPr/>
        <p:txBody>
          <a:bodyPr/>
          <a:lstStyle/>
          <a:p>
            <a:fld id="{002A55A4-26E8-5743-9107-115BF5688B2A}" type="slidenum">
              <a:rPr lang="en-US" smtClean="0"/>
              <a:t>70</a:t>
            </a:fld>
            <a:endParaRPr lang="en-US" dirty="0"/>
          </a:p>
        </p:txBody>
      </p:sp>
    </p:spTree>
    <p:extLst>
      <p:ext uri="{BB962C8B-B14F-4D97-AF65-F5344CB8AC3E}">
        <p14:creationId xmlns:p14="http://schemas.microsoft.com/office/powerpoint/2010/main" val="389622470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443"/>
            <a:ext cx="9143999" cy="494924"/>
          </a:xfrm>
        </p:spPr>
        <p:txBody>
          <a:bodyPr>
            <a:normAutofit/>
          </a:bodyPr>
          <a:lstStyle/>
          <a:p>
            <a:r>
              <a:rPr lang="en-US" sz="3200" b="1" dirty="0" smtClean="0"/>
              <a:t>A Few BGP-Related Involvement Opportunities</a:t>
            </a:r>
            <a:endParaRPr lang="en-US" sz="3200" b="1" dirty="0"/>
          </a:p>
        </p:txBody>
      </p:sp>
      <p:sp>
        <p:nvSpPr>
          <p:cNvPr id="3" name="Content Placeholder 2"/>
          <p:cNvSpPr>
            <a:spLocks noGrp="1"/>
          </p:cNvSpPr>
          <p:nvPr>
            <p:ph idx="1"/>
          </p:nvPr>
        </p:nvSpPr>
        <p:spPr>
          <a:xfrm>
            <a:off x="167725" y="718656"/>
            <a:ext cx="8817535" cy="5919182"/>
          </a:xfrm>
        </p:spPr>
        <p:txBody>
          <a:bodyPr>
            <a:normAutofit/>
          </a:bodyPr>
          <a:lstStyle/>
          <a:p>
            <a:r>
              <a:rPr lang="en-US" sz="2400" dirty="0" smtClean="0"/>
              <a:t>If you're an engineer, are your routes in a routing registry -- and </a:t>
            </a:r>
            <a:br>
              <a:rPr lang="en-US" sz="2400" dirty="0" smtClean="0"/>
            </a:br>
            <a:r>
              <a:rPr lang="en-US" sz="2400" dirty="0" smtClean="0"/>
              <a:t>up-to-date? Are you also be monitoring your university's prefixes? Have you gotten RPKI ROAs for all your netblocks?</a:t>
            </a:r>
          </a:p>
          <a:p>
            <a:r>
              <a:rPr lang="en-US" sz="2400" dirty="0" smtClean="0"/>
              <a:t>If you're into cyber security research and want to push yourself, </a:t>
            </a:r>
            <a:br>
              <a:rPr lang="en-US" sz="2400" dirty="0" smtClean="0"/>
            </a:br>
            <a:r>
              <a:rPr lang="en-US" sz="2400" dirty="0" smtClean="0"/>
              <a:t>this would be a wonderful area to choose. </a:t>
            </a:r>
            <a:r>
              <a:rPr lang="en-US" sz="2400" dirty="0"/>
              <a:t>Of </a:t>
            </a:r>
            <a:r>
              <a:rPr lang="en-US" sz="2400" dirty="0" smtClean="0"/>
              <a:t>ALL </a:t>
            </a:r>
            <a:r>
              <a:rPr lang="en-US" sz="2400" dirty="0"/>
              <a:t>the areas we've talked </a:t>
            </a:r>
            <a:r>
              <a:rPr lang="en-US" sz="2400" dirty="0" smtClean="0"/>
              <a:t>about, </a:t>
            </a:r>
            <a:r>
              <a:rPr lang="en-US" sz="2400" dirty="0"/>
              <a:t>the security of BGP </a:t>
            </a:r>
            <a:r>
              <a:rPr lang="en-US" sz="2400" dirty="0" smtClean="0"/>
              <a:t>is in by far the worst shape and most in need of your contribution.</a:t>
            </a:r>
          </a:p>
          <a:p>
            <a:r>
              <a:rPr lang="en-US" sz="2400" dirty="0" smtClean="0"/>
              <a:t>A couple of excellent FCC CSRIC resources for </a:t>
            </a:r>
            <a:r>
              <a:rPr lang="en-US" sz="2400" dirty="0"/>
              <a:t>more information</a:t>
            </a:r>
            <a:r>
              <a:rPr lang="en-US" sz="2400" dirty="0" smtClean="0"/>
              <a:t>:</a:t>
            </a:r>
            <a:br>
              <a:rPr lang="en-US" sz="2400" dirty="0" smtClean="0"/>
            </a:br>
            <a:r>
              <a:rPr lang="en-US" sz="2400" dirty="0" smtClean="0"/>
              <a:t>-- "BGP Security Best Practices,"</a:t>
            </a:r>
            <a:br>
              <a:rPr lang="en-US" sz="2400" dirty="0" smtClean="0"/>
            </a:br>
            <a:r>
              <a:rPr lang="en-US" sz="2400" dirty="0" smtClean="0"/>
              <a:t>http</a:t>
            </a:r>
            <a:r>
              <a:rPr lang="en-US" sz="2400" dirty="0"/>
              <a:t>://</a:t>
            </a:r>
            <a:r>
              <a:rPr lang="en-US" sz="2400" dirty="0" err="1"/>
              <a:t>www.fcc.gov</a:t>
            </a:r>
            <a:r>
              <a:rPr lang="en-US" sz="2400" dirty="0"/>
              <a:t>/bureaus/</a:t>
            </a:r>
            <a:r>
              <a:rPr lang="en-US" sz="2400" dirty="0" err="1"/>
              <a:t>pshs</a:t>
            </a:r>
            <a:r>
              <a:rPr lang="en-US" sz="2400" dirty="0"/>
              <a:t>/advisory/csric3/CSRIC_III_WG4_Report_March_%202013.</a:t>
            </a:r>
            <a:r>
              <a:rPr lang="en-US" sz="2400" dirty="0" smtClean="0"/>
              <a:t>pdf</a:t>
            </a:r>
            <a:br>
              <a:rPr lang="en-US" sz="2400" dirty="0" smtClean="0"/>
            </a:br>
            <a:r>
              <a:rPr lang="en-US" sz="2400" dirty="0" smtClean="0"/>
              <a:t>-- "Secure </a:t>
            </a:r>
            <a:r>
              <a:rPr lang="en-US" sz="2400" dirty="0"/>
              <a:t>BGP Deployment,"</a:t>
            </a:r>
            <a:br>
              <a:rPr lang="en-US" sz="2400" dirty="0"/>
            </a:br>
            <a:r>
              <a:rPr lang="en-US" sz="2400" dirty="0"/>
              <a:t>http://</a:t>
            </a:r>
            <a:r>
              <a:rPr lang="en-US" sz="2400" dirty="0" err="1"/>
              <a:t>www.fcc.gov</a:t>
            </a:r>
            <a:r>
              <a:rPr lang="en-US" sz="2400" dirty="0"/>
              <a:t>/bureaus/</a:t>
            </a:r>
            <a:r>
              <a:rPr lang="en-US" sz="2400" dirty="0" err="1"/>
              <a:t>pshs</a:t>
            </a:r>
            <a:r>
              <a:rPr lang="en-US" sz="2400" dirty="0"/>
              <a:t>/advisory/csric3/CSRIC_III_WG6_Report_March_%202013.pdf</a:t>
            </a:r>
          </a:p>
        </p:txBody>
      </p:sp>
      <p:sp>
        <p:nvSpPr>
          <p:cNvPr id="4" name="Slide Number Placeholder 3"/>
          <p:cNvSpPr>
            <a:spLocks noGrp="1"/>
          </p:cNvSpPr>
          <p:nvPr>
            <p:ph type="sldNum" sz="quarter" idx="12"/>
          </p:nvPr>
        </p:nvSpPr>
        <p:spPr/>
        <p:txBody>
          <a:bodyPr/>
          <a:lstStyle/>
          <a:p>
            <a:fld id="{002A55A4-26E8-5743-9107-115BF5688B2A}" type="slidenum">
              <a:rPr lang="en-US" smtClean="0"/>
              <a:t>71</a:t>
            </a:fld>
            <a:endParaRPr lang="en-US" dirty="0"/>
          </a:p>
        </p:txBody>
      </p:sp>
    </p:spTree>
    <p:extLst>
      <p:ext uri="{BB962C8B-B14F-4D97-AF65-F5344CB8AC3E}">
        <p14:creationId xmlns:p14="http://schemas.microsoft.com/office/powerpoint/2010/main" val="265520259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745" y="298852"/>
            <a:ext cx="8829515" cy="659962"/>
          </a:xfrm>
        </p:spPr>
        <p:txBody>
          <a:bodyPr>
            <a:normAutofit/>
          </a:bodyPr>
          <a:lstStyle/>
          <a:p>
            <a:r>
              <a:rPr lang="en-US" sz="3200" b="1" dirty="0"/>
              <a:t>6</a:t>
            </a:r>
            <a:r>
              <a:rPr lang="en-US" sz="3200" b="1" dirty="0" smtClean="0"/>
              <a:t>. </a:t>
            </a:r>
            <a:r>
              <a:rPr lang="en-US" sz="3200" b="1" dirty="0" smtClean="0"/>
              <a:t>Malware</a:t>
            </a:r>
            <a:endParaRPr lang="en-US" sz="3200" b="1" dirty="0"/>
          </a:p>
        </p:txBody>
      </p:sp>
      <p:sp>
        <p:nvSpPr>
          <p:cNvPr id="3" name="Subtitle 2"/>
          <p:cNvSpPr>
            <a:spLocks noGrp="1"/>
          </p:cNvSpPr>
          <p:nvPr>
            <p:ph type="subTitle" idx="1"/>
          </p:nvPr>
        </p:nvSpPr>
        <p:spPr>
          <a:xfrm>
            <a:off x="276910" y="1295020"/>
            <a:ext cx="8708350" cy="5102279"/>
          </a:xfrm>
        </p:spPr>
        <p:txBody>
          <a:bodyPr>
            <a:normAutofit/>
          </a:bodyPr>
          <a:lstStyle/>
          <a:p>
            <a:r>
              <a:rPr lang="en-US" sz="2400" dirty="0" smtClean="0">
                <a:solidFill>
                  <a:srgbClr val="000000"/>
                </a:solidFill>
              </a:rPr>
              <a:t>"This quarter McAfee Labs cataloged 18.5 million new malware</a:t>
            </a:r>
            <a:br>
              <a:rPr lang="en-US" sz="2400" dirty="0" smtClean="0">
                <a:solidFill>
                  <a:srgbClr val="000000"/>
                </a:solidFill>
              </a:rPr>
            </a:br>
            <a:r>
              <a:rPr lang="en-US" sz="2400" dirty="0" smtClean="0">
                <a:solidFill>
                  <a:srgbClr val="000000"/>
                </a:solidFill>
              </a:rPr>
              <a:t>samples, bringing the total McAfee “zoo” to more than 147 million unique pieces of malware."</a:t>
            </a:r>
            <a:r>
              <a:rPr lang="en-US" sz="2400" dirty="0">
                <a:solidFill>
                  <a:srgbClr val="000000"/>
                </a:solidFill>
              </a:rPr>
              <a:t/>
            </a:r>
            <a:br>
              <a:rPr lang="en-US" sz="2400" dirty="0">
                <a:solidFill>
                  <a:srgbClr val="000000"/>
                </a:solidFill>
              </a:rPr>
            </a:br>
            <a:r>
              <a:rPr lang="en-US" sz="2400" dirty="0" smtClean="0">
                <a:solidFill>
                  <a:srgbClr val="000000"/>
                </a:solidFill>
              </a:rPr>
              <a:t/>
            </a:r>
            <a:br>
              <a:rPr lang="en-US" sz="2400" dirty="0" smtClean="0">
                <a:solidFill>
                  <a:srgbClr val="000000"/>
                </a:solidFill>
              </a:rPr>
            </a:br>
            <a:r>
              <a:rPr lang="en-US" sz="1800" dirty="0" smtClean="0">
                <a:solidFill>
                  <a:srgbClr val="000000"/>
                </a:solidFill>
              </a:rPr>
              <a:t>http://</a:t>
            </a:r>
            <a:r>
              <a:rPr lang="en-US" sz="1800" dirty="0" err="1" smtClean="0">
                <a:solidFill>
                  <a:srgbClr val="000000"/>
                </a:solidFill>
              </a:rPr>
              <a:t>www.mcafee.com</a:t>
            </a:r>
            <a:r>
              <a:rPr lang="en-US" sz="1800" dirty="0" smtClean="0">
                <a:solidFill>
                  <a:srgbClr val="000000"/>
                </a:solidFill>
              </a:rPr>
              <a:t>/us/resources/reports/rp-quarterly-threat-q2-2013-summary.pdf</a:t>
            </a:r>
          </a:p>
          <a:p>
            <a:endParaRPr lang="en-US" sz="2400" dirty="0">
              <a:solidFill>
                <a:srgbClr val="000000"/>
              </a:solidFill>
            </a:endParaRPr>
          </a:p>
          <a:p>
            <a:r>
              <a:rPr lang="en-US" sz="2400" dirty="0" smtClean="0">
                <a:solidFill>
                  <a:srgbClr val="000000"/>
                </a:solidFill>
              </a:rPr>
              <a:t>"</a:t>
            </a:r>
            <a:r>
              <a:rPr lang="en-US" sz="2400" dirty="0">
                <a:solidFill>
                  <a:srgbClr val="000000"/>
                </a:solidFill>
              </a:rPr>
              <a:t>Sophos' findings is that approximately 1 in 36 Mac systems </a:t>
            </a:r>
            <a:r>
              <a:rPr lang="en-US" sz="2400" dirty="0" smtClean="0">
                <a:solidFill>
                  <a:srgbClr val="000000"/>
                </a:solidFill>
              </a:rPr>
              <a:t/>
            </a:r>
            <a:br>
              <a:rPr lang="en-US" sz="2400" dirty="0" smtClean="0">
                <a:solidFill>
                  <a:srgbClr val="000000"/>
                </a:solidFill>
              </a:rPr>
            </a:br>
            <a:r>
              <a:rPr lang="en-US" sz="2400" dirty="0" smtClean="0">
                <a:solidFill>
                  <a:srgbClr val="000000"/>
                </a:solidFill>
              </a:rPr>
              <a:t>(</a:t>
            </a:r>
            <a:r>
              <a:rPr lang="en-US" sz="2400" dirty="0">
                <a:solidFill>
                  <a:srgbClr val="000000"/>
                </a:solidFill>
              </a:rPr>
              <a:t>2.7 percent) were found to have true OS X-based malware on </a:t>
            </a:r>
            <a:r>
              <a:rPr lang="en-US" sz="2400" dirty="0" smtClean="0">
                <a:solidFill>
                  <a:srgbClr val="000000"/>
                </a:solidFill>
              </a:rPr>
              <a:t/>
            </a:r>
            <a:br>
              <a:rPr lang="en-US" sz="2400" dirty="0" smtClean="0">
                <a:solidFill>
                  <a:srgbClr val="000000"/>
                </a:solidFill>
              </a:rPr>
            </a:br>
            <a:r>
              <a:rPr lang="en-US" sz="2400" dirty="0" smtClean="0">
                <a:solidFill>
                  <a:srgbClr val="000000"/>
                </a:solidFill>
              </a:rPr>
              <a:t>their </a:t>
            </a:r>
            <a:r>
              <a:rPr lang="en-US" sz="2400" dirty="0">
                <a:solidFill>
                  <a:srgbClr val="000000"/>
                </a:solidFill>
              </a:rPr>
              <a:t>systems. Of these systems, the majority were infected </a:t>
            </a:r>
            <a:r>
              <a:rPr lang="en-US" sz="2400" dirty="0" smtClean="0">
                <a:solidFill>
                  <a:srgbClr val="000000"/>
                </a:solidFill>
              </a:rPr>
              <a:t/>
            </a:r>
            <a:br>
              <a:rPr lang="en-US" sz="2400" dirty="0" smtClean="0">
                <a:solidFill>
                  <a:srgbClr val="000000"/>
                </a:solidFill>
              </a:rPr>
            </a:br>
            <a:r>
              <a:rPr lang="en-US" sz="2400" dirty="0" smtClean="0">
                <a:solidFill>
                  <a:srgbClr val="000000"/>
                </a:solidFill>
              </a:rPr>
              <a:t>with </a:t>
            </a:r>
            <a:r>
              <a:rPr lang="en-US" sz="2400" dirty="0">
                <a:solidFill>
                  <a:srgbClr val="000000"/>
                </a:solidFill>
              </a:rPr>
              <a:t>the recent Flashback </a:t>
            </a:r>
            <a:r>
              <a:rPr lang="en-US" sz="2400" dirty="0" smtClean="0">
                <a:solidFill>
                  <a:srgbClr val="000000"/>
                </a:solidFill>
              </a:rPr>
              <a:t>malware [...</a:t>
            </a:r>
            <a:r>
              <a:rPr lang="en-US" sz="2400" dirty="0">
                <a:solidFill>
                  <a:srgbClr val="000000"/>
                </a:solidFill>
              </a:rPr>
              <a:t>].</a:t>
            </a:r>
            <a:br>
              <a:rPr lang="en-US" sz="2400" dirty="0">
                <a:solidFill>
                  <a:srgbClr val="000000"/>
                </a:solidFill>
              </a:rPr>
            </a:br>
            <a:r>
              <a:rPr lang="en-US" sz="2400" dirty="0">
                <a:solidFill>
                  <a:srgbClr val="000000"/>
                </a:solidFill>
              </a:rPr>
              <a:t/>
            </a:r>
            <a:br>
              <a:rPr lang="en-US" sz="2400" dirty="0">
                <a:solidFill>
                  <a:srgbClr val="000000"/>
                </a:solidFill>
              </a:rPr>
            </a:br>
            <a:r>
              <a:rPr lang="en-US" sz="1800" dirty="0">
                <a:solidFill>
                  <a:srgbClr val="000000"/>
                </a:solidFill>
              </a:rPr>
              <a:t>http://</a:t>
            </a:r>
            <a:r>
              <a:rPr lang="en-US" sz="1800" dirty="0" err="1">
                <a:solidFill>
                  <a:srgbClr val="000000"/>
                </a:solidFill>
              </a:rPr>
              <a:t>reviews.cnet.com</a:t>
            </a:r>
            <a:r>
              <a:rPr lang="en-US" sz="1800" dirty="0">
                <a:solidFill>
                  <a:srgbClr val="000000"/>
                </a:solidFill>
              </a:rPr>
              <a:t>/8301-13727_7-57420025-263/one-in-five-macs-infected-with-malware-is-inaccurate</a:t>
            </a:r>
            <a:r>
              <a:rPr lang="en-US" sz="1800" dirty="0" smtClean="0">
                <a:solidFill>
                  <a:srgbClr val="000000"/>
                </a:solidFill>
              </a:rPr>
              <a:t>/</a:t>
            </a:r>
          </a:p>
        </p:txBody>
      </p:sp>
    </p:spTree>
    <p:extLst>
      <p:ext uri="{BB962C8B-B14F-4D97-AF65-F5344CB8AC3E}">
        <p14:creationId xmlns:p14="http://schemas.microsoft.com/office/powerpoint/2010/main" val="5618317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5" y="112070"/>
            <a:ext cx="8817535" cy="423372"/>
          </a:xfrm>
        </p:spPr>
        <p:txBody>
          <a:bodyPr>
            <a:normAutofit/>
          </a:bodyPr>
          <a:lstStyle/>
          <a:p>
            <a:r>
              <a:rPr lang="en-US" sz="3200" b="1" dirty="0" smtClean="0"/>
              <a:t>The Malware Problem in General</a:t>
            </a:r>
            <a:endParaRPr lang="en-US" sz="3200" b="1" dirty="0"/>
          </a:p>
        </p:txBody>
      </p:sp>
      <p:sp>
        <p:nvSpPr>
          <p:cNvPr id="3" name="Content Placeholder 2"/>
          <p:cNvSpPr>
            <a:spLocks noGrp="1"/>
          </p:cNvSpPr>
          <p:nvPr>
            <p:ph idx="1"/>
          </p:nvPr>
        </p:nvSpPr>
        <p:spPr>
          <a:xfrm>
            <a:off x="167725" y="772032"/>
            <a:ext cx="8817535" cy="5865806"/>
          </a:xfrm>
        </p:spPr>
        <p:txBody>
          <a:bodyPr>
            <a:normAutofit/>
          </a:bodyPr>
          <a:lstStyle/>
          <a:p>
            <a:r>
              <a:rPr lang="en-US" sz="2400" dirty="0" smtClean="0"/>
              <a:t>There's a lot of malware that has been created to-date: note McAfee's assertion on the preceding slide that their malware collection had </a:t>
            </a:r>
            <a:r>
              <a:rPr lang="en-US" sz="2400" b="1" dirty="0" smtClean="0"/>
              <a:t>147 million variants </a:t>
            </a:r>
            <a:r>
              <a:rPr lang="en-US" sz="2400" dirty="0" smtClean="0"/>
              <a:t>as of the middle of this year.</a:t>
            </a:r>
          </a:p>
          <a:p>
            <a:endParaRPr lang="en-US" sz="2400" dirty="0" smtClean="0"/>
          </a:p>
          <a:p>
            <a:r>
              <a:rPr lang="en-US" sz="2400" dirty="0" smtClean="0"/>
              <a:t>Malware installation has also become such a sophisticated science that a PC user doesn't need to do anything except visit a perfectly normal/routine site to become infected.</a:t>
            </a:r>
          </a:p>
          <a:p>
            <a:endParaRPr lang="en-US" sz="2400" dirty="0"/>
          </a:p>
          <a:p>
            <a:r>
              <a:rPr lang="en-US" sz="2400" dirty="0" smtClean="0"/>
              <a:t>Another key fact: miscreants </a:t>
            </a:r>
            <a:r>
              <a:rPr lang="en-US" sz="2400" dirty="0"/>
              <a:t>can create new malware (or new variations on old malware) faster than antivirus venders can produce new A/V signatures to identify, block and remove that malware. </a:t>
            </a:r>
            <a:r>
              <a:rPr lang="en-US" sz="2400" dirty="0" smtClean="0"/>
              <a:t>Signature-based antivirus is increasingly less than satisfactory.</a:t>
            </a:r>
            <a:endParaRPr lang="en-US" sz="2400" dirty="0"/>
          </a:p>
        </p:txBody>
      </p:sp>
      <p:sp>
        <p:nvSpPr>
          <p:cNvPr id="4" name="Slide Number Placeholder 3"/>
          <p:cNvSpPr>
            <a:spLocks noGrp="1"/>
          </p:cNvSpPr>
          <p:nvPr>
            <p:ph type="sldNum" sz="quarter" idx="12"/>
          </p:nvPr>
        </p:nvSpPr>
        <p:spPr/>
        <p:txBody>
          <a:bodyPr/>
          <a:lstStyle/>
          <a:p>
            <a:fld id="{002A55A4-26E8-5743-9107-115BF5688B2A}" type="slidenum">
              <a:rPr lang="en-US" smtClean="0"/>
              <a:t>73</a:t>
            </a:fld>
            <a:endParaRPr lang="en-US" dirty="0"/>
          </a:p>
        </p:txBody>
      </p:sp>
    </p:spTree>
    <p:extLst>
      <p:ext uri="{BB962C8B-B14F-4D97-AF65-F5344CB8AC3E}">
        <p14:creationId xmlns:p14="http://schemas.microsoft.com/office/powerpoint/2010/main" val="16953319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2070"/>
            <a:ext cx="9143999" cy="423372"/>
          </a:xfrm>
        </p:spPr>
        <p:txBody>
          <a:bodyPr>
            <a:normAutofit/>
          </a:bodyPr>
          <a:lstStyle/>
          <a:p>
            <a:r>
              <a:rPr lang="en-US" sz="3200" b="1" dirty="0" smtClean="0"/>
              <a:t>Most Malware Targets MS Windows and Android</a:t>
            </a:r>
            <a:endParaRPr lang="en-US" sz="3200" b="1" dirty="0"/>
          </a:p>
        </p:txBody>
      </p:sp>
      <p:sp>
        <p:nvSpPr>
          <p:cNvPr id="3" name="Content Placeholder 2"/>
          <p:cNvSpPr>
            <a:spLocks noGrp="1"/>
          </p:cNvSpPr>
          <p:nvPr>
            <p:ph idx="1"/>
          </p:nvPr>
        </p:nvSpPr>
        <p:spPr>
          <a:xfrm>
            <a:off x="167725" y="772032"/>
            <a:ext cx="8817535" cy="5865806"/>
          </a:xfrm>
        </p:spPr>
        <p:txBody>
          <a:bodyPr>
            <a:normAutofit/>
          </a:bodyPr>
          <a:lstStyle/>
          <a:p>
            <a:r>
              <a:rPr lang="en-US" sz="2400" dirty="0" smtClean="0"/>
              <a:t>Virtually all malware targets MS Windows on the laptop/desktop, or Android in the mobile space. If you're not using those operating systems, your risk of getting infected with drops dramatically.</a:t>
            </a:r>
          </a:p>
          <a:p>
            <a:r>
              <a:rPr lang="en-US" sz="2400" dirty="0" smtClean="0"/>
              <a:t>And yet, what do most people use? Well, given that systems running MS Windows or Android have the software they want, and may cost less than half what some alternatives cost, people often discount the malware issue entirely.</a:t>
            </a:r>
            <a:endParaRPr lang="en-US" sz="2400" dirty="0"/>
          </a:p>
          <a:p>
            <a:r>
              <a:rPr lang="en-US" sz="2400" dirty="0" smtClean="0"/>
              <a:t>But </a:t>
            </a:r>
            <a:r>
              <a:rPr lang="en-US" sz="2400" dirty="0"/>
              <a:t>i</a:t>
            </a:r>
            <a:r>
              <a:rPr lang="en-US" sz="2400" dirty="0" smtClean="0"/>
              <a:t>f you worry about malware -- and </a:t>
            </a:r>
            <a:r>
              <a:rPr lang="en-US" sz="2400" b="1" u="sng" dirty="0" smtClean="0"/>
              <a:t>you should</a:t>
            </a:r>
            <a:r>
              <a:rPr lang="en-US" sz="2400" dirty="0" smtClean="0"/>
              <a:t> -- </a:t>
            </a:r>
            <a:r>
              <a:rPr lang="en-US" sz="2400" b="1" dirty="0" smtClean="0"/>
              <a:t>does it make sense to use the operating systems that most of the bad guys specialize in attacking? I don't think so.</a:t>
            </a:r>
            <a:endParaRPr lang="en-US" sz="2400" b="1" dirty="0"/>
          </a:p>
          <a:p>
            <a:r>
              <a:rPr lang="en-US" sz="2400" b="1" dirty="0" smtClean="0">
                <a:solidFill>
                  <a:srgbClr val="FF0000"/>
                </a:solidFill>
              </a:rPr>
              <a:t>BTW, what's your plan to get Windows XP off your campus networks by April 8</a:t>
            </a:r>
            <a:r>
              <a:rPr lang="en-US" sz="2400" b="1" baseline="30000" dirty="0" smtClean="0">
                <a:solidFill>
                  <a:srgbClr val="FF0000"/>
                </a:solidFill>
              </a:rPr>
              <a:t>th</a:t>
            </a:r>
            <a:r>
              <a:rPr lang="en-US" sz="2400" b="1" dirty="0" smtClean="0">
                <a:solidFill>
                  <a:srgbClr val="FF0000"/>
                </a:solidFill>
              </a:rPr>
              <a:t>, 2014, when it goes EOL? If any operating system isn't supported, you can't keep it patched and safe! (</a:t>
            </a:r>
            <a:r>
              <a:rPr lang="en-US" sz="2400" b="1" dirty="0">
                <a:solidFill>
                  <a:srgbClr val="FF0000"/>
                </a:solidFill>
              </a:rPr>
              <a:t>See: </a:t>
            </a:r>
            <a:r>
              <a:rPr lang="en-US" sz="2400" b="1" dirty="0" smtClean="0">
                <a:solidFill>
                  <a:srgbClr val="FF0000"/>
                </a:solidFill>
              </a:rPr>
              <a:t>http</a:t>
            </a:r>
            <a:r>
              <a:rPr lang="en-US" sz="2400" b="1" dirty="0">
                <a:solidFill>
                  <a:srgbClr val="FF0000"/>
                </a:solidFill>
              </a:rPr>
              <a:t>://</a:t>
            </a:r>
            <a:r>
              <a:rPr lang="en-US" sz="2400" b="1" dirty="0" err="1">
                <a:solidFill>
                  <a:srgbClr val="FF0000"/>
                </a:solidFill>
              </a:rPr>
              <a:t>www.microsoft.com</a:t>
            </a:r>
            <a:r>
              <a:rPr lang="en-US" sz="2400" b="1" dirty="0">
                <a:solidFill>
                  <a:srgbClr val="FF0000"/>
                </a:solidFill>
              </a:rPr>
              <a:t>/en-us/windows/enterprise/</a:t>
            </a:r>
            <a:r>
              <a:rPr lang="en-US" sz="2400" b="1" dirty="0" err="1" smtClean="0">
                <a:solidFill>
                  <a:srgbClr val="FF0000"/>
                </a:solidFill>
              </a:rPr>
              <a:t>endofsupport.aspx</a:t>
            </a:r>
            <a:r>
              <a:rPr lang="en-US" sz="2400" b="1" dirty="0" smtClean="0">
                <a:solidFill>
                  <a:srgbClr val="FF0000"/>
                </a:solidFill>
              </a:rPr>
              <a:t> )</a:t>
            </a:r>
            <a:endParaRPr lang="en-US" sz="2400" b="1" dirty="0">
              <a:solidFill>
                <a:srgbClr val="FF0000"/>
              </a:solidFill>
            </a:endParaRPr>
          </a:p>
        </p:txBody>
      </p:sp>
      <p:sp>
        <p:nvSpPr>
          <p:cNvPr id="4" name="Slide Number Placeholder 3"/>
          <p:cNvSpPr>
            <a:spLocks noGrp="1"/>
          </p:cNvSpPr>
          <p:nvPr>
            <p:ph type="sldNum" sz="quarter" idx="12"/>
          </p:nvPr>
        </p:nvSpPr>
        <p:spPr/>
        <p:txBody>
          <a:bodyPr/>
          <a:lstStyle/>
          <a:p>
            <a:fld id="{002A55A4-26E8-5743-9107-115BF5688B2A}" type="slidenum">
              <a:rPr lang="en-US" smtClean="0"/>
              <a:t>74</a:t>
            </a:fld>
            <a:endParaRPr lang="en-US" dirty="0"/>
          </a:p>
        </p:txBody>
      </p:sp>
    </p:spTree>
    <p:extLst>
      <p:ext uri="{BB962C8B-B14F-4D97-AF65-F5344CB8AC3E}">
        <p14:creationId xmlns:p14="http://schemas.microsoft.com/office/powerpoint/2010/main" val="258786082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5" y="112070"/>
            <a:ext cx="8817535" cy="423372"/>
          </a:xfrm>
        </p:spPr>
        <p:txBody>
          <a:bodyPr>
            <a:normAutofit/>
          </a:bodyPr>
          <a:lstStyle/>
          <a:p>
            <a:r>
              <a:rPr lang="en-US" sz="3200" b="1" dirty="0" smtClean="0"/>
              <a:t>The Helper Application Problem</a:t>
            </a:r>
            <a:endParaRPr lang="en-US" sz="3200" b="1" dirty="0"/>
          </a:p>
        </p:txBody>
      </p:sp>
      <p:sp>
        <p:nvSpPr>
          <p:cNvPr id="3" name="Content Placeholder 2"/>
          <p:cNvSpPr>
            <a:spLocks noGrp="1"/>
          </p:cNvSpPr>
          <p:nvPr>
            <p:ph idx="1"/>
          </p:nvPr>
        </p:nvSpPr>
        <p:spPr>
          <a:xfrm>
            <a:off x="167725" y="772032"/>
            <a:ext cx="8817535" cy="5865806"/>
          </a:xfrm>
        </p:spPr>
        <p:txBody>
          <a:bodyPr>
            <a:normAutofit/>
          </a:bodyPr>
          <a:lstStyle/>
          <a:p>
            <a:r>
              <a:rPr lang="en-US" sz="2400" dirty="0" smtClean="0"/>
              <a:t>Another fact: a lot of malware leverages vulnerabilities in Java, Adobe Flash or Adobe Reader. </a:t>
            </a:r>
          </a:p>
          <a:p>
            <a:endParaRPr lang="en-US" sz="2400" dirty="0"/>
          </a:p>
          <a:p>
            <a:r>
              <a:rPr lang="en-US" sz="2400" dirty="0" smtClean="0"/>
              <a:t>Those helper apps are very popular, and hard to live without, </a:t>
            </a:r>
            <a:br>
              <a:rPr lang="en-US" sz="2400" dirty="0" smtClean="0"/>
            </a:br>
            <a:r>
              <a:rPr lang="en-US" sz="2400" dirty="0" smtClean="0"/>
              <a:t>but some estimates are that those three products may collectively account for 2/3rds of all exploited vulnerabilities. (See for example http</a:t>
            </a:r>
            <a:r>
              <a:rPr lang="en-US" sz="2400" dirty="0"/>
              <a:t>://</a:t>
            </a:r>
            <a:r>
              <a:rPr lang="en-US" sz="2400" dirty="0" err="1"/>
              <a:t>www.av-test.org</a:t>
            </a:r>
            <a:r>
              <a:rPr lang="en-US" sz="2400" dirty="0"/>
              <a:t>/en/news/news-single-view/</a:t>
            </a:r>
            <a:r>
              <a:rPr lang="en-US" sz="2400" dirty="0" err="1"/>
              <a:t>artikel</a:t>
            </a:r>
            <a:r>
              <a:rPr lang="en-US" sz="2400" dirty="0" smtClean="0"/>
              <a:t>/adobe</a:t>
            </a:r>
            <a:r>
              <a:rPr lang="en-US" sz="2400" dirty="0"/>
              <a:t>-java-make-windows-insecure</a:t>
            </a:r>
            <a:r>
              <a:rPr lang="en-US" sz="2400" dirty="0" smtClean="0"/>
              <a:t>/ )</a:t>
            </a:r>
          </a:p>
          <a:p>
            <a:endParaRPr lang="en-US" sz="2400" dirty="0"/>
          </a:p>
          <a:p>
            <a:r>
              <a:rPr lang="en-US" sz="2400" dirty="0" smtClean="0"/>
              <a:t>Basic step: encourage your users to run </a:t>
            </a:r>
            <a:r>
              <a:rPr lang="en-US" sz="2400" b="1" dirty="0" err="1" smtClean="0"/>
              <a:t>PluginCheck</a:t>
            </a:r>
            <a:r>
              <a:rPr lang="en-US" sz="2400" dirty="0" smtClean="0"/>
              <a:t> to get helper apps up-to-date: http://</a:t>
            </a:r>
            <a:r>
              <a:rPr lang="en-US" sz="2400" dirty="0" err="1" smtClean="0"/>
              <a:t>www.mozilla.org</a:t>
            </a:r>
            <a:r>
              <a:rPr lang="en-US" sz="2400" dirty="0" smtClean="0"/>
              <a:t>/en-US/</a:t>
            </a:r>
            <a:r>
              <a:rPr lang="en-US" sz="2400" dirty="0" err="1" smtClean="0"/>
              <a:t>plugincheck</a:t>
            </a:r>
            <a:r>
              <a:rPr lang="en-US" sz="2400" dirty="0" smtClean="0"/>
              <a:t>/ </a:t>
            </a:r>
          </a:p>
          <a:p>
            <a:endParaRPr lang="en-US" sz="2400" dirty="0"/>
          </a:p>
          <a:p>
            <a:r>
              <a:rPr lang="en-US" sz="2400" dirty="0" smtClean="0"/>
              <a:t>Another terrific tool for consumers is </a:t>
            </a:r>
            <a:r>
              <a:rPr lang="en-US" sz="2400" b="1" dirty="0" err="1" smtClean="0"/>
              <a:t>Secunia</a:t>
            </a:r>
            <a:r>
              <a:rPr lang="en-US" sz="2400" b="1" dirty="0"/>
              <a:t> PSI</a:t>
            </a:r>
            <a:r>
              <a:rPr lang="en-US" sz="2400" dirty="0"/>
              <a:t>, see:</a:t>
            </a:r>
            <a:br>
              <a:rPr lang="en-US" sz="2400" dirty="0"/>
            </a:br>
            <a:r>
              <a:rPr lang="en-US" sz="2400" dirty="0"/>
              <a:t>http://</a:t>
            </a:r>
            <a:r>
              <a:rPr lang="en-US" sz="2400" dirty="0" err="1"/>
              <a:t>secunia.com</a:t>
            </a:r>
            <a:r>
              <a:rPr lang="en-US" sz="2400" dirty="0"/>
              <a:t>/</a:t>
            </a:r>
            <a:r>
              <a:rPr lang="en-US" sz="2400" dirty="0" err="1"/>
              <a:t>vulnerability_scanning</a:t>
            </a:r>
            <a:r>
              <a:rPr lang="en-US" sz="2400" dirty="0"/>
              <a:t>/personal/</a:t>
            </a:r>
            <a:endParaRPr lang="en-US" sz="2400" dirty="0" smtClean="0"/>
          </a:p>
        </p:txBody>
      </p:sp>
      <p:sp>
        <p:nvSpPr>
          <p:cNvPr id="4" name="Slide Number Placeholder 3"/>
          <p:cNvSpPr>
            <a:spLocks noGrp="1"/>
          </p:cNvSpPr>
          <p:nvPr>
            <p:ph type="sldNum" sz="quarter" idx="12"/>
          </p:nvPr>
        </p:nvSpPr>
        <p:spPr/>
        <p:txBody>
          <a:bodyPr/>
          <a:lstStyle/>
          <a:p>
            <a:fld id="{002A55A4-26E8-5743-9107-115BF5688B2A}" type="slidenum">
              <a:rPr lang="en-US" smtClean="0"/>
              <a:t>75</a:t>
            </a:fld>
            <a:endParaRPr lang="en-US" dirty="0"/>
          </a:p>
        </p:txBody>
      </p:sp>
    </p:spTree>
    <p:extLst>
      <p:ext uri="{BB962C8B-B14F-4D97-AF65-F5344CB8AC3E}">
        <p14:creationId xmlns:p14="http://schemas.microsoft.com/office/powerpoint/2010/main" val="412606303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5" y="112070"/>
            <a:ext cx="8817535" cy="423372"/>
          </a:xfrm>
        </p:spPr>
        <p:txBody>
          <a:bodyPr>
            <a:normAutofit/>
          </a:bodyPr>
          <a:lstStyle/>
          <a:p>
            <a:r>
              <a:rPr lang="en-US" sz="3200" b="1" dirty="0" smtClean="0"/>
              <a:t>Online Ads, Potential </a:t>
            </a:r>
            <a:r>
              <a:rPr lang="en-US" sz="3200" b="1" dirty="0" err="1" smtClean="0"/>
              <a:t>Malvertising</a:t>
            </a:r>
            <a:r>
              <a:rPr lang="en-US" sz="3200" b="1" dirty="0" smtClean="0"/>
              <a:t> and Trackers</a:t>
            </a:r>
            <a:endParaRPr lang="en-US" sz="3200" b="1" dirty="0"/>
          </a:p>
        </p:txBody>
      </p:sp>
      <p:sp>
        <p:nvSpPr>
          <p:cNvPr id="3" name="Content Placeholder 2"/>
          <p:cNvSpPr>
            <a:spLocks noGrp="1"/>
          </p:cNvSpPr>
          <p:nvPr>
            <p:ph idx="1"/>
          </p:nvPr>
        </p:nvSpPr>
        <p:spPr>
          <a:xfrm>
            <a:off x="167725" y="772032"/>
            <a:ext cx="8817535" cy="5865806"/>
          </a:xfrm>
        </p:spPr>
        <p:txBody>
          <a:bodyPr>
            <a:normAutofit/>
          </a:bodyPr>
          <a:lstStyle/>
          <a:p>
            <a:r>
              <a:rPr lang="en-US" sz="2400" dirty="0" smtClean="0"/>
              <a:t>Online advertising supports many popular online sites. You may even find that some advertising tells you about intriguing offers.</a:t>
            </a:r>
            <a:br>
              <a:rPr lang="en-US" sz="2400" dirty="0" smtClean="0"/>
            </a:br>
            <a:endParaRPr lang="en-US" sz="2400" dirty="0"/>
          </a:p>
          <a:p>
            <a:r>
              <a:rPr lang="en-US" sz="2400" dirty="0" smtClean="0"/>
              <a:t>In general, however, because every ad represents a potential source of malware, you should block all advertising in your browser by default. One good tool for this is </a:t>
            </a:r>
            <a:r>
              <a:rPr lang="en-US" sz="2400" b="1" dirty="0" err="1" smtClean="0"/>
              <a:t>Adblock</a:t>
            </a:r>
            <a:r>
              <a:rPr lang="en-US" sz="2400" b="1" dirty="0" smtClean="0"/>
              <a:t> </a:t>
            </a:r>
            <a:r>
              <a:rPr lang="en-US" sz="2400" b="1" dirty="0"/>
              <a:t>Plus </a:t>
            </a:r>
            <a:r>
              <a:rPr lang="en-US" sz="2400" dirty="0"/>
              <a:t>(see</a:t>
            </a:r>
            <a:br>
              <a:rPr lang="en-US" sz="2400" dirty="0"/>
            </a:br>
            <a:r>
              <a:rPr lang="en-US" sz="2400" dirty="0"/>
              <a:t>https://</a:t>
            </a:r>
            <a:r>
              <a:rPr lang="en-US" sz="2400" dirty="0" err="1"/>
              <a:t>adblockplus.org</a:t>
            </a:r>
            <a:r>
              <a:rPr lang="en-US" sz="2400" dirty="0" smtClean="0"/>
              <a:t>/</a:t>
            </a:r>
            <a:r>
              <a:rPr lang="en-US" sz="2400" dirty="0"/>
              <a:t> </a:t>
            </a:r>
            <a:r>
              <a:rPr lang="en-US" sz="2400" dirty="0" smtClean="0"/>
              <a:t>)</a:t>
            </a:r>
            <a:br>
              <a:rPr lang="en-US" sz="2400" dirty="0" smtClean="0"/>
            </a:br>
            <a:endParaRPr lang="en-US" sz="2400" dirty="0" smtClean="0"/>
          </a:p>
          <a:p>
            <a:r>
              <a:rPr lang="en-US" sz="2400" dirty="0" smtClean="0"/>
              <a:t>Since you're not viewing advertisements, there's also no real point to letting marketers track your online activities</a:t>
            </a:r>
            <a:r>
              <a:rPr lang="en-US" sz="2400" dirty="0"/>
              <a:t>, right</a:t>
            </a:r>
            <a:r>
              <a:rPr lang="en-US" sz="2400" dirty="0" smtClean="0"/>
              <a:t>? One of the best tools for blocking this sort of thing is </a:t>
            </a:r>
            <a:r>
              <a:rPr lang="en-US" sz="2400" b="1" dirty="0" smtClean="0"/>
              <a:t>Ghostery</a:t>
            </a:r>
            <a:r>
              <a:rPr lang="en-US" sz="2400" dirty="0" smtClean="0"/>
              <a:t>, see </a:t>
            </a:r>
            <a:br>
              <a:rPr lang="en-US" sz="2400" dirty="0" smtClean="0"/>
            </a:br>
            <a:r>
              <a:rPr lang="en-US" sz="2400" dirty="0" smtClean="0"/>
              <a:t>http</a:t>
            </a:r>
            <a:r>
              <a:rPr lang="en-US" sz="2400" dirty="0"/>
              <a:t>://</a:t>
            </a:r>
            <a:r>
              <a:rPr lang="en-US" sz="2400" dirty="0" err="1"/>
              <a:t>www.ghostery.com</a:t>
            </a:r>
            <a:r>
              <a:rPr lang="en-US" sz="2400" dirty="0" smtClean="0"/>
              <a:t>/ (note that you may be initially surprised to see how heavily instrumented some popular sites can be!)</a:t>
            </a:r>
          </a:p>
        </p:txBody>
      </p:sp>
      <p:sp>
        <p:nvSpPr>
          <p:cNvPr id="4" name="Slide Number Placeholder 3"/>
          <p:cNvSpPr>
            <a:spLocks noGrp="1"/>
          </p:cNvSpPr>
          <p:nvPr>
            <p:ph type="sldNum" sz="quarter" idx="12"/>
          </p:nvPr>
        </p:nvSpPr>
        <p:spPr/>
        <p:txBody>
          <a:bodyPr/>
          <a:lstStyle/>
          <a:p>
            <a:fld id="{002A55A4-26E8-5743-9107-115BF5688B2A}" type="slidenum">
              <a:rPr lang="en-US" smtClean="0"/>
              <a:t>76</a:t>
            </a:fld>
            <a:endParaRPr lang="en-US" dirty="0"/>
          </a:p>
        </p:txBody>
      </p:sp>
    </p:spTree>
    <p:extLst>
      <p:ext uri="{BB962C8B-B14F-4D97-AF65-F5344CB8AC3E}">
        <p14:creationId xmlns:p14="http://schemas.microsoft.com/office/powerpoint/2010/main" val="23296763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4138"/>
            <a:ext cx="9143999" cy="522990"/>
          </a:xfrm>
        </p:spPr>
        <p:txBody>
          <a:bodyPr>
            <a:normAutofit/>
          </a:bodyPr>
          <a:lstStyle/>
          <a:p>
            <a:r>
              <a:rPr lang="en-US" sz="3200" b="1" dirty="0" smtClean="0"/>
              <a:t>One Specific Recent Malware: CryptoLocker</a:t>
            </a:r>
            <a:endParaRPr lang="en-US" sz="3200" b="1" dirty="0"/>
          </a:p>
        </p:txBody>
      </p:sp>
      <p:sp>
        <p:nvSpPr>
          <p:cNvPr id="3" name="Content Placeholder 2"/>
          <p:cNvSpPr>
            <a:spLocks noGrp="1"/>
          </p:cNvSpPr>
          <p:nvPr>
            <p:ph idx="1"/>
          </p:nvPr>
        </p:nvSpPr>
        <p:spPr>
          <a:xfrm>
            <a:off x="167725" y="983716"/>
            <a:ext cx="8817535" cy="5654121"/>
          </a:xfrm>
        </p:spPr>
        <p:txBody>
          <a:bodyPr>
            <a:normAutofit/>
          </a:bodyPr>
          <a:lstStyle/>
          <a:p>
            <a:r>
              <a:rPr lang="en-US" sz="1800" dirty="0" smtClean="0"/>
              <a:t> 		"CryptoLocker </a:t>
            </a:r>
            <a:r>
              <a:rPr lang="en-US" sz="1800" dirty="0"/>
              <a:t>is Trojan horse malware which surfaced in late 2013. A form of ransomware targeting computers running Windows, a CryptoLocker attack may come from various sources; one such is disguised as a legitimate email attachment. When activated, the malware encrypts certain types of files stored on local and mounted network drives using RSA public-key cryptography, with the private key stored only on the malware's control servers. The malware then displays a message which offers to decrypt the data if a payment (through either </a:t>
            </a:r>
            <a:r>
              <a:rPr lang="en-US" sz="1800" dirty="0" err="1"/>
              <a:t>Bitcoin</a:t>
            </a:r>
            <a:r>
              <a:rPr lang="en-US" sz="1800" dirty="0"/>
              <a:t> or a pre-paid voucher) is made by a stated deadline, and says that the private key will be deleted and unavailable for recovery if the deadline passes. If the deadline is not met, the malware offers to decrypt data via an online service provided by the malware's operators, for a significantly higher price in </a:t>
            </a:r>
            <a:r>
              <a:rPr lang="en-US" sz="1800" dirty="0" err="1" smtClean="0"/>
              <a:t>Bitcoin</a:t>
            </a:r>
            <a:r>
              <a:rPr lang="en-US" sz="1800" dirty="0" smtClean="0"/>
              <a:t>.</a:t>
            </a:r>
            <a:br>
              <a:rPr lang="en-US" sz="1800" dirty="0" smtClean="0"/>
            </a:br>
            <a:r>
              <a:rPr lang="en-US" sz="1800" dirty="0" smtClean="0"/>
              <a:t>		"Although </a:t>
            </a:r>
            <a:r>
              <a:rPr lang="en-US" sz="1800" dirty="0"/>
              <a:t>CryptoLocker itself is readily removed, files remain encrypted in a way which researchers have considered infeasible to break. Many say that the ransom should not be paid, but do not offer any way to recover files; others say that paying the ransom is the only way to recover files that had not been backed up</a:t>
            </a:r>
            <a:r>
              <a:rPr lang="en-US" sz="1800" dirty="0" smtClean="0"/>
              <a:t>. [...]</a:t>
            </a:r>
            <a:br>
              <a:rPr lang="en-US" sz="1800" dirty="0" smtClean="0"/>
            </a:br>
            <a:r>
              <a:rPr lang="en-US" sz="1800" dirty="0" smtClean="0"/>
              <a:t>		"</a:t>
            </a:r>
            <a:r>
              <a:rPr lang="en-US" sz="1800" dirty="0"/>
              <a:t>Symantec estimated that 3% of users infected by CryptoLocker chose to </a:t>
            </a:r>
            <a:r>
              <a:rPr lang="en-US" sz="1800" dirty="0" smtClean="0"/>
              <a:t>pay.</a:t>
            </a:r>
            <a:r>
              <a:rPr lang="en-US" sz="1800" baseline="30000" dirty="0"/>
              <a:t> </a:t>
            </a:r>
            <a:r>
              <a:rPr lang="en-US" sz="1800" dirty="0" smtClean="0"/>
              <a:t>Some </a:t>
            </a:r>
            <a:r>
              <a:rPr lang="en-US" sz="1800" dirty="0"/>
              <a:t>infected users claimed that they paid the attackers but their files were not decrypted</a:t>
            </a:r>
            <a:r>
              <a:rPr lang="en-US" sz="1800" dirty="0" smtClean="0"/>
              <a:t>.</a:t>
            </a:r>
            <a:r>
              <a:rPr lang="en-US" sz="1800" baseline="30000" dirty="0"/>
              <a:t>"</a:t>
            </a:r>
            <a:br>
              <a:rPr lang="en-US" sz="1800" baseline="30000" dirty="0"/>
            </a:br>
            <a:r>
              <a:rPr lang="en-US" sz="1800" baseline="30000" dirty="0"/>
              <a:t/>
            </a:r>
            <a:br>
              <a:rPr lang="en-US" sz="1800" baseline="30000" dirty="0"/>
            </a:br>
            <a:r>
              <a:rPr lang="en-US" sz="2400" baseline="30000" dirty="0"/>
              <a:t/>
            </a:r>
            <a:br>
              <a:rPr lang="en-US" sz="2400" baseline="30000" dirty="0"/>
            </a:br>
            <a:r>
              <a:rPr lang="en-US" sz="2400" baseline="30000" dirty="0"/>
              <a:t>http://</a:t>
            </a:r>
            <a:r>
              <a:rPr lang="en-US" sz="2400" baseline="30000" dirty="0" err="1"/>
              <a:t>en.wikipedia.org</a:t>
            </a:r>
            <a:r>
              <a:rPr lang="en-US" sz="2400" baseline="30000" dirty="0"/>
              <a:t>/wiki/CryptoLocker</a:t>
            </a:r>
            <a:endParaRPr lang="en-US" sz="2400" baseline="30000" dirty="0" smtClean="0"/>
          </a:p>
        </p:txBody>
      </p:sp>
      <p:sp>
        <p:nvSpPr>
          <p:cNvPr id="4" name="Slide Number Placeholder 3"/>
          <p:cNvSpPr>
            <a:spLocks noGrp="1"/>
          </p:cNvSpPr>
          <p:nvPr>
            <p:ph type="sldNum" sz="quarter" idx="12"/>
          </p:nvPr>
        </p:nvSpPr>
        <p:spPr/>
        <p:txBody>
          <a:bodyPr/>
          <a:lstStyle/>
          <a:p>
            <a:fld id="{002A55A4-26E8-5743-9107-115BF5688B2A}" type="slidenum">
              <a:rPr lang="en-US" smtClean="0"/>
              <a:t>77</a:t>
            </a:fld>
            <a:endParaRPr lang="en-US" dirty="0"/>
          </a:p>
        </p:txBody>
      </p:sp>
    </p:spTree>
    <p:extLst>
      <p:ext uri="{BB962C8B-B14F-4D97-AF65-F5344CB8AC3E}">
        <p14:creationId xmlns:p14="http://schemas.microsoft.com/office/powerpoint/2010/main" val="14029977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5" y="112070"/>
            <a:ext cx="8817535" cy="423372"/>
          </a:xfrm>
        </p:spPr>
        <p:txBody>
          <a:bodyPr>
            <a:normAutofit/>
          </a:bodyPr>
          <a:lstStyle/>
          <a:p>
            <a:r>
              <a:rPr lang="en-US" sz="3200" b="1" dirty="0" smtClean="0"/>
              <a:t>Some Implications of CryptoLocker</a:t>
            </a:r>
            <a:endParaRPr lang="en-US" sz="3200" b="1" dirty="0"/>
          </a:p>
        </p:txBody>
      </p:sp>
      <p:sp>
        <p:nvSpPr>
          <p:cNvPr id="3" name="Content Placeholder 2"/>
          <p:cNvSpPr>
            <a:spLocks noGrp="1"/>
          </p:cNvSpPr>
          <p:nvPr>
            <p:ph idx="1"/>
          </p:nvPr>
        </p:nvSpPr>
        <p:spPr>
          <a:xfrm>
            <a:off x="167725" y="772032"/>
            <a:ext cx="8817535" cy="5865806"/>
          </a:xfrm>
        </p:spPr>
        <p:txBody>
          <a:bodyPr>
            <a:normAutofit/>
          </a:bodyPr>
          <a:lstStyle/>
          <a:p>
            <a:r>
              <a:rPr lang="en-US" sz="2400" b="1" dirty="0" smtClean="0"/>
              <a:t>If you're not routinely backing up your system, you're nuts </a:t>
            </a:r>
          </a:p>
          <a:p>
            <a:r>
              <a:rPr lang="en-US" sz="2400" dirty="0" smtClean="0"/>
              <a:t>If you do have backups, you can remove CryptoLocker and then restore your files from backups -- but many people don't have clean recent backups.</a:t>
            </a:r>
            <a:endParaRPr lang="en-US" sz="2400" dirty="0"/>
          </a:p>
          <a:p>
            <a:r>
              <a:rPr lang="en-US" sz="2400" dirty="0" smtClean="0"/>
              <a:t>Without backups, you need </a:t>
            </a:r>
            <a:r>
              <a:rPr lang="en-US" sz="2400" dirty="0"/>
              <a:t>to think about whether or not you'd be willing to "pay the CryptoLocker ransom" to get your files back if you </a:t>
            </a:r>
            <a:r>
              <a:rPr lang="en-US" sz="2400" dirty="0" smtClean="0"/>
              <a:t>got infected/encrypted. </a:t>
            </a:r>
            <a:r>
              <a:rPr lang="en-US" sz="2400" dirty="0"/>
              <a:t>Arguably, the reason cybercriminals have deployed this malware is that </a:t>
            </a:r>
            <a:r>
              <a:rPr lang="en-US" sz="2400" u="sng" dirty="0"/>
              <a:t>it works</a:t>
            </a:r>
            <a:r>
              <a:rPr lang="en-US" sz="2400" dirty="0"/>
              <a:t> as a way to earn money. </a:t>
            </a:r>
            <a:br>
              <a:rPr lang="en-US" sz="2400" dirty="0"/>
            </a:br>
            <a:r>
              <a:rPr lang="en-US" sz="2400" dirty="0"/>
              <a:t>If people refused to pay, miscreants might stop using this strategy.</a:t>
            </a:r>
            <a:br>
              <a:rPr lang="en-US" sz="2400" dirty="0"/>
            </a:br>
            <a:r>
              <a:rPr lang="en-US" sz="2400" dirty="0"/>
              <a:t>But are you willing to "throw away</a:t>
            </a:r>
            <a:r>
              <a:rPr lang="en-US" sz="2400" dirty="0" smtClean="0"/>
              <a:t>" irreplaceable </a:t>
            </a:r>
            <a:r>
              <a:rPr lang="en-US" sz="2400" dirty="0"/>
              <a:t>files?</a:t>
            </a:r>
          </a:p>
          <a:p>
            <a:r>
              <a:rPr lang="en-US" sz="2400" dirty="0" smtClean="0"/>
              <a:t>Some backup strategies (such as mirroring your files) will protect you against hard drive failures, but mirroring your files will </a:t>
            </a:r>
            <a:r>
              <a:rPr lang="en-US" sz="2400" b="1" dirty="0" smtClean="0"/>
              <a:t>not</a:t>
            </a:r>
            <a:r>
              <a:rPr lang="en-US" sz="2400" dirty="0" smtClean="0"/>
              <a:t> provide adequate protection against CryptoLocker. You should be saving write protected copies offline to ensure that your backups don't end up encrypted by CryptoLocker, too.</a:t>
            </a:r>
          </a:p>
        </p:txBody>
      </p:sp>
      <p:sp>
        <p:nvSpPr>
          <p:cNvPr id="4" name="Slide Number Placeholder 3"/>
          <p:cNvSpPr>
            <a:spLocks noGrp="1"/>
          </p:cNvSpPr>
          <p:nvPr>
            <p:ph type="sldNum" sz="quarter" idx="12"/>
          </p:nvPr>
        </p:nvSpPr>
        <p:spPr/>
        <p:txBody>
          <a:bodyPr/>
          <a:lstStyle/>
          <a:p>
            <a:fld id="{002A55A4-26E8-5743-9107-115BF5688B2A}" type="slidenum">
              <a:rPr lang="en-US" smtClean="0"/>
              <a:t>78</a:t>
            </a:fld>
            <a:endParaRPr lang="en-US" dirty="0"/>
          </a:p>
        </p:txBody>
      </p:sp>
    </p:spTree>
    <p:extLst>
      <p:ext uri="{BB962C8B-B14F-4D97-AF65-F5344CB8AC3E}">
        <p14:creationId xmlns:p14="http://schemas.microsoft.com/office/powerpoint/2010/main" val="37548909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5745" y="745647"/>
            <a:ext cx="8829515" cy="1102312"/>
          </a:xfrm>
        </p:spPr>
        <p:txBody>
          <a:bodyPr>
            <a:normAutofit/>
          </a:bodyPr>
          <a:lstStyle/>
          <a:p>
            <a:r>
              <a:rPr lang="en-US" sz="3200" b="1" dirty="0" smtClean="0"/>
              <a:t>7. </a:t>
            </a:r>
            <a:r>
              <a:rPr lang="en-US" sz="3200" b="1" dirty="0" smtClean="0"/>
              <a:t>"Snowdonia"</a:t>
            </a:r>
            <a:endParaRPr lang="en-US" sz="3200" b="1" dirty="0"/>
          </a:p>
        </p:txBody>
      </p:sp>
      <p:sp>
        <p:nvSpPr>
          <p:cNvPr id="3" name="Subtitle 2"/>
          <p:cNvSpPr>
            <a:spLocks noGrp="1"/>
          </p:cNvSpPr>
          <p:nvPr>
            <p:ph type="subTitle" idx="1"/>
          </p:nvPr>
        </p:nvSpPr>
        <p:spPr>
          <a:xfrm>
            <a:off x="276910" y="2196088"/>
            <a:ext cx="8708350" cy="4201211"/>
          </a:xfrm>
        </p:spPr>
        <p:txBody>
          <a:bodyPr>
            <a:normAutofit/>
          </a:bodyPr>
          <a:lstStyle/>
          <a:p>
            <a:r>
              <a:rPr lang="en-US" sz="2400" dirty="0" smtClean="0">
                <a:solidFill>
                  <a:schemeClr val="tx1"/>
                </a:solidFill>
              </a:rPr>
              <a:t>"Nobody does the right thing."</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Marie Kreutz, </a:t>
            </a:r>
            <a:r>
              <a:rPr lang="en-US" sz="2400" i="1" dirty="0" smtClean="0">
                <a:solidFill>
                  <a:schemeClr val="tx1"/>
                </a:solidFill>
              </a:rPr>
              <a:t>The Bourne Identity, </a:t>
            </a:r>
            <a:r>
              <a:rPr lang="en-US" sz="2400" dirty="0" smtClean="0">
                <a:solidFill>
                  <a:schemeClr val="tx1"/>
                </a:solidFill>
              </a:rPr>
              <a:t>2002</a:t>
            </a:r>
            <a:r>
              <a:rPr lang="en-US" sz="2400" i="1" dirty="0" smtClean="0">
                <a:solidFill>
                  <a:schemeClr val="tx1"/>
                </a:solidFill>
              </a:rPr>
              <a:t/>
            </a:r>
            <a:br>
              <a:rPr lang="en-US" sz="2400" i="1" dirty="0" smtClean="0">
                <a:solidFill>
                  <a:schemeClr val="tx1"/>
                </a:solidFill>
              </a:rPr>
            </a:br>
            <a:endParaRPr lang="en-US" sz="2400" i="1" dirty="0" smtClean="0">
              <a:solidFill>
                <a:schemeClr val="tx1"/>
              </a:solidFill>
            </a:endParaRPr>
          </a:p>
          <a:p>
            <a:endParaRPr lang="en-US" sz="2400" dirty="0" smtClean="0">
              <a:solidFill>
                <a:schemeClr val="tx1"/>
              </a:solidFill>
            </a:endParaRPr>
          </a:p>
          <a:p>
            <a:r>
              <a:rPr lang="en-US" sz="2400" dirty="0">
                <a:solidFill>
                  <a:schemeClr val="tx1"/>
                </a:solidFill>
              </a:rPr>
              <a:t>O</a:t>
            </a:r>
            <a:r>
              <a:rPr lang="en-US" sz="2400" dirty="0" smtClean="0">
                <a:solidFill>
                  <a:schemeClr val="tx1"/>
                </a:solidFill>
              </a:rPr>
              <a:t>bumbrata et velata, michi </a:t>
            </a:r>
            <a:r>
              <a:rPr lang="en-US" sz="2400" dirty="0">
                <a:solidFill>
                  <a:schemeClr val="tx1"/>
                </a:solidFill>
              </a:rPr>
              <a:t>quoque </a:t>
            </a:r>
            <a:r>
              <a:rPr lang="en-US" sz="2400" dirty="0" smtClean="0">
                <a:solidFill>
                  <a:schemeClr val="tx1"/>
                </a:solidFill>
              </a:rPr>
              <a:t>niteris</a:t>
            </a:r>
            <a:r>
              <a:rPr lang="en-US" sz="2400" dirty="0">
                <a:solidFill>
                  <a:schemeClr val="tx1"/>
                </a:solidFill>
              </a:rPr>
              <a:t/>
            </a:r>
            <a:br>
              <a:rPr lang="en-US" sz="2400" dirty="0">
                <a:solidFill>
                  <a:schemeClr val="tx1"/>
                </a:solidFill>
              </a:rPr>
            </a:br>
            <a:r>
              <a:rPr lang="en-US" sz="2400" dirty="0" smtClean="0">
                <a:solidFill>
                  <a:schemeClr val="tx1"/>
                </a:solidFill>
              </a:rPr>
              <a:t>[In the dark and secretly, you work against me] </a:t>
            </a:r>
            <a:br>
              <a:rPr lang="en-US" sz="2400" dirty="0" smtClean="0">
                <a:solidFill>
                  <a:schemeClr val="tx1"/>
                </a:solidFill>
              </a:rPr>
            </a:br>
            <a:r>
              <a:rPr lang="en-US" sz="2400" dirty="0" smtClean="0">
                <a:solidFill>
                  <a:schemeClr val="tx1"/>
                </a:solidFill>
              </a:rPr>
              <a:t/>
            </a:r>
            <a:br>
              <a:rPr lang="en-US" sz="2400" dirty="0" smtClean="0">
                <a:solidFill>
                  <a:schemeClr val="tx1"/>
                </a:solidFill>
              </a:rPr>
            </a:br>
            <a:r>
              <a:rPr lang="en-US" sz="2400" dirty="0" smtClean="0">
                <a:solidFill>
                  <a:schemeClr val="tx1"/>
                </a:solidFill>
              </a:rPr>
              <a:t>"O Fortuna," </a:t>
            </a:r>
            <a:r>
              <a:rPr lang="en-US" sz="2400" i="1" dirty="0" smtClean="0">
                <a:solidFill>
                  <a:schemeClr val="tx1"/>
                </a:solidFill>
              </a:rPr>
              <a:t>Carmina Burana, </a:t>
            </a:r>
            <a:r>
              <a:rPr lang="en-US" sz="2400" dirty="0" smtClean="0">
                <a:solidFill>
                  <a:schemeClr val="tx1"/>
                </a:solidFill>
              </a:rPr>
              <a:t>13</a:t>
            </a:r>
            <a:r>
              <a:rPr lang="en-US" sz="2400" baseline="30000" dirty="0" smtClean="0">
                <a:solidFill>
                  <a:schemeClr val="tx1"/>
                </a:solidFill>
              </a:rPr>
              <a:t>th</a:t>
            </a:r>
            <a:r>
              <a:rPr lang="en-US" sz="2400" dirty="0" smtClean="0">
                <a:solidFill>
                  <a:schemeClr val="tx1"/>
                </a:solidFill>
              </a:rPr>
              <a:t> century</a:t>
            </a:r>
            <a:r>
              <a:rPr lang="en-US" sz="2400" dirty="0">
                <a:solidFill>
                  <a:schemeClr val="tx1"/>
                </a:solidFill>
              </a:rPr>
              <a:t> </a:t>
            </a:r>
            <a:r>
              <a:rPr lang="en-US" sz="2400" dirty="0" smtClean="0">
                <a:solidFill>
                  <a:schemeClr val="tx1"/>
                </a:solidFill>
              </a:rPr>
              <a:t>poem</a:t>
            </a:r>
            <a:endParaRPr lang="en-US" sz="2400" dirty="0">
              <a:solidFill>
                <a:schemeClr val="tx1"/>
              </a:solidFill>
            </a:endParaRPr>
          </a:p>
        </p:txBody>
      </p:sp>
    </p:spTree>
    <p:extLst>
      <p:ext uri="{BB962C8B-B14F-4D97-AF65-F5344CB8AC3E}">
        <p14:creationId xmlns:p14="http://schemas.microsoft.com/office/powerpoint/2010/main" val="3644428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8161"/>
            <a:ext cx="9143999" cy="466034"/>
          </a:xfrm>
        </p:spPr>
        <p:txBody>
          <a:bodyPr>
            <a:normAutofit/>
          </a:bodyPr>
          <a:lstStyle/>
          <a:p>
            <a:r>
              <a:rPr lang="en-US" sz="3200" b="1" dirty="0" smtClean="0"/>
              <a:t>The IPv4 Situation in the Americas</a:t>
            </a:r>
            <a:endParaRPr lang="en-US" sz="3200" b="1" dirty="0"/>
          </a:p>
        </p:txBody>
      </p:sp>
      <p:sp>
        <p:nvSpPr>
          <p:cNvPr id="3" name="Content Placeholder 2"/>
          <p:cNvSpPr>
            <a:spLocks noGrp="1"/>
          </p:cNvSpPr>
          <p:nvPr>
            <p:ph idx="1"/>
          </p:nvPr>
        </p:nvSpPr>
        <p:spPr>
          <a:xfrm>
            <a:off x="167725" y="710704"/>
            <a:ext cx="8817535" cy="5927133"/>
          </a:xfrm>
        </p:spPr>
        <p:txBody>
          <a:bodyPr>
            <a:normAutofit/>
          </a:bodyPr>
          <a:lstStyle/>
          <a:p>
            <a:r>
              <a:rPr lang="en-US" sz="2400" dirty="0" smtClean="0"/>
              <a:t>At the time I prepared these slides in early </a:t>
            </a:r>
            <a:br>
              <a:rPr lang="en-US" sz="2400" dirty="0" smtClean="0"/>
            </a:br>
            <a:r>
              <a:rPr lang="en-US" sz="2400" dirty="0" smtClean="0"/>
              <a:t>December 2013, ARIN, the regional Internet </a:t>
            </a:r>
            <a:br>
              <a:rPr lang="en-US" sz="2400" dirty="0" smtClean="0"/>
            </a:br>
            <a:r>
              <a:rPr lang="en-US" sz="2400" dirty="0" smtClean="0"/>
              <a:t>registry (RIR) covering North America and </a:t>
            </a:r>
            <a:br>
              <a:rPr lang="en-US" sz="2400" dirty="0" smtClean="0"/>
            </a:br>
            <a:r>
              <a:rPr lang="en-US" sz="2400" dirty="0" smtClean="0"/>
              <a:t>the Caribbean, had just</a:t>
            </a:r>
            <a:r>
              <a:rPr lang="en-US" sz="2400" dirty="0"/>
              <a:t> </a:t>
            </a:r>
            <a:r>
              <a:rPr lang="en-US" sz="2400" dirty="0" smtClean="0"/>
              <a:t>1.57 /8s worth of </a:t>
            </a:r>
            <a:br>
              <a:rPr lang="en-US" sz="2400" dirty="0" smtClean="0"/>
            </a:br>
            <a:r>
              <a:rPr lang="en-US" sz="2400" dirty="0" smtClean="0"/>
              <a:t>IPv4 space left (</a:t>
            </a:r>
            <a:r>
              <a:rPr lang="en-US" sz="2400" dirty="0"/>
              <a:t>a</a:t>
            </a:r>
            <a:r>
              <a:rPr lang="en-US" sz="2400" dirty="0" smtClean="0"/>
              <a:t> /8 netblock has </a:t>
            </a:r>
            <a:br>
              <a:rPr lang="en-US" sz="2400" dirty="0" smtClean="0"/>
            </a:br>
            <a:r>
              <a:rPr lang="en-US" sz="2400" dirty="0" smtClean="0"/>
              <a:t>2**24=16,777,216 IPv4 addresses).</a:t>
            </a:r>
            <a:br>
              <a:rPr lang="en-US" sz="2400" dirty="0" smtClean="0"/>
            </a:br>
            <a:r>
              <a:rPr lang="en-US" sz="2400" dirty="0" smtClean="0"/>
              <a:t/>
            </a:r>
            <a:br>
              <a:rPr lang="en-US" sz="2400" dirty="0" smtClean="0"/>
            </a:br>
            <a:r>
              <a:rPr lang="en-US" sz="2400" dirty="0" smtClean="0"/>
              <a:t>You can see the actual "live" ARIN available space counter at </a:t>
            </a:r>
            <a:br>
              <a:rPr lang="en-US" sz="2400" dirty="0" smtClean="0"/>
            </a:br>
            <a:r>
              <a:rPr lang="en-US" sz="2400" dirty="0" smtClean="0"/>
              <a:t>https</a:t>
            </a:r>
            <a:r>
              <a:rPr lang="en-US" sz="2400" dirty="0"/>
              <a:t>://</a:t>
            </a:r>
            <a:r>
              <a:rPr lang="en-US" sz="2400" dirty="0" err="1"/>
              <a:t>www.arin.net</a:t>
            </a:r>
            <a:r>
              <a:rPr lang="en-US" sz="2400" dirty="0"/>
              <a:t>/resources/request/</a:t>
            </a:r>
            <a:r>
              <a:rPr lang="en-US" sz="2400" dirty="0" smtClean="0"/>
              <a:t>ipv4_countdown.html</a:t>
            </a:r>
          </a:p>
          <a:p>
            <a:endParaRPr lang="en-US" sz="2400" dirty="0"/>
          </a:p>
          <a:p>
            <a:r>
              <a:rPr lang="en-US" sz="2400" dirty="0" smtClean="0"/>
              <a:t>At the current rate of consumption, ARIN (and LACNIC, the regional Internet registry for Latin America) will be down to </a:t>
            </a:r>
            <a:br>
              <a:rPr lang="en-US" sz="2400" dirty="0" smtClean="0"/>
            </a:br>
            <a:r>
              <a:rPr lang="en-US" sz="2400" dirty="0" smtClean="0"/>
              <a:t>just their last /8 in three to six months (1Q14/1H14).</a:t>
            </a:r>
            <a:r>
              <a:rPr lang="en-US" sz="2400" dirty="0"/>
              <a:t> </a:t>
            </a:r>
            <a:r>
              <a:rPr lang="en-US" sz="2400" dirty="0" smtClean="0"/>
              <a:t>See Geoff Huston's run out </a:t>
            </a:r>
            <a:r>
              <a:rPr lang="en-US" sz="2400" dirty="0"/>
              <a:t>projections </a:t>
            </a:r>
            <a:r>
              <a:rPr lang="en-US" sz="2400" dirty="0" smtClean="0"/>
              <a:t>as shown on the next slide. </a:t>
            </a:r>
            <a:br>
              <a:rPr lang="en-US" sz="2400" dirty="0" smtClean="0"/>
            </a:br>
            <a:r>
              <a:rPr lang="en-US" sz="2400" dirty="0" smtClean="0"/>
              <a:t>Note where the projections cross the red horizontal line.</a:t>
            </a:r>
          </a:p>
        </p:txBody>
      </p:sp>
      <p:sp>
        <p:nvSpPr>
          <p:cNvPr id="4" name="Slide Number Placeholder 3"/>
          <p:cNvSpPr>
            <a:spLocks noGrp="1"/>
          </p:cNvSpPr>
          <p:nvPr>
            <p:ph type="sldNum" sz="quarter" idx="12"/>
          </p:nvPr>
        </p:nvSpPr>
        <p:spPr/>
        <p:txBody>
          <a:bodyPr/>
          <a:lstStyle/>
          <a:p>
            <a:fld id="{002A55A4-26E8-5743-9107-115BF5688B2A}" type="slidenum">
              <a:rPr lang="en-US" smtClean="0"/>
              <a:t>8</a:t>
            </a:fld>
            <a:endParaRPr lang="en-US" dirty="0"/>
          </a:p>
        </p:txBody>
      </p:sp>
      <p:pic>
        <p:nvPicPr>
          <p:cNvPr id="5" name="Picture 4" descr="arin-badg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129" y="853119"/>
            <a:ext cx="2235200" cy="2159000"/>
          </a:xfrm>
          <a:prstGeom prst="rect">
            <a:avLst/>
          </a:prstGeom>
        </p:spPr>
      </p:pic>
    </p:spTree>
    <p:extLst>
      <p:ext uri="{BB962C8B-B14F-4D97-AF65-F5344CB8AC3E}">
        <p14:creationId xmlns:p14="http://schemas.microsoft.com/office/powerpoint/2010/main" val="1753846960"/>
      </p:ext>
    </p:extLst>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5" y="115442"/>
            <a:ext cx="8817535" cy="591643"/>
          </a:xfrm>
        </p:spPr>
        <p:txBody>
          <a:bodyPr>
            <a:normAutofit/>
          </a:bodyPr>
          <a:lstStyle/>
          <a:p>
            <a:r>
              <a:rPr lang="en-US" sz="3200" b="1" dirty="0" smtClean="0"/>
              <a:t>The Online World</a:t>
            </a:r>
            <a:r>
              <a:rPr lang="en-US" sz="3200" b="1" dirty="0"/>
              <a:t>:</a:t>
            </a:r>
            <a:r>
              <a:rPr lang="en-US" sz="3200" b="1" dirty="0" smtClean="0"/>
              <a:t> Upside Down As Of 6/2013</a:t>
            </a:r>
            <a:endParaRPr lang="en-US" sz="3200" b="1" dirty="0"/>
          </a:p>
        </p:txBody>
      </p:sp>
      <p:sp>
        <p:nvSpPr>
          <p:cNvPr id="3" name="Content Placeholder 2"/>
          <p:cNvSpPr>
            <a:spLocks noGrp="1"/>
          </p:cNvSpPr>
          <p:nvPr>
            <p:ph idx="1"/>
          </p:nvPr>
        </p:nvSpPr>
        <p:spPr>
          <a:xfrm>
            <a:off x="167725" y="865818"/>
            <a:ext cx="8817535" cy="5772020"/>
          </a:xfrm>
        </p:spPr>
        <p:txBody>
          <a:bodyPr>
            <a:normAutofit/>
          </a:bodyPr>
          <a:lstStyle/>
          <a:p>
            <a:r>
              <a:rPr lang="en-US" sz="2400" dirty="0" smtClean="0"/>
              <a:t>In June 2013, Glenn Greenwald published an article in </a:t>
            </a:r>
            <a:r>
              <a:rPr lang="en-US" sz="2400" i="1" dirty="0" smtClean="0"/>
              <a:t>The Guardian</a:t>
            </a:r>
            <a:r>
              <a:rPr lang="en-US" sz="2400" dirty="0" smtClean="0"/>
              <a:t> revealing that the NSA had been vacuuming up phone records for millions of American customers who use Verizon. </a:t>
            </a:r>
            <a:br>
              <a:rPr lang="en-US" sz="2400" dirty="0" smtClean="0"/>
            </a:br>
            <a:r>
              <a:rPr lang="en-US" sz="2400" dirty="0" smtClean="0"/>
              <a:t>The Internet suddenly tilted. </a:t>
            </a:r>
            <a:r>
              <a:rPr lang="en-US" sz="2400" dirty="0"/>
              <a:t>See http://www.theguardian.com/world/2013/jun/06/nsa-phone-records-verizon-court-</a:t>
            </a:r>
            <a:r>
              <a:rPr lang="en-US" sz="2400" dirty="0" smtClean="0"/>
              <a:t>order</a:t>
            </a:r>
          </a:p>
          <a:p>
            <a:r>
              <a:rPr lang="en-US" sz="2400" dirty="0" smtClean="0"/>
              <a:t>The next day, the online world turned completely upside down when the </a:t>
            </a:r>
            <a:r>
              <a:rPr lang="en-US" sz="2400" i="1" dirty="0" smtClean="0"/>
              <a:t>Washington Post</a:t>
            </a:r>
            <a:r>
              <a:rPr lang="en-US" sz="2400" dirty="0" smtClean="0"/>
              <a:t> subsequently reported on PRISM, see "U.S., British intelligence mining data from nine U.S. Internet companies in broad </a:t>
            </a:r>
            <a:r>
              <a:rPr lang="en-US" sz="2400" dirty="0"/>
              <a:t>secret program,</a:t>
            </a:r>
            <a:r>
              <a:rPr lang="en-US" sz="2400" dirty="0" smtClean="0"/>
              <a:t>" www.washingtonpost.com</a:t>
            </a:r>
            <a:r>
              <a:rPr lang="en-US" sz="2400" dirty="0"/>
              <a:t>/investigations/us-intelligence-mining-data-from-nine-us-internet-companies-in-broad-secret-program/2013/06/06/3a0c0da8-cebf-11e2-8845-</a:t>
            </a:r>
            <a:r>
              <a:rPr lang="en-US" sz="2400" dirty="0" smtClean="0"/>
              <a:t>d970ccb04497_story.html</a:t>
            </a:r>
          </a:p>
          <a:p>
            <a:r>
              <a:rPr lang="en-US" sz="2400" dirty="0" smtClean="0"/>
              <a:t>A seemingly endless stream of additional Snowden revelations continue to be released through various newspapers worldwide.</a:t>
            </a:r>
          </a:p>
        </p:txBody>
      </p:sp>
      <p:sp>
        <p:nvSpPr>
          <p:cNvPr id="4" name="Slide Number Placeholder 3"/>
          <p:cNvSpPr>
            <a:spLocks noGrp="1"/>
          </p:cNvSpPr>
          <p:nvPr>
            <p:ph type="sldNum" sz="quarter" idx="12"/>
          </p:nvPr>
        </p:nvSpPr>
        <p:spPr/>
        <p:txBody>
          <a:bodyPr/>
          <a:lstStyle/>
          <a:p>
            <a:fld id="{002A55A4-26E8-5743-9107-115BF5688B2A}" type="slidenum">
              <a:rPr lang="en-US" smtClean="0"/>
              <a:t>80</a:t>
            </a:fld>
            <a:endParaRPr lang="en-US"/>
          </a:p>
        </p:txBody>
      </p:sp>
    </p:spTree>
    <p:extLst>
      <p:ext uri="{BB962C8B-B14F-4D97-AF65-F5344CB8AC3E}">
        <p14:creationId xmlns:p14="http://schemas.microsoft.com/office/powerpoint/2010/main" val="71416390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5" y="115442"/>
            <a:ext cx="8817535" cy="426011"/>
          </a:xfrm>
        </p:spPr>
        <p:txBody>
          <a:bodyPr>
            <a:normAutofit/>
          </a:bodyPr>
          <a:lstStyle/>
          <a:p>
            <a:r>
              <a:rPr lang="en-US" sz="3200" b="1" dirty="0" smtClean="0"/>
              <a:t>The Seemingly Endless Stream of Revelations</a:t>
            </a:r>
            <a:endParaRPr lang="en-US" sz="3200" b="1" dirty="0"/>
          </a:p>
        </p:txBody>
      </p:sp>
      <p:sp>
        <p:nvSpPr>
          <p:cNvPr id="3" name="Content Placeholder 2"/>
          <p:cNvSpPr>
            <a:spLocks noGrp="1"/>
          </p:cNvSpPr>
          <p:nvPr>
            <p:ph idx="1"/>
          </p:nvPr>
        </p:nvSpPr>
        <p:spPr>
          <a:xfrm>
            <a:off x="167725" y="689123"/>
            <a:ext cx="8817535" cy="5948715"/>
          </a:xfrm>
        </p:spPr>
        <p:txBody>
          <a:bodyPr>
            <a:normAutofit/>
          </a:bodyPr>
          <a:lstStyle/>
          <a:p>
            <a:r>
              <a:rPr lang="en-US" sz="2400" dirty="0" smtClean="0"/>
              <a:t>Those front page revelations are perfect examples of just how crazy things have become today – it really wasn't routine to see papers publishing stories about pervasive domestic Internet monitoring</a:t>
            </a:r>
            <a:r>
              <a:rPr lang="en-US" sz="2400" dirty="0"/>
              <a:t>.</a:t>
            </a:r>
            <a:endParaRPr lang="en-US" sz="2400" dirty="0" smtClean="0"/>
          </a:p>
          <a:p>
            <a:r>
              <a:rPr lang="en-US" sz="2400" dirty="0" smtClean="0"/>
              <a:t>Crazy as things already have become, </a:t>
            </a:r>
            <a:r>
              <a:rPr lang="en-US" sz="2400" b="1" dirty="0" smtClean="0"/>
              <a:t>things will probably only get crazier in the days ahead. </a:t>
            </a:r>
            <a:r>
              <a:rPr lang="en-US" sz="2400" dirty="0" smtClean="0"/>
              <a:t>Why? Well, only </a:t>
            </a:r>
            <a:r>
              <a:rPr lang="en-US" sz="2400" b="1" dirty="0" smtClean="0"/>
              <a:t>1% </a:t>
            </a:r>
            <a:r>
              <a:rPr lang="en-US" sz="2400" dirty="0" smtClean="0"/>
              <a:t>of all the documents Snowden gave to journalists have been published so far.</a:t>
            </a:r>
            <a:br>
              <a:rPr lang="en-US" sz="2400" dirty="0" smtClean="0"/>
            </a:br>
            <a:r>
              <a:rPr lang="en-US" sz="2400" dirty="0"/>
              <a:t>( http://</a:t>
            </a:r>
            <a:r>
              <a:rPr lang="en-US" sz="2400" dirty="0" err="1"/>
              <a:t>world.time.com</a:t>
            </a:r>
            <a:r>
              <a:rPr lang="en-US" sz="2400" dirty="0"/>
              <a:t>/2013/12/03/guardian-editor-says-paper-only-published-1-of-snowden-nsa-leaks</a:t>
            </a:r>
            <a:r>
              <a:rPr lang="en-US" sz="2400" dirty="0" smtClean="0"/>
              <a:t>/ )</a:t>
            </a:r>
          </a:p>
          <a:p>
            <a:r>
              <a:rPr lang="en-US" sz="2400" dirty="0" smtClean="0"/>
              <a:t>Only Snowden, his immediate colleagues, and the intelligence community itself know precisely what may be coming in all those other documents, but just based on what has </a:t>
            </a:r>
            <a:r>
              <a:rPr lang="en-US" sz="2400" i="1" dirty="0" smtClean="0"/>
              <a:t>already</a:t>
            </a:r>
            <a:r>
              <a:rPr lang="en-US" sz="2400" dirty="0" smtClean="0"/>
              <a:t> been publicly released, 2013 clearly marks the dawn of a new era for the Internet and its security and privacy.</a:t>
            </a:r>
          </a:p>
          <a:p>
            <a:r>
              <a:rPr lang="en-US" sz="2400" dirty="0" smtClean="0"/>
              <a:t>The best we can do right now is probably to try understand why folks are doing what they're doing...</a:t>
            </a:r>
          </a:p>
        </p:txBody>
      </p:sp>
      <p:sp>
        <p:nvSpPr>
          <p:cNvPr id="4" name="Slide Number Placeholder 3"/>
          <p:cNvSpPr>
            <a:spLocks noGrp="1"/>
          </p:cNvSpPr>
          <p:nvPr>
            <p:ph type="sldNum" sz="quarter" idx="12"/>
          </p:nvPr>
        </p:nvSpPr>
        <p:spPr/>
        <p:txBody>
          <a:bodyPr/>
          <a:lstStyle/>
          <a:p>
            <a:fld id="{002A55A4-26E8-5743-9107-115BF5688B2A}" type="slidenum">
              <a:rPr lang="en-US" smtClean="0"/>
              <a:t>81</a:t>
            </a:fld>
            <a:endParaRPr lang="en-US"/>
          </a:p>
        </p:txBody>
      </p:sp>
    </p:spTree>
    <p:extLst>
      <p:ext uri="{BB962C8B-B14F-4D97-AF65-F5344CB8AC3E}">
        <p14:creationId xmlns:p14="http://schemas.microsoft.com/office/powerpoint/2010/main" val="338165933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5" y="115443"/>
            <a:ext cx="8817535" cy="432908"/>
          </a:xfrm>
        </p:spPr>
        <p:txBody>
          <a:bodyPr>
            <a:normAutofit/>
          </a:bodyPr>
          <a:lstStyle/>
          <a:p>
            <a:r>
              <a:rPr lang="en-US" sz="3200" b="1" u="sng" dirty="0" smtClean="0"/>
              <a:t>Why</a:t>
            </a:r>
            <a:r>
              <a:rPr lang="en-US" sz="3200" b="1" dirty="0" smtClean="0"/>
              <a:t> Did Snowden Become a Whistleblower?</a:t>
            </a:r>
            <a:endParaRPr lang="en-US" sz="3200" b="1" dirty="0"/>
          </a:p>
        </p:txBody>
      </p:sp>
      <p:sp>
        <p:nvSpPr>
          <p:cNvPr id="3" name="Content Placeholder 2"/>
          <p:cNvSpPr>
            <a:spLocks noGrp="1"/>
          </p:cNvSpPr>
          <p:nvPr>
            <p:ph idx="1"/>
          </p:nvPr>
        </p:nvSpPr>
        <p:spPr>
          <a:xfrm>
            <a:off x="167725" y="707085"/>
            <a:ext cx="8817535" cy="5930753"/>
          </a:xfrm>
        </p:spPr>
        <p:txBody>
          <a:bodyPr>
            <a:normAutofit/>
          </a:bodyPr>
          <a:lstStyle/>
          <a:p>
            <a:r>
              <a:rPr lang="en-US" sz="2400" dirty="0" smtClean="0"/>
              <a:t>Based on what has been disclosed, </a:t>
            </a:r>
            <a:r>
              <a:rPr lang="en-US" sz="2400" b="1" dirty="0" smtClean="0"/>
              <a:t>Edward Snowden seems to have thought that given what he knew,</a:t>
            </a:r>
            <a:r>
              <a:rPr lang="en-US" sz="2400" dirty="0" smtClean="0"/>
              <a:t> </a:t>
            </a:r>
            <a:r>
              <a:rPr lang="en-US" sz="2400" b="1" dirty="0" smtClean="0"/>
              <a:t>he had no moral option but to become a "whistleblower," informing the public about what was being done in their name, and what was being done to them, notwithstanding his secrecy oath.</a:t>
            </a:r>
            <a:r>
              <a:rPr lang="en-US" sz="2400" dirty="0" smtClean="0"/>
              <a:t> </a:t>
            </a:r>
          </a:p>
          <a:p>
            <a:endParaRPr lang="en-US" sz="2400" dirty="0"/>
          </a:p>
          <a:p>
            <a:r>
              <a:rPr lang="en-US" sz="2400" dirty="0" smtClean="0"/>
              <a:t>In doing so, he's already paid a tremendous personal price: he's now living in self-exile in Russia. He may yet be returned to the U.S., tried, and put in prison for life, or even put to death. </a:t>
            </a:r>
          </a:p>
          <a:p>
            <a:endParaRPr lang="en-US" sz="2400" dirty="0"/>
          </a:p>
          <a:p>
            <a:r>
              <a:rPr lang="en-US" sz="2400" dirty="0" smtClean="0"/>
              <a:t>Doing so would be a major mistake: if executed, Snowden would become a martyr, and and his death might trigger the wholesale release of all the documents he reportedly took and then cached in "button down mode," as a sort of insurance.</a:t>
            </a:r>
          </a:p>
        </p:txBody>
      </p:sp>
      <p:sp>
        <p:nvSpPr>
          <p:cNvPr id="4" name="Slide Number Placeholder 3"/>
          <p:cNvSpPr>
            <a:spLocks noGrp="1"/>
          </p:cNvSpPr>
          <p:nvPr>
            <p:ph type="sldNum" sz="quarter" idx="12"/>
          </p:nvPr>
        </p:nvSpPr>
        <p:spPr/>
        <p:txBody>
          <a:bodyPr/>
          <a:lstStyle/>
          <a:p>
            <a:fld id="{002A55A4-26E8-5743-9107-115BF5688B2A}" type="slidenum">
              <a:rPr lang="en-US" smtClean="0"/>
              <a:t>82</a:t>
            </a:fld>
            <a:endParaRPr lang="en-US"/>
          </a:p>
        </p:txBody>
      </p:sp>
    </p:spTree>
    <p:extLst>
      <p:ext uri="{BB962C8B-B14F-4D97-AF65-F5344CB8AC3E}">
        <p14:creationId xmlns:p14="http://schemas.microsoft.com/office/powerpoint/2010/main" val="57080421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5" y="115443"/>
            <a:ext cx="8817535" cy="432908"/>
          </a:xfrm>
        </p:spPr>
        <p:txBody>
          <a:bodyPr>
            <a:normAutofit/>
          </a:bodyPr>
          <a:lstStyle/>
          <a:p>
            <a:r>
              <a:rPr lang="en-US" sz="3200" b="1" u="sng" dirty="0" smtClean="0"/>
              <a:t>Why</a:t>
            </a:r>
            <a:r>
              <a:rPr lang="en-US" sz="3200" b="1" dirty="0" smtClean="0"/>
              <a:t> Did The NSA Do All These Spy Programs?</a:t>
            </a:r>
            <a:endParaRPr lang="en-US" sz="3200" b="1" dirty="0"/>
          </a:p>
        </p:txBody>
      </p:sp>
      <p:sp>
        <p:nvSpPr>
          <p:cNvPr id="3" name="Content Placeholder 2"/>
          <p:cNvSpPr>
            <a:spLocks noGrp="1"/>
          </p:cNvSpPr>
          <p:nvPr>
            <p:ph idx="1"/>
          </p:nvPr>
        </p:nvSpPr>
        <p:spPr>
          <a:xfrm>
            <a:off x="167725" y="707085"/>
            <a:ext cx="8817535" cy="5930753"/>
          </a:xfrm>
        </p:spPr>
        <p:txBody>
          <a:bodyPr>
            <a:normAutofit/>
          </a:bodyPr>
          <a:lstStyle/>
          <a:p>
            <a:r>
              <a:rPr lang="en-US" sz="2400" dirty="0" smtClean="0"/>
              <a:t>The National Security Agency's actions, even including some fairly astonishingly programs, were undertaken with the best of intentions: </a:t>
            </a:r>
            <a:r>
              <a:rPr lang="en-US" sz="2400" b="1" dirty="0" smtClean="0"/>
              <a:t>the NSA genuinely wanted to keep Americans safe.</a:t>
            </a:r>
          </a:p>
          <a:p>
            <a:endParaRPr lang="en-US" sz="2400" b="1" dirty="0"/>
          </a:p>
          <a:p>
            <a:r>
              <a:rPr lang="en-US" sz="2400" dirty="0" smtClean="0"/>
              <a:t>As an American, I think that's a good objective to pursue. </a:t>
            </a:r>
            <a:br>
              <a:rPr lang="en-US" sz="2400" dirty="0" smtClean="0"/>
            </a:br>
            <a:r>
              <a:rPr lang="en-US" sz="2400" b="1" dirty="0" smtClean="0"/>
              <a:t>I want to be safe. I'm just not willing to accept potentially unlimited encroachments on my privacy to obtain that goal.</a:t>
            </a:r>
            <a:r>
              <a:rPr lang="en-US" sz="2400" dirty="0" smtClean="0"/>
              <a:t> </a:t>
            </a:r>
            <a:br>
              <a:rPr lang="en-US" sz="2400" dirty="0" smtClean="0"/>
            </a:br>
            <a:r>
              <a:rPr lang="en-US" sz="2400" dirty="0" smtClean="0"/>
              <a:t>I want the government to operate strictly within the Constitution, and in a proportionate way.</a:t>
            </a:r>
          </a:p>
          <a:p>
            <a:endParaRPr lang="en-US" sz="2400" b="1" dirty="0"/>
          </a:p>
          <a:p>
            <a:r>
              <a:rPr lang="en-US" sz="2400" dirty="0" smtClean="0"/>
              <a:t>Whether the NSA went too far or used unacceptable means in pursuing the various programs that Snowden has revealed is a matter that will ultimately be decided by the court system and Congress, not by you or me.</a:t>
            </a:r>
          </a:p>
        </p:txBody>
      </p:sp>
      <p:sp>
        <p:nvSpPr>
          <p:cNvPr id="4" name="Slide Number Placeholder 3"/>
          <p:cNvSpPr>
            <a:spLocks noGrp="1"/>
          </p:cNvSpPr>
          <p:nvPr>
            <p:ph type="sldNum" sz="quarter" idx="12"/>
          </p:nvPr>
        </p:nvSpPr>
        <p:spPr/>
        <p:txBody>
          <a:bodyPr/>
          <a:lstStyle/>
          <a:p>
            <a:fld id="{002A55A4-26E8-5743-9107-115BF5688B2A}" type="slidenum">
              <a:rPr lang="en-US" smtClean="0"/>
              <a:t>83</a:t>
            </a:fld>
            <a:endParaRPr lang="en-US"/>
          </a:p>
        </p:txBody>
      </p:sp>
    </p:spTree>
    <p:extLst>
      <p:ext uri="{BB962C8B-B14F-4D97-AF65-F5344CB8AC3E}">
        <p14:creationId xmlns:p14="http://schemas.microsoft.com/office/powerpoint/2010/main" val="291482045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443"/>
            <a:ext cx="9143999" cy="432908"/>
          </a:xfrm>
        </p:spPr>
        <p:txBody>
          <a:bodyPr>
            <a:normAutofit/>
          </a:bodyPr>
          <a:lstStyle/>
          <a:p>
            <a:r>
              <a:rPr lang="en-US" sz="3200" b="1" u="sng" dirty="0" smtClean="0"/>
              <a:t>Why</a:t>
            </a:r>
            <a:r>
              <a:rPr lang="en-US" sz="3200" b="1" dirty="0" smtClean="0"/>
              <a:t> Did The Media Publish the Documents?</a:t>
            </a:r>
            <a:endParaRPr lang="en-US" sz="3200" b="1" dirty="0"/>
          </a:p>
        </p:txBody>
      </p:sp>
      <p:sp>
        <p:nvSpPr>
          <p:cNvPr id="3" name="Content Placeholder 2"/>
          <p:cNvSpPr>
            <a:spLocks noGrp="1"/>
          </p:cNvSpPr>
          <p:nvPr>
            <p:ph idx="1"/>
          </p:nvPr>
        </p:nvSpPr>
        <p:spPr>
          <a:xfrm>
            <a:off x="167725" y="707085"/>
            <a:ext cx="8817535" cy="5930753"/>
          </a:xfrm>
        </p:spPr>
        <p:txBody>
          <a:bodyPr>
            <a:normAutofit/>
          </a:bodyPr>
          <a:lstStyle/>
          <a:p>
            <a:r>
              <a:rPr lang="en-US" sz="2400" dirty="0" smtClean="0"/>
              <a:t>Some officials have been appalled at what </a:t>
            </a:r>
            <a:r>
              <a:rPr lang="en-US" sz="2400" b="1" dirty="0" smtClean="0"/>
              <a:t>the media </a:t>
            </a:r>
            <a:r>
              <a:rPr lang="en-US" sz="2400" dirty="0" smtClean="0"/>
              <a:t>has chosen to publish.</a:t>
            </a:r>
          </a:p>
          <a:p>
            <a:endParaRPr lang="en-US" sz="2400" dirty="0"/>
          </a:p>
          <a:p>
            <a:r>
              <a:rPr lang="en-US" sz="2400" dirty="0" smtClean="0"/>
              <a:t>To understand the media's actions, you need to remember that the media views itself as a pseudo-"4</a:t>
            </a:r>
            <a:r>
              <a:rPr lang="en-US" sz="2400" baseline="30000" dirty="0" smtClean="0"/>
              <a:t>th</a:t>
            </a:r>
            <a:r>
              <a:rPr lang="en-US" sz="2400" dirty="0" smtClean="0"/>
              <a:t> branch of government," responsible for </a:t>
            </a:r>
            <a:r>
              <a:rPr lang="en-US" sz="2400" b="1" dirty="0" smtClean="0"/>
              <a:t>educating the public and providing a final </a:t>
            </a:r>
            <a:br>
              <a:rPr lang="en-US" sz="2400" b="1" dirty="0" smtClean="0"/>
            </a:br>
            <a:r>
              <a:rPr lang="en-US" sz="2400" b="1" dirty="0" smtClean="0"/>
              <a:t>check and balance against the otherwise unlimited power</a:t>
            </a:r>
            <a:r>
              <a:rPr lang="en-US" sz="2400" dirty="0" smtClean="0"/>
              <a:t> of </a:t>
            </a:r>
            <a:br>
              <a:rPr lang="en-US" sz="2400" dirty="0" smtClean="0"/>
            </a:br>
            <a:r>
              <a:rPr lang="en-US" sz="2400" dirty="0" smtClean="0"/>
              <a:t>the Executive Branch, the Congress, and the Judiciary. In the reporting I've seen, the media has exercised considerable self-restraint, including self-redacting content before releasing </a:t>
            </a:r>
            <a:br>
              <a:rPr lang="en-US" sz="2400" dirty="0" smtClean="0"/>
            </a:br>
            <a:r>
              <a:rPr lang="en-US" sz="2400" dirty="0" smtClean="0"/>
              <a:t>copies of documents they'd been given.</a:t>
            </a:r>
          </a:p>
          <a:p>
            <a:endParaRPr lang="en-US" sz="2400" dirty="0"/>
          </a:p>
          <a:p>
            <a:r>
              <a:rPr lang="en-US" sz="2400" dirty="0" smtClean="0"/>
              <a:t>Any attempt at prior restraint would be wholly inconsistent with </a:t>
            </a:r>
            <a:br>
              <a:rPr lang="en-US" sz="2400" dirty="0" smtClean="0"/>
            </a:br>
            <a:r>
              <a:rPr lang="en-US" sz="2400" dirty="0" smtClean="0"/>
              <a:t>1</a:t>
            </a:r>
            <a:r>
              <a:rPr lang="en-US" sz="2400" baseline="30000" dirty="0" smtClean="0"/>
              <a:t>st</a:t>
            </a:r>
            <a:r>
              <a:rPr lang="en-US" sz="2400" dirty="0" smtClean="0"/>
              <a:t> Amendment protections here in the United States.</a:t>
            </a:r>
          </a:p>
        </p:txBody>
      </p:sp>
      <p:sp>
        <p:nvSpPr>
          <p:cNvPr id="4" name="Slide Number Placeholder 3"/>
          <p:cNvSpPr>
            <a:spLocks noGrp="1"/>
          </p:cNvSpPr>
          <p:nvPr>
            <p:ph type="sldNum" sz="quarter" idx="12"/>
          </p:nvPr>
        </p:nvSpPr>
        <p:spPr/>
        <p:txBody>
          <a:bodyPr/>
          <a:lstStyle/>
          <a:p>
            <a:fld id="{002A55A4-26E8-5743-9107-115BF5688B2A}" type="slidenum">
              <a:rPr lang="en-US" smtClean="0"/>
              <a:t>84</a:t>
            </a:fld>
            <a:endParaRPr lang="en-US"/>
          </a:p>
        </p:txBody>
      </p:sp>
    </p:spTree>
    <p:extLst>
      <p:ext uri="{BB962C8B-B14F-4D97-AF65-F5344CB8AC3E}">
        <p14:creationId xmlns:p14="http://schemas.microsoft.com/office/powerpoint/2010/main" val="299556404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443"/>
            <a:ext cx="9143999" cy="432908"/>
          </a:xfrm>
        </p:spPr>
        <p:txBody>
          <a:bodyPr>
            <a:normAutofit/>
          </a:bodyPr>
          <a:lstStyle/>
          <a:p>
            <a:r>
              <a:rPr lang="en-US" sz="3200" b="1" u="sng" dirty="0" smtClean="0"/>
              <a:t>Why</a:t>
            </a:r>
            <a:r>
              <a:rPr lang="en-US" sz="3200" b="1" dirty="0" smtClean="0"/>
              <a:t> Were Civil Liberty Groups Irate?</a:t>
            </a:r>
            <a:endParaRPr lang="en-US" sz="3200" b="1" dirty="0"/>
          </a:p>
        </p:txBody>
      </p:sp>
      <p:sp>
        <p:nvSpPr>
          <p:cNvPr id="3" name="Content Placeholder 2"/>
          <p:cNvSpPr>
            <a:spLocks noGrp="1"/>
          </p:cNvSpPr>
          <p:nvPr>
            <p:ph idx="1"/>
          </p:nvPr>
        </p:nvSpPr>
        <p:spPr>
          <a:xfrm>
            <a:off x="167725" y="707085"/>
            <a:ext cx="8817535" cy="5930753"/>
          </a:xfrm>
        </p:spPr>
        <p:txBody>
          <a:bodyPr>
            <a:normAutofit/>
          </a:bodyPr>
          <a:lstStyle/>
          <a:p>
            <a:r>
              <a:rPr lang="en-US" sz="2400" b="1" dirty="0" smtClean="0"/>
              <a:t>Numerous civil liberty &amp; privacy groups</a:t>
            </a:r>
            <a:r>
              <a:rPr lang="en-US" sz="2400" dirty="0" smtClean="0"/>
              <a:t> are also understandably incensed by what has been disclosed about the actions of the NSA -- </a:t>
            </a:r>
            <a:r>
              <a:rPr lang="en-US" sz="2400" dirty="0"/>
              <a:t>m</a:t>
            </a:r>
            <a:r>
              <a:rPr lang="en-US" sz="2400" dirty="0" smtClean="0"/>
              <a:t>erely knowing that what you say might be getting monitored can have a significant chilling effect on political or religious speech, or private attorney/client discussions, etc.</a:t>
            </a:r>
          </a:p>
          <a:p>
            <a:endParaRPr lang="en-US" sz="2400" dirty="0"/>
          </a:p>
          <a:p>
            <a:r>
              <a:rPr lang="en-US" sz="2400" dirty="0" smtClean="0"/>
              <a:t>A representative list of organizations that want the NSA to stop snooping on users of the Internet includes the ACLU, the American Library Association, the Association of Research Libraries, the Center for Democracy and Technology, the Electronic Frontier Foundation, the Free Software Foundation, the Internet Archive, and many others -- see the list </a:t>
            </a:r>
            <a:r>
              <a:rPr lang="en-US" sz="2400" dirty="0"/>
              <a:t>at </a:t>
            </a:r>
            <a:r>
              <a:rPr lang="en-US" sz="2400" dirty="0" smtClean="0"/>
              <a:t>https</a:t>
            </a:r>
            <a:r>
              <a:rPr lang="en-US" sz="2400" dirty="0"/>
              <a:t>://</a:t>
            </a:r>
            <a:r>
              <a:rPr lang="en-US" sz="2400" dirty="0" err="1"/>
              <a:t>optin.stopwatching.us</a:t>
            </a:r>
            <a:r>
              <a:rPr lang="en-US" sz="2400" dirty="0" smtClean="0"/>
              <a:t>/</a:t>
            </a:r>
          </a:p>
          <a:p>
            <a:endParaRPr lang="en-US" sz="2400" dirty="0"/>
          </a:p>
          <a:p>
            <a:r>
              <a:rPr lang="en-US" sz="2400" dirty="0" smtClean="0"/>
              <a:t>We should also note that the </a:t>
            </a:r>
            <a:r>
              <a:rPr lang="en-US" sz="2400" b="1" dirty="0" smtClean="0"/>
              <a:t>U.S. State Department </a:t>
            </a:r>
            <a:r>
              <a:rPr lang="en-US" sz="2400" dirty="0" smtClean="0"/>
              <a:t>has also gone on record opposing pervasive Internet surveillance and censorship...</a:t>
            </a:r>
          </a:p>
        </p:txBody>
      </p:sp>
      <p:sp>
        <p:nvSpPr>
          <p:cNvPr id="4" name="Slide Number Placeholder 3"/>
          <p:cNvSpPr>
            <a:spLocks noGrp="1"/>
          </p:cNvSpPr>
          <p:nvPr>
            <p:ph type="sldNum" sz="quarter" idx="12"/>
          </p:nvPr>
        </p:nvSpPr>
        <p:spPr/>
        <p:txBody>
          <a:bodyPr/>
          <a:lstStyle/>
          <a:p>
            <a:fld id="{002A55A4-26E8-5743-9107-115BF5688B2A}" type="slidenum">
              <a:rPr lang="en-US" smtClean="0"/>
              <a:t>85</a:t>
            </a:fld>
            <a:endParaRPr lang="en-US"/>
          </a:p>
        </p:txBody>
      </p:sp>
    </p:spTree>
    <p:extLst>
      <p:ext uri="{BB962C8B-B14F-4D97-AF65-F5344CB8AC3E}">
        <p14:creationId xmlns:p14="http://schemas.microsoft.com/office/powerpoint/2010/main" val="288528658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443"/>
            <a:ext cx="9143999" cy="432908"/>
          </a:xfrm>
        </p:spPr>
        <p:txBody>
          <a:bodyPr>
            <a:normAutofit/>
          </a:bodyPr>
          <a:lstStyle/>
          <a:p>
            <a:r>
              <a:rPr lang="en-US" sz="3200" b="1" dirty="0" smtClean="0"/>
              <a:t>Hillary's "Remarks on Internet Freedom"</a:t>
            </a:r>
            <a:endParaRPr lang="en-US" sz="3200" b="1" dirty="0"/>
          </a:p>
        </p:txBody>
      </p:sp>
      <p:sp>
        <p:nvSpPr>
          <p:cNvPr id="3" name="Content Placeholder 2"/>
          <p:cNvSpPr>
            <a:spLocks noGrp="1"/>
          </p:cNvSpPr>
          <p:nvPr>
            <p:ph idx="1"/>
          </p:nvPr>
        </p:nvSpPr>
        <p:spPr>
          <a:xfrm>
            <a:off x="167725" y="707085"/>
            <a:ext cx="8817535" cy="5930753"/>
          </a:xfrm>
        </p:spPr>
        <p:txBody>
          <a:bodyPr>
            <a:normAutofit/>
          </a:bodyPr>
          <a:lstStyle/>
          <a:p>
            <a:r>
              <a:rPr lang="en-US" sz="2400" dirty="0" smtClean="0"/>
              <a:t>"Some </a:t>
            </a:r>
            <a:r>
              <a:rPr lang="en-US" sz="2400" dirty="0"/>
              <a:t>countries have erected electronic barriers that prevent their people from accessing portions of the world’s networks. They’ve expunged words, names, and phrases from search engine results. </a:t>
            </a:r>
            <a:r>
              <a:rPr lang="en-US" sz="2400" b="1" dirty="0"/>
              <a:t>They have violated the privacy of citizens who engage in non-violent political speech. </a:t>
            </a:r>
            <a:r>
              <a:rPr lang="en-US" sz="2400" dirty="0"/>
              <a:t>These actions contravene the Universal Declaration on Human </a:t>
            </a:r>
            <a:r>
              <a:rPr lang="en-US" sz="2400" dirty="0" smtClean="0"/>
              <a:t>Rights [..</a:t>
            </a:r>
            <a:r>
              <a:rPr lang="en-US" sz="2400" dirty="0"/>
              <a:t>.] And we must also grapple with the issue of anonymous speech. Those who use the internet to recruit terrorists or distribute stolen intellectual property cannot divorce their online actions from their real world identities. </a:t>
            </a:r>
            <a:r>
              <a:rPr lang="en-US" sz="2400" b="1" dirty="0"/>
              <a:t>But these challenges must not become an excuse for governments </a:t>
            </a:r>
            <a:r>
              <a:rPr lang="en-US" sz="2400" b="1" dirty="0" smtClean="0"/>
              <a:t/>
            </a:r>
            <a:br>
              <a:rPr lang="en-US" sz="2400" b="1" dirty="0" smtClean="0"/>
            </a:br>
            <a:r>
              <a:rPr lang="en-US" sz="2400" b="1" dirty="0" smtClean="0"/>
              <a:t>to </a:t>
            </a:r>
            <a:r>
              <a:rPr lang="en-US" sz="2400" b="1" dirty="0"/>
              <a:t>systematically violate the rights and privacy of those who </a:t>
            </a:r>
            <a:r>
              <a:rPr lang="en-US" sz="2400" b="1" dirty="0" smtClean="0"/>
              <a:t/>
            </a:r>
            <a:br>
              <a:rPr lang="en-US" sz="2400" b="1" dirty="0" smtClean="0"/>
            </a:br>
            <a:r>
              <a:rPr lang="en-US" sz="2400" b="1" dirty="0" smtClean="0"/>
              <a:t>use </a:t>
            </a:r>
            <a:r>
              <a:rPr lang="en-US" sz="2400" b="1" dirty="0"/>
              <a:t>the internet for peaceful political purposes</a:t>
            </a:r>
            <a:r>
              <a:rPr lang="en-US" sz="2400" b="1" dirty="0" smtClean="0"/>
              <a:t>."</a:t>
            </a:r>
            <a:br>
              <a:rPr lang="en-US" sz="2400" b="1" dirty="0" smtClean="0"/>
            </a:br>
            <a:r>
              <a:rPr lang="en-US" sz="2400" b="1" dirty="0" smtClean="0"/>
              <a:t/>
            </a:r>
            <a:br>
              <a:rPr lang="en-US" sz="2400" b="1" dirty="0" smtClean="0"/>
            </a:br>
            <a:r>
              <a:rPr lang="en-US" sz="2400" dirty="0" smtClean="0"/>
              <a:t>Secretary of State </a:t>
            </a:r>
            <a:r>
              <a:rPr lang="en-US" sz="2400" dirty="0"/>
              <a:t>Hillary Clinton</a:t>
            </a:r>
            <a:r>
              <a:rPr lang="en-US" sz="2400" dirty="0" smtClean="0"/>
              <a:t>, January 21, 2010, </a:t>
            </a:r>
            <a:br>
              <a:rPr lang="en-US" sz="2400" dirty="0" smtClean="0"/>
            </a:br>
            <a:r>
              <a:rPr lang="en-US" sz="2400" dirty="0" smtClean="0"/>
              <a:t>http</a:t>
            </a:r>
            <a:r>
              <a:rPr lang="en-US" sz="2400" dirty="0"/>
              <a:t>://</a:t>
            </a:r>
            <a:r>
              <a:rPr lang="en-US" sz="2400" dirty="0" err="1"/>
              <a:t>www.state.gov</a:t>
            </a:r>
            <a:r>
              <a:rPr lang="en-US" sz="2400" dirty="0"/>
              <a:t>/secretary/</a:t>
            </a:r>
            <a:r>
              <a:rPr lang="en-US" sz="2400" dirty="0" err="1"/>
              <a:t>rm</a:t>
            </a:r>
            <a:r>
              <a:rPr lang="en-US" sz="2400" dirty="0"/>
              <a:t>/2010/01/135519.</a:t>
            </a:r>
            <a:r>
              <a:rPr lang="en-US" sz="2400" dirty="0" smtClean="0"/>
              <a:t>htm</a:t>
            </a:r>
            <a:br>
              <a:rPr lang="en-US" sz="2400" dirty="0" smtClean="0"/>
            </a:br>
            <a:r>
              <a:rPr lang="en-US" sz="2400" dirty="0" smtClean="0"/>
              <a:t>[emphasis added]</a:t>
            </a:r>
          </a:p>
        </p:txBody>
      </p:sp>
      <p:sp>
        <p:nvSpPr>
          <p:cNvPr id="4" name="Slide Number Placeholder 3"/>
          <p:cNvSpPr>
            <a:spLocks noGrp="1"/>
          </p:cNvSpPr>
          <p:nvPr>
            <p:ph type="sldNum" sz="quarter" idx="12"/>
          </p:nvPr>
        </p:nvSpPr>
        <p:spPr/>
        <p:txBody>
          <a:bodyPr/>
          <a:lstStyle/>
          <a:p>
            <a:fld id="{002A55A4-26E8-5743-9107-115BF5688B2A}" type="slidenum">
              <a:rPr lang="en-US" smtClean="0"/>
              <a:t>86</a:t>
            </a:fld>
            <a:endParaRPr lang="en-US"/>
          </a:p>
        </p:txBody>
      </p:sp>
    </p:spTree>
    <p:extLst>
      <p:ext uri="{BB962C8B-B14F-4D97-AF65-F5344CB8AC3E}">
        <p14:creationId xmlns:p14="http://schemas.microsoft.com/office/powerpoint/2010/main" val="95172246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5" y="115443"/>
            <a:ext cx="8817535" cy="432908"/>
          </a:xfrm>
        </p:spPr>
        <p:txBody>
          <a:bodyPr>
            <a:normAutofit/>
          </a:bodyPr>
          <a:lstStyle/>
          <a:p>
            <a:r>
              <a:rPr lang="en-US" sz="3200" b="1" dirty="0" smtClean="0"/>
              <a:t>The Perspective of American Businesses</a:t>
            </a:r>
            <a:endParaRPr lang="en-US" sz="3200" b="1" dirty="0"/>
          </a:p>
        </p:txBody>
      </p:sp>
      <p:sp>
        <p:nvSpPr>
          <p:cNvPr id="3" name="Content Placeholder 2"/>
          <p:cNvSpPr>
            <a:spLocks noGrp="1"/>
          </p:cNvSpPr>
          <p:nvPr>
            <p:ph idx="1"/>
          </p:nvPr>
        </p:nvSpPr>
        <p:spPr>
          <a:xfrm>
            <a:off x="167725" y="707085"/>
            <a:ext cx="8817535" cy="5930753"/>
          </a:xfrm>
        </p:spPr>
        <p:txBody>
          <a:bodyPr>
            <a:normAutofit/>
          </a:bodyPr>
          <a:lstStyle/>
          <a:p>
            <a:r>
              <a:rPr lang="en-US" sz="2400" dirty="0" smtClean="0"/>
              <a:t>Another party impacted by the NSA monitoring consists of </a:t>
            </a:r>
            <a:r>
              <a:rPr lang="en-US" sz="2400" b="1" dirty="0" smtClean="0"/>
              <a:t>American businesses</a:t>
            </a:r>
            <a:r>
              <a:rPr lang="en-US" sz="2400" dirty="0" smtClean="0"/>
              <a:t>, as a result of foreign customers changing networking plans due to a loss of trust in American providers:</a:t>
            </a:r>
            <a:br>
              <a:rPr lang="en-US" sz="2400" dirty="0" smtClean="0"/>
            </a:br>
            <a:endParaRPr lang="en-US" sz="2400" dirty="0" smtClean="0"/>
          </a:p>
          <a:p>
            <a:pPr marL="0" indent="0">
              <a:buNone/>
            </a:pPr>
            <a:r>
              <a:rPr lang="en-US" sz="1800" dirty="0" smtClean="0"/>
              <a:t>	-- "</a:t>
            </a:r>
            <a:r>
              <a:rPr lang="en-US" sz="1800" b="1" dirty="0" smtClean="0"/>
              <a:t>Cisco </a:t>
            </a:r>
            <a:r>
              <a:rPr lang="en-US" sz="1800" b="1" dirty="0"/>
              <a:t>has seen a huge drop-off in demand for its hardware in emerging markets, </a:t>
            </a:r>
            <a:r>
              <a:rPr lang="en-US" sz="1800" b="1" dirty="0" smtClean="0"/>
              <a:t/>
            </a:r>
            <a:br>
              <a:rPr lang="en-US" sz="1800" b="1" dirty="0" smtClean="0"/>
            </a:br>
            <a:r>
              <a:rPr lang="en-US" sz="1800" b="1" dirty="0" smtClean="0"/>
              <a:t>	    which the </a:t>
            </a:r>
            <a:r>
              <a:rPr lang="en-US" sz="1800" b="1" dirty="0"/>
              <a:t>company blames on fears about the NSA using American hardware to </a:t>
            </a:r>
            <a:r>
              <a:rPr lang="en-US" sz="1800" b="1" dirty="0" smtClean="0"/>
              <a:t/>
            </a:r>
            <a:br>
              <a:rPr lang="en-US" sz="1800" b="1" dirty="0" smtClean="0"/>
            </a:br>
            <a:r>
              <a:rPr lang="en-US" sz="1800" b="1" dirty="0" smtClean="0"/>
              <a:t>	    spy on </a:t>
            </a:r>
            <a:r>
              <a:rPr lang="en-US" sz="1800" b="1" dirty="0"/>
              <a:t>the </a:t>
            </a:r>
            <a:r>
              <a:rPr lang="en-US" sz="1800" b="1" dirty="0" smtClean="0"/>
              <a:t>rest </a:t>
            </a:r>
            <a:r>
              <a:rPr lang="en-US" sz="1800" b="1" dirty="0"/>
              <a:t>of the </a:t>
            </a:r>
            <a:r>
              <a:rPr lang="en-US" sz="1800" b="1" dirty="0" smtClean="0"/>
              <a:t>world. </a:t>
            </a:r>
            <a:r>
              <a:rPr lang="en-US" sz="1800" dirty="0" smtClean="0"/>
              <a:t>Cisco </a:t>
            </a:r>
            <a:r>
              <a:rPr lang="en-US" sz="1800" dirty="0"/>
              <a:t>chief executive John Chambers said on the </a:t>
            </a:r>
            <a:r>
              <a:rPr lang="en-US" sz="1800" dirty="0" smtClean="0"/>
              <a:t/>
            </a:r>
            <a:br>
              <a:rPr lang="en-US" sz="1800" dirty="0" smtClean="0"/>
            </a:br>
            <a:r>
              <a:rPr lang="en-US" sz="1800" dirty="0" smtClean="0"/>
              <a:t>	    company’s earnings </a:t>
            </a:r>
            <a:r>
              <a:rPr lang="en-US" sz="1800" dirty="0"/>
              <a:t>call that he believes other American technology companies will </a:t>
            </a:r>
            <a:r>
              <a:rPr lang="en-US" sz="1800" dirty="0" smtClean="0"/>
              <a:t>be</a:t>
            </a:r>
            <a:br>
              <a:rPr lang="en-US" sz="1800" dirty="0" smtClean="0"/>
            </a:br>
            <a:r>
              <a:rPr lang="en-US" sz="1800" dirty="0" smtClean="0"/>
              <a:t>	    similarly affected</a:t>
            </a:r>
            <a:r>
              <a:rPr lang="en-US" sz="1800" dirty="0"/>
              <a:t>. Cisco saw orders in Brazil drop 25% and Russia drop 30%</a:t>
            </a:r>
            <a:r>
              <a:rPr lang="en-US" sz="1800" dirty="0" smtClean="0"/>
              <a:t>." </a:t>
            </a:r>
            <a:br>
              <a:rPr lang="en-US" sz="1800" dirty="0" smtClean="0"/>
            </a:br>
            <a:r>
              <a:rPr lang="en-US" sz="1800" dirty="0"/>
              <a:t>	</a:t>
            </a:r>
            <a:r>
              <a:rPr lang="en-US" sz="1800" dirty="0" smtClean="0"/>
              <a:t>    [ </a:t>
            </a:r>
            <a:r>
              <a:rPr lang="en-US" sz="1800" dirty="0"/>
              <a:t>http://</a:t>
            </a:r>
            <a:r>
              <a:rPr lang="en-US" sz="1800" dirty="0" err="1"/>
              <a:t>qz.com</a:t>
            </a:r>
            <a:r>
              <a:rPr lang="en-US" sz="1800" dirty="0"/>
              <a:t>/147313/</a:t>
            </a:r>
            <a:r>
              <a:rPr lang="en-US" sz="1800" dirty="0" err="1"/>
              <a:t>ciscos</a:t>
            </a:r>
            <a:r>
              <a:rPr lang="en-US" sz="1800" dirty="0"/>
              <a:t>-disastrous-quarter-shows-how-nsa-spying-could</a:t>
            </a:r>
            <a:r>
              <a:rPr lang="en-US" sz="1800" dirty="0" smtClean="0"/>
              <a:t>-freeze-</a:t>
            </a:r>
            <a:br>
              <a:rPr lang="en-US" sz="1800" dirty="0" smtClean="0"/>
            </a:br>
            <a:r>
              <a:rPr lang="en-US" sz="1800" dirty="0" smtClean="0"/>
              <a:t>	       us</a:t>
            </a:r>
            <a:r>
              <a:rPr lang="en-US" sz="1800" dirty="0"/>
              <a:t>-companies-out-of-a-trillion-dollar-opportunity</a:t>
            </a:r>
            <a:r>
              <a:rPr lang="en-US" sz="1800" dirty="0" smtClean="0"/>
              <a:t>/ (emphasis added)]</a:t>
            </a:r>
            <a:br>
              <a:rPr lang="en-US" sz="1800" dirty="0" smtClean="0"/>
            </a:br>
            <a:r>
              <a:rPr lang="en-US" sz="1800" dirty="0" smtClean="0"/>
              <a:t/>
            </a:r>
            <a:br>
              <a:rPr lang="en-US" sz="1800" dirty="0" smtClean="0"/>
            </a:br>
            <a:r>
              <a:rPr lang="en-US" sz="1800" dirty="0" smtClean="0"/>
              <a:t>	-</a:t>
            </a:r>
            <a:r>
              <a:rPr lang="en-US" sz="1800" dirty="0"/>
              <a:t>- "Earlier this month The Information Technology &amp; Innovation Foundation (ITIF) </a:t>
            </a:r>
            <a:r>
              <a:rPr lang="en-US" sz="1800" dirty="0" smtClean="0"/>
              <a:t/>
            </a:r>
            <a:br>
              <a:rPr lang="en-US" sz="1800" dirty="0" smtClean="0"/>
            </a:br>
            <a:r>
              <a:rPr lang="en-US" sz="1800" dirty="0" smtClean="0"/>
              <a:t>	    published </a:t>
            </a:r>
            <a:r>
              <a:rPr lang="en-US" sz="1800" dirty="0"/>
              <a:t>a prediction that the U.S. cloud computing industry stands to lose up to $</a:t>
            </a:r>
            <a:r>
              <a:rPr lang="en-US" sz="1800" dirty="0" smtClean="0"/>
              <a:t>35 </a:t>
            </a:r>
            <a:br>
              <a:rPr lang="en-US" sz="1800" dirty="0" smtClean="0"/>
            </a:br>
            <a:r>
              <a:rPr lang="en-US" sz="1800" dirty="0" smtClean="0"/>
              <a:t>	    billion </a:t>
            </a:r>
            <a:r>
              <a:rPr lang="en-US" sz="1800" dirty="0"/>
              <a:t>by 2016 thanks to the National Security Agency (NSA) PRISM project, leaked </a:t>
            </a:r>
            <a:r>
              <a:rPr lang="en-US" sz="1800" dirty="0" smtClean="0"/>
              <a:t/>
            </a:r>
            <a:br>
              <a:rPr lang="en-US" sz="1800" dirty="0" smtClean="0"/>
            </a:br>
            <a:r>
              <a:rPr lang="en-US" sz="1800" dirty="0" smtClean="0"/>
              <a:t>	    to </a:t>
            </a:r>
            <a:r>
              <a:rPr lang="en-US" sz="1800" dirty="0"/>
              <a:t>the media in June. </a:t>
            </a:r>
            <a:r>
              <a:rPr lang="en-US" sz="1800" b="1" dirty="0"/>
              <a:t>We think this estimate is too low and could be as high as $180 </a:t>
            </a:r>
            <a:r>
              <a:rPr lang="en-US" sz="1800" b="1" dirty="0" smtClean="0"/>
              <a:t/>
            </a:r>
            <a:br>
              <a:rPr lang="en-US" sz="1800" b="1" dirty="0" smtClean="0"/>
            </a:br>
            <a:r>
              <a:rPr lang="en-US" sz="1800" b="1" dirty="0" smtClean="0"/>
              <a:t>	    billion </a:t>
            </a:r>
            <a:r>
              <a:rPr lang="en-US" sz="1800" b="1" dirty="0"/>
              <a:t>or a 25% hit to overall IT service provider revenues in that same timeframe."</a:t>
            </a:r>
            <a:br>
              <a:rPr lang="en-US" sz="1800" b="1" dirty="0"/>
            </a:br>
            <a:r>
              <a:rPr lang="en-US" sz="1800" dirty="0"/>
              <a:t>	    </a:t>
            </a:r>
            <a:r>
              <a:rPr lang="en-US" sz="1800" dirty="0" smtClean="0"/>
              <a:t>[ http</a:t>
            </a:r>
            <a:r>
              <a:rPr lang="en-US" sz="1800" dirty="0"/>
              <a:t>://</a:t>
            </a:r>
            <a:r>
              <a:rPr lang="en-US" sz="1800" dirty="0" err="1"/>
              <a:t>blogs.forrester.com</a:t>
            </a:r>
            <a:r>
              <a:rPr lang="en-US" sz="1800" dirty="0"/>
              <a:t>/</a:t>
            </a:r>
            <a:r>
              <a:rPr lang="en-US" sz="1800" dirty="0" err="1"/>
              <a:t>james_staten</a:t>
            </a:r>
            <a:r>
              <a:rPr lang="en-US" sz="1800" dirty="0"/>
              <a:t>/13-08-14</a:t>
            </a:r>
            <a:r>
              <a:rPr lang="en-US" sz="1800" dirty="0" smtClean="0"/>
              <a:t>-the_cost_of_prism_will_be_lar</a:t>
            </a:r>
            <a:br>
              <a:rPr lang="en-US" sz="1800" dirty="0" smtClean="0"/>
            </a:br>
            <a:r>
              <a:rPr lang="en-US" sz="1800" dirty="0" smtClean="0"/>
              <a:t>	     </a:t>
            </a:r>
            <a:r>
              <a:rPr lang="en-US" sz="1800" dirty="0" err="1" smtClean="0"/>
              <a:t>ger_than_itif_projects</a:t>
            </a:r>
            <a:r>
              <a:rPr lang="en-US" sz="1800" dirty="0" smtClean="0"/>
              <a:t> (emphasis added)]</a:t>
            </a:r>
          </a:p>
        </p:txBody>
      </p:sp>
      <p:sp>
        <p:nvSpPr>
          <p:cNvPr id="4" name="Slide Number Placeholder 3"/>
          <p:cNvSpPr>
            <a:spLocks noGrp="1"/>
          </p:cNvSpPr>
          <p:nvPr>
            <p:ph type="sldNum" sz="quarter" idx="12"/>
          </p:nvPr>
        </p:nvSpPr>
        <p:spPr/>
        <p:txBody>
          <a:bodyPr/>
          <a:lstStyle/>
          <a:p>
            <a:fld id="{002A55A4-26E8-5743-9107-115BF5688B2A}" type="slidenum">
              <a:rPr lang="en-US" smtClean="0"/>
              <a:t>87</a:t>
            </a:fld>
            <a:endParaRPr lang="en-US"/>
          </a:p>
        </p:txBody>
      </p:sp>
    </p:spTree>
    <p:extLst>
      <p:ext uri="{BB962C8B-B14F-4D97-AF65-F5344CB8AC3E}">
        <p14:creationId xmlns:p14="http://schemas.microsoft.com/office/powerpoint/2010/main" val="356698337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5" y="115443"/>
            <a:ext cx="8817535" cy="432908"/>
          </a:xfrm>
        </p:spPr>
        <p:txBody>
          <a:bodyPr>
            <a:normAutofit/>
          </a:bodyPr>
          <a:lstStyle/>
          <a:p>
            <a:r>
              <a:rPr lang="en-US" sz="3200" b="1" dirty="0" smtClean="0">
                <a:solidFill>
                  <a:srgbClr val="FF0000"/>
                </a:solidFill>
              </a:rPr>
              <a:t>Eight Leading Internet Companies Urge Reform</a:t>
            </a:r>
            <a:endParaRPr lang="en-US" sz="3200" b="1" dirty="0">
              <a:solidFill>
                <a:srgbClr val="FF0000"/>
              </a:solidFill>
            </a:endParaRPr>
          </a:p>
        </p:txBody>
      </p:sp>
      <p:sp>
        <p:nvSpPr>
          <p:cNvPr id="3" name="Content Placeholder 2"/>
          <p:cNvSpPr>
            <a:spLocks noGrp="1"/>
          </p:cNvSpPr>
          <p:nvPr>
            <p:ph idx="1"/>
          </p:nvPr>
        </p:nvSpPr>
        <p:spPr>
          <a:xfrm>
            <a:off x="167725" y="707085"/>
            <a:ext cx="8817535" cy="5930753"/>
          </a:xfrm>
        </p:spPr>
        <p:txBody>
          <a:bodyPr>
            <a:normAutofit/>
          </a:bodyPr>
          <a:lstStyle/>
          <a:p>
            <a:r>
              <a:rPr lang="en-US" sz="2400" dirty="0" smtClean="0"/>
              <a:t>On December 9</a:t>
            </a:r>
            <a:r>
              <a:rPr lang="en-US" sz="2400" baseline="30000" dirty="0" smtClean="0"/>
              <a:t>th</a:t>
            </a:r>
            <a:r>
              <a:rPr lang="en-US" sz="2400" dirty="0" smtClean="0"/>
              <a:t>, 2013, AOL</a:t>
            </a:r>
            <a:r>
              <a:rPr lang="en-US" sz="2400" dirty="0"/>
              <a:t>, Apple, Facebook, Google, LinkedIn, Microsoft, Twitter, </a:t>
            </a:r>
            <a:r>
              <a:rPr lang="en-US" sz="2400" dirty="0" smtClean="0"/>
              <a:t>and Yahoo issued an open letter to President Obama and to Congress urging Washington to reform government surveillance (</a:t>
            </a:r>
            <a:r>
              <a:rPr lang="en-US" sz="2400" dirty="0"/>
              <a:t>see http://</a:t>
            </a:r>
            <a:r>
              <a:rPr lang="en-US" sz="2400" dirty="0" err="1"/>
              <a:t>reformgovernmentsurveillance.com</a:t>
            </a:r>
            <a:r>
              <a:rPr lang="en-US" sz="2400" dirty="0" smtClean="0"/>
              <a:t>/ ).</a:t>
            </a:r>
            <a:br>
              <a:rPr lang="en-US" sz="2400" dirty="0" smtClean="0"/>
            </a:br>
            <a:endParaRPr lang="en-US" sz="2400" dirty="0" smtClean="0"/>
          </a:p>
          <a:p>
            <a:r>
              <a:rPr lang="en-US" sz="2400" dirty="0" smtClean="0"/>
              <a:t>While acknowledging that governments need to take action to protect their citizens safety and security, those leading Internet companies called for Washington to adopt five key common-sense principles to shape and govern surveillance efforts moving forward:</a:t>
            </a:r>
            <a:br>
              <a:rPr lang="en-US" sz="2400" dirty="0" smtClean="0"/>
            </a:br>
            <a:r>
              <a:rPr lang="en-US" sz="2400" dirty="0" smtClean="0"/>
              <a:t/>
            </a:r>
            <a:br>
              <a:rPr lang="en-US" sz="2400" dirty="0" smtClean="0"/>
            </a:br>
            <a:r>
              <a:rPr lang="en-US" sz="2400" dirty="0" smtClean="0"/>
              <a:t>-- Limit Governments' Ability to Collect Users' Information</a:t>
            </a:r>
            <a:br>
              <a:rPr lang="en-US" sz="2400" dirty="0" smtClean="0"/>
            </a:br>
            <a:r>
              <a:rPr lang="en-US" sz="2400" dirty="0" smtClean="0"/>
              <a:t>-- Oversight and Accountability</a:t>
            </a:r>
            <a:br>
              <a:rPr lang="en-US" sz="2400" dirty="0" smtClean="0"/>
            </a:br>
            <a:r>
              <a:rPr lang="en-US" sz="2400" dirty="0" smtClean="0"/>
              <a:t>-- Transparency About Government Demands</a:t>
            </a:r>
            <a:br>
              <a:rPr lang="en-US" sz="2400" dirty="0" smtClean="0"/>
            </a:br>
            <a:r>
              <a:rPr lang="en-US" sz="2400" dirty="0" smtClean="0"/>
              <a:t>-- Respecting the Free Flow of Information</a:t>
            </a:r>
            <a:br>
              <a:rPr lang="en-US" sz="2400" dirty="0" smtClean="0"/>
            </a:br>
            <a:r>
              <a:rPr lang="en-US" sz="2400" dirty="0" smtClean="0"/>
              <a:t>-- Avoiding Conflicts Among Governments</a:t>
            </a:r>
            <a:endParaRPr lang="en-US" sz="1800" dirty="0" smtClean="0"/>
          </a:p>
        </p:txBody>
      </p:sp>
      <p:sp>
        <p:nvSpPr>
          <p:cNvPr id="4" name="Slide Number Placeholder 3"/>
          <p:cNvSpPr>
            <a:spLocks noGrp="1"/>
          </p:cNvSpPr>
          <p:nvPr>
            <p:ph type="sldNum" sz="quarter" idx="12"/>
          </p:nvPr>
        </p:nvSpPr>
        <p:spPr/>
        <p:txBody>
          <a:bodyPr/>
          <a:lstStyle/>
          <a:p>
            <a:fld id="{002A55A4-26E8-5743-9107-115BF5688B2A}" type="slidenum">
              <a:rPr lang="en-US" smtClean="0"/>
              <a:t>88</a:t>
            </a:fld>
            <a:endParaRPr lang="en-US"/>
          </a:p>
        </p:txBody>
      </p:sp>
    </p:spTree>
    <p:extLst>
      <p:ext uri="{BB962C8B-B14F-4D97-AF65-F5344CB8AC3E}">
        <p14:creationId xmlns:p14="http://schemas.microsoft.com/office/powerpoint/2010/main" val="226675999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5" y="115443"/>
            <a:ext cx="8817535" cy="432908"/>
          </a:xfrm>
        </p:spPr>
        <p:txBody>
          <a:bodyPr>
            <a:normAutofit/>
          </a:bodyPr>
          <a:lstStyle/>
          <a:p>
            <a:r>
              <a:rPr lang="en-US" sz="3200" b="1" dirty="0" smtClean="0"/>
              <a:t>Snowden's Impact on </a:t>
            </a:r>
            <a:r>
              <a:rPr lang="en-US" sz="3200" b="1" i="1" u="sng" dirty="0" smtClean="0"/>
              <a:t>Other</a:t>
            </a:r>
            <a:r>
              <a:rPr lang="en-US" sz="3200" b="1" dirty="0" smtClean="0"/>
              <a:t> Members of the IC?</a:t>
            </a:r>
            <a:endParaRPr lang="en-US" sz="3200" b="1" dirty="0"/>
          </a:p>
        </p:txBody>
      </p:sp>
      <p:sp>
        <p:nvSpPr>
          <p:cNvPr id="3" name="Content Placeholder 2"/>
          <p:cNvSpPr>
            <a:spLocks noGrp="1"/>
          </p:cNvSpPr>
          <p:nvPr>
            <p:ph idx="1"/>
          </p:nvPr>
        </p:nvSpPr>
        <p:spPr>
          <a:xfrm>
            <a:off x="167725" y="707085"/>
            <a:ext cx="8817535" cy="5930753"/>
          </a:xfrm>
        </p:spPr>
        <p:txBody>
          <a:bodyPr>
            <a:normAutofit/>
          </a:bodyPr>
          <a:lstStyle/>
          <a:p>
            <a:r>
              <a:rPr lang="en-US" sz="2400" dirty="0" smtClean="0"/>
              <a:t>The NSA is just one of 16 publicly acknowledged American intelligence community (IC) agencies. </a:t>
            </a:r>
            <a:r>
              <a:rPr lang="en-US" sz="2400" dirty="0"/>
              <a:t>See http://</a:t>
            </a:r>
            <a:r>
              <a:rPr lang="en-US" sz="2400" dirty="0" err="1"/>
              <a:t>www.dni.gov</a:t>
            </a:r>
            <a:r>
              <a:rPr lang="en-US" sz="2400" dirty="0"/>
              <a:t>/</a:t>
            </a:r>
            <a:r>
              <a:rPr lang="en-US" sz="2400" dirty="0" err="1"/>
              <a:t>index.php</a:t>
            </a:r>
            <a:r>
              <a:rPr lang="en-US" sz="2400" dirty="0"/>
              <a:t>/intelligence-community/members-of-the-</a:t>
            </a:r>
            <a:r>
              <a:rPr lang="en-US" sz="2400" dirty="0" err="1"/>
              <a:t>ic</a:t>
            </a:r>
            <a:endParaRPr lang="en-US" sz="2400" dirty="0" smtClean="0"/>
          </a:p>
          <a:p>
            <a:r>
              <a:rPr lang="en-US" sz="2400" dirty="0" smtClean="0"/>
              <a:t>Because of the NSA's actions and Snowden's disclosures about them, </a:t>
            </a:r>
            <a:r>
              <a:rPr lang="en-US" sz="2400" u="sng" dirty="0" smtClean="0"/>
              <a:t>all</a:t>
            </a:r>
            <a:r>
              <a:rPr lang="en-US" sz="2400" dirty="0" smtClean="0"/>
              <a:t> parts of the IC are likely to run into more (and stronger) encryption, potentially interfering with their ability to do critical work. In other cases, some companies</a:t>
            </a:r>
            <a:br>
              <a:rPr lang="en-US" sz="2400" dirty="0" smtClean="0"/>
            </a:br>
            <a:r>
              <a:rPr lang="en-US" sz="2400" dirty="0" smtClean="0"/>
              <a:t>collaborating with the IC may</a:t>
            </a:r>
            <a:br>
              <a:rPr lang="en-US" sz="2400" dirty="0" smtClean="0"/>
            </a:br>
            <a:r>
              <a:rPr lang="en-US" sz="2400" dirty="0" smtClean="0"/>
              <a:t>reconsider continuing to do so.</a:t>
            </a:r>
          </a:p>
          <a:p>
            <a:r>
              <a:rPr lang="en-US" sz="2400" dirty="0" smtClean="0"/>
              <a:t>Non-NSA members of the IC may</a:t>
            </a:r>
            <a:br>
              <a:rPr lang="en-US" sz="2400" dirty="0" smtClean="0"/>
            </a:br>
            <a:r>
              <a:rPr lang="en-US" sz="2400" dirty="0" smtClean="0"/>
              <a:t>also be becoming more potentially</a:t>
            </a:r>
            <a:br>
              <a:rPr lang="en-US" sz="2400" dirty="0" smtClean="0"/>
            </a:br>
            <a:r>
              <a:rPr lang="en-US" sz="2400" i="1" dirty="0" smtClean="0"/>
              <a:t>over-collection-prone </a:t>
            </a:r>
            <a:r>
              <a:rPr lang="en-US" sz="2400" dirty="0" smtClean="0"/>
              <a:t>than they </a:t>
            </a:r>
            <a:br>
              <a:rPr lang="en-US" sz="2400" dirty="0" smtClean="0"/>
            </a:br>
            <a:r>
              <a:rPr lang="en-US" sz="2400" dirty="0" smtClean="0"/>
              <a:t>otherwise might have. See the</a:t>
            </a:r>
            <a:br>
              <a:rPr lang="en-US" sz="2400" dirty="0" smtClean="0"/>
            </a:br>
            <a:r>
              <a:rPr lang="en-US" sz="2400" dirty="0" smtClean="0"/>
              <a:t>logo for a recent classified NRO</a:t>
            </a:r>
            <a:br>
              <a:rPr lang="en-US" sz="2400" dirty="0" smtClean="0"/>
            </a:br>
            <a:r>
              <a:rPr lang="en-US" sz="2400" dirty="0" smtClean="0"/>
              <a:t>satellite launch...</a:t>
            </a:r>
            <a:endParaRPr lang="en-US" sz="1800" dirty="0" smtClean="0"/>
          </a:p>
        </p:txBody>
      </p:sp>
      <p:sp>
        <p:nvSpPr>
          <p:cNvPr id="4" name="Slide Number Placeholder 3"/>
          <p:cNvSpPr>
            <a:spLocks noGrp="1"/>
          </p:cNvSpPr>
          <p:nvPr>
            <p:ph type="sldNum" sz="quarter" idx="12"/>
          </p:nvPr>
        </p:nvSpPr>
        <p:spPr/>
        <p:txBody>
          <a:bodyPr/>
          <a:lstStyle/>
          <a:p>
            <a:fld id="{002A55A4-26E8-5743-9107-115BF5688B2A}" type="slidenum">
              <a:rPr lang="en-US" smtClean="0"/>
              <a:t>89</a:t>
            </a:fld>
            <a:endParaRPr lang="en-US"/>
          </a:p>
        </p:txBody>
      </p:sp>
      <p:pic>
        <p:nvPicPr>
          <p:cNvPr id="6" name="Picture 5" descr="NORL-39 octopus logo.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63049" y="3314625"/>
            <a:ext cx="3263090" cy="3041725"/>
          </a:xfrm>
          <a:prstGeom prst="rect">
            <a:avLst/>
          </a:prstGeom>
        </p:spPr>
      </p:pic>
    </p:spTree>
    <p:extLst>
      <p:ext uri="{BB962C8B-B14F-4D97-AF65-F5344CB8AC3E}">
        <p14:creationId xmlns:p14="http://schemas.microsoft.com/office/powerpoint/2010/main" val="1349415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7651"/>
            <a:ext cx="9143999" cy="467285"/>
          </a:xfrm>
        </p:spPr>
        <p:txBody>
          <a:bodyPr>
            <a:normAutofit/>
          </a:bodyPr>
          <a:lstStyle/>
          <a:p>
            <a:r>
              <a:rPr lang="en-US" sz="3200" b="1" dirty="0"/>
              <a:t>http://</a:t>
            </a:r>
            <a:r>
              <a:rPr lang="en-US" sz="3200" b="1" dirty="0" err="1"/>
              <a:t>www.potaroo.net</a:t>
            </a:r>
            <a:r>
              <a:rPr lang="en-US" sz="3200" b="1" dirty="0"/>
              <a:t>/tools/ipv4/</a:t>
            </a:r>
            <a:r>
              <a:rPr lang="en-US" sz="3200" b="1" dirty="0" err="1"/>
              <a:t>plotend.png</a:t>
            </a:r>
            <a:endParaRPr lang="en-US" sz="3200" b="1" dirty="0"/>
          </a:p>
        </p:txBody>
      </p:sp>
      <p:sp>
        <p:nvSpPr>
          <p:cNvPr id="4" name="Slide Number Placeholder 3"/>
          <p:cNvSpPr>
            <a:spLocks noGrp="1"/>
          </p:cNvSpPr>
          <p:nvPr>
            <p:ph type="sldNum" sz="quarter" idx="12"/>
          </p:nvPr>
        </p:nvSpPr>
        <p:spPr/>
        <p:txBody>
          <a:bodyPr/>
          <a:lstStyle/>
          <a:p>
            <a:fld id="{002A55A4-26E8-5743-9107-115BF5688B2A}" type="slidenum">
              <a:rPr lang="en-US" smtClean="0"/>
              <a:t>9</a:t>
            </a:fld>
            <a:endParaRPr lang="en-US" dirty="0"/>
          </a:p>
        </p:txBody>
      </p:sp>
      <p:pic>
        <p:nvPicPr>
          <p:cNvPr id="7" name="Picture 6" descr="huston-round-dow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444" y="924222"/>
            <a:ext cx="7381441" cy="5287825"/>
          </a:xfrm>
          <a:prstGeom prst="rect">
            <a:avLst/>
          </a:prstGeom>
        </p:spPr>
      </p:pic>
    </p:spTree>
    <p:extLst>
      <p:ext uri="{BB962C8B-B14F-4D97-AF65-F5344CB8AC3E}">
        <p14:creationId xmlns:p14="http://schemas.microsoft.com/office/powerpoint/2010/main" val="57289903"/>
      </p:ext>
    </p:extLst>
  </p:cSld>
  <p:clrMapOvr>
    <a:masterClrMapping/>
  </p:clrMapOvr>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5" y="115443"/>
            <a:ext cx="8817535" cy="432908"/>
          </a:xfrm>
        </p:spPr>
        <p:txBody>
          <a:bodyPr>
            <a:normAutofit/>
          </a:bodyPr>
          <a:lstStyle/>
          <a:p>
            <a:r>
              <a:rPr lang="en-US" sz="3200" b="1" dirty="0" smtClean="0"/>
              <a:t>What Do Average People Think?</a:t>
            </a:r>
            <a:endParaRPr lang="en-US" sz="3200" b="1" dirty="0"/>
          </a:p>
        </p:txBody>
      </p:sp>
      <p:sp>
        <p:nvSpPr>
          <p:cNvPr id="3" name="Content Placeholder 2"/>
          <p:cNvSpPr>
            <a:spLocks noGrp="1"/>
          </p:cNvSpPr>
          <p:nvPr>
            <p:ph idx="1"/>
          </p:nvPr>
        </p:nvSpPr>
        <p:spPr>
          <a:xfrm>
            <a:off x="167725" y="707085"/>
            <a:ext cx="8817535" cy="5930753"/>
          </a:xfrm>
        </p:spPr>
        <p:txBody>
          <a:bodyPr>
            <a:normAutofit/>
          </a:bodyPr>
          <a:lstStyle/>
          <a:p>
            <a:r>
              <a:rPr lang="en-US" sz="2400" dirty="0" smtClean="0"/>
              <a:t>And then there's the perspective of the </a:t>
            </a:r>
            <a:r>
              <a:rPr lang="en-US" sz="2400" b="1" dirty="0" smtClean="0"/>
              <a:t>average person.</a:t>
            </a:r>
            <a:r>
              <a:rPr lang="en-US" sz="2400" dirty="0" smtClean="0"/>
              <a:t> Poll data tells us that Americans are nearly evenly divided. According to the Huffington Post (citing an Angus Reid Global online poll):</a:t>
            </a:r>
            <a:br>
              <a:rPr lang="en-US" sz="2400" dirty="0" smtClean="0"/>
            </a:br>
            <a:r>
              <a:rPr lang="en-US" sz="2400" dirty="0" smtClean="0"/>
              <a:t/>
            </a:r>
            <a:br>
              <a:rPr lang="en-US" sz="2400" dirty="0" smtClean="0"/>
            </a:br>
            <a:r>
              <a:rPr lang="en-US" sz="2400" dirty="0" smtClean="0"/>
              <a:t>-- 51% of Americans said the NSA leaker was “something of a hero </a:t>
            </a:r>
            <a:br>
              <a:rPr lang="en-US" sz="2400" dirty="0" smtClean="0"/>
            </a:br>
            <a:r>
              <a:rPr lang="en-US" sz="2400" dirty="0" smtClean="0"/>
              <a:t>    who should be commended for letting the public know that our </a:t>
            </a:r>
            <a:br>
              <a:rPr lang="en-US" sz="2400" dirty="0" smtClean="0"/>
            </a:br>
            <a:r>
              <a:rPr lang="en-US" sz="2400" dirty="0" smtClean="0"/>
              <a:t>    governments are running electronic surveillance programs that </a:t>
            </a:r>
            <a:br>
              <a:rPr lang="en-US" sz="2400" dirty="0" smtClean="0"/>
            </a:br>
            <a:r>
              <a:rPr lang="en-US" sz="2400" dirty="0" smtClean="0"/>
              <a:t>    threaten people’s privacy,"</a:t>
            </a:r>
            <a:br>
              <a:rPr lang="en-US" sz="2400" dirty="0" smtClean="0"/>
            </a:br>
            <a:r>
              <a:rPr lang="en-US" sz="2400" dirty="0" smtClean="0"/>
              <a:t>-- 49 % labeled him “more of a traitor who should be condemned </a:t>
            </a:r>
            <a:br>
              <a:rPr lang="en-US" sz="2400" dirty="0" smtClean="0"/>
            </a:br>
            <a:r>
              <a:rPr lang="en-US" sz="2400" dirty="0" smtClean="0"/>
              <a:t>    for publicizing security activities and threatening western </a:t>
            </a:r>
            <a:br>
              <a:rPr lang="en-US" sz="2400" dirty="0" smtClean="0"/>
            </a:br>
            <a:r>
              <a:rPr lang="en-US" sz="2400" dirty="0" smtClean="0"/>
              <a:t>    intelligence operations."</a:t>
            </a:r>
            <a:br>
              <a:rPr lang="en-US" sz="2400" dirty="0" smtClean="0"/>
            </a:br>
            <a:r>
              <a:rPr lang="en-US" sz="2400" dirty="0" smtClean="0"/>
              <a:t/>
            </a:r>
            <a:br>
              <a:rPr lang="en-US" sz="2400" dirty="0" smtClean="0"/>
            </a:br>
            <a:r>
              <a:rPr lang="en-US" sz="1800" dirty="0" smtClean="0">
                <a:ea typeface="Times New Roman"/>
                <a:cs typeface="Times New Roman"/>
              </a:rPr>
              <a:t>[ </a:t>
            </a:r>
            <a:r>
              <a:rPr lang="en-US" sz="1800" dirty="0">
                <a:ea typeface="Times New Roman"/>
                <a:cs typeface="Times New Roman"/>
              </a:rPr>
              <a:t>http://</a:t>
            </a:r>
            <a:r>
              <a:rPr lang="en-US" sz="1800" dirty="0" err="1">
                <a:ea typeface="Times New Roman"/>
                <a:cs typeface="Times New Roman"/>
              </a:rPr>
              <a:t>www.huffingtonpost.com</a:t>
            </a:r>
            <a:r>
              <a:rPr lang="en-US" sz="1800" dirty="0">
                <a:ea typeface="Times New Roman"/>
                <a:cs typeface="Times New Roman"/>
              </a:rPr>
              <a:t>/2013/10/30/edward-snowden-poll_n_4175089.html </a:t>
            </a:r>
            <a:r>
              <a:rPr lang="en-US" sz="1800" dirty="0" smtClean="0">
                <a:ea typeface="Times New Roman"/>
                <a:cs typeface="Times New Roman"/>
              </a:rPr>
              <a:t>]</a:t>
            </a:r>
            <a:endParaRPr lang="en-US" sz="1800" dirty="0" smtClean="0"/>
          </a:p>
          <a:p>
            <a:endParaRPr lang="en-US" sz="2400" dirty="0" smtClean="0"/>
          </a:p>
          <a:p>
            <a:r>
              <a:rPr lang="en-US" sz="2400" dirty="0" smtClean="0"/>
              <a:t>Nice example of how well settled all our perspectives can be, eh? </a:t>
            </a:r>
          </a:p>
          <a:p>
            <a:pPr marL="0" indent="0">
              <a:buNone/>
            </a:pPr>
            <a:r>
              <a:rPr lang="en-US" sz="2400" dirty="0" smtClean="0"/>
              <a:t>	</a:t>
            </a:r>
            <a:endParaRPr lang="en-US" sz="1800" dirty="0" smtClean="0"/>
          </a:p>
        </p:txBody>
      </p:sp>
      <p:sp>
        <p:nvSpPr>
          <p:cNvPr id="4" name="Slide Number Placeholder 3"/>
          <p:cNvSpPr>
            <a:spLocks noGrp="1"/>
          </p:cNvSpPr>
          <p:nvPr>
            <p:ph type="sldNum" sz="quarter" idx="12"/>
          </p:nvPr>
        </p:nvSpPr>
        <p:spPr/>
        <p:txBody>
          <a:bodyPr/>
          <a:lstStyle/>
          <a:p>
            <a:fld id="{002A55A4-26E8-5743-9107-115BF5688B2A}" type="slidenum">
              <a:rPr lang="en-US" smtClean="0"/>
              <a:t>90</a:t>
            </a:fld>
            <a:endParaRPr lang="en-US"/>
          </a:p>
        </p:txBody>
      </p:sp>
    </p:spTree>
    <p:extLst>
      <p:ext uri="{BB962C8B-B14F-4D97-AF65-F5344CB8AC3E}">
        <p14:creationId xmlns:p14="http://schemas.microsoft.com/office/powerpoint/2010/main" val="66593075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5" y="115443"/>
            <a:ext cx="8817535" cy="432908"/>
          </a:xfrm>
        </p:spPr>
        <p:txBody>
          <a:bodyPr>
            <a:normAutofit/>
          </a:bodyPr>
          <a:lstStyle/>
          <a:p>
            <a:r>
              <a:rPr lang="en-US" sz="3200" b="1" dirty="0" smtClean="0"/>
              <a:t>Legalities</a:t>
            </a:r>
            <a:endParaRPr lang="en-US" sz="3200" b="1" dirty="0"/>
          </a:p>
        </p:txBody>
      </p:sp>
      <p:sp>
        <p:nvSpPr>
          <p:cNvPr id="3" name="Content Placeholder 2"/>
          <p:cNvSpPr>
            <a:spLocks noGrp="1"/>
          </p:cNvSpPr>
          <p:nvPr>
            <p:ph idx="1"/>
          </p:nvPr>
        </p:nvSpPr>
        <p:spPr>
          <a:xfrm>
            <a:off x="167725" y="707085"/>
            <a:ext cx="8817535" cy="5930753"/>
          </a:xfrm>
        </p:spPr>
        <p:txBody>
          <a:bodyPr>
            <a:normAutofit/>
          </a:bodyPr>
          <a:lstStyle/>
          <a:p>
            <a:r>
              <a:rPr lang="en-US" sz="2400" dirty="0" smtClean="0"/>
              <a:t>While there seems little question that Snowden violated his secrecy agreement, his disclosures </a:t>
            </a:r>
            <a:r>
              <a:rPr lang="en-US" sz="2400" i="1" dirty="0" smtClean="0"/>
              <a:t>have</a:t>
            </a:r>
            <a:r>
              <a:rPr lang="en-US" sz="2400" dirty="0" smtClean="0"/>
              <a:t> raised legitimate questions about the legality of some of the NSA programs he exposed, e.g.:</a:t>
            </a:r>
            <a:r>
              <a:rPr lang="en-US" sz="2400" dirty="0"/>
              <a:t/>
            </a:r>
            <a:br>
              <a:rPr lang="en-US" sz="2400" dirty="0"/>
            </a:br>
            <a:r>
              <a:rPr lang="en-US" sz="2400" dirty="0" smtClean="0"/>
              <a:t/>
            </a:r>
            <a:br>
              <a:rPr lang="en-US" sz="2400" dirty="0" smtClean="0"/>
            </a:br>
            <a:r>
              <a:rPr lang="en-US" sz="2400" dirty="0"/>
              <a:t>	</a:t>
            </a:r>
            <a:r>
              <a:rPr lang="en-US" sz="2400" dirty="0" smtClean="0"/>
              <a:t>	</a:t>
            </a:r>
            <a:r>
              <a:rPr lang="en-US" sz="2000" b="1" dirty="0" smtClean="0"/>
              <a:t>Attorney </a:t>
            </a:r>
            <a:r>
              <a:rPr lang="en-US" sz="2000" b="1" dirty="0"/>
              <a:t>General Eric Holder</a:t>
            </a:r>
            <a:r>
              <a:rPr lang="en-US" sz="2000" dirty="0"/>
              <a:t> claimed Tuesday that members of the </a:t>
            </a:r>
            <a:r>
              <a:rPr lang="en-US" sz="2000" dirty="0" smtClean="0"/>
              <a:t/>
            </a:r>
            <a:br>
              <a:rPr lang="en-US" sz="2000" dirty="0" smtClean="0"/>
            </a:br>
            <a:r>
              <a:rPr lang="en-US" sz="2000" dirty="0" smtClean="0"/>
              <a:t>		Obama administration </a:t>
            </a:r>
            <a:r>
              <a:rPr lang="en-US" sz="2000" dirty="0"/>
              <a:t>had concerns about the extent of the National </a:t>
            </a:r>
            <a:r>
              <a:rPr lang="en-US" sz="2000" dirty="0" smtClean="0"/>
              <a:t/>
            </a:r>
            <a:br>
              <a:rPr lang="en-US" sz="2000" dirty="0" smtClean="0"/>
            </a:br>
            <a:r>
              <a:rPr lang="en-US" sz="2000" dirty="0" smtClean="0"/>
              <a:t>		Security Agency's </a:t>
            </a:r>
            <a:r>
              <a:rPr lang="en-US" sz="2000" dirty="0"/>
              <a:t>surveillance operations before former NSA contractor </a:t>
            </a:r>
            <a:r>
              <a:rPr lang="en-US" sz="2000" dirty="0" smtClean="0"/>
              <a:t/>
            </a:r>
            <a:br>
              <a:rPr lang="en-US" sz="2000" dirty="0" smtClean="0"/>
            </a:br>
            <a:r>
              <a:rPr lang="en-US" sz="2000" dirty="0" smtClean="0"/>
              <a:t>		Edward Snowden </a:t>
            </a:r>
            <a:r>
              <a:rPr lang="en-US" sz="2000" dirty="0"/>
              <a:t>leaked details to the </a:t>
            </a:r>
            <a:r>
              <a:rPr lang="en-US" sz="2000" dirty="0" smtClean="0"/>
              <a:t>press. In </a:t>
            </a:r>
            <a:r>
              <a:rPr lang="en-US" sz="2000" dirty="0"/>
              <a:t>an interview on CNN, </a:t>
            </a:r>
            <a:r>
              <a:rPr lang="en-US" sz="2000" dirty="0" smtClean="0"/>
              <a:t/>
            </a:r>
            <a:br>
              <a:rPr lang="en-US" sz="2000" dirty="0" smtClean="0"/>
            </a:br>
            <a:r>
              <a:rPr lang="en-US" sz="2000" dirty="0" smtClean="0"/>
              <a:t>		Holder singled </a:t>
            </a:r>
            <a:r>
              <a:rPr lang="en-US" sz="2000" dirty="0"/>
              <a:t>out the NSA's controversial program to collect records on </a:t>
            </a:r>
            <a:r>
              <a:rPr lang="en-US" sz="2000" dirty="0" smtClean="0"/>
              <a:t/>
            </a:r>
            <a:br>
              <a:rPr lang="en-US" sz="2000" dirty="0" smtClean="0"/>
            </a:br>
            <a:r>
              <a:rPr lang="en-US" sz="2000" dirty="0" smtClean="0"/>
              <a:t>		all </a:t>
            </a:r>
            <a:r>
              <a:rPr lang="en-US" sz="2000" dirty="0"/>
              <a:t>U.S. </a:t>
            </a:r>
            <a:r>
              <a:rPr lang="en-US" sz="2000" dirty="0" smtClean="0"/>
              <a:t>phone </a:t>
            </a:r>
            <a:r>
              <a:rPr lang="en-US" sz="2000" dirty="0"/>
              <a:t>calls</a:t>
            </a:r>
            <a:r>
              <a:rPr lang="en-US" sz="2000" dirty="0" smtClean="0"/>
              <a:t>. </a:t>
            </a:r>
            <a:r>
              <a:rPr lang="en-US" sz="2000" dirty="0"/>
              <a:t>[...</a:t>
            </a:r>
            <a:r>
              <a:rPr lang="en-US" sz="2000" dirty="0" smtClean="0"/>
              <a:t>] </a:t>
            </a:r>
            <a:r>
              <a:rPr lang="en-US" sz="2000" b="1" dirty="0" smtClean="0"/>
              <a:t>Sen</a:t>
            </a:r>
            <a:r>
              <a:rPr lang="en-US" sz="2000" b="1" dirty="0"/>
              <a:t>. Patrick Leahy</a:t>
            </a:r>
            <a:r>
              <a:rPr lang="en-US" sz="2000" dirty="0"/>
              <a:t> (D-Vt.), the chairman of the </a:t>
            </a:r>
            <a:r>
              <a:rPr lang="en-US" sz="2000" dirty="0" smtClean="0"/>
              <a:t/>
            </a:r>
            <a:br>
              <a:rPr lang="en-US" sz="2000" dirty="0" smtClean="0"/>
            </a:br>
            <a:r>
              <a:rPr lang="en-US" sz="2000" dirty="0" smtClean="0"/>
              <a:t>		Senate Judiciary Committee</a:t>
            </a:r>
            <a:r>
              <a:rPr lang="en-US" sz="2000" dirty="0"/>
              <a:t>, and </a:t>
            </a:r>
            <a:r>
              <a:rPr lang="en-US" sz="2000" b="1" dirty="0"/>
              <a:t>Rep. James Sensenbrenner Jr. </a:t>
            </a:r>
            <a:r>
              <a:rPr lang="en-US" sz="2000" dirty="0"/>
              <a:t>(R-Wis.), </a:t>
            </a:r>
            <a:r>
              <a:rPr lang="en-US" sz="2000" dirty="0" smtClean="0"/>
              <a:t/>
            </a:r>
            <a:br>
              <a:rPr lang="en-US" sz="2000" dirty="0" smtClean="0"/>
            </a:br>
            <a:r>
              <a:rPr lang="en-US" sz="2000" dirty="0" smtClean="0"/>
              <a:t>		the original author of </a:t>
            </a:r>
            <a:r>
              <a:rPr lang="en-US" sz="2000" dirty="0"/>
              <a:t>the Patriot Act, have introduced legislation to end </a:t>
            </a:r>
            <a:r>
              <a:rPr lang="en-US" sz="2000" dirty="0" smtClean="0"/>
              <a:t/>
            </a:r>
            <a:br>
              <a:rPr lang="en-US" sz="2000" dirty="0" smtClean="0"/>
            </a:br>
            <a:r>
              <a:rPr lang="en-US" sz="2000" dirty="0" smtClean="0"/>
              <a:t>		the NSA's bulk collection </a:t>
            </a:r>
            <a:r>
              <a:rPr lang="en-US" sz="2000" dirty="0"/>
              <a:t>of phone records</a:t>
            </a:r>
            <a:r>
              <a:rPr lang="en-US" sz="2000" dirty="0" smtClean="0"/>
              <a:t>.</a:t>
            </a:r>
            <a:br>
              <a:rPr lang="en-US" sz="2000" dirty="0" smtClean="0"/>
            </a:br>
            <a:r>
              <a:rPr lang="en-US" sz="2000" dirty="0"/>
              <a:t/>
            </a:r>
            <a:br>
              <a:rPr lang="en-US" sz="2000" dirty="0"/>
            </a:br>
            <a:r>
              <a:rPr lang="en-US" sz="2000" dirty="0" smtClean="0"/>
              <a:t>		See "Holder Questions NSA Phone Data Collection," Nov 5, 2013,</a:t>
            </a:r>
            <a:br>
              <a:rPr lang="en-US" sz="2000" dirty="0" smtClean="0"/>
            </a:br>
            <a:r>
              <a:rPr lang="en-US" sz="2000" dirty="0" smtClean="0"/>
              <a:t>		http</a:t>
            </a:r>
            <a:r>
              <a:rPr lang="en-US" sz="2000" dirty="0"/>
              <a:t>://</a:t>
            </a:r>
            <a:r>
              <a:rPr lang="en-US" sz="2000" dirty="0" err="1"/>
              <a:t>thehill.com</a:t>
            </a:r>
            <a:r>
              <a:rPr lang="en-US" sz="2000" dirty="0"/>
              <a:t>/blogs/</a:t>
            </a:r>
            <a:r>
              <a:rPr lang="en-US" sz="2000" dirty="0" err="1"/>
              <a:t>hillicon</a:t>
            </a:r>
            <a:r>
              <a:rPr lang="en-US" sz="2000" dirty="0"/>
              <a:t>-valley/technology/189343-</a:t>
            </a:r>
            <a:r>
              <a:rPr lang="en-US" sz="2000" dirty="0" smtClean="0"/>
              <a:t>holder-</a:t>
            </a:r>
            <a:br>
              <a:rPr lang="en-US" sz="2000" dirty="0" smtClean="0"/>
            </a:br>
            <a:r>
              <a:rPr lang="en-US" sz="2000" dirty="0" smtClean="0"/>
              <a:t>		questions</a:t>
            </a:r>
            <a:r>
              <a:rPr lang="en-US" sz="2000" dirty="0"/>
              <a:t>-vast-nsa-phone-data-</a:t>
            </a:r>
            <a:r>
              <a:rPr lang="en-US" sz="2000" dirty="0" smtClean="0"/>
              <a:t>collection [emphasis added]</a:t>
            </a:r>
            <a:endParaRPr lang="en-US" sz="2000" dirty="0"/>
          </a:p>
        </p:txBody>
      </p:sp>
      <p:sp>
        <p:nvSpPr>
          <p:cNvPr id="4" name="Slide Number Placeholder 3"/>
          <p:cNvSpPr>
            <a:spLocks noGrp="1"/>
          </p:cNvSpPr>
          <p:nvPr>
            <p:ph type="sldNum" sz="quarter" idx="12"/>
          </p:nvPr>
        </p:nvSpPr>
        <p:spPr/>
        <p:txBody>
          <a:bodyPr/>
          <a:lstStyle/>
          <a:p>
            <a:fld id="{002A55A4-26E8-5743-9107-115BF5688B2A}" type="slidenum">
              <a:rPr lang="en-US" smtClean="0"/>
              <a:t>91</a:t>
            </a:fld>
            <a:endParaRPr lang="en-US"/>
          </a:p>
        </p:txBody>
      </p:sp>
    </p:spTree>
    <p:extLst>
      <p:ext uri="{BB962C8B-B14F-4D97-AF65-F5344CB8AC3E}">
        <p14:creationId xmlns:p14="http://schemas.microsoft.com/office/powerpoint/2010/main" val="402362584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4521"/>
            <a:ext cx="9143999" cy="558118"/>
          </a:xfrm>
        </p:spPr>
        <p:txBody>
          <a:bodyPr>
            <a:normAutofit/>
          </a:bodyPr>
          <a:lstStyle/>
          <a:p>
            <a:r>
              <a:rPr lang="en-US" sz="3200" b="1" dirty="0" smtClean="0"/>
              <a:t>The Problem With Bulk Collection</a:t>
            </a:r>
            <a:endParaRPr lang="en-US" sz="3200" b="1" dirty="0"/>
          </a:p>
        </p:txBody>
      </p:sp>
      <p:sp>
        <p:nvSpPr>
          <p:cNvPr id="3" name="Content Placeholder 2"/>
          <p:cNvSpPr>
            <a:spLocks noGrp="1"/>
          </p:cNvSpPr>
          <p:nvPr>
            <p:ph idx="1"/>
          </p:nvPr>
        </p:nvSpPr>
        <p:spPr>
          <a:xfrm>
            <a:off x="167725" y="707085"/>
            <a:ext cx="8817535" cy="5930753"/>
          </a:xfrm>
        </p:spPr>
        <p:txBody>
          <a:bodyPr>
            <a:normAutofit/>
          </a:bodyPr>
          <a:lstStyle/>
          <a:p>
            <a:r>
              <a:rPr lang="en-US" sz="2400" dirty="0" smtClean="0"/>
              <a:t>I share the concerns of Attorney General Holder, Senator Leahy, and Congressman Sensenbrenner.</a:t>
            </a:r>
          </a:p>
          <a:p>
            <a:endParaRPr lang="en-US" sz="2400" dirty="0" smtClean="0"/>
          </a:p>
          <a:p>
            <a:r>
              <a:rPr lang="en-US" sz="2400" dirty="0" smtClean="0"/>
              <a:t>Specifically I worry about the constitutionality of bulk collection </a:t>
            </a:r>
            <a:br>
              <a:rPr lang="en-US" sz="2400" dirty="0" smtClean="0"/>
            </a:br>
            <a:r>
              <a:rPr lang="en-US" sz="2400" dirty="0" smtClean="0"/>
              <a:t>of call records for all domestic phone calls. A traditional criminal search warrant, if issued with similarly sweeping scope, would fail appellate review for a </a:t>
            </a:r>
            <a:r>
              <a:rPr lang="en-US" sz="2400" b="1" dirty="0" smtClean="0"/>
              <a:t>"lack of particularity," </a:t>
            </a:r>
            <a:r>
              <a:rPr lang="en-US" sz="2400" dirty="0" smtClean="0"/>
              <a:t>much like a blanket search warrant authorizing law enforcement to search "any or all people, premises or documents located in the state of Michigan" </a:t>
            </a:r>
            <a:br>
              <a:rPr lang="en-US" sz="2400" dirty="0" smtClean="0"/>
            </a:br>
            <a:r>
              <a:rPr lang="en-US" sz="2400" dirty="0" smtClean="0"/>
              <a:t>for unspecified illegal activity.</a:t>
            </a:r>
          </a:p>
          <a:p>
            <a:endParaRPr lang="en-US" sz="2400" dirty="0" smtClean="0"/>
          </a:p>
          <a:p>
            <a:r>
              <a:rPr lang="en-US" sz="2400" dirty="0" smtClean="0"/>
              <a:t>BTW, do you remember learning about colonial </a:t>
            </a:r>
            <a:r>
              <a:rPr lang="en-US" sz="2400" b="1" dirty="0" smtClean="0"/>
              <a:t>"writs of assistance"</a:t>
            </a:r>
            <a:r>
              <a:rPr lang="en-US" sz="2400" dirty="0" smtClean="0"/>
              <a:t> in your high school history classes? If those lessons have faded, see http</a:t>
            </a:r>
            <a:r>
              <a:rPr lang="en-US" sz="2400" dirty="0"/>
              <a:t>://</a:t>
            </a:r>
            <a:r>
              <a:rPr lang="en-US" sz="2400" dirty="0" err="1"/>
              <a:t>en.wikipedia.org</a:t>
            </a:r>
            <a:r>
              <a:rPr lang="en-US" sz="2400" dirty="0"/>
              <a:t>/wiki/</a:t>
            </a:r>
            <a:r>
              <a:rPr lang="en-US" sz="2400" dirty="0" err="1" smtClean="0"/>
              <a:t>Writ_of_assistance</a:t>
            </a:r>
            <a:endParaRPr lang="en-US" sz="2400" dirty="0" smtClean="0"/>
          </a:p>
        </p:txBody>
      </p:sp>
      <p:sp>
        <p:nvSpPr>
          <p:cNvPr id="4" name="Slide Number Placeholder 3"/>
          <p:cNvSpPr>
            <a:spLocks noGrp="1"/>
          </p:cNvSpPr>
          <p:nvPr>
            <p:ph type="sldNum" sz="quarter" idx="12"/>
          </p:nvPr>
        </p:nvSpPr>
        <p:spPr/>
        <p:txBody>
          <a:bodyPr/>
          <a:lstStyle/>
          <a:p>
            <a:fld id="{002A55A4-26E8-5743-9107-115BF5688B2A}" type="slidenum">
              <a:rPr lang="en-US" smtClean="0"/>
              <a:t>92</a:t>
            </a:fld>
            <a:endParaRPr lang="en-US"/>
          </a:p>
        </p:txBody>
      </p:sp>
    </p:spTree>
    <p:extLst>
      <p:ext uri="{BB962C8B-B14F-4D97-AF65-F5344CB8AC3E}">
        <p14:creationId xmlns:p14="http://schemas.microsoft.com/office/powerpoint/2010/main" val="139760999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443"/>
            <a:ext cx="9143999" cy="937930"/>
          </a:xfrm>
        </p:spPr>
        <p:txBody>
          <a:bodyPr>
            <a:normAutofit/>
          </a:bodyPr>
          <a:lstStyle/>
          <a:p>
            <a:r>
              <a:rPr lang="en-US" sz="3200" b="1" dirty="0" smtClean="0"/>
              <a:t>The NSA Might Have Assumed There </a:t>
            </a:r>
            <a:br>
              <a:rPr lang="en-US" sz="3200" b="1" dirty="0" smtClean="0"/>
            </a:br>
            <a:r>
              <a:rPr lang="en-US" sz="3200" b="1" dirty="0" smtClean="0"/>
              <a:t>Actually </a:t>
            </a:r>
            <a:r>
              <a:rPr lang="en-US" sz="3200" b="1" i="1" u="sng" dirty="0" smtClean="0"/>
              <a:t>IS</a:t>
            </a:r>
            <a:r>
              <a:rPr lang="en-US" sz="3200" b="1" dirty="0" smtClean="0"/>
              <a:t> Precedent For Bulk Collection</a:t>
            </a:r>
            <a:endParaRPr lang="en-US" sz="3200" b="1" dirty="0"/>
          </a:p>
        </p:txBody>
      </p:sp>
      <p:sp>
        <p:nvSpPr>
          <p:cNvPr id="3" name="Content Placeholder 2"/>
          <p:cNvSpPr>
            <a:spLocks noGrp="1"/>
          </p:cNvSpPr>
          <p:nvPr>
            <p:ph idx="1"/>
          </p:nvPr>
        </p:nvSpPr>
        <p:spPr>
          <a:xfrm>
            <a:off x="167725" y="1151819"/>
            <a:ext cx="8817535" cy="5486019"/>
          </a:xfrm>
        </p:spPr>
        <p:txBody>
          <a:bodyPr>
            <a:normAutofit/>
          </a:bodyPr>
          <a:lstStyle/>
          <a:p>
            <a:r>
              <a:rPr lang="en-US" sz="2400" dirty="0" smtClean="0"/>
              <a:t>If you spend time looking for a reason why the NSA might have assumed it was okay to "bulk collect" "metadata" (e.g., source and destination addresses plus call timing details, etc.), you don't need to look very hard to find examples of other surprisingly sweeping surveillance programs.</a:t>
            </a:r>
          </a:p>
          <a:p>
            <a:r>
              <a:rPr lang="en-US" sz="2400" dirty="0" smtClean="0"/>
              <a:t>For example, on August 2</a:t>
            </a:r>
            <a:r>
              <a:rPr lang="en-US" sz="2400" baseline="30000" dirty="0" smtClean="0"/>
              <a:t>nd</a:t>
            </a:r>
            <a:r>
              <a:rPr lang="en-US" sz="2400" dirty="0" smtClean="0"/>
              <a:t>, the NY Times reported on the U.S. Postal Service's "Mail Isolation and Tracking Service:" </a:t>
            </a:r>
            <a:br>
              <a:rPr lang="en-US" sz="2400" dirty="0" smtClean="0"/>
            </a:br>
            <a:r>
              <a:rPr lang="en-US" sz="2400" b="1" dirty="0" smtClean="0"/>
              <a:t>"Postal Service Confirms Photographing All U.S. Mail</a:t>
            </a:r>
            <a:r>
              <a:rPr lang="en-US" sz="2400" b="1" dirty="0"/>
              <a:t>," </a:t>
            </a:r>
            <a:r>
              <a:rPr lang="en-US" sz="2400" dirty="0" smtClean="0"/>
              <a:t/>
            </a:r>
            <a:br>
              <a:rPr lang="en-US" sz="2400" dirty="0" smtClean="0"/>
            </a:br>
            <a:r>
              <a:rPr lang="en-US" sz="2400" dirty="0" smtClean="0"/>
              <a:t>http</a:t>
            </a:r>
            <a:r>
              <a:rPr lang="en-US" sz="2400" dirty="0"/>
              <a:t>://</a:t>
            </a:r>
            <a:r>
              <a:rPr lang="en-US" sz="2400" dirty="0" err="1"/>
              <a:t>www.nytimes.com</a:t>
            </a:r>
            <a:r>
              <a:rPr lang="en-US" sz="2400" dirty="0"/>
              <a:t>/2013/08/03/us/</a:t>
            </a:r>
            <a:r>
              <a:rPr lang="en-US" sz="2400" dirty="0" err="1"/>
              <a:t>postal-service-confirms-photographing-all-us-mail.html?_r</a:t>
            </a:r>
            <a:r>
              <a:rPr lang="en-US" sz="2400" dirty="0"/>
              <a:t>=</a:t>
            </a:r>
            <a:r>
              <a:rPr lang="en-US" sz="2400" dirty="0" smtClean="0"/>
              <a:t>0</a:t>
            </a:r>
          </a:p>
          <a:p>
            <a:r>
              <a:rPr lang="en-US" sz="2400" dirty="0" smtClean="0"/>
              <a:t>I could see an NSA person arguing that if it's okay to collect the delivery &amp; return address from all postal mail, why shouldn't it also </a:t>
            </a:r>
            <a:br>
              <a:rPr lang="en-US" sz="2400" dirty="0" smtClean="0"/>
            </a:br>
            <a:r>
              <a:rPr lang="en-US" sz="2400" dirty="0" smtClean="0"/>
              <a:t>be permissible to collect source &amp; destination addresses from all email messages, or calling &amp; called numbers from phone calls?</a:t>
            </a:r>
          </a:p>
        </p:txBody>
      </p:sp>
      <p:sp>
        <p:nvSpPr>
          <p:cNvPr id="4" name="Slide Number Placeholder 3"/>
          <p:cNvSpPr>
            <a:spLocks noGrp="1"/>
          </p:cNvSpPr>
          <p:nvPr>
            <p:ph type="sldNum" sz="quarter" idx="12"/>
          </p:nvPr>
        </p:nvSpPr>
        <p:spPr/>
        <p:txBody>
          <a:bodyPr/>
          <a:lstStyle/>
          <a:p>
            <a:fld id="{002A55A4-26E8-5743-9107-115BF5688B2A}" type="slidenum">
              <a:rPr lang="en-US" smtClean="0"/>
              <a:t>93</a:t>
            </a:fld>
            <a:endParaRPr lang="en-US"/>
          </a:p>
        </p:txBody>
      </p:sp>
    </p:spTree>
    <p:extLst>
      <p:ext uri="{BB962C8B-B14F-4D97-AF65-F5344CB8AC3E}">
        <p14:creationId xmlns:p14="http://schemas.microsoft.com/office/powerpoint/2010/main" val="63283317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443"/>
            <a:ext cx="9143999" cy="432908"/>
          </a:xfrm>
        </p:spPr>
        <p:txBody>
          <a:bodyPr>
            <a:normAutofit/>
          </a:bodyPr>
          <a:lstStyle/>
          <a:p>
            <a:r>
              <a:rPr lang="en-US" sz="3200" b="1" dirty="0" smtClean="0"/>
              <a:t>Drilling Holes In the Bottom of Our Own Boats</a:t>
            </a:r>
            <a:endParaRPr lang="en-US" sz="3200" b="1" dirty="0"/>
          </a:p>
        </p:txBody>
      </p:sp>
      <p:sp>
        <p:nvSpPr>
          <p:cNvPr id="3" name="Content Placeholder 2"/>
          <p:cNvSpPr>
            <a:spLocks noGrp="1"/>
          </p:cNvSpPr>
          <p:nvPr>
            <p:ph idx="1"/>
          </p:nvPr>
        </p:nvSpPr>
        <p:spPr>
          <a:xfrm>
            <a:off x="167725" y="707085"/>
            <a:ext cx="8817535" cy="5930753"/>
          </a:xfrm>
        </p:spPr>
        <p:txBody>
          <a:bodyPr>
            <a:normAutofit/>
          </a:bodyPr>
          <a:lstStyle/>
          <a:p>
            <a:r>
              <a:rPr lang="en-US" sz="2400" dirty="0" smtClean="0"/>
              <a:t>Another disturbing revelation was that the NSA may have </a:t>
            </a:r>
            <a:r>
              <a:rPr lang="en-US" sz="2400" b="1" dirty="0" smtClean="0"/>
              <a:t>intentionally weakened</a:t>
            </a:r>
            <a:r>
              <a:rPr lang="en-US" sz="2400" dirty="0" smtClean="0"/>
              <a:t> or c</a:t>
            </a:r>
            <a:r>
              <a:rPr lang="en-US" sz="2400" b="1" dirty="0" smtClean="0"/>
              <a:t>ompromised the strength and technical integrity</a:t>
            </a:r>
            <a:r>
              <a:rPr lang="en-US" sz="2400" dirty="0" smtClean="0"/>
              <a:t> of some cryptographic protocols as part of the standards development process. We all need to be able to rely on these protocols to secure confidential information online, but </a:t>
            </a:r>
            <a:br>
              <a:rPr lang="en-US" sz="2400" dirty="0" smtClean="0"/>
            </a:br>
            <a:r>
              <a:rPr lang="en-US" sz="2400" dirty="0" smtClean="0"/>
              <a:t>we can't if they've been intentionally weakened or compromised.</a:t>
            </a:r>
          </a:p>
          <a:p>
            <a:r>
              <a:rPr lang="en-US" sz="2400" dirty="0" smtClean="0"/>
              <a:t>A specific example of this: </a:t>
            </a:r>
            <a:r>
              <a:rPr lang="en-US" sz="2400" b="1" dirty="0" smtClean="0"/>
              <a:t>RSA</a:t>
            </a:r>
            <a:r>
              <a:rPr lang="en-US" sz="2400" dirty="0" smtClean="0"/>
              <a:t> has now publicly told its customers to stop using the NSA-influenced </a:t>
            </a:r>
            <a:r>
              <a:rPr lang="en-US" sz="2400" dirty="0" err="1" smtClean="0"/>
              <a:t>Dual_EC_DRBG</a:t>
            </a:r>
            <a:r>
              <a:rPr lang="en-US" sz="2400" dirty="0" smtClean="0"/>
              <a:t> random number generator that had been used for key parts of some RSA products (see http</a:t>
            </a:r>
            <a:r>
              <a:rPr lang="en-US" sz="2400" dirty="0"/>
              <a:t>://</a:t>
            </a:r>
            <a:r>
              <a:rPr lang="en-US" sz="2400" dirty="0" err="1"/>
              <a:t>arstechnica.com</a:t>
            </a:r>
            <a:r>
              <a:rPr lang="en-US" sz="2400" dirty="0"/>
              <a:t>/security/2013/09/stop-using-nsa-influence-code-in-our-product-rsa-tells-customers</a:t>
            </a:r>
            <a:r>
              <a:rPr lang="en-US" sz="2400" dirty="0" smtClean="0"/>
              <a:t>/ )</a:t>
            </a:r>
          </a:p>
          <a:p>
            <a:r>
              <a:rPr lang="en-US" sz="2400" b="1" dirty="0" smtClean="0"/>
              <a:t>NIST</a:t>
            </a:r>
            <a:r>
              <a:rPr lang="en-US" sz="2400" dirty="0" smtClean="0"/>
              <a:t> has also noted the loss of trust that the NSA protocol manipulation efforts have caused. In an effort to regain some of that lost trust, NIST has begun a review of its cryptographic standards development process: http</a:t>
            </a:r>
            <a:r>
              <a:rPr lang="en-US" sz="2400" dirty="0"/>
              <a:t>://</a:t>
            </a:r>
            <a:r>
              <a:rPr lang="en-US" sz="2400" dirty="0" err="1"/>
              <a:t>csrc.nist.gov</a:t>
            </a:r>
            <a:r>
              <a:rPr lang="en-US" sz="2400" dirty="0"/>
              <a:t>/groups/ST/crypto-review/</a:t>
            </a:r>
            <a:endParaRPr lang="en-US" sz="2400" dirty="0" smtClean="0"/>
          </a:p>
        </p:txBody>
      </p:sp>
      <p:sp>
        <p:nvSpPr>
          <p:cNvPr id="4" name="Slide Number Placeholder 3"/>
          <p:cNvSpPr>
            <a:spLocks noGrp="1"/>
          </p:cNvSpPr>
          <p:nvPr>
            <p:ph type="sldNum" sz="quarter" idx="12"/>
          </p:nvPr>
        </p:nvSpPr>
        <p:spPr/>
        <p:txBody>
          <a:bodyPr/>
          <a:lstStyle/>
          <a:p>
            <a:fld id="{002A55A4-26E8-5743-9107-115BF5688B2A}" type="slidenum">
              <a:rPr lang="en-US" smtClean="0"/>
              <a:t>94</a:t>
            </a:fld>
            <a:endParaRPr lang="en-US"/>
          </a:p>
        </p:txBody>
      </p:sp>
    </p:spTree>
    <p:extLst>
      <p:ext uri="{BB962C8B-B14F-4D97-AF65-F5344CB8AC3E}">
        <p14:creationId xmlns:p14="http://schemas.microsoft.com/office/powerpoint/2010/main" val="72339666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443"/>
            <a:ext cx="9143999" cy="432908"/>
          </a:xfrm>
        </p:spPr>
        <p:txBody>
          <a:bodyPr>
            <a:normAutofit/>
          </a:bodyPr>
          <a:lstStyle/>
          <a:p>
            <a:r>
              <a:rPr lang="en-US" sz="3200" b="1" dirty="0" smtClean="0"/>
              <a:t>"But What About The Fight Against Terrorism?"</a:t>
            </a:r>
            <a:endParaRPr lang="en-US" sz="3200" b="1" dirty="0"/>
          </a:p>
        </p:txBody>
      </p:sp>
      <p:sp>
        <p:nvSpPr>
          <p:cNvPr id="3" name="Content Placeholder 2"/>
          <p:cNvSpPr>
            <a:spLocks noGrp="1"/>
          </p:cNvSpPr>
          <p:nvPr>
            <p:ph idx="1"/>
          </p:nvPr>
        </p:nvSpPr>
        <p:spPr>
          <a:xfrm>
            <a:off x="167725" y="707085"/>
            <a:ext cx="8817535" cy="5930753"/>
          </a:xfrm>
        </p:spPr>
        <p:txBody>
          <a:bodyPr>
            <a:normAutofit/>
          </a:bodyPr>
          <a:lstStyle/>
          <a:p>
            <a:r>
              <a:rPr lang="en-US" sz="2400" dirty="0" smtClean="0"/>
              <a:t>The rationale for many intelligence community activities</a:t>
            </a:r>
            <a:r>
              <a:rPr lang="en-US" sz="2400" dirty="0"/>
              <a:t> </a:t>
            </a:r>
            <a:r>
              <a:rPr lang="en-US" sz="2400" dirty="0" smtClean="0"/>
              <a:t>is that they "protect Americans from terrorism and other security threats."</a:t>
            </a:r>
          </a:p>
          <a:p>
            <a:r>
              <a:rPr lang="en-US" sz="2400" dirty="0" smtClean="0"/>
              <a:t>A closer review of the terrorism problem makes it clear that except for certain (thankfully rare) exceptions (such as use of nuclear, chemical, biological or radiological weapons), most terrorist attacks</a:t>
            </a:r>
            <a:r>
              <a:rPr lang="en-US" sz="2400" dirty="0"/>
              <a:t> </a:t>
            </a:r>
            <a:r>
              <a:rPr lang="en-US" sz="2400" dirty="0" smtClean="0"/>
              <a:t>-- while unquestionably awful and completely reprehensible -- </a:t>
            </a:r>
            <a:br>
              <a:rPr lang="en-US" sz="2400" dirty="0" smtClean="0"/>
            </a:br>
            <a:r>
              <a:rPr lang="en-US" sz="2400" dirty="0" smtClean="0"/>
              <a:t>don't </a:t>
            </a:r>
            <a:r>
              <a:rPr lang="en-US" sz="2400" i="1" dirty="0" smtClean="0"/>
              <a:t>directly</a:t>
            </a:r>
            <a:r>
              <a:rPr lang="en-US" sz="2400" dirty="0" smtClean="0"/>
              <a:t> have much of a national impact.</a:t>
            </a:r>
          </a:p>
          <a:p>
            <a:r>
              <a:rPr lang="en-US" sz="2400" dirty="0" smtClean="0"/>
              <a:t>To have a real national impact, terrorists need to count on either (a) </a:t>
            </a:r>
            <a:r>
              <a:rPr lang="en-US" sz="2400" b="1" dirty="0" smtClean="0"/>
              <a:t>media amplification</a:t>
            </a:r>
            <a:r>
              <a:rPr lang="en-US" sz="2400" dirty="0" smtClean="0"/>
              <a:t> or (b) </a:t>
            </a:r>
            <a:r>
              <a:rPr lang="en-US" sz="2400" b="1" dirty="0" smtClean="0"/>
              <a:t>official over-reaction</a:t>
            </a:r>
            <a:r>
              <a:rPr lang="en-US" sz="2400" dirty="0" smtClean="0"/>
              <a:t>.</a:t>
            </a:r>
            <a:r>
              <a:rPr lang="en-US" sz="2400" dirty="0"/>
              <a:t> </a:t>
            </a:r>
            <a:r>
              <a:rPr lang="en-US" sz="2400" dirty="0" smtClean="0"/>
              <a:t>If terrorists </a:t>
            </a:r>
            <a:r>
              <a:rPr lang="en-US" sz="2400" u="sng" dirty="0" smtClean="0"/>
              <a:t>can</a:t>
            </a:r>
            <a:r>
              <a:rPr lang="en-US" sz="2400" dirty="0" smtClean="0"/>
              <a:t> get extensive media coverage or government officials to over-react, then they </a:t>
            </a:r>
            <a:r>
              <a:rPr lang="en-US" sz="2400" u="sng" dirty="0" smtClean="0"/>
              <a:t>can</a:t>
            </a:r>
            <a:r>
              <a:rPr lang="en-US" sz="2400" dirty="0" smtClean="0"/>
              <a:t> force us to become scared and to take self-defeating actions as a result. For example, the NY Times estimates that by 2011 we had spent </a:t>
            </a:r>
            <a:r>
              <a:rPr lang="en-US" sz="2400" b="1" dirty="0" smtClean="0"/>
              <a:t>$7 million dollars for every one dollar</a:t>
            </a:r>
            <a:r>
              <a:rPr lang="en-US" sz="2400" dirty="0" smtClean="0"/>
              <a:t> that </a:t>
            </a:r>
            <a:br>
              <a:rPr lang="en-US" sz="2400" dirty="0" smtClean="0"/>
            </a:br>
            <a:r>
              <a:rPr lang="en-US" sz="2400" dirty="0" smtClean="0"/>
              <a:t>Al Qaeda spent planning and executing the terrible 9/11 attacks.</a:t>
            </a:r>
            <a:r>
              <a:rPr lang="en-US" sz="2400" dirty="0"/>
              <a:t/>
            </a:r>
            <a:br>
              <a:rPr lang="en-US" sz="2400" dirty="0"/>
            </a:br>
            <a:r>
              <a:rPr lang="en-US" sz="1800" dirty="0" smtClean="0"/>
              <a:t>(</a:t>
            </a:r>
            <a:r>
              <a:rPr lang="en-US" sz="1800" dirty="0"/>
              <a:t>http://</a:t>
            </a:r>
            <a:r>
              <a:rPr lang="en-US" sz="1800" dirty="0" err="1"/>
              <a:t>www.nytimes.com</a:t>
            </a:r>
            <a:r>
              <a:rPr lang="en-US" sz="1800" dirty="0"/>
              <a:t>/interactive/2011/09/08/us/sept-11-reckoning/cost-</a:t>
            </a:r>
            <a:r>
              <a:rPr lang="en-US" sz="1800" dirty="0" err="1" smtClean="0"/>
              <a:t>graphic.html</a:t>
            </a:r>
            <a:r>
              <a:rPr lang="en-US" sz="1800" dirty="0" smtClean="0"/>
              <a:t>)</a:t>
            </a:r>
            <a:endParaRPr lang="en-US" sz="1800" b="1" dirty="0" smtClean="0"/>
          </a:p>
        </p:txBody>
      </p:sp>
      <p:sp>
        <p:nvSpPr>
          <p:cNvPr id="4" name="Slide Number Placeholder 3"/>
          <p:cNvSpPr>
            <a:spLocks noGrp="1"/>
          </p:cNvSpPr>
          <p:nvPr>
            <p:ph type="sldNum" sz="quarter" idx="12"/>
          </p:nvPr>
        </p:nvSpPr>
        <p:spPr/>
        <p:txBody>
          <a:bodyPr/>
          <a:lstStyle/>
          <a:p>
            <a:fld id="{002A55A4-26E8-5743-9107-115BF5688B2A}" type="slidenum">
              <a:rPr lang="en-US" smtClean="0"/>
              <a:t>95</a:t>
            </a:fld>
            <a:endParaRPr lang="en-US" dirty="0"/>
          </a:p>
        </p:txBody>
      </p:sp>
    </p:spTree>
    <p:extLst>
      <p:ext uri="{BB962C8B-B14F-4D97-AF65-F5344CB8AC3E}">
        <p14:creationId xmlns:p14="http://schemas.microsoft.com/office/powerpoint/2010/main" val="330523836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443"/>
            <a:ext cx="9143999" cy="432908"/>
          </a:xfrm>
        </p:spPr>
        <p:txBody>
          <a:bodyPr>
            <a:normAutofit/>
          </a:bodyPr>
          <a:lstStyle/>
          <a:p>
            <a:r>
              <a:rPr lang="en-US" sz="3200" b="1" dirty="0" smtClean="0"/>
              <a:t>Risk Management; Proportionate Responses</a:t>
            </a:r>
            <a:endParaRPr lang="en-US" sz="3200" b="1" dirty="0"/>
          </a:p>
        </p:txBody>
      </p:sp>
      <p:sp>
        <p:nvSpPr>
          <p:cNvPr id="3" name="Content Placeholder 2"/>
          <p:cNvSpPr>
            <a:spLocks noGrp="1"/>
          </p:cNvSpPr>
          <p:nvPr>
            <p:ph idx="1"/>
          </p:nvPr>
        </p:nvSpPr>
        <p:spPr>
          <a:xfrm>
            <a:off x="0" y="707085"/>
            <a:ext cx="8817535" cy="5930753"/>
          </a:xfrm>
        </p:spPr>
        <p:txBody>
          <a:bodyPr>
            <a:normAutofit/>
          </a:bodyPr>
          <a:lstStyle/>
          <a:p>
            <a:r>
              <a:rPr lang="en-US" sz="2400" dirty="0"/>
              <a:t>Our goal should be the prudent management of </a:t>
            </a:r>
            <a:r>
              <a:rPr lang="en-US" sz="2400" dirty="0" smtClean="0"/>
              <a:t>terrorism</a:t>
            </a:r>
            <a:r>
              <a:rPr lang="en-US" sz="2400" dirty="0"/>
              <a:t>-related risks, and, if terrorist incidents do </a:t>
            </a:r>
            <a:r>
              <a:rPr lang="en-US" sz="2400" dirty="0" smtClean="0"/>
              <a:t>occur despite those reasonable efforts, </a:t>
            </a:r>
            <a:r>
              <a:rPr lang="en-US" sz="2400" dirty="0"/>
              <a:t>measured and proportionate response against </a:t>
            </a:r>
            <a:r>
              <a:rPr lang="en-US" sz="2400" dirty="0" smtClean="0"/>
              <a:t>those </a:t>
            </a:r>
            <a:r>
              <a:rPr lang="en-US" sz="2400" dirty="0"/>
              <a:t>perpetrators </a:t>
            </a:r>
            <a:r>
              <a:rPr lang="en-US" sz="2400" dirty="0" smtClean="0"/>
              <a:t>and those supporting them. Put another way, "How much is enough?" Just because "we can" doesn't mean "we should."</a:t>
            </a:r>
            <a:r>
              <a:rPr lang="en-US" sz="2400" dirty="0"/>
              <a:t> </a:t>
            </a:r>
            <a:r>
              <a:rPr lang="en-US" sz="2400" dirty="0" smtClean="0"/>
              <a:t>We cannot have "perfect security" in anything resembling a free society. We cannot eliminate all risks to our security... </a:t>
            </a:r>
          </a:p>
          <a:p>
            <a:r>
              <a:rPr lang="en-US" sz="2400" dirty="0" smtClean="0"/>
              <a:t>Trying to attain that standard of perfection would come at too great a cost to the country, requiring us to forgo many of the Constitutional freedoms that make this country what it is. If we try to do so, we will have won a Pyrrhic victory ("a victory with such a devastating cost, it is tantamount to defeat").</a:t>
            </a:r>
          </a:p>
          <a:p>
            <a:r>
              <a:rPr lang="en-US" sz="2400" dirty="0" smtClean="0"/>
              <a:t>Don't let the terrorists win by pushing us into a totalitarian system of pervasive monitoring where privacy for law-abiding citizens becomes a "luxury" of some dimly-remembered past.</a:t>
            </a:r>
          </a:p>
        </p:txBody>
      </p:sp>
      <p:sp>
        <p:nvSpPr>
          <p:cNvPr id="4" name="Slide Number Placeholder 3"/>
          <p:cNvSpPr>
            <a:spLocks noGrp="1"/>
          </p:cNvSpPr>
          <p:nvPr>
            <p:ph type="sldNum" sz="quarter" idx="12"/>
          </p:nvPr>
        </p:nvSpPr>
        <p:spPr/>
        <p:txBody>
          <a:bodyPr/>
          <a:lstStyle/>
          <a:p>
            <a:fld id="{002A55A4-26E8-5743-9107-115BF5688B2A}" type="slidenum">
              <a:rPr lang="en-US" smtClean="0"/>
              <a:t>96</a:t>
            </a:fld>
            <a:endParaRPr lang="en-US" dirty="0"/>
          </a:p>
        </p:txBody>
      </p:sp>
    </p:spTree>
    <p:extLst>
      <p:ext uri="{BB962C8B-B14F-4D97-AF65-F5344CB8AC3E}">
        <p14:creationId xmlns:p14="http://schemas.microsoft.com/office/powerpoint/2010/main" val="253312285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443"/>
            <a:ext cx="9143999" cy="432908"/>
          </a:xfrm>
        </p:spPr>
        <p:txBody>
          <a:bodyPr>
            <a:normAutofit/>
          </a:bodyPr>
          <a:lstStyle/>
          <a:p>
            <a:r>
              <a:rPr lang="en-US" sz="3200" b="1" dirty="0" smtClean="0"/>
              <a:t>Side Effect: Damage To Relations With Key Allies?</a:t>
            </a:r>
            <a:endParaRPr lang="en-US" sz="3200" b="1" dirty="0"/>
          </a:p>
        </p:txBody>
      </p:sp>
      <p:sp>
        <p:nvSpPr>
          <p:cNvPr id="3" name="Content Placeholder 2"/>
          <p:cNvSpPr>
            <a:spLocks noGrp="1"/>
          </p:cNvSpPr>
          <p:nvPr>
            <p:ph idx="1"/>
          </p:nvPr>
        </p:nvSpPr>
        <p:spPr>
          <a:xfrm>
            <a:off x="167725" y="707085"/>
            <a:ext cx="8817535" cy="5930753"/>
          </a:xfrm>
        </p:spPr>
        <p:txBody>
          <a:bodyPr>
            <a:normAutofit/>
          </a:bodyPr>
          <a:lstStyle/>
          <a:p>
            <a:r>
              <a:rPr lang="en-US" sz="2400" dirty="0" smtClean="0"/>
              <a:t>If we do go overboard in our use Internet monitoring as a tool against terrorism, we risk damaging crucial alliances.</a:t>
            </a:r>
          </a:p>
          <a:p>
            <a:r>
              <a:rPr lang="en-US" sz="2400" dirty="0" smtClean="0"/>
              <a:t>You may have heard about the "Five Eyes" intelligence sharing alliance of English-speaking countries (the US, Canada, Great Britain, Australia and New Zealand), but what about all our </a:t>
            </a:r>
            <a:r>
              <a:rPr lang="en-US" sz="2400" i="1" dirty="0" smtClean="0"/>
              <a:t>other</a:t>
            </a:r>
            <a:r>
              <a:rPr lang="en-US" sz="2400" dirty="0" smtClean="0"/>
              <a:t> allies? In most cases, apparently every other country is "fair game for surveillance," see </a:t>
            </a:r>
            <a:r>
              <a:rPr lang="en-US" sz="2400" dirty="0"/>
              <a:t>http://www.theguardian.com/world/2013/</a:t>
            </a:r>
            <a:r>
              <a:rPr lang="en-US" sz="2400" dirty="0" err="1"/>
              <a:t>dec</a:t>
            </a:r>
            <a:r>
              <a:rPr lang="en-US" sz="2400" dirty="0"/>
              <a:t>/02/nsa-files-spying-allies-enemies-five-eyes-</a:t>
            </a:r>
            <a:r>
              <a:rPr lang="en-US" sz="2400" dirty="0" smtClean="0"/>
              <a:t>g8</a:t>
            </a:r>
          </a:p>
          <a:p>
            <a:r>
              <a:rPr lang="en-US" sz="2400" dirty="0" smtClean="0"/>
              <a:t>A specific example: the United States allegedly tapped German Chancellor Angela </a:t>
            </a:r>
            <a:r>
              <a:rPr lang="en-US" sz="2400" dirty="0"/>
              <a:t>Merkel's </a:t>
            </a:r>
            <a:r>
              <a:rPr lang="en-US" sz="2400" dirty="0" smtClean="0"/>
              <a:t>phone; see </a:t>
            </a:r>
            <a:br>
              <a:rPr lang="en-US" sz="2400" dirty="0" smtClean="0"/>
            </a:br>
            <a:r>
              <a:rPr lang="en-US" sz="2400" dirty="0" smtClean="0"/>
              <a:t>http</a:t>
            </a:r>
            <a:r>
              <a:rPr lang="en-US" sz="2400" dirty="0"/>
              <a:t>://</a:t>
            </a:r>
            <a:r>
              <a:rPr lang="en-US" sz="2400" dirty="0" err="1"/>
              <a:t>www.theregister.co.uk</a:t>
            </a:r>
            <a:r>
              <a:rPr lang="en-US" sz="2400" dirty="0"/>
              <a:t>/2013/11/26/merkel_phone_tapped_by_5_countries/</a:t>
            </a:r>
          </a:p>
          <a:p>
            <a:r>
              <a:rPr lang="en-US" sz="2400" dirty="0" smtClean="0"/>
              <a:t>If we treat key allies (like Germany) this way, how long can we count on them </a:t>
            </a:r>
            <a:r>
              <a:rPr lang="en-US" sz="2400" u="sng" dirty="0" smtClean="0"/>
              <a:t>remaining</a:t>
            </a:r>
            <a:r>
              <a:rPr lang="en-US" sz="2400" dirty="0" smtClean="0"/>
              <a:t> our allies? America needs all the friends abroad that we can get these days...</a:t>
            </a:r>
          </a:p>
        </p:txBody>
      </p:sp>
      <p:sp>
        <p:nvSpPr>
          <p:cNvPr id="4" name="Slide Number Placeholder 3"/>
          <p:cNvSpPr>
            <a:spLocks noGrp="1"/>
          </p:cNvSpPr>
          <p:nvPr>
            <p:ph type="sldNum" sz="quarter" idx="12"/>
          </p:nvPr>
        </p:nvSpPr>
        <p:spPr/>
        <p:txBody>
          <a:bodyPr/>
          <a:lstStyle/>
          <a:p>
            <a:fld id="{002A55A4-26E8-5743-9107-115BF5688B2A}" type="slidenum">
              <a:rPr lang="en-US" smtClean="0"/>
              <a:t>97</a:t>
            </a:fld>
            <a:endParaRPr lang="en-US"/>
          </a:p>
        </p:txBody>
      </p:sp>
    </p:spTree>
    <p:extLst>
      <p:ext uri="{BB962C8B-B14F-4D97-AF65-F5344CB8AC3E}">
        <p14:creationId xmlns:p14="http://schemas.microsoft.com/office/powerpoint/2010/main" val="114215093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5443"/>
            <a:ext cx="9143999" cy="533920"/>
          </a:xfrm>
        </p:spPr>
        <p:txBody>
          <a:bodyPr>
            <a:normAutofit/>
          </a:bodyPr>
          <a:lstStyle/>
          <a:p>
            <a:r>
              <a:rPr lang="en-US" sz="3200" b="1" dirty="0" smtClean="0"/>
              <a:t>Good for the Goose, Equally Good for the Gander?</a:t>
            </a:r>
            <a:endParaRPr lang="en-US" sz="3200" b="1" dirty="0"/>
          </a:p>
        </p:txBody>
      </p:sp>
      <p:sp>
        <p:nvSpPr>
          <p:cNvPr id="3" name="Content Placeholder 2"/>
          <p:cNvSpPr>
            <a:spLocks noGrp="1"/>
          </p:cNvSpPr>
          <p:nvPr>
            <p:ph idx="1"/>
          </p:nvPr>
        </p:nvSpPr>
        <p:spPr>
          <a:xfrm>
            <a:off x="167725" y="767879"/>
            <a:ext cx="8817535" cy="5869959"/>
          </a:xfrm>
        </p:spPr>
        <p:txBody>
          <a:bodyPr>
            <a:normAutofit/>
          </a:bodyPr>
          <a:lstStyle/>
          <a:p>
            <a:r>
              <a:rPr lang="en-US" sz="2400" dirty="0" smtClean="0"/>
              <a:t>Speaking of other countries, we also need to assume (as a purely pragmatic matter) that if America runs surveillance programs targeting them, those other countries will reciprocate with similar programs that </a:t>
            </a:r>
            <a:r>
              <a:rPr lang="en-US" sz="2400" i="1" dirty="0" smtClean="0"/>
              <a:t>target us</a:t>
            </a:r>
            <a:r>
              <a:rPr lang="en-US" sz="2400" dirty="0" smtClean="0"/>
              <a:t>.  [See, e.g., "Uproar over French plan to extend </a:t>
            </a:r>
            <a:r>
              <a:rPr lang="en-US" sz="2400" dirty="0"/>
              <a:t>online spying,</a:t>
            </a:r>
            <a:r>
              <a:rPr lang="en-US" sz="2400" dirty="0" smtClean="0"/>
              <a:t>" http</a:t>
            </a:r>
            <a:r>
              <a:rPr lang="en-US" sz="2400" dirty="0"/>
              <a:t>://</a:t>
            </a:r>
            <a:r>
              <a:rPr lang="en-US" sz="2400" dirty="0" err="1"/>
              <a:t>www.thelocal.fr</a:t>
            </a:r>
            <a:r>
              <a:rPr lang="en-US" sz="2400" dirty="0"/>
              <a:t>/20131126/</a:t>
            </a:r>
            <a:r>
              <a:rPr lang="en-US" sz="2400" dirty="0" err="1"/>
              <a:t>france</a:t>
            </a:r>
            <a:r>
              <a:rPr lang="en-US" sz="2400" dirty="0"/>
              <a:t>-surveillance-privacy-internet-online-</a:t>
            </a:r>
            <a:r>
              <a:rPr lang="en-US" sz="2400" dirty="0" err="1"/>
              <a:t>snowden</a:t>
            </a:r>
            <a:r>
              <a:rPr lang="en-US" sz="2400" dirty="0"/>
              <a:t>-</a:t>
            </a:r>
            <a:r>
              <a:rPr lang="en-US" sz="2400" dirty="0" smtClean="0"/>
              <a:t>nsa ]</a:t>
            </a:r>
          </a:p>
          <a:p>
            <a:r>
              <a:rPr lang="en-US" sz="2400" dirty="0" smtClean="0"/>
              <a:t>Thus, even if you're completely comfortable trusting the U.S. government to protect our constitutional right to privacy, would you be </a:t>
            </a:r>
            <a:r>
              <a:rPr lang="en-US" sz="2400" i="1" dirty="0" smtClean="0"/>
              <a:t>equally</a:t>
            </a:r>
            <a:r>
              <a:rPr lang="en-US" sz="2400" dirty="0" smtClean="0"/>
              <a:t> comfortable trusting every </a:t>
            </a:r>
            <a:r>
              <a:rPr lang="en-US" sz="2400" i="1" dirty="0" smtClean="0"/>
              <a:t>other</a:t>
            </a:r>
            <a:r>
              <a:rPr lang="en-US" sz="2400" dirty="0" smtClean="0"/>
              <a:t> country to do the same?</a:t>
            </a:r>
          </a:p>
          <a:p>
            <a:r>
              <a:rPr lang="en-US" sz="2400" dirty="0" smtClean="0"/>
              <a:t>As Nicholas Weaver said in </a:t>
            </a:r>
            <a:r>
              <a:rPr lang="en-US" sz="2400" i="1" dirty="0"/>
              <a:t>Wired</a:t>
            </a:r>
            <a:r>
              <a:rPr lang="en-US" sz="2400" dirty="0"/>
              <a:t>, </a:t>
            </a:r>
            <a:r>
              <a:rPr lang="en-US" sz="2400" dirty="0" smtClean="0"/>
              <a:t>"We </a:t>
            </a:r>
            <a:r>
              <a:rPr lang="en-US" sz="2400" dirty="0"/>
              <a:t>now live in a world where, if we are lucky, our attackers may be every country our traffic passes through except our own." </a:t>
            </a:r>
            <a:r>
              <a:rPr lang="en-US" sz="2400" dirty="0" err="1" smtClean="0"/>
              <a:t>www.wired.com</a:t>
            </a:r>
            <a:r>
              <a:rPr lang="en-US" sz="2400" dirty="0"/>
              <a:t>/opinion/2013/11/this-is-how-the-internet-backbone-has-been-turned-into-a-weapon</a:t>
            </a:r>
            <a:r>
              <a:rPr lang="en-US" sz="2400" dirty="0" smtClean="0"/>
              <a:t>/</a:t>
            </a:r>
          </a:p>
          <a:p>
            <a:r>
              <a:rPr lang="en-US" sz="2400" dirty="0" smtClean="0"/>
              <a:t>As we do unto others, so will they do unto us.</a:t>
            </a:r>
          </a:p>
        </p:txBody>
      </p:sp>
      <p:sp>
        <p:nvSpPr>
          <p:cNvPr id="4" name="Slide Number Placeholder 3"/>
          <p:cNvSpPr>
            <a:spLocks noGrp="1"/>
          </p:cNvSpPr>
          <p:nvPr>
            <p:ph type="sldNum" sz="quarter" idx="12"/>
          </p:nvPr>
        </p:nvSpPr>
        <p:spPr/>
        <p:txBody>
          <a:bodyPr/>
          <a:lstStyle/>
          <a:p>
            <a:fld id="{002A55A4-26E8-5743-9107-115BF5688B2A}" type="slidenum">
              <a:rPr lang="en-US" smtClean="0"/>
              <a:t>98</a:t>
            </a:fld>
            <a:endParaRPr lang="en-US"/>
          </a:p>
        </p:txBody>
      </p:sp>
    </p:spTree>
    <p:extLst>
      <p:ext uri="{BB962C8B-B14F-4D97-AF65-F5344CB8AC3E}">
        <p14:creationId xmlns:p14="http://schemas.microsoft.com/office/powerpoint/2010/main" val="164188694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25" y="115443"/>
            <a:ext cx="8817535" cy="475234"/>
          </a:xfrm>
        </p:spPr>
        <p:txBody>
          <a:bodyPr>
            <a:normAutofit/>
          </a:bodyPr>
          <a:lstStyle/>
          <a:p>
            <a:r>
              <a:rPr lang="en-US" sz="3200" b="1" dirty="0" smtClean="0"/>
              <a:t>PRISM and Higher Education Email</a:t>
            </a:r>
            <a:endParaRPr lang="en-US" sz="3200" b="1" dirty="0"/>
          </a:p>
        </p:txBody>
      </p:sp>
      <p:sp>
        <p:nvSpPr>
          <p:cNvPr id="3" name="Content Placeholder 2"/>
          <p:cNvSpPr>
            <a:spLocks noGrp="1"/>
          </p:cNvSpPr>
          <p:nvPr>
            <p:ph idx="1"/>
          </p:nvPr>
        </p:nvSpPr>
        <p:spPr>
          <a:xfrm>
            <a:off x="167725" y="781446"/>
            <a:ext cx="8817535" cy="5856392"/>
          </a:xfrm>
        </p:spPr>
        <p:txBody>
          <a:bodyPr>
            <a:normAutofit/>
          </a:bodyPr>
          <a:lstStyle/>
          <a:p>
            <a:r>
              <a:rPr lang="en-US" sz="2400" dirty="0" smtClean="0"/>
              <a:t>PRISM is the "number one source of raw intelligence used for </a:t>
            </a:r>
            <a:br>
              <a:rPr lang="en-US" sz="2400" dirty="0" smtClean="0"/>
            </a:br>
            <a:r>
              <a:rPr lang="en-US" sz="2400" dirty="0" smtClean="0"/>
              <a:t>NSA analytic reports," accounting for 91% of the NSA's Internet traffic acquired under FISA section 702. It is reportedly based on messages collected directly from the servers of </a:t>
            </a:r>
            <a:r>
              <a:rPr lang="en-US" sz="2400" b="1" dirty="0" smtClean="0"/>
              <a:t>Microsoft, Yahoo, Google, Facebook, </a:t>
            </a:r>
            <a:r>
              <a:rPr lang="en-US" sz="2400" b="1" dirty="0" err="1" smtClean="0"/>
              <a:t>PalTalk</a:t>
            </a:r>
            <a:r>
              <a:rPr lang="en-US" sz="2400" b="1" dirty="0" smtClean="0"/>
              <a:t>, AOL, Skype, YouTube and Apple. </a:t>
            </a:r>
            <a:r>
              <a:rPr lang="en-US" sz="2400" dirty="0" smtClean="0"/>
              <a:t/>
            </a:r>
            <a:br>
              <a:rPr lang="en-US" sz="2400" dirty="0" smtClean="0"/>
            </a:br>
            <a:r>
              <a:rPr lang="en-US" sz="2400" dirty="0" smtClean="0"/>
              <a:t>[See </a:t>
            </a:r>
            <a:r>
              <a:rPr lang="en-US" sz="2400" dirty="0" err="1" smtClean="0"/>
              <a:t>www.washingtonpost.com</a:t>
            </a:r>
            <a:r>
              <a:rPr lang="en-US" sz="2400" dirty="0"/>
              <a:t>/</a:t>
            </a:r>
            <a:r>
              <a:rPr lang="en-US" sz="2400" dirty="0" err="1"/>
              <a:t>wp-srv</a:t>
            </a:r>
            <a:r>
              <a:rPr lang="en-US" sz="2400" dirty="0"/>
              <a:t>/special/politics/prism-collection-documents/ and </a:t>
            </a:r>
            <a:r>
              <a:rPr lang="en-US" sz="2400" dirty="0" smtClean="0"/>
              <a:t>https</a:t>
            </a:r>
            <a:r>
              <a:rPr lang="en-US" sz="2400" dirty="0"/>
              <a:t>://</a:t>
            </a:r>
            <a:r>
              <a:rPr lang="en-US" sz="2400" dirty="0" err="1"/>
              <a:t>www.eff.org</a:t>
            </a:r>
            <a:r>
              <a:rPr lang="en-US" sz="2400" dirty="0"/>
              <a:t>/sites/default/files/</a:t>
            </a:r>
            <a:r>
              <a:rPr lang="en-US" sz="2400" dirty="0" err="1"/>
              <a:t>filenode</a:t>
            </a:r>
            <a:r>
              <a:rPr lang="en-US" sz="2400" dirty="0" smtClean="0"/>
              <a:t>/fisc_opinion_</a:t>
            </a:r>
            <a:r>
              <a:rPr lang="en-US" sz="2400" dirty="0"/>
              <a:t>-_unconstitutional_surveillance_0.</a:t>
            </a:r>
            <a:r>
              <a:rPr lang="en-US" sz="2400" dirty="0" smtClean="0"/>
              <a:t>pdf ]</a:t>
            </a:r>
            <a:br>
              <a:rPr lang="en-US" sz="2400" dirty="0" smtClean="0"/>
            </a:br>
            <a:endParaRPr lang="en-US" sz="2400" dirty="0"/>
          </a:p>
          <a:p>
            <a:r>
              <a:rPr lang="en-US" sz="2400" b="1" dirty="0" smtClean="0"/>
              <a:t>Many</a:t>
            </a:r>
            <a:r>
              <a:rPr lang="en-US" sz="2400" dirty="0" smtClean="0"/>
              <a:t> schools currently outsource their student email, if not </a:t>
            </a:r>
            <a:r>
              <a:rPr lang="en-US" sz="2400" i="1" dirty="0" smtClean="0"/>
              <a:t>all</a:t>
            </a:r>
            <a:r>
              <a:rPr lang="en-US" sz="2400" dirty="0" smtClean="0"/>
              <a:t> their email, to providers chosen from that set of providers.</a:t>
            </a:r>
            <a:br>
              <a:rPr lang="en-US" sz="2400" dirty="0" smtClean="0"/>
            </a:br>
            <a:endParaRPr lang="en-US" sz="2400" dirty="0"/>
          </a:p>
          <a:p>
            <a:r>
              <a:rPr lang="en-US" sz="2400" dirty="0" smtClean="0"/>
              <a:t>FWIW, </a:t>
            </a:r>
            <a:r>
              <a:rPr lang="en-US" sz="2400" dirty="0"/>
              <a:t>http://</a:t>
            </a:r>
            <a:r>
              <a:rPr lang="en-US" sz="2400" dirty="0" err="1"/>
              <a:t>www.merit.edu</a:t>
            </a:r>
            <a:r>
              <a:rPr lang="en-US" sz="2400" dirty="0"/>
              <a:t>/services/</a:t>
            </a:r>
            <a:r>
              <a:rPr lang="en-US" sz="2400" dirty="0" err="1"/>
              <a:t>meritmail</a:t>
            </a:r>
            <a:r>
              <a:rPr lang="en-US" sz="2400" dirty="0" smtClean="0"/>
              <a:t>/ has </a:t>
            </a:r>
            <a:r>
              <a:rPr lang="en-US" sz="2400" b="1" dirty="0" smtClean="0"/>
              <a:t>NOT</a:t>
            </a:r>
            <a:r>
              <a:rPr lang="en-US" sz="2400" dirty="0" smtClean="0"/>
              <a:t> been mentioned as an email services involved with PRISM collection.</a:t>
            </a:r>
          </a:p>
        </p:txBody>
      </p:sp>
      <p:sp>
        <p:nvSpPr>
          <p:cNvPr id="4" name="Slide Number Placeholder 3"/>
          <p:cNvSpPr>
            <a:spLocks noGrp="1"/>
          </p:cNvSpPr>
          <p:nvPr>
            <p:ph type="sldNum" sz="quarter" idx="12"/>
          </p:nvPr>
        </p:nvSpPr>
        <p:spPr/>
        <p:txBody>
          <a:bodyPr/>
          <a:lstStyle/>
          <a:p>
            <a:fld id="{002A55A4-26E8-5743-9107-115BF5688B2A}" type="slidenum">
              <a:rPr lang="en-US" smtClean="0"/>
              <a:t>99</a:t>
            </a:fld>
            <a:endParaRPr lang="en-US"/>
          </a:p>
        </p:txBody>
      </p:sp>
    </p:spTree>
    <p:extLst>
      <p:ext uri="{BB962C8B-B14F-4D97-AF65-F5344CB8AC3E}">
        <p14:creationId xmlns:p14="http://schemas.microsoft.com/office/powerpoint/2010/main" val="114861019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18195</TotalTime>
  <Words>7749</Words>
  <Application>Microsoft Macintosh PowerPoint</Application>
  <PresentationFormat>On-screen Show (4:3)</PresentationFormat>
  <Paragraphs>756</Paragraphs>
  <Slides>120</Slides>
  <Notes>0</Notes>
  <HiddenSlides>0</HiddenSlides>
  <MMClips>0</MMClips>
  <ScaleCrop>false</ScaleCrop>
  <HeadingPairs>
    <vt:vector size="4" baseType="variant">
      <vt:variant>
        <vt:lpstr>Theme</vt:lpstr>
      </vt:variant>
      <vt:variant>
        <vt:i4>1</vt:i4>
      </vt:variant>
      <vt:variant>
        <vt:lpstr>Slide Titles</vt:lpstr>
      </vt:variant>
      <vt:variant>
        <vt:i4>120</vt:i4>
      </vt:variant>
    </vt:vector>
  </HeadingPairs>
  <TitlesOfParts>
    <vt:vector size="121" baseType="lpstr">
      <vt:lpstr>Office Theme</vt:lpstr>
      <vt:lpstr>Networking in These Crazy Days: Stay Calm, Get Secure, and Get Involved</vt:lpstr>
      <vt:lpstr>Thanks, Technical Level and a Disclaimer</vt:lpstr>
      <vt:lpstr>Format of This Talk</vt:lpstr>
      <vt:lpstr>1. IPv4 Address Space Exhaustion</vt:lpstr>
      <vt:lpstr>IPv4 Address Space Exhaustion</vt:lpstr>
      <vt:lpstr>Global Risks 2013</vt:lpstr>
      <vt:lpstr>But You Know, I Think The Internet  Just Might Be Important...</vt:lpstr>
      <vt:lpstr>The IPv4 Situation in the Americas</vt:lpstr>
      <vt:lpstr>http://www.potaroo.net/tools/ipv4/plotend.png</vt:lpstr>
      <vt:lpstr>Two Implications of Impeding IPv4 Run Out</vt:lpstr>
      <vt:lpstr>The IPv4 Situation in Europe and Asia</vt:lpstr>
      <vt:lpstr>Large Scale NAT (aka Carrier Grade NAT)</vt:lpstr>
      <vt:lpstr>Large Scale NAT and Security</vt:lpstr>
      <vt:lpstr>Universities, LSN and Legacy IPv4 Space</vt:lpstr>
      <vt:lpstr>Getting Involved</vt:lpstr>
      <vt:lpstr>2. IPv6 (Non) Deployment</vt:lpstr>
      <vt:lpstr>IPv6</vt:lpstr>
      <vt:lpstr>Some Merit-Related Sites With IPv6 Address Space</vt:lpstr>
      <vt:lpstr>Non-Uptake Within Merit Isn't Merit's "Fault"</vt:lpstr>
      <vt:lpstr>So Why Aren't Sites Deploying IPv6?</vt:lpstr>
      <vt:lpstr>IPv6 Traffic On I2 Is Already Non-Negligible</vt:lpstr>
      <vt:lpstr>Google's IPv6 Traffic Is Ramping Up, Too...</vt:lpstr>
      <vt:lpstr>Does That Google Graph Show Failure or Success?</vt:lpstr>
      <vt:lpstr>Technically Enabling IPv6 Success</vt:lpstr>
      <vt:lpstr>Servers and IPv6: www.mrp.net/ipv6_survey/</vt:lpstr>
      <vt:lpstr>What About Laptops? Is Yours Ready For IPv6?</vt:lpstr>
      <vt:lpstr>The Sort of IPv6 Report You Want To See</vt:lpstr>
      <vt:lpstr>An IPv6 Aside: The Merit IPv6 Darknet Project</vt:lpstr>
      <vt:lpstr>Speaking of IPv6 and Security...</vt:lpstr>
      <vt:lpstr>Getting Involved/Encouraging Campus Use of IPv6</vt:lpstr>
      <vt:lpstr>3. Domain Names</vt:lpstr>
      <vt:lpstr>Domain Names</vt:lpstr>
      <vt:lpstr>PowerPoint Presentation</vt:lpstr>
      <vt:lpstr>ICANN's New Top Level Generic Domain Names</vt:lpstr>
      <vt:lpstr>PowerPoint Presentation</vt:lpstr>
      <vt:lpstr>PowerPoint Presentation</vt:lpstr>
      <vt:lpstr>Will Those New gTLDs Really Matter?</vt:lpstr>
      <vt:lpstr>"So What Should We Do Re the New gTLDs?"</vt:lpstr>
      <vt:lpstr>gTLD Registrations for The String "merit"</vt:lpstr>
      <vt:lpstr>More "Merit" Domains (these in selected ccTLDs)</vt:lpstr>
      <vt:lpstr>The New gTLDs Trademark Clearinghouse</vt:lpstr>
      <vt:lpstr>Secure Critical Domain Registrations</vt:lpstr>
      <vt:lpstr>Which Registrar Are You Using?</vt:lpstr>
      <vt:lpstr>What Registrars Do Top U.S. Alexa Domains Use?</vt:lpstr>
      <vt:lpstr>Facilitating The Tracking of Registrar Reputation</vt:lpstr>
      <vt:lpstr>Multifactor Auth For Your Domain Admin Panel</vt:lpstr>
      <vt:lpstr>Getting Involved: Keep Track of Your Domains!</vt:lpstr>
      <vt:lpstr>4. DNS</vt:lpstr>
      <vt:lpstr>DNS: A Crucial (If Often-Neglected) Service</vt:lpstr>
      <vt:lpstr>Starting With The Basics</vt:lpstr>
      <vt:lpstr>PowerPoint Presentation</vt:lpstr>
      <vt:lpstr>Just Having Correctly Configured DNS  Isn't Enough: You Need DNSSEC, Too</vt:lpstr>
      <vt:lpstr>Signing Your Own DNS Zones and/or  Validating Domains That Others Have Signed</vt:lpstr>
      <vt:lpstr>A Caveat: DNSSEC Can Increase DNS Fragility</vt:lpstr>
      <vt:lpstr>Open Recursive Resolvers And DDoS Attacks</vt:lpstr>
      <vt:lpstr>Rate Limiting Authoritative Name Servers</vt:lpstr>
      <vt:lpstr>A Third Critical Bit: BCP38/BCP84</vt:lpstr>
      <vt:lpstr>DNS As A Policy Enforcement Mechanism</vt:lpstr>
      <vt:lpstr>Getting Involved</vt:lpstr>
      <vt:lpstr>5. BGP Security</vt:lpstr>
      <vt:lpstr>BGP</vt:lpstr>
      <vt:lpstr>"Oh Noes, Mr. Bill!"</vt:lpstr>
      <vt:lpstr>Yes, This Vulnerability Is Getting Exploited</vt:lpstr>
      <vt:lpstr>Deterring BGP Hijacking</vt:lpstr>
      <vt:lpstr>Routing Registries</vt:lpstr>
      <vt:lpstr>RPKI</vt:lpstr>
      <vt:lpstr>BGPSEC</vt:lpstr>
      <vt:lpstr>Detecting BGP Hijacking</vt:lpstr>
      <vt:lpstr>Route Deaggregation</vt:lpstr>
      <vt:lpstr>Top ASNs Advertising More Specific Routes</vt:lpstr>
      <vt:lpstr>A Few BGP-Related Involvement Opportunities</vt:lpstr>
      <vt:lpstr>6. Malware</vt:lpstr>
      <vt:lpstr>The Malware Problem in General</vt:lpstr>
      <vt:lpstr>Most Malware Targets MS Windows and Android</vt:lpstr>
      <vt:lpstr>The Helper Application Problem</vt:lpstr>
      <vt:lpstr>Online Ads, Potential Malvertising and Trackers</vt:lpstr>
      <vt:lpstr>One Specific Recent Malware: CryptoLocker</vt:lpstr>
      <vt:lpstr>Some Implications of CryptoLocker</vt:lpstr>
      <vt:lpstr>7. "Snowdonia"</vt:lpstr>
      <vt:lpstr>The Online World: Upside Down As Of 6/2013</vt:lpstr>
      <vt:lpstr>The Seemingly Endless Stream of Revelations</vt:lpstr>
      <vt:lpstr>Why Did Snowden Become a Whistleblower?</vt:lpstr>
      <vt:lpstr>Why Did The NSA Do All These Spy Programs?</vt:lpstr>
      <vt:lpstr>Why Did The Media Publish the Documents?</vt:lpstr>
      <vt:lpstr>Why Were Civil Liberty Groups Irate?</vt:lpstr>
      <vt:lpstr>Hillary's "Remarks on Internet Freedom"</vt:lpstr>
      <vt:lpstr>The Perspective of American Businesses</vt:lpstr>
      <vt:lpstr>Eight Leading Internet Companies Urge Reform</vt:lpstr>
      <vt:lpstr>Snowden's Impact on Other Members of the IC?</vt:lpstr>
      <vt:lpstr>What Do Average People Think?</vt:lpstr>
      <vt:lpstr>Legalities</vt:lpstr>
      <vt:lpstr>The Problem With Bulk Collection</vt:lpstr>
      <vt:lpstr>The NSA Might Have Assumed There  Actually IS Precedent For Bulk Collection</vt:lpstr>
      <vt:lpstr>Drilling Holes In the Bottom of Our Own Boats</vt:lpstr>
      <vt:lpstr>"But What About The Fight Against Terrorism?"</vt:lpstr>
      <vt:lpstr>Risk Management; Proportionate Responses</vt:lpstr>
      <vt:lpstr>Side Effect: Damage To Relations With Key Allies?</vt:lpstr>
      <vt:lpstr>Good for the Goose, Equally Good for the Gander?</vt:lpstr>
      <vt:lpstr>PRISM and Higher Education Email</vt:lpstr>
      <vt:lpstr>No ISP Is Going To "Take a Bullet" for You</vt:lpstr>
      <vt:lpstr>"Huh? Traffic Analysis?"</vt:lpstr>
      <vt:lpstr>Countering Email Traffic Analysis</vt:lpstr>
      <vt:lpstr>What About The Privacy of Web Traffic?</vt:lpstr>
      <vt:lpstr>A Pretty Good Qualys SSL/TLS Server Report</vt:lpstr>
      <vt:lpstr>Some Industry Wide Summary Results</vt:lpstr>
      <vt:lpstr>Add'l Specific Crypto Configuration Guidance</vt:lpstr>
      <vt:lpstr>What's The EFF Eyeballing, Web Crypto-Wise?</vt:lpstr>
      <vt:lpstr>HSTS</vt:lpstr>
      <vt:lpstr>HTTP 2.0 and Ubiquitous SSL/TLS</vt:lpstr>
      <vt:lpstr>TLS, Certificates and MITM Risks</vt:lpstr>
      <vt:lpstr>Compelled Disclosure of Private Keys</vt:lpstr>
      <vt:lpstr>Precluding Compelled Private Key Disclosure</vt:lpstr>
      <vt:lpstr>An Alternative Approach: Forward Secrecy</vt:lpstr>
      <vt:lpstr>The Web and Traffic Analysis</vt:lpstr>
      <vt:lpstr>Getting Involved</vt:lpstr>
      <vt:lpstr>8. Internet Governance</vt:lpstr>
      <vt:lpstr>"So Who's In Charge of the Internet, Anyhow?"</vt:lpstr>
      <vt:lpstr>Who Signed The ITU WCIT Treaty, Dec 2012?</vt:lpstr>
      <vt:lpstr>Ultimately, YOU Are In Charge of the Internet</vt:lpstr>
      <vt:lpstr>Thanks for the Chance to Talk Today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Networking in These Crazy Days: Stay Calm, Get Secure, and Get Involved</dc:title>
  <dc:creator>Joe St Sauver</dc:creator>
  <cp:lastModifiedBy/>
  <cp:revision>628</cp:revision>
  <cp:lastPrinted>2013-12-09T18:45:37Z</cp:lastPrinted>
  <dcterms:created xsi:type="dcterms:W3CDTF">2013-11-11T16:43:57Z</dcterms:created>
  <dcterms:modified xsi:type="dcterms:W3CDTF">2013-12-11T15:42:59Z</dcterms:modified>
</cp:coreProperties>
</file>