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26"/>
  </p:notesMasterIdLst>
  <p:sldIdLst>
    <p:sldId id="256" r:id="rId2"/>
    <p:sldId id="268" r:id="rId3"/>
    <p:sldId id="281" r:id="rId4"/>
    <p:sldId id="282" r:id="rId5"/>
    <p:sldId id="288" r:id="rId6"/>
    <p:sldId id="264" r:id="rId7"/>
    <p:sldId id="260" r:id="rId8"/>
    <p:sldId id="257" r:id="rId9"/>
    <p:sldId id="272" r:id="rId10"/>
    <p:sldId id="273" r:id="rId11"/>
    <p:sldId id="271" r:id="rId12"/>
    <p:sldId id="263" r:id="rId13"/>
    <p:sldId id="265" r:id="rId14"/>
    <p:sldId id="275" r:id="rId15"/>
    <p:sldId id="277" r:id="rId16"/>
    <p:sldId id="283" r:id="rId17"/>
    <p:sldId id="278" r:id="rId18"/>
    <p:sldId id="287" r:id="rId19"/>
    <p:sldId id="276" r:id="rId20"/>
    <p:sldId id="280" r:id="rId21"/>
    <p:sldId id="284" r:id="rId22"/>
    <p:sldId id="269" r:id="rId23"/>
    <p:sldId id="259" r:id="rId24"/>
    <p:sldId id="286"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75"/>
    <p:restoredTop sz="94661"/>
  </p:normalViewPr>
  <p:slideViewPr>
    <p:cSldViewPr snapToGrid="0">
      <p:cViewPr varScale="1">
        <p:scale>
          <a:sx n="114" d="100"/>
          <a:sy n="114" d="100"/>
        </p:scale>
        <p:origin x="280" y="168"/>
      </p:cViewPr>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CCC5050-85FF-534E-8F97-E830852CBC71}" type="datetimeFigureOut">
              <a:t>10/2/24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A3BAEA-A93F-AE49-BA6E-3901FD927F8F}" type="slidenum">
              <a:t>‹#›</a:t>
            </a:fld>
            <a:endParaRPr lang="en-US"/>
          </a:p>
        </p:txBody>
      </p:sp>
    </p:spTree>
    <p:extLst>
      <p:ext uri="{BB962C8B-B14F-4D97-AF65-F5344CB8AC3E}">
        <p14:creationId xmlns:p14="http://schemas.microsoft.com/office/powerpoint/2010/main" val="2999171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5A3BAEA-A93F-AE49-BA6E-3901FD927F8F}" type="slidenum">
              <a:rPr lang="en-US"/>
              <a:t>19</a:t>
            </a:fld>
            <a:endParaRPr lang="en-US"/>
          </a:p>
        </p:txBody>
      </p:sp>
    </p:spTree>
    <p:extLst>
      <p:ext uri="{BB962C8B-B14F-4D97-AF65-F5344CB8AC3E}">
        <p14:creationId xmlns:p14="http://schemas.microsoft.com/office/powerpoint/2010/main" val="38646504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D4098A-81FC-C8A5-7F00-665752C7A98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58F45DE-0C55-B61C-D126-0073078158D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7F1650C-27E0-7D6C-67D2-39E1191210DD}"/>
              </a:ext>
            </a:extLst>
          </p:cNvPr>
          <p:cNvSpPr>
            <a:spLocks noGrp="1"/>
          </p:cNvSpPr>
          <p:nvPr>
            <p:ph type="dt" sz="half" idx="10"/>
          </p:nvPr>
        </p:nvSpPr>
        <p:spPr/>
        <p:txBody>
          <a:bodyPr/>
          <a:lstStyle/>
          <a:p>
            <a:fld id="{F079ED27-3B1E-774D-A089-BBEBDB2F3342}" type="datetime1">
              <a:t>10/2/24</a:t>
            </a:fld>
            <a:endParaRPr lang="en-US"/>
          </a:p>
        </p:txBody>
      </p:sp>
      <p:sp>
        <p:nvSpPr>
          <p:cNvPr id="5" name="Footer Placeholder 4">
            <a:extLst>
              <a:ext uri="{FF2B5EF4-FFF2-40B4-BE49-F238E27FC236}">
                <a16:creationId xmlns:a16="http://schemas.microsoft.com/office/drawing/2014/main" id="{637C5B63-9451-7930-F3E3-F943E37D45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463340-F80E-924C-A75F-84E847C31124}"/>
              </a:ext>
            </a:extLst>
          </p:cNvPr>
          <p:cNvSpPr>
            <a:spLocks noGrp="1"/>
          </p:cNvSpPr>
          <p:nvPr>
            <p:ph type="sldNum" sz="quarter" idx="12"/>
          </p:nvPr>
        </p:nvSpPr>
        <p:spPr/>
        <p:txBody>
          <a:bodyPr/>
          <a:lstStyle/>
          <a:p>
            <a:fld id="{EEC23A46-D688-704E-8031-7D23FF3332BA}" type="slidenum">
              <a:t>‹#›</a:t>
            </a:fld>
            <a:endParaRPr lang="en-US"/>
          </a:p>
        </p:txBody>
      </p:sp>
    </p:spTree>
    <p:extLst>
      <p:ext uri="{BB962C8B-B14F-4D97-AF65-F5344CB8AC3E}">
        <p14:creationId xmlns:p14="http://schemas.microsoft.com/office/powerpoint/2010/main" val="41079602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0ADCDD-DDBE-088A-7225-0E27F08A8EF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BD4CCCE-FD0A-7BD8-32E9-2090C00D286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BDF637B-E7A1-2203-FFAE-1750CF9841E1}"/>
              </a:ext>
            </a:extLst>
          </p:cNvPr>
          <p:cNvSpPr>
            <a:spLocks noGrp="1"/>
          </p:cNvSpPr>
          <p:nvPr>
            <p:ph type="dt" sz="half" idx="10"/>
          </p:nvPr>
        </p:nvSpPr>
        <p:spPr/>
        <p:txBody>
          <a:bodyPr/>
          <a:lstStyle/>
          <a:p>
            <a:fld id="{5EA5FFA0-044A-7541-A774-07A8C235C315}" type="datetime1">
              <a:t>10/2/24</a:t>
            </a:fld>
            <a:endParaRPr lang="en-US"/>
          </a:p>
        </p:txBody>
      </p:sp>
      <p:sp>
        <p:nvSpPr>
          <p:cNvPr id="5" name="Footer Placeholder 4">
            <a:extLst>
              <a:ext uri="{FF2B5EF4-FFF2-40B4-BE49-F238E27FC236}">
                <a16:creationId xmlns:a16="http://schemas.microsoft.com/office/drawing/2014/main" id="{214B2688-6AF4-94C8-5FCC-DA61C57D1C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35DE99C-C501-02EA-9044-55023654596F}"/>
              </a:ext>
            </a:extLst>
          </p:cNvPr>
          <p:cNvSpPr>
            <a:spLocks noGrp="1"/>
          </p:cNvSpPr>
          <p:nvPr>
            <p:ph type="sldNum" sz="quarter" idx="12"/>
          </p:nvPr>
        </p:nvSpPr>
        <p:spPr/>
        <p:txBody>
          <a:bodyPr/>
          <a:lstStyle/>
          <a:p>
            <a:fld id="{EEC23A46-D688-704E-8031-7D23FF3332BA}" type="slidenum">
              <a:t>‹#›</a:t>
            </a:fld>
            <a:endParaRPr lang="en-US"/>
          </a:p>
        </p:txBody>
      </p:sp>
    </p:spTree>
    <p:extLst>
      <p:ext uri="{BB962C8B-B14F-4D97-AF65-F5344CB8AC3E}">
        <p14:creationId xmlns:p14="http://schemas.microsoft.com/office/powerpoint/2010/main" val="31184928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09A66B1-49F5-3BDA-AB03-8717E56A9C1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4E8B6D6-0970-1954-20A6-B81215478F0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3DFAB6-38FA-DF33-7CFD-FDDF3391C0C0}"/>
              </a:ext>
            </a:extLst>
          </p:cNvPr>
          <p:cNvSpPr>
            <a:spLocks noGrp="1"/>
          </p:cNvSpPr>
          <p:nvPr>
            <p:ph type="dt" sz="half" idx="10"/>
          </p:nvPr>
        </p:nvSpPr>
        <p:spPr/>
        <p:txBody>
          <a:bodyPr/>
          <a:lstStyle/>
          <a:p>
            <a:fld id="{F86B6B1E-FC21-A94F-811D-0065CE94AC56}" type="datetime1">
              <a:t>10/2/24</a:t>
            </a:fld>
            <a:endParaRPr lang="en-US"/>
          </a:p>
        </p:txBody>
      </p:sp>
      <p:sp>
        <p:nvSpPr>
          <p:cNvPr id="5" name="Footer Placeholder 4">
            <a:extLst>
              <a:ext uri="{FF2B5EF4-FFF2-40B4-BE49-F238E27FC236}">
                <a16:creationId xmlns:a16="http://schemas.microsoft.com/office/drawing/2014/main" id="{BDD7F6E4-EB44-90AE-A095-7E418E80F48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C2FA506-7535-5C45-CCF5-792A25ABE20E}"/>
              </a:ext>
            </a:extLst>
          </p:cNvPr>
          <p:cNvSpPr>
            <a:spLocks noGrp="1"/>
          </p:cNvSpPr>
          <p:nvPr>
            <p:ph type="sldNum" sz="quarter" idx="12"/>
          </p:nvPr>
        </p:nvSpPr>
        <p:spPr/>
        <p:txBody>
          <a:bodyPr/>
          <a:lstStyle/>
          <a:p>
            <a:fld id="{EEC23A46-D688-704E-8031-7D23FF3332BA}" type="slidenum">
              <a:t>‹#›</a:t>
            </a:fld>
            <a:endParaRPr lang="en-US"/>
          </a:p>
        </p:txBody>
      </p:sp>
    </p:spTree>
    <p:extLst>
      <p:ext uri="{BB962C8B-B14F-4D97-AF65-F5344CB8AC3E}">
        <p14:creationId xmlns:p14="http://schemas.microsoft.com/office/powerpoint/2010/main" val="18386797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5E2E56-4E9D-7A0F-FB07-C8687A16FA9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A8E69FB-D787-BF00-4078-CB0DBE1B47C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38EF22E-8459-A841-D101-1E1D7F0FDB3D}"/>
              </a:ext>
            </a:extLst>
          </p:cNvPr>
          <p:cNvSpPr>
            <a:spLocks noGrp="1"/>
          </p:cNvSpPr>
          <p:nvPr>
            <p:ph type="dt" sz="half" idx="10"/>
          </p:nvPr>
        </p:nvSpPr>
        <p:spPr/>
        <p:txBody>
          <a:bodyPr/>
          <a:lstStyle/>
          <a:p>
            <a:fld id="{E4E6C346-5972-FB45-B917-9EA876D57215}" type="datetime1">
              <a:t>10/2/24</a:t>
            </a:fld>
            <a:endParaRPr lang="en-US"/>
          </a:p>
        </p:txBody>
      </p:sp>
      <p:sp>
        <p:nvSpPr>
          <p:cNvPr id="5" name="Footer Placeholder 4">
            <a:extLst>
              <a:ext uri="{FF2B5EF4-FFF2-40B4-BE49-F238E27FC236}">
                <a16:creationId xmlns:a16="http://schemas.microsoft.com/office/drawing/2014/main" id="{BAC50B77-DBF0-39F7-F579-7B07FE3D07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38E257-C909-3197-369F-A9FC2848C546}"/>
              </a:ext>
            </a:extLst>
          </p:cNvPr>
          <p:cNvSpPr>
            <a:spLocks noGrp="1"/>
          </p:cNvSpPr>
          <p:nvPr>
            <p:ph type="sldNum" sz="quarter" idx="12"/>
          </p:nvPr>
        </p:nvSpPr>
        <p:spPr>
          <a:xfrm>
            <a:off x="10829580" y="6356350"/>
            <a:ext cx="524219" cy="365125"/>
          </a:xfrm>
        </p:spPr>
        <p:txBody>
          <a:bodyPr/>
          <a:lstStyle>
            <a:lvl1pPr>
              <a:defRPr sz="1800" baseline="0"/>
            </a:lvl1pPr>
          </a:lstStyle>
          <a:p>
            <a:fld id="{EEC23A46-D688-704E-8031-7D23FF3332BA}" type="slidenum">
              <a:rPr lang="en-US"/>
              <a:pPr/>
              <a:t>‹#›</a:t>
            </a:fld>
            <a:endParaRPr lang="en-US"/>
          </a:p>
        </p:txBody>
      </p:sp>
    </p:spTree>
    <p:extLst>
      <p:ext uri="{BB962C8B-B14F-4D97-AF65-F5344CB8AC3E}">
        <p14:creationId xmlns:p14="http://schemas.microsoft.com/office/powerpoint/2010/main" val="19817313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09190-4ECA-A5F5-898E-5309E341822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C282836-5410-DE9F-804A-A27A205612C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FF031FD-7270-B7E7-C170-B7F34B980C6C}"/>
              </a:ext>
            </a:extLst>
          </p:cNvPr>
          <p:cNvSpPr>
            <a:spLocks noGrp="1"/>
          </p:cNvSpPr>
          <p:nvPr>
            <p:ph type="dt" sz="half" idx="10"/>
          </p:nvPr>
        </p:nvSpPr>
        <p:spPr/>
        <p:txBody>
          <a:bodyPr/>
          <a:lstStyle/>
          <a:p>
            <a:fld id="{02CD8151-AC21-6D47-AFD3-F62376556AA1}" type="datetime1">
              <a:t>10/2/24</a:t>
            </a:fld>
            <a:endParaRPr lang="en-US"/>
          </a:p>
        </p:txBody>
      </p:sp>
      <p:sp>
        <p:nvSpPr>
          <p:cNvPr id="5" name="Footer Placeholder 4">
            <a:extLst>
              <a:ext uri="{FF2B5EF4-FFF2-40B4-BE49-F238E27FC236}">
                <a16:creationId xmlns:a16="http://schemas.microsoft.com/office/drawing/2014/main" id="{2F16721F-571E-DD91-B381-11C02D5FA99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565059F-045B-E148-B734-77DC61674DEB}"/>
              </a:ext>
            </a:extLst>
          </p:cNvPr>
          <p:cNvSpPr>
            <a:spLocks noGrp="1"/>
          </p:cNvSpPr>
          <p:nvPr>
            <p:ph type="sldNum" sz="quarter" idx="12"/>
          </p:nvPr>
        </p:nvSpPr>
        <p:spPr/>
        <p:txBody>
          <a:bodyPr/>
          <a:lstStyle/>
          <a:p>
            <a:fld id="{EEC23A46-D688-704E-8031-7D23FF3332BA}" type="slidenum">
              <a:t>‹#›</a:t>
            </a:fld>
            <a:endParaRPr lang="en-US"/>
          </a:p>
        </p:txBody>
      </p:sp>
    </p:spTree>
    <p:extLst>
      <p:ext uri="{BB962C8B-B14F-4D97-AF65-F5344CB8AC3E}">
        <p14:creationId xmlns:p14="http://schemas.microsoft.com/office/powerpoint/2010/main" val="19865801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3C0AEC-4819-2647-EF76-5D4811547C7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474012C-D465-D170-C89B-8233C2EA2EE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60F54E1-04DC-C2FA-7CEF-D7774E8B395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B4C4CBB-32DE-FE3A-8F37-92ACD64CE102}"/>
              </a:ext>
            </a:extLst>
          </p:cNvPr>
          <p:cNvSpPr>
            <a:spLocks noGrp="1"/>
          </p:cNvSpPr>
          <p:nvPr>
            <p:ph type="dt" sz="half" idx="10"/>
          </p:nvPr>
        </p:nvSpPr>
        <p:spPr/>
        <p:txBody>
          <a:bodyPr/>
          <a:lstStyle/>
          <a:p>
            <a:fld id="{04041122-16B4-3147-83D3-59950CB4DFF8}" type="datetime1">
              <a:t>10/2/24</a:t>
            </a:fld>
            <a:endParaRPr lang="en-US"/>
          </a:p>
        </p:txBody>
      </p:sp>
      <p:sp>
        <p:nvSpPr>
          <p:cNvPr id="6" name="Footer Placeholder 5">
            <a:extLst>
              <a:ext uri="{FF2B5EF4-FFF2-40B4-BE49-F238E27FC236}">
                <a16:creationId xmlns:a16="http://schemas.microsoft.com/office/drawing/2014/main" id="{8F512BCF-E917-517A-089A-14FB63C1C92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57B1A96-52B4-7A5C-6419-9B087DFAE52F}"/>
              </a:ext>
            </a:extLst>
          </p:cNvPr>
          <p:cNvSpPr>
            <a:spLocks noGrp="1"/>
          </p:cNvSpPr>
          <p:nvPr>
            <p:ph type="sldNum" sz="quarter" idx="12"/>
          </p:nvPr>
        </p:nvSpPr>
        <p:spPr/>
        <p:txBody>
          <a:bodyPr/>
          <a:lstStyle/>
          <a:p>
            <a:fld id="{EEC23A46-D688-704E-8031-7D23FF3332BA}" type="slidenum">
              <a:t>‹#›</a:t>
            </a:fld>
            <a:endParaRPr lang="en-US"/>
          </a:p>
        </p:txBody>
      </p:sp>
    </p:spTree>
    <p:extLst>
      <p:ext uri="{BB962C8B-B14F-4D97-AF65-F5344CB8AC3E}">
        <p14:creationId xmlns:p14="http://schemas.microsoft.com/office/powerpoint/2010/main" val="40384130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729EA3-1BD4-6479-BC9F-6A1D5345AE7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3E0F39E-67E8-9967-7E1E-CF4A65596CF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7357D79-E969-F0F7-14D3-5E424B75990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79AD35A-A07A-05F1-08F9-7EEDF954936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3E1466C-84A4-A8F4-B83F-DB064197166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E540F39-8027-571B-0536-E7540F7C071E}"/>
              </a:ext>
            </a:extLst>
          </p:cNvPr>
          <p:cNvSpPr>
            <a:spLocks noGrp="1"/>
          </p:cNvSpPr>
          <p:nvPr>
            <p:ph type="dt" sz="half" idx="10"/>
          </p:nvPr>
        </p:nvSpPr>
        <p:spPr/>
        <p:txBody>
          <a:bodyPr/>
          <a:lstStyle/>
          <a:p>
            <a:fld id="{328BE7AF-8D63-0141-B1B9-F5699793069D}" type="datetime1">
              <a:t>10/2/24</a:t>
            </a:fld>
            <a:endParaRPr lang="en-US"/>
          </a:p>
        </p:txBody>
      </p:sp>
      <p:sp>
        <p:nvSpPr>
          <p:cNvPr id="8" name="Footer Placeholder 7">
            <a:extLst>
              <a:ext uri="{FF2B5EF4-FFF2-40B4-BE49-F238E27FC236}">
                <a16:creationId xmlns:a16="http://schemas.microsoft.com/office/drawing/2014/main" id="{5D0FFBCC-80D7-2F14-82EB-2E6607A8B4F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E1F2DF9-78D7-61D0-C5DF-40C0E6DEA772}"/>
              </a:ext>
            </a:extLst>
          </p:cNvPr>
          <p:cNvSpPr>
            <a:spLocks noGrp="1"/>
          </p:cNvSpPr>
          <p:nvPr>
            <p:ph type="sldNum" sz="quarter" idx="12"/>
          </p:nvPr>
        </p:nvSpPr>
        <p:spPr/>
        <p:txBody>
          <a:bodyPr/>
          <a:lstStyle/>
          <a:p>
            <a:fld id="{EEC23A46-D688-704E-8031-7D23FF3332BA}" type="slidenum">
              <a:t>‹#›</a:t>
            </a:fld>
            <a:endParaRPr lang="en-US"/>
          </a:p>
        </p:txBody>
      </p:sp>
    </p:spTree>
    <p:extLst>
      <p:ext uri="{BB962C8B-B14F-4D97-AF65-F5344CB8AC3E}">
        <p14:creationId xmlns:p14="http://schemas.microsoft.com/office/powerpoint/2010/main" val="3060488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5EA28-F95F-1DB7-E121-22027C8BABA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4B28563-0B11-B82B-A079-74575ADE9B04}"/>
              </a:ext>
            </a:extLst>
          </p:cNvPr>
          <p:cNvSpPr>
            <a:spLocks noGrp="1"/>
          </p:cNvSpPr>
          <p:nvPr>
            <p:ph type="dt" sz="half" idx="10"/>
          </p:nvPr>
        </p:nvSpPr>
        <p:spPr/>
        <p:txBody>
          <a:bodyPr/>
          <a:lstStyle/>
          <a:p>
            <a:fld id="{10AF019C-E0FC-5644-919C-8DDB0A980183}" type="datetime1">
              <a:t>10/2/24</a:t>
            </a:fld>
            <a:endParaRPr lang="en-US"/>
          </a:p>
        </p:txBody>
      </p:sp>
      <p:sp>
        <p:nvSpPr>
          <p:cNvPr id="4" name="Footer Placeholder 3">
            <a:extLst>
              <a:ext uri="{FF2B5EF4-FFF2-40B4-BE49-F238E27FC236}">
                <a16:creationId xmlns:a16="http://schemas.microsoft.com/office/drawing/2014/main" id="{734D7905-6BBB-6185-CEF1-CB754D0523E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23ACFB8-03C8-73C9-485B-33139273B8C1}"/>
              </a:ext>
            </a:extLst>
          </p:cNvPr>
          <p:cNvSpPr>
            <a:spLocks noGrp="1"/>
          </p:cNvSpPr>
          <p:nvPr>
            <p:ph type="sldNum" sz="quarter" idx="12"/>
          </p:nvPr>
        </p:nvSpPr>
        <p:spPr/>
        <p:txBody>
          <a:bodyPr/>
          <a:lstStyle/>
          <a:p>
            <a:fld id="{EEC23A46-D688-704E-8031-7D23FF3332BA}" type="slidenum">
              <a:t>‹#›</a:t>
            </a:fld>
            <a:endParaRPr lang="en-US"/>
          </a:p>
        </p:txBody>
      </p:sp>
    </p:spTree>
    <p:extLst>
      <p:ext uri="{BB962C8B-B14F-4D97-AF65-F5344CB8AC3E}">
        <p14:creationId xmlns:p14="http://schemas.microsoft.com/office/powerpoint/2010/main" val="15797648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405D57F-3A83-FA5C-B87B-E0B4C61A8C4C}"/>
              </a:ext>
            </a:extLst>
          </p:cNvPr>
          <p:cNvSpPr>
            <a:spLocks noGrp="1"/>
          </p:cNvSpPr>
          <p:nvPr>
            <p:ph type="dt" sz="half" idx="10"/>
          </p:nvPr>
        </p:nvSpPr>
        <p:spPr/>
        <p:txBody>
          <a:bodyPr/>
          <a:lstStyle/>
          <a:p>
            <a:fld id="{46644DE7-0605-7643-8D25-5547A2A44AF8}" type="datetime1">
              <a:t>10/2/24</a:t>
            </a:fld>
            <a:endParaRPr lang="en-US"/>
          </a:p>
        </p:txBody>
      </p:sp>
      <p:sp>
        <p:nvSpPr>
          <p:cNvPr id="3" name="Footer Placeholder 2">
            <a:extLst>
              <a:ext uri="{FF2B5EF4-FFF2-40B4-BE49-F238E27FC236}">
                <a16:creationId xmlns:a16="http://schemas.microsoft.com/office/drawing/2014/main" id="{3ED875A1-A488-19A1-544B-4FF982D5DE4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AF4AA1A-D248-488D-578F-8DC3119FCC03}"/>
              </a:ext>
            </a:extLst>
          </p:cNvPr>
          <p:cNvSpPr>
            <a:spLocks noGrp="1"/>
          </p:cNvSpPr>
          <p:nvPr>
            <p:ph type="sldNum" sz="quarter" idx="12"/>
          </p:nvPr>
        </p:nvSpPr>
        <p:spPr/>
        <p:txBody>
          <a:bodyPr/>
          <a:lstStyle/>
          <a:p>
            <a:fld id="{EEC23A46-D688-704E-8031-7D23FF3332BA}" type="slidenum">
              <a:t>‹#›</a:t>
            </a:fld>
            <a:endParaRPr lang="en-US"/>
          </a:p>
        </p:txBody>
      </p:sp>
    </p:spTree>
    <p:extLst>
      <p:ext uri="{BB962C8B-B14F-4D97-AF65-F5344CB8AC3E}">
        <p14:creationId xmlns:p14="http://schemas.microsoft.com/office/powerpoint/2010/main" val="7945815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340D5F-A4C8-1E36-9771-B039F11E782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269FA94-4DE0-1827-9C09-F3C0FFC82B7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1059CA6-3D02-10A0-240F-BBE0B7380DE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E665687-4656-3932-B197-618ADD59DF23}"/>
              </a:ext>
            </a:extLst>
          </p:cNvPr>
          <p:cNvSpPr>
            <a:spLocks noGrp="1"/>
          </p:cNvSpPr>
          <p:nvPr>
            <p:ph type="dt" sz="half" idx="10"/>
          </p:nvPr>
        </p:nvSpPr>
        <p:spPr/>
        <p:txBody>
          <a:bodyPr/>
          <a:lstStyle/>
          <a:p>
            <a:fld id="{CFA54D01-4020-EF4D-A26D-C9C2CC59E477}" type="datetime1">
              <a:t>10/2/24</a:t>
            </a:fld>
            <a:endParaRPr lang="en-US"/>
          </a:p>
        </p:txBody>
      </p:sp>
      <p:sp>
        <p:nvSpPr>
          <p:cNvPr id="6" name="Footer Placeholder 5">
            <a:extLst>
              <a:ext uri="{FF2B5EF4-FFF2-40B4-BE49-F238E27FC236}">
                <a16:creationId xmlns:a16="http://schemas.microsoft.com/office/drawing/2014/main" id="{6DF7FDAF-4399-BC5B-B29D-E8DEA9D8E8A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666AA70-8256-39B8-8568-8AEA726ECE94}"/>
              </a:ext>
            </a:extLst>
          </p:cNvPr>
          <p:cNvSpPr>
            <a:spLocks noGrp="1"/>
          </p:cNvSpPr>
          <p:nvPr>
            <p:ph type="sldNum" sz="quarter" idx="12"/>
          </p:nvPr>
        </p:nvSpPr>
        <p:spPr/>
        <p:txBody>
          <a:bodyPr/>
          <a:lstStyle/>
          <a:p>
            <a:fld id="{EEC23A46-D688-704E-8031-7D23FF3332BA}" type="slidenum">
              <a:t>‹#›</a:t>
            </a:fld>
            <a:endParaRPr lang="en-US"/>
          </a:p>
        </p:txBody>
      </p:sp>
    </p:spTree>
    <p:extLst>
      <p:ext uri="{BB962C8B-B14F-4D97-AF65-F5344CB8AC3E}">
        <p14:creationId xmlns:p14="http://schemas.microsoft.com/office/powerpoint/2010/main" val="582679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93A8F8-FA97-F076-622F-386E2756538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4F0090E-E64E-6638-6E01-FE607FA1980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ACCD3F8-9650-483A-CD99-7E61D7C27CB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5C342FF-4053-0819-7EFB-47C49BC2D70A}"/>
              </a:ext>
            </a:extLst>
          </p:cNvPr>
          <p:cNvSpPr>
            <a:spLocks noGrp="1"/>
          </p:cNvSpPr>
          <p:nvPr>
            <p:ph type="dt" sz="half" idx="10"/>
          </p:nvPr>
        </p:nvSpPr>
        <p:spPr/>
        <p:txBody>
          <a:bodyPr/>
          <a:lstStyle/>
          <a:p>
            <a:fld id="{0A8E9857-535D-D34C-993B-82FBB2B36561}" type="datetime1">
              <a:t>10/2/24</a:t>
            </a:fld>
            <a:endParaRPr lang="en-US"/>
          </a:p>
        </p:txBody>
      </p:sp>
      <p:sp>
        <p:nvSpPr>
          <p:cNvPr id="6" name="Footer Placeholder 5">
            <a:extLst>
              <a:ext uri="{FF2B5EF4-FFF2-40B4-BE49-F238E27FC236}">
                <a16:creationId xmlns:a16="http://schemas.microsoft.com/office/drawing/2014/main" id="{BCC6B6E1-5D17-50E6-3D6B-FE8772E5337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CD953FA-0379-755C-97CD-55F7B4BF0979}"/>
              </a:ext>
            </a:extLst>
          </p:cNvPr>
          <p:cNvSpPr>
            <a:spLocks noGrp="1"/>
          </p:cNvSpPr>
          <p:nvPr>
            <p:ph type="sldNum" sz="quarter" idx="12"/>
          </p:nvPr>
        </p:nvSpPr>
        <p:spPr/>
        <p:txBody>
          <a:bodyPr/>
          <a:lstStyle/>
          <a:p>
            <a:fld id="{EEC23A46-D688-704E-8031-7D23FF3332BA}" type="slidenum">
              <a:t>‹#›</a:t>
            </a:fld>
            <a:endParaRPr lang="en-US"/>
          </a:p>
        </p:txBody>
      </p:sp>
    </p:spTree>
    <p:extLst>
      <p:ext uri="{BB962C8B-B14F-4D97-AF65-F5344CB8AC3E}">
        <p14:creationId xmlns:p14="http://schemas.microsoft.com/office/powerpoint/2010/main" val="39787527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03C53F4-1F25-8022-473E-135CB9C6B81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1487A82-00B0-4CCB-6FC6-20F69572549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4E286C-72D5-3A65-0950-137DBF83981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E9FBEF-5EA7-9144-B4CA-D4CCB6CBEC2A}" type="datetime1">
              <a:t>10/2/24</a:t>
            </a:fld>
            <a:endParaRPr lang="en-US"/>
          </a:p>
        </p:txBody>
      </p:sp>
      <p:sp>
        <p:nvSpPr>
          <p:cNvPr id="5" name="Footer Placeholder 4">
            <a:extLst>
              <a:ext uri="{FF2B5EF4-FFF2-40B4-BE49-F238E27FC236}">
                <a16:creationId xmlns:a16="http://schemas.microsoft.com/office/drawing/2014/main" id="{355E751E-6189-FF54-7E91-AB8EBF8A766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6978720-3283-A323-9C47-0C12D399B33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C23A46-D688-704E-8031-7D23FF3332BA}" type="slidenum">
              <a:t>‹#›</a:t>
            </a:fld>
            <a:endParaRPr lang="en-US"/>
          </a:p>
        </p:txBody>
      </p:sp>
    </p:spTree>
    <p:extLst>
      <p:ext uri="{BB962C8B-B14F-4D97-AF65-F5344CB8AC3E}">
        <p14:creationId xmlns:p14="http://schemas.microsoft.com/office/powerpoint/2010/main" val="39749336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D21733-85F2-8967-EF33-23BA9C03DCAF}"/>
              </a:ext>
            </a:extLst>
          </p:cNvPr>
          <p:cNvSpPr>
            <a:spLocks noGrp="1"/>
          </p:cNvSpPr>
          <p:nvPr>
            <p:ph type="ctrTitle"/>
          </p:nvPr>
        </p:nvSpPr>
        <p:spPr>
          <a:xfrm>
            <a:off x="1304693" y="1122363"/>
            <a:ext cx="9567745" cy="590823"/>
          </a:xfrm>
        </p:spPr>
        <p:txBody>
          <a:bodyPr>
            <a:normAutofit/>
          </a:bodyPr>
          <a:lstStyle/>
          <a:p>
            <a:r>
              <a:rPr lang="en-US" sz="3200" b="1">
                <a:latin typeface="Calibri" panose="020F0502020204030204" pitchFamily="34" charset="0"/>
                <a:cs typeface="Calibri" panose="020F0502020204030204" pitchFamily="34" charset="0"/>
              </a:rPr>
              <a:t>Main Cybersecurity Challenges</a:t>
            </a:r>
          </a:p>
        </p:txBody>
      </p:sp>
      <p:sp>
        <p:nvSpPr>
          <p:cNvPr id="3" name="Subtitle 2">
            <a:extLst>
              <a:ext uri="{FF2B5EF4-FFF2-40B4-BE49-F238E27FC236}">
                <a16:creationId xmlns:a16="http://schemas.microsoft.com/office/drawing/2014/main" id="{1112FCC4-4659-98F8-F749-617C628B967D}"/>
              </a:ext>
            </a:extLst>
          </p:cNvPr>
          <p:cNvSpPr>
            <a:spLocks noGrp="1"/>
          </p:cNvSpPr>
          <p:nvPr>
            <p:ph type="subTitle" idx="1"/>
          </p:nvPr>
        </p:nvSpPr>
        <p:spPr>
          <a:xfrm>
            <a:off x="1524000" y="3602039"/>
            <a:ext cx="9144000" cy="1484968"/>
          </a:xfrm>
        </p:spPr>
        <p:txBody>
          <a:bodyPr/>
          <a:lstStyle/>
          <a:p>
            <a:r>
              <a:rPr lang="en-US"/>
              <a:t>Joe St Sauver, Ph.D.</a:t>
            </a:r>
            <a:br>
              <a:rPr lang="en-US"/>
            </a:br>
            <a:r>
              <a:rPr lang="en-US"/>
              <a:t>M3AAWG Expert Advisor</a:t>
            </a:r>
            <a:br>
              <a:rPr lang="en-US"/>
            </a:br>
            <a:br>
              <a:rPr lang="en-US"/>
            </a:br>
            <a:r>
              <a:rPr lang="en-US"/>
              <a:t>M3AAWG 62, Toronto, Ontario</a:t>
            </a:r>
          </a:p>
        </p:txBody>
      </p:sp>
    </p:spTree>
    <p:extLst>
      <p:ext uri="{BB962C8B-B14F-4D97-AF65-F5344CB8AC3E}">
        <p14:creationId xmlns:p14="http://schemas.microsoft.com/office/powerpoint/2010/main" val="33672416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20278E-BEE0-CCEF-A74B-8AD34FC7ABA8}"/>
              </a:ext>
            </a:extLst>
          </p:cNvPr>
          <p:cNvSpPr>
            <a:spLocks noGrp="1"/>
          </p:cNvSpPr>
          <p:nvPr>
            <p:ph type="title"/>
          </p:nvPr>
        </p:nvSpPr>
        <p:spPr>
          <a:xfrm>
            <a:off x="178675" y="168168"/>
            <a:ext cx="11803117" cy="512870"/>
          </a:xfrm>
        </p:spPr>
        <p:txBody>
          <a:bodyPr>
            <a:normAutofit/>
          </a:bodyPr>
          <a:lstStyle/>
          <a:p>
            <a:r>
              <a:rPr lang="en-US" sz="3200" b="1">
                <a:latin typeface="Calibri" panose="020F0502020204030204" pitchFamily="34" charset="0"/>
                <a:cs typeface="Calibri" panose="020F0502020204030204" pitchFamily="34" charset="0"/>
              </a:rPr>
              <a:t>6) Threshold Effects</a:t>
            </a:r>
          </a:p>
        </p:txBody>
      </p:sp>
      <p:sp>
        <p:nvSpPr>
          <p:cNvPr id="3" name="Content Placeholder 2">
            <a:extLst>
              <a:ext uri="{FF2B5EF4-FFF2-40B4-BE49-F238E27FC236}">
                <a16:creationId xmlns:a16="http://schemas.microsoft.com/office/drawing/2014/main" id="{8BC5AC36-2765-F04F-1FD5-9F62C27EAE43}"/>
              </a:ext>
            </a:extLst>
          </p:cNvPr>
          <p:cNvSpPr>
            <a:spLocks noGrp="1"/>
          </p:cNvSpPr>
          <p:nvPr>
            <p:ph idx="1"/>
          </p:nvPr>
        </p:nvSpPr>
        <p:spPr>
          <a:xfrm>
            <a:off x="273269" y="780585"/>
            <a:ext cx="11708523" cy="5754030"/>
          </a:xfrm>
        </p:spPr>
        <p:txBody>
          <a:bodyPr>
            <a:normAutofit/>
          </a:bodyPr>
          <a:lstStyle/>
          <a:p>
            <a:r>
              <a:rPr lang="en-US" sz="2400" b="1" i="0">
                <a:solidFill>
                  <a:srgbClr val="1D1C1D"/>
                </a:solidFill>
                <a:effectLst/>
                <a:latin typeface="Calibri" panose="020F0502020204030204" pitchFamily="34" charset="0"/>
                <a:cs typeface="Calibri" panose="020F0502020204030204" pitchFamily="34" charset="0"/>
              </a:rPr>
              <a:t>Risk:</a:t>
            </a:r>
            <a:r>
              <a:rPr lang="en-US" sz="2400" b="0" i="0">
                <a:solidFill>
                  <a:srgbClr val="1D1C1D"/>
                </a:solidFill>
                <a:effectLst/>
                <a:latin typeface="Calibri" panose="020F0502020204030204" pitchFamily="34" charset="0"/>
                <a:cs typeface="Calibri" panose="020F0502020204030204" pitchFamily="34" charset="0"/>
              </a:rPr>
              <a:t> Law enforcement agencies can't Investigate, arrest, and successfully prosecute all cybercriminals, so they tend to focus their attentions on the "worst of the worst."</a:t>
            </a:r>
            <a:br>
              <a:rPr lang="en-US" sz="2400" b="0" i="0">
                <a:solidFill>
                  <a:srgbClr val="1D1C1D"/>
                </a:solidFill>
                <a:effectLst/>
                <a:latin typeface="Calibri" panose="020F0502020204030204" pitchFamily="34" charset="0"/>
                <a:cs typeface="Calibri" panose="020F0502020204030204" pitchFamily="34" charset="0"/>
              </a:rPr>
            </a:br>
            <a:r>
              <a:rPr lang="en-US" sz="2400" b="0" i="0">
                <a:solidFill>
                  <a:srgbClr val="1D1C1D"/>
                </a:solidFill>
                <a:effectLst/>
                <a:latin typeface="Calibri" panose="020F0502020204030204" pitchFamily="34" charset="0"/>
                <a:cs typeface="Calibri" panose="020F0502020204030204" pitchFamily="34" charset="0"/>
              </a:rPr>
              <a:t>The unintended consequence of that is that many cyber crimes are virtually consequence-free for the cybercriminal entities perpetrating those crimes – at least as long as they are careful not to become too noteworthy or too worthy of official attention.</a:t>
            </a:r>
          </a:p>
          <a:p>
            <a:r>
              <a:rPr lang="en-US" sz="2400" b="0" i="0">
                <a:solidFill>
                  <a:srgbClr val="1D1C1D"/>
                </a:solidFill>
                <a:effectLst/>
                <a:latin typeface="Calibri" panose="020F0502020204030204" pitchFamily="34" charset="0"/>
                <a:cs typeface="Calibri" panose="020F0502020204030204" pitchFamily="34" charset="0"/>
              </a:rPr>
              <a:t>In a real world analogy, "everyone speeds" on major highways, but you're more likely to get pulled over if you're doing 35 over in a brand-new bright red Ferrari rather than doing 8 over in a couple year old Toyota or Honda)</a:t>
            </a:r>
          </a:p>
          <a:p>
            <a:r>
              <a:rPr lang="en-US" sz="2400" b="1">
                <a:solidFill>
                  <a:srgbClr val="1D1C1D"/>
                </a:solidFill>
                <a:latin typeface="Calibri" panose="020F0502020204030204" pitchFamily="34" charset="0"/>
                <a:cs typeface="Calibri" panose="020F0502020204030204" pitchFamily="34" charset="0"/>
              </a:rPr>
              <a:t>Example:</a:t>
            </a:r>
            <a:r>
              <a:rPr lang="en-US" sz="2400">
                <a:solidFill>
                  <a:srgbClr val="1D1C1D"/>
                </a:solidFill>
                <a:latin typeface="Calibri" panose="020F0502020204030204" pitchFamily="34" charset="0"/>
                <a:cs typeface="Calibri" panose="020F0502020204030204" pitchFamily="34" charset="0"/>
              </a:rPr>
              <a:t> </a:t>
            </a:r>
            <a:r>
              <a:rPr lang="en-US" sz="2400" b="0" i="0">
                <a:solidFill>
                  <a:srgbClr val="4C4D4F"/>
                </a:solidFill>
                <a:effectLst/>
                <a:latin typeface="Calibri" panose="020F0502020204030204" pitchFamily="34" charset="0"/>
                <a:cs typeface="Calibri" panose="020F0502020204030204" pitchFamily="34" charset="0"/>
              </a:rPr>
              <a:t>The likelihood that a cybercrime entity is detected and prosecuted in the U.S. is estimated to be around </a:t>
            </a:r>
            <a:r>
              <a:rPr lang="en-US" sz="2400" b="1" i="0">
                <a:solidFill>
                  <a:srgbClr val="4C4D4F"/>
                </a:solidFill>
                <a:effectLst/>
                <a:latin typeface="Calibri" panose="020F0502020204030204" pitchFamily="34" charset="0"/>
                <a:cs typeface="Calibri" panose="020F0502020204030204" pitchFamily="34" charset="0"/>
              </a:rPr>
              <a:t>0.05 percent.</a:t>
            </a:r>
            <a:r>
              <a:rPr lang="en-US" sz="2400" b="0" i="0">
                <a:solidFill>
                  <a:srgbClr val="4C4D4F"/>
                </a:solidFill>
                <a:effectLst/>
                <a:latin typeface="Calibri" panose="020F0502020204030204" pitchFamily="34" charset="0"/>
                <a:cs typeface="Calibri" panose="020F0502020204030204" pitchFamily="34" charset="0"/>
              </a:rPr>
              <a:t> [ref: https://www.weforum.org/agenda/2020/01/</a:t>
            </a:r>
            <a:br>
              <a:rPr lang="en-US" sz="2400" b="0" i="0">
                <a:solidFill>
                  <a:srgbClr val="4C4D4F"/>
                </a:solidFill>
                <a:effectLst/>
                <a:latin typeface="Calibri" panose="020F0502020204030204" pitchFamily="34" charset="0"/>
                <a:cs typeface="Calibri" panose="020F0502020204030204" pitchFamily="34" charset="0"/>
              </a:rPr>
            </a:br>
            <a:r>
              <a:rPr lang="en-US" sz="2400" b="0" i="0">
                <a:solidFill>
                  <a:srgbClr val="4C4D4F"/>
                </a:solidFill>
                <a:effectLst/>
                <a:latin typeface="Calibri" panose="020F0502020204030204" pitchFamily="34" charset="0"/>
                <a:cs typeface="Calibri" panose="020F0502020204030204" pitchFamily="34" charset="0"/>
              </a:rPr>
              <a:t>partnerships-are-our-best-weapon-in-the-fight-against-cybercrime-heres-why/ citing</a:t>
            </a:r>
            <a:br>
              <a:rPr lang="en-US" sz="2400" b="0" i="0">
                <a:solidFill>
                  <a:srgbClr val="4C4D4F"/>
                </a:solidFill>
                <a:effectLst/>
                <a:latin typeface="Calibri" panose="020F0502020204030204" pitchFamily="34" charset="0"/>
                <a:cs typeface="Calibri" panose="020F0502020204030204" pitchFamily="34" charset="0"/>
              </a:rPr>
            </a:br>
            <a:r>
              <a:rPr lang="en-US" sz="2400" b="0" i="0">
                <a:solidFill>
                  <a:srgbClr val="4C4D4F"/>
                </a:solidFill>
                <a:effectLst/>
                <a:latin typeface="Calibri" panose="020F0502020204030204" pitchFamily="34" charset="0"/>
                <a:cs typeface="Calibri" panose="020F0502020204030204" pitchFamily="34" charset="0"/>
              </a:rPr>
              <a:t>https://www.thirdway.org/report/to-catch-a-hacker-toward-a-comprehensive-strategy-to-identify-pursue-and-punish-malicious-cyber-actors ]</a:t>
            </a:r>
          </a:p>
          <a:p>
            <a:r>
              <a:rPr lang="en-US" sz="2400" b="1">
                <a:solidFill>
                  <a:srgbClr val="4C4D4F"/>
                </a:solidFill>
                <a:latin typeface="Calibri" panose="020F0502020204030204" pitchFamily="34" charset="0"/>
                <a:cs typeface="Calibri" panose="020F0502020204030204" pitchFamily="34" charset="0"/>
              </a:rPr>
              <a:t>Mitigation:</a:t>
            </a:r>
            <a:r>
              <a:rPr lang="en-US" sz="2400">
                <a:solidFill>
                  <a:srgbClr val="4C4D4F"/>
                </a:solidFill>
                <a:latin typeface="Calibri" panose="020F0502020204030204" pitchFamily="34" charset="0"/>
                <a:cs typeface="Calibri" panose="020F0502020204030204" pitchFamily="34" charset="0"/>
              </a:rPr>
              <a:t> We need </a:t>
            </a:r>
            <a:r>
              <a:rPr lang="en-US" sz="2400" b="1">
                <a:solidFill>
                  <a:srgbClr val="4C4D4F"/>
                </a:solidFill>
                <a:latin typeface="Calibri" panose="020F0502020204030204" pitchFamily="34" charset="0"/>
                <a:cs typeface="Calibri" panose="020F0502020204030204" pitchFamily="34" charset="0"/>
              </a:rPr>
              <a:t>more cyber cops (and more specialized prosecutors),</a:t>
            </a:r>
            <a:r>
              <a:rPr lang="en-US" sz="2400">
                <a:solidFill>
                  <a:srgbClr val="4C4D4F"/>
                </a:solidFill>
                <a:latin typeface="Calibri" panose="020F0502020204030204" pitchFamily="34" charset="0"/>
                <a:cs typeface="Calibri" panose="020F0502020204030204" pitchFamily="34" charset="0"/>
              </a:rPr>
              <a:t> or law enforcement needs to intentionally engage in at least some enforcement activity that </a:t>
            </a:r>
            <a:r>
              <a:rPr lang="en-US" sz="2400" b="1">
                <a:solidFill>
                  <a:srgbClr val="4C4D4F"/>
                </a:solidFill>
                <a:latin typeface="Calibri" panose="020F0502020204030204" pitchFamily="34" charset="0"/>
                <a:cs typeface="Calibri" panose="020F0502020204030204" pitchFamily="34" charset="0"/>
              </a:rPr>
              <a:t>reaches down to target lower tier "average" or "street level" cyber criminals.</a:t>
            </a:r>
            <a:endParaRPr lang="en-US" sz="2400" b="1">
              <a:latin typeface="Calibri" panose="020F0502020204030204" pitchFamily="34" charset="0"/>
              <a:cs typeface="Calibri" panose="020F0502020204030204" pitchFamily="34" charset="0"/>
            </a:endParaRPr>
          </a:p>
        </p:txBody>
      </p:sp>
      <p:sp>
        <p:nvSpPr>
          <p:cNvPr id="4" name="Slide Number Placeholder 3">
            <a:extLst>
              <a:ext uri="{FF2B5EF4-FFF2-40B4-BE49-F238E27FC236}">
                <a16:creationId xmlns:a16="http://schemas.microsoft.com/office/drawing/2014/main" id="{A5AB60F3-F766-577C-8361-D33D38FDC8E9}"/>
              </a:ext>
            </a:extLst>
          </p:cNvPr>
          <p:cNvSpPr>
            <a:spLocks noGrp="1"/>
          </p:cNvSpPr>
          <p:nvPr>
            <p:ph type="sldNum" sz="quarter" idx="12"/>
          </p:nvPr>
        </p:nvSpPr>
        <p:spPr/>
        <p:txBody>
          <a:bodyPr/>
          <a:lstStyle/>
          <a:p>
            <a:fld id="{EEC23A46-D688-704E-8031-7D23FF3332BA}" type="slidenum">
              <a:rPr lang="en-US"/>
              <a:t>10</a:t>
            </a:fld>
            <a:endParaRPr lang="en-US"/>
          </a:p>
        </p:txBody>
      </p:sp>
    </p:spTree>
    <p:extLst>
      <p:ext uri="{BB962C8B-B14F-4D97-AF65-F5344CB8AC3E}">
        <p14:creationId xmlns:p14="http://schemas.microsoft.com/office/powerpoint/2010/main" val="15085937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20278E-BEE0-CCEF-A74B-8AD34FC7ABA8}"/>
              </a:ext>
            </a:extLst>
          </p:cNvPr>
          <p:cNvSpPr>
            <a:spLocks noGrp="1"/>
          </p:cNvSpPr>
          <p:nvPr>
            <p:ph type="title"/>
          </p:nvPr>
        </p:nvSpPr>
        <p:spPr>
          <a:xfrm>
            <a:off x="178675" y="168168"/>
            <a:ext cx="11803117" cy="512870"/>
          </a:xfrm>
        </p:spPr>
        <p:txBody>
          <a:bodyPr>
            <a:normAutofit/>
          </a:bodyPr>
          <a:lstStyle/>
          <a:p>
            <a:r>
              <a:rPr lang="en-US" sz="3200" b="1">
                <a:latin typeface="Calibri" panose="020F0502020204030204" pitchFamily="34" charset="0"/>
                <a:cs typeface="Calibri" panose="020F0502020204030204" pitchFamily="34" charset="0"/>
              </a:rPr>
              <a:t>7) Time Horizons: We're Way Too Short-Term-Focused</a:t>
            </a:r>
          </a:p>
        </p:txBody>
      </p:sp>
      <p:sp>
        <p:nvSpPr>
          <p:cNvPr id="3" name="Content Placeholder 2">
            <a:extLst>
              <a:ext uri="{FF2B5EF4-FFF2-40B4-BE49-F238E27FC236}">
                <a16:creationId xmlns:a16="http://schemas.microsoft.com/office/drawing/2014/main" id="{8BC5AC36-2765-F04F-1FD5-9F62C27EAE43}"/>
              </a:ext>
            </a:extLst>
          </p:cNvPr>
          <p:cNvSpPr>
            <a:spLocks noGrp="1"/>
          </p:cNvSpPr>
          <p:nvPr>
            <p:ph idx="1"/>
          </p:nvPr>
        </p:nvSpPr>
        <p:spPr>
          <a:xfrm>
            <a:off x="273269" y="893379"/>
            <a:ext cx="11708523" cy="5360276"/>
          </a:xfrm>
        </p:spPr>
        <p:txBody>
          <a:bodyPr>
            <a:normAutofit/>
          </a:bodyPr>
          <a:lstStyle/>
          <a:p>
            <a:r>
              <a:rPr lang="en-US" sz="2400"/>
              <a:t>Some cybersecurity efforts take sustained time and effort, but its seems as if increasingly there's only time for </a:t>
            </a:r>
            <a:r>
              <a:rPr lang="en-US" sz="2400" b="1"/>
              <a:t>"quick win"/short-term cybersecurity projects.</a:t>
            </a:r>
            <a:r>
              <a:rPr lang="en-US" sz="2400"/>
              <a:t> (This may a manifestation of a largely-"reactive" cybersecurity posture)</a:t>
            </a:r>
            <a:br>
              <a:rPr lang="en-US" sz="2400"/>
            </a:br>
            <a:endParaRPr lang="en-US" sz="2400"/>
          </a:p>
          <a:p>
            <a:r>
              <a:rPr lang="en-US" sz="2400" b="1"/>
              <a:t>Cybersecurity </a:t>
            </a:r>
            <a:r>
              <a:rPr lang="en-US" sz="2400" b="1" u="sng"/>
              <a:t>forecasts</a:t>
            </a:r>
            <a:r>
              <a:rPr lang="en-US" sz="2400" b="1"/>
              <a:t> are ALSO correspondingly short term,</a:t>
            </a:r>
            <a:r>
              <a:rPr lang="en-US" sz="2400"/>
              <a:t> frequently using just a three to five years horizon (which only gets us out to 2030 or so). For example: "Cybersecurity Futures 2030: New Foundations,"</a:t>
            </a:r>
            <a:br>
              <a:rPr lang="en-US" sz="2400"/>
            </a:br>
            <a:r>
              <a:rPr lang="en-US" sz="2400"/>
              <a:t>https://www.weforum.org/publications/cybersecurity-futures-2030-new-foundations/</a:t>
            </a:r>
            <a:br>
              <a:rPr lang="en-US" sz="2400"/>
            </a:br>
            <a:endParaRPr lang="en-US" sz="2400"/>
          </a:p>
          <a:p>
            <a:r>
              <a:rPr lang="en-US" sz="2400"/>
              <a:t>One noteworthy exception: [U.S.] Air Force Center for Strategy and Technology is explicitly focusing on 2035 and beyond. Their promo blurb: </a:t>
            </a:r>
            <a:r>
              <a:rPr lang="en-US" sz="2400" b="1"/>
              <a:t>"Welcome to 2035: The Age of Surprise," </a:t>
            </a:r>
            <a:r>
              <a:rPr lang="en-US" sz="2400"/>
              <a:t>https://www.youtube.com/watch?v=9Xpu2QqLnHY highlights the challenges.</a:t>
            </a:r>
            <a:br>
              <a:rPr lang="en-US" sz="2400"/>
            </a:br>
            <a:endParaRPr lang="en-US" sz="2400"/>
          </a:p>
          <a:p>
            <a:r>
              <a:rPr lang="en-US" sz="2400" b="1"/>
              <a:t>Bottom Line:</a:t>
            </a:r>
            <a:r>
              <a:rPr lang="en-US" sz="2400"/>
              <a:t> we need to to quit "staring at our skis" and get used to "looking  ahead down the slope" – at least if we want to avoid cyber "trees" suddenly appearing in our path. </a:t>
            </a:r>
            <a:br>
              <a:rPr lang="en-US" sz="2400"/>
            </a:br>
            <a:endParaRPr lang="en-US" sz="2400"/>
          </a:p>
        </p:txBody>
      </p:sp>
      <p:sp>
        <p:nvSpPr>
          <p:cNvPr id="4" name="Slide Number Placeholder 3">
            <a:extLst>
              <a:ext uri="{FF2B5EF4-FFF2-40B4-BE49-F238E27FC236}">
                <a16:creationId xmlns:a16="http://schemas.microsoft.com/office/drawing/2014/main" id="{A5AB60F3-F766-577C-8361-D33D38FDC8E9}"/>
              </a:ext>
            </a:extLst>
          </p:cNvPr>
          <p:cNvSpPr>
            <a:spLocks noGrp="1"/>
          </p:cNvSpPr>
          <p:nvPr>
            <p:ph type="sldNum" sz="quarter" idx="12"/>
          </p:nvPr>
        </p:nvSpPr>
        <p:spPr/>
        <p:txBody>
          <a:bodyPr/>
          <a:lstStyle/>
          <a:p>
            <a:fld id="{EEC23A46-D688-704E-8031-7D23FF3332BA}" type="slidenum">
              <a:rPr lang="en-US"/>
              <a:t>11</a:t>
            </a:fld>
            <a:endParaRPr lang="en-US"/>
          </a:p>
        </p:txBody>
      </p:sp>
    </p:spTree>
    <p:extLst>
      <p:ext uri="{BB962C8B-B14F-4D97-AF65-F5344CB8AC3E}">
        <p14:creationId xmlns:p14="http://schemas.microsoft.com/office/powerpoint/2010/main" val="19281856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20278E-BEE0-CCEF-A74B-8AD34FC7ABA8}"/>
              </a:ext>
            </a:extLst>
          </p:cNvPr>
          <p:cNvSpPr>
            <a:spLocks noGrp="1"/>
          </p:cNvSpPr>
          <p:nvPr>
            <p:ph type="title"/>
          </p:nvPr>
        </p:nvSpPr>
        <p:spPr>
          <a:xfrm>
            <a:off x="178675" y="168168"/>
            <a:ext cx="11803117" cy="512870"/>
          </a:xfrm>
        </p:spPr>
        <p:txBody>
          <a:bodyPr>
            <a:normAutofit/>
          </a:bodyPr>
          <a:lstStyle/>
          <a:p>
            <a:r>
              <a:rPr lang="en-US" sz="3200" b="1">
                <a:latin typeface="Calibri" panose="020F0502020204030204" pitchFamily="34" charset="0"/>
                <a:cs typeface="Calibri" panose="020F0502020204030204" pitchFamily="34" charset="0"/>
              </a:rPr>
              <a:t>8) Underinvestment</a:t>
            </a:r>
          </a:p>
        </p:txBody>
      </p:sp>
      <p:sp>
        <p:nvSpPr>
          <p:cNvPr id="3" name="Content Placeholder 2">
            <a:extLst>
              <a:ext uri="{FF2B5EF4-FFF2-40B4-BE49-F238E27FC236}">
                <a16:creationId xmlns:a16="http://schemas.microsoft.com/office/drawing/2014/main" id="{8BC5AC36-2765-F04F-1FD5-9F62C27EAE43}"/>
              </a:ext>
            </a:extLst>
          </p:cNvPr>
          <p:cNvSpPr>
            <a:spLocks noGrp="1"/>
          </p:cNvSpPr>
          <p:nvPr>
            <p:ph idx="1"/>
          </p:nvPr>
        </p:nvSpPr>
        <p:spPr>
          <a:xfrm>
            <a:off x="273269" y="780585"/>
            <a:ext cx="11708523" cy="5940890"/>
          </a:xfrm>
        </p:spPr>
        <p:txBody>
          <a:bodyPr>
            <a:normAutofit/>
          </a:bodyPr>
          <a:lstStyle/>
          <a:p>
            <a:r>
              <a:rPr lang="en-US" sz="2400"/>
              <a:t>On average, organizations spend just </a:t>
            </a:r>
            <a:r>
              <a:rPr lang="en-US" sz="2400" b="1"/>
              <a:t>10% of their IT budget on cybersecurity.</a:t>
            </a:r>
            <a:r>
              <a:rPr lang="en-US" sz="2400"/>
              <a:t> [ref:</a:t>
            </a:r>
            <a:br>
              <a:rPr lang="en-US" sz="2400"/>
            </a:br>
            <a:r>
              <a:rPr lang="en-US" sz="2400"/>
              <a:t>https://www.senseon.io/blog/how-much-should-a-business-spend-on-cybersecurity]</a:t>
            </a:r>
            <a:br>
              <a:rPr lang="en-US" sz="2400"/>
            </a:br>
            <a:endParaRPr lang="en-US" sz="2400"/>
          </a:p>
          <a:p>
            <a:r>
              <a:rPr lang="en-US" sz="2400" b="1"/>
              <a:t>Risk:</a:t>
            </a:r>
            <a:r>
              <a:rPr lang="en-US" sz="2400"/>
              <a:t> Failure to adequately invest in cybersecurity can results in costly potentially-avoidable incidents. Impacts will often include both internal-to-the-organization and external costs.</a:t>
            </a:r>
            <a:br>
              <a:rPr lang="en-US" sz="2400"/>
            </a:br>
            <a:endParaRPr lang="en-US" sz="2400"/>
          </a:p>
          <a:p>
            <a:pPr>
              <a:spcAft>
                <a:spcPts val="600"/>
              </a:spcAft>
            </a:pPr>
            <a:r>
              <a:rPr lang="en-US" sz="2400" b="1"/>
              <a:t>Example:</a:t>
            </a:r>
            <a:r>
              <a:rPr lang="en-US" sz="2400"/>
              <a:t> </a:t>
            </a:r>
            <a:r>
              <a:rPr lang="en-US" sz="2400" b="1" u="sng"/>
              <a:t>May 2017 WannaCry Ransomware attack</a:t>
            </a:r>
            <a:r>
              <a:rPr lang="en-US" sz="2400"/>
              <a:t> impacting 300,000 computers in 150 countries. [ref: https://en.wikipedia.org/wiki/WannaCry_ransomware_attack ]</a:t>
            </a:r>
            <a:br>
              <a:rPr lang="en-US" sz="2400"/>
            </a:br>
            <a:r>
              <a:rPr lang="en-US" sz="2400"/>
              <a:t>Successfully-attacked computers were still running outdated versions of Windows (or had failed to apply available security patches). Even a basic cybersecurity program would normally have ensured current operating systems/current patch levels, right?</a:t>
            </a:r>
            <a:br>
              <a:rPr lang="en-US" sz="2400"/>
            </a:br>
            <a:endParaRPr lang="en-US" sz="2400"/>
          </a:p>
          <a:p>
            <a:r>
              <a:rPr lang="en-US" sz="2400" b="1"/>
              <a:t>Mitigation:</a:t>
            </a:r>
            <a:r>
              <a:rPr lang="en-US" sz="2400"/>
              <a:t> Ensure adequate investment in cybersecurity.</a:t>
            </a:r>
            <a:br>
              <a:rPr lang="en-US" sz="2400"/>
            </a:br>
            <a:br>
              <a:rPr lang="en-US" sz="2400"/>
            </a:br>
            <a:r>
              <a:rPr lang="en-US" sz="2400"/>
              <a:t>I'm not going to suggest a specific value, but we could certainly have a conversation about </a:t>
            </a:r>
            <a:r>
              <a:rPr lang="en-US" sz="2400" b="1"/>
              <a:t>planned cybersecurity costs</a:t>
            </a:r>
            <a:r>
              <a:rPr lang="en-US" sz="2400"/>
              <a:t> vs </a:t>
            </a:r>
            <a:r>
              <a:rPr lang="en-US" sz="2400" b="1"/>
              <a:t>the unplanned costs of mitigating cybersecurity failures</a:t>
            </a:r>
          </a:p>
        </p:txBody>
      </p:sp>
      <p:sp>
        <p:nvSpPr>
          <p:cNvPr id="4" name="Slide Number Placeholder 3">
            <a:extLst>
              <a:ext uri="{FF2B5EF4-FFF2-40B4-BE49-F238E27FC236}">
                <a16:creationId xmlns:a16="http://schemas.microsoft.com/office/drawing/2014/main" id="{A5AB60F3-F766-577C-8361-D33D38FDC8E9}"/>
              </a:ext>
            </a:extLst>
          </p:cNvPr>
          <p:cNvSpPr>
            <a:spLocks noGrp="1"/>
          </p:cNvSpPr>
          <p:nvPr>
            <p:ph type="sldNum" sz="quarter" idx="12"/>
          </p:nvPr>
        </p:nvSpPr>
        <p:spPr>
          <a:xfrm>
            <a:off x="10549054" y="6356350"/>
            <a:ext cx="804745" cy="365125"/>
          </a:xfrm>
        </p:spPr>
        <p:txBody>
          <a:bodyPr/>
          <a:lstStyle/>
          <a:p>
            <a:fld id="{EEC23A46-D688-704E-8031-7D23FF3332BA}" type="slidenum">
              <a:rPr lang="en-US" sz="1800"/>
              <a:t>12</a:t>
            </a:fld>
            <a:endParaRPr lang="en-US" sz="1800"/>
          </a:p>
        </p:txBody>
      </p:sp>
    </p:spTree>
    <p:extLst>
      <p:ext uri="{BB962C8B-B14F-4D97-AF65-F5344CB8AC3E}">
        <p14:creationId xmlns:p14="http://schemas.microsoft.com/office/powerpoint/2010/main" val="792001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20278E-BEE0-CCEF-A74B-8AD34FC7ABA8}"/>
              </a:ext>
            </a:extLst>
          </p:cNvPr>
          <p:cNvSpPr>
            <a:spLocks noGrp="1"/>
          </p:cNvSpPr>
          <p:nvPr>
            <p:ph type="title"/>
          </p:nvPr>
        </p:nvSpPr>
        <p:spPr>
          <a:xfrm>
            <a:off x="178675" y="136525"/>
            <a:ext cx="11803117" cy="512870"/>
          </a:xfrm>
        </p:spPr>
        <p:txBody>
          <a:bodyPr>
            <a:normAutofit/>
          </a:bodyPr>
          <a:lstStyle/>
          <a:p>
            <a:r>
              <a:rPr lang="en-US" sz="3200" b="1">
                <a:latin typeface="Calibri" panose="020F0502020204030204" pitchFamily="34" charset="0"/>
                <a:cs typeface="Calibri" panose="020F0502020204030204" pitchFamily="34" charset="0"/>
              </a:rPr>
              <a:t>9) Understaffing</a:t>
            </a:r>
          </a:p>
        </p:txBody>
      </p:sp>
      <p:sp>
        <p:nvSpPr>
          <p:cNvPr id="3" name="Content Placeholder 2">
            <a:extLst>
              <a:ext uri="{FF2B5EF4-FFF2-40B4-BE49-F238E27FC236}">
                <a16:creationId xmlns:a16="http://schemas.microsoft.com/office/drawing/2014/main" id="{8BC5AC36-2765-F04F-1FD5-9F62C27EAE43}"/>
              </a:ext>
            </a:extLst>
          </p:cNvPr>
          <p:cNvSpPr>
            <a:spLocks noGrp="1"/>
          </p:cNvSpPr>
          <p:nvPr>
            <p:ph idx="1"/>
          </p:nvPr>
        </p:nvSpPr>
        <p:spPr>
          <a:xfrm>
            <a:off x="273269" y="893378"/>
            <a:ext cx="11708523" cy="5685841"/>
          </a:xfrm>
        </p:spPr>
        <p:txBody>
          <a:bodyPr>
            <a:normAutofit/>
          </a:bodyPr>
          <a:lstStyle/>
          <a:p>
            <a:r>
              <a:rPr lang="en-US" sz="2400">
                <a:solidFill>
                  <a:srgbClr val="1D1C1D"/>
                </a:solidFill>
                <a:latin typeface="Slack-Lato"/>
              </a:rPr>
              <a:t>We've already mentioned under</a:t>
            </a:r>
            <a:r>
              <a:rPr lang="en-US" sz="2400" b="1">
                <a:solidFill>
                  <a:srgbClr val="1D1C1D"/>
                </a:solidFill>
                <a:latin typeface="Slack-Lato"/>
              </a:rPr>
              <a:t>funding</a:t>
            </a:r>
            <a:r>
              <a:rPr lang="en-US" sz="2400">
                <a:solidFill>
                  <a:srgbClr val="1D1C1D"/>
                </a:solidFill>
                <a:latin typeface="Slack-Lato"/>
              </a:rPr>
              <a:t>, but a related problem is </a:t>
            </a:r>
            <a:r>
              <a:rPr lang="en-US" sz="2400" b="1">
                <a:solidFill>
                  <a:srgbClr val="1D1C1D"/>
                </a:solidFill>
                <a:latin typeface="Slack-Lato"/>
              </a:rPr>
              <a:t>understaffing.</a:t>
            </a:r>
            <a:br>
              <a:rPr lang="en-US" sz="2400" b="1">
                <a:solidFill>
                  <a:srgbClr val="1D1C1D"/>
                </a:solidFill>
                <a:latin typeface="Slack-Lato"/>
              </a:rPr>
            </a:br>
            <a:endParaRPr lang="en-US" sz="2400" b="1">
              <a:solidFill>
                <a:srgbClr val="1D1C1D"/>
              </a:solidFill>
              <a:latin typeface="Slack-Lato"/>
            </a:endParaRPr>
          </a:p>
          <a:p>
            <a:r>
              <a:rPr lang="en-US" sz="2400" b="1">
                <a:solidFill>
                  <a:srgbClr val="1D1C1D"/>
                </a:solidFill>
                <a:latin typeface="Slack-Lato"/>
              </a:rPr>
              <a:t>Risk: </a:t>
            </a:r>
            <a:r>
              <a:rPr lang="en-US" sz="2400">
                <a:solidFill>
                  <a:srgbClr val="1D1C1D"/>
                </a:solidFill>
                <a:latin typeface="Slack-Lato"/>
              </a:rPr>
              <a:t>You won't have the talent you need to keep you out of trouble, or to get you back to a secure state if you do end up getting compromised.</a:t>
            </a:r>
            <a:br>
              <a:rPr lang="en-US" sz="2400" b="1">
                <a:solidFill>
                  <a:srgbClr val="1D1C1D"/>
                </a:solidFill>
                <a:latin typeface="Slack-Lato"/>
              </a:rPr>
            </a:br>
            <a:endParaRPr lang="en-US" sz="2400" b="1">
              <a:solidFill>
                <a:srgbClr val="1D1C1D"/>
              </a:solidFill>
              <a:latin typeface="Slack-Lato"/>
            </a:endParaRPr>
          </a:p>
          <a:p>
            <a:r>
              <a:rPr lang="en-US" sz="2400" b="1">
                <a:solidFill>
                  <a:srgbClr val="1D1C1D"/>
                </a:solidFill>
                <a:latin typeface="Slack-Lato"/>
              </a:rPr>
              <a:t>Example:</a:t>
            </a:r>
            <a:r>
              <a:rPr lang="en-US" sz="2400">
                <a:solidFill>
                  <a:srgbClr val="1D1C1D"/>
                </a:solidFill>
                <a:latin typeface="Slack-Lato"/>
              </a:rPr>
              <a:t> "New ISACA Research: </a:t>
            </a:r>
            <a:r>
              <a:rPr lang="en-US" sz="2400" b="1">
                <a:solidFill>
                  <a:srgbClr val="1D1C1D"/>
                </a:solidFill>
                <a:latin typeface="Slack-Lato"/>
              </a:rPr>
              <a:t>59 Percent of Cybersecurity Teams are Understaffed</a:t>
            </a:r>
            <a:r>
              <a:rPr lang="en-US" sz="2400">
                <a:solidFill>
                  <a:srgbClr val="1D1C1D"/>
                </a:solidFill>
                <a:latin typeface="Slack-Lato"/>
              </a:rPr>
              <a:t>"</a:t>
            </a:r>
            <a:br>
              <a:rPr lang="en-US" sz="2400">
                <a:solidFill>
                  <a:srgbClr val="1D1C1D"/>
                </a:solidFill>
                <a:latin typeface="Slack-Lato"/>
              </a:rPr>
            </a:br>
            <a:r>
              <a:rPr lang="en-US" sz="2400">
                <a:solidFill>
                  <a:srgbClr val="1D1C1D"/>
                </a:solidFill>
                <a:latin typeface="Slack-Lato"/>
              </a:rPr>
              <a:t>[ref: https://www.isaca.org/about-us/newsroom/press-releases/2023/new-isaca-research-59-percent-of-cybersecurity-teams-are-understaffed ]</a:t>
            </a:r>
          </a:p>
          <a:p>
            <a:r>
              <a:rPr lang="en-US" sz="2400">
                <a:solidFill>
                  <a:srgbClr val="1D1C1D"/>
                </a:solidFill>
                <a:latin typeface="Slack-Lato"/>
              </a:rPr>
              <a:t>Sometimes the issue isn't getting approval and budget for a new position, it's actually </a:t>
            </a:r>
            <a:r>
              <a:rPr lang="en-US" sz="2400" b="1">
                <a:solidFill>
                  <a:srgbClr val="1D1C1D"/>
                </a:solidFill>
                <a:latin typeface="Slack-Lato"/>
              </a:rPr>
              <a:t>finding someone to fill an approved and funded cybersecurity role</a:t>
            </a:r>
            <a:r>
              <a:rPr lang="en-US" sz="2400">
                <a:solidFill>
                  <a:srgbClr val="1D1C1D"/>
                </a:solidFill>
                <a:latin typeface="Slack-Lato"/>
              </a:rPr>
              <a:t> (what some refer to as a cybersecurity "talent gap.") Nice discussion in: https://www.kaspersky.com/blog/portrait-of-infosec-professional-report-2024/</a:t>
            </a:r>
            <a:br>
              <a:rPr lang="en-US" sz="2400">
                <a:solidFill>
                  <a:srgbClr val="1D1C1D"/>
                </a:solidFill>
                <a:latin typeface="Slack-Lato"/>
              </a:rPr>
            </a:br>
            <a:endParaRPr lang="en-US" sz="2400">
              <a:solidFill>
                <a:srgbClr val="1D1C1D"/>
              </a:solidFill>
              <a:latin typeface="Slack-Lato"/>
            </a:endParaRPr>
          </a:p>
          <a:p>
            <a:r>
              <a:rPr lang="en-US" sz="2400" b="1">
                <a:solidFill>
                  <a:srgbClr val="1D1C1D"/>
                </a:solidFill>
                <a:latin typeface="Slack-Lato"/>
              </a:rPr>
              <a:t>Mitigation?</a:t>
            </a:r>
            <a:r>
              <a:rPr lang="en-US" sz="2400">
                <a:solidFill>
                  <a:srgbClr val="1D1C1D"/>
                </a:solidFill>
                <a:latin typeface="Slack-Lato"/>
              </a:rPr>
              <a:t> Hire more people (if you can even find qualified people to hire!) Substitute automation? (that may require people to run)? Develop your own training program?</a:t>
            </a:r>
            <a:endParaRPr lang="en-US" sz="2400"/>
          </a:p>
        </p:txBody>
      </p:sp>
      <p:sp>
        <p:nvSpPr>
          <p:cNvPr id="4" name="Slide Number Placeholder 3">
            <a:extLst>
              <a:ext uri="{FF2B5EF4-FFF2-40B4-BE49-F238E27FC236}">
                <a16:creationId xmlns:a16="http://schemas.microsoft.com/office/drawing/2014/main" id="{A5AB60F3-F766-577C-8361-D33D38FDC8E9}"/>
              </a:ext>
            </a:extLst>
          </p:cNvPr>
          <p:cNvSpPr>
            <a:spLocks noGrp="1"/>
          </p:cNvSpPr>
          <p:nvPr>
            <p:ph type="sldNum" sz="quarter" idx="12"/>
          </p:nvPr>
        </p:nvSpPr>
        <p:spPr/>
        <p:txBody>
          <a:bodyPr/>
          <a:lstStyle/>
          <a:p>
            <a:fld id="{EEC23A46-D688-704E-8031-7D23FF3332BA}" type="slidenum">
              <a:rPr lang="en-US"/>
              <a:t>13</a:t>
            </a:fld>
            <a:endParaRPr lang="en-US"/>
          </a:p>
        </p:txBody>
      </p:sp>
    </p:spTree>
    <p:extLst>
      <p:ext uri="{BB962C8B-B14F-4D97-AF65-F5344CB8AC3E}">
        <p14:creationId xmlns:p14="http://schemas.microsoft.com/office/powerpoint/2010/main" val="19935108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20278E-BEE0-CCEF-A74B-8AD34FC7ABA8}"/>
              </a:ext>
            </a:extLst>
          </p:cNvPr>
          <p:cNvSpPr>
            <a:spLocks noGrp="1"/>
          </p:cNvSpPr>
          <p:nvPr>
            <p:ph type="title"/>
          </p:nvPr>
        </p:nvSpPr>
        <p:spPr>
          <a:xfrm>
            <a:off x="178675" y="168168"/>
            <a:ext cx="11803117" cy="512870"/>
          </a:xfrm>
        </p:spPr>
        <p:txBody>
          <a:bodyPr>
            <a:normAutofit/>
          </a:bodyPr>
          <a:lstStyle/>
          <a:p>
            <a:r>
              <a:rPr lang="en-US" sz="3200" b="1">
                <a:latin typeface="Calibri" panose="020F0502020204030204" pitchFamily="34" charset="0"/>
                <a:cs typeface="Calibri" panose="020F0502020204030204" pitchFamily="34" charset="0"/>
              </a:rPr>
              <a:t>10) Underwriting (Cyber Insurance)</a:t>
            </a:r>
          </a:p>
        </p:txBody>
      </p:sp>
      <p:sp>
        <p:nvSpPr>
          <p:cNvPr id="3" name="Content Placeholder 2">
            <a:extLst>
              <a:ext uri="{FF2B5EF4-FFF2-40B4-BE49-F238E27FC236}">
                <a16:creationId xmlns:a16="http://schemas.microsoft.com/office/drawing/2014/main" id="{8BC5AC36-2765-F04F-1FD5-9F62C27EAE43}"/>
              </a:ext>
            </a:extLst>
          </p:cNvPr>
          <p:cNvSpPr>
            <a:spLocks noGrp="1"/>
          </p:cNvSpPr>
          <p:nvPr>
            <p:ph idx="1"/>
          </p:nvPr>
        </p:nvSpPr>
        <p:spPr>
          <a:xfrm>
            <a:off x="273269" y="893379"/>
            <a:ext cx="11708523" cy="5607782"/>
          </a:xfrm>
        </p:spPr>
        <p:txBody>
          <a:bodyPr>
            <a:normAutofit/>
          </a:bodyPr>
          <a:lstStyle/>
          <a:p>
            <a:r>
              <a:rPr lang="en-US" sz="2400"/>
              <a:t>Cybersecurity risks can be "avoided, mitigated, accepted or transferred."</a:t>
            </a:r>
          </a:p>
          <a:p>
            <a:r>
              <a:rPr lang="en-US" sz="2400" b="1" u="sng"/>
              <a:t>Cybersecurity insurance</a:t>
            </a:r>
            <a:r>
              <a:rPr lang="en-US" sz="2400"/>
              <a:t> is one way of transferring cybersecurity risks. </a:t>
            </a:r>
          </a:p>
          <a:p>
            <a:r>
              <a:rPr lang="en-US" sz="2400" b="1"/>
              <a:t>Risk:</a:t>
            </a:r>
            <a:r>
              <a:rPr lang="en-US" sz="2400"/>
              <a:t> Without active cybersecurity insurance </a:t>
            </a:r>
            <a:r>
              <a:rPr lang="en-US" sz="2400" i="1"/>
              <a:t>(and compliance with cybersecurity insurance terms of underwriting),</a:t>
            </a:r>
            <a:r>
              <a:rPr lang="en-US" sz="2400"/>
              <a:t> unexpected (and unbudgeted!) incident costs may need to be paid directly out-of-pocket by the organization (they're effectively "self-insured").</a:t>
            </a:r>
          </a:p>
          <a:p>
            <a:r>
              <a:rPr lang="en-US" sz="2400"/>
              <a:t>However, "</a:t>
            </a:r>
            <a:r>
              <a:rPr lang="en-US" sz="2400" b="1"/>
              <a:t>87% of managers surveyed state that their company is not adequately protected against cyber risks.</a:t>
            </a:r>
            <a:r>
              <a:rPr lang="en-US" sz="2400"/>
              <a:t>" [ref: https://www.munichre.com/en/insights/cyber/cyber-insurance-risks-and-trends-2024.html ]</a:t>
            </a:r>
          </a:p>
          <a:p>
            <a:r>
              <a:rPr lang="en-US" sz="2400"/>
              <a:t>And even those WITH active cybersecurity insurance may find their claims get rejected: "According to a 2023 report by Advisen Cyber Claims Report, a staggering </a:t>
            </a:r>
            <a:r>
              <a:rPr lang="en-US" sz="2400" b="1"/>
              <a:t>44% of cyber insurance claims are denied</a:t>
            </a:r>
            <a:r>
              <a:rPr lang="en-US" sz="2400"/>
              <a:t> because businesses simply didn’t meet all their security requirements." [ref: https://accentconsulting.com/blog/cyber-insurance-denial-why-44-of-claims-get-rejected-and-how-to-avoid-it/]</a:t>
            </a:r>
          </a:p>
          <a:p>
            <a:r>
              <a:rPr lang="en-US" sz="2400" b="1"/>
              <a:t>Mitigation:</a:t>
            </a:r>
            <a:r>
              <a:rPr lang="en-US" sz="2400"/>
              <a:t> Obtain adequate coverage and ensure all underwriting requirements are fully satisifed (or that you're happy self-insuring against cyber security-related perils)</a:t>
            </a:r>
          </a:p>
        </p:txBody>
      </p:sp>
      <p:sp>
        <p:nvSpPr>
          <p:cNvPr id="4" name="Slide Number Placeholder 3">
            <a:extLst>
              <a:ext uri="{FF2B5EF4-FFF2-40B4-BE49-F238E27FC236}">
                <a16:creationId xmlns:a16="http://schemas.microsoft.com/office/drawing/2014/main" id="{A5AB60F3-F766-577C-8361-D33D38FDC8E9}"/>
              </a:ext>
            </a:extLst>
          </p:cNvPr>
          <p:cNvSpPr>
            <a:spLocks noGrp="1"/>
          </p:cNvSpPr>
          <p:nvPr>
            <p:ph type="sldNum" sz="quarter" idx="12"/>
          </p:nvPr>
        </p:nvSpPr>
        <p:spPr>
          <a:xfrm>
            <a:off x="10515600" y="6356350"/>
            <a:ext cx="838200" cy="365125"/>
          </a:xfrm>
        </p:spPr>
        <p:txBody>
          <a:bodyPr/>
          <a:lstStyle/>
          <a:p>
            <a:fld id="{EEC23A46-D688-704E-8031-7D23FF3332BA}" type="slidenum">
              <a:rPr lang="en-US" sz="1800"/>
              <a:t>14</a:t>
            </a:fld>
            <a:endParaRPr lang="en-US" sz="1800"/>
          </a:p>
        </p:txBody>
      </p:sp>
    </p:spTree>
    <p:extLst>
      <p:ext uri="{BB962C8B-B14F-4D97-AF65-F5344CB8AC3E}">
        <p14:creationId xmlns:p14="http://schemas.microsoft.com/office/powerpoint/2010/main" val="31375165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20278E-BEE0-CCEF-A74B-8AD34FC7ABA8}"/>
              </a:ext>
            </a:extLst>
          </p:cNvPr>
          <p:cNvSpPr>
            <a:spLocks noGrp="1"/>
          </p:cNvSpPr>
          <p:nvPr>
            <p:ph type="title"/>
          </p:nvPr>
        </p:nvSpPr>
        <p:spPr>
          <a:xfrm>
            <a:off x="178675" y="168168"/>
            <a:ext cx="11803117" cy="512870"/>
          </a:xfrm>
        </p:spPr>
        <p:txBody>
          <a:bodyPr>
            <a:normAutofit/>
          </a:bodyPr>
          <a:lstStyle/>
          <a:p>
            <a:r>
              <a:rPr lang="en-US" sz="3200" b="1">
                <a:latin typeface="Calibri" panose="020F0502020204030204" pitchFamily="34" charset="0"/>
                <a:cs typeface="Calibri" panose="020F0502020204030204" pitchFamily="34" charset="0"/>
              </a:rPr>
              <a:t>11) User Privacy and Data Protection</a:t>
            </a:r>
          </a:p>
        </p:txBody>
      </p:sp>
      <p:sp>
        <p:nvSpPr>
          <p:cNvPr id="3" name="Content Placeholder 2">
            <a:extLst>
              <a:ext uri="{FF2B5EF4-FFF2-40B4-BE49-F238E27FC236}">
                <a16:creationId xmlns:a16="http://schemas.microsoft.com/office/drawing/2014/main" id="{8BC5AC36-2765-F04F-1FD5-9F62C27EAE43}"/>
              </a:ext>
            </a:extLst>
          </p:cNvPr>
          <p:cNvSpPr>
            <a:spLocks noGrp="1"/>
          </p:cNvSpPr>
          <p:nvPr>
            <p:ph idx="1"/>
          </p:nvPr>
        </p:nvSpPr>
        <p:spPr>
          <a:xfrm>
            <a:off x="273269" y="893379"/>
            <a:ext cx="11708523" cy="5360276"/>
          </a:xfrm>
        </p:spPr>
        <p:txBody>
          <a:bodyPr>
            <a:normAutofit/>
          </a:bodyPr>
          <a:lstStyle/>
          <a:p>
            <a:r>
              <a:rPr lang="en-US" sz="2400"/>
              <a:t>An uptick in enforcement has put teeth behind user privacy and data protection requirements. Are you at least paying attention to data protection and user privacy?</a:t>
            </a:r>
            <a:br>
              <a:rPr lang="en-US" sz="2400"/>
            </a:br>
            <a:endParaRPr lang="en-US" sz="2400"/>
          </a:p>
          <a:p>
            <a:r>
              <a:rPr lang="en-US" sz="2400" b="1"/>
              <a:t>Examples:</a:t>
            </a:r>
            <a:r>
              <a:rPr lang="en-US" sz="2400"/>
              <a:t> "20 biggest GDPR fines so far [2024]", </a:t>
            </a:r>
            <a:br>
              <a:rPr lang="en-US" sz="2400"/>
            </a:br>
            <a:r>
              <a:rPr lang="en-US" sz="2400"/>
              <a:t>https://dataprivacymanager.net/5-biggest-gdpr-fines-so-far-2020/ says that </a:t>
            </a:r>
            <a:br>
              <a:rPr lang="en-US" sz="2400"/>
            </a:br>
            <a:br>
              <a:rPr lang="en-US" sz="2400"/>
            </a:br>
            <a:r>
              <a:rPr lang="en-US" sz="2400" i="1"/>
              <a:t>"As of 2024, the cumulative total of GDPR fines is now getting close to </a:t>
            </a:r>
            <a:r>
              <a:rPr lang="en-US" sz="2400" b="1" i="1"/>
              <a:t>€5 billion</a:t>
            </a:r>
            <a:r>
              <a:rPr lang="en-US" sz="2400" i="1"/>
              <a:t>, underscoring the ongoing commitment to enforcing data protection regulations and the increasing financial consequences of non-compliance."</a:t>
            </a:r>
            <a:br>
              <a:rPr lang="en-US" sz="2400"/>
            </a:br>
            <a:endParaRPr lang="en-US" sz="2400"/>
          </a:p>
          <a:p>
            <a:r>
              <a:rPr lang="en-US" sz="2400" b="1"/>
              <a:t>Mitigation:</a:t>
            </a:r>
            <a:r>
              <a:rPr lang="en-US" sz="2400"/>
              <a:t> Have a privacy policy and a chief privacy officer empowered to enforce it, and at a minimum, audit your data retention and usage.</a:t>
            </a:r>
          </a:p>
        </p:txBody>
      </p:sp>
      <p:sp>
        <p:nvSpPr>
          <p:cNvPr id="4" name="Slide Number Placeholder 3">
            <a:extLst>
              <a:ext uri="{FF2B5EF4-FFF2-40B4-BE49-F238E27FC236}">
                <a16:creationId xmlns:a16="http://schemas.microsoft.com/office/drawing/2014/main" id="{A5AB60F3-F766-577C-8361-D33D38FDC8E9}"/>
              </a:ext>
            </a:extLst>
          </p:cNvPr>
          <p:cNvSpPr>
            <a:spLocks noGrp="1"/>
          </p:cNvSpPr>
          <p:nvPr>
            <p:ph type="sldNum" sz="quarter" idx="12"/>
          </p:nvPr>
        </p:nvSpPr>
        <p:spPr/>
        <p:txBody>
          <a:bodyPr/>
          <a:lstStyle/>
          <a:p>
            <a:fld id="{EEC23A46-D688-704E-8031-7D23FF3332BA}" type="slidenum">
              <a:rPr lang="en-US"/>
              <a:t>15</a:t>
            </a:fld>
            <a:endParaRPr lang="en-US"/>
          </a:p>
        </p:txBody>
      </p:sp>
    </p:spTree>
    <p:extLst>
      <p:ext uri="{BB962C8B-B14F-4D97-AF65-F5344CB8AC3E}">
        <p14:creationId xmlns:p14="http://schemas.microsoft.com/office/powerpoint/2010/main" val="7734749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963D9A9-3BD0-1D83-BDF4-2606E8669B2E}"/>
              </a:ext>
            </a:extLst>
          </p:cNvPr>
          <p:cNvSpPr>
            <a:spLocks noGrp="1"/>
          </p:cNvSpPr>
          <p:nvPr>
            <p:ph type="ctrTitle"/>
          </p:nvPr>
        </p:nvSpPr>
        <p:spPr>
          <a:xfrm>
            <a:off x="1524000" y="1122363"/>
            <a:ext cx="9144000" cy="617227"/>
          </a:xfrm>
        </p:spPr>
        <p:txBody>
          <a:bodyPr>
            <a:normAutofit/>
          </a:bodyPr>
          <a:lstStyle/>
          <a:p>
            <a:r>
              <a:rPr lang="en-US" sz="3200" b="1" u="sng">
                <a:latin typeface="Calibri" panose="020F0502020204030204" pitchFamily="34" charset="0"/>
                <a:cs typeface="Calibri" panose="020F0502020204030204" pitchFamily="34" charset="0"/>
              </a:rPr>
              <a:t>Technical</a:t>
            </a:r>
            <a:r>
              <a:rPr lang="en-US" sz="3200" b="1">
                <a:latin typeface="Calibri" panose="020F0502020204030204" pitchFamily="34" charset="0"/>
                <a:cs typeface="Calibri" panose="020F0502020204030204" pitchFamily="34" charset="0"/>
              </a:rPr>
              <a:t> Cybersecurity Challenges</a:t>
            </a:r>
          </a:p>
        </p:txBody>
      </p:sp>
      <p:sp>
        <p:nvSpPr>
          <p:cNvPr id="6" name="Subtitle 5">
            <a:extLst>
              <a:ext uri="{FF2B5EF4-FFF2-40B4-BE49-F238E27FC236}">
                <a16:creationId xmlns:a16="http://schemas.microsoft.com/office/drawing/2014/main" id="{BD79B3DD-7E2D-1FE6-99A5-4DE75903E20C}"/>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5089812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20278E-BEE0-CCEF-A74B-8AD34FC7ABA8}"/>
              </a:ext>
            </a:extLst>
          </p:cNvPr>
          <p:cNvSpPr>
            <a:spLocks noGrp="1"/>
          </p:cNvSpPr>
          <p:nvPr>
            <p:ph type="title"/>
          </p:nvPr>
        </p:nvSpPr>
        <p:spPr>
          <a:xfrm>
            <a:off x="178675" y="168168"/>
            <a:ext cx="11803117" cy="512870"/>
          </a:xfrm>
        </p:spPr>
        <p:txBody>
          <a:bodyPr>
            <a:normAutofit/>
          </a:bodyPr>
          <a:lstStyle/>
          <a:p>
            <a:r>
              <a:rPr lang="en-US" sz="3200" b="1">
                <a:latin typeface="Calibri" panose="020F0502020204030204" pitchFamily="34" charset="0"/>
                <a:cs typeface="Calibri" panose="020F0502020204030204" pitchFamily="34" charset="0"/>
              </a:rPr>
              <a:t>1) Cybersecurity Incident Handling</a:t>
            </a:r>
          </a:p>
        </p:txBody>
      </p:sp>
      <p:sp>
        <p:nvSpPr>
          <p:cNvPr id="3" name="Content Placeholder 2">
            <a:extLst>
              <a:ext uri="{FF2B5EF4-FFF2-40B4-BE49-F238E27FC236}">
                <a16:creationId xmlns:a16="http://schemas.microsoft.com/office/drawing/2014/main" id="{8BC5AC36-2765-F04F-1FD5-9F62C27EAE43}"/>
              </a:ext>
            </a:extLst>
          </p:cNvPr>
          <p:cNvSpPr>
            <a:spLocks noGrp="1"/>
          </p:cNvSpPr>
          <p:nvPr>
            <p:ph idx="1"/>
          </p:nvPr>
        </p:nvSpPr>
        <p:spPr>
          <a:xfrm>
            <a:off x="273269" y="893378"/>
            <a:ext cx="11708523" cy="5796453"/>
          </a:xfrm>
        </p:spPr>
        <p:txBody>
          <a:bodyPr>
            <a:normAutofit/>
          </a:bodyPr>
          <a:lstStyle/>
          <a:p>
            <a:r>
              <a:rPr lang="en-US" sz="2400"/>
              <a:t>When incidents (such as a cyber intrusion or malware outbreak) occur, your cybersecurity incident response plan (CSIRP) should guide your response to it. </a:t>
            </a:r>
          </a:p>
          <a:p>
            <a:r>
              <a:rPr lang="en-US" sz="2400"/>
              <a:t>Unfortunately, many companies don't even have (and regularly test) a CSIRP – only </a:t>
            </a:r>
            <a:r>
              <a:rPr lang="en-US" sz="2400" b="1"/>
              <a:t>42.7% </a:t>
            </a:r>
            <a:r>
              <a:rPr lang="en-US" sz="2400"/>
              <a:t>hit that threshold (ref: https://www.spglobal.com/esg/insights/featured/special-editorial/with-cybersecurity-risks-on-the-rise-some-sectors-can-do-more-to-prepare )</a:t>
            </a:r>
          </a:p>
          <a:p>
            <a:r>
              <a:rPr lang="en-US" sz="2400"/>
              <a:t>Questions to considerfor a CSIRP include:</a:t>
            </a:r>
            <a:br>
              <a:rPr lang="en-US" sz="2400"/>
            </a:br>
            <a:br>
              <a:rPr lang="en-US" sz="2400"/>
            </a:br>
            <a:r>
              <a:rPr lang="en-US" sz="2400"/>
              <a:t>-- </a:t>
            </a:r>
            <a:r>
              <a:rPr lang="en-US" sz="2400" b="1"/>
              <a:t>When</a:t>
            </a:r>
            <a:r>
              <a:rPr lang="en-US" sz="2400"/>
              <a:t> do we respond to an incident? When we suspect an incident may have occured? </a:t>
            </a:r>
            <a:br>
              <a:rPr lang="en-US" sz="2400"/>
            </a:br>
            <a:r>
              <a:rPr lang="en-US" sz="2400"/>
              <a:t>    Or do we want to wait until we're "sure" that an incident has happened?</a:t>
            </a:r>
            <a:br>
              <a:rPr lang="en-US" sz="2400"/>
            </a:br>
            <a:r>
              <a:rPr lang="en-US" sz="2400"/>
              <a:t>-- How do we evaluate the </a:t>
            </a:r>
            <a:r>
              <a:rPr lang="en-US" sz="2400" b="1"/>
              <a:t>severity</a:t>
            </a:r>
            <a:r>
              <a:rPr lang="en-US" sz="2400"/>
              <a:t> of an incident? Does incident severity impact the </a:t>
            </a:r>
            <a:br>
              <a:rPr lang="en-US" sz="2400"/>
            </a:br>
            <a:r>
              <a:rPr lang="en-US" sz="2400"/>
              <a:t>    organization's response to the incident? (can't do "all hands on deck" for everything)</a:t>
            </a:r>
            <a:br>
              <a:rPr lang="en-US" sz="2400"/>
            </a:br>
            <a:r>
              <a:rPr lang="en-US" sz="2400"/>
              <a:t>-- What are the </a:t>
            </a:r>
            <a:r>
              <a:rPr lang="en-US" sz="2400" b="1"/>
              <a:t>specific steps </a:t>
            </a:r>
            <a:r>
              <a:rPr lang="en-US" sz="2400"/>
              <a:t>we'll normally take to recover from common incidents?</a:t>
            </a:r>
            <a:br>
              <a:rPr lang="en-US" sz="2400"/>
            </a:br>
            <a:r>
              <a:rPr lang="en-US" sz="2400"/>
              <a:t>-- </a:t>
            </a:r>
            <a:r>
              <a:rPr lang="en-US" sz="2400" b="1"/>
              <a:t>Who gets notified?</a:t>
            </a:r>
            <a:r>
              <a:rPr lang="en-US" sz="2400"/>
              <a:t> What if email is unavailable, or a key person is on the road?</a:t>
            </a:r>
            <a:br>
              <a:rPr lang="en-US" sz="2400"/>
            </a:br>
            <a:r>
              <a:rPr lang="en-US" sz="2400"/>
              <a:t>-- </a:t>
            </a:r>
            <a:r>
              <a:rPr lang="en-US" sz="2400" b="1"/>
              <a:t>How is forensic evidence collected and protected?</a:t>
            </a:r>
            <a:r>
              <a:rPr lang="en-US" sz="2400"/>
              <a:t> Is it shared with law enforcement?</a:t>
            </a:r>
            <a:br>
              <a:rPr lang="en-US" sz="2400"/>
            </a:br>
            <a:r>
              <a:rPr lang="en-US" sz="2400"/>
              <a:t>-- How are </a:t>
            </a:r>
            <a:r>
              <a:rPr lang="en-US" sz="2400" b="1"/>
              <a:t>lessons-learned extracted and shared?</a:t>
            </a:r>
            <a:br>
              <a:rPr lang="en-US" sz="2400"/>
            </a:br>
            <a:r>
              <a:rPr lang="en-US" sz="2400"/>
              <a:t>-- What are our plans to </a:t>
            </a:r>
            <a:r>
              <a:rPr lang="en-US" sz="2400" b="1"/>
              <a:t>make people aware of the incident response plan</a:t>
            </a:r>
            <a:r>
              <a:rPr lang="en-US" sz="2400"/>
              <a:t> itself?</a:t>
            </a:r>
            <a:br>
              <a:rPr lang="en-US" sz="2400"/>
            </a:br>
            <a:endParaRPr lang="en-US" sz="2400"/>
          </a:p>
          <a:p>
            <a:endParaRPr lang="en-US" sz="2400"/>
          </a:p>
        </p:txBody>
      </p:sp>
      <p:sp>
        <p:nvSpPr>
          <p:cNvPr id="4" name="Slide Number Placeholder 3">
            <a:extLst>
              <a:ext uri="{FF2B5EF4-FFF2-40B4-BE49-F238E27FC236}">
                <a16:creationId xmlns:a16="http://schemas.microsoft.com/office/drawing/2014/main" id="{A5AB60F3-F766-577C-8361-D33D38FDC8E9}"/>
              </a:ext>
            </a:extLst>
          </p:cNvPr>
          <p:cNvSpPr>
            <a:spLocks noGrp="1"/>
          </p:cNvSpPr>
          <p:nvPr>
            <p:ph type="sldNum" sz="quarter" idx="12"/>
          </p:nvPr>
        </p:nvSpPr>
        <p:spPr/>
        <p:txBody>
          <a:bodyPr/>
          <a:lstStyle/>
          <a:p>
            <a:fld id="{EEC23A46-D688-704E-8031-7D23FF3332BA}" type="slidenum">
              <a:rPr lang="en-US"/>
              <a:t>17</a:t>
            </a:fld>
            <a:endParaRPr lang="en-US"/>
          </a:p>
        </p:txBody>
      </p:sp>
    </p:spTree>
    <p:extLst>
      <p:ext uri="{BB962C8B-B14F-4D97-AF65-F5344CB8AC3E}">
        <p14:creationId xmlns:p14="http://schemas.microsoft.com/office/powerpoint/2010/main" val="5339609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20278E-BEE0-CCEF-A74B-8AD34FC7ABA8}"/>
              </a:ext>
            </a:extLst>
          </p:cNvPr>
          <p:cNvSpPr>
            <a:spLocks noGrp="1"/>
          </p:cNvSpPr>
          <p:nvPr>
            <p:ph type="title"/>
          </p:nvPr>
        </p:nvSpPr>
        <p:spPr>
          <a:xfrm>
            <a:off x="178675" y="168168"/>
            <a:ext cx="11803117" cy="512870"/>
          </a:xfrm>
        </p:spPr>
        <p:txBody>
          <a:bodyPr>
            <a:normAutofit/>
          </a:bodyPr>
          <a:lstStyle/>
          <a:p>
            <a:r>
              <a:rPr lang="en-US" sz="3200" b="1">
                <a:latin typeface="Calibri" panose="020F0502020204030204" pitchFamily="34" charset="0"/>
                <a:cs typeface="Calibri" panose="020F0502020204030204" pitchFamily="34" charset="0"/>
              </a:rPr>
              <a:t>2) DDoS</a:t>
            </a:r>
          </a:p>
        </p:txBody>
      </p:sp>
      <p:sp>
        <p:nvSpPr>
          <p:cNvPr id="3" name="Content Placeholder 2">
            <a:extLst>
              <a:ext uri="{FF2B5EF4-FFF2-40B4-BE49-F238E27FC236}">
                <a16:creationId xmlns:a16="http://schemas.microsoft.com/office/drawing/2014/main" id="{8BC5AC36-2765-F04F-1FD5-9F62C27EAE43}"/>
              </a:ext>
            </a:extLst>
          </p:cNvPr>
          <p:cNvSpPr>
            <a:spLocks noGrp="1"/>
          </p:cNvSpPr>
          <p:nvPr>
            <p:ph idx="1"/>
          </p:nvPr>
        </p:nvSpPr>
        <p:spPr>
          <a:xfrm>
            <a:off x="273269" y="893378"/>
            <a:ext cx="11708523" cy="5796453"/>
          </a:xfrm>
        </p:spPr>
        <p:txBody>
          <a:bodyPr>
            <a:normAutofit/>
          </a:bodyPr>
          <a:lstStyle/>
          <a:p>
            <a:r>
              <a:rPr lang="en-US" sz="2400" b="1"/>
              <a:t>Example: The </a:t>
            </a:r>
            <a:r>
              <a:rPr lang="en-US" sz="2400" b="1" u="sng"/>
              <a:t>Number of DDoS Attacks</a:t>
            </a:r>
            <a:r>
              <a:rPr lang="en-US" sz="2400" b="1"/>
              <a:t> Is Increasing:</a:t>
            </a:r>
            <a:r>
              <a:rPr lang="en-US" sz="2400"/>
              <a:t> "F5 Labs' 2024 DDoS Attack Trends report documents a 112% rise in DDoS attacks from 2022 to 2023, with 2,127 attacks recorded in 2023. This doubling of attacks within a year further corroborates the alarming trend identified by Imperva, which revealed a staggering 111% increase in DDoS attacks in the first half of 2024 compared to the same period in 2023." [ref: https://cybermagazine.com/articles/companies-across-cyber-sphere-warn-of-surge-in-ddos-attacks]</a:t>
            </a:r>
          </a:p>
          <a:p>
            <a:r>
              <a:rPr lang="en-US" sz="2400" b="1"/>
              <a:t>Example: Delivered Attack </a:t>
            </a:r>
            <a:r>
              <a:rPr lang="en-US" sz="2400" b="1" u="sng"/>
              <a:t>Traffic Volumes</a:t>
            </a:r>
            <a:r>
              <a:rPr lang="en-US" sz="2400" b="1"/>
              <a:t> Are Increasing:</a:t>
            </a:r>
            <a:r>
              <a:rPr lang="en-US" sz="2400"/>
              <a:t> "Since early September, Cloudflare's DDoS protection systems have been combating a month-long campaign of hyper-volumetric L3/4 DDoS attacks. Cloudflare’s defenses mitigated over one hundred hyper-volumetric L3/4 DDoS attacks throughout the month, with many exceeding </a:t>
            </a:r>
            <a:r>
              <a:rPr lang="en-US" sz="2400" b="1"/>
              <a:t>2 billion packets per second (Bpps) and 3 terabits per second (Tbps).</a:t>
            </a:r>
            <a:r>
              <a:rPr lang="en-US" sz="2400"/>
              <a:t> The largest attack peaked 3.8 Tbps — the largest ever disclosed publicly by any organization." [ref: https://blog.cloudflare.com/how-cloudflare-auto-mitigated-world-record-3-8-tbps-ddos-attack/ ]</a:t>
            </a:r>
          </a:p>
          <a:p>
            <a:r>
              <a:rPr lang="en-US" sz="2400"/>
              <a:t>Does YOUR organization have a DDoS mitigation strategy? </a:t>
            </a:r>
          </a:p>
        </p:txBody>
      </p:sp>
      <p:sp>
        <p:nvSpPr>
          <p:cNvPr id="4" name="Slide Number Placeholder 3">
            <a:extLst>
              <a:ext uri="{FF2B5EF4-FFF2-40B4-BE49-F238E27FC236}">
                <a16:creationId xmlns:a16="http://schemas.microsoft.com/office/drawing/2014/main" id="{A5AB60F3-F766-577C-8361-D33D38FDC8E9}"/>
              </a:ext>
            </a:extLst>
          </p:cNvPr>
          <p:cNvSpPr>
            <a:spLocks noGrp="1"/>
          </p:cNvSpPr>
          <p:nvPr>
            <p:ph type="sldNum" sz="quarter" idx="12"/>
          </p:nvPr>
        </p:nvSpPr>
        <p:spPr/>
        <p:txBody>
          <a:bodyPr/>
          <a:lstStyle/>
          <a:p>
            <a:fld id="{EEC23A46-D688-704E-8031-7D23FF3332BA}" type="slidenum">
              <a:rPr lang="en-US"/>
              <a:t>18</a:t>
            </a:fld>
            <a:endParaRPr lang="en-US"/>
          </a:p>
        </p:txBody>
      </p:sp>
    </p:spTree>
    <p:extLst>
      <p:ext uri="{BB962C8B-B14F-4D97-AF65-F5344CB8AC3E}">
        <p14:creationId xmlns:p14="http://schemas.microsoft.com/office/powerpoint/2010/main" val="20566363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20278E-BEE0-CCEF-A74B-8AD34FC7ABA8}"/>
              </a:ext>
            </a:extLst>
          </p:cNvPr>
          <p:cNvSpPr>
            <a:spLocks noGrp="1"/>
          </p:cNvSpPr>
          <p:nvPr>
            <p:ph type="title"/>
          </p:nvPr>
        </p:nvSpPr>
        <p:spPr>
          <a:xfrm>
            <a:off x="178675" y="168168"/>
            <a:ext cx="11803117" cy="512870"/>
          </a:xfrm>
        </p:spPr>
        <p:txBody>
          <a:bodyPr>
            <a:normAutofit/>
          </a:bodyPr>
          <a:lstStyle/>
          <a:p>
            <a:r>
              <a:rPr lang="en-US" sz="3200" b="1">
                <a:latin typeface="Calibri" panose="020F0502020204030204" pitchFamily="34" charset="0"/>
                <a:cs typeface="Calibri" panose="020F0502020204030204" pitchFamily="34" charset="0"/>
              </a:rPr>
              <a:t>3) Disaster Recovery/Business Continuity/Backups</a:t>
            </a:r>
          </a:p>
        </p:txBody>
      </p:sp>
      <p:sp>
        <p:nvSpPr>
          <p:cNvPr id="3" name="Content Placeholder 2">
            <a:extLst>
              <a:ext uri="{FF2B5EF4-FFF2-40B4-BE49-F238E27FC236}">
                <a16:creationId xmlns:a16="http://schemas.microsoft.com/office/drawing/2014/main" id="{8BC5AC36-2765-F04F-1FD5-9F62C27EAE43}"/>
              </a:ext>
            </a:extLst>
          </p:cNvPr>
          <p:cNvSpPr>
            <a:spLocks noGrp="1"/>
          </p:cNvSpPr>
          <p:nvPr>
            <p:ph idx="1"/>
          </p:nvPr>
        </p:nvSpPr>
        <p:spPr>
          <a:xfrm>
            <a:off x="273269" y="791736"/>
            <a:ext cx="11708523" cy="5776331"/>
          </a:xfrm>
        </p:spPr>
        <p:txBody>
          <a:bodyPr>
            <a:normAutofit/>
          </a:bodyPr>
          <a:lstStyle/>
          <a:p>
            <a:r>
              <a:rPr lang="en-US" sz="2400"/>
              <a:t>Disasters DO occur – data center fires/floods/quakes, electrical/cooling failures, ransomware attacks, businesses failures, etc. Outages in the cloud also take place.</a:t>
            </a:r>
            <a:br>
              <a:rPr lang="en-US" sz="2400"/>
            </a:br>
            <a:endParaRPr lang="en-US" sz="2400"/>
          </a:p>
          <a:p>
            <a:r>
              <a:rPr lang="en-US" sz="2400" b="1"/>
              <a:t>Risk:</a:t>
            </a:r>
            <a:r>
              <a:rPr lang="en-US" sz="2400"/>
              <a:t> Having a well-architected and tested/proven disaster recovery and business continuity plan (including trustworthy offsite backups) can be the difference between an organization surviving and that organization going out-of-business.</a:t>
            </a:r>
            <a:br>
              <a:rPr lang="en-US" sz="2400"/>
            </a:br>
            <a:endParaRPr lang="en-US" sz="2400"/>
          </a:p>
          <a:p>
            <a:r>
              <a:rPr lang="en-US" sz="2400" b="1"/>
              <a:t>Examples:</a:t>
            </a:r>
            <a:r>
              <a:rPr lang="en-US" sz="2400">
                <a:latin typeface="Calibri" panose="020F0502020204030204" pitchFamily="34" charset="0"/>
                <a:cs typeface="Calibri" panose="020F0502020204030204" pitchFamily="34" charset="0"/>
              </a:rPr>
              <a:t> </a:t>
            </a:r>
            <a:r>
              <a:rPr lang="en-US" sz="2400">
                <a:effectLst/>
                <a:latin typeface="Calibri" panose="020F0502020204030204" pitchFamily="34" charset="0"/>
                <a:ea typeface="Calibri" panose="020F0502020204030204" pitchFamily="34" charset="0"/>
                <a:cs typeface="Calibri" panose="020F0502020204030204" pitchFamily="34" charset="0"/>
              </a:rPr>
              <a:t> "Data Center Fires: A Detailed Breakdown with 22 Examples," Oct 27, 2023, https://dgtlinfra.com/data-center-fires/</a:t>
            </a:r>
            <a:r>
              <a:rPr lang="en-US" sz="2400">
                <a:effectLst/>
                <a:latin typeface="Calibri" panose="020F0502020204030204" pitchFamily="34" charset="0"/>
                <a:cs typeface="Calibri" panose="020F0502020204030204" pitchFamily="34" charset="0"/>
              </a:rPr>
              <a:t> </a:t>
            </a:r>
            <a:br>
              <a:rPr lang="en-US" sz="2400">
                <a:effectLst/>
                <a:latin typeface="Calibri" panose="020F0502020204030204" pitchFamily="34" charset="0"/>
                <a:cs typeface="Calibri" panose="020F0502020204030204" pitchFamily="34" charset="0"/>
              </a:rPr>
            </a:br>
            <a:br>
              <a:rPr lang="en-US" sz="2400">
                <a:effectLst/>
                <a:latin typeface="Calibri" panose="020F0502020204030204" pitchFamily="34" charset="0"/>
                <a:cs typeface="Calibri" panose="020F0502020204030204" pitchFamily="34" charset="0"/>
              </a:rPr>
            </a:br>
            <a:r>
              <a:rPr lang="en-US" sz="2400">
                <a:effectLst/>
                <a:latin typeface="Calibri" panose="020F0502020204030204" pitchFamily="34" charset="0"/>
                <a:cs typeface="Calibri" panose="020F0502020204030204" pitchFamily="34" charset="0"/>
              </a:rPr>
              <a:t>'</a:t>
            </a:r>
            <a:r>
              <a:rPr lang="en-US" sz="2400">
                <a:latin typeface="Calibri" panose="020F0502020204030204" pitchFamily="34" charset="0"/>
                <a:cs typeface="Calibri" panose="020F0502020204030204" pitchFamily="34" charset="0"/>
              </a:rPr>
              <a:t>“Unprecedented” Google Cloud event wipes out customer account and its backups,"</a:t>
            </a:r>
            <a:br>
              <a:rPr lang="en-US" sz="2400">
                <a:latin typeface="Calibri" panose="020F0502020204030204" pitchFamily="34" charset="0"/>
                <a:cs typeface="Calibri" panose="020F0502020204030204" pitchFamily="34" charset="0"/>
              </a:rPr>
            </a:br>
            <a:r>
              <a:rPr lang="en-US" sz="2400">
                <a:latin typeface="Calibri" panose="020F0502020204030204" pitchFamily="34" charset="0"/>
                <a:cs typeface="Calibri" panose="020F0502020204030204" pitchFamily="34" charset="0"/>
              </a:rPr>
              <a:t>https://arstechnica.com/gadgets/2024/05/google-cloud-accidentally-nukes-customer-account-causes-two-weeks-of-downtime/</a:t>
            </a:r>
            <a:br>
              <a:rPr lang="en-US" sz="2400">
                <a:latin typeface="Calibri" panose="020F0502020204030204" pitchFamily="34" charset="0"/>
                <a:cs typeface="Calibri" panose="020F0502020204030204" pitchFamily="34" charset="0"/>
              </a:rPr>
            </a:br>
            <a:endParaRPr lang="en-US" sz="2400">
              <a:effectLst/>
              <a:latin typeface="Calibri" panose="020F0502020204030204" pitchFamily="34" charset="0"/>
              <a:cs typeface="Calibri" panose="020F0502020204030204" pitchFamily="34" charset="0"/>
            </a:endParaRPr>
          </a:p>
          <a:p>
            <a:r>
              <a:rPr lang="en-US" sz="2400" b="1">
                <a:latin typeface="Calibri" panose="020F0502020204030204" pitchFamily="34" charset="0"/>
                <a:cs typeface="Calibri" panose="020F0502020204030204" pitchFamily="34" charset="0"/>
              </a:rPr>
              <a:t>Mitigation:</a:t>
            </a:r>
            <a:r>
              <a:rPr lang="en-US" sz="2400">
                <a:latin typeface="Calibri" panose="020F0502020204030204" pitchFamily="34" charset="0"/>
                <a:cs typeface="Calibri" panose="020F0502020204030204" pitchFamily="34" charset="0"/>
              </a:rPr>
              <a:t> Develop and test a disaster recovery/business continuity plan. Have multiple generations of backups, including offline/offsite backups. Periodically test your plan.</a:t>
            </a:r>
            <a:endParaRPr lang="en-US" sz="2400" b="1">
              <a:latin typeface="Calibri" panose="020F0502020204030204" pitchFamily="34" charset="0"/>
              <a:cs typeface="Calibri" panose="020F0502020204030204" pitchFamily="34" charset="0"/>
            </a:endParaRPr>
          </a:p>
        </p:txBody>
      </p:sp>
      <p:sp>
        <p:nvSpPr>
          <p:cNvPr id="4" name="Slide Number Placeholder 3">
            <a:extLst>
              <a:ext uri="{FF2B5EF4-FFF2-40B4-BE49-F238E27FC236}">
                <a16:creationId xmlns:a16="http://schemas.microsoft.com/office/drawing/2014/main" id="{A5AB60F3-F766-577C-8361-D33D38FDC8E9}"/>
              </a:ext>
            </a:extLst>
          </p:cNvPr>
          <p:cNvSpPr>
            <a:spLocks noGrp="1"/>
          </p:cNvSpPr>
          <p:nvPr>
            <p:ph type="sldNum" sz="quarter" idx="12"/>
          </p:nvPr>
        </p:nvSpPr>
        <p:spPr>
          <a:xfrm>
            <a:off x="10448692" y="6356350"/>
            <a:ext cx="905107" cy="365125"/>
          </a:xfrm>
        </p:spPr>
        <p:txBody>
          <a:bodyPr/>
          <a:lstStyle/>
          <a:p>
            <a:fld id="{EEC23A46-D688-704E-8031-7D23FF3332BA}" type="slidenum">
              <a:rPr lang="en-US" sz="1800"/>
              <a:t>19</a:t>
            </a:fld>
            <a:endParaRPr lang="en-US" sz="1800"/>
          </a:p>
        </p:txBody>
      </p:sp>
    </p:spTree>
    <p:extLst>
      <p:ext uri="{BB962C8B-B14F-4D97-AF65-F5344CB8AC3E}">
        <p14:creationId xmlns:p14="http://schemas.microsoft.com/office/powerpoint/2010/main" val="24514002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20278E-BEE0-CCEF-A74B-8AD34FC7ABA8}"/>
              </a:ext>
            </a:extLst>
          </p:cNvPr>
          <p:cNvSpPr>
            <a:spLocks noGrp="1"/>
          </p:cNvSpPr>
          <p:nvPr>
            <p:ph type="title"/>
          </p:nvPr>
        </p:nvSpPr>
        <p:spPr>
          <a:xfrm>
            <a:off x="178675" y="168168"/>
            <a:ext cx="11803117" cy="436177"/>
          </a:xfrm>
        </p:spPr>
        <p:txBody>
          <a:bodyPr>
            <a:noAutofit/>
          </a:bodyPr>
          <a:lstStyle/>
          <a:p>
            <a:r>
              <a:rPr lang="en-US" sz="3200" b="1" i="0">
                <a:solidFill>
                  <a:srgbClr val="1D1C1D"/>
                </a:solidFill>
                <a:effectLst/>
                <a:latin typeface="Calibri" panose="020F0502020204030204" pitchFamily="34" charset="0"/>
                <a:cs typeface="Calibri" panose="020F0502020204030204" pitchFamily="34" charset="0"/>
              </a:rPr>
              <a:t>Introduction</a:t>
            </a:r>
            <a:endParaRPr lang="en-US" sz="3200" b="1">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8BC5AC36-2765-F04F-1FD5-9F62C27EAE43}"/>
              </a:ext>
            </a:extLst>
          </p:cNvPr>
          <p:cNvSpPr>
            <a:spLocks noGrp="1"/>
          </p:cNvSpPr>
          <p:nvPr>
            <p:ph idx="1"/>
          </p:nvPr>
        </p:nvSpPr>
        <p:spPr>
          <a:xfrm>
            <a:off x="273269" y="758282"/>
            <a:ext cx="11708523" cy="5931549"/>
          </a:xfrm>
        </p:spPr>
        <p:txBody>
          <a:bodyPr>
            <a:normAutofit/>
          </a:bodyPr>
          <a:lstStyle/>
          <a:p>
            <a:pPr algn="l">
              <a:buFont typeface="Arial" panose="020B0604020202020204" pitchFamily="34" charset="0"/>
              <a:buChar char="•"/>
            </a:pPr>
            <a:r>
              <a:rPr lang="en-US" sz="2400">
                <a:solidFill>
                  <a:srgbClr val="1D1C1D"/>
                </a:solidFill>
                <a:latin typeface="Slack-Lato"/>
              </a:rPr>
              <a:t>Cybersecurity is an ongoing challenge for most sites. </a:t>
            </a:r>
            <a:r>
              <a:rPr lang="en-US" sz="2400" b="0" i="0">
                <a:solidFill>
                  <a:srgbClr val="1D1C1D"/>
                </a:solidFill>
                <a:effectLst/>
                <a:latin typeface="Slack-Lato"/>
              </a:rPr>
              <a:t>Some challenges may be </a:t>
            </a:r>
            <a:r>
              <a:rPr lang="en-US" sz="2400" b="1" i="0">
                <a:solidFill>
                  <a:srgbClr val="1D1C1D"/>
                </a:solidFill>
                <a:effectLst/>
                <a:latin typeface="Slack-Lato"/>
              </a:rPr>
              <a:t>general, </a:t>
            </a:r>
            <a:r>
              <a:rPr lang="en-US" sz="2400" i="0">
                <a:solidFill>
                  <a:srgbClr val="1D1C1D"/>
                </a:solidFill>
                <a:effectLst/>
                <a:latin typeface="Slack-Lato"/>
              </a:rPr>
              <a:t>while o</a:t>
            </a:r>
            <a:r>
              <a:rPr lang="en-US" sz="2400">
                <a:solidFill>
                  <a:srgbClr val="1D1C1D"/>
                </a:solidFill>
                <a:latin typeface="Slack-Lato"/>
              </a:rPr>
              <a:t>ther challenges may be more </a:t>
            </a:r>
            <a:r>
              <a:rPr lang="en-US" sz="2400" b="1">
                <a:solidFill>
                  <a:srgbClr val="1D1C1D"/>
                </a:solidFill>
                <a:latin typeface="Slack-Lato"/>
              </a:rPr>
              <a:t>specific</a:t>
            </a:r>
            <a:r>
              <a:rPr lang="en-US" sz="2400">
                <a:solidFill>
                  <a:srgbClr val="1D1C1D"/>
                </a:solidFill>
                <a:latin typeface="Slack-Lato"/>
              </a:rPr>
              <a:t>/</a:t>
            </a:r>
            <a:r>
              <a:rPr lang="en-US" sz="2400" b="1">
                <a:solidFill>
                  <a:srgbClr val="1D1C1D"/>
                </a:solidFill>
                <a:latin typeface="Slack-Lato"/>
              </a:rPr>
              <a:t>technical.</a:t>
            </a:r>
          </a:p>
          <a:p>
            <a:pPr algn="l">
              <a:buFont typeface="Arial" panose="020B0604020202020204" pitchFamily="34" charset="0"/>
              <a:buChar char="•"/>
            </a:pPr>
            <a:endParaRPr lang="en-US" sz="2400" b="1">
              <a:solidFill>
                <a:srgbClr val="1D1C1D"/>
              </a:solidFill>
              <a:latin typeface="Slack-Lato"/>
            </a:endParaRPr>
          </a:p>
          <a:p>
            <a:r>
              <a:rPr lang="en-US" sz="2400" b="1" i="0">
                <a:solidFill>
                  <a:srgbClr val="1D1C1D"/>
                </a:solidFill>
                <a:effectLst/>
                <a:latin typeface="Slack-Lato"/>
              </a:rPr>
              <a:t>Today we'll outline some of the main general and specific/technical challenges we see, just to get the conversation started.</a:t>
            </a:r>
          </a:p>
          <a:p>
            <a:endParaRPr lang="en-US" sz="2400">
              <a:solidFill>
                <a:srgbClr val="1D1C1D"/>
              </a:solidFill>
              <a:latin typeface="Slack-Lato"/>
            </a:endParaRPr>
          </a:p>
          <a:p>
            <a:r>
              <a:rPr lang="en-US" sz="2400">
                <a:solidFill>
                  <a:srgbClr val="1D1C1D"/>
                </a:solidFill>
                <a:latin typeface="Slack-Lato"/>
              </a:rPr>
              <a:t>Your organization may face different challenges. </a:t>
            </a:r>
            <a:r>
              <a:rPr lang="en-US" sz="2400" b="1">
                <a:solidFill>
                  <a:srgbClr val="1D1C1D"/>
                </a:solidFill>
                <a:latin typeface="Slack-Lato"/>
              </a:rPr>
              <a:t>We hope you'll contribute your perspective about any topics we don't mention.</a:t>
            </a:r>
          </a:p>
          <a:p>
            <a:endParaRPr lang="en-US" sz="2400">
              <a:solidFill>
                <a:srgbClr val="1D1C1D"/>
              </a:solidFill>
              <a:latin typeface="Slack-Lato"/>
            </a:endParaRPr>
          </a:p>
          <a:p>
            <a:r>
              <a:rPr lang="en-US" sz="2400">
                <a:solidFill>
                  <a:srgbClr val="1D1C1D"/>
                </a:solidFill>
                <a:latin typeface="Slack-Lato"/>
              </a:rPr>
              <a:t>We've endeavored to include </a:t>
            </a:r>
            <a:r>
              <a:rPr lang="en-US" sz="2400" b="1">
                <a:solidFill>
                  <a:srgbClr val="1D1C1D"/>
                </a:solidFill>
                <a:latin typeface="Slack-Lato"/>
              </a:rPr>
              <a:t>references</a:t>
            </a:r>
            <a:r>
              <a:rPr lang="en-US" sz="2400">
                <a:solidFill>
                  <a:srgbClr val="1D1C1D"/>
                </a:solidFill>
                <a:latin typeface="Slack-Lato"/>
              </a:rPr>
              <a:t> for any statistics we cite, since some of them are so high (or so low) as to be almost shocking.</a:t>
            </a:r>
          </a:p>
          <a:p>
            <a:endParaRPr lang="en-US" sz="2400">
              <a:solidFill>
                <a:srgbClr val="1D1C1D"/>
              </a:solidFill>
              <a:latin typeface="Slack-Lato"/>
            </a:endParaRPr>
          </a:p>
          <a:p>
            <a:r>
              <a:rPr lang="en-US" sz="2400">
                <a:solidFill>
                  <a:srgbClr val="1D1C1D"/>
                </a:solidFill>
                <a:latin typeface="Slack-Lato"/>
              </a:rPr>
              <a:t>We've also endeavored to suggest basic approaches to mitigating some of these issues, when there is an obvious option to consider. Some challenges may be unsolved to-date.</a:t>
            </a:r>
          </a:p>
        </p:txBody>
      </p:sp>
      <p:sp>
        <p:nvSpPr>
          <p:cNvPr id="4" name="Slide Number Placeholder 3">
            <a:extLst>
              <a:ext uri="{FF2B5EF4-FFF2-40B4-BE49-F238E27FC236}">
                <a16:creationId xmlns:a16="http://schemas.microsoft.com/office/drawing/2014/main" id="{A5AB60F3-F766-577C-8361-D33D38FDC8E9}"/>
              </a:ext>
            </a:extLst>
          </p:cNvPr>
          <p:cNvSpPr>
            <a:spLocks noGrp="1"/>
          </p:cNvSpPr>
          <p:nvPr>
            <p:ph type="sldNum" sz="quarter" idx="12"/>
          </p:nvPr>
        </p:nvSpPr>
        <p:spPr/>
        <p:txBody>
          <a:bodyPr/>
          <a:lstStyle/>
          <a:p>
            <a:fld id="{EEC23A46-D688-704E-8031-7D23FF3332BA}" type="slidenum">
              <a:rPr lang="en-US"/>
              <a:t>2</a:t>
            </a:fld>
            <a:endParaRPr lang="en-US"/>
          </a:p>
        </p:txBody>
      </p:sp>
    </p:spTree>
    <p:extLst>
      <p:ext uri="{BB962C8B-B14F-4D97-AF65-F5344CB8AC3E}">
        <p14:creationId xmlns:p14="http://schemas.microsoft.com/office/powerpoint/2010/main" val="12442816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20278E-BEE0-CCEF-A74B-8AD34FC7ABA8}"/>
              </a:ext>
            </a:extLst>
          </p:cNvPr>
          <p:cNvSpPr>
            <a:spLocks noGrp="1"/>
          </p:cNvSpPr>
          <p:nvPr>
            <p:ph type="title"/>
          </p:nvPr>
        </p:nvSpPr>
        <p:spPr>
          <a:xfrm>
            <a:off x="178675" y="168168"/>
            <a:ext cx="11803117" cy="411695"/>
          </a:xfrm>
        </p:spPr>
        <p:txBody>
          <a:bodyPr>
            <a:normAutofit/>
          </a:bodyPr>
          <a:lstStyle/>
          <a:p>
            <a:r>
              <a:rPr lang="en-US" sz="3200" b="1">
                <a:latin typeface="Calibri" panose="020F0502020204030204" pitchFamily="34" charset="0"/>
                <a:cs typeface="Calibri" panose="020F0502020204030204" pitchFamily="34" charset="0"/>
              </a:rPr>
              <a:t>4) Instrumentation of Systems and Networks</a:t>
            </a:r>
          </a:p>
        </p:txBody>
      </p:sp>
      <p:sp>
        <p:nvSpPr>
          <p:cNvPr id="3" name="Content Placeholder 2">
            <a:extLst>
              <a:ext uri="{FF2B5EF4-FFF2-40B4-BE49-F238E27FC236}">
                <a16:creationId xmlns:a16="http://schemas.microsoft.com/office/drawing/2014/main" id="{8BC5AC36-2765-F04F-1FD5-9F62C27EAE43}"/>
              </a:ext>
            </a:extLst>
          </p:cNvPr>
          <p:cNvSpPr>
            <a:spLocks noGrp="1"/>
          </p:cNvSpPr>
          <p:nvPr>
            <p:ph idx="1"/>
          </p:nvPr>
        </p:nvSpPr>
        <p:spPr>
          <a:xfrm>
            <a:off x="273269" y="735980"/>
            <a:ext cx="11708523" cy="5798635"/>
          </a:xfrm>
        </p:spPr>
        <p:txBody>
          <a:bodyPr>
            <a:normAutofit/>
          </a:bodyPr>
          <a:lstStyle/>
          <a:p>
            <a:r>
              <a:rPr lang="en-US" sz="2400"/>
              <a:t>You wouldn't drive a car if you couldn't see the road ahead of you through the windshield, yet many providers run with limited insight into server loads and network traffic.</a:t>
            </a:r>
          </a:p>
          <a:p>
            <a:r>
              <a:rPr lang="en-US" sz="2400"/>
              <a:t>Improving the instrumentation of your infrastructure is pivotal to knowing when a problem has happened, and being able to successfully localize and mitigate that problem.</a:t>
            </a:r>
          </a:p>
          <a:p>
            <a:pPr lvl="1"/>
            <a:r>
              <a:rPr lang="en-US" sz="2200"/>
              <a:t>Have you pre-installed fiber taps throughout your network, so they're there if you need them?</a:t>
            </a:r>
          </a:p>
          <a:p>
            <a:pPr lvl="1"/>
            <a:r>
              <a:rPr lang="en-US" sz="2200"/>
              <a:t>Do you have an </a:t>
            </a:r>
            <a:r>
              <a:rPr lang="en-US" sz="2200" b="1"/>
              <a:t>intrusion detection system (IDS)</a:t>
            </a:r>
            <a:r>
              <a:rPr lang="en-US" sz="2200"/>
              <a:t>/</a:t>
            </a:r>
            <a:r>
              <a:rPr lang="en-US" sz="2200" b="1"/>
              <a:t>intrusion prevention system (IPS) deployed?</a:t>
            </a:r>
          </a:p>
          <a:p>
            <a:pPr lvl="1"/>
            <a:r>
              <a:rPr lang="en-US" sz="2200"/>
              <a:t>Do you at least collect </a:t>
            </a:r>
            <a:r>
              <a:rPr lang="en-US" sz="2200" b="1"/>
              <a:t>netflow</a:t>
            </a:r>
            <a:r>
              <a:rPr lang="en-US" sz="2200"/>
              <a:t>? Have you built network </a:t>
            </a:r>
            <a:r>
              <a:rPr lang="en-US" sz="2200" b="1"/>
              <a:t>baselines</a:t>
            </a:r>
            <a:r>
              <a:rPr lang="en-US" sz="2200"/>
              <a:t> so you know what's atypical?</a:t>
            </a:r>
          </a:p>
          <a:p>
            <a:pPr lvl="1"/>
            <a:r>
              <a:rPr lang="en-US" sz="2200"/>
              <a:t>What about </a:t>
            </a:r>
            <a:r>
              <a:rPr lang="en-US" sz="2200" b="1"/>
              <a:t>SNMP</a:t>
            </a:r>
            <a:r>
              <a:rPr lang="en-US" sz="2200"/>
              <a:t> data? Sometimes even simple counters can readily highlight anomalies.</a:t>
            </a:r>
          </a:p>
          <a:p>
            <a:pPr lvl="1"/>
            <a:r>
              <a:rPr lang="en-US" sz="2200"/>
              <a:t>Do you forward &amp; centrally consolidate </a:t>
            </a:r>
            <a:r>
              <a:rPr lang="en-US" sz="2200" b="1"/>
              <a:t>server logs</a:t>
            </a:r>
            <a:r>
              <a:rPr lang="en-US" sz="2200"/>
              <a:t> in a searchable platform? For example, could you tell if someone was scanning your systems, and from where?</a:t>
            </a:r>
          </a:p>
          <a:p>
            <a:pPr lvl="1"/>
            <a:r>
              <a:rPr lang="en-US" sz="2200"/>
              <a:t>Do you monitor your </a:t>
            </a:r>
            <a:r>
              <a:rPr lang="en-US" sz="2200" b="1"/>
              <a:t>authoritative name server traffic</a:t>
            </a:r>
            <a:r>
              <a:rPr lang="en-US" sz="2200"/>
              <a:t> and </a:t>
            </a:r>
            <a:r>
              <a:rPr lang="en-US" sz="2200" b="1"/>
              <a:t>recursive DNS resolvers?</a:t>
            </a:r>
            <a:r>
              <a:rPr lang="en-US" sz="2200"/>
              <a:t> </a:t>
            </a:r>
          </a:p>
          <a:p>
            <a:pPr lvl="1"/>
            <a:r>
              <a:rPr lang="en-US" sz="2200"/>
              <a:t>What about monitoring your </a:t>
            </a:r>
            <a:r>
              <a:rPr lang="en-US" sz="2200" b="1"/>
              <a:t>wide area routing</a:t>
            </a:r>
            <a:r>
              <a:rPr lang="en-US" sz="2200"/>
              <a:t>? Could you tell if someone was announcing </a:t>
            </a:r>
            <a:br>
              <a:rPr lang="en-US" sz="2200"/>
            </a:br>
            <a:r>
              <a:rPr lang="en-US" sz="2200" b="1"/>
              <a:t>more specific routes</a:t>
            </a:r>
            <a:r>
              <a:rPr lang="en-US" sz="2200"/>
              <a:t> for your address space?</a:t>
            </a:r>
          </a:p>
          <a:p>
            <a:pPr lvl="1"/>
            <a:r>
              <a:rPr lang="en-US" sz="2200"/>
              <a:t>Are your monitoring solutions keeping up with 10 Gbps, 100Gbps, and even 400Gbps rates?</a:t>
            </a:r>
          </a:p>
          <a:p>
            <a:pPr lvl="1"/>
            <a:r>
              <a:rPr lang="en-US" sz="2200"/>
              <a:t>Will your monitoring survive increasingly comprehensive encryption, use of VPNs, etc.?</a:t>
            </a:r>
            <a:endParaRPr lang="en-US" sz="2400"/>
          </a:p>
          <a:p>
            <a:endParaRPr lang="en-US" sz="2400"/>
          </a:p>
        </p:txBody>
      </p:sp>
      <p:sp>
        <p:nvSpPr>
          <p:cNvPr id="4" name="Slide Number Placeholder 3">
            <a:extLst>
              <a:ext uri="{FF2B5EF4-FFF2-40B4-BE49-F238E27FC236}">
                <a16:creationId xmlns:a16="http://schemas.microsoft.com/office/drawing/2014/main" id="{A5AB60F3-F766-577C-8361-D33D38FDC8E9}"/>
              </a:ext>
            </a:extLst>
          </p:cNvPr>
          <p:cNvSpPr>
            <a:spLocks noGrp="1"/>
          </p:cNvSpPr>
          <p:nvPr>
            <p:ph type="sldNum" sz="quarter" idx="12"/>
          </p:nvPr>
        </p:nvSpPr>
        <p:spPr/>
        <p:txBody>
          <a:bodyPr/>
          <a:lstStyle/>
          <a:p>
            <a:fld id="{EEC23A46-D688-704E-8031-7D23FF3332BA}" type="slidenum">
              <a:rPr lang="en-US"/>
              <a:t>20</a:t>
            </a:fld>
            <a:endParaRPr lang="en-US"/>
          </a:p>
        </p:txBody>
      </p:sp>
    </p:spTree>
    <p:extLst>
      <p:ext uri="{BB962C8B-B14F-4D97-AF65-F5344CB8AC3E}">
        <p14:creationId xmlns:p14="http://schemas.microsoft.com/office/powerpoint/2010/main" val="39332635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20278E-BEE0-CCEF-A74B-8AD34FC7ABA8}"/>
              </a:ext>
            </a:extLst>
          </p:cNvPr>
          <p:cNvSpPr>
            <a:spLocks noGrp="1"/>
          </p:cNvSpPr>
          <p:nvPr>
            <p:ph type="title"/>
          </p:nvPr>
        </p:nvSpPr>
        <p:spPr>
          <a:xfrm>
            <a:off x="178675" y="168168"/>
            <a:ext cx="11803117" cy="512870"/>
          </a:xfrm>
        </p:spPr>
        <p:txBody>
          <a:bodyPr>
            <a:normAutofit/>
          </a:bodyPr>
          <a:lstStyle/>
          <a:p>
            <a:r>
              <a:rPr lang="en-US" sz="3200" b="1">
                <a:latin typeface="Calibri" panose="020F0502020204030204" pitchFamily="34" charset="0"/>
                <a:cs typeface="Calibri" panose="020F0502020204030204" pitchFamily="34" charset="0"/>
              </a:rPr>
              <a:t>5) Multifactor Authentication</a:t>
            </a:r>
          </a:p>
        </p:txBody>
      </p:sp>
      <p:sp>
        <p:nvSpPr>
          <p:cNvPr id="3" name="Content Placeholder 2">
            <a:extLst>
              <a:ext uri="{FF2B5EF4-FFF2-40B4-BE49-F238E27FC236}">
                <a16:creationId xmlns:a16="http://schemas.microsoft.com/office/drawing/2014/main" id="{8BC5AC36-2765-F04F-1FD5-9F62C27EAE43}"/>
              </a:ext>
            </a:extLst>
          </p:cNvPr>
          <p:cNvSpPr>
            <a:spLocks noGrp="1"/>
          </p:cNvSpPr>
          <p:nvPr>
            <p:ph idx="1"/>
          </p:nvPr>
        </p:nvSpPr>
        <p:spPr>
          <a:xfrm>
            <a:off x="273269" y="858644"/>
            <a:ext cx="11708523" cy="5831187"/>
          </a:xfrm>
        </p:spPr>
        <p:txBody>
          <a:bodyPr>
            <a:normAutofit/>
          </a:bodyPr>
          <a:lstStyle/>
          <a:p>
            <a:r>
              <a:rPr lang="en-US" sz="2400"/>
              <a:t>It is stunning that passwords still remain in use as a sole authenticator in 2024. ALL significant systems/all privileged access, should be protected with multifactor auth at this point. In many businesses of a sufficient size, this HAS largely been accomplished, but in many smaller businesses in particular, deployment is still only just beginning.</a:t>
            </a:r>
          </a:p>
          <a:p>
            <a:r>
              <a:rPr lang="en-US" sz="2400" b="1"/>
              <a:t>The Risk:</a:t>
            </a:r>
            <a:r>
              <a:rPr lang="en-US" sz="2400"/>
              <a:t> "... if you’re not using MFA, the likelihood of compromise is about 20 times higher than people who are doing MFA." [ref: https://govcyberhub.com/2023/03/15/why-the-federal-governments-lagging-mfa-adoption-rate-poses-severe-cyber-risks-to-agency-networks/ ]</a:t>
            </a:r>
          </a:p>
          <a:p>
            <a:r>
              <a:rPr lang="en-US" sz="2400"/>
              <a:t>Another study [ref https://jumpcloud.com/blog/multi-factor-authentication-statistics ]:</a:t>
            </a:r>
          </a:p>
          <a:p>
            <a:pPr lvl="1"/>
            <a:r>
              <a:rPr lang="en-US"/>
              <a:t>In companies with over 10,000 employees, 87% use MFA.</a:t>
            </a:r>
          </a:p>
          <a:p>
            <a:pPr lvl="1"/>
            <a:r>
              <a:rPr lang="en-US"/>
              <a:t>Businesses with 1,001 to 10,000 employees, 78% use MFA.</a:t>
            </a:r>
          </a:p>
          <a:p>
            <a:pPr lvl="1"/>
            <a:r>
              <a:rPr lang="en-US" b="1"/>
              <a:t>Smaller companies with 26 to 100 employees, the rate drops to 34%. </a:t>
            </a:r>
          </a:p>
          <a:p>
            <a:pPr lvl="1"/>
            <a:r>
              <a:rPr lang="en-US" b="1"/>
              <a:t>In businesses with up to 25 workers, the adoption rate is even lower at 27%.</a:t>
            </a:r>
          </a:p>
          <a:p>
            <a:pPr lvl="1"/>
            <a:r>
              <a:rPr lang="en-US"/>
              <a:t>Overall, only 4% use </a:t>
            </a:r>
            <a:r>
              <a:rPr lang="en-US" u="sng"/>
              <a:t>hardware</a:t>
            </a:r>
            <a:r>
              <a:rPr lang="en-US"/>
              <a:t> MFA (remainder use software MFA, e.g., a mobile app)</a:t>
            </a:r>
          </a:p>
        </p:txBody>
      </p:sp>
      <p:sp>
        <p:nvSpPr>
          <p:cNvPr id="4" name="Slide Number Placeholder 3">
            <a:extLst>
              <a:ext uri="{FF2B5EF4-FFF2-40B4-BE49-F238E27FC236}">
                <a16:creationId xmlns:a16="http://schemas.microsoft.com/office/drawing/2014/main" id="{A5AB60F3-F766-577C-8361-D33D38FDC8E9}"/>
              </a:ext>
            </a:extLst>
          </p:cNvPr>
          <p:cNvSpPr>
            <a:spLocks noGrp="1"/>
          </p:cNvSpPr>
          <p:nvPr>
            <p:ph type="sldNum" sz="quarter" idx="12"/>
          </p:nvPr>
        </p:nvSpPr>
        <p:spPr/>
        <p:txBody>
          <a:bodyPr/>
          <a:lstStyle/>
          <a:p>
            <a:fld id="{EEC23A46-D688-704E-8031-7D23FF3332BA}" type="slidenum">
              <a:rPr lang="en-US"/>
              <a:t>21</a:t>
            </a:fld>
            <a:endParaRPr lang="en-US"/>
          </a:p>
        </p:txBody>
      </p:sp>
    </p:spTree>
    <p:extLst>
      <p:ext uri="{BB962C8B-B14F-4D97-AF65-F5344CB8AC3E}">
        <p14:creationId xmlns:p14="http://schemas.microsoft.com/office/powerpoint/2010/main" val="40678351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20278E-BEE0-CCEF-A74B-8AD34FC7ABA8}"/>
              </a:ext>
            </a:extLst>
          </p:cNvPr>
          <p:cNvSpPr>
            <a:spLocks noGrp="1"/>
          </p:cNvSpPr>
          <p:nvPr>
            <p:ph type="title"/>
          </p:nvPr>
        </p:nvSpPr>
        <p:spPr>
          <a:xfrm>
            <a:off x="178675" y="168168"/>
            <a:ext cx="11803117" cy="512870"/>
          </a:xfrm>
        </p:spPr>
        <p:txBody>
          <a:bodyPr>
            <a:noAutofit/>
          </a:bodyPr>
          <a:lstStyle/>
          <a:p>
            <a:r>
              <a:rPr lang="en-US" sz="3200" b="1">
                <a:solidFill>
                  <a:srgbClr val="1D1C1D"/>
                </a:solidFill>
                <a:latin typeface="Calibri" panose="020F0502020204030204" pitchFamily="34" charset="0"/>
                <a:cs typeface="Calibri" panose="020F0502020204030204" pitchFamily="34" charset="0"/>
              </a:rPr>
              <a:t>6</a:t>
            </a:r>
            <a:r>
              <a:rPr lang="en-US" sz="3200" b="1" i="0">
                <a:solidFill>
                  <a:srgbClr val="1D1C1D"/>
                </a:solidFill>
                <a:effectLst/>
                <a:latin typeface="Calibri" panose="020F0502020204030204" pitchFamily="34" charset="0"/>
                <a:cs typeface="Calibri" panose="020F0502020204030204" pitchFamily="34" charset="0"/>
              </a:rPr>
              <a:t>) Nation-State Attacks</a:t>
            </a:r>
            <a:endParaRPr lang="en-US" sz="3200" b="1">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8BC5AC36-2765-F04F-1FD5-9F62C27EAE43}"/>
              </a:ext>
            </a:extLst>
          </p:cNvPr>
          <p:cNvSpPr>
            <a:spLocks noGrp="1"/>
          </p:cNvSpPr>
          <p:nvPr>
            <p:ph idx="1"/>
          </p:nvPr>
        </p:nvSpPr>
        <p:spPr>
          <a:xfrm>
            <a:off x="273269" y="802888"/>
            <a:ext cx="11708523" cy="5787483"/>
          </a:xfrm>
        </p:spPr>
        <p:txBody>
          <a:bodyPr>
            <a:normAutofit/>
          </a:bodyPr>
          <a:lstStyle/>
          <a:p>
            <a:pPr algn="l">
              <a:buFont typeface="Arial" panose="020B0604020202020204" pitchFamily="34" charset="0"/>
              <a:buChar char="•"/>
            </a:pPr>
            <a:r>
              <a:rPr lang="en-US" sz="2400" b="1">
                <a:solidFill>
                  <a:srgbClr val="1D1C1D"/>
                </a:solidFill>
                <a:latin typeface="Slack-Lato"/>
              </a:rPr>
              <a:t>Nation-state level attackers</a:t>
            </a:r>
            <a:r>
              <a:rPr lang="en-US" sz="2400">
                <a:solidFill>
                  <a:srgbClr val="1D1C1D"/>
                </a:solidFill>
                <a:latin typeface="Slack-Lato"/>
              </a:rPr>
              <a:t> may conduct influence operations online or collect cyber-espionage (nations most frequently mentioned are </a:t>
            </a:r>
            <a:r>
              <a:rPr lang="en-US" sz="2400" b="1">
                <a:solidFill>
                  <a:srgbClr val="1D1C1D"/>
                </a:solidFill>
                <a:latin typeface="Slack-Lato"/>
              </a:rPr>
              <a:t>China, Russia, North Korea</a:t>
            </a:r>
            <a:r>
              <a:rPr lang="en-US" sz="2400">
                <a:solidFill>
                  <a:srgbClr val="1D1C1D"/>
                </a:solidFill>
                <a:latin typeface="Slack-Lato"/>
              </a:rPr>
              <a:t> and </a:t>
            </a:r>
            <a:r>
              <a:rPr lang="en-US" sz="2400" b="1">
                <a:solidFill>
                  <a:srgbClr val="1D1C1D"/>
                </a:solidFill>
                <a:latin typeface="Slack-Lato"/>
              </a:rPr>
              <a:t>Iran </a:t>
            </a:r>
            <a:r>
              <a:rPr lang="en-US" sz="2400">
                <a:solidFill>
                  <a:srgbClr val="1D1C1D"/>
                </a:solidFill>
                <a:latin typeface="Slack-Lato"/>
              </a:rPr>
              <a:t>[ref: www.cisa.gov/topics/cyber-threats-and-advisories/nation-state-cyber-actors])</a:t>
            </a:r>
          </a:p>
          <a:p>
            <a:pPr algn="l">
              <a:buFont typeface="Arial" panose="020B0604020202020204" pitchFamily="34" charset="0"/>
              <a:buChar char="•"/>
            </a:pPr>
            <a:r>
              <a:rPr lang="en-US" sz="2400" b="1" i="0">
                <a:solidFill>
                  <a:srgbClr val="1D1C1D"/>
                </a:solidFill>
                <a:effectLst/>
                <a:latin typeface="Slack-Lato"/>
              </a:rPr>
              <a:t>The Risk:</a:t>
            </a:r>
            <a:r>
              <a:rPr lang="en-US" sz="2400" b="0" i="0">
                <a:solidFill>
                  <a:srgbClr val="1D1C1D"/>
                </a:solidFill>
                <a:effectLst/>
                <a:latin typeface="Slack-Lato"/>
              </a:rPr>
              <a:t> Nation-state attackers bring a level of resources and cyber-intelligence to their craft that routinely exceeds what's available to typical non-state attackers.</a:t>
            </a:r>
          </a:p>
          <a:p>
            <a:r>
              <a:rPr lang="en-US" sz="2400" b="1">
                <a:solidFill>
                  <a:srgbClr val="1D1C1D"/>
                </a:solidFill>
                <a:latin typeface="Slack-Lato"/>
              </a:rPr>
              <a:t>Classic Example:</a:t>
            </a:r>
            <a:r>
              <a:rPr lang="en-US" sz="2400">
                <a:solidFill>
                  <a:srgbClr val="1D1C1D"/>
                </a:solidFill>
                <a:latin typeface="Slack-Lato"/>
              </a:rPr>
              <a:t> "</a:t>
            </a:r>
            <a:r>
              <a:rPr lang="en-US" sz="2400"/>
              <a:t>A 'Worst Nightmare' Cyberattack: The Untold Story Of The SolarWinds Hack," https://www.npr.org/2021/04/16/985439655/a-worst-nightmare-cyberattack-the-untold-story-of-the-solarwinds-hack (attack reportedly conducted by the Russian SVR)</a:t>
            </a:r>
            <a:endParaRPr lang="en-US" sz="2400">
              <a:solidFill>
                <a:srgbClr val="1D1C1D"/>
              </a:solidFill>
              <a:latin typeface="Slack-Lato"/>
            </a:endParaRPr>
          </a:p>
          <a:p>
            <a:pPr algn="l">
              <a:buFont typeface="Arial" panose="020B0604020202020204" pitchFamily="34" charset="0"/>
              <a:buChar char="•"/>
            </a:pPr>
            <a:r>
              <a:rPr lang="en-US" sz="2400">
                <a:solidFill>
                  <a:srgbClr val="1D1C1D"/>
                </a:solidFill>
                <a:latin typeface="Slack-Lato"/>
              </a:rPr>
              <a:t>The country's supply-chain is a popular target for attacks (see https://www.infosecurity-magazine.com/news/nationstate-attacks-target/ and see https://cyberint.com/blog/</a:t>
            </a:r>
            <a:br>
              <a:rPr lang="en-US" sz="2400">
                <a:solidFill>
                  <a:srgbClr val="1D1C1D"/>
                </a:solidFill>
                <a:latin typeface="Slack-Lato"/>
              </a:rPr>
            </a:br>
            <a:r>
              <a:rPr lang="en-US" sz="2400">
                <a:solidFill>
                  <a:srgbClr val="1D1C1D"/>
                </a:solidFill>
                <a:latin typeface="Slack-Lato"/>
              </a:rPr>
              <a:t>research/recent-supply-chain-attacks-examined/).</a:t>
            </a:r>
          </a:p>
          <a:p>
            <a:pPr algn="l">
              <a:buFont typeface="Arial" panose="020B0604020202020204" pitchFamily="34" charset="0"/>
              <a:buChar char="•"/>
            </a:pPr>
            <a:r>
              <a:rPr lang="en-US" sz="2400">
                <a:solidFill>
                  <a:srgbClr val="1D1C1D"/>
                </a:solidFill>
                <a:latin typeface="Slack-Lato"/>
              </a:rPr>
              <a:t>Nation states have also even been known to "go retro," leveraging things like USB sticks ("'The Weirdest Trend in Cybersecurity': Nation-States Returning to USBs", see https:// www.darkreading.com/ics-ot-security/weirdest-trend-cybersecurity-nation-states-usb).</a:t>
            </a:r>
          </a:p>
          <a:p>
            <a:pPr algn="l">
              <a:buFont typeface="Arial" panose="020B0604020202020204" pitchFamily="34" charset="0"/>
              <a:buChar char="•"/>
            </a:pPr>
            <a:r>
              <a:rPr lang="en-US" sz="2400">
                <a:solidFill>
                  <a:srgbClr val="1D1C1D"/>
                </a:solidFill>
                <a:latin typeface="Slack-Lato"/>
              </a:rPr>
              <a:t>The best mitigation of nation-state risks may be to not be a relevant nation-state target.</a:t>
            </a:r>
          </a:p>
        </p:txBody>
      </p:sp>
      <p:sp>
        <p:nvSpPr>
          <p:cNvPr id="4" name="Slide Number Placeholder 3">
            <a:extLst>
              <a:ext uri="{FF2B5EF4-FFF2-40B4-BE49-F238E27FC236}">
                <a16:creationId xmlns:a16="http://schemas.microsoft.com/office/drawing/2014/main" id="{A5AB60F3-F766-577C-8361-D33D38FDC8E9}"/>
              </a:ext>
            </a:extLst>
          </p:cNvPr>
          <p:cNvSpPr>
            <a:spLocks noGrp="1"/>
          </p:cNvSpPr>
          <p:nvPr>
            <p:ph type="sldNum" sz="quarter" idx="12"/>
          </p:nvPr>
        </p:nvSpPr>
        <p:spPr/>
        <p:txBody>
          <a:bodyPr/>
          <a:lstStyle/>
          <a:p>
            <a:fld id="{EEC23A46-D688-704E-8031-7D23FF3332BA}" type="slidenum">
              <a:rPr lang="en-US"/>
              <a:t>22</a:t>
            </a:fld>
            <a:endParaRPr lang="en-US"/>
          </a:p>
        </p:txBody>
      </p:sp>
    </p:spTree>
    <p:extLst>
      <p:ext uri="{BB962C8B-B14F-4D97-AF65-F5344CB8AC3E}">
        <p14:creationId xmlns:p14="http://schemas.microsoft.com/office/powerpoint/2010/main" val="9917900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20278E-BEE0-CCEF-A74B-8AD34FC7ABA8}"/>
              </a:ext>
            </a:extLst>
          </p:cNvPr>
          <p:cNvSpPr>
            <a:spLocks noGrp="1"/>
          </p:cNvSpPr>
          <p:nvPr>
            <p:ph type="title"/>
          </p:nvPr>
        </p:nvSpPr>
        <p:spPr>
          <a:xfrm>
            <a:off x="178675" y="168168"/>
            <a:ext cx="11803117" cy="512870"/>
          </a:xfrm>
        </p:spPr>
        <p:txBody>
          <a:bodyPr>
            <a:normAutofit/>
          </a:bodyPr>
          <a:lstStyle/>
          <a:p>
            <a:r>
              <a:rPr lang="en-US" sz="3200" b="1">
                <a:latin typeface="Calibri" panose="020F0502020204030204" pitchFamily="34" charset="0"/>
                <a:cs typeface="Calibri" panose="020F0502020204030204" pitchFamily="34" charset="0"/>
              </a:rPr>
              <a:t>7) Ransomware</a:t>
            </a:r>
          </a:p>
        </p:txBody>
      </p:sp>
      <p:sp>
        <p:nvSpPr>
          <p:cNvPr id="3" name="Content Placeholder 2">
            <a:extLst>
              <a:ext uri="{FF2B5EF4-FFF2-40B4-BE49-F238E27FC236}">
                <a16:creationId xmlns:a16="http://schemas.microsoft.com/office/drawing/2014/main" id="{8BC5AC36-2765-F04F-1FD5-9F62C27EAE43}"/>
              </a:ext>
            </a:extLst>
          </p:cNvPr>
          <p:cNvSpPr>
            <a:spLocks noGrp="1"/>
          </p:cNvSpPr>
          <p:nvPr>
            <p:ph idx="1"/>
          </p:nvPr>
        </p:nvSpPr>
        <p:spPr>
          <a:xfrm>
            <a:off x="273269" y="893379"/>
            <a:ext cx="11708523" cy="5360276"/>
          </a:xfrm>
        </p:spPr>
        <p:txBody>
          <a:bodyPr>
            <a:normAutofit/>
          </a:bodyPr>
          <a:lstStyle/>
          <a:p>
            <a:r>
              <a:rPr lang="en-US" sz="2400"/>
              <a:t>We've all heard about ransomware: malware infects critical systems, exfilitrating data and encrypting files. If the ransom isn't paid (usually using some cryptocurrency), the encrypted files may be left irretrievably scrambled. Ransomware is a major current problem. (Some statistics: https://www.varonis.com/blog/ransomware-statistics )</a:t>
            </a:r>
          </a:p>
          <a:p>
            <a:r>
              <a:rPr lang="en-US" sz="2400" b="1"/>
              <a:t>Policy mitigation? Governments continue to permit victims to pay demanded ransoms. </a:t>
            </a:r>
            <a:r>
              <a:rPr lang="en-US" sz="2400"/>
              <a:t>This means that cyber criminals will continue to engage in ransomware attacks (since it continues to be a reliable way to make money). If governments outlawed the payment of ransomware, ransomware would cease to be lucrative and might potentially become less of a problem (but see pushback in "Should there be a total ban on ransomware payments?" https://securityintelligence.com/news/federal-ban-ransom-payments/)</a:t>
            </a:r>
          </a:p>
          <a:p>
            <a:r>
              <a:rPr lang="en-US" sz="2400" b="1"/>
              <a:t>Technical mitigations?</a:t>
            </a:r>
            <a:r>
              <a:rPr lang="en-US" sz="2400"/>
              <a:t> </a:t>
            </a:r>
            <a:r>
              <a:rPr lang="en-US" sz="2400" b="1"/>
              <a:t>Ransomware attacks could also be made irrelevant if organizations had current backups that minimized data loss.</a:t>
            </a:r>
            <a:r>
              <a:rPr lang="en-US" sz="2400"/>
              <a:t> What's you're RPO (recovery point objective)? That is, how much data would you stand to lose since your last backup? </a:t>
            </a:r>
            <a:br>
              <a:rPr lang="en-US" sz="2400"/>
            </a:br>
            <a:r>
              <a:rPr lang="en-US" sz="2400"/>
              <a:t>How LONG would it take you to reload your systems from backup? How much would it cost to tighten up both of those metrics? Would it be less than paying even one ransom?</a:t>
            </a:r>
          </a:p>
          <a:p>
            <a:endParaRPr lang="en-US" sz="2400"/>
          </a:p>
        </p:txBody>
      </p:sp>
      <p:sp>
        <p:nvSpPr>
          <p:cNvPr id="4" name="Slide Number Placeholder 3">
            <a:extLst>
              <a:ext uri="{FF2B5EF4-FFF2-40B4-BE49-F238E27FC236}">
                <a16:creationId xmlns:a16="http://schemas.microsoft.com/office/drawing/2014/main" id="{A5AB60F3-F766-577C-8361-D33D38FDC8E9}"/>
              </a:ext>
            </a:extLst>
          </p:cNvPr>
          <p:cNvSpPr>
            <a:spLocks noGrp="1"/>
          </p:cNvSpPr>
          <p:nvPr>
            <p:ph type="sldNum" sz="quarter" idx="12"/>
          </p:nvPr>
        </p:nvSpPr>
        <p:spPr/>
        <p:txBody>
          <a:bodyPr/>
          <a:lstStyle/>
          <a:p>
            <a:fld id="{EEC23A46-D688-704E-8031-7D23FF3332BA}" type="slidenum">
              <a:rPr lang="en-US"/>
              <a:t>23</a:t>
            </a:fld>
            <a:endParaRPr lang="en-US"/>
          </a:p>
        </p:txBody>
      </p:sp>
    </p:spTree>
    <p:extLst>
      <p:ext uri="{BB962C8B-B14F-4D97-AF65-F5344CB8AC3E}">
        <p14:creationId xmlns:p14="http://schemas.microsoft.com/office/powerpoint/2010/main" val="11979917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20278E-BEE0-CCEF-A74B-8AD34FC7ABA8}"/>
              </a:ext>
            </a:extLst>
          </p:cNvPr>
          <p:cNvSpPr>
            <a:spLocks noGrp="1"/>
          </p:cNvSpPr>
          <p:nvPr>
            <p:ph type="title"/>
          </p:nvPr>
        </p:nvSpPr>
        <p:spPr>
          <a:xfrm>
            <a:off x="178675" y="168168"/>
            <a:ext cx="11803117" cy="512870"/>
          </a:xfrm>
        </p:spPr>
        <p:txBody>
          <a:bodyPr>
            <a:normAutofit/>
          </a:bodyPr>
          <a:lstStyle/>
          <a:p>
            <a:r>
              <a:rPr lang="en-US" sz="3200" b="1">
                <a:latin typeface="Calibri" panose="020F0502020204030204" pitchFamily="34" charset="0"/>
                <a:cs typeface="Calibri" panose="020F0502020204030204" pitchFamily="34" charset="0"/>
              </a:rPr>
              <a:t>Conclusion</a:t>
            </a:r>
          </a:p>
        </p:txBody>
      </p:sp>
      <p:sp>
        <p:nvSpPr>
          <p:cNvPr id="3" name="Content Placeholder 2">
            <a:extLst>
              <a:ext uri="{FF2B5EF4-FFF2-40B4-BE49-F238E27FC236}">
                <a16:creationId xmlns:a16="http://schemas.microsoft.com/office/drawing/2014/main" id="{8BC5AC36-2765-F04F-1FD5-9F62C27EAE43}"/>
              </a:ext>
            </a:extLst>
          </p:cNvPr>
          <p:cNvSpPr>
            <a:spLocks noGrp="1"/>
          </p:cNvSpPr>
          <p:nvPr>
            <p:ph idx="1"/>
          </p:nvPr>
        </p:nvSpPr>
        <p:spPr>
          <a:xfrm>
            <a:off x="273269" y="893379"/>
            <a:ext cx="11708523" cy="5360276"/>
          </a:xfrm>
        </p:spPr>
        <p:txBody>
          <a:bodyPr>
            <a:normAutofit/>
          </a:bodyPr>
          <a:lstStyle/>
          <a:p>
            <a:r>
              <a:rPr lang="en-US" sz="2400"/>
              <a:t>We've mentioned a lot of different cybersecurity challenges. Some are mundane, some are esoteric, and there many still more obscure ones we haven't even mentioned.</a:t>
            </a:r>
          </a:p>
          <a:p>
            <a:endParaRPr lang="en-US" sz="2400"/>
          </a:p>
          <a:p>
            <a:r>
              <a:rPr lang="en-US" sz="2400"/>
              <a:t>What does YOUR company believe is the biggest cybersecurity challenge?</a:t>
            </a:r>
          </a:p>
          <a:p>
            <a:endParaRPr lang="en-US" sz="2400"/>
          </a:p>
          <a:p>
            <a:r>
              <a:rPr lang="en-US" sz="2400"/>
              <a:t>What can M3AAWG do to help?</a:t>
            </a:r>
          </a:p>
        </p:txBody>
      </p:sp>
      <p:sp>
        <p:nvSpPr>
          <p:cNvPr id="4" name="Slide Number Placeholder 3">
            <a:extLst>
              <a:ext uri="{FF2B5EF4-FFF2-40B4-BE49-F238E27FC236}">
                <a16:creationId xmlns:a16="http://schemas.microsoft.com/office/drawing/2014/main" id="{A5AB60F3-F766-577C-8361-D33D38FDC8E9}"/>
              </a:ext>
            </a:extLst>
          </p:cNvPr>
          <p:cNvSpPr>
            <a:spLocks noGrp="1"/>
          </p:cNvSpPr>
          <p:nvPr>
            <p:ph type="sldNum" sz="quarter" idx="12"/>
          </p:nvPr>
        </p:nvSpPr>
        <p:spPr/>
        <p:txBody>
          <a:bodyPr/>
          <a:lstStyle/>
          <a:p>
            <a:fld id="{EEC23A46-D688-704E-8031-7D23FF3332BA}" type="slidenum">
              <a:rPr lang="en-US"/>
              <a:t>24</a:t>
            </a:fld>
            <a:endParaRPr lang="en-US"/>
          </a:p>
        </p:txBody>
      </p:sp>
    </p:spTree>
    <p:extLst>
      <p:ext uri="{BB962C8B-B14F-4D97-AF65-F5344CB8AC3E}">
        <p14:creationId xmlns:p14="http://schemas.microsoft.com/office/powerpoint/2010/main" val="17747747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20278E-BEE0-CCEF-A74B-8AD34FC7ABA8}"/>
              </a:ext>
            </a:extLst>
          </p:cNvPr>
          <p:cNvSpPr>
            <a:spLocks noGrp="1"/>
          </p:cNvSpPr>
          <p:nvPr>
            <p:ph type="title"/>
          </p:nvPr>
        </p:nvSpPr>
        <p:spPr>
          <a:xfrm>
            <a:off x="178675" y="168168"/>
            <a:ext cx="11803117" cy="512870"/>
          </a:xfrm>
        </p:spPr>
        <p:txBody>
          <a:bodyPr>
            <a:normAutofit/>
          </a:bodyPr>
          <a:lstStyle/>
          <a:p>
            <a:r>
              <a:rPr lang="en-US" sz="3200" b="1">
                <a:latin typeface="Calibri" panose="020F0502020204030204" pitchFamily="34" charset="0"/>
                <a:cs typeface="Calibri" panose="020F0502020204030204" pitchFamily="34" charset="0"/>
              </a:rPr>
              <a:t>Cybersecurity Challenges: General and Technical Outline</a:t>
            </a:r>
          </a:p>
        </p:txBody>
      </p:sp>
      <p:sp>
        <p:nvSpPr>
          <p:cNvPr id="4" name="Slide Number Placeholder 3">
            <a:extLst>
              <a:ext uri="{FF2B5EF4-FFF2-40B4-BE49-F238E27FC236}">
                <a16:creationId xmlns:a16="http://schemas.microsoft.com/office/drawing/2014/main" id="{A5AB60F3-F766-577C-8361-D33D38FDC8E9}"/>
              </a:ext>
            </a:extLst>
          </p:cNvPr>
          <p:cNvSpPr>
            <a:spLocks noGrp="1"/>
          </p:cNvSpPr>
          <p:nvPr>
            <p:ph type="sldNum" sz="quarter" idx="12"/>
          </p:nvPr>
        </p:nvSpPr>
        <p:spPr>
          <a:xfrm>
            <a:off x="10682868" y="6356350"/>
            <a:ext cx="670932" cy="365125"/>
          </a:xfrm>
        </p:spPr>
        <p:txBody>
          <a:bodyPr/>
          <a:lstStyle/>
          <a:p>
            <a:fld id="{EEC23A46-D688-704E-8031-7D23FF3332BA}" type="slidenum">
              <a:rPr lang="en-US" sz="1800"/>
              <a:t>3</a:t>
            </a:fld>
            <a:endParaRPr lang="en-US" sz="1800"/>
          </a:p>
        </p:txBody>
      </p:sp>
      <p:graphicFrame>
        <p:nvGraphicFramePr>
          <p:cNvPr id="5" name="Table 4">
            <a:extLst>
              <a:ext uri="{FF2B5EF4-FFF2-40B4-BE49-F238E27FC236}">
                <a16:creationId xmlns:a16="http://schemas.microsoft.com/office/drawing/2014/main" id="{8D532D88-1E8C-528D-E8F0-D74FC51AE403}"/>
              </a:ext>
            </a:extLst>
          </p:cNvPr>
          <p:cNvGraphicFramePr>
            <a:graphicFrameLocks noGrp="1"/>
          </p:cNvGraphicFramePr>
          <p:nvPr>
            <p:extLst>
              <p:ext uri="{D42A27DB-BD31-4B8C-83A1-F6EECF244321}">
                <p14:modId xmlns:p14="http://schemas.microsoft.com/office/powerpoint/2010/main" val="4250548820"/>
              </p:ext>
            </p:extLst>
          </p:nvPr>
        </p:nvGraphicFramePr>
        <p:xfrm>
          <a:off x="302352" y="869950"/>
          <a:ext cx="11555761" cy="5486400"/>
        </p:xfrm>
        <a:graphic>
          <a:graphicData uri="http://schemas.openxmlformats.org/drawingml/2006/table">
            <a:tbl>
              <a:tblPr firstRow="1" bandRow="1">
                <a:tableStyleId>{073A0DAA-6AF3-43AB-8588-CEC1D06C72B9}</a:tableStyleId>
              </a:tblPr>
              <a:tblGrid>
                <a:gridCol w="5177264">
                  <a:extLst>
                    <a:ext uri="{9D8B030D-6E8A-4147-A177-3AD203B41FA5}">
                      <a16:colId xmlns:a16="http://schemas.microsoft.com/office/drawing/2014/main" val="3030060390"/>
                    </a:ext>
                  </a:extLst>
                </a:gridCol>
                <a:gridCol w="6378497">
                  <a:extLst>
                    <a:ext uri="{9D8B030D-6E8A-4147-A177-3AD203B41FA5}">
                      <a16:colId xmlns:a16="http://schemas.microsoft.com/office/drawing/2014/main" val="2146733237"/>
                    </a:ext>
                  </a:extLst>
                </a:gridCol>
              </a:tblGrid>
              <a:tr h="401928">
                <a:tc>
                  <a:txBody>
                    <a:bodyPr/>
                    <a:lstStyle/>
                    <a:p>
                      <a:r>
                        <a:rPr lang="en-US" sz="2400" baseline="0"/>
                        <a:t>GENERAL</a:t>
                      </a:r>
                    </a:p>
                  </a:txBody>
                  <a:tcPr/>
                </a:tc>
                <a:tc>
                  <a:txBody>
                    <a:bodyPr/>
                    <a:lstStyle/>
                    <a:p>
                      <a:r>
                        <a:rPr lang="en-US" sz="2400" baseline="0"/>
                        <a:t>SPECIFIC/TECHNICAL</a:t>
                      </a:r>
                    </a:p>
                  </a:txBody>
                  <a:tcPr/>
                </a:tc>
                <a:extLst>
                  <a:ext uri="{0D108BD9-81ED-4DB2-BD59-A6C34878D82A}">
                    <a16:rowId xmlns:a16="http://schemas.microsoft.com/office/drawing/2014/main" val="17390602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aseline="0"/>
                        <a:t>1) Cybersecurity Leadership</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aseline="0"/>
                        <a:t>1) Cybersecurity Incident Response Plans</a:t>
                      </a:r>
                    </a:p>
                  </a:txBody>
                  <a:tcPr/>
                </a:tc>
                <a:extLst>
                  <a:ext uri="{0D108BD9-81ED-4DB2-BD59-A6C34878D82A}">
                    <a16:rowId xmlns:a16="http://schemas.microsoft.com/office/drawing/2014/main" val="306366812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aseline="0"/>
                        <a:t>2) Inertia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aseline="0"/>
                        <a:t>2) DDoS</a:t>
                      </a:r>
                    </a:p>
                  </a:txBody>
                  <a:tcPr/>
                </a:tc>
                <a:extLst>
                  <a:ext uri="{0D108BD9-81ED-4DB2-BD59-A6C34878D82A}">
                    <a16:rowId xmlns:a16="http://schemas.microsoft.com/office/drawing/2014/main" val="149574227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aseline="0"/>
                        <a:t>3) Monoculturality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aseline="0"/>
                        <a:t>3) Disaster Recovery/Business Continuity/Backups</a:t>
                      </a:r>
                    </a:p>
                  </a:txBody>
                  <a:tcPr/>
                </a:tc>
                <a:extLst>
                  <a:ext uri="{0D108BD9-81ED-4DB2-BD59-A6C34878D82A}">
                    <a16:rowId xmlns:a16="http://schemas.microsoft.com/office/drawing/2014/main" val="238478217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aseline="0"/>
                        <a:t>4) Over-Complexity</a:t>
                      </a:r>
                    </a:p>
                  </a:txBody>
                  <a:tcPr/>
                </a:tc>
                <a:tc>
                  <a:txBody>
                    <a:bodyPr/>
                    <a:lstStyle/>
                    <a:p>
                      <a:r>
                        <a:rPr lang="en-US" sz="2400" baseline="0"/>
                        <a:t>4) Instrumentation of Systems and Networks</a:t>
                      </a:r>
                    </a:p>
                  </a:txBody>
                  <a:tcPr/>
                </a:tc>
                <a:extLst>
                  <a:ext uri="{0D108BD9-81ED-4DB2-BD59-A6C34878D82A}">
                    <a16:rowId xmlns:a16="http://schemas.microsoft.com/office/drawing/2014/main" val="37925622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aseline="0"/>
                        <a:t>5) Reactivity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aseline="0"/>
                        <a:t>5) Multifactor Authentication</a:t>
                      </a:r>
                    </a:p>
                  </a:txBody>
                  <a:tcPr/>
                </a:tc>
                <a:extLst>
                  <a:ext uri="{0D108BD9-81ED-4DB2-BD59-A6C34878D82A}">
                    <a16:rowId xmlns:a16="http://schemas.microsoft.com/office/drawing/2014/main" val="225454425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aseline="0"/>
                        <a:t>6) Threshold Effects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aseline="0"/>
                        <a:t>6) Nation-State Attacks</a:t>
                      </a:r>
                    </a:p>
                  </a:txBody>
                  <a:tcPr/>
                </a:tc>
                <a:extLst>
                  <a:ext uri="{0D108BD9-81ED-4DB2-BD59-A6C34878D82A}">
                    <a16:rowId xmlns:a16="http://schemas.microsoft.com/office/drawing/2014/main" val="119383248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aseline="0"/>
                        <a:t>7) Time Horizons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aseline="0"/>
                        <a:t>7) Ransomware</a:t>
                      </a:r>
                    </a:p>
                  </a:txBody>
                  <a:tcPr/>
                </a:tc>
                <a:extLst>
                  <a:ext uri="{0D108BD9-81ED-4DB2-BD59-A6C34878D82A}">
                    <a16:rowId xmlns:a16="http://schemas.microsoft.com/office/drawing/2014/main" val="353924612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aseline="0"/>
                        <a:t>8) Underinvestment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baseline="0"/>
                    </a:p>
                  </a:txBody>
                  <a:tcPr/>
                </a:tc>
                <a:extLst>
                  <a:ext uri="{0D108BD9-81ED-4DB2-BD59-A6C34878D82A}">
                    <a16:rowId xmlns:a16="http://schemas.microsoft.com/office/drawing/2014/main" val="307044149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aseline="0"/>
                        <a:t>9) Understaffing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baseline="0"/>
                    </a:p>
                  </a:txBody>
                  <a:tcPr/>
                </a:tc>
                <a:extLst>
                  <a:ext uri="{0D108BD9-81ED-4DB2-BD59-A6C34878D82A}">
                    <a16:rowId xmlns:a16="http://schemas.microsoft.com/office/drawing/2014/main" val="262449607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aseline="0"/>
                        <a:t>10) Underwriting (aka Cyber Insurance)</a:t>
                      </a:r>
                    </a:p>
                  </a:txBody>
                  <a:tcPr/>
                </a:tc>
                <a:tc>
                  <a:txBody>
                    <a:bodyPr/>
                    <a:lstStyle/>
                    <a:p>
                      <a:endParaRPr lang="en-US" sz="2400" baseline="0"/>
                    </a:p>
                  </a:txBody>
                  <a:tcPr/>
                </a:tc>
                <a:extLst>
                  <a:ext uri="{0D108BD9-81ED-4DB2-BD59-A6C34878D82A}">
                    <a16:rowId xmlns:a16="http://schemas.microsoft.com/office/drawing/2014/main" val="17452679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aseline="0"/>
                        <a:t>11) User Privacy and Data Protection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baseline="0"/>
                    </a:p>
                  </a:txBody>
                  <a:tcPr/>
                </a:tc>
                <a:extLst>
                  <a:ext uri="{0D108BD9-81ED-4DB2-BD59-A6C34878D82A}">
                    <a16:rowId xmlns:a16="http://schemas.microsoft.com/office/drawing/2014/main" val="3634744429"/>
                  </a:ext>
                </a:extLst>
              </a:tr>
            </a:tbl>
          </a:graphicData>
        </a:graphic>
      </p:graphicFrame>
    </p:spTree>
    <p:extLst>
      <p:ext uri="{BB962C8B-B14F-4D97-AF65-F5344CB8AC3E}">
        <p14:creationId xmlns:p14="http://schemas.microsoft.com/office/powerpoint/2010/main" val="35371042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963D9A9-3BD0-1D83-BDF4-2606E8669B2E}"/>
              </a:ext>
            </a:extLst>
          </p:cNvPr>
          <p:cNvSpPr>
            <a:spLocks noGrp="1"/>
          </p:cNvSpPr>
          <p:nvPr>
            <p:ph type="ctrTitle"/>
          </p:nvPr>
        </p:nvSpPr>
        <p:spPr>
          <a:xfrm>
            <a:off x="1524000" y="1122363"/>
            <a:ext cx="9144000" cy="617227"/>
          </a:xfrm>
        </p:spPr>
        <p:txBody>
          <a:bodyPr>
            <a:normAutofit/>
          </a:bodyPr>
          <a:lstStyle/>
          <a:p>
            <a:r>
              <a:rPr lang="en-US" sz="3200" b="1" u="sng">
                <a:latin typeface="Calibri" panose="020F0502020204030204" pitchFamily="34" charset="0"/>
                <a:cs typeface="Calibri" panose="020F0502020204030204" pitchFamily="34" charset="0"/>
              </a:rPr>
              <a:t>General</a:t>
            </a:r>
            <a:r>
              <a:rPr lang="en-US" sz="3200" b="1">
                <a:latin typeface="Calibri" panose="020F0502020204030204" pitchFamily="34" charset="0"/>
                <a:cs typeface="Calibri" panose="020F0502020204030204" pitchFamily="34" charset="0"/>
              </a:rPr>
              <a:t> Cybersecurity Challenges</a:t>
            </a:r>
          </a:p>
        </p:txBody>
      </p:sp>
      <p:sp>
        <p:nvSpPr>
          <p:cNvPr id="6" name="Subtitle 5">
            <a:extLst>
              <a:ext uri="{FF2B5EF4-FFF2-40B4-BE49-F238E27FC236}">
                <a16:creationId xmlns:a16="http://schemas.microsoft.com/office/drawing/2014/main" id="{BD79B3DD-7E2D-1FE6-99A5-4DE75903E20C}"/>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6960535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20278E-BEE0-CCEF-A74B-8AD34FC7ABA8}"/>
              </a:ext>
            </a:extLst>
          </p:cNvPr>
          <p:cNvSpPr>
            <a:spLocks noGrp="1"/>
          </p:cNvSpPr>
          <p:nvPr>
            <p:ph type="title"/>
          </p:nvPr>
        </p:nvSpPr>
        <p:spPr>
          <a:xfrm>
            <a:off x="178675" y="168168"/>
            <a:ext cx="11803117" cy="436177"/>
          </a:xfrm>
        </p:spPr>
        <p:txBody>
          <a:bodyPr>
            <a:noAutofit/>
          </a:bodyPr>
          <a:lstStyle/>
          <a:p>
            <a:r>
              <a:rPr lang="en-US" sz="3200" b="1" i="0">
                <a:solidFill>
                  <a:srgbClr val="1D1C1D"/>
                </a:solidFill>
                <a:effectLst/>
                <a:latin typeface="Calibri" panose="020F0502020204030204" pitchFamily="34" charset="0"/>
                <a:cs typeface="Calibri" panose="020F0502020204030204" pitchFamily="34" charset="0"/>
              </a:rPr>
              <a:t>1) Cybersecurity Leadership</a:t>
            </a:r>
            <a:endParaRPr lang="en-US" sz="3200" b="1">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8BC5AC36-2765-F04F-1FD5-9F62C27EAE43}"/>
              </a:ext>
            </a:extLst>
          </p:cNvPr>
          <p:cNvSpPr>
            <a:spLocks noGrp="1"/>
          </p:cNvSpPr>
          <p:nvPr>
            <p:ph idx="1"/>
          </p:nvPr>
        </p:nvSpPr>
        <p:spPr>
          <a:xfrm>
            <a:off x="273269" y="758282"/>
            <a:ext cx="11708523" cy="5931549"/>
          </a:xfrm>
        </p:spPr>
        <p:txBody>
          <a:bodyPr>
            <a:normAutofit/>
          </a:bodyPr>
          <a:lstStyle/>
          <a:p>
            <a:pPr algn="l">
              <a:buFont typeface="Arial" panose="020B0604020202020204" pitchFamily="34" charset="0"/>
              <a:buChar char="•"/>
            </a:pPr>
            <a:r>
              <a:rPr lang="en-US" sz="2400">
                <a:solidFill>
                  <a:srgbClr val="1D1C1D"/>
                </a:solidFill>
                <a:latin typeface="Slack-Lato"/>
              </a:rPr>
              <a:t>If cybersecurity isn't a priority for your organization's executives, it will be difficult to have a successful cybersecurity program. </a:t>
            </a:r>
            <a:r>
              <a:rPr lang="en-US" sz="2400" b="1">
                <a:solidFill>
                  <a:srgbClr val="1D1C1D"/>
                </a:solidFill>
                <a:latin typeface="Slack-Lato"/>
              </a:rPr>
              <a:t>Senior cybersecurity staff members are also aging.</a:t>
            </a:r>
            <a:br>
              <a:rPr lang="en-US" sz="2400">
                <a:solidFill>
                  <a:srgbClr val="1D1C1D"/>
                </a:solidFill>
                <a:latin typeface="Slack-Lato"/>
              </a:rPr>
            </a:br>
            <a:endParaRPr lang="en-US" sz="2400">
              <a:solidFill>
                <a:srgbClr val="1D1C1D"/>
              </a:solidFill>
              <a:latin typeface="Slack-Lato"/>
            </a:endParaRPr>
          </a:p>
          <a:p>
            <a:pPr algn="l">
              <a:buFont typeface="Arial" panose="020B0604020202020204" pitchFamily="34" charset="0"/>
              <a:buChar char="•"/>
            </a:pPr>
            <a:r>
              <a:rPr lang="en-US" sz="2400" b="1" i="0">
                <a:solidFill>
                  <a:srgbClr val="1D1C1D"/>
                </a:solidFill>
                <a:effectLst/>
                <a:latin typeface="Slack-Lato"/>
              </a:rPr>
              <a:t>Example:</a:t>
            </a:r>
            <a:r>
              <a:rPr lang="en-US" sz="2400" b="0" i="0">
                <a:solidFill>
                  <a:srgbClr val="1D1C1D"/>
                </a:solidFill>
                <a:effectLst/>
                <a:latin typeface="Slack-Lato"/>
              </a:rPr>
              <a:t> "</a:t>
            </a:r>
            <a:r>
              <a:rPr lang="en-US" sz="2400" b="1" i="0">
                <a:solidFill>
                  <a:srgbClr val="1D1C1D"/>
                </a:solidFill>
                <a:effectLst/>
                <a:latin typeface="Slack-Lato"/>
              </a:rPr>
              <a:t>A Looming Crisis -- The cybersecurity industry is on the brink of a leadership vacuum. </a:t>
            </a:r>
            <a:r>
              <a:rPr lang="en-US" sz="2400" b="0" i="0">
                <a:solidFill>
                  <a:srgbClr val="1D1C1D"/>
                </a:solidFill>
                <a:effectLst/>
                <a:latin typeface="Slack-Lato"/>
              </a:rPr>
              <a:t>With 34% of the workforce now aged 45-54, the sector faces an imminent challenge as senior professionals approach retirement, yet 40% of organizations still report vacancies at the senior manager or director level. [...] Organizations are struggling to build a strong leadership pipeline, which is essential for maintaining stability in an increasingly complex threat environment." [emphasis added]</a:t>
            </a:r>
            <a:br>
              <a:rPr lang="en-US" sz="2400" b="0" i="0">
                <a:solidFill>
                  <a:srgbClr val="1D1C1D"/>
                </a:solidFill>
                <a:effectLst/>
                <a:latin typeface="Slack-Lato"/>
              </a:rPr>
            </a:br>
            <a:r>
              <a:rPr lang="en-US" sz="2400" b="0" i="0">
                <a:solidFill>
                  <a:srgbClr val="1D1C1D"/>
                </a:solidFill>
                <a:effectLst/>
                <a:latin typeface="Slack-Lato"/>
              </a:rPr>
              <a:t>[ref: https://www.isaca.org/resources/news-and-trends/isaca-now-blog/2024/the-hidden-culture-crisis-and-human-burden-undermining-cybersecurity-resilience ]</a:t>
            </a:r>
            <a:br>
              <a:rPr lang="en-US" sz="2400" b="0" i="0">
                <a:solidFill>
                  <a:srgbClr val="1D1C1D"/>
                </a:solidFill>
                <a:effectLst/>
                <a:latin typeface="Slack-Lato"/>
              </a:rPr>
            </a:br>
            <a:br>
              <a:rPr lang="en-US" sz="2400" b="0" i="0">
                <a:solidFill>
                  <a:srgbClr val="1D1C1D"/>
                </a:solidFill>
                <a:effectLst/>
                <a:latin typeface="Slack-Lato"/>
              </a:rPr>
            </a:br>
            <a:r>
              <a:rPr lang="en-US" sz="2400" b="0" i="0">
                <a:solidFill>
                  <a:srgbClr val="1D1C1D"/>
                </a:solidFill>
                <a:effectLst/>
                <a:latin typeface="Slack-Lato"/>
              </a:rPr>
              <a:t>See also "The Cybersecurity Leadership Crisis Dooming America’s Companies,"</a:t>
            </a:r>
            <a:br>
              <a:rPr lang="en-US" sz="2400" b="0" i="0">
                <a:solidFill>
                  <a:srgbClr val="1D1C1D"/>
                </a:solidFill>
                <a:effectLst/>
                <a:latin typeface="Slack-Lato"/>
              </a:rPr>
            </a:br>
            <a:r>
              <a:rPr lang="en-US" sz="2400" b="0" i="0">
                <a:solidFill>
                  <a:srgbClr val="1D1C1D"/>
                </a:solidFill>
                <a:effectLst/>
                <a:latin typeface="Slack-Lato"/>
              </a:rPr>
              <a:t>https://www.forbes.com/sites/bobzukis/2024/07/26/the-cybersecurity-leadership-crisis-dooming-americas-companies/</a:t>
            </a:r>
            <a:br>
              <a:rPr lang="en-US" sz="2400" b="0" i="0">
                <a:solidFill>
                  <a:srgbClr val="1D1C1D"/>
                </a:solidFill>
                <a:effectLst/>
                <a:latin typeface="Slack-Lato"/>
              </a:rPr>
            </a:br>
            <a:endParaRPr lang="en-US" sz="2400" b="0" i="0">
              <a:solidFill>
                <a:srgbClr val="1D1C1D"/>
              </a:solidFill>
              <a:effectLst/>
              <a:latin typeface="Slack-Lato"/>
            </a:endParaRPr>
          </a:p>
          <a:p>
            <a:pPr algn="l">
              <a:buFont typeface="Arial" panose="020B0604020202020204" pitchFamily="34" charset="0"/>
              <a:buChar char="•"/>
            </a:pPr>
            <a:r>
              <a:rPr lang="en-US" sz="2400" b="1">
                <a:solidFill>
                  <a:srgbClr val="1D1C1D"/>
                </a:solidFill>
                <a:latin typeface="Slack-Lato"/>
              </a:rPr>
              <a:t>Mitigation: </a:t>
            </a:r>
            <a:r>
              <a:rPr lang="en-US" sz="2400">
                <a:solidFill>
                  <a:srgbClr val="1D1C1D"/>
                </a:solidFill>
                <a:latin typeface="Slack-Lato"/>
              </a:rPr>
              <a:t>Succession planning? Leadership development programs?</a:t>
            </a:r>
            <a:endParaRPr lang="en-US" sz="2400" b="0" i="0">
              <a:solidFill>
                <a:srgbClr val="1D1C1D"/>
              </a:solidFill>
              <a:effectLst/>
              <a:latin typeface="Slack-Lato"/>
            </a:endParaRPr>
          </a:p>
        </p:txBody>
      </p:sp>
      <p:sp>
        <p:nvSpPr>
          <p:cNvPr id="4" name="Slide Number Placeholder 3">
            <a:extLst>
              <a:ext uri="{FF2B5EF4-FFF2-40B4-BE49-F238E27FC236}">
                <a16:creationId xmlns:a16="http://schemas.microsoft.com/office/drawing/2014/main" id="{A5AB60F3-F766-577C-8361-D33D38FDC8E9}"/>
              </a:ext>
            </a:extLst>
          </p:cNvPr>
          <p:cNvSpPr>
            <a:spLocks noGrp="1"/>
          </p:cNvSpPr>
          <p:nvPr>
            <p:ph type="sldNum" sz="quarter" idx="12"/>
          </p:nvPr>
        </p:nvSpPr>
        <p:spPr/>
        <p:txBody>
          <a:bodyPr/>
          <a:lstStyle/>
          <a:p>
            <a:fld id="{EEC23A46-D688-704E-8031-7D23FF3332BA}" type="slidenum">
              <a:rPr lang="en-US"/>
              <a:t>5</a:t>
            </a:fld>
            <a:endParaRPr lang="en-US"/>
          </a:p>
        </p:txBody>
      </p:sp>
    </p:spTree>
    <p:extLst>
      <p:ext uri="{BB962C8B-B14F-4D97-AF65-F5344CB8AC3E}">
        <p14:creationId xmlns:p14="http://schemas.microsoft.com/office/powerpoint/2010/main" val="16345013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20278E-BEE0-CCEF-A74B-8AD34FC7ABA8}"/>
              </a:ext>
            </a:extLst>
          </p:cNvPr>
          <p:cNvSpPr>
            <a:spLocks noGrp="1"/>
          </p:cNvSpPr>
          <p:nvPr>
            <p:ph type="title"/>
          </p:nvPr>
        </p:nvSpPr>
        <p:spPr>
          <a:xfrm>
            <a:off x="178675" y="168168"/>
            <a:ext cx="11803117" cy="512870"/>
          </a:xfrm>
        </p:spPr>
        <p:txBody>
          <a:bodyPr>
            <a:normAutofit/>
          </a:bodyPr>
          <a:lstStyle/>
          <a:p>
            <a:r>
              <a:rPr lang="en-US" sz="3200" b="1">
                <a:latin typeface="Calibri" panose="020F0502020204030204" pitchFamily="34" charset="0"/>
                <a:cs typeface="Calibri" panose="020F0502020204030204" pitchFamily="34" charset="0"/>
              </a:rPr>
              <a:t>2) Inertia (Obsolete/End-of-Life Legacy Systems Remaining In Use)</a:t>
            </a:r>
          </a:p>
        </p:txBody>
      </p:sp>
      <p:sp>
        <p:nvSpPr>
          <p:cNvPr id="3" name="Content Placeholder 2">
            <a:extLst>
              <a:ext uri="{FF2B5EF4-FFF2-40B4-BE49-F238E27FC236}">
                <a16:creationId xmlns:a16="http://schemas.microsoft.com/office/drawing/2014/main" id="{8BC5AC36-2765-F04F-1FD5-9F62C27EAE43}"/>
              </a:ext>
            </a:extLst>
          </p:cNvPr>
          <p:cNvSpPr>
            <a:spLocks noGrp="1"/>
          </p:cNvSpPr>
          <p:nvPr>
            <p:ph idx="1"/>
          </p:nvPr>
        </p:nvSpPr>
        <p:spPr>
          <a:xfrm>
            <a:off x="273269" y="893378"/>
            <a:ext cx="11708523" cy="5708143"/>
          </a:xfrm>
        </p:spPr>
        <p:txBody>
          <a:bodyPr>
            <a:normAutofit/>
          </a:bodyPr>
          <a:lstStyle/>
          <a:p>
            <a:r>
              <a:rPr lang="en-US" sz="2400" b="1">
                <a:solidFill>
                  <a:srgbClr val="1D1C1D"/>
                </a:solidFill>
                <a:latin typeface="Slack-Lato"/>
              </a:rPr>
              <a:t>Risk:</a:t>
            </a:r>
            <a:r>
              <a:rPr lang="en-US" sz="2400">
                <a:solidFill>
                  <a:srgbClr val="1D1C1D"/>
                </a:solidFill>
                <a:latin typeface="Slack-Lato"/>
              </a:rPr>
              <a:t> Obsolete systems and software may no longer be getting </a:t>
            </a:r>
            <a:r>
              <a:rPr lang="en-US" sz="2400" b="1">
                <a:solidFill>
                  <a:srgbClr val="1D1C1D"/>
                </a:solidFill>
                <a:latin typeface="Slack-Lato"/>
              </a:rPr>
              <a:t>vendor security patches,</a:t>
            </a:r>
            <a:r>
              <a:rPr lang="en-US" sz="2400">
                <a:solidFill>
                  <a:srgbClr val="1D1C1D"/>
                </a:solidFill>
                <a:latin typeface="Slack-Lato"/>
              </a:rPr>
              <a:t> leaving those systems vulnerable to known attacks. This issue has been flagged by national cybersecurity authorities, see for example https://www.ncsc.gov.uk/collection/device-security-guidance/managing-deployed-devices/obsolete-products</a:t>
            </a:r>
            <a:br>
              <a:rPr lang="en-US" sz="2400">
                <a:solidFill>
                  <a:srgbClr val="1D1C1D"/>
                </a:solidFill>
                <a:latin typeface="Slack-Lato"/>
              </a:rPr>
            </a:br>
            <a:endParaRPr lang="en-US" sz="2400">
              <a:solidFill>
                <a:srgbClr val="1D1C1D"/>
              </a:solidFill>
              <a:latin typeface="Slack-Lato"/>
            </a:endParaRPr>
          </a:p>
          <a:p>
            <a:r>
              <a:rPr lang="en-US" sz="2400" b="1">
                <a:solidFill>
                  <a:srgbClr val="1D1C1D"/>
                </a:solidFill>
                <a:latin typeface="Slack-Lato"/>
              </a:rPr>
              <a:t>A Specific Looming Example:</a:t>
            </a:r>
            <a:r>
              <a:rPr lang="en-US" sz="2400">
                <a:solidFill>
                  <a:srgbClr val="1D1C1D"/>
                </a:solidFill>
                <a:latin typeface="Slack-Lato"/>
              </a:rPr>
              <a:t> "After October 14, 2025, Microsoft will no longer provide </a:t>
            </a:r>
            <a:br>
              <a:rPr lang="en-US" sz="2400">
                <a:solidFill>
                  <a:srgbClr val="1D1C1D"/>
                </a:solidFill>
                <a:latin typeface="Slack-Lato"/>
              </a:rPr>
            </a:br>
            <a:r>
              <a:rPr lang="en-US" sz="2400">
                <a:solidFill>
                  <a:srgbClr val="1D1C1D"/>
                </a:solidFill>
                <a:latin typeface="Slack-Lato"/>
              </a:rPr>
              <a:t>free software updates from Windows Update, technical assistance, or security fixes for Windows 10." [ref: https://www.microsoft.com/en-us/windows/end-of-support?r=1 ]</a:t>
            </a:r>
            <a:br>
              <a:rPr lang="en-US" sz="2400">
                <a:solidFill>
                  <a:srgbClr val="1D1C1D"/>
                </a:solidFill>
                <a:latin typeface="Slack-Lato"/>
              </a:rPr>
            </a:br>
            <a:br>
              <a:rPr lang="en-US" sz="2400">
                <a:solidFill>
                  <a:srgbClr val="1D1C1D"/>
                </a:solidFill>
                <a:latin typeface="Slack-Lato"/>
              </a:rPr>
            </a:br>
            <a:r>
              <a:rPr lang="en-US" sz="2400" b="1">
                <a:solidFill>
                  <a:srgbClr val="1D1C1D"/>
                </a:solidFill>
                <a:latin typeface="Slack-Lato"/>
              </a:rPr>
              <a:t>An estimated 400 MILLION systems do not meet Windows 11 minimum requirements</a:t>
            </a:r>
            <a:r>
              <a:rPr lang="en-US" sz="2400">
                <a:solidFill>
                  <a:srgbClr val="1D1C1D"/>
                </a:solidFill>
                <a:latin typeface="Slack-Lato"/>
              </a:rPr>
              <a:t> [ref: https://www.theregister.com/2023/10/27/microsoft_petitioned_to_keep_windows/]</a:t>
            </a:r>
            <a:br>
              <a:rPr lang="en-US" sz="2400">
                <a:solidFill>
                  <a:srgbClr val="1D1C1D"/>
                </a:solidFill>
                <a:latin typeface="Slack-Lato"/>
              </a:rPr>
            </a:br>
            <a:endParaRPr lang="en-US" sz="2400">
              <a:solidFill>
                <a:srgbClr val="1D1C1D"/>
              </a:solidFill>
              <a:latin typeface="Slack-Lato"/>
            </a:endParaRPr>
          </a:p>
          <a:p>
            <a:r>
              <a:rPr lang="en-US" sz="2400" b="1">
                <a:solidFill>
                  <a:srgbClr val="1D1C1D"/>
                </a:solidFill>
                <a:latin typeface="Slack-Lato"/>
              </a:rPr>
              <a:t>Mitigation:</a:t>
            </a:r>
            <a:r>
              <a:rPr lang="en-US" sz="2400">
                <a:solidFill>
                  <a:srgbClr val="1D1C1D"/>
                </a:solidFill>
                <a:latin typeface="Slack-Lato"/>
              </a:rPr>
              <a:t> When possible, replace obsolete hardware and software outright. If that's not possible, consider shifting to currently supported operating systems/applications with lower minimum requirements (this may not always be possible, and may come with substantial training and support costs – going from Windows to Linux can be a BIG jump)</a:t>
            </a:r>
            <a:endParaRPr lang="en-US" sz="2400"/>
          </a:p>
        </p:txBody>
      </p:sp>
      <p:sp>
        <p:nvSpPr>
          <p:cNvPr id="4" name="Slide Number Placeholder 3">
            <a:extLst>
              <a:ext uri="{FF2B5EF4-FFF2-40B4-BE49-F238E27FC236}">
                <a16:creationId xmlns:a16="http://schemas.microsoft.com/office/drawing/2014/main" id="{A5AB60F3-F766-577C-8361-D33D38FDC8E9}"/>
              </a:ext>
            </a:extLst>
          </p:cNvPr>
          <p:cNvSpPr>
            <a:spLocks noGrp="1"/>
          </p:cNvSpPr>
          <p:nvPr>
            <p:ph type="sldNum" sz="quarter" idx="12"/>
          </p:nvPr>
        </p:nvSpPr>
        <p:spPr/>
        <p:txBody>
          <a:bodyPr/>
          <a:lstStyle/>
          <a:p>
            <a:fld id="{EEC23A46-D688-704E-8031-7D23FF3332BA}" type="slidenum">
              <a:rPr lang="en-US"/>
              <a:t>6</a:t>
            </a:fld>
            <a:endParaRPr lang="en-US"/>
          </a:p>
        </p:txBody>
      </p:sp>
    </p:spTree>
    <p:extLst>
      <p:ext uri="{BB962C8B-B14F-4D97-AF65-F5344CB8AC3E}">
        <p14:creationId xmlns:p14="http://schemas.microsoft.com/office/powerpoint/2010/main" val="28753832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20278E-BEE0-CCEF-A74B-8AD34FC7ABA8}"/>
              </a:ext>
            </a:extLst>
          </p:cNvPr>
          <p:cNvSpPr>
            <a:spLocks noGrp="1"/>
          </p:cNvSpPr>
          <p:nvPr>
            <p:ph type="title"/>
          </p:nvPr>
        </p:nvSpPr>
        <p:spPr>
          <a:xfrm>
            <a:off x="178675" y="168168"/>
            <a:ext cx="11803117" cy="512870"/>
          </a:xfrm>
        </p:spPr>
        <p:txBody>
          <a:bodyPr>
            <a:normAutofit/>
          </a:bodyPr>
          <a:lstStyle/>
          <a:p>
            <a:r>
              <a:rPr lang="en-US" sz="3200" b="1">
                <a:latin typeface="Calibri" panose="020F0502020204030204" pitchFamily="34" charset="0"/>
                <a:cs typeface="Calibri" panose="020F0502020204030204" pitchFamily="34" charset="0"/>
              </a:rPr>
              <a:t>3) Monculturality</a:t>
            </a:r>
          </a:p>
        </p:txBody>
      </p:sp>
      <p:sp>
        <p:nvSpPr>
          <p:cNvPr id="3" name="Content Placeholder 2">
            <a:extLst>
              <a:ext uri="{FF2B5EF4-FFF2-40B4-BE49-F238E27FC236}">
                <a16:creationId xmlns:a16="http://schemas.microsoft.com/office/drawing/2014/main" id="{8BC5AC36-2765-F04F-1FD5-9F62C27EAE43}"/>
              </a:ext>
            </a:extLst>
          </p:cNvPr>
          <p:cNvSpPr>
            <a:spLocks noGrp="1"/>
          </p:cNvSpPr>
          <p:nvPr>
            <p:ph idx="1"/>
          </p:nvPr>
        </p:nvSpPr>
        <p:spPr>
          <a:xfrm>
            <a:off x="273269" y="893378"/>
            <a:ext cx="11708523" cy="5796453"/>
          </a:xfrm>
        </p:spPr>
        <p:txBody>
          <a:bodyPr>
            <a:normAutofit/>
          </a:bodyPr>
          <a:lstStyle/>
          <a:p>
            <a:r>
              <a:rPr lang="en-US" sz="2400" b="1"/>
              <a:t>Risk:</a:t>
            </a:r>
            <a:r>
              <a:rPr lang="en-US" sz="2400"/>
              <a:t> If an incident occurs in a monoculture, it will often have broad impact.</a:t>
            </a:r>
            <a:br>
              <a:rPr lang="en-US" sz="2400"/>
            </a:br>
            <a:endParaRPr lang="en-US" sz="2400"/>
          </a:p>
          <a:p>
            <a:r>
              <a:rPr lang="en-US" sz="2400" b="1"/>
              <a:t>Recent Specific Example:</a:t>
            </a:r>
            <a:r>
              <a:rPr lang="en-US" sz="2400"/>
              <a:t> </a:t>
            </a:r>
            <a:r>
              <a:rPr lang="en-US" sz="2400" u="sng"/>
              <a:t>July 2024 Crowdstrike update issue.</a:t>
            </a:r>
            <a:r>
              <a:rPr lang="en-US" sz="2400"/>
              <a:t> Crowdstrike says that it is used by "538 Fortune 1000 companies, 298 Fortune 500 firms, and 43 of 50 U.S. state [governments]" – that's substantial market share.</a:t>
            </a:r>
            <a:br>
              <a:rPr lang="en-US" sz="2400"/>
            </a:br>
            <a:br>
              <a:rPr lang="en-US" sz="2400" b="1"/>
            </a:br>
            <a:r>
              <a:rPr lang="en-US" sz="2400" b="1"/>
              <a:t>[</a:t>
            </a:r>
            <a:r>
              <a:rPr lang="en-US" sz="2400"/>
              <a:t>Ref:</a:t>
            </a:r>
            <a:r>
              <a:rPr lang="en-US" sz="2400" b="1"/>
              <a:t> </a:t>
            </a:r>
            <a:r>
              <a:rPr lang="en-US" sz="2400"/>
              <a:t>Testimony of Adam Meyers, Senior Vice President, CrowdStrike Holdings</a:t>
            </a:r>
            <a:br>
              <a:rPr lang="en-US" sz="2400"/>
            </a:br>
            <a:r>
              <a:rPr lang="en-US" sz="2400"/>
              <a:t>https://homeland.house.gov/wp-content/uploads/2024/09/2024-09-24-HRG-CIP-Testimony-Meyers.pdf]</a:t>
            </a:r>
            <a:br>
              <a:rPr lang="en-US" sz="2400"/>
            </a:br>
            <a:br>
              <a:rPr lang="en-US" sz="2400"/>
            </a:br>
            <a:r>
              <a:rPr lang="en-US" sz="2400"/>
              <a:t>See also "Widespread IT Outage Due to CrowdStrike Update,"</a:t>
            </a:r>
            <a:br>
              <a:rPr lang="en-US" sz="2400"/>
            </a:br>
            <a:r>
              <a:rPr lang="en-US" sz="2400"/>
              <a:t>https://www.cisa.gov/news-events/alerts/2024/07/19/widespread-it-outage-due-crowdstrike-update</a:t>
            </a:r>
          </a:p>
          <a:p>
            <a:endParaRPr lang="en-US" sz="2400"/>
          </a:p>
          <a:p>
            <a:r>
              <a:rPr lang="en-US" sz="2400" b="1"/>
              <a:t>Mitigation:</a:t>
            </a:r>
            <a:r>
              <a:rPr lang="en-US" sz="2400"/>
              <a:t> Diversify when possible (but diversification requires availability of satisfactory alternatives, and sometimes options may be limited).</a:t>
            </a:r>
            <a:endParaRPr lang="en-US" sz="1600" b="1"/>
          </a:p>
        </p:txBody>
      </p:sp>
      <p:sp>
        <p:nvSpPr>
          <p:cNvPr id="4" name="Slide Number Placeholder 3">
            <a:extLst>
              <a:ext uri="{FF2B5EF4-FFF2-40B4-BE49-F238E27FC236}">
                <a16:creationId xmlns:a16="http://schemas.microsoft.com/office/drawing/2014/main" id="{A5AB60F3-F766-577C-8361-D33D38FDC8E9}"/>
              </a:ext>
            </a:extLst>
          </p:cNvPr>
          <p:cNvSpPr>
            <a:spLocks noGrp="1"/>
          </p:cNvSpPr>
          <p:nvPr>
            <p:ph type="sldNum" sz="quarter" idx="12"/>
          </p:nvPr>
        </p:nvSpPr>
        <p:spPr>
          <a:xfrm>
            <a:off x="10682868" y="6356350"/>
            <a:ext cx="670932" cy="365125"/>
          </a:xfrm>
        </p:spPr>
        <p:txBody>
          <a:bodyPr/>
          <a:lstStyle/>
          <a:p>
            <a:fld id="{EEC23A46-D688-704E-8031-7D23FF3332BA}" type="slidenum">
              <a:rPr lang="en-US" sz="1800"/>
              <a:t>7</a:t>
            </a:fld>
            <a:endParaRPr lang="en-US" sz="1800"/>
          </a:p>
        </p:txBody>
      </p:sp>
    </p:spTree>
    <p:extLst>
      <p:ext uri="{BB962C8B-B14F-4D97-AF65-F5344CB8AC3E}">
        <p14:creationId xmlns:p14="http://schemas.microsoft.com/office/powerpoint/2010/main" val="23225808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20278E-BEE0-CCEF-A74B-8AD34FC7ABA8}"/>
              </a:ext>
            </a:extLst>
          </p:cNvPr>
          <p:cNvSpPr>
            <a:spLocks noGrp="1"/>
          </p:cNvSpPr>
          <p:nvPr>
            <p:ph type="title"/>
          </p:nvPr>
        </p:nvSpPr>
        <p:spPr>
          <a:xfrm>
            <a:off x="178675" y="168168"/>
            <a:ext cx="11803117" cy="512870"/>
          </a:xfrm>
        </p:spPr>
        <p:txBody>
          <a:bodyPr>
            <a:normAutofit/>
          </a:bodyPr>
          <a:lstStyle/>
          <a:p>
            <a:r>
              <a:rPr lang="en-US" sz="3200" b="1">
                <a:latin typeface="Calibri" panose="020F0502020204030204" pitchFamily="34" charset="0"/>
                <a:cs typeface="Calibri" panose="020F0502020204030204" pitchFamily="34" charset="0"/>
              </a:rPr>
              <a:t>4) Over-Complexity Resulting in </a:t>
            </a:r>
            <a:r>
              <a:rPr lang="en-US" sz="3200" b="1" i="1">
                <a:latin typeface="Calibri" panose="020F0502020204030204" pitchFamily="34" charset="0"/>
                <a:cs typeface="Calibri" panose="020F0502020204030204" pitchFamily="34" charset="0"/>
              </a:rPr>
              <a:t>In</a:t>
            </a:r>
            <a:r>
              <a:rPr lang="en-US" sz="3200" b="1">
                <a:latin typeface="Calibri" panose="020F0502020204030204" pitchFamily="34" charset="0"/>
                <a:cs typeface="Calibri" panose="020F0502020204030204" pitchFamily="34" charset="0"/>
              </a:rPr>
              <a:t>security</a:t>
            </a:r>
          </a:p>
        </p:txBody>
      </p:sp>
      <p:sp>
        <p:nvSpPr>
          <p:cNvPr id="3" name="Content Placeholder 2">
            <a:extLst>
              <a:ext uri="{FF2B5EF4-FFF2-40B4-BE49-F238E27FC236}">
                <a16:creationId xmlns:a16="http://schemas.microsoft.com/office/drawing/2014/main" id="{8BC5AC36-2765-F04F-1FD5-9F62C27EAE43}"/>
              </a:ext>
            </a:extLst>
          </p:cNvPr>
          <p:cNvSpPr>
            <a:spLocks noGrp="1"/>
          </p:cNvSpPr>
          <p:nvPr>
            <p:ph idx="1"/>
          </p:nvPr>
        </p:nvSpPr>
        <p:spPr>
          <a:xfrm>
            <a:off x="273269" y="780586"/>
            <a:ext cx="11708523" cy="5909246"/>
          </a:xfrm>
        </p:spPr>
        <p:txBody>
          <a:bodyPr>
            <a:normAutofit/>
          </a:bodyPr>
          <a:lstStyle/>
          <a:p>
            <a:r>
              <a:rPr lang="en-US" sz="2400" b="1"/>
              <a:t>Risk:</a:t>
            </a:r>
            <a:r>
              <a:rPr lang="en-US" sz="2400"/>
              <a:t> Systems and networks have become so complex that they have become impossible to fully understand and effectively secure.</a:t>
            </a:r>
          </a:p>
          <a:p>
            <a:r>
              <a:rPr lang="en-US" sz="2400" b="1"/>
              <a:t>Again, Not A New Idea!</a:t>
            </a:r>
            <a:r>
              <a:rPr lang="en-US" sz="2400"/>
              <a:t> B. Schneier, 1999, "A Plea for Simplicity: You can't secure what you don't understand," www.schneier.com/essays/archives/1999/11/a_plea_for_simplicit.html</a:t>
            </a:r>
            <a:br>
              <a:rPr lang="en-US" sz="2400"/>
            </a:br>
            <a:r>
              <a:rPr lang="en-US" sz="2400"/>
              <a:t>     </a:t>
            </a:r>
            <a:r>
              <a:rPr lang="en-US" sz="2400" i="1"/>
              <a:t>"</a:t>
            </a:r>
            <a:r>
              <a:rPr lang="en-US" sz="2400" b="1" i="1"/>
              <a:t>Predictions</a:t>
            </a:r>
            <a:br>
              <a:rPr lang="en-US" sz="2400" i="1"/>
            </a:br>
            <a:r>
              <a:rPr lang="en-US" sz="2400" i="1"/>
              <a:t>          "As systems get more complex, security will get worse.</a:t>
            </a:r>
            <a:br>
              <a:rPr lang="en-US" sz="2400" i="1"/>
            </a:br>
            <a:r>
              <a:rPr lang="en-US" sz="2400" i="1"/>
              <a:t>          "As systems become more interconnected, security will get worse. [continues]"</a:t>
            </a:r>
          </a:p>
          <a:p>
            <a:r>
              <a:rPr lang="en-US" sz="2400" b="1"/>
              <a:t>More Recently: </a:t>
            </a:r>
            <a:r>
              <a:rPr lang="en-US" sz="2400"/>
              <a:t>"In April 2024, ThreatDown surveyed a group of 50 companies with 1-1,000 employees to take the temperature of life in IT. The results show clearly why IT teams are crying out for effective, hassle-free, and easy-to-manage security tools. In our survey group, the average company had 440 devices to manage and just three IT staff. No wonder that 68% of them told us their biggest challenge is managing limited time and resources. And those IT staff are well aware of the burden that complexity creates for them, with </a:t>
            </a:r>
            <a:r>
              <a:rPr lang="en-US" sz="2400" b="1"/>
              <a:t>78% agreeing that the more complex an IT environment is, the harder it is to secure."</a:t>
            </a:r>
            <a:br>
              <a:rPr lang="en-US" sz="2400" b="1"/>
            </a:br>
            <a:r>
              <a:rPr lang="en-US" sz="2400"/>
              <a:t>https://www.threatdown.com/blog/why-complexity-has-become-a-security-issue/</a:t>
            </a:r>
          </a:p>
          <a:p>
            <a:r>
              <a:rPr lang="en-US" sz="2400" b="1"/>
              <a:t>Mitigation?</a:t>
            </a:r>
            <a:r>
              <a:rPr lang="en-US" sz="2400"/>
              <a:t> Difficult – and simplification may result in monoculturality, which is also risky.</a:t>
            </a:r>
          </a:p>
        </p:txBody>
      </p:sp>
      <p:sp>
        <p:nvSpPr>
          <p:cNvPr id="4" name="Slide Number Placeholder 3">
            <a:extLst>
              <a:ext uri="{FF2B5EF4-FFF2-40B4-BE49-F238E27FC236}">
                <a16:creationId xmlns:a16="http://schemas.microsoft.com/office/drawing/2014/main" id="{A5AB60F3-F766-577C-8361-D33D38FDC8E9}"/>
              </a:ext>
            </a:extLst>
          </p:cNvPr>
          <p:cNvSpPr>
            <a:spLocks noGrp="1"/>
          </p:cNvSpPr>
          <p:nvPr>
            <p:ph type="sldNum" sz="quarter" idx="12"/>
          </p:nvPr>
        </p:nvSpPr>
        <p:spPr/>
        <p:txBody>
          <a:bodyPr/>
          <a:lstStyle/>
          <a:p>
            <a:r>
              <a:rPr lang="en-US"/>
              <a:t>8</a:t>
            </a:r>
          </a:p>
        </p:txBody>
      </p:sp>
    </p:spTree>
    <p:extLst>
      <p:ext uri="{BB962C8B-B14F-4D97-AF65-F5344CB8AC3E}">
        <p14:creationId xmlns:p14="http://schemas.microsoft.com/office/powerpoint/2010/main" val="9347474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20278E-BEE0-CCEF-A74B-8AD34FC7ABA8}"/>
              </a:ext>
            </a:extLst>
          </p:cNvPr>
          <p:cNvSpPr>
            <a:spLocks noGrp="1"/>
          </p:cNvSpPr>
          <p:nvPr>
            <p:ph type="title"/>
          </p:nvPr>
        </p:nvSpPr>
        <p:spPr>
          <a:xfrm>
            <a:off x="178675" y="168168"/>
            <a:ext cx="11803117" cy="512870"/>
          </a:xfrm>
        </p:spPr>
        <p:txBody>
          <a:bodyPr>
            <a:normAutofit/>
          </a:bodyPr>
          <a:lstStyle/>
          <a:p>
            <a:r>
              <a:rPr lang="en-US" sz="3200" b="1">
                <a:latin typeface="Calibri" panose="020F0502020204030204" pitchFamily="34" charset="0"/>
                <a:cs typeface="Calibri" panose="020F0502020204030204" pitchFamily="34" charset="0"/>
              </a:rPr>
              <a:t>5) Reactivity</a:t>
            </a:r>
          </a:p>
        </p:txBody>
      </p:sp>
      <p:sp>
        <p:nvSpPr>
          <p:cNvPr id="3" name="Content Placeholder 2">
            <a:extLst>
              <a:ext uri="{FF2B5EF4-FFF2-40B4-BE49-F238E27FC236}">
                <a16:creationId xmlns:a16="http://schemas.microsoft.com/office/drawing/2014/main" id="{8BC5AC36-2765-F04F-1FD5-9F62C27EAE43}"/>
              </a:ext>
            </a:extLst>
          </p:cNvPr>
          <p:cNvSpPr>
            <a:spLocks noGrp="1"/>
          </p:cNvSpPr>
          <p:nvPr>
            <p:ph idx="1"/>
          </p:nvPr>
        </p:nvSpPr>
        <p:spPr>
          <a:xfrm>
            <a:off x="273269" y="893379"/>
            <a:ext cx="11708523" cy="5696992"/>
          </a:xfrm>
        </p:spPr>
        <p:txBody>
          <a:bodyPr>
            <a:normAutofit/>
          </a:bodyPr>
          <a:lstStyle/>
          <a:p>
            <a:r>
              <a:rPr lang="en-US" sz="2400"/>
              <a:t>The typical (real) cyber security model: </a:t>
            </a:r>
            <a:r>
              <a:rPr lang="en-US" sz="2000" strike="sngStrike"/>
              <a:t>Prevent</a:t>
            </a:r>
            <a:r>
              <a:rPr lang="en-US" sz="2400"/>
              <a:t> </a:t>
            </a:r>
            <a:r>
              <a:rPr lang="en-US" sz="2400" b="1">
                <a:solidFill>
                  <a:srgbClr val="FF0000"/>
                </a:solidFill>
              </a:rPr>
              <a:t>Detect Respond</a:t>
            </a:r>
            <a:r>
              <a:rPr lang="en-US" sz="2400"/>
              <a:t> </a:t>
            </a:r>
            <a:r>
              <a:rPr lang="en-US" sz="2000" strike="sngStrike"/>
              <a:t>Secure</a:t>
            </a:r>
          </a:p>
          <a:p>
            <a:r>
              <a:rPr lang="en-US" sz="2400"/>
              <a:t>Cybersecurity staff face competing demands on their time: they're continually called upon to detect and react to cybersecurity incidents (leading to alert fatigue and high stress; very burnout-prone </a:t>
            </a:r>
            <a:r>
              <a:rPr lang="en-US" sz="2400" b="1"/>
              <a:t>"emergency room doctor"</a:t>
            </a:r>
            <a:r>
              <a:rPr lang="en-US" sz="2400"/>
              <a:t>-lifestyle), BUT "fighting fires" can leave cyber security saff with no time for strategic/transformative steps that might prevent incidents from occurring in the first place (or ensure that systems are fully recovered and hardened after a compromise). This is the definition of a "</a:t>
            </a:r>
            <a:r>
              <a:rPr lang="en-US" sz="2400" b="1"/>
              <a:t>Sisyphean</a:t>
            </a:r>
            <a:r>
              <a:rPr lang="en-US" sz="2400"/>
              <a:t> task" or "</a:t>
            </a:r>
            <a:r>
              <a:rPr lang="en-US" sz="2400" b="1"/>
              <a:t>hamster wheel</a:t>
            </a:r>
            <a:r>
              <a:rPr lang="en-US" sz="2400"/>
              <a:t>."</a:t>
            </a:r>
          </a:p>
          <a:p>
            <a:r>
              <a:rPr lang="en-US" sz="2400"/>
              <a:t>The typical suggestion is to more effectively leverage automation – "cue the acronyms:"</a:t>
            </a:r>
          </a:p>
          <a:p>
            <a:pPr lvl="1"/>
            <a:r>
              <a:rPr lang="en-US" sz="2000"/>
              <a:t>Security Information and Event Management (</a:t>
            </a:r>
            <a:r>
              <a:rPr lang="en-US" sz="2000" b="1"/>
              <a:t>SIEM</a:t>
            </a:r>
            <a:r>
              <a:rPr lang="en-US" sz="2000"/>
              <a:t>)</a:t>
            </a:r>
          </a:p>
          <a:p>
            <a:pPr lvl="1"/>
            <a:r>
              <a:rPr lang="en-US" sz="2000"/>
              <a:t>Extended Detectionn and Response (</a:t>
            </a:r>
            <a:r>
              <a:rPr lang="en-US" sz="2000" b="1"/>
              <a:t>XDR</a:t>
            </a:r>
            <a:r>
              <a:rPr lang="en-US" sz="2000"/>
              <a:t>)</a:t>
            </a:r>
          </a:p>
          <a:p>
            <a:pPr lvl="1"/>
            <a:r>
              <a:rPr lang="en-US" sz="2000"/>
              <a:t>Security Orchestration, Automation and Response (</a:t>
            </a:r>
            <a:r>
              <a:rPr lang="en-US" sz="2000" b="1"/>
              <a:t>SOAR</a:t>
            </a:r>
            <a:r>
              <a:rPr lang="en-US" sz="2000"/>
              <a:t>)</a:t>
            </a:r>
          </a:p>
          <a:p>
            <a:pPr lvl="1"/>
            <a:r>
              <a:rPr lang="en-US" sz="2000"/>
              <a:t>...</a:t>
            </a:r>
          </a:p>
          <a:p>
            <a:r>
              <a:rPr lang="en-US" sz="2400"/>
              <a:t>Those solutions normally require an organization to be of a certain </a:t>
            </a:r>
            <a:r>
              <a:rPr lang="en-US" sz="2400" b="1"/>
              <a:t>scale and sophistication</a:t>
            </a:r>
            <a:r>
              <a:rPr lang="en-US" sz="2400"/>
              <a:t> (and have available </a:t>
            </a:r>
            <a:r>
              <a:rPr lang="en-US" sz="2400" b="1"/>
              <a:t>budget</a:t>
            </a:r>
            <a:r>
              <a:rPr lang="en-US" sz="2400"/>
              <a:t>) and may result in</a:t>
            </a:r>
            <a:r>
              <a:rPr lang="en-US" sz="2400" b="1"/>
              <a:t> increased complexity</a:t>
            </a:r>
            <a:r>
              <a:rPr lang="en-US" sz="2400"/>
              <a:t> (see previous slide).</a:t>
            </a:r>
          </a:p>
          <a:p>
            <a:r>
              <a:rPr lang="en-US" sz="2400" b="1"/>
              <a:t>Mitigation (beyond leveraging automation as noted): </a:t>
            </a:r>
            <a:r>
              <a:rPr lang="en-US" sz="2400"/>
              <a:t>difficult.</a:t>
            </a:r>
            <a:endParaRPr lang="en-US" sz="2400" b="1"/>
          </a:p>
        </p:txBody>
      </p:sp>
      <p:sp>
        <p:nvSpPr>
          <p:cNvPr id="4" name="Slide Number Placeholder 3">
            <a:extLst>
              <a:ext uri="{FF2B5EF4-FFF2-40B4-BE49-F238E27FC236}">
                <a16:creationId xmlns:a16="http://schemas.microsoft.com/office/drawing/2014/main" id="{A5AB60F3-F766-577C-8361-D33D38FDC8E9}"/>
              </a:ext>
            </a:extLst>
          </p:cNvPr>
          <p:cNvSpPr>
            <a:spLocks noGrp="1"/>
          </p:cNvSpPr>
          <p:nvPr>
            <p:ph type="sldNum" sz="quarter" idx="12"/>
          </p:nvPr>
        </p:nvSpPr>
        <p:spPr/>
        <p:txBody>
          <a:bodyPr/>
          <a:lstStyle/>
          <a:p>
            <a:fld id="{EEC23A46-D688-704E-8031-7D23FF3332BA}" type="slidenum">
              <a:rPr lang="en-US"/>
              <a:t>9</a:t>
            </a:fld>
            <a:endParaRPr lang="en-US"/>
          </a:p>
        </p:txBody>
      </p:sp>
    </p:spTree>
    <p:extLst>
      <p:ext uri="{BB962C8B-B14F-4D97-AF65-F5344CB8AC3E}">
        <p14:creationId xmlns:p14="http://schemas.microsoft.com/office/powerpoint/2010/main" val="587796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3447</TotalTime>
  <Words>3883</Words>
  <Application>Microsoft Macintosh PowerPoint</Application>
  <PresentationFormat>Widescreen</PresentationFormat>
  <Paragraphs>168</Paragraphs>
  <Slides>24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Calibri Light</vt:lpstr>
      <vt:lpstr>Slack-Lato</vt:lpstr>
      <vt:lpstr>Office Theme</vt:lpstr>
      <vt:lpstr>Main Cybersecurity Challenges</vt:lpstr>
      <vt:lpstr>Introduction</vt:lpstr>
      <vt:lpstr>Cybersecurity Challenges: General and Technical Outline</vt:lpstr>
      <vt:lpstr>General Cybersecurity Challenges</vt:lpstr>
      <vt:lpstr>1) Cybersecurity Leadership</vt:lpstr>
      <vt:lpstr>2) Inertia (Obsolete/End-of-Life Legacy Systems Remaining In Use)</vt:lpstr>
      <vt:lpstr>3) Monculturality</vt:lpstr>
      <vt:lpstr>4) Over-Complexity Resulting in Insecurity</vt:lpstr>
      <vt:lpstr>5) Reactivity</vt:lpstr>
      <vt:lpstr>6) Threshold Effects</vt:lpstr>
      <vt:lpstr>7) Time Horizons: We're Way Too Short-Term-Focused</vt:lpstr>
      <vt:lpstr>8) Underinvestment</vt:lpstr>
      <vt:lpstr>9) Understaffing</vt:lpstr>
      <vt:lpstr>10) Underwriting (Cyber Insurance)</vt:lpstr>
      <vt:lpstr>11) User Privacy and Data Protection</vt:lpstr>
      <vt:lpstr>Technical Cybersecurity Challenges</vt:lpstr>
      <vt:lpstr>1) Cybersecurity Incident Handling</vt:lpstr>
      <vt:lpstr>2) DDoS</vt:lpstr>
      <vt:lpstr>3) Disaster Recovery/Business Continuity/Backups</vt:lpstr>
      <vt:lpstr>4) Instrumentation of Systems and Networks</vt:lpstr>
      <vt:lpstr>5) Multifactor Authentication</vt:lpstr>
      <vt:lpstr>6) Nation-State Attacks</vt:lpstr>
      <vt:lpstr>7) Ransomware</vt:lpstr>
      <vt:lpstr>Conclusion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JS</dc:creator>
  <cp:keywords/>
  <dc:description/>
  <cp:lastModifiedBy>JS</cp:lastModifiedBy>
  <cp:revision>60</cp:revision>
  <dcterms:created xsi:type="dcterms:W3CDTF">2024-10-01T15:24:05Z</dcterms:created>
  <dcterms:modified xsi:type="dcterms:W3CDTF">2024-10-04T18:13:55Z</dcterms:modified>
  <cp:category/>
</cp:coreProperties>
</file>