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1"/>
  </p:notesMasterIdLst>
  <p:handoutMasterIdLst>
    <p:handoutMasterId r:id="rId112"/>
  </p:handoutMasterIdLst>
  <p:sldIdLst>
    <p:sldId id="256" r:id="rId2"/>
    <p:sldId id="363" r:id="rId3"/>
    <p:sldId id="358" r:id="rId4"/>
    <p:sldId id="365" r:id="rId5"/>
    <p:sldId id="366" r:id="rId6"/>
    <p:sldId id="368" r:id="rId7"/>
    <p:sldId id="369" r:id="rId8"/>
    <p:sldId id="390" r:id="rId9"/>
    <p:sldId id="339" r:id="rId10"/>
    <p:sldId id="364" r:id="rId11"/>
    <p:sldId id="308" r:id="rId12"/>
    <p:sldId id="359" r:id="rId13"/>
    <p:sldId id="354" r:id="rId14"/>
    <p:sldId id="367" r:id="rId15"/>
    <p:sldId id="347" r:id="rId16"/>
    <p:sldId id="391" r:id="rId17"/>
    <p:sldId id="352" r:id="rId18"/>
    <p:sldId id="407" r:id="rId19"/>
    <p:sldId id="436" r:id="rId20"/>
    <p:sldId id="353" r:id="rId21"/>
    <p:sldId id="408" r:id="rId22"/>
    <p:sldId id="355" r:id="rId23"/>
    <p:sldId id="350" r:id="rId24"/>
    <p:sldId id="351" r:id="rId25"/>
    <p:sldId id="349" r:id="rId26"/>
    <p:sldId id="430" r:id="rId27"/>
    <p:sldId id="431" r:id="rId28"/>
    <p:sldId id="357" r:id="rId29"/>
    <p:sldId id="356" r:id="rId30"/>
    <p:sldId id="344" r:id="rId31"/>
    <p:sldId id="392" r:id="rId32"/>
    <p:sldId id="294" r:id="rId33"/>
    <p:sldId id="340" r:id="rId34"/>
    <p:sldId id="296" r:id="rId35"/>
    <p:sldId id="297" r:id="rId36"/>
    <p:sldId id="302" r:id="rId37"/>
    <p:sldId id="373" r:id="rId38"/>
    <p:sldId id="374" r:id="rId39"/>
    <p:sldId id="372" r:id="rId40"/>
    <p:sldId id="335" r:id="rId41"/>
    <p:sldId id="303" r:id="rId42"/>
    <p:sldId id="393" r:id="rId43"/>
    <p:sldId id="304" r:id="rId44"/>
    <p:sldId id="394" r:id="rId45"/>
    <p:sldId id="401" r:id="rId46"/>
    <p:sldId id="375" r:id="rId47"/>
    <p:sldId id="410" r:id="rId48"/>
    <p:sldId id="411" r:id="rId49"/>
    <p:sldId id="412" r:id="rId50"/>
    <p:sldId id="403" r:id="rId51"/>
    <p:sldId id="415" r:id="rId52"/>
    <p:sldId id="397" r:id="rId53"/>
    <p:sldId id="416" r:id="rId54"/>
    <p:sldId id="398" r:id="rId55"/>
    <p:sldId id="419" r:id="rId56"/>
    <p:sldId id="399" r:id="rId57"/>
    <p:sldId id="418" r:id="rId58"/>
    <p:sldId id="423" r:id="rId59"/>
    <p:sldId id="424" r:id="rId60"/>
    <p:sldId id="422" r:id="rId61"/>
    <p:sldId id="420" r:id="rId62"/>
    <p:sldId id="400" r:id="rId63"/>
    <p:sldId id="421" r:id="rId64"/>
    <p:sldId id="404" r:id="rId65"/>
    <p:sldId id="405" r:id="rId66"/>
    <p:sldId id="263" r:id="rId67"/>
    <p:sldId id="362" r:id="rId68"/>
    <p:sldId id="257" r:id="rId69"/>
    <p:sldId id="383" r:id="rId70"/>
    <p:sldId id="267" r:id="rId71"/>
    <p:sldId id="291" r:id="rId72"/>
    <p:sldId id="290" r:id="rId73"/>
    <p:sldId id="292" r:id="rId74"/>
    <p:sldId id="293" r:id="rId75"/>
    <p:sldId id="380" r:id="rId76"/>
    <p:sldId id="268" r:id="rId77"/>
    <p:sldId id="288" r:id="rId78"/>
    <p:sldId id="333" r:id="rId79"/>
    <p:sldId id="341" r:id="rId80"/>
    <p:sldId id="382" r:id="rId81"/>
    <p:sldId id="289" r:id="rId82"/>
    <p:sldId id="334" r:id="rId83"/>
    <p:sldId id="264" r:id="rId84"/>
    <p:sldId id="271" r:id="rId85"/>
    <p:sldId id="414" r:id="rId86"/>
    <p:sldId id="265" r:id="rId87"/>
    <p:sldId id="384" r:id="rId88"/>
    <p:sldId id="425" r:id="rId89"/>
    <p:sldId id="385" r:id="rId90"/>
    <p:sldId id="426" r:id="rId91"/>
    <p:sldId id="386" r:id="rId92"/>
    <p:sldId id="387" r:id="rId93"/>
    <p:sldId id="437" r:id="rId94"/>
    <p:sldId id="432" r:id="rId95"/>
    <p:sldId id="433" r:id="rId96"/>
    <p:sldId id="434" r:id="rId97"/>
    <p:sldId id="272" r:id="rId98"/>
    <p:sldId id="388" r:id="rId99"/>
    <p:sldId id="389" r:id="rId100"/>
    <p:sldId id="266" r:id="rId101"/>
    <p:sldId id="435" r:id="rId102"/>
    <p:sldId id="275" r:id="rId103"/>
    <p:sldId id="270" r:id="rId104"/>
    <p:sldId id="429" r:id="rId105"/>
    <p:sldId id="262" r:id="rId106"/>
    <p:sldId id="258" r:id="rId107"/>
    <p:sldId id="427" r:id="rId108"/>
    <p:sldId id="361" r:id="rId109"/>
    <p:sldId id="406" r:id="rId1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7165" autoAdjust="0"/>
  </p:normalViewPr>
  <p:slideViewPr>
    <p:cSldViewPr snapToGrid="0" snapToObjects="1">
      <p:cViewPr varScale="1">
        <p:scale>
          <a:sx n="94" d="100"/>
          <a:sy n="94" d="100"/>
        </p:scale>
        <p:origin x="-5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64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notesMaster" Target="notesMasters/notesMaster1.xml"/><Relationship Id="rId112" Type="http://schemas.openxmlformats.org/officeDocument/2006/relationships/handoutMaster" Target="handoutMasters/handoutMaster1.xml"/><Relationship Id="rId113" Type="http://schemas.openxmlformats.org/officeDocument/2006/relationships/printerSettings" Target="printerSettings/printerSettings1.bin"/><Relationship Id="rId114" Type="http://schemas.openxmlformats.org/officeDocument/2006/relationships/presProps" Target="presProps.xml"/><Relationship Id="rId115" Type="http://schemas.openxmlformats.org/officeDocument/2006/relationships/viewProps" Target="viewProps.xml"/><Relationship Id="rId116" Type="http://schemas.openxmlformats.org/officeDocument/2006/relationships/theme" Target="theme/theme1.xml"/><Relationship Id="rId11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99E01D-74B1-4149-A06B-A1A83BC335F7}" type="datetimeFigureOut">
              <a:rPr lang="en-US" smtClean="0"/>
              <a:t>6/4/13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76062B-4278-5446-A36E-8E3365A55E74}" type="slidenum">
              <a:rPr lang="en-US" smtClean="0"/>
              <a:t>‹#›</a:t>
            </a:fld>
            <a:endParaRPr lang="en-US"/>
          </a:p>
        </p:txBody>
      </p:sp>
    </p:spTree>
    <p:extLst>
      <p:ext uri="{BB962C8B-B14F-4D97-AF65-F5344CB8AC3E}">
        <p14:creationId xmlns:p14="http://schemas.microsoft.com/office/powerpoint/2010/main" val="3620920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69819-6543-6A4E-B477-03A75AEC8C74}" type="datetimeFigureOut">
              <a:rPr lang="en-US" smtClean="0"/>
              <a:t>6/4/13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8CD9C7-FFE3-E146-8B92-4828E52815D3}" type="slidenum">
              <a:rPr lang="en-US" smtClean="0"/>
              <a:t>‹#›</a:t>
            </a:fld>
            <a:endParaRPr lang="en-US"/>
          </a:p>
        </p:txBody>
      </p:sp>
    </p:spTree>
    <p:extLst>
      <p:ext uri="{BB962C8B-B14F-4D97-AF65-F5344CB8AC3E}">
        <p14:creationId xmlns:p14="http://schemas.microsoft.com/office/powerpoint/2010/main" val="6686455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A528BE-3AAF-8D4B-8E14-56654CD12765}" type="datetime1">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3758B-F660-BB4B-9069-381C153EA647}" type="slidenum">
              <a:rPr lang="en-US" smtClean="0"/>
              <a:t>‹#›</a:t>
            </a:fld>
            <a:endParaRPr lang="en-US"/>
          </a:p>
        </p:txBody>
      </p:sp>
    </p:spTree>
    <p:extLst>
      <p:ext uri="{BB962C8B-B14F-4D97-AF65-F5344CB8AC3E}">
        <p14:creationId xmlns:p14="http://schemas.microsoft.com/office/powerpoint/2010/main" val="420702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45EB3-394B-0D4E-B040-9DA3031E8AC9}" type="datetime1">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3758B-F660-BB4B-9069-381C153EA647}" type="slidenum">
              <a:rPr lang="en-US" smtClean="0"/>
              <a:t>‹#›</a:t>
            </a:fld>
            <a:endParaRPr lang="en-US"/>
          </a:p>
        </p:txBody>
      </p:sp>
    </p:spTree>
    <p:extLst>
      <p:ext uri="{BB962C8B-B14F-4D97-AF65-F5344CB8AC3E}">
        <p14:creationId xmlns:p14="http://schemas.microsoft.com/office/powerpoint/2010/main" val="348894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2125E-33AE-A249-A2C1-3934D119E95B}" type="datetime1">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3758B-F660-BB4B-9069-381C153EA647}" type="slidenum">
              <a:rPr lang="en-US" smtClean="0"/>
              <a:t>‹#›</a:t>
            </a:fld>
            <a:endParaRPr lang="en-US"/>
          </a:p>
        </p:txBody>
      </p:sp>
    </p:spTree>
    <p:extLst>
      <p:ext uri="{BB962C8B-B14F-4D97-AF65-F5344CB8AC3E}">
        <p14:creationId xmlns:p14="http://schemas.microsoft.com/office/powerpoint/2010/main" val="351416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D8499-6A8D-8F41-9BE3-BB31256F9929}" type="datetime1">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3758B-F660-BB4B-9069-381C153EA647}" type="slidenum">
              <a:rPr lang="en-US" smtClean="0"/>
              <a:t>‹#›</a:t>
            </a:fld>
            <a:endParaRPr lang="en-US"/>
          </a:p>
        </p:txBody>
      </p:sp>
    </p:spTree>
    <p:extLst>
      <p:ext uri="{BB962C8B-B14F-4D97-AF65-F5344CB8AC3E}">
        <p14:creationId xmlns:p14="http://schemas.microsoft.com/office/powerpoint/2010/main" val="426707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CB405D-0D08-A848-8740-B8BD4D6A5E5A}" type="datetime1">
              <a:rPr lang="en-US" smtClean="0"/>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3758B-F660-BB4B-9069-381C153EA647}" type="slidenum">
              <a:rPr lang="en-US" smtClean="0"/>
              <a:t>‹#›</a:t>
            </a:fld>
            <a:endParaRPr lang="en-US"/>
          </a:p>
        </p:txBody>
      </p:sp>
    </p:spTree>
    <p:extLst>
      <p:ext uri="{BB962C8B-B14F-4D97-AF65-F5344CB8AC3E}">
        <p14:creationId xmlns:p14="http://schemas.microsoft.com/office/powerpoint/2010/main" val="286211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A06D4-6B94-A74A-918A-EE025722C3B4}" type="datetime1">
              <a:rPr lang="en-US" smtClean="0"/>
              <a:t>6/4/13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3758B-F660-BB4B-9069-381C153EA647}" type="slidenum">
              <a:rPr lang="en-US" smtClean="0"/>
              <a:t>‹#›</a:t>
            </a:fld>
            <a:endParaRPr lang="en-US"/>
          </a:p>
        </p:txBody>
      </p:sp>
    </p:spTree>
    <p:extLst>
      <p:ext uri="{BB962C8B-B14F-4D97-AF65-F5344CB8AC3E}">
        <p14:creationId xmlns:p14="http://schemas.microsoft.com/office/powerpoint/2010/main" val="82227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0954CE-D55B-9E4E-BC76-77F27ED675B7}" type="datetime1">
              <a:rPr lang="en-US" smtClean="0"/>
              <a:t>6/4/13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3758B-F660-BB4B-9069-381C153EA647}" type="slidenum">
              <a:rPr lang="en-US" smtClean="0"/>
              <a:t>‹#›</a:t>
            </a:fld>
            <a:endParaRPr lang="en-US"/>
          </a:p>
        </p:txBody>
      </p:sp>
    </p:spTree>
    <p:extLst>
      <p:ext uri="{BB962C8B-B14F-4D97-AF65-F5344CB8AC3E}">
        <p14:creationId xmlns:p14="http://schemas.microsoft.com/office/powerpoint/2010/main" val="99794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2FBD43-AAEE-BC44-8C5C-E67398FC7BD0}" type="datetime1">
              <a:rPr lang="en-US" smtClean="0"/>
              <a:t>6/4/13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3758B-F660-BB4B-9069-381C153EA647}" type="slidenum">
              <a:rPr lang="en-US" smtClean="0"/>
              <a:t>‹#›</a:t>
            </a:fld>
            <a:endParaRPr lang="en-US"/>
          </a:p>
        </p:txBody>
      </p:sp>
    </p:spTree>
    <p:extLst>
      <p:ext uri="{BB962C8B-B14F-4D97-AF65-F5344CB8AC3E}">
        <p14:creationId xmlns:p14="http://schemas.microsoft.com/office/powerpoint/2010/main" val="153638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3425A-DA2A-C646-8DB4-DD70BAD72888}" type="datetime1">
              <a:rPr lang="en-US" smtClean="0"/>
              <a:t>6/4/13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3758B-F660-BB4B-9069-381C153EA647}" type="slidenum">
              <a:rPr lang="en-US" smtClean="0"/>
              <a:t>‹#›</a:t>
            </a:fld>
            <a:endParaRPr lang="en-US"/>
          </a:p>
        </p:txBody>
      </p:sp>
    </p:spTree>
    <p:extLst>
      <p:ext uri="{BB962C8B-B14F-4D97-AF65-F5344CB8AC3E}">
        <p14:creationId xmlns:p14="http://schemas.microsoft.com/office/powerpoint/2010/main" val="376056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FA037-1A92-964E-B278-877AD9E8E04C}" type="datetime1">
              <a:rPr lang="en-US" smtClean="0"/>
              <a:t>6/4/13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3758B-F660-BB4B-9069-381C153EA647}" type="slidenum">
              <a:rPr lang="en-US" smtClean="0"/>
              <a:t>‹#›</a:t>
            </a:fld>
            <a:endParaRPr lang="en-US"/>
          </a:p>
        </p:txBody>
      </p:sp>
    </p:spTree>
    <p:extLst>
      <p:ext uri="{BB962C8B-B14F-4D97-AF65-F5344CB8AC3E}">
        <p14:creationId xmlns:p14="http://schemas.microsoft.com/office/powerpoint/2010/main" val="5063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0F1A1-C5BC-794D-8E5B-69A52885F5B7}" type="datetime1">
              <a:rPr lang="en-US" smtClean="0"/>
              <a:t>6/4/13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3758B-F660-BB4B-9069-381C153EA647}" type="slidenum">
              <a:rPr lang="en-US" smtClean="0"/>
              <a:t>‹#›</a:t>
            </a:fld>
            <a:endParaRPr lang="en-US"/>
          </a:p>
        </p:txBody>
      </p:sp>
    </p:spTree>
    <p:extLst>
      <p:ext uri="{BB962C8B-B14F-4D97-AF65-F5344CB8AC3E}">
        <p14:creationId xmlns:p14="http://schemas.microsoft.com/office/powerpoint/2010/main" val="33136528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a:defRPr>
            </a:lvl1pPr>
          </a:lstStyle>
          <a:p>
            <a:fld id="{85BCF473-1BA2-7D4C-A499-1FF33DF9C9EE}" type="datetime1">
              <a:rPr lang="en-US" smtClean="0"/>
              <a:t>6/4/13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a:defRPr>
            </a:lvl1pPr>
          </a:lstStyle>
          <a:p>
            <a:fld id="{52F3758B-F660-BB4B-9069-381C153EA647}" type="slidenum">
              <a:rPr lang="en-US" smtClean="0"/>
              <a:pPr/>
              <a:t>‹#›</a:t>
            </a:fld>
            <a:endParaRPr lang="en-US" dirty="0"/>
          </a:p>
        </p:txBody>
      </p:sp>
    </p:spTree>
    <p:extLst>
      <p:ext uri="{BB962C8B-B14F-4D97-AF65-F5344CB8AC3E}">
        <p14:creationId xmlns:p14="http://schemas.microsoft.com/office/powerpoint/2010/main" val="468845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Times New Roman"/>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0341"/>
            <a:ext cx="7772400" cy="1278832"/>
          </a:xfrm>
        </p:spPr>
        <p:txBody>
          <a:bodyPr>
            <a:normAutofit/>
          </a:bodyPr>
          <a:lstStyle/>
          <a:p>
            <a:r>
              <a:rPr lang="en-US" sz="3200" b="1" dirty="0" smtClean="0">
                <a:latin typeface="Times New Roman"/>
                <a:cs typeface="Times New Roman"/>
              </a:rPr>
              <a:t>Identity </a:t>
            </a:r>
            <a:r>
              <a:rPr lang="en-US" sz="3200" b="1" dirty="0" smtClean="0">
                <a:latin typeface="Times New Roman"/>
                <a:cs typeface="Times New Roman"/>
              </a:rPr>
              <a:t>Management --</a:t>
            </a:r>
            <a:r>
              <a:rPr lang="en-US" sz="3200" b="1" dirty="0" smtClean="0">
                <a:latin typeface="Times New Roman"/>
                <a:cs typeface="Times New Roman"/>
              </a:rPr>
              <a:t/>
            </a:r>
            <a:br>
              <a:rPr lang="en-US" sz="3200" b="1" dirty="0" smtClean="0">
                <a:latin typeface="Times New Roman"/>
                <a:cs typeface="Times New Roman"/>
              </a:rPr>
            </a:br>
            <a:r>
              <a:rPr lang="en-US" sz="3200" b="1" dirty="0" smtClean="0">
                <a:latin typeface="Times New Roman"/>
                <a:cs typeface="Times New Roman"/>
              </a:rPr>
              <a:t>Background Concepts, Goals and Jargon</a:t>
            </a:r>
            <a:endParaRPr lang="en-US" sz="3200" b="1" dirty="0">
              <a:latin typeface="Times New Roman"/>
              <a:cs typeface="Times New Roman"/>
            </a:endParaRPr>
          </a:p>
        </p:txBody>
      </p:sp>
      <p:sp>
        <p:nvSpPr>
          <p:cNvPr id="3" name="Subtitle 2"/>
          <p:cNvSpPr>
            <a:spLocks noGrp="1"/>
          </p:cNvSpPr>
          <p:nvPr>
            <p:ph type="subTitle" idx="1"/>
          </p:nvPr>
        </p:nvSpPr>
        <p:spPr>
          <a:xfrm>
            <a:off x="390752" y="2045936"/>
            <a:ext cx="8401164" cy="4596352"/>
          </a:xfrm>
        </p:spPr>
        <p:txBody>
          <a:bodyPr>
            <a:normAutofit/>
          </a:bodyPr>
          <a:lstStyle/>
          <a:p>
            <a:r>
              <a:rPr lang="en-US" sz="2400" dirty="0" smtClean="0">
                <a:solidFill>
                  <a:schemeClr val="tx1"/>
                </a:solidFill>
              </a:rPr>
              <a:t>Joe St Sauver, Ph.D.</a:t>
            </a:r>
          </a:p>
          <a:p>
            <a:r>
              <a:rPr lang="en-US" sz="2400" dirty="0">
                <a:solidFill>
                  <a:schemeClr val="tx1"/>
                </a:solidFill>
              </a:rPr>
              <a:t>MAAWG Senior </a:t>
            </a:r>
            <a:r>
              <a:rPr lang="en-US" sz="2400" dirty="0" smtClean="0">
                <a:solidFill>
                  <a:schemeClr val="tx1"/>
                </a:solidFill>
              </a:rPr>
              <a:t>Technical Advisor (</a:t>
            </a:r>
            <a:r>
              <a:rPr lang="en-US" sz="2400" dirty="0" err="1" smtClean="0">
                <a:solidFill>
                  <a:schemeClr val="tx1"/>
                </a:solidFill>
              </a:rPr>
              <a:t>joe@uoregon.edu</a:t>
            </a:r>
            <a:r>
              <a:rPr lang="en-US" sz="2400" dirty="0" smtClean="0">
                <a:solidFill>
                  <a:schemeClr val="tx1"/>
                </a:solidFill>
              </a:rPr>
              <a:t>)</a:t>
            </a:r>
          </a:p>
          <a:p>
            <a:endParaRPr lang="en-US" sz="2400" dirty="0">
              <a:solidFill>
                <a:schemeClr val="tx1"/>
              </a:solidFill>
            </a:endParaRPr>
          </a:p>
          <a:p>
            <a:r>
              <a:rPr lang="en-US" sz="2400" dirty="0" smtClean="0">
                <a:solidFill>
                  <a:schemeClr val="tx1"/>
                </a:solidFill>
              </a:rPr>
              <a:t>MAAWG Vienna, Klimt 2&amp;3</a:t>
            </a:r>
          </a:p>
          <a:p>
            <a:r>
              <a:rPr lang="en-US" sz="2400" dirty="0" smtClean="0">
                <a:solidFill>
                  <a:schemeClr val="tx1"/>
                </a:solidFill>
              </a:rPr>
              <a:t>1-2 PM, </a:t>
            </a:r>
            <a:r>
              <a:rPr lang="en-US" sz="2400" dirty="0" smtClean="0">
                <a:solidFill>
                  <a:schemeClr val="tx1"/>
                </a:solidFill>
              </a:rPr>
              <a:t>Wednesday, June </a:t>
            </a:r>
            <a:r>
              <a:rPr lang="en-US" sz="2400" dirty="0" smtClean="0">
                <a:solidFill>
                  <a:schemeClr val="tx1"/>
                </a:solidFill>
              </a:rPr>
              <a:t>5</a:t>
            </a:r>
            <a:r>
              <a:rPr lang="en-US" sz="2400" baseline="30000" dirty="0" smtClean="0">
                <a:solidFill>
                  <a:schemeClr val="tx1"/>
                </a:solidFill>
              </a:rPr>
              <a:t>th</a:t>
            </a:r>
            <a:r>
              <a:rPr lang="en-US" sz="2400" dirty="0" smtClean="0">
                <a:solidFill>
                  <a:schemeClr val="tx1"/>
                </a:solidFill>
              </a:rPr>
              <a:t>, 2013</a:t>
            </a:r>
          </a:p>
          <a:p>
            <a:endParaRPr lang="en-US" sz="2400" dirty="0" smtClean="0">
              <a:solidFill>
                <a:schemeClr val="tx1"/>
              </a:solidFill>
            </a:endParaRPr>
          </a:p>
          <a:p>
            <a:r>
              <a:rPr lang="en-US" sz="2400" dirty="0" smtClean="0">
                <a:solidFill>
                  <a:schemeClr val="tx1"/>
                </a:solidFill>
              </a:rPr>
              <a:t>http://</a:t>
            </a:r>
            <a:r>
              <a:rPr lang="en-US" sz="2400" dirty="0" err="1" smtClean="0">
                <a:solidFill>
                  <a:schemeClr val="tx1"/>
                </a:solidFill>
              </a:rPr>
              <a:t>pages.uoregon.edu</a:t>
            </a:r>
            <a:r>
              <a:rPr lang="en-US" sz="2400" dirty="0" smtClean="0">
                <a:solidFill>
                  <a:schemeClr val="tx1"/>
                </a:solidFill>
              </a:rPr>
              <a:t>/</a:t>
            </a:r>
            <a:r>
              <a:rPr lang="en-US" sz="2400" dirty="0" err="1" smtClean="0">
                <a:solidFill>
                  <a:schemeClr val="tx1"/>
                </a:solidFill>
              </a:rPr>
              <a:t>joe</a:t>
            </a:r>
            <a:r>
              <a:rPr lang="en-US" sz="2400" dirty="0" smtClean="0">
                <a:solidFill>
                  <a:schemeClr val="tx1"/>
                </a:solidFill>
              </a:rPr>
              <a:t>/</a:t>
            </a:r>
            <a:r>
              <a:rPr lang="en-US" sz="2400" dirty="0" err="1" smtClean="0">
                <a:solidFill>
                  <a:schemeClr val="tx1"/>
                </a:solidFill>
              </a:rPr>
              <a:t>maawg</a:t>
            </a:r>
            <a:r>
              <a:rPr lang="en-US" sz="2400" dirty="0" smtClean="0">
                <a:solidFill>
                  <a:schemeClr val="tx1"/>
                </a:solidFill>
              </a:rPr>
              <a:t>-id-</a:t>
            </a:r>
            <a:r>
              <a:rPr lang="en-US" sz="2400" dirty="0" err="1" smtClean="0">
                <a:solidFill>
                  <a:schemeClr val="tx1"/>
                </a:solidFill>
              </a:rPr>
              <a:t>mgmt</a:t>
            </a:r>
            <a:r>
              <a:rPr lang="en-US" sz="2400" dirty="0" smtClean="0">
                <a:solidFill>
                  <a:schemeClr val="tx1"/>
                </a:solidFill>
              </a:rPr>
              <a:t>/</a:t>
            </a:r>
          </a:p>
          <a:p>
            <a:endParaRPr lang="en-US" sz="2400" dirty="0">
              <a:solidFill>
                <a:schemeClr val="tx1"/>
              </a:solidFill>
            </a:endParaRPr>
          </a:p>
          <a:p>
            <a:r>
              <a:rPr lang="en-US" sz="1800" b="1" dirty="0">
                <a:solidFill>
                  <a:schemeClr val="tx1"/>
                </a:solidFill>
              </a:rPr>
              <a:t>Disclaimer: </a:t>
            </a:r>
            <a:r>
              <a:rPr lang="en-US" sz="1800" dirty="0">
                <a:solidFill>
                  <a:schemeClr val="tx1"/>
                </a:solidFill>
              </a:rPr>
              <a:t>Any opinions expressed in this presentation are </a:t>
            </a:r>
            <a:r>
              <a:rPr lang="en-US" sz="1800" dirty="0" smtClean="0">
                <a:solidFill>
                  <a:schemeClr val="tx1"/>
                </a:solidFill>
              </a:rPr>
              <a:t/>
            </a:r>
            <a:br>
              <a:rPr lang="en-US" sz="1800" dirty="0" smtClean="0">
                <a:solidFill>
                  <a:schemeClr val="tx1"/>
                </a:solidFill>
              </a:rPr>
            </a:br>
            <a:r>
              <a:rPr lang="en-US" sz="1800" dirty="0" smtClean="0">
                <a:solidFill>
                  <a:schemeClr val="tx1"/>
                </a:solidFill>
              </a:rPr>
              <a:t>those </a:t>
            </a:r>
            <a:r>
              <a:rPr lang="en-US" sz="1800" dirty="0">
                <a:solidFill>
                  <a:schemeClr val="tx1"/>
                </a:solidFill>
              </a:rPr>
              <a:t>of </a:t>
            </a:r>
            <a:r>
              <a:rPr lang="en-US" sz="1800" dirty="0" smtClean="0">
                <a:solidFill>
                  <a:schemeClr val="tx1"/>
                </a:solidFill>
              </a:rPr>
              <a:t>the </a:t>
            </a:r>
            <a:r>
              <a:rPr lang="en-US" sz="1800" dirty="0">
                <a:solidFill>
                  <a:schemeClr val="tx1"/>
                </a:solidFill>
              </a:rPr>
              <a:t>author and not necessarily those of any other entity</a:t>
            </a:r>
            <a:r>
              <a:rPr lang="en-US" sz="1800" dirty="0" smtClean="0">
                <a:solidFill>
                  <a:schemeClr val="tx1"/>
                </a:solidFill>
              </a:rPr>
              <a:t>.</a:t>
            </a:r>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1</a:t>
            </a:fld>
            <a:endParaRPr lang="en-US"/>
          </a:p>
        </p:txBody>
      </p:sp>
    </p:spTree>
    <p:extLst>
      <p:ext uri="{BB962C8B-B14F-4D97-AF65-F5344CB8AC3E}">
        <p14:creationId xmlns:p14="http://schemas.microsoft.com/office/powerpoint/2010/main" val="370415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4"/>
            <a:ext cx="8806953" cy="726980"/>
          </a:xfrm>
        </p:spPr>
        <p:txBody>
          <a:bodyPr>
            <a:normAutofit/>
          </a:bodyPr>
          <a:lstStyle/>
          <a:p>
            <a:r>
              <a:rPr lang="en-US" sz="3200" b="1" dirty="0" smtClean="0">
                <a:latin typeface="Times New Roman"/>
                <a:cs typeface="Times New Roman"/>
              </a:rPr>
              <a:t> From the POV of </a:t>
            </a:r>
            <a:r>
              <a:rPr lang="en-US" sz="3200" b="1" u="sng" dirty="0" smtClean="0">
                <a:latin typeface="Times New Roman"/>
                <a:cs typeface="Times New Roman"/>
              </a:rPr>
              <a:t>Some</a:t>
            </a:r>
            <a:r>
              <a:rPr lang="en-US" sz="3200" b="1" dirty="0" smtClean="0">
                <a:latin typeface="Times New Roman"/>
                <a:cs typeface="Times New Roman"/>
              </a:rPr>
              <a:t> Users, Identity Management </a:t>
            </a:r>
            <a:r>
              <a:rPr lang="en-US" sz="3200" b="1" u="sng" dirty="0" smtClean="0">
                <a:latin typeface="Times New Roman"/>
                <a:cs typeface="Times New Roman"/>
              </a:rPr>
              <a:t>IS</a:t>
            </a:r>
            <a:r>
              <a:rPr lang="en-US" sz="3200" b="1" dirty="0" smtClean="0">
                <a:latin typeface="Times New Roman"/>
                <a:cs typeface="Times New Roman"/>
              </a:rPr>
              <a:t> </a:t>
            </a:r>
            <a:r>
              <a:rPr lang="en-US" sz="3200" b="1" dirty="0" smtClean="0">
                <a:latin typeface="Times New Roman"/>
                <a:cs typeface="Times New Roman"/>
              </a:rPr>
              <a:t>Just All </a:t>
            </a:r>
            <a:r>
              <a:rPr lang="en-US" sz="3200" b="1" dirty="0" smtClean="0">
                <a:latin typeface="Times New Roman"/>
                <a:cs typeface="Times New Roman"/>
              </a:rPr>
              <a:t>About Usernames/PWs</a:t>
            </a:r>
            <a:endParaRPr lang="en-US" sz="3200" b="1" dirty="0">
              <a:latin typeface="Times New Roman"/>
              <a:cs typeface="Times New Roman"/>
            </a:endParaRPr>
          </a:p>
        </p:txBody>
      </p:sp>
      <p:sp>
        <p:nvSpPr>
          <p:cNvPr id="3" name="Content Placeholder 2"/>
          <p:cNvSpPr>
            <a:spLocks noGrp="1"/>
          </p:cNvSpPr>
          <p:nvPr>
            <p:ph idx="1"/>
          </p:nvPr>
        </p:nvSpPr>
        <p:spPr>
          <a:xfrm>
            <a:off x="156445" y="1168690"/>
            <a:ext cx="8806953" cy="5521368"/>
          </a:xfrm>
        </p:spPr>
        <p:txBody>
          <a:bodyPr>
            <a:normAutofit/>
          </a:bodyPr>
          <a:lstStyle/>
          <a:p>
            <a:r>
              <a:rPr lang="en-US" sz="2400" dirty="0" smtClean="0">
                <a:cs typeface="Times New Roman"/>
              </a:rPr>
              <a:t>Everyone has</a:t>
            </a:r>
            <a:r>
              <a:rPr lang="en-US" sz="2400" dirty="0" smtClean="0">
                <a:latin typeface="Times New Roman"/>
                <a:cs typeface="Times New Roman"/>
              </a:rPr>
              <a:t> got</a:t>
            </a:r>
            <a:r>
              <a:rPr lang="en-US" sz="2400" b="1" dirty="0" smtClean="0">
                <a:latin typeface="Times New Roman"/>
                <a:cs typeface="Times New Roman"/>
              </a:rPr>
              <a:t> too dang many</a:t>
            </a:r>
            <a:r>
              <a:rPr lang="en-US" sz="2400" dirty="0" smtClean="0">
                <a:latin typeface="Times New Roman"/>
                <a:cs typeface="Times New Roman"/>
              </a:rPr>
              <a:t> usernames and passwords. </a:t>
            </a:r>
            <a:r>
              <a:rPr lang="en-US" sz="2400" dirty="0" smtClean="0">
                <a:cs typeface="Times New Roman"/>
              </a:rPr>
              <a:t>We</a:t>
            </a:r>
            <a:r>
              <a:rPr lang="en-US" sz="2400" dirty="0" smtClean="0">
                <a:latin typeface="Times New Roman"/>
                <a:cs typeface="Times New Roman"/>
              </a:rPr>
              <a:t> just can't keep them all straight unless we write them down (and </a:t>
            </a:r>
            <a:br>
              <a:rPr lang="en-US" sz="2400" dirty="0" smtClean="0">
                <a:latin typeface="Times New Roman"/>
                <a:cs typeface="Times New Roman"/>
              </a:rPr>
            </a:br>
            <a:r>
              <a:rPr lang="en-US" sz="2400" dirty="0" smtClean="0">
                <a:latin typeface="Times New Roman"/>
                <a:cs typeface="Times New Roman"/>
              </a:rPr>
              <a:t>we know that we probably shouldn't be doing that)</a:t>
            </a:r>
          </a:p>
          <a:p>
            <a:r>
              <a:rPr lang="en-US" sz="2400" dirty="0" smtClean="0">
                <a:latin typeface="Times New Roman"/>
                <a:cs typeface="Times New Roman"/>
              </a:rPr>
              <a:t>Half the time we're forced to pick </a:t>
            </a:r>
            <a:r>
              <a:rPr lang="en-US" sz="2400" b="1" dirty="0" smtClean="0">
                <a:latin typeface="Times New Roman"/>
                <a:cs typeface="Times New Roman"/>
              </a:rPr>
              <a:t>crazy passwords</a:t>
            </a:r>
            <a:r>
              <a:rPr lang="en-US" sz="2400" dirty="0" smtClean="0">
                <a:latin typeface="Times New Roman"/>
                <a:cs typeface="Times New Roman"/>
              </a:rPr>
              <a:t> that are so complex we can't even remember them</a:t>
            </a:r>
          </a:p>
          <a:p>
            <a:r>
              <a:rPr lang="en-US" sz="2400" b="1" dirty="0" smtClean="0">
                <a:latin typeface="Times New Roman"/>
                <a:cs typeface="Times New Roman"/>
              </a:rPr>
              <a:t>Resetting </a:t>
            </a:r>
            <a:r>
              <a:rPr lang="en-US" sz="2400" b="1" dirty="0" smtClean="0">
                <a:cs typeface="Times New Roman"/>
              </a:rPr>
              <a:t>our</a:t>
            </a:r>
            <a:r>
              <a:rPr lang="en-US" sz="2400" b="1" dirty="0" smtClean="0">
                <a:latin typeface="Times New Roman"/>
                <a:cs typeface="Times New Roman"/>
              </a:rPr>
              <a:t> passwords</a:t>
            </a:r>
            <a:r>
              <a:rPr lang="en-US" sz="2400" dirty="0" smtClean="0">
                <a:latin typeface="Times New Roman"/>
                <a:cs typeface="Times New Roman"/>
              </a:rPr>
              <a:t> (e.g., when </a:t>
            </a:r>
            <a:r>
              <a:rPr lang="en-US" sz="2400" dirty="0" smtClean="0">
                <a:cs typeface="Times New Roman"/>
              </a:rPr>
              <a:t>we</a:t>
            </a:r>
            <a:r>
              <a:rPr lang="en-US" sz="2400" dirty="0" smtClean="0">
                <a:latin typeface="Times New Roman"/>
                <a:cs typeface="Times New Roman"/>
              </a:rPr>
              <a:t> forget it/lock ourselves out) can be a real PITB – except when it feels *too* easy to us...</a:t>
            </a:r>
            <a:endParaRPr lang="en-US" sz="2400" dirty="0">
              <a:latin typeface="Times New Roman"/>
              <a:cs typeface="Times New Roman"/>
            </a:endParaRPr>
          </a:p>
          <a:p>
            <a:r>
              <a:rPr lang="en-US" sz="2400" dirty="0" smtClean="0">
                <a:latin typeface="Times New Roman"/>
                <a:cs typeface="Times New Roman"/>
              </a:rPr>
              <a:t>Using </a:t>
            </a:r>
            <a:r>
              <a:rPr lang="en-US" sz="2400" b="1" dirty="0" smtClean="0">
                <a:latin typeface="Times New Roman"/>
                <a:cs typeface="Times New Roman"/>
              </a:rPr>
              <a:t>passwords doesn't really feel very safe to many of us</a:t>
            </a:r>
            <a:r>
              <a:rPr lang="en-US" sz="2400" dirty="0" smtClean="0">
                <a:latin typeface="Times New Roman"/>
                <a:cs typeface="Times New Roman"/>
              </a:rPr>
              <a:t> given all the computer viruses out there that are trying to mine stuff from the various password stores that may be on our computers</a:t>
            </a:r>
          </a:p>
          <a:p>
            <a:r>
              <a:rPr lang="en-US" sz="2400" dirty="0">
                <a:latin typeface="Times New Roman"/>
                <a:cs typeface="Times New Roman"/>
              </a:rPr>
              <a:t>T</a:t>
            </a:r>
            <a:r>
              <a:rPr lang="en-US" sz="2400" dirty="0" smtClean="0">
                <a:latin typeface="Times New Roman"/>
                <a:cs typeface="Times New Roman"/>
              </a:rPr>
              <a:t>hen there's the worry that </a:t>
            </a:r>
            <a:r>
              <a:rPr lang="en-US" sz="2400" b="1" dirty="0" smtClean="0">
                <a:latin typeface="Times New Roman"/>
                <a:cs typeface="Times New Roman"/>
              </a:rPr>
              <a:t>someone's trying to phish us, </a:t>
            </a:r>
            <a:r>
              <a:rPr lang="en-US" sz="2400" dirty="0" smtClean="0">
                <a:latin typeface="Times New Roman"/>
                <a:cs typeface="Times New Roman"/>
              </a:rPr>
              <a:t>and </a:t>
            </a:r>
            <a:r>
              <a:rPr lang="en-US" sz="2400" dirty="0" smtClean="0">
                <a:cs typeface="Times New Roman"/>
              </a:rPr>
              <a:t>the </a:t>
            </a:r>
            <a:r>
              <a:rPr lang="en-US" sz="2400" dirty="0" smtClean="0">
                <a:latin typeface="Times New Roman"/>
                <a:cs typeface="Times New Roman"/>
              </a:rPr>
              <a:t>worry that we've accidentally gone to some "look-alike" site</a:t>
            </a:r>
          </a:p>
          <a:p>
            <a:r>
              <a:rPr lang="en-US" sz="2400" dirty="0" smtClean="0">
                <a:cs typeface="Times New Roman"/>
              </a:rPr>
              <a:t>As users, we *hate* usernames and passwords!</a:t>
            </a:r>
          </a:p>
          <a:p>
            <a:endParaRPr lang="en-US" sz="2400" dirty="0" smtClean="0">
              <a:latin typeface="Times New Roman"/>
              <a:cs typeface="Times New Roman"/>
            </a:endParaRPr>
          </a:p>
          <a:p>
            <a:endParaRPr lang="en-US" sz="2400"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10</a:t>
            </a:fld>
            <a:endParaRPr lang="en-US"/>
          </a:p>
        </p:txBody>
      </p:sp>
    </p:spTree>
    <p:extLst>
      <p:ext uri="{BB962C8B-B14F-4D97-AF65-F5344CB8AC3E}">
        <p14:creationId xmlns:p14="http://schemas.microsoft.com/office/powerpoint/2010/main" val="17356251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800598"/>
          </a:xfrm>
        </p:spPr>
        <p:txBody>
          <a:bodyPr>
            <a:normAutofit/>
          </a:bodyPr>
          <a:lstStyle/>
          <a:p>
            <a:r>
              <a:rPr lang="en-US" sz="3200" b="1" dirty="0" smtClean="0">
                <a:latin typeface="Times New Roman"/>
                <a:cs typeface="Times New Roman"/>
              </a:rPr>
              <a:t>Security Response to Incidents Involving Federated Authentication</a:t>
            </a:r>
            <a:endParaRPr lang="en-US" sz="3200" b="1" dirty="0">
              <a:latin typeface="Times New Roman"/>
              <a:cs typeface="Times New Roman"/>
            </a:endParaRPr>
          </a:p>
        </p:txBody>
      </p:sp>
      <p:sp>
        <p:nvSpPr>
          <p:cNvPr id="3" name="Content Placeholder 2"/>
          <p:cNvSpPr>
            <a:spLocks noGrp="1"/>
          </p:cNvSpPr>
          <p:nvPr>
            <p:ph idx="1"/>
          </p:nvPr>
        </p:nvSpPr>
        <p:spPr>
          <a:xfrm>
            <a:off x="156445" y="1223342"/>
            <a:ext cx="8806953" cy="5466715"/>
          </a:xfrm>
        </p:spPr>
        <p:txBody>
          <a:bodyPr>
            <a:normAutofit/>
          </a:bodyPr>
          <a:lstStyle/>
          <a:p>
            <a:r>
              <a:rPr lang="en-US" sz="2400" dirty="0" smtClean="0">
                <a:latin typeface="Times New Roman"/>
                <a:cs typeface="Times New Roman"/>
              </a:rPr>
              <a:t>One side effect of doing federated authentication is that you, as a service provider, may not be able to directly identify a problematic user – you may only have a subset of the user's attributes, not including the user's real identity or even their username.</a:t>
            </a:r>
          </a:p>
          <a:p>
            <a:endParaRPr lang="en-US" sz="2400" dirty="0">
              <a:cs typeface="Times New Roman"/>
            </a:endParaRPr>
          </a:p>
          <a:p>
            <a:r>
              <a:rPr lang="en-US" sz="2400" dirty="0" smtClean="0">
                <a:latin typeface="Times New Roman"/>
                <a:cs typeface="Times New Roman"/>
              </a:rPr>
              <a:t>Thus, working security incidents observed by a Service Provider will typically require the cooperation of the Identity Provider.</a:t>
            </a:r>
          </a:p>
          <a:p>
            <a:endParaRPr lang="en-US" sz="2400" dirty="0">
              <a:cs typeface="Times New Roman"/>
            </a:endParaRPr>
          </a:p>
          <a:p>
            <a:r>
              <a:rPr lang="en-US" sz="2400" dirty="0" smtClean="0">
                <a:latin typeface="Times New Roman"/>
                <a:cs typeface="Times New Roman"/>
              </a:rPr>
              <a:t>Point of contact informatio</a:t>
            </a:r>
            <a:r>
              <a:rPr lang="en-US" sz="2400" dirty="0" smtClean="0">
                <a:cs typeface="Times New Roman"/>
              </a:rPr>
              <a:t>n is included in each </a:t>
            </a:r>
            <a:r>
              <a:rPr lang="en-US" sz="2400" dirty="0" err="1" smtClean="0">
                <a:cs typeface="Times New Roman"/>
              </a:rPr>
              <a:t>IdP's</a:t>
            </a:r>
            <a:r>
              <a:rPr lang="en-US" sz="2400" dirty="0" smtClean="0">
                <a:cs typeface="Times New Roman"/>
              </a:rPr>
              <a:t> metadata</a:t>
            </a:r>
            <a:r>
              <a:rPr lang="en-US" sz="2400" dirty="0">
                <a:cs typeface="Times New Roman"/>
              </a:rPr>
              <a:t> </a:t>
            </a:r>
            <a:r>
              <a:rPr lang="en-US" sz="2400" dirty="0" smtClean="0">
                <a:cs typeface="Times New Roman"/>
              </a:rPr>
              <a:t>(e.g., look back at the Ohio State example </a:t>
            </a:r>
            <a:r>
              <a:rPr lang="en-US" sz="2400" dirty="0" smtClean="0">
                <a:cs typeface="Times New Roman"/>
              </a:rPr>
              <a:t>just shown)</a:t>
            </a: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100</a:t>
            </a:fld>
            <a:endParaRPr lang="en-US"/>
          </a:p>
        </p:txBody>
      </p:sp>
    </p:spTree>
    <p:extLst>
      <p:ext uri="{BB962C8B-B14F-4D97-AF65-F5344CB8AC3E}">
        <p14:creationId xmlns:p14="http://schemas.microsoft.com/office/powerpoint/2010/main" val="9250926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062" y="2130425"/>
            <a:ext cx="8605278" cy="1470025"/>
          </a:xfrm>
        </p:spPr>
        <p:txBody>
          <a:bodyPr>
            <a:normAutofit/>
          </a:bodyPr>
          <a:lstStyle/>
          <a:p>
            <a:r>
              <a:rPr lang="en-US" sz="3200" b="1" dirty="0" smtClean="0"/>
              <a:t>8. Some Additional Interesting Bits</a:t>
            </a:r>
            <a:br>
              <a:rPr lang="en-US" sz="3200" b="1" dirty="0" smtClean="0"/>
            </a:br>
            <a:r>
              <a:rPr lang="en-US" sz="3200" b="1" dirty="0" smtClean="0"/>
              <a:t>(Including Work In Progress)</a:t>
            </a:r>
            <a:endParaRPr lang="en-US" sz="3200" b="1"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52F3758B-F660-BB4B-9069-381C153EA647}" type="slidenum">
              <a:rPr lang="en-US" smtClean="0"/>
              <a:t>101</a:t>
            </a:fld>
            <a:endParaRPr lang="en-US"/>
          </a:p>
        </p:txBody>
      </p:sp>
    </p:spTree>
    <p:extLst>
      <p:ext uri="{BB962C8B-B14F-4D97-AF65-F5344CB8AC3E}">
        <p14:creationId xmlns:p14="http://schemas.microsoft.com/office/powerpoint/2010/main" val="4112011611"/>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Grouper (Remember those UIDs, GIDs?)</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Grouper helps collaboration to work in a federated environment by allowing groups to be managed in a centralized and </a:t>
            </a:r>
            <a:r>
              <a:rPr lang="en-US" sz="2400" dirty="0">
                <a:cs typeface="Times New Roman"/>
              </a:rPr>
              <a:t>scalable way, </a:t>
            </a:r>
            <a:r>
              <a:rPr lang="en-US" sz="2400" dirty="0" smtClean="0">
                <a:cs typeface="Times New Roman"/>
              </a:rPr>
              <a:t>see http</a:t>
            </a:r>
            <a:r>
              <a:rPr lang="en-US" sz="2400" dirty="0">
                <a:cs typeface="Times New Roman"/>
              </a:rPr>
              <a:t>://www.internet2.edu/grouper/</a:t>
            </a:r>
            <a:endParaRPr lang="en-US" sz="2400" dirty="0" smtClean="0">
              <a:latin typeface="Times New Roman"/>
              <a:cs typeface="Times New Roman"/>
            </a:endParaRPr>
          </a:p>
          <a:p>
            <a:r>
              <a:rPr lang="en-US" sz="2400" dirty="0" smtClean="0">
                <a:cs typeface="Times New Roman"/>
              </a:rPr>
              <a:t>For a MAAWG-related example, consider MAAWG working groups. If those working groups were managed using a tool like Grouper, once someone was added to a particular working group, their status would also be made known to things like associated wiki pages (so they could be automatically allowed to edit them), and to associated mailing lists (so that they would be automatically subscribed to that working group's mailing list).</a:t>
            </a:r>
            <a:r>
              <a:rPr lang="en-US" sz="2400" dirty="0">
                <a:cs typeface="Times New Roman"/>
              </a:rPr>
              <a:t> </a:t>
            </a:r>
            <a:r>
              <a:rPr lang="en-US" sz="2400" dirty="0" smtClean="0">
                <a:cs typeface="Times New Roman"/>
              </a:rPr>
              <a:t>Similarly, if a person wanted to stop being part of that working group, removing them from that group would reverse all those settings.</a:t>
            </a:r>
          </a:p>
          <a:p>
            <a:r>
              <a:rPr lang="en-US" sz="2400" dirty="0" smtClean="0">
                <a:cs typeface="Times New Roman"/>
              </a:rPr>
              <a:t>Grouper enables delegation, too, so a subcommittee chair could be authorized by a committee chair to handle their own subcommittee groups</a:t>
            </a:r>
          </a:p>
        </p:txBody>
      </p:sp>
      <p:sp>
        <p:nvSpPr>
          <p:cNvPr id="4" name="Slide Number Placeholder 3"/>
          <p:cNvSpPr>
            <a:spLocks noGrp="1"/>
          </p:cNvSpPr>
          <p:nvPr>
            <p:ph type="sldNum" sz="quarter" idx="12"/>
          </p:nvPr>
        </p:nvSpPr>
        <p:spPr/>
        <p:txBody>
          <a:bodyPr/>
          <a:lstStyle/>
          <a:p>
            <a:fld id="{52F3758B-F660-BB4B-9069-381C153EA647}" type="slidenum">
              <a:rPr lang="en-US" smtClean="0"/>
              <a:t>102</a:t>
            </a:fld>
            <a:endParaRPr lang="en-US"/>
          </a:p>
        </p:txBody>
      </p:sp>
    </p:spTree>
    <p:extLst>
      <p:ext uri="{BB962C8B-B14F-4D97-AF65-F5344CB8AC3E}">
        <p14:creationId xmlns:p14="http://schemas.microsoft.com/office/powerpoint/2010/main" val="32081594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Scaling Attribute Release</a:t>
            </a:r>
            <a:endParaRPr lang="en-US" sz="3200" b="1" dirty="0">
              <a:latin typeface="Times New Roman"/>
              <a:cs typeface="Times New Roman"/>
            </a:endParaRPr>
          </a:p>
        </p:txBody>
      </p:sp>
      <p:sp>
        <p:nvSpPr>
          <p:cNvPr id="3" name="Content Placeholder 2"/>
          <p:cNvSpPr>
            <a:spLocks noGrp="1"/>
          </p:cNvSpPr>
          <p:nvPr>
            <p:ph idx="1"/>
          </p:nvPr>
        </p:nvSpPr>
        <p:spPr>
          <a:xfrm>
            <a:off x="156445" y="828842"/>
            <a:ext cx="8806953" cy="5861216"/>
          </a:xfrm>
        </p:spPr>
        <p:txBody>
          <a:bodyPr>
            <a:normAutofit/>
          </a:bodyPr>
          <a:lstStyle/>
          <a:p>
            <a:r>
              <a:rPr lang="en-US" sz="2400" dirty="0" smtClean="0">
                <a:cs typeface="Times New Roman"/>
              </a:rPr>
              <a:t>In the federated model, each IdP needs to permit the release of required attributes to each SP, which means that there would be </a:t>
            </a:r>
            <a:br>
              <a:rPr lang="en-US" sz="2400" dirty="0" smtClean="0">
                <a:cs typeface="Times New Roman"/>
              </a:rPr>
            </a:br>
            <a:r>
              <a:rPr lang="en-US" sz="2400" dirty="0" smtClean="0">
                <a:cs typeface="Times New Roman"/>
              </a:rPr>
              <a:t>N(IdP) times N(SP) attribute release policies that might need to be negotiated (if every IdP was used in conjunction with every SP).</a:t>
            </a:r>
            <a:endParaRPr lang="en-US" sz="2400" dirty="0">
              <a:cs typeface="Times New Roman"/>
            </a:endParaRPr>
          </a:p>
          <a:p>
            <a:r>
              <a:rPr lang="en-US" sz="2400" dirty="0" smtClean="0">
                <a:cs typeface="Times New Roman"/>
              </a:rPr>
              <a:t>To simplify this, and to improve the scalability of attribute release, one approach that is currently being tried is the use of communities such as InCommon Research and Scholarship (R&amp;S</a:t>
            </a:r>
            <a:r>
              <a:rPr lang="en-US" sz="2400" dirty="0">
                <a:cs typeface="Times New Roman"/>
              </a:rPr>
              <a:t>) community, </a:t>
            </a:r>
            <a:br>
              <a:rPr lang="en-US" sz="2400" dirty="0">
                <a:cs typeface="Times New Roman"/>
              </a:rPr>
            </a:br>
            <a:r>
              <a:rPr lang="en-US" sz="2400" dirty="0">
                <a:cs typeface="Times New Roman"/>
              </a:rPr>
              <a:t>https://spaces.internet2.edu/display/</a:t>
            </a:r>
            <a:r>
              <a:rPr lang="en-US" sz="2400" dirty="0" err="1">
                <a:cs typeface="Times New Roman"/>
              </a:rPr>
              <a:t>InCFederation</a:t>
            </a:r>
            <a:r>
              <a:rPr lang="en-US" sz="2400" dirty="0">
                <a:cs typeface="Times New Roman"/>
              </a:rPr>
              <a:t>/</a:t>
            </a:r>
            <a:r>
              <a:rPr lang="en-US" sz="2400" dirty="0" err="1">
                <a:cs typeface="Times New Roman"/>
              </a:rPr>
              <a:t>Research+and+Scholarship+</a:t>
            </a:r>
            <a:r>
              <a:rPr lang="en-US" sz="2400" dirty="0" err="1" smtClean="0">
                <a:cs typeface="Times New Roman"/>
              </a:rPr>
              <a:t>Category</a:t>
            </a:r>
            <a:endParaRPr lang="en-US" sz="2400" dirty="0" smtClean="0">
              <a:cs typeface="Times New Roman"/>
            </a:endParaRPr>
          </a:p>
          <a:p>
            <a:r>
              <a:rPr lang="en-US" sz="2400" dirty="0" smtClean="0">
                <a:cs typeface="Times New Roman"/>
              </a:rPr>
              <a:t>In a nutshell, </a:t>
            </a:r>
            <a:r>
              <a:rPr lang="en-US" sz="2400" u="sng" dirty="0" err="1" smtClean="0">
                <a:cs typeface="Times New Roman"/>
              </a:rPr>
              <a:t>IdPs</a:t>
            </a:r>
            <a:r>
              <a:rPr lang="en-US" sz="2400" dirty="0" smtClean="0">
                <a:cs typeface="Times New Roman"/>
              </a:rPr>
              <a:t> can decide that they will release a standard set of attributes (the ones that are normally needed by most service providers) to all service providers of a defined type.</a:t>
            </a:r>
          </a:p>
          <a:p>
            <a:r>
              <a:rPr lang="en-US" sz="2400" dirty="0" smtClean="0">
                <a:cs typeface="Times New Roman"/>
              </a:rPr>
              <a:t>An </a:t>
            </a:r>
            <a:r>
              <a:rPr lang="en-US" sz="2400" u="sng" dirty="0" smtClean="0">
                <a:cs typeface="Times New Roman"/>
              </a:rPr>
              <a:t>SP</a:t>
            </a:r>
            <a:r>
              <a:rPr lang="en-US" sz="2400" dirty="0" smtClean="0">
                <a:cs typeface="Times New Roman"/>
              </a:rPr>
              <a:t> then just needs to get approved as an R&amp;S SP to automatically get access to standard attributes from all R&amp;S </a:t>
            </a:r>
            <a:r>
              <a:rPr lang="en-US" sz="2400" dirty="0" err="1" smtClean="0">
                <a:cs typeface="Times New Roman"/>
              </a:rPr>
              <a:t>IdPs</a:t>
            </a:r>
            <a:r>
              <a:rPr lang="en-US" sz="2400" dirty="0" smtClean="0">
                <a:cs typeface="Times New Roman"/>
              </a:rPr>
              <a:t>.</a:t>
            </a:r>
          </a:p>
        </p:txBody>
      </p:sp>
      <p:sp>
        <p:nvSpPr>
          <p:cNvPr id="4" name="Slide Number Placeholder 3"/>
          <p:cNvSpPr>
            <a:spLocks noGrp="1"/>
          </p:cNvSpPr>
          <p:nvPr>
            <p:ph type="sldNum" sz="quarter" idx="12"/>
          </p:nvPr>
        </p:nvSpPr>
        <p:spPr/>
        <p:txBody>
          <a:bodyPr/>
          <a:lstStyle/>
          <a:p>
            <a:fld id="{52F3758B-F660-BB4B-9069-381C153EA647}" type="slidenum">
              <a:rPr lang="en-US" smtClean="0"/>
              <a:t>103</a:t>
            </a:fld>
            <a:endParaRPr lang="en-US"/>
          </a:p>
        </p:txBody>
      </p:sp>
    </p:spTree>
    <p:extLst>
      <p:ext uri="{BB962C8B-B14F-4D97-AF65-F5344CB8AC3E}">
        <p14:creationId xmlns:p14="http://schemas.microsoft.com/office/powerpoint/2010/main" val="40160558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800598"/>
          </a:xfrm>
        </p:spPr>
        <p:txBody>
          <a:bodyPr>
            <a:normAutofit/>
          </a:bodyPr>
          <a:lstStyle/>
          <a:p>
            <a:r>
              <a:rPr lang="en-US" sz="3200" b="1" dirty="0" smtClean="0">
                <a:latin typeface="Times New Roman"/>
                <a:cs typeface="Times New Roman"/>
              </a:rPr>
              <a:t>What Abou</a:t>
            </a:r>
            <a:r>
              <a:rPr lang="en-US" sz="3200" b="1" dirty="0" smtClean="0">
                <a:cs typeface="Times New Roman"/>
              </a:rPr>
              <a:t>t Handling Potential Users </a:t>
            </a:r>
            <a:br>
              <a:rPr lang="en-US" sz="3200" b="1" dirty="0" smtClean="0">
                <a:cs typeface="Times New Roman"/>
              </a:rPr>
            </a:br>
            <a:r>
              <a:rPr lang="en-US" sz="3200" b="1" dirty="0" smtClean="0">
                <a:cs typeface="Times New Roman"/>
              </a:rPr>
              <a:t>Who Don't Have A "Home" IdP?</a:t>
            </a:r>
            <a:endParaRPr lang="en-US" sz="3200" b="1" dirty="0">
              <a:latin typeface="Times New Roman"/>
              <a:cs typeface="Times New Roman"/>
            </a:endParaRPr>
          </a:p>
        </p:txBody>
      </p:sp>
      <p:sp>
        <p:nvSpPr>
          <p:cNvPr id="3" name="Content Placeholder 2"/>
          <p:cNvSpPr>
            <a:spLocks noGrp="1"/>
          </p:cNvSpPr>
          <p:nvPr>
            <p:ph idx="1"/>
          </p:nvPr>
        </p:nvSpPr>
        <p:spPr>
          <a:xfrm>
            <a:off x="156445" y="1223342"/>
            <a:ext cx="8806953" cy="5466715"/>
          </a:xfrm>
        </p:spPr>
        <p:txBody>
          <a:bodyPr>
            <a:normAutofit/>
          </a:bodyPr>
          <a:lstStyle/>
          <a:p>
            <a:r>
              <a:rPr lang="en-US" sz="2400" dirty="0" smtClean="0">
                <a:cs typeface="Times New Roman"/>
              </a:rPr>
              <a:t>Many times higher education people assume that everyone who wants to do federated authentication will "belong" to an institution that is Shibboleth enabled, but obviously that's not always going to be the case:</a:t>
            </a:r>
          </a:p>
          <a:p>
            <a:pPr lvl="1"/>
            <a:r>
              <a:rPr lang="en-US" sz="2400" dirty="0" smtClean="0">
                <a:cs typeface="Times New Roman"/>
              </a:rPr>
              <a:t>Some users may not be from a university.</a:t>
            </a:r>
          </a:p>
          <a:p>
            <a:pPr lvl="1"/>
            <a:r>
              <a:rPr lang="en-US" sz="2400" dirty="0" smtClean="0">
                <a:cs typeface="Times New Roman"/>
              </a:rPr>
              <a:t>Some users may be from a university, but one that doesn't offer a Shibboleth IdP service.</a:t>
            </a:r>
            <a:endParaRPr lang="en-US" dirty="0" smtClean="0">
              <a:cs typeface="Times New Roman"/>
            </a:endParaRPr>
          </a:p>
          <a:p>
            <a:r>
              <a:rPr lang="en-US" sz="2400" dirty="0" smtClean="0">
                <a:cs typeface="Times New Roman"/>
              </a:rPr>
              <a:t>What do we tell users in those sort of categories? How do we help them use Shibboleth?</a:t>
            </a:r>
          </a:p>
          <a:p>
            <a:r>
              <a:rPr lang="en-US" sz="2400" dirty="0" smtClean="0">
                <a:cs typeface="Times New Roman"/>
              </a:rPr>
              <a:t>For a long time, we'd recommend that users get a free </a:t>
            </a:r>
            <a:r>
              <a:rPr lang="en-US" sz="2400" dirty="0" err="1" smtClean="0">
                <a:cs typeface="Times New Roman"/>
              </a:rPr>
              <a:t>ProtectNetwork</a:t>
            </a:r>
            <a:r>
              <a:rPr lang="en-US" sz="2400" dirty="0">
                <a:cs typeface="Times New Roman"/>
              </a:rPr>
              <a:t> </a:t>
            </a:r>
            <a:r>
              <a:rPr lang="en-US" sz="2400" dirty="0" smtClean="0">
                <a:cs typeface="Times New Roman"/>
              </a:rPr>
              <a:t>individual account</a:t>
            </a:r>
            <a:r>
              <a:rPr lang="en-US" sz="2400" dirty="0">
                <a:cs typeface="Times New Roman"/>
              </a:rPr>
              <a:t>, see</a:t>
            </a:r>
            <a:br>
              <a:rPr lang="en-US" sz="2400" dirty="0">
                <a:cs typeface="Times New Roman"/>
              </a:rPr>
            </a:br>
            <a:r>
              <a:rPr lang="en-US" sz="2400" dirty="0">
                <a:cs typeface="Times New Roman"/>
              </a:rPr>
              <a:t>https://</a:t>
            </a:r>
            <a:r>
              <a:rPr lang="en-US" sz="2400" dirty="0" err="1">
                <a:cs typeface="Times New Roman"/>
              </a:rPr>
              <a:t>app.protectnetwork.org</a:t>
            </a:r>
            <a:r>
              <a:rPr lang="en-US" sz="2400" dirty="0">
                <a:cs typeface="Times New Roman"/>
              </a:rPr>
              <a:t>/</a:t>
            </a:r>
            <a:r>
              <a:rPr lang="en-US" sz="2400" dirty="0" err="1">
                <a:cs typeface="Times New Roman"/>
              </a:rPr>
              <a:t>registration.html?execution</a:t>
            </a:r>
            <a:r>
              <a:rPr lang="en-US" sz="2400" dirty="0">
                <a:cs typeface="Times New Roman"/>
              </a:rPr>
              <a:t>=e1s1</a:t>
            </a:r>
            <a:endParaRPr lang="en-US" sz="2400" dirty="0" smtClean="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104</a:t>
            </a:fld>
            <a:endParaRPr lang="en-US"/>
          </a:p>
        </p:txBody>
      </p:sp>
    </p:spTree>
    <p:extLst>
      <p:ext uri="{BB962C8B-B14F-4D97-AF65-F5344CB8AC3E}">
        <p14:creationId xmlns:p14="http://schemas.microsoft.com/office/powerpoint/2010/main" val="2212345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(Experimental) Social-to-SAML Gateways</a:t>
            </a:r>
            <a:endParaRPr lang="en-US" sz="3200" b="1" dirty="0">
              <a:latin typeface="Times New Roman"/>
              <a:cs typeface="Times New Roman"/>
            </a:endParaRPr>
          </a:p>
        </p:txBody>
      </p:sp>
      <p:sp>
        <p:nvSpPr>
          <p:cNvPr id="3" name="Content Placeholder 2"/>
          <p:cNvSpPr>
            <a:spLocks noGrp="1"/>
          </p:cNvSpPr>
          <p:nvPr>
            <p:ph idx="1"/>
          </p:nvPr>
        </p:nvSpPr>
        <p:spPr>
          <a:xfrm>
            <a:off x="156445" y="1134838"/>
            <a:ext cx="8806953" cy="5555220"/>
          </a:xfrm>
        </p:spPr>
        <p:txBody>
          <a:bodyPr>
            <a:normAutofit/>
          </a:bodyPr>
          <a:lstStyle/>
          <a:p>
            <a:r>
              <a:rPr lang="en-US" sz="2400" dirty="0" smtClean="0">
                <a:latin typeface="Times New Roman"/>
                <a:cs typeface="Times New Roman"/>
              </a:rPr>
              <a:t>A more recent experimental approach to dealing with unaffiliated folks involves using Social-to-SAML gateways</a:t>
            </a:r>
            <a:r>
              <a:rPr lang="en-US" sz="2400" dirty="0" smtClean="0">
                <a:latin typeface="Times New Roman"/>
                <a:cs typeface="Times New Roman"/>
              </a:rPr>
              <a:t>.</a:t>
            </a:r>
            <a:endParaRPr lang="en-US" sz="2400" dirty="0" smtClean="0">
              <a:cs typeface="Times New Roman"/>
            </a:endParaRPr>
          </a:p>
          <a:p>
            <a:r>
              <a:rPr lang="en-US" sz="2400" dirty="0" smtClean="0">
                <a:latin typeface="Times New Roman"/>
                <a:cs typeface="Times New Roman"/>
              </a:rPr>
              <a:t>Social-to-SAML gateways would allow you to trust a social identity, such as one from Facebook, Google, LinkedIn, PayPal, Twitter, VeriSign, Windows Live, Yahoo, etc., and then gateway </a:t>
            </a:r>
            <a:br>
              <a:rPr lang="en-US" sz="2400" dirty="0" smtClean="0">
                <a:latin typeface="Times New Roman"/>
                <a:cs typeface="Times New Roman"/>
              </a:rPr>
            </a:br>
            <a:r>
              <a:rPr lang="en-US" sz="2400" dirty="0" smtClean="0">
                <a:latin typeface="Times New Roman"/>
                <a:cs typeface="Times New Roman"/>
              </a:rPr>
              <a:t>that identity across to a traditional SAML-based environment. </a:t>
            </a:r>
          </a:p>
          <a:p>
            <a:r>
              <a:rPr lang="en-US" sz="2400" dirty="0" smtClean="0">
                <a:latin typeface="Times New Roman"/>
                <a:cs typeface="Times New Roman"/>
              </a:rPr>
              <a:t>See </a:t>
            </a:r>
            <a:r>
              <a:rPr lang="en-US" sz="2400" dirty="0" smtClean="0">
                <a:cs typeface="Times New Roman"/>
              </a:rPr>
              <a:t>https</a:t>
            </a:r>
            <a:r>
              <a:rPr lang="en-US" sz="2400" dirty="0">
                <a:cs typeface="Times New Roman"/>
              </a:rPr>
              <a:t>://</a:t>
            </a:r>
            <a:r>
              <a:rPr lang="en-US" sz="2400" dirty="0" err="1">
                <a:cs typeface="Times New Roman"/>
              </a:rPr>
              <a:t>samlgwtest.theotislab.com</a:t>
            </a:r>
            <a:r>
              <a:rPr lang="en-US" sz="2400" dirty="0">
                <a:cs typeface="Times New Roman"/>
              </a:rPr>
              <a:t>/</a:t>
            </a:r>
            <a:r>
              <a:rPr lang="en-US" sz="2400" dirty="0" err="1" smtClean="0">
                <a:cs typeface="Times New Roman"/>
              </a:rPr>
              <a:t>servDetails.html</a:t>
            </a:r>
            <a:r>
              <a:rPr lang="en-US" sz="2400" dirty="0">
                <a:cs typeface="Times New Roman"/>
              </a:rPr>
              <a:t> and </a:t>
            </a:r>
            <a:r>
              <a:rPr lang="en-US" sz="2400" dirty="0" smtClean="0">
                <a:cs typeface="Times New Roman"/>
              </a:rPr>
              <a:t/>
            </a:r>
            <a:br>
              <a:rPr lang="en-US" sz="2400" dirty="0" smtClean="0">
                <a:cs typeface="Times New Roman"/>
              </a:rPr>
            </a:br>
            <a:r>
              <a:rPr lang="en-US" sz="2400" dirty="0" smtClean="0">
                <a:cs typeface="Times New Roman"/>
              </a:rPr>
              <a:t>https</a:t>
            </a:r>
            <a:r>
              <a:rPr lang="en-US" sz="2400" dirty="0">
                <a:cs typeface="Times New Roman"/>
              </a:rPr>
              <a:t>://spaces.internet2.edu/display/</a:t>
            </a:r>
            <a:r>
              <a:rPr lang="en-US" sz="2400" dirty="0" err="1">
                <a:cs typeface="Times New Roman"/>
              </a:rPr>
              <a:t>socialid</a:t>
            </a:r>
            <a:r>
              <a:rPr lang="en-US" sz="2400" dirty="0">
                <a:cs typeface="Times New Roman"/>
              </a:rPr>
              <a:t>/</a:t>
            </a:r>
            <a:r>
              <a:rPr lang="en-US" sz="2400" dirty="0" err="1">
                <a:cs typeface="Times New Roman"/>
              </a:rPr>
              <a:t>Social-to-SAML+Gateway+</a:t>
            </a:r>
            <a:r>
              <a:rPr lang="en-US" sz="2400" dirty="0" err="1" smtClean="0">
                <a:cs typeface="Times New Roman"/>
              </a:rPr>
              <a:t>FAQ</a:t>
            </a:r>
            <a:endParaRPr lang="en-US" sz="2400" dirty="0">
              <a:cs typeface="Times New Roman"/>
            </a:endParaRPr>
          </a:p>
          <a:p>
            <a:r>
              <a:rPr lang="en-US" sz="2400" b="1" dirty="0" smtClean="0">
                <a:cs typeface="Times New Roman"/>
              </a:rPr>
              <a:t>Should MAAWG be encouraging deployment of Social-to-SAML Gateways by social identity providers themselves?</a:t>
            </a:r>
          </a:p>
        </p:txBody>
      </p:sp>
      <p:sp>
        <p:nvSpPr>
          <p:cNvPr id="4" name="Slide Number Placeholder 3"/>
          <p:cNvSpPr>
            <a:spLocks noGrp="1"/>
          </p:cNvSpPr>
          <p:nvPr>
            <p:ph type="sldNum" sz="quarter" idx="12"/>
          </p:nvPr>
        </p:nvSpPr>
        <p:spPr/>
        <p:txBody>
          <a:bodyPr/>
          <a:lstStyle/>
          <a:p>
            <a:fld id="{52F3758B-F660-BB4B-9069-381C153EA647}" type="slidenum">
              <a:rPr lang="en-US" smtClean="0"/>
              <a:t>105</a:t>
            </a:fld>
            <a:endParaRPr lang="en-US"/>
          </a:p>
        </p:txBody>
      </p:sp>
    </p:spTree>
    <p:extLst>
      <p:ext uri="{BB962C8B-B14F-4D97-AF65-F5344CB8AC3E}">
        <p14:creationId xmlns:p14="http://schemas.microsoft.com/office/powerpoint/2010/main" val="41199471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NIST 800-63 Levels of Assurance (LOAs)</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cs typeface="Times New Roman"/>
              </a:rPr>
              <a:t>NIST 800-63-1, </a:t>
            </a:r>
            <a:r>
              <a:rPr lang="en-US" sz="2400" u="sng" dirty="0" smtClean="0">
                <a:cs typeface="Times New Roman"/>
              </a:rPr>
              <a:t>Electronic Authentication Guideline</a:t>
            </a:r>
            <a:r>
              <a:rPr lang="en-US" sz="2400" dirty="0" smtClean="0">
                <a:cs typeface="Times New Roman"/>
              </a:rPr>
              <a:t>, see</a:t>
            </a:r>
            <a:br>
              <a:rPr lang="en-US" sz="2400" dirty="0" smtClean="0">
                <a:cs typeface="Times New Roman"/>
              </a:rPr>
            </a:br>
            <a:r>
              <a:rPr lang="en-US" sz="2400" dirty="0" smtClean="0">
                <a:cs typeface="Times New Roman"/>
              </a:rPr>
              <a:t>http</a:t>
            </a:r>
            <a:r>
              <a:rPr lang="en-US" sz="2400" dirty="0">
                <a:cs typeface="Times New Roman"/>
              </a:rPr>
              <a:t>://</a:t>
            </a:r>
            <a:r>
              <a:rPr lang="en-US" sz="2400" dirty="0" err="1">
                <a:cs typeface="Times New Roman"/>
              </a:rPr>
              <a:t>csrc.nist.gov</a:t>
            </a:r>
            <a:r>
              <a:rPr lang="en-US" sz="2400" dirty="0">
                <a:cs typeface="Times New Roman"/>
              </a:rPr>
              <a:t>/publications/</a:t>
            </a:r>
            <a:r>
              <a:rPr lang="en-US" sz="2400" dirty="0" err="1">
                <a:cs typeface="Times New Roman"/>
              </a:rPr>
              <a:t>nistpubs</a:t>
            </a:r>
            <a:r>
              <a:rPr lang="en-US" sz="2400" dirty="0">
                <a:cs typeface="Times New Roman"/>
              </a:rPr>
              <a:t>/800-63-1/SP-800-63-1.</a:t>
            </a:r>
            <a:r>
              <a:rPr lang="en-US" sz="2400" dirty="0" smtClean="0">
                <a:cs typeface="Times New Roman"/>
              </a:rPr>
              <a:t>pdf defines four levels of </a:t>
            </a:r>
            <a:r>
              <a:rPr lang="en-US" sz="2400" dirty="0" smtClean="0">
                <a:cs typeface="Times New Roman"/>
              </a:rPr>
              <a:t>assurance. </a:t>
            </a:r>
            <a:r>
              <a:rPr lang="en-US" sz="2400" dirty="0">
                <a:cs typeface="Times New Roman"/>
              </a:rPr>
              <a:t>G</a:t>
            </a:r>
            <a:r>
              <a:rPr lang="en-US" sz="2400" dirty="0" smtClean="0">
                <a:cs typeface="Times New Roman"/>
              </a:rPr>
              <a:t>rossly </a:t>
            </a:r>
            <a:r>
              <a:rPr lang="en-US" sz="2400" dirty="0" smtClean="0">
                <a:cs typeface="Times New Roman"/>
              </a:rPr>
              <a:t>oversimplifying:</a:t>
            </a:r>
          </a:p>
          <a:p>
            <a:r>
              <a:rPr lang="en-US" sz="2400" b="1" dirty="0" smtClean="0">
                <a:cs typeface="Times New Roman"/>
              </a:rPr>
              <a:t>LOA-1</a:t>
            </a:r>
            <a:r>
              <a:rPr lang="en-US" sz="2400" dirty="0" smtClean="0">
                <a:cs typeface="Times New Roman"/>
              </a:rPr>
              <a:t>: Self-asserted user identity, basically just assurance that this is the same user from session-to-session, simple password/PIN works okay, no identity </a:t>
            </a:r>
            <a:r>
              <a:rPr lang="en-US" sz="2400" dirty="0" smtClean="0">
                <a:cs typeface="Times New Roman"/>
              </a:rPr>
              <a:t>proofing is required.</a:t>
            </a:r>
            <a:endParaRPr lang="en-US" sz="2400" dirty="0" smtClean="0">
              <a:cs typeface="Times New Roman"/>
            </a:endParaRPr>
          </a:p>
          <a:p>
            <a:r>
              <a:rPr lang="en-US" sz="2400" b="1" dirty="0" smtClean="0">
                <a:latin typeface="Times New Roman"/>
                <a:cs typeface="Times New Roman"/>
              </a:rPr>
              <a:t>LOA-2</a:t>
            </a:r>
            <a:r>
              <a:rPr lang="en-US" sz="2400" dirty="0" smtClean="0">
                <a:latin typeface="Times New Roman"/>
                <a:cs typeface="Times New Roman"/>
              </a:rPr>
              <a:t>: </a:t>
            </a:r>
            <a:r>
              <a:rPr lang="en-US" sz="2400" dirty="0" smtClean="0">
                <a:latin typeface="Times New Roman"/>
                <a:cs typeface="Times New Roman"/>
              </a:rPr>
              <a:t>Strong </a:t>
            </a:r>
            <a:r>
              <a:rPr lang="en-US" sz="2400" dirty="0" smtClean="0">
                <a:latin typeface="Times New Roman"/>
                <a:cs typeface="Times New Roman"/>
              </a:rPr>
              <a:t>passwords required, </a:t>
            </a:r>
            <a:r>
              <a:rPr lang="en-US" sz="2400" dirty="0" smtClean="0">
                <a:cs typeface="Times New Roman"/>
              </a:rPr>
              <a:t>proof of identity required (drivers license or passport), can be done remotely or in person</a:t>
            </a:r>
            <a:endParaRPr lang="en-US" sz="2400" dirty="0" smtClean="0">
              <a:latin typeface="Times New Roman"/>
              <a:cs typeface="Times New Roman"/>
            </a:endParaRPr>
          </a:p>
          <a:p>
            <a:r>
              <a:rPr lang="en-US" sz="2400" b="1" dirty="0" smtClean="0">
                <a:cs typeface="Times New Roman"/>
              </a:rPr>
              <a:t>LOA-3</a:t>
            </a:r>
            <a:r>
              <a:rPr lang="en-US" sz="2400" dirty="0" smtClean="0">
                <a:cs typeface="Times New Roman"/>
              </a:rPr>
              <a:t>: </a:t>
            </a:r>
            <a:r>
              <a:rPr lang="en-US" sz="2400" dirty="0" smtClean="0">
                <a:cs typeface="Times New Roman"/>
              </a:rPr>
              <a:t>Multifactor </a:t>
            </a:r>
            <a:r>
              <a:rPr lang="en-US" sz="2400" dirty="0" smtClean="0">
                <a:cs typeface="Times New Roman"/>
              </a:rPr>
              <a:t>auth required, identity documents must be verified through record checks, can be done remotely or in person</a:t>
            </a:r>
          </a:p>
          <a:p>
            <a:r>
              <a:rPr lang="en-US" sz="2400" b="1" dirty="0" smtClean="0">
                <a:latin typeface="Times New Roman"/>
                <a:cs typeface="Times New Roman"/>
              </a:rPr>
              <a:t>LOA-4</a:t>
            </a:r>
            <a:r>
              <a:rPr lang="en-US" sz="2400" dirty="0" smtClean="0">
                <a:latin typeface="Times New Roman"/>
                <a:cs typeface="Times New Roman"/>
              </a:rPr>
              <a:t>: </a:t>
            </a:r>
            <a:r>
              <a:rPr lang="en-US" sz="2400" dirty="0" smtClean="0">
                <a:latin typeface="Times New Roman"/>
                <a:cs typeface="Times New Roman"/>
              </a:rPr>
              <a:t>Cert</a:t>
            </a:r>
            <a:r>
              <a:rPr lang="en-US" sz="2400" dirty="0" smtClean="0">
                <a:latin typeface="Times New Roman"/>
                <a:cs typeface="Times New Roman"/>
              </a:rPr>
              <a:t>-based multifactor on hard </a:t>
            </a:r>
            <a:r>
              <a:rPr lang="en-US" sz="2400" dirty="0" smtClean="0">
                <a:latin typeface="Times New Roman"/>
                <a:cs typeface="Times New Roman"/>
              </a:rPr>
              <a:t>tokens or smart cards, </a:t>
            </a:r>
            <a:r>
              <a:rPr lang="en-US" sz="2400" dirty="0" smtClean="0">
                <a:latin typeface="Times New Roman"/>
                <a:cs typeface="Times New Roman"/>
              </a:rPr>
              <a:t>extremely strong identity proofing (multiple documents, in person, verified via record checks, biometric data collected to prevent repudiation, in person only)</a:t>
            </a: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106</a:t>
            </a:fld>
            <a:endParaRPr lang="en-US"/>
          </a:p>
        </p:txBody>
      </p:sp>
    </p:spTree>
    <p:extLst>
      <p:ext uri="{BB962C8B-B14F-4D97-AF65-F5344CB8AC3E}">
        <p14:creationId xmlns:p14="http://schemas.microsoft.com/office/powerpoint/2010/main" val="3833736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An Example of an LOA-4 Type Credential</a:t>
            </a:r>
            <a:endParaRPr lang="en-US" sz="3200" b="1" dirty="0">
              <a:latin typeface="Times New Roman"/>
              <a:cs typeface="Times New Roman"/>
            </a:endParaRPr>
          </a:p>
        </p:txBody>
      </p:sp>
      <p:sp>
        <p:nvSpPr>
          <p:cNvPr id="3" name="Content Placeholder 2"/>
          <p:cNvSpPr>
            <a:spLocks noGrp="1"/>
          </p:cNvSpPr>
          <p:nvPr>
            <p:ph idx="1"/>
          </p:nvPr>
        </p:nvSpPr>
        <p:spPr>
          <a:xfrm>
            <a:off x="156445" y="864638"/>
            <a:ext cx="8806953" cy="5825420"/>
          </a:xfrm>
        </p:spPr>
        <p:txBody>
          <a:bodyPr>
            <a:normAutofit/>
          </a:bodyPr>
          <a:lstStyle/>
          <a:p>
            <a:r>
              <a:rPr lang="en-US" sz="2400" dirty="0" smtClean="0">
                <a:cs typeface="Times New Roman"/>
              </a:rPr>
              <a:t>Some of you traveling today may be familiar the US "Trusted Traveler" program, which </a:t>
            </a:r>
            <a:r>
              <a:rPr lang="en-US" sz="2400" dirty="0" smtClean="0">
                <a:cs typeface="Times New Roman"/>
              </a:rPr>
              <a:t>is associated with various efforts such </a:t>
            </a:r>
            <a:r>
              <a:rPr lang="en-US" sz="2400" dirty="0" smtClean="0">
                <a:cs typeface="Times New Roman"/>
              </a:rPr>
              <a:t>as Global Entry, NEXUS, </a:t>
            </a:r>
            <a:r>
              <a:rPr lang="en-US" sz="2400" dirty="0" err="1" smtClean="0">
                <a:cs typeface="Times New Roman"/>
              </a:rPr>
              <a:t>Sentri</a:t>
            </a:r>
            <a:r>
              <a:rPr lang="en-US" sz="2400" dirty="0" smtClean="0">
                <a:cs typeface="Times New Roman"/>
              </a:rPr>
              <a:t>, TSA </a:t>
            </a:r>
            <a:r>
              <a:rPr lang="en-US" sz="2400" dirty="0" err="1" smtClean="0">
                <a:cs typeface="Times New Roman"/>
              </a:rPr>
              <a:t>PreCheck</a:t>
            </a:r>
            <a:r>
              <a:rPr lang="en-US" sz="2400" dirty="0">
                <a:cs typeface="Times New Roman"/>
              </a:rPr>
              <a:t>, </a:t>
            </a:r>
            <a:r>
              <a:rPr lang="en-US" sz="2400" dirty="0" smtClean="0">
                <a:cs typeface="Times New Roman"/>
              </a:rPr>
              <a:t>see</a:t>
            </a:r>
            <a:r>
              <a:rPr lang="en-US" sz="2400" dirty="0">
                <a:cs typeface="Times New Roman"/>
              </a:rPr>
              <a:t>:</a:t>
            </a:r>
            <a:br>
              <a:rPr lang="en-US" sz="2400" dirty="0">
                <a:cs typeface="Times New Roman"/>
              </a:rPr>
            </a:br>
            <a:r>
              <a:rPr lang="en-US" sz="2400" dirty="0">
                <a:cs typeface="Times New Roman"/>
              </a:rPr>
              <a:t> http://</a:t>
            </a:r>
            <a:r>
              <a:rPr lang="en-US" sz="2400" dirty="0" err="1">
                <a:cs typeface="Times New Roman"/>
              </a:rPr>
              <a:t>www.globalentry.gov</a:t>
            </a:r>
            <a:r>
              <a:rPr lang="en-US" sz="2400" dirty="0" smtClean="0">
                <a:cs typeface="Times New Roman"/>
              </a:rPr>
              <a:t>/</a:t>
            </a:r>
          </a:p>
          <a:p>
            <a:r>
              <a:rPr lang="en-US" sz="2400" dirty="0" smtClean="0">
                <a:latin typeface="Times New Roman"/>
                <a:cs typeface="Times New Roman"/>
              </a:rPr>
              <a:t>If you sign up for that program, you can normally avoid long lines at Customs coming into the United States (or depending on the programs you sign up for, when travelling to Canada or Mexico)</a:t>
            </a:r>
            <a:r>
              <a:rPr lang="en-US" sz="2400" dirty="0" smtClean="0">
                <a:cs typeface="Times New Roman"/>
              </a:rPr>
              <a:t>, and if you're exhausted from </a:t>
            </a:r>
            <a:r>
              <a:rPr lang="en-US" sz="2400" dirty="0" smtClean="0">
                <a:cs typeface="Times New Roman"/>
              </a:rPr>
              <a:t>traveling</a:t>
            </a:r>
            <a:r>
              <a:rPr lang="en-US" sz="2400" dirty="0" smtClean="0">
                <a:cs typeface="Times New Roman"/>
              </a:rPr>
              <a:t>, this is just wonderful.</a:t>
            </a:r>
          </a:p>
          <a:p>
            <a:r>
              <a:rPr lang="en-US" sz="2400" dirty="0" smtClean="0">
                <a:latin typeface="Times New Roman"/>
                <a:cs typeface="Times New Roman"/>
              </a:rPr>
              <a:t>On the other hand, the semi-painful part about the Trusted Traveler program is that you need to complete a long application and submit a lot of information about your identity, so it can be verified and so that Customs and Border Protection can tell you're not a criminal, and you need to appear </a:t>
            </a:r>
            <a:r>
              <a:rPr lang="en-US" sz="2400" u="sng" dirty="0" smtClean="0">
                <a:latin typeface="Times New Roman"/>
                <a:cs typeface="Times New Roman"/>
              </a:rPr>
              <a:t>in person</a:t>
            </a:r>
            <a:r>
              <a:rPr lang="en-US" sz="2400" dirty="0" smtClean="0">
                <a:latin typeface="Times New Roman"/>
                <a:cs typeface="Times New Roman"/>
              </a:rPr>
              <a:t> for identity proofing and for biometric data collection. Why? These are LOA-4 class credentials, one of the </a:t>
            </a:r>
            <a:r>
              <a:rPr lang="en-US" sz="2400" dirty="0" smtClean="0">
                <a:latin typeface="Times New Roman"/>
                <a:cs typeface="Times New Roman"/>
              </a:rPr>
              <a:t>few </a:t>
            </a:r>
            <a:r>
              <a:rPr lang="en-US" sz="2400" dirty="0" smtClean="0">
                <a:latin typeface="Times New Roman"/>
                <a:cs typeface="Times New Roman"/>
              </a:rPr>
              <a:t>you may routinely run into in civilian circles.</a:t>
            </a:r>
          </a:p>
        </p:txBody>
      </p:sp>
      <p:sp>
        <p:nvSpPr>
          <p:cNvPr id="4" name="Slide Number Placeholder 3"/>
          <p:cNvSpPr>
            <a:spLocks noGrp="1"/>
          </p:cNvSpPr>
          <p:nvPr>
            <p:ph type="sldNum" sz="quarter" idx="12"/>
          </p:nvPr>
        </p:nvSpPr>
        <p:spPr/>
        <p:txBody>
          <a:bodyPr/>
          <a:lstStyle/>
          <a:p>
            <a:fld id="{52F3758B-F660-BB4B-9069-381C153EA647}" type="slidenum">
              <a:rPr lang="en-US" smtClean="0"/>
              <a:t>107</a:t>
            </a:fld>
            <a:endParaRPr lang="en-US"/>
          </a:p>
        </p:txBody>
      </p:sp>
    </p:spTree>
    <p:extLst>
      <p:ext uri="{BB962C8B-B14F-4D97-AF65-F5344CB8AC3E}">
        <p14:creationId xmlns:p14="http://schemas.microsoft.com/office/powerpoint/2010/main" val="8002949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653998"/>
          </a:xfrm>
        </p:spPr>
        <p:txBody>
          <a:bodyPr>
            <a:normAutofit/>
          </a:bodyPr>
          <a:lstStyle/>
          <a:p>
            <a:r>
              <a:rPr lang="en-US" sz="3200" b="1" dirty="0" smtClean="0">
                <a:latin typeface="Times New Roman"/>
                <a:cs typeface="Times New Roman"/>
              </a:rPr>
              <a:t>Assurance Within InCommon</a:t>
            </a:r>
            <a:endParaRPr lang="en-US" sz="3200" b="1" dirty="0">
              <a:latin typeface="Times New Roman"/>
              <a:cs typeface="Times New Roman"/>
            </a:endParaRPr>
          </a:p>
        </p:txBody>
      </p:sp>
      <p:sp>
        <p:nvSpPr>
          <p:cNvPr id="3" name="Content Placeholder 2"/>
          <p:cNvSpPr>
            <a:spLocks noGrp="1"/>
          </p:cNvSpPr>
          <p:nvPr>
            <p:ph idx="1"/>
          </p:nvPr>
        </p:nvSpPr>
        <p:spPr>
          <a:xfrm>
            <a:off x="156445" y="1053778"/>
            <a:ext cx="8806953" cy="5636280"/>
          </a:xfrm>
        </p:spPr>
        <p:txBody>
          <a:bodyPr>
            <a:normAutofit/>
          </a:bodyPr>
          <a:lstStyle/>
          <a:p>
            <a:r>
              <a:rPr lang="en-US" sz="2400" dirty="0" smtClean="0">
                <a:latin typeface="Times New Roman"/>
                <a:cs typeface="Times New Roman"/>
              </a:rPr>
              <a:t>For the most part, in th</a:t>
            </a:r>
            <a:r>
              <a:rPr lang="en-US" sz="2400" dirty="0" smtClean="0">
                <a:cs typeface="Times New Roman"/>
              </a:rPr>
              <a:t>e </a:t>
            </a:r>
            <a:r>
              <a:rPr lang="en-US" sz="2400" dirty="0" smtClean="0">
                <a:latin typeface="Times New Roman"/>
                <a:cs typeface="Times New Roman"/>
              </a:rPr>
              <a:t>InCommon federation, sites trust their colleagues to satisfy their articulated policies and practices. Tha</a:t>
            </a:r>
            <a:r>
              <a:rPr lang="en-US" sz="2400" dirty="0" smtClean="0">
                <a:cs typeface="Times New Roman"/>
              </a:rPr>
              <a:t>t is, there is not any sort of formal assurance program involving audits or other formal compliance checks.</a:t>
            </a:r>
          </a:p>
          <a:p>
            <a:r>
              <a:rPr lang="en-US" sz="2400" dirty="0" smtClean="0">
                <a:cs typeface="Times New Roman"/>
              </a:rPr>
              <a:t>InCommon is working on deploying an assurance program, beginning with "Bronze," a NIST 800-63 LOA-1-like self-asserted assurance standard, and "Silver," a NIST 800-63 LOA-2-like </a:t>
            </a:r>
            <a:r>
              <a:rPr lang="en-US" sz="2400" dirty="0" smtClean="0">
                <a:cs typeface="Times New Roman"/>
              </a:rPr>
              <a:t>audited </a:t>
            </a:r>
            <a:r>
              <a:rPr lang="en-US" sz="2400" dirty="0" smtClean="0">
                <a:cs typeface="Times New Roman"/>
              </a:rPr>
              <a:t>standard</a:t>
            </a:r>
            <a:r>
              <a:rPr lang="en-US" sz="2400" dirty="0">
                <a:cs typeface="Times New Roman"/>
              </a:rPr>
              <a:t>, see http://</a:t>
            </a:r>
            <a:r>
              <a:rPr lang="en-US" sz="2400" dirty="0" err="1">
                <a:cs typeface="Times New Roman"/>
              </a:rPr>
              <a:t>www.incommon.org</a:t>
            </a:r>
            <a:r>
              <a:rPr lang="en-US" sz="2400" dirty="0">
                <a:cs typeface="Times New Roman"/>
              </a:rPr>
              <a:t>/assurance/</a:t>
            </a:r>
            <a:endParaRPr lang="en-US" sz="2400" dirty="0" smtClean="0">
              <a:cs typeface="Times New Roman"/>
            </a:endParaRPr>
          </a:p>
          <a:p>
            <a:r>
              <a:rPr lang="en-US" sz="2400" dirty="0" smtClean="0">
                <a:cs typeface="Times New Roman"/>
              </a:rPr>
              <a:t>Currently one site, Virginia Tech, has been certified for both, but we know that many other schools are currently working to get certified for Bronze and/or Silver. There's a nice </a:t>
            </a:r>
            <a:r>
              <a:rPr lang="en-US" sz="2400" dirty="0" smtClean="0">
                <a:cs typeface="Times New Roman"/>
              </a:rPr>
              <a:t>write up </a:t>
            </a:r>
            <a:r>
              <a:rPr lang="en-US" sz="2400" dirty="0" smtClean="0">
                <a:cs typeface="Times New Roman"/>
              </a:rPr>
              <a:t>for </a:t>
            </a:r>
            <a:r>
              <a:rPr lang="en-US" sz="2400" dirty="0" err="1" smtClean="0">
                <a:cs typeface="Times New Roman"/>
              </a:rPr>
              <a:t>VaTech</a:t>
            </a:r>
            <a:r>
              <a:rPr lang="en-US" sz="2400" dirty="0" smtClean="0">
                <a:cs typeface="Times New Roman"/>
              </a:rPr>
              <a:t> meet the applicable assurance </a:t>
            </a:r>
            <a:r>
              <a:rPr lang="en-US" sz="2400" dirty="0">
                <a:cs typeface="Times New Roman"/>
              </a:rPr>
              <a:t>requirements at </a:t>
            </a:r>
            <a:r>
              <a:rPr lang="en-US" sz="2400" dirty="0" smtClean="0">
                <a:cs typeface="Times New Roman"/>
              </a:rPr>
              <a:t/>
            </a:r>
            <a:br>
              <a:rPr lang="en-US" sz="2400" dirty="0" smtClean="0">
                <a:cs typeface="Times New Roman"/>
              </a:rPr>
            </a:br>
            <a:r>
              <a:rPr lang="en-US" sz="2400" dirty="0" smtClean="0">
                <a:cs typeface="Times New Roman"/>
              </a:rPr>
              <a:t>https</a:t>
            </a:r>
            <a:r>
              <a:rPr lang="en-US" sz="2400" dirty="0">
                <a:cs typeface="Times New Roman"/>
              </a:rPr>
              <a:t>://spaces.internet2.edu/display/</a:t>
            </a:r>
            <a:r>
              <a:rPr lang="en-US" sz="2400" dirty="0" err="1">
                <a:cs typeface="Times New Roman"/>
              </a:rPr>
              <a:t>InCAssurance</a:t>
            </a:r>
            <a:r>
              <a:rPr lang="en-US" sz="2400" dirty="0">
                <a:cs typeface="Times New Roman"/>
              </a:rPr>
              <a:t>/</a:t>
            </a:r>
            <a:r>
              <a:rPr lang="en-US" sz="2400" dirty="0" err="1">
                <a:cs typeface="Times New Roman"/>
              </a:rPr>
              <a:t>Assurance+Implementation+Example</a:t>
            </a:r>
            <a:r>
              <a:rPr lang="en-US" sz="2400" dirty="0">
                <a:cs typeface="Times New Roman"/>
              </a:rPr>
              <a:t>+-+</a:t>
            </a:r>
            <a:r>
              <a:rPr lang="en-US" sz="2400" dirty="0" err="1">
                <a:cs typeface="Times New Roman"/>
              </a:rPr>
              <a:t>Virginia+Tech</a:t>
            </a:r>
            <a:endParaRPr lang="en-US" sz="2400" dirty="0" smtClean="0">
              <a:cs typeface="Times New Roman"/>
            </a:endParaRPr>
          </a:p>
          <a:p>
            <a:endParaRPr lang="en-US" sz="2400" dirty="0" smtClean="0">
              <a:cs typeface="Times New Roman"/>
            </a:endParaRPr>
          </a:p>
          <a:p>
            <a:endParaRPr lang="en-US" sz="2400" dirty="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108</a:t>
            </a:fld>
            <a:endParaRPr lang="en-US"/>
          </a:p>
        </p:txBody>
      </p:sp>
    </p:spTree>
    <p:extLst>
      <p:ext uri="{BB962C8B-B14F-4D97-AF65-F5344CB8AC3E}">
        <p14:creationId xmlns:p14="http://schemas.microsoft.com/office/powerpoint/2010/main" val="2809759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062" y="2130425"/>
            <a:ext cx="8605278" cy="1470025"/>
          </a:xfrm>
        </p:spPr>
        <p:txBody>
          <a:bodyPr>
            <a:normAutofit/>
          </a:bodyPr>
          <a:lstStyle/>
          <a:p>
            <a:r>
              <a:rPr lang="en-US" sz="3200" b="1" dirty="0" smtClean="0"/>
              <a:t>Thanks For the Chance To Talk Today!</a:t>
            </a:r>
            <a:br>
              <a:rPr lang="en-US" sz="3200" b="1" dirty="0" smtClean="0"/>
            </a:br>
            <a:r>
              <a:rPr lang="en-US" sz="3200" b="1" dirty="0"/>
              <a:t/>
            </a:r>
            <a:br>
              <a:rPr lang="en-US" sz="3200" b="1" dirty="0"/>
            </a:br>
            <a:r>
              <a:rPr lang="en-US" sz="3200" dirty="0" smtClean="0"/>
              <a:t>Are There Any Questions?</a:t>
            </a:r>
            <a:endParaRPr lang="en-US" sz="3200"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52F3758B-F660-BB4B-9069-381C153EA647}" type="slidenum">
              <a:rPr lang="en-US" smtClean="0"/>
              <a:t>109</a:t>
            </a:fld>
            <a:endParaRPr lang="en-US"/>
          </a:p>
        </p:txBody>
      </p:sp>
    </p:spTree>
    <p:extLst>
      <p:ext uri="{BB962C8B-B14F-4D97-AF65-F5344CB8AC3E}">
        <p14:creationId xmlns:p14="http://schemas.microsoft.com/office/powerpoint/2010/main" val="14276648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4000" cy="726980"/>
          </a:xfrm>
        </p:spPr>
        <p:txBody>
          <a:bodyPr>
            <a:normAutofit/>
          </a:bodyPr>
          <a:lstStyle/>
          <a:p>
            <a:r>
              <a:rPr lang="en-US" sz="3200" b="1" dirty="0" smtClean="0">
                <a:cs typeface="Times New Roman"/>
              </a:rPr>
              <a:t>Identity Management From Some Providers' POV</a:t>
            </a:r>
            <a:endParaRPr lang="en-US" sz="3200" b="1" dirty="0">
              <a:latin typeface="Times New Roman"/>
              <a:cs typeface="Times New Roman"/>
            </a:endParaRPr>
          </a:p>
        </p:txBody>
      </p:sp>
      <p:sp>
        <p:nvSpPr>
          <p:cNvPr id="3" name="Content Placeholder 2"/>
          <p:cNvSpPr>
            <a:spLocks noGrp="1"/>
          </p:cNvSpPr>
          <p:nvPr>
            <p:ph idx="1"/>
          </p:nvPr>
        </p:nvSpPr>
        <p:spPr>
          <a:xfrm>
            <a:off x="156445" y="1013627"/>
            <a:ext cx="8806953" cy="5676431"/>
          </a:xfrm>
        </p:spPr>
        <p:txBody>
          <a:bodyPr>
            <a:normAutofit/>
          </a:bodyPr>
          <a:lstStyle/>
          <a:p>
            <a:r>
              <a:rPr lang="en-US" sz="2400" b="1" dirty="0" smtClean="0">
                <a:latin typeface="Times New Roman"/>
                <a:cs typeface="Times New Roman"/>
              </a:rPr>
              <a:t>Users resist signing up</a:t>
            </a:r>
            <a:r>
              <a:rPr lang="en-US" sz="2400" dirty="0" smtClean="0">
                <a:latin typeface="Times New Roman"/>
                <a:cs typeface="Times New Roman"/>
              </a:rPr>
              <a:t> for accounts (</a:t>
            </a:r>
            <a:r>
              <a:rPr lang="en-US" sz="2400" i="1" dirty="0" smtClean="0">
                <a:latin typeface="Times New Roman"/>
                <a:cs typeface="Times New Roman"/>
              </a:rPr>
              <a:t>OR</a:t>
            </a:r>
            <a:r>
              <a:rPr lang="en-US" sz="2400" dirty="0" smtClean="0">
                <a:latin typeface="Times New Roman"/>
                <a:cs typeface="Times New Roman"/>
              </a:rPr>
              <a:t> they want </a:t>
            </a:r>
            <a:r>
              <a:rPr lang="en-US" sz="2400" b="1" dirty="0" smtClean="0">
                <a:latin typeface="Times New Roman"/>
                <a:cs typeface="Times New Roman"/>
              </a:rPr>
              <a:t>a dozen accounts</a:t>
            </a:r>
            <a:r>
              <a:rPr lang="en-US" sz="2400" dirty="0" smtClean="0">
                <a:latin typeface="Times New Roman"/>
                <a:cs typeface="Times New Roman"/>
              </a:rPr>
              <a:t> instead of just the one we want them to consistently use)</a:t>
            </a:r>
          </a:p>
          <a:p>
            <a:r>
              <a:rPr lang="en-US" sz="2400" b="1" dirty="0" smtClean="0">
                <a:latin typeface="Times New Roman"/>
                <a:cs typeface="Times New Roman"/>
              </a:rPr>
              <a:t>We never know who anyone *really* is</a:t>
            </a:r>
            <a:r>
              <a:rPr lang="en-US" sz="2400" dirty="0" smtClean="0">
                <a:latin typeface="Times New Roman"/>
                <a:cs typeface="Times New Roman"/>
              </a:rPr>
              <a:t>, which is a pain for many reasons (especially if they're trying to buy stuff from us)</a:t>
            </a:r>
          </a:p>
          <a:p>
            <a:r>
              <a:rPr lang="en-US" sz="2400" dirty="0" smtClean="0">
                <a:latin typeface="Times New Roman"/>
                <a:cs typeface="Times New Roman"/>
              </a:rPr>
              <a:t>Users are always </a:t>
            </a:r>
            <a:r>
              <a:rPr lang="en-US" sz="2400" b="1" dirty="0" smtClean="0">
                <a:latin typeface="Times New Roman"/>
                <a:cs typeface="Times New Roman"/>
              </a:rPr>
              <a:t>forgetting</a:t>
            </a:r>
            <a:r>
              <a:rPr lang="en-US" sz="2400" dirty="0" smtClean="0">
                <a:latin typeface="Times New Roman"/>
                <a:cs typeface="Times New Roman"/>
              </a:rPr>
              <a:t> or </a:t>
            </a:r>
            <a:r>
              <a:rPr lang="en-US" sz="2400" dirty="0" err="1" smtClean="0">
                <a:latin typeface="Times New Roman"/>
                <a:cs typeface="Times New Roman"/>
              </a:rPr>
              <a:t>mis</a:t>
            </a:r>
            <a:r>
              <a:rPr lang="en-US" sz="2400" dirty="0" smtClean="0">
                <a:latin typeface="Times New Roman"/>
                <a:cs typeface="Times New Roman"/>
              </a:rPr>
              <a:t>-entering their username and password, resulting in their getting locked out (which means that we then have to help them somehow </a:t>
            </a:r>
            <a:r>
              <a:rPr lang="en-US" sz="2400" b="1" dirty="0" smtClean="0">
                <a:latin typeface="Times New Roman"/>
                <a:cs typeface="Times New Roman"/>
              </a:rPr>
              <a:t>reset their passwords)</a:t>
            </a:r>
            <a:endParaRPr lang="en-US" sz="2400" dirty="0" smtClean="0">
              <a:latin typeface="Times New Roman"/>
              <a:cs typeface="Times New Roman"/>
            </a:endParaRPr>
          </a:p>
          <a:p>
            <a:r>
              <a:rPr lang="en-US" sz="2400" dirty="0" smtClean="0">
                <a:latin typeface="Times New Roman"/>
                <a:cs typeface="Times New Roman"/>
              </a:rPr>
              <a:t>Users are always getting their </a:t>
            </a:r>
            <a:r>
              <a:rPr lang="en-US" sz="2400" b="1" dirty="0" smtClean="0">
                <a:latin typeface="Times New Roman"/>
                <a:cs typeface="Times New Roman"/>
              </a:rPr>
              <a:t>credentials guessed or stolen</a:t>
            </a:r>
            <a:r>
              <a:rPr lang="en-US" sz="2400" dirty="0" smtClean="0">
                <a:latin typeface="Times New Roman"/>
                <a:cs typeface="Times New Roman"/>
              </a:rPr>
              <a:t>, and then </a:t>
            </a:r>
            <a:r>
              <a:rPr lang="en-US" sz="2400" dirty="0" smtClean="0">
                <a:cs typeface="Times New Roman"/>
              </a:rPr>
              <a:t>our</a:t>
            </a:r>
            <a:r>
              <a:rPr lang="en-US" sz="2400" dirty="0" smtClean="0">
                <a:latin typeface="Times New Roman"/>
                <a:cs typeface="Times New Roman"/>
              </a:rPr>
              <a:t> service ends up abused</a:t>
            </a:r>
          </a:p>
          <a:p>
            <a:r>
              <a:rPr lang="en-US" sz="2400" b="1" dirty="0" smtClean="0">
                <a:latin typeface="Times New Roman"/>
                <a:cs typeface="Times New Roman"/>
              </a:rPr>
              <a:t>Users never tell us when they die or otherwise stop using our service,</a:t>
            </a:r>
            <a:r>
              <a:rPr lang="en-US" sz="2400" dirty="0" smtClean="0">
                <a:latin typeface="Times New Roman"/>
                <a:cs typeface="Times New Roman"/>
              </a:rPr>
              <a:t> so we've got tons of stale accounts, thereby keeping new users from getting "good" usernames and serving as potential targets for abusers looking for accounts they can hijack</a:t>
            </a:r>
          </a:p>
          <a:p>
            <a:r>
              <a:rPr lang="en-US" sz="2400" dirty="0" smtClean="0">
                <a:latin typeface="Times New Roman"/>
                <a:cs typeface="Times New Roman"/>
              </a:rPr>
              <a:t>As providers, we *hate* managing usernames and passwords!</a:t>
            </a:r>
          </a:p>
        </p:txBody>
      </p:sp>
      <p:sp>
        <p:nvSpPr>
          <p:cNvPr id="4" name="Slide Number Placeholder 3"/>
          <p:cNvSpPr>
            <a:spLocks noGrp="1"/>
          </p:cNvSpPr>
          <p:nvPr>
            <p:ph type="sldNum" sz="quarter" idx="12"/>
          </p:nvPr>
        </p:nvSpPr>
        <p:spPr/>
        <p:txBody>
          <a:bodyPr/>
          <a:lstStyle/>
          <a:p>
            <a:fld id="{52F3758B-F660-BB4B-9069-381C153EA647}" type="slidenum">
              <a:rPr lang="en-US" smtClean="0"/>
              <a:t>11</a:t>
            </a:fld>
            <a:endParaRPr lang="en-US"/>
          </a:p>
        </p:txBody>
      </p:sp>
    </p:spTree>
    <p:extLst>
      <p:ext uri="{BB962C8B-B14F-4D97-AF65-F5344CB8AC3E}">
        <p14:creationId xmlns:p14="http://schemas.microsoft.com/office/powerpoint/2010/main" val="71315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726980"/>
          </a:xfrm>
        </p:spPr>
        <p:txBody>
          <a:bodyPr>
            <a:normAutofit/>
          </a:bodyPr>
          <a:lstStyle/>
          <a:p>
            <a:r>
              <a:rPr lang="en-US" sz="3200" b="1" dirty="0" smtClean="0">
                <a:cs typeface="Times New Roman"/>
              </a:rPr>
              <a:t>In Reality, However...</a:t>
            </a:r>
            <a:endParaRPr lang="en-US" sz="3200" b="1" dirty="0">
              <a:latin typeface="Times New Roman"/>
              <a:cs typeface="Times New Roman"/>
            </a:endParaRPr>
          </a:p>
        </p:txBody>
      </p:sp>
      <p:sp>
        <p:nvSpPr>
          <p:cNvPr id="3" name="Content Placeholder 2"/>
          <p:cNvSpPr>
            <a:spLocks noGrp="1"/>
          </p:cNvSpPr>
          <p:nvPr>
            <p:ph idx="1"/>
          </p:nvPr>
        </p:nvSpPr>
        <p:spPr>
          <a:xfrm>
            <a:off x="156445" y="1113476"/>
            <a:ext cx="8806953" cy="5576582"/>
          </a:xfrm>
        </p:spPr>
        <p:txBody>
          <a:bodyPr>
            <a:normAutofit/>
          </a:bodyPr>
          <a:lstStyle/>
          <a:p>
            <a:r>
              <a:rPr lang="en-US" sz="2400" dirty="0" smtClean="0">
                <a:cs typeface="Times New Roman"/>
              </a:rPr>
              <a:t>Identity management is a lot more than "just" usernames and passwords</a:t>
            </a:r>
            <a:r>
              <a:rPr lang="en-US" sz="2400" dirty="0" smtClean="0">
                <a:cs typeface="Times New Roman"/>
              </a:rPr>
              <a:t>.</a:t>
            </a:r>
            <a:endParaRPr lang="en-US" sz="2400" dirty="0" smtClean="0">
              <a:cs typeface="Times New Roman"/>
            </a:endParaRPr>
          </a:p>
          <a:p>
            <a:endParaRPr lang="en-US" sz="2400" dirty="0">
              <a:cs typeface="Times New Roman"/>
            </a:endParaRPr>
          </a:p>
          <a:p>
            <a:r>
              <a:rPr lang="en-US" sz="2400" dirty="0">
                <a:cs typeface="Times New Roman"/>
              </a:rPr>
              <a:t>L</a:t>
            </a:r>
            <a:r>
              <a:rPr lang="en-US" sz="2400" dirty="0" smtClean="0">
                <a:cs typeface="Times New Roman"/>
              </a:rPr>
              <a:t>et's consider an example of how student identities get managed in higher ed...</a:t>
            </a:r>
            <a:endParaRPr lang="en-US" sz="2400"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12</a:t>
            </a:fld>
            <a:endParaRPr lang="en-US"/>
          </a:p>
        </p:txBody>
      </p:sp>
    </p:spTree>
    <p:extLst>
      <p:ext uri="{BB962C8B-B14F-4D97-AF65-F5344CB8AC3E}">
        <p14:creationId xmlns:p14="http://schemas.microsoft.com/office/powerpoint/2010/main" val="85249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3999" cy="454304"/>
          </a:xfrm>
        </p:spPr>
        <p:txBody>
          <a:bodyPr>
            <a:normAutofit/>
          </a:bodyPr>
          <a:lstStyle/>
          <a:p>
            <a:r>
              <a:rPr lang="en-US" sz="3200" b="1" dirty="0" smtClean="0">
                <a:latin typeface="Times New Roman"/>
                <a:cs typeface="Times New Roman"/>
              </a:rPr>
              <a:t>Academic (Student) Identity Management Lifecycle</a:t>
            </a:r>
            <a:endParaRPr lang="en-US" sz="3200" b="1" dirty="0">
              <a:latin typeface="Times New Roman"/>
              <a:cs typeface="Times New Roman"/>
            </a:endParaRPr>
          </a:p>
        </p:txBody>
      </p:sp>
      <p:sp>
        <p:nvSpPr>
          <p:cNvPr id="3" name="Content Placeholder 2"/>
          <p:cNvSpPr>
            <a:spLocks noGrp="1"/>
          </p:cNvSpPr>
          <p:nvPr>
            <p:ph idx="1"/>
          </p:nvPr>
        </p:nvSpPr>
        <p:spPr>
          <a:xfrm>
            <a:off x="156445" y="827213"/>
            <a:ext cx="8806953" cy="5862845"/>
          </a:xfrm>
        </p:spPr>
        <p:txBody>
          <a:bodyPr>
            <a:normAutofit/>
          </a:bodyPr>
          <a:lstStyle/>
          <a:p>
            <a:r>
              <a:rPr lang="en-US" sz="2400" dirty="0" smtClean="0">
                <a:cs typeface="Times New Roman"/>
              </a:rPr>
              <a:t>An applicant becomes interested in a school and creates an </a:t>
            </a:r>
            <a:r>
              <a:rPr lang="en-US" sz="2400" u="sng" dirty="0" smtClean="0">
                <a:cs typeface="Times New Roman"/>
              </a:rPr>
              <a:t>initial account</a:t>
            </a:r>
            <a:r>
              <a:rPr lang="en-US" sz="2400" dirty="0" smtClean="0">
                <a:cs typeface="Times New Roman"/>
              </a:rPr>
              <a:t> so that they can begin </a:t>
            </a:r>
            <a:r>
              <a:rPr lang="en-US" sz="2400" dirty="0" smtClean="0">
                <a:cs typeface="Times New Roman"/>
              </a:rPr>
              <a:t>getting and submitting </a:t>
            </a:r>
            <a:r>
              <a:rPr lang="en-US" sz="2400" dirty="0" smtClean="0">
                <a:cs typeface="Times New Roman"/>
              </a:rPr>
              <a:t>info</a:t>
            </a:r>
          </a:p>
          <a:p>
            <a:r>
              <a:rPr lang="en-US" sz="2400" dirty="0" smtClean="0">
                <a:cs typeface="Times New Roman"/>
              </a:rPr>
              <a:t>The </a:t>
            </a:r>
            <a:r>
              <a:rPr lang="en-US" sz="2400" u="sng" dirty="0" smtClean="0">
                <a:cs typeface="Times New Roman"/>
              </a:rPr>
              <a:t>applicant's status</a:t>
            </a:r>
            <a:r>
              <a:rPr lang="en-US" sz="2400" dirty="0" smtClean="0">
                <a:cs typeface="Times New Roman"/>
              </a:rPr>
              <a:t> </a:t>
            </a:r>
            <a:r>
              <a:rPr lang="en-US" sz="2400" dirty="0" smtClean="0">
                <a:cs typeface="Times New Roman"/>
              </a:rPr>
              <a:t>transitions to </a:t>
            </a:r>
            <a:r>
              <a:rPr lang="en-US" sz="2400" dirty="0" smtClean="0">
                <a:cs typeface="Times New Roman"/>
              </a:rPr>
              <a:t>accepted/waitlisted/</a:t>
            </a:r>
            <a:r>
              <a:rPr lang="en-US" sz="2400" dirty="0" smtClean="0">
                <a:cs typeface="Times New Roman"/>
              </a:rPr>
              <a:t>rejected</a:t>
            </a:r>
            <a:r>
              <a:rPr lang="en-US" sz="2400" dirty="0" smtClean="0">
                <a:cs typeface="Times New Roman"/>
              </a:rPr>
              <a:t>, </a:t>
            </a:r>
            <a:r>
              <a:rPr lang="en-US" sz="2400" dirty="0" smtClean="0">
                <a:cs typeface="Times New Roman"/>
              </a:rPr>
              <a:t>enrolled</a:t>
            </a:r>
            <a:r>
              <a:rPr lang="en-US" sz="2400" dirty="0">
                <a:cs typeface="Times New Roman"/>
              </a:rPr>
              <a:t>,</a:t>
            </a:r>
            <a:r>
              <a:rPr lang="en-US" sz="2400" dirty="0" smtClean="0">
                <a:cs typeface="Times New Roman"/>
              </a:rPr>
              <a:t> </a:t>
            </a:r>
            <a:r>
              <a:rPr lang="en-US" sz="2400" dirty="0" smtClean="0">
                <a:cs typeface="Times New Roman"/>
              </a:rPr>
              <a:t>and (eventually) graduated/transferred/</a:t>
            </a:r>
            <a:r>
              <a:rPr lang="en-US" sz="2400" dirty="0" smtClean="0">
                <a:cs typeface="Times New Roman"/>
              </a:rPr>
              <a:t>withdrawn. Then we have new alumni/alumnae, or in some cases graduate students...</a:t>
            </a:r>
            <a:endParaRPr lang="en-US" sz="2400" dirty="0" smtClean="0">
              <a:cs typeface="Times New Roman"/>
            </a:endParaRPr>
          </a:p>
          <a:p>
            <a:r>
              <a:rPr lang="en-US" sz="2400" u="sng" dirty="0" smtClean="0">
                <a:cs typeface="Times New Roman"/>
              </a:rPr>
              <a:t>Password reset</a:t>
            </a:r>
            <a:r>
              <a:rPr lang="en-US" sz="2400" dirty="0" smtClean="0">
                <a:cs typeface="Times New Roman"/>
              </a:rPr>
              <a:t> requests need to be handled</a:t>
            </a:r>
            <a:endParaRPr lang="en-US" sz="2400" dirty="0">
              <a:cs typeface="Times New Roman"/>
            </a:endParaRPr>
          </a:p>
          <a:p>
            <a:r>
              <a:rPr lang="en-US" sz="2400" u="sng" dirty="0">
                <a:cs typeface="Times New Roman"/>
              </a:rPr>
              <a:t>A</a:t>
            </a:r>
            <a:r>
              <a:rPr lang="en-US" sz="2400" u="sng" dirty="0" smtClean="0">
                <a:cs typeface="Times New Roman"/>
              </a:rPr>
              <a:t>ttributes</a:t>
            </a:r>
            <a:r>
              <a:rPr lang="en-US" sz="2400" dirty="0" smtClean="0">
                <a:cs typeface="Times New Roman"/>
              </a:rPr>
              <a:t> </a:t>
            </a:r>
            <a:r>
              <a:rPr lang="en-US" sz="2400" dirty="0" smtClean="0">
                <a:cs typeface="Times New Roman"/>
              </a:rPr>
              <a:t>need to be set (example: academic major and minor, local address, cell phone number, 3</a:t>
            </a:r>
            <a:r>
              <a:rPr lang="en-US" sz="2400" baseline="30000" dirty="0" smtClean="0">
                <a:cs typeface="Times New Roman"/>
              </a:rPr>
              <a:t>rd</a:t>
            </a:r>
            <a:r>
              <a:rPr lang="en-US" sz="2400" dirty="0" smtClean="0">
                <a:cs typeface="Times New Roman"/>
              </a:rPr>
              <a:t> party email </a:t>
            </a:r>
            <a:r>
              <a:rPr lang="en-US" sz="2400" dirty="0" smtClean="0">
                <a:cs typeface="Times New Roman"/>
              </a:rPr>
              <a:t>address, </a:t>
            </a:r>
            <a:r>
              <a:rPr lang="en-US" sz="2400" dirty="0" smtClean="0">
                <a:cs typeface="Times New Roman"/>
              </a:rPr>
              <a:t>etc.)</a:t>
            </a:r>
          </a:p>
          <a:p>
            <a:r>
              <a:rPr lang="en-US" sz="2400" dirty="0" smtClean="0">
                <a:cs typeface="Times New Roman"/>
              </a:rPr>
              <a:t>An </a:t>
            </a:r>
            <a:r>
              <a:rPr lang="en-US" sz="2400" u="sng" dirty="0" smtClean="0">
                <a:cs typeface="Times New Roman"/>
              </a:rPr>
              <a:t>online directory</a:t>
            </a:r>
            <a:r>
              <a:rPr lang="en-US" sz="2400" dirty="0" smtClean="0">
                <a:cs typeface="Times New Roman"/>
              </a:rPr>
              <a:t> needs to be populated, </a:t>
            </a:r>
            <a:r>
              <a:rPr lang="en-US" sz="2400" dirty="0" smtClean="0">
                <a:cs typeface="Times New Roman"/>
              </a:rPr>
              <a:t>while honoring any </a:t>
            </a:r>
            <a:r>
              <a:rPr lang="en-US" sz="2400" dirty="0" smtClean="0">
                <a:cs typeface="Times New Roman"/>
              </a:rPr>
              <a:t>directory information restriction requests </a:t>
            </a:r>
            <a:r>
              <a:rPr lang="en-US" sz="2400" dirty="0" smtClean="0">
                <a:cs typeface="Times New Roman"/>
              </a:rPr>
              <a:t>made under </a:t>
            </a:r>
            <a:r>
              <a:rPr lang="en-US" sz="2400" dirty="0" smtClean="0">
                <a:cs typeface="Times New Roman"/>
              </a:rPr>
              <a:t>FERPA</a:t>
            </a:r>
          </a:p>
          <a:p>
            <a:r>
              <a:rPr lang="en-US" sz="2400" dirty="0" smtClean="0">
                <a:cs typeface="Times New Roman"/>
              </a:rPr>
              <a:t>Legal </a:t>
            </a:r>
            <a:r>
              <a:rPr lang="en-US" sz="2400" u="sng" dirty="0" smtClean="0">
                <a:cs typeface="Times New Roman"/>
              </a:rPr>
              <a:t>name changes</a:t>
            </a:r>
            <a:r>
              <a:rPr lang="en-US" sz="2400" dirty="0" smtClean="0">
                <a:cs typeface="Times New Roman"/>
              </a:rPr>
              <a:t> need to be handled (e.g., marriages/divorces)</a:t>
            </a:r>
          </a:p>
          <a:p>
            <a:r>
              <a:rPr lang="en-US" sz="2400" u="sng" dirty="0" smtClean="0">
                <a:cs typeface="Times New Roman"/>
              </a:rPr>
              <a:t>Account holds</a:t>
            </a:r>
            <a:r>
              <a:rPr lang="en-US" sz="2400" dirty="0" smtClean="0">
                <a:cs typeface="Times New Roman"/>
              </a:rPr>
              <a:t> need to be processed (example: student account gets hacked</a:t>
            </a:r>
            <a:r>
              <a:rPr lang="en-US" sz="2400" dirty="0">
                <a:cs typeface="Times New Roman"/>
              </a:rPr>
              <a:t> </a:t>
            </a:r>
            <a:r>
              <a:rPr lang="en-US" sz="2400" dirty="0" smtClean="0">
                <a:cs typeface="Times New Roman"/>
              </a:rPr>
              <a:t>and begins sending spam, so account gets disabled, etc.)</a:t>
            </a:r>
          </a:p>
          <a:p>
            <a:r>
              <a:rPr lang="en-US" sz="2400" dirty="0" smtClean="0">
                <a:cs typeface="Times New Roman"/>
              </a:rPr>
              <a:t>And </a:t>
            </a:r>
            <a:r>
              <a:rPr lang="en-US" sz="2400" dirty="0" smtClean="0">
                <a:cs typeface="Times New Roman"/>
              </a:rPr>
              <a:t>there are many </a:t>
            </a:r>
            <a:r>
              <a:rPr lang="en-US" sz="2400" dirty="0" smtClean="0">
                <a:cs typeface="Times New Roman"/>
              </a:rPr>
              <a:t>more </a:t>
            </a:r>
            <a:r>
              <a:rPr lang="en-US" sz="2400" dirty="0" smtClean="0">
                <a:cs typeface="Times New Roman"/>
              </a:rPr>
              <a:t>identity management tasks</a:t>
            </a:r>
            <a:r>
              <a:rPr lang="en-US" sz="2400" dirty="0" smtClean="0">
                <a:cs typeface="Times New Roman"/>
              </a:rPr>
              <a:t>...</a:t>
            </a:r>
          </a:p>
        </p:txBody>
      </p:sp>
      <p:sp>
        <p:nvSpPr>
          <p:cNvPr id="4" name="Slide Number Placeholder 3"/>
          <p:cNvSpPr>
            <a:spLocks noGrp="1"/>
          </p:cNvSpPr>
          <p:nvPr>
            <p:ph type="sldNum" sz="quarter" idx="12"/>
          </p:nvPr>
        </p:nvSpPr>
        <p:spPr/>
        <p:txBody>
          <a:bodyPr/>
          <a:lstStyle/>
          <a:p>
            <a:fld id="{52F3758B-F660-BB4B-9069-381C153EA647}" type="slidenum">
              <a:rPr lang="en-US" smtClean="0"/>
              <a:t>13</a:t>
            </a:fld>
            <a:endParaRPr lang="en-US"/>
          </a:p>
        </p:txBody>
      </p:sp>
    </p:spTree>
    <p:extLst>
      <p:ext uri="{BB962C8B-B14F-4D97-AF65-F5344CB8AC3E}">
        <p14:creationId xmlns:p14="http://schemas.microsoft.com/office/powerpoint/2010/main" val="16213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3999" cy="454304"/>
          </a:xfrm>
        </p:spPr>
        <p:txBody>
          <a:bodyPr>
            <a:normAutofit/>
          </a:bodyPr>
          <a:lstStyle/>
          <a:p>
            <a:r>
              <a:rPr lang="en-US" sz="3200" b="1" dirty="0" smtClean="0">
                <a:latin typeface="Times New Roman"/>
                <a:cs typeface="Times New Roman"/>
              </a:rPr>
              <a:t>A Canonical Identity Source</a:t>
            </a:r>
            <a:r>
              <a:rPr lang="en-US" sz="3200" b="1" dirty="0">
                <a:cs typeface="Times New Roman"/>
              </a:rPr>
              <a:t>,</a:t>
            </a:r>
            <a:r>
              <a:rPr lang="en-US" sz="3200" b="1" dirty="0" smtClean="0">
                <a:latin typeface="Times New Roman"/>
                <a:cs typeface="Times New Roman"/>
              </a:rPr>
              <a:t> Or Chaos?</a:t>
            </a:r>
            <a:endParaRPr lang="en-US" sz="3200" b="1" dirty="0">
              <a:latin typeface="Times New Roman"/>
              <a:cs typeface="Times New Roman"/>
            </a:endParaRPr>
          </a:p>
        </p:txBody>
      </p:sp>
      <p:sp>
        <p:nvSpPr>
          <p:cNvPr id="3" name="Content Placeholder 2"/>
          <p:cNvSpPr>
            <a:spLocks noGrp="1"/>
          </p:cNvSpPr>
          <p:nvPr>
            <p:ph idx="1"/>
          </p:nvPr>
        </p:nvSpPr>
        <p:spPr>
          <a:xfrm>
            <a:off x="156445" y="827213"/>
            <a:ext cx="8806953" cy="5862845"/>
          </a:xfrm>
        </p:spPr>
        <p:txBody>
          <a:bodyPr>
            <a:normAutofit/>
          </a:bodyPr>
          <a:lstStyle/>
          <a:p>
            <a:r>
              <a:rPr lang="en-US" sz="2400" dirty="0" smtClean="0">
                <a:cs typeface="Times New Roman"/>
              </a:rPr>
              <a:t>Ideally, in the preceding student example, </a:t>
            </a:r>
            <a:r>
              <a:rPr lang="en-US" sz="2400" u="sng" dirty="0" smtClean="0">
                <a:cs typeface="Times New Roman"/>
              </a:rPr>
              <a:t>authoritative identity management information</a:t>
            </a:r>
            <a:r>
              <a:rPr lang="en-US" sz="2400" dirty="0" smtClean="0">
                <a:cs typeface="Times New Roman"/>
              </a:rPr>
              <a:t> about the student </a:t>
            </a:r>
            <a:r>
              <a:rPr lang="en-US" sz="2400" dirty="0" smtClean="0">
                <a:cs typeface="Times New Roman"/>
              </a:rPr>
              <a:t>will be maintained </a:t>
            </a:r>
            <a:r>
              <a:rPr lang="en-US" sz="2400" dirty="0" smtClean="0">
                <a:cs typeface="Times New Roman"/>
              </a:rPr>
              <a:t>in a </a:t>
            </a:r>
            <a:r>
              <a:rPr lang="en-US" sz="2400" u="sng" dirty="0" smtClean="0">
                <a:cs typeface="Times New Roman"/>
              </a:rPr>
              <a:t>canonical system</a:t>
            </a:r>
            <a:r>
              <a:rPr lang="en-US" sz="2400" dirty="0" smtClean="0">
                <a:cs typeface="Times New Roman"/>
              </a:rPr>
              <a:t>, such as the university's Student Information </a:t>
            </a:r>
            <a:r>
              <a:rPr lang="en-US" sz="2400" dirty="0">
                <a:cs typeface="Times New Roman"/>
              </a:rPr>
              <a:t>S</a:t>
            </a:r>
            <a:r>
              <a:rPr lang="en-US" sz="2400" dirty="0" smtClean="0">
                <a:cs typeface="Times New Roman"/>
              </a:rPr>
              <a:t>ystem (perhaps part of a larger integrated </a:t>
            </a:r>
            <a:r>
              <a:rPr lang="en-US" sz="2400" dirty="0" smtClean="0">
                <a:cs typeface="Times New Roman"/>
              </a:rPr>
              <a:t>campus ERP </a:t>
            </a:r>
            <a:r>
              <a:rPr lang="en-US" sz="2400" dirty="0" smtClean="0">
                <a:cs typeface="Times New Roman"/>
              </a:rPr>
              <a:t>system). </a:t>
            </a:r>
          </a:p>
          <a:p>
            <a:r>
              <a:rPr lang="en-US" sz="2400" dirty="0" smtClean="0">
                <a:cs typeface="Times New Roman"/>
              </a:rPr>
              <a:t>In the case of faculty/staff, comparable information might reside in the university's Human Resources System, and for alumni, that data might be </a:t>
            </a:r>
            <a:r>
              <a:rPr lang="en-US" sz="2400" dirty="0" smtClean="0">
                <a:cs typeface="Times New Roman"/>
              </a:rPr>
              <a:t>stored in a parallel </a:t>
            </a:r>
            <a:r>
              <a:rPr lang="en-US" sz="2400" dirty="0" smtClean="0">
                <a:cs typeface="Times New Roman"/>
              </a:rPr>
              <a:t>Alumni Relations System.</a:t>
            </a:r>
            <a:endParaRPr lang="en-US" sz="2400" dirty="0">
              <a:cs typeface="Times New Roman"/>
            </a:endParaRPr>
          </a:p>
          <a:p>
            <a:r>
              <a:rPr lang="en-US" sz="2400" dirty="0" smtClean="0">
                <a:cs typeface="Times New Roman"/>
              </a:rPr>
              <a:t>When identity management gets handled badly, however, multiple non-authoritative identity management </a:t>
            </a:r>
            <a:r>
              <a:rPr lang="en-US" sz="2400" dirty="0" smtClean="0">
                <a:cs typeface="Times New Roman"/>
              </a:rPr>
              <a:t>systems </a:t>
            </a:r>
            <a:r>
              <a:rPr lang="en-US" sz="2400" dirty="0" smtClean="0">
                <a:cs typeface="Times New Roman"/>
              </a:rPr>
              <a:t>may get turned up (for example, in individual departments and offices), and the data in those shadow systems tends to quickly become inconsistent, out-of-date, and </a:t>
            </a:r>
            <a:r>
              <a:rPr lang="en-US" sz="2400" dirty="0" smtClean="0">
                <a:cs typeface="Times New Roman"/>
              </a:rPr>
              <a:t>unavailable for use </a:t>
            </a:r>
            <a:r>
              <a:rPr lang="en-US" sz="2400" dirty="0" smtClean="0">
                <a:cs typeface="Times New Roman"/>
              </a:rPr>
              <a:t>by other applications.</a:t>
            </a:r>
          </a:p>
          <a:p>
            <a:r>
              <a:rPr lang="en-US" sz="2400" dirty="0" smtClean="0">
                <a:cs typeface="Times New Roman"/>
              </a:rPr>
              <a:t>Shadow systems of that sort get created because authoritative identity data isn't being managed in the right sort of way. </a:t>
            </a:r>
            <a:r>
              <a:rPr lang="en-US" sz="2400" u="sng" dirty="0" smtClean="0">
                <a:cs typeface="Times New Roman"/>
              </a:rPr>
              <a:t>When you notice shadow systems, they should serve as a warning to you.</a:t>
            </a:r>
          </a:p>
        </p:txBody>
      </p:sp>
      <p:sp>
        <p:nvSpPr>
          <p:cNvPr id="4" name="Slide Number Placeholder 3"/>
          <p:cNvSpPr>
            <a:spLocks noGrp="1"/>
          </p:cNvSpPr>
          <p:nvPr>
            <p:ph type="sldNum" sz="quarter" idx="12"/>
          </p:nvPr>
        </p:nvSpPr>
        <p:spPr/>
        <p:txBody>
          <a:bodyPr/>
          <a:lstStyle/>
          <a:p>
            <a:fld id="{52F3758B-F660-BB4B-9069-381C153EA647}" type="slidenum">
              <a:rPr lang="en-US" smtClean="0"/>
              <a:t>14</a:t>
            </a:fld>
            <a:endParaRPr lang="en-US"/>
          </a:p>
        </p:txBody>
      </p:sp>
    </p:spTree>
    <p:extLst>
      <p:ext uri="{BB962C8B-B14F-4D97-AF65-F5344CB8AC3E}">
        <p14:creationId xmlns:p14="http://schemas.microsoft.com/office/powerpoint/2010/main" val="3712729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3999" cy="552136"/>
          </a:xfrm>
        </p:spPr>
        <p:txBody>
          <a:bodyPr>
            <a:normAutofit/>
          </a:bodyPr>
          <a:lstStyle/>
          <a:p>
            <a:r>
              <a:rPr lang="en-US" sz="3200" b="1" dirty="0" smtClean="0">
                <a:latin typeface="Times New Roman"/>
                <a:cs typeface="Times New Roman"/>
              </a:rPr>
              <a:t>Contemporary Identity Management</a:t>
            </a:r>
            <a:endParaRPr lang="en-US" sz="3200" b="1" dirty="0">
              <a:latin typeface="Times New Roman"/>
              <a:cs typeface="Times New Roman"/>
            </a:endParaRPr>
          </a:p>
        </p:txBody>
      </p:sp>
      <p:sp>
        <p:nvSpPr>
          <p:cNvPr id="3" name="Content Placeholder 2"/>
          <p:cNvSpPr>
            <a:spLocks noGrp="1"/>
          </p:cNvSpPr>
          <p:nvPr>
            <p:ph idx="1"/>
          </p:nvPr>
        </p:nvSpPr>
        <p:spPr>
          <a:xfrm>
            <a:off x="156445" y="858352"/>
            <a:ext cx="8806953" cy="5831706"/>
          </a:xfrm>
        </p:spPr>
        <p:txBody>
          <a:bodyPr>
            <a:normAutofit/>
          </a:bodyPr>
          <a:lstStyle/>
          <a:p>
            <a:r>
              <a:rPr lang="en-US" sz="2400" dirty="0" smtClean="0">
                <a:cs typeface="Times New Roman"/>
              </a:rPr>
              <a:t>In modern practice, identity management is also (or should also be) about improving the "user experience," including</a:t>
            </a:r>
            <a:r>
              <a:rPr lang="en-US" sz="2400" dirty="0" smtClean="0">
                <a:cs typeface="Times New Roman"/>
              </a:rPr>
              <a:t>:</a:t>
            </a:r>
            <a:br>
              <a:rPr lang="en-US" sz="2400" dirty="0" smtClean="0">
                <a:cs typeface="Times New Roman"/>
              </a:rPr>
            </a:br>
            <a:endParaRPr lang="en-US" sz="2400" dirty="0">
              <a:cs typeface="Times New Roman"/>
            </a:endParaRPr>
          </a:p>
          <a:p>
            <a:pPr lvl="1"/>
            <a:r>
              <a:rPr lang="en-US" sz="2400" u="sng" dirty="0" smtClean="0">
                <a:cs typeface="Times New Roman"/>
              </a:rPr>
              <a:t>Reducing the number of usernames and passwords</a:t>
            </a:r>
            <a:r>
              <a:rPr lang="en-US" sz="2400" dirty="0" smtClean="0">
                <a:cs typeface="Times New Roman"/>
              </a:rPr>
              <a:t> a user has to create, remember and manage. This can be done through the effective use of federation and trust relationships. This reduces the amount of time users need to spend creating accounts and logging in, while simplifying things like online purchases</a:t>
            </a:r>
            <a:r>
              <a:rPr lang="en-US" sz="2400" dirty="0" smtClean="0">
                <a:cs typeface="Times New Roman"/>
              </a:rPr>
              <a:t>.</a:t>
            </a:r>
            <a:br>
              <a:rPr lang="en-US" sz="2400" dirty="0" smtClean="0">
                <a:cs typeface="Times New Roman"/>
              </a:rPr>
            </a:br>
            <a:endParaRPr lang="en-US" sz="2400" dirty="0" smtClean="0">
              <a:cs typeface="Times New Roman"/>
            </a:endParaRPr>
          </a:p>
          <a:p>
            <a:pPr lvl="1"/>
            <a:r>
              <a:rPr lang="en-US" sz="2400" dirty="0" smtClean="0">
                <a:cs typeface="Times New Roman"/>
              </a:rPr>
              <a:t>Allowing users better control over their online </a:t>
            </a:r>
            <a:r>
              <a:rPr lang="en-US" sz="2400" u="sng" dirty="0" smtClean="0">
                <a:cs typeface="Times New Roman"/>
              </a:rPr>
              <a:t>privacy</a:t>
            </a:r>
            <a:r>
              <a:rPr lang="en-US" sz="2400" dirty="0" smtClean="0">
                <a:cs typeface="Times New Roman"/>
              </a:rPr>
              <a:t>, while also offering "</a:t>
            </a:r>
            <a:r>
              <a:rPr lang="en-US" sz="2400" u="sng" dirty="0" smtClean="0">
                <a:cs typeface="Times New Roman"/>
              </a:rPr>
              <a:t>high assurance</a:t>
            </a:r>
            <a:r>
              <a:rPr lang="en-US" sz="2400" dirty="0" smtClean="0">
                <a:cs typeface="Times New Roman"/>
              </a:rPr>
              <a:t>" identity credentials</a:t>
            </a:r>
            <a:r>
              <a:rPr lang="en-US" sz="2400" dirty="0">
                <a:cs typeface="Times New Roman"/>
              </a:rPr>
              <a:t> </a:t>
            </a:r>
            <a:r>
              <a:rPr lang="en-US" sz="2400" dirty="0" smtClean="0">
                <a:cs typeface="Times New Roman"/>
              </a:rPr>
              <a:t>where necessary or appropriate for sensitive applications such as banking or health care. </a:t>
            </a:r>
            <a:endParaRPr lang="en-US" sz="2400" dirty="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15</a:t>
            </a:fld>
            <a:endParaRPr lang="en-US"/>
          </a:p>
        </p:txBody>
      </p:sp>
    </p:spTree>
    <p:extLst>
      <p:ext uri="{BB962C8B-B14F-4D97-AF65-F5344CB8AC3E}">
        <p14:creationId xmlns:p14="http://schemas.microsoft.com/office/powerpoint/2010/main" val="3956710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062" y="2130425"/>
            <a:ext cx="8605278" cy="1470025"/>
          </a:xfrm>
        </p:spPr>
        <p:txBody>
          <a:bodyPr>
            <a:normAutofit/>
          </a:bodyPr>
          <a:lstStyle/>
          <a:p>
            <a:r>
              <a:rPr lang="en-US" sz="3200" b="1" dirty="0" smtClean="0"/>
              <a:t>3. Why An Identity Management SIG </a:t>
            </a:r>
            <a:r>
              <a:rPr lang="en-US" sz="3200" b="1" u="sng" dirty="0" smtClean="0"/>
              <a:t>Now</a:t>
            </a:r>
            <a:r>
              <a:rPr lang="en-US" sz="3200" b="1" dirty="0" smtClean="0"/>
              <a:t>?</a:t>
            </a:r>
            <a:br>
              <a:rPr lang="en-US" sz="3200" b="1" dirty="0" smtClean="0"/>
            </a:br>
            <a:r>
              <a:rPr lang="en-US" sz="3200" b="1" dirty="0" smtClean="0"/>
              <a:t>Why Is Identity Management a </a:t>
            </a:r>
            <a:br>
              <a:rPr lang="en-US" sz="3200" b="1" dirty="0" smtClean="0"/>
            </a:br>
            <a:r>
              <a:rPr lang="en-US" sz="3200" b="1" dirty="0" smtClean="0"/>
              <a:t>"MAAWG Thing?"</a:t>
            </a:r>
            <a:endParaRPr lang="en-US" sz="3200" b="1"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52F3758B-F660-BB4B-9069-381C153EA647}" type="slidenum">
              <a:rPr lang="en-US" smtClean="0"/>
              <a:t>16</a:t>
            </a:fld>
            <a:endParaRPr lang="en-US"/>
          </a:p>
        </p:txBody>
      </p:sp>
    </p:spTree>
    <p:extLst>
      <p:ext uri="{BB962C8B-B14F-4D97-AF65-F5344CB8AC3E}">
        <p14:creationId xmlns:p14="http://schemas.microsoft.com/office/powerpoint/2010/main" val="10228791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4"/>
            <a:ext cx="8897251" cy="704282"/>
          </a:xfrm>
        </p:spPr>
        <p:txBody>
          <a:bodyPr>
            <a:normAutofit/>
          </a:bodyPr>
          <a:lstStyle/>
          <a:p>
            <a:r>
              <a:rPr lang="en-US" sz="3200" b="1" dirty="0" smtClean="0">
                <a:cs typeface="Times New Roman"/>
              </a:rPr>
              <a:t>Why Identity Management </a:t>
            </a:r>
            <a:r>
              <a:rPr lang="en-US" sz="3200" b="1" u="sng" dirty="0" smtClean="0">
                <a:cs typeface="Times New Roman"/>
              </a:rPr>
              <a:t>Now</a:t>
            </a:r>
            <a:r>
              <a:rPr lang="en-US" sz="3200" b="1" dirty="0" smtClean="0">
                <a:cs typeface="Times New Roman"/>
              </a:rPr>
              <a:t>? Social Media</a:t>
            </a:r>
            <a:endParaRPr lang="en-US" sz="3200" b="1" dirty="0">
              <a:cs typeface="Times New Roman"/>
            </a:endParaRPr>
          </a:p>
        </p:txBody>
      </p:sp>
      <p:sp>
        <p:nvSpPr>
          <p:cNvPr id="3" name="Content Placeholder 2"/>
          <p:cNvSpPr>
            <a:spLocks noGrp="1"/>
          </p:cNvSpPr>
          <p:nvPr>
            <p:ph idx="1"/>
          </p:nvPr>
        </p:nvSpPr>
        <p:spPr>
          <a:xfrm>
            <a:off x="156445" y="1058208"/>
            <a:ext cx="8806953" cy="5631849"/>
          </a:xfrm>
        </p:spPr>
        <p:txBody>
          <a:bodyPr>
            <a:normAutofit/>
          </a:bodyPr>
          <a:lstStyle/>
          <a:p>
            <a:r>
              <a:rPr lang="en-US" sz="2400" u="sng" dirty="0">
                <a:cs typeface="Times New Roman"/>
              </a:rPr>
              <a:t>Social media applications</a:t>
            </a:r>
            <a:r>
              <a:rPr lang="en-US" sz="2400" dirty="0">
                <a:cs typeface="Times New Roman"/>
              </a:rPr>
              <a:t> (</a:t>
            </a:r>
            <a:r>
              <a:rPr lang="en-US" sz="2400" dirty="0" smtClean="0">
                <a:cs typeface="Times New Roman"/>
              </a:rPr>
              <a:t>such </a:t>
            </a:r>
            <a:r>
              <a:rPr lang="en-US" sz="2400" dirty="0">
                <a:cs typeface="Times New Roman"/>
              </a:rPr>
              <a:t>as Facebook and Google</a:t>
            </a:r>
            <a:r>
              <a:rPr lang="en-US" sz="2400" dirty="0" smtClean="0">
                <a:cs typeface="Times New Roman"/>
              </a:rPr>
              <a:t>+) </a:t>
            </a:r>
            <a:r>
              <a:rPr lang="en-US" sz="2400" dirty="0">
                <a:cs typeface="Times New Roman"/>
              </a:rPr>
              <a:t>are becoming increasingly </a:t>
            </a:r>
            <a:r>
              <a:rPr lang="en-US" sz="2400" dirty="0" smtClean="0">
                <a:cs typeface="Times New Roman"/>
              </a:rPr>
              <a:t>central to Internet activity, </a:t>
            </a:r>
            <a:r>
              <a:rPr lang="en-US" sz="2400" dirty="0">
                <a:cs typeface="Times New Roman"/>
              </a:rPr>
              <a:t>and of course, social applications are, at their core, all about your online </a:t>
            </a:r>
            <a:r>
              <a:rPr lang="en-US" sz="2400" dirty="0" smtClean="0">
                <a:cs typeface="Times New Roman"/>
              </a:rPr>
              <a:t>identity:</a:t>
            </a:r>
            <a:br>
              <a:rPr lang="en-US" sz="2400" dirty="0" smtClean="0">
                <a:cs typeface="Times New Roman"/>
              </a:rPr>
            </a:br>
            <a:endParaRPr lang="en-US" sz="2400" dirty="0">
              <a:cs typeface="Times New Roman"/>
            </a:endParaRPr>
          </a:p>
          <a:p>
            <a:pPr lvl="1"/>
            <a:r>
              <a:rPr lang="en-US" sz="2400" dirty="0" smtClean="0">
                <a:cs typeface="Times New Roman"/>
              </a:rPr>
              <a:t>845 million active users on Facebook during a typical month</a:t>
            </a:r>
          </a:p>
          <a:p>
            <a:pPr lvl="1"/>
            <a:r>
              <a:rPr lang="en-US" sz="2400" dirty="0" smtClean="0">
                <a:cs typeface="Times New Roman"/>
              </a:rPr>
              <a:t>465 million Twitter accounts</a:t>
            </a:r>
          </a:p>
          <a:p>
            <a:pPr lvl="1"/>
            <a:r>
              <a:rPr lang="en-US" sz="2400" dirty="0" smtClean="0">
                <a:cs typeface="Times New Roman"/>
              </a:rPr>
              <a:t>135 million LinkedIn users</a:t>
            </a:r>
          </a:p>
          <a:p>
            <a:pPr marL="0" indent="0">
              <a:buNone/>
            </a:pPr>
            <a:endParaRPr lang="en-US" sz="2400" dirty="0">
              <a:cs typeface="Times New Roman"/>
            </a:endParaRPr>
          </a:p>
          <a:p>
            <a:pPr marL="0" indent="0">
              <a:buNone/>
            </a:pPr>
            <a:r>
              <a:rPr lang="en-US" sz="2400" dirty="0" smtClean="0">
                <a:cs typeface="Times New Roman"/>
              </a:rPr>
              <a:t>That's a LOT of </a:t>
            </a:r>
            <a:r>
              <a:rPr lang="en-US" sz="2400" dirty="0" smtClean="0">
                <a:cs typeface="Times New Roman"/>
              </a:rPr>
              <a:t>user identities</a:t>
            </a:r>
            <a:r>
              <a:rPr lang="en-US" sz="2400" dirty="0" smtClean="0">
                <a:cs typeface="Times New Roman"/>
              </a:rPr>
              <a:t>, from my POV...</a:t>
            </a:r>
          </a:p>
          <a:p>
            <a:pPr marL="0" indent="0">
              <a:buNone/>
            </a:pPr>
            <a:endParaRPr lang="en-US" sz="2400" dirty="0">
              <a:cs typeface="Times New Roman"/>
            </a:endParaRPr>
          </a:p>
          <a:p>
            <a:pPr marL="0" indent="0">
              <a:buNone/>
            </a:pPr>
            <a:r>
              <a:rPr lang="en-US" sz="2400" dirty="0" smtClean="0">
                <a:cs typeface="Times New Roman"/>
              </a:rPr>
              <a:t>----</a:t>
            </a:r>
          </a:p>
          <a:p>
            <a:pPr marL="0" indent="0">
              <a:buNone/>
            </a:pPr>
            <a:r>
              <a:rPr lang="en-US" sz="2400" dirty="0" smtClean="0">
                <a:cs typeface="Times New Roman"/>
              </a:rPr>
              <a:t>Source: http</a:t>
            </a:r>
            <a:r>
              <a:rPr lang="en-US" sz="2400" dirty="0">
                <a:cs typeface="Times New Roman"/>
              </a:rPr>
              <a:t>://</a:t>
            </a:r>
            <a:r>
              <a:rPr lang="en-US" sz="2400" dirty="0" err="1">
                <a:cs typeface="Times New Roman"/>
              </a:rPr>
              <a:t>www.jeffbullas.com</a:t>
            </a:r>
            <a:r>
              <a:rPr lang="en-US" sz="2400" dirty="0">
                <a:cs typeface="Times New Roman"/>
              </a:rPr>
              <a:t>/2012/04/23</a:t>
            </a:r>
            <a:r>
              <a:rPr lang="en-US" sz="2400" dirty="0" smtClean="0">
                <a:cs typeface="Times New Roman"/>
              </a:rPr>
              <a:t>/48</a:t>
            </a:r>
            <a:r>
              <a:rPr lang="en-US" sz="2400" dirty="0">
                <a:cs typeface="Times New Roman"/>
              </a:rPr>
              <a:t>-significant-social-media-facts-figures-and-statistics-plus-7-infographics</a:t>
            </a:r>
            <a:r>
              <a:rPr lang="en-US" sz="2400" dirty="0" smtClean="0">
                <a:cs typeface="Times New Roman"/>
              </a:rPr>
              <a:t>/</a:t>
            </a:r>
          </a:p>
        </p:txBody>
      </p:sp>
      <p:sp>
        <p:nvSpPr>
          <p:cNvPr id="4" name="Slide Number Placeholder 3"/>
          <p:cNvSpPr>
            <a:spLocks noGrp="1"/>
          </p:cNvSpPr>
          <p:nvPr>
            <p:ph type="sldNum" sz="quarter" idx="12"/>
          </p:nvPr>
        </p:nvSpPr>
        <p:spPr/>
        <p:txBody>
          <a:bodyPr/>
          <a:lstStyle/>
          <a:p>
            <a:fld id="{52F3758B-F660-BB4B-9069-381C153EA647}" type="slidenum">
              <a:rPr lang="en-US" smtClean="0"/>
              <a:t>17</a:t>
            </a:fld>
            <a:endParaRPr lang="en-US"/>
          </a:p>
        </p:txBody>
      </p:sp>
    </p:spTree>
    <p:extLst>
      <p:ext uri="{BB962C8B-B14F-4D97-AF65-F5344CB8AC3E}">
        <p14:creationId xmlns:p14="http://schemas.microsoft.com/office/powerpoint/2010/main" val="100369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3999" cy="704282"/>
          </a:xfrm>
        </p:spPr>
        <p:txBody>
          <a:bodyPr>
            <a:normAutofit/>
          </a:bodyPr>
          <a:lstStyle/>
          <a:p>
            <a:r>
              <a:rPr lang="en-US" sz="3200" b="1" dirty="0" smtClean="0">
                <a:cs typeface="Times New Roman"/>
              </a:rPr>
              <a:t>Social Media </a:t>
            </a:r>
            <a:r>
              <a:rPr lang="en-US" sz="3200" b="1" dirty="0" smtClean="0">
                <a:cs typeface="Times New Roman"/>
              </a:rPr>
              <a:t>Can </a:t>
            </a:r>
            <a:r>
              <a:rPr lang="en-US" sz="3200" b="1" dirty="0" smtClean="0">
                <a:cs typeface="Times New Roman"/>
              </a:rPr>
              <a:t>Help Establish Your </a:t>
            </a:r>
            <a:r>
              <a:rPr lang="en-US" sz="3200" b="1" dirty="0" smtClean="0">
                <a:cs typeface="Times New Roman"/>
              </a:rPr>
              <a:t>Online Identity</a:t>
            </a:r>
            <a:r>
              <a:rPr lang="en-US" sz="3200" b="1" dirty="0">
                <a:cs typeface="Times New Roman"/>
              </a:rPr>
              <a:t> </a:t>
            </a:r>
            <a:r>
              <a:rPr lang="en-US" sz="3200" b="1" dirty="0" smtClean="0">
                <a:cs typeface="Times New Roman"/>
              </a:rPr>
              <a:t>--</a:t>
            </a:r>
            <a:r>
              <a:rPr lang="en-US" sz="3200" b="1" dirty="0" smtClean="0">
                <a:cs typeface="Times New Roman"/>
              </a:rPr>
              <a:t> </a:t>
            </a:r>
            <a:r>
              <a:rPr lang="en-US" sz="3200" b="1" dirty="0" smtClean="0">
                <a:cs typeface="Times New Roman"/>
              </a:rPr>
              <a:t>But Also Increase Your Risk of ID Theft</a:t>
            </a:r>
            <a:endParaRPr lang="en-US" sz="3200" b="1" dirty="0">
              <a:cs typeface="Times New Roman"/>
            </a:endParaRPr>
          </a:p>
        </p:txBody>
      </p:sp>
      <p:sp>
        <p:nvSpPr>
          <p:cNvPr id="3" name="Content Placeholder 2"/>
          <p:cNvSpPr>
            <a:spLocks noGrp="1"/>
          </p:cNvSpPr>
          <p:nvPr>
            <p:ph idx="1"/>
          </p:nvPr>
        </p:nvSpPr>
        <p:spPr>
          <a:xfrm>
            <a:off x="156445" y="1187583"/>
            <a:ext cx="8806953" cy="5502474"/>
          </a:xfrm>
        </p:spPr>
        <p:txBody>
          <a:bodyPr>
            <a:normAutofit/>
          </a:bodyPr>
          <a:lstStyle/>
          <a:p>
            <a:r>
              <a:rPr lang="en-US" sz="2400" dirty="0" smtClean="0">
                <a:cs typeface="Times New Roman"/>
              </a:rPr>
              <a:t>There's a tension when it comes to use of social media.</a:t>
            </a:r>
          </a:p>
          <a:p>
            <a:r>
              <a:rPr lang="en-US" sz="2400" dirty="0" smtClean="0">
                <a:cs typeface="Times New Roman"/>
              </a:rPr>
              <a:t>On the one hand, your social network presence includes a "web of trust" consisting of friends and other individuals who know and interact with you.</a:t>
            </a:r>
            <a:r>
              <a:rPr lang="en-US" sz="2400" dirty="0">
                <a:cs typeface="Times New Roman"/>
              </a:rPr>
              <a:t> </a:t>
            </a:r>
            <a:r>
              <a:rPr lang="en-US" sz="2400" dirty="0" smtClean="0">
                <a:cs typeface="Times New Roman"/>
              </a:rPr>
              <a:t>By doing so, they provide "proof" of your legitimacy. This is a web of "social trust" that may remind you of PGP/Gnu Privacy Guard's web of "cryptographic trust." We </a:t>
            </a:r>
            <a:r>
              <a:rPr lang="en-US" sz="2400" dirty="0" smtClean="0">
                <a:cs typeface="Times New Roman"/>
              </a:rPr>
              <a:t>know </a:t>
            </a:r>
            <a:r>
              <a:rPr lang="en-US" sz="2400" dirty="0" smtClean="0">
                <a:cs typeface="Times New Roman"/>
              </a:rPr>
              <a:t>that you </a:t>
            </a:r>
            <a:r>
              <a:rPr lang="en-US" sz="2400" dirty="0" smtClean="0">
                <a:cs typeface="Times New Roman"/>
              </a:rPr>
              <a:t>really exist </a:t>
            </a:r>
            <a:r>
              <a:rPr lang="en-US" sz="2400" dirty="0" smtClean="0">
                <a:cs typeface="Times New Roman"/>
              </a:rPr>
              <a:t>because </a:t>
            </a:r>
            <a:r>
              <a:rPr lang="en-US" sz="2400" dirty="0" smtClean="0">
                <a:cs typeface="Times New Roman"/>
              </a:rPr>
              <a:t>other Facebook </a:t>
            </a:r>
            <a:r>
              <a:rPr lang="en-US" sz="2400" dirty="0" smtClean="0">
                <a:cs typeface="Times New Roman"/>
              </a:rPr>
              <a:t>users </a:t>
            </a:r>
            <a:r>
              <a:rPr lang="en-US" sz="2400" dirty="0" smtClean="0">
                <a:cs typeface="Times New Roman"/>
              </a:rPr>
              <a:t>friend </a:t>
            </a:r>
            <a:r>
              <a:rPr lang="en-US" sz="2400" dirty="0" smtClean="0">
                <a:cs typeface="Times New Roman"/>
              </a:rPr>
              <a:t>you. :-;</a:t>
            </a:r>
          </a:p>
          <a:p>
            <a:r>
              <a:rPr lang="en-US" sz="2400" dirty="0" smtClean="0">
                <a:cs typeface="Times New Roman"/>
              </a:rPr>
              <a:t>On the other hand, </a:t>
            </a:r>
            <a:r>
              <a:rPr lang="en-US" sz="2400" dirty="0" smtClean="0">
                <a:cs typeface="Times New Roman"/>
              </a:rPr>
              <a:t>use of social media </a:t>
            </a:r>
            <a:r>
              <a:rPr lang="en-US" sz="2400" dirty="0" smtClean="0">
                <a:cs typeface="Times New Roman"/>
              </a:rPr>
              <a:t>will result in </a:t>
            </a:r>
            <a:r>
              <a:rPr lang="en-US" sz="2400" dirty="0" smtClean="0">
                <a:cs typeface="Times New Roman"/>
              </a:rPr>
              <a:t>details </a:t>
            </a:r>
            <a:r>
              <a:rPr lang="en-US" sz="2400" dirty="0" smtClean="0">
                <a:cs typeface="Times New Roman"/>
              </a:rPr>
              <a:t>of your personal and professional life </a:t>
            </a:r>
            <a:r>
              <a:rPr lang="en-US" sz="2400" dirty="0" smtClean="0">
                <a:cs typeface="Times New Roman"/>
              </a:rPr>
              <a:t>being publicly exposed </a:t>
            </a:r>
            <a:r>
              <a:rPr lang="en-US" sz="2400" dirty="0" smtClean="0">
                <a:cs typeface="Times New Roman"/>
              </a:rPr>
              <a:t>and that may increase your risk of having your identity stolen (trivial example: if your password reset question is "What high school did you attend?" and your social media page talks about the fact that you will be attending the Lincoln High School reunion in August, well...)</a:t>
            </a:r>
          </a:p>
        </p:txBody>
      </p:sp>
      <p:sp>
        <p:nvSpPr>
          <p:cNvPr id="4" name="Slide Number Placeholder 3"/>
          <p:cNvSpPr>
            <a:spLocks noGrp="1"/>
          </p:cNvSpPr>
          <p:nvPr>
            <p:ph type="sldNum" sz="quarter" idx="12"/>
          </p:nvPr>
        </p:nvSpPr>
        <p:spPr/>
        <p:txBody>
          <a:bodyPr/>
          <a:lstStyle/>
          <a:p>
            <a:fld id="{52F3758B-F660-BB4B-9069-381C153EA647}" type="slidenum">
              <a:rPr lang="en-US" smtClean="0"/>
              <a:t>18</a:t>
            </a:fld>
            <a:endParaRPr lang="en-US"/>
          </a:p>
        </p:txBody>
      </p:sp>
    </p:spTree>
    <p:extLst>
      <p:ext uri="{BB962C8B-B14F-4D97-AF65-F5344CB8AC3E}">
        <p14:creationId xmlns:p14="http://schemas.microsoft.com/office/powerpoint/2010/main" val="67957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F3758B-F660-BB4B-9069-381C153EA647}" type="slidenum">
              <a:rPr lang="en-US" smtClean="0"/>
              <a:t>19</a:t>
            </a:fld>
            <a:endParaRPr lang="en-US"/>
          </a:p>
        </p:txBody>
      </p:sp>
      <p:pic>
        <p:nvPicPr>
          <p:cNvPr id="7" name="Picture 6" descr="credit-burea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420" y="309088"/>
            <a:ext cx="5873302" cy="6270269"/>
          </a:xfrm>
          <a:prstGeom prst="rect">
            <a:avLst/>
          </a:prstGeom>
        </p:spPr>
      </p:pic>
    </p:spTree>
    <p:extLst>
      <p:ext uri="{BB962C8B-B14F-4D97-AF65-F5344CB8AC3E}">
        <p14:creationId xmlns:p14="http://schemas.microsoft.com/office/powerpoint/2010/main" val="2324061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062" y="2130425"/>
            <a:ext cx="8605278" cy="1470025"/>
          </a:xfrm>
        </p:spPr>
        <p:txBody>
          <a:bodyPr>
            <a:normAutofit/>
          </a:bodyPr>
          <a:lstStyle/>
          <a:p>
            <a:r>
              <a:rPr lang="en-US" sz="3200" b="1" dirty="0"/>
              <a:t>1</a:t>
            </a:r>
            <a:r>
              <a:rPr lang="en-US" sz="3200" b="1" dirty="0" smtClean="0"/>
              <a:t>. Introduction</a:t>
            </a:r>
            <a:endParaRPr lang="en-US" sz="3200" b="1"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52F3758B-F660-BB4B-9069-381C153EA647}" type="slidenum">
              <a:rPr lang="en-US" smtClean="0"/>
              <a:t>2</a:t>
            </a:fld>
            <a:endParaRPr lang="en-US"/>
          </a:p>
        </p:txBody>
      </p:sp>
    </p:spTree>
    <p:extLst>
      <p:ext uri="{BB962C8B-B14F-4D97-AF65-F5344CB8AC3E}">
        <p14:creationId xmlns:p14="http://schemas.microsoft.com/office/powerpoint/2010/main" val="28679192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4"/>
            <a:ext cx="8806953" cy="704282"/>
          </a:xfrm>
        </p:spPr>
        <p:txBody>
          <a:bodyPr>
            <a:normAutofit/>
          </a:bodyPr>
          <a:lstStyle/>
          <a:p>
            <a:r>
              <a:rPr lang="en-US" sz="3200" b="1" dirty="0">
                <a:cs typeface="Times New Roman"/>
              </a:rPr>
              <a:t>Why Identity Management </a:t>
            </a:r>
            <a:r>
              <a:rPr lang="en-US" sz="3200" b="1" u="sng" dirty="0">
                <a:cs typeface="Times New Roman"/>
              </a:rPr>
              <a:t>Now</a:t>
            </a:r>
            <a:r>
              <a:rPr lang="en-US" sz="3200" b="1" dirty="0">
                <a:cs typeface="Times New Roman"/>
              </a:rPr>
              <a:t>? </a:t>
            </a:r>
            <a:r>
              <a:rPr lang="en-US" sz="3200" b="1" dirty="0" smtClean="0">
                <a:cs typeface="Times New Roman"/>
              </a:rPr>
              <a:t>The Cloud</a:t>
            </a:r>
            <a:endParaRPr lang="en-US" sz="3200" b="1" dirty="0">
              <a:latin typeface="Times New Roman"/>
              <a:cs typeface="Times New Roman"/>
            </a:endParaRPr>
          </a:p>
        </p:txBody>
      </p:sp>
      <p:sp>
        <p:nvSpPr>
          <p:cNvPr id="3" name="Content Placeholder 2"/>
          <p:cNvSpPr>
            <a:spLocks noGrp="1"/>
          </p:cNvSpPr>
          <p:nvPr>
            <p:ph idx="1"/>
          </p:nvPr>
        </p:nvSpPr>
        <p:spPr>
          <a:xfrm>
            <a:off x="156445" y="1058208"/>
            <a:ext cx="8806953" cy="5631849"/>
          </a:xfrm>
        </p:spPr>
        <p:txBody>
          <a:bodyPr>
            <a:normAutofit/>
          </a:bodyPr>
          <a:lstStyle/>
          <a:p>
            <a:r>
              <a:rPr lang="en-US" sz="2400" dirty="0">
                <a:cs typeface="Times New Roman"/>
              </a:rPr>
              <a:t>Many organizations want to take advantage of "</a:t>
            </a:r>
            <a:r>
              <a:rPr lang="en-US" sz="2400" u="sng" dirty="0">
                <a:cs typeface="Times New Roman"/>
              </a:rPr>
              <a:t>cloud-based services</a:t>
            </a:r>
            <a:r>
              <a:rPr lang="en-US" sz="2400" dirty="0">
                <a:cs typeface="Times New Roman"/>
              </a:rPr>
              <a:t>" delivered by 3</a:t>
            </a:r>
            <a:r>
              <a:rPr lang="en-US" sz="2400" baseline="30000" dirty="0">
                <a:cs typeface="Times New Roman"/>
              </a:rPr>
              <a:t>rd</a:t>
            </a:r>
            <a:r>
              <a:rPr lang="en-US" sz="2400" dirty="0">
                <a:cs typeface="Times New Roman"/>
              </a:rPr>
              <a:t> parties entities, which increases the importance of scalable online identity management beyond traditional organizational boundaries.</a:t>
            </a:r>
          </a:p>
          <a:p>
            <a:r>
              <a:rPr lang="en-US" sz="2400" dirty="0" smtClean="0">
                <a:cs typeface="Times New Roman"/>
              </a:rPr>
              <a:t>You really don't want each new cloud-based service to have its </a:t>
            </a:r>
            <a:br>
              <a:rPr lang="en-US" sz="2400" dirty="0" smtClean="0">
                <a:cs typeface="Times New Roman"/>
              </a:rPr>
            </a:br>
            <a:r>
              <a:rPr lang="en-US" sz="2400" dirty="0" smtClean="0">
                <a:cs typeface="Times New Roman"/>
              </a:rPr>
              <a:t>own new username and password, right? That's what makes users go crazy/get confused/reuse the same password everywhere.</a:t>
            </a:r>
          </a:p>
          <a:p>
            <a:r>
              <a:rPr lang="en-US" sz="2400" dirty="0" smtClean="0">
                <a:cs typeface="Times New Roman"/>
              </a:rPr>
              <a:t>Other options are even worse, including periodically copying passwords from some master system over to the the cloud based service(s) – wow, now </a:t>
            </a:r>
            <a:r>
              <a:rPr lang="en-US" sz="2400" i="1" dirty="0" smtClean="0">
                <a:cs typeface="Times New Roman"/>
              </a:rPr>
              <a:t>there's</a:t>
            </a:r>
            <a:r>
              <a:rPr lang="en-US" sz="2400" dirty="0" smtClean="0">
                <a:cs typeface="Times New Roman"/>
              </a:rPr>
              <a:t> a nightmare.</a:t>
            </a:r>
          </a:p>
          <a:p>
            <a:r>
              <a:rPr lang="en-US" sz="2400" dirty="0" smtClean="0">
                <a:cs typeface="Times New Roman"/>
              </a:rPr>
              <a:t>You really want a federated approach, where the cloud-based service provider will </a:t>
            </a:r>
            <a:r>
              <a:rPr lang="en-US" sz="2400" i="1" dirty="0" smtClean="0">
                <a:cs typeface="Times New Roman"/>
              </a:rPr>
              <a:t>trust</a:t>
            </a:r>
            <a:r>
              <a:rPr lang="en-US" sz="2400" dirty="0" smtClean="0">
                <a:cs typeface="Times New Roman"/>
              </a:rPr>
              <a:t> the local identity provider to authenticate the user in question on their behalf.</a:t>
            </a:r>
          </a:p>
        </p:txBody>
      </p:sp>
      <p:sp>
        <p:nvSpPr>
          <p:cNvPr id="4" name="Slide Number Placeholder 3"/>
          <p:cNvSpPr>
            <a:spLocks noGrp="1"/>
          </p:cNvSpPr>
          <p:nvPr>
            <p:ph type="sldNum" sz="quarter" idx="12"/>
          </p:nvPr>
        </p:nvSpPr>
        <p:spPr/>
        <p:txBody>
          <a:bodyPr/>
          <a:lstStyle/>
          <a:p>
            <a:fld id="{52F3758B-F660-BB4B-9069-381C153EA647}" type="slidenum">
              <a:rPr lang="en-US" smtClean="0"/>
              <a:t>20</a:t>
            </a:fld>
            <a:endParaRPr lang="en-US"/>
          </a:p>
        </p:txBody>
      </p:sp>
    </p:spTree>
    <p:extLst>
      <p:ext uri="{BB962C8B-B14F-4D97-AF65-F5344CB8AC3E}">
        <p14:creationId xmlns:p14="http://schemas.microsoft.com/office/powerpoint/2010/main" val="410759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4"/>
            <a:ext cx="8806953" cy="704282"/>
          </a:xfrm>
        </p:spPr>
        <p:txBody>
          <a:bodyPr>
            <a:normAutofit/>
          </a:bodyPr>
          <a:lstStyle/>
          <a:p>
            <a:r>
              <a:rPr lang="en-US" sz="3200" b="1" dirty="0" smtClean="0">
                <a:latin typeface="Times New Roman"/>
                <a:cs typeface="Times New Roman"/>
              </a:rPr>
              <a:t>Example: AWS and Federated ID Management</a:t>
            </a:r>
            <a:endParaRPr lang="en-US" sz="3200" b="1"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21</a:t>
            </a:fld>
            <a:endParaRPr lang="en-US"/>
          </a:p>
        </p:txBody>
      </p:sp>
      <p:pic>
        <p:nvPicPr>
          <p:cNvPr id="6" name="Picture 5" descr="aws-feder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907" y="879126"/>
            <a:ext cx="7039563" cy="5588893"/>
          </a:xfrm>
          <a:prstGeom prst="rect">
            <a:avLst/>
          </a:prstGeom>
        </p:spPr>
      </p:pic>
    </p:spTree>
    <p:extLst>
      <p:ext uri="{BB962C8B-B14F-4D97-AF65-F5344CB8AC3E}">
        <p14:creationId xmlns:p14="http://schemas.microsoft.com/office/powerpoint/2010/main" val="3316396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4"/>
            <a:ext cx="8806953" cy="704282"/>
          </a:xfrm>
        </p:spPr>
        <p:txBody>
          <a:bodyPr>
            <a:normAutofit/>
          </a:bodyPr>
          <a:lstStyle/>
          <a:p>
            <a:r>
              <a:rPr lang="en-US" sz="3200" b="1" dirty="0">
                <a:cs typeface="Times New Roman"/>
              </a:rPr>
              <a:t>Why Identity Management </a:t>
            </a:r>
            <a:r>
              <a:rPr lang="en-US" sz="3200" b="1" u="sng" dirty="0">
                <a:cs typeface="Times New Roman"/>
              </a:rPr>
              <a:t>Now</a:t>
            </a:r>
            <a:r>
              <a:rPr lang="en-US" sz="3200" b="1" dirty="0">
                <a:cs typeface="Times New Roman"/>
              </a:rPr>
              <a:t>? </a:t>
            </a:r>
            <a:r>
              <a:rPr lang="en-US" sz="3200" b="1" dirty="0" smtClean="0">
                <a:cs typeface="Times New Roman"/>
              </a:rPr>
              <a:t>Do Not Track</a:t>
            </a:r>
            <a:endParaRPr lang="en-US" sz="3200" b="1" dirty="0">
              <a:latin typeface="Times New Roman"/>
              <a:cs typeface="Times New Roman"/>
            </a:endParaRPr>
          </a:p>
        </p:txBody>
      </p:sp>
      <p:sp>
        <p:nvSpPr>
          <p:cNvPr id="3" name="Content Placeholder 2"/>
          <p:cNvSpPr>
            <a:spLocks noGrp="1"/>
          </p:cNvSpPr>
          <p:nvPr>
            <p:ph idx="1"/>
          </p:nvPr>
        </p:nvSpPr>
        <p:spPr>
          <a:xfrm>
            <a:off x="156445" y="1058208"/>
            <a:ext cx="8806953" cy="5631849"/>
          </a:xfrm>
        </p:spPr>
        <p:txBody>
          <a:bodyPr>
            <a:normAutofit/>
          </a:bodyPr>
          <a:lstStyle/>
          <a:p>
            <a:r>
              <a:rPr lang="en-US" sz="2400" dirty="0" smtClean="0">
                <a:cs typeface="Times New Roman"/>
              </a:rPr>
              <a:t>For a long time, regular cookies, Flash cookies and other persistent identifiers made it relatively easy </a:t>
            </a:r>
            <a:r>
              <a:rPr lang="en-US" sz="2400" dirty="0" smtClean="0">
                <a:cs typeface="Times New Roman"/>
              </a:rPr>
              <a:t>for </a:t>
            </a:r>
            <a:r>
              <a:rPr lang="en-US" sz="2400" dirty="0" smtClean="0">
                <a:cs typeface="Times New Roman"/>
              </a:rPr>
              <a:t>marketers and others </a:t>
            </a:r>
            <a:r>
              <a:rPr lang="en-US" sz="2400" dirty="0" smtClean="0">
                <a:cs typeface="Times New Roman"/>
              </a:rPr>
              <a:t>to </a:t>
            </a:r>
            <a:r>
              <a:rPr lang="en-US" sz="2400" dirty="0" smtClean="0">
                <a:cs typeface="Times New Roman"/>
              </a:rPr>
              <a:t>track user identities over time... but that tradition of tracking online activity is now being challenged </a:t>
            </a:r>
            <a:r>
              <a:rPr lang="en-US" sz="2400" dirty="0" smtClean="0">
                <a:cs typeface="Times New Roman"/>
              </a:rPr>
              <a:t>as a result of </a:t>
            </a:r>
            <a:r>
              <a:rPr lang="en-US" sz="2400" dirty="0" smtClean="0">
                <a:cs typeface="Times New Roman"/>
              </a:rPr>
              <a:t>things like </a:t>
            </a:r>
            <a:r>
              <a:rPr lang="en-US" sz="2400" dirty="0" smtClean="0">
                <a:cs typeface="Times New Roman"/>
              </a:rPr>
              <a:t>community "</a:t>
            </a:r>
            <a:r>
              <a:rPr lang="en-US" sz="2400" dirty="0" smtClean="0">
                <a:cs typeface="Times New Roman"/>
              </a:rPr>
              <a:t>Do Not Track" efforts and </a:t>
            </a:r>
            <a:r>
              <a:rPr lang="en-US" sz="2400" dirty="0" smtClean="0">
                <a:cs typeface="Times New Roman"/>
              </a:rPr>
              <a:t>free technical browser </a:t>
            </a:r>
            <a:br>
              <a:rPr lang="en-US" sz="2400" dirty="0" smtClean="0">
                <a:cs typeface="Times New Roman"/>
              </a:rPr>
            </a:br>
            <a:r>
              <a:rPr lang="en-US" sz="2400" dirty="0" smtClean="0">
                <a:cs typeface="Times New Roman"/>
              </a:rPr>
              <a:t>anti</a:t>
            </a:r>
            <a:r>
              <a:rPr lang="en-US" sz="2400" dirty="0" smtClean="0">
                <a:cs typeface="Times New Roman"/>
              </a:rPr>
              <a:t>-tracking/tracker-blocking tools such as Ghostery.</a:t>
            </a:r>
          </a:p>
          <a:p>
            <a:endParaRPr lang="en-US" sz="2400" dirty="0">
              <a:cs typeface="Times New Roman"/>
            </a:endParaRPr>
          </a:p>
          <a:p>
            <a:r>
              <a:rPr lang="en-US" sz="2400" dirty="0" smtClean="0">
                <a:cs typeface="Times New Roman"/>
              </a:rPr>
              <a:t>The trustworthiness of online tracking </a:t>
            </a:r>
            <a:r>
              <a:rPr lang="en-US" sz="2400" dirty="0" smtClean="0">
                <a:cs typeface="Times New Roman"/>
              </a:rPr>
              <a:t>identifiers </a:t>
            </a:r>
            <a:r>
              <a:rPr lang="en-US" sz="2400" dirty="0" smtClean="0">
                <a:cs typeface="Times New Roman"/>
              </a:rPr>
              <a:t>is also </a:t>
            </a:r>
            <a:r>
              <a:rPr lang="en-US" sz="2400" dirty="0" smtClean="0">
                <a:cs typeface="Times New Roman"/>
              </a:rPr>
              <a:t>being eroded by things </a:t>
            </a:r>
            <a:r>
              <a:rPr lang="en-US" sz="2400" dirty="0" smtClean="0">
                <a:cs typeface="Times New Roman"/>
              </a:rPr>
              <a:t>like "Persistent ID" cloning tools for Apple iTunes, potentially allowing multiple iTunes installations to </a:t>
            </a:r>
            <a:r>
              <a:rPr lang="en-US" sz="2400" dirty="0" smtClean="0">
                <a:cs typeface="Times New Roman"/>
              </a:rPr>
              <a:t/>
            </a:r>
            <a:br>
              <a:rPr lang="en-US" sz="2400" dirty="0" smtClean="0">
                <a:cs typeface="Times New Roman"/>
              </a:rPr>
            </a:br>
            <a:r>
              <a:rPr lang="en-US" sz="2400" dirty="0" smtClean="0">
                <a:cs typeface="Times New Roman"/>
              </a:rPr>
              <a:t>appear </a:t>
            </a:r>
            <a:r>
              <a:rPr lang="en-US" sz="2400" dirty="0" smtClean="0">
                <a:cs typeface="Times New Roman"/>
              </a:rPr>
              <a:t>to have the same Persistent ID.</a:t>
            </a:r>
          </a:p>
        </p:txBody>
      </p:sp>
      <p:sp>
        <p:nvSpPr>
          <p:cNvPr id="4" name="Slide Number Placeholder 3"/>
          <p:cNvSpPr>
            <a:spLocks noGrp="1"/>
          </p:cNvSpPr>
          <p:nvPr>
            <p:ph type="sldNum" sz="quarter" idx="12"/>
          </p:nvPr>
        </p:nvSpPr>
        <p:spPr/>
        <p:txBody>
          <a:bodyPr/>
          <a:lstStyle/>
          <a:p>
            <a:fld id="{52F3758B-F660-BB4B-9069-381C153EA647}" type="slidenum">
              <a:rPr lang="en-US" smtClean="0"/>
              <a:t>22</a:t>
            </a:fld>
            <a:endParaRPr lang="en-US"/>
          </a:p>
        </p:txBody>
      </p:sp>
    </p:spTree>
    <p:extLst>
      <p:ext uri="{BB962C8B-B14F-4D97-AF65-F5344CB8AC3E}">
        <p14:creationId xmlns:p14="http://schemas.microsoft.com/office/powerpoint/2010/main" val="519769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not-tr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21" y="308597"/>
            <a:ext cx="7442214" cy="6288382"/>
          </a:xfrm>
          <a:prstGeom prst="rect">
            <a:avLst/>
          </a:prstGeom>
        </p:spPr>
      </p:pic>
      <p:sp>
        <p:nvSpPr>
          <p:cNvPr id="2" name="Slide Number Placeholder 1"/>
          <p:cNvSpPr>
            <a:spLocks noGrp="1"/>
          </p:cNvSpPr>
          <p:nvPr>
            <p:ph type="sldNum" sz="quarter" idx="12"/>
          </p:nvPr>
        </p:nvSpPr>
        <p:spPr/>
        <p:txBody>
          <a:bodyPr/>
          <a:lstStyle/>
          <a:p>
            <a:fld id="{52F3758B-F660-BB4B-9069-381C153EA647}" type="slidenum">
              <a:rPr lang="en-US" smtClean="0"/>
              <a:t>23</a:t>
            </a:fld>
            <a:endParaRPr lang="en-US"/>
          </a:p>
        </p:txBody>
      </p:sp>
    </p:spTree>
    <p:extLst>
      <p:ext uri="{BB962C8B-B14F-4D97-AF65-F5344CB8AC3E}">
        <p14:creationId xmlns:p14="http://schemas.microsoft.com/office/powerpoint/2010/main" val="2351546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host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474" y="196684"/>
            <a:ext cx="7807158" cy="6293876"/>
          </a:xfrm>
          <a:prstGeom prst="rect">
            <a:avLst/>
          </a:prstGeom>
        </p:spPr>
      </p:pic>
      <p:sp>
        <p:nvSpPr>
          <p:cNvPr id="3" name="Slide Number Placeholder 2"/>
          <p:cNvSpPr>
            <a:spLocks noGrp="1"/>
          </p:cNvSpPr>
          <p:nvPr>
            <p:ph type="sldNum" sz="quarter" idx="12"/>
          </p:nvPr>
        </p:nvSpPr>
        <p:spPr/>
        <p:txBody>
          <a:bodyPr/>
          <a:lstStyle/>
          <a:p>
            <a:fld id="{52F3758B-F660-BB4B-9069-381C153EA647}" type="slidenum">
              <a:rPr lang="en-US" smtClean="0"/>
              <a:t>24</a:t>
            </a:fld>
            <a:endParaRPr lang="en-US"/>
          </a:p>
        </p:txBody>
      </p:sp>
    </p:spTree>
    <p:extLst>
      <p:ext uri="{BB962C8B-B14F-4D97-AF65-F5344CB8AC3E}">
        <p14:creationId xmlns:p14="http://schemas.microsoft.com/office/powerpoint/2010/main" val="3946688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3999" cy="704282"/>
          </a:xfrm>
        </p:spPr>
        <p:txBody>
          <a:bodyPr>
            <a:normAutofit/>
          </a:bodyPr>
          <a:lstStyle/>
          <a:p>
            <a:r>
              <a:rPr lang="en-US" sz="3200" b="1" dirty="0">
                <a:cs typeface="Times New Roman"/>
              </a:rPr>
              <a:t>Why Identity Management </a:t>
            </a:r>
            <a:r>
              <a:rPr lang="en-US" sz="3200" b="1" u="sng" dirty="0">
                <a:cs typeface="Times New Roman"/>
              </a:rPr>
              <a:t>Now</a:t>
            </a:r>
            <a:r>
              <a:rPr lang="en-US" sz="3200" b="1" dirty="0">
                <a:cs typeface="Times New Roman"/>
              </a:rPr>
              <a:t>? </a:t>
            </a:r>
            <a:r>
              <a:rPr lang="en-US" sz="3200" b="1" dirty="0" smtClean="0">
                <a:cs typeface="Times New Roman"/>
              </a:rPr>
              <a:t>Account Hijacks</a:t>
            </a:r>
            <a:endParaRPr lang="en-US" sz="3200" b="1" dirty="0">
              <a:latin typeface="Times New Roman"/>
              <a:cs typeface="Times New Roman"/>
            </a:endParaRPr>
          </a:p>
        </p:txBody>
      </p:sp>
      <p:sp>
        <p:nvSpPr>
          <p:cNvPr id="3" name="Content Placeholder 2"/>
          <p:cNvSpPr>
            <a:spLocks noGrp="1"/>
          </p:cNvSpPr>
          <p:nvPr>
            <p:ph idx="1"/>
          </p:nvPr>
        </p:nvSpPr>
        <p:spPr>
          <a:xfrm>
            <a:off x="156445" y="1058208"/>
            <a:ext cx="8806953" cy="5631849"/>
          </a:xfrm>
        </p:spPr>
        <p:txBody>
          <a:bodyPr>
            <a:normAutofit/>
          </a:bodyPr>
          <a:lstStyle/>
          <a:p>
            <a:r>
              <a:rPr lang="en-US" sz="2400" dirty="0" smtClean="0"/>
              <a:t>"The </a:t>
            </a:r>
            <a:r>
              <a:rPr lang="en-US" sz="2400" dirty="0"/>
              <a:t>way we daisy-chain accounts, with our email address doubling as a universal username, creates a single point of failure that can be exploited with devastating results. Thanks to an explosion of personal information being stored in the cloud, tricking customer service agents into resetting passwords has never been easier. </a:t>
            </a:r>
            <a:r>
              <a:rPr lang="en-US" sz="2400" dirty="0" smtClean="0"/>
              <a:t>[* * *] This </a:t>
            </a:r>
            <a:r>
              <a:rPr lang="en-US" sz="2400" dirty="0"/>
              <a:t>summer, hackers destroyed my entire digital life in the span of an hour. My Apple, Twitter, and Gmail passwords were all robust—seven, 10, and 19 characters, respectively, all alphanumeric, some with symbols thrown in as well—but the three accounts were linked, so once the hackers had conned their way into one, they had them all</a:t>
            </a:r>
            <a:r>
              <a:rPr lang="en-US" sz="2400" dirty="0" smtClean="0"/>
              <a:t>."</a:t>
            </a:r>
            <a:br>
              <a:rPr lang="en-US" sz="2400" dirty="0" smtClean="0"/>
            </a:br>
            <a:r>
              <a:rPr lang="en-US" sz="2400" dirty="0" smtClean="0"/>
              <a:t/>
            </a:r>
            <a:br>
              <a:rPr lang="en-US" sz="2400" dirty="0" smtClean="0"/>
            </a:br>
            <a:r>
              <a:rPr lang="en-US" sz="2400" dirty="0" smtClean="0"/>
              <a:t>"</a:t>
            </a:r>
            <a:r>
              <a:rPr lang="en-US" sz="2400" dirty="0"/>
              <a:t>Kill the Password: Why a String of Characters Can’t Protect Us </a:t>
            </a:r>
            <a:r>
              <a:rPr lang="en-US" sz="2400" dirty="0" smtClean="0"/>
              <a:t>Anymore,"  Matt Honan, Wired, 11.15.12,</a:t>
            </a:r>
            <a:r>
              <a:rPr lang="en-US" sz="2400" b="1" dirty="0"/>
              <a:t/>
            </a:r>
            <a:br>
              <a:rPr lang="en-US" sz="2400" b="1" dirty="0"/>
            </a:br>
            <a:r>
              <a:rPr lang="en-US" sz="2200" dirty="0" err="1" smtClean="0"/>
              <a:t>www.wired.com</a:t>
            </a:r>
            <a:r>
              <a:rPr lang="en-US" sz="2200" dirty="0"/>
              <a:t>/</a:t>
            </a:r>
            <a:r>
              <a:rPr lang="en-US" sz="2200" dirty="0" err="1"/>
              <a:t>gadgetlab</a:t>
            </a:r>
            <a:r>
              <a:rPr lang="en-US" sz="2200" dirty="0"/>
              <a:t>/2012/11/</a:t>
            </a:r>
            <a:r>
              <a:rPr lang="en-US" sz="2200" dirty="0" err="1"/>
              <a:t>ff</a:t>
            </a:r>
            <a:r>
              <a:rPr lang="en-US" sz="2200" dirty="0"/>
              <a:t>-mat-</a:t>
            </a:r>
            <a:r>
              <a:rPr lang="en-US" sz="2200" dirty="0" err="1"/>
              <a:t>honan</a:t>
            </a:r>
            <a:r>
              <a:rPr lang="en-US" sz="2200" dirty="0"/>
              <a:t>-password-hacker/</a:t>
            </a:r>
            <a:endParaRPr lang="en-US" sz="2200" dirty="0" smtClean="0"/>
          </a:p>
        </p:txBody>
      </p:sp>
      <p:sp>
        <p:nvSpPr>
          <p:cNvPr id="4" name="Slide Number Placeholder 3"/>
          <p:cNvSpPr>
            <a:spLocks noGrp="1"/>
          </p:cNvSpPr>
          <p:nvPr>
            <p:ph type="sldNum" sz="quarter" idx="12"/>
          </p:nvPr>
        </p:nvSpPr>
        <p:spPr/>
        <p:txBody>
          <a:bodyPr/>
          <a:lstStyle/>
          <a:p>
            <a:fld id="{52F3758B-F660-BB4B-9069-381C153EA647}" type="slidenum">
              <a:rPr lang="en-US" smtClean="0"/>
              <a:t>25</a:t>
            </a:fld>
            <a:endParaRPr lang="en-US"/>
          </a:p>
        </p:txBody>
      </p:sp>
    </p:spTree>
    <p:extLst>
      <p:ext uri="{BB962C8B-B14F-4D97-AF65-F5344CB8AC3E}">
        <p14:creationId xmlns:p14="http://schemas.microsoft.com/office/powerpoint/2010/main" val="3699882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F3758B-F660-BB4B-9069-381C153EA647}" type="slidenum">
              <a:rPr lang="en-US" smtClean="0"/>
              <a:t>26</a:t>
            </a:fld>
            <a:endParaRPr lang="en-US"/>
          </a:p>
        </p:txBody>
      </p:sp>
      <p:sp>
        <p:nvSpPr>
          <p:cNvPr id="8" name="TextBox 7"/>
          <p:cNvSpPr txBox="1"/>
          <p:nvPr/>
        </p:nvSpPr>
        <p:spPr>
          <a:xfrm>
            <a:off x="272665" y="6033184"/>
            <a:ext cx="6403503" cy="646331"/>
          </a:xfrm>
          <a:prstGeom prst="rect">
            <a:avLst/>
          </a:prstGeom>
          <a:noFill/>
        </p:spPr>
        <p:txBody>
          <a:bodyPr wrap="none" rtlCol="0">
            <a:spAutoFit/>
          </a:bodyPr>
          <a:lstStyle/>
          <a:p>
            <a:r>
              <a:rPr lang="en-US" dirty="0" smtClean="0"/>
              <a:t>[</a:t>
            </a:r>
            <a:r>
              <a:rPr lang="en-US" i="1" dirty="0" smtClean="0"/>
              <a:t>See </a:t>
            </a:r>
            <a:r>
              <a:rPr lang="en-US" i="1" dirty="0"/>
              <a:t>also:  </a:t>
            </a:r>
            <a:r>
              <a:rPr lang="en-US" dirty="0"/>
              <a:t>http://</a:t>
            </a:r>
            <a:r>
              <a:rPr lang="en-US" dirty="0" err="1"/>
              <a:t>www.zerohedge.com</a:t>
            </a:r>
            <a:r>
              <a:rPr lang="en-US" dirty="0"/>
              <a:t>/news/2013-04-23</a:t>
            </a:r>
            <a:r>
              <a:rPr lang="en-US" dirty="0" smtClean="0"/>
              <a:t>/</a:t>
            </a:r>
            <a:br>
              <a:rPr lang="en-US" dirty="0" smtClean="0"/>
            </a:br>
            <a:r>
              <a:rPr lang="en-US" dirty="0" smtClean="0"/>
              <a:t>twitter</a:t>
            </a:r>
            <a:r>
              <a:rPr lang="en-US" dirty="0"/>
              <a:t>-hack-compete-evaporation-all-market-liquidity-one-</a:t>
            </a:r>
            <a:r>
              <a:rPr lang="en-US" dirty="0" smtClean="0"/>
              <a:t>chart ]</a:t>
            </a:r>
            <a:endParaRPr lang="en-US" dirty="0"/>
          </a:p>
        </p:txBody>
      </p:sp>
      <p:pic>
        <p:nvPicPr>
          <p:cNvPr id="9" name="Picture 8" descr="ap-twit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24" y="228600"/>
            <a:ext cx="6751151" cy="5283509"/>
          </a:xfrm>
          <a:prstGeom prst="rect">
            <a:avLst/>
          </a:prstGeom>
        </p:spPr>
      </p:pic>
    </p:spTree>
    <p:extLst>
      <p:ext uri="{BB962C8B-B14F-4D97-AF65-F5344CB8AC3E}">
        <p14:creationId xmlns:p14="http://schemas.microsoft.com/office/powerpoint/2010/main" val="3006074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3999" cy="883364"/>
          </a:xfrm>
        </p:spPr>
        <p:txBody>
          <a:bodyPr>
            <a:normAutofit/>
          </a:bodyPr>
          <a:lstStyle/>
          <a:p>
            <a:r>
              <a:rPr lang="en-US" sz="3200" b="1" dirty="0">
                <a:cs typeface="Times New Roman"/>
              </a:rPr>
              <a:t>Why Identity Management </a:t>
            </a:r>
            <a:r>
              <a:rPr lang="en-US" sz="3200" b="1" u="sng" dirty="0">
                <a:cs typeface="Times New Roman"/>
              </a:rPr>
              <a:t>Now</a:t>
            </a:r>
            <a:r>
              <a:rPr lang="en-US" sz="3200" b="1" dirty="0">
                <a:cs typeface="Times New Roman"/>
              </a:rPr>
              <a:t>? </a:t>
            </a:r>
            <a:r>
              <a:rPr lang="en-US" sz="3200" b="1" dirty="0" smtClean="0">
                <a:cs typeface="Times New Roman"/>
              </a:rPr>
              <a:t/>
            </a:r>
            <a:br>
              <a:rPr lang="en-US" sz="3200" b="1" dirty="0" smtClean="0">
                <a:cs typeface="Times New Roman"/>
              </a:rPr>
            </a:br>
            <a:r>
              <a:rPr lang="en-US" sz="3200" b="1" dirty="0" smtClean="0">
                <a:cs typeface="Times New Roman"/>
              </a:rPr>
              <a:t>Passwords Are </a:t>
            </a:r>
            <a:r>
              <a:rPr lang="en-US" sz="3200" b="1" dirty="0" smtClean="0">
                <a:cs typeface="Times New Roman"/>
              </a:rPr>
              <a:t>"Dead"</a:t>
            </a:r>
            <a:endParaRPr lang="en-US" sz="3200" b="1" dirty="0">
              <a:latin typeface="Times New Roman"/>
              <a:cs typeface="Times New Roman"/>
            </a:endParaRPr>
          </a:p>
        </p:txBody>
      </p:sp>
      <p:sp>
        <p:nvSpPr>
          <p:cNvPr id="3" name="Content Placeholder 2"/>
          <p:cNvSpPr>
            <a:spLocks noGrp="1"/>
          </p:cNvSpPr>
          <p:nvPr>
            <p:ph idx="1"/>
          </p:nvPr>
        </p:nvSpPr>
        <p:spPr>
          <a:xfrm>
            <a:off x="156445" y="1378018"/>
            <a:ext cx="8806953" cy="5312040"/>
          </a:xfrm>
        </p:spPr>
        <p:txBody>
          <a:bodyPr>
            <a:normAutofit/>
          </a:bodyPr>
          <a:lstStyle/>
          <a:p>
            <a:r>
              <a:rPr lang="en-US" sz="2400" dirty="0" smtClean="0"/>
              <a:t>"Passwords are dead."</a:t>
            </a:r>
            <a:endParaRPr lang="en-US" sz="2200" dirty="0" smtClean="0"/>
          </a:p>
          <a:p>
            <a:pPr lvl="1"/>
            <a:r>
              <a:rPr lang="en-US" sz="1800" dirty="0" smtClean="0"/>
              <a:t>Bill Gates, RSA, 2004</a:t>
            </a:r>
            <a:endParaRPr lang="en-US" sz="2400" dirty="0"/>
          </a:p>
          <a:p>
            <a:r>
              <a:rPr lang="en-US" sz="2400" dirty="0" smtClean="0"/>
              <a:t>Or are they? Passwords seem to have lingered onwards for nearly ten years in </a:t>
            </a:r>
            <a:r>
              <a:rPr lang="en-US" sz="2400" dirty="0" smtClean="0"/>
              <a:t>Bill Gate's authentication purgatory, never ascending into heaven or descending into hell.</a:t>
            </a:r>
            <a:r>
              <a:rPr lang="en-US" sz="2400" dirty="0" smtClean="0"/>
              <a:t/>
            </a:r>
            <a:br>
              <a:rPr lang="en-US" sz="2400" dirty="0" smtClean="0"/>
            </a:br>
            <a:endParaRPr lang="en-US" sz="2400" dirty="0" smtClean="0"/>
          </a:p>
          <a:p>
            <a:r>
              <a:rPr lang="en-US" sz="2400" i="1" dirty="0" smtClean="0"/>
              <a:t>"The </a:t>
            </a:r>
            <a:r>
              <a:rPr lang="en-US" sz="2400" i="1" dirty="0"/>
              <a:t>sad truth is that passwords are a problem that nobody really wants to solve.  Users want to do whatever is easiest, and don’t want to be burdened by the inconvenience of strong authentication. System owners don’t want to spend any money on stronger authentication, and lack the will to enforce an unpopular mechanism on users."</a:t>
            </a:r>
            <a:r>
              <a:rPr lang="en-US" sz="2400" dirty="0"/>
              <a:t> http://</a:t>
            </a:r>
            <a:r>
              <a:rPr lang="en-US" sz="2400" dirty="0" err="1"/>
              <a:t>blogs.gartner.com</a:t>
            </a:r>
            <a:r>
              <a:rPr lang="en-US" sz="2400" dirty="0"/>
              <a:t>/jay-</a:t>
            </a:r>
            <a:r>
              <a:rPr lang="en-US" sz="2400" dirty="0" err="1"/>
              <a:t>heiser</a:t>
            </a:r>
            <a:r>
              <a:rPr lang="en-US" sz="2400" dirty="0"/>
              <a:t>/2012/08/01/passwords-are-dead-long-live-the-password/</a:t>
            </a:r>
            <a:br>
              <a:rPr lang="en-US" sz="2400" dirty="0"/>
            </a:br>
            <a:endParaRPr lang="en-US" sz="2400" dirty="0"/>
          </a:p>
        </p:txBody>
      </p:sp>
      <p:sp>
        <p:nvSpPr>
          <p:cNvPr id="4" name="Slide Number Placeholder 3"/>
          <p:cNvSpPr>
            <a:spLocks noGrp="1"/>
          </p:cNvSpPr>
          <p:nvPr>
            <p:ph type="sldNum" sz="quarter" idx="12"/>
          </p:nvPr>
        </p:nvSpPr>
        <p:spPr/>
        <p:txBody>
          <a:bodyPr/>
          <a:lstStyle/>
          <a:p>
            <a:fld id="{52F3758B-F660-BB4B-9069-381C153EA647}" type="slidenum">
              <a:rPr lang="en-US" smtClean="0"/>
              <a:t>27</a:t>
            </a:fld>
            <a:endParaRPr lang="en-US"/>
          </a:p>
        </p:txBody>
      </p:sp>
    </p:spTree>
    <p:extLst>
      <p:ext uri="{BB962C8B-B14F-4D97-AF65-F5344CB8AC3E}">
        <p14:creationId xmlns:p14="http://schemas.microsoft.com/office/powerpoint/2010/main" val="1179753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3"/>
            <a:ext cx="8806953" cy="955291"/>
          </a:xfrm>
        </p:spPr>
        <p:txBody>
          <a:bodyPr>
            <a:normAutofit/>
          </a:bodyPr>
          <a:lstStyle/>
          <a:p>
            <a:r>
              <a:rPr lang="en-US" sz="3200" b="1" dirty="0">
                <a:cs typeface="Times New Roman"/>
              </a:rPr>
              <a:t>Why Identity Management </a:t>
            </a:r>
            <a:r>
              <a:rPr lang="en-US" sz="3200" b="1" u="sng" dirty="0">
                <a:cs typeface="Times New Roman"/>
              </a:rPr>
              <a:t>Now</a:t>
            </a:r>
            <a:r>
              <a:rPr lang="en-US" sz="3200" b="1" dirty="0">
                <a:cs typeface="Times New Roman"/>
              </a:rPr>
              <a:t>? </a:t>
            </a:r>
            <a:br>
              <a:rPr lang="en-US" sz="3200" b="1" dirty="0">
                <a:cs typeface="Times New Roman"/>
              </a:rPr>
            </a:br>
            <a:r>
              <a:rPr lang="en-US" sz="3200" b="1" dirty="0" smtClean="0">
                <a:cs typeface="Times New Roman"/>
              </a:rPr>
              <a:t>The Promise of Much-Hyped "Big Data"</a:t>
            </a:r>
            <a:endParaRPr lang="en-US" sz="3200" b="1" dirty="0">
              <a:latin typeface="Times New Roman"/>
              <a:cs typeface="Times New Roman"/>
            </a:endParaRPr>
          </a:p>
        </p:txBody>
      </p:sp>
      <p:sp>
        <p:nvSpPr>
          <p:cNvPr id="3" name="Content Placeholder 2"/>
          <p:cNvSpPr>
            <a:spLocks noGrp="1"/>
          </p:cNvSpPr>
          <p:nvPr>
            <p:ph idx="1"/>
          </p:nvPr>
        </p:nvSpPr>
        <p:spPr>
          <a:xfrm>
            <a:off x="156445" y="1328199"/>
            <a:ext cx="8806953" cy="5361857"/>
          </a:xfrm>
        </p:spPr>
        <p:txBody>
          <a:bodyPr>
            <a:normAutofit/>
          </a:bodyPr>
          <a:lstStyle/>
          <a:p>
            <a:r>
              <a:rPr lang="en-US" sz="2400" dirty="0" smtClean="0">
                <a:latin typeface="Times New Roman"/>
                <a:cs typeface="Times New Roman"/>
              </a:rPr>
              <a:t>Finally, we need to recognize that identity management underlies and supports much of the interest in "big data" -- whether you're a marketer who's delighted by what </a:t>
            </a:r>
            <a:r>
              <a:rPr lang="en-US" sz="2400" dirty="0" smtClean="0">
                <a:latin typeface="Times New Roman"/>
                <a:cs typeface="Times New Roman"/>
              </a:rPr>
              <a:t>you've been able </a:t>
            </a:r>
            <a:r>
              <a:rPr lang="en-US" sz="2400" dirty="0" smtClean="0">
                <a:latin typeface="Times New Roman"/>
                <a:cs typeface="Times New Roman"/>
              </a:rPr>
              <a:t>to </a:t>
            </a:r>
            <a:r>
              <a:rPr lang="en-US" sz="2400" dirty="0" smtClean="0">
                <a:latin typeface="Times New Roman"/>
                <a:cs typeface="Times New Roman"/>
              </a:rPr>
              <a:t>accumulate, </a:t>
            </a:r>
            <a:r>
              <a:rPr lang="en-US" sz="2400" dirty="0" smtClean="0">
                <a:latin typeface="Times New Roman"/>
                <a:cs typeface="Times New Roman"/>
              </a:rPr>
              <a:t>or a privacy advocate horrified at the loss of online privacy.</a:t>
            </a:r>
          </a:p>
          <a:p>
            <a:endParaRPr lang="en-US" sz="2400" dirty="0">
              <a:cs typeface="Times New Roman"/>
            </a:endParaRPr>
          </a:p>
          <a:p>
            <a:r>
              <a:rPr lang="en-US" sz="2400" dirty="0" smtClean="0">
                <a:cs typeface="Times New Roman"/>
              </a:rPr>
              <a:t>Identity management is a double edged sword that can cut both directions, helping advertisers to better track your preferences and interests so as to better meet your needs (whether latent or expressed), while </a:t>
            </a:r>
            <a:r>
              <a:rPr lang="en-US" sz="2400" u="sng" dirty="0" smtClean="0">
                <a:cs typeface="Times New Roman"/>
              </a:rPr>
              <a:t>also</a:t>
            </a:r>
            <a:r>
              <a:rPr lang="en-US" sz="2400" dirty="0" smtClean="0">
                <a:cs typeface="Times New Roman"/>
              </a:rPr>
              <a:t> potentially allowing you to reduce the amount of information shared with third parties (for example, a federated approach to identity may allow your </a:t>
            </a:r>
            <a:r>
              <a:rPr lang="en-US" sz="2400" dirty="0" smtClean="0">
                <a:cs typeface="Times New Roman"/>
              </a:rPr>
              <a:t>email identity </a:t>
            </a:r>
            <a:r>
              <a:rPr lang="en-US" sz="2400" dirty="0" smtClean="0">
                <a:cs typeface="Times New Roman"/>
              </a:rPr>
              <a:t>to be kept confidential, with only relevant attributes being released to third parties who have a legitimate need-to-</a:t>
            </a:r>
            <a:r>
              <a:rPr lang="en-US" sz="2400" dirty="0" err="1" smtClean="0">
                <a:cs typeface="Times New Roman"/>
              </a:rPr>
              <a:t>kow</a:t>
            </a:r>
            <a:r>
              <a:rPr lang="en-US" sz="2400" dirty="0" smtClean="0">
                <a:cs typeface="Times New Roman"/>
              </a:rPr>
              <a:t>)</a:t>
            </a:r>
          </a:p>
        </p:txBody>
      </p:sp>
      <p:sp>
        <p:nvSpPr>
          <p:cNvPr id="4" name="Slide Number Placeholder 3"/>
          <p:cNvSpPr>
            <a:spLocks noGrp="1"/>
          </p:cNvSpPr>
          <p:nvPr>
            <p:ph type="sldNum" sz="quarter" idx="12"/>
          </p:nvPr>
        </p:nvSpPr>
        <p:spPr/>
        <p:txBody>
          <a:bodyPr/>
          <a:lstStyle/>
          <a:p>
            <a:fld id="{52F3758B-F660-BB4B-9069-381C153EA647}" type="slidenum">
              <a:rPr lang="en-US" smtClean="0"/>
              <a:t>28</a:t>
            </a:fld>
            <a:endParaRPr lang="en-US"/>
          </a:p>
        </p:txBody>
      </p:sp>
    </p:spTree>
    <p:extLst>
      <p:ext uri="{BB962C8B-B14F-4D97-AF65-F5344CB8AC3E}">
        <p14:creationId xmlns:p14="http://schemas.microsoft.com/office/powerpoint/2010/main" val="2098459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3999" cy="883364"/>
          </a:xfrm>
        </p:spPr>
        <p:txBody>
          <a:bodyPr>
            <a:normAutofit/>
          </a:bodyPr>
          <a:lstStyle/>
          <a:p>
            <a:r>
              <a:rPr lang="en-US" sz="3200" b="1" dirty="0" smtClean="0">
                <a:cs typeface="Times New Roman"/>
              </a:rPr>
              <a:t>In Other</a:t>
            </a:r>
            <a:r>
              <a:rPr lang="en-US" sz="3200" b="1" dirty="0" smtClean="0">
                <a:cs typeface="Times New Roman"/>
              </a:rPr>
              <a:t> Communities, Identity Management Is Being Driven By Problems With "Leaks"</a:t>
            </a:r>
            <a:endParaRPr lang="en-US" sz="3200" b="1"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29</a:t>
            </a:fld>
            <a:endParaRPr lang="en-US"/>
          </a:p>
        </p:txBody>
      </p:sp>
      <p:pic>
        <p:nvPicPr>
          <p:cNvPr id="6" name="Picture 5" descr="preventing-wikilea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11" y="1362090"/>
            <a:ext cx="7882285" cy="4994260"/>
          </a:xfrm>
          <a:prstGeom prst="rect">
            <a:avLst/>
          </a:prstGeom>
        </p:spPr>
      </p:pic>
    </p:spTree>
    <p:extLst>
      <p:ext uri="{BB962C8B-B14F-4D97-AF65-F5344CB8AC3E}">
        <p14:creationId xmlns:p14="http://schemas.microsoft.com/office/powerpoint/2010/main" val="1946908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726980"/>
          </a:xfrm>
        </p:spPr>
        <p:txBody>
          <a:bodyPr>
            <a:normAutofit/>
          </a:bodyPr>
          <a:lstStyle/>
          <a:p>
            <a:r>
              <a:rPr lang="en-US" sz="3200" b="1" dirty="0" smtClean="0">
                <a:latin typeface="Times New Roman"/>
                <a:cs typeface="Times New Roman"/>
              </a:rPr>
              <a:t> MAAWG's New Identity Management SIG</a:t>
            </a:r>
            <a:endParaRPr lang="en-US" sz="3200" b="1" dirty="0">
              <a:latin typeface="Times New Roman"/>
              <a:cs typeface="Times New Roman"/>
            </a:endParaRPr>
          </a:p>
        </p:txBody>
      </p:sp>
      <p:sp>
        <p:nvSpPr>
          <p:cNvPr id="3" name="Content Placeholder 2"/>
          <p:cNvSpPr>
            <a:spLocks noGrp="1"/>
          </p:cNvSpPr>
          <p:nvPr>
            <p:ph idx="1"/>
          </p:nvPr>
        </p:nvSpPr>
        <p:spPr>
          <a:xfrm>
            <a:off x="156445" y="1002632"/>
            <a:ext cx="8806953" cy="5687426"/>
          </a:xfrm>
        </p:spPr>
        <p:txBody>
          <a:bodyPr>
            <a:normAutofit/>
          </a:bodyPr>
          <a:lstStyle/>
          <a:p>
            <a:r>
              <a:rPr lang="en-US" sz="2400" dirty="0" smtClean="0">
                <a:latin typeface="Times New Roman"/>
                <a:cs typeface="Times New Roman"/>
              </a:rPr>
              <a:t>Michael O'Reirdan, now MAAWG Chairman Emeritus, came up with the idea of a MAAWG Identity </a:t>
            </a:r>
            <a:r>
              <a:rPr lang="en-US" sz="2400" dirty="0">
                <a:cs typeface="Times New Roman"/>
              </a:rPr>
              <a:t>M</a:t>
            </a:r>
            <a:r>
              <a:rPr lang="en-US" sz="2400" dirty="0" smtClean="0">
                <a:latin typeface="Times New Roman"/>
                <a:cs typeface="Times New Roman"/>
              </a:rPr>
              <a:t>anagement </a:t>
            </a:r>
            <a:r>
              <a:rPr lang="en-US" sz="2400" dirty="0">
                <a:cs typeface="Times New Roman"/>
              </a:rPr>
              <a:t>S</a:t>
            </a:r>
            <a:r>
              <a:rPr lang="en-US" sz="2400" dirty="0" smtClean="0">
                <a:latin typeface="Times New Roman"/>
                <a:cs typeface="Times New Roman"/>
              </a:rPr>
              <a:t>pecial </a:t>
            </a:r>
            <a:r>
              <a:rPr lang="en-US" sz="2400" dirty="0">
                <a:cs typeface="Times New Roman"/>
              </a:rPr>
              <a:t>I</a:t>
            </a:r>
            <a:r>
              <a:rPr lang="en-US" sz="2400" dirty="0" smtClean="0">
                <a:latin typeface="Times New Roman"/>
                <a:cs typeface="Times New Roman"/>
              </a:rPr>
              <a:t>nterest </a:t>
            </a:r>
            <a:r>
              <a:rPr lang="en-US" sz="2400" dirty="0">
                <a:cs typeface="Times New Roman"/>
              </a:rPr>
              <a:t>G</a:t>
            </a:r>
            <a:r>
              <a:rPr lang="en-US" sz="2400" dirty="0" smtClean="0">
                <a:latin typeface="Times New Roman"/>
                <a:cs typeface="Times New Roman"/>
              </a:rPr>
              <a:t>roup at the Spring 2013 meeting in San Francisco. </a:t>
            </a:r>
            <a:r>
              <a:rPr lang="en-US" sz="2400" dirty="0" smtClean="0">
                <a:cs typeface="Times New Roman"/>
              </a:rPr>
              <a:t>His idea was enthusiastically received by the MAAWG Board, and </a:t>
            </a:r>
            <a:r>
              <a:rPr lang="en-US" sz="2400" dirty="0" smtClean="0">
                <a:latin typeface="Times New Roman"/>
                <a:cs typeface="Times New Roman"/>
              </a:rPr>
              <a:t>Mike has been good enough to allow me to co-</a:t>
            </a:r>
            <a:r>
              <a:rPr lang="en-US" sz="2400" dirty="0" smtClean="0">
                <a:cs typeface="Times New Roman"/>
              </a:rPr>
              <a:t>lead</a:t>
            </a:r>
            <a:r>
              <a:rPr lang="en-US" sz="2400" dirty="0" smtClean="0">
                <a:latin typeface="Times New Roman"/>
                <a:cs typeface="Times New Roman"/>
              </a:rPr>
              <a:t> that activity with him.</a:t>
            </a:r>
            <a:endParaRPr lang="en-US" sz="2400" dirty="0">
              <a:cs typeface="Times New Roman"/>
            </a:endParaRPr>
          </a:p>
          <a:p>
            <a:r>
              <a:rPr lang="en-US" sz="2400" dirty="0" smtClean="0">
                <a:latin typeface="Times New Roman"/>
                <a:cs typeface="Times New Roman"/>
              </a:rPr>
              <a:t>This session </a:t>
            </a:r>
            <a:r>
              <a:rPr lang="en-US" sz="2400" dirty="0" smtClean="0">
                <a:latin typeface="Times New Roman"/>
                <a:cs typeface="Times New Roman"/>
              </a:rPr>
              <a:t>has been </a:t>
            </a:r>
            <a:r>
              <a:rPr lang="en-US" sz="2400" dirty="0" smtClean="0">
                <a:latin typeface="Times New Roman"/>
                <a:cs typeface="Times New Roman"/>
              </a:rPr>
              <a:t>designed to provide a little backfill </a:t>
            </a:r>
            <a:r>
              <a:rPr lang="en-US" sz="2400" dirty="0" smtClean="0">
                <a:cs typeface="Times New Roman"/>
              </a:rPr>
              <a:t>relating to identity management so that we're all "on the same page," hopefully allowing us to </a:t>
            </a:r>
            <a:r>
              <a:rPr lang="en-US" sz="2400" dirty="0" smtClean="0">
                <a:cs typeface="Times New Roman"/>
              </a:rPr>
              <a:t>collectively get </a:t>
            </a:r>
            <a:r>
              <a:rPr lang="en-US" sz="2400" dirty="0" smtClean="0">
                <a:cs typeface="Times New Roman"/>
              </a:rPr>
              <a:t>traction </a:t>
            </a:r>
            <a:r>
              <a:rPr lang="en-US" sz="2400" dirty="0" smtClean="0">
                <a:cs typeface="Times New Roman"/>
              </a:rPr>
              <a:t>on this topic.</a:t>
            </a:r>
          </a:p>
          <a:p>
            <a:r>
              <a:rPr lang="en-US" sz="2400" dirty="0" smtClean="0">
                <a:latin typeface="Times New Roman"/>
                <a:cs typeface="Times New Roman"/>
              </a:rPr>
              <a:t>While I've put together some </a:t>
            </a:r>
            <a:r>
              <a:rPr lang="en-US" sz="2400" dirty="0" smtClean="0">
                <a:cs typeface="Times New Roman"/>
              </a:rPr>
              <a:t>slides, </a:t>
            </a:r>
            <a:r>
              <a:rPr lang="en-US" sz="2400" dirty="0" smtClean="0">
                <a:latin typeface="Times New Roman"/>
                <a:cs typeface="Times New Roman"/>
              </a:rPr>
              <a:t>I'd </a:t>
            </a:r>
            <a:r>
              <a:rPr lang="en-US" sz="2400" dirty="0" smtClean="0">
                <a:latin typeface="Times New Roman"/>
                <a:cs typeface="Times New Roman"/>
              </a:rPr>
              <a:t>prefer this to be an interactive session </a:t>
            </a:r>
            <a:r>
              <a:rPr lang="en-US" sz="2400" dirty="0" smtClean="0">
                <a:cs typeface="Times New Roman"/>
              </a:rPr>
              <a:t>so please</a:t>
            </a:r>
            <a:r>
              <a:rPr lang="en-US" sz="2400" dirty="0" smtClean="0">
                <a:latin typeface="Times New Roman"/>
                <a:cs typeface="Times New Roman"/>
              </a:rPr>
              <a:t> feel free to bring up topics or ask questions at any time, </a:t>
            </a:r>
            <a:r>
              <a:rPr lang="en-US" sz="2400" dirty="0" smtClean="0">
                <a:latin typeface="Times New Roman"/>
                <a:cs typeface="Times New Roman"/>
              </a:rPr>
              <a:t>seminar-</a:t>
            </a:r>
            <a:r>
              <a:rPr lang="en-US" sz="2400" dirty="0" smtClean="0">
                <a:latin typeface="Times New Roman"/>
                <a:cs typeface="Times New Roman"/>
              </a:rPr>
              <a:t>style. We know that many of you have significant expertise in this field and are wel</a:t>
            </a:r>
            <a:r>
              <a:rPr lang="en-US" sz="2400" dirty="0" smtClean="0">
                <a:cs typeface="Times New Roman"/>
              </a:rPr>
              <a:t>l positioned to make significant</a:t>
            </a:r>
            <a:r>
              <a:rPr lang="en-US" sz="2400" dirty="0" smtClean="0">
                <a:latin typeface="Times New Roman"/>
                <a:cs typeface="Times New Roman"/>
              </a:rPr>
              <a:t> contributions to </a:t>
            </a:r>
            <a:r>
              <a:rPr lang="en-US" sz="2400" dirty="0" smtClean="0">
                <a:latin typeface="Times New Roman"/>
                <a:cs typeface="Times New Roman"/>
              </a:rPr>
              <a:t>MAAWG's work in this area.</a:t>
            </a:r>
            <a:endParaRPr lang="en-US" sz="2400"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3</a:t>
            </a:fld>
            <a:endParaRPr lang="en-US"/>
          </a:p>
        </p:txBody>
      </p:sp>
    </p:spTree>
    <p:extLst>
      <p:ext uri="{BB962C8B-B14F-4D97-AF65-F5344CB8AC3E}">
        <p14:creationId xmlns:p14="http://schemas.microsoft.com/office/powerpoint/2010/main" val="2140449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704282"/>
          </a:xfrm>
        </p:spPr>
        <p:txBody>
          <a:bodyPr>
            <a:normAutofit/>
          </a:bodyPr>
          <a:lstStyle/>
          <a:p>
            <a:r>
              <a:rPr lang="en-US" sz="3200" b="1" dirty="0" smtClean="0">
                <a:cs typeface="Times New Roman"/>
              </a:rPr>
              <a:t>Why Identity Management </a:t>
            </a:r>
            <a:r>
              <a:rPr lang="en-US" sz="3200" b="1" u="sng" dirty="0" smtClean="0">
                <a:cs typeface="Times New Roman"/>
              </a:rPr>
              <a:t>at MAAWG</a:t>
            </a:r>
            <a:r>
              <a:rPr lang="en-US" sz="3200" b="1" dirty="0" smtClean="0">
                <a:cs typeface="Times New Roman"/>
              </a:rPr>
              <a:t>?</a:t>
            </a:r>
            <a:endParaRPr lang="en-US" sz="3200" b="1" dirty="0">
              <a:latin typeface="Times New Roman"/>
              <a:cs typeface="Times New Roman"/>
            </a:endParaRPr>
          </a:p>
        </p:txBody>
      </p:sp>
      <p:sp>
        <p:nvSpPr>
          <p:cNvPr id="3" name="Content Placeholder 2"/>
          <p:cNvSpPr>
            <a:spLocks noGrp="1"/>
          </p:cNvSpPr>
          <p:nvPr>
            <p:ph idx="1"/>
          </p:nvPr>
        </p:nvSpPr>
        <p:spPr>
          <a:xfrm>
            <a:off x="156445" y="1058208"/>
            <a:ext cx="8806953" cy="5631849"/>
          </a:xfrm>
        </p:spPr>
        <p:txBody>
          <a:bodyPr>
            <a:normAutofit/>
          </a:bodyPr>
          <a:lstStyle/>
          <a:p>
            <a:r>
              <a:rPr lang="en-US" sz="2400" u="sng" dirty="0" smtClean="0">
                <a:cs typeface="Times New Roman"/>
              </a:rPr>
              <a:t>MAAWG member companies already enable hundreds of millions of user identities worldwide</a:t>
            </a:r>
            <a:r>
              <a:rPr lang="en-US" sz="2400" dirty="0" smtClean="0">
                <a:cs typeface="Times New Roman"/>
              </a:rPr>
              <a:t>. Everyone who sends email </a:t>
            </a:r>
            <a:r>
              <a:rPr lang="en-US" sz="2400" dirty="0" smtClean="0">
                <a:cs typeface="Times New Roman"/>
              </a:rPr>
              <a:t>(or </a:t>
            </a:r>
            <a:r>
              <a:rPr lang="en-US" sz="2400" dirty="0" smtClean="0">
                <a:cs typeface="Times New Roman"/>
              </a:rPr>
              <a:t>who uses a smart phone or other mobile </a:t>
            </a:r>
            <a:r>
              <a:rPr lang="en-US" sz="2400" dirty="0" smtClean="0">
                <a:cs typeface="Times New Roman"/>
              </a:rPr>
              <a:t>device) </a:t>
            </a:r>
            <a:r>
              <a:rPr lang="en-US" sz="2400" dirty="0" smtClean="0">
                <a:cs typeface="Times New Roman"/>
              </a:rPr>
              <a:t>already has an "online identity" in the form of an email address or phone number, right?</a:t>
            </a:r>
          </a:p>
          <a:p>
            <a:r>
              <a:rPr lang="en-US" sz="2400" dirty="0">
                <a:cs typeface="Times New Roman"/>
              </a:rPr>
              <a:t>C</a:t>
            </a:r>
            <a:r>
              <a:rPr lang="en-US" sz="2400" dirty="0" smtClean="0">
                <a:cs typeface="Times New Roman"/>
              </a:rPr>
              <a:t>reating </a:t>
            </a:r>
            <a:r>
              <a:rPr lang="en-US" sz="2400" dirty="0" smtClean="0">
                <a:cs typeface="Times New Roman"/>
              </a:rPr>
              <a:t>and administering those identities is both a huge potential expense </a:t>
            </a:r>
            <a:r>
              <a:rPr lang="en-US" sz="2400" u="sng" dirty="0" smtClean="0">
                <a:cs typeface="Times New Roman"/>
              </a:rPr>
              <a:t>and</a:t>
            </a:r>
            <a:r>
              <a:rPr lang="en-US" sz="2400" dirty="0" smtClean="0">
                <a:cs typeface="Times New Roman"/>
              </a:rPr>
              <a:t> a potentially invaluable treasure trove of marketing information – IF you're the organization providing and logging the use of those identities.</a:t>
            </a:r>
          </a:p>
          <a:p>
            <a:r>
              <a:rPr lang="en-US" sz="2400" dirty="0" smtClean="0">
                <a:cs typeface="Times New Roman"/>
              </a:rPr>
              <a:t>Online </a:t>
            </a:r>
            <a:r>
              <a:rPr lang="en-US" sz="2400" dirty="0" smtClean="0">
                <a:cs typeface="Times New Roman"/>
              </a:rPr>
              <a:t>identities are </a:t>
            </a:r>
            <a:r>
              <a:rPr lang="en-US" sz="2400" dirty="0" smtClean="0">
                <a:cs typeface="Times New Roman"/>
              </a:rPr>
              <a:t>also the focus of identity thieves, e.g., </a:t>
            </a:r>
            <a:r>
              <a:rPr lang="en-US" sz="2400" dirty="0" smtClean="0">
                <a:cs typeface="Times New Roman"/>
              </a:rPr>
              <a:t>phishing/social engineering, </a:t>
            </a:r>
            <a:r>
              <a:rPr lang="en-US" sz="2400" dirty="0" smtClean="0">
                <a:cs typeface="Times New Roman"/>
              </a:rPr>
              <a:t>and </a:t>
            </a:r>
            <a:r>
              <a:rPr lang="en-US" sz="2400" dirty="0" smtClean="0">
                <a:cs typeface="Times New Roman"/>
              </a:rPr>
              <a:t>credential harvesting by </a:t>
            </a:r>
            <a:r>
              <a:rPr lang="en-US" sz="2400" dirty="0" err="1" smtClean="0">
                <a:cs typeface="Times New Roman"/>
              </a:rPr>
              <a:t>crimeware</a:t>
            </a:r>
            <a:r>
              <a:rPr lang="en-US" sz="2400" dirty="0" smtClean="0">
                <a:cs typeface="Times New Roman"/>
              </a:rPr>
              <a:t> such as Zeus or </a:t>
            </a:r>
            <a:r>
              <a:rPr lang="en-US" sz="2400" dirty="0" err="1" smtClean="0">
                <a:cs typeface="Times New Roman"/>
              </a:rPr>
              <a:t>Brasilian</a:t>
            </a:r>
            <a:r>
              <a:rPr lang="en-US" sz="2400" dirty="0" smtClean="0">
                <a:cs typeface="Times New Roman"/>
              </a:rPr>
              <a:t> banker trojans.</a:t>
            </a:r>
            <a:endParaRPr lang="en-US" sz="2400" dirty="0" smtClean="0">
              <a:cs typeface="Times New Roman"/>
            </a:endParaRPr>
          </a:p>
          <a:p>
            <a:r>
              <a:rPr lang="en-US" sz="2400" dirty="0" smtClean="0">
                <a:cs typeface="Times New Roman"/>
              </a:rPr>
              <a:t>It seems clear that identity management is really quite central to much of the work that MAAWG and its membership </a:t>
            </a:r>
            <a:r>
              <a:rPr lang="en-US" sz="2400" dirty="0" smtClean="0">
                <a:cs typeface="Times New Roman"/>
              </a:rPr>
              <a:t>worries about.</a:t>
            </a:r>
            <a:endParaRPr lang="en-US" sz="2400" dirty="0">
              <a:cs typeface="Times New Roman"/>
            </a:endParaRPr>
          </a:p>
          <a:p>
            <a:endParaRPr lang="en-US" sz="2400" dirty="0"/>
          </a:p>
        </p:txBody>
      </p:sp>
      <p:sp>
        <p:nvSpPr>
          <p:cNvPr id="4" name="Slide Number Placeholder 3"/>
          <p:cNvSpPr>
            <a:spLocks noGrp="1"/>
          </p:cNvSpPr>
          <p:nvPr>
            <p:ph type="sldNum" sz="quarter" idx="12"/>
          </p:nvPr>
        </p:nvSpPr>
        <p:spPr/>
        <p:txBody>
          <a:bodyPr/>
          <a:lstStyle/>
          <a:p>
            <a:fld id="{52F3758B-F660-BB4B-9069-381C153EA647}" type="slidenum">
              <a:rPr lang="en-US" smtClean="0"/>
              <a:t>30</a:t>
            </a:fld>
            <a:endParaRPr lang="en-US"/>
          </a:p>
        </p:txBody>
      </p:sp>
    </p:spTree>
    <p:extLst>
      <p:ext uri="{BB962C8B-B14F-4D97-AF65-F5344CB8AC3E}">
        <p14:creationId xmlns:p14="http://schemas.microsoft.com/office/powerpoint/2010/main" val="3169868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3999" cy="704282"/>
          </a:xfrm>
        </p:spPr>
        <p:txBody>
          <a:bodyPr>
            <a:normAutofit/>
          </a:bodyPr>
          <a:lstStyle/>
          <a:p>
            <a:r>
              <a:rPr lang="en-US" sz="3200" b="1" dirty="0" smtClean="0">
                <a:cs typeface="Times New Roman"/>
              </a:rPr>
              <a:t>Identity Management and... Personal Reputation?</a:t>
            </a:r>
            <a:endParaRPr lang="en-US" sz="3200" b="1" dirty="0">
              <a:latin typeface="Times New Roman"/>
              <a:cs typeface="Times New Roman"/>
            </a:endParaRPr>
          </a:p>
        </p:txBody>
      </p:sp>
      <p:sp>
        <p:nvSpPr>
          <p:cNvPr id="3" name="Content Placeholder 2"/>
          <p:cNvSpPr>
            <a:spLocks noGrp="1"/>
          </p:cNvSpPr>
          <p:nvPr>
            <p:ph idx="1"/>
          </p:nvPr>
        </p:nvSpPr>
        <p:spPr>
          <a:xfrm>
            <a:off x="156445" y="1058208"/>
            <a:ext cx="8806953" cy="5631849"/>
          </a:xfrm>
        </p:spPr>
        <p:txBody>
          <a:bodyPr>
            <a:normAutofit/>
          </a:bodyPr>
          <a:lstStyle/>
          <a:p>
            <a:r>
              <a:rPr lang="en-US" sz="2400" dirty="0" smtClean="0">
                <a:cs typeface="Times New Roman"/>
              </a:rPr>
              <a:t>MAAWG and its members have worked on many different reputation-related areas, including IP address reputation and domain reputation – maybe the time has come for user-level reputation work, too? After all, if MAAWG members could confidently tie mail to actual users, that would be a very fine-grained reputation accumulation mechanism, right</a:t>
            </a:r>
            <a:r>
              <a:rPr lang="en-US" sz="2400" dirty="0" smtClean="0">
                <a:cs typeface="Times New Roman"/>
              </a:rPr>
              <a:t>?</a:t>
            </a:r>
          </a:p>
          <a:p>
            <a:endParaRPr lang="en-US" sz="2400" dirty="0">
              <a:cs typeface="Times New Roman"/>
            </a:endParaRPr>
          </a:p>
          <a:p>
            <a:r>
              <a:rPr lang="en-US" sz="2400" dirty="0" smtClean="0">
                <a:cs typeface="Times New Roman"/>
              </a:rPr>
              <a:t>This topic ties closely to issues such as use of PGP/Gnu Privacy Guard, or the use of S/MIME for per-user cryptographic message signing (but are people actually willing to swallow the message-level crypto pill?) [Note that we've previously talked about client certs </a:t>
            </a:r>
            <a:r>
              <a:rPr lang="en-US" sz="2400" dirty="0">
                <a:cs typeface="Times New Roman"/>
              </a:rPr>
              <a:t>and using S/MIME at MAAWG, </a:t>
            </a:r>
            <a:r>
              <a:rPr lang="en-US" sz="2400" dirty="0" smtClean="0">
                <a:cs typeface="Times New Roman"/>
              </a:rPr>
              <a:t>see "Client Certs and S/MIME Signing and Encrypting: An Introduction,"</a:t>
            </a:r>
            <a:r>
              <a:rPr lang="en-US" sz="2400" dirty="0">
                <a:cs typeface="Times New Roman"/>
              </a:rPr>
              <a:t> </a:t>
            </a:r>
            <a:r>
              <a:rPr lang="en-US" sz="2400" dirty="0" smtClean="0">
                <a:cs typeface="Times New Roman"/>
              </a:rPr>
              <a:t>Feb 2012, </a:t>
            </a:r>
            <a:br>
              <a:rPr lang="en-US" sz="2400" dirty="0" smtClean="0">
                <a:cs typeface="Times New Roman"/>
              </a:rPr>
            </a:br>
            <a:r>
              <a:rPr lang="en-US" sz="2400" dirty="0" smtClean="0">
                <a:cs typeface="Times New Roman"/>
              </a:rPr>
              <a:t>http</a:t>
            </a:r>
            <a:r>
              <a:rPr lang="en-US" sz="2400" dirty="0">
                <a:cs typeface="Times New Roman"/>
              </a:rPr>
              <a:t>://</a:t>
            </a:r>
            <a:r>
              <a:rPr lang="en-US" sz="2400" dirty="0" err="1">
                <a:cs typeface="Times New Roman"/>
              </a:rPr>
              <a:t>pages.uoregon.edu</a:t>
            </a:r>
            <a:r>
              <a:rPr lang="en-US" sz="2400" dirty="0">
                <a:cs typeface="Times New Roman"/>
              </a:rPr>
              <a:t>/</a:t>
            </a:r>
            <a:r>
              <a:rPr lang="en-US" sz="2400" dirty="0" err="1">
                <a:cs typeface="Times New Roman"/>
              </a:rPr>
              <a:t>joe</a:t>
            </a:r>
            <a:r>
              <a:rPr lang="en-US" sz="2400" dirty="0">
                <a:cs typeface="Times New Roman"/>
              </a:rPr>
              <a:t>/maawg24/maawg24.</a:t>
            </a:r>
            <a:r>
              <a:rPr lang="en-US" sz="2400" dirty="0" smtClean="0">
                <a:cs typeface="Times New Roman"/>
              </a:rPr>
              <a:t>pdf ]</a:t>
            </a:r>
            <a:endParaRPr lang="en-US" sz="2400" dirty="0" smtClean="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31</a:t>
            </a:fld>
            <a:endParaRPr lang="en-US"/>
          </a:p>
        </p:txBody>
      </p:sp>
    </p:spTree>
    <p:extLst>
      <p:ext uri="{BB962C8B-B14F-4D97-AF65-F5344CB8AC3E}">
        <p14:creationId xmlns:p14="http://schemas.microsoft.com/office/powerpoint/2010/main" val="4016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062" y="1822529"/>
            <a:ext cx="8605278" cy="1777921"/>
          </a:xfrm>
        </p:spPr>
        <p:txBody>
          <a:bodyPr>
            <a:normAutofit/>
          </a:bodyPr>
          <a:lstStyle/>
          <a:p>
            <a:r>
              <a:rPr lang="en-US" sz="3200" b="1" dirty="0" smtClean="0"/>
              <a:t>4. Stepping Back For a Minute, </a:t>
            </a:r>
            <a:br>
              <a:rPr lang="en-US" sz="3200" b="1" dirty="0" smtClean="0"/>
            </a:br>
            <a:r>
              <a:rPr lang="en-US" sz="3200" b="1" dirty="0" smtClean="0"/>
              <a:t>How Did We Get Where We Are Today?</a:t>
            </a:r>
            <a:endParaRPr lang="en-US" sz="3200" b="1"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52F3758B-F660-BB4B-9069-381C153EA647}" type="slidenum">
              <a:rPr lang="en-US" smtClean="0"/>
              <a:t>32</a:t>
            </a:fld>
            <a:endParaRPr lang="en-US"/>
          </a:p>
        </p:txBody>
      </p:sp>
    </p:spTree>
    <p:extLst>
      <p:ext uri="{BB962C8B-B14F-4D97-AF65-F5344CB8AC3E}">
        <p14:creationId xmlns:p14="http://schemas.microsoft.com/office/powerpoint/2010/main" val="8206107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At The Dawn Of The Modern Era...</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In "the beginning" -- let's say fifty years ago -- there was no identity management because computers were accessed directly, e.g., you computed in person.</a:t>
            </a:r>
          </a:p>
          <a:p>
            <a:endParaRPr lang="en-US" sz="2400" dirty="0">
              <a:cs typeface="Times New Roman"/>
            </a:endParaRPr>
          </a:p>
          <a:p>
            <a:r>
              <a:rPr lang="en-US" sz="2400" dirty="0" smtClean="0">
                <a:latin typeface="Times New Roman"/>
                <a:cs typeface="Times New Roman"/>
              </a:rPr>
              <a:t>Identifying approved users was easy, because </a:t>
            </a:r>
            <a:r>
              <a:rPr lang="en-US" sz="2400" dirty="0" smtClean="0">
                <a:cs typeface="Times New Roman"/>
              </a:rPr>
              <a:t>only a small number of people had physical  access to those early systems, and </a:t>
            </a:r>
            <a:r>
              <a:rPr lang="en-US" sz="2400" dirty="0" smtClean="0">
                <a:cs typeface="Times New Roman"/>
              </a:rPr>
              <a:t>users </a:t>
            </a:r>
            <a:r>
              <a:rPr lang="en-US" sz="2400" dirty="0" smtClean="0">
                <a:cs typeface="Times New Roman"/>
              </a:rPr>
              <a:t>needed to  be physically present</a:t>
            </a:r>
            <a:r>
              <a:rPr lang="en-US" sz="2400" dirty="0">
                <a:cs typeface="Times New Roman"/>
              </a:rPr>
              <a:t> </a:t>
            </a:r>
            <a:r>
              <a:rPr lang="en-US" sz="2400" dirty="0" smtClean="0">
                <a:cs typeface="Times New Roman"/>
              </a:rPr>
              <a:t>to run jobs (unless they were using a system where they'd turn in their jobs to </a:t>
            </a:r>
            <a:r>
              <a:rPr lang="en-US" sz="2400" dirty="0" smtClean="0">
                <a:cs typeface="Times New Roman"/>
              </a:rPr>
              <a:t>a computer operator who'd </a:t>
            </a:r>
            <a:r>
              <a:rPr lang="en-US" sz="2400" dirty="0" smtClean="0">
                <a:cs typeface="Times New Roman"/>
              </a:rPr>
              <a:t>then run it for them)</a:t>
            </a:r>
            <a:endParaRPr lang="en-US" sz="2400" dirty="0">
              <a:cs typeface="Times New Roman"/>
            </a:endParaRPr>
          </a:p>
          <a:p>
            <a:endParaRPr lang="en-US" sz="2400" dirty="0" smtClean="0">
              <a:cs typeface="Times New Roman"/>
            </a:endParaRPr>
          </a:p>
          <a:p>
            <a:r>
              <a:rPr lang="en-US" sz="2400" dirty="0">
                <a:cs typeface="Times New Roman"/>
              </a:rPr>
              <a:t>It was easy to recognize </a:t>
            </a:r>
            <a:r>
              <a:rPr lang="en-US" sz="2400" dirty="0" smtClean="0">
                <a:cs typeface="Times New Roman"/>
              </a:rPr>
              <a:t>authorized </a:t>
            </a:r>
            <a:r>
              <a:rPr lang="en-US" sz="2400" dirty="0" smtClean="0">
                <a:cs typeface="Times New Roman"/>
              </a:rPr>
              <a:t>users: the </a:t>
            </a:r>
            <a:r>
              <a:rPr lang="en-US" sz="2400" dirty="0" smtClean="0">
                <a:cs typeface="Times New Roman"/>
              </a:rPr>
              <a:t>number </a:t>
            </a:r>
            <a:r>
              <a:rPr lang="en-US" sz="2400" dirty="0" smtClean="0">
                <a:cs typeface="Times New Roman"/>
              </a:rPr>
              <a:t>of people interested in using those systems (and skilled enough to practically do so) </a:t>
            </a:r>
            <a:r>
              <a:rPr lang="en-US" sz="2400" dirty="0" smtClean="0">
                <a:cs typeface="Times New Roman"/>
              </a:rPr>
              <a:t>was small</a:t>
            </a:r>
            <a:r>
              <a:rPr lang="en-US" sz="2400" dirty="0" smtClean="0">
                <a:cs typeface="Times New Roman"/>
              </a:rPr>
              <a:t>.</a:t>
            </a:r>
          </a:p>
        </p:txBody>
      </p:sp>
      <p:sp>
        <p:nvSpPr>
          <p:cNvPr id="4" name="Slide Number Placeholder 3"/>
          <p:cNvSpPr>
            <a:spLocks noGrp="1"/>
          </p:cNvSpPr>
          <p:nvPr>
            <p:ph type="sldNum" sz="quarter" idx="12"/>
          </p:nvPr>
        </p:nvSpPr>
        <p:spPr/>
        <p:txBody>
          <a:bodyPr/>
          <a:lstStyle/>
          <a:p>
            <a:fld id="{52F3758B-F660-BB4B-9069-381C153EA647}" type="slidenum">
              <a:rPr lang="en-US" smtClean="0"/>
              <a:t>33</a:t>
            </a:fld>
            <a:endParaRPr lang="en-US"/>
          </a:p>
        </p:txBody>
      </p:sp>
    </p:spTree>
    <p:extLst>
      <p:ext uri="{BB962C8B-B14F-4D97-AF65-F5344CB8AC3E}">
        <p14:creationId xmlns:p14="http://schemas.microsoft.com/office/powerpoint/2010/main" val="2860624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1380"/>
          </a:xfrm>
        </p:spPr>
        <p:txBody>
          <a:bodyPr>
            <a:normAutofit/>
          </a:bodyPr>
          <a:lstStyle/>
          <a:p>
            <a:r>
              <a:rPr lang="en-US" sz="3200" b="1" dirty="0" smtClean="0"/>
              <a:t>A Computer </a:t>
            </a:r>
            <a:r>
              <a:rPr lang="en-US" sz="3200" b="1" dirty="0"/>
              <a:t>F</a:t>
            </a:r>
            <a:r>
              <a:rPr lang="en-US" sz="3200" b="1" dirty="0" smtClean="0"/>
              <a:t>rom </a:t>
            </a:r>
            <a:r>
              <a:rPr lang="en-US" sz="3200" b="1" dirty="0"/>
              <a:t>T</a:t>
            </a:r>
            <a:r>
              <a:rPr lang="en-US" sz="3200" b="1" dirty="0" smtClean="0"/>
              <a:t>hat </a:t>
            </a:r>
            <a:r>
              <a:rPr lang="en-US" sz="3200" b="1" dirty="0"/>
              <a:t>E</a:t>
            </a:r>
            <a:r>
              <a:rPr lang="en-US" sz="3200" b="1" dirty="0" smtClean="0"/>
              <a:t>ra: The IBM 704</a:t>
            </a:r>
            <a:endParaRPr lang="en-US" sz="3200" b="1" dirty="0"/>
          </a:p>
        </p:txBody>
      </p:sp>
      <p:pic>
        <p:nvPicPr>
          <p:cNvPr id="4" name="Picture 3" descr="ibm-7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515" y="1041296"/>
            <a:ext cx="6141401" cy="4866037"/>
          </a:xfrm>
          <a:prstGeom prst="rect">
            <a:avLst/>
          </a:prstGeom>
        </p:spPr>
      </p:pic>
      <p:sp>
        <p:nvSpPr>
          <p:cNvPr id="5" name="TextBox 4"/>
          <p:cNvSpPr txBox="1"/>
          <p:nvPr/>
        </p:nvSpPr>
        <p:spPr>
          <a:xfrm>
            <a:off x="311217" y="6190393"/>
            <a:ext cx="8248898" cy="307777"/>
          </a:xfrm>
          <a:prstGeom prst="rect">
            <a:avLst/>
          </a:prstGeom>
          <a:noFill/>
        </p:spPr>
        <p:txBody>
          <a:bodyPr wrap="none" rtlCol="0">
            <a:spAutoFit/>
          </a:bodyPr>
          <a:lstStyle/>
          <a:p>
            <a:r>
              <a:rPr lang="en-US" sz="1400" dirty="0" smtClean="0">
                <a:latin typeface="Times New Roman"/>
              </a:rPr>
              <a:t>Credit</a:t>
            </a:r>
            <a:r>
              <a:rPr lang="en-US" sz="1400" dirty="0">
                <a:latin typeface="Times New Roman"/>
              </a:rPr>
              <a:t>: http://</a:t>
            </a:r>
            <a:r>
              <a:rPr lang="en-US" sz="1400" dirty="0" err="1">
                <a:latin typeface="Times New Roman"/>
              </a:rPr>
              <a:t>en.wikipedia.org</a:t>
            </a:r>
            <a:r>
              <a:rPr lang="en-US" sz="1400" dirty="0">
                <a:latin typeface="Times New Roman"/>
              </a:rPr>
              <a:t>/wiki/File:IBM_Electronic_Data_Processing_Machine_-_GPN-2000-001881.jpg</a:t>
            </a:r>
          </a:p>
        </p:txBody>
      </p:sp>
      <p:sp>
        <p:nvSpPr>
          <p:cNvPr id="3" name="Slide Number Placeholder 2"/>
          <p:cNvSpPr>
            <a:spLocks noGrp="1"/>
          </p:cNvSpPr>
          <p:nvPr>
            <p:ph type="sldNum" sz="quarter" idx="12"/>
          </p:nvPr>
        </p:nvSpPr>
        <p:spPr/>
        <p:txBody>
          <a:bodyPr/>
          <a:lstStyle/>
          <a:p>
            <a:fld id="{52F3758B-F660-BB4B-9069-381C153EA647}" type="slidenum">
              <a:rPr lang="en-US" smtClean="0"/>
              <a:t>34</a:t>
            </a:fld>
            <a:endParaRPr lang="en-US"/>
          </a:p>
        </p:txBody>
      </p:sp>
    </p:spTree>
    <p:extLst>
      <p:ext uri="{BB962C8B-B14F-4D97-AF65-F5344CB8AC3E}">
        <p14:creationId xmlns:p14="http://schemas.microsoft.com/office/powerpoint/2010/main" val="1474232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4000" cy="552136"/>
          </a:xfrm>
        </p:spPr>
        <p:txBody>
          <a:bodyPr>
            <a:normAutofit/>
          </a:bodyPr>
          <a:lstStyle/>
          <a:p>
            <a:r>
              <a:rPr lang="en-US" sz="3200" b="1" dirty="0" smtClean="0">
                <a:latin typeface="Times New Roman"/>
                <a:cs typeface="Times New Roman"/>
              </a:rPr>
              <a:t>A Brief Geek Digression on the IBM 704</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First mass-produced computer with floating point </a:t>
            </a:r>
            <a:r>
              <a:rPr lang="en-US" sz="2400" dirty="0" smtClean="0">
                <a:latin typeface="Times New Roman"/>
                <a:cs typeface="Times New Roman"/>
              </a:rPr>
              <a:t>hardware</a:t>
            </a:r>
            <a:r>
              <a:rPr lang="en-US" sz="2400" dirty="0" smtClean="0">
                <a:cs typeface="Times New Roman"/>
              </a:rPr>
              <a:t>, a big deal to computationally-oriented guys of the time.</a:t>
            </a:r>
            <a:endParaRPr lang="en-US" sz="2400" dirty="0" smtClean="0">
              <a:latin typeface="Times New Roman"/>
              <a:cs typeface="Times New Roman"/>
            </a:endParaRPr>
          </a:p>
          <a:p>
            <a:r>
              <a:rPr lang="en-US" sz="2400" dirty="0" smtClean="0">
                <a:cs typeface="Times New Roman"/>
              </a:rPr>
              <a:t>123 were sold from 1955-1960</a:t>
            </a:r>
            <a:endParaRPr lang="en-US" sz="2400" dirty="0" smtClean="0">
              <a:latin typeface="Times New Roman"/>
              <a:cs typeface="Times New Roman"/>
            </a:endParaRPr>
          </a:p>
          <a:p>
            <a:r>
              <a:rPr lang="en-US" sz="2400" dirty="0" smtClean="0">
                <a:latin typeface="Times New Roman"/>
                <a:cs typeface="Times New Roman"/>
              </a:rPr>
              <a:t>Vacuum tube-based</a:t>
            </a:r>
          </a:p>
          <a:p>
            <a:r>
              <a:rPr lang="en-US" sz="2400" dirty="0" smtClean="0">
                <a:cs typeface="Times New Roman"/>
              </a:rPr>
              <a:t>(Real) core memory (4K 36-bit words)</a:t>
            </a:r>
          </a:p>
          <a:p>
            <a:r>
              <a:rPr lang="en-US" sz="2400" dirty="0" smtClean="0">
                <a:cs typeface="Times New Roman"/>
              </a:rPr>
              <a:t>Programs entered via punched cards; output via printer or (an optional) 21" long persistence phosphor CRT display</a:t>
            </a:r>
          </a:p>
          <a:p>
            <a:r>
              <a:rPr lang="en-US" sz="2400" dirty="0" smtClean="0">
                <a:cs typeface="Times New Roman"/>
              </a:rPr>
              <a:t>4K instructions per second</a:t>
            </a:r>
          </a:p>
          <a:p>
            <a:r>
              <a:rPr lang="en-US" sz="2400" dirty="0" smtClean="0">
                <a:cs typeface="Times New Roman"/>
              </a:rPr>
              <a:t>FORTRAN was created for use with this system</a:t>
            </a:r>
            <a:endParaRPr lang="en-US" sz="2400" dirty="0">
              <a:cs typeface="Times New Roman"/>
            </a:endParaRPr>
          </a:p>
          <a:p>
            <a:r>
              <a:rPr lang="en-US" sz="2400" dirty="0" smtClean="0">
                <a:cs typeface="Times New Roman"/>
              </a:rPr>
              <a:t>Access to the system? As we mentioned, go to the computer....</a:t>
            </a:r>
          </a:p>
          <a:p>
            <a:endParaRPr lang="en-US" sz="2400" dirty="0">
              <a:cs typeface="Times New Roman"/>
            </a:endParaRPr>
          </a:p>
          <a:p>
            <a:r>
              <a:rPr lang="en-US" sz="2400" dirty="0">
                <a:cs typeface="Times New Roman"/>
              </a:rPr>
              <a:t>Lots more at http://</a:t>
            </a:r>
            <a:r>
              <a:rPr lang="en-US" sz="2400" dirty="0" err="1">
                <a:cs typeface="Times New Roman"/>
              </a:rPr>
              <a:t>en.wikipedia.org</a:t>
            </a:r>
            <a:r>
              <a:rPr lang="en-US" sz="2400" dirty="0">
                <a:cs typeface="Times New Roman"/>
              </a:rPr>
              <a:t>/wiki/</a:t>
            </a:r>
            <a:r>
              <a:rPr lang="en-US" sz="2400" dirty="0" smtClean="0">
                <a:cs typeface="Times New Roman"/>
              </a:rPr>
              <a:t>IBM_704</a:t>
            </a:r>
          </a:p>
        </p:txBody>
      </p:sp>
      <p:sp>
        <p:nvSpPr>
          <p:cNvPr id="4" name="Slide Number Placeholder 3"/>
          <p:cNvSpPr>
            <a:spLocks noGrp="1"/>
          </p:cNvSpPr>
          <p:nvPr>
            <p:ph type="sldNum" sz="quarter" idx="12"/>
          </p:nvPr>
        </p:nvSpPr>
        <p:spPr/>
        <p:txBody>
          <a:bodyPr/>
          <a:lstStyle/>
          <a:p>
            <a:fld id="{52F3758B-F660-BB4B-9069-381C153EA647}" type="slidenum">
              <a:rPr lang="en-US" smtClean="0"/>
              <a:t>35</a:t>
            </a:fld>
            <a:endParaRPr lang="en-US"/>
          </a:p>
        </p:txBody>
      </p:sp>
    </p:spTree>
    <p:extLst>
      <p:ext uri="{BB962C8B-B14F-4D97-AF65-F5344CB8AC3E}">
        <p14:creationId xmlns:p14="http://schemas.microsoft.com/office/powerpoint/2010/main" val="2977764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Local Usernames/Passwords and Local Files</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Now let's make this scenario just a little more complicated.</a:t>
            </a:r>
          </a:p>
          <a:p>
            <a:endParaRPr lang="en-US" sz="2400" dirty="0">
              <a:latin typeface="Times New Roman"/>
              <a:cs typeface="Times New Roman"/>
            </a:endParaRPr>
          </a:p>
          <a:p>
            <a:r>
              <a:rPr lang="en-US" sz="2400" dirty="0" smtClean="0">
                <a:latin typeface="Times New Roman"/>
                <a:cs typeface="Times New Roman"/>
              </a:rPr>
              <a:t>Let's pretend that this is still the old days, but not quite as far back. </a:t>
            </a:r>
            <a:r>
              <a:rPr lang="en-US" sz="2400" dirty="0" smtClean="0">
                <a:cs typeface="Times New Roman"/>
              </a:rPr>
              <a:t>At </a:t>
            </a:r>
            <a:r>
              <a:rPr lang="en-US" sz="2400" dirty="0" smtClean="0">
                <a:cs typeface="Times New Roman"/>
              </a:rPr>
              <a:t>that </a:t>
            </a:r>
            <a:r>
              <a:rPr lang="en-US" sz="2400" dirty="0" smtClean="0">
                <a:cs typeface="Times New Roman"/>
              </a:rPr>
              <a:t>point, maybe </a:t>
            </a:r>
            <a:r>
              <a:rPr lang="en-US" sz="2400" dirty="0" smtClean="0">
                <a:latin typeface="Times New Roman"/>
                <a:cs typeface="Times New Roman"/>
              </a:rPr>
              <a:t>you're </a:t>
            </a:r>
            <a:r>
              <a:rPr lang="en-US" sz="2400" dirty="0" smtClean="0">
                <a:latin typeface="Times New Roman"/>
                <a:cs typeface="Times New Roman"/>
              </a:rPr>
              <a:t>using a </a:t>
            </a:r>
            <a:r>
              <a:rPr lang="en-US" sz="2400" dirty="0" smtClean="0">
                <a:latin typeface="Times New Roman"/>
                <a:cs typeface="Times New Roman"/>
              </a:rPr>
              <a:t>110 baud ASR33 </a:t>
            </a:r>
            <a:r>
              <a:rPr lang="en-US" sz="2400" dirty="0">
                <a:cs typeface="Times New Roman"/>
              </a:rPr>
              <a:t>t</a:t>
            </a:r>
            <a:r>
              <a:rPr lang="en-US" sz="2400" dirty="0" smtClean="0">
                <a:cs typeface="Times New Roman"/>
              </a:rPr>
              <a:t>eletypewriter or a 300 baud </a:t>
            </a:r>
            <a:r>
              <a:rPr lang="en-US" sz="2400" dirty="0" err="1" smtClean="0">
                <a:cs typeface="Times New Roman"/>
              </a:rPr>
              <a:t>DECwriter</a:t>
            </a:r>
            <a:r>
              <a:rPr lang="en-US" sz="2400" dirty="0" smtClean="0">
                <a:cs typeface="Times New Roman"/>
              </a:rPr>
              <a:t> </a:t>
            </a:r>
            <a:r>
              <a:rPr lang="en-US" sz="2400" dirty="0" smtClean="0">
                <a:latin typeface="Times New Roman"/>
                <a:cs typeface="Times New Roman"/>
              </a:rPr>
              <a:t>to </a:t>
            </a:r>
            <a:r>
              <a:rPr lang="en-US" sz="2400" dirty="0" smtClean="0">
                <a:latin typeface="Times New Roman"/>
                <a:cs typeface="Times New Roman"/>
              </a:rPr>
              <a:t>connect to a </a:t>
            </a:r>
            <a:r>
              <a:rPr lang="en-US" sz="2400" dirty="0" smtClean="0">
                <a:latin typeface="Times New Roman"/>
                <a:cs typeface="Times New Roman"/>
              </a:rPr>
              <a:t>remote time sharing computer, dialing in with an acoustical coupler or modem.</a:t>
            </a:r>
          </a:p>
          <a:p>
            <a:endParaRPr lang="en-US" sz="2400" dirty="0">
              <a:cs typeface="Times New Roman"/>
            </a:endParaRPr>
          </a:p>
          <a:p>
            <a:r>
              <a:rPr lang="en-US" sz="2400" dirty="0" smtClean="0">
                <a:latin typeface="Times New Roman"/>
                <a:cs typeface="Times New Roman"/>
              </a:rPr>
              <a:t>On the remote system, inbound modems </a:t>
            </a:r>
            <a:r>
              <a:rPr lang="en-US" sz="2400" dirty="0" smtClean="0">
                <a:latin typeface="Times New Roman"/>
                <a:cs typeface="Times New Roman"/>
              </a:rPr>
              <a:t>would have been </a:t>
            </a:r>
            <a:r>
              <a:rPr lang="en-US" sz="2400" dirty="0" smtClean="0">
                <a:latin typeface="Times New Roman"/>
                <a:cs typeface="Times New Roman"/>
              </a:rPr>
              <a:t>connected directly to serial ports on the system</a:t>
            </a:r>
            <a:r>
              <a:rPr lang="en-US" sz="2400" dirty="0">
                <a:cs typeface="Times New Roman"/>
              </a:rPr>
              <a:t> </a:t>
            </a:r>
            <a:r>
              <a:rPr lang="en-US" sz="2400" dirty="0" smtClean="0">
                <a:cs typeface="Times New Roman"/>
              </a:rPr>
              <a:t>(E</a:t>
            </a:r>
            <a:r>
              <a:rPr lang="en-US" sz="2400" dirty="0" smtClean="0">
                <a:latin typeface="Times New Roman"/>
                <a:cs typeface="Times New Roman"/>
              </a:rPr>
              <a:t>thernet wasn't part of the </a:t>
            </a:r>
            <a:r>
              <a:rPr lang="en-US" sz="2400" dirty="0" smtClean="0">
                <a:latin typeface="Times New Roman"/>
                <a:cs typeface="Times New Roman"/>
              </a:rPr>
              <a:t>picture</a:t>
            </a:r>
            <a:r>
              <a:rPr lang="en-US" sz="2400" dirty="0">
                <a:cs typeface="Times New Roman"/>
              </a:rPr>
              <a:t> </a:t>
            </a:r>
            <a:r>
              <a:rPr lang="en-US" sz="2400" dirty="0" smtClean="0">
                <a:cs typeface="Times New Roman"/>
              </a:rPr>
              <a:t>at that point).</a:t>
            </a:r>
            <a:endParaRPr lang="en-US" sz="2400" dirty="0" smtClean="0">
              <a:cs typeface="Times New Roman"/>
            </a:endParaRPr>
          </a:p>
          <a:p>
            <a:endParaRPr lang="en-US" sz="2400" dirty="0">
              <a:cs typeface="Times New Roman"/>
            </a:endParaRPr>
          </a:p>
          <a:p>
            <a:r>
              <a:rPr lang="en-US" sz="2400" dirty="0" smtClean="0">
                <a:latin typeface="Times New Roman"/>
                <a:cs typeface="Times New Roman"/>
              </a:rPr>
              <a:t>You </a:t>
            </a:r>
            <a:r>
              <a:rPr lang="en-US" sz="2400" dirty="0" smtClean="0">
                <a:latin typeface="Times New Roman"/>
                <a:cs typeface="Times New Roman"/>
              </a:rPr>
              <a:t>would have an </a:t>
            </a:r>
            <a:r>
              <a:rPr lang="en-US" sz="2400" dirty="0" smtClean="0">
                <a:latin typeface="Times New Roman"/>
                <a:cs typeface="Times New Roman"/>
              </a:rPr>
              <a:t>identity on </a:t>
            </a:r>
            <a:r>
              <a:rPr lang="en-US" sz="2400" dirty="0" smtClean="0">
                <a:latin typeface="Times New Roman"/>
                <a:cs typeface="Times New Roman"/>
              </a:rPr>
              <a:t>that </a:t>
            </a:r>
            <a:r>
              <a:rPr lang="en-US" sz="2400" dirty="0" smtClean="0">
                <a:latin typeface="Times New Roman"/>
                <a:cs typeface="Times New Roman"/>
              </a:rPr>
              <a:t>timesharing system, but it existed primarily to track/limit your usage, and to allow files you'd </a:t>
            </a:r>
            <a:br>
              <a:rPr lang="en-US" sz="2400" dirty="0" smtClean="0">
                <a:latin typeface="Times New Roman"/>
                <a:cs typeface="Times New Roman"/>
              </a:rPr>
            </a:br>
            <a:r>
              <a:rPr lang="en-US" sz="2400" dirty="0" smtClean="0">
                <a:latin typeface="Times New Roman"/>
                <a:cs typeface="Times New Roman"/>
              </a:rPr>
              <a:t>saved to be connected to (and charged against) your quota.</a:t>
            </a:r>
          </a:p>
        </p:txBody>
      </p:sp>
      <p:sp>
        <p:nvSpPr>
          <p:cNvPr id="4" name="Slide Number Placeholder 3"/>
          <p:cNvSpPr>
            <a:spLocks noGrp="1"/>
          </p:cNvSpPr>
          <p:nvPr>
            <p:ph type="sldNum" sz="quarter" idx="12"/>
          </p:nvPr>
        </p:nvSpPr>
        <p:spPr/>
        <p:txBody>
          <a:bodyPr/>
          <a:lstStyle/>
          <a:p>
            <a:fld id="{52F3758B-F660-BB4B-9069-381C153EA647}" type="slidenum">
              <a:rPr lang="en-US" smtClean="0"/>
              <a:t>36</a:t>
            </a:fld>
            <a:endParaRPr lang="en-US"/>
          </a:p>
        </p:txBody>
      </p:sp>
    </p:spTree>
    <p:extLst>
      <p:ext uri="{BB962C8B-B14F-4D97-AF65-F5344CB8AC3E}">
        <p14:creationId xmlns:p14="http://schemas.microsoft.com/office/powerpoint/2010/main" val="2560251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4000" cy="552136"/>
          </a:xfrm>
        </p:spPr>
        <p:txBody>
          <a:bodyPr>
            <a:normAutofit/>
          </a:bodyPr>
          <a:lstStyle/>
          <a:p>
            <a:r>
              <a:rPr lang="en-US" sz="3200" b="1" dirty="0" smtClean="0">
                <a:latin typeface="Times New Roman"/>
                <a:cs typeface="Times New Roman"/>
              </a:rPr>
              <a:t>When Was The First Username/Password?</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This is a bit of an open question. </a:t>
            </a:r>
            <a:r>
              <a:rPr lang="en-US" sz="2400" dirty="0" smtClean="0">
                <a:cs typeface="Times New Roman"/>
              </a:rPr>
              <a:t>In 2012, Wired magazine ran an article crediting </a:t>
            </a:r>
            <a:r>
              <a:rPr lang="en-US" sz="2400" dirty="0" smtClean="0">
                <a:latin typeface="Times New Roman"/>
                <a:cs typeface="Times New Roman"/>
              </a:rPr>
              <a:t>MIT CTSS, see</a:t>
            </a:r>
            <a:r>
              <a:rPr lang="en-US" sz="2400" dirty="0" smtClean="0">
                <a:cs typeface="Times New Roman"/>
              </a:rPr>
              <a:t> </a:t>
            </a:r>
            <a:r>
              <a:rPr lang="en-US" sz="2400" dirty="0" err="1" smtClean="0">
                <a:cs typeface="Times New Roman"/>
              </a:rPr>
              <a:t>www.wired.com</a:t>
            </a:r>
            <a:r>
              <a:rPr lang="en-US" sz="2400" dirty="0">
                <a:cs typeface="Times New Roman"/>
              </a:rPr>
              <a:t>/</a:t>
            </a:r>
            <a:r>
              <a:rPr lang="en-US" sz="2400" dirty="0" err="1">
                <a:cs typeface="Times New Roman"/>
              </a:rPr>
              <a:t>wiredenterprise</a:t>
            </a:r>
            <a:r>
              <a:rPr lang="en-US" sz="2400" dirty="0">
                <a:cs typeface="Times New Roman"/>
              </a:rPr>
              <a:t>/2012/01/computer-password</a:t>
            </a:r>
            <a:r>
              <a:rPr lang="en-US" sz="2400" dirty="0" smtClean="0">
                <a:cs typeface="Times New Roman"/>
              </a:rPr>
              <a:t>/ which noted:</a:t>
            </a:r>
            <a:br>
              <a:rPr lang="en-US" sz="2400" dirty="0" smtClean="0">
                <a:cs typeface="Times New Roman"/>
              </a:rPr>
            </a:br>
            <a:endParaRPr lang="en-US" sz="2400" dirty="0" smtClean="0">
              <a:cs typeface="Times New Roman"/>
            </a:endParaRPr>
          </a:p>
          <a:p>
            <a:pPr marL="800100" lvl="2" indent="0">
              <a:buNone/>
            </a:pPr>
            <a:r>
              <a:rPr lang="en-US" i="1" dirty="0" smtClean="0"/>
              <a:t>According </a:t>
            </a:r>
            <a:r>
              <a:rPr lang="en-US" i="1" dirty="0"/>
              <a:t>to </a:t>
            </a:r>
            <a:r>
              <a:rPr lang="en-US" i="1" dirty="0" smtClean="0"/>
              <a:t>Fernando </a:t>
            </a:r>
            <a:r>
              <a:rPr lang="en-US" i="1" dirty="0" err="1" smtClean="0"/>
              <a:t>Corbató</a:t>
            </a:r>
            <a:r>
              <a:rPr lang="en-US" i="1" dirty="0" smtClean="0"/>
              <a:t> [the person who was responsible for the CTSS project] </a:t>
            </a:r>
            <a:r>
              <a:rPr lang="en-US" i="1" dirty="0"/>
              <a:t>even though the </a:t>
            </a:r>
            <a:r>
              <a:rPr lang="en-US" i="1" dirty="0" smtClean="0"/>
              <a:t>MIT </a:t>
            </a:r>
            <a:r>
              <a:rPr lang="en-US" i="1" dirty="0"/>
              <a:t>computer hackers were breaking new ground </a:t>
            </a:r>
            <a:r>
              <a:rPr lang="en-US" i="1" dirty="0" smtClean="0"/>
              <a:t>with </a:t>
            </a:r>
            <a:r>
              <a:rPr lang="en-US" i="1" dirty="0"/>
              <a:t>much </a:t>
            </a:r>
            <a:r>
              <a:rPr lang="en-US" i="1" dirty="0" smtClean="0"/>
              <a:t>of</a:t>
            </a:r>
            <a:br>
              <a:rPr lang="en-US" i="1" dirty="0" smtClean="0"/>
            </a:br>
            <a:r>
              <a:rPr lang="en-US" i="1" dirty="0" smtClean="0"/>
              <a:t>what </a:t>
            </a:r>
            <a:r>
              <a:rPr lang="en-US" i="1" dirty="0"/>
              <a:t>they did, passwords were </a:t>
            </a:r>
            <a:r>
              <a:rPr lang="en-US" i="1" dirty="0" smtClean="0"/>
              <a:t>pretty </a:t>
            </a:r>
            <a:r>
              <a:rPr lang="en-US" i="1" dirty="0"/>
              <a:t>much a no-brainer. </a:t>
            </a:r>
            <a:r>
              <a:rPr lang="en-US" i="1" dirty="0" smtClean="0"/>
              <a:t>"The </a:t>
            </a:r>
            <a:r>
              <a:rPr lang="en-US" i="1" dirty="0"/>
              <a:t>key problem was </a:t>
            </a:r>
            <a:r>
              <a:rPr lang="en-US" i="1" dirty="0" smtClean="0"/>
              <a:t>that </a:t>
            </a:r>
            <a:r>
              <a:rPr lang="en-US" i="1" dirty="0"/>
              <a:t>we were setting up multiple terminals which </a:t>
            </a:r>
            <a:r>
              <a:rPr lang="en-US" i="1" dirty="0" smtClean="0"/>
              <a:t>were </a:t>
            </a:r>
            <a:r>
              <a:rPr lang="en-US" i="1" dirty="0"/>
              <a:t>to be used by multiple persons but with </a:t>
            </a:r>
            <a:r>
              <a:rPr lang="en-US" i="1" dirty="0" smtClean="0"/>
              <a:t/>
            </a:r>
            <a:br>
              <a:rPr lang="en-US" i="1" dirty="0" smtClean="0"/>
            </a:br>
            <a:r>
              <a:rPr lang="en-US" i="1" dirty="0" smtClean="0"/>
              <a:t>each </a:t>
            </a:r>
            <a:r>
              <a:rPr lang="en-US" i="1" dirty="0"/>
              <a:t>person having his own private set of files</a:t>
            </a:r>
            <a:r>
              <a:rPr lang="en-US" i="1" dirty="0" smtClean="0"/>
              <a:t>," he </a:t>
            </a:r>
            <a:r>
              <a:rPr lang="en-US" i="1" dirty="0"/>
              <a:t>told Wired. </a:t>
            </a:r>
            <a:r>
              <a:rPr lang="en-US" i="1" dirty="0" smtClean="0"/>
              <a:t>"Putting </a:t>
            </a:r>
            <a:r>
              <a:rPr lang="en-US" i="1" dirty="0"/>
              <a:t>a password on for each individual user as a lock seemed like a very straightforward solution</a:t>
            </a:r>
            <a:r>
              <a:rPr lang="en-US" i="1" dirty="0" smtClean="0"/>
              <a:t>."</a:t>
            </a:r>
            <a:endParaRPr lang="en-US" i="1" dirty="0" smtClean="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37</a:t>
            </a:fld>
            <a:endParaRPr lang="en-US"/>
          </a:p>
        </p:txBody>
      </p:sp>
    </p:spTree>
    <p:extLst>
      <p:ext uri="{BB962C8B-B14F-4D97-AF65-F5344CB8AC3E}">
        <p14:creationId xmlns:p14="http://schemas.microsoft.com/office/powerpoint/2010/main" val="2890925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4000" cy="552136"/>
          </a:xfrm>
        </p:spPr>
        <p:txBody>
          <a:bodyPr>
            <a:normAutofit/>
          </a:bodyPr>
          <a:lstStyle/>
          <a:p>
            <a:r>
              <a:rPr lang="en-US" sz="3200" b="1" dirty="0" smtClean="0">
                <a:latin typeface="Times New Roman"/>
                <a:cs typeface="Times New Roman"/>
              </a:rPr>
              <a:t>Why Else Should </a:t>
            </a:r>
            <a:r>
              <a:rPr lang="en-US" sz="3200" b="1" dirty="0" smtClean="0">
                <a:cs typeface="Times New Roman"/>
              </a:rPr>
              <a:t>We </a:t>
            </a:r>
            <a:r>
              <a:rPr lang="en-US" sz="3200" b="1" dirty="0" smtClean="0">
                <a:latin typeface="Times New Roman"/>
                <a:cs typeface="Times New Roman"/>
              </a:rPr>
              <a:t>Recall CTSS?</a:t>
            </a:r>
            <a:endParaRPr lang="en-US" sz="3200" b="1" dirty="0">
              <a:latin typeface="Times New Roman"/>
              <a:cs typeface="Times New Roman"/>
            </a:endParaRPr>
          </a:p>
        </p:txBody>
      </p:sp>
      <p:pic>
        <p:nvPicPr>
          <p:cNvPr id="4" name="Picture 3" descr="ctss-ma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51" y="907793"/>
            <a:ext cx="7479882" cy="5384802"/>
          </a:xfrm>
          <a:prstGeom prst="rect">
            <a:avLst/>
          </a:prstGeom>
        </p:spPr>
      </p:pic>
      <p:sp>
        <p:nvSpPr>
          <p:cNvPr id="3" name="Slide Number Placeholder 2"/>
          <p:cNvSpPr>
            <a:spLocks noGrp="1"/>
          </p:cNvSpPr>
          <p:nvPr>
            <p:ph type="sldNum" sz="quarter" idx="12"/>
          </p:nvPr>
        </p:nvSpPr>
        <p:spPr/>
        <p:txBody>
          <a:bodyPr/>
          <a:lstStyle/>
          <a:p>
            <a:fld id="{52F3758B-F660-BB4B-9069-381C153EA647}" type="slidenum">
              <a:rPr lang="en-US" smtClean="0"/>
              <a:t>38</a:t>
            </a:fld>
            <a:endParaRPr lang="en-US"/>
          </a:p>
        </p:txBody>
      </p:sp>
    </p:spTree>
    <p:extLst>
      <p:ext uri="{BB962C8B-B14F-4D97-AF65-F5344CB8AC3E}">
        <p14:creationId xmlns:p14="http://schemas.microsoft.com/office/powerpoint/2010/main" val="1738719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4000" cy="552136"/>
          </a:xfrm>
        </p:spPr>
        <p:txBody>
          <a:bodyPr>
            <a:normAutofit/>
          </a:bodyPr>
          <a:lstStyle/>
          <a:p>
            <a:r>
              <a:rPr lang="en-US" sz="3200" b="1" dirty="0" smtClean="0">
                <a:cs typeface="Times New Roman"/>
              </a:rPr>
              <a:t>Link Between Identity Management &amp; Messaging</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cs typeface="Times New Roman"/>
              </a:rPr>
              <a:t>That early connection between identity management and messaging is natural, and, I'd argue, a virtually inescapable one.</a:t>
            </a:r>
          </a:p>
          <a:p>
            <a:r>
              <a:rPr lang="en-US" sz="2400" dirty="0" smtClean="0">
                <a:cs typeface="Times New Roman"/>
              </a:rPr>
              <a:t>If you have multiple users of a shared system, there needs to be a way to map each resource owners to their stuff, limit access to private resources, and account for usage. That implies a need for identities.</a:t>
            </a:r>
          </a:p>
          <a:p>
            <a:r>
              <a:rPr lang="en-US" sz="2400" dirty="0" smtClean="0">
                <a:cs typeface="Times New Roman"/>
              </a:rPr>
              <a:t>Once you have multiple users on a shared resource, the desire </a:t>
            </a:r>
            <a:br>
              <a:rPr lang="en-US" sz="2400" dirty="0" smtClean="0">
                <a:cs typeface="Times New Roman"/>
              </a:rPr>
            </a:br>
            <a:r>
              <a:rPr lang="en-US" sz="2400" dirty="0" smtClean="0">
                <a:cs typeface="Times New Roman"/>
              </a:rPr>
              <a:t>for those users to communicate with each other also becomes inescapable, if only for things like griping about some colleague hogging too much in the way of shared resources, or asking an operator about the status of submitted jobs, etc.</a:t>
            </a:r>
          </a:p>
          <a:p>
            <a:r>
              <a:rPr lang="en-US" sz="2400" dirty="0" smtClean="0">
                <a:cs typeface="Times New Roman"/>
              </a:rPr>
              <a:t>Thus, it is entirely natural and appropriate that MAAWG should continue to develop a thread of work around identity management. Messaging and identity management just go together well!</a:t>
            </a:r>
          </a:p>
        </p:txBody>
      </p:sp>
      <p:sp>
        <p:nvSpPr>
          <p:cNvPr id="4" name="Slide Number Placeholder 3"/>
          <p:cNvSpPr>
            <a:spLocks noGrp="1"/>
          </p:cNvSpPr>
          <p:nvPr>
            <p:ph type="sldNum" sz="quarter" idx="12"/>
          </p:nvPr>
        </p:nvSpPr>
        <p:spPr/>
        <p:txBody>
          <a:bodyPr/>
          <a:lstStyle/>
          <a:p>
            <a:fld id="{52F3758B-F660-BB4B-9069-381C153EA647}" type="slidenum">
              <a:rPr lang="en-US" smtClean="0"/>
              <a:t>39</a:t>
            </a:fld>
            <a:endParaRPr lang="en-US"/>
          </a:p>
        </p:txBody>
      </p:sp>
    </p:spTree>
    <p:extLst>
      <p:ext uri="{BB962C8B-B14F-4D97-AF65-F5344CB8AC3E}">
        <p14:creationId xmlns:p14="http://schemas.microsoft.com/office/powerpoint/2010/main" val="98290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4"/>
            <a:ext cx="8806953" cy="726980"/>
          </a:xfrm>
        </p:spPr>
        <p:txBody>
          <a:bodyPr>
            <a:normAutofit/>
          </a:bodyPr>
          <a:lstStyle/>
          <a:p>
            <a:r>
              <a:rPr lang="en-US" sz="3200" b="1" dirty="0" smtClean="0">
                <a:latin typeface="Times New Roman"/>
                <a:cs typeface="Times New Roman"/>
              </a:rPr>
              <a:t>A Disclaimer and a Little About My $DAYJOB</a:t>
            </a:r>
            <a:endParaRPr lang="en-US" sz="3200" b="1" dirty="0">
              <a:latin typeface="Times New Roman"/>
              <a:cs typeface="Times New Roman"/>
            </a:endParaRPr>
          </a:p>
        </p:txBody>
      </p:sp>
      <p:sp>
        <p:nvSpPr>
          <p:cNvPr id="3" name="Content Placeholder 2"/>
          <p:cNvSpPr>
            <a:spLocks noGrp="1"/>
          </p:cNvSpPr>
          <p:nvPr>
            <p:ph idx="1"/>
          </p:nvPr>
        </p:nvSpPr>
        <p:spPr>
          <a:xfrm>
            <a:off x="156445" y="1042737"/>
            <a:ext cx="8806953" cy="5647321"/>
          </a:xfrm>
        </p:spPr>
        <p:txBody>
          <a:bodyPr>
            <a:normAutofit/>
          </a:bodyPr>
          <a:lstStyle/>
          <a:p>
            <a:r>
              <a:rPr lang="en-US" sz="2400" dirty="0" smtClean="0">
                <a:latin typeface="Times New Roman"/>
                <a:cs typeface="Times New Roman"/>
              </a:rPr>
              <a:t>Part of my </a:t>
            </a:r>
            <a:r>
              <a:rPr lang="en-US" sz="2400" dirty="0" smtClean="0">
                <a:latin typeface="Times New Roman"/>
                <a:cs typeface="Times New Roman"/>
              </a:rPr>
              <a:t>normal daily </a:t>
            </a:r>
            <a:r>
              <a:rPr lang="en-US" sz="2400" dirty="0" smtClean="0">
                <a:latin typeface="Times New Roman"/>
                <a:cs typeface="Times New Roman"/>
              </a:rPr>
              <a:t>work is with Internet2 and InCommon </a:t>
            </a:r>
            <a:r>
              <a:rPr lang="en-US" sz="2400" dirty="0" smtClean="0">
                <a:latin typeface="Times New Roman"/>
                <a:cs typeface="Times New Roman"/>
              </a:rPr>
              <a:t>under </a:t>
            </a:r>
            <a:r>
              <a:rPr lang="en-US" sz="2400" dirty="0" smtClean="0">
                <a:latin typeface="Times New Roman"/>
                <a:cs typeface="Times New Roman"/>
              </a:rPr>
              <a:t>contract through </a:t>
            </a:r>
            <a:r>
              <a:rPr lang="en-US" sz="2400" dirty="0" smtClean="0">
                <a:cs typeface="Times New Roman"/>
              </a:rPr>
              <a:t>UO </a:t>
            </a:r>
            <a:r>
              <a:rPr lang="en-US" sz="2400" dirty="0" smtClean="0">
                <a:latin typeface="Times New Roman"/>
                <a:cs typeface="Times New Roman"/>
              </a:rPr>
              <a:t>Information Services, </a:t>
            </a:r>
            <a:r>
              <a:rPr lang="en-US" sz="2400" dirty="0" smtClean="0">
                <a:latin typeface="Times New Roman"/>
                <a:cs typeface="Times New Roman"/>
              </a:rPr>
              <a:t>however I'm </a:t>
            </a:r>
            <a:r>
              <a:rPr lang="en-US" sz="2400" u="sng" dirty="0" smtClean="0">
                <a:latin typeface="Times New Roman"/>
                <a:cs typeface="Times New Roman"/>
              </a:rPr>
              <a:t>not</a:t>
            </a:r>
            <a:r>
              <a:rPr lang="en-US" sz="2400" dirty="0" smtClean="0">
                <a:latin typeface="Times New Roman"/>
                <a:cs typeface="Times New Roman"/>
              </a:rPr>
              <a:t> speaking on behalf of any of those entities today</a:t>
            </a:r>
            <a:r>
              <a:rPr lang="en-US" sz="2400" dirty="0" smtClean="0">
                <a:latin typeface="Times New Roman"/>
                <a:cs typeface="Times New Roman"/>
              </a:rPr>
              <a:t>,</a:t>
            </a:r>
            <a:r>
              <a:rPr lang="en-US" sz="2400" dirty="0">
                <a:cs typeface="Times New Roman"/>
              </a:rPr>
              <a:t> </a:t>
            </a:r>
            <a:r>
              <a:rPr lang="en-US" sz="2400" dirty="0" smtClean="0">
                <a:cs typeface="Times New Roman"/>
              </a:rPr>
              <a:t>nor </a:t>
            </a:r>
            <a:r>
              <a:rPr lang="en-US" sz="2400" dirty="0" smtClean="0">
                <a:cs typeface="Times New Roman"/>
              </a:rPr>
              <a:t>am I articulating any official position of MAAWG</a:t>
            </a:r>
            <a:r>
              <a:rPr lang="en-US" sz="2400" dirty="0" smtClean="0">
                <a:cs typeface="Times New Roman"/>
              </a:rPr>
              <a:t>.</a:t>
            </a:r>
          </a:p>
          <a:p>
            <a:endParaRPr lang="en-US" sz="2400" dirty="0">
              <a:cs typeface="Times New Roman"/>
            </a:endParaRPr>
          </a:p>
          <a:p>
            <a:r>
              <a:rPr lang="en-US" sz="2400" dirty="0" smtClean="0">
                <a:latin typeface="Times New Roman"/>
                <a:cs typeface="Times New Roman"/>
              </a:rPr>
              <a:t>I mention </a:t>
            </a:r>
            <a:r>
              <a:rPr lang="en-US" sz="2400" dirty="0" smtClean="0">
                <a:latin typeface="Times New Roman"/>
                <a:cs typeface="Times New Roman"/>
              </a:rPr>
              <a:t>Internet2 and </a:t>
            </a:r>
            <a:r>
              <a:rPr lang="en-US" sz="2400" dirty="0" smtClean="0">
                <a:latin typeface="Times New Roman"/>
                <a:cs typeface="Times New Roman"/>
              </a:rPr>
              <a:t>InCommon in particular because </a:t>
            </a:r>
            <a:r>
              <a:rPr lang="en-US" sz="2400" dirty="0" smtClean="0">
                <a:latin typeface="Times New Roman"/>
                <a:cs typeface="Times New Roman"/>
              </a:rPr>
              <a:t>at least some of the work we're going to talk about today involves open source identity management software that originated with Internet2 (e.g., Shibboleth</a:t>
            </a:r>
            <a:r>
              <a:rPr lang="en-US" sz="2400" dirty="0" smtClean="0">
                <a:latin typeface="Times New Roman"/>
                <a:cs typeface="Times New Roman"/>
              </a:rPr>
              <a:t>)</a:t>
            </a:r>
            <a:r>
              <a:rPr lang="en-US" sz="2400" dirty="0" smtClean="0">
                <a:cs typeface="Times New Roman"/>
              </a:rPr>
              <a:t>, and s</a:t>
            </a:r>
            <a:r>
              <a:rPr lang="en-US" sz="2400" dirty="0" smtClean="0">
                <a:latin typeface="Times New Roman"/>
                <a:cs typeface="Times New Roman"/>
              </a:rPr>
              <a:t>imilarly</a:t>
            </a:r>
            <a:r>
              <a:rPr lang="en-US" sz="2400" dirty="0" smtClean="0">
                <a:latin typeface="Times New Roman"/>
                <a:cs typeface="Times New Roman"/>
              </a:rPr>
              <a:t>, </a:t>
            </a:r>
            <a:r>
              <a:rPr lang="en-US" sz="2400" dirty="0" smtClean="0">
                <a:latin typeface="Times New Roman"/>
                <a:cs typeface="Times New Roman"/>
              </a:rPr>
              <a:t>the </a:t>
            </a:r>
            <a:r>
              <a:rPr lang="en-US" sz="2400" dirty="0" smtClean="0">
                <a:latin typeface="Times New Roman"/>
                <a:cs typeface="Times New Roman"/>
              </a:rPr>
              <a:t>primary higher education identity </a:t>
            </a:r>
            <a:r>
              <a:rPr lang="en-US" sz="2400" dirty="0" smtClean="0">
                <a:latin typeface="Times New Roman"/>
                <a:cs typeface="Times New Roman"/>
              </a:rPr>
              <a:t>federation in the United States, </a:t>
            </a:r>
            <a:r>
              <a:rPr lang="en-US" sz="2400" dirty="0" smtClean="0">
                <a:latin typeface="Times New Roman"/>
                <a:cs typeface="Times New Roman"/>
              </a:rPr>
              <a:t>InCommon, is administered </a:t>
            </a:r>
            <a:r>
              <a:rPr lang="en-US" sz="2400" dirty="0" smtClean="0">
                <a:cs typeface="Times New Roman"/>
              </a:rPr>
              <a:t>by </a:t>
            </a:r>
            <a:r>
              <a:rPr lang="en-US" sz="2400" dirty="0" smtClean="0">
                <a:cs typeface="Times New Roman"/>
              </a:rPr>
              <a:t>InCommon, a </a:t>
            </a:r>
            <a:r>
              <a:rPr lang="en-US" sz="2400" dirty="0" smtClean="0">
                <a:cs typeface="Times New Roman"/>
              </a:rPr>
              <a:t>unit of </a:t>
            </a:r>
            <a:r>
              <a:rPr lang="en-US" sz="2400" dirty="0" smtClean="0">
                <a:cs typeface="Times New Roman"/>
              </a:rPr>
              <a:t>Internet2. </a:t>
            </a:r>
            <a:r>
              <a:rPr lang="en-US" sz="2400" dirty="0" smtClean="0">
                <a:cs typeface="Times New Roman"/>
              </a:rPr>
              <a:t>I want you to know about my affiliations so you can understand my perspective/biases, if any.</a:t>
            </a:r>
            <a:endParaRPr lang="en-US" sz="2400" dirty="0" smtClean="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4</a:t>
            </a:fld>
            <a:endParaRPr lang="en-US"/>
          </a:p>
        </p:txBody>
      </p:sp>
    </p:spTree>
    <p:extLst>
      <p:ext uri="{BB962C8B-B14F-4D97-AF65-F5344CB8AC3E}">
        <p14:creationId xmlns:p14="http://schemas.microsoft.com/office/powerpoint/2010/main" val="413699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649264"/>
          </a:xfrm>
        </p:spPr>
        <p:txBody>
          <a:bodyPr>
            <a:normAutofit/>
          </a:bodyPr>
          <a:lstStyle/>
          <a:p>
            <a:r>
              <a:rPr lang="en-US" sz="3200" b="1" dirty="0" smtClean="0">
                <a:latin typeface="Times New Roman"/>
                <a:cs typeface="Times New Roman"/>
              </a:rPr>
              <a:t>User IDs and Group IDs</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cs typeface="Times New Roman"/>
              </a:rPr>
              <a:t>Coming back to our remote access example, that </a:t>
            </a:r>
            <a:r>
              <a:rPr lang="en-US" sz="2400" dirty="0" smtClean="0">
                <a:latin typeface="Times New Roman"/>
                <a:cs typeface="Times New Roman"/>
              </a:rPr>
              <a:t>system, assuming it was running some version of </a:t>
            </a:r>
            <a:r>
              <a:rPr lang="en-US" sz="2400" dirty="0" smtClean="0">
                <a:cs typeface="Times New Roman"/>
              </a:rPr>
              <a:t>Unix, would have </a:t>
            </a:r>
            <a:r>
              <a:rPr lang="en-US" sz="2400" dirty="0" smtClean="0">
                <a:latin typeface="Times New Roman"/>
                <a:cs typeface="Times New Roman"/>
              </a:rPr>
              <a:t>had a unique numeric identifier </a:t>
            </a:r>
            <a:r>
              <a:rPr lang="en-US" sz="2400" dirty="0" smtClean="0">
                <a:cs typeface="Times New Roman"/>
              </a:rPr>
              <a:t>(a </a:t>
            </a:r>
            <a:r>
              <a:rPr lang="en-US" sz="2400" u="sng" dirty="0" smtClean="0">
                <a:cs typeface="Times New Roman"/>
              </a:rPr>
              <a:t>user ID</a:t>
            </a:r>
            <a:r>
              <a:rPr lang="en-US" sz="2400" dirty="0" smtClean="0">
                <a:cs typeface="Times New Roman"/>
              </a:rPr>
              <a:t>) </a:t>
            </a:r>
            <a:r>
              <a:rPr lang="en-US" sz="2400" dirty="0" smtClean="0">
                <a:latin typeface="Times New Roman"/>
                <a:cs typeface="Times New Roman"/>
              </a:rPr>
              <a:t>for each user, defined in /</a:t>
            </a:r>
            <a:r>
              <a:rPr lang="en-US" sz="2400" dirty="0" err="1" smtClean="0">
                <a:latin typeface="Times New Roman"/>
                <a:cs typeface="Times New Roman"/>
              </a:rPr>
              <a:t>etc</a:t>
            </a:r>
            <a:r>
              <a:rPr lang="en-US" sz="2400" dirty="0" smtClean="0">
                <a:latin typeface="Times New Roman"/>
                <a:cs typeface="Times New Roman"/>
              </a:rPr>
              <a:t>/</a:t>
            </a:r>
            <a:r>
              <a:rPr lang="en-US" sz="2400" dirty="0" err="1" smtClean="0">
                <a:latin typeface="Times New Roman"/>
                <a:cs typeface="Times New Roman"/>
              </a:rPr>
              <a:t>passwd</a:t>
            </a:r>
            <a:r>
              <a:rPr lang="en-US" sz="2400" dirty="0" smtClean="0">
                <a:latin typeface="Times New Roman"/>
                <a:cs typeface="Times New Roman"/>
              </a:rPr>
              <a:t> (plus /</a:t>
            </a:r>
            <a:r>
              <a:rPr lang="en-US" sz="2400" dirty="0" err="1" smtClean="0">
                <a:latin typeface="Times New Roman"/>
                <a:cs typeface="Times New Roman"/>
              </a:rPr>
              <a:t>etc</a:t>
            </a:r>
            <a:r>
              <a:rPr lang="en-US" sz="2400" dirty="0" smtClean="0">
                <a:latin typeface="Times New Roman"/>
                <a:cs typeface="Times New Roman"/>
              </a:rPr>
              <a:t>/shadow later).</a:t>
            </a:r>
            <a:r>
              <a:rPr lang="en-US" sz="2400" dirty="0">
                <a:cs typeface="Times New Roman"/>
              </a:rPr>
              <a:t> </a:t>
            </a:r>
            <a:r>
              <a:rPr lang="en-US" sz="2400" dirty="0" smtClean="0">
                <a:latin typeface="Times New Roman"/>
                <a:cs typeface="Times New Roman"/>
              </a:rPr>
              <a:t>Each user also </a:t>
            </a:r>
            <a:r>
              <a:rPr lang="en-US" sz="2400" dirty="0" smtClean="0">
                <a:cs typeface="Times New Roman"/>
              </a:rPr>
              <a:t>was also</a:t>
            </a:r>
            <a:r>
              <a:rPr lang="en-US" sz="2400" dirty="0" smtClean="0">
                <a:latin typeface="Times New Roman"/>
                <a:cs typeface="Times New Roman"/>
              </a:rPr>
              <a:t> assigned to a particular numeric </a:t>
            </a:r>
            <a:r>
              <a:rPr lang="en-US" sz="2400" u="sng" dirty="0" smtClean="0">
                <a:latin typeface="Times New Roman"/>
                <a:cs typeface="Times New Roman"/>
              </a:rPr>
              <a:t>group ID</a:t>
            </a:r>
            <a:r>
              <a:rPr lang="en-US" sz="2400" dirty="0" smtClean="0">
                <a:latin typeface="Times New Roman"/>
                <a:cs typeface="Times New Roman"/>
              </a:rPr>
              <a:t> (as defined in /</a:t>
            </a:r>
            <a:r>
              <a:rPr lang="en-US" sz="2400" dirty="0" err="1" smtClean="0">
                <a:latin typeface="Times New Roman"/>
                <a:cs typeface="Times New Roman"/>
              </a:rPr>
              <a:t>etc</a:t>
            </a:r>
            <a:r>
              <a:rPr lang="en-US" sz="2400" dirty="0" smtClean="0">
                <a:latin typeface="Times New Roman"/>
                <a:cs typeface="Times New Roman"/>
              </a:rPr>
              <a:t>/group)</a:t>
            </a:r>
            <a:r>
              <a:rPr lang="en-US" sz="2400" dirty="0" smtClean="0">
                <a:cs typeface="Times New Roman"/>
              </a:rPr>
              <a:t>. For example, all users from the chemistry department might be in one group, all users from the physics department might be in another; users with special admin privileges might be in the "wheel" group.</a:t>
            </a:r>
            <a:endParaRPr lang="en-US" sz="2400" dirty="0" smtClean="0">
              <a:latin typeface="Times New Roman"/>
              <a:cs typeface="Times New Roman"/>
            </a:endParaRPr>
          </a:p>
          <a:p>
            <a:r>
              <a:rPr lang="en-US" sz="2400" dirty="0" smtClean="0">
                <a:cs typeface="Times New Roman"/>
              </a:rPr>
              <a:t>Group IDs are nice examples of a couple of features that we'll see pop up again in other identity management-related contexts:</a:t>
            </a:r>
            <a:br>
              <a:rPr lang="en-US" sz="2400" dirty="0" smtClean="0">
                <a:cs typeface="Times New Roman"/>
              </a:rPr>
            </a:br>
            <a:r>
              <a:rPr lang="en-US" sz="2400" dirty="0" smtClean="0">
                <a:cs typeface="Times New Roman"/>
              </a:rPr>
              <a:t>-- group memberships</a:t>
            </a:r>
            <a:br>
              <a:rPr lang="en-US" sz="2400" dirty="0" smtClean="0">
                <a:cs typeface="Times New Roman"/>
              </a:rPr>
            </a:br>
            <a:r>
              <a:rPr lang="en-US" sz="2400" dirty="0" smtClean="0">
                <a:cs typeface="Times New Roman"/>
              </a:rPr>
              <a:t>-- attributes or assertions about users ("</a:t>
            </a:r>
            <a:r>
              <a:rPr lang="en-US" sz="2400" dirty="0" err="1" smtClean="0">
                <a:cs typeface="Times New Roman"/>
              </a:rPr>
              <a:t>jsmith</a:t>
            </a:r>
            <a:r>
              <a:rPr lang="en-US" sz="2400" dirty="0" smtClean="0">
                <a:cs typeface="Times New Roman"/>
              </a:rPr>
              <a:t> is an administrator," or "</a:t>
            </a:r>
            <a:r>
              <a:rPr lang="en-US" sz="2400" dirty="0" err="1" smtClean="0">
                <a:cs typeface="Times New Roman"/>
              </a:rPr>
              <a:t>sallyjones</a:t>
            </a:r>
            <a:r>
              <a:rPr lang="en-US" sz="2400" dirty="0" smtClean="0">
                <a:cs typeface="Times New Roman"/>
              </a:rPr>
              <a:t> is a member of the Physics Department")</a:t>
            </a:r>
          </a:p>
        </p:txBody>
      </p:sp>
      <p:sp>
        <p:nvSpPr>
          <p:cNvPr id="4" name="Slide Number Placeholder 3"/>
          <p:cNvSpPr>
            <a:spLocks noGrp="1"/>
          </p:cNvSpPr>
          <p:nvPr>
            <p:ph type="sldNum" sz="quarter" idx="12"/>
          </p:nvPr>
        </p:nvSpPr>
        <p:spPr/>
        <p:txBody>
          <a:bodyPr/>
          <a:lstStyle/>
          <a:p>
            <a:fld id="{52F3758B-F660-BB4B-9069-381C153EA647}" type="slidenum">
              <a:rPr lang="en-US" smtClean="0"/>
              <a:t>40</a:t>
            </a:fld>
            <a:endParaRPr lang="en-US"/>
          </a:p>
        </p:txBody>
      </p:sp>
    </p:spTree>
    <p:extLst>
      <p:ext uri="{BB962C8B-B14F-4D97-AF65-F5344CB8AC3E}">
        <p14:creationId xmlns:p14="http://schemas.microsoft.com/office/powerpoint/2010/main" val="3625400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Exporting Files, Sharing Authentication</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Now let's make things just a </a:t>
            </a:r>
            <a:r>
              <a:rPr lang="en-US" sz="2400" i="1" dirty="0" smtClean="0">
                <a:latin typeface="Times New Roman"/>
                <a:cs typeface="Times New Roman"/>
              </a:rPr>
              <a:t>bit</a:t>
            </a:r>
            <a:r>
              <a:rPr lang="en-US" sz="2400" dirty="0" smtClean="0">
                <a:latin typeface="Times New Roman"/>
                <a:cs typeface="Times New Roman"/>
              </a:rPr>
              <a:t> more </a:t>
            </a:r>
            <a:r>
              <a:rPr lang="en-US" sz="2400" dirty="0" smtClean="0">
                <a:latin typeface="Times New Roman"/>
                <a:cs typeface="Times New Roman"/>
              </a:rPr>
              <a:t>complicated</a:t>
            </a:r>
            <a:r>
              <a:rPr lang="en-US" sz="2400" dirty="0">
                <a:cs typeface="Times New Roman"/>
              </a:rPr>
              <a:t> </a:t>
            </a:r>
            <a:r>
              <a:rPr lang="en-US" sz="2400" dirty="0" smtClean="0">
                <a:cs typeface="Times New Roman"/>
              </a:rPr>
              <a:t>still...</a:t>
            </a:r>
            <a:endParaRPr lang="en-US" sz="2400" dirty="0" smtClean="0">
              <a:latin typeface="Times New Roman"/>
              <a:cs typeface="Times New Roman"/>
            </a:endParaRPr>
          </a:p>
          <a:p>
            <a:endParaRPr lang="en-US" sz="2400" dirty="0">
              <a:cs typeface="Times New Roman"/>
            </a:endParaRPr>
          </a:p>
          <a:p>
            <a:r>
              <a:rPr lang="en-US" sz="2400" dirty="0" smtClean="0">
                <a:cs typeface="Times New Roman"/>
              </a:rPr>
              <a:t>I</a:t>
            </a:r>
            <a:r>
              <a:rPr lang="en-US" sz="2400" dirty="0" smtClean="0">
                <a:latin typeface="Times New Roman"/>
                <a:cs typeface="Times New Roman"/>
              </a:rPr>
              <a:t>nstead of one system and some locally attached disk, assum</a:t>
            </a:r>
            <a:r>
              <a:rPr lang="en-US" sz="2400" dirty="0" smtClean="0">
                <a:cs typeface="Times New Roman"/>
              </a:rPr>
              <a:t>e </a:t>
            </a:r>
            <a:r>
              <a:rPr lang="en-US" sz="2400" dirty="0" smtClean="0">
                <a:latin typeface="Times New Roman"/>
                <a:cs typeface="Times New Roman"/>
              </a:rPr>
              <a:t>we're talking about a set of "powerful" networked Unix scientific workstations, perhaps a lab of Sun SPARCstation 2 systems from 1990 or </a:t>
            </a:r>
            <a:r>
              <a:rPr lang="en-US" sz="2400" dirty="0" smtClean="0">
                <a:latin typeface="Times New Roman"/>
                <a:cs typeface="Times New Roman"/>
              </a:rPr>
              <a:t>thereabouts</a:t>
            </a:r>
            <a:r>
              <a:rPr lang="en-US" sz="2400" dirty="0" smtClean="0">
                <a:latin typeface="Times New Roman"/>
                <a:cs typeface="Times New Roman"/>
              </a:rPr>
              <a:t>.</a:t>
            </a:r>
          </a:p>
          <a:p>
            <a:endParaRPr lang="en-US" sz="2400" dirty="0">
              <a:cs typeface="Times New Roman"/>
            </a:endParaRPr>
          </a:p>
          <a:p>
            <a:r>
              <a:rPr lang="en-US" sz="2400" dirty="0" smtClean="0">
                <a:latin typeface="Times New Roman"/>
                <a:cs typeface="Times New Roman"/>
              </a:rPr>
              <a:t>Those nodes are going to share a set of </a:t>
            </a:r>
            <a:r>
              <a:rPr lang="en-US" sz="2400" u="sng" dirty="0" smtClean="0">
                <a:latin typeface="Times New Roman"/>
                <a:cs typeface="Times New Roman"/>
              </a:rPr>
              <a:t>usernames and passwords </a:t>
            </a:r>
            <a:r>
              <a:rPr lang="en-US" sz="2400" dirty="0" smtClean="0">
                <a:latin typeface="Times New Roman"/>
                <a:cs typeface="Times New Roman"/>
              </a:rPr>
              <a:t>(so that a user can login to any of those nodes) and a </a:t>
            </a:r>
            <a:r>
              <a:rPr lang="en-US" sz="2400" u="sng" dirty="0" smtClean="0">
                <a:latin typeface="Times New Roman"/>
                <a:cs typeface="Times New Roman"/>
              </a:rPr>
              <a:t>network file system</a:t>
            </a:r>
            <a:r>
              <a:rPr lang="en-US" sz="2400" dirty="0" smtClean="0">
                <a:latin typeface="Times New Roman"/>
                <a:cs typeface="Times New Roman"/>
              </a:rPr>
              <a:t> mounted on all the nodes (so that the user can work on the same set of files regardless of what node he or she is logged into).</a:t>
            </a:r>
          </a:p>
        </p:txBody>
      </p:sp>
      <p:sp>
        <p:nvSpPr>
          <p:cNvPr id="4" name="Slide Number Placeholder 3"/>
          <p:cNvSpPr>
            <a:spLocks noGrp="1"/>
          </p:cNvSpPr>
          <p:nvPr>
            <p:ph type="sldNum" sz="quarter" idx="12"/>
          </p:nvPr>
        </p:nvSpPr>
        <p:spPr/>
        <p:txBody>
          <a:bodyPr/>
          <a:lstStyle/>
          <a:p>
            <a:fld id="{52F3758B-F660-BB4B-9069-381C153EA647}" type="slidenum">
              <a:rPr lang="en-US" smtClean="0"/>
              <a:t>41</a:t>
            </a:fld>
            <a:endParaRPr lang="en-US"/>
          </a:p>
        </p:txBody>
      </p:sp>
    </p:spTree>
    <p:extLst>
      <p:ext uri="{BB962C8B-B14F-4D97-AF65-F5344CB8AC3E}">
        <p14:creationId xmlns:p14="http://schemas.microsoft.com/office/powerpoint/2010/main" val="3695986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NFS and NIS/YP</a:t>
            </a:r>
            <a:endParaRPr lang="en-US" sz="3200" b="1" dirty="0">
              <a:latin typeface="Times New Roman"/>
              <a:cs typeface="Times New Roman"/>
            </a:endParaRPr>
          </a:p>
        </p:txBody>
      </p:sp>
      <p:sp>
        <p:nvSpPr>
          <p:cNvPr id="3" name="Content Placeholder 2"/>
          <p:cNvSpPr>
            <a:spLocks noGrp="1"/>
          </p:cNvSpPr>
          <p:nvPr>
            <p:ph idx="1"/>
          </p:nvPr>
        </p:nvSpPr>
        <p:spPr>
          <a:xfrm>
            <a:off x="156445" y="811319"/>
            <a:ext cx="8806953" cy="5878739"/>
          </a:xfrm>
        </p:spPr>
        <p:txBody>
          <a:bodyPr>
            <a:normAutofit/>
          </a:bodyPr>
          <a:lstStyle/>
          <a:p>
            <a:r>
              <a:rPr lang="en-US" sz="2400" dirty="0" smtClean="0">
                <a:cs typeface="Times New Roman"/>
              </a:rPr>
              <a:t>To export the files, let's use NFS v2, created circa 1989 (see</a:t>
            </a:r>
            <a:r>
              <a:rPr lang="en-US" sz="2400" dirty="0">
                <a:cs typeface="Times New Roman"/>
              </a:rPr>
              <a:t/>
            </a:r>
            <a:br>
              <a:rPr lang="en-US" sz="2400" dirty="0">
                <a:cs typeface="Times New Roman"/>
              </a:rPr>
            </a:br>
            <a:r>
              <a:rPr lang="en-US" sz="2400" dirty="0">
                <a:cs typeface="Times New Roman"/>
              </a:rPr>
              <a:t>http://</a:t>
            </a:r>
            <a:r>
              <a:rPr lang="en-US" sz="2400" dirty="0" err="1">
                <a:cs typeface="Times New Roman"/>
              </a:rPr>
              <a:t>en.wikipedia.org</a:t>
            </a:r>
            <a:r>
              <a:rPr lang="en-US" sz="2400" dirty="0">
                <a:cs typeface="Times New Roman"/>
              </a:rPr>
              <a:t>/wiki/Network_File_System#</a:t>
            </a:r>
            <a:r>
              <a:rPr lang="en-US" sz="2400" dirty="0" smtClean="0">
                <a:cs typeface="Times New Roman"/>
              </a:rPr>
              <a:t>NFSv2 )</a:t>
            </a:r>
          </a:p>
          <a:p>
            <a:r>
              <a:rPr lang="en-US" sz="2400" dirty="0" smtClean="0">
                <a:cs typeface="Times New Roman"/>
              </a:rPr>
              <a:t>To manage the identities, let's use </a:t>
            </a:r>
            <a:r>
              <a:rPr lang="en-US" sz="2400" u="sng" dirty="0" smtClean="0">
                <a:latin typeface="Times New Roman"/>
                <a:cs typeface="Times New Roman"/>
              </a:rPr>
              <a:t>NIS/</a:t>
            </a:r>
            <a:r>
              <a:rPr lang="en-US" sz="2400" dirty="0" smtClean="0">
                <a:latin typeface="Times New Roman"/>
                <a:cs typeface="Times New Roman"/>
              </a:rPr>
              <a:t>YP </a:t>
            </a:r>
            <a:r>
              <a:rPr lang="en-US" sz="2400" dirty="0" smtClean="0">
                <a:cs typeface="Times New Roman"/>
              </a:rPr>
              <a:t>(</a:t>
            </a:r>
            <a:r>
              <a:rPr lang="en-US" sz="2400" dirty="0">
                <a:cs typeface="Times New Roman"/>
              </a:rPr>
              <a:t>see </a:t>
            </a:r>
            <a:r>
              <a:rPr lang="en-US" sz="2400" dirty="0" smtClean="0">
                <a:cs typeface="Times New Roman"/>
              </a:rPr>
              <a:t/>
            </a:r>
            <a:br>
              <a:rPr lang="en-US" sz="2400" dirty="0" smtClean="0">
                <a:cs typeface="Times New Roman"/>
              </a:rPr>
            </a:br>
            <a:r>
              <a:rPr lang="en-US" sz="2400" dirty="0" smtClean="0">
                <a:cs typeface="Times New Roman"/>
              </a:rPr>
              <a:t>http</a:t>
            </a:r>
            <a:r>
              <a:rPr lang="en-US" sz="2400" dirty="0">
                <a:cs typeface="Times New Roman"/>
              </a:rPr>
              <a:t>://</a:t>
            </a:r>
            <a:r>
              <a:rPr lang="en-US" sz="2400" dirty="0" err="1">
                <a:cs typeface="Times New Roman"/>
              </a:rPr>
              <a:t>en.wikipedia.org</a:t>
            </a:r>
            <a:r>
              <a:rPr lang="en-US" sz="2400" dirty="0">
                <a:cs typeface="Times New Roman"/>
              </a:rPr>
              <a:t>/wiki/</a:t>
            </a:r>
            <a:r>
              <a:rPr lang="en-US" sz="2400" dirty="0" err="1" smtClean="0">
                <a:cs typeface="Times New Roman"/>
              </a:rPr>
              <a:t>Network_Information_Service</a:t>
            </a:r>
            <a:r>
              <a:rPr lang="en-US" sz="2400" dirty="0" smtClean="0">
                <a:cs typeface="Times New Roman"/>
              </a:rPr>
              <a:t>)</a:t>
            </a:r>
            <a:endParaRPr lang="en-US" sz="2400" dirty="0">
              <a:cs typeface="Times New Roman"/>
            </a:endParaRPr>
          </a:p>
          <a:p>
            <a:r>
              <a:rPr lang="en-US" sz="2400" dirty="0" smtClean="0">
                <a:cs typeface="Times New Roman"/>
              </a:rPr>
              <a:t>Identity management is still "tiny scale:" a lab of local systems, perhaps with a few hundred users, all within the same administrative domain. You may see people running this architecture even today (even though NIS has severe </a:t>
            </a:r>
            <a:r>
              <a:rPr lang="en-US" sz="2400" dirty="0">
                <a:cs typeface="Times New Roman"/>
              </a:rPr>
              <a:t>security limitations, </a:t>
            </a:r>
            <a:r>
              <a:rPr lang="en-US" sz="2400" dirty="0" smtClean="0">
                <a:cs typeface="Times New Roman"/>
              </a:rPr>
              <a:t>see https</a:t>
            </a:r>
            <a:r>
              <a:rPr lang="en-US" sz="2400" dirty="0">
                <a:cs typeface="Times New Roman"/>
              </a:rPr>
              <a:t>://</a:t>
            </a:r>
            <a:r>
              <a:rPr lang="en-US" sz="2400" dirty="0" err="1">
                <a:cs typeface="Times New Roman"/>
              </a:rPr>
              <a:t>access.redhat.com</a:t>
            </a:r>
            <a:r>
              <a:rPr lang="en-US" sz="2400" dirty="0">
                <a:cs typeface="Times New Roman"/>
              </a:rPr>
              <a:t>/site/documentation/en-US/</a:t>
            </a:r>
            <a:r>
              <a:rPr lang="en-US" sz="2400" dirty="0" err="1">
                <a:cs typeface="Times New Roman"/>
              </a:rPr>
              <a:t>Red_Hat_Enterprise_Linux</a:t>
            </a:r>
            <a:r>
              <a:rPr lang="en-US" sz="2400" dirty="0">
                <a:cs typeface="Times New Roman"/>
              </a:rPr>
              <a:t>/3/html/</a:t>
            </a:r>
            <a:r>
              <a:rPr lang="en-US" sz="2400" dirty="0" err="1">
                <a:cs typeface="Times New Roman"/>
              </a:rPr>
              <a:t>Security_Guide</a:t>
            </a:r>
            <a:r>
              <a:rPr lang="en-US" sz="2400" dirty="0">
                <a:cs typeface="Times New Roman"/>
              </a:rPr>
              <a:t>/s1-server-</a:t>
            </a:r>
            <a:r>
              <a:rPr lang="en-US" sz="2400" dirty="0" smtClean="0">
                <a:cs typeface="Times New Roman"/>
              </a:rPr>
              <a:t>nis.html )</a:t>
            </a:r>
            <a:endParaRPr lang="en-US" sz="2400" dirty="0">
              <a:latin typeface="Times New Roman"/>
              <a:cs typeface="Times New Roman"/>
            </a:endParaRPr>
          </a:p>
          <a:p>
            <a:r>
              <a:rPr lang="en-US" sz="2400" dirty="0" smtClean="0">
                <a:cs typeface="Times New Roman"/>
              </a:rPr>
              <a:t>At the same time, other developments were taking place. For example, imagine providing dial in service to multiple time sharing systems from a shared pool of modems connected to a terminal server, and those users would also need to be authenticated...</a:t>
            </a:r>
            <a:endParaRPr lang="en-US" sz="2400"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42</a:t>
            </a:fld>
            <a:endParaRPr lang="en-US"/>
          </a:p>
        </p:txBody>
      </p:sp>
    </p:spTree>
    <p:extLst>
      <p:ext uri="{BB962C8B-B14F-4D97-AF65-F5344CB8AC3E}">
        <p14:creationId xmlns:p14="http://schemas.microsoft.com/office/powerpoint/2010/main" val="156147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cs typeface="Times New Roman"/>
              </a:rPr>
              <a:t>RADIUS</a:t>
            </a:r>
            <a:endParaRPr lang="en-US" sz="3200" b="1" dirty="0">
              <a:latin typeface="Times New Roman"/>
              <a:cs typeface="Times New Roman"/>
            </a:endParaRPr>
          </a:p>
        </p:txBody>
      </p:sp>
      <p:sp>
        <p:nvSpPr>
          <p:cNvPr id="3" name="Content Placeholder 2"/>
          <p:cNvSpPr>
            <a:spLocks noGrp="1"/>
          </p:cNvSpPr>
          <p:nvPr>
            <p:ph idx="1"/>
          </p:nvPr>
        </p:nvSpPr>
        <p:spPr>
          <a:xfrm>
            <a:off x="156445" y="820375"/>
            <a:ext cx="8806953" cy="5869683"/>
          </a:xfrm>
        </p:spPr>
        <p:txBody>
          <a:bodyPr>
            <a:normAutofit/>
          </a:bodyPr>
          <a:lstStyle/>
          <a:p>
            <a:r>
              <a:rPr lang="en-US" sz="2400" dirty="0" smtClean="0">
                <a:latin typeface="Times New Roman"/>
                <a:cs typeface="Times New Roman"/>
              </a:rPr>
              <a:t>RADIUS (Remote Authentication Dial In User Service) was created by Livingston Enterprises to handle authentication, authorization </a:t>
            </a:r>
            <a:r>
              <a:rPr lang="en-US" sz="2400" dirty="0" smtClean="0">
                <a:cs typeface="Times New Roman"/>
              </a:rPr>
              <a:t>and accounting f</a:t>
            </a:r>
            <a:r>
              <a:rPr lang="en-US" sz="2400" dirty="0" smtClean="0">
                <a:latin typeface="Times New Roman"/>
                <a:cs typeface="Times New Roman"/>
              </a:rPr>
              <a:t>or Merit Networks dial in users </a:t>
            </a:r>
            <a:br>
              <a:rPr lang="en-US" sz="2400" dirty="0" smtClean="0">
                <a:latin typeface="Times New Roman"/>
                <a:cs typeface="Times New Roman"/>
              </a:rPr>
            </a:br>
            <a:r>
              <a:rPr lang="en-US" sz="2400" dirty="0" smtClean="0">
                <a:latin typeface="Times New Roman"/>
                <a:cs typeface="Times New Roman"/>
              </a:rPr>
              <a:t>circa 1991. </a:t>
            </a:r>
            <a:r>
              <a:rPr lang="en-US" sz="2400" dirty="0" smtClean="0">
                <a:cs typeface="Times New Roman"/>
              </a:rPr>
              <a:t>An extensive suite of RFCs document </a:t>
            </a:r>
            <a:r>
              <a:rPr lang="en-US" sz="2400" dirty="0">
                <a:cs typeface="Times New Roman"/>
              </a:rPr>
              <a:t>the protocol, </a:t>
            </a:r>
            <a:r>
              <a:rPr lang="en-US" sz="2400" dirty="0" smtClean="0">
                <a:cs typeface="Times New Roman"/>
              </a:rPr>
              <a:t/>
            </a:r>
            <a:br>
              <a:rPr lang="en-US" sz="2400" dirty="0" smtClean="0">
                <a:cs typeface="Times New Roman"/>
              </a:rPr>
            </a:br>
            <a:r>
              <a:rPr lang="en-US" sz="2400" dirty="0" smtClean="0">
                <a:cs typeface="Times New Roman"/>
              </a:rPr>
              <a:t>see</a:t>
            </a:r>
            <a:r>
              <a:rPr lang="en-US" sz="2400" dirty="0">
                <a:cs typeface="Times New Roman"/>
              </a:rPr>
              <a:t> </a:t>
            </a:r>
            <a:r>
              <a:rPr lang="en-US" sz="2400" dirty="0" smtClean="0">
                <a:cs typeface="Times New Roman"/>
              </a:rPr>
              <a:t>http</a:t>
            </a:r>
            <a:r>
              <a:rPr lang="en-US" sz="2400" dirty="0">
                <a:cs typeface="Times New Roman"/>
              </a:rPr>
              <a:t>://</a:t>
            </a:r>
            <a:r>
              <a:rPr lang="en-US" sz="2400" dirty="0" err="1">
                <a:cs typeface="Times New Roman"/>
              </a:rPr>
              <a:t>en.wikipedia.org</a:t>
            </a:r>
            <a:r>
              <a:rPr lang="en-US" sz="2400" dirty="0">
                <a:cs typeface="Times New Roman"/>
              </a:rPr>
              <a:t>/wiki/RADIUS#RFCs</a:t>
            </a:r>
            <a:endParaRPr lang="en-US" sz="2400" dirty="0" smtClean="0">
              <a:latin typeface="Times New Roman"/>
              <a:cs typeface="Times New Roman"/>
            </a:endParaRPr>
          </a:p>
          <a:p>
            <a:r>
              <a:rPr lang="en-US" sz="2400" dirty="0" smtClean="0">
                <a:latin typeface="Times New Roman"/>
                <a:cs typeface="Times New Roman"/>
              </a:rPr>
              <a:t>RADIUS is still in use today for  </a:t>
            </a:r>
            <a:r>
              <a:rPr lang="en-US" sz="2400" dirty="0" smtClean="0">
                <a:cs typeface="Times New Roman"/>
              </a:rPr>
              <a:t>enterprise AAA chores, with </a:t>
            </a:r>
            <a:br>
              <a:rPr lang="en-US" sz="2400" dirty="0" smtClean="0">
                <a:cs typeface="Times New Roman"/>
              </a:rPr>
            </a:br>
            <a:r>
              <a:rPr lang="en-US" sz="2400" dirty="0" smtClean="0">
                <a:cs typeface="Times New Roman"/>
              </a:rPr>
              <a:t>the most popular implementation probably being </a:t>
            </a:r>
            <a:br>
              <a:rPr lang="en-US" sz="2400" dirty="0" smtClean="0">
                <a:cs typeface="Times New Roman"/>
              </a:rPr>
            </a:br>
            <a:r>
              <a:rPr lang="en-US" sz="2400" dirty="0" smtClean="0">
                <a:cs typeface="Times New Roman"/>
              </a:rPr>
              <a:t>http</a:t>
            </a:r>
            <a:r>
              <a:rPr lang="en-US" sz="2400" dirty="0">
                <a:cs typeface="Times New Roman"/>
              </a:rPr>
              <a:t>://</a:t>
            </a:r>
            <a:r>
              <a:rPr lang="en-US" sz="2400" dirty="0" err="1">
                <a:cs typeface="Times New Roman"/>
              </a:rPr>
              <a:t>freeradius.org</a:t>
            </a:r>
            <a:r>
              <a:rPr lang="en-US" sz="2400" dirty="0" smtClean="0">
                <a:cs typeface="Times New Roman"/>
              </a:rPr>
              <a:t>/ </a:t>
            </a:r>
          </a:p>
          <a:p>
            <a:r>
              <a:rPr lang="en-US" sz="2400" dirty="0" smtClean="0">
                <a:latin typeface="Times New Roman"/>
                <a:cs typeface="Times New Roman"/>
              </a:rPr>
              <a:t>Because RADIUS supports the use of different realms, it can also be used to support cross-ISP roaming users.</a:t>
            </a:r>
          </a:p>
          <a:p>
            <a:r>
              <a:rPr lang="en-US" sz="2400" dirty="0" smtClean="0">
                <a:cs typeface="Times New Roman"/>
              </a:rPr>
              <a:t>RADIUS was </a:t>
            </a:r>
            <a:r>
              <a:rPr lang="en-US" sz="2400" i="1" dirty="0" smtClean="0">
                <a:cs typeface="Times New Roman"/>
              </a:rPr>
              <a:t>supposed</a:t>
            </a:r>
            <a:r>
              <a:rPr lang="en-US" sz="2400" dirty="0" smtClean="0">
                <a:cs typeface="Times New Roman"/>
              </a:rPr>
              <a:t> to be replaced by Diameter ("Diameter is twice </a:t>
            </a:r>
            <a:r>
              <a:rPr lang="en-US" sz="2400" dirty="0" smtClean="0">
                <a:cs typeface="Times New Roman"/>
              </a:rPr>
              <a:t>RADIUS!</a:t>
            </a:r>
            <a:r>
              <a:rPr lang="en-US" sz="2400" dirty="0" smtClean="0">
                <a:cs typeface="Times New Roman"/>
              </a:rPr>
              <a:t>"), but largely hasn't been, except in mobile network contexts (e.g., 3G, LTE and IMS). See RFC6733 for more about the Diameter protocol.</a:t>
            </a:r>
          </a:p>
        </p:txBody>
      </p:sp>
      <p:sp>
        <p:nvSpPr>
          <p:cNvPr id="4" name="Slide Number Placeholder 3"/>
          <p:cNvSpPr>
            <a:spLocks noGrp="1"/>
          </p:cNvSpPr>
          <p:nvPr>
            <p:ph type="sldNum" sz="quarter" idx="12"/>
          </p:nvPr>
        </p:nvSpPr>
        <p:spPr/>
        <p:txBody>
          <a:bodyPr/>
          <a:lstStyle/>
          <a:p>
            <a:fld id="{52F3758B-F660-BB4B-9069-381C153EA647}" type="slidenum">
              <a:rPr lang="en-US" smtClean="0"/>
              <a:t>43</a:t>
            </a:fld>
            <a:endParaRPr lang="en-US"/>
          </a:p>
        </p:txBody>
      </p:sp>
    </p:spTree>
    <p:extLst>
      <p:ext uri="{BB962C8B-B14F-4D97-AF65-F5344CB8AC3E}">
        <p14:creationId xmlns:p14="http://schemas.microsoft.com/office/powerpoint/2010/main" val="1543770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cs typeface="Times New Roman"/>
              </a:rPr>
              <a:t>Other Enterprise AAA Technologies</a:t>
            </a:r>
            <a:endParaRPr lang="en-US" sz="3200" b="1" dirty="0">
              <a:latin typeface="Times New Roman"/>
              <a:cs typeface="Times New Roman"/>
            </a:endParaRPr>
          </a:p>
        </p:txBody>
      </p:sp>
      <p:sp>
        <p:nvSpPr>
          <p:cNvPr id="3" name="Content Placeholder 2"/>
          <p:cNvSpPr>
            <a:spLocks noGrp="1"/>
          </p:cNvSpPr>
          <p:nvPr>
            <p:ph idx="1"/>
          </p:nvPr>
        </p:nvSpPr>
        <p:spPr>
          <a:xfrm>
            <a:off x="156445" y="820375"/>
            <a:ext cx="8806953" cy="5869683"/>
          </a:xfrm>
        </p:spPr>
        <p:txBody>
          <a:bodyPr>
            <a:normAutofit/>
          </a:bodyPr>
          <a:lstStyle/>
          <a:p>
            <a:r>
              <a:rPr lang="en-US" sz="2400" dirty="0" smtClean="0">
                <a:latin typeface="Times New Roman"/>
                <a:cs typeface="Times New Roman"/>
              </a:rPr>
              <a:t>LDAP </a:t>
            </a:r>
            <a:r>
              <a:rPr lang="en-US" sz="2400" dirty="0" smtClean="0">
                <a:cs typeface="Times New Roman"/>
              </a:rPr>
              <a:t>(Lightweight Directory Access Protocol, see </a:t>
            </a:r>
            <a:br>
              <a:rPr lang="en-US" sz="2400" dirty="0" smtClean="0">
                <a:cs typeface="Times New Roman"/>
              </a:rPr>
            </a:br>
            <a:r>
              <a:rPr lang="en-US" sz="2400" dirty="0" err="1" smtClean="0">
                <a:cs typeface="Times New Roman"/>
              </a:rPr>
              <a:t>en.wikipedia.org</a:t>
            </a:r>
            <a:r>
              <a:rPr lang="en-US" sz="2400" dirty="0">
                <a:cs typeface="Times New Roman"/>
              </a:rPr>
              <a:t>/</a:t>
            </a:r>
            <a:r>
              <a:rPr lang="en-US" sz="2400" dirty="0" smtClean="0">
                <a:cs typeface="Times New Roman"/>
              </a:rPr>
              <a:t>wiki/</a:t>
            </a:r>
            <a:r>
              <a:rPr lang="en-US" sz="2400" dirty="0" err="1" smtClean="0">
                <a:cs typeface="Times New Roman"/>
              </a:rPr>
              <a:t>Lightweight_Directory_Access_Protocol</a:t>
            </a:r>
            <a:r>
              <a:rPr lang="en-US" sz="2400" dirty="0" smtClean="0">
                <a:cs typeface="Times New Roman"/>
              </a:rPr>
              <a:t> )</a:t>
            </a:r>
            <a:r>
              <a:rPr lang="en-US" sz="2400" dirty="0" smtClean="0">
                <a:latin typeface="Times New Roman"/>
                <a:cs typeface="Times New Roman"/>
              </a:rPr>
              <a:t>includes the ability to "bind" (authenticate) users, and contributes a lot to what you'll see later in this talk when we talk about federated authentication, including things like schemas.</a:t>
            </a:r>
          </a:p>
          <a:p>
            <a:endParaRPr lang="en-US" sz="2400" dirty="0" smtClean="0">
              <a:latin typeface="Times New Roman"/>
              <a:cs typeface="Times New Roman"/>
            </a:endParaRPr>
          </a:p>
          <a:p>
            <a:r>
              <a:rPr lang="en-US" sz="2400" dirty="0">
                <a:cs typeface="Times New Roman"/>
              </a:rPr>
              <a:t>Kerberos </a:t>
            </a:r>
            <a:r>
              <a:rPr lang="en-US" sz="2400" dirty="0" smtClean="0">
                <a:cs typeface="Times New Roman"/>
              </a:rPr>
              <a:t>is another enterprise AAA technology, see</a:t>
            </a:r>
            <a:r>
              <a:rPr lang="en-US" sz="2400" dirty="0">
                <a:cs typeface="Times New Roman"/>
              </a:rPr>
              <a:t> </a:t>
            </a:r>
            <a:r>
              <a:rPr lang="en-US" sz="2400" dirty="0" smtClean="0">
                <a:cs typeface="Times New Roman"/>
              </a:rPr>
              <a:t>RFC4120.</a:t>
            </a:r>
            <a:br>
              <a:rPr lang="en-US" sz="2400" dirty="0" smtClean="0">
                <a:cs typeface="Times New Roman"/>
              </a:rPr>
            </a:br>
            <a:r>
              <a:rPr lang="en-US" sz="2400" dirty="0" smtClean="0">
                <a:cs typeface="Times New Roman"/>
              </a:rPr>
              <a:t>Kerberos may </a:t>
            </a:r>
            <a:r>
              <a:rPr lang="en-US" sz="2400" dirty="0">
                <a:cs typeface="Times New Roman"/>
              </a:rPr>
              <a:t>be deployed in classic Unix form (MIT Kerberos), or in the form of Active Directory, as used by Microsoft Windows</a:t>
            </a:r>
            <a:r>
              <a:rPr lang="en-US" sz="2400" dirty="0" smtClean="0">
                <a:cs typeface="Times New Roman"/>
              </a:rPr>
              <a:t>.</a:t>
            </a:r>
          </a:p>
          <a:p>
            <a:endParaRPr lang="en-US" sz="2400" dirty="0" smtClean="0">
              <a:cs typeface="Times New Roman"/>
            </a:endParaRPr>
          </a:p>
          <a:p>
            <a:r>
              <a:rPr lang="en-US" sz="2400" dirty="0" smtClean="0">
                <a:cs typeface="Times New Roman"/>
              </a:rPr>
              <a:t>And then there's CAS (Central Authentication Service), a popular web-based single sign on option, see http</a:t>
            </a:r>
            <a:r>
              <a:rPr lang="en-US" sz="2400" dirty="0">
                <a:cs typeface="Times New Roman"/>
              </a:rPr>
              <a:t>://</a:t>
            </a:r>
            <a:r>
              <a:rPr lang="en-US" sz="2400" dirty="0" err="1">
                <a:cs typeface="Times New Roman"/>
              </a:rPr>
              <a:t>www.jasig.org</a:t>
            </a:r>
            <a:r>
              <a:rPr lang="en-US" sz="2400" dirty="0">
                <a:cs typeface="Times New Roman"/>
              </a:rPr>
              <a:t>/</a:t>
            </a:r>
            <a:r>
              <a:rPr lang="en-US" sz="2400" dirty="0" err="1" smtClean="0">
                <a:cs typeface="Times New Roman"/>
              </a:rPr>
              <a:t>cas</a:t>
            </a:r>
            <a:endParaRPr lang="en-US" sz="2400" dirty="0" smtClean="0">
              <a:cs typeface="Times New Roman"/>
            </a:endParaRPr>
          </a:p>
          <a:p>
            <a:endParaRPr lang="en-US" sz="2400" dirty="0" smtClean="0">
              <a:cs typeface="Times New Roman"/>
            </a:endParaRPr>
          </a:p>
          <a:p>
            <a:r>
              <a:rPr lang="en-US" sz="2400" dirty="0" smtClean="0">
                <a:cs typeface="Times New Roman"/>
              </a:rPr>
              <a:t>Clearly there are a lot of enterprise-scale authentication options...</a:t>
            </a:r>
            <a:endParaRPr lang="en-US" sz="2400" dirty="0">
              <a:cs typeface="Times New Roman"/>
            </a:endParaRPr>
          </a:p>
          <a:p>
            <a:endParaRPr lang="en-US" sz="2400"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44</a:t>
            </a:fld>
            <a:endParaRPr lang="en-US"/>
          </a:p>
        </p:txBody>
      </p:sp>
    </p:spTree>
    <p:extLst>
      <p:ext uri="{BB962C8B-B14F-4D97-AF65-F5344CB8AC3E}">
        <p14:creationId xmlns:p14="http://schemas.microsoft.com/office/powerpoint/2010/main" val="368947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1036256"/>
          </a:xfrm>
        </p:spPr>
        <p:txBody>
          <a:bodyPr>
            <a:normAutofit/>
          </a:bodyPr>
          <a:lstStyle/>
          <a:p>
            <a:r>
              <a:rPr lang="en-US" sz="3200" b="1" dirty="0" smtClean="0">
                <a:cs typeface="Times New Roman"/>
              </a:rPr>
              <a:t>Auth Drives Architectural Choices</a:t>
            </a:r>
            <a:br>
              <a:rPr lang="en-US" sz="3200" b="1" dirty="0" smtClean="0">
                <a:cs typeface="Times New Roman"/>
              </a:rPr>
            </a:br>
            <a:r>
              <a:rPr lang="en-US" sz="3200" b="1" dirty="0" smtClean="0">
                <a:cs typeface="Times New Roman"/>
              </a:rPr>
              <a:t>And (Easily Integrated) Application Options</a:t>
            </a:r>
            <a:endParaRPr lang="en-US" sz="3200" b="1" dirty="0">
              <a:latin typeface="Times New Roman"/>
              <a:cs typeface="Times New Roman"/>
            </a:endParaRPr>
          </a:p>
        </p:txBody>
      </p:sp>
      <p:sp>
        <p:nvSpPr>
          <p:cNvPr id="3" name="Content Placeholder 2"/>
          <p:cNvSpPr>
            <a:spLocks noGrp="1"/>
          </p:cNvSpPr>
          <p:nvPr>
            <p:ph idx="1"/>
          </p:nvPr>
        </p:nvSpPr>
        <p:spPr>
          <a:xfrm>
            <a:off x="156445" y="1316924"/>
            <a:ext cx="8806953" cy="5373134"/>
          </a:xfrm>
        </p:spPr>
        <p:txBody>
          <a:bodyPr>
            <a:normAutofit/>
          </a:bodyPr>
          <a:lstStyle/>
          <a:p>
            <a:r>
              <a:rPr lang="en-US" sz="2400" dirty="0" smtClean="0">
                <a:latin typeface="Times New Roman"/>
                <a:cs typeface="Times New Roman"/>
              </a:rPr>
              <a:t>You will notice by this point that at this point there is the potential for a bit of a battle </a:t>
            </a:r>
            <a:r>
              <a:rPr lang="en-US" sz="2400" dirty="0" smtClean="0">
                <a:latin typeface="Times New Roman"/>
                <a:cs typeface="Times New Roman"/>
              </a:rPr>
              <a:t>when it comes to who </a:t>
            </a:r>
            <a:r>
              <a:rPr lang="en-US" sz="2400" dirty="0" smtClean="0">
                <a:latin typeface="Times New Roman"/>
                <a:cs typeface="Times New Roman"/>
              </a:rPr>
              <a:t>will do identity management for the organization, and with potentially very high stakes -- if you control the enterprise identity management infrastructure, you have a real leg up when it comes to </a:t>
            </a:r>
            <a:r>
              <a:rPr lang="en-US" sz="2400" dirty="0" smtClean="0">
                <a:latin typeface="Times New Roman"/>
                <a:cs typeface="Times New Roman"/>
              </a:rPr>
              <a:t>guiding the direction of the </a:t>
            </a:r>
            <a:r>
              <a:rPr lang="en-US" sz="2400" dirty="0" smtClean="0">
                <a:latin typeface="Times New Roman"/>
                <a:cs typeface="Times New Roman"/>
              </a:rPr>
              <a:t>rest of </a:t>
            </a:r>
            <a:r>
              <a:rPr lang="en-US" sz="2400" dirty="0" smtClean="0">
                <a:latin typeface="Times New Roman"/>
                <a:cs typeface="Times New Roman"/>
              </a:rPr>
              <a:t>your architecture.</a:t>
            </a:r>
            <a:endParaRPr lang="en-US" sz="2400" dirty="0" smtClean="0">
              <a:latin typeface="Times New Roman"/>
              <a:cs typeface="Times New Roman"/>
            </a:endParaRPr>
          </a:p>
          <a:p>
            <a:endParaRPr lang="en-US" sz="2400" dirty="0" smtClean="0">
              <a:latin typeface="Times New Roman"/>
              <a:cs typeface="Times New Roman"/>
            </a:endParaRPr>
          </a:p>
          <a:p>
            <a:r>
              <a:rPr lang="en-US" sz="2400" dirty="0" smtClean="0">
                <a:latin typeface="Times New Roman"/>
                <a:cs typeface="Times New Roman"/>
              </a:rPr>
              <a:t>That is, for example, if you decide to do Microsoft Active Directory in the enterprise, that might push you toward different enterprise application choices than if you're using LDAP or RADIUS as a core authentication technology, perhaps.</a:t>
            </a:r>
            <a:endParaRPr lang="en-US" sz="2400" dirty="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45</a:t>
            </a:fld>
            <a:endParaRPr lang="en-US"/>
          </a:p>
        </p:txBody>
      </p:sp>
    </p:spTree>
    <p:extLst>
      <p:ext uri="{BB962C8B-B14F-4D97-AF65-F5344CB8AC3E}">
        <p14:creationId xmlns:p14="http://schemas.microsoft.com/office/powerpoint/2010/main" val="4135287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062" y="2130425"/>
            <a:ext cx="8605278" cy="1470025"/>
          </a:xfrm>
        </p:spPr>
        <p:txBody>
          <a:bodyPr>
            <a:normAutofit/>
          </a:bodyPr>
          <a:lstStyle/>
          <a:p>
            <a:r>
              <a:rPr lang="en-US" sz="3200" b="1" dirty="0" smtClean="0"/>
              <a:t>5. The Inter-Domain, Non-Enterprise Case (Really, The World Wide Web)</a:t>
            </a:r>
            <a:endParaRPr lang="en-US" sz="3200" b="1"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52F3758B-F660-BB4B-9069-381C153EA647}" type="slidenum">
              <a:rPr lang="en-US" smtClean="0"/>
              <a:t>46</a:t>
            </a:fld>
            <a:endParaRPr lang="en-US"/>
          </a:p>
        </p:txBody>
      </p:sp>
    </p:spTree>
    <p:extLst>
      <p:ext uri="{BB962C8B-B14F-4D97-AF65-F5344CB8AC3E}">
        <p14:creationId xmlns:p14="http://schemas.microsoft.com/office/powerpoint/2010/main" val="205953071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942191"/>
          </a:xfrm>
        </p:spPr>
        <p:txBody>
          <a:bodyPr>
            <a:normAutofit/>
          </a:bodyPr>
          <a:lstStyle/>
          <a:p>
            <a:r>
              <a:rPr lang="en-US" sz="3200" b="1" dirty="0" smtClean="0">
                <a:latin typeface="Times New Roman"/>
                <a:cs typeface="Times New Roman"/>
              </a:rPr>
              <a:t>We Don't Need Identity Management For </a:t>
            </a:r>
            <a:r>
              <a:rPr lang="en-US" sz="3200" b="1" u="sng" dirty="0" smtClean="0">
                <a:latin typeface="Times New Roman"/>
                <a:cs typeface="Times New Roman"/>
              </a:rPr>
              <a:t>All</a:t>
            </a:r>
            <a:r>
              <a:rPr lang="en-US" sz="3200" b="1" dirty="0" smtClean="0">
                <a:latin typeface="Times New Roman"/>
                <a:cs typeface="Times New Roman"/>
              </a:rPr>
              <a:t> </a:t>
            </a:r>
            <a:br>
              <a:rPr lang="en-US" sz="3200" b="1" dirty="0" smtClean="0">
                <a:latin typeface="Times New Roman"/>
                <a:cs typeface="Times New Roman"/>
              </a:rPr>
            </a:br>
            <a:r>
              <a:rPr lang="en-US" sz="3200" b="1" dirty="0" smtClean="0">
                <a:latin typeface="Times New Roman"/>
                <a:cs typeface="Times New Roman"/>
              </a:rPr>
              <a:t>Internet Applications, Just For The </a:t>
            </a:r>
            <a:r>
              <a:rPr lang="en-US" sz="3200" b="1" u="sng" dirty="0" smtClean="0">
                <a:latin typeface="Times New Roman"/>
                <a:cs typeface="Times New Roman"/>
              </a:rPr>
              <a:t>Web</a:t>
            </a:r>
            <a:endParaRPr lang="en-US" sz="3200" b="1" u="sng" dirty="0">
              <a:latin typeface="Times New Roman"/>
              <a:cs typeface="Times New Roman"/>
            </a:endParaRPr>
          </a:p>
        </p:txBody>
      </p:sp>
      <p:sp>
        <p:nvSpPr>
          <p:cNvPr id="3" name="Content Placeholder 2"/>
          <p:cNvSpPr>
            <a:spLocks noGrp="1"/>
          </p:cNvSpPr>
          <p:nvPr>
            <p:ph idx="1"/>
          </p:nvPr>
        </p:nvSpPr>
        <p:spPr>
          <a:xfrm>
            <a:off x="156445" y="1246375"/>
            <a:ext cx="8806953" cy="5443683"/>
          </a:xfrm>
        </p:spPr>
        <p:txBody>
          <a:bodyPr>
            <a:normAutofit/>
          </a:bodyPr>
          <a:lstStyle/>
          <a:p>
            <a:r>
              <a:rPr lang="en-US" sz="2400" dirty="0" smtClean="0">
                <a:cs typeface="Times New Roman"/>
              </a:rPr>
              <a:t>To a first approximation, for most users, "the Internet" is synonymous with what they can access via the </a:t>
            </a:r>
            <a:r>
              <a:rPr lang="en-US" sz="2400" dirty="0">
                <a:cs typeface="Times New Roman"/>
              </a:rPr>
              <a:t>w</a:t>
            </a:r>
            <a:r>
              <a:rPr lang="en-US" sz="2400" dirty="0" smtClean="0">
                <a:cs typeface="Times New Roman"/>
              </a:rPr>
              <a:t>eb</a:t>
            </a:r>
            <a:r>
              <a:rPr lang="en-US" sz="2400" dirty="0" smtClean="0">
                <a:cs typeface="Times New Roman"/>
              </a:rPr>
              <a:t>.</a:t>
            </a:r>
          </a:p>
          <a:p>
            <a:endParaRPr lang="en-US" sz="2400" dirty="0" smtClean="0">
              <a:cs typeface="Times New Roman"/>
            </a:endParaRPr>
          </a:p>
          <a:p>
            <a:r>
              <a:rPr lang="en-US" sz="2400" dirty="0" smtClean="0">
                <a:cs typeface="Times New Roman"/>
              </a:rPr>
              <a:t>Thus</a:t>
            </a:r>
            <a:r>
              <a:rPr lang="en-US" sz="2400" dirty="0">
                <a:cs typeface="Times New Roman"/>
              </a:rPr>
              <a:t>, </a:t>
            </a:r>
            <a:r>
              <a:rPr lang="en-US" sz="2400" dirty="0" smtClean="0">
                <a:cs typeface="Times New Roman"/>
              </a:rPr>
              <a:t>at least if </a:t>
            </a:r>
            <a:r>
              <a:rPr lang="en-US" sz="2400" dirty="0">
                <a:cs typeface="Times New Roman"/>
              </a:rPr>
              <a:t>we're talking about typical users, they don't care about things like ssh command line access, or pretty much anything except the web (even their email and other messaging </a:t>
            </a:r>
            <a:r>
              <a:rPr lang="en-US" sz="2400" dirty="0" smtClean="0">
                <a:cs typeface="Times New Roman"/>
              </a:rPr>
              <a:t>probably happens </a:t>
            </a:r>
            <a:r>
              <a:rPr lang="en-US" sz="2400" dirty="0">
                <a:cs typeface="Times New Roman"/>
              </a:rPr>
              <a:t>within a web browser, rather than using a dedicated POP or IMAP client)</a:t>
            </a:r>
            <a:r>
              <a:rPr lang="en-US" sz="2400" dirty="0" smtClean="0">
                <a:cs typeface="Times New Roman"/>
              </a:rPr>
              <a:t>.</a:t>
            </a:r>
          </a:p>
          <a:p>
            <a:endParaRPr lang="en-US" sz="2400" dirty="0">
              <a:cs typeface="Times New Roman"/>
            </a:endParaRPr>
          </a:p>
          <a:p>
            <a:r>
              <a:rPr lang="en-US" sz="2400" dirty="0">
                <a:cs typeface="Times New Roman"/>
              </a:rPr>
              <a:t>Thus, the goal these days, </a:t>
            </a:r>
            <a:r>
              <a:rPr lang="en-US" sz="2400" dirty="0" smtClean="0">
                <a:cs typeface="Times New Roman"/>
              </a:rPr>
              <a:t>at least when </a:t>
            </a:r>
            <a:r>
              <a:rPr lang="en-US" sz="2400" dirty="0">
                <a:cs typeface="Times New Roman"/>
              </a:rPr>
              <a:t>it comes to </a:t>
            </a:r>
            <a:r>
              <a:rPr lang="en-US" sz="2400" dirty="0" smtClean="0">
                <a:cs typeface="Times New Roman"/>
              </a:rPr>
              <a:t>"Internet" </a:t>
            </a:r>
            <a:r>
              <a:rPr lang="en-US" sz="2400" dirty="0">
                <a:cs typeface="Times New Roman"/>
              </a:rPr>
              <a:t>authentication and </a:t>
            </a:r>
            <a:r>
              <a:rPr lang="en-US" sz="2400" dirty="0" smtClean="0">
                <a:cs typeface="Times New Roman"/>
              </a:rPr>
              <a:t>authorization for </a:t>
            </a:r>
            <a:r>
              <a:rPr lang="en-US" sz="2400" dirty="0" smtClean="0">
                <a:cs typeface="Times New Roman"/>
              </a:rPr>
              <a:t>normal </a:t>
            </a:r>
            <a:r>
              <a:rPr lang="en-US" sz="2400" dirty="0" smtClean="0">
                <a:cs typeface="Times New Roman"/>
              </a:rPr>
              <a:t>users</a:t>
            </a:r>
            <a:r>
              <a:rPr lang="en-US" sz="2400" dirty="0" smtClean="0">
                <a:cs typeface="Times New Roman"/>
              </a:rPr>
              <a:t>," we just need to handle </a:t>
            </a:r>
            <a:r>
              <a:rPr lang="en-US" sz="2400" dirty="0">
                <a:cs typeface="Times New Roman"/>
              </a:rPr>
              <a:t>the web-based case</a:t>
            </a:r>
            <a:r>
              <a:rPr lang="en-US" sz="2400" dirty="0" smtClean="0">
                <a:cs typeface="Times New Roman"/>
              </a:rPr>
              <a:t>. (I know this seems like an incredible oversimplification, but I think it </a:t>
            </a:r>
            <a:r>
              <a:rPr lang="en-US" sz="2400" dirty="0" smtClean="0">
                <a:cs typeface="Times New Roman"/>
              </a:rPr>
              <a:t>is likely an </a:t>
            </a:r>
            <a:r>
              <a:rPr lang="en-US" sz="2400" dirty="0" smtClean="0">
                <a:cs typeface="Times New Roman"/>
              </a:rPr>
              <a:t>accurate one)</a:t>
            </a:r>
          </a:p>
        </p:txBody>
      </p:sp>
      <p:sp>
        <p:nvSpPr>
          <p:cNvPr id="4" name="Slide Number Placeholder 3"/>
          <p:cNvSpPr>
            <a:spLocks noGrp="1"/>
          </p:cNvSpPr>
          <p:nvPr>
            <p:ph type="sldNum" sz="quarter" idx="12"/>
          </p:nvPr>
        </p:nvSpPr>
        <p:spPr/>
        <p:txBody>
          <a:bodyPr/>
          <a:lstStyle/>
          <a:p>
            <a:fld id="{52F3758B-F660-BB4B-9069-381C153EA647}" type="slidenum">
              <a:rPr lang="en-US" smtClean="0"/>
              <a:t>47</a:t>
            </a:fld>
            <a:endParaRPr lang="en-US"/>
          </a:p>
        </p:txBody>
      </p:sp>
    </p:spTree>
    <p:extLst>
      <p:ext uri="{BB962C8B-B14F-4D97-AF65-F5344CB8AC3E}">
        <p14:creationId xmlns:p14="http://schemas.microsoft.com/office/powerpoint/2010/main" val="2777489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577685"/>
          </a:xfrm>
        </p:spPr>
        <p:txBody>
          <a:bodyPr>
            <a:normAutofit/>
          </a:bodyPr>
          <a:lstStyle/>
          <a:p>
            <a:r>
              <a:rPr lang="en-US" sz="3200" b="1" dirty="0" smtClean="0">
                <a:latin typeface="Times New Roman"/>
                <a:cs typeface="Times New Roman"/>
              </a:rPr>
              <a:t>Public, Internal, </a:t>
            </a:r>
            <a:r>
              <a:rPr lang="en-US" sz="3200" b="1" dirty="0" smtClean="0">
                <a:latin typeface="Times New Roman"/>
                <a:cs typeface="Times New Roman"/>
              </a:rPr>
              <a:t>and Private </a:t>
            </a:r>
            <a:r>
              <a:rPr lang="en-US" sz="3200" b="1" dirty="0" smtClean="0">
                <a:latin typeface="Times New Roman"/>
                <a:cs typeface="Times New Roman"/>
              </a:rPr>
              <a:t>Web Access</a:t>
            </a:r>
            <a:endParaRPr lang="en-US" sz="3200" b="1" dirty="0">
              <a:latin typeface="Times New Roman"/>
              <a:cs typeface="Times New Roman"/>
            </a:endParaRPr>
          </a:p>
        </p:txBody>
      </p:sp>
      <p:sp>
        <p:nvSpPr>
          <p:cNvPr id="3" name="Content Placeholder 2"/>
          <p:cNvSpPr>
            <a:spLocks noGrp="1"/>
          </p:cNvSpPr>
          <p:nvPr>
            <p:ph idx="1"/>
          </p:nvPr>
        </p:nvSpPr>
        <p:spPr>
          <a:xfrm>
            <a:off x="156445" y="975935"/>
            <a:ext cx="8806953" cy="5714123"/>
          </a:xfrm>
        </p:spPr>
        <p:txBody>
          <a:bodyPr>
            <a:normAutofit/>
          </a:bodyPr>
          <a:lstStyle/>
          <a:p>
            <a:r>
              <a:rPr lang="en-US" sz="2400" dirty="0" smtClean="0">
                <a:cs typeface="Times New Roman"/>
              </a:rPr>
              <a:t>If you're just accessing publicly available web pages, no authentication or authorization is normally required.</a:t>
            </a:r>
          </a:p>
          <a:p>
            <a:r>
              <a:rPr lang="en-US" sz="2400" dirty="0" smtClean="0">
                <a:cs typeface="Times New Roman"/>
              </a:rPr>
              <a:t>If you're accessing non-public "internal only" web pages (what's often referred to as an organizational "intranet"), authorization and access control is often handled by hosting the web server on non-routable address space, or by explicitly limiting access to the company's IP address blocks, with off site access being handled through use of a VPN</a:t>
            </a:r>
          </a:p>
          <a:p>
            <a:r>
              <a:rPr lang="en-US" sz="2400" dirty="0" smtClean="0">
                <a:cs typeface="Times New Roman"/>
              </a:rPr>
              <a:t>If you're accessing personal web pages (for example, a web email account), you'll normally login with some sort of credential, hopefully over a TLS/SSL protected/encrypted channel, at which point the server will normally set a "cookie" on your browser, thereby logging your browser in. That cookie may be persistent, or a temporary cookie that's discarded when your session's over.</a:t>
            </a:r>
          </a:p>
        </p:txBody>
      </p:sp>
      <p:sp>
        <p:nvSpPr>
          <p:cNvPr id="4" name="Slide Number Placeholder 3"/>
          <p:cNvSpPr>
            <a:spLocks noGrp="1"/>
          </p:cNvSpPr>
          <p:nvPr>
            <p:ph type="sldNum" sz="quarter" idx="12"/>
          </p:nvPr>
        </p:nvSpPr>
        <p:spPr/>
        <p:txBody>
          <a:bodyPr/>
          <a:lstStyle/>
          <a:p>
            <a:fld id="{52F3758B-F660-BB4B-9069-381C153EA647}" type="slidenum">
              <a:rPr lang="en-US" smtClean="0"/>
              <a:t>48</a:t>
            </a:fld>
            <a:endParaRPr lang="en-US"/>
          </a:p>
        </p:txBody>
      </p:sp>
    </p:spTree>
    <p:extLst>
      <p:ext uri="{BB962C8B-B14F-4D97-AF65-F5344CB8AC3E}">
        <p14:creationId xmlns:p14="http://schemas.microsoft.com/office/powerpoint/2010/main" val="1779829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648235"/>
          </a:xfrm>
        </p:spPr>
        <p:txBody>
          <a:bodyPr>
            <a:normAutofit/>
          </a:bodyPr>
          <a:lstStyle/>
          <a:p>
            <a:r>
              <a:rPr lang="en-US" sz="3200" b="1" dirty="0" smtClean="0">
                <a:latin typeface="Times New Roman"/>
                <a:cs typeface="Times New Roman"/>
              </a:rPr>
              <a:t>Single Sign On (SSO) and OpenID</a:t>
            </a:r>
            <a:endParaRPr lang="en-US" sz="3200" b="1" dirty="0">
              <a:latin typeface="Times New Roman"/>
              <a:cs typeface="Times New Roman"/>
            </a:endParaRPr>
          </a:p>
        </p:txBody>
      </p:sp>
      <p:sp>
        <p:nvSpPr>
          <p:cNvPr id="3" name="Content Placeholder 2"/>
          <p:cNvSpPr>
            <a:spLocks noGrp="1"/>
          </p:cNvSpPr>
          <p:nvPr>
            <p:ph idx="1"/>
          </p:nvPr>
        </p:nvSpPr>
        <p:spPr>
          <a:xfrm>
            <a:off x="156445" y="1046485"/>
            <a:ext cx="8806953" cy="5643574"/>
          </a:xfrm>
        </p:spPr>
        <p:txBody>
          <a:bodyPr>
            <a:normAutofit/>
          </a:bodyPr>
          <a:lstStyle/>
          <a:p>
            <a:r>
              <a:rPr lang="en-US" sz="2400" dirty="0" smtClean="0">
                <a:cs typeface="Times New Roman"/>
              </a:rPr>
              <a:t>Users working from dedicated personal laptops also want to be able to "stay signed on," and not have to repeatedly login just to access other applications from the same provider.</a:t>
            </a:r>
            <a:endParaRPr lang="en-US" sz="2400" dirty="0">
              <a:cs typeface="Times New Roman"/>
            </a:endParaRPr>
          </a:p>
          <a:p>
            <a:r>
              <a:rPr lang="en-US" sz="2400" dirty="0" smtClean="0">
                <a:cs typeface="Times New Roman"/>
              </a:rPr>
              <a:t>Thus, for example, a Google user, once they've signed on to access Gmail, will want to be able to access other Google person-specific resources without having to repeatedly "re-login" – and they can. This is true not just for </a:t>
            </a:r>
            <a:r>
              <a:rPr lang="en-US" sz="2400" dirty="0" smtClean="0">
                <a:cs typeface="Times New Roman"/>
              </a:rPr>
              <a:t>Google accounts, </a:t>
            </a:r>
            <a:r>
              <a:rPr lang="en-US" sz="2400" dirty="0" smtClean="0">
                <a:cs typeface="Times New Roman"/>
              </a:rPr>
              <a:t>but also for </a:t>
            </a:r>
            <a:r>
              <a:rPr lang="en-US" sz="2400" dirty="0" smtClean="0">
                <a:cs typeface="Times New Roman"/>
              </a:rPr>
              <a:t>accounts from other </a:t>
            </a:r>
            <a:r>
              <a:rPr lang="en-US" sz="2400" dirty="0" smtClean="0">
                <a:cs typeface="Times New Roman"/>
              </a:rPr>
              <a:t>providers, such as Yahoo, too – once logged in, your credentials will work for all (or virtually all) applications offered by that provider.</a:t>
            </a:r>
            <a:endParaRPr lang="en-US" sz="2400" dirty="0">
              <a:cs typeface="Times New Roman"/>
            </a:endParaRPr>
          </a:p>
          <a:p>
            <a:r>
              <a:rPr lang="en-US" sz="2400" dirty="0" smtClean="0">
                <a:cs typeface="Times New Roman"/>
              </a:rPr>
              <a:t>The question, though, is "What of </a:t>
            </a:r>
            <a:r>
              <a:rPr lang="en-US" sz="2400" u="sng" dirty="0" smtClean="0">
                <a:cs typeface="Times New Roman"/>
              </a:rPr>
              <a:t>third party</a:t>
            </a:r>
            <a:r>
              <a:rPr lang="en-US" sz="2400" dirty="0" smtClean="0">
                <a:cs typeface="Times New Roman"/>
              </a:rPr>
              <a:t> </a:t>
            </a:r>
            <a:r>
              <a:rPr lang="en-US" sz="2400" dirty="0" smtClean="0">
                <a:cs typeface="Times New Roman"/>
              </a:rPr>
              <a:t>providers?" For example, what if you want to access some </a:t>
            </a:r>
            <a:r>
              <a:rPr lang="en-US" sz="2400" u="sng" dirty="0" smtClean="0">
                <a:cs typeface="Times New Roman"/>
              </a:rPr>
              <a:t>third party</a:t>
            </a:r>
            <a:r>
              <a:rPr lang="en-US" sz="2400" dirty="0" smtClean="0">
                <a:cs typeface="Times New Roman"/>
              </a:rPr>
              <a:t> provider's service, authenticating to that service with your Google account or your Yahoo account? Yes, </a:t>
            </a:r>
            <a:r>
              <a:rPr lang="en-US" sz="2400" dirty="0" smtClean="0">
                <a:cs typeface="Times New Roman"/>
              </a:rPr>
              <a:t>that can be done, too.</a:t>
            </a:r>
            <a:endParaRPr lang="en-US" sz="2400" dirty="0" smtClean="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49</a:t>
            </a:fld>
            <a:endParaRPr lang="en-US"/>
          </a:p>
        </p:txBody>
      </p:sp>
    </p:spTree>
    <p:extLst>
      <p:ext uri="{BB962C8B-B14F-4D97-AF65-F5344CB8AC3E}">
        <p14:creationId xmlns:p14="http://schemas.microsoft.com/office/powerpoint/2010/main" val="249001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4"/>
            <a:ext cx="8806953" cy="854524"/>
          </a:xfrm>
        </p:spPr>
        <p:txBody>
          <a:bodyPr>
            <a:normAutofit/>
          </a:bodyPr>
          <a:lstStyle/>
          <a:p>
            <a:r>
              <a:rPr lang="en-US" sz="3200" b="1" dirty="0" smtClean="0">
                <a:latin typeface="Times New Roman"/>
                <a:cs typeface="Times New Roman"/>
              </a:rPr>
              <a:t> MAAWG Does Have </a:t>
            </a:r>
            <a:r>
              <a:rPr lang="en-US" sz="3200" b="1" dirty="0" smtClean="0">
                <a:latin typeface="Times New Roman"/>
                <a:cs typeface="Times New Roman"/>
              </a:rPr>
              <a:t>Some History </a:t>
            </a:r>
            <a:r>
              <a:rPr lang="en-US" sz="3200" b="1" dirty="0" smtClean="0">
                <a:latin typeface="Times New Roman"/>
                <a:cs typeface="Times New Roman"/>
              </a:rPr>
              <a:t/>
            </a:r>
            <a:br>
              <a:rPr lang="en-US" sz="3200" b="1" dirty="0" smtClean="0">
                <a:latin typeface="Times New Roman"/>
                <a:cs typeface="Times New Roman"/>
              </a:rPr>
            </a:br>
            <a:r>
              <a:rPr lang="en-US" sz="3200" b="1" dirty="0" smtClean="0">
                <a:latin typeface="Times New Roman"/>
                <a:cs typeface="Times New Roman"/>
              </a:rPr>
              <a:t>When It Comes to Identity Management...</a:t>
            </a:r>
            <a:endParaRPr lang="en-US" sz="3200" b="1" dirty="0">
              <a:latin typeface="Times New Roman"/>
              <a:cs typeface="Times New Roman"/>
            </a:endParaRPr>
          </a:p>
        </p:txBody>
      </p:sp>
      <p:sp>
        <p:nvSpPr>
          <p:cNvPr id="3" name="Content Placeholder 2"/>
          <p:cNvSpPr>
            <a:spLocks noGrp="1"/>
          </p:cNvSpPr>
          <p:nvPr>
            <p:ph idx="1"/>
          </p:nvPr>
        </p:nvSpPr>
        <p:spPr>
          <a:xfrm>
            <a:off x="156445" y="1310104"/>
            <a:ext cx="8806953" cy="5379953"/>
          </a:xfrm>
        </p:spPr>
        <p:txBody>
          <a:bodyPr>
            <a:normAutofit/>
          </a:bodyPr>
          <a:lstStyle/>
          <a:p>
            <a:r>
              <a:rPr lang="en-US" sz="2400" dirty="0" smtClean="0">
                <a:latin typeface="Times New Roman"/>
                <a:cs typeface="Times New Roman"/>
              </a:rPr>
              <a:t>Even though MAAWG's Identity Management SIG is brand new, MAAWG's Public Policy working group </a:t>
            </a:r>
            <a:r>
              <a:rPr lang="en-US" sz="2400" u="sng" dirty="0" smtClean="0">
                <a:latin typeface="Times New Roman"/>
                <a:cs typeface="Times New Roman"/>
              </a:rPr>
              <a:t>did</a:t>
            </a:r>
            <a:r>
              <a:rPr lang="en-US" sz="2400" dirty="0" smtClean="0">
                <a:latin typeface="Times New Roman"/>
                <a:cs typeface="Times New Roman"/>
              </a:rPr>
              <a:t> submit a couple of pages of comments back in July 2010 in response </a:t>
            </a:r>
            <a:r>
              <a:rPr lang="en-US" sz="2400" dirty="0">
                <a:cs typeface="Times New Roman"/>
              </a:rPr>
              <a:t>to </a:t>
            </a:r>
            <a:r>
              <a:rPr lang="en-US" sz="2400" dirty="0" smtClean="0">
                <a:cs typeface="Times New Roman"/>
              </a:rPr>
              <a:t>a request for feedback on the "National Strategy for Trusted Identities in Cyberspace," see http</a:t>
            </a:r>
            <a:r>
              <a:rPr lang="en-US" sz="2400" dirty="0">
                <a:cs typeface="Times New Roman"/>
              </a:rPr>
              <a:t>://</a:t>
            </a:r>
            <a:r>
              <a:rPr lang="en-US" sz="2400" dirty="0" err="1">
                <a:cs typeface="Times New Roman"/>
              </a:rPr>
              <a:t>www.maawg.org</a:t>
            </a:r>
            <a:r>
              <a:rPr lang="en-US" sz="2400" dirty="0">
                <a:cs typeface="Times New Roman"/>
              </a:rPr>
              <a:t>/sites/</a:t>
            </a:r>
            <a:r>
              <a:rPr lang="en-US" sz="2400" dirty="0" err="1">
                <a:cs typeface="Times New Roman"/>
              </a:rPr>
              <a:t>maawg</a:t>
            </a:r>
            <a:r>
              <a:rPr lang="en-US" sz="2400" dirty="0">
                <a:cs typeface="Times New Roman"/>
              </a:rPr>
              <a:t>/files/news/MAAWG_DHS_NSTIC_2010-07.</a:t>
            </a:r>
            <a:r>
              <a:rPr lang="en-US" sz="2400" dirty="0" smtClean="0">
                <a:cs typeface="Times New Roman"/>
              </a:rPr>
              <a:t>pdf</a:t>
            </a:r>
            <a:endParaRPr lang="en-US" sz="2400" dirty="0">
              <a:cs typeface="Times New Roman"/>
            </a:endParaRPr>
          </a:p>
          <a:p>
            <a:endParaRPr lang="en-US" sz="2400" dirty="0" smtClean="0">
              <a:cs typeface="Times New Roman"/>
            </a:endParaRPr>
          </a:p>
          <a:p>
            <a:r>
              <a:rPr lang="en-US" sz="2400" dirty="0" smtClean="0">
                <a:cs typeface="Times New Roman"/>
              </a:rPr>
              <a:t>For those who may not have noticed NSTIC when it first </a:t>
            </a:r>
            <a:br>
              <a:rPr lang="en-US" sz="2400" dirty="0" smtClean="0">
                <a:cs typeface="Times New Roman"/>
              </a:rPr>
            </a:br>
            <a:r>
              <a:rPr lang="en-US" sz="2400" dirty="0" smtClean="0">
                <a:cs typeface="Times New Roman"/>
              </a:rPr>
              <a:t>turned up...</a:t>
            </a:r>
          </a:p>
        </p:txBody>
      </p:sp>
      <p:sp>
        <p:nvSpPr>
          <p:cNvPr id="4" name="Slide Number Placeholder 3"/>
          <p:cNvSpPr>
            <a:spLocks noGrp="1"/>
          </p:cNvSpPr>
          <p:nvPr>
            <p:ph type="sldNum" sz="quarter" idx="12"/>
          </p:nvPr>
        </p:nvSpPr>
        <p:spPr/>
        <p:txBody>
          <a:bodyPr/>
          <a:lstStyle/>
          <a:p>
            <a:fld id="{52F3758B-F660-BB4B-9069-381C153EA647}" type="slidenum">
              <a:rPr lang="en-US" smtClean="0"/>
              <a:t>5</a:t>
            </a:fld>
            <a:endParaRPr lang="en-US"/>
          </a:p>
        </p:txBody>
      </p:sp>
    </p:spTree>
    <p:extLst>
      <p:ext uri="{BB962C8B-B14F-4D97-AF65-F5344CB8AC3E}">
        <p14:creationId xmlns:p14="http://schemas.microsoft.com/office/powerpoint/2010/main" val="210355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062" y="2130425"/>
            <a:ext cx="8605278" cy="1470025"/>
          </a:xfrm>
        </p:spPr>
        <p:txBody>
          <a:bodyPr>
            <a:normAutofit/>
          </a:bodyPr>
          <a:lstStyle/>
          <a:p>
            <a:r>
              <a:rPr lang="en-US" sz="3200" b="1" dirty="0"/>
              <a:t>6</a:t>
            </a:r>
            <a:r>
              <a:rPr lang="en-US" sz="3200" b="1" dirty="0" smtClean="0"/>
              <a:t>. </a:t>
            </a:r>
            <a:r>
              <a:rPr lang="en-US" sz="3200" b="1" dirty="0" smtClean="0"/>
              <a:t>Federated Authentication With</a:t>
            </a:r>
            <a:r>
              <a:rPr lang="en-US" sz="3200" b="1" dirty="0"/>
              <a:t> </a:t>
            </a:r>
            <a:r>
              <a:rPr lang="en-US" sz="3200" b="1" dirty="0" smtClean="0"/>
              <a:t>OpenID</a:t>
            </a:r>
            <a:endParaRPr lang="en-US" sz="3200" b="1"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52F3758B-F660-BB4B-9069-381C153EA647}" type="slidenum">
              <a:rPr lang="en-US" smtClean="0"/>
              <a:t>50</a:t>
            </a:fld>
            <a:endParaRPr lang="en-US"/>
          </a:p>
        </p:txBody>
      </p:sp>
    </p:spTree>
    <p:extLst>
      <p:ext uri="{BB962C8B-B14F-4D97-AF65-F5344CB8AC3E}">
        <p14:creationId xmlns:p14="http://schemas.microsoft.com/office/powerpoint/2010/main" val="81990988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824895"/>
          </a:xfrm>
        </p:spPr>
        <p:txBody>
          <a:bodyPr>
            <a:normAutofit/>
          </a:bodyPr>
          <a:lstStyle/>
          <a:p>
            <a:r>
              <a:rPr lang="en-US" sz="3200" b="1" dirty="0" smtClean="0">
                <a:latin typeface="Times New Roman"/>
                <a:cs typeface="Times New Roman"/>
              </a:rPr>
              <a:t>We're Not Going To Rehash The Step-By-Step Process </a:t>
            </a:r>
            <a:r>
              <a:rPr lang="en-US" sz="3200" b="1" dirty="0" smtClean="0">
                <a:latin typeface="Times New Roman"/>
                <a:cs typeface="Times New Roman"/>
              </a:rPr>
              <a:t>By </a:t>
            </a:r>
            <a:r>
              <a:rPr lang="en-US" sz="3200" b="1" dirty="0" smtClean="0">
                <a:latin typeface="Times New Roman"/>
                <a:cs typeface="Times New Roman"/>
              </a:rPr>
              <a:t>Which OpenID Works</a:t>
            </a:r>
            <a:endParaRPr lang="en-US" sz="3200" b="1" dirty="0">
              <a:latin typeface="Times New Roman"/>
              <a:cs typeface="Times New Roman"/>
            </a:endParaRPr>
          </a:p>
        </p:txBody>
      </p:sp>
      <p:sp>
        <p:nvSpPr>
          <p:cNvPr id="3" name="Content Placeholder 2"/>
          <p:cNvSpPr>
            <a:spLocks noGrp="1"/>
          </p:cNvSpPr>
          <p:nvPr>
            <p:ph idx="1"/>
          </p:nvPr>
        </p:nvSpPr>
        <p:spPr>
          <a:xfrm>
            <a:off x="156445" y="1256427"/>
            <a:ext cx="8806953" cy="5433632"/>
          </a:xfrm>
        </p:spPr>
        <p:txBody>
          <a:bodyPr>
            <a:normAutofit/>
          </a:bodyPr>
          <a:lstStyle/>
          <a:p>
            <a:r>
              <a:rPr lang="en-US" sz="2400" dirty="0" smtClean="0">
                <a:cs typeface="Times New Roman"/>
              </a:rPr>
              <a:t>If you want a nice step-by-step summary of how OpenID works, see the discussion and diagrams that are available at </a:t>
            </a:r>
            <a:br>
              <a:rPr lang="en-US" sz="2400" dirty="0" smtClean="0">
                <a:cs typeface="Times New Roman"/>
              </a:rPr>
            </a:br>
            <a:r>
              <a:rPr lang="en-US" sz="2400" dirty="0" smtClean="0">
                <a:cs typeface="Times New Roman"/>
              </a:rPr>
              <a:t>https</a:t>
            </a:r>
            <a:r>
              <a:rPr lang="en-US" sz="2400" dirty="0">
                <a:cs typeface="Times New Roman"/>
              </a:rPr>
              <a:t>://</a:t>
            </a:r>
            <a:r>
              <a:rPr lang="en-US" sz="2400" dirty="0" err="1">
                <a:cs typeface="Times New Roman"/>
              </a:rPr>
              <a:t>developers.google.com</a:t>
            </a:r>
            <a:r>
              <a:rPr lang="en-US" sz="2400" dirty="0">
                <a:cs typeface="Times New Roman"/>
              </a:rPr>
              <a:t>/accounts/docs/OpenID</a:t>
            </a:r>
            <a:br>
              <a:rPr lang="en-US" sz="2400" dirty="0">
                <a:cs typeface="Times New Roman"/>
              </a:rPr>
            </a:br>
            <a:endParaRPr lang="en-US" sz="2400" dirty="0" smtClean="0">
              <a:cs typeface="Times New Roman"/>
            </a:endParaRPr>
          </a:p>
          <a:p>
            <a:r>
              <a:rPr lang="en-US" sz="2400" dirty="0" smtClean="0">
                <a:cs typeface="Times New Roman"/>
              </a:rPr>
              <a:t>I also rather like:</a:t>
            </a:r>
            <a:br>
              <a:rPr lang="en-US" sz="2400" dirty="0" smtClean="0">
                <a:cs typeface="Times New Roman"/>
              </a:rPr>
            </a:br>
            <a:r>
              <a:rPr lang="en-US" sz="2400" dirty="0" smtClean="0">
                <a:cs typeface="Times New Roman"/>
              </a:rPr>
              <a:t>"Single Sign-On For the Internet: A </a:t>
            </a:r>
            <a:r>
              <a:rPr lang="en-US" sz="2400" dirty="0">
                <a:cs typeface="Times New Roman"/>
              </a:rPr>
              <a:t>Security </a:t>
            </a:r>
            <a:r>
              <a:rPr lang="en-US" sz="2400" dirty="0" smtClean="0">
                <a:cs typeface="Times New Roman"/>
              </a:rPr>
              <a:t>Story,"</a:t>
            </a:r>
            <a:r>
              <a:rPr lang="en-US" sz="2400" dirty="0">
                <a:cs typeface="Times New Roman"/>
              </a:rPr>
              <a:t/>
            </a:r>
            <a:br>
              <a:rPr lang="en-US" sz="2400" dirty="0">
                <a:cs typeface="Times New Roman"/>
              </a:rPr>
            </a:br>
            <a:r>
              <a:rPr lang="en-US" sz="2400" dirty="0" smtClean="0">
                <a:cs typeface="Times New Roman"/>
              </a:rPr>
              <a:t>https</a:t>
            </a:r>
            <a:r>
              <a:rPr lang="en-US" sz="2400" dirty="0">
                <a:cs typeface="Times New Roman"/>
              </a:rPr>
              <a:t>://</a:t>
            </a:r>
            <a:r>
              <a:rPr lang="en-US" sz="2400" dirty="0" err="1">
                <a:cs typeface="Times New Roman"/>
              </a:rPr>
              <a:t>www.blackhat.com</a:t>
            </a:r>
            <a:r>
              <a:rPr lang="en-US" sz="2400" dirty="0">
                <a:cs typeface="Times New Roman"/>
              </a:rPr>
              <a:t>/presentations/bh-usa-</a:t>
            </a:r>
            <a:r>
              <a:rPr lang="en-US" sz="2400" dirty="0" smtClean="0">
                <a:cs typeface="Times New Roman"/>
              </a:rPr>
              <a:t>07</a:t>
            </a:r>
            <a:r>
              <a:rPr lang="en-US" sz="2400" dirty="0">
                <a:cs typeface="Times New Roman"/>
              </a:rPr>
              <a:t>/</a:t>
            </a:r>
            <a:r>
              <a:rPr lang="en-US" sz="2400" dirty="0" err="1" smtClean="0">
                <a:cs typeface="Times New Roman"/>
              </a:rPr>
              <a:t>Tsyrklevich</a:t>
            </a:r>
            <a:r>
              <a:rPr lang="en-US" sz="2400" dirty="0">
                <a:cs typeface="Times New Roman"/>
              </a:rPr>
              <a:t>/Whitepaper/bh-usa-07-tsyrklevich-</a:t>
            </a:r>
            <a:r>
              <a:rPr lang="en-US" sz="2400" dirty="0" smtClean="0">
                <a:cs typeface="Times New Roman"/>
              </a:rPr>
              <a:t>WP.pdf</a:t>
            </a:r>
            <a:br>
              <a:rPr lang="en-US" sz="2400" dirty="0" smtClean="0">
                <a:cs typeface="Times New Roman"/>
              </a:rPr>
            </a:br>
            <a:r>
              <a:rPr lang="en-US" sz="2400" dirty="0" smtClean="0">
                <a:cs typeface="Times New Roman"/>
              </a:rPr>
              <a:t/>
            </a:r>
            <a:br>
              <a:rPr lang="en-US" sz="2400" dirty="0" smtClean="0">
                <a:cs typeface="Times New Roman"/>
              </a:rPr>
            </a:br>
            <a:r>
              <a:rPr lang="en-US" sz="2400" dirty="0" smtClean="0">
                <a:cs typeface="Times New Roman"/>
              </a:rPr>
              <a:t>While this is a 2007 document, it does a nice job of summarizing not just how OpenID is meant to work, but some of the ways that OpenID could potentially be abused (at least if people are casual about how they implement/use it)</a:t>
            </a:r>
            <a:endParaRPr lang="en-US" sz="2400" dirty="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51</a:t>
            </a:fld>
            <a:endParaRPr lang="en-US"/>
          </a:p>
        </p:txBody>
      </p:sp>
    </p:spTree>
    <p:extLst>
      <p:ext uri="{BB962C8B-B14F-4D97-AF65-F5344CB8AC3E}">
        <p14:creationId xmlns:p14="http://schemas.microsoft.com/office/powerpoint/2010/main" val="4020975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F3758B-F660-BB4B-9069-381C153EA647}" type="slidenum">
              <a:rPr lang="en-US" smtClean="0"/>
              <a:t>52</a:t>
            </a:fld>
            <a:endParaRPr lang="en-US"/>
          </a:p>
        </p:txBody>
      </p:sp>
      <p:pic>
        <p:nvPicPr>
          <p:cNvPr id="7" name="Picture 6" descr="google-federated-au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40" y="287464"/>
            <a:ext cx="7661098" cy="6302337"/>
          </a:xfrm>
          <a:prstGeom prst="rect">
            <a:avLst/>
          </a:prstGeom>
        </p:spPr>
      </p:pic>
    </p:spTree>
    <p:extLst>
      <p:ext uri="{BB962C8B-B14F-4D97-AF65-F5344CB8AC3E}">
        <p14:creationId xmlns:p14="http://schemas.microsoft.com/office/powerpoint/2010/main" val="71703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648235"/>
          </a:xfrm>
        </p:spPr>
        <p:txBody>
          <a:bodyPr>
            <a:normAutofit/>
          </a:bodyPr>
          <a:lstStyle/>
          <a:p>
            <a:r>
              <a:rPr lang="en-US" sz="3200" b="1" dirty="0" smtClean="0">
                <a:latin typeface="Times New Roman"/>
                <a:cs typeface="Times New Roman"/>
              </a:rPr>
              <a:t>Google Is Not the Only OpenID </a:t>
            </a:r>
            <a:r>
              <a:rPr lang="en-US" sz="3200" b="1" dirty="0" smtClean="0">
                <a:latin typeface="Times New Roman"/>
                <a:cs typeface="Times New Roman"/>
              </a:rPr>
              <a:t>Provider</a:t>
            </a:r>
            <a:r>
              <a:rPr lang="en-US" sz="3200" b="1" dirty="0" smtClean="0">
                <a:cs typeface="Times New Roman"/>
              </a:rPr>
              <a:t>,</a:t>
            </a:r>
            <a:br>
              <a:rPr lang="en-US" sz="3200" b="1" dirty="0" smtClean="0">
                <a:cs typeface="Times New Roman"/>
              </a:rPr>
            </a:br>
            <a:r>
              <a:rPr lang="en-US" sz="3200" b="1" dirty="0" smtClean="0">
                <a:cs typeface="Times New Roman"/>
              </a:rPr>
              <a:t>But It Is Probably the Most Widely Used One</a:t>
            </a:r>
            <a:endParaRPr lang="en-US" sz="3200" b="1" dirty="0">
              <a:latin typeface="Times New Roman"/>
              <a:cs typeface="Times New Roman"/>
            </a:endParaRPr>
          </a:p>
        </p:txBody>
      </p:sp>
      <p:sp>
        <p:nvSpPr>
          <p:cNvPr id="3" name="Content Placeholder 2"/>
          <p:cNvSpPr>
            <a:spLocks noGrp="1"/>
          </p:cNvSpPr>
          <p:nvPr>
            <p:ph idx="1"/>
          </p:nvPr>
        </p:nvSpPr>
        <p:spPr>
          <a:xfrm>
            <a:off x="156445" y="1046485"/>
            <a:ext cx="8806953" cy="5643574"/>
          </a:xfrm>
        </p:spPr>
        <p:txBody>
          <a:bodyPr>
            <a:normAutofit/>
          </a:bodyPr>
          <a:lstStyle/>
          <a:p>
            <a:r>
              <a:rPr lang="en-US" sz="2400" dirty="0" smtClean="0">
                <a:cs typeface="Times New Roman"/>
              </a:rPr>
              <a:t>There are literally </a:t>
            </a:r>
            <a:r>
              <a:rPr lang="en-US" sz="2400" dirty="0" smtClean="0">
                <a:cs typeface="Times New Roman"/>
              </a:rPr>
              <a:t>hundreds </a:t>
            </a:r>
            <a:r>
              <a:rPr lang="en-US" sz="2400" dirty="0" smtClean="0">
                <a:cs typeface="Times New Roman"/>
              </a:rPr>
              <a:t>of OpenID providers out there, although just a handful account for the vast majority of OpenID</a:t>
            </a:r>
            <a:r>
              <a:rPr lang="en-US" sz="2400" dirty="0">
                <a:cs typeface="Times New Roman"/>
              </a:rPr>
              <a:t> logins, see http://</a:t>
            </a:r>
            <a:r>
              <a:rPr lang="en-US" sz="2400" dirty="0" err="1">
                <a:cs typeface="Times New Roman"/>
              </a:rPr>
              <a:t>janrain.com</a:t>
            </a:r>
            <a:r>
              <a:rPr lang="en-US" sz="2400" dirty="0">
                <a:cs typeface="Times New Roman"/>
              </a:rPr>
              <a:t>/blog/what-are-most-popular-networks-social-login-and-sharing-web</a:t>
            </a:r>
            <a:r>
              <a:rPr lang="en-US" sz="2400" dirty="0" smtClean="0">
                <a:cs typeface="Times New Roman"/>
              </a:rPr>
              <a:t>/ which quotes the values</a:t>
            </a:r>
            <a:r>
              <a:rPr lang="en-US" sz="2400" dirty="0" smtClean="0">
                <a:cs typeface="Times New Roman"/>
              </a:rPr>
              <a:t>:</a:t>
            </a:r>
            <a:br>
              <a:rPr lang="en-US" sz="2400" dirty="0" smtClean="0">
                <a:cs typeface="Times New Roman"/>
              </a:rPr>
            </a:br>
            <a:r>
              <a:rPr lang="en-US" sz="2400" dirty="0" smtClean="0">
                <a:cs typeface="Times New Roman"/>
              </a:rPr>
              <a:t/>
            </a:r>
            <a:br>
              <a:rPr lang="en-US" sz="2400" dirty="0" smtClean="0">
                <a:cs typeface="Times New Roman"/>
              </a:rPr>
            </a:br>
            <a:r>
              <a:rPr lang="en-US" sz="2400" b="1" i="1" dirty="0" smtClean="0">
                <a:cs typeface="Times New Roman"/>
              </a:rPr>
              <a:t>Google</a:t>
            </a:r>
            <a:r>
              <a:rPr lang="en-US" sz="2400" b="1" i="1" dirty="0" smtClean="0">
                <a:cs typeface="Times New Roman"/>
              </a:rPr>
              <a:t>: 			38%			38% </a:t>
            </a:r>
            <a:r>
              <a:rPr lang="en-US" sz="2400" dirty="0" smtClean="0">
                <a:cs typeface="Times New Roman"/>
              </a:rPr>
              <a:t>(cumulative %)</a:t>
            </a:r>
            <a:r>
              <a:rPr lang="en-US" sz="2400" b="1" i="1" dirty="0" smtClean="0">
                <a:cs typeface="Times New Roman"/>
              </a:rPr>
              <a:t/>
            </a:r>
            <a:br>
              <a:rPr lang="en-US" sz="2400" b="1" i="1" dirty="0" smtClean="0">
                <a:cs typeface="Times New Roman"/>
              </a:rPr>
            </a:br>
            <a:r>
              <a:rPr lang="en-US" sz="2400" dirty="0" smtClean="0">
                <a:cs typeface="Times New Roman"/>
              </a:rPr>
              <a:t>Facebook: 			27%			65%</a:t>
            </a:r>
            <a:br>
              <a:rPr lang="en-US" sz="2400" dirty="0" smtClean="0">
                <a:cs typeface="Times New Roman"/>
              </a:rPr>
            </a:br>
            <a:r>
              <a:rPr lang="en-US" sz="2400" dirty="0" smtClean="0">
                <a:cs typeface="Times New Roman"/>
              </a:rPr>
              <a:t>Yahoo:				14%			79</a:t>
            </a:r>
            <a:r>
              <a:rPr lang="en-US" sz="2400" dirty="0" smtClean="0">
                <a:cs typeface="Times New Roman"/>
              </a:rPr>
              <a:t>% (top 3 providers = ~80%)</a:t>
            </a:r>
            <a:r>
              <a:rPr lang="en-US" sz="2400" dirty="0" smtClean="0">
                <a:cs typeface="Times New Roman"/>
              </a:rPr>
              <a:t/>
            </a:r>
            <a:br>
              <a:rPr lang="en-US" sz="2400" dirty="0" smtClean="0">
                <a:cs typeface="Times New Roman"/>
              </a:rPr>
            </a:br>
            <a:r>
              <a:rPr lang="en-US" sz="2400" dirty="0" smtClean="0">
                <a:cs typeface="Times New Roman"/>
              </a:rPr>
              <a:t>Twitter</a:t>
            </a:r>
            <a:r>
              <a:rPr lang="en-US" sz="2400" dirty="0" smtClean="0">
                <a:cs typeface="Times New Roman"/>
              </a:rPr>
              <a:t>:				7%				86%</a:t>
            </a:r>
            <a:br>
              <a:rPr lang="en-US" sz="2400" dirty="0" smtClean="0">
                <a:cs typeface="Times New Roman"/>
              </a:rPr>
            </a:br>
            <a:r>
              <a:rPr lang="en-US" sz="2400" dirty="0" smtClean="0">
                <a:cs typeface="Times New Roman"/>
              </a:rPr>
              <a:t>Windows Live:		6%				92%</a:t>
            </a:r>
            <a:br>
              <a:rPr lang="en-US" sz="2400" dirty="0" smtClean="0">
                <a:cs typeface="Times New Roman"/>
              </a:rPr>
            </a:br>
            <a:r>
              <a:rPr lang="en-US" sz="2400" dirty="0" smtClean="0">
                <a:cs typeface="Times New Roman"/>
              </a:rPr>
              <a:t>Other:				8%				100</a:t>
            </a:r>
            <a:r>
              <a:rPr lang="en-US" sz="2400" dirty="0" smtClean="0">
                <a:cs typeface="Times New Roman"/>
              </a:rPr>
              <a:t>%</a:t>
            </a:r>
            <a:br>
              <a:rPr lang="en-US" sz="2400" dirty="0" smtClean="0">
                <a:cs typeface="Times New Roman"/>
              </a:rPr>
            </a:br>
            <a:endParaRPr lang="en-US" sz="2400" dirty="0">
              <a:cs typeface="Times New Roman"/>
            </a:endParaRPr>
          </a:p>
          <a:p>
            <a:r>
              <a:rPr lang="en-US" sz="2400" dirty="0" smtClean="0">
                <a:cs typeface="Times New Roman"/>
              </a:rPr>
              <a:t>That same article notes that OpenID provider popularity varies according to the type of web site that's being accessed.</a:t>
            </a:r>
          </a:p>
        </p:txBody>
      </p:sp>
      <p:sp>
        <p:nvSpPr>
          <p:cNvPr id="4" name="Slide Number Placeholder 3"/>
          <p:cNvSpPr>
            <a:spLocks noGrp="1"/>
          </p:cNvSpPr>
          <p:nvPr>
            <p:ph type="sldNum" sz="quarter" idx="12"/>
          </p:nvPr>
        </p:nvSpPr>
        <p:spPr/>
        <p:txBody>
          <a:bodyPr/>
          <a:lstStyle/>
          <a:p>
            <a:fld id="{52F3758B-F660-BB4B-9069-381C153EA647}" type="slidenum">
              <a:rPr lang="en-US" smtClean="0"/>
              <a:t>53</a:t>
            </a:fld>
            <a:endParaRPr lang="en-US"/>
          </a:p>
        </p:txBody>
      </p:sp>
    </p:spTree>
    <p:extLst>
      <p:ext uri="{BB962C8B-B14F-4D97-AF65-F5344CB8AC3E}">
        <p14:creationId xmlns:p14="http://schemas.microsoft.com/office/powerpoint/2010/main" val="3482674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F3758B-F660-BB4B-9069-381C153EA647}" type="slidenum">
              <a:rPr lang="en-US" smtClean="0"/>
              <a:t>54</a:t>
            </a:fld>
            <a:endParaRPr lang="en-US"/>
          </a:p>
        </p:txBody>
      </p:sp>
      <p:pic>
        <p:nvPicPr>
          <p:cNvPr id="2" name="Picture 1" descr="open-id-provid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83" y="415536"/>
            <a:ext cx="7661378" cy="5940814"/>
          </a:xfrm>
          <a:prstGeom prst="rect">
            <a:avLst/>
          </a:prstGeom>
        </p:spPr>
      </p:pic>
    </p:spTree>
    <p:extLst>
      <p:ext uri="{BB962C8B-B14F-4D97-AF65-F5344CB8AC3E}">
        <p14:creationId xmlns:p14="http://schemas.microsoft.com/office/powerpoint/2010/main" val="1917414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932975"/>
          </a:xfrm>
        </p:spPr>
        <p:txBody>
          <a:bodyPr>
            <a:normAutofit/>
          </a:bodyPr>
          <a:lstStyle/>
          <a:p>
            <a:r>
              <a:rPr lang="en-US" sz="3200" b="1" dirty="0" smtClean="0">
                <a:latin typeface="Times New Roman"/>
                <a:cs typeface="Times New Roman"/>
              </a:rPr>
              <a:t>Not All OpenID Providers Will Necessarily </a:t>
            </a:r>
            <a:r>
              <a:rPr lang="en-US" sz="3200" b="1" dirty="0" smtClean="0">
                <a:latin typeface="Times New Roman"/>
                <a:cs typeface="Times New Roman"/>
              </a:rPr>
              <a:t/>
            </a:r>
            <a:br>
              <a:rPr lang="en-US" sz="3200" b="1" dirty="0" smtClean="0">
                <a:latin typeface="Times New Roman"/>
                <a:cs typeface="Times New Roman"/>
              </a:rPr>
            </a:br>
            <a:r>
              <a:rPr lang="en-US" sz="3200" b="1" dirty="0" smtClean="0">
                <a:latin typeface="Times New Roman"/>
                <a:cs typeface="Times New Roman"/>
              </a:rPr>
              <a:t>Work The </a:t>
            </a:r>
            <a:r>
              <a:rPr lang="en-US" sz="3200" b="1" dirty="0" smtClean="0">
                <a:latin typeface="Times New Roman"/>
                <a:cs typeface="Times New Roman"/>
              </a:rPr>
              <a:t>Way </a:t>
            </a:r>
            <a:r>
              <a:rPr lang="en-US" sz="3200" b="1" dirty="0" smtClean="0">
                <a:latin typeface="Times New Roman"/>
                <a:cs typeface="Times New Roman"/>
              </a:rPr>
              <a:t>Originally </a:t>
            </a:r>
            <a:r>
              <a:rPr lang="en-US" sz="3200" b="1" dirty="0" smtClean="0">
                <a:latin typeface="Times New Roman"/>
                <a:cs typeface="Times New Roman"/>
              </a:rPr>
              <a:t>Intended...</a:t>
            </a:r>
            <a:endParaRPr lang="en-US" sz="3200" b="1" dirty="0">
              <a:latin typeface="Times New Roman"/>
              <a:cs typeface="Times New Roman"/>
            </a:endParaRPr>
          </a:p>
        </p:txBody>
      </p:sp>
      <p:sp>
        <p:nvSpPr>
          <p:cNvPr id="3" name="Content Placeholder 2"/>
          <p:cNvSpPr>
            <a:spLocks noGrp="1"/>
          </p:cNvSpPr>
          <p:nvPr>
            <p:ph idx="1"/>
          </p:nvPr>
        </p:nvSpPr>
        <p:spPr>
          <a:xfrm>
            <a:off x="156445" y="1350997"/>
            <a:ext cx="8806953" cy="5339062"/>
          </a:xfrm>
        </p:spPr>
        <p:txBody>
          <a:bodyPr>
            <a:normAutofit/>
          </a:bodyPr>
          <a:lstStyle/>
          <a:p>
            <a:r>
              <a:rPr lang="en-US" sz="2400" dirty="0" smtClean="0">
                <a:cs typeface="Times New Roman"/>
              </a:rPr>
              <a:t>For example, imagine an OpenID provider that provides a redirection layer between an OpenID, concealing/protecting a </a:t>
            </a:r>
            <a:br>
              <a:rPr lang="en-US" sz="2400" dirty="0" smtClean="0">
                <a:cs typeface="Times New Roman"/>
              </a:rPr>
            </a:br>
            <a:r>
              <a:rPr lang="en-US" sz="2400" dirty="0" smtClean="0">
                <a:cs typeface="Times New Roman"/>
              </a:rPr>
              <a:t>user's real email address from disclosure... </a:t>
            </a:r>
            <a:r>
              <a:rPr lang="en-US" sz="2400" dirty="0" smtClean="0">
                <a:cs typeface="Times New Roman"/>
              </a:rPr>
              <a:t>This </a:t>
            </a:r>
            <a:r>
              <a:rPr lang="en-US" sz="2400" dirty="0" smtClean="0">
                <a:cs typeface="Times New Roman"/>
              </a:rPr>
              <a:t>is not a hypothetical service – </a:t>
            </a:r>
            <a:r>
              <a:rPr lang="en-US" sz="2400" dirty="0" smtClean="0">
                <a:cs typeface="Times New Roman"/>
              </a:rPr>
              <a:t>this </a:t>
            </a:r>
            <a:r>
              <a:rPr lang="en-US" sz="2400" dirty="0" smtClean="0">
                <a:cs typeface="Times New Roman"/>
              </a:rPr>
              <a:t>is exactly what LiquidID</a:t>
            </a:r>
            <a:r>
              <a:rPr lang="en-US" sz="2400" dirty="0">
                <a:cs typeface="Times New Roman"/>
              </a:rPr>
              <a:t> </a:t>
            </a:r>
            <a:r>
              <a:rPr lang="en-US" sz="2400" dirty="0" smtClean="0">
                <a:cs typeface="Times New Roman"/>
              </a:rPr>
              <a:t>does, </a:t>
            </a:r>
            <a:br>
              <a:rPr lang="en-US" sz="2400" dirty="0" smtClean="0">
                <a:cs typeface="Times New Roman"/>
              </a:rPr>
            </a:br>
            <a:r>
              <a:rPr lang="en-US" sz="2400" dirty="0" smtClean="0">
                <a:cs typeface="Times New Roman"/>
              </a:rPr>
              <a:t>see</a:t>
            </a:r>
            <a:r>
              <a:rPr lang="en-US" sz="2400" dirty="0">
                <a:cs typeface="Times New Roman"/>
              </a:rPr>
              <a:t> </a:t>
            </a:r>
            <a:r>
              <a:rPr lang="en-US" sz="2400" dirty="0" smtClean="0">
                <a:cs typeface="Times New Roman"/>
              </a:rPr>
              <a:t>http</a:t>
            </a:r>
            <a:r>
              <a:rPr lang="en-US" sz="2400" dirty="0">
                <a:cs typeface="Times New Roman"/>
              </a:rPr>
              <a:t>://</a:t>
            </a:r>
            <a:r>
              <a:rPr lang="en-US" sz="2400" dirty="0" err="1">
                <a:cs typeface="Times New Roman"/>
              </a:rPr>
              <a:t>liquidid.net</a:t>
            </a:r>
            <a:r>
              <a:rPr lang="en-US" sz="2400" dirty="0">
                <a:cs typeface="Times New Roman"/>
              </a:rPr>
              <a:t>/</a:t>
            </a:r>
            <a:r>
              <a:rPr lang="en-US" sz="2400" dirty="0" err="1" smtClean="0">
                <a:cs typeface="Times New Roman"/>
              </a:rPr>
              <a:t>home.php</a:t>
            </a:r>
            <a:r>
              <a:rPr lang="en-US" sz="2400" dirty="0" smtClean="0">
                <a:cs typeface="Times New Roman"/>
              </a:rPr>
              <a:t> (does this remind you of </a:t>
            </a:r>
            <a:br>
              <a:rPr lang="en-US" sz="2400" dirty="0" smtClean="0">
                <a:cs typeface="Times New Roman"/>
              </a:rPr>
            </a:br>
            <a:r>
              <a:rPr lang="en-US" sz="2400" dirty="0" smtClean="0">
                <a:cs typeface="Times New Roman"/>
              </a:rPr>
              <a:t>privacy/proxy domain name registrations? It </a:t>
            </a:r>
            <a:r>
              <a:rPr lang="en-US" sz="2400" dirty="0" smtClean="0">
                <a:cs typeface="Times New Roman"/>
              </a:rPr>
              <a:t>sure strikes a chord for me in this respect.</a:t>
            </a:r>
            <a:r>
              <a:rPr lang="en-US" sz="2400" dirty="0" smtClean="0">
                <a:cs typeface="Times New Roman"/>
              </a:rPr>
              <a:t>..)</a:t>
            </a:r>
          </a:p>
          <a:p>
            <a:endParaRPr lang="en-US" sz="2400" dirty="0">
              <a:cs typeface="Times New Roman"/>
            </a:endParaRPr>
          </a:p>
          <a:p>
            <a:r>
              <a:rPr lang="en-US" sz="2400" dirty="0" smtClean="0">
                <a:cs typeface="Times New Roman"/>
              </a:rPr>
              <a:t>Even </a:t>
            </a:r>
            <a:r>
              <a:rPr lang="en-US" sz="2400" dirty="0" smtClean="0">
                <a:cs typeface="Times New Roman"/>
              </a:rPr>
              <a:t>more "interestingly," imagine an OpenID provider that offers completely anonymous "throw away" OpenID credentials, much in the way that Mailinator offers completely anonymous throw away email addresses...</a:t>
            </a:r>
          </a:p>
        </p:txBody>
      </p:sp>
      <p:sp>
        <p:nvSpPr>
          <p:cNvPr id="4" name="Slide Number Placeholder 3"/>
          <p:cNvSpPr>
            <a:spLocks noGrp="1"/>
          </p:cNvSpPr>
          <p:nvPr>
            <p:ph type="sldNum" sz="quarter" idx="12"/>
          </p:nvPr>
        </p:nvSpPr>
        <p:spPr/>
        <p:txBody>
          <a:bodyPr/>
          <a:lstStyle/>
          <a:p>
            <a:fld id="{52F3758B-F660-BB4B-9069-381C153EA647}" type="slidenum">
              <a:rPr lang="en-US" smtClean="0"/>
              <a:t>55</a:t>
            </a:fld>
            <a:endParaRPr lang="en-US"/>
          </a:p>
        </p:txBody>
      </p:sp>
    </p:spTree>
    <p:extLst>
      <p:ext uri="{BB962C8B-B14F-4D97-AF65-F5344CB8AC3E}">
        <p14:creationId xmlns:p14="http://schemas.microsoft.com/office/powerpoint/2010/main" val="1465763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F3758B-F660-BB4B-9069-381C153EA647}" type="slidenum">
              <a:rPr lang="en-US" smtClean="0"/>
              <a:t>56</a:t>
            </a:fld>
            <a:endParaRPr lang="en-US"/>
          </a:p>
        </p:txBody>
      </p:sp>
      <p:pic>
        <p:nvPicPr>
          <p:cNvPr id="5" name="Picture 4" descr="anonymous-open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37" y="339481"/>
            <a:ext cx="8294964" cy="6111205"/>
          </a:xfrm>
          <a:prstGeom prst="rect">
            <a:avLst/>
          </a:prstGeom>
        </p:spPr>
      </p:pic>
    </p:spTree>
    <p:extLst>
      <p:ext uri="{BB962C8B-B14F-4D97-AF65-F5344CB8AC3E}">
        <p14:creationId xmlns:p14="http://schemas.microsoft.com/office/powerpoint/2010/main" val="2356392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1080581"/>
          </a:xfrm>
        </p:spPr>
        <p:txBody>
          <a:bodyPr>
            <a:normAutofit/>
          </a:bodyPr>
          <a:lstStyle/>
          <a:p>
            <a:r>
              <a:rPr lang="en-US" sz="3200" b="1" dirty="0" smtClean="0">
                <a:cs typeface="Times New Roman"/>
              </a:rPr>
              <a:t>So What DOES Gets Shared When OpenID Is Used? Answer: It Varies By </a:t>
            </a:r>
            <a:r>
              <a:rPr lang="en-US" sz="3200" b="1" dirty="0" smtClean="0">
                <a:cs typeface="Times New Roman"/>
              </a:rPr>
              <a:t>Provider. </a:t>
            </a:r>
            <a:r>
              <a:rPr lang="en-US" sz="3200" b="1" dirty="0" smtClean="0">
                <a:cs typeface="Times New Roman"/>
              </a:rPr>
              <a:t>Blogger?</a:t>
            </a:r>
            <a:endParaRPr lang="en-US" sz="3200" b="1"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57</a:t>
            </a:fld>
            <a:endParaRPr lang="en-US"/>
          </a:p>
        </p:txBody>
      </p:sp>
      <p:pic>
        <p:nvPicPr>
          <p:cNvPr id="9" name="Picture 8" descr="blogger-data-shar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03" y="1382751"/>
            <a:ext cx="8335498" cy="4472263"/>
          </a:xfrm>
          <a:prstGeom prst="rect">
            <a:avLst/>
          </a:prstGeom>
        </p:spPr>
      </p:pic>
      <p:sp>
        <p:nvSpPr>
          <p:cNvPr id="10" name="TextBox 9"/>
          <p:cNvSpPr txBox="1"/>
          <p:nvPr/>
        </p:nvSpPr>
        <p:spPr>
          <a:xfrm>
            <a:off x="351303" y="6171684"/>
            <a:ext cx="8568271" cy="461665"/>
          </a:xfrm>
          <a:prstGeom prst="rect">
            <a:avLst/>
          </a:prstGeom>
          <a:noFill/>
        </p:spPr>
        <p:txBody>
          <a:bodyPr wrap="none" rtlCol="0">
            <a:spAutoFit/>
          </a:bodyPr>
          <a:lstStyle/>
          <a:p>
            <a:r>
              <a:rPr lang="en-US" sz="2400" dirty="0" smtClean="0">
                <a:latin typeface="Times New Roman"/>
                <a:cs typeface="Times New Roman"/>
              </a:rPr>
              <a:t>"Display Name, Homepage, Identifier, Preferred Username, URLs "</a:t>
            </a:r>
            <a:endParaRPr lang="en-US" sz="2400" dirty="0">
              <a:latin typeface="Times New Roman"/>
              <a:cs typeface="Times New Roman"/>
            </a:endParaRPr>
          </a:p>
        </p:txBody>
      </p:sp>
    </p:spTree>
    <p:extLst>
      <p:ext uri="{BB962C8B-B14F-4D97-AF65-F5344CB8AC3E}">
        <p14:creationId xmlns:p14="http://schemas.microsoft.com/office/powerpoint/2010/main" val="5777524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635755"/>
          </a:xfrm>
        </p:spPr>
        <p:txBody>
          <a:bodyPr>
            <a:normAutofit/>
          </a:bodyPr>
          <a:lstStyle/>
          <a:p>
            <a:r>
              <a:rPr lang="en-US" sz="3200" b="1" dirty="0" smtClean="0">
                <a:cs typeface="Times New Roman"/>
              </a:rPr>
              <a:t>Facebook</a:t>
            </a:r>
            <a:r>
              <a:rPr lang="en-US" sz="3200" b="1" dirty="0">
                <a:cs typeface="Times New Roman"/>
              </a:rPr>
              <a:t>?</a:t>
            </a:r>
            <a:r>
              <a:rPr lang="en-US" sz="3200" b="1" dirty="0" smtClean="0">
                <a:cs typeface="Times New Roman"/>
              </a:rPr>
              <a:t> LOTS More Gets Shared</a:t>
            </a:r>
            <a:endParaRPr lang="en-US" sz="3200" b="1"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58</a:t>
            </a:fld>
            <a:endParaRPr lang="en-US"/>
          </a:p>
        </p:txBody>
      </p:sp>
      <p:pic>
        <p:nvPicPr>
          <p:cNvPr id="3" name="Picture 2" descr="facebook-inf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27" y="810598"/>
            <a:ext cx="7236105" cy="5817732"/>
          </a:xfrm>
          <a:prstGeom prst="rect">
            <a:avLst/>
          </a:prstGeom>
        </p:spPr>
      </p:pic>
    </p:spTree>
    <p:extLst>
      <p:ext uri="{BB962C8B-B14F-4D97-AF65-F5344CB8AC3E}">
        <p14:creationId xmlns:p14="http://schemas.microsoft.com/office/powerpoint/2010/main" val="1663141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959995"/>
          </a:xfrm>
        </p:spPr>
        <p:txBody>
          <a:bodyPr>
            <a:normAutofit/>
          </a:bodyPr>
          <a:lstStyle/>
          <a:p>
            <a:r>
              <a:rPr lang="en-US" sz="3200" b="1" dirty="0" smtClean="0">
                <a:latin typeface="Times New Roman"/>
                <a:cs typeface="Times New Roman"/>
              </a:rPr>
              <a:t>Is Disclosing More Information About </a:t>
            </a:r>
            <a:br>
              <a:rPr lang="en-US" sz="3200" b="1" dirty="0" smtClean="0">
                <a:latin typeface="Times New Roman"/>
                <a:cs typeface="Times New Roman"/>
              </a:rPr>
            </a:br>
            <a:r>
              <a:rPr lang="en-US" sz="3200" b="1" dirty="0" smtClean="0">
                <a:latin typeface="Times New Roman"/>
                <a:cs typeface="Times New Roman"/>
              </a:rPr>
              <a:t>Users A Good </a:t>
            </a:r>
            <a:r>
              <a:rPr lang="en-US" sz="3200" b="1" dirty="0" smtClean="0">
                <a:latin typeface="Times New Roman"/>
                <a:cs typeface="Times New Roman"/>
              </a:rPr>
              <a:t>Thing, </a:t>
            </a:r>
            <a:r>
              <a:rPr lang="en-US" sz="3200" b="1" dirty="0" smtClean="0">
                <a:latin typeface="Times New Roman"/>
                <a:cs typeface="Times New Roman"/>
              </a:rPr>
              <a:t>or A Bad Thing?</a:t>
            </a:r>
            <a:endParaRPr lang="en-US" sz="3200" b="1" dirty="0">
              <a:latin typeface="Times New Roman"/>
              <a:cs typeface="Times New Roman"/>
            </a:endParaRPr>
          </a:p>
        </p:txBody>
      </p:sp>
      <p:sp>
        <p:nvSpPr>
          <p:cNvPr id="3" name="Content Placeholder 2"/>
          <p:cNvSpPr>
            <a:spLocks noGrp="1"/>
          </p:cNvSpPr>
          <p:nvPr>
            <p:ph idx="1"/>
          </p:nvPr>
        </p:nvSpPr>
        <p:spPr>
          <a:xfrm>
            <a:off x="156445" y="1418547"/>
            <a:ext cx="8806953" cy="5271512"/>
          </a:xfrm>
        </p:spPr>
        <p:txBody>
          <a:bodyPr>
            <a:normAutofit/>
          </a:bodyPr>
          <a:lstStyle/>
          <a:p>
            <a:r>
              <a:rPr lang="en-US" sz="2400" dirty="0" smtClean="0">
                <a:cs typeface="Times New Roman"/>
              </a:rPr>
              <a:t>If </a:t>
            </a:r>
            <a:r>
              <a:rPr lang="en-US" sz="2400" dirty="0" smtClean="0">
                <a:cs typeface="Times New Roman"/>
              </a:rPr>
              <a:t>a </a:t>
            </a:r>
            <a:r>
              <a:rPr lang="en-US" sz="2400" u="sng" dirty="0" smtClean="0">
                <a:cs typeface="Times New Roman"/>
              </a:rPr>
              <a:t>legitimate</a:t>
            </a:r>
            <a:r>
              <a:rPr lang="en-US" sz="2400" dirty="0" smtClean="0">
                <a:cs typeface="Times New Roman"/>
              </a:rPr>
              <a:t> service </a:t>
            </a:r>
            <a:r>
              <a:rPr lang="en-US" sz="2400" dirty="0" smtClean="0">
                <a:cs typeface="Times New Roman"/>
              </a:rPr>
              <a:t>is relying </a:t>
            </a:r>
            <a:r>
              <a:rPr lang="en-US" sz="2400" dirty="0" smtClean="0">
                <a:cs typeface="Times New Roman"/>
              </a:rPr>
              <a:t>on an OpenID for authentication, having more information about a user </a:t>
            </a:r>
            <a:r>
              <a:rPr lang="en-US" sz="2400" dirty="0" smtClean="0">
                <a:cs typeface="Times New Roman"/>
              </a:rPr>
              <a:t>helps them to potentially </a:t>
            </a:r>
            <a:r>
              <a:rPr lang="en-US" sz="2400" dirty="0" smtClean="0">
                <a:cs typeface="Times New Roman"/>
              </a:rPr>
              <a:t>identify and manage problematic users.</a:t>
            </a:r>
            <a:endParaRPr lang="en-US" sz="2400" dirty="0">
              <a:cs typeface="Times New Roman"/>
            </a:endParaRPr>
          </a:p>
          <a:p>
            <a:r>
              <a:rPr lang="en-US" sz="2400" dirty="0" smtClean="0">
                <a:cs typeface="Times New Roman"/>
              </a:rPr>
              <a:t>On the other hand, if I'm a </a:t>
            </a:r>
            <a:r>
              <a:rPr lang="en-US" sz="2400" u="sng" dirty="0" smtClean="0">
                <a:cs typeface="Times New Roman"/>
              </a:rPr>
              <a:t>bad</a:t>
            </a:r>
            <a:r>
              <a:rPr lang="en-US" sz="2400" dirty="0" smtClean="0">
                <a:cs typeface="Times New Roman"/>
              </a:rPr>
              <a:t> </a:t>
            </a:r>
            <a:r>
              <a:rPr lang="en-US" sz="2400" dirty="0" smtClean="0">
                <a:cs typeface="Times New Roman"/>
              </a:rPr>
              <a:t>site </a:t>
            </a:r>
            <a:r>
              <a:rPr lang="en-US" sz="2400" dirty="0" smtClean="0">
                <a:cs typeface="Times New Roman"/>
              </a:rPr>
              <a:t>attempting to leverage OpenID to mine information about users, the more information that gets shared </a:t>
            </a:r>
            <a:r>
              <a:rPr lang="en-US" sz="2400" dirty="0" smtClean="0">
                <a:cs typeface="Times New Roman"/>
              </a:rPr>
              <a:t>with them, </a:t>
            </a:r>
            <a:r>
              <a:rPr lang="en-US" sz="2400" dirty="0" smtClean="0">
                <a:cs typeface="Times New Roman"/>
              </a:rPr>
              <a:t>the bigger the potential risk to user </a:t>
            </a:r>
            <a:r>
              <a:rPr lang="en-US" sz="2400" dirty="0" smtClean="0">
                <a:cs typeface="Times New Roman"/>
              </a:rPr>
              <a:t>privacy</a:t>
            </a:r>
            <a:r>
              <a:rPr lang="en-US" sz="2400" dirty="0">
                <a:cs typeface="Times New Roman"/>
              </a:rPr>
              <a:t>.</a:t>
            </a:r>
            <a:endParaRPr lang="en-US" sz="2400" dirty="0">
              <a:cs typeface="Times New Roman"/>
            </a:endParaRPr>
          </a:p>
          <a:p>
            <a:r>
              <a:rPr lang="en-US" sz="2400" dirty="0" smtClean="0">
                <a:cs typeface="Times New Roman"/>
              </a:rPr>
              <a:t>Presumably </a:t>
            </a:r>
            <a:r>
              <a:rPr lang="en-US" sz="2400" dirty="0" smtClean="0">
                <a:cs typeface="Times New Roman"/>
              </a:rPr>
              <a:t>privacy-aware </a:t>
            </a:r>
            <a:r>
              <a:rPr lang="en-US" sz="2400" dirty="0" smtClean="0">
                <a:cs typeface="Times New Roman"/>
              </a:rPr>
              <a:t>users would prefer to use whatever OpenID identity provider releases the LEAST information about </a:t>
            </a:r>
            <a:r>
              <a:rPr lang="en-US" sz="2400" dirty="0" smtClean="0">
                <a:cs typeface="Times New Roman"/>
              </a:rPr>
              <a:t>me</a:t>
            </a:r>
            <a:r>
              <a:rPr lang="en-US" sz="2400" dirty="0">
                <a:cs typeface="Times New Roman"/>
              </a:rPr>
              <a:t> </a:t>
            </a:r>
            <a:r>
              <a:rPr lang="en-US" sz="2400" dirty="0" smtClean="0">
                <a:cs typeface="Times New Roman"/>
              </a:rPr>
              <a:t>(</a:t>
            </a:r>
            <a:r>
              <a:rPr lang="en-US" sz="2400" dirty="0" smtClean="0">
                <a:cs typeface="Times New Roman"/>
              </a:rPr>
              <a:t>while </a:t>
            </a:r>
            <a:r>
              <a:rPr lang="en-US" sz="2400" dirty="0" smtClean="0">
                <a:cs typeface="Times New Roman"/>
              </a:rPr>
              <a:t>still being acceptable to the services I </a:t>
            </a:r>
            <a:r>
              <a:rPr lang="en-US" sz="2400" dirty="0" smtClean="0">
                <a:cs typeface="Times New Roman"/>
              </a:rPr>
              <a:t>use), but most users just </a:t>
            </a:r>
            <a:r>
              <a:rPr lang="en-US" sz="2400" dirty="0" smtClean="0">
                <a:cs typeface="Times New Roman"/>
              </a:rPr>
              <a:t>don't seem to know/care.</a:t>
            </a:r>
          </a:p>
          <a:p>
            <a:r>
              <a:rPr lang="en-US" sz="2400" dirty="0" smtClean="0">
                <a:cs typeface="Times New Roman"/>
              </a:rPr>
              <a:t>One more point: </a:t>
            </a:r>
            <a:r>
              <a:rPr lang="en-US" sz="2400" dirty="0" smtClean="0">
                <a:cs typeface="Times New Roman"/>
              </a:rPr>
              <a:t>virtually all </a:t>
            </a:r>
            <a:r>
              <a:rPr lang="en-US" sz="2400" dirty="0" smtClean="0">
                <a:cs typeface="Times New Roman"/>
              </a:rPr>
              <a:t>of these user attributes are "self-asserted"/"user-supplied" – should you even bother paying </a:t>
            </a:r>
            <a:r>
              <a:rPr lang="en-US" sz="2400" dirty="0" smtClean="0">
                <a:cs typeface="Times New Roman"/>
              </a:rPr>
              <a:t/>
            </a:r>
            <a:br>
              <a:rPr lang="en-US" sz="2400" dirty="0" smtClean="0">
                <a:cs typeface="Times New Roman"/>
              </a:rPr>
            </a:br>
            <a:r>
              <a:rPr lang="en-US" sz="2400" dirty="0" smtClean="0">
                <a:cs typeface="Times New Roman"/>
              </a:rPr>
              <a:t>attention </a:t>
            </a:r>
            <a:r>
              <a:rPr lang="en-US" sz="2400" dirty="0" smtClean="0">
                <a:cs typeface="Times New Roman"/>
              </a:rPr>
              <a:t>to </a:t>
            </a:r>
            <a:r>
              <a:rPr lang="en-US" sz="2400" dirty="0" smtClean="0">
                <a:cs typeface="Times New Roman"/>
              </a:rPr>
              <a:t>them anyway? </a:t>
            </a:r>
            <a:r>
              <a:rPr lang="en-US" sz="2400" dirty="0" smtClean="0">
                <a:cs typeface="Times New Roman"/>
              </a:rPr>
              <a:t>What if users simply </a:t>
            </a:r>
            <a:r>
              <a:rPr lang="en-US" sz="2400" dirty="0" smtClean="0">
                <a:cs typeface="Times New Roman"/>
              </a:rPr>
              <a:t>choose to lie</a:t>
            </a:r>
            <a:r>
              <a:rPr lang="en-US" sz="2400" dirty="0" smtClean="0">
                <a:cs typeface="Times New Roman"/>
              </a:rPr>
              <a:t>?</a:t>
            </a:r>
          </a:p>
          <a:p>
            <a:endParaRPr lang="en-US" sz="2400" dirty="0">
              <a:cs typeface="Times New Roman"/>
            </a:endParaRPr>
          </a:p>
          <a:p>
            <a:endParaRPr lang="en-US" sz="2400" dirty="0" smtClean="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59</a:t>
            </a:fld>
            <a:endParaRPr lang="en-US"/>
          </a:p>
        </p:txBody>
      </p:sp>
    </p:spTree>
    <p:extLst>
      <p:ext uri="{BB962C8B-B14F-4D97-AF65-F5344CB8AC3E}">
        <p14:creationId xmlns:p14="http://schemas.microsoft.com/office/powerpoint/2010/main" val="366822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3"/>
            <a:ext cx="8806953" cy="720841"/>
          </a:xfrm>
        </p:spPr>
        <p:txBody>
          <a:bodyPr>
            <a:normAutofit/>
          </a:bodyPr>
          <a:lstStyle/>
          <a:p>
            <a:r>
              <a:rPr lang="en-US" sz="3200" b="1" dirty="0" smtClean="0">
                <a:cs typeface="Times New Roman"/>
              </a:rPr>
              <a:t>NSTIC ("EN-stick" not "</a:t>
            </a:r>
            <a:r>
              <a:rPr lang="en-US" sz="3200" b="1" dirty="0" smtClean="0">
                <a:cs typeface="Times New Roman"/>
              </a:rPr>
              <a:t>NYST</a:t>
            </a:r>
            <a:r>
              <a:rPr lang="en-US" sz="3200" b="1" dirty="0" smtClean="0">
                <a:cs typeface="Times New Roman"/>
              </a:rPr>
              <a:t>-ick")</a:t>
            </a:r>
            <a:endParaRPr lang="en-US" sz="3200" b="1" dirty="0">
              <a:latin typeface="Times New Roman"/>
              <a:cs typeface="Times New Roman"/>
            </a:endParaRPr>
          </a:p>
        </p:txBody>
      </p:sp>
      <p:sp>
        <p:nvSpPr>
          <p:cNvPr id="3" name="Content Placeholder 2"/>
          <p:cNvSpPr>
            <a:spLocks noGrp="1"/>
          </p:cNvSpPr>
          <p:nvPr>
            <p:ph idx="1"/>
          </p:nvPr>
        </p:nvSpPr>
        <p:spPr>
          <a:xfrm>
            <a:off x="156445" y="1118485"/>
            <a:ext cx="8806953" cy="5571571"/>
          </a:xfrm>
        </p:spPr>
        <p:txBody>
          <a:bodyPr>
            <a:normAutofit/>
          </a:bodyPr>
          <a:lstStyle/>
          <a:p>
            <a:r>
              <a:rPr lang="en-US" sz="2400" dirty="0" smtClean="0">
                <a:latin typeface="Times New Roman"/>
                <a:cs typeface="Times New Roman"/>
              </a:rPr>
              <a:t>NSTIC </a:t>
            </a:r>
            <a:r>
              <a:rPr lang="en-US" sz="2400" dirty="0" smtClean="0">
                <a:cs typeface="Times New Roman"/>
              </a:rPr>
              <a:t>is the </a:t>
            </a:r>
            <a:r>
              <a:rPr lang="en-US" sz="2400" dirty="0" smtClean="0">
                <a:latin typeface="Times New Roman"/>
                <a:cs typeface="Times New Roman"/>
              </a:rPr>
              <a:t>"National Strategy for Trusted Identities in Cyberspace"</a:t>
            </a:r>
            <a:r>
              <a:rPr lang="en-US" sz="2400" dirty="0" smtClean="0">
                <a:cs typeface="Times New Roman"/>
              </a:rPr>
              <a:t> </a:t>
            </a:r>
            <a:r>
              <a:rPr lang="en-US" sz="2400" dirty="0">
                <a:cs typeface="Times New Roman"/>
              </a:rPr>
              <a:t>project, </a:t>
            </a:r>
            <a:r>
              <a:rPr lang="en-US" sz="2400" dirty="0" smtClean="0">
                <a:cs typeface="Times New Roman"/>
              </a:rPr>
              <a:t>see http</a:t>
            </a:r>
            <a:r>
              <a:rPr lang="en-US" sz="2400" dirty="0">
                <a:cs typeface="Times New Roman"/>
              </a:rPr>
              <a:t>://</a:t>
            </a:r>
            <a:r>
              <a:rPr lang="en-US" sz="2400" dirty="0" err="1">
                <a:cs typeface="Times New Roman"/>
              </a:rPr>
              <a:t>www.nist.gov</a:t>
            </a:r>
            <a:r>
              <a:rPr lang="en-US" sz="2400" dirty="0">
                <a:cs typeface="Times New Roman"/>
              </a:rPr>
              <a:t>/</a:t>
            </a:r>
            <a:r>
              <a:rPr lang="en-US" sz="2400" dirty="0" err="1">
                <a:cs typeface="Times New Roman"/>
              </a:rPr>
              <a:t>nstic</a:t>
            </a:r>
            <a:r>
              <a:rPr lang="en-US" sz="2400" dirty="0" smtClean="0">
                <a:cs typeface="Times New Roman"/>
              </a:rPr>
              <a:t>/</a:t>
            </a:r>
          </a:p>
          <a:p>
            <a:endParaRPr lang="en-US" sz="2400" dirty="0" smtClean="0">
              <a:cs typeface="Times New Roman"/>
            </a:endParaRPr>
          </a:p>
          <a:p>
            <a:r>
              <a:rPr lang="en-US" sz="2400" dirty="0" smtClean="0">
                <a:latin typeface="Times New Roman"/>
                <a:cs typeface="Times New Roman"/>
              </a:rPr>
              <a:t>The NSTIC site says, among other things:</a:t>
            </a:r>
            <a:br>
              <a:rPr lang="en-US" sz="2400" dirty="0" smtClean="0">
                <a:latin typeface="Times New Roman"/>
                <a:cs typeface="Times New Roman"/>
              </a:rPr>
            </a:br>
            <a:r>
              <a:rPr lang="en-US" sz="2400" dirty="0" smtClean="0">
                <a:latin typeface="Times New Roman"/>
                <a:cs typeface="Times New Roman"/>
              </a:rPr>
              <a:t/>
            </a:r>
            <a:br>
              <a:rPr lang="en-US" sz="2400" dirty="0" smtClean="0">
                <a:latin typeface="Times New Roman"/>
                <a:cs typeface="Times New Roman"/>
              </a:rPr>
            </a:br>
            <a:r>
              <a:rPr lang="en-US" sz="2400" dirty="0" smtClean="0">
                <a:latin typeface="Times New Roman"/>
                <a:cs typeface="Times New Roman"/>
              </a:rPr>
              <a:t>		"</a:t>
            </a:r>
            <a:r>
              <a:rPr lang="en-US" sz="2400" dirty="0" smtClean="0"/>
              <a:t>The </a:t>
            </a:r>
            <a:r>
              <a:rPr lang="en-US" sz="2400" dirty="0"/>
              <a:t>National Strategy for Trusted Identities in </a:t>
            </a:r>
            <a:r>
              <a:rPr lang="en-US" sz="2400" dirty="0" smtClean="0"/>
              <a:t>Cyberspace</a:t>
            </a:r>
            <a:br>
              <a:rPr lang="en-US" sz="2400" dirty="0" smtClean="0"/>
            </a:br>
            <a:r>
              <a:rPr lang="en-US" sz="2400" dirty="0" smtClean="0"/>
              <a:t>		(</a:t>
            </a:r>
            <a:r>
              <a:rPr lang="en-US" sz="2400" dirty="0"/>
              <a:t>NSTIC) envisions a cyber world - the Identity Ecosystem </a:t>
            </a:r>
            <a:r>
              <a:rPr lang="en-US" sz="2400" dirty="0" smtClean="0"/>
              <a:t>– </a:t>
            </a:r>
            <a:br>
              <a:rPr lang="en-US" sz="2400" dirty="0" smtClean="0"/>
            </a:br>
            <a:r>
              <a:rPr lang="en-US" sz="2400" dirty="0" smtClean="0"/>
              <a:t>		that </a:t>
            </a:r>
            <a:r>
              <a:rPr lang="en-US" sz="2400" dirty="0"/>
              <a:t>improves upon the passwords currently used to log-in </a:t>
            </a:r>
            <a:r>
              <a:rPr lang="en-US" sz="2400" dirty="0" smtClean="0"/>
              <a:t/>
            </a:r>
            <a:br>
              <a:rPr lang="en-US" sz="2400" dirty="0" smtClean="0"/>
            </a:br>
            <a:r>
              <a:rPr lang="en-US" sz="2400" dirty="0" smtClean="0"/>
              <a:t>		online</a:t>
            </a:r>
            <a:r>
              <a:rPr lang="en-US" sz="2400" dirty="0"/>
              <a:t>. It would include a vibrant marketplace that allows </a:t>
            </a:r>
            <a:r>
              <a:rPr lang="en-US" sz="2400" dirty="0" smtClean="0"/>
              <a:t/>
            </a:r>
            <a:br>
              <a:rPr lang="en-US" sz="2400" dirty="0" smtClean="0"/>
            </a:br>
            <a:r>
              <a:rPr lang="en-US" sz="2400" dirty="0" smtClean="0"/>
              <a:t>		people </a:t>
            </a:r>
            <a:r>
              <a:rPr lang="en-US" sz="2400" dirty="0"/>
              <a:t>to choose among multiple identity providers - both </a:t>
            </a:r>
            <a:r>
              <a:rPr lang="en-US" sz="2400" dirty="0" smtClean="0"/>
              <a:t/>
            </a:r>
            <a:br>
              <a:rPr lang="en-US" sz="2400" dirty="0" smtClean="0"/>
            </a:br>
            <a:r>
              <a:rPr lang="en-US" sz="2400" dirty="0" smtClean="0"/>
              <a:t>		private </a:t>
            </a:r>
            <a:r>
              <a:rPr lang="en-US" sz="2400" dirty="0"/>
              <a:t>and public - that would issue trusted credentials that </a:t>
            </a:r>
            <a:r>
              <a:rPr lang="en-US" sz="2400" dirty="0" smtClean="0"/>
              <a:t/>
            </a:r>
            <a:br>
              <a:rPr lang="en-US" sz="2400" dirty="0" smtClean="0"/>
            </a:br>
            <a:r>
              <a:rPr lang="en-US" sz="2400" dirty="0" smtClean="0"/>
              <a:t>		prove </a:t>
            </a:r>
            <a:r>
              <a:rPr lang="en-US" sz="2400" dirty="0"/>
              <a:t>identity</a:t>
            </a:r>
            <a:r>
              <a:rPr lang="en-US" sz="2400" dirty="0" smtClean="0"/>
              <a:t>."</a:t>
            </a:r>
            <a:endParaRPr lang="en-US" sz="2400" dirty="0" smtClean="0">
              <a:latin typeface="Times New Roman"/>
              <a:cs typeface="Times New Roman"/>
            </a:endParaRPr>
          </a:p>
          <a:p>
            <a:endParaRPr lang="en-US" sz="2400" dirty="0" smtClean="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6</a:t>
            </a:fld>
            <a:endParaRPr lang="en-US"/>
          </a:p>
        </p:txBody>
      </p:sp>
    </p:spTree>
    <p:extLst>
      <p:ext uri="{BB962C8B-B14F-4D97-AF65-F5344CB8AC3E}">
        <p14:creationId xmlns:p14="http://schemas.microsoft.com/office/powerpoint/2010/main" val="3205956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1080581"/>
          </a:xfrm>
        </p:spPr>
        <p:txBody>
          <a:bodyPr>
            <a:normAutofit/>
          </a:bodyPr>
          <a:lstStyle/>
          <a:p>
            <a:r>
              <a:rPr lang="en-US" sz="3200" b="1" dirty="0" smtClean="0">
                <a:cs typeface="Times New Roman"/>
              </a:rPr>
              <a:t>Other Issues: Does OpenID Have "Critical </a:t>
            </a:r>
            <a:r>
              <a:rPr lang="en-US" sz="3200" b="1" dirty="0" smtClean="0">
                <a:cs typeface="Times New Roman"/>
              </a:rPr>
              <a:t/>
            </a:r>
            <a:br>
              <a:rPr lang="en-US" sz="3200" b="1" dirty="0" smtClean="0">
                <a:cs typeface="Times New Roman"/>
              </a:rPr>
            </a:br>
            <a:r>
              <a:rPr lang="en-US" sz="3200" b="1" dirty="0" smtClean="0">
                <a:cs typeface="Times New Roman"/>
              </a:rPr>
              <a:t>Mass</a:t>
            </a:r>
            <a:r>
              <a:rPr lang="en-US" sz="3200" b="1" dirty="0" smtClean="0">
                <a:cs typeface="Times New Roman"/>
              </a:rPr>
              <a:t>?" </a:t>
            </a:r>
            <a:r>
              <a:rPr lang="en-US" sz="3200" b="1" dirty="0" smtClean="0">
                <a:cs typeface="Times New Roman"/>
              </a:rPr>
              <a:t>Perhaps </a:t>
            </a:r>
            <a:r>
              <a:rPr lang="en-US" sz="3200" b="1" dirty="0" smtClean="0">
                <a:cs typeface="Times New Roman"/>
              </a:rPr>
              <a:t>Not, At Least </a:t>
            </a:r>
            <a:r>
              <a:rPr lang="en-US" sz="3200" b="1" dirty="0" smtClean="0">
                <a:cs typeface="Times New Roman"/>
              </a:rPr>
              <a:t>For Drupal</a:t>
            </a:r>
            <a:endParaRPr lang="en-US" sz="3200" b="1"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60</a:t>
            </a:fld>
            <a:endParaRPr lang="en-US"/>
          </a:p>
        </p:txBody>
      </p:sp>
      <p:pic>
        <p:nvPicPr>
          <p:cNvPr id="6" name="Picture 5" descr="drupal-open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98" y="1606684"/>
            <a:ext cx="8563000" cy="2400911"/>
          </a:xfrm>
          <a:prstGeom prst="rect">
            <a:avLst/>
          </a:prstGeom>
        </p:spPr>
      </p:pic>
      <p:sp>
        <p:nvSpPr>
          <p:cNvPr id="7" name="TextBox 6"/>
          <p:cNvSpPr txBox="1"/>
          <p:nvPr/>
        </p:nvSpPr>
        <p:spPr>
          <a:xfrm>
            <a:off x="5215491" y="4350211"/>
            <a:ext cx="3240378" cy="646331"/>
          </a:xfrm>
          <a:prstGeom prst="rect">
            <a:avLst/>
          </a:prstGeom>
          <a:noFill/>
        </p:spPr>
        <p:txBody>
          <a:bodyPr wrap="none" rtlCol="0">
            <a:spAutoFit/>
          </a:bodyPr>
          <a:lstStyle/>
          <a:p>
            <a:r>
              <a:rPr lang="en-US" dirty="0" smtClean="0"/>
              <a:t>"Remove OpenID from core,"</a:t>
            </a:r>
            <a:br>
              <a:rPr lang="en-US" dirty="0" smtClean="0"/>
            </a:br>
            <a:r>
              <a:rPr lang="en-US" dirty="0" smtClean="0"/>
              <a:t>https</a:t>
            </a:r>
            <a:r>
              <a:rPr lang="en-US" dirty="0"/>
              <a:t>://</a:t>
            </a:r>
            <a:r>
              <a:rPr lang="en-US" dirty="0" err="1"/>
              <a:t>drupal.org</a:t>
            </a:r>
            <a:r>
              <a:rPr lang="en-US" dirty="0"/>
              <a:t>/node/556380</a:t>
            </a:r>
          </a:p>
        </p:txBody>
      </p:sp>
    </p:spTree>
    <p:extLst>
      <p:ext uri="{BB962C8B-B14F-4D97-AF65-F5344CB8AC3E}">
        <p14:creationId xmlns:p14="http://schemas.microsoft.com/office/powerpoint/2010/main" val="2392032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1378804"/>
          </a:xfrm>
        </p:spPr>
        <p:txBody>
          <a:bodyPr>
            <a:normAutofit/>
          </a:bodyPr>
          <a:lstStyle/>
          <a:p>
            <a:r>
              <a:rPr lang="en-US" sz="3200" b="1" dirty="0" smtClean="0">
                <a:latin typeface="Times New Roman"/>
                <a:cs typeface="Times New Roman"/>
              </a:rPr>
              <a:t>Still Others </a:t>
            </a:r>
            <a:r>
              <a:rPr lang="en-US" sz="3200" b="1" dirty="0" smtClean="0">
                <a:latin typeface="Times New Roman"/>
                <a:cs typeface="Times New Roman"/>
              </a:rPr>
              <a:t>Have Tried Supporting OpenID, </a:t>
            </a:r>
            <a:br>
              <a:rPr lang="en-US" sz="3200" b="1" dirty="0" smtClean="0">
                <a:latin typeface="Times New Roman"/>
                <a:cs typeface="Times New Roman"/>
              </a:rPr>
            </a:br>
            <a:r>
              <a:rPr lang="en-US" sz="3200" b="1" dirty="0" smtClean="0">
                <a:latin typeface="Times New Roman"/>
                <a:cs typeface="Times New Roman"/>
              </a:rPr>
              <a:t>And Have Ended Up </a:t>
            </a:r>
            <a:r>
              <a:rPr lang="en-US" sz="3200" b="1" dirty="0" smtClean="0">
                <a:latin typeface="Times New Roman"/>
                <a:cs typeface="Times New Roman"/>
              </a:rPr>
              <a:t>Transitioning </a:t>
            </a:r>
            <a:r>
              <a:rPr lang="en-US" sz="3200" b="1" dirty="0" smtClean="0">
                <a:latin typeface="Times New Roman"/>
                <a:cs typeface="Times New Roman"/>
              </a:rPr>
              <a:t>Away </a:t>
            </a:r>
            <a:r>
              <a:rPr lang="en-US" sz="3200" b="1" dirty="0" smtClean="0">
                <a:latin typeface="Times New Roman"/>
                <a:cs typeface="Times New Roman"/>
              </a:rPr>
              <a:t/>
            </a:r>
            <a:br>
              <a:rPr lang="en-US" sz="3200" b="1" dirty="0" smtClean="0">
                <a:latin typeface="Times New Roman"/>
                <a:cs typeface="Times New Roman"/>
              </a:rPr>
            </a:br>
            <a:r>
              <a:rPr lang="en-US" sz="3200" b="1" dirty="0" smtClean="0">
                <a:latin typeface="Times New Roman"/>
                <a:cs typeface="Times New Roman"/>
              </a:rPr>
              <a:t>From </a:t>
            </a:r>
            <a:r>
              <a:rPr lang="en-US" sz="3200" b="1" dirty="0" smtClean="0">
                <a:latin typeface="Times New Roman"/>
                <a:cs typeface="Times New Roman"/>
              </a:rPr>
              <a:t>It </a:t>
            </a:r>
            <a:r>
              <a:rPr lang="en-US" sz="3200" b="1" dirty="0" smtClean="0">
                <a:latin typeface="Times New Roman"/>
                <a:cs typeface="Times New Roman"/>
              </a:rPr>
              <a:t>For </a:t>
            </a:r>
            <a:r>
              <a:rPr lang="en-US" sz="3200" b="1" dirty="0" smtClean="0">
                <a:latin typeface="Times New Roman"/>
                <a:cs typeface="Times New Roman"/>
              </a:rPr>
              <a:t>Process-Related Reasons</a:t>
            </a:r>
            <a:endParaRPr lang="en-US" sz="3200" b="1" dirty="0">
              <a:latin typeface="Times New Roman"/>
              <a:cs typeface="Times New Roman"/>
            </a:endParaRPr>
          </a:p>
        </p:txBody>
      </p:sp>
      <p:sp>
        <p:nvSpPr>
          <p:cNvPr id="3" name="Content Placeholder 2"/>
          <p:cNvSpPr>
            <a:spLocks noGrp="1"/>
          </p:cNvSpPr>
          <p:nvPr>
            <p:ph idx="1"/>
          </p:nvPr>
        </p:nvSpPr>
        <p:spPr>
          <a:xfrm>
            <a:off x="156445" y="1864375"/>
            <a:ext cx="8806953" cy="4825683"/>
          </a:xfrm>
        </p:spPr>
        <p:txBody>
          <a:bodyPr>
            <a:normAutofit/>
          </a:bodyPr>
          <a:lstStyle/>
          <a:p>
            <a:r>
              <a:rPr lang="en-US" sz="2400" dirty="0" smtClean="0">
                <a:cs typeface="Times New Roman"/>
              </a:rPr>
              <a:t>Consider the following commentary from </a:t>
            </a:r>
            <a:r>
              <a:rPr lang="en-US" sz="2400" dirty="0" err="1" smtClean="0">
                <a:cs typeface="Times New Roman"/>
              </a:rPr>
              <a:t>Tekpub</a:t>
            </a:r>
            <a:r>
              <a:rPr lang="en-US" sz="2400" dirty="0" smtClean="0">
                <a:cs typeface="Times New Roman"/>
              </a:rPr>
              <a:t>...</a:t>
            </a:r>
          </a:p>
        </p:txBody>
      </p:sp>
      <p:sp>
        <p:nvSpPr>
          <p:cNvPr id="4" name="Slide Number Placeholder 3"/>
          <p:cNvSpPr>
            <a:spLocks noGrp="1"/>
          </p:cNvSpPr>
          <p:nvPr>
            <p:ph type="sldNum" sz="quarter" idx="12"/>
          </p:nvPr>
        </p:nvSpPr>
        <p:spPr/>
        <p:txBody>
          <a:bodyPr/>
          <a:lstStyle/>
          <a:p>
            <a:fld id="{52F3758B-F660-BB4B-9069-381C153EA647}" type="slidenum">
              <a:rPr lang="en-US" smtClean="0"/>
              <a:t>61</a:t>
            </a:fld>
            <a:endParaRPr lang="en-US"/>
          </a:p>
        </p:txBody>
      </p:sp>
    </p:spTree>
    <p:extLst>
      <p:ext uri="{BB962C8B-B14F-4D97-AF65-F5344CB8AC3E}">
        <p14:creationId xmlns:p14="http://schemas.microsoft.com/office/powerpoint/2010/main" val="1741647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F3758B-F660-BB4B-9069-381C153EA647}" type="slidenum">
              <a:rPr lang="en-US" smtClean="0"/>
              <a:t>62</a:t>
            </a:fld>
            <a:endParaRPr lang="en-US"/>
          </a:p>
        </p:txBody>
      </p:sp>
      <p:pic>
        <p:nvPicPr>
          <p:cNvPr id="2" name="Picture 1" descr="tekpu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843" y="351258"/>
            <a:ext cx="5468637" cy="6005092"/>
          </a:xfrm>
          <a:prstGeom prst="rect">
            <a:avLst/>
          </a:prstGeom>
        </p:spPr>
      </p:pic>
    </p:spTree>
    <p:extLst>
      <p:ext uri="{BB962C8B-B14F-4D97-AF65-F5344CB8AC3E}">
        <p14:creationId xmlns:p14="http://schemas.microsoft.com/office/powerpoint/2010/main" val="697642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3"/>
            <a:ext cx="9143999" cy="959995"/>
          </a:xfrm>
        </p:spPr>
        <p:txBody>
          <a:bodyPr>
            <a:normAutofit/>
          </a:bodyPr>
          <a:lstStyle/>
          <a:p>
            <a:r>
              <a:rPr lang="en-US" sz="3200" b="1" dirty="0" smtClean="0">
                <a:latin typeface="Times New Roman"/>
                <a:cs typeface="Times New Roman"/>
              </a:rPr>
              <a:t>I'd Love </a:t>
            </a:r>
            <a:r>
              <a:rPr lang="en-US" sz="3200" b="1" dirty="0" smtClean="0">
                <a:latin typeface="Times New Roman"/>
                <a:cs typeface="Times New Roman"/>
              </a:rPr>
              <a:t>To Hear What </a:t>
            </a:r>
            <a:r>
              <a:rPr lang="en-US" sz="3200" b="1" u="sng" dirty="0" smtClean="0">
                <a:latin typeface="Times New Roman"/>
                <a:cs typeface="Times New Roman"/>
              </a:rPr>
              <a:t>You All </a:t>
            </a:r>
            <a:r>
              <a:rPr lang="en-US" sz="3200" b="1" dirty="0" smtClean="0">
                <a:latin typeface="Times New Roman"/>
                <a:cs typeface="Times New Roman"/>
              </a:rPr>
              <a:t>Think About </a:t>
            </a:r>
            <a:br>
              <a:rPr lang="en-US" sz="3200" b="1" dirty="0" smtClean="0">
                <a:latin typeface="Times New Roman"/>
                <a:cs typeface="Times New Roman"/>
              </a:rPr>
            </a:br>
            <a:r>
              <a:rPr lang="en-US" sz="3200" b="1" dirty="0" smtClean="0">
                <a:latin typeface="Times New Roman"/>
                <a:cs typeface="Times New Roman"/>
              </a:rPr>
              <a:t>OpenID</a:t>
            </a:r>
            <a:r>
              <a:rPr lang="en-US" sz="3200" b="1" dirty="0">
                <a:cs typeface="Times New Roman"/>
              </a:rPr>
              <a:t> </a:t>
            </a:r>
            <a:r>
              <a:rPr lang="en-US" sz="3200" b="1" dirty="0" smtClean="0">
                <a:latin typeface="Times New Roman"/>
                <a:cs typeface="Times New Roman"/>
              </a:rPr>
              <a:t>Based on Your Own Experiences...</a:t>
            </a:r>
            <a:endParaRPr lang="en-US" sz="3200" b="1" dirty="0">
              <a:latin typeface="Times New Roman"/>
              <a:cs typeface="Times New Roman"/>
            </a:endParaRPr>
          </a:p>
        </p:txBody>
      </p:sp>
      <p:sp>
        <p:nvSpPr>
          <p:cNvPr id="3" name="Content Placeholder 2"/>
          <p:cNvSpPr>
            <a:spLocks noGrp="1"/>
          </p:cNvSpPr>
          <p:nvPr>
            <p:ph idx="1"/>
          </p:nvPr>
        </p:nvSpPr>
        <p:spPr>
          <a:xfrm>
            <a:off x="156445" y="1418547"/>
            <a:ext cx="8806953" cy="5271512"/>
          </a:xfrm>
        </p:spPr>
        <p:txBody>
          <a:bodyPr>
            <a:normAutofit/>
          </a:bodyPr>
          <a:lstStyle/>
          <a:p>
            <a:r>
              <a:rPr lang="en-US" sz="2400" dirty="0" smtClean="0">
                <a:cs typeface="Times New Roman"/>
              </a:rPr>
              <a:t>Are you using OpenID to login? Are you accepting it for authentication on your web site? Do you like it? Is OpenID the federated web authentication solution </a:t>
            </a:r>
            <a:r>
              <a:rPr lang="en-US" sz="2400" dirty="0" smtClean="0">
                <a:cs typeface="Times New Roman"/>
              </a:rPr>
              <a:t>you like and </a:t>
            </a:r>
            <a:r>
              <a:rPr lang="en-US" sz="2400" dirty="0" smtClean="0">
                <a:cs typeface="Times New Roman"/>
              </a:rPr>
              <a:t>need?</a:t>
            </a:r>
            <a:endParaRPr lang="en-US" sz="2400" dirty="0">
              <a:cs typeface="Times New Roman"/>
            </a:endParaRPr>
          </a:p>
          <a:p>
            <a:pPr marL="0" indent="0">
              <a:buNone/>
            </a:pPr>
            <a:endParaRPr lang="en-US" sz="2400" dirty="0" smtClean="0">
              <a:cs typeface="Times New Roman"/>
            </a:endParaRPr>
          </a:p>
          <a:p>
            <a:r>
              <a:rPr lang="en-US" sz="2400" dirty="0" smtClean="0">
                <a:cs typeface="Times New Roman"/>
              </a:rPr>
              <a:t>Beyond OpenID, there are other federated web authentication </a:t>
            </a:r>
            <a:r>
              <a:rPr lang="en-US" sz="2400" dirty="0" smtClean="0">
                <a:cs typeface="Times New Roman"/>
              </a:rPr>
              <a:t>solutions. </a:t>
            </a:r>
            <a:r>
              <a:rPr lang="en-US" sz="2400" dirty="0">
                <a:cs typeface="Times New Roman"/>
              </a:rPr>
              <a:t>O</a:t>
            </a:r>
            <a:r>
              <a:rPr lang="en-US" sz="2400" dirty="0" smtClean="0">
                <a:cs typeface="Times New Roman"/>
              </a:rPr>
              <a:t>ne </a:t>
            </a:r>
            <a:r>
              <a:rPr lang="en-US" sz="2400" dirty="0" smtClean="0">
                <a:cs typeface="Times New Roman"/>
              </a:rPr>
              <a:t>of these is Shibboleth, a SAML-based </a:t>
            </a:r>
            <a:r>
              <a:rPr lang="en-US" sz="2400" dirty="0" smtClean="0">
                <a:cs typeface="Times New Roman"/>
              </a:rPr>
              <a:t>federated identity solution</a:t>
            </a:r>
            <a:r>
              <a:rPr lang="en-US" sz="2400" dirty="0" smtClean="0">
                <a:cs typeface="Times New Roman"/>
              </a:rPr>
              <a:t>.</a:t>
            </a:r>
          </a:p>
        </p:txBody>
      </p:sp>
      <p:sp>
        <p:nvSpPr>
          <p:cNvPr id="4" name="Slide Number Placeholder 3"/>
          <p:cNvSpPr>
            <a:spLocks noGrp="1"/>
          </p:cNvSpPr>
          <p:nvPr>
            <p:ph type="sldNum" sz="quarter" idx="12"/>
          </p:nvPr>
        </p:nvSpPr>
        <p:spPr/>
        <p:txBody>
          <a:bodyPr/>
          <a:lstStyle/>
          <a:p>
            <a:fld id="{52F3758B-F660-BB4B-9069-381C153EA647}" type="slidenum">
              <a:rPr lang="en-US" smtClean="0"/>
              <a:t>63</a:t>
            </a:fld>
            <a:endParaRPr lang="en-US"/>
          </a:p>
        </p:txBody>
      </p:sp>
    </p:spTree>
    <p:extLst>
      <p:ext uri="{BB962C8B-B14F-4D97-AF65-F5344CB8AC3E}">
        <p14:creationId xmlns:p14="http://schemas.microsoft.com/office/powerpoint/2010/main" val="25354266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062" y="2130425"/>
            <a:ext cx="8605278" cy="1470025"/>
          </a:xfrm>
        </p:spPr>
        <p:txBody>
          <a:bodyPr>
            <a:normAutofit/>
          </a:bodyPr>
          <a:lstStyle/>
          <a:p>
            <a:r>
              <a:rPr lang="en-US" sz="3200" b="1" dirty="0" smtClean="0"/>
              <a:t>7. Federated Authentication:</a:t>
            </a:r>
            <a:br>
              <a:rPr lang="en-US" sz="3200" b="1" dirty="0" smtClean="0"/>
            </a:br>
            <a:r>
              <a:rPr lang="en-US" sz="3200" b="1" dirty="0" smtClean="0"/>
              <a:t>Shibboleth</a:t>
            </a:r>
            <a:endParaRPr lang="en-US" sz="3200" b="1"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52F3758B-F660-BB4B-9069-381C153EA647}" type="slidenum">
              <a:rPr lang="en-US" smtClean="0"/>
              <a:t>64</a:t>
            </a:fld>
            <a:endParaRPr lang="en-US"/>
          </a:p>
        </p:txBody>
      </p:sp>
    </p:spTree>
    <p:extLst>
      <p:ext uri="{BB962C8B-B14F-4D97-AF65-F5344CB8AC3E}">
        <p14:creationId xmlns:p14="http://schemas.microsoft.com/office/powerpoint/2010/main" val="359928177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Shibboleth</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t>"Shibboleth </a:t>
            </a:r>
            <a:r>
              <a:rPr lang="en-US" sz="2400" dirty="0"/>
              <a:t>is among the world's most widely deployed federated identity solutions, connecting users to applications both within and between organizations. Every software component of the Shibboleth system is free and open source</a:t>
            </a:r>
            <a:r>
              <a:rPr lang="en-US" sz="2400" dirty="0" smtClean="0"/>
              <a:t>."</a:t>
            </a:r>
          </a:p>
          <a:p>
            <a:endParaRPr lang="en-US" sz="2400" dirty="0"/>
          </a:p>
          <a:p>
            <a:r>
              <a:rPr lang="en-US" sz="2400" dirty="0" smtClean="0"/>
              <a:t>"Shibboleth </a:t>
            </a:r>
            <a:r>
              <a:rPr lang="en-US" sz="2400" dirty="0"/>
              <a:t>is an open-source project that provides Single Sign-On capabilities and allows sites to make informed authorization decisions for individual access of protected online resources in a privacy-preserving manner</a:t>
            </a:r>
            <a:r>
              <a:rPr lang="en-US" sz="2400" dirty="0" smtClean="0"/>
              <a:t>."</a:t>
            </a:r>
          </a:p>
          <a:p>
            <a:endParaRPr lang="en-US" sz="2400" dirty="0"/>
          </a:p>
          <a:p>
            <a:r>
              <a:rPr lang="en-US" sz="2400" dirty="0"/>
              <a:t>http://</a:t>
            </a:r>
            <a:r>
              <a:rPr lang="en-US" sz="2400" dirty="0" err="1"/>
              <a:t>shibboleth.net</a:t>
            </a:r>
            <a:r>
              <a:rPr lang="en-US" sz="2400" dirty="0"/>
              <a:t>/</a:t>
            </a:r>
          </a:p>
        </p:txBody>
      </p:sp>
      <p:sp>
        <p:nvSpPr>
          <p:cNvPr id="4" name="Slide Number Placeholder 3"/>
          <p:cNvSpPr>
            <a:spLocks noGrp="1"/>
          </p:cNvSpPr>
          <p:nvPr>
            <p:ph type="sldNum" sz="quarter" idx="12"/>
          </p:nvPr>
        </p:nvSpPr>
        <p:spPr/>
        <p:txBody>
          <a:bodyPr/>
          <a:lstStyle/>
          <a:p>
            <a:fld id="{52F3758B-F660-BB4B-9069-381C153EA647}" type="slidenum">
              <a:rPr lang="en-US" smtClean="0"/>
              <a:t>65</a:t>
            </a:fld>
            <a:endParaRPr lang="en-US"/>
          </a:p>
        </p:txBody>
      </p:sp>
    </p:spTree>
    <p:extLst>
      <p:ext uri="{BB962C8B-B14F-4D97-AF65-F5344CB8AC3E}">
        <p14:creationId xmlns:p14="http://schemas.microsoft.com/office/powerpoint/2010/main" val="34753333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Shibboleth Relies on SAML ("SAM-</a:t>
            </a:r>
            <a:r>
              <a:rPr lang="en-US" sz="3200" b="1" dirty="0" err="1" smtClean="0">
                <a:latin typeface="Times New Roman"/>
                <a:cs typeface="Times New Roman"/>
              </a:rPr>
              <a:t>uhl</a:t>
            </a:r>
            <a:r>
              <a:rPr lang="en-US" sz="3200" b="1" dirty="0" smtClean="0">
                <a:latin typeface="Times New Roman"/>
                <a:cs typeface="Times New Roman"/>
              </a:rPr>
              <a:t>")</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t>SAML stands for "Security Assertion Markup Language</a:t>
            </a:r>
            <a:r>
              <a:rPr lang="en-US" sz="2400" dirty="0" smtClean="0"/>
              <a:t>."</a:t>
            </a:r>
            <a:endParaRPr lang="en-US" sz="2400" dirty="0" smtClean="0"/>
          </a:p>
          <a:p>
            <a:endParaRPr lang="en-US" sz="2400" dirty="0"/>
          </a:p>
          <a:p>
            <a:r>
              <a:rPr lang="en-US" sz="2400" dirty="0" smtClean="0"/>
              <a:t>SAML is too complex to describe in detail here, but</a:t>
            </a:r>
            <a:br>
              <a:rPr lang="en-US" sz="2400" dirty="0" smtClean="0"/>
            </a:br>
            <a:r>
              <a:rPr lang="en-US" sz="2400" dirty="0" smtClean="0"/>
              <a:t>http</a:t>
            </a:r>
            <a:r>
              <a:rPr lang="en-US" sz="2400" dirty="0"/>
              <a:t>://</a:t>
            </a:r>
            <a:r>
              <a:rPr lang="en-US" sz="2400" dirty="0" err="1"/>
              <a:t>saml.xml.org</a:t>
            </a:r>
            <a:r>
              <a:rPr lang="en-US" sz="2400" dirty="0"/>
              <a:t>/wiki/</a:t>
            </a:r>
            <a:r>
              <a:rPr lang="en-US" sz="2400" dirty="0" err="1"/>
              <a:t>saml</a:t>
            </a:r>
            <a:r>
              <a:rPr lang="en-US" sz="2400" dirty="0"/>
              <a:t>-</a:t>
            </a:r>
            <a:r>
              <a:rPr lang="en-US" sz="2400" dirty="0" smtClean="0"/>
              <a:t>introduction links </a:t>
            </a:r>
            <a:r>
              <a:rPr lang="en-US" sz="2400" dirty="0" smtClean="0"/>
              <a:t>both to an </a:t>
            </a:r>
            <a:r>
              <a:rPr lang="en-US" sz="2400" dirty="0" smtClean="0"/>
              <a:t>"executive overview" </a:t>
            </a:r>
            <a:r>
              <a:rPr lang="en-US" sz="2400" dirty="0" smtClean="0"/>
              <a:t>(seven pages long!)</a:t>
            </a:r>
            <a:r>
              <a:rPr lang="en-US" sz="2400" dirty="0"/>
              <a:t>, </a:t>
            </a:r>
            <a:r>
              <a:rPr lang="en-US" sz="2400" dirty="0" smtClean="0"/>
              <a:t/>
            </a:r>
            <a:br>
              <a:rPr lang="en-US" sz="2400" dirty="0" smtClean="0"/>
            </a:br>
            <a:r>
              <a:rPr lang="en-US" sz="2400" dirty="0" smtClean="0"/>
              <a:t/>
            </a:r>
            <a:br>
              <a:rPr lang="en-US" sz="2400" dirty="0" smtClean="0"/>
            </a:br>
            <a:r>
              <a:rPr lang="en-US" sz="2400" dirty="0" smtClean="0"/>
              <a:t>https</a:t>
            </a:r>
            <a:r>
              <a:rPr lang="en-US" sz="2400" dirty="0"/>
              <a:t>://</a:t>
            </a:r>
            <a:r>
              <a:rPr lang="en-US" sz="2400" dirty="0" err="1"/>
              <a:t>www.oasis-open.org</a:t>
            </a:r>
            <a:r>
              <a:rPr lang="en-US" sz="2400" dirty="0"/>
              <a:t>/committees/</a:t>
            </a:r>
            <a:r>
              <a:rPr lang="en-US" sz="2400" dirty="0" err="1"/>
              <a:t>download.php</a:t>
            </a:r>
            <a:r>
              <a:rPr lang="en-US" sz="2400" dirty="0"/>
              <a:t>/13525/sstc-saml-exec-overview-2.0-cd-01-</a:t>
            </a:r>
            <a:r>
              <a:rPr lang="en-US" sz="2400" dirty="0" smtClean="0"/>
              <a:t>2col.pdf </a:t>
            </a:r>
            <a:br>
              <a:rPr lang="en-US" sz="2400" dirty="0" smtClean="0"/>
            </a:br>
            <a:r>
              <a:rPr lang="en-US" sz="2400" dirty="0" smtClean="0"/>
              <a:t/>
            </a:r>
            <a:br>
              <a:rPr lang="en-US" sz="2400" dirty="0" smtClean="0"/>
            </a:br>
            <a:r>
              <a:rPr lang="en-US" sz="2400" dirty="0" smtClean="0"/>
              <a:t>as </a:t>
            </a:r>
            <a:r>
              <a:rPr lang="en-US" sz="2400" dirty="0" smtClean="0"/>
              <a:t>well as </a:t>
            </a:r>
            <a:r>
              <a:rPr lang="en-US" sz="2400" dirty="0" smtClean="0"/>
              <a:t>to a </a:t>
            </a:r>
            <a:r>
              <a:rPr lang="en-US" sz="2400" dirty="0" smtClean="0"/>
              <a:t>51 page </a:t>
            </a:r>
            <a:r>
              <a:rPr lang="en-US" sz="2400" dirty="0" smtClean="0"/>
              <a:t>"</a:t>
            </a:r>
            <a:r>
              <a:rPr lang="en-US" sz="2400" dirty="0" smtClean="0"/>
              <a:t>technical </a:t>
            </a:r>
            <a:r>
              <a:rPr lang="en-US" sz="2400" dirty="0" smtClean="0"/>
              <a:t>overview," see</a:t>
            </a:r>
            <a:br>
              <a:rPr lang="en-US" sz="2400" dirty="0" smtClean="0"/>
            </a:br>
            <a:r>
              <a:rPr lang="en-US" sz="2400" dirty="0" smtClean="0"/>
              <a:t/>
            </a:r>
            <a:br>
              <a:rPr lang="en-US" sz="2400" dirty="0" smtClean="0"/>
            </a:br>
            <a:r>
              <a:rPr lang="en-US" sz="2400" dirty="0" smtClean="0"/>
              <a:t>https</a:t>
            </a:r>
            <a:r>
              <a:rPr lang="en-US" sz="2400" dirty="0"/>
              <a:t>://</a:t>
            </a:r>
            <a:r>
              <a:rPr lang="en-US" sz="2400" dirty="0" err="1"/>
              <a:t>www.oasis-open.org</a:t>
            </a:r>
            <a:r>
              <a:rPr lang="en-US" sz="2400" dirty="0"/>
              <a:t>/committees/</a:t>
            </a:r>
            <a:r>
              <a:rPr lang="en-US" sz="2400" dirty="0" err="1"/>
              <a:t>download.php</a:t>
            </a:r>
            <a:r>
              <a:rPr lang="en-US" sz="2400" dirty="0"/>
              <a:t>/27819/sstc-saml-tech-overview-2.0-cd-02.pdf</a:t>
            </a:r>
          </a:p>
        </p:txBody>
      </p:sp>
      <p:sp>
        <p:nvSpPr>
          <p:cNvPr id="4" name="Slide Number Placeholder 3"/>
          <p:cNvSpPr>
            <a:spLocks noGrp="1"/>
          </p:cNvSpPr>
          <p:nvPr>
            <p:ph type="sldNum" sz="quarter" idx="12"/>
          </p:nvPr>
        </p:nvSpPr>
        <p:spPr/>
        <p:txBody>
          <a:bodyPr/>
          <a:lstStyle/>
          <a:p>
            <a:fld id="{52F3758B-F660-BB4B-9069-381C153EA647}" type="slidenum">
              <a:rPr lang="en-US" smtClean="0"/>
              <a:t>66</a:t>
            </a:fld>
            <a:endParaRPr lang="en-US"/>
          </a:p>
        </p:txBody>
      </p:sp>
    </p:spTree>
    <p:extLst>
      <p:ext uri="{BB962C8B-B14F-4D97-AF65-F5344CB8AC3E}">
        <p14:creationId xmlns:p14="http://schemas.microsoft.com/office/powerpoint/2010/main" val="1895031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How Shibboleth </a:t>
            </a:r>
            <a:r>
              <a:rPr lang="en-US" sz="3200" b="1" dirty="0" smtClean="0">
                <a:latin typeface="Times New Roman"/>
                <a:cs typeface="Times New Roman"/>
              </a:rPr>
              <a:t>Works (In A Nutshell)</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pPr marL="0" indent="0">
              <a:buNone/>
            </a:pPr>
            <a:r>
              <a:rPr lang="en-US" sz="2400" dirty="0" smtClean="0"/>
              <a:t>Step </a:t>
            </a:r>
            <a:r>
              <a:rPr lang="en-US" sz="2400" dirty="0"/>
              <a:t>1: User Accesses </a:t>
            </a:r>
            <a:r>
              <a:rPr lang="en-US" sz="2400" dirty="0" smtClean="0"/>
              <a:t>A </a:t>
            </a:r>
            <a:r>
              <a:rPr lang="en-US" sz="2400" dirty="0"/>
              <a:t>Resource</a:t>
            </a:r>
          </a:p>
          <a:p>
            <a:pPr marL="0" indent="0">
              <a:buNone/>
            </a:pPr>
            <a:r>
              <a:rPr lang="en-US" sz="2400" dirty="0" smtClean="0"/>
              <a:t>Step </a:t>
            </a:r>
            <a:r>
              <a:rPr lang="en-US" sz="2400" dirty="0"/>
              <a:t>2: Service Provider Issues Authentication Request</a:t>
            </a:r>
          </a:p>
          <a:p>
            <a:pPr marL="0" indent="0">
              <a:buNone/>
            </a:pPr>
            <a:r>
              <a:rPr lang="en-US" sz="2400" dirty="0" smtClean="0"/>
              <a:t>Step </a:t>
            </a:r>
            <a:r>
              <a:rPr lang="en-US" sz="2400" dirty="0"/>
              <a:t>3: User Authenticated at Identity Provider</a:t>
            </a:r>
          </a:p>
          <a:p>
            <a:pPr marL="0" indent="0">
              <a:buNone/>
            </a:pPr>
            <a:r>
              <a:rPr lang="en-US" sz="2400" dirty="0" smtClean="0"/>
              <a:t>Step </a:t>
            </a:r>
            <a:r>
              <a:rPr lang="en-US" sz="2400" dirty="0"/>
              <a:t>4: Identity Provider Issues Authentication Response</a:t>
            </a:r>
          </a:p>
          <a:p>
            <a:pPr marL="0" indent="0">
              <a:buNone/>
            </a:pPr>
            <a:r>
              <a:rPr lang="en-US" sz="2400" dirty="0" smtClean="0"/>
              <a:t>Step </a:t>
            </a:r>
            <a:r>
              <a:rPr lang="en-US" sz="2400" dirty="0"/>
              <a:t>5: Service Provider Checks Response</a:t>
            </a:r>
          </a:p>
          <a:p>
            <a:pPr marL="0" indent="0">
              <a:buNone/>
            </a:pPr>
            <a:r>
              <a:rPr lang="en-US" sz="2400" dirty="0" smtClean="0"/>
              <a:t>Step </a:t>
            </a:r>
            <a:r>
              <a:rPr lang="en-US" sz="2400" dirty="0"/>
              <a:t>6: Resource Returns </a:t>
            </a:r>
            <a:r>
              <a:rPr lang="en-US" sz="2400" dirty="0" smtClean="0"/>
              <a:t>Content</a:t>
            </a:r>
          </a:p>
          <a:p>
            <a:pPr marL="0" indent="0">
              <a:buNone/>
            </a:pPr>
            <a:endParaRPr lang="en-US" sz="2400" dirty="0"/>
          </a:p>
          <a:p>
            <a:pPr marL="0" indent="0">
              <a:buNone/>
            </a:pPr>
            <a:r>
              <a:rPr lang="en-US" sz="2400" dirty="0"/>
              <a:t>http://</a:t>
            </a:r>
            <a:r>
              <a:rPr lang="en-US" sz="2400" dirty="0" err="1"/>
              <a:t>shibboleth.net</a:t>
            </a:r>
            <a:r>
              <a:rPr lang="en-US" sz="2400" dirty="0"/>
              <a:t>/about/</a:t>
            </a:r>
            <a:r>
              <a:rPr lang="en-US" sz="2400" dirty="0" err="1" smtClean="0"/>
              <a:t>basic.html</a:t>
            </a:r>
            <a:r>
              <a:rPr lang="en-US" sz="2400" dirty="0" smtClean="0"/>
              <a:t> goes over these steps in more detail...</a:t>
            </a:r>
            <a:endParaRPr lang="en-US" sz="2400" dirty="0"/>
          </a:p>
        </p:txBody>
      </p:sp>
      <p:sp>
        <p:nvSpPr>
          <p:cNvPr id="4" name="Slide Number Placeholder 3"/>
          <p:cNvSpPr>
            <a:spLocks noGrp="1"/>
          </p:cNvSpPr>
          <p:nvPr>
            <p:ph type="sldNum" sz="quarter" idx="12"/>
          </p:nvPr>
        </p:nvSpPr>
        <p:spPr/>
        <p:txBody>
          <a:bodyPr/>
          <a:lstStyle/>
          <a:p>
            <a:fld id="{52F3758B-F660-BB4B-9069-381C153EA647}" type="slidenum">
              <a:rPr lang="en-US" smtClean="0"/>
              <a:t>67</a:t>
            </a:fld>
            <a:endParaRPr lang="en-US"/>
          </a:p>
        </p:txBody>
      </p:sp>
    </p:spTree>
    <p:extLst>
      <p:ext uri="{BB962C8B-B14F-4D97-AF65-F5344CB8AC3E}">
        <p14:creationId xmlns:p14="http://schemas.microsoft.com/office/powerpoint/2010/main" val="238807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4"/>
            <a:ext cx="8806953" cy="671750"/>
          </a:xfrm>
        </p:spPr>
        <p:txBody>
          <a:bodyPr>
            <a:normAutofit/>
          </a:bodyPr>
          <a:lstStyle/>
          <a:p>
            <a:r>
              <a:rPr lang="en-US" sz="3200" b="1" dirty="0" smtClean="0">
                <a:cs typeface="Times New Roman"/>
              </a:rPr>
              <a:t>A Higher Ed Use Case</a:t>
            </a:r>
            <a:endParaRPr lang="en-US" sz="3200" b="1" dirty="0">
              <a:latin typeface="Times New Roman"/>
              <a:cs typeface="Times New Roman"/>
            </a:endParaRPr>
          </a:p>
        </p:txBody>
      </p:sp>
      <p:sp>
        <p:nvSpPr>
          <p:cNvPr id="3" name="Content Placeholder 2"/>
          <p:cNvSpPr>
            <a:spLocks noGrp="1"/>
          </p:cNvSpPr>
          <p:nvPr>
            <p:ph idx="1"/>
          </p:nvPr>
        </p:nvSpPr>
        <p:spPr>
          <a:xfrm>
            <a:off x="156445" y="987693"/>
            <a:ext cx="8806953" cy="5702365"/>
          </a:xfrm>
        </p:spPr>
        <p:txBody>
          <a:bodyPr>
            <a:normAutofit/>
          </a:bodyPr>
          <a:lstStyle/>
          <a:p>
            <a:r>
              <a:rPr lang="en-US" sz="2400" dirty="0" smtClean="0">
                <a:latin typeface="Times New Roman"/>
                <a:cs typeface="Times New Roman"/>
              </a:rPr>
              <a:t>Imagine a situation where an institution (like UO) contracts for access to a proprietary web database, licensed for use by all faculty.</a:t>
            </a:r>
          </a:p>
          <a:p>
            <a:r>
              <a:rPr lang="en-US" sz="2400" dirty="0" smtClean="0">
                <a:cs typeface="Times New Roman"/>
              </a:rPr>
              <a:t>The database provider needs some way for UO faculty, and only UO faculty, to "login" to access that database, but the provider and the university don't want to use </a:t>
            </a:r>
            <a:r>
              <a:rPr lang="en-US" sz="2400" dirty="0" smtClean="0">
                <a:cs typeface="Times New Roman"/>
              </a:rPr>
              <a:t>a single </a:t>
            </a:r>
            <a:r>
              <a:rPr lang="en-US" sz="2400" dirty="0" smtClean="0">
                <a:cs typeface="Times New Roman"/>
              </a:rPr>
              <a:t>shared common password that everyone will know (shared passwords quickly leak to unauthorized users), nor does the university or the provider want to set up per-user, per-database credentials.</a:t>
            </a:r>
          </a:p>
          <a:p>
            <a:r>
              <a:rPr lang="en-US" sz="2400" dirty="0" smtClean="0">
                <a:latin typeface="Times New Roman"/>
                <a:cs typeface="Times New Roman"/>
              </a:rPr>
              <a:t>Federated authentication, if supported by both the institution and the database provider, is perfect for this sort of application. The service provider trusts the identity provider to authenticate </a:t>
            </a:r>
            <a:r>
              <a:rPr lang="en-US" sz="2400" dirty="0" smtClean="0">
                <a:cs typeface="Times New Roman"/>
              </a:rPr>
              <a:t>university</a:t>
            </a:r>
            <a:r>
              <a:rPr lang="en-US" sz="2400" dirty="0" smtClean="0">
                <a:latin typeface="Times New Roman"/>
                <a:cs typeface="Times New Roman"/>
              </a:rPr>
              <a:t> users, and the provider then applies normal business rules to determine what access is </a:t>
            </a:r>
            <a:r>
              <a:rPr lang="en-US" sz="2400" dirty="0" smtClean="0">
                <a:latin typeface="Times New Roman"/>
                <a:cs typeface="Times New Roman"/>
              </a:rPr>
              <a:t>legitimately authorized</a:t>
            </a:r>
            <a:r>
              <a:rPr lang="en-US" sz="2400" dirty="0" smtClean="0">
                <a:latin typeface="Times New Roman"/>
                <a:cs typeface="Times New Roman"/>
              </a:rPr>
              <a:t>.</a:t>
            </a:r>
          </a:p>
          <a:p>
            <a:r>
              <a:rPr lang="en-US" sz="2400" u="sng" dirty="0" smtClean="0">
                <a:cs typeface="Times New Roman"/>
              </a:rPr>
              <a:t>Authentication</a:t>
            </a:r>
            <a:r>
              <a:rPr lang="en-US" sz="2400" dirty="0" smtClean="0">
                <a:cs typeface="Times New Roman"/>
              </a:rPr>
              <a:t> gets decoupled from </a:t>
            </a:r>
            <a:r>
              <a:rPr lang="en-US" sz="2400" u="sng" dirty="0" smtClean="0">
                <a:cs typeface="Times New Roman"/>
              </a:rPr>
              <a:t>authorization</a:t>
            </a:r>
          </a:p>
        </p:txBody>
      </p:sp>
      <p:sp>
        <p:nvSpPr>
          <p:cNvPr id="4" name="Slide Number Placeholder 3"/>
          <p:cNvSpPr>
            <a:spLocks noGrp="1"/>
          </p:cNvSpPr>
          <p:nvPr>
            <p:ph type="sldNum" sz="quarter" idx="12"/>
          </p:nvPr>
        </p:nvSpPr>
        <p:spPr/>
        <p:txBody>
          <a:bodyPr/>
          <a:lstStyle/>
          <a:p>
            <a:fld id="{52F3758B-F660-BB4B-9069-381C153EA647}" type="slidenum">
              <a:rPr lang="en-US" smtClean="0"/>
              <a:t>68</a:t>
            </a:fld>
            <a:endParaRPr lang="en-US"/>
          </a:p>
        </p:txBody>
      </p:sp>
    </p:spTree>
    <p:extLst>
      <p:ext uri="{BB962C8B-B14F-4D97-AF65-F5344CB8AC3E}">
        <p14:creationId xmlns:p14="http://schemas.microsoft.com/office/powerpoint/2010/main" val="3056589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Authentication</a:t>
            </a:r>
            <a:r>
              <a:rPr lang="en-US" sz="3200" b="1" dirty="0">
                <a:cs typeface="Times New Roman"/>
              </a:rPr>
              <a:t> </a:t>
            </a:r>
            <a:r>
              <a:rPr lang="en-US" sz="3200" b="1" dirty="0" smtClean="0">
                <a:cs typeface="Times New Roman"/>
              </a:rPr>
              <a:t>vs </a:t>
            </a:r>
            <a:r>
              <a:rPr lang="en-US" sz="3200" b="1" dirty="0" smtClean="0">
                <a:latin typeface="Times New Roman"/>
                <a:cs typeface="Times New Roman"/>
              </a:rPr>
              <a:t>Authorization</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Authentication (often referred in "shorthand" within the community as "</a:t>
            </a:r>
            <a:r>
              <a:rPr lang="en-US" sz="2400" dirty="0" err="1" smtClean="0">
                <a:cs typeface="Times New Roman"/>
              </a:rPr>
              <a:t>A</a:t>
            </a:r>
            <a:r>
              <a:rPr lang="en-US" sz="2400" dirty="0" err="1" smtClean="0">
                <a:latin typeface="Times New Roman"/>
                <a:cs typeface="Times New Roman"/>
              </a:rPr>
              <a:t>uthN</a:t>
            </a:r>
            <a:r>
              <a:rPr lang="en-US" sz="2400" dirty="0" smtClean="0">
                <a:latin typeface="Times New Roman"/>
                <a:cs typeface="Times New Roman"/>
              </a:rPr>
              <a:t>") is the question, "Have we identified </a:t>
            </a:r>
            <a:r>
              <a:rPr lang="en-US" sz="2400" dirty="0" smtClean="0">
                <a:cs typeface="Times New Roman"/>
              </a:rPr>
              <a:t>wh</a:t>
            </a:r>
            <a:r>
              <a:rPr lang="en-US" sz="2400" dirty="0" smtClean="0">
                <a:latin typeface="Times New Roman"/>
                <a:cs typeface="Times New Roman"/>
              </a:rPr>
              <a:t>o </a:t>
            </a:r>
            <a:r>
              <a:rPr lang="en-US" sz="2400" dirty="0" smtClean="0">
                <a:latin typeface="Times New Roman"/>
                <a:cs typeface="Times New Roman"/>
              </a:rPr>
              <a:t>this is?</a:t>
            </a:r>
            <a:r>
              <a:rPr lang="en-US" sz="2400" dirty="0" smtClean="0">
                <a:latin typeface="Times New Roman"/>
                <a:cs typeface="Times New Roman"/>
              </a:rPr>
              <a:t>"</a:t>
            </a:r>
          </a:p>
          <a:p>
            <a:endParaRPr lang="en-US" sz="2400" dirty="0" smtClean="0">
              <a:latin typeface="Times New Roman"/>
              <a:cs typeface="Times New Roman"/>
            </a:endParaRPr>
          </a:p>
          <a:p>
            <a:r>
              <a:rPr lang="en-US" sz="2400" dirty="0" smtClean="0">
                <a:latin typeface="Times New Roman"/>
                <a:cs typeface="Times New Roman"/>
              </a:rPr>
              <a:t>Authorization (in shorthand, "</a:t>
            </a:r>
            <a:r>
              <a:rPr lang="en-US" sz="2400" dirty="0" err="1" smtClean="0">
                <a:latin typeface="Times New Roman"/>
                <a:cs typeface="Times New Roman"/>
              </a:rPr>
              <a:t>AuthZ</a:t>
            </a:r>
            <a:r>
              <a:rPr lang="en-US" sz="2400" dirty="0" smtClean="0">
                <a:latin typeface="Times New Roman"/>
                <a:cs typeface="Times New Roman"/>
              </a:rPr>
              <a:t>") is a </a:t>
            </a:r>
            <a:r>
              <a:rPr lang="en-US" sz="2400" dirty="0" smtClean="0">
                <a:latin typeface="Times New Roman"/>
                <a:cs typeface="Times New Roman"/>
              </a:rPr>
              <a:t>separate </a:t>
            </a:r>
            <a:r>
              <a:rPr lang="en-US" sz="2400" dirty="0" smtClean="0">
                <a:cs typeface="Times New Roman"/>
              </a:rPr>
              <a:t>question, e.g., "Are they allowed access to this resource?"</a:t>
            </a:r>
          </a:p>
          <a:p>
            <a:endParaRPr lang="en-US" sz="2400" dirty="0">
              <a:latin typeface="Times New Roman"/>
              <a:cs typeface="Times New Roman"/>
            </a:endParaRPr>
          </a:p>
          <a:p>
            <a:r>
              <a:rPr lang="en-US" sz="2400" dirty="0" smtClean="0">
                <a:cs typeface="Times New Roman"/>
              </a:rPr>
              <a:t>Staying with a university context, imagine a student who is delinquent in paying her tuition and fees. We may still have total confidence that we know who that student is when she </a:t>
            </a:r>
            <a:r>
              <a:rPr lang="en-US" sz="2400" u="sng" dirty="0" smtClean="0">
                <a:cs typeface="Times New Roman"/>
              </a:rPr>
              <a:t>authenticates</a:t>
            </a:r>
            <a:r>
              <a:rPr lang="en-US" sz="2400" dirty="0" smtClean="0">
                <a:cs typeface="Times New Roman"/>
              </a:rPr>
              <a:t> with her university-supplied credentials, but that </a:t>
            </a:r>
            <a:br>
              <a:rPr lang="en-US" sz="2400" dirty="0" smtClean="0">
                <a:cs typeface="Times New Roman"/>
              </a:rPr>
            </a:br>
            <a:r>
              <a:rPr lang="en-US" sz="2400" dirty="0" smtClean="0">
                <a:cs typeface="Times New Roman"/>
              </a:rPr>
              <a:t>non-paying student may not be </a:t>
            </a:r>
            <a:r>
              <a:rPr lang="en-US" sz="2400" u="sng" dirty="0" smtClean="0">
                <a:cs typeface="Times New Roman"/>
              </a:rPr>
              <a:t>authorized</a:t>
            </a:r>
            <a:r>
              <a:rPr lang="en-US" sz="2400" dirty="0" smtClean="0">
                <a:cs typeface="Times New Roman"/>
              </a:rPr>
              <a:t> access to any </a:t>
            </a:r>
            <a:r>
              <a:rPr lang="en-US" sz="2400" dirty="0" smtClean="0">
                <a:cs typeface="Times New Roman"/>
              </a:rPr>
              <a:t>classes or campus resources until </a:t>
            </a:r>
            <a:r>
              <a:rPr lang="en-US" sz="2400" dirty="0" smtClean="0">
                <a:cs typeface="Times New Roman"/>
              </a:rPr>
              <a:t>she settles her pending bill.</a:t>
            </a:r>
            <a:endParaRPr lang="en-US" sz="2400"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69</a:t>
            </a:fld>
            <a:endParaRPr lang="en-US"/>
          </a:p>
        </p:txBody>
      </p:sp>
    </p:spTree>
    <p:extLst>
      <p:ext uri="{BB962C8B-B14F-4D97-AF65-F5344CB8AC3E}">
        <p14:creationId xmlns:p14="http://schemas.microsoft.com/office/powerpoint/2010/main" val="406746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704282"/>
          </a:xfrm>
        </p:spPr>
        <p:txBody>
          <a:bodyPr>
            <a:normAutofit/>
          </a:bodyPr>
          <a:lstStyle/>
          <a:p>
            <a:r>
              <a:rPr lang="en-US" sz="3200" b="1" dirty="0" smtClean="0">
                <a:cs typeface="Times New Roman"/>
              </a:rPr>
              <a:t>The NSTIC-Envisioned Identity Ecosystem</a:t>
            </a:r>
            <a:endParaRPr lang="en-US" sz="3200" b="1" dirty="0">
              <a:latin typeface="Times New Roman"/>
              <a:cs typeface="Times New Roman"/>
            </a:endParaRPr>
          </a:p>
        </p:txBody>
      </p:sp>
      <p:sp>
        <p:nvSpPr>
          <p:cNvPr id="3" name="Content Placeholder 2"/>
          <p:cNvSpPr>
            <a:spLocks noGrp="1"/>
          </p:cNvSpPr>
          <p:nvPr>
            <p:ph idx="1"/>
          </p:nvPr>
        </p:nvSpPr>
        <p:spPr>
          <a:xfrm>
            <a:off x="156445" y="1058208"/>
            <a:ext cx="8806953" cy="5631849"/>
          </a:xfrm>
        </p:spPr>
        <p:txBody>
          <a:bodyPr>
            <a:normAutofit/>
          </a:bodyPr>
          <a:lstStyle/>
          <a:p>
            <a:r>
              <a:rPr lang="en-US" sz="2400" dirty="0" smtClean="0">
                <a:cs typeface="Times New Roman"/>
              </a:rPr>
              <a:t>An example of what the "Identity Ecosystem" means from the NSTIC web site:</a:t>
            </a:r>
            <a:br>
              <a:rPr lang="en-US" sz="2400" dirty="0" smtClean="0">
                <a:cs typeface="Times New Roman"/>
              </a:rPr>
            </a:br>
            <a:r>
              <a:rPr lang="en-US" sz="2400" dirty="0" smtClean="0">
                <a:cs typeface="Times New Roman"/>
              </a:rPr>
              <a:t/>
            </a:r>
            <a:br>
              <a:rPr lang="en-US" sz="2400" dirty="0" smtClean="0">
                <a:cs typeface="Times New Roman"/>
              </a:rPr>
            </a:br>
            <a:r>
              <a:rPr lang="en-US" sz="2400" i="1" dirty="0" smtClean="0">
                <a:cs typeface="Times New Roman"/>
              </a:rPr>
              <a:t>"</a:t>
            </a:r>
            <a:r>
              <a:rPr lang="en-US" sz="2400" i="1" dirty="0"/>
              <a:t>For example, student Jane Smith could get a digital credential from her cell phone provider and another one from her university and use either of them to log-in to her bank, her e-mail, her social networking site, and so on, all without having to remember dozens of passwords. If she uses one of these credentials to log into her Web email, she could use only her pseudonym, "Jane573." If however she chose to use the credential to log-in to her bank she could prove that she is truly Jane Smith. People and institutions could have more trust online because all participating service providers will have agreed to consistent standards for identification, authentication, security, and </a:t>
            </a:r>
            <a:r>
              <a:rPr lang="en-US" sz="2400" i="1" dirty="0" smtClean="0"/>
              <a:t>privacy."</a:t>
            </a:r>
            <a:endParaRPr lang="en-US" sz="2400" i="1" dirty="0"/>
          </a:p>
        </p:txBody>
      </p:sp>
      <p:sp>
        <p:nvSpPr>
          <p:cNvPr id="4" name="Slide Number Placeholder 3"/>
          <p:cNvSpPr>
            <a:spLocks noGrp="1"/>
          </p:cNvSpPr>
          <p:nvPr>
            <p:ph type="sldNum" sz="quarter" idx="12"/>
          </p:nvPr>
        </p:nvSpPr>
        <p:spPr/>
        <p:txBody>
          <a:bodyPr/>
          <a:lstStyle/>
          <a:p>
            <a:fld id="{52F3758B-F660-BB4B-9069-381C153EA647}" type="slidenum">
              <a:rPr lang="en-US" smtClean="0"/>
              <a:t>7</a:t>
            </a:fld>
            <a:endParaRPr lang="en-US"/>
          </a:p>
        </p:txBody>
      </p:sp>
    </p:spTree>
    <p:extLst>
      <p:ext uri="{BB962C8B-B14F-4D97-AF65-F5344CB8AC3E}">
        <p14:creationId xmlns:p14="http://schemas.microsoft.com/office/powerpoint/2010/main" val="1107341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424827"/>
          </a:xfrm>
        </p:spPr>
        <p:txBody>
          <a:bodyPr>
            <a:normAutofit/>
          </a:bodyPr>
          <a:lstStyle/>
          <a:p>
            <a:r>
              <a:rPr lang="en-US" sz="3200" b="1" dirty="0" smtClean="0">
                <a:latin typeface="Times New Roman"/>
                <a:cs typeface="Times New Roman"/>
              </a:rPr>
              <a:t>Two Federation Roles: </a:t>
            </a:r>
            <a:r>
              <a:rPr lang="en-US" sz="3200" b="1" dirty="0" err="1" smtClean="0">
                <a:latin typeface="Times New Roman"/>
                <a:cs typeface="Times New Roman"/>
              </a:rPr>
              <a:t>IdPs</a:t>
            </a:r>
            <a:r>
              <a:rPr lang="en-US" sz="3200" b="1" dirty="0" smtClean="0">
                <a:latin typeface="Times New Roman"/>
                <a:cs typeface="Times New Roman"/>
              </a:rPr>
              <a:t> vs SPs</a:t>
            </a:r>
            <a:endParaRPr lang="en-US" sz="3200" b="1" dirty="0">
              <a:latin typeface="Times New Roman"/>
              <a:cs typeface="Times New Roman"/>
            </a:endParaRPr>
          </a:p>
        </p:txBody>
      </p:sp>
      <p:sp>
        <p:nvSpPr>
          <p:cNvPr id="3" name="Content Placeholder 2"/>
          <p:cNvSpPr>
            <a:spLocks noGrp="1"/>
          </p:cNvSpPr>
          <p:nvPr>
            <p:ph idx="1"/>
          </p:nvPr>
        </p:nvSpPr>
        <p:spPr>
          <a:xfrm>
            <a:off x="156445" y="799561"/>
            <a:ext cx="8806953" cy="5890497"/>
          </a:xfrm>
        </p:spPr>
        <p:txBody>
          <a:bodyPr>
            <a:normAutofit/>
          </a:bodyPr>
          <a:lstStyle/>
          <a:p>
            <a:r>
              <a:rPr lang="en-US" sz="2400" b="1" dirty="0" smtClean="0">
                <a:latin typeface="Times New Roman"/>
                <a:cs typeface="Times New Roman"/>
              </a:rPr>
              <a:t>IdPs, or Identity Providers</a:t>
            </a:r>
            <a:r>
              <a:rPr lang="en-US" sz="2400" dirty="0" smtClean="0">
                <a:latin typeface="Times New Roman"/>
                <a:cs typeface="Times New Roman"/>
              </a:rPr>
              <a:t>, supply user information. For example, a university might be an identity provider for its faculty, staff and students. IdPs create and manage user identities/accounts. </a:t>
            </a:r>
          </a:p>
          <a:p>
            <a:endParaRPr lang="en-US" sz="2400" dirty="0">
              <a:latin typeface="Times New Roman"/>
              <a:cs typeface="Times New Roman"/>
            </a:endParaRPr>
          </a:p>
          <a:p>
            <a:r>
              <a:rPr lang="en-US" sz="2400" b="1" dirty="0" smtClean="0">
                <a:latin typeface="Times New Roman"/>
                <a:cs typeface="Times New Roman"/>
              </a:rPr>
              <a:t>SPs, or Service Providers,</a:t>
            </a:r>
            <a:r>
              <a:rPr lang="en-US" sz="2400" dirty="0" smtClean="0">
                <a:latin typeface="Times New Roman"/>
                <a:cs typeface="Times New Roman"/>
              </a:rPr>
              <a:t> consume user information. (SPs are also sometimes known as "relying parties.") A common example of a service provider is our online subscription database example: it wants to allow access from organizational subscribers, but deny access from non-subscribers.</a:t>
            </a:r>
          </a:p>
          <a:p>
            <a:endParaRPr lang="en-US" sz="2400" dirty="0" smtClean="0">
              <a:latin typeface="Times New Roman"/>
              <a:cs typeface="Times New Roman"/>
            </a:endParaRPr>
          </a:p>
          <a:p>
            <a:r>
              <a:rPr lang="en-US" sz="2400" dirty="0" smtClean="0">
                <a:cs typeface="Times New Roman"/>
              </a:rPr>
              <a:t>An IdP can </a:t>
            </a:r>
            <a:r>
              <a:rPr lang="en-US" sz="2400" u="sng" dirty="0" smtClean="0">
                <a:cs typeface="Times New Roman"/>
              </a:rPr>
              <a:t>also</a:t>
            </a:r>
            <a:r>
              <a:rPr lang="en-US" sz="2400" dirty="0" smtClean="0">
                <a:cs typeface="Times New Roman"/>
              </a:rPr>
              <a:t> be an SP, providing </a:t>
            </a:r>
            <a:r>
              <a:rPr lang="en-US" sz="2400" u="sng" dirty="0" smtClean="0">
                <a:cs typeface="Times New Roman"/>
              </a:rPr>
              <a:t>and</a:t>
            </a:r>
            <a:r>
              <a:rPr lang="en-US" sz="2400" dirty="0" smtClean="0">
                <a:cs typeface="Times New Roman"/>
              </a:rPr>
              <a:t> consuming identity data. For example, maybe a university has a federated wiki, as well as offering federated identity data for faculty, students and staff members.</a:t>
            </a:r>
            <a:endParaRPr lang="en-US" sz="2400" dirty="0" smtClean="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70</a:t>
            </a:fld>
            <a:endParaRPr lang="en-US"/>
          </a:p>
        </p:txBody>
      </p:sp>
    </p:spTree>
    <p:extLst>
      <p:ext uri="{BB962C8B-B14F-4D97-AF65-F5344CB8AC3E}">
        <p14:creationId xmlns:p14="http://schemas.microsoft.com/office/powerpoint/2010/main" val="27283412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424827"/>
          </a:xfrm>
        </p:spPr>
        <p:txBody>
          <a:bodyPr>
            <a:normAutofit/>
          </a:bodyPr>
          <a:lstStyle/>
          <a:p>
            <a:r>
              <a:rPr lang="en-US" sz="3200" b="1" dirty="0" smtClean="0">
                <a:latin typeface="Times New Roman"/>
                <a:cs typeface="Times New Roman"/>
              </a:rPr>
              <a:t>A Sample Federation With IdPs and SPs</a:t>
            </a:r>
            <a:endParaRPr lang="en-US" sz="3200" b="1" dirty="0">
              <a:latin typeface="Times New Roman"/>
              <a:cs typeface="Times New Roman"/>
            </a:endParaRPr>
          </a:p>
        </p:txBody>
      </p:sp>
      <p:sp>
        <p:nvSpPr>
          <p:cNvPr id="3" name="Content Placeholder 2"/>
          <p:cNvSpPr>
            <a:spLocks noGrp="1"/>
          </p:cNvSpPr>
          <p:nvPr>
            <p:ph idx="1"/>
          </p:nvPr>
        </p:nvSpPr>
        <p:spPr>
          <a:xfrm>
            <a:off x="156445" y="799561"/>
            <a:ext cx="8806953" cy="5890497"/>
          </a:xfrm>
        </p:spPr>
        <p:txBody>
          <a:bodyPr>
            <a:normAutofit/>
          </a:bodyPr>
          <a:lstStyle/>
          <a:p>
            <a:r>
              <a:rPr lang="en-US" sz="2400" dirty="0" smtClean="0">
                <a:latin typeface="Times New Roman"/>
                <a:cs typeface="Times New Roman"/>
              </a:rPr>
              <a:t>InCommon is the US higher education community's identity </a:t>
            </a:r>
            <a:r>
              <a:rPr lang="en-US" sz="2400" dirty="0" smtClean="0">
                <a:latin typeface="Times New Roman"/>
                <a:cs typeface="Times New Roman"/>
              </a:rPr>
              <a:t>federation.</a:t>
            </a:r>
            <a:r>
              <a:rPr lang="en-US" sz="2400" dirty="0">
                <a:cs typeface="Times New Roman"/>
              </a:rPr>
              <a:t> </a:t>
            </a:r>
            <a:r>
              <a:rPr lang="en-US" sz="2400" dirty="0" smtClean="0">
                <a:latin typeface="Times New Roman"/>
                <a:cs typeface="Times New Roman"/>
              </a:rPr>
              <a:t>InCommon </a:t>
            </a:r>
            <a:r>
              <a:rPr lang="en-US" sz="2400" dirty="0" smtClean="0">
                <a:latin typeface="Times New Roman"/>
                <a:cs typeface="Times New Roman"/>
              </a:rPr>
              <a:t>currently </a:t>
            </a:r>
            <a:r>
              <a:rPr lang="en-US" sz="2400" dirty="0">
                <a:latin typeface="Times New Roman"/>
                <a:cs typeface="Times New Roman"/>
              </a:rPr>
              <a:t>has 295 </a:t>
            </a:r>
            <a:r>
              <a:rPr lang="en-US" sz="2400" dirty="0" smtClean="0">
                <a:latin typeface="Times New Roman"/>
                <a:cs typeface="Times New Roman"/>
              </a:rPr>
              <a:t>IdPs and 1,128 SPs, as listed </a:t>
            </a:r>
            <a:r>
              <a:rPr lang="en-US" sz="2400" dirty="0" smtClean="0">
                <a:latin typeface="Times New Roman"/>
                <a:cs typeface="Times New Roman"/>
              </a:rPr>
              <a:t>at https</a:t>
            </a:r>
            <a:r>
              <a:rPr lang="en-US" sz="2400" dirty="0">
                <a:latin typeface="Times New Roman"/>
                <a:cs typeface="Times New Roman"/>
              </a:rPr>
              <a:t>://</a:t>
            </a:r>
            <a:r>
              <a:rPr lang="en-US" sz="2400" dirty="0" err="1">
                <a:latin typeface="Times New Roman"/>
                <a:cs typeface="Times New Roman"/>
              </a:rPr>
              <a:t>incommon.org</a:t>
            </a:r>
            <a:r>
              <a:rPr lang="en-US" sz="2400" dirty="0">
                <a:latin typeface="Times New Roman"/>
                <a:cs typeface="Times New Roman"/>
              </a:rPr>
              <a:t>/federation/info/all-</a:t>
            </a:r>
            <a:r>
              <a:rPr lang="en-US" sz="2400" dirty="0" err="1" smtClean="0">
                <a:latin typeface="Times New Roman"/>
                <a:cs typeface="Times New Roman"/>
              </a:rPr>
              <a:t>entities.html</a:t>
            </a:r>
            <a:r>
              <a:rPr lang="en-US" sz="2400" dirty="0" smtClean="0">
                <a:latin typeface="Times New Roman"/>
                <a:cs typeface="Times New Roman"/>
              </a:rPr>
              <a:t> and </a:t>
            </a:r>
            <a:r>
              <a:rPr lang="en-US" sz="2400" dirty="0" smtClean="0">
                <a:latin typeface="Times New Roman"/>
                <a:cs typeface="Times New Roman"/>
              </a:rPr>
              <a:t>it services </a:t>
            </a:r>
            <a:r>
              <a:rPr lang="en-US" sz="2400" dirty="0" smtClean="0">
                <a:latin typeface="Times New Roman"/>
                <a:cs typeface="Times New Roman"/>
              </a:rPr>
              <a:t>just under 6 million users (admittedly tiny compared to typical </a:t>
            </a:r>
            <a:r>
              <a:rPr lang="en-US" sz="2400" dirty="0" smtClean="0">
                <a:latin typeface="Times New Roman"/>
                <a:cs typeface="Times New Roman"/>
              </a:rPr>
              <a:t>national or international-scale commercial ISPs, but non-trivial in size compared to some local/regional federations)</a:t>
            </a:r>
            <a:r>
              <a:rPr lang="en-US" sz="2400" dirty="0" smtClean="0">
                <a:latin typeface="Times New Roman"/>
                <a:cs typeface="Times New Roman"/>
              </a:rPr>
              <a:t>.</a:t>
            </a:r>
          </a:p>
          <a:p>
            <a:endParaRPr lang="en-US" sz="2400" dirty="0">
              <a:latin typeface="Times New Roman"/>
              <a:cs typeface="Times New Roman"/>
            </a:endParaRPr>
          </a:p>
          <a:p>
            <a:r>
              <a:rPr lang="en-US" sz="2400" dirty="0" smtClean="0">
                <a:latin typeface="Times New Roman"/>
                <a:cs typeface="Times New Roman"/>
              </a:rPr>
              <a:t>There's </a:t>
            </a:r>
            <a:r>
              <a:rPr lang="en-US" sz="2400" dirty="0" smtClean="0">
                <a:cs typeface="Times New Roman"/>
              </a:rPr>
              <a:t>an InCommon</a:t>
            </a:r>
            <a:r>
              <a:rPr lang="en-US" sz="2400" dirty="0" smtClean="0">
                <a:latin typeface="Times New Roman"/>
                <a:cs typeface="Times New Roman"/>
              </a:rPr>
              <a:t> </a:t>
            </a:r>
            <a:r>
              <a:rPr lang="en-US" sz="2400" dirty="0" smtClean="0">
                <a:latin typeface="Times New Roman"/>
                <a:cs typeface="Times New Roman"/>
              </a:rPr>
              <a:t>page that has a listing of </a:t>
            </a:r>
            <a:r>
              <a:rPr lang="en-US" sz="2400" dirty="0" smtClean="0">
                <a:latin typeface="Times New Roman"/>
                <a:cs typeface="Times New Roman"/>
              </a:rPr>
              <a:t>all InCommon </a:t>
            </a:r>
            <a:r>
              <a:rPr lang="en-US" sz="2400" dirty="0" smtClean="0">
                <a:latin typeface="Times New Roman"/>
                <a:cs typeface="Times New Roman"/>
              </a:rPr>
              <a:t>participants, by type...</a:t>
            </a:r>
            <a:r>
              <a:rPr lang="en-US" sz="2400" dirty="0">
                <a:cs typeface="Times New Roman"/>
              </a:rPr>
              <a:t> </a:t>
            </a:r>
            <a:r>
              <a:rPr lang="en-US" sz="2400" dirty="0" smtClean="0">
                <a:latin typeface="Times New Roman"/>
                <a:cs typeface="Times New Roman"/>
              </a:rPr>
              <a:t>The first two categories are pretty self-explanatory (high ed institutions, and non-profits/government labs/etc.); the third category, sponsored participants, represents commercial entities that have been sponsored by an existing community member because the community would like to be able to access services offered by that commercial entity with federated authentication</a:t>
            </a:r>
            <a:r>
              <a:rPr lang="en-US" sz="2400" dirty="0" smtClean="0">
                <a:latin typeface="Times New Roman"/>
                <a:cs typeface="Times New Roman"/>
              </a:rPr>
              <a:t>. See the next page...</a:t>
            </a: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71</a:t>
            </a:fld>
            <a:endParaRPr lang="en-US"/>
          </a:p>
        </p:txBody>
      </p:sp>
    </p:spTree>
    <p:extLst>
      <p:ext uri="{BB962C8B-B14F-4D97-AF65-F5344CB8AC3E}">
        <p14:creationId xmlns:p14="http://schemas.microsoft.com/office/powerpoint/2010/main" val="1424786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common-participant-ta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14" y="223407"/>
            <a:ext cx="7006214" cy="6325859"/>
          </a:xfrm>
          <a:prstGeom prst="rect">
            <a:avLst/>
          </a:prstGeom>
        </p:spPr>
      </p:pic>
      <p:sp>
        <p:nvSpPr>
          <p:cNvPr id="2" name="Slide Number Placeholder 1"/>
          <p:cNvSpPr>
            <a:spLocks noGrp="1"/>
          </p:cNvSpPr>
          <p:nvPr>
            <p:ph type="sldNum" sz="quarter" idx="12"/>
          </p:nvPr>
        </p:nvSpPr>
        <p:spPr/>
        <p:txBody>
          <a:bodyPr/>
          <a:lstStyle/>
          <a:p>
            <a:fld id="{52F3758B-F660-BB4B-9069-381C153EA647}" type="slidenum">
              <a:rPr lang="en-US" smtClean="0"/>
              <a:t>72</a:t>
            </a:fld>
            <a:endParaRPr lang="en-US"/>
          </a:p>
        </p:txBody>
      </p:sp>
    </p:spTree>
    <p:extLst>
      <p:ext uri="{BB962C8B-B14F-4D97-AF65-F5344CB8AC3E}">
        <p14:creationId xmlns:p14="http://schemas.microsoft.com/office/powerpoint/2010/main" val="26793069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4"/>
            <a:ext cx="8806953" cy="624717"/>
          </a:xfrm>
        </p:spPr>
        <p:txBody>
          <a:bodyPr>
            <a:normAutofit/>
          </a:bodyPr>
          <a:lstStyle/>
          <a:p>
            <a:r>
              <a:rPr lang="en-US" sz="3200" b="1" dirty="0" smtClean="0">
                <a:latin typeface="Times New Roman"/>
                <a:cs typeface="Times New Roman"/>
              </a:rPr>
              <a:t>Higher </a:t>
            </a:r>
            <a:r>
              <a:rPr lang="en-US" sz="3200" b="1" dirty="0" smtClean="0">
                <a:latin typeface="Times New Roman"/>
                <a:cs typeface="Times New Roman"/>
              </a:rPr>
              <a:t>Ed Identity </a:t>
            </a:r>
            <a:r>
              <a:rPr lang="en-US" sz="3200" b="1" dirty="0" smtClean="0">
                <a:latin typeface="Times New Roman"/>
                <a:cs typeface="Times New Roman"/>
              </a:rPr>
              <a:t>Federations Worldwide</a:t>
            </a:r>
            <a:endParaRPr lang="en-US" sz="3200" b="1" dirty="0">
              <a:latin typeface="Times New Roman"/>
              <a:cs typeface="Times New Roman"/>
            </a:endParaRPr>
          </a:p>
        </p:txBody>
      </p:sp>
      <p:sp>
        <p:nvSpPr>
          <p:cNvPr id="3" name="Content Placeholder 2"/>
          <p:cNvSpPr>
            <a:spLocks noGrp="1"/>
          </p:cNvSpPr>
          <p:nvPr>
            <p:ph idx="1"/>
          </p:nvPr>
        </p:nvSpPr>
        <p:spPr>
          <a:xfrm>
            <a:off x="156445" y="1094308"/>
            <a:ext cx="8806953" cy="5595750"/>
          </a:xfrm>
        </p:spPr>
        <p:txBody>
          <a:bodyPr>
            <a:normAutofit/>
          </a:bodyPr>
          <a:lstStyle/>
          <a:p>
            <a:r>
              <a:rPr lang="en-US" sz="2400" dirty="0" smtClean="0">
                <a:latin typeface="Times New Roman"/>
                <a:cs typeface="Times New Roman"/>
              </a:rPr>
              <a:t>REFEDS is a TERENA activity </a:t>
            </a:r>
            <a:r>
              <a:rPr lang="en-US" sz="2400" dirty="0">
                <a:latin typeface="Times New Roman"/>
                <a:cs typeface="Times New Roman"/>
              </a:rPr>
              <a:t>(http://</a:t>
            </a:r>
            <a:r>
              <a:rPr lang="en-US" sz="2400" dirty="0" err="1">
                <a:latin typeface="Times New Roman"/>
                <a:cs typeface="Times New Roman"/>
              </a:rPr>
              <a:t>www.terena.org</a:t>
            </a:r>
            <a:r>
              <a:rPr lang="en-US" sz="2400" dirty="0">
                <a:latin typeface="Times New Roman"/>
                <a:cs typeface="Times New Roman"/>
              </a:rPr>
              <a:t>/about</a:t>
            </a:r>
            <a:r>
              <a:rPr lang="en-US" sz="2400" dirty="0" smtClean="0">
                <a:latin typeface="Times New Roman"/>
                <a:cs typeface="Times New Roman"/>
              </a:rPr>
              <a:t>/) that is meant to be "the voice that articulates the mutual needs of research and education identity federations worldwide."</a:t>
            </a:r>
          </a:p>
          <a:p>
            <a:endParaRPr lang="en-US" sz="2400" dirty="0">
              <a:latin typeface="Times New Roman"/>
              <a:cs typeface="Times New Roman"/>
            </a:endParaRPr>
          </a:p>
          <a:p>
            <a:r>
              <a:rPr lang="en-US" sz="2400" dirty="0" smtClean="0">
                <a:latin typeface="Times New Roman"/>
                <a:cs typeface="Times New Roman"/>
              </a:rPr>
              <a:t>You can see from the following REFEDS map how many countries currently have R&amp;E identity federations, either in production or in pilot.</a:t>
            </a: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73</a:t>
            </a:fld>
            <a:endParaRPr lang="en-US"/>
          </a:p>
        </p:txBody>
      </p:sp>
    </p:spTree>
    <p:extLst>
      <p:ext uri="{BB962C8B-B14F-4D97-AF65-F5344CB8AC3E}">
        <p14:creationId xmlns:p14="http://schemas.microsoft.com/office/powerpoint/2010/main" val="2091141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fe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84" y="292902"/>
            <a:ext cx="8207699" cy="6111939"/>
          </a:xfrm>
          <a:prstGeom prst="rect">
            <a:avLst/>
          </a:prstGeom>
        </p:spPr>
      </p:pic>
      <p:sp>
        <p:nvSpPr>
          <p:cNvPr id="3" name="Slide Number Placeholder 2"/>
          <p:cNvSpPr>
            <a:spLocks noGrp="1"/>
          </p:cNvSpPr>
          <p:nvPr>
            <p:ph type="sldNum" sz="quarter" idx="12"/>
          </p:nvPr>
        </p:nvSpPr>
        <p:spPr/>
        <p:txBody>
          <a:bodyPr/>
          <a:lstStyle/>
          <a:p>
            <a:fld id="{52F3758B-F660-BB4B-9069-381C153EA647}" type="slidenum">
              <a:rPr lang="en-US" smtClean="0"/>
              <a:t>74</a:t>
            </a:fld>
            <a:endParaRPr lang="en-US"/>
          </a:p>
        </p:txBody>
      </p:sp>
    </p:spTree>
    <p:extLst>
      <p:ext uri="{BB962C8B-B14F-4D97-AF65-F5344CB8AC3E}">
        <p14:creationId xmlns:p14="http://schemas.microsoft.com/office/powerpoint/2010/main" val="29588247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3999" cy="424827"/>
          </a:xfrm>
        </p:spPr>
        <p:txBody>
          <a:bodyPr>
            <a:normAutofit/>
          </a:bodyPr>
          <a:lstStyle/>
          <a:p>
            <a:r>
              <a:rPr lang="en-US" sz="3200" b="1" dirty="0" smtClean="0">
                <a:latin typeface="Times New Roman"/>
                <a:cs typeface="Times New Roman"/>
              </a:rPr>
              <a:t>There Are Non-Higher Ed SAML Federations, Too</a:t>
            </a:r>
            <a:endParaRPr lang="en-US" sz="3200" b="1"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75</a:t>
            </a:fld>
            <a:endParaRPr lang="en-US"/>
          </a:p>
        </p:txBody>
      </p:sp>
      <p:pic>
        <p:nvPicPr>
          <p:cNvPr id="6" name="Picture 5" descr="usboja-feder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104" y="890261"/>
            <a:ext cx="6392507" cy="5831214"/>
          </a:xfrm>
          <a:prstGeom prst="rect">
            <a:avLst/>
          </a:prstGeom>
        </p:spPr>
      </p:pic>
    </p:spTree>
    <p:extLst>
      <p:ext uri="{BB962C8B-B14F-4D97-AF65-F5344CB8AC3E}">
        <p14:creationId xmlns:p14="http://schemas.microsoft.com/office/powerpoint/2010/main" val="29538974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974840"/>
          </a:xfrm>
        </p:spPr>
        <p:txBody>
          <a:bodyPr>
            <a:normAutofit/>
          </a:bodyPr>
          <a:lstStyle/>
          <a:p>
            <a:r>
              <a:rPr lang="en-US" sz="3200" b="1" dirty="0" smtClean="0">
                <a:latin typeface="Times New Roman"/>
                <a:cs typeface="Times New Roman"/>
              </a:rPr>
              <a:t>How </a:t>
            </a:r>
            <a:r>
              <a:rPr lang="en-US" sz="3200" b="1" dirty="0" smtClean="0">
                <a:latin typeface="Times New Roman"/>
                <a:cs typeface="Times New Roman"/>
              </a:rPr>
              <a:t>Shibboleth </a:t>
            </a:r>
            <a:r>
              <a:rPr lang="en-US" sz="3200" b="1" dirty="0" smtClean="0">
                <a:latin typeface="Times New Roman"/>
                <a:cs typeface="Times New Roman"/>
              </a:rPr>
              <a:t>Practically Works:</a:t>
            </a:r>
            <a:br>
              <a:rPr lang="en-US" sz="3200" b="1" dirty="0" smtClean="0">
                <a:latin typeface="Times New Roman"/>
                <a:cs typeface="Times New Roman"/>
              </a:rPr>
            </a:br>
            <a:r>
              <a:rPr lang="en-US" sz="3200" b="1" dirty="0" smtClean="0">
                <a:latin typeface="Times New Roman"/>
                <a:cs typeface="Times New Roman"/>
              </a:rPr>
              <a:t>IdP Discovery Pages ("WAYF?")</a:t>
            </a:r>
            <a:endParaRPr lang="en-US" sz="3200" b="1" dirty="0">
              <a:latin typeface="Times New Roman"/>
              <a:cs typeface="Times New Roman"/>
            </a:endParaRPr>
          </a:p>
        </p:txBody>
      </p:sp>
      <p:sp>
        <p:nvSpPr>
          <p:cNvPr id="3" name="Content Placeholder 2"/>
          <p:cNvSpPr>
            <a:spLocks noGrp="1"/>
          </p:cNvSpPr>
          <p:nvPr>
            <p:ph idx="1"/>
          </p:nvPr>
        </p:nvSpPr>
        <p:spPr>
          <a:xfrm>
            <a:off x="156445" y="1376946"/>
            <a:ext cx="8806953" cy="5313111"/>
          </a:xfrm>
        </p:spPr>
        <p:txBody>
          <a:bodyPr>
            <a:normAutofit/>
          </a:bodyPr>
          <a:lstStyle/>
          <a:p>
            <a:r>
              <a:rPr lang="en-US" sz="2400" dirty="0" smtClean="0">
                <a:latin typeface="Times New Roman"/>
                <a:cs typeface="Times New Roman"/>
              </a:rPr>
              <a:t>When a user runs into a service provider that offers </a:t>
            </a:r>
            <a:r>
              <a:rPr lang="en-US" sz="2400" dirty="0" smtClean="0">
                <a:latin typeface="Times New Roman"/>
                <a:cs typeface="Times New Roman"/>
              </a:rPr>
              <a:t>Shibboleth federated </a:t>
            </a:r>
            <a:r>
              <a:rPr lang="en-US" sz="2400" dirty="0" smtClean="0">
                <a:latin typeface="Times New Roman"/>
                <a:cs typeface="Times New Roman"/>
              </a:rPr>
              <a:t>login, the user needs to use an "IdP </a:t>
            </a:r>
            <a:r>
              <a:rPr lang="en-US" sz="2400" dirty="0" smtClean="0">
                <a:latin typeface="Times New Roman"/>
                <a:cs typeface="Times New Roman"/>
              </a:rPr>
              <a:t>discovery page</a:t>
            </a:r>
            <a:r>
              <a:rPr lang="en-US" sz="2400" dirty="0" smtClean="0">
                <a:latin typeface="Times New Roman"/>
                <a:cs typeface="Times New Roman"/>
              </a:rPr>
              <a:t>" (often referred to as a "Where are you from?" page) to get the user of the service to the IdP</a:t>
            </a:r>
            <a:r>
              <a:rPr lang="en-US" sz="2400" dirty="0">
                <a:latin typeface="Times New Roman"/>
                <a:cs typeface="Times New Roman"/>
              </a:rPr>
              <a:t> </a:t>
            </a:r>
            <a:r>
              <a:rPr lang="en-US" sz="2400" dirty="0" smtClean="0">
                <a:latin typeface="Times New Roman"/>
                <a:cs typeface="Times New Roman"/>
              </a:rPr>
              <a:t>they'd like to use.</a:t>
            </a:r>
          </a:p>
          <a:p>
            <a:endParaRPr lang="en-US" sz="2400" dirty="0">
              <a:cs typeface="Times New Roman"/>
            </a:endParaRPr>
          </a:p>
          <a:p>
            <a:r>
              <a:rPr lang="en-US" sz="2400" dirty="0" smtClean="0">
                <a:latin typeface="Times New Roman"/>
                <a:cs typeface="Times New Roman"/>
              </a:rPr>
              <a:t>FWIW, I have some worries about the scalability of this sort of thing – long lists of sites to choose from can quickly get unwieldy, but we're still at a do-able number of sites at this point...</a:t>
            </a:r>
            <a:endParaRPr lang="en-US" sz="2400" dirty="0">
              <a:latin typeface="Times New Roman"/>
              <a:cs typeface="Times New Roman"/>
            </a:endParaRPr>
          </a:p>
          <a:p>
            <a:endParaRPr lang="en-US" sz="2400" dirty="0" smtClean="0">
              <a:latin typeface="Times New Roman"/>
              <a:cs typeface="Times New Roman"/>
            </a:endParaRPr>
          </a:p>
          <a:p>
            <a:r>
              <a:rPr lang="en-US" sz="2400" dirty="0" smtClean="0">
                <a:latin typeface="Times New Roman"/>
                <a:cs typeface="Times New Roman"/>
              </a:rPr>
              <a:t>For example...</a:t>
            </a: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76</a:t>
            </a:fld>
            <a:endParaRPr lang="en-US"/>
          </a:p>
        </p:txBody>
      </p:sp>
    </p:spTree>
    <p:extLst>
      <p:ext uri="{BB962C8B-B14F-4D97-AF65-F5344CB8AC3E}">
        <p14:creationId xmlns:p14="http://schemas.microsoft.com/office/powerpoint/2010/main" val="28875722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Sample WAYF Page</a:t>
            </a:r>
            <a:endParaRPr lang="en-US" sz="3200" b="1" dirty="0">
              <a:latin typeface="Times New Roman"/>
              <a:cs typeface="Times New Roman"/>
            </a:endParaRPr>
          </a:p>
        </p:txBody>
      </p:sp>
      <p:pic>
        <p:nvPicPr>
          <p:cNvPr id="5" name="Picture 4" descr="way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391" y="1065524"/>
            <a:ext cx="5068079" cy="5444073"/>
          </a:xfrm>
          <a:prstGeom prst="rect">
            <a:avLst/>
          </a:prstGeom>
        </p:spPr>
      </p:pic>
      <p:sp>
        <p:nvSpPr>
          <p:cNvPr id="3" name="Slide Number Placeholder 2"/>
          <p:cNvSpPr>
            <a:spLocks noGrp="1"/>
          </p:cNvSpPr>
          <p:nvPr>
            <p:ph type="sldNum" sz="quarter" idx="12"/>
          </p:nvPr>
        </p:nvSpPr>
        <p:spPr/>
        <p:txBody>
          <a:bodyPr/>
          <a:lstStyle/>
          <a:p>
            <a:fld id="{52F3758B-F660-BB4B-9069-381C153EA647}" type="slidenum">
              <a:rPr lang="en-US" smtClean="0"/>
              <a:t>77</a:t>
            </a:fld>
            <a:endParaRPr lang="en-US"/>
          </a:p>
        </p:txBody>
      </p:sp>
    </p:spTree>
    <p:extLst>
      <p:ext uri="{BB962C8B-B14F-4D97-AF65-F5344CB8AC3E}">
        <p14:creationId xmlns:p14="http://schemas.microsoft.com/office/powerpoint/2010/main" val="10550935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Another Sample WAYF Page</a:t>
            </a:r>
            <a:endParaRPr lang="en-US" sz="3200" b="1" dirty="0">
              <a:latin typeface="Times New Roman"/>
              <a:cs typeface="Times New Roman"/>
            </a:endParaRPr>
          </a:p>
        </p:txBody>
      </p:sp>
      <p:pic>
        <p:nvPicPr>
          <p:cNvPr id="3" name="Picture 2" descr="educause-way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131" y="1329435"/>
            <a:ext cx="6447423" cy="4762156"/>
          </a:xfrm>
          <a:prstGeom prst="rect">
            <a:avLst/>
          </a:prstGeom>
        </p:spPr>
      </p:pic>
      <p:sp>
        <p:nvSpPr>
          <p:cNvPr id="4" name="Slide Number Placeholder 3"/>
          <p:cNvSpPr>
            <a:spLocks noGrp="1"/>
          </p:cNvSpPr>
          <p:nvPr>
            <p:ph type="sldNum" sz="quarter" idx="12"/>
          </p:nvPr>
        </p:nvSpPr>
        <p:spPr/>
        <p:txBody>
          <a:bodyPr/>
          <a:lstStyle/>
          <a:p>
            <a:fld id="{52F3758B-F660-BB4B-9069-381C153EA647}" type="slidenum">
              <a:rPr lang="en-US" smtClean="0"/>
              <a:t>78</a:t>
            </a:fld>
            <a:endParaRPr lang="en-US"/>
          </a:p>
        </p:txBody>
      </p:sp>
    </p:spTree>
    <p:extLst>
      <p:ext uri="{BB962C8B-B14F-4D97-AF65-F5344CB8AC3E}">
        <p14:creationId xmlns:p14="http://schemas.microsoft.com/office/powerpoint/2010/main" val="16369765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A Federal WAYF Page</a:t>
            </a:r>
            <a:endParaRPr lang="en-US" sz="3200" b="1" dirty="0">
              <a:latin typeface="Times New Roman"/>
              <a:cs typeface="Times New Roman"/>
            </a:endParaRPr>
          </a:p>
        </p:txBody>
      </p:sp>
      <p:pic>
        <p:nvPicPr>
          <p:cNvPr id="4" name="Picture 3" descr="max.gov.federated-log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055" y="962464"/>
            <a:ext cx="6141281" cy="5406919"/>
          </a:xfrm>
          <a:prstGeom prst="rect">
            <a:avLst/>
          </a:prstGeom>
        </p:spPr>
      </p:pic>
      <p:sp>
        <p:nvSpPr>
          <p:cNvPr id="3" name="Slide Number Placeholder 2"/>
          <p:cNvSpPr>
            <a:spLocks noGrp="1"/>
          </p:cNvSpPr>
          <p:nvPr>
            <p:ph type="sldNum" sz="quarter" idx="12"/>
          </p:nvPr>
        </p:nvSpPr>
        <p:spPr/>
        <p:txBody>
          <a:bodyPr/>
          <a:lstStyle/>
          <a:p>
            <a:fld id="{52F3758B-F660-BB4B-9069-381C153EA647}" type="slidenum">
              <a:rPr lang="en-US" smtClean="0"/>
              <a:t>79</a:t>
            </a:fld>
            <a:endParaRPr lang="en-US"/>
          </a:p>
        </p:txBody>
      </p:sp>
    </p:spTree>
    <p:extLst>
      <p:ext uri="{BB962C8B-B14F-4D97-AF65-F5344CB8AC3E}">
        <p14:creationId xmlns:p14="http://schemas.microsoft.com/office/powerpoint/2010/main" val="177941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704282"/>
          </a:xfrm>
        </p:spPr>
        <p:txBody>
          <a:bodyPr>
            <a:normAutofit/>
          </a:bodyPr>
          <a:lstStyle/>
          <a:p>
            <a:r>
              <a:rPr lang="en-US" sz="3200" b="1" dirty="0" smtClean="0">
                <a:cs typeface="Times New Roman"/>
              </a:rPr>
              <a:t>NSTIC Identity Ecosystem Steering Group</a:t>
            </a:r>
            <a:endParaRPr lang="en-US" sz="3200" b="1" dirty="0">
              <a:latin typeface="Times New Roman"/>
              <a:cs typeface="Times New Roman"/>
            </a:endParaRPr>
          </a:p>
        </p:txBody>
      </p:sp>
      <p:sp>
        <p:nvSpPr>
          <p:cNvPr id="3" name="Content Placeholder 2"/>
          <p:cNvSpPr>
            <a:spLocks noGrp="1"/>
          </p:cNvSpPr>
          <p:nvPr>
            <p:ph idx="1"/>
          </p:nvPr>
        </p:nvSpPr>
        <p:spPr>
          <a:xfrm>
            <a:off x="156445" y="1058208"/>
            <a:ext cx="8806953" cy="5631849"/>
          </a:xfrm>
        </p:spPr>
        <p:txBody>
          <a:bodyPr>
            <a:normAutofit/>
          </a:bodyPr>
          <a:lstStyle/>
          <a:p>
            <a:r>
              <a:rPr lang="en-US" sz="2400" dirty="0" smtClean="0"/>
              <a:t>The Identity Ecosystem Steering Group </a:t>
            </a:r>
            <a:r>
              <a:rPr lang="en-US" sz="2400" dirty="0" smtClean="0"/>
              <a:t>(IESG) was </a:t>
            </a:r>
            <a:r>
              <a:rPr lang="en-US" sz="2400" dirty="0" smtClean="0"/>
              <a:t>created by NSTIC to "administer the development of policy, standards, and accreditation processes for the Identity Ecosystem Framework," see</a:t>
            </a:r>
            <a:br>
              <a:rPr lang="en-US" sz="2400" dirty="0" smtClean="0"/>
            </a:br>
            <a:r>
              <a:rPr lang="en-US" sz="2400" dirty="0"/>
              <a:t>http://</a:t>
            </a:r>
            <a:r>
              <a:rPr lang="en-US" sz="2400" dirty="0" err="1"/>
              <a:t>www.idecosystem.org</a:t>
            </a:r>
            <a:r>
              <a:rPr lang="en-US" sz="2400" dirty="0" smtClean="0"/>
              <a:t>/ </a:t>
            </a:r>
          </a:p>
          <a:p>
            <a:endParaRPr lang="en-US" sz="2400" dirty="0" smtClean="0"/>
          </a:p>
          <a:p>
            <a:r>
              <a:rPr lang="en-US" sz="2400" dirty="0">
                <a:solidFill>
                  <a:srgbClr val="000000"/>
                </a:solidFill>
              </a:rPr>
              <a:t>A</a:t>
            </a:r>
            <a:r>
              <a:rPr lang="en-US" sz="2400" dirty="0" smtClean="0">
                <a:solidFill>
                  <a:srgbClr val="000000"/>
                </a:solidFill>
              </a:rPr>
              <a:t>nyone can become a member, see the form that's at: </a:t>
            </a:r>
            <a:br>
              <a:rPr lang="en-US" sz="2400" dirty="0" smtClean="0">
                <a:solidFill>
                  <a:srgbClr val="000000"/>
                </a:solidFill>
              </a:rPr>
            </a:br>
            <a:r>
              <a:rPr lang="en-US" sz="2400" dirty="0" smtClean="0">
                <a:solidFill>
                  <a:srgbClr val="000000"/>
                </a:solidFill>
              </a:rPr>
              <a:t>http</a:t>
            </a:r>
            <a:r>
              <a:rPr lang="en-US" sz="2400" dirty="0">
                <a:solidFill>
                  <a:srgbClr val="000000"/>
                </a:solidFill>
              </a:rPr>
              <a:t>://</a:t>
            </a:r>
            <a:r>
              <a:rPr lang="en-US" sz="2400" dirty="0" err="1">
                <a:solidFill>
                  <a:srgbClr val="000000"/>
                </a:solidFill>
              </a:rPr>
              <a:t>www.idecosystem.org</a:t>
            </a:r>
            <a:r>
              <a:rPr lang="en-US" sz="2400" dirty="0">
                <a:solidFill>
                  <a:srgbClr val="000000"/>
                </a:solidFill>
              </a:rPr>
              <a:t>/page/join-idesg-</a:t>
            </a:r>
            <a:r>
              <a:rPr lang="en-US" sz="2400" dirty="0" smtClean="0">
                <a:solidFill>
                  <a:srgbClr val="000000"/>
                </a:solidFill>
              </a:rPr>
              <a:t>0</a:t>
            </a:r>
          </a:p>
          <a:p>
            <a:endParaRPr lang="en-US" sz="2400" dirty="0" smtClean="0">
              <a:solidFill>
                <a:srgbClr val="000000"/>
              </a:solidFill>
            </a:endParaRPr>
          </a:p>
          <a:p>
            <a:r>
              <a:rPr lang="en-US" sz="2400" dirty="0" smtClean="0">
                <a:solidFill>
                  <a:srgbClr val="000000"/>
                </a:solidFill>
              </a:rPr>
              <a:t>Once you're a member, you can participate </a:t>
            </a:r>
            <a:r>
              <a:rPr lang="en-US" sz="2400" dirty="0">
                <a:solidFill>
                  <a:srgbClr val="000000"/>
                </a:solidFill>
              </a:rPr>
              <a:t>in the work of the </a:t>
            </a:r>
            <a:r>
              <a:rPr lang="en-US" sz="2400" dirty="0" smtClean="0">
                <a:solidFill>
                  <a:srgbClr val="000000"/>
                </a:solidFill>
              </a:rPr>
              <a:t>IESG committees </a:t>
            </a:r>
            <a:r>
              <a:rPr lang="en-US" sz="2400" dirty="0">
                <a:solidFill>
                  <a:srgbClr val="000000"/>
                </a:solidFill>
              </a:rPr>
              <a:t>by joining the committee mailing lists, and </a:t>
            </a:r>
            <a:r>
              <a:rPr lang="en-US" sz="2400" dirty="0" smtClean="0">
                <a:solidFill>
                  <a:srgbClr val="000000"/>
                </a:solidFill>
              </a:rPr>
              <a:t>you can </a:t>
            </a:r>
            <a:r>
              <a:rPr lang="en-US" sz="2400" dirty="0" smtClean="0">
                <a:solidFill>
                  <a:srgbClr val="000000"/>
                </a:solidFill>
              </a:rPr>
              <a:t>also participate </a:t>
            </a:r>
            <a:r>
              <a:rPr lang="en-US" sz="2400" dirty="0">
                <a:solidFill>
                  <a:srgbClr val="000000"/>
                </a:solidFill>
              </a:rPr>
              <a:t>in upcoming events</a:t>
            </a:r>
            <a:r>
              <a:rPr lang="en-US" sz="2400" dirty="0" smtClean="0">
                <a:solidFill>
                  <a:srgbClr val="000000"/>
                </a:solidFill>
              </a:rPr>
              <a:t>.</a:t>
            </a:r>
          </a:p>
          <a:p>
            <a:endParaRPr lang="en-US" sz="2400" dirty="0">
              <a:solidFill>
                <a:srgbClr val="000000"/>
              </a:solidFill>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8</a:t>
            </a:fld>
            <a:endParaRPr lang="en-US"/>
          </a:p>
        </p:txBody>
      </p:sp>
    </p:spTree>
    <p:extLst>
      <p:ext uri="{BB962C8B-B14F-4D97-AF65-F5344CB8AC3E}">
        <p14:creationId xmlns:p14="http://schemas.microsoft.com/office/powerpoint/2010/main" val="39491584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Institutional Login Pages</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Once the user selects their home institution, they are then redirected to/shown their home institution's federated login page</a:t>
            </a:r>
          </a:p>
          <a:p>
            <a:r>
              <a:rPr lang="en-US" sz="2400" dirty="0" smtClean="0">
                <a:cs typeface="Times New Roman"/>
              </a:rPr>
              <a:t>Each school's federated login page will normally be localized according to traditional institutional look-and-feel, using institutional logos and colors, etc., and secured with https (SSL/TLS), and will be located at/show the institutional URL in the user's browser bar</a:t>
            </a:r>
          </a:p>
          <a:p>
            <a:r>
              <a:rPr lang="en-US" sz="2400" dirty="0" smtClean="0">
                <a:latin typeface="Times New Roman"/>
                <a:cs typeface="Times New Roman"/>
              </a:rPr>
              <a:t>Once the user authenticates, a cookie will be set and then the user will be taken...</a:t>
            </a:r>
            <a:br>
              <a:rPr lang="en-US" sz="2400" dirty="0" smtClean="0">
                <a:latin typeface="Times New Roman"/>
                <a:cs typeface="Times New Roman"/>
              </a:rPr>
            </a:br>
            <a:r>
              <a:rPr lang="en-US" sz="2400" dirty="0" smtClean="0">
                <a:latin typeface="Times New Roman"/>
                <a:cs typeface="Times New Roman"/>
              </a:rPr>
              <a:t/>
            </a:r>
            <a:br>
              <a:rPr lang="en-US" sz="2400" dirty="0" smtClean="0">
                <a:latin typeface="Times New Roman"/>
                <a:cs typeface="Times New Roman"/>
              </a:rPr>
            </a:br>
            <a:r>
              <a:rPr lang="en-US" sz="2400" dirty="0" smtClean="0">
                <a:latin typeface="Times New Roman"/>
                <a:cs typeface="Times New Roman"/>
              </a:rPr>
              <a:t>-- back to the page they were originally trying to visit (if login was successful) or </a:t>
            </a:r>
            <a:br>
              <a:rPr lang="en-US" sz="2400" dirty="0" smtClean="0">
                <a:latin typeface="Times New Roman"/>
                <a:cs typeface="Times New Roman"/>
              </a:rPr>
            </a:br>
            <a:r>
              <a:rPr lang="en-US" sz="2400" dirty="0" smtClean="0">
                <a:latin typeface="Times New Roman"/>
                <a:cs typeface="Times New Roman"/>
              </a:rPr>
              <a:t>-- to an error page (if login failed or the required attributes weren't configured to be released for this site)</a:t>
            </a: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80</a:t>
            </a:fld>
            <a:endParaRPr lang="en-US"/>
          </a:p>
        </p:txBody>
      </p:sp>
    </p:spTree>
    <p:extLst>
      <p:ext uri="{BB962C8B-B14F-4D97-AF65-F5344CB8AC3E}">
        <p14:creationId xmlns:p14="http://schemas.microsoft.com/office/powerpoint/2010/main" val="8278306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Sample Institutional Login Page</a:t>
            </a:r>
            <a:endParaRPr lang="en-US" sz="3200" b="1" dirty="0">
              <a:latin typeface="Times New Roman"/>
              <a:cs typeface="Times New Roman"/>
            </a:endParaRPr>
          </a:p>
        </p:txBody>
      </p:sp>
      <p:pic>
        <p:nvPicPr>
          <p:cNvPr id="3" name="Picture 2" descr="uo-web-sign-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56057"/>
            <a:ext cx="8094087" cy="5022959"/>
          </a:xfrm>
          <a:prstGeom prst="rect">
            <a:avLst/>
          </a:prstGeom>
        </p:spPr>
      </p:pic>
      <p:sp>
        <p:nvSpPr>
          <p:cNvPr id="4" name="Slide Number Placeholder 3"/>
          <p:cNvSpPr>
            <a:spLocks noGrp="1"/>
          </p:cNvSpPr>
          <p:nvPr>
            <p:ph type="sldNum" sz="quarter" idx="12"/>
          </p:nvPr>
        </p:nvSpPr>
        <p:spPr/>
        <p:txBody>
          <a:bodyPr/>
          <a:lstStyle/>
          <a:p>
            <a:fld id="{52F3758B-F660-BB4B-9069-381C153EA647}" type="slidenum">
              <a:rPr lang="en-US" smtClean="0"/>
              <a:t>81</a:t>
            </a:fld>
            <a:endParaRPr lang="en-US"/>
          </a:p>
        </p:txBody>
      </p:sp>
    </p:spTree>
    <p:extLst>
      <p:ext uri="{BB962C8B-B14F-4D97-AF65-F5344CB8AC3E}">
        <p14:creationId xmlns:p14="http://schemas.microsoft.com/office/powerpoint/2010/main" val="17751504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smtClean="0">
                <a:latin typeface="Times New Roman"/>
                <a:cs typeface="Times New Roman"/>
              </a:rPr>
              <a:t>Another Sample </a:t>
            </a:r>
            <a:r>
              <a:rPr lang="en-US" sz="3200" b="1" dirty="0" smtClean="0">
                <a:latin typeface="Times New Roman"/>
                <a:cs typeface="Times New Roman"/>
              </a:rPr>
              <a:t>Institutional Login Page</a:t>
            </a:r>
            <a:endParaRPr lang="en-US" sz="3200" b="1" dirty="0">
              <a:latin typeface="Times New Roman"/>
              <a:cs typeface="Times New Roman"/>
            </a:endParaRPr>
          </a:p>
        </p:txBody>
      </p:sp>
      <p:pic>
        <p:nvPicPr>
          <p:cNvPr id="4" name="Picture 3" descr="lbl-log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27" y="1132168"/>
            <a:ext cx="7480311" cy="4800684"/>
          </a:xfrm>
          <a:prstGeom prst="rect">
            <a:avLst/>
          </a:prstGeom>
        </p:spPr>
      </p:pic>
      <p:sp>
        <p:nvSpPr>
          <p:cNvPr id="3" name="Slide Number Placeholder 2"/>
          <p:cNvSpPr>
            <a:spLocks noGrp="1"/>
          </p:cNvSpPr>
          <p:nvPr>
            <p:ph type="sldNum" sz="quarter" idx="12"/>
          </p:nvPr>
        </p:nvSpPr>
        <p:spPr/>
        <p:txBody>
          <a:bodyPr/>
          <a:lstStyle/>
          <a:p>
            <a:fld id="{52F3758B-F660-BB4B-9069-381C153EA647}" type="slidenum">
              <a:rPr lang="en-US" smtClean="0"/>
              <a:t>82</a:t>
            </a:fld>
            <a:endParaRPr lang="en-US"/>
          </a:p>
        </p:txBody>
      </p:sp>
    </p:spTree>
    <p:extLst>
      <p:ext uri="{BB962C8B-B14F-4D97-AF65-F5344CB8AC3E}">
        <p14:creationId xmlns:p14="http://schemas.microsoft.com/office/powerpoint/2010/main" val="16347242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Attributes</a:t>
            </a:r>
            <a:endParaRPr lang="en-US" sz="3200" b="1" dirty="0">
              <a:latin typeface="Times New Roman"/>
              <a:cs typeface="Times New Roman"/>
            </a:endParaRPr>
          </a:p>
        </p:txBody>
      </p:sp>
      <p:sp>
        <p:nvSpPr>
          <p:cNvPr id="3" name="Content Placeholder 2"/>
          <p:cNvSpPr>
            <a:spLocks noGrp="1"/>
          </p:cNvSpPr>
          <p:nvPr>
            <p:ph idx="1"/>
          </p:nvPr>
        </p:nvSpPr>
        <p:spPr>
          <a:xfrm>
            <a:off x="156445" y="837618"/>
            <a:ext cx="8806953" cy="5852440"/>
          </a:xfrm>
        </p:spPr>
        <p:txBody>
          <a:bodyPr>
            <a:normAutofit/>
          </a:bodyPr>
          <a:lstStyle/>
          <a:p>
            <a:r>
              <a:rPr lang="en-US" sz="2400" dirty="0" smtClean="0">
                <a:cs typeface="Times New Roman"/>
              </a:rPr>
              <a:t>Each federated user has a set of common attributes associated with them. In higher </a:t>
            </a:r>
            <a:r>
              <a:rPr lang="en-US" sz="2400" dirty="0" err="1" smtClean="0">
                <a:cs typeface="Times New Roman"/>
              </a:rPr>
              <a:t>ed's</a:t>
            </a:r>
            <a:r>
              <a:rPr lang="en-US" sz="2400" dirty="0" smtClean="0">
                <a:cs typeface="Times New Roman"/>
              </a:rPr>
              <a:t> case, these are defined via </a:t>
            </a:r>
            <a:r>
              <a:rPr lang="en-US" sz="2400" b="1" dirty="0" err="1">
                <a:cs typeface="Times New Roman"/>
              </a:rPr>
              <a:t>e</a:t>
            </a:r>
            <a:r>
              <a:rPr lang="en-US" sz="2400" b="1" dirty="0" err="1" smtClean="0">
                <a:cs typeface="Times New Roman"/>
              </a:rPr>
              <a:t>duPerson</a:t>
            </a:r>
            <a:r>
              <a:rPr lang="en-US" sz="2400" dirty="0" smtClean="0">
                <a:cs typeface="Times New Roman"/>
              </a:rPr>
              <a:t>, an LDAP schema developed and maintained by MACE, an Internet2 working group that focuses on directories and identity issues.</a:t>
            </a:r>
          </a:p>
          <a:p>
            <a:r>
              <a:rPr lang="en-US" sz="2400" dirty="0" smtClean="0">
                <a:cs typeface="Times New Roman"/>
              </a:rPr>
              <a:t>A</a:t>
            </a:r>
            <a:r>
              <a:rPr lang="en-US" sz="2400" dirty="0" smtClean="0">
                <a:cs typeface="Times New Roman"/>
              </a:rPr>
              <a:t>ttributes have officially </a:t>
            </a:r>
            <a:r>
              <a:rPr lang="en-US" sz="2400" dirty="0" smtClean="0">
                <a:cs typeface="Times New Roman"/>
              </a:rPr>
              <a:t>assigned </a:t>
            </a:r>
            <a:r>
              <a:rPr lang="en-US" sz="2400" dirty="0" smtClean="0">
                <a:cs typeface="Times New Roman"/>
              </a:rPr>
              <a:t>OIDs </a:t>
            </a:r>
            <a:r>
              <a:rPr lang="en-US" sz="2400" dirty="0">
                <a:cs typeface="Times New Roman"/>
              </a:rPr>
              <a:t>(Object </a:t>
            </a:r>
            <a:r>
              <a:rPr lang="en-US" sz="2400" dirty="0" smtClean="0">
                <a:cs typeface="Times New Roman"/>
              </a:rPr>
              <a:t>IDs)</a:t>
            </a:r>
            <a:r>
              <a:rPr lang="en-US" sz="2400" dirty="0">
                <a:cs typeface="Times New Roman"/>
              </a:rPr>
              <a:t>, see </a:t>
            </a:r>
            <a:r>
              <a:rPr lang="en-US" sz="2400" dirty="0" smtClean="0">
                <a:cs typeface="Times New Roman"/>
              </a:rPr>
              <a:t>for example http</a:t>
            </a:r>
            <a:r>
              <a:rPr lang="en-US" sz="2400" dirty="0">
                <a:cs typeface="Times New Roman"/>
              </a:rPr>
              <a:t>://middleware.internet2.edu/</a:t>
            </a:r>
            <a:r>
              <a:rPr lang="en-US" sz="2400" dirty="0" err="1">
                <a:cs typeface="Times New Roman"/>
              </a:rPr>
              <a:t>oid</a:t>
            </a:r>
            <a:r>
              <a:rPr lang="en-US" sz="2400" dirty="0">
                <a:cs typeface="Times New Roman"/>
              </a:rPr>
              <a:t>-mace/ and</a:t>
            </a:r>
            <a:br>
              <a:rPr lang="en-US" sz="2400" dirty="0">
                <a:cs typeface="Times New Roman"/>
              </a:rPr>
            </a:br>
            <a:r>
              <a:rPr lang="en-US" sz="2400" dirty="0">
                <a:cs typeface="Times New Roman"/>
              </a:rPr>
              <a:t>http://middleware.internet2.edu/</a:t>
            </a:r>
            <a:r>
              <a:rPr lang="en-US" sz="2400" dirty="0" err="1">
                <a:cs typeface="Times New Roman"/>
              </a:rPr>
              <a:t>dir</a:t>
            </a:r>
            <a:r>
              <a:rPr lang="en-US" sz="2400" dirty="0">
                <a:cs typeface="Times New Roman"/>
              </a:rPr>
              <a:t>/</a:t>
            </a:r>
            <a:r>
              <a:rPr lang="en-US" sz="2400" dirty="0" err="1">
                <a:cs typeface="Times New Roman"/>
              </a:rPr>
              <a:t>edu</a:t>
            </a:r>
            <a:r>
              <a:rPr lang="en-US" sz="2400" dirty="0">
                <a:cs typeface="Times New Roman"/>
              </a:rPr>
              <a:t>-schema-</a:t>
            </a:r>
            <a:r>
              <a:rPr lang="en-US" sz="2400" dirty="0" err="1">
                <a:cs typeface="Times New Roman"/>
              </a:rPr>
              <a:t>oid</a:t>
            </a:r>
            <a:r>
              <a:rPr lang="en-US" sz="2400" dirty="0">
                <a:cs typeface="Times New Roman"/>
              </a:rPr>
              <a:t>-</a:t>
            </a:r>
            <a:r>
              <a:rPr lang="en-US" sz="2400" dirty="0" err="1">
                <a:cs typeface="Times New Roman"/>
              </a:rPr>
              <a:t>registry.html</a:t>
            </a:r>
            <a:endParaRPr lang="en-US" sz="2400" dirty="0" smtClean="0">
              <a:cs typeface="Times New Roman"/>
            </a:endParaRPr>
          </a:p>
          <a:p>
            <a:r>
              <a:rPr lang="en-US" sz="2400" dirty="0" smtClean="0">
                <a:latin typeface="Times New Roman"/>
                <a:cs typeface="Times New Roman"/>
              </a:rPr>
              <a:t>A summary list of </a:t>
            </a:r>
            <a:r>
              <a:rPr lang="en-US" sz="2400" dirty="0" err="1" smtClean="0">
                <a:latin typeface="Times New Roman"/>
                <a:cs typeface="Times New Roman"/>
              </a:rPr>
              <a:t>eduPerson</a:t>
            </a:r>
            <a:r>
              <a:rPr lang="en-US" sz="2400" dirty="0" smtClean="0">
                <a:latin typeface="Times New Roman"/>
                <a:cs typeface="Times New Roman"/>
              </a:rPr>
              <a:t> attributes </a:t>
            </a:r>
            <a:r>
              <a:rPr lang="en-US" sz="2400" dirty="0" smtClean="0">
                <a:latin typeface="Times New Roman"/>
                <a:cs typeface="Times New Roman"/>
              </a:rPr>
              <a:t>can </a:t>
            </a:r>
            <a:r>
              <a:rPr lang="en-US" sz="2400" dirty="0">
                <a:cs typeface="Times New Roman"/>
              </a:rPr>
              <a:t>be seen at</a:t>
            </a:r>
            <a:br>
              <a:rPr lang="en-US" sz="2400" dirty="0">
                <a:cs typeface="Times New Roman"/>
              </a:rPr>
            </a:br>
            <a:r>
              <a:rPr lang="en-US" sz="2400" dirty="0">
                <a:cs typeface="Times New Roman"/>
              </a:rPr>
              <a:t>http://</a:t>
            </a:r>
            <a:r>
              <a:rPr lang="en-US" sz="2400" dirty="0" err="1">
                <a:cs typeface="Times New Roman"/>
              </a:rPr>
              <a:t>www.incommon.org</a:t>
            </a:r>
            <a:r>
              <a:rPr lang="en-US" sz="2400" dirty="0">
                <a:cs typeface="Times New Roman"/>
              </a:rPr>
              <a:t>/federation/</a:t>
            </a:r>
            <a:r>
              <a:rPr lang="en-US" sz="2400" dirty="0" err="1" smtClean="0">
                <a:cs typeface="Times New Roman"/>
              </a:rPr>
              <a:t>attributesummary.html</a:t>
            </a:r>
            <a:endParaRPr lang="en-US" sz="2400" dirty="0" smtClean="0">
              <a:cs typeface="Times New Roman"/>
            </a:endParaRPr>
          </a:p>
          <a:p>
            <a:r>
              <a:rPr lang="en-US" sz="2400" dirty="0" smtClean="0">
                <a:cs typeface="Times New Roman"/>
              </a:rPr>
              <a:t>Attributes include </a:t>
            </a:r>
            <a:r>
              <a:rPr lang="en-US" sz="2400" b="1" dirty="0" err="1" smtClean="0"/>
              <a:t>eduPersonScopedAffiliation</a:t>
            </a:r>
            <a:r>
              <a:rPr lang="en-US" sz="2400" dirty="0" smtClean="0"/>
              <a:t> (student, faculty, staff, alumni, etc.), </a:t>
            </a:r>
            <a:r>
              <a:rPr lang="en-US" sz="2400" b="1" dirty="0" err="1" smtClean="0"/>
              <a:t>sn</a:t>
            </a:r>
            <a:r>
              <a:rPr lang="en-US" sz="2400" dirty="0" smtClean="0"/>
              <a:t> (surname), </a:t>
            </a:r>
            <a:r>
              <a:rPr lang="en-US" sz="2400" b="1" dirty="0" err="1" smtClean="0"/>
              <a:t>givenName</a:t>
            </a:r>
            <a:r>
              <a:rPr lang="en-US" sz="2400" b="1" dirty="0" smtClean="0"/>
              <a:t> </a:t>
            </a:r>
            <a:r>
              <a:rPr lang="en-US" sz="2400" dirty="0" smtClean="0"/>
              <a:t>(first name), </a:t>
            </a:r>
            <a:r>
              <a:rPr lang="en-US" sz="2400" b="1" dirty="0" smtClean="0"/>
              <a:t>mail</a:t>
            </a:r>
            <a:r>
              <a:rPr lang="en-US" sz="2400" dirty="0" smtClean="0"/>
              <a:t> (email address)</a:t>
            </a:r>
            <a:r>
              <a:rPr lang="en-US" sz="2400" dirty="0"/>
              <a:t>, </a:t>
            </a:r>
            <a:r>
              <a:rPr lang="en-US" sz="2400" b="1" dirty="0" err="1" smtClean="0"/>
              <a:t>eduPersonPrincipalName</a:t>
            </a:r>
            <a:r>
              <a:rPr lang="en-US" sz="2400" dirty="0" smtClean="0"/>
              <a:t> (aka EPPN)</a:t>
            </a:r>
            <a:r>
              <a:rPr lang="en-US" sz="2400" dirty="0"/>
              <a:t>, </a:t>
            </a:r>
            <a:r>
              <a:rPr lang="en-US" sz="2400" b="1" dirty="0" err="1" smtClean="0"/>
              <a:t>eduPersonTargetedID</a:t>
            </a:r>
            <a:r>
              <a:rPr lang="en-US" sz="2400" dirty="0"/>
              <a:t>, </a:t>
            </a:r>
            <a:r>
              <a:rPr lang="en-US" sz="2400" dirty="0" smtClean="0"/>
              <a:t>and multiple </a:t>
            </a:r>
            <a:r>
              <a:rPr lang="en-US" sz="2400" dirty="0" err="1" smtClean="0"/>
              <a:t>eduPersonEntitlement's</a:t>
            </a:r>
            <a:r>
              <a:rPr lang="en-US" sz="2400" dirty="0" smtClean="0"/>
              <a:t> </a:t>
            </a:r>
            <a:br>
              <a:rPr lang="en-US" sz="2400" dirty="0" smtClean="0"/>
            </a:br>
            <a:r>
              <a:rPr lang="en-US" sz="2400" dirty="0" smtClean="0"/>
              <a:t>(</a:t>
            </a:r>
            <a:r>
              <a:rPr lang="en-US" sz="2400" dirty="0" smtClean="0"/>
              <a:t>a list of URIs representing licenses, permissions, rights, etc.)</a:t>
            </a:r>
            <a:endParaRPr lang="en-US" sz="2400" b="1" dirty="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83</a:t>
            </a:fld>
            <a:endParaRPr lang="en-US"/>
          </a:p>
        </p:txBody>
      </p:sp>
    </p:spTree>
    <p:extLst>
      <p:ext uri="{BB962C8B-B14F-4D97-AF65-F5344CB8AC3E}">
        <p14:creationId xmlns:p14="http://schemas.microsoft.com/office/powerpoint/2010/main" val="6512548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cs typeface="Times New Roman"/>
              </a:rPr>
              <a:t>Email Addresses vs. </a:t>
            </a:r>
            <a:r>
              <a:rPr lang="en-US" sz="3200" b="1" dirty="0" err="1" smtClean="0">
                <a:cs typeface="Times New Roman"/>
              </a:rPr>
              <a:t>e</a:t>
            </a:r>
            <a:r>
              <a:rPr lang="en-US" sz="3200" b="1" dirty="0" err="1" smtClean="0">
                <a:latin typeface="Times New Roman"/>
                <a:cs typeface="Times New Roman"/>
              </a:rPr>
              <a:t>PPNs</a:t>
            </a:r>
            <a:r>
              <a:rPr lang="en-US" sz="3200" b="1" dirty="0" smtClean="0">
                <a:latin typeface="Times New Roman"/>
                <a:cs typeface="Times New Roman"/>
              </a:rPr>
              <a:t> vs. </a:t>
            </a:r>
            <a:r>
              <a:rPr lang="en-US" sz="3200" b="1" dirty="0" err="1" smtClean="0">
                <a:latin typeface="Times New Roman"/>
                <a:cs typeface="Times New Roman"/>
              </a:rPr>
              <a:t>ePTIDs</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While many may assume that </a:t>
            </a:r>
            <a:r>
              <a:rPr lang="en-US" sz="2400" dirty="0" smtClean="0">
                <a:latin typeface="Times New Roman"/>
                <a:cs typeface="Times New Roman"/>
              </a:rPr>
              <a:t>most users </a:t>
            </a:r>
            <a:r>
              <a:rPr lang="en-US" sz="2400" dirty="0" smtClean="0">
                <a:latin typeface="Times New Roman"/>
                <a:cs typeface="Times New Roman"/>
              </a:rPr>
              <a:t>are </a:t>
            </a:r>
            <a:r>
              <a:rPr lang="en-US" sz="2400" dirty="0" smtClean="0">
                <a:latin typeface="Times New Roman"/>
                <a:cs typeface="Times New Roman"/>
              </a:rPr>
              <a:t>identified by their email address, in federated authentication, </a:t>
            </a:r>
            <a:r>
              <a:rPr lang="en-US" sz="2400" dirty="0" smtClean="0">
                <a:latin typeface="Times New Roman"/>
                <a:cs typeface="Times New Roman"/>
              </a:rPr>
              <a:t>at </a:t>
            </a:r>
            <a:r>
              <a:rPr lang="en-US" sz="2400" dirty="0" smtClean="0">
                <a:latin typeface="Times New Roman"/>
                <a:cs typeface="Times New Roman"/>
              </a:rPr>
              <a:t>least in InCommon, the unique identifier is actually </a:t>
            </a:r>
            <a:r>
              <a:rPr lang="en-US" sz="2400" dirty="0" smtClean="0">
                <a:latin typeface="Times New Roman"/>
                <a:cs typeface="Times New Roman"/>
              </a:rPr>
              <a:t>normally </a:t>
            </a:r>
            <a:r>
              <a:rPr lang="en-US" sz="2400" dirty="0" smtClean="0">
                <a:latin typeface="Times New Roman"/>
                <a:cs typeface="Times New Roman"/>
              </a:rPr>
              <a:t>the </a:t>
            </a:r>
            <a:r>
              <a:rPr lang="en-US" sz="2400" dirty="0" err="1" smtClean="0">
                <a:latin typeface="Times New Roman"/>
                <a:cs typeface="Times New Roman"/>
              </a:rPr>
              <a:t>ePPN</a:t>
            </a:r>
            <a:r>
              <a:rPr lang="en-US" sz="2400" dirty="0" smtClean="0">
                <a:latin typeface="Times New Roman"/>
                <a:cs typeface="Times New Roman"/>
              </a:rPr>
              <a:t> (</a:t>
            </a:r>
            <a:r>
              <a:rPr lang="en-US" sz="2400" dirty="0" err="1">
                <a:cs typeface="Times New Roman"/>
              </a:rPr>
              <a:t>e</a:t>
            </a:r>
            <a:r>
              <a:rPr lang="en-US" sz="2400" dirty="0" err="1" smtClean="0">
                <a:latin typeface="Times New Roman"/>
                <a:cs typeface="Times New Roman"/>
              </a:rPr>
              <a:t>duPersonPrincipal</a:t>
            </a:r>
            <a:r>
              <a:rPr lang="en-US" sz="2400" dirty="0" err="1" smtClean="0">
                <a:cs typeface="Times New Roman"/>
              </a:rPr>
              <a:t>Name</a:t>
            </a:r>
            <a:r>
              <a:rPr lang="en-US" sz="2400" dirty="0">
                <a:cs typeface="Times New Roman"/>
              </a:rPr>
              <a:t>), see </a:t>
            </a:r>
            <a:br>
              <a:rPr lang="en-US" sz="2400" dirty="0">
                <a:cs typeface="Times New Roman"/>
              </a:rPr>
            </a:br>
            <a:r>
              <a:rPr lang="en-US" sz="2400" dirty="0">
                <a:cs typeface="Times New Roman"/>
              </a:rPr>
              <a:t>http://middleware.internet2.edu/</a:t>
            </a:r>
            <a:r>
              <a:rPr lang="en-US" sz="2400" dirty="0" err="1">
                <a:cs typeface="Times New Roman"/>
              </a:rPr>
              <a:t>eduperson</a:t>
            </a:r>
            <a:r>
              <a:rPr lang="en-US" sz="2400" dirty="0">
                <a:cs typeface="Times New Roman"/>
              </a:rPr>
              <a:t>/docs/internet2-mace-dir-eduperson-201203.html#</a:t>
            </a:r>
            <a:r>
              <a:rPr lang="en-US" sz="2400" dirty="0" smtClean="0">
                <a:cs typeface="Times New Roman"/>
              </a:rPr>
              <a:t>eduPersonPrincipalName</a:t>
            </a:r>
          </a:p>
          <a:p>
            <a:r>
              <a:rPr lang="en-US" sz="2400" dirty="0" smtClean="0">
                <a:latin typeface="Times New Roman"/>
                <a:cs typeface="Times New Roman"/>
              </a:rPr>
              <a:t>While </a:t>
            </a:r>
            <a:r>
              <a:rPr lang="en-US" sz="2400" dirty="0" err="1" smtClean="0">
                <a:latin typeface="Times New Roman"/>
                <a:cs typeface="Times New Roman"/>
              </a:rPr>
              <a:t>ePPNs</a:t>
            </a:r>
            <a:r>
              <a:rPr lang="en-US" sz="2400" dirty="0" smtClean="0">
                <a:latin typeface="Times New Roman"/>
                <a:cs typeface="Times New Roman"/>
              </a:rPr>
              <a:t> look like </a:t>
            </a:r>
            <a:r>
              <a:rPr lang="en-US" sz="2400" dirty="0" smtClean="0">
                <a:latin typeface="Times New Roman"/>
                <a:cs typeface="Times New Roman"/>
              </a:rPr>
              <a:t>an email address </a:t>
            </a:r>
            <a:r>
              <a:rPr lang="en-US" sz="2400" dirty="0" smtClean="0">
                <a:latin typeface="Times New Roman"/>
                <a:cs typeface="Times New Roman"/>
              </a:rPr>
              <a:t>(</a:t>
            </a:r>
            <a:r>
              <a:rPr lang="en-US" sz="2400" dirty="0" smtClean="0">
                <a:latin typeface="Times New Roman"/>
                <a:cs typeface="Times New Roman"/>
              </a:rPr>
              <a:t>having a </a:t>
            </a:r>
            <a:r>
              <a:rPr lang="en-US" sz="2400" dirty="0" err="1" smtClean="0">
                <a:latin typeface="Times New Roman"/>
                <a:cs typeface="Times New Roman"/>
              </a:rPr>
              <a:t>user@domain</a:t>
            </a:r>
            <a:r>
              <a:rPr lang="en-US" sz="2400" dirty="0" smtClean="0">
                <a:latin typeface="Times New Roman"/>
                <a:cs typeface="Times New Roman"/>
              </a:rPr>
              <a:t> form), and will be consistently shown to each SP</a:t>
            </a:r>
            <a:r>
              <a:rPr lang="en-US" sz="2400" dirty="0" smtClean="0">
                <a:cs typeface="Times New Roman"/>
              </a:rPr>
              <a:t>, </a:t>
            </a:r>
            <a:r>
              <a:rPr lang="en-US" sz="2400" dirty="0" smtClean="0">
                <a:latin typeface="Times New Roman"/>
                <a:cs typeface="Times New Roman"/>
              </a:rPr>
              <a:t>they should not be assumed to be </a:t>
            </a:r>
            <a:r>
              <a:rPr lang="en-US" sz="2400" dirty="0" smtClean="0">
                <a:latin typeface="Times New Roman"/>
                <a:cs typeface="Times New Roman"/>
              </a:rPr>
              <a:t>a published</a:t>
            </a:r>
            <a:r>
              <a:rPr lang="en-US" sz="2400" dirty="0" smtClean="0">
                <a:latin typeface="Times New Roman"/>
                <a:cs typeface="Times New Roman"/>
              </a:rPr>
              <a:t>/deliverable </a:t>
            </a:r>
            <a:r>
              <a:rPr lang="en-US" sz="2400" dirty="0" smtClean="0">
                <a:latin typeface="Times New Roman"/>
                <a:cs typeface="Times New Roman"/>
              </a:rPr>
              <a:t>addresses. </a:t>
            </a:r>
            <a:r>
              <a:rPr lang="en-US" sz="2400" dirty="0" smtClean="0">
                <a:latin typeface="Times New Roman"/>
                <a:cs typeface="Times New Roman"/>
              </a:rPr>
              <a:t>They may also change from time to time (example: name changes due to marriage)</a:t>
            </a:r>
          </a:p>
          <a:p>
            <a:r>
              <a:rPr lang="en-US" sz="2400" dirty="0">
                <a:cs typeface="Times New Roman"/>
              </a:rPr>
              <a:t>The </a:t>
            </a:r>
            <a:r>
              <a:rPr lang="en-US" sz="2400" dirty="0" err="1" smtClean="0">
                <a:cs typeface="Times New Roman"/>
              </a:rPr>
              <a:t>eduPersonTargetedID</a:t>
            </a:r>
            <a:r>
              <a:rPr lang="en-US" sz="2400" dirty="0" smtClean="0">
                <a:cs typeface="Times New Roman"/>
              </a:rPr>
              <a:t> (</a:t>
            </a:r>
            <a:r>
              <a:rPr lang="en-US" sz="2400" dirty="0" err="1" smtClean="0">
                <a:cs typeface="Times New Roman"/>
              </a:rPr>
              <a:t>ePTID</a:t>
            </a:r>
            <a:r>
              <a:rPr lang="en-US" sz="2400" dirty="0" smtClean="0">
                <a:cs typeface="Times New Roman"/>
              </a:rPr>
              <a:t>) is an even more privacy-preserving "opaque identifier," consisting of a stable blob of characters, although the </a:t>
            </a:r>
            <a:r>
              <a:rPr lang="en-US" sz="2400" dirty="0" err="1" smtClean="0">
                <a:cs typeface="Times New Roman"/>
              </a:rPr>
              <a:t>ePTID</a:t>
            </a:r>
            <a:r>
              <a:rPr lang="en-US" sz="2400" dirty="0" smtClean="0">
                <a:cs typeface="Times New Roman"/>
              </a:rPr>
              <a:t> will </a:t>
            </a:r>
            <a:r>
              <a:rPr lang="en-US" sz="2400" dirty="0" err="1" smtClean="0">
                <a:cs typeface="Times New Roman"/>
              </a:rPr>
              <a:t>usally</a:t>
            </a:r>
            <a:r>
              <a:rPr lang="en-US" sz="2400" dirty="0" smtClean="0">
                <a:cs typeface="Times New Roman"/>
              </a:rPr>
              <a:t> be different for different SPs, preventing potential cross-SP identification and tracking.</a:t>
            </a: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84</a:t>
            </a:fld>
            <a:endParaRPr lang="en-US"/>
          </a:p>
        </p:txBody>
      </p:sp>
    </p:spTree>
    <p:extLst>
      <p:ext uri="{BB962C8B-B14F-4D97-AF65-F5344CB8AC3E}">
        <p14:creationId xmlns:p14="http://schemas.microsoft.com/office/powerpoint/2010/main" val="25228312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Why Not Just Use Email Addresses?</a:t>
            </a:r>
            <a:endParaRPr lang="en-US" sz="3200" b="1" dirty="0">
              <a:latin typeface="Times New Roman"/>
              <a:cs typeface="Times New Roman"/>
            </a:endParaRPr>
          </a:p>
        </p:txBody>
      </p:sp>
      <p:sp>
        <p:nvSpPr>
          <p:cNvPr id="3" name="Content Placeholder 2"/>
          <p:cNvSpPr>
            <a:spLocks noGrp="1"/>
          </p:cNvSpPr>
          <p:nvPr>
            <p:ph idx="1"/>
          </p:nvPr>
        </p:nvSpPr>
        <p:spPr>
          <a:xfrm>
            <a:off x="156445" y="820375"/>
            <a:ext cx="8806953" cy="5869683"/>
          </a:xfrm>
        </p:spPr>
        <p:txBody>
          <a:bodyPr>
            <a:normAutofit/>
          </a:bodyPr>
          <a:lstStyle/>
          <a:p>
            <a:r>
              <a:rPr lang="en-US" sz="2400" dirty="0" smtClean="0">
                <a:cs typeface="Times New Roman"/>
              </a:rPr>
              <a:t>Email addresses don't preserve </a:t>
            </a:r>
            <a:r>
              <a:rPr lang="en-US" sz="2400" dirty="0" smtClean="0">
                <a:cs typeface="Times New Roman"/>
              </a:rPr>
              <a:t>the user's privacy: many email addresses are effectively </a:t>
            </a:r>
            <a:r>
              <a:rPr lang="en-US" sz="2400" dirty="0" smtClean="0">
                <a:cs typeface="Times New Roman"/>
              </a:rPr>
              <a:t>a version </a:t>
            </a:r>
            <a:r>
              <a:rPr lang="en-US" sz="2400" dirty="0" smtClean="0">
                <a:cs typeface="Times New Roman"/>
              </a:rPr>
              <a:t>of the user's real life name, </a:t>
            </a:r>
            <a:r>
              <a:rPr lang="en-US" sz="2400" dirty="0" smtClean="0">
                <a:cs typeface="Times New Roman"/>
              </a:rPr>
              <a:t>and may connect the </a:t>
            </a:r>
            <a:r>
              <a:rPr lang="en-US" sz="2400" dirty="0" smtClean="0">
                <a:cs typeface="Times New Roman"/>
              </a:rPr>
              <a:t>user </a:t>
            </a:r>
            <a:r>
              <a:rPr lang="en-US" sz="2400" dirty="0" smtClean="0">
                <a:cs typeface="Times New Roman"/>
              </a:rPr>
              <a:t>to </a:t>
            </a:r>
            <a:r>
              <a:rPr lang="en-US" sz="2400" dirty="0" smtClean="0">
                <a:cs typeface="Times New Roman"/>
              </a:rPr>
              <a:t>his/her behavior </a:t>
            </a:r>
            <a:r>
              <a:rPr lang="en-US" sz="2400" dirty="0" smtClean="0">
                <a:cs typeface="Times New Roman"/>
              </a:rPr>
              <a:t>more than it should.</a:t>
            </a:r>
            <a:endParaRPr lang="en-US" sz="2400" dirty="0" smtClean="0">
              <a:cs typeface="Times New Roman"/>
            </a:endParaRPr>
          </a:p>
          <a:p>
            <a:r>
              <a:rPr lang="en-US" sz="2400" dirty="0" smtClean="0">
                <a:cs typeface="Times New Roman"/>
              </a:rPr>
              <a:t>At the same time, there's nothing that prevents a person from picking a completely misleading email address – Jane Smith could choose the email address </a:t>
            </a:r>
            <a:r>
              <a:rPr lang="en-US" sz="2400" dirty="0" err="1" smtClean="0">
                <a:cs typeface="Times New Roman"/>
              </a:rPr>
              <a:t>bobdoe@example.com</a:t>
            </a:r>
            <a:r>
              <a:rPr lang="en-US" sz="2400" dirty="0">
                <a:cs typeface="Times New Roman"/>
              </a:rPr>
              <a:t> </a:t>
            </a:r>
            <a:r>
              <a:rPr lang="en-US" sz="2400" dirty="0" smtClean="0">
                <a:cs typeface="Times New Roman"/>
              </a:rPr>
              <a:t>if she wanted to.</a:t>
            </a:r>
          </a:p>
          <a:p>
            <a:r>
              <a:rPr lang="en-US" sz="2400" dirty="0" smtClean="0">
                <a:cs typeface="Times New Roman"/>
              </a:rPr>
              <a:t>Email addresses aren't perpetual. An email address that exists today might be gone tomorrow. Even worse, email </a:t>
            </a:r>
            <a:r>
              <a:rPr lang="en-US" sz="2400" dirty="0" err="1" smtClean="0">
                <a:cs typeface="Times New Roman"/>
              </a:rPr>
              <a:t>addreses</a:t>
            </a:r>
            <a:r>
              <a:rPr lang="en-US" sz="2400" dirty="0" smtClean="0">
                <a:cs typeface="Times New Roman"/>
              </a:rPr>
              <a:t> also aren't guaranteed against reassignment, either: johns@example.com may be John Smith today, but John Samuelson tomorrow</a:t>
            </a:r>
          </a:p>
          <a:p>
            <a:r>
              <a:rPr lang="en-US" sz="2400" dirty="0" smtClean="0">
                <a:cs typeface="Times New Roman"/>
              </a:rPr>
              <a:t>Some may have </a:t>
            </a:r>
            <a:r>
              <a:rPr lang="en-US" sz="2400" dirty="0" smtClean="0">
                <a:cs typeface="Times New Roman"/>
              </a:rPr>
              <a:t>N </a:t>
            </a:r>
            <a:r>
              <a:rPr lang="en-US" sz="2400" dirty="0" smtClean="0">
                <a:cs typeface="Times New Roman"/>
              </a:rPr>
              <a:t>email addresses </a:t>
            </a:r>
            <a:r>
              <a:rPr lang="en-US" sz="2400" dirty="0" smtClean="0">
                <a:cs typeface="Times New Roman"/>
              </a:rPr>
              <a:t>(... and thus N identities</a:t>
            </a:r>
            <a:r>
              <a:rPr lang="en-US" sz="2400" dirty="0" smtClean="0">
                <a:cs typeface="Times New Roman"/>
              </a:rPr>
              <a:t>?)</a:t>
            </a:r>
          </a:p>
          <a:p>
            <a:r>
              <a:rPr lang="en-US" sz="2400" dirty="0" smtClean="0">
                <a:cs typeface="Times New Roman"/>
              </a:rPr>
              <a:t>Some might not use email (perhaps preferring some sort of instant messaging), but the use of email addresses as a default identifier conflates their role as an identifier with a protocol, e.g., email, </a:t>
            </a:r>
            <a:r>
              <a:rPr lang="en-US" sz="2400" dirty="0" smtClean="0">
                <a:cs typeface="Times New Roman"/>
              </a:rPr>
              <a:t>"forcing" </a:t>
            </a:r>
            <a:r>
              <a:rPr lang="en-US" sz="2400" dirty="0" smtClean="0">
                <a:cs typeface="Times New Roman"/>
              </a:rPr>
              <a:t>people to sign up for a service they might never use..</a:t>
            </a:r>
            <a:r>
              <a:rPr lang="en-US" sz="2400" dirty="0" smtClean="0">
                <a:cs typeface="Times New Roman"/>
              </a:rPr>
              <a:t>.</a:t>
            </a:r>
            <a:endParaRPr lang="en-US" sz="2400" dirty="0" smtClean="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85</a:t>
            </a:fld>
            <a:endParaRPr lang="en-US" dirty="0"/>
          </a:p>
        </p:txBody>
      </p:sp>
    </p:spTree>
    <p:extLst>
      <p:ext uri="{BB962C8B-B14F-4D97-AF65-F5344CB8AC3E}">
        <p14:creationId xmlns:p14="http://schemas.microsoft.com/office/powerpoint/2010/main" val="22531436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cs typeface="Times New Roman"/>
              </a:rPr>
              <a:t>Attributes and "Need to Know"</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You may notice that this sort of scheme puts a substantial emphasis on only releasing the attributes that the service provider "needs to know" -- not all SPs will have access to all </a:t>
            </a:r>
            <a:r>
              <a:rPr lang="en-US" sz="2400" dirty="0" smtClean="0">
                <a:latin typeface="Times New Roman"/>
                <a:cs typeface="Times New Roman"/>
              </a:rPr>
              <a:t>potentially available user </a:t>
            </a:r>
            <a:r>
              <a:rPr lang="en-US" sz="2400" dirty="0" smtClean="0">
                <a:latin typeface="Times New Roman"/>
                <a:cs typeface="Times New Roman"/>
              </a:rPr>
              <a:t>attributes </a:t>
            </a:r>
            <a:r>
              <a:rPr lang="en-US" sz="2400" dirty="0" smtClean="0">
                <a:latin typeface="Times New Roman"/>
                <a:cs typeface="Times New Roman"/>
              </a:rPr>
              <a:t>(including email addresses!) by </a:t>
            </a:r>
            <a:r>
              <a:rPr lang="en-US" sz="2400" dirty="0" smtClean="0">
                <a:latin typeface="Times New Roman"/>
                <a:cs typeface="Times New Roman"/>
              </a:rPr>
              <a:t>default. </a:t>
            </a:r>
          </a:p>
          <a:p>
            <a:r>
              <a:rPr lang="en-US" sz="2400" dirty="0" err="1" smtClean="0">
                <a:cs typeface="Times New Roman"/>
              </a:rPr>
              <a:t>IdPs</a:t>
            </a:r>
            <a:r>
              <a:rPr lang="en-US" sz="2400" dirty="0" smtClean="0">
                <a:cs typeface="Times New Roman"/>
              </a:rPr>
              <a:t>, </a:t>
            </a:r>
            <a:r>
              <a:rPr lang="en-US" sz="2400" dirty="0" smtClean="0">
                <a:cs typeface="Times New Roman"/>
              </a:rPr>
              <a:t>in </a:t>
            </a:r>
            <a:r>
              <a:rPr lang="en-US" sz="2400" dirty="0" smtClean="0">
                <a:cs typeface="Times New Roman"/>
              </a:rPr>
              <a:t>negotiation with </a:t>
            </a:r>
            <a:r>
              <a:rPr lang="en-US" sz="2400" dirty="0" smtClean="0">
                <a:cs typeface="Times New Roman"/>
              </a:rPr>
              <a:t>each </a:t>
            </a:r>
            <a:r>
              <a:rPr lang="en-US" sz="2400" dirty="0" smtClean="0">
                <a:cs typeface="Times New Roman"/>
              </a:rPr>
              <a:t>SP, determine which </a:t>
            </a:r>
            <a:r>
              <a:rPr lang="en-US" sz="2400" dirty="0" smtClean="0">
                <a:cs typeface="Times New Roman"/>
              </a:rPr>
              <a:t>attributes they're willing to release to those SPs.</a:t>
            </a:r>
          </a:p>
          <a:p>
            <a:r>
              <a:rPr lang="en-US" sz="2400" dirty="0" smtClean="0">
                <a:latin typeface="Times New Roman"/>
                <a:cs typeface="Times New Roman"/>
              </a:rPr>
              <a:t>Sometimes that may mean </a:t>
            </a:r>
            <a:r>
              <a:rPr lang="en-US" sz="2400" dirty="0" smtClean="0">
                <a:latin typeface="Times New Roman"/>
                <a:cs typeface="Times New Roman"/>
              </a:rPr>
              <a:t>an SP </a:t>
            </a:r>
            <a:r>
              <a:rPr lang="en-US" sz="2400" dirty="0" smtClean="0">
                <a:latin typeface="Times New Roman"/>
                <a:cs typeface="Times New Roman"/>
              </a:rPr>
              <a:t>know a lot about an authenticated user, while other times you may know very little</a:t>
            </a:r>
            <a:r>
              <a:rPr lang="en-US" sz="2400" dirty="0" smtClean="0">
                <a:latin typeface="Times New Roman"/>
                <a:cs typeface="Times New Roman"/>
              </a:rPr>
              <a:t>. It can also mean that some </a:t>
            </a:r>
            <a:r>
              <a:rPr lang="en-US" sz="2400" dirty="0" err="1" smtClean="0">
                <a:latin typeface="Times New Roman"/>
                <a:cs typeface="Times New Roman"/>
              </a:rPr>
              <a:t>IdPs</a:t>
            </a:r>
            <a:r>
              <a:rPr lang="en-US" sz="2400" dirty="0" smtClean="0">
                <a:latin typeface="Times New Roman"/>
                <a:cs typeface="Times New Roman"/>
              </a:rPr>
              <a:t> may not be able to authenticate to some services.</a:t>
            </a:r>
            <a:endParaRPr lang="en-US" sz="2400" dirty="0" smtClean="0">
              <a:latin typeface="Times New Roman"/>
              <a:cs typeface="Times New Roman"/>
            </a:endParaRPr>
          </a:p>
          <a:p>
            <a:r>
              <a:rPr lang="en-US" sz="2400" dirty="0" smtClean="0">
                <a:cs typeface="Times New Roman"/>
              </a:rPr>
              <a:t>This privacy-preserving property is an important aspect of </a:t>
            </a:r>
            <a:r>
              <a:rPr lang="en-US" sz="2400" dirty="0" err="1" smtClean="0">
                <a:cs typeface="Times New Roman"/>
              </a:rPr>
              <a:t>Shib</a:t>
            </a:r>
            <a:r>
              <a:rPr lang="en-US" sz="2400" dirty="0" smtClean="0">
                <a:cs typeface="Times New Roman"/>
              </a:rPr>
              <a:t>-based federated </a:t>
            </a:r>
            <a:r>
              <a:rPr lang="en-US" sz="2400" dirty="0" smtClean="0">
                <a:cs typeface="Times New Roman"/>
              </a:rPr>
              <a:t>authentication, both in higher education, and in more serious government contexts.</a:t>
            </a:r>
          </a:p>
          <a:p>
            <a:r>
              <a:rPr lang="en-US" sz="2400" dirty="0" smtClean="0">
                <a:latin typeface="Times New Roman"/>
                <a:cs typeface="Times New Roman"/>
              </a:rPr>
              <a:t>A government federated authentication example may help </a:t>
            </a:r>
            <a:r>
              <a:rPr lang="en-US" sz="2400" dirty="0" smtClean="0">
                <a:cs typeface="Times New Roman"/>
              </a:rPr>
              <a:t>illustrate this...</a:t>
            </a: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86</a:t>
            </a:fld>
            <a:endParaRPr lang="en-US"/>
          </a:p>
        </p:txBody>
      </p:sp>
    </p:spTree>
    <p:extLst>
      <p:ext uri="{BB962C8B-B14F-4D97-AF65-F5344CB8AC3E}">
        <p14:creationId xmlns:p14="http://schemas.microsoft.com/office/powerpoint/2010/main" val="15694278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4"/>
            <a:ext cx="8806953" cy="552136"/>
          </a:xfrm>
        </p:spPr>
        <p:txBody>
          <a:bodyPr>
            <a:normAutofit/>
          </a:bodyPr>
          <a:lstStyle/>
          <a:p>
            <a:r>
              <a:rPr lang="en-US" sz="3200" b="1" dirty="0" smtClean="0">
                <a:cs typeface="Times New Roman"/>
              </a:rPr>
              <a:t>Law Enforcement/Intelligence "Need to Know"</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Assume that you're a law enforcement agency working to combat illegal </a:t>
            </a:r>
            <a:r>
              <a:rPr lang="en-US" sz="2400" dirty="0" smtClean="0">
                <a:latin typeface="Times New Roman"/>
                <a:cs typeface="Times New Roman"/>
              </a:rPr>
              <a:t>drugs </a:t>
            </a:r>
            <a:r>
              <a:rPr lang="en-US" sz="2400" dirty="0" smtClean="0">
                <a:latin typeface="Times New Roman"/>
                <a:cs typeface="Times New Roman"/>
              </a:rPr>
              <a:t>Your team includes drug </a:t>
            </a:r>
            <a:r>
              <a:rPr lang="en-US" sz="2400" dirty="0" smtClean="0">
                <a:latin typeface="Times New Roman"/>
                <a:cs typeface="Times New Roman"/>
              </a:rPr>
              <a:t>cops from </a:t>
            </a:r>
            <a:r>
              <a:rPr lang="en-US" sz="2400" dirty="0" smtClean="0">
                <a:latin typeface="Times New Roman"/>
                <a:cs typeface="Times New Roman"/>
              </a:rPr>
              <a:t>state and local police departments, </a:t>
            </a:r>
            <a:r>
              <a:rPr lang="en-US" sz="2400" dirty="0" smtClean="0">
                <a:latin typeface="Times New Roman"/>
                <a:cs typeface="Times New Roman"/>
              </a:rPr>
              <a:t>federal LEOs, </a:t>
            </a:r>
            <a:r>
              <a:rPr lang="en-US" sz="2400" dirty="0" smtClean="0">
                <a:latin typeface="Times New Roman"/>
                <a:cs typeface="Times New Roman"/>
              </a:rPr>
              <a:t>international partners, </a:t>
            </a:r>
            <a:r>
              <a:rPr lang="en-US" sz="2400" dirty="0" smtClean="0">
                <a:latin typeface="Times New Roman"/>
                <a:cs typeface="Times New Roman"/>
              </a:rPr>
              <a:t>and even members </a:t>
            </a:r>
            <a:r>
              <a:rPr lang="en-US" sz="2400" dirty="0" smtClean="0">
                <a:latin typeface="Times New Roman"/>
                <a:cs typeface="Times New Roman"/>
              </a:rPr>
              <a:t>of the intelligence </a:t>
            </a:r>
            <a:r>
              <a:rPr lang="en-US" sz="2400" dirty="0" smtClean="0">
                <a:latin typeface="Times New Roman"/>
                <a:cs typeface="Times New Roman"/>
              </a:rPr>
              <a:t>community. </a:t>
            </a:r>
            <a:endParaRPr lang="en-US" sz="2400" dirty="0" smtClean="0">
              <a:latin typeface="Times New Roman"/>
              <a:cs typeface="Times New Roman"/>
            </a:endParaRPr>
          </a:p>
          <a:p>
            <a:r>
              <a:rPr lang="en-US" sz="2400" dirty="0" smtClean="0">
                <a:latin typeface="Times New Roman"/>
                <a:cs typeface="Times New Roman"/>
              </a:rPr>
              <a:t>Intelligence </a:t>
            </a:r>
            <a:r>
              <a:rPr lang="en-US" sz="2400" dirty="0" smtClean="0">
                <a:latin typeface="Times New Roman"/>
                <a:cs typeface="Times New Roman"/>
              </a:rPr>
              <a:t>sharing entities don't want to have to create usernames and passwords for each </a:t>
            </a:r>
            <a:r>
              <a:rPr lang="en-US" sz="2400" dirty="0" smtClean="0">
                <a:latin typeface="Times New Roman"/>
                <a:cs typeface="Times New Roman"/>
              </a:rPr>
              <a:t>user, and users don't want per-site creds.</a:t>
            </a:r>
            <a:endParaRPr lang="en-US" sz="2400" dirty="0" smtClean="0">
              <a:latin typeface="Times New Roman"/>
              <a:cs typeface="Times New Roman"/>
            </a:endParaRPr>
          </a:p>
          <a:p>
            <a:r>
              <a:rPr lang="en-US" sz="2400" dirty="0" smtClean="0">
                <a:cs typeface="Times New Roman"/>
              </a:rPr>
              <a:t>More importantly, from an opsec POV, you</a:t>
            </a:r>
            <a:r>
              <a:rPr lang="en-US" sz="2400" dirty="0" smtClean="0">
                <a:latin typeface="Times New Roman"/>
                <a:cs typeface="Times New Roman"/>
              </a:rPr>
              <a:t> </a:t>
            </a:r>
            <a:r>
              <a:rPr lang="en-US" sz="2400" dirty="0" smtClean="0">
                <a:latin typeface="Times New Roman"/>
                <a:cs typeface="Times New Roman"/>
              </a:rPr>
              <a:t>don't want "everything" about each </a:t>
            </a:r>
            <a:r>
              <a:rPr lang="en-US" sz="2400" dirty="0" smtClean="0">
                <a:latin typeface="Times New Roman"/>
                <a:cs typeface="Times New Roman"/>
              </a:rPr>
              <a:t>officer </a:t>
            </a:r>
            <a:r>
              <a:rPr lang="en-US" sz="2400" dirty="0" smtClean="0">
                <a:latin typeface="Times New Roman"/>
                <a:cs typeface="Times New Roman"/>
              </a:rPr>
              <a:t>to be exposed by default to all service </a:t>
            </a:r>
            <a:r>
              <a:rPr lang="en-US" sz="2400" dirty="0" smtClean="0">
                <a:latin typeface="Times New Roman"/>
                <a:cs typeface="Times New Roman"/>
              </a:rPr>
              <a:t>providers – at </a:t>
            </a:r>
            <a:r>
              <a:rPr lang="en-US" sz="2400" dirty="0" smtClean="0">
                <a:latin typeface="Times New Roman"/>
                <a:cs typeface="Times New Roman"/>
              </a:rPr>
              <a:t>least some of thos</a:t>
            </a:r>
            <a:r>
              <a:rPr lang="en-US" sz="2400" dirty="0" smtClean="0">
                <a:cs typeface="Times New Roman"/>
              </a:rPr>
              <a:t>e officers may be working undercover</a:t>
            </a:r>
            <a:r>
              <a:rPr lang="en-US" sz="2400" dirty="0" smtClean="0">
                <a:cs typeface="Times New Roman"/>
              </a:rPr>
              <a:t>.</a:t>
            </a:r>
          </a:p>
          <a:p>
            <a:r>
              <a:rPr lang="en-US" sz="2400" dirty="0">
                <a:cs typeface="Times New Roman"/>
              </a:rPr>
              <a:t>A</a:t>
            </a:r>
            <a:r>
              <a:rPr lang="en-US" sz="2400" dirty="0" smtClean="0">
                <a:cs typeface="Times New Roman"/>
              </a:rPr>
              <a:t>ttributes may also be important: some officers may hold Top Secret or Secret security clearances, while others may not.</a:t>
            </a:r>
            <a:endParaRPr lang="en-US" sz="2400" dirty="0" smtClean="0">
              <a:cs typeface="Times New Roman"/>
            </a:endParaRPr>
          </a:p>
          <a:p>
            <a:r>
              <a:rPr lang="en-US" sz="2400" dirty="0" smtClean="0">
                <a:latin typeface="Times New Roman"/>
                <a:cs typeface="Times New Roman"/>
              </a:rPr>
              <a:t>Federated authentication is </a:t>
            </a:r>
            <a:r>
              <a:rPr lang="en-US" sz="2400" dirty="0" smtClean="0">
                <a:latin typeface="Times New Roman"/>
                <a:cs typeface="Times New Roman"/>
              </a:rPr>
              <a:t>a perfect fit for </a:t>
            </a:r>
            <a:r>
              <a:rPr lang="en-US" sz="2400" dirty="0" smtClean="0">
                <a:latin typeface="Times New Roman"/>
                <a:cs typeface="Times New Roman"/>
              </a:rPr>
              <a:t>this case: it allows each officer to be authenticated by their home agency, with only required attributes getting </a:t>
            </a:r>
            <a:r>
              <a:rPr lang="en-US" sz="2400" dirty="0" smtClean="0">
                <a:latin typeface="Times New Roman"/>
                <a:cs typeface="Times New Roman"/>
              </a:rPr>
              <a:t>released to the intelligence sharing site.</a:t>
            </a: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87</a:t>
            </a:fld>
            <a:endParaRPr lang="en-US"/>
          </a:p>
        </p:txBody>
      </p:sp>
    </p:spTree>
    <p:extLst>
      <p:ext uri="{BB962C8B-B14F-4D97-AF65-F5344CB8AC3E}">
        <p14:creationId xmlns:p14="http://schemas.microsoft.com/office/powerpoint/2010/main" val="22232165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4"/>
            <a:ext cx="8806953" cy="552136"/>
          </a:xfrm>
        </p:spPr>
        <p:txBody>
          <a:bodyPr>
            <a:normAutofit/>
          </a:bodyPr>
          <a:lstStyle/>
          <a:p>
            <a:r>
              <a:rPr lang="en-US" sz="3200" b="1" dirty="0" smtClean="0">
                <a:cs typeface="Times New Roman"/>
              </a:rPr>
              <a:t>Federal Law Enforcement </a:t>
            </a:r>
            <a:r>
              <a:rPr lang="en-US" sz="3200" b="1" dirty="0" smtClean="0">
                <a:cs typeface="Times New Roman"/>
              </a:rPr>
              <a:t>Doesn't </a:t>
            </a:r>
            <a:r>
              <a:rPr lang="en-US" sz="3200" b="1" dirty="0" smtClean="0">
                <a:cs typeface="Times New Roman"/>
              </a:rPr>
              <a:t>Use </a:t>
            </a:r>
            <a:r>
              <a:rPr lang="en-US" sz="3200" b="1" dirty="0" err="1" smtClean="0">
                <a:cs typeface="Times New Roman"/>
              </a:rPr>
              <a:t>eduPerson</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a:cs typeface="Times New Roman"/>
              </a:rPr>
              <a:t>L</a:t>
            </a:r>
            <a:r>
              <a:rPr lang="en-US" sz="2400" dirty="0" smtClean="0">
                <a:latin typeface="Times New Roman"/>
                <a:cs typeface="Times New Roman"/>
              </a:rPr>
              <a:t>aw </a:t>
            </a:r>
            <a:r>
              <a:rPr lang="en-US" sz="2400" dirty="0" smtClean="0">
                <a:latin typeface="Times New Roman"/>
                <a:cs typeface="Times New Roman"/>
              </a:rPr>
              <a:t>enforcement </a:t>
            </a:r>
            <a:r>
              <a:rPr lang="en-US" sz="2400" dirty="0" smtClean="0">
                <a:latin typeface="Times New Roman"/>
                <a:cs typeface="Times New Roman"/>
              </a:rPr>
              <a:t>agencies needed </a:t>
            </a:r>
            <a:r>
              <a:rPr lang="en-US" sz="2400" dirty="0" smtClean="0">
                <a:latin typeface="Times New Roman"/>
                <a:cs typeface="Times New Roman"/>
              </a:rPr>
              <a:t>a schema with attributes that aren't in </a:t>
            </a:r>
            <a:r>
              <a:rPr lang="en-US" sz="2400" dirty="0" err="1" smtClean="0">
                <a:latin typeface="Times New Roman"/>
                <a:cs typeface="Times New Roman"/>
              </a:rPr>
              <a:t>eduPerson</a:t>
            </a:r>
            <a:r>
              <a:rPr lang="en-US" sz="2400" dirty="0" smtClean="0">
                <a:latin typeface="Times New Roman"/>
                <a:cs typeface="Times New Roman"/>
              </a:rPr>
              <a:t>.</a:t>
            </a:r>
          </a:p>
          <a:p>
            <a:endParaRPr lang="en-US" sz="2400" dirty="0">
              <a:cs typeface="Times New Roman"/>
            </a:endParaRPr>
          </a:p>
          <a:p>
            <a:r>
              <a:rPr lang="en-US" sz="2400" dirty="0" smtClean="0">
                <a:latin typeface="Times New Roman"/>
                <a:cs typeface="Times New Roman"/>
              </a:rPr>
              <a:t>The most widely known </a:t>
            </a:r>
            <a:r>
              <a:rPr lang="en-US" sz="2400" dirty="0" smtClean="0">
                <a:latin typeface="Times New Roman"/>
                <a:cs typeface="Times New Roman"/>
              </a:rPr>
              <a:t>law </a:t>
            </a:r>
            <a:r>
              <a:rPr lang="en-US" sz="2400" dirty="0" smtClean="0">
                <a:cs typeface="Times New Roman"/>
              </a:rPr>
              <a:t>enforcement </a:t>
            </a:r>
            <a:r>
              <a:rPr lang="en-US" sz="2400" dirty="0" smtClean="0">
                <a:latin typeface="Times New Roman"/>
                <a:cs typeface="Times New Roman"/>
              </a:rPr>
              <a:t>federated </a:t>
            </a:r>
            <a:r>
              <a:rPr lang="en-US" sz="2400" dirty="0" smtClean="0">
                <a:latin typeface="Times New Roman"/>
                <a:cs typeface="Times New Roman"/>
              </a:rPr>
              <a:t>ID schema is </a:t>
            </a:r>
            <a:r>
              <a:rPr lang="en-US" sz="2400" dirty="0" smtClean="0">
                <a:latin typeface="Times New Roman"/>
                <a:cs typeface="Times New Roman"/>
              </a:rPr>
              <a:t>GFIPM, </a:t>
            </a:r>
            <a:r>
              <a:rPr lang="en-US" sz="2400" dirty="0" smtClean="0">
                <a:latin typeface="Times New Roman"/>
                <a:cs typeface="Times New Roman"/>
              </a:rPr>
              <a:t>from the Department of Justice.</a:t>
            </a: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88</a:t>
            </a:fld>
            <a:endParaRPr lang="en-US"/>
          </a:p>
        </p:txBody>
      </p:sp>
    </p:spTree>
    <p:extLst>
      <p:ext uri="{BB962C8B-B14F-4D97-AF65-F5344CB8AC3E}">
        <p14:creationId xmlns:p14="http://schemas.microsoft.com/office/powerpoint/2010/main" val="3170845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F3758B-F660-BB4B-9069-381C153EA647}" type="slidenum">
              <a:rPr lang="en-US" smtClean="0"/>
              <a:t>89</a:t>
            </a:fld>
            <a:endParaRPr lang="en-US"/>
          </a:p>
        </p:txBody>
      </p:sp>
      <p:pic>
        <p:nvPicPr>
          <p:cNvPr id="6" name="Picture 5" descr="gfipm-metada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21" y="346306"/>
            <a:ext cx="7810696" cy="6375169"/>
          </a:xfrm>
          <a:prstGeom prst="rect">
            <a:avLst/>
          </a:prstGeom>
        </p:spPr>
      </p:pic>
    </p:spTree>
    <p:extLst>
      <p:ext uri="{BB962C8B-B14F-4D97-AF65-F5344CB8AC3E}">
        <p14:creationId xmlns:p14="http://schemas.microsoft.com/office/powerpoint/2010/main" val="191500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062" y="2130425"/>
            <a:ext cx="8605278" cy="1470025"/>
          </a:xfrm>
        </p:spPr>
        <p:txBody>
          <a:bodyPr>
            <a:normAutofit/>
          </a:bodyPr>
          <a:lstStyle/>
          <a:p>
            <a:r>
              <a:rPr lang="en-US" sz="3200" b="1" dirty="0" smtClean="0"/>
              <a:t>2. But What Is </a:t>
            </a:r>
            <a:r>
              <a:rPr lang="en-US" sz="3200" b="1" dirty="0" smtClean="0"/>
              <a:t>"Identity </a:t>
            </a:r>
            <a:r>
              <a:rPr lang="en-US" sz="3200" b="1" dirty="0" smtClean="0"/>
              <a:t>Management</a:t>
            </a:r>
            <a:r>
              <a:rPr lang="en-US" sz="3200" b="1" dirty="0" smtClean="0"/>
              <a:t>?"</a:t>
            </a:r>
            <a:r>
              <a:rPr lang="en-US" sz="3200" b="1" dirty="0" smtClean="0"/>
              <a:t/>
            </a:r>
            <a:br>
              <a:rPr lang="en-US" sz="3200" b="1" dirty="0" smtClean="0"/>
            </a:br>
            <a:r>
              <a:rPr lang="en-US" sz="3200" b="1" dirty="0" smtClean="0"/>
              <a:t>Is It Really About NSTIC's Identity Ecosystem?</a:t>
            </a:r>
            <a:br>
              <a:rPr lang="en-US" sz="3200" b="1" dirty="0" smtClean="0"/>
            </a:br>
            <a:r>
              <a:rPr lang="en-US" sz="3200" b="1" dirty="0" smtClean="0"/>
              <a:t>Or Is It Just Usernames and Passwords?</a:t>
            </a:r>
            <a:endParaRPr lang="en-US" sz="3200" b="1"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52F3758B-F660-BB4B-9069-381C153EA647}" type="slidenum">
              <a:rPr lang="en-US" smtClean="0"/>
              <a:t>9</a:t>
            </a:fld>
            <a:endParaRPr lang="en-US"/>
          </a:p>
        </p:txBody>
      </p:sp>
    </p:spTree>
    <p:extLst>
      <p:ext uri="{BB962C8B-B14F-4D97-AF65-F5344CB8AC3E}">
        <p14:creationId xmlns:p14="http://schemas.microsoft.com/office/powerpoint/2010/main" val="181806223"/>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5" y="174844"/>
            <a:ext cx="8806953" cy="552136"/>
          </a:xfrm>
        </p:spPr>
        <p:txBody>
          <a:bodyPr>
            <a:normAutofit/>
          </a:bodyPr>
          <a:lstStyle/>
          <a:p>
            <a:r>
              <a:rPr lang="en-US" sz="3200" b="1" dirty="0" smtClean="0">
                <a:cs typeface="Times New Roman"/>
              </a:rPr>
              <a:t>GFIPM Is </a:t>
            </a:r>
            <a:r>
              <a:rPr lang="en-US" sz="3200" b="1" dirty="0" smtClean="0">
                <a:cs typeface="Times New Roman"/>
              </a:rPr>
              <a:t>Long and Very Inclusive</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If you look </a:t>
            </a:r>
            <a:r>
              <a:rPr lang="en-US" sz="2400" dirty="0">
                <a:cs typeface="Times New Roman"/>
              </a:rPr>
              <a:t>at </a:t>
            </a:r>
            <a:r>
              <a:rPr lang="en-US" sz="2400" dirty="0" smtClean="0">
                <a:cs typeface="Times New Roman"/>
              </a:rPr>
              <a:t>the user attributes defined in</a:t>
            </a:r>
            <a:br>
              <a:rPr lang="en-US" sz="2400" dirty="0" smtClean="0">
                <a:cs typeface="Times New Roman"/>
              </a:rPr>
            </a:br>
            <a:r>
              <a:rPr lang="en-US" sz="2400" dirty="0" smtClean="0">
                <a:cs typeface="Times New Roman"/>
              </a:rPr>
              <a:t>http</a:t>
            </a:r>
            <a:r>
              <a:rPr lang="en-US" sz="2400" dirty="0">
                <a:cs typeface="Times New Roman"/>
              </a:rPr>
              <a:t>://</a:t>
            </a:r>
            <a:r>
              <a:rPr lang="en-US" sz="2400" dirty="0" err="1">
                <a:cs typeface="Times New Roman"/>
              </a:rPr>
              <a:t>gfipm.net</a:t>
            </a:r>
            <a:r>
              <a:rPr lang="en-US" sz="2400" dirty="0">
                <a:cs typeface="Times New Roman"/>
              </a:rPr>
              <a:t>/standards/metadata/2.0</a:t>
            </a:r>
            <a:r>
              <a:rPr lang="en-US" sz="2400" dirty="0" smtClean="0">
                <a:cs typeface="Times New Roman"/>
              </a:rPr>
              <a:t>/</a:t>
            </a:r>
            <a:br>
              <a:rPr lang="en-US" sz="2400" dirty="0" smtClean="0">
                <a:cs typeface="Times New Roman"/>
              </a:rPr>
            </a:br>
            <a:r>
              <a:rPr lang="en-US" sz="2400" dirty="0" smtClean="0">
                <a:cs typeface="Times New Roman"/>
              </a:rPr>
              <a:t>you'll see that it defines a large number of user attributes. </a:t>
            </a:r>
            <a:br>
              <a:rPr lang="en-US" sz="2400" dirty="0" smtClean="0">
                <a:cs typeface="Times New Roman"/>
              </a:rPr>
            </a:br>
            <a:r>
              <a:rPr lang="en-US" sz="2400" dirty="0" smtClean="0">
                <a:cs typeface="Times New Roman"/>
              </a:rPr>
              <a:t>Some are familiar (such as "Full Name" or "Telephone Number"</a:t>
            </a:r>
            <a:r>
              <a:rPr lang="en-US" sz="2400" dirty="0" smtClean="0">
                <a:cs typeface="Times New Roman"/>
              </a:rPr>
              <a:t>)</a:t>
            </a:r>
          </a:p>
          <a:p>
            <a:endParaRPr lang="en-US" sz="2400" dirty="0" smtClean="0">
              <a:cs typeface="Times New Roman"/>
            </a:endParaRPr>
          </a:p>
          <a:p>
            <a:r>
              <a:rPr lang="en-US" sz="2400" dirty="0" smtClean="0">
                <a:latin typeface="Times New Roman"/>
                <a:cs typeface="Times New Roman"/>
              </a:rPr>
              <a:t>Others are more unique to the law enforcement and intelligence community ("Fingerprint Set Image", "Security Clearance Level Code," "Sworn Law Enforcement Offi</a:t>
            </a:r>
            <a:r>
              <a:rPr lang="en-US" sz="2400" dirty="0" smtClean="0">
                <a:cs typeface="Times New Roman"/>
              </a:rPr>
              <a:t>cer Indicator," "Counter Terrorism Data Agency Search Home Privileged Indicator," and many more...</a:t>
            </a:r>
            <a:r>
              <a:rPr lang="en-US" sz="2400" dirty="0" smtClean="0">
                <a:cs typeface="Times New Roman"/>
              </a:rPr>
              <a:t>)</a:t>
            </a:r>
          </a:p>
          <a:p>
            <a:endParaRPr lang="en-US" sz="2400" dirty="0" smtClean="0">
              <a:cs typeface="Times New Roman"/>
            </a:endParaRPr>
          </a:p>
          <a:p>
            <a:r>
              <a:rPr lang="en-US" sz="2400" dirty="0" smtClean="0">
                <a:latin typeface="Times New Roman"/>
                <a:cs typeface="Times New Roman"/>
              </a:rPr>
              <a:t>You can </a:t>
            </a:r>
            <a:r>
              <a:rPr lang="en-US" sz="2400" dirty="0" smtClean="0">
                <a:latin typeface="Times New Roman"/>
                <a:cs typeface="Times New Roman"/>
              </a:rPr>
              <a:t>look at </a:t>
            </a:r>
            <a:r>
              <a:rPr lang="en-US" sz="2400" dirty="0" smtClean="0">
                <a:latin typeface="Times New Roman"/>
                <a:cs typeface="Times New Roman"/>
              </a:rPr>
              <a:t>each of these attributes, and what they mean, if you're curious...</a:t>
            </a: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90</a:t>
            </a:fld>
            <a:endParaRPr lang="en-US"/>
          </a:p>
        </p:txBody>
      </p:sp>
    </p:spTree>
    <p:extLst>
      <p:ext uri="{BB962C8B-B14F-4D97-AF65-F5344CB8AC3E}">
        <p14:creationId xmlns:p14="http://schemas.microsoft.com/office/powerpoint/2010/main" val="23447511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F3758B-F660-BB4B-9069-381C153EA647}" type="slidenum">
              <a:rPr lang="en-US" smtClean="0"/>
              <a:t>91</a:t>
            </a:fld>
            <a:endParaRPr lang="en-US"/>
          </a:p>
        </p:txBody>
      </p:sp>
      <p:pic>
        <p:nvPicPr>
          <p:cNvPr id="2" name="Picture 1" descr="gripm-attribu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053" y="495496"/>
            <a:ext cx="5842000" cy="5908105"/>
          </a:xfrm>
          <a:prstGeom prst="rect">
            <a:avLst/>
          </a:prstGeom>
        </p:spPr>
      </p:pic>
    </p:spTree>
    <p:extLst>
      <p:ext uri="{BB962C8B-B14F-4D97-AF65-F5344CB8AC3E}">
        <p14:creationId xmlns:p14="http://schemas.microsoft.com/office/powerpoint/2010/main" val="39692019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F3758B-F660-BB4B-9069-381C153EA647}" type="slidenum">
              <a:rPr lang="en-US" smtClean="0"/>
              <a:t>92</a:t>
            </a:fld>
            <a:endParaRPr lang="en-US"/>
          </a:p>
        </p:txBody>
      </p:sp>
      <p:pic>
        <p:nvPicPr>
          <p:cNvPr id="3" name="Picture 2" descr="28cfr-indicat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63" y="365210"/>
            <a:ext cx="7753684" cy="6211809"/>
          </a:xfrm>
          <a:prstGeom prst="rect">
            <a:avLst/>
          </a:prstGeom>
        </p:spPr>
      </p:pic>
    </p:spTree>
    <p:extLst>
      <p:ext uri="{BB962C8B-B14F-4D97-AF65-F5344CB8AC3E}">
        <p14:creationId xmlns:p14="http://schemas.microsoft.com/office/powerpoint/2010/main" val="2815227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844"/>
            <a:ext cx="9143999" cy="424827"/>
          </a:xfrm>
        </p:spPr>
        <p:txBody>
          <a:bodyPr>
            <a:normAutofit/>
          </a:bodyPr>
          <a:lstStyle/>
          <a:p>
            <a:r>
              <a:rPr lang="en-US" sz="3200" b="1" dirty="0" smtClean="0">
                <a:latin typeface="Times New Roman"/>
                <a:cs typeface="Times New Roman"/>
              </a:rPr>
              <a:t>GFIPM: A Top 10 DOJ BJA Global Achievement</a:t>
            </a:r>
            <a:endParaRPr lang="en-US" sz="3200" b="1"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93</a:t>
            </a:fld>
            <a:endParaRPr lang="en-US"/>
          </a:p>
        </p:txBody>
      </p:sp>
      <p:pic>
        <p:nvPicPr>
          <p:cNvPr id="3" name="Picture 2" descr="top-10-gfi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54" y="2535576"/>
            <a:ext cx="7890796" cy="1151485"/>
          </a:xfrm>
          <a:prstGeom prst="rect">
            <a:avLst/>
          </a:prstGeom>
        </p:spPr>
      </p:pic>
      <p:pic>
        <p:nvPicPr>
          <p:cNvPr id="5" name="Picture 4" descr="doj-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54" y="1629945"/>
            <a:ext cx="7796214" cy="656285"/>
          </a:xfrm>
          <a:prstGeom prst="rect">
            <a:avLst/>
          </a:prstGeom>
        </p:spPr>
      </p:pic>
      <p:sp>
        <p:nvSpPr>
          <p:cNvPr id="7" name="TextBox 6"/>
          <p:cNvSpPr txBox="1"/>
          <p:nvPr/>
        </p:nvSpPr>
        <p:spPr>
          <a:xfrm>
            <a:off x="3188746" y="3967369"/>
            <a:ext cx="5032147" cy="369332"/>
          </a:xfrm>
          <a:prstGeom prst="rect">
            <a:avLst/>
          </a:prstGeom>
          <a:noFill/>
        </p:spPr>
        <p:txBody>
          <a:bodyPr wrap="none" rtlCol="0">
            <a:spAutoFit/>
          </a:bodyPr>
          <a:lstStyle/>
          <a:p>
            <a:r>
              <a:rPr lang="en-US" dirty="0"/>
              <a:t>https://</a:t>
            </a:r>
            <a:r>
              <a:rPr lang="en-US" dirty="0" err="1"/>
              <a:t>www.bja.gov</a:t>
            </a:r>
            <a:r>
              <a:rPr lang="en-US" dirty="0"/>
              <a:t>/Publications/GlobalTop10.pdf</a:t>
            </a:r>
          </a:p>
        </p:txBody>
      </p:sp>
    </p:spTree>
    <p:extLst>
      <p:ext uri="{BB962C8B-B14F-4D97-AF65-F5344CB8AC3E}">
        <p14:creationId xmlns:p14="http://schemas.microsoft.com/office/powerpoint/2010/main" val="24642089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Coming Back to InCommon: Metadata</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a:t>
            </a:r>
            <a:r>
              <a:rPr lang="en-US" sz="2400" dirty="0"/>
              <a:t>InCommon metadata is the basis for trust within the InCommon Federation. In a very real sense, SAML metadata powers the federation. Without metadata, trusted operations within the Federation would grind to a halt. </a:t>
            </a:r>
            <a:r>
              <a:rPr lang="en-US" sz="2400" dirty="0" smtClean="0"/>
              <a:t>Put </a:t>
            </a:r>
            <a:r>
              <a:rPr lang="en-US" sz="2400" dirty="0"/>
              <a:t>another way, SAML metadata represents the trust backbone of the InCommon Federation. </a:t>
            </a:r>
            <a:r>
              <a:rPr lang="en-US" sz="2400" dirty="0" smtClean="0"/>
              <a:t/>
            </a:r>
            <a:br>
              <a:rPr lang="en-US" sz="2400" dirty="0" smtClean="0"/>
            </a:br>
            <a:r>
              <a:rPr lang="en-US" sz="2400" dirty="0" smtClean="0"/>
              <a:t>Within </a:t>
            </a:r>
            <a:r>
              <a:rPr lang="en-US" sz="2400" dirty="0"/>
              <a:t>the federation, trust is based on what effectively is a </a:t>
            </a:r>
            <a:r>
              <a:rPr lang="en-US" sz="2400" dirty="0" smtClean="0"/>
              <a:t>SAML</a:t>
            </a:r>
            <a:r>
              <a:rPr lang="en-US" sz="2400" dirty="0"/>
              <a:t>-based PKI (as opposed to a more traditional X.509 Certificate-based PKI) built on top of trusted SAML metadata. </a:t>
            </a:r>
            <a:r>
              <a:rPr lang="en-US" sz="2400" dirty="0" smtClean="0"/>
              <a:t>Federation </a:t>
            </a:r>
            <a:r>
              <a:rPr lang="en-US" sz="2400" dirty="0"/>
              <a:t>participants trust InCommon to vet the metadata content submitted by other participants. In turn, InCommon vouches for the integrity of the metadata it makes available to participants. This implicit trust agreement underlies and strengthens the security of the SAML protocol exchanges used throughout the Federation."</a:t>
            </a:r>
            <a:br>
              <a:rPr lang="en-US" sz="2400" dirty="0"/>
            </a:br>
            <a:r>
              <a:rPr lang="en-US" sz="2400" dirty="0"/>
              <a:t/>
            </a:r>
            <a:br>
              <a:rPr lang="en-US" sz="2400" dirty="0"/>
            </a:br>
            <a:r>
              <a:rPr lang="en-US" sz="2400" dirty="0"/>
              <a:t>http://</a:t>
            </a:r>
            <a:r>
              <a:rPr lang="en-US" sz="2400" dirty="0" err="1"/>
              <a:t>www.incommon.org</a:t>
            </a:r>
            <a:r>
              <a:rPr lang="en-US" sz="2400" dirty="0"/>
              <a:t>/federation/</a:t>
            </a:r>
            <a:r>
              <a:rPr lang="en-US" sz="2400" dirty="0" err="1"/>
              <a:t>metadata.html</a:t>
            </a:r>
            <a:endParaRPr lang="en-US" sz="2400" dirty="0"/>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94</a:t>
            </a:fld>
            <a:endParaRPr lang="en-US"/>
          </a:p>
        </p:txBody>
      </p:sp>
    </p:spTree>
    <p:extLst>
      <p:ext uri="{BB962C8B-B14F-4D97-AF65-F5344CB8AC3E}">
        <p14:creationId xmlns:p14="http://schemas.microsoft.com/office/powerpoint/2010/main" val="626410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What Does Metadata Look Like?</a:t>
            </a:r>
            <a:endParaRPr lang="en-US" sz="3200" b="1" dirty="0">
              <a:latin typeface="Times New Roman"/>
              <a:cs typeface="Times New Roman"/>
            </a:endParaRPr>
          </a:p>
        </p:txBody>
      </p:sp>
      <p:sp>
        <p:nvSpPr>
          <p:cNvPr id="3" name="Content Placeholder 2"/>
          <p:cNvSpPr>
            <a:spLocks noGrp="1"/>
          </p:cNvSpPr>
          <p:nvPr>
            <p:ph idx="1"/>
          </p:nvPr>
        </p:nvSpPr>
        <p:spPr>
          <a:xfrm>
            <a:off x="156445" y="850514"/>
            <a:ext cx="8806953" cy="5839544"/>
          </a:xfrm>
        </p:spPr>
        <p:txBody>
          <a:bodyPr>
            <a:noAutofit/>
          </a:bodyPr>
          <a:lstStyle/>
          <a:p>
            <a:pPr marL="0" indent="0">
              <a:buNone/>
            </a:pPr>
            <a:r>
              <a:rPr lang="en-US" sz="1400" dirty="0">
                <a:cs typeface="Times New Roman"/>
              </a:rPr>
              <a:t>&lt;!-- University of Oregon --&gt;</a:t>
            </a:r>
          </a:p>
          <a:p>
            <a:pPr marL="0" indent="0">
              <a:buNone/>
            </a:pPr>
            <a:r>
              <a:rPr lang="en-US" sz="1400" dirty="0">
                <a:cs typeface="Times New Roman"/>
              </a:rPr>
              <a:t>&lt;</a:t>
            </a:r>
            <a:r>
              <a:rPr lang="en-US" sz="1400" dirty="0" err="1">
                <a:cs typeface="Times New Roman"/>
              </a:rPr>
              <a:t>EntityDescriptor</a:t>
            </a:r>
            <a:r>
              <a:rPr lang="en-US" sz="1400" dirty="0">
                <a:cs typeface="Times New Roman"/>
              </a:rPr>
              <a:t> </a:t>
            </a:r>
            <a:r>
              <a:rPr lang="en-US" sz="1400" dirty="0" err="1">
                <a:cs typeface="Times New Roman"/>
              </a:rPr>
              <a:t>entityID</a:t>
            </a:r>
            <a:r>
              <a:rPr lang="en-US" sz="1400" dirty="0">
                <a:cs typeface="Times New Roman"/>
              </a:rPr>
              <a:t>="</a:t>
            </a:r>
            <a:r>
              <a:rPr lang="en-US" sz="1400" b="1" dirty="0">
                <a:cs typeface="Times New Roman"/>
              </a:rPr>
              <a:t>https://</a:t>
            </a:r>
            <a:r>
              <a:rPr lang="en-US" sz="1400" b="1" dirty="0" err="1">
                <a:cs typeface="Times New Roman"/>
              </a:rPr>
              <a:t>shibboleth.uoregon.edu</a:t>
            </a:r>
            <a:r>
              <a:rPr lang="en-US" sz="1400" b="1" dirty="0">
                <a:cs typeface="Times New Roman"/>
              </a:rPr>
              <a:t>/</a:t>
            </a:r>
            <a:r>
              <a:rPr lang="en-US" sz="1400" b="1" dirty="0" err="1">
                <a:cs typeface="Times New Roman"/>
              </a:rPr>
              <a:t>idp</a:t>
            </a:r>
            <a:r>
              <a:rPr lang="en-US" sz="1400" b="1" dirty="0">
                <a:cs typeface="Times New Roman"/>
              </a:rPr>
              <a:t>/shibboleth</a:t>
            </a:r>
            <a:r>
              <a:rPr lang="en-US" sz="1400" dirty="0">
                <a:cs typeface="Times New Roman"/>
              </a:rPr>
              <a:t>" </a:t>
            </a:r>
            <a:r>
              <a:rPr lang="en-US" sz="1400" dirty="0" err="1" smtClean="0">
                <a:cs typeface="Times New Roman"/>
              </a:rPr>
              <a:t>xmlns</a:t>
            </a:r>
            <a:r>
              <a:rPr lang="en-US" sz="1400" dirty="0" smtClean="0">
                <a:cs typeface="Times New Roman"/>
              </a:rPr>
              <a:t>=</a:t>
            </a:r>
            <a:r>
              <a:rPr lang="en-US" sz="1400" dirty="0">
                <a:cs typeface="Times New Roman"/>
              </a:rPr>
              <a:t>"urn:oasis:names:tc:SAML:2.0:metadata" </a:t>
            </a:r>
            <a:r>
              <a:rPr lang="en-US" sz="1400" dirty="0" err="1">
                <a:cs typeface="Times New Roman"/>
              </a:rPr>
              <a:t>xmlns:ds</a:t>
            </a:r>
            <a:r>
              <a:rPr lang="en-US" sz="1400" dirty="0">
                <a:cs typeface="Times New Roman"/>
              </a:rPr>
              <a:t>="http://www.w3.org/2000/09/</a:t>
            </a:r>
            <a:r>
              <a:rPr lang="en-US" sz="1400" dirty="0" err="1" smtClean="0">
                <a:cs typeface="Times New Roman"/>
              </a:rPr>
              <a:t>xmldsig</a:t>
            </a:r>
            <a:r>
              <a:rPr lang="en-US" sz="1400" dirty="0">
                <a:cs typeface="Times New Roman"/>
              </a:rPr>
              <a:t>#" </a:t>
            </a:r>
            <a:r>
              <a:rPr lang="en-US" sz="1400" dirty="0" err="1">
                <a:cs typeface="Times New Roman"/>
              </a:rPr>
              <a:t>xmlns:shibmd</a:t>
            </a:r>
            <a:r>
              <a:rPr lang="en-US" sz="1400" dirty="0">
                <a:cs typeface="Times New Roman"/>
              </a:rPr>
              <a:t>="urn:mace:shibboleth:metadata:1.0" </a:t>
            </a:r>
            <a:r>
              <a:rPr lang="en-US" sz="1400" dirty="0" err="1">
                <a:cs typeface="Times New Roman"/>
              </a:rPr>
              <a:t>xmlns:xsi</a:t>
            </a:r>
            <a:r>
              <a:rPr lang="en-US" sz="1400" dirty="0">
                <a:cs typeface="Times New Roman"/>
              </a:rPr>
              <a:t>="http://www.w3.</a:t>
            </a:r>
            <a:r>
              <a:rPr lang="en-US" sz="1400" dirty="0" smtClean="0">
                <a:cs typeface="Times New Roman"/>
              </a:rPr>
              <a:t>org</a:t>
            </a:r>
            <a:r>
              <a:rPr lang="en-US" sz="1400" dirty="0">
                <a:cs typeface="Times New Roman"/>
              </a:rPr>
              <a:t>/2001/</a:t>
            </a:r>
            <a:r>
              <a:rPr lang="en-US" sz="1400" dirty="0" err="1">
                <a:cs typeface="Times New Roman"/>
              </a:rPr>
              <a:t>XMLSchema</a:t>
            </a:r>
            <a:r>
              <a:rPr lang="en-US" sz="1400" dirty="0">
                <a:cs typeface="Times New Roman"/>
              </a:rPr>
              <a:t>-instance"&gt;</a:t>
            </a:r>
          </a:p>
          <a:p>
            <a:pPr marL="0" indent="0">
              <a:buNone/>
            </a:pPr>
            <a:r>
              <a:rPr lang="en-US" sz="1400" dirty="0">
                <a:cs typeface="Times New Roman"/>
              </a:rPr>
              <a:t>  &lt;</a:t>
            </a:r>
            <a:r>
              <a:rPr lang="en-US" sz="1400" dirty="0" err="1">
                <a:cs typeface="Times New Roman"/>
              </a:rPr>
              <a:t>IDPSSODescriptor</a:t>
            </a:r>
            <a:r>
              <a:rPr lang="en-US" sz="1400" dirty="0">
                <a:cs typeface="Times New Roman"/>
              </a:rPr>
              <a:t> </a:t>
            </a:r>
            <a:r>
              <a:rPr lang="en-US" sz="1400" dirty="0" err="1">
                <a:cs typeface="Times New Roman"/>
              </a:rPr>
              <a:t>protocolSupportEnumeration</a:t>
            </a:r>
            <a:r>
              <a:rPr lang="en-US" sz="1400" dirty="0">
                <a:cs typeface="Times New Roman"/>
              </a:rPr>
              <a:t>="urn:mace:shibboleth:1.0 </a:t>
            </a:r>
            <a:r>
              <a:rPr lang="en-US" sz="1400" dirty="0" smtClean="0">
                <a:cs typeface="Times New Roman"/>
              </a:rPr>
              <a:t>urn:oasis:names:tc:SAML</a:t>
            </a:r>
            <a:r>
              <a:rPr lang="en-US" sz="1400" dirty="0">
                <a:cs typeface="Times New Roman"/>
              </a:rPr>
              <a:t>:1.1:protocol urn:oasis:names:tc:SAML:2.0:protocol"&gt;</a:t>
            </a:r>
          </a:p>
          <a:p>
            <a:pPr marL="0" indent="0">
              <a:buNone/>
            </a:pPr>
            <a:r>
              <a:rPr lang="en-US" sz="1400" dirty="0">
                <a:cs typeface="Times New Roman"/>
              </a:rPr>
              <a:t>    &lt;Extensions&gt;</a:t>
            </a:r>
          </a:p>
          <a:p>
            <a:pPr marL="0" indent="0">
              <a:buNone/>
            </a:pPr>
            <a:r>
              <a:rPr lang="en-US" sz="1400" dirty="0">
                <a:cs typeface="Times New Roman"/>
              </a:rPr>
              <a:t>      &lt;</a:t>
            </a:r>
            <a:r>
              <a:rPr lang="en-US" sz="1400" dirty="0" err="1">
                <a:cs typeface="Times New Roman"/>
              </a:rPr>
              <a:t>shibmd:Scope</a:t>
            </a:r>
            <a:r>
              <a:rPr lang="en-US" sz="1400" dirty="0">
                <a:cs typeface="Times New Roman"/>
              </a:rPr>
              <a:t> </a:t>
            </a:r>
            <a:r>
              <a:rPr lang="en-US" sz="1400" dirty="0" err="1">
                <a:cs typeface="Times New Roman"/>
              </a:rPr>
              <a:t>regexp</a:t>
            </a:r>
            <a:r>
              <a:rPr lang="en-US" sz="1400" dirty="0">
                <a:cs typeface="Times New Roman"/>
              </a:rPr>
              <a:t>="false"&gt;</a:t>
            </a:r>
            <a:r>
              <a:rPr lang="en-US" sz="1400" dirty="0" err="1">
                <a:cs typeface="Times New Roman"/>
              </a:rPr>
              <a:t>uoregon.edu</a:t>
            </a:r>
            <a:r>
              <a:rPr lang="en-US" sz="1400" dirty="0">
                <a:cs typeface="Times New Roman"/>
              </a:rPr>
              <a:t>&lt;/</a:t>
            </a:r>
            <a:r>
              <a:rPr lang="en-US" sz="1400" dirty="0" err="1">
                <a:cs typeface="Times New Roman"/>
              </a:rPr>
              <a:t>shibmd:Scope</a:t>
            </a:r>
            <a:r>
              <a:rPr lang="en-US" sz="1400" dirty="0">
                <a:cs typeface="Times New Roman"/>
              </a:rPr>
              <a:t>&gt;</a:t>
            </a:r>
          </a:p>
          <a:p>
            <a:pPr marL="0" indent="0">
              <a:buNone/>
            </a:pPr>
            <a:r>
              <a:rPr lang="en-US" sz="1400" dirty="0">
                <a:cs typeface="Times New Roman"/>
              </a:rPr>
              <a:t>      &lt;</a:t>
            </a:r>
            <a:r>
              <a:rPr lang="en-US" sz="1400" dirty="0" err="1">
                <a:cs typeface="Times New Roman"/>
              </a:rPr>
              <a:t>mdui:UIInfo</a:t>
            </a:r>
            <a:r>
              <a:rPr lang="en-US" sz="1400" dirty="0">
                <a:cs typeface="Times New Roman"/>
              </a:rPr>
              <a:t> </a:t>
            </a:r>
            <a:r>
              <a:rPr lang="en-US" sz="1400" dirty="0" err="1">
                <a:cs typeface="Times New Roman"/>
              </a:rPr>
              <a:t>xmlns:mdui</a:t>
            </a:r>
            <a:r>
              <a:rPr lang="en-US" sz="1400" dirty="0">
                <a:cs typeface="Times New Roman"/>
              </a:rPr>
              <a:t>="</a:t>
            </a:r>
            <a:r>
              <a:rPr lang="en-US" sz="1400" dirty="0" err="1">
                <a:cs typeface="Times New Roman"/>
              </a:rPr>
              <a:t>urn:oasis:names:tc:SAML:metadata:ui</a:t>
            </a:r>
            <a:r>
              <a:rPr lang="en-US" sz="1400" dirty="0">
                <a:cs typeface="Times New Roman"/>
              </a:rPr>
              <a:t>"&gt;</a:t>
            </a:r>
          </a:p>
          <a:p>
            <a:pPr marL="0" indent="0">
              <a:buNone/>
            </a:pPr>
            <a:r>
              <a:rPr lang="en-US" sz="1400" dirty="0">
                <a:cs typeface="Times New Roman"/>
              </a:rPr>
              <a:t>        &lt;</a:t>
            </a:r>
            <a:r>
              <a:rPr lang="en-US" sz="1400" dirty="0" err="1">
                <a:cs typeface="Times New Roman"/>
              </a:rPr>
              <a:t>mdui:DisplayName</a:t>
            </a:r>
            <a:r>
              <a:rPr lang="en-US" sz="1400" dirty="0">
                <a:cs typeface="Times New Roman"/>
              </a:rPr>
              <a:t> </a:t>
            </a:r>
            <a:r>
              <a:rPr lang="en-US" sz="1400" dirty="0" err="1">
                <a:cs typeface="Times New Roman"/>
              </a:rPr>
              <a:t>xml:lang</a:t>
            </a:r>
            <a:r>
              <a:rPr lang="en-US" sz="1400" dirty="0">
                <a:cs typeface="Times New Roman"/>
              </a:rPr>
              <a:t>="en"&gt;University of Oregon&lt;/</a:t>
            </a:r>
            <a:r>
              <a:rPr lang="en-US" sz="1400" dirty="0" err="1">
                <a:cs typeface="Times New Roman"/>
              </a:rPr>
              <a:t>mdui:DisplayName</a:t>
            </a:r>
            <a:r>
              <a:rPr lang="en-US" sz="1400" dirty="0">
                <a:cs typeface="Times New Roman"/>
              </a:rPr>
              <a:t>&gt;</a:t>
            </a:r>
          </a:p>
          <a:p>
            <a:pPr marL="0" indent="0">
              <a:buNone/>
            </a:pPr>
            <a:r>
              <a:rPr lang="en-US" sz="1400" dirty="0">
                <a:cs typeface="Times New Roman"/>
              </a:rPr>
              <a:t>        &lt;</a:t>
            </a:r>
            <a:r>
              <a:rPr lang="en-US" sz="1400" dirty="0" err="1">
                <a:cs typeface="Times New Roman"/>
              </a:rPr>
              <a:t>mdui:Description</a:t>
            </a:r>
            <a:r>
              <a:rPr lang="en-US" sz="1400" dirty="0">
                <a:cs typeface="Times New Roman"/>
              </a:rPr>
              <a:t> </a:t>
            </a:r>
            <a:r>
              <a:rPr lang="en-US" sz="1400" dirty="0" err="1">
                <a:cs typeface="Times New Roman"/>
              </a:rPr>
              <a:t>xml:lang</a:t>
            </a:r>
            <a:r>
              <a:rPr lang="en-US" sz="1400" dirty="0">
                <a:cs typeface="Times New Roman"/>
              </a:rPr>
              <a:t>="en"&gt;</a:t>
            </a:r>
            <a:r>
              <a:rPr lang="en-US" sz="1400" b="1" dirty="0">
                <a:cs typeface="Times New Roman"/>
              </a:rPr>
              <a:t>University of Oregon's Shibboleth </a:t>
            </a:r>
            <a:r>
              <a:rPr lang="en-US" sz="1400" b="1" dirty="0" smtClean="0">
                <a:cs typeface="Times New Roman"/>
              </a:rPr>
              <a:t>Identity </a:t>
            </a:r>
            <a:r>
              <a:rPr lang="en-US" sz="1400" b="1" dirty="0">
                <a:cs typeface="Times New Roman"/>
              </a:rPr>
              <a:t>Provider</a:t>
            </a:r>
            <a:r>
              <a:rPr lang="en-US" sz="1400" dirty="0">
                <a:cs typeface="Times New Roman"/>
              </a:rPr>
              <a:t>&lt;/</a:t>
            </a:r>
            <a:r>
              <a:rPr lang="en-US" sz="1400" dirty="0" err="1">
                <a:cs typeface="Times New Roman"/>
              </a:rPr>
              <a:t>mdui:Description</a:t>
            </a:r>
            <a:r>
              <a:rPr lang="en-US" sz="1400" dirty="0">
                <a:cs typeface="Times New Roman"/>
              </a:rPr>
              <a:t>&gt;</a:t>
            </a:r>
          </a:p>
          <a:p>
            <a:pPr marL="0" indent="0">
              <a:buNone/>
            </a:pPr>
            <a:r>
              <a:rPr lang="en-US" sz="1400" dirty="0">
                <a:cs typeface="Times New Roman"/>
              </a:rPr>
              <a:t>        &lt;</a:t>
            </a:r>
            <a:r>
              <a:rPr lang="en-US" sz="1400" dirty="0" err="1">
                <a:cs typeface="Times New Roman"/>
              </a:rPr>
              <a:t>mdui:Logo</a:t>
            </a:r>
            <a:r>
              <a:rPr lang="en-US" sz="1400" dirty="0">
                <a:cs typeface="Times New Roman"/>
              </a:rPr>
              <a:t> height="239" width="200" </a:t>
            </a:r>
            <a:r>
              <a:rPr lang="en-US" sz="1400" dirty="0" err="1">
                <a:cs typeface="Times New Roman"/>
              </a:rPr>
              <a:t>xml:lang</a:t>
            </a:r>
            <a:r>
              <a:rPr lang="en-US" sz="1400" dirty="0">
                <a:cs typeface="Times New Roman"/>
              </a:rPr>
              <a:t>="en"&gt;https://</a:t>
            </a:r>
            <a:r>
              <a:rPr lang="en-US" sz="1400" dirty="0" err="1" smtClean="0">
                <a:cs typeface="Times New Roman"/>
              </a:rPr>
              <a:t>shibboleth.uoregon.edu</a:t>
            </a:r>
            <a:r>
              <a:rPr lang="en-US" sz="1400" dirty="0">
                <a:cs typeface="Times New Roman"/>
              </a:rPr>
              <a:t>/</a:t>
            </a:r>
            <a:r>
              <a:rPr lang="en-US" sz="1400" dirty="0" smtClean="0">
                <a:cs typeface="Times New Roman"/>
              </a:rPr>
              <a:t>images/</a:t>
            </a:r>
            <a:r>
              <a:rPr lang="en-US" sz="1400" dirty="0" err="1" smtClean="0">
                <a:cs typeface="Times New Roman"/>
              </a:rPr>
              <a:t>Large_UO_Logo.jpg</a:t>
            </a:r>
            <a:r>
              <a:rPr lang="en-US" sz="1400" dirty="0">
                <a:cs typeface="Times New Roman"/>
              </a:rPr>
              <a:t>&lt;/</a:t>
            </a:r>
            <a:r>
              <a:rPr lang="en-US" sz="1400" dirty="0" err="1">
                <a:cs typeface="Times New Roman"/>
              </a:rPr>
              <a:t>mdui:Logo</a:t>
            </a:r>
            <a:r>
              <a:rPr lang="en-US" sz="1400" dirty="0">
                <a:cs typeface="Times New Roman"/>
              </a:rPr>
              <a:t>&gt;</a:t>
            </a:r>
          </a:p>
          <a:p>
            <a:pPr marL="0" indent="0">
              <a:buNone/>
            </a:pPr>
            <a:r>
              <a:rPr lang="en-US" sz="1400" dirty="0">
                <a:cs typeface="Times New Roman"/>
              </a:rPr>
              <a:t>      &lt;/</a:t>
            </a:r>
            <a:r>
              <a:rPr lang="en-US" sz="1400" dirty="0" err="1">
                <a:cs typeface="Times New Roman"/>
              </a:rPr>
              <a:t>mdui:UIInfo</a:t>
            </a:r>
            <a:r>
              <a:rPr lang="en-US" sz="1400" dirty="0">
                <a:cs typeface="Times New Roman"/>
              </a:rPr>
              <a:t>&gt;</a:t>
            </a:r>
          </a:p>
          <a:p>
            <a:pPr marL="0" indent="0">
              <a:buNone/>
            </a:pPr>
            <a:r>
              <a:rPr lang="en-US" sz="1400" dirty="0">
                <a:cs typeface="Times New Roman"/>
              </a:rPr>
              <a:t>    &lt;/Extensions&gt;</a:t>
            </a:r>
          </a:p>
          <a:p>
            <a:pPr marL="0" indent="0">
              <a:buNone/>
            </a:pPr>
            <a:r>
              <a:rPr lang="en-US" sz="1400" dirty="0">
                <a:cs typeface="Times New Roman"/>
              </a:rPr>
              <a:t>    &lt;</a:t>
            </a:r>
            <a:r>
              <a:rPr lang="en-US" sz="1400" dirty="0" err="1">
                <a:cs typeface="Times New Roman"/>
              </a:rPr>
              <a:t>KeyDescriptor</a:t>
            </a:r>
            <a:r>
              <a:rPr lang="en-US" sz="1400" dirty="0">
                <a:cs typeface="Times New Roman"/>
              </a:rPr>
              <a:t> use="signing"&gt;</a:t>
            </a:r>
          </a:p>
          <a:p>
            <a:pPr marL="0" indent="0">
              <a:buNone/>
            </a:pPr>
            <a:r>
              <a:rPr lang="en-US" sz="1400" dirty="0">
                <a:cs typeface="Times New Roman"/>
              </a:rPr>
              <a:t>      &lt;</a:t>
            </a:r>
            <a:r>
              <a:rPr lang="en-US" sz="1400" dirty="0" err="1">
                <a:cs typeface="Times New Roman"/>
              </a:rPr>
              <a:t>ds:KeyInfo</a:t>
            </a:r>
            <a:r>
              <a:rPr lang="en-US" sz="1400" dirty="0">
                <a:cs typeface="Times New Roman"/>
              </a:rPr>
              <a:t>&gt;</a:t>
            </a:r>
          </a:p>
          <a:p>
            <a:pPr marL="0" indent="0">
              <a:buNone/>
            </a:pPr>
            <a:r>
              <a:rPr lang="en-US" sz="1400" dirty="0">
                <a:cs typeface="Times New Roman"/>
              </a:rPr>
              <a:t>        &lt;ds:X509Data&gt;</a:t>
            </a:r>
          </a:p>
          <a:p>
            <a:pPr marL="0" indent="0">
              <a:buNone/>
            </a:pPr>
            <a:r>
              <a:rPr lang="en-US" sz="1400" dirty="0">
                <a:cs typeface="Times New Roman"/>
              </a:rPr>
              <a:t> &lt;!-- Serial No. 468082133872964124381250680193044146864260986, </a:t>
            </a:r>
            <a:r>
              <a:rPr lang="en-US" sz="1400" dirty="0" smtClean="0">
                <a:cs typeface="Times New Roman"/>
              </a:rPr>
              <a:t>expires </a:t>
            </a:r>
            <a:r>
              <a:rPr lang="en-US" sz="1400" dirty="0">
                <a:cs typeface="Times New Roman"/>
              </a:rPr>
              <a:t>on Mon Aug 21 17:07:58 2028 GMT --&gt;</a:t>
            </a:r>
          </a:p>
          <a:p>
            <a:pPr marL="0" indent="0">
              <a:buNone/>
            </a:pPr>
            <a:r>
              <a:rPr lang="en-US" sz="1400" dirty="0">
                <a:cs typeface="Times New Roman"/>
              </a:rPr>
              <a:t>          &lt;ds:X509Certificate&gt;</a:t>
            </a:r>
          </a:p>
          <a:p>
            <a:pPr marL="0" indent="0">
              <a:buNone/>
            </a:pPr>
            <a:r>
              <a:rPr lang="en-US" sz="1400" dirty="0">
                <a:cs typeface="Times New Roman"/>
              </a:rPr>
              <a:t>MIIDQjCCAiqgAwIBAgITFP1Rwp3clPykVwEUThiy/rAHejANBgkqhkiG9w0BAQUF</a:t>
            </a:r>
          </a:p>
          <a:p>
            <a:pPr marL="0" indent="0">
              <a:buNone/>
            </a:pPr>
            <a:r>
              <a:rPr lang="en-US" sz="1400" dirty="0" smtClean="0">
                <a:cs typeface="Times New Roman"/>
              </a:rPr>
              <a:t>[</a:t>
            </a:r>
            <a:r>
              <a:rPr lang="en-US" sz="1400" dirty="0" err="1" smtClean="0">
                <a:cs typeface="Times New Roman"/>
              </a:rPr>
              <a:t>etc</a:t>
            </a:r>
            <a:r>
              <a:rPr lang="en-US" sz="1400" dirty="0" smtClean="0">
                <a:cs typeface="Times New Roman"/>
              </a:rPr>
              <a:t>]</a:t>
            </a:r>
            <a:endParaRPr lang="en-US" sz="1400" dirty="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95</a:t>
            </a:fld>
            <a:endParaRPr lang="en-US"/>
          </a:p>
        </p:txBody>
      </p:sp>
    </p:spTree>
    <p:extLst>
      <p:ext uri="{BB962C8B-B14F-4D97-AF65-F5344CB8AC3E}">
        <p14:creationId xmlns:p14="http://schemas.microsoft.com/office/powerpoint/2010/main" val="14118368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Some Metadata Repositories</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kern="0" dirty="0">
                <a:cs typeface="Times New Roman"/>
              </a:rPr>
              <a:t>http://</a:t>
            </a:r>
            <a:r>
              <a:rPr lang="en-US" sz="2400" kern="0" dirty="0" err="1">
                <a:cs typeface="Times New Roman"/>
              </a:rPr>
              <a:t>wayf.incommonfederation.org</a:t>
            </a:r>
            <a:r>
              <a:rPr lang="en-US" sz="2400" kern="0" dirty="0">
                <a:cs typeface="Times New Roman"/>
              </a:rPr>
              <a:t>/InCommon/InCommon-</a:t>
            </a:r>
            <a:r>
              <a:rPr lang="en-US" sz="2400" kern="0" dirty="0" err="1" smtClean="0">
                <a:cs typeface="Times New Roman"/>
              </a:rPr>
              <a:t>metadata.xml</a:t>
            </a:r>
            <a:r>
              <a:rPr lang="en-US" sz="2400" kern="0" dirty="0" smtClean="0">
                <a:cs typeface="Times New Roman"/>
              </a:rPr>
              <a:t>  </a:t>
            </a:r>
            <a:r>
              <a:rPr lang="en-US" sz="2400" dirty="0" smtClean="0">
                <a:cs typeface="Times New Roman"/>
              </a:rPr>
              <a:t>(6.5 MB)</a:t>
            </a:r>
          </a:p>
          <a:p>
            <a:r>
              <a:rPr lang="en-US" sz="2400" dirty="0" smtClean="0"/>
              <a:t>http://</a:t>
            </a:r>
            <a:r>
              <a:rPr lang="en-US" sz="2400" dirty="0" err="1" smtClean="0"/>
              <a:t>metadata.ukfederation.org.uk</a:t>
            </a:r>
            <a:r>
              <a:rPr lang="en-US" sz="2400" dirty="0"/>
              <a:t>/</a:t>
            </a:r>
            <a:r>
              <a:rPr lang="en-US" sz="2400" dirty="0" err="1"/>
              <a:t>ukfederation-</a:t>
            </a:r>
            <a:r>
              <a:rPr lang="en-US" sz="2400" dirty="0" err="1" smtClean="0"/>
              <a:t>metadata.xml</a:t>
            </a:r>
            <a:r>
              <a:rPr lang="en-US" sz="2400" dirty="0" smtClean="0"/>
              <a:t>‎</a:t>
            </a:r>
            <a:r>
              <a:rPr lang="en-US" sz="2400" dirty="0"/>
              <a:t> </a:t>
            </a:r>
            <a:r>
              <a:rPr lang="en-US" sz="2400" dirty="0" smtClean="0"/>
              <a:t>(12MB)</a:t>
            </a:r>
          </a:p>
          <a:p>
            <a:endParaRPr lang="en-US" sz="2400" dirty="0">
              <a:cs typeface="Times New Roman"/>
            </a:endParaRPr>
          </a:p>
          <a:p>
            <a:r>
              <a:rPr lang="en-US" sz="2400" i="1" dirty="0" smtClean="0">
                <a:cs typeface="Times New Roman"/>
              </a:rPr>
              <a:t>Note:</a:t>
            </a:r>
            <a:r>
              <a:rPr lang="en-US" sz="2400" dirty="0" smtClean="0">
                <a:cs typeface="Times New Roman"/>
              </a:rPr>
              <a:t> </a:t>
            </a:r>
            <a:r>
              <a:rPr lang="en-US" sz="2400" dirty="0" smtClean="0">
                <a:cs typeface="Times New Roman"/>
              </a:rPr>
              <a:t>while some federations may only </a:t>
            </a:r>
            <a:r>
              <a:rPr lang="en-US" sz="2400" dirty="0" smtClean="0">
                <a:cs typeface="Times New Roman"/>
              </a:rPr>
              <a:t>sign and publish metadata </a:t>
            </a:r>
            <a:br>
              <a:rPr lang="en-US" sz="2400" dirty="0" smtClean="0">
                <a:cs typeface="Times New Roman"/>
              </a:rPr>
            </a:br>
            <a:r>
              <a:rPr lang="en-US" sz="2400" dirty="0" smtClean="0">
                <a:cs typeface="Times New Roman"/>
              </a:rPr>
              <a:t>a couple times a day, </a:t>
            </a:r>
            <a:r>
              <a:rPr lang="en-US" sz="2400" dirty="0" smtClean="0">
                <a:cs typeface="Times New Roman"/>
              </a:rPr>
              <a:t>each participating site </a:t>
            </a:r>
            <a:r>
              <a:rPr lang="en-US" sz="2400" dirty="0" smtClean="0">
                <a:cs typeface="Times New Roman"/>
              </a:rPr>
              <a:t>will commonly conditionally retrieve a copy of the relevant metadata file every hour, raising interesting scaling considerations if metadata were to be highly </a:t>
            </a:r>
            <a:r>
              <a:rPr lang="en-US" sz="2400" dirty="0" smtClean="0">
                <a:cs typeface="Times New Roman"/>
              </a:rPr>
              <a:t>dynamic (e.g., if it were to change every hour), </a:t>
            </a:r>
            <a:r>
              <a:rPr lang="en-US" sz="2400" dirty="0" smtClean="0">
                <a:cs typeface="Times New Roman"/>
              </a:rPr>
              <a:t>or the number of sites were to increase </a:t>
            </a:r>
            <a:r>
              <a:rPr lang="en-US" sz="2400" dirty="0" smtClean="0">
                <a:cs typeface="Times New Roman"/>
              </a:rPr>
              <a:t>by orders of magnitude.</a:t>
            </a:r>
            <a:endParaRPr lang="en-US" sz="2400" dirty="0">
              <a:cs typeface="Times New Roman"/>
            </a:endParaRPr>
          </a:p>
          <a:p>
            <a:r>
              <a:rPr lang="en-US" sz="2400" i="1" dirty="0" smtClean="0">
                <a:cs typeface="Times New Roman"/>
              </a:rPr>
              <a:t>Also note: </a:t>
            </a:r>
            <a:r>
              <a:rPr lang="en-US" sz="2400" dirty="0" smtClean="0">
                <a:cs typeface="Times New Roman"/>
              </a:rPr>
              <a:t>if for any reason a site cannot retrieve metadata, they typically continue to use their current copy by default. This means that meta data </a:t>
            </a:r>
            <a:r>
              <a:rPr lang="en-US" sz="2400" u="sng" dirty="0" smtClean="0">
                <a:cs typeface="Times New Roman"/>
              </a:rPr>
              <a:t>doesn't</a:t>
            </a:r>
            <a:r>
              <a:rPr lang="en-US" sz="2400" dirty="0" smtClean="0">
                <a:cs typeface="Times New Roman"/>
              </a:rPr>
              <a:t> represent a centralized single point of failure.</a:t>
            </a:r>
            <a:endParaRPr lang="en-US" sz="2400" dirty="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96</a:t>
            </a:fld>
            <a:endParaRPr lang="en-US"/>
          </a:p>
        </p:txBody>
      </p:sp>
    </p:spTree>
    <p:extLst>
      <p:ext uri="{BB962C8B-B14F-4D97-AF65-F5344CB8AC3E}">
        <p14:creationId xmlns:p14="http://schemas.microsoft.com/office/powerpoint/2010/main" val="42776470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latin typeface="Times New Roman"/>
                <a:cs typeface="Times New Roman"/>
              </a:rPr>
              <a:t>POP Statements</a:t>
            </a:r>
            <a:endParaRPr lang="en-US" sz="3200" b="1" dirty="0">
              <a:latin typeface="Times New Roman"/>
              <a:cs typeface="Times New Roman"/>
            </a:endParaRPr>
          </a:p>
        </p:txBody>
      </p:sp>
      <p:sp>
        <p:nvSpPr>
          <p:cNvPr id="3" name="Content Placeholder 2"/>
          <p:cNvSpPr>
            <a:spLocks noGrp="1"/>
          </p:cNvSpPr>
          <p:nvPr>
            <p:ph idx="1"/>
          </p:nvPr>
        </p:nvSpPr>
        <p:spPr>
          <a:xfrm>
            <a:off x="156445" y="975442"/>
            <a:ext cx="8806953" cy="5714616"/>
          </a:xfrm>
        </p:spPr>
        <p:txBody>
          <a:bodyPr>
            <a:normAutofit/>
          </a:bodyPr>
          <a:lstStyle/>
          <a:p>
            <a:r>
              <a:rPr lang="en-US" sz="2400" dirty="0" smtClean="0">
                <a:latin typeface="Times New Roman"/>
                <a:cs typeface="Times New Roman"/>
              </a:rPr>
              <a:t>The process of doing federated authentication involves more than just technolog</a:t>
            </a:r>
            <a:r>
              <a:rPr lang="en-US" sz="2400" dirty="0" smtClean="0">
                <a:cs typeface="Times New Roman"/>
              </a:rPr>
              <a:t>y – it also involves policies. Policies will typically be created by a governance group such as a steering committee or board (in the case of federation policies), or by local administrative authorities (in the case of local POPs). </a:t>
            </a:r>
          </a:p>
          <a:p>
            <a:r>
              <a:rPr lang="en-US" sz="2400" dirty="0" smtClean="0">
                <a:cs typeface="Times New Roman"/>
              </a:rPr>
              <a:t>To make this concrete...</a:t>
            </a:r>
          </a:p>
          <a:p>
            <a:pPr lvl="1"/>
            <a:r>
              <a:rPr lang="en-US" sz="2400" dirty="0" smtClean="0">
                <a:cs typeface="Times New Roman"/>
              </a:rPr>
              <a:t>The federation as a whole has a federation operating policy and practices ("FOPP") statement, </a:t>
            </a:r>
            <a:r>
              <a:rPr lang="en-US" sz="2400" dirty="0">
                <a:cs typeface="Times New Roman"/>
              </a:rPr>
              <a:t>for example, see</a:t>
            </a:r>
            <a:br>
              <a:rPr lang="en-US" sz="2400" dirty="0">
                <a:cs typeface="Times New Roman"/>
              </a:rPr>
            </a:br>
            <a:r>
              <a:rPr lang="en-US" sz="2400" dirty="0">
                <a:cs typeface="Times New Roman"/>
              </a:rPr>
              <a:t>https://</a:t>
            </a:r>
            <a:r>
              <a:rPr lang="en-US" sz="2400" dirty="0" err="1">
                <a:cs typeface="Times New Roman"/>
              </a:rPr>
              <a:t>www.incommon.org</a:t>
            </a:r>
            <a:r>
              <a:rPr lang="en-US" sz="2400" dirty="0">
                <a:cs typeface="Times New Roman"/>
              </a:rPr>
              <a:t>/docs/policies/</a:t>
            </a:r>
            <a:r>
              <a:rPr lang="en-US" sz="2400" dirty="0" err="1">
                <a:cs typeface="Times New Roman"/>
              </a:rPr>
              <a:t>InCommonFOPP.pdf</a:t>
            </a:r>
            <a:endParaRPr lang="en-US" sz="2400" dirty="0" smtClean="0">
              <a:cs typeface="Times New Roman"/>
            </a:endParaRPr>
          </a:p>
          <a:p>
            <a:pPr lvl="1"/>
            <a:r>
              <a:rPr lang="en-US" sz="2400" dirty="0" smtClean="0">
                <a:cs typeface="Times New Roman"/>
              </a:rPr>
              <a:t>Each individual participant also publishes a POP (Participant Operational Practice) statement; you can see </a:t>
            </a:r>
            <a:r>
              <a:rPr lang="en-US" sz="2400" dirty="0">
                <a:cs typeface="Times New Roman"/>
              </a:rPr>
              <a:t>an outline </a:t>
            </a:r>
            <a:r>
              <a:rPr lang="en-US" sz="2400" dirty="0" smtClean="0">
                <a:cs typeface="Times New Roman"/>
              </a:rPr>
              <a:t>for a typical POP at https</a:t>
            </a:r>
            <a:r>
              <a:rPr lang="en-US" sz="2400" dirty="0">
                <a:cs typeface="Times New Roman"/>
              </a:rPr>
              <a:t>://</a:t>
            </a:r>
            <a:r>
              <a:rPr lang="en-US" sz="2400" dirty="0" err="1">
                <a:cs typeface="Times New Roman"/>
              </a:rPr>
              <a:t>www.incommon.org</a:t>
            </a:r>
            <a:r>
              <a:rPr lang="en-US" sz="2400" dirty="0">
                <a:cs typeface="Times New Roman"/>
              </a:rPr>
              <a:t>/docs/policies/incommonpop_20080208.</a:t>
            </a:r>
            <a:r>
              <a:rPr lang="en-US" sz="2400" dirty="0" smtClean="0">
                <a:cs typeface="Times New Roman"/>
              </a:rPr>
              <a:t>pdf</a:t>
            </a:r>
          </a:p>
          <a:p>
            <a:endParaRPr lang="en-US" sz="2400" dirty="0">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97</a:t>
            </a:fld>
            <a:endParaRPr lang="en-US"/>
          </a:p>
        </p:txBody>
      </p:sp>
    </p:spTree>
    <p:extLst>
      <p:ext uri="{BB962C8B-B14F-4D97-AF65-F5344CB8AC3E}">
        <p14:creationId xmlns:p14="http://schemas.microsoft.com/office/powerpoint/2010/main" val="20066963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15" y="174844"/>
            <a:ext cx="8836611" cy="552136"/>
          </a:xfrm>
        </p:spPr>
        <p:txBody>
          <a:bodyPr>
            <a:normAutofit/>
          </a:bodyPr>
          <a:lstStyle/>
          <a:p>
            <a:r>
              <a:rPr lang="en-US" sz="3200" b="1" dirty="0" smtClean="0">
                <a:cs typeface="Times New Roman"/>
              </a:rPr>
              <a:t>Finding Specific Policies in InCommon</a:t>
            </a:r>
            <a:endParaRPr lang="en-US" sz="3200" b="1"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98</a:t>
            </a:fld>
            <a:endParaRPr lang="en-US"/>
          </a:p>
        </p:txBody>
      </p:sp>
      <p:pic>
        <p:nvPicPr>
          <p:cNvPr id="6" name="Picture 5" descr="ohio-state-universi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46" y="973962"/>
            <a:ext cx="7594092" cy="5382388"/>
          </a:xfrm>
          <a:prstGeom prst="rect">
            <a:avLst/>
          </a:prstGeom>
        </p:spPr>
      </p:pic>
    </p:spTree>
    <p:extLst>
      <p:ext uri="{BB962C8B-B14F-4D97-AF65-F5344CB8AC3E}">
        <p14:creationId xmlns:p14="http://schemas.microsoft.com/office/powerpoint/2010/main" val="10077698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44"/>
            <a:ext cx="8229600" cy="552136"/>
          </a:xfrm>
        </p:spPr>
        <p:txBody>
          <a:bodyPr>
            <a:normAutofit/>
          </a:bodyPr>
          <a:lstStyle/>
          <a:p>
            <a:r>
              <a:rPr lang="en-US" sz="3200" b="1" dirty="0" smtClean="0">
                <a:cs typeface="Times New Roman"/>
              </a:rPr>
              <a:t>OSU's </a:t>
            </a:r>
            <a:r>
              <a:rPr lang="en-US" sz="3200" b="1" dirty="0" smtClean="0">
                <a:cs typeface="Times New Roman"/>
              </a:rPr>
              <a:t>Specific Information </a:t>
            </a:r>
            <a:r>
              <a:rPr lang="en-US" sz="3200" b="1" dirty="0" smtClean="0">
                <a:cs typeface="Times New Roman"/>
              </a:rPr>
              <a:t>URL</a:t>
            </a:r>
            <a:endParaRPr lang="en-US" sz="3200" b="1" dirty="0">
              <a:latin typeface="Times New Roman"/>
              <a:cs typeface="Times New Roman"/>
            </a:endParaRPr>
          </a:p>
        </p:txBody>
      </p:sp>
      <p:sp>
        <p:nvSpPr>
          <p:cNvPr id="4" name="Slide Number Placeholder 3"/>
          <p:cNvSpPr>
            <a:spLocks noGrp="1"/>
          </p:cNvSpPr>
          <p:nvPr>
            <p:ph type="sldNum" sz="quarter" idx="12"/>
          </p:nvPr>
        </p:nvSpPr>
        <p:spPr/>
        <p:txBody>
          <a:bodyPr/>
          <a:lstStyle/>
          <a:p>
            <a:fld id="{52F3758B-F660-BB4B-9069-381C153EA647}" type="slidenum">
              <a:rPr lang="en-US" smtClean="0"/>
              <a:t>99</a:t>
            </a:fld>
            <a:endParaRPr lang="en-US"/>
          </a:p>
        </p:txBody>
      </p:sp>
      <p:pic>
        <p:nvPicPr>
          <p:cNvPr id="3" name="Picture 2" descr="osu-inf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16" y="917506"/>
            <a:ext cx="7844005" cy="5590074"/>
          </a:xfrm>
          <a:prstGeom prst="rect">
            <a:avLst/>
          </a:prstGeom>
        </p:spPr>
      </p:pic>
    </p:spTree>
    <p:extLst>
      <p:ext uri="{BB962C8B-B14F-4D97-AF65-F5344CB8AC3E}">
        <p14:creationId xmlns:p14="http://schemas.microsoft.com/office/powerpoint/2010/main" val="2200428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5712</TotalTime>
  <Words>7149</Words>
  <Application>Microsoft Macintosh PowerPoint</Application>
  <PresentationFormat>On-screen Show (4:3)</PresentationFormat>
  <Paragraphs>514</Paragraphs>
  <Slides>109</Slides>
  <Notes>0</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Identity Management -- Background Concepts, Goals and Jargon</vt:lpstr>
      <vt:lpstr>1. Introduction</vt:lpstr>
      <vt:lpstr> MAAWG's New Identity Management SIG</vt:lpstr>
      <vt:lpstr>A Disclaimer and a Little About My $DAYJOB</vt:lpstr>
      <vt:lpstr> MAAWG Does Have Some History  When It Comes to Identity Management...</vt:lpstr>
      <vt:lpstr>NSTIC ("EN-stick" not "NYST-ick")</vt:lpstr>
      <vt:lpstr>The NSTIC-Envisioned Identity Ecosystem</vt:lpstr>
      <vt:lpstr>NSTIC Identity Ecosystem Steering Group</vt:lpstr>
      <vt:lpstr>2. But What Is "Identity Management?" Is It Really About NSTIC's Identity Ecosystem? Or Is It Just Usernames and Passwords?</vt:lpstr>
      <vt:lpstr> From the POV of Some Users, Identity Management IS Just All About Usernames/PWs</vt:lpstr>
      <vt:lpstr>Identity Management From Some Providers' POV</vt:lpstr>
      <vt:lpstr>In Reality, However...</vt:lpstr>
      <vt:lpstr>Academic (Student) Identity Management Lifecycle</vt:lpstr>
      <vt:lpstr>A Canonical Identity Source, Or Chaos?</vt:lpstr>
      <vt:lpstr>Contemporary Identity Management</vt:lpstr>
      <vt:lpstr>3. Why An Identity Management SIG Now? Why Is Identity Management a  "MAAWG Thing?"</vt:lpstr>
      <vt:lpstr>Why Identity Management Now? Social Media</vt:lpstr>
      <vt:lpstr>Social Media Can Help Establish Your Online Identity -- But Also Increase Your Risk of ID Theft</vt:lpstr>
      <vt:lpstr>PowerPoint Presentation</vt:lpstr>
      <vt:lpstr>Why Identity Management Now? The Cloud</vt:lpstr>
      <vt:lpstr>Example: AWS and Federated ID Management</vt:lpstr>
      <vt:lpstr>Why Identity Management Now? Do Not Track</vt:lpstr>
      <vt:lpstr>PowerPoint Presentation</vt:lpstr>
      <vt:lpstr>PowerPoint Presentation</vt:lpstr>
      <vt:lpstr>Why Identity Management Now? Account Hijacks</vt:lpstr>
      <vt:lpstr>PowerPoint Presentation</vt:lpstr>
      <vt:lpstr>Why Identity Management Now?  Passwords Are "Dead"</vt:lpstr>
      <vt:lpstr>Why Identity Management Now?  The Promise of Much-Hyped "Big Data"</vt:lpstr>
      <vt:lpstr>In Other Communities, Identity Management Is Being Driven By Problems With "Leaks"</vt:lpstr>
      <vt:lpstr>Why Identity Management at MAAWG?</vt:lpstr>
      <vt:lpstr>Identity Management and... Personal Reputation?</vt:lpstr>
      <vt:lpstr>4. Stepping Back For a Minute,  How Did We Get Where We Are Today?</vt:lpstr>
      <vt:lpstr>At The Dawn Of The Modern Era...</vt:lpstr>
      <vt:lpstr>A Computer From That Era: The IBM 704</vt:lpstr>
      <vt:lpstr>A Brief Geek Digression on the IBM 704</vt:lpstr>
      <vt:lpstr>Local Usernames/Passwords and Local Files</vt:lpstr>
      <vt:lpstr>When Was The First Username/Password?</vt:lpstr>
      <vt:lpstr>Why Else Should We Recall CTSS?</vt:lpstr>
      <vt:lpstr>Link Between Identity Management &amp; Messaging</vt:lpstr>
      <vt:lpstr>User IDs and Group IDs</vt:lpstr>
      <vt:lpstr>Exporting Files, Sharing Authentication</vt:lpstr>
      <vt:lpstr>NFS and NIS/YP</vt:lpstr>
      <vt:lpstr>RADIUS</vt:lpstr>
      <vt:lpstr>Other Enterprise AAA Technologies</vt:lpstr>
      <vt:lpstr>Auth Drives Architectural Choices And (Easily Integrated) Application Options</vt:lpstr>
      <vt:lpstr>5. The Inter-Domain, Non-Enterprise Case (Really, The World Wide Web)</vt:lpstr>
      <vt:lpstr>We Don't Need Identity Management For All  Internet Applications, Just For The Web</vt:lpstr>
      <vt:lpstr>Public, Internal, and Private Web Access</vt:lpstr>
      <vt:lpstr>Single Sign On (SSO) and OpenID</vt:lpstr>
      <vt:lpstr>6. Federated Authentication With OpenID</vt:lpstr>
      <vt:lpstr>We're Not Going To Rehash The Step-By-Step Process By Which OpenID Works</vt:lpstr>
      <vt:lpstr>PowerPoint Presentation</vt:lpstr>
      <vt:lpstr>Google Is Not the Only OpenID Provider, But It Is Probably the Most Widely Used One</vt:lpstr>
      <vt:lpstr>PowerPoint Presentation</vt:lpstr>
      <vt:lpstr>Not All OpenID Providers Will Necessarily  Work The Way Originally Intended...</vt:lpstr>
      <vt:lpstr>PowerPoint Presentation</vt:lpstr>
      <vt:lpstr>So What DOES Gets Shared When OpenID Is Used? Answer: It Varies By Provider. Blogger?</vt:lpstr>
      <vt:lpstr>Facebook? LOTS More Gets Shared</vt:lpstr>
      <vt:lpstr>Is Disclosing More Information About  Users A Good Thing, or A Bad Thing?</vt:lpstr>
      <vt:lpstr>Other Issues: Does OpenID Have "Critical  Mass?" Perhaps Not, At Least For Drupal</vt:lpstr>
      <vt:lpstr>Still Others Have Tried Supporting OpenID,  And Have Ended Up Transitioning Away  From It For Process-Related Reasons</vt:lpstr>
      <vt:lpstr>PowerPoint Presentation</vt:lpstr>
      <vt:lpstr>I'd Love To Hear What You All Think About  OpenID Based on Your Own Experiences...</vt:lpstr>
      <vt:lpstr>7. Federated Authentication: Shibboleth</vt:lpstr>
      <vt:lpstr>Shibboleth</vt:lpstr>
      <vt:lpstr>Shibboleth Relies on SAML ("SAM-uhl")</vt:lpstr>
      <vt:lpstr>How Shibboleth Works (In A Nutshell)</vt:lpstr>
      <vt:lpstr>A Higher Ed Use Case</vt:lpstr>
      <vt:lpstr>Authentication vs Authorization</vt:lpstr>
      <vt:lpstr>Two Federation Roles: IdPs vs SPs</vt:lpstr>
      <vt:lpstr>A Sample Federation With IdPs and SPs</vt:lpstr>
      <vt:lpstr>PowerPoint Presentation</vt:lpstr>
      <vt:lpstr>Higher Ed Identity Federations Worldwide</vt:lpstr>
      <vt:lpstr>PowerPoint Presentation</vt:lpstr>
      <vt:lpstr>There Are Non-Higher Ed SAML Federations, Too</vt:lpstr>
      <vt:lpstr>How Shibboleth Practically Works: IdP Discovery Pages ("WAYF?")</vt:lpstr>
      <vt:lpstr>Sample WAYF Page</vt:lpstr>
      <vt:lpstr>Another Sample WAYF Page</vt:lpstr>
      <vt:lpstr>A Federal WAYF Page</vt:lpstr>
      <vt:lpstr>Institutional Login Pages</vt:lpstr>
      <vt:lpstr>Sample Institutional Login Page</vt:lpstr>
      <vt:lpstr>Another Sample Institutional Login Page</vt:lpstr>
      <vt:lpstr>Attributes</vt:lpstr>
      <vt:lpstr>Email Addresses vs. ePPNs vs. ePTIDs</vt:lpstr>
      <vt:lpstr>Why Not Just Use Email Addresses?</vt:lpstr>
      <vt:lpstr>Attributes and "Need to Know"</vt:lpstr>
      <vt:lpstr>Law Enforcement/Intelligence "Need to Know"</vt:lpstr>
      <vt:lpstr>Federal Law Enforcement Doesn't Use eduPerson</vt:lpstr>
      <vt:lpstr>PowerPoint Presentation</vt:lpstr>
      <vt:lpstr>GFIPM Is Long and Very Inclusive</vt:lpstr>
      <vt:lpstr>PowerPoint Presentation</vt:lpstr>
      <vt:lpstr>PowerPoint Presentation</vt:lpstr>
      <vt:lpstr>GFIPM: A Top 10 DOJ BJA Global Achievement</vt:lpstr>
      <vt:lpstr>Coming Back to InCommon: Metadata</vt:lpstr>
      <vt:lpstr>What Does Metadata Look Like?</vt:lpstr>
      <vt:lpstr>Some Metadata Repositories</vt:lpstr>
      <vt:lpstr>POP Statements</vt:lpstr>
      <vt:lpstr>Finding Specific Policies in InCommon</vt:lpstr>
      <vt:lpstr>OSU's Specific Information URL</vt:lpstr>
      <vt:lpstr>Security Response to Incidents Involving Federated Authentication</vt:lpstr>
      <vt:lpstr>8. Some Additional Interesting Bits (Including Work In Progress)</vt:lpstr>
      <vt:lpstr>Grouper (Remember those UIDs, GIDs?)</vt:lpstr>
      <vt:lpstr>Scaling Attribute Release</vt:lpstr>
      <vt:lpstr>What About Handling Potential Users  Who Don't Have A "Home" IdP?</vt:lpstr>
      <vt:lpstr>(Experimental) Social-to-SAML Gateways</vt:lpstr>
      <vt:lpstr>NIST 800-63 Levels of Assurance (LOAs)</vt:lpstr>
      <vt:lpstr>An Example of an LOA-4 Type Credential</vt:lpstr>
      <vt:lpstr>Assurance Within InCommon</vt:lpstr>
      <vt:lpstr>Thanks For the Chance To Talk Today!  Are There Any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Identity Ecosystem</dc:title>
  <dc:creator>Joe St Sauver</dc:creator>
  <cp:lastModifiedBy/>
  <cp:revision>266</cp:revision>
  <dcterms:created xsi:type="dcterms:W3CDTF">2013-03-27T16:46:30Z</dcterms:created>
  <dcterms:modified xsi:type="dcterms:W3CDTF">2013-06-04T21:43:02Z</dcterms:modified>
</cp:coreProperties>
</file>