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1"/>
  </p:notesMasterIdLst>
  <p:handoutMasterIdLst>
    <p:handoutMasterId r:id="rId122"/>
  </p:handoutMasterIdLst>
  <p:sldIdLst>
    <p:sldId id="522" r:id="rId2"/>
    <p:sldId id="256" r:id="rId3"/>
    <p:sldId id="300" r:id="rId4"/>
    <p:sldId id="524" r:id="rId5"/>
    <p:sldId id="301" r:id="rId6"/>
    <p:sldId id="302" r:id="rId7"/>
    <p:sldId id="303" r:id="rId8"/>
    <p:sldId id="304" r:id="rId9"/>
    <p:sldId id="307" r:id="rId10"/>
    <p:sldId id="312" r:id="rId11"/>
    <p:sldId id="421" r:id="rId12"/>
    <p:sldId id="422" r:id="rId13"/>
    <p:sldId id="473" r:id="rId14"/>
    <p:sldId id="423" r:id="rId15"/>
    <p:sldId id="435" r:id="rId16"/>
    <p:sldId id="516" r:id="rId17"/>
    <p:sldId id="443" r:id="rId18"/>
    <p:sldId id="448" r:id="rId19"/>
    <p:sldId id="449" r:id="rId20"/>
    <p:sldId id="451" r:id="rId21"/>
    <p:sldId id="450" r:id="rId22"/>
    <p:sldId id="464" r:id="rId23"/>
    <p:sldId id="453" r:id="rId24"/>
    <p:sldId id="455" r:id="rId25"/>
    <p:sldId id="439" r:id="rId26"/>
    <p:sldId id="428" r:id="rId27"/>
    <p:sldId id="542" r:id="rId28"/>
    <p:sldId id="518" r:id="rId29"/>
    <p:sldId id="454" r:id="rId30"/>
    <p:sldId id="456" r:id="rId31"/>
    <p:sldId id="459" r:id="rId32"/>
    <p:sldId id="466" r:id="rId33"/>
    <p:sldId id="431" r:id="rId34"/>
    <p:sldId id="526" r:id="rId35"/>
    <p:sldId id="525" r:id="rId36"/>
    <p:sldId id="503" r:id="rId37"/>
    <p:sldId id="504" r:id="rId38"/>
    <p:sldId id="489" r:id="rId39"/>
    <p:sldId id="441" r:id="rId40"/>
    <p:sldId id="527" r:id="rId41"/>
    <p:sldId id="546" r:id="rId42"/>
    <p:sldId id="469" r:id="rId43"/>
    <p:sldId id="551" r:id="rId44"/>
    <p:sldId id="550" r:id="rId45"/>
    <p:sldId id="470" r:id="rId46"/>
    <p:sldId id="543" r:id="rId47"/>
    <p:sldId id="460" r:id="rId48"/>
    <p:sldId id="521" r:id="rId49"/>
    <p:sldId id="467" r:id="rId50"/>
    <p:sldId id="468" r:id="rId51"/>
    <p:sldId id="461" r:id="rId52"/>
    <p:sldId id="462" r:id="rId53"/>
    <p:sldId id="472" r:id="rId54"/>
    <p:sldId id="523" r:id="rId55"/>
    <p:sldId id="457" r:id="rId56"/>
    <p:sldId id="517" r:id="rId57"/>
    <p:sldId id="474" r:id="rId58"/>
    <p:sldId id="549" r:id="rId59"/>
    <p:sldId id="313" r:id="rId60"/>
    <p:sldId id="314" r:id="rId61"/>
    <p:sldId id="315" r:id="rId62"/>
    <p:sldId id="316" r:id="rId63"/>
    <p:sldId id="317" r:id="rId64"/>
    <p:sldId id="319" r:id="rId65"/>
    <p:sldId id="320" r:id="rId66"/>
    <p:sldId id="321" r:id="rId67"/>
    <p:sldId id="322" r:id="rId68"/>
    <p:sldId id="340" r:id="rId69"/>
    <p:sldId id="341" r:id="rId70"/>
    <p:sldId id="342" r:id="rId71"/>
    <p:sldId id="394" r:id="rId72"/>
    <p:sldId id="343" r:id="rId73"/>
    <p:sldId id="344" r:id="rId74"/>
    <p:sldId id="346" r:id="rId75"/>
    <p:sldId id="347" r:id="rId76"/>
    <p:sldId id="348" r:id="rId77"/>
    <p:sldId id="349" r:id="rId78"/>
    <p:sldId id="350" r:id="rId79"/>
    <p:sldId id="351" r:id="rId80"/>
    <p:sldId id="352" r:id="rId81"/>
    <p:sldId id="353" r:id="rId82"/>
    <p:sldId id="355" r:id="rId83"/>
    <p:sldId id="395" r:id="rId84"/>
    <p:sldId id="396" r:id="rId85"/>
    <p:sldId id="397" r:id="rId86"/>
    <p:sldId id="399" r:id="rId87"/>
    <p:sldId id="404" r:id="rId88"/>
    <p:sldId id="400" r:id="rId89"/>
    <p:sldId id="401" r:id="rId90"/>
    <p:sldId id="402" r:id="rId91"/>
    <p:sldId id="403" r:id="rId92"/>
    <p:sldId id="552" r:id="rId93"/>
    <p:sldId id="553" r:id="rId94"/>
    <p:sldId id="560" r:id="rId95"/>
    <p:sldId id="554" r:id="rId96"/>
    <p:sldId id="555" r:id="rId97"/>
    <p:sldId id="366" r:id="rId98"/>
    <p:sldId id="367" r:id="rId99"/>
    <p:sldId id="372" r:id="rId100"/>
    <p:sldId id="373" r:id="rId101"/>
    <p:sldId id="388" r:id="rId102"/>
    <p:sldId id="389" r:id="rId103"/>
    <p:sldId id="533" r:id="rId104"/>
    <p:sldId id="505" r:id="rId105"/>
    <p:sldId id="534" r:id="rId106"/>
    <p:sldId id="540" r:id="rId107"/>
    <p:sldId id="539" r:id="rId108"/>
    <p:sldId id="556" r:id="rId109"/>
    <p:sldId id="557" r:id="rId110"/>
    <p:sldId id="541" r:id="rId111"/>
    <p:sldId id="513" r:id="rId112"/>
    <p:sldId id="531" r:id="rId113"/>
    <p:sldId id="559" r:id="rId114"/>
    <p:sldId id="532" r:id="rId115"/>
    <p:sldId id="558" r:id="rId116"/>
    <p:sldId id="544" r:id="rId117"/>
    <p:sldId id="545" r:id="rId118"/>
    <p:sldId id="264" r:id="rId119"/>
    <p:sldId id="390" r:id="rId1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3421" autoAdjust="0"/>
    <p:restoredTop sz="99367" autoAdjust="0"/>
  </p:normalViewPr>
  <p:slideViewPr>
    <p:cSldViewPr snapToGrid="0" snapToObjects="1">
      <p:cViewPr varScale="1">
        <p:scale>
          <a:sx n="78" d="100"/>
          <a:sy n="78" d="100"/>
        </p:scale>
        <p:origin x="-2104" y="-104"/>
      </p:cViewPr>
      <p:guideLst>
        <p:guide orient="horz" pos="2160"/>
        <p:guide pos="2880"/>
      </p:guideLst>
    </p:cSldViewPr>
  </p:slideViewPr>
  <p:notesTextViewPr>
    <p:cViewPr>
      <p:scale>
        <a:sx n="100" d="100"/>
        <a:sy n="100" d="100"/>
      </p:scale>
      <p:origin x="0" y="0"/>
    </p:cViewPr>
  </p:notesTextViewPr>
  <p:sorterViewPr>
    <p:cViewPr>
      <p:scale>
        <a:sx n="137" d="100"/>
        <a:sy n="137" d="100"/>
      </p:scale>
      <p:origin x="0" y="50208"/>
    </p:cViewPr>
  </p:sorter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notesMaster" Target="notesMasters/notesMaster1.xml"/><Relationship Id="rId122" Type="http://schemas.openxmlformats.org/officeDocument/2006/relationships/handoutMaster" Target="handoutMasters/handoutMaster1.xml"/><Relationship Id="rId123" Type="http://schemas.openxmlformats.org/officeDocument/2006/relationships/printerSettings" Target="printerSettings/printerSettings1.bin"/><Relationship Id="rId124" Type="http://schemas.openxmlformats.org/officeDocument/2006/relationships/presProps" Target="presProps.xml"/><Relationship Id="rId125" Type="http://schemas.openxmlformats.org/officeDocument/2006/relationships/viewProps" Target="viewProps.xml"/><Relationship Id="rId126" Type="http://schemas.openxmlformats.org/officeDocument/2006/relationships/theme" Target="theme/theme1.xml"/><Relationship Id="rId12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9967837-DE07-6A46-9022-C0D78B7620C1}" type="datetimeFigureOut">
              <a:rPr lang="en-US" smtClean="0"/>
              <a:t>6/15/16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7EDC324-9124-4E46-8367-5A2EBE121F14}" type="slidenum">
              <a:rPr lang="en-US" smtClean="0"/>
              <a:t>‹#›</a:t>
            </a:fld>
            <a:endParaRPr lang="en-US"/>
          </a:p>
        </p:txBody>
      </p:sp>
    </p:spTree>
    <p:extLst>
      <p:ext uri="{BB962C8B-B14F-4D97-AF65-F5344CB8AC3E}">
        <p14:creationId xmlns:p14="http://schemas.microsoft.com/office/powerpoint/2010/main" val="1594859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301F9A-CFE0-C342-A402-3C2DA73CFB81}" type="datetimeFigureOut">
              <a:rPr lang="en-US" smtClean="0"/>
              <a:t>6/15/16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EFBBE7-270C-E446-A185-D9B962F4FE4C}" type="slidenum">
              <a:rPr lang="en-US" smtClean="0"/>
              <a:t>‹#›</a:t>
            </a:fld>
            <a:endParaRPr lang="en-US"/>
          </a:p>
        </p:txBody>
      </p:sp>
    </p:spTree>
    <p:extLst>
      <p:ext uri="{BB962C8B-B14F-4D97-AF65-F5344CB8AC3E}">
        <p14:creationId xmlns:p14="http://schemas.microsoft.com/office/powerpoint/2010/main" val="11581389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305B0D-CA01-9447-99FA-F022F167F0A0}" type="slidenum">
              <a:rPr lang="en-US" smtClean="0"/>
              <a:t>70</a:t>
            </a:fld>
            <a:endParaRPr lang="en-US"/>
          </a:p>
        </p:txBody>
      </p:sp>
    </p:spTree>
    <p:extLst>
      <p:ext uri="{BB962C8B-B14F-4D97-AF65-F5344CB8AC3E}">
        <p14:creationId xmlns:p14="http://schemas.microsoft.com/office/powerpoint/2010/main" val="1489086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305B0D-CA01-9447-99FA-F022F167F0A0}" type="slidenum">
              <a:rPr lang="en-US" smtClean="0"/>
              <a:t>71</a:t>
            </a:fld>
            <a:endParaRPr lang="en-US"/>
          </a:p>
        </p:txBody>
      </p:sp>
    </p:spTree>
    <p:extLst>
      <p:ext uri="{BB962C8B-B14F-4D97-AF65-F5344CB8AC3E}">
        <p14:creationId xmlns:p14="http://schemas.microsoft.com/office/powerpoint/2010/main" val="1489086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101C17-06F2-A34D-BE21-BA9DD97D305E}" type="datetime1">
              <a:rPr lang="en-US" smtClean="0"/>
              <a:t>6/15/16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CEB9E-6AC9-524B-9384-C8FF09E3E880}" type="slidenum">
              <a:rPr lang="en-US" smtClean="0"/>
              <a:t>‹#›</a:t>
            </a:fld>
            <a:endParaRPr lang="en-US"/>
          </a:p>
        </p:txBody>
      </p:sp>
    </p:spTree>
    <p:extLst>
      <p:ext uri="{BB962C8B-B14F-4D97-AF65-F5344CB8AC3E}">
        <p14:creationId xmlns:p14="http://schemas.microsoft.com/office/powerpoint/2010/main" val="863092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054EAE-4E03-B246-A4D4-522FD13DD940}" type="datetime1">
              <a:rPr lang="en-US" smtClean="0"/>
              <a:t>6/15/16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CEB9E-6AC9-524B-9384-C8FF09E3E880}" type="slidenum">
              <a:rPr lang="en-US" smtClean="0"/>
              <a:t>‹#›</a:t>
            </a:fld>
            <a:endParaRPr lang="en-US"/>
          </a:p>
        </p:txBody>
      </p:sp>
    </p:spTree>
    <p:extLst>
      <p:ext uri="{BB962C8B-B14F-4D97-AF65-F5344CB8AC3E}">
        <p14:creationId xmlns:p14="http://schemas.microsoft.com/office/powerpoint/2010/main" val="990006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9DA8F2-1A1F-A941-B786-2CA05583A2D1}" type="datetime1">
              <a:rPr lang="en-US" smtClean="0"/>
              <a:t>6/15/16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CEB9E-6AC9-524B-9384-C8FF09E3E880}" type="slidenum">
              <a:rPr lang="en-US" smtClean="0"/>
              <a:t>‹#›</a:t>
            </a:fld>
            <a:endParaRPr lang="en-US"/>
          </a:p>
        </p:txBody>
      </p:sp>
    </p:spTree>
    <p:extLst>
      <p:ext uri="{BB962C8B-B14F-4D97-AF65-F5344CB8AC3E}">
        <p14:creationId xmlns:p14="http://schemas.microsoft.com/office/powerpoint/2010/main" val="2620311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A35CC2-5945-2244-A546-FA4786BCA26D}" type="datetime1">
              <a:rPr lang="en-US" smtClean="0"/>
              <a:t>6/15/16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CEB9E-6AC9-524B-9384-C8FF09E3E880}" type="slidenum">
              <a:rPr lang="en-US" smtClean="0"/>
              <a:t>‹#›</a:t>
            </a:fld>
            <a:endParaRPr lang="en-US"/>
          </a:p>
        </p:txBody>
      </p:sp>
    </p:spTree>
    <p:extLst>
      <p:ext uri="{BB962C8B-B14F-4D97-AF65-F5344CB8AC3E}">
        <p14:creationId xmlns:p14="http://schemas.microsoft.com/office/powerpoint/2010/main" val="2209042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D8F9A6-D4B2-B44B-9B1C-4A1A18F6A449}" type="datetime1">
              <a:rPr lang="en-US" smtClean="0"/>
              <a:t>6/15/16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CEB9E-6AC9-524B-9384-C8FF09E3E880}" type="slidenum">
              <a:rPr lang="en-US" smtClean="0"/>
              <a:t>‹#›</a:t>
            </a:fld>
            <a:endParaRPr lang="en-US"/>
          </a:p>
        </p:txBody>
      </p:sp>
    </p:spTree>
    <p:extLst>
      <p:ext uri="{BB962C8B-B14F-4D97-AF65-F5344CB8AC3E}">
        <p14:creationId xmlns:p14="http://schemas.microsoft.com/office/powerpoint/2010/main" val="137328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42F3FF-AA94-6C46-9E2C-1C8FFF693AF0}" type="datetime1">
              <a:rPr lang="en-US" smtClean="0"/>
              <a:t>6/15/16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CEB9E-6AC9-524B-9384-C8FF09E3E880}" type="slidenum">
              <a:rPr lang="en-US" smtClean="0"/>
              <a:t>‹#›</a:t>
            </a:fld>
            <a:endParaRPr lang="en-US"/>
          </a:p>
        </p:txBody>
      </p:sp>
    </p:spTree>
    <p:extLst>
      <p:ext uri="{BB962C8B-B14F-4D97-AF65-F5344CB8AC3E}">
        <p14:creationId xmlns:p14="http://schemas.microsoft.com/office/powerpoint/2010/main" val="2049223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FFF2F7-14B2-6344-81F8-5A0613B4E17D}" type="datetime1">
              <a:rPr lang="en-US" smtClean="0"/>
              <a:t>6/15/16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ACEB9E-6AC9-524B-9384-C8FF09E3E880}" type="slidenum">
              <a:rPr lang="en-US" smtClean="0"/>
              <a:t>‹#›</a:t>
            </a:fld>
            <a:endParaRPr lang="en-US"/>
          </a:p>
        </p:txBody>
      </p:sp>
    </p:spTree>
    <p:extLst>
      <p:ext uri="{BB962C8B-B14F-4D97-AF65-F5344CB8AC3E}">
        <p14:creationId xmlns:p14="http://schemas.microsoft.com/office/powerpoint/2010/main" val="2487176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E77179-28ED-294F-89B8-8DA6DCCC819F}" type="datetime1">
              <a:rPr lang="en-US" smtClean="0"/>
              <a:t>6/15/16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ACEB9E-6AC9-524B-9384-C8FF09E3E880}" type="slidenum">
              <a:rPr lang="en-US" smtClean="0"/>
              <a:t>‹#›</a:t>
            </a:fld>
            <a:endParaRPr lang="en-US"/>
          </a:p>
        </p:txBody>
      </p:sp>
    </p:spTree>
    <p:extLst>
      <p:ext uri="{BB962C8B-B14F-4D97-AF65-F5344CB8AC3E}">
        <p14:creationId xmlns:p14="http://schemas.microsoft.com/office/powerpoint/2010/main" val="1375324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09D524-CC34-2F43-AEB0-54DB0BCBE559}" type="datetime1">
              <a:rPr lang="en-US" smtClean="0"/>
              <a:t>6/15/16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CEB9E-6AC9-524B-9384-C8FF09E3E880}" type="slidenum">
              <a:rPr lang="en-US" smtClean="0"/>
              <a:t>‹#›</a:t>
            </a:fld>
            <a:endParaRPr lang="en-US"/>
          </a:p>
        </p:txBody>
      </p:sp>
    </p:spTree>
    <p:extLst>
      <p:ext uri="{BB962C8B-B14F-4D97-AF65-F5344CB8AC3E}">
        <p14:creationId xmlns:p14="http://schemas.microsoft.com/office/powerpoint/2010/main" val="4035276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B8E937-25B6-0F43-95A3-055918620561}" type="datetime1">
              <a:rPr lang="en-US" smtClean="0"/>
              <a:t>6/15/16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CEB9E-6AC9-524B-9384-C8FF09E3E880}" type="slidenum">
              <a:rPr lang="en-US" smtClean="0"/>
              <a:t>‹#›</a:t>
            </a:fld>
            <a:endParaRPr lang="en-US"/>
          </a:p>
        </p:txBody>
      </p:sp>
    </p:spTree>
    <p:extLst>
      <p:ext uri="{BB962C8B-B14F-4D97-AF65-F5344CB8AC3E}">
        <p14:creationId xmlns:p14="http://schemas.microsoft.com/office/powerpoint/2010/main" val="997630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7F7841-78D6-B542-A401-A25D379EF2FD}" type="datetime1">
              <a:rPr lang="en-US" smtClean="0"/>
              <a:t>6/15/16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CEB9E-6AC9-524B-9384-C8FF09E3E880}" type="slidenum">
              <a:rPr lang="en-US" smtClean="0"/>
              <a:t>‹#›</a:t>
            </a:fld>
            <a:endParaRPr lang="en-US"/>
          </a:p>
        </p:txBody>
      </p:sp>
    </p:spTree>
    <p:extLst>
      <p:ext uri="{BB962C8B-B14F-4D97-AF65-F5344CB8AC3E}">
        <p14:creationId xmlns:p14="http://schemas.microsoft.com/office/powerpoint/2010/main" val="311826632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1AAD44-E845-DE41-99C9-8CE030403F22}" type="datetime1">
              <a:rPr lang="en-US" smtClean="0"/>
              <a:t>6/15/16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ACEB9E-6AC9-524B-9384-C8FF09E3E880}" type="slidenum">
              <a:rPr lang="en-US" smtClean="0"/>
              <a:t>‹#›</a:t>
            </a:fld>
            <a:endParaRPr lang="en-US"/>
          </a:p>
        </p:txBody>
      </p:sp>
    </p:spTree>
    <p:extLst>
      <p:ext uri="{BB962C8B-B14F-4D97-AF65-F5344CB8AC3E}">
        <p14:creationId xmlns:p14="http://schemas.microsoft.com/office/powerpoint/2010/main" val="2686376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5.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6.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061700" y="5715000"/>
            <a:ext cx="184666" cy="461665"/>
          </a:xfrm>
          <a:prstGeom prst="rect">
            <a:avLst/>
          </a:prstGeom>
          <a:noFill/>
        </p:spPr>
        <p:txBody>
          <a:bodyPr wrap="none" rtlCol="0">
            <a:spAutoFit/>
          </a:bodyPr>
          <a:lstStyle/>
          <a:p>
            <a:endParaRPr lang="en-US" dirty="0"/>
          </a:p>
        </p:txBody>
      </p:sp>
      <p:pic>
        <p:nvPicPr>
          <p:cNvPr id="8" name="Picture 7" descr="social-medi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5261687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189" y="1170869"/>
            <a:ext cx="8336039" cy="3452685"/>
          </a:xfrm>
        </p:spPr>
        <p:txBody>
          <a:bodyPr>
            <a:normAutofit/>
          </a:bodyPr>
          <a:lstStyle/>
          <a:p>
            <a:r>
              <a:rPr lang="en-US" sz="3200" b="1" dirty="0" smtClean="0"/>
              <a:t>II. 'But Joe! That Was Years Ago.</a:t>
            </a:r>
            <a:br>
              <a:rPr lang="en-US" sz="3200" b="1" dirty="0" smtClean="0"/>
            </a:br>
            <a:r>
              <a:rPr lang="en-US" sz="3200" b="1" dirty="0" smtClean="0"/>
              <a:t>Pervasive Monitoring In The US</a:t>
            </a:r>
            <a:br>
              <a:rPr lang="en-US" sz="3200" b="1" dirty="0" smtClean="0"/>
            </a:br>
            <a:r>
              <a:rPr lang="en-US" sz="3200" b="1" dirty="0" smtClean="0"/>
              <a:t>Has Been "Reformed"... Hasn't It?'</a:t>
            </a:r>
            <a:br>
              <a:rPr lang="en-US" sz="3200" b="1" dirty="0" smtClean="0"/>
            </a:br>
            <a:r>
              <a:rPr lang="en-US" sz="3200" b="1" dirty="0"/>
              <a:t/>
            </a:r>
            <a:br>
              <a:rPr lang="en-US" sz="3200" b="1" dirty="0"/>
            </a:br>
            <a:r>
              <a:rPr lang="en-US" sz="3200" b="1" dirty="0" smtClean="0"/>
              <a:t>(AKA, Do </a:t>
            </a:r>
            <a:r>
              <a:rPr lang="en-US" sz="3200" b="1" dirty="0"/>
              <a:t>W</a:t>
            </a:r>
            <a:r>
              <a:rPr lang="en-US" sz="3200" b="1" dirty="0" smtClean="0"/>
              <a:t>e </a:t>
            </a:r>
            <a:r>
              <a:rPr lang="en-US" sz="3200" b="1" i="1" dirty="0" smtClean="0"/>
              <a:t>REALLY</a:t>
            </a:r>
            <a:r>
              <a:rPr lang="en-US" sz="3200" b="1" dirty="0" smtClean="0"/>
              <a:t> Have To </a:t>
            </a:r>
            <a:br>
              <a:rPr lang="en-US" sz="3200" b="1" dirty="0" smtClean="0"/>
            </a:br>
            <a:r>
              <a:rPr lang="en-US" sz="3200" b="1" dirty="0" smtClean="0"/>
              <a:t>Keep Fighting This Fight?)</a:t>
            </a:r>
            <a:endParaRPr lang="en-US" sz="3200" b="1" dirty="0"/>
          </a:p>
        </p:txBody>
      </p:sp>
    </p:spTree>
    <p:extLst>
      <p:ext uri="{BB962C8B-B14F-4D97-AF65-F5344CB8AC3E}">
        <p14:creationId xmlns:p14="http://schemas.microsoft.com/office/powerpoint/2010/main" val="5189553"/>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48545"/>
          </a:xfrm>
        </p:spPr>
        <p:txBody>
          <a:bodyPr>
            <a:normAutofit/>
          </a:bodyPr>
          <a:lstStyle/>
          <a:p>
            <a:r>
              <a:rPr lang="en-US" sz="3200" b="1" dirty="0" smtClean="0"/>
              <a:t>Nonetheless, </a:t>
            </a:r>
            <a:r>
              <a:rPr lang="en-US" sz="3200" b="1" dirty="0" smtClean="0"/>
              <a:t>M3AAWG Has </a:t>
            </a:r>
            <a:r>
              <a:rPr lang="en-US" sz="3200" b="1" dirty="0" smtClean="0"/>
              <a:t>Done Training </a:t>
            </a:r>
            <a:r>
              <a:rPr lang="en-US" sz="3200" b="1" dirty="0" smtClean="0"/>
              <a:t/>
            </a:r>
            <a:br>
              <a:rPr lang="en-US" sz="3200" b="1" dirty="0" smtClean="0"/>
            </a:br>
            <a:r>
              <a:rPr lang="en-US" sz="3200" b="1" dirty="0" smtClean="0"/>
              <a:t>For Both S</a:t>
            </a:r>
            <a:r>
              <a:rPr lang="en-US" sz="3200" b="1" dirty="0" smtClean="0"/>
              <a:t>/MIME and PGP/GPG</a:t>
            </a:r>
            <a:endParaRPr lang="en-US" sz="3200" b="1" dirty="0"/>
          </a:p>
        </p:txBody>
      </p:sp>
      <p:sp>
        <p:nvSpPr>
          <p:cNvPr id="3" name="Content Placeholder 2"/>
          <p:cNvSpPr>
            <a:spLocks noGrp="1"/>
          </p:cNvSpPr>
          <p:nvPr>
            <p:ph idx="1"/>
          </p:nvPr>
        </p:nvSpPr>
        <p:spPr>
          <a:xfrm>
            <a:off x="237067" y="1343909"/>
            <a:ext cx="8703733" cy="5277023"/>
          </a:xfrm>
        </p:spPr>
        <p:txBody>
          <a:bodyPr>
            <a:noAutofit/>
          </a:bodyPr>
          <a:lstStyle/>
          <a:p>
            <a:r>
              <a:rPr lang="en-US" sz="2400" i="1" dirty="0">
                <a:latin typeface="Calibri" charset="0"/>
                <a:ea typeface="ＭＳ Ｐゴシック" charset="0"/>
                <a:cs typeface="ＭＳ Ｐゴシック" charset="0"/>
              </a:rPr>
              <a:t>Client Certs and S/MIME Signing and Encryption: An Introduction</a:t>
            </a:r>
            <a:r>
              <a:rPr lang="en-US" sz="2400" dirty="0">
                <a:latin typeface="Calibri" charset="0"/>
                <a:ea typeface="ＭＳ Ｐゴシック" charset="0"/>
                <a:cs typeface="ＭＳ Ｐゴシック" charset="0"/>
              </a:rPr>
              <a:t/>
            </a:r>
            <a:br>
              <a:rPr lang="en-US" sz="2400" dirty="0">
                <a:latin typeface="Calibri" charset="0"/>
                <a:ea typeface="ＭＳ Ｐゴシック" charset="0"/>
                <a:cs typeface="ＭＳ Ｐゴシック" charset="0"/>
              </a:rPr>
            </a:br>
            <a:r>
              <a:rPr lang="en-US" sz="2400" dirty="0">
                <a:latin typeface="Calibri" charset="0"/>
                <a:ea typeface="ＭＳ Ｐゴシック" charset="0"/>
                <a:cs typeface="ＭＳ Ｐゴシック" charset="0"/>
              </a:rPr>
              <a:t>Feb 20, 2012, M</a:t>
            </a:r>
            <a:r>
              <a:rPr lang="en-US" sz="2400" baseline="30000" dirty="0">
                <a:latin typeface="Calibri" charset="0"/>
                <a:ea typeface="ＭＳ Ｐゴシック" charset="0"/>
                <a:cs typeface="ＭＳ Ｐゴシック" charset="0"/>
              </a:rPr>
              <a:t>3</a:t>
            </a:r>
            <a:r>
              <a:rPr lang="en-US" sz="2400" dirty="0">
                <a:latin typeface="Calibri" charset="0"/>
                <a:ea typeface="ＭＳ Ｐゴシック" charset="0"/>
                <a:cs typeface="ＭＳ Ｐゴシック" charset="0"/>
              </a:rPr>
              <a:t>AAWG 24, San Francisco</a:t>
            </a:r>
            <a:br>
              <a:rPr lang="en-US" sz="2400" dirty="0">
                <a:latin typeface="Calibri" charset="0"/>
                <a:ea typeface="ＭＳ Ｐゴシック" charset="0"/>
                <a:cs typeface="ＭＳ Ｐゴシック" charset="0"/>
              </a:rPr>
            </a:br>
            <a:r>
              <a:rPr lang="en-US" sz="2400" dirty="0">
                <a:latin typeface="Calibri" charset="0"/>
                <a:ea typeface="ＭＳ Ｐゴシック" charset="0"/>
                <a:cs typeface="ＭＳ Ｐゴシック" charset="0"/>
              </a:rPr>
              <a:t>https://www.stsauver.com/joe/maawg24/maawg24.</a:t>
            </a:r>
            <a:r>
              <a:rPr lang="en-US" sz="2400" dirty="0" smtClean="0">
                <a:latin typeface="Calibri" charset="0"/>
                <a:ea typeface="ＭＳ Ｐゴシック" charset="0"/>
                <a:cs typeface="ＭＳ Ｐゴシック" charset="0"/>
              </a:rPr>
              <a:t>pdf </a:t>
            </a:r>
          </a:p>
          <a:p>
            <a:endParaRPr lang="en-US" sz="2400" dirty="0">
              <a:latin typeface="Calibri" charset="0"/>
              <a:ea typeface="ＭＳ Ｐゴシック" charset="0"/>
              <a:cs typeface="ＭＳ Ｐゴシック" charset="0"/>
            </a:endParaRPr>
          </a:p>
          <a:p>
            <a:r>
              <a:rPr lang="en-US" sz="2400" i="1" dirty="0"/>
              <a:t>Pretty Good Privacy (PGP) &amp; GNU Privacy Guard (GPG): Just Enough Training To Make You Dangerous</a:t>
            </a:r>
            <a:r>
              <a:rPr lang="en-US" sz="2400" dirty="0"/>
              <a:t>, June 8, 2015, </a:t>
            </a:r>
            <a:r>
              <a:rPr lang="en-US" sz="2400" dirty="0" smtClean="0"/>
              <a:t/>
            </a:r>
            <a:br>
              <a:rPr lang="en-US" sz="2400" dirty="0" smtClean="0"/>
            </a:br>
            <a:r>
              <a:rPr lang="en-US" sz="2400" dirty="0" smtClean="0"/>
              <a:t>M</a:t>
            </a:r>
            <a:r>
              <a:rPr lang="en-US" sz="2400" baseline="30000" dirty="0" smtClean="0"/>
              <a:t>3</a:t>
            </a:r>
            <a:r>
              <a:rPr lang="en-US" sz="2400" dirty="0" smtClean="0"/>
              <a:t>AAWG </a:t>
            </a:r>
            <a:r>
              <a:rPr lang="en-US" sz="2400" dirty="0"/>
              <a:t>34, Dublin, Ireland</a:t>
            </a:r>
            <a:br>
              <a:rPr lang="en-US" sz="2400" dirty="0"/>
            </a:br>
            <a:r>
              <a:rPr lang="en-US" sz="2400" dirty="0"/>
              <a:t>https://www.stsauver.com/joe/</a:t>
            </a:r>
            <a:r>
              <a:rPr lang="en-US" sz="2400" dirty="0" err="1"/>
              <a:t>pgp</a:t>
            </a:r>
            <a:r>
              <a:rPr lang="en-US" sz="2400" dirty="0"/>
              <a:t>-tutorial/</a:t>
            </a:r>
            <a:r>
              <a:rPr lang="en-US" sz="2400" dirty="0" err="1"/>
              <a:t>pgp-</a:t>
            </a:r>
            <a:r>
              <a:rPr lang="en-US" sz="2400" dirty="0" err="1" smtClean="0"/>
              <a:t>tutorial.pdf</a:t>
            </a:r>
            <a:endParaRPr lang="en-US" sz="2400" dirty="0" smtClean="0"/>
          </a:p>
          <a:p>
            <a:endParaRPr lang="en-US" sz="2400" dirty="0"/>
          </a:p>
          <a:p>
            <a:r>
              <a:rPr lang="en-US" sz="2400" dirty="0" smtClean="0"/>
              <a:t>Additional</a:t>
            </a:r>
            <a:r>
              <a:rPr lang="en-US" sz="2400" dirty="0" smtClean="0"/>
              <a:t> trainings and a broader selection of software integrations may help uptake of PGP/GPG and S/MIME by average Internet user populations.</a:t>
            </a:r>
            <a:endParaRPr lang="en-US" sz="2400" dirty="0"/>
          </a:p>
        </p:txBody>
      </p:sp>
      <p:sp>
        <p:nvSpPr>
          <p:cNvPr id="4" name="Slide Number Placeholder 3"/>
          <p:cNvSpPr>
            <a:spLocks noGrp="1"/>
          </p:cNvSpPr>
          <p:nvPr>
            <p:ph type="sldNum" sz="quarter" idx="12"/>
          </p:nvPr>
        </p:nvSpPr>
        <p:spPr/>
        <p:txBody>
          <a:bodyPr/>
          <a:lstStyle/>
          <a:p>
            <a:fld id="{895740CC-497F-A94D-B855-144E65AFD84C}" type="slidenum">
              <a:rPr lang="en-US" smtClean="0"/>
              <a:t>100</a:t>
            </a:fld>
            <a:endParaRPr lang="en-US"/>
          </a:p>
        </p:txBody>
      </p:sp>
    </p:spTree>
    <p:extLst>
      <p:ext uri="{BB962C8B-B14F-4D97-AF65-F5344CB8AC3E}">
        <p14:creationId xmlns:p14="http://schemas.microsoft.com/office/powerpoint/2010/main" val="511323994"/>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a:normAutofit/>
          </a:bodyPr>
          <a:lstStyle/>
          <a:p>
            <a:r>
              <a:rPr lang="en-US" sz="3200" b="1" dirty="0" smtClean="0"/>
              <a:t>XI. "</a:t>
            </a:r>
            <a:r>
              <a:rPr lang="en-US" sz="3200" b="1" dirty="0"/>
              <a:t>The Potential Role of DANE TLSA </a:t>
            </a:r>
            <a:r>
              <a:rPr lang="en-US" sz="3200" b="1" dirty="0" smtClean="0"/>
              <a:t/>
            </a:r>
            <a:br>
              <a:rPr lang="en-US" sz="3200" b="1" dirty="0" smtClean="0"/>
            </a:br>
            <a:r>
              <a:rPr lang="en-US" sz="3200" b="1" dirty="0" smtClean="0"/>
              <a:t>in </a:t>
            </a:r>
            <a:r>
              <a:rPr lang="en-US" sz="3200" b="1" dirty="0"/>
              <a:t>Securing MTA-to-MTA </a:t>
            </a:r>
            <a:r>
              <a:rPr lang="en-US" sz="3200" b="1" dirty="0" smtClean="0"/>
              <a:t>Flows" </a:t>
            </a:r>
            <a:endParaRPr lang="en-US" sz="3200" b="1" dirty="0"/>
          </a:p>
        </p:txBody>
      </p:sp>
    </p:spTree>
    <p:extLst>
      <p:ext uri="{BB962C8B-B14F-4D97-AF65-F5344CB8AC3E}">
        <p14:creationId xmlns:p14="http://schemas.microsoft.com/office/powerpoint/2010/main" val="4151895621"/>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94107"/>
          </a:xfrm>
        </p:spPr>
        <p:txBody>
          <a:bodyPr>
            <a:normAutofit/>
          </a:bodyPr>
          <a:lstStyle/>
          <a:p>
            <a:r>
              <a:rPr lang="en-US" sz="3200" b="1" dirty="0" smtClean="0"/>
              <a:t>DANE TLSA</a:t>
            </a:r>
            <a:endParaRPr lang="en-US" sz="3200" b="1" dirty="0"/>
          </a:p>
        </p:txBody>
      </p:sp>
      <p:sp>
        <p:nvSpPr>
          <p:cNvPr id="3" name="Content Placeholder 2"/>
          <p:cNvSpPr>
            <a:spLocks noGrp="1"/>
          </p:cNvSpPr>
          <p:nvPr>
            <p:ph idx="1"/>
          </p:nvPr>
        </p:nvSpPr>
        <p:spPr>
          <a:xfrm>
            <a:off x="206727" y="694107"/>
            <a:ext cx="8697321" cy="6027367"/>
          </a:xfrm>
        </p:spPr>
        <p:txBody>
          <a:bodyPr>
            <a:noAutofit/>
          </a:bodyPr>
          <a:lstStyle/>
          <a:p>
            <a:r>
              <a:rPr lang="en-US" sz="2400" dirty="0" smtClean="0"/>
              <a:t>DANE TLSA has the potential to deter 3</a:t>
            </a:r>
            <a:r>
              <a:rPr lang="en-US" sz="2400" baseline="30000" dirty="0" smtClean="0"/>
              <a:t>rd</a:t>
            </a:r>
            <a:r>
              <a:rPr lang="en-US" sz="2400" dirty="0" smtClean="0"/>
              <a:t> parties from using improperly-obtained globally-trusted certificates, however it</a:t>
            </a:r>
            <a:br>
              <a:rPr lang="en-US" sz="2400" dirty="0" smtClean="0"/>
            </a:br>
            <a:r>
              <a:rPr lang="en-US" sz="2400" dirty="0" smtClean="0"/>
              <a:t>depends on sites having:</a:t>
            </a:r>
            <a:br>
              <a:rPr lang="en-US" sz="2400" dirty="0" smtClean="0"/>
            </a:br>
            <a:endParaRPr lang="en-US" sz="2000" dirty="0" smtClean="0"/>
          </a:p>
          <a:p>
            <a:pPr lvl="1"/>
            <a:r>
              <a:rPr lang="en-US" sz="2000" dirty="0" smtClean="0"/>
              <a:t>DNSSEC</a:t>
            </a:r>
          </a:p>
          <a:p>
            <a:pPr lvl="1"/>
            <a:r>
              <a:rPr lang="en-US" sz="2000" dirty="0" smtClean="0"/>
              <a:t>An MTA which supports DANE</a:t>
            </a:r>
            <a:endParaRPr lang="en-US" sz="2000" dirty="0"/>
          </a:p>
          <a:p>
            <a:endParaRPr lang="en-US" sz="2400" dirty="0" smtClean="0"/>
          </a:p>
          <a:p>
            <a:r>
              <a:rPr lang="en-US" sz="2400" dirty="0" smtClean="0"/>
              <a:t>Deployment of DANE TLSA has been slow to date. You can check sites of interest using the tester that's available at:</a:t>
            </a:r>
            <a:br>
              <a:rPr lang="en-US" sz="2400" dirty="0" smtClean="0"/>
            </a:br>
            <a:r>
              <a:rPr lang="en-US" sz="2400" dirty="0" smtClean="0"/>
              <a:t/>
            </a:r>
            <a:br>
              <a:rPr lang="en-US" sz="2400" dirty="0" smtClean="0"/>
            </a:br>
            <a:r>
              <a:rPr lang="en-US" sz="2400" dirty="0" smtClean="0"/>
              <a:t>		https</a:t>
            </a:r>
            <a:r>
              <a:rPr lang="en-US" sz="2400" dirty="0"/>
              <a:t>://dane.sys4.de</a:t>
            </a:r>
            <a:r>
              <a:rPr lang="en-US" sz="2400" dirty="0" smtClean="0"/>
              <a:t>/</a:t>
            </a:r>
            <a:br>
              <a:rPr lang="en-US" sz="2400" dirty="0" smtClean="0"/>
            </a:br>
            <a:r>
              <a:rPr lang="en-US" sz="2400" dirty="0" smtClean="0"/>
              <a:t/>
            </a:r>
            <a:br>
              <a:rPr lang="en-US" sz="2400" dirty="0" smtClean="0"/>
            </a:br>
            <a:r>
              <a:rPr lang="en-US" sz="2400" dirty="0" smtClean="0"/>
              <a:t>Example of a site that </a:t>
            </a:r>
            <a:r>
              <a:rPr lang="en-US" sz="2400" b="1" dirty="0" smtClean="0"/>
              <a:t>does</a:t>
            </a:r>
            <a:r>
              <a:rPr lang="en-US" sz="2400" dirty="0" smtClean="0"/>
              <a:t> do DANE: </a:t>
            </a:r>
            <a:r>
              <a:rPr lang="en-US" sz="2400" dirty="0" err="1" smtClean="0"/>
              <a:t>ietf.org</a:t>
            </a:r>
            <a:r>
              <a:rPr lang="en-US" sz="2400" dirty="0" smtClean="0"/>
              <a:t/>
            </a:r>
            <a:br>
              <a:rPr lang="en-US" sz="2400" dirty="0" smtClean="0"/>
            </a:br>
            <a:r>
              <a:rPr lang="en-US" sz="2400" dirty="0" smtClean="0"/>
              <a:t>Example of a site that does DNSSEC, but </a:t>
            </a:r>
            <a:r>
              <a:rPr lang="en-US" sz="2400" b="1" dirty="0" smtClean="0"/>
              <a:t>not </a:t>
            </a:r>
            <a:r>
              <a:rPr lang="en-US" sz="2400" dirty="0" smtClean="0"/>
              <a:t>DANE: </a:t>
            </a:r>
            <a:r>
              <a:rPr lang="en-US" sz="2400" dirty="0" err="1" smtClean="0"/>
              <a:t>icann.org</a:t>
            </a:r>
            <a:r>
              <a:rPr lang="en-US" sz="2400" dirty="0" smtClean="0"/>
              <a:t/>
            </a:r>
            <a:br>
              <a:rPr lang="en-US" sz="2400" dirty="0" smtClean="0"/>
            </a:br>
            <a:r>
              <a:rPr lang="en-US" sz="2400" dirty="0" smtClean="0"/>
              <a:t>Example of sites that do neither: [lots of those, sadly!]</a:t>
            </a:r>
            <a:endParaRPr lang="en-US" sz="2400" dirty="0"/>
          </a:p>
        </p:txBody>
      </p:sp>
      <p:sp>
        <p:nvSpPr>
          <p:cNvPr id="4" name="Slide Number Placeholder 3"/>
          <p:cNvSpPr>
            <a:spLocks noGrp="1"/>
          </p:cNvSpPr>
          <p:nvPr>
            <p:ph type="sldNum" sz="quarter" idx="12"/>
          </p:nvPr>
        </p:nvSpPr>
        <p:spPr/>
        <p:txBody>
          <a:bodyPr/>
          <a:lstStyle/>
          <a:p>
            <a:fld id="{895740CC-497F-A94D-B855-144E65AFD84C}" type="slidenum">
              <a:rPr lang="en-US" smtClean="0"/>
              <a:t>102</a:t>
            </a:fld>
            <a:endParaRPr lang="en-US"/>
          </a:p>
        </p:txBody>
      </p:sp>
    </p:spTree>
    <p:extLst>
      <p:ext uri="{BB962C8B-B14F-4D97-AF65-F5344CB8AC3E}">
        <p14:creationId xmlns:p14="http://schemas.microsoft.com/office/powerpoint/2010/main" val="3822828791"/>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7415"/>
          </a:xfrm>
        </p:spPr>
        <p:txBody>
          <a:bodyPr>
            <a:normAutofit/>
          </a:bodyPr>
          <a:lstStyle/>
          <a:p>
            <a:r>
              <a:rPr lang="en-US" sz="3200" b="1" dirty="0" smtClean="0"/>
              <a:t>A Sample Report</a:t>
            </a:r>
            <a:endParaRPr lang="en-US" sz="3200" b="1" dirty="0"/>
          </a:p>
        </p:txBody>
      </p:sp>
      <p:sp>
        <p:nvSpPr>
          <p:cNvPr id="4" name="Slide Number Placeholder 3"/>
          <p:cNvSpPr>
            <a:spLocks noGrp="1"/>
          </p:cNvSpPr>
          <p:nvPr>
            <p:ph type="sldNum" sz="quarter" idx="12"/>
          </p:nvPr>
        </p:nvSpPr>
        <p:spPr/>
        <p:txBody>
          <a:bodyPr/>
          <a:lstStyle/>
          <a:p>
            <a:fld id="{895740CC-497F-A94D-B855-144E65AFD84C}" type="slidenum">
              <a:rPr lang="en-US" smtClean="0"/>
              <a:t>103</a:t>
            </a:fld>
            <a:endParaRPr lang="en-US"/>
          </a:p>
        </p:txBody>
      </p:sp>
      <p:pic>
        <p:nvPicPr>
          <p:cNvPr id="5" name="Picture 4" descr="m3aawg-tls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131668"/>
            <a:ext cx="8229600" cy="3685233"/>
          </a:xfrm>
          <a:prstGeom prst="rect">
            <a:avLst/>
          </a:prstGeom>
        </p:spPr>
      </p:pic>
      <p:sp>
        <p:nvSpPr>
          <p:cNvPr id="3" name="TextBox 2"/>
          <p:cNvSpPr txBox="1"/>
          <p:nvPr/>
        </p:nvSpPr>
        <p:spPr>
          <a:xfrm>
            <a:off x="575733" y="4875535"/>
            <a:ext cx="7770878" cy="1569660"/>
          </a:xfrm>
          <a:prstGeom prst="rect">
            <a:avLst/>
          </a:prstGeom>
          <a:noFill/>
        </p:spPr>
        <p:txBody>
          <a:bodyPr wrap="none" rtlCol="0">
            <a:spAutoFit/>
          </a:bodyPr>
          <a:lstStyle/>
          <a:p>
            <a:r>
              <a:rPr lang="en-US" sz="2400" dirty="0" smtClean="0"/>
              <a:t>Suggestion (in the spirit of eating one's dog's own food):</a:t>
            </a:r>
            <a:br>
              <a:rPr lang="en-US" sz="2400" dirty="0" smtClean="0"/>
            </a:br>
            <a:r>
              <a:rPr lang="en-US" sz="2400" dirty="0" smtClean="0"/>
              <a:t/>
            </a:r>
            <a:br>
              <a:rPr lang="en-US" sz="2400" dirty="0" smtClean="0"/>
            </a:br>
            <a:r>
              <a:rPr lang="en-US" sz="2400" dirty="0" smtClean="0"/>
              <a:t>M3AAWG </a:t>
            </a:r>
            <a:r>
              <a:rPr lang="en-US" sz="2400" dirty="0" smtClean="0"/>
              <a:t>should sign its own zone, and validate the DNSSEC </a:t>
            </a:r>
            <a:br>
              <a:rPr lang="en-US" sz="2400" dirty="0" smtClean="0"/>
            </a:br>
            <a:r>
              <a:rPr lang="en-US" sz="2400" dirty="0" smtClean="0"/>
              <a:t>signatures of others. M3AAWG should also do DANE.</a:t>
            </a:r>
            <a:endParaRPr lang="en-US" sz="2400" dirty="0"/>
          </a:p>
        </p:txBody>
      </p:sp>
    </p:spTree>
    <p:extLst>
      <p:ext uri="{BB962C8B-B14F-4D97-AF65-F5344CB8AC3E}">
        <p14:creationId xmlns:p14="http://schemas.microsoft.com/office/powerpoint/2010/main" val="219192297"/>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b="1" dirty="0" smtClean="0"/>
              <a:t>XII. Authentication, Anonymity,</a:t>
            </a:r>
            <a:br>
              <a:rPr lang="en-US" sz="3200" b="1" dirty="0" smtClean="0"/>
            </a:br>
            <a:r>
              <a:rPr lang="en-US" sz="3200" b="1" dirty="0" smtClean="0"/>
              <a:t>And Identity Management</a:t>
            </a:r>
            <a:br>
              <a:rPr lang="en-US" sz="3200" b="1" dirty="0" smtClean="0"/>
            </a:br>
            <a:r>
              <a:rPr lang="en-US" sz="3200" b="1" dirty="0" smtClean="0"/>
              <a:t>(AT LAST!)</a:t>
            </a:r>
            <a:endParaRPr lang="en-US" sz="3200" b="1" dirty="0"/>
          </a:p>
        </p:txBody>
      </p:sp>
    </p:spTree>
    <p:extLst>
      <p:ext uri="{BB962C8B-B14F-4D97-AF65-F5344CB8AC3E}">
        <p14:creationId xmlns:p14="http://schemas.microsoft.com/office/powerpoint/2010/main" val="2345890805"/>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94107"/>
          </a:xfrm>
        </p:spPr>
        <p:txBody>
          <a:bodyPr>
            <a:normAutofit/>
          </a:bodyPr>
          <a:lstStyle/>
          <a:p>
            <a:r>
              <a:rPr lang="en-US" sz="3200" b="1" u="sng" dirty="0" smtClean="0"/>
              <a:t>What Is</a:t>
            </a:r>
            <a:r>
              <a:rPr lang="en-US" sz="3200" b="1" dirty="0" smtClean="0"/>
              <a:t> Identity Management?</a:t>
            </a:r>
            <a:endParaRPr lang="en-US" sz="3200" b="1" dirty="0"/>
          </a:p>
        </p:txBody>
      </p:sp>
      <p:sp>
        <p:nvSpPr>
          <p:cNvPr id="3" name="Content Placeholder 2"/>
          <p:cNvSpPr>
            <a:spLocks noGrp="1"/>
          </p:cNvSpPr>
          <p:nvPr>
            <p:ph idx="1"/>
          </p:nvPr>
        </p:nvSpPr>
        <p:spPr>
          <a:xfrm>
            <a:off x="206727" y="694107"/>
            <a:ext cx="8697321" cy="6027367"/>
          </a:xfrm>
        </p:spPr>
        <p:txBody>
          <a:bodyPr>
            <a:noAutofit/>
          </a:bodyPr>
          <a:lstStyle/>
          <a:p>
            <a:r>
              <a:rPr lang="en-US" sz="2400" dirty="0" smtClean="0"/>
              <a:t>The </a:t>
            </a:r>
            <a:r>
              <a:rPr lang="en-US" sz="2400" dirty="0" smtClean="0"/>
              <a:t>Identity Mgmt SIG's </a:t>
            </a:r>
            <a:r>
              <a:rPr lang="en-US" sz="2400" dirty="0" smtClean="0"/>
              <a:t>first document (now </a:t>
            </a:r>
            <a:r>
              <a:rPr lang="en-US" sz="2400" dirty="0" smtClean="0"/>
              <a:t>in </a:t>
            </a:r>
            <a:r>
              <a:rPr lang="en-US" sz="2400" dirty="0" smtClean="0"/>
              <a:t>final editing) was around</a:t>
            </a:r>
            <a:r>
              <a:rPr lang="en-US" sz="2400" b="1" dirty="0" smtClean="0"/>
              <a:t> password management</a:t>
            </a:r>
          </a:p>
          <a:p>
            <a:r>
              <a:rPr lang="en-US" sz="2400" b="1" dirty="0" smtClean="0"/>
              <a:t>Passwords are </a:t>
            </a:r>
            <a:r>
              <a:rPr lang="en-US" sz="2400" b="1" u="sng" dirty="0" smtClean="0"/>
              <a:t>part</a:t>
            </a:r>
            <a:r>
              <a:rPr lang="en-US" sz="2400" b="1" dirty="0" smtClean="0"/>
              <a:t> of Identity </a:t>
            </a:r>
            <a:r>
              <a:rPr lang="en-US" sz="2400" b="1" dirty="0" smtClean="0"/>
              <a:t>Management, </a:t>
            </a:r>
            <a:r>
              <a:rPr lang="en-US" sz="2400" b="1" dirty="0" smtClean="0"/>
              <a:t>but there's a whole lot more, too.</a:t>
            </a:r>
            <a:r>
              <a:rPr lang="en-US" sz="2400" dirty="0" smtClean="0"/>
              <a:t> </a:t>
            </a:r>
            <a:r>
              <a:rPr lang="en-US" sz="2400" dirty="0" smtClean="0"/>
              <a:t>See "</a:t>
            </a:r>
            <a:r>
              <a:rPr lang="en-US" sz="2400" dirty="0" smtClean="0"/>
              <a:t>Identity Management--Background </a:t>
            </a:r>
            <a:r>
              <a:rPr lang="en-US" sz="2400" dirty="0"/>
              <a:t>Concepts, Goals and </a:t>
            </a:r>
            <a:r>
              <a:rPr lang="en-US" sz="2400" dirty="0" smtClean="0"/>
              <a:t>Jargon," https</a:t>
            </a:r>
            <a:r>
              <a:rPr lang="en-US" sz="2400" dirty="0"/>
              <a:t>://www.stsauver.com</a:t>
            </a:r>
            <a:r>
              <a:rPr lang="en-US" sz="2400" dirty="0" smtClean="0"/>
              <a:t>/joe</a:t>
            </a:r>
            <a:r>
              <a:rPr lang="en-US" sz="2400" dirty="0"/>
              <a:t>/</a:t>
            </a:r>
            <a:r>
              <a:rPr lang="en-US" sz="2400" dirty="0" err="1"/>
              <a:t>maawg</a:t>
            </a:r>
            <a:r>
              <a:rPr lang="en-US" sz="2400" dirty="0"/>
              <a:t>-id-mgmt</a:t>
            </a:r>
            <a:r>
              <a:rPr lang="en-US" sz="2400" dirty="0" smtClean="0"/>
              <a:t>/ (dating from M3AAWG Austria when Snowden's leaks hit)</a:t>
            </a:r>
          </a:p>
          <a:p>
            <a:r>
              <a:rPr lang="en-US" sz="2400" dirty="0" smtClean="0"/>
              <a:t>Just to mention a few areas touched by Identity Management:</a:t>
            </a:r>
          </a:p>
          <a:p>
            <a:pPr lvl="1"/>
            <a:r>
              <a:rPr lang="en-US" sz="2000" dirty="0" smtClean="0"/>
              <a:t>The </a:t>
            </a:r>
            <a:r>
              <a:rPr lang="en-US" sz="2000" b="1" dirty="0" smtClean="0"/>
              <a:t>user provisioning process</a:t>
            </a:r>
            <a:r>
              <a:rPr lang="en-US" sz="2000" dirty="0" smtClean="0"/>
              <a:t> (cradle-to-grave</a:t>
            </a:r>
            <a:r>
              <a:rPr lang="en-US" sz="2000" dirty="0" smtClean="0"/>
              <a:t>): </a:t>
            </a:r>
            <a:r>
              <a:rPr lang="en-US" sz="2000" dirty="0" smtClean="0"/>
              <a:t>identity proofing, initial credential creation and distribution, </a:t>
            </a:r>
            <a:r>
              <a:rPr lang="en-US" sz="2000" dirty="0" smtClean="0"/>
              <a:t>etc., all </a:t>
            </a:r>
            <a:r>
              <a:rPr lang="en-US" sz="2000" dirty="0" smtClean="0"/>
              <a:t>the way to account deletion</a:t>
            </a:r>
          </a:p>
          <a:p>
            <a:pPr lvl="1"/>
            <a:r>
              <a:rPr lang="en-US" sz="2000" b="1" dirty="0" smtClean="0"/>
              <a:t>Levels of assurance</a:t>
            </a:r>
            <a:r>
              <a:rPr lang="en-US" sz="2000" dirty="0" smtClean="0"/>
              <a:t> (LOA) and </a:t>
            </a:r>
            <a:r>
              <a:rPr lang="en-US" sz="2000" b="1" dirty="0" smtClean="0"/>
              <a:t>multifactor authentication</a:t>
            </a:r>
          </a:p>
          <a:p>
            <a:pPr lvl="1"/>
            <a:r>
              <a:rPr lang="en-US" sz="2000" b="1" dirty="0" smtClean="0"/>
              <a:t>Federated auth, attribute management, and privacy-preserving auth</a:t>
            </a:r>
          </a:p>
          <a:p>
            <a:pPr lvl="1"/>
            <a:r>
              <a:rPr lang="en-US" sz="2000" dirty="0" smtClean="0"/>
              <a:t>Working to </a:t>
            </a:r>
            <a:r>
              <a:rPr lang="en-US" sz="2000" b="1" dirty="0" smtClean="0"/>
              <a:t>recover from account compromises</a:t>
            </a:r>
            <a:endParaRPr lang="en-US" sz="2000" b="1" dirty="0"/>
          </a:p>
          <a:p>
            <a:pPr lvl="1"/>
            <a:r>
              <a:rPr lang="en-US" sz="2000" b="1" dirty="0" smtClean="0"/>
              <a:t>Device-based authentication</a:t>
            </a:r>
            <a:r>
              <a:rPr lang="en-US" sz="2000" dirty="0" smtClean="0"/>
              <a:t> (for IOT devices, cable modems, etc.)</a:t>
            </a:r>
          </a:p>
          <a:p>
            <a:r>
              <a:rPr lang="en-US" sz="2400" dirty="0" smtClean="0"/>
              <a:t>See </a:t>
            </a:r>
            <a:r>
              <a:rPr lang="en-US" sz="2400" dirty="0"/>
              <a:t>also: http://</a:t>
            </a:r>
            <a:r>
              <a:rPr lang="en-US" sz="2400" dirty="0" err="1"/>
              <a:t>csrc.nist.gov</a:t>
            </a:r>
            <a:r>
              <a:rPr lang="en-US" sz="2400" dirty="0"/>
              <a:t>/projects/</a:t>
            </a:r>
            <a:r>
              <a:rPr lang="en-US" sz="2400" dirty="0" err="1" smtClean="0"/>
              <a:t>iden_ac.html</a:t>
            </a:r>
            <a:r>
              <a:rPr lang="en-US" sz="2400" dirty="0"/>
              <a:t> and</a:t>
            </a:r>
            <a:br>
              <a:rPr lang="en-US" sz="2400" dirty="0"/>
            </a:br>
            <a:r>
              <a:rPr lang="en-US" sz="2400" dirty="0"/>
              <a:t>http://</a:t>
            </a:r>
            <a:r>
              <a:rPr lang="en-US" sz="2400" dirty="0" err="1"/>
              <a:t>www.nist.gov</a:t>
            </a:r>
            <a:r>
              <a:rPr lang="en-US" sz="2400" dirty="0"/>
              <a:t>/</a:t>
            </a:r>
            <a:r>
              <a:rPr lang="en-US" sz="2400" dirty="0" err="1"/>
              <a:t>nstic</a:t>
            </a:r>
            <a:r>
              <a:rPr lang="en-US" sz="2400" dirty="0"/>
              <a:t>/</a:t>
            </a:r>
            <a:endParaRPr lang="en-US" sz="2400" dirty="0" smtClean="0"/>
          </a:p>
          <a:p>
            <a:endParaRPr lang="en-US" sz="2400" dirty="0" smtClean="0"/>
          </a:p>
          <a:p>
            <a:endParaRPr lang="en-US" sz="2400" dirty="0" smtClean="0"/>
          </a:p>
        </p:txBody>
      </p:sp>
      <p:sp>
        <p:nvSpPr>
          <p:cNvPr id="4" name="Slide Number Placeholder 3"/>
          <p:cNvSpPr>
            <a:spLocks noGrp="1"/>
          </p:cNvSpPr>
          <p:nvPr>
            <p:ph type="sldNum" sz="quarter" idx="12"/>
          </p:nvPr>
        </p:nvSpPr>
        <p:spPr/>
        <p:txBody>
          <a:bodyPr/>
          <a:lstStyle/>
          <a:p>
            <a:fld id="{895740CC-497F-A94D-B855-144E65AFD84C}" type="slidenum">
              <a:rPr lang="en-US" smtClean="0"/>
              <a:t>105</a:t>
            </a:fld>
            <a:endParaRPr lang="en-US"/>
          </a:p>
        </p:txBody>
      </p:sp>
    </p:spTree>
    <p:extLst>
      <p:ext uri="{BB962C8B-B14F-4D97-AF65-F5344CB8AC3E}">
        <p14:creationId xmlns:p14="http://schemas.microsoft.com/office/powerpoint/2010/main" val="3846994096"/>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94107"/>
          </a:xfrm>
        </p:spPr>
        <p:txBody>
          <a:bodyPr>
            <a:normAutofit/>
          </a:bodyPr>
          <a:lstStyle/>
          <a:p>
            <a:r>
              <a:rPr lang="en-US" sz="3200" b="1" dirty="0" smtClean="0"/>
              <a:t>Why Is Identity Management </a:t>
            </a:r>
            <a:r>
              <a:rPr lang="en-US" sz="3200" b="1" u="sng" dirty="0" smtClean="0"/>
              <a:t>Important</a:t>
            </a:r>
            <a:r>
              <a:rPr lang="en-US" sz="3200" b="1" dirty="0" smtClean="0"/>
              <a:t>?</a:t>
            </a:r>
            <a:endParaRPr lang="en-US" sz="3200" b="1" dirty="0"/>
          </a:p>
        </p:txBody>
      </p:sp>
      <p:sp>
        <p:nvSpPr>
          <p:cNvPr id="3" name="Content Placeholder 2"/>
          <p:cNvSpPr>
            <a:spLocks noGrp="1"/>
          </p:cNvSpPr>
          <p:nvPr>
            <p:ph idx="1"/>
          </p:nvPr>
        </p:nvSpPr>
        <p:spPr>
          <a:xfrm>
            <a:off x="206727" y="867415"/>
            <a:ext cx="8697321" cy="5854059"/>
          </a:xfrm>
        </p:spPr>
        <p:txBody>
          <a:bodyPr>
            <a:noAutofit/>
          </a:bodyPr>
          <a:lstStyle/>
          <a:p>
            <a:r>
              <a:rPr lang="en-US" sz="2400" dirty="0" smtClean="0"/>
              <a:t>Users and companies alike rely on identity management to </a:t>
            </a:r>
            <a:r>
              <a:rPr lang="en-US" sz="2400" b="1" dirty="0" smtClean="0"/>
              <a:t>protect access to services </a:t>
            </a:r>
            <a:r>
              <a:rPr lang="en-US" sz="2400" dirty="0" smtClean="0"/>
              <a:t>(e.g., email msgs. / other private info).</a:t>
            </a:r>
          </a:p>
          <a:p>
            <a:r>
              <a:rPr lang="en-US" sz="2400" dirty="0" smtClean="0"/>
              <a:t>Identities allow the Internet to hold users (and their providers) </a:t>
            </a:r>
            <a:r>
              <a:rPr lang="en-US" sz="2400" b="1" dirty="0" smtClean="0"/>
              <a:t>accountable for online abuse, such as </a:t>
            </a:r>
            <a:r>
              <a:rPr lang="en-US" sz="2400" b="1" dirty="0" smtClean="0"/>
              <a:t>spam and phishing.</a:t>
            </a:r>
            <a:endParaRPr lang="en-US" sz="2400" b="1" dirty="0" smtClean="0"/>
          </a:p>
          <a:p>
            <a:r>
              <a:rPr lang="en-US" sz="2400" dirty="0" smtClean="0"/>
              <a:t>Identity management is one of those infrastructural bits that can either enable Internet businesses to thrive, or (if done badly) can </a:t>
            </a:r>
            <a:r>
              <a:rPr lang="en-US" sz="2400" b="1" dirty="0" smtClean="0"/>
              <a:t>tie companies up in knots</a:t>
            </a:r>
            <a:r>
              <a:rPr lang="en-US" sz="2400" dirty="0" smtClean="0"/>
              <a:t> as they struggle to manage accounts.</a:t>
            </a:r>
          </a:p>
          <a:p>
            <a:r>
              <a:rPr lang="en-US" sz="2400" b="1" dirty="0" smtClean="0"/>
              <a:t>Users are the "denominator"</a:t>
            </a:r>
            <a:r>
              <a:rPr lang="en-US" sz="2400" dirty="0" smtClean="0"/>
              <a:t> for how many the Internet's most influential organizations get valued. </a:t>
            </a:r>
            <a:r>
              <a:rPr lang="en-US" sz="2400" dirty="0"/>
              <a:t>F</a:t>
            </a:r>
            <a:r>
              <a:rPr lang="en-US" sz="2400" dirty="0" smtClean="0"/>
              <a:t>or example, the recent $26.2 billion dollar offer by Microsoft for LinkedIn was calculated at </a:t>
            </a:r>
            <a:r>
              <a:rPr lang="en-US" sz="2400" b="1" dirty="0" smtClean="0"/>
              <a:t>"</a:t>
            </a:r>
            <a:r>
              <a:rPr lang="en-US" sz="2400" b="1" dirty="0"/>
              <a:t>$220 for each of LinkedIn’s monthly active </a:t>
            </a:r>
            <a:r>
              <a:rPr lang="en-US" sz="2400" b="1" dirty="0" smtClean="0"/>
              <a:t>users"</a:t>
            </a:r>
            <a:r>
              <a:rPr lang="en-US" sz="2400" dirty="0" smtClean="0"/>
              <a:t> by the </a:t>
            </a:r>
            <a:br>
              <a:rPr lang="en-US" sz="2400" dirty="0" smtClean="0"/>
            </a:br>
            <a:r>
              <a:rPr lang="en-US" sz="2400" dirty="0" smtClean="0"/>
              <a:t>NY Times. </a:t>
            </a:r>
            <a:r>
              <a:rPr lang="en-US" sz="2000" dirty="0" smtClean="0"/>
              <a:t>[See </a:t>
            </a:r>
            <a:r>
              <a:rPr lang="en-US" sz="2000" dirty="0"/>
              <a:t>http://</a:t>
            </a:r>
            <a:r>
              <a:rPr lang="en-US" sz="2000" dirty="0" err="1"/>
              <a:t>www.nytimes.com</a:t>
            </a:r>
            <a:r>
              <a:rPr lang="en-US" sz="2000" dirty="0"/>
              <a:t>/2016/06/14/business/</a:t>
            </a:r>
            <a:r>
              <a:rPr lang="en-US" sz="2000" dirty="0" err="1"/>
              <a:t>dealbook</a:t>
            </a:r>
            <a:r>
              <a:rPr lang="en-US" sz="2000" dirty="0"/>
              <a:t>/for-microsoft-linkedin-deal-could-be-a-26-2-billion-time-</a:t>
            </a:r>
            <a:r>
              <a:rPr lang="en-US" sz="2000" dirty="0" smtClean="0"/>
              <a:t>machine.html</a:t>
            </a:r>
            <a:r>
              <a:rPr lang="en-US" sz="2000" dirty="0"/>
              <a:t> </a:t>
            </a:r>
            <a:r>
              <a:rPr lang="en-US" sz="2000" dirty="0" smtClean="0"/>
              <a:t>]</a:t>
            </a:r>
            <a:endParaRPr lang="en-US" sz="2400" dirty="0" smtClean="0"/>
          </a:p>
          <a:p>
            <a:r>
              <a:rPr lang="en-US" sz="2400" dirty="0" smtClean="0"/>
              <a:t>Online identities turn out to </a:t>
            </a:r>
            <a:r>
              <a:rPr lang="en-US" sz="2400" b="1" dirty="0" smtClean="0"/>
              <a:t>also be critical to pervasive monitoring.</a:t>
            </a:r>
            <a:endParaRPr lang="en-US" sz="2400" dirty="0" smtClean="0"/>
          </a:p>
        </p:txBody>
      </p:sp>
      <p:sp>
        <p:nvSpPr>
          <p:cNvPr id="4" name="Slide Number Placeholder 3"/>
          <p:cNvSpPr>
            <a:spLocks noGrp="1"/>
          </p:cNvSpPr>
          <p:nvPr>
            <p:ph type="sldNum" sz="quarter" idx="12"/>
          </p:nvPr>
        </p:nvSpPr>
        <p:spPr/>
        <p:txBody>
          <a:bodyPr/>
          <a:lstStyle/>
          <a:p>
            <a:fld id="{895740CC-497F-A94D-B855-144E65AFD84C}" type="slidenum">
              <a:rPr lang="en-US" smtClean="0"/>
              <a:t>106</a:t>
            </a:fld>
            <a:endParaRPr lang="en-US"/>
          </a:p>
        </p:txBody>
      </p:sp>
    </p:spTree>
    <p:extLst>
      <p:ext uri="{BB962C8B-B14F-4D97-AF65-F5344CB8AC3E}">
        <p14:creationId xmlns:p14="http://schemas.microsoft.com/office/powerpoint/2010/main" val="3356551986"/>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94107"/>
          </a:xfrm>
        </p:spPr>
        <p:txBody>
          <a:bodyPr>
            <a:normAutofit/>
          </a:bodyPr>
          <a:lstStyle/>
          <a:p>
            <a:r>
              <a:rPr lang="en-US" sz="3200" b="1" dirty="0" smtClean="0"/>
              <a:t>Identity Management And </a:t>
            </a:r>
            <a:r>
              <a:rPr lang="en-US" sz="3200" b="1" u="sng" dirty="0" smtClean="0"/>
              <a:t>Pervasive Monitoring</a:t>
            </a:r>
            <a:endParaRPr lang="en-US" sz="3200" b="1" u="sng" dirty="0"/>
          </a:p>
        </p:txBody>
      </p:sp>
      <p:sp>
        <p:nvSpPr>
          <p:cNvPr id="3" name="Content Placeholder 2"/>
          <p:cNvSpPr>
            <a:spLocks noGrp="1"/>
          </p:cNvSpPr>
          <p:nvPr>
            <p:ph idx="1"/>
          </p:nvPr>
        </p:nvSpPr>
        <p:spPr>
          <a:xfrm>
            <a:off x="206727" y="694107"/>
            <a:ext cx="8697321" cy="6027367"/>
          </a:xfrm>
        </p:spPr>
        <p:txBody>
          <a:bodyPr>
            <a:noAutofit/>
          </a:bodyPr>
          <a:lstStyle/>
          <a:p>
            <a:r>
              <a:rPr lang="en-US" sz="2400" b="1" dirty="0" smtClean="0"/>
              <a:t>Pervasive monitoring fundamentally seeks to understand </a:t>
            </a:r>
            <a:r>
              <a:rPr lang="en-US" sz="2400" b="1" u="sng" dirty="0" smtClean="0"/>
              <a:t>who</a:t>
            </a:r>
            <a:r>
              <a:rPr lang="en-US" sz="2400" b="1" dirty="0" smtClean="0"/>
              <a:t>'s doing </a:t>
            </a:r>
            <a:r>
              <a:rPr lang="en-US" sz="2400" b="1" u="sng" dirty="0" smtClean="0"/>
              <a:t>what</a:t>
            </a:r>
            <a:r>
              <a:rPr lang="en-US" sz="2400" b="1" dirty="0" smtClean="0"/>
              <a:t> online.</a:t>
            </a:r>
            <a:r>
              <a:rPr lang="en-US" sz="2400" dirty="0" smtClean="0"/>
              <a:t> (Note particularly the </a:t>
            </a:r>
            <a:r>
              <a:rPr lang="en-US" sz="2400" b="1" dirty="0" smtClean="0"/>
              <a:t>"who"</a:t>
            </a:r>
            <a:r>
              <a:rPr lang="en-US" sz="2400" dirty="0" smtClean="0"/>
              <a:t> in that sentence)</a:t>
            </a:r>
          </a:p>
          <a:p>
            <a:r>
              <a:rPr lang="en-US" sz="2400" dirty="0" smtClean="0"/>
              <a:t>Defending against pervasive monitoring might include:</a:t>
            </a:r>
            <a:br>
              <a:rPr lang="en-US" sz="2400" dirty="0" smtClean="0"/>
            </a:br>
            <a:r>
              <a:rPr lang="en-US" sz="2400" dirty="0" smtClean="0"/>
              <a:t>-- securing the contents of communications with </a:t>
            </a:r>
            <a:r>
              <a:rPr lang="en-US" sz="2400" b="1" dirty="0" smtClean="0"/>
              <a:t>encryption</a:t>
            </a:r>
            <a:r>
              <a:rPr lang="en-US" sz="2400" dirty="0" smtClean="0"/>
              <a:t/>
            </a:r>
            <a:br>
              <a:rPr lang="en-US" sz="2400" dirty="0" smtClean="0"/>
            </a:br>
            <a:r>
              <a:rPr lang="en-US" sz="2400" dirty="0" smtClean="0"/>
              <a:t>-- limiting </a:t>
            </a:r>
            <a:r>
              <a:rPr lang="en-US" sz="2400" b="1" dirty="0" smtClean="0"/>
              <a:t>traffic analysis</a:t>
            </a:r>
            <a:r>
              <a:rPr lang="en-US" sz="2400" dirty="0" smtClean="0"/>
              <a:t> attacks by technically controlling access</a:t>
            </a:r>
            <a:br>
              <a:rPr lang="en-US" sz="2400" dirty="0" smtClean="0"/>
            </a:br>
            <a:r>
              <a:rPr lang="en-US" sz="2400" dirty="0" smtClean="0"/>
              <a:t>    to usable metadata (info about "who's talking to whom," as </a:t>
            </a:r>
            <a:br>
              <a:rPr lang="en-US" sz="2400" dirty="0" smtClean="0"/>
            </a:br>
            <a:r>
              <a:rPr lang="en-US" sz="2400" dirty="0" smtClean="0"/>
              <a:t>    gathered from network flow data or pen registers/trap and </a:t>
            </a:r>
            <a:br>
              <a:rPr lang="en-US" sz="2400" dirty="0" smtClean="0"/>
            </a:br>
            <a:r>
              <a:rPr lang="en-US" sz="2400" dirty="0" smtClean="0"/>
              <a:t>    trace devices, etc.)</a:t>
            </a:r>
            <a:br>
              <a:rPr lang="en-US" sz="2400" dirty="0" smtClean="0"/>
            </a:br>
            <a:r>
              <a:rPr lang="en-US" sz="2400" dirty="0" smtClean="0"/>
              <a:t>-- procedural measures, such as requiring a </a:t>
            </a:r>
            <a:r>
              <a:rPr lang="en-US" sz="2400" b="1" dirty="0" smtClean="0"/>
              <a:t>court order for </a:t>
            </a:r>
            <a:br>
              <a:rPr lang="en-US" sz="2400" b="1" dirty="0" smtClean="0"/>
            </a:br>
            <a:r>
              <a:rPr lang="en-US" sz="2400" b="1" dirty="0" smtClean="0"/>
              <a:t>    subscriber registration or billing</a:t>
            </a:r>
            <a:r>
              <a:rPr lang="en-US" sz="2400" b="1" dirty="0"/>
              <a:t> </a:t>
            </a:r>
            <a:r>
              <a:rPr lang="en-US" sz="2400" b="1" dirty="0" smtClean="0"/>
              <a:t>information</a:t>
            </a:r>
            <a:endParaRPr lang="en-US" sz="2400" b="1" dirty="0"/>
          </a:p>
          <a:p>
            <a:endParaRPr lang="en-US" sz="2400" dirty="0" smtClean="0"/>
          </a:p>
          <a:p>
            <a:r>
              <a:rPr lang="en-US" sz="2400" dirty="0" smtClean="0"/>
              <a:t>Some </a:t>
            </a:r>
            <a:r>
              <a:rPr lang="en-US" sz="2400" dirty="0" smtClean="0"/>
              <a:t>might assume that ID Management may be at odds with M3AAWG's anti-Pervasive Monitoring Work – but it's not</a:t>
            </a:r>
            <a:r>
              <a:rPr lang="en-US" sz="2400" dirty="0" smtClean="0"/>
              <a:t>.</a:t>
            </a:r>
          </a:p>
          <a:p>
            <a:endParaRPr lang="en-US" sz="2400" dirty="0" smtClean="0"/>
          </a:p>
          <a:p>
            <a:r>
              <a:rPr lang="en-US" sz="2400" dirty="0" smtClean="0"/>
              <a:t>The two can actually COMPLIMENT each other.</a:t>
            </a:r>
            <a:endParaRPr lang="en-US" sz="2400" dirty="0" smtClean="0"/>
          </a:p>
        </p:txBody>
      </p:sp>
      <p:sp>
        <p:nvSpPr>
          <p:cNvPr id="4" name="Slide Number Placeholder 3"/>
          <p:cNvSpPr>
            <a:spLocks noGrp="1"/>
          </p:cNvSpPr>
          <p:nvPr>
            <p:ph type="sldNum" sz="quarter" idx="12"/>
          </p:nvPr>
        </p:nvSpPr>
        <p:spPr/>
        <p:txBody>
          <a:bodyPr/>
          <a:lstStyle/>
          <a:p>
            <a:fld id="{895740CC-497F-A94D-B855-144E65AFD84C}" type="slidenum">
              <a:rPr lang="en-US" smtClean="0"/>
              <a:t>107</a:t>
            </a:fld>
            <a:endParaRPr lang="en-US"/>
          </a:p>
        </p:txBody>
      </p:sp>
    </p:spTree>
    <p:extLst>
      <p:ext uri="{BB962C8B-B14F-4D97-AF65-F5344CB8AC3E}">
        <p14:creationId xmlns:p14="http://schemas.microsoft.com/office/powerpoint/2010/main" val="3734000339"/>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1395"/>
            <a:ext cx="9144000" cy="862852"/>
          </a:xfrm>
        </p:spPr>
        <p:txBody>
          <a:bodyPr>
            <a:noAutofit/>
          </a:bodyPr>
          <a:lstStyle/>
          <a:p>
            <a:r>
              <a:rPr lang="en-US" sz="2800" b="1" dirty="0" smtClean="0"/>
              <a:t>"Who" (</a:t>
            </a:r>
            <a:r>
              <a:rPr lang="en-US" sz="2800" b="1" dirty="0" smtClean="0"/>
              <a:t>Identity Mgmt) </a:t>
            </a:r>
            <a:r>
              <a:rPr lang="en-US" sz="2800" b="1" dirty="0" smtClean="0"/>
              <a:t>And "What" (Traffic Inspection)</a:t>
            </a:r>
            <a:br>
              <a:rPr lang="en-US" sz="2800" b="1" dirty="0" smtClean="0"/>
            </a:br>
            <a:r>
              <a:rPr lang="en-US" sz="2800" b="1" dirty="0" smtClean="0"/>
              <a:t>May Represe</a:t>
            </a:r>
            <a:r>
              <a:rPr lang="en-US" sz="2800" b="1" dirty="0" smtClean="0"/>
              <a:t>nt "Compensating Controls"</a:t>
            </a:r>
            <a:endParaRPr lang="en-US" sz="2800" b="1" dirty="0"/>
          </a:p>
        </p:txBody>
      </p:sp>
      <p:sp>
        <p:nvSpPr>
          <p:cNvPr id="3" name="Content Placeholder 2"/>
          <p:cNvSpPr>
            <a:spLocks noGrp="1"/>
          </p:cNvSpPr>
          <p:nvPr>
            <p:ph idx="1"/>
          </p:nvPr>
        </p:nvSpPr>
        <p:spPr>
          <a:xfrm>
            <a:off x="221493" y="1107048"/>
            <a:ext cx="8726853" cy="5420512"/>
          </a:xfrm>
        </p:spPr>
        <p:txBody>
          <a:bodyPr>
            <a:noAutofit/>
          </a:bodyPr>
          <a:lstStyle/>
          <a:p>
            <a:r>
              <a:rPr lang="en-US" sz="2400" spc="-100" dirty="0" smtClean="0"/>
              <a:t>Some v</a:t>
            </a:r>
            <a:r>
              <a:rPr lang="en-US" sz="2400" spc="-100" dirty="0" smtClean="0"/>
              <a:t>endors are now offering "transparent outbound email filtering" solutions that inspect traffic to help detect spam, phishing, malware, etc. (This may even include </a:t>
            </a:r>
            <a:r>
              <a:rPr lang="en-US" sz="2400" spc="-100" dirty="0" err="1" smtClean="0"/>
              <a:t>MITM'ing</a:t>
            </a:r>
            <a:r>
              <a:rPr lang="en-US" sz="2400" spc="-100" dirty="0" smtClean="0"/>
              <a:t> TLS-protected traffic, proof that we're not doing strict TLS certificate checking for SMTP connections very well)</a:t>
            </a:r>
          </a:p>
          <a:p>
            <a:r>
              <a:rPr lang="en-US" sz="2400" b="1" spc="-100" dirty="0" smtClean="0"/>
              <a:t>Along the way, I happened to think that this is a bit like the millimeter wave scanners passengers go through at the airport. If you're known ("well identified") to TSA (e.g., the "</a:t>
            </a:r>
            <a:r>
              <a:rPr lang="en-US" sz="2400" b="1" spc="-100" dirty="0" err="1" smtClean="0"/>
              <a:t>Precheck</a:t>
            </a:r>
            <a:r>
              <a:rPr lang="en-US" sz="2400" b="1" spc="-100" dirty="0" smtClean="0"/>
              <a:t>" program) you won't have to go through "inspection" (the millimeter wave scanners).</a:t>
            </a:r>
          </a:p>
          <a:p>
            <a:r>
              <a:rPr lang="en-US" sz="2400" spc="-100" dirty="0" smtClean="0"/>
              <a:t>Because many ISP or hosting provider might not know and trust parties emitting email, the ISP/hosting provider necessarily shifts from focusing on WHO is emitting email to WHAT sort of email they're emitting.</a:t>
            </a:r>
          </a:p>
          <a:p>
            <a:r>
              <a:rPr lang="en-US" sz="2400" b="1" spc="-100" dirty="0" smtClean="0">
                <a:solidFill>
                  <a:srgbClr val="FF0000"/>
                </a:solidFill>
              </a:rPr>
              <a:t>Is it time to consider something like "TSA </a:t>
            </a:r>
            <a:r>
              <a:rPr lang="en-US" sz="2400" b="1" spc="-100" dirty="0" err="1" smtClean="0">
                <a:solidFill>
                  <a:srgbClr val="FF0000"/>
                </a:solidFill>
              </a:rPr>
              <a:t>Precheck</a:t>
            </a:r>
            <a:r>
              <a:rPr lang="en-US" sz="2400" b="1" spc="-100" dirty="0" smtClean="0">
                <a:solidFill>
                  <a:srgbClr val="FF0000"/>
                </a:solidFill>
              </a:rPr>
              <a:t>" for senders?</a:t>
            </a:r>
            <a:r>
              <a:rPr lang="en-US" sz="2400" spc="-100" dirty="0" smtClean="0"/>
              <a:t> That is, if I know and trust a sender, can providers become comfortable with allowing those senders to skip transparent outbound email filtering?</a:t>
            </a:r>
            <a:endParaRPr lang="en-US" sz="2400" spc="-100" dirty="0" smtClean="0"/>
          </a:p>
        </p:txBody>
      </p:sp>
      <p:sp>
        <p:nvSpPr>
          <p:cNvPr id="4" name="Slide Number Placeholder 3"/>
          <p:cNvSpPr>
            <a:spLocks noGrp="1"/>
          </p:cNvSpPr>
          <p:nvPr>
            <p:ph type="sldNum" sz="quarter" idx="12"/>
          </p:nvPr>
        </p:nvSpPr>
        <p:spPr/>
        <p:txBody>
          <a:bodyPr/>
          <a:lstStyle/>
          <a:p>
            <a:fld id="{895740CC-497F-A94D-B855-144E65AFD84C}" type="slidenum">
              <a:rPr lang="en-US" smtClean="0"/>
              <a:t>108</a:t>
            </a:fld>
            <a:endParaRPr lang="en-US"/>
          </a:p>
        </p:txBody>
      </p:sp>
    </p:spTree>
    <p:extLst>
      <p:ext uri="{BB962C8B-B14F-4D97-AF65-F5344CB8AC3E}">
        <p14:creationId xmlns:p14="http://schemas.microsoft.com/office/powerpoint/2010/main" val="4272503905"/>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94107"/>
          </a:xfrm>
        </p:spPr>
        <p:txBody>
          <a:bodyPr>
            <a:normAutofit/>
          </a:bodyPr>
          <a:lstStyle/>
          <a:p>
            <a:r>
              <a:rPr lang="en-US" sz="3200" b="1" dirty="0" smtClean="0"/>
              <a:t>Folks Don't </a:t>
            </a:r>
            <a:r>
              <a:rPr lang="en-US" sz="3200" b="1" u="sng" dirty="0" smtClean="0"/>
              <a:t>Always</a:t>
            </a:r>
            <a:r>
              <a:rPr lang="en-US" sz="3200" b="1" dirty="0" smtClean="0"/>
              <a:t> Need To Know Who You Are</a:t>
            </a:r>
            <a:endParaRPr lang="en-US" sz="3200" b="1" u="sng" dirty="0"/>
          </a:p>
        </p:txBody>
      </p:sp>
      <p:sp>
        <p:nvSpPr>
          <p:cNvPr id="3" name="Content Placeholder 2"/>
          <p:cNvSpPr>
            <a:spLocks noGrp="1"/>
          </p:cNvSpPr>
          <p:nvPr>
            <p:ph idx="1"/>
          </p:nvPr>
        </p:nvSpPr>
        <p:spPr>
          <a:xfrm>
            <a:off x="206727" y="694107"/>
            <a:ext cx="8697321" cy="6027367"/>
          </a:xfrm>
        </p:spPr>
        <p:txBody>
          <a:bodyPr>
            <a:noAutofit/>
          </a:bodyPr>
          <a:lstStyle/>
          <a:p>
            <a:r>
              <a:rPr lang="en-US" sz="2400" dirty="0" smtClean="0"/>
              <a:t>Identity </a:t>
            </a:r>
            <a:r>
              <a:rPr lang="en-US" sz="2400" dirty="0" smtClean="0"/>
              <a:t>management </a:t>
            </a:r>
            <a:r>
              <a:rPr lang="en-US" sz="2400" b="1" dirty="0" smtClean="0"/>
              <a:t>SHOULD NOT</a:t>
            </a:r>
            <a:r>
              <a:rPr lang="en-US" sz="2400" dirty="0" smtClean="0"/>
              <a:t> mean "whenever someone's on, they should always be identified.</a:t>
            </a:r>
            <a:r>
              <a:rPr lang="en-US" sz="2400" dirty="0" smtClean="0"/>
              <a:t>"</a:t>
            </a:r>
          </a:p>
          <a:p>
            <a:endParaRPr lang="en-US" sz="2400" dirty="0" smtClean="0"/>
          </a:p>
          <a:p>
            <a:r>
              <a:rPr lang="en-US" sz="2400" b="1" dirty="0" smtClean="0"/>
              <a:t>Contrast two perspectives...</a:t>
            </a:r>
          </a:p>
        </p:txBody>
      </p:sp>
      <p:sp>
        <p:nvSpPr>
          <p:cNvPr id="4" name="Slide Number Placeholder 3"/>
          <p:cNvSpPr>
            <a:spLocks noGrp="1"/>
          </p:cNvSpPr>
          <p:nvPr>
            <p:ph type="sldNum" sz="quarter" idx="12"/>
          </p:nvPr>
        </p:nvSpPr>
        <p:spPr/>
        <p:txBody>
          <a:bodyPr/>
          <a:lstStyle/>
          <a:p>
            <a:fld id="{895740CC-497F-A94D-B855-144E65AFD84C}" type="slidenum">
              <a:rPr lang="en-US" smtClean="0"/>
              <a:t>109</a:t>
            </a:fld>
            <a:endParaRPr lang="en-US"/>
          </a:p>
        </p:txBody>
      </p:sp>
    </p:spTree>
    <p:extLst>
      <p:ext uri="{BB962C8B-B14F-4D97-AF65-F5344CB8AC3E}">
        <p14:creationId xmlns:p14="http://schemas.microsoft.com/office/powerpoint/2010/main" val="249551897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6975"/>
            <a:ext cx="9143999" cy="656692"/>
          </a:xfrm>
        </p:spPr>
        <p:txBody>
          <a:bodyPr>
            <a:normAutofit/>
          </a:bodyPr>
          <a:lstStyle/>
          <a:p>
            <a:r>
              <a:rPr lang="en-US" sz="3200" b="1" dirty="0" smtClean="0">
                <a:latin typeface="Calibri"/>
                <a:cs typeface="Calibri"/>
              </a:rPr>
              <a:t>Well, There Was/Is The USA Freedom Act...</a:t>
            </a:r>
            <a:endParaRPr lang="en-US" sz="3200" b="1" dirty="0">
              <a:latin typeface="Calibri"/>
              <a:cs typeface="Calibri"/>
            </a:endParaRPr>
          </a:p>
        </p:txBody>
      </p:sp>
      <p:sp>
        <p:nvSpPr>
          <p:cNvPr id="4" name="Slide Number Placeholder 3"/>
          <p:cNvSpPr>
            <a:spLocks noGrp="1"/>
          </p:cNvSpPr>
          <p:nvPr>
            <p:ph type="sldNum" sz="quarter" idx="12"/>
          </p:nvPr>
        </p:nvSpPr>
        <p:spPr/>
        <p:txBody>
          <a:bodyPr/>
          <a:lstStyle/>
          <a:p>
            <a:fld id="{A01D78B1-C646-0640-9D56-83A1F74A1B90}" type="slidenum">
              <a:rPr lang="en-US" smtClean="0"/>
              <a:t>11</a:t>
            </a:fld>
            <a:endParaRPr lang="en-US" dirty="0"/>
          </a:p>
        </p:txBody>
      </p:sp>
      <p:pic>
        <p:nvPicPr>
          <p:cNvPr id="5" name="Picture 4" descr="president-sign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238" y="1082599"/>
            <a:ext cx="8712200" cy="5003800"/>
          </a:xfrm>
          <a:prstGeom prst="rect">
            <a:avLst/>
          </a:prstGeom>
        </p:spPr>
      </p:pic>
    </p:spTree>
    <p:extLst>
      <p:ext uri="{BB962C8B-B14F-4D97-AF65-F5344CB8AC3E}">
        <p14:creationId xmlns:p14="http://schemas.microsoft.com/office/powerpoint/2010/main" val="184069899"/>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9406"/>
            <a:ext cx="9144000" cy="913884"/>
          </a:xfrm>
        </p:spPr>
        <p:txBody>
          <a:bodyPr>
            <a:normAutofit/>
          </a:bodyPr>
          <a:lstStyle/>
          <a:p>
            <a:r>
              <a:rPr lang="en-US" sz="3200" b="1" dirty="0" smtClean="0"/>
              <a:t>"China </a:t>
            </a:r>
            <a:r>
              <a:rPr lang="en-US" sz="3200" b="1" dirty="0"/>
              <a:t>Is Requiring People to Register </a:t>
            </a:r>
            <a:r>
              <a:rPr lang="en-US" sz="3200" b="1" dirty="0" smtClean="0"/>
              <a:t/>
            </a:r>
            <a:br>
              <a:rPr lang="en-US" sz="3200" b="1" dirty="0" smtClean="0"/>
            </a:br>
            <a:r>
              <a:rPr lang="en-US" sz="3200" b="1" dirty="0" smtClean="0"/>
              <a:t>Real </a:t>
            </a:r>
            <a:r>
              <a:rPr lang="en-US" sz="3200" b="1" dirty="0"/>
              <a:t>Names for Some Internet </a:t>
            </a:r>
            <a:r>
              <a:rPr lang="en-US" sz="3200" b="1" dirty="0" smtClean="0"/>
              <a:t>Services"</a:t>
            </a:r>
            <a:endParaRPr lang="en-US" sz="3200" b="1" dirty="0"/>
          </a:p>
        </p:txBody>
      </p:sp>
      <p:sp>
        <p:nvSpPr>
          <p:cNvPr id="3" name="Content Placeholder 2"/>
          <p:cNvSpPr>
            <a:spLocks noGrp="1"/>
          </p:cNvSpPr>
          <p:nvPr>
            <p:ph idx="1"/>
          </p:nvPr>
        </p:nvSpPr>
        <p:spPr>
          <a:xfrm>
            <a:off x="206727" y="1253570"/>
            <a:ext cx="8697321" cy="5467904"/>
          </a:xfrm>
        </p:spPr>
        <p:txBody>
          <a:bodyPr>
            <a:noAutofit/>
          </a:bodyPr>
          <a:lstStyle/>
          <a:p>
            <a:pPr marL="0" indent="0">
              <a:buNone/>
            </a:pPr>
            <a:r>
              <a:rPr lang="en-US" sz="2400" dirty="0" smtClean="0"/>
              <a:t> 		"</a:t>
            </a:r>
            <a:r>
              <a:rPr lang="en-US" sz="2400" dirty="0"/>
              <a:t>BEIJING—China announced sweeping new regulations </a:t>
            </a:r>
            <a:r>
              <a:rPr lang="en-US" sz="2400" b="1" dirty="0"/>
              <a:t>requiring users of an array of Internet services to register with their real names</a:t>
            </a:r>
            <a:r>
              <a:rPr lang="en-US" sz="2400" dirty="0"/>
              <a:t> and avoid spreading content that challenges national </a:t>
            </a:r>
            <a:r>
              <a:rPr lang="en-US" sz="2400" dirty="0" smtClean="0"/>
              <a:t>interests.</a:t>
            </a:r>
            <a:br>
              <a:rPr lang="en-US" sz="2400" dirty="0" smtClean="0"/>
            </a:br>
            <a:r>
              <a:rPr lang="en-US" sz="2400" dirty="0" smtClean="0"/>
              <a:t>		"[...] </a:t>
            </a:r>
            <a:r>
              <a:rPr lang="en-US" sz="2400" b="1" dirty="0" smtClean="0"/>
              <a:t>Chinese </a:t>
            </a:r>
            <a:r>
              <a:rPr lang="en-US" sz="2400" b="1" dirty="0"/>
              <a:t>Internet companies face significant added operational costs associated with identifying users, verifying their information and tracking their activities, analysts said.</a:t>
            </a:r>
            <a:r>
              <a:rPr lang="en-US" sz="2400" dirty="0"/>
              <a:t> With regulators offering few details about implementation, it is possible companies will again try to resist, though analysts said </a:t>
            </a:r>
            <a:r>
              <a:rPr lang="en-US" sz="2400" b="1" dirty="0"/>
              <a:t>the government was not likely to give up on real-name registration</a:t>
            </a:r>
            <a:r>
              <a:rPr lang="en-US" sz="2400" b="1" dirty="0" smtClean="0"/>
              <a:t>.</a:t>
            </a:r>
            <a:r>
              <a:rPr lang="en-US" sz="2400" dirty="0" smtClean="0"/>
              <a:t>"</a:t>
            </a:r>
            <a:br>
              <a:rPr lang="en-US" sz="2400" dirty="0" smtClean="0"/>
            </a:br>
            <a:r>
              <a:rPr lang="en-US" sz="2400" dirty="0" smtClean="0"/>
              <a:t/>
            </a:r>
            <a:br>
              <a:rPr lang="en-US" sz="2400" dirty="0" smtClean="0"/>
            </a:br>
            <a:r>
              <a:rPr lang="en-US" sz="2400" dirty="0" smtClean="0"/>
              <a:t>	See http</a:t>
            </a:r>
            <a:r>
              <a:rPr lang="en-US" sz="2400" dirty="0"/>
              <a:t>://</a:t>
            </a:r>
            <a:r>
              <a:rPr lang="en-US" sz="2400" dirty="0" err="1"/>
              <a:t>www.wsj.com</a:t>
            </a:r>
            <a:r>
              <a:rPr lang="en-US" sz="2400" dirty="0"/>
              <a:t>/articles/china-to-enforce-real-name-registration-for-internet-users-</a:t>
            </a:r>
            <a:r>
              <a:rPr lang="en-US" sz="2400" dirty="0" smtClean="0"/>
              <a:t>1423033973 (Feb 4</a:t>
            </a:r>
            <a:r>
              <a:rPr lang="en-US" sz="2400" baseline="30000" dirty="0" smtClean="0"/>
              <a:t>th</a:t>
            </a:r>
            <a:r>
              <a:rPr lang="en-US" sz="2400" dirty="0" smtClean="0"/>
              <a:t>, 2015)</a:t>
            </a:r>
          </a:p>
        </p:txBody>
      </p:sp>
      <p:sp>
        <p:nvSpPr>
          <p:cNvPr id="4" name="Slide Number Placeholder 3"/>
          <p:cNvSpPr>
            <a:spLocks noGrp="1"/>
          </p:cNvSpPr>
          <p:nvPr>
            <p:ph type="sldNum" sz="quarter" idx="12"/>
          </p:nvPr>
        </p:nvSpPr>
        <p:spPr/>
        <p:txBody>
          <a:bodyPr/>
          <a:lstStyle/>
          <a:p>
            <a:fld id="{895740CC-497F-A94D-B855-144E65AFD84C}" type="slidenum">
              <a:rPr lang="en-US" smtClean="0"/>
              <a:t>110</a:t>
            </a:fld>
            <a:endParaRPr lang="en-US"/>
          </a:p>
        </p:txBody>
      </p:sp>
    </p:spTree>
    <p:extLst>
      <p:ext uri="{BB962C8B-B14F-4D97-AF65-F5344CB8AC3E}">
        <p14:creationId xmlns:p14="http://schemas.microsoft.com/office/powerpoint/2010/main" val="3430683216"/>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1395"/>
            <a:ext cx="9144000" cy="634930"/>
          </a:xfrm>
        </p:spPr>
        <p:txBody>
          <a:bodyPr>
            <a:noAutofit/>
          </a:bodyPr>
          <a:lstStyle/>
          <a:p>
            <a:r>
              <a:rPr lang="en-US" sz="2800" b="1" dirty="0" smtClean="0"/>
              <a:t>"National Strategy For Trusted Identities In Cyberspace"</a:t>
            </a:r>
            <a:endParaRPr lang="en-US" sz="2800" b="1" dirty="0"/>
          </a:p>
        </p:txBody>
      </p:sp>
      <p:sp>
        <p:nvSpPr>
          <p:cNvPr id="3" name="Content Placeholder 2"/>
          <p:cNvSpPr>
            <a:spLocks noGrp="1"/>
          </p:cNvSpPr>
          <p:nvPr>
            <p:ph idx="1"/>
          </p:nvPr>
        </p:nvSpPr>
        <p:spPr>
          <a:xfrm>
            <a:off x="221493" y="862846"/>
            <a:ext cx="8726853" cy="5664714"/>
          </a:xfrm>
        </p:spPr>
        <p:txBody>
          <a:bodyPr>
            <a:noAutofit/>
          </a:bodyPr>
          <a:lstStyle/>
          <a:p>
            <a:pPr marL="0" indent="0">
              <a:buNone/>
            </a:pPr>
            <a:r>
              <a:rPr lang="en-US" sz="2000" i="1" spc="-100" dirty="0" smtClean="0"/>
              <a:t> </a:t>
            </a:r>
            <a:r>
              <a:rPr lang="en-US" sz="2800" i="1" spc="-100" dirty="0" smtClean="0"/>
              <a:t>	"Just </a:t>
            </a:r>
            <a:r>
              <a:rPr lang="en-US" sz="2800" i="1" spc="-100" dirty="0"/>
              <a:t>as there is a need for methods to reliably authenticate individuals, there are many Internet </a:t>
            </a:r>
            <a:r>
              <a:rPr lang="en-US" sz="2800" i="1" spc="-100" dirty="0" smtClean="0"/>
              <a:t>transactions </a:t>
            </a:r>
            <a:r>
              <a:rPr lang="en-US" sz="2800" i="1" spc="-100" dirty="0"/>
              <a:t>for which </a:t>
            </a:r>
            <a:r>
              <a:rPr lang="en-US" sz="2800" b="1" i="1" spc="-100" dirty="0" smtClean="0"/>
              <a:t>identif</a:t>
            </a:r>
            <a:r>
              <a:rPr lang="en-US" sz="2800" b="1" i="1" spc="-100" dirty="0"/>
              <a:t>i</a:t>
            </a:r>
            <a:r>
              <a:rPr lang="en-US" sz="2800" b="1" i="1" spc="-100" dirty="0" smtClean="0"/>
              <a:t>cation </a:t>
            </a:r>
            <a:r>
              <a:rPr lang="en-US" sz="2800" b="1" i="1" spc="-100" dirty="0"/>
              <a:t>and authentication is not needed, or the information needed is </a:t>
            </a:r>
            <a:r>
              <a:rPr lang="en-US" sz="2800" b="1" i="1" spc="-100" dirty="0" smtClean="0"/>
              <a:t>limited.</a:t>
            </a:r>
            <a:r>
              <a:rPr lang="en-US" sz="2800" i="1" spc="-100" dirty="0" smtClean="0"/>
              <a:t> </a:t>
            </a:r>
            <a:r>
              <a:rPr lang="en-US" sz="2800" b="1" i="1" spc="-100" dirty="0" smtClean="0"/>
              <a:t>It </a:t>
            </a:r>
            <a:r>
              <a:rPr lang="en-US" sz="2800" b="1" i="1" spc="-100" dirty="0"/>
              <a:t>is vital to maintain the capacity for anonymity and pseudonymity in Internet transactions in order to enhance individuals’ privacy and otherwise support civil </a:t>
            </a:r>
            <a:r>
              <a:rPr lang="en-US" sz="2800" b="1" i="1" spc="-100" dirty="0" smtClean="0"/>
              <a:t>liberties</a:t>
            </a:r>
            <a:r>
              <a:rPr lang="en-US" sz="2800" i="1" spc="-100" dirty="0" smtClean="0"/>
              <a:t>. </a:t>
            </a:r>
            <a:r>
              <a:rPr lang="en-US" sz="2800" i="1" spc="-100" dirty="0"/>
              <a:t>Nonetheless, individuals and </a:t>
            </a:r>
            <a:r>
              <a:rPr lang="en-US" sz="2800" i="1" spc="-100" dirty="0" smtClean="0"/>
              <a:t>businesses </a:t>
            </a:r>
            <a:r>
              <a:rPr lang="en-US" sz="2800" i="1" spc="-100" dirty="0"/>
              <a:t>need to be able to check each other’s identity for certain types of sensitive transactions, such as online banking or accessing electronic health </a:t>
            </a:r>
            <a:r>
              <a:rPr lang="en-US" sz="2800" i="1" spc="-100" dirty="0" smtClean="0"/>
              <a:t>records."</a:t>
            </a:r>
          </a:p>
          <a:p>
            <a:pPr marL="0" indent="0">
              <a:buNone/>
            </a:pPr>
            <a:endParaRPr lang="en-US" sz="2400" i="1" spc="-100" dirty="0" smtClean="0"/>
          </a:p>
          <a:p>
            <a:pPr marL="0" indent="0">
              <a:buNone/>
            </a:pPr>
            <a:r>
              <a:rPr lang="en-US" sz="2400" spc="-100" dirty="0"/>
              <a:t>https://</a:t>
            </a:r>
            <a:r>
              <a:rPr lang="en-US" sz="2400" spc="-100" dirty="0" err="1"/>
              <a:t>www.whitehouse.gov</a:t>
            </a:r>
            <a:r>
              <a:rPr lang="en-US" sz="2400" spc="-100" dirty="0"/>
              <a:t>/sites/default/files/</a:t>
            </a:r>
            <a:r>
              <a:rPr lang="en-US" sz="2400" spc="-100" dirty="0" err="1"/>
              <a:t>rss_viewer</a:t>
            </a:r>
            <a:r>
              <a:rPr lang="en-US" sz="2400" spc="-100" dirty="0"/>
              <a:t>/NSTICstrategy_041511.</a:t>
            </a:r>
            <a:r>
              <a:rPr lang="en-US" sz="2400" spc="-100" dirty="0" smtClean="0"/>
              <a:t>pdf [emphasis added]</a:t>
            </a:r>
          </a:p>
        </p:txBody>
      </p:sp>
      <p:sp>
        <p:nvSpPr>
          <p:cNvPr id="4" name="Slide Number Placeholder 3"/>
          <p:cNvSpPr>
            <a:spLocks noGrp="1"/>
          </p:cNvSpPr>
          <p:nvPr>
            <p:ph type="sldNum" sz="quarter" idx="12"/>
          </p:nvPr>
        </p:nvSpPr>
        <p:spPr/>
        <p:txBody>
          <a:bodyPr/>
          <a:lstStyle/>
          <a:p>
            <a:fld id="{895740CC-497F-A94D-B855-144E65AFD84C}" type="slidenum">
              <a:rPr lang="en-US" smtClean="0"/>
              <a:t>111</a:t>
            </a:fld>
            <a:endParaRPr lang="en-US"/>
          </a:p>
        </p:txBody>
      </p:sp>
    </p:spTree>
    <p:extLst>
      <p:ext uri="{BB962C8B-B14F-4D97-AF65-F5344CB8AC3E}">
        <p14:creationId xmlns:p14="http://schemas.microsoft.com/office/powerpoint/2010/main" val="756924575"/>
      </p:ext>
    </p:extLst>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1395"/>
            <a:ext cx="9144000" cy="830292"/>
          </a:xfrm>
        </p:spPr>
        <p:txBody>
          <a:bodyPr>
            <a:normAutofit/>
          </a:bodyPr>
          <a:lstStyle/>
          <a:p>
            <a:r>
              <a:rPr lang="en-US" sz="3200" b="1" dirty="0" smtClean="0"/>
              <a:t>Consequences </a:t>
            </a:r>
            <a:r>
              <a:rPr lang="en-US" sz="3200" b="1" dirty="0" smtClean="0"/>
              <a:t>If Privacy and Identity Are</a:t>
            </a:r>
            <a:br>
              <a:rPr lang="en-US" sz="3200" b="1" dirty="0" smtClean="0"/>
            </a:br>
            <a:r>
              <a:rPr lang="en-US" sz="3200" b="1" dirty="0" smtClean="0"/>
              <a:t>Handled Poorly: People </a:t>
            </a:r>
            <a:r>
              <a:rPr lang="en-US" sz="3200" b="1" u="sng" dirty="0" smtClean="0"/>
              <a:t>Will</a:t>
            </a:r>
            <a:r>
              <a:rPr lang="en-US" sz="3200" b="1" dirty="0" smtClean="0"/>
              <a:t> Opt Out</a:t>
            </a:r>
            <a:endParaRPr lang="en-US" sz="3200" b="1" dirty="0"/>
          </a:p>
        </p:txBody>
      </p:sp>
      <p:sp>
        <p:nvSpPr>
          <p:cNvPr id="3" name="Content Placeholder 2"/>
          <p:cNvSpPr>
            <a:spLocks noGrp="1"/>
          </p:cNvSpPr>
          <p:nvPr>
            <p:ph idx="1"/>
          </p:nvPr>
        </p:nvSpPr>
        <p:spPr>
          <a:xfrm>
            <a:off x="221493" y="1074488"/>
            <a:ext cx="8726853" cy="5453072"/>
          </a:xfrm>
        </p:spPr>
        <p:txBody>
          <a:bodyPr>
            <a:noAutofit/>
          </a:bodyPr>
          <a:lstStyle/>
          <a:p>
            <a:pPr marL="0" indent="0">
              <a:buNone/>
            </a:pPr>
            <a:r>
              <a:rPr lang="en-US" sz="2400" dirty="0" smtClean="0"/>
              <a:t> 		</a:t>
            </a:r>
            <a:r>
              <a:rPr lang="en-US" sz="2000" b="1" i="1" u="sng" spc="-100" dirty="0" smtClean="0"/>
              <a:t>Nearly </a:t>
            </a:r>
            <a:r>
              <a:rPr lang="en-US" sz="2000" b="1" i="1" u="sng" spc="-100" dirty="0"/>
              <a:t>one in </a:t>
            </a:r>
            <a:r>
              <a:rPr lang="en-US" sz="2000" b="1" u="sng" spc="-100" dirty="0" smtClean="0"/>
              <a:t>two</a:t>
            </a:r>
            <a:r>
              <a:rPr lang="en-US" sz="2000" b="1" spc="-100" dirty="0"/>
              <a:t> </a:t>
            </a:r>
            <a:r>
              <a:rPr lang="en-US" sz="2000" b="1" spc="-100" dirty="0" smtClean="0"/>
              <a:t>Internet</a:t>
            </a:r>
            <a:r>
              <a:rPr lang="en-US" sz="2000" b="1" i="1" spc="-100" dirty="0" smtClean="0"/>
              <a:t> </a:t>
            </a:r>
            <a:r>
              <a:rPr lang="en-US" sz="2000" b="1" i="1" spc="-100" dirty="0"/>
              <a:t>users say privacy and security concerns have now stopped them from doing basic things online — such as posting to social networks, </a:t>
            </a:r>
            <a:r>
              <a:rPr lang="en-US" sz="2000" b="1" i="1" spc="-100" dirty="0" smtClean="0"/>
              <a:t/>
            </a:r>
            <a:br>
              <a:rPr lang="en-US" sz="2000" b="1" i="1" spc="-100" dirty="0" smtClean="0"/>
            </a:br>
            <a:r>
              <a:rPr lang="en-US" sz="2000" b="1" i="1" spc="-100" dirty="0" smtClean="0"/>
              <a:t>expressing </a:t>
            </a:r>
            <a:r>
              <a:rPr lang="en-US" sz="2000" b="1" i="1" spc="-100" dirty="0"/>
              <a:t>opinions in forums or even buying things from websites, according to a new government survey released Friday</a:t>
            </a:r>
            <a:r>
              <a:rPr lang="en-US" sz="2000" b="1" i="1" spc="-100" dirty="0" smtClean="0"/>
              <a:t>.</a:t>
            </a:r>
            <a:r>
              <a:rPr lang="en-US" sz="2000" i="1" spc="-100" dirty="0" smtClean="0"/>
              <a:t> [e.g., May 13, 2016]</a:t>
            </a:r>
            <a:endParaRPr lang="en-US" sz="2000" i="1" spc="-100" dirty="0"/>
          </a:p>
          <a:p>
            <a:pPr marL="0" indent="0">
              <a:buNone/>
            </a:pPr>
            <a:r>
              <a:rPr lang="en-US" sz="2000" i="1" spc="-100" dirty="0" smtClean="0"/>
              <a:t> 		This </a:t>
            </a:r>
            <a:r>
              <a:rPr lang="en-US" sz="2000" i="1" spc="-100" dirty="0"/>
              <a:t>chilling effect, pulled out of a survey of </a:t>
            </a:r>
            <a:r>
              <a:rPr lang="en-US" sz="2000" b="1" i="1" spc="-100" dirty="0"/>
              <a:t>41,000 U.S. households</a:t>
            </a:r>
            <a:r>
              <a:rPr lang="en-US" sz="2000" i="1" spc="-100" dirty="0"/>
              <a:t> who use the Internet, show the insecurity of the Web is beginning to have consequences that stretch beyond the direct fall-out of an individual losing personal data in breach. The research suggests some consumers are reaching a tipping point where they feel they can no longer trust using the Internet for everyday activities</a:t>
            </a:r>
            <a:r>
              <a:rPr lang="en-US" sz="2000" i="1" spc="-100" dirty="0" smtClean="0"/>
              <a:t>. </a:t>
            </a:r>
            <a:r>
              <a:rPr lang="en-US" sz="2000" i="1" spc="-100" dirty="0"/>
              <a:t>* * *</a:t>
            </a:r>
            <a:br>
              <a:rPr lang="en-US" sz="2000" i="1" spc="-100" dirty="0"/>
            </a:br>
            <a:r>
              <a:rPr lang="en-US" sz="2000" i="1" spc="-100" dirty="0"/>
              <a:t>		</a:t>
            </a:r>
            <a:r>
              <a:rPr lang="en-US" sz="2000" b="1" i="1" spc="-100" dirty="0" smtClean="0"/>
              <a:t>The </a:t>
            </a:r>
            <a:r>
              <a:rPr lang="en-US" sz="2000" b="1" i="1" spc="-100" dirty="0"/>
              <a:t>new NTIA data suggests a significant number of Americans have embraced at least one strategy: Opting out of online activities</a:t>
            </a:r>
            <a:r>
              <a:rPr lang="en-US" sz="2000" b="1" i="1" spc="-100" dirty="0" smtClean="0"/>
              <a:t>."</a:t>
            </a:r>
            <a:endParaRPr lang="en-US" sz="2000" b="1" i="1" spc="-100" dirty="0"/>
          </a:p>
          <a:p>
            <a:pPr marL="0" indent="0">
              <a:buNone/>
            </a:pPr>
            <a:r>
              <a:rPr lang="en-US" sz="2000" i="1" spc="-100" dirty="0" smtClean="0"/>
              <a:t>		That </a:t>
            </a:r>
            <a:r>
              <a:rPr lang="en-US" sz="2000" i="1" spc="-100" dirty="0"/>
              <a:t>trend could have major consequences for banks, online retailers, and the broader Internet economy</a:t>
            </a:r>
            <a:r>
              <a:rPr lang="en-US" sz="2000" i="1" spc="-100" dirty="0" smtClean="0"/>
              <a:t>.</a:t>
            </a:r>
          </a:p>
          <a:p>
            <a:pPr marL="0" indent="0">
              <a:buNone/>
            </a:pPr>
            <a:r>
              <a:rPr lang="en-US" sz="2000" spc="-100" dirty="0" smtClean="0"/>
              <a:t>		"</a:t>
            </a:r>
            <a:r>
              <a:rPr lang="en-US" sz="2000" spc="-100" dirty="0"/>
              <a:t>Why a staggering number of Americans have stopped using the Internet the way they used to," https://</a:t>
            </a:r>
            <a:r>
              <a:rPr lang="en-US" sz="2000" spc="-100" dirty="0" err="1"/>
              <a:t>www.washingtonpost.com</a:t>
            </a:r>
            <a:r>
              <a:rPr lang="en-US" sz="2000" spc="-100" dirty="0"/>
              <a:t>/news/the-switch/</a:t>
            </a:r>
            <a:r>
              <a:rPr lang="en-US" sz="2000" spc="-100" dirty="0" err="1"/>
              <a:t>wp</a:t>
            </a:r>
            <a:r>
              <a:rPr lang="en-US" sz="2000" spc="-100" dirty="0"/>
              <a:t>/2016/05/13/new-government-data-shows-a-staggering-number-of-americans-have-stopped-basic-online-activities</a:t>
            </a:r>
            <a:r>
              <a:rPr lang="en-US" sz="2000" spc="-100" dirty="0" smtClean="0"/>
              <a:t>/    [emphasis added]</a:t>
            </a:r>
            <a:endParaRPr lang="en-US" sz="2000" spc="-100" dirty="0" smtClean="0"/>
          </a:p>
        </p:txBody>
      </p:sp>
      <p:sp>
        <p:nvSpPr>
          <p:cNvPr id="4" name="Slide Number Placeholder 3"/>
          <p:cNvSpPr>
            <a:spLocks noGrp="1"/>
          </p:cNvSpPr>
          <p:nvPr>
            <p:ph type="sldNum" sz="quarter" idx="12"/>
          </p:nvPr>
        </p:nvSpPr>
        <p:spPr/>
        <p:txBody>
          <a:bodyPr/>
          <a:lstStyle/>
          <a:p>
            <a:fld id="{895740CC-497F-A94D-B855-144E65AFD84C}" type="slidenum">
              <a:rPr lang="en-US" smtClean="0"/>
              <a:t>112</a:t>
            </a:fld>
            <a:endParaRPr lang="en-US"/>
          </a:p>
        </p:txBody>
      </p:sp>
    </p:spTree>
    <p:extLst>
      <p:ext uri="{BB962C8B-B14F-4D97-AF65-F5344CB8AC3E}">
        <p14:creationId xmlns:p14="http://schemas.microsoft.com/office/powerpoint/2010/main" val="2060286856"/>
      </p:ext>
    </p:extLst>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1394"/>
            <a:ext cx="9144000" cy="993093"/>
          </a:xfrm>
        </p:spPr>
        <p:txBody>
          <a:bodyPr>
            <a:normAutofit/>
          </a:bodyPr>
          <a:lstStyle/>
          <a:p>
            <a:r>
              <a:rPr lang="en-US" sz="3200" b="1" dirty="0" smtClean="0"/>
              <a:t>If Identities Cannot Be Protected, </a:t>
            </a:r>
            <a:br>
              <a:rPr lang="en-US" sz="3200" b="1" dirty="0" smtClean="0"/>
            </a:br>
            <a:r>
              <a:rPr lang="en-US" sz="3200" b="1" dirty="0" smtClean="0"/>
              <a:t>People May Also See Serious Personal Consequences</a:t>
            </a:r>
            <a:endParaRPr lang="en-US" sz="3200" b="1" dirty="0"/>
          </a:p>
        </p:txBody>
      </p:sp>
      <p:sp>
        <p:nvSpPr>
          <p:cNvPr id="3" name="Content Placeholder 2"/>
          <p:cNvSpPr>
            <a:spLocks noGrp="1"/>
          </p:cNvSpPr>
          <p:nvPr>
            <p:ph idx="1"/>
          </p:nvPr>
        </p:nvSpPr>
        <p:spPr>
          <a:xfrm>
            <a:off x="221493" y="1269848"/>
            <a:ext cx="8726853" cy="5257711"/>
          </a:xfrm>
        </p:spPr>
        <p:txBody>
          <a:bodyPr>
            <a:noAutofit/>
          </a:bodyPr>
          <a:lstStyle/>
          <a:p>
            <a:pPr marL="0" indent="0">
              <a:buNone/>
            </a:pPr>
            <a:r>
              <a:rPr lang="en-US" sz="2400" dirty="0" smtClean="0"/>
              <a:t>		</a:t>
            </a:r>
            <a:r>
              <a:rPr lang="en-US" sz="2400" spc="-100" dirty="0" smtClean="0"/>
              <a:t>A </a:t>
            </a:r>
            <a:r>
              <a:rPr lang="en-US" sz="2400" spc="-100" dirty="0"/>
              <a:t>Chinese reporter who was sentenced to prison in </a:t>
            </a:r>
            <a:r>
              <a:rPr lang="en-US" sz="2400" spc="-100" dirty="0" smtClean="0"/>
              <a:t>2005 [...] Shi </a:t>
            </a:r>
            <a:r>
              <a:rPr lang="en-US" sz="2400" spc="-100" dirty="0"/>
              <a:t>Tao had been released on 23 </a:t>
            </a:r>
            <a:r>
              <a:rPr lang="en-US" sz="2400" spc="-100" dirty="0" smtClean="0"/>
              <a:t>August [2013], </a:t>
            </a:r>
            <a:r>
              <a:rPr lang="en-US" sz="2400" spc="-100" dirty="0"/>
              <a:t>15 months before the end of his </a:t>
            </a:r>
            <a:r>
              <a:rPr lang="en-US" sz="2400" spc="-100" dirty="0" smtClean="0"/>
              <a:t>sentence [...]</a:t>
            </a:r>
            <a:br>
              <a:rPr lang="en-US" sz="2400" spc="-100" dirty="0" smtClean="0"/>
            </a:br>
            <a:endParaRPr lang="en-US" sz="2400" spc="-100" dirty="0"/>
          </a:p>
          <a:p>
            <a:pPr marL="0" indent="0">
              <a:buNone/>
            </a:pPr>
            <a:r>
              <a:rPr lang="en-US" sz="2400" spc="-100" dirty="0" smtClean="0"/>
              <a:t>		Shi </a:t>
            </a:r>
            <a:r>
              <a:rPr lang="en-US" sz="2400" spc="-100" dirty="0"/>
              <a:t>was arrested in 2004 and sentenced to prison the following year on charges of disclosing state secrets. He had sent details of a government memo about restrictions on news coverage of the Tiananmen Square massacre anniversary to a human rights forum in the United </a:t>
            </a:r>
            <a:r>
              <a:rPr lang="en-US" sz="2400" spc="-100" dirty="0" smtClean="0"/>
              <a:t>States</a:t>
            </a:r>
            <a:r>
              <a:rPr lang="en-US" sz="2400" spc="-100" dirty="0"/>
              <a:t> </a:t>
            </a:r>
            <a:r>
              <a:rPr lang="en-US" sz="2400" spc="-100" dirty="0" smtClean="0"/>
              <a:t>[...]</a:t>
            </a:r>
            <a:br>
              <a:rPr lang="en-US" sz="2400" spc="-100" dirty="0" smtClean="0"/>
            </a:br>
            <a:endParaRPr lang="en-US" sz="2400" spc="-100" dirty="0"/>
          </a:p>
          <a:p>
            <a:pPr marL="0" indent="0">
              <a:buNone/>
            </a:pPr>
            <a:r>
              <a:rPr lang="en-US" sz="2400" spc="-100" dirty="0" smtClean="0"/>
              <a:t>		[The email provider] </a:t>
            </a:r>
            <a:r>
              <a:rPr lang="en-US" sz="2400" spc="-100" dirty="0"/>
              <a:t>based in Sunnyvale, California, </a:t>
            </a:r>
            <a:r>
              <a:rPr lang="en-US" sz="2400" spc="-100" dirty="0" smtClean="0"/>
              <a:t>[had] said </a:t>
            </a:r>
            <a:r>
              <a:rPr lang="en-US" sz="2400" spc="-100" dirty="0"/>
              <a:t>it was obligated to comply with Chinese government demands for information. </a:t>
            </a:r>
            <a:r>
              <a:rPr lang="en-US" sz="2400" spc="-100" dirty="0" smtClean="0"/>
              <a:t>[...]</a:t>
            </a:r>
          </a:p>
          <a:p>
            <a:pPr marL="0" indent="0">
              <a:buNone/>
            </a:pPr>
            <a:r>
              <a:rPr lang="en-US" sz="2400" dirty="0" smtClean="0"/>
              <a:t/>
            </a:r>
            <a:br>
              <a:rPr lang="en-US" sz="2400" dirty="0" smtClean="0"/>
            </a:br>
            <a:r>
              <a:rPr lang="en-US" sz="2400" spc="-100" dirty="0" smtClean="0"/>
              <a:t>See </a:t>
            </a:r>
            <a:r>
              <a:rPr lang="en-US" sz="2400" dirty="0"/>
              <a:t>http://</a:t>
            </a:r>
            <a:r>
              <a:rPr lang="en-US" sz="2400" dirty="0" err="1"/>
              <a:t>tinyurl.com</a:t>
            </a:r>
            <a:r>
              <a:rPr lang="en-US" sz="2400" dirty="0"/>
              <a:t>/ztwwvj2</a:t>
            </a:r>
          </a:p>
          <a:p>
            <a:pPr marL="0" indent="0">
              <a:buNone/>
            </a:pPr>
            <a:endParaRPr lang="en-US" sz="2400" spc="-100" dirty="0"/>
          </a:p>
        </p:txBody>
      </p:sp>
      <p:sp>
        <p:nvSpPr>
          <p:cNvPr id="4" name="Slide Number Placeholder 3"/>
          <p:cNvSpPr>
            <a:spLocks noGrp="1"/>
          </p:cNvSpPr>
          <p:nvPr>
            <p:ph type="sldNum" sz="quarter" idx="12"/>
          </p:nvPr>
        </p:nvSpPr>
        <p:spPr/>
        <p:txBody>
          <a:bodyPr/>
          <a:lstStyle/>
          <a:p>
            <a:fld id="{895740CC-497F-A94D-B855-144E65AFD84C}" type="slidenum">
              <a:rPr lang="en-US" smtClean="0"/>
              <a:t>113</a:t>
            </a:fld>
            <a:endParaRPr lang="en-US"/>
          </a:p>
        </p:txBody>
      </p:sp>
    </p:spTree>
    <p:extLst>
      <p:ext uri="{BB962C8B-B14F-4D97-AF65-F5344CB8AC3E}">
        <p14:creationId xmlns:p14="http://schemas.microsoft.com/office/powerpoint/2010/main" val="941474827"/>
      </p:ext>
    </p:extLst>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260"/>
            <a:ext cx="8229600" cy="508079"/>
          </a:xfrm>
        </p:spPr>
        <p:txBody>
          <a:bodyPr>
            <a:normAutofit/>
          </a:bodyPr>
          <a:lstStyle/>
          <a:p>
            <a:r>
              <a:rPr lang="en-US" sz="3200" b="1" dirty="0" smtClean="0"/>
              <a:t>*Degrees* of Online Identification</a:t>
            </a:r>
            <a:endParaRPr lang="en-US" sz="3200" b="1" dirty="0"/>
          </a:p>
        </p:txBody>
      </p:sp>
      <p:sp>
        <p:nvSpPr>
          <p:cNvPr id="3" name="Content Placeholder 2"/>
          <p:cNvSpPr>
            <a:spLocks noGrp="1"/>
          </p:cNvSpPr>
          <p:nvPr>
            <p:ph idx="1"/>
          </p:nvPr>
        </p:nvSpPr>
        <p:spPr>
          <a:xfrm>
            <a:off x="221493" y="827021"/>
            <a:ext cx="8726853" cy="5700539"/>
          </a:xfrm>
        </p:spPr>
        <p:txBody>
          <a:bodyPr>
            <a:noAutofit/>
          </a:bodyPr>
          <a:lstStyle/>
          <a:p>
            <a:r>
              <a:rPr lang="en-US" sz="2400" dirty="0" smtClean="0"/>
              <a:t>Many sites may not need to know </a:t>
            </a:r>
            <a:r>
              <a:rPr lang="en-US" sz="2400" dirty="0" smtClean="0"/>
              <a:t>"everything."</a:t>
            </a:r>
            <a:endParaRPr lang="en-US" sz="2400" dirty="0" smtClean="0"/>
          </a:p>
          <a:p>
            <a:r>
              <a:rPr lang="en-US" sz="2400" dirty="0" smtClean="0"/>
              <a:t>For example, if I'm a faculty member simply interested in accessing an online academic database that my institution has licensed, all that needs to be established is that I </a:t>
            </a:r>
            <a:r>
              <a:rPr lang="en-US" sz="2400" u="sng" dirty="0" smtClean="0"/>
              <a:t>am</a:t>
            </a:r>
            <a:r>
              <a:rPr lang="en-US" sz="2400" dirty="0" smtClean="0"/>
              <a:t> a faculty member from </a:t>
            </a:r>
            <a:r>
              <a:rPr lang="en-US" sz="2400" dirty="0" smtClean="0"/>
              <a:t>an </a:t>
            </a:r>
            <a:r>
              <a:rPr lang="en-US" sz="2400" dirty="0" smtClean="0"/>
              <a:t>authorized </a:t>
            </a:r>
            <a:r>
              <a:rPr lang="en-US" sz="2400" dirty="0" smtClean="0"/>
              <a:t>institution. </a:t>
            </a:r>
            <a:r>
              <a:rPr lang="en-US" sz="2400" dirty="0"/>
              <a:t>M</a:t>
            </a:r>
            <a:r>
              <a:rPr lang="en-US" sz="2400" dirty="0" smtClean="0"/>
              <a:t>y </a:t>
            </a:r>
            <a:r>
              <a:rPr lang="en-US" sz="2400" dirty="0" smtClean="0"/>
              <a:t>full name, email address, faculty ID number, and so forth, don't need to be shared with the database </a:t>
            </a:r>
            <a:r>
              <a:rPr lang="en-US" sz="2400" dirty="0" smtClean="0"/>
              <a:t>vendor.</a:t>
            </a:r>
            <a:endParaRPr lang="en-US" sz="2400" dirty="0" smtClean="0"/>
          </a:p>
          <a:p>
            <a:r>
              <a:rPr lang="en-US" sz="2400" b="1" dirty="0" smtClean="0"/>
              <a:t>Federated authentication,</a:t>
            </a:r>
            <a:r>
              <a:rPr lang="en-US" sz="2400" dirty="0" smtClean="0"/>
              <a:t> one of the topics that the M3AAWG Identity Management SIG will be working on this year, allows the user and the relying party to agree on the release of just a </a:t>
            </a:r>
            <a:r>
              <a:rPr lang="en-US" sz="2400" b="1" dirty="0" smtClean="0"/>
              <a:t>subset of attributes.</a:t>
            </a:r>
          </a:p>
          <a:p>
            <a:r>
              <a:rPr lang="en-US" sz="2400" dirty="0" smtClean="0"/>
              <a:t>By limiting the attributes that are shared to only the bare minimum that's necessary, opportunities for user attributable pervasive monitoring are reduced.</a:t>
            </a:r>
          </a:p>
        </p:txBody>
      </p:sp>
      <p:sp>
        <p:nvSpPr>
          <p:cNvPr id="4" name="Slide Number Placeholder 3"/>
          <p:cNvSpPr>
            <a:spLocks noGrp="1"/>
          </p:cNvSpPr>
          <p:nvPr>
            <p:ph type="sldNum" sz="quarter" idx="12"/>
          </p:nvPr>
        </p:nvSpPr>
        <p:spPr/>
        <p:txBody>
          <a:bodyPr/>
          <a:lstStyle/>
          <a:p>
            <a:fld id="{895740CC-497F-A94D-B855-144E65AFD84C}" type="slidenum">
              <a:rPr lang="en-US" smtClean="0"/>
              <a:t>114</a:t>
            </a:fld>
            <a:endParaRPr lang="en-US"/>
          </a:p>
        </p:txBody>
      </p:sp>
    </p:spTree>
    <p:extLst>
      <p:ext uri="{BB962C8B-B14F-4D97-AF65-F5344CB8AC3E}">
        <p14:creationId xmlns:p14="http://schemas.microsoft.com/office/powerpoint/2010/main" val="91586353"/>
      </p:ext>
    </p:extLst>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1395"/>
            <a:ext cx="9144000" cy="634930"/>
          </a:xfrm>
        </p:spPr>
        <p:txBody>
          <a:bodyPr>
            <a:noAutofit/>
          </a:bodyPr>
          <a:lstStyle/>
          <a:p>
            <a:r>
              <a:rPr lang="en-US" sz="3200" b="1" dirty="0" smtClean="0"/>
              <a:t>Another </a:t>
            </a:r>
            <a:r>
              <a:rPr lang="en-US" sz="3200" b="1" dirty="0" smtClean="0"/>
              <a:t>Example: </a:t>
            </a:r>
            <a:r>
              <a:rPr lang="en-US" sz="3200" b="1" dirty="0" smtClean="0"/>
              <a:t>"Differential Privacy"</a:t>
            </a:r>
            <a:endParaRPr lang="en-US" sz="3200" b="1" dirty="0"/>
          </a:p>
        </p:txBody>
      </p:sp>
      <p:sp>
        <p:nvSpPr>
          <p:cNvPr id="3" name="Content Placeholder 2"/>
          <p:cNvSpPr>
            <a:spLocks noGrp="1"/>
          </p:cNvSpPr>
          <p:nvPr>
            <p:ph idx="1"/>
          </p:nvPr>
        </p:nvSpPr>
        <p:spPr>
          <a:xfrm>
            <a:off x="221493" y="862846"/>
            <a:ext cx="8726853" cy="5664714"/>
          </a:xfrm>
        </p:spPr>
        <p:txBody>
          <a:bodyPr>
            <a:noAutofit/>
          </a:bodyPr>
          <a:lstStyle/>
          <a:p>
            <a:pPr marL="347472"/>
            <a:r>
              <a:rPr lang="en-US" sz="2000" i="1" spc="-100" dirty="0" smtClean="0"/>
              <a:t> </a:t>
            </a:r>
            <a:r>
              <a:rPr lang="en-US" sz="2400" spc="-100" dirty="0" smtClean="0"/>
              <a:t>Differential privacy is an identity management topic that hit the mainstream media this week courtesy of Apple's WWDC.</a:t>
            </a:r>
            <a:r>
              <a:rPr lang="en-US" sz="2400" spc="-100" dirty="0"/>
              <a:t> </a:t>
            </a:r>
            <a:r>
              <a:rPr lang="en-US" sz="2400" spc="-100" dirty="0" smtClean="0"/>
              <a:t>(See https</a:t>
            </a:r>
            <a:r>
              <a:rPr lang="en-US" sz="2400" spc="-100" dirty="0"/>
              <a:t>://</a:t>
            </a:r>
            <a:r>
              <a:rPr lang="en-US" sz="2400" spc="-100" dirty="0" err="1"/>
              <a:t>www.wired.com</a:t>
            </a:r>
            <a:r>
              <a:rPr lang="en-US" sz="2400" spc="-100" dirty="0"/>
              <a:t>/2016/06/apples-differential-privacy-collecting-data/ )</a:t>
            </a:r>
            <a:r>
              <a:rPr lang="en-US" sz="2400" spc="-100" dirty="0" smtClean="0"/>
              <a:t>:</a:t>
            </a:r>
          </a:p>
          <a:p>
            <a:pPr marL="347472"/>
            <a:endParaRPr lang="en-US" sz="2400" i="1" spc="-100" dirty="0"/>
          </a:p>
          <a:p>
            <a:pPr marL="685800" indent="0">
              <a:buNone/>
            </a:pPr>
            <a:r>
              <a:rPr lang="en-US" sz="2400" i="1" spc="-100" dirty="0" smtClean="0"/>
              <a:t>Differential </a:t>
            </a:r>
            <a:r>
              <a:rPr lang="en-US" sz="2400" i="1" spc="-100" dirty="0"/>
              <a:t>privacy, translated from Apple-speak, is the statistical science of trying to learn as much as possible about a group while learning as little as possible about any individual in it. With differential privacy, Apple can collect and store its users’ data in a format that lets it glean useful notions about what people do, say, like and want. But it can’t extract anything about a single, specific one of those people that might represent a privacy violation. And neither, in theory, could hackers or intelligence agencies</a:t>
            </a:r>
            <a:r>
              <a:rPr lang="en-US" sz="2400" i="1" spc="-100" dirty="0" smtClean="0"/>
              <a:t>.</a:t>
            </a:r>
          </a:p>
          <a:p>
            <a:pPr marL="685800" indent="0">
              <a:buNone/>
            </a:pPr>
            <a:endParaRPr lang="en-US" sz="2400" i="1" spc="-100" dirty="0"/>
          </a:p>
          <a:p>
            <a:pPr marL="347472"/>
            <a:r>
              <a:rPr lang="en-US" sz="2400" spc="-100" dirty="0" smtClean="0"/>
              <a:t>Many devices DO currently leak personally identifying information...</a:t>
            </a:r>
            <a:endParaRPr lang="en-US" sz="2400" spc="-100" dirty="0" smtClean="0"/>
          </a:p>
        </p:txBody>
      </p:sp>
      <p:sp>
        <p:nvSpPr>
          <p:cNvPr id="4" name="Slide Number Placeholder 3"/>
          <p:cNvSpPr>
            <a:spLocks noGrp="1"/>
          </p:cNvSpPr>
          <p:nvPr>
            <p:ph type="sldNum" sz="quarter" idx="12"/>
          </p:nvPr>
        </p:nvSpPr>
        <p:spPr/>
        <p:txBody>
          <a:bodyPr/>
          <a:lstStyle/>
          <a:p>
            <a:fld id="{895740CC-497F-A94D-B855-144E65AFD84C}" type="slidenum">
              <a:rPr lang="en-US" smtClean="0"/>
              <a:t>115</a:t>
            </a:fld>
            <a:endParaRPr lang="en-US"/>
          </a:p>
        </p:txBody>
      </p:sp>
    </p:spTree>
    <p:extLst>
      <p:ext uri="{BB962C8B-B14F-4D97-AF65-F5344CB8AC3E}">
        <p14:creationId xmlns:p14="http://schemas.microsoft.com/office/powerpoint/2010/main" val="788068698"/>
      </p:ext>
    </p:extLst>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260"/>
            <a:ext cx="9144000" cy="508079"/>
          </a:xfrm>
        </p:spPr>
        <p:txBody>
          <a:bodyPr>
            <a:normAutofit/>
          </a:bodyPr>
          <a:lstStyle/>
          <a:p>
            <a:r>
              <a:rPr lang="en-US" sz="3200" b="1" dirty="0" smtClean="0"/>
              <a:t>Does Your </a:t>
            </a:r>
            <a:r>
              <a:rPr lang="en-US" sz="3200" b="1" dirty="0" smtClean="0"/>
              <a:t>System/Browser </a:t>
            </a:r>
            <a:r>
              <a:rPr lang="en-US" sz="3200" b="1" dirty="0" smtClean="0"/>
              <a:t>Identify </a:t>
            </a:r>
            <a:r>
              <a:rPr lang="en-US" sz="3200" b="1" dirty="0" smtClean="0"/>
              <a:t>You?</a:t>
            </a:r>
            <a:endParaRPr lang="en-US" sz="3200" b="1" dirty="0"/>
          </a:p>
        </p:txBody>
      </p:sp>
      <p:sp>
        <p:nvSpPr>
          <p:cNvPr id="4" name="Slide Number Placeholder 3"/>
          <p:cNvSpPr>
            <a:spLocks noGrp="1"/>
          </p:cNvSpPr>
          <p:nvPr>
            <p:ph type="sldNum" sz="quarter" idx="12"/>
          </p:nvPr>
        </p:nvSpPr>
        <p:spPr/>
        <p:txBody>
          <a:bodyPr/>
          <a:lstStyle/>
          <a:p>
            <a:fld id="{895740CC-497F-A94D-B855-144E65AFD84C}" type="slidenum">
              <a:rPr lang="en-US" smtClean="0"/>
              <a:t>116</a:t>
            </a:fld>
            <a:endParaRPr lang="en-US"/>
          </a:p>
        </p:txBody>
      </p:sp>
      <p:pic>
        <p:nvPicPr>
          <p:cNvPr id="6" name="Picture 5" descr="panopticlic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0194" y="888934"/>
            <a:ext cx="6083300" cy="5702300"/>
          </a:xfrm>
          <a:prstGeom prst="rect">
            <a:avLst/>
          </a:prstGeom>
        </p:spPr>
      </p:pic>
    </p:spTree>
    <p:extLst>
      <p:ext uri="{BB962C8B-B14F-4D97-AF65-F5344CB8AC3E}">
        <p14:creationId xmlns:p14="http://schemas.microsoft.com/office/powerpoint/2010/main" val="3368900135"/>
      </p:ext>
    </p:extLst>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260"/>
            <a:ext cx="9144000" cy="508079"/>
          </a:xfrm>
        </p:spPr>
        <p:txBody>
          <a:bodyPr>
            <a:normAutofit/>
          </a:bodyPr>
          <a:lstStyle/>
          <a:p>
            <a:r>
              <a:rPr lang="en-US" sz="3200" b="1" spc="-100" dirty="0" smtClean="0"/>
              <a:t>Loss of Anonymity May Be "Inescapable" In Some Cases</a:t>
            </a:r>
            <a:endParaRPr lang="en-US" sz="3200" b="1" spc="-100" dirty="0"/>
          </a:p>
        </p:txBody>
      </p:sp>
      <p:sp>
        <p:nvSpPr>
          <p:cNvPr id="4" name="Slide Number Placeholder 3"/>
          <p:cNvSpPr>
            <a:spLocks noGrp="1"/>
          </p:cNvSpPr>
          <p:nvPr>
            <p:ph type="sldNum" sz="quarter" idx="12"/>
          </p:nvPr>
        </p:nvSpPr>
        <p:spPr/>
        <p:txBody>
          <a:bodyPr/>
          <a:lstStyle/>
          <a:p>
            <a:fld id="{895740CC-497F-A94D-B855-144E65AFD84C}" type="slidenum">
              <a:rPr lang="en-US" smtClean="0"/>
              <a:t>117</a:t>
            </a:fld>
            <a:endParaRPr lang="en-US"/>
          </a:p>
        </p:txBody>
      </p:sp>
      <p:sp>
        <p:nvSpPr>
          <p:cNvPr id="3" name="TextBox 2"/>
          <p:cNvSpPr txBox="1"/>
          <p:nvPr/>
        </p:nvSpPr>
        <p:spPr>
          <a:xfrm>
            <a:off x="355600" y="6033184"/>
            <a:ext cx="7586520" cy="646331"/>
          </a:xfrm>
          <a:prstGeom prst="rect">
            <a:avLst/>
          </a:prstGeom>
          <a:noFill/>
        </p:spPr>
        <p:txBody>
          <a:bodyPr wrap="none" rtlCol="0">
            <a:spAutoFit/>
          </a:bodyPr>
          <a:lstStyle/>
          <a:p>
            <a:r>
              <a:rPr lang="en-US" dirty="0"/>
              <a:t>https://www.theguardian.com/technology/2016/may/17/</a:t>
            </a:r>
            <a:r>
              <a:rPr lang="en-US" dirty="0" err="1"/>
              <a:t>findface</a:t>
            </a:r>
            <a:r>
              <a:rPr lang="en-US" dirty="0"/>
              <a:t>-face-</a:t>
            </a:r>
            <a:r>
              <a:rPr lang="en-US" dirty="0" err="1" smtClean="0"/>
              <a:t>recogn</a:t>
            </a:r>
            <a:endParaRPr lang="en-US" dirty="0" smtClean="0"/>
          </a:p>
          <a:p>
            <a:r>
              <a:rPr lang="en-US" dirty="0" err="1" smtClean="0"/>
              <a:t>ition</a:t>
            </a:r>
            <a:r>
              <a:rPr lang="en-US" dirty="0"/>
              <a:t>-app-end-public-anonymity-</a:t>
            </a:r>
            <a:r>
              <a:rPr lang="en-US" dirty="0" err="1"/>
              <a:t>vkontakte</a:t>
            </a:r>
            <a:endParaRPr lang="en-US" dirty="0"/>
          </a:p>
        </p:txBody>
      </p:sp>
      <p:pic>
        <p:nvPicPr>
          <p:cNvPr id="5" name="Picture 4" descr="facilial-recogni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0266" y="878353"/>
            <a:ext cx="5817403" cy="5020373"/>
          </a:xfrm>
          <a:prstGeom prst="rect">
            <a:avLst/>
          </a:prstGeom>
        </p:spPr>
      </p:pic>
    </p:spTree>
    <p:extLst>
      <p:ext uri="{BB962C8B-B14F-4D97-AF65-F5344CB8AC3E}">
        <p14:creationId xmlns:p14="http://schemas.microsoft.com/office/powerpoint/2010/main" val="4208317634"/>
      </p:ext>
    </p:extLst>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470025"/>
          </a:xfrm>
        </p:spPr>
        <p:txBody>
          <a:bodyPr>
            <a:normAutofit/>
          </a:bodyPr>
          <a:lstStyle/>
          <a:p>
            <a:r>
              <a:rPr lang="en-US" sz="3200" b="1" dirty="0" smtClean="0"/>
              <a:t>XIII</a:t>
            </a:r>
            <a:r>
              <a:rPr lang="en-US" sz="3200" b="1" dirty="0" smtClean="0"/>
              <a:t>. Conclusion</a:t>
            </a:r>
            <a:endParaRPr lang="en-US" sz="3200" b="1"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2563022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243" y="153299"/>
            <a:ext cx="9019757" cy="570345"/>
          </a:xfrm>
        </p:spPr>
        <p:txBody>
          <a:bodyPr>
            <a:normAutofit/>
          </a:bodyPr>
          <a:lstStyle/>
          <a:p>
            <a:r>
              <a:rPr lang="en-US" sz="3200" b="1" dirty="0" smtClean="0">
                <a:cs typeface="Calibri"/>
              </a:rPr>
              <a:t>Conclusion</a:t>
            </a:r>
            <a:endParaRPr lang="en-US" sz="3200" b="1" dirty="0">
              <a:latin typeface="Calibri"/>
              <a:cs typeface="Calibri"/>
            </a:endParaRPr>
          </a:p>
        </p:txBody>
      </p:sp>
      <p:sp>
        <p:nvSpPr>
          <p:cNvPr id="3" name="Content Placeholder 2"/>
          <p:cNvSpPr>
            <a:spLocks noGrp="1"/>
          </p:cNvSpPr>
          <p:nvPr>
            <p:ph idx="1"/>
          </p:nvPr>
        </p:nvSpPr>
        <p:spPr>
          <a:xfrm>
            <a:off x="249027" y="915631"/>
            <a:ext cx="8641275" cy="5696439"/>
          </a:xfrm>
        </p:spPr>
        <p:txBody>
          <a:bodyPr>
            <a:normAutofit/>
          </a:bodyPr>
          <a:lstStyle/>
          <a:p>
            <a:r>
              <a:rPr lang="en-US" sz="2400" dirty="0" smtClean="0">
                <a:cs typeface="Calibri"/>
              </a:rPr>
              <a:t>You've now had a bit of a "whirlwind tour" of some of M</a:t>
            </a:r>
            <a:r>
              <a:rPr lang="en-US" sz="2400" baseline="30000" dirty="0" smtClean="0">
                <a:cs typeface="Calibri"/>
              </a:rPr>
              <a:t>3</a:t>
            </a:r>
            <a:r>
              <a:rPr lang="en-US" sz="2400" dirty="0" smtClean="0">
                <a:cs typeface="Calibri"/>
              </a:rPr>
              <a:t>AAWG's work against Pervasive </a:t>
            </a:r>
            <a:r>
              <a:rPr lang="en-US" sz="2400" dirty="0" smtClean="0">
                <a:cs typeface="Calibri"/>
              </a:rPr>
              <a:t>Monitoring and how it interacts </a:t>
            </a:r>
            <a:r>
              <a:rPr lang="en-US" sz="2400" dirty="0">
                <a:cs typeface="Calibri"/>
              </a:rPr>
              <a:t>with </a:t>
            </a:r>
            <a:r>
              <a:rPr lang="en-US" sz="2400" dirty="0" smtClean="0">
                <a:cs typeface="Calibri"/>
              </a:rPr>
              <a:t>the work of M</a:t>
            </a:r>
            <a:r>
              <a:rPr lang="en-US" sz="2400" baseline="30000" dirty="0" smtClean="0">
                <a:cs typeface="Calibri"/>
              </a:rPr>
              <a:t>3</a:t>
            </a:r>
            <a:r>
              <a:rPr lang="en-US" sz="2400" dirty="0" smtClean="0">
                <a:cs typeface="Calibri"/>
              </a:rPr>
              <a:t>AAWG's Identity </a:t>
            </a:r>
            <a:r>
              <a:rPr lang="en-US" sz="2400" dirty="0" smtClean="0">
                <a:cs typeface="Calibri"/>
              </a:rPr>
              <a:t>Management SIG.</a:t>
            </a:r>
            <a:endParaRPr lang="en-US" sz="2400" dirty="0" smtClean="0">
              <a:cs typeface="Calibri"/>
            </a:endParaRPr>
          </a:p>
          <a:p>
            <a:r>
              <a:rPr lang="en-US" sz="2400" dirty="0" smtClean="0">
                <a:cs typeface="Calibri"/>
              </a:rPr>
              <a:t>You now know why we're STILL working, and working </a:t>
            </a:r>
            <a:r>
              <a:rPr lang="en-US" sz="2400" u="sng" dirty="0" smtClean="0">
                <a:cs typeface="Calibri"/>
              </a:rPr>
              <a:t>hard</a:t>
            </a:r>
            <a:r>
              <a:rPr lang="en-US" sz="2400" dirty="0" smtClean="0">
                <a:cs typeface="Calibri"/>
              </a:rPr>
              <a:t>, in this particular </a:t>
            </a:r>
            <a:r>
              <a:rPr lang="en-US" sz="2400" dirty="0" smtClean="0">
                <a:cs typeface="Calibri"/>
              </a:rPr>
              <a:t>area: pervasive monitoring has NOT been conclusively "dealt with" as a concern.</a:t>
            </a:r>
            <a:endParaRPr lang="en-US" sz="2400" dirty="0" smtClean="0">
              <a:cs typeface="Calibri"/>
            </a:endParaRPr>
          </a:p>
          <a:p>
            <a:r>
              <a:rPr lang="en-US" sz="2400" dirty="0" smtClean="0">
                <a:cs typeface="Calibri"/>
              </a:rPr>
              <a:t>You've learned that there are M</a:t>
            </a:r>
            <a:r>
              <a:rPr lang="en-US" sz="2400" baseline="30000" dirty="0" smtClean="0">
                <a:cs typeface="Calibri"/>
              </a:rPr>
              <a:t>3</a:t>
            </a:r>
            <a:r>
              <a:rPr lang="en-US" sz="2400" dirty="0" smtClean="0">
                <a:cs typeface="Calibri"/>
              </a:rPr>
              <a:t>AAWG videos you can watch, </a:t>
            </a:r>
            <a:r>
              <a:rPr lang="en-US" sz="2400" dirty="0" smtClean="0">
                <a:cs typeface="Calibri"/>
              </a:rPr>
              <a:t/>
            </a:r>
            <a:br>
              <a:rPr lang="en-US" sz="2400" dirty="0" smtClean="0">
                <a:cs typeface="Calibri"/>
              </a:rPr>
            </a:br>
            <a:r>
              <a:rPr lang="en-US" sz="2400" dirty="0" smtClean="0">
                <a:cs typeface="Calibri"/>
              </a:rPr>
              <a:t>if </a:t>
            </a:r>
            <a:r>
              <a:rPr lang="en-US" sz="2400" dirty="0" smtClean="0">
                <a:cs typeface="Calibri"/>
              </a:rPr>
              <a:t>you'd like to learn more, plus pointers to some </a:t>
            </a:r>
            <a:r>
              <a:rPr lang="en-US" sz="2400" dirty="0" smtClean="0">
                <a:cs typeface="Calibri"/>
              </a:rPr>
              <a:t>M</a:t>
            </a:r>
            <a:r>
              <a:rPr lang="en-US" sz="2400" baseline="30000" dirty="0" smtClean="0">
                <a:cs typeface="Calibri"/>
              </a:rPr>
              <a:t>3</a:t>
            </a:r>
            <a:r>
              <a:rPr lang="en-US" sz="2400" dirty="0" smtClean="0">
                <a:cs typeface="Calibri"/>
              </a:rPr>
              <a:t>AAWG-approved recommendations and crypto </a:t>
            </a:r>
            <a:r>
              <a:rPr lang="en-US" sz="2400" dirty="0" smtClean="0">
                <a:cs typeface="Calibri"/>
              </a:rPr>
              <a:t>training materials.</a:t>
            </a:r>
          </a:p>
          <a:p>
            <a:r>
              <a:rPr lang="en-US" sz="2400" dirty="0" smtClean="0">
                <a:cs typeface="Calibri"/>
              </a:rPr>
              <a:t>You've also learned about M</a:t>
            </a:r>
            <a:r>
              <a:rPr lang="en-US" sz="2400" baseline="30000" dirty="0" smtClean="0">
                <a:cs typeface="Calibri"/>
              </a:rPr>
              <a:t>3</a:t>
            </a:r>
            <a:r>
              <a:rPr lang="en-US" sz="2400" dirty="0" smtClean="0">
                <a:cs typeface="Calibri"/>
              </a:rPr>
              <a:t>AAWG </a:t>
            </a:r>
            <a:r>
              <a:rPr lang="en-US" sz="2400" dirty="0" smtClean="0">
                <a:cs typeface="Calibri"/>
              </a:rPr>
              <a:t>Identity Management SIG's </a:t>
            </a:r>
            <a:r>
              <a:rPr lang="en-US" sz="2400" smtClean="0">
                <a:cs typeface="Calibri"/>
              </a:rPr>
              <a:t>work.</a:t>
            </a:r>
            <a:r>
              <a:rPr lang="en-US" sz="2400" dirty="0">
                <a:cs typeface="Calibri"/>
              </a:rPr>
              <a:t> </a:t>
            </a:r>
            <a:r>
              <a:rPr lang="en-US" sz="2400" smtClean="0">
                <a:cs typeface="Calibri"/>
              </a:rPr>
              <a:t>Perhaps </a:t>
            </a:r>
            <a:r>
              <a:rPr lang="en-US" sz="2400" dirty="0" smtClean="0">
                <a:cs typeface="Calibri"/>
              </a:rPr>
              <a:t>this is work you'd like to become involved with, too</a:t>
            </a:r>
            <a:r>
              <a:rPr lang="en-US" sz="2400" dirty="0" smtClean="0">
                <a:cs typeface="Calibri"/>
              </a:rPr>
              <a:t>?</a:t>
            </a:r>
            <a:endParaRPr lang="en-US" sz="2400" dirty="0">
              <a:cs typeface="Calibri"/>
            </a:endParaRPr>
          </a:p>
          <a:p>
            <a:r>
              <a:rPr lang="en-US" sz="2400" dirty="0" smtClean="0">
                <a:cs typeface="Calibri"/>
              </a:rPr>
              <a:t>Thanks for the chance to talk! </a:t>
            </a:r>
            <a:endParaRPr lang="en-US" sz="2400" dirty="0" smtClean="0">
              <a:cs typeface="Calibri"/>
            </a:endParaRPr>
          </a:p>
          <a:p>
            <a:r>
              <a:rPr lang="en-US" sz="2400" b="1" dirty="0" smtClean="0">
                <a:cs typeface="Calibri"/>
              </a:rPr>
              <a:t>If we still have time, are </a:t>
            </a:r>
            <a:r>
              <a:rPr lang="en-US" sz="2400" b="1" dirty="0" smtClean="0">
                <a:cs typeface="Calibri"/>
              </a:rPr>
              <a:t>there any questions?</a:t>
            </a:r>
          </a:p>
        </p:txBody>
      </p:sp>
      <p:sp>
        <p:nvSpPr>
          <p:cNvPr id="4" name="Slide Number Placeholder 3"/>
          <p:cNvSpPr>
            <a:spLocks noGrp="1"/>
          </p:cNvSpPr>
          <p:nvPr>
            <p:ph type="sldNum" sz="quarter" idx="12"/>
          </p:nvPr>
        </p:nvSpPr>
        <p:spPr/>
        <p:txBody>
          <a:bodyPr/>
          <a:lstStyle/>
          <a:p>
            <a:fld id="{A01D78B1-C646-0640-9D56-83A1F74A1B90}" type="slidenum">
              <a:rPr lang="en-US" smtClean="0"/>
              <a:t>119</a:t>
            </a:fld>
            <a:endParaRPr lang="en-US"/>
          </a:p>
        </p:txBody>
      </p:sp>
    </p:spTree>
    <p:extLst>
      <p:ext uri="{BB962C8B-B14F-4D97-AF65-F5344CB8AC3E}">
        <p14:creationId xmlns:p14="http://schemas.microsoft.com/office/powerpoint/2010/main" val="342775141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6975"/>
            <a:ext cx="9143999" cy="568581"/>
          </a:xfrm>
        </p:spPr>
        <p:txBody>
          <a:bodyPr>
            <a:normAutofit/>
          </a:bodyPr>
          <a:lstStyle/>
          <a:p>
            <a:r>
              <a:rPr lang="en-US" sz="3200" b="1" dirty="0" smtClean="0">
                <a:latin typeface="Calibri"/>
                <a:cs typeface="Calibri"/>
              </a:rPr>
              <a:t>That Act Was/Is A Step In The Right Direction</a:t>
            </a:r>
            <a:endParaRPr lang="en-US" sz="3200" b="1" dirty="0">
              <a:latin typeface="Calibri"/>
              <a:cs typeface="Calibri"/>
            </a:endParaRPr>
          </a:p>
        </p:txBody>
      </p:sp>
      <p:sp>
        <p:nvSpPr>
          <p:cNvPr id="3" name="Content Placeholder 2"/>
          <p:cNvSpPr>
            <a:spLocks noGrp="1"/>
          </p:cNvSpPr>
          <p:nvPr>
            <p:ph idx="1"/>
          </p:nvPr>
        </p:nvSpPr>
        <p:spPr>
          <a:xfrm>
            <a:off x="249027" y="817558"/>
            <a:ext cx="8641275" cy="5794513"/>
          </a:xfrm>
        </p:spPr>
        <p:txBody>
          <a:bodyPr>
            <a:normAutofit/>
          </a:bodyPr>
          <a:lstStyle/>
          <a:p>
            <a:r>
              <a:rPr lang="en-US" sz="2400" dirty="0" smtClean="0"/>
              <a:t>It took time and effort from many people, but eventually many in Washington DC came to see that dragnet-style warrantless bulk surveillance of its own citizens just wasn't the answer.</a:t>
            </a:r>
            <a:endParaRPr lang="en-US" sz="2400" dirty="0"/>
          </a:p>
          <a:p>
            <a:r>
              <a:rPr lang="en-US" sz="2400" dirty="0" smtClean="0"/>
              <a:t>Many of the people in</a:t>
            </a:r>
            <a:r>
              <a:rPr lang="en-US" sz="2400" b="1" dirty="0" smtClean="0"/>
              <a:t> this room</a:t>
            </a:r>
            <a:r>
              <a:rPr lang="en-US" sz="2400" dirty="0" smtClean="0"/>
              <a:t> may have ended up having to assume new responsibilities given the way government surveillance powers have been refactored</a:t>
            </a:r>
            <a:r>
              <a:rPr lang="en-US" sz="2400" dirty="0"/>
              <a:t> </a:t>
            </a:r>
            <a:r>
              <a:rPr lang="en-US" sz="2400" dirty="0" smtClean="0"/>
              <a:t>(with metadata-keeping obligations transferred to service providers).</a:t>
            </a:r>
            <a:endParaRPr lang="en-US" sz="2400" dirty="0"/>
          </a:p>
          <a:p>
            <a:r>
              <a:rPr lang="en-US" sz="2400" dirty="0" smtClean="0"/>
              <a:t>M3AAWG should continue to pay close attention to the requirements of the USA Freedom Act and how they may impact ISP member companies. </a:t>
            </a:r>
            <a:endParaRPr lang="en-US" sz="2400" dirty="0"/>
          </a:p>
          <a:p>
            <a:r>
              <a:rPr lang="en-US" sz="2400" b="1" dirty="0" smtClean="0"/>
              <a:t>Additional reforms are still under discussion, see for example the proposed reforms that the EFF is currently supporting...</a:t>
            </a:r>
          </a:p>
        </p:txBody>
      </p:sp>
      <p:sp>
        <p:nvSpPr>
          <p:cNvPr id="4" name="Slide Number Placeholder 3"/>
          <p:cNvSpPr>
            <a:spLocks noGrp="1"/>
          </p:cNvSpPr>
          <p:nvPr>
            <p:ph type="sldNum" sz="quarter" idx="12"/>
          </p:nvPr>
        </p:nvSpPr>
        <p:spPr/>
        <p:txBody>
          <a:bodyPr/>
          <a:lstStyle/>
          <a:p>
            <a:fld id="{A01D78B1-C646-0640-9D56-83A1F74A1B90}" type="slidenum">
              <a:rPr lang="en-US" smtClean="0"/>
              <a:t>12</a:t>
            </a:fld>
            <a:endParaRPr lang="en-US" dirty="0"/>
          </a:p>
        </p:txBody>
      </p:sp>
    </p:spTree>
    <p:extLst>
      <p:ext uri="{BB962C8B-B14F-4D97-AF65-F5344CB8AC3E}">
        <p14:creationId xmlns:p14="http://schemas.microsoft.com/office/powerpoint/2010/main" val="361200683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3ACEB9E-6AC9-524B-9384-C8FF09E3E880}" type="slidenum">
              <a:rPr lang="en-US" smtClean="0"/>
              <a:t>13</a:t>
            </a:fld>
            <a:endParaRPr lang="en-US"/>
          </a:p>
        </p:txBody>
      </p:sp>
      <p:pic>
        <p:nvPicPr>
          <p:cNvPr id="5" name="Picture 4" descr="house-meas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444" y="283376"/>
            <a:ext cx="7281334" cy="6287076"/>
          </a:xfrm>
          <a:prstGeom prst="rect">
            <a:avLst/>
          </a:prstGeom>
        </p:spPr>
      </p:pic>
    </p:spTree>
    <p:extLst>
      <p:ext uri="{BB962C8B-B14F-4D97-AF65-F5344CB8AC3E}">
        <p14:creationId xmlns:p14="http://schemas.microsoft.com/office/powerpoint/2010/main" val="336879137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6975"/>
            <a:ext cx="9143999" cy="864914"/>
          </a:xfrm>
        </p:spPr>
        <p:txBody>
          <a:bodyPr>
            <a:normAutofit/>
          </a:bodyPr>
          <a:lstStyle/>
          <a:p>
            <a:r>
              <a:rPr lang="en-US" sz="3200" b="1" dirty="0" smtClean="0">
                <a:solidFill>
                  <a:srgbClr val="000000"/>
                </a:solidFill>
                <a:latin typeface="Calibri"/>
                <a:cs typeface="Calibri"/>
              </a:rPr>
              <a:t>Attempts to Re-establish Or Even </a:t>
            </a:r>
            <a:r>
              <a:rPr lang="en-US" sz="3200" b="1" u="sng" dirty="0" smtClean="0">
                <a:solidFill>
                  <a:srgbClr val="000000"/>
                </a:solidFill>
                <a:latin typeface="Calibri"/>
                <a:cs typeface="Calibri"/>
              </a:rPr>
              <a:t>Expand</a:t>
            </a:r>
            <a:r>
              <a:rPr lang="en-US" sz="3200" b="1" dirty="0" smtClean="0">
                <a:solidFill>
                  <a:srgbClr val="000000"/>
                </a:solidFill>
                <a:cs typeface="Calibri"/>
              </a:rPr>
              <a:t> </a:t>
            </a:r>
            <a:r>
              <a:rPr lang="en-US" sz="3200" b="1" dirty="0" smtClean="0">
                <a:solidFill>
                  <a:srgbClr val="000000"/>
                </a:solidFill>
                <a:latin typeface="Calibri"/>
                <a:cs typeface="Calibri"/>
              </a:rPr>
              <a:t>Domestic Intelligence Collection Are ALSO Taking Place</a:t>
            </a:r>
            <a:endParaRPr lang="en-US" sz="3200" b="1" dirty="0">
              <a:solidFill>
                <a:srgbClr val="000000"/>
              </a:solidFill>
              <a:latin typeface="Calibri"/>
              <a:cs typeface="Calibri"/>
            </a:endParaRPr>
          </a:p>
        </p:txBody>
      </p:sp>
      <p:sp>
        <p:nvSpPr>
          <p:cNvPr id="3" name="Content Placeholder 2"/>
          <p:cNvSpPr>
            <a:spLocks noGrp="1"/>
          </p:cNvSpPr>
          <p:nvPr>
            <p:ph idx="1"/>
          </p:nvPr>
        </p:nvSpPr>
        <p:spPr>
          <a:xfrm>
            <a:off x="249027" y="1270000"/>
            <a:ext cx="8641275" cy="5342071"/>
          </a:xfrm>
        </p:spPr>
        <p:txBody>
          <a:bodyPr>
            <a:normAutofit/>
          </a:bodyPr>
          <a:lstStyle/>
          <a:p>
            <a:r>
              <a:rPr lang="en-US" sz="2400" dirty="0" smtClean="0"/>
              <a:t>At the same time civil liberties organizations are pressing for </a:t>
            </a:r>
            <a:r>
              <a:rPr lang="en-US" sz="2400" u="sng" dirty="0" smtClean="0"/>
              <a:t>more</a:t>
            </a:r>
            <a:r>
              <a:rPr lang="en-US" sz="2400" dirty="0" smtClean="0"/>
              <a:t> controls over domestic intelligence collection, the Intelligence Community is making a determined play to backfill  the domestic intelligence they feel they need.</a:t>
            </a:r>
          </a:p>
          <a:p>
            <a:endParaRPr lang="en-US" sz="2400" dirty="0" smtClean="0"/>
          </a:p>
          <a:p>
            <a:r>
              <a:rPr lang="en-US" sz="2400" dirty="0" smtClean="0"/>
              <a:t>You can see this play out in the headlines. For example, the FBI is currently actively working to get easier </a:t>
            </a:r>
            <a:r>
              <a:rPr lang="en-US" sz="2400" dirty="0" smtClean="0"/>
              <a:t>statutory access </a:t>
            </a:r>
            <a:r>
              <a:rPr lang="en-US" sz="2400" dirty="0" smtClean="0"/>
              <a:t>to records relating to Americans' activities online</a:t>
            </a:r>
            <a:r>
              <a:rPr lang="en-US" sz="2400" dirty="0"/>
              <a:t> </a:t>
            </a:r>
            <a:r>
              <a:rPr lang="en-US" sz="2400" dirty="0" smtClean="0"/>
              <a:t>-- at the same time we see reports that </a:t>
            </a:r>
            <a:r>
              <a:rPr lang="en-US" sz="2400" dirty="0" smtClean="0"/>
              <a:t>it may be </a:t>
            </a:r>
            <a:r>
              <a:rPr lang="en-US" sz="2400" dirty="0" smtClean="0"/>
              <a:t>failing to </a:t>
            </a:r>
            <a:r>
              <a:rPr lang="en-US" sz="2400" dirty="0" smtClean="0"/>
              <a:t>fully adhere </a:t>
            </a:r>
            <a:r>
              <a:rPr lang="en-US" sz="2400" dirty="0" smtClean="0"/>
              <a:t>to statutory/court-ordered minimization procedures.</a:t>
            </a:r>
          </a:p>
          <a:p>
            <a:endParaRPr lang="en-US" sz="2400" dirty="0"/>
          </a:p>
          <a:p>
            <a:r>
              <a:rPr lang="en-US" sz="2400" dirty="0" smtClean="0"/>
              <a:t>The FBI is also seeking more funding to tackle encryption challenges.</a:t>
            </a:r>
          </a:p>
          <a:p>
            <a:endParaRPr lang="en-US" sz="2400" dirty="0" smtClean="0"/>
          </a:p>
        </p:txBody>
      </p:sp>
      <p:sp>
        <p:nvSpPr>
          <p:cNvPr id="4" name="Slide Number Placeholder 3"/>
          <p:cNvSpPr>
            <a:spLocks noGrp="1"/>
          </p:cNvSpPr>
          <p:nvPr>
            <p:ph type="sldNum" sz="quarter" idx="12"/>
          </p:nvPr>
        </p:nvSpPr>
        <p:spPr/>
        <p:txBody>
          <a:bodyPr/>
          <a:lstStyle/>
          <a:p>
            <a:fld id="{A01D78B1-C646-0640-9D56-83A1F74A1B90}" type="slidenum">
              <a:rPr lang="en-US" smtClean="0"/>
              <a:t>14</a:t>
            </a:fld>
            <a:endParaRPr lang="en-US" dirty="0"/>
          </a:p>
        </p:txBody>
      </p:sp>
    </p:spTree>
    <p:extLst>
      <p:ext uri="{BB962C8B-B14F-4D97-AF65-F5344CB8AC3E}">
        <p14:creationId xmlns:p14="http://schemas.microsoft.com/office/powerpoint/2010/main" val="61517031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1111"/>
            <a:ext cx="9144000" cy="931333"/>
          </a:xfrm>
        </p:spPr>
        <p:txBody>
          <a:bodyPr>
            <a:noAutofit/>
          </a:bodyPr>
          <a:lstStyle/>
          <a:p>
            <a:r>
              <a:rPr lang="en-US" sz="3200" b="1" dirty="0" smtClean="0"/>
              <a:t>Example: "Secret </a:t>
            </a:r>
            <a:r>
              <a:rPr lang="en-US" sz="3200" b="1" dirty="0"/>
              <a:t>Text in Senate Bill Would </a:t>
            </a:r>
            <a:r>
              <a:rPr lang="en-US" sz="3200" b="1" dirty="0" smtClean="0"/>
              <a:t/>
            </a:r>
            <a:br>
              <a:rPr lang="en-US" sz="3200" b="1" dirty="0" smtClean="0"/>
            </a:br>
            <a:r>
              <a:rPr lang="en-US" sz="3200" b="1" dirty="0" smtClean="0"/>
              <a:t>Give FBI </a:t>
            </a:r>
            <a:r>
              <a:rPr lang="en-US" sz="3200" b="1" dirty="0"/>
              <a:t>Warrantless Access to Email </a:t>
            </a:r>
            <a:r>
              <a:rPr lang="en-US" sz="3200" b="1" dirty="0" smtClean="0"/>
              <a:t>Records"</a:t>
            </a:r>
            <a:endParaRPr lang="en-US" sz="3200" b="1" dirty="0"/>
          </a:p>
        </p:txBody>
      </p:sp>
      <p:sp>
        <p:nvSpPr>
          <p:cNvPr id="3" name="Content Placeholder 2"/>
          <p:cNvSpPr>
            <a:spLocks noGrp="1"/>
          </p:cNvSpPr>
          <p:nvPr>
            <p:ph idx="1"/>
          </p:nvPr>
        </p:nvSpPr>
        <p:spPr>
          <a:xfrm>
            <a:off x="170605" y="1308090"/>
            <a:ext cx="8757767" cy="5289239"/>
          </a:xfrm>
        </p:spPr>
        <p:txBody>
          <a:bodyPr>
            <a:normAutofit/>
          </a:bodyPr>
          <a:lstStyle/>
          <a:p>
            <a:r>
              <a:rPr lang="en-US" sz="2000" dirty="0" smtClean="0"/>
              <a:t>As reported at https</a:t>
            </a:r>
            <a:r>
              <a:rPr lang="en-US" sz="2000" dirty="0"/>
              <a:t>://</a:t>
            </a:r>
            <a:r>
              <a:rPr lang="en-US" sz="2000" dirty="0" err="1"/>
              <a:t>theintercept.com</a:t>
            </a:r>
            <a:r>
              <a:rPr lang="en-US" sz="2000" dirty="0"/>
              <a:t>/2016/05/26/secret-text-in-senate-bill-would-give-</a:t>
            </a:r>
            <a:r>
              <a:rPr lang="en-US" sz="2000" dirty="0" smtClean="0"/>
              <a:t>fbi</a:t>
            </a:r>
            <a:r>
              <a:rPr lang="en-US" sz="2000" dirty="0"/>
              <a:t>-warrantless-access-to-email-records</a:t>
            </a:r>
            <a:r>
              <a:rPr lang="en-US" sz="2000" dirty="0" smtClean="0"/>
              <a:t>/  [emphasis added below]</a:t>
            </a:r>
          </a:p>
          <a:p>
            <a:endParaRPr lang="en-US" sz="2000" dirty="0" smtClean="0"/>
          </a:p>
          <a:p>
            <a:r>
              <a:rPr lang="en-US" sz="2000" dirty="0" smtClean="0"/>
              <a:t> 		'A provision snuck into the still-secret text of the Senate's annual intelligence authorization would </a:t>
            </a:r>
            <a:r>
              <a:rPr lang="en-US" sz="2000" b="1" dirty="0" smtClean="0"/>
              <a:t>give the FBI the ability to demand individuals' email data and possibly web-surfing history from their service providers without a warrant and in complete secrecy.</a:t>
            </a:r>
          </a:p>
          <a:p>
            <a:r>
              <a:rPr lang="en-US" sz="2000" dirty="0" smtClean="0"/>
              <a:t> 		'If passed, the change would expand the reach of the FBI's already highly controversial </a:t>
            </a:r>
            <a:r>
              <a:rPr lang="en-US" sz="2000" b="1" dirty="0" smtClean="0"/>
              <a:t>national security letters.</a:t>
            </a:r>
            <a:r>
              <a:rPr lang="en-US" sz="2000" dirty="0" smtClean="0"/>
              <a:t> The FBI is currently allowed to get certain types of information with NSLs -- most commonly, information about the name, address, and call data associated with a phone number or details about a bank account.</a:t>
            </a:r>
          </a:p>
          <a:p>
            <a:r>
              <a:rPr lang="en-US" sz="2000" dirty="0" smtClean="0"/>
              <a:t> 		'Since a 2008 Justice Department legal opinion, the FBI has not been allowed to use NSLs to demand "electronic communication transactional records," such as email subject lines and other metadata, or URLs visited.</a:t>
            </a:r>
            <a:endParaRPr lang="en-US" sz="2000" dirty="0"/>
          </a:p>
        </p:txBody>
      </p:sp>
      <p:sp>
        <p:nvSpPr>
          <p:cNvPr id="4" name="Slide Number Placeholder 3"/>
          <p:cNvSpPr>
            <a:spLocks noGrp="1"/>
          </p:cNvSpPr>
          <p:nvPr>
            <p:ph type="sldNum" sz="quarter" idx="12"/>
          </p:nvPr>
        </p:nvSpPr>
        <p:spPr/>
        <p:txBody>
          <a:bodyPr/>
          <a:lstStyle/>
          <a:p>
            <a:fld id="{A3ACEB9E-6AC9-524B-9384-C8FF09E3E880}" type="slidenum">
              <a:rPr lang="en-US" smtClean="0"/>
              <a:t>15</a:t>
            </a:fld>
            <a:endParaRPr lang="en-US"/>
          </a:p>
        </p:txBody>
      </p:sp>
    </p:spTree>
    <p:extLst>
      <p:ext uri="{BB962C8B-B14F-4D97-AF65-F5344CB8AC3E}">
        <p14:creationId xmlns:p14="http://schemas.microsoft.com/office/powerpoint/2010/main" val="39299375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3ACEB9E-6AC9-524B-9384-C8FF09E3E880}" type="slidenum">
              <a:rPr lang="en-US" smtClean="0"/>
              <a:t>16</a:t>
            </a:fld>
            <a:endParaRPr lang="en-US"/>
          </a:p>
        </p:txBody>
      </p:sp>
      <p:pic>
        <p:nvPicPr>
          <p:cNvPr id="5" name="Picture 4" descr="budge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8221" y="272855"/>
            <a:ext cx="5690545" cy="6199884"/>
          </a:xfrm>
          <a:prstGeom prst="rect">
            <a:avLst/>
          </a:prstGeom>
        </p:spPr>
      </p:pic>
    </p:spTree>
    <p:extLst>
      <p:ext uri="{BB962C8B-B14F-4D97-AF65-F5344CB8AC3E}">
        <p14:creationId xmlns:p14="http://schemas.microsoft.com/office/powerpoint/2010/main" val="28788370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971"/>
            <a:ext cx="9144000" cy="616381"/>
          </a:xfrm>
        </p:spPr>
        <p:txBody>
          <a:bodyPr>
            <a:normAutofit/>
          </a:bodyPr>
          <a:lstStyle/>
          <a:p>
            <a:r>
              <a:rPr lang="en-US" sz="3200" b="1" i="1" u="sng" spc="-110" dirty="0" smtClean="0"/>
              <a:t>But</a:t>
            </a:r>
            <a:r>
              <a:rPr lang="en-US" sz="3200" b="1" spc="-110" dirty="0" smtClean="0"/>
              <a:t> "Court Troubled by Surveillance Excesses at FBI, NSA"</a:t>
            </a:r>
            <a:endParaRPr lang="en-US" sz="3200" b="1" spc="-110" dirty="0"/>
          </a:p>
        </p:txBody>
      </p:sp>
      <p:sp>
        <p:nvSpPr>
          <p:cNvPr id="3" name="Content Placeholder 2"/>
          <p:cNvSpPr>
            <a:spLocks noGrp="1"/>
          </p:cNvSpPr>
          <p:nvPr>
            <p:ph idx="1"/>
          </p:nvPr>
        </p:nvSpPr>
        <p:spPr>
          <a:xfrm>
            <a:off x="169333" y="679353"/>
            <a:ext cx="8833556" cy="6023426"/>
          </a:xfrm>
        </p:spPr>
        <p:txBody>
          <a:bodyPr>
            <a:normAutofit/>
          </a:bodyPr>
          <a:lstStyle/>
          <a:p>
            <a:r>
              <a:rPr lang="en-US" sz="2400" dirty="0" smtClean="0"/>
              <a:t>"Court </a:t>
            </a:r>
            <a:r>
              <a:rPr lang="en-US" sz="2400" dirty="0"/>
              <a:t>troubled by surveillance excesses at FBI, </a:t>
            </a:r>
            <a:r>
              <a:rPr lang="en-US" sz="2400" dirty="0" smtClean="0"/>
              <a:t>NSA",</a:t>
            </a:r>
            <a:br>
              <a:rPr lang="en-US" sz="2400" dirty="0" smtClean="0"/>
            </a:br>
            <a:r>
              <a:rPr lang="en-US" sz="2400" dirty="0" smtClean="0"/>
              <a:t>http</a:t>
            </a:r>
            <a:r>
              <a:rPr lang="en-US" sz="2400" dirty="0"/>
              <a:t>://</a:t>
            </a:r>
            <a:r>
              <a:rPr lang="en-US" sz="2400" dirty="0" err="1"/>
              <a:t>www.politico.com</a:t>
            </a:r>
            <a:r>
              <a:rPr lang="en-US" sz="2400" dirty="0"/>
              <a:t>/blogs/under-the-radar/2016/04/government-</a:t>
            </a:r>
            <a:r>
              <a:rPr lang="en-US" sz="2400" dirty="0" smtClean="0"/>
              <a:t>surveillance</a:t>
            </a:r>
            <a:r>
              <a:rPr lang="en-US" sz="2400" dirty="0"/>
              <a:t>-fbi-nsa-violations-</a:t>
            </a:r>
            <a:r>
              <a:rPr lang="en-US" sz="2400" dirty="0" smtClean="0"/>
              <a:t>222162</a:t>
            </a:r>
          </a:p>
          <a:p>
            <a:pPr marL="685800" lvl="1" indent="0">
              <a:buNone/>
            </a:pPr>
            <a:r>
              <a:rPr lang="en-US" sz="2000" dirty="0"/>
              <a:t>"The court was extremely concerned about NSA's failure to comply with its minimization procedures—and potentially" a provision in federal law, Hogan wrote. The NSA violations appeared to involve preserving surveillance data in its systems beyond the two or five years after which it was supposed to be deleted. </a:t>
            </a:r>
            <a:endParaRPr lang="en-US" sz="2000" dirty="0" smtClean="0"/>
          </a:p>
          <a:p>
            <a:r>
              <a:rPr lang="en-US" sz="2400" dirty="0"/>
              <a:t>"Secret spy court scolded NSA, FBI for not deleting </a:t>
            </a:r>
            <a:r>
              <a:rPr lang="en-US" sz="2400" dirty="0" smtClean="0"/>
              <a:t>data", </a:t>
            </a:r>
            <a:br>
              <a:rPr lang="en-US" sz="2400" dirty="0" smtClean="0"/>
            </a:br>
            <a:r>
              <a:rPr lang="en-US" sz="2400" dirty="0" smtClean="0"/>
              <a:t>http</a:t>
            </a:r>
            <a:r>
              <a:rPr lang="en-US" sz="2400" dirty="0"/>
              <a:t>://</a:t>
            </a:r>
            <a:r>
              <a:rPr lang="en-US" sz="2400" dirty="0" err="1"/>
              <a:t>thehill.com</a:t>
            </a:r>
            <a:r>
              <a:rPr lang="en-US" sz="2400" dirty="0"/>
              <a:t>/policy/national-security/276904-secret-spy-court-</a:t>
            </a:r>
            <a:r>
              <a:rPr lang="en-US" sz="2400" dirty="0" smtClean="0"/>
              <a:t>scolded</a:t>
            </a:r>
            <a:r>
              <a:rPr lang="en-US" sz="2400" dirty="0"/>
              <a:t>-nsa-fbi-for-not-deleting-</a:t>
            </a:r>
            <a:r>
              <a:rPr lang="en-US" sz="2400" dirty="0" smtClean="0"/>
              <a:t>data</a:t>
            </a:r>
          </a:p>
          <a:p>
            <a:pPr marL="685800" lvl="1" indent="0">
              <a:buNone/>
            </a:pPr>
            <a:r>
              <a:rPr lang="en-US" sz="2000" dirty="0"/>
              <a:t>“Perhaps more disturbing and disappointing than the NSA’s failure to purge this information for more than four years, was the government’s failure to convey to the court explicitly during that time that the NSA was continuing to retain this information,” </a:t>
            </a:r>
            <a:r>
              <a:rPr lang="en-US" sz="2000" dirty="0" smtClean="0"/>
              <a:t>[Judge Hogan] </a:t>
            </a:r>
            <a:r>
              <a:rPr lang="en-US" sz="2000" dirty="0"/>
              <a:t>wrote</a:t>
            </a:r>
            <a:r>
              <a:rPr lang="en-US" sz="2000" dirty="0" smtClean="0"/>
              <a:t>.</a:t>
            </a:r>
          </a:p>
          <a:p>
            <a:r>
              <a:rPr lang="en-US" sz="2400" dirty="0" smtClean="0"/>
              <a:t>See https</a:t>
            </a:r>
            <a:r>
              <a:rPr lang="en-US" sz="2400" dirty="0"/>
              <a:t>://</a:t>
            </a:r>
            <a:r>
              <a:rPr lang="en-US" sz="2400" dirty="0" err="1"/>
              <a:t>www.dni.gov</a:t>
            </a:r>
            <a:r>
              <a:rPr lang="en-US" sz="2400" dirty="0"/>
              <a:t>/files/documents/20151106-702Mem_Opinion_Order_for_Public_Release.pdf</a:t>
            </a:r>
          </a:p>
        </p:txBody>
      </p:sp>
      <p:sp>
        <p:nvSpPr>
          <p:cNvPr id="4" name="Slide Number Placeholder 3"/>
          <p:cNvSpPr>
            <a:spLocks noGrp="1"/>
          </p:cNvSpPr>
          <p:nvPr>
            <p:ph type="sldNum" sz="quarter" idx="12"/>
          </p:nvPr>
        </p:nvSpPr>
        <p:spPr/>
        <p:txBody>
          <a:bodyPr/>
          <a:lstStyle/>
          <a:p>
            <a:fld id="{A3ACEB9E-6AC9-524B-9384-C8FF09E3E880}" type="slidenum">
              <a:rPr lang="en-US" smtClean="0"/>
              <a:t>17</a:t>
            </a:fld>
            <a:endParaRPr lang="en-US"/>
          </a:p>
        </p:txBody>
      </p:sp>
    </p:spTree>
    <p:extLst>
      <p:ext uri="{BB962C8B-B14F-4D97-AF65-F5344CB8AC3E}">
        <p14:creationId xmlns:p14="http://schemas.microsoft.com/office/powerpoint/2010/main" val="27048859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5860"/>
            <a:ext cx="9144000" cy="811918"/>
          </a:xfrm>
        </p:spPr>
        <p:txBody>
          <a:bodyPr>
            <a:noAutofit/>
          </a:bodyPr>
          <a:lstStyle/>
          <a:p>
            <a:r>
              <a:rPr lang="en-US" sz="3200" b="1" dirty="0" smtClean="0"/>
              <a:t>Other Sweeping Cyber Evidence-Related </a:t>
            </a:r>
            <a:br>
              <a:rPr lang="en-US" sz="3200" b="1" dirty="0" smtClean="0"/>
            </a:br>
            <a:r>
              <a:rPr lang="en-US" sz="3200" b="1" dirty="0" smtClean="0"/>
              <a:t>Rulings Are Also Emerging </a:t>
            </a:r>
            <a:endParaRPr lang="en-US" sz="3200" b="1" dirty="0"/>
          </a:p>
        </p:txBody>
      </p:sp>
      <p:sp>
        <p:nvSpPr>
          <p:cNvPr id="3" name="Content Placeholder 2"/>
          <p:cNvSpPr>
            <a:spLocks noGrp="1"/>
          </p:cNvSpPr>
          <p:nvPr>
            <p:ph idx="1"/>
          </p:nvPr>
        </p:nvSpPr>
        <p:spPr>
          <a:xfrm>
            <a:off x="170605" y="1181090"/>
            <a:ext cx="8757767" cy="5289239"/>
          </a:xfrm>
        </p:spPr>
        <p:txBody>
          <a:bodyPr>
            <a:normAutofit/>
          </a:bodyPr>
          <a:lstStyle/>
          <a:p>
            <a:r>
              <a:rPr lang="en-US" sz="2000" b="1" dirty="0" smtClean="0"/>
              <a:t>"All </a:t>
            </a:r>
            <a:r>
              <a:rPr lang="en-US" sz="2000" b="1" dirty="0"/>
              <a:t>your disk image are belong to us, says appeals </a:t>
            </a:r>
            <a:r>
              <a:rPr lang="en-US" sz="2000" b="1" dirty="0" smtClean="0"/>
              <a:t>court",</a:t>
            </a:r>
            <a:br>
              <a:rPr lang="en-US" sz="2000" b="1" dirty="0" smtClean="0"/>
            </a:br>
            <a:r>
              <a:rPr lang="en-US" sz="2000" dirty="0" smtClean="0"/>
              <a:t>http</a:t>
            </a:r>
            <a:r>
              <a:rPr lang="en-US" sz="2000" dirty="0"/>
              <a:t>://arstechnica.com/tech-policy/2016/05/feds-can-keep-your-hard-drives-</a:t>
            </a:r>
            <a:r>
              <a:rPr lang="en-US" sz="2000" dirty="0" smtClean="0"/>
              <a:t>indefinitely</a:t>
            </a:r>
            <a:r>
              <a:rPr lang="en-US" sz="2000" dirty="0"/>
              <a:t>-and-search-them-too</a:t>
            </a:r>
            <a:r>
              <a:rPr lang="en-US" sz="2000" dirty="0" smtClean="0"/>
              <a:t>/</a:t>
            </a:r>
          </a:p>
          <a:p>
            <a:endParaRPr lang="en-US" sz="2000" dirty="0" smtClean="0"/>
          </a:p>
          <a:p>
            <a:pPr marL="685800" indent="0">
              <a:buNone/>
            </a:pPr>
            <a:r>
              <a:rPr lang="en-US" sz="2000" dirty="0" smtClean="0"/>
              <a:t>The </a:t>
            </a:r>
            <a:r>
              <a:rPr lang="en-US" sz="2000" dirty="0"/>
              <a:t>government can prosecute and imprison people for crimes based </a:t>
            </a:r>
            <a:r>
              <a:rPr lang="en-US" sz="2000" dirty="0" smtClean="0"/>
              <a:t/>
            </a:r>
            <a:br>
              <a:rPr lang="en-US" sz="2000" dirty="0" smtClean="0"/>
            </a:br>
            <a:r>
              <a:rPr lang="en-US" sz="2000" dirty="0" smtClean="0"/>
              <a:t>on evidence </a:t>
            </a:r>
            <a:r>
              <a:rPr lang="en-US" sz="2000" dirty="0"/>
              <a:t>obtained from their computers -- even evidence retained </a:t>
            </a:r>
            <a:r>
              <a:rPr lang="en-US" sz="2000" dirty="0" smtClean="0"/>
              <a:t/>
            </a:r>
            <a:br>
              <a:rPr lang="en-US" sz="2000" dirty="0" smtClean="0"/>
            </a:br>
            <a:r>
              <a:rPr lang="en-US" sz="2000" dirty="0" smtClean="0"/>
              <a:t>for years that </a:t>
            </a:r>
            <a:r>
              <a:rPr lang="en-US" sz="2000" dirty="0"/>
              <a:t>was outside the scope of an original probable-cause search warrant</a:t>
            </a:r>
            <a:r>
              <a:rPr lang="en-US" sz="2000" dirty="0" smtClean="0"/>
              <a:t>, a </a:t>
            </a:r>
            <a:r>
              <a:rPr lang="en-US" sz="2000" dirty="0"/>
              <a:t>US federal appeals court has said in a 100-page opinion paired with </a:t>
            </a:r>
            <a:r>
              <a:rPr lang="en-US" sz="2000" dirty="0" smtClean="0"/>
              <a:t>a blistering </a:t>
            </a:r>
            <a:r>
              <a:rPr lang="en-US" sz="2000" dirty="0"/>
              <a:t>dissent</a:t>
            </a:r>
            <a:r>
              <a:rPr lang="en-US" sz="2000" dirty="0" smtClean="0"/>
              <a:t>.</a:t>
            </a:r>
          </a:p>
          <a:p>
            <a:endParaRPr lang="en-US" sz="2000" dirty="0"/>
          </a:p>
          <a:p>
            <a:r>
              <a:rPr lang="en-US" sz="2000" dirty="0"/>
              <a:t>Not clear on the issue? Later in the article, Judge Denny Chin's 40 page </a:t>
            </a:r>
            <a:r>
              <a:rPr lang="en-US" sz="2000" dirty="0" smtClean="0"/>
              <a:t>dissent </a:t>
            </a:r>
            <a:r>
              <a:rPr lang="en-US" sz="2000" dirty="0"/>
              <a:t>is quoted in part: </a:t>
            </a:r>
            <a:endParaRPr lang="en-US" sz="2000" dirty="0" smtClean="0"/>
          </a:p>
          <a:p>
            <a:endParaRPr lang="en-US" sz="2000" dirty="0"/>
          </a:p>
          <a:p>
            <a:pPr marL="685800" indent="0">
              <a:buNone/>
            </a:pPr>
            <a:r>
              <a:rPr lang="en-US" sz="2000" b="1" dirty="0" smtClean="0"/>
              <a:t>"</a:t>
            </a:r>
            <a:r>
              <a:rPr lang="en-US" sz="2000" b="1" dirty="0"/>
              <a:t>The government did precisely what the Fourth </a:t>
            </a:r>
            <a:r>
              <a:rPr lang="en-US" sz="2000" b="1" dirty="0" smtClean="0"/>
              <a:t>Amendment </a:t>
            </a:r>
            <a:r>
              <a:rPr lang="en-US" sz="2000" b="1" dirty="0"/>
              <a:t>forbids: it entered Ganias' premises with a warrant to seize </a:t>
            </a:r>
            <a:r>
              <a:rPr lang="en-US" sz="2000" b="1" dirty="0" smtClean="0"/>
              <a:t>certain </a:t>
            </a:r>
            <a:r>
              <a:rPr lang="en-US" sz="2000" b="1" dirty="0"/>
              <a:t>papers and indiscriminately seized -- and retained -- all papers </a:t>
            </a:r>
            <a:r>
              <a:rPr lang="en-US" sz="2000" b="1" dirty="0" smtClean="0"/>
              <a:t>instead."</a:t>
            </a:r>
            <a:endParaRPr lang="en-US" sz="2000" b="1" dirty="0"/>
          </a:p>
        </p:txBody>
      </p:sp>
      <p:sp>
        <p:nvSpPr>
          <p:cNvPr id="4" name="Slide Number Placeholder 3"/>
          <p:cNvSpPr>
            <a:spLocks noGrp="1"/>
          </p:cNvSpPr>
          <p:nvPr>
            <p:ph type="sldNum" sz="quarter" idx="12"/>
          </p:nvPr>
        </p:nvSpPr>
        <p:spPr/>
        <p:txBody>
          <a:bodyPr/>
          <a:lstStyle/>
          <a:p>
            <a:fld id="{A3ACEB9E-6AC9-524B-9384-C8FF09E3E880}" type="slidenum">
              <a:rPr lang="en-US" smtClean="0"/>
              <a:t>18</a:t>
            </a:fld>
            <a:endParaRPr lang="en-US"/>
          </a:p>
        </p:txBody>
      </p:sp>
    </p:spTree>
    <p:extLst>
      <p:ext uri="{BB962C8B-B14F-4D97-AF65-F5344CB8AC3E}">
        <p14:creationId xmlns:p14="http://schemas.microsoft.com/office/powerpoint/2010/main" val="340320796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16381"/>
          </a:xfrm>
        </p:spPr>
        <p:txBody>
          <a:bodyPr>
            <a:noAutofit/>
          </a:bodyPr>
          <a:lstStyle/>
          <a:p>
            <a:r>
              <a:rPr lang="en-US" sz="3200" b="1" dirty="0" smtClean="0"/>
              <a:t>"Appeals </a:t>
            </a:r>
            <a:r>
              <a:rPr lang="en-US" sz="3200" b="1" dirty="0"/>
              <a:t>Court Delivers Devastating </a:t>
            </a:r>
            <a:r>
              <a:rPr lang="en-US" sz="3200" b="1" dirty="0" smtClean="0"/>
              <a:t/>
            </a:r>
            <a:br>
              <a:rPr lang="en-US" sz="3200" b="1" dirty="0" smtClean="0"/>
            </a:br>
            <a:r>
              <a:rPr lang="en-US" sz="3200" b="1" dirty="0" smtClean="0"/>
              <a:t>Blow </a:t>
            </a:r>
            <a:r>
              <a:rPr lang="en-US" sz="3200" b="1" dirty="0"/>
              <a:t>to Cellphone-Privacy </a:t>
            </a:r>
            <a:r>
              <a:rPr lang="en-US" sz="3200" b="1" dirty="0" smtClean="0"/>
              <a:t>Advocates"</a:t>
            </a:r>
            <a:endParaRPr lang="en-US" sz="3200" b="1" dirty="0"/>
          </a:p>
        </p:txBody>
      </p:sp>
      <p:sp>
        <p:nvSpPr>
          <p:cNvPr id="3" name="Content Placeholder 2"/>
          <p:cNvSpPr>
            <a:spLocks noGrp="1"/>
          </p:cNvSpPr>
          <p:nvPr>
            <p:ph idx="1"/>
          </p:nvPr>
        </p:nvSpPr>
        <p:spPr>
          <a:xfrm>
            <a:off x="170605" y="1308090"/>
            <a:ext cx="8757767" cy="5289239"/>
          </a:xfrm>
        </p:spPr>
        <p:txBody>
          <a:bodyPr>
            <a:normAutofit/>
          </a:bodyPr>
          <a:lstStyle/>
          <a:p>
            <a:r>
              <a:rPr lang="en-US" sz="2400" dirty="0"/>
              <a:t>https://</a:t>
            </a:r>
            <a:r>
              <a:rPr lang="en-US" sz="2400" dirty="0" err="1"/>
              <a:t>theintercept.com</a:t>
            </a:r>
            <a:r>
              <a:rPr lang="en-US" sz="2400" dirty="0"/>
              <a:t>/2016/05/31/appeals-court-delivers-devastating-blow</a:t>
            </a:r>
            <a:r>
              <a:rPr lang="en-US" sz="2400" dirty="0" smtClean="0"/>
              <a:t>-to</a:t>
            </a:r>
            <a:r>
              <a:rPr lang="en-US" sz="2400" dirty="0"/>
              <a:t>-cell-phone-privacy-advocates</a:t>
            </a:r>
            <a:r>
              <a:rPr lang="en-US" sz="2400" dirty="0" smtClean="0"/>
              <a:t>/</a:t>
            </a:r>
          </a:p>
          <a:p>
            <a:endParaRPr lang="en-US" sz="2400" dirty="0" smtClean="0"/>
          </a:p>
          <a:p>
            <a:r>
              <a:rPr lang="en-US" sz="2400" b="1" dirty="0" smtClean="0"/>
              <a:t>Short </a:t>
            </a:r>
            <a:r>
              <a:rPr lang="en-US" sz="2400" b="1" dirty="0"/>
              <a:t>form: appellate court judges in Richmond found that a warrant is not </a:t>
            </a:r>
            <a:r>
              <a:rPr lang="en-US" sz="2400" b="1" dirty="0" smtClean="0"/>
              <a:t>required </a:t>
            </a:r>
            <a:r>
              <a:rPr lang="en-US" sz="2400" b="1" dirty="0"/>
              <a:t>for cell phone </a:t>
            </a:r>
            <a:r>
              <a:rPr lang="en-US" sz="2400" b="1" dirty="0" smtClean="0"/>
              <a:t>"location data" </a:t>
            </a:r>
            <a:r>
              <a:rPr lang="en-US" sz="2400" b="1" dirty="0"/>
              <a:t>due to </a:t>
            </a:r>
            <a:r>
              <a:rPr lang="en-US" sz="2400" b="1" dirty="0" smtClean="0"/>
              <a:t/>
            </a:r>
            <a:br>
              <a:rPr lang="en-US" sz="2400" b="1" dirty="0" smtClean="0"/>
            </a:br>
            <a:r>
              <a:rPr lang="en-US" sz="2400" b="1" dirty="0" smtClean="0"/>
              <a:t>the </a:t>
            </a:r>
            <a:r>
              <a:rPr lang="en-US" sz="2400" b="1" dirty="0"/>
              <a:t>"third party" </a:t>
            </a:r>
            <a:r>
              <a:rPr lang="en-US" sz="2400" b="1" dirty="0" smtClean="0"/>
              <a:t>doctrine. </a:t>
            </a:r>
          </a:p>
          <a:p>
            <a:endParaRPr lang="en-US" sz="2400" dirty="0"/>
          </a:p>
          <a:p>
            <a:r>
              <a:rPr lang="en-US" sz="2400" dirty="0" smtClean="0"/>
              <a:t>Wow</a:t>
            </a:r>
            <a:r>
              <a:rPr lang="en-US" sz="2400" dirty="0"/>
              <a:t>. </a:t>
            </a:r>
            <a:r>
              <a:rPr lang="en-US" sz="2400" dirty="0" smtClean="0"/>
              <a:t>This </a:t>
            </a:r>
            <a:r>
              <a:rPr lang="en-US" sz="2400" dirty="0"/>
              <a:t>strips away a huge amount of consumer privacy, assuming you </a:t>
            </a:r>
            <a:r>
              <a:rPr lang="en-US" sz="2400" dirty="0" smtClean="0"/>
              <a:t>use and </a:t>
            </a:r>
            <a:r>
              <a:rPr lang="en-US" sz="2400" dirty="0"/>
              <a:t>carry a cell phone, as </a:t>
            </a:r>
            <a:r>
              <a:rPr lang="en-US" sz="2400" dirty="0" smtClean="0"/>
              <a:t>virtually everyone </a:t>
            </a:r>
            <a:r>
              <a:rPr lang="en-US" sz="2400" dirty="0" smtClean="0"/>
              <a:t>does these days.</a:t>
            </a:r>
            <a:endParaRPr lang="en-US" sz="2400" dirty="0" smtClean="0"/>
          </a:p>
          <a:p>
            <a:endParaRPr lang="en-US" sz="2400" dirty="0"/>
          </a:p>
          <a:p>
            <a:r>
              <a:rPr lang="en-US" sz="2400" dirty="0" smtClean="0"/>
              <a:t>The government can potentially track your movements, without a warrant, just like you might track </a:t>
            </a:r>
            <a:r>
              <a:rPr lang="en-US" sz="2400" dirty="0" smtClean="0"/>
              <a:t>a </a:t>
            </a:r>
            <a:r>
              <a:rPr lang="en-US" sz="2400" dirty="0" smtClean="0"/>
              <a:t>pet's movements.</a:t>
            </a:r>
            <a:endParaRPr lang="en-US" sz="2400" dirty="0"/>
          </a:p>
        </p:txBody>
      </p:sp>
      <p:sp>
        <p:nvSpPr>
          <p:cNvPr id="4" name="Slide Number Placeholder 3"/>
          <p:cNvSpPr>
            <a:spLocks noGrp="1"/>
          </p:cNvSpPr>
          <p:nvPr>
            <p:ph type="sldNum" sz="quarter" idx="12"/>
          </p:nvPr>
        </p:nvSpPr>
        <p:spPr/>
        <p:txBody>
          <a:bodyPr/>
          <a:lstStyle/>
          <a:p>
            <a:fld id="{A3ACEB9E-6AC9-524B-9384-C8FF09E3E880}" type="slidenum">
              <a:rPr lang="en-US" smtClean="0"/>
              <a:t>19</a:t>
            </a:fld>
            <a:endParaRPr lang="en-US"/>
          </a:p>
        </p:txBody>
      </p:sp>
    </p:spTree>
    <p:extLst>
      <p:ext uri="{BB962C8B-B14F-4D97-AF65-F5344CB8AC3E}">
        <p14:creationId xmlns:p14="http://schemas.microsoft.com/office/powerpoint/2010/main" val="286041643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4343" y="409604"/>
            <a:ext cx="8473424" cy="1470025"/>
          </a:xfrm>
        </p:spPr>
        <p:txBody>
          <a:bodyPr>
            <a:noAutofit/>
          </a:bodyPr>
          <a:lstStyle/>
          <a:p>
            <a:r>
              <a:rPr lang="en-US" sz="3200" b="1" dirty="0" smtClean="0"/>
              <a:t>Anti-Pervasive Monitoring Threat </a:t>
            </a:r>
            <a:r>
              <a:rPr lang="en-US" sz="3200" b="1" dirty="0" smtClean="0"/>
              <a:t>Models</a:t>
            </a:r>
            <a:endParaRPr lang="en-US" sz="3200" b="1" dirty="0"/>
          </a:p>
        </p:txBody>
      </p:sp>
      <p:sp>
        <p:nvSpPr>
          <p:cNvPr id="3" name="Subtitle 2"/>
          <p:cNvSpPr>
            <a:spLocks noGrp="1"/>
          </p:cNvSpPr>
          <p:nvPr>
            <p:ph type="subTitle" idx="1"/>
          </p:nvPr>
        </p:nvSpPr>
        <p:spPr>
          <a:xfrm>
            <a:off x="435993" y="2597225"/>
            <a:ext cx="8321774" cy="3639905"/>
          </a:xfrm>
        </p:spPr>
        <p:txBody>
          <a:bodyPr>
            <a:normAutofit/>
          </a:bodyPr>
          <a:lstStyle/>
          <a:p>
            <a:r>
              <a:rPr lang="en-US" sz="2400" dirty="0" smtClean="0">
                <a:solidFill>
                  <a:srgbClr val="000000"/>
                </a:solidFill>
              </a:rPr>
              <a:t>Joe St Sauver, Ph.D. ( stsauver@fsi.io or joe@stsauver.com )</a:t>
            </a:r>
          </a:p>
          <a:p>
            <a:r>
              <a:rPr lang="en-US" sz="2400" dirty="0" smtClean="0">
                <a:solidFill>
                  <a:srgbClr val="000000"/>
                </a:solidFill>
              </a:rPr>
              <a:t>M3AAWG Senior Technical Advisor and</a:t>
            </a:r>
          </a:p>
          <a:p>
            <a:r>
              <a:rPr lang="en-US" sz="2400" dirty="0" smtClean="0">
                <a:solidFill>
                  <a:srgbClr val="000000"/>
                </a:solidFill>
              </a:rPr>
              <a:t>Scientist, Farsight Security, Inc.</a:t>
            </a:r>
          </a:p>
          <a:p>
            <a:endParaRPr lang="en-US" sz="2400" dirty="0">
              <a:solidFill>
                <a:srgbClr val="000000"/>
              </a:solidFill>
            </a:endParaRPr>
          </a:p>
          <a:p>
            <a:r>
              <a:rPr lang="en-US" sz="2400" dirty="0" smtClean="0">
                <a:solidFill>
                  <a:srgbClr val="000000"/>
                </a:solidFill>
              </a:rPr>
              <a:t>M3AAWG 37, Philadelphia PA</a:t>
            </a:r>
          </a:p>
          <a:p>
            <a:r>
              <a:rPr lang="en-US" sz="2400" dirty="0" smtClean="0">
                <a:solidFill>
                  <a:srgbClr val="000000"/>
                </a:solidFill>
              </a:rPr>
              <a:t>Thursday, June 16, 11:00-12:00</a:t>
            </a:r>
          </a:p>
          <a:p>
            <a:endParaRPr lang="en-US" sz="2400" dirty="0" smtClean="0">
              <a:solidFill>
                <a:srgbClr val="000000"/>
              </a:solidFill>
            </a:endParaRPr>
          </a:p>
          <a:p>
            <a:r>
              <a:rPr lang="en-US" sz="2400" dirty="0" smtClean="0">
                <a:solidFill>
                  <a:srgbClr val="000000"/>
                </a:solidFill>
              </a:rPr>
              <a:t>https://www.stsauver.com/joe/maawg-37-threat-models/</a:t>
            </a:r>
            <a:endParaRPr lang="en-US" sz="2400" dirty="0">
              <a:solidFill>
                <a:srgbClr val="000000"/>
              </a:solidFill>
            </a:endParaRPr>
          </a:p>
        </p:txBody>
      </p:sp>
    </p:spTree>
    <p:extLst>
      <p:ext uri="{BB962C8B-B14F-4D97-AF65-F5344CB8AC3E}">
        <p14:creationId xmlns:p14="http://schemas.microsoft.com/office/powerpoint/2010/main" val="351502589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38"/>
            <a:ext cx="9144000" cy="616381"/>
          </a:xfrm>
        </p:spPr>
        <p:txBody>
          <a:bodyPr>
            <a:noAutofit/>
          </a:bodyPr>
          <a:lstStyle/>
          <a:p>
            <a:r>
              <a:rPr lang="en-US" sz="3200" b="1" dirty="0" smtClean="0"/>
              <a:t>Track People</a:t>
            </a:r>
            <a:r>
              <a:rPr lang="en-US" sz="3200" b="1" dirty="0"/>
              <a:t> </a:t>
            </a:r>
            <a:r>
              <a:rPr lang="en-US" sz="3200" b="1" dirty="0" smtClean="0"/>
              <a:t>(Just Like Tracking Pets), No Warrant</a:t>
            </a:r>
            <a:endParaRPr lang="en-US" sz="3200" b="1" dirty="0"/>
          </a:p>
        </p:txBody>
      </p:sp>
      <p:pic>
        <p:nvPicPr>
          <p:cNvPr id="4" name="Picture 3" descr="cat-gp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6849" y="790222"/>
            <a:ext cx="6763909" cy="6067778"/>
          </a:xfrm>
          <a:prstGeom prst="rect">
            <a:avLst/>
          </a:prstGeom>
        </p:spPr>
      </p:pic>
      <p:sp>
        <p:nvSpPr>
          <p:cNvPr id="5" name="Slide Number Placeholder 4"/>
          <p:cNvSpPr>
            <a:spLocks noGrp="1"/>
          </p:cNvSpPr>
          <p:nvPr>
            <p:ph type="sldNum" sz="quarter" idx="12"/>
          </p:nvPr>
        </p:nvSpPr>
        <p:spPr/>
        <p:txBody>
          <a:bodyPr/>
          <a:lstStyle/>
          <a:p>
            <a:fld id="{A3ACEB9E-6AC9-524B-9384-C8FF09E3E880}" type="slidenum">
              <a:rPr lang="en-US" smtClean="0"/>
              <a:t>20</a:t>
            </a:fld>
            <a:endParaRPr lang="en-US"/>
          </a:p>
        </p:txBody>
      </p:sp>
    </p:spTree>
    <p:extLst>
      <p:ext uri="{BB962C8B-B14F-4D97-AF65-F5344CB8AC3E}">
        <p14:creationId xmlns:p14="http://schemas.microsoft.com/office/powerpoint/2010/main" val="275022707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890"/>
            <a:ext cx="9144000" cy="778130"/>
          </a:xfrm>
        </p:spPr>
        <p:txBody>
          <a:bodyPr>
            <a:normAutofit/>
          </a:bodyPr>
          <a:lstStyle/>
          <a:p>
            <a:r>
              <a:rPr lang="en-US" sz="2800" b="1" dirty="0" smtClean="0"/>
              <a:t>The Use of Clandestine Digital Investigative Techniques </a:t>
            </a:r>
            <a:br>
              <a:rPr lang="en-US" sz="2800" b="1" dirty="0" smtClean="0"/>
            </a:br>
            <a:r>
              <a:rPr lang="en-US" sz="2800" b="1" dirty="0" smtClean="0"/>
              <a:t>Has Caused Some Serious Criminal Cases To Self-Destruct</a:t>
            </a:r>
            <a:endParaRPr lang="en-US" sz="2800" b="1" dirty="0"/>
          </a:p>
        </p:txBody>
      </p:sp>
      <p:sp>
        <p:nvSpPr>
          <p:cNvPr id="3" name="Content Placeholder 2"/>
          <p:cNvSpPr>
            <a:spLocks noGrp="1"/>
          </p:cNvSpPr>
          <p:nvPr>
            <p:ph idx="1"/>
          </p:nvPr>
        </p:nvSpPr>
        <p:spPr>
          <a:xfrm>
            <a:off x="170605" y="1044222"/>
            <a:ext cx="8757767" cy="5616222"/>
          </a:xfrm>
        </p:spPr>
        <p:txBody>
          <a:bodyPr>
            <a:normAutofit/>
          </a:bodyPr>
          <a:lstStyle/>
          <a:p>
            <a:r>
              <a:rPr lang="en-US" sz="2000" b="1" dirty="0" smtClean="0"/>
              <a:t>"Judge </a:t>
            </a:r>
            <a:r>
              <a:rPr lang="en-US" sz="2000" b="1" dirty="0"/>
              <a:t>tosses evidence in FBI Tor hacking child abuse </a:t>
            </a:r>
            <a:r>
              <a:rPr lang="en-US" sz="2000" b="1" dirty="0" smtClean="0"/>
              <a:t>case", </a:t>
            </a:r>
            <a:br>
              <a:rPr lang="en-US" sz="2000" b="1" dirty="0" smtClean="0"/>
            </a:br>
            <a:r>
              <a:rPr lang="en-US" sz="2000" dirty="0" smtClean="0"/>
              <a:t>https</a:t>
            </a:r>
            <a:r>
              <a:rPr lang="en-US" sz="2000" dirty="0"/>
              <a:t>://</a:t>
            </a:r>
            <a:r>
              <a:rPr lang="en-US" sz="2000" dirty="0" err="1"/>
              <a:t>nakedsecurity.sophos.com</a:t>
            </a:r>
            <a:r>
              <a:rPr lang="en-US" sz="2000" dirty="0"/>
              <a:t>/2016/05/27/judge-tosses-evidence-in-</a:t>
            </a:r>
            <a:r>
              <a:rPr lang="en-US" sz="2000" dirty="0" err="1"/>
              <a:t>fbi</a:t>
            </a:r>
            <a:r>
              <a:rPr lang="en-US" sz="2000" dirty="0"/>
              <a:t>-</a:t>
            </a:r>
            <a:r>
              <a:rPr lang="en-US" sz="2000" dirty="0" smtClean="0"/>
              <a:t>tor-</a:t>
            </a:r>
            <a:r>
              <a:rPr lang="en-US" sz="2000" dirty="0"/>
              <a:t>hacking-child-abuse-case</a:t>
            </a:r>
            <a:r>
              <a:rPr lang="en-US" sz="2000" dirty="0" smtClean="0"/>
              <a:t>/</a:t>
            </a:r>
            <a:endParaRPr lang="en-US" sz="2000" dirty="0"/>
          </a:p>
          <a:p>
            <a:r>
              <a:rPr lang="en-US" sz="2000" dirty="0" smtClean="0"/>
              <a:t>The </a:t>
            </a:r>
            <a:r>
              <a:rPr lang="en-US" sz="2000" dirty="0"/>
              <a:t>defense </a:t>
            </a:r>
            <a:r>
              <a:rPr lang="en-US" sz="2000" dirty="0" smtClean="0"/>
              <a:t>asked </a:t>
            </a:r>
            <a:r>
              <a:rPr lang="en-US" sz="2000" dirty="0"/>
              <a:t>for details </a:t>
            </a:r>
            <a:r>
              <a:rPr lang="en-US" sz="2000" dirty="0" smtClean="0"/>
              <a:t>about how the government intercepted </a:t>
            </a:r>
            <a:r>
              <a:rPr lang="en-US" sz="2000" dirty="0"/>
              <a:t>their client's </a:t>
            </a:r>
            <a:r>
              <a:rPr lang="en-US" sz="2000" dirty="0" smtClean="0"/>
              <a:t>Tor traffic, apparently recognizing </a:t>
            </a:r>
            <a:r>
              <a:rPr lang="en-US" sz="2000" dirty="0"/>
              <a:t>that the FBI would </a:t>
            </a:r>
            <a:r>
              <a:rPr lang="en-US" sz="2000" dirty="0" smtClean="0"/>
              <a:t>be reluctant </a:t>
            </a:r>
            <a:r>
              <a:rPr lang="en-US" sz="2000" dirty="0"/>
              <a:t>to disclose their investigative technique</a:t>
            </a:r>
            <a:r>
              <a:rPr lang="en-US" sz="2000" b="1" dirty="0"/>
              <a:t> </a:t>
            </a:r>
            <a:r>
              <a:rPr lang="en-US" sz="2000" b="1" dirty="0" smtClean="0"/>
              <a:t>(protection of "</a:t>
            </a:r>
            <a:r>
              <a:rPr lang="en-US" sz="2000" b="1" dirty="0"/>
              <a:t>sources and methods" </a:t>
            </a:r>
            <a:r>
              <a:rPr lang="en-US" sz="2000" b="1" dirty="0" smtClean="0"/>
              <a:t>tend </a:t>
            </a:r>
            <a:r>
              <a:rPr lang="en-US" sz="2000" b="1" dirty="0"/>
              <a:t>to trump any individual prosecution).</a:t>
            </a:r>
            <a:r>
              <a:rPr lang="en-US" sz="2000" dirty="0"/>
              <a:t> </a:t>
            </a:r>
            <a:endParaRPr lang="en-US" sz="2000" dirty="0" smtClean="0"/>
          </a:p>
          <a:p>
            <a:r>
              <a:rPr lang="en-US" sz="2000" dirty="0" smtClean="0"/>
              <a:t>Therefore</a:t>
            </a:r>
            <a:r>
              <a:rPr lang="en-US" sz="2000" dirty="0"/>
              <a:t>, asking for </a:t>
            </a:r>
            <a:r>
              <a:rPr lang="en-US" sz="2000" dirty="0" smtClean="0"/>
              <a:t>that information </a:t>
            </a:r>
            <a:r>
              <a:rPr lang="en-US" sz="2000" dirty="0"/>
              <a:t>has the potential to be a bit of a "poison pill" that </a:t>
            </a:r>
            <a:r>
              <a:rPr lang="en-US" sz="2000" dirty="0" smtClean="0"/>
              <a:t>would potentially </a:t>
            </a:r>
            <a:r>
              <a:rPr lang="en-US" sz="2000" dirty="0"/>
              <a:t>kill an entire line of critical evidence</a:t>
            </a:r>
            <a:r>
              <a:rPr lang="en-US" sz="2000" dirty="0" smtClean="0"/>
              <a:t>.</a:t>
            </a:r>
            <a:endParaRPr lang="en-US" sz="2000" dirty="0"/>
          </a:p>
          <a:p>
            <a:r>
              <a:rPr lang="en-US" sz="2000" dirty="0"/>
              <a:t>In fact, the FBI did </a:t>
            </a:r>
            <a:r>
              <a:rPr lang="en-US" sz="2000" dirty="0" smtClean="0"/>
              <a:t>decline </a:t>
            </a:r>
            <a:r>
              <a:rPr lang="en-US" sz="2000" dirty="0"/>
              <a:t>to supply the </a:t>
            </a:r>
            <a:r>
              <a:rPr lang="en-US" sz="2000" dirty="0" smtClean="0"/>
              <a:t>requested </a:t>
            </a:r>
            <a:r>
              <a:rPr lang="en-US" sz="2000" dirty="0"/>
              <a:t>information, </a:t>
            </a:r>
            <a:r>
              <a:rPr lang="en-US" sz="2000" dirty="0" smtClean="0"/>
              <a:t>unwilling </a:t>
            </a:r>
            <a:r>
              <a:rPr lang="en-US" sz="2000" dirty="0"/>
              <a:t>to </a:t>
            </a:r>
            <a:r>
              <a:rPr lang="en-US" sz="2000" dirty="0" smtClean="0"/>
              <a:t>"burn" </a:t>
            </a:r>
            <a:r>
              <a:rPr lang="en-US" sz="2000" dirty="0"/>
              <a:t>their confidential technology by disclosing it </a:t>
            </a:r>
            <a:r>
              <a:rPr lang="en-US" sz="2000" dirty="0" smtClean="0"/>
              <a:t>in court.</a:t>
            </a:r>
            <a:endParaRPr lang="en-US" sz="2000" dirty="0"/>
          </a:p>
          <a:p>
            <a:r>
              <a:rPr lang="en-US" sz="2000" b="1" dirty="0" smtClean="0"/>
              <a:t>The result? The court </a:t>
            </a:r>
            <a:r>
              <a:rPr lang="en-US" sz="2000" b="1" dirty="0"/>
              <a:t>proceeded to exclude all evidence resulting from the use of the </a:t>
            </a:r>
            <a:r>
              <a:rPr lang="en-US" sz="2000" b="1" dirty="0" smtClean="0"/>
              <a:t>undisclosed </a:t>
            </a:r>
            <a:r>
              <a:rPr lang="en-US" sz="2000" b="1" dirty="0"/>
              <a:t>technique, which is really a shame </a:t>
            </a:r>
            <a:r>
              <a:rPr lang="en-US" sz="2000" b="1" dirty="0" smtClean="0"/>
              <a:t>if it </a:t>
            </a:r>
            <a:r>
              <a:rPr lang="en-US" sz="2000" b="1" dirty="0"/>
              <a:t>means </a:t>
            </a:r>
            <a:r>
              <a:rPr lang="en-US" sz="2000" b="1" dirty="0" smtClean="0"/>
              <a:t>an alleged major offender </a:t>
            </a:r>
            <a:r>
              <a:rPr lang="en-US" sz="2000" b="1" dirty="0"/>
              <a:t>in a crimes against children case may go unpunished. </a:t>
            </a:r>
          </a:p>
          <a:p>
            <a:r>
              <a:rPr lang="en-US" sz="2000" dirty="0"/>
              <a:t>The problem also appears to go beyond just Michaud's case, see the </a:t>
            </a:r>
            <a:r>
              <a:rPr lang="en-US" sz="2000" dirty="0" smtClean="0"/>
              <a:t>article.</a:t>
            </a:r>
          </a:p>
          <a:p>
            <a:r>
              <a:rPr lang="en-US" sz="2000" b="1" dirty="0" smtClean="0"/>
              <a:t>It is risky to try to use </a:t>
            </a:r>
            <a:r>
              <a:rPr lang="en-US" sz="2000" b="1" dirty="0" smtClean="0"/>
              <a:t>confidential collection </a:t>
            </a:r>
            <a:r>
              <a:rPr lang="en-US" sz="2000" b="1" dirty="0" smtClean="0"/>
              <a:t>methods </a:t>
            </a:r>
            <a:r>
              <a:rPr lang="en-US" sz="2000" b="1" dirty="0" smtClean="0"/>
              <a:t>to gather information in </a:t>
            </a:r>
            <a:r>
              <a:rPr lang="en-US" sz="2000" b="1" dirty="0" smtClean="0"/>
              <a:t>criminal investigations.</a:t>
            </a:r>
            <a:endParaRPr lang="en-US" sz="2000" b="1" dirty="0"/>
          </a:p>
        </p:txBody>
      </p:sp>
      <p:sp>
        <p:nvSpPr>
          <p:cNvPr id="4" name="Slide Number Placeholder 3"/>
          <p:cNvSpPr>
            <a:spLocks noGrp="1"/>
          </p:cNvSpPr>
          <p:nvPr>
            <p:ph type="sldNum" sz="quarter" idx="12"/>
          </p:nvPr>
        </p:nvSpPr>
        <p:spPr/>
        <p:txBody>
          <a:bodyPr/>
          <a:lstStyle/>
          <a:p>
            <a:fld id="{A3ACEB9E-6AC9-524B-9384-C8FF09E3E880}" type="slidenum">
              <a:rPr lang="en-US" smtClean="0"/>
              <a:t>21</a:t>
            </a:fld>
            <a:endParaRPr lang="en-US"/>
          </a:p>
        </p:txBody>
      </p:sp>
    </p:spTree>
    <p:extLst>
      <p:ext uri="{BB962C8B-B14F-4D97-AF65-F5344CB8AC3E}">
        <p14:creationId xmlns:p14="http://schemas.microsoft.com/office/powerpoint/2010/main" val="39426592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189" y="959557"/>
            <a:ext cx="8450009" cy="2878666"/>
          </a:xfrm>
        </p:spPr>
        <p:txBody>
          <a:bodyPr>
            <a:normAutofit/>
          </a:bodyPr>
          <a:lstStyle/>
          <a:p>
            <a:r>
              <a:rPr lang="en-US" sz="3200" b="1" dirty="0" smtClean="0"/>
              <a:t>III. Other Countries Are Snooping Online, Too.</a:t>
            </a:r>
            <a:br>
              <a:rPr lang="en-US" sz="3200" b="1" dirty="0" smtClean="0"/>
            </a:br>
            <a:r>
              <a:rPr lang="en-US" sz="3200" b="1" dirty="0" smtClean="0"/>
              <a:t>This </a:t>
            </a:r>
            <a:r>
              <a:rPr lang="en-US" sz="3200" b="1" i="1" u="sng" dirty="0" smtClean="0"/>
              <a:t>Isn't</a:t>
            </a:r>
            <a:r>
              <a:rPr lang="en-US" sz="3200" b="1" dirty="0" smtClean="0"/>
              <a:t> Just a US Thing.</a:t>
            </a:r>
            <a:br>
              <a:rPr lang="en-US" sz="3200" b="1" dirty="0" smtClean="0"/>
            </a:br>
            <a:r>
              <a:rPr lang="en-US" sz="3200" b="1" dirty="0"/>
              <a:t/>
            </a:r>
            <a:br>
              <a:rPr lang="en-US" sz="3200" b="1" dirty="0"/>
            </a:br>
            <a:r>
              <a:rPr lang="en-US" sz="3200" b="1" spc="-100" dirty="0" smtClean="0"/>
              <a:t>That Means That Even If The US Intelligence</a:t>
            </a:r>
            <a:br>
              <a:rPr lang="en-US" sz="3200" b="1" spc="-100" dirty="0" smtClean="0"/>
            </a:br>
            <a:r>
              <a:rPr lang="en-US" sz="3200" b="1" spc="-100" dirty="0" smtClean="0"/>
              <a:t>Community Gets And Stays </a:t>
            </a:r>
            <a:r>
              <a:rPr lang="en-US" sz="3200" b="1" spc="-100" dirty="0" smtClean="0"/>
              <a:t>"Reigned</a:t>
            </a:r>
            <a:r>
              <a:rPr lang="en-US" sz="3200" b="1" spc="-100" dirty="0" smtClean="0"/>
              <a:t>-In</a:t>
            </a:r>
            <a:r>
              <a:rPr lang="en-US" sz="3200" b="1" spc="-100" dirty="0" smtClean="0"/>
              <a:t>," A Need For </a:t>
            </a:r>
            <a:r>
              <a:rPr lang="en-US" sz="3200" b="1" spc="-100" dirty="0" smtClean="0"/>
              <a:t>Vigilance </a:t>
            </a:r>
            <a:r>
              <a:rPr lang="en-US" sz="3200" b="1" spc="-100" dirty="0" smtClean="0"/>
              <a:t>And</a:t>
            </a:r>
            <a:r>
              <a:rPr lang="en-US" sz="3200" b="1" spc="-100" dirty="0" smtClean="0"/>
              <a:t> </a:t>
            </a:r>
            <a:r>
              <a:rPr lang="en-US" sz="3200" b="1" spc="-100" dirty="0" smtClean="0"/>
              <a:t>Technical Protections Remains</a:t>
            </a:r>
            <a:endParaRPr lang="en-US" sz="3200" b="1" spc="-100" dirty="0"/>
          </a:p>
        </p:txBody>
      </p:sp>
    </p:spTree>
    <p:extLst>
      <p:ext uri="{BB962C8B-B14F-4D97-AF65-F5344CB8AC3E}">
        <p14:creationId xmlns:p14="http://schemas.microsoft.com/office/powerpoint/2010/main" val="308374359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7639"/>
            <a:ext cx="9144000" cy="543806"/>
          </a:xfrm>
        </p:spPr>
        <p:txBody>
          <a:bodyPr>
            <a:noAutofit/>
          </a:bodyPr>
          <a:lstStyle/>
          <a:p>
            <a:r>
              <a:rPr lang="en-US" sz="3200" b="1" dirty="0" smtClean="0"/>
              <a:t>Why Worry About Foreign 'NSA-like' Outfits?</a:t>
            </a:r>
            <a:endParaRPr lang="en-US" sz="3200" b="1" dirty="0"/>
          </a:p>
        </p:txBody>
      </p:sp>
      <p:sp>
        <p:nvSpPr>
          <p:cNvPr id="3" name="Content Placeholder 2"/>
          <p:cNvSpPr>
            <a:spLocks noGrp="1"/>
          </p:cNvSpPr>
          <p:nvPr>
            <p:ph idx="1"/>
          </p:nvPr>
        </p:nvSpPr>
        <p:spPr>
          <a:xfrm>
            <a:off x="183443" y="889000"/>
            <a:ext cx="8791223" cy="5672668"/>
          </a:xfrm>
        </p:spPr>
        <p:txBody>
          <a:bodyPr>
            <a:normAutofit/>
          </a:bodyPr>
          <a:lstStyle/>
          <a:p>
            <a:r>
              <a:rPr lang="en-US" sz="2400" dirty="0" smtClean="0"/>
              <a:t>Online pervasive monitoring takes place both by </a:t>
            </a:r>
            <a:r>
              <a:rPr lang="en-US" sz="2400" b="1" dirty="0" smtClean="0"/>
              <a:t>western intelligence services</a:t>
            </a:r>
            <a:r>
              <a:rPr lang="en-US" sz="2400" dirty="0" smtClean="0"/>
              <a:t> (such as the US's NSA, the UK's GCHQ, Canada's Communications Security Establishment, and other services), as well as by countries not aligned with the west. </a:t>
            </a:r>
            <a:br>
              <a:rPr lang="en-US" sz="2400" dirty="0" smtClean="0"/>
            </a:br>
            <a:r>
              <a:rPr lang="en-US" sz="2400" b="1" dirty="0" smtClean="0"/>
              <a:t>Name a major country, it likely has the national equivalent </a:t>
            </a:r>
            <a:br>
              <a:rPr lang="en-US" sz="2400" b="1" dirty="0" smtClean="0"/>
            </a:br>
            <a:r>
              <a:rPr lang="en-US" sz="2400" b="1" dirty="0" smtClean="0"/>
              <a:t>of the US's NSA.</a:t>
            </a:r>
            <a:r>
              <a:rPr lang="en-US" sz="2400" dirty="0" smtClean="0"/>
              <a:t> (Excellent bar trivia topic, BTW)</a:t>
            </a:r>
          </a:p>
          <a:p>
            <a:endParaRPr lang="en-US" sz="2400" dirty="0"/>
          </a:p>
          <a:p>
            <a:r>
              <a:rPr lang="en-US" sz="2400" dirty="0"/>
              <a:t>This is important to </a:t>
            </a:r>
            <a:r>
              <a:rPr lang="en-US" sz="2400" dirty="0" smtClean="0"/>
              <a:t>"get" </a:t>
            </a:r>
            <a:r>
              <a:rPr lang="en-US" sz="2400" dirty="0"/>
              <a:t>if </a:t>
            </a:r>
            <a:r>
              <a:rPr lang="en-US" sz="2400" b="1" dirty="0"/>
              <a:t>you travel abroad</a:t>
            </a:r>
            <a:r>
              <a:rPr lang="en-US" sz="2400" dirty="0"/>
              <a:t>, or </a:t>
            </a:r>
            <a:r>
              <a:rPr lang="en-US" sz="2400" b="1" dirty="0" smtClean="0"/>
              <a:t>simply use the Internet, given that sites</a:t>
            </a:r>
            <a:r>
              <a:rPr lang="en-US" sz="2400" b="1" dirty="0"/>
              <a:t> </a:t>
            </a:r>
            <a:r>
              <a:rPr lang="en-US" sz="2400" b="1" dirty="0" smtClean="0"/>
              <a:t>may be located anywhere worldwide.</a:t>
            </a:r>
            <a:endParaRPr lang="en-US" sz="2400" b="1" dirty="0" smtClean="0"/>
          </a:p>
          <a:p>
            <a:endParaRPr lang="en-US" sz="2400" dirty="0"/>
          </a:p>
          <a:p>
            <a:r>
              <a:rPr lang="en-US" sz="2400" dirty="0" smtClean="0"/>
              <a:t>You should also know that </a:t>
            </a:r>
            <a:r>
              <a:rPr lang="en-US" sz="2400" b="1" dirty="0" smtClean="0"/>
              <a:t>online privacy tools (such as Tor)</a:t>
            </a:r>
            <a:r>
              <a:rPr lang="en-US" sz="2400" dirty="0" smtClean="0"/>
              <a:t> are largely a </a:t>
            </a:r>
            <a:r>
              <a:rPr lang="en-US" sz="2400" b="1" dirty="0" smtClean="0"/>
              <a:t>US/European thing</a:t>
            </a:r>
            <a:r>
              <a:rPr lang="en-US" sz="2400" dirty="0" smtClean="0"/>
              <a:t>, and hence, if you travel and use Tor  in </a:t>
            </a:r>
            <a:r>
              <a:rPr lang="en-US" sz="2400" u="sng" dirty="0" smtClean="0"/>
              <a:t>other</a:t>
            </a:r>
            <a:r>
              <a:rPr lang="en-US" sz="2400" dirty="0" smtClean="0"/>
              <a:t> regions (such as in the Asia-Pacific region, or in the Southern Hemisphere), your traffic may tend to "stand out..."</a:t>
            </a:r>
          </a:p>
        </p:txBody>
      </p:sp>
      <p:sp>
        <p:nvSpPr>
          <p:cNvPr id="4" name="Slide Number Placeholder 3"/>
          <p:cNvSpPr>
            <a:spLocks noGrp="1"/>
          </p:cNvSpPr>
          <p:nvPr>
            <p:ph type="sldNum" sz="quarter" idx="12"/>
          </p:nvPr>
        </p:nvSpPr>
        <p:spPr/>
        <p:txBody>
          <a:bodyPr/>
          <a:lstStyle/>
          <a:p>
            <a:fld id="{A3ACEB9E-6AC9-524B-9384-C8FF09E3E880}" type="slidenum">
              <a:rPr lang="en-US" smtClean="0"/>
              <a:t>23</a:t>
            </a:fld>
            <a:endParaRPr lang="en-US"/>
          </a:p>
        </p:txBody>
      </p:sp>
    </p:spTree>
    <p:extLst>
      <p:ext uri="{BB962C8B-B14F-4D97-AF65-F5344CB8AC3E}">
        <p14:creationId xmlns:p14="http://schemas.microsoft.com/office/powerpoint/2010/main" val="421314384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223"/>
            <a:ext cx="9144000" cy="620888"/>
          </a:xfrm>
        </p:spPr>
        <p:txBody>
          <a:bodyPr>
            <a:normAutofit/>
          </a:bodyPr>
          <a:lstStyle/>
          <a:p>
            <a:r>
              <a:rPr lang="en-US" sz="3200" b="1" dirty="0" smtClean="0"/>
              <a:t>Tor Traffic Flows:   US? Check.  Europe? Check.</a:t>
            </a:r>
            <a:br>
              <a:rPr lang="en-US" sz="3200" b="1" dirty="0" smtClean="0"/>
            </a:br>
            <a:r>
              <a:rPr lang="en-US" sz="3200" b="1" dirty="0" smtClean="0"/>
              <a:t>Asia? Southern Hemisphere? Umm, Not So Much...</a:t>
            </a:r>
            <a:endParaRPr lang="en-US" sz="3200" b="1" dirty="0"/>
          </a:p>
        </p:txBody>
      </p:sp>
      <p:pic>
        <p:nvPicPr>
          <p:cNvPr id="5" name="Picture 4" descr="torflo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778" y="1114788"/>
            <a:ext cx="7794977" cy="5489211"/>
          </a:xfrm>
          <a:prstGeom prst="rect">
            <a:avLst/>
          </a:prstGeom>
        </p:spPr>
      </p:pic>
      <p:sp>
        <p:nvSpPr>
          <p:cNvPr id="3" name="Slide Number Placeholder 2"/>
          <p:cNvSpPr>
            <a:spLocks noGrp="1"/>
          </p:cNvSpPr>
          <p:nvPr>
            <p:ph type="sldNum" sz="quarter" idx="12"/>
          </p:nvPr>
        </p:nvSpPr>
        <p:spPr/>
        <p:txBody>
          <a:bodyPr/>
          <a:lstStyle/>
          <a:p>
            <a:fld id="{A3ACEB9E-6AC9-524B-9384-C8FF09E3E880}" type="slidenum">
              <a:rPr lang="en-US" smtClean="0"/>
              <a:t>24</a:t>
            </a:fld>
            <a:endParaRPr lang="en-US"/>
          </a:p>
        </p:txBody>
      </p:sp>
    </p:spTree>
    <p:extLst>
      <p:ext uri="{BB962C8B-B14F-4D97-AF65-F5344CB8AC3E}">
        <p14:creationId xmlns:p14="http://schemas.microsoft.com/office/powerpoint/2010/main" val="234856721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7082"/>
            <a:ext cx="9144000" cy="850398"/>
          </a:xfrm>
        </p:spPr>
        <p:txBody>
          <a:bodyPr>
            <a:normAutofit/>
          </a:bodyPr>
          <a:lstStyle/>
          <a:p>
            <a:r>
              <a:rPr lang="en-US" sz="3200" b="1" dirty="0"/>
              <a:t>U.K. Commons Passes Controversial </a:t>
            </a:r>
            <a:r>
              <a:rPr lang="en-US" sz="3200" b="1" dirty="0" smtClean="0"/>
              <a:t/>
            </a:r>
            <a:br>
              <a:rPr lang="en-US" sz="3200" b="1" dirty="0" smtClean="0"/>
            </a:br>
            <a:r>
              <a:rPr lang="en-US" sz="3200" b="1" dirty="0" smtClean="0"/>
              <a:t>"Snooper’s Charter" </a:t>
            </a:r>
            <a:r>
              <a:rPr lang="en-US" sz="3200" b="1" dirty="0"/>
              <a:t>Bill</a:t>
            </a:r>
          </a:p>
        </p:txBody>
      </p:sp>
      <p:sp>
        <p:nvSpPr>
          <p:cNvPr id="3" name="Content Placeholder 2"/>
          <p:cNvSpPr>
            <a:spLocks noGrp="1"/>
          </p:cNvSpPr>
          <p:nvPr>
            <p:ph idx="1"/>
          </p:nvPr>
        </p:nvSpPr>
        <p:spPr>
          <a:xfrm>
            <a:off x="169333" y="1055900"/>
            <a:ext cx="8791223" cy="5548100"/>
          </a:xfrm>
        </p:spPr>
        <p:txBody>
          <a:bodyPr>
            <a:normAutofit/>
          </a:bodyPr>
          <a:lstStyle/>
          <a:p>
            <a:r>
              <a:rPr lang="en-US" sz="2400" dirty="0"/>
              <a:t>http://</a:t>
            </a:r>
            <a:r>
              <a:rPr lang="en-US" sz="2400" dirty="0" err="1"/>
              <a:t>www.bloomberg.com</a:t>
            </a:r>
            <a:r>
              <a:rPr lang="en-US" sz="2400" dirty="0"/>
              <a:t>/news/articles/2016-06-08/u-k-commons-passes-controversial-snooper-s-charter-</a:t>
            </a:r>
            <a:r>
              <a:rPr lang="en-US" sz="2400" dirty="0" smtClean="0"/>
              <a:t>bill (8 Jun 2016)</a:t>
            </a:r>
            <a:br>
              <a:rPr lang="en-US" sz="2400" dirty="0" smtClean="0"/>
            </a:br>
            <a:r>
              <a:rPr lang="en-US" sz="2400" dirty="0"/>
              <a:t/>
            </a:r>
            <a:br>
              <a:rPr lang="en-US" sz="2400" dirty="0"/>
            </a:br>
            <a:r>
              <a:rPr lang="en-US" sz="2400" b="1" dirty="0"/>
              <a:t>"The U.K. House of Commons on Tuesday passed a controversial bill giving spy agencies the power to engage in bulk surveillance and computer hacking</a:t>
            </a:r>
            <a:r>
              <a:rPr lang="en-US" sz="2400" b="1" dirty="0" smtClean="0"/>
              <a:t>. </a:t>
            </a:r>
            <a:r>
              <a:rPr lang="en-US" sz="2400" dirty="0"/>
              <a:t>* * * The House of Lords will now consider the proposed law, known as the Investigatory Powers Bill. The legislation, which some critics have branded a snooper’s charter, will also be analyzed by a panel of legal experts chaired by David Anderson QC, the U.K.’s independent reviewer of terrorism legislation. Anderson will issue a report on the bill -- including an opinion on whether the bulk surveillance powers the government is asking for are justified -- in time for the Lords final vote on the bill sometime in the fall. If it passes, the law will go into effect in January 2017</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fld id="{A3ACEB9E-6AC9-524B-9384-C8FF09E3E880}" type="slidenum">
              <a:rPr lang="en-US" smtClean="0"/>
              <a:t>25</a:t>
            </a:fld>
            <a:endParaRPr lang="en-US"/>
          </a:p>
        </p:txBody>
      </p:sp>
    </p:spTree>
    <p:extLst>
      <p:ext uri="{BB962C8B-B14F-4D97-AF65-F5344CB8AC3E}">
        <p14:creationId xmlns:p14="http://schemas.microsoft.com/office/powerpoint/2010/main" val="419394424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749"/>
            <a:ext cx="9144000" cy="616381"/>
          </a:xfrm>
        </p:spPr>
        <p:txBody>
          <a:bodyPr>
            <a:normAutofit/>
          </a:bodyPr>
          <a:lstStyle/>
          <a:p>
            <a:r>
              <a:rPr lang="en-US" sz="3200" b="1" dirty="0" smtClean="0"/>
              <a:t>France and Online Intelligence Collection</a:t>
            </a:r>
            <a:endParaRPr lang="en-US" sz="3200" b="1" dirty="0"/>
          </a:p>
        </p:txBody>
      </p:sp>
      <p:sp>
        <p:nvSpPr>
          <p:cNvPr id="3" name="Content Placeholder 2"/>
          <p:cNvSpPr>
            <a:spLocks noGrp="1"/>
          </p:cNvSpPr>
          <p:nvPr>
            <p:ph idx="1"/>
          </p:nvPr>
        </p:nvSpPr>
        <p:spPr>
          <a:xfrm>
            <a:off x="141111" y="651130"/>
            <a:ext cx="8861778" cy="6051648"/>
          </a:xfrm>
        </p:spPr>
        <p:txBody>
          <a:bodyPr>
            <a:normAutofit/>
          </a:bodyPr>
          <a:lstStyle/>
          <a:p>
            <a:r>
              <a:rPr lang="en-US" sz="2400" dirty="0" smtClean="0"/>
              <a:t> 		"</a:t>
            </a:r>
            <a:r>
              <a:rPr lang="en-US" sz="2400" b="1" dirty="0"/>
              <a:t>The French government has voted in favor of greater powers of surveillance, giving it intelligence-gathering capabilities on a par with the NSA. </a:t>
            </a:r>
            <a:r>
              <a:rPr lang="en-US" sz="2400" dirty="0"/>
              <a:t>The move came in the wake of the Charlie Hebdo attack which led to the deaths of 12 people and prompted the Je Suis Charlie support campaign.</a:t>
            </a:r>
          </a:p>
          <a:p>
            <a:r>
              <a:rPr lang="en-US" sz="2400" dirty="0" smtClean="0"/>
              <a:t> 		"</a:t>
            </a:r>
            <a:r>
              <a:rPr lang="en-US" sz="2400" b="1" dirty="0" smtClean="0"/>
              <a:t>The </a:t>
            </a:r>
            <a:r>
              <a:rPr lang="en-US" sz="2400" b="1" dirty="0"/>
              <a:t>new laws allow for NSA-style mass collection of metadata online </a:t>
            </a:r>
            <a:r>
              <a:rPr lang="en-US" sz="2400" dirty="0"/>
              <a:t>as well as setting up the National Commission for Control of Intelligence Techniques (CNCTR) to oversee data collection. It has been criticized by some as being the French equivalent of the Patriot Act and the ruling Socialist Party is accused of prying too far into the private lives of normal people in the name of counter-terrorism</a:t>
            </a:r>
            <a:r>
              <a:rPr lang="en-US" sz="2400" dirty="0" smtClean="0"/>
              <a:t>."</a:t>
            </a:r>
          </a:p>
          <a:p>
            <a:endParaRPr lang="en-US" sz="2400" dirty="0"/>
          </a:p>
          <a:p>
            <a:pPr marL="0" indent="0">
              <a:buNone/>
            </a:pPr>
            <a:r>
              <a:rPr lang="en-US" sz="2400" dirty="0" smtClean="0"/>
              <a:t>http</a:t>
            </a:r>
            <a:r>
              <a:rPr lang="en-US" sz="2400" dirty="0"/>
              <a:t>://betanews.com/2015/05/06/france-gains-sweeping-nsa-style-surveillance-powers</a:t>
            </a:r>
            <a:r>
              <a:rPr lang="en-US" sz="2400" dirty="0" smtClean="0"/>
              <a:t>/ (emphasis added)</a:t>
            </a:r>
            <a:endParaRPr lang="en-US" sz="2400" dirty="0"/>
          </a:p>
          <a:p>
            <a:endParaRPr lang="en-US" sz="2400" dirty="0"/>
          </a:p>
        </p:txBody>
      </p:sp>
      <p:sp>
        <p:nvSpPr>
          <p:cNvPr id="4" name="Slide Number Placeholder 3"/>
          <p:cNvSpPr>
            <a:spLocks noGrp="1"/>
          </p:cNvSpPr>
          <p:nvPr>
            <p:ph type="sldNum" sz="quarter" idx="12"/>
          </p:nvPr>
        </p:nvSpPr>
        <p:spPr/>
        <p:txBody>
          <a:bodyPr/>
          <a:lstStyle/>
          <a:p>
            <a:fld id="{A3ACEB9E-6AC9-524B-9384-C8FF09E3E880}" type="slidenum">
              <a:rPr lang="en-US" smtClean="0"/>
              <a:t>26</a:t>
            </a:fld>
            <a:endParaRPr lang="en-US"/>
          </a:p>
        </p:txBody>
      </p:sp>
    </p:spTree>
    <p:extLst>
      <p:ext uri="{BB962C8B-B14F-4D97-AF65-F5344CB8AC3E}">
        <p14:creationId xmlns:p14="http://schemas.microsoft.com/office/powerpoint/2010/main" val="231146629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749"/>
            <a:ext cx="9144000" cy="616381"/>
          </a:xfrm>
        </p:spPr>
        <p:txBody>
          <a:bodyPr>
            <a:normAutofit/>
          </a:bodyPr>
          <a:lstStyle/>
          <a:p>
            <a:r>
              <a:rPr lang="en-US" sz="3200" b="1" dirty="0" smtClean="0"/>
              <a:t>On The Other Hand: Germany Agrees to Reforms</a:t>
            </a:r>
            <a:endParaRPr lang="en-US" sz="3200" b="1" dirty="0"/>
          </a:p>
        </p:txBody>
      </p:sp>
      <p:sp>
        <p:nvSpPr>
          <p:cNvPr id="4" name="Slide Number Placeholder 3"/>
          <p:cNvSpPr>
            <a:spLocks noGrp="1"/>
          </p:cNvSpPr>
          <p:nvPr>
            <p:ph type="sldNum" sz="quarter" idx="12"/>
          </p:nvPr>
        </p:nvSpPr>
        <p:spPr/>
        <p:txBody>
          <a:bodyPr/>
          <a:lstStyle/>
          <a:p>
            <a:fld id="{A3ACEB9E-6AC9-524B-9384-C8FF09E3E880}" type="slidenum">
              <a:rPr lang="en-US" smtClean="0"/>
              <a:t>27</a:t>
            </a:fld>
            <a:endParaRPr lang="en-US"/>
          </a:p>
        </p:txBody>
      </p:sp>
      <p:pic>
        <p:nvPicPr>
          <p:cNvPr id="6" name="Picture 5" descr="german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846" y="792163"/>
            <a:ext cx="7777663" cy="5687135"/>
          </a:xfrm>
          <a:prstGeom prst="rect">
            <a:avLst/>
          </a:prstGeom>
        </p:spPr>
      </p:pic>
    </p:spTree>
    <p:extLst>
      <p:ext uri="{BB962C8B-B14F-4D97-AF65-F5344CB8AC3E}">
        <p14:creationId xmlns:p14="http://schemas.microsoft.com/office/powerpoint/2010/main" val="340540281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7082"/>
            <a:ext cx="9144000" cy="616381"/>
          </a:xfrm>
        </p:spPr>
        <p:txBody>
          <a:bodyPr>
            <a:normAutofit/>
          </a:bodyPr>
          <a:lstStyle/>
          <a:p>
            <a:r>
              <a:rPr lang="en-US" sz="3200" b="1" spc="-150" dirty="0" smtClean="0"/>
              <a:t>What About The Russian Federation? Check Out "SORM"</a:t>
            </a:r>
            <a:endParaRPr lang="en-US" sz="3200" b="1" spc="-150" dirty="0"/>
          </a:p>
        </p:txBody>
      </p:sp>
      <p:sp>
        <p:nvSpPr>
          <p:cNvPr id="3" name="Content Placeholder 2"/>
          <p:cNvSpPr>
            <a:spLocks noGrp="1"/>
          </p:cNvSpPr>
          <p:nvPr>
            <p:ph idx="1"/>
          </p:nvPr>
        </p:nvSpPr>
        <p:spPr>
          <a:xfrm>
            <a:off x="169333" y="832556"/>
            <a:ext cx="8791223" cy="5771444"/>
          </a:xfrm>
        </p:spPr>
        <p:txBody>
          <a:bodyPr>
            <a:normAutofit/>
          </a:bodyPr>
          <a:lstStyle/>
          <a:p>
            <a:r>
              <a:rPr lang="en-US" sz="2400" dirty="0" smtClean="0"/>
              <a:t>"Russian </a:t>
            </a:r>
            <a:r>
              <a:rPr lang="en-US" sz="2400" dirty="0"/>
              <a:t>hi-tech spy devices under attack over privacy </a:t>
            </a:r>
            <a:r>
              <a:rPr lang="en-US" sz="2400" dirty="0" smtClean="0"/>
              <a:t>fears"</a:t>
            </a:r>
            <a:r>
              <a:rPr lang="en-US" sz="2400" dirty="0"/>
              <a:t> </a:t>
            </a:r>
            <a:r>
              <a:rPr lang="en-US" sz="2400" dirty="0" smtClean="0"/>
              <a:t>https</a:t>
            </a:r>
            <a:r>
              <a:rPr lang="en-US" sz="2400" dirty="0"/>
              <a:t>://</a:t>
            </a:r>
            <a:r>
              <a:rPr lang="en-US" sz="2400" dirty="0" err="1"/>
              <a:t>www.yahoo.com</a:t>
            </a:r>
            <a:r>
              <a:rPr lang="en-US" sz="2400" dirty="0"/>
              <a:t>/news/russian-hi-tech-spy-devices-under-attack-over-113519708.</a:t>
            </a:r>
            <a:r>
              <a:rPr lang="en-US" sz="2400" dirty="0" smtClean="0"/>
              <a:t>html</a:t>
            </a:r>
          </a:p>
          <a:p>
            <a:pPr marL="0" indent="0">
              <a:buNone/>
            </a:pPr>
            <a:endParaRPr lang="en-US" sz="2400" dirty="0" smtClean="0"/>
          </a:p>
          <a:p>
            <a:pPr marL="685800" indent="0">
              <a:buNone/>
            </a:pPr>
            <a:r>
              <a:rPr lang="en-US" sz="2400" dirty="0" smtClean="0"/>
              <a:t>"</a:t>
            </a:r>
            <a:r>
              <a:rPr lang="en-US" sz="2400" dirty="0"/>
              <a:t>The KGB's post-Soviet successor, the FSB, has long used a sophisticated system called</a:t>
            </a:r>
            <a:r>
              <a:rPr lang="en-US" sz="2400" b="1" dirty="0"/>
              <a:t> SORM</a:t>
            </a:r>
            <a:r>
              <a:rPr lang="en-US" sz="2400" dirty="0"/>
              <a:t> to carry out surveillance communications by telephone or on the Internet</a:t>
            </a:r>
            <a:r>
              <a:rPr lang="en-US" sz="2400" dirty="0" smtClean="0"/>
              <a:t>."</a:t>
            </a:r>
          </a:p>
          <a:p>
            <a:pPr marL="685800" indent="0">
              <a:buNone/>
            </a:pPr>
            <a:endParaRPr lang="en-US" sz="2400" dirty="0"/>
          </a:p>
          <a:p>
            <a:pPr marL="347472" indent="-347472"/>
            <a:r>
              <a:rPr lang="en-US" sz="2400" dirty="0"/>
              <a:t>See https://</a:t>
            </a:r>
            <a:r>
              <a:rPr lang="en-US" sz="2400" dirty="0" err="1"/>
              <a:t>en.wikipedia.org</a:t>
            </a:r>
            <a:r>
              <a:rPr lang="en-US" sz="2400" dirty="0"/>
              <a:t>/wiki/</a:t>
            </a:r>
            <a:r>
              <a:rPr lang="en-US" sz="2400" dirty="0" smtClean="0"/>
              <a:t>SORM</a:t>
            </a:r>
            <a:endParaRPr lang="en-US" sz="2400" dirty="0"/>
          </a:p>
          <a:p>
            <a:pPr marL="347472" indent="-347472"/>
            <a:r>
              <a:rPr lang="en-US" sz="2400" dirty="0" smtClean="0"/>
              <a:t>See </a:t>
            </a:r>
            <a:r>
              <a:rPr lang="en-US" sz="2400" dirty="0"/>
              <a:t>also "Inside the Red Web: Russia's back door onto the internet – extract: In a chapter from their new book, Andrei Soldatov and Irinia </a:t>
            </a:r>
            <a:r>
              <a:rPr lang="en-US" sz="2400" dirty="0" err="1"/>
              <a:t>Borogan</a:t>
            </a:r>
            <a:r>
              <a:rPr lang="en-US" sz="2400" dirty="0"/>
              <a:t> outline how </a:t>
            </a:r>
            <a:r>
              <a:rPr lang="en-US" sz="2400" b="1" dirty="0"/>
              <a:t>every ISP has to give access to the state</a:t>
            </a:r>
            <a:r>
              <a:rPr lang="en-US" sz="2400" dirty="0"/>
              <a:t>", https://www.theguardian.com/world/2015/</a:t>
            </a:r>
            <a:r>
              <a:rPr lang="en-US" sz="2400" dirty="0" err="1"/>
              <a:t>sep</a:t>
            </a:r>
            <a:r>
              <a:rPr lang="en-US" sz="2400" dirty="0"/>
              <a:t>/08/red-web-book-</a:t>
            </a:r>
            <a:r>
              <a:rPr lang="en-US" sz="2400" dirty="0" err="1"/>
              <a:t>russia</a:t>
            </a:r>
            <a:r>
              <a:rPr lang="en-US" sz="2400" dirty="0"/>
              <a:t>-</a:t>
            </a:r>
            <a:r>
              <a:rPr lang="en-US" sz="2400" dirty="0" smtClean="0"/>
              <a:t>internet [emphasis added]</a:t>
            </a:r>
            <a:endParaRPr lang="en-US" sz="2400" dirty="0"/>
          </a:p>
        </p:txBody>
      </p:sp>
      <p:sp>
        <p:nvSpPr>
          <p:cNvPr id="4" name="Slide Number Placeholder 3"/>
          <p:cNvSpPr>
            <a:spLocks noGrp="1"/>
          </p:cNvSpPr>
          <p:nvPr>
            <p:ph type="sldNum" sz="quarter" idx="12"/>
          </p:nvPr>
        </p:nvSpPr>
        <p:spPr/>
        <p:txBody>
          <a:bodyPr/>
          <a:lstStyle/>
          <a:p>
            <a:fld id="{A3ACEB9E-6AC9-524B-9384-C8FF09E3E880}" type="slidenum">
              <a:rPr lang="en-US" smtClean="0"/>
              <a:t>28</a:t>
            </a:fld>
            <a:endParaRPr lang="en-US"/>
          </a:p>
        </p:txBody>
      </p:sp>
    </p:spTree>
    <p:extLst>
      <p:ext uri="{BB962C8B-B14F-4D97-AF65-F5344CB8AC3E}">
        <p14:creationId xmlns:p14="http://schemas.microsoft.com/office/powerpoint/2010/main" val="61058220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pecial-com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556" y="292369"/>
            <a:ext cx="7451922" cy="6297520"/>
          </a:xfrm>
          <a:prstGeom prst="rect">
            <a:avLst/>
          </a:prstGeom>
        </p:spPr>
      </p:pic>
      <p:sp>
        <p:nvSpPr>
          <p:cNvPr id="7" name="Slide Number Placeholder 6"/>
          <p:cNvSpPr>
            <a:spLocks noGrp="1"/>
          </p:cNvSpPr>
          <p:nvPr>
            <p:ph type="sldNum" sz="quarter" idx="12"/>
          </p:nvPr>
        </p:nvSpPr>
        <p:spPr/>
        <p:txBody>
          <a:bodyPr/>
          <a:lstStyle/>
          <a:p>
            <a:fld id="{A3ACEB9E-6AC9-524B-9384-C8FF09E3E880}" type="slidenum">
              <a:rPr lang="en-US" smtClean="0"/>
              <a:t>29</a:t>
            </a:fld>
            <a:endParaRPr lang="en-US"/>
          </a:p>
        </p:txBody>
      </p:sp>
    </p:spTree>
    <p:extLst>
      <p:ext uri="{BB962C8B-B14F-4D97-AF65-F5344CB8AC3E}">
        <p14:creationId xmlns:p14="http://schemas.microsoft.com/office/powerpoint/2010/main" val="217385222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25223"/>
            <a:ext cx="7772400" cy="2469444"/>
          </a:xfrm>
        </p:spPr>
        <p:txBody>
          <a:bodyPr>
            <a:normAutofit/>
          </a:bodyPr>
          <a:lstStyle/>
          <a:p>
            <a:r>
              <a:rPr lang="en-US" sz="3200" b="1" dirty="0" smtClean="0"/>
              <a:t>I. Beginning With Some Backfill:</a:t>
            </a:r>
            <a:br>
              <a:rPr lang="en-US" sz="3200" b="1" dirty="0" smtClean="0"/>
            </a:br>
            <a:r>
              <a:rPr lang="en-US" sz="3200" b="1" dirty="0" smtClean="0"/>
              <a:t/>
            </a:r>
            <a:br>
              <a:rPr lang="en-US" sz="3200" b="1" dirty="0" smtClean="0"/>
            </a:br>
            <a:r>
              <a:rPr lang="en-US" sz="3200" b="1" dirty="0" smtClean="0"/>
              <a:t>The Origin of M</a:t>
            </a:r>
            <a:r>
              <a:rPr lang="en-US" sz="3200" b="1" baseline="30000" dirty="0" smtClean="0"/>
              <a:t>3</a:t>
            </a:r>
            <a:r>
              <a:rPr lang="en-US" sz="3200" b="1" dirty="0" smtClean="0"/>
              <a:t>AAWG's </a:t>
            </a:r>
            <a:br>
              <a:rPr lang="en-US" sz="3200" b="1" dirty="0" smtClean="0"/>
            </a:br>
            <a:r>
              <a:rPr lang="en-US" sz="3200" b="1" dirty="0" smtClean="0"/>
              <a:t>Anti-Pervasive Monitoring Work: </a:t>
            </a:r>
            <a:br>
              <a:rPr lang="en-US" sz="3200" b="1" dirty="0" smtClean="0"/>
            </a:br>
            <a:r>
              <a:rPr lang="en-US" sz="3200" b="1" dirty="0" smtClean="0"/>
              <a:t>Snowden's 2013 And Later Disclosures</a:t>
            </a:r>
            <a:endParaRPr lang="en-US" sz="3200" b="1" dirty="0"/>
          </a:p>
        </p:txBody>
      </p:sp>
    </p:spTree>
    <p:extLst>
      <p:ext uri="{BB962C8B-B14F-4D97-AF65-F5344CB8AC3E}">
        <p14:creationId xmlns:p14="http://schemas.microsoft.com/office/powerpoint/2010/main" val="128466260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7083"/>
            <a:ext cx="9144000" cy="430918"/>
          </a:xfrm>
        </p:spPr>
        <p:txBody>
          <a:bodyPr>
            <a:normAutofit/>
          </a:bodyPr>
          <a:lstStyle/>
          <a:p>
            <a:r>
              <a:rPr lang="en-US" sz="3200" b="1" spc="-100" dirty="0" smtClean="0"/>
              <a:t>China? Note China's 3PLA</a:t>
            </a:r>
            <a:endParaRPr lang="en-US" sz="3200" b="1" spc="-100" dirty="0"/>
          </a:p>
        </p:txBody>
      </p:sp>
      <p:pic>
        <p:nvPicPr>
          <p:cNvPr id="6" name="Picture 5" descr="china-watc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5877" y="620889"/>
            <a:ext cx="5642696" cy="6111418"/>
          </a:xfrm>
          <a:prstGeom prst="rect">
            <a:avLst/>
          </a:prstGeom>
        </p:spPr>
      </p:pic>
      <p:sp>
        <p:nvSpPr>
          <p:cNvPr id="7" name="Slide Number Placeholder 6"/>
          <p:cNvSpPr>
            <a:spLocks noGrp="1"/>
          </p:cNvSpPr>
          <p:nvPr>
            <p:ph type="sldNum" sz="quarter" idx="12"/>
          </p:nvPr>
        </p:nvSpPr>
        <p:spPr/>
        <p:txBody>
          <a:bodyPr/>
          <a:lstStyle/>
          <a:p>
            <a:fld id="{A3ACEB9E-6AC9-524B-9384-C8FF09E3E880}" type="slidenum">
              <a:rPr lang="en-US" smtClean="0"/>
              <a:t>30</a:t>
            </a:fld>
            <a:endParaRPr lang="en-US"/>
          </a:p>
        </p:txBody>
      </p:sp>
    </p:spTree>
    <p:extLst>
      <p:ext uri="{BB962C8B-B14F-4D97-AF65-F5344CB8AC3E}">
        <p14:creationId xmlns:p14="http://schemas.microsoft.com/office/powerpoint/2010/main" val="23366920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6975"/>
            <a:ext cx="9143999" cy="864914"/>
          </a:xfrm>
        </p:spPr>
        <p:txBody>
          <a:bodyPr>
            <a:normAutofit/>
          </a:bodyPr>
          <a:lstStyle/>
          <a:p>
            <a:r>
              <a:rPr lang="en-US" sz="3200" b="1" spc="-100" dirty="0" smtClean="0">
                <a:solidFill>
                  <a:srgbClr val="000000"/>
                </a:solidFill>
                <a:latin typeface="Calibri"/>
                <a:cs typeface="Calibri"/>
              </a:rPr>
              <a:t>SO... Even If The US Totally "Cleans Up" </a:t>
            </a:r>
            <a:r>
              <a:rPr lang="en-US" sz="3200" b="1" i="1" u="sng" spc="-100" dirty="0" smtClean="0">
                <a:solidFill>
                  <a:srgbClr val="000000"/>
                </a:solidFill>
                <a:latin typeface="Calibri"/>
                <a:cs typeface="Calibri"/>
              </a:rPr>
              <a:t>Its</a:t>
            </a:r>
            <a:r>
              <a:rPr lang="en-US" sz="3200" b="1" spc="-100" dirty="0" smtClean="0">
                <a:solidFill>
                  <a:srgbClr val="000000"/>
                </a:solidFill>
                <a:latin typeface="Calibri"/>
                <a:cs typeface="Calibri"/>
              </a:rPr>
              <a:t> Act, Many</a:t>
            </a:r>
            <a:br>
              <a:rPr lang="en-US" sz="3200" b="1" spc="-100" dirty="0" smtClean="0">
                <a:solidFill>
                  <a:srgbClr val="000000"/>
                </a:solidFill>
                <a:latin typeface="Calibri"/>
                <a:cs typeface="Calibri"/>
              </a:rPr>
            </a:br>
            <a:r>
              <a:rPr lang="en-US" sz="3200" b="1" spc="-100" dirty="0" smtClean="0">
                <a:solidFill>
                  <a:srgbClr val="000000"/>
                </a:solidFill>
                <a:latin typeface="Calibri"/>
                <a:cs typeface="Calibri"/>
              </a:rPr>
              <a:t>Foreign "NSA-Like" Agencies Will </a:t>
            </a:r>
            <a:r>
              <a:rPr lang="en-US" sz="3200" b="1" u="sng" spc="-100" dirty="0" smtClean="0">
                <a:solidFill>
                  <a:srgbClr val="000000"/>
                </a:solidFill>
                <a:latin typeface="Calibri"/>
                <a:cs typeface="Calibri"/>
              </a:rPr>
              <a:t>Still</a:t>
            </a:r>
            <a:r>
              <a:rPr lang="en-US" sz="3200" b="1" spc="-100" dirty="0" smtClean="0">
                <a:solidFill>
                  <a:srgbClr val="000000"/>
                </a:solidFill>
                <a:latin typeface="Calibri"/>
                <a:cs typeface="Calibri"/>
              </a:rPr>
              <a:t> Be Going At It</a:t>
            </a:r>
            <a:endParaRPr lang="en-US" sz="3200" b="1" spc="-100" dirty="0">
              <a:solidFill>
                <a:srgbClr val="000000"/>
              </a:solidFill>
              <a:latin typeface="Calibri"/>
              <a:cs typeface="Calibri"/>
            </a:endParaRPr>
          </a:p>
        </p:txBody>
      </p:sp>
      <p:sp>
        <p:nvSpPr>
          <p:cNvPr id="3" name="Content Placeholder 2"/>
          <p:cNvSpPr>
            <a:spLocks noGrp="1"/>
          </p:cNvSpPr>
          <p:nvPr>
            <p:ph idx="1"/>
          </p:nvPr>
        </p:nvSpPr>
        <p:spPr>
          <a:xfrm>
            <a:off x="249027" y="1326444"/>
            <a:ext cx="8641275" cy="5285627"/>
          </a:xfrm>
        </p:spPr>
        <p:txBody>
          <a:bodyPr>
            <a:normAutofit/>
          </a:bodyPr>
          <a:lstStyle/>
          <a:p>
            <a:r>
              <a:rPr lang="en-US" sz="2400" b="1" dirty="0" smtClean="0"/>
              <a:t>This means that we as a community STILL need technical measures to hinder pervasive monitoring and interception of network traffic.</a:t>
            </a:r>
          </a:p>
          <a:p>
            <a:endParaRPr lang="en-US" sz="2400" dirty="0" smtClean="0"/>
          </a:p>
          <a:p>
            <a:r>
              <a:rPr lang="en-US" sz="2400" dirty="0" smtClean="0"/>
              <a:t>Encryption is at or near the top of </a:t>
            </a:r>
            <a:r>
              <a:rPr lang="en-US" sz="2400" dirty="0" smtClean="0"/>
              <a:t>the list of protective techniques.</a:t>
            </a:r>
            <a:endParaRPr lang="en-US" sz="2400" dirty="0" smtClean="0"/>
          </a:p>
          <a:p>
            <a:endParaRPr lang="en-US" sz="2400" dirty="0"/>
          </a:p>
          <a:p>
            <a:r>
              <a:rPr lang="en-US" sz="2400" dirty="0" smtClean="0"/>
              <a:t>Unfortunately, the </a:t>
            </a:r>
            <a:r>
              <a:rPr lang="en-US" sz="2400" dirty="0"/>
              <a:t>"second crypto war</a:t>
            </a:r>
            <a:r>
              <a:rPr lang="en-US" sz="2400" dirty="0" smtClean="0"/>
              <a:t>" </a:t>
            </a:r>
            <a:r>
              <a:rPr lang="en-US" sz="2400" u="sng" dirty="0" smtClean="0"/>
              <a:t>is</a:t>
            </a:r>
            <a:r>
              <a:rPr lang="en-US" sz="2400" dirty="0" smtClean="0"/>
              <a:t> underway and your </a:t>
            </a:r>
            <a:r>
              <a:rPr lang="en-US" sz="2400" dirty="0"/>
              <a:t>ability to use strong encryption as a way to protect your privacy online </a:t>
            </a:r>
            <a:r>
              <a:rPr lang="en-US" sz="2400" dirty="0" smtClean="0"/>
              <a:t>remains </a:t>
            </a:r>
            <a:r>
              <a:rPr lang="en-US" sz="2400" dirty="0"/>
              <a:t>under concentrated attack.</a:t>
            </a:r>
          </a:p>
          <a:p>
            <a:endParaRPr lang="en-US" sz="2400" dirty="0"/>
          </a:p>
        </p:txBody>
      </p:sp>
      <p:sp>
        <p:nvSpPr>
          <p:cNvPr id="4" name="Slide Number Placeholder 3"/>
          <p:cNvSpPr>
            <a:spLocks noGrp="1"/>
          </p:cNvSpPr>
          <p:nvPr>
            <p:ph type="sldNum" sz="quarter" idx="12"/>
          </p:nvPr>
        </p:nvSpPr>
        <p:spPr/>
        <p:txBody>
          <a:bodyPr/>
          <a:lstStyle/>
          <a:p>
            <a:fld id="{A01D78B1-C646-0640-9D56-83A1F74A1B90}" type="slidenum">
              <a:rPr lang="en-US" smtClean="0"/>
              <a:t>31</a:t>
            </a:fld>
            <a:endParaRPr lang="en-US" dirty="0"/>
          </a:p>
        </p:txBody>
      </p:sp>
    </p:spTree>
    <p:extLst>
      <p:ext uri="{BB962C8B-B14F-4D97-AF65-F5344CB8AC3E}">
        <p14:creationId xmlns:p14="http://schemas.microsoft.com/office/powerpoint/2010/main" val="325013237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189" y="1170869"/>
            <a:ext cx="8336039" cy="2508438"/>
          </a:xfrm>
        </p:spPr>
        <p:txBody>
          <a:bodyPr>
            <a:normAutofit/>
          </a:bodyPr>
          <a:lstStyle/>
          <a:p>
            <a:r>
              <a:rPr lang="en-US" sz="3200" b="1" dirty="0" smtClean="0"/>
              <a:t>IV. Encryption</a:t>
            </a:r>
            <a:br>
              <a:rPr lang="en-US" sz="3200" b="1" dirty="0" smtClean="0"/>
            </a:br>
            <a:r>
              <a:rPr lang="en-US" sz="3200" b="1" dirty="0" smtClean="0"/>
              <a:t/>
            </a:r>
            <a:br>
              <a:rPr lang="en-US" sz="3200" b="1" dirty="0" smtClean="0"/>
            </a:br>
            <a:r>
              <a:rPr lang="en-US" sz="3200" b="1" dirty="0" smtClean="0"/>
              <a:t>There's LOTS Happening Right Now,</a:t>
            </a:r>
            <a:br>
              <a:rPr lang="en-US" sz="3200" b="1" dirty="0" smtClean="0"/>
            </a:br>
            <a:r>
              <a:rPr lang="en-US" sz="3200" b="1" dirty="0" smtClean="0"/>
              <a:t>Including Some Things That Are Good, </a:t>
            </a:r>
            <a:br>
              <a:rPr lang="en-US" sz="3200" b="1" dirty="0" smtClean="0"/>
            </a:br>
            <a:r>
              <a:rPr lang="en-US" sz="3200" b="1" dirty="0" smtClean="0"/>
              <a:t>and Some Things That Are Not So Good</a:t>
            </a:r>
            <a:endParaRPr lang="en-US" sz="3200" b="1" dirty="0"/>
          </a:p>
        </p:txBody>
      </p:sp>
    </p:spTree>
    <p:extLst>
      <p:ext uri="{BB962C8B-B14F-4D97-AF65-F5344CB8AC3E}">
        <p14:creationId xmlns:p14="http://schemas.microsoft.com/office/powerpoint/2010/main" val="182084576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7639"/>
            <a:ext cx="9144000" cy="459140"/>
          </a:xfrm>
        </p:spPr>
        <p:txBody>
          <a:bodyPr>
            <a:normAutofit/>
          </a:bodyPr>
          <a:lstStyle/>
          <a:p>
            <a:r>
              <a:rPr lang="en-US" sz="3200" b="1" dirty="0" smtClean="0"/>
              <a:t>The State of Strong Crypto Today</a:t>
            </a:r>
            <a:endParaRPr lang="en-US" sz="3200" b="1" dirty="0"/>
          </a:p>
        </p:txBody>
      </p:sp>
      <p:sp>
        <p:nvSpPr>
          <p:cNvPr id="3" name="Content Placeholder 2"/>
          <p:cNvSpPr>
            <a:spLocks noGrp="1"/>
          </p:cNvSpPr>
          <p:nvPr>
            <p:ph idx="1"/>
          </p:nvPr>
        </p:nvSpPr>
        <p:spPr>
          <a:xfrm>
            <a:off x="170605" y="776111"/>
            <a:ext cx="8757767" cy="5926667"/>
          </a:xfrm>
        </p:spPr>
        <p:txBody>
          <a:bodyPr>
            <a:normAutofit/>
          </a:bodyPr>
          <a:lstStyle/>
          <a:p>
            <a:r>
              <a:rPr lang="en-US" sz="2400" dirty="0" smtClean="0"/>
              <a:t>Use of strong cryptography is a critical tool in the fight against warrantless pervasive monitoring.</a:t>
            </a:r>
          </a:p>
          <a:p>
            <a:endParaRPr lang="en-US" sz="2400" b="1" dirty="0"/>
          </a:p>
          <a:p>
            <a:r>
              <a:rPr lang="en-US" sz="2400" dirty="0" smtClean="0"/>
              <a:t>A lot of good things have been happening in the crypto world.</a:t>
            </a:r>
          </a:p>
          <a:p>
            <a:endParaRPr lang="en-US" sz="2400" dirty="0"/>
          </a:p>
          <a:p>
            <a:r>
              <a:rPr lang="en-US" sz="2400" dirty="0" smtClean="0"/>
              <a:t>Points of concern continue to arise, too.</a:t>
            </a:r>
          </a:p>
        </p:txBody>
      </p:sp>
      <p:sp>
        <p:nvSpPr>
          <p:cNvPr id="4" name="Slide Number Placeholder 3"/>
          <p:cNvSpPr>
            <a:spLocks noGrp="1"/>
          </p:cNvSpPr>
          <p:nvPr>
            <p:ph type="sldNum" sz="quarter" idx="12"/>
          </p:nvPr>
        </p:nvSpPr>
        <p:spPr/>
        <p:txBody>
          <a:bodyPr/>
          <a:lstStyle/>
          <a:p>
            <a:fld id="{A3ACEB9E-6AC9-524B-9384-C8FF09E3E880}" type="slidenum">
              <a:rPr lang="en-US" smtClean="0"/>
              <a:t>33</a:t>
            </a:fld>
            <a:endParaRPr lang="en-US"/>
          </a:p>
        </p:txBody>
      </p:sp>
    </p:spTree>
    <p:extLst>
      <p:ext uri="{BB962C8B-B14F-4D97-AF65-F5344CB8AC3E}">
        <p14:creationId xmlns:p14="http://schemas.microsoft.com/office/powerpoint/2010/main" val="321133227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7639"/>
            <a:ext cx="9144000" cy="459140"/>
          </a:xfrm>
        </p:spPr>
        <p:txBody>
          <a:bodyPr>
            <a:normAutofit/>
          </a:bodyPr>
          <a:lstStyle/>
          <a:p>
            <a:r>
              <a:rPr lang="en-US" sz="3200" b="1" dirty="0" smtClean="0"/>
              <a:t>We've Come FAR, Quite </a:t>
            </a:r>
            <a:r>
              <a:rPr lang="en-US" sz="3200" b="1" dirty="0" smtClean="0"/>
              <a:t>QUICKLY, Post Snowden.</a:t>
            </a:r>
            <a:r>
              <a:rPr lang="en-US" sz="3200" b="1" dirty="0" smtClean="0"/>
              <a:t>..</a:t>
            </a:r>
            <a:endParaRPr lang="en-US" sz="3200" b="1" dirty="0"/>
          </a:p>
        </p:txBody>
      </p:sp>
      <p:sp>
        <p:nvSpPr>
          <p:cNvPr id="3" name="Content Placeholder 2"/>
          <p:cNvSpPr>
            <a:spLocks noGrp="1"/>
          </p:cNvSpPr>
          <p:nvPr>
            <p:ph idx="1"/>
          </p:nvPr>
        </p:nvSpPr>
        <p:spPr>
          <a:xfrm>
            <a:off x="170605" y="776111"/>
            <a:ext cx="8757767" cy="5926667"/>
          </a:xfrm>
        </p:spPr>
        <p:txBody>
          <a:bodyPr>
            <a:normAutofit/>
          </a:bodyPr>
          <a:lstStyle/>
          <a:p>
            <a:r>
              <a:rPr lang="en-US" sz="2400" dirty="0" smtClean="0"/>
              <a:t> 		"The Director of </a:t>
            </a:r>
            <a:r>
              <a:rPr lang="en-US" sz="2400" dirty="0"/>
              <a:t>N</a:t>
            </a:r>
            <a:r>
              <a:rPr lang="en-US" sz="2400" dirty="0" smtClean="0"/>
              <a:t>ational </a:t>
            </a:r>
            <a:r>
              <a:rPr lang="en-US" sz="2400" dirty="0"/>
              <a:t>I</a:t>
            </a:r>
            <a:r>
              <a:rPr lang="en-US" sz="2400" dirty="0" smtClean="0"/>
              <a:t>ntelligence </a:t>
            </a:r>
            <a:r>
              <a:rPr lang="en-US" sz="2400" dirty="0"/>
              <a:t>on Monday blamed NSA whistleblower Edward Snowden for advancing the development of user-friendly, widely available strong encryption</a:t>
            </a:r>
            <a:r>
              <a:rPr lang="en-US" sz="2400" dirty="0" smtClean="0"/>
              <a:t>.</a:t>
            </a:r>
          </a:p>
          <a:p>
            <a:r>
              <a:rPr lang="en-US" sz="2400" dirty="0"/>
              <a:t> 		"</a:t>
            </a:r>
            <a:r>
              <a:rPr lang="en-US" sz="2400" b="1" dirty="0"/>
              <a:t>“As a result of the Snowden revelations, the onset of commercial encryption has accelerated by seven years,”</a:t>
            </a:r>
            <a:r>
              <a:rPr lang="en-US" sz="2400" dirty="0"/>
              <a:t> James Clapper said during a breakfast for journalists hosted by the </a:t>
            </a:r>
            <a:r>
              <a:rPr lang="en-US" sz="2400" i="1" dirty="0"/>
              <a:t>Christian Science Monitor</a:t>
            </a:r>
            <a:r>
              <a:rPr lang="en-US" sz="2400" dirty="0" smtClean="0"/>
              <a:t>. * * *</a:t>
            </a:r>
          </a:p>
          <a:p>
            <a:r>
              <a:rPr lang="en-US" sz="2400" dirty="0"/>
              <a:t> 		"When pressed by </a:t>
            </a:r>
            <a:r>
              <a:rPr lang="en-US" sz="2400" i="1" dirty="0"/>
              <a:t>The Intercept</a:t>
            </a:r>
            <a:r>
              <a:rPr lang="en-US" sz="2400" dirty="0"/>
              <a:t> to explain his figure, Clapper said it came from the National Security Agency. “The projected growth maturation and installation of commercially available encryption —</a:t>
            </a:r>
            <a:r>
              <a:rPr lang="en-US" sz="2400" b="1" dirty="0"/>
              <a:t> what they had forecasted for seven years ahead, three years ago, was accelerated to now,</a:t>
            </a:r>
            <a:r>
              <a:rPr lang="en-US" sz="2400" dirty="0"/>
              <a:t> because of the revelation of the leaks.</a:t>
            </a:r>
            <a:r>
              <a:rPr lang="en-US" sz="2400" dirty="0" smtClean="0"/>
              <a:t>”"</a:t>
            </a:r>
          </a:p>
          <a:p>
            <a:r>
              <a:rPr lang="en-US" sz="2400" dirty="0" smtClean="0"/>
              <a:t>See https</a:t>
            </a:r>
            <a:r>
              <a:rPr lang="en-US" sz="2400" dirty="0"/>
              <a:t>://</a:t>
            </a:r>
            <a:r>
              <a:rPr lang="en-US" sz="2400" dirty="0" err="1"/>
              <a:t>theintercept.com</a:t>
            </a:r>
            <a:r>
              <a:rPr lang="en-US" sz="2400" dirty="0"/>
              <a:t>/2016/04/25/spy-chief-complains-that-edward-snowden-sped-up-spread-of-encryption-by-7-years/</a:t>
            </a:r>
          </a:p>
          <a:p>
            <a:endParaRPr lang="en-US" sz="2400" dirty="0" smtClean="0"/>
          </a:p>
        </p:txBody>
      </p:sp>
      <p:sp>
        <p:nvSpPr>
          <p:cNvPr id="4" name="Slide Number Placeholder 3"/>
          <p:cNvSpPr>
            <a:spLocks noGrp="1"/>
          </p:cNvSpPr>
          <p:nvPr>
            <p:ph type="sldNum" sz="quarter" idx="12"/>
          </p:nvPr>
        </p:nvSpPr>
        <p:spPr/>
        <p:txBody>
          <a:bodyPr/>
          <a:lstStyle/>
          <a:p>
            <a:fld id="{A3ACEB9E-6AC9-524B-9384-C8FF09E3E880}" type="slidenum">
              <a:rPr lang="en-US" smtClean="0"/>
              <a:t>34</a:t>
            </a:fld>
            <a:endParaRPr lang="en-US"/>
          </a:p>
        </p:txBody>
      </p:sp>
    </p:spTree>
    <p:extLst>
      <p:ext uri="{BB962C8B-B14F-4D97-AF65-F5344CB8AC3E}">
        <p14:creationId xmlns:p14="http://schemas.microsoft.com/office/powerpoint/2010/main" val="22546135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7639"/>
            <a:ext cx="9144000" cy="459140"/>
          </a:xfrm>
        </p:spPr>
        <p:txBody>
          <a:bodyPr>
            <a:normAutofit/>
          </a:bodyPr>
          <a:lstStyle/>
          <a:p>
            <a:r>
              <a:rPr lang="en-US" sz="3200" b="1" dirty="0" smtClean="0"/>
              <a:t>Google Stats on Encrypting Its Web Properties</a:t>
            </a:r>
            <a:endParaRPr lang="en-US" sz="3200" b="1" dirty="0"/>
          </a:p>
        </p:txBody>
      </p:sp>
      <p:sp>
        <p:nvSpPr>
          <p:cNvPr id="3" name="Content Placeholder 2"/>
          <p:cNvSpPr>
            <a:spLocks noGrp="1"/>
          </p:cNvSpPr>
          <p:nvPr>
            <p:ph idx="1"/>
          </p:nvPr>
        </p:nvSpPr>
        <p:spPr>
          <a:xfrm>
            <a:off x="170605" y="776111"/>
            <a:ext cx="8757767" cy="5926667"/>
          </a:xfrm>
        </p:spPr>
        <p:txBody>
          <a:bodyPr>
            <a:normAutofit/>
          </a:bodyPr>
          <a:lstStyle/>
          <a:p>
            <a:r>
              <a:rPr lang="en-US" sz="2400" dirty="0" smtClean="0"/>
              <a:t>Google has long been a leader in promoting encryption of SMTP, sharing data on its progress in deploying STARTTLS (we'll discuss that elsewhere in this deck)</a:t>
            </a:r>
          </a:p>
          <a:p>
            <a:r>
              <a:rPr lang="en-US" sz="2400" b="1" dirty="0" smtClean="0"/>
              <a:t>Google is now ALSO sharing data about its progress in encrypting its various web properties.</a:t>
            </a:r>
            <a:r>
              <a:rPr lang="en-US" sz="2400" dirty="0" smtClean="0"/>
              <a:t> See </a:t>
            </a:r>
            <a:br>
              <a:rPr lang="en-US" sz="2400" dirty="0" smtClean="0"/>
            </a:br>
            <a:r>
              <a:rPr lang="en-US" sz="2400" dirty="0" smtClean="0"/>
              <a:t>https</a:t>
            </a:r>
            <a:r>
              <a:rPr lang="en-US" sz="2400" dirty="0"/>
              <a:t>://www.google.com/</a:t>
            </a:r>
            <a:r>
              <a:rPr lang="en-US" sz="2400" dirty="0" err="1"/>
              <a:t>transparencyreport</a:t>
            </a:r>
            <a:r>
              <a:rPr lang="en-US" sz="2400" dirty="0"/>
              <a:t>/https</a:t>
            </a:r>
            <a:r>
              <a:rPr lang="en-US" sz="2400" dirty="0" smtClean="0"/>
              <a:t>/</a:t>
            </a:r>
          </a:p>
          <a:p>
            <a:r>
              <a:rPr lang="en-US" sz="2400" dirty="0" smtClean="0"/>
              <a:t>A few select take </a:t>
            </a:r>
            <a:r>
              <a:rPr lang="en-US" sz="2400" dirty="0" err="1" smtClean="0"/>
              <a:t>aways</a:t>
            </a:r>
            <a:r>
              <a:rPr lang="en-US" sz="2400" dirty="0" smtClean="0"/>
              <a:t>:</a:t>
            </a:r>
          </a:p>
          <a:p>
            <a:pPr lvl="1"/>
            <a:r>
              <a:rPr lang="en-US" sz="2000" b="1" dirty="0" smtClean="0"/>
              <a:t>80% of all requests to Google's web servers are now </a:t>
            </a:r>
            <a:r>
              <a:rPr lang="en-US" sz="2000" b="1" dirty="0" smtClean="0"/>
              <a:t>encrypted</a:t>
            </a:r>
            <a:r>
              <a:rPr lang="en-US" sz="2000" dirty="0" smtClean="0"/>
              <a:t> (this is</a:t>
            </a:r>
            <a:br>
              <a:rPr lang="en-US" sz="2000" dirty="0" smtClean="0"/>
            </a:br>
            <a:r>
              <a:rPr lang="en-US" sz="2000" dirty="0" smtClean="0"/>
              <a:t>roughly on-par with Google's STARTTLS success for SMTP)</a:t>
            </a:r>
            <a:endParaRPr lang="en-US" sz="2000" b="1" dirty="0" smtClean="0"/>
          </a:p>
          <a:p>
            <a:pPr lvl="1"/>
            <a:r>
              <a:rPr lang="en-US" sz="2000" b="1" dirty="0" smtClean="0"/>
              <a:t>Web access to Gmail is now 100% encrypted</a:t>
            </a:r>
          </a:p>
          <a:p>
            <a:pPr lvl="1"/>
            <a:r>
              <a:rPr lang="en-US" sz="2000" dirty="0" smtClean="0"/>
              <a:t>Looking at the range of crypto penetration for the top 10 countries, Canada is at the bottom with 69%, while Mexico is at top with 88%. The US? 75%</a:t>
            </a:r>
          </a:p>
          <a:p>
            <a:pPr lvl="1"/>
            <a:r>
              <a:rPr lang="en-US" sz="2000" b="1" dirty="0"/>
              <a:t>"The vast majority of unencrypted end user </a:t>
            </a:r>
            <a:r>
              <a:rPr lang="en-US" sz="2000" b="1" dirty="0" smtClean="0"/>
              <a:t>traffic </a:t>
            </a:r>
            <a:r>
              <a:rPr lang="en-US" sz="2000" b="1" dirty="0"/>
              <a:t>originating from a set of surveyed Google services comes from mobile devices. Unfortunately, these devices may no longer be updated and may never support encryption</a:t>
            </a:r>
            <a:r>
              <a:rPr lang="en-US" sz="2000" b="1" dirty="0" smtClean="0"/>
              <a:t>." </a:t>
            </a:r>
            <a:r>
              <a:rPr lang="en-US" sz="2000" b="1" dirty="0" smtClean="0">
                <a:solidFill>
                  <a:srgbClr val="FF0000"/>
                </a:solidFill>
              </a:rPr>
              <a:t>M</a:t>
            </a:r>
            <a:r>
              <a:rPr lang="en-US" sz="2000" b="1" dirty="0" smtClean="0">
                <a:solidFill>
                  <a:srgbClr val="FF0000"/>
                </a:solidFill>
              </a:rPr>
              <a:t>obile </a:t>
            </a:r>
            <a:r>
              <a:rPr lang="en-US" sz="2000" b="1" dirty="0" smtClean="0">
                <a:solidFill>
                  <a:srgbClr val="FF0000"/>
                </a:solidFill>
              </a:rPr>
              <a:t>devices == 96.6% of all unencrypted user traffic.</a:t>
            </a:r>
          </a:p>
        </p:txBody>
      </p:sp>
      <p:sp>
        <p:nvSpPr>
          <p:cNvPr id="4" name="Slide Number Placeholder 3"/>
          <p:cNvSpPr>
            <a:spLocks noGrp="1"/>
          </p:cNvSpPr>
          <p:nvPr>
            <p:ph type="sldNum" sz="quarter" idx="12"/>
          </p:nvPr>
        </p:nvSpPr>
        <p:spPr/>
        <p:txBody>
          <a:bodyPr/>
          <a:lstStyle/>
          <a:p>
            <a:fld id="{A3ACEB9E-6AC9-524B-9384-C8FF09E3E880}" type="slidenum">
              <a:rPr lang="en-US" smtClean="0"/>
              <a:t>35</a:t>
            </a:fld>
            <a:endParaRPr lang="en-US"/>
          </a:p>
        </p:txBody>
      </p:sp>
    </p:spTree>
    <p:extLst>
      <p:ext uri="{BB962C8B-B14F-4D97-AF65-F5344CB8AC3E}">
        <p14:creationId xmlns:p14="http://schemas.microsoft.com/office/powerpoint/2010/main" val="380535194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7639"/>
            <a:ext cx="9144000" cy="459140"/>
          </a:xfrm>
        </p:spPr>
        <p:txBody>
          <a:bodyPr>
            <a:normAutofit/>
          </a:bodyPr>
          <a:lstStyle/>
          <a:p>
            <a:r>
              <a:rPr lang="en-US" sz="3200" b="1" spc="-100" dirty="0" smtClean="0"/>
              <a:t>Google's </a:t>
            </a:r>
            <a:r>
              <a:rPr lang="en-US" sz="3200" b="1" spc="-100" dirty="0" smtClean="0"/>
              <a:t>Now Also </a:t>
            </a:r>
            <a:r>
              <a:rPr lang="en-US" sz="3200" b="1" spc="-100" dirty="0" smtClean="0"/>
              <a:t>Tracking </a:t>
            </a:r>
            <a:r>
              <a:rPr lang="en-US" sz="3200" b="1" u="sng" spc="-100" dirty="0" smtClean="0"/>
              <a:t>3</a:t>
            </a:r>
            <a:r>
              <a:rPr lang="en-US" sz="3200" b="1" u="sng" spc="-100" baseline="30000" dirty="0" smtClean="0"/>
              <a:t>rd</a:t>
            </a:r>
            <a:r>
              <a:rPr lang="en-US" sz="3200" b="1" u="sng" spc="-100" dirty="0" smtClean="0"/>
              <a:t> Party</a:t>
            </a:r>
            <a:r>
              <a:rPr lang="en-US" sz="3200" b="1" spc="-100" dirty="0" smtClean="0"/>
              <a:t> Web Site Crypto</a:t>
            </a:r>
            <a:endParaRPr lang="en-US" sz="3200" b="1" spc="-100" dirty="0"/>
          </a:p>
        </p:txBody>
      </p:sp>
      <p:sp>
        <p:nvSpPr>
          <p:cNvPr id="3" name="Content Placeholder 2"/>
          <p:cNvSpPr>
            <a:spLocks noGrp="1"/>
          </p:cNvSpPr>
          <p:nvPr>
            <p:ph idx="1"/>
          </p:nvPr>
        </p:nvSpPr>
        <p:spPr>
          <a:xfrm>
            <a:off x="170605" y="776111"/>
            <a:ext cx="8757767" cy="5926667"/>
          </a:xfrm>
        </p:spPr>
        <p:txBody>
          <a:bodyPr>
            <a:normAutofit/>
          </a:bodyPr>
          <a:lstStyle/>
          <a:p>
            <a:r>
              <a:rPr lang="en-US" sz="2400" dirty="0" smtClean="0"/>
              <a:t>The same Google transparency report also talks about the crypto status of major 3</a:t>
            </a:r>
            <a:r>
              <a:rPr lang="en-US" sz="2400" baseline="30000" dirty="0" smtClean="0"/>
              <a:t>rd</a:t>
            </a:r>
            <a:r>
              <a:rPr lang="en-US" sz="2400" dirty="0" smtClean="0"/>
              <a:t> party web sites, considering three areas:</a:t>
            </a:r>
            <a:r>
              <a:rPr lang="en-US" sz="2400" b="1" dirty="0"/>
              <a:t/>
            </a:r>
            <a:br>
              <a:rPr lang="en-US" sz="2400" b="1" dirty="0"/>
            </a:br>
            <a:r>
              <a:rPr lang="en-US" sz="2400" b="1" dirty="0" smtClean="0"/>
              <a:t/>
            </a:r>
            <a:br>
              <a:rPr lang="en-US" sz="2400" b="1" dirty="0" smtClean="0"/>
            </a:br>
            <a:r>
              <a:rPr lang="en-US" sz="2400" dirty="0" smtClean="0"/>
              <a:t>-- Does the site support https connections?</a:t>
            </a:r>
            <a:br>
              <a:rPr lang="en-US" sz="2400" dirty="0" smtClean="0"/>
            </a:br>
            <a:r>
              <a:rPr lang="en-US" sz="2400" dirty="0" smtClean="0"/>
              <a:t>-- Does the site use a modern TLS configuration (e.g., TLS 1.2 with </a:t>
            </a:r>
            <a:br>
              <a:rPr lang="en-US" sz="2400" dirty="0" smtClean="0"/>
            </a:br>
            <a:r>
              <a:rPr lang="en-US" sz="2400" dirty="0" smtClean="0"/>
              <a:t>    an AEAD cipher suites)?</a:t>
            </a:r>
            <a:br>
              <a:rPr lang="en-US" sz="2400" dirty="0" smtClean="0"/>
            </a:br>
            <a:r>
              <a:rPr lang="en-US" sz="2400" dirty="0" smtClean="0"/>
              <a:t>-- Does the site use https by default (e.g., redirect http requests to </a:t>
            </a:r>
            <a:br>
              <a:rPr lang="en-US" sz="2400" dirty="0" smtClean="0"/>
            </a:br>
            <a:r>
              <a:rPr lang="en-US" sz="2400" dirty="0" smtClean="0"/>
              <a:t>    an https site)?</a:t>
            </a:r>
          </a:p>
          <a:p>
            <a:endParaRPr lang="en-US" sz="2400" dirty="0"/>
          </a:p>
          <a:p>
            <a:pPr algn="just"/>
            <a:r>
              <a:rPr lang="en-US" sz="2400" dirty="0" smtClean="0"/>
              <a:t>Sadly, </a:t>
            </a:r>
            <a:r>
              <a:rPr lang="en-US" sz="2400" b="1" dirty="0" smtClean="0"/>
              <a:t>many</a:t>
            </a:r>
            <a:r>
              <a:rPr lang="en-US" sz="2400" dirty="0" smtClean="0"/>
              <a:t> major sites are deficient in one or more of these areas (often all three). What about </a:t>
            </a:r>
            <a:r>
              <a:rPr lang="en-US" sz="2400" dirty="0"/>
              <a:t>YOUR </a:t>
            </a:r>
            <a:r>
              <a:rPr lang="en-US" sz="2400" dirty="0" smtClean="0"/>
              <a:t>domain(s)?</a:t>
            </a:r>
            <a:br>
              <a:rPr lang="en-US" sz="2400" dirty="0" smtClean="0"/>
            </a:br>
            <a:r>
              <a:rPr lang="en-US" sz="2400" dirty="0"/>
              <a:t/>
            </a:r>
            <a:br>
              <a:rPr lang="en-US" sz="2400" dirty="0"/>
            </a:br>
            <a:r>
              <a:rPr lang="en-US" sz="2400" dirty="0" smtClean="0"/>
              <a:t>See https</a:t>
            </a:r>
            <a:r>
              <a:rPr lang="en-US" sz="2400" dirty="0"/>
              <a:t>://www.google.com/</a:t>
            </a:r>
            <a:r>
              <a:rPr lang="en-US" sz="2400" dirty="0" err="1"/>
              <a:t>transparencyreport</a:t>
            </a:r>
            <a:r>
              <a:rPr lang="en-US" sz="2400" dirty="0"/>
              <a:t>/https/grid/</a:t>
            </a:r>
            <a:br>
              <a:rPr lang="en-US" sz="2400" dirty="0"/>
            </a:br>
            <a:r>
              <a:rPr lang="en-US" sz="2400" dirty="0" smtClean="0"/>
              <a:t/>
            </a:r>
            <a:br>
              <a:rPr lang="en-US" sz="2400" dirty="0" smtClean="0"/>
            </a:br>
            <a:r>
              <a:rPr lang="en-US" sz="2400" dirty="0" smtClean="0"/>
              <a:t>Part of their alphabetized list is shown on the next slide...</a:t>
            </a:r>
          </a:p>
        </p:txBody>
      </p:sp>
      <p:sp>
        <p:nvSpPr>
          <p:cNvPr id="4" name="Slide Number Placeholder 3"/>
          <p:cNvSpPr>
            <a:spLocks noGrp="1"/>
          </p:cNvSpPr>
          <p:nvPr>
            <p:ph type="sldNum" sz="quarter" idx="12"/>
          </p:nvPr>
        </p:nvSpPr>
        <p:spPr/>
        <p:txBody>
          <a:bodyPr/>
          <a:lstStyle/>
          <a:p>
            <a:fld id="{A3ACEB9E-6AC9-524B-9384-C8FF09E3E880}" type="slidenum">
              <a:rPr lang="en-US" smtClean="0"/>
              <a:t>36</a:t>
            </a:fld>
            <a:endParaRPr lang="en-US"/>
          </a:p>
        </p:txBody>
      </p:sp>
    </p:spTree>
    <p:extLst>
      <p:ext uri="{BB962C8B-B14F-4D97-AF65-F5344CB8AC3E}">
        <p14:creationId xmlns:p14="http://schemas.microsoft.com/office/powerpoint/2010/main" val="149724964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3ACEB9E-6AC9-524B-9384-C8FF09E3E880}" type="slidenum">
              <a:rPr lang="en-US" smtClean="0"/>
              <a:t>37</a:t>
            </a:fld>
            <a:endParaRPr lang="en-US"/>
          </a:p>
        </p:txBody>
      </p:sp>
      <p:pic>
        <p:nvPicPr>
          <p:cNvPr id="7" name="Picture 6" descr="other-sit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221" y="360216"/>
            <a:ext cx="7140223" cy="6075641"/>
          </a:xfrm>
          <a:prstGeom prst="rect">
            <a:avLst/>
          </a:prstGeom>
        </p:spPr>
      </p:pic>
    </p:spTree>
    <p:extLst>
      <p:ext uri="{BB962C8B-B14F-4D97-AF65-F5344CB8AC3E}">
        <p14:creationId xmlns:p14="http://schemas.microsoft.com/office/powerpoint/2010/main" val="169013868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7639"/>
            <a:ext cx="9144000" cy="459140"/>
          </a:xfrm>
        </p:spPr>
        <p:txBody>
          <a:bodyPr>
            <a:normAutofit/>
          </a:bodyPr>
          <a:lstStyle/>
          <a:p>
            <a:r>
              <a:rPr lang="en-US" sz="3200" b="1" dirty="0" smtClean="0"/>
              <a:t>While We're Speaking of Google: SSLv3/RC4</a:t>
            </a:r>
            <a:endParaRPr lang="en-US" sz="3200" b="1" dirty="0"/>
          </a:p>
        </p:txBody>
      </p:sp>
      <p:sp>
        <p:nvSpPr>
          <p:cNvPr id="3" name="Content Placeholder 2"/>
          <p:cNvSpPr>
            <a:spLocks noGrp="1"/>
          </p:cNvSpPr>
          <p:nvPr>
            <p:ph idx="1"/>
          </p:nvPr>
        </p:nvSpPr>
        <p:spPr>
          <a:xfrm>
            <a:off x="170605" y="790223"/>
            <a:ext cx="8757767" cy="5912556"/>
          </a:xfrm>
        </p:spPr>
        <p:txBody>
          <a:bodyPr>
            <a:normAutofit/>
          </a:bodyPr>
          <a:lstStyle/>
          <a:p>
            <a:r>
              <a:rPr lang="en-US" sz="2400" dirty="0" smtClean="0"/>
              <a:t>SSLv3 and RC4 are cryptographically weak and shouldn't be used. Google and other providers are phasing those protocols out.</a:t>
            </a:r>
          </a:p>
          <a:p>
            <a:r>
              <a:rPr lang="en-US" sz="2400" dirty="0" smtClean="0"/>
              <a:t>http</a:t>
            </a:r>
            <a:r>
              <a:rPr lang="en-US" sz="2400" dirty="0"/>
              <a:t>://</a:t>
            </a:r>
            <a:r>
              <a:rPr lang="en-US" sz="2400" dirty="0" err="1"/>
              <a:t>www.infoworld.com</a:t>
            </a:r>
            <a:r>
              <a:rPr lang="en-US" sz="2400" dirty="0"/>
              <a:t>/article/3071171/security/google-to-shutter-sslv3-</a:t>
            </a:r>
            <a:r>
              <a:rPr lang="en-US" sz="2400" dirty="0" smtClean="0"/>
              <a:t>rc4</a:t>
            </a:r>
            <a:r>
              <a:rPr lang="en-US" sz="2400" dirty="0"/>
              <a:t>-from-smtp-servers-</a:t>
            </a:r>
            <a:r>
              <a:rPr lang="en-US" sz="2400" dirty="0" smtClean="0"/>
              <a:t>gmail.html wrote:</a:t>
            </a:r>
            <a:br>
              <a:rPr lang="en-US" sz="2400" dirty="0" smtClean="0"/>
            </a:br>
            <a:r>
              <a:rPr lang="en-US" sz="2400" dirty="0" smtClean="0"/>
              <a:t> 		</a:t>
            </a:r>
            <a:r>
              <a:rPr lang="en-US" sz="2400" b="1" dirty="0" smtClean="0"/>
              <a:t>"Mark your calendars: Google will disable support for the RC4 stream cipher and the SSLv3 protocol on its SMTP servers and Gmail servers on June 16." </a:t>
            </a:r>
            <a:r>
              <a:rPr lang="en-US" sz="2400" b="1" i="1" dirty="0" smtClean="0">
                <a:solidFill>
                  <a:srgbClr val="FF0000"/>
                </a:solidFill>
              </a:rPr>
              <a:t>[Why hey! That's TODAY!]</a:t>
            </a:r>
            <a:r>
              <a:rPr lang="en-US" sz="2400" b="1" dirty="0"/>
              <a:t/>
            </a:r>
            <a:br>
              <a:rPr lang="en-US" sz="2400" b="1" dirty="0"/>
            </a:br>
            <a:r>
              <a:rPr lang="en-US" sz="2400" dirty="0"/>
              <a:t>	</a:t>
            </a:r>
            <a:r>
              <a:rPr lang="en-US" sz="2400" dirty="0" smtClean="0"/>
              <a:t>	"After the deadline, Google's SMTP servers will no longer exchange mail with servers sending messages via SSLv3 and RC4. Users still using older and insecure mail clients won't be able to send mail using Google's SMTP servers after that date. [article continues]"</a:t>
            </a:r>
            <a:endParaRPr lang="en-US" sz="2400" dirty="0"/>
          </a:p>
          <a:p>
            <a:r>
              <a:rPr lang="en-US" sz="2400" dirty="0" smtClean="0"/>
              <a:t>See also https</a:t>
            </a:r>
            <a:r>
              <a:rPr lang="en-US" sz="2400" dirty="0"/>
              <a:t>://</a:t>
            </a:r>
            <a:r>
              <a:rPr lang="en-US" sz="2400" dirty="0" err="1"/>
              <a:t>security.googleblog.com</a:t>
            </a:r>
            <a:r>
              <a:rPr lang="en-US" sz="2400" dirty="0"/>
              <a:t>/2015/09/disabling-sslv3-and-rc4.</a:t>
            </a:r>
            <a:r>
              <a:rPr lang="en-US" sz="2400" dirty="0" smtClean="0"/>
              <a:t>html</a:t>
            </a:r>
          </a:p>
          <a:p>
            <a:r>
              <a:rPr lang="en-US" sz="2400" dirty="0" smtClean="0"/>
              <a:t>There's a lot more crypto stuff that should be on your radar, too...</a:t>
            </a:r>
            <a:endParaRPr lang="en-US" sz="2400" dirty="0"/>
          </a:p>
        </p:txBody>
      </p:sp>
      <p:sp>
        <p:nvSpPr>
          <p:cNvPr id="4" name="Slide Number Placeholder 3"/>
          <p:cNvSpPr>
            <a:spLocks noGrp="1"/>
          </p:cNvSpPr>
          <p:nvPr>
            <p:ph type="sldNum" sz="quarter" idx="12"/>
          </p:nvPr>
        </p:nvSpPr>
        <p:spPr/>
        <p:txBody>
          <a:bodyPr/>
          <a:lstStyle/>
          <a:p>
            <a:fld id="{A3ACEB9E-6AC9-524B-9384-C8FF09E3E880}" type="slidenum">
              <a:rPr lang="en-US" smtClean="0"/>
              <a:t>38</a:t>
            </a:fld>
            <a:endParaRPr lang="en-US"/>
          </a:p>
        </p:txBody>
      </p:sp>
    </p:spTree>
    <p:extLst>
      <p:ext uri="{BB962C8B-B14F-4D97-AF65-F5344CB8AC3E}">
        <p14:creationId xmlns:p14="http://schemas.microsoft.com/office/powerpoint/2010/main" val="118099337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58315"/>
          </a:xfrm>
        </p:spPr>
        <p:txBody>
          <a:bodyPr>
            <a:normAutofit/>
          </a:bodyPr>
          <a:lstStyle/>
          <a:p>
            <a:r>
              <a:rPr lang="en-US" sz="3200" b="1" dirty="0" smtClean="0"/>
              <a:t>Bouncy Castle &amp; JCE non-DH ECC Private Key Leakage</a:t>
            </a:r>
            <a:endParaRPr lang="en-US" sz="3200" b="1" dirty="0"/>
          </a:p>
        </p:txBody>
      </p:sp>
      <p:sp>
        <p:nvSpPr>
          <p:cNvPr id="3" name="Content Placeholder 2"/>
          <p:cNvSpPr>
            <a:spLocks noGrp="1"/>
          </p:cNvSpPr>
          <p:nvPr>
            <p:ph idx="1"/>
          </p:nvPr>
        </p:nvSpPr>
        <p:spPr>
          <a:xfrm>
            <a:off x="227473" y="758315"/>
            <a:ext cx="8662987" cy="5933804"/>
          </a:xfrm>
        </p:spPr>
        <p:txBody>
          <a:bodyPr>
            <a:normAutofit/>
          </a:bodyPr>
          <a:lstStyle/>
          <a:p>
            <a:r>
              <a:rPr lang="en-US" sz="2400" dirty="0"/>
              <a:t>https://www.cvedetails.com/</a:t>
            </a:r>
            <a:r>
              <a:rPr lang="en-US" sz="2400" dirty="0" err="1"/>
              <a:t>cve</a:t>
            </a:r>
            <a:r>
              <a:rPr lang="en-US" sz="2400" dirty="0"/>
              <a:t>/CVE-2015-7940</a:t>
            </a:r>
            <a:r>
              <a:rPr lang="en-US" sz="2400" dirty="0" smtClean="0"/>
              <a:t>/ and</a:t>
            </a:r>
            <a:br>
              <a:rPr lang="en-US" sz="2400" dirty="0" smtClean="0"/>
            </a:br>
            <a:r>
              <a:rPr lang="en-US" sz="2400" dirty="0" smtClean="0"/>
              <a:t>http</a:t>
            </a:r>
            <a:r>
              <a:rPr lang="en-US" sz="2400" dirty="0"/>
              <a:t>://web-in-security.blogspot.ca/2015/09/practical-invalid-curve-</a:t>
            </a:r>
            <a:r>
              <a:rPr lang="en-US" sz="2400" dirty="0" smtClean="0"/>
              <a:t>attacks.html [emphasis added]</a:t>
            </a:r>
            <a:br>
              <a:rPr lang="en-US" sz="2400" dirty="0" smtClean="0"/>
            </a:br>
            <a:endParaRPr lang="en-US" sz="2400" dirty="0" smtClean="0"/>
          </a:p>
          <a:p>
            <a:r>
              <a:rPr lang="en-US" sz="2000" dirty="0" smtClean="0"/>
              <a:t> 	</a:t>
            </a:r>
            <a:r>
              <a:rPr lang="en-US" sz="2200" dirty="0" smtClean="0"/>
              <a:t>	"Evaluation: We evaluated 8 crypto libraries and their vulnerabilities to invalid curve attacks. We found out that the </a:t>
            </a:r>
            <a:r>
              <a:rPr lang="en-US" sz="2200" b="1" dirty="0" smtClean="0"/>
              <a:t>Bouncy Castle library</a:t>
            </a:r>
            <a:r>
              <a:rPr lang="en-US" sz="2200" dirty="0" smtClean="0"/>
              <a:t> and the </a:t>
            </a:r>
            <a:r>
              <a:rPr lang="en-US" sz="2200" b="1" dirty="0" smtClean="0"/>
              <a:t>Oracle JCE provider</a:t>
            </a:r>
            <a:r>
              <a:rPr lang="en-US" sz="2200" dirty="0" smtClean="0"/>
              <a:t> were vulnerable and </a:t>
            </a:r>
            <a:r>
              <a:rPr lang="en-US" sz="2200" b="1" dirty="0" smtClean="0"/>
              <a:t>we could extract private keys from the TLS servers running these libraries.</a:t>
            </a:r>
            <a:r>
              <a:rPr lang="en-US" sz="2200" dirty="0" smtClean="0"/>
              <a:t> The attacks are quite powerful. For Bouncy Castle, we needed about 3300 real server queries. For Oracle JCE, we needed about 17000 real server queries. We tested with the NIST-256 curve. The high number of requests needed for the Java servers results from a strange behaviour (bug?) in the Java EC computation. You can get more information on the evaluation in our paper.</a:t>
            </a:r>
            <a:br>
              <a:rPr lang="en-US" sz="2200" dirty="0" smtClean="0"/>
            </a:br>
            <a:r>
              <a:rPr lang="en-US" sz="2200" dirty="0" smtClean="0"/>
              <a:t> 		</a:t>
            </a:r>
            <a:r>
              <a:rPr lang="en-US" sz="2200" b="1" dirty="0" smtClean="0"/>
              <a:t>"If you use these libraries for EC, you better update them and possibly revoke your old EC keys."</a:t>
            </a:r>
            <a:endParaRPr lang="en-US" sz="2200" b="1" dirty="0"/>
          </a:p>
        </p:txBody>
      </p:sp>
      <p:sp>
        <p:nvSpPr>
          <p:cNvPr id="4" name="Slide Number Placeholder 3"/>
          <p:cNvSpPr>
            <a:spLocks noGrp="1"/>
          </p:cNvSpPr>
          <p:nvPr>
            <p:ph type="sldNum" sz="quarter" idx="12"/>
          </p:nvPr>
        </p:nvSpPr>
        <p:spPr/>
        <p:txBody>
          <a:bodyPr/>
          <a:lstStyle/>
          <a:p>
            <a:fld id="{A3ACEB9E-6AC9-524B-9384-C8FF09E3E880}" type="slidenum">
              <a:rPr lang="en-US" smtClean="0"/>
              <a:t>39</a:t>
            </a:fld>
            <a:endParaRPr lang="en-US"/>
          </a:p>
        </p:txBody>
      </p:sp>
    </p:spTree>
    <p:extLst>
      <p:ext uri="{BB962C8B-B14F-4D97-AF65-F5344CB8AC3E}">
        <p14:creationId xmlns:p14="http://schemas.microsoft.com/office/powerpoint/2010/main" val="212022755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8885"/>
            <a:ext cx="9144000" cy="597240"/>
          </a:xfrm>
        </p:spPr>
        <p:txBody>
          <a:bodyPr>
            <a:normAutofit/>
          </a:bodyPr>
          <a:lstStyle/>
          <a:p>
            <a:r>
              <a:rPr lang="en-US" sz="3200" b="1" dirty="0" smtClean="0"/>
              <a:t>Backfill For Those "Joining In Progress"</a:t>
            </a:r>
            <a:endParaRPr lang="en-US" sz="3200" b="1" dirty="0"/>
          </a:p>
        </p:txBody>
      </p:sp>
      <p:sp>
        <p:nvSpPr>
          <p:cNvPr id="3" name="Content Placeholder 2"/>
          <p:cNvSpPr>
            <a:spLocks noGrp="1"/>
          </p:cNvSpPr>
          <p:nvPr>
            <p:ph idx="1"/>
          </p:nvPr>
        </p:nvSpPr>
        <p:spPr>
          <a:xfrm>
            <a:off x="270933" y="911687"/>
            <a:ext cx="8669867" cy="5607645"/>
          </a:xfrm>
        </p:spPr>
        <p:txBody>
          <a:bodyPr>
            <a:noAutofit/>
          </a:bodyPr>
          <a:lstStyle/>
          <a:p>
            <a:r>
              <a:rPr lang="en-US" sz="2400" dirty="0" smtClean="0"/>
              <a:t>M3AAWG's Anti-Pervasive Monitoring Work may be well known to some, perhaps many, of you. You know what we're doing, and why, and what's happened to-date.</a:t>
            </a:r>
          </a:p>
          <a:p>
            <a:endParaRPr lang="en-US" sz="2400" dirty="0" smtClean="0"/>
          </a:p>
          <a:p>
            <a:r>
              <a:rPr lang="en-US" sz="2400" dirty="0" smtClean="0"/>
              <a:t>For others of you, however, this may be your first M3AAWG, or you might not have attended previous anti-Pervasive Monitoring SIG-related sessions. Therefore, we're going to begin by providing some backfill for those who may not be </a:t>
            </a:r>
            <a:r>
              <a:rPr lang="en-US" sz="2400" dirty="0" smtClean="0"/>
              <a:t>"up </a:t>
            </a:r>
            <a:r>
              <a:rPr lang="en-US" sz="2400" dirty="0" smtClean="0"/>
              <a:t>to speed</a:t>
            </a:r>
            <a:r>
              <a:rPr lang="en-US" sz="2400" dirty="0" smtClean="0"/>
              <a:t>."</a:t>
            </a:r>
            <a:endParaRPr lang="en-US" sz="2400" dirty="0" smtClean="0"/>
          </a:p>
          <a:p>
            <a:pPr marL="0" indent="0">
              <a:buNone/>
            </a:pPr>
            <a:endParaRPr lang="en-US" sz="2400" dirty="0"/>
          </a:p>
          <a:p>
            <a:r>
              <a:rPr lang="en-US" sz="2400" dirty="0" smtClean="0"/>
              <a:t>In the time we have available, we can't cover </a:t>
            </a:r>
            <a:r>
              <a:rPr lang="en-US" sz="2400" dirty="0" smtClean="0"/>
              <a:t>"everything," </a:t>
            </a:r>
            <a:r>
              <a:rPr lang="en-US" sz="2400" dirty="0" smtClean="0"/>
              <a:t>but we can at least go over some </a:t>
            </a:r>
            <a:r>
              <a:rPr lang="en-US" sz="2400" dirty="0" smtClean="0"/>
              <a:t>highlights and provide pointers for those who may want to engage in self-directed "homework."</a:t>
            </a:r>
            <a:endParaRPr lang="en-US" sz="2400" dirty="0" smtClean="0"/>
          </a:p>
        </p:txBody>
      </p:sp>
      <p:sp>
        <p:nvSpPr>
          <p:cNvPr id="4" name="Slide Number Placeholder 3"/>
          <p:cNvSpPr>
            <a:spLocks noGrp="1"/>
          </p:cNvSpPr>
          <p:nvPr>
            <p:ph type="sldNum" sz="quarter" idx="12"/>
          </p:nvPr>
        </p:nvSpPr>
        <p:spPr/>
        <p:txBody>
          <a:bodyPr/>
          <a:lstStyle/>
          <a:p>
            <a:fld id="{895740CC-497F-A94D-B855-144E65AFD84C}" type="slidenum">
              <a:rPr lang="en-US" smtClean="0"/>
              <a:t>4</a:t>
            </a:fld>
            <a:endParaRPr lang="en-US"/>
          </a:p>
        </p:txBody>
      </p:sp>
    </p:spTree>
    <p:extLst>
      <p:ext uri="{BB962C8B-B14F-4D97-AF65-F5344CB8AC3E}">
        <p14:creationId xmlns:p14="http://schemas.microsoft.com/office/powerpoint/2010/main" val="269317849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58315"/>
          </a:xfrm>
        </p:spPr>
        <p:txBody>
          <a:bodyPr>
            <a:normAutofit/>
          </a:bodyPr>
          <a:lstStyle/>
          <a:p>
            <a:r>
              <a:rPr lang="en-US" sz="3200" b="1" dirty="0" smtClean="0"/>
              <a:t>Smartphones and Strong Crypto</a:t>
            </a:r>
            <a:endParaRPr lang="en-US" sz="3200" b="1" dirty="0"/>
          </a:p>
        </p:txBody>
      </p:sp>
      <p:sp>
        <p:nvSpPr>
          <p:cNvPr id="3" name="Content Placeholder 2"/>
          <p:cNvSpPr>
            <a:spLocks noGrp="1"/>
          </p:cNvSpPr>
          <p:nvPr>
            <p:ph idx="1"/>
          </p:nvPr>
        </p:nvSpPr>
        <p:spPr>
          <a:xfrm>
            <a:off x="227473" y="758315"/>
            <a:ext cx="8662987" cy="5933804"/>
          </a:xfrm>
        </p:spPr>
        <p:txBody>
          <a:bodyPr>
            <a:normAutofit/>
          </a:bodyPr>
          <a:lstStyle/>
          <a:p>
            <a:r>
              <a:rPr lang="en-US" sz="2400" b="1" dirty="0" smtClean="0"/>
              <a:t>Remember that 96.6</a:t>
            </a:r>
            <a:r>
              <a:rPr lang="en-US" sz="2400" b="1" dirty="0" smtClean="0"/>
              <a:t>% of all the </a:t>
            </a:r>
            <a:r>
              <a:rPr lang="en-US" sz="2400" b="1" u="sng" dirty="0" smtClean="0"/>
              <a:t>insecure crypto</a:t>
            </a:r>
            <a:r>
              <a:rPr lang="en-US" sz="2400" b="1" dirty="0" smtClean="0"/>
              <a:t> that Google saw on their web properties was associated with smartphones. </a:t>
            </a:r>
            <a:r>
              <a:rPr lang="en-US" sz="2400" b="1" dirty="0"/>
              <a:t/>
            </a:r>
            <a:br>
              <a:rPr lang="en-US" sz="2400" b="1" dirty="0"/>
            </a:br>
            <a:r>
              <a:rPr lang="en-US" sz="2400" b="1" dirty="0" smtClean="0"/>
              <a:t/>
            </a:r>
            <a:br>
              <a:rPr lang="en-US" sz="2400" b="1" dirty="0" smtClean="0"/>
            </a:br>
            <a:r>
              <a:rPr lang="en-US" sz="2400" b="1" dirty="0" smtClean="0"/>
              <a:t>Many </a:t>
            </a:r>
            <a:r>
              <a:rPr lang="en-US" sz="2400" b="1" dirty="0" smtClean="0"/>
              <a:t>smart phones run non-current versions of the Android operating system, </a:t>
            </a:r>
            <a:r>
              <a:rPr lang="en-US" sz="2400" b="1" dirty="0" smtClean="0"/>
              <a:t>and are unable </a:t>
            </a:r>
            <a:r>
              <a:rPr lang="en-US" sz="2400" b="1" dirty="0" smtClean="0"/>
              <a:t>to support current cryptographic </a:t>
            </a:r>
            <a:r>
              <a:rPr lang="en-US" sz="2400" b="1" dirty="0" smtClean="0"/>
              <a:t>protocols (such as TLS 1.2) </a:t>
            </a:r>
            <a:r>
              <a:rPr lang="en-US" sz="2400" b="1" dirty="0" smtClean="0"/>
              <a:t/>
            </a:r>
            <a:br>
              <a:rPr lang="en-US" sz="2400" b="1" dirty="0" smtClean="0"/>
            </a:br>
            <a:endParaRPr lang="en-US" sz="2400" dirty="0" smtClean="0"/>
          </a:p>
          <a:p>
            <a:r>
              <a:rPr lang="en-US" sz="2400" dirty="0" smtClean="0"/>
              <a:t>But let's eyeball what that Android operating system breakdown looks like – what percentage of currently used devices are more or less current, and able to support TLS 1.2 protocols?</a:t>
            </a:r>
            <a:endParaRPr lang="en-US" sz="2400" dirty="0"/>
          </a:p>
        </p:txBody>
      </p:sp>
      <p:sp>
        <p:nvSpPr>
          <p:cNvPr id="4" name="Slide Number Placeholder 3"/>
          <p:cNvSpPr>
            <a:spLocks noGrp="1"/>
          </p:cNvSpPr>
          <p:nvPr>
            <p:ph type="sldNum" sz="quarter" idx="12"/>
          </p:nvPr>
        </p:nvSpPr>
        <p:spPr/>
        <p:txBody>
          <a:bodyPr/>
          <a:lstStyle/>
          <a:p>
            <a:fld id="{A3ACEB9E-6AC9-524B-9384-C8FF09E3E880}" type="slidenum">
              <a:rPr lang="en-US" smtClean="0"/>
              <a:t>40</a:t>
            </a:fld>
            <a:endParaRPr lang="en-US"/>
          </a:p>
        </p:txBody>
      </p:sp>
    </p:spTree>
    <p:extLst>
      <p:ext uri="{BB962C8B-B14F-4D97-AF65-F5344CB8AC3E}">
        <p14:creationId xmlns:p14="http://schemas.microsoft.com/office/powerpoint/2010/main" val="246714118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3ACEB9E-6AC9-524B-9384-C8FF09E3E880}" type="slidenum">
              <a:rPr lang="en-US" smtClean="0"/>
              <a:t>41</a:t>
            </a:fld>
            <a:endParaRPr lang="en-US"/>
          </a:p>
        </p:txBody>
      </p:sp>
      <p:pic>
        <p:nvPicPr>
          <p:cNvPr id="4" name="Picture 3" descr="android-version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7373" y="253398"/>
            <a:ext cx="5611418" cy="6298314"/>
          </a:xfrm>
          <a:prstGeom prst="rect">
            <a:avLst/>
          </a:prstGeom>
        </p:spPr>
      </p:pic>
      <p:sp>
        <p:nvSpPr>
          <p:cNvPr id="6" name="TextBox 5"/>
          <p:cNvSpPr txBox="1"/>
          <p:nvPr/>
        </p:nvSpPr>
        <p:spPr>
          <a:xfrm>
            <a:off x="784017" y="5030555"/>
            <a:ext cx="3918473" cy="584776"/>
          </a:xfrm>
          <a:prstGeom prst="rect">
            <a:avLst/>
          </a:prstGeom>
          <a:solidFill>
            <a:schemeClr val="bg1"/>
          </a:solidFill>
        </p:spPr>
        <p:txBody>
          <a:bodyPr wrap="none" rtlCol="0">
            <a:noAutofit/>
          </a:bodyPr>
          <a:lstStyle/>
          <a:p>
            <a:r>
              <a:rPr lang="en-US" sz="3200" b="1" dirty="0" smtClean="0"/>
              <a:t>45.5% "</a:t>
            </a:r>
            <a:r>
              <a:rPr lang="en-US" sz="3200" b="1" dirty="0" smtClean="0"/>
              <a:t>current-</a:t>
            </a:r>
            <a:r>
              <a:rPr lang="en-US" sz="3200" b="1" dirty="0" err="1" smtClean="0"/>
              <a:t>ish</a:t>
            </a:r>
            <a:r>
              <a:rPr lang="en-US" sz="3200" b="1" dirty="0" smtClean="0"/>
              <a:t>"</a:t>
            </a:r>
            <a:r>
              <a:rPr lang="en-US" sz="3200" b="1" dirty="0" smtClean="0">
                <a:sym typeface="Wingdings"/>
              </a:rPr>
              <a:t></a:t>
            </a:r>
            <a:endParaRPr lang="en-US" sz="3200" b="1" dirty="0"/>
          </a:p>
        </p:txBody>
      </p:sp>
      <p:sp>
        <p:nvSpPr>
          <p:cNvPr id="7" name="TextBox 6"/>
          <p:cNvSpPr txBox="1"/>
          <p:nvPr/>
        </p:nvSpPr>
        <p:spPr>
          <a:xfrm>
            <a:off x="192563" y="1617609"/>
            <a:ext cx="4509927" cy="584776"/>
          </a:xfrm>
          <a:prstGeom prst="rect">
            <a:avLst/>
          </a:prstGeom>
          <a:solidFill>
            <a:schemeClr val="bg1"/>
          </a:solidFill>
        </p:spPr>
        <p:txBody>
          <a:bodyPr wrap="none" rtlCol="0">
            <a:noAutofit/>
          </a:bodyPr>
          <a:lstStyle/>
          <a:p>
            <a:r>
              <a:rPr lang="en-US" sz="3200" b="1" dirty="0" smtClean="0"/>
              <a:t>released May 20, 2010 </a:t>
            </a:r>
            <a:r>
              <a:rPr lang="en-US" sz="3200" b="1" dirty="0" smtClean="0">
                <a:sym typeface="Wingdings"/>
              </a:rPr>
              <a:t></a:t>
            </a:r>
            <a:endParaRPr lang="en-US" sz="3200" b="1" dirty="0"/>
          </a:p>
        </p:txBody>
      </p:sp>
      <p:sp>
        <p:nvSpPr>
          <p:cNvPr id="8" name="TextBox 7"/>
          <p:cNvSpPr txBox="1"/>
          <p:nvPr/>
        </p:nvSpPr>
        <p:spPr>
          <a:xfrm>
            <a:off x="279297" y="4293427"/>
            <a:ext cx="4284801" cy="584776"/>
          </a:xfrm>
          <a:prstGeom prst="rect">
            <a:avLst/>
          </a:prstGeom>
          <a:solidFill>
            <a:schemeClr val="bg1"/>
          </a:solidFill>
        </p:spPr>
        <p:txBody>
          <a:bodyPr wrap="none" rtlCol="0">
            <a:noAutofit/>
          </a:bodyPr>
          <a:lstStyle/>
          <a:p>
            <a:r>
              <a:rPr lang="en-US" sz="3200" b="1" dirty="0" smtClean="0"/>
              <a:t>released Oct 31, 2013 </a:t>
            </a:r>
            <a:r>
              <a:rPr lang="en-US" sz="3200" b="1" dirty="0" smtClean="0">
                <a:sym typeface="Wingdings"/>
              </a:rPr>
              <a:t></a:t>
            </a:r>
            <a:endParaRPr lang="en-US" sz="3200" b="1" dirty="0"/>
          </a:p>
        </p:txBody>
      </p:sp>
    </p:spTree>
    <p:extLst>
      <p:ext uri="{BB962C8B-B14F-4D97-AF65-F5344CB8AC3E}">
        <p14:creationId xmlns:p14="http://schemas.microsoft.com/office/powerpoint/2010/main" val="9370320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527"/>
            <a:ext cx="9144000" cy="882473"/>
          </a:xfrm>
        </p:spPr>
        <p:txBody>
          <a:bodyPr>
            <a:normAutofit/>
          </a:bodyPr>
          <a:lstStyle/>
          <a:p>
            <a:r>
              <a:rPr lang="en-US" sz="3200" b="1" dirty="0" smtClean="0">
                <a:solidFill>
                  <a:srgbClr val="FF0000"/>
                </a:solidFill>
              </a:rPr>
              <a:t>Is It Time For A Concerted Industry Push </a:t>
            </a:r>
            <a:br>
              <a:rPr lang="en-US" sz="3200" b="1" dirty="0" smtClean="0">
                <a:solidFill>
                  <a:srgbClr val="FF0000"/>
                </a:solidFill>
              </a:rPr>
            </a:br>
            <a:r>
              <a:rPr lang="en-US" sz="3200" b="1" dirty="0" smtClean="0">
                <a:solidFill>
                  <a:srgbClr val="FF0000"/>
                </a:solidFill>
              </a:rPr>
              <a:t>Around</a:t>
            </a:r>
            <a:r>
              <a:rPr lang="en-US" sz="3200" b="1" dirty="0">
                <a:solidFill>
                  <a:srgbClr val="FF0000"/>
                </a:solidFill>
              </a:rPr>
              <a:t> </a:t>
            </a:r>
            <a:r>
              <a:rPr lang="en-US" sz="3200" b="1" dirty="0" smtClean="0">
                <a:solidFill>
                  <a:srgbClr val="FF0000"/>
                </a:solidFill>
              </a:rPr>
              <a:t>Getting User Smartphones Upgraded?</a:t>
            </a:r>
            <a:endParaRPr lang="en-US" sz="3200" b="1" dirty="0">
              <a:solidFill>
                <a:srgbClr val="FF0000"/>
              </a:solidFill>
            </a:endParaRPr>
          </a:p>
        </p:txBody>
      </p:sp>
      <p:sp>
        <p:nvSpPr>
          <p:cNvPr id="3" name="Content Placeholder 2"/>
          <p:cNvSpPr>
            <a:spLocks noGrp="1"/>
          </p:cNvSpPr>
          <p:nvPr>
            <p:ph idx="1"/>
          </p:nvPr>
        </p:nvSpPr>
        <p:spPr>
          <a:xfrm>
            <a:off x="183444" y="1185333"/>
            <a:ext cx="8763000" cy="5503334"/>
          </a:xfrm>
        </p:spPr>
        <p:txBody>
          <a:bodyPr>
            <a:normAutofit/>
          </a:bodyPr>
          <a:lstStyle/>
          <a:p>
            <a:r>
              <a:rPr lang="en-US" sz="2400" dirty="0" smtClean="0">
                <a:solidFill>
                  <a:srgbClr val="FF0000"/>
                </a:solidFill>
              </a:rPr>
              <a:t>Should M3AAWG begin pushing the industry to upgrade out-of-date smartphone operating systems?</a:t>
            </a:r>
          </a:p>
          <a:p>
            <a:endParaRPr lang="en-US" sz="2400" i="1" dirty="0">
              <a:solidFill>
                <a:srgbClr val="FF0000"/>
              </a:solidFill>
            </a:endParaRPr>
          </a:p>
          <a:p>
            <a:r>
              <a:rPr lang="en-US" sz="2400" dirty="0" smtClean="0">
                <a:solidFill>
                  <a:srgbClr val="FF0000"/>
                </a:solidFill>
              </a:rPr>
              <a:t>If we assume that many smartphone owners can't/won't upgrade the operating system of existing smartphones, do we need a concerted push to forklift those smartphones and encourage adoption of newer devices?</a:t>
            </a:r>
          </a:p>
          <a:p>
            <a:endParaRPr lang="en-US" sz="2400" dirty="0"/>
          </a:p>
          <a:p>
            <a:r>
              <a:rPr lang="en-US" sz="2400" dirty="0" smtClean="0"/>
              <a:t>But let's not get rat-holed. </a:t>
            </a:r>
            <a:br>
              <a:rPr lang="en-US" sz="2400" dirty="0" smtClean="0"/>
            </a:br>
            <a:r>
              <a:rPr lang="en-US" sz="2400" dirty="0" smtClean="0"/>
              <a:t/>
            </a:r>
            <a:br>
              <a:rPr lang="en-US" sz="2400" dirty="0" smtClean="0"/>
            </a:br>
            <a:r>
              <a:rPr lang="en-US" sz="2400" dirty="0" smtClean="0"/>
              <a:t>What about other smartphone-related issues?</a:t>
            </a:r>
            <a:endParaRPr lang="en-US" sz="2400" dirty="0"/>
          </a:p>
        </p:txBody>
      </p:sp>
      <p:sp>
        <p:nvSpPr>
          <p:cNvPr id="4" name="Slide Number Placeholder 3"/>
          <p:cNvSpPr>
            <a:spLocks noGrp="1"/>
          </p:cNvSpPr>
          <p:nvPr>
            <p:ph type="sldNum" sz="quarter" idx="12"/>
          </p:nvPr>
        </p:nvSpPr>
        <p:spPr/>
        <p:txBody>
          <a:bodyPr/>
          <a:lstStyle/>
          <a:p>
            <a:fld id="{A3ACEB9E-6AC9-524B-9384-C8FF09E3E880}" type="slidenum">
              <a:rPr lang="en-US" smtClean="0"/>
              <a:t>42</a:t>
            </a:fld>
            <a:endParaRPr lang="en-US"/>
          </a:p>
        </p:txBody>
      </p:sp>
    </p:spTree>
    <p:extLst>
      <p:ext uri="{BB962C8B-B14F-4D97-AF65-F5344CB8AC3E}">
        <p14:creationId xmlns:p14="http://schemas.microsoft.com/office/powerpoint/2010/main" val="50641995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58315"/>
          </a:xfrm>
        </p:spPr>
        <p:txBody>
          <a:bodyPr>
            <a:normAutofit/>
          </a:bodyPr>
          <a:lstStyle/>
          <a:p>
            <a:r>
              <a:rPr lang="en-US" sz="3200" b="1" dirty="0" smtClean="0"/>
              <a:t>Smartphone Crypto</a:t>
            </a:r>
            <a:endParaRPr lang="en-US" sz="3200" b="1" dirty="0"/>
          </a:p>
        </p:txBody>
      </p:sp>
      <p:sp>
        <p:nvSpPr>
          <p:cNvPr id="3" name="Content Placeholder 2"/>
          <p:cNvSpPr>
            <a:spLocks noGrp="1"/>
          </p:cNvSpPr>
          <p:nvPr>
            <p:ph idx="1"/>
          </p:nvPr>
        </p:nvSpPr>
        <p:spPr>
          <a:xfrm>
            <a:off x="227473" y="758315"/>
            <a:ext cx="8662987" cy="5933804"/>
          </a:xfrm>
        </p:spPr>
        <p:txBody>
          <a:bodyPr>
            <a:normAutofit/>
          </a:bodyPr>
          <a:lstStyle/>
          <a:p>
            <a:r>
              <a:rPr lang="en-US" sz="2400" dirty="0" smtClean="0"/>
              <a:t>Smartphones </a:t>
            </a:r>
            <a:r>
              <a:rPr lang="en-US" sz="2400" dirty="0" smtClean="0"/>
              <a:t>are also the focus of much of the discussion around encryption in the media...</a:t>
            </a:r>
          </a:p>
          <a:p>
            <a:endParaRPr lang="en-US" sz="2400" dirty="0" smtClean="0"/>
          </a:p>
          <a:p>
            <a:r>
              <a:rPr lang="en-US" sz="2400" dirty="0" smtClean="0"/>
              <a:t>Sometimes the problem was that smartphones frustrated the authorities; other times the news was that it was surprisingly easy for </a:t>
            </a:r>
            <a:r>
              <a:rPr lang="en-US" sz="2400" dirty="0" smtClean="0"/>
              <a:t>third parties </a:t>
            </a:r>
            <a:r>
              <a:rPr lang="en-US" sz="2400" dirty="0" smtClean="0"/>
              <a:t>to get at the contents of smartphones or their </a:t>
            </a:r>
            <a:r>
              <a:rPr lang="en-US" sz="2400" dirty="0" smtClean="0"/>
              <a:t>traffic</a:t>
            </a:r>
            <a:r>
              <a:rPr lang="en-US" sz="2400" dirty="0"/>
              <a:t>.</a:t>
            </a:r>
            <a:endParaRPr lang="en-US" sz="2400" dirty="0" smtClean="0"/>
          </a:p>
        </p:txBody>
      </p:sp>
      <p:sp>
        <p:nvSpPr>
          <p:cNvPr id="4" name="Slide Number Placeholder 3"/>
          <p:cNvSpPr>
            <a:spLocks noGrp="1"/>
          </p:cNvSpPr>
          <p:nvPr>
            <p:ph type="sldNum" sz="quarter" idx="12"/>
          </p:nvPr>
        </p:nvSpPr>
        <p:spPr/>
        <p:txBody>
          <a:bodyPr/>
          <a:lstStyle/>
          <a:p>
            <a:fld id="{A3ACEB9E-6AC9-524B-9384-C8FF09E3E880}" type="slidenum">
              <a:rPr lang="en-US" smtClean="0"/>
              <a:t>43</a:t>
            </a:fld>
            <a:endParaRPr lang="en-US"/>
          </a:p>
        </p:txBody>
      </p:sp>
    </p:spTree>
    <p:extLst>
      <p:ext uri="{BB962C8B-B14F-4D97-AF65-F5344CB8AC3E}">
        <p14:creationId xmlns:p14="http://schemas.microsoft.com/office/powerpoint/2010/main" val="163048735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527"/>
            <a:ext cx="9144000" cy="882473"/>
          </a:xfrm>
        </p:spPr>
        <p:txBody>
          <a:bodyPr>
            <a:normAutofit/>
          </a:bodyPr>
          <a:lstStyle/>
          <a:p>
            <a:r>
              <a:rPr lang="en-US" sz="3200" b="1" dirty="0" smtClean="0"/>
              <a:t>Decryption of Encrypted </a:t>
            </a:r>
            <a:r>
              <a:rPr lang="en-US" sz="3200" b="1" u="sng" dirty="0" smtClean="0"/>
              <a:t>Blackberry</a:t>
            </a:r>
            <a:r>
              <a:rPr lang="en-US" sz="3200" b="1" dirty="0" smtClean="0"/>
              <a:t> Messages?</a:t>
            </a:r>
            <a:br>
              <a:rPr lang="en-US" sz="3200" b="1" dirty="0" smtClean="0"/>
            </a:br>
            <a:r>
              <a:rPr lang="en-US" sz="3200" b="1" dirty="0" smtClean="0"/>
              <a:t>Sure. Just Use BlackBerry's 'Global Decryption Key'</a:t>
            </a:r>
            <a:endParaRPr lang="en-US" sz="3200" b="1" dirty="0"/>
          </a:p>
        </p:txBody>
      </p:sp>
      <p:sp>
        <p:nvSpPr>
          <p:cNvPr id="3" name="Content Placeholder 2"/>
          <p:cNvSpPr>
            <a:spLocks noGrp="1"/>
          </p:cNvSpPr>
          <p:nvPr>
            <p:ph idx="1"/>
          </p:nvPr>
        </p:nvSpPr>
        <p:spPr>
          <a:xfrm>
            <a:off x="183444" y="1185333"/>
            <a:ext cx="8763000" cy="5503334"/>
          </a:xfrm>
        </p:spPr>
        <p:txBody>
          <a:bodyPr>
            <a:normAutofit/>
          </a:bodyPr>
          <a:lstStyle/>
          <a:p>
            <a:r>
              <a:rPr lang="en-US" sz="2400" b="1" dirty="0" smtClean="0"/>
              <a:t>"Exclusive</a:t>
            </a:r>
            <a:r>
              <a:rPr lang="en-US" sz="2400" b="1" dirty="0"/>
              <a:t>: How Canadian Police Intercept and Read Encrypted BlackBerry </a:t>
            </a:r>
            <a:r>
              <a:rPr lang="en-US" sz="2400" b="1" dirty="0" smtClean="0"/>
              <a:t>Messages"</a:t>
            </a:r>
            <a:r>
              <a:rPr lang="en-US" sz="2400" dirty="0" smtClean="0"/>
              <a:t>, https</a:t>
            </a:r>
            <a:r>
              <a:rPr lang="en-US" sz="2400" dirty="0"/>
              <a:t>://</a:t>
            </a:r>
            <a:r>
              <a:rPr lang="en-US" sz="2400" dirty="0" err="1"/>
              <a:t>motherboard.vice.com</a:t>
            </a:r>
            <a:r>
              <a:rPr lang="en-US" sz="2400" dirty="0"/>
              <a:t>/read/</a:t>
            </a:r>
            <a:r>
              <a:rPr lang="en-US" sz="2400" dirty="0" err="1"/>
              <a:t>rcmp</a:t>
            </a:r>
            <a:r>
              <a:rPr lang="en-US" sz="2400" dirty="0"/>
              <a:t>-blackberry-project-</a:t>
            </a:r>
            <a:r>
              <a:rPr lang="en-US" sz="2400" dirty="0" err="1"/>
              <a:t>clemenza</a:t>
            </a:r>
            <a:r>
              <a:rPr lang="en-US" sz="2400" dirty="0"/>
              <a:t>-global-</a:t>
            </a:r>
            <a:r>
              <a:rPr lang="en-US" sz="2400" dirty="0" smtClean="0"/>
              <a:t>encryption</a:t>
            </a:r>
            <a:r>
              <a:rPr lang="en-US" sz="2400" dirty="0"/>
              <a:t>-key-</a:t>
            </a:r>
            <a:r>
              <a:rPr lang="en-US" sz="2400" dirty="0" err="1" smtClean="0"/>
              <a:t>canada</a:t>
            </a:r>
            <a:endParaRPr lang="en-US" sz="2400" dirty="0" smtClean="0"/>
          </a:p>
          <a:p>
            <a:endParaRPr lang="en-US" sz="2400" dirty="0"/>
          </a:p>
          <a:p>
            <a:pPr marL="685800" indent="0">
              <a:buNone/>
            </a:pPr>
            <a:r>
              <a:rPr lang="en-US" sz="2000" i="1" dirty="0" smtClean="0"/>
              <a:t> 		</a:t>
            </a:r>
            <a:r>
              <a:rPr lang="en-US" sz="2000" b="1" i="1" dirty="0" smtClean="0"/>
              <a:t>BlackBerry </a:t>
            </a:r>
            <a:r>
              <a:rPr lang="en-US" sz="2000" b="1" i="1" dirty="0"/>
              <a:t>(formerly RIM) encrypts all messages sent between consumer phones, known as PIN-to-PIN or BBM messages, using a single “global encryption key” that’s loaded onto every handset during manufacturing.</a:t>
            </a:r>
            <a:r>
              <a:rPr lang="en-US" sz="2000" i="1" dirty="0"/>
              <a:t> </a:t>
            </a:r>
            <a:r>
              <a:rPr lang="en-US" sz="2000" b="1" i="1" dirty="0"/>
              <a:t>With this one key, any and all messages sent between consumer BlackBerry phones can be decrypted and read</a:t>
            </a:r>
            <a:r>
              <a:rPr lang="en-US" sz="2000" i="1" dirty="0"/>
              <a:t>. In contrast, Business Enterprise Servers allow corporations to use their own encryption key, which not even BlackBerry can access</a:t>
            </a:r>
            <a:r>
              <a:rPr lang="en-US" sz="2000" i="1" dirty="0" smtClean="0"/>
              <a:t>. * * *</a:t>
            </a:r>
            <a:endParaRPr lang="en-US" sz="2000" i="1" dirty="0"/>
          </a:p>
          <a:p>
            <a:pPr marL="685800" indent="0">
              <a:buNone/>
            </a:pPr>
            <a:r>
              <a:rPr lang="en-US" sz="2000" i="1" dirty="0" smtClean="0"/>
              <a:t> 		</a:t>
            </a:r>
            <a:r>
              <a:rPr lang="en-US" sz="2000" b="1" i="1" dirty="0" smtClean="0"/>
              <a:t>“</a:t>
            </a:r>
            <a:r>
              <a:rPr lang="en-US" sz="2000" b="1" i="1" dirty="0"/>
              <a:t>By resorting to the global key,” the judge’s decision on the Crown’s objection to disclosing the key states, “the RCMP was able to decrypt the intercepted messages.”</a:t>
            </a:r>
            <a:r>
              <a:rPr lang="en-US" sz="2000" i="1" dirty="0"/>
              <a:t> It isn’t clear how the RCMP obtained the key, and the judge’s statement addressing the matter is heavily redacted due to a sealing order. </a:t>
            </a:r>
          </a:p>
        </p:txBody>
      </p:sp>
      <p:sp>
        <p:nvSpPr>
          <p:cNvPr id="4" name="Slide Number Placeholder 3"/>
          <p:cNvSpPr>
            <a:spLocks noGrp="1"/>
          </p:cNvSpPr>
          <p:nvPr>
            <p:ph type="sldNum" sz="quarter" idx="12"/>
          </p:nvPr>
        </p:nvSpPr>
        <p:spPr/>
        <p:txBody>
          <a:bodyPr/>
          <a:lstStyle/>
          <a:p>
            <a:fld id="{A3ACEB9E-6AC9-524B-9384-C8FF09E3E880}" type="slidenum">
              <a:rPr lang="en-US" smtClean="0"/>
              <a:t>44</a:t>
            </a:fld>
            <a:endParaRPr lang="en-US"/>
          </a:p>
        </p:txBody>
      </p:sp>
    </p:spTree>
    <p:extLst>
      <p:ext uri="{BB962C8B-B14F-4D97-AF65-F5344CB8AC3E}">
        <p14:creationId xmlns:p14="http://schemas.microsoft.com/office/powerpoint/2010/main" val="243798322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527"/>
            <a:ext cx="9144000" cy="882473"/>
          </a:xfrm>
        </p:spPr>
        <p:txBody>
          <a:bodyPr>
            <a:normAutofit/>
          </a:bodyPr>
          <a:lstStyle/>
          <a:p>
            <a:r>
              <a:rPr lang="en-US" sz="3200" b="1" dirty="0" smtClean="0"/>
              <a:t>Decrypting [At Least One Sort of] iPhone</a:t>
            </a:r>
            <a:r>
              <a:rPr lang="en-US" sz="3200" b="1" dirty="0"/>
              <a:t> </a:t>
            </a:r>
            <a:r>
              <a:rPr lang="en-US" sz="3200" b="1" dirty="0" smtClean="0"/>
              <a:t>Through Use of A Third Party Vendor's Technology? Yep...</a:t>
            </a:r>
            <a:endParaRPr lang="en-US" sz="3200" b="1" dirty="0"/>
          </a:p>
        </p:txBody>
      </p:sp>
      <p:sp>
        <p:nvSpPr>
          <p:cNvPr id="3" name="Content Placeholder 2"/>
          <p:cNvSpPr>
            <a:spLocks noGrp="1"/>
          </p:cNvSpPr>
          <p:nvPr>
            <p:ph idx="1"/>
          </p:nvPr>
        </p:nvSpPr>
        <p:spPr>
          <a:xfrm>
            <a:off x="183444" y="1185333"/>
            <a:ext cx="8763000" cy="5503334"/>
          </a:xfrm>
        </p:spPr>
        <p:txBody>
          <a:bodyPr>
            <a:normAutofit/>
          </a:bodyPr>
          <a:lstStyle/>
          <a:p>
            <a:r>
              <a:rPr lang="en-US" sz="2400" dirty="0"/>
              <a:t>"The FBI And Cellebrite, The Israeli Company Reportedly Hacking The iPhone, Are Old Friends With $2 Million Worth Of Memories,"</a:t>
            </a:r>
            <a:br>
              <a:rPr lang="en-US" sz="2400" dirty="0"/>
            </a:br>
            <a:r>
              <a:rPr lang="en-US" sz="2400" dirty="0" smtClean="0"/>
              <a:t>http</a:t>
            </a:r>
            <a:r>
              <a:rPr lang="en-US" sz="2400" dirty="0"/>
              <a:t>://</a:t>
            </a:r>
            <a:r>
              <a:rPr lang="en-US" sz="2400" dirty="0" err="1"/>
              <a:t>www.ibtimes.com</a:t>
            </a:r>
            <a:r>
              <a:rPr lang="en-US" sz="2400" dirty="0"/>
              <a:t>/fbi-cellebrite-israeli-company-reportedly-hacking-iphone-are-old-friends-2-million-</a:t>
            </a:r>
            <a:r>
              <a:rPr lang="en-US" sz="2400" dirty="0" smtClean="0"/>
              <a:t>2342283</a:t>
            </a:r>
          </a:p>
          <a:p>
            <a:endParaRPr lang="en-US" sz="2400" dirty="0"/>
          </a:p>
          <a:p>
            <a:r>
              <a:rPr lang="en-US" sz="2400" dirty="0" smtClean="0"/>
              <a:t> 		"</a:t>
            </a:r>
            <a:r>
              <a:rPr lang="en-US" sz="2400" dirty="0"/>
              <a:t>For months, the FBI has portrayed its case against Apple Inc. as one of desperation: that it had exhausted every known means to crack the iPhone 5C carried by Syed </a:t>
            </a:r>
            <a:r>
              <a:rPr lang="en-US" sz="2400" dirty="0" err="1"/>
              <a:t>Farook</a:t>
            </a:r>
            <a:r>
              <a:rPr lang="en-US" sz="2400" dirty="0"/>
              <a:t> on Dec. 2 when he and wife, </a:t>
            </a:r>
            <a:r>
              <a:rPr lang="en-US" sz="2400" dirty="0" err="1"/>
              <a:t>Tashfeen</a:t>
            </a:r>
            <a:r>
              <a:rPr lang="en-US" sz="2400" dirty="0"/>
              <a:t> Malik, shot and killed 14 people in San Bernardino, </a:t>
            </a:r>
            <a:r>
              <a:rPr lang="en-US" sz="2400" dirty="0" smtClean="0"/>
              <a:t>California.</a:t>
            </a:r>
            <a:br>
              <a:rPr lang="en-US" sz="2400" dirty="0" smtClean="0"/>
            </a:br>
            <a:r>
              <a:rPr lang="en-US" sz="2400" dirty="0" smtClean="0"/>
              <a:t>		And </a:t>
            </a:r>
            <a:r>
              <a:rPr lang="en-US" sz="2400" dirty="0"/>
              <a:t>yet the “outside vendor” the FBI is reported to be working with to break the encryption on the phone has long relationships with many branches of the U.S. government, including the FBI</a:t>
            </a:r>
            <a:r>
              <a:rPr lang="en-US" sz="2400" dirty="0" smtClean="0"/>
              <a:t>. [article continues]</a:t>
            </a:r>
            <a:endParaRPr lang="en-US" sz="2400" dirty="0"/>
          </a:p>
        </p:txBody>
      </p:sp>
      <p:sp>
        <p:nvSpPr>
          <p:cNvPr id="4" name="Slide Number Placeholder 3"/>
          <p:cNvSpPr>
            <a:spLocks noGrp="1"/>
          </p:cNvSpPr>
          <p:nvPr>
            <p:ph type="sldNum" sz="quarter" idx="12"/>
          </p:nvPr>
        </p:nvSpPr>
        <p:spPr/>
        <p:txBody>
          <a:bodyPr/>
          <a:lstStyle/>
          <a:p>
            <a:fld id="{A3ACEB9E-6AC9-524B-9384-C8FF09E3E880}" type="slidenum">
              <a:rPr lang="en-US" smtClean="0"/>
              <a:t>45</a:t>
            </a:fld>
            <a:endParaRPr lang="en-US"/>
          </a:p>
        </p:txBody>
      </p:sp>
    </p:spTree>
    <p:extLst>
      <p:ext uri="{BB962C8B-B14F-4D97-AF65-F5344CB8AC3E}">
        <p14:creationId xmlns:p14="http://schemas.microsoft.com/office/powerpoint/2010/main" val="369639197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527"/>
            <a:ext cx="9144000" cy="882473"/>
          </a:xfrm>
        </p:spPr>
        <p:txBody>
          <a:bodyPr>
            <a:normAutofit/>
          </a:bodyPr>
          <a:lstStyle/>
          <a:p>
            <a:r>
              <a:rPr lang="en-US" sz="3200" b="1" dirty="0" smtClean="0"/>
              <a:t>Think A Fingerprint Sensor Give Strong Protection</a:t>
            </a:r>
            <a:br>
              <a:rPr lang="en-US" sz="3200" b="1" dirty="0" smtClean="0"/>
            </a:br>
            <a:r>
              <a:rPr lang="en-US" sz="3200" b="1" dirty="0" smtClean="0"/>
              <a:t>Against Compulsory Decryption of A Seized Device?</a:t>
            </a:r>
            <a:endParaRPr lang="en-US" sz="3200" b="1" dirty="0"/>
          </a:p>
        </p:txBody>
      </p:sp>
      <p:sp>
        <p:nvSpPr>
          <p:cNvPr id="3" name="Content Placeholder 2"/>
          <p:cNvSpPr>
            <a:spLocks noGrp="1"/>
          </p:cNvSpPr>
          <p:nvPr>
            <p:ph idx="1"/>
          </p:nvPr>
        </p:nvSpPr>
        <p:spPr>
          <a:xfrm>
            <a:off x="183444" y="1185333"/>
            <a:ext cx="8763000" cy="5503334"/>
          </a:xfrm>
        </p:spPr>
        <p:txBody>
          <a:bodyPr>
            <a:normAutofit/>
          </a:bodyPr>
          <a:lstStyle/>
          <a:p>
            <a:pPr marL="0" indent="0">
              <a:buNone/>
            </a:pPr>
            <a:r>
              <a:rPr lang="en-US" sz="2400" dirty="0" smtClean="0"/>
              <a:t> 		"</a:t>
            </a:r>
            <a:r>
              <a:rPr lang="en-US" sz="2400" dirty="0"/>
              <a:t>As the world watched the FBI spar with Apple this winter in an attempt to hack into a San Bernardino shooter's iPhone, federal officials were quietly waging a different encryption battle in a Los Angeles </a:t>
            </a:r>
            <a:r>
              <a:rPr lang="en-US" sz="2400" dirty="0" smtClean="0"/>
              <a:t>courtroom.</a:t>
            </a:r>
            <a:br>
              <a:rPr lang="en-US" sz="2400" dirty="0" smtClean="0"/>
            </a:br>
            <a:r>
              <a:rPr lang="en-US" sz="2400" dirty="0" smtClean="0"/>
              <a:t> 		"There</a:t>
            </a:r>
            <a:r>
              <a:rPr lang="en-US" sz="2400" dirty="0"/>
              <a:t>, authorities obtained a search warrant compelling the girlfriend of an alleged Armenian gang member to press her finger against an iPhone that had been seized from a Glendale home. The phone contained Apple's fingerprint identification system for unlocking, and prosecutors wanted access to the data inside </a:t>
            </a:r>
            <a:r>
              <a:rPr lang="en-US" sz="2400" dirty="0" smtClean="0"/>
              <a:t>it.</a:t>
            </a:r>
            <a:br>
              <a:rPr lang="en-US" sz="2400" dirty="0" smtClean="0"/>
            </a:br>
            <a:r>
              <a:rPr lang="en-US" sz="2400" dirty="0" smtClean="0"/>
              <a:t>		"It </a:t>
            </a:r>
            <a:r>
              <a:rPr lang="en-US" sz="2400" dirty="0"/>
              <a:t>marked a rare time that prosecutors have demanded a person provide a fingerprint to open a computer, but experts expect such cases to become more common as cracking digital security becomes a larger part of law enforcement work."</a:t>
            </a:r>
            <a:br>
              <a:rPr lang="en-US" sz="2400" dirty="0"/>
            </a:br>
            <a:r>
              <a:rPr lang="en-US" sz="2400" dirty="0" smtClean="0"/>
              <a:t> http</a:t>
            </a:r>
            <a:r>
              <a:rPr lang="en-US" sz="2400" dirty="0"/>
              <a:t>://</a:t>
            </a:r>
            <a:r>
              <a:rPr lang="en-US" sz="2400" dirty="0" err="1"/>
              <a:t>www.latimes.com</a:t>
            </a:r>
            <a:r>
              <a:rPr lang="en-US" sz="2400" dirty="0"/>
              <a:t>/local/</a:t>
            </a:r>
            <a:r>
              <a:rPr lang="en-US" sz="2400" dirty="0" err="1"/>
              <a:t>california</a:t>
            </a:r>
            <a:r>
              <a:rPr lang="en-US" sz="2400" dirty="0"/>
              <a:t>/la-me-iphones-fingerprints-20160430-story.html</a:t>
            </a:r>
          </a:p>
        </p:txBody>
      </p:sp>
      <p:sp>
        <p:nvSpPr>
          <p:cNvPr id="4" name="Slide Number Placeholder 3"/>
          <p:cNvSpPr>
            <a:spLocks noGrp="1"/>
          </p:cNvSpPr>
          <p:nvPr>
            <p:ph type="sldNum" sz="quarter" idx="12"/>
          </p:nvPr>
        </p:nvSpPr>
        <p:spPr/>
        <p:txBody>
          <a:bodyPr/>
          <a:lstStyle/>
          <a:p>
            <a:fld id="{A3ACEB9E-6AC9-524B-9384-C8FF09E3E880}" type="slidenum">
              <a:rPr lang="en-US" smtClean="0"/>
              <a:t>46</a:t>
            </a:fld>
            <a:endParaRPr lang="en-US"/>
          </a:p>
        </p:txBody>
      </p:sp>
    </p:spTree>
    <p:extLst>
      <p:ext uri="{BB962C8B-B14F-4D97-AF65-F5344CB8AC3E}">
        <p14:creationId xmlns:p14="http://schemas.microsoft.com/office/powerpoint/2010/main" val="391311137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3ACEB9E-6AC9-524B-9384-C8FF09E3E880}" type="slidenum">
              <a:rPr lang="en-US" smtClean="0"/>
              <a:t>47</a:t>
            </a:fld>
            <a:endParaRPr lang="en-US"/>
          </a:p>
        </p:txBody>
      </p:sp>
      <p:pic>
        <p:nvPicPr>
          <p:cNvPr id="8" name="Picture 7" descr="burn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3136" y="1230700"/>
            <a:ext cx="4845309" cy="5337071"/>
          </a:xfrm>
          <a:prstGeom prst="rect">
            <a:avLst/>
          </a:prstGeom>
        </p:spPr>
      </p:pic>
      <p:sp>
        <p:nvSpPr>
          <p:cNvPr id="2" name="TextBox 1"/>
          <p:cNvSpPr txBox="1"/>
          <p:nvPr/>
        </p:nvSpPr>
        <p:spPr>
          <a:xfrm>
            <a:off x="398389" y="24807"/>
            <a:ext cx="8359580" cy="1077218"/>
          </a:xfrm>
          <a:prstGeom prst="rect">
            <a:avLst/>
          </a:prstGeom>
          <a:noFill/>
        </p:spPr>
        <p:txBody>
          <a:bodyPr wrap="none" rtlCol="0">
            <a:spAutoFit/>
          </a:bodyPr>
          <a:lstStyle/>
          <a:p>
            <a:pPr algn="ctr"/>
            <a:r>
              <a:rPr lang="en-US" sz="3200" b="1" dirty="0" smtClean="0"/>
              <a:t>Sometimes, Encryption Was Blamed Even When </a:t>
            </a:r>
            <a:br>
              <a:rPr lang="en-US" sz="3200" b="1" dirty="0" smtClean="0"/>
            </a:br>
            <a:r>
              <a:rPr lang="en-US" sz="3200" b="1" dirty="0" smtClean="0"/>
              <a:t>Encryption Wasn't What Thwarted Detections</a:t>
            </a:r>
            <a:endParaRPr lang="en-US" sz="3200" b="1" dirty="0"/>
          </a:p>
        </p:txBody>
      </p:sp>
    </p:spTree>
    <p:extLst>
      <p:ext uri="{BB962C8B-B14F-4D97-AF65-F5344CB8AC3E}">
        <p14:creationId xmlns:p14="http://schemas.microsoft.com/office/powerpoint/2010/main" val="240822349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3ACEB9E-6AC9-524B-9384-C8FF09E3E880}" type="slidenum">
              <a:rPr lang="en-US" smtClean="0"/>
              <a:t>48</a:t>
            </a:fld>
            <a:endParaRPr lang="en-US"/>
          </a:p>
        </p:txBody>
      </p:sp>
      <p:pic>
        <p:nvPicPr>
          <p:cNvPr id="7" name="Picture 6" descr="just-begu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554" y="323126"/>
            <a:ext cx="8777111" cy="6398349"/>
          </a:xfrm>
          <a:prstGeom prst="rect">
            <a:avLst/>
          </a:prstGeom>
        </p:spPr>
      </p:pic>
    </p:spTree>
    <p:extLst>
      <p:ext uri="{BB962C8B-B14F-4D97-AF65-F5344CB8AC3E}">
        <p14:creationId xmlns:p14="http://schemas.microsoft.com/office/powerpoint/2010/main" val="261633718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9417"/>
            <a:ext cx="9144000" cy="501472"/>
          </a:xfrm>
        </p:spPr>
        <p:txBody>
          <a:bodyPr>
            <a:normAutofit/>
          </a:bodyPr>
          <a:lstStyle/>
          <a:p>
            <a:r>
              <a:rPr lang="en-US" sz="3200" b="1" dirty="0" smtClean="0"/>
              <a:t>CA (and NY) Legislatures: Ban Encrypted </a:t>
            </a:r>
            <a:r>
              <a:rPr lang="en-US" sz="3200" b="1" dirty="0"/>
              <a:t>P</a:t>
            </a:r>
            <a:r>
              <a:rPr lang="en-US" sz="3200" b="1" dirty="0" smtClean="0"/>
              <a:t>hones?</a:t>
            </a:r>
            <a:endParaRPr lang="en-US" sz="3200" b="1" dirty="0"/>
          </a:p>
        </p:txBody>
      </p:sp>
      <p:sp>
        <p:nvSpPr>
          <p:cNvPr id="3" name="Content Placeholder 2"/>
          <p:cNvSpPr>
            <a:spLocks noGrp="1"/>
          </p:cNvSpPr>
          <p:nvPr>
            <p:ph idx="1"/>
          </p:nvPr>
        </p:nvSpPr>
        <p:spPr>
          <a:xfrm>
            <a:off x="112889" y="832556"/>
            <a:ext cx="8875889" cy="5799665"/>
          </a:xfrm>
        </p:spPr>
        <p:txBody>
          <a:bodyPr>
            <a:normAutofit/>
          </a:bodyPr>
          <a:lstStyle/>
          <a:p>
            <a:pPr marL="0" indent="0">
              <a:buNone/>
            </a:pPr>
            <a:r>
              <a:rPr lang="en-US" sz="2400" b="1" dirty="0" smtClean="0"/>
              <a:t>"</a:t>
            </a:r>
            <a:r>
              <a:rPr lang="en-US" sz="2400" b="1" dirty="0"/>
              <a:t>Victory: California Smartphone Anti-Encryption Bill Dies in </a:t>
            </a:r>
            <a:r>
              <a:rPr lang="en-US" sz="2400" b="1" dirty="0" smtClean="0"/>
              <a:t>Committee",</a:t>
            </a:r>
            <a:r>
              <a:rPr lang="en-US" sz="2400" dirty="0" smtClean="0"/>
              <a:t> </a:t>
            </a:r>
            <a:r>
              <a:rPr lang="en-US" sz="2400" dirty="0"/>
              <a:t>https://</a:t>
            </a:r>
            <a:r>
              <a:rPr lang="en-US" sz="2400" dirty="0" err="1"/>
              <a:t>www.eff.org</a:t>
            </a:r>
            <a:r>
              <a:rPr lang="en-US" sz="2400" dirty="0"/>
              <a:t>/</a:t>
            </a:r>
            <a:r>
              <a:rPr lang="en-US" sz="2400" dirty="0" err="1"/>
              <a:t>deeplinks</a:t>
            </a:r>
            <a:r>
              <a:rPr lang="en-US" sz="2400" dirty="0"/>
              <a:t>/2016/04/victory-california-smartphone-anti-encryption-bill-dies-</a:t>
            </a:r>
            <a:r>
              <a:rPr lang="en-US" sz="2400" dirty="0" smtClean="0"/>
              <a:t>committee</a:t>
            </a:r>
            <a:br>
              <a:rPr lang="en-US" sz="2400" dirty="0" smtClean="0"/>
            </a:br>
            <a:endParaRPr lang="en-US" sz="2400" dirty="0"/>
          </a:p>
          <a:p>
            <a:pPr marL="0" indent="0">
              <a:buNone/>
            </a:pPr>
            <a:r>
              <a:rPr lang="en-US" sz="2400" dirty="0" smtClean="0"/>
              <a:t> 		"The </a:t>
            </a:r>
            <a:r>
              <a:rPr lang="en-US" sz="2400" dirty="0"/>
              <a:t>California Assembly Committee on Privacy and Consumer Protection has scuttled A.B. 1681, the anti-smartphone encryption bill that EFF has been fighting against for the last few months. The bill was unable to get a second in committee, so it died without a formal vote.</a:t>
            </a:r>
          </a:p>
          <a:p>
            <a:pPr marL="0" indent="0">
              <a:buNone/>
            </a:pPr>
            <a:r>
              <a:rPr lang="en-US" sz="2400" dirty="0" smtClean="0"/>
              <a:t> 		"A.B</a:t>
            </a:r>
            <a:r>
              <a:rPr lang="en-US" sz="2400" dirty="0"/>
              <a:t>. 1681 was introduced in January of this year, and originally required that every smartphone sold in California have the technical ability to be decrypted and unlocked at the time of sale by the manufacturer or operating system provider. The bill was then amended to penalize companies that couldn’t decrypt the contents of a smartphone pursuant to a state court order</a:t>
            </a:r>
            <a:r>
              <a:rPr lang="en-US" sz="2400" dirty="0" smtClean="0"/>
              <a:t>."</a:t>
            </a:r>
          </a:p>
          <a:p>
            <a:pPr marL="0" indent="0">
              <a:buNone/>
            </a:pPr>
            <a:endParaRPr lang="en-US" sz="2400" b="1" dirty="0"/>
          </a:p>
        </p:txBody>
      </p:sp>
      <p:sp>
        <p:nvSpPr>
          <p:cNvPr id="4" name="Slide Number Placeholder 3"/>
          <p:cNvSpPr>
            <a:spLocks noGrp="1"/>
          </p:cNvSpPr>
          <p:nvPr>
            <p:ph type="sldNum" sz="quarter" idx="12"/>
          </p:nvPr>
        </p:nvSpPr>
        <p:spPr/>
        <p:txBody>
          <a:bodyPr/>
          <a:lstStyle/>
          <a:p>
            <a:fld id="{A3ACEB9E-6AC9-524B-9384-C8FF09E3E880}" type="slidenum">
              <a:rPr lang="en-US" smtClean="0"/>
              <a:t>49</a:t>
            </a:fld>
            <a:endParaRPr lang="en-US"/>
          </a:p>
        </p:txBody>
      </p:sp>
    </p:spTree>
    <p:extLst>
      <p:ext uri="{BB962C8B-B14F-4D97-AF65-F5344CB8AC3E}">
        <p14:creationId xmlns:p14="http://schemas.microsoft.com/office/powerpoint/2010/main" val="283797979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437"/>
            <a:ext cx="9144000" cy="997342"/>
          </a:xfrm>
        </p:spPr>
        <p:txBody>
          <a:bodyPr>
            <a:normAutofit/>
          </a:bodyPr>
          <a:lstStyle/>
          <a:p>
            <a:r>
              <a:rPr lang="en-US" sz="3200" b="1" dirty="0" smtClean="0"/>
              <a:t>M</a:t>
            </a:r>
            <a:r>
              <a:rPr lang="en-US" sz="3200" b="1" baseline="30000" dirty="0" smtClean="0"/>
              <a:t>3</a:t>
            </a:r>
            <a:r>
              <a:rPr lang="en-US" sz="3200" b="1" dirty="0" smtClean="0"/>
              <a:t>AAWG 28 Was Being Held In Vienna, Austria, </a:t>
            </a:r>
            <a:br>
              <a:rPr lang="en-US" sz="3200" b="1" dirty="0" smtClean="0"/>
            </a:br>
            <a:r>
              <a:rPr lang="en-US" sz="3200" b="1" dirty="0" smtClean="0"/>
              <a:t>When The First Snowden Article Was Published</a:t>
            </a:r>
            <a:endParaRPr lang="en-US" sz="3200" b="1" dirty="0"/>
          </a:p>
        </p:txBody>
      </p:sp>
      <p:pic>
        <p:nvPicPr>
          <p:cNvPr id="4" name="Picture 3" descr="Au-ma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0450" y="1277074"/>
            <a:ext cx="4276676" cy="4593467"/>
          </a:xfrm>
          <a:prstGeom prst="rect">
            <a:avLst/>
          </a:prstGeom>
        </p:spPr>
      </p:pic>
      <p:sp>
        <p:nvSpPr>
          <p:cNvPr id="5" name="TextBox 4"/>
          <p:cNvSpPr txBox="1"/>
          <p:nvPr/>
        </p:nvSpPr>
        <p:spPr>
          <a:xfrm>
            <a:off x="509237" y="6125627"/>
            <a:ext cx="8277889" cy="646331"/>
          </a:xfrm>
          <a:prstGeom prst="rect">
            <a:avLst/>
          </a:prstGeom>
          <a:noFill/>
        </p:spPr>
        <p:txBody>
          <a:bodyPr wrap="none" rtlCol="0">
            <a:spAutoFit/>
          </a:bodyPr>
          <a:lstStyle/>
          <a:p>
            <a:r>
              <a:rPr lang="en-US" dirty="0"/>
              <a:t>https://</a:t>
            </a:r>
            <a:r>
              <a:rPr lang="en-US" dirty="0" err="1"/>
              <a:t>commons.wikimedia.org</a:t>
            </a:r>
            <a:r>
              <a:rPr lang="en-US" dirty="0"/>
              <a:t>/wiki/File:Hotel_Hilton_Vienna_August_2006_001.</a:t>
            </a:r>
            <a:r>
              <a:rPr lang="en-US" dirty="0" smtClean="0"/>
              <a:t>jpg</a:t>
            </a:r>
          </a:p>
          <a:p>
            <a:r>
              <a:rPr lang="en-US" dirty="0" smtClean="0"/>
              <a:t>https</a:t>
            </a:r>
            <a:r>
              <a:rPr lang="en-US" dirty="0"/>
              <a:t>://</a:t>
            </a:r>
            <a:r>
              <a:rPr lang="en-US" dirty="0" err="1"/>
              <a:t>commons.wikimedia.org</a:t>
            </a:r>
            <a:r>
              <a:rPr lang="en-US" dirty="0"/>
              <a:t>/wiki/</a:t>
            </a:r>
            <a:r>
              <a:rPr lang="en-US" dirty="0" err="1"/>
              <a:t>File:Au-</a:t>
            </a:r>
            <a:r>
              <a:rPr lang="en-US" dirty="0" err="1" smtClean="0"/>
              <a:t>map.png</a:t>
            </a:r>
            <a:endParaRPr lang="en-US" dirty="0" smtClean="0"/>
          </a:p>
        </p:txBody>
      </p:sp>
      <p:pic>
        <p:nvPicPr>
          <p:cNvPr id="6" name="Picture 5" descr="360px-Hotel_Hilton_Vienna_August_2006_0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197" y="1277074"/>
            <a:ext cx="3445100" cy="4593467"/>
          </a:xfrm>
          <a:prstGeom prst="rect">
            <a:avLst/>
          </a:prstGeom>
        </p:spPr>
      </p:pic>
      <p:sp>
        <p:nvSpPr>
          <p:cNvPr id="3" name="Slide Number Placeholder 2"/>
          <p:cNvSpPr>
            <a:spLocks noGrp="1"/>
          </p:cNvSpPr>
          <p:nvPr>
            <p:ph type="sldNum" sz="quarter" idx="12"/>
          </p:nvPr>
        </p:nvSpPr>
        <p:spPr/>
        <p:txBody>
          <a:bodyPr/>
          <a:lstStyle/>
          <a:p>
            <a:fld id="{895740CC-497F-A94D-B855-144E65AFD84C}" type="slidenum">
              <a:rPr lang="en-US" smtClean="0"/>
              <a:t>5</a:t>
            </a:fld>
            <a:endParaRPr lang="en-US"/>
          </a:p>
        </p:txBody>
      </p:sp>
    </p:spTree>
    <p:extLst>
      <p:ext uri="{BB962C8B-B14F-4D97-AF65-F5344CB8AC3E}">
        <p14:creationId xmlns:p14="http://schemas.microsoft.com/office/powerpoint/2010/main" val="389121696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9416"/>
            <a:ext cx="9144000" cy="616381"/>
          </a:xfrm>
        </p:spPr>
        <p:txBody>
          <a:bodyPr>
            <a:normAutofit/>
          </a:bodyPr>
          <a:lstStyle/>
          <a:p>
            <a:r>
              <a:rPr lang="en-US" sz="3200" b="1" dirty="0" smtClean="0"/>
              <a:t>President Obama on Encrypted Smartphones</a:t>
            </a:r>
            <a:endParaRPr lang="en-US" sz="3200" b="1" dirty="0"/>
          </a:p>
        </p:txBody>
      </p:sp>
      <p:sp>
        <p:nvSpPr>
          <p:cNvPr id="3" name="Content Placeholder 2"/>
          <p:cNvSpPr>
            <a:spLocks noGrp="1"/>
          </p:cNvSpPr>
          <p:nvPr>
            <p:ph idx="1"/>
          </p:nvPr>
        </p:nvSpPr>
        <p:spPr>
          <a:xfrm>
            <a:off x="112889" y="948750"/>
            <a:ext cx="8875889" cy="5683471"/>
          </a:xfrm>
        </p:spPr>
        <p:txBody>
          <a:bodyPr>
            <a:normAutofit/>
          </a:bodyPr>
          <a:lstStyle/>
          <a:p>
            <a:r>
              <a:rPr lang="en-US" sz="2400" b="1" dirty="0" smtClean="0"/>
              <a:t>"Government </a:t>
            </a:r>
            <a:r>
              <a:rPr lang="en-US" sz="2400" b="1" dirty="0"/>
              <a:t>can't let smartphones be 'black boxes,' Obama </a:t>
            </a:r>
            <a:r>
              <a:rPr lang="en-US" sz="2400" b="1" dirty="0" smtClean="0"/>
              <a:t>Says", </a:t>
            </a:r>
            <a:r>
              <a:rPr lang="en-US" sz="2400" dirty="0" smtClean="0"/>
              <a:t>http</a:t>
            </a:r>
            <a:r>
              <a:rPr lang="en-US" sz="2400" dirty="0"/>
              <a:t>://</a:t>
            </a:r>
            <a:r>
              <a:rPr lang="en-US" sz="2400" dirty="0" err="1"/>
              <a:t>www.bloomberg.com</a:t>
            </a:r>
            <a:r>
              <a:rPr lang="en-US" sz="2400" dirty="0"/>
              <a:t>/politics/articles/2016-03-11/obama-confronts-a-</a:t>
            </a:r>
            <a:r>
              <a:rPr lang="en-US" sz="2400" dirty="0" smtClean="0"/>
              <a:t>skeptical</a:t>
            </a:r>
            <a:r>
              <a:rPr lang="en-US" sz="2400" dirty="0"/>
              <a:t>-silicon-valley-at-south-by-</a:t>
            </a:r>
            <a:r>
              <a:rPr lang="en-US" sz="2400" dirty="0" smtClean="0"/>
              <a:t>southwest</a:t>
            </a:r>
            <a:br>
              <a:rPr lang="en-US" sz="2400" dirty="0" smtClean="0"/>
            </a:br>
            <a:endParaRPr lang="en-US" sz="2400" dirty="0" smtClean="0"/>
          </a:p>
          <a:p>
            <a:pPr marL="685800" indent="0">
              <a:buNone/>
            </a:pPr>
            <a:r>
              <a:rPr lang="en-US" sz="2400" dirty="0" smtClean="0"/>
              <a:t>President </a:t>
            </a:r>
            <a:r>
              <a:rPr lang="en-US" sz="2400" dirty="0"/>
              <a:t>Barack Obama said Friday that smartphones -- like </a:t>
            </a:r>
            <a:r>
              <a:rPr lang="en-US" sz="2400" dirty="0" smtClean="0"/>
              <a:t/>
            </a:r>
            <a:br>
              <a:rPr lang="en-US" sz="2400" dirty="0" smtClean="0"/>
            </a:br>
            <a:r>
              <a:rPr lang="en-US" sz="2400" dirty="0" smtClean="0"/>
              <a:t>the </a:t>
            </a:r>
            <a:r>
              <a:rPr lang="en-US" sz="2400" dirty="0"/>
              <a:t>iPhone the FBI is trying to force Apple Inc. to help it </a:t>
            </a:r>
            <a:r>
              <a:rPr lang="en-US" sz="2400" dirty="0" smtClean="0"/>
              <a:t/>
            </a:r>
            <a:br>
              <a:rPr lang="en-US" sz="2400" dirty="0" smtClean="0"/>
            </a:br>
            <a:r>
              <a:rPr lang="en-US" sz="2400" dirty="0" smtClean="0"/>
              <a:t>hack -- can't </a:t>
            </a:r>
            <a:r>
              <a:rPr lang="en-US" sz="2400" dirty="0"/>
              <a:t>be allowed to be "black boxes," inaccessible </a:t>
            </a:r>
            <a:r>
              <a:rPr lang="en-US" sz="2400" dirty="0" smtClean="0"/>
              <a:t/>
            </a:r>
            <a:br>
              <a:rPr lang="en-US" sz="2400" dirty="0" smtClean="0"/>
            </a:br>
            <a:r>
              <a:rPr lang="en-US" sz="2400" dirty="0" smtClean="0"/>
              <a:t>to the government</a:t>
            </a:r>
            <a:r>
              <a:rPr lang="en-US" sz="2400" dirty="0"/>
              <a:t>. The technology industry, he said, should work </a:t>
            </a:r>
            <a:r>
              <a:rPr lang="en-US" sz="2400" dirty="0" smtClean="0"/>
              <a:t>with the </a:t>
            </a:r>
            <a:r>
              <a:rPr lang="en-US" sz="2400" dirty="0"/>
              <a:t>government instead of leaving the issue to Congress.</a:t>
            </a:r>
          </a:p>
          <a:p>
            <a:endParaRPr lang="en-US" sz="2400" dirty="0" smtClean="0"/>
          </a:p>
          <a:p>
            <a:r>
              <a:rPr lang="en-US" sz="2400" b="1" dirty="0" smtClean="0"/>
              <a:t>Mandating insecurity is poor public policy, a point that M3AAWG recognized in awarding the 2015 J.D. Falk award to the landmark "Keys Under the Doormat" paper by 15 leading cryptographers.</a:t>
            </a:r>
            <a:endParaRPr lang="en-US" sz="2400" b="1" dirty="0"/>
          </a:p>
        </p:txBody>
      </p:sp>
      <p:sp>
        <p:nvSpPr>
          <p:cNvPr id="4" name="Slide Number Placeholder 3"/>
          <p:cNvSpPr>
            <a:spLocks noGrp="1"/>
          </p:cNvSpPr>
          <p:nvPr>
            <p:ph type="sldNum" sz="quarter" idx="12"/>
          </p:nvPr>
        </p:nvSpPr>
        <p:spPr/>
        <p:txBody>
          <a:bodyPr/>
          <a:lstStyle/>
          <a:p>
            <a:fld id="{A3ACEB9E-6AC9-524B-9384-C8FF09E3E880}" type="slidenum">
              <a:rPr lang="en-US" smtClean="0"/>
              <a:t>50</a:t>
            </a:fld>
            <a:endParaRPr lang="en-US"/>
          </a:p>
        </p:txBody>
      </p:sp>
    </p:spTree>
    <p:extLst>
      <p:ext uri="{BB962C8B-B14F-4D97-AF65-F5344CB8AC3E}">
        <p14:creationId xmlns:p14="http://schemas.microsoft.com/office/powerpoint/2010/main" val="387596499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7222"/>
          </a:xfrm>
        </p:spPr>
        <p:txBody>
          <a:bodyPr>
            <a:noAutofit/>
          </a:bodyPr>
          <a:lstStyle/>
          <a:p>
            <a:r>
              <a:rPr lang="en-US" sz="2800" b="1" dirty="0" smtClean="0"/>
              <a:t>"Keys Under </a:t>
            </a:r>
            <a:r>
              <a:rPr lang="en-US" sz="2800" b="1" dirty="0"/>
              <a:t>Doormats: Mandating </a:t>
            </a:r>
            <a:r>
              <a:rPr lang="en-US" sz="2800" b="1" dirty="0" smtClean="0"/>
              <a:t>Insecurity By Requiring Government Access To All Data </a:t>
            </a:r>
            <a:r>
              <a:rPr lang="en-US" sz="2800" b="1" dirty="0"/>
              <a:t>and C</a:t>
            </a:r>
            <a:r>
              <a:rPr lang="en-US" sz="2800" b="1" dirty="0" smtClean="0"/>
              <a:t>ommunications"</a:t>
            </a:r>
            <a:endParaRPr lang="en-US" sz="2800" b="1" dirty="0"/>
          </a:p>
        </p:txBody>
      </p:sp>
      <p:sp>
        <p:nvSpPr>
          <p:cNvPr id="4" name="Slide Number Placeholder 3"/>
          <p:cNvSpPr>
            <a:spLocks noGrp="1"/>
          </p:cNvSpPr>
          <p:nvPr>
            <p:ph type="sldNum" sz="quarter" idx="12"/>
          </p:nvPr>
        </p:nvSpPr>
        <p:spPr/>
        <p:txBody>
          <a:bodyPr/>
          <a:lstStyle/>
          <a:p>
            <a:fld id="{895740CC-497F-A94D-B855-144E65AFD84C}" type="slidenum">
              <a:rPr lang="en-US" smtClean="0"/>
              <a:t>51</a:t>
            </a:fld>
            <a:endParaRPr lang="en-US"/>
          </a:p>
        </p:txBody>
      </p:sp>
      <p:pic>
        <p:nvPicPr>
          <p:cNvPr id="6" name="Picture 5" descr="jd-falk-awar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59" y="1283649"/>
            <a:ext cx="8627181" cy="3527135"/>
          </a:xfrm>
          <a:prstGeom prst="rect">
            <a:avLst/>
          </a:prstGeom>
        </p:spPr>
      </p:pic>
      <p:sp>
        <p:nvSpPr>
          <p:cNvPr id="7" name="TextBox 6"/>
          <p:cNvSpPr txBox="1"/>
          <p:nvPr/>
        </p:nvSpPr>
        <p:spPr>
          <a:xfrm>
            <a:off x="413455" y="5314906"/>
            <a:ext cx="7777490" cy="1200328"/>
          </a:xfrm>
          <a:prstGeom prst="rect">
            <a:avLst/>
          </a:prstGeom>
          <a:noFill/>
        </p:spPr>
        <p:txBody>
          <a:bodyPr wrap="square" rtlCol="0">
            <a:noAutofit/>
          </a:bodyPr>
          <a:lstStyle/>
          <a:p>
            <a:r>
              <a:rPr lang="en-US" sz="2400" dirty="0" smtClean="0"/>
              <a:t>If you haven't read this paper, you should. It's </a:t>
            </a:r>
            <a:r>
              <a:rPr lang="en-US" sz="2400" dirty="0"/>
              <a:t>available </a:t>
            </a:r>
            <a:endParaRPr lang="en-US" sz="2400" dirty="0" smtClean="0"/>
          </a:p>
          <a:p>
            <a:r>
              <a:rPr lang="en-US" sz="2400" dirty="0" smtClean="0"/>
              <a:t>online </a:t>
            </a:r>
            <a:r>
              <a:rPr lang="en-US" sz="2400" dirty="0"/>
              <a:t>at </a:t>
            </a:r>
            <a:r>
              <a:rPr lang="en-US" sz="2400" dirty="0" smtClean="0"/>
              <a:t>https</a:t>
            </a:r>
            <a:r>
              <a:rPr lang="en-US" sz="2400" dirty="0"/>
              <a:t>://</a:t>
            </a:r>
            <a:r>
              <a:rPr lang="en-US" sz="2400" dirty="0" err="1"/>
              <a:t>dspace.mit.edu</a:t>
            </a:r>
            <a:r>
              <a:rPr lang="en-US" sz="2400" dirty="0"/>
              <a:t>/</a:t>
            </a:r>
            <a:r>
              <a:rPr lang="en-US" sz="2400" dirty="0" err="1"/>
              <a:t>bitstream</a:t>
            </a:r>
            <a:r>
              <a:rPr lang="en-US" sz="2400" dirty="0"/>
              <a:t>/handle/1721.1</a:t>
            </a:r>
            <a:r>
              <a:rPr lang="en-US" sz="2400" dirty="0" smtClean="0"/>
              <a:t>/97690/MIT</a:t>
            </a:r>
            <a:r>
              <a:rPr lang="en-US" sz="2400" dirty="0"/>
              <a:t>-CSAIL-TR-2015-026.pdf</a:t>
            </a:r>
          </a:p>
        </p:txBody>
      </p:sp>
    </p:spTree>
    <p:extLst>
      <p:ext uri="{BB962C8B-B14F-4D97-AF65-F5344CB8AC3E}">
        <p14:creationId xmlns:p14="http://schemas.microsoft.com/office/powerpoint/2010/main" val="266657937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7638"/>
            <a:ext cx="9144000" cy="616381"/>
          </a:xfrm>
        </p:spPr>
        <p:txBody>
          <a:bodyPr>
            <a:normAutofit/>
          </a:bodyPr>
          <a:lstStyle/>
          <a:p>
            <a:r>
              <a:rPr lang="en-US" sz="3200" b="1" dirty="0" smtClean="0"/>
              <a:t>A Broad Anti-Crypto Draft Bill </a:t>
            </a:r>
            <a:r>
              <a:rPr lang="en-US" sz="3200" b="1" i="1" dirty="0" smtClean="0"/>
              <a:t>Was</a:t>
            </a:r>
            <a:r>
              <a:rPr lang="en-US" sz="3200" b="1" dirty="0" smtClean="0"/>
              <a:t> Proposed</a:t>
            </a:r>
            <a:endParaRPr lang="en-US" sz="3200" b="1" dirty="0"/>
          </a:p>
        </p:txBody>
      </p:sp>
      <p:sp>
        <p:nvSpPr>
          <p:cNvPr id="3" name="Content Placeholder 2"/>
          <p:cNvSpPr>
            <a:spLocks noGrp="1"/>
          </p:cNvSpPr>
          <p:nvPr>
            <p:ph idx="1"/>
          </p:nvPr>
        </p:nvSpPr>
        <p:spPr>
          <a:xfrm>
            <a:off x="183443" y="874890"/>
            <a:ext cx="8791223" cy="5686778"/>
          </a:xfrm>
        </p:spPr>
        <p:txBody>
          <a:bodyPr>
            <a:normAutofit/>
          </a:bodyPr>
          <a:lstStyle/>
          <a:p>
            <a:r>
              <a:rPr lang="en-US" sz="2400" dirty="0"/>
              <a:t>"The Senate’s Draft Encryption Bill Is ‘Ludicrous, Dangerous, Technically Illiterate</a:t>
            </a:r>
            <a:r>
              <a:rPr lang="en-US" sz="2400" dirty="0" smtClean="0"/>
              <a:t>’", https</a:t>
            </a:r>
            <a:r>
              <a:rPr lang="en-US" sz="2400" dirty="0"/>
              <a:t>://</a:t>
            </a:r>
            <a:r>
              <a:rPr lang="en-US" sz="2400" dirty="0" err="1"/>
              <a:t>www.wired.com</a:t>
            </a:r>
            <a:r>
              <a:rPr lang="en-US" sz="2400" dirty="0"/>
              <a:t>/2016/04/senates-draft-encryption-bill-privacy-nightmare</a:t>
            </a:r>
            <a:r>
              <a:rPr lang="en-US" sz="2400" dirty="0" smtClean="0"/>
              <a:t>/</a:t>
            </a:r>
          </a:p>
          <a:p>
            <a:endParaRPr lang="en-US" sz="2000" dirty="0" smtClean="0"/>
          </a:p>
          <a:p>
            <a:pPr indent="0">
              <a:buNone/>
            </a:pPr>
            <a:r>
              <a:rPr lang="en-US" sz="2200" i="1" dirty="0" smtClean="0"/>
              <a:t>On </a:t>
            </a:r>
            <a:r>
              <a:rPr lang="en-US" sz="2200" i="1" dirty="0"/>
              <a:t>Thursday evening, the draft text of a bill called the “Compliance with Court Orders Act of 2016,” authored by offices of Senators Diane Feinstein and Richard Burr,  was published online by the Hill</a:t>
            </a:r>
            <a:r>
              <a:rPr lang="en-US" sz="2200" i="1" dirty="0" smtClean="0"/>
              <a:t>. </a:t>
            </a:r>
            <a:r>
              <a:rPr lang="en-US" sz="2200" b="1" i="1" dirty="0"/>
              <a:t>It’s a nine-page piece of legislation that would require people to comply with any authorized court order for data—and if that data is “unintelligible,” the legislation would demand that it be rendered “intelligible.”</a:t>
            </a:r>
            <a:r>
              <a:rPr lang="en-US" sz="2200" i="1" dirty="0"/>
              <a:t> In other words, the bill would make illegal the sort of user-controlled encryption that’s in every modern iPhone, in all billion devices that run </a:t>
            </a:r>
            <a:r>
              <a:rPr lang="en-US" sz="2200" i="1" dirty="0" err="1"/>
              <a:t>Whatsapp’s</a:t>
            </a:r>
            <a:r>
              <a:rPr lang="en-US" sz="2200" i="1" dirty="0"/>
              <a:t> messaging service, and in dozens of other tech products. </a:t>
            </a:r>
            <a:r>
              <a:rPr lang="en-US" sz="2200" b="1" i="1" dirty="0"/>
              <a:t>“This basically outlaws end-to-end encryption,”</a:t>
            </a:r>
            <a:r>
              <a:rPr lang="en-US" sz="2200" i="1" dirty="0"/>
              <a:t> says Joseph Lorenzo Hall, chief technologist at the Center for Democracy and Technology. </a:t>
            </a:r>
            <a:r>
              <a:rPr lang="en-US" sz="2200" b="1" i="1" dirty="0"/>
              <a:t>“It’s effectively the most anti-crypto bill of all anti-crypto bills.”</a:t>
            </a:r>
          </a:p>
        </p:txBody>
      </p:sp>
      <p:sp>
        <p:nvSpPr>
          <p:cNvPr id="4" name="Slide Number Placeholder 3"/>
          <p:cNvSpPr>
            <a:spLocks noGrp="1"/>
          </p:cNvSpPr>
          <p:nvPr>
            <p:ph type="sldNum" sz="quarter" idx="12"/>
          </p:nvPr>
        </p:nvSpPr>
        <p:spPr/>
        <p:txBody>
          <a:bodyPr/>
          <a:lstStyle/>
          <a:p>
            <a:fld id="{A3ACEB9E-6AC9-524B-9384-C8FF09E3E880}" type="slidenum">
              <a:rPr lang="en-US" smtClean="0"/>
              <a:t>52</a:t>
            </a:fld>
            <a:endParaRPr lang="en-US"/>
          </a:p>
        </p:txBody>
      </p:sp>
    </p:spTree>
    <p:extLst>
      <p:ext uri="{BB962C8B-B14F-4D97-AF65-F5344CB8AC3E}">
        <p14:creationId xmlns:p14="http://schemas.microsoft.com/office/powerpoint/2010/main" val="1670414229"/>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96228"/>
          </a:xfrm>
        </p:spPr>
        <p:txBody>
          <a:bodyPr>
            <a:normAutofit/>
          </a:bodyPr>
          <a:lstStyle/>
          <a:p>
            <a:r>
              <a:rPr lang="en-US" sz="3200" b="1" dirty="0" smtClean="0"/>
              <a:t>But That Bill </a:t>
            </a:r>
            <a:r>
              <a:rPr lang="en-US" sz="3200" b="1" dirty="0" smtClean="0"/>
              <a:t>is Now Believed To Be Kaput</a:t>
            </a:r>
            <a:endParaRPr lang="en-US" sz="3200" b="1" dirty="0"/>
          </a:p>
        </p:txBody>
      </p:sp>
      <p:sp>
        <p:nvSpPr>
          <p:cNvPr id="3" name="Content Placeholder 2"/>
          <p:cNvSpPr>
            <a:spLocks noGrp="1"/>
          </p:cNvSpPr>
          <p:nvPr>
            <p:ph idx="1"/>
          </p:nvPr>
        </p:nvSpPr>
        <p:spPr>
          <a:xfrm>
            <a:off x="189561" y="796229"/>
            <a:ext cx="8738811" cy="5801101"/>
          </a:xfrm>
        </p:spPr>
        <p:txBody>
          <a:bodyPr>
            <a:normAutofit/>
          </a:bodyPr>
          <a:lstStyle/>
          <a:p>
            <a:pPr marL="0" indent="0">
              <a:buNone/>
            </a:pPr>
            <a:r>
              <a:rPr lang="en-US" sz="2400" dirty="0" smtClean="0"/>
              <a:t> 		"Now</a:t>
            </a:r>
            <a:r>
              <a:rPr lang="en-US" sz="2400" dirty="0"/>
              <a:t>, only months later, much of the support is gone, and </a:t>
            </a:r>
            <a:r>
              <a:rPr lang="en-US" sz="2400" b="1" dirty="0"/>
              <a:t>the push for legislation dead</a:t>
            </a:r>
            <a:r>
              <a:rPr lang="en-US" sz="2400" dirty="0"/>
              <a:t>, according to sources in congressional offices, the administration and the tech sector</a:t>
            </a:r>
            <a:r>
              <a:rPr lang="en-US" sz="2400" dirty="0" smtClean="0"/>
              <a:t>.</a:t>
            </a:r>
            <a:endParaRPr lang="en-US" sz="2400" dirty="0"/>
          </a:p>
          <a:p>
            <a:pPr marL="0" indent="0">
              <a:buNone/>
            </a:pPr>
            <a:r>
              <a:rPr lang="en-US" sz="2400" dirty="0" smtClean="0"/>
              <a:t> 		"Draft </a:t>
            </a:r>
            <a:r>
              <a:rPr lang="en-US" sz="2400" dirty="0"/>
              <a:t>legislation that Senators Richard Burr and Dianne Feinstein, the Republican and Democratic leaders of the Intelligence Committee, had circulated weeks ago likely will not be introduced this year and, even if it were, would stand no chance of advancing, the sources said</a:t>
            </a:r>
            <a:r>
              <a:rPr lang="en-US" sz="2400" dirty="0" smtClean="0"/>
              <a:t>.</a:t>
            </a:r>
            <a:endParaRPr lang="en-US" sz="2400" dirty="0"/>
          </a:p>
          <a:p>
            <a:pPr marL="0" indent="0">
              <a:buNone/>
            </a:pPr>
            <a:r>
              <a:rPr lang="en-US" sz="2400" dirty="0" smtClean="0"/>
              <a:t> 		"Key </a:t>
            </a:r>
            <a:r>
              <a:rPr lang="en-US" sz="2400" dirty="0"/>
              <a:t>among the problems was the lack of White House support for legislation in spite of a high-profile court showdown between the Justice Department and Apple Inc over the suspect iPhone, according to Congressional and Obama Administration officials and outside observers</a:t>
            </a:r>
            <a:r>
              <a:rPr lang="en-US" sz="2400" dirty="0" smtClean="0"/>
              <a:t>."</a:t>
            </a:r>
          </a:p>
          <a:p>
            <a:pPr marL="0" indent="0">
              <a:buNone/>
            </a:pPr>
            <a:r>
              <a:rPr lang="en-US" sz="2400" dirty="0"/>
              <a:t>http://</a:t>
            </a:r>
            <a:r>
              <a:rPr lang="en-US" sz="2400" dirty="0" err="1"/>
              <a:t>www.reuters.com</a:t>
            </a:r>
            <a:r>
              <a:rPr lang="en-US" sz="2400" dirty="0"/>
              <a:t>/article/us-usa-encryption-legislation-idUSKCN0YI0EM</a:t>
            </a:r>
          </a:p>
        </p:txBody>
      </p:sp>
      <p:sp>
        <p:nvSpPr>
          <p:cNvPr id="4" name="Slide Number Placeholder 3"/>
          <p:cNvSpPr>
            <a:spLocks noGrp="1"/>
          </p:cNvSpPr>
          <p:nvPr>
            <p:ph type="sldNum" sz="quarter" idx="12"/>
          </p:nvPr>
        </p:nvSpPr>
        <p:spPr/>
        <p:txBody>
          <a:bodyPr/>
          <a:lstStyle/>
          <a:p>
            <a:fld id="{A3ACEB9E-6AC9-524B-9384-C8FF09E3E880}" type="slidenum">
              <a:rPr lang="en-US" smtClean="0"/>
              <a:t>53</a:t>
            </a:fld>
            <a:endParaRPr lang="en-US"/>
          </a:p>
        </p:txBody>
      </p:sp>
    </p:spTree>
    <p:extLst>
      <p:ext uri="{BB962C8B-B14F-4D97-AF65-F5344CB8AC3E}">
        <p14:creationId xmlns:p14="http://schemas.microsoft.com/office/powerpoint/2010/main" val="2743729005"/>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96228"/>
          </a:xfrm>
        </p:spPr>
        <p:txBody>
          <a:bodyPr>
            <a:normAutofit/>
          </a:bodyPr>
          <a:lstStyle/>
          <a:p>
            <a:r>
              <a:rPr lang="en-US" sz="3200" b="1" i="1" u="sng" dirty="0" smtClean="0"/>
              <a:t>Some</a:t>
            </a:r>
            <a:r>
              <a:rPr lang="en-US" sz="3200" b="1" dirty="0" smtClean="0"/>
              <a:t> In Washington </a:t>
            </a:r>
            <a:r>
              <a:rPr lang="en-US" sz="3200" b="1" i="1" u="sng" dirty="0" smtClean="0"/>
              <a:t>Do</a:t>
            </a:r>
            <a:r>
              <a:rPr lang="en-US" sz="3200" b="1" dirty="0" smtClean="0"/>
              <a:t> Support Strong Crypto</a:t>
            </a:r>
            <a:endParaRPr lang="en-US" sz="3200" b="1" dirty="0"/>
          </a:p>
        </p:txBody>
      </p:sp>
      <p:sp>
        <p:nvSpPr>
          <p:cNvPr id="3" name="Content Placeholder 2"/>
          <p:cNvSpPr>
            <a:spLocks noGrp="1"/>
          </p:cNvSpPr>
          <p:nvPr>
            <p:ph idx="1"/>
          </p:nvPr>
        </p:nvSpPr>
        <p:spPr>
          <a:xfrm>
            <a:off x="189561" y="973667"/>
            <a:ext cx="8738811" cy="5623663"/>
          </a:xfrm>
        </p:spPr>
        <p:txBody>
          <a:bodyPr>
            <a:normAutofit/>
          </a:bodyPr>
          <a:lstStyle/>
          <a:p>
            <a:r>
              <a:rPr lang="en-US" sz="2400" b="1" dirty="0" smtClean="0"/>
              <a:t>"NSA Chief Stakes Out Pro-Encryption Position, in Contrast to FBI",</a:t>
            </a:r>
            <a:r>
              <a:rPr lang="en-US" sz="2400" dirty="0" smtClean="0"/>
              <a:t> https://</a:t>
            </a:r>
            <a:r>
              <a:rPr lang="en-US" sz="2400" dirty="0" err="1" smtClean="0"/>
              <a:t>theintercept.com</a:t>
            </a:r>
            <a:r>
              <a:rPr lang="en-US" sz="2400" dirty="0" smtClean="0"/>
              <a:t>/2016/01/21/nsa-chief-stakes-out-pro-encryption-position-in-contrast-to-</a:t>
            </a:r>
            <a:r>
              <a:rPr lang="en-US" sz="2400" dirty="0" err="1" smtClean="0"/>
              <a:t>fbi</a:t>
            </a:r>
            <a:r>
              <a:rPr lang="en-US" sz="2400" dirty="0" smtClean="0"/>
              <a:t>/</a:t>
            </a:r>
          </a:p>
          <a:p>
            <a:pPr marL="0" indent="0">
              <a:buNone/>
            </a:pPr>
            <a:endParaRPr lang="en-US" sz="2400" dirty="0" smtClean="0"/>
          </a:p>
          <a:p>
            <a:pPr marL="347472" indent="0">
              <a:buNone/>
            </a:pPr>
            <a:r>
              <a:rPr lang="en-US" sz="2400" dirty="0" smtClean="0"/>
              <a:t> 		'National </a:t>
            </a:r>
            <a:r>
              <a:rPr lang="en-US" sz="2400" dirty="0"/>
              <a:t>Security Agency Director Adm. Mike Rogers said Thursday that “encryption is foundational to the future,” and arguing about it is a waste of </a:t>
            </a:r>
            <a:r>
              <a:rPr lang="en-US" sz="2400" dirty="0" smtClean="0"/>
              <a:t>time.</a:t>
            </a:r>
            <a:br>
              <a:rPr lang="en-US" sz="2400" dirty="0" smtClean="0"/>
            </a:br>
            <a:r>
              <a:rPr lang="en-US" sz="2400" dirty="0" smtClean="0"/>
              <a:t>			'Speaking </a:t>
            </a:r>
            <a:r>
              <a:rPr lang="en-US" sz="2400" dirty="0"/>
              <a:t>to the Atlantic Council, a Washington, D.C., think tank, Rogers stressed that the cybersecurity battles the U.S. is destined to fight call for more widespread use of encryption, not less.' * * *</a:t>
            </a:r>
            <a:br>
              <a:rPr lang="en-US" sz="2400" dirty="0"/>
            </a:br>
            <a:r>
              <a:rPr lang="en-US" sz="2400" dirty="0"/>
              <a:t> 		'A former NSA director, Michael Hayden, said in January that he thinks Comey is on the wrong side of this debate. “I disagree with Jim Comey. I actually think end-to-end encryption is good for America,” he said</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fld id="{A3ACEB9E-6AC9-524B-9384-C8FF09E3E880}" type="slidenum">
              <a:rPr lang="en-US" smtClean="0"/>
              <a:t>54</a:t>
            </a:fld>
            <a:endParaRPr lang="en-US"/>
          </a:p>
        </p:txBody>
      </p:sp>
    </p:spTree>
    <p:extLst>
      <p:ext uri="{BB962C8B-B14F-4D97-AF65-F5344CB8AC3E}">
        <p14:creationId xmlns:p14="http://schemas.microsoft.com/office/powerpoint/2010/main" val="2016938916"/>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890"/>
            <a:ext cx="9144000" cy="961598"/>
          </a:xfrm>
        </p:spPr>
        <p:txBody>
          <a:bodyPr>
            <a:normAutofit/>
          </a:bodyPr>
          <a:lstStyle/>
          <a:p>
            <a:r>
              <a:rPr lang="en-US" sz="3200" b="1" dirty="0" smtClean="0"/>
              <a:t>Questions </a:t>
            </a:r>
            <a:r>
              <a:rPr lang="en-US" sz="3200" b="1" dirty="0" smtClean="0"/>
              <a:t>Remain About </a:t>
            </a:r>
            <a:r>
              <a:rPr lang="en-US" sz="3200" b="1" dirty="0" smtClean="0"/>
              <a:t>ECC and NSA's New PQC Crypto </a:t>
            </a:r>
            <a:r>
              <a:rPr lang="en-US" sz="3200" b="1" dirty="0" smtClean="0"/>
              <a:t>Policy: "</a:t>
            </a:r>
            <a:r>
              <a:rPr lang="en-US" sz="3200" b="1" dirty="0" smtClean="0"/>
              <a:t>A Riddle Wrapped In An Enigma"</a:t>
            </a:r>
            <a:endParaRPr lang="en-US" sz="3200" b="1" dirty="0"/>
          </a:p>
        </p:txBody>
      </p:sp>
      <p:sp>
        <p:nvSpPr>
          <p:cNvPr id="3" name="Content Placeholder 2"/>
          <p:cNvSpPr>
            <a:spLocks noGrp="1"/>
          </p:cNvSpPr>
          <p:nvPr>
            <p:ph idx="1"/>
          </p:nvPr>
        </p:nvSpPr>
        <p:spPr>
          <a:xfrm>
            <a:off x="457200" y="1199445"/>
            <a:ext cx="8229600" cy="5446888"/>
          </a:xfrm>
        </p:spPr>
        <p:txBody>
          <a:bodyPr>
            <a:normAutofit/>
          </a:bodyPr>
          <a:lstStyle/>
          <a:p>
            <a:r>
              <a:rPr lang="en-US" sz="2400" dirty="0" smtClean="0"/>
              <a:t>"A Riddle Wrapped In An Enigma"</a:t>
            </a:r>
            <a:br>
              <a:rPr lang="en-US" sz="2400" dirty="0" smtClean="0"/>
            </a:br>
            <a:r>
              <a:rPr lang="en-US" sz="2400" dirty="0" smtClean="0"/>
              <a:t>http</a:t>
            </a:r>
            <a:r>
              <a:rPr lang="en-US" sz="2400" dirty="0"/>
              <a:t>://</a:t>
            </a:r>
            <a:r>
              <a:rPr lang="en-US" sz="2400" dirty="0" err="1"/>
              <a:t>eprint.iacr.org</a:t>
            </a:r>
            <a:r>
              <a:rPr lang="en-US" sz="2400" dirty="0"/>
              <a:t>/2015/1018.</a:t>
            </a:r>
            <a:r>
              <a:rPr lang="en-US" sz="2400" dirty="0" smtClean="0"/>
              <a:t>pdf</a:t>
            </a:r>
            <a:br>
              <a:rPr lang="en-US" sz="2400" dirty="0" smtClean="0"/>
            </a:br>
            <a:endParaRPr lang="en-US" sz="2400" dirty="0" smtClean="0"/>
          </a:p>
          <a:p>
            <a:r>
              <a:rPr lang="en-US" sz="2400" dirty="0" smtClean="0"/>
              <a:t>"In August 2015 the U.S. National Security Agency (NSA) released a major policy statement on the need for post-quantum cryptography (PQC). This announcement will be a great stimulus to the development, standardization, and commercialization of new quantum-safe algorithms. However, certain peculiarities in the wording and timing of the statement have puzzled many people and given rise to much speculation concerning the NSA, elliptic curve cryptography (ECC), and quantum-safe cryptography. Our purpose is to attempt to evaluate some of the theories that have been proposed."</a:t>
            </a:r>
          </a:p>
          <a:p>
            <a:endParaRPr lang="en-US" sz="2400" dirty="0"/>
          </a:p>
          <a:p>
            <a:endParaRPr lang="en-US" sz="2400" dirty="0"/>
          </a:p>
          <a:p>
            <a:endParaRPr lang="en-US" sz="2400" dirty="0"/>
          </a:p>
        </p:txBody>
      </p:sp>
      <p:sp>
        <p:nvSpPr>
          <p:cNvPr id="4" name="Slide Number Placeholder 3"/>
          <p:cNvSpPr>
            <a:spLocks noGrp="1"/>
          </p:cNvSpPr>
          <p:nvPr>
            <p:ph type="sldNum" sz="quarter" idx="12"/>
          </p:nvPr>
        </p:nvSpPr>
        <p:spPr/>
        <p:txBody>
          <a:bodyPr/>
          <a:lstStyle/>
          <a:p>
            <a:fld id="{A3ACEB9E-6AC9-524B-9384-C8FF09E3E880}" type="slidenum">
              <a:rPr lang="en-US" smtClean="0"/>
              <a:t>55</a:t>
            </a:fld>
            <a:endParaRPr lang="en-US"/>
          </a:p>
        </p:txBody>
      </p:sp>
    </p:spTree>
    <p:extLst>
      <p:ext uri="{BB962C8B-B14F-4D97-AF65-F5344CB8AC3E}">
        <p14:creationId xmlns:p14="http://schemas.microsoft.com/office/powerpoint/2010/main" val="345301450"/>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889"/>
            <a:ext cx="9144000" cy="909421"/>
          </a:xfrm>
        </p:spPr>
        <p:txBody>
          <a:bodyPr>
            <a:normAutofit/>
          </a:bodyPr>
          <a:lstStyle/>
          <a:p>
            <a:r>
              <a:rPr lang="en-US" sz="3200" b="1" dirty="0" smtClean="0"/>
              <a:t>And A New </a:t>
            </a:r>
            <a:r>
              <a:rPr lang="en-US" sz="3200" b="1" dirty="0" smtClean="0"/>
              <a:t>Crypto Focus: </a:t>
            </a:r>
            <a:r>
              <a:rPr lang="en-US" sz="3200" b="1" dirty="0" smtClean="0"/>
              <a:t>RFC7858: </a:t>
            </a:r>
            <a:r>
              <a:rPr lang="en-US" sz="3200" b="1" dirty="0"/>
              <a:t>Specification for DNS </a:t>
            </a:r>
            <a:r>
              <a:rPr lang="en-US" sz="3200" b="1" dirty="0" smtClean="0"/>
              <a:t>over </a:t>
            </a:r>
            <a:r>
              <a:rPr lang="en-US" sz="3200" b="1" dirty="0" smtClean="0"/>
              <a:t>Transport </a:t>
            </a:r>
            <a:r>
              <a:rPr lang="en-US" sz="3200" b="1" dirty="0"/>
              <a:t>Layer Security (TLS</a:t>
            </a:r>
            <a:r>
              <a:rPr lang="en-US" sz="3200" b="1" dirty="0" smtClean="0"/>
              <a:t>), May 2016</a:t>
            </a:r>
            <a:endParaRPr lang="en-US" sz="3200" b="1" dirty="0"/>
          </a:p>
        </p:txBody>
      </p:sp>
      <p:sp>
        <p:nvSpPr>
          <p:cNvPr id="3" name="Content Placeholder 2"/>
          <p:cNvSpPr>
            <a:spLocks noGrp="1"/>
          </p:cNvSpPr>
          <p:nvPr>
            <p:ph idx="1"/>
          </p:nvPr>
        </p:nvSpPr>
        <p:spPr>
          <a:xfrm>
            <a:off x="457200" y="1199445"/>
            <a:ext cx="8229600" cy="5446888"/>
          </a:xfrm>
        </p:spPr>
        <p:txBody>
          <a:bodyPr>
            <a:normAutofit/>
          </a:bodyPr>
          <a:lstStyle/>
          <a:p>
            <a:pPr marL="0" indent="0">
              <a:buNone/>
            </a:pPr>
            <a:r>
              <a:rPr lang="en-US" sz="2400" dirty="0" smtClean="0"/>
              <a:t>		</a:t>
            </a:r>
            <a:r>
              <a:rPr lang="en-US" sz="2400" b="1" dirty="0" smtClean="0"/>
              <a:t>This </a:t>
            </a:r>
            <a:r>
              <a:rPr lang="en-US" sz="2400" b="1" dirty="0"/>
              <a:t>document describes the use of Transport Layer Security (TLS) to provide privacy for DNS.</a:t>
            </a:r>
            <a:r>
              <a:rPr lang="en-US" sz="2400" dirty="0"/>
              <a:t> Encryption provided by TLS eliminates opportunities for eavesdropping and on-path tampering with DNS queries in the network, such as discussed in RFC 7626. In addition, this document specifies two usage profiles for DNS over TLS and provides advice on performance considerations to minimize overhead from using TCP and TLS with DNS. </a:t>
            </a:r>
          </a:p>
          <a:p>
            <a:pPr marL="0" indent="0">
              <a:buNone/>
            </a:pPr>
            <a:r>
              <a:rPr lang="en-US" sz="2400" dirty="0" smtClean="0"/>
              <a:t>		</a:t>
            </a:r>
            <a:r>
              <a:rPr lang="en-US" sz="2400" b="1" dirty="0" smtClean="0"/>
              <a:t>This </a:t>
            </a:r>
            <a:r>
              <a:rPr lang="en-US" sz="2400" b="1" dirty="0"/>
              <a:t>document focuses on securing stub-to-recursive traffic,</a:t>
            </a:r>
            <a:r>
              <a:rPr lang="en-US" sz="2400" dirty="0"/>
              <a:t> as per the charter of the DPRIVE Working Group. It does not prevent future applications of the protocol to recursive-to-authoritative traffic</a:t>
            </a:r>
            <a:r>
              <a:rPr lang="en-US" sz="2400" dirty="0" smtClean="0"/>
              <a:t>.</a:t>
            </a:r>
          </a:p>
          <a:p>
            <a:pPr marL="0" indent="0">
              <a:buNone/>
            </a:pPr>
            <a:r>
              <a:rPr lang="en-US" sz="2400" dirty="0" smtClean="0"/>
              <a:t>[</a:t>
            </a:r>
            <a:r>
              <a:rPr lang="en-US" sz="2400" dirty="0"/>
              <a:t> </a:t>
            </a:r>
            <a:r>
              <a:rPr lang="en-US" sz="2400" dirty="0" smtClean="0"/>
              <a:t>https</a:t>
            </a:r>
            <a:r>
              <a:rPr lang="en-US" sz="2400" dirty="0"/>
              <a:t>://</a:t>
            </a:r>
            <a:r>
              <a:rPr lang="en-US" sz="2400" dirty="0" err="1"/>
              <a:t>www.rfc-editor.org</a:t>
            </a:r>
            <a:r>
              <a:rPr lang="en-US" sz="2400" dirty="0"/>
              <a:t>/</a:t>
            </a:r>
            <a:r>
              <a:rPr lang="en-US" sz="2400" dirty="0" err="1"/>
              <a:t>rfc</a:t>
            </a:r>
            <a:r>
              <a:rPr lang="en-US" sz="2400" dirty="0"/>
              <a:t>/rfc7858.</a:t>
            </a:r>
            <a:r>
              <a:rPr lang="en-US" sz="2400" dirty="0" smtClean="0"/>
              <a:t>txt , emphasis added]</a:t>
            </a:r>
          </a:p>
        </p:txBody>
      </p:sp>
      <p:sp>
        <p:nvSpPr>
          <p:cNvPr id="4" name="Slide Number Placeholder 3"/>
          <p:cNvSpPr>
            <a:spLocks noGrp="1"/>
          </p:cNvSpPr>
          <p:nvPr>
            <p:ph type="sldNum" sz="quarter" idx="12"/>
          </p:nvPr>
        </p:nvSpPr>
        <p:spPr/>
        <p:txBody>
          <a:bodyPr/>
          <a:lstStyle/>
          <a:p>
            <a:fld id="{A3ACEB9E-6AC9-524B-9384-C8FF09E3E880}" type="slidenum">
              <a:rPr lang="en-US" smtClean="0"/>
              <a:t>56</a:t>
            </a:fld>
            <a:endParaRPr lang="en-US" dirty="0"/>
          </a:p>
        </p:txBody>
      </p:sp>
    </p:spTree>
    <p:extLst>
      <p:ext uri="{BB962C8B-B14F-4D97-AF65-F5344CB8AC3E}">
        <p14:creationId xmlns:p14="http://schemas.microsoft.com/office/powerpoint/2010/main" val="3345520418"/>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189" y="1486997"/>
            <a:ext cx="8336039" cy="2113453"/>
          </a:xfrm>
        </p:spPr>
        <p:txBody>
          <a:bodyPr>
            <a:normAutofit/>
          </a:bodyPr>
          <a:lstStyle/>
          <a:p>
            <a:r>
              <a:rPr lang="en-US" sz="3200" b="1" dirty="0" smtClean="0"/>
              <a:t>V. So What Has </a:t>
            </a:r>
            <a:r>
              <a:rPr lang="en-US" sz="3200" b="1" u="sng" dirty="0" smtClean="0"/>
              <a:t>M3AAWG</a:t>
            </a:r>
            <a:r>
              <a:rPr lang="en-US" sz="3200" b="1" dirty="0" smtClean="0"/>
              <a:t> Done To-Date?</a:t>
            </a:r>
            <a:br>
              <a:rPr lang="en-US" sz="3200" b="1" dirty="0" smtClean="0"/>
            </a:br>
            <a:r>
              <a:rPr lang="en-US" sz="3200" b="1" dirty="0" smtClean="0"/>
              <a:t/>
            </a:r>
            <a:br>
              <a:rPr lang="en-US" sz="3200" b="1" dirty="0" smtClean="0"/>
            </a:br>
            <a:r>
              <a:rPr lang="en-US" sz="3200" b="1" dirty="0" smtClean="0"/>
              <a:t>Meeting Track Sessions, Keynotes, and</a:t>
            </a:r>
            <a:br>
              <a:rPr lang="en-US" sz="3200" b="1" dirty="0" smtClean="0"/>
            </a:br>
            <a:r>
              <a:rPr lang="en-US" sz="3200" b="1" dirty="0" smtClean="0"/>
              <a:t>Training Sessions, Captured on Video...</a:t>
            </a:r>
            <a:endParaRPr lang="en-US" sz="3200" b="1" dirty="0"/>
          </a:p>
        </p:txBody>
      </p:sp>
    </p:spTree>
    <p:extLst>
      <p:ext uri="{BB962C8B-B14F-4D97-AF65-F5344CB8AC3E}">
        <p14:creationId xmlns:p14="http://schemas.microsoft.com/office/powerpoint/2010/main" val="791662888"/>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38"/>
            <a:ext cx="9144000" cy="673629"/>
          </a:xfrm>
        </p:spPr>
        <p:txBody>
          <a:bodyPr>
            <a:normAutofit/>
          </a:bodyPr>
          <a:lstStyle/>
          <a:p>
            <a:r>
              <a:rPr lang="en-US" sz="3200" b="1" spc="-100" dirty="0" smtClean="0"/>
              <a:t>First, Some </a:t>
            </a:r>
            <a:r>
              <a:rPr lang="en-US" sz="3200" b="1" spc="-100" dirty="0" smtClean="0"/>
              <a:t>"Monitoring" Areas That Are </a:t>
            </a:r>
            <a:r>
              <a:rPr lang="en-US" sz="3200" b="1" spc="-100" dirty="0" smtClean="0">
                <a:solidFill>
                  <a:srgbClr val="FF0000"/>
                </a:solidFill>
              </a:rPr>
              <a:t>Out Of Scope</a:t>
            </a:r>
            <a:endParaRPr lang="en-US" sz="3200" b="1" spc="-100" dirty="0">
              <a:solidFill>
                <a:srgbClr val="FF0000"/>
              </a:solidFill>
            </a:endParaRPr>
          </a:p>
        </p:txBody>
      </p:sp>
      <p:sp>
        <p:nvSpPr>
          <p:cNvPr id="3" name="Content Placeholder 2"/>
          <p:cNvSpPr>
            <a:spLocks noGrp="1"/>
          </p:cNvSpPr>
          <p:nvPr>
            <p:ph idx="1"/>
          </p:nvPr>
        </p:nvSpPr>
        <p:spPr>
          <a:xfrm>
            <a:off x="253999" y="856558"/>
            <a:ext cx="8669867" cy="5713574"/>
          </a:xfrm>
        </p:spPr>
        <p:txBody>
          <a:bodyPr>
            <a:noAutofit/>
          </a:bodyPr>
          <a:lstStyle/>
          <a:p>
            <a:r>
              <a:rPr lang="en-US" sz="2400" b="1" dirty="0" smtClean="0"/>
              <a:t>Online tracking for marketing</a:t>
            </a:r>
            <a:r>
              <a:rPr lang="en-US" sz="2400" dirty="0" smtClean="0"/>
              <a:t> and related purposes (not saying </a:t>
            </a:r>
            <a:r>
              <a:rPr lang="en-US" sz="2400" dirty="0" smtClean="0"/>
              <a:t>such tracking </a:t>
            </a:r>
            <a:r>
              <a:rPr lang="en-US" sz="2400" dirty="0" smtClean="0"/>
              <a:t>is a good thing</a:t>
            </a:r>
            <a:r>
              <a:rPr lang="en-US" sz="2400" dirty="0" smtClean="0"/>
              <a:t>, because it may not be, </a:t>
            </a:r>
            <a:r>
              <a:rPr lang="en-US" sz="2400" dirty="0" smtClean="0"/>
              <a:t>just that it's not part of the anti-Pervasive Monitoring SIG's bailiwick)</a:t>
            </a:r>
          </a:p>
          <a:p>
            <a:r>
              <a:rPr lang="en-US" sz="2400" dirty="0" smtClean="0"/>
              <a:t>Snooping of end-user systems by </a:t>
            </a:r>
            <a:r>
              <a:rPr lang="en-US" sz="2400" b="1" dirty="0" smtClean="0"/>
              <a:t>criminals hackers</a:t>
            </a:r>
            <a:r>
              <a:rPr lang="en-US" sz="2400" dirty="0" smtClean="0"/>
              <a:t> (this is </a:t>
            </a:r>
            <a:r>
              <a:rPr lang="en-US" sz="2400" dirty="0" smtClean="0"/>
              <a:t>also a </a:t>
            </a:r>
            <a:r>
              <a:rPr lang="en-US" sz="2400" dirty="0" smtClean="0"/>
              <a:t>problem, just not a focus of the anti-Pervasive Monitoring SIG)</a:t>
            </a:r>
          </a:p>
          <a:p>
            <a:r>
              <a:rPr lang="en-US" sz="2400" b="1" dirty="0" smtClean="0"/>
              <a:t>Monitoring done with the consent of one party or both parties</a:t>
            </a:r>
            <a:r>
              <a:rPr lang="en-US" sz="2400" dirty="0" smtClean="0"/>
              <a:t> to the communication (requirements depend on whether a "single party notification" or </a:t>
            </a:r>
            <a:r>
              <a:rPr lang="en-US" sz="2400" dirty="0" smtClean="0"/>
              <a:t>"two </a:t>
            </a:r>
            <a:r>
              <a:rPr lang="en-US" sz="2400" dirty="0" smtClean="0"/>
              <a:t>party notification" state is involved)</a:t>
            </a:r>
          </a:p>
          <a:p>
            <a:r>
              <a:rPr lang="en-US" sz="2400" b="1" dirty="0"/>
              <a:t>Monitoring of the Internet activity of minors by parents/</a:t>
            </a:r>
            <a:r>
              <a:rPr lang="en-US" sz="2400" b="1" dirty="0" smtClean="0"/>
              <a:t>schools</a:t>
            </a:r>
          </a:p>
          <a:p>
            <a:r>
              <a:rPr lang="en-US" sz="2400" b="1" dirty="0" smtClean="0"/>
              <a:t>Monitoring of </a:t>
            </a:r>
            <a:r>
              <a:rPr lang="en-US" sz="2400" b="1" dirty="0" smtClean="0"/>
              <a:t>employees' </a:t>
            </a:r>
            <a:r>
              <a:rPr lang="en-US" sz="2400" b="1" dirty="0" smtClean="0"/>
              <a:t>Internet activity by </a:t>
            </a:r>
            <a:r>
              <a:rPr lang="en-US" sz="2400" b="1" dirty="0" smtClean="0"/>
              <a:t>their employers</a:t>
            </a:r>
            <a:endParaRPr lang="en-US" sz="2400" b="1" dirty="0" smtClean="0"/>
          </a:p>
          <a:p>
            <a:r>
              <a:rPr lang="en-US" sz="2400" b="1" dirty="0" smtClean="0"/>
              <a:t>Monitoring of academic institutional networks for research </a:t>
            </a:r>
            <a:br>
              <a:rPr lang="en-US" sz="2400" b="1" dirty="0" smtClean="0"/>
            </a:br>
            <a:r>
              <a:rPr lang="en-US" sz="2400" b="1" dirty="0" smtClean="0"/>
              <a:t>purposes </a:t>
            </a:r>
            <a:r>
              <a:rPr lang="en-US" sz="2400" dirty="0" smtClean="0"/>
              <a:t>(particularly if anonymized and done with IRB approval)</a:t>
            </a:r>
          </a:p>
        </p:txBody>
      </p:sp>
      <p:sp>
        <p:nvSpPr>
          <p:cNvPr id="4" name="Slide Number Placeholder 3"/>
          <p:cNvSpPr>
            <a:spLocks noGrp="1"/>
          </p:cNvSpPr>
          <p:nvPr>
            <p:ph type="sldNum" sz="quarter" idx="12"/>
          </p:nvPr>
        </p:nvSpPr>
        <p:spPr/>
        <p:txBody>
          <a:bodyPr/>
          <a:lstStyle/>
          <a:p>
            <a:fld id="{895740CC-497F-A94D-B855-144E65AFD84C}" type="slidenum">
              <a:rPr lang="en-US" smtClean="0"/>
              <a:t>58</a:t>
            </a:fld>
            <a:endParaRPr lang="en-US"/>
          </a:p>
        </p:txBody>
      </p:sp>
    </p:spTree>
    <p:extLst>
      <p:ext uri="{BB962C8B-B14F-4D97-AF65-F5344CB8AC3E}">
        <p14:creationId xmlns:p14="http://schemas.microsoft.com/office/powerpoint/2010/main" val="3287417467"/>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438"/>
            <a:ext cx="9144000" cy="577673"/>
          </a:xfrm>
        </p:spPr>
        <p:txBody>
          <a:bodyPr>
            <a:normAutofit/>
          </a:bodyPr>
          <a:lstStyle/>
          <a:p>
            <a:r>
              <a:rPr lang="en-US" sz="3200" b="1" dirty="0" smtClean="0"/>
              <a:t>M</a:t>
            </a:r>
            <a:r>
              <a:rPr lang="en-US" sz="3200" b="1" baseline="30000" dirty="0" smtClean="0"/>
              <a:t>3</a:t>
            </a:r>
            <a:r>
              <a:rPr lang="en-US" sz="3200" b="1" dirty="0" smtClean="0"/>
              <a:t>AAWG </a:t>
            </a:r>
            <a:r>
              <a:rPr lang="en-US" sz="3200" b="1" dirty="0" smtClean="0"/>
              <a:t>Meetings</a:t>
            </a:r>
            <a:endParaRPr lang="en-US" sz="3200" b="1" dirty="0"/>
          </a:p>
        </p:txBody>
      </p:sp>
      <p:sp>
        <p:nvSpPr>
          <p:cNvPr id="3" name="Content Placeholder 2"/>
          <p:cNvSpPr>
            <a:spLocks noGrp="1"/>
          </p:cNvSpPr>
          <p:nvPr>
            <p:ph idx="1"/>
          </p:nvPr>
        </p:nvSpPr>
        <p:spPr>
          <a:xfrm>
            <a:off x="270933" y="846667"/>
            <a:ext cx="8669867" cy="5672666"/>
          </a:xfrm>
        </p:spPr>
        <p:txBody>
          <a:bodyPr>
            <a:noAutofit/>
          </a:bodyPr>
          <a:lstStyle/>
          <a:p>
            <a:r>
              <a:rPr lang="en-US" sz="2400" dirty="0" smtClean="0"/>
              <a:t>M</a:t>
            </a:r>
            <a:r>
              <a:rPr lang="en-US" sz="2400" baseline="30000" dirty="0" smtClean="0"/>
              <a:t>3</a:t>
            </a:r>
            <a:r>
              <a:rPr lang="en-US" sz="2400" dirty="0" smtClean="0"/>
              <a:t>AAWG meetings include a variety of sessions, including track sessions, invited keynotes, and in-depth training sessions. Many such sessions have </a:t>
            </a:r>
            <a:r>
              <a:rPr lang="en-US" sz="2400" dirty="0" smtClean="0"/>
              <a:t>recently focused </a:t>
            </a:r>
            <a:r>
              <a:rPr lang="en-US" sz="2400" dirty="0" smtClean="0"/>
              <a:t>on Anti-Pervasive Monitoring.</a:t>
            </a:r>
          </a:p>
          <a:p>
            <a:r>
              <a:rPr lang="en-US" sz="2400" dirty="0" smtClean="0"/>
              <a:t>As you'll see in the following </a:t>
            </a:r>
            <a:r>
              <a:rPr lang="en-US" sz="2400" dirty="0" smtClean="0"/>
              <a:t>slides, multiple Anti</a:t>
            </a:r>
            <a:r>
              <a:rPr lang="en-US" sz="2400" dirty="0" smtClean="0"/>
              <a:t>-Pervasive Monitoring-related videos are publicly available.</a:t>
            </a:r>
            <a:endParaRPr lang="en-US" sz="2400" dirty="0"/>
          </a:p>
          <a:p>
            <a:r>
              <a:rPr lang="en-US" sz="2400" dirty="0" smtClean="0"/>
              <a:t>M3AAWG </a:t>
            </a:r>
            <a:r>
              <a:rPr lang="en-US" sz="2400" dirty="0" smtClean="0"/>
              <a:t>always </a:t>
            </a:r>
            <a:r>
              <a:rPr lang="en-US" sz="2400" dirty="0" smtClean="0"/>
              <a:t>tries </a:t>
            </a:r>
            <a:r>
              <a:rPr lang="en-US" sz="2400" dirty="0" smtClean="0"/>
              <a:t>to bring in speakers with </a:t>
            </a:r>
            <a:r>
              <a:rPr lang="en-US" sz="2400" dirty="0" smtClean="0"/>
              <a:t>wide-ranging </a:t>
            </a:r>
            <a:r>
              <a:rPr lang="en-US" sz="2400" dirty="0" smtClean="0"/>
              <a:t>backgrounds so that the community can hear from those with diverse perspectives</a:t>
            </a:r>
            <a:r>
              <a:rPr lang="en-US" sz="2400" dirty="0"/>
              <a:t> </a:t>
            </a:r>
            <a:r>
              <a:rPr lang="en-US" sz="2400" dirty="0" smtClean="0"/>
              <a:t>(do you perhaps have ideas for other </a:t>
            </a:r>
            <a:r>
              <a:rPr lang="en-US" sz="2400" dirty="0" smtClean="0"/>
              <a:t>speakers for future M3AAWG meetings?</a:t>
            </a:r>
            <a:r>
              <a:rPr lang="en-US" sz="2400" dirty="0" smtClean="0"/>
              <a:t>)</a:t>
            </a:r>
            <a:endParaRPr lang="en-US" sz="2400" dirty="0"/>
          </a:p>
          <a:p>
            <a:r>
              <a:rPr lang="en-US" sz="2400" dirty="0" smtClean="0"/>
              <a:t>Additional </a:t>
            </a:r>
            <a:r>
              <a:rPr lang="en-US" sz="2400" dirty="0" smtClean="0"/>
              <a:t>M3AAWG videos </a:t>
            </a:r>
            <a:r>
              <a:rPr lang="en-US" sz="2400" dirty="0" smtClean="0"/>
              <a:t>will continue to be added </a:t>
            </a:r>
            <a:r>
              <a:rPr lang="en-US" sz="2400" dirty="0"/>
              <a:t>at</a:t>
            </a:r>
            <a:br>
              <a:rPr lang="en-US" sz="2400" dirty="0"/>
            </a:br>
            <a:r>
              <a:rPr lang="en-US" sz="2400" dirty="0"/>
              <a:t>https://</a:t>
            </a:r>
            <a:r>
              <a:rPr lang="en-US" sz="2400" dirty="0" err="1"/>
              <a:t>www.youtube.com</a:t>
            </a:r>
            <a:r>
              <a:rPr lang="en-US" sz="2400" dirty="0"/>
              <a:t>/user/MAAWG/</a:t>
            </a:r>
            <a:r>
              <a:rPr lang="en-US" sz="2400" dirty="0" smtClean="0"/>
              <a:t>videos</a:t>
            </a:r>
          </a:p>
          <a:p>
            <a:r>
              <a:rPr lang="en-US" sz="2400" dirty="0" smtClean="0"/>
              <a:t>Just to review a few of the videos that are currently out there...</a:t>
            </a:r>
          </a:p>
        </p:txBody>
      </p:sp>
      <p:sp>
        <p:nvSpPr>
          <p:cNvPr id="4" name="Slide Number Placeholder 3"/>
          <p:cNvSpPr>
            <a:spLocks noGrp="1"/>
          </p:cNvSpPr>
          <p:nvPr>
            <p:ph type="sldNum" sz="quarter" idx="12"/>
          </p:nvPr>
        </p:nvSpPr>
        <p:spPr/>
        <p:txBody>
          <a:bodyPr/>
          <a:lstStyle/>
          <a:p>
            <a:fld id="{895740CC-497F-A94D-B855-144E65AFD84C}" type="slidenum">
              <a:rPr lang="en-US" smtClean="0"/>
              <a:t>59</a:t>
            </a:fld>
            <a:endParaRPr lang="en-US"/>
          </a:p>
        </p:txBody>
      </p:sp>
    </p:spTree>
    <p:extLst>
      <p:ext uri="{BB962C8B-B14F-4D97-AF65-F5344CB8AC3E}">
        <p14:creationId xmlns:p14="http://schemas.microsoft.com/office/powerpoint/2010/main" val="254973297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irst-guardian-disclos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983" y="1291748"/>
            <a:ext cx="7505700" cy="2743200"/>
          </a:xfrm>
          <a:prstGeom prst="rect">
            <a:avLst/>
          </a:prstGeom>
        </p:spPr>
      </p:pic>
      <p:sp>
        <p:nvSpPr>
          <p:cNvPr id="9" name="TextBox 8"/>
          <p:cNvSpPr txBox="1"/>
          <p:nvPr/>
        </p:nvSpPr>
        <p:spPr>
          <a:xfrm>
            <a:off x="415483" y="4613385"/>
            <a:ext cx="8403675" cy="923330"/>
          </a:xfrm>
          <a:prstGeom prst="rect">
            <a:avLst/>
          </a:prstGeom>
          <a:noFill/>
        </p:spPr>
        <p:txBody>
          <a:bodyPr wrap="none" rtlCol="0">
            <a:spAutoFit/>
          </a:bodyPr>
          <a:lstStyle/>
          <a:p>
            <a:r>
              <a:rPr lang="en-US" dirty="0" smtClean="0"/>
              <a:t>www.theguardian.com</a:t>
            </a:r>
            <a:r>
              <a:rPr lang="en-US" dirty="0"/>
              <a:t>/world/2013/jun/06/nsa-phone-records-verizon-court-</a:t>
            </a:r>
            <a:r>
              <a:rPr lang="en-US" dirty="0" smtClean="0"/>
              <a:t>order</a:t>
            </a:r>
          </a:p>
          <a:p>
            <a:r>
              <a:rPr lang="en-US" dirty="0" smtClean="0"/>
              <a:t>[notwithstanding the URL, this article was actually published on the 5</a:t>
            </a:r>
            <a:r>
              <a:rPr lang="en-US" baseline="30000" dirty="0" smtClean="0"/>
              <a:t>th </a:t>
            </a:r>
            <a:r>
              <a:rPr lang="en-US" dirty="0" smtClean="0"/>
              <a:t>of June, </a:t>
            </a:r>
            <a:r>
              <a:rPr lang="en-US" dirty="0"/>
              <a:t>see</a:t>
            </a:r>
            <a:br>
              <a:rPr lang="en-US" dirty="0"/>
            </a:br>
            <a:r>
              <a:rPr lang="en-US" dirty="0"/>
              <a:t>http://www.theguardian.com/world/2013/jun/23/</a:t>
            </a:r>
            <a:r>
              <a:rPr lang="en-US" dirty="0" err="1"/>
              <a:t>edward</a:t>
            </a:r>
            <a:r>
              <a:rPr lang="en-US" dirty="0"/>
              <a:t>-</a:t>
            </a:r>
            <a:r>
              <a:rPr lang="en-US" dirty="0" err="1"/>
              <a:t>snowden</a:t>
            </a:r>
            <a:r>
              <a:rPr lang="en-US" dirty="0"/>
              <a:t>-nsa-files-</a:t>
            </a:r>
            <a:r>
              <a:rPr lang="en-US" dirty="0" smtClean="0"/>
              <a:t>timeline ]</a:t>
            </a:r>
            <a:endParaRPr lang="en-US" dirty="0"/>
          </a:p>
        </p:txBody>
      </p:sp>
      <p:sp>
        <p:nvSpPr>
          <p:cNvPr id="2" name="Rectangle 1"/>
          <p:cNvSpPr/>
          <p:nvPr/>
        </p:nvSpPr>
        <p:spPr>
          <a:xfrm>
            <a:off x="206376" y="194060"/>
            <a:ext cx="8612782" cy="584776"/>
          </a:xfrm>
          <a:prstGeom prst="rect">
            <a:avLst/>
          </a:prstGeom>
        </p:spPr>
        <p:txBody>
          <a:bodyPr wrap="square">
            <a:spAutoFit/>
          </a:bodyPr>
          <a:lstStyle/>
          <a:p>
            <a:pPr algn="ctr"/>
            <a:r>
              <a:rPr lang="en-US" sz="3200" b="1" dirty="0" smtClean="0"/>
              <a:t>Remember This Headline? I Surely Do...</a:t>
            </a:r>
            <a:endParaRPr lang="en-US" sz="3200" dirty="0"/>
          </a:p>
        </p:txBody>
      </p:sp>
      <p:sp>
        <p:nvSpPr>
          <p:cNvPr id="3" name="Slide Number Placeholder 2"/>
          <p:cNvSpPr>
            <a:spLocks noGrp="1"/>
          </p:cNvSpPr>
          <p:nvPr>
            <p:ph type="sldNum" sz="quarter" idx="12"/>
          </p:nvPr>
        </p:nvSpPr>
        <p:spPr/>
        <p:txBody>
          <a:bodyPr/>
          <a:lstStyle/>
          <a:p>
            <a:fld id="{895740CC-497F-A94D-B855-144E65AFD84C}" type="slidenum">
              <a:rPr lang="en-US" smtClean="0"/>
              <a:t>6</a:t>
            </a:fld>
            <a:endParaRPr lang="en-US"/>
          </a:p>
        </p:txBody>
      </p:sp>
    </p:spTree>
    <p:extLst>
      <p:ext uri="{BB962C8B-B14F-4D97-AF65-F5344CB8AC3E}">
        <p14:creationId xmlns:p14="http://schemas.microsoft.com/office/powerpoint/2010/main" val="3493118577"/>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95740CC-497F-A94D-B855-144E65AFD84C}" type="slidenum">
              <a:rPr lang="en-US" smtClean="0"/>
              <a:t>60</a:t>
            </a:fld>
            <a:endParaRPr lang="en-US"/>
          </a:p>
        </p:txBody>
      </p:sp>
      <p:pic>
        <p:nvPicPr>
          <p:cNvPr id="6" name="Picture 5" descr="ladar-keyno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219" y="1090842"/>
            <a:ext cx="8629684" cy="4867681"/>
          </a:xfrm>
          <a:prstGeom prst="rect">
            <a:avLst/>
          </a:prstGeom>
        </p:spPr>
      </p:pic>
      <p:sp>
        <p:nvSpPr>
          <p:cNvPr id="7" name="TextBox 6"/>
          <p:cNvSpPr txBox="1"/>
          <p:nvPr/>
        </p:nvSpPr>
        <p:spPr>
          <a:xfrm>
            <a:off x="244219" y="6086090"/>
            <a:ext cx="8291753" cy="461665"/>
          </a:xfrm>
          <a:prstGeom prst="rect">
            <a:avLst/>
          </a:prstGeom>
          <a:noFill/>
        </p:spPr>
        <p:txBody>
          <a:bodyPr wrap="none" rtlCol="0">
            <a:spAutoFit/>
          </a:bodyPr>
          <a:lstStyle/>
          <a:p>
            <a:r>
              <a:rPr lang="en-US" sz="2400" b="1" dirty="0" smtClean="0"/>
              <a:t>Watch it at</a:t>
            </a:r>
            <a:r>
              <a:rPr lang="en-US" sz="2400" dirty="0" smtClean="0"/>
              <a:t> </a:t>
            </a:r>
            <a:r>
              <a:rPr lang="en-US" sz="2400" b="1" dirty="0" smtClean="0"/>
              <a:t>https</a:t>
            </a:r>
            <a:r>
              <a:rPr lang="en-US" sz="2400" b="1" dirty="0"/>
              <a:t>://</a:t>
            </a:r>
            <a:r>
              <a:rPr lang="en-US" sz="2400" b="1" dirty="0" err="1"/>
              <a:t>www.youtube.com</a:t>
            </a:r>
            <a:r>
              <a:rPr lang="en-US" sz="2400" b="1" dirty="0"/>
              <a:t>/</a:t>
            </a:r>
            <a:r>
              <a:rPr lang="en-US" sz="2400" b="1" dirty="0" err="1"/>
              <a:t>watch?v</a:t>
            </a:r>
            <a:r>
              <a:rPr lang="en-US" sz="2400" b="1" dirty="0"/>
              <a:t>=kF-nnyDUOV8</a:t>
            </a:r>
          </a:p>
        </p:txBody>
      </p:sp>
      <p:sp>
        <p:nvSpPr>
          <p:cNvPr id="8" name="TextBox 7"/>
          <p:cNvSpPr txBox="1"/>
          <p:nvPr/>
        </p:nvSpPr>
        <p:spPr>
          <a:xfrm>
            <a:off x="0" y="196017"/>
            <a:ext cx="9144000" cy="584776"/>
          </a:xfrm>
          <a:prstGeom prst="rect">
            <a:avLst/>
          </a:prstGeom>
          <a:noFill/>
        </p:spPr>
        <p:txBody>
          <a:bodyPr wrap="square" rtlCol="0">
            <a:spAutoFit/>
          </a:bodyPr>
          <a:lstStyle/>
          <a:p>
            <a:pPr algn="ctr"/>
            <a:r>
              <a:rPr lang="en-US" sz="3200" b="1" dirty="0" smtClean="0"/>
              <a:t>Ladar Levison Keynote: M</a:t>
            </a:r>
            <a:r>
              <a:rPr lang="en-US" sz="3200" b="1" baseline="30000" dirty="0" smtClean="0"/>
              <a:t>3</a:t>
            </a:r>
            <a:r>
              <a:rPr lang="en-US" sz="3200" b="1" dirty="0" smtClean="0"/>
              <a:t>AAWG SFO 2/19/14</a:t>
            </a:r>
            <a:endParaRPr lang="en-US" sz="3200" b="1" dirty="0"/>
          </a:p>
        </p:txBody>
      </p:sp>
    </p:spTree>
    <p:extLst>
      <p:ext uri="{BB962C8B-B14F-4D97-AF65-F5344CB8AC3E}">
        <p14:creationId xmlns:p14="http://schemas.microsoft.com/office/powerpoint/2010/main" val="3395014992"/>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438"/>
            <a:ext cx="9144000" cy="577673"/>
          </a:xfrm>
        </p:spPr>
        <p:txBody>
          <a:bodyPr>
            <a:normAutofit/>
          </a:bodyPr>
          <a:lstStyle/>
          <a:p>
            <a:r>
              <a:rPr lang="en-US" sz="3200" b="1" dirty="0" smtClean="0"/>
              <a:t>Ladar Levison and Lavabit</a:t>
            </a:r>
            <a:endParaRPr lang="en-US" sz="3200" b="1" dirty="0"/>
          </a:p>
        </p:txBody>
      </p:sp>
      <p:sp>
        <p:nvSpPr>
          <p:cNvPr id="3" name="Content Placeholder 2"/>
          <p:cNvSpPr>
            <a:spLocks noGrp="1"/>
          </p:cNvSpPr>
          <p:nvPr>
            <p:ph idx="1"/>
          </p:nvPr>
        </p:nvSpPr>
        <p:spPr>
          <a:xfrm>
            <a:off x="270933" y="846667"/>
            <a:ext cx="8669867" cy="5672666"/>
          </a:xfrm>
        </p:spPr>
        <p:txBody>
          <a:bodyPr>
            <a:noAutofit/>
          </a:bodyPr>
          <a:lstStyle/>
          <a:p>
            <a:r>
              <a:rPr lang="en-US" sz="2400" dirty="0" smtClean="0"/>
              <a:t>If you're not familiar with Ladar Levison and Lavabit, Lavabit was Edward Snowden's ISP, offering specially encrypted email services.</a:t>
            </a:r>
          </a:p>
          <a:p>
            <a:endParaRPr lang="en-US" sz="2400" dirty="0" smtClean="0"/>
          </a:p>
          <a:p>
            <a:r>
              <a:rPr lang="en-US" sz="2400" dirty="0" smtClean="0"/>
              <a:t>After Snowden's revelations began to occur, the government surreptitiously sought to compel Lavabit to release the company's SSL/TLS certificate and associated private key. This would have completely undercut the security of all Lavabit users.</a:t>
            </a:r>
          </a:p>
          <a:p>
            <a:endParaRPr lang="en-US" sz="2400" dirty="0"/>
          </a:p>
          <a:p>
            <a:r>
              <a:rPr lang="en-US" sz="2400" dirty="0" smtClean="0"/>
              <a:t>This keynote talk described what happened during that incident, and makes for a fascinating session to watch. See the Youtube link on the preceding slide.</a:t>
            </a:r>
          </a:p>
        </p:txBody>
      </p:sp>
      <p:sp>
        <p:nvSpPr>
          <p:cNvPr id="4" name="Slide Number Placeholder 3"/>
          <p:cNvSpPr>
            <a:spLocks noGrp="1"/>
          </p:cNvSpPr>
          <p:nvPr>
            <p:ph type="sldNum" sz="quarter" idx="12"/>
          </p:nvPr>
        </p:nvSpPr>
        <p:spPr/>
        <p:txBody>
          <a:bodyPr/>
          <a:lstStyle/>
          <a:p>
            <a:fld id="{895740CC-497F-A94D-B855-144E65AFD84C}" type="slidenum">
              <a:rPr lang="en-US" smtClean="0"/>
              <a:t>61</a:t>
            </a:fld>
            <a:endParaRPr lang="en-US"/>
          </a:p>
        </p:txBody>
      </p:sp>
    </p:spTree>
    <p:extLst>
      <p:ext uri="{BB962C8B-B14F-4D97-AF65-F5344CB8AC3E}">
        <p14:creationId xmlns:p14="http://schemas.microsoft.com/office/powerpoint/2010/main" val="345406004"/>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95740CC-497F-A94D-B855-144E65AFD84C}" type="slidenum">
              <a:rPr lang="en-US" smtClean="0"/>
              <a:t>62</a:t>
            </a:fld>
            <a:endParaRPr lang="en-US"/>
          </a:p>
        </p:txBody>
      </p:sp>
      <p:sp>
        <p:nvSpPr>
          <p:cNvPr id="3" name="TextBox 2"/>
          <p:cNvSpPr txBox="1"/>
          <p:nvPr/>
        </p:nvSpPr>
        <p:spPr>
          <a:xfrm>
            <a:off x="374469" y="5890478"/>
            <a:ext cx="7816863" cy="830997"/>
          </a:xfrm>
          <a:prstGeom prst="rect">
            <a:avLst/>
          </a:prstGeom>
          <a:noFill/>
        </p:spPr>
        <p:txBody>
          <a:bodyPr wrap="none" rtlCol="0">
            <a:spAutoFit/>
          </a:bodyPr>
          <a:lstStyle/>
          <a:p>
            <a:r>
              <a:rPr lang="en-US" sz="2400" b="1" dirty="0" smtClean="0"/>
              <a:t>Part 1: https</a:t>
            </a:r>
            <a:r>
              <a:rPr lang="en-US" sz="2400" b="1" dirty="0"/>
              <a:t>://</a:t>
            </a:r>
            <a:r>
              <a:rPr lang="en-US" sz="2400" b="1" dirty="0" err="1"/>
              <a:t>www.youtube.com</a:t>
            </a:r>
            <a:r>
              <a:rPr lang="en-US" sz="2400" b="1" dirty="0"/>
              <a:t>/</a:t>
            </a:r>
            <a:r>
              <a:rPr lang="en-US" sz="2400" b="1" dirty="0" err="1"/>
              <a:t>watch?v</a:t>
            </a:r>
            <a:r>
              <a:rPr lang="en-US" sz="2400" b="1" dirty="0"/>
              <a:t>=GmhSCH6TfSw</a:t>
            </a:r>
            <a:br>
              <a:rPr lang="en-US" sz="2400" b="1" dirty="0"/>
            </a:br>
            <a:r>
              <a:rPr lang="en-US" sz="2400" b="1" dirty="0"/>
              <a:t>Part 2: https://</a:t>
            </a:r>
            <a:r>
              <a:rPr lang="en-US" sz="2400" b="1" dirty="0" err="1"/>
              <a:t>www.youtube.com</a:t>
            </a:r>
            <a:r>
              <a:rPr lang="en-US" sz="2400" b="1" dirty="0"/>
              <a:t>/</a:t>
            </a:r>
            <a:r>
              <a:rPr lang="en-US" sz="2400" b="1" dirty="0" err="1"/>
              <a:t>watch?v</a:t>
            </a:r>
            <a:r>
              <a:rPr lang="en-US" sz="2400" b="1" dirty="0"/>
              <a:t>=</a:t>
            </a:r>
            <a:r>
              <a:rPr lang="en-US" sz="2400" b="1" dirty="0" err="1"/>
              <a:t>WLpipaCyCRg</a:t>
            </a:r>
            <a:endParaRPr lang="en-US" sz="2400" b="1" dirty="0"/>
          </a:p>
        </p:txBody>
      </p:sp>
      <p:pic>
        <p:nvPicPr>
          <p:cNvPr id="5" name="Picture 4" descr="better-crypto-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469" y="938330"/>
            <a:ext cx="8522543" cy="4792271"/>
          </a:xfrm>
          <a:prstGeom prst="rect">
            <a:avLst/>
          </a:prstGeom>
        </p:spPr>
      </p:pic>
      <p:sp>
        <p:nvSpPr>
          <p:cNvPr id="8" name="Rectangle 7"/>
          <p:cNvSpPr/>
          <p:nvPr/>
        </p:nvSpPr>
        <p:spPr>
          <a:xfrm>
            <a:off x="0" y="159133"/>
            <a:ext cx="9144000" cy="584776"/>
          </a:xfrm>
          <a:prstGeom prst="rect">
            <a:avLst/>
          </a:prstGeom>
        </p:spPr>
        <p:txBody>
          <a:bodyPr wrap="square">
            <a:spAutoFit/>
          </a:bodyPr>
          <a:lstStyle/>
          <a:p>
            <a:pPr algn="ctr"/>
            <a:r>
              <a:rPr lang="en-US" sz="3200" b="1" dirty="0" smtClean="0"/>
              <a:t>Training: M</a:t>
            </a:r>
            <a:r>
              <a:rPr lang="en-US" sz="3200" b="1" baseline="30000" dirty="0" smtClean="0"/>
              <a:t>3</a:t>
            </a:r>
            <a:r>
              <a:rPr lang="en-US" sz="3200" b="1" dirty="0" smtClean="0"/>
              <a:t>AAWG Brussels, June 9</a:t>
            </a:r>
            <a:r>
              <a:rPr lang="en-US" sz="3200" b="1" baseline="30000" dirty="0" smtClean="0"/>
              <a:t>th</a:t>
            </a:r>
            <a:r>
              <a:rPr lang="en-US" sz="3200" b="1" dirty="0" smtClean="0"/>
              <a:t>, 2014</a:t>
            </a:r>
            <a:endParaRPr lang="en-US" sz="3200" b="1" dirty="0"/>
          </a:p>
        </p:txBody>
      </p:sp>
    </p:spTree>
    <p:extLst>
      <p:ext uri="{BB962C8B-B14F-4D97-AF65-F5344CB8AC3E}">
        <p14:creationId xmlns:p14="http://schemas.microsoft.com/office/powerpoint/2010/main" val="793504247"/>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438"/>
            <a:ext cx="9144000" cy="577673"/>
          </a:xfrm>
        </p:spPr>
        <p:txBody>
          <a:bodyPr>
            <a:normAutofit/>
          </a:bodyPr>
          <a:lstStyle/>
          <a:p>
            <a:r>
              <a:rPr lang="en-US" sz="3200" b="1" dirty="0" smtClean="0"/>
              <a:t>Brussels Crypto Sessions</a:t>
            </a:r>
            <a:endParaRPr lang="en-US" sz="3200" b="1" dirty="0"/>
          </a:p>
        </p:txBody>
      </p:sp>
      <p:sp>
        <p:nvSpPr>
          <p:cNvPr id="3" name="Content Placeholder 2"/>
          <p:cNvSpPr>
            <a:spLocks noGrp="1"/>
          </p:cNvSpPr>
          <p:nvPr>
            <p:ph idx="1"/>
          </p:nvPr>
        </p:nvSpPr>
        <p:spPr>
          <a:xfrm>
            <a:off x="270933" y="846667"/>
            <a:ext cx="8669867" cy="5672666"/>
          </a:xfrm>
        </p:spPr>
        <p:txBody>
          <a:bodyPr>
            <a:noAutofit/>
          </a:bodyPr>
          <a:lstStyle/>
          <a:p>
            <a:r>
              <a:rPr lang="en-US" sz="2400" dirty="0" smtClean="0"/>
              <a:t>As a practical matter, one of the things service providers need to harden their crypto posture is technical advice about how to best configure their crypto-enabled web servers, mail servers, etc.</a:t>
            </a:r>
          </a:p>
          <a:p>
            <a:endParaRPr lang="en-US" sz="2400" dirty="0"/>
          </a:p>
          <a:p>
            <a:r>
              <a:rPr lang="en-US" sz="2400" dirty="0" smtClean="0"/>
              <a:t>The Better Crypto Applied Crypto Hardening training was an excellent source of advice for the community, and the Better Crypto handbook remains available online </a:t>
            </a:r>
            <a:r>
              <a:rPr lang="en-US" sz="2400" dirty="0"/>
              <a:t>at </a:t>
            </a:r>
            <a:br>
              <a:rPr lang="en-US" sz="2400" dirty="0"/>
            </a:br>
            <a:r>
              <a:rPr lang="en-US" sz="2400" dirty="0"/>
              <a:t/>
            </a:r>
            <a:br>
              <a:rPr lang="en-US" sz="2400" dirty="0"/>
            </a:br>
            <a:r>
              <a:rPr lang="en-US" sz="2400" dirty="0"/>
              <a:t>https://</a:t>
            </a:r>
            <a:r>
              <a:rPr lang="en-US" sz="2400" dirty="0" err="1"/>
              <a:t>bettercrypto.org</a:t>
            </a:r>
            <a:r>
              <a:rPr lang="en-US" sz="2400" dirty="0"/>
              <a:t>/static/applied-crypto-</a:t>
            </a:r>
            <a:r>
              <a:rPr lang="en-US" sz="2400" dirty="0" err="1" smtClean="0"/>
              <a:t>hardening.pdf</a:t>
            </a:r>
            <a:endParaRPr lang="en-US" sz="2400" dirty="0" smtClean="0"/>
          </a:p>
        </p:txBody>
      </p:sp>
      <p:sp>
        <p:nvSpPr>
          <p:cNvPr id="4" name="Slide Number Placeholder 3"/>
          <p:cNvSpPr>
            <a:spLocks noGrp="1"/>
          </p:cNvSpPr>
          <p:nvPr>
            <p:ph type="sldNum" sz="quarter" idx="12"/>
          </p:nvPr>
        </p:nvSpPr>
        <p:spPr/>
        <p:txBody>
          <a:bodyPr/>
          <a:lstStyle/>
          <a:p>
            <a:fld id="{895740CC-497F-A94D-B855-144E65AFD84C}" type="slidenum">
              <a:rPr lang="en-US" smtClean="0"/>
              <a:t>63</a:t>
            </a:fld>
            <a:endParaRPr lang="en-US"/>
          </a:p>
        </p:txBody>
      </p:sp>
    </p:spTree>
    <p:extLst>
      <p:ext uri="{BB962C8B-B14F-4D97-AF65-F5344CB8AC3E}">
        <p14:creationId xmlns:p14="http://schemas.microsoft.com/office/powerpoint/2010/main" val="3316948452"/>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438"/>
            <a:ext cx="9144000" cy="577673"/>
          </a:xfrm>
        </p:spPr>
        <p:txBody>
          <a:bodyPr>
            <a:normAutofit/>
          </a:bodyPr>
          <a:lstStyle/>
          <a:p>
            <a:r>
              <a:rPr lang="en-US" sz="3200" b="1" dirty="0" smtClean="0"/>
              <a:t>The Boston, October 2014, Keynotes</a:t>
            </a:r>
            <a:endParaRPr lang="en-US" sz="3200" b="1" dirty="0"/>
          </a:p>
        </p:txBody>
      </p:sp>
      <p:sp>
        <p:nvSpPr>
          <p:cNvPr id="3" name="Content Placeholder 2"/>
          <p:cNvSpPr>
            <a:spLocks noGrp="1"/>
          </p:cNvSpPr>
          <p:nvPr>
            <p:ph idx="1"/>
          </p:nvPr>
        </p:nvSpPr>
        <p:spPr>
          <a:xfrm>
            <a:off x="270933" y="846667"/>
            <a:ext cx="8669867" cy="5672666"/>
          </a:xfrm>
        </p:spPr>
        <p:txBody>
          <a:bodyPr>
            <a:noAutofit/>
          </a:bodyPr>
          <a:lstStyle/>
          <a:p>
            <a:r>
              <a:rPr lang="en-US" sz="2400" dirty="0" smtClean="0"/>
              <a:t>Three pervasive monitoring-related keynote video sessions are available from the Boston M</a:t>
            </a:r>
            <a:r>
              <a:rPr lang="en-US" sz="2400" baseline="30000" dirty="0" smtClean="0"/>
              <a:t>3</a:t>
            </a:r>
            <a:r>
              <a:rPr lang="en-US" sz="2400" dirty="0" smtClean="0"/>
              <a:t>AAWG meeting.</a:t>
            </a:r>
            <a:endParaRPr lang="en-US" sz="2400" dirty="0"/>
          </a:p>
          <a:p>
            <a:r>
              <a:rPr lang="en-US" sz="2400" dirty="0" smtClean="0"/>
              <a:t>One session was by Brian D. Snow, retired NSA Senior Technical Director. </a:t>
            </a:r>
            <a:r>
              <a:rPr lang="en-US" sz="2400" dirty="0"/>
              <a:t>As noted at http://synaptic-</a:t>
            </a:r>
            <a:r>
              <a:rPr lang="en-US" sz="2400" dirty="0" err="1"/>
              <a:t>labs.com</a:t>
            </a:r>
            <a:r>
              <a:rPr lang="en-US" sz="2400" dirty="0"/>
              <a:t>/resources/security-bibliography/87-biographies/191-bio-brian-</a:t>
            </a:r>
            <a:r>
              <a:rPr lang="en-US" sz="2400" dirty="0" smtClean="0"/>
              <a:t>snow.html ,</a:t>
            </a:r>
            <a:r>
              <a:rPr lang="en-US" sz="2400" dirty="0"/>
              <a:t/>
            </a:r>
            <a:br>
              <a:rPr lang="en-US" sz="2400" dirty="0"/>
            </a:br>
            <a:r>
              <a:rPr lang="en-US" sz="2400" dirty="0"/>
              <a:t>"In all of his positions, he insisted that the actions NSA took to provide intelligence for our national and military leaders should not put U.S. persons or their rights at risk</a:t>
            </a:r>
            <a:r>
              <a:rPr lang="en-US" sz="2400" dirty="0" smtClean="0"/>
              <a:t>."</a:t>
            </a:r>
          </a:p>
          <a:p>
            <a:r>
              <a:rPr lang="en-US" sz="2400" dirty="0" smtClean="0"/>
              <a:t>A second session was by Dan Geer, a widely well-regarded cyber security expert. Wikipedia </a:t>
            </a:r>
            <a:r>
              <a:rPr lang="en-US" sz="2400" dirty="0"/>
              <a:t>states that "Geer is currently the chief information security officer for In-Q-Tel, a not-for-profit venture capital firm that invests in technology to support the Central Intelligence Agency</a:t>
            </a:r>
            <a:r>
              <a:rPr lang="en-US" sz="2400" dirty="0" smtClean="0"/>
              <a:t>."</a:t>
            </a:r>
          </a:p>
          <a:p>
            <a:r>
              <a:rPr lang="en-US" sz="2400" dirty="0" smtClean="0"/>
              <a:t>The third session was a joint Q&amp;A for both keynote speakers.</a:t>
            </a:r>
            <a:endParaRPr lang="en-US" sz="2400" dirty="0"/>
          </a:p>
        </p:txBody>
      </p:sp>
      <p:sp>
        <p:nvSpPr>
          <p:cNvPr id="4" name="Slide Number Placeholder 3"/>
          <p:cNvSpPr>
            <a:spLocks noGrp="1"/>
          </p:cNvSpPr>
          <p:nvPr>
            <p:ph type="sldNum" sz="quarter" idx="12"/>
          </p:nvPr>
        </p:nvSpPr>
        <p:spPr/>
        <p:txBody>
          <a:bodyPr/>
          <a:lstStyle/>
          <a:p>
            <a:fld id="{895740CC-497F-A94D-B855-144E65AFD84C}" type="slidenum">
              <a:rPr lang="en-US" smtClean="0"/>
              <a:t>64</a:t>
            </a:fld>
            <a:endParaRPr lang="en-US"/>
          </a:p>
        </p:txBody>
      </p:sp>
    </p:spTree>
    <p:extLst>
      <p:ext uri="{BB962C8B-B14F-4D97-AF65-F5344CB8AC3E}">
        <p14:creationId xmlns:p14="http://schemas.microsoft.com/office/powerpoint/2010/main" val="4076072054"/>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95740CC-497F-A94D-B855-144E65AFD84C}" type="slidenum">
              <a:rPr lang="en-US" smtClean="0"/>
              <a:t>65</a:t>
            </a:fld>
            <a:endParaRPr lang="en-US"/>
          </a:p>
        </p:txBody>
      </p:sp>
      <p:sp>
        <p:nvSpPr>
          <p:cNvPr id="3" name="TextBox 2"/>
          <p:cNvSpPr txBox="1"/>
          <p:nvPr/>
        </p:nvSpPr>
        <p:spPr>
          <a:xfrm>
            <a:off x="448647" y="5999943"/>
            <a:ext cx="8430763" cy="461665"/>
          </a:xfrm>
          <a:prstGeom prst="rect">
            <a:avLst/>
          </a:prstGeom>
          <a:noFill/>
        </p:spPr>
        <p:txBody>
          <a:bodyPr wrap="none" rtlCol="0">
            <a:spAutoFit/>
          </a:bodyPr>
          <a:lstStyle/>
          <a:p>
            <a:r>
              <a:rPr lang="en-US" sz="2400" b="1" dirty="0" smtClean="0"/>
              <a:t>Watch </a:t>
            </a:r>
            <a:r>
              <a:rPr lang="en-US" sz="2400" b="1" dirty="0"/>
              <a:t>it at https://</a:t>
            </a:r>
            <a:r>
              <a:rPr lang="en-US" sz="2400" b="1" dirty="0" err="1"/>
              <a:t>www.youtube.com</a:t>
            </a:r>
            <a:r>
              <a:rPr lang="en-US" sz="2400" b="1" dirty="0"/>
              <a:t>/</a:t>
            </a:r>
            <a:r>
              <a:rPr lang="en-US" sz="2400" b="1" dirty="0" err="1"/>
              <a:t>watch?v</a:t>
            </a:r>
            <a:r>
              <a:rPr lang="en-US" sz="2400" b="1" dirty="0"/>
              <a:t>=tM_c7_GOU1Q</a:t>
            </a:r>
          </a:p>
        </p:txBody>
      </p:sp>
      <p:pic>
        <p:nvPicPr>
          <p:cNvPr id="5" name="Picture 4" descr="brian-sno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 y="1250822"/>
            <a:ext cx="8115300" cy="4521200"/>
          </a:xfrm>
          <a:prstGeom prst="rect">
            <a:avLst/>
          </a:prstGeom>
        </p:spPr>
      </p:pic>
      <p:sp>
        <p:nvSpPr>
          <p:cNvPr id="6" name="Rectangle 5"/>
          <p:cNvSpPr/>
          <p:nvPr/>
        </p:nvSpPr>
        <p:spPr>
          <a:xfrm>
            <a:off x="0" y="159133"/>
            <a:ext cx="9144000" cy="584776"/>
          </a:xfrm>
          <a:prstGeom prst="rect">
            <a:avLst/>
          </a:prstGeom>
        </p:spPr>
        <p:txBody>
          <a:bodyPr wrap="square">
            <a:spAutoFit/>
          </a:bodyPr>
          <a:lstStyle/>
          <a:p>
            <a:pPr algn="ctr"/>
            <a:r>
              <a:rPr lang="en-US" sz="3200" b="1" dirty="0" smtClean="0"/>
              <a:t>Keynote: M</a:t>
            </a:r>
            <a:r>
              <a:rPr lang="en-US" sz="3200" b="1" baseline="30000" dirty="0" smtClean="0"/>
              <a:t>3</a:t>
            </a:r>
            <a:r>
              <a:rPr lang="en-US" sz="3200" b="1" dirty="0" smtClean="0"/>
              <a:t>AAWG Boston, October 22nd, 2014</a:t>
            </a:r>
            <a:endParaRPr lang="en-US" sz="3200" b="1" dirty="0"/>
          </a:p>
        </p:txBody>
      </p:sp>
    </p:spTree>
    <p:extLst>
      <p:ext uri="{BB962C8B-B14F-4D97-AF65-F5344CB8AC3E}">
        <p14:creationId xmlns:p14="http://schemas.microsoft.com/office/powerpoint/2010/main" val="2749049526"/>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95740CC-497F-A94D-B855-144E65AFD84C}" type="slidenum">
              <a:rPr lang="en-US" smtClean="0"/>
              <a:t>66</a:t>
            </a:fld>
            <a:endParaRPr lang="en-US"/>
          </a:p>
        </p:txBody>
      </p:sp>
      <p:sp>
        <p:nvSpPr>
          <p:cNvPr id="3" name="TextBox 2"/>
          <p:cNvSpPr txBox="1"/>
          <p:nvPr/>
        </p:nvSpPr>
        <p:spPr>
          <a:xfrm>
            <a:off x="448647" y="6032503"/>
            <a:ext cx="8410175" cy="461665"/>
          </a:xfrm>
          <a:prstGeom prst="rect">
            <a:avLst/>
          </a:prstGeom>
          <a:noFill/>
        </p:spPr>
        <p:txBody>
          <a:bodyPr wrap="none" rtlCol="0">
            <a:spAutoFit/>
          </a:bodyPr>
          <a:lstStyle/>
          <a:p>
            <a:r>
              <a:rPr lang="en-US" sz="2400" b="1" dirty="0" smtClean="0"/>
              <a:t>Watch </a:t>
            </a:r>
            <a:r>
              <a:rPr lang="en-US" sz="2400" b="1" dirty="0"/>
              <a:t>it at https://</a:t>
            </a:r>
            <a:r>
              <a:rPr lang="en-US" sz="2400" b="1" dirty="0" err="1"/>
              <a:t>www.youtube.com</a:t>
            </a:r>
            <a:r>
              <a:rPr lang="en-US" sz="2400" b="1" dirty="0"/>
              <a:t>/</a:t>
            </a:r>
            <a:r>
              <a:rPr lang="en-US" sz="2400" b="1" dirty="0" err="1"/>
              <a:t>watch?v</a:t>
            </a:r>
            <a:r>
              <a:rPr lang="en-US" sz="2400" b="1" dirty="0"/>
              <a:t>=WvW9dVzz_Kg</a:t>
            </a:r>
          </a:p>
        </p:txBody>
      </p:sp>
      <p:pic>
        <p:nvPicPr>
          <p:cNvPr id="2" name="Picture 1" descr="dan-ge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1155888"/>
            <a:ext cx="8115300" cy="4737100"/>
          </a:xfrm>
          <a:prstGeom prst="rect">
            <a:avLst/>
          </a:prstGeom>
        </p:spPr>
      </p:pic>
      <p:sp>
        <p:nvSpPr>
          <p:cNvPr id="6" name="Rectangle 5"/>
          <p:cNvSpPr/>
          <p:nvPr/>
        </p:nvSpPr>
        <p:spPr>
          <a:xfrm>
            <a:off x="0" y="159133"/>
            <a:ext cx="9144000" cy="584776"/>
          </a:xfrm>
          <a:prstGeom prst="rect">
            <a:avLst/>
          </a:prstGeom>
        </p:spPr>
        <p:txBody>
          <a:bodyPr wrap="square">
            <a:spAutoFit/>
          </a:bodyPr>
          <a:lstStyle/>
          <a:p>
            <a:pPr algn="ctr"/>
            <a:r>
              <a:rPr lang="en-US" sz="3200" b="1" dirty="0" smtClean="0"/>
              <a:t>Keynote: M</a:t>
            </a:r>
            <a:r>
              <a:rPr lang="en-US" sz="3200" b="1" baseline="30000" dirty="0" smtClean="0"/>
              <a:t>3</a:t>
            </a:r>
            <a:r>
              <a:rPr lang="en-US" sz="3200" b="1" dirty="0" smtClean="0"/>
              <a:t>AAWG Boston, October 22nd, 2014</a:t>
            </a:r>
            <a:endParaRPr lang="en-US" sz="3200" b="1" dirty="0"/>
          </a:p>
        </p:txBody>
      </p:sp>
    </p:spTree>
    <p:extLst>
      <p:ext uri="{BB962C8B-B14F-4D97-AF65-F5344CB8AC3E}">
        <p14:creationId xmlns:p14="http://schemas.microsoft.com/office/powerpoint/2010/main" val="3522867349"/>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95740CC-497F-A94D-B855-144E65AFD84C}" type="slidenum">
              <a:rPr lang="en-US" smtClean="0"/>
              <a:t>67</a:t>
            </a:fld>
            <a:endParaRPr lang="en-US"/>
          </a:p>
        </p:txBody>
      </p:sp>
      <p:sp>
        <p:nvSpPr>
          <p:cNvPr id="3" name="TextBox 2"/>
          <p:cNvSpPr txBox="1"/>
          <p:nvPr/>
        </p:nvSpPr>
        <p:spPr>
          <a:xfrm>
            <a:off x="495300" y="5982144"/>
            <a:ext cx="8327921" cy="461665"/>
          </a:xfrm>
          <a:prstGeom prst="rect">
            <a:avLst/>
          </a:prstGeom>
          <a:noFill/>
        </p:spPr>
        <p:txBody>
          <a:bodyPr wrap="none" rtlCol="0">
            <a:spAutoFit/>
          </a:bodyPr>
          <a:lstStyle/>
          <a:p>
            <a:r>
              <a:rPr lang="en-US" sz="2400" b="1" dirty="0" smtClean="0"/>
              <a:t>Watch </a:t>
            </a:r>
            <a:r>
              <a:rPr lang="en-US" sz="2400" b="1" dirty="0"/>
              <a:t>it at https://</a:t>
            </a:r>
            <a:r>
              <a:rPr lang="en-US" sz="2400" b="1" dirty="0" err="1"/>
              <a:t>www.youtube.com</a:t>
            </a:r>
            <a:r>
              <a:rPr lang="en-US" sz="2400" b="1" dirty="0"/>
              <a:t>/</a:t>
            </a:r>
            <a:r>
              <a:rPr lang="en-US" sz="2400" b="1" dirty="0" err="1"/>
              <a:t>watch?v</a:t>
            </a:r>
            <a:r>
              <a:rPr lang="en-US" sz="2400" b="1" dirty="0"/>
              <a:t>=vM2pcRtOb6Y</a:t>
            </a:r>
          </a:p>
        </p:txBody>
      </p:sp>
      <p:pic>
        <p:nvPicPr>
          <p:cNvPr id="5" name="Picture 4" descr="keynote-q-and-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053" y="1107048"/>
            <a:ext cx="8153400" cy="4724400"/>
          </a:xfrm>
          <a:prstGeom prst="rect">
            <a:avLst/>
          </a:prstGeom>
        </p:spPr>
      </p:pic>
      <p:sp>
        <p:nvSpPr>
          <p:cNvPr id="6" name="Rectangle 5"/>
          <p:cNvSpPr/>
          <p:nvPr/>
        </p:nvSpPr>
        <p:spPr>
          <a:xfrm>
            <a:off x="0" y="159133"/>
            <a:ext cx="9144000" cy="584776"/>
          </a:xfrm>
          <a:prstGeom prst="rect">
            <a:avLst/>
          </a:prstGeom>
        </p:spPr>
        <p:txBody>
          <a:bodyPr wrap="square">
            <a:spAutoFit/>
          </a:bodyPr>
          <a:lstStyle/>
          <a:p>
            <a:pPr algn="ctr"/>
            <a:r>
              <a:rPr lang="en-US" sz="3200" b="1" dirty="0" smtClean="0"/>
              <a:t>Keynote Q&amp;A: M</a:t>
            </a:r>
            <a:r>
              <a:rPr lang="en-US" sz="3200" b="1" baseline="30000" dirty="0" smtClean="0"/>
              <a:t>3</a:t>
            </a:r>
            <a:r>
              <a:rPr lang="en-US" sz="3200" b="1" dirty="0" smtClean="0"/>
              <a:t>AAWG Boston, October 22nd, 2014</a:t>
            </a:r>
            <a:endParaRPr lang="en-US" sz="3200" b="1" dirty="0"/>
          </a:p>
        </p:txBody>
      </p:sp>
    </p:spTree>
    <p:extLst>
      <p:ext uri="{BB962C8B-B14F-4D97-AF65-F5344CB8AC3E}">
        <p14:creationId xmlns:p14="http://schemas.microsoft.com/office/powerpoint/2010/main" val="1933720572"/>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87778"/>
            <a:ext cx="7772400" cy="2779889"/>
          </a:xfrm>
        </p:spPr>
        <p:txBody>
          <a:bodyPr>
            <a:normAutofit/>
          </a:bodyPr>
          <a:lstStyle/>
          <a:p>
            <a:r>
              <a:rPr lang="en-US" sz="3200" b="1" dirty="0" smtClean="0"/>
              <a:t>VI. Tackling Passive Monitoring</a:t>
            </a:r>
            <a:br>
              <a:rPr lang="en-US" sz="3200" b="1" dirty="0" smtClean="0"/>
            </a:br>
            <a:r>
              <a:rPr lang="en-US" sz="3200" b="1" dirty="0" smtClean="0"/>
              <a:t>(aka "Network Eavesdropping")</a:t>
            </a:r>
            <a:br>
              <a:rPr lang="en-US" sz="3200" b="1" dirty="0" smtClean="0"/>
            </a:br>
            <a:r>
              <a:rPr lang="en-US" sz="3200" b="1" dirty="0"/>
              <a:t/>
            </a:r>
            <a:br>
              <a:rPr lang="en-US" sz="3200" b="1" dirty="0"/>
            </a:br>
            <a:r>
              <a:rPr lang="en-US" sz="3200" b="1" dirty="0" smtClean="0"/>
              <a:t>The First Board-Approved M3AAWG </a:t>
            </a:r>
            <a:br>
              <a:rPr lang="en-US" sz="3200" b="1" dirty="0" smtClean="0"/>
            </a:br>
            <a:r>
              <a:rPr lang="en-US" sz="3200" b="1" dirty="0" smtClean="0"/>
              <a:t>Anti-Pervasive Monitoring Recommendation</a:t>
            </a:r>
            <a:endParaRPr lang="en-US" sz="3200" b="1" dirty="0"/>
          </a:p>
        </p:txBody>
      </p:sp>
    </p:spTree>
    <p:extLst>
      <p:ext uri="{BB962C8B-B14F-4D97-AF65-F5344CB8AC3E}">
        <p14:creationId xmlns:p14="http://schemas.microsoft.com/office/powerpoint/2010/main" val="1922011531"/>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9170"/>
            <a:ext cx="9144000" cy="583127"/>
          </a:xfrm>
        </p:spPr>
        <p:txBody>
          <a:bodyPr>
            <a:normAutofit/>
          </a:bodyPr>
          <a:lstStyle/>
          <a:p>
            <a:r>
              <a:rPr lang="en-US" sz="3200" b="1" dirty="0" smtClean="0"/>
              <a:t>Opportunistic Encryption of Email In Transit</a:t>
            </a:r>
            <a:endParaRPr lang="en-US" sz="3200" b="1" dirty="0"/>
          </a:p>
        </p:txBody>
      </p:sp>
      <p:sp>
        <p:nvSpPr>
          <p:cNvPr id="3" name="Content Placeholder 2"/>
          <p:cNvSpPr>
            <a:spLocks noGrp="1"/>
          </p:cNvSpPr>
          <p:nvPr>
            <p:ph idx="1"/>
          </p:nvPr>
        </p:nvSpPr>
        <p:spPr>
          <a:xfrm>
            <a:off x="197931" y="973234"/>
            <a:ext cx="8791435" cy="5608467"/>
          </a:xfrm>
        </p:spPr>
        <p:txBody>
          <a:bodyPr>
            <a:noAutofit/>
          </a:bodyPr>
          <a:lstStyle/>
          <a:p>
            <a:r>
              <a:rPr lang="en-US" sz="2400" dirty="0" smtClean="0"/>
              <a:t>As you might expect, given that email is a core area of M</a:t>
            </a:r>
            <a:r>
              <a:rPr lang="en-US" sz="2400" baseline="30000" dirty="0" smtClean="0"/>
              <a:t>3</a:t>
            </a:r>
            <a:r>
              <a:rPr lang="en-US" sz="2400" dirty="0" smtClean="0"/>
              <a:t>AAWG attention, </a:t>
            </a:r>
            <a:r>
              <a:rPr lang="en-US" sz="2400" b="1" dirty="0" smtClean="0"/>
              <a:t>M</a:t>
            </a:r>
            <a:r>
              <a:rPr lang="en-US" sz="2400" b="1" baseline="30000" dirty="0" smtClean="0"/>
              <a:t>3</a:t>
            </a:r>
            <a:r>
              <a:rPr lang="en-US" sz="2400" b="1" dirty="0" smtClean="0"/>
              <a:t>AAWG's first Board-approved anti-pervasive-monitoring recommendation</a:t>
            </a:r>
            <a:r>
              <a:rPr lang="en-US" sz="2400" dirty="0" smtClean="0"/>
              <a:t> was around</a:t>
            </a:r>
            <a:r>
              <a:rPr lang="en-US" sz="2400" dirty="0"/>
              <a:t> </a:t>
            </a:r>
            <a:r>
              <a:rPr lang="en-US" sz="2400" b="1" dirty="0" smtClean="0"/>
              <a:t>"TLS </a:t>
            </a:r>
            <a:r>
              <a:rPr lang="en-US" sz="2400" b="1" dirty="0"/>
              <a:t>for Mail: </a:t>
            </a:r>
            <a:r>
              <a:rPr lang="en-US" sz="2400" b="1" dirty="0" smtClean="0"/>
              <a:t/>
            </a:r>
            <a:br>
              <a:rPr lang="en-US" sz="2400" b="1" dirty="0" smtClean="0"/>
            </a:br>
            <a:r>
              <a:rPr lang="en-US" sz="2400" b="1" dirty="0" smtClean="0"/>
              <a:t>M</a:t>
            </a:r>
            <a:r>
              <a:rPr lang="en-US" sz="2400" b="1" baseline="30000" dirty="0" smtClean="0"/>
              <a:t>3</a:t>
            </a:r>
            <a:r>
              <a:rPr lang="en-US" sz="2400" b="1" dirty="0" smtClean="0"/>
              <a:t>AAWG Initial Recommendations"</a:t>
            </a:r>
            <a:r>
              <a:rPr lang="en-US" sz="2400" dirty="0"/>
              <a:t/>
            </a:r>
            <a:br>
              <a:rPr lang="en-US" sz="2400" dirty="0"/>
            </a:br>
            <a:r>
              <a:rPr lang="en-US" sz="2400" dirty="0" smtClean="0"/>
              <a:t/>
            </a:r>
            <a:br>
              <a:rPr lang="en-US" sz="2400" dirty="0" smtClean="0"/>
            </a:br>
            <a:r>
              <a:rPr lang="en-US" sz="2400" dirty="0" smtClean="0"/>
              <a:t>See</a:t>
            </a:r>
            <a:r>
              <a:rPr lang="en-US" sz="2400" dirty="0"/>
              <a:t> </a:t>
            </a:r>
            <a:r>
              <a:rPr lang="en-US" sz="2400" dirty="0" smtClean="0"/>
              <a:t>https://www.m3aawg.org/sites/default/files/document</a:t>
            </a:r>
            <a:r>
              <a:rPr lang="en-US" sz="2400" dirty="0"/>
              <a:t>/</a:t>
            </a:r>
            <a:r>
              <a:rPr lang="en-US" sz="2400" dirty="0" smtClean="0"/>
              <a:t>M3AAWG_TLS_Initial_Recommendations-2014-12.pdf</a:t>
            </a:r>
          </a:p>
          <a:p>
            <a:endParaRPr lang="en-US" sz="2400" dirty="0"/>
          </a:p>
          <a:p>
            <a:r>
              <a:rPr lang="en-US" sz="2400" dirty="0" smtClean="0"/>
              <a:t>This </a:t>
            </a:r>
            <a:r>
              <a:rPr lang="en-US" sz="2400" b="1" dirty="0" smtClean="0"/>
              <a:t>M</a:t>
            </a:r>
            <a:r>
              <a:rPr lang="en-US" sz="2400" b="1" baseline="30000" dirty="0" smtClean="0"/>
              <a:t>3</a:t>
            </a:r>
            <a:r>
              <a:rPr lang="en-US" sz="2400" b="1" dirty="0" smtClean="0"/>
              <a:t>AAWG Board-approved document</a:t>
            </a:r>
            <a:r>
              <a:rPr lang="en-US" sz="2400" dirty="0" smtClean="0"/>
              <a:t> is short (just two pages!) with some pretty basic recommendations:</a:t>
            </a:r>
            <a:endParaRPr lang="en-US" sz="2000" dirty="0"/>
          </a:p>
          <a:p>
            <a:pPr lvl="1"/>
            <a:r>
              <a:rPr lang="en-US" sz="2400" dirty="0" smtClean="0"/>
              <a:t>Protect </a:t>
            </a:r>
            <a:r>
              <a:rPr lang="en-US" sz="2400" dirty="0"/>
              <a:t>mail flows between providers with opportunistic </a:t>
            </a:r>
            <a:r>
              <a:rPr lang="en-US" sz="2400" dirty="0" smtClean="0"/>
              <a:t>TLS</a:t>
            </a:r>
          </a:p>
          <a:p>
            <a:pPr lvl="1"/>
            <a:r>
              <a:rPr lang="en-US" sz="2400" dirty="0"/>
              <a:t>Protect intracompany network traffic from </a:t>
            </a:r>
            <a:r>
              <a:rPr lang="en-US" sz="2400" dirty="0" smtClean="0"/>
              <a:t>eavesdropping</a:t>
            </a:r>
          </a:p>
          <a:p>
            <a:pPr lvl="1"/>
            <a:r>
              <a:rPr lang="en-US" sz="2400" dirty="0"/>
              <a:t>Protect user passwords from eavesdropping (IMAPS/POPS/SMTP Submit/web email </a:t>
            </a:r>
            <a:r>
              <a:rPr lang="en-US" sz="2400" dirty="0" smtClean="0"/>
              <a:t>interface</a:t>
            </a:r>
            <a:r>
              <a:rPr lang="en-US" sz="2400" dirty="0"/>
              <a:t>) </a:t>
            </a:r>
          </a:p>
        </p:txBody>
      </p:sp>
      <p:sp>
        <p:nvSpPr>
          <p:cNvPr id="4" name="Slide Number Placeholder 3"/>
          <p:cNvSpPr>
            <a:spLocks noGrp="1"/>
          </p:cNvSpPr>
          <p:nvPr>
            <p:ph type="sldNum" sz="quarter" idx="12"/>
          </p:nvPr>
        </p:nvSpPr>
        <p:spPr/>
        <p:txBody>
          <a:bodyPr/>
          <a:lstStyle/>
          <a:p>
            <a:fld id="{895740CC-497F-A94D-B855-144E65AFD84C}" type="slidenum">
              <a:rPr lang="en-US" smtClean="0"/>
              <a:t>69</a:t>
            </a:fld>
            <a:endParaRPr lang="en-US"/>
          </a:p>
        </p:txBody>
      </p:sp>
    </p:spTree>
    <p:extLst>
      <p:ext uri="{BB962C8B-B14F-4D97-AF65-F5344CB8AC3E}">
        <p14:creationId xmlns:p14="http://schemas.microsoft.com/office/powerpoint/2010/main" val="34041928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8885"/>
            <a:ext cx="9144000" cy="597240"/>
          </a:xfrm>
        </p:spPr>
        <p:txBody>
          <a:bodyPr>
            <a:normAutofit/>
          </a:bodyPr>
          <a:lstStyle/>
          <a:p>
            <a:r>
              <a:rPr lang="en-US" sz="3200" b="1" dirty="0" smtClean="0"/>
              <a:t>Reactions</a:t>
            </a:r>
            <a:endParaRPr lang="en-US" sz="3200" b="1" dirty="0"/>
          </a:p>
        </p:txBody>
      </p:sp>
      <p:sp>
        <p:nvSpPr>
          <p:cNvPr id="3" name="Content Placeholder 2"/>
          <p:cNvSpPr>
            <a:spLocks noGrp="1"/>
          </p:cNvSpPr>
          <p:nvPr>
            <p:ph idx="1"/>
          </p:nvPr>
        </p:nvSpPr>
        <p:spPr>
          <a:xfrm>
            <a:off x="270933" y="911687"/>
            <a:ext cx="8669867" cy="5607645"/>
          </a:xfrm>
        </p:spPr>
        <p:txBody>
          <a:bodyPr>
            <a:noAutofit/>
          </a:bodyPr>
          <a:lstStyle/>
          <a:p>
            <a:r>
              <a:rPr lang="en-US" sz="2400" dirty="0" smtClean="0"/>
              <a:t>Many were angry, shocked, and dismayed over what was reported by </a:t>
            </a:r>
            <a:r>
              <a:rPr lang="en-US" sz="2400" i="1" dirty="0" smtClean="0"/>
              <a:t>The Guardian</a:t>
            </a:r>
            <a:r>
              <a:rPr lang="en-US" sz="2400" dirty="0" smtClean="0"/>
              <a:t> and other news outlets.</a:t>
            </a:r>
          </a:p>
          <a:p>
            <a:r>
              <a:rPr lang="en-US" sz="2400" b="1" i="1" dirty="0" smtClean="0"/>
              <a:t>Online pervasive monitoring of </a:t>
            </a:r>
            <a:r>
              <a:rPr lang="en-US" sz="2400" b="1" i="1" u="sng" dirty="0" smtClean="0"/>
              <a:t>domestic</a:t>
            </a:r>
            <a:r>
              <a:rPr lang="en-US" sz="2400" b="1" i="1" dirty="0" smtClean="0"/>
              <a:t> customer metadata? </a:t>
            </a:r>
            <a:r>
              <a:rPr lang="en-US" sz="2400" dirty="0" smtClean="0"/>
              <a:t>What about Constitutional protections against unreasonable search and seizure? What about Americans' right to privacy?</a:t>
            </a:r>
            <a:endParaRPr lang="en-US" sz="2400" dirty="0"/>
          </a:p>
          <a:p>
            <a:r>
              <a:rPr lang="en-US" sz="2400" dirty="0" smtClean="0"/>
              <a:t>This pervasive monitoring was even viewed by some in the community as a </a:t>
            </a:r>
            <a:r>
              <a:rPr lang="en-US" sz="2400" b="1" i="1" dirty="0" smtClean="0"/>
              <a:t>personal affront</a:t>
            </a:r>
            <a:r>
              <a:rPr lang="en-US" sz="2400" b="1" i="1" dirty="0"/>
              <a:t>.</a:t>
            </a:r>
            <a:r>
              <a:rPr lang="en-US" sz="2400" dirty="0"/>
              <a:t> </a:t>
            </a:r>
            <a:endParaRPr lang="en-US" sz="2400" dirty="0" smtClean="0"/>
          </a:p>
          <a:p>
            <a:pPr lvl="1"/>
            <a:r>
              <a:rPr lang="en-US" sz="2000" dirty="0" smtClean="0"/>
              <a:t>It </a:t>
            </a:r>
            <a:r>
              <a:rPr lang="en-US" sz="2000" dirty="0"/>
              <a:t>takes a lot of </a:t>
            </a:r>
            <a:r>
              <a:rPr lang="en-US" sz="2000" dirty="0" smtClean="0"/>
              <a:t>effort to </a:t>
            </a:r>
            <a:r>
              <a:rPr lang="en-US" sz="2000" dirty="0"/>
              <a:t>build and run complex </a:t>
            </a:r>
            <a:r>
              <a:rPr lang="en-US" sz="2000" dirty="0" smtClean="0"/>
              <a:t>Internet-scale systems. </a:t>
            </a:r>
            <a:r>
              <a:rPr lang="en-US" sz="2000" dirty="0"/>
              <a:t>Technical </a:t>
            </a:r>
            <a:r>
              <a:rPr lang="en-US" sz="2000" dirty="0" smtClean="0"/>
              <a:t>people</a:t>
            </a:r>
            <a:r>
              <a:rPr lang="en-US" sz="2000" dirty="0"/>
              <a:t> </a:t>
            </a:r>
            <a:r>
              <a:rPr lang="en-US" sz="2000" dirty="0" smtClean="0"/>
              <a:t>tend to throw themselves into their work and take great pride in how they build and operate their networks and systems, including the security and privacy thereof. </a:t>
            </a:r>
          </a:p>
          <a:p>
            <a:pPr lvl="1"/>
            <a:r>
              <a:rPr lang="en-US" sz="2000" dirty="0" smtClean="0"/>
              <a:t>Having that undercut by the U.S. intelligence community felt </a:t>
            </a:r>
            <a:r>
              <a:rPr lang="en-US" sz="2000" b="1" dirty="0" smtClean="0"/>
              <a:t>insulting, dismissive, and violative.</a:t>
            </a:r>
          </a:p>
          <a:p>
            <a:r>
              <a:rPr lang="en-US" sz="2400" dirty="0" smtClean="0"/>
              <a:t>Many also worried that Snowden's disclosures would cause a </a:t>
            </a:r>
            <a:br>
              <a:rPr lang="en-US" sz="2400" dirty="0" smtClean="0"/>
            </a:br>
            <a:r>
              <a:rPr lang="en-US" sz="2400" b="1" dirty="0" smtClean="0"/>
              <a:t>loss of customer confidence</a:t>
            </a:r>
            <a:r>
              <a:rPr lang="en-US" sz="2400" dirty="0" smtClean="0"/>
              <a:t> and </a:t>
            </a:r>
            <a:r>
              <a:rPr lang="en-US" sz="2400" b="1" dirty="0" smtClean="0"/>
              <a:t>be commercially damaging</a:t>
            </a:r>
            <a:r>
              <a:rPr lang="en-US" sz="2400" dirty="0" smtClean="0"/>
              <a:t>.</a:t>
            </a:r>
          </a:p>
        </p:txBody>
      </p:sp>
      <p:sp>
        <p:nvSpPr>
          <p:cNvPr id="4" name="Slide Number Placeholder 3"/>
          <p:cNvSpPr>
            <a:spLocks noGrp="1"/>
          </p:cNvSpPr>
          <p:nvPr>
            <p:ph type="sldNum" sz="quarter" idx="12"/>
          </p:nvPr>
        </p:nvSpPr>
        <p:spPr/>
        <p:txBody>
          <a:bodyPr/>
          <a:lstStyle/>
          <a:p>
            <a:fld id="{895740CC-497F-A94D-B855-144E65AFD84C}" type="slidenum">
              <a:rPr lang="en-US" smtClean="0"/>
              <a:t>7</a:t>
            </a:fld>
            <a:endParaRPr lang="en-US"/>
          </a:p>
        </p:txBody>
      </p:sp>
    </p:spTree>
    <p:extLst>
      <p:ext uri="{BB962C8B-B14F-4D97-AF65-F5344CB8AC3E}">
        <p14:creationId xmlns:p14="http://schemas.microsoft.com/office/powerpoint/2010/main" val="1553735002"/>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770"/>
            <a:ext cx="9144000" cy="1092988"/>
          </a:xfrm>
        </p:spPr>
        <p:txBody>
          <a:bodyPr>
            <a:normAutofit/>
          </a:bodyPr>
          <a:lstStyle/>
          <a:p>
            <a:r>
              <a:rPr lang="en-US" sz="3200" b="1" i="1" u="sng" dirty="0" smtClean="0"/>
              <a:t>IS</a:t>
            </a:r>
            <a:r>
              <a:rPr lang="en-US" sz="3200" b="1" dirty="0" smtClean="0"/>
              <a:t> Email Getting Encrypted</a:t>
            </a:r>
            <a:r>
              <a:rPr lang="en-US" sz="3200" b="1" dirty="0"/>
              <a:t> </a:t>
            </a:r>
            <a:r>
              <a:rPr lang="en-US" sz="3200" b="1" dirty="0" smtClean="0"/>
              <a:t>In Transit? </a:t>
            </a:r>
            <a:br>
              <a:rPr lang="en-US" sz="3200" b="1" dirty="0" smtClean="0"/>
            </a:br>
            <a:r>
              <a:rPr lang="en-US" sz="3200" b="1" dirty="0" smtClean="0"/>
              <a:t>YES! </a:t>
            </a:r>
            <a:r>
              <a:rPr lang="en-US" sz="3200" b="1" u="sng" dirty="0" smtClean="0"/>
              <a:t>Out</a:t>
            </a:r>
            <a:r>
              <a:rPr lang="en-US" sz="3200" b="1" dirty="0" smtClean="0"/>
              <a:t>bound From Google...</a:t>
            </a:r>
            <a:endParaRPr lang="en-US" sz="3200" b="1" dirty="0"/>
          </a:p>
        </p:txBody>
      </p:sp>
      <p:sp>
        <p:nvSpPr>
          <p:cNvPr id="5" name="TextBox 4"/>
          <p:cNvSpPr txBox="1"/>
          <p:nvPr/>
        </p:nvSpPr>
        <p:spPr>
          <a:xfrm>
            <a:off x="775271" y="6281512"/>
            <a:ext cx="6805206" cy="369332"/>
          </a:xfrm>
          <a:prstGeom prst="rect">
            <a:avLst/>
          </a:prstGeom>
          <a:noFill/>
        </p:spPr>
        <p:txBody>
          <a:bodyPr wrap="none" rtlCol="0">
            <a:spAutoFit/>
          </a:bodyPr>
          <a:lstStyle/>
          <a:p>
            <a:r>
              <a:rPr lang="en-US" dirty="0"/>
              <a:t>https://www.google.com/</a:t>
            </a:r>
            <a:r>
              <a:rPr lang="en-US" dirty="0" err="1"/>
              <a:t>transparencyreport</a:t>
            </a:r>
            <a:r>
              <a:rPr lang="en-US" dirty="0"/>
              <a:t>/</a:t>
            </a:r>
            <a:r>
              <a:rPr lang="en-US" dirty="0" err="1"/>
              <a:t>saferemail</a:t>
            </a:r>
            <a:r>
              <a:rPr lang="en-US" dirty="0"/>
              <a:t>/#region=019</a:t>
            </a:r>
          </a:p>
        </p:txBody>
      </p:sp>
      <p:sp>
        <p:nvSpPr>
          <p:cNvPr id="3" name="Slide Number Placeholder 2"/>
          <p:cNvSpPr>
            <a:spLocks noGrp="1"/>
          </p:cNvSpPr>
          <p:nvPr>
            <p:ph type="sldNum" sz="quarter" idx="12"/>
          </p:nvPr>
        </p:nvSpPr>
        <p:spPr/>
        <p:txBody>
          <a:bodyPr/>
          <a:lstStyle/>
          <a:p>
            <a:fld id="{895740CC-497F-A94D-B855-144E65AFD84C}" type="slidenum">
              <a:rPr lang="en-US" smtClean="0"/>
              <a:t>70</a:t>
            </a:fld>
            <a:endParaRPr lang="en-US"/>
          </a:p>
        </p:txBody>
      </p:sp>
      <p:pic>
        <p:nvPicPr>
          <p:cNvPr id="6" name="Picture 5" descr="tls-outb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124" y="1380212"/>
            <a:ext cx="8456788" cy="4976138"/>
          </a:xfrm>
          <a:prstGeom prst="rect">
            <a:avLst/>
          </a:prstGeom>
        </p:spPr>
      </p:pic>
    </p:spTree>
    <p:extLst>
      <p:ext uri="{BB962C8B-B14F-4D97-AF65-F5344CB8AC3E}">
        <p14:creationId xmlns:p14="http://schemas.microsoft.com/office/powerpoint/2010/main" val="2145084907"/>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5875"/>
            <a:ext cx="9144000" cy="635072"/>
          </a:xfrm>
        </p:spPr>
        <p:txBody>
          <a:bodyPr>
            <a:normAutofit/>
          </a:bodyPr>
          <a:lstStyle/>
          <a:p>
            <a:r>
              <a:rPr lang="en-US" sz="3200" b="1" u="sng" dirty="0" smtClean="0"/>
              <a:t>In</a:t>
            </a:r>
            <a:r>
              <a:rPr lang="en-US" sz="3200" b="1" dirty="0" smtClean="0"/>
              <a:t>bound To Google...</a:t>
            </a:r>
            <a:endParaRPr lang="en-US" sz="3200" b="1" dirty="0"/>
          </a:p>
        </p:txBody>
      </p:sp>
      <p:sp>
        <p:nvSpPr>
          <p:cNvPr id="5" name="TextBox 4"/>
          <p:cNvSpPr txBox="1"/>
          <p:nvPr/>
        </p:nvSpPr>
        <p:spPr>
          <a:xfrm>
            <a:off x="775271" y="6281512"/>
            <a:ext cx="6805206" cy="369332"/>
          </a:xfrm>
          <a:prstGeom prst="rect">
            <a:avLst/>
          </a:prstGeom>
          <a:noFill/>
        </p:spPr>
        <p:txBody>
          <a:bodyPr wrap="none" rtlCol="0">
            <a:spAutoFit/>
          </a:bodyPr>
          <a:lstStyle/>
          <a:p>
            <a:r>
              <a:rPr lang="en-US" dirty="0"/>
              <a:t>https://www.google.com/</a:t>
            </a:r>
            <a:r>
              <a:rPr lang="en-US" dirty="0" err="1"/>
              <a:t>transparencyreport</a:t>
            </a:r>
            <a:r>
              <a:rPr lang="en-US" dirty="0"/>
              <a:t>/</a:t>
            </a:r>
            <a:r>
              <a:rPr lang="en-US" dirty="0" err="1"/>
              <a:t>saferemail</a:t>
            </a:r>
            <a:r>
              <a:rPr lang="en-US" dirty="0"/>
              <a:t>/#region=019</a:t>
            </a:r>
          </a:p>
        </p:txBody>
      </p:sp>
      <p:sp>
        <p:nvSpPr>
          <p:cNvPr id="3" name="Slide Number Placeholder 2"/>
          <p:cNvSpPr>
            <a:spLocks noGrp="1"/>
          </p:cNvSpPr>
          <p:nvPr>
            <p:ph type="sldNum" sz="quarter" idx="12"/>
          </p:nvPr>
        </p:nvSpPr>
        <p:spPr/>
        <p:txBody>
          <a:bodyPr/>
          <a:lstStyle/>
          <a:p>
            <a:fld id="{895740CC-497F-A94D-B855-144E65AFD84C}" type="slidenum">
              <a:rPr lang="en-US" smtClean="0"/>
              <a:t>71</a:t>
            </a:fld>
            <a:endParaRPr lang="en-US"/>
          </a:p>
        </p:txBody>
      </p:sp>
      <p:pic>
        <p:nvPicPr>
          <p:cNvPr id="4" name="Picture 3" descr="outb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9415" y="1084785"/>
            <a:ext cx="5080000" cy="4800600"/>
          </a:xfrm>
          <a:prstGeom prst="rect">
            <a:avLst/>
          </a:prstGeom>
        </p:spPr>
      </p:pic>
    </p:spTree>
    <p:extLst>
      <p:ext uri="{BB962C8B-B14F-4D97-AF65-F5344CB8AC3E}">
        <p14:creationId xmlns:p14="http://schemas.microsoft.com/office/powerpoint/2010/main" val="2114615448"/>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6973"/>
            <a:ext cx="9143999" cy="884100"/>
          </a:xfrm>
        </p:spPr>
        <p:txBody>
          <a:bodyPr>
            <a:normAutofit/>
          </a:bodyPr>
          <a:lstStyle/>
          <a:p>
            <a:r>
              <a:rPr lang="en-US" sz="3200" b="1" dirty="0" smtClean="0">
                <a:latin typeface="Calibri"/>
                <a:cs typeface="Calibri"/>
              </a:rPr>
              <a:t>All Those 100%'s and 99.99%'s?</a:t>
            </a:r>
            <a:br>
              <a:rPr lang="en-US" sz="3200" b="1" dirty="0" smtClean="0">
                <a:latin typeface="Calibri"/>
                <a:cs typeface="Calibri"/>
              </a:rPr>
            </a:br>
            <a:r>
              <a:rPr lang="en-US" sz="3200" b="1" dirty="0" smtClean="0">
                <a:latin typeface="Calibri"/>
                <a:cs typeface="Calibri"/>
              </a:rPr>
              <a:t>Those Numbers Represent A Bit of a Miracle...</a:t>
            </a:r>
            <a:endParaRPr lang="en-US" sz="3200" b="1" dirty="0">
              <a:latin typeface="Calibri"/>
              <a:cs typeface="Calibri"/>
            </a:endParaRPr>
          </a:p>
        </p:txBody>
      </p:sp>
      <p:sp>
        <p:nvSpPr>
          <p:cNvPr id="3" name="Content Placeholder 2"/>
          <p:cNvSpPr>
            <a:spLocks noGrp="1"/>
          </p:cNvSpPr>
          <p:nvPr>
            <p:ph idx="1"/>
          </p:nvPr>
        </p:nvSpPr>
        <p:spPr>
          <a:xfrm>
            <a:off x="249027" y="1282567"/>
            <a:ext cx="8641275" cy="5329503"/>
          </a:xfrm>
        </p:spPr>
        <p:txBody>
          <a:bodyPr>
            <a:normAutofit/>
          </a:bodyPr>
          <a:lstStyle/>
          <a:p>
            <a:r>
              <a:rPr lang="en-US" sz="2400" dirty="0" smtClean="0">
                <a:latin typeface="Calibri"/>
                <a:cs typeface="Calibri"/>
              </a:rPr>
              <a:t>Few security technologies </a:t>
            </a:r>
            <a:r>
              <a:rPr lang="en-US" sz="2400" i="1" dirty="0" smtClean="0">
                <a:latin typeface="Calibri"/>
                <a:cs typeface="Calibri"/>
              </a:rPr>
              <a:t>ever</a:t>
            </a:r>
            <a:r>
              <a:rPr lang="en-US" sz="2400" dirty="0" smtClean="0">
                <a:latin typeface="Calibri"/>
                <a:cs typeface="Calibri"/>
              </a:rPr>
              <a:t> successfully deploy at Internet scale.</a:t>
            </a:r>
          </a:p>
          <a:p>
            <a:endParaRPr lang="en-US" sz="2400" dirty="0">
              <a:latin typeface="Calibri"/>
              <a:cs typeface="Calibri"/>
            </a:endParaRPr>
          </a:p>
          <a:p>
            <a:r>
              <a:rPr lang="en-US" sz="2400" b="1" dirty="0" smtClean="0">
                <a:latin typeface="Calibri"/>
                <a:cs typeface="Calibri"/>
              </a:rPr>
              <a:t>PGP/GPG? </a:t>
            </a:r>
            <a:r>
              <a:rPr lang="en-US" sz="2400" dirty="0" smtClean="0">
                <a:latin typeface="Calibri"/>
                <a:cs typeface="Calibri"/>
              </a:rPr>
              <a:t>Great, but only used by a tiny subset of all users.</a:t>
            </a:r>
            <a:endParaRPr lang="en-US" sz="2400" dirty="0">
              <a:latin typeface="Calibri"/>
              <a:cs typeface="Calibri"/>
            </a:endParaRPr>
          </a:p>
          <a:p>
            <a:r>
              <a:rPr lang="en-US" sz="2400" b="1" dirty="0" smtClean="0">
                <a:latin typeface="Calibri"/>
                <a:cs typeface="Calibri"/>
              </a:rPr>
              <a:t>IPSec?</a:t>
            </a:r>
            <a:r>
              <a:rPr lang="en-US" sz="2400" dirty="0" smtClean="0">
                <a:latin typeface="Calibri"/>
                <a:cs typeface="Calibri"/>
              </a:rPr>
              <a:t> </a:t>
            </a:r>
            <a:r>
              <a:rPr lang="en-US" sz="2400" dirty="0">
                <a:latin typeface="Calibri"/>
                <a:cs typeface="Calibri"/>
              </a:rPr>
              <a:t>N</a:t>
            </a:r>
            <a:r>
              <a:rPr lang="en-US" sz="2400" dirty="0" smtClean="0">
                <a:latin typeface="Calibri"/>
                <a:cs typeface="Calibri"/>
              </a:rPr>
              <a:t>ever deployed (except for some </a:t>
            </a:r>
            <a:r>
              <a:rPr lang="en-US" sz="2400" i="1" dirty="0" smtClean="0">
                <a:latin typeface="Calibri"/>
                <a:cs typeface="Calibri"/>
              </a:rPr>
              <a:t>ad hoc </a:t>
            </a:r>
            <a:r>
              <a:rPr lang="en-US" sz="2400" dirty="0" smtClean="0">
                <a:latin typeface="Calibri"/>
                <a:cs typeface="Calibri"/>
              </a:rPr>
              <a:t>VPN usage)</a:t>
            </a:r>
            <a:endParaRPr lang="en-US" sz="2400" dirty="0">
              <a:latin typeface="Calibri"/>
              <a:cs typeface="Calibri"/>
            </a:endParaRPr>
          </a:p>
          <a:p>
            <a:r>
              <a:rPr lang="en-US" sz="2400" b="1" dirty="0" smtClean="0">
                <a:latin typeface="Calibri"/>
                <a:cs typeface="Calibri"/>
              </a:rPr>
              <a:t>DNSSEC?</a:t>
            </a:r>
            <a:r>
              <a:rPr lang="en-US" sz="2400" dirty="0" smtClean="0">
                <a:latin typeface="Calibri"/>
                <a:cs typeface="Calibri"/>
              </a:rPr>
              <a:t> Deployment of DNSSEC still trails</a:t>
            </a:r>
          </a:p>
          <a:p>
            <a:r>
              <a:rPr lang="en-US" sz="2400" b="1" dirty="0" smtClean="0">
                <a:latin typeface="Calibri"/>
                <a:cs typeface="Calibri"/>
              </a:rPr>
              <a:t>RPKI? </a:t>
            </a:r>
            <a:r>
              <a:rPr lang="en-US" sz="2400" dirty="0" smtClean="0">
                <a:latin typeface="Calibri"/>
                <a:cs typeface="Calibri"/>
              </a:rPr>
              <a:t>Another security technology that's had a slow start.</a:t>
            </a:r>
          </a:p>
          <a:p>
            <a:endParaRPr lang="en-US" sz="2400" dirty="0">
              <a:latin typeface="Calibri"/>
              <a:cs typeface="Calibri"/>
            </a:endParaRPr>
          </a:p>
          <a:p>
            <a:r>
              <a:rPr lang="en-US" sz="2400" dirty="0" smtClean="0">
                <a:latin typeface="Calibri"/>
                <a:cs typeface="Calibri"/>
              </a:rPr>
              <a:t>But</a:t>
            </a:r>
            <a:r>
              <a:rPr lang="en-US" sz="2400" b="1" i="1" dirty="0" smtClean="0">
                <a:latin typeface="Calibri"/>
                <a:cs typeface="Calibri"/>
              </a:rPr>
              <a:t> encryption of email in transit</a:t>
            </a:r>
            <a:r>
              <a:rPr lang="en-US" sz="2400" b="1" dirty="0" smtClean="0">
                <a:latin typeface="Calibri"/>
                <a:cs typeface="Calibri"/>
              </a:rPr>
              <a:t>? THAT's</a:t>
            </a:r>
            <a:r>
              <a:rPr lang="en-US" sz="2400" dirty="0" smtClean="0">
                <a:latin typeface="Calibri"/>
                <a:cs typeface="Calibri"/>
              </a:rPr>
              <a:t> an example of a security technology that </a:t>
            </a:r>
            <a:r>
              <a:rPr lang="en-US" sz="2400" b="1" dirty="0" smtClean="0">
                <a:latin typeface="Calibri"/>
                <a:cs typeface="Calibri"/>
              </a:rPr>
              <a:t>HAS</a:t>
            </a:r>
            <a:r>
              <a:rPr lang="en-US" sz="2400" dirty="0" smtClean="0">
                <a:latin typeface="Calibri"/>
                <a:cs typeface="Calibri"/>
              </a:rPr>
              <a:t> deployed at scale. We've gone from 30-40% opportunistic encryption of outbound email from Google a year ago to 85% in just a few years. See the graph on the next slide.</a:t>
            </a:r>
          </a:p>
        </p:txBody>
      </p:sp>
      <p:sp>
        <p:nvSpPr>
          <p:cNvPr id="4" name="Slide Number Placeholder 3"/>
          <p:cNvSpPr>
            <a:spLocks noGrp="1"/>
          </p:cNvSpPr>
          <p:nvPr>
            <p:ph type="sldNum" sz="quarter" idx="12"/>
          </p:nvPr>
        </p:nvSpPr>
        <p:spPr/>
        <p:txBody>
          <a:bodyPr/>
          <a:lstStyle/>
          <a:p>
            <a:fld id="{A01D78B1-C646-0640-9D56-83A1F74A1B90}" type="slidenum">
              <a:rPr lang="en-US" smtClean="0"/>
              <a:t>72</a:t>
            </a:fld>
            <a:endParaRPr lang="en-US"/>
          </a:p>
        </p:txBody>
      </p:sp>
    </p:spTree>
    <p:extLst>
      <p:ext uri="{BB962C8B-B14F-4D97-AF65-F5344CB8AC3E}">
        <p14:creationId xmlns:p14="http://schemas.microsoft.com/office/powerpoint/2010/main" val="3760822848"/>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1D78B1-C646-0640-9D56-83A1F74A1B90}" type="slidenum">
              <a:rPr lang="en-US" smtClean="0"/>
              <a:t>73</a:t>
            </a:fld>
            <a:endParaRPr lang="en-US"/>
          </a:p>
        </p:txBody>
      </p:sp>
      <p:sp>
        <p:nvSpPr>
          <p:cNvPr id="8" name="TextBox 7"/>
          <p:cNvSpPr txBox="1"/>
          <p:nvPr/>
        </p:nvSpPr>
        <p:spPr>
          <a:xfrm>
            <a:off x="139395" y="6401364"/>
            <a:ext cx="7622600" cy="338554"/>
          </a:xfrm>
          <a:prstGeom prst="rect">
            <a:avLst/>
          </a:prstGeom>
          <a:noFill/>
        </p:spPr>
        <p:txBody>
          <a:bodyPr wrap="none" rtlCol="0">
            <a:spAutoFit/>
          </a:bodyPr>
          <a:lstStyle/>
          <a:p>
            <a:r>
              <a:rPr lang="en-US" sz="1600" dirty="0" smtClean="0"/>
              <a:t>https</a:t>
            </a:r>
            <a:r>
              <a:rPr lang="en-US" sz="1600" dirty="0"/>
              <a:t>://www.google.com/</a:t>
            </a:r>
            <a:r>
              <a:rPr lang="en-US" sz="1600" dirty="0" err="1"/>
              <a:t>transparencyreport</a:t>
            </a:r>
            <a:r>
              <a:rPr lang="en-US" sz="1600" dirty="0"/>
              <a:t>/</a:t>
            </a:r>
            <a:r>
              <a:rPr lang="en-US" sz="1600" dirty="0" err="1"/>
              <a:t>saferemail</a:t>
            </a:r>
            <a:r>
              <a:rPr lang="en-US" sz="1600" dirty="0"/>
              <a:t>/</a:t>
            </a:r>
            <a:r>
              <a:rPr lang="en-US" sz="1600" dirty="0" err="1"/>
              <a:t>google-starttls-percentages.csv</a:t>
            </a:r>
            <a:endParaRPr lang="en-US" sz="1600" dirty="0"/>
          </a:p>
        </p:txBody>
      </p:sp>
      <p:pic>
        <p:nvPicPr>
          <p:cNvPr id="2" name="Picture 1" descr="google-start-tl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395" y="215453"/>
            <a:ext cx="8815335" cy="6010656"/>
          </a:xfrm>
          <a:prstGeom prst="rect">
            <a:avLst/>
          </a:prstGeom>
        </p:spPr>
      </p:pic>
    </p:spTree>
    <p:extLst>
      <p:ext uri="{BB962C8B-B14F-4D97-AF65-F5344CB8AC3E}">
        <p14:creationId xmlns:p14="http://schemas.microsoft.com/office/powerpoint/2010/main" val="3104559100"/>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6972"/>
            <a:ext cx="9143999" cy="645517"/>
          </a:xfrm>
        </p:spPr>
        <p:txBody>
          <a:bodyPr>
            <a:normAutofit/>
          </a:bodyPr>
          <a:lstStyle/>
          <a:p>
            <a:r>
              <a:rPr lang="en-US" sz="3200" b="1" dirty="0" smtClean="0">
                <a:latin typeface="Calibri"/>
                <a:cs typeface="Calibri"/>
              </a:rPr>
              <a:t>Does This Mean That Gmail Is "Going Dark?" NO!</a:t>
            </a:r>
            <a:endParaRPr lang="en-US" sz="3200" b="1" dirty="0">
              <a:latin typeface="Calibri"/>
              <a:cs typeface="Calibri"/>
            </a:endParaRPr>
          </a:p>
        </p:txBody>
      </p:sp>
      <p:sp>
        <p:nvSpPr>
          <p:cNvPr id="3" name="Content Placeholder 2"/>
          <p:cNvSpPr>
            <a:spLocks noGrp="1"/>
          </p:cNvSpPr>
          <p:nvPr>
            <p:ph idx="1"/>
          </p:nvPr>
        </p:nvSpPr>
        <p:spPr>
          <a:xfrm>
            <a:off x="249027" y="782489"/>
            <a:ext cx="8641275" cy="5829581"/>
          </a:xfrm>
        </p:spPr>
        <p:txBody>
          <a:bodyPr>
            <a:normAutofit/>
          </a:bodyPr>
          <a:lstStyle/>
          <a:p>
            <a:r>
              <a:rPr lang="en-US" sz="2400" dirty="0" smtClean="0">
                <a:solidFill>
                  <a:srgbClr val="000000"/>
                </a:solidFill>
                <a:cs typeface="Times New Roman"/>
              </a:rPr>
              <a:t>"Going dark" is short hand for "LEOs will no longer be able to conduct court-ordered</a:t>
            </a:r>
            <a:r>
              <a:rPr lang="en-US" sz="2400" dirty="0">
                <a:solidFill>
                  <a:srgbClr val="000000"/>
                </a:solidFill>
                <a:cs typeface="Times New Roman"/>
              </a:rPr>
              <a:t> </a:t>
            </a:r>
            <a:r>
              <a:rPr lang="en-US" sz="2400" dirty="0" smtClean="0">
                <a:solidFill>
                  <a:srgbClr val="000000"/>
                </a:solidFill>
                <a:cs typeface="Times New Roman"/>
              </a:rPr>
              <a:t>lawful interceptions." That notion forms part of the basis for law enforcement "push back" against encryption (see </a:t>
            </a:r>
            <a:r>
              <a:rPr lang="en-US" sz="2400" dirty="0">
                <a:solidFill>
                  <a:srgbClr val="000000"/>
                </a:solidFill>
                <a:cs typeface="Times New Roman"/>
              </a:rPr>
              <a:t>for example http://www.fbi.gov/news/speeches/going-dark-are-technology-privacy-and-public-safety-on-a-collision-</a:t>
            </a:r>
            <a:r>
              <a:rPr lang="en-US" sz="2400" dirty="0" smtClean="0">
                <a:solidFill>
                  <a:srgbClr val="000000"/>
                </a:solidFill>
                <a:cs typeface="Times New Roman"/>
              </a:rPr>
              <a:t>course by FBI Director James B. Comey from 10/16/14).</a:t>
            </a:r>
          </a:p>
          <a:p>
            <a:r>
              <a:rPr lang="en-US" sz="2400" dirty="0" smtClean="0">
                <a:solidFill>
                  <a:srgbClr val="000000"/>
                </a:solidFill>
                <a:cs typeface="Times New Roman"/>
              </a:rPr>
              <a:t>The preceding graph is NOT an example of "going dark" even with 85% of outbound Gmail now encrypted in transit. Why? That 85% protection refers to email on the network </a:t>
            </a:r>
            <a:r>
              <a:rPr lang="en-US" sz="2400" i="1" dirty="0" smtClean="0">
                <a:solidFill>
                  <a:srgbClr val="000000"/>
                </a:solidFill>
                <a:cs typeface="Times New Roman"/>
              </a:rPr>
              <a:t>in transit</a:t>
            </a:r>
            <a:r>
              <a:rPr lang="en-US" sz="2400" dirty="0" smtClean="0">
                <a:solidFill>
                  <a:srgbClr val="000000"/>
                </a:solidFill>
                <a:cs typeface="Times New Roman"/>
              </a:rPr>
              <a:t>. Law enforcement is still free to obtain a court order for access to the email of a specific user on the ISP's </a:t>
            </a:r>
            <a:r>
              <a:rPr lang="en-US" sz="2400" i="1" dirty="0" smtClean="0">
                <a:solidFill>
                  <a:srgbClr val="000000"/>
                </a:solidFill>
                <a:cs typeface="Times New Roman"/>
              </a:rPr>
              <a:t>email servers</a:t>
            </a:r>
            <a:r>
              <a:rPr lang="en-US" sz="2400" dirty="0" smtClean="0">
                <a:solidFill>
                  <a:srgbClr val="000000"/>
                </a:solidFill>
                <a:cs typeface="Times New Roman"/>
              </a:rPr>
              <a:t>.</a:t>
            </a:r>
          </a:p>
          <a:p>
            <a:r>
              <a:rPr lang="en-US" sz="2400" dirty="0" smtClean="0">
                <a:solidFill>
                  <a:srgbClr val="000000"/>
                </a:solidFill>
                <a:cs typeface="Times New Roman"/>
              </a:rPr>
              <a:t>So why bother encrypting in transit? </a:t>
            </a:r>
            <a:r>
              <a:rPr lang="en-US" sz="2400" b="1" i="1" dirty="0" smtClean="0">
                <a:solidFill>
                  <a:srgbClr val="000000"/>
                </a:solidFill>
                <a:cs typeface="Times New Roman"/>
              </a:rPr>
              <a:t>Answer: It becomes far harder for foreign and domestic intelligence agencies, and any hacker/crackers that may be sitting on the wire, to potentially vacuum up EVERYONE's SMTP traffic indiscriminately.</a:t>
            </a:r>
          </a:p>
        </p:txBody>
      </p:sp>
      <p:sp>
        <p:nvSpPr>
          <p:cNvPr id="4" name="Slide Number Placeholder 3"/>
          <p:cNvSpPr>
            <a:spLocks noGrp="1"/>
          </p:cNvSpPr>
          <p:nvPr>
            <p:ph type="sldNum" sz="quarter" idx="12"/>
          </p:nvPr>
        </p:nvSpPr>
        <p:spPr/>
        <p:txBody>
          <a:bodyPr/>
          <a:lstStyle/>
          <a:p>
            <a:fld id="{A01D78B1-C646-0640-9D56-83A1F74A1B90}" type="slidenum">
              <a:rPr lang="en-US" smtClean="0"/>
              <a:t>74</a:t>
            </a:fld>
            <a:endParaRPr lang="en-US" dirty="0"/>
          </a:p>
        </p:txBody>
      </p:sp>
    </p:spTree>
    <p:extLst>
      <p:ext uri="{BB962C8B-B14F-4D97-AF65-F5344CB8AC3E}">
        <p14:creationId xmlns:p14="http://schemas.microsoft.com/office/powerpoint/2010/main" val="2074116884"/>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b="1" dirty="0" smtClean="0"/>
              <a:t>VII. Defeating MITM Attacks</a:t>
            </a:r>
            <a:br>
              <a:rPr lang="en-US" sz="3200" b="1" dirty="0" smtClean="0"/>
            </a:br>
            <a:r>
              <a:rPr lang="en-US" sz="3200" b="1" dirty="0"/>
              <a:t/>
            </a:r>
            <a:br>
              <a:rPr lang="en-US" sz="3200" b="1" dirty="0"/>
            </a:br>
            <a:r>
              <a:rPr lang="en-US" sz="3200" b="1" dirty="0" smtClean="0"/>
              <a:t>The 2</a:t>
            </a:r>
            <a:r>
              <a:rPr lang="en-US" sz="3200" b="1" baseline="30000" dirty="0" smtClean="0"/>
              <a:t>nd</a:t>
            </a:r>
            <a:r>
              <a:rPr lang="en-US" sz="3200" b="1" dirty="0" smtClean="0"/>
              <a:t> Board-Approved Recommendation</a:t>
            </a:r>
            <a:endParaRPr lang="en-US" sz="3200" b="1" dirty="0"/>
          </a:p>
        </p:txBody>
      </p:sp>
    </p:spTree>
    <p:extLst>
      <p:ext uri="{BB962C8B-B14F-4D97-AF65-F5344CB8AC3E}">
        <p14:creationId xmlns:p14="http://schemas.microsoft.com/office/powerpoint/2010/main" val="1442939743"/>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58793"/>
          </a:xfrm>
        </p:spPr>
        <p:txBody>
          <a:bodyPr>
            <a:noAutofit/>
          </a:bodyPr>
          <a:lstStyle/>
          <a:p>
            <a:r>
              <a:rPr lang="en-US" sz="3200" b="1" dirty="0" smtClean="0"/>
              <a:t>MITM Attacks</a:t>
            </a:r>
            <a:endParaRPr lang="en-US" sz="3200" b="1" dirty="0"/>
          </a:p>
        </p:txBody>
      </p:sp>
      <p:sp>
        <p:nvSpPr>
          <p:cNvPr id="3" name="Content Placeholder 2"/>
          <p:cNvSpPr>
            <a:spLocks noGrp="1"/>
          </p:cNvSpPr>
          <p:nvPr>
            <p:ph idx="1"/>
          </p:nvPr>
        </p:nvSpPr>
        <p:spPr>
          <a:xfrm>
            <a:off x="118131" y="758793"/>
            <a:ext cx="8918814" cy="5743607"/>
          </a:xfrm>
        </p:spPr>
        <p:txBody>
          <a:bodyPr>
            <a:noAutofit/>
          </a:bodyPr>
          <a:lstStyle/>
          <a:p>
            <a:r>
              <a:rPr lang="en-US" sz="2400" dirty="0" smtClean="0"/>
              <a:t>Opportunistic </a:t>
            </a:r>
            <a:r>
              <a:rPr lang="en-US" sz="2400" dirty="0"/>
              <a:t>SSL/TLS (as described in the initial M</a:t>
            </a:r>
            <a:r>
              <a:rPr lang="en-US" sz="2400" baseline="30000" dirty="0"/>
              <a:t>3</a:t>
            </a:r>
            <a:r>
              <a:rPr lang="en-US" sz="2400" dirty="0"/>
              <a:t>AAWG recommendations) </a:t>
            </a:r>
            <a:r>
              <a:rPr lang="en-US" sz="2400" dirty="0" smtClean="0"/>
              <a:t>protects against passive monitoring, but does </a:t>
            </a:r>
            <a:r>
              <a:rPr lang="en-US" sz="2400" dirty="0"/>
              <a:t>nothing to address </a:t>
            </a:r>
            <a:r>
              <a:rPr lang="en-US" sz="2400" dirty="0" smtClean="0"/>
              <a:t>an active </a:t>
            </a:r>
            <a:r>
              <a:rPr lang="en-US" sz="2400" dirty="0"/>
              <a:t>"man in the middle</a:t>
            </a:r>
            <a:r>
              <a:rPr lang="en-US" sz="2400" dirty="0" smtClean="0"/>
              <a:t>" attack.</a:t>
            </a:r>
          </a:p>
          <a:p>
            <a:r>
              <a:rPr lang="en-US" sz="2400" dirty="0" smtClean="0"/>
              <a:t>There are many ways that an attacker can MITM a conversation. </a:t>
            </a:r>
            <a:r>
              <a:rPr lang="en-US" sz="2400" b="1" dirty="0" smtClean="0"/>
              <a:t>The SIG's 2nd Board-approved document, </a:t>
            </a:r>
            <a:r>
              <a:rPr lang="en-US" sz="2400" dirty="0" smtClean="0"/>
              <a:t>on MITM (see </a:t>
            </a:r>
            <a:br>
              <a:rPr lang="en-US" sz="2400" dirty="0" smtClean="0"/>
            </a:br>
            <a:r>
              <a:rPr lang="en-US" sz="2400" dirty="0" smtClean="0"/>
              <a:t>https</a:t>
            </a:r>
            <a:r>
              <a:rPr lang="en-US" sz="2400" dirty="0"/>
              <a:t>://www.m3aawg.org/sites/default/files/M3AAWG-Man-in-the-Middle-Recommendations2015-07.pdf </a:t>
            </a:r>
            <a:r>
              <a:rPr lang="en-US" sz="2400" dirty="0" smtClean="0"/>
              <a:t>) mentions:</a:t>
            </a:r>
          </a:p>
          <a:p>
            <a:pPr lvl="1"/>
            <a:r>
              <a:rPr lang="en-US" sz="2000" dirty="0"/>
              <a:t>ARP spoofing </a:t>
            </a:r>
            <a:endParaRPr lang="en-US" sz="2000" dirty="0" smtClean="0"/>
          </a:p>
          <a:p>
            <a:pPr lvl="1"/>
            <a:r>
              <a:rPr lang="en-US" sz="2000" dirty="0" smtClean="0"/>
              <a:t>Rogue </a:t>
            </a:r>
            <a:r>
              <a:rPr lang="en-US" sz="2000" dirty="0"/>
              <a:t>DHCP </a:t>
            </a:r>
            <a:r>
              <a:rPr lang="en-US" sz="2000" dirty="0" smtClean="0"/>
              <a:t>servers</a:t>
            </a:r>
          </a:p>
          <a:p>
            <a:pPr lvl="1"/>
            <a:r>
              <a:rPr lang="en-US" sz="2000" dirty="0" smtClean="0"/>
              <a:t>Use </a:t>
            </a:r>
            <a:r>
              <a:rPr lang="en-US" sz="2000" dirty="0"/>
              <a:t>of Web Cache Control Protocol (WCCP) </a:t>
            </a:r>
            <a:endParaRPr lang="en-US" sz="2000" dirty="0" smtClean="0"/>
          </a:p>
          <a:p>
            <a:pPr lvl="1"/>
            <a:r>
              <a:rPr lang="en-US" sz="2000" dirty="0" smtClean="0"/>
              <a:t>Web </a:t>
            </a:r>
            <a:r>
              <a:rPr lang="en-US" sz="2000" dirty="0"/>
              <a:t>Proxy Autodiscovery Protocol (WPAD) </a:t>
            </a:r>
            <a:endParaRPr lang="en-US" sz="2000" dirty="0" smtClean="0"/>
          </a:p>
          <a:p>
            <a:pPr lvl="1"/>
            <a:r>
              <a:rPr lang="en-US" sz="2000" dirty="0" smtClean="0"/>
              <a:t>Spoofed </a:t>
            </a:r>
            <a:r>
              <a:rPr lang="en-US" sz="2000" dirty="0"/>
              <a:t>WiFi wireless access points ("evil twin" access points) </a:t>
            </a:r>
          </a:p>
          <a:p>
            <a:pPr lvl="1"/>
            <a:r>
              <a:rPr lang="en-US" sz="2000" dirty="0" smtClean="0"/>
              <a:t>DNS </a:t>
            </a:r>
            <a:r>
              <a:rPr lang="en-US" sz="2000" dirty="0"/>
              <a:t>poisoning </a:t>
            </a:r>
          </a:p>
          <a:p>
            <a:pPr lvl="1"/>
            <a:r>
              <a:rPr lang="en-US" sz="2000" dirty="0" smtClean="0"/>
              <a:t>BGP </a:t>
            </a:r>
            <a:r>
              <a:rPr lang="en-US" sz="2000" dirty="0"/>
              <a:t>route injection </a:t>
            </a:r>
          </a:p>
          <a:p>
            <a:pPr lvl="1"/>
            <a:r>
              <a:rPr lang="en-US" sz="2000" dirty="0" smtClean="0"/>
              <a:t>Physical </a:t>
            </a:r>
            <a:r>
              <a:rPr lang="en-US" sz="2000" dirty="0"/>
              <a:t>(inline) network traffic interception </a:t>
            </a:r>
            <a:r>
              <a:rPr lang="en-US" sz="2000" dirty="0" smtClean="0"/>
              <a:t>devices</a:t>
            </a:r>
          </a:p>
        </p:txBody>
      </p:sp>
      <p:sp>
        <p:nvSpPr>
          <p:cNvPr id="4" name="Slide Number Placeholder 3"/>
          <p:cNvSpPr>
            <a:spLocks noGrp="1"/>
          </p:cNvSpPr>
          <p:nvPr>
            <p:ph type="sldNum" sz="quarter" idx="12"/>
          </p:nvPr>
        </p:nvSpPr>
        <p:spPr/>
        <p:txBody>
          <a:bodyPr/>
          <a:lstStyle/>
          <a:p>
            <a:fld id="{895740CC-497F-A94D-B855-144E65AFD84C}" type="slidenum">
              <a:rPr lang="en-US" smtClean="0"/>
              <a:t>76</a:t>
            </a:fld>
            <a:endParaRPr lang="en-US"/>
          </a:p>
        </p:txBody>
      </p:sp>
    </p:spTree>
    <p:extLst>
      <p:ext uri="{BB962C8B-B14F-4D97-AF65-F5344CB8AC3E}">
        <p14:creationId xmlns:p14="http://schemas.microsoft.com/office/powerpoint/2010/main" val="3946123489"/>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58793"/>
          </a:xfrm>
        </p:spPr>
        <p:txBody>
          <a:bodyPr>
            <a:noAutofit/>
          </a:bodyPr>
          <a:lstStyle/>
          <a:p>
            <a:r>
              <a:rPr lang="en-US" sz="3200" b="1" dirty="0" smtClean="0"/>
              <a:t>Our Assessment of the Risks of MITM Attacks</a:t>
            </a:r>
            <a:endParaRPr lang="en-US" sz="3200" b="1" dirty="0"/>
          </a:p>
        </p:txBody>
      </p:sp>
      <p:sp>
        <p:nvSpPr>
          <p:cNvPr id="3" name="Content Placeholder 2"/>
          <p:cNvSpPr>
            <a:spLocks noGrp="1"/>
          </p:cNvSpPr>
          <p:nvPr>
            <p:ph idx="1"/>
          </p:nvPr>
        </p:nvSpPr>
        <p:spPr>
          <a:xfrm>
            <a:off x="457200" y="758793"/>
            <a:ext cx="8229600" cy="5743607"/>
          </a:xfrm>
        </p:spPr>
        <p:txBody>
          <a:bodyPr>
            <a:noAutofit/>
          </a:bodyPr>
          <a:lstStyle/>
          <a:p>
            <a:r>
              <a:rPr lang="en-US" sz="2400" dirty="0"/>
              <a:t>If an adversary can successfully execute a MITM attack against unencrypted</a:t>
            </a:r>
            <a:r>
              <a:rPr lang="en-US" sz="2400" dirty="0" smtClean="0"/>
              <a:t>/unsigned </a:t>
            </a:r>
            <a:r>
              <a:rPr lang="en-US" sz="2400" dirty="0"/>
              <a:t>network traffic, the adversary will be able </a:t>
            </a:r>
            <a:r>
              <a:rPr lang="en-US" sz="2400" dirty="0" smtClean="0"/>
              <a:t>to:</a:t>
            </a:r>
          </a:p>
          <a:p>
            <a:pPr lvl="1"/>
            <a:r>
              <a:rPr lang="en-US" sz="2000" dirty="0" smtClean="0"/>
              <a:t>eavesdrop </a:t>
            </a:r>
            <a:r>
              <a:rPr lang="en-US" sz="2000" dirty="0"/>
              <a:t>upon the traffic, </a:t>
            </a:r>
            <a:endParaRPr lang="en-US" sz="2000" dirty="0" smtClean="0"/>
          </a:p>
          <a:p>
            <a:pPr lvl="1"/>
            <a:r>
              <a:rPr lang="en-US" sz="2000" dirty="0" smtClean="0"/>
              <a:t>modify </a:t>
            </a:r>
            <a:r>
              <a:rPr lang="en-US" sz="2000" dirty="0"/>
              <a:t>the traffic, and </a:t>
            </a:r>
            <a:endParaRPr lang="en-US" sz="2000" dirty="0" smtClean="0"/>
          </a:p>
          <a:p>
            <a:pPr lvl="1"/>
            <a:r>
              <a:rPr lang="en-US" sz="2000" dirty="0" smtClean="0"/>
              <a:t>impersonate </a:t>
            </a:r>
            <a:r>
              <a:rPr lang="en-US" sz="2000" dirty="0"/>
              <a:t>parties to the communication.</a:t>
            </a:r>
          </a:p>
          <a:p>
            <a:endParaRPr lang="en-US" sz="2400" dirty="0"/>
          </a:p>
          <a:p>
            <a:r>
              <a:rPr lang="en-US" sz="2400" b="1" dirty="0"/>
              <a:t>If the traffic is encrypted in transport, but endpoints are </a:t>
            </a:r>
            <a:r>
              <a:rPr lang="en-US" sz="2400" b="1" dirty="0" smtClean="0"/>
              <a:t/>
            </a:r>
            <a:br>
              <a:rPr lang="en-US" sz="2400" b="1" dirty="0" smtClean="0"/>
            </a:br>
            <a:r>
              <a:rPr lang="en-US" sz="2400" b="1" dirty="0" smtClean="0"/>
              <a:t>NOT </a:t>
            </a:r>
            <a:r>
              <a:rPr lang="en-US" sz="2400" b="1" dirty="0"/>
              <a:t>cryptographically protected against MITM attacks, an adversary can execute the same attacks against encrypted traffic as it can against unencrypted traffic. </a:t>
            </a:r>
            <a:endParaRPr lang="en-US" sz="2400" b="1" dirty="0" smtClean="0"/>
          </a:p>
          <a:p>
            <a:endParaRPr lang="en-US" sz="2400" b="1" dirty="0"/>
          </a:p>
          <a:p>
            <a:r>
              <a:rPr lang="en-US" sz="2400" dirty="0"/>
              <a:t>It is therefore extremely important that cryptographically "protected" transmissions be </a:t>
            </a:r>
            <a:r>
              <a:rPr lang="en-US" sz="2400" dirty="0" smtClean="0"/>
              <a:t>made robust </a:t>
            </a:r>
            <a:r>
              <a:rPr lang="en-US" sz="2400" dirty="0"/>
              <a:t>to MITM attacks</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fld id="{895740CC-497F-A94D-B855-144E65AFD84C}" type="slidenum">
              <a:rPr lang="en-US" smtClean="0"/>
              <a:t>77</a:t>
            </a:fld>
            <a:endParaRPr lang="en-US"/>
          </a:p>
        </p:txBody>
      </p:sp>
    </p:spTree>
    <p:extLst>
      <p:ext uri="{BB962C8B-B14F-4D97-AF65-F5344CB8AC3E}">
        <p14:creationId xmlns:p14="http://schemas.microsoft.com/office/powerpoint/2010/main" val="257744910"/>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58793"/>
          </a:xfrm>
        </p:spPr>
        <p:txBody>
          <a:bodyPr>
            <a:noAutofit/>
          </a:bodyPr>
          <a:lstStyle/>
          <a:p>
            <a:r>
              <a:rPr lang="en-US" sz="3200" b="1" dirty="0" smtClean="0"/>
              <a:t>The Basic Problem With Opportunistic Encryption</a:t>
            </a:r>
            <a:endParaRPr lang="en-US" sz="3200" b="1" dirty="0"/>
          </a:p>
        </p:txBody>
      </p:sp>
      <p:sp>
        <p:nvSpPr>
          <p:cNvPr id="3" name="Content Placeholder 2"/>
          <p:cNvSpPr>
            <a:spLocks noGrp="1"/>
          </p:cNvSpPr>
          <p:nvPr>
            <p:ph idx="1"/>
          </p:nvPr>
        </p:nvSpPr>
        <p:spPr>
          <a:xfrm>
            <a:off x="457200" y="758793"/>
            <a:ext cx="8229600" cy="5743607"/>
          </a:xfrm>
        </p:spPr>
        <p:txBody>
          <a:bodyPr>
            <a:noAutofit/>
          </a:bodyPr>
          <a:lstStyle/>
          <a:p>
            <a:r>
              <a:rPr lang="en-US" sz="2400" dirty="0" smtClean="0"/>
              <a:t>Opportunistic encryption "does the best it can" to protect email from eavesdropping. However, that may </a:t>
            </a:r>
            <a:r>
              <a:rPr lang="en-US" sz="2400" b="1" u="sng" dirty="0" smtClean="0"/>
              <a:t>not</a:t>
            </a:r>
            <a:r>
              <a:rPr lang="en-US" sz="2400" dirty="0" smtClean="0"/>
              <a:t> be </a:t>
            </a:r>
            <a:r>
              <a:rPr lang="en-US" sz="2400" b="1" dirty="0" smtClean="0"/>
              <a:t>good enough.</a:t>
            </a:r>
          </a:p>
          <a:p>
            <a:r>
              <a:rPr lang="en-US" sz="2400" b="1" dirty="0" smtClean="0"/>
              <a:t>To </a:t>
            </a:r>
            <a:r>
              <a:rPr lang="en-US" sz="2400" b="1" dirty="0"/>
              <a:t>understand why this is true, </a:t>
            </a:r>
            <a:r>
              <a:rPr lang="en-US" sz="2400" b="1" dirty="0" smtClean="0"/>
              <a:t>think </a:t>
            </a:r>
            <a:r>
              <a:rPr lang="en-US" sz="2400" b="1" dirty="0"/>
              <a:t>about what typically happen if opportunistic encryption </a:t>
            </a:r>
            <a:r>
              <a:rPr lang="en-US" sz="2400" b="1" dirty="0" smtClean="0"/>
              <a:t>is deemed to NOT be "good </a:t>
            </a:r>
            <a:r>
              <a:rPr lang="en-US" sz="2400" b="1" dirty="0"/>
              <a:t>enough:" in that case, MTA-to-MTA transmissions normally fall back to sending email traffic in plain text, e.g., totally unencrypted. </a:t>
            </a:r>
            <a:endParaRPr lang="en-US" sz="2400" b="1" dirty="0" smtClean="0"/>
          </a:p>
          <a:p>
            <a:r>
              <a:rPr lang="en-US" sz="2400" dirty="0" smtClean="0"/>
              <a:t>In </a:t>
            </a:r>
            <a:r>
              <a:rPr lang="en-US" sz="2400" dirty="0"/>
              <a:t>that sort of scenario, your </a:t>
            </a:r>
            <a:r>
              <a:rPr lang="en-US" sz="2400" dirty="0" smtClean="0"/>
              <a:t>"choice" </a:t>
            </a:r>
            <a:r>
              <a:rPr lang="en-US" sz="2400" dirty="0"/>
              <a:t>may devolve to </a:t>
            </a:r>
            <a:r>
              <a:rPr lang="en-US" sz="2400" dirty="0" smtClean="0"/>
              <a:t>(a) tolerating </a:t>
            </a:r>
            <a:r>
              <a:rPr lang="en-US" sz="2400" dirty="0"/>
              <a:t>"best effort crypto" </a:t>
            </a:r>
            <a:r>
              <a:rPr lang="en-US" sz="2400" dirty="0" smtClean="0"/>
              <a:t>(including crypto that's </a:t>
            </a:r>
            <a:r>
              <a:rPr lang="en-US" sz="2400" i="1" dirty="0" smtClean="0"/>
              <a:t>totally</a:t>
            </a:r>
            <a:r>
              <a:rPr lang="en-US" sz="2400" dirty="0" smtClean="0"/>
              <a:t> vulnerable to MITM attacks), (b) living </a:t>
            </a:r>
            <a:r>
              <a:rPr lang="en-US" sz="2400" dirty="0"/>
              <a:t>with "no crypto at </a:t>
            </a:r>
            <a:r>
              <a:rPr lang="en-US" sz="2400" dirty="0" smtClean="0"/>
              <a:t>all," or (c) not transferring the message. None of those choices is very good.</a:t>
            </a:r>
            <a:r>
              <a:rPr lang="en-US" sz="2400" dirty="0"/>
              <a:t> </a:t>
            </a:r>
            <a:r>
              <a:rPr lang="en-US" sz="2400" dirty="0" smtClean="0"/>
              <a:t>For example, even if "best effort" </a:t>
            </a:r>
            <a:r>
              <a:rPr lang="en-US" sz="2400" dirty="0"/>
              <a:t>crypto is </a:t>
            </a:r>
            <a:r>
              <a:rPr lang="en-US" sz="2400" dirty="0" smtClean="0"/>
              <a:t>thought to be better </a:t>
            </a:r>
            <a:r>
              <a:rPr lang="en-US" sz="2400" dirty="0"/>
              <a:t>than </a:t>
            </a:r>
            <a:r>
              <a:rPr lang="en-US" sz="2400" dirty="0" smtClean="0"/>
              <a:t>"no crypto at all," </a:t>
            </a:r>
            <a:r>
              <a:rPr lang="en-US" sz="2400" dirty="0"/>
              <a:t>a </a:t>
            </a:r>
            <a:r>
              <a:rPr lang="en-US" sz="2400" dirty="0" smtClean="0"/>
              <a:t>MITM attacker with </a:t>
            </a:r>
            <a:r>
              <a:rPr lang="en-US" sz="2400" dirty="0"/>
              <a:t>a self-signed cert </a:t>
            </a:r>
            <a:r>
              <a:rPr lang="en-US" sz="2400" dirty="0" smtClean="0"/>
              <a:t>could </a:t>
            </a:r>
            <a:r>
              <a:rPr lang="en-US" sz="2400" dirty="0"/>
              <a:t>easily impersonate a real </a:t>
            </a:r>
            <a:r>
              <a:rPr lang="en-US" sz="2400" dirty="0" smtClean="0"/>
              <a:t>server.</a:t>
            </a:r>
          </a:p>
        </p:txBody>
      </p:sp>
      <p:sp>
        <p:nvSpPr>
          <p:cNvPr id="4" name="Slide Number Placeholder 3"/>
          <p:cNvSpPr>
            <a:spLocks noGrp="1"/>
          </p:cNvSpPr>
          <p:nvPr>
            <p:ph type="sldNum" sz="quarter" idx="12"/>
          </p:nvPr>
        </p:nvSpPr>
        <p:spPr/>
        <p:txBody>
          <a:bodyPr/>
          <a:lstStyle/>
          <a:p>
            <a:fld id="{895740CC-497F-A94D-B855-144E65AFD84C}" type="slidenum">
              <a:rPr lang="en-US" smtClean="0"/>
              <a:t>78</a:t>
            </a:fld>
            <a:endParaRPr lang="en-US"/>
          </a:p>
        </p:txBody>
      </p:sp>
    </p:spTree>
    <p:extLst>
      <p:ext uri="{BB962C8B-B14F-4D97-AF65-F5344CB8AC3E}">
        <p14:creationId xmlns:p14="http://schemas.microsoft.com/office/powerpoint/2010/main" val="2354778980"/>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58793"/>
          </a:xfrm>
        </p:spPr>
        <p:txBody>
          <a:bodyPr>
            <a:noAutofit/>
          </a:bodyPr>
          <a:lstStyle/>
          <a:p>
            <a:r>
              <a:rPr lang="en-US" sz="3200" b="1" dirty="0" smtClean="0"/>
              <a:t>What We Need: A Rigorous Alternative</a:t>
            </a:r>
            <a:endParaRPr lang="en-US" sz="3200" b="1" dirty="0"/>
          </a:p>
        </p:txBody>
      </p:sp>
      <p:sp>
        <p:nvSpPr>
          <p:cNvPr id="3" name="Content Placeholder 2"/>
          <p:cNvSpPr>
            <a:spLocks noGrp="1"/>
          </p:cNvSpPr>
          <p:nvPr>
            <p:ph idx="1"/>
          </p:nvPr>
        </p:nvSpPr>
        <p:spPr>
          <a:xfrm>
            <a:off x="457200" y="758793"/>
            <a:ext cx="8229600" cy="5743607"/>
          </a:xfrm>
        </p:spPr>
        <p:txBody>
          <a:bodyPr>
            <a:noAutofit/>
          </a:bodyPr>
          <a:lstStyle/>
          <a:p>
            <a:r>
              <a:rPr lang="en-US" sz="2400" dirty="0" smtClean="0"/>
              <a:t>Mail </a:t>
            </a:r>
            <a:r>
              <a:rPr lang="en-US" sz="2400" dirty="0"/>
              <a:t>servers </a:t>
            </a:r>
            <a:r>
              <a:rPr lang="en-US" sz="2400" dirty="0" smtClean="0"/>
              <a:t>identify </a:t>
            </a:r>
            <a:r>
              <a:rPr lang="en-US" sz="2400" dirty="0"/>
              <a:t>themselves using a globally trustworthy </a:t>
            </a:r>
            <a:r>
              <a:rPr lang="en-US" sz="2400" dirty="0" smtClean="0"/>
              <a:t>certificate (</a:t>
            </a:r>
            <a:r>
              <a:rPr lang="en-US" sz="2400" dirty="0"/>
              <a:t>e.g., the server is using a commercially-procured certificate that chains to a </a:t>
            </a:r>
            <a:r>
              <a:rPr lang="en-US" sz="2400" dirty="0" smtClean="0"/>
              <a:t>globally</a:t>
            </a:r>
            <a:r>
              <a:rPr lang="en-US" sz="2400" dirty="0"/>
              <a:t>-trusted root; </a:t>
            </a:r>
            <a:r>
              <a:rPr lang="en-US" sz="2400" b="1" dirty="0"/>
              <a:t>the server is NOT using a self-signed certificate</a:t>
            </a:r>
            <a:r>
              <a:rPr lang="en-US" sz="2400" dirty="0"/>
              <a:t>)</a:t>
            </a:r>
          </a:p>
          <a:p>
            <a:r>
              <a:rPr lang="en-US" sz="2400" dirty="0" smtClean="0"/>
              <a:t>The </a:t>
            </a:r>
            <a:r>
              <a:rPr lang="en-US" sz="2400" dirty="0"/>
              <a:t>name of the server correspond to one of the domain names for which the </a:t>
            </a:r>
            <a:r>
              <a:rPr lang="en-US" sz="2400" dirty="0" smtClean="0"/>
              <a:t>certificate </a:t>
            </a:r>
            <a:r>
              <a:rPr lang="en-US" sz="2400" dirty="0"/>
              <a:t>was issued (</a:t>
            </a:r>
            <a:r>
              <a:rPr lang="en-US" sz="2400" b="1" dirty="0"/>
              <a:t>the server and certificate "match"</a:t>
            </a:r>
            <a:r>
              <a:rPr lang="en-US" sz="2400" dirty="0"/>
              <a:t>)</a:t>
            </a:r>
          </a:p>
          <a:p>
            <a:r>
              <a:rPr lang="en-US" sz="2400" dirty="0" smtClean="0"/>
              <a:t>Checking </a:t>
            </a:r>
            <a:r>
              <a:rPr lang="en-US" sz="2400" dirty="0"/>
              <a:t>Online Certificate Status Protocol (OCSP) and/or a </a:t>
            </a:r>
            <a:r>
              <a:rPr lang="en-US" sz="2400" dirty="0" smtClean="0"/>
              <a:t>Certificate Revocation </a:t>
            </a:r>
            <a:r>
              <a:rPr lang="en-US" sz="2400" dirty="0"/>
              <a:t>List (CRL), </a:t>
            </a:r>
            <a:r>
              <a:rPr lang="en-US" sz="2400" b="1" dirty="0"/>
              <a:t>the certificate </a:t>
            </a:r>
            <a:r>
              <a:rPr lang="en-US" sz="2400" b="1" dirty="0" smtClean="0"/>
              <a:t>can be seen to not have been </a:t>
            </a:r>
            <a:r>
              <a:rPr lang="en-US" sz="2400" b="1" dirty="0"/>
              <a:t>revoked.</a:t>
            </a:r>
          </a:p>
          <a:p>
            <a:r>
              <a:rPr lang="en-US" sz="2400" b="1" dirty="0" smtClean="0"/>
              <a:t>The </a:t>
            </a:r>
            <a:r>
              <a:rPr lang="en-US" sz="2400" b="1" dirty="0"/>
              <a:t>certificate is not being used before it is first valid, nor after it has expired.</a:t>
            </a:r>
          </a:p>
          <a:p>
            <a:r>
              <a:rPr lang="en-US" sz="2400" dirty="0" smtClean="0"/>
              <a:t>The </a:t>
            </a:r>
            <a:r>
              <a:rPr lang="en-US" sz="2400" dirty="0"/>
              <a:t>certificate is </a:t>
            </a:r>
            <a:r>
              <a:rPr lang="en-US" sz="2400" b="1" dirty="0"/>
              <a:t>signed using a </a:t>
            </a:r>
            <a:r>
              <a:rPr lang="en-US" sz="2400" b="1" dirty="0" smtClean="0"/>
              <a:t>(now</a:t>
            </a:r>
            <a:r>
              <a:rPr lang="en-US" sz="2400" b="1" dirty="0"/>
              <a:t>-industry-</a:t>
            </a:r>
            <a:r>
              <a:rPr lang="en-US" sz="2400" b="1" dirty="0" smtClean="0"/>
              <a:t>standard) SHA</a:t>
            </a:r>
            <a:r>
              <a:rPr lang="en-US" sz="2400" b="1" dirty="0"/>
              <a:t>-2 signature</a:t>
            </a:r>
            <a:r>
              <a:rPr lang="en-US" sz="2400" b="1" dirty="0" smtClean="0"/>
              <a:t>.</a:t>
            </a:r>
            <a:endParaRPr lang="en-US" sz="2400" b="1" dirty="0"/>
          </a:p>
        </p:txBody>
      </p:sp>
      <p:sp>
        <p:nvSpPr>
          <p:cNvPr id="4" name="Slide Number Placeholder 3"/>
          <p:cNvSpPr>
            <a:spLocks noGrp="1"/>
          </p:cNvSpPr>
          <p:nvPr>
            <p:ph type="sldNum" sz="quarter" idx="12"/>
          </p:nvPr>
        </p:nvSpPr>
        <p:spPr/>
        <p:txBody>
          <a:bodyPr/>
          <a:lstStyle/>
          <a:p>
            <a:fld id="{895740CC-497F-A94D-B855-144E65AFD84C}" type="slidenum">
              <a:rPr lang="en-US" smtClean="0"/>
              <a:t>79</a:t>
            </a:fld>
            <a:endParaRPr lang="en-US"/>
          </a:p>
        </p:txBody>
      </p:sp>
    </p:spTree>
    <p:extLst>
      <p:ext uri="{BB962C8B-B14F-4D97-AF65-F5344CB8AC3E}">
        <p14:creationId xmlns:p14="http://schemas.microsoft.com/office/powerpoint/2010/main" val="32540007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3" y="4118869"/>
            <a:ext cx="8669867" cy="2286321"/>
          </a:xfrm>
        </p:spPr>
        <p:txBody>
          <a:bodyPr>
            <a:noAutofit/>
          </a:bodyPr>
          <a:lstStyle/>
          <a:p>
            <a:r>
              <a:rPr lang="en-US" sz="2400" dirty="0" smtClean="0"/>
              <a:t>The first Snowden revelation was about the bulk collection of domestic </a:t>
            </a:r>
            <a:r>
              <a:rPr lang="en-US" sz="2400" b="1" dirty="0" smtClean="0"/>
              <a:t>metadata.</a:t>
            </a:r>
            <a:r>
              <a:rPr lang="en-US" sz="2400" dirty="0" smtClean="0"/>
              <a:t> While metadata can be hugely revealing, most average users have little idea of just </a:t>
            </a:r>
            <a:r>
              <a:rPr lang="en-US" sz="2400" i="1" u="sng" dirty="0" smtClean="0"/>
              <a:t>how</a:t>
            </a:r>
            <a:r>
              <a:rPr lang="en-US" sz="2400" dirty="0" smtClean="0"/>
              <a:t> revealing it can be. Eavesdropping on </a:t>
            </a:r>
            <a:r>
              <a:rPr lang="en-US" sz="2400" b="1" dirty="0" smtClean="0"/>
              <a:t>full message contents,</a:t>
            </a:r>
            <a:r>
              <a:rPr lang="en-US" sz="2400" dirty="0" smtClean="0"/>
              <a:t> on the other hand, (Snowden's 2</a:t>
            </a:r>
            <a:r>
              <a:rPr lang="en-US" sz="2400" baseline="30000" dirty="0" smtClean="0"/>
              <a:t>nd</a:t>
            </a:r>
            <a:r>
              <a:rPr lang="en-US" sz="2400" dirty="0" smtClean="0"/>
              <a:t> revelation, as shown here) is the troubling sort of behavior that even non-technical users can readily "get."</a:t>
            </a:r>
          </a:p>
        </p:txBody>
      </p:sp>
      <p:sp>
        <p:nvSpPr>
          <p:cNvPr id="4" name="Slide Number Placeholder 3"/>
          <p:cNvSpPr>
            <a:spLocks noGrp="1"/>
          </p:cNvSpPr>
          <p:nvPr>
            <p:ph type="sldNum" sz="quarter" idx="12"/>
          </p:nvPr>
        </p:nvSpPr>
        <p:spPr/>
        <p:txBody>
          <a:bodyPr/>
          <a:lstStyle/>
          <a:p>
            <a:fld id="{895740CC-497F-A94D-B855-144E65AFD84C}" type="slidenum">
              <a:rPr lang="en-US" smtClean="0"/>
              <a:t>8</a:t>
            </a:fld>
            <a:endParaRPr lang="en-US"/>
          </a:p>
        </p:txBody>
      </p:sp>
      <p:pic>
        <p:nvPicPr>
          <p:cNvPr id="5" name="Picture 4" descr="prism-progra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379" y="820095"/>
            <a:ext cx="7835900" cy="2717800"/>
          </a:xfrm>
          <a:prstGeom prst="rect">
            <a:avLst/>
          </a:prstGeom>
        </p:spPr>
      </p:pic>
      <p:sp>
        <p:nvSpPr>
          <p:cNvPr id="6" name="TextBox 5"/>
          <p:cNvSpPr txBox="1"/>
          <p:nvPr/>
        </p:nvSpPr>
        <p:spPr>
          <a:xfrm>
            <a:off x="927556" y="3434155"/>
            <a:ext cx="8013244" cy="369332"/>
          </a:xfrm>
          <a:prstGeom prst="rect">
            <a:avLst/>
          </a:prstGeom>
          <a:noFill/>
        </p:spPr>
        <p:txBody>
          <a:bodyPr wrap="none" rtlCol="0">
            <a:spAutoFit/>
          </a:bodyPr>
          <a:lstStyle/>
          <a:p>
            <a:r>
              <a:rPr lang="en-US" dirty="0" smtClean="0"/>
              <a:t>Source: http</a:t>
            </a:r>
            <a:r>
              <a:rPr lang="en-US" dirty="0"/>
              <a:t>://www.theguardian.com/world/2013/jun/06/us-tech-giants-nsa-</a:t>
            </a:r>
            <a:r>
              <a:rPr lang="en-US" dirty="0" smtClean="0"/>
              <a:t>data</a:t>
            </a:r>
            <a:endParaRPr lang="en-US" dirty="0"/>
          </a:p>
        </p:txBody>
      </p:sp>
      <p:sp>
        <p:nvSpPr>
          <p:cNvPr id="7" name="Rectangle 6"/>
          <p:cNvSpPr/>
          <p:nvPr/>
        </p:nvSpPr>
        <p:spPr>
          <a:xfrm>
            <a:off x="206376" y="64473"/>
            <a:ext cx="8612782" cy="584776"/>
          </a:xfrm>
          <a:prstGeom prst="rect">
            <a:avLst/>
          </a:prstGeom>
        </p:spPr>
        <p:txBody>
          <a:bodyPr wrap="square">
            <a:spAutoFit/>
          </a:bodyPr>
          <a:lstStyle/>
          <a:p>
            <a:pPr algn="ctr"/>
            <a:r>
              <a:rPr lang="en-US" sz="3200" b="1" dirty="0" smtClean="0"/>
              <a:t>Another Shoe Drops</a:t>
            </a:r>
            <a:endParaRPr lang="en-US" sz="3200" dirty="0"/>
          </a:p>
        </p:txBody>
      </p:sp>
    </p:spTree>
    <p:extLst>
      <p:ext uri="{BB962C8B-B14F-4D97-AF65-F5344CB8AC3E}">
        <p14:creationId xmlns:p14="http://schemas.microsoft.com/office/powerpoint/2010/main" val="2687332114"/>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58793"/>
          </a:xfrm>
        </p:spPr>
        <p:txBody>
          <a:bodyPr>
            <a:noAutofit/>
          </a:bodyPr>
          <a:lstStyle/>
          <a:p>
            <a:r>
              <a:rPr lang="en-US" sz="3200" b="1" dirty="0" smtClean="0"/>
              <a:t>The Rigorous Alternative (continued)</a:t>
            </a:r>
            <a:endParaRPr lang="en-US" sz="3200" b="1" dirty="0"/>
          </a:p>
        </p:txBody>
      </p:sp>
      <p:sp>
        <p:nvSpPr>
          <p:cNvPr id="3" name="Content Placeholder 2"/>
          <p:cNvSpPr>
            <a:spLocks noGrp="1"/>
          </p:cNvSpPr>
          <p:nvPr>
            <p:ph idx="1"/>
          </p:nvPr>
        </p:nvSpPr>
        <p:spPr>
          <a:xfrm>
            <a:off x="457200" y="758793"/>
            <a:ext cx="8229600" cy="5743607"/>
          </a:xfrm>
        </p:spPr>
        <p:txBody>
          <a:bodyPr>
            <a:noAutofit/>
          </a:bodyPr>
          <a:lstStyle/>
          <a:p>
            <a:r>
              <a:rPr lang="en-US" sz="2400" dirty="0" smtClean="0"/>
              <a:t>The </a:t>
            </a:r>
            <a:r>
              <a:rPr lang="en-US" sz="2400" dirty="0"/>
              <a:t>certificate covers a </a:t>
            </a:r>
            <a:r>
              <a:rPr lang="en-US" sz="2400" b="1" dirty="0"/>
              <a:t>strong (2048 or 4096 bit) RSA key pair.</a:t>
            </a:r>
          </a:p>
          <a:p>
            <a:r>
              <a:rPr lang="en-US" sz="2400" dirty="0" smtClean="0"/>
              <a:t>The </a:t>
            </a:r>
            <a:r>
              <a:rPr lang="en-US" sz="2400" dirty="0"/>
              <a:t>originating and receiving mail server support the most recent version of  </a:t>
            </a:r>
            <a:r>
              <a:rPr lang="en-US" sz="2400" dirty="0" smtClean="0"/>
              <a:t>the </a:t>
            </a:r>
            <a:r>
              <a:rPr lang="en-US" sz="2400" dirty="0"/>
              <a:t>TLS protocol (</a:t>
            </a:r>
            <a:r>
              <a:rPr lang="en-US" sz="2400" b="1" dirty="0"/>
              <a:t>TLS 1.2</a:t>
            </a:r>
            <a:r>
              <a:rPr lang="en-US" sz="2400" dirty="0"/>
              <a:t> at the time this document was drafted)</a:t>
            </a:r>
          </a:p>
          <a:p>
            <a:r>
              <a:rPr lang="en-US" sz="2400" dirty="0" smtClean="0"/>
              <a:t>The </a:t>
            </a:r>
            <a:r>
              <a:rPr lang="en-US" sz="2400" dirty="0"/>
              <a:t>servers mutually agree upon using a cipher suite that supports </a:t>
            </a:r>
            <a:r>
              <a:rPr lang="en-US" sz="2400" b="1" dirty="0"/>
              <a:t>forward </a:t>
            </a:r>
            <a:r>
              <a:rPr lang="en-US" sz="2400" b="1" dirty="0" smtClean="0"/>
              <a:t>secrecy</a:t>
            </a:r>
            <a:r>
              <a:rPr lang="en-US" sz="2400" dirty="0" smtClean="0"/>
              <a:t> </a:t>
            </a:r>
            <a:r>
              <a:rPr lang="en-US" sz="2400" dirty="0"/>
              <a:t>for the purpose of key exchange (normally Ephemeral Diffie Hellman </a:t>
            </a:r>
            <a:r>
              <a:rPr lang="en-US" sz="2400" dirty="0" smtClean="0"/>
              <a:t>(</a:t>
            </a:r>
            <a:r>
              <a:rPr lang="en-US" sz="2400" dirty="0"/>
              <a:t>EDH) or Elliptic Curve Diffie Hellman Ephemeral (ECDHE)</a:t>
            </a:r>
          </a:p>
          <a:p>
            <a:r>
              <a:rPr lang="en-US" sz="2400" dirty="0" smtClean="0"/>
              <a:t>A </a:t>
            </a:r>
            <a:r>
              <a:rPr lang="en-US" sz="2400" dirty="0"/>
              <a:t>strong symmetric cipher is negotiated (ideally</a:t>
            </a:r>
            <a:r>
              <a:rPr lang="en-US" sz="2400" b="1" dirty="0"/>
              <a:t> AES-128 or AES-256</a:t>
            </a:r>
            <a:r>
              <a:rPr lang="en-US" sz="2400" dirty="0"/>
              <a:t>)</a:t>
            </a:r>
            <a:r>
              <a:rPr lang="en-US" sz="2400" dirty="0" smtClean="0"/>
              <a:t>.</a:t>
            </a:r>
            <a:endParaRPr lang="en-US" sz="2400" dirty="0"/>
          </a:p>
          <a:p>
            <a:r>
              <a:rPr lang="en-US" sz="2400" b="1" dirty="0"/>
              <a:t>If ANY of the preceding conditions are not satisfied between the sending MTA and the receiving MTA, the sending server </a:t>
            </a:r>
            <a:r>
              <a:rPr lang="en-US" sz="2400" b="1" dirty="0" smtClean="0"/>
              <a:t>cannot be sure that it can safely transfer the message.</a:t>
            </a:r>
            <a:endParaRPr lang="en-US" sz="2400" b="1" dirty="0"/>
          </a:p>
        </p:txBody>
      </p:sp>
      <p:sp>
        <p:nvSpPr>
          <p:cNvPr id="4" name="Slide Number Placeholder 3"/>
          <p:cNvSpPr>
            <a:spLocks noGrp="1"/>
          </p:cNvSpPr>
          <p:nvPr>
            <p:ph type="sldNum" sz="quarter" idx="12"/>
          </p:nvPr>
        </p:nvSpPr>
        <p:spPr/>
        <p:txBody>
          <a:bodyPr/>
          <a:lstStyle/>
          <a:p>
            <a:fld id="{895740CC-497F-A94D-B855-144E65AFD84C}" type="slidenum">
              <a:rPr lang="en-US" smtClean="0"/>
              <a:t>80</a:t>
            </a:fld>
            <a:endParaRPr lang="en-US"/>
          </a:p>
        </p:txBody>
      </p:sp>
    </p:spTree>
    <p:extLst>
      <p:ext uri="{BB962C8B-B14F-4D97-AF65-F5344CB8AC3E}">
        <p14:creationId xmlns:p14="http://schemas.microsoft.com/office/powerpoint/2010/main" val="2063792678"/>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58793"/>
          </a:xfrm>
        </p:spPr>
        <p:txBody>
          <a:bodyPr>
            <a:noAutofit/>
          </a:bodyPr>
          <a:lstStyle/>
          <a:p>
            <a:r>
              <a:rPr lang="en-US" sz="3200" b="1" dirty="0" smtClean="0"/>
              <a:t>What If A Message CAN'T Be Securely Conveyed?</a:t>
            </a:r>
            <a:endParaRPr lang="en-US" sz="3200" b="1" dirty="0"/>
          </a:p>
        </p:txBody>
      </p:sp>
      <p:sp>
        <p:nvSpPr>
          <p:cNvPr id="3" name="Content Placeholder 2"/>
          <p:cNvSpPr>
            <a:spLocks noGrp="1"/>
          </p:cNvSpPr>
          <p:nvPr>
            <p:ph idx="1"/>
          </p:nvPr>
        </p:nvSpPr>
        <p:spPr>
          <a:xfrm>
            <a:off x="287867" y="758793"/>
            <a:ext cx="8585200" cy="5743607"/>
          </a:xfrm>
        </p:spPr>
        <p:txBody>
          <a:bodyPr>
            <a:noAutofit/>
          </a:bodyPr>
          <a:lstStyle/>
          <a:p>
            <a:r>
              <a:rPr lang="en-US" sz="2400" dirty="0"/>
              <a:t> </a:t>
            </a:r>
            <a:r>
              <a:rPr lang="en-US" sz="2400" dirty="0" smtClean="0"/>
              <a:t>Options hypothetically include:</a:t>
            </a:r>
          </a:p>
          <a:p>
            <a:pPr lvl="1"/>
            <a:r>
              <a:rPr lang="en-US" sz="2400" dirty="0"/>
              <a:t>The message can be </a:t>
            </a:r>
            <a:r>
              <a:rPr lang="en-US" sz="2400" b="1" dirty="0"/>
              <a:t>rejected outright,</a:t>
            </a:r>
            <a:r>
              <a:rPr lang="en-US" sz="2400" dirty="0"/>
              <a:t> and returned to the sender for his or </a:t>
            </a:r>
            <a:r>
              <a:rPr lang="en-US" sz="2400" dirty="0" smtClean="0"/>
              <a:t>her processing </a:t>
            </a:r>
            <a:r>
              <a:rPr lang="en-US" sz="2400" dirty="0"/>
              <a:t>(assuming the sending host and the receiving </a:t>
            </a:r>
            <a:r>
              <a:rPr lang="en-US" sz="2400" dirty="0" smtClean="0"/>
              <a:t>host reach an agreement </a:t>
            </a:r>
            <a:r>
              <a:rPr lang="en-US" sz="2400" dirty="0"/>
              <a:t>that they CANNOT securely exchange a message </a:t>
            </a:r>
            <a:r>
              <a:rPr lang="en-US" sz="2400" i="1" dirty="0"/>
              <a:t>while a connection </a:t>
            </a:r>
            <a:r>
              <a:rPr lang="en-US" sz="2400" i="1" dirty="0" smtClean="0"/>
              <a:t>is still </a:t>
            </a:r>
            <a:r>
              <a:rPr lang="en-US" sz="2400" i="1" dirty="0"/>
              <a:t>established</a:t>
            </a:r>
            <a:r>
              <a:rPr lang="en-US" sz="2400" dirty="0"/>
              <a:t>); messages that cannot be securely delivered </a:t>
            </a:r>
            <a:r>
              <a:rPr lang="en-US" sz="2400" dirty="0" smtClean="0"/>
              <a:t>must </a:t>
            </a:r>
            <a:r>
              <a:rPr lang="en-US" sz="2400" dirty="0"/>
              <a:t>NOT </a:t>
            </a:r>
            <a:r>
              <a:rPr lang="en-US" sz="2400" dirty="0" smtClean="0"/>
              <a:t>be subsequently bounced </a:t>
            </a:r>
            <a:r>
              <a:rPr lang="en-US" sz="2400" dirty="0"/>
              <a:t>to apparent message body senders (due to spoofed apparent senders)</a:t>
            </a:r>
            <a:r>
              <a:rPr lang="en-US" sz="2400" dirty="0" smtClean="0"/>
              <a:t>.</a:t>
            </a:r>
          </a:p>
          <a:p>
            <a:pPr lvl="1"/>
            <a:r>
              <a:rPr lang="en-US" sz="2400" dirty="0"/>
              <a:t>Alternatively, the message can be </a:t>
            </a:r>
            <a:r>
              <a:rPr lang="en-US" sz="2400" b="1" dirty="0"/>
              <a:t>temporarily queued, and retried one or more </a:t>
            </a:r>
            <a:r>
              <a:rPr lang="en-US" sz="2400" b="1" dirty="0" smtClean="0"/>
              <a:t>times </a:t>
            </a:r>
            <a:r>
              <a:rPr lang="en-US" sz="2400" b="1" dirty="0"/>
              <a:t>thereafter,</a:t>
            </a:r>
            <a:r>
              <a:rPr lang="en-US" sz="2400" dirty="0"/>
              <a:t> thereby helping to address transient non-</a:t>
            </a:r>
            <a:r>
              <a:rPr lang="en-US" sz="2400" dirty="0" smtClean="0"/>
              <a:t>deliverability issues.</a:t>
            </a:r>
          </a:p>
          <a:p>
            <a:pPr lvl="1"/>
            <a:r>
              <a:rPr lang="en-US" sz="2400" dirty="0" smtClean="0"/>
              <a:t>After </a:t>
            </a:r>
            <a:r>
              <a:rPr lang="en-US" sz="2400" dirty="0"/>
              <a:t>that, </a:t>
            </a:r>
            <a:r>
              <a:rPr lang="en-US" sz="2400" b="1" dirty="0"/>
              <a:t>the message </a:t>
            </a:r>
            <a:r>
              <a:rPr lang="en-US" sz="2400" b="1" dirty="0" smtClean="0"/>
              <a:t>must </a:t>
            </a:r>
            <a:r>
              <a:rPr lang="en-US" sz="2400" b="1" dirty="0"/>
              <a:t>be summarily dropped.</a:t>
            </a:r>
            <a:r>
              <a:rPr lang="en-US" sz="2400" dirty="0"/>
              <a:t> (This presumes that the </a:t>
            </a:r>
            <a:r>
              <a:rPr lang="en-US" sz="2400" dirty="0" smtClean="0"/>
              <a:t>sender has </a:t>
            </a:r>
            <a:r>
              <a:rPr lang="en-US" sz="2400" dirty="0"/>
              <a:t>an application-level delivery confirmation mechanism that will detect silent </a:t>
            </a:r>
            <a:r>
              <a:rPr lang="en-US" sz="2400" dirty="0" smtClean="0"/>
              <a:t>non</a:t>
            </a:r>
            <a:r>
              <a:rPr lang="en-US" sz="2400" dirty="0"/>
              <a:t>-deliveries if/when they occur</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fld id="{895740CC-497F-A94D-B855-144E65AFD84C}" type="slidenum">
              <a:rPr lang="en-US" smtClean="0"/>
              <a:t>81</a:t>
            </a:fld>
            <a:endParaRPr lang="en-US"/>
          </a:p>
        </p:txBody>
      </p:sp>
    </p:spTree>
    <p:extLst>
      <p:ext uri="{BB962C8B-B14F-4D97-AF65-F5344CB8AC3E}">
        <p14:creationId xmlns:p14="http://schemas.microsoft.com/office/powerpoint/2010/main" val="3328624481"/>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58793"/>
          </a:xfrm>
        </p:spPr>
        <p:txBody>
          <a:bodyPr>
            <a:noAutofit/>
          </a:bodyPr>
          <a:lstStyle/>
          <a:p>
            <a:r>
              <a:rPr lang="en-US" sz="3200" b="1" dirty="0" smtClean="0"/>
              <a:t>Yes, We Know</a:t>
            </a:r>
            <a:endParaRPr lang="en-US" sz="3200" b="1" dirty="0"/>
          </a:p>
        </p:txBody>
      </p:sp>
      <p:sp>
        <p:nvSpPr>
          <p:cNvPr id="3" name="Content Placeholder 2"/>
          <p:cNvSpPr>
            <a:spLocks noGrp="1"/>
          </p:cNvSpPr>
          <p:nvPr>
            <p:ph idx="1"/>
          </p:nvPr>
        </p:nvSpPr>
        <p:spPr>
          <a:xfrm>
            <a:off x="287867" y="758793"/>
            <a:ext cx="8585200" cy="5743607"/>
          </a:xfrm>
        </p:spPr>
        <p:txBody>
          <a:bodyPr>
            <a:noAutofit/>
          </a:bodyPr>
          <a:lstStyle/>
          <a:p>
            <a:r>
              <a:rPr lang="en-US" sz="2400" dirty="0" smtClean="0"/>
              <a:t>This is really a brutal way of doing business, much like DNSSEC (it's either cryptographically "right," or it just doesn't happen). </a:t>
            </a:r>
          </a:p>
          <a:p>
            <a:r>
              <a:rPr lang="en-US" sz="2400" dirty="0" smtClean="0"/>
              <a:t>We also know that if we support plain text SMTP traffic as well as encrypted SMTP traffic, there's a risk of STARTTLS stripping</a:t>
            </a:r>
          </a:p>
          <a:p>
            <a:r>
              <a:rPr lang="en-US" sz="2400" dirty="0" smtClean="0"/>
              <a:t>Yes, the rigorous approach relies on the commercial certificate authority infrastructure, with all of its admitted shortcomings (the alternative, DANE, is lightly supported by available software)</a:t>
            </a:r>
          </a:p>
          <a:p>
            <a:r>
              <a:rPr lang="en-US" sz="2400" dirty="0" smtClean="0"/>
              <a:t>It mandates OCSP or CRL checking, which is another area where many rightfully don't feel all warm and fuzzy (see </a:t>
            </a:r>
            <a:r>
              <a:rPr lang="en-US" sz="2400" dirty="0"/>
              <a:t>for example: </a:t>
            </a:r>
            <a:r>
              <a:rPr lang="en-US" sz="2400" dirty="0" smtClean="0"/>
              <a:t/>
            </a:r>
            <a:br>
              <a:rPr lang="en-US" sz="2400" dirty="0" smtClean="0"/>
            </a:br>
            <a:r>
              <a:rPr lang="en-US" sz="2400" dirty="0" smtClean="0"/>
              <a:t>https</a:t>
            </a:r>
            <a:r>
              <a:rPr lang="en-US" sz="2400" dirty="0"/>
              <a:t>://</a:t>
            </a:r>
            <a:r>
              <a:rPr lang="en-US" sz="2400" dirty="0" err="1"/>
              <a:t>www.imperialviolet.org</a:t>
            </a:r>
            <a:r>
              <a:rPr lang="en-US" sz="2400" dirty="0"/>
              <a:t>/2014/04/19/</a:t>
            </a:r>
            <a:r>
              <a:rPr lang="en-US" sz="2400" dirty="0" err="1" smtClean="0"/>
              <a:t>revchecking.html</a:t>
            </a:r>
            <a:r>
              <a:rPr lang="en-US" sz="2400" dirty="0" smtClean="0"/>
              <a:t> );</a:t>
            </a:r>
            <a:br>
              <a:rPr lang="en-US" sz="2400" dirty="0" smtClean="0"/>
            </a:br>
            <a:r>
              <a:rPr lang="en-US" sz="2400" dirty="0" smtClean="0"/>
              <a:t>and yes, there </a:t>
            </a:r>
            <a:r>
              <a:rPr lang="en-US" sz="2400" dirty="0"/>
              <a:t>is an increased risk of denial of service </a:t>
            </a:r>
            <a:r>
              <a:rPr lang="en-US" sz="2400" dirty="0" smtClean="0"/>
              <a:t>attacks.</a:t>
            </a:r>
          </a:p>
          <a:p>
            <a:r>
              <a:rPr lang="en-US" sz="2400" dirty="0" smtClean="0"/>
              <a:t>There may be some scenarios where it is difficult to talk about "matching" certificate names to machines (e.g., consider an MX server that is meant to answer for hundreds if not thousands of unique domains)</a:t>
            </a:r>
          </a:p>
          <a:p>
            <a:endParaRPr lang="en-US" sz="2400" dirty="0" smtClean="0"/>
          </a:p>
          <a:p>
            <a:endParaRPr lang="en-US" sz="2400" dirty="0"/>
          </a:p>
        </p:txBody>
      </p:sp>
      <p:sp>
        <p:nvSpPr>
          <p:cNvPr id="4" name="Slide Number Placeholder 3"/>
          <p:cNvSpPr>
            <a:spLocks noGrp="1"/>
          </p:cNvSpPr>
          <p:nvPr>
            <p:ph type="sldNum" sz="quarter" idx="12"/>
          </p:nvPr>
        </p:nvSpPr>
        <p:spPr/>
        <p:txBody>
          <a:bodyPr/>
          <a:lstStyle/>
          <a:p>
            <a:fld id="{895740CC-497F-A94D-B855-144E65AFD84C}" type="slidenum">
              <a:rPr lang="en-US" smtClean="0"/>
              <a:t>82</a:t>
            </a:fld>
            <a:endParaRPr lang="en-US"/>
          </a:p>
        </p:txBody>
      </p:sp>
    </p:spTree>
    <p:extLst>
      <p:ext uri="{BB962C8B-B14F-4D97-AF65-F5344CB8AC3E}">
        <p14:creationId xmlns:p14="http://schemas.microsoft.com/office/powerpoint/2010/main" val="2319361592"/>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3328"/>
            <a:ext cx="7772400" cy="3776988"/>
          </a:xfrm>
        </p:spPr>
        <p:txBody>
          <a:bodyPr>
            <a:normAutofit/>
          </a:bodyPr>
          <a:lstStyle/>
          <a:p>
            <a:r>
              <a:rPr lang="en-US" sz="3200" b="1" dirty="0" smtClean="0"/>
              <a:t>VIII. Forward Secrecy</a:t>
            </a:r>
            <a:br>
              <a:rPr lang="en-US" sz="3200" b="1" dirty="0" smtClean="0"/>
            </a:br>
            <a:r>
              <a:rPr lang="en-US" sz="3200" b="1" dirty="0"/>
              <a:t/>
            </a:r>
            <a:br>
              <a:rPr lang="en-US" sz="3200" b="1" dirty="0"/>
            </a:br>
            <a:r>
              <a:rPr lang="en-US" sz="3200" b="1" dirty="0" smtClean="0"/>
              <a:t>Solution to Capturing-and- </a:t>
            </a:r>
            <a:br>
              <a:rPr lang="en-US" sz="3200" b="1" dirty="0" smtClean="0"/>
            </a:br>
            <a:r>
              <a:rPr lang="en-US" sz="3200" b="1" dirty="0" smtClean="0"/>
              <a:t>Then-Eventually-Decrypting</a:t>
            </a:r>
            <a:br>
              <a:rPr lang="en-US" sz="3200" b="1" dirty="0" smtClean="0"/>
            </a:br>
            <a:r>
              <a:rPr lang="en-US" sz="3200" b="1" dirty="0" smtClean="0"/>
              <a:t>Intercepted Encrypted Traffic</a:t>
            </a:r>
            <a:br>
              <a:rPr lang="en-US" sz="3200" b="1" dirty="0" smtClean="0"/>
            </a:br>
            <a:r>
              <a:rPr lang="en-US" sz="3200" b="1" dirty="0"/>
              <a:t/>
            </a:r>
            <a:br>
              <a:rPr lang="en-US" sz="3200" b="1" dirty="0"/>
            </a:br>
            <a:r>
              <a:rPr lang="en-US" sz="3200" b="1" dirty="0" smtClean="0"/>
              <a:t>The Third Board-Approved Recommendation</a:t>
            </a:r>
            <a:endParaRPr lang="en-US" sz="3200" b="1" dirty="0"/>
          </a:p>
        </p:txBody>
      </p:sp>
    </p:spTree>
    <p:extLst>
      <p:ext uri="{BB962C8B-B14F-4D97-AF65-F5344CB8AC3E}">
        <p14:creationId xmlns:p14="http://schemas.microsoft.com/office/powerpoint/2010/main" val="913289926"/>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45067"/>
          </a:xfrm>
        </p:spPr>
        <p:txBody>
          <a:bodyPr>
            <a:normAutofit/>
          </a:bodyPr>
          <a:lstStyle/>
          <a:p>
            <a:r>
              <a:rPr lang="en-US" sz="3200" b="1" dirty="0" smtClean="0"/>
              <a:t>The Non-Forward Secrecy Risk Model</a:t>
            </a:r>
            <a:endParaRPr lang="en-US" sz="3200" b="1" dirty="0"/>
          </a:p>
        </p:txBody>
      </p:sp>
      <p:sp>
        <p:nvSpPr>
          <p:cNvPr id="3" name="Content Placeholder 2"/>
          <p:cNvSpPr>
            <a:spLocks noGrp="1"/>
          </p:cNvSpPr>
          <p:nvPr>
            <p:ph idx="1"/>
          </p:nvPr>
        </p:nvSpPr>
        <p:spPr>
          <a:xfrm>
            <a:off x="237067" y="914400"/>
            <a:ext cx="8703733" cy="5706533"/>
          </a:xfrm>
        </p:spPr>
        <p:txBody>
          <a:bodyPr>
            <a:noAutofit/>
          </a:bodyPr>
          <a:lstStyle/>
          <a:p>
            <a:r>
              <a:rPr lang="en-US" sz="2400" dirty="0" smtClean="0"/>
              <a:t>The </a:t>
            </a:r>
            <a:r>
              <a:rPr lang="en-US" sz="2400" b="1" dirty="0" smtClean="0"/>
              <a:t>third board-approved recommendation</a:t>
            </a:r>
            <a:r>
              <a:rPr lang="en-US" sz="2400" dirty="0" smtClean="0"/>
              <a:t> was around Forward Secrecy, </a:t>
            </a:r>
            <a:r>
              <a:rPr lang="en-US" sz="2400" dirty="0"/>
              <a:t>see http://www.m3aawg.org/sites/default/files/m3aawg-forward-secrecy-recommendations-2016-01.</a:t>
            </a:r>
            <a:r>
              <a:rPr lang="en-US" sz="2400" dirty="0" smtClean="0"/>
              <a:t>pdf</a:t>
            </a:r>
          </a:p>
          <a:p>
            <a:endParaRPr lang="en-US" sz="2400" dirty="0"/>
          </a:p>
          <a:p>
            <a:r>
              <a:rPr lang="en-US" sz="2400" dirty="0" smtClean="0"/>
              <a:t>Asymmetric crypto (relatively time consuming/expensive) is normally used to bootstrap agreement about a shared symmetric key. That </a:t>
            </a:r>
            <a:r>
              <a:rPr lang="en-US" sz="2400" dirty="0"/>
              <a:t>approach generally works fine, with </a:t>
            </a:r>
            <a:r>
              <a:rPr lang="en-US" sz="2400" dirty="0" smtClean="0"/>
              <a:t>one exception:</a:t>
            </a:r>
            <a:endParaRPr lang="en-US" sz="2400" dirty="0"/>
          </a:p>
          <a:p>
            <a:pPr lvl="1"/>
            <a:r>
              <a:rPr lang="en-US" sz="2000" dirty="0" smtClean="0"/>
              <a:t>An </a:t>
            </a:r>
            <a:r>
              <a:rPr lang="en-US" sz="2000" dirty="0"/>
              <a:t>adversary intercepts </a:t>
            </a:r>
            <a:r>
              <a:rPr lang="en-US" sz="2000" dirty="0" smtClean="0"/>
              <a:t>&amp; </a:t>
            </a:r>
            <a:r>
              <a:rPr lang="en-US" sz="2000" dirty="0"/>
              <a:t>retains </a:t>
            </a:r>
            <a:r>
              <a:rPr lang="en-US" sz="2000" dirty="0" smtClean="0"/>
              <a:t>some or all </a:t>
            </a:r>
            <a:r>
              <a:rPr lang="en-US" sz="2000" dirty="0"/>
              <a:t>of </a:t>
            </a:r>
            <a:r>
              <a:rPr lang="en-US" sz="2000" dirty="0" smtClean="0"/>
              <a:t>your TLS</a:t>
            </a:r>
            <a:r>
              <a:rPr lang="en-US" sz="2000" dirty="0"/>
              <a:t>-encrypted </a:t>
            </a:r>
            <a:r>
              <a:rPr lang="en-US" sz="2000" dirty="0" smtClean="0"/>
              <a:t>traffic</a:t>
            </a:r>
          </a:p>
          <a:p>
            <a:pPr lvl="1"/>
            <a:r>
              <a:rPr lang="en-US" sz="2000" dirty="0" smtClean="0"/>
              <a:t>The </a:t>
            </a:r>
            <a:r>
              <a:rPr lang="en-US" sz="2000" dirty="0"/>
              <a:t>adversary ALSO manages to obtain a copy of your private key</a:t>
            </a:r>
            <a:r>
              <a:rPr lang="en-US" sz="2000" dirty="0" smtClean="0"/>
              <a:t>.</a:t>
            </a:r>
          </a:p>
          <a:p>
            <a:pPr lvl="1"/>
            <a:endParaRPr lang="en-US" sz="2000" dirty="0"/>
          </a:p>
          <a:p>
            <a:r>
              <a:rPr lang="en-US" sz="2400" dirty="0" smtClean="0"/>
              <a:t>If </a:t>
            </a:r>
            <a:r>
              <a:rPr lang="en-US" sz="2400" dirty="0"/>
              <a:t>that happens, and you've NOT been using a cipher suite that has forward secrecy, then your adversary has everything they need to retrospectively decrypt ALL the traffic they may have squirreled </a:t>
            </a:r>
            <a:r>
              <a:rPr lang="en-US" sz="2400" dirty="0" smtClean="0"/>
              <a:t>away </a:t>
            </a:r>
            <a:r>
              <a:rPr lang="en-US" sz="2400" dirty="0"/>
              <a:t>associated with that key</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fld id="{895740CC-497F-A94D-B855-144E65AFD84C}" type="slidenum">
              <a:rPr lang="en-US" smtClean="0"/>
              <a:t>84</a:t>
            </a:fld>
            <a:endParaRPr lang="en-US"/>
          </a:p>
        </p:txBody>
      </p:sp>
    </p:spTree>
    <p:extLst>
      <p:ext uri="{BB962C8B-B14F-4D97-AF65-F5344CB8AC3E}">
        <p14:creationId xmlns:p14="http://schemas.microsoft.com/office/powerpoint/2010/main" val="1326701196"/>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45067"/>
          </a:xfrm>
        </p:spPr>
        <p:txBody>
          <a:bodyPr>
            <a:normAutofit/>
          </a:bodyPr>
          <a:lstStyle/>
          <a:p>
            <a:r>
              <a:rPr lang="en-US" sz="3200" b="1" dirty="0" smtClean="0"/>
              <a:t>Is Encrypted Traffic Being Retained? Yes...</a:t>
            </a:r>
            <a:endParaRPr lang="en-US" sz="3200" b="1" dirty="0"/>
          </a:p>
        </p:txBody>
      </p:sp>
      <p:sp>
        <p:nvSpPr>
          <p:cNvPr id="4" name="Slide Number Placeholder 3"/>
          <p:cNvSpPr>
            <a:spLocks noGrp="1"/>
          </p:cNvSpPr>
          <p:nvPr>
            <p:ph type="sldNum" sz="quarter" idx="12"/>
          </p:nvPr>
        </p:nvSpPr>
        <p:spPr/>
        <p:txBody>
          <a:bodyPr/>
          <a:lstStyle/>
          <a:p>
            <a:fld id="{895740CC-497F-A94D-B855-144E65AFD84C}" type="slidenum">
              <a:rPr lang="en-US" smtClean="0"/>
              <a:t>85</a:t>
            </a:fld>
            <a:endParaRPr lang="en-US"/>
          </a:p>
        </p:txBody>
      </p:sp>
      <p:pic>
        <p:nvPicPr>
          <p:cNvPr id="6" name="Picture 5" descr="forb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857" y="1090817"/>
            <a:ext cx="8361944" cy="3518254"/>
          </a:xfrm>
          <a:prstGeom prst="rect">
            <a:avLst/>
          </a:prstGeom>
        </p:spPr>
      </p:pic>
      <p:sp>
        <p:nvSpPr>
          <p:cNvPr id="7" name="TextBox 6"/>
          <p:cNvSpPr txBox="1"/>
          <p:nvPr/>
        </p:nvSpPr>
        <p:spPr>
          <a:xfrm>
            <a:off x="457200" y="5070964"/>
            <a:ext cx="3080391" cy="461665"/>
          </a:xfrm>
          <a:prstGeom prst="rect">
            <a:avLst/>
          </a:prstGeom>
          <a:noFill/>
        </p:spPr>
        <p:txBody>
          <a:bodyPr wrap="none" rtlCol="0">
            <a:spAutoFit/>
          </a:bodyPr>
          <a:lstStyle/>
          <a:p>
            <a:r>
              <a:rPr lang="en-US" sz="2400" dirty="0" smtClean="0"/>
              <a:t>Forbes, June 20</a:t>
            </a:r>
            <a:r>
              <a:rPr lang="en-US" sz="2400" baseline="30000" dirty="0" smtClean="0"/>
              <a:t>th</a:t>
            </a:r>
            <a:r>
              <a:rPr lang="en-US" sz="2400" dirty="0" smtClean="0"/>
              <a:t>, 2013</a:t>
            </a:r>
            <a:endParaRPr lang="en-US" sz="2400" dirty="0"/>
          </a:p>
        </p:txBody>
      </p:sp>
    </p:spTree>
    <p:extLst>
      <p:ext uri="{BB962C8B-B14F-4D97-AF65-F5344CB8AC3E}">
        <p14:creationId xmlns:p14="http://schemas.microsoft.com/office/powerpoint/2010/main" val="2666177321"/>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sz="3200" b="1" dirty="0" smtClean="0"/>
              <a:t>Are Private Keys Really At Risk of Disclosure?</a:t>
            </a:r>
            <a:endParaRPr lang="en-US" sz="3200" b="1" dirty="0"/>
          </a:p>
        </p:txBody>
      </p:sp>
      <p:sp>
        <p:nvSpPr>
          <p:cNvPr id="3" name="Content Placeholder 2"/>
          <p:cNvSpPr>
            <a:spLocks noGrp="1"/>
          </p:cNvSpPr>
          <p:nvPr>
            <p:ph idx="1"/>
          </p:nvPr>
        </p:nvSpPr>
        <p:spPr>
          <a:xfrm>
            <a:off x="237067" y="914400"/>
            <a:ext cx="8703733" cy="5706533"/>
          </a:xfrm>
        </p:spPr>
        <p:txBody>
          <a:bodyPr>
            <a:noAutofit/>
          </a:bodyPr>
          <a:lstStyle/>
          <a:p>
            <a:r>
              <a:rPr lang="en-US" sz="2400" dirty="0" smtClean="0"/>
              <a:t>Since </a:t>
            </a:r>
            <a:r>
              <a:rPr lang="en-US" sz="2400" dirty="0"/>
              <a:t>many sites just store their private key in a regular </a:t>
            </a:r>
            <a:r>
              <a:rPr lang="en-US" sz="2400" dirty="0" smtClean="0"/>
              <a:t>file</a:t>
            </a:r>
            <a:r>
              <a:rPr lang="en-US" sz="2400" dirty="0"/>
              <a:t> </a:t>
            </a:r>
            <a:r>
              <a:rPr lang="en-US" sz="2400" dirty="0" smtClean="0"/>
              <a:t/>
            </a:r>
            <a:br>
              <a:rPr lang="en-US" sz="2400" dirty="0" smtClean="0"/>
            </a:br>
            <a:r>
              <a:rPr lang="en-US" sz="2400" dirty="0" smtClean="0"/>
              <a:t>(rather than storing their keys in </a:t>
            </a:r>
            <a:r>
              <a:rPr lang="en-US" sz="2400" dirty="0"/>
              <a:t>a hardware security module (HSM</a:t>
            </a:r>
            <a:r>
              <a:rPr lang="en-US" sz="2400" dirty="0" smtClean="0"/>
              <a:t>) where the key can be </a:t>
            </a:r>
            <a:r>
              <a:rPr lang="en-US" sz="2400" i="1" dirty="0" smtClean="0"/>
              <a:t>used</a:t>
            </a:r>
            <a:r>
              <a:rPr lang="en-US" sz="2400" dirty="0" smtClean="0"/>
              <a:t> but not </a:t>
            </a:r>
            <a:r>
              <a:rPr lang="en-US" sz="2400" i="1" dirty="0" smtClean="0"/>
              <a:t>extracted</a:t>
            </a:r>
            <a:r>
              <a:rPr lang="en-US" sz="2400" dirty="0" smtClean="0"/>
              <a:t>), </a:t>
            </a:r>
            <a:r>
              <a:rPr lang="en-US" sz="2400" dirty="0"/>
              <a:t>anyone </a:t>
            </a:r>
            <a:r>
              <a:rPr lang="en-US" sz="2400" dirty="0" smtClean="0"/>
              <a:t/>
            </a:r>
            <a:br>
              <a:rPr lang="en-US" sz="2400" dirty="0" smtClean="0"/>
            </a:br>
            <a:r>
              <a:rPr lang="en-US" sz="2400" dirty="0" smtClean="0"/>
              <a:t>who </a:t>
            </a:r>
            <a:r>
              <a:rPr lang="en-US" sz="2400" dirty="0"/>
              <a:t>can arrange to access to the keys stored in </a:t>
            </a:r>
            <a:r>
              <a:rPr lang="en-US" sz="2400" dirty="0" smtClean="0"/>
              <a:t>a </a:t>
            </a:r>
            <a:r>
              <a:rPr lang="en-US" sz="2400" dirty="0"/>
              <a:t>regular file would then be able to decrypt any associated encrypted </a:t>
            </a:r>
            <a:r>
              <a:rPr lang="en-US" sz="2400" dirty="0" smtClean="0"/>
              <a:t>traffic.</a:t>
            </a:r>
          </a:p>
          <a:p>
            <a:endParaRPr lang="en-US" sz="2400" dirty="0"/>
          </a:p>
          <a:p>
            <a:r>
              <a:rPr lang="en-US" sz="2400" dirty="0" smtClean="0"/>
              <a:t>Strategies </a:t>
            </a:r>
            <a:r>
              <a:rPr lang="en-US" sz="2400" dirty="0"/>
              <a:t>for getting access </a:t>
            </a:r>
            <a:r>
              <a:rPr lang="en-US" sz="2400" dirty="0" smtClean="0"/>
              <a:t>to that key might </a:t>
            </a:r>
            <a:r>
              <a:rPr lang="en-US" sz="2400" dirty="0"/>
              <a:t>include</a:t>
            </a:r>
            <a:r>
              <a:rPr lang="en-US" sz="2400" dirty="0" smtClean="0"/>
              <a:t>:</a:t>
            </a:r>
          </a:p>
          <a:p>
            <a:endParaRPr lang="en-US" sz="2400" dirty="0"/>
          </a:p>
          <a:p>
            <a:pPr lvl="1"/>
            <a:r>
              <a:rPr lang="en-US" sz="2000" dirty="0" smtClean="0"/>
              <a:t>Subornation </a:t>
            </a:r>
            <a:r>
              <a:rPr lang="en-US" sz="2000" dirty="0"/>
              <a:t>of a system administrator or other privileged </a:t>
            </a:r>
            <a:r>
              <a:rPr lang="en-US" sz="2000" dirty="0" smtClean="0"/>
              <a:t>user (</a:t>
            </a:r>
            <a:r>
              <a:rPr lang="en-US" sz="2000" dirty="0"/>
              <a:t>bribery, extortion</a:t>
            </a:r>
            <a:r>
              <a:rPr lang="en-US" sz="2000" dirty="0" smtClean="0"/>
              <a:t>, torture, etc</a:t>
            </a:r>
            <a:r>
              <a:rPr lang="en-US" sz="2000" dirty="0"/>
              <a:t>.)</a:t>
            </a:r>
            <a:r>
              <a:rPr lang="en-US" sz="2000" dirty="0" smtClean="0"/>
              <a:t>,</a:t>
            </a:r>
          </a:p>
          <a:p>
            <a:pPr lvl="1"/>
            <a:r>
              <a:rPr lang="en-US" sz="2000" dirty="0" smtClean="0"/>
              <a:t>A </a:t>
            </a:r>
            <a:r>
              <a:rPr lang="en-US" sz="2000" dirty="0"/>
              <a:t>court order compelling </a:t>
            </a:r>
            <a:r>
              <a:rPr lang="en-US" sz="2000" dirty="0" smtClean="0"/>
              <a:t>disclosure (</a:t>
            </a:r>
            <a:r>
              <a:rPr lang="en-US" sz="2000" i="1" dirty="0" smtClean="0"/>
              <a:t>ala</a:t>
            </a:r>
            <a:r>
              <a:rPr lang="en-US" sz="2000" dirty="0" smtClean="0"/>
              <a:t> Lavabit)</a:t>
            </a:r>
          </a:p>
          <a:p>
            <a:pPr lvl="1"/>
            <a:r>
              <a:rPr lang="en-US" sz="2000" dirty="0" smtClean="0"/>
              <a:t>Access </a:t>
            </a:r>
            <a:r>
              <a:rPr lang="en-US" sz="2000" dirty="0"/>
              <a:t>to a poorly-secured copy of that file (e.g., perhaps access </a:t>
            </a:r>
            <a:r>
              <a:rPr lang="en-US" sz="2000" dirty="0" smtClean="0"/>
              <a:t>to</a:t>
            </a:r>
            <a:br>
              <a:rPr lang="en-US" sz="2000" dirty="0" smtClean="0"/>
            </a:br>
            <a:r>
              <a:rPr lang="en-US" sz="2000" dirty="0" smtClean="0"/>
              <a:t>an unencrypted </a:t>
            </a:r>
            <a:r>
              <a:rPr lang="en-US" sz="2000" dirty="0"/>
              <a:t>backup stored at a third party site, or the system </a:t>
            </a:r>
            <a:r>
              <a:rPr lang="en-US" sz="2000" dirty="0" smtClean="0"/>
              <a:t>gets hacked</a:t>
            </a:r>
            <a:r>
              <a:rPr lang="en-US" sz="2000" dirty="0"/>
              <a:t>/cracked by a cyber intruder </a:t>
            </a:r>
            <a:r>
              <a:rPr lang="en-US" sz="2000" dirty="0" smtClean="0"/>
              <a:t>who's after </a:t>
            </a:r>
            <a:r>
              <a:rPr lang="en-US" sz="2000" dirty="0"/>
              <a:t>that critical file's contents).</a:t>
            </a:r>
          </a:p>
        </p:txBody>
      </p:sp>
      <p:sp>
        <p:nvSpPr>
          <p:cNvPr id="4" name="Slide Number Placeholder 3"/>
          <p:cNvSpPr>
            <a:spLocks noGrp="1"/>
          </p:cNvSpPr>
          <p:nvPr>
            <p:ph type="sldNum" sz="quarter" idx="12"/>
          </p:nvPr>
        </p:nvSpPr>
        <p:spPr/>
        <p:txBody>
          <a:bodyPr/>
          <a:lstStyle/>
          <a:p>
            <a:fld id="{895740CC-497F-A94D-B855-144E65AFD84C}" type="slidenum">
              <a:rPr lang="en-US" smtClean="0"/>
              <a:t>86</a:t>
            </a:fld>
            <a:endParaRPr lang="en-US"/>
          </a:p>
        </p:txBody>
      </p:sp>
    </p:spTree>
    <p:extLst>
      <p:ext uri="{BB962C8B-B14F-4D97-AF65-F5344CB8AC3E}">
        <p14:creationId xmlns:p14="http://schemas.microsoft.com/office/powerpoint/2010/main" val="2565021937"/>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45067"/>
          </a:xfrm>
        </p:spPr>
        <p:txBody>
          <a:bodyPr>
            <a:normAutofit/>
          </a:bodyPr>
          <a:lstStyle/>
          <a:p>
            <a:r>
              <a:rPr lang="en-US" sz="3200" b="1" dirty="0" smtClean="0"/>
              <a:t>$5 Wrenches As A Solution To Getting Private Keys</a:t>
            </a:r>
            <a:endParaRPr lang="en-US" sz="3200" b="1" dirty="0"/>
          </a:p>
        </p:txBody>
      </p:sp>
      <p:sp>
        <p:nvSpPr>
          <p:cNvPr id="4" name="Slide Number Placeholder 3"/>
          <p:cNvSpPr>
            <a:spLocks noGrp="1"/>
          </p:cNvSpPr>
          <p:nvPr>
            <p:ph type="sldNum" sz="quarter" idx="12"/>
          </p:nvPr>
        </p:nvSpPr>
        <p:spPr/>
        <p:txBody>
          <a:bodyPr/>
          <a:lstStyle/>
          <a:p>
            <a:fld id="{895740CC-497F-A94D-B855-144E65AFD84C}" type="slidenum">
              <a:rPr lang="en-US" smtClean="0"/>
              <a:t>87</a:t>
            </a:fld>
            <a:endParaRPr lang="en-US"/>
          </a:p>
        </p:txBody>
      </p:sp>
      <p:pic>
        <p:nvPicPr>
          <p:cNvPr id="6" name="Picture 5" descr="security-carto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529" y="880533"/>
            <a:ext cx="8437582" cy="5160485"/>
          </a:xfrm>
          <a:prstGeom prst="rect">
            <a:avLst/>
          </a:prstGeom>
        </p:spPr>
      </p:pic>
      <p:sp>
        <p:nvSpPr>
          <p:cNvPr id="7" name="TextBox 6"/>
          <p:cNvSpPr txBox="1"/>
          <p:nvPr/>
        </p:nvSpPr>
        <p:spPr>
          <a:xfrm>
            <a:off x="3118556" y="6225685"/>
            <a:ext cx="3075030" cy="369332"/>
          </a:xfrm>
          <a:prstGeom prst="rect">
            <a:avLst/>
          </a:prstGeom>
          <a:noFill/>
        </p:spPr>
        <p:txBody>
          <a:bodyPr wrap="none" rtlCol="0">
            <a:spAutoFit/>
          </a:bodyPr>
          <a:lstStyle/>
          <a:p>
            <a:r>
              <a:rPr lang="en-US" dirty="0" smtClean="0"/>
              <a:t>Source: https</a:t>
            </a:r>
            <a:r>
              <a:rPr lang="en-US" dirty="0"/>
              <a:t>://</a:t>
            </a:r>
            <a:r>
              <a:rPr lang="en-US" dirty="0" err="1"/>
              <a:t>xkcd.com</a:t>
            </a:r>
            <a:r>
              <a:rPr lang="en-US" dirty="0"/>
              <a:t>/538/</a:t>
            </a:r>
          </a:p>
        </p:txBody>
      </p:sp>
    </p:spTree>
    <p:extLst>
      <p:ext uri="{BB962C8B-B14F-4D97-AF65-F5344CB8AC3E}">
        <p14:creationId xmlns:p14="http://schemas.microsoft.com/office/powerpoint/2010/main" val="571461870"/>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45067"/>
          </a:xfrm>
        </p:spPr>
        <p:txBody>
          <a:bodyPr>
            <a:normAutofit/>
          </a:bodyPr>
          <a:lstStyle/>
          <a:p>
            <a:r>
              <a:rPr lang="en-US" sz="3200" b="1" dirty="0" smtClean="0"/>
              <a:t>The Solution: Forward Secrecy</a:t>
            </a:r>
            <a:endParaRPr lang="en-US" sz="3200" b="1" dirty="0"/>
          </a:p>
        </p:txBody>
      </p:sp>
      <p:sp>
        <p:nvSpPr>
          <p:cNvPr id="3" name="Content Placeholder 2"/>
          <p:cNvSpPr>
            <a:spLocks noGrp="1"/>
          </p:cNvSpPr>
          <p:nvPr>
            <p:ph idx="1"/>
          </p:nvPr>
        </p:nvSpPr>
        <p:spPr>
          <a:xfrm>
            <a:off x="237067" y="914400"/>
            <a:ext cx="8703733" cy="5706533"/>
          </a:xfrm>
        </p:spPr>
        <p:txBody>
          <a:bodyPr>
            <a:noAutofit/>
          </a:bodyPr>
          <a:lstStyle/>
          <a:p>
            <a:r>
              <a:rPr lang="en-US" sz="2400" dirty="0"/>
              <a:t>Fortunately there is a solution to this problem, and that's ephemeral key exchange. </a:t>
            </a:r>
            <a:endParaRPr lang="en-US" sz="2400" dirty="0" smtClean="0"/>
          </a:p>
          <a:p>
            <a:endParaRPr lang="en-US" sz="2400" dirty="0" smtClean="0"/>
          </a:p>
          <a:p>
            <a:r>
              <a:rPr lang="en-US" sz="2400" dirty="0" smtClean="0"/>
              <a:t>If sites </a:t>
            </a:r>
            <a:r>
              <a:rPr lang="en-US" sz="2400" dirty="0"/>
              <a:t>uses a key exchange mechanism that offers forward secrecy, such as Diffie Hellman Ephemeral (DHE) or Elliptic Curve Diffie Hellman Ephemeral (ECDHE), </a:t>
            </a:r>
            <a:r>
              <a:rPr lang="en-US" sz="2400" b="1" dirty="0"/>
              <a:t>a new public/private key pair is created for each connection and then discarded immediately after use. </a:t>
            </a:r>
            <a:endParaRPr lang="en-US" sz="2400" b="1" dirty="0" smtClean="0"/>
          </a:p>
          <a:p>
            <a:endParaRPr lang="en-US" sz="2400" dirty="0" smtClean="0"/>
          </a:p>
          <a:p>
            <a:r>
              <a:rPr lang="en-US" sz="2400" dirty="0" smtClean="0"/>
              <a:t>With </a:t>
            </a:r>
            <a:r>
              <a:rPr lang="en-US" sz="2400" dirty="0"/>
              <a:t>that approach, even if traffic does get captured and the security of the RSA private key is compromised, those adverse events won't result in an adversary being able to do retrospective decryption</a:t>
            </a:r>
            <a:r>
              <a:rPr lang="en-US" sz="2400" dirty="0" smtClean="0"/>
              <a:t>. Critical information needed for retrospective decryption will simply never have gotten saved in the first place.</a:t>
            </a:r>
            <a:endParaRPr lang="en-US" sz="2400" dirty="0"/>
          </a:p>
        </p:txBody>
      </p:sp>
      <p:sp>
        <p:nvSpPr>
          <p:cNvPr id="4" name="Slide Number Placeholder 3"/>
          <p:cNvSpPr>
            <a:spLocks noGrp="1"/>
          </p:cNvSpPr>
          <p:nvPr>
            <p:ph type="sldNum" sz="quarter" idx="12"/>
          </p:nvPr>
        </p:nvSpPr>
        <p:spPr/>
        <p:txBody>
          <a:bodyPr/>
          <a:lstStyle/>
          <a:p>
            <a:fld id="{895740CC-497F-A94D-B855-144E65AFD84C}" type="slidenum">
              <a:rPr lang="en-US" smtClean="0"/>
              <a:t>88</a:t>
            </a:fld>
            <a:endParaRPr lang="en-US"/>
          </a:p>
        </p:txBody>
      </p:sp>
    </p:spTree>
    <p:extLst>
      <p:ext uri="{BB962C8B-B14F-4D97-AF65-F5344CB8AC3E}">
        <p14:creationId xmlns:p14="http://schemas.microsoft.com/office/powerpoint/2010/main" val="2105087708"/>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45067"/>
          </a:xfrm>
        </p:spPr>
        <p:txBody>
          <a:bodyPr>
            <a:normAutofit/>
          </a:bodyPr>
          <a:lstStyle/>
          <a:p>
            <a:r>
              <a:rPr lang="en-US" sz="3200" b="1" dirty="0" smtClean="0"/>
              <a:t>Diffie-Hellman Parameters</a:t>
            </a:r>
            <a:endParaRPr lang="en-US" sz="3200" b="1" dirty="0"/>
          </a:p>
        </p:txBody>
      </p:sp>
      <p:sp>
        <p:nvSpPr>
          <p:cNvPr id="3" name="Content Placeholder 2"/>
          <p:cNvSpPr>
            <a:spLocks noGrp="1"/>
          </p:cNvSpPr>
          <p:nvPr>
            <p:ph idx="1"/>
          </p:nvPr>
        </p:nvSpPr>
        <p:spPr>
          <a:xfrm>
            <a:off x="237067" y="914400"/>
            <a:ext cx="8703733" cy="5706533"/>
          </a:xfrm>
        </p:spPr>
        <p:txBody>
          <a:bodyPr>
            <a:noAutofit/>
          </a:bodyPr>
          <a:lstStyle/>
          <a:p>
            <a:r>
              <a:rPr lang="en-US" sz="2400" b="1" dirty="0">
                <a:solidFill>
                  <a:srgbClr val="FF0000"/>
                </a:solidFill>
              </a:rPr>
              <a:t>In using ephemeral key exchange mechanisms, some care must be taken to ensure that long/strong Diffie-Hellman parameters get used.</a:t>
            </a:r>
            <a:r>
              <a:rPr lang="en-US" sz="2400" b="1" dirty="0"/>
              <a:t> </a:t>
            </a:r>
            <a:r>
              <a:rPr lang="en-US" sz="2400" dirty="0" smtClean="0"/>
              <a:t>At </a:t>
            </a:r>
            <a:r>
              <a:rPr lang="en-US" sz="2400" dirty="0"/>
              <a:t>least in some circumstances, the default Diffie-Hellman parameters may only be 1024 bits long. </a:t>
            </a:r>
            <a:r>
              <a:rPr lang="en-US" sz="2400" dirty="0" smtClean="0"/>
              <a:t>Fortunately</a:t>
            </a:r>
            <a:r>
              <a:rPr lang="en-US" sz="2400" dirty="0"/>
              <a:t>, current versions of popular cryptographic libraries such as OpenSSL now </a:t>
            </a:r>
            <a:r>
              <a:rPr lang="en-US" sz="2400" dirty="0" smtClean="0"/>
              <a:t>allow </a:t>
            </a:r>
            <a:r>
              <a:rPr lang="en-US" sz="2400" dirty="0"/>
              <a:t>DH </a:t>
            </a:r>
            <a:r>
              <a:rPr lang="en-US" sz="2400" dirty="0" smtClean="0"/>
              <a:t>parameters</a:t>
            </a:r>
            <a:r>
              <a:rPr lang="en-US" sz="2400" dirty="0"/>
              <a:t> </a:t>
            </a:r>
            <a:r>
              <a:rPr lang="en-US" sz="2400" dirty="0" smtClean="0"/>
              <a:t>all the way up to 4096 bits.</a:t>
            </a:r>
          </a:p>
          <a:p>
            <a:endParaRPr lang="en-US" sz="2400" dirty="0"/>
          </a:p>
          <a:p>
            <a:r>
              <a:rPr lang="en-US" sz="2400" dirty="0" smtClean="0"/>
              <a:t>Please note the </a:t>
            </a:r>
            <a:r>
              <a:rPr lang="en-US" sz="2400" dirty="0"/>
              <a:t>recent </a:t>
            </a:r>
            <a:r>
              <a:rPr lang="en-US" sz="2400" dirty="0" smtClean="0"/>
              <a:t>article  "Imperfect </a:t>
            </a:r>
            <a:r>
              <a:rPr lang="en-US" sz="2400" dirty="0"/>
              <a:t>Forward </a:t>
            </a:r>
            <a:r>
              <a:rPr lang="en-US" sz="2400" dirty="0" smtClean="0"/>
              <a:t/>
            </a:r>
            <a:br>
              <a:rPr lang="en-US" sz="2400" dirty="0" smtClean="0"/>
            </a:br>
            <a:r>
              <a:rPr lang="en-US" sz="2400" dirty="0" smtClean="0"/>
              <a:t>Secrecy: How </a:t>
            </a:r>
            <a:r>
              <a:rPr lang="en-US" sz="2400" dirty="0"/>
              <a:t>Diffie-Hellman Fails in </a:t>
            </a:r>
            <a:r>
              <a:rPr lang="en-US" sz="2400" dirty="0" smtClean="0"/>
              <a:t>Practice," </a:t>
            </a:r>
            <a:br>
              <a:rPr lang="en-US" sz="2400" dirty="0" smtClean="0"/>
            </a:br>
            <a:r>
              <a:rPr lang="en-US" sz="2400" dirty="0" smtClean="0"/>
              <a:t>https</a:t>
            </a:r>
            <a:r>
              <a:rPr lang="en-US" sz="2400" dirty="0"/>
              <a:t>://</a:t>
            </a:r>
            <a:r>
              <a:rPr lang="en-US" sz="2400" dirty="0" err="1"/>
              <a:t>weakdh.org</a:t>
            </a:r>
            <a:r>
              <a:rPr lang="en-US" sz="2400" dirty="0"/>
              <a:t>/imperfect-forward-secrecy-ccs15.</a:t>
            </a:r>
            <a:r>
              <a:rPr lang="en-US" sz="2400" dirty="0" smtClean="0"/>
              <a:t>pdf</a:t>
            </a:r>
            <a:br>
              <a:rPr lang="en-US" sz="2400" dirty="0" smtClean="0"/>
            </a:br>
            <a:r>
              <a:rPr lang="en-US" sz="2400" dirty="0" smtClean="0"/>
              <a:t/>
            </a:r>
            <a:br>
              <a:rPr lang="en-US" sz="2400" dirty="0" smtClean="0"/>
            </a:br>
            <a:r>
              <a:rPr lang="en-US" sz="2400" dirty="0" smtClean="0"/>
              <a:t>See also the stats on the following slide from the </a:t>
            </a:r>
            <a:r>
              <a:rPr lang="en-US" sz="2400" dirty="0" err="1" smtClean="0"/>
              <a:t>weakdh.org</a:t>
            </a:r>
            <a:r>
              <a:rPr lang="en-US" sz="2400" dirty="0" smtClean="0"/>
              <a:t/>
            </a:r>
            <a:br>
              <a:rPr lang="en-US" sz="2400" dirty="0" smtClean="0"/>
            </a:br>
            <a:r>
              <a:rPr lang="en-US" sz="2400" dirty="0" smtClean="0"/>
              <a:t>site...</a:t>
            </a:r>
            <a:endParaRPr lang="en-US" sz="2400" dirty="0"/>
          </a:p>
          <a:p>
            <a:endParaRPr lang="en-US" sz="2400" dirty="0" smtClean="0"/>
          </a:p>
          <a:p>
            <a:endParaRPr lang="en-US" sz="2400" dirty="0"/>
          </a:p>
          <a:p>
            <a:endParaRPr lang="en-US" sz="2400" dirty="0"/>
          </a:p>
        </p:txBody>
      </p:sp>
      <p:sp>
        <p:nvSpPr>
          <p:cNvPr id="4" name="Slide Number Placeholder 3"/>
          <p:cNvSpPr>
            <a:spLocks noGrp="1"/>
          </p:cNvSpPr>
          <p:nvPr>
            <p:ph type="sldNum" sz="quarter" idx="12"/>
          </p:nvPr>
        </p:nvSpPr>
        <p:spPr/>
        <p:txBody>
          <a:bodyPr/>
          <a:lstStyle/>
          <a:p>
            <a:fld id="{895740CC-497F-A94D-B855-144E65AFD84C}" type="slidenum">
              <a:rPr lang="en-US" smtClean="0"/>
              <a:t>89</a:t>
            </a:fld>
            <a:endParaRPr lang="en-US"/>
          </a:p>
        </p:txBody>
      </p:sp>
    </p:spTree>
    <p:extLst>
      <p:ext uri="{BB962C8B-B14F-4D97-AF65-F5344CB8AC3E}">
        <p14:creationId xmlns:p14="http://schemas.microsoft.com/office/powerpoint/2010/main" val="266967468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15482" y="3184431"/>
            <a:ext cx="8115933" cy="369332"/>
          </a:xfrm>
          <a:prstGeom prst="rect">
            <a:avLst/>
          </a:prstGeom>
          <a:noFill/>
        </p:spPr>
        <p:txBody>
          <a:bodyPr wrap="square" rtlCol="0">
            <a:spAutoFit/>
          </a:bodyPr>
          <a:lstStyle/>
          <a:p>
            <a:r>
              <a:rPr lang="en-US" dirty="0" smtClean="0"/>
              <a:t>Source: Washington Post, October 30</a:t>
            </a:r>
            <a:r>
              <a:rPr lang="en-US" baseline="30000" dirty="0" smtClean="0"/>
              <a:t>th</a:t>
            </a:r>
            <a:r>
              <a:rPr lang="en-US" dirty="0" smtClean="0"/>
              <a:t>, 2013.</a:t>
            </a:r>
          </a:p>
        </p:txBody>
      </p:sp>
      <p:sp>
        <p:nvSpPr>
          <p:cNvPr id="2" name="Rectangle 1"/>
          <p:cNvSpPr/>
          <p:nvPr/>
        </p:nvSpPr>
        <p:spPr>
          <a:xfrm>
            <a:off x="0" y="64473"/>
            <a:ext cx="9144000" cy="1077218"/>
          </a:xfrm>
          <a:prstGeom prst="rect">
            <a:avLst/>
          </a:prstGeom>
        </p:spPr>
        <p:txBody>
          <a:bodyPr wrap="square">
            <a:spAutoFit/>
          </a:bodyPr>
          <a:lstStyle/>
          <a:p>
            <a:pPr algn="ctr"/>
            <a:r>
              <a:rPr lang="en-US" sz="3200" b="1" dirty="0" smtClean="0"/>
              <a:t>A Third Release (They Just Kept Coming!), The Week After M</a:t>
            </a:r>
            <a:r>
              <a:rPr lang="en-US" sz="3200" b="1" baseline="30000" dirty="0" smtClean="0"/>
              <a:t>3</a:t>
            </a:r>
            <a:r>
              <a:rPr lang="en-US" sz="3200" b="1" dirty="0" smtClean="0"/>
              <a:t>AAWG 29 In Montreal</a:t>
            </a:r>
            <a:r>
              <a:rPr lang="en-US" sz="3200" dirty="0" smtClean="0"/>
              <a:t>, </a:t>
            </a:r>
            <a:r>
              <a:rPr lang="en-US" sz="3200" b="1" dirty="0" smtClean="0"/>
              <a:t>Oct 21</a:t>
            </a:r>
            <a:r>
              <a:rPr lang="en-US" sz="3200" b="1" baseline="30000" dirty="0" smtClean="0"/>
              <a:t>st</a:t>
            </a:r>
            <a:r>
              <a:rPr lang="en-US" sz="3200" b="1" dirty="0" smtClean="0"/>
              <a:t>-24</a:t>
            </a:r>
            <a:r>
              <a:rPr lang="en-US" sz="3200" b="1" baseline="30000" dirty="0" smtClean="0"/>
              <a:t>th</a:t>
            </a:r>
            <a:endParaRPr lang="en-US" sz="3200" b="1" dirty="0" smtClean="0"/>
          </a:p>
        </p:txBody>
      </p:sp>
      <p:sp>
        <p:nvSpPr>
          <p:cNvPr id="3" name="Slide Number Placeholder 2"/>
          <p:cNvSpPr>
            <a:spLocks noGrp="1"/>
          </p:cNvSpPr>
          <p:nvPr>
            <p:ph type="sldNum" sz="quarter" idx="12"/>
          </p:nvPr>
        </p:nvSpPr>
        <p:spPr/>
        <p:txBody>
          <a:bodyPr/>
          <a:lstStyle/>
          <a:p>
            <a:fld id="{895740CC-497F-A94D-B855-144E65AFD84C}" type="slidenum">
              <a:rPr lang="en-US" smtClean="0"/>
              <a:t>9</a:t>
            </a:fld>
            <a:endParaRPr lang="en-US"/>
          </a:p>
        </p:txBody>
      </p:sp>
      <p:pic>
        <p:nvPicPr>
          <p:cNvPr id="4" name="Picture 3" descr="muscular-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482" y="1738622"/>
            <a:ext cx="8271318" cy="1328726"/>
          </a:xfrm>
          <a:prstGeom prst="rect">
            <a:avLst/>
          </a:prstGeom>
        </p:spPr>
      </p:pic>
    </p:spTree>
    <p:extLst>
      <p:ext uri="{BB962C8B-B14F-4D97-AF65-F5344CB8AC3E}">
        <p14:creationId xmlns:p14="http://schemas.microsoft.com/office/powerpoint/2010/main" val="496335847"/>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95740CC-497F-A94D-B855-144E65AFD84C}" type="slidenum">
              <a:rPr lang="en-US" smtClean="0"/>
              <a:t>90</a:t>
            </a:fld>
            <a:endParaRPr lang="en-US"/>
          </a:p>
        </p:txBody>
      </p:sp>
      <p:pic>
        <p:nvPicPr>
          <p:cNvPr id="7" name="Picture 6" descr="weakd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111" y="452108"/>
            <a:ext cx="7602044" cy="5799114"/>
          </a:xfrm>
          <a:prstGeom prst="rect">
            <a:avLst/>
          </a:prstGeom>
        </p:spPr>
      </p:pic>
    </p:spTree>
    <p:extLst>
      <p:ext uri="{BB962C8B-B14F-4D97-AF65-F5344CB8AC3E}">
        <p14:creationId xmlns:p14="http://schemas.microsoft.com/office/powerpoint/2010/main" val="2236395655"/>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95740CC-497F-A94D-B855-144E65AFD84C}" type="slidenum">
              <a:rPr lang="en-US" smtClean="0"/>
              <a:t>91</a:t>
            </a:fld>
            <a:endParaRPr lang="en-US"/>
          </a:p>
        </p:txBody>
      </p:sp>
      <p:pic>
        <p:nvPicPr>
          <p:cNvPr id="2" name="Picture 1" descr="deploy-d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304" y="385586"/>
            <a:ext cx="8104496" cy="6335889"/>
          </a:xfrm>
          <a:prstGeom prst="rect">
            <a:avLst/>
          </a:prstGeom>
        </p:spPr>
      </p:pic>
    </p:spTree>
    <p:extLst>
      <p:ext uri="{BB962C8B-B14F-4D97-AF65-F5344CB8AC3E}">
        <p14:creationId xmlns:p14="http://schemas.microsoft.com/office/powerpoint/2010/main" val="1402264573"/>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76112"/>
            <a:ext cx="7772400" cy="4882444"/>
          </a:xfrm>
        </p:spPr>
        <p:txBody>
          <a:bodyPr>
            <a:normAutofit/>
          </a:bodyPr>
          <a:lstStyle/>
          <a:p>
            <a:r>
              <a:rPr lang="en-US" sz="3200" b="1" dirty="0" smtClean="0"/>
              <a:t>IX</a:t>
            </a:r>
            <a:r>
              <a:rPr lang="en-US" sz="3200" b="1" dirty="0" smtClean="0"/>
              <a:t>. Traffic Analysis and "Metadata"</a:t>
            </a:r>
            <a:br>
              <a:rPr lang="en-US" sz="3200" b="1" dirty="0" smtClean="0"/>
            </a:br>
            <a:r>
              <a:rPr lang="en-US" sz="3200" b="1" dirty="0" smtClean="0"/>
              <a:t/>
            </a:r>
            <a:br>
              <a:rPr lang="en-US" sz="3200" b="1" dirty="0" smtClean="0"/>
            </a:br>
            <a:r>
              <a:rPr lang="en-US" sz="3200" b="1" dirty="0" smtClean="0"/>
              <a:t>The Fourth Board-Approved Document</a:t>
            </a:r>
            <a:endParaRPr lang="en-US" sz="3200" b="1" dirty="0"/>
          </a:p>
        </p:txBody>
      </p:sp>
    </p:spTree>
    <p:extLst>
      <p:ext uri="{BB962C8B-B14F-4D97-AF65-F5344CB8AC3E}">
        <p14:creationId xmlns:p14="http://schemas.microsoft.com/office/powerpoint/2010/main" val="1331292252"/>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146"/>
            <a:ext cx="8229600" cy="635034"/>
          </a:xfrm>
        </p:spPr>
        <p:txBody>
          <a:bodyPr>
            <a:normAutofit/>
          </a:bodyPr>
          <a:lstStyle/>
          <a:p>
            <a:r>
              <a:rPr lang="en-US" sz="3200" b="1" dirty="0" smtClean="0"/>
              <a:t>The Traffic Analysis Problem</a:t>
            </a:r>
            <a:endParaRPr lang="en-US" sz="3200" b="1" dirty="0"/>
          </a:p>
        </p:txBody>
      </p:sp>
      <p:sp>
        <p:nvSpPr>
          <p:cNvPr id="3" name="Content Placeholder 2"/>
          <p:cNvSpPr>
            <a:spLocks noGrp="1"/>
          </p:cNvSpPr>
          <p:nvPr>
            <p:ph idx="1"/>
          </p:nvPr>
        </p:nvSpPr>
        <p:spPr>
          <a:xfrm>
            <a:off x="221494" y="876557"/>
            <a:ext cx="8771152" cy="5739613"/>
          </a:xfrm>
        </p:spPr>
        <p:txBody>
          <a:bodyPr>
            <a:noAutofit/>
          </a:bodyPr>
          <a:lstStyle/>
          <a:p>
            <a:r>
              <a:rPr lang="en-US" sz="2400" dirty="0" smtClean="0"/>
              <a:t>Even </a:t>
            </a:r>
            <a:r>
              <a:rPr lang="en-US" sz="2400" dirty="0"/>
              <a:t>if an adversary can't see the contents of your message</a:t>
            </a:r>
            <a:r>
              <a:rPr lang="en-US" sz="2400" dirty="0" smtClean="0"/>
              <a:t>, </a:t>
            </a:r>
            <a:r>
              <a:rPr lang="en-US" sz="2400" b="1" dirty="0" smtClean="0"/>
              <a:t>simply </a:t>
            </a:r>
            <a:r>
              <a:rPr lang="en-US" sz="2400" b="1" dirty="0"/>
              <a:t>knowing the sender and the receiver, when </a:t>
            </a:r>
            <a:r>
              <a:rPr lang="en-US" sz="2400" b="1" dirty="0" smtClean="0"/>
              <a:t>a communication </a:t>
            </a:r>
            <a:r>
              <a:rPr lang="en-US" sz="2400" b="1" dirty="0"/>
              <a:t>was sent, how large the communication was, etc., can still yield important information to a trained </a:t>
            </a:r>
            <a:r>
              <a:rPr lang="en-US" sz="2400" b="1" dirty="0" smtClean="0"/>
              <a:t>analyst.</a:t>
            </a:r>
          </a:p>
          <a:p>
            <a:endParaRPr lang="en-US" sz="2400" dirty="0"/>
          </a:p>
          <a:p>
            <a:r>
              <a:rPr lang="en-US" sz="2400" dirty="0" smtClean="0"/>
              <a:t>Traffic analysis the fundamental reason why metadata gets collected. </a:t>
            </a:r>
            <a:r>
              <a:rPr lang="en-US" sz="2400" b="1" dirty="0" smtClean="0">
                <a:solidFill>
                  <a:srgbClr val="FF0000"/>
                </a:solidFill>
              </a:rPr>
              <a:t>Traffic analysis can be exceptionally powerful.</a:t>
            </a:r>
          </a:p>
          <a:p>
            <a:endParaRPr lang="en-US" sz="2400" dirty="0"/>
          </a:p>
          <a:p>
            <a:r>
              <a:rPr lang="en-US" sz="2400" b="1" dirty="0" smtClean="0"/>
              <a:t>If you'd like to learn more about traffic analysis, I did a talk on traffic analysis for M</a:t>
            </a:r>
            <a:r>
              <a:rPr lang="en-US" sz="2400" b="1" baseline="30000" dirty="0" smtClean="0"/>
              <a:t>3</a:t>
            </a:r>
            <a:r>
              <a:rPr lang="en-US" sz="2400" b="1" dirty="0" smtClean="0"/>
              <a:t>AAWG last year, see:</a:t>
            </a:r>
            <a:br>
              <a:rPr lang="en-US" sz="2400" b="1" dirty="0" smtClean="0"/>
            </a:br>
            <a:r>
              <a:rPr lang="en-US" sz="2400" b="1" dirty="0" smtClean="0"/>
              <a:t/>
            </a:r>
            <a:br>
              <a:rPr lang="en-US" sz="2400" b="1" dirty="0" smtClean="0"/>
            </a:br>
            <a:r>
              <a:rPr lang="en-US" sz="2400" b="1" i="1" dirty="0"/>
              <a:t>The Enduring Challenge of Traffic Analysis</a:t>
            </a:r>
            <a:r>
              <a:rPr lang="en-US" sz="2400" b="1" dirty="0"/>
              <a:t>, June 11th, 2015, </a:t>
            </a:r>
            <a:r>
              <a:rPr lang="en-US" sz="2400" b="1" dirty="0" smtClean="0"/>
              <a:t>https</a:t>
            </a:r>
            <a:r>
              <a:rPr lang="en-US" sz="2400" b="1" dirty="0"/>
              <a:t>://www.stsauver.com/joe/</a:t>
            </a:r>
            <a:r>
              <a:rPr lang="en-US" sz="2400" b="1" dirty="0" err="1"/>
              <a:t>dublin</a:t>
            </a:r>
            <a:r>
              <a:rPr lang="en-US" sz="2400" b="1" dirty="0"/>
              <a:t>-traffic-analysis/</a:t>
            </a:r>
            <a:r>
              <a:rPr lang="en-US" sz="2400" b="1" dirty="0" err="1"/>
              <a:t>dublin</a:t>
            </a:r>
            <a:r>
              <a:rPr lang="en-US" sz="2400" b="1" dirty="0"/>
              <a:t>-traffic-</a:t>
            </a:r>
            <a:r>
              <a:rPr lang="en-US" sz="2400" b="1" dirty="0" err="1" smtClean="0"/>
              <a:t>analysis.pdf</a:t>
            </a:r>
            <a:r>
              <a:rPr lang="en-US" sz="2400" b="1" dirty="0" smtClean="0"/>
              <a:t> (108 slides)</a:t>
            </a:r>
            <a:endParaRPr lang="en-US" sz="2400" b="1" dirty="0"/>
          </a:p>
        </p:txBody>
      </p:sp>
      <p:sp>
        <p:nvSpPr>
          <p:cNvPr id="4" name="Slide Number Placeholder 3"/>
          <p:cNvSpPr>
            <a:spLocks noGrp="1"/>
          </p:cNvSpPr>
          <p:nvPr>
            <p:ph type="sldNum" sz="quarter" idx="12"/>
          </p:nvPr>
        </p:nvSpPr>
        <p:spPr/>
        <p:txBody>
          <a:bodyPr/>
          <a:lstStyle/>
          <a:p>
            <a:fld id="{895740CC-497F-A94D-B855-144E65AFD84C}" type="slidenum">
              <a:rPr lang="en-US" smtClean="0"/>
              <a:t>93</a:t>
            </a:fld>
            <a:endParaRPr lang="en-US" dirty="0"/>
          </a:p>
        </p:txBody>
      </p:sp>
    </p:spTree>
    <p:extLst>
      <p:ext uri="{BB962C8B-B14F-4D97-AF65-F5344CB8AC3E}">
        <p14:creationId xmlns:p14="http://schemas.microsoft.com/office/powerpoint/2010/main" val="442265854"/>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146"/>
            <a:ext cx="8229600" cy="635034"/>
          </a:xfrm>
        </p:spPr>
        <p:txBody>
          <a:bodyPr>
            <a:normAutofit/>
          </a:bodyPr>
          <a:lstStyle/>
          <a:p>
            <a:r>
              <a:rPr lang="en-US" sz="3200" b="1" dirty="0" smtClean="0"/>
              <a:t>Our 4</a:t>
            </a:r>
            <a:r>
              <a:rPr lang="en-US" sz="3200" b="1" baseline="30000" dirty="0" smtClean="0"/>
              <a:t>th</a:t>
            </a:r>
            <a:r>
              <a:rPr lang="en-US" sz="3200" b="1" dirty="0" smtClean="0"/>
              <a:t> Board Approved Recommendation</a:t>
            </a:r>
            <a:endParaRPr lang="en-US" sz="3200" b="1" dirty="0"/>
          </a:p>
        </p:txBody>
      </p:sp>
      <p:sp>
        <p:nvSpPr>
          <p:cNvPr id="3" name="Content Placeholder 2"/>
          <p:cNvSpPr>
            <a:spLocks noGrp="1"/>
          </p:cNvSpPr>
          <p:nvPr>
            <p:ph idx="1"/>
          </p:nvPr>
        </p:nvSpPr>
        <p:spPr>
          <a:xfrm>
            <a:off x="221494" y="876557"/>
            <a:ext cx="8771152" cy="5739613"/>
          </a:xfrm>
        </p:spPr>
        <p:txBody>
          <a:bodyPr>
            <a:noAutofit/>
          </a:bodyPr>
          <a:lstStyle/>
          <a:p>
            <a:r>
              <a:rPr lang="en-US" sz="2400" dirty="0" smtClean="0"/>
              <a:t>I'm also very pleased to report that just this week M3AAWG was able to publicly post the 4</a:t>
            </a:r>
            <a:r>
              <a:rPr lang="en-US" sz="2400" baseline="30000" dirty="0" smtClean="0"/>
              <a:t>th</a:t>
            </a:r>
            <a:r>
              <a:rPr lang="en-US" sz="2400" dirty="0" smtClean="0"/>
              <a:t> Board-approved anti-</a:t>
            </a:r>
            <a:r>
              <a:rPr lang="en-US" sz="2400" dirty="0" smtClean="0"/>
              <a:t>pervasive monitoring </a:t>
            </a:r>
            <a:r>
              <a:rPr lang="en-US" sz="2400" dirty="0" smtClean="0"/>
              <a:t>document. This 4</a:t>
            </a:r>
            <a:r>
              <a:rPr lang="en-US" sz="2400" baseline="30000" dirty="0" smtClean="0"/>
              <a:t>th</a:t>
            </a:r>
            <a:r>
              <a:rPr lang="en-US" sz="2400" dirty="0" smtClean="0"/>
              <a:t> document summarizes the traffic analysis/metadata problem, and considerations pertaining to managing that issue.</a:t>
            </a:r>
          </a:p>
          <a:p>
            <a:endParaRPr lang="en-US" sz="2400" dirty="0"/>
          </a:p>
          <a:p>
            <a:r>
              <a:rPr lang="en-US" sz="2400" dirty="0" smtClean="0"/>
              <a:t>Please see </a:t>
            </a:r>
            <a:r>
              <a:rPr lang="en-US" sz="2400" dirty="0"/>
              <a:t>"M3AAWG Introduction to Traffic Analysis,"</a:t>
            </a:r>
            <a:br>
              <a:rPr lang="en-US" sz="2400" dirty="0"/>
            </a:br>
            <a:r>
              <a:rPr lang="en-US" sz="2400" dirty="0"/>
              <a:t>https://www.m3aawg.org/sites/default/files/m3aawg_traffic_analysis_2016-06.pdf</a:t>
            </a:r>
            <a:endParaRPr lang="en-US" sz="2400" dirty="0" smtClean="0"/>
          </a:p>
          <a:p>
            <a:endParaRPr lang="en-US" sz="2400" b="1" dirty="0"/>
          </a:p>
          <a:p>
            <a:endParaRPr lang="en-US" sz="2400" b="1" dirty="0"/>
          </a:p>
        </p:txBody>
      </p:sp>
      <p:sp>
        <p:nvSpPr>
          <p:cNvPr id="4" name="Slide Number Placeholder 3"/>
          <p:cNvSpPr>
            <a:spLocks noGrp="1"/>
          </p:cNvSpPr>
          <p:nvPr>
            <p:ph type="sldNum" sz="quarter" idx="12"/>
          </p:nvPr>
        </p:nvSpPr>
        <p:spPr/>
        <p:txBody>
          <a:bodyPr/>
          <a:lstStyle/>
          <a:p>
            <a:fld id="{895740CC-497F-A94D-B855-144E65AFD84C}" type="slidenum">
              <a:rPr lang="en-US" smtClean="0"/>
              <a:t>94</a:t>
            </a:fld>
            <a:endParaRPr lang="en-US" dirty="0"/>
          </a:p>
        </p:txBody>
      </p:sp>
    </p:spTree>
    <p:extLst>
      <p:ext uri="{BB962C8B-B14F-4D97-AF65-F5344CB8AC3E}">
        <p14:creationId xmlns:p14="http://schemas.microsoft.com/office/powerpoint/2010/main" val="221282951"/>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557"/>
            <a:ext cx="8229600" cy="616381"/>
          </a:xfrm>
        </p:spPr>
        <p:txBody>
          <a:bodyPr>
            <a:normAutofit/>
          </a:bodyPr>
          <a:lstStyle/>
          <a:p>
            <a:r>
              <a:rPr lang="en-US" sz="3200" b="1" dirty="0" smtClean="0"/>
              <a:t>TCP Host </a:t>
            </a:r>
            <a:r>
              <a:rPr lang="en-US" sz="3200" b="1" dirty="0" smtClean="0"/>
              <a:t>Identification, Even When </a:t>
            </a:r>
            <a:r>
              <a:rPr lang="en-US" sz="3200" b="1" dirty="0" err="1" smtClean="0"/>
              <a:t>NAT'd</a:t>
            </a:r>
            <a:endParaRPr lang="en-US" sz="3200" b="1" dirty="0"/>
          </a:p>
        </p:txBody>
      </p:sp>
      <p:sp>
        <p:nvSpPr>
          <p:cNvPr id="3" name="Content Placeholder 2"/>
          <p:cNvSpPr>
            <a:spLocks noGrp="1"/>
          </p:cNvSpPr>
          <p:nvPr>
            <p:ph idx="1"/>
          </p:nvPr>
        </p:nvSpPr>
        <p:spPr>
          <a:xfrm>
            <a:off x="244220" y="879126"/>
            <a:ext cx="8694228" cy="5698042"/>
          </a:xfrm>
        </p:spPr>
        <p:txBody>
          <a:bodyPr>
            <a:normAutofit/>
          </a:bodyPr>
          <a:lstStyle/>
          <a:p>
            <a:r>
              <a:rPr lang="en-US" sz="2400" dirty="0" smtClean="0"/>
              <a:t>In the Dublin presentation mentioned at the start of this section, </a:t>
            </a:r>
            <a:br>
              <a:rPr lang="en-US" sz="2400" dirty="0" smtClean="0"/>
            </a:br>
            <a:r>
              <a:rPr lang="en-US" sz="2400" dirty="0" smtClean="0"/>
              <a:t>I discussed </a:t>
            </a:r>
            <a:r>
              <a:rPr lang="en-US" sz="2400" dirty="0" smtClean="0"/>
              <a:t>how </a:t>
            </a:r>
            <a:r>
              <a:rPr lang="en-US" sz="2400" dirty="0" smtClean="0"/>
              <a:t>broadband </a:t>
            </a:r>
            <a:r>
              <a:rPr lang="en-US" sz="2400" dirty="0" smtClean="0"/>
              <a:t>providers </a:t>
            </a:r>
            <a:r>
              <a:rPr lang="en-US" sz="2400" dirty="0" smtClean="0"/>
              <a:t>can limit some </a:t>
            </a:r>
            <a:r>
              <a:rPr lang="en-US" sz="2400" dirty="0" smtClean="0"/>
              <a:t>traffic </a:t>
            </a:r>
            <a:r>
              <a:rPr lang="en-US" sz="2400" dirty="0" smtClean="0"/>
              <a:t>analysis exposures </a:t>
            </a:r>
            <a:r>
              <a:rPr lang="en-US" sz="2400" dirty="0" smtClean="0"/>
              <a:t>through</a:t>
            </a:r>
            <a:r>
              <a:rPr lang="en-US" sz="2400" dirty="0" smtClean="0"/>
              <a:t> the use of non-1:1 NAT/PAT.</a:t>
            </a:r>
          </a:p>
          <a:p>
            <a:endParaRPr lang="en-US" sz="2400" dirty="0" smtClean="0"/>
          </a:p>
          <a:p>
            <a:r>
              <a:rPr lang="en-US" sz="2400" dirty="0" smtClean="0"/>
              <a:t>Not surprisingly, there have been proposals in the IETF that would undercut </a:t>
            </a:r>
            <a:r>
              <a:rPr lang="en-US" sz="2400" dirty="0" smtClean="0"/>
              <a:t>the protection that NAT potentially provides </a:t>
            </a:r>
            <a:r>
              <a:rPr lang="en-US" sz="2400" dirty="0" smtClean="0"/>
              <a:t>as a </a:t>
            </a:r>
            <a:r>
              <a:rPr lang="en-US" sz="2400" dirty="0" smtClean="0"/>
              <a:t>defense against traffic analysis, </a:t>
            </a:r>
            <a:r>
              <a:rPr lang="en-US" sz="2400" dirty="0" smtClean="0"/>
              <a:t>see </a:t>
            </a:r>
            <a:br>
              <a:rPr lang="en-US" sz="2400" dirty="0" smtClean="0"/>
            </a:br>
            <a:r>
              <a:rPr lang="en-US" sz="2400" dirty="0" smtClean="0"/>
              <a:t>https://</a:t>
            </a:r>
            <a:r>
              <a:rPr lang="en-US" sz="2400" dirty="0" err="1" smtClean="0"/>
              <a:t>tools.ietf.org</a:t>
            </a:r>
            <a:r>
              <a:rPr lang="en-US" sz="2400" dirty="0" smtClean="0"/>
              <a:t>/id/draft-williams-exp-tcp-host-id-opt-</a:t>
            </a:r>
            <a:r>
              <a:rPr lang="en-US" sz="2400" dirty="0" smtClean="0"/>
              <a:t>08.txt</a:t>
            </a:r>
          </a:p>
          <a:p>
            <a:endParaRPr lang="en-US" sz="2400" dirty="0"/>
          </a:p>
          <a:p>
            <a:r>
              <a:rPr lang="en-US" sz="2400" dirty="0" smtClean="0"/>
              <a:t>There are many reasons why a site might be interested in tackling what they may perceive as the "NAT prob</a:t>
            </a:r>
            <a:r>
              <a:rPr lang="en-US" sz="2400" dirty="0" smtClean="0"/>
              <a:t>lem," but if this proposed approach is used in a way inconsistent with the draft RFC's recommendations, it could impact user protections against pervasive monitoring.</a:t>
            </a:r>
            <a:endParaRPr lang="en-US" sz="2400" dirty="0" smtClean="0"/>
          </a:p>
        </p:txBody>
      </p:sp>
      <p:sp>
        <p:nvSpPr>
          <p:cNvPr id="4" name="Slide Number Placeholder 3"/>
          <p:cNvSpPr>
            <a:spLocks noGrp="1"/>
          </p:cNvSpPr>
          <p:nvPr>
            <p:ph type="sldNum" sz="quarter" idx="12"/>
          </p:nvPr>
        </p:nvSpPr>
        <p:spPr/>
        <p:txBody>
          <a:bodyPr/>
          <a:lstStyle/>
          <a:p>
            <a:fld id="{A3ACEB9E-6AC9-524B-9384-C8FF09E3E880}" type="slidenum">
              <a:rPr lang="en-US" smtClean="0"/>
              <a:t>95</a:t>
            </a:fld>
            <a:endParaRPr lang="en-US"/>
          </a:p>
        </p:txBody>
      </p:sp>
    </p:spTree>
    <p:extLst>
      <p:ext uri="{BB962C8B-B14F-4D97-AF65-F5344CB8AC3E}">
        <p14:creationId xmlns:p14="http://schemas.microsoft.com/office/powerpoint/2010/main" val="77599487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397"/>
            <a:ext cx="8229600" cy="616381"/>
          </a:xfrm>
        </p:spPr>
        <p:txBody>
          <a:bodyPr>
            <a:normAutofit/>
          </a:bodyPr>
          <a:lstStyle/>
          <a:p>
            <a:r>
              <a:rPr lang="en-US" sz="3200" b="1" dirty="0" smtClean="0"/>
              <a:t>TCP Host </a:t>
            </a:r>
            <a:r>
              <a:rPr lang="en-US" sz="3200" b="1" dirty="0" smtClean="0"/>
              <a:t>Identification (continued)</a:t>
            </a:r>
            <a:endParaRPr lang="en-US" sz="3200" b="1" dirty="0"/>
          </a:p>
        </p:txBody>
      </p:sp>
      <p:sp>
        <p:nvSpPr>
          <p:cNvPr id="3" name="Content Placeholder 2"/>
          <p:cNvSpPr>
            <a:spLocks noGrp="1"/>
          </p:cNvSpPr>
          <p:nvPr>
            <p:ph idx="1"/>
          </p:nvPr>
        </p:nvSpPr>
        <p:spPr>
          <a:xfrm>
            <a:off x="457200" y="1061640"/>
            <a:ext cx="8229600" cy="5064524"/>
          </a:xfrm>
        </p:spPr>
        <p:txBody>
          <a:bodyPr>
            <a:noAutofit/>
          </a:bodyPr>
          <a:lstStyle/>
          <a:p>
            <a:r>
              <a:rPr lang="en-US" sz="2400" dirty="0" smtClean="0"/>
              <a:t>Note,</a:t>
            </a:r>
            <a:r>
              <a:rPr lang="en-US" sz="2400" dirty="0" smtClean="0"/>
              <a:t> however</a:t>
            </a:r>
            <a:r>
              <a:rPr lang="en-US" sz="2400" dirty="0" smtClean="0"/>
              <a:t>, </a:t>
            </a:r>
            <a:r>
              <a:rPr lang="en-US" sz="2400" dirty="0" smtClean="0"/>
              <a:t>http</a:t>
            </a:r>
            <a:r>
              <a:rPr lang="en-US" sz="2400" dirty="0" smtClean="0"/>
              <a:t>://</a:t>
            </a:r>
            <a:r>
              <a:rPr lang="en-US" sz="2400" dirty="0" err="1" smtClean="0"/>
              <a:t>www.ietf.org</a:t>
            </a:r>
            <a:r>
              <a:rPr lang="en-US" sz="2400" dirty="0" smtClean="0"/>
              <a:t>/mail-archive/web/</a:t>
            </a:r>
            <a:r>
              <a:rPr lang="en-US" sz="2400" dirty="0" err="1" smtClean="0"/>
              <a:t>ietf</a:t>
            </a:r>
            <a:r>
              <a:rPr lang="en-US" sz="2400" dirty="0" smtClean="0"/>
              <a:t>-announce/current/msg15033.</a:t>
            </a:r>
            <a:r>
              <a:rPr lang="en-US" sz="2400" dirty="0" smtClean="0"/>
              <a:t>html (emphasis added below):</a:t>
            </a:r>
            <a:br>
              <a:rPr lang="en-US" sz="2400" dirty="0" smtClean="0"/>
            </a:br>
            <a:r>
              <a:rPr lang="en-US" sz="2400" dirty="0" smtClean="0"/>
              <a:t/>
            </a:r>
            <a:br>
              <a:rPr lang="en-US" sz="2400" dirty="0" smtClean="0"/>
            </a:br>
            <a:r>
              <a:rPr lang="en-US" sz="2400" dirty="0" smtClean="0"/>
              <a:t>	</a:t>
            </a:r>
            <a:r>
              <a:rPr lang="en-US" sz="2400" i="1" dirty="0" smtClean="0"/>
              <a:t>	The </a:t>
            </a:r>
            <a:r>
              <a:rPr lang="en-US" sz="2400" i="1" dirty="0" smtClean="0"/>
              <a:t>IESG has completed a review of draft-williams-exp-tcp-host-id-opt-07 consistent with RFC5742</a:t>
            </a:r>
            <a:r>
              <a:rPr lang="en-US" sz="2400" i="1" dirty="0" smtClean="0"/>
              <a:t>. The </a:t>
            </a:r>
            <a:r>
              <a:rPr lang="en-US" sz="2400" i="1" dirty="0" smtClean="0"/>
              <a:t>IESG recommends that 'Experimental Option for TCP </a:t>
            </a:r>
            <a:r>
              <a:rPr lang="en-US" sz="2400" i="1" dirty="0" smtClean="0"/>
              <a:t>Host Identification</a:t>
            </a:r>
            <a:r>
              <a:rPr lang="en-US" sz="2400" i="1" dirty="0" smtClean="0"/>
              <a:t>' &lt;draft-williams-exp-tcp-host-id-opt-07.txt&gt; </a:t>
            </a:r>
            <a:r>
              <a:rPr lang="en-US" sz="2400" i="1" dirty="0" smtClean="0"/>
              <a:t/>
            </a:r>
            <a:br>
              <a:rPr lang="en-US" sz="2400" i="1" dirty="0" smtClean="0"/>
            </a:br>
            <a:r>
              <a:rPr lang="en-US" sz="2400" i="1" dirty="0" smtClean="0"/>
              <a:t>NOT be published </a:t>
            </a:r>
            <a:r>
              <a:rPr lang="en-US" sz="2400" i="1" dirty="0" smtClean="0"/>
              <a:t>as an Experimental RFC</a:t>
            </a:r>
            <a:r>
              <a:rPr lang="en-US" sz="2400" i="1" dirty="0" smtClean="0"/>
              <a:t>.</a:t>
            </a:r>
            <a:br>
              <a:rPr lang="en-US" sz="2400" i="1" dirty="0" smtClean="0"/>
            </a:br>
            <a:r>
              <a:rPr lang="en-US" sz="2400" i="1" dirty="0" smtClean="0"/>
              <a:t/>
            </a:r>
            <a:br>
              <a:rPr lang="en-US" sz="2400" i="1" dirty="0" smtClean="0"/>
            </a:br>
            <a:r>
              <a:rPr lang="en-US" sz="2400" i="1" dirty="0" smtClean="0"/>
              <a:t> 		The </a:t>
            </a:r>
            <a:r>
              <a:rPr lang="en-US" sz="2400" i="1" dirty="0" smtClean="0"/>
              <a:t>IESG has concluded that</a:t>
            </a:r>
            <a:r>
              <a:rPr lang="en-US" sz="2400" b="1" i="1" dirty="0" smtClean="0"/>
              <a:t> this document violates IETF </a:t>
            </a:r>
            <a:r>
              <a:rPr lang="en-US" sz="2400" b="1" i="1" dirty="0" smtClean="0"/>
              <a:t>procedures about </a:t>
            </a:r>
            <a:r>
              <a:rPr lang="en-US" sz="2400" b="1" i="1" dirty="0" smtClean="0"/>
              <a:t>pervasive monitoring (RFC 7258) and should therefore not </a:t>
            </a:r>
            <a:r>
              <a:rPr lang="en-US" sz="2400" b="1" i="1" dirty="0" smtClean="0"/>
              <a:t>be published </a:t>
            </a:r>
            <a:r>
              <a:rPr lang="en-US" sz="2400" b="1" i="1" dirty="0" smtClean="0"/>
              <a:t>without IETF review and IESG approval</a:t>
            </a:r>
            <a:r>
              <a:rPr lang="en-US" sz="2400" i="1" dirty="0" smtClean="0"/>
              <a:t>. [post continues]</a:t>
            </a:r>
            <a:endParaRPr lang="en-US" sz="2400" i="1" dirty="0"/>
          </a:p>
        </p:txBody>
      </p:sp>
      <p:sp>
        <p:nvSpPr>
          <p:cNvPr id="4" name="Slide Number Placeholder 3"/>
          <p:cNvSpPr>
            <a:spLocks noGrp="1"/>
          </p:cNvSpPr>
          <p:nvPr>
            <p:ph type="sldNum" sz="quarter" idx="12"/>
          </p:nvPr>
        </p:nvSpPr>
        <p:spPr/>
        <p:txBody>
          <a:bodyPr/>
          <a:lstStyle/>
          <a:p>
            <a:fld id="{A3ACEB9E-6AC9-524B-9384-C8FF09E3E880}" type="slidenum">
              <a:rPr lang="en-US" smtClean="0"/>
              <a:t>96</a:t>
            </a:fld>
            <a:endParaRPr lang="en-US"/>
          </a:p>
        </p:txBody>
      </p:sp>
    </p:spTree>
    <p:extLst>
      <p:ext uri="{BB962C8B-B14F-4D97-AF65-F5344CB8AC3E}">
        <p14:creationId xmlns:p14="http://schemas.microsoft.com/office/powerpoint/2010/main" val="282234153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69648"/>
            <a:ext cx="7772400" cy="1807294"/>
          </a:xfrm>
        </p:spPr>
        <p:txBody>
          <a:bodyPr>
            <a:normAutofit/>
          </a:bodyPr>
          <a:lstStyle/>
          <a:p>
            <a:r>
              <a:rPr lang="en-US" sz="3200" b="1" dirty="0" smtClean="0"/>
              <a:t>X</a:t>
            </a:r>
            <a:r>
              <a:rPr lang="en-US" sz="3200" b="1" dirty="0" smtClean="0"/>
              <a:t>. </a:t>
            </a:r>
            <a:r>
              <a:rPr lang="en-US" sz="3200" b="1" dirty="0" smtClean="0"/>
              <a:t>Other Anti-Pervasive </a:t>
            </a:r>
            <a:br>
              <a:rPr lang="en-US" sz="3200" b="1" dirty="0" smtClean="0"/>
            </a:br>
            <a:r>
              <a:rPr lang="en-US" sz="3200" b="1" dirty="0" smtClean="0"/>
              <a:t>Monitoring Work Areas:</a:t>
            </a:r>
            <a:br>
              <a:rPr lang="en-US" sz="3200" b="1" dirty="0" smtClean="0"/>
            </a:br>
            <a:r>
              <a:rPr lang="en-US" sz="3200" b="1" dirty="0" smtClean="0"/>
              <a:t/>
            </a:r>
            <a:br>
              <a:rPr lang="en-US" sz="3200" b="1" dirty="0" smtClean="0"/>
            </a:br>
            <a:r>
              <a:rPr lang="en-US" sz="3200" b="1" dirty="0" smtClean="0"/>
              <a:t>End</a:t>
            </a:r>
            <a:r>
              <a:rPr lang="en-US" sz="3200" b="1" dirty="0" smtClean="0"/>
              <a:t>-To-End Encryption</a:t>
            </a:r>
            <a:endParaRPr lang="en-US" sz="3200" b="1" dirty="0"/>
          </a:p>
        </p:txBody>
      </p:sp>
    </p:spTree>
    <p:extLst>
      <p:ext uri="{BB962C8B-B14F-4D97-AF65-F5344CB8AC3E}">
        <p14:creationId xmlns:p14="http://schemas.microsoft.com/office/powerpoint/2010/main" val="3119023401"/>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95740CC-497F-A94D-B855-144E65AFD84C}" type="slidenum">
              <a:rPr lang="en-US" smtClean="0"/>
              <a:t>98</a:t>
            </a:fld>
            <a:endParaRPr lang="en-US"/>
          </a:p>
        </p:txBody>
      </p:sp>
      <p:pic>
        <p:nvPicPr>
          <p:cNvPr id="6" name="Picture 5" descr="end-to-end-encryp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2801"/>
            <a:ext cx="9144000" cy="6096000"/>
          </a:xfrm>
          <a:prstGeom prst="rect">
            <a:avLst/>
          </a:prstGeom>
        </p:spPr>
      </p:pic>
    </p:spTree>
    <p:extLst>
      <p:ext uri="{BB962C8B-B14F-4D97-AF65-F5344CB8AC3E}">
        <p14:creationId xmlns:p14="http://schemas.microsoft.com/office/powerpoint/2010/main" val="2839427686"/>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45067"/>
          </a:xfrm>
        </p:spPr>
        <p:txBody>
          <a:bodyPr>
            <a:normAutofit/>
          </a:bodyPr>
          <a:lstStyle/>
          <a:p>
            <a:r>
              <a:rPr lang="en-US" sz="3200" b="1" dirty="0" smtClean="0"/>
              <a:t>End-to-End Crypto Is Relatively Little Used</a:t>
            </a:r>
            <a:endParaRPr lang="en-US" sz="3200" b="1" dirty="0"/>
          </a:p>
        </p:txBody>
      </p:sp>
      <p:sp>
        <p:nvSpPr>
          <p:cNvPr id="3" name="Content Placeholder 2"/>
          <p:cNvSpPr>
            <a:spLocks noGrp="1"/>
          </p:cNvSpPr>
          <p:nvPr>
            <p:ph idx="1"/>
          </p:nvPr>
        </p:nvSpPr>
        <p:spPr>
          <a:xfrm>
            <a:off x="237067" y="914400"/>
            <a:ext cx="8703733" cy="5706533"/>
          </a:xfrm>
        </p:spPr>
        <p:txBody>
          <a:bodyPr>
            <a:noAutofit/>
          </a:bodyPr>
          <a:lstStyle/>
          <a:p>
            <a:r>
              <a:rPr lang="en-US" sz="2400" dirty="0" smtClean="0"/>
              <a:t>Has use of </a:t>
            </a:r>
            <a:r>
              <a:rPr lang="en-US" sz="2400" dirty="0" smtClean="0"/>
              <a:t>end-to-end crypto </a:t>
            </a:r>
            <a:r>
              <a:rPr lang="en-US" sz="2400" dirty="0" smtClean="0"/>
              <a:t>made </a:t>
            </a:r>
            <a:r>
              <a:rPr lang="en-US" sz="2400" dirty="0" smtClean="0"/>
              <a:t>the Internet "go dark?</a:t>
            </a:r>
            <a:r>
              <a:rPr lang="en-US" sz="2400" dirty="0" smtClean="0"/>
              <a:t>" No.</a:t>
            </a:r>
            <a:endParaRPr lang="en-US" sz="2400" dirty="0"/>
          </a:p>
          <a:p>
            <a:r>
              <a:rPr lang="en-US" sz="2400" dirty="0" smtClean="0"/>
              <a:t>Usage statistics are scarce, however end</a:t>
            </a:r>
            <a:r>
              <a:rPr lang="en-US" sz="2400" dirty="0"/>
              <a:t>-to-end cryptography (e.g., </a:t>
            </a:r>
            <a:r>
              <a:rPr lang="en-US" sz="2400" dirty="0" smtClean="0"/>
              <a:t>encryption with PGP</a:t>
            </a:r>
            <a:r>
              <a:rPr lang="en-US" sz="2400" dirty="0"/>
              <a:t>/GPG or S/MIME) is probably used for no more than 1/</a:t>
            </a:r>
            <a:r>
              <a:rPr lang="en-US" sz="2400" dirty="0" smtClean="0"/>
              <a:t>100th </a:t>
            </a:r>
            <a:r>
              <a:rPr lang="en-US" sz="2400" dirty="0"/>
              <a:t>of 1% of all messages currently traversing the Internet. That is, if we assume a daily traffic volume of 300 billion email messages a day, 1/</a:t>
            </a:r>
            <a:r>
              <a:rPr lang="en-US" sz="2400" dirty="0" smtClean="0"/>
              <a:t>100th </a:t>
            </a:r>
            <a:r>
              <a:rPr lang="en-US" sz="2400" dirty="0"/>
              <a:t>of that 1% would be </a:t>
            </a:r>
            <a:r>
              <a:rPr lang="en-US" sz="2400" dirty="0" smtClean="0"/>
              <a:t>just 30 </a:t>
            </a:r>
            <a:r>
              <a:rPr lang="en-US" sz="2400" dirty="0"/>
              <a:t>million end-to-end encrypted messages a </a:t>
            </a:r>
            <a:r>
              <a:rPr lang="en-US" sz="2400" dirty="0" smtClean="0"/>
              <a:t>day (even that estimate is likely wildly optimistic)</a:t>
            </a:r>
            <a:endParaRPr lang="en-US" sz="2400" dirty="0"/>
          </a:p>
          <a:p>
            <a:r>
              <a:rPr lang="en-US" sz="2400" dirty="0"/>
              <a:t>At that level of market penetration, end-to-end encryption isn't </a:t>
            </a:r>
            <a:r>
              <a:rPr lang="en-US" sz="2400" dirty="0" smtClean="0"/>
              <a:t/>
            </a:r>
            <a:br>
              <a:rPr lang="en-US" sz="2400" dirty="0" smtClean="0"/>
            </a:br>
            <a:r>
              <a:rPr lang="en-US" sz="2400" dirty="0" smtClean="0"/>
              <a:t>a </a:t>
            </a:r>
            <a:r>
              <a:rPr lang="en-US" sz="2400" dirty="0"/>
              <a:t>particularly significant technology relative to opportunistic encryption </a:t>
            </a:r>
            <a:r>
              <a:rPr lang="en-US" sz="2400" dirty="0" smtClean="0"/>
              <a:t>(given </a:t>
            </a:r>
            <a:r>
              <a:rPr lang="en-US" sz="2400" dirty="0"/>
              <a:t>that opportunistic encryption is currently protecting over </a:t>
            </a:r>
            <a:r>
              <a:rPr lang="en-US" sz="2400" dirty="0" smtClean="0"/>
              <a:t>85% </a:t>
            </a:r>
            <a:r>
              <a:rPr lang="en-US" sz="2400" dirty="0"/>
              <a:t>of all outbound traffic </a:t>
            </a:r>
            <a:r>
              <a:rPr lang="en-US" sz="2400" dirty="0" smtClean="0"/>
              <a:t>at Google, albeit </a:t>
            </a:r>
            <a:r>
              <a:rPr lang="en-US" sz="2400" dirty="0"/>
              <a:t>not end-to-</a:t>
            </a:r>
            <a:r>
              <a:rPr lang="en-US" sz="2400" dirty="0" smtClean="0"/>
              <a:t>end</a:t>
            </a:r>
            <a:r>
              <a:rPr lang="en-US" sz="2400" dirty="0" smtClean="0"/>
              <a:t>), and traffic analytic approaches handle E2E encrypted messages or unencrypted messages alike.</a:t>
            </a:r>
            <a:endParaRPr lang="en-US" sz="2400" dirty="0" smtClean="0"/>
          </a:p>
        </p:txBody>
      </p:sp>
      <p:sp>
        <p:nvSpPr>
          <p:cNvPr id="4" name="Slide Number Placeholder 3"/>
          <p:cNvSpPr>
            <a:spLocks noGrp="1"/>
          </p:cNvSpPr>
          <p:nvPr>
            <p:ph type="sldNum" sz="quarter" idx="12"/>
          </p:nvPr>
        </p:nvSpPr>
        <p:spPr/>
        <p:txBody>
          <a:bodyPr/>
          <a:lstStyle/>
          <a:p>
            <a:fld id="{895740CC-497F-A94D-B855-144E65AFD84C}" type="slidenum">
              <a:rPr lang="en-US" smtClean="0"/>
              <a:t>99</a:t>
            </a:fld>
            <a:endParaRPr lang="en-US"/>
          </a:p>
        </p:txBody>
      </p:sp>
    </p:spTree>
    <p:extLst>
      <p:ext uri="{BB962C8B-B14F-4D97-AF65-F5344CB8AC3E}">
        <p14:creationId xmlns:p14="http://schemas.microsoft.com/office/powerpoint/2010/main" val="393918152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9906</TotalTime>
  <Words>6131</Words>
  <Application>Microsoft Macintosh PowerPoint</Application>
  <PresentationFormat>On-screen Show (4:3)</PresentationFormat>
  <Paragraphs>569</Paragraphs>
  <Slides>119</Slides>
  <Notes>2</Notes>
  <HiddenSlides>0</HiddenSlides>
  <MMClips>0</MMClips>
  <ScaleCrop>false</ScaleCrop>
  <HeadingPairs>
    <vt:vector size="4" baseType="variant">
      <vt:variant>
        <vt:lpstr>Theme</vt:lpstr>
      </vt:variant>
      <vt:variant>
        <vt:i4>1</vt:i4>
      </vt:variant>
      <vt:variant>
        <vt:lpstr>Slide Titles</vt:lpstr>
      </vt:variant>
      <vt:variant>
        <vt:i4>119</vt:i4>
      </vt:variant>
    </vt:vector>
  </HeadingPairs>
  <TitlesOfParts>
    <vt:vector size="120" baseType="lpstr">
      <vt:lpstr>Office Theme</vt:lpstr>
      <vt:lpstr>PowerPoint Presentation</vt:lpstr>
      <vt:lpstr>Anti-Pervasive Monitoring Threat Models</vt:lpstr>
      <vt:lpstr>I. Beginning With Some Backfill:  The Origin of M3AAWG's  Anti-Pervasive Monitoring Work:  Snowden's 2013 And Later Disclosures</vt:lpstr>
      <vt:lpstr>Backfill For Those "Joining In Progress"</vt:lpstr>
      <vt:lpstr>M3AAWG 28 Was Being Held In Vienna, Austria,  When The First Snowden Article Was Published</vt:lpstr>
      <vt:lpstr>PowerPoint Presentation</vt:lpstr>
      <vt:lpstr>Reactions</vt:lpstr>
      <vt:lpstr>PowerPoint Presentation</vt:lpstr>
      <vt:lpstr>PowerPoint Presentation</vt:lpstr>
      <vt:lpstr>II. 'But Joe! That Was Years Ago. Pervasive Monitoring In The US Has Been "Reformed"... Hasn't It?'  (AKA, Do We REALLY Have To  Keep Fighting This Fight?)</vt:lpstr>
      <vt:lpstr>Well, There Was/Is The USA Freedom Act...</vt:lpstr>
      <vt:lpstr>That Act Was/Is A Step In The Right Direction</vt:lpstr>
      <vt:lpstr>PowerPoint Presentation</vt:lpstr>
      <vt:lpstr>Attempts to Re-establish Or Even Expand Domestic Intelligence Collection Are ALSO Taking Place</vt:lpstr>
      <vt:lpstr>Example: "Secret Text in Senate Bill Would  Give FBI Warrantless Access to Email Records"</vt:lpstr>
      <vt:lpstr>PowerPoint Presentation</vt:lpstr>
      <vt:lpstr>But "Court Troubled by Surveillance Excesses at FBI, NSA"</vt:lpstr>
      <vt:lpstr>Other Sweeping Cyber Evidence-Related  Rulings Are Also Emerging </vt:lpstr>
      <vt:lpstr>"Appeals Court Delivers Devastating  Blow to Cellphone-Privacy Advocates"</vt:lpstr>
      <vt:lpstr>Track People (Just Like Tracking Pets), No Warrant</vt:lpstr>
      <vt:lpstr>The Use of Clandestine Digital Investigative Techniques  Has Caused Some Serious Criminal Cases To Self-Destruct</vt:lpstr>
      <vt:lpstr>III. Other Countries Are Snooping Online, Too. This Isn't Just a US Thing.  That Means That Even If The US Intelligence Community Gets And Stays "Reigned-In," A Need For Vigilance And Technical Protections Remains</vt:lpstr>
      <vt:lpstr>Why Worry About Foreign 'NSA-like' Outfits?</vt:lpstr>
      <vt:lpstr>Tor Traffic Flows:   US? Check.  Europe? Check. Asia? Southern Hemisphere? Umm, Not So Much...</vt:lpstr>
      <vt:lpstr>U.K. Commons Passes Controversial  "Snooper’s Charter" Bill</vt:lpstr>
      <vt:lpstr>France and Online Intelligence Collection</vt:lpstr>
      <vt:lpstr>On The Other Hand: Germany Agrees to Reforms</vt:lpstr>
      <vt:lpstr>What About The Russian Federation? Check Out "SORM"</vt:lpstr>
      <vt:lpstr>PowerPoint Presentation</vt:lpstr>
      <vt:lpstr>China? Note China's 3PLA</vt:lpstr>
      <vt:lpstr>SO... Even If The US Totally "Cleans Up" Its Act, Many Foreign "NSA-Like" Agencies Will Still Be Going At It</vt:lpstr>
      <vt:lpstr>IV. Encryption  There's LOTS Happening Right Now, Including Some Things That Are Good,  and Some Things That Are Not So Good</vt:lpstr>
      <vt:lpstr>The State of Strong Crypto Today</vt:lpstr>
      <vt:lpstr>We've Come FAR, Quite QUICKLY, Post Snowden...</vt:lpstr>
      <vt:lpstr>Google Stats on Encrypting Its Web Properties</vt:lpstr>
      <vt:lpstr>Google's Now Also Tracking 3rd Party Web Site Crypto</vt:lpstr>
      <vt:lpstr>PowerPoint Presentation</vt:lpstr>
      <vt:lpstr>While We're Speaking of Google: SSLv3/RC4</vt:lpstr>
      <vt:lpstr>Bouncy Castle &amp; JCE non-DH ECC Private Key Leakage</vt:lpstr>
      <vt:lpstr>Smartphones and Strong Crypto</vt:lpstr>
      <vt:lpstr>PowerPoint Presentation</vt:lpstr>
      <vt:lpstr>Is It Time For A Concerted Industry Push  Around Getting User Smartphones Upgraded?</vt:lpstr>
      <vt:lpstr>Smartphone Crypto</vt:lpstr>
      <vt:lpstr>Decryption of Encrypted Blackberry Messages? Sure. Just Use BlackBerry's 'Global Decryption Key'</vt:lpstr>
      <vt:lpstr>Decrypting [At Least One Sort of] iPhone Through Use of A Third Party Vendor's Technology? Yep...</vt:lpstr>
      <vt:lpstr>Think A Fingerprint Sensor Give Strong Protection Against Compulsory Decryption of A Seized Device?</vt:lpstr>
      <vt:lpstr>PowerPoint Presentation</vt:lpstr>
      <vt:lpstr>PowerPoint Presentation</vt:lpstr>
      <vt:lpstr>CA (and NY) Legislatures: Ban Encrypted Phones?</vt:lpstr>
      <vt:lpstr>President Obama on Encrypted Smartphones</vt:lpstr>
      <vt:lpstr>"Keys Under Doormats: Mandating Insecurity By Requiring Government Access To All Data and Communications"</vt:lpstr>
      <vt:lpstr>A Broad Anti-Crypto Draft Bill Was Proposed</vt:lpstr>
      <vt:lpstr>But That Bill is Now Believed To Be Kaput</vt:lpstr>
      <vt:lpstr>Some In Washington Do Support Strong Crypto</vt:lpstr>
      <vt:lpstr>Questions Remain About ECC and NSA's New PQC Crypto Policy: "A Riddle Wrapped In An Enigma"</vt:lpstr>
      <vt:lpstr>And A New Crypto Focus: RFC7858: Specification for DNS over Transport Layer Security (TLS), May 2016</vt:lpstr>
      <vt:lpstr>V. So What Has M3AAWG Done To-Date?  Meeting Track Sessions, Keynotes, and Training Sessions, Captured on Video...</vt:lpstr>
      <vt:lpstr>First, Some "Monitoring" Areas That Are Out Of Scope</vt:lpstr>
      <vt:lpstr>M3AAWG Meetings</vt:lpstr>
      <vt:lpstr>PowerPoint Presentation</vt:lpstr>
      <vt:lpstr>Ladar Levison and Lavabit</vt:lpstr>
      <vt:lpstr>PowerPoint Presentation</vt:lpstr>
      <vt:lpstr>Brussels Crypto Sessions</vt:lpstr>
      <vt:lpstr>The Boston, October 2014, Keynotes</vt:lpstr>
      <vt:lpstr>PowerPoint Presentation</vt:lpstr>
      <vt:lpstr>PowerPoint Presentation</vt:lpstr>
      <vt:lpstr>PowerPoint Presentation</vt:lpstr>
      <vt:lpstr>VI. Tackling Passive Monitoring (aka "Network Eavesdropping")  The First Board-Approved M3AAWG  Anti-Pervasive Monitoring Recommendation</vt:lpstr>
      <vt:lpstr>Opportunistic Encryption of Email In Transit</vt:lpstr>
      <vt:lpstr>IS Email Getting Encrypted In Transit?  YES! Outbound From Google...</vt:lpstr>
      <vt:lpstr>Inbound To Google...</vt:lpstr>
      <vt:lpstr>All Those 100%'s and 99.99%'s? Those Numbers Represent A Bit of a Miracle...</vt:lpstr>
      <vt:lpstr>PowerPoint Presentation</vt:lpstr>
      <vt:lpstr>Does This Mean That Gmail Is "Going Dark?" NO!</vt:lpstr>
      <vt:lpstr>VII. Defeating MITM Attacks  The 2nd Board-Approved Recommendation</vt:lpstr>
      <vt:lpstr>MITM Attacks</vt:lpstr>
      <vt:lpstr>Our Assessment of the Risks of MITM Attacks</vt:lpstr>
      <vt:lpstr>The Basic Problem With Opportunistic Encryption</vt:lpstr>
      <vt:lpstr>What We Need: A Rigorous Alternative</vt:lpstr>
      <vt:lpstr>The Rigorous Alternative (continued)</vt:lpstr>
      <vt:lpstr>What If A Message CAN'T Be Securely Conveyed?</vt:lpstr>
      <vt:lpstr>Yes, We Know</vt:lpstr>
      <vt:lpstr>VIII. Forward Secrecy  Solution to Capturing-and-  Then-Eventually-Decrypting Intercepted Encrypted Traffic  The Third Board-Approved Recommendation</vt:lpstr>
      <vt:lpstr>The Non-Forward Secrecy Risk Model</vt:lpstr>
      <vt:lpstr>Is Encrypted Traffic Being Retained? Yes...</vt:lpstr>
      <vt:lpstr>Are Private Keys Really At Risk of Disclosure?</vt:lpstr>
      <vt:lpstr>$5 Wrenches As A Solution To Getting Private Keys</vt:lpstr>
      <vt:lpstr>The Solution: Forward Secrecy</vt:lpstr>
      <vt:lpstr>Diffie-Hellman Parameters</vt:lpstr>
      <vt:lpstr>PowerPoint Presentation</vt:lpstr>
      <vt:lpstr>PowerPoint Presentation</vt:lpstr>
      <vt:lpstr>IX. Traffic Analysis and "Metadata"  The Fourth Board-Approved Document</vt:lpstr>
      <vt:lpstr>The Traffic Analysis Problem</vt:lpstr>
      <vt:lpstr>Our 4th Board Approved Recommendation</vt:lpstr>
      <vt:lpstr>TCP Host Identification, Even When NAT'd</vt:lpstr>
      <vt:lpstr>TCP Host Identification (continued)</vt:lpstr>
      <vt:lpstr>X. Other Anti-Pervasive  Monitoring Work Areas:  End-To-End Encryption</vt:lpstr>
      <vt:lpstr>PowerPoint Presentation</vt:lpstr>
      <vt:lpstr>End-to-End Crypto Is Relatively Little Used</vt:lpstr>
      <vt:lpstr>Nonetheless, M3AAWG Has Done Training  For Both S/MIME and PGP/GPG</vt:lpstr>
      <vt:lpstr>XI. "The Potential Role of DANE TLSA  in Securing MTA-to-MTA Flows" </vt:lpstr>
      <vt:lpstr>DANE TLSA</vt:lpstr>
      <vt:lpstr>A Sample Report</vt:lpstr>
      <vt:lpstr>XII. Authentication, Anonymity, And Identity Management (AT LAST!)</vt:lpstr>
      <vt:lpstr>What Is Identity Management?</vt:lpstr>
      <vt:lpstr>Why Is Identity Management Important?</vt:lpstr>
      <vt:lpstr>Identity Management And Pervasive Monitoring</vt:lpstr>
      <vt:lpstr>"Who" (Identity Mgmt) And "What" (Traffic Inspection) May Represent "Compensating Controls"</vt:lpstr>
      <vt:lpstr>Folks Don't Always Need To Know Who You Are</vt:lpstr>
      <vt:lpstr>"China Is Requiring People to Register  Real Names for Some Internet Services"</vt:lpstr>
      <vt:lpstr>"National Strategy For Trusted Identities In Cyberspace"</vt:lpstr>
      <vt:lpstr>Consequences If Privacy and Identity Are Handled Poorly: People Will Opt Out</vt:lpstr>
      <vt:lpstr>If Identities Cannot Be Protected,  People May Also See Serious Personal Consequences</vt:lpstr>
      <vt:lpstr>*Degrees* of Online Identification</vt:lpstr>
      <vt:lpstr>Another Example: "Differential Privacy"</vt:lpstr>
      <vt:lpstr>Does Your System/Browser Identify You?</vt:lpstr>
      <vt:lpstr>Loss of Anonymity May Be "Inescapable" In Some Cases</vt:lpstr>
      <vt:lpstr>XIII. Conclusion</vt:lpstr>
      <vt:lpstr>Conclusion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Anti-Pervasive Monitoring Threat Models Illustrated by Reference to M3AAWG's  ID-Management Securing Authentication work </dc:title>
  <dc:creator>Joe</dc:creator>
  <cp:lastModifiedBy>Joe</cp:lastModifiedBy>
  <cp:revision>336</cp:revision>
  <dcterms:created xsi:type="dcterms:W3CDTF">2016-06-04T19:01:13Z</dcterms:created>
  <dcterms:modified xsi:type="dcterms:W3CDTF">2016-06-16T11:56:41Z</dcterms:modified>
</cp:coreProperties>
</file>