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m4a" ContentType="audi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8"/>
  </p:notesMasterIdLst>
  <p:sldIdLst>
    <p:sldId id="381" r:id="rId2"/>
    <p:sldId id="664" r:id="rId3"/>
    <p:sldId id="665" r:id="rId4"/>
    <p:sldId id="403" r:id="rId5"/>
    <p:sldId id="421" r:id="rId6"/>
    <p:sldId id="567" r:id="rId7"/>
    <p:sldId id="568" r:id="rId8"/>
    <p:sldId id="562" r:id="rId9"/>
    <p:sldId id="563" r:id="rId10"/>
    <p:sldId id="530" r:id="rId11"/>
    <p:sldId id="564" r:id="rId12"/>
    <p:sldId id="711" r:id="rId13"/>
    <p:sldId id="472" r:id="rId14"/>
    <p:sldId id="666" r:id="rId15"/>
    <p:sldId id="669" r:id="rId16"/>
    <p:sldId id="668" r:id="rId17"/>
    <p:sldId id="667" r:id="rId18"/>
    <p:sldId id="755" r:id="rId19"/>
    <p:sldId id="756" r:id="rId20"/>
    <p:sldId id="757" r:id="rId21"/>
    <p:sldId id="759" r:id="rId22"/>
    <p:sldId id="758" r:id="rId23"/>
    <p:sldId id="661" r:id="rId24"/>
    <p:sldId id="458" r:id="rId25"/>
    <p:sldId id="572" r:id="rId26"/>
    <p:sldId id="571" r:id="rId27"/>
    <p:sldId id="570" r:id="rId28"/>
    <p:sldId id="473" r:id="rId29"/>
    <p:sldId id="574" r:id="rId30"/>
    <p:sldId id="463" r:id="rId31"/>
    <p:sldId id="538" r:id="rId32"/>
    <p:sldId id="539" r:id="rId33"/>
    <p:sldId id="540" r:id="rId34"/>
    <p:sldId id="511" r:id="rId35"/>
    <p:sldId id="670" r:id="rId36"/>
    <p:sldId id="671" r:id="rId37"/>
    <p:sldId id="650" r:id="rId38"/>
    <p:sldId id="512" r:id="rId39"/>
    <p:sldId id="590" r:id="rId40"/>
    <p:sldId id="592" r:id="rId41"/>
    <p:sldId id="591" r:id="rId42"/>
    <p:sldId id="474" r:id="rId43"/>
    <p:sldId id="465" r:id="rId44"/>
    <p:sldId id="579" r:id="rId45"/>
    <p:sldId id="581" r:id="rId46"/>
    <p:sldId id="580" r:id="rId47"/>
    <p:sldId id="582" r:id="rId48"/>
    <p:sldId id="475" r:id="rId49"/>
    <p:sldId id="672" r:id="rId50"/>
    <p:sldId id="674" r:id="rId51"/>
    <p:sldId id="675" r:id="rId52"/>
    <p:sldId id="676" r:id="rId53"/>
    <p:sldId id="679" r:id="rId54"/>
    <p:sldId id="678" r:id="rId55"/>
    <p:sldId id="677" r:id="rId56"/>
    <p:sldId id="657" r:id="rId57"/>
    <p:sldId id="673" r:id="rId58"/>
    <p:sldId id="680" r:id="rId59"/>
    <p:sldId id="681" r:id="rId60"/>
    <p:sldId id="644" r:id="rId61"/>
    <p:sldId id="462" r:id="rId62"/>
    <p:sldId id="528" r:id="rId63"/>
    <p:sldId id="529" r:id="rId64"/>
    <p:sldId id="477" r:id="rId65"/>
    <p:sldId id="404" r:id="rId66"/>
    <p:sldId id="600" r:id="rId67"/>
    <p:sldId id="598" r:id="rId68"/>
    <p:sldId id="599" r:id="rId69"/>
    <p:sldId id="593" r:id="rId70"/>
    <p:sldId id="596" r:id="rId71"/>
    <p:sldId id="595" r:id="rId72"/>
    <p:sldId id="594" r:id="rId73"/>
    <p:sldId id="597" r:id="rId74"/>
    <p:sldId id="479" r:id="rId75"/>
    <p:sldId id="460" r:id="rId76"/>
    <p:sldId id="603" r:id="rId77"/>
    <p:sldId id="604" r:id="rId78"/>
    <p:sldId id="424" r:id="rId79"/>
    <p:sldId id="773" r:id="rId80"/>
    <p:sldId id="605" r:id="rId81"/>
    <p:sldId id="606" r:id="rId82"/>
    <p:sldId id="607" r:id="rId83"/>
    <p:sldId id="480" r:id="rId84"/>
    <p:sldId id="682" r:id="rId85"/>
    <p:sldId id="683" r:id="rId86"/>
    <p:sldId id="662" r:id="rId87"/>
    <p:sldId id="425" r:id="rId88"/>
    <p:sldId id="450" r:id="rId89"/>
    <p:sldId id="608" r:id="rId90"/>
    <p:sldId id="609" r:id="rId91"/>
    <p:sldId id="611" r:id="rId92"/>
    <p:sldId id="610" r:id="rId93"/>
    <p:sldId id="612" r:id="rId94"/>
    <p:sldId id="583" r:id="rId95"/>
    <p:sldId id="584" r:id="rId96"/>
    <p:sldId id="585" r:id="rId97"/>
    <p:sldId id="586" r:id="rId98"/>
    <p:sldId id="587" r:id="rId99"/>
    <p:sldId id="588" r:id="rId100"/>
    <p:sldId id="589" r:id="rId101"/>
    <p:sldId id="575" r:id="rId102"/>
    <p:sldId id="690" r:id="rId103"/>
    <p:sldId id="686" r:id="rId104"/>
    <p:sldId id="688" r:id="rId105"/>
    <p:sldId id="687" r:id="rId106"/>
    <p:sldId id="684" r:id="rId107"/>
    <p:sldId id="691" r:id="rId108"/>
    <p:sldId id="685" r:id="rId109"/>
    <p:sldId id="658" r:id="rId110"/>
    <p:sldId id="576" r:id="rId111"/>
    <p:sldId id="578" r:id="rId112"/>
    <p:sldId id="577" r:id="rId113"/>
    <p:sldId id="504" r:id="rId114"/>
    <p:sldId id="693" r:id="rId115"/>
    <p:sldId id="696" r:id="rId116"/>
    <p:sldId id="697" r:id="rId117"/>
    <p:sldId id="454" r:id="rId118"/>
    <p:sldId id="699" r:id="rId119"/>
    <p:sldId id="700" r:id="rId120"/>
    <p:sldId id="695" r:id="rId121"/>
    <p:sldId id="703" r:id="rId122"/>
    <p:sldId id="698" r:id="rId123"/>
    <p:sldId id="702" r:id="rId124"/>
    <p:sldId id="646" r:id="rId125"/>
    <p:sldId id="692" r:id="rId126"/>
    <p:sldId id="628" r:id="rId127"/>
    <p:sldId id="457" r:id="rId128"/>
    <p:sldId id="625" r:id="rId129"/>
    <p:sldId id="626" r:id="rId130"/>
    <p:sldId id="627" r:id="rId131"/>
    <p:sldId id="629" r:id="rId132"/>
    <p:sldId id="630" r:id="rId133"/>
    <p:sldId id="631" r:id="rId134"/>
    <p:sldId id="482" r:id="rId135"/>
    <p:sldId id="436" r:id="rId136"/>
    <p:sldId id="706" r:id="rId137"/>
    <p:sldId id="707" r:id="rId138"/>
    <p:sldId id="655" r:id="rId139"/>
    <p:sldId id="705" r:id="rId140"/>
    <p:sldId id="613" r:id="rId141"/>
    <p:sldId id="617" r:id="rId142"/>
    <p:sldId id="614" r:id="rId143"/>
    <p:sldId id="615" r:id="rId144"/>
    <p:sldId id="543" r:id="rId145"/>
    <p:sldId id="618" r:id="rId146"/>
    <p:sldId id="616" r:id="rId147"/>
    <p:sldId id="619" r:id="rId148"/>
    <p:sldId id="541" r:id="rId149"/>
    <p:sldId id="708" r:id="rId150"/>
    <p:sldId id="709" r:id="rId151"/>
    <p:sldId id="713" r:id="rId152"/>
    <p:sldId id="648" r:id="rId153"/>
    <p:sldId id="714" r:id="rId154"/>
    <p:sldId id="621" r:id="rId155"/>
    <p:sldId id="622" r:id="rId156"/>
    <p:sldId id="620" r:id="rId157"/>
    <p:sldId id="624" r:id="rId158"/>
    <p:sldId id="634" r:id="rId159"/>
    <p:sldId id="632" r:id="rId160"/>
    <p:sldId id="633" r:id="rId161"/>
    <p:sldId id="623" r:id="rId162"/>
    <p:sldId id="645" r:id="rId163"/>
    <p:sldId id="715" r:id="rId164"/>
    <p:sldId id="716" r:id="rId165"/>
    <p:sldId id="717" r:id="rId166"/>
    <p:sldId id="483" r:id="rId167"/>
    <p:sldId id="434" r:id="rId168"/>
    <p:sldId id="636" r:id="rId169"/>
    <p:sldId id="635" r:id="rId170"/>
    <p:sldId id="435" r:id="rId171"/>
    <p:sldId id="484" r:id="rId172"/>
    <p:sldId id="639" r:id="rId173"/>
    <p:sldId id="641" r:id="rId174"/>
    <p:sldId id="640" r:id="rId175"/>
    <p:sldId id="485" r:id="rId176"/>
    <p:sldId id="532" r:id="rId177"/>
    <p:sldId id="722" r:id="rId178"/>
    <p:sldId id="718" r:id="rId179"/>
    <p:sldId id="533" r:id="rId180"/>
    <p:sldId id="534" r:id="rId181"/>
    <p:sldId id="720" r:id="rId182"/>
    <p:sldId id="721" r:id="rId183"/>
    <p:sldId id="719" r:id="rId184"/>
    <p:sldId id="531" r:id="rId185"/>
    <p:sldId id="394" r:id="rId186"/>
    <p:sldId id="464" r:id="rId187"/>
    <p:sldId id="486" r:id="rId188"/>
    <p:sldId id="466" r:id="rId189"/>
    <p:sldId id="467" r:id="rId190"/>
    <p:sldId id="487" r:id="rId191"/>
    <p:sldId id="416" r:id="rId192"/>
    <p:sldId id="430" r:id="rId193"/>
    <p:sldId id="725" r:id="rId194"/>
    <p:sldId id="724" r:id="rId195"/>
    <p:sldId id="488" r:id="rId196"/>
    <p:sldId id="536" r:id="rId197"/>
    <p:sldId id="729" r:id="rId198"/>
    <p:sldId id="726" r:id="rId199"/>
    <p:sldId id="537" r:id="rId200"/>
    <p:sldId id="727" r:id="rId201"/>
    <p:sldId id="728" r:id="rId202"/>
    <p:sldId id="535" r:id="rId203"/>
    <p:sldId id="429" r:id="rId204"/>
    <p:sldId id="732" r:id="rId205"/>
    <p:sldId id="730" r:id="rId206"/>
    <p:sldId id="731" r:id="rId207"/>
    <p:sldId id="733" r:id="rId208"/>
    <p:sldId id="432" r:id="rId209"/>
    <p:sldId id="519" r:id="rId210"/>
    <p:sldId id="520" r:id="rId211"/>
    <p:sldId id="521" r:id="rId212"/>
    <p:sldId id="735" r:id="rId213"/>
    <p:sldId id="544" r:id="rId214"/>
    <p:sldId id="734" r:id="rId215"/>
    <p:sldId id="524" r:id="rId216"/>
    <p:sldId id="743" r:id="rId217"/>
    <p:sldId id="736" r:id="rId218"/>
    <p:sldId id="738" r:id="rId219"/>
    <p:sldId id="742" r:id="rId220"/>
    <p:sldId id="739" r:id="rId221"/>
    <p:sldId id="741" r:id="rId222"/>
    <p:sldId id="740" r:id="rId223"/>
    <p:sldId id="652" r:id="rId224"/>
    <p:sldId id="525" r:id="rId225"/>
    <p:sldId id="551" r:id="rId226"/>
    <p:sldId id="552" r:id="rId227"/>
    <p:sldId id="553" r:id="rId228"/>
    <p:sldId id="554" r:id="rId229"/>
    <p:sldId id="489" r:id="rId230"/>
    <p:sldId id="451" r:id="rId231"/>
    <p:sldId id="555" r:id="rId232"/>
    <p:sldId id="556" r:id="rId233"/>
    <p:sldId id="453" r:id="rId234"/>
    <p:sldId id="557" r:id="rId235"/>
    <p:sldId id="558" r:id="rId236"/>
    <p:sldId id="559" r:id="rId237"/>
    <p:sldId id="774" r:id="rId238"/>
    <p:sldId id="516" r:id="rId239"/>
    <p:sldId id="745" r:id="rId240"/>
    <p:sldId id="746" r:id="rId241"/>
    <p:sldId id="751" r:id="rId242"/>
    <p:sldId id="750" r:id="rId243"/>
    <p:sldId id="747" r:id="rId244"/>
    <p:sldId id="749" r:id="rId245"/>
    <p:sldId id="752" r:id="rId246"/>
    <p:sldId id="653" r:id="rId247"/>
    <p:sldId id="517" r:id="rId248"/>
    <p:sldId id="518" r:id="rId249"/>
    <p:sldId id="513" r:id="rId250"/>
    <p:sldId id="760" r:id="rId251"/>
    <p:sldId id="764" r:id="rId252"/>
    <p:sldId id="765" r:id="rId253"/>
    <p:sldId id="766" r:id="rId254"/>
    <p:sldId id="762" r:id="rId255"/>
    <p:sldId id="761" r:id="rId256"/>
    <p:sldId id="643" r:id="rId257"/>
    <p:sldId id="514" r:id="rId258"/>
    <p:sldId id="550" r:id="rId259"/>
    <p:sldId id="515" r:id="rId260"/>
    <p:sldId id="526" r:id="rId261"/>
    <p:sldId id="527" r:id="rId262"/>
    <p:sldId id="548" r:id="rId263"/>
    <p:sldId id="549" r:id="rId264"/>
    <p:sldId id="659" r:id="rId265"/>
    <p:sldId id="468" r:id="rId266"/>
    <p:sldId id="509" r:id="rId267"/>
    <p:sldId id="508" r:id="rId268"/>
    <p:sldId id="510" r:id="rId269"/>
    <p:sldId id="649" r:id="rId270"/>
    <p:sldId id="418" r:id="rId271"/>
    <p:sldId id="497" r:id="rId272"/>
    <p:sldId id="547" r:id="rId273"/>
    <p:sldId id="498" r:id="rId274"/>
    <p:sldId id="712" r:id="rId275"/>
    <p:sldId id="500" r:id="rId276"/>
    <p:sldId id="438" r:id="rId277"/>
    <p:sldId id="546" r:id="rId278"/>
    <p:sldId id="503" r:id="rId279"/>
    <p:sldId id="447" r:id="rId280"/>
    <p:sldId id="770" r:id="rId281"/>
    <p:sldId id="769" r:id="rId282"/>
    <p:sldId id="771" r:id="rId283"/>
    <p:sldId id="656" r:id="rId284"/>
    <p:sldId id="767" r:id="rId285"/>
    <p:sldId id="448" r:id="rId286"/>
    <p:sldId id="440" r:id="rId28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22" autoAdjust="0"/>
    <p:restoredTop sz="94660"/>
  </p:normalViewPr>
  <p:slideViewPr>
    <p:cSldViewPr snapToGrid="0" snapToObjects="1">
      <p:cViewPr>
        <p:scale>
          <a:sx n="76" d="100"/>
          <a:sy n="76" d="100"/>
        </p:scale>
        <p:origin x="-432" y="-1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08"/>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slide" Target="slides/slide26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80" Type="http://schemas.openxmlformats.org/officeDocument/2006/relationships/slide" Target="slides/slide279.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81" Type="http://schemas.openxmlformats.org/officeDocument/2006/relationships/slide" Target="slides/slide280.xml"/><Relationship Id="rId282" Type="http://schemas.openxmlformats.org/officeDocument/2006/relationships/slide" Target="slides/slide281.xml"/><Relationship Id="rId283" Type="http://schemas.openxmlformats.org/officeDocument/2006/relationships/slide" Target="slides/slide282.xml"/><Relationship Id="rId284" Type="http://schemas.openxmlformats.org/officeDocument/2006/relationships/slide" Target="slides/slide283.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285" Type="http://schemas.openxmlformats.org/officeDocument/2006/relationships/slide" Target="slides/slide284.xml"/><Relationship Id="rId286" Type="http://schemas.openxmlformats.org/officeDocument/2006/relationships/slide" Target="slides/slide285.xml"/><Relationship Id="rId287" Type="http://schemas.openxmlformats.org/officeDocument/2006/relationships/slide" Target="slides/slide286.xml"/><Relationship Id="rId288" Type="http://schemas.openxmlformats.org/officeDocument/2006/relationships/notesMaster" Target="notesMasters/notesMaster1.xml"/><Relationship Id="rId289" Type="http://schemas.openxmlformats.org/officeDocument/2006/relationships/printerSettings" Target="printerSettings/printerSettings1.bin"/><Relationship Id="rId290" Type="http://schemas.openxmlformats.org/officeDocument/2006/relationships/presProps" Target="presProps.xml"/><Relationship Id="rId291" Type="http://schemas.openxmlformats.org/officeDocument/2006/relationships/viewProps" Target="viewProps.xml"/><Relationship Id="rId292" Type="http://schemas.openxmlformats.org/officeDocument/2006/relationships/theme" Target="theme/theme1.xml"/><Relationship Id="rId29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713E0D-4343-2349-BDAF-95E50E8EB7F9}" type="datetimeFigureOut">
              <a:rPr lang="en-US" smtClean="0"/>
              <a:t>10/4/15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F79F132-4AEE-3949-99D8-92A4A2E31FEB}" type="slidenum">
              <a:rPr lang="en-US" smtClean="0"/>
              <a:t>‹#›</a:t>
            </a:fld>
            <a:endParaRPr lang="en-US"/>
          </a:p>
        </p:txBody>
      </p:sp>
    </p:spTree>
    <p:extLst>
      <p:ext uri="{BB962C8B-B14F-4D97-AF65-F5344CB8AC3E}">
        <p14:creationId xmlns:p14="http://schemas.microsoft.com/office/powerpoint/2010/main" val="34510256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53.xml.rels><?xml version="1.0" encoding="UTF-8" standalone="yes"?>
<Relationships xmlns="http://schemas.openxmlformats.org/package/2006/relationships"><Relationship Id="rId3" Type="http://schemas.openxmlformats.org/officeDocument/2006/relationships/hyperlink" Target="https://en.wikipedia.org/wiki/Michael_(archangel)" TargetMode="External"/><Relationship Id="rId4" Type="http://schemas.openxmlformats.org/officeDocument/2006/relationships/hyperlink" Target="https://en.wikipedia.org/wiki/St._Aubert" TargetMode="External"/><Relationship Id="rId5" Type="http://schemas.openxmlformats.org/officeDocument/2006/relationships/hyperlink" Target="https://en.wikipedia.org/wiki/Roman_Catholic_Diocese_of_Coutances" TargetMode="External"/><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5.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6.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7.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8.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0.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2.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4.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5.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6.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7.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8.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0.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1.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2.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3.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4.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5.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www.youtube.com</a:t>
            </a:r>
            <a:r>
              <a:rPr lang="en-US" dirty="0" smtClean="0"/>
              <a:t>/</a:t>
            </a:r>
            <a:r>
              <a:rPr lang="en-US" dirty="0" err="1" smtClean="0"/>
              <a:t>watch?v</a:t>
            </a:r>
            <a:r>
              <a:rPr lang="en-US" dirty="0" smtClean="0"/>
              <a:t>=tNF_cHDazZ4 (1:35 of</a:t>
            </a:r>
            <a:r>
              <a:rPr lang="en-US" baseline="0" dirty="0" smtClean="0"/>
              <a:t> chant extracted and processed with Camtasia for this</a:t>
            </a:r>
          </a:p>
          <a:p>
            <a:r>
              <a:rPr lang="en-US" baseline="0" smtClean="0"/>
              <a:t>abbreviated deck (loops))</a:t>
            </a:r>
            <a:endParaRPr lang="en-US" dirty="0"/>
          </a:p>
        </p:txBody>
      </p:sp>
      <p:sp>
        <p:nvSpPr>
          <p:cNvPr id="4" name="Slide Number Placeholder 3"/>
          <p:cNvSpPr>
            <a:spLocks noGrp="1"/>
          </p:cNvSpPr>
          <p:nvPr>
            <p:ph type="sldNum" sz="quarter" idx="10"/>
          </p:nvPr>
        </p:nvSpPr>
        <p:spPr/>
        <p:txBody>
          <a:bodyPr/>
          <a:lstStyle/>
          <a:p>
            <a:fld id="{2F79F132-4AEE-3949-99D8-92A4A2E31FEB}" type="slidenum">
              <a:rPr lang="en-US" smtClean="0"/>
              <a:t>1</a:t>
            </a:fld>
            <a:endParaRPr lang="en-US"/>
          </a:p>
        </p:txBody>
      </p:sp>
    </p:spTree>
    <p:extLst>
      <p:ext uri="{BB962C8B-B14F-4D97-AF65-F5344CB8AC3E}">
        <p14:creationId xmlns:p14="http://schemas.microsoft.com/office/powerpoint/2010/main" val="3082948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/wiki/File:Aachen_Domschatz_Bueste1.jpg (LR)</a:t>
            </a:r>
          </a:p>
          <a:p>
            <a:endParaRPr lang="en-US" dirty="0" smtClean="0"/>
          </a:p>
          <a:p>
            <a:r>
              <a:rPr lang="en-US" dirty="0" smtClean="0"/>
              <a:t>http://</a:t>
            </a:r>
            <a:r>
              <a:rPr lang="en-US" dirty="0" err="1" smtClean="0"/>
              <a:t>www.history.com</a:t>
            </a:r>
            <a:r>
              <a:rPr lang="en-US" dirty="0" smtClean="0"/>
              <a:t>/topics/</a:t>
            </a:r>
            <a:r>
              <a:rPr lang="en-US" dirty="0" err="1" smtClean="0"/>
              <a:t>charlemagne</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Pisa_Baptistry</a:t>
            </a:r>
            <a:r>
              <a:rPr lang="en-US" dirty="0" smtClean="0"/>
              <a:t>#/media/File:Interior_of_the_Baptistry_of_St._John_dome,_Piazza_dei_Miracoli_%28-Square_of_Miracles-%29,_Pisa,_Tuscany,_Central_Italy-3.jpg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100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101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upload.wikimedia.org</a:t>
            </a:r>
            <a:r>
              <a:rPr lang="en-US" dirty="0" smtClean="0"/>
              <a:t>/</a:t>
            </a:r>
            <a:r>
              <a:rPr lang="en-US" dirty="0" err="1" smtClean="0"/>
              <a:t>wikipedia</a:t>
            </a:r>
            <a:r>
              <a:rPr lang="en-US" dirty="0" smtClean="0"/>
              <a:t>/commons/b/bb/Ely_Cathedral_Exterior%2C_Cambridgeshire%2C_UK_-_Diliff.jpg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102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Category:Interior_of_Ely_Cathedral</a:t>
            </a:r>
            <a:r>
              <a:rPr lang="en-US" dirty="0" smtClean="0"/>
              <a:t>#/media/File:Ely_Cathedral_-_East_end_-_geograph.org.uk_-_1484386.jpg (original res)</a:t>
            </a:r>
          </a:p>
        </p:txBody>
      </p:sp>
      <p:sp>
        <p:nvSpPr>
          <p:cNvPr id="4" name="Slide Number Placeholder 3"/>
          <p:cNvSpPr>
            <a:spLocks noGrp="1"/>
          </p:cNvSpPr>
          <p:nvPr>
            <p:ph type="sldNum" sz="quarter" idx="10"/>
          </p:nvPr>
        </p:nvSpPr>
        <p:spPr/>
        <p:txBody>
          <a:bodyPr/>
          <a:lstStyle/>
          <a:p>
            <a:fld id="{2F79F132-4AEE-3949-99D8-92A4A2E31FEB}" type="slidenum">
              <a:rPr lang="en-US" smtClean="0"/>
              <a:t>103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Category:Interior_of_Ely_Cathedral</a:t>
            </a:r>
            <a:r>
              <a:rPr lang="en-US" dirty="0" smtClean="0"/>
              <a:t>#/media/File:Ely_Cathedral_Nave_Ceiling,_Cambridgeshire,_UK_-_Diliff.jpg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104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Category:Interior_of_Ely_Cathedral</a:t>
            </a:r>
            <a:r>
              <a:rPr lang="en-US" dirty="0" smtClean="0"/>
              <a:t>#/media/File:Ely_Cathedral_High_Altar,_</a:t>
            </a:r>
            <a:r>
              <a:rPr lang="en-US" dirty="0" err="1" smtClean="0"/>
              <a:t>Cambridgeshire</a:t>
            </a:r>
            <a:r>
              <a:rPr lang="en-US" dirty="0" smtClean="0"/>
              <a:t>,_UK_-_</a:t>
            </a:r>
            <a:r>
              <a:rPr lang="en-US" dirty="0" err="1" smtClean="0"/>
              <a:t>Diliff.jpg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105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Ely_Cathedral</a:t>
            </a:r>
            <a:r>
              <a:rPr lang="en-US" dirty="0" smtClean="0"/>
              <a:t>#/media/File:Ely_Cathedral_Octagon_Lantern_3,_Cambridgeshire,_UK_-_Diliff.jpg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106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Ely_Cathedral</a:t>
            </a:r>
            <a:r>
              <a:rPr lang="en-US" dirty="0" smtClean="0"/>
              <a:t>#/media/File:Ely_Cathedral_Organ,_</a:t>
            </a:r>
            <a:r>
              <a:rPr lang="en-US" dirty="0" err="1" smtClean="0"/>
              <a:t>Cambridgeshire</a:t>
            </a:r>
            <a:r>
              <a:rPr lang="en-US" dirty="0" smtClean="0"/>
              <a:t>,_UK_-_</a:t>
            </a:r>
            <a:r>
              <a:rPr lang="en-US" dirty="0" err="1" smtClean="0"/>
              <a:t>Diliff.jpg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107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Category:Ely_Cathedral</a:t>
            </a:r>
            <a:r>
              <a:rPr lang="en-US" dirty="0" smtClean="0"/>
              <a:t>#/media/</a:t>
            </a:r>
            <a:r>
              <a:rPr lang="en-US" dirty="0" err="1" smtClean="0"/>
              <a:t>File:A_tower_on_the_south-west-transept_of_Ely_Cathedral.png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108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109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Aachener_Dom</a:t>
            </a:r>
            <a:r>
              <a:rPr lang="en-US" dirty="0" smtClean="0"/>
              <a:t>#/media/</a:t>
            </a:r>
            <a:r>
              <a:rPr lang="en-US" dirty="0" err="1" smtClean="0"/>
              <a:t>File:Karlsschrein_front_side_left.jpg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11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Category:Etchmiadzin_Cathedral</a:t>
            </a:r>
            <a:r>
              <a:rPr lang="en-US" dirty="0" smtClean="0"/>
              <a:t>#/media/</a:t>
            </a:r>
            <a:r>
              <a:rPr lang="en-US" dirty="0" err="1" smtClean="0"/>
              <a:t>File:Echmiadzin_Cathedral_dome.jpg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110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Category:Interior_of_Etchmiadzin_Cathedral</a:t>
            </a:r>
            <a:r>
              <a:rPr lang="en-US" dirty="0" smtClean="0"/>
              <a:t>#/media/File:Erevan_-_Armenia_%282888422290%29.jpg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111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Category:Interior_of_Etchmiadzin_Cathedral</a:t>
            </a:r>
            <a:r>
              <a:rPr lang="en-US" dirty="0" smtClean="0"/>
              <a:t>#/media/</a:t>
            </a:r>
            <a:r>
              <a:rPr lang="en-US" dirty="0" err="1" smtClean="0"/>
              <a:t>File:Etchmiadzin_cupola.jpg</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112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113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Florence_Cathedral</a:t>
            </a:r>
            <a:r>
              <a:rPr lang="en-US" dirty="0" smtClean="0"/>
              <a:t>#/media/</a:t>
            </a:r>
            <a:r>
              <a:rPr lang="en-US" dirty="0" err="1" smtClean="0"/>
              <a:t>File:Florence_Duomo_from_Michelangelo_hill.jpg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114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/wiki/Category:Santa_Maria_del_Fiore_%28Florence%29_seen_from_the_West_at_night#/media/File:Santa_Maria_del_Fiore_%28Florence%29_facade_2013_February.jpg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115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/wiki/Category:Santa_Maria_del_Fiore_%28Florence%29_-_Dome_-_Stairs_and_inner_passages#/media/File:Scale_interne_per_l%27ascesa_alla_cupola_del_duomo_di_firenze_04.JPG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116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/wiki/Category:Santa_Maria_del_Fiore_%28Florence%29_-_Lanterna#/media/File:Duomo_di_firenze_da_terrazza_in_p._duomo,_cupola,_lanterna.JPG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117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/wiki/Category:Interior_of_Santa_Maria_del_Fiore_%28Florence%29#/media/File:Santa_maria_del_fiore,_tribuna_di_san_zanobi,_altare_di_san_zanobi_2.JPG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118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/wiki/Category:Floors_in_Santa_Maria_del_Fiore_%28Florence%29#/media/File:Santa_maria_del_fiore,_pavimento_1.JPG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119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/wiki/File:Aachen_Germany_Imperial-Cathedral-10.jpg (LR)</a:t>
            </a:r>
          </a:p>
          <a:p>
            <a:endParaRPr lang="en-US" dirty="0" smtClean="0"/>
          </a:p>
          <a:p>
            <a:r>
              <a:rPr lang="en-US" dirty="0" smtClean="0"/>
              <a:t>Quote from http://</a:t>
            </a:r>
            <a:r>
              <a:rPr lang="en-US" dirty="0" err="1" smtClean="0"/>
              <a:t>catholicbridge.com</a:t>
            </a:r>
            <a:r>
              <a:rPr lang="en-US" dirty="0" smtClean="0"/>
              <a:t>/catholic/</a:t>
            </a:r>
            <a:r>
              <a:rPr lang="en-US" dirty="0" err="1" smtClean="0"/>
              <a:t>all_seeing_eye_churches.php</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Florence_Cathedral</a:t>
            </a:r>
            <a:r>
              <a:rPr lang="en-US" dirty="0" smtClean="0"/>
              <a:t>#/media/</a:t>
            </a:r>
            <a:r>
              <a:rPr lang="en-US" dirty="0" err="1" smtClean="0"/>
              <a:t>File:Florence_Duomo_Ceiling.jpg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120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/wiki/Category:Stained_glass_windows_in_Santa_Maria_del_Fiore_%28Florence%29#/media/File:Lorenzo_Ghiberti_e_Bernardo_di_Francesco,_ascensione,_1443.JPG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121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/wiki/Category:Santa_Maria_del_Fiore_%28Florence%29_-_Flanks#/media/File:Duomo_di_firenze,_medaglioni_intarsiati_in_marmi_nei_timpani_delle_finestre_sui_fianchi_17,1.jpg (original size)</a:t>
            </a:r>
          </a:p>
          <a:p>
            <a:endParaRPr lang="en-US" dirty="0" smtClean="0"/>
          </a:p>
          <a:p>
            <a:r>
              <a:rPr lang="en-US" dirty="0" smtClean="0"/>
              <a:t>https://</a:t>
            </a:r>
            <a:r>
              <a:rPr lang="en-US" dirty="0" err="1" smtClean="0"/>
              <a:t>commons.wikimedia.org</a:t>
            </a:r>
            <a:r>
              <a:rPr lang="en-US" dirty="0" smtClean="0"/>
              <a:t>/wiki/Category:Santa_Maria_del_Fiore_%28Florence%29_-_Flanks#/media/File:Duomo_di_firenze,_medaglioni_intarsiati_in_marmi_nei_timpani_delle_finestre_sui_fianchi_20,1.jpg (original</a:t>
            </a:r>
            <a:r>
              <a:rPr lang="en-US" baseline="0" dirty="0" smtClean="0"/>
              <a:t> size)</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122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/wiki/Category:Santa_Maria_del_Fiore_%28Florence%29_-_Solar_gnomon#/media/File:Osservazione_del_solstizio_21.06.12,_fi,_12.JPG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123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/wiki/Mosque%E2%80%93Cathedral_of_C%C3%B3rdoba</a:t>
            </a:r>
          </a:p>
        </p:txBody>
      </p:sp>
      <p:sp>
        <p:nvSpPr>
          <p:cNvPr id="4" name="Slide Number Placeholder 3"/>
          <p:cNvSpPr>
            <a:spLocks noGrp="1"/>
          </p:cNvSpPr>
          <p:nvPr>
            <p:ph type="sldNum" sz="quarter" idx="10"/>
          </p:nvPr>
        </p:nvSpPr>
        <p:spPr/>
        <p:txBody>
          <a:bodyPr/>
          <a:lstStyle/>
          <a:p>
            <a:fld id="{2F79F132-4AEE-3949-99D8-92A4A2E31FEB}" type="slidenum">
              <a:rPr lang="en-US" smtClean="0"/>
              <a:t>124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Category:Views_of_the_Mosque_of_Cordoba</a:t>
            </a:r>
            <a:r>
              <a:rPr lang="en-US" dirty="0" smtClean="0"/>
              <a:t>#/media/File:C%C3%B3rdoba_%28Spain%29,_Puente_Romano_and_Mezquita.jpg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125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/wiki/Mezquita_de_C%C3%B3rdoba#/media/File:Mezquita_de_C%C3%B3rdoba_desde_el_aire_%28C%C3%B3rdoba,_Espa%C3%B1a%29.jpg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126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/wiki/Mezquita_de_C%C3%B3rdoba#/media/</a:t>
            </a:r>
            <a:r>
              <a:rPr lang="en-US" dirty="0" err="1" smtClean="0"/>
              <a:t>File:Mosque_Cordoba.jpg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127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/wiki/Category:Grilles_of_Hypostyle_Hall,_Mosque_of_C%C3%B3rdoba#/media/File:Celos%C3%ADa_-_Mezquita_de_C%C3%B3rdoba_001.jpg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128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/wiki/Category:Grilles_of_Hypostyle_Hall,_Mosque_of_C%C3%B3rdoba#/media/File:Foto_191_-_panoramio.jpg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129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/wiki/Category:Grilles_of_Hypostyle_Hall,_Mosque_of_C%C3%B3rdoba#/media/File:Patio_de_los_naranjos_-_Mezquita-catedral_de_C%C3%B3rdoba.jpg (original</a:t>
            </a:r>
            <a:r>
              <a:rPr lang="en-US" baseline="0" dirty="0" smtClean="0"/>
              <a:t> res)</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130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/wiki/Category:Ceiling_of_Capilla_Mayor,_</a:t>
            </a:r>
            <a:r>
              <a:rPr lang="en-US" dirty="0" err="1" smtClean="0"/>
              <a:t>Mosque_of_Cordoba</a:t>
            </a:r>
            <a:r>
              <a:rPr lang="en-US" dirty="0" smtClean="0"/>
              <a:t>#/media/File:Cordoba_-_Mezquita-Catedral_38.jpg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131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/wiki/Category:Ceiling_of_the_choir_of_the_Mosque_of_C%C3%B3rdoba#/media/File:90%C2%BA_%284759825881%29.jpg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132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/wiki/Category:Dome_of_Capilla_de_</a:t>
            </a:r>
            <a:r>
              <a:rPr lang="en-US" dirty="0" err="1" smtClean="0"/>
              <a:t>Villaviciosa</a:t>
            </a:r>
            <a:r>
              <a:rPr lang="en-US" dirty="0" smtClean="0"/>
              <a:t>,_</a:t>
            </a:r>
            <a:r>
              <a:rPr lang="en-US" dirty="0" err="1" smtClean="0"/>
              <a:t>Mosque_of_Cordoba</a:t>
            </a:r>
            <a:r>
              <a:rPr lang="en-US" dirty="0" smtClean="0"/>
              <a:t>#/media/File:Ceiling_arches_in_the_</a:t>
            </a:r>
            <a:r>
              <a:rPr lang="en-US" dirty="0" err="1" smtClean="0"/>
              <a:t>Mezquita</a:t>
            </a:r>
            <a:r>
              <a:rPr lang="en-US" dirty="0" smtClean="0"/>
              <a:t>,_Cordoba,_</a:t>
            </a:r>
            <a:r>
              <a:rPr lang="en-US" dirty="0" err="1" smtClean="0"/>
              <a:t>Spain.jpg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133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134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http://lh4.ggpht.com/-gF4hVd5vmOQ/U-RzKJE7pGI/AAAAAAAA0-c/8jFS6XvPCKk/great-mosque-samarra-2%25255B6%25255D.jpg?imgmax=800</a:t>
            </a:r>
          </a:p>
        </p:txBody>
      </p:sp>
      <p:sp>
        <p:nvSpPr>
          <p:cNvPr id="4" name="Slide Number Placeholder 3"/>
          <p:cNvSpPr>
            <a:spLocks noGrp="1"/>
          </p:cNvSpPr>
          <p:nvPr>
            <p:ph type="sldNum" sz="quarter" idx="10"/>
          </p:nvPr>
        </p:nvSpPr>
        <p:spPr/>
        <p:txBody>
          <a:bodyPr/>
          <a:lstStyle/>
          <a:p>
            <a:fld id="{2F79F132-4AEE-3949-99D8-92A4A2E31FEB}" type="slidenum">
              <a:rPr lang="en-US" smtClean="0"/>
              <a:t>135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en.wikipedia.org</a:t>
            </a:r>
            <a:r>
              <a:rPr lang="en-US" u="none" dirty="0" smtClean="0">
                <a:solidFill>
                  <a:schemeClr val="tx1"/>
                </a:solidFill>
              </a:rPr>
              <a:t>/wiki/</a:t>
            </a:r>
            <a:r>
              <a:rPr lang="en-US" u="none" dirty="0" err="1" smtClean="0">
                <a:solidFill>
                  <a:schemeClr val="tx1"/>
                </a:solidFill>
              </a:rPr>
              <a:t>Great_Mosque_of_Samarra</a:t>
            </a:r>
            <a:r>
              <a:rPr lang="en-US" u="none" smtClean="0">
                <a:solidFill>
                  <a:schemeClr val="tx1"/>
                </a:solidFill>
              </a:rPr>
              <a:t>#/media/File:Samara_spiralovity_minaret_rijen1973.jpg</a:t>
            </a:r>
            <a:endParaRPr lang="en-US" u="none" dirty="0" smtClean="0">
              <a:solidFill>
                <a:schemeClr val="tx1"/>
              </a:solidFill>
            </a:endParaRPr>
          </a:p>
        </p:txBody>
      </p:sp>
      <p:sp>
        <p:nvSpPr>
          <p:cNvPr id="4" name="Slide Number Placeholder 3"/>
          <p:cNvSpPr>
            <a:spLocks noGrp="1"/>
          </p:cNvSpPr>
          <p:nvPr>
            <p:ph type="sldNum" sz="quarter" idx="10"/>
          </p:nvPr>
        </p:nvSpPr>
        <p:spPr/>
        <p:txBody>
          <a:bodyPr/>
          <a:lstStyle/>
          <a:p>
            <a:fld id="{2F79F132-4AEE-3949-99D8-92A4A2E31FEB}" type="slidenum">
              <a:rPr lang="en-US" smtClean="0"/>
              <a:t>136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a:t>
            </a:r>
            <a:r>
              <a:rPr lang="en-US" u="none" dirty="0" err="1" smtClean="0">
                <a:solidFill>
                  <a:schemeClr val="tx1"/>
                </a:solidFill>
              </a:rPr>
              <a:t>www.atlasobscura.com</a:t>
            </a:r>
            <a:r>
              <a:rPr lang="en-US" u="none" dirty="0" smtClean="0">
                <a:solidFill>
                  <a:schemeClr val="tx1"/>
                </a:solidFill>
              </a:rPr>
              <a:t>/places/great-mosque-of-</a:t>
            </a:r>
            <a:r>
              <a:rPr lang="en-US" u="none" dirty="0" err="1" smtClean="0">
                <a:solidFill>
                  <a:schemeClr val="tx1"/>
                </a:solidFill>
              </a:rPr>
              <a:t>samarra</a:t>
            </a:r>
            <a:endParaRPr lang="en-US" u="none" dirty="0" smtClean="0">
              <a:solidFill>
                <a:schemeClr val="tx1"/>
              </a:solidFill>
            </a:endParaRPr>
          </a:p>
        </p:txBody>
      </p:sp>
      <p:sp>
        <p:nvSpPr>
          <p:cNvPr id="4" name="Slide Number Placeholder 3"/>
          <p:cNvSpPr>
            <a:spLocks noGrp="1"/>
          </p:cNvSpPr>
          <p:nvPr>
            <p:ph type="sldNum" sz="quarter" idx="10"/>
          </p:nvPr>
        </p:nvSpPr>
        <p:spPr/>
        <p:txBody>
          <a:bodyPr/>
          <a:lstStyle/>
          <a:p>
            <a:fld id="{2F79F132-4AEE-3949-99D8-92A4A2E31FEB}" type="slidenum">
              <a:rPr lang="en-US" smtClean="0"/>
              <a:t>137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138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commons.wikimedia.org</a:t>
            </a:r>
            <a:r>
              <a:rPr lang="en-US" u="none" dirty="0" smtClean="0">
                <a:solidFill>
                  <a:schemeClr val="tx1"/>
                </a:solidFill>
              </a:rPr>
              <a:t>/wiki/</a:t>
            </a:r>
            <a:r>
              <a:rPr lang="en-US" u="none" dirty="0" err="1" smtClean="0">
                <a:solidFill>
                  <a:schemeClr val="tx1"/>
                </a:solidFill>
              </a:rPr>
              <a:t>Ayasofya</a:t>
            </a:r>
            <a:r>
              <a:rPr lang="en-US" u="none" dirty="0" smtClean="0">
                <a:solidFill>
                  <a:schemeClr val="tx1"/>
                </a:solidFill>
              </a:rPr>
              <a:t>#/media/</a:t>
            </a:r>
            <a:r>
              <a:rPr lang="en-US" u="none" dirty="0" err="1" smtClean="0">
                <a:solidFill>
                  <a:schemeClr val="tx1"/>
                </a:solidFill>
              </a:rPr>
              <a:t>File:Aya_sofya.jpg</a:t>
            </a:r>
            <a:r>
              <a:rPr lang="en-US" u="none" dirty="0" smtClean="0">
                <a:solidFill>
                  <a:schemeClr val="tx1"/>
                </a:solidFill>
              </a:rPr>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139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File:AltneuschulPrague.agr.jpg</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commons.wikimedia.org</a:t>
            </a:r>
            <a:r>
              <a:rPr lang="en-US" u="none" dirty="0" smtClean="0">
                <a:solidFill>
                  <a:schemeClr val="tx1"/>
                </a:solidFill>
              </a:rPr>
              <a:t>/wiki/</a:t>
            </a:r>
            <a:r>
              <a:rPr lang="en-US" u="none" dirty="0" err="1" smtClean="0">
                <a:solidFill>
                  <a:schemeClr val="tx1"/>
                </a:solidFill>
              </a:rPr>
              <a:t>Ayasofya</a:t>
            </a:r>
            <a:r>
              <a:rPr lang="en-US" u="none" dirty="0" smtClean="0">
                <a:solidFill>
                  <a:schemeClr val="tx1"/>
                </a:solidFill>
              </a:rPr>
              <a:t>#/media/File:571IstanbulSSofia.JPG (original res)</a:t>
            </a:r>
          </a:p>
        </p:txBody>
      </p:sp>
      <p:sp>
        <p:nvSpPr>
          <p:cNvPr id="4" name="Slide Number Placeholder 3"/>
          <p:cNvSpPr>
            <a:spLocks noGrp="1"/>
          </p:cNvSpPr>
          <p:nvPr>
            <p:ph type="sldNum" sz="quarter" idx="10"/>
          </p:nvPr>
        </p:nvSpPr>
        <p:spPr/>
        <p:txBody>
          <a:bodyPr/>
          <a:lstStyle/>
          <a:p>
            <a:fld id="{2F79F132-4AEE-3949-99D8-92A4A2E31FEB}" type="slidenum">
              <a:rPr lang="en-US" smtClean="0"/>
              <a:t>140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commons.wikimedia.org</a:t>
            </a:r>
            <a:r>
              <a:rPr lang="en-US" u="none" dirty="0" smtClean="0">
                <a:solidFill>
                  <a:schemeClr val="tx1"/>
                </a:solidFill>
              </a:rPr>
              <a:t>/wiki/</a:t>
            </a:r>
            <a:r>
              <a:rPr lang="en-US" u="none" dirty="0" err="1" smtClean="0">
                <a:solidFill>
                  <a:schemeClr val="tx1"/>
                </a:solidFill>
              </a:rPr>
              <a:t>Ayasofya</a:t>
            </a:r>
            <a:r>
              <a:rPr lang="en-US" u="none" dirty="0" smtClean="0">
                <a:solidFill>
                  <a:schemeClr val="tx1"/>
                </a:solidFill>
              </a:rPr>
              <a:t>#/media/File:Istanbul.Hagia_Sophia021.jpg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141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commons.wikimedia.org</a:t>
            </a:r>
            <a:r>
              <a:rPr lang="en-US" u="none" dirty="0" smtClean="0">
                <a:solidFill>
                  <a:schemeClr val="tx1"/>
                </a:solidFill>
              </a:rPr>
              <a:t>/wiki/</a:t>
            </a:r>
            <a:r>
              <a:rPr lang="en-US" u="none" dirty="0" err="1" smtClean="0">
                <a:solidFill>
                  <a:schemeClr val="tx1"/>
                </a:solidFill>
              </a:rPr>
              <a:t>Ayasofya</a:t>
            </a:r>
            <a:r>
              <a:rPr lang="en-US" u="none" dirty="0" smtClean="0">
                <a:solidFill>
                  <a:schemeClr val="tx1"/>
                </a:solidFill>
              </a:rPr>
              <a:t>#/media/File:Hagia_Sophia_-_</a:t>
            </a:r>
            <a:r>
              <a:rPr lang="en-US" u="none" dirty="0" err="1" smtClean="0">
                <a:solidFill>
                  <a:schemeClr val="tx1"/>
                </a:solidFill>
              </a:rPr>
              <a:t>coupole.jpg</a:t>
            </a:r>
            <a:r>
              <a:rPr lang="en-US" u="none" dirty="0" smtClean="0">
                <a:solidFill>
                  <a:schemeClr val="tx1"/>
                </a:solidFill>
              </a:rPr>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142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commons.wikimedia.org</a:t>
            </a:r>
            <a:r>
              <a:rPr lang="en-US" u="none" dirty="0" smtClean="0">
                <a:solidFill>
                  <a:schemeClr val="tx1"/>
                </a:solidFill>
              </a:rPr>
              <a:t>/wiki/</a:t>
            </a:r>
            <a:r>
              <a:rPr lang="en-US" u="none" dirty="0" err="1" smtClean="0">
                <a:solidFill>
                  <a:schemeClr val="tx1"/>
                </a:solidFill>
              </a:rPr>
              <a:t>Ayasofya</a:t>
            </a:r>
            <a:r>
              <a:rPr lang="en-US" u="none" dirty="0" smtClean="0">
                <a:solidFill>
                  <a:schemeClr val="tx1"/>
                </a:solidFill>
              </a:rPr>
              <a:t>#/media/File:Istanbul.Hagia_Sophia031.jpg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143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Hagia_Sophia</a:t>
            </a:r>
            <a:r>
              <a:rPr lang="en-US" dirty="0" smtClean="0"/>
              <a:t>#/media/</a:t>
            </a:r>
            <a:r>
              <a:rPr lang="en-US" dirty="0" err="1" smtClean="0"/>
              <a:t>File:Apse_mosaic_Hagia_Sophia_Virgin_and_Child.jpg</a:t>
            </a:r>
            <a:r>
              <a:rPr lang="en-US" dirty="0" smtClean="0"/>
              <a:t> (LR)</a:t>
            </a:r>
          </a:p>
          <a:p>
            <a:endParaRPr lang="en-US" dirty="0" smtClean="0"/>
          </a:p>
          <a:p>
            <a:r>
              <a:rPr lang="en-US" dirty="0" smtClean="0"/>
              <a:t>Quote from https://</a:t>
            </a:r>
            <a:r>
              <a:rPr lang="en-US" dirty="0" err="1" smtClean="0"/>
              <a:t>en.wikipedia.org</a:t>
            </a:r>
            <a:r>
              <a:rPr lang="en-US" dirty="0" smtClean="0"/>
              <a:t>/wiki/</a:t>
            </a:r>
            <a:r>
              <a:rPr lang="en-US" dirty="0" err="1" smtClean="0"/>
              <a:t>Hagia_Sophia#Mosaics</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144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commons.wikimedia.org</a:t>
            </a:r>
            <a:r>
              <a:rPr lang="en-US" u="none" dirty="0" smtClean="0">
                <a:solidFill>
                  <a:schemeClr val="tx1"/>
                </a:solidFill>
              </a:rPr>
              <a:t>/wiki/</a:t>
            </a:r>
            <a:r>
              <a:rPr lang="en-US" u="none" dirty="0" err="1" smtClean="0">
                <a:solidFill>
                  <a:schemeClr val="tx1"/>
                </a:solidFill>
              </a:rPr>
              <a:t>Ayasofya</a:t>
            </a:r>
            <a:r>
              <a:rPr lang="en-US" u="none" dirty="0" smtClean="0">
                <a:solidFill>
                  <a:schemeClr val="tx1"/>
                </a:solidFill>
              </a:rPr>
              <a:t>#/media/</a:t>
            </a:r>
            <a:r>
              <a:rPr lang="en-US" u="none" dirty="0" err="1" smtClean="0">
                <a:solidFill>
                  <a:schemeClr val="tx1"/>
                </a:solidFill>
              </a:rPr>
              <a:t>File:Johnchrysostom.jpg</a:t>
            </a:r>
            <a:r>
              <a:rPr lang="en-US" u="none" dirty="0" smtClean="0">
                <a:solidFill>
                  <a:schemeClr val="tx1"/>
                </a:solidFill>
              </a:rPr>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145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en.wikipedia.org</a:t>
            </a:r>
            <a:r>
              <a:rPr lang="en-US" u="none" dirty="0" smtClean="0">
                <a:solidFill>
                  <a:schemeClr val="tx1"/>
                </a:solidFill>
              </a:rPr>
              <a:t>/wiki/</a:t>
            </a:r>
            <a:r>
              <a:rPr lang="en-US" u="none" dirty="0" err="1" smtClean="0">
                <a:solidFill>
                  <a:schemeClr val="tx1"/>
                </a:solidFill>
              </a:rPr>
              <a:t>Omphalion</a:t>
            </a:r>
            <a:r>
              <a:rPr lang="en-US" u="none" dirty="0" smtClean="0">
                <a:solidFill>
                  <a:schemeClr val="tx1"/>
                </a:solidFill>
              </a:rPr>
              <a:t>#/media/File:Omphalion_ste-sophie_istanbul_15_oct_2011.jpg (</a:t>
            </a:r>
            <a:r>
              <a:rPr lang="en-US" u="none" dirty="0" err="1" smtClean="0">
                <a:solidFill>
                  <a:schemeClr val="tx1"/>
                </a:solidFill>
              </a:rPr>
              <a:t>orig</a:t>
            </a:r>
            <a:r>
              <a:rPr lang="en-US" u="none" dirty="0" smtClean="0">
                <a:solidFill>
                  <a:schemeClr val="tx1"/>
                </a:solidFill>
              </a:rPr>
              <a:t> size)</a:t>
            </a:r>
          </a:p>
          <a:p>
            <a:endParaRPr lang="en-US" u="none" dirty="0" smtClean="0">
              <a:solidFill>
                <a:schemeClr val="tx1"/>
              </a:solidFill>
            </a:endParaRPr>
          </a:p>
          <a:p>
            <a:r>
              <a:rPr lang="en-US" u="none" dirty="0" smtClean="0">
                <a:solidFill>
                  <a:schemeClr val="tx1"/>
                </a:solidFill>
              </a:rPr>
              <a:t>https://</a:t>
            </a:r>
            <a:r>
              <a:rPr lang="en-US" u="none" dirty="0" err="1" smtClean="0">
                <a:solidFill>
                  <a:schemeClr val="tx1"/>
                </a:solidFill>
              </a:rPr>
              <a:t>en.wikipedia.org</a:t>
            </a:r>
            <a:r>
              <a:rPr lang="en-US" u="none" dirty="0" smtClean="0">
                <a:solidFill>
                  <a:schemeClr val="tx1"/>
                </a:solidFill>
              </a:rPr>
              <a:t>/wiki/</a:t>
            </a:r>
            <a:r>
              <a:rPr lang="en-US" u="none" dirty="0" err="1" smtClean="0">
                <a:solidFill>
                  <a:schemeClr val="tx1"/>
                </a:solidFill>
              </a:rPr>
              <a:t>Omphalion</a:t>
            </a:r>
            <a:endParaRPr lang="en-US" u="none" dirty="0" smtClean="0">
              <a:solidFill>
                <a:schemeClr val="tx1"/>
              </a:solidFill>
            </a:endParaRPr>
          </a:p>
        </p:txBody>
      </p:sp>
      <p:sp>
        <p:nvSpPr>
          <p:cNvPr id="4" name="Slide Number Placeholder 3"/>
          <p:cNvSpPr>
            <a:spLocks noGrp="1"/>
          </p:cNvSpPr>
          <p:nvPr>
            <p:ph type="sldNum" sz="quarter" idx="10"/>
          </p:nvPr>
        </p:nvSpPr>
        <p:spPr/>
        <p:txBody>
          <a:bodyPr/>
          <a:lstStyle/>
          <a:p>
            <a:fld id="{2F79F132-4AEE-3949-99D8-92A4A2E31FEB}" type="slidenum">
              <a:rPr lang="en-US" smtClean="0"/>
              <a:t>146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commons.wikimedia.org</a:t>
            </a:r>
            <a:r>
              <a:rPr lang="en-US" u="none" dirty="0" smtClean="0">
                <a:solidFill>
                  <a:schemeClr val="tx1"/>
                </a:solidFill>
              </a:rPr>
              <a:t>/wiki/</a:t>
            </a:r>
            <a:r>
              <a:rPr lang="en-US" u="none" dirty="0" err="1" smtClean="0">
                <a:solidFill>
                  <a:schemeClr val="tx1"/>
                </a:solidFill>
              </a:rPr>
              <a:t>Ayasofya</a:t>
            </a:r>
            <a:r>
              <a:rPr lang="en-US" u="none" dirty="0" smtClean="0">
                <a:solidFill>
                  <a:schemeClr val="tx1"/>
                </a:solidFill>
              </a:rPr>
              <a:t>#/media/File:587IstanbulSSofia.JPG (</a:t>
            </a:r>
            <a:r>
              <a:rPr lang="en-US" u="none" dirty="0" err="1" smtClean="0">
                <a:solidFill>
                  <a:schemeClr val="tx1"/>
                </a:solidFill>
              </a:rPr>
              <a:t>orig</a:t>
            </a:r>
            <a:r>
              <a:rPr lang="en-US" u="none" dirty="0" smtClean="0">
                <a:solidFill>
                  <a:schemeClr val="tx1"/>
                </a:solidFill>
              </a:rPr>
              <a:t> size)</a:t>
            </a:r>
          </a:p>
          <a:p>
            <a:endParaRPr lang="en-US" b="0" u="none" dirty="0" smtClean="0">
              <a:solidFill>
                <a:schemeClr val="tx1"/>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Lustration urns</a:t>
            </a:r>
          </a:p>
          <a:p>
            <a:endParaRPr lang="en-US" u="none" dirty="0" smtClean="0">
              <a:solidFill>
                <a:schemeClr val="tx1"/>
              </a:solidFill>
            </a:endParaRPr>
          </a:p>
        </p:txBody>
      </p:sp>
      <p:sp>
        <p:nvSpPr>
          <p:cNvPr id="4" name="Slide Number Placeholder 3"/>
          <p:cNvSpPr>
            <a:spLocks noGrp="1"/>
          </p:cNvSpPr>
          <p:nvPr>
            <p:ph type="sldNum" sz="quarter" idx="10"/>
          </p:nvPr>
        </p:nvSpPr>
        <p:spPr/>
        <p:txBody>
          <a:bodyPr/>
          <a:lstStyle/>
          <a:p>
            <a:fld id="{2F79F132-4AEE-3949-99D8-92A4A2E31FEB}" type="slidenum">
              <a:rPr lang="en-US" smtClean="0"/>
              <a:t>147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Kaaba</a:t>
            </a:r>
            <a:endParaRPr lang="en-US" dirty="0" smtClean="0"/>
          </a:p>
          <a:p>
            <a:endParaRPr lang="en-US" dirty="0" smtClean="0"/>
          </a:p>
          <a:p>
            <a:r>
              <a:rPr lang="en-US" dirty="0" smtClean="0"/>
              <a:t>2</a:t>
            </a:r>
            <a:r>
              <a:rPr lang="en-US" baseline="30000" dirty="0" smtClean="0"/>
              <a:t>nd</a:t>
            </a:r>
            <a:r>
              <a:rPr lang="en-US" dirty="0" smtClean="0"/>
              <a:t> holiest site: https://</a:t>
            </a:r>
            <a:r>
              <a:rPr lang="en-US" dirty="0" err="1" smtClean="0"/>
              <a:t>en.wikipedia.org</a:t>
            </a:r>
            <a:r>
              <a:rPr lang="en-US" dirty="0" smtClean="0"/>
              <a:t>/wiki/Al-</a:t>
            </a:r>
            <a:r>
              <a:rPr lang="en-US" dirty="0" err="1" smtClean="0"/>
              <a:t>Masjid_an</a:t>
            </a:r>
            <a:r>
              <a:rPr lang="en-US" dirty="0" smtClean="0"/>
              <a:t>-</a:t>
            </a:r>
            <a:r>
              <a:rPr lang="en-US" dirty="0" err="1" smtClean="0"/>
              <a:t>Nabawi</a:t>
            </a:r>
            <a:endParaRPr lang="en-US" dirty="0" smtClean="0"/>
          </a:p>
          <a:p>
            <a:endParaRPr lang="en-US" dirty="0" smtClean="0"/>
          </a:p>
          <a:p>
            <a:r>
              <a:rPr lang="en-US" dirty="0" smtClean="0"/>
              <a:t>3</a:t>
            </a:r>
            <a:r>
              <a:rPr lang="en-US" baseline="30000" dirty="0" smtClean="0"/>
              <a:t>rd</a:t>
            </a:r>
            <a:r>
              <a:rPr lang="en-US" dirty="0" smtClean="0"/>
              <a:t>: https://</a:t>
            </a:r>
            <a:r>
              <a:rPr lang="en-US" dirty="0" err="1" smtClean="0"/>
              <a:t>en.wikipedia.org</a:t>
            </a:r>
            <a:r>
              <a:rPr lang="en-US" dirty="0" smtClean="0"/>
              <a:t>/wiki/Al-</a:t>
            </a:r>
            <a:r>
              <a:rPr lang="en-US" dirty="0" err="1" smtClean="0"/>
              <a:t>Aqsa_Mosque</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148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Kaaba</a:t>
            </a:r>
            <a:r>
              <a:rPr lang="en-US" dirty="0" smtClean="0"/>
              <a:t>#/media/File:Mosqu%C3%A9e_Masjid_el_Haram_%C3%A0_la_Mecque.jpg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149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apinnick.wordpress.com</a:t>
            </a:r>
            <a:r>
              <a:rPr lang="en-US" dirty="0" smtClean="0"/>
              <a:t>/tag/</a:t>
            </a:r>
            <a:r>
              <a:rPr lang="en-US" dirty="0" err="1" smtClean="0"/>
              <a:t>jewish</a:t>
            </a:r>
            <a:r>
              <a:rPr lang="en-US" dirty="0" smtClean="0"/>
              <a:t>-quarter/</a:t>
            </a:r>
          </a:p>
        </p:txBody>
      </p:sp>
      <p:sp>
        <p:nvSpPr>
          <p:cNvPr id="4" name="Slide Number Placeholder 3"/>
          <p:cNvSpPr>
            <a:spLocks noGrp="1"/>
          </p:cNvSpPr>
          <p:nvPr>
            <p:ph type="sldNum" sz="quarter" idx="10"/>
          </p:nvPr>
        </p:nvSpPr>
        <p:spPr/>
        <p:txBody>
          <a:bodyPr/>
          <a:lstStyle/>
          <a:p>
            <a:fld id="{2F79F132-4AEE-3949-99D8-92A4A2E31FEB}" type="slidenum">
              <a:rPr lang="en-US" smtClean="0"/>
              <a:t>15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Black_Stone</a:t>
            </a:r>
            <a:r>
              <a:rPr lang="en-US" dirty="0" smtClean="0"/>
              <a:t>#/media/</a:t>
            </a:r>
            <a:r>
              <a:rPr lang="en-US" dirty="0" err="1" smtClean="0"/>
              <a:t>File:The_Blackstone.jpg</a:t>
            </a:r>
            <a:r>
              <a:rPr lang="en-US" dirty="0" smtClean="0"/>
              <a:t> (</a:t>
            </a:r>
            <a:r>
              <a:rPr lang="en-US" dirty="0" err="1" smtClean="0"/>
              <a:t>orig</a:t>
            </a:r>
            <a:r>
              <a:rPr lang="en-US" dirty="0" smtClean="0"/>
              <a:t> size)</a:t>
            </a:r>
          </a:p>
          <a:p>
            <a:endParaRPr lang="en-US" dirty="0" smtClean="0"/>
          </a:p>
          <a:p>
            <a:r>
              <a:rPr lang="en-US" dirty="0" smtClean="0"/>
              <a:t>https://</a:t>
            </a:r>
            <a:r>
              <a:rPr lang="en-US" dirty="0" err="1" smtClean="0"/>
              <a:t>en.wikipedia.org</a:t>
            </a:r>
            <a:r>
              <a:rPr lang="en-US" dirty="0" smtClean="0"/>
              <a:t>/wiki/</a:t>
            </a:r>
            <a:r>
              <a:rPr lang="en-US" dirty="0" err="1" smtClean="0"/>
              <a:t>Black_Stone</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150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Category:Mecca</a:t>
            </a:r>
            <a:r>
              <a:rPr lang="en-US" dirty="0" smtClean="0"/>
              <a:t>#/media/File:A_packed_house_-_Flickr_-_Al_Jazeera_English800x600x300.jpg (</a:t>
            </a:r>
            <a:r>
              <a:rPr lang="en-US" dirty="0" err="1" smtClean="0"/>
              <a:t>orig</a:t>
            </a:r>
            <a:r>
              <a:rPr lang="en-US" dirty="0" smtClean="0"/>
              <a:t> size)</a:t>
            </a:r>
          </a:p>
        </p:txBody>
      </p:sp>
      <p:sp>
        <p:nvSpPr>
          <p:cNvPr id="4" name="Slide Number Placeholder 3"/>
          <p:cNvSpPr>
            <a:spLocks noGrp="1"/>
          </p:cNvSpPr>
          <p:nvPr>
            <p:ph type="sldNum" sz="quarter" idx="10"/>
          </p:nvPr>
        </p:nvSpPr>
        <p:spPr/>
        <p:txBody>
          <a:bodyPr/>
          <a:lstStyle/>
          <a:p>
            <a:fld id="{2F79F132-4AEE-3949-99D8-92A4A2E31FEB}" type="slidenum">
              <a:rPr lang="en-US" smtClean="0"/>
              <a:t>151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Mont_Saint</a:t>
            </a:r>
            <a:r>
              <a:rPr lang="en-US" dirty="0" smtClean="0"/>
              <a:t>-Michel</a:t>
            </a:r>
          </a:p>
        </p:txBody>
      </p:sp>
      <p:sp>
        <p:nvSpPr>
          <p:cNvPr id="4" name="Slide Number Placeholder 3"/>
          <p:cNvSpPr>
            <a:spLocks noGrp="1"/>
          </p:cNvSpPr>
          <p:nvPr>
            <p:ph type="sldNum" sz="quarter" idx="10"/>
          </p:nvPr>
        </p:nvSpPr>
        <p:spPr/>
        <p:txBody>
          <a:bodyPr/>
          <a:lstStyle/>
          <a:p>
            <a:fld id="{2F79F132-4AEE-3949-99D8-92A4A2E31FEB}" type="slidenum">
              <a:rPr lang="en-US" smtClean="0"/>
              <a:t>152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commons.wikimedia.org</a:t>
            </a:r>
            <a:r>
              <a:rPr lang="en-US" u="none" dirty="0" smtClean="0">
                <a:solidFill>
                  <a:schemeClr val="tx1"/>
                </a:solidFill>
              </a:rPr>
              <a:t>/wiki/</a:t>
            </a:r>
            <a:r>
              <a:rPr lang="en-US" u="none" dirty="0" err="1" smtClean="0">
                <a:solidFill>
                  <a:schemeClr val="tx1"/>
                </a:solidFill>
              </a:rPr>
              <a:t>Category:General_views_of_Mont_Saint-Michel</a:t>
            </a:r>
            <a:r>
              <a:rPr lang="en-US" u="none" dirty="0" smtClean="0">
                <a:solidFill>
                  <a:schemeClr val="tx1"/>
                </a:solidFill>
              </a:rPr>
              <a:t>#/media/File:France-Mont-Saint-Michel-1900_bordercropped.jpg (LR)</a:t>
            </a:r>
          </a:p>
          <a:p>
            <a:endParaRPr lang="en-US" u="none" dirty="0" smtClean="0">
              <a:solidFill>
                <a:schemeClr val="tx1"/>
              </a:solidFill>
            </a:endParaRPr>
          </a:p>
          <a:p>
            <a:r>
              <a:rPr lang="en-US" u="none" dirty="0" smtClean="0">
                <a:solidFill>
                  <a:schemeClr val="tx1"/>
                </a:solidFill>
              </a:rPr>
              <a:t>https://</a:t>
            </a:r>
            <a:r>
              <a:rPr lang="en-US" u="none" dirty="0" err="1" smtClean="0">
                <a:solidFill>
                  <a:schemeClr val="tx1"/>
                </a:solidFill>
              </a:rPr>
              <a:t>en.wikipedia.org</a:t>
            </a:r>
            <a:r>
              <a:rPr lang="en-US" u="none" dirty="0" smtClean="0">
                <a:solidFill>
                  <a:schemeClr val="tx1"/>
                </a:solidFill>
              </a:rPr>
              <a:t>/wiki/</a:t>
            </a:r>
            <a:r>
              <a:rPr lang="en-US" u="none" dirty="0" err="1" smtClean="0">
                <a:solidFill>
                  <a:schemeClr val="tx1"/>
                </a:solidFill>
              </a:rPr>
              <a:t>Mont_Saint</a:t>
            </a:r>
            <a:r>
              <a:rPr lang="en-US" u="none" dirty="0" smtClean="0">
                <a:solidFill>
                  <a:schemeClr val="tx1"/>
                </a:solidFill>
              </a:rPr>
              <a:t>-Michel notes</a:t>
            </a:r>
            <a:r>
              <a:rPr lang="en-US" u="none" baseline="0" dirty="0" smtClean="0">
                <a:solidFill>
                  <a:schemeClr val="tx1"/>
                </a:solidFill>
              </a:rPr>
              <a:t> "</a:t>
            </a:r>
            <a:r>
              <a:rPr lang="en-US" u="none" dirty="0" smtClean="0">
                <a:solidFill>
                  <a:schemeClr val="tx1"/>
                </a:solidFill>
              </a:rPr>
              <a:t>According to legend, </a:t>
            </a:r>
            <a:r>
              <a:rPr lang="en-US" u="none" dirty="0" smtClean="0">
                <a:solidFill>
                  <a:schemeClr val="tx1"/>
                </a:solidFill>
                <a:hlinkClick r:id="rId3" tooltip="Michael (archangel)"/>
              </a:rPr>
              <a:t>the Archangel Michael</a:t>
            </a:r>
            <a:r>
              <a:rPr lang="en-US" u="none" dirty="0" smtClean="0">
                <a:solidFill>
                  <a:schemeClr val="tx1"/>
                </a:solidFill>
              </a:rPr>
              <a:t> appeared in 708 to </a:t>
            </a:r>
            <a:r>
              <a:rPr lang="en-US" u="none" dirty="0" smtClean="0">
                <a:solidFill>
                  <a:schemeClr val="tx1"/>
                </a:solidFill>
                <a:hlinkClick r:id="rId4" tooltip="St. Aubert"/>
              </a:rPr>
              <a:t>St. Aubert</a:t>
            </a:r>
            <a:r>
              <a:rPr lang="en-US" u="none" dirty="0" smtClean="0">
                <a:solidFill>
                  <a:schemeClr val="tx1"/>
                </a:solidFill>
              </a:rPr>
              <a:t>, the </a:t>
            </a:r>
            <a:r>
              <a:rPr lang="en-US" u="none" dirty="0" smtClean="0">
                <a:solidFill>
                  <a:schemeClr val="tx1"/>
                </a:solidFill>
                <a:hlinkClick r:id="rId5" tooltip="Roman Catholic Diocese of Coutances"/>
              </a:rPr>
              <a:t>bishop of Avranches</a:t>
            </a:r>
            <a:r>
              <a:rPr lang="en-US" u="none" dirty="0" smtClean="0">
                <a:solidFill>
                  <a:schemeClr val="tx1"/>
                </a:solidFill>
              </a:rPr>
              <a:t>, and instructed him to build a church on the rocky islet. </a:t>
            </a:r>
            <a:r>
              <a:rPr lang="en-US" u="none" dirty="0" err="1" smtClean="0">
                <a:solidFill>
                  <a:schemeClr val="tx1"/>
                </a:solidFill>
              </a:rPr>
              <a:t>Aubert</a:t>
            </a:r>
            <a:r>
              <a:rPr lang="en-US" u="none" dirty="0" smtClean="0">
                <a:solidFill>
                  <a:schemeClr val="tx1"/>
                </a:solidFill>
              </a:rPr>
              <a:t> repeatedly ignored the angel's instruction until Michael burned a hole in the bishop's skull with his finger."</a:t>
            </a:r>
          </a:p>
        </p:txBody>
      </p:sp>
      <p:sp>
        <p:nvSpPr>
          <p:cNvPr id="4" name="Slide Number Placeholder 3"/>
          <p:cNvSpPr>
            <a:spLocks noGrp="1"/>
          </p:cNvSpPr>
          <p:nvPr>
            <p:ph type="sldNum" sz="quarter" idx="10"/>
          </p:nvPr>
        </p:nvSpPr>
        <p:spPr/>
        <p:txBody>
          <a:bodyPr/>
          <a:lstStyle/>
          <a:p>
            <a:fld id="{2F79F132-4AEE-3949-99D8-92A4A2E31FEB}" type="slidenum">
              <a:rPr lang="en-US" smtClean="0"/>
              <a:t>153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commons.wikimedia.org</a:t>
            </a:r>
            <a:r>
              <a:rPr lang="en-US" u="none" dirty="0" smtClean="0">
                <a:solidFill>
                  <a:schemeClr val="tx1"/>
                </a:solidFill>
              </a:rPr>
              <a:t>/wiki/</a:t>
            </a:r>
            <a:r>
              <a:rPr lang="en-US" u="none" dirty="0" err="1" smtClean="0">
                <a:solidFill>
                  <a:schemeClr val="tx1"/>
                </a:solidFill>
              </a:rPr>
              <a:t>Category:Interior_of_Abbatiale_de_Mont_Saint-Michel</a:t>
            </a:r>
            <a:r>
              <a:rPr lang="en-US" u="none" dirty="0" smtClean="0">
                <a:solidFill>
                  <a:schemeClr val="tx1"/>
                </a:solidFill>
              </a:rPr>
              <a:t>#/media/File:Le_Mont-Saint-Michel_France_Abbey-Church-03.jpg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154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commons.wikimedia.org</a:t>
            </a:r>
            <a:r>
              <a:rPr lang="en-US" u="none" dirty="0" smtClean="0">
                <a:solidFill>
                  <a:schemeClr val="tx1"/>
                </a:solidFill>
              </a:rPr>
              <a:t>/wiki/</a:t>
            </a:r>
            <a:r>
              <a:rPr lang="en-US" u="none" dirty="0" err="1" smtClean="0">
                <a:solidFill>
                  <a:schemeClr val="tx1"/>
                </a:solidFill>
              </a:rPr>
              <a:t>Category:Interior_of_Abbatiale_de_Mont_Saint-Michel</a:t>
            </a:r>
            <a:r>
              <a:rPr lang="en-US" u="none" dirty="0" smtClean="0">
                <a:solidFill>
                  <a:schemeClr val="tx1"/>
                </a:solidFill>
              </a:rPr>
              <a:t>#/media/File:Abbaye_du_Mont-Saint-Michel_%282%29.JPG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155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commons.wikimedia.org</a:t>
            </a:r>
            <a:r>
              <a:rPr lang="en-US" u="none" dirty="0" smtClean="0">
                <a:solidFill>
                  <a:schemeClr val="tx1"/>
                </a:solidFill>
              </a:rPr>
              <a:t>/wiki/</a:t>
            </a:r>
            <a:r>
              <a:rPr lang="en-US" u="none" dirty="0" err="1" smtClean="0">
                <a:solidFill>
                  <a:schemeClr val="tx1"/>
                </a:solidFill>
              </a:rPr>
              <a:t>Category:Exterior_of_Abbatiale_de_Mont_Saint-Michel</a:t>
            </a:r>
            <a:r>
              <a:rPr lang="en-US" u="none" dirty="0" smtClean="0">
                <a:solidFill>
                  <a:schemeClr val="tx1"/>
                </a:solidFill>
              </a:rPr>
              <a:t>#/media/File:Mont_Saint-Michel,_Frankreich24.jpg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156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commons.wikimedia.org</a:t>
            </a:r>
            <a:r>
              <a:rPr lang="en-US" u="none" dirty="0" smtClean="0">
                <a:solidFill>
                  <a:schemeClr val="tx1"/>
                </a:solidFill>
              </a:rPr>
              <a:t>/wiki/</a:t>
            </a:r>
            <a:r>
              <a:rPr lang="en-US" u="none" dirty="0" err="1" smtClean="0">
                <a:solidFill>
                  <a:schemeClr val="tx1"/>
                </a:solidFill>
              </a:rPr>
              <a:t>Category:Treadwheel_crane_of_Mont_Saint-Michel</a:t>
            </a:r>
            <a:r>
              <a:rPr lang="en-US" u="none" dirty="0" smtClean="0">
                <a:solidFill>
                  <a:schemeClr val="tx1"/>
                </a:solidFill>
              </a:rPr>
              <a:t>#/media/File:Abbaye_du_Mont-Saint-Michel._</a:t>
            </a:r>
            <a:r>
              <a:rPr lang="en-US" u="none" dirty="0" err="1" smtClean="0">
                <a:solidFill>
                  <a:schemeClr val="tx1"/>
                </a:solidFill>
              </a:rPr>
              <a:t>Tympan</a:t>
            </a:r>
            <a:r>
              <a:rPr lang="en-US" u="none" dirty="0" smtClean="0">
                <a:solidFill>
                  <a:schemeClr val="tx1"/>
                </a:solidFill>
              </a:rPr>
              <a:t>..JPG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157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commons.wikimedia.org</a:t>
            </a:r>
            <a:r>
              <a:rPr lang="en-US" u="none" dirty="0" smtClean="0">
                <a:solidFill>
                  <a:schemeClr val="tx1"/>
                </a:solidFill>
              </a:rPr>
              <a:t>/wiki/</a:t>
            </a:r>
            <a:r>
              <a:rPr lang="en-US" u="none" dirty="0" err="1" smtClean="0">
                <a:solidFill>
                  <a:schemeClr val="tx1"/>
                </a:solidFill>
              </a:rPr>
              <a:t>Category:Treadwheel_crane_of_Mont_Saint-Michel</a:t>
            </a:r>
            <a:r>
              <a:rPr lang="en-US" u="none" dirty="0" smtClean="0">
                <a:solidFill>
                  <a:schemeClr val="tx1"/>
                </a:solidFill>
              </a:rPr>
              <a:t>#/media/File:Mont-Saint-Michel_2008_PD_89.JPG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158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commons.wikimedia.org</a:t>
            </a:r>
            <a:r>
              <a:rPr lang="en-US" u="none" dirty="0" smtClean="0">
                <a:solidFill>
                  <a:schemeClr val="tx1"/>
                </a:solidFill>
              </a:rPr>
              <a:t>/wiki/</a:t>
            </a:r>
            <a:r>
              <a:rPr lang="en-US" u="none" dirty="0" err="1" smtClean="0">
                <a:solidFill>
                  <a:schemeClr val="tx1"/>
                </a:solidFill>
              </a:rPr>
              <a:t>Category:Treadwheel_crane_of_Mont_Saint-Michel</a:t>
            </a:r>
            <a:r>
              <a:rPr lang="en-US" u="none" dirty="0" smtClean="0">
                <a:solidFill>
                  <a:schemeClr val="tx1"/>
                </a:solidFill>
              </a:rPr>
              <a:t>#/media/File:Mont-Saint-Michel_2008_PD_85.JPG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159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apinnick.wordpress.com</a:t>
            </a:r>
            <a:r>
              <a:rPr lang="en-US" dirty="0" smtClean="0"/>
              <a:t>/tag/</a:t>
            </a:r>
            <a:r>
              <a:rPr lang="en-US" dirty="0" err="1" smtClean="0"/>
              <a:t>jewish</a:t>
            </a:r>
            <a:r>
              <a:rPr lang="en-US" dirty="0" smtClean="0"/>
              <a:t>-quarter/</a:t>
            </a:r>
          </a:p>
        </p:txBody>
      </p:sp>
      <p:sp>
        <p:nvSpPr>
          <p:cNvPr id="4" name="Slide Number Placeholder 3"/>
          <p:cNvSpPr>
            <a:spLocks noGrp="1"/>
          </p:cNvSpPr>
          <p:nvPr>
            <p:ph type="sldNum" sz="quarter" idx="10"/>
          </p:nvPr>
        </p:nvSpPr>
        <p:spPr/>
        <p:txBody>
          <a:bodyPr/>
          <a:lstStyle/>
          <a:p>
            <a:fld id="{2F79F132-4AEE-3949-99D8-92A4A2E31FEB}" type="slidenum">
              <a:rPr lang="en-US" smtClean="0"/>
              <a:t>16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commons.wikimedia.org</a:t>
            </a:r>
            <a:r>
              <a:rPr lang="en-US" u="none" dirty="0" smtClean="0">
                <a:solidFill>
                  <a:schemeClr val="tx1"/>
                </a:solidFill>
              </a:rPr>
              <a:t>/wiki/</a:t>
            </a:r>
            <a:r>
              <a:rPr lang="en-US" u="none" dirty="0" err="1" smtClean="0">
                <a:solidFill>
                  <a:schemeClr val="tx1"/>
                </a:solidFill>
              </a:rPr>
              <a:t>Category:Treadwheel_crane_of_Mont_Saint-Michel</a:t>
            </a:r>
            <a:r>
              <a:rPr lang="en-US" u="none" dirty="0" smtClean="0">
                <a:solidFill>
                  <a:schemeClr val="tx1"/>
                </a:solidFill>
              </a:rPr>
              <a:t>#/media/File:PSmichel4297.JPG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160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en.wikipedia.org</a:t>
            </a:r>
            <a:r>
              <a:rPr lang="en-US" u="none" dirty="0" smtClean="0">
                <a:solidFill>
                  <a:schemeClr val="tx1"/>
                </a:solidFill>
              </a:rPr>
              <a:t>/wiki/</a:t>
            </a:r>
            <a:r>
              <a:rPr lang="en-US" u="none" dirty="0" err="1" smtClean="0">
                <a:solidFill>
                  <a:schemeClr val="tx1"/>
                </a:solidFill>
              </a:rPr>
              <a:t>Mont_Saint_Michel_Abbey</a:t>
            </a:r>
            <a:r>
              <a:rPr lang="en-US" u="none" dirty="0" smtClean="0">
                <a:solidFill>
                  <a:schemeClr val="tx1"/>
                </a:solidFill>
              </a:rPr>
              <a:t>#/media/File:Blason_abbaye_fr_Mont_Saint_Michel_%2850%29.svg</a:t>
            </a:r>
          </a:p>
        </p:txBody>
      </p:sp>
      <p:sp>
        <p:nvSpPr>
          <p:cNvPr id="4" name="Slide Number Placeholder 3"/>
          <p:cNvSpPr>
            <a:spLocks noGrp="1"/>
          </p:cNvSpPr>
          <p:nvPr>
            <p:ph type="sldNum" sz="quarter" idx="10"/>
          </p:nvPr>
        </p:nvSpPr>
        <p:spPr/>
        <p:txBody>
          <a:bodyPr/>
          <a:lstStyle/>
          <a:p>
            <a:fld id="{2F79F132-4AEE-3949-99D8-92A4A2E31FEB}" type="slidenum">
              <a:rPr lang="en-US" smtClean="0"/>
              <a:t>161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Old_Cathedral_of_Coimbra</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162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en.wikipedia.org</a:t>
            </a:r>
            <a:r>
              <a:rPr lang="en-US" u="none" dirty="0" smtClean="0">
                <a:solidFill>
                  <a:schemeClr val="tx1"/>
                </a:solidFill>
              </a:rPr>
              <a:t>/wiki/</a:t>
            </a:r>
            <a:r>
              <a:rPr lang="en-US" u="none" dirty="0" err="1" smtClean="0">
                <a:solidFill>
                  <a:schemeClr val="tx1"/>
                </a:solidFill>
              </a:rPr>
              <a:t>Old_Cathedral_of_Coimbra</a:t>
            </a:r>
            <a:r>
              <a:rPr lang="en-US" u="none" dirty="0" smtClean="0">
                <a:solidFill>
                  <a:schemeClr val="tx1"/>
                </a:solidFill>
              </a:rPr>
              <a:t>#/media/File:Lisboa_May_2013-1.jpg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163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en.wikipedia.org</a:t>
            </a:r>
            <a:r>
              <a:rPr lang="en-US" u="none" dirty="0" smtClean="0">
                <a:solidFill>
                  <a:schemeClr val="tx1"/>
                </a:solidFill>
              </a:rPr>
              <a:t>/wiki/</a:t>
            </a:r>
            <a:r>
              <a:rPr lang="en-US" u="none" dirty="0" err="1" smtClean="0">
                <a:solidFill>
                  <a:schemeClr val="tx1"/>
                </a:solidFill>
              </a:rPr>
              <a:t>Old_Cathedral_of_Coimbra</a:t>
            </a:r>
            <a:r>
              <a:rPr lang="en-US" u="none" dirty="0" smtClean="0">
                <a:solidFill>
                  <a:schemeClr val="tx1"/>
                </a:solidFill>
              </a:rPr>
              <a:t>#/media/File:Karinecyril_coimbra_cathedrale_1.jpg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164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smtClean="0">
                <a:solidFill>
                  <a:schemeClr val="tx1"/>
                </a:solidFill>
              </a:rPr>
              <a:t>https://</a:t>
            </a:r>
            <a:r>
              <a:rPr lang="en-US" u="none" dirty="0" err="1" smtClean="0">
                <a:solidFill>
                  <a:schemeClr val="tx1"/>
                </a:solidFill>
              </a:rPr>
              <a:t>en.wikipedia.org</a:t>
            </a:r>
            <a:r>
              <a:rPr lang="en-US" u="none" dirty="0" smtClean="0">
                <a:solidFill>
                  <a:schemeClr val="tx1"/>
                </a:solidFill>
              </a:rPr>
              <a:t>/wiki/</a:t>
            </a:r>
            <a:r>
              <a:rPr lang="en-US" u="none" dirty="0" err="1" smtClean="0">
                <a:solidFill>
                  <a:schemeClr val="tx1"/>
                </a:solidFill>
              </a:rPr>
              <a:t>Old_Cathedral_of_Coimbra</a:t>
            </a:r>
            <a:r>
              <a:rPr lang="en-US" u="none" dirty="0" smtClean="0">
                <a:solidFill>
                  <a:schemeClr val="tx1"/>
                </a:solidFill>
              </a:rPr>
              <a:t>#/media/File:Se_Velha_de_Coimbra_4.jpg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165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Quotes:</a:t>
            </a:r>
            <a:r>
              <a:rPr lang="en-US" baseline="0" dirty="0" smtClean="0"/>
              <a:t> https://</a:t>
            </a:r>
            <a:r>
              <a:rPr lang="en-US" baseline="0" dirty="0" err="1" smtClean="0"/>
              <a:t>en.wikipedia.org</a:t>
            </a:r>
            <a:r>
              <a:rPr lang="en-US" baseline="0" dirty="0" smtClean="0"/>
              <a:t>/wiki/</a:t>
            </a:r>
            <a:r>
              <a:rPr lang="en-US" baseline="0" dirty="0" err="1" smtClean="0"/>
              <a:t>Palais_des_Papes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166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File:Avignon</a:t>
            </a:r>
            <a:r>
              <a:rPr lang="en-US" dirty="0" smtClean="0"/>
              <a:t>,_</a:t>
            </a:r>
            <a:r>
              <a:rPr lang="en-US" dirty="0" err="1" smtClean="0"/>
              <a:t>Palais_des_Papes_by_JM_Rosier.jpg</a:t>
            </a:r>
            <a:r>
              <a:rPr lang="en-US" dirty="0" smtClean="0"/>
              <a:t> (LR)</a:t>
            </a:r>
          </a:p>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167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Category:Interior_of_Palais_des_Papes</a:t>
            </a:r>
            <a:r>
              <a:rPr lang="en-US" dirty="0" smtClean="0"/>
              <a:t>#/media/</a:t>
            </a:r>
            <a:r>
              <a:rPr lang="en-US" dirty="0" err="1" smtClean="0"/>
              <a:t>File:Avignon_palais_serrur_clement_V.JPG</a:t>
            </a:r>
            <a:r>
              <a:rPr lang="en-US" dirty="0" smtClean="0"/>
              <a:t> (LR)</a:t>
            </a:r>
          </a:p>
          <a:p>
            <a:endParaRPr lang="en-US" dirty="0" smtClean="0"/>
          </a:p>
          <a:p>
            <a:r>
              <a:rPr lang="en-US" dirty="0" smtClean="0"/>
              <a:t>https://</a:t>
            </a:r>
            <a:r>
              <a:rPr lang="en-US" dirty="0" err="1" smtClean="0"/>
              <a:t>en.wikipedia.org</a:t>
            </a:r>
            <a:r>
              <a:rPr lang="en-US" dirty="0" smtClean="0"/>
              <a:t>/wiki/</a:t>
            </a:r>
            <a:r>
              <a:rPr lang="en-US" dirty="0" err="1" smtClean="0"/>
              <a:t>Avignon_Papacy</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168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upload.wikimedia.org</a:t>
            </a:r>
            <a:r>
              <a:rPr lang="en-US" dirty="0" smtClean="0"/>
              <a:t>/</a:t>
            </a:r>
            <a:r>
              <a:rPr lang="en-US" dirty="0" err="1" smtClean="0"/>
              <a:t>wikipedia</a:t>
            </a:r>
            <a:r>
              <a:rPr lang="en-US" dirty="0" smtClean="0"/>
              <a:t>/commons/d/d8/</a:t>
            </a:r>
            <a:r>
              <a:rPr lang="en-US" dirty="0" err="1" smtClean="0"/>
              <a:t>Pope_Palace_Avignon_France.jpg</a:t>
            </a:r>
            <a:r>
              <a:rPr lang="en-US" dirty="0" smtClean="0"/>
              <a:t> (original size)</a:t>
            </a:r>
          </a:p>
        </p:txBody>
      </p:sp>
      <p:sp>
        <p:nvSpPr>
          <p:cNvPr id="4" name="Slide Number Placeholder 3"/>
          <p:cNvSpPr>
            <a:spLocks noGrp="1"/>
          </p:cNvSpPr>
          <p:nvPr>
            <p:ph type="sldNum" sz="quarter" idx="10"/>
          </p:nvPr>
        </p:nvSpPr>
        <p:spPr/>
        <p:txBody>
          <a:bodyPr/>
          <a:lstStyle/>
          <a:p>
            <a:fld id="{2F79F132-4AEE-3949-99D8-92A4A2E31FEB}" type="slidenum">
              <a:rPr lang="en-US" smtClean="0"/>
              <a:t>169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File:Prague-golem-reproduction.jpg</a:t>
            </a:r>
            <a:r>
              <a:rPr lang="en-US" dirty="0" smtClean="0"/>
              <a:t> (LR)</a:t>
            </a:r>
          </a:p>
          <a:p>
            <a:endParaRPr lang="en-US" dirty="0" smtClean="0"/>
          </a:p>
          <a:p>
            <a:r>
              <a:rPr lang="en-US" dirty="0" smtClean="0"/>
              <a:t>https://</a:t>
            </a:r>
            <a:r>
              <a:rPr lang="en-US" dirty="0" err="1" smtClean="0"/>
              <a:t>en.wikipedia.org</a:t>
            </a:r>
            <a:r>
              <a:rPr lang="en-US" dirty="0" smtClean="0"/>
              <a:t>/wiki/Golem</a:t>
            </a:r>
          </a:p>
        </p:txBody>
      </p:sp>
      <p:sp>
        <p:nvSpPr>
          <p:cNvPr id="4" name="Slide Number Placeholder 3"/>
          <p:cNvSpPr>
            <a:spLocks noGrp="1"/>
          </p:cNvSpPr>
          <p:nvPr>
            <p:ph type="sldNum" sz="quarter" idx="10"/>
          </p:nvPr>
        </p:nvSpPr>
        <p:spPr/>
        <p:txBody>
          <a:bodyPr/>
          <a:lstStyle/>
          <a:p>
            <a:fld id="{2F79F132-4AEE-3949-99D8-92A4A2E31FEB}" type="slidenum">
              <a:rPr lang="en-US" smtClean="0"/>
              <a:t>17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Palais_des_Papes</a:t>
            </a:r>
            <a:r>
              <a:rPr lang="en-US" dirty="0" smtClean="0"/>
              <a:t>#/media/File:Cour_du_</a:t>
            </a:r>
            <a:r>
              <a:rPr lang="en-US" dirty="0" err="1" smtClean="0"/>
              <a:t>cloitre</a:t>
            </a:r>
            <a:r>
              <a:rPr lang="en-US" dirty="0" smtClean="0"/>
              <a:t>,_</a:t>
            </a:r>
            <a:r>
              <a:rPr lang="en-US" dirty="0" err="1" smtClean="0"/>
              <a:t>vieux_palais_par_JM_Rosier.jpg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170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Palma_Cathedral</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171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Category:Cathedral_of_Palma_de_Mallorca</a:t>
            </a:r>
            <a:r>
              <a:rPr lang="en-US" dirty="0" smtClean="0"/>
              <a:t>#/media/File:Mallorca_-_Kathedrale_von_Palma8.jpg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172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Category:Cathedral_of_Palma_de_Mallorca_-_Inside</a:t>
            </a:r>
            <a:r>
              <a:rPr lang="en-US" dirty="0" smtClean="0"/>
              <a:t>#/media/File:Iglesia_de_Santa_Mar%C3%ADa._Catedral_de_Mallorca_%28s._XIV%29.jpg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173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Category:Cathedral_of_Palma_de_Mallorca_-_Full</a:t>
            </a:r>
            <a:r>
              <a:rPr lang="en-US" dirty="0" smtClean="0"/>
              <a:t>#/media/File:Seu_de_Mallorca_%28Palma%29_-_5.jpg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174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175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Parma_cathedral</a:t>
            </a:r>
            <a:r>
              <a:rPr lang="en-US" dirty="0" smtClean="0"/>
              <a:t>#/media/</a:t>
            </a:r>
            <a:r>
              <a:rPr lang="en-US" dirty="0" err="1" smtClean="0"/>
              <a:t>File:Duomo_e_Battistero_di_Parma.jpg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176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/wiki/Category:Cathedral_%28Parma%29_-_Interior#/media/File:Parma_Duomo_di_Parma_003.JPG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177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Parma_cathedral</a:t>
            </a:r>
            <a:r>
              <a:rPr lang="en-US" dirty="0" smtClean="0"/>
              <a:t>#/media/File:Parma_Duomo_di_Parma_004.JPG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178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Parma_cathedral</a:t>
            </a:r>
            <a:r>
              <a:rPr lang="en-US" dirty="0" smtClean="0"/>
              <a:t>#/media/</a:t>
            </a:r>
            <a:r>
              <a:rPr lang="en-US" dirty="0" err="1" smtClean="0"/>
              <a:t>File:Parma-cupola_duomo.jpg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179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/wiki/Archbasilica_of_St._</a:t>
            </a:r>
            <a:r>
              <a:rPr lang="en-US" dirty="0" err="1" smtClean="0"/>
              <a:t>John_Lateran</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Category:Descent_from_the_Cross_by_Antelami</a:t>
            </a:r>
            <a:r>
              <a:rPr lang="en-US" dirty="0" smtClean="0"/>
              <a:t>#/media/File:Deposizione_dalla_croce_di_benedetto_antelami_01.JPG (LR)</a:t>
            </a:r>
            <a:endParaRPr lang="en-US" dirty="0"/>
          </a:p>
        </p:txBody>
      </p:sp>
      <p:sp>
        <p:nvSpPr>
          <p:cNvPr id="4" name="Slide Number Placeholder 3"/>
          <p:cNvSpPr>
            <a:spLocks noGrp="1"/>
          </p:cNvSpPr>
          <p:nvPr>
            <p:ph type="sldNum" sz="quarter" idx="10"/>
          </p:nvPr>
        </p:nvSpPr>
        <p:spPr/>
        <p:txBody>
          <a:bodyPr/>
          <a:lstStyle/>
          <a:p>
            <a:fld id="{2F79F132-4AEE-3949-99D8-92A4A2E31FEB}" type="slidenum">
              <a:rPr lang="en-US" smtClean="0"/>
              <a:t>180</a:t>
            </a:fld>
            <a:endParaRPr lang="en-US"/>
          </a:p>
        </p:txBody>
      </p:sp>
    </p:spTree>
    <p:extLst>
      <p:ext uri="{BB962C8B-B14F-4D97-AF65-F5344CB8AC3E}">
        <p14:creationId xmlns:p14="http://schemas.microsoft.com/office/powerpoint/2010/main" val="308294876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/wiki/Category:Baptistry_%28Parma%29#/media/</a:t>
            </a:r>
            <a:r>
              <a:rPr lang="en-US" dirty="0" err="1" smtClean="0"/>
              <a:t>File:Battistero_Parma.jpg</a:t>
            </a:r>
            <a:r>
              <a:rPr lang="en-US" dirty="0" smtClean="0"/>
              <a:t> (original</a:t>
            </a:r>
            <a:r>
              <a:rPr lang="en-US" baseline="0" dirty="0" smtClean="0"/>
              <a:t> size)</a:t>
            </a:r>
            <a:endParaRPr lang="en-US" dirty="0"/>
          </a:p>
        </p:txBody>
      </p:sp>
      <p:sp>
        <p:nvSpPr>
          <p:cNvPr id="4" name="Slide Number Placeholder 3"/>
          <p:cNvSpPr>
            <a:spLocks noGrp="1"/>
          </p:cNvSpPr>
          <p:nvPr>
            <p:ph type="sldNum" sz="quarter" idx="10"/>
          </p:nvPr>
        </p:nvSpPr>
        <p:spPr/>
        <p:txBody>
          <a:bodyPr/>
          <a:lstStyle/>
          <a:p>
            <a:fld id="{2F79F132-4AEE-3949-99D8-92A4A2E31FEB}" type="slidenum">
              <a:rPr lang="en-US" smtClean="0"/>
              <a:t>181</a:t>
            </a:fld>
            <a:endParaRPr lang="en-US"/>
          </a:p>
        </p:txBody>
      </p:sp>
    </p:spTree>
    <p:extLst>
      <p:ext uri="{BB962C8B-B14F-4D97-AF65-F5344CB8AC3E}">
        <p14:creationId xmlns:p14="http://schemas.microsoft.com/office/powerpoint/2010/main" val="308294876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/wiki/Baptistry_%28Parma%29#/media/</a:t>
            </a:r>
            <a:r>
              <a:rPr lang="en-US" dirty="0" err="1" smtClean="0"/>
              <a:t>File:Parma</a:t>
            </a:r>
            <a:r>
              <a:rPr lang="en-US" dirty="0" smtClean="0"/>
              <a:t>,_Italy_-_</a:t>
            </a:r>
            <a:r>
              <a:rPr lang="en-US" dirty="0" err="1" smtClean="0"/>
              <a:t>baptistry_dome_interior.JPG</a:t>
            </a:r>
            <a:r>
              <a:rPr lang="en-US" dirty="0" smtClean="0"/>
              <a:t> (LR)</a:t>
            </a:r>
            <a:endParaRPr lang="en-US" dirty="0"/>
          </a:p>
        </p:txBody>
      </p:sp>
      <p:sp>
        <p:nvSpPr>
          <p:cNvPr id="4" name="Slide Number Placeholder 3"/>
          <p:cNvSpPr>
            <a:spLocks noGrp="1"/>
          </p:cNvSpPr>
          <p:nvPr>
            <p:ph type="sldNum" sz="quarter" idx="10"/>
          </p:nvPr>
        </p:nvSpPr>
        <p:spPr/>
        <p:txBody>
          <a:bodyPr/>
          <a:lstStyle/>
          <a:p>
            <a:fld id="{2F79F132-4AEE-3949-99D8-92A4A2E31FEB}" type="slidenum">
              <a:rPr lang="en-US" smtClean="0"/>
              <a:t>182</a:t>
            </a:fld>
            <a:endParaRPr lang="en-US"/>
          </a:p>
        </p:txBody>
      </p:sp>
    </p:spTree>
    <p:extLst>
      <p:ext uri="{BB962C8B-B14F-4D97-AF65-F5344CB8AC3E}">
        <p14:creationId xmlns:p14="http://schemas.microsoft.com/office/powerpoint/2010/main" val="308294876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/wiki/Category:Baptistry_%28Parma%29_-_Inside#/media/File:Battistero_di_parma,_interno,_fonte_battesimale_01.JPG (LR)</a:t>
            </a:r>
            <a:endParaRPr lang="en-US" dirty="0"/>
          </a:p>
        </p:txBody>
      </p:sp>
      <p:sp>
        <p:nvSpPr>
          <p:cNvPr id="4" name="Slide Number Placeholder 3"/>
          <p:cNvSpPr>
            <a:spLocks noGrp="1"/>
          </p:cNvSpPr>
          <p:nvPr>
            <p:ph type="sldNum" sz="quarter" idx="10"/>
          </p:nvPr>
        </p:nvSpPr>
        <p:spPr/>
        <p:txBody>
          <a:bodyPr/>
          <a:lstStyle/>
          <a:p>
            <a:fld id="{2F79F132-4AEE-3949-99D8-92A4A2E31FEB}" type="slidenum">
              <a:rPr lang="en-US" smtClean="0"/>
              <a:t>183</a:t>
            </a:fld>
            <a:endParaRPr lang="en-US"/>
          </a:p>
        </p:txBody>
      </p:sp>
    </p:spTree>
    <p:extLst>
      <p:ext uri="{BB962C8B-B14F-4D97-AF65-F5344CB8AC3E}">
        <p14:creationId xmlns:p14="http://schemas.microsoft.com/office/powerpoint/2010/main" val="308294876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Quote from http://</a:t>
            </a:r>
            <a:r>
              <a:rPr lang="en-US" dirty="0" err="1" smtClean="0"/>
              <a:t>www.reims-cathedral.culture.fr</a:t>
            </a:r>
            <a:r>
              <a:rPr lang="en-US" dirty="0" smtClean="0"/>
              <a:t>/origin-</a:t>
            </a:r>
            <a:r>
              <a:rPr lang="en-US" dirty="0" err="1" smtClean="0"/>
              <a:t>history.html</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184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/wiki/File:ReimsCathedral0116.jpg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185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/wiki/Cath%C3%A9drale_Notre-Dame_de_Reims#/media/</a:t>
            </a:r>
            <a:r>
              <a:rPr lang="en-US" dirty="0" err="1" smtClean="0"/>
              <a:t>File:Reims_Kathedrale.jpg</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186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187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Rila_Monastery</a:t>
            </a:r>
            <a:r>
              <a:rPr lang="en-US" dirty="0" smtClean="0"/>
              <a:t>#/media/File:Rila_Monastery,_August_2013.jpg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188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Rila_Monastery</a:t>
            </a:r>
            <a:r>
              <a:rPr lang="en-US" dirty="0" smtClean="0"/>
              <a:t>#/media/File:Rila_Monastery_Portico,_August_2013.jpg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189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/wiki/Archbasilica_of_St._</a:t>
            </a:r>
            <a:r>
              <a:rPr lang="en-US" dirty="0" err="1" smtClean="0"/>
              <a:t>John_Lateran</a:t>
            </a:r>
            <a:r>
              <a:rPr lang="en-US" dirty="0" smtClean="0"/>
              <a:t>#/media/File:Archbasilica_of_St._</a:t>
            </a:r>
            <a:r>
              <a:rPr lang="en-US" dirty="0" err="1" smtClean="0"/>
              <a:t>John_Lateran_HD.jpg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19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190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File:Roskilde_domkirke_west_fassade.jpg</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191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Roskilde_domkirke</a:t>
            </a:r>
            <a:r>
              <a:rPr lang="en-US" dirty="0" smtClean="0"/>
              <a:t>#/media/File:Roskilde_domkirke_fr%C3%A5n_R%C3%A5dhustorvet.jpg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192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Roskilde_domkirke</a:t>
            </a:r>
            <a:r>
              <a:rPr lang="en-US" dirty="0" smtClean="0"/>
              <a:t>#/media/File:Roskilde_Dom02.jpg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193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Roskilde_domkirke</a:t>
            </a:r>
            <a:r>
              <a:rPr lang="en-US" dirty="0" smtClean="0"/>
              <a:t>#/media/File:Roskilde_Dom08.jpg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194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Quote from https://</a:t>
            </a:r>
            <a:r>
              <a:rPr lang="en-US" dirty="0" err="1" smtClean="0"/>
              <a:t>en.wikipedia.org</a:t>
            </a:r>
            <a:r>
              <a:rPr lang="en-US" dirty="0" smtClean="0"/>
              <a:t>/wiki/Sainte-Chapelle</a:t>
            </a:r>
          </a:p>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195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Category:Exterior_of_Sainte-Chapelle</a:t>
            </a:r>
            <a:r>
              <a:rPr lang="en-US" dirty="0" smtClean="0"/>
              <a:t>#/media/File:Par%C3%ADs_Sainte_Chapelle_01.JPG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196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Category:Exterior_of_Sainte-Chapelle</a:t>
            </a:r>
            <a:r>
              <a:rPr lang="en-US" dirty="0" smtClean="0"/>
              <a:t>#/media/File:Sainte-Chapelle_Paris_5.jpg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197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/wiki/Sainte-Chapelle#/media/File:Sainte_Chapelle_-_Upper_level_1.jpg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198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/wiki/Sainte-Chapelle#/media/</a:t>
            </a:r>
            <a:r>
              <a:rPr lang="en-US" dirty="0" err="1" smtClean="0"/>
              <a:t>File:Paris-SainteChapelle-Interieur.jpg</a:t>
            </a:r>
            <a:r>
              <a:rPr lang="en-US" dirty="0" smtClean="0"/>
              <a:t> (LR)</a:t>
            </a:r>
          </a:p>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199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mn-lt"/>
                <a:cs typeface="Calibri"/>
              </a:rPr>
              <a:t>http://</a:t>
            </a:r>
            <a:r>
              <a:rPr lang="en-US" sz="1200" dirty="0" err="1" smtClean="0">
                <a:latin typeface="+mn-lt"/>
                <a:cs typeface="Calibri"/>
              </a:rPr>
              <a:t>www.oxfordartonline.com</a:t>
            </a:r>
            <a:r>
              <a:rPr lang="en-US" sz="1200" dirty="0" smtClean="0">
                <a:latin typeface="+mn-lt"/>
                <a:cs typeface="Calibri"/>
              </a:rPr>
              <a:t>/public/page/themes/</a:t>
            </a:r>
            <a:r>
              <a:rPr lang="en-US" sz="1200" dirty="0" err="1" smtClean="0">
                <a:latin typeface="+mn-lt"/>
                <a:cs typeface="Calibri"/>
              </a:rPr>
              <a:t>medievalartandarchitecture</a:t>
            </a:r>
            <a:endParaRPr lang="en-US" sz="1200" dirty="0" smtClean="0">
              <a:latin typeface="+mn-lt"/>
              <a:cs typeface="Calibri"/>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mn-lt"/>
              <a:cs typeface="Calibri"/>
            </a:endParaRPr>
          </a:p>
          <a:p>
            <a:r>
              <a:rPr lang="en-US" dirty="0" smtClean="0"/>
              <a:t>Music from "</a:t>
            </a:r>
            <a:r>
              <a:rPr lang="en-US" b="0" dirty="0" smtClean="0"/>
              <a:t>Old Roman Catholic chant </a:t>
            </a:r>
            <a:r>
              <a:rPr lang="en-US" b="0" dirty="0" err="1" smtClean="0"/>
              <a:t>Megamix</a:t>
            </a:r>
            <a:r>
              <a:rPr lang="en-US" b="0" dirty="0" smtClean="0"/>
              <a:t> : 1 Hour Full HD"</a:t>
            </a:r>
          </a:p>
          <a:p>
            <a:r>
              <a:rPr lang="en-US" dirty="0" smtClean="0"/>
              <a:t>https://</a:t>
            </a:r>
            <a:r>
              <a:rPr lang="en-US" dirty="0" err="1" smtClean="0"/>
              <a:t>www.youtube.com</a:t>
            </a:r>
            <a:r>
              <a:rPr lang="en-US" dirty="0" smtClean="0"/>
              <a:t>/</a:t>
            </a:r>
            <a:r>
              <a:rPr lang="en-US" dirty="0" err="1" smtClean="0"/>
              <a:t>watch?v</a:t>
            </a:r>
            <a:r>
              <a:rPr lang="en-US" dirty="0" smtClean="0"/>
              <a:t>=tNF_cHDazZ4</a:t>
            </a:r>
          </a:p>
          <a:p>
            <a:endParaRPr lang="en-US" dirty="0" smtClean="0"/>
          </a:p>
          <a:p>
            <a:r>
              <a:rPr lang="en-US" dirty="0" smtClean="0"/>
              <a:t>See</a:t>
            </a:r>
            <a:r>
              <a:rPr lang="en-US" baseline="0" dirty="0" smtClean="0"/>
              <a:t> also http://</a:t>
            </a:r>
            <a:r>
              <a:rPr lang="en-US" baseline="0" dirty="0" err="1" smtClean="0"/>
              <a:t>www.discogs.com</a:t>
            </a:r>
            <a:r>
              <a:rPr lang="en-US" baseline="0" dirty="0" smtClean="0"/>
              <a:t>/Ensemble-Organum-Marcel-P%C3%A9r%C3%A8s-Chant-De-L%C3%89glise-De-Rome-VIe-XIIIe-Si%C3%A8cles-Incarnatio-Verbi/release/2525172</a:t>
            </a:r>
          </a:p>
          <a:p>
            <a:endParaRPr lang="en-US" baseline="0" dirty="0" smtClean="0"/>
          </a:p>
          <a:p>
            <a:r>
              <a:rPr lang="en-US" dirty="0" smtClean="0"/>
              <a:t>http://</a:t>
            </a:r>
            <a:r>
              <a:rPr lang="en-US" dirty="0" err="1" smtClean="0"/>
              <a:t>www.ccwatershed.org</a:t>
            </a:r>
            <a:r>
              <a:rPr lang="en-US" dirty="0" smtClean="0"/>
              <a:t>/media/</a:t>
            </a:r>
            <a:r>
              <a:rPr lang="en-US" dirty="0" err="1" smtClean="0"/>
              <a:t>pdfs</a:t>
            </a:r>
            <a:r>
              <a:rPr lang="en-US" dirty="0" smtClean="0"/>
              <a:t>/11/12/19/16-41-43_0.pdf</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2F79F132-4AEE-3949-99D8-92A4A2E31FEB}" type="slidenum">
              <a:rPr lang="en-US" smtClean="0"/>
              <a:t>2</a:t>
            </a:fld>
            <a:endParaRPr lang="en-US"/>
          </a:p>
        </p:txBody>
      </p:sp>
    </p:spTree>
    <p:extLst>
      <p:ext uri="{BB962C8B-B14F-4D97-AF65-F5344CB8AC3E}">
        <p14:creationId xmlns:p14="http://schemas.microsoft.com/office/powerpoint/2010/main" val="2490351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Basilica_di_San_Giovanni_in_Laterano</a:t>
            </a:r>
            <a:r>
              <a:rPr lang="en-US" dirty="0" smtClean="0"/>
              <a:t>#/media/</a:t>
            </a:r>
            <a:r>
              <a:rPr lang="en-US" dirty="0" err="1" smtClean="0"/>
              <a:t>File:Rom</a:t>
            </a:r>
            <a:r>
              <a:rPr lang="en-US" dirty="0" smtClean="0"/>
              <a:t>,_San_Giovanni_in_</a:t>
            </a:r>
            <a:r>
              <a:rPr lang="en-US" dirty="0" err="1" smtClean="0"/>
              <a:t>Laterano</a:t>
            </a:r>
            <a:r>
              <a:rPr lang="en-US" dirty="0" smtClean="0"/>
              <a:t>,_</a:t>
            </a:r>
            <a:r>
              <a:rPr lang="en-US" dirty="0" err="1" smtClean="0"/>
              <a:t>Innenansicht.jpg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20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/wiki/Category:Sainte-Chapelle_%28Paris%29#/media/</a:t>
            </a:r>
            <a:r>
              <a:rPr lang="en-US" dirty="0" err="1" smtClean="0"/>
              <a:t>File:Sainte-Chapelle_gnosne.jpg</a:t>
            </a:r>
            <a:r>
              <a:rPr lang="en-US" baseline="0" dirty="0" smtClean="0"/>
              <a:t> (LR)</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200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/wiki/Category:Details_of_Sainte-Chapelle_%28Paris%29#/media/File:Sainte-Chapelle_-_detail_%282862668999%29.jpg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201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Salisbury_Cathedral</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202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/wiki/File:SalisburyCathedral-wyrdlight-811594East.jpg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203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Category:Interior_of_Salisbury_Cathedral</a:t>
            </a:r>
            <a:r>
              <a:rPr lang="en-US" dirty="0" smtClean="0"/>
              <a:t>#/media/File:Catedral_de_Salisbury,_Salisbury,_Inglaterra,_2014-08-12,_DD_35-37_HDR.JPG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204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Category:Interior_of_Salisbury_Cathedral</a:t>
            </a:r>
            <a:r>
              <a:rPr lang="en-US" dirty="0" smtClean="0"/>
              <a:t>#/media/File:1023581-Cathedral_Church_of_St_Mary_%2811%29.jpg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205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Category:Interior_of_Salisbury_Cathedral</a:t>
            </a:r>
            <a:r>
              <a:rPr lang="en-US" dirty="0" smtClean="0"/>
              <a:t>#/media/File:Altar_Salisbury_Cathedral_01.JPG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206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Category:Interior_of_Salisbury_Cathedral</a:t>
            </a:r>
            <a:r>
              <a:rPr lang="en-US" dirty="0" smtClean="0"/>
              <a:t>#/media/File:Salisbury_Cathedral_Ceiling_5_%285691313014%29.jpg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207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Category:Salisbury_Cathedral</a:t>
            </a:r>
            <a:r>
              <a:rPr lang="en-US" dirty="0" smtClean="0"/>
              <a:t>#/media/File:Salisbury_01.jpg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208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St_Mark's_Basilica</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209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Basilica_di_San_Giovanni_in_Laterano</a:t>
            </a:r>
            <a:r>
              <a:rPr lang="en-US" dirty="0" smtClean="0"/>
              <a:t>#/media/File:Roma-san_giovanni08.jpg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Basilica_di_San_Marco</a:t>
            </a:r>
            <a:r>
              <a:rPr lang="en-US" dirty="0" smtClean="0"/>
              <a:t>#/media/File:Ven_basil_matin_082005.JPG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210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Basilica_di_San_Marco</a:t>
            </a:r>
            <a:r>
              <a:rPr lang="en-US" dirty="0" smtClean="0"/>
              <a:t>#/media/</a:t>
            </a:r>
            <a:r>
              <a:rPr lang="en-US" dirty="0" err="1" smtClean="0"/>
              <a:t>File:Markusdom_Kuppeln.jpg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211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Basilica_di_San_Marco</a:t>
            </a:r>
            <a:r>
              <a:rPr lang="en-US" dirty="0" smtClean="0"/>
              <a:t>#/media/File:Pala_D%27OroII.jpg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212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/wiki/File:Veneza118.jpg (LR)</a:t>
            </a:r>
          </a:p>
          <a:p>
            <a:endParaRPr lang="en-US" dirty="0" smtClean="0"/>
          </a:p>
          <a:p>
            <a:r>
              <a:rPr lang="en-US" dirty="0" smtClean="0"/>
              <a:t>Quote</a:t>
            </a:r>
            <a:r>
              <a:rPr lang="en-US" baseline="0" dirty="0" smtClean="0"/>
              <a:t> from https://</a:t>
            </a:r>
            <a:r>
              <a:rPr lang="en-US" baseline="0" dirty="0" err="1" smtClean="0"/>
              <a:t>en.wikipedia.org</a:t>
            </a:r>
            <a:r>
              <a:rPr lang="en-US" baseline="0" dirty="0" smtClean="0"/>
              <a:t>/wiki/</a:t>
            </a:r>
            <a:r>
              <a:rPr lang="en-US" baseline="0" dirty="0" err="1" smtClean="0"/>
              <a:t>St_Mark's_Basilica</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213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St_Mark's_Basilica</a:t>
            </a:r>
            <a:r>
              <a:rPr lang="en-US" dirty="0" smtClean="0"/>
              <a:t>#/media/</a:t>
            </a:r>
            <a:r>
              <a:rPr lang="en-US" dirty="0" err="1" smtClean="0"/>
              <a:t>File:San_Marco_cathedral_in_Venice.JPG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214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Category:Chapel_of_the_Division_of_the_Raiment</a:t>
            </a:r>
            <a:r>
              <a:rPr lang="en-US" dirty="0" smtClean="0"/>
              <a:t>#/media/File:Church_of_the_Holy_Sepulchre_%2810804893146%29.jpg</a:t>
            </a:r>
          </a:p>
          <a:p>
            <a:endParaRPr lang="en-US" dirty="0" smtClean="0"/>
          </a:p>
          <a:p>
            <a:r>
              <a:rPr lang="en-US" dirty="0" smtClean="0"/>
              <a:t>https://</a:t>
            </a:r>
            <a:r>
              <a:rPr lang="en-US" dirty="0" err="1" smtClean="0"/>
              <a:t>en.wikipedia.org</a:t>
            </a:r>
            <a:r>
              <a:rPr lang="en-US" dirty="0" smtClean="0"/>
              <a:t>/wiki/</a:t>
            </a:r>
            <a:r>
              <a:rPr lang="en-US" dirty="0" err="1" smtClean="0"/>
              <a:t>Church_of_the_Holy_Sepulchre#Status_quo</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215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chemeClr val="bg1">
                    <a:lumMod val="85000"/>
                  </a:schemeClr>
                </a:solidFill>
                <a:latin typeface="Copperplate Gothic Bold"/>
              </a:rPr>
              <a:t>https://</a:t>
            </a:r>
            <a:r>
              <a:rPr lang="en-US" sz="1200" dirty="0" err="1" smtClean="0">
                <a:solidFill>
                  <a:schemeClr val="bg1">
                    <a:lumMod val="85000"/>
                  </a:schemeClr>
                </a:solidFill>
                <a:latin typeface="Copperplate Gothic Bold"/>
              </a:rPr>
              <a:t>commons.wikimedia.org</a:t>
            </a:r>
            <a:r>
              <a:rPr lang="en-US" sz="1200" dirty="0" smtClean="0">
                <a:solidFill>
                  <a:schemeClr val="bg1">
                    <a:lumMod val="85000"/>
                  </a:schemeClr>
                </a:solidFill>
                <a:latin typeface="Copperplate Gothic Bold"/>
              </a:rPr>
              <a:t>/wiki/</a:t>
            </a:r>
            <a:r>
              <a:rPr lang="en-US" sz="1200" dirty="0" err="1" smtClean="0">
                <a:solidFill>
                  <a:schemeClr val="bg1">
                    <a:lumMod val="85000"/>
                  </a:schemeClr>
                </a:solidFill>
                <a:latin typeface="Copperplate Gothic Bold"/>
              </a:rPr>
              <a:t>Category:Immovable_Ladder</a:t>
            </a:r>
            <a:r>
              <a:rPr lang="en-US" sz="1200" dirty="0" smtClean="0">
                <a:solidFill>
                  <a:schemeClr val="bg1">
                    <a:lumMod val="85000"/>
                  </a:schemeClr>
                </a:solidFill>
                <a:latin typeface="Copperplate Gothic Bold"/>
              </a:rPr>
              <a:t>#/media/File:Immovable_ladder_on_ledge_over_entrance_to_Church_of_the_Holy_Sepulchre.jpg (original size)</a:t>
            </a:r>
          </a:p>
        </p:txBody>
      </p:sp>
      <p:sp>
        <p:nvSpPr>
          <p:cNvPr id="4" name="Slide Number Placeholder 3"/>
          <p:cNvSpPr>
            <a:spLocks noGrp="1"/>
          </p:cNvSpPr>
          <p:nvPr>
            <p:ph type="sldNum" sz="quarter" idx="10"/>
          </p:nvPr>
        </p:nvSpPr>
        <p:spPr/>
        <p:txBody>
          <a:bodyPr/>
          <a:lstStyle/>
          <a:p>
            <a:fld id="{2F79F132-4AEE-3949-99D8-92A4A2E31FEB}" type="slidenum">
              <a:rPr lang="en-US" smtClean="0"/>
              <a:t>216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Church_of_the_Holy_Sepulchre</a:t>
            </a:r>
            <a:r>
              <a:rPr lang="en-US" dirty="0" smtClean="0"/>
              <a:t>#/media/</a:t>
            </a:r>
            <a:r>
              <a:rPr lang="en-US" dirty="0" err="1" smtClean="0"/>
              <a:t>File:The_Church_of_the_Holy_Sepulchre-Jerusalem.JPG</a:t>
            </a:r>
            <a:r>
              <a:rPr lang="en-US" dirty="0" smtClean="0"/>
              <a:t> (RS)</a:t>
            </a:r>
          </a:p>
        </p:txBody>
      </p:sp>
      <p:sp>
        <p:nvSpPr>
          <p:cNvPr id="4" name="Slide Number Placeholder 3"/>
          <p:cNvSpPr>
            <a:spLocks noGrp="1"/>
          </p:cNvSpPr>
          <p:nvPr>
            <p:ph type="sldNum" sz="quarter" idx="10"/>
          </p:nvPr>
        </p:nvSpPr>
        <p:spPr/>
        <p:txBody>
          <a:bodyPr/>
          <a:lstStyle/>
          <a:p>
            <a:fld id="{2F79F132-4AEE-3949-99D8-92A4A2E31FEB}" type="slidenum">
              <a:rPr lang="en-US" smtClean="0"/>
              <a:t>217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Category:Golgotha</a:t>
            </a:r>
            <a:r>
              <a:rPr lang="en-US" dirty="0" smtClean="0"/>
              <a:t>#/media/</a:t>
            </a:r>
            <a:r>
              <a:rPr lang="en-US" dirty="0" err="1" smtClean="0"/>
              <a:t>File:Cross_in_Church_of_the_Holy_Sepulchre.jpg</a:t>
            </a:r>
            <a:r>
              <a:rPr lang="en-US" dirty="0" smtClean="0"/>
              <a:t> (RS)</a:t>
            </a:r>
          </a:p>
        </p:txBody>
      </p:sp>
      <p:sp>
        <p:nvSpPr>
          <p:cNvPr id="4" name="Slide Number Placeholder 3"/>
          <p:cNvSpPr>
            <a:spLocks noGrp="1"/>
          </p:cNvSpPr>
          <p:nvPr>
            <p:ph type="sldNum" sz="quarter" idx="10"/>
          </p:nvPr>
        </p:nvSpPr>
        <p:spPr/>
        <p:txBody>
          <a:bodyPr/>
          <a:lstStyle/>
          <a:p>
            <a:fld id="{2F79F132-4AEE-3949-99D8-92A4A2E31FEB}" type="slidenum">
              <a:rPr lang="en-US" smtClean="0"/>
              <a:t>218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Category:Tomb_of_Jesus_in_Holy_Sepulchre_church</a:t>
            </a:r>
            <a:r>
              <a:rPr lang="en-US" dirty="0" smtClean="0"/>
              <a:t>#/media/File:Tomb_of_Jesus_from_above,_</a:t>
            </a:r>
            <a:r>
              <a:rPr lang="en-US" dirty="0" err="1" smtClean="0"/>
              <a:t>Church_of_Holy_Sepulchre.jpg</a:t>
            </a:r>
            <a:r>
              <a:rPr lang="en-US" dirty="0" smtClean="0"/>
              <a:t> (RS)</a:t>
            </a:r>
          </a:p>
        </p:txBody>
      </p:sp>
      <p:sp>
        <p:nvSpPr>
          <p:cNvPr id="4" name="Slide Number Placeholder 3"/>
          <p:cNvSpPr>
            <a:spLocks noGrp="1"/>
          </p:cNvSpPr>
          <p:nvPr>
            <p:ph type="sldNum" sz="quarter" idx="10"/>
          </p:nvPr>
        </p:nvSpPr>
        <p:spPr/>
        <p:txBody>
          <a:bodyPr/>
          <a:lstStyle/>
          <a:p>
            <a:fld id="{2F79F132-4AEE-3949-99D8-92A4A2E31FEB}" type="slidenum">
              <a:rPr lang="en-US" smtClean="0"/>
              <a:t>219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Basilica_di_San_Giovanni_in_Laterano</a:t>
            </a:r>
            <a:r>
              <a:rPr lang="en-US" dirty="0" smtClean="0"/>
              <a:t>#/media/File:Rom,_San_Giovanni_in_Laterano,_Innenansicht,_Hochformat.jpg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Category:Tomb_of_Jesus_in_Holy_Sepulchre_church</a:t>
            </a:r>
            <a:r>
              <a:rPr lang="en-US" dirty="0" smtClean="0"/>
              <a:t>#/media/File:Tomb_of_Jesus3.jpg (RS)</a:t>
            </a:r>
          </a:p>
        </p:txBody>
      </p:sp>
      <p:sp>
        <p:nvSpPr>
          <p:cNvPr id="4" name="Slide Number Placeholder 3"/>
          <p:cNvSpPr>
            <a:spLocks noGrp="1"/>
          </p:cNvSpPr>
          <p:nvPr>
            <p:ph type="sldNum" sz="quarter" idx="10"/>
          </p:nvPr>
        </p:nvSpPr>
        <p:spPr/>
        <p:txBody>
          <a:bodyPr/>
          <a:lstStyle/>
          <a:p>
            <a:fld id="{2F79F132-4AEE-3949-99D8-92A4A2E31FEB}" type="slidenum">
              <a:rPr lang="en-US" smtClean="0"/>
              <a:t>220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Category:Tomb_of_Jesus_in_Holy_Sepulchre_church</a:t>
            </a:r>
            <a:r>
              <a:rPr lang="en-US" dirty="0" smtClean="0"/>
              <a:t>#/media/File:Entry_of_the_Aedicule._Church_of_the_Holy_Sepulchre,_Jerusalem_044_-_Aug_2011.jpg (RS)</a:t>
            </a:r>
          </a:p>
        </p:txBody>
      </p:sp>
      <p:sp>
        <p:nvSpPr>
          <p:cNvPr id="4" name="Slide Number Placeholder 3"/>
          <p:cNvSpPr>
            <a:spLocks noGrp="1"/>
          </p:cNvSpPr>
          <p:nvPr>
            <p:ph type="sldNum" sz="quarter" idx="10"/>
          </p:nvPr>
        </p:nvSpPr>
        <p:spPr/>
        <p:txBody>
          <a:bodyPr/>
          <a:lstStyle/>
          <a:p>
            <a:fld id="{2F79F132-4AEE-3949-99D8-92A4A2E31FEB}" type="slidenum">
              <a:rPr lang="en-US" smtClean="0"/>
              <a:t>221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Category:Tomb_of_Jesus_in_Holy_Sepulchre_church</a:t>
            </a:r>
            <a:r>
              <a:rPr lang="en-US" dirty="0" smtClean="0"/>
              <a:t>#/media/File:Jesus%27_tomb._Church_of_the_Holy_Sepulchre,_Jerusalem_051_-_Aug_2011.jpg (RS)</a:t>
            </a:r>
          </a:p>
        </p:txBody>
      </p:sp>
      <p:sp>
        <p:nvSpPr>
          <p:cNvPr id="4" name="Slide Number Placeholder 3"/>
          <p:cNvSpPr>
            <a:spLocks noGrp="1"/>
          </p:cNvSpPr>
          <p:nvPr>
            <p:ph type="sldNum" sz="quarter" idx="10"/>
          </p:nvPr>
        </p:nvSpPr>
        <p:spPr/>
        <p:txBody>
          <a:bodyPr/>
          <a:lstStyle/>
          <a:p>
            <a:fld id="{2F79F132-4AEE-3949-99D8-92A4A2E31FEB}" type="slidenum">
              <a:rPr lang="en-US" smtClean="0"/>
              <a:t>222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www.encyclopediaofukraine.com</a:t>
            </a:r>
            <a:r>
              <a:rPr lang="en-US" dirty="0" smtClean="0"/>
              <a:t>/</a:t>
            </a:r>
            <a:r>
              <a:rPr lang="en-US" dirty="0" err="1" smtClean="0"/>
              <a:t>display.asp?linkpath</a:t>
            </a:r>
            <a:r>
              <a:rPr lang="en-US" dirty="0" smtClean="0"/>
              <a:t>=pages\T\R\</a:t>
            </a:r>
            <a:r>
              <a:rPr lang="en-US" dirty="0" err="1" smtClean="0"/>
              <a:t>TransfigurationCathedralofthe.htm</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223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File:Spasopreobrazh-cathedral-chernihiv.JPG</a:t>
            </a:r>
            <a:r>
              <a:rPr lang="en-US" dirty="0" smtClean="0"/>
              <a:t> (RS)</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224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Sedlec_Ossuary</a:t>
            </a:r>
            <a:endParaRPr lang="en-US" dirty="0" smtClean="0"/>
          </a:p>
          <a:p>
            <a:endParaRPr lang="en-US" dirty="0" smtClean="0"/>
          </a:p>
          <a:p>
            <a:r>
              <a:rPr lang="en-US" dirty="0" smtClean="0"/>
              <a:t>Note: "In 1278, Henry, the abbot of the Cistercian monastery in </a:t>
            </a:r>
            <a:r>
              <a:rPr lang="en-US" dirty="0" err="1" smtClean="0"/>
              <a:t>Sedlec</a:t>
            </a:r>
            <a:r>
              <a:rPr lang="en-US" dirty="0" smtClean="0"/>
              <a:t>, was sent to the Holy Land by King </a:t>
            </a:r>
            <a:r>
              <a:rPr lang="en-US" dirty="0" err="1" smtClean="0"/>
              <a:t>Otakar</a:t>
            </a:r>
            <a:r>
              <a:rPr lang="en-US" dirty="0" smtClean="0"/>
              <a:t> II of Bohemia. He returned with him a small amount of earth he had removed from Golgotha and sprinkled it over the abbey cemetery. The word of this pious act soon spread and the cemetery in </a:t>
            </a:r>
            <a:r>
              <a:rPr lang="en-US" dirty="0" err="1" smtClean="0"/>
              <a:t>Sedlec</a:t>
            </a:r>
            <a:r>
              <a:rPr lang="en-US" dirty="0" smtClean="0"/>
              <a:t> became a desirable burial site throughout Central Europe."</a:t>
            </a:r>
          </a:p>
        </p:txBody>
      </p:sp>
      <p:sp>
        <p:nvSpPr>
          <p:cNvPr id="4" name="Slide Number Placeholder 3"/>
          <p:cNvSpPr>
            <a:spLocks noGrp="1"/>
          </p:cNvSpPr>
          <p:nvPr>
            <p:ph type="sldNum" sz="quarter" idx="10"/>
          </p:nvPr>
        </p:nvSpPr>
        <p:spPr/>
        <p:txBody>
          <a:bodyPr/>
          <a:lstStyle/>
          <a:p>
            <a:fld id="{2F79F132-4AEE-3949-99D8-92A4A2E31FEB}" type="slidenum">
              <a:rPr lang="en-US" smtClean="0"/>
              <a:t>225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Category:Sedlec_Ossuary_-_Exterior</a:t>
            </a:r>
            <a:r>
              <a:rPr lang="en-US" dirty="0" smtClean="0"/>
              <a:t>#/media/File:Sedlec,_kaple_V%C5%A1ech_svat%C3%BDch_s_kostnic%C3%AD.JPG (RS)</a:t>
            </a:r>
          </a:p>
        </p:txBody>
      </p:sp>
      <p:sp>
        <p:nvSpPr>
          <p:cNvPr id="4" name="Slide Number Placeholder 3"/>
          <p:cNvSpPr>
            <a:spLocks noGrp="1"/>
          </p:cNvSpPr>
          <p:nvPr>
            <p:ph type="sldNum" sz="quarter" idx="10"/>
          </p:nvPr>
        </p:nvSpPr>
        <p:spPr/>
        <p:txBody>
          <a:bodyPr/>
          <a:lstStyle/>
          <a:p>
            <a:fld id="{2F79F132-4AEE-3949-99D8-92A4A2E31FEB}" type="slidenum">
              <a:rPr lang="en-US" smtClean="0"/>
              <a:t>226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Category:Sedlec_Ossuary_-_Interior</a:t>
            </a:r>
            <a:r>
              <a:rPr lang="en-US" dirty="0" smtClean="0"/>
              <a:t>#/media/File:Sedlec_Ossuary_bone_pyramid_1.JPG (RS)</a:t>
            </a:r>
          </a:p>
        </p:txBody>
      </p:sp>
      <p:sp>
        <p:nvSpPr>
          <p:cNvPr id="4" name="Slide Number Placeholder 3"/>
          <p:cNvSpPr>
            <a:spLocks noGrp="1"/>
          </p:cNvSpPr>
          <p:nvPr>
            <p:ph type="sldNum" sz="quarter" idx="10"/>
          </p:nvPr>
        </p:nvSpPr>
        <p:spPr/>
        <p:txBody>
          <a:bodyPr/>
          <a:lstStyle/>
          <a:p>
            <a:fld id="{2F79F132-4AEE-3949-99D8-92A4A2E31FEB}" type="slidenum">
              <a:rPr lang="en-US" smtClean="0"/>
              <a:t>227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Category:Sedlec_Ossuary_-_Interior</a:t>
            </a:r>
            <a:r>
              <a:rPr lang="en-US" dirty="0" smtClean="0"/>
              <a:t>#/media/File:Skeletal_Arrangements,_Sedlec_Ossuary_%286282842433%29.jpg (RS)</a:t>
            </a:r>
          </a:p>
        </p:txBody>
      </p:sp>
      <p:sp>
        <p:nvSpPr>
          <p:cNvPr id="4" name="Slide Number Placeholder 3"/>
          <p:cNvSpPr>
            <a:spLocks noGrp="1"/>
          </p:cNvSpPr>
          <p:nvPr>
            <p:ph type="sldNum" sz="quarter" idx="10"/>
          </p:nvPr>
        </p:nvSpPr>
        <p:spPr/>
        <p:txBody>
          <a:bodyPr/>
          <a:lstStyle/>
          <a:p>
            <a:fld id="{2F79F132-4AEE-3949-99D8-92A4A2E31FEB}" type="slidenum">
              <a:rPr lang="en-US" smtClean="0"/>
              <a:t>228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Seville_Cathedral</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229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Catedral_de_Sevilla</a:t>
            </a:r>
            <a:r>
              <a:rPr lang="en-US" dirty="0" smtClean="0"/>
              <a:t>#/media/File:Sevilla2005July_043.jpg (RS)</a:t>
            </a:r>
          </a:p>
        </p:txBody>
      </p:sp>
      <p:sp>
        <p:nvSpPr>
          <p:cNvPr id="4" name="Slide Number Placeholder 3"/>
          <p:cNvSpPr>
            <a:spLocks noGrp="1"/>
          </p:cNvSpPr>
          <p:nvPr>
            <p:ph type="sldNum" sz="quarter" idx="10"/>
          </p:nvPr>
        </p:nvSpPr>
        <p:spPr/>
        <p:txBody>
          <a:bodyPr/>
          <a:lstStyle/>
          <a:p>
            <a:fld id="{2F79F132-4AEE-3949-99D8-92A4A2E31FEB}" type="slidenum">
              <a:rPr lang="en-US" smtClean="0"/>
              <a:t>230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Catedral_de_Sevilla</a:t>
            </a:r>
            <a:r>
              <a:rPr lang="en-US" dirty="0" smtClean="0"/>
              <a:t>#/media/File:Catedral_002.jpg (RS)</a:t>
            </a:r>
          </a:p>
        </p:txBody>
      </p:sp>
      <p:sp>
        <p:nvSpPr>
          <p:cNvPr id="4" name="Slide Number Placeholder 3"/>
          <p:cNvSpPr>
            <a:spLocks noGrp="1"/>
          </p:cNvSpPr>
          <p:nvPr>
            <p:ph type="sldNum" sz="quarter" idx="10"/>
          </p:nvPr>
        </p:nvSpPr>
        <p:spPr/>
        <p:txBody>
          <a:bodyPr/>
          <a:lstStyle/>
          <a:p>
            <a:fld id="{2F79F132-4AEE-3949-99D8-92A4A2E31FEB}" type="slidenum">
              <a:rPr lang="en-US" smtClean="0"/>
              <a:t>231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Catedral_de_Sevilla</a:t>
            </a:r>
            <a:r>
              <a:rPr lang="en-US" dirty="0" smtClean="0"/>
              <a:t>#/media/File:Sevilla_cathedral_-_</a:t>
            </a:r>
            <a:r>
              <a:rPr lang="en-US" dirty="0" err="1" smtClean="0"/>
              <a:t>vault.jpg</a:t>
            </a:r>
            <a:r>
              <a:rPr lang="en-US" dirty="0" smtClean="0"/>
              <a:t> (RS)</a:t>
            </a:r>
          </a:p>
        </p:txBody>
      </p:sp>
      <p:sp>
        <p:nvSpPr>
          <p:cNvPr id="4" name="Slide Number Placeholder 3"/>
          <p:cNvSpPr>
            <a:spLocks noGrp="1"/>
          </p:cNvSpPr>
          <p:nvPr>
            <p:ph type="sldNum" sz="quarter" idx="10"/>
          </p:nvPr>
        </p:nvSpPr>
        <p:spPr/>
        <p:txBody>
          <a:bodyPr/>
          <a:lstStyle/>
          <a:p>
            <a:fld id="{2F79F132-4AEE-3949-99D8-92A4A2E31FEB}" type="slidenum">
              <a:rPr lang="en-US" smtClean="0"/>
              <a:t>232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Category:Main_altar_piece_of_Cathedral_of_Seville</a:t>
            </a:r>
            <a:r>
              <a:rPr lang="en-US" dirty="0" smtClean="0"/>
              <a:t>#/media/File:9524603769_da5f5325b1_o_catedral_sevilla.jpg (RS)</a:t>
            </a:r>
          </a:p>
        </p:txBody>
      </p:sp>
      <p:sp>
        <p:nvSpPr>
          <p:cNvPr id="4" name="Slide Number Placeholder 3"/>
          <p:cNvSpPr>
            <a:spLocks noGrp="1"/>
          </p:cNvSpPr>
          <p:nvPr>
            <p:ph type="sldNum" sz="quarter" idx="10"/>
          </p:nvPr>
        </p:nvSpPr>
        <p:spPr/>
        <p:txBody>
          <a:bodyPr/>
          <a:lstStyle/>
          <a:p>
            <a:fld id="{2F79F132-4AEE-3949-99D8-92A4A2E31FEB}" type="slidenum">
              <a:rPr lang="en-US" smtClean="0"/>
              <a:t>233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Catedral_de_Sevilla</a:t>
            </a:r>
            <a:r>
              <a:rPr lang="en-US" dirty="0" smtClean="0"/>
              <a:t>#/media/File:Custodia_de_Juan_de_</a:t>
            </a:r>
            <a:r>
              <a:rPr lang="en-US" dirty="0" err="1" smtClean="0"/>
              <a:t>Arfe</a:t>
            </a:r>
            <a:r>
              <a:rPr lang="en-US" dirty="0" smtClean="0"/>
              <a:t>,_</a:t>
            </a:r>
            <a:r>
              <a:rPr lang="en-US" dirty="0" err="1" smtClean="0"/>
              <a:t>Catedral_de_Sevilla.jpg</a:t>
            </a:r>
            <a:r>
              <a:rPr lang="en-US" dirty="0" smtClean="0"/>
              <a:t> (RS)</a:t>
            </a:r>
          </a:p>
        </p:txBody>
      </p:sp>
      <p:sp>
        <p:nvSpPr>
          <p:cNvPr id="4" name="Slide Number Placeholder 3"/>
          <p:cNvSpPr>
            <a:spLocks noGrp="1"/>
          </p:cNvSpPr>
          <p:nvPr>
            <p:ph type="sldNum" sz="quarter" idx="10"/>
          </p:nvPr>
        </p:nvSpPr>
        <p:spPr/>
        <p:txBody>
          <a:bodyPr/>
          <a:lstStyle/>
          <a:p>
            <a:fld id="{2F79F132-4AEE-3949-99D8-92A4A2E31FEB}" type="slidenum">
              <a:rPr lang="en-US" smtClean="0"/>
              <a:t>234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Catedral_de_Sevilla</a:t>
            </a:r>
            <a:r>
              <a:rPr lang="en-US" dirty="0" smtClean="0"/>
              <a:t>#/media/</a:t>
            </a:r>
            <a:r>
              <a:rPr lang="en-US" dirty="0" err="1" smtClean="0"/>
              <a:t>File:FerranSev.jpg</a:t>
            </a:r>
            <a:r>
              <a:rPr lang="en-US" dirty="0" smtClean="0"/>
              <a:t> (original size)</a:t>
            </a:r>
          </a:p>
        </p:txBody>
      </p:sp>
      <p:sp>
        <p:nvSpPr>
          <p:cNvPr id="4" name="Slide Number Placeholder 3"/>
          <p:cNvSpPr>
            <a:spLocks noGrp="1"/>
          </p:cNvSpPr>
          <p:nvPr>
            <p:ph type="sldNum" sz="quarter" idx="10"/>
          </p:nvPr>
        </p:nvSpPr>
        <p:spPr/>
        <p:txBody>
          <a:bodyPr/>
          <a:lstStyle/>
          <a:p>
            <a:fld id="{2F79F132-4AEE-3949-99D8-92A4A2E31FEB}" type="slidenum">
              <a:rPr lang="en-US" smtClean="0"/>
              <a:t>235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/wiki/Category:Tomb_of_Christopher_Columbus_%28Sevilla%29#/media/</a:t>
            </a:r>
            <a:r>
              <a:rPr lang="en-US" dirty="0" err="1" smtClean="0"/>
              <a:t>File:Mausoleum_of_Christopher_Columbus.jpg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236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Category:Interiors_of_the_Cathedral_of_Seville</a:t>
            </a:r>
            <a:r>
              <a:rPr lang="en-US" dirty="0" smtClean="0"/>
              <a:t>#/media/</a:t>
            </a:r>
            <a:r>
              <a:rPr lang="en-US" dirty="0" err="1" smtClean="0"/>
              <a:t>File:Penitentes_en_el_interior_de_la_catedral_de_sevilla.jpg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237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238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/wiki/Category:Cathedral_%28Siena%29_-_Exterior#/media/</a:t>
            </a:r>
            <a:r>
              <a:rPr lang="en-US" dirty="0" err="1" smtClean="0"/>
              <a:t>File:Duomo_di_Siena.jpg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239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upload.wikimedia.org</a:t>
            </a:r>
            <a:r>
              <a:rPr lang="en-US" dirty="0" smtClean="0"/>
              <a:t>/</a:t>
            </a:r>
            <a:r>
              <a:rPr lang="en-US" dirty="0" err="1" smtClean="0"/>
              <a:t>wikipedia</a:t>
            </a:r>
            <a:r>
              <a:rPr lang="en-US" dirty="0" smtClean="0"/>
              <a:t>/commons/2/21/%C3%81vila_Chatedral_main_view.jpg</a:t>
            </a:r>
          </a:p>
        </p:txBody>
      </p:sp>
      <p:sp>
        <p:nvSpPr>
          <p:cNvPr id="4" name="Slide Number Placeholder 3"/>
          <p:cNvSpPr>
            <a:spLocks noGrp="1"/>
          </p:cNvSpPr>
          <p:nvPr>
            <p:ph type="sldNum" sz="quarter" idx="10"/>
          </p:nvPr>
        </p:nvSpPr>
        <p:spPr/>
        <p:txBody>
          <a:bodyPr/>
          <a:lstStyle/>
          <a:p>
            <a:fld id="{2F79F132-4AEE-3949-99D8-92A4A2E31FEB}" type="slidenum">
              <a:rPr lang="en-US" smtClean="0"/>
              <a:t>24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/wiki/Category:Cathedral_%28Siena%29_-_Belltower#/media/File:Cattedrale_di_Siena_-_</a:t>
            </a:r>
            <a:r>
              <a:rPr lang="en-US" dirty="0" err="1" smtClean="0"/>
              <a:t>campanile.jpg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240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/wiki/Category:Cathedral_%28Siena%29_-_Interior#/media/File:Duomo_Siena_interior_Apr_2008_%282%29.JPG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241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/wiki/Category:Cathedral_%28Siena%29_-_Stained_glass_windows#/media/File:Cathedral_%28Siena%29_-_Stained_glass_window.JPG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242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/wiki/Category:Cathedral_%28Siena%29_-_Chigi_chapel#/media/File:Duomo_di_siena,_cupola,_interno_02.JPG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243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/wiki/Category:Cathedral_%28Siena%29_-_Floors/The_Sienese_She-wolf_sorrounded_by_the_simbols_of_the_allied_cities#/media/File:Pavimento_di_siena,_lupa_senese_tra_i_simboli_delle_citt%C3%A0_alleate_02.jpg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244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Category:Allegory_of_the_Hill_of_Knowledge</a:t>
            </a:r>
            <a:r>
              <a:rPr lang="en-US" dirty="0" smtClean="0"/>
              <a:t>#/media/File:Pavimento_di_siena,_allegoria_del_colle_della_sapienza_%28pinturicchio%29_03_cratete.jpg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245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Quote from https://</a:t>
            </a:r>
            <a:r>
              <a:rPr lang="en-US" dirty="0" err="1" smtClean="0"/>
              <a:t>en.wikipedia.org</a:t>
            </a:r>
            <a:r>
              <a:rPr lang="en-US" dirty="0" smtClean="0"/>
              <a:t>/wiki/</a:t>
            </a:r>
            <a:r>
              <a:rPr lang="en-US" dirty="0" err="1" smtClean="0"/>
              <a:t>Saint_Catherine's_Monastery</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246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/wiki/File:Katharinenkloster_Sinai_BW_2.jpg (LR)</a:t>
            </a:r>
          </a:p>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247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The_Ladder_of_Divine_Ascent</a:t>
            </a:r>
            <a:r>
              <a:rPr lang="en-US" dirty="0" smtClean="0"/>
              <a:t>#/media/File:The_Ladder_of_Divine_Ascent_Monastery_of_St_Catherine_Sinai_12th_century.jpg (LR)</a:t>
            </a:r>
          </a:p>
          <a:p>
            <a:endParaRPr lang="en-US" dirty="0" smtClean="0"/>
          </a:p>
          <a:p>
            <a:r>
              <a:rPr lang="en-US" dirty="0" smtClean="0"/>
              <a:t>See https://</a:t>
            </a:r>
            <a:r>
              <a:rPr lang="en-US" dirty="0" err="1" smtClean="0"/>
              <a:t>en.wikipedia.org</a:t>
            </a:r>
            <a:r>
              <a:rPr lang="en-US" dirty="0" smtClean="0"/>
              <a:t>/wiki/</a:t>
            </a:r>
            <a:r>
              <a:rPr lang="en-US" dirty="0" err="1" smtClean="0"/>
              <a:t>The_Ladder_of_Divine_Ascent</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248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249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/wiki/Category:Interior_of_the_Cathedral_of_%C3%81vila#/media/File:%C3%81vila_-_Catedral_-_Nave.jpg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/wiki/Category:Exterior_of_the_Church_of_St._Mary_in_Gda%C5%84sk#/media/File:Gdansk_Kosciol_mariacki2.jpg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250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/wiki/Category:Interior_of_the_Church_of_St._Mary_in_Gda%C5%84sk#/media/File:Gda%C5%84sk_%28DerHexer%29_2010-07-12_056.jpg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251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/wiki/Category:Interior_of_the_Church_of_St._Mary_in_Gda%C5%84sk#/media/File:Gda%C5%84sk,_zesp%C3%B3%C5%82_ko%C5%9Bcio%C5%82a_par._p.w._Wniebowzi%C4%99cia_NMP,_tzw._Mariackiego,_1343,_1502_1.JPG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252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/wiki/Category:Interior_of_the_Church_of_St._Mary_in_Gda%C5%84sk#/media/File:Wn%C4%99trze_ko%C5%9Bcio%C5%82a_Mariackiego_w_Gda%C5%84sku_2.jpg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253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/wiki/Category:Interior_of_the_Church_of_St._Mary_in_Gda%C5%84sk#/media/File:8540a_Ko%C5%9Bci%C3%B3%C5%82_Mariacki_w_Gda%C5%84sku._Foto_Barbara_Maliszewska.jpg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254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/wiki/Category:Towers_of_the_St._Mary_church_in_Gda%C5%84sk#/media/File:Ko%C5%9Bci%C3%B3%C5%82_Mariacki_z_Muzeum_Bursztynu_-_panoramio.jpg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255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256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/wiki/Gent#/media/</a:t>
            </a:r>
            <a:r>
              <a:rPr lang="en-US" dirty="0" err="1" smtClean="0"/>
              <a:t>File:St.Niklaaskerk.jpg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257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http://cdn1.vtourist.com/19/6958930-Inside_St_Nicholas_Church_Gent.jpg?version=2</a:t>
            </a:r>
          </a:p>
        </p:txBody>
      </p:sp>
      <p:sp>
        <p:nvSpPr>
          <p:cNvPr id="4" name="Slide Number Placeholder 3"/>
          <p:cNvSpPr>
            <a:spLocks noGrp="1"/>
          </p:cNvSpPr>
          <p:nvPr>
            <p:ph type="sldNum" sz="quarter" idx="10"/>
          </p:nvPr>
        </p:nvSpPr>
        <p:spPr/>
        <p:txBody>
          <a:bodyPr/>
          <a:lstStyle/>
          <a:p>
            <a:fld id="{2F79F132-4AEE-3949-99D8-92A4A2E31FEB}" type="slidenum">
              <a:rPr lang="en-US" smtClean="0"/>
              <a:t>258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Ghent_Altarpiece</a:t>
            </a:r>
            <a:r>
              <a:rPr lang="en-US" dirty="0" smtClean="0"/>
              <a:t>#/media/</a:t>
            </a:r>
            <a:r>
              <a:rPr lang="en-US" dirty="0" err="1" smtClean="0"/>
              <a:t>File:Lamgods_open.jpg</a:t>
            </a:r>
            <a:r>
              <a:rPr lang="en-US" dirty="0" smtClean="0"/>
              <a:t> (original size)</a:t>
            </a:r>
          </a:p>
        </p:txBody>
      </p:sp>
      <p:sp>
        <p:nvSpPr>
          <p:cNvPr id="4" name="Slide Number Placeholder 3"/>
          <p:cNvSpPr>
            <a:spLocks noGrp="1"/>
          </p:cNvSpPr>
          <p:nvPr>
            <p:ph type="sldNum" sz="quarter" idx="10"/>
          </p:nvPr>
        </p:nvSpPr>
        <p:spPr/>
        <p:txBody>
          <a:bodyPr/>
          <a:lstStyle/>
          <a:p>
            <a:fld id="{2F79F132-4AEE-3949-99D8-92A4A2E31FEB}" type="slidenum">
              <a:rPr lang="en-US" smtClean="0"/>
              <a:t>259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/wiki/Category:Interior_of_the_Cathedral_of_%C3%81vila#/media/File:Avila_-_Catedral,_interiores_29_%28retablo_mayor%29.jpg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Saint_Sophia's_Cathedral,_Kiev</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260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/wiki/File:St._Sophia's_Cathedral_2_-_Kiev.JPG (LR)</a:t>
            </a:r>
          </a:p>
          <a:p>
            <a:endParaRPr lang="en-US" dirty="0" smtClean="0"/>
          </a:p>
          <a:p>
            <a:r>
              <a:rPr lang="en-US" dirty="0" smtClean="0"/>
              <a:t>https://</a:t>
            </a:r>
            <a:r>
              <a:rPr lang="en-US" dirty="0" err="1" smtClean="0"/>
              <a:t>en.wikipedia.org</a:t>
            </a:r>
            <a:r>
              <a:rPr lang="en-US" dirty="0" smtClean="0"/>
              <a:t>/wiki/</a:t>
            </a:r>
            <a:r>
              <a:rPr lang="en-US" dirty="0" err="1" smtClean="0"/>
              <a:t>Saint_Sophia's_Cathedral,_Kiev</a:t>
            </a:r>
            <a:endParaRPr lang="en-US" dirty="0" smtClean="0"/>
          </a:p>
          <a:p>
            <a:endParaRPr lang="en-US" dirty="0" smtClean="0"/>
          </a:p>
          <a:p>
            <a:r>
              <a:rPr lang="en-US" dirty="0" smtClean="0"/>
              <a:t>http://</a:t>
            </a:r>
            <a:r>
              <a:rPr lang="en-US" dirty="0" err="1" smtClean="0"/>
              <a:t>travel.kyiv.org</a:t>
            </a:r>
            <a:r>
              <a:rPr lang="en-US" dirty="0" smtClean="0"/>
              <a:t>/old/churches/uach2_e.htm</a:t>
            </a:r>
          </a:p>
        </p:txBody>
      </p:sp>
      <p:sp>
        <p:nvSpPr>
          <p:cNvPr id="4" name="Slide Number Placeholder 3"/>
          <p:cNvSpPr>
            <a:spLocks noGrp="1"/>
          </p:cNvSpPr>
          <p:nvPr>
            <p:ph type="sldNum" sz="quarter" idx="10"/>
          </p:nvPr>
        </p:nvSpPr>
        <p:spPr/>
        <p:txBody>
          <a:bodyPr/>
          <a:lstStyle/>
          <a:p>
            <a:fld id="{2F79F132-4AEE-3949-99D8-92A4A2E31FEB}" type="slidenum">
              <a:rPr lang="en-US" smtClean="0"/>
              <a:t>261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sobory.ru</a:t>
            </a:r>
            <a:r>
              <a:rPr lang="en-US" dirty="0" smtClean="0"/>
              <a:t>/photo/19003</a:t>
            </a:r>
          </a:p>
        </p:txBody>
      </p:sp>
      <p:sp>
        <p:nvSpPr>
          <p:cNvPr id="4" name="Slide Number Placeholder 3"/>
          <p:cNvSpPr>
            <a:spLocks noGrp="1"/>
          </p:cNvSpPr>
          <p:nvPr>
            <p:ph type="sldNum" sz="quarter" idx="10"/>
          </p:nvPr>
        </p:nvSpPr>
        <p:spPr/>
        <p:txBody>
          <a:bodyPr/>
          <a:lstStyle/>
          <a:p>
            <a:fld id="{2F79F132-4AEE-3949-99D8-92A4A2E31FEB}" type="slidenum">
              <a:rPr lang="en-US" smtClean="0"/>
              <a:t>262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n.sophiakievska.org</a:t>
            </a:r>
            <a:r>
              <a:rPr lang="en-US" dirty="0" smtClean="0"/>
              <a:t>/</a:t>
            </a:r>
          </a:p>
        </p:txBody>
      </p:sp>
      <p:sp>
        <p:nvSpPr>
          <p:cNvPr id="4" name="Slide Number Placeholder 3"/>
          <p:cNvSpPr>
            <a:spLocks noGrp="1"/>
          </p:cNvSpPr>
          <p:nvPr>
            <p:ph type="sldNum" sz="quarter" idx="10"/>
          </p:nvPr>
        </p:nvSpPr>
        <p:spPr/>
        <p:txBody>
          <a:bodyPr/>
          <a:lstStyle/>
          <a:p>
            <a:fld id="{2F79F132-4AEE-3949-99D8-92A4A2E31FEB}" type="slidenum">
              <a:rPr lang="en-US" smtClean="0"/>
              <a:t>263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/wiki/St._</a:t>
            </a:r>
            <a:r>
              <a:rPr lang="en-US" dirty="0" err="1" smtClean="0"/>
              <a:t>Vitus_Cathedral</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264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/wiki/Category:South_facade_of_St._</a:t>
            </a:r>
            <a:r>
              <a:rPr lang="en-US" dirty="0" err="1" smtClean="0"/>
              <a:t>Vitus_Cathedral</a:t>
            </a:r>
            <a:r>
              <a:rPr lang="en-US" dirty="0" smtClean="0"/>
              <a:t>#/media/File:2014_Praga,_katedra_%C5%9Bw._Wita.jpg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265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/wiki/Category:Exterior_of_St._</a:t>
            </a:r>
            <a:r>
              <a:rPr lang="en-US" dirty="0" err="1" smtClean="0"/>
              <a:t>Vitus_Cathedral</a:t>
            </a:r>
            <a:r>
              <a:rPr lang="en-US" dirty="0" smtClean="0"/>
              <a:t>#/media/File:Praga,_katedra_%C5%9Bw._Wita_SDC10767.JPG (original size)</a:t>
            </a:r>
          </a:p>
        </p:txBody>
      </p:sp>
      <p:sp>
        <p:nvSpPr>
          <p:cNvPr id="4" name="Slide Number Placeholder 3"/>
          <p:cNvSpPr>
            <a:spLocks noGrp="1"/>
          </p:cNvSpPr>
          <p:nvPr>
            <p:ph type="sldNum" sz="quarter" idx="10"/>
          </p:nvPr>
        </p:nvSpPr>
        <p:spPr/>
        <p:txBody>
          <a:bodyPr/>
          <a:lstStyle/>
          <a:p>
            <a:fld id="{2F79F132-4AEE-3949-99D8-92A4A2E31FEB}" type="slidenum">
              <a:rPr lang="en-US" smtClean="0"/>
              <a:t>266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/wiki/Category:Exterior_of_St._</a:t>
            </a:r>
            <a:r>
              <a:rPr lang="en-US" dirty="0" err="1" smtClean="0"/>
              <a:t>Vitus_Cathedral</a:t>
            </a:r>
            <a:r>
              <a:rPr lang="en-US" dirty="0" smtClean="0"/>
              <a:t>#/media/File:2011-06-11-praha-by-RalfR-028.jpg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267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/wiki/Category:Gargoyles_of_St._</a:t>
            </a:r>
            <a:r>
              <a:rPr lang="en-US" dirty="0" err="1" smtClean="0"/>
              <a:t>Vitus_Cathedral</a:t>
            </a:r>
            <a:r>
              <a:rPr lang="en-US" dirty="0" smtClean="0"/>
              <a:t>#/media/File:Gargoyle_St._Vitus_Cathedral_Prague_1.jpg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268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269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/wiki/File:%C3%81vila_-_Catedral_-_Romanesque_chancel.jpg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File:Temple_mount.JPG</a:t>
            </a:r>
            <a:r>
              <a:rPr lang="en-US" dirty="0" smtClean="0"/>
              <a:t> (LR)</a:t>
            </a:r>
          </a:p>
          <a:p>
            <a:endParaRPr lang="en-US" dirty="0" smtClean="0"/>
          </a:p>
          <a:p>
            <a:r>
              <a:rPr lang="en-US" dirty="0" smtClean="0"/>
              <a:t>https://</a:t>
            </a:r>
            <a:r>
              <a:rPr lang="en-US" dirty="0" err="1" smtClean="0"/>
              <a:t>en.wikipedia.org</a:t>
            </a:r>
            <a:r>
              <a:rPr lang="en-US" dirty="0" smtClean="0"/>
              <a:t>/wiki/</a:t>
            </a:r>
            <a:r>
              <a:rPr lang="en-US" dirty="0" err="1" smtClean="0"/>
              <a:t>Temple_Mount</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270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Dome_of_the_Rock</a:t>
            </a:r>
            <a:r>
              <a:rPr lang="en-US" dirty="0" smtClean="0"/>
              <a:t>#/media/</a:t>
            </a:r>
            <a:r>
              <a:rPr lang="en-US" dirty="0" err="1" smtClean="0"/>
              <a:t>File:The_Dome_of_the_Rock.jpeg</a:t>
            </a:r>
            <a:r>
              <a:rPr lang="en-US" dirty="0" smtClean="0"/>
              <a:t> (original size)</a:t>
            </a:r>
          </a:p>
        </p:txBody>
      </p:sp>
      <p:sp>
        <p:nvSpPr>
          <p:cNvPr id="4" name="Slide Number Placeholder 3"/>
          <p:cNvSpPr>
            <a:spLocks noGrp="1"/>
          </p:cNvSpPr>
          <p:nvPr>
            <p:ph type="sldNum" sz="quarter" idx="10"/>
          </p:nvPr>
        </p:nvSpPr>
        <p:spPr/>
        <p:txBody>
          <a:bodyPr/>
          <a:lstStyle/>
          <a:p>
            <a:fld id="{2F79F132-4AEE-3949-99D8-92A4A2E31FEB}" type="slidenum">
              <a:rPr lang="en-US" smtClean="0"/>
              <a:t>271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Dome_of_the_Rock</a:t>
            </a:r>
            <a:r>
              <a:rPr lang="en-US" dirty="0" smtClean="0"/>
              <a:t>#/media/</a:t>
            </a:r>
            <a:r>
              <a:rPr lang="en-US" dirty="0" err="1" smtClean="0"/>
              <a:t>File:Temple_Mount</a:t>
            </a:r>
            <a:r>
              <a:rPr lang="en-US" dirty="0" smtClean="0"/>
              <a:t>---</a:t>
            </a:r>
            <a:r>
              <a:rPr lang="en-US" dirty="0" err="1" smtClean="0"/>
              <a:t>Hetch_in_Dome.JPG</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272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/wiki/Category:Foundation_Stone_%28Temple_Mount%29#/media/</a:t>
            </a:r>
            <a:r>
              <a:rPr lang="en-US" dirty="0" err="1" smtClean="0"/>
              <a:t>File:The_rock_of_the_Dome_of_the_Rock_Corrected.jpg</a:t>
            </a:r>
            <a:r>
              <a:rPr lang="en-US" dirty="0" smtClean="0"/>
              <a:t> (LR)</a:t>
            </a:r>
          </a:p>
          <a:p>
            <a:endParaRPr lang="en-US" dirty="0" smtClean="0"/>
          </a:p>
          <a:p>
            <a:r>
              <a:rPr lang="en-US" dirty="0" smtClean="0"/>
              <a:t>https://</a:t>
            </a:r>
            <a:r>
              <a:rPr lang="en-US" dirty="0" err="1" smtClean="0"/>
              <a:t>en.wikipedia.org</a:t>
            </a:r>
            <a:r>
              <a:rPr lang="en-US" dirty="0" smtClean="0"/>
              <a:t>/wiki/</a:t>
            </a:r>
            <a:r>
              <a:rPr lang="en-US" dirty="0" err="1" smtClean="0"/>
              <a:t>Holy_of_Holies</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273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Category:Aerial_views_of_the_Al-Aqsa_Mosque</a:t>
            </a:r>
            <a:r>
              <a:rPr lang="en-US" dirty="0" smtClean="0"/>
              <a:t>#/media/File:Israel-2013%282%29-Aerial-Jerusalem-Temple_Mount-Temple_Mount_%28south_exposure%29.jpg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274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275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/wiki/Trinity_Lavra_of_St._</a:t>
            </a:r>
            <a:r>
              <a:rPr lang="en-US" dirty="0" err="1" smtClean="0"/>
              <a:t>Sergius</a:t>
            </a:r>
            <a:r>
              <a:rPr lang="en-US" dirty="0" smtClean="0"/>
              <a:t>#/media/</a:t>
            </a:r>
            <a:r>
              <a:rPr lang="en-US" dirty="0" err="1" smtClean="0"/>
              <a:t>File:The_Trinity_Cathedral_Troitse_Sergiyeva_Lavra.jpg</a:t>
            </a:r>
            <a:r>
              <a:rPr lang="en-US" dirty="0" smtClean="0"/>
              <a:t> (LR)</a:t>
            </a:r>
          </a:p>
          <a:p>
            <a:endParaRPr lang="en-US" dirty="0" smtClean="0"/>
          </a:p>
          <a:p>
            <a:r>
              <a:rPr lang="en-US" dirty="0" smtClean="0"/>
              <a:t>http://</a:t>
            </a:r>
            <a:r>
              <a:rPr lang="en-US" dirty="0" err="1" smtClean="0"/>
              <a:t>orthodoxwiki.org</a:t>
            </a:r>
            <a:r>
              <a:rPr lang="en-US" dirty="0" smtClean="0"/>
              <a:t>/Holy_Trinity-St._</a:t>
            </a:r>
            <a:r>
              <a:rPr lang="en-US" dirty="0" err="1" smtClean="0"/>
              <a:t>Sergius_Lavra</a:t>
            </a:r>
            <a:endParaRPr lang="en-US" dirty="0" smtClean="0"/>
          </a:p>
          <a:p>
            <a:endParaRPr lang="en-US" dirty="0" smtClean="0"/>
          </a:p>
          <a:p>
            <a:r>
              <a:rPr lang="en-US" dirty="0" smtClean="0"/>
              <a:t>https://</a:t>
            </a:r>
            <a:r>
              <a:rPr lang="en-US" dirty="0" err="1" smtClean="0"/>
              <a:t>en.wikipedia.org</a:t>
            </a:r>
            <a:r>
              <a:rPr lang="en-US" dirty="0" smtClean="0"/>
              <a:t>/wiki/Trinity_Lavra_of_St._</a:t>
            </a:r>
            <a:r>
              <a:rPr lang="en-US" dirty="0" err="1" smtClean="0"/>
              <a:t>Sergius</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276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www.tourofmoscow.com</a:t>
            </a:r>
            <a:r>
              <a:rPr lang="en-US" dirty="0" smtClean="0"/>
              <a:t>/</a:t>
            </a:r>
            <a:r>
              <a:rPr lang="en-US" dirty="0" err="1" smtClean="0"/>
              <a:t>sergiev-posad</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277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Ulugh_Beg</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278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Registan</a:t>
            </a:r>
            <a:r>
              <a:rPr lang="en-US" dirty="0" smtClean="0"/>
              <a:t>#/media/File:Rajasthan3.jpg</a:t>
            </a:r>
          </a:p>
        </p:txBody>
      </p:sp>
      <p:sp>
        <p:nvSpPr>
          <p:cNvPr id="4" name="Slide Number Placeholder 3"/>
          <p:cNvSpPr>
            <a:spLocks noGrp="1"/>
          </p:cNvSpPr>
          <p:nvPr>
            <p:ph type="sldNum" sz="quarter" idx="10"/>
          </p:nvPr>
        </p:nvSpPr>
        <p:spPr/>
        <p:txBody>
          <a:bodyPr/>
          <a:lstStyle/>
          <a:p>
            <a:fld id="{2F79F132-4AEE-3949-99D8-92A4A2E31FEB}" type="slidenum">
              <a:rPr lang="en-US" smtClean="0"/>
              <a:t>279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Basilica_of_St_Denis</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/wiki/Category:Ulugbek_madrasah_-_</a:t>
            </a:r>
            <a:r>
              <a:rPr lang="en-US" dirty="0" err="1" smtClean="0"/>
              <a:t>Exterior_views</a:t>
            </a:r>
            <a:r>
              <a:rPr lang="en-US" dirty="0" smtClean="0"/>
              <a:t>#/media/File:Ulugbek_madrasah_-_6_pishtaq_-_central_porch_detail.JPG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280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/wiki/Category:Ulugbek_madrasah_-_</a:t>
            </a:r>
            <a:r>
              <a:rPr lang="en-US" dirty="0" err="1" smtClean="0"/>
              <a:t>Exterior_views</a:t>
            </a:r>
            <a:r>
              <a:rPr lang="en-US" dirty="0" smtClean="0"/>
              <a:t>#/media/</a:t>
            </a:r>
            <a:r>
              <a:rPr lang="en-US" dirty="0" err="1" smtClean="0"/>
              <a:t>File:Rajasthan_Minaret.jpg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281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/wiki/Category:Ulugbek_madrasah_-_</a:t>
            </a:r>
            <a:r>
              <a:rPr lang="en-US" dirty="0" err="1" smtClean="0"/>
              <a:t>Inside_views</a:t>
            </a:r>
            <a:r>
              <a:rPr lang="en-US" dirty="0" smtClean="0"/>
              <a:t>#/media/File:Ulugbek_madrasah_-_Inside_-_courtyard_3.JPG</a:t>
            </a:r>
          </a:p>
        </p:txBody>
      </p:sp>
      <p:sp>
        <p:nvSpPr>
          <p:cNvPr id="4" name="Slide Number Placeholder 3"/>
          <p:cNvSpPr>
            <a:spLocks noGrp="1"/>
          </p:cNvSpPr>
          <p:nvPr>
            <p:ph type="sldNum" sz="quarter" idx="10"/>
          </p:nvPr>
        </p:nvSpPr>
        <p:spPr/>
        <p:txBody>
          <a:bodyPr/>
          <a:lstStyle/>
          <a:p>
            <a:fld id="{2F79F132-4AEE-3949-99D8-92A4A2E31FEB}" type="slidenum">
              <a:rPr lang="en-US" smtClean="0"/>
              <a:t>282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283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/wiki/Category:Vorone%C8%9B_Monastery_church#/media/File:Voronet_Monastery_-_Romania_-_02.jpg</a:t>
            </a:r>
          </a:p>
        </p:txBody>
      </p:sp>
      <p:sp>
        <p:nvSpPr>
          <p:cNvPr id="4" name="Slide Number Placeholder 3"/>
          <p:cNvSpPr>
            <a:spLocks noGrp="1"/>
          </p:cNvSpPr>
          <p:nvPr>
            <p:ph type="sldNum" sz="quarter" idx="10"/>
          </p:nvPr>
        </p:nvSpPr>
        <p:spPr/>
        <p:txBody>
          <a:bodyPr/>
          <a:lstStyle/>
          <a:p>
            <a:fld id="{2F79F132-4AEE-3949-99D8-92A4A2E31FEB}" type="slidenum">
              <a:rPr lang="en-US" smtClean="0"/>
              <a:t>284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http://4.bp.blogspot.com/_duoAE0mCeww/S0ixn-_S3fI/AAAAAAAAC6M/jU02WXbwnF8/s1600-h/DSC_1668_1.jpg</a:t>
            </a:r>
          </a:p>
          <a:p>
            <a:endParaRPr lang="en-US" dirty="0" smtClean="0"/>
          </a:p>
          <a:p>
            <a:r>
              <a:rPr lang="en-US" dirty="0" smtClean="0"/>
              <a:t>linked from http://</a:t>
            </a:r>
            <a:r>
              <a:rPr lang="en-US" dirty="0" err="1" smtClean="0"/>
              <a:t>www.romaniaphotos.ro</a:t>
            </a:r>
            <a:r>
              <a:rPr lang="en-US" dirty="0" smtClean="0"/>
              <a:t>/2010/01/</a:t>
            </a:r>
            <a:r>
              <a:rPr lang="en-US" dirty="0" err="1" smtClean="0"/>
              <a:t>voronet-monastery.html</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285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286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ivarfjeld.files.wordpress.com</a:t>
            </a:r>
            <a:r>
              <a:rPr lang="en-US" dirty="0" smtClean="0"/>
              <a:t>/2012/08/saint1.jpg</a:t>
            </a:r>
          </a:p>
          <a:p>
            <a:endParaRPr lang="en-US" dirty="0" smtClean="0"/>
          </a:p>
          <a:p>
            <a:r>
              <a:rPr lang="en-US" dirty="0" smtClean="0"/>
              <a:t>https://</a:t>
            </a:r>
            <a:r>
              <a:rPr lang="en-US" dirty="0" err="1" smtClean="0"/>
              <a:t>en.wikipedia.org</a:t>
            </a:r>
            <a:r>
              <a:rPr lang="en-US" dirty="0" smtClean="0"/>
              <a:t>/wiki/Denis</a:t>
            </a:r>
          </a:p>
        </p:txBody>
      </p:sp>
      <p:sp>
        <p:nvSpPr>
          <p:cNvPr id="4" name="Slide Number Placeholder 3"/>
          <p:cNvSpPr>
            <a:spLocks noGrp="1"/>
          </p:cNvSpPr>
          <p:nvPr>
            <p:ph type="sldNum" sz="quarter" idx="10"/>
          </p:nvPr>
        </p:nvSpPr>
        <p:spPr/>
        <p:txBody>
          <a:bodyPr/>
          <a:lstStyle/>
          <a:p>
            <a:fld id="{2F79F132-4AEE-3949-99D8-92A4A2E31FEB}" type="slidenum">
              <a:rPr lang="en-US" smtClean="0"/>
              <a:t>29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mn-lt"/>
                <a:cs typeface="Calibri"/>
              </a:rPr>
              <a:t>http://</a:t>
            </a:r>
            <a:r>
              <a:rPr lang="en-US" sz="1200" dirty="0" err="1" smtClean="0">
                <a:latin typeface="+mn-lt"/>
                <a:cs typeface="Calibri"/>
              </a:rPr>
              <a:t>www.oxfordartonline.com</a:t>
            </a:r>
            <a:r>
              <a:rPr lang="en-US" sz="1200" dirty="0" smtClean="0">
                <a:latin typeface="+mn-lt"/>
                <a:cs typeface="Calibri"/>
              </a:rPr>
              <a:t>/public/page/themes/</a:t>
            </a:r>
            <a:r>
              <a:rPr lang="en-US" sz="1200" dirty="0" err="1" smtClean="0">
                <a:latin typeface="+mn-lt"/>
                <a:cs typeface="Calibri"/>
              </a:rPr>
              <a:t>medievalartandarchitecture</a:t>
            </a:r>
            <a:endParaRPr lang="en-US" sz="1200" dirty="0" smtClean="0">
              <a:latin typeface="+mn-lt"/>
              <a:cs typeface="Calibri"/>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mn-lt"/>
              <a:cs typeface="Calibri"/>
            </a:endParaRPr>
          </a:p>
          <a:p>
            <a:r>
              <a:rPr lang="en-US" dirty="0" smtClean="0"/>
              <a:t>Music from "</a:t>
            </a:r>
            <a:r>
              <a:rPr lang="en-US" b="0" dirty="0" smtClean="0"/>
              <a:t>Old Roman Catholic chant </a:t>
            </a:r>
            <a:r>
              <a:rPr lang="en-US" b="0" dirty="0" err="1" smtClean="0"/>
              <a:t>Megamix</a:t>
            </a:r>
            <a:r>
              <a:rPr lang="en-US" b="0" dirty="0" smtClean="0"/>
              <a:t> : 1 Hour Full HD"</a:t>
            </a:r>
          </a:p>
          <a:p>
            <a:r>
              <a:rPr lang="en-US" dirty="0" smtClean="0"/>
              <a:t>https://</a:t>
            </a:r>
            <a:r>
              <a:rPr lang="en-US" dirty="0" err="1" smtClean="0"/>
              <a:t>www.youtube.com</a:t>
            </a:r>
            <a:r>
              <a:rPr lang="en-US" dirty="0" smtClean="0"/>
              <a:t>/</a:t>
            </a:r>
            <a:r>
              <a:rPr lang="en-US" dirty="0" err="1" smtClean="0"/>
              <a:t>watch?v</a:t>
            </a:r>
            <a:r>
              <a:rPr lang="en-US" dirty="0" smtClean="0"/>
              <a:t>=tNF_cHDazZ4</a:t>
            </a:r>
          </a:p>
          <a:p>
            <a:endParaRPr lang="en-US" dirty="0" smtClean="0"/>
          </a:p>
          <a:p>
            <a:r>
              <a:rPr lang="en-US" dirty="0" smtClean="0"/>
              <a:t>See</a:t>
            </a:r>
            <a:r>
              <a:rPr lang="en-US" baseline="0" dirty="0" smtClean="0"/>
              <a:t> also http://</a:t>
            </a:r>
            <a:r>
              <a:rPr lang="en-US" baseline="0" dirty="0" err="1" smtClean="0"/>
              <a:t>www.discogs.com</a:t>
            </a:r>
            <a:r>
              <a:rPr lang="en-US" baseline="0" dirty="0" smtClean="0"/>
              <a:t>/Ensemble-Organum-Marcel-P%C3%A9r%C3%A8s-Chant-De-L%C3%89glise-De-Rome-VIe-XIIIe-Si%C3%A8cles-Incarnatio-Verbi/release/2525172</a:t>
            </a:r>
          </a:p>
          <a:p>
            <a:endParaRPr lang="en-US" baseline="0" dirty="0" smtClean="0"/>
          </a:p>
          <a:p>
            <a:r>
              <a:rPr lang="en-US" dirty="0" smtClean="0"/>
              <a:t>http://</a:t>
            </a:r>
            <a:r>
              <a:rPr lang="en-US" dirty="0" err="1" smtClean="0"/>
              <a:t>www.ccwatershed.org</a:t>
            </a:r>
            <a:r>
              <a:rPr lang="en-US" dirty="0" smtClean="0"/>
              <a:t>/media/</a:t>
            </a:r>
            <a:r>
              <a:rPr lang="en-US" dirty="0" err="1" smtClean="0"/>
              <a:t>pdfs</a:t>
            </a:r>
            <a:r>
              <a:rPr lang="en-US" dirty="0" smtClean="0"/>
              <a:t>/11/12/19/16-41-43_0.pdf</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latin typeface="+mn-lt"/>
              <a:cs typeface="Calibri"/>
            </a:endParaRPr>
          </a:p>
          <a:p>
            <a:endParaRPr lang="en-US" dirty="0"/>
          </a:p>
        </p:txBody>
      </p:sp>
      <p:sp>
        <p:nvSpPr>
          <p:cNvPr id="4" name="Slide Number Placeholder 3"/>
          <p:cNvSpPr>
            <a:spLocks noGrp="1"/>
          </p:cNvSpPr>
          <p:nvPr>
            <p:ph type="sldNum" sz="quarter" idx="10"/>
          </p:nvPr>
        </p:nvSpPr>
        <p:spPr/>
        <p:txBody>
          <a:bodyPr/>
          <a:lstStyle/>
          <a:p>
            <a:fld id="{2F79F132-4AEE-3949-99D8-92A4A2E31FEB}" type="slidenum">
              <a:rPr lang="en-US" smtClean="0"/>
              <a:t>3</a:t>
            </a:fld>
            <a:endParaRPr lang="en-US"/>
          </a:p>
        </p:txBody>
      </p:sp>
    </p:spTree>
    <p:extLst>
      <p:ext uri="{BB962C8B-B14F-4D97-AF65-F5344CB8AC3E}">
        <p14:creationId xmlns:p14="http://schemas.microsoft.com/office/powerpoint/2010/main" val="2490351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Category:West_facade_of_the_Basilique_Saint-Denis</a:t>
            </a:r>
            <a:r>
              <a:rPr lang="en-US" dirty="0" smtClean="0"/>
              <a:t>#/media/File:Saint-Denis_-_Basilique_-_Ext%C3%A9rieur_fa%C3%A7ade_ouest.JPG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30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Category:Tombs_in_Saint-Denis</a:t>
            </a:r>
            <a:r>
              <a:rPr lang="en-US" dirty="0" smtClean="0"/>
              <a:t>#/media/File:Basilica_of_Saint_Denis,_Paris,_interior,_</a:t>
            </a:r>
            <a:r>
              <a:rPr lang="en-US" dirty="0" err="1" smtClean="0"/>
              <a:t>tombs.jpg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31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/wiki/File:Skellig_Michael03%28js%29.jpg</a:t>
            </a:r>
          </a:p>
          <a:p>
            <a:r>
              <a:rPr lang="en-US" dirty="0" smtClean="0"/>
              <a:t>https://</a:t>
            </a:r>
            <a:r>
              <a:rPr lang="en-US" dirty="0" err="1" smtClean="0"/>
              <a:t>commons.wikimedia.org</a:t>
            </a:r>
            <a:r>
              <a:rPr lang="en-US" dirty="0" smtClean="0"/>
              <a:t>/wiki/File:Skellig_Michael_-_</a:t>
            </a:r>
            <a:r>
              <a:rPr lang="en-US" dirty="0" err="1" smtClean="0"/>
              <a:t>cell_E_and_F.jpg</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32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/wiki/File:Skellig_Michael03%28js%29.jpg (LR)</a:t>
            </a:r>
          </a:p>
          <a:p>
            <a:r>
              <a:rPr lang="en-US" dirty="0" smtClean="0"/>
              <a:t>https://</a:t>
            </a:r>
            <a:r>
              <a:rPr lang="en-US" dirty="0" err="1" smtClean="0"/>
              <a:t>commons.wikimedia.org</a:t>
            </a:r>
            <a:r>
              <a:rPr lang="en-US" dirty="0" smtClean="0"/>
              <a:t>/wiki/File:Skellig_Michael_-_</a:t>
            </a:r>
            <a:r>
              <a:rPr lang="en-US" dirty="0" err="1" smtClean="0"/>
              <a:t>cell_E_and_F.jpg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33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/wiki/Church_of_Saint_George,_</a:t>
            </a:r>
            <a:r>
              <a:rPr lang="en-US" dirty="0" err="1" smtClean="0"/>
              <a:t>Lalibela</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34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Category:Bete_Giyorgis</a:t>
            </a:r>
            <a:r>
              <a:rPr lang="en-US" dirty="0" smtClean="0"/>
              <a:t>#/media/File:Bet_Giyorgis_church_Lalibela_03color.jpg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35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Category:Bete_Giyorgis</a:t>
            </a:r>
            <a:r>
              <a:rPr lang="en-US" dirty="0" smtClean="0"/>
              <a:t>#/media/File:Bet_Giyorgis_%285498439545%29.jpg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36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Quote from https://</a:t>
            </a:r>
            <a:r>
              <a:rPr lang="en-US" dirty="0" err="1" smtClean="0"/>
              <a:t>en.wikipedia.org</a:t>
            </a:r>
            <a:r>
              <a:rPr lang="en-US" dirty="0" smtClean="0"/>
              <a:t>/wiki/</a:t>
            </a:r>
            <a:r>
              <a:rPr lang="en-US" dirty="0" err="1" smtClean="0"/>
              <a:t>Stave_church</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37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Borgund_Stave_Church</a:t>
            </a:r>
            <a:r>
              <a:rPr lang="en-US" dirty="0" smtClean="0"/>
              <a:t>#/media/File:Borgund_Stave_Chuch_in_L%C3%A6rdalen,_2013_June.jpg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38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Category:Borgund_stavkirke</a:t>
            </a:r>
            <a:r>
              <a:rPr lang="en-US" dirty="0" smtClean="0"/>
              <a:t>#/media/</a:t>
            </a:r>
            <a:r>
              <a:rPr lang="en-US" dirty="0" err="1" smtClean="0"/>
              <a:t>File:Stave_church_Borgund_roofing_tiles.jpg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39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Category:Borgund_stavkirke</a:t>
            </a:r>
            <a:r>
              <a:rPr lang="en-US" dirty="0" smtClean="0"/>
              <a:t>#/media/</a:t>
            </a:r>
            <a:r>
              <a:rPr lang="en-US" dirty="0" err="1" smtClean="0"/>
              <a:t>File:Stave_church_Borgund_wood_nails.jpg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40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Category:Borgund_stavkirke</a:t>
            </a:r>
            <a:r>
              <a:rPr lang="en-US" dirty="0" smtClean="0"/>
              <a:t>#/media/</a:t>
            </a:r>
            <a:r>
              <a:rPr lang="en-US" dirty="0" err="1" smtClean="0"/>
              <a:t>File:Stave_church_Borgund_interior.jpg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41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Burgos_Cathedral</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42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Cathedral_of_Burgos</a:t>
            </a:r>
            <a:r>
              <a:rPr lang="en-US" dirty="0" smtClean="0"/>
              <a:t>#/media/</a:t>
            </a:r>
            <a:r>
              <a:rPr lang="en-US" dirty="0" err="1" smtClean="0"/>
              <a:t>File:Catedral_de_Burgos_II.jpg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43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Cathedral_of_Burgos</a:t>
            </a:r>
            <a:r>
              <a:rPr lang="en-US" dirty="0" smtClean="0"/>
              <a:t>#/media/</a:t>
            </a:r>
            <a:r>
              <a:rPr lang="en-US" dirty="0" err="1" smtClean="0"/>
              <a:t>File:Retablo_Mayor_Burgoscat.jpg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44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Cathedral_of_Burgos</a:t>
            </a:r>
            <a:r>
              <a:rPr lang="en-US" dirty="0" smtClean="0"/>
              <a:t>#/media/File:Burgos_-_Catedral_039_-_Capilla_de_Santa_Ana.jpg</a:t>
            </a:r>
          </a:p>
        </p:txBody>
      </p:sp>
      <p:sp>
        <p:nvSpPr>
          <p:cNvPr id="4" name="Slide Number Placeholder 3"/>
          <p:cNvSpPr>
            <a:spLocks noGrp="1"/>
          </p:cNvSpPr>
          <p:nvPr>
            <p:ph type="sldNum" sz="quarter" idx="10"/>
          </p:nvPr>
        </p:nvSpPr>
        <p:spPr/>
        <p:txBody>
          <a:bodyPr/>
          <a:lstStyle/>
          <a:p>
            <a:fld id="{2F79F132-4AEE-3949-99D8-92A4A2E31FEB}" type="slidenum">
              <a:rPr lang="en-US" smtClean="0"/>
              <a:t>45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Cathedral_of_Burgos</a:t>
            </a:r>
            <a:r>
              <a:rPr lang="en-US" dirty="0" smtClean="0"/>
              <a:t>#/media/File:Burgos_-_Catedral_046_-_Escalera_Dorada.jpg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46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Cathedral_of_Burgos</a:t>
            </a:r>
            <a:r>
              <a:rPr lang="en-US" dirty="0" smtClean="0"/>
              <a:t>#/media/File:Pedro_Fern%C3%A1ndez_de_Velasco.jpg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47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Notre_Dame_de_Paris</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48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/wiki/Cath%C3%A9drale_Notre-Dame_de_Paris#/media/</a:t>
            </a:r>
            <a:r>
              <a:rPr lang="en-US" dirty="0" err="1" smtClean="0"/>
              <a:t>File:NotreDameDeParis.jpg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49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Aachener_Dom</a:t>
            </a:r>
            <a:r>
              <a:rPr lang="en-US" dirty="0" smtClean="0"/>
              <a:t>#/media/File:Dom_van_Aken_1.jpg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/wiki/Cath%C3%A9drale_Notre-Dame_de_Paris#/media/</a:t>
            </a:r>
            <a:r>
              <a:rPr lang="en-US" dirty="0" err="1" smtClean="0"/>
              <a:t>File:Notre_Dame_de_Paris_by_night_time.jpg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50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/wiki/Cath%C3%A9drale_Notre-Dame_de_Paris#/media/File:Voorgevelnotredame2.jpg</a:t>
            </a:r>
          </a:p>
        </p:txBody>
      </p:sp>
      <p:sp>
        <p:nvSpPr>
          <p:cNvPr id="4" name="Slide Number Placeholder 3"/>
          <p:cNvSpPr>
            <a:spLocks noGrp="1"/>
          </p:cNvSpPr>
          <p:nvPr>
            <p:ph type="sldNum" sz="quarter" idx="10"/>
          </p:nvPr>
        </p:nvSpPr>
        <p:spPr/>
        <p:txBody>
          <a:bodyPr/>
          <a:lstStyle/>
          <a:p>
            <a:fld id="{2F79F132-4AEE-3949-99D8-92A4A2E31FEB}" type="slidenum">
              <a:rPr lang="en-US" smtClean="0"/>
              <a:t>51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/wiki/Cath%C3%A9drale_Notre-Dame_de_Paris#/media/</a:t>
            </a:r>
            <a:r>
              <a:rPr lang="en-US" dirty="0" err="1" smtClean="0"/>
              <a:t>File:ND_Portail_gauche_gauche.jpg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52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Notre_Dame_de_Paris</a:t>
            </a:r>
            <a:r>
              <a:rPr lang="en-US" dirty="0" smtClean="0"/>
              <a:t>#/media/</a:t>
            </a:r>
            <a:r>
              <a:rPr lang="en-US" dirty="0" err="1" smtClean="0"/>
              <a:t>File:Cathedrale_Notre-Dame_de_Paris_maitre-autel.jpg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53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/wiki/Cath%C3%A9drale_Notre-Dame_de_Paris#/media/File:GothicRayonnantRose003.jpg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54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/wiki/Cath%C3%A9drale_Notre-Dame_de_Paris#/media/File:G%C3%A1rgola_en_Notre-Dame.jpg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55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56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Category:Cathedral_of_Split</a:t>
            </a:r>
            <a:r>
              <a:rPr lang="en-US" dirty="0" smtClean="0"/>
              <a:t>#/media/</a:t>
            </a:r>
            <a:r>
              <a:rPr lang="en-US" dirty="0" err="1" smtClean="0"/>
              <a:t>File:Cathedral_of_Split.jpg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57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Category:Church_tower_of_the_Cathedral_of_Split</a:t>
            </a:r>
            <a:r>
              <a:rPr lang="en-US" dirty="0" smtClean="0"/>
              <a:t>#/media/</a:t>
            </a:r>
            <a:r>
              <a:rPr lang="en-US" dirty="0" err="1" smtClean="0"/>
              <a:t>File:Croatia</a:t>
            </a:r>
            <a:r>
              <a:rPr lang="en-US" dirty="0" smtClean="0"/>
              <a:t>_-_Split_-_</a:t>
            </a:r>
            <a:r>
              <a:rPr lang="en-US" dirty="0" err="1" smtClean="0"/>
              <a:t>Cathedral_under_night.JPG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58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nowwhatstheplan.com</a:t>
            </a:r>
            <a:r>
              <a:rPr lang="en-US" dirty="0" smtClean="0"/>
              <a:t>/2014/08/04/sea-views-from-split-</a:t>
            </a:r>
            <a:r>
              <a:rPr lang="en-US" dirty="0" err="1" smtClean="0"/>
              <a:t>croatia</a:t>
            </a:r>
            <a:r>
              <a:rPr lang="en-US" dirty="0" smtClean="0"/>
              <a:t>/</a:t>
            </a:r>
          </a:p>
          <a:p>
            <a:endParaRPr lang="en-US" dirty="0" smtClean="0"/>
          </a:p>
          <a:p>
            <a:r>
              <a:rPr lang="en-US" dirty="0" smtClean="0"/>
              <a:t>Note explicit (c) watermark</a:t>
            </a:r>
          </a:p>
        </p:txBody>
      </p:sp>
      <p:sp>
        <p:nvSpPr>
          <p:cNvPr id="4" name="Slide Number Placeholder 3"/>
          <p:cNvSpPr>
            <a:spLocks noGrp="1"/>
          </p:cNvSpPr>
          <p:nvPr>
            <p:ph type="sldNum" sz="quarter" idx="10"/>
          </p:nvPr>
        </p:nvSpPr>
        <p:spPr/>
        <p:txBody>
          <a:bodyPr/>
          <a:lstStyle/>
          <a:p>
            <a:fld id="{2F79F132-4AEE-3949-99D8-92A4A2E31FEB}" type="slidenum">
              <a:rPr lang="en-US" smtClean="0"/>
              <a:t>59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File:AC_Dom_Katschho_Winter.JPG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60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/wiki/Category:Cathedral_of_the_Dormition_of_the_Theotokos_%28Vladimir%29,_bell_tower#/media/File:%D0%A3%D1%81%D0%BF%D0%B5%D0%BD%D1%81%D0%BA%D0%B8%D0%B9_%D1%81%D0%BE%D0%B1%D0%BE%D1%80_%D0%B2_%D0%B3._%D0%92%D0%BB%D0%B0%D0%B4%D0%B8%D0%BC%D0%B8%D1%80.JPG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61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62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/wiki/File:Cathedral_of_the_Holy_Mandylion_%28Andronikov_Monastery%29_36.jpg (LR)</a:t>
            </a:r>
          </a:p>
          <a:p>
            <a:endParaRPr lang="en-US" dirty="0" smtClean="0"/>
          </a:p>
          <a:p>
            <a:r>
              <a:rPr lang="en-US" dirty="0" smtClean="0"/>
              <a:t>Quote: https://</a:t>
            </a:r>
            <a:r>
              <a:rPr lang="en-US" dirty="0" err="1" smtClean="0"/>
              <a:t>en.wikipedia.org</a:t>
            </a:r>
            <a:r>
              <a:rPr lang="en-US" dirty="0" smtClean="0"/>
              <a:t>/wiki/</a:t>
            </a:r>
            <a:r>
              <a:rPr lang="en-US" dirty="0" err="1" smtClean="0"/>
              <a:t>Image_of_Edessa</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63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64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File:Chartres_cathedral.jpg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65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/wiki/Cath%C3%A9drale_Notre-Dame_de_Chartres#/media/File:Chartres_-_Cath%C3%A9drale_%282012.01%29_08.jpg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66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/wiki/Category:Astronomical_clock_of_Cath%C3%A9drale_Notre-Dame_de_Chartres#/media/File:Cathedrale_nd_chartres_nord006.jpg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67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/wiki/Category:Astronomical_clock_of_Cath%C3%A9drale_Notre-Dame_de_Chartres#/media/File:Cath%C3%A9drale_de_Chartres_-_horloge.JPG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68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/wiki/Category:Central_bay_of_Royal_portal_of_Cath%C3%A9drale_Notre-Dame_de_Chartres#/media/File:Chartres,_Cath%C3%A9drale_Notre-Dame-F_138.jpg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69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Aachener_Dom</a:t>
            </a:r>
            <a:r>
              <a:rPr lang="en-US" dirty="0" smtClean="0"/>
              <a:t>#/media/File:Aachen_Kaiserdom_Kuppel_6.JPG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/wiki/Category:Central_bay_of_Royal_portal_of_Cath%C3%A9drale_Notre-Dame_de_Chartres#/media/</a:t>
            </a:r>
            <a:r>
              <a:rPr lang="en-US" dirty="0" err="1" smtClean="0"/>
              <a:t>File:Chartres</a:t>
            </a:r>
            <a:r>
              <a:rPr lang="en-US" dirty="0" smtClean="0"/>
              <a:t>_-_portail_royal,_</a:t>
            </a:r>
            <a:r>
              <a:rPr lang="en-US" dirty="0" err="1" smtClean="0"/>
              <a:t>tympan_central.jpg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70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/wiki/Category:Central_bay_of_Royal_portal_of_Cath%C3%A9drale_Notre-Dame_de_Chartres#/media/</a:t>
            </a:r>
            <a:r>
              <a:rPr lang="en-US" dirty="0" err="1" smtClean="0"/>
              <a:t>File:Cenral_tympanum_Chartres.jpg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71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/wiki/Category:Central_bay_of_Royal_portal_of_Cath%C3%A9drale_Notre-Dame_de_Chartres#/media/File:Cath%C3%A9drale_de_Chartres_210209_05.jpg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72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/wiki/Cath%C3%A9drale_Notre-Dame_de_Chartres#/media/</a:t>
            </a:r>
            <a:r>
              <a:rPr lang="en-US" dirty="0" err="1" smtClean="0"/>
              <a:t>File:Labyrinth_at_Chartres_Cathedral.JPG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73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Claims</a:t>
            </a:r>
            <a:r>
              <a:rPr lang="en-US" baseline="0" dirty="0" smtClean="0"/>
              <a:t> from https://</a:t>
            </a:r>
            <a:r>
              <a:rPr lang="en-US" baseline="0" dirty="0" err="1" smtClean="0"/>
              <a:t>en.wikipedia.org</a:t>
            </a:r>
            <a:r>
              <a:rPr lang="en-US" baseline="0" dirty="0" smtClean="0"/>
              <a:t>/wiki/</a:t>
            </a:r>
            <a:r>
              <a:rPr lang="en-US" baseline="0" dirty="0" err="1" smtClean="0"/>
              <a:t>Cologne_Cathedral</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74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/wiki/K%C3%B6lner_Dom#/media/File:Koeln_RdFlug_2.JPG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75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/wiki/K%C3%B6lner_Dom#/media/File:CologneCathedral-FlightOverCologne001a.jpg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76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/wiki/K%C3%B6lner_Dom#/media/File:Dom_und_Hauptbahnhof_%28Flight_over_Cologne%29.jpg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77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File:Koelner_dom_blick_nach_osten.jpg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78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File:VillardButtressReims.jpg</a:t>
            </a:r>
            <a:r>
              <a:rPr lang="en-US" dirty="0" smtClean="0"/>
              <a:t> (max res)</a:t>
            </a:r>
          </a:p>
        </p:txBody>
      </p:sp>
      <p:sp>
        <p:nvSpPr>
          <p:cNvPr id="4" name="Slide Number Placeholder 3"/>
          <p:cNvSpPr>
            <a:spLocks noGrp="1"/>
          </p:cNvSpPr>
          <p:nvPr>
            <p:ph type="sldNum" sz="quarter" idx="10"/>
          </p:nvPr>
        </p:nvSpPr>
        <p:spPr/>
        <p:txBody>
          <a:bodyPr/>
          <a:lstStyle/>
          <a:p>
            <a:fld id="{2F79F132-4AEE-3949-99D8-92A4A2E31FEB}" type="slidenum">
              <a:rPr lang="en-US" smtClean="0"/>
              <a:t>79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Aachener_Dom</a:t>
            </a:r>
            <a:r>
              <a:rPr lang="en-US" dirty="0" smtClean="0"/>
              <a:t>#/media/File:Aix_dom_autel_1.jpg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/wiki/K%C3%B6lner_Dom#/media/</a:t>
            </a:r>
            <a:r>
              <a:rPr lang="en-US" dirty="0" err="1" smtClean="0"/>
              <a:t>File:CathedralCologneView.jpg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80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/wiki/K%C3%B6lner_Dom#/media/File:Wiki-01-Choir-of-Cologne-Cathedral.jpg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81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/wiki/K%C3%B6lner_Dom#/media/</a:t>
            </a:r>
            <a:r>
              <a:rPr lang="en-US" dirty="0" err="1" smtClean="0"/>
              <a:t>File:Koelner_dom_nordseite_des_chors.jpg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82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83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realhousewifeofbelgrade.files.wordpress.com</a:t>
            </a:r>
            <a:r>
              <a:rPr lang="en-US" dirty="0" smtClean="0"/>
              <a:t>/2011/04/img_3164.jpg</a:t>
            </a:r>
          </a:p>
          <a:p>
            <a:endParaRPr lang="en-US" dirty="0" smtClean="0"/>
          </a:p>
          <a:p>
            <a:r>
              <a:rPr lang="en-US" dirty="0" smtClean="0"/>
              <a:t>https://</a:t>
            </a:r>
            <a:r>
              <a:rPr lang="en-US" dirty="0" err="1" smtClean="0"/>
              <a:t>realhousewifeofbelgrade.wordpress.com</a:t>
            </a:r>
            <a:r>
              <a:rPr lang="en-US" dirty="0" smtClean="0"/>
              <a:t>/category/travel-2/</a:t>
            </a:r>
            <a:r>
              <a:rPr lang="en-US" dirty="0" err="1" smtClean="0"/>
              <a:t>croatia</a:t>
            </a:r>
            <a:r>
              <a:rPr lang="en-US" dirty="0" smtClean="0"/>
              <a:t>/</a:t>
            </a:r>
          </a:p>
          <a:p>
            <a:r>
              <a:rPr lang="en-US" dirty="0" smtClean="0"/>
              <a:t>That page reports "Today, Dubrovnik has 17-40 Jewish residents.."</a:t>
            </a:r>
          </a:p>
        </p:txBody>
      </p:sp>
      <p:sp>
        <p:nvSpPr>
          <p:cNvPr id="4" name="Slide Number Placeholder 3"/>
          <p:cNvSpPr>
            <a:spLocks noGrp="1"/>
          </p:cNvSpPr>
          <p:nvPr>
            <p:ph type="sldNum" sz="quarter" idx="10"/>
          </p:nvPr>
        </p:nvSpPr>
        <p:spPr/>
        <p:txBody>
          <a:bodyPr/>
          <a:lstStyle/>
          <a:p>
            <a:fld id="{2F79F132-4AEE-3949-99D8-92A4A2E31FEB}" type="slidenum">
              <a:rPr lang="en-US" smtClean="0"/>
              <a:t>84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www.tripadvisor.com</a:t>
            </a:r>
            <a:r>
              <a:rPr lang="en-US" dirty="0" smtClean="0"/>
              <a:t>/Attraction_Review-g295371-d527841-Reviews-Synagogue-Dubrovnik_Dubrovnik_Neretva_County_Dalmatia.html</a:t>
            </a:r>
          </a:p>
        </p:txBody>
      </p:sp>
      <p:sp>
        <p:nvSpPr>
          <p:cNvPr id="4" name="Slide Number Placeholder 3"/>
          <p:cNvSpPr>
            <a:spLocks noGrp="1"/>
          </p:cNvSpPr>
          <p:nvPr>
            <p:ph type="sldNum" sz="quarter" idx="10"/>
          </p:nvPr>
        </p:nvSpPr>
        <p:spPr/>
        <p:txBody>
          <a:bodyPr/>
          <a:lstStyle/>
          <a:p>
            <a:fld id="{2F79F132-4AEE-3949-99D8-92A4A2E31FEB}" type="slidenum">
              <a:rPr lang="en-US" smtClean="0"/>
              <a:t>85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smtClean="0"/>
              <a:t>Milan_Cathedral</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86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/wiki/File:20110724_Milan_Cathedral_5260.jpg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87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Duomo_di_Milano</a:t>
            </a:r>
            <a:r>
              <a:rPr lang="en-US" dirty="0" smtClean="0"/>
              <a:t>_-_Inside#/media/File:Milano-duomo01.jpg (original size)</a:t>
            </a:r>
          </a:p>
        </p:txBody>
      </p:sp>
      <p:sp>
        <p:nvSpPr>
          <p:cNvPr id="4" name="Slide Number Placeholder 3"/>
          <p:cNvSpPr>
            <a:spLocks noGrp="1"/>
          </p:cNvSpPr>
          <p:nvPr>
            <p:ph type="sldNum" sz="quarter" idx="10"/>
          </p:nvPr>
        </p:nvSpPr>
        <p:spPr/>
        <p:txBody>
          <a:bodyPr/>
          <a:lstStyle/>
          <a:p>
            <a:fld id="{2F79F132-4AEE-3949-99D8-92A4A2E31FEB}" type="slidenum">
              <a:rPr lang="en-US" smtClean="0"/>
              <a:t>88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Milan_Cathedral</a:t>
            </a:r>
            <a:r>
              <a:rPr lang="en-US" dirty="0" smtClean="0"/>
              <a:t>#/media/File:IMG_3712_-_Milano_-_Duomo_-_Interno_-_Foto_di_Giovanni_Dall%27Orto_-_13-jan-2007.jpg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89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Aachener_Dom</a:t>
            </a:r>
            <a:r>
              <a:rPr lang="en-US" dirty="0" smtClean="0"/>
              <a:t>#/media/File:Aachen_Dom_Kuppelmosaik_Detail_6.JPG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9</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Duomo_di_Milano</a:t>
            </a:r>
            <a:r>
              <a:rPr lang="en-US" dirty="0" smtClean="0"/>
              <a:t>_-_Inside#/media/File:IMG_6849_-_Duomo_-_Menorah_Trivulzio_-_Foto_Giovanni_Dall%27Orto_3-Mar-2007.jpg (LR)</a:t>
            </a:r>
          </a:p>
          <a:p>
            <a:endParaRPr lang="en-US" dirty="0" smtClean="0"/>
          </a:p>
          <a:p>
            <a:r>
              <a:rPr lang="en-US" dirty="0" smtClean="0"/>
              <a:t>See also https://</a:t>
            </a:r>
            <a:r>
              <a:rPr lang="en-US" dirty="0" err="1" smtClean="0"/>
              <a:t>commons.wikimedia.org</a:t>
            </a:r>
            <a:r>
              <a:rPr lang="en-US" dirty="0" smtClean="0"/>
              <a:t>/wiki/</a:t>
            </a:r>
            <a:r>
              <a:rPr lang="en-US" dirty="0" err="1" smtClean="0"/>
              <a:t>Category:Candelabro_Trivulzio</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90</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Duomo_di_Milano</a:t>
            </a:r>
            <a:r>
              <a:rPr lang="en-US" dirty="0" smtClean="0"/>
              <a:t>_-_Inside#/media/File:DSC03020_-_Duomo_di_Milano_-_La_Menorah_Trivulzio_-_Foto_di_Giovanni_Dall%27Orto_-_29-1-2007.jpg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91</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Duomo_di_Milano</a:t>
            </a:r>
            <a:r>
              <a:rPr lang="en-US" dirty="0" smtClean="0"/>
              <a:t>_-_Inside#/media/File:IMG_6876_-_Duomo_-_Menorah_Trivulzio_-_Drago_e_scimmie_-_Foto_Giovanni_Dall%27Orto_3-Mar-2007.jpg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92</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Bartholomew_the_Apostle</a:t>
            </a:r>
            <a:r>
              <a:rPr lang="en-US" dirty="0" smtClean="0"/>
              <a:t>#/media/</a:t>
            </a:r>
            <a:r>
              <a:rPr lang="en-US" dirty="0" err="1" smtClean="0"/>
              <a:t>File:San_Bartolomeo_Scorticato.jpg</a:t>
            </a:r>
            <a:r>
              <a:rPr lang="en-US" dirty="0" smtClean="0"/>
              <a:t> (original size)</a:t>
            </a:r>
          </a:p>
          <a:p>
            <a:endParaRPr lang="en-US" dirty="0" smtClean="0"/>
          </a:p>
          <a:p>
            <a:r>
              <a:rPr lang="en-US" dirty="0" smtClean="0"/>
              <a:t>https://</a:t>
            </a:r>
            <a:r>
              <a:rPr lang="en-US" dirty="0" err="1" smtClean="0"/>
              <a:t>en.wikipedia.org</a:t>
            </a:r>
            <a:r>
              <a:rPr lang="en-US" dirty="0" smtClean="0"/>
              <a:t>/wiki/</a:t>
            </a:r>
            <a:r>
              <a:rPr lang="en-US" dirty="0" err="1" smtClean="0"/>
              <a:t>Bartholomew_the_Apostle#Art_and_literature</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93</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Piazza_dei_Miracoli</a:t>
            </a:r>
            <a:endParaRPr lang="en-US" dirty="0" smtClean="0"/>
          </a:p>
        </p:txBody>
      </p:sp>
      <p:sp>
        <p:nvSpPr>
          <p:cNvPr id="4" name="Slide Number Placeholder 3"/>
          <p:cNvSpPr>
            <a:spLocks noGrp="1"/>
          </p:cNvSpPr>
          <p:nvPr>
            <p:ph type="sldNum" sz="quarter" idx="10"/>
          </p:nvPr>
        </p:nvSpPr>
        <p:spPr/>
        <p:txBody>
          <a:bodyPr/>
          <a:lstStyle/>
          <a:p>
            <a:fld id="{2F79F132-4AEE-3949-99D8-92A4A2E31FEB}" type="slidenum">
              <a:rPr lang="en-US" smtClean="0"/>
              <a:t>94</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Piazza_dei_Miracoli</a:t>
            </a:r>
            <a:r>
              <a:rPr lang="en-US" dirty="0" smtClean="0"/>
              <a:t>#/media/</a:t>
            </a:r>
            <a:r>
              <a:rPr lang="en-US" dirty="0" err="1" smtClean="0"/>
              <a:t>File:Duomo_of_the_Archdiocese_of_Pisa.jpeg</a:t>
            </a:r>
            <a:r>
              <a:rPr lang="en-US" dirty="0" smtClean="0"/>
              <a:t> (LR)</a:t>
            </a:r>
          </a:p>
        </p:txBody>
      </p:sp>
      <p:sp>
        <p:nvSpPr>
          <p:cNvPr id="4" name="Slide Number Placeholder 3"/>
          <p:cNvSpPr>
            <a:spLocks noGrp="1"/>
          </p:cNvSpPr>
          <p:nvPr>
            <p:ph type="sldNum" sz="quarter" idx="10"/>
          </p:nvPr>
        </p:nvSpPr>
        <p:spPr/>
        <p:txBody>
          <a:bodyPr/>
          <a:lstStyle/>
          <a:p>
            <a:fld id="{2F79F132-4AEE-3949-99D8-92A4A2E31FEB}" type="slidenum">
              <a:rPr lang="en-US" smtClean="0"/>
              <a:t>95</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/wiki/Duomo_%28Pisa%29#/media/File:Pisa.Duomo.ceiling01.jpg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96</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Category:Views_of_the_Baptistry_and_the_Duomo_of_Pisa</a:t>
            </a:r>
            <a:r>
              <a:rPr lang="en-US" dirty="0" smtClean="0"/>
              <a:t>#/media/File:2004_11_01_-_Pisa_002.JPG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97</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commons.wikimedia.org</a:t>
            </a:r>
            <a:r>
              <a:rPr lang="en-US" dirty="0" smtClean="0"/>
              <a:t>/wiki/</a:t>
            </a:r>
            <a:r>
              <a:rPr lang="en-US" dirty="0" err="1" smtClean="0"/>
              <a:t>Category:Views_of_the_Baptistry_and_the_Duomo_of_Pisa</a:t>
            </a:r>
            <a:r>
              <a:rPr lang="en-US" dirty="0" smtClean="0"/>
              <a:t>#/media/File:Batist%C3%A9rio_%283842237105%29_%283%29.jpg (LR)</a:t>
            </a:r>
          </a:p>
        </p:txBody>
      </p:sp>
      <p:sp>
        <p:nvSpPr>
          <p:cNvPr id="4" name="Slide Number Placeholder 3"/>
          <p:cNvSpPr>
            <a:spLocks noGrp="1"/>
          </p:cNvSpPr>
          <p:nvPr>
            <p:ph type="sldNum" sz="quarter" idx="10"/>
          </p:nvPr>
        </p:nvSpPr>
        <p:spPr/>
        <p:txBody>
          <a:bodyPr/>
          <a:lstStyle/>
          <a:p>
            <a:fld id="{2F79F132-4AEE-3949-99D8-92A4A2E31FEB}" type="slidenum">
              <a:rPr lang="en-US" smtClean="0"/>
              <a:t>98</a:t>
            </a:fld>
            <a:endParaRPr lang="en-US"/>
          </a:p>
        </p:txBody>
      </p:sp>
    </p:spTree>
    <p:extLst>
      <p:ext uri="{BB962C8B-B14F-4D97-AF65-F5344CB8AC3E}">
        <p14:creationId xmlns:p14="http://schemas.microsoft.com/office/powerpoint/2010/main" val="35967245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en.wikipedia.org</a:t>
            </a:r>
            <a:r>
              <a:rPr lang="en-US" dirty="0" smtClean="0"/>
              <a:t>/wiki/</a:t>
            </a:r>
            <a:r>
              <a:rPr lang="en-US" dirty="0" err="1" smtClean="0"/>
              <a:t>Pisa_Baptistry</a:t>
            </a:r>
            <a:r>
              <a:rPr lang="en-US" dirty="0" smtClean="0"/>
              <a:t>#/media/File:Toscana_Pisa7_tango7174.jpg (original size)</a:t>
            </a:r>
          </a:p>
        </p:txBody>
      </p:sp>
      <p:sp>
        <p:nvSpPr>
          <p:cNvPr id="4" name="Slide Number Placeholder 3"/>
          <p:cNvSpPr>
            <a:spLocks noGrp="1"/>
          </p:cNvSpPr>
          <p:nvPr>
            <p:ph type="sldNum" sz="quarter" idx="10"/>
          </p:nvPr>
        </p:nvSpPr>
        <p:spPr/>
        <p:txBody>
          <a:bodyPr/>
          <a:lstStyle/>
          <a:p>
            <a:fld id="{2F79F132-4AEE-3949-99D8-92A4A2E31FEB}" type="slidenum">
              <a:rPr lang="en-US" smtClean="0"/>
              <a:t>99</a:t>
            </a:fld>
            <a:endParaRPr lang="en-US"/>
          </a:p>
        </p:txBody>
      </p:sp>
    </p:spTree>
    <p:extLst>
      <p:ext uri="{BB962C8B-B14F-4D97-AF65-F5344CB8AC3E}">
        <p14:creationId xmlns:p14="http://schemas.microsoft.com/office/powerpoint/2010/main" val="3596724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C741016-7366-7A44-92FE-8DD6F253E3EB}" type="datetimeFigureOut">
              <a:rPr lang="en-US" smtClean="0"/>
              <a:t>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7AA70-B2AB-E74F-8B7E-78805AD587A9}" type="slidenum">
              <a:rPr lang="en-US" smtClean="0"/>
              <a:t>‹#›</a:t>
            </a:fld>
            <a:endParaRPr lang="en-US"/>
          </a:p>
        </p:txBody>
      </p:sp>
    </p:spTree>
    <p:extLst>
      <p:ext uri="{BB962C8B-B14F-4D97-AF65-F5344CB8AC3E}">
        <p14:creationId xmlns:p14="http://schemas.microsoft.com/office/powerpoint/2010/main" val="1786514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741016-7366-7A44-92FE-8DD6F253E3EB}" type="datetimeFigureOut">
              <a:rPr lang="en-US" smtClean="0"/>
              <a:t>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7AA70-B2AB-E74F-8B7E-78805AD587A9}" type="slidenum">
              <a:rPr lang="en-US" smtClean="0"/>
              <a:t>‹#›</a:t>
            </a:fld>
            <a:endParaRPr lang="en-US"/>
          </a:p>
        </p:txBody>
      </p:sp>
    </p:spTree>
    <p:extLst>
      <p:ext uri="{BB962C8B-B14F-4D97-AF65-F5344CB8AC3E}">
        <p14:creationId xmlns:p14="http://schemas.microsoft.com/office/powerpoint/2010/main" val="44195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741016-7366-7A44-92FE-8DD6F253E3EB}" type="datetimeFigureOut">
              <a:rPr lang="en-US" smtClean="0"/>
              <a:t>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7AA70-B2AB-E74F-8B7E-78805AD587A9}" type="slidenum">
              <a:rPr lang="en-US" smtClean="0"/>
              <a:t>‹#›</a:t>
            </a:fld>
            <a:endParaRPr lang="en-US"/>
          </a:p>
        </p:txBody>
      </p:sp>
    </p:spTree>
    <p:extLst>
      <p:ext uri="{BB962C8B-B14F-4D97-AF65-F5344CB8AC3E}">
        <p14:creationId xmlns:p14="http://schemas.microsoft.com/office/powerpoint/2010/main" val="1634861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741016-7366-7A44-92FE-8DD6F253E3EB}" type="datetimeFigureOut">
              <a:rPr lang="en-US" smtClean="0"/>
              <a:t>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7AA70-B2AB-E74F-8B7E-78805AD587A9}" type="slidenum">
              <a:rPr lang="en-US" smtClean="0"/>
              <a:t>‹#›</a:t>
            </a:fld>
            <a:endParaRPr lang="en-US"/>
          </a:p>
        </p:txBody>
      </p:sp>
    </p:spTree>
    <p:extLst>
      <p:ext uri="{BB962C8B-B14F-4D97-AF65-F5344CB8AC3E}">
        <p14:creationId xmlns:p14="http://schemas.microsoft.com/office/powerpoint/2010/main" val="2765034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741016-7366-7A44-92FE-8DD6F253E3EB}" type="datetimeFigureOut">
              <a:rPr lang="en-US" smtClean="0"/>
              <a:t>10/4/15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7AA70-B2AB-E74F-8B7E-78805AD587A9}" type="slidenum">
              <a:rPr lang="en-US" smtClean="0"/>
              <a:t>‹#›</a:t>
            </a:fld>
            <a:endParaRPr lang="en-US"/>
          </a:p>
        </p:txBody>
      </p:sp>
    </p:spTree>
    <p:extLst>
      <p:ext uri="{BB962C8B-B14F-4D97-AF65-F5344CB8AC3E}">
        <p14:creationId xmlns:p14="http://schemas.microsoft.com/office/powerpoint/2010/main" val="578023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C741016-7366-7A44-92FE-8DD6F253E3EB}" type="datetimeFigureOut">
              <a:rPr lang="en-US" smtClean="0"/>
              <a:t>10/4/15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7AA70-B2AB-E74F-8B7E-78805AD587A9}" type="slidenum">
              <a:rPr lang="en-US" smtClean="0"/>
              <a:t>‹#›</a:t>
            </a:fld>
            <a:endParaRPr lang="en-US"/>
          </a:p>
        </p:txBody>
      </p:sp>
    </p:spTree>
    <p:extLst>
      <p:ext uri="{BB962C8B-B14F-4D97-AF65-F5344CB8AC3E}">
        <p14:creationId xmlns:p14="http://schemas.microsoft.com/office/powerpoint/2010/main" val="268588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C741016-7366-7A44-92FE-8DD6F253E3EB}" type="datetimeFigureOut">
              <a:rPr lang="en-US" smtClean="0"/>
              <a:t>10/4/15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A7AA70-B2AB-E74F-8B7E-78805AD587A9}" type="slidenum">
              <a:rPr lang="en-US" smtClean="0"/>
              <a:t>‹#›</a:t>
            </a:fld>
            <a:endParaRPr lang="en-US"/>
          </a:p>
        </p:txBody>
      </p:sp>
    </p:spTree>
    <p:extLst>
      <p:ext uri="{BB962C8B-B14F-4D97-AF65-F5344CB8AC3E}">
        <p14:creationId xmlns:p14="http://schemas.microsoft.com/office/powerpoint/2010/main" val="4177192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741016-7366-7A44-92FE-8DD6F253E3EB}" type="datetimeFigureOut">
              <a:rPr lang="en-US" smtClean="0"/>
              <a:t>10/4/15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A7AA70-B2AB-E74F-8B7E-78805AD587A9}" type="slidenum">
              <a:rPr lang="en-US" smtClean="0"/>
              <a:t>‹#›</a:t>
            </a:fld>
            <a:endParaRPr lang="en-US"/>
          </a:p>
        </p:txBody>
      </p:sp>
    </p:spTree>
    <p:extLst>
      <p:ext uri="{BB962C8B-B14F-4D97-AF65-F5344CB8AC3E}">
        <p14:creationId xmlns:p14="http://schemas.microsoft.com/office/powerpoint/2010/main" val="172550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41016-7366-7A44-92FE-8DD6F253E3EB}" type="datetimeFigureOut">
              <a:rPr lang="en-US" smtClean="0"/>
              <a:t>10/4/15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A7AA70-B2AB-E74F-8B7E-78805AD587A9}" type="slidenum">
              <a:rPr lang="en-US" smtClean="0"/>
              <a:t>‹#›</a:t>
            </a:fld>
            <a:endParaRPr lang="en-US"/>
          </a:p>
        </p:txBody>
      </p:sp>
    </p:spTree>
    <p:extLst>
      <p:ext uri="{BB962C8B-B14F-4D97-AF65-F5344CB8AC3E}">
        <p14:creationId xmlns:p14="http://schemas.microsoft.com/office/powerpoint/2010/main" val="1372088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741016-7366-7A44-92FE-8DD6F253E3EB}" type="datetimeFigureOut">
              <a:rPr lang="en-US" smtClean="0"/>
              <a:t>10/4/15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7AA70-B2AB-E74F-8B7E-78805AD587A9}" type="slidenum">
              <a:rPr lang="en-US" smtClean="0"/>
              <a:t>‹#›</a:t>
            </a:fld>
            <a:endParaRPr lang="en-US"/>
          </a:p>
        </p:txBody>
      </p:sp>
    </p:spTree>
    <p:extLst>
      <p:ext uri="{BB962C8B-B14F-4D97-AF65-F5344CB8AC3E}">
        <p14:creationId xmlns:p14="http://schemas.microsoft.com/office/powerpoint/2010/main" val="586834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741016-7366-7A44-92FE-8DD6F253E3EB}" type="datetimeFigureOut">
              <a:rPr lang="en-US" smtClean="0"/>
              <a:t>10/4/15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7AA70-B2AB-E74F-8B7E-78805AD587A9}" type="slidenum">
              <a:rPr lang="en-US" smtClean="0"/>
              <a:t>‹#›</a:t>
            </a:fld>
            <a:endParaRPr lang="en-US"/>
          </a:p>
        </p:txBody>
      </p:sp>
    </p:spTree>
    <p:extLst>
      <p:ext uri="{BB962C8B-B14F-4D97-AF65-F5344CB8AC3E}">
        <p14:creationId xmlns:p14="http://schemas.microsoft.com/office/powerpoint/2010/main" val="4283749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41016-7366-7A44-92FE-8DD6F253E3EB}" type="datetimeFigureOut">
              <a:rPr lang="en-US" smtClean="0"/>
              <a:t>10/4/15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A7AA70-B2AB-E74F-8B7E-78805AD587A9}" type="slidenum">
              <a:rPr lang="en-US" smtClean="0"/>
              <a:t>‹#›</a:t>
            </a:fld>
            <a:endParaRPr lang="en-US"/>
          </a:p>
        </p:txBody>
      </p:sp>
    </p:spTree>
    <p:extLst>
      <p:ext uri="{BB962C8B-B14F-4D97-AF65-F5344CB8AC3E}">
        <p14:creationId xmlns:p14="http://schemas.microsoft.com/office/powerpoint/2010/main" val="98648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81.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82.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83.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84.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85.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86.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87.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8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89.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90.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 Id="rId3" Type="http://schemas.openxmlformats.org/officeDocument/2006/relationships/image" Target="../media/image91.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92.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93.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94.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95.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96.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9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98.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99.JPG"/></Relationships>
</file>

<file path=ppt/slides/_rels/slide122.xml.rels><?xml version="1.0" encoding="UTF-8" standalone="yes"?>
<Relationships xmlns="http://schemas.openxmlformats.org/package/2006/relationships"><Relationship Id="rId3" Type="http://schemas.openxmlformats.org/officeDocument/2006/relationships/image" Target="../media/image100.jpg"/><Relationship Id="rId4" Type="http://schemas.openxmlformats.org/officeDocument/2006/relationships/image" Target="../media/image101.jpg"/><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02.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103.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104.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105.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106.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10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108.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109.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 Id="rId3" Type="http://schemas.openxmlformats.org/officeDocument/2006/relationships/image" Target="../media/image110.jp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 Id="rId3" Type="http://schemas.openxmlformats.org/officeDocument/2006/relationships/image" Target="../media/image111.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 Id="rId3" Type="http://schemas.openxmlformats.org/officeDocument/2006/relationships/image" Target="../media/image112.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113.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 Id="rId3" Type="http://schemas.openxmlformats.org/officeDocument/2006/relationships/image" Target="../media/image114.jp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1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116.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117.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118.jp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119.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120.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121.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 Id="rId3" Type="http://schemas.openxmlformats.org/officeDocument/2006/relationships/image" Target="../media/image122.jp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 Id="rId3" Type="http://schemas.openxmlformats.org/officeDocument/2006/relationships/image" Target="../media/image123.JP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 Id="rId3" Type="http://schemas.openxmlformats.org/officeDocument/2006/relationships/image" Target="../media/image1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125.jp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 Id="rId3" Type="http://schemas.openxmlformats.org/officeDocument/2006/relationships/image" Target="../media/image126.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 Id="rId3" Type="http://schemas.openxmlformats.org/officeDocument/2006/relationships/image" Target="../media/image127.jp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 Id="rId3" Type="http://schemas.openxmlformats.org/officeDocument/2006/relationships/image" Target="../media/image128.jp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 Id="rId3" Type="http://schemas.openxmlformats.org/officeDocument/2006/relationships/image" Target="../media/image129.JP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 Id="rId3" Type="http://schemas.openxmlformats.org/officeDocument/2006/relationships/image" Target="../media/image130.jp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 Id="rId3" Type="http://schemas.openxmlformats.org/officeDocument/2006/relationships/image" Target="../media/image131.JP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132.JP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 Id="rId3" Type="http://schemas.openxmlformats.org/officeDocument/2006/relationships/image" Target="../media/image13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 Id="rId3" Type="http://schemas.openxmlformats.org/officeDocument/2006/relationships/image" Target="../media/image134.JP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 Id="rId3" Type="http://schemas.openxmlformats.org/officeDocument/2006/relationships/image" Target="../media/image135.jp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 Id="rId3" Type="http://schemas.openxmlformats.org/officeDocument/2006/relationships/image" Target="../media/image136.jp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 Id="rId3" Type="http://schemas.openxmlformats.org/officeDocument/2006/relationships/image" Target="../media/image137.jp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 Id="rId3" Type="http://schemas.openxmlformats.org/officeDocument/2006/relationships/image" Target="../media/image138.jp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 Id="rId3" Type="http://schemas.openxmlformats.org/officeDocument/2006/relationships/image" Target="../media/image139.jp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 Id="rId3" Type="http://schemas.openxmlformats.org/officeDocument/2006/relationships/image" Target="../media/image140.JP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 Id="rId3" Type="http://schemas.openxmlformats.org/officeDocument/2006/relationships/image" Target="../media/image14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3.jp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 Id="rId3" Type="http://schemas.openxmlformats.org/officeDocument/2006/relationships/image" Target="../media/image142.jp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 Id="rId3" Type="http://schemas.openxmlformats.org/officeDocument/2006/relationships/image" Target="../media/image143.jp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 Id="rId3" Type="http://schemas.openxmlformats.org/officeDocument/2006/relationships/image" Target="../media/image144.jp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 Id="rId3" Type="http://schemas.openxmlformats.org/officeDocument/2006/relationships/image" Target="../media/image145.jp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 Id="rId3" Type="http://schemas.openxmlformats.org/officeDocument/2006/relationships/image" Target="../media/image146.jp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 Id="rId3" Type="http://schemas.openxmlformats.org/officeDocument/2006/relationships/image" Target="../media/image147.JP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 Id="rId3" Type="http://schemas.openxmlformats.org/officeDocument/2006/relationships/image" Target="../media/image148.JP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 Id="rId3" Type="http://schemas.openxmlformats.org/officeDocument/2006/relationships/image" Target="../media/image14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 Id="rId3" Type="http://schemas.openxmlformats.org/officeDocument/2006/relationships/image" Target="../media/image150.JP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 Id="rId3" Type="http://schemas.openxmlformats.org/officeDocument/2006/relationships/image" Target="../media/image151.jp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 Id="rId3" Type="http://schemas.openxmlformats.org/officeDocument/2006/relationships/image" Target="../media/image152.JP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 Id="rId3" Type="http://schemas.openxmlformats.org/officeDocument/2006/relationships/image" Target="../media/image153.JP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 Id="rId3" Type="http://schemas.openxmlformats.org/officeDocument/2006/relationships/image" Target="../media/image154.jp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 Id="rId3" Type="http://schemas.openxmlformats.org/officeDocument/2006/relationships/image" Target="../media/image155.jp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 Id="rId3" Type="http://schemas.openxmlformats.org/officeDocument/2006/relationships/image" Target="../media/image156.jp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 Id="rId3" Type="http://schemas.openxmlformats.org/officeDocument/2006/relationships/image" Target="../media/image15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4.jp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 Id="rId3" Type="http://schemas.openxmlformats.org/officeDocument/2006/relationships/image" Target="../media/image158.jp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 Id="rId3" Type="http://schemas.openxmlformats.org/officeDocument/2006/relationships/image" Target="../media/image159.jp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 Id="rId3" Type="http://schemas.openxmlformats.org/officeDocument/2006/relationships/image" Target="../media/image160.jp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 Id="rId3" Type="http://schemas.openxmlformats.org/officeDocument/2006/relationships/image" Target="../media/image161.jp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 Id="rId3" Type="http://schemas.openxmlformats.org/officeDocument/2006/relationships/image" Target="../media/image162.JP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7.xml"/><Relationship Id="rId3" Type="http://schemas.openxmlformats.org/officeDocument/2006/relationships/image" Target="../media/image163.jp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 Id="rId3" Type="http://schemas.openxmlformats.org/officeDocument/2006/relationships/image" Target="../media/image164.jp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 Id="rId3" Type="http://schemas.openxmlformats.org/officeDocument/2006/relationships/image" Target="../media/image16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jp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 Id="rId3" Type="http://schemas.openxmlformats.org/officeDocument/2006/relationships/image" Target="../media/image166.jp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 Id="rId3" Type="http://schemas.openxmlformats.org/officeDocument/2006/relationships/image" Target="../media/image167.jp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3.xml"/><Relationship Id="rId3" Type="http://schemas.openxmlformats.org/officeDocument/2006/relationships/image" Target="../media/image168.jp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4.xml"/><Relationship Id="rId3" Type="http://schemas.openxmlformats.org/officeDocument/2006/relationships/image" Target="../media/image169.JP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 Id="rId3" Type="http://schemas.openxmlformats.org/officeDocument/2006/relationships/image" Target="../media/image170.jp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 Id="rId3" Type="http://schemas.openxmlformats.org/officeDocument/2006/relationships/image" Target="../media/image171.JP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7.xml"/><Relationship Id="rId3" Type="http://schemas.openxmlformats.org/officeDocument/2006/relationships/image" Target="../media/image172.jp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 Id="rId3" Type="http://schemas.openxmlformats.org/officeDocument/2006/relationships/image" Target="../media/image173.jp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jp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 Id="rId3" Type="http://schemas.openxmlformats.org/officeDocument/2006/relationships/image" Target="../media/image174.JP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1.xml"/><Relationship Id="rId3" Type="http://schemas.openxmlformats.org/officeDocument/2006/relationships/image" Target="../media/image175.jp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 Id="rId3" Type="http://schemas.openxmlformats.org/officeDocument/2006/relationships/image" Target="../media/image176.jp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3.xml"/><Relationship Id="rId3" Type="http://schemas.openxmlformats.org/officeDocument/2006/relationships/image" Target="../media/image177.jp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 Id="rId3" Type="http://schemas.openxmlformats.org/officeDocument/2006/relationships/image" Target="../media/image178.JP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 Id="rId3" Type="http://schemas.openxmlformats.org/officeDocument/2006/relationships/image" Target="../media/image179.jp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 Id="rId3" Type="http://schemas.openxmlformats.org/officeDocument/2006/relationships/image" Target="../media/image180.JP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8.xml"/><Relationship Id="rId3" Type="http://schemas.openxmlformats.org/officeDocument/2006/relationships/image" Target="../media/image181.jp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9.xml"/><Relationship Id="rId3" Type="http://schemas.openxmlformats.org/officeDocument/2006/relationships/image" Target="../media/image18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jp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0.xml"/><Relationship Id="rId3" Type="http://schemas.openxmlformats.org/officeDocument/2006/relationships/image" Target="../media/image183.jp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1.xml"/><Relationship Id="rId3" Type="http://schemas.openxmlformats.org/officeDocument/2006/relationships/image" Target="../media/image184.jp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2.xml"/><Relationship Id="rId3" Type="http://schemas.openxmlformats.org/officeDocument/2006/relationships/image" Target="../media/image185.jp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4.xml"/><Relationship Id="rId3" Type="http://schemas.openxmlformats.org/officeDocument/2006/relationships/image" Target="../media/image186.JP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6.xml"/><Relationship Id="rId3" Type="http://schemas.openxmlformats.org/officeDocument/2006/relationships/image" Target="../media/image187.JP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7.xml"/><Relationship Id="rId3" Type="http://schemas.openxmlformats.org/officeDocument/2006/relationships/image" Target="../media/image188.JP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8.xml"/><Relationship Id="rId3" Type="http://schemas.openxmlformats.org/officeDocument/2006/relationships/image" Target="../media/image189.jp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0.xml"/><Relationship Id="rId3" Type="http://schemas.openxmlformats.org/officeDocument/2006/relationships/image" Target="../media/image190.jp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1.xml"/><Relationship Id="rId3" Type="http://schemas.openxmlformats.org/officeDocument/2006/relationships/image" Target="../media/image191.jp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2.xml"/><Relationship Id="rId3" Type="http://schemas.openxmlformats.org/officeDocument/2006/relationships/image" Target="../media/image192.jp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3.xml"/><Relationship Id="rId3" Type="http://schemas.openxmlformats.org/officeDocument/2006/relationships/image" Target="../media/image193.jp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4.xml"/><Relationship Id="rId3" Type="http://schemas.openxmlformats.org/officeDocument/2006/relationships/image" Target="../media/image194.jp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 Id="rId3" Type="http://schemas.openxmlformats.org/officeDocument/2006/relationships/image" Target="../media/image195.jp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 Id="rId3" Type="http://schemas.openxmlformats.org/officeDocument/2006/relationships/image" Target="../media/image196.jp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7.xml"/><Relationship Id="rId3" Type="http://schemas.openxmlformats.org/officeDocument/2006/relationships/image" Target="../media/image197.jp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9.xml"/><Relationship Id="rId3" Type="http://schemas.openxmlformats.org/officeDocument/2006/relationships/image" Target="../media/image19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8.jp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0.xml"/><Relationship Id="rId3" Type="http://schemas.openxmlformats.org/officeDocument/2006/relationships/image" Target="../media/image199.jp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1.xml"/><Relationship Id="rId3" Type="http://schemas.openxmlformats.org/officeDocument/2006/relationships/image" Target="../media/image200.JP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2.xml"/><Relationship Id="rId3" Type="http://schemas.openxmlformats.org/officeDocument/2006/relationships/image" Target="../media/image201.JP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3.xml"/><Relationship Id="rId3" Type="http://schemas.openxmlformats.org/officeDocument/2006/relationships/image" Target="../media/image202.JP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4.xml"/><Relationship Id="rId3" Type="http://schemas.openxmlformats.org/officeDocument/2006/relationships/image" Target="../media/image203.jp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5.xml"/><Relationship Id="rId3" Type="http://schemas.openxmlformats.org/officeDocument/2006/relationships/image" Target="../media/image204.jp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6.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7.xml"/><Relationship Id="rId3" Type="http://schemas.openxmlformats.org/officeDocument/2006/relationships/image" Target="../media/image205.jp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8.xml"/><Relationship Id="rId3" Type="http://schemas.openxmlformats.org/officeDocument/2006/relationships/image" Target="../media/image206.jp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jp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0.xml"/><Relationship Id="rId3" Type="http://schemas.openxmlformats.org/officeDocument/2006/relationships/image" Target="../media/image207.jp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1.xml"/><Relationship Id="rId3" Type="http://schemas.openxmlformats.org/officeDocument/2006/relationships/image" Target="../media/image208.jp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2.xml"/><Relationship Id="rId3" Type="http://schemas.openxmlformats.org/officeDocument/2006/relationships/image" Target="../media/image209.JP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3.xml"/><Relationship Id="rId3" Type="http://schemas.openxmlformats.org/officeDocument/2006/relationships/image" Target="../media/image210.jp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4.xml"/><Relationship Id="rId3" Type="http://schemas.openxmlformats.org/officeDocument/2006/relationships/image" Target="../media/image211.jp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5.xml"/><Relationship Id="rId3" Type="http://schemas.openxmlformats.org/officeDocument/2006/relationships/image" Target="../media/image212.jp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7.xml"/><Relationship Id="rId3" Type="http://schemas.openxmlformats.org/officeDocument/2006/relationships/image" Target="../media/image213.jp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8.xml"/><Relationship Id="rId3" Type="http://schemas.openxmlformats.org/officeDocument/2006/relationships/image" Target="../media/image214.jp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9.xml"/><Relationship Id="rId3" Type="http://schemas.openxmlformats.org/officeDocument/2006/relationships/image" Target="../media/image21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0.jpg"/></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1.xml"/><Relationship Id="rId3" Type="http://schemas.openxmlformats.org/officeDocument/2006/relationships/image" Target="../media/image216.JP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2.xml"/><Relationship Id="rId3" Type="http://schemas.openxmlformats.org/officeDocument/2006/relationships/image" Target="../media/image217.jp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3.xml"/><Relationship Id="rId3" Type="http://schemas.openxmlformats.org/officeDocument/2006/relationships/image" Target="../media/image218.jp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4.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5.xml"/><Relationship Id="rId3" Type="http://schemas.openxmlformats.org/officeDocument/2006/relationships/image" Target="../media/image219.jp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6.xml"/><Relationship Id="rId3" Type="http://schemas.openxmlformats.org/officeDocument/2006/relationships/image" Target="../media/image220.JP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7.xml"/><Relationship Id="rId3" Type="http://schemas.openxmlformats.org/officeDocument/2006/relationships/image" Target="../media/image221.jp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8.xml"/><Relationship Id="rId3" Type="http://schemas.openxmlformats.org/officeDocument/2006/relationships/image" Target="../media/image222.jp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1.jp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0.xml"/><Relationship Id="rId3" Type="http://schemas.openxmlformats.org/officeDocument/2006/relationships/image" Target="../media/image223.JP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1.xml"/><Relationship Id="rId3" Type="http://schemas.openxmlformats.org/officeDocument/2006/relationships/image" Target="../media/image224.jpe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2.xml"/><Relationship Id="rId3" Type="http://schemas.openxmlformats.org/officeDocument/2006/relationships/image" Target="../media/image225.JP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3.xml"/><Relationship Id="rId3" Type="http://schemas.openxmlformats.org/officeDocument/2006/relationships/image" Target="../media/image226.jp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4.xml"/><Relationship Id="rId3" Type="http://schemas.openxmlformats.org/officeDocument/2006/relationships/image" Target="../media/image227.jpg"/></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5.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6.xml"/><Relationship Id="rId3" Type="http://schemas.openxmlformats.org/officeDocument/2006/relationships/image" Target="../media/image228.jp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7.xml"/><Relationship Id="rId3" Type="http://schemas.openxmlformats.org/officeDocument/2006/relationships/image" Target="../media/image229.jpe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8.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9.xml"/><Relationship Id="rId3" Type="http://schemas.openxmlformats.org/officeDocument/2006/relationships/image" Target="../media/image2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0.xml"/><Relationship Id="rId3" Type="http://schemas.openxmlformats.org/officeDocument/2006/relationships/image" Target="../media/image231.JP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1.xml"/><Relationship Id="rId3" Type="http://schemas.openxmlformats.org/officeDocument/2006/relationships/image" Target="../media/image232.jp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2.xml"/><Relationship Id="rId3" Type="http://schemas.openxmlformats.org/officeDocument/2006/relationships/image" Target="../media/image233.JP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4.xml"/><Relationship Id="rId3" Type="http://schemas.openxmlformats.org/officeDocument/2006/relationships/image" Target="../media/image234.jp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5.xml"/><Relationship Id="rId3" Type="http://schemas.openxmlformats.org/officeDocument/2006/relationships/image" Target="../media/image235.jpg"/></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4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45.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4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1.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56.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5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58.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59.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60.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61.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6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6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64.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65.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66.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67.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68.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69.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70.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7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72.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73.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74.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75.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76.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77.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78.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79.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8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4596" y="465155"/>
            <a:ext cx="8572914" cy="5693866"/>
          </a:xfrm>
          <a:prstGeom prst="rect">
            <a:avLst/>
          </a:prstGeom>
          <a:noFill/>
        </p:spPr>
        <p:txBody>
          <a:bodyPr wrap="square" rtlCol="0">
            <a:spAutoFit/>
          </a:bodyPr>
          <a:lstStyle/>
          <a:p>
            <a:pPr algn="ctr"/>
            <a:r>
              <a:rPr lang="en-US" sz="5200" dirty="0" smtClean="0">
                <a:solidFill>
                  <a:schemeClr val="bg1"/>
                </a:solidFill>
                <a:latin typeface="Copperplate Gothic Bold"/>
              </a:rPr>
              <a:t>Select Cathedrals and Other Sacred Buildings of </a:t>
            </a:r>
            <a:br>
              <a:rPr lang="en-US" sz="5200" dirty="0" smtClean="0">
                <a:solidFill>
                  <a:schemeClr val="bg1"/>
                </a:solidFill>
                <a:latin typeface="Copperplate Gothic Bold"/>
              </a:rPr>
            </a:br>
            <a:r>
              <a:rPr lang="en-US" sz="5200" dirty="0" smtClean="0">
                <a:solidFill>
                  <a:schemeClr val="bg1"/>
                </a:solidFill>
                <a:latin typeface="Copperplate Gothic Bold"/>
              </a:rPr>
              <a:t>The Medieval Era</a:t>
            </a:r>
            <a:br>
              <a:rPr lang="en-US" sz="5200" dirty="0" smtClean="0">
                <a:solidFill>
                  <a:schemeClr val="bg1"/>
                </a:solidFill>
                <a:latin typeface="Copperplate Gothic Bold"/>
              </a:rPr>
            </a:br>
            <a:r>
              <a:rPr lang="en-US" sz="5200" dirty="0" smtClean="0">
                <a:solidFill>
                  <a:schemeClr val="bg1"/>
                </a:solidFill>
                <a:latin typeface="Copperplate Gothic Bold"/>
              </a:rPr>
              <a:t>(ca. 500-1500 A.D.)</a:t>
            </a:r>
            <a:br>
              <a:rPr lang="en-US" sz="5200" dirty="0" smtClean="0">
                <a:solidFill>
                  <a:schemeClr val="bg1"/>
                </a:solidFill>
                <a:latin typeface="Copperplate Gothic Bold"/>
              </a:rPr>
            </a:br>
            <a:endParaRPr lang="en-US" sz="5200" dirty="0" smtClean="0">
              <a:solidFill>
                <a:schemeClr val="bg1"/>
              </a:solidFill>
              <a:latin typeface="Copperplate Gothic Bold"/>
            </a:endParaRPr>
          </a:p>
          <a:p>
            <a:pPr algn="ctr"/>
            <a:r>
              <a:rPr lang="en-US" sz="5200" dirty="0" smtClean="0">
                <a:solidFill>
                  <a:schemeClr val="bg1"/>
                </a:solidFill>
                <a:latin typeface="Copperplate Gothic Bold"/>
              </a:rPr>
              <a:t>(</a:t>
            </a:r>
            <a:r>
              <a:rPr lang="en-US" sz="5200" smtClean="0">
                <a:solidFill>
                  <a:schemeClr val="bg1"/>
                </a:solidFill>
                <a:latin typeface="Copperplate Gothic Bold"/>
              </a:rPr>
              <a:t>Reduced Resolution)</a:t>
            </a:r>
            <a:endParaRPr lang="en-US" sz="5200" dirty="0" smtClean="0">
              <a:solidFill>
                <a:schemeClr val="bg1"/>
              </a:solidFill>
              <a:latin typeface="Copperplate Gothic Bold"/>
            </a:endParaRPr>
          </a:p>
        </p:txBody>
      </p:sp>
      <p:pic>
        <p:nvPicPr>
          <p:cNvPr id="3" name="old-roman-chant-excerpt.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6314774"/>
            <a:ext cx="812800" cy="812800"/>
          </a:xfrm>
          <a:prstGeom prst="rect">
            <a:avLst/>
          </a:prstGeom>
        </p:spPr>
      </p:pic>
    </p:spTree>
    <p:extLst>
      <p:ext uri="{BB962C8B-B14F-4D97-AF65-F5344CB8AC3E}">
        <p14:creationId xmlns:p14="http://schemas.microsoft.com/office/powerpoint/2010/main" val="7417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33692"/>
            <a:ext cx="3967218" cy="6370974"/>
          </a:xfrm>
          <a:prstGeom prst="rect">
            <a:avLst/>
          </a:prstGeom>
          <a:noFill/>
        </p:spPr>
        <p:txBody>
          <a:bodyPr wrap="square" rtlCol="0">
            <a:spAutoFit/>
          </a:bodyPr>
          <a:lstStyle/>
          <a:p>
            <a:r>
              <a:rPr lang="en-US" sz="2400" dirty="0" smtClean="0">
                <a:solidFill>
                  <a:srgbClr val="F2F2F2"/>
                </a:solidFill>
                <a:latin typeface="Copperplate Gothic Bold"/>
              </a:rPr>
              <a:t>Bust of Charlemagne (Reliquary Bust);</a:t>
            </a:r>
            <a:endParaRPr lang="en-US" sz="2400" dirty="0">
              <a:solidFill>
                <a:srgbClr val="F2F2F2"/>
              </a:solidFill>
              <a:latin typeface="Copperplate Gothic Bold"/>
            </a:endParaRPr>
          </a:p>
          <a:p>
            <a:r>
              <a:rPr lang="en-US" sz="2400" dirty="0" smtClean="0">
                <a:solidFill>
                  <a:srgbClr val="F2F2F2"/>
                </a:solidFill>
                <a:latin typeface="Copperplate Gothic Bold"/>
              </a:rPr>
              <a:t>Holds his skullcap.</a:t>
            </a:r>
          </a:p>
          <a:p>
            <a:endParaRPr lang="en-US" sz="2400" dirty="0">
              <a:solidFill>
                <a:srgbClr val="F2F2F2"/>
              </a:solidFill>
              <a:latin typeface="Copperplate Gothic Bold"/>
            </a:endParaRPr>
          </a:p>
          <a:p>
            <a:r>
              <a:rPr lang="en-US" sz="2400" dirty="0" smtClean="0">
                <a:solidFill>
                  <a:srgbClr val="F2F2F2"/>
                </a:solidFill>
                <a:latin typeface="Copperplate Gothic Bold"/>
              </a:rPr>
              <a:t>".</a:t>
            </a:r>
            <a:r>
              <a:rPr lang="en-US" sz="2400" dirty="0">
                <a:solidFill>
                  <a:srgbClr val="F2F2F2"/>
                </a:solidFill>
                <a:latin typeface="Copperplate Gothic Bold"/>
              </a:rPr>
              <a:t>.</a:t>
            </a:r>
            <a:r>
              <a:rPr lang="en-US" sz="2400" dirty="0" smtClean="0">
                <a:solidFill>
                  <a:srgbClr val="F2F2F2"/>
                </a:solidFill>
                <a:latin typeface="Copperplate Gothic Bold"/>
              </a:rPr>
              <a:t>.when </a:t>
            </a:r>
            <a:r>
              <a:rPr lang="en-US" sz="2400" dirty="0">
                <a:solidFill>
                  <a:srgbClr val="F2F2F2"/>
                </a:solidFill>
                <a:latin typeface="Copperplate Gothic Bold"/>
              </a:rPr>
              <a:t>he died in 814, Charlemagne’s empire encompassed much of Western Europe, and he had also ensured the survival of Christianity in the West. Today, Charlemagne is referred to by some as the father of Europe</a:t>
            </a:r>
            <a:r>
              <a:rPr lang="en-US" sz="2400" dirty="0" smtClean="0">
                <a:solidFill>
                  <a:srgbClr val="F2F2F2"/>
                </a:solidFill>
                <a:latin typeface="Copperplate Gothic Bold"/>
              </a:rPr>
              <a:t>."</a:t>
            </a:r>
          </a:p>
        </p:txBody>
      </p:sp>
      <p:pic>
        <p:nvPicPr>
          <p:cNvPr id="6" name="Picture 5" descr="Aachen_Domschatz_Buest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3470" y="0"/>
            <a:ext cx="4700530" cy="6858000"/>
          </a:xfrm>
          <a:prstGeom prst="rect">
            <a:avLst/>
          </a:prstGeom>
        </p:spPr>
      </p:pic>
    </p:spTree>
    <p:extLst>
      <p:ext uri="{BB962C8B-B14F-4D97-AF65-F5344CB8AC3E}">
        <p14:creationId xmlns:p14="http://schemas.microsoft.com/office/powerpoint/2010/main" val="4252365054"/>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Interior_of_the_Baptistry_of_St._John_dome,_Piazza_dei_Miracoli_(-Square_of_Miracles-),_Pisa,_Tuscany,_Central_Italy-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0313"/>
            <a:ext cx="9144000" cy="6086475"/>
          </a:xfrm>
          <a:prstGeom prst="rect">
            <a:avLst/>
          </a:prstGeom>
        </p:spPr>
      </p:pic>
    </p:spTree>
    <p:extLst>
      <p:ext uri="{BB962C8B-B14F-4D97-AF65-F5344CB8AC3E}">
        <p14:creationId xmlns:p14="http://schemas.microsoft.com/office/powerpoint/2010/main" val="158259062"/>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423892"/>
            <a:ext cx="8731671" cy="5509200"/>
          </a:xfrm>
          <a:prstGeom prst="rect">
            <a:avLst/>
          </a:prstGeom>
          <a:noFill/>
        </p:spPr>
        <p:txBody>
          <a:bodyPr wrap="square" rtlCol="0">
            <a:spAutoFit/>
          </a:bodyPr>
          <a:lstStyle/>
          <a:p>
            <a:r>
              <a:rPr lang="en-US" sz="3200" dirty="0" smtClean="0">
                <a:solidFill>
                  <a:schemeClr val="bg1">
                    <a:lumMod val="85000"/>
                  </a:schemeClr>
                </a:solidFill>
                <a:latin typeface="Copperplate Gothic Bold"/>
              </a:rPr>
              <a:t>Ely Cathedral,</a:t>
            </a:r>
          </a:p>
          <a:p>
            <a:r>
              <a:rPr lang="en-US" sz="3200" dirty="0" smtClean="0">
                <a:solidFill>
                  <a:schemeClr val="bg1">
                    <a:lumMod val="85000"/>
                  </a:schemeClr>
                </a:solidFill>
                <a:latin typeface="Copperplate Gothic Bold"/>
              </a:rPr>
              <a:t>United Kingdom</a:t>
            </a:r>
          </a:p>
          <a:p>
            <a:r>
              <a:rPr lang="en-US" sz="3200" dirty="0" smtClean="0">
                <a:solidFill>
                  <a:schemeClr val="bg1">
                    <a:lumMod val="85000"/>
                  </a:schemeClr>
                </a:solidFill>
                <a:latin typeface="Copperplate Gothic Bold"/>
              </a:rPr>
              <a:t>1083-1375</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"Architecturally it is outstanding both for its scale and stylistic details. Having been built in a monumental Romanesque style, the galilee porch, lady chapel and choir were rebuilt in an exuberant Decorated Gothic</a:t>
            </a:r>
            <a:r>
              <a:rPr lang="en-US" sz="3200" dirty="0" smtClean="0">
                <a:solidFill>
                  <a:schemeClr val="bg1">
                    <a:lumMod val="85000"/>
                  </a:schemeClr>
                </a:solidFill>
                <a:latin typeface="Copperplate Gothic Bold"/>
              </a:rPr>
              <a:t>."</a:t>
            </a:r>
          </a:p>
        </p:txBody>
      </p:sp>
    </p:spTree>
    <p:extLst>
      <p:ext uri="{BB962C8B-B14F-4D97-AF65-F5344CB8AC3E}">
        <p14:creationId xmlns:p14="http://schemas.microsoft.com/office/powerpoint/2010/main" val="217007383"/>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03px-Ely_Cathedral_Exterior,_Cambridgeshire,_UK_-_Dilif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3212" y="-1"/>
            <a:ext cx="4607478" cy="6876833"/>
          </a:xfrm>
          <a:prstGeom prst="rect">
            <a:avLst/>
          </a:prstGeom>
        </p:spPr>
      </p:pic>
    </p:spTree>
    <p:extLst>
      <p:ext uri="{BB962C8B-B14F-4D97-AF65-F5344CB8AC3E}">
        <p14:creationId xmlns:p14="http://schemas.microsoft.com/office/powerpoint/2010/main" val="2875364268"/>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ly_Cathedral_-_East_end_-_geograph.org.uk_-_148438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8677304"/>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455px-Ely_Cathedral_Nave_Ceiling,_Cambridgeshire,_UK_-_Dilif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8951" y="1883"/>
            <a:ext cx="3456670" cy="6844966"/>
          </a:xfrm>
          <a:prstGeom prst="rect">
            <a:avLst/>
          </a:prstGeom>
        </p:spPr>
      </p:pic>
    </p:spTree>
    <p:extLst>
      <p:ext uri="{BB962C8B-B14F-4D97-AF65-F5344CB8AC3E}">
        <p14:creationId xmlns:p14="http://schemas.microsoft.com/office/powerpoint/2010/main" val="1990690199"/>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Ely_Cathedral_High_Altar,_Cambridgeshire,_UK_-_Dilif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1561"/>
            <a:ext cx="9144000" cy="6486525"/>
          </a:xfrm>
          <a:prstGeom prst="rect">
            <a:avLst/>
          </a:prstGeom>
        </p:spPr>
      </p:pic>
    </p:spTree>
    <p:extLst>
      <p:ext uri="{BB962C8B-B14F-4D97-AF65-F5344CB8AC3E}">
        <p14:creationId xmlns:p14="http://schemas.microsoft.com/office/powerpoint/2010/main" val="437838413"/>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93px-Ely_Cathedral_Octagon_Lantern_3,_Cambridgeshire,_UK_-_Dilif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646" y="0"/>
            <a:ext cx="3762986" cy="6869548"/>
          </a:xfrm>
          <a:prstGeom prst="rect">
            <a:avLst/>
          </a:prstGeom>
        </p:spPr>
      </p:pic>
    </p:spTree>
    <p:extLst>
      <p:ext uri="{BB962C8B-B14F-4D97-AF65-F5344CB8AC3E}">
        <p14:creationId xmlns:p14="http://schemas.microsoft.com/office/powerpoint/2010/main" val="85302192"/>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93px-Ely_Cathedral_Organ,_Cambridgeshire,_UK_-_Dilif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8417" y="0"/>
            <a:ext cx="3752490" cy="6858000"/>
          </a:xfrm>
          <a:prstGeom prst="rect">
            <a:avLst/>
          </a:prstGeom>
        </p:spPr>
      </p:pic>
    </p:spTree>
    <p:extLst>
      <p:ext uri="{BB962C8B-B14F-4D97-AF65-F5344CB8AC3E}">
        <p14:creationId xmlns:p14="http://schemas.microsoft.com/office/powerpoint/2010/main" val="788488510"/>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66px-A_tower_on_the_south-west-transept_of_Ely_Cathedr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2012" y="0"/>
            <a:ext cx="4311588" cy="6863500"/>
          </a:xfrm>
          <a:prstGeom prst="rect">
            <a:avLst/>
          </a:prstGeom>
        </p:spPr>
      </p:pic>
    </p:spTree>
    <p:extLst>
      <p:ext uri="{BB962C8B-B14F-4D97-AF65-F5344CB8AC3E}">
        <p14:creationId xmlns:p14="http://schemas.microsoft.com/office/powerpoint/2010/main" val="4006366209"/>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1524108"/>
            <a:ext cx="8731671" cy="2554545"/>
          </a:xfrm>
          <a:prstGeom prst="rect">
            <a:avLst/>
          </a:prstGeom>
          <a:noFill/>
        </p:spPr>
        <p:txBody>
          <a:bodyPr wrap="square" rtlCol="0">
            <a:spAutoFit/>
          </a:bodyPr>
          <a:lstStyle/>
          <a:p>
            <a:r>
              <a:rPr lang="en-US" sz="3200" dirty="0" err="1" smtClean="0">
                <a:solidFill>
                  <a:schemeClr val="bg1">
                    <a:lumMod val="85000"/>
                  </a:schemeClr>
                </a:solidFill>
                <a:latin typeface="Copperplate Gothic Bold"/>
              </a:rPr>
              <a:t>Etchmiadzin</a:t>
            </a:r>
            <a:r>
              <a:rPr lang="en-US" sz="3200" dirty="0" smtClean="0">
                <a:solidFill>
                  <a:schemeClr val="bg1">
                    <a:lumMod val="85000"/>
                  </a:schemeClr>
                </a:solidFill>
                <a:latin typeface="Copperplate Gothic Bold"/>
              </a:rPr>
              <a:t> Cathedral,</a:t>
            </a:r>
          </a:p>
          <a:p>
            <a:r>
              <a:rPr lang="en-US" sz="3200" dirty="0" err="1" smtClean="0">
                <a:solidFill>
                  <a:schemeClr val="bg1">
                    <a:lumMod val="85000"/>
                  </a:schemeClr>
                </a:solidFill>
                <a:latin typeface="Copperplate Gothic Bold"/>
              </a:rPr>
              <a:t>Vagharshapat</a:t>
            </a:r>
            <a:r>
              <a:rPr lang="en-US" sz="3200" dirty="0" smtClean="0">
                <a:solidFill>
                  <a:schemeClr val="bg1">
                    <a:lumMod val="85000"/>
                  </a:schemeClr>
                </a:solidFill>
                <a:latin typeface="Copperplate Gothic Bold"/>
              </a:rPr>
              <a:t>, Armenia</a:t>
            </a:r>
          </a:p>
          <a:p>
            <a:r>
              <a:rPr lang="en-US" sz="3200" dirty="0" smtClean="0">
                <a:solidFill>
                  <a:schemeClr val="bg1">
                    <a:lumMod val="85000"/>
                  </a:schemeClr>
                </a:solidFill>
                <a:latin typeface="Copperplate Gothic Bold"/>
              </a:rPr>
              <a:t>Completed 483</a:t>
            </a:r>
            <a:br>
              <a:rPr lang="en-US" sz="3200" dirty="0" smtClean="0">
                <a:solidFill>
                  <a:schemeClr val="bg1">
                    <a:lumMod val="85000"/>
                  </a:schemeClr>
                </a:solidFill>
                <a:latin typeface="Copperplate Gothic Bold"/>
              </a:rPr>
            </a:br>
            <a:r>
              <a:rPr lang="en-US" sz="3200" dirty="0" smtClean="0">
                <a:solidFill>
                  <a:schemeClr val="bg1">
                    <a:lumMod val="85000"/>
                  </a:schemeClr>
                </a:solidFill>
                <a:latin typeface="Copperplate Gothic Bold"/>
              </a:rPr>
              <a:t/>
            </a:r>
            <a:br>
              <a:rPr lang="en-US" sz="3200" dirty="0" smtClean="0">
                <a:solidFill>
                  <a:schemeClr val="bg1">
                    <a:lumMod val="85000"/>
                  </a:schemeClr>
                </a:solidFill>
                <a:latin typeface="Copperplate Gothic Bold"/>
              </a:rPr>
            </a:br>
            <a:r>
              <a:rPr lang="en-US" sz="3200" dirty="0" smtClean="0">
                <a:solidFill>
                  <a:schemeClr val="bg1">
                    <a:lumMod val="85000"/>
                  </a:schemeClr>
                </a:solidFill>
                <a:latin typeface="Copperplate Gothic Bold"/>
              </a:rPr>
              <a:t>Oldest Cathedral in the world</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29196709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Karlsschrein_front_side_lef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1208239"/>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Echmiadzin_Cathedral_do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4358217"/>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Erevan_-_Armenia_(28884222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404"/>
            <a:ext cx="9153924" cy="6450656"/>
          </a:xfrm>
          <a:prstGeom prst="rect">
            <a:avLst/>
          </a:prstGeom>
        </p:spPr>
      </p:pic>
    </p:spTree>
    <p:extLst>
      <p:ext uri="{BB962C8B-B14F-4D97-AF65-F5344CB8AC3E}">
        <p14:creationId xmlns:p14="http://schemas.microsoft.com/office/powerpoint/2010/main" val="2716401177"/>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Etchmiadzin_cupol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3474"/>
            <a:ext cx="9148694" cy="6103894"/>
          </a:xfrm>
          <a:prstGeom prst="rect">
            <a:avLst/>
          </a:prstGeom>
        </p:spPr>
      </p:pic>
    </p:spTree>
    <p:extLst>
      <p:ext uri="{BB962C8B-B14F-4D97-AF65-F5344CB8AC3E}">
        <p14:creationId xmlns:p14="http://schemas.microsoft.com/office/powerpoint/2010/main" val="586165833"/>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94196"/>
            <a:ext cx="8897044" cy="6494085"/>
          </a:xfrm>
          <a:prstGeom prst="rect">
            <a:avLst/>
          </a:prstGeom>
          <a:noFill/>
        </p:spPr>
        <p:txBody>
          <a:bodyPr wrap="square" rtlCol="0">
            <a:spAutoFit/>
          </a:bodyPr>
          <a:lstStyle/>
          <a:p>
            <a:r>
              <a:rPr lang="en-US" sz="3200" dirty="0" smtClean="0">
                <a:solidFill>
                  <a:schemeClr val="bg1">
                    <a:lumMod val="85000"/>
                  </a:schemeClr>
                </a:solidFill>
                <a:latin typeface="Copperplate Gothic Bold"/>
              </a:rPr>
              <a:t>Florence Cathedral,</a:t>
            </a:r>
          </a:p>
          <a:p>
            <a:r>
              <a:rPr lang="en-US" sz="3200" dirty="0" smtClean="0">
                <a:solidFill>
                  <a:schemeClr val="bg1">
                    <a:lumMod val="85000"/>
                  </a:schemeClr>
                </a:solidFill>
                <a:latin typeface="Copperplate Gothic Bold"/>
              </a:rPr>
              <a:t>Italy</a:t>
            </a:r>
          </a:p>
          <a:p>
            <a:r>
              <a:rPr lang="en-US" sz="3200" dirty="0" smtClean="0">
                <a:solidFill>
                  <a:schemeClr val="bg1">
                    <a:lumMod val="85000"/>
                  </a:schemeClr>
                </a:solidFill>
                <a:latin typeface="Copperplate Gothic Bold"/>
              </a:rPr>
              <a:t>1296-1436</a:t>
            </a:r>
          </a:p>
          <a:p>
            <a:endParaRPr lang="en-US" sz="3200" dirty="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"part </a:t>
            </a:r>
            <a:r>
              <a:rPr lang="en-US" sz="3200" dirty="0">
                <a:solidFill>
                  <a:schemeClr val="bg1">
                    <a:lumMod val="85000"/>
                  </a:schemeClr>
                </a:solidFill>
                <a:latin typeface="Copperplate Gothic Bold"/>
              </a:rPr>
              <a:t>of the UNESCO World Heritage Site covering the historic </a:t>
            </a:r>
            <a:r>
              <a:rPr lang="en-US" sz="3200" dirty="0" err="1">
                <a:solidFill>
                  <a:schemeClr val="bg1">
                    <a:lumMod val="85000"/>
                  </a:schemeClr>
                </a:solidFill>
                <a:latin typeface="Copperplate Gothic Bold"/>
              </a:rPr>
              <a:t>centre</a:t>
            </a:r>
            <a:r>
              <a:rPr lang="en-US" sz="3200" dirty="0">
                <a:solidFill>
                  <a:schemeClr val="bg1">
                    <a:lumMod val="85000"/>
                  </a:schemeClr>
                </a:solidFill>
                <a:latin typeface="Copperplate Gothic Bold"/>
              </a:rPr>
              <a:t> of Florence </a:t>
            </a:r>
            <a:r>
              <a:rPr lang="en-US" sz="3200" dirty="0" smtClean="0">
                <a:solidFill>
                  <a:schemeClr val="bg1">
                    <a:lumMod val="85000"/>
                  </a:schemeClr>
                </a:solidFill>
                <a:latin typeface="Copperplate Gothic Bold"/>
              </a:rPr>
              <a:t>[...] </a:t>
            </a:r>
            <a:r>
              <a:rPr lang="en-US" sz="3200" dirty="0">
                <a:solidFill>
                  <a:schemeClr val="bg1">
                    <a:lumMod val="85000"/>
                  </a:schemeClr>
                </a:solidFill>
                <a:latin typeface="Copperplate Gothic Bold"/>
              </a:rPr>
              <a:t>a major attraction to tourists visiting the region of Tuscany. The basilica is one of Italy's largest churches, and until development of new structural materials in the modern era, the dome was the largest in the world</a:t>
            </a:r>
            <a:r>
              <a:rPr lang="en-US" sz="3200" dirty="0" smtClean="0">
                <a:solidFill>
                  <a:schemeClr val="bg1">
                    <a:lumMod val="85000"/>
                  </a:schemeClr>
                </a:solidFill>
                <a:latin typeface="Copperplate Gothic Bold"/>
              </a:rPr>
              <a:t>."</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921446807"/>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907527"/>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640px-Florence_Duomo_from_Michelangelo_hi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8" y="62737"/>
            <a:ext cx="9159658" cy="6640750"/>
          </a:xfrm>
          <a:prstGeom prst="rect">
            <a:avLst/>
          </a:prstGeom>
        </p:spPr>
      </p:pic>
    </p:spTree>
    <p:extLst>
      <p:ext uri="{BB962C8B-B14F-4D97-AF65-F5344CB8AC3E}">
        <p14:creationId xmlns:p14="http://schemas.microsoft.com/office/powerpoint/2010/main" val="4034538489"/>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907527"/>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640px-Santa_Maria_del_Fiore_(Florence)_facade_2013_Febru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58000"/>
          </a:xfrm>
          <a:prstGeom prst="rect">
            <a:avLst/>
          </a:prstGeom>
        </p:spPr>
      </p:pic>
    </p:spTree>
    <p:extLst>
      <p:ext uri="{BB962C8B-B14F-4D97-AF65-F5344CB8AC3E}">
        <p14:creationId xmlns:p14="http://schemas.microsoft.com/office/powerpoint/2010/main" val="610356894"/>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907527"/>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640px-Scale_interne_per_l'ascesa_alla_cupola_del_duomo_di_firenze_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20"/>
            <a:ext cx="9126774" cy="6089269"/>
          </a:xfrm>
          <a:prstGeom prst="rect">
            <a:avLst/>
          </a:prstGeom>
        </p:spPr>
      </p:pic>
    </p:spTree>
    <p:extLst>
      <p:ext uri="{BB962C8B-B14F-4D97-AF65-F5344CB8AC3E}">
        <p14:creationId xmlns:p14="http://schemas.microsoft.com/office/powerpoint/2010/main" val="2558315344"/>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907527"/>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600px-Duomo_di_firenze_da_terrazza_in_p._duomo,_cupola,_lanter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012" y="0"/>
            <a:ext cx="4572000" cy="6858000"/>
          </a:xfrm>
          <a:prstGeom prst="rect">
            <a:avLst/>
          </a:prstGeom>
        </p:spPr>
      </p:pic>
    </p:spTree>
    <p:extLst>
      <p:ext uri="{BB962C8B-B14F-4D97-AF65-F5344CB8AC3E}">
        <p14:creationId xmlns:p14="http://schemas.microsoft.com/office/powerpoint/2010/main" val="3159293057"/>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907527"/>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640px-Santa_maria_del_fiore,_tribuna_di_san_zanobi,_altare_di_san_zanobi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spTree>
    <p:extLst>
      <p:ext uri="{BB962C8B-B14F-4D97-AF65-F5344CB8AC3E}">
        <p14:creationId xmlns:p14="http://schemas.microsoft.com/office/powerpoint/2010/main" val="2903705394"/>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907527"/>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640px-Santa_maria_del_fiore,_pavimento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668731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0" y="211694"/>
            <a:ext cx="2629138" cy="6368458"/>
          </a:xfrm>
          <a:prstGeom prst="rect">
            <a:avLst/>
          </a:prstGeom>
          <a:noFill/>
        </p:spPr>
        <p:txBody>
          <a:bodyPr wrap="square" rtlCol="0">
            <a:noAutofit/>
          </a:bodyPr>
          <a:lstStyle/>
          <a:p>
            <a:r>
              <a:rPr lang="en-US" sz="2400" dirty="0" smtClean="0">
                <a:solidFill>
                  <a:schemeClr val="bg1">
                    <a:lumMod val="85000"/>
                  </a:schemeClr>
                </a:solidFill>
                <a:latin typeface="Copperplate Gothic Bold"/>
              </a:rPr>
              <a:t>Eye of God</a:t>
            </a:r>
          </a:p>
          <a:p>
            <a:r>
              <a:rPr lang="en-US" sz="2400" dirty="0" smtClean="0">
                <a:solidFill>
                  <a:schemeClr val="bg1">
                    <a:lumMod val="85000"/>
                  </a:schemeClr>
                </a:solidFill>
                <a:latin typeface="Copperplate Gothic Bold"/>
              </a:rPr>
              <a:t>(</a:t>
            </a:r>
            <a:r>
              <a:rPr lang="en-US" sz="2400" dirty="0">
                <a:solidFill>
                  <a:schemeClr val="bg1">
                    <a:lumMod val="85000"/>
                  </a:schemeClr>
                </a:solidFill>
                <a:latin typeface="Copperplate Gothic Bold"/>
              </a:rPr>
              <a:t>symbolizes </a:t>
            </a:r>
            <a:r>
              <a:rPr lang="en-US" sz="2400" dirty="0" smtClean="0">
                <a:solidFill>
                  <a:schemeClr val="bg1">
                    <a:lumMod val="85000"/>
                  </a:schemeClr>
                </a:solidFill>
                <a:latin typeface="Copperplate Gothic Bold"/>
              </a:rPr>
              <a:t>omnipresence  /omniscience </a:t>
            </a:r>
            <a:r>
              <a:rPr lang="en-US" sz="2400" dirty="0">
                <a:solidFill>
                  <a:schemeClr val="bg1">
                    <a:lumMod val="85000"/>
                  </a:schemeClr>
                </a:solidFill>
                <a:latin typeface="Copperplate Gothic Bold"/>
              </a:rPr>
              <a:t>of </a:t>
            </a:r>
            <a:r>
              <a:rPr lang="en-US" sz="2400" dirty="0" smtClean="0">
                <a:solidFill>
                  <a:schemeClr val="bg1">
                    <a:lumMod val="85000"/>
                  </a:schemeClr>
                </a:solidFill>
                <a:latin typeface="Copperplate Gothic Bold"/>
              </a:rPr>
              <a:t>God;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the triangle also represents </a:t>
            </a:r>
            <a:r>
              <a:rPr lang="en-US" sz="2400" dirty="0">
                <a:solidFill>
                  <a:schemeClr val="bg1">
                    <a:lumMod val="85000"/>
                  </a:schemeClr>
                </a:solidFill>
                <a:latin typeface="Copperplate Gothic Bold"/>
              </a:rPr>
              <a:t>the </a:t>
            </a:r>
            <a:r>
              <a:rPr lang="en-US" sz="2400" dirty="0" smtClean="0">
                <a:solidFill>
                  <a:schemeClr val="bg1">
                    <a:lumMod val="85000"/>
                  </a:schemeClr>
                </a:solidFill>
                <a:latin typeface="Copperplate Gothic Bold"/>
              </a:rPr>
              <a:t>Trinity)</a:t>
            </a:r>
          </a:p>
          <a:p>
            <a:endParaRPr lang="en-US" sz="2400" dirty="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this is the  earliest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"Eye of God"</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within a triangle in a medieval church</a:t>
            </a:r>
          </a:p>
        </p:txBody>
      </p:sp>
      <p:pic>
        <p:nvPicPr>
          <p:cNvPr id="3" name="Picture 2" descr="Aachen_Germany_Imperial-Cathedral-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9536" y="0"/>
            <a:ext cx="6514464" cy="6858000"/>
          </a:xfrm>
          <a:prstGeom prst="rect">
            <a:avLst/>
          </a:prstGeom>
        </p:spPr>
      </p:pic>
    </p:spTree>
    <p:extLst>
      <p:ext uri="{BB962C8B-B14F-4D97-AF65-F5344CB8AC3E}">
        <p14:creationId xmlns:p14="http://schemas.microsoft.com/office/powerpoint/2010/main" val="2167817306"/>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907527"/>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528px-Florence_Duomo_Ceil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632" y="0"/>
            <a:ext cx="7543800" cy="6858000"/>
          </a:xfrm>
          <a:prstGeom prst="rect">
            <a:avLst/>
          </a:prstGeom>
        </p:spPr>
      </p:pic>
    </p:spTree>
    <p:extLst>
      <p:ext uri="{BB962C8B-B14F-4D97-AF65-F5344CB8AC3E}">
        <p14:creationId xmlns:p14="http://schemas.microsoft.com/office/powerpoint/2010/main" val="3130059443"/>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907527"/>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4" name="Picture 3" descr="925px-Lorenzo_Ghiberti_e_Bernardo_di_Francesco,_ascensione,_14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593" y="27711"/>
            <a:ext cx="7020018" cy="6830290"/>
          </a:xfrm>
          <a:prstGeom prst="rect">
            <a:avLst/>
          </a:prstGeom>
        </p:spPr>
      </p:pic>
    </p:spTree>
    <p:extLst>
      <p:ext uri="{BB962C8B-B14F-4D97-AF65-F5344CB8AC3E}">
        <p14:creationId xmlns:p14="http://schemas.microsoft.com/office/powerpoint/2010/main" val="59475981"/>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907527"/>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7" name="Picture 6" descr="Duomo_di_firenze,_medaglioni_intarsiati_in_marmi_nei_timpani_delle_finestre_sui_fianchi_1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98255"/>
            <a:ext cx="4337662" cy="3776809"/>
          </a:xfrm>
          <a:prstGeom prst="rect">
            <a:avLst/>
          </a:prstGeom>
        </p:spPr>
      </p:pic>
      <p:pic>
        <p:nvPicPr>
          <p:cNvPr id="8" name="Picture 7" descr="Duomo_di_firenze,_medaglioni_intarsiati_in_marmi_nei_timpani_delle_finestre_sui_fianchi_2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5691" y="1398255"/>
            <a:ext cx="4398309" cy="3776809"/>
          </a:xfrm>
          <a:prstGeom prst="rect">
            <a:avLst/>
          </a:prstGeom>
        </p:spPr>
      </p:pic>
    </p:spTree>
    <p:extLst>
      <p:ext uri="{BB962C8B-B14F-4D97-AF65-F5344CB8AC3E}">
        <p14:creationId xmlns:p14="http://schemas.microsoft.com/office/powerpoint/2010/main" val="1349898867"/>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907527"/>
          </a:xfrm>
          <a:prstGeom prst="rect">
            <a:avLst/>
          </a:prstGeom>
          <a:noFill/>
        </p:spPr>
        <p:txBody>
          <a:bodyPr wrap="square" rtlCol="0">
            <a:noAutofit/>
          </a:bodyPr>
          <a:lstStyle/>
          <a:p>
            <a:r>
              <a:rPr lang="en-US" sz="2400" dirty="0" smtClean="0">
                <a:solidFill>
                  <a:schemeClr val="bg1">
                    <a:lumMod val="85000"/>
                  </a:schemeClr>
                </a:solidFill>
                <a:latin typeface="Copperplate Gothic Bold"/>
              </a:rPr>
              <a:t>Solar </a:t>
            </a:r>
            <a:r>
              <a:rPr lang="en-US" sz="2400" dirty="0" err="1" smtClean="0">
                <a:solidFill>
                  <a:schemeClr val="bg1">
                    <a:lumMod val="85000"/>
                  </a:schemeClr>
                </a:solidFill>
                <a:latin typeface="Copperplate Gothic Bold"/>
              </a:rPr>
              <a:t>Gnonmon</a:t>
            </a:r>
            <a:r>
              <a:rPr lang="en-US" sz="2400" dirty="0">
                <a:solidFill>
                  <a:schemeClr val="bg1">
                    <a:lumMod val="85000"/>
                  </a:schemeClr>
                </a:solidFill>
                <a:latin typeface="Copperplate Gothic Bold"/>
              </a:rPr>
              <a:t> </a:t>
            </a:r>
            <a:r>
              <a:rPr lang="en-US" sz="2400" dirty="0" smtClean="0">
                <a:solidFill>
                  <a:schemeClr val="bg1">
                    <a:lumMod val="85000"/>
                  </a:schemeClr>
                </a:solidFill>
                <a:latin typeface="Copperplate Gothic Bold"/>
              </a:rPr>
              <a:t>(highest in the world): At the summer solstice, the sunlight lands in the circle. </a:t>
            </a:r>
          </a:p>
        </p:txBody>
      </p:sp>
      <p:pic>
        <p:nvPicPr>
          <p:cNvPr id="2" name="Picture 1" descr="640px-Osservazione_del_solstizio_21.06.12,_fi,_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55" y="970265"/>
            <a:ext cx="7850314" cy="5887736"/>
          </a:xfrm>
          <a:prstGeom prst="rect">
            <a:avLst/>
          </a:prstGeom>
        </p:spPr>
      </p:pic>
    </p:spTree>
    <p:extLst>
      <p:ext uri="{BB962C8B-B14F-4D97-AF65-F5344CB8AC3E}">
        <p14:creationId xmlns:p14="http://schemas.microsoft.com/office/powerpoint/2010/main" val="3067687540"/>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37243"/>
            <a:ext cx="9144000" cy="6001642"/>
          </a:xfrm>
          <a:prstGeom prst="rect">
            <a:avLst/>
          </a:prstGeom>
          <a:noFill/>
        </p:spPr>
        <p:txBody>
          <a:bodyPr wrap="square" rtlCol="0">
            <a:spAutoFit/>
          </a:bodyPr>
          <a:lstStyle/>
          <a:p>
            <a:r>
              <a:rPr lang="en-US" sz="3200" dirty="0">
                <a:solidFill>
                  <a:schemeClr val="bg1">
                    <a:lumMod val="85000"/>
                  </a:schemeClr>
                </a:solidFill>
                <a:latin typeface="Copperplate Gothic Bold"/>
              </a:rPr>
              <a:t>Great </a:t>
            </a:r>
            <a:r>
              <a:rPr lang="en-US" sz="3200" dirty="0" smtClean="0">
                <a:solidFill>
                  <a:schemeClr val="bg1">
                    <a:lumMod val="85000"/>
                  </a:schemeClr>
                </a:solidFill>
                <a:latin typeface="Copperplate Gothic Bold"/>
              </a:rPr>
              <a:t>Mosque-Cathedral ["</a:t>
            </a:r>
            <a:r>
              <a:rPr lang="en-US" sz="3200" dirty="0" err="1" smtClean="0">
                <a:solidFill>
                  <a:schemeClr val="bg1">
                    <a:lumMod val="85000"/>
                  </a:schemeClr>
                </a:solidFill>
                <a:latin typeface="Copperplate Gothic Bold"/>
              </a:rPr>
              <a:t>Mezquita</a:t>
            </a:r>
            <a:r>
              <a:rPr lang="en-US" sz="3200" dirty="0" smtClean="0">
                <a:solidFill>
                  <a:schemeClr val="bg1">
                    <a:lumMod val="85000"/>
                  </a:schemeClr>
                </a:solidFill>
                <a:latin typeface="Copperplate Gothic Bold"/>
              </a:rPr>
              <a:t>"]</a:t>
            </a:r>
            <a:br>
              <a:rPr lang="en-US" sz="3200" dirty="0" smtClean="0">
                <a:solidFill>
                  <a:schemeClr val="bg1">
                    <a:lumMod val="85000"/>
                  </a:schemeClr>
                </a:solidFill>
                <a:latin typeface="Copperplate Gothic Bold"/>
              </a:rPr>
            </a:br>
            <a:r>
              <a:rPr lang="en-US" sz="3200" dirty="0" smtClean="0">
                <a:solidFill>
                  <a:schemeClr val="bg1">
                    <a:lumMod val="85000"/>
                  </a:schemeClr>
                </a:solidFill>
                <a:latin typeface="Copperplate Gothic Bold"/>
              </a:rPr>
              <a:t>of Cordoba, Spain </a:t>
            </a:r>
          </a:p>
          <a:p>
            <a:r>
              <a:rPr lang="en-US" sz="3200" dirty="0" smtClean="0">
                <a:solidFill>
                  <a:schemeClr val="bg1">
                    <a:lumMod val="85000"/>
                  </a:schemeClr>
                </a:solidFill>
                <a:latin typeface="Copperplate Gothic Bold"/>
              </a:rPr>
              <a:t>built 780</a:t>
            </a:r>
            <a:r>
              <a:rPr lang="en-US" sz="3200" dirty="0">
                <a:solidFill>
                  <a:schemeClr val="bg1">
                    <a:lumMod val="85000"/>
                  </a:schemeClr>
                </a:solidFill>
                <a:latin typeface="Copperplate Gothic Bold"/>
              </a:rPr>
              <a:t>; converted </a:t>
            </a:r>
            <a:r>
              <a:rPr lang="en-US" sz="3200" dirty="0" smtClean="0">
                <a:solidFill>
                  <a:schemeClr val="bg1">
                    <a:lumMod val="85000"/>
                  </a:schemeClr>
                </a:solidFill>
                <a:latin typeface="Copperplate Gothic Bold"/>
              </a:rPr>
              <a:t>into </a:t>
            </a:r>
            <a:r>
              <a:rPr lang="en-US" sz="3200" dirty="0">
                <a:solidFill>
                  <a:schemeClr val="bg1">
                    <a:lumMod val="85000"/>
                  </a:schemeClr>
                </a:solidFill>
                <a:latin typeface="Copperplate Gothic Bold"/>
              </a:rPr>
              <a:t>a Catholic Church in </a:t>
            </a:r>
            <a:r>
              <a:rPr lang="en-US" sz="3200" dirty="0" smtClean="0">
                <a:solidFill>
                  <a:schemeClr val="bg1">
                    <a:lumMod val="85000"/>
                  </a:schemeClr>
                </a:solidFill>
                <a:latin typeface="Copperplate Gothic Bold"/>
              </a:rPr>
              <a:t>1236</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"The structure is regarded as one of the most accomplished monuments of Moorish architecture</a:t>
            </a:r>
            <a:r>
              <a:rPr lang="en-US" sz="3200" dirty="0" smtClean="0">
                <a:solidFill>
                  <a:schemeClr val="bg1">
                    <a:lumMod val="85000"/>
                  </a:schemeClr>
                </a:solidFill>
                <a:latin typeface="Copperplate Gothic Bold"/>
              </a:rPr>
              <a:t>. </a:t>
            </a:r>
            <a:r>
              <a:rPr lang="en-US" sz="3200" dirty="0">
                <a:solidFill>
                  <a:schemeClr val="bg1">
                    <a:lumMod val="85000"/>
                  </a:schemeClr>
                </a:solidFill>
                <a:latin typeface="Copperplate Gothic Bold"/>
              </a:rPr>
              <a:t>[...] After the Reconquista, it was converted to a Roman Catholic church, culminating in the insertion of a Renaissance cathedral nave in the 16th century</a:t>
            </a:r>
            <a:r>
              <a:rPr lang="en-US" sz="3200" dirty="0" smtClean="0">
                <a:solidFill>
                  <a:schemeClr val="bg1">
                    <a:lumMod val="85000"/>
                  </a:schemeClr>
                </a:solidFill>
                <a:latin typeface="Copperplate Gothic Bold"/>
              </a:rPr>
              <a:t>."</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122613748"/>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907527"/>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640px-Córdoba_(Spain),_Puente_Romano_and_Mezquit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4096"/>
            <a:ext cx="9149108" cy="6390077"/>
          </a:xfrm>
          <a:prstGeom prst="rect">
            <a:avLst/>
          </a:prstGeom>
        </p:spPr>
      </p:pic>
    </p:spTree>
    <p:extLst>
      <p:ext uri="{BB962C8B-B14F-4D97-AF65-F5344CB8AC3E}">
        <p14:creationId xmlns:p14="http://schemas.microsoft.com/office/powerpoint/2010/main" val="1341072558"/>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907527"/>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640px-Mezquita_de_Córdoba_desde_el_aire_(Córdoba,_Espa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92885"/>
            <a:ext cx="9122289" cy="6057770"/>
          </a:xfrm>
          <a:prstGeom prst="rect">
            <a:avLst/>
          </a:prstGeom>
        </p:spPr>
      </p:pic>
    </p:spTree>
    <p:extLst>
      <p:ext uri="{BB962C8B-B14F-4D97-AF65-F5344CB8AC3E}">
        <p14:creationId xmlns:p14="http://schemas.microsoft.com/office/powerpoint/2010/main" val="450275851"/>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 y="62738"/>
            <a:ext cx="9019397" cy="501780"/>
          </a:xfrm>
          <a:prstGeom prst="rect">
            <a:avLst/>
          </a:prstGeom>
          <a:noFill/>
        </p:spPr>
        <p:txBody>
          <a:bodyPr wrap="square" rtlCol="0">
            <a:noAutofit/>
          </a:bodyPr>
          <a:lstStyle/>
          <a:p>
            <a:r>
              <a:rPr lang="en-US" sz="2400" dirty="0" smtClean="0">
                <a:solidFill>
                  <a:schemeClr val="bg1">
                    <a:lumMod val="85000"/>
                  </a:schemeClr>
                </a:solidFill>
                <a:latin typeface="Copperplate Gothic Bold"/>
              </a:rPr>
              <a:t>Pillar Forest/Hypostyle Hall</a:t>
            </a:r>
          </a:p>
        </p:txBody>
      </p:sp>
      <p:pic>
        <p:nvPicPr>
          <p:cNvPr id="2" name="Picture 1" descr="640px-Mosque_Cordob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762000"/>
            <a:ext cx="8128000" cy="6096000"/>
          </a:xfrm>
          <a:prstGeom prst="rect">
            <a:avLst/>
          </a:prstGeom>
        </p:spPr>
      </p:pic>
    </p:spTree>
    <p:extLst>
      <p:ext uri="{BB962C8B-B14F-4D97-AF65-F5344CB8AC3E}">
        <p14:creationId xmlns:p14="http://schemas.microsoft.com/office/powerpoint/2010/main" val="1920816797"/>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75px-Celosía_-_Mezquita_de_Córdoba_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662" y="0"/>
            <a:ext cx="5143500" cy="6858000"/>
          </a:xfrm>
          <a:prstGeom prst="rect">
            <a:avLst/>
          </a:prstGeom>
        </p:spPr>
      </p:pic>
    </p:spTree>
    <p:extLst>
      <p:ext uri="{BB962C8B-B14F-4D97-AF65-F5344CB8AC3E}">
        <p14:creationId xmlns:p14="http://schemas.microsoft.com/office/powerpoint/2010/main" val="2853873932"/>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Foto_191_-_panorami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19"/>
            <a:ext cx="9076678" cy="6055846"/>
          </a:xfrm>
          <a:prstGeom prst="rect">
            <a:avLst/>
          </a:prstGeom>
        </p:spPr>
      </p:pic>
    </p:spTree>
    <p:extLst>
      <p:ext uri="{BB962C8B-B14F-4D97-AF65-F5344CB8AC3E}">
        <p14:creationId xmlns:p14="http://schemas.microsoft.com/office/powerpoint/2010/main" val="280770766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9192" y="1602244"/>
            <a:ext cx="8614807" cy="3046988"/>
          </a:xfrm>
          <a:prstGeom prst="rect">
            <a:avLst/>
          </a:prstGeom>
          <a:noFill/>
        </p:spPr>
        <p:txBody>
          <a:bodyPr wrap="square" rtlCol="0">
            <a:spAutoFit/>
          </a:bodyPr>
          <a:lstStyle/>
          <a:p>
            <a:r>
              <a:rPr lang="en-US" sz="3200" dirty="0" err="1" smtClean="0">
                <a:solidFill>
                  <a:schemeClr val="bg1">
                    <a:lumMod val="85000"/>
                  </a:schemeClr>
                </a:solidFill>
                <a:latin typeface="Copperplate Gothic Bold"/>
              </a:rPr>
              <a:t>Alteneu</a:t>
            </a:r>
            <a:r>
              <a:rPr lang="en-US" sz="3200" dirty="0" smtClean="0">
                <a:solidFill>
                  <a:schemeClr val="bg1">
                    <a:lumMod val="85000"/>
                  </a:schemeClr>
                </a:solidFill>
                <a:latin typeface="Copperplate Gothic Bold"/>
              </a:rPr>
              <a:t> </a:t>
            </a:r>
            <a:r>
              <a:rPr lang="en-US" sz="3200" dirty="0" err="1" smtClean="0">
                <a:solidFill>
                  <a:schemeClr val="bg1">
                    <a:lumMod val="85000"/>
                  </a:schemeClr>
                </a:solidFill>
                <a:latin typeface="Copperplate Gothic Bold"/>
              </a:rPr>
              <a:t>Shul</a:t>
            </a:r>
            <a:r>
              <a:rPr lang="en-US" sz="3200" dirty="0" smtClean="0">
                <a:solidFill>
                  <a:schemeClr val="bg1">
                    <a:lumMod val="85000"/>
                  </a:schemeClr>
                </a:solidFill>
                <a:latin typeface="Copperplate Gothic Bold"/>
              </a:rPr>
              <a:t> </a:t>
            </a:r>
            <a:br>
              <a:rPr lang="en-US" sz="3200" dirty="0" smtClean="0">
                <a:solidFill>
                  <a:schemeClr val="bg1">
                    <a:lumMod val="85000"/>
                  </a:schemeClr>
                </a:solidFill>
                <a:latin typeface="Copperplate Gothic Bold"/>
              </a:rPr>
            </a:br>
            <a:r>
              <a:rPr lang="en-US" sz="3200" dirty="0" smtClean="0">
                <a:solidFill>
                  <a:schemeClr val="bg1">
                    <a:lumMod val="85000"/>
                  </a:schemeClr>
                </a:solidFill>
                <a:latin typeface="Copperplate Gothic Bold"/>
              </a:rPr>
              <a:t>["Old New Synagogue"],</a:t>
            </a:r>
          </a:p>
          <a:p>
            <a:r>
              <a:rPr lang="en-US" sz="3200" dirty="0" smtClean="0">
                <a:solidFill>
                  <a:schemeClr val="bg1">
                    <a:lumMod val="85000"/>
                  </a:schemeClr>
                </a:solidFill>
                <a:latin typeface="Copperplate Gothic Bold"/>
              </a:rPr>
              <a:t>Prague</a:t>
            </a:r>
          </a:p>
          <a:p>
            <a:r>
              <a:rPr lang="en-US" sz="3200" dirty="0" smtClean="0">
                <a:solidFill>
                  <a:schemeClr val="bg1">
                    <a:lumMod val="85000"/>
                  </a:schemeClr>
                </a:solidFill>
                <a:latin typeface="Copperplate Gothic Bold"/>
              </a:rPr>
              <a:t>Completed 1270</a:t>
            </a:r>
          </a:p>
          <a:p>
            <a:endParaRPr lang="en-US" sz="3200" dirty="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oldest </a:t>
            </a:r>
            <a:r>
              <a:rPr lang="en-US" sz="3200" dirty="0">
                <a:solidFill>
                  <a:schemeClr val="bg1">
                    <a:lumMod val="85000"/>
                  </a:schemeClr>
                </a:solidFill>
                <a:latin typeface="Copperplate Gothic Bold"/>
              </a:rPr>
              <a:t>active </a:t>
            </a:r>
            <a:r>
              <a:rPr lang="en-US" sz="3200" dirty="0" smtClean="0">
                <a:solidFill>
                  <a:schemeClr val="bg1">
                    <a:lumMod val="85000"/>
                  </a:schemeClr>
                </a:solidFill>
                <a:latin typeface="Copperplate Gothic Bold"/>
              </a:rPr>
              <a:t>synagogue in Europe</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3657532035"/>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io_de_los_naranjos_-_Mezquita-catedral_de_Córdob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0249" cy="6858000"/>
          </a:xfrm>
          <a:prstGeom prst="rect">
            <a:avLst/>
          </a:prstGeom>
        </p:spPr>
      </p:pic>
    </p:spTree>
    <p:extLst>
      <p:ext uri="{BB962C8B-B14F-4D97-AF65-F5344CB8AC3E}">
        <p14:creationId xmlns:p14="http://schemas.microsoft.com/office/powerpoint/2010/main" val="684020856"/>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Cordoba_-_Mezquita-Catedral_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1758274"/>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90º_(47598258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7" y="350942"/>
            <a:ext cx="9155427" cy="6122692"/>
          </a:xfrm>
          <a:prstGeom prst="rect">
            <a:avLst/>
          </a:prstGeom>
        </p:spPr>
      </p:pic>
    </p:spTree>
    <p:extLst>
      <p:ext uri="{BB962C8B-B14F-4D97-AF65-F5344CB8AC3E}">
        <p14:creationId xmlns:p14="http://schemas.microsoft.com/office/powerpoint/2010/main" val="2174377067"/>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Ceiling_arches_in_the_Mezquita,_Cordoba,_Spa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3750"/>
            <a:ext cx="9144000" cy="5986462"/>
          </a:xfrm>
          <a:prstGeom prst="rect">
            <a:avLst/>
          </a:prstGeom>
        </p:spPr>
      </p:pic>
    </p:spTree>
    <p:extLst>
      <p:ext uri="{BB962C8B-B14F-4D97-AF65-F5344CB8AC3E}">
        <p14:creationId xmlns:p14="http://schemas.microsoft.com/office/powerpoint/2010/main" val="1326591423"/>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570512"/>
            <a:ext cx="8661112" cy="5509200"/>
          </a:xfrm>
          <a:prstGeom prst="rect">
            <a:avLst/>
          </a:prstGeom>
          <a:noFill/>
        </p:spPr>
        <p:txBody>
          <a:bodyPr wrap="square" rtlCol="0">
            <a:spAutoFit/>
          </a:bodyPr>
          <a:lstStyle/>
          <a:p>
            <a:r>
              <a:rPr lang="en-US" sz="3200" dirty="0" smtClean="0">
                <a:solidFill>
                  <a:schemeClr val="bg1">
                    <a:lumMod val="85000"/>
                  </a:schemeClr>
                </a:solidFill>
                <a:latin typeface="Copperplate Gothic Bold"/>
              </a:rPr>
              <a:t>Great Mosque of Samara,</a:t>
            </a:r>
          </a:p>
          <a:p>
            <a:r>
              <a:rPr lang="en-US" sz="3200" dirty="0" smtClean="0">
                <a:solidFill>
                  <a:schemeClr val="bg1">
                    <a:lumMod val="85000"/>
                  </a:schemeClr>
                </a:solidFill>
                <a:latin typeface="Copperplate Gothic Bold"/>
              </a:rPr>
              <a:t>Iraq</a:t>
            </a:r>
          </a:p>
          <a:p>
            <a:r>
              <a:rPr lang="en-US" sz="3200" dirty="0" smtClean="0">
                <a:solidFill>
                  <a:schemeClr val="bg1">
                    <a:lumMod val="85000"/>
                  </a:schemeClr>
                </a:solidFill>
                <a:latin typeface="Copperplate Gothic Bold"/>
              </a:rPr>
              <a:t>Completed 851</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"The Great Mosque was </a:t>
            </a:r>
            <a:r>
              <a:rPr lang="en-US" sz="3200" dirty="0" smtClean="0">
                <a:solidFill>
                  <a:schemeClr val="bg1">
                    <a:lumMod val="85000"/>
                  </a:schemeClr>
                </a:solidFill>
                <a:latin typeface="Copperplate Gothic Bold"/>
              </a:rPr>
              <a:t>[...] </a:t>
            </a:r>
            <a:r>
              <a:rPr lang="en-US" sz="3200" dirty="0">
                <a:solidFill>
                  <a:schemeClr val="bg1">
                    <a:lumMod val="85000"/>
                  </a:schemeClr>
                </a:solidFill>
                <a:latin typeface="Copperplate Gothic Bold"/>
              </a:rPr>
              <a:t>the largest mosque in the world for </a:t>
            </a:r>
            <a:r>
              <a:rPr lang="en-US" sz="3200" dirty="0" smtClean="0">
                <a:solidFill>
                  <a:schemeClr val="bg1">
                    <a:lumMod val="85000"/>
                  </a:schemeClr>
                </a:solidFill>
                <a:latin typeface="Copperplate Gothic Bold"/>
              </a:rPr>
              <a:t/>
            </a:r>
            <a:br>
              <a:rPr lang="en-US" sz="3200" dirty="0" smtClean="0">
                <a:solidFill>
                  <a:schemeClr val="bg1">
                    <a:lumMod val="85000"/>
                  </a:schemeClr>
                </a:solidFill>
                <a:latin typeface="Copperplate Gothic Bold"/>
              </a:rPr>
            </a:br>
            <a:r>
              <a:rPr lang="en-US" sz="3200" dirty="0" smtClean="0">
                <a:solidFill>
                  <a:schemeClr val="bg1">
                    <a:lumMod val="85000"/>
                  </a:schemeClr>
                </a:solidFill>
                <a:latin typeface="Copperplate Gothic Bold"/>
              </a:rPr>
              <a:t>the </a:t>
            </a:r>
            <a:r>
              <a:rPr lang="en-US" sz="3200" dirty="0">
                <a:solidFill>
                  <a:schemeClr val="bg1">
                    <a:lumMod val="85000"/>
                  </a:schemeClr>
                </a:solidFill>
                <a:latin typeface="Copperplate Gothic Bold"/>
              </a:rPr>
              <a:t>next 400 years before it was destroyed </a:t>
            </a:r>
            <a:r>
              <a:rPr lang="en-US" sz="3200" dirty="0" smtClean="0">
                <a:solidFill>
                  <a:schemeClr val="bg1">
                    <a:lumMod val="85000"/>
                  </a:schemeClr>
                </a:solidFill>
                <a:latin typeface="Copperplate Gothic Bold"/>
              </a:rPr>
              <a:t>[...] </a:t>
            </a:r>
            <a:r>
              <a:rPr lang="en-US" sz="3200" dirty="0">
                <a:solidFill>
                  <a:schemeClr val="bg1">
                    <a:lumMod val="85000"/>
                  </a:schemeClr>
                </a:solidFill>
                <a:latin typeface="Copperplate Gothic Bold"/>
              </a:rPr>
              <a:t>in the year 1278. </a:t>
            </a:r>
            <a:r>
              <a:rPr lang="en-US" sz="3200" dirty="0" smtClean="0">
                <a:solidFill>
                  <a:schemeClr val="bg1">
                    <a:lumMod val="85000"/>
                  </a:schemeClr>
                </a:solidFill>
                <a:latin typeface="Copperplate Gothic Bold"/>
              </a:rPr>
              <a:t/>
            </a:r>
            <a:br>
              <a:rPr lang="en-US" sz="3200" dirty="0" smtClean="0">
                <a:solidFill>
                  <a:schemeClr val="bg1">
                    <a:lumMod val="85000"/>
                  </a:schemeClr>
                </a:solidFill>
                <a:latin typeface="Copperplate Gothic Bold"/>
              </a:rPr>
            </a:br>
            <a:r>
              <a:rPr lang="en-US" sz="3200" dirty="0" smtClean="0">
                <a:solidFill>
                  <a:schemeClr val="bg1">
                    <a:lumMod val="85000"/>
                  </a:schemeClr>
                </a:solidFill>
                <a:latin typeface="Copperplate Gothic Bold"/>
              </a:rPr>
              <a:t>The </a:t>
            </a:r>
            <a:r>
              <a:rPr lang="en-US" sz="3200" dirty="0">
                <a:solidFill>
                  <a:schemeClr val="bg1">
                    <a:lumMod val="85000"/>
                  </a:schemeClr>
                </a:solidFill>
                <a:latin typeface="Copperplate Gothic Bold"/>
              </a:rPr>
              <a:t>outer walls and the imposing </a:t>
            </a:r>
            <a:r>
              <a:rPr lang="en-US" sz="3200" dirty="0" smtClean="0">
                <a:solidFill>
                  <a:schemeClr val="bg1">
                    <a:lumMod val="85000"/>
                  </a:schemeClr>
                </a:solidFill>
                <a:latin typeface="Copperplate Gothic Bold"/>
              </a:rPr>
              <a:t/>
            </a:r>
            <a:br>
              <a:rPr lang="en-US" sz="3200" dirty="0" smtClean="0">
                <a:solidFill>
                  <a:schemeClr val="bg1">
                    <a:lumMod val="85000"/>
                  </a:schemeClr>
                </a:solidFill>
                <a:latin typeface="Copperplate Gothic Bold"/>
              </a:rPr>
            </a:br>
            <a:r>
              <a:rPr lang="en-US" sz="3200" dirty="0" smtClean="0">
                <a:solidFill>
                  <a:schemeClr val="bg1">
                    <a:lumMod val="85000"/>
                  </a:schemeClr>
                </a:solidFill>
                <a:latin typeface="Copperplate Gothic Bold"/>
              </a:rPr>
              <a:t>52</a:t>
            </a:r>
            <a:r>
              <a:rPr lang="en-US" sz="3200" dirty="0">
                <a:solidFill>
                  <a:schemeClr val="bg1">
                    <a:lumMod val="85000"/>
                  </a:schemeClr>
                </a:solidFill>
                <a:latin typeface="Copperplate Gothic Bold"/>
              </a:rPr>
              <a:t>-meters minaret is all that remains of this once Great Mosque</a:t>
            </a:r>
            <a:r>
              <a:rPr lang="en-US" sz="3200" dirty="0" smtClean="0">
                <a:solidFill>
                  <a:schemeClr val="bg1">
                    <a:lumMod val="85000"/>
                  </a:schemeClr>
                </a:solidFill>
                <a:latin typeface="Copperplate Gothic Bold"/>
              </a:rPr>
              <a:t>."</a:t>
            </a:r>
          </a:p>
        </p:txBody>
      </p:sp>
    </p:spTree>
    <p:extLst>
      <p:ext uri="{BB962C8B-B14F-4D97-AF65-F5344CB8AC3E}">
        <p14:creationId xmlns:p14="http://schemas.microsoft.com/office/powerpoint/2010/main" val="3903826666"/>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6" name="Picture 5" descr="great-mosque-samarra-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2501"/>
            <a:ext cx="9144000" cy="5949387"/>
          </a:xfrm>
          <a:prstGeom prst="rect">
            <a:avLst/>
          </a:prstGeom>
        </p:spPr>
      </p:pic>
    </p:spTree>
    <p:extLst>
      <p:ext uri="{BB962C8B-B14F-4D97-AF65-F5344CB8AC3E}">
        <p14:creationId xmlns:p14="http://schemas.microsoft.com/office/powerpoint/2010/main" val="2011304860"/>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Samara_spiralovity_minaret_rijen197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7452" y="0"/>
            <a:ext cx="4956302" cy="6858000"/>
          </a:xfrm>
          <a:prstGeom prst="rect">
            <a:avLst/>
          </a:prstGeom>
        </p:spPr>
      </p:pic>
    </p:spTree>
    <p:extLst>
      <p:ext uri="{BB962C8B-B14F-4D97-AF65-F5344CB8AC3E}">
        <p14:creationId xmlns:p14="http://schemas.microsoft.com/office/powerpoint/2010/main" val="891765582"/>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mosque-samarra-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912"/>
            <a:ext cx="9150294" cy="5676042"/>
          </a:xfrm>
          <a:prstGeom prst="rect">
            <a:avLst/>
          </a:prstGeom>
        </p:spPr>
      </p:pic>
    </p:spTree>
    <p:extLst>
      <p:ext uri="{BB962C8B-B14F-4D97-AF65-F5344CB8AC3E}">
        <p14:creationId xmlns:p14="http://schemas.microsoft.com/office/powerpoint/2010/main" val="3768837995"/>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301814"/>
            <a:ext cx="8622563" cy="6001642"/>
          </a:xfrm>
          <a:prstGeom prst="rect">
            <a:avLst/>
          </a:prstGeom>
          <a:noFill/>
        </p:spPr>
        <p:txBody>
          <a:bodyPr wrap="square" rtlCol="0">
            <a:spAutoFit/>
          </a:bodyPr>
          <a:lstStyle/>
          <a:p>
            <a:r>
              <a:rPr lang="en-US" sz="3200" dirty="0" err="1" smtClean="0">
                <a:solidFill>
                  <a:schemeClr val="bg1">
                    <a:lumMod val="85000"/>
                  </a:schemeClr>
                </a:solidFill>
                <a:latin typeface="Copperplate Gothic Bold"/>
              </a:rPr>
              <a:t>Hagia</a:t>
            </a:r>
            <a:r>
              <a:rPr lang="en-US" sz="3200" dirty="0" smtClean="0">
                <a:solidFill>
                  <a:schemeClr val="bg1">
                    <a:lumMod val="85000"/>
                  </a:schemeClr>
                </a:solidFill>
                <a:latin typeface="Copperplate Gothic Bold"/>
              </a:rPr>
              <a:t> Sofia [literally </a:t>
            </a:r>
            <a:br>
              <a:rPr lang="en-US" sz="3200" dirty="0" smtClean="0">
                <a:solidFill>
                  <a:schemeClr val="bg1">
                    <a:lumMod val="85000"/>
                  </a:schemeClr>
                </a:solidFill>
                <a:latin typeface="Copperplate Gothic Bold"/>
              </a:rPr>
            </a:br>
            <a:r>
              <a:rPr lang="en-US" sz="3200" dirty="0" smtClean="0">
                <a:solidFill>
                  <a:schemeClr val="bg1">
                    <a:lumMod val="85000"/>
                  </a:schemeClr>
                </a:solidFill>
                <a:latin typeface="Copperplate Gothic Bold"/>
              </a:rPr>
              <a:t>"The Church of Holy Wisdom"],</a:t>
            </a:r>
          </a:p>
          <a:p>
            <a:r>
              <a:rPr lang="en-US" sz="3200" dirty="0" smtClean="0">
                <a:solidFill>
                  <a:schemeClr val="bg1">
                    <a:lumMod val="85000"/>
                  </a:schemeClr>
                </a:solidFill>
                <a:latin typeface="Copperplate Gothic Bold"/>
              </a:rPr>
              <a:t>Istanbul, Turkey</a:t>
            </a:r>
          </a:p>
          <a:p>
            <a:r>
              <a:rPr lang="en-US" sz="3200" dirty="0" smtClean="0">
                <a:solidFill>
                  <a:schemeClr val="bg1">
                    <a:lumMod val="85000"/>
                  </a:schemeClr>
                </a:solidFill>
                <a:latin typeface="Copperplate Gothic Bold"/>
              </a:rPr>
              <a:t>532</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a:t>
            </a:r>
            <a:r>
              <a:rPr lang="en-US" sz="3200" dirty="0" err="1">
                <a:solidFill>
                  <a:schemeClr val="bg1">
                    <a:lumMod val="85000"/>
                  </a:schemeClr>
                </a:solidFill>
                <a:latin typeface="Copperplate Gothic Bold"/>
              </a:rPr>
              <a:t>Hagia</a:t>
            </a:r>
            <a:r>
              <a:rPr lang="en-US" sz="3200" dirty="0">
                <a:solidFill>
                  <a:schemeClr val="bg1">
                    <a:lumMod val="85000"/>
                  </a:schemeClr>
                </a:solidFill>
                <a:latin typeface="Copperplate Gothic Bold"/>
              </a:rPr>
              <a:t> Sophia] is </a:t>
            </a:r>
            <a:r>
              <a:rPr lang="en-US" sz="3200" dirty="0" smtClean="0">
                <a:solidFill>
                  <a:schemeClr val="bg1">
                    <a:lumMod val="85000"/>
                  </a:schemeClr>
                </a:solidFill>
                <a:latin typeface="Copperplate Gothic Bold"/>
              </a:rPr>
              <a:t>considered </a:t>
            </a:r>
            <a:r>
              <a:rPr lang="en-US" sz="3200" dirty="0">
                <a:solidFill>
                  <a:schemeClr val="bg1">
                    <a:lumMod val="85000"/>
                  </a:schemeClr>
                </a:solidFill>
                <a:latin typeface="Copperplate Gothic Bold"/>
              </a:rPr>
              <a:t>the </a:t>
            </a:r>
          </a:p>
          <a:p>
            <a:r>
              <a:rPr lang="en-US" sz="3200" dirty="0">
                <a:solidFill>
                  <a:schemeClr val="bg1">
                    <a:lumMod val="85000"/>
                  </a:schemeClr>
                </a:solidFill>
                <a:latin typeface="Copperplate Gothic Bold"/>
              </a:rPr>
              <a:t>epitome of </a:t>
            </a:r>
            <a:r>
              <a:rPr lang="en-US" sz="3200" dirty="0" smtClean="0">
                <a:solidFill>
                  <a:schemeClr val="bg1">
                    <a:lumMod val="85000"/>
                  </a:schemeClr>
                </a:solidFill>
                <a:latin typeface="Copperplate Gothic Bold"/>
              </a:rPr>
              <a:t>Byzantine architecture </a:t>
            </a:r>
            <a:r>
              <a:rPr lang="en-US" sz="3200" dirty="0">
                <a:solidFill>
                  <a:schemeClr val="bg1">
                    <a:lumMod val="85000"/>
                  </a:schemeClr>
                </a:solidFill>
                <a:latin typeface="Copperplate Gothic Bold"/>
              </a:rPr>
              <a:t>and is </a:t>
            </a:r>
            <a:r>
              <a:rPr lang="en-US" sz="3200" dirty="0" smtClean="0">
                <a:solidFill>
                  <a:schemeClr val="bg1">
                    <a:lumMod val="85000"/>
                  </a:schemeClr>
                </a:solidFill>
                <a:latin typeface="Copperplate Gothic Bold"/>
              </a:rPr>
              <a:t>said </a:t>
            </a:r>
            <a:r>
              <a:rPr lang="en-US" sz="3200" dirty="0">
                <a:solidFill>
                  <a:schemeClr val="bg1">
                    <a:lumMod val="85000"/>
                  </a:schemeClr>
                </a:solidFill>
                <a:latin typeface="Copperplate Gothic Bold"/>
              </a:rPr>
              <a:t>to have "changed </a:t>
            </a:r>
            <a:r>
              <a:rPr lang="en-US" sz="3200" dirty="0" smtClean="0">
                <a:solidFill>
                  <a:schemeClr val="bg1">
                    <a:lumMod val="85000"/>
                  </a:schemeClr>
                </a:solidFill>
                <a:latin typeface="Copperplate Gothic Bold"/>
              </a:rPr>
              <a:t>the </a:t>
            </a:r>
            <a:r>
              <a:rPr lang="en-US" sz="3200" dirty="0">
                <a:solidFill>
                  <a:schemeClr val="bg1">
                    <a:lumMod val="85000"/>
                  </a:schemeClr>
                </a:solidFill>
                <a:latin typeface="Copperplate Gothic Bold"/>
              </a:rPr>
              <a:t>history of </a:t>
            </a:r>
            <a:r>
              <a:rPr lang="en-US" sz="3200" dirty="0" smtClean="0">
                <a:solidFill>
                  <a:schemeClr val="bg1">
                    <a:lumMod val="85000"/>
                  </a:schemeClr>
                </a:solidFill>
                <a:latin typeface="Copperplate Gothic Bold"/>
              </a:rPr>
              <a:t>architecture</a:t>
            </a:r>
            <a:r>
              <a:rPr lang="en-US" sz="3200" dirty="0">
                <a:solidFill>
                  <a:schemeClr val="bg1">
                    <a:lumMod val="85000"/>
                  </a:schemeClr>
                </a:solidFill>
                <a:latin typeface="Copperplate Gothic Bold"/>
              </a:rPr>
              <a:t>". It </a:t>
            </a:r>
            <a:r>
              <a:rPr lang="en-US" sz="3200" dirty="0" smtClean="0">
                <a:solidFill>
                  <a:schemeClr val="bg1">
                    <a:lumMod val="85000"/>
                  </a:schemeClr>
                </a:solidFill>
                <a:latin typeface="Copperplate Gothic Bold"/>
              </a:rPr>
              <a:t>remained </a:t>
            </a:r>
            <a:r>
              <a:rPr lang="en-US" sz="3200" dirty="0">
                <a:solidFill>
                  <a:schemeClr val="bg1">
                    <a:lumMod val="85000"/>
                  </a:schemeClr>
                </a:solidFill>
                <a:latin typeface="Copperplate Gothic Bold"/>
              </a:rPr>
              <a:t>the world's </a:t>
            </a:r>
            <a:r>
              <a:rPr lang="en-US" sz="3200" dirty="0" smtClean="0">
                <a:solidFill>
                  <a:schemeClr val="bg1">
                    <a:lumMod val="85000"/>
                  </a:schemeClr>
                </a:solidFill>
                <a:latin typeface="Copperplate Gothic Bold"/>
              </a:rPr>
              <a:t>largest </a:t>
            </a:r>
            <a:r>
              <a:rPr lang="en-US" sz="3200" dirty="0">
                <a:solidFill>
                  <a:schemeClr val="bg1">
                    <a:lumMod val="85000"/>
                  </a:schemeClr>
                </a:solidFill>
                <a:latin typeface="Copperplate Gothic Bold"/>
              </a:rPr>
              <a:t>cathedral </a:t>
            </a:r>
            <a:r>
              <a:rPr lang="en-US" sz="3200" dirty="0" smtClean="0">
                <a:solidFill>
                  <a:schemeClr val="bg1">
                    <a:lumMod val="85000"/>
                  </a:schemeClr>
                </a:solidFill>
                <a:latin typeface="Copperplate Gothic Bold"/>
              </a:rPr>
              <a:t>for </a:t>
            </a:r>
            <a:r>
              <a:rPr lang="en-US" sz="3200" dirty="0">
                <a:solidFill>
                  <a:schemeClr val="bg1">
                    <a:lumMod val="85000"/>
                  </a:schemeClr>
                </a:solidFill>
                <a:latin typeface="Copperplate Gothic Bold"/>
              </a:rPr>
              <a:t>nearly a </a:t>
            </a:r>
            <a:r>
              <a:rPr lang="en-US" sz="3200" dirty="0" smtClean="0">
                <a:solidFill>
                  <a:schemeClr val="bg1">
                    <a:lumMod val="85000"/>
                  </a:schemeClr>
                </a:solidFill>
                <a:latin typeface="Copperplate Gothic Bold"/>
              </a:rPr>
              <a:t>thousand </a:t>
            </a:r>
            <a:r>
              <a:rPr lang="en-US" sz="3200" dirty="0">
                <a:solidFill>
                  <a:schemeClr val="bg1">
                    <a:lumMod val="85000"/>
                  </a:schemeClr>
                </a:solidFill>
                <a:latin typeface="Copperplate Gothic Bold"/>
              </a:rPr>
              <a:t>years [...]</a:t>
            </a:r>
            <a:r>
              <a:rPr lang="en-US" sz="3200" dirty="0" smtClean="0">
                <a:solidFill>
                  <a:schemeClr val="bg1">
                    <a:lumMod val="85000"/>
                  </a:schemeClr>
                </a:solidFill>
                <a:latin typeface="Copperplate Gothic Bold"/>
              </a:rPr>
              <a:t>'</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2649123068"/>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640px-Aya_sofy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856"/>
            <a:ext cx="9144000" cy="6143625"/>
          </a:xfrm>
          <a:prstGeom prst="rect">
            <a:avLst/>
          </a:prstGeom>
        </p:spPr>
      </p:pic>
    </p:spTree>
    <p:extLst>
      <p:ext uri="{BB962C8B-B14F-4D97-AF65-F5344CB8AC3E}">
        <p14:creationId xmlns:p14="http://schemas.microsoft.com/office/powerpoint/2010/main" val="39907105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39px-AltneuschulPrague.ag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836" y="0"/>
            <a:ext cx="5017770" cy="6858000"/>
          </a:xfrm>
          <a:prstGeom prst="rect">
            <a:avLst/>
          </a:prstGeom>
        </p:spPr>
      </p:pic>
    </p:spTree>
    <p:extLst>
      <p:ext uri="{BB962C8B-B14F-4D97-AF65-F5344CB8AC3E}">
        <p14:creationId xmlns:p14="http://schemas.microsoft.com/office/powerpoint/2010/main" val="3794790208"/>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571IstanbulSSof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141" y="0"/>
            <a:ext cx="5143500" cy="6858000"/>
          </a:xfrm>
          <a:prstGeom prst="rect">
            <a:avLst/>
          </a:prstGeom>
        </p:spPr>
      </p:pic>
    </p:spTree>
    <p:extLst>
      <p:ext uri="{BB962C8B-B14F-4D97-AF65-F5344CB8AC3E}">
        <p14:creationId xmlns:p14="http://schemas.microsoft.com/office/powerpoint/2010/main" val="3229098565"/>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640px-Istanbul.Hagia_Sophia0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1"/>
            <a:ext cx="9144001" cy="6858001"/>
          </a:xfrm>
          <a:prstGeom prst="rect">
            <a:avLst/>
          </a:prstGeom>
        </p:spPr>
      </p:pic>
    </p:spTree>
    <p:extLst>
      <p:ext uri="{BB962C8B-B14F-4D97-AF65-F5344CB8AC3E}">
        <p14:creationId xmlns:p14="http://schemas.microsoft.com/office/powerpoint/2010/main" val="1141557898"/>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900px-Hagia_Sophia_-_coupo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902" y="1"/>
            <a:ext cx="6858000" cy="6858000"/>
          </a:xfrm>
          <a:prstGeom prst="rect">
            <a:avLst/>
          </a:prstGeom>
        </p:spPr>
      </p:pic>
    </p:spTree>
    <p:extLst>
      <p:ext uri="{BB962C8B-B14F-4D97-AF65-F5344CB8AC3E}">
        <p14:creationId xmlns:p14="http://schemas.microsoft.com/office/powerpoint/2010/main" val="3691735104"/>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675px-Istanbul.Hagia_Sophia0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680" y="0"/>
            <a:ext cx="5143500" cy="6858000"/>
          </a:xfrm>
          <a:prstGeom prst="rect">
            <a:avLst/>
          </a:prstGeom>
        </p:spPr>
      </p:pic>
    </p:spTree>
    <p:extLst>
      <p:ext uri="{BB962C8B-B14F-4D97-AF65-F5344CB8AC3E}">
        <p14:creationId xmlns:p14="http://schemas.microsoft.com/office/powerpoint/2010/main" val="1195395987"/>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34px-Apse_mosaic_Hagia_Sophia_Virgin_and_Chi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4822" y="0"/>
            <a:ext cx="4836454" cy="6858000"/>
          </a:xfrm>
          <a:prstGeom prst="rect">
            <a:avLst/>
          </a:prstGeom>
        </p:spPr>
      </p:pic>
    </p:spTree>
    <p:extLst>
      <p:ext uri="{BB962C8B-B14F-4D97-AF65-F5344CB8AC3E}">
        <p14:creationId xmlns:p14="http://schemas.microsoft.com/office/powerpoint/2010/main" val="107459457"/>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758px-Johnchrysosto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905" y="0"/>
            <a:ext cx="5775960" cy="6858000"/>
          </a:xfrm>
          <a:prstGeom prst="rect">
            <a:avLst/>
          </a:prstGeom>
        </p:spPr>
      </p:pic>
    </p:spTree>
    <p:extLst>
      <p:ext uri="{BB962C8B-B14F-4D97-AF65-F5344CB8AC3E}">
        <p14:creationId xmlns:p14="http://schemas.microsoft.com/office/powerpoint/2010/main" val="1345068930"/>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3" y="0"/>
            <a:ext cx="9144002" cy="1728787"/>
          </a:xfrm>
          <a:prstGeom prst="rect">
            <a:avLst/>
          </a:prstGeom>
          <a:noFill/>
        </p:spPr>
        <p:txBody>
          <a:bodyPr wrap="square" rtlCol="0">
            <a:noAutofit/>
          </a:bodyPr>
          <a:lstStyle/>
          <a:p>
            <a:r>
              <a:rPr lang="en-US" sz="2400" dirty="0" smtClean="0">
                <a:solidFill>
                  <a:schemeClr val="bg1">
                    <a:lumMod val="85000"/>
                  </a:schemeClr>
                </a:solidFill>
                <a:latin typeface="Copperplate Gothic Bold"/>
              </a:rPr>
              <a:t>"The </a:t>
            </a:r>
            <a:r>
              <a:rPr lang="en-US" sz="2400" dirty="0" err="1">
                <a:solidFill>
                  <a:schemeClr val="bg1">
                    <a:lumMod val="85000"/>
                  </a:schemeClr>
                </a:solidFill>
                <a:latin typeface="Copperplate Gothic Bold"/>
              </a:rPr>
              <a:t>Omphalion</a:t>
            </a:r>
            <a:r>
              <a:rPr lang="en-US" sz="2400" dirty="0">
                <a:solidFill>
                  <a:schemeClr val="bg1">
                    <a:lumMod val="85000"/>
                  </a:schemeClr>
                </a:solidFill>
                <a:latin typeface="Copperplate Gothic Bold"/>
              </a:rPr>
              <a:t> is </a:t>
            </a:r>
            <a:r>
              <a:rPr lang="en-US" sz="2400" dirty="0" smtClean="0">
                <a:solidFill>
                  <a:schemeClr val="bg1">
                    <a:lumMod val="85000"/>
                  </a:schemeClr>
                </a:solidFill>
                <a:latin typeface="Copperplate Gothic Bold"/>
              </a:rPr>
              <a:t>[...] the </a:t>
            </a:r>
            <a:r>
              <a:rPr lang="en-US" sz="2400" dirty="0">
                <a:solidFill>
                  <a:schemeClr val="bg1">
                    <a:lumMod val="85000"/>
                  </a:schemeClr>
                </a:solidFill>
                <a:latin typeface="Copperplate Gothic Bold"/>
              </a:rPr>
              <a:t>location where the coronation of every Byzantine </a:t>
            </a:r>
            <a:r>
              <a:rPr lang="en-US" sz="2400" dirty="0" smtClean="0">
                <a:solidFill>
                  <a:schemeClr val="bg1">
                    <a:lumMod val="85000"/>
                  </a:schemeClr>
                </a:solidFill>
                <a:latin typeface="Copperplate Gothic Bold"/>
              </a:rPr>
              <a:t>[...] Emperor</a:t>
            </a:r>
            <a:r>
              <a:rPr lang="en-US" sz="2400" dirty="0">
                <a:solidFill>
                  <a:schemeClr val="bg1">
                    <a:lumMod val="85000"/>
                  </a:schemeClr>
                </a:solidFill>
                <a:latin typeface="Copperplate Gothic Bold"/>
              </a:rPr>
              <a:t> </a:t>
            </a:r>
            <a:r>
              <a:rPr lang="en-US" sz="2400" dirty="0" smtClean="0">
                <a:solidFill>
                  <a:schemeClr val="bg1">
                    <a:lumMod val="85000"/>
                  </a:schemeClr>
                </a:solidFill>
                <a:latin typeface="Copperplate Gothic Bold"/>
              </a:rPr>
              <a:t>took </a:t>
            </a:r>
            <a:r>
              <a:rPr lang="en-US" sz="2400" dirty="0">
                <a:solidFill>
                  <a:schemeClr val="bg1">
                    <a:lumMod val="85000"/>
                  </a:schemeClr>
                </a:solidFill>
                <a:latin typeface="Copperplate Gothic Bold"/>
              </a:rPr>
              <a:t>place. This is also the spot where the Emperor would sit </a:t>
            </a:r>
            <a:r>
              <a:rPr lang="en-US" sz="2400" dirty="0" smtClean="0">
                <a:solidFill>
                  <a:schemeClr val="bg1">
                    <a:lumMod val="85000"/>
                  </a:schemeClr>
                </a:solidFill>
                <a:latin typeface="Copperplate Gothic Bold"/>
              </a:rPr>
              <a:t>&amp; </a:t>
            </a:r>
            <a:r>
              <a:rPr lang="en-US" sz="2400" dirty="0">
                <a:solidFill>
                  <a:schemeClr val="bg1">
                    <a:lumMod val="85000"/>
                  </a:schemeClr>
                </a:solidFill>
                <a:latin typeface="Copperplate Gothic Bold"/>
              </a:rPr>
              <a:t>participate during </a:t>
            </a:r>
            <a:r>
              <a:rPr lang="en-US" sz="2400" dirty="0" smtClean="0">
                <a:solidFill>
                  <a:schemeClr val="bg1">
                    <a:lumMod val="85000"/>
                  </a:schemeClr>
                </a:solidFill>
                <a:latin typeface="Copperplate Gothic Bold"/>
              </a:rPr>
              <a:t>church ceremonies."</a:t>
            </a:r>
          </a:p>
        </p:txBody>
      </p:sp>
      <p:pic>
        <p:nvPicPr>
          <p:cNvPr id="4" name="Picture 3" descr="Omphalion_ste-sophie_istanbul_15_oct_2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8787"/>
            <a:ext cx="9144000" cy="5129213"/>
          </a:xfrm>
          <a:prstGeom prst="rect">
            <a:avLst/>
          </a:prstGeom>
        </p:spPr>
      </p:pic>
    </p:spTree>
    <p:extLst>
      <p:ext uri="{BB962C8B-B14F-4D97-AF65-F5344CB8AC3E}">
        <p14:creationId xmlns:p14="http://schemas.microsoft.com/office/powerpoint/2010/main" val="119646877"/>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0" y="62737"/>
            <a:ext cx="9019397" cy="466175"/>
          </a:xfrm>
          <a:prstGeom prst="rect">
            <a:avLst/>
          </a:prstGeom>
          <a:noFill/>
        </p:spPr>
        <p:txBody>
          <a:bodyPr wrap="square" rtlCol="0">
            <a:noAutofit/>
          </a:bodyPr>
          <a:lstStyle/>
          <a:p>
            <a:r>
              <a:rPr lang="en-US" sz="2400" dirty="0" smtClean="0">
                <a:solidFill>
                  <a:schemeClr val="bg1">
                    <a:lumMod val="85000"/>
                  </a:schemeClr>
                </a:solidFill>
                <a:latin typeface="Copperplate Gothic Bold"/>
              </a:rPr>
              <a:t>Lustration Urn</a:t>
            </a:r>
          </a:p>
        </p:txBody>
      </p:sp>
      <p:pic>
        <p:nvPicPr>
          <p:cNvPr id="3" name="Picture 2" descr="587IstanbulSSof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256" y="658692"/>
            <a:ext cx="8265744" cy="6199308"/>
          </a:xfrm>
          <a:prstGeom prst="rect">
            <a:avLst/>
          </a:prstGeom>
        </p:spPr>
      </p:pic>
    </p:spTree>
    <p:extLst>
      <p:ext uri="{BB962C8B-B14F-4D97-AF65-F5344CB8AC3E}">
        <p14:creationId xmlns:p14="http://schemas.microsoft.com/office/powerpoint/2010/main" val="2520869130"/>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16113"/>
            <a:ext cx="9144000" cy="5016757"/>
          </a:xfrm>
          <a:prstGeom prst="rect">
            <a:avLst/>
          </a:prstGeom>
          <a:noFill/>
        </p:spPr>
        <p:txBody>
          <a:bodyPr wrap="square" rtlCol="0">
            <a:spAutoFit/>
          </a:bodyPr>
          <a:lstStyle/>
          <a:p>
            <a:r>
              <a:rPr lang="en-US" sz="3200" dirty="0" err="1" smtClean="0">
                <a:solidFill>
                  <a:schemeClr val="bg1">
                    <a:lumMod val="85000"/>
                  </a:schemeClr>
                </a:solidFill>
                <a:latin typeface="Copperplate Gothic Bold"/>
              </a:rPr>
              <a:t>Kaabah</a:t>
            </a:r>
            <a:r>
              <a:rPr lang="en-US" sz="3200" dirty="0" smtClean="0">
                <a:solidFill>
                  <a:schemeClr val="bg1">
                    <a:lumMod val="85000"/>
                  </a:schemeClr>
                </a:solidFill>
                <a:latin typeface="Copperplate Gothic Bold"/>
              </a:rPr>
              <a:t> ["The Cube"],</a:t>
            </a:r>
          </a:p>
          <a:p>
            <a:r>
              <a:rPr lang="en-US" sz="3200" dirty="0">
                <a:solidFill>
                  <a:schemeClr val="bg1">
                    <a:lumMod val="85000"/>
                  </a:schemeClr>
                </a:solidFill>
                <a:latin typeface="Copperplate Gothic Bold"/>
              </a:rPr>
              <a:t>Al-Masjid al-</a:t>
            </a:r>
            <a:r>
              <a:rPr lang="en-US" sz="3200" dirty="0" smtClean="0">
                <a:solidFill>
                  <a:schemeClr val="bg1">
                    <a:lumMod val="85000"/>
                  </a:schemeClr>
                </a:solidFill>
                <a:latin typeface="Copperplate Gothic Bold"/>
              </a:rPr>
              <a:t>Haram Mosque, </a:t>
            </a:r>
            <a:br>
              <a:rPr lang="en-US" sz="3200" dirty="0" smtClean="0">
                <a:solidFill>
                  <a:schemeClr val="bg1">
                    <a:lumMod val="85000"/>
                  </a:schemeClr>
                </a:solidFill>
                <a:latin typeface="Copperplate Gothic Bold"/>
              </a:rPr>
            </a:br>
            <a:r>
              <a:rPr lang="en-US" sz="3200" dirty="0" smtClean="0">
                <a:solidFill>
                  <a:schemeClr val="bg1">
                    <a:lumMod val="85000"/>
                  </a:schemeClr>
                </a:solidFill>
                <a:latin typeface="Copperplate Gothic Bold"/>
              </a:rPr>
              <a:t>Mecca</a:t>
            </a:r>
            <a:r>
              <a:rPr lang="en-US" sz="3200" dirty="0">
                <a:solidFill>
                  <a:schemeClr val="bg1">
                    <a:lumMod val="85000"/>
                  </a:schemeClr>
                </a:solidFill>
                <a:latin typeface="Copperplate Gothic Bold"/>
              </a:rPr>
              <a:t>, Saudi </a:t>
            </a:r>
            <a:r>
              <a:rPr lang="en-US" sz="3200" dirty="0" smtClean="0">
                <a:solidFill>
                  <a:schemeClr val="bg1">
                    <a:lumMod val="85000"/>
                  </a:schemeClr>
                </a:solidFill>
                <a:latin typeface="Copperplate Gothic Bold"/>
              </a:rPr>
              <a:t>Arabia</a:t>
            </a:r>
          </a:p>
          <a:p>
            <a:r>
              <a:rPr lang="en-US" sz="3200" dirty="0" smtClean="0">
                <a:solidFill>
                  <a:schemeClr val="bg1">
                    <a:lumMod val="85000"/>
                  </a:schemeClr>
                </a:solidFill>
                <a:latin typeface="Copperplate Gothic Bold"/>
              </a:rPr>
              <a:t>[Available for pilgrimage from 629]</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"The </a:t>
            </a:r>
            <a:r>
              <a:rPr lang="en-US" sz="3200" dirty="0" err="1" smtClean="0">
                <a:solidFill>
                  <a:schemeClr val="bg1">
                    <a:lumMod val="85000"/>
                  </a:schemeClr>
                </a:solidFill>
                <a:latin typeface="Copperplate Gothic Bold"/>
              </a:rPr>
              <a:t>Kaabah</a:t>
            </a:r>
            <a:r>
              <a:rPr lang="en-US" sz="3200" dirty="0" smtClean="0">
                <a:solidFill>
                  <a:schemeClr val="bg1">
                    <a:lumMod val="85000"/>
                  </a:schemeClr>
                </a:solidFill>
                <a:latin typeface="Copperplate Gothic Bold"/>
              </a:rPr>
              <a:t> </a:t>
            </a:r>
            <a:r>
              <a:rPr lang="en-US" sz="3200" dirty="0">
                <a:solidFill>
                  <a:schemeClr val="bg1">
                    <a:lumMod val="85000"/>
                  </a:schemeClr>
                </a:solidFill>
                <a:latin typeface="Copperplate Gothic Bold"/>
              </a:rPr>
              <a:t>is the holiest site in </a:t>
            </a:r>
            <a:r>
              <a:rPr lang="en-US" sz="3200" dirty="0" smtClean="0">
                <a:solidFill>
                  <a:schemeClr val="bg1">
                    <a:lumMod val="85000"/>
                  </a:schemeClr>
                </a:solidFill>
                <a:latin typeface="Copperplate Gothic Bold"/>
              </a:rPr>
              <a:t/>
            </a:r>
            <a:br>
              <a:rPr lang="en-US" sz="3200" dirty="0" smtClean="0">
                <a:solidFill>
                  <a:schemeClr val="bg1">
                    <a:lumMod val="85000"/>
                  </a:schemeClr>
                </a:solidFill>
                <a:latin typeface="Copperplate Gothic Bold"/>
              </a:rPr>
            </a:br>
            <a:r>
              <a:rPr lang="en-US" sz="3200" dirty="0" smtClean="0">
                <a:solidFill>
                  <a:schemeClr val="bg1">
                    <a:lumMod val="85000"/>
                  </a:schemeClr>
                </a:solidFill>
                <a:latin typeface="Copperplate Gothic Bold"/>
              </a:rPr>
              <a:t>Islam. [...] In </a:t>
            </a:r>
            <a:r>
              <a:rPr lang="en-US" sz="3200" dirty="0">
                <a:solidFill>
                  <a:schemeClr val="bg1">
                    <a:lumMod val="85000"/>
                  </a:schemeClr>
                </a:solidFill>
                <a:latin typeface="Copperplate Gothic Bold"/>
              </a:rPr>
              <a:t>624 </a:t>
            </a:r>
            <a:r>
              <a:rPr lang="en-US" sz="3200" dirty="0" smtClean="0">
                <a:solidFill>
                  <a:schemeClr val="bg1">
                    <a:lumMod val="85000"/>
                  </a:schemeClr>
                </a:solidFill>
                <a:latin typeface="Copperplate Gothic Bold"/>
              </a:rPr>
              <a:t>[...] </a:t>
            </a:r>
            <a:r>
              <a:rPr lang="en-US" sz="3200" dirty="0">
                <a:solidFill>
                  <a:schemeClr val="bg1">
                    <a:lumMod val="85000"/>
                  </a:schemeClr>
                </a:solidFill>
                <a:latin typeface="Copperplate Gothic Bold"/>
              </a:rPr>
              <a:t>the </a:t>
            </a:r>
            <a:r>
              <a:rPr lang="en-US" sz="3200" dirty="0" err="1" smtClean="0">
                <a:solidFill>
                  <a:schemeClr val="bg1">
                    <a:lumMod val="85000"/>
                  </a:schemeClr>
                </a:solidFill>
                <a:latin typeface="Copperplate Gothic Bold"/>
              </a:rPr>
              <a:t>Qiblah</a:t>
            </a:r>
            <a:r>
              <a:rPr lang="en-US" sz="3200" dirty="0" smtClean="0">
                <a:solidFill>
                  <a:schemeClr val="bg1">
                    <a:lumMod val="85000"/>
                  </a:schemeClr>
                </a:solidFill>
                <a:latin typeface="Copperplate Gothic Bold"/>
              </a:rPr>
              <a:t> </a:t>
            </a:r>
            <a:br>
              <a:rPr lang="en-US" sz="3200" dirty="0" smtClean="0">
                <a:solidFill>
                  <a:schemeClr val="bg1">
                    <a:lumMod val="85000"/>
                  </a:schemeClr>
                </a:solidFill>
                <a:latin typeface="Copperplate Gothic Bold"/>
              </a:rPr>
            </a:br>
            <a:r>
              <a:rPr lang="en-US" sz="3200" dirty="0" smtClean="0">
                <a:solidFill>
                  <a:schemeClr val="bg1">
                    <a:lumMod val="85000"/>
                  </a:schemeClr>
                </a:solidFill>
                <a:latin typeface="Copperplate Gothic Bold"/>
              </a:rPr>
              <a:t>(</a:t>
            </a:r>
            <a:r>
              <a:rPr lang="en-US" sz="3200" dirty="0">
                <a:solidFill>
                  <a:schemeClr val="bg1">
                    <a:lumMod val="85000"/>
                  </a:schemeClr>
                </a:solidFill>
                <a:latin typeface="Copperplate Gothic Bold"/>
              </a:rPr>
              <a:t>Prayer Direction) was changed </a:t>
            </a:r>
            <a:r>
              <a:rPr lang="en-US" sz="3200" dirty="0" smtClean="0">
                <a:solidFill>
                  <a:schemeClr val="bg1">
                    <a:lumMod val="85000"/>
                  </a:schemeClr>
                </a:solidFill>
                <a:latin typeface="Copperplate Gothic Bold"/>
              </a:rPr>
              <a:t/>
            </a:r>
            <a:br>
              <a:rPr lang="en-US" sz="3200" dirty="0" smtClean="0">
                <a:solidFill>
                  <a:schemeClr val="bg1">
                    <a:lumMod val="85000"/>
                  </a:schemeClr>
                </a:solidFill>
                <a:latin typeface="Copperplate Gothic Bold"/>
              </a:rPr>
            </a:br>
            <a:r>
              <a:rPr lang="en-US" sz="3200" dirty="0" smtClean="0">
                <a:solidFill>
                  <a:schemeClr val="bg1">
                    <a:lumMod val="85000"/>
                  </a:schemeClr>
                </a:solidFill>
                <a:latin typeface="Copperplate Gothic Bold"/>
              </a:rPr>
              <a:t>from [the Dome of the Rock in] Jerusalem </a:t>
            </a:r>
            <a:r>
              <a:rPr lang="en-US" sz="3200" dirty="0">
                <a:solidFill>
                  <a:schemeClr val="bg1">
                    <a:lumMod val="85000"/>
                  </a:schemeClr>
                </a:solidFill>
                <a:latin typeface="Copperplate Gothic Bold"/>
              </a:rPr>
              <a:t>to </a:t>
            </a:r>
            <a:r>
              <a:rPr lang="en-US" sz="3200" dirty="0" smtClean="0">
                <a:solidFill>
                  <a:schemeClr val="bg1">
                    <a:lumMod val="85000"/>
                  </a:schemeClr>
                </a:solidFill>
                <a:latin typeface="Copperplate Gothic Bold"/>
              </a:rPr>
              <a:t>the </a:t>
            </a:r>
            <a:r>
              <a:rPr lang="en-US" sz="3200" dirty="0" err="1">
                <a:solidFill>
                  <a:schemeClr val="bg1">
                    <a:lumMod val="85000"/>
                  </a:schemeClr>
                </a:solidFill>
                <a:latin typeface="Copperplate Gothic Bold"/>
              </a:rPr>
              <a:t>Kaabah</a:t>
            </a:r>
            <a:r>
              <a:rPr lang="en-US" sz="3200" dirty="0">
                <a:solidFill>
                  <a:schemeClr val="bg1">
                    <a:lumMod val="85000"/>
                  </a:schemeClr>
                </a:solidFill>
                <a:latin typeface="Copperplate Gothic Bold"/>
              </a:rPr>
              <a:t> in Mecca</a:t>
            </a:r>
            <a:r>
              <a:rPr lang="en-US" sz="3200" dirty="0" smtClean="0">
                <a:solidFill>
                  <a:schemeClr val="bg1">
                    <a:lumMod val="85000"/>
                  </a:schemeClr>
                </a:solidFill>
                <a:latin typeface="Copperplate Gothic Bold"/>
              </a:rPr>
              <a:t>."</a:t>
            </a:r>
          </a:p>
        </p:txBody>
      </p:sp>
    </p:spTree>
    <p:extLst>
      <p:ext uri="{BB962C8B-B14F-4D97-AF65-F5344CB8AC3E}">
        <p14:creationId xmlns:p14="http://schemas.microsoft.com/office/powerpoint/2010/main" val="3286562739"/>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Mosquée_Masjid_el_Haram_à_la_Mecqu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5245053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ltneu-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92182"/>
            <a:ext cx="9121901" cy="6075186"/>
          </a:xfrm>
          <a:prstGeom prst="rect">
            <a:avLst/>
          </a:prstGeom>
        </p:spPr>
      </p:pic>
    </p:spTree>
    <p:extLst>
      <p:ext uri="{BB962C8B-B14F-4D97-AF65-F5344CB8AC3E}">
        <p14:creationId xmlns:p14="http://schemas.microsoft.com/office/powerpoint/2010/main" val="3813028104"/>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_Blacksto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178" y="1"/>
            <a:ext cx="6831418" cy="6858000"/>
          </a:xfrm>
          <a:prstGeom prst="rect">
            <a:avLst/>
          </a:prstGeom>
        </p:spPr>
      </p:pic>
      <p:sp>
        <p:nvSpPr>
          <p:cNvPr id="4" name="Rectangle 3"/>
          <p:cNvSpPr/>
          <p:nvPr/>
        </p:nvSpPr>
        <p:spPr>
          <a:xfrm>
            <a:off x="-1483" y="0"/>
            <a:ext cx="2477661" cy="6740306"/>
          </a:xfrm>
          <a:prstGeom prst="rect">
            <a:avLst/>
          </a:prstGeom>
        </p:spPr>
        <p:txBody>
          <a:bodyPr wrap="none">
            <a:spAutoFit/>
          </a:bodyPr>
          <a:lstStyle/>
          <a:p>
            <a:r>
              <a:rPr lang="en-US" sz="2400" dirty="0" smtClean="0">
                <a:solidFill>
                  <a:schemeClr val="bg1">
                    <a:lumMod val="85000"/>
                  </a:schemeClr>
                </a:solidFill>
                <a:latin typeface="Copperplate Gothic Bold"/>
              </a:rPr>
              <a:t>Blackstone:</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Said to date</a:t>
            </a:r>
          </a:p>
          <a:p>
            <a:r>
              <a:rPr lang="en-US" sz="2400" dirty="0" smtClean="0">
                <a:solidFill>
                  <a:schemeClr val="bg1">
                    <a:lumMod val="85000"/>
                  </a:schemeClr>
                </a:solidFill>
                <a:latin typeface="Copperplate Gothic Bold"/>
              </a:rPr>
              <a:t>to Adam and</a:t>
            </a:r>
          </a:p>
          <a:p>
            <a:r>
              <a:rPr lang="en-US" sz="2400" dirty="0" smtClean="0">
                <a:solidFill>
                  <a:schemeClr val="bg1">
                    <a:lumMod val="85000"/>
                  </a:schemeClr>
                </a:solidFill>
                <a:latin typeface="Copperplate Gothic Bold"/>
              </a:rPr>
              <a:t>Eve.</a:t>
            </a:r>
          </a:p>
          <a:p>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"eastern</a:t>
            </a:r>
          </a:p>
          <a:p>
            <a:r>
              <a:rPr lang="en-US" sz="2400" dirty="0" smtClean="0">
                <a:solidFill>
                  <a:schemeClr val="bg1">
                    <a:lumMod val="85000"/>
                  </a:schemeClr>
                </a:solidFill>
                <a:latin typeface="Copperplate Gothic Bold"/>
              </a:rPr>
              <a:t>cornerstone </a:t>
            </a:r>
          </a:p>
          <a:p>
            <a:r>
              <a:rPr lang="en-US" sz="2400" dirty="0" smtClean="0">
                <a:solidFill>
                  <a:schemeClr val="bg1">
                    <a:lumMod val="85000"/>
                  </a:schemeClr>
                </a:solidFill>
                <a:latin typeface="Copperplate Gothic Bold"/>
              </a:rPr>
              <a:t>of </a:t>
            </a:r>
            <a:r>
              <a:rPr lang="en-US" sz="2400" dirty="0">
                <a:solidFill>
                  <a:schemeClr val="bg1">
                    <a:lumMod val="85000"/>
                  </a:schemeClr>
                </a:solidFill>
                <a:latin typeface="Copperplate Gothic Bold"/>
              </a:rPr>
              <a:t>the </a:t>
            </a:r>
            <a:r>
              <a:rPr lang="en-US" sz="2400" dirty="0" err="1" smtClean="0">
                <a:solidFill>
                  <a:schemeClr val="bg1">
                    <a:lumMod val="85000"/>
                  </a:schemeClr>
                </a:solidFill>
                <a:latin typeface="Copperplate Gothic Bold"/>
              </a:rPr>
              <a:t>Kaaba</a:t>
            </a:r>
            <a:endParaRPr lang="en-US" sz="2400" dirty="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 revered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by Muslims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as an </a:t>
            </a:r>
            <a:r>
              <a:rPr lang="en-US" sz="2400" dirty="0">
                <a:solidFill>
                  <a:schemeClr val="bg1">
                    <a:lumMod val="85000"/>
                  </a:schemeClr>
                </a:solidFill>
                <a:latin typeface="Copperplate Gothic Bold"/>
              </a:rPr>
              <a:t>Islamic </a:t>
            </a:r>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relic [...] now</a:t>
            </a:r>
          </a:p>
          <a:p>
            <a:r>
              <a:rPr lang="en-US" sz="2400" dirty="0" smtClean="0">
                <a:solidFill>
                  <a:schemeClr val="bg1">
                    <a:lumMod val="85000"/>
                  </a:schemeClr>
                </a:solidFill>
                <a:latin typeface="Copperplate Gothic Bold"/>
              </a:rPr>
              <a:t>cemented </a:t>
            </a:r>
            <a:endParaRPr lang="en-US" sz="2400" dirty="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into </a:t>
            </a:r>
            <a:r>
              <a:rPr lang="en-US" sz="2400" dirty="0">
                <a:solidFill>
                  <a:schemeClr val="bg1">
                    <a:lumMod val="85000"/>
                  </a:schemeClr>
                </a:solidFill>
                <a:latin typeface="Copperplate Gothic Bold"/>
              </a:rPr>
              <a:t>a silver </a:t>
            </a:r>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frame </a:t>
            </a:r>
            <a:r>
              <a:rPr lang="en-US" sz="2400" dirty="0">
                <a:solidFill>
                  <a:schemeClr val="bg1">
                    <a:lumMod val="85000"/>
                  </a:schemeClr>
                </a:solidFill>
                <a:latin typeface="Copperplate Gothic Bold"/>
              </a:rPr>
              <a:t>in the </a:t>
            </a:r>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side </a:t>
            </a:r>
            <a:r>
              <a:rPr lang="en-US" sz="2400" dirty="0">
                <a:solidFill>
                  <a:schemeClr val="bg1">
                    <a:lumMod val="85000"/>
                  </a:schemeClr>
                </a:solidFill>
                <a:latin typeface="Copperplate Gothic Bold"/>
              </a:rPr>
              <a:t>of the </a:t>
            </a:r>
            <a:endParaRPr lang="en-US" sz="2400" dirty="0" smtClean="0">
              <a:solidFill>
                <a:schemeClr val="bg1">
                  <a:lumMod val="85000"/>
                </a:schemeClr>
              </a:solidFill>
              <a:latin typeface="Copperplate Gothic Bold"/>
            </a:endParaRPr>
          </a:p>
          <a:p>
            <a:r>
              <a:rPr lang="en-US" sz="2400" dirty="0" err="1" smtClean="0">
                <a:solidFill>
                  <a:schemeClr val="bg1">
                    <a:lumMod val="85000"/>
                  </a:schemeClr>
                </a:solidFill>
                <a:latin typeface="Copperplate Gothic Bold"/>
              </a:rPr>
              <a:t>Kaaba</a:t>
            </a:r>
            <a:r>
              <a:rPr lang="en-US" sz="2400" dirty="0" smtClean="0">
                <a:solidFill>
                  <a:schemeClr val="bg1">
                    <a:lumMod val="85000"/>
                  </a:schemeClr>
                </a:solidFill>
                <a:latin typeface="Copperplate Gothic Bold"/>
              </a:rPr>
              <a:t> [...]</a:t>
            </a:r>
            <a:r>
              <a:rPr lang="en-US" sz="2400" dirty="0">
                <a:solidFill>
                  <a:schemeClr val="bg1">
                    <a:lumMod val="85000"/>
                  </a:schemeClr>
                </a:solidFill>
                <a:latin typeface="Copperplate Gothic Bold"/>
              </a:rPr>
              <a:t>"</a:t>
            </a:r>
            <a:endParaRPr lang="en-US" sz="2400" dirty="0" smtClean="0">
              <a:solidFill>
                <a:schemeClr val="bg1">
                  <a:lumMod val="85000"/>
                </a:schemeClr>
              </a:solidFill>
              <a:latin typeface="Copperplate Gothic Bold"/>
            </a:endParaRPr>
          </a:p>
        </p:txBody>
      </p:sp>
    </p:spTree>
    <p:extLst>
      <p:ext uri="{BB962C8B-B14F-4D97-AF65-F5344CB8AC3E}">
        <p14:creationId xmlns:p14="http://schemas.microsoft.com/office/powerpoint/2010/main" val="3034417790"/>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_packed_house_-_Flickr_-_Al_Jazeera_English800x600x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0337660"/>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507076"/>
            <a:ext cx="7973163" cy="5016757"/>
          </a:xfrm>
          <a:prstGeom prst="rect">
            <a:avLst/>
          </a:prstGeom>
          <a:noFill/>
        </p:spPr>
        <p:txBody>
          <a:bodyPr wrap="square" rtlCol="0">
            <a:spAutoFit/>
          </a:bodyPr>
          <a:lstStyle/>
          <a:p>
            <a:r>
              <a:rPr lang="en-US" sz="3200" dirty="0">
                <a:solidFill>
                  <a:schemeClr val="bg1">
                    <a:lumMod val="85000"/>
                  </a:schemeClr>
                </a:solidFill>
                <a:latin typeface="Copperplate Gothic Bold"/>
              </a:rPr>
              <a:t>Mont Saint-Michel, </a:t>
            </a:r>
            <a:endParaRPr lang="en-US" sz="3200" dirty="0" smtClean="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Normandy</a:t>
            </a:r>
            <a:r>
              <a:rPr lang="en-US" sz="3200" dirty="0">
                <a:solidFill>
                  <a:schemeClr val="bg1">
                    <a:lumMod val="85000"/>
                  </a:schemeClr>
                </a:solidFill>
                <a:latin typeface="Copperplate Gothic Bold"/>
              </a:rPr>
              <a:t>, </a:t>
            </a:r>
            <a:r>
              <a:rPr lang="en-US" sz="3200" dirty="0" smtClean="0">
                <a:solidFill>
                  <a:schemeClr val="bg1">
                    <a:lumMod val="85000"/>
                  </a:schemeClr>
                </a:solidFill>
                <a:latin typeface="Copperplate Gothic Bold"/>
              </a:rPr>
              <a:t>France</a:t>
            </a:r>
            <a:endParaRPr lang="en-US" sz="3200" dirty="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8</a:t>
            </a:r>
            <a:r>
              <a:rPr lang="en-US" sz="3200" baseline="30000" dirty="0" smtClean="0">
                <a:solidFill>
                  <a:schemeClr val="bg1">
                    <a:lumMod val="85000"/>
                  </a:schemeClr>
                </a:solidFill>
                <a:latin typeface="Copperplate Gothic Bold"/>
              </a:rPr>
              <a:t>th</a:t>
            </a:r>
            <a:r>
              <a:rPr lang="en-US" sz="3200" dirty="0" smtClean="0">
                <a:solidFill>
                  <a:schemeClr val="bg1">
                    <a:lumMod val="85000"/>
                  </a:schemeClr>
                </a:solidFill>
                <a:latin typeface="Copperplate Gothic Bold"/>
              </a:rPr>
              <a:t> century</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"One of France's most recognizable landmarks, Mont Saint-Michel and its bay are part of the UNESCO list of World Heritage </a:t>
            </a:r>
            <a:r>
              <a:rPr lang="en-US" sz="3200" dirty="0" smtClean="0">
                <a:solidFill>
                  <a:schemeClr val="bg1">
                    <a:lumMod val="85000"/>
                  </a:schemeClr>
                </a:solidFill>
                <a:latin typeface="Copperplate Gothic Bold"/>
              </a:rPr>
              <a:t>Sites </a:t>
            </a:r>
            <a:r>
              <a:rPr lang="en-US" sz="3200" dirty="0">
                <a:solidFill>
                  <a:schemeClr val="bg1">
                    <a:lumMod val="85000"/>
                  </a:schemeClr>
                </a:solidFill>
                <a:latin typeface="Copperplate Gothic Bold"/>
              </a:rPr>
              <a:t>and more than 3 million people visit it each year</a:t>
            </a:r>
            <a:r>
              <a:rPr lang="en-US" sz="3200" dirty="0" smtClean="0">
                <a:solidFill>
                  <a:schemeClr val="bg1">
                    <a:lumMod val="85000"/>
                  </a:schemeClr>
                </a:solidFill>
                <a:latin typeface="Copperplate Gothic Bold"/>
              </a:rPr>
              <a:t>."</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3436202010"/>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640px-France-Mont-Saint-Michel-1900_bordercropp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104"/>
            <a:ext cx="9121786" cy="6456514"/>
          </a:xfrm>
          <a:prstGeom prst="rect">
            <a:avLst/>
          </a:prstGeom>
        </p:spPr>
      </p:pic>
    </p:spTree>
    <p:extLst>
      <p:ext uri="{BB962C8B-B14F-4D97-AF65-F5344CB8AC3E}">
        <p14:creationId xmlns:p14="http://schemas.microsoft.com/office/powerpoint/2010/main" val="3741126247"/>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556px-Le_Mont-Saint-Michel_France_Abbey-Church-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492" y="0"/>
            <a:ext cx="4239271" cy="6862129"/>
          </a:xfrm>
          <a:prstGeom prst="rect">
            <a:avLst/>
          </a:prstGeom>
        </p:spPr>
      </p:pic>
    </p:spTree>
    <p:extLst>
      <p:ext uri="{BB962C8B-B14F-4D97-AF65-F5344CB8AC3E}">
        <p14:creationId xmlns:p14="http://schemas.microsoft.com/office/powerpoint/2010/main" val="3918895519"/>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675px-Abbaye_du_Mont-Saint-Michel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771" y="0"/>
            <a:ext cx="5143500" cy="6858000"/>
          </a:xfrm>
          <a:prstGeom prst="rect">
            <a:avLst/>
          </a:prstGeom>
        </p:spPr>
      </p:pic>
    </p:spTree>
    <p:extLst>
      <p:ext uri="{BB962C8B-B14F-4D97-AF65-F5344CB8AC3E}">
        <p14:creationId xmlns:p14="http://schemas.microsoft.com/office/powerpoint/2010/main" val="4000855795"/>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675px-Mont_Saint-Michel,_Frankreich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098" y="0"/>
            <a:ext cx="5143500" cy="6858000"/>
          </a:xfrm>
          <a:prstGeom prst="rect">
            <a:avLst/>
          </a:prstGeom>
        </p:spPr>
      </p:pic>
    </p:spTree>
    <p:extLst>
      <p:ext uri="{BB962C8B-B14F-4D97-AF65-F5344CB8AC3E}">
        <p14:creationId xmlns:p14="http://schemas.microsoft.com/office/powerpoint/2010/main" val="2679213548"/>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0" y="234927"/>
            <a:ext cx="4395149" cy="956667"/>
          </a:xfrm>
          <a:prstGeom prst="rect">
            <a:avLst/>
          </a:prstGeom>
          <a:noFill/>
        </p:spPr>
        <p:txBody>
          <a:bodyPr wrap="square" rtlCol="0">
            <a:noAutofit/>
          </a:bodyPr>
          <a:lstStyle/>
          <a:p>
            <a:r>
              <a:rPr lang="en-US" sz="2400" dirty="0" smtClean="0">
                <a:solidFill>
                  <a:schemeClr val="bg1">
                    <a:lumMod val="85000"/>
                  </a:schemeClr>
                </a:solidFill>
                <a:latin typeface="Copperplate Gothic Bold"/>
              </a:rPr>
              <a:t>Human-Powered </a:t>
            </a:r>
          </a:p>
          <a:p>
            <a:r>
              <a:rPr lang="en-US" sz="2400" dirty="0" smtClean="0">
                <a:solidFill>
                  <a:schemeClr val="bg1">
                    <a:lumMod val="85000"/>
                  </a:schemeClr>
                </a:solidFill>
                <a:latin typeface="Copperplate Gothic Bold"/>
              </a:rPr>
              <a:t>Tread wheel Crane</a:t>
            </a:r>
          </a:p>
        </p:txBody>
      </p:sp>
      <p:pic>
        <p:nvPicPr>
          <p:cNvPr id="2" name="Picture 1" descr="600px-Abbaye_du_Mont-Saint-Michel._Tymp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7981" y="0"/>
            <a:ext cx="4572000" cy="6858000"/>
          </a:xfrm>
          <a:prstGeom prst="rect">
            <a:avLst/>
          </a:prstGeom>
        </p:spPr>
      </p:pic>
    </p:spTree>
    <p:extLst>
      <p:ext uri="{BB962C8B-B14F-4D97-AF65-F5344CB8AC3E}">
        <p14:creationId xmlns:p14="http://schemas.microsoft.com/office/powerpoint/2010/main" val="2926133574"/>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75px-Mont-Saint-Michel_2008_PD_8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6649" y="0"/>
            <a:ext cx="5143501" cy="6858000"/>
          </a:xfrm>
          <a:prstGeom prst="rect">
            <a:avLst/>
          </a:prstGeom>
        </p:spPr>
      </p:pic>
    </p:spTree>
    <p:extLst>
      <p:ext uri="{BB962C8B-B14F-4D97-AF65-F5344CB8AC3E}">
        <p14:creationId xmlns:p14="http://schemas.microsoft.com/office/powerpoint/2010/main" val="4123793107"/>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Mont-Saint-Michel_2008_PD_8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8" cy="6858000"/>
          </a:xfrm>
          <a:prstGeom prst="rect">
            <a:avLst/>
          </a:prstGeom>
        </p:spPr>
      </p:pic>
    </p:spTree>
    <p:extLst>
      <p:ext uri="{BB962C8B-B14F-4D97-AF65-F5344CB8AC3E}">
        <p14:creationId xmlns:p14="http://schemas.microsoft.com/office/powerpoint/2010/main" val="22082310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tenshul-tre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 y="367653"/>
            <a:ext cx="9143047" cy="6089269"/>
          </a:xfrm>
          <a:prstGeom prst="rect">
            <a:avLst/>
          </a:prstGeom>
        </p:spPr>
      </p:pic>
    </p:spTree>
    <p:extLst>
      <p:ext uri="{BB962C8B-B14F-4D97-AF65-F5344CB8AC3E}">
        <p14:creationId xmlns:p14="http://schemas.microsoft.com/office/powerpoint/2010/main" val="254889330"/>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00px-PSmichel429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3" y="0"/>
            <a:ext cx="4572001" cy="6858000"/>
          </a:xfrm>
          <a:prstGeom prst="rect">
            <a:avLst/>
          </a:prstGeom>
        </p:spPr>
      </p:pic>
    </p:spTree>
    <p:extLst>
      <p:ext uri="{BB962C8B-B14F-4D97-AF65-F5344CB8AC3E}">
        <p14:creationId xmlns:p14="http://schemas.microsoft.com/office/powerpoint/2010/main" val="77786594"/>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flipH="1">
            <a:off x="176851"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cote-of-arm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603" y="19050"/>
            <a:ext cx="6184900" cy="6838950"/>
          </a:xfrm>
          <a:prstGeom prst="rect">
            <a:avLst/>
          </a:prstGeom>
        </p:spPr>
      </p:pic>
    </p:spTree>
    <p:extLst>
      <p:ext uri="{BB962C8B-B14F-4D97-AF65-F5344CB8AC3E}">
        <p14:creationId xmlns:p14="http://schemas.microsoft.com/office/powerpoint/2010/main" val="1912666860"/>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689243"/>
            <a:ext cx="8665618" cy="5016757"/>
          </a:xfrm>
          <a:prstGeom prst="rect">
            <a:avLst/>
          </a:prstGeom>
          <a:noFill/>
        </p:spPr>
        <p:txBody>
          <a:bodyPr wrap="square" rtlCol="0">
            <a:spAutoFit/>
          </a:bodyPr>
          <a:lstStyle/>
          <a:p>
            <a:r>
              <a:rPr lang="en-US" sz="3200" dirty="0" smtClean="0">
                <a:solidFill>
                  <a:schemeClr val="bg1">
                    <a:lumMod val="85000"/>
                  </a:schemeClr>
                </a:solidFill>
                <a:latin typeface="Copperplate Gothic Bold"/>
              </a:rPr>
              <a:t>Old Cathedral of </a:t>
            </a:r>
            <a:r>
              <a:rPr lang="en-US" sz="3200" dirty="0">
                <a:solidFill>
                  <a:schemeClr val="bg1">
                    <a:lumMod val="85000"/>
                  </a:schemeClr>
                </a:solidFill>
                <a:latin typeface="Copperplate Gothic Bold"/>
              </a:rPr>
              <a:t>Coimbra</a:t>
            </a:r>
            <a:br>
              <a:rPr lang="en-US" sz="3200" dirty="0">
                <a:solidFill>
                  <a:schemeClr val="bg1">
                    <a:lumMod val="85000"/>
                  </a:schemeClr>
                </a:solidFill>
                <a:latin typeface="Copperplate Gothic Bold"/>
              </a:rPr>
            </a:br>
            <a:r>
              <a:rPr lang="en-US" sz="3200" dirty="0">
                <a:solidFill>
                  <a:schemeClr val="bg1">
                    <a:lumMod val="85000"/>
                  </a:schemeClr>
                </a:solidFill>
                <a:latin typeface="Copperplate Gothic Bold"/>
              </a:rPr>
              <a:t>["</a:t>
            </a:r>
            <a:r>
              <a:rPr lang="en-US" sz="3200" dirty="0" err="1">
                <a:solidFill>
                  <a:schemeClr val="bg1">
                    <a:lumMod val="85000"/>
                  </a:schemeClr>
                </a:solidFill>
                <a:latin typeface="Copperplate Gothic Bold"/>
              </a:rPr>
              <a:t>Sé</a:t>
            </a:r>
            <a:r>
              <a:rPr lang="en-US" sz="3200" dirty="0">
                <a:solidFill>
                  <a:schemeClr val="bg1">
                    <a:lumMod val="85000"/>
                  </a:schemeClr>
                </a:solidFill>
                <a:latin typeface="Copperplate Gothic Bold"/>
              </a:rPr>
              <a:t> </a:t>
            </a:r>
            <a:r>
              <a:rPr lang="en-US" sz="3200" dirty="0" err="1">
                <a:solidFill>
                  <a:schemeClr val="bg1">
                    <a:lumMod val="85000"/>
                  </a:schemeClr>
                </a:solidFill>
                <a:latin typeface="Copperplate Gothic Bold"/>
              </a:rPr>
              <a:t>Velha</a:t>
            </a:r>
            <a:r>
              <a:rPr lang="en-US" sz="3200" dirty="0">
                <a:solidFill>
                  <a:schemeClr val="bg1">
                    <a:lumMod val="85000"/>
                  </a:schemeClr>
                </a:solidFill>
                <a:latin typeface="Copperplate Gothic Bold"/>
              </a:rPr>
              <a:t> de </a:t>
            </a:r>
            <a:r>
              <a:rPr lang="en-US" sz="3200" dirty="0" err="1" smtClean="0">
                <a:solidFill>
                  <a:schemeClr val="bg1">
                    <a:lumMod val="85000"/>
                  </a:schemeClr>
                </a:solidFill>
                <a:latin typeface="Copperplate Gothic Bold"/>
              </a:rPr>
              <a:t>Coimbr</a:t>
            </a:r>
            <a:r>
              <a:rPr lang="en-US" sz="3200" dirty="0" smtClean="0">
                <a:solidFill>
                  <a:schemeClr val="bg1">
                    <a:lumMod val="85000"/>
                  </a:schemeClr>
                </a:solidFill>
                <a:latin typeface="Copperplate Gothic Bold"/>
              </a:rPr>
              <a:t>"],</a:t>
            </a:r>
          </a:p>
          <a:p>
            <a:r>
              <a:rPr lang="en-US" sz="3200" dirty="0" smtClean="0">
                <a:solidFill>
                  <a:schemeClr val="bg1">
                    <a:lumMod val="85000"/>
                  </a:schemeClr>
                </a:solidFill>
                <a:latin typeface="Copperplate Gothic Bold"/>
              </a:rPr>
              <a:t>Portugal</a:t>
            </a:r>
          </a:p>
          <a:p>
            <a:r>
              <a:rPr lang="en-US" sz="3200" dirty="0" smtClean="0">
                <a:solidFill>
                  <a:schemeClr val="bg1">
                    <a:lumMod val="85000"/>
                  </a:schemeClr>
                </a:solidFill>
                <a:latin typeface="Copperplate Gothic Bold"/>
              </a:rPr>
              <a:t>13</a:t>
            </a:r>
            <a:r>
              <a:rPr lang="en-US" sz="3200" baseline="30000" dirty="0" smtClean="0">
                <a:solidFill>
                  <a:schemeClr val="bg1">
                    <a:lumMod val="85000"/>
                  </a:schemeClr>
                </a:solidFill>
                <a:latin typeface="Copperplate Gothic Bold"/>
              </a:rPr>
              <a:t>th</a:t>
            </a:r>
            <a:r>
              <a:rPr lang="en-US" sz="3200" dirty="0" smtClean="0">
                <a:solidFill>
                  <a:schemeClr val="bg1">
                    <a:lumMod val="85000"/>
                  </a:schemeClr>
                </a:solidFill>
                <a:latin typeface="Copperplate Gothic Bold"/>
              </a:rPr>
              <a:t> Century</a:t>
            </a:r>
          </a:p>
          <a:p>
            <a:endParaRPr lang="en-US" sz="3200" dirty="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a:t>
            </a:r>
            <a:r>
              <a:rPr lang="en-US" sz="3200" dirty="0">
                <a:solidFill>
                  <a:schemeClr val="bg1">
                    <a:lumMod val="85000"/>
                  </a:schemeClr>
                </a:solidFill>
                <a:latin typeface="Copperplate Gothic Bold"/>
              </a:rPr>
              <a:t>. Coimbra Cathedral is the only one of the Portuguese Romanesque cathedrals from the Reconquista times to have survived relatively intact up to the present. </a:t>
            </a:r>
            <a:r>
              <a:rPr lang="en-US" sz="3200" dirty="0" smtClean="0">
                <a:solidFill>
                  <a:schemeClr val="bg1">
                    <a:lumMod val="85000"/>
                  </a:schemeClr>
                </a:solidFill>
                <a:latin typeface="Copperplate Gothic Bold"/>
              </a:rPr>
              <a:t>"</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1378824965"/>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51px-Lisboa_May_201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538" y="0"/>
            <a:ext cx="5722620" cy="6858000"/>
          </a:xfrm>
          <a:prstGeom prst="rect">
            <a:avLst/>
          </a:prstGeom>
        </p:spPr>
      </p:pic>
    </p:spTree>
    <p:extLst>
      <p:ext uri="{BB962C8B-B14F-4D97-AF65-F5344CB8AC3E}">
        <p14:creationId xmlns:p14="http://schemas.microsoft.com/office/powerpoint/2010/main" val="1761163756"/>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Karinecyril_coimbra_cathedrale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587003"/>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Se_Velha_de_Coimbra_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161512"/>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58768"/>
            <a:ext cx="9144000" cy="6494085"/>
          </a:xfrm>
          <a:prstGeom prst="rect">
            <a:avLst/>
          </a:prstGeom>
          <a:noFill/>
        </p:spPr>
        <p:txBody>
          <a:bodyPr wrap="square" rtlCol="0">
            <a:spAutoFit/>
          </a:bodyPr>
          <a:lstStyle/>
          <a:p>
            <a:r>
              <a:rPr lang="en-US" sz="3200" dirty="0">
                <a:solidFill>
                  <a:schemeClr val="bg1">
                    <a:lumMod val="85000"/>
                  </a:schemeClr>
                </a:solidFill>
                <a:latin typeface="Copperplate Gothic Bold"/>
              </a:rPr>
              <a:t>Palais Des Papes, </a:t>
            </a:r>
            <a:endParaRPr lang="en-US" sz="3200" dirty="0" smtClean="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Avignon, France </a:t>
            </a:r>
          </a:p>
          <a:p>
            <a:r>
              <a:rPr lang="en-US" sz="3200" dirty="0" smtClean="0">
                <a:solidFill>
                  <a:schemeClr val="bg1">
                    <a:lumMod val="85000"/>
                  </a:schemeClr>
                </a:solidFill>
                <a:latin typeface="Copperplate Gothic Bold"/>
              </a:rPr>
              <a:t>13</a:t>
            </a:r>
            <a:r>
              <a:rPr lang="en-US" sz="3200" baseline="30000" dirty="0" smtClean="0">
                <a:solidFill>
                  <a:schemeClr val="bg1">
                    <a:lumMod val="85000"/>
                  </a:schemeClr>
                </a:solidFill>
                <a:latin typeface="Copperplate Gothic Bold"/>
              </a:rPr>
              <a:t>th</a:t>
            </a:r>
            <a:r>
              <a:rPr lang="en-US" sz="3200" dirty="0" smtClean="0">
                <a:solidFill>
                  <a:schemeClr val="bg1">
                    <a:lumMod val="85000"/>
                  </a:schemeClr>
                </a:solidFill>
                <a:latin typeface="Copperplate Gothic Bold"/>
              </a:rPr>
              <a:t> century</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"one of the largest and most important medieval Gothic buildings </a:t>
            </a:r>
            <a:r>
              <a:rPr lang="en-US" sz="3200" dirty="0" smtClean="0">
                <a:solidFill>
                  <a:schemeClr val="bg1">
                    <a:lumMod val="85000"/>
                  </a:schemeClr>
                </a:solidFill>
                <a:latin typeface="Copperplate Gothic Bold"/>
              </a:rPr>
              <a:t/>
            </a:r>
            <a:br>
              <a:rPr lang="en-US" sz="3200" dirty="0" smtClean="0">
                <a:solidFill>
                  <a:schemeClr val="bg1">
                    <a:lumMod val="85000"/>
                  </a:schemeClr>
                </a:solidFill>
                <a:latin typeface="Copperplate Gothic Bold"/>
              </a:rPr>
            </a:br>
            <a:r>
              <a:rPr lang="en-US" sz="3200" dirty="0" smtClean="0">
                <a:solidFill>
                  <a:schemeClr val="bg1">
                    <a:lumMod val="85000"/>
                  </a:schemeClr>
                </a:solidFill>
                <a:latin typeface="Copperplate Gothic Bold"/>
              </a:rPr>
              <a:t>in </a:t>
            </a:r>
            <a:r>
              <a:rPr lang="en-US" sz="3200" dirty="0">
                <a:solidFill>
                  <a:schemeClr val="bg1">
                    <a:lumMod val="85000"/>
                  </a:schemeClr>
                </a:solidFill>
                <a:latin typeface="Copperplate Gothic Bold"/>
              </a:rPr>
              <a:t>Europe. [...] the papal residence was the seat of Western Christianity during the 14th century." "Not only [...] the largest Gothic building of the Middle Ages, it is also one of the best examples of the International Gothic architectural style.</a:t>
            </a:r>
            <a:r>
              <a:rPr lang="en-US" sz="3200" dirty="0" smtClean="0">
                <a:solidFill>
                  <a:schemeClr val="bg1">
                    <a:lumMod val="85000"/>
                  </a:schemeClr>
                </a:solidFill>
                <a:latin typeface="Copperplate Gothic Bold"/>
              </a:rPr>
              <a:t>"</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1705844394"/>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 y="186225"/>
            <a:ext cx="9019397" cy="2742207"/>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Avignon,_Palais_des_Papes_by_JM_Rosi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6777"/>
            <a:ext cx="9144000" cy="3723680"/>
          </a:xfrm>
          <a:prstGeom prst="rect">
            <a:avLst/>
          </a:prstGeom>
        </p:spPr>
      </p:pic>
    </p:spTree>
    <p:extLst>
      <p:ext uri="{BB962C8B-B14F-4D97-AF65-F5344CB8AC3E}">
        <p14:creationId xmlns:p14="http://schemas.microsoft.com/office/powerpoint/2010/main" val="1517105411"/>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5" y="19110"/>
            <a:ext cx="4060291" cy="6671775"/>
          </a:xfrm>
          <a:prstGeom prst="rect">
            <a:avLst/>
          </a:prstGeom>
          <a:noFill/>
        </p:spPr>
        <p:txBody>
          <a:bodyPr wrap="square" rtlCol="0">
            <a:noAutofit/>
          </a:bodyPr>
          <a:lstStyle/>
          <a:p>
            <a:r>
              <a:rPr lang="en-US" sz="2400" dirty="0" smtClean="0">
                <a:solidFill>
                  <a:schemeClr val="bg1">
                    <a:lumMod val="85000"/>
                  </a:schemeClr>
                </a:solidFill>
                <a:latin typeface="Copperplate Gothic Bold"/>
              </a:rPr>
              <a:t>"... a </a:t>
            </a:r>
            <a:r>
              <a:rPr lang="en-US" sz="2400" dirty="0">
                <a:solidFill>
                  <a:schemeClr val="bg1">
                    <a:lumMod val="85000"/>
                  </a:schemeClr>
                </a:solidFill>
                <a:latin typeface="Copperplate Gothic Bold"/>
              </a:rPr>
              <a:t>deadlocked conclave finally elected Clement V, </a:t>
            </a:r>
            <a:r>
              <a:rPr lang="en-US" sz="2400" dirty="0" smtClean="0">
                <a:solidFill>
                  <a:schemeClr val="bg1">
                    <a:lumMod val="85000"/>
                  </a:schemeClr>
                </a:solidFill>
                <a:latin typeface="Copperplate Gothic Bold"/>
              </a:rPr>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a </a:t>
            </a:r>
            <a:r>
              <a:rPr lang="en-US" sz="2400" dirty="0">
                <a:solidFill>
                  <a:schemeClr val="bg1">
                    <a:lumMod val="85000"/>
                  </a:schemeClr>
                </a:solidFill>
                <a:latin typeface="Copperplate Gothic Bold"/>
              </a:rPr>
              <a:t>Frenchman, as </a:t>
            </a:r>
            <a:r>
              <a:rPr lang="en-US" sz="2400" dirty="0" smtClean="0">
                <a:solidFill>
                  <a:schemeClr val="bg1">
                    <a:lumMod val="85000"/>
                  </a:schemeClr>
                </a:solidFill>
                <a:latin typeface="Copperplate Gothic Bold"/>
              </a:rPr>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Pope </a:t>
            </a:r>
            <a:r>
              <a:rPr lang="en-US" sz="2400" dirty="0">
                <a:solidFill>
                  <a:schemeClr val="bg1">
                    <a:lumMod val="85000"/>
                  </a:schemeClr>
                </a:solidFill>
                <a:latin typeface="Copperplate Gothic Bold"/>
              </a:rPr>
              <a:t>in 1305. Clement declined to move to Rome, remaining in France, and in 1309 moved his court to </a:t>
            </a:r>
            <a:r>
              <a:rPr lang="en-US" sz="2400" dirty="0" smtClean="0">
                <a:solidFill>
                  <a:schemeClr val="bg1">
                    <a:lumMod val="85000"/>
                  </a:schemeClr>
                </a:solidFill>
                <a:latin typeface="Copperplate Gothic Bold"/>
              </a:rPr>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the </a:t>
            </a:r>
            <a:r>
              <a:rPr lang="en-US" sz="2400" dirty="0">
                <a:solidFill>
                  <a:schemeClr val="bg1">
                    <a:lumMod val="85000"/>
                  </a:schemeClr>
                </a:solidFill>
                <a:latin typeface="Copperplate Gothic Bold"/>
              </a:rPr>
              <a:t>papal enclave at Avignon, where it remained for the </a:t>
            </a:r>
            <a:r>
              <a:rPr lang="en-US" sz="2400" dirty="0" smtClean="0">
                <a:solidFill>
                  <a:schemeClr val="bg1">
                    <a:lumMod val="85000"/>
                  </a:schemeClr>
                </a:solidFill>
                <a:latin typeface="Copperplate Gothic Bold"/>
              </a:rPr>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next </a:t>
            </a:r>
            <a:r>
              <a:rPr lang="en-US" sz="2400" dirty="0">
                <a:solidFill>
                  <a:schemeClr val="bg1">
                    <a:lumMod val="85000"/>
                  </a:schemeClr>
                </a:solidFill>
                <a:latin typeface="Copperplate Gothic Bold"/>
              </a:rPr>
              <a:t>67 years. This absence from </a:t>
            </a:r>
            <a:r>
              <a:rPr lang="en-US" sz="2400" dirty="0" smtClean="0">
                <a:solidFill>
                  <a:schemeClr val="bg1">
                    <a:lumMod val="85000"/>
                  </a:schemeClr>
                </a:solidFill>
                <a:latin typeface="Copperplate Gothic Bold"/>
              </a:rPr>
              <a:t>Rome</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 </a:t>
            </a:r>
            <a:r>
              <a:rPr lang="en-US" sz="2400" dirty="0">
                <a:solidFill>
                  <a:schemeClr val="bg1">
                    <a:lumMod val="85000"/>
                  </a:schemeClr>
                </a:solidFill>
                <a:latin typeface="Copperplate Gothic Bold"/>
              </a:rPr>
              <a:t>is sometimes referred to as the "Babylonian Captivity of the </a:t>
            </a:r>
            <a:r>
              <a:rPr lang="en-US" sz="2400" dirty="0" smtClean="0">
                <a:solidFill>
                  <a:schemeClr val="bg1">
                    <a:lumMod val="85000"/>
                  </a:schemeClr>
                </a:solidFill>
                <a:latin typeface="Copperplate Gothic Bold"/>
              </a:rPr>
              <a:t>Papacy..."</a:t>
            </a:r>
          </a:p>
        </p:txBody>
      </p:sp>
      <p:pic>
        <p:nvPicPr>
          <p:cNvPr id="3" name="Picture 2" descr="667px-Avignon_palais_serrur_clement_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287" y="-1584"/>
            <a:ext cx="5083714" cy="6859584"/>
          </a:xfrm>
          <a:prstGeom prst="rect">
            <a:avLst/>
          </a:prstGeom>
        </p:spPr>
      </p:pic>
    </p:spTree>
    <p:extLst>
      <p:ext uri="{BB962C8B-B14F-4D97-AF65-F5344CB8AC3E}">
        <p14:creationId xmlns:p14="http://schemas.microsoft.com/office/powerpoint/2010/main" val="278342972"/>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pe_Palace_Avignon_Fran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0165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2" y="0"/>
            <a:ext cx="2909455" cy="6858000"/>
          </a:xfrm>
          <a:prstGeom prst="rect">
            <a:avLst/>
          </a:prstGeom>
          <a:noFill/>
        </p:spPr>
        <p:txBody>
          <a:bodyPr wrap="square" rtlCol="0">
            <a:noAutofit/>
          </a:bodyPr>
          <a:lstStyle/>
          <a:p>
            <a:r>
              <a:rPr lang="en-US" sz="2400" dirty="0" smtClean="0">
                <a:solidFill>
                  <a:schemeClr val="bg1">
                    <a:lumMod val="85000"/>
                  </a:schemeClr>
                </a:solidFill>
                <a:latin typeface="Copperplate Gothic Bold"/>
              </a:rPr>
              <a:t>Prague Golem</a:t>
            </a:r>
          </a:p>
          <a:p>
            <a:endParaRPr lang="en-US" sz="2400" dirty="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 an </a:t>
            </a:r>
            <a:r>
              <a:rPr lang="en-US" sz="2400" dirty="0">
                <a:solidFill>
                  <a:schemeClr val="bg1">
                    <a:lumMod val="85000"/>
                  </a:schemeClr>
                </a:solidFill>
                <a:latin typeface="Copperplate Gothic Bold"/>
              </a:rPr>
              <a:t>animated </a:t>
            </a:r>
            <a:r>
              <a:rPr lang="en-US" sz="2400" dirty="0" err="1" smtClean="0">
                <a:solidFill>
                  <a:schemeClr val="bg1">
                    <a:lumMod val="85000"/>
                  </a:schemeClr>
                </a:solidFill>
                <a:latin typeface="Copperplate Gothic Bold"/>
              </a:rPr>
              <a:t>anthropo-morphic</a:t>
            </a:r>
            <a:r>
              <a:rPr lang="en-US" sz="2400" dirty="0" smtClean="0">
                <a:solidFill>
                  <a:schemeClr val="bg1">
                    <a:lumMod val="85000"/>
                  </a:schemeClr>
                </a:solidFill>
                <a:latin typeface="Copperplate Gothic Bold"/>
              </a:rPr>
              <a:t> </a:t>
            </a:r>
            <a:r>
              <a:rPr lang="en-US" sz="2400" dirty="0">
                <a:solidFill>
                  <a:schemeClr val="bg1">
                    <a:lumMod val="85000"/>
                  </a:schemeClr>
                </a:solidFill>
                <a:latin typeface="Copperplate Gothic Bold"/>
              </a:rPr>
              <a:t>being, magically created entirely from inanimate matter</a:t>
            </a:r>
            <a:r>
              <a:rPr lang="en-US" sz="2400" dirty="0" smtClean="0">
                <a:solidFill>
                  <a:schemeClr val="bg1">
                    <a:lumMod val="85000"/>
                  </a:schemeClr>
                </a:solidFill>
                <a:latin typeface="Copperplate Gothic Bold"/>
              </a:rPr>
              <a:t>. [...]"</a:t>
            </a:r>
          </a:p>
          <a:p>
            <a:endParaRPr lang="en-US" sz="2400" dirty="0">
              <a:solidFill>
                <a:schemeClr val="bg1">
                  <a:lumMod val="85000"/>
                </a:schemeClr>
              </a:solidFill>
              <a:latin typeface="Copperplate Gothic Bold"/>
            </a:endParaRPr>
          </a:p>
          <a:p>
            <a:r>
              <a:rPr lang="en-US" sz="2400" dirty="0">
                <a:solidFill>
                  <a:schemeClr val="bg1">
                    <a:lumMod val="85000"/>
                  </a:schemeClr>
                </a:solidFill>
                <a:latin typeface="Copperplate Gothic Bold"/>
              </a:rPr>
              <a:t>Legend has </a:t>
            </a:r>
            <a:r>
              <a:rPr lang="en-US" sz="2400" dirty="0" smtClean="0">
                <a:solidFill>
                  <a:schemeClr val="bg1">
                    <a:lumMod val="85000"/>
                  </a:schemeClr>
                </a:solidFill>
                <a:latin typeface="Copperplate Gothic Bold"/>
              </a:rPr>
              <a:t>a famous Golem </a:t>
            </a:r>
            <a:r>
              <a:rPr lang="en-US" sz="2400" dirty="0">
                <a:solidFill>
                  <a:schemeClr val="bg1">
                    <a:lumMod val="85000"/>
                  </a:schemeClr>
                </a:solidFill>
                <a:latin typeface="Copperplate Gothic Bold"/>
              </a:rPr>
              <a:t>lying in the </a:t>
            </a:r>
            <a:r>
              <a:rPr lang="en-US" sz="2400" dirty="0" smtClean="0">
                <a:solidFill>
                  <a:schemeClr val="bg1">
                    <a:lumMod val="85000"/>
                  </a:schemeClr>
                </a:solidFill>
                <a:latin typeface="Copperplate Gothic Bold"/>
              </a:rPr>
              <a:t>loft of the </a:t>
            </a:r>
            <a:r>
              <a:rPr lang="en-US" sz="2400" dirty="0" err="1" smtClean="0">
                <a:solidFill>
                  <a:schemeClr val="bg1">
                    <a:lumMod val="85000"/>
                  </a:schemeClr>
                </a:solidFill>
                <a:latin typeface="Copperplate Gothic Bold"/>
              </a:rPr>
              <a:t>Altneu</a:t>
            </a:r>
            <a:r>
              <a:rPr lang="en-US" sz="2400" dirty="0" smtClean="0">
                <a:solidFill>
                  <a:schemeClr val="bg1">
                    <a:lumMod val="85000"/>
                  </a:schemeClr>
                </a:solidFill>
                <a:latin typeface="Copperplate Gothic Bold"/>
              </a:rPr>
              <a:t> synagogue</a:t>
            </a:r>
          </a:p>
        </p:txBody>
      </p:sp>
      <p:pic>
        <p:nvPicPr>
          <p:cNvPr id="2" name="Picture 1" descr="Prague-golem-reproduc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240" y="0"/>
            <a:ext cx="6236760" cy="6858000"/>
          </a:xfrm>
          <a:prstGeom prst="rect">
            <a:avLst/>
          </a:prstGeom>
        </p:spPr>
      </p:pic>
    </p:spTree>
    <p:extLst>
      <p:ext uri="{BB962C8B-B14F-4D97-AF65-F5344CB8AC3E}">
        <p14:creationId xmlns:p14="http://schemas.microsoft.com/office/powerpoint/2010/main" val="3425678251"/>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84px-Cour_du_cloitre,_vieux_palais_par_JM_Rosi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868" y="0"/>
            <a:ext cx="7498080" cy="6858000"/>
          </a:xfrm>
          <a:prstGeom prst="rect">
            <a:avLst/>
          </a:prstGeom>
        </p:spPr>
      </p:pic>
    </p:spTree>
    <p:extLst>
      <p:ext uri="{BB962C8B-B14F-4D97-AF65-F5344CB8AC3E}">
        <p14:creationId xmlns:p14="http://schemas.microsoft.com/office/powerpoint/2010/main" val="3535048287"/>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170703"/>
            <a:ext cx="8237759" cy="6494085"/>
          </a:xfrm>
          <a:prstGeom prst="rect">
            <a:avLst/>
          </a:prstGeom>
          <a:noFill/>
        </p:spPr>
        <p:txBody>
          <a:bodyPr wrap="square" rtlCol="0">
            <a:spAutoFit/>
          </a:bodyPr>
          <a:lstStyle/>
          <a:p>
            <a:r>
              <a:rPr lang="en-US" sz="3200" dirty="0" smtClean="0">
                <a:solidFill>
                  <a:schemeClr val="bg1">
                    <a:lumMod val="95000"/>
                  </a:schemeClr>
                </a:solidFill>
                <a:latin typeface="Copperplate Gothic Bold"/>
              </a:rPr>
              <a:t>Palma Cathedral</a:t>
            </a:r>
            <a:r>
              <a:rPr lang="en-US" sz="3200" dirty="0">
                <a:solidFill>
                  <a:schemeClr val="bg1">
                    <a:lumMod val="95000"/>
                  </a:schemeClr>
                </a:solidFill>
                <a:latin typeface="Copperplate Gothic Bold"/>
              </a:rPr>
              <a:t> </a:t>
            </a:r>
            <a:r>
              <a:rPr lang="en-US" sz="3200" dirty="0" smtClean="0">
                <a:solidFill>
                  <a:schemeClr val="bg1">
                    <a:lumMod val="95000"/>
                  </a:schemeClr>
                </a:solidFill>
                <a:latin typeface="Copperplate Gothic Bold"/>
              </a:rPr>
              <a:t>[</a:t>
            </a:r>
            <a:r>
              <a:rPr lang="en-US" sz="3200" dirty="0">
                <a:solidFill>
                  <a:schemeClr val="bg1">
                    <a:lumMod val="95000"/>
                  </a:schemeClr>
                </a:solidFill>
                <a:latin typeface="Copperplate Gothic Bold"/>
              </a:rPr>
              <a:t>"LA </a:t>
            </a:r>
            <a:r>
              <a:rPr lang="en-US" sz="3200" dirty="0" err="1" smtClean="0">
                <a:solidFill>
                  <a:schemeClr val="bg1">
                    <a:lumMod val="95000"/>
                  </a:schemeClr>
                </a:solidFill>
                <a:latin typeface="Copperplate Gothic Bold"/>
              </a:rPr>
              <a:t>Seu</a:t>
            </a:r>
            <a:r>
              <a:rPr lang="en-US" sz="3200" dirty="0" smtClean="0">
                <a:solidFill>
                  <a:schemeClr val="bg1">
                    <a:lumMod val="95000"/>
                  </a:schemeClr>
                </a:solidFill>
                <a:latin typeface="Copperplate Gothic Bold"/>
              </a:rPr>
              <a:t>"], </a:t>
            </a:r>
          </a:p>
          <a:p>
            <a:r>
              <a:rPr lang="en-US" sz="3200" dirty="0" smtClean="0">
                <a:solidFill>
                  <a:schemeClr val="bg1">
                    <a:lumMod val="95000"/>
                  </a:schemeClr>
                </a:solidFill>
                <a:latin typeface="Copperplate Gothic Bold"/>
              </a:rPr>
              <a:t>Majorca, Spain</a:t>
            </a:r>
          </a:p>
          <a:p>
            <a:r>
              <a:rPr lang="en-US" sz="3200" dirty="0" smtClean="0">
                <a:solidFill>
                  <a:schemeClr val="bg1">
                    <a:lumMod val="95000"/>
                  </a:schemeClr>
                </a:solidFill>
                <a:latin typeface="Copperplate Gothic Bold"/>
              </a:rPr>
              <a:t>1229</a:t>
            </a:r>
          </a:p>
          <a:p>
            <a:endParaRPr lang="en-US" sz="3200" dirty="0">
              <a:solidFill>
                <a:schemeClr val="bg1">
                  <a:lumMod val="95000"/>
                </a:schemeClr>
              </a:solidFill>
              <a:latin typeface="Copperplate Gothic Bold"/>
            </a:endParaRPr>
          </a:p>
          <a:p>
            <a:r>
              <a:rPr lang="en-US" sz="3200" dirty="0">
                <a:solidFill>
                  <a:schemeClr val="bg1">
                    <a:lumMod val="95000"/>
                  </a:schemeClr>
                </a:solidFill>
                <a:latin typeface="Copperplate Gothic Bold"/>
              </a:rPr>
              <a:t>"t is 121 </a:t>
            </a:r>
            <a:r>
              <a:rPr lang="en-US" sz="3200" dirty="0" err="1">
                <a:solidFill>
                  <a:schemeClr val="bg1">
                    <a:lumMod val="95000"/>
                  </a:schemeClr>
                </a:solidFill>
                <a:latin typeface="Copperplate Gothic Bold"/>
              </a:rPr>
              <a:t>metres</a:t>
            </a:r>
            <a:r>
              <a:rPr lang="en-US" sz="3200" dirty="0">
                <a:solidFill>
                  <a:schemeClr val="bg1">
                    <a:lumMod val="95000"/>
                  </a:schemeClr>
                </a:solidFill>
                <a:latin typeface="Copperplate Gothic Bold"/>
              </a:rPr>
              <a:t> long, 55 </a:t>
            </a:r>
            <a:r>
              <a:rPr lang="en-US" sz="3200" dirty="0" err="1">
                <a:solidFill>
                  <a:schemeClr val="bg1">
                    <a:lumMod val="95000"/>
                  </a:schemeClr>
                </a:solidFill>
                <a:latin typeface="Copperplate Gothic Bold"/>
              </a:rPr>
              <a:t>metres</a:t>
            </a:r>
            <a:r>
              <a:rPr lang="en-US" sz="3200" dirty="0">
                <a:solidFill>
                  <a:schemeClr val="bg1">
                    <a:lumMod val="95000"/>
                  </a:schemeClr>
                </a:solidFill>
                <a:latin typeface="Copperplate Gothic Bold"/>
              </a:rPr>
              <a:t> wide and its nave is 44 </a:t>
            </a:r>
            <a:r>
              <a:rPr lang="en-US" sz="3200" dirty="0" err="1">
                <a:solidFill>
                  <a:schemeClr val="bg1">
                    <a:lumMod val="95000"/>
                  </a:schemeClr>
                </a:solidFill>
                <a:latin typeface="Copperplate Gothic Bold"/>
              </a:rPr>
              <a:t>metres</a:t>
            </a:r>
            <a:r>
              <a:rPr lang="en-US" sz="3200" dirty="0">
                <a:solidFill>
                  <a:schemeClr val="bg1">
                    <a:lumMod val="95000"/>
                  </a:schemeClr>
                </a:solidFill>
                <a:latin typeface="Copperplate Gothic Bold"/>
              </a:rPr>
              <a:t> tall. By way of comparison, the height of the central nave reaches 33m in Notre Dame de Paris, 38m in Reims, 42m in Notre-Dame </a:t>
            </a:r>
            <a:r>
              <a:rPr lang="en-US" sz="3200" dirty="0" err="1">
                <a:solidFill>
                  <a:schemeClr val="bg1">
                    <a:lumMod val="95000"/>
                  </a:schemeClr>
                </a:solidFill>
                <a:latin typeface="Copperplate Gothic Bold"/>
              </a:rPr>
              <a:t>d'Amiens</a:t>
            </a:r>
            <a:r>
              <a:rPr lang="en-US" sz="3200" dirty="0">
                <a:solidFill>
                  <a:schemeClr val="bg1">
                    <a:lumMod val="95000"/>
                  </a:schemeClr>
                </a:solidFill>
                <a:latin typeface="Copperplate Gothic Bold"/>
              </a:rPr>
              <a:t> and 48m in Saint-Pierre de Beauvais, the highest of all </a:t>
            </a:r>
            <a:r>
              <a:rPr lang="en-US" sz="3200" dirty="0" smtClean="0">
                <a:solidFill>
                  <a:schemeClr val="bg1">
                    <a:lumMod val="95000"/>
                  </a:schemeClr>
                </a:solidFill>
                <a:latin typeface="Copperplate Gothic Bold"/>
              </a:rPr>
              <a:t/>
            </a:r>
            <a:br>
              <a:rPr lang="en-US" sz="3200" dirty="0" smtClean="0">
                <a:solidFill>
                  <a:schemeClr val="bg1">
                    <a:lumMod val="95000"/>
                  </a:schemeClr>
                </a:solidFill>
                <a:latin typeface="Copperplate Gothic Bold"/>
              </a:rPr>
            </a:br>
            <a:r>
              <a:rPr lang="en-US" sz="3200" dirty="0" smtClean="0">
                <a:solidFill>
                  <a:schemeClr val="bg1">
                    <a:lumMod val="95000"/>
                  </a:schemeClr>
                </a:solidFill>
                <a:latin typeface="Copperplate Gothic Bold"/>
              </a:rPr>
              <a:t>Gothic </a:t>
            </a:r>
            <a:r>
              <a:rPr lang="en-US" sz="3200" dirty="0">
                <a:solidFill>
                  <a:schemeClr val="bg1">
                    <a:lumMod val="95000"/>
                  </a:schemeClr>
                </a:solidFill>
                <a:latin typeface="Copperplate Gothic Bold"/>
              </a:rPr>
              <a:t>cathedrals</a:t>
            </a:r>
            <a:r>
              <a:rPr lang="en-US" sz="3200" dirty="0" smtClean="0">
                <a:solidFill>
                  <a:schemeClr val="bg1">
                    <a:lumMod val="95000"/>
                  </a:schemeClr>
                </a:solidFill>
                <a:latin typeface="Copperplate Gothic Bold"/>
              </a:rPr>
              <a:t>."</a:t>
            </a:r>
            <a:endParaRPr lang="en-US" sz="3200" dirty="0">
              <a:solidFill>
                <a:schemeClr val="bg1">
                  <a:lumMod val="95000"/>
                </a:schemeClr>
              </a:solidFill>
              <a:latin typeface="Copperplate Gothic Bold"/>
            </a:endParaRPr>
          </a:p>
        </p:txBody>
      </p:sp>
    </p:spTree>
    <p:extLst>
      <p:ext uri="{BB962C8B-B14F-4D97-AF65-F5344CB8AC3E}">
        <p14:creationId xmlns:p14="http://schemas.microsoft.com/office/powerpoint/2010/main" val="2281561932"/>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Mallorca_-_Kathedrale_von_Palma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673"/>
            <a:ext cx="9152318" cy="6306519"/>
          </a:xfrm>
          <a:prstGeom prst="rect">
            <a:avLst/>
          </a:prstGeom>
        </p:spPr>
      </p:pic>
    </p:spTree>
    <p:extLst>
      <p:ext uri="{BB962C8B-B14F-4D97-AF65-F5344CB8AC3E}">
        <p14:creationId xmlns:p14="http://schemas.microsoft.com/office/powerpoint/2010/main" val="1382809490"/>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Iglesia_de_Santa_María._Catedral_de_Mallorca_(s._XI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02424"/>
            <a:ext cx="9161639" cy="5153422"/>
          </a:xfrm>
          <a:prstGeom prst="rect">
            <a:avLst/>
          </a:prstGeom>
        </p:spPr>
      </p:pic>
    </p:spTree>
    <p:extLst>
      <p:ext uri="{BB962C8B-B14F-4D97-AF65-F5344CB8AC3E}">
        <p14:creationId xmlns:p14="http://schemas.microsoft.com/office/powerpoint/2010/main" val="877816263"/>
      </p:ext>
    </p:extLst>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Seu_de_Mallorca_(Palma)_-_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4230"/>
            <a:ext cx="9113677" cy="6066291"/>
          </a:xfrm>
          <a:prstGeom prst="rect">
            <a:avLst/>
          </a:prstGeom>
        </p:spPr>
      </p:pic>
    </p:spTree>
    <p:extLst>
      <p:ext uri="{BB962C8B-B14F-4D97-AF65-F5344CB8AC3E}">
        <p14:creationId xmlns:p14="http://schemas.microsoft.com/office/powerpoint/2010/main" val="286193249"/>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603147"/>
            <a:ext cx="8237759" cy="5016757"/>
          </a:xfrm>
          <a:prstGeom prst="rect">
            <a:avLst/>
          </a:prstGeom>
          <a:noFill/>
        </p:spPr>
        <p:txBody>
          <a:bodyPr wrap="square" rtlCol="0">
            <a:spAutoFit/>
          </a:bodyPr>
          <a:lstStyle/>
          <a:p>
            <a:r>
              <a:rPr lang="en-US" sz="3200" dirty="0" smtClean="0">
                <a:solidFill>
                  <a:schemeClr val="bg1">
                    <a:lumMod val="95000"/>
                  </a:schemeClr>
                </a:solidFill>
                <a:latin typeface="Copperplate Gothic Bold"/>
              </a:rPr>
              <a:t>Parma Cathedral, </a:t>
            </a:r>
          </a:p>
          <a:p>
            <a:r>
              <a:rPr lang="en-US" sz="3200" dirty="0" smtClean="0">
                <a:solidFill>
                  <a:schemeClr val="bg1">
                    <a:lumMod val="95000"/>
                  </a:schemeClr>
                </a:solidFill>
                <a:latin typeface="Copperplate Gothic Bold"/>
              </a:rPr>
              <a:t>Italy</a:t>
            </a:r>
            <a:endParaRPr lang="en-US" sz="3200" dirty="0">
              <a:solidFill>
                <a:schemeClr val="bg1">
                  <a:lumMod val="95000"/>
                </a:schemeClr>
              </a:solidFill>
              <a:latin typeface="Copperplate Gothic Bold"/>
            </a:endParaRPr>
          </a:p>
          <a:p>
            <a:r>
              <a:rPr lang="en-US" sz="3200" dirty="0" smtClean="0">
                <a:solidFill>
                  <a:schemeClr val="bg1">
                    <a:lumMod val="95000"/>
                  </a:schemeClr>
                </a:solidFill>
                <a:latin typeface="Copperplate Gothic Bold"/>
              </a:rPr>
              <a:t>1059</a:t>
            </a:r>
          </a:p>
          <a:p>
            <a:endParaRPr lang="en-US" sz="3200" dirty="0">
              <a:solidFill>
                <a:schemeClr val="bg1">
                  <a:lumMod val="95000"/>
                </a:schemeClr>
              </a:solidFill>
              <a:latin typeface="Copperplate Gothic Bold"/>
            </a:endParaRPr>
          </a:p>
          <a:p>
            <a:r>
              <a:rPr lang="en-US" sz="3200" dirty="0">
                <a:solidFill>
                  <a:schemeClr val="bg1">
                    <a:lumMod val="95000"/>
                  </a:schemeClr>
                </a:solidFill>
                <a:latin typeface="Copperplate Gothic Bold"/>
              </a:rPr>
              <a:t>"It is an important Italian Romanesque cathedral: the dome, in particular, is decorated by a highly influential illusionistic fresco by Renaissance painter Antonio da Correggio</a:t>
            </a:r>
            <a:r>
              <a:rPr lang="en-US" sz="3200" dirty="0" smtClean="0">
                <a:solidFill>
                  <a:schemeClr val="bg1">
                    <a:lumMod val="95000"/>
                  </a:schemeClr>
                </a:solidFill>
                <a:latin typeface="Copperplate Gothic Bold"/>
              </a:rPr>
              <a:t>."</a:t>
            </a:r>
            <a:endParaRPr lang="en-US" sz="3200" dirty="0">
              <a:solidFill>
                <a:schemeClr val="bg1">
                  <a:lumMod val="95000"/>
                </a:schemeClr>
              </a:solidFill>
              <a:latin typeface="Copperplate Gothic Bold"/>
            </a:endParaRPr>
          </a:p>
        </p:txBody>
      </p:sp>
    </p:spTree>
    <p:extLst>
      <p:ext uri="{BB962C8B-B14F-4D97-AF65-F5344CB8AC3E}">
        <p14:creationId xmlns:p14="http://schemas.microsoft.com/office/powerpoint/2010/main" val="3884167633"/>
      </p:ext>
    </p:extLst>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Duomo_e_Battistero_di_Parm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836093"/>
      </p:ext>
    </p:extLst>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Parma_Duomo_di_Parma_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7976028"/>
      </p:ext>
    </p:extLst>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40px-Parma_Duomo_di_Parma_0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9965354"/>
      </p:ext>
    </p:extLst>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35px-Parma-cupola_duom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392" y="0"/>
            <a:ext cx="6362700" cy="6858000"/>
          </a:xfrm>
          <a:prstGeom prst="rect">
            <a:avLst/>
          </a:prstGeom>
        </p:spPr>
      </p:pic>
    </p:spTree>
    <p:extLst>
      <p:ext uri="{BB962C8B-B14F-4D97-AF65-F5344CB8AC3E}">
        <p14:creationId xmlns:p14="http://schemas.microsoft.com/office/powerpoint/2010/main" val="273777328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732289"/>
            <a:ext cx="7973163" cy="5016757"/>
          </a:xfrm>
          <a:prstGeom prst="rect">
            <a:avLst/>
          </a:prstGeom>
          <a:noFill/>
        </p:spPr>
        <p:txBody>
          <a:bodyPr wrap="square" rtlCol="0">
            <a:spAutoFit/>
          </a:bodyPr>
          <a:lstStyle/>
          <a:p>
            <a:r>
              <a:rPr lang="en-US" sz="3200" dirty="0" smtClean="0">
                <a:solidFill>
                  <a:schemeClr val="bg1">
                    <a:lumMod val="85000"/>
                  </a:schemeClr>
                </a:solidFill>
                <a:latin typeface="Copperplate Gothic Bold"/>
              </a:rPr>
              <a:t>Archbasilica of St. John Latern,</a:t>
            </a:r>
          </a:p>
          <a:p>
            <a:r>
              <a:rPr lang="en-US" sz="3200" dirty="0" smtClean="0">
                <a:solidFill>
                  <a:schemeClr val="bg1">
                    <a:lumMod val="85000"/>
                  </a:schemeClr>
                </a:solidFill>
                <a:latin typeface="Copperplate Gothic Bold"/>
              </a:rPr>
              <a:t>Rome</a:t>
            </a:r>
          </a:p>
          <a:p>
            <a:r>
              <a:rPr lang="en-US" sz="3200" dirty="0" smtClean="0">
                <a:solidFill>
                  <a:schemeClr val="bg1">
                    <a:lumMod val="85000"/>
                  </a:schemeClr>
                </a:solidFill>
                <a:latin typeface="Copperplate Gothic Bold"/>
              </a:rPr>
              <a:t>Ground broken 4</a:t>
            </a:r>
            <a:r>
              <a:rPr lang="en-US" sz="3200" baseline="30000" dirty="0" smtClean="0">
                <a:solidFill>
                  <a:schemeClr val="bg1">
                    <a:lumMod val="85000"/>
                  </a:schemeClr>
                </a:solidFill>
                <a:latin typeface="Copperplate Gothic Bold"/>
              </a:rPr>
              <a:t>th</a:t>
            </a:r>
            <a:r>
              <a:rPr lang="en-US" sz="3200" dirty="0" smtClean="0">
                <a:solidFill>
                  <a:schemeClr val="bg1">
                    <a:lumMod val="85000"/>
                  </a:schemeClr>
                </a:solidFill>
                <a:latin typeface="Copperplate Gothic Bold"/>
              </a:rPr>
              <a:t> Century A.D.</a:t>
            </a:r>
            <a:endParaRPr lang="en-US" sz="3200" dirty="0">
              <a:solidFill>
                <a:schemeClr val="bg1">
                  <a:lumMod val="85000"/>
                </a:schemeClr>
              </a:solidFill>
              <a:latin typeface="Copperplate Gothic Bold"/>
            </a:endParaRP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"It is the oldest and ranks first among the five Papal Basilicas of the world </a:t>
            </a:r>
            <a:r>
              <a:rPr lang="en-US" sz="3200" dirty="0" smtClean="0">
                <a:solidFill>
                  <a:schemeClr val="bg1">
                    <a:lumMod val="85000"/>
                  </a:schemeClr>
                </a:solidFill>
                <a:latin typeface="Copperplate Gothic Bold"/>
              </a:rPr>
              <a:t>[...] </a:t>
            </a:r>
            <a:r>
              <a:rPr lang="en-US" sz="3200" dirty="0">
                <a:solidFill>
                  <a:schemeClr val="bg1">
                    <a:lumMod val="85000"/>
                  </a:schemeClr>
                </a:solidFill>
                <a:latin typeface="Copperplate Gothic Bold"/>
              </a:rPr>
              <a:t>the oldest church in the West </a:t>
            </a:r>
            <a:r>
              <a:rPr lang="en-US" sz="3200" dirty="0" smtClean="0">
                <a:solidFill>
                  <a:schemeClr val="bg1">
                    <a:lumMod val="85000"/>
                  </a:schemeClr>
                </a:solidFill>
                <a:latin typeface="Copperplate Gothic Bold"/>
              </a:rPr>
              <a:t>[...] It </a:t>
            </a:r>
            <a:r>
              <a:rPr lang="en-US" sz="3200" dirty="0">
                <a:solidFill>
                  <a:schemeClr val="bg1">
                    <a:lumMod val="85000"/>
                  </a:schemeClr>
                </a:solidFill>
                <a:latin typeface="Copperplate Gothic Bold"/>
              </a:rPr>
              <a:t>has the title of ecumenical mother church among Roman Catholics. </a:t>
            </a:r>
            <a:r>
              <a:rPr lang="en-US" sz="3200" dirty="0" smtClean="0">
                <a:solidFill>
                  <a:schemeClr val="bg1">
                    <a:lumMod val="85000"/>
                  </a:schemeClr>
                </a:solidFill>
                <a:latin typeface="Copperplate Gothic Bold"/>
              </a:rPr>
              <a:t>"</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36976325"/>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Deposizione_dalla_croce_di_benedetto_antelami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8106"/>
            <a:ext cx="9144000" cy="4529138"/>
          </a:xfrm>
          <a:prstGeom prst="rect">
            <a:avLst/>
          </a:prstGeom>
        </p:spPr>
      </p:pic>
    </p:spTree>
    <p:extLst>
      <p:ext uri="{BB962C8B-B14F-4D97-AF65-F5344CB8AC3E}">
        <p14:creationId xmlns:p14="http://schemas.microsoft.com/office/powerpoint/2010/main" val="4073613671"/>
      </p:ext>
    </p:extLst>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ttistero_Parm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1267" y="0"/>
            <a:ext cx="5143500" cy="6858000"/>
          </a:xfrm>
          <a:prstGeom prst="rect">
            <a:avLst/>
          </a:prstGeom>
        </p:spPr>
      </p:pic>
    </p:spTree>
    <p:extLst>
      <p:ext uri="{BB962C8B-B14F-4D97-AF65-F5344CB8AC3E}">
        <p14:creationId xmlns:p14="http://schemas.microsoft.com/office/powerpoint/2010/main" val="2728156814"/>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75px-Parma,_Italy_-_baptistry_dome_interi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998" y="0"/>
            <a:ext cx="5143500" cy="6858000"/>
          </a:xfrm>
          <a:prstGeom prst="rect">
            <a:avLst/>
          </a:prstGeom>
        </p:spPr>
      </p:pic>
    </p:spTree>
    <p:extLst>
      <p:ext uri="{BB962C8B-B14F-4D97-AF65-F5344CB8AC3E}">
        <p14:creationId xmlns:p14="http://schemas.microsoft.com/office/powerpoint/2010/main" val="1897009073"/>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Battistero_di_parma,_interno,_fonte_battesimale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8703606"/>
      </p:ext>
    </p:extLst>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861431"/>
            <a:ext cx="8708674" cy="4524315"/>
          </a:xfrm>
          <a:prstGeom prst="rect">
            <a:avLst/>
          </a:prstGeom>
          <a:noFill/>
        </p:spPr>
        <p:txBody>
          <a:bodyPr wrap="square" rtlCol="0">
            <a:spAutoFit/>
          </a:bodyPr>
          <a:lstStyle/>
          <a:p>
            <a:r>
              <a:rPr lang="en-US" sz="3200" dirty="0">
                <a:solidFill>
                  <a:schemeClr val="bg1">
                    <a:lumMod val="95000"/>
                  </a:schemeClr>
                </a:solidFill>
                <a:latin typeface="Copperplate Gothic Bold"/>
              </a:rPr>
              <a:t>Reims </a:t>
            </a:r>
            <a:r>
              <a:rPr lang="en-US" sz="3200" dirty="0" smtClean="0">
                <a:solidFill>
                  <a:schemeClr val="bg1">
                    <a:lumMod val="95000"/>
                  </a:schemeClr>
                </a:solidFill>
                <a:latin typeface="Copperplate Gothic Bold"/>
              </a:rPr>
              <a:t>Cathedral, </a:t>
            </a:r>
          </a:p>
          <a:p>
            <a:r>
              <a:rPr lang="en-US" sz="3200" dirty="0" smtClean="0">
                <a:solidFill>
                  <a:schemeClr val="bg1">
                    <a:lumMod val="95000"/>
                  </a:schemeClr>
                </a:solidFill>
                <a:latin typeface="Copperplate Gothic Bold"/>
              </a:rPr>
              <a:t>France</a:t>
            </a:r>
            <a:endParaRPr lang="en-US" sz="3200" dirty="0">
              <a:solidFill>
                <a:schemeClr val="bg1">
                  <a:lumMod val="95000"/>
                </a:schemeClr>
              </a:solidFill>
              <a:latin typeface="Copperplate Gothic Bold"/>
            </a:endParaRPr>
          </a:p>
          <a:p>
            <a:r>
              <a:rPr lang="en-US" sz="3200" dirty="0" smtClean="0">
                <a:solidFill>
                  <a:schemeClr val="bg1">
                    <a:lumMod val="95000"/>
                  </a:schemeClr>
                </a:solidFill>
                <a:latin typeface="Copperplate Gothic Bold"/>
              </a:rPr>
              <a:t>1275</a:t>
            </a:r>
          </a:p>
          <a:p>
            <a:endParaRPr lang="en-US" sz="3200" dirty="0">
              <a:solidFill>
                <a:schemeClr val="bg1">
                  <a:lumMod val="95000"/>
                </a:schemeClr>
              </a:solidFill>
              <a:latin typeface="Copperplate Gothic Bold"/>
            </a:endParaRPr>
          </a:p>
          <a:p>
            <a:r>
              <a:rPr lang="en-US" sz="3200" dirty="0">
                <a:solidFill>
                  <a:schemeClr val="bg1">
                    <a:lumMod val="95000"/>
                  </a:schemeClr>
                </a:solidFill>
                <a:latin typeface="Copperplate Gothic Bold"/>
              </a:rPr>
              <a:t>"[...] With the baptism of Clovis </a:t>
            </a:r>
            <a:br>
              <a:rPr lang="en-US" sz="3200" dirty="0">
                <a:solidFill>
                  <a:schemeClr val="bg1">
                    <a:lumMod val="95000"/>
                  </a:schemeClr>
                </a:solidFill>
                <a:latin typeface="Copperplate Gothic Bold"/>
              </a:rPr>
            </a:br>
            <a:r>
              <a:rPr lang="en-US" sz="3200" dirty="0">
                <a:solidFill>
                  <a:schemeClr val="bg1">
                    <a:lumMod val="95000"/>
                  </a:schemeClr>
                </a:solidFill>
                <a:latin typeface="Copperplate Gothic Bold"/>
              </a:rPr>
              <a:t>by Saint </a:t>
            </a:r>
            <a:r>
              <a:rPr lang="en-US" sz="3200" dirty="0" err="1">
                <a:solidFill>
                  <a:schemeClr val="bg1">
                    <a:lumMod val="95000"/>
                  </a:schemeClr>
                </a:solidFill>
                <a:latin typeface="Copperplate Gothic Bold"/>
              </a:rPr>
              <a:t>Remi</a:t>
            </a:r>
            <a:r>
              <a:rPr lang="en-US" sz="3200" dirty="0">
                <a:solidFill>
                  <a:schemeClr val="bg1">
                    <a:lumMod val="95000"/>
                  </a:schemeClr>
                </a:solidFill>
                <a:latin typeface="Copperplate Gothic Bold"/>
              </a:rPr>
              <a:t> </a:t>
            </a:r>
            <a:r>
              <a:rPr lang="en-US" sz="3200" dirty="0" smtClean="0">
                <a:solidFill>
                  <a:schemeClr val="bg1">
                    <a:lumMod val="95000"/>
                  </a:schemeClr>
                </a:solidFill>
                <a:latin typeface="Copperplate Gothic Bold"/>
              </a:rPr>
              <a:t>in </a:t>
            </a:r>
            <a:r>
              <a:rPr lang="en-US" sz="3200" dirty="0">
                <a:solidFill>
                  <a:schemeClr val="bg1">
                    <a:lumMod val="95000"/>
                  </a:schemeClr>
                </a:solidFill>
                <a:latin typeface="Copperplate Gothic Bold"/>
              </a:rPr>
              <a:t>498-499, the </a:t>
            </a:r>
          </a:p>
          <a:p>
            <a:r>
              <a:rPr lang="en-US" sz="3200" dirty="0">
                <a:solidFill>
                  <a:schemeClr val="bg1">
                    <a:lumMod val="95000"/>
                  </a:schemeClr>
                </a:solidFill>
                <a:latin typeface="Copperplate Gothic Bold"/>
              </a:rPr>
              <a:t>precedent of royal unction was established in the </a:t>
            </a:r>
            <a:r>
              <a:rPr lang="en-US" sz="3200" dirty="0" smtClean="0">
                <a:solidFill>
                  <a:schemeClr val="bg1">
                    <a:lumMod val="95000"/>
                  </a:schemeClr>
                </a:solidFill>
                <a:latin typeface="Copperplate Gothic Bold"/>
              </a:rPr>
              <a:t>Reims </a:t>
            </a:r>
            <a:r>
              <a:rPr lang="en-US" sz="3200" dirty="0">
                <a:solidFill>
                  <a:schemeClr val="bg1">
                    <a:lumMod val="95000"/>
                  </a:schemeClr>
                </a:solidFill>
                <a:latin typeface="Copperplate Gothic Bold"/>
              </a:rPr>
              <a:t>Cathedral."</a:t>
            </a:r>
          </a:p>
          <a:p>
            <a:endParaRPr lang="en-US" sz="3200" dirty="0">
              <a:solidFill>
                <a:schemeClr val="bg1">
                  <a:lumMod val="95000"/>
                </a:schemeClr>
              </a:solidFill>
              <a:latin typeface="Copperplate Gothic Bold"/>
            </a:endParaRPr>
          </a:p>
        </p:txBody>
      </p:sp>
    </p:spTree>
    <p:extLst>
      <p:ext uri="{BB962C8B-B14F-4D97-AF65-F5344CB8AC3E}">
        <p14:creationId xmlns:p14="http://schemas.microsoft.com/office/powerpoint/2010/main" val="1048784628"/>
      </p:ext>
    </p:extLst>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imsCathedral01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7923"/>
            <a:ext cx="9133102" cy="5788461"/>
          </a:xfrm>
          <a:prstGeom prst="rect">
            <a:avLst/>
          </a:prstGeom>
        </p:spPr>
      </p:pic>
    </p:spTree>
    <p:extLst>
      <p:ext uri="{BB962C8B-B14F-4D97-AF65-F5344CB8AC3E}">
        <p14:creationId xmlns:p14="http://schemas.microsoft.com/office/powerpoint/2010/main" val="28896154"/>
      </p:ext>
    </p:extLst>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75px-Reims_Kathedra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352" y="0"/>
            <a:ext cx="5143500" cy="6858000"/>
          </a:xfrm>
          <a:prstGeom prst="rect">
            <a:avLst/>
          </a:prstGeom>
        </p:spPr>
      </p:pic>
    </p:spTree>
    <p:extLst>
      <p:ext uri="{BB962C8B-B14F-4D97-AF65-F5344CB8AC3E}">
        <p14:creationId xmlns:p14="http://schemas.microsoft.com/office/powerpoint/2010/main" val="620358403"/>
      </p:ext>
    </p:extLst>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560100"/>
            <a:ext cx="8708673" cy="5509200"/>
          </a:xfrm>
          <a:prstGeom prst="rect">
            <a:avLst/>
          </a:prstGeom>
          <a:noFill/>
        </p:spPr>
        <p:txBody>
          <a:bodyPr wrap="square" rtlCol="0">
            <a:spAutoFit/>
          </a:bodyPr>
          <a:lstStyle/>
          <a:p>
            <a:r>
              <a:rPr lang="en-US" sz="3200" dirty="0" err="1">
                <a:solidFill>
                  <a:schemeClr val="bg1">
                    <a:lumMod val="85000"/>
                  </a:schemeClr>
                </a:solidFill>
                <a:latin typeface="Copperplate Gothic Bold"/>
              </a:rPr>
              <a:t>Rila</a:t>
            </a:r>
            <a:r>
              <a:rPr lang="en-US" sz="3200" dirty="0">
                <a:solidFill>
                  <a:schemeClr val="bg1">
                    <a:lumMod val="85000"/>
                  </a:schemeClr>
                </a:solidFill>
                <a:latin typeface="Copperplate Gothic Bold"/>
              </a:rPr>
              <a:t> Monastery, </a:t>
            </a:r>
            <a:endParaRPr lang="en-US" sz="3200" dirty="0" smtClean="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Bulgaria</a:t>
            </a:r>
          </a:p>
          <a:p>
            <a:r>
              <a:rPr lang="en-US" sz="3200" dirty="0" smtClean="0">
                <a:solidFill>
                  <a:schemeClr val="bg1">
                    <a:lumMod val="85000"/>
                  </a:schemeClr>
                </a:solidFill>
                <a:latin typeface="Copperplate Gothic Bold"/>
              </a:rPr>
              <a:t>927</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"Founded in the 10th century, </a:t>
            </a:r>
            <a:r>
              <a:rPr lang="en-US" sz="3200" dirty="0" smtClean="0">
                <a:solidFill>
                  <a:schemeClr val="bg1">
                    <a:lumMod val="85000"/>
                  </a:schemeClr>
                </a:solidFill>
                <a:latin typeface="Copperplate Gothic Bold"/>
              </a:rPr>
              <a:t/>
            </a:r>
            <a:br>
              <a:rPr lang="en-US" sz="3200" dirty="0" smtClean="0">
                <a:solidFill>
                  <a:schemeClr val="bg1">
                    <a:lumMod val="85000"/>
                  </a:schemeClr>
                </a:solidFill>
                <a:latin typeface="Copperplate Gothic Bold"/>
              </a:rPr>
            </a:br>
            <a:r>
              <a:rPr lang="en-US" sz="3200" dirty="0" smtClean="0">
                <a:solidFill>
                  <a:schemeClr val="bg1">
                    <a:lumMod val="85000"/>
                  </a:schemeClr>
                </a:solidFill>
                <a:latin typeface="Copperplate Gothic Bold"/>
              </a:rPr>
              <a:t>the </a:t>
            </a:r>
            <a:r>
              <a:rPr lang="en-US" sz="3200" dirty="0" err="1">
                <a:solidFill>
                  <a:schemeClr val="bg1">
                    <a:lumMod val="85000"/>
                  </a:schemeClr>
                </a:solidFill>
                <a:latin typeface="Copperplate Gothic Bold"/>
              </a:rPr>
              <a:t>Rila</a:t>
            </a:r>
            <a:r>
              <a:rPr lang="en-US" sz="3200" dirty="0">
                <a:solidFill>
                  <a:schemeClr val="bg1">
                    <a:lumMod val="85000"/>
                  </a:schemeClr>
                </a:solidFill>
                <a:latin typeface="Copperplate Gothic Bold"/>
              </a:rPr>
              <a:t> Monastery is regarded as one of Bulgaria's most important cultural, historical and architectural monuments and is a key tourist attraction for both Bulgaria and Southern Europe</a:t>
            </a:r>
            <a:r>
              <a:rPr lang="en-US" sz="3200" dirty="0" smtClean="0">
                <a:solidFill>
                  <a:schemeClr val="bg1">
                    <a:lumMod val="85000"/>
                  </a:schemeClr>
                </a:solidFill>
                <a:latin typeface="Copperplate Gothic Bold"/>
              </a:rPr>
              <a:t>."</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1167968075"/>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Rila_Monastery,_August_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4232"/>
            <a:ext cx="9127612" cy="6089826"/>
          </a:xfrm>
          <a:prstGeom prst="rect">
            <a:avLst/>
          </a:prstGeom>
        </p:spPr>
      </p:pic>
    </p:spTree>
    <p:extLst>
      <p:ext uri="{BB962C8B-B14F-4D97-AF65-F5344CB8AC3E}">
        <p14:creationId xmlns:p14="http://schemas.microsoft.com/office/powerpoint/2010/main" val="3323081921"/>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0" y="1"/>
            <a:ext cx="9144000" cy="546875"/>
          </a:xfrm>
          <a:prstGeom prst="rect">
            <a:avLst/>
          </a:prstGeom>
          <a:noFill/>
        </p:spPr>
        <p:txBody>
          <a:bodyPr wrap="square" rtlCol="0">
            <a:noAutofit/>
          </a:bodyPr>
          <a:lstStyle/>
          <a:p>
            <a:r>
              <a:rPr lang="en-US" sz="2400" dirty="0" smtClean="0">
                <a:solidFill>
                  <a:schemeClr val="bg1">
                    <a:lumMod val="85000"/>
                  </a:schemeClr>
                </a:solidFill>
                <a:latin typeface="Copperplate Gothic Bold"/>
              </a:rPr>
              <a:t>West Portico Frescos, </a:t>
            </a:r>
            <a:r>
              <a:rPr lang="en-US" sz="2400" dirty="0" err="1" smtClean="0">
                <a:solidFill>
                  <a:schemeClr val="bg1">
                    <a:lumMod val="85000"/>
                  </a:schemeClr>
                </a:solidFill>
                <a:latin typeface="Copperplate Gothic Bold"/>
              </a:rPr>
              <a:t>Rila</a:t>
            </a:r>
            <a:r>
              <a:rPr lang="en-US" sz="2400" dirty="0" smtClean="0">
                <a:solidFill>
                  <a:schemeClr val="bg1">
                    <a:lumMod val="85000"/>
                  </a:schemeClr>
                </a:solidFill>
                <a:latin typeface="Copperplate Gothic Bold"/>
              </a:rPr>
              <a:t> Monastery</a:t>
            </a:r>
          </a:p>
        </p:txBody>
      </p:sp>
      <p:pic>
        <p:nvPicPr>
          <p:cNvPr id="2" name="Picture 1" descr="640px-Rila_Monastery_Portico,_August_20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7237"/>
            <a:ext cx="9144000" cy="6100763"/>
          </a:xfrm>
          <a:prstGeom prst="rect">
            <a:avLst/>
          </a:prstGeom>
        </p:spPr>
      </p:pic>
    </p:spTree>
    <p:extLst>
      <p:ext uri="{BB962C8B-B14F-4D97-AF65-F5344CB8AC3E}">
        <p14:creationId xmlns:p14="http://schemas.microsoft.com/office/powerpoint/2010/main" val="126948926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30px-Archbasilica_of_St._John_Lateran_H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904" y="33522"/>
            <a:ext cx="7535361" cy="6824477"/>
          </a:xfrm>
          <a:prstGeom prst="rect">
            <a:avLst/>
          </a:prstGeom>
        </p:spPr>
      </p:pic>
    </p:spTree>
    <p:extLst>
      <p:ext uri="{BB962C8B-B14F-4D97-AF65-F5344CB8AC3E}">
        <p14:creationId xmlns:p14="http://schemas.microsoft.com/office/powerpoint/2010/main" val="4029596188"/>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755386"/>
            <a:ext cx="8396515" cy="3539430"/>
          </a:xfrm>
          <a:prstGeom prst="rect">
            <a:avLst/>
          </a:prstGeom>
          <a:noFill/>
        </p:spPr>
        <p:txBody>
          <a:bodyPr wrap="square" rtlCol="0">
            <a:spAutoFit/>
          </a:bodyPr>
          <a:lstStyle/>
          <a:p>
            <a:r>
              <a:rPr lang="en-US" sz="3200" dirty="0">
                <a:solidFill>
                  <a:schemeClr val="bg1">
                    <a:lumMod val="85000"/>
                  </a:schemeClr>
                </a:solidFill>
                <a:latin typeface="Copperplate Gothic Bold"/>
              </a:rPr>
              <a:t>Roskilde Cathedral, </a:t>
            </a:r>
            <a:r>
              <a:rPr lang="en-US" sz="3200" dirty="0" smtClean="0">
                <a:solidFill>
                  <a:schemeClr val="bg1">
                    <a:lumMod val="85000"/>
                  </a:schemeClr>
                </a:solidFill>
                <a:latin typeface="Copperplate Gothic Bold"/>
              </a:rPr>
              <a:t/>
            </a:r>
            <a:br>
              <a:rPr lang="en-US" sz="3200" dirty="0" smtClean="0">
                <a:solidFill>
                  <a:schemeClr val="bg1">
                    <a:lumMod val="85000"/>
                  </a:schemeClr>
                </a:solidFill>
                <a:latin typeface="Copperplate Gothic Bold"/>
              </a:rPr>
            </a:br>
            <a:r>
              <a:rPr lang="en-US" sz="3200" dirty="0" smtClean="0">
                <a:solidFill>
                  <a:schemeClr val="bg1">
                    <a:lumMod val="85000"/>
                  </a:schemeClr>
                </a:solidFill>
                <a:latin typeface="Copperplate Gothic Bold"/>
              </a:rPr>
              <a:t>Zealand, Denmark</a:t>
            </a:r>
          </a:p>
          <a:p>
            <a:r>
              <a:rPr lang="en-US" sz="3200" dirty="0" smtClean="0">
                <a:solidFill>
                  <a:schemeClr val="bg1">
                    <a:lumMod val="85000"/>
                  </a:schemeClr>
                </a:solidFill>
                <a:latin typeface="Copperplate Gothic Bold"/>
              </a:rPr>
              <a:t>1170</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"The first Gothic cathedral to be built </a:t>
            </a:r>
            <a:r>
              <a:rPr lang="en-US" sz="3200" dirty="0" smtClean="0">
                <a:solidFill>
                  <a:schemeClr val="bg1">
                    <a:lumMod val="85000"/>
                  </a:schemeClr>
                </a:solidFill>
                <a:latin typeface="Copperplate Gothic Bold"/>
              </a:rPr>
              <a:t>of </a:t>
            </a:r>
            <a:r>
              <a:rPr lang="en-US" sz="3200" dirty="0">
                <a:solidFill>
                  <a:schemeClr val="bg1">
                    <a:lumMod val="85000"/>
                  </a:schemeClr>
                </a:solidFill>
                <a:latin typeface="Copperplate Gothic Bold"/>
              </a:rPr>
              <a:t>brick"</a:t>
            </a:r>
          </a:p>
          <a:p>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4196011008"/>
      </p:ext>
    </p:extLst>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12px-Roskilde_domkirke_west_fassad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4618" y="0"/>
            <a:ext cx="4287297" cy="6858000"/>
          </a:xfrm>
          <a:prstGeom prst="rect">
            <a:avLst/>
          </a:prstGeom>
        </p:spPr>
      </p:pic>
    </p:spTree>
    <p:extLst>
      <p:ext uri="{BB962C8B-B14F-4D97-AF65-F5344CB8AC3E}">
        <p14:creationId xmlns:p14="http://schemas.microsoft.com/office/powerpoint/2010/main" val="1702935724"/>
      </p:ext>
    </p:extLst>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Roskilde_domkirke_från_Rådhustorv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82" y="-8612"/>
            <a:ext cx="9155482" cy="6866612"/>
          </a:xfrm>
          <a:prstGeom prst="rect">
            <a:avLst/>
          </a:prstGeom>
        </p:spPr>
      </p:pic>
    </p:spTree>
    <p:extLst>
      <p:ext uri="{BB962C8B-B14F-4D97-AF65-F5344CB8AC3E}">
        <p14:creationId xmlns:p14="http://schemas.microsoft.com/office/powerpoint/2010/main" val="2998860023"/>
      </p:ext>
    </p:extLst>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Roskilde_Dom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1774935"/>
      </p:ext>
    </p:extLst>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Roskilde_Dom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9216512"/>
      </p:ext>
    </p:extLst>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1248859"/>
            <a:ext cx="8396515" cy="4031873"/>
          </a:xfrm>
          <a:prstGeom prst="rect">
            <a:avLst/>
          </a:prstGeom>
          <a:noFill/>
        </p:spPr>
        <p:txBody>
          <a:bodyPr wrap="square" rtlCol="0">
            <a:spAutoFit/>
          </a:bodyPr>
          <a:lstStyle/>
          <a:p>
            <a:r>
              <a:rPr lang="en-US" sz="3200" dirty="0" smtClean="0">
                <a:solidFill>
                  <a:schemeClr val="bg1">
                    <a:lumMod val="85000"/>
                  </a:schemeClr>
                </a:solidFill>
                <a:latin typeface="Copperplate Gothic Bold"/>
              </a:rPr>
              <a:t>Sainte-Chapelle,</a:t>
            </a:r>
          </a:p>
          <a:p>
            <a:r>
              <a:rPr lang="en-US" sz="3200" dirty="0" smtClean="0">
                <a:solidFill>
                  <a:schemeClr val="bg1">
                    <a:lumMod val="85000"/>
                  </a:schemeClr>
                </a:solidFill>
                <a:latin typeface="Copperplate Gothic Bold"/>
              </a:rPr>
              <a:t>Paris</a:t>
            </a:r>
          </a:p>
          <a:p>
            <a:r>
              <a:rPr lang="en-US" sz="3200" dirty="0" smtClean="0">
                <a:solidFill>
                  <a:schemeClr val="bg1">
                    <a:lumMod val="85000"/>
                  </a:schemeClr>
                </a:solidFill>
                <a:latin typeface="Copperplate Gothic Bold"/>
              </a:rPr>
              <a:t>1239</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"among the highest achievements of the </a:t>
            </a:r>
            <a:r>
              <a:rPr lang="en-US" sz="3200" dirty="0" err="1" smtClean="0">
                <a:solidFill>
                  <a:schemeClr val="bg1">
                    <a:lumMod val="85000"/>
                  </a:schemeClr>
                </a:solidFill>
                <a:latin typeface="Copperplate Gothic Bold"/>
              </a:rPr>
              <a:t>Rayonnant</a:t>
            </a:r>
            <a:r>
              <a:rPr lang="en-US" sz="3200" dirty="0" smtClean="0">
                <a:solidFill>
                  <a:schemeClr val="bg1">
                    <a:lumMod val="85000"/>
                  </a:schemeClr>
                </a:solidFill>
                <a:latin typeface="Copperplate Gothic Bold"/>
              </a:rPr>
              <a:t> </a:t>
            </a:r>
            <a:r>
              <a:rPr lang="en-US" sz="3200" dirty="0">
                <a:solidFill>
                  <a:schemeClr val="bg1">
                    <a:lumMod val="85000"/>
                  </a:schemeClr>
                </a:solidFill>
                <a:latin typeface="Copperplate Gothic Bold"/>
              </a:rPr>
              <a:t>period of Gothic architecture"</a:t>
            </a:r>
          </a:p>
          <a:p>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1385903623"/>
      </p:ext>
    </p:extLst>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París_Sainte_Chapelle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7" y="384366"/>
            <a:ext cx="9126773" cy="6089269"/>
          </a:xfrm>
          <a:prstGeom prst="rect">
            <a:avLst/>
          </a:prstGeom>
        </p:spPr>
      </p:pic>
    </p:spTree>
    <p:extLst>
      <p:ext uri="{BB962C8B-B14F-4D97-AF65-F5344CB8AC3E}">
        <p14:creationId xmlns:p14="http://schemas.microsoft.com/office/powerpoint/2010/main" val="4135664367"/>
      </p:ext>
    </p:extLst>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06px-Sainte-Chapelle_Paris_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3824" y="0"/>
            <a:ext cx="3855720" cy="6858000"/>
          </a:xfrm>
          <a:prstGeom prst="rect">
            <a:avLst/>
          </a:prstGeom>
        </p:spPr>
      </p:pic>
    </p:spTree>
    <p:extLst>
      <p:ext uri="{BB962C8B-B14F-4D97-AF65-F5344CB8AC3E}">
        <p14:creationId xmlns:p14="http://schemas.microsoft.com/office/powerpoint/2010/main" val="2078307027"/>
      </p:ext>
    </p:extLst>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54px-Sainte_Chapelle_-_Upper_level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8272" y="0"/>
            <a:ext cx="3459480" cy="6858000"/>
          </a:xfrm>
          <a:prstGeom prst="rect">
            <a:avLst/>
          </a:prstGeom>
        </p:spPr>
      </p:pic>
    </p:spTree>
    <p:extLst>
      <p:ext uri="{BB962C8B-B14F-4D97-AF65-F5344CB8AC3E}">
        <p14:creationId xmlns:p14="http://schemas.microsoft.com/office/powerpoint/2010/main" val="1762948235"/>
      </p:ext>
    </p:extLst>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Paris-SainteChapelle-Interieu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0583"/>
            <a:ext cx="9144000" cy="6086475"/>
          </a:xfrm>
          <a:prstGeom prst="rect">
            <a:avLst/>
          </a:prstGeom>
        </p:spPr>
      </p:pic>
    </p:spTree>
    <p:extLst>
      <p:ext uri="{BB962C8B-B14F-4D97-AF65-F5344CB8AC3E}">
        <p14:creationId xmlns:p14="http://schemas.microsoft.com/office/powerpoint/2010/main" val="1329337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817902"/>
          </a:xfrm>
        </p:spPr>
        <p:txBody>
          <a:bodyPr>
            <a:normAutofit/>
          </a:bodyPr>
          <a:lstStyle/>
          <a:p>
            <a:r>
              <a:rPr lang="en-US" sz="3200" dirty="0" smtClean="0">
                <a:latin typeface="Copperplate Gothic Bold"/>
                <a:cs typeface="Copperplate Gothic Bold"/>
              </a:rPr>
              <a:t>Western Rite (Roman Catholic)</a:t>
            </a:r>
            <a:endParaRPr lang="en-US" sz="3200" dirty="0">
              <a:latin typeface="Copperplate Gothic Bold"/>
              <a:cs typeface="Copperplate Gothic Bold"/>
            </a:endParaRPr>
          </a:p>
        </p:txBody>
      </p:sp>
      <p:sp>
        <p:nvSpPr>
          <p:cNvPr id="3" name="Content Placeholder 2"/>
          <p:cNvSpPr>
            <a:spLocks noGrp="1"/>
          </p:cNvSpPr>
          <p:nvPr>
            <p:ph sz="half" idx="1"/>
          </p:nvPr>
        </p:nvSpPr>
        <p:spPr>
          <a:xfrm>
            <a:off x="183798" y="817902"/>
            <a:ext cx="4312001" cy="6040097"/>
          </a:xfrm>
        </p:spPr>
        <p:txBody>
          <a:bodyPr>
            <a:normAutofit/>
          </a:bodyPr>
          <a:lstStyle/>
          <a:p>
            <a:r>
              <a:rPr lang="en-US" sz="1800" dirty="0" smtClean="0">
                <a:latin typeface="Copperplate Gothic Bold"/>
                <a:cs typeface="Copperplate Gothic Bold"/>
              </a:rPr>
              <a:t>Aachen Cathedral</a:t>
            </a:r>
          </a:p>
          <a:p>
            <a:r>
              <a:rPr lang="en-US" sz="1800" dirty="0">
                <a:latin typeface="Copperplate Gothic Bold"/>
                <a:cs typeface="Copperplate Gothic Bold"/>
              </a:rPr>
              <a:t>Archbasilica of St. John </a:t>
            </a:r>
            <a:r>
              <a:rPr lang="en-US" sz="1800" dirty="0" smtClean="0">
                <a:latin typeface="Copperplate Gothic Bold"/>
                <a:cs typeface="Copperplate Gothic Bold"/>
              </a:rPr>
              <a:t>Latern</a:t>
            </a:r>
          </a:p>
          <a:p>
            <a:r>
              <a:rPr lang="en-US" sz="1800" dirty="0" smtClean="0">
                <a:latin typeface="Copperplate Gothic Bold"/>
                <a:cs typeface="Copperplate Gothic Bold"/>
              </a:rPr>
              <a:t>Avila Cathedral</a:t>
            </a:r>
          </a:p>
          <a:p>
            <a:r>
              <a:rPr lang="en-US" sz="1800" dirty="0" smtClean="0">
                <a:latin typeface="Copperplate Gothic Bold"/>
                <a:cs typeface="Copperplate Gothic Bold"/>
              </a:rPr>
              <a:t>Basilica St Denis</a:t>
            </a:r>
          </a:p>
          <a:p>
            <a:r>
              <a:rPr lang="en-US" sz="1800" dirty="0" smtClean="0">
                <a:latin typeface="Copperplate Gothic Bold"/>
                <a:cs typeface="Copperplate Gothic Bold"/>
              </a:rPr>
              <a:t>Beehive Hut Monastery</a:t>
            </a:r>
          </a:p>
          <a:p>
            <a:r>
              <a:rPr lang="en-US" sz="1800" dirty="0" smtClean="0">
                <a:latin typeface="Copperplate Gothic Bold"/>
                <a:cs typeface="Copperplate Gothic Bold"/>
              </a:rPr>
              <a:t>Borgund Stave Church</a:t>
            </a:r>
          </a:p>
          <a:p>
            <a:r>
              <a:rPr lang="en-US" sz="1800" dirty="0" smtClean="0">
                <a:latin typeface="Copperplate Gothic Bold"/>
                <a:cs typeface="Copperplate Gothic Bold"/>
              </a:rPr>
              <a:t>Burgos Cathedral</a:t>
            </a:r>
          </a:p>
          <a:p>
            <a:r>
              <a:rPr lang="en-US" sz="1800" dirty="0" smtClean="0">
                <a:latin typeface="Copperplate Gothic Bold"/>
                <a:cs typeface="Copperplate Gothic Bold"/>
              </a:rPr>
              <a:t>Cathedral of Notre Dame</a:t>
            </a:r>
          </a:p>
          <a:p>
            <a:r>
              <a:rPr lang="en-US" sz="1800" dirty="0" smtClean="0">
                <a:latin typeface="Copperplate Gothic Bold"/>
                <a:cs typeface="Copperplate Gothic Bold"/>
              </a:rPr>
              <a:t>Chartres Cathedral</a:t>
            </a:r>
          </a:p>
          <a:p>
            <a:r>
              <a:rPr lang="en-US" sz="1800" dirty="0" smtClean="0">
                <a:latin typeface="Copperplate Gothic Bold"/>
                <a:cs typeface="Copperplate Gothic Bold"/>
              </a:rPr>
              <a:t>Cologne Cathedral</a:t>
            </a:r>
          </a:p>
          <a:p>
            <a:r>
              <a:rPr lang="en-US" sz="1800" dirty="0" smtClean="0">
                <a:latin typeface="Copperplate Gothic Bold"/>
                <a:cs typeface="Copperplate Gothic Bold"/>
              </a:rPr>
              <a:t>Duomo di Milano</a:t>
            </a:r>
          </a:p>
          <a:p>
            <a:r>
              <a:rPr lang="en-US" sz="1800" dirty="0" smtClean="0">
                <a:latin typeface="Copperplate Gothic Bold"/>
                <a:cs typeface="Copperplate Gothic Bold"/>
              </a:rPr>
              <a:t>Duomo di Pisa</a:t>
            </a:r>
          </a:p>
          <a:p>
            <a:r>
              <a:rPr lang="en-US" sz="1800" dirty="0" smtClean="0">
                <a:latin typeface="Copperplate Gothic Bold"/>
                <a:cs typeface="Copperplate Gothic Bold"/>
              </a:rPr>
              <a:t>Ely Cathedral</a:t>
            </a:r>
          </a:p>
          <a:p>
            <a:r>
              <a:rPr lang="en-US" sz="1800" dirty="0" smtClean="0">
                <a:latin typeface="Copperplate Gothic Bold"/>
                <a:cs typeface="Copperplate Gothic Bold"/>
              </a:rPr>
              <a:t>Florence Cathedral</a:t>
            </a:r>
          </a:p>
          <a:p>
            <a:r>
              <a:rPr lang="en-US" sz="1800" dirty="0" smtClean="0">
                <a:latin typeface="Copperplate Gothic Bold"/>
                <a:cs typeface="Copperplate Gothic Bold"/>
              </a:rPr>
              <a:t>Great Mosque of Cordoba</a:t>
            </a:r>
          </a:p>
          <a:p>
            <a:r>
              <a:rPr lang="en-US" sz="1800" dirty="0">
                <a:latin typeface="Copperplate Gothic Bold"/>
                <a:cs typeface="Copperplate Gothic Bold"/>
              </a:rPr>
              <a:t>Mont Saint-</a:t>
            </a:r>
            <a:r>
              <a:rPr lang="en-US" sz="1800" dirty="0" smtClean="0">
                <a:latin typeface="Copperplate Gothic Bold"/>
                <a:cs typeface="Copperplate Gothic Bold"/>
              </a:rPr>
              <a:t>Michel</a:t>
            </a:r>
            <a:endParaRPr lang="en-US" sz="1800" dirty="0">
              <a:latin typeface="Copperplate Gothic Bold"/>
              <a:cs typeface="Copperplate Gothic Bold"/>
            </a:endParaRPr>
          </a:p>
        </p:txBody>
      </p:sp>
      <p:sp>
        <p:nvSpPr>
          <p:cNvPr id="5" name="Content Placeholder 4"/>
          <p:cNvSpPr>
            <a:spLocks noGrp="1"/>
          </p:cNvSpPr>
          <p:nvPr>
            <p:ph sz="half" idx="2"/>
          </p:nvPr>
        </p:nvSpPr>
        <p:spPr>
          <a:xfrm>
            <a:off x="4648200" y="817902"/>
            <a:ext cx="4495800" cy="6040096"/>
          </a:xfrm>
        </p:spPr>
        <p:txBody>
          <a:bodyPr>
            <a:normAutofit/>
          </a:bodyPr>
          <a:lstStyle/>
          <a:p>
            <a:r>
              <a:rPr lang="en-US" sz="1800" dirty="0" smtClean="0">
                <a:latin typeface="Copperplate Gothic Bold"/>
                <a:cs typeface="Copperplate Gothic Bold"/>
              </a:rPr>
              <a:t>Old Cathedral of Coimbra</a:t>
            </a:r>
          </a:p>
          <a:p>
            <a:r>
              <a:rPr lang="en-US" sz="1800" dirty="0" smtClean="0">
                <a:latin typeface="Copperplate Gothic Bold"/>
                <a:cs typeface="Copperplate Gothic Bold"/>
              </a:rPr>
              <a:t>Palais Des Papes</a:t>
            </a:r>
          </a:p>
          <a:p>
            <a:r>
              <a:rPr lang="en-US" sz="1800" dirty="0" smtClean="0">
                <a:latin typeface="Copperplate Gothic Bold"/>
                <a:cs typeface="Copperplate Gothic Bold"/>
              </a:rPr>
              <a:t>Palma Cathedral</a:t>
            </a:r>
          </a:p>
          <a:p>
            <a:r>
              <a:rPr lang="en-US" sz="1800" dirty="0" smtClean="0">
                <a:latin typeface="Copperplate Gothic Bold"/>
                <a:cs typeface="Copperplate Gothic Bold"/>
              </a:rPr>
              <a:t>Parma Cathedral</a:t>
            </a:r>
          </a:p>
          <a:p>
            <a:r>
              <a:rPr lang="en-US" sz="1800" dirty="0" smtClean="0">
                <a:latin typeface="Copperplate Gothic Bold"/>
                <a:cs typeface="Copperplate Gothic Bold"/>
              </a:rPr>
              <a:t>Reims Cathedral</a:t>
            </a:r>
          </a:p>
          <a:p>
            <a:r>
              <a:rPr lang="en-US" sz="1800" dirty="0" smtClean="0">
                <a:latin typeface="Copperplate Gothic Bold"/>
                <a:cs typeface="Copperplate Gothic Bold"/>
              </a:rPr>
              <a:t>Roskilde Cathedral</a:t>
            </a:r>
          </a:p>
          <a:p>
            <a:r>
              <a:rPr lang="en-US" sz="1800" dirty="0" smtClean="0">
                <a:latin typeface="Copperplate Gothic Bold"/>
                <a:cs typeface="Copperplate Gothic Bold"/>
              </a:rPr>
              <a:t>Sainte-Chapelle</a:t>
            </a:r>
          </a:p>
          <a:p>
            <a:r>
              <a:rPr lang="en-US" sz="1800" dirty="0" smtClean="0">
                <a:latin typeface="Copperplate Gothic Bold"/>
                <a:cs typeface="Copperplate Gothic Bold"/>
              </a:rPr>
              <a:t>Salisbury Cathedral</a:t>
            </a:r>
          </a:p>
          <a:p>
            <a:r>
              <a:rPr lang="en-US" sz="1800" dirty="0" smtClean="0">
                <a:latin typeface="Copperplate Gothic Bold"/>
                <a:cs typeface="Copperplate Gothic Bold"/>
              </a:rPr>
              <a:t>San Marcos Basilica</a:t>
            </a:r>
          </a:p>
          <a:p>
            <a:r>
              <a:rPr lang="en-US" sz="1800" dirty="0" smtClean="0">
                <a:latin typeface="Copperplate Gothic Bold"/>
                <a:cs typeface="Copperplate Gothic Bold"/>
              </a:rPr>
              <a:t>Sanctuary of The Holy Sepulchre</a:t>
            </a:r>
          </a:p>
          <a:p>
            <a:r>
              <a:rPr lang="en-US" sz="1800" dirty="0" smtClean="0">
                <a:latin typeface="Copperplate Gothic Bold"/>
                <a:cs typeface="Copperplate Gothic Bold"/>
              </a:rPr>
              <a:t>Seville Cathedral</a:t>
            </a:r>
          </a:p>
          <a:p>
            <a:r>
              <a:rPr lang="en-US" sz="1800" dirty="0" smtClean="0">
                <a:latin typeface="Copperplate Gothic Bold"/>
                <a:cs typeface="Copperplate Gothic Bold"/>
              </a:rPr>
              <a:t>Siena Cathedral</a:t>
            </a:r>
          </a:p>
          <a:p>
            <a:r>
              <a:rPr lang="en-US" sz="1800" dirty="0" smtClean="0">
                <a:latin typeface="Copperplate Gothic Bold"/>
                <a:cs typeface="Copperplate Gothic Bold"/>
              </a:rPr>
              <a:t>St. Nicholas Church, Ghent</a:t>
            </a:r>
          </a:p>
          <a:p>
            <a:r>
              <a:rPr lang="en-US" sz="1800" dirty="0" smtClean="0">
                <a:latin typeface="Copperplate Gothic Bold"/>
                <a:cs typeface="Copperplate Gothic Bold"/>
              </a:rPr>
              <a:t>St. Vitus Cathedral</a:t>
            </a:r>
          </a:p>
          <a:p>
            <a:endParaRPr lang="en-US" sz="1800" dirty="0" smtClean="0">
              <a:latin typeface="Copperplate Gothic Bold"/>
              <a:cs typeface="Copperplate Gothic Bold"/>
            </a:endParaRPr>
          </a:p>
          <a:p>
            <a:endParaRPr lang="en-US" sz="1800" dirty="0" smtClean="0">
              <a:latin typeface="Copperplate Gothic Bold"/>
              <a:cs typeface="Copperplate Gothic Bold"/>
            </a:endParaRPr>
          </a:p>
          <a:p>
            <a:endParaRPr lang="en-US" sz="1800" dirty="0" smtClean="0">
              <a:latin typeface="Copperplate Gothic Bold"/>
              <a:cs typeface="Copperplate Gothic Bold"/>
            </a:endParaRPr>
          </a:p>
          <a:p>
            <a:endParaRPr lang="en-US" sz="1800" dirty="0" smtClean="0">
              <a:latin typeface="Copperplate Gothic Bold"/>
              <a:cs typeface="Copperplate Gothic Bold"/>
            </a:endParaRPr>
          </a:p>
          <a:p>
            <a:pPr marL="0" indent="0">
              <a:buNone/>
            </a:pPr>
            <a:endParaRPr lang="en-US" sz="1800" dirty="0">
              <a:solidFill>
                <a:schemeClr val="tx1">
                  <a:lumMod val="95000"/>
                  <a:lumOff val="5000"/>
                </a:schemeClr>
              </a:solidFill>
              <a:latin typeface="Copperplate Gothic Bold"/>
              <a:cs typeface="Copperplate Gothic Bold"/>
            </a:endParaRPr>
          </a:p>
        </p:txBody>
      </p:sp>
    </p:spTree>
    <p:extLst>
      <p:ext uri="{BB962C8B-B14F-4D97-AF65-F5344CB8AC3E}">
        <p14:creationId xmlns:p14="http://schemas.microsoft.com/office/powerpoint/2010/main" val="15080973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3px-Rom,_San_Giovanni_in_Laterano,_Innenansic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799" y="0"/>
            <a:ext cx="8758238" cy="6858000"/>
          </a:xfrm>
          <a:prstGeom prst="rect">
            <a:avLst/>
          </a:prstGeom>
        </p:spPr>
      </p:pic>
    </p:spTree>
    <p:extLst>
      <p:ext uri="{BB962C8B-B14F-4D97-AF65-F5344CB8AC3E}">
        <p14:creationId xmlns:p14="http://schemas.microsoft.com/office/powerpoint/2010/main" val="2582344518"/>
      </p:ext>
    </p:extLst>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Sainte-Chapelle_gnos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4364"/>
            <a:ext cx="9151822" cy="6105981"/>
          </a:xfrm>
          <a:prstGeom prst="rect">
            <a:avLst/>
          </a:prstGeom>
        </p:spPr>
      </p:pic>
    </p:spTree>
    <p:extLst>
      <p:ext uri="{BB962C8B-B14F-4D97-AF65-F5344CB8AC3E}">
        <p14:creationId xmlns:p14="http://schemas.microsoft.com/office/powerpoint/2010/main" val="778863005"/>
      </p:ext>
    </p:extLst>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35px-Sainte-Chapelle_-_detail_(28626689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84903775"/>
      </p:ext>
    </p:extLst>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280291"/>
            <a:ext cx="8396515" cy="5509200"/>
          </a:xfrm>
          <a:prstGeom prst="rect">
            <a:avLst/>
          </a:prstGeom>
          <a:noFill/>
        </p:spPr>
        <p:txBody>
          <a:bodyPr wrap="square" rtlCol="0">
            <a:spAutoFit/>
          </a:bodyPr>
          <a:lstStyle/>
          <a:p>
            <a:r>
              <a:rPr lang="en-US" sz="3200" dirty="0">
                <a:solidFill>
                  <a:schemeClr val="bg1">
                    <a:lumMod val="85000"/>
                  </a:schemeClr>
                </a:solidFill>
                <a:latin typeface="Copperplate Gothic Bold"/>
              </a:rPr>
              <a:t>Salisbury Cathedral, </a:t>
            </a:r>
            <a:endParaRPr lang="en-US" sz="3200" dirty="0" smtClean="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Wiltshire UK</a:t>
            </a:r>
          </a:p>
          <a:p>
            <a:r>
              <a:rPr lang="en-US" sz="3200" dirty="0" smtClean="0">
                <a:solidFill>
                  <a:schemeClr val="bg1">
                    <a:lumMod val="85000"/>
                  </a:schemeClr>
                </a:solidFill>
                <a:latin typeface="Copperplate Gothic Bold"/>
              </a:rPr>
              <a:t>1220</a:t>
            </a:r>
            <a:r>
              <a:rPr lang="en-US" sz="3200" dirty="0">
                <a:solidFill>
                  <a:schemeClr val="bg1">
                    <a:lumMod val="85000"/>
                  </a:schemeClr>
                </a:solidFill>
                <a:latin typeface="Copperplate Gothic Bold"/>
              </a:rPr>
              <a:t>-</a:t>
            </a:r>
            <a:r>
              <a:rPr lang="en-US" sz="3200" dirty="0" smtClean="0">
                <a:solidFill>
                  <a:schemeClr val="bg1">
                    <a:lumMod val="85000"/>
                  </a:schemeClr>
                </a:solidFill>
                <a:latin typeface="Copperplate Gothic Bold"/>
              </a:rPr>
              <a:t>1320</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"one of the leading examples of Early English architecture [...]</a:t>
            </a:r>
            <a:br>
              <a:rPr lang="en-US" sz="3200" dirty="0">
                <a:solidFill>
                  <a:schemeClr val="bg1">
                    <a:lumMod val="85000"/>
                  </a:schemeClr>
                </a:solidFill>
                <a:latin typeface="Copperplate Gothic Bold"/>
              </a:rPr>
            </a:br>
            <a:r>
              <a:rPr lang="en-US" sz="3200" dirty="0">
                <a:solidFill>
                  <a:schemeClr val="bg1">
                    <a:lumMod val="85000"/>
                  </a:schemeClr>
                </a:solidFill>
                <a:latin typeface="Copperplate Gothic Bold"/>
              </a:rPr>
              <a:t>The cathedral has the tallest church spire in the United Kingdom (123m/404 </a:t>
            </a:r>
            <a:r>
              <a:rPr lang="en-US" sz="3200" dirty="0" err="1">
                <a:solidFill>
                  <a:schemeClr val="bg1">
                    <a:lumMod val="85000"/>
                  </a:schemeClr>
                </a:solidFill>
                <a:latin typeface="Copperplate Gothic Bold"/>
              </a:rPr>
              <a:t>ft</a:t>
            </a:r>
            <a:r>
              <a:rPr lang="en-US" sz="3200" dirty="0">
                <a:solidFill>
                  <a:schemeClr val="bg1">
                    <a:lumMod val="85000"/>
                  </a:schemeClr>
                </a:solidFill>
                <a:latin typeface="Copperplate Gothic Bold"/>
              </a:rPr>
              <a:t>). It </a:t>
            </a:r>
            <a:r>
              <a:rPr lang="en-US" sz="3200" dirty="0" smtClean="0">
                <a:solidFill>
                  <a:schemeClr val="bg1">
                    <a:lumMod val="85000"/>
                  </a:schemeClr>
                </a:solidFill>
                <a:latin typeface="Copperplate Gothic Bold"/>
              </a:rPr>
              <a:t>[...] </a:t>
            </a:r>
            <a:r>
              <a:rPr lang="en-US" sz="3200" dirty="0">
                <a:solidFill>
                  <a:schemeClr val="bg1">
                    <a:lumMod val="85000"/>
                  </a:schemeClr>
                </a:solidFill>
                <a:latin typeface="Copperplate Gothic Bold"/>
              </a:rPr>
              <a:t>has the best surviving of the four original copies of Magna </a:t>
            </a:r>
            <a:r>
              <a:rPr lang="en-US" sz="3200" dirty="0" err="1" smtClean="0">
                <a:solidFill>
                  <a:schemeClr val="bg1">
                    <a:lumMod val="85000"/>
                  </a:schemeClr>
                </a:solidFill>
                <a:latin typeface="Copperplate Gothic Bold"/>
              </a:rPr>
              <a:t>Carta</a:t>
            </a:r>
            <a:r>
              <a:rPr lang="en-US" sz="3200" dirty="0">
                <a:solidFill>
                  <a:schemeClr val="bg1">
                    <a:lumMod val="85000"/>
                  </a:schemeClr>
                </a:solidFill>
                <a:latin typeface="Copperplate Gothic Bold"/>
              </a:rPr>
              <a:t> </a:t>
            </a:r>
            <a:r>
              <a:rPr lang="en-US" sz="3200" dirty="0" smtClean="0">
                <a:solidFill>
                  <a:schemeClr val="bg1">
                    <a:lumMod val="85000"/>
                  </a:schemeClr>
                </a:solidFill>
                <a:latin typeface="Copperplate Gothic Bold"/>
              </a:rPr>
              <a:t>[...]"</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2533007653"/>
      </p:ext>
    </p:extLst>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0"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SalisburyCathedral-wyrdlight-811594Ea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9583"/>
            <a:ext cx="9144000" cy="6100763"/>
          </a:xfrm>
          <a:prstGeom prst="rect">
            <a:avLst/>
          </a:prstGeom>
        </p:spPr>
      </p:pic>
    </p:spTree>
    <p:extLst>
      <p:ext uri="{BB962C8B-B14F-4D97-AF65-F5344CB8AC3E}">
        <p14:creationId xmlns:p14="http://schemas.microsoft.com/office/powerpoint/2010/main" val="2099278895"/>
      </p:ext>
    </p:extLst>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0"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493px-Catedral_de_Salisbury,_Salisbury,_Inglaterra,_2014-08-12,_DD_35-37_HD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312" y="-5230"/>
            <a:ext cx="3759525" cy="6863230"/>
          </a:xfrm>
          <a:prstGeom prst="rect">
            <a:avLst/>
          </a:prstGeom>
        </p:spPr>
      </p:pic>
    </p:spTree>
    <p:extLst>
      <p:ext uri="{BB962C8B-B14F-4D97-AF65-F5344CB8AC3E}">
        <p14:creationId xmlns:p14="http://schemas.microsoft.com/office/powerpoint/2010/main" val="834466449"/>
      </p:ext>
    </p:extLst>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0"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833px-1023581-Cathedral_Church_of_St_Mary_(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755" y="34518"/>
            <a:ext cx="6315512" cy="6823482"/>
          </a:xfrm>
          <a:prstGeom prst="rect">
            <a:avLst/>
          </a:prstGeom>
        </p:spPr>
      </p:pic>
    </p:spTree>
    <p:extLst>
      <p:ext uri="{BB962C8B-B14F-4D97-AF65-F5344CB8AC3E}">
        <p14:creationId xmlns:p14="http://schemas.microsoft.com/office/powerpoint/2010/main" val="1061273325"/>
      </p:ext>
    </p:extLst>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0"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863px-Altar_Salisbury_Cathedral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011" y="0"/>
            <a:ext cx="6576060" cy="6858000"/>
          </a:xfrm>
          <a:prstGeom prst="rect">
            <a:avLst/>
          </a:prstGeom>
        </p:spPr>
      </p:pic>
    </p:spTree>
    <p:extLst>
      <p:ext uri="{BB962C8B-B14F-4D97-AF65-F5344CB8AC3E}">
        <p14:creationId xmlns:p14="http://schemas.microsoft.com/office/powerpoint/2010/main" val="3359343479"/>
      </p:ext>
    </p:extLst>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0"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600px-Salisbury_Cathedral_Ceiling_5_(56913130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635" y="1"/>
            <a:ext cx="4572000" cy="6858000"/>
          </a:xfrm>
          <a:prstGeom prst="rect">
            <a:avLst/>
          </a:prstGeom>
        </p:spPr>
      </p:pic>
    </p:spTree>
    <p:extLst>
      <p:ext uri="{BB962C8B-B14F-4D97-AF65-F5344CB8AC3E}">
        <p14:creationId xmlns:p14="http://schemas.microsoft.com/office/powerpoint/2010/main" val="683049855"/>
      </p:ext>
    </p:extLst>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0" y="1658268"/>
            <a:ext cx="2262146" cy="1658270"/>
          </a:xfrm>
          <a:prstGeom prst="rect">
            <a:avLst/>
          </a:prstGeom>
          <a:noFill/>
        </p:spPr>
        <p:txBody>
          <a:bodyPr wrap="square" rtlCol="0">
            <a:noAutofit/>
          </a:bodyPr>
          <a:lstStyle/>
          <a:p>
            <a:r>
              <a:rPr lang="en-US" sz="2400" dirty="0" smtClean="0">
                <a:solidFill>
                  <a:schemeClr val="bg1">
                    <a:lumMod val="85000"/>
                  </a:schemeClr>
                </a:solidFill>
                <a:latin typeface="Copperplate Gothic Bold"/>
              </a:rPr>
              <a:t>Polychrome Statuary,</a:t>
            </a:r>
          </a:p>
          <a:p>
            <a:r>
              <a:rPr lang="en-US" sz="2400" dirty="0" smtClean="0">
                <a:solidFill>
                  <a:schemeClr val="bg1">
                    <a:lumMod val="85000"/>
                  </a:schemeClr>
                </a:solidFill>
                <a:latin typeface="Copperplate Gothic Bold"/>
              </a:rPr>
              <a:t>Salisbury </a:t>
            </a:r>
          </a:p>
          <a:p>
            <a:r>
              <a:rPr lang="en-US" sz="2400" dirty="0" smtClean="0">
                <a:solidFill>
                  <a:schemeClr val="bg1">
                    <a:lumMod val="85000"/>
                  </a:schemeClr>
                </a:solidFill>
                <a:latin typeface="Copperplate Gothic Bold"/>
              </a:rPr>
              <a:t>Cathedral</a:t>
            </a:r>
          </a:p>
        </p:txBody>
      </p:sp>
      <p:pic>
        <p:nvPicPr>
          <p:cNvPr id="2" name="Picture 1" descr="914px-Salisbury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096" y="4518"/>
            <a:ext cx="6737904" cy="6634697"/>
          </a:xfrm>
          <a:prstGeom prst="rect">
            <a:avLst/>
          </a:prstGeom>
        </p:spPr>
      </p:pic>
    </p:spTree>
    <p:extLst>
      <p:ext uri="{BB962C8B-B14F-4D97-AF65-F5344CB8AC3E}">
        <p14:creationId xmlns:p14="http://schemas.microsoft.com/office/powerpoint/2010/main" val="2627897773"/>
      </p:ext>
    </p:extLst>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409433"/>
            <a:ext cx="8579507" cy="6001642"/>
          </a:xfrm>
          <a:prstGeom prst="rect">
            <a:avLst/>
          </a:prstGeom>
          <a:noFill/>
        </p:spPr>
        <p:txBody>
          <a:bodyPr wrap="square" rtlCol="0">
            <a:spAutoFit/>
          </a:bodyPr>
          <a:lstStyle/>
          <a:p>
            <a:r>
              <a:rPr lang="en-US" sz="3200" dirty="0" smtClean="0">
                <a:solidFill>
                  <a:schemeClr val="bg1">
                    <a:lumMod val="85000"/>
                  </a:schemeClr>
                </a:solidFill>
                <a:latin typeface="Copperplate Gothic Bold"/>
              </a:rPr>
              <a:t>San Marcos </a:t>
            </a:r>
            <a:r>
              <a:rPr lang="en-US" sz="3200" dirty="0">
                <a:solidFill>
                  <a:schemeClr val="bg1">
                    <a:lumMod val="85000"/>
                  </a:schemeClr>
                </a:solidFill>
                <a:latin typeface="Copperplate Gothic Bold"/>
              </a:rPr>
              <a:t>Basilica, </a:t>
            </a:r>
            <a:endParaRPr lang="en-US" sz="3200" dirty="0" smtClean="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Venice</a:t>
            </a:r>
            <a:r>
              <a:rPr lang="en-US" sz="3200" dirty="0">
                <a:solidFill>
                  <a:schemeClr val="bg1">
                    <a:lumMod val="85000"/>
                  </a:schemeClr>
                </a:solidFill>
                <a:latin typeface="Copperplate Gothic Bold"/>
              </a:rPr>
              <a:t>, </a:t>
            </a:r>
            <a:r>
              <a:rPr lang="en-US" sz="3200" dirty="0" smtClean="0">
                <a:solidFill>
                  <a:schemeClr val="bg1">
                    <a:lumMod val="85000"/>
                  </a:schemeClr>
                </a:solidFill>
                <a:latin typeface="Copperplate Gothic Bold"/>
              </a:rPr>
              <a:t>Italy</a:t>
            </a:r>
          </a:p>
          <a:p>
            <a:r>
              <a:rPr lang="en-US" sz="3200" dirty="0" smtClean="0">
                <a:solidFill>
                  <a:schemeClr val="bg1">
                    <a:lumMod val="85000"/>
                  </a:schemeClr>
                </a:solidFill>
                <a:latin typeface="Copperplate Gothic Bold"/>
              </a:rPr>
              <a:t>1092</a:t>
            </a:r>
          </a:p>
          <a:p>
            <a:endParaRPr lang="en-US" sz="3200" dirty="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a:t>
            </a:r>
            <a:r>
              <a:rPr lang="en-US" sz="3200" dirty="0">
                <a:solidFill>
                  <a:schemeClr val="bg1">
                    <a:lumMod val="85000"/>
                  </a:schemeClr>
                </a:solidFill>
                <a:latin typeface="Copperplate Gothic Bold"/>
              </a:rPr>
              <a:t>. one of the best known examples of </a:t>
            </a:r>
            <a:r>
              <a:rPr lang="en-US" sz="3200" dirty="0" err="1">
                <a:solidFill>
                  <a:schemeClr val="bg1">
                    <a:lumMod val="85000"/>
                  </a:schemeClr>
                </a:solidFill>
                <a:latin typeface="Copperplate Gothic Bold"/>
              </a:rPr>
              <a:t>Italo</a:t>
            </a:r>
            <a:r>
              <a:rPr lang="en-US" sz="3200" dirty="0">
                <a:solidFill>
                  <a:schemeClr val="bg1">
                    <a:lumMod val="85000"/>
                  </a:schemeClr>
                </a:solidFill>
                <a:latin typeface="Copperplate Gothic Bold"/>
              </a:rPr>
              <a:t>-Byzantine </a:t>
            </a:r>
            <a:r>
              <a:rPr lang="en-US" sz="3200" dirty="0" smtClean="0">
                <a:solidFill>
                  <a:schemeClr val="bg1">
                    <a:lumMod val="85000"/>
                  </a:schemeClr>
                </a:solidFill>
                <a:latin typeface="Copperplate Gothic Bold"/>
              </a:rPr>
              <a:t>architecture.</a:t>
            </a:r>
            <a:r>
              <a:rPr lang="en-US" sz="3200" dirty="0">
                <a:solidFill>
                  <a:schemeClr val="bg1">
                    <a:lumMod val="85000"/>
                  </a:schemeClr>
                </a:solidFill>
                <a:latin typeface="Copperplate Gothic Bold"/>
              </a:rPr>
              <a:t> </a:t>
            </a:r>
            <a:r>
              <a:rPr lang="en-US" sz="3200" dirty="0" smtClean="0">
                <a:solidFill>
                  <a:schemeClr val="bg1">
                    <a:lumMod val="85000"/>
                  </a:schemeClr>
                </a:solidFill>
                <a:latin typeface="Copperplate Gothic Bold"/>
              </a:rPr>
              <a:t>[...] For </a:t>
            </a:r>
            <a:r>
              <a:rPr lang="en-US" sz="3200" dirty="0">
                <a:solidFill>
                  <a:schemeClr val="bg1">
                    <a:lumMod val="85000"/>
                  </a:schemeClr>
                </a:solidFill>
                <a:latin typeface="Copperplate Gothic Bold"/>
              </a:rPr>
              <a:t>its opulent design, gold ground mosaics, and its status as a symbol of Venetian wealth and power, from the 11th century on the building has been known by the nickname </a:t>
            </a:r>
            <a:r>
              <a:rPr lang="en-US" sz="3200" dirty="0" smtClean="0">
                <a:solidFill>
                  <a:schemeClr val="bg1">
                    <a:lumMod val="85000"/>
                  </a:schemeClr>
                </a:solidFill>
                <a:latin typeface="Copperplate Gothic Bold"/>
              </a:rPr>
              <a:t>[...] Church </a:t>
            </a:r>
            <a:r>
              <a:rPr lang="en-US" sz="3200" dirty="0">
                <a:solidFill>
                  <a:schemeClr val="bg1">
                    <a:lumMod val="85000"/>
                  </a:schemeClr>
                </a:solidFill>
                <a:latin typeface="Copperplate Gothic Bold"/>
              </a:rPr>
              <a:t>of </a:t>
            </a:r>
            <a:r>
              <a:rPr lang="en-US" sz="3200" dirty="0" smtClean="0">
                <a:solidFill>
                  <a:schemeClr val="bg1">
                    <a:lumMod val="85000"/>
                  </a:schemeClr>
                </a:solidFill>
                <a:latin typeface="Copperplate Gothic Bold"/>
              </a:rPr>
              <a:t>gold [...]"</a:t>
            </a:r>
          </a:p>
        </p:txBody>
      </p:sp>
    </p:spTree>
    <p:extLst>
      <p:ext uri="{BB962C8B-B14F-4D97-AF65-F5344CB8AC3E}">
        <p14:creationId xmlns:p14="http://schemas.microsoft.com/office/powerpoint/2010/main" val="243115813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04px-Roma-san_giovanni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297" y="0"/>
            <a:ext cx="4602480" cy="6858000"/>
          </a:xfrm>
          <a:prstGeom prst="rect">
            <a:avLst/>
          </a:prstGeom>
        </p:spPr>
      </p:pic>
    </p:spTree>
    <p:extLst>
      <p:ext uri="{BB962C8B-B14F-4D97-AF65-F5344CB8AC3E}">
        <p14:creationId xmlns:p14="http://schemas.microsoft.com/office/powerpoint/2010/main" val="3248894260"/>
      </p:ext>
    </p:extLst>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 y="88412"/>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640px-Ven_basil_matin_082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9696" cy="6689136"/>
          </a:xfrm>
          <a:prstGeom prst="rect">
            <a:avLst/>
          </a:prstGeom>
        </p:spPr>
      </p:pic>
    </p:spTree>
    <p:extLst>
      <p:ext uri="{BB962C8B-B14F-4D97-AF65-F5344CB8AC3E}">
        <p14:creationId xmlns:p14="http://schemas.microsoft.com/office/powerpoint/2010/main" val="1917891114"/>
      </p:ext>
    </p:extLst>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Markusdom_Kuppel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20744857"/>
      </p:ext>
    </p:extLst>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Pala_D'OroI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42960951"/>
      </p:ext>
    </p:extLst>
  </p:cSld>
  <p:clrMapOvr>
    <a:masterClrMapping/>
  </p:clrMapOvr>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5761" y="988028"/>
            <a:ext cx="2322356" cy="4893647"/>
          </a:xfrm>
          <a:prstGeom prst="rect">
            <a:avLst/>
          </a:prstGeom>
          <a:noFill/>
        </p:spPr>
        <p:txBody>
          <a:bodyPr wrap="square" rtlCol="0">
            <a:spAutoFit/>
          </a:bodyPr>
          <a:lstStyle/>
          <a:p>
            <a:r>
              <a:rPr lang="en-US" sz="2400" dirty="0" smtClean="0">
                <a:solidFill>
                  <a:srgbClr val="F2F2F2"/>
                </a:solidFill>
                <a:latin typeface="Copperplate Gothic Bold"/>
              </a:rPr>
              <a:t>"[most of</a:t>
            </a:r>
          </a:p>
          <a:p>
            <a:r>
              <a:rPr lang="en-US" sz="2400" dirty="0" smtClean="0">
                <a:solidFill>
                  <a:srgbClr val="F2F2F2"/>
                </a:solidFill>
                <a:latin typeface="Copperplate Gothic Bold"/>
              </a:rPr>
              <a:t>mosaics] </a:t>
            </a:r>
          </a:p>
          <a:p>
            <a:r>
              <a:rPr lang="en-US" sz="2400" dirty="0" smtClean="0">
                <a:solidFill>
                  <a:srgbClr val="F2F2F2"/>
                </a:solidFill>
                <a:latin typeface="Copperplate Gothic Bold"/>
              </a:rPr>
              <a:t>use the </a:t>
            </a:r>
          </a:p>
          <a:p>
            <a:r>
              <a:rPr lang="en-US" sz="2400" dirty="0" smtClean="0">
                <a:solidFill>
                  <a:srgbClr val="F2F2F2"/>
                </a:solidFill>
                <a:latin typeface="Copperplate Gothic Bold"/>
              </a:rPr>
              <a:t>traditional </a:t>
            </a:r>
          </a:p>
          <a:p>
            <a:r>
              <a:rPr lang="en-US" sz="2400" dirty="0" smtClean="0">
                <a:solidFill>
                  <a:srgbClr val="F2F2F2"/>
                </a:solidFill>
                <a:latin typeface="Copperplate Gothic Bold"/>
              </a:rPr>
              <a:t>background </a:t>
            </a:r>
          </a:p>
          <a:p>
            <a:r>
              <a:rPr lang="en-US" sz="2400" dirty="0" smtClean="0">
                <a:solidFill>
                  <a:srgbClr val="F2F2F2"/>
                </a:solidFill>
                <a:latin typeface="Copperplate Gothic Bold"/>
              </a:rPr>
              <a:t>of gold </a:t>
            </a:r>
          </a:p>
          <a:p>
            <a:r>
              <a:rPr lang="en-US" sz="2400" dirty="0" smtClean="0">
                <a:solidFill>
                  <a:srgbClr val="F2F2F2"/>
                </a:solidFill>
                <a:latin typeface="Copperplate Gothic Bold"/>
              </a:rPr>
              <a:t>glass </a:t>
            </a:r>
          </a:p>
          <a:p>
            <a:r>
              <a:rPr lang="en-US" sz="2400" dirty="0" smtClean="0">
                <a:solidFill>
                  <a:srgbClr val="F2F2F2"/>
                </a:solidFill>
                <a:latin typeface="Copperplate Gothic Bold"/>
              </a:rPr>
              <a:t>tesserae, </a:t>
            </a:r>
          </a:p>
          <a:p>
            <a:r>
              <a:rPr lang="en-US" sz="2400" dirty="0" smtClean="0">
                <a:solidFill>
                  <a:srgbClr val="F2F2F2"/>
                </a:solidFill>
                <a:latin typeface="Copperplate Gothic Bold"/>
              </a:rPr>
              <a:t>creating </a:t>
            </a:r>
          </a:p>
          <a:p>
            <a:r>
              <a:rPr lang="en-US" sz="2400" dirty="0" smtClean="0">
                <a:solidFill>
                  <a:srgbClr val="F2F2F2"/>
                </a:solidFill>
                <a:latin typeface="Copperplate Gothic Bold"/>
              </a:rPr>
              <a:t>the </a:t>
            </a:r>
          </a:p>
          <a:p>
            <a:r>
              <a:rPr lang="en-US" sz="2400" dirty="0" smtClean="0">
                <a:solidFill>
                  <a:srgbClr val="F2F2F2"/>
                </a:solidFill>
                <a:latin typeface="Copperplate Gothic Bold"/>
              </a:rPr>
              <a:t>shimmering </a:t>
            </a:r>
          </a:p>
          <a:p>
            <a:r>
              <a:rPr lang="en-US" sz="2400" dirty="0" smtClean="0">
                <a:solidFill>
                  <a:srgbClr val="F2F2F2"/>
                </a:solidFill>
                <a:latin typeface="Copperplate Gothic Bold"/>
              </a:rPr>
              <a:t>overall </a:t>
            </a:r>
          </a:p>
          <a:p>
            <a:r>
              <a:rPr lang="en-US" sz="2400" dirty="0" smtClean="0">
                <a:solidFill>
                  <a:srgbClr val="F2F2F2"/>
                </a:solidFill>
                <a:latin typeface="Copperplate Gothic Bold"/>
              </a:rPr>
              <a:t>effect." </a:t>
            </a:r>
          </a:p>
        </p:txBody>
      </p:sp>
      <p:pic>
        <p:nvPicPr>
          <p:cNvPr id="2" name="Picture 1" descr="512px-Veneza1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8117" y="0"/>
            <a:ext cx="6626418" cy="6859378"/>
          </a:xfrm>
          <a:prstGeom prst="rect">
            <a:avLst/>
          </a:prstGeom>
        </p:spPr>
      </p:pic>
    </p:spTree>
    <p:extLst>
      <p:ext uri="{BB962C8B-B14F-4D97-AF65-F5344CB8AC3E}">
        <p14:creationId xmlns:p14="http://schemas.microsoft.com/office/powerpoint/2010/main" val="2824736950"/>
      </p:ext>
    </p:extLst>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78px-San_Marco_cathedral_in_Veni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504" y="0"/>
            <a:ext cx="5172107" cy="6858000"/>
          </a:xfrm>
          <a:prstGeom prst="rect">
            <a:avLst/>
          </a:prstGeom>
        </p:spPr>
      </p:pic>
    </p:spTree>
    <p:extLst>
      <p:ext uri="{BB962C8B-B14F-4D97-AF65-F5344CB8AC3E}">
        <p14:creationId xmlns:p14="http://schemas.microsoft.com/office/powerpoint/2010/main" val="129553631"/>
      </p:ext>
    </p:extLst>
  </p:cSld>
  <p:clrMapOvr>
    <a:masterClrMapping/>
  </p:clrMapOvr>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266871"/>
            <a:ext cx="8644090" cy="6494085"/>
          </a:xfrm>
          <a:prstGeom prst="rect">
            <a:avLst/>
          </a:prstGeom>
          <a:noFill/>
        </p:spPr>
        <p:txBody>
          <a:bodyPr wrap="square" rtlCol="0">
            <a:spAutoFit/>
          </a:bodyPr>
          <a:lstStyle/>
          <a:p>
            <a:r>
              <a:rPr lang="en-US" sz="3200" dirty="0" smtClean="0">
                <a:solidFill>
                  <a:schemeClr val="bg1">
                    <a:lumMod val="85000"/>
                  </a:schemeClr>
                </a:solidFill>
                <a:latin typeface="Copperplate Gothic Bold"/>
              </a:rPr>
              <a:t>Sanctuary of the Holy Sepulchre,</a:t>
            </a:r>
          </a:p>
          <a:p>
            <a:r>
              <a:rPr lang="en-US" sz="3200" dirty="0">
                <a:solidFill>
                  <a:schemeClr val="bg1">
                    <a:lumMod val="85000"/>
                  </a:schemeClr>
                </a:solidFill>
                <a:latin typeface="Copperplate Gothic Bold"/>
              </a:rPr>
              <a:t>Jerusalem, reconstructed </a:t>
            </a:r>
            <a:r>
              <a:rPr lang="en-US" sz="3200" dirty="0" smtClean="0">
                <a:solidFill>
                  <a:schemeClr val="bg1">
                    <a:lumMod val="85000"/>
                  </a:schemeClr>
                </a:solidFill>
                <a:latin typeface="Copperplate Gothic Bold"/>
              </a:rPr>
              <a:t>1048</a:t>
            </a:r>
          </a:p>
          <a:p>
            <a:endParaRPr lang="en-US" sz="3200" dirty="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"The </a:t>
            </a:r>
            <a:r>
              <a:rPr lang="en-US" sz="3200" dirty="0">
                <a:solidFill>
                  <a:schemeClr val="bg1">
                    <a:lumMod val="85000"/>
                  </a:schemeClr>
                </a:solidFill>
                <a:latin typeface="Copperplate Gothic Bold"/>
              </a:rPr>
              <a:t>site is venerated as Calvary (Golgotha)</a:t>
            </a:r>
            <a:r>
              <a:rPr lang="en-US" sz="3200" dirty="0" smtClean="0">
                <a:solidFill>
                  <a:schemeClr val="bg1">
                    <a:lumMod val="85000"/>
                  </a:schemeClr>
                </a:solidFill>
                <a:latin typeface="Copperplate Gothic Bold"/>
              </a:rPr>
              <a:t>, </a:t>
            </a:r>
            <a:r>
              <a:rPr lang="en-US" sz="3200" dirty="0">
                <a:solidFill>
                  <a:schemeClr val="bg1">
                    <a:lumMod val="85000"/>
                  </a:schemeClr>
                </a:solidFill>
                <a:latin typeface="Copperplate Gothic Bold"/>
              </a:rPr>
              <a:t>where Jesus </a:t>
            </a:r>
            <a:r>
              <a:rPr lang="en-US" sz="3200" dirty="0" smtClean="0">
                <a:solidFill>
                  <a:schemeClr val="bg1">
                    <a:lumMod val="85000"/>
                  </a:schemeClr>
                </a:solidFill>
                <a:latin typeface="Copperplate Gothic Bold"/>
              </a:rPr>
              <a:t>[...] </a:t>
            </a:r>
            <a:r>
              <a:rPr lang="en-US" sz="3200" dirty="0">
                <a:solidFill>
                  <a:schemeClr val="bg1">
                    <a:lumMod val="85000"/>
                  </a:schemeClr>
                </a:solidFill>
                <a:latin typeface="Copperplate Gothic Bold"/>
              </a:rPr>
              <a:t>was crucified</a:t>
            </a:r>
            <a:r>
              <a:rPr lang="en-US" sz="3200" dirty="0" smtClean="0">
                <a:solidFill>
                  <a:schemeClr val="bg1">
                    <a:lumMod val="85000"/>
                  </a:schemeClr>
                </a:solidFill>
                <a:latin typeface="Copperplate Gothic Bold"/>
              </a:rPr>
              <a:t>, </a:t>
            </a:r>
            <a:r>
              <a:rPr lang="en-US" sz="3200" dirty="0">
                <a:solidFill>
                  <a:schemeClr val="bg1">
                    <a:lumMod val="85000"/>
                  </a:schemeClr>
                </a:solidFill>
                <a:latin typeface="Copperplate Gothic Bold"/>
              </a:rPr>
              <a:t>and also contains the place where Jesus is said to have been buried and </a:t>
            </a:r>
            <a:r>
              <a:rPr lang="en-US" sz="3200" dirty="0" smtClean="0">
                <a:solidFill>
                  <a:schemeClr val="bg1">
                    <a:lumMod val="85000"/>
                  </a:schemeClr>
                </a:solidFill>
                <a:latin typeface="Copperplate Gothic Bold"/>
              </a:rPr>
              <a:t>resurrected [...]</a:t>
            </a:r>
          </a:p>
          <a:p>
            <a:r>
              <a:rPr lang="en-US" sz="3200" dirty="0" smtClean="0">
                <a:solidFill>
                  <a:schemeClr val="bg1">
                    <a:lumMod val="85000"/>
                  </a:schemeClr>
                </a:solidFill>
                <a:latin typeface="Copperplate Gothic Bold"/>
              </a:rPr>
              <a:t>for </a:t>
            </a:r>
            <a:r>
              <a:rPr lang="en-US" sz="3200" dirty="0">
                <a:solidFill>
                  <a:schemeClr val="bg1">
                    <a:lumMod val="85000"/>
                  </a:schemeClr>
                </a:solidFill>
                <a:latin typeface="Copperplate Gothic Bold"/>
              </a:rPr>
              <a:t>many Christians the most important </a:t>
            </a:r>
            <a:r>
              <a:rPr lang="en-US" sz="3200" dirty="0" smtClean="0">
                <a:solidFill>
                  <a:schemeClr val="bg1">
                    <a:lumMod val="85000"/>
                  </a:schemeClr>
                </a:solidFill>
                <a:latin typeface="Copperplate Gothic Bold"/>
              </a:rPr>
              <a:t> </a:t>
            </a:r>
            <a:r>
              <a:rPr lang="en-US" sz="3200" dirty="0">
                <a:solidFill>
                  <a:schemeClr val="bg1">
                    <a:lumMod val="85000"/>
                  </a:schemeClr>
                </a:solidFill>
                <a:latin typeface="Copperplate Gothic Bold"/>
              </a:rPr>
              <a:t>pilgrimage destination since at least the 4th </a:t>
            </a:r>
            <a:r>
              <a:rPr lang="en-US" sz="3200" dirty="0" smtClean="0">
                <a:solidFill>
                  <a:schemeClr val="bg1">
                    <a:lumMod val="85000"/>
                  </a:schemeClr>
                </a:solidFill>
                <a:latin typeface="Copperplate Gothic Bold"/>
              </a:rPr>
              <a:t>century [...]"</a:t>
            </a:r>
          </a:p>
          <a:p>
            <a:endParaRPr lang="en-US" sz="3200" dirty="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Run by Orthodox &amp; Roman Catholics</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3774642453"/>
      </p:ext>
    </p:extLst>
  </p:cSld>
  <p:clrMapOvr>
    <a:masterClrMapping/>
  </p:clrMapOvr>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movable_ladder_on_ledge_over_entrance_to_Church_of_the_Holy_Sepulch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0" y="0"/>
            <a:ext cx="5143500" cy="6858000"/>
          </a:xfrm>
          <a:prstGeom prst="rect">
            <a:avLst/>
          </a:prstGeom>
        </p:spPr>
      </p:pic>
      <p:sp>
        <p:nvSpPr>
          <p:cNvPr id="5" name="Rectangle 4"/>
          <p:cNvSpPr/>
          <p:nvPr/>
        </p:nvSpPr>
        <p:spPr>
          <a:xfrm>
            <a:off x="0" y="15774"/>
            <a:ext cx="3975067" cy="6740306"/>
          </a:xfrm>
          <a:prstGeom prst="rect">
            <a:avLst/>
          </a:prstGeom>
        </p:spPr>
        <p:txBody>
          <a:bodyPr wrap="none">
            <a:spAutoFit/>
          </a:bodyPr>
          <a:lstStyle/>
          <a:p>
            <a:r>
              <a:rPr lang="en-US" sz="2400" dirty="0" smtClean="0">
                <a:solidFill>
                  <a:schemeClr val="bg1">
                    <a:lumMod val="85000"/>
                  </a:schemeClr>
                </a:solidFill>
                <a:latin typeface="Copperplate Gothic Bold"/>
              </a:rPr>
              <a:t>The </a:t>
            </a:r>
            <a:r>
              <a:rPr lang="en-US" sz="2400" dirty="0" err="1" smtClean="0">
                <a:solidFill>
                  <a:schemeClr val="bg1">
                    <a:lumMod val="85000"/>
                  </a:schemeClr>
                </a:solidFill>
                <a:latin typeface="Copperplate Gothic Bold"/>
              </a:rPr>
              <a:t>Imovable</a:t>
            </a:r>
            <a:r>
              <a:rPr lang="en-US" sz="2400" dirty="0" smtClean="0">
                <a:solidFill>
                  <a:schemeClr val="bg1">
                    <a:lumMod val="85000"/>
                  </a:schemeClr>
                </a:solidFill>
                <a:latin typeface="Copperplate Gothic Bold"/>
              </a:rPr>
              <a:t> Ladder</a:t>
            </a:r>
          </a:p>
          <a:p>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 </a:t>
            </a:r>
            <a:r>
              <a:rPr lang="en-US" sz="2400" dirty="0">
                <a:solidFill>
                  <a:schemeClr val="bg1">
                    <a:lumMod val="85000"/>
                  </a:schemeClr>
                </a:solidFill>
                <a:latin typeface="Copperplate Gothic Bold"/>
              </a:rPr>
              <a:t>a wooden ladder </a:t>
            </a:r>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 </a:t>
            </a:r>
            <a:r>
              <a:rPr lang="en-US" sz="2400" dirty="0">
                <a:solidFill>
                  <a:schemeClr val="bg1">
                    <a:lumMod val="85000"/>
                  </a:schemeClr>
                </a:solidFill>
                <a:latin typeface="Copperplate Gothic Bold"/>
              </a:rPr>
              <a:t>first </a:t>
            </a:r>
            <a:r>
              <a:rPr lang="en-US" sz="2400" dirty="0" smtClean="0">
                <a:solidFill>
                  <a:schemeClr val="bg1">
                    <a:lumMod val="85000"/>
                  </a:schemeClr>
                </a:solidFill>
                <a:latin typeface="Copperplate Gothic Bold"/>
              </a:rPr>
              <a:t>mentioned </a:t>
            </a:r>
            <a:r>
              <a:rPr lang="en-US" sz="2400" dirty="0">
                <a:solidFill>
                  <a:schemeClr val="bg1">
                    <a:lumMod val="85000"/>
                  </a:schemeClr>
                </a:solidFill>
                <a:latin typeface="Copperplate Gothic Bold"/>
              </a:rPr>
              <a:t>in </a:t>
            </a:r>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1757 [...] has </a:t>
            </a:r>
            <a:r>
              <a:rPr lang="en-US" sz="2400" dirty="0">
                <a:solidFill>
                  <a:schemeClr val="bg1">
                    <a:lumMod val="85000"/>
                  </a:schemeClr>
                </a:solidFill>
                <a:latin typeface="Copperplate Gothic Bold"/>
              </a:rPr>
              <a:t>remained </a:t>
            </a:r>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in the </a:t>
            </a:r>
            <a:r>
              <a:rPr lang="en-US" sz="2400" dirty="0">
                <a:solidFill>
                  <a:schemeClr val="bg1">
                    <a:lumMod val="85000"/>
                  </a:schemeClr>
                </a:solidFill>
                <a:latin typeface="Copperplate Gothic Bold"/>
              </a:rPr>
              <a:t>same exact </a:t>
            </a:r>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location </a:t>
            </a:r>
            <a:r>
              <a:rPr lang="en-US" sz="2400" dirty="0">
                <a:solidFill>
                  <a:schemeClr val="bg1">
                    <a:lumMod val="85000"/>
                  </a:schemeClr>
                </a:solidFill>
                <a:latin typeface="Copperplate Gothic Bold"/>
              </a:rPr>
              <a:t>since </a:t>
            </a:r>
            <a:r>
              <a:rPr lang="en-US" sz="2400" dirty="0" smtClean="0">
                <a:solidFill>
                  <a:schemeClr val="bg1">
                    <a:lumMod val="85000"/>
                  </a:schemeClr>
                </a:solidFill>
                <a:latin typeface="Copperplate Gothic Bold"/>
              </a:rPr>
              <a:t>[then]. </a:t>
            </a:r>
          </a:p>
          <a:p>
            <a:r>
              <a:rPr lang="en-US" sz="2400" dirty="0" smtClean="0">
                <a:solidFill>
                  <a:schemeClr val="bg1">
                    <a:lumMod val="85000"/>
                  </a:schemeClr>
                </a:solidFill>
                <a:latin typeface="Copperplate Gothic Bold"/>
              </a:rPr>
              <a:t>The </a:t>
            </a:r>
            <a:r>
              <a:rPr lang="en-US" sz="2400" dirty="0">
                <a:solidFill>
                  <a:schemeClr val="bg1">
                    <a:lumMod val="85000"/>
                  </a:schemeClr>
                </a:solidFill>
                <a:latin typeface="Copperplate Gothic Bold"/>
              </a:rPr>
              <a:t>ladder </a:t>
            </a:r>
            <a:r>
              <a:rPr lang="en-US" sz="2400" dirty="0" smtClean="0">
                <a:solidFill>
                  <a:schemeClr val="bg1">
                    <a:lumMod val="85000"/>
                  </a:schemeClr>
                </a:solidFill>
                <a:latin typeface="Copperplate Gothic Bold"/>
              </a:rPr>
              <a:t>is</a:t>
            </a:r>
          </a:p>
          <a:p>
            <a:r>
              <a:rPr lang="en-US" sz="2400" dirty="0" smtClean="0">
                <a:solidFill>
                  <a:schemeClr val="bg1">
                    <a:lumMod val="85000"/>
                  </a:schemeClr>
                </a:solidFill>
                <a:latin typeface="Copperplate Gothic Bold"/>
              </a:rPr>
              <a:t>referred </a:t>
            </a:r>
            <a:r>
              <a:rPr lang="en-US" sz="2400" dirty="0">
                <a:solidFill>
                  <a:schemeClr val="bg1">
                    <a:lumMod val="85000"/>
                  </a:schemeClr>
                </a:solidFill>
                <a:latin typeface="Copperplate Gothic Bold"/>
              </a:rPr>
              <a:t>to </a:t>
            </a:r>
            <a:r>
              <a:rPr lang="en-US" sz="2400" dirty="0" smtClean="0">
                <a:solidFill>
                  <a:schemeClr val="bg1">
                    <a:lumMod val="85000"/>
                  </a:schemeClr>
                </a:solidFill>
                <a:latin typeface="Copperplate Gothic Bold"/>
              </a:rPr>
              <a:t>as</a:t>
            </a:r>
          </a:p>
          <a:p>
            <a:r>
              <a:rPr lang="en-US" sz="2400" dirty="0" smtClean="0">
                <a:solidFill>
                  <a:schemeClr val="bg1">
                    <a:lumMod val="85000"/>
                  </a:schemeClr>
                </a:solidFill>
                <a:latin typeface="Copperplate Gothic Bold"/>
              </a:rPr>
              <a:t>immovable </a:t>
            </a:r>
            <a:r>
              <a:rPr lang="en-US" sz="2400" dirty="0">
                <a:solidFill>
                  <a:schemeClr val="bg1">
                    <a:lumMod val="85000"/>
                  </a:schemeClr>
                </a:solidFill>
                <a:latin typeface="Copperplate Gothic Bold"/>
              </a:rPr>
              <a:t>due to </a:t>
            </a:r>
            <a:r>
              <a:rPr lang="en-US" sz="2400" dirty="0" smtClean="0">
                <a:solidFill>
                  <a:schemeClr val="bg1">
                    <a:lumMod val="85000"/>
                  </a:schemeClr>
                </a:solidFill>
                <a:latin typeface="Copperplate Gothic Bold"/>
              </a:rPr>
              <a:t>an</a:t>
            </a:r>
          </a:p>
          <a:p>
            <a:r>
              <a:rPr lang="en-US" sz="2400" dirty="0" smtClean="0">
                <a:solidFill>
                  <a:schemeClr val="bg1">
                    <a:lumMod val="85000"/>
                  </a:schemeClr>
                </a:solidFill>
                <a:latin typeface="Copperplate Gothic Bold"/>
              </a:rPr>
              <a:t>understanding </a:t>
            </a:r>
            <a:r>
              <a:rPr lang="en-US" sz="2400" dirty="0">
                <a:solidFill>
                  <a:schemeClr val="bg1">
                    <a:lumMod val="85000"/>
                  </a:schemeClr>
                </a:solidFill>
                <a:latin typeface="Copperplate Gothic Bold"/>
              </a:rPr>
              <a:t>that </a:t>
            </a:r>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no </a:t>
            </a:r>
            <a:r>
              <a:rPr lang="en-US" sz="2400" dirty="0">
                <a:solidFill>
                  <a:schemeClr val="bg1">
                    <a:lumMod val="85000"/>
                  </a:schemeClr>
                </a:solidFill>
                <a:latin typeface="Copperplate Gothic Bold"/>
              </a:rPr>
              <a:t>cleric of the </a:t>
            </a:r>
            <a:r>
              <a:rPr lang="en-US" sz="2400" dirty="0" smtClean="0">
                <a:solidFill>
                  <a:schemeClr val="bg1">
                    <a:lumMod val="85000"/>
                  </a:schemeClr>
                </a:solidFill>
                <a:latin typeface="Copperplate Gothic Bold"/>
              </a:rPr>
              <a:t>six </a:t>
            </a:r>
          </a:p>
          <a:p>
            <a:r>
              <a:rPr lang="en-US" sz="2400" dirty="0" smtClean="0">
                <a:solidFill>
                  <a:schemeClr val="bg1">
                    <a:lumMod val="85000"/>
                  </a:schemeClr>
                </a:solidFill>
                <a:latin typeface="Copperplate Gothic Bold"/>
              </a:rPr>
              <a:t>ecumenical </a:t>
            </a:r>
            <a:r>
              <a:rPr lang="en-US" sz="2400" dirty="0">
                <a:solidFill>
                  <a:schemeClr val="bg1">
                    <a:lumMod val="85000"/>
                  </a:schemeClr>
                </a:solidFill>
                <a:latin typeface="Copperplate Gothic Bold"/>
              </a:rPr>
              <a:t>Christian </a:t>
            </a:r>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orders </a:t>
            </a:r>
            <a:r>
              <a:rPr lang="en-US" sz="2400" dirty="0">
                <a:solidFill>
                  <a:schemeClr val="bg1">
                    <a:lumMod val="85000"/>
                  </a:schemeClr>
                </a:solidFill>
                <a:latin typeface="Copperplate Gothic Bold"/>
              </a:rPr>
              <a:t>may move, </a:t>
            </a:r>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rearrange</a:t>
            </a:r>
            <a:r>
              <a:rPr lang="en-US" sz="2400" dirty="0">
                <a:solidFill>
                  <a:schemeClr val="bg1">
                    <a:lumMod val="85000"/>
                  </a:schemeClr>
                </a:solidFill>
                <a:latin typeface="Copperplate Gothic Bold"/>
              </a:rPr>
              <a:t>, or alter </a:t>
            </a:r>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any </a:t>
            </a:r>
            <a:r>
              <a:rPr lang="en-US" sz="2400" dirty="0">
                <a:solidFill>
                  <a:schemeClr val="bg1">
                    <a:lumMod val="85000"/>
                  </a:schemeClr>
                </a:solidFill>
                <a:latin typeface="Copperplate Gothic Bold"/>
              </a:rPr>
              <a:t>property without </a:t>
            </a:r>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the </a:t>
            </a:r>
            <a:r>
              <a:rPr lang="en-US" sz="2400" dirty="0">
                <a:solidFill>
                  <a:schemeClr val="bg1">
                    <a:lumMod val="85000"/>
                  </a:schemeClr>
                </a:solidFill>
                <a:latin typeface="Copperplate Gothic Bold"/>
              </a:rPr>
              <a:t>consent of all </a:t>
            </a:r>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six </a:t>
            </a:r>
            <a:r>
              <a:rPr lang="en-US" sz="2400" dirty="0">
                <a:solidFill>
                  <a:schemeClr val="bg1">
                    <a:lumMod val="85000"/>
                  </a:schemeClr>
                </a:solidFill>
                <a:latin typeface="Copperplate Gothic Bold"/>
              </a:rPr>
              <a:t>orders</a:t>
            </a:r>
            <a:r>
              <a:rPr lang="en-US" sz="2400" dirty="0" smtClean="0">
                <a:solidFill>
                  <a:schemeClr val="bg1">
                    <a:lumMod val="85000"/>
                  </a:schemeClr>
                </a:solidFill>
                <a:latin typeface="Copperplate Gothic Bold"/>
              </a:rPr>
              <a:t>."</a:t>
            </a:r>
          </a:p>
        </p:txBody>
      </p:sp>
    </p:spTree>
    <p:extLst>
      <p:ext uri="{BB962C8B-B14F-4D97-AF65-F5344CB8AC3E}">
        <p14:creationId xmlns:p14="http://schemas.microsoft.com/office/powerpoint/2010/main" val="1523163956"/>
      </p:ext>
    </p:extLst>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The_Church_of_the_Holy_Sepulchre-Jerusale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1077"/>
            <a:ext cx="9119392" cy="6055846"/>
          </a:xfrm>
          <a:prstGeom prst="rect">
            <a:avLst/>
          </a:prstGeom>
        </p:spPr>
      </p:pic>
    </p:spTree>
    <p:extLst>
      <p:ext uri="{BB962C8B-B14F-4D97-AF65-F5344CB8AC3E}">
        <p14:creationId xmlns:p14="http://schemas.microsoft.com/office/powerpoint/2010/main" val="2334587060"/>
      </p:ext>
    </p:extLst>
  </p:cSld>
  <p:clrMapOvr>
    <a:masterClrMapping/>
  </p:clrMapOvr>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Cross_in_Church_of_the_Holy_Sepulch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7654"/>
            <a:ext cx="9123090" cy="6072557"/>
          </a:xfrm>
          <a:prstGeom prst="rect">
            <a:avLst/>
          </a:prstGeom>
        </p:spPr>
      </p:pic>
    </p:spTree>
    <p:extLst>
      <p:ext uri="{BB962C8B-B14F-4D97-AF65-F5344CB8AC3E}">
        <p14:creationId xmlns:p14="http://schemas.microsoft.com/office/powerpoint/2010/main" val="1115464805"/>
      </p:ext>
    </p:extLst>
  </p:cSld>
  <p:clrMapOvr>
    <a:masterClrMapping/>
  </p:clrMapOvr>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2225" y="199642"/>
            <a:ext cx="2755578" cy="461665"/>
          </a:xfrm>
          <a:prstGeom prst="rect">
            <a:avLst/>
          </a:prstGeom>
        </p:spPr>
        <p:txBody>
          <a:bodyPr wrap="square">
            <a:spAutoFit/>
          </a:bodyPr>
          <a:lstStyle/>
          <a:p>
            <a:r>
              <a:rPr lang="en-US" sz="2400" dirty="0" smtClean="0">
                <a:solidFill>
                  <a:schemeClr val="bg1">
                    <a:lumMod val="85000"/>
                  </a:schemeClr>
                </a:solidFill>
                <a:latin typeface="Copperplate Gothic Bold"/>
              </a:rPr>
              <a:t>Tomb of Jesus</a:t>
            </a:r>
            <a:endParaRPr lang="en-US" sz="2400" dirty="0"/>
          </a:p>
        </p:txBody>
      </p:sp>
      <p:pic>
        <p:nvPicPr>
          <p:cNvPr id="3" name="Picture 2" descr="600px-Tomb_of_Jesus_from_above,_Church_of_Holy_Sepulch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8266" y="27055"/>
            <a:ext cx="4553964" cy="6830946"/>
          </a:xfrm>
          <a:prstGeom prst="rect">
            <a:avLst/>
          </a:prstGeom>
        </p:spPr>
      </p:pic>
    </p:spTree>
    <p:extLst>
      <p:ext uri="{BB962C8B-B14F-4D97-AF65-F5344CB8AC3E}">
        <p14:creationId xmlns:p14="http://schemas.microsoft.com/office/powerpoint/2010/main" val="25701748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01px-Rom,_San_Giovanni_in_Laterano,_Innenansicht,_Hochform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9073" y="0"/>
            <a:ext cx="4584714" cy="6858000"/>
          </a:xfrm>
          <a:prstGeom prst="rect">
            <a:avLst/>
          </a:prstGeom>
        </p:spPr>
      </p:pic>
    </p:spTree>
    <p:extLst>
      <p:ext uri="{BB962C8B-B14F-4D97-AF65-F5344CB8AC3E}">
        <p14:creationId xmlns:p14="http://schemas.microsoft.com/office/powerpoint/2010/main" val="1261825036"/>
      </p:ext>
    </p:extLst>
  </p:cSld>
  <p:clrMapOvr>
    <a:masterClrMapping/>
  </p:clrMapOvr>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Tomb_of_Jesus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7923"/>
            <a:ext cx="9105449" cy="6089269"/>
          </a:xfrm>
          <a:prstGeom prst="rect">
            <a:avLst/>
          </a:prstGeom>
        </p:spPr>
      </p:pic>
    </p:spTree>
    <p:extLst>
      <p:ext uri="{BB962C8B-B14F-4D97-AF65-F5344CB8AC3E}">
        <p14:creationId xmlns:p14="http://schemas.microsoft.com/office/powerpoint/2010/main" val="2875653064"/>
      </p:ext>
    </p:extLst>
  </p:cSld>
  <p:clrMapOvr>
    <a:masterClrMapping/>
  </p:clrMapOvr>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Entry_of_the_Aedicule._Church_of_the_Holy_Sepulchre,_Jerusalem_044_-_Aug_2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4366"/>
            <a:ext cx="9123091" cy="6072557"/>
          </a:xfrm>
          <a:prstGeom prst="rect">
            <a:avLst/>
          </a:prstGeom>
        </p:spPr>
      </p:pic>
    </p:spTree>
    <p:extLst>
      <p:ext uri="{BB962C8B-B14F-4D97-AF65-F5344CB8AC3E}">
        <p14:creationId xmlns:p14="http://schemas.microsoft.com/office/powerpoint/2010/main" val="4013789729"/>
      </p:ext>
    </p:extLst>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991818" cy="461665"/>
          </a:xfrm>
          <a:prstGeom prst="rect">
            <a:avLst/>
          </a:prstGeom>
        </p:spPr>
        <p:txBody>
          <a:bodyPr wrap="none">
            <a:spAutoFit/>
          </a:bodyPr>
          <a:lstStyle/>
          <a:p>
            <a:r>
              <a:rPr lang="en-US" sz="2400" dirty="0" smtClean="0">
                <a:solidFill>
                  <a:schemeClr val="bg1">
                    <a:lumMod val="85000"/>
                  </a:schemeClr>
                </a:solidFill>
                <a:latin typeface="Copperplate Gothic Bold"/>
              </a:rPr>
              <a:t>Vigil Lamps at the </a:t>
            </a:r>
            <a:r>
              <a:rPr lang="en-US" sz="2400" dirty="0" err="1" smtClean="0">
                <a:solidFill>
                  <a:schemeClr val="bg1">
                    <a:lumMod val="85000"/>
                  </a:schemeClr>
                </a:solidFill>
                <a:latin typeface="Copperplate Gothic Bold"/>
              </a:rPr>
              <a:t>Edicule</a:t>
            </a:r>
            <a:r>
              <a:rPr lang="en-US" sz="2400" dirty="0" smtClean="0">
                <a:solidFill>
                  <a:schemeClr val="bg1">
                    <a:lumMod val="85000"/>
                  </a:schemeClr>
                </a:solidFill>
                <a:latin typeface="Copperplate Gothic Bold"/>
              </a:rPr>
              <a:t> </a:t>
            </a:r>
            <a:r>
              <a:rPr lang="en-US" sz="2400" smtClean="0">
                <a:solidFill>
                  <a:schemeClr val="bg1">
                    <a:lumMod val="85000"/>
                  </a:schemeClr>
                </a:solidFill>
                <a:latin typeface="Copperplate Gothic Bold"/>
              </a:rPr>
              <a:t>(Jesus' Tomb)</a:t>
            </a:r>
            <a:endParaRPr lang="en-US" sz="2400" dirty="0"/>
          </a:p>
        </p:txBody>
      </p:sp>
      <p:pic>
        <p:nvPicPr>
          <p:cNvPr id="2" name="Picture 1" descr="640px-Jesus'_tomb._Church_of_the_Holy_Sepulchre,_Jerusalem_051_-_Aug_2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8731"/>
            <a:ext cx="9148198" cy="6089269"/>
          </a:xfrm>
          <a:prstGeom prst="rect">
            <a:avLst/>
          </a:prstGeom>
        </p:spPr>
      </p:pic>
    </p:spTree>
    <p:extLst>
      <p:ext uri="{BB962C8B-B14F-4D97-AF65-F5344CB8AC3E}">
        <p14:creationId xmlns:p14="http://schemas.microsoft.com/office/powerpoint/2010/main" val="239865212"/>
      </p:ext>
    </p:extLst>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33021"/>
            <a:ext cx="9144000" cy="4524315"/>
          </a:xfrm>
          <a:prstGeom prst="rect">
            <a:avLst/>
          </a:prstGeom>
          <a:noFill/>
        </p:spPr>
        <p:txBody>
          <a:bodyPr wrap="square" rtlCol="0">
            <a:spAutoFit/>
          </a:bodyPr>
          <a:lstStyle/>
          <a:p>
            <a:r>
              <a:rPr lang="en-US" sz="3200" dirty="0" err="1">
                <a:solidFill>
                  <a:schemeClr val="bg1">
                    <a:lumMod val="85000"/>
                  </a:schemeClr>
                </a:solidFill>
                <a:latin typeface="Copperplate Gothic Bold"/>
              </a:rPr>
              <a:t>Saviour</a:t>
            </a:r>
            <a:r>
              <a:rPr lang="en-US" sz="3200" dirty="0">
                <a:solidFill>
                  <a:schemeClr val="bg1">
                    <a:lumMod val="85000"/>
                  </a:schemeClr>
                </a:solidFill>
                <a:latin typeface="Copperplate Gothic Bold"/>
              </a:rPr>
              <a:t> </a:t>
            </a:r>
            <a:r>
              <a:rPr lang="en-US" sz="3200" dirty="0" smtClean="0">
                <a:solidFill>
                  <a:schemeClr val="bg1">
                    <a:lumMod val="85000"/>
                  </a:schemeClr>
                </a:solidFill>
                <a:latin typeface="Copperplate Gothic Bold"/>
              </a:rPr>
              <a:t>Cathedral</a:t>
            </a:r>
          </a:p>
          <a:p>
            <a:r>
              <a:rPr lang="en-US" sz="3200" dirty="0">
                <a:solidFill>
                  <a:schemeClr val="bg1">
                    <a:lumMod val="85000"/>
                  </a:schemeClr>
                </a:solidFill>
                <a:latin typeface="Copperplate Gothic Bold"/>
              </a:rPr>
              <a:t>["Cathedral of </a:t>
            </a:r>
            <a:r>
              <a:rPr lang="en-US" sz="3200" dirty="0" smtClean="0">
                <a:solidFill>
                  <a:schemeClr val="bg1">
                    <a:lumMod val="85000"/>
                  </a:schemeClr>
                </a:solidFill>
                <a:latin typeface="Copperplate Gothic Bold"/>
              </a:rPr>
              <a:t>the Transfiguration"],</a:t>
            </a:r>
          </a:p>
          <a:p>
            <a:r>
              <a:rPr lang="en-US" sz="3200" dirty="0" err="1" smtClean="0">
                <a:solidFill>
                  <a:schemeClr val="bg1">
                    <a:lumMod val="85000"/>
                  </a:schemeClr>
                </a:solidFill>
                <a:latin typeface="Copperplate Gothic Bold"/>
              </a:rPr>
              <a:t>Chernihiv</a:t>
            </a:r>
            <a:r>
              <a:rPr lang="en-US" sz="3200" dirty="0">
                <a:solidFill>
                  <a:schemeClr val="bg1">
                    <a:lumMod val="85000"/>
                  </a:schemeClr>
                </a:solidFill>
                <a:latin typeface="Copperplate Gothic Bold"/>
              </a:rPr>
              <a:t>, </a:t>
            </a:r>
            <a:r>
              <a:rPr lang="en-US" sz="3200" dirty="0" smtClean="0">
                <a:solidFill>
                  <a:schemeClr val="bg1">
                    <a:lumMod val="85000"/>
                  </a:schemeClr>
                </a:solidFill>
                <a:latin typeface="Copperplate Gothic Bold"/>
              </a:rPr>
              <a:t>Ukraine</a:t>
            </a:r>
          </a:p>
          <a:p>
            <a:r>
              <a:rPr lang="en-US" sz="3200" dirty="0" smtClean="0">
                <a:solidFill>
                  <a:schemeClr val="bg1">
                    <a:lumMod val="85000"/>
                  </a:schemeClr>
                </a:solidFill>
                <a:latin typeface="Copperplate Gothic Bold"/>
              </a:rPr>
              <a:t>1036</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"One of the oldest stone buildings in Ukraine and the finest extant monument of the medieval </a:t>
            </a:r>
            <a:r>
              <a:rPr lang="en-US" sz="3200" dirty="0" err="1">
                <a:solidFill>
                  <a:schemeClr val="bg1">
                    <a:lumMod val="85000"/>
                  </a:schemeClr>
                </a:solidFill>
                <a:latin typeface="Copperplate Gothic Bold"/>
              </a:rPr>
              <a:t>Chernihiv</a:t>
            </a:r>
            <a:r>
              <a:rPr lang="en-US" sz="3200" dirty="0">
                <a:solidFill>
                  <a:schemeClr val="bg1">
                    <a:lumMod val="85000"/>
                  </a:schemeClr>
                </a:solidFill>
                <a:latin typeface="Copperplate Gothic Bold"/>
              </a:rPr>
              <a:t> </a:t>
            </a:r>
            <a:r>
              <a:rPr lang="en-US" sz="3200" dirty="0" smtClean="0">
                <a:solidFill>
                  <a:schemeClr val="bg1">
                    <a:lumMod val="85000"/>
                  </a:schemeClr>
                </a:solidFill>
                <a:latin typeface="Copperplate Gothic Bold"/>
              </a:rPr>
              <a:t>principality"</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997559361"/>
      </p:ext>
    </p:extLst>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Spasopreobrazh-cathedral-chernihi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Tree>
    <p:extLst>
      <p:ext uri="{BB962C8B-B14F-4D97-AF65-F5344CB8AC3E}">
        <p14:creationId xmlns:p14="http://schemas.microsoft.com/office/powerpoint/2010/main" val="3870545168"/>
      </p:ext>
    </p:extLst>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237244"/>
            <a:ext cx="8396515" cy="6494085"/>
          </a:xfrm>
          <a:prstGeom prst="rect">
            <a:avLst/>
          </a:prstGeom>
          <a:noFill/>
        </p:spPr>
        <p:txBody>
          <a:bodyPr wrap="square" rtlCol="0">
            <a:spAutoFit/>
          </a:bodyPr>
          <a:lstStyle/>
          <a:p>
            <a:r>
              <a:rPr lang="en-US" sz="3200" dirty="0" err="1">
                <a:solidFill>
                  <a:schemeClr val="bg1">
                    <a:lumMod val="85000"/>
                  </a:schemeClr>
                </a:solidFill>
                <a:latin typeface="Copperplate Gothic Bold"/>
              </a:rPr>
              <a:t>Sedlec</a:t>
            </a:r>
            <a:r>
              <a:rPr lang="en-US" sz="3200" dirty="0">
                <a:solidFill>
                  <a:schemeClr val="bg1">
                    <a:lumMod val="85000"/>
                  </a:schemeClr>
                </a:solidFill>
                <a:latin typeface="Copperplate Gothic Bold"/>
              </a:rPr>
              <a:t> Ossuary, </a:t>
            </a:r>
            <a:endParaRPr lang="en-US" sz="3200" dirty="0" smtClean="0">
              <a:solidFill>
                <a:schemeClr val="bg1">
                  <a:lumMod val="85000"/>
                </a:schemeClr>
              </a:solidFill>
              <a:latin typeface="Copperplate Gothic Bold"/>
            </a:endParaRPr>
          </a:p>
          <a:p>
            <a:r>
              <a:rPr lang="en-US" sz="3200" dirty="0" err="1">
                <a:solidFill>
                  <a:schemeClr val="bg1">
                    <a:lumMod val="85000"/>
                  </a:schemeClr>
                </a:solidFill>
                <a:latin typeface="Copperplate Gothic Bold"/>
              </a:rPr>
              <a:t>K</a:t>
            </a:r>
            <a:r>
              <a:rPr lang="en-US" sz="3200" dirty="0" err="1" smtClean="0">
                <a:solidFill>
                  <a:schemeClr val="bg1">
                    <a:lumMod val="85000"/>
                  </a:schemeClr>
                </a:solidFill>
                <a:latin typeface="Copperplate Gothic Bold"/>
              </a:rPr>
              <a:t>utna</a:t>
            </a:r>
            <a:r>
              <a:rPr lang="en-US" sz="3200" dirty="0" smtClean="0">
                <a:solidFill>
                  <a:schemeClr val="bg1">
                    <a:lumMod val="85000"/>
                  </a:schemeClr>
                </a:solidFill>
                <a:latin typeface="Copperplate Gothic Bold"/>
              </a:rPr>
              <a:t> </a:t>
            </a:r>
            <a:r>
              <a:rPr lang="en-US" sz="3200" dirty="0" err="1">
                <a:solidFill>
                  <a:schemeClr val="bg1">
                    <a:lumMod val="85000"/>
                  </a:schemeClr>
                </a:solidFill>
                <a:latin typeface="Copperplate Gothic Bold"/>
              </a:rPr>
              <a:t>Hora</a:t>
            </a:r>
            <a:r>
              <a:rPr lang="en-US" sz="3200" dirty="0">
                <a:solidFill>
                  <a:schemeClr val="bg1">
                    <a:lumMod val="85000"/>
                  </a:schemeClr>
                </a:solidFill>
                <a:latin typeface="Copperplate Gothic Bold"/>
              </a:rPr>
              <a:t>, </a:t>
            </a:r>
            <a:r>
              <a:rPr lang="en-US" sz="3200" dirty="0" smtClean="0">
                <a:solidFill>
                  <a:schemeClr val="bg1">
                    <a:lumMod val="85000"/>
                  </a:schemeClr>
                </a:solidFill>
                <a:latin typeface="Copperplate Gothic Bold"/>
              </a:rPr>
              <a:t>Czech Republic</a:t>
            </a:r>
          </a:p>
          <a:p>
            <a:r>
              <a:rPr lang="en-US" sz="3200" dirty="0" smtClean="0">
                <a:solidFill>
                  <a:schemeClr val="bg1">
                    <a:lumMod val="85000"/>
                  </a:schemeClr>
                </a:solidFill>
                <a:latin typeface="Copperplate Gothic Bold"/>
              </a:rPr>
              <a:t>circa 1400</a:t>
            </a:r>
          </a:p>
          <a:p>
            <a:endParaRPr lang="en-US" sz="3200" dirty="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"The </a:t>
            </a:r>
            <a:r>
              <a:rPr lang="en-US" sz="3200" dirty="0">
                <a:solidFill>
                  <a:schemeClr val="bg1">
                    <a:lumMod val="85000"/>
                  </a:schemeClr>
                </a:solidFill>
                <a:latin typeface="Copperplate Gothic Bold"/>
              </a:rPr>
              <a:t>ossuary is estimated to contain the skeletons of between 40,000 and 70,000 people, whose bones have in many cases been artistically arranged to form decorations and furnishings for the chapel. The ossuary is among the most visited tourist attractions of the Czech </a:t>
            </a:r>
            <a:r>
              <a:rPr lang="en-US" sz="3200" dirty="0" smtClean="0">
                <a:solidFill>
                  <a:schemeClr val="bg1">
                    <a:lumMod val="85000"/>
                  </a:schemeClr>
                </a:solidFill>
                <a:latin typeface="Copperplate Gothic Bold"/>
              </a:rPr>
              <a:t>Republic"</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3277710733"/>
      </p:ext>
    </p:extLst>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 y="88412"/>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640px-Sedlec,_kaple_Všech_svatých_s_kostnic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val="2072745526"/>
      </p:ext>
    </p:extLst>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 y="88412"/>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640px-Sedlec_Ossuary_bone_pyramid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07411606"/>
      </p:ext>
    </p:extLst>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 y="88412"/>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501px-Skeletal_Arrangements,_Sedlec_Ossuary_(62828424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620" y="0"/>
            <a:ext cx="3817620" cy="6858000"/>
          </a:xfrm>
          <a:prstGeom prst="rect">
            <a:avLst/>
          </a:prstGeom>
        </p:spPr>
      </p:pic>
    </p:spTree>
    <p:extLst>
      <p:ext uri="{BB962C8B-B14F-4D97-AF65-F5344CB8AC3E}">
        <p14:creationId xmlns:p14="http://schemas.microsoft.com/office/powerpoint/2010/main" val="209682483"/>
      </p:ext>
    </p:extLst>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194198"/>
            <a:ext cx="8897044" cy="6001642"/>
          </a:xfrm>
          <a:prstGeom prst="rect">
            <a:avLst/>
          </a:prstGeom>
          <a:noFill/>
        </p:spPr>
        <p:txBody>
          <a:bodyPr wrap="square" rtlCol="0">
            <a:spAutoFit/>
          </a:bodyPr>
          <a:lstStyle/>
          <a:p>
            <a:r>
              <a:rPr lang="en-US" sz="3200" dirty="0">
                <a:solidFill>
                  <a:schemeClr val="bg1">
                    <a:lumMod val="85000"/>
                  </a:schemeClr>
                </a:solidFill>
                <a:latin typeface="Copperplate Gothic Bold"/>
              </a:rPr>
              <a:t>Seville Cathedral</a:t>
            </a:r>
            <a:r>
              <a:rPr lang="en-US" sz="3200" dirty="0" smtClean="0">
                <a:solidFill>
                  <a:schemeClr val="bg1">
                    <a:lumMod val="85000"/>
                  </a:schemeClr>
                </a:solidFill>
                <a:latin typeface="Copperplate Gothic Bold"/>
              </a:rPr>
              <a:t>, </a:t>
            </a:r>
          </a:p>
          <a:p>
            <a:r>
              <a:rPr lang="en-US" sz="3200" dirty="0" smtClean="0">
                <a:solidFill>
                  <a:schemeClr val="bg1">
                    <a:lumMod val="85000"/>
                  </a:schemeClr>
                </a:solidFill>
                <a:latin typeface="Copperplate Gothic Bold"/>
              </a:rPr>
              <a:t>Spain</a:t>
            </a:r>
          </a:p>
          <a:p>
            <a:r>
              <a:rPr lang="en-US" sz="3200" dirty="0" smtClean="0">
                <a:solidFill>
                  <a:schemeClr val="bg1">
                    <a:lumMod val="85000"/>
                  </a:schemeClr>
                </a:solidFill>
                <a:latin typeface="Copperplate Gothic Bold"/>
              </a:rPr>
              <a:t>1402-1506</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"After its completion in the early 16th century, the Seville Cathedral supplanted </a:t>
            </a:r>
            <a:r>
              <a:rPr lang="en-US" sz="3200" dirty="0" err="1">
                <a:solidFill>
                  <a:schemeClr val="bg1">
                    <a:lumMod val="85000"/>
                  </a:schemeClr>
                </a:solidFill>
                <a:latin typeface="Copperplate Gothic Bold"/>
              </a:rPr>
              <a:t>Hagia</a:t>
            </a:r>
            <a:r>
              <a:rPr lang="en-US" sz="3200" dirty="0">
                <a:solidFill>
                  <a:schemeClr val="bg1">
                    <a:lumMod val="85000"/>
                  </a:schemeClr>
                </a:solidFill>
                <a:latin typeface="Copperplate Gothic Bold"/>
              </a:rPr>
              <a:t> Sophia as the largest cathedral in the world, a title the Byzantine church had held for nearly a thousand years. The cathedral is also the burial site of Christopher Columbus</a:t>
            </a:r>
            <a:r>
              <a:rPr lang="en-US" sz="3200" dirty="0" smtClean="0">
                <a:solidFill>
                  <a:schemeClr val="bg1">
                    <a:lumMod val="85000"/>
                  </a:schemeClr>
                </a:solidFill>
                <a:latin typeface="Copperplate Gothic Bold"/>
              </a:rPr>
              <a:t>."</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159012054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9193" y="1602244"/>
            <a:ext cx="7937882" cy="3046988"/>
          </a:xfrm>
          <a:prstGeom prst="rect">
            <a:avLst/>
          </a:prstGeom>
          <a:noFill/>
        </p:spPr>
        <p:txBody>
          <a:bodyPr wrap="square" rtlCol="0">
            <a:spAutoFit/>
          </a:bodyPr>
          <a:lstStyle/>
          <a:p>
            <a:r>
              <a:rPr lang="en-US" sz="3200" dirty="0">
                <a:solidFill>
                  <a:schemeClr val="bg1">
                    <a:lumMod val="85000"/>
                  </a:schemeClr>
                </a:solidFill>
                <a:latin typeface="Copperplate Gothic Bold"/>
              </a:rPr>
              <a:t>Avila Cathedral, </a:t>
            </a:r>
            <a:endParaRPr lang="en-US" sz="3200" dirty="0" smtClean="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Spain </a:t>
            </a:r>
          </a:p>
          <a:p>
            <a:r>
              <a:rPr lang="en-US" sz="3200" dirty="0" smtClean="0">
                <a:solidFill>
                  <a:schemeClr val="bg1">
                    <a:lumMod val="85000"/>
                  </a:schemeClr>
                </a:solidFill>
                <a:latin typeface="Copperplate Gothic Bold"/>
              </a:rPr>
              <a:t>12th Century</a:t>
            </a:r>
            <a:endParaRPr lang="en-US" sz="3200" dirty="0">
              <a:solidFill>
                <a:schemeClr val="bg1">
                  <a:lumMod val="85000"/>
                </a:schemeClr>
              </a:solidFill>
              <a:latin typeface="Copperplate Gothic Bold"/>
            </a:endParaRP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One of the first </a:t>
            </a:r>
            <a:r>
              <a:rPr lang="en-US" sz="3200" dirty="0" smtClean="0">
                <a:solidFill>
                  <a:schemeClr val="bg1">
                    <a:lumMod val="85000"/>
                  </a:schemeClr>
                </a:solidFill>
                <a:latin typeface="Copperplate Gothic Bold"/>
              </a:rPr>
              <a:t>two gothic </a:t>
            </a:r>
            <a:r>
              <a:rPr lang="en-US" sz="3200" dirty="0">
                <a:solidFill>
                  <a:schemeClr val="bg1">
                    <a:lumMod val="85000"/>
                  </a:schemeClr>
                </a:solidFill>
                <a:latin typeface="Copperplate Gothic Bold"/>
              </a:rPr>
              <a:t>cathedrals in </a:t>
            </a:r>
            <a:r>
              <a:rPr lang="en-US" sz="3200" dirty="0" smtClean="0">
                <a:solidFill>
                  <a:schemeClr val="bg1">
                    <a:lumMod val="85000"/>
                  </a:schemeClr>
                </a:solidFill>
                <a:latin typeface="Copperplate Gothic Bold"/>
              </a:rPr>
              <a:t>Spain</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3816079420"/>
      </p:ext>
    </p:extLst>
  </p:cSld>
  <p:clrMapOvr>
    <a:masterClrMapping/>
  </p:clrMapOvr>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0" y="1"/>
            <a:ext cx="4000500" cy="6858000"/>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640px-Sevilla2005July_0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Tree>
    <p:extLst>
      <p:ext uri="{BB962C8B-B14F-4D97-AF65-F5344CB8AC3E}">
        <p14:creationId xmlns:p14="http://schemas.microsoft.com/office/powerpoint/2010/main" val="1449746401"/>
      </p:ext>
    </p:extLst>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0" y="1"/>
            <a:ext cx="4000500" cy="6858000"/>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602px-Catedral_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243" y="14727"/>
            <a:ext cx="4505319" cy="6728043"/>
          </a:xfrm>
          <a:prstGeom prst="rect">
            <a:avLst/>
          </a:prstGeom>
        </p:spPr>
      </p:pic>
    </p:spTree>
    <p:extLst>
      <p:ext uri="{BB962C8B-B14F-4D97-AF65-F5344CB8AC3E}">
        <p14:creationId xmlns:p14="http://schemas.microsoft.com/office/powerpoint/2010/main" val="2670940127"/>
      </p:ext>
    </p:extLst>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0" y="1"/>
            <a:ext cx="4000500" cy="6858000"/>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640px-Sevilla_cathedral_-_v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4231"/>
            <a:ext cx="9155427" cy="6122692"/>
          </a:xfrm>
          <a:prstGeom prst="rect">
            <a:avLst/>
          </a:prstGeom>
        </p:spPr>
      </p:pic>
    </p:spTree>
    <p:extLst>
      <p:ext uri="{BB962C8B-B14F-4D97-AF65-F5344CB8AC3E}">
        <p14:creationId xmlns:p14="http://schemas.microsoft.com/office/powerpoint/2010/main" val="2912393334"/>
      </p:ext>
    </p:extLst>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75px-9524603769_da5f5325b1_o_catedral_sevill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9680" y="0"/>
            <a:ext cx="5143500" cy="6858000"/>
          </a:xfrm>
          <a:prstGeom prst="rect">
            <a:avLst/>
          </a:prstGeom>
        </p:spPr>
      </p:pic>
    </p:spTree>
    <p:extLst>
      <p:ext uri="{BB962C8B-B14F-4D97-AF65-F5344CB8AC3E}">
        <p14:creationId xmlns:p14="http://schemas.microsoft.com/office/powerpoint/2010/main" val="2337910915"/>
      </p:ext>
    </p:extLst>
  </p:cSld>
  <p:clrMapOvr>
    <a:masterClrMapping/>
  </p:clrMapOvr>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70px-Custodia_de_Juan_de_Arfe,_Catedral_de_Sevill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9427" y="0"/>
            <a:ext cx="3577425" cy="6858000"/>
          </a:xfrm>
          <a:prstGeom prst="rect">
            <a:avLst/>
          </a:prstGeom>
        </p:spPr>
      </p:pic>
    </p:spTree>
    <p:extLst>
      <p:ext uri="{BB962C8B-B14F-4D97-AF65-F5344CB8AC3E}">
        <p14:creationId xmlns:p14="http://schemas.microsoft.com/office/powerpoint/2010/main" val="1520748306"/>
      </p:ext>
    </p:extLst>
  </p:cSld>
  <p:clrMapOvr>
    <a:masterClrMapping/>
  </p:clrMapOvr>
  <p:timing>
    <p:tnLst>
      <p:par>
        <p:cTn xmlns:p14="http://schemas.microsoft.com/office/powerpoint/2010/mai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erranSe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9130" y="77071"/>
            <a:ext cx="5017686" cy="6780929"/>
          </a:xfrm>
          <a:prstGeom prst="rect">
            <a:avLst/>
          </a:prstGeom>
        </p:spPr>
      </p:pic>
    </p:spTree>
    <p:extLst>
      <p:ext uri="{BB962C8B-B14F-4D97-AF65-F5344CB8AC3E}">
        <p14:creationId xmlns:p14="http://schemas.microsoft.com/office/powerpoint/2010/main" val="2712501559"/>
      </p:ext>
    </p:extLst>
  </p:cSld>
  <p:clrMapOvr>
    <a:masterClrMapping/>
  </p:clrMapOvr>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0" y="1446575"/>
            <a:ext cx="4000500" cy="829134"/>
          </a:xfrm>
          <a:prstGeom prst="rect">
            <a:avLst/>
          </a:prstGeom>
          <a:noFill/>
        </p:spPr>
        <p:txBody>
          <a:bodyPr wrap="square" rtlCol="0">
            <a:noAutofit/>
          </a:bodyPr>
          <a:lstStyle/>
          <a:p>
            <a:r>
              <a:rPr lang="en-US" sz="2400" dirty="0" smtClean="0">
                <a:solidFill>
                  <a:schemeClr val="bg1">
                    <a:lumMod val="85000"/>
                  </a:schemeClr>
                </a:solidFill>
                <a:latin typeface="Copperplate Gothic Bold"/>
              </a:rPr>
              <a:t>Tomb of </a:t>
            </a:r>
          </a:p>
          <a:p>
            <a:r>
              <a:rPr lang="en-US" sz="2400" dirty="0" err="1" smtClean="0">
                <a:solidFill>
                  <a:schemeClr val="bg1">
                    <a:lumMod val="85000"/>
                  </a:schemeClr>
                </a:solidFill>
                <a:latin typeface="Copperplate Gothic Bold"/>
              </a:rPr>
              <a:t>christopher</a:t>
            </a:r>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Columbus</a:t>
            </a:r>
          </a:p>
        </p:txBody>
      </p:sp>
      <p:pic>
        <p:nvPicPr>
          <p:cNvPr id="3" name="Picture 2" descr="780px-Mausoleum_of_Christopher_Columbu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1419" y="-10363"/>
            <a:ext cx="5952581" cy="6868363"/>
          </a:xfrm>
          <a:prstGeom prst="rect">
            <a:avLst/>
          </a:prstGeom>
        </p:spPr>
      </p:pic>
    </p:spTree>
    <p:extLst>
      <p:ext uri="{BB962C8B-B14F-4D97-AF65-F5344CB8AC3E}">
        <p14:creationId xmlns:p14="http://schemas.microsoft.com/office/powerpoint/2010/main" val="2919748171"/>
      </p:ext>
    </p:extLst>
  </p:cSld>
  <p:clrMapOvr>
    <a:masterClrMapping/>
  </p:clrMapOvr>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16961" y="0"/>
            <a:ext cx="6349421" cy="467923"/>
          </a:xfrm>
          <a:prstGeom prst="rect">
            <a:avLst/>
          </a:prstGeom>
          <a:noFill/>
        </p:spPr>
        <p:txBody>
          <a:bodyPr wrap="square" rtlCol="0">
            <a:noAutofit/>
          </a:bodyPr>
          <a:lstStyle/>
          <a:p>
            <a:r>
              <a:rPr lang="en-US" sz="2400" dirty="0" smtClean="0">
                <a:solidFill>
                  <a:schemeClr val="bg1">
                    <a:lumMod val="85000"/>
                  </a:schemeClr>
                </a:solidFill>
                <a:latin typeface="Copperplate Gothic Bold"/>
              </a:rPr>
              <a:t>Penitents, </a:t>
            </a:r>
            <a:r>
              <a:rPr lang="en-US" sz="2400" dirty="0" err="1" smtClean="0">
                <a:solidFill>
                  <a:schemeClr val="bg1">
                    <a:lumMod val="85000"/>
                  </a:schemeClr>
                </a:solidFill>
                <a:latin typeface="Copperplate Gothic Bold"/>
              </a:rPr>
              <a:t>Semana</a:t>
            </a:r>
            <a:r>
              <a:rPr lang="en-US" sz="2400" dirty="0" smtClean="0">
                <a:solidFill>
                  <a:schemeClr val="bg1">
                    <a:lumMod val="85000"/>
                  </a:schemeClr>
                </a:solidFill>
                <a:latin typeface="Copperplate Gothic Bold"/>
              </a:rPr>
              <a:t> Santa de </a:t>
            </a:r>
            <a:r>
              <a:rPr lang="en-US" sz="2400" dirty="0" err="1" smtClean="0">
                <a:solidFill>
                  <a:schemeClr val="bg1">
                    <a:lumMod val="85000"/>
                  </a:schemeClr>
                </a:solidFill>
                <a:latin typeface="Copperplate Gothic Bold"/>
              </a:rPr>
              <a:t>Sevilla</a:t>
            </a:r>
            <a:endParaRPr lang="en-US" sz="2400" dirty="0" smtClean="0">
              <a:solidFill>
                <a:schemeClr val="bg1">
                  <a:lumMod val="85000"/>
                </a:schemeClr>
              </a:solidFill>
              <a:latin typeface="Copperplate Gothic Bold"/>
            </a:endParaRPr>
          </a:p>
        </p:txBody>
      </p:sp>
      <p:pic>
        <p:nvPicPr>
          <p:cNvPr id="3" name="Picture 2" descr="640px-Penitentes_en_el_interior_de_la_catedral_de_sevill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7237"/>
            <a:ext cx="9144000" cy="6100763"/>
          </a:xfrm>
          <a:prstGeom prst="rect">
            <a:avLst/>
          </a:prstGeom>
        </p:spPr>
      </p:pic>
    </p:spTree>
    <p:extLst>
      <p:ext uri="{BB962C8B-B14F-4D97-AF65-F5344CB8AC3E}">
        <p14:creationId xmlns:p14="http://schemas.microsoft.com/office/powerpoint/2010/main" val="3874972219"/>
      </p:ext>
    </p:extLst>
  </p:cSld>
  <p:clrMapOvr>
    <a:masterClrMapping/>
  </p:clrMapOvr>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0"/>
            <a:ext cx="8708674" cy="6494085"/>
          </a:xfrm>
          <a:prstGeom prst="rect">
            <a:avLst/>
          </a:prstGeom>
          <a:noFill/>
        </p:spPr>
        <p:txBody>
          <a:bodyPr wrap="square" rtlCol="0">
            <a:spAutoFit/>
          </a:bodyPr>
          <a:lstStyle/>
          <a:p>
            <a:r>
              <a:rPr lang="en-US" sz="3200" dirty="0" smtClean="0">
                <a:solidFill>
                  <a:schemeClr val="bg1">
                    <a:lumMod val="95000"/>
                  </a:schemeClr>
                </a:solidFill>
                <a:latin typeface="Copperplate Gothic Bold"/>
              </a:rPr>
              <a:t>Siena Cathedral,</a:t>
            </a:r>
          </a:p>
          <a:p>
            <a:r>
              <a:rPr lang="en-US" sz="3200" dirty="0" smtClean="0">
                <a:solidFill>
                  <a:schemeClr val="bg1">
                    <a:lumMod val="95000"/>
                  </a:schemeClr>
                </a:solidFill>
                <a:latin typeface="Copperplate Gothic Bold"/>
              </a:rPr>
              <a:t>Italy</a:t>
            </a:r>
          </a:p>
          <a:p>
            <a:r>
              <a:rPr lang="en-US" sz="3200" dirty="0" smtClean="0">
                <a:solidFill>
                  <a:schemeClr val="bg1">
                    <a:lumMod val="95000"/>
                  </a:schemeClr>
                </a:solidFill>
                <a:latin typeface="Copperplate Gothic Bold"/>
              </a:rPr>
              <a:t>1215-1263</a:t>
            </a:r>
          </a:p>
          <a:p>
            <a:endParaRPr lang="en-US" sz="3200" dirty="0">
              <a:solidFill>
                <a:schemeClr val="bg1">
                  <a:lumMod val="95000"/>
                </a:schemeClr>
              </a:solidFill>
              <a:latin typeface="Copperplate Gothic Bold"/>
            </a:endParaRPr>
          </a:p>
          <a:p>
            <a:r>
              <a:rPr lang="en-US" sz="3200" dirty="0">
                <a:solidFill>
                  <a:schemeClr val="bg1">
                    <a:lumMod val="95000"/>
                  </a:schemeClr>
                </a:solidFill>
                <a:latin typeface="Copperplate Gothic Bold"/>
              </a:rPr>
              <a:t>"The exterior and interior are constructed of white and greenish-black marble in alternating stripes, with addition of red marble on the façade. Black and white are the symbolic colors of Siena, etiologically linked to black and white horses of the legendary city's </a:t>
            </a:r>
            <a:r>
              <a:rPr lang="en-US" sz="3200" dirty="0" smtClean="0">
                <a:solidFill>
                  <a:schemeClr val="bg1">
                    <a:lumMod val="95000"/>
                  </a:schemeClr>
                </a:solidFill>
                <a:latin typeface="Copperplate Gothic Bold"/>
              </a:rPr>
              <a:t>founders [...]"</a:t>
            </a:r>
          </a:p>
        </p:txBody>
      </p:sp>
    </p:spTree>
    <p:extLst>
      <p:ext uri="{BB962C8B-B14F-4D97-AF65-F5344CB8AC3E}">
        <p14:creationId xmlns:p14="http://schemas.microsoft.com/office/powerpoint/2010/main" val="2006526862"/>
      </p:ext>
    </p:extLst>
  </p:cSld>
  <p:clrMapOvr>
    <a:masterClrMapping/>
  </p:clrMapOvr>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Duomo_di_Sie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778859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0" y="1"/>
            <a:ext cx="9144000" cy="846776"/>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4" name="Picture 3" descr="Ávila_Chatedral_main_vi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995" y="0"/>
            <a:ext cx="4559840" cy="6858000"/>
          </a:xfrm>
          <a:prstGeom prst="rect">
            <a:avLst/>
          </a:prstGeom>
        </p:spPr>
      </p:pic>
    </p:spTree>
    <p:extLst>
      <p:ext uri="{BB962C8B-B14F-4D97-AF65-F5344CB8AC3E}">
        <p14:creationId xmlns:p14="http://schemas.microsoft.com/office/powerpoint/2010/main" val="2916503241"/>
      </p:ext>
    </p:extLst>
  </p:cSld>
  <p:clrMapOvr>
    <a:masterClrMapping/>
  </p:clrMapOvr>
  <p:timing>
    <p:tnLst>
      <p:par>
        <p:cTn xmlns:p14="http://schemas.microsoft.com/office/powerpoint/2010/mai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22px-Cattedrale_di_Siena_-_campani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737" y="0"/>
            <a:ext cx="3215640" cy="6858000"/>
          </a:xfrm>
          <a:prstGeom prst="rect">
            <a:avLst/>
          </a:prstGeom>
        </p:spPr>
      </p:pic>
    </p:spTree>
    <p:extLst>
      <p:ext uri="{BB962C8B-B14F-4D97-AF65-F5344CB8AC3E}">
        <p14:creationId xmlns:p14="http://schemas.microsoft.com/office/powerpoint/2010/main" val="2138607284"/>
      </p:ext>
    </p:extLst>
  </p:cSld>
  <p:clrMapOvr>
    <a:masterClrMapping/>
  </p:clrMapOvr>
  <p:timing>
    <p:tnLst>
      <p:par>
        <p:cTn xmlns:p14="http://schemas.microsoft.com/office/powerpoint/2010/mai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Duomo_Siena_interior_Apr_2008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1469836"/>
      </p:ext>
    </p:extLst>
  </p:cSld>
  <p:clrMapOvr>
    <a:masterClrMapping/>
  </p:clrMapOvr>
  <p:timing>
    <p:tnLst>
      <p:par>
        <p:cTn xmlns:p14="http://schemas.microsoft.com/office/powerpoint/2010/mai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Cathedral_(Siena)_-_Stained_glass_windo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4" cy="6858000"/>
          </a:xfrm>
          <a:prstGeom prst="rect">
            <a:avLst/>
          </a:prstGeom>
        </p:spPr>
      </p:pic>
    </p:spTree>
    <p:extLst>
      <p:ext uri="{BB962C8B-B14F-4D97-AF65-F5344CB8AC3E}">
        <p14:creationId xmlns:p14="http://schemas.microsoft.com/office/powerpoint/2010/main" val="1487337809"/>
      </p:ext>
    </p:extLst>
  </p:cSld>
  <p:clrMapOvr>
    <a:masterClrMapping/>
  </p:clrMapOvr>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Duomo_di_siena,_cupola,_interno_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11381" cy="6833536"/>
          </a:xfrm>
          <a:prstGeom prst="rect">
            <a:avLst/>
          </a:prstGeom>
        </p:spPr>
      </p:pic>
    </p:spTree>
    <p:extLst>
      <p:ext uri="{BB962C8B-B14F-4D97-AF65-F5344CB8AC3E}">
        <p14:creationId xmlns:p14="http://schemas.microsoft.com/office/powerpoint/2010/main" val="3578105257"/>
      </p:ext>
    </p:extLst>
  </p:cSld>
  <p:clrMapOvr>
    <a:masterClrMapping/>
  </p:clrMapOvr>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22px-Pavimento_di_siena,_lupa_senese_tra_i_simboli_delle_città_alleate_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831" y="0"/>
            <a:ext cx="7017780" cy="6850328"/>
          </a:xfrm>
          <a:prstGeom prst="rect">
            <a:avLst/>
          </a:prstGeom>
        </p:spPr>
      </p:pic>
    </p:spTree>
    <p:extLst>
      <p:ext uri="{BB962C8B-B14F-4D97-AF65-F5344CB8AC3E}">
        <p14:creationId xmlns:p14="http://schemas.microsoft.com/office/powerpoint/2010/main" val="4077265189"/>
      </p:ext>
    </p:extLst>
  </p:cSld>
  <p:clrMapOvr>
    <a:masterClrMapping/>
  </p:clrMapOvr>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52px-Pavimento_di_siena,_allegoria_del_colle_della_sapienza_(pinturicchio)_03_crate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935" y="0"/>
            <a:ext cx="4962726" cy="6858000"/>
          </a:xfrm>
          <a:prstGeom prst="rect">
            <a:avLst/>
          </a:prstGeom>
        </p:spPr>
      </p:pic>
    </p:spTree>
    <p:extLst>
      <p:ext uri="{BB962C8B-B14F-4D97-AF65-F5344CB8AC3E}">
        <p14:creationId xmlns:p14="http://schemas.microsoft.com/office/powerpoint/2010/main" val="3330005165"/>
      </p:ext>
    </p:extLst>
  </p:cSld>
  <p:clrMapOvr>
    <a:masterClrMapping/>
  </p:clrMapOvr>
  <p:timing>
    <p:tnLst>
      <p:par>
        <p:cTn xmlns:p14="http://schemas.microsoft.com/office/powerpoint/2010/mai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58285"/>
            <a:ext cx="9144000" cy="6001642"/>
          </a:xfrm>
          <a:prstGeom prst="rect">
            <a:avLst/>
          </a:prstGeom>
          <a:noFill/>
        </p:spPr>
        <p:txBody>
          <a:bodyPr wrap="square" rtlCol="0">
            <a:spAutoFit/>
          </a:bodyPr>
          <a:lstStyle/>
          <a:p>
            <a:r>
              <a:rPr lang="en-US" sz="3200" dirty="0">
                <a:solidFill>
                  <a:schemeClr val="bg1">
                    <a:lumMod val="95000"/>
                  </a:schemeClr>
                </a:solidFill>
                <a:latin typeface="Copperplate Gothic Bold"/>
              </a:rPr>
              <a:t>St Catherine's Eastern </a:t>
            </a:r>
            <a:r>
              <a:rPr lang="en-US" sz="3200" dirty="0" smtClean="0">
                <a:solidFill>
                  <a:schemeClr val="bg1">
                    <a:lumMod val="95000"/>
                  </a:schemeClr>
                </a:solidFill>
                <a:latin typeface="Copperplate Gothic Bold"/>
              </a:rPr>
              <a:t/>
            </a:r>
            <a:br>
              <a:rPr lang="en-US" sz="3200" dirty="0" smtClean="0">
                <a:solidFill>
                  <a:schemeClr val="bg1">
                    <a:lumMod val="95000"/>
                  </a:schemeClr>
                </a:solidFill>
                <a:latin typeface="Copperplate Gothic Bold"/>
              </a:rPr>
            </a:br>
            <a:r>
              <a:rPr lang="en-US" sz="3200" dirty="0" smtClean="0">
                <a:solidFill>
                  <a:schemeClr val="bg1">
                    <a:lumMod val="95000"/>
                  </a:schemeClr>
                </a:solidFill>
                <a:latin typeface="Copperplate Gothic Bold"/>
              </a:rPr>
              <a:t>Orthodox </a:t>
            </a:r>
            <a:r>
              <a:rPr lang="en-US" sz="3200" dirty="0">
                <a:solidFill>
                  <a:schemeClr val="bg1">
                    <a:lumMod val="95000"/>
                  </a:schemeClr>
                </a:solidFill>
                <a:latin typeface="Copperplate Gothic Bold"/>
              </a:rPr>
              <a:t>Monastery, </a:t>
            </a:r>
            <a:br>
              <a:rPr lang="en-US" sz="3200" dirty="0">
                <a:solidFill>
                  <a:schemeClr val="bg1">
                    <a:lumMod val="95000"/>
                  </a:schemeClr>
                </a:solidFill>
                <a:latin typeface="Copperplate Gothic Bold"/>
              </a:rPr>
            </a:br>
            <a:r>
              <a:rPr lang="en-US" sz="3200" dirty="0">
                <a:solidFill>
                  <a:schemeClr val="bg1">
                    <a:lumMod val="95000"/>
                  </a:schemeClr>
                </a:solidFill>
                <a:latin typeface="Copperplate Gothic Bold"/>
              </a:rPr>
              <a:t>Sinai, Egypt, </a:t>
            </a:r>
            <a:r>
              <a:rPr lang="en-US" sz="3200" dirty="0" smtClean="0">
                <a:solidFill>
                  <a:schemeClr val="bg1">
                    <a:lumMod val="95000"/>
                  </a:schemeClr>
                </a:solidFill>
                <a:latin typeface="Copperplate Gothic Bold"/>
              </a:rPr>
              <a:t>565</a:t>
            </a:r>
          </a:p>
          <a:p>
            <a:endParaRPr lang="en-US" sz="3200" dirty="0">
              <a:solidFill>
                <a:schemeClr val="bg1">
                  <a:lumMod val="95000"/>
                </a:schemeClr>
              </a:solidFill>
              <a:latin typeface="Copperplate Gothic Bold"/>
            </a:endParaRPr>
          </a:p>
          <a:p>
            <a:r>
              <a:rPr lang="en-US" sz="3200" dirty="0">
                <a:solidFill>
                  <a:schemeClr val="bg1">
                    <a:lumMod val="95000"/>
                  </a:schemeClr>
                </a:solidFill>
                <a:latin typeface="Copperplate Gothic Bold"/>
              </a:rPr>
              <a:t>Reportedly At the Site of Moses' Burning Bush. </a:t>
            </a:r>
            <a:r>
              <a:rPr lang="en-US" sz="3200" dirty="0" smtClean="0">
                <a:solidFill>
                  <a:schemeClr val="bg1">
                    <a:lumMod val="95000"/>
                  </a:schemeClr>
                </a:solidFill>
                <a:latin typeface="Copperplate Gothic Bold"/>
              </a:rPr>
              <a:t>"</a:t>
            </a:r>
            <a:r>
              <a:rPr lang="en-US" sz="3200" dirty="0">
                <a:solidFill>
                  <a:schemeClr val="bg1">
                    <a:lumMod val="95000"/>
                  </a:schemeClr>
                </a:solidFill>
                <a:latin typeface="Copperplate Gothic Bold"/>
              </a:rPr>
              <a:t>...the oldest working Christian monastery in the world.</a:t>
            </a:r>
            <a:r>
              <a:rPr lang="en-US" sz="3200" dirty="0" smtClean="0">
                <a:solidFill>
                  <a:schemeClr val="bg1">
                    <a:lumMod val="95000"/>
                  </a:schemeClr>
                </a:solidFill>
                <a:latin typeface="Copperplate Gothic Bold"/>
              </a:rPr>
              <a:t>"</a:t>
            </a:r>
            <a:br>
              <a:rPr lang="en-US" sz="3200" dirty="0" smtClean="0">
                <a:solidFill>
                  <a:schemeClr val="bg1">
                    <a:lumMod val="95000"/>
                  </a:schemeClr>
                </a:solidFill>
                <a:latin typeface="Copperplate Gothic Bold"/>
              </a:rPr>
            </a:br>
            <a:r>
              <a:rPr lang="en-US" sz="3200" dirty="0" smtClean="0">
                <a:solidFill>
                  <a:schemeClr val="bg1">
                    <a:lumMod val="95000"/>
                  </a:schemeClr>
                </a:solidFill>
                <a:latin typeface="Copperplate Gothic Bold"/>
              </a:rPr>
              <a:t>"</a:t>
            </a:r>
            <a:r>
              <a:rPr lang="en-US" sz="3200" dirty="0">
                <a:solidFill>
                  <a:schemeClr val="bg1">
                    <a:lumMod val="95000"/>
                  </a:schemeClr>
                </a:solidFill>
                <a:latin typeface="Copperplate Gothic Bold"/>
              </a:rPr>
              <a:t>...the world's oldest continually operating library" with "the second largest collection of early codices and manuscripts in the world" after the </a:t>
            </a:r>
            <a:r>
              <a:rPr lang="en-US" sz="3200" dirty="0" err="1">
                <a:solidFill>
                  <a:schemeClr val="bg1">
                    <a:lumMod val="95000"/>
                  </a:schemeClr>
                </a:solidFill>
                <a:latin typeface="Copperplate Gothic Bold"/>
              </a:rPr>
              <a:t>vatican</a:t>
            </a:r>
            <a:r>
              <a:rPr lang="en-US" sz="3200" dirty="0" smtClean="0">
                <a:solidFill>
                  <a:schemeClr val="bg1">
                    <a:lumMod val="95000"/>
                  </a:schemeClr>
                </a:solidFill>
                <a:latin typeface="Copperplate Gothic Bold"/>
              </a:rPr>
              <a:t>.</a:t>
            </a:r>
            <a:endParaRPr lang="en-US" sz="3200" dirty="0">
              <a:solidFill>
                <a:schemeClr val="bg1">
                  <a:lumMod val="95000"/>
                </a:schemeClr>
              </a:solidFill>
              <a:latin typeface="Copperplate Gothic Bold"/>
            </a:endParaRPr>
          </a:p>
        </p:txBody>
      </p:sp>
    </p:spTree>
    <p:extLst>
      <p:ext uri="{BB962C8B-B14F-4D97-AF65-F5344CB8AC3E}">
        <p14:creationId xmlns:p14="http://schemas.microsoft.com/office/powerpoint/2010/main" val="181692625"/>
      </p:ext>
    </p:extLst>
  </p:cSld>
  <p:clrMapOvr>
    <a:masterClrMapping/>
  </p:clrMapOvr>
  <p:timing>
    <p:tnLst>
      <p:par>
        <p:cTn xmlns:p14="http://schemas.microsoft.com/office/powerpoint/2010/mai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Katharinenkloster_Sinai_BW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4364"/>
            <a:ext cx="9130439" cy="6105981"/>
          </a:xfrm>
          <a:prstGeom prst="rect">
            <a:avLst/>
          </a:prstGeom>
        </p:spPr>
      </p:pic>
    </p:spTree>
    <p:extLst>
      <p:ext uri="{BB962C8B-B14F-4D97-AF65-F5344CB8AC3E}">
        <p14:creationId xmlns:p14="http://schemas.microsoft.com/office/powerpoint/2010/main" val="1460865036"/>
      </p:ext>
    </p:extLst>
  </p:cSld>
  <p:clrMapOvr>
    <a:masterClrMapping/>
  </p:clrMapOvr>
  <p:timing>
    <p:tnLst>
      <p:par>
        <p:cTn xmlns:p14="http://schemas.microsoft.com/office/powerpoint/2010/mai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5" y="511594"/>
            <a:ext cx="4354079" cy="5803940"/>
          </a:xfrm>
          <a:prstGeom prst="rect">
            <a:avLst/>
          </a:prstGeom>
          <a:noFill/>
        </p:spPr>
        <p:txBody>
          <a:bodyPr wrap="square" rtlCol="0">
            <a:noAutofit/>
          </a:bodyPr>
          <a:lstStyle/>
          <a:p>
            <a:r>
              <a:rPr lang="en-US" sz="2400" dirty="0" smtClean="0">
                <a:solidFill>
                  <a:schemeClr val="bg1">
                    <a:lumMod val="85000"/>
                  </a:schemeClr>
                </a:solidFill>
                <a:latin typeface="Copperplate Gothic Bold"/>
              </a:rPr>
              <a:t>The Ladder of Divine</a:t>
            </a:r>
          </a:p>
          <a:p>
            <a:r>
              <a:rPr lang="en-US" sz="2400" dirty="0" smtClean="0">
                <a:solidFill>
                  <a:schemeClr val="bg1">
                    <a:lumMod val="85000"/>
                  </a:schemeClr>
                </a:solidFill>
                <a:latin typeface="Copperplate Gothic Bold"/>
              </a:rPr>
              <a:t>Ascent, 12</a:t>
            </a:r>
            <a:r>
              <a:rPr lang="en-US" sz="2400" baseline="30000" dirty="0" smtClean="0">
                <a:solidFill>
                  <a:schemeClr val="bg1">
                    <a:lumMod val="85000"/>
                  </a:schemeClr>
                </a:solidFill>
                <a:latin typeface="Copperplate Gothic Bold"/>
              </a:rPr>
              <a:t>th</a:t>
            </a:r>
            <a:r>
              <a:rPr lang="en-US" sz="2400" dirty="0" smtClean="0">
                <a:solidFill>
                  <a:schemeClr val="bg1">
                    <a:lumMod val="85000"/>
                  </a:schemeClr>
                </a:solidFill>
                <a:latin typeface="Copperplate Gothic Bold"/>
              </a:rPr>
              <a:t> century by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Abba John, Abbot of </a:t>
            </a:r>
          </a:p>
          <a:p>
            <a:r>
              <a:rPr lang="en-US" sz="2400" dirty="0" smtClean="0">
                <a:solidFill>
                  <a:schemeClr val="bg1">
                    <a:lumMod val="85000"/>
                  </a:schemeClr>
                </a:solidFill>
                <a:latin typeface="Copperplate Gothic Bold"/>
              </a:rPr>
              <a:t>the monks of Mount </a:t>
            </a:r>
            <a:r>
              <a:rPr lang="en-US" sz="2400" dirty="0">
                <a:solidFill>
                  <a:schemeClr val="bg1">
                    <a:lumMod val="85000"/>
                  </a:schemeClr>
                </a:solidFill>
                <a:latin typeface="Copperplate Gothic Bold"/>
              </a:rPr>
              <a:t>S</a:t>
            </a:r>
            <a:r>
              <a:rPr lang="en-US" sz="2400" dirty="0" smtClean="0">
                <a:solidFill>
                  <a:schemeClr val="bg1">
                    <a:lumMod val="85000"/>
                  </a:schemeClr>
                </a:solidFill>
                <a:latin typeface="Copperplate Gothic Bold"/>
              </a:rPr>
              <a:t>inai, St Catherine's</a:t>
            </a:r>
          </a:p>
          <a:p>
            <a:r>
              <a:rPr lang="en-US" sz="2400" dirty="0" smtClean="0">
                <a:solidFill>
                  <a:schemeClr val="bg1">
                    <a:lumMod val="85000"/>
                  </a:schemeClr>
                </a:solidFill>
                <a:latin typeface="Copperplate Gothic Bold"/>
              </a:rPr>
              <a:t>Monastery, Sinai.</a:t>
            </a:r>
          </a:p>
          <a:p>
            <a:endParaRPr lang="en-US" sz="2400" dirty="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30 steps to reach heaven, including asceticism, </a:t>
            </a:r>
            <a:r>
              <a:rPr lang="en-US" sz="2400" dirty="0" err="1" smtClean="0">
                <a:solidFill>
                  <a:schemeClr val="bg1">
                    <a:lumMod val="85000"/>
                  </a:schemeClr>
                </a:solidFill>
                <a:latin typeface="Copperplate Gothic Bold"/>
              </a:rPr>
              <a:t>hesychia</a:t>
            </a:r>
            <a:r>
              <a:rPr lang="en-US" sz="2400" dirty="0" smtClean="0">
                <a:solidFill>
                  <a:schemeClr val="bg1">
                    <a:lumMod val="85000"/>
                  </a:schemeClr>
                </a:solidFill>
                <a:latin typeface="Copperplate Gothic Bold"/>
              </a:rPr>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("peace of the soul"),</a:t>
            </a:r>
          </a:p>
          <a:p>
            <a:r>
              <a:rPr lang="en-US" sz="2400" dirty="0" smtClean="0">
                <a:solidFill>
                  <a:schemeClr val="bg1">
                    <a:lumMod val="85000"/>
                  </a:schemeClr>
                </a:solidFill>
                <a:latin typeface="Copperplate Gothic Bold"/>
              </a:rPr>
              <a:t>and others.</a:t>
            </a:r>
          </a:p>
          <a:p>
            <a:endParaRPr lang="en-US" sz="2400" dirty="0">
              <a:solidFill>
                <a:schemeClr val="bg1">
                  <a:lumMod val="85000"/>
                </a:schemeClr>
              </a:solidFill>
              <a:latin typeface="Copperplate Gothic Bold"/>
            </a:endParaRPr>
          </a:p>
          <a:p>
            <a:r>
              <a:rPr lang="en-US" sz="2400" dirty="0" err="1" smtClean="0">
                <a:solidFill>
                  <a:schemeClr val="bg1">
                    <a:lumMod val="85000"/>
                  </a:schemeClr>
                </a:solidFill>
                <a:latin typeface="Calibri"/>
                <a:cs typeface="Calibri"/>
              </a:rPr>
              <a:t>www.prudencetrue.com</a:t>
            </a:r>
            <a:r>
              <a:rPr lang="en-US" sz="2400" dirty="0" smtClean="0">
                <a:solidFill>
                  <a:schemeClr val="bg1">
                    <a:lumMod val="85000"/>
                  </a:schemeClr>
                </a:solidFill>
                <a:latin typeface="Calibri"/>
                <a:cs typeface="Calibri"/>
              </a:rPr>
              <a:t>/images/</a:t>
            </a:r>
            <a:r>
              <a:rPr lang="en-US" sz="2400" dirty="0" err="1" smtClean="0">
                <a:solidFill>
                  <a:schemeClr val="bg1">
                    <a:lumMod val="85000"/>
                  </a:schemeClr>
                </a:solidFill>
                <a:latin typeface="Calibri"/>
                <a:cs typeface="Calibri"/>
              </a:rPr>
              <a:t>TheLadderofDivineAscent.pdf</a:t>
            </a:r>
            <a:endParaRPr lang="en-US" sz="2400" dirty="0" smtClean="0">
              <a:solidFill>
                <a:schemeClr val="bg1">
                  <a:lumMod val="85000"/>
                </a:schemeClr>
              </a:solidFill>
              <a:latin typeface="Calibri"/>
              <a:cs typeface="Calibri"/>
            </a:endParaRPr>
          </a:p>
        </p:txBody>
      </p:sp>
      <p:pic>
        <p:nvPicPr>
          <p:cNvPr id="3" name="Picture 2" descr="629px-The_Ladder_of_Divine_Ascent_Monastery_of_St_Catherine_Sinai_12th_centu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074" y="-3245"/>
            <a:ext cx="4789926" cy="6861245"/>
          </a:xfrm>
          <a:prstGeom prst="rect">
            <a:avLst/>
          </a:prstGeom>
        </p:spPr>
      </p:pic>
    </p:spTree>
    <p:extLst>
      <p:ext uri="{BB962C8B-B14F-4D97-AF65-F5344CB8AC3E}">
        <p14:creationId xmlns:p14="http://schemas.microsoft.com/office/powerpoint/2010/main" val="3710460332"/>
      </p:ext>
    </p:extLst>
  </p:cSld>
  <p:clrMapOvr>
    <a:masterClrMapping/>
  </p:clrMapOvr>
  <p:timing>
    <p:tnLst>
      <p:par>
        <p:cTn xmlns:p14="http://schemas.microsoft.com/office/powerpoint/2010/mai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1334954"/>
            <a:ext cx="7973163" cy="3046988"/>
          </a:xfrm>
          <a:prstGeom prst="rect">
            <a:avLst/>
          </a:prstGeom>
          <a:noFill/>
        </p:spPr>
        <p:txBody>
          <a:bodyPr wrap="square" rtlCol="0">
            <a:spAutoFit/>
          </a:bodyPr>
          <a:lstStyle/>
          <a:p>
            <a:r>
              <a:rPr lang="en-US" sz="3200" dirty="0" smtClean="0">
                <a:solidFill>
                  <a:schemeClr val="bg1">
                    <a:lumMod val="85000"/>
                  </a:schemeClr>
                </a:solidFill>
                <a:latin typeface="Copperplate Gothic Bold"/>
              </a:rPr>
              <a:t>St. Mary's Church,</a:t>
            </a:r>
          </a:p>
          <a:p>
            <a:r>
              <a:rPr lang="en-US" sz="3200" dirty="0" smtClean="0">
                <a:solidFill>
                  <a:schemeClr val="bg1">
                    <a:lumMod val="85000"/>
                  </a:schemeClr>
                </a:solidFill>
                <a:latin typeface="Copperplate Gothic Bold"/>
              </a:rPr>
              <a:t>Gdansk, Poland </a:t>
            </a:r>
          </a:p>
          <a:p>
            <a:r>
              <a:rPr lang="en-US" sz="3200" dirty="0" smtClean="0">
                <a:solidFill>
                  <a:schemeClr val="bg1">
                    <a:lumMod val="85000"/>
                  </a:schemeClr>
                </a:solidFill>
                <a:latin typeface="Copperplate Gothic Bold"/>
              </a:rPr>
              <a:t>1379</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 currently the largest brick church in the </a:t>
            </a:r>
            <a:r>
              <a:rPr lang="en-US" sz="3200" dirty="0" smtClean="0">
                <a:solidFill>
                  <a:schemeClr val="bg1">
                    <a:lumMod val="85000"/>
                  </a:schemeClr>
                </a:solidFill>
                <a:latin typeface="Copperplate Gothic Bold"/>
              </a:rPr>
              <a:t>world."</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152340253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0" y="1"/>
            <a:ext cx="9144000" cy="846776"/>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640px-Ávila_-_Catedral_-_Na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90" y="317520"/>
            <a:ext cx="9146056" cy="6116424"/>
          </a:xfrm>
          <a:prstGeom prst="rect">
            <a:avLst/>
          </a:prstGeom>
        </p:spPr>
      </p:pic>
    </p:spTree>
    <p:extLst>
      <p:ext uri="{BB962C8B-B14F-4D97-AF65-F5344CB8AC3E}">
        <p14:creationId xmlns:p14="http://schemas.microsoft.com/office/powerpoint/2010/main" val="1631305828"/>
      </p:ext>
    </p:extLst>
  </p:cSld>
  <p:clrMapOvr>
    <a:masterClrMapping/>
  </p:clrMapOvr>
  <p:timing>
    <p:tnLst>
      <p:par>
        <p:cTn xmlns:p14="http://schemas.microsoft.com/office/powerpoint/2010/mai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Gdansk_Kosciol_mariacki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7654"/>
            <a:ext cx="9151822" cy="6105981"/>
          </a:xfrm>
          <a:prstGeom prst="rect">
            <a:avLst/>
          </a:prstGeom>
        </p:spPr>
      </p:pic>
    </p:spTree>
    <p:extLst>
      <p:ext uri="{BB962C8B-B14F-4D97-AF65-F5344CB8AC3E}">
        <p14:creationId xmlns:p14="http://schemas.microsoft.com/office/powerpoint/2010/main" val="1660768530"/>
      </p:ext>
    </p:extLst>
  </p:cSld>
  <p:clrMapOvr>
    <a:masterClrMapping/>
  </p:clrMapOvr>
  <p:timing>
    <p:tnLst>
      <p:par>
        <p:cTn xmlns:p14="http://schemas.microsoft.com/office/powerpoint/2010/mai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98px-Gdańsk_(DerHexer)_2010-07-12_0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6648" y="1"/>
            <a:ext cx="4556760" cy="6858000"/>
          </a:xfrm>
          <a:prstGeom prst="rect">
            <a:avLst/>
          </a:prstGeom>
        </p:spPr>
      </p:pic>
    </p:spTree>
    <p:extLst>
      <p:ext uri="{BB962C8B-B14F-4D97-AF65-F5344CB8AC3E}">
        <p14:creationId xmlns:p14="http://schemas.microsoft.com/office/powerpoint/2010/main" val="1769749361"/>
      </p:ext>
    </p:extLst>
  </p:cSld>
  <p:clrMapOvr>
    <a:masterClrMapping/>
  </p:clrMapOvr>
  <p:timing>
    <p:tnLst>
      <p:par>
        <p:cTn xmlns:p14="http://schemas.microsoft.com/office/powerpoint/2010/mai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Gdańsk,_zespół_kościoła_par._p.w._Wniebowzięcia_NMP,_tzw._Mariackiego,_1343,_1502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7380288"/>
      </p:ext>
    </p:extLst>
  </p:cSld>
  <p:clrMapOvr>
    <a:masterClrMapping/>
  </p:clrMapOvr>
  <p:timing>
    <p:tnLst>
      <p:par>
        <p:cTn xmlns:p14="http://schemas.microsoft.com/office/powerpoint/2010/mai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96px-Wnętrze_kościoła_Mariackiego_w_Gdańsku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823" y="0"/>
            <a:ext cx="4536479" cy="6858000"/>
          </a:xfrm>
          <a:prstGeom prst="rect">
            <a:avLst/>
          </a:prstGeom>
        </p:spPr>
      </p:pic>
    </p:spTree>
    <p:extLst>
      <p:ext uri="{BB962C8B-B14F-4D97-AF65-F5344CB8AC3E}">
        <p14:creationId xmlns:p14="http://schemas.microsoft.com/office/powerpoint/2010/main" val="520564100"/>
      </p:ext>
    </p:extLst>
  </p:cSld>
  <p:clrMapOvr>
    <a:masterClrMapping/>
  </p:clrMapOvr>
  <p:timing>
    <p:tnLst>
      <p:par>
        <p:cTn xmlns:p14="http://schemas.microsoft.com/office/powerpoint/2010/mai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8540a_Kościół_Mariacki_w_Gdańsku._Foto_Barbara_Maliszewsk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 y="384367"/>
            <a:ext cx="9144173" cy="5972288"/>
          </a:xfrm>
          <a:prstGeom prst="rect">
            <a:avLst/>
          </a:prstGeom>
        </p:spPr>
      </p:pic>
    </p:spTree>
    <p:extLst>
      <p:ext uri="{BB962C8B-B14F-4D97-AF65-F5344CB8AC3E}">
        <p14:creationId xmlns:p14="http://schemas.microsoft.com/office/powerpoint/2010/main" val="1405952943"/>
      </p:ext>
    </p:extLst>
  </p:cSld>
  <p:clrMapOvr>
    <a:masterClrMapping/>
  </p:clrMapOvr>
  <p:timing>
    <p:tnLst>
      <p:par>
        <p:cTn xmlns:p14="http://schemas.microsoft.com/office/powerpoint/2010/mai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Kościół_Mariacki_z_Muzeum_Bursztynu_-_panorami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51371"/>
      </p:ext>
    </p:extLst>
  </p:cSld>
  <p:clrMapOvr>
    <a:masterClrMapping/>
  </p:clrMapOvr>
  <p:timing>
    <p:tnLst>
      <p:par>
        <p:cTn xmlns:p14="http://schemas.microsoft.com/office/powerpoint/2010/mai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1356478"/>
            <a:ext cx="8665618" cy="1569660"/>
          </a:xfrm>
          <a:prstGeom prst="rect">
            <a:avLst/>
          </a:prstGeom>
          <a:noFill/>
        </p:spPr>
        <p:txBody>
          <a:bodyPr wrap="square" rtlCol="0">
            <a:spAutoFit/>
          </a:bodyPr>
          <a:lstStyle/>
          <a:p>
            <a:r>
              <a:rPr lang="en-US" sz="3200" dirty="0" smtClean="0">
                <a:solidFill>
                  <a:schemeClr val="bg1">
                    <a:lumMod val="85000"/>
                  </a:schemeClr>
                </a:solidFill>
                <a:latin typeface="Copperplate Gothic Bold"/>
              </a:rPr>
              <a:t>St. Nicholas' Church,</a:t>
            </a:r>
          </a:p>
          <a:p>
            <a:r>
              <a:rPr lang="en-US" sz="3200" dirty="0" smtClean="0">
                <a:solidFill>
                  <a:schemeClr val="bg1">
                    <a:lumMod val="85000"/>
                  </a:schemeClr>
                </a:solidFill>
                <a:latin typeface="Copperplate Gothic Bold"/>
              </a:rPr>
              <a:t>Ghent, Belgium </a:t>
            </a:r>
          </a:p>
          <a:p>
            <a:r>
              <a:rPr lang="en-US" sz="3200" dirty="0" smtClean="0">
                <a:solidFill>
                  <a:schemeClr val="bg1">
                    <a:lumMod val="85000"/>
                  </a:schemeClr>
                </a:solidFill>
                <a:latin typeface="Copperplate Gothic Bold"/>
              </a:rPr>
              <a:t>13</a:t>
            </a:r>
            <a:r>
              <a:rPr lang="en-US" sz="3200" baseline="30000" dirty="0" smtClean="0">
                <a:solidFill>
                  <a:schemeClr val="bg1">
                    <a:lumMod val="85000"/>
                  </a:schemeClr>
                </a:solidFill>
                <a:latin typeface="Copperplate Gothic Bold"/>
              </a:rPr>
              <a:t>th</a:t>
            </a:r>
            <a:r>
              <a:rPr lang="en-US" sz="3200" dirty="0" smtClean="0">
                <a:solidFill>
                  <a:schemeClr val="bg1">
                    <a:lumMod val="85000"/>
                  </a:schemeClr>
                </a:solidFill>
                <a:latin typeface="Copperplate Gothic Bold"/>
              </a:rPr>
              <a:t> Century</a:t>
            </a:r>
          </a:p>
        </p:txBody>
      </p:sp>
    </p:spTree>
    <p:extLst>
      <p:ext uri="{BB962C8B-B14F-4D97-AF65-F5344CB8AC3E}">
        <p14:creationId xmlns:p14="http://schemas.microsoft.com/office/powerpoint/2010/main" val="2751081941"/>
      </p:ext>
    </p:extLst>
  </p:cSld>
  <p:clrMapOvr>
    <a:masterClrMapping/>
  </p:clrMapOvr>
  <p:timing>
    <p:tnLst>
      <p:par>
        <p:cTn xmlns:p14="http://schemas.microsoft.com/office/powerpoint/2010/mai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68px-St.Niklaasker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841" y="0"/>
            <a:ext cx="5066029" cy="6817904"/>
          </a:xfrm>
          <a:prstGeom prst="rect">
            <a:avLst/>
          </a:prstGeom>
        </p:spPr>
      </p:pic>
    </p:spTree>
    <p:extLst>
      <p:ext uri="{BB962C8B-B14F-4D97-AF65-F5344CB8AC3E}">
        <p14:creationId xmlns:p14="http://schemas.microsoft.com/office/powerpoint/2010/main" val="2286879810"/>
      </p:ext>
    </p:extLst>
  </p:cSld>
  <p:clrMapOvr>
    <a:masterClrMapping/>
  </p:clrMapOvr>
  <p:timing>
    <p:tnLst>
      <p:par>
        <p:cTn xmlns:p14="http://schemas.microsoft.com/office/powerpoint/2010/mai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958930-Inside_St_Nicholas_Church_Ge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6675448"/>
      </p:ext>
    </p:extLst>
  </p:cSld>
  <p:clrMapOvr>
    <a:masterClrMapping/>
  </p:clrMapOvr>
  <p:timing>
    <p:tnLst>
      <p:par>
        <p:cTn xmlns:p14="http://schemas.microsoft.com/office/powerpoint/2010/mai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mgods_op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459"/>
            <a:ext cx="9144000" cy="6825541"/>
          </a:xfrm>
          <a:prstGeom prst="rect">
            <a:avLst/>
          </a:prstGeom>
        </p:spPr>
      </p:pic>
    </p:spTree>
    <p:extLst>
      <p:ext uri="{BB962C8B-B14F-4D97-AF65-F5344CB8AC3E}">
        <p14:creationId xmlns:p14="http://schemas.microsoft.com/office/powerpoint/2010/main" val="37253501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0" y="1"/>
            <a:ext cx="9144000" cy="846776"/>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675px-Avila_-_Catedral,_interiores_29_(retablo_may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9553" y="1"/>
            <a:ext cx="5143500" cy="6858000"/>
          </a:xfrm>
          <a:prstGeom prst="rect">
            <a:avLst/>
          </a:prstGeom>
        </p:spPr>
      </p:pic>
    </p:spTree>
    <p:extLst>
      <p:ext uri="{BB962C8B-B14F-4D97-AF65-F5344CB8AC3E}">
        <p14:creationId xmlns:p14="http://schemas.microsoft.com/office/powerpoint/2010/main" val="2598104398"/>
      </p:ext>
    </p:extLst>
  </p:cSld>
  <p:clrMapOvr>
    <a:masterClrMapping/>
  </p:clrMapOvr>
  <p:timing>
    <p:tnLst>
      <p:par>
        <p:cTn xmlns:p14="http://schemas.microsoft.com/office/powerpoint/2010/mai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668391"/>
            <a:ext cx="8675650" cy="5509200"/>
          </a:xfrm>
          <a:prstGeom prst="rect">
            <a:avLst/>
          </a:prstGeom>
          <a:noFill/>
        </p:spPr>
        <p:txBody>
          <a:bodyPr wrap="square" rtlCol="0">
            <a:spAutoFit/>
          </a:bodyPr>
          <a:lstStyle/>
          <a:p>
            <a:r>
              <a:rPr lang="en-US" sz="3200" dirty="0">
                <a:solidFill>
                  <a:schemeClr val="bg1">
                    <a:lumMod val="85000"/>
                  </a:schemeClr>
                </a:solidFill>
                <a:latin typeface="Copperplate Gothic Bold"/>
              </a:rPr>
              <a:t>St. Sophia's Cathedral, </a:t>
            </a:r>
            <a:endParaRPr lang="en-US" sz="3200" dirty="0" smtClean="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Kiev</a:t>
            </a:r>
            <a:r>
              <a:rPr lang="en-US" sz="3200" dirty="0">
                <a:solidFill>
                  <a:schemeClr val="bg1">
                    <a:lumMod val="85000"/>
                  </a:schemeClr>
                </a:solidFill>
                <a:latin typeface="Copperplate Gothic Bold"/>
              </a:rPr>
              <a:t>, </a:t>
            </a:r>
            <a:r>
              <a:rPr lang="en-US" sz="3200" dirty="0" smtClean="0">
                <a:solidFill>
                  <a:schemeClr val="bg1">
                    <a:lumMod val="85000"/>
                  </a:schemeClr>
                </a:solidFill>
                <a:latin typeface="Copperplate Gothic Bold"/>
              </a:rPr>
              <a:t>Ukraine</a:t>
            </a:r>
            <a:endParaRPr lang="en-US" sz="3200" dirty="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11</a:t>
            </a:r>
            <a:r>
              <a:rPr lang="en-US" sz="3200" baseline="30000" dirty="0" smtClean="0">
                <a:solidFill>
                  <a:schemeClr val="bg1">
                    <a:lumMod val="85000"/>
                  </a:schemeClr>
                </a:solidFill>
                <a:latin typeface="Copperplate Gothic Bold"/>
              </a:rPr>
              <a:t>th</a:t>
            </a:r>
            <a:r>
              <a:rPr lang="en-US" sz="3200" dirty="0" smtClean="0">
                <a:solidFill>
                  <a:schemeClr val="bg1">
                    <a:lumMod val="85000"/>
                  </a:schemeClr>
                </a:solidFill>
                <a:latin typeface="Copperplate Gothic Bold"/>
              </a:rPr>
              <a:t> Century</a:t>
            </a:r>
          </a:p>
          <a:p>
            <a:endParaRPr lang="en-US" sz="3200" dirty="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 an </a:t>
            </a:r>
            <a:r>
              <a:rPr lang="en-US" sz="3200" dirty="0">
                <a:solidFill>
                  <a:schemeClr val="bg1">
                    <a:lumMod val="85000"/>
                  </a:schemeClr>
                </a:solidFill>
                <a:latin typeface="Copperplate Gothic Bold"/>
              </a:rPr>
              <a:t>outstanding architectural monument of </a:t>
            </a:r>
            <a:r>
              <a:rPr lang="en-US" sz="3200" dirty="0" err="1">
                <a:solidFill>
                  <a:schemeClr val="bg1">
                    <a:lumMod val="85000"/>
                  </a:schemeClr>
                </a:solidFill>
                <a:latin typeface="Copperplate Gothic Bold"/>
              </a:rPr>
              <a:t>Kievan</a:t>
            </a:r>
            <a:r>
              <a:rPr lang="en-US" sz="3200" dirty="0">
                <a:solidFill>
                  <a:schemeClr val="bg1">
                    <a:lumMod val="85000"/>
                  </a:schemeClr>
                </a:solidFill>
                <a:latin typeface="Copperplate Gothic Bold"/>
              </a:rPr>
              <a:t> </a:t>
            </a:r>
            <a:r>
              <a:rPr lang="en-US" sz="3200" dirty="0" err="1">
                <a:solidFill>
                  <a:schemeClr val="bg1">
                    <a:lumMod val="85000"/>
                  </a:schemeClr>
                </a:solidFill>
                <a:latin typeface="Copperplate Gothic Bold"/>
              </a:rPr>
              <a:t>Rus</a:t>
            </a:r>
            <a:r>
              <a:rPr lang="en-US" sz="3200" dirty="0">
                <a:solidFill>
                  <a:schemeClr val="bg1">
                    <a:lumMod val="85000"/>
                  </a:schemeClr>
                </a:solidFill>
                <a:latin typeface="Copperplate Gothic Bold"/>
              </a:rPr>
              <a:t>'. The cathedral is one of the city's best known landmarks and the first patrimony on territory of Ukraine to be inscribed on the World Heritage </a:t>
            </a:r>
            <a:r>
              <a:rPr lang="en-US" sz="3200" dirty="0" smtClean="0">
                <a:solidFill>
                  <a:schemeClr val="bg1">
                    <a:lumMod val="85000"/>
                  </a:schemeClr>
                </a:solidFill>
                <a:latin typeface="Copperplate Gothic Bold"/>
              </a:rPr>
              <a:t>List [...]"</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2003335649"/>
      </p:ext>
    </p:extLst>
  </p:cSld>
  <p:clrMapOvr>
    <a:masterClrMapping/>
  </p:clrMapOvr>
  <p:timing>
    <p:tnLst>
      <p:par>
        <p:cTn xmlns:p14="http://schemas.microsoft.com/office/powerpoint/2010/mai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 y="62737"/>
            <a:ext cx="9143999"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640px-St._Sophia's_Cathedral_2_-_Kie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7549082"/>
      </p:ext>
    </p:extLst>
  </p:cSld>
  <p:clrMapOvr>
    <a:masterClrMapping/>
  </p:clrMapOvr>
  <p:timing>
    <p:tnLst>
      <p:par>
        <p:cTn xmlns:p14="http://schemas.microsoft.com/office/powerpoint/2010/mai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 y="62737"/>
            <a:ext cx="9143999"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4" name="Picture 3" descr="st-sophias-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96"/>
            <a:ext cx="9144000" cy="6851904"/>
          </a:xfrm>
          <a:prstGeom prst="rect">
            <a:avLst/>
          </a:prstGeom>
        </p:spPr>
      </p:pic>
    </p:spTree>
    <p:extLst>
      <p:ext uri="{BB962C8B-B14F-4D97-AF65-F5344CB8AC3E}">
        <p14:creationId xmlns:p14="http://schemas.microsoft.com/office/powerpoint/2010/main" val="1093846358"/>
      </p:ext>
    </p:extLst>
  </p:cSld>
  <p:clrMapOvr>
    <a:masterClrMapping/>
  </p:clrMapOvr>
  <p:timing>
    <p:tnLst>
      <p:par>
        <p:cTn xmlns:p14="http://schemas.microsoft.com/office/powerpoint/2010/mai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 y="62737"/>
            <a:ext cx="9143999"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st-sophia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8062"/>
            <a:ext cx="9144000" cy="3702798"/>
          </a:xfrm>
          <a:prstGeom prst="rect">
            <a:avLst/>
          </a:prstGeom>
        </p:spPr>
      </p:pic>
    </p:spTree>
    <p:extLst>
      <p:ext uri="{BB962C8B-B14F-4D97-AF65-F5344CB8AC3E}">
        <p14:creationId xmlns:p14="http://schemas.microsoft.com/office/powerpoint/2010/main" val="758524204"/>
      </p:ext>
    </p:extLst>
  </p:cSld>
  <p:clrMapOvr>
    <a:masterClrMapping/>
  </p:clrMapOvr>
  <p:timing>
    <p:tnLst>
      <p:par>
        <p:cTn xmlns:p14="http://schemas.microsoft.com/office/powerpoint/2010/mai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319661"/>
            <a:ext cx="8396515" cy="6001642"/>
          </a:xfrm>
          <a:prstGeom prst="rect">
            <a:avLst/>
          </a:prstGeom>
          <a:noFill/>
        </p:spPr>
        <p:txBody>
          <a:bodyPr wrap="square" rtlCol="0">
            <a:spAutoFit/>
          </a:bodyPr>
          <a:lstStyle/>
          <a:p>
            <a:r>
              <a:rPr lang="en-US" sz="3200" dirty="0">
                <a:solidFill>
                  <a:schemeClr val="bg1">
                    <a:lumMod val="85000"/>
                  </a:schemeClr>
                </a:solidFill>
                <a:latin typeface="Copperplate Gothic Bold"/>
              </a:rPr>
              <a:t>St. Vitus Cathedral, </a:t>
            </a:r>
            <a:endParaRPr lang="en-US" sz="3200" dirty="0" smtClean="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Prague, Czech Republic</a:t>
            </a:r>
          </a:p>
          <a:p>
            <a:r>
              <a:rPr lang="en-US" sz="3200" dirty="0" smtClean="0">
                <a:solidFill>
                  <a:schemeClr val="bg1">
                    <a:lumMod val="85000"/>
                  </a:schemeClr>
                </a:solidFill>
                <a:latin typeface="Copperplate Gothic Bold"/>
              </a:rPr>
              <a:t>1344</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"This cathedral is an excellent example of Gothic architecture and is the biggest and most important church in the country. Located within Prague Castle and containing the tombs of many Bohemian kings and Holy Roman </a:t>
            </a:r>
            <a:r>
              <a:rPr lang="en-US" sz="3200" dirty="0" smtClean="0">
                <a:solidFill>
                  <a:schemeClr val="bg1">
                    <a:lumMod val="85000"/>
                  </a:schemeClr>
                </a:solidFill>
                <a:latin typeface="Copperplate Gothic Bold"/>
              </a:rPr>
              <a:t>Emperors [...]"</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1136278642"/>
      </p:ext>
    </p:extLst>
  </p:cSld>
  <p:clrMapOvr>
    <a:masterClrMapping/>
  </p:clrMapOvr>
  <p:timing>
    <p:tnLst>
      <p:par>
        <p:cTn xmlns:p14="http://schemas.microsoft.com/office/powerpoint/2010/mai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07px-2014_Praga,_katedra_św._Wit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186" y="0"/>
            <a:ext cx="3859052" cy="6858000"/>
          </a:xfrm>
          <a:prstGeom prst="rect">
            <a:avLst/>
          </a:prstGeom>
        </p:spPr>
      </p:pic>
    </p:spTree>
    <p:extLst>
      <p:ext uri="{BB962C8B-B14F-4D97-AF65-F5344CB8AC3E}">
        <p14:creationId xmlns:p14="http://schemas.microsoft.com/office/powerpoint/2010/main" val="302064161"/>
      </p:ext>
    </p:extLst>
  </p:cSld>
  <p:clrMapOvr>
    <a:masterClrMapping/>
  </p:clrMapOvr>
  <p:timing>
    <p:tnLst>
      <p:par>
        <p:cTn xmlns:p14="http://schemas.microsoft.com/office/powerpoint/2010/mai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aga,_katedra_św._Wita_SDC107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1611316364"/>
      </p:ext>
    </p:extLst>
  </p:cSld>
  <p:clrMapOvr>
    <a:masterClrMapping/>
  </p:clrMapOvr>
  <p:timing>
    <p:tnLst>
      <p:par>
        <p:cTn xmlns:p14="http://schemas.microsoft.com/office/powerpoint/2010/mai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98px-2011-06-11-praha-by-RalfR-0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775" y="0"/>
            <a:ext cx="4556760" cy="6858000"/>
          </a:xfrm>
          <a:prstGeom prst="rect">
            <a:avLst/>
          </a:prstGeom>
        </p:spPr>
      </p:pic>
    </p:spTree>
    <p:extLst>
      <p:ext uri="{BB962C8B-B14F-4D97-AF65-F5344CB8AC3E}">
        <p14:creationId xmlns:p14="http://schemas.microsoft.com/office/powerpoint/2010/main" val="2437501201"/>
      </p:ext>
    </p:extLst>
  </p:cSld>
  <p:clrMapOvr>
    <a:masterClrMapping/>
  </p:clrMapOvr>
  <p:timing>
    <p:tnLst>
      <p:par>
        <p:cTn xmlns:p14="http://schemas.microsoft.com/office/powerpoint/2010/mai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327" y="269679"/>
            <a:ext cx="4008880" cy="461665"/>
          </a:xfrm>
          <a:prstGeom prst="rect">
            <a:avLst/>
          </a:prstGeom>
        </p:spPr>
        <p:txBody>
          <a:bodyPr wrap="none">
            <a:spAutoFit/>
          </a:bodyPr>
          <a:lstStyle/>
          <a:p>
            <a:r>
              <a:rPr lang="en-US" sz="2400" dirty="0" smtClean="0">
                <a:solidFill>
                  <a:schemeClr val="bg1">
                    <a:lumMod val="95000"/>
                  </a:schemeClr>
                </a:solidFill>
                <a:latin typeface="Copperplate Gothic Bold"/>
              </a:rPr>
              <a:t>Gargoyle waterspout</a:t>
            </a:r>
            <a:endParaRPr lang="en-US" sz="2400" dirty="0"/>
          </a:p>
        </p:txBody>
      </p:sp>
      <p:pic>
        <p:nvPicPr>
          <p:cNvPr id="4" name="Picture 3" descr="602px-Gargoyle_St._Vitus_Cathedral_Prague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1657" y="0"/>
            <a:ext cx="4592343" cy="6858000"/>
          </a:xfrm>
          <a:prstGeom prst="rect">
            <a:avLst/>
          </a:prstGeom>
        </p:spPr>
      </p:pic>
    </p:spTree>
    <p:extLst>
      <p:ext uri="{BB962C8B-B14F-4D97-AF65-F5344CB8AC3E}">
        <p14:creationId xmlns:p14="http://schemas.microsoft.com/office/powerpoint/2010/main" val="2779371025"/>
      </p:ext>
    </p:extLst>
  </p:cSld>
  <p:clrMapOvr>
    <a:masterClrMapping/>
  </p:clrMapOvr>
  <p:timing>
    <p:tnLst>
      <p:par>
        <p:cTn xmlns:p14="http://schemas.microsoft.com/office/powerpoint/2010/mai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862797"/>
            <a:ext cx="8396515" cy="4524315"/>
          </a:xfrm>
          <a:prstGeom prst="rect">
            <a:avLst/>
          </a:prstGeom>
          <a:noFill/>
        </p:spPr>
        <p:txBody>
          <a:bodyPr wrap="square" rtlCol="0">
            <a:spAutoFit/>
          </a:bodyPr>
          <a:lstStyle/>
          <a:p>
            <a:r>
              <a:rPr lang="en-US" sz="3200" dirty="0">
                <a:solidFill>
                  <a:schemeClr val="bg1">
                    <a:lumMod val="95000"/>
                  </a:schemeClr>
                </a:solidFill>
                <a:latin typeface="Copperplate Gothic Bold"/>
              </a:rPr>
              <a:t>Temple Mount, </a:t>
            </a:r>
            <a:r>
              <a:rPr lang="en-US" sz="3200" dirty="0" smtClean="0">
                <a:solidFill>
                  <a:schemeClr val="bg1">
                    <a:lumMod val="95000"/>
                  </a:schemeClr>
                </a:solidFill>
                <a:latin typeface="Copperplate Gothic Bold"/>
              </a:rPr>
              <a:t>Jerusalem</a:t>
            </a:r>
          </a:p>
          <a:p>
            <a:endParaRPr lang="en-US" sz="3200" dirty="0">
              <a:solidFill>
                <a:schemeClr val="bg1">
                  <a:lumMod val="95000"/>
                </a:schemeClr>
              </a:solidFill>
              <a:latin typeface="Copperplate Gothic Bold"/>
            </a:endParaRPr>
          </a:p>
          <a:p>
            <a:r>
              <a:rPr lang="en-US" sz="3200" dirty="0">
                <a:solidFill>
                  <a:schemeClr val="bg1">
                    <a:lumMod val="95000"/>
                  </a:schemeClr>
                </a:solidFill>
                <a:latin typeface="Copperplate Gothic Bold"/>
              </a:rPr>
              <a:t>'The Crusader period began in 1099 with the First Crusade's capture of Jerusalem. After the city's conquest, the Crusading order Knights Templar was granted use of the Dome of the Rock on the Temple Mount [...]" </a:t>
            </a:r>
          </a:p>
        </p:txBody>
      </p:sp>
    </p:spTree>
    <p:extLst>
      <p:ext uri="{BB962C8B-B14F-4D97-AF65-F5344CB8AC3E}">
        <p14:creationId xmlns:p14="http://schemas.microsoft.com/office/powerpoint/2010/main" val="189848770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0" y="1"/>
            <a:ext cx="9144000" cy="846776"/>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Ávila_-_Catedral_-_Romanesque_chanc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8092"/>
            <a:ext cx="9147778" cy="6092563"/>
          </a:xfrm>
          <a:prstGeom prst="rect">
            <a:avLst/>
          </a:prstGeom>
        </p:spPr>
      </p:pic>
    </p:spTree>
    <p:extLst>
      <p:ext uri="{BB962C8B-B14F-4D97-AF65-F5344CB8AC3E}">
        <p14:creationId xmlns:p14="http://schemas.microsoft.com/office/powerpoint/2010/main" val="3506200813"/>
      </p:ext>
    </p:extLst>
  </p:cSld>
  <p:clrMapOvr>
    <a:masterClrMapping/>
  </p:clrMapOvr>
  <p:timing>
    <p:tnLst>
      <p:par>
        <p:cTn xmlns:p14="http://schemas.microsoft.com/office/powerpoint/2010/mai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Temple_mou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6372282"/>
      </p:ext>
    </p:extLst>
  </p:cSld>
  <p:clrMapOvr>
    <a:masterClrMapping/>
  </p:clrMapOvr>
  <p:timing>
    <p:tnLst>
      <p:par>
        <p:cTn xmlns:p14="http://schemas.microsoft.com/office/powerpoint/2010/mai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4037" y="230832"/>
            <a:ext cx="3245712" cy="461665"/>
          </a:xfrm>
          <a:prstGeom prst="rect">
            <a:avLst/>
          </a:prstGeom>
          <a:noFill/>
        </p:spPr>
        <p:txBody>
          <a:bodyPr wrap="square" rtlCol="0">
            <a:spAutoFit/>
          </a:bodyPr>
          <a:lstStyle/>
          <a:p>
            <a:r>
              <a:rPr lang="en-US" sz="2400" dirty="0" smtClean="0">
                <a:solidFill>
                  <a:schemeClr val="bg1">
                    <a:lumMod val="95000"/>
                  </a:schemeClr>
                </a:solidFill>
                <a:latin typeface="Copperplate Gothic Bold"/>
              </a:rPr>
              <a:t>Dome of the Rock</a:t>
            </a:r>
          </a:p>
        </p:txBody>
      </p:sp>
      <p:pic>
        <p:nvPicPr>
          <p:cNvPr id="2" name="Picture 1" descr="The_Dome_of_the_Rock.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6189"/>
            <a:ext cx="9144000" cy="5559552"/>
          </a:xfrm>
          <a:prstGeom prst="rect">
            <a:avLst/>
          </a:prstGeom>
        </p:spPr>
      </p:pic>
    </p:spTree>
    <p:extLst>
      <p:ext uri="{BB962C8B-B14F-4D97-AF65-F5344CB8AC3E}">
        <p14:creationId xmlns:p14="http://schemas.microsoft.com/office/powerpoint/2010/main" val="4142083164"/>
      </p:ext>
    </p:extLst>
  </p:cSld>
  <p:clrMapOvr>
    <a:masterClrMapping/>
  </p:clrMapOvr>
  <p:timing>
    <p:tnLst>
      <p:par>
        <p:cTn xmlns:p14="http://schemas.microsoft.com/office/powerpoint/2010/mai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Temple_Mount---Hetch_in_Do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 y="417789"/>
            <a:ext cx="9148198" cy="6089269"/>
          </a:xfrm>
          <a:prstGeom prst="rect">
            <a:avLst/>
          </a:prstGeom>
        </p:spPr>
      </p:pic>
    </p:spTree>
    <p:extLst>
      <p:ext uri="{BB962C8B-B14F-4D97-AF65-F5344CB8AC3E}">
        <p14:creationId xmlns:p14="http://schemas.microsoft.com/office/powerpoint/2010/main" val="2166365771"/>
      </p:ext>
    </p:extLst>
  </p:cSld>
  <p:clrMapOvr>
    <a:masterClrMapping/>
  </p:clrMapOvr>
  <p:timing>
    <p:tnLst>
      <p:par>
        <p:cTn xmlns:p14="http://schemas.microsoft.com/office/powerpoint/2010/mai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0336"/>
            <a:ext cx="4462854" cy="6740306"/>
          </a:xfrm>
          <a:prstGeom prst="rect">
            <a:avLst/>
          </a:prstGeom>
          <a:noFill/>
        </p:spPr>
        <p:txBody>
          <a:bodyPr wrap="square" rtlCol="0">
            <a:spAutoFit/>
          </a:bodyPr>
          <a:lstStyle/>
          <a:p>
            <a:r>
              <a:rPr lang="en-US" sz="2400" dirty="0" smtClean="0">
                <a:solidFill>
                  <a:schemeClr val="bg1">
                    <a:lumMod val="95000"/>
                  </a:schemeClr>
                </a:solidFill>
                <a:latin typeface="Copperplate Gothic Bold"/>
              </a:rPr>
              <a:t>Foundation Stone/ </a:t>
            </a:r>
            <a:r>
              <a:rPr lang="en-US" sz="2400" dirty="0">
                <a:solidFill>
                  <a:schemeClr val="bg1">
                    <a:lumMod val="95000"/>
                  </a:schemeClr>
                </a:solidFill>
                <a:latin typeface="Copperplate Gothic Bold"/>
              </a:rPr>
              <a:t>Sanctum </a:t>
            </a:r>
            <a:r>
              <a:rPr lang="en-US" sz="2400" dirty="0" smtClean="0">
                <a:solidFill>
                  <a:schemeClr val="bg1">
                    <a:lumMod val="95000"/>
                  </a:schemeClr>
                </a:solidFill>
                <a:latin typeface="Copperplate Gothic Bold"/>
              </a:rPr>
              <a:t>sanctorum</a:t>
            </a:r>
          </a:p>
          <a:p>
            <a:endParaRPr lang="en-US" sz="2400" dirty="0">
              <a:solidFill>
                <a:schemeClr val="bg1">
                  <a:lumMod val="95000"/>
                </a:schemeClr>
              </a:solidFill>
              <a:latin typeface="Copperplate Gothic Bold"/>
            </a:endParaRPr>
          </a:p>
          <a:p>
            <a:r>
              <a:rPr lang="en-US" sz="2400" dirty="0" smtClean="0">
                <a:solidFill>
                  <a:schemeClr val="bg1">
                    <a:lumMod val="95000"/>
                  </a:schemeClr>
                </a:solidFill>
                <a:latin typeface="Copperplate Gothic Bold"/>
              </a:rPr>
              <a:t>Holiest site in Judaism; closest access for non-</a:t>
            </a:r>
            <a:r>
              <a:rPr lang="en-US" sz="2400" dirty="0" err="1" smtClean="0">
                <a:solidFill>
                  <a:schemeClr val="bg1">
                    <a:lumMod val="95000"/>
                  </a:schemeClr>
                </a:solidFill>
                <a:latin typeface="Copperplate Gothic Bold"/>
              </a:rPr>
              <a:t>muslims</a:t>
            </a:r>
            <a:r>
              <a:rPr lang="en-US" sz="2400" dirty="0" smtClean="0">
                <a:solidFill>
                  <a:schemeClr val="bg1">
                    <a:lumMod val="95000"/>
                  </a:schemeClr>
                </a:solidFill>
                <a:latin typeface="Copperplate Gothic Bold"/>
              </a:rPr>
              <a:t> is via the western wall tunnels beneath temple mount.</a:t>
            </a:r>
          </a:p>
          <a:p>
            <a:endParaRPr lang="en-US" sz="2400" dirty="0">
              <a:solidFill>
                <a:schemeClr val="bg1">
                  <a:lumMod val="95000"/>
                </a:schemeClr>
              </a:solidFill>
              <a:latin typeface="Copperplate Gothic Bold"/>
            </a:endParaRPr>
          </a:p>
          <a:p>
            <a:r>
              <a:rPr lang="en-US" sz="2400" dirty="0" smtClean="0">
                <a:solidFill>
                  <a:schemeClr val="bg1">
                    <a:lumMod val="95000"/>
                  </a:schemeClr>
                </a:solidFill>
                <a:latin typeface="Copperplate Gothic Bold"/>
              </a:rPr>
              <a:t>The "Well of Souls"</a:t>
            </a:r>
            <a:br>
              <a:rPr lang="en-US" sz="2400" dirty="0" smtClean="0">
                <a:solidFill>
                  <a:schemeClr val="bg1">
                    <a:lumMod val="95000"/>
                  </a:schemeClr>
                </a:solidFill>
                <a:latin typeface="Copperplate Gothic Bold"/>
              </a:rPr>
            </a:br>
            <a:r>
              <a:rPr lang="en-US" sz="2400" dirty="0" smtClean="0">
                <a:solidFill>
                  <a:schemeClr val="bg1">
                    <a:lumMod val="95000"/>
                  </a:schemeClr>
                </a:solidFill>
                <a:latin typeface="Copperplate Gothic Bold"/>
              </a:rPr>
              <a:t>is said to be beneath </a:t>
            </a:r>
            <a:br>
              <a:rPr lang="en-US" sz="2400" dirty="0" smtClean="0">
                <a:solidFill>
                  <a:schemeClr val="bg1">
                    <a:lumMod val="95000"/>
                  </a:schemeClr>
                </a:solidFill>
                <a:latin typeface="Copperplate Gothic Bold"/>
              </a:rPr>
            </a:br>
            <a:r>
              <a:rPr lang="en-US" sz="2400" dirty="0" smtClean="0">
                <a:solidFill>
                  <a:schemeClr val="bg1">
                    <a:lumMod val="95000"/>
                  </a:schemeClr>
                </a:solidFill>
                <a:latin typeface="Copperplate Gothic Bold"/>
              </a:rPr>
              <a:t>the stone.</a:t>
            </a:r>
          </a:p>
          <a:p>
            <a:endParaRPr lang="en-US" sz="2400" dirty="0">
              <a:solidFill>
                <a:schemeClr val="bg1">
                  <a:lumMod val="95000"/>
                </a:schemeClr>
              </a:solidFill>
              <a:latin typeface="Copperplate Gothic Bold"/>
            </a:endParaRPr>
          </a:p>
          <a:p>
            <a:r>
              <a:rPr lang="en-US" sz="2400" dirty="0">
                <a:solidFill>
                  <a:schemeClr val="bg1">
                    <a:lumMod val="95000"/>
                  </a:schemeClr>
                </a:solidFill>
                <a:latin typeface="Copperplate Gothic Bold"/>
              </a:rPr>
              <a:t>"The ciborium, a permanent </a:t>
            </a:r>
            <a:r>
              <a:rPr lang="en-US" sz="2400" dirty="0" smtClean="0">
                <a:solidFill>
                  <a:schemeClr val="bg1">
                    <a:lumMod val="95000"/>
                  </a:schemeClr>
                </a:solidFill>
                <a:latin typeface="Copperplate Gothic Bold"/>
              </a:rPr>
              <a:t>canopy</a:t>
            </a:r>
            <a:br>
              <a:rPr lang="en-US" sz="2400" dirty="0" smtClean="0">
                <a:solidFill>
                  <a:schemeClr val="bg1">
                    <a:lumMod val="95000"/>
                  </a:schemeClr>
                </a:solidFill>
                <a:latin typeface="Copperplate Gothic Bold"/>
              </a:rPr>
            </a:br>
            <a:r>
              <a:rPr lang="en-US" sz="2400" dirty="0" smtClean="0">
                <a:solidFill>
                  <a:schemeClr val="bg1">
                    <a:lumMod val="95000"/>
                  </a:schemeClr>
                </a:solidFill>
                <a:latin typeface="Copperplate Gothic Bold"/>
              </a:rPr>
              <a:t>over </a:t>
            </a:r>
            <a:r>
              <a:rPr lang="en-US" sz="2400" dirty="0">
                <a:solidFill>
                  <a:schemeClr val="bg1">
                    <a:lumMod val="95000"/>
                  </a:schemeClr>
                </a:solidFill>
                <a:latin typeface="Copperplate Gothic Bold"/>
              </a:rPr>
              <a:t>the altar in some churches [...] symbolizes the Holy of Holies.</a:t>
            </a:r>
            <a:r>
              <a:rPr lang="en-US" sz="2400" dirty="0" smtClean="0">
                <a:solidFill>
                  <a:schemeClr val="bg1">
                    <a:lumMod val="95000"/>
                  </a:schemeClr>
                </a:solidFill>
                <a:latin typeface="Copperplate Gothic Bold"/>
              </a:rPr>
              <a:t>"</a:t>
            </a:r>
            <a:endParaRPr lang="en-US" sz="2400" dirty="0">
              <a:solidFill>
                <a:schemeClr val="bg1">
                  <a:lumMod val="95000"/>
                </a:schemeClr>
              </a:solidFill>
              <a:latin typeface="Copperplate Gothic Bold"/>
            </a:endParaRPr>
          </a:p>
        </p:txBody>
      </p:sp>
      <p:pic>
        <p:nvPicPr>
          <p:cNvPr id="2" name="Picture 1" descr="617px-The_rock_of_the_Dome_of_the_Rock_Correct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2855" y="29748"/>
            <a:ext cx="4681146" cy="6828252"/>
          </a:xfrm>
          <a:prstGeom prst="rect">
            <a:avLst/>
          </a:prstGeom>
        </p:spPr>
      </p:pic>
    </p:spTree>
    <p:extLst>
      <p:ext uri="{BB962C8B-B14F-4D97-AF65-F5344CB8AC3E}">
        <p14:creationId xmlns:p14="http://schemas.microsoft.com/office/powerpoint/2010/main" val="2245219985"/>
      </p:ext>
    </p:extLst>
  </p:cSld>
  <p:clrMapOvr>
    <a:masterClrMapping/>
  </p:clrMapOvr>
  <p:timing>
    <p:tnLst>
      <p:par>
        <p:cTn xmlns:p14="http://schemas.microsoft.com/office/powerpoint/2010/mai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30336"/>
            <a:ext cx="9144000" cy="830997"/>
          </a:xfrm>
          <a:prstGeom prst="rect">
            <a:avLst/>
          </a:prstGeom>
          <a:noFill/>
        </p:spPr>
        <p:txBody>
          <a:bodyPr wrap="square" rtlCol="0">
            <a:spAutoFit/>
          </a:bodyPr>
          <a:lstStyle/>
          <a:p>
            <a:r>
              <a:rPr lang="en-US" sz="2400" dirty="0" smtClean="0">
                <a:solidFill>
                  <a:schemeClr val="bg1">
                    <a:lumMod val="95000"/>
                  </a:schemeClr>
                </a:solidFill>
                <a:latin typeface="Copperplate Gothic Bold"/>
              </a:rPr>
              <a:t>Al-Aqsa Mosque (smaller silver-colored dome in foreground): Third holiest site in Islam</a:t>
            </a:r>
            <a:endParaRPr lang="en-US" sz="2400" dirty="0">
              <a:solidFill>
                <a:schemeClr val="bg1">
                  <a:lumMod val="95000"/>
                </a:schemeClr>
              </a:solidFill>
              <a:latin typeface="Copperplate Gothic Bold"/>
            </a:endParaRPr>
          </a:p>
        </p:txBody>
      </p:sp>
      <p:pic>
        <p:nvPicPr>
          <p:cNvPr id="3" name="Picture 2" descr="639px-Israel-2013(2)-Aerial-Jerusalem-Temple_Mount-Temple_Mount_(south_exposu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049" y="892966"/>
            <a:ext cx="7940952" cy="5965034"/>
          </a:xfrm>
          <a:prstGeom prst="rect">
            <a:avLst/>
          </a:prstGeom>
        </p:spPr>
      </p:pic>
    </p:spTree>
    <p:extLst>
      <p:ext uri="{BB962C8B-B14F-4D97-AF65-F5344CB8AC3E}">
        <p14:creationId xmlns:p14="http://schemas.microsoft.com/office/powerpoint/2010/main" val="2796120197"/>
      </p:ext>
    </p:extLst>
  </p:cSld>
  <p:clrMapOvr>
    <a:masterClrMapping/>
  </p:clrMapOvr>
  <p:timing>
    <p:tnLst>
      <p:par>
        <p:cTn xmlns:p14="http://schemas.microsoft.com/office/powerpoint/2010/mai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316872"/>
            <a:ext cx="8396515" cy="6001642"/>
          </a:xfrm>
          <a:prstGeom prst="rect">
            <a:avLst/>
          </a:prstGeom>
          <a:noFill/>
        </p:spPr>
        <p:txBody>
          <a:bodyPr wrap="square" rtlCol="0">
            <a:spAutoFit/>
          </a:bodyPr>
          <a:lstStyle/>
          <a:p>
            <a:r>
              <a:rPr lang="en-US" sz="3200" dirty="0">
                <a:solidFill>
                  <a:schemeClr val="bg1">
                    <a:lumMod val="85000"/>
                  </a:schemeClr>
                </a:solidFill>
                <a:latin typeface="Copperplate Gothic Bold"/>
              </a:rPr>
              <a:t>Trinity </a:t>
            </a:r>
            <a:r>
              <a:rPr lang="en-US" sz="3200" dirty="0" err="1">
                <a:solidFill>
                  <a:schemeClr val="bg1">
                    <a:lumMod val="85000"/>
                  </a:schemeClr>
                </a:solidFill>
                <a:latin typeface="Copperplate Gothic Bold"/>
              </a:rPr>
              <a:t>Lavra</a:t>
            </a:r>
            <a:r>
              <a:rPr lang="en-US" sz="3200" dirty="0">
                <a:solidFill>
                  <a:schemeClr val="bg1">
                    <a:lumMod val="85000"/>
                  </a:schemeClr>
                </a:solidFill>
                <a:latin typeface="Copperplate Gothic Bold"/>
              </a:rPr>
              <a:t> of </a:t>
            </a:r>
            <a:r>
              <a:rPr lang="en-US" sz="3200" dirty="0" smtClean="0">
                <a:solidFill>
                  <a:schemeClr val="bg1">
                    <a:lumMod val="85000"/>
                  </a:schemeClr>
                </a:solidFill>
                <a:latin typeface="Copperplate Gothic Bold"/>
              </a:rPr>
              <a:t>St</a:t>
            </a:r>
            <a:r>
              <a:rPr lang="en-US" sz="3200" dirty="0">
                <a:solidFill>
                  <a:schemeClr val="bg1">
                    <a:lumMod val="85000"/>
                  </a:schemeClr>
                </a:solidFill>
                <a:latin typeface="Copperplate Gothic Bold"/>
              </a:rPr>
              <a:t>. </a:t>
            </a:r>
            <a:r>
              <a:rPr lang="en-US" sz="3200" dirty="0" err="1">
                <a:solidFill>
                  <a:schemeClr val="bg1">
                    <a:lumMod val="85000"/>
                  </a:schemeClr>
                </a:solidFill>
                <a:latin typeface="Copperplate Gothic Bold"/>
              </a:rPr>
              <a:t>Sergius</a:t>
            </a:r>
            <a:r>
              <a:rPr lang="en-US" sz="3200" dirty="0">
                <a:solidFill>
                  <a:schemeClr val="bg1">
                    <a:lumMod val="85000"/>
                  </a:schemeClr>
                </a:solidFill>
                <a:latin typeface="Copperplate Gothic Bold"/>
              </a:rPr>
              <a:t>, </a:t>
            </a:r>
            <a:br>
              <a:rPr lang="en-US" sz="3200" dirty="0">
                <a:solidFill>
                  <a:schemeClr val="bg1">
                    <a:lumMod val="85000"/>
                  </a:schemeClr>
                </a:solidFill>
                <a:latin typeface="Copperplate Gothic Bold"/>
              </a:rPr>
            </a:br>
            <a:r>
              <a:rPr lang="en-US" sz="3200" dirty="0" err="1" smtClean="0">
                <a:solidFill>
                  <a:schemeClr val="bg1">
                    <a:lumMod val="85000"/>
                  </a:schemeClr>
                </a:solidFill>
                <a:latin typeface="Copperplate Gothic Bold"/>
              </a:rPr>
              <a:t>Sergiev</a:t>
            </a:r>
            <a:r>
              <a:rPr lang="en-US" sz="3200" dirty="0" smtClean="0">
                <a:solidFill>
                  <a:schemeClr val="bg1">
                    <a:lumMod val="85000"/>
                  </a:schemeClr>
                </a:solidFill>
                <a:latin typeface="Copperplate Gothic Bold"/>
              </a:rPr>
              <a:t> </a:t>
            </a:r>
            <a:r>
              <a:rPr lang="en-US" sz="3200" dirty="0" err="1">
                <a:solidFill>
                  <a:schemeClr val="bg1">
                    <a:lumMod val="85000"/>
                  </a:schemeClr>
                </a:solidFill>
                <a:latin typeface="Copperplate Gothic Bold"/>
              </a:rPr>
              <a:t>Posad</a:t>
            </a:r>
            <a:r>
              <a:rPr lang="en-US" sz="3200" dirty="0">
                <a:solidFill>
                  <a:schemeClr val="bg1">
                    <a:lumMod val="85000"/>
                  </a:schemeClr>
                </a:solidFill>
                <a:latin typeface="Copperplate Gothic Bold"/>
              </a:rPr>
              <a:t>, </a:t>
            </a:r>
            <a:r>
              <a:rPr lang="en-US" sz="3200" dirty="0" smtClean="0">
                <a:solidFill>
                  <a:schemeClr val="bg1">
                    <a:lumMod val="85000"/>
                  </a:schemeClr>
                </a:solidFill>
                <a:latin typeface="Copperplate Gothic Bold"/>
              </a:rPr>
              <a:t>Russia</a:t>
            </a:r>
          </a:p>
          <a:p>
            <a:r>
              <a:rPr lang="en-US" sz="3200" dirty="0" smtClean="0">
                <a:solidFill>
                  <a:schemeClr val="bg1">
                    <a:lumMod val="85000"/>
                  </a:schemeClr>
                </a:solidFill>
                <a:latin typeface="Copperplate Gothic Bold"/>
              </a:rPr>
              <a:t>1422</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"From the times of </a:t>
            </a:r>
            <a:r>
              <a:rPr lang="en-US" sz="3200" dirty="0" smtClean="0">
                <a:solidFill>
                  <a:schemeClr val="bg1">
                    <a:lumMod val="85000"/>
                  </a:schemeClr>
                </a:solidFill>
                <a:latin typeface="Copperplate Gothic Bold"/>
              </a:rPr>
              <a:t>St</a:t>
            </a:r>
            <a:r>
              <a:rPr lang="en-US" sz="3200" dirty="0">
                <a:solidFill>
                  <a:schemeClr val="bg1">
                    <a:lumMod val="85000"/>
                  </a:schemeClr>
                </a:solidFill>
                <a:latin typeface="Copperplate Gothic Bold"/>
              </a:rPr>
              <a:t>. </a:t>
            </a:r>
            <a:r>
              <a:rPr lang="en-US" sz="3200" dirty="0" err="1">
                <a:solidFill>
                  <a:schemeClr val="bg1">
                    <a:lumMod val="85000"/>
                  </a:schemeClr>
                </a:solidFill>
                <a:latin typeface="Copperplate Gothic Bold"/>
              </a:rPr>
              <a:t>Sergius</a:t>
            </a:r>
            <a:r>
              <a:rPr lang="en-US" sz="3200" dirty="0">
                <a:solidFill>
                  <a:schemeClr val="bg1">
                    <a:lumMod val="85000"/>
                  </a:schemeClr>
                </a:solidFill>
                <a:latin typeface="Copperplate Gothic Bold"/>
              </a:rPr>
              <a:t>, the Trinity </a:t>
            </a:r>
            <a:r>
              <a:rPr lang="en-US" sz="3200" dirty="0" err="1">
                <a:solidFill>
                  <a:schemeClr val="bg1">
                    <a:lumMod val="85000"/>
                  </a:schemeClr>
                </a:solidFill>
                <a:latin typeface="Copperplate Gothic Bold"/>
              </a:rPr>
              <a:t>Lavra</a:t>
            </a:r>
            <a:r>
              <a:rPr lang="en-US" sz="3200" dirty="0">
                <a:solidFill>
                  <a:schemeClr val="bg1">
                    <a:lumMod val="85000"/>
                  </a:schemeClr>
                </a:solidFill>
                <a:latin typeface="Copperplate Gothic Bold"/>
              </a:rPr>
              <a:t> of St. </a:t>
            </a:r>
            <a:r>
              <a:rPr lang="en-US" sz="3200" dirty="0" err="1">
                <a:solidFill>
                  <a:schemeClr val="bg1">
                    <a:lumMod val="85000"/>
                  </a:schemeClr>
                </a:solidFill>
                <a:latin typeface="Copperplate Gothic Bold"/>
              </a:rPr>
              <a:t>Sergius</a:t>
            </a:r>
            <a:r>
              <a:rPr lang="en-US" sz="3200" dirty="0">
                <a:solidFill>
                  <a:schemeClr val="bg1">
                    <a:lumMod val="85000"/>
                  </a:schemeClr>
                </a:solidFill>
                <a:latin typeface="Copperplate Gothic Bold"/>
              </a:rPr>
              <a:t> </a:t>
            </a:r>
            <a:r>
              <a:rPr lang="en-US" sz="3200" dirty="0" smtClean="0">
                <a:solidFill>
                  <a:schemeClr val="bg1">
                    <a:lumMod val="85000"/>
                  </a:schemeClr>
                </a:solidFill>
                <a:latin typeface="Copperplate Gothic Bold"/>
              </a:rPr>
              <a:t>has </a:t>
            </a:r>
            <a:r>
              <a:rPr lang="en-US" sz="3200" dirty="0">
                <a:solidFill>
                  <a:schemeClr val="bg1">
                    <a:lumMod val="85000"/>
                  </a:schemeClr>
                </a:solidFill>
                <a:latin typeface="Copperplate Gothic Bold"/>
              </a:rPr>
              <a:t>been the center </a:t>
            </a:r>
            <a:r>
              <a:rPr lang="en-US" sz="3200" dirty="0" smtClean="0">
                <a:solidFill>
                  <a:schemeClr val="bg1">
                    <a:lumMod val="85000"/>
                  </a:schemeClr>
                </a:solidFill>
                <a:latin typeface="Copperplate Gothic Bold"/>
              </a:rPr>
              <a:t>of </a:t>
            </a:r>
            <a:r>
              <a:rPr lang="en-US" sz="3200" dirty="0">
                <a:solidFill>
                  <a:schemeClr val="bg1">
                    <a:lumMod val="85000"/>
                  </a:schemeClr>
                </a:solidFill>
                <a:latin typeface="Copperplate Gothic Bold"/>
              </a:rPr>
              <a:t>Russian piety and nationalism."</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"the most important Russian monastery and the spiritual </a:t>
            </a:r>
            <a:r>
              <a:rPr lang="en-US" sz="3200" dirty="0" err="1">
                <a:solidFill>
                  <a:schemeClr val="bg1">
                    <a:lumMod val="85000"/>
                  </a:schemeClr>
                </a:solidFill>
                <a:latin typeface="Copperplate Gothic Bold"/>
              </a:rPr>
              <a:t>centre</a:t>
            </a:r>
            <a:r>
              <a:rPr lang="en-US" sz="3200" dirty="0">
                <a:solidFill>
                  <a:schemeClr val="bg1">
                    <a:lumMod val="85000"/>
                  </a:schemeClr>
                </a:solidFill>
                <a:latin typeface="Copperplate Gothic Bold"/>
              </a:rPr>
              <a:t> of the Russian Orthodox Church.</a:t>
            </a:r>
            <a:r>
              <a:rPr lang="en-US" sz="3200" dirty="0" smtClean="0">
                <a:solidFill>
                  <a:schemeClr val="bg1">
                    <a:lumMod val="85000"/>
                  </a:schemeClr>
                </a:solidFill>
                <a:latin typeface="Copperplate Gothic Bold"/>
              </a:rPr>
              <a:t>"</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653946553"/>
      </p:ext>
    </p:extLst>
  </p:cSld>
  <p:clrMapOvr>
    <a:masterClrMapping/>
  </p:clrMapOvr>
  <p:timing>
    <p:tnLst>
      <p:par>
        <p:cTn xmlns:p14="http://schemas.microsoft.com/office/powerpoint/2010/mai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00px-The_Trinity_Cathedral_Troitse_Sergiyeva_Lav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721" y="0"/>
            <a:ext cx="4572000" cy="6858000"/>
          </a:xfrm>
          <a:prstGeom prst="rect">
            <a:avLst/>
          </a:prstGeom>
        </p:spPr>
      </p:pic>
    </p:spTree>
    <p:extLst>
      <p:ext uri="{BB962C8B-B14F-4D97-AF65-F5344CB8AC3E}">
        <p14:creationId xmlns:p14="http://schemas.microsoft.com/office/powerpoint/2010/main" val="2052135263"/>
      </p:ext>
    </p:extLst>
  </p:cSld>
  <p:clrMapOvr>
    <a:masterClrMapping/>
  </p:clrMapOvr>
  <p:timing>
    <p:tnLst>
      <p:par>
        <p:cTn xmlns:p14="http://schemas.microsoft.com/office/powerpoint/2010/mai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rgiev lavra abov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30" y="0"/>
            <a:ext cx="9107570" cy="6858000"/>
          </a:xfrm>
          <a:prstGeom prst="rect">
            <a:avLst/>
          </a:prstGeom>
        </p:spPr>
      </p:pic>
    </p:spTree>
    <p:extLst>
      <p:ext uri="{BB962C8B-B14F-4D97-AF65-F5344CB8AC3E}">
        <p14:creationId xmlns:p14="http://schemas.microsoft.com/office/powerpoint/2010/main" val="3115760313"/>
      </p:ext>
    </p:extLst>
  </p:cSld>
  <p:clrMapOvr>
    <a:masterClrMapping/>
  </p:clrMapOvr>
  <p:timing>
    <p:tnLst>
      <p:par>
        <p:cTn xmlns:p14="http://schemas.microsoft.com/office/powerpoint/2010/mai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291939"/>
            <a:ext cx="8396515" cy="6494085"/>
          </a:xfrm>
          <a:prstGeom prst="rect">
            <a:avLst/>
          </a:prstGeom>
          <a:noFill/>
        </p:spPr>
        <p:txBody>
          <a:bodyPr wrap="square" rtlCol="0">
            <a:spAutoFit/>
          </a:bodyPr>
          <a:lstStyle/>
          <a:p>
            <a:r>
              <a:rPr lang="en-US" sz="3200" dirty="0" smtClean="0">
                <a:solidFill>
                  <a:schemeClr val="bg1">
                    <a:lumMod val="85000"/>
                  </a:schemeClr>
                </a:solidFill>
                <a:latin typeface="Copperplate Gothic Bold"/>
              </a:rPr>
              <a:t>Ulugh Beg Madrasa,</a:t>
            </a:r>
          </a:p>
          <a:p>
            <a:r>
              <a:rPr lang="en-US" sz="3200" dirty="0" smtClean="0">
                <a:solidFill>
                  <a:schemeClr val="bg1">
                    <a:lumMod val="85000"/>
                  </a:schemeClr>
                </a:solidFill>
                <a:latin typeface="Copperplate Gothic Bold"/>
              </a:rPr>
              <a:t>Samarkand, Uzbekistan</a:t>
            </a:r>
            <a:br>
              <a:rPr lang="en-US" sz="3200" dirty="0" smtClean="0">
                <a:solidFill>
                  <a:schemeClr val="bg1">
                    <a:lumMod val="85000"/>
                  </a:schemeClr>
                </a:solidFill>
                <a:latin typeface="Copperplate Gothic Bold"/>
              </a:rPr>
            </a:br>
            <a:r>
              <a:rPr lang="en-US" sz="3200" dirty="0" smtClean="0">
                <a:solidFill>
                  <a:schemeClr val="bg1">
                    <a:lumMod val="85000"/>
                  </a:schemeClr>
                </a:solidFill>
                <a:latin typeface="Copperplate Gothic Bold"/>
              </a:rPr>
              <a:t>1417-1420</a:t>
            </a:r>
          </a:p>
          <a:p>
            <a:endParaRPr lang="en-US" sz="3200" dirty="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"Ulugh </a:t>
            </a:r>
            <a:r>
              <a:rPr lang="en-US" sz="3200" dirty="0">
                <a:solidFill>
                  <a:schemeClr val="bg1">
                    <a:lumMod val="85000"/>
                  </a:schemeClr>
                </a:solidFill>
                <a:latin typeface="Copperplate Gothic Bold"/>
              </a:rPr>
              <a:t>Beg was </a:t>
            </a:r>
            <a:r>
              <a:rPr lang="en-US" sz="3200" dirty="0" smtClean="0">
                <a:solidFill>
                  <a:schemeClr val="bg1">
                    <a:lumMod val="85000"/>
                  </a:schemeClr>
                </a:solidFill>
                <a:latin typeface="Copperplate Gothic Bold"/>
              </a:rPr>
              <a:t>[...] </a:t>
            </a:r>
            <a:r>
              <a:rPr lang="en-US" sz="3200" dirty="0">
                <a:solidFill>
                  <a:schemeClr val="bg1">
                    <a:lumMod val="85000"/>
                  </a:schemeClr>
                </a:solidFill>
                <a:latin typeface="Copperplate Gothic Bold"/>
              </a:rPr>
              <a:t>notable for his work in astronomy-related mathematics, such as trigonometry and spherical </a:t>
            </a:r>
            <a:r>
              <a:rPr lang="en-US" sz="3200" dirty="0" smtClean="0">
                <a:solidFill>
                  <a:schemeClr val="bg1">
                    <a:lumMod val="85000"/>
                  </a:schemeClr>
                </a:solidFill>
                <a:latin typeface="Copperplate Gothic Bold"/>
              </a:rPr>
              <a:t>geometry. [...] </a:t>
            </a:r>
            <a:br>
              <a:rPr lang="en-US" sz="3200" dirty="0" smtClean="0">
                <a:solidFill>
                  <a:schemeClr val="bg1">
                    <a:lumMod val="85000"/>
                  </a:schemeClr>
                </a:solidFill>
                <a:latin typeface="Copperplate Gothic Bold"/>
              </a:rPr>
            </a:br>
            <a:r>
              <a:rPr lang="en-US" sz="3200" dirty="0" smtClean="0">
                <a:solidFill>
                  <a:schemeClr val="bg1">
                    <a:lumMod val="85000"/>
                  </a:schemeClr>
                </a:solidFill>
                <a:latin typeface="Copperplate Gothic Bold"/>
              </a:rPr>
              <a:t>He </a:t>
            </a:r>
            <a:r>
              <a:rPr lang="en-US" sz="3200" dirty="0">
                <a:solidFill>
                  <a:schemeClr val="bg1">
                    <a:lumMod val="85000"/>
                  </a:schemeClr>
                </a:solidFill>
                <a:latin typeface="Copperplate Gothic Bold"/>
              </a:rPr>
              <a:t>ruled Uzbekistan, Tajikistan, Turkmenistan, Kyrgyzstan, southern Kazakhstan and most of Afghanistan for almost half a century from 1411 to 1449</a:t>
            </a:r>
            <a:r>
              <a:rPr lang="en-US" sz="3200" dirty="0" smtClean="0">
                <a:solidFill>
                  <a:schemeClr val="bg1">
                    <a:lumMod val="85000"/>
                  </a:schemeClr>
                </a:solidFill>
                <a:latin typeface="Copperplate Gothic Bold"/>
              </a:rPr>
              <a:t>."</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491843526"/>
      </p:ext>
    </p:extLst>
  </p:cSld>
  <p:clrMapOvr>
    <a:masterClrMapping/>
  </p:clrMapOvr>
  <p:timing>
    <p:tnLst>
      <p:par>
        <p:cTn xmlns:p14="http://schemas.microsoft.com/office/powerpoint/2010/mai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Rajasthan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710200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2795" y="2353301"/>
            <a:ext cx="8555273" cy="3046988"/>
          </a:xfrm>
          <a:prstGeom prst="rect">
            <a:avLst/>
          </a:prstGeom>
          <a:noFill/>
        </p:spPr>
        <p:txBody>
          <a:bodyPr wrap="square" rtlCol="0">
            <a:spAutoFit/>
          </a:bodyPr>
          <a:lstStyle/>
          <a:p>
            <a:r>
              <a:rPr lang="en-US" sz="3200" dirty="0">
                <a:solidFill>
                  <a:schemeClr val="bg1">
                    <a:lumMod val="85000"/>
                  </a:schemeClr>
                </a:solidFill>
                <a:latin typeface="Copperplate Gothic Bold"/>
              </a:rPr>
              <a:t>B</a:t>
            </a:r>
            <a:r>
              <a:rPr lang="en-US" sz="3200" dirty="0" smtClean="0">
                <a:solidFill>
                  <a:schemeClr val="bg1">
                    <a:lumMod val="85000"/>
                  </a:schemeClr>
                </a:solidFill>
                <a:latin typeface="Copperplate Gothic Bold"/>
              </a:rPr>
              <a:t>asilica St. Denis, </a:t>
            </a:r>
          </a:p>
          <a:p>
            <a:r>
              <a:rPr lang="en-US" sz="3200" dirty="0" smtClean="0">
                <a:solidFill>
                  <a:schemeClr val="bg1">
                    <a:lumMod val="85000"/>
                  </a:schemeClr>
                </a:solidFill>
                <a:latin typeface="Copperplate Gothic Bold"/>
              </a:rPr>
              <a:t>Paris </a:t>
            </a:r>
          </a:p>
          <a:p>
            <a:r>
              <a:rPr lang="en-US" sz="3200" dirty="0" smtClean="0">
                <a:solidFill>
                  <a:schemeClr val="bg1">
                    <a:lumMod val="85000"/>
                  </a:schemeClr>
                </a:solidFill>
                <a:latin typeface="Copperplate Gothic Bold"/>
              </a:rPr>
              <a:t>1144</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all but three French kings are entombed </a:t>
            </a:r>
            <a:r>
              <a:rPr lang="en-US" sz="3200" dirty="0" smtClean="0">
                <a:solidFill>
                  <a:schemeClr val="bg1">
                    <a:lumMod val="85000"/>
                  </a:schemeClr>
                </a:solidFill>
                <a:latin typeface="Copperplate Gothic Bold"/>
              </a:rPr>
              <a:t>here  </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778473397"/>
      </p:ext>
    </p:extLst>
  </p:cSld>
  <p:clrMapOvr>
    <a:masterClrMapping/>
  </p:clrMapOvr>
  <p:timing>
    <p:tnLst>
      <p:par>
        <p:cTn xmlns:p14="http://schemas.microsoft.com/office/powerpoint/2010/mai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Ulugbek_madrasah_-_6_pishtaq_-_central_porch_detai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51212"/>
            <a:ext cx="9123645" cy="6087182"/>
          </a:xfrm>
          <a:prstGeom prst="rect">
            <a:avLst/>
          </a:prstGeom>
        </p:spPr>
      </p:pic>
    </p:spTree>
    <p:extLst>
      <p:ext uri="{BB962C8B-B14F-4D97-AF65-F5344CB8AC3E}">
        <p14:creationId xmlns:p14="http://schemas.microsoft.com/office/powerpoint/2010/main" val="307132323"/>
      </p:ext>
    </p:extLst>
  </p:cSld>
  <p:clrMapOvr>
    <a:masterClrMapping/>
  </p:clrMapOvr>
  <p:timing>
    <p:tnLst>
      <p:par>
        <p:cTn xmlns:p14="http://schemas.microsoft.com/office/powerpoint/2010/mai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Rajasthan_Minar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0930003"/>
      </p:ext>
    </p:extLst>
  </p:cSld>
  <p:clrMapOvr>
    <a:masterClrMapping/>
  </p:clrMapOvr>
  <p:timing>
    <p:tnLst>
      <p:par>
        <p:cTn xmlns:p14="http://schemas.microsoft.com/office/powerpoint/2010/mai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Ulugbek_madrasah_-_Inside_-_courtyard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67654"/>
            <a:ext cx="9176869" cy="6122692"/>
          </a:xfrm>
          <a:prstGeom prst="rect">
            <a:avLst/>
          </a:prstGeom>
        </p:spPr>
      </p:pic>
    </p:spTree>
    <p:extLst>
      <p:ext uri="{BB962C8B-B14F-4D97-AF65-F5344CB8AC3E}">
        <p14:creationId xmlns:p14="http://schemas.microsoft.com/office/powerpoint/2010/main" val="4038364141"/>
      </p:ext>
    </p:extLst>
  </p:cSld>
  <p:clrMapOvr>
    <a:masterClrMapping/>
  </p:clrMapOvr>
  <p:timing>
    <p:tnLst>
      <p:par>
        <p:cTn xmlns:p14="http://schemas.microsoft.com/office/powerpoint/2010/mai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1219295"/>
            <a:ext cx="8396515" cy="3539430"/>
          </a:xfrm>
          <a:prstGeom prst="rect">
            <a:avLst/>
          </a:prstGeom>
          <a:noFill/>
        </p:spPr>
        <p:txBody>
          <a:bodyPr wrap="square" rtlCol="0">
            <a:spAutoFit/>
          </a:bodyPr>
          <a:lstStyle/>
          <a:p>
            <a:r>
              <a:rPr lang="en-US" sz="3200" dirty="0" err="1">
                <a:solidFill>
                  <a:schemeClr val="bg1">
                    <a:lumMod val="85000"/>
                  </a:schemeClr>
                </a:solidFill>
                <a:latin typeface="Copperplate Gothic Bold"/>
              </a:rPr>
              <a:t>Voronet</a:t>
            </a:r>
            <a:r>
              <a:rPr lang="en-US" sz="3200" dirty="0">
                <a:solidFill>
                  <a:schemeClr val="bg1">
                    <a:lumMod val="85000"/>
                  </a:schemeClr>
                </a:solidFill>
                <a:latin typeface="Copperplate Gothic Bold"/>
              </a:rPr>
              <a:t> Monastery, </a:t>
            </a:r>
            <a:endParaRPr lang="en-US" sz="3200" dirty="0" smtClean="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Romania</a:t>
            </a:r>
            <a:r>
              <a:rPr lang="en-US" sz="3200" dirty="0">
                <a:solidFill>
                  <a:schemeClr val="bg1">
                    <a:lumMod val="85000"/>
                  </a:schemeClr>
                </a:solidFill>
                <a:latin typeface="Copperplate Gothic Bold"/>
              </a:rPr>
              <a:t>, </a:t>
            </a:r>
            <a:r>
              <a:rPr lang="en-US" sz="3200" dirty="0" smtClean="0">
                <a:solidFill>
                  <a:schemeClr val="bg1">
                    <a:lumMod val="85000"/>
                  </a:schemeClr>
                </a:solidFill>
                <a:latin typeface="Copperplate Gothic Bold"/>
              </a:rPr>
              <a:t>1488</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One of the painted churches of Romania</a:t>
            </a:r>
            <a:r>
              <a:rPr lang="en-US" sz="3200" dirty="0" smtClean="0">
                <a:solidFill>
                  <a:schemeClr val="bg1">
                    <a:lumMod val="85000"/>
                  </a:schemeClr>
                </a:solidFill>
                <a:latin typeface="Copperplate Gothic Bold"/>
              </a:rPr>
              <a:t>, it's </a:t>
            </a:r>
            <a:r>
              <a:rPr lang="en-US" sz="3200" dirty="0">
                <a:solidFill>
                  <a:schemeClr val="bg1">
                    <a:lumMod val="85000"/>
                  </a:schemeClr>
                </a:solidFill>
                <a:latin typeface="Copperplate Gothic Bold"/>
              </a:rPr>
              <a:t>a UNESCO World Heritage Site</a:t>
            </a:r>
          </a:p>
          <a:p>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594315766"/>
      </p:ext>
    </p:extLst>
  </p:cSld>
  <p:clrMapOvr>
    <a:masterClrMapping/>
  </p:clrMapOvr>
  <p:timing>
    <p:tnLst>
      <p:par>
        <p:cTn xmlns:p14="http://schemas.microsoft.com/office/powerpoint/2010/mai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3" y="-17641"/>
            <a:ext cx="9143999" cy="1732141"/>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640px-Voronet_Monastery_-_Romania_-_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
            <a:ext cx="9143996" cy="6857997"/>
          </a:xfrm>
          <a:prstGeom prst="rect">
            <a:avLst/>
          </a:prstGeom>
        </p:spPr>
      </p:pic>
    </p:spTree>
    <p:extLst>
      <p:ext uri="{BB962C8B-B14F-4D97-AF65-F5344CB8AC3E}">
        <p14:creationId xmlns:p14="http://schemas.microsoft.com/office/powerpoint/2010/main" val="1363700219"/>
      </p:ext>
    </p:extLst>
  </p:cSld>
  <p:clrMapOvr>
    <a:masterClrMapping/>
  </p:clrMapOvr>
  <p:timing>
    <p:tnLst>
      <p:par>
        <p:cTn xmlns:p14="http://schemas.microsoft.com/office/powerpoint/2010/mai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1668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67908"/>
            <a:ext cx="9144001" cy="6119628"/>
          </a:xfrm>
          <a:prstGeom prst="rect">
            <a:avLst/>
          </a:prstGeom>
        </p:spPr>
      </p:pic>
    </p:spTree>
    <p:extLst>
      <p:ext uri="{BB962C8B-B14F-4D97-AF65-F5344CB8AC3E}">
        <p14:creationId xmlns:p14="http://schemas.microsoft.com/office/powerpoint/2010/main" val="1161178350"/>
      </p:ext>
    </p:extLst>
  </p:cSld>
  <p:clrMapOvr>
    <a:masterClrMapping/>
  </p:clrMapOvr>
  <p:timing>
    <p:tnLst>
      <p:par>
        <p:cTn xmlns:p14="http://schemas.microsoft.com/office/powerpoint/2010/mai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flipH="1">
            <a:off x="3916022" y="2660051"/>
            <a:ext cx="793789" cy="1015663"/>
          </a:xfrm>
          <a:prstGeom prst="rect">
            <a:avLst/>
          </a:prstGeom>
          <a:noFill/>
        </p:spPr>
        <p:txBody>
          <a:bodyPr wrap="square" rtlCol="0">
            <a:spAutoFit/>
          </a:bodyPr>
          <a:lstStyle/>
          <a:p>
            <a:r>
              <a:rPr lang="en-US" sz="6000" b="1" dirty="0" err="1" smtClean="0">
                <a:solidFill>
                  <a:schemeClr val="bg1">
                    <a:lumMod val="95000"/>
                  </a:schemeClr>
                </a:solidFill>
                <a:latin typeface="Lucida Grande"/>
                <a:ea typeface="Lucida Grande"/>
                <a:cs typeface="Lucida Grande"/>
              </a:rPr>
              <a:t>Ω</a:t>
            </a:r>
            <a:endParaRPr lang="en-US" sz="6000" b="1" dirty="0" smtClean="0">
              <a:solidFill>
                <a:schemeClr val="bg1">
                  <a:lumMod val="95000"/>
                </a:schemeClr>
              </a:solidFill>
              <a:latin typeface="Copperplate Gothic Bold"/>
            </a:endParaRPr>
          </a:p>
        </p:txBody>
      </p:sp>
    </p:spTree>
    <p:extLst>
      <p:ext uri="{BB962C8B-B14F-4D97-AF65-F5344CB8AC3E}">
        <p14:creationId xmlns:p14="http://schemas.microsoft.com/office/powerpoint/2010/main" val="262584368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0" y="35281"/>
            <a:ext cx="9144000" cy="546877"/>
          </a:xfrm>
          <a:prstGeom prst="rect">
            <a:avLst/>
          </a:prstGeom>
          <a:noFill/>
        </p:spPr>
        <p:txBody>
          <a:bodyPr wrap="square" rtlCol="0">
            <a:noAutofit/>
          </a:bodyPr>
          <a:lstStyle/>
          <a:p>
            <a:r>
              <a:rPr lang="en-US" sz="2400" dirty="0" smtClean="0">
                <a:solidFill>
                  <a:schemeClr val="bg1">
                    <a:lumMod val="85000"/>
                  </a:schemeClr>
                </a:solidFill>
                <a:latin typeface="Copperplate Gothic Bold"/>
              </a:rPr>
              <a:t>"[Denis] </a:t>
            </a:r>
            <a:r>
              <a:rPr lang="en-US" sz="2400" dirty="0">
                <a:solidFill>
                  <a:schemeClr val="bg1">
                    <a:lumMod val="85000"/>
                  </a:schemeClr>
                </a:solidFill>
                <a:latin typeface="Copperplate Gothic Bold"/>
              </a:rPr>
              <a:t>was </a:t>
            </a:r>
            <a:r>
              <a:rPr lang="en-US" sz="2400" dirty="0" smtClean="0">
                <a:solidFill>
                  <a:schemeClr val="bg1">
                    <a:lumMod val="85000"/>
                  </a:schemeClr>
                </a:solidFill>
                <a:latin typeface="Copperplate Gothic Bold"/>
              </a:rPr>
              <a:t>martyred [...] </a:t>
            </a:r>
            <a:r>
              <a:rPr lang="en-US" sz="2400" dirty="0">
                <a:solidFill>
                  <a:schemeClr val="bg1">
                    <a:lumMod val="85000"/>
                  </a:schemeClr>
                </a:solidFill>
                <a:latin typeface="Copperplate Gothic Bold"/>
              </a:rPr>
              <a:t>in connection with the </a:t>
            </a:r>
            <a:r>
              <a:rPr lang="en-US" sz="2400" dirty="0" err="1">
                <a:solidFill>
                  <a:schemeClr val="bg1">
                    <a:lumMod val="85000"/>
                  </a:schemeClr>
                </a:solidFill>
                <a:latin typeface="Copperplate Gothic Bold"/>
              </a:rPr>
              <a:t>Decian</a:t>
            </a:r>
            <a:r>
              <a:rPr lang="en-US" sz="2400" dirty="0">
                <a:solidFill>
                  <a:schemeClr val="bg1">
                    <a:lumMod val="85000"/>
                  </a:schemeClr>
                </a:solidFill>
                <a:latin typeface="Copperplate Gothic Bold"/>
              </a:rPr>
              <a:t> persecution of Christians, shortly after 250 AD. Denis is said to have picked his head up after being decapitated, walked ten </a:t>
            </a:r>
            <a:r>
              <a:rPr lang="en-US" sz="2400" dirty="0" err="1">
                <a:solidFill>
                  <a:schemeClr val="bg1">
                    <a:lumMod val="85000"/>
                  </a:schemeClr>
                </a:solidFill>
                <a:latin typeface="Copperplate Gothic Bold"/>
              </a:rPr>
              <a:t>kilometres</a:t>
            </a:r>
            <a:r>
              <a:rPr lang="en-US" sz="2400" dirty="0">
                <a:solidFill>
                  <a:schemeClr val="bg1">
                    <a:lumMod val="85000"/>
                  </a:schemeClr>
                </a:solidFill>
                <a:latin typeface="Copperplate Gothic Bold"/>
              </a:rPr>
              <a:t> (six miles), while preaching a sermon of repentance the entire way, </a:t>
            </a:r>
            <a:r>
              <a:rPr lang="en-US" sz="2400" dirty="0" smtClean="0">
                <a:solidFill>
                  <a:schemeClr val="bg1">
                    <a:lumMod val="85000"/>
                  </a:schemeClr>
                </a:solidFill>
                <a:latin typeface="Copperplate Gothic Bold"/>
              </a:rPr>
              <a:t>making </a:t>
            </a:r>
            <a:r>
              <a:rPr lang="en-US" sz="2400" dirty="0">
                <a:solidFill>
                  <a:schemeClr val="bg1">
                    <a:lumMod val="85000"/>
                  </a:schemeClr>
                </a:solidFill>
                <a:latin typeface="Copperplate Gothic Bold"/>
              </a:rPr>
              <a:t>him </a:t>
            </a:r>
            <a:r>
              <a:rPr lang="en-US" sz="2400" dirty="0" smtClean="0">
                <a:solidFill>
                  <a:schemeClr val="bg1">
                    <a:lumMod val="85000"/>
                  </a:schemeClr>
                </a:solidFill>
                <a:latin typeface="Copperplate Gothic Bold"/>
              </a:rPr>
              <a:t>one </a:t>
            </a:r>
            <a:r>
              <a:rPr lang="en-US" sz="2400" dirty="0">
                <a:solidFill>
                  <a:schemeClr val="bg1">
                    <a:lumMod val="85000"/>
                  </a:schemeClr>
                </a:solidFill>
                <a:latin typeface="Copperplate Gothic Bold"/>
              </a:rPr>
              <a:t>of many </a:t>
            </a:r>
            <a:r>
              <a:rPr lang="en-US" sz="2400" dirty="0" err="1" smtClean="0">
                <a:solidFill>
                  <a:schemeClr val="bg1">
                    <a:lumMod val="85000"/>
                  </a:schemeClr>
                </a:solidFill>
                <a:latin typeface="Copperplate Gothic Bold"/>
              </a:rPr>
              <a:t>cephalophores</a:t>
            </a:r>
            <a:r>
              <a:rPr lang="en-US" sz="2400" dirty="0" smtClean="0">
                <a:solidFill>
                  <a:schemeClr val="bg1">
                    <a:lumMod val="85000"/>
                  </a:schemeClr>
                </a:solidFill>
                <a:latin typeface="Copperplate Gothic Bold"/>
              </a:rPr>
              <a:t> </a:t>
            </a:r>
          </a:p>
          <a:p>
            <a:r>
              <a:rPr lang="en-US" sz="2400" dirty="0" smtClean="0">
                <a:solidFill>
                  <a:schemeClr val="bg1">
                    <a:lumMod val="85000"/>
                  </a:schemeClr>
                </a:solidFill>
                <a:latin typeface="Copperplate Gothic Bold"/>
              </a:rPr>
              <a:t>in hagiology."</a:t>
            </a:r>
          </a:p>
          <a:p>
            <a:endParaRPr lang="en-US" sz="2400" dirty="0">
              <a:solidFill>
                <a:schemeClr val="bg1">
                  <a:lumMod val="85000"/>
                </a:schemeClr>
              </a:solidFill>
              <a:latin typeface="Copperplate Gothic Bold"/>
            </a:endParaRPr>
          </a:p>
          <a:p>
            <a:r>
              <a:rPr lang="en-US" sz="2400" dirty="0">
                <a:solidFill>
                  <a:schemeClr val="bg1">
                    <a:lumMod val="85000"/>
                  </a:schemeClr>
                </a:solidFill>
                <a:latin typeface="Copperplate Gothic Bold"/>
              </a:rPr>
              <a:t>"The site where he </a:t>
            </a:r>
            <a:r>
              <a:rPr lang="en-US" sz="2400" dirty="0" smtClean="0">
                <a:solidFill>
                  <a:schemeClr val="bg1">
                    <a:lumMod val="85000"/>
                  </a:schemeClr>
                </a:solidFill>
                <a:latin typeface="Copperplate Gothic Bold"/>
              </a:rPr>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 </a:t>
            </a:r>
            <a:r>
              <a:rPr lang="en-US" sz="2400" dirty="0">
                <a:solidFill>
                  <a:schemeClr val="bg1">
                    <a:lumMod val="85000"/>
                  </a:schemeClr>
                </a:solidFill>
                <a:latin typeface="Copperplate Gothic Bold"/>
              </a:rPr>
              <a:t>actually died </a:t>
            </a:r>
            <a:r>
              <a:rPr lang="en-US" sz="2400" dirty="0" smtClean="0">
                <a:solidFill>
                  <a:schemeClr val="bg1">
                    <a:lumMod val="85000"/>
                  </a:schemeClr>
                </a:solidFill>
                <a:latin typeface="Copperplate Gothic Bold"/>
              </a:rPr>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was </a:t>
            </a:r>
            <a:r>
              <a:rPr lang="en-US" sz="2400" dirty="0">
                <a:solidFill>
                  <a:schemeClr val="bg1">
                    <a:lumMod val="85000"/>
                  </a:schemeClr>
                </a:solidFill>
                <a:latin typeface="Copperplate Gothic Bold"/>
              </a:rPr>
              <a:t>marked by a </a:t>
            </a:r>
            <a:r>
              <a:rPr lang="en-US" sz="2400" dirty="0" smtClean="0">
                <a:solidFill>
                  <a:schemeClr val="bg1">
                    <a:lumMod val="85000"/>
                  </a:schemeClr>
                </a:solidFill>
                <a:latin typeface="Copperplate Gothic Bold"/>
              </a:rPr>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small </a:t>
            </a:r>
            <a:r>
              <a:rPr lang="en-US" sz="2400" dirty="0">
                <a:solidFill>
                  <a:schemeClr val="bg1">
                    <a:lumMod val="85000"/>
                  </a:schemeClr>
                </a:solidFill>
                <a:latin typeface="Copperplate Gothic Bold"/>
              </a:rPr>
              <a:t>shrine that </a:t>
            </a:r>
            <a:r>
              <a:rPr lang="en-US" sz="2400" dirty="0" smtClean="0">
                <a:solidFill>
                  <a:schemeClr val="bg1">
                    <a:lumMod val="85000"/>
                  </a:schemeClr>
                </a:solidFill>
                <a:latin typeface="Copperplate Gothic Bold"/>
              </a:rPr>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developed </a:t>
            </a:r>
            <a:r>
              <a:rPr lang="en-US" sz="2400" dirty="0">
                <a:solidFill>
                  <a:schemeClr val="bg1">
                    <a:lumMod val="85000"/>
                  </a:schemeClr>
                </a:solidFill>
                <a:latin typeface="Copperplate Gothic Bold"/>
              </a:rPr>
              <a:t>into the </a:t>
            </a:r>
            <a:r>
              <a:rPr lang="en-US" sz="2400" dirty="0" smtClean="0">
                <a:solidFill>
                  <a:schemeClr val="bg1">
                    <a:lumMod val="85000"/>
                  </a:schemeClr>
                </a:solidFill>
                <a:latin typeface="Copperplate Gothic Bold"/>
              </a:rPr>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Saint </a:t>
            </a:r>
            <a:r>
              <a:rPr lang="en-US" sz="2400" dirty="0">
                <a:solidFill>
                  <a:schemeClr val="bg1">
                    <a:lumMod val="85000"/>
                  </a:schemeClr>
                </a:solidFill>
                <a:latin typeface="Copperplate Gothic Bold"/>
              </a:rPr>
              <a:t>Denis </a:t>
            </a:r>
            <a:r>
              <a:rPr lang="en-US" sz="2400" dirty="0" smtClean="0">
                <a:solidFill>
                  <a:schemeClr val="bg1">
                    <a:lumMod val="85000"/>
                  </a:schemeClr>
                </a:solidFill>
                <a:latin typeface="Copperplate Gothic Bold"/>
              </a:rPr>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Basilica</a:t>
            </a:r>
            <a:r>
              <a:rPr lang="en-US" sz="2400" dirty="0">
                <a:solidFill>
                  <a:schemeClr val="bg1">
                    <a:lumMod val="85000"/>
                  </a:schemeClr>
                </a:solidFill>
                <a:latin typeface="Copperplate Gothic Bold"/>
              </a:rPr>
              <a:t>, which </a:t>
            </a:r>
            <a:r>
              <a:rPr lang="en-US" sz="2400" dirty="0" smtClean="0">
                <a:solidFill>
                  <a:schemeClr val="bg1">
                    <a:lumMod val="85000"/>
                  </a:schemeClr>
                </a:solidFill>
                <a:latin typeface="Copperplate Gothic Bold"/>
              </a:rPr>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became </a:t>
            </a:r>
            <a:r>
              <a:rPr lang="en-US" sz="2400" dirty="0">
                <a:solidFill>
                  <a:schemeClr val="bg1">
                    <a:lumMod val="85000"/>
                  </a:schemeClr>
                </a:solidFill>
                <a:latin typeface="Copperplate Gothic Bold"/>
              </a:rPr>
              <a:t>the burial </a:t>
            </a:r>
            <a:r>
              <a:rPr lang="en-US" sz="2400" dirty="0" smtClean="0">
                <a:solidFill>
                  <a:schemeClr val="bg1">
                    <a:lumMod val="85000"/>
                  </a:schemeClr>
                </a:solidFill>
                <a:latin typeface="Copperplate Gothic Bold"/>
              </a:rPr>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place </a:t>
            </a:r>
            <a:r>
              <a:rPr lang="en-US" sz="2400" dirty="0">
                <a:solidFill>
                  <a:schemeClr val="bg1">
                    <a:lumMod val="85000"/>
                  </a:schemeClr>
                </a:solidFill>
                <a:latin typeface="Copperplate Gothic Bold"/>
              </a:rPr>
              <a:t>for the </a:t>
            </a:r>
            <a:r>
              <a:rPr lang="en-US" sz="2400" dirty="0" smtClean="0">
                <a:solidFill>
                  <a:schemeClr val="bg1">
                    <a:lumMod val="85000"/>
                  </a:schemeClr>
                </a:solidFill>
                <a:latin typeface="Copperplate Gothic Bold"/>
              </a:rPr>
              <a:t/>
            </a:r>
            <a:br>
              <a:rPr lang="en-US" sz="2400" dirty="0" smtClean="0">
                <a:solidFill>
                  <a:schemeClr val="bg1">
                    <a:lumMod val="85000"/>
                  </a:schemeClr>
                </a:solidFill>
                <a:latin typeface="Copperplate Gothic Bold"/>
              </a:rPr>
            </a:br>
            <a:r>
              <a:rPr lang="en-US" sz="2400" dirty="0" smtClean="0">
                <a:solidFill>
                  <a:schemeClr val="bg1">
                    <a:lumMod val="85000"/>
                  </a:schemeClr>
                </a:solidFill>
                <a:latin typeface="Copperplate Gothic Bold"/>
              </a:rPr>
              <a:t>kings </a:t>
            </a:r>
            <a:r>
              <a:rPr lang="en-US" sz="2400" dirty="0">
                <a:solidFill>
                  <a:schemeClr val="bg1">
                    <a:lumMod val="85000"/>
                  </a:schemeClr>
                </a:solidFill>
                <a:latin typeface="Copperplate Gothic Bold"/>
              </a:rPr>
              <a:t>of France</a:t>
            </a:r>
            <a:r>
              <a:rPr lang="en-US" sz="2400" dirty="0" smtClean="0">
                <a:solidFill>
                  <a:schemeClr val="bg1">
                    <a:lumMod val="85000"/>
                  </a:schemeClr>
                </a:solidFill>
                <a:latin typeface="Copperplate Gothic Bold"/>
              </a:rPr>
              <a:t>."</a:t>
            </a:r>
          </a:p>
        </p:txBody>
      </p:sp>
      <p:pic>
        <p:nvPicPr>
          <p:cNvPr id="3" name="Picture 2" descr="saint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2390" y="2522686"/>
            <a:ext cx="5421610" cy="4335313"/>
          </a:xfrm>
          <a:prstGeom prst="rect">
            <a:avLst/>
          </a:prstGeom>
        </p:spPr>
      </p:pic>
    </p:spTree>
    <p:extLst>
      <p:ext uri="{BB962C8B-B14F-4D97-AF65-F5344CB8AC3E}">
        <p14:creationId xmlns:p14="http://schemas.microsoft.com/office/powerpoint/2010/main" val="36957077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7344" y="300784"/>
            <a:ext cx="4228455" cy="6557215"/>
          </a:xfrm>
        </p:spPr>
        <p:txBody>
          <a:bodyPr>
            <a:normAutofit/>
          </a:bodyPr>
          <a:lstStyle/>
          <a:p>
            <a:pPr marL="0" indent="0">
              <a:buNone/>
            </a:pPr>
            <a:r>
              <a:rPr lang="en-US" dirty="0" smtClean="0">
                <a:latin typeface="Copperplate Gothic Bold"/>
                <a:cs typeface="Copperplate Gothic Bold"/>
              </a:rPr>
              <a:t>Eastern Orthodox</a:t>
            </a:r>
          </a:p>
          <a:p>
            <a:r>
              <a:rPr lang="en-US" sz="1800" dirty="0" err="1" smtClean="0">
                <a:latin typeface="Copperplate Gothic Bold"/>
                <a:cs typeface="Copperplate Gothic Bold"/>
              </a:rPr>
              <a:t>Bete</a:t>
            </a:r>
            <a:r>
              <a:rPr lang="en-US" sz="1800" dirty="0" smtClean="0">
                <a:latin typeface="Copperplate Gothic Bold"/>
                <a:cs typeface="Copperplate Gothic Bold"/>
              </a:rPr>
              <a:t> </a:t>
            </a:r>
            <a:r>
              <a:rPr lang="en-US" sz="1800" dirty="0" err="1" smtClean="0">
                <a:latin typeface="Copperplate Gothic Bold"/>
                <a:cs typeface="Copperplate Gothic Bold"/>
              </a:rPr>
              <a:t>Giyorgis</a:t>
            </a:r>
            <a:endParaRPr lang="en-US" sz="1800" dirty="0" smtClean="0">
              <a:latin typeface="Copperplate Gothic Bold"/>
              <a:cs typeface="Copperplate Gothic Bold"/>
            </a:endParaRPr>
          </a:p>
          <a:p>
            <a:r>
              <a:rPr lang="en-US" sz="1800" dirty="0" smtClean="0">
                <a:latin typeface="Copperplate Gothic Bold"/>
                <a:cs typeface="Copperplate Gothic Bold"/>
              </a:rPr>
              <a:t>Cathedral of St. Dominus</a:t>
            </a:r>
          </a:p>
          <a:p>
            <a:r>
              <a:rPr lang="en-US" sz="1800" dirty="0" smtClean="0">
                <a:latin typeface="Copperplate Gothic Bold"/>
                <a:cs typeface="Copperplate Gothic Bold"/>
              </a:rPr>
              <a:t>Cathedral of the </a:t>
            </a:r>
            <a:r>
              <a:rPr lang="en-US" sz="1800" dirty="0" err="1" smtClean="0">
                <a:latin typeface="Copperplate Gothic Bold"/>
                <a:cs typeface="Copperplate Gothic Bold"/>
              </a:rPr>
              <a:t>Dormition</a:t>
            </a:r>
            <a:r>
              <a:rPr lang="en-US" sz="1800" dirty="0" smtClean="0">
                <a:latin typeface="Copperplate Gothic Bold"/>
                <a:cs typeface="Copperplate Gothic Bold"/>
              </a:rPr>
              <a:t> </a:t>
            </a:r>
            <a:br>
              <a:rPr lang="en-US" sz="1800" dirty="0" smtClean="0">
                <a:latin typeface="Copperplate Gothic Bold"/>
                <a:cs typeface="Copperplate Gothic Bold"/>
              </a:rPr>
            </a:br>
            <a:r>
              <a:rPr lang="en-US" sz="1800" dirty="0" smtClean="0">
                <a:latin typeface="Copperplate Gothic Bold"/>
                <a:cs typeface="Copperplate Gothic Bold"/>
              </a:rPr>
              <a:t>of the </a:t>
            </a:r>
            <a:r>
              <a:rPr lang="en-US" sz="1800" dirty="0" err="1" smtClean="0">
                <a:latin typeface="Copperplate Gothic Bold"/>
                <a:cs typeface="Copperplate Gothic Bold"/>
              </a:rPr>
              <a:t>Theotokos</a:t>
            </a:r>
            <a:endParaRPr lang="en-US" sz="1800" dirty="0" smtClean="0">
              <a:latin typeface="Copperplate Gothic Bold"/>
              <a:cs typeface="Copperplate Gothic Bold"/>
            </a:endParaRPr>
          </a:p>
          <a:p>
            <a:r>
              <a:rPr lang="en-US" sz="1800" dirty="0" smtClean="0">
                <a:latin typeface="Copperplate Gothic Bold"/>
                <a:cs typeface="Copperplate Gothic Bold"/>
              </a:rPr>
              <a:t>Cathedral of the holy </a:t>
            </a:r>
            <a:r>
              <a:rPr lang="en-US" sz="1800" dirty="0" err="1" smtClean="0">
                <a:latin typeface="Copperplate Gothic Bold"/>
                <a:cs typeface="Copperplate Gothic Bold"/>
              </a:rPr>
              <a:t>mandylion</a:t>
            </a:r>
            <a:endParaRPr lang="en-US" sz="1800" dirty="0" smtClean="0">
              <a:latin typeface="Copperplate Gothic Bold"/>
              <a:cs typeface="Copperplate Gothic Bold"/>
            </a:endParaRPr>
          </a:p>
          <a:p>
            <a:r>
              <a:rPr lang="en-US" sz="1800" dirty="0" err="1" smtClean="0">
                <a:latin typeface="Copperplate Gothic Bold"/>
                <a:cs typeface="Copperplate Gothic Bold"/>
              </a:rPr>
              <a:t>Etchmiadzin</a:t>
            </a:r>
            <a:r>
              <a:rPr lang="en-US" sz="1800" dirty="0" smtClean="0">
                <a:latin typeface="Copperplate Gothic Bold"/>
                <a:cs typeface="Copperplate Gothic Bold"/>
              </a:rPr>
              <a:t> Cathedral</a:t>
            </a:r>
          </a:p>
          <a:p>
            <a:r>
              <a:rPr lang="en-US" sz="1800" dirty="0" err="1" smtClean="0">
                <a:latin typeface="Copperplate Gothic Bold"/>
                <a:cs typeface="Copperplate Gothic Bold"/>
              </a:rPr>
              <a:t>Rila</a:t>
            </a:r>
            <a:r>
              <a:rPr lang="en-US" sz="1800" dirty="0" smtClean="0">
                <a:latin typeface="Copperplate Gothic Bold"/>
                <a:cs typeface="Copperplate Gothic Bold"/>
              </a:rPr>
              <a:t> Monastery</a:t>
            </a:r>
          </a:p>
          <a:p>
            <a:r>
              <a:rPr lang="en-US" sz="1800" dirty="0" err="1" smtClean="0">
                <a:latin typeface="Copperplate Gothic Bold"/>
                <a:cs typeface="Copperplate Gothic Bold"/>
              </a:rPr>
              <a:t>Saviour</a:t>
            </a:r>
            <a:r>
              <a:rPr lang="en-US" sz="1800" dirty="0" smtClean="0">
                <a:latin typeface="Copperplate Gothic Bold"/>
                <a:cs typeface="Copperplate Gothic Bold"/>
              </a:rPr>
              <a:t> Cathedral</a:t>
            </a:r>
          </a:p>
          <a:p>
            <a:r>
              <a:rPr lang="en-US" sz="1800" dirty="0" err="1">
                <a:latin typeface="Copperplate Gothic Bold"/>
                <a:cs typeface="Copperplate Gothic Bold"/>
              </a:rPr>
              <a:t>S</a:t>
            </a:r>
            <a:r>
              <a:rPr lang="en-US" sz="1800" dirty="0" err="1" smtClean="0">
                <a:latin typeface="Copperplate Gothic Bold"/>
                <a:cs typeface="Copperplate Gothic Bold"/>
              </a:rPr>
              <a:t>edlec</a:t>
            </a:r>
            <a:r>
              <a:rPr lang="en-US" sz="1800" dirty="0" smtClean="0">
                <a:latin typeface="Copperplate Gothic Bold"/>
                <a:cs typeface="Copperplate Gothic Bold"/>
              </a:rPr>
              <a:t> Ossuary</a:t>
            </a:r>
          </a:p>
          <a:p>
            <a:r>
              <a:rPr lang="en-US" sz="1800" dirty="0" smtClean="0">
                <a:latin typeface="Copperplate Gothic Bold"/>
                <a:cs typeface="Copperplate Gothic Bold"/>
              </a:rPr>
              <a:t>St. Catherine's Eastern Orthodox Monastery</a:t>
            </a:r>
          </a:p>
          <a:p>
            <a:r>
              <a:rPr lang="en-US" sz="1800" dirty="0" smtClean="0">
                <a:latin typeface="Copperplate Gothic Bold"/>
                <a:cs typeface="Copperplate Gothic Bold"/>
              </a:rPr>
              <a:t>St. Mary's Church, Gdansk</a:t>
            </a:r>
          </a:p>
          <a:p>
            <a:r>
              <a:rPr lang="en-US" sz="1800" dirty="0" smtClean="0">
                <a:latin typeface="Copperplate Gothic Bold"/>
                <a:cs typeface="Copperplate Gothic Bold"/>
              </a:rPr>
              <a:t>St. Sophia's Cathedral, Kiev</a:t>
            </a:r>
          </a:p>
          <a:p>
            <a:r>
              <a:rPr lang="en-US" sz="1800" dirty="0" smtClean="0">
                <a:latin typeface="Copperplate Gothic Bold"/>
                <a:cs typeface="Copperplate Gothic Bold"/>
              </a:rPr>
              <a:t>Trinity </a:t>
            </a:r>
            <a:r>
              <a:rPr lang="en-US" sz="1800" dirty="0" err="1">
                <a:latin typeface="Copperplate Gothic Bold"/>
                <a:cs typeface="Copperplate Gothic Bold"/>
              </a:rPr>
              <a:t>Lavra</a:t>
            </a:r>
            <a:r>
              <a:rPr lang="en-US" sz="1800" dirty="0">
                <a:latin typeface="Copperplate Gothic Bold"/>
                <a:cs typeface="Copperplate Gothic Bold"/>
              </a:rPr>
              <a:t> of St. </a:t>
            </a:r>
            <a:r>
              <a:rPr lang="en-US" sz="1800" dirty="0" err="1" smtClean="0">
                <a:latin typeface="Copperplate Gothic Bold"/>
                <a:cs typeface="Copperplate Gothic Bold"/>
              </a:rPr>
              <a:t>Sergius</a:t>
            </a:r>
            <a:endParaRPr lang="en-US" sz="1800" dirty="0" smtClean="0">
              <a:latin typeface="Copperplate Gothic Bold"/>
              <a:cs typeface="Copperplate Gothic Bold"/>
            </a:endParaRPr>
          </a:p>
          <a:p>
            <a:r>
              <a:rPr lang="en-US" sz="1800" dirty="0" err="1">
                <a:latin typeface="Copperplate Gothic Bold"/>
                <a:cs typeface="Copperplate Gothic Bold"/>
              </a:rPr>
              <a:t>Voronet</a:t>
            </a:r>
            <a:r>
              <a:rPr lang="en-US" sz="1800" dirty="0">
                <a:latin typeface="Copperplate Gothic Bold"/>
                <a:cs typeface="Copperplate Gothic Bold"/>
              </a:rPr>
              <a:t> </a:t>
            </a:r>
            <a:r>
              <a:rPr lang="en-US" sz="1800" dirty="0" smtClean="0">
                <a:latin typeface="Copperplate Gothic Bold"/>
                <a:cs typeface="Copperplate Gothic Bold"/>
              </a:rPr>
              <a:t>Monastery</a:t>
            </a:r>
            <a:endParaRPr lang="en-US" sz="1800" dirty="0">
              <a:latin typeface="Copperplate Gothic Bold"/>
              <a:cs typeface="Copperplate Gothic Bold"/>
            </a:endParaRPr>
          </a:p>
        </p:txBody>
      </p:sp>
      <p:sp>
        <p:nvSpPr>
          <p:cNvPr id="5" name="Content Placeholder 4"/>
          <p:cNvSpPr>
            <a:spLocks noGrp="1"/>
          </p:cNvSpPr>
          <p:nvPr>
            <p:ph sz="half" idx="2"/>
          </p:nvPr>
        </p:nvSpPr>
        <p:spPr>
          <a:xfrm>
            <a:off x="4648200" y="300785"/>
            <a:ext cx="4495800" cy="6239673"/>
          </a:xfrm>
        </p:spPr>
        <p:txBody>
          <a:bodyPr>
            <a:normAutofit/>
          </a:bodyPr>
          <a:lstStyle/>
          <a:p>
            <a:pPr marL="0" indent="0">
              <a:buNone/>
            </a:pPr>
            <a:r>
              <a:rPr lang="en-US" dirty="0" smtClean="0">
                <a:latin typeface="Copperplate Gothic Bold"/>
                <a:cs typeface="Copperplate Gothic Bold"/>
              </a:rPr>
              <a:t>Islamic</a:t>
            </a:r>
          </a:p>
          <a:p>
            <a:r>
              <a:rPr lang="en-US" sz="1800" dirty="0" smtClean="0">
                <a:latin typeface="Copperplate Gothic Bold"/>
                <a:cs typeface="Copperplate Gothic Bold"/>
              </a:rPr>
              <a:t>Great Mosque of Samara</a:t>
            </a:r>
          </a:p>
          <a:p>
            <a:r>
              <a:rPr lang="en-US" sz="1800" dirty="0" err="1" smtClean="0">
                <a:latin typeface="Copperplate Gothic Bold"/>
                <a:cs typeface="Copperplate Gothic Bold"/>
              </a:rPr>
              <a:t>Hagia</a:t>
            </a:r>
            <a:r>
              <a:rPr lang="en-US" sz="1800" dirty="0" smtClean="0">
                <a:latin typeface="Copperplate Gothic Bold"/>
                <a:cs typeface="Copperplate Gothic Bold"/>
              </a:rPr>
              <a:t> Sofia</a:t>
            </a:r>
          </a:p>
          <a:p>
            <a:r>
              <a:rPr lang="en-US" sz="1800" dirty="0" err="1" smtClean="0">
                <a:latin typeface="Copperplate Gothic Bold"/>
                <a:cs typeface="Copperplate Gothic Bold"/>
              </a:rPr>
              <a:t>Kaaba</a:t>
            </a:r>
            <a:endParaRPr lang="en-US" sz="1800" dirty="0" smtClean="0">
              <a:latin typeface="Copperplate Gothic Bold"/>
              <a:cs typeface="Copperplate Gothic Bold"/>
            </a:endParaRPr>
          </a:p>
          <a:p>
            <a:r>
              <a:rPr lang="en-US" sz="1800" dirty="0" smtClean="0">
                <a:latin typeface="Copperplate Gothic Bold"/>
                <a:cs typeface="Copperplate Gothic Bold"/>
              </a:rPr>
              <a:t>Temple Mount</a:t>
            </a:r>
          </a:p>
          <a:p>
            <a:r>
              <a:rPr lang="en-US" sz="1800" dirty="0" smtClean="0">
                <a:latin typeface="Copperplate Gothic Bold"/>
                <a:cs typeface="Copperplate Gothic Bold"/>
              </a:rPr>
              <a:t>Ulugh Beg Madrasa</a:t>
            </a:r>
          </a:p>
          <a:p>
            <a:pPr marL="0" indent="0">
              <a:buNone/>
            </a:pPr>
            <a:r>
              <a:rPr lang="en-US" dirty="0" smtClean="0">
                <a:latin typeface="Copperplate Gothic Bold"/>
                <a:cs typeface="Copperplate Gothic Bold"/>
              </a:rPr>
              <a:t>Jewish</a:t>
            </a:r>
          </a:p>
          <a:p>
            <a:r>
              <a:rPr lang="en-US" sz="1800" dirty="0" err="1" smtClean="0">
                <a:latin typeface="Copperplate Gothic Bold"/>
                <a:cs typeface="Copperplate Gothic Bold"/>
              </a:rPr>
              <a:t>Alteneu</a:t>
            </a:r>
            <a:r>
              <a:rPr lang="en-US" sz="1800" dirty="0" smtClean="0">
                <a:latin typeface="Copperplate Gothic Bold"/>
                <a:cs typeface="Copperplate Gothic Bold"/>
              </a:rPr>
              <a:t> </a:t>
            </a:r>
            <a:r>
              <a:rPr lang="en-US" sz="1800" dirty="0" err="1" smtClean="0">
                <a:latin typeface="Copperplate Gothic Bold"/>
                <a:cs typeface="Copperplate Gothic Bold"/>
              </a:rPr>
              <a:t>Shul</a:t>
            </a:r>
            <a:endParaRPr lang="en-US" sz="1800" dirty="0" smtClean="0">
              <a:latin typeface="Copperplate Gothic Bold"/>
              <a:cs typeface="Copperplate Gothic Bold"/>
            </a:endParaRPr>
          </a:p>
          <a:p>
            <a:r>
              <a:rPr lang="en-US" sz="1800" dirty="0" smtClean="0">
                <a:latin typeface="Copperplate Gothic Bold"/>
                <a:cs typeface="Copperplate Gothic Bold"/>
              </a:rPr>
              <a:t>Dubrovnik Synagogue</a:t>
            </a:r>
          </a:p>
          <a:p>
            <a:endParaRPr lang="en-US" sz="1800" dirty="0">
              <a:latin typeface="Copperplate Gothic Bold"/>
              <a:cs typeface="Copperplate Gothic Bold"/>
            </a:endParaRPr>
          </a:p>
        </p:txBody>
      </p:sp>
    </p:spTree>
    <p:extLst>
      <p:ext uri="{BB962C8B-B14F-4D97-AF65-F5344CB8AC3E}">
        <p14:creationId xmlns:p14="http://schemas.microsoft.com/office/powerpoint/2010/main" val="7678455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75px-Saint-Denis_-_Basilique_-_Extérieur_façade_oue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662" y="0"/>
            <a:ext cx="5143500" cy="6858000"/>
          </a:xfrm>
          <a:prstGeom prst="rect">
            <a:avLst/>
          </a:prstGeom>
        </p:spPr>
      </p:pic>
    </p:spTree>
    <p:extLst>
      <p:ext uri="{BB962C8B-B14F-4D97-AF65-F5344CB8AC3E}">
        <p14:creationId xmlns:p14="http://schemas.microsoft.com/office/powerpoint/2010/main" val="403983032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Basilica_of_Saint_Denis,_Paris,_interior,_tomb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7519"/>
            <a:ext cx="9123645" cy="6087182"/>
          </a:xfrm>
          <a:prstGeom prst="rect">
            <a:avLst/>
          </a:prstGeom>
        </p:spPr>
      </p:pic>
    </p:spTree>
    <p:extLst>
      <p:ext uri="{BB962C8B-B14F-4D97-AF65-F5344CB8AC3E}">
        <p14:creationId xmlns:p14="http://schemas.microsoft.com/office/powerpoint/2010/main" val="299728594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732290"/>
            <a:ext cx="8396515" cy="5509200"/>
          </a:xfrm>
          <a:prstGeom prst="rect">
            <a:avLst/>
          </a:prstGeom>
          <a:noFill/>
        </p:spPr>
        <p:txBody>
          <a:bodyPr wrap="square" rtlCol="0">
            <a:spAutoFit/>
          </a:bodyPr>
          <a:lstStyle/>
          <a:p>
            <a:r>
              <a:rPr lang="en-US" sz="3200" dirty="0" smtClean="0">
                <a:solidFill>
                  <a:schemeClr val="bg1">
                    <a:lumMod val="95000"/>
                  </a:schemeClr>
                </a:solidFill>
                <a:latin typeface="Copperplate Gothic Bold"/>
              </a:rPr>
              <a:t>Beehive Hut Monastery, </a:t>
            </a:r>
          </a:p>
          <a:p>
            <a:r>
              <a:rPr lang="en-US" sz="3200" dirty="0" err="1">
                <a:solidFill>
                  <a:schemeClr val="bg1">
                    <a:lumMod val="95000"/>
                  </a:schemeClr>
                </a:solidFill>
                <a:latin typeface="Copperplate Gothic Bold"/>
              </a:rPr>
              <a:t>Skellig</a:t>
            </a:r>
            <a:r>
              <a:rPr lang="en-US" sz="3200" dirty="0">
                <a:solidFill>
                  <a:schemeClr val="bg1">
                    <a:lumMod val="95000"/>
                  </a:schemeClr>
                </a:solidFill>
                <a:latin typeface="Copperplate Gothic Bold"/>
              </a:rPr>
              <a:t> </a:t>
            </a:r>
            <a:r>
              <a:rPr lang="en-US" sz="3200" dirty="0" smtClean="0">
                <a:solidFill>
                  <a:schemeClr val="bg1">
                    <a:lumMod val="95000"/>
                  </a:schemeClr>
                </a:solidFill>
                <a:latin typeface="Copperplate Gothic Bold"/>
              </a:rPr>
              <a:t>Michael, Ireland</a:t>
            </a:r>
          </a:p>
          <a:p>
            <a:r>
              <a:rPr lang="en-US" sz="3200" dirty="0" smtClean="0">
                <a:solidFill>
                  <a:schemeClr val="bg1">
                    <a:lumMod val="95000"/>
                  </a:schemeClr>
                </a:solidFill>
                <a:latin typeface="Copperplate Gothic Bold"/>
              </a:rPr>
              <a:t>6th-8th century</a:t>
            </a:r>
          </a:p>
          <a:p>
            <a:endParaRPr lang="en-US" sz="3200" dirty="0">
              <a:solidFill>
                <a:schemeClr val="bg1">
                  <a:lumMod val="95000"/>
                </a:schemeClr>
              </a:solidFill>
              <a:latin typeface="Copperplate Gothic Bold"/>
            </a:endParaRPr>
          </a:p>
          <a:p>
            <a:r>
              <a:rPr lang="en-US" sz="3200" dirty="0">
                <a:solidFill>
                  <a:schemeClr val="bg1">
                    <a:lumMod val="95000"/>
                  </a:schemeClr>
                </a:solidFill>
                <a:latin typeface="Copperplate Gothic Bold"/>
              </a:rPr>
              <a:t>Shows, "as no other site can, the extremes of a Christian monasticism characterizing much of North Africa, the Near East and Europe</a:t>
            </a:r>
            <a:r>
              <a:rPr lang="en-US" sz="3200" dirty="0" smtClean="0">
                <a:solidFill>
                  <a:schemeClr val="bg1">
                    <a:lumMod val="95000"/>
                  </a:schemeClr>
                </a:solidFill>
                <a:latin typeface="Copperplate Gothic Bold"/>
              </a:rPr>
              <a:t>"</a:t>
            </a:r>
          </a:p>
          <a:p>
            <a:endParaRPr lang="en-US" sz="3200" dirty="0">
              <a:solidFill>
                <a:schemeClr val="bg1">
                  <a:lumMod val="95000"/>
                </a:schemeClr>
              </a:solidFill>
              <a:latin typeface="Copperplate Gothic Bold"/>
            </a:endParaRPr>
          </a:p>
          <a:p>
            <a:r>
              <a:rPr lang="en-US" sz="3200" dirty="0">
                <a:solidFill>
                  <a:schemeClr val="bg1">
                    <a:lumMod val="95000"/>
                  </a:schemeClr>
                </a:solidFill>
                <a:latin typeface="Copperplate Gothic Bold"/>
              </a:rPr>
              <a:t>UNESCO World Heritage </a:t>
            </a:r>
            <a:r>
              <a:rPr lang="en-US" sz="3200" dirty="0" smtClean="0">
                <a:solidFill>
                  <a:schemeClr val="bg1">
                    <a:lumMod val="95000"/>
                  </a:schemeClr>
                </a:solidFill>
                <a:latin typeface="Copperplate Gothic Bold"/>
              </a:rPr>
              <a:t>Site</a:t>
            </a:r>
            <a:endParaRPr lang="en-US" sz="3200" dirty="0">
              <a:solidFill>
                <a:schemeClr val="bg1">
                  <a:lumMod val="95000"/>
                </a:schemeClr>
              </a:solidFill>
              <a:latin typeface="Copperplate Gothic Bold"/>
            </a:endParaRPr>
          </a:p>
        </p:txBody>
      </p:sp>
    </p:spTree>
    <p:extLst>
      <p:ext uri="{BB962C8B-B14F-4D97-AF65-F5344CB8AC3E}">
        <p14:creationId xmlns:p14="http://schemas.microsoft.com/office/powerpoint/2010/main" val="235552645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755340"/>
            <a:ext cx="4515771" cy="2677656"/>
          </a:xfrm>
          <a:prstGeom prst="rect">
            <a:avLst/>
          </a:prstGeom>
          <a:noFill/>
        </p:spPr>
        <p:txBody>
          <a:bodyPr wrap="square" rtlCol="0">
            <a:spAutoFit/>
          </a:bodyPr>
          <a:lstStyle/>
          <a:p>
            <a:endParaRPr lang="en-US" sz="2400" dirty="0">
              <a:solidFill>
                <a:schemeClr val="bg1">
                  <a:lumMod val="95000"/>
                </a:schemeClr>
              </a:solidFill>
              <a:latin typeface="Copperplate Gothic Bold"/>
            </a:endParaRPr>
          </a:p>
          <a:p>
            <a:r>
              <a:rPr lang="en-US" sz="2400" dirty="0" smtClean="0">
                <a:solidFill>
                  <a:schemeClr val="bg1">
                    <a:lumMod val="95000"/>
                  </a:schemeClr>
                </a:solidFill>
                <a:latin typeface="Copperplate Gothic Bold"/>
              </a:rPr>
              <a:t>"[...] estimated </a:t>
            </a:r>
            <a:r>
              <a:rPr lang="en-US" sz="2400" dirty="0">
                <a:solidFill>
                  <a:schemeClr val="bg1">
                    <a:lumMod val="95000"/>
                  </a:schemeClr>
                </a:solidFill>
                <a:latin typeface="Copperplate Gothic Bold"/>
              </a:rPr>
              <a:t>that </a:t>
            </a:r>
            <a:r>
              <a:rPr lang="en-US" sz="2400" dirty="0" smtClean="0">
                <a:solidFill>
                  <a:schemeClr val="bg1">
                    <a:lumMod val="95000"/>
                  </a:schemeClr>
                </a:solidFill>
                <a:latin typeface="Copperplate Gothic Bold"/>
              </a:rPr>
              <a:t/>
            </a:r>
            <a:br>
              <a:rPr lang="en-US" sz="2400" dirty="0" smtClean="0">
                <a:solidFill>
                  <a:schemeClr val="bg1">
                    <a:lumMod val="95000"/>
                  </a:schemeClr>
                </a:solidFill>
                <a:latin typeface="Copperplate Gothic Bold"/>
              </a:rPr>
            </a:br>
            <a:r>
              <a:rPr lang="en-US" sz="2400" dirty="0" smtClean="0">
                <a:solidFill>
                  <a:schemeClr val="bg1">
                    <a:lumMod val="95000"/>
                  </a:schemeClr>
                </a:solidFill>
                <a:latin typeface="Copperplate Gothic Bold"/>
              </a:rPr>
              <a:t>no </a:t>
            </a:r>
            <a:r>
              <a:rPr lang="en-US" sz="2400" dirty="0">
                <a:solidFill>
                  <a:schemeClr val="bg1">
                    <a:lumMod val="95000"/>
                  </a:schemeClr>
                </a:solidFill>
                <a:latin typeface="Copperplate Gothic Bold"/>
              </a:rPr>
              <a:t>more than twelve </a:t>
            </a:r>
            <a:r>
              <a:rPr lang="en-US" sz="2400" dirty="0" smtClean="0">
                <a:solidFill>
                  <a:schemeClr val="bg1">
                    <a:lumMod val="95000"/>
                  </a:schemeClr>
                </a:solidFill>
                <a:latin typeface="Copperplate Gothic Bold"/>
              </a:rPr>
              <a:t/>
            </a:r>
            <a:br>
              <a:rPr lang="en-US" sz="2400" dirty="0" smtClean="0">
                <a:solidFill>
                  <a:schemeClr val="bg1">
                    <a:lumMod val="95000"/>
                  </a:schemeClr>
                </a:solidFill>
                <a:latin typeface="Copperplate Gothic Bold"/>
              </a:rPr>
            </a:br>
            <a:r>
              <a:rPr lang="en-US" sz="2400" dirty="0" smtClean="0">
                <a:solidFill>
                  <a:schemeClr val="bg1">
                    <a:lumMod val="95000"/>
                  </a:schemeClr>
                </a:solidFill>
                <a:latin typeface="Copperplate Gothic Bold"/>
              </a:rPr>
              <a:t>monks </a:t>
            </a:r>
            <a:r>
              <a:rPr lang="en-US" sz="2400" dirty="0">
                <a:solidFill>
                  <a:schemeClr val="bg1">
                    <a:lumMod val="95000"/>
                  </a:schemeClr>
                </a:solidFill>
                <a:latin typeface="Copperplate Gothic Bold"/>
              </a:rPr>
              <a:t>and an abbot lived here at any one </a:t>
            </a:r>
            <a:r>
              <a:rPr lang="en-US" sz="2400" dirty="0" smtClean="0">
                <a:solidFill>
                  <a:schemeClr val="bg1">
                    <a:lumMod val="95000"/>
                  </a:schemeClr>
                </a:solidFill>
                <a:latin typeface="Copperplate Gothic Bold"/>
              </a:rPr>
              <a:t>time"</a:t>
            </a:r>
          </a:p>
          <a:p>
            <a:endParaRPr lang="en-US" sz="2400" dirty="0">
              <a:solidFill>
                <a:schemeClr val="bg1">
                  <a:lumMod val="95000"/>
                </a:schemeClr>
              </a:solidFill>
              <a:latin typeface="Copperplate Gothic Bold"/>
            </a:endParaRPr>
          </a:p>
        </p:txBody>
      </p:sp>
      <p:pic>
        <p:nvPicPr>
          <p:cNvPr id="3" name="Picture 2" descr="Skellig_Michael03(j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773" y="0"/>
            <a:ext cx="4642929" cy="3019730"/>
          </a:xfrm>
          <a:prstGeom prst="rect">
            <a:avLst/>
          </a:prstGeom>
        </p:spPr>
      </p:pic>
      <p:pic>
        <p:nvPicPr>
          <p:cNvPr id="6" name="Picture 5" descr="Skellig_Michael_-_cell_E_and_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5773" y="3386830"/>
            <a:ext cx="4628227" cy="3471170"/>
          </a:xfrm>
          <a:prstGeom prst="rect">
            <a:avLst/>
          </a:prstGeom>
        </p:spPr>
      </p:pic>
    </p:spTree>
    <p:extLst>
      <p:ext uri="{BB962C8B-B14F-4D97-AF65-F5344CB8AC3E}">
        <p14:creationId xmlns:p14="http://schemas.microsoft.com/office/powerpoint/2010/main" val="247316008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1132403"/>
            <a:ext cx="8396515" cy="4031873"/>
          </a:xfrm>
          <a:prstGeom prst="rect">
            <a:avLst/>
          </a:prstGeom>
          <a:noFill/>
        </p:spPr>
        <p:txBody>
          <a:bodyPr wrap="square" rtlCol="0">
            <a:spAutoFit/>
          </a:bodyPr>
          <a:lstStyle/>
          <a:p>
            <a:r>
              <a:rPr lang="en-US" sz="3200" dirty="0" err="1" smtClean="0">
                <a:solidFill>
                  <a:schemeClr val="bg1">
                    <a:lumMod val="85000"/>
                  </a:schemeClr>
                </a:solidFill>
                <a:latin typeface="Copperplate Gothic Bold"/>
              </a:rPr>
              <a:t>Bete</a:t>
            </a:r>
            <a:r>
              <a:rPr lang="en-US" sz="3200" dirty="0" smtClean="0">
                <a:solidFill>
                  <a:schemeClr val="bg1">
                    <a:lumMod val="85000"/>
                  </a:schemeClr>
                </a:solidFill>
                <a:latin typeface="Copperplate Gothic Bold"/>
              </a:rPr>
              <a:t> </a:t>
            </a:r>
            <a:r>
              <a:rPr lang="en-US" sz="3200" dirty="0" err="1" smtClean="0">
                <a:solidFill>
                  <a:schemeClr val="bg1">
                    <a:lumMod val="85000"/>
                  </a:schemeClr>
                </a:solidFill>
                <a:latin typeface="Copperplate Gothic Bold"/>
              </a:rPr>
              <a:t>Giyorgis</a:t>
            </a:r>
            <a:r>
              <a:rPr lang="en-US" sz="3200" dirty="0">
                <a:solidFill>
                  <a:schemeClr val="bg1">
                    <a:lumMod val="85000"/>
                  </a:schemeClr>
                </a:solidFill>
                <a:latin typeface="Copperplate Gothic Bold"/>
              </a:rPr>
              <a:t/>
            </a:r>
            <a:br>
              <a:rPr lang="en-US" sz="3200" dirty="0">
                <a:solidFill>
                  <a:schemeClr val="bg1">
                    <a:lumMod val="85000"/>
                  </a:schemeClr>
                </a:solidFill>
                <a:latin typeface="Copperplate Gothic Bold"/>
              </a:rPr>
            </a:br>
            <a:r>
              <a:rPr lang="en-US" sz="3200" dirty="0">
                <a:solidFill>
                  <a:schemeClr val="bg1">
                    <a:lumMod val="85000"/>
                  </a:schemeClr>
                </a:solidFill>
                <a:latin typeface="Copperplate Gothic Bold"/>
              </a:rPr>
              <a:t>["Church of St. </a:t>
            </a:r>
            <a:r>
              <a:rPr lang="en-US" sz="3200" dirty="0" smtClean="0">
                <a:solidFill>
                  <a:schemeClr val="bg1">
                    <a:lumMod val="85000"/>
                  </a:schemeClr>
                </a:solidFill>
                <a:latin typeface="Copperplate Gothic Bold"/>
              </a:rPr>
              <a:t>George"],</a:t>
            </a:r>
          </a:p>
          <a:p>
            <a:r>
              <a:rPr lang="en-US" sz="3200" dirty="0" err="1" smtClean="0">
                <a:solidFill>
                  <a:schemeClr val="bg1">
                    <a:lumMod val="85000"/>
                  </a:schemeClr>
                </a:solidFill>
                <a:latin typeface="Copperplate Gothic Bold"/>
              </a:rPr>
              <a:t>Lalibela</a:t>
            </a:r>
            <a:r>
              <a:rPr lang="en-US" sz="3200" dirty="0" smtClean="0">
                <a:solidFill>
                  <a:schemeClr val="bg1">
                    <a:lumMod val="85000"/>
                  </a:schemeClr>
                </a:solidFill>
                <a:latin typeface="Copperplate Gothic Bold"/>
              </a:rPr>
              <a:t>, Ethiopia</a:t>
            </a:r>
          </a:p>
          <a:p>
            <a:r>
              <a:rPr lang="en-US" sz="3200" dirty="0" smtClean="0">
                <a:solidFill>
                  <a:schemeClr val="bg1">
                    <a:lumMod val="85000"/>
                  </a:schemeClr>
                </a:solidFill>
                <a:latin typeface="Copperplate Gothic Bold"/>
              </a:rPr>
              <a:t>Late 12</a:t>
            </a:r>
            <a:r>
              <a:rPr lang="en-US" sz="3200" baseline="30000" dirty="0" smtClean="0">
                <a:solidFill>
                  <a:schemeClr val="bg1">
                    <a:lumMod val="85000"/>
                  </a:schemeClr>
                </a:solidFill>
                <a:latin typeface="Copperplate Gothic Bold"/>
              </a:rPr>
              <a:t>th</a:t>
            </a:r>
            <a:r>
              <a:rPr lang="en-US" sz="3200" dirty="0" smtClean="0">
                <a:solidFill>
                  <a:schemeClr val="bg1">
                    <a:lumMod val="85000"/>
                  </a:schemeClr>
                </a:solidFill>
                <a:latin typeface="Copperplate Gothic Bold"/>
              </a:rPr>
              <a:t> or Early 13</a:t>
            </a:r>
            <a:r>
              <a:rPr lang="en-US" sz="3200" baseline="30000" dirty="0" smtClean="0">
                <a:solidFill>
                  <a:schemeClr val="bg1">
                    <a:lumMod val="85000"/>
                  </a:schemeClr>
                </a:solidFill>
                <a:latin typeface="Copperplate Gothic Bold"/>
              </a:rPr>
              <a:t>th</a:t>
            </a:r>
            <a:r>
              <a:rPr lang="en-US" sz="3200" dirty="0" smtClean="0">
                <a:solidFill>
                  <a:schemeClr val="bg1">
                    <a:lumMod val="85000"/>
                  </a:schemeClr>
                </a:solidFill>
                <a:latin typeface="Copperplate Gothic Bold"/>
              </a:rPr>
              <a:t> Century</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 the church itself is part of the UNESCO World Heritage Site "Rock-Hewn Churches, </a:t>
            </a:r>
            <a:r>
              <a:rPr lang="en-US" sz="3200" dirty="0" err="1">
                <a:solidFill>
                  <a:schemeClr val="bg1">
                    <a:lumMod val="85000"/>
                  </a:schemeClr>
                </a:solidFill>
                <a:latin typeface="Copperplate Gothic Bold"/>
              </a:rPr>
              <a:t>Lalibela</a:t>
            </a:r>
            <a:r>
              <a:rPr lang="en-US" sz="3200" dirty="0">
                <a:solidFill>
                  <a:schemeClr val="bg1">
                    <a:lumMod val="85000"/>
                  </a:schemeClr>
                </a:solidFill>
                <a:latin typeface="Copperplate Gothic Bold"/>
              </a:rPr>
              <a:t>"</a:t>
            </a:r>
          </a:p>
        </p:txBody>
      </p:sp>
    </p:spTree>
    <p:extLst>
      <p:ext uri="{BB962C8B-B14F-4D97-AF65-F5344CB8AC3E}">
        <p14:creationId xmlns:p14="http://schemas.microsoft.com/office/powerpoint/2010/main" val="9194325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Bet_Giyorgis_church_Lalibela_03col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3602"/>
            <a:ext cx="9144000" cy="6086475"/>
          </a:xfrm>
          <a:prstGeom prst="rect">
            <a:avLst/>
          </a:prstGeom>
        </p:spPr>
      </p:pic>
    </p:spTree>
    <p:extLst>
      <p:ext uri="{BB962C8B-B14F-4D97-AF65-F5344CB8AC3E}">
        <p14:creationId xmlns:p14="http://schemas.microsoft.com/office/powerpoint/2010/main" val="285567390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Bet_Giyorgis_(54984395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3334"/>
            <a:ext cx="9134987" cy="6080476"/>
          </a:xfrm>
          <a:prstGeom prst="rect">
            <a:avLst/>
          </a:prstGeom>
        </p:spPr>
      </p:pic>
    </p:spTree>
    <p:extLst>
      <p:ext uri="{BB962C8B-B14F-4D97-AF65-F5344CB8AC3E}">
        <p14:creationId xmlns:p14="http://schemas.microsoft.com/office/powerpoint/2010/main" val="362145685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474005"/>
            <a:ext cx="8396515" cy="6001642"/>
          </a:xfrm>
          <a:prstGeom prst="rect">
            <a:avLst/>
          </a:prstGeom>
          <a:noFill/>
        </p:spPr>
        <p:txBody>
          <a:bodyPr wrap="square" rtlCol="0">
            <a:spAutoFit/>
          </a:bodyPr>
          <a:lstStyle/>
          <a:p>
            <a:r>
              <a:rPr lang="en-US" sz="3200" dirty="0">
                <a:solidFill>
                  <a:schemeClr val="bg1">
                    <a:lumMod val="85000"/>
                  </a:schemeClr>
                </a:solidFill>
                <a:latin typeface="Copperplate Gothic Bold"/>
              </a:rPr>
              <a:t>Borgund Stave Church, </a:t>
            </a:r>
            <a:endParaRPr lang="en-US" sz="3200" dirty="0" smtClean="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Borgund</a:t>
            </a:r>
            <a:r>
              <a:rPr lang="en-US" sz="3200" dirty="0">
                <a:solidFill>
                  <a:schemeClr val="bg1">
                    <a:lumMod val="85000"/>
                  </a:schemeClr>
                </a:solidFill>
                <a:latin typeface="Copperplate Gothic Bold"/>
              </a:rPr>
              <a:t>, </a:t>
            </a:r>
            <a:r>
              <a:rPr lang="en-US" sz="3200" dirty="0" smtClean="0">
                <a:solidFill>
                  <a:schemeClr val="bg1">
                    <a:lumMod val="85000"/>
                  </a:schemeClr>
                </a:solidFill>
                <a:latin typeface="Copperplate Gothic Bold"/>
              </a:rPr>
              <a:t>Norway </a:t>
            </a:r>
          </a:p>
          <a:p>
            <a:r>
              <a:rPr lang="en-US" sz="3200" dirty="0" smtClean="0">
                <a:solidFill>
                  <a:schemeClr val="bg1">
                    <a:lumMod val="85000"/>
                  </a:schemeClr>
                </a:solidFill>
                <a:latin typeface="Copperplate Gothic Bold"/>
              </a:rPr>
              <a:t>12</a:t>
            </a:r>
            <a:r>
              <a:rPr lang="en-US" sz="3200" baseline="30000" dirty="0" smtClean="0">
                <a:solidFill>
                  <a:schemeClr val="bg1">
                    <a:lumMod val="85000"/>
                  </a:schemeClr>
                </a:solidFill>
                <a:latin typeface="Copperplate Gothic Bold"/>
              </a:rPr>
              <a:t>th</a:t>
            </a:r>
            <a:r>
              <a:rPr lang="en-US" sz="3200" dirty="0" smtClean="0">
                <a:solidFill>
                  <a:schemeClr val="bg1">
                    <a:lumMod val="85000"/>
                  </a:schemeClr>
                </a:solidFill>
                <a:latin typeface="Copperplate Gothic Bold"/>
              </a:rPr>
              <a:t> Century</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"The [stave church] name derives from the buildings' structure of post and lintel construction, a type of timber framing where the load-bearing posts are called </a:t>
            </a:r>
            <a:r>
              <a:rPr lang="en-US" sz="3200" dirty="0" err="1">
                <a:solidFill>
                  <a:schemeClr val="bg1">
                    <a:lumMod val="85000"/>
                  </a:schemeClr>
                </a:solidFill>
                <a:latin typeface="Copperplate Gothic Bold"/>
              </a:rPr>
              <a:t>stafr</a:t>
            </a:r>
            <a:r>
              <a:rPr lang="en-US" sz="3200" dirty="0">
                <a:solidFill>
                  <a:schemeClr val="bg1">
                    <a:lumMod val="85000"/>
                  </a:schemeClr>
                </a:solidFill>
                <a:latin typeface="Copperplate Gothic Bold"/>
              </a:rPr>
              <a:t> in Old Norse and </a:t>
            </a:r>
            <a:r>
              <a:rPr lang="en-US" sz="3200" dirty="0" err="1">
                <a:solidFill>
                  <a:schemeClr val="bg1">
                    <a:lumMod val="85000"/>
                  </a:schemeClr>
                </a:solidFill>
                <a:latin typeface="Copperplate Gothic Bold"/>
              </a:rPr>
              <a:t>stav</a:t>
            </a:r>
            <a:r>
              <a:rPr lang="en-US" sz="3200" dirty="0">
                <a:solidFill>
                  <a:schemeClr val="bg1">
                    <a:lumMod val="85000"/>
                  </a:schemeClr>
                </a:solidFill>
                <a:latin typeface="Copperplate Gothic Bold"/>
              </a:rPr>
              <a:t> in modern Norwegian."</a:t>
            </a:r>
          </a:p>
          <a:p>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402525025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4" y="987904"/>
            <a:ext cx="4715691" cy="3898697"/>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2" name="Picture 1" descr="581px-Borgund_Stave_Chuch_in_Lærdalen,_2013_Ju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6067" y="0"/>
            <a:ext cx="4431896" cy="6865243"/>
          </a:xfrm>
          <a:prstGeom prst="rect">
            <a:avLst/>
          </a:prstGeom>
        </p:spPr>
      </p:pic>
    </p:spTree>
    <p:extLst>
      <p:ext uri="{BB962C8B-B14F-4D97-AF65-F5344CB8AC3E}">
        <p14:creationId xmlns:p14="http://schemas.microsoft.com/office/powerpoint/2010/main" val="213272022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006"/>
            <a:ext cx="2301682" cy="461665"/>
          </a:xfrm>
          <a:prstGeom prst="rect">
            <a:avLst/>
          </a:prstGeom>
        </p:spPr>
        <p:txBody>
          <a:bodyPr wrap="none">
            <a:spAutoFit/>
          </a:bodyPr>
          <a:lstStyle/>
          <a:p>
            <a:r>
              <a:rPr lang="en-US" sz="2400" dirty="0" smtClean="0">
                <a:solidFill>
                  <a:schemeClr val="bg1">
                    <a:lumMod val="85000"/>
                  </a:schemeClr>
                </a:solidFill>
                <a:latin typeface="Copperplate Gothic Bold"/>
              </a:rPr>
              <a:t>Roof "tiles"</a:t>
            </a:r>
            <a:endParaRPr lang="en-US" sz="2400" dirty="0"/>
          </a:p>
        </p:txBody>
      </p:sp>
      <p:pic>
        <p:nvPicPr>
          <p:cNvPr id="2" name="Picture 1" descr="640px-Stave_church_Borgund_roofing_til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8313"/>
            <a:ext cx="9115447" cy="5782612"/>
          </a:xfrm>
          <a:prstGeom prst="rect">
            <a:avLst/>
          </a:prstGeom>
        </p:spPr>
      </p:pic>
    </p:spTree>
    <p:extLst>
      <p:ext uri="{BB962C8B-B14F-4D97-AF65-F5344CB8AC3E}">
        <p14:creationId xmlns:p14="http://schemas.microsoft.com/office/powerpoint/2010/main" val="21526968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9193" y="1548565"/>
            <a:ext cx="7937882" cy="2554545"/>
          </a:xfrm>
          <a:prstGeom prst="rect">
            <a:avLst/>
          </a:prstGeom>
          <a:noFill/>
        </p:spPr>
        <p:txBody>
          <a:bodyPr wrap="square" rtlCol="0">
            <a:spAutoFit/>
          </a:bodyPr>
          <a:lstStyle/>
          <a:p>
            <a:r>
              <a:rPr lang="en-US" sz="3200" dirty="0">
                <a:solidFill>
                  <a:schemeClr val="bg1">
                    <a:lumMod val="85000"/>
                  </a:schemeClr>
                </a:solidFill>
                <a:latin typeface="Copperplate Gothic Bold"/>
              </a:rPr>
              <a:t>Aachen Cathedral, </a:t>
            </a:r>
            <a:endParaRPr lang="en-US" sz="3200" dirty="0" smtClean="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Germany </a:t>
            </a:r>
          </a:p>
          <a:p>
            <a:r>
              <a:rPr lang="en-US" sz="3200" dirty="0" smtClean="0">
                <a:solidFill>
                  <a:schemeClr val="bg1">
                    <a:lumMod val="85000"/>
                  </a:schemeClr>
                </a:solidFill>
                <a:latin typeface="Copperplate Gothic Bold"/>
              </a:rPr>
              <a:t>805 </a:t>
            </a:r>
            <a:endParaRPr lang="en-US" sz="3200" dirty="0">
              <a:solidFill>
                <a:schemeClr val="bg1">
                  <a:lumMod val="85000"/>
                </a:schemeClr>
              </a:solidFill>
              <a:latin typeface="Copperplate Gothic Bold"/>
            </a:endParaRPr>
          </a:p>
          <a:p>
            <a:endParaRPr lang="en-US" sz="3200" dirty="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Oldest </a:t>
            </a:r>
            <a:r>
              <a:rPr lang="en-US" sz="3200" dirty="0">
                <a:solidFill>
                  <a:schemeClr val="bg1">
                    <a:lumMod val="85000"/>
                  </a:schemeClr>
                </a:solidFill>
                <a:latin typeface="Copperplate Gothic Bold"/>
              </a:rPr>
              <a:t>in </a:t>
            </a:r>
            <a:r>
              <a:rPr lang="en-US" sz="3200" dirty="0" smtClean="0">
                <a:solidFill>
                  <a:schemeClr val="bg1">
                    <a:lumMod val="85000"/>
                  </a:schemeClr>
                </a:solidFill>
                <a:latin typeface="Copperplate Gothic Bold"/>
              </a:rPr>
              <a:t>Northern Europe</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267243331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006"/>
            <a:ext cx="5265834" cy="461665"/>
          </a:xfrm>
          <a:prstGeom prst="rect">
            <a:avLst/>
          </a:prstGeom>
        </p:spPr>
        <p:txBody>
          <a:bodyPr wrap="none">
            <a:spAutoFit/>
          </a:bodyPr>
          <a:lstStyle/>
          <a:p>
            <a:r>
              <a:rPr lang="en-US" sz="2400" dirty="0" smtClean="0">
                <a:solidFill>
                  <a:schemeClr val="bg1">
                    <a:lumMod val="85000"/>
                  </a:schemeClr>
                </a:solidFill>
                <a:latin typeface="Copperplate Gothic Bold"/>
              </a:rPr>
              <a:t>Wooden "Nail" Construction</a:t>
            </a:r>
            <a:endParaRPr lang="en-US" sz="2400" dirty="0"/>
          </a:p>
        </p:txBody>
      </p:sp>
      <p:pic>
        <p:nvPicPr>
          <p:cNvPr id="3" name="Picture 2" descr="584px-Stave_church_Borgund_wood_nai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757" y="633325"/>
            <a:ext cx="7573354" cy="6224675"/>
          </a:xfrm>
          <a:prstGeom prst="rect">
            <a:avLst/>
          </a:prstGeom>
        </p:spPr>
      </p:pic>
    </p:spTree>
    <p:extLst>
      <p:ext uri="{BB962C8B-B14F-4D97-AF65-F5344CB8AC3E}">
        <p14:creationId xmlns:p14="http://schemas.microsoft.com/office/powerpoint/2010/main" val="305485519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08px-Stave_church_Borgund_interi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90" y="0"/>
            <a:ext cx="8686800" cy="6858000"/>
          </a:xfrm>
          <a:prstGeom prst="rect">
            <a:avLst/>
          </a:prstGeom>
        </p:spPr>
      </p:pic>
    </p:spTree>
    <p:extLst>
      <p:ext uri="{BB962C8B-B14F-4D97-AF65-F5344CB8AC3E}">
        <p14:creationId xmlns:p14="http://schemas.microsoft.com/office/powerpoint/2010/main" val="382861037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9193" y="845414"/>
            <a:ext cx="7937882" cy="3539430"/>
          </a:xfrm>
          <a:prstGeom prst="rect">
            <a:avLst/>
          </a:prstGeom>
          <a:noFill/>
        </p:spPr>
        <p:txBody>
          <a:bodyPr wrap="square" rtlCol="0">
            <a:spAutoFit/>
          </a:bodyPr>
          <a:lstStyle/>
          <a:p>
            <a:r>
              <a:rPr lang="en-US" sz="3200" dirty="0">
                <a:solidFill>
                  <a:schemeClr val="bg1">
                    <a:lumMod val="85000"/>
                  </a:schemeClr>
                </a:solidFill>
                <a:latin typeface="Copperplate Gothic Bold"/>
              </a:rPr>
              <a:t>Burgos Cathedral</a:t>
            </a:r>
            <a:r>
              <a:rPr lang="en-US" sz="3200" dirty="0" smtClean="0">
                <a:solidFill>
                  <a:schemeClr val="bg1">
                    <a:lumMod val="85000"/>
                  </a:schemeClr>
                </a:solidFill>
                <a:latin typeface="Copperplate Gothic Bold"/>
              </a:rPr>
              <a:t>, </a:t>
            </a:r>
          </a:p>
          <a:p>
            <a:r>
              <a:rPr lang="en-US" sz="3200" dirty="0" smtClean="0">
                <a:solidFill>
                  <a:schemeClr val="bg1">
                    <a:lumMod val="85000"/>
                  </a:schemeClr>
                </a:solidFill>
                <a:latin typeface="Copperplate Gothic Bold"/>
              </a:rPr>
              <a:t>Spain </a:t>
            </a:r>
          </a:p>
          <a:p>
            <a:r>
              <a:rPr lang="en-US" sz="3200" dirty="0" smtClean="0">
                <a:solidFill>
                  <a:schemeClr val="bg1">
                    <a:lumMod val="85000"/>
                  </a:schemeClr>
                </a:solidFill>
                <a:latin typeface="Copperplate Gothic Bold"/>
              </a:rPr>
              <a:t>1221</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"The cathedral was declared a World Heritage Site by </a:t>
            </a:r>
            <a:r>
              <a:rPr lang="en-US" sz="3200" dirty="0" smtClean="0">
                <a:solidFill>
                  <a:schemeClr val="bg1">
                    <a:lumMod val="85000"/>
                  </a:schemeClr>
                </a:solidFill>
                <a:latin typeface="Copperplate Gothic Bold"/>
              </a:rPr>
              <a:t>UNESCO..."</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142867534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0" y="1"/>
            <a:ext cx="9144000" cy="846776"/>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a:p>
            <a:endParaRPr lang="en-US" sz="2400" dirty="0" smtClean="0">
              <a:solidFill>
                <a:schemeClr val="bg1">
                  <a:lumMod val="85000"/>
                </a:schemeClr>
              </a:solidFill>
              <a:latin typeface="Copperplate Gothic Bold"/>
            </a:endParaRPr>
          </a:p>
        </p:txBody>
      </p:sp>
      <p:pic>
        <p:nvPicPr>
          <p:cNvPr id="2" name="Picture 1" descr="640px-Catedral_de_Burgos_I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3998" cy="6857999"/>
          </a:xfrm>
          <a:prstGeom prst="rect">
            <a:avLst/>
          </a:prstGeom>
        </p:spPr>
      </p:pic>
    </p:spTree>
    <p:extLst>
      <p:ext uri="{BB962C8B-B14F-4D97-AF65-F5344CB8AC3E}">
        <p14:creationId xmlns:p14="http://schemas.microsoft.com/office/powerpoint/2010/main" val="32400496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22px-Retablo_Mayor_Burgosc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864" y="0"/>
            <a:ext cx="4739640" cy="6858000"/>
          </a:xfrm>
          <a:prstGeom prst="rect">
            <a:avLst/>
          </a:prstGeom>
        </p:spPr>
      </p:pic>
    </p:spTree>
    <p:extLst>
      <p:ext uri="{BB962C8B-B14F-4D97-AF65-F5344CB8AC3E}">
        <p14:creationId xmlns:p14="http://schemas.microsoft.com/office/powerpoint/2010/main" val="402060442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75px-Burgos_-_Catedral_039_-_Capilla_de_Santa_A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643" y="0"/>
            <a:ext cx="5143500" cy="6858000"/>
          </a:xfrm>
          <a:prstGeom prst="rect">
            <a:avLst/>
          </a:prstGeom>
        </p:spPr>
      </p:pic>
    </p:spTree>
    <p:extLst>
      <p:ext uri="{BB962C8B-B14F-4D97-AF65-F5344CB8AC3E}">
        <p14:creationId xmlns:p14="http://schemas.microsoft.com/office/powerpoint/2010/main" val="91072377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Burgos_-_Catedral_046_-_Escalera_Dorad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8327187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Pedro_Fernández_de_Velasc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826395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4180" y="372492"/>
            <a:ext cx="8642978" cy="6001642"/>
          </a:xfrm>
          <a:prstGeom prst="rect">
            <a:avLst/>
          </a:prstGeom>
          <a:noFill/>
        </p:spPr>
        <p:txBody>
          <a:bodyPr wrap="square" rtlCol="0">
            <a:spAutoFit/>
          </a:bodyPr>
          <a:lstStyle/>
          <a:p>
            <a:r>
              <a:rPr lang="en-US" sz="3200" dirty="0">
                <a:solidFill>
                  <a:schemeClr val="bg1">
                    <a:lumMod val="85000"/>
                  </a:schemeClr>
                </a:solidFill>
                <a:latin typeface="Copperplate Gothic Bold"/>
              </a:rPr>
              <a:t>Cathedral of </a:t>
            </a:r>
            <a:r>
              <a:rPr lang="en-US" sz="3200" dirty="0" smtClean="0">
                <a:solidFill>
                  <a:schemeClr val="bg1">
                    <a:lumMod val="85000"/>
                  </a:schemeClr>
                </a:solidFill>
                <a:latin typeface="Copperplate Gothic Bold"/>
              </a:rPr>
              <a:t>Notre Dame de</a:t>
            </a:r>
            <a:r>
              <a:rPr lang="en-US" sz="3200" dirty="0">
                <a:solidFill>
                  <a:schemeClr val="bg1">
                    <a:lumMod val="85000"/>
                  </a:schemeClr>
                </a:solidFill>
                <a:latin typeface="Copperplate Gothic Bold"/>
              </a:rPr>
              <a:t> </a:t>
            </a:r>
            <a:r>
              <a:rPr lang="en-US" sz="3200" dirty="0" smtClean="0">
                <a:solidFill>
                  <a:schemeClr val="bg1">
                    <a:lumMod val="85000"/>
                  </a:schemeClr>
                </a:solidFill>
                <a:latin typeface="Copperplate Gothic Bold"/>
              </a:rPr>
              <a:t>Paris</a:t>
            </a:r>
          </a:p>
          <a:p>
            <a:r>
              <a:rPr lang="en-US" sz="3200" dirty="0" smtClean="0">
                <a:solidFill>
                  <a:schemeClr val="bg1">
                    <a:lumMod val="85000"/>
                  </a:schemeClr>
                </a:solidFill>
                <a:latin typeface="Copperplate Gothic Bold"/>
              </a:rPr>
              <a:t>1163</a:t>
            </a:r>
          </a:p>
          <a:p>
            <a:endParaRPr lang="en-US" sz="3200" dirty="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"The </a:t>
            </a:r>
            <a:r>
              <a:rPr lang="en-US" sz="3200" dirty="0">
                <a:solidFill>
                  <a:schemeClr val="bg1">
                    <a:lumMod val="85000"/>
                  </a:schemeClr>
                </a:solidFill>
                <a:latin typeface="Copperplate Gothic Bold"/>
              </a:rPr>
              <a:t>cathedral is widely considered to be one of the finest examples of French Gothic architecture, and it is among the largest and most well-known church buildings in the world. The naturalism of its sculptures and stained glass are in contrast with earlier Romanesque architecture</a:t>
            </a:r>
            <a:r>
              <a:rPr lang="en-US" sz="3200" dirty="0" smtClean="0">
                <a:solidFill>
                  <a:schemeClr val="bg1">
                    <a:lumMod val="85000"/>
                  </a:schemeClr>
                </a:solidFill>
                <a:latin typeface="Copperplate Gothic Bold"/>
              </a:rPr>
              <a:t>."</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91454228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77px-NotreDameDePar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079" y="12957"/>
            <a:ext cx="5154721" cy="6845043"/>
          </a:xfrm>
          <a:prstGeom prst="rect">
            <a:avLst/>
          </a:prstGeom>
        </p:spPr>
      </p:pic>
    </p:spTree>
    <p:extLst>
      <p:ext uri="{BB962C8B-B14F-4D97-AF65-F5344CB8AC3E}">
        <p14:creationId xmlns:p14="http://schemas.microsoft.com/office/powerpoint/2010/main" val="1582657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75px-Dom_van_Aken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225" y="0"/>
            <a:ext cx="5143500" cy="6858000"/>
          </a:xfrm>
          <a:prstGeom prst="rect">
            <a:avLst/>
          </a:prstGeom>
        </p:spPr>
      </p:pic>
    </p:spTree>
    <p:extLst>
      <p:ext uri="{BB962C8B-B14F-4D97-AF65-F5344CB8AC3E}">
        <p14:creationId xmlns:p14="http://schemas.microsoft.com/office/powerpoint/2010/main" val="326711507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36px-Notre_Dame_de_Paris_by_night_ti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329548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orgevelnotredam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27499"/>
            <a:ext cx="9144000" cy="6096000"/>
          </a:xfrm>
          <a:prstGeom prst="rect">
            <a:avLst/>
          </a:prstGeom>
        </p:spPr>
      </p:pic>
    </p:spTree>
    <p:extLst>
      <p:ext uri="{BB962C8B-B14F-4D97-AF65-F5344CB8AC3E}">
        <p14:creationId xmlns:p14="http://schemas.microsoft.com/office/powerpoint/2010/main" val="201608828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ND_Portail_gauche_gauch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047383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31px-Cathedrale_Notre-Dame_de_Paris_maitre-aut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068" y="0"/>
            <a:ext cx="7586663" cy="6858000"/>
          </a:xfrm>
          <a:prstGeom prst="rect">
            <a:avLst/>
          </a:prstGeom>
        </p:spPr>
      </p:pic>
    </p:spTree>
    <p:extLst>
      <p:ext uri="{BB962C8B-B14F-4D97-AF65-F5344CB8AC3E}">
        <p14:creationId xmlns:p14="http://schemas.microsoft.com/office/powerpoint/2010/main" val="294969990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80px-GothicRayonnantRose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085" y="0"/>
            <a:ext cx="6858000" cy="6858000"/>
          </a:xfrm>
          <a:prstGeom prst="rect">
            <a:avLst/>
          </a:prstGeom>
        </p:spPr>
      </p:pic>
    </p:spTree>
    <p:extLst>
      <p:ext uri="{BB962C8B-B14F-4D97-AF65-F5344CB8AC3E}">
        <p14:creationId xmlns:p14="http://schemas.microsoft.com/office/powerpoint/2010/main" val="81609475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Gárgola_en_Notre-Da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287"/>
            <a:ext cx="9144000" cy="6843714"/>
          </a:xfrm>
          <a:prstGeom prst="rect">
            <a:avLst/>
          </a:prstGeom>
        </p:spPr>
      </p:pic>
    </p:spTree>
    <p:extLst>
      <p:ext uri="{BB962C8B-B14F-4D97-AF65-F5344CB8AC3E}">
        <p14:creationId xmlns:p14="http://schemas.microsoft.com/office/powerpoint/2010/main" val="351620030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8811" y="969896"/>
            <a:ext cx="8259741" cy="5016757"/>
          </a:xfrm>
          <a:prstGeom prst="rect">
            <a:avLst/>
          </a:prstGeom>
          <a:noFill/>
        </p:spPr>
        <p:txBody>
          <a:bodyPr wrap="square" rtlCol="0">
            <a:spAutoFit/>
          </a:bodyPr>
          <a:lstStyle/>
          <a:p>
            <a:r>
              <a:rPr lang="en-US" sz="3200" dirty="0">
                <a:solidFill>
                  <a:schemeClr val="bg1">
                    <a:lumMod val="85000"/>
                  </a:schemeClr>
                </a:solidFill>
                <a:latin typeface="Copperplate Gothic Bold"/>
              </a:rPr>
              <a:t>Cathedral of </a:t>
            </a:r>
            <a:r>
              <a:rPr lang="en-US" sz="3200" dirty="0" smtClean="0">
                <a:solidFill>
                  <a:schemeClr val="bg1">
                    <a:lumMod val="85000"/>
                  </a:schemeClr>
                </a:solidFill>
                <a:latin typeface="Copperplate Gothic Bold"/>
              </a:rPr>
              <a:t>St. </a:t>
            </a:r>
            <a:r>
              <a:rPr lang="en-US" sz="3200" dirty="0" err="1" smtClean="0">
                <a:solidFill>
                  <a:schemeClr val="bg1">
                    <a:lumMod val="85000"/>
                  </a:schemeClr>
                </a:solidFill>
                <a:latin typeface="Copperplate Gothic Bold"/>
              </a:rPr>
              <a:t>Domnius</a:t>
            </a:r>
            <a:r>
              <a:rPr lang="en-US" sz="3200" dirty="0">
                <a:solidFill>
                  <a:schemeClr val="bg1">
                    <a:lumMod val="85000"/>
                  </a:schemeClr>
                </a:solidFill>
                <a:latin typeface="Copperplate Gothic Bold"/>
              </a:rPr>
              <a:t/>
            </a:r>
            <a:br>
              <a:rPr lang="en-US" sz="3200" dirty="0">
                <a:solidFill>
                  <a:schemeClr val="bg1">
                    <a:lumMod val="85000"/>
                  </a:schemeClr>
                </a:solidFill>
                <a:latin typeface="Copperplate Gothic Bold"/>
              </a:rPr>
            </a:br>
            <a:r>
              <a:rPr lang="en-US" sz="3200" dirty="0">
                <a:solidFill>
                  <a:schemeClr val="bg1">
                    <a:lumMod val="85000"/>
                  </a:schemeClr>
                </a:solidFill>
                <a:latin typeface="Copperplate Gothic Bold"/>
              </a:rPr>
              <a:t>["</a:t>
            </a:r>
            <a:r>
              <a:rPr lang="en-US" sz="3200" dirty="0" err="1">
                <a:solidFill>
                  <a:schemeClr val="bg1">
                    <a:lumMod val="85000"/>
                  </a:schemeClr>
                </a:solidFill>
                <a:latin typeface="Copperplate Gothic Bold"/>
              </a:rPr>
              <a:t>Katedrala</a:t>
            </a:r>
            <a:r>
              <a:rPr lang="en-US" sz="3200" dirty="0">
                <a:solidFill>
                  <a:schemeClr val="bg1">
                    <a:lumMod val="85000"/>
                  </a:schemeClr>
                </a:solidFill>
                <a:latin typeface="Copperplate Gothic Bold"/>
              </a:rPr>
              <a:t> </a:t>
            </a:r>
            <a:r>
              <a:rPr lang="en-US" sz="3200" dirty="0" err="1">
                <a:solidFill>
                  <a:schemeClr val="bg1">
                    <a:lumMod val="85000"/>
                  </a:schemeClr>
                </a:solidFill>
                <a:latin typeface="Copperplate Gothic Bold"/>
              </a:rPr>
              <a:t>Sv</a:t>
            </a:r>
            <a:r>
              <a:rPr lang="en-US" sz="3200" dirty="0">
                <a:solidFill>
                  <a:schemeClr val="bg1">
                    <a:lumMod val="85000"/>
                  </a:schemeClr>
                </a:solidFill>
                <a:latin typeface="Copperplate Gothic Bold"/>
              </a:rPr>
              <a:t>. </a:t>
            </a:r>
            <a:r>
              <a:rPr lang="en-US" sz="3200" dirty="0" err="1" smtClean="0">
                <a:solidFill>
                  <a:schemeClr val="bg1">
                    <a:lumMod val="85000"/>
                  </a:schemeClr>
                </a:solidFill>
                <a:latin typeface="Copperplate Gothic Bold"/>
              </a:rPr>
              <a:t>Duje</a:t>
            </a:r>
            <a:r>
              <a:rPr lang="en-US" sz="3200" dirty="0" smtClean="0">
                <a:solidFill>
                  <a:schemeClr val="bg1">
                    <a:lumMod val="85000"/>
                  </a:schemeClr>
                </a:solidFill>
                <a:latin typeface="Copperplate Gothic Bold"/>
              </a:rPr>
              <a:t>"],</a:t>
            </a:r>
          </a:p>
          <a:p>
            <a:r>
              <a:rPr lang="en-US" sz="3200" dirty="0" smtClean="0">
                <a:solidFill>
                  <a:schemeClr val="bg1">
                    <a:lumMod val="85000"/>
                  </a:schemeClr>
                </a:solidFill>
                <a:latin typeface="Copperplate Gothic Bold"/>
              </a:rPr>
              <a:t>Split, Croatia</a:t>
            </a:r>
          </a:p>
          <a:p>
            <a:r>
              <a:rPr lang="en-US" sz="3200" dirty="0" smtClean="0">
                <a:solidFill>
                  <a:schemeClr val="bg1">
                    <a:lumMod val="85000"/>
                  </a:schemeClr>
                </a:solidFill>
                <a:latin typeface="Copperplate Gothic Bold"/>
              </a:rPr>
              <a:t>Consecrated 7</a:t>
            </a:r>
            <a:r>
              <a:rPr lang="en-US" sz="3200" baseline="30000" dirty="0" smtClean="0">
                <a:solidFill>
                  <a:schemeClr val="bg1">
                    <a:lumMod val="85000"/>
                  </a:schemeClr>
                </a:solidFill>
                <a:latin typeface="Copperplate Gothic Bold"/>
              </a:rPr>
              <a:t>th</a:t>
            </a:r>
            <a:r>
              <a:rPr lang="en-US" sz="3200" dirty="0" smtClean="0">
                <a:solidFill>
                  <a:schemeClr val="bg1">
                    <a:lumMod val="85000"/>
                  </a:schemeClr>
                </a:solidFill>
                <a:latin typeface="Copperplate Gothic Bold"/>
              </a:rPr>
              <a:t> Century</a:t>
            </a:r>
          </a:p>
          <a:p>
            <a:endParaRPr lang="en-US" sz="3200" dirty="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a:t>
            </a:r>
            <a:r>
              <a:rPr lang="en-US" sz="3200" dirty="0">
                <a:solidFill>
                  <a:schemeClr val="bg1">
                    <a:lumMod val="85000"/>
                  </a:schemeClr>
                </a:solidFill>
                <a:latin typeface="Copperplate Gothic Bold"/>
              </a:rPr>
              <a:t>. the oldest Catholic cathedral in the world that remains in use in its original structure, without near-complete renovation at a later date</a:t>
            </a:r>
            <a:r>
              <a:rPr lang="en-US" sz="3200" dirty="0" smtClean="0">
                <a:solidFill>
                  <a:schemeClr val="bg1">
                    <a:lumMod val="85000"/>
                  </a:schemeClr>
                </a:solidFill>
                <a:latin typeface="Copperplate Gothic Bold"/>
              </a:rPr>
              <a:t>."</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1092985941"/>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75px-Cathedral_of_Spl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316" y="0"/>
            <a:ext cx="5143500" cy="6858000"/>
          </a:xfrm>
          <a:prstGeom prst="rect">
            <a:avLst/>
          </a:prstGeom>
        </p:spPr>
      </p:pic>
    </p:spTree>
    <p:extLst>
      <p:ext uri="{BB962C8B-B14F-4D97-AF65-F5344CB8AC3E}">
        <p14:creationId xmlns:p14="http://schemas.microsoft.com/office/powerpoint/2010/main" val="299971783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75px-Croatia_-_Split_-_Cathedral_under_nigh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9934" y="0"/>
            <a:ext cx="5143500" cy="6858000"/>
          </a:xfrm>
          <a:prstGeom prst="rect">
            <a:avLst/>
          </a:prstGeom>
        </p:spPr>
      </p:pic>
    </p:spTree>
    <p:extLst>
      <p:ext uri="{BB962C8B-B14F-4D97-AF65-F5344CB8AC3E}">
        <p14:creationId xmlns:p14="http://schemas.microsoft.com/office/powerpoint/2010/main" val="403292335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lit-croatia-nowwhatstheplan-37-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9922"/>
            <a:ext cx="9144000" cy="6105045"/>
          </a:xfrm>
          <a:prstGeom prst="rect">
            <a:avLst/>
          </a:prstGeom>
        </p:spPr>
      </p:pic>
    </p:spTree>
    <p:extLst>
      <p:ext uri="{BB962C8B-B14F-4D97-AF65-F5344CB8AC3E}">
        <p14:creationId xmlns:p14="http://schemas.microsoft.com/office/powerpoint/2010/main" val="10209586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AC_Dom_Katschho_Win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92" y="0"/>
            <a:ext cx="9144000" cy="6858000"/>
          </a:xfrm>
          <a:prstGeom prst="rect">
            <a:avLst/>
          </a:prstGeom>
        </p:spPr>
      </p:pic>
    </p:spTree>
    <p:extLst>
      <p:ext uri="{BB962C8B-B14F-4D97-AF65-F5344CB8AC3E}">
        <p14:creationId xmlns:p14="http://schemas.microsoft.com/office/powerpoint/2010/main" val="2571276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329" y="416580"/>
            <a:ext cx="8491021" cy="6001642"/>
          </a:xfrm>
          <a:prstGeom prst="rect">
            <a:avLst/>
          </a:prstGeom>
          <a:noFill/>
        </p:spPr>
        <p:txBody>
          <a:bodyPr wrap="square" rtlCol="0">
            <a:spAutoFit/>
          </a:bodyPr>
          <a:lstStyle/>
          <a:p>
            <a:r>
              <a:rPr lang="en-US" sz="3200" dirty="0">
                <a:solidFill>
                  <a:schemeClr val="bg1">
                    <a:lumMod val="85000"/>
                  </a:schemeClr>
                </a:solidFill>
                <a:latin typeface="Copperplate Gothic Bold"/>
              </a:rPr>
              <a:t>Cathedral of the </a:t>
            </a:r>
            <a:r>
              <a:rPr lang="en-US" sz="3200" dirty="0" err="1">
                <a:solidFill>
                  <a:schemeClr val="bg1">
                    <a:lumMod val="85000"/>
                  </a:schemeClr>
                </a:solidFill>
                <a:latin typeface="Copperplate Gothic Bold"/>
              </a:rPr>
              <a:t>Dormition</a:t>
            </a:r>
            <a:r>
              <a:rPr lang="en-US" sz="3200" dirty="0">
                <a:solidFill>
                  <a:schemeClr val="bg1">
                    <a:lumMod val="85000"/>
                  </a:schemeClr>
                </a:solidFill>
                <a:latin typeface="Copperplate Gothic Bold"/>
              </a:rPr>
              <a:t> </a:t>
            </a:r>
            <a:r>
              <a:rPr lang="en-US" sz="3200" dirty="0" smtClean="0">
                <a:solidFill>
                  <a:schemeClr val="bg1">
                    <a:lumMod val="85000"/>
                  </a:schemeClr>
                </a:solidFill>
                <a:latin typeface="Copperplate Gothic Bold"/>
              </a:rPr>
              <a:t>of </a:t>
            </a:r>
            <a:r>
              <a:rPr lang="en-US" sz="3200" dirty="0">
                <a:solidFill>
                  <a:schemeClr val="bg1">
                    <a:lumMod val="85000"/>
                  </a:schemeClr>
                </a:solidFill>
                <a:latin typeface="Copperplate Gothic Bold"/>
              </a:rPr>
              <a:t>the </a:t>
            </a:r>
            <a:r>
              <a:rPr lang="en-US" sz="3200" dirty="0" err="1">
                <a:solidFill>
                  <a:schemeClr val="bg1">
                    <a:lumMod val="85000"/>
                  </a:schemeClr>
                </a:solidFill>
                <a:latin typeface="Copperplate Gothic Bold"/>
              </a:rPr>
              <a:t>Theotokos</a:t>
            </a:r>
            <a:r>
              <a:rPr lang="en-US" sz="3200" dirty="0">
                <a:solidFill>
                  <a:schemeClr val="bg1">
                    <a:lumMod val="85000"/>
                  </a:schemeClr>
                </a:solidFill>
                <a:latin typeface="Copperplate Gothic Bold"/>
              </a:rPr>
              <a:t>  [e.g., the passing of the Virgin Mary </a:t>
            </a:r>
            <a:r>
              <a:rPr lang="en-US" sz="3200" dirty="0" smtClean="0">
                <a:solidFill>
                  <a:schemeClr val="bg1">
                    <a:lumMod val="85000"/>
                  </a:schemeClr>
                </a:solidFill>
                <a:latin typeface="Copperplate Gothic Bold"/>
              </a:rPr>
              <a:t>from </a:t>
            </a:r>
            <a:r>
              <a:rPr lang="en-US" sz="3200" dirty="0">
                <a:solidFill>
                  <a:schemeClr val="bg1">
                    <a:lumMod val="85000"/>
                  </a:schemeClr>
                </a:solidFill>
                <a:latin typeface="Copperplate Gothic Bold"/>
              </a:rPr>
              <a:t>earthly life</a:t>
            </a:r>
            <a:r>
              <a:rPr lang="en-US" sz="3200" dirty="0" smtClean="0">
                <a:solidFill>
                  <a:schemeClr val="bg1">
                    <a:lumMod val="85000"/>
                  </a:schemeClr>
                </a:solidFill>
                <a:latin typeface="Copperplate Gothic Bold"/>
              </a:rPr>
              <a:t>]</a:t>
            </a:r>
          </a:p>
          <a:p>
            <a:r>
              <a:rPr lang="en-US" sz="3200" dirty="0" smtClean="0">
                <a:solidFill>
                  <a:schemeClr val="bg1">
                    <a:lumMod val="85000"/>
                  </a:schemeClr>
                </a:solidFill>
                <a:latin typeface="Copperplate Gothic Bold"/>
              </a:rPr>
              <a:t>Vladimir</a:t>
            </a:r>
            <a:r>
              <a:rPr lang="en-US" sz="3200" dirty="0">
                <a:solidFill>
                  <a:schemeClr val="bg1">
                    <a:lumMod val="85000"/>
                  </a:schemeClr>
                </a:solidFill>
                <a:latin typeface="Copperplate Gothic Bold"/>
              </a:rPr>
              <a:t>, </a:t>
            </a:r>
            <a:r>
              <a:rPr lang="en-US" sz="3200" dirty="0" smtClean="0">
                <a:solidFill>
                  <a:schemeClr val="bg1">
                    <a:lumMod val="85000"/>
                  </a:schemeClr>
                </a:solidFill>
                <a:latin typeface="Copperplate Gothic Bold"/>
              </a:rPr>
              <a:t>Russia</a:t>
            </a:r>
            <a:endParaRPr lang="en-US" sz="3200" dirty="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1160</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"the 6-pillared 5-domed cathedral was expanded in 1185-1189 [...] Embracing the area of 1178 sq. meters, it remained the largest of Russian churches for the following 300 or 400 years.</a:t>
            </a:r>
            <a:r>
              <a:rPr lang="en-US" sz="3200" dirty="0" smtClean="0">
                <a:solidFill>
                  <a:schemeClr val="bg1">
                    <a:lumMod val="85000"/>
                  </a:schemeClr>
                </a:solidFill>
                <a:latin typeface="Copperplate Gothic Bold"/>
              </a:rPr>
              <a:t>"</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145511454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00px-Успенский_собор_в_г._Владимир.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975" y="0"/>
            <a:ext cx="4572000" cy="6858000"/>
          </a:xfrm>
          <a:prstGeom prst="rect">
            <a:avLst/>
          </a:prstGeom>
        </p:spPr>
      </p:pic>
    </p:spTree>
    <p:extLst>
      <p:ext uri="{BB962C8B-B14F-4D97-AF65-F5344CB8AC3E}">
        <p14:creationId xmlns:p14="http://schemas.microsoft.com/office/powerpoint/2010/main" val="72620780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243673"/>
            <a:ext cx="8665618" cy="6001642"/>
          </a:xfrm>
          <a:prstGeom prst="rect">
            <a:avLst/>
          </a:prstGeom>
          <a:noFill/>
        </p:spPr>
        <p:txBody>
          <a:bodyPr wrap="square" rtlCol="0">
            <a:spAutoFit/>
          </a:bodyPr>
          <a:lstStyle/>
          <a:p>
            <a:r>
              <a:rPr lang="en-US" sz="3200" dirty="0">
                <a:solidFill>
                  <a:schemeClr val="bg1">
                    <a:lumMod val="85000"/>
                  </a:schemeClr>
                </a:solidFill>
                <a:latin typeface="Copperplate Gothic Bold"/>
              </a:rPr>
              <a:t>Cathedral of the holy </a:t>
            </a:r>
            <a:r>
              <a:rPr lang="en-US" sz="3200" dirty="0" err="1">
                <a:solidFill>
                  <a:schemeClr val="bg1">
                    <a:lumMod val="85000"/>
                  </a:schemeClr>
                </a:solidFill>
                <a:latin typeface="Copperplate Gothic Bold"/>
              </a:rPr>
              <a:t>mandylion</a:t>
            </a:r>
            <a:r>
              <a:rPr lang="en-US" sz="3200" dirty="0">
                <a:solidFill>
                  <a:schemeClr val="bg1">
                    <a:lumMod val="85000"/>
                  </a:schemeClr>
                </a:solidFill>
                <a:latin typeface="Copperplate Gothic Bold"/>
              </a:rPr>
              <a:t>, </a:t>
            </a:r>
            <a:r>
              <a:rPr lang="en-US" sz="3200" dirty="0" err="1">
                <a:solidFill>
                  <a:schemeClr val="bg1">
                    <a:lumMod val="85000"/>
                  </a:schemeClr>
                </a:solidFill>
                <a:latin typeface="Copperplate Gothic Bold"/>
              </a:rPr>
              <a:t>Andronikov</a:t>
            </a:r>
            <a:r>
              <a:rPr lang="en-US" sz="3200" dirty="0">
                <a:solidFill>
                  <a:schemeClr val="bg1">
                    <a:lumMod val="85000"/>
                  </a:schemeClr>
                </a:solidFill>
                <a:latin typeface="Copperplate Gothic Bold"/>
              </a:rPr>
              <a:t> </a:t>
            </a:r>
            <a:r>
              <a:rPr lang="en-US" sz="3200" dirty="0" smtClean="0">
                <a:solidFill>
                  <a:schemeClr val="bg1">
                    <a:lumMod val="85000"/>
                  </a:schemeClr>
                </a:solidFill>
                <a:latin typeface="Copperplate Gothic Bold"/>
              </a:rPr>
              <a:t>Monastery</a:t>
            </a:r>
            <a:r>
              <a:rPr lang="en-US" sz="3200" dirty="0">
                <a:solidFill>
                  <a:schemeClr val="bg1">
                    <a:lumMod val="85000"/>
                  </a:schemeClr>
                </a:solidFill>
                <a:latin typeface="Copperplate Gothic Bold"/>
              </a:rPr>
              <a:t>, </a:t>
            </a:r>
            <a:endParaRPr lang="en-US" sz="3200" dirty="0" smtClean="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Moscow, 1420</a:t>
            </a:r>
          </a:p>
          <a:p>
            <a:endParaRPr lang="en-US" sz="3200" dirty="0" smtClean="0">
              <a:solidFill>
                <a:schemeClr val="bg1">
                  <a:lumMod val="85000"/>
                </a:schemeClr>
              </a:solidFill>
              <a:latin typeface="Copperplate Gothic Bold"/>
            </a:endParaRPr>
          </a:p>
          <a:p>
            <a:r>
              <a:rPr lang="en-US" sz="3200" dirty="0">
                <a:solidFill>
                  <a:schemeClr val="bg1">
                    <a:lumMod val="85000"/>
                  </a:schemeClr>
                </a:solidFill>
                <a:latin typeface="Copperplate Gothic Bold"/>
              </a:rPr>
              <a:t>Named in honor of </a:t>
            </a:r>
            <a:r>
              <a:rPr lang="en-US" sz="3200" dirty="0" smtClean="0">
                <a:solidFill>
                  <a:schemeClr val="bg1">
                    <a:lumMod val="85000"/>
                  </a:schemeClr>
                </a:solidFill>
                <a:latin typeface="Copperplate Gothic Bold"/>
              </a:rPr>
              <a:t>the "</a:t>
            </a:r>
            <a:r>
              <a:rPr lang="en-US" sz="3200" dirty="0" err="1">
                <a:solidFill>
                  <a:schemeClr val="bg1">
                    <a:lumMod val="85000"/>
                  </a:schemeClr>
                </a:solidFill>
                <a:latin typeface="Copperplate Gothic Bold"/>
              </a:rPr>
              <a:t>Mandylion</a:t>
            </a:r>
            <a:r>
              <a:rPr lang="en-US" sz="3200" dirty="0">
                <a:solidFill>
                  <a:schemeClr val="bg1">
                    <a:lumMod val="85000"/>
                  </a:schemeClr>
                </a:solidFill>
                <a:latin typeface="Copperplate Gothic Bold"/>
              </a:rPr>
              <a:t>:"</a:t>
            </a:r>
            <a:br>
              <a:rPr lang="en-US" sz="3200" dirty="0">
                <a:solidFill>
                  <a:schemeClr val="bg1">
                    <a:lumMod val="85000"/>
                  </a:schemeClr>
                </a:solidFill>
                <a:latin typeface="Copperplate Gothic Bold"/>
              </a:rPr>
            </a:br>
            <a:r>
              <a:rPr lang="en-US" sz="3200" dirty="0">
                <a:solidFill>
                  <a:schemeClr val="bg1">
                    <a:lumMod val="85000"/>
                  </a:schemeClr>
                </a:solidFill>
                <a:latin typeface="Copperplate Gothic Bold"/>
              </a:rPr>
              <a:t>"the Image of Edessa was a holy relic </a:t>
            </a:r>
            <a:r>
              <a:rPr lang="en-US" sz="3200" dirty="0" smtClean="0">
                <a:solidFill>
                  <a:schemeClr val="bg1">
                    <a:lumMod val="85000"/>
                  </a:schemeClr>
                </a:solidFill>
                <a:latin typeface="Copperplate Gothic Bold"/>
              </a:rPr>
              <a:t>consisting </a:t>
            </a:r>
            <a:r>
              <a:rPr lang="en-US" sz="3200" dirty="0">
                <a:solidFill>
                  <a:schemeClr val="bg1">
                    <a:lumMod val="85000"/>
                  </a:schemeClr>
                </a:solidFill>
                <a:latin typeface="Copperplate Gothic Bold"/>
              </a:rPr>
              <a:t>of a [...] cloth upon which a miraculous image of the face of Jesus </a:t>
            </a:r>
            <a:r>
              <a:rPr lang="en-US" sz="3200" dirty="0" smtClean="0">
                <a:solidFill>
                  <a:schemeClr val="bg1">
                    <a:lumMod val="85000"/>
                  </a:schemeClr>
                </a:solidFill>
                <a:latin typeface="Copperplate Gothic Bold"/>
              </a:rPr>
              <a:t>was </a:t>
            </a:r>
            <a:r>
              <a:rPr lang="en-US" sz="3200" dirty="0">
                <a:solidFill>
                  <a:schemeClr val="bg1">
                    <a:lumMod val="85000"/>
                  </a:schemeClr>
                </a:solidFill>
                <a:latin typeface="Copperplate Gothic Bold"/>
              </a:rPr>
              <a:t>imprinted — the first icon ("image"). </a:t>
            </a:r>
            <a:r>
              <a:rPr lang="en-US" sz="3200" dirty="0" smtClean="0">
                <a:solidFill>
                  <a:schemeClr val="bg1">
                    <a:lumMod val="85000"/>
                  </a:schemeClr>
                </a:solidFill>
                <a:latin typeface="Copperplate Gothic Bold"/>
              </a:rPr>
              <a:t>In </a:t>
            </a:r>
            <a:r>
              <a:rPr lang="en-US" sz="3200" dirty="0">
                <a:solidFill>
                  <a:schemeClr val="bg1">
                    <a:lumMod val="85000"/>
                  </a:schemeClr>
                </a:solidFill>
                <a:latin typeface="Copperplate Gothic Bold"/>
              </a:rPr>
              <a:t>Eastern  Orthodoxy, and often in English, the image is known as the </a:t>
            </a:r>
            <a:r>
              <a:rPr lang="en-US" sz="3200" dirty="0" err="1">
                <a:solidFill>
                  <a:schemeClr val="bg1">
                    <a:lumMod val="85000"/>
                  </a:schemeClr>
                </a:solidFill>
                <a:latin typeface="Copperplate Gothic Bold"/>
              </a:rPr>
              <a:t>Mandylion</a:t>
            </a:r>
            <a:r>
              <a:rPr lang="en-US" sz="3200" dirty="0">
                <a:solidFill>
                  <a:schemeClr val="bg1">
                    <a:lumMod val="85000"/>
                  </a:schemeClr>
                </a:solidFill>
                <a:latin typeface="Copperplate Gothic Bold"/>
              </a:rPr>
              <a:t>.</a:t>
            </a:r>
            <a:r>
              <a:rPr lang="en-US" sz="3200" dirty="0" smtClean="0">
                <a:solidFill>
                  <a:schemeClr val="bg1">
                    <a:lumMod val="85000"/>
                  </a:schemeClr>
                </a:solidFill>
                <a:latin typeface="Copperplate Gothic Bold"/>
              </a:rPr>
              <a:t>"</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28506526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12px-Cathedral_of_the_Holy_Mandylion_(Andronikov_Monastery)_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065" y="-25705"/>
            <a:ext cx="5160259" cy="6883705"/>
          </a:xfrm>
          <a:prstGeom prst="rect">
            <a:avLst/>
          </a:prstGeom>
        </p:spPr>
      </p:pic>
    </p:spTree>
    <p:extLst>
      <p:ext uri="{BB962C8B-B14F-4D97-AF65-F5344CB8AC3E}">
        <p14:creationId xmlns:p14="http://schemas.microsoft.com/office/powerpoint/2010/main" val="2700662233"/>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9193" y="889687"/>
            <a:ext cx="7937882" cy="5016757"/>
          </a:xfrm>
          <a:prstGeom prst="rect">
            <a:avLst/>
          </a:prstGeom>
          <a:noFill/>
        </p:spPr>
        <p:txBody>
          <a:bodyPr wrap="square" rtlCol="0">
            <a:spAutoFit/>
          </a:bodyPr>
          <a:lstStyle/>
          <a:p>
            <a:r>
              <a:rPr lang="en-US" sz="3200" dirty="0">
                <a:solidFill>
                  <a:schemeClr val="bg1">
                    <a:lumMod val="95000"/>
                  </a:schemeClr>
                </a:solidFill>
                <a:latin typeface="Copperplate Gothic Bold"/>
              </a:rPr>
              <a:t>Chartres Cathedral</a:t>
            </a:r>
            <a:r>
              <a:rPr lang="en-US" sz="3200" dirty="0" smtClean="0">
                <a:solidFill>
                  <a:schemeClr val="bg1">
                    <a:lumMod val="95000"/>
                  </a:schemeClr>
                </a:solidFill>
                <a:latin typeface="Copperplate Gothic Bold"/>
              </a:rPr>
              <a:t>, </a:t>
            </a:r>
          </a:p>
          <a:p>
            <a:r>
              <a:rPr lang="en-US" sz="3200" dirty="0" smtClean="0">
                <a:solidFill>
                  <a:schemeClr val="bg1">
                    <a:lumMod val="95000"/>
                  </a:schemeClr>
                </a:solidFill>
                <a:latin typeface="Copperplate Gothic Bold"/>
              </a:rPr>
              <a:t>France</a:t>
            </a:r>
            <a:endParaRPr lang="en-US" sz="3200" dirty="0">
              <a:solidFill>
                <a:schemeClr val="bg1">
                  <a:lumMod val="95000"/>
                </a:schemeClr>
              </a:solidFill>
              <a:latin typeface="Copperplate Gothic Bold"/>
            </a:endParaRPr>
          </a:p>
          <a:p>
            <a:r>
              <a:rPr lang="en-US" sz="3200" dirty="0" smtClean="0">
                <a:solidFill>
                  <a:schemeClr val="bg1">
                    <a:lumMod val="95000"/>
                  </a:schemeClr>
                </a:solidFill>
                <a:latin typeface="Copperplate Gothic Bold"/>
              </a:rPr>
              <a:t>12</a:t>
            </a:r>
            <a:r>
              <a:rPr lang="en-US" sz="3200" baseline="30000" dirty="0" smtClean="0">
                <a:solidFill>
                  <a:schemeClr val="bg1">
                    <a:lumMod val="95000"/>
                  </a:schemeClr>
                </a:solidFill>
                <a:latin typeface="Copperplate Gothic Bold"/>
              </a:rPr>
              <a:t>th</a:t>
            </a:r>
            <a:r>
              <a:rPr lang="en-US" sz="3200" dirty="0" smtClean="0">
                <a:solidFill>
                  <a:schemeClr val="bg1">
                    <a:lumMod val="95000"/>
                  </a:schemeClr>
                </a:solidFill>
                <a:latin typeface="Copperplate Gothic Bold"/>
              </a:rPr>
              <a:t> Century</a:t>
            </a:r>
          </a:p>
          <a:p>
            <a:endParaRPr lang="en-US" sz="3200" dirty="0">
              <a:solidFill>
                <a:schemeClr val="bg1">
                  <a:lumMod val="95000"/>
                </a:schemeClr>
              </a:solidFill>
              <a:latin typeface="Copperplate Gothic Bold"/>
            </a:endParaRPr>
          </a:p>
          <a:p>
            <a:r>
              <a:rPr lang="en-US" sz="3200" dirty="0">
                <a:solidFill>
                  <a:schemeClr val="bg1">
                    <a:lumMod val="95000"/>
                  </a:schemeClr>
                </a:solidFill>
                <a:latin typeface="Copperplate Gothic Bold"/>
              </a:rPr>
              <a:t>"By the end of the </a:t>
            </a:r>
            <a:r>
              <a:rPr lang="en-US" sz="3200" dirty="0" smtClean="0">
                <a:solidFill>
                  <a:schemeClr val="bg1">
                    <a:lumMod val="95000"/>
                  </a:schemeClr>
                </a:solidFill>
                <a:latin typeface="Copperplate Gothic Bold"/>
              </a:rPr>
              <a:t>12</a:t>
            </a:r>
            <a:r>
              <a:rPr lang="en-US" sz="3200" baseline="30000" dirty="0" smtClean="0">
                <a:solidFill>
                  <a:schemeClr val="bg1">
                    <a:lumMod val="95000"/>
                  </a:schemeClr>
                </a:solidFill>
                <a:latin typeface="Copperplate Gothic Bold"/>
              </a:rPr>
              <a:t>th</a:t>
            </a:r>
            <a:r>
              <a:rPr lang="en-US" sz="3200" dirty="0" smtClean="0">
                <a:solidFill>
                  <a:schemeClr val="bg1">
                    <a:lumMod val="95000"/>
                  </a:schemeClr>
                </a:solidFill>
                <a:latin typeface="Copperplate Gothic Bold"/>
              </a:rPr>
              <a:t> </a:t>
            </a:r>
            <a:r>
              <a:rPr lang="en-US" sz="3200" dirty="0">
                <a:solidFill>
                  <a:schemeClr val="bg1">
                    <a:lumMod val="95000"/>
                  </a:schemeClr>
                </a:solidFill>
                <a:latin typeface="Copperplate Gothic Bold"/>
              </a:rPr>
              <a:t>century [Chartres</a:t>
            </a:r>
            <a:r>
              <a:rPr lang="en-US" sz="3200" dirty="0" smtClean="0">
                <a:solidFill>
                  <a:schemeClr val="bg1">
                    <a:lumMod val="95000"/>
                  </a:schemeClr>
                </a:solidFill>
                <a:latin typeface="Copperplate Gothic Bold"/>
              </a:rPr>
              <a:t>] had </a:t>
            </a:r>
            <a:r>
              <a:rPr lang="en-US" sz="3200" dirty="0">
                <a:solidFill>
                  <a:schemeClr val="bg1">
                    <a:lumMod val="95000"/>
                  </a:schemeClr>
                </a:solidFill>
                <a:latin typeface="Copperplate Gothic Bold"/>
              </a:rPr>
              <a:t>become one of </a:t>
            </a:r>
            <a:endParaRPr lang="en-US" sz="3200" dirty="0" smtClean="0">
              <a:solidFill>
                <a:schemeClr val="bg1">
                  <a:lumMod val="95000"/>
                </a:schemeClr>
              </a:solidFill>
              <a:latin typeface="Copperplate Gothic Bold"/>
            </a:endParaRPr>
          </a:p>
          <a:p>
            <a:r>
              <a:rPr lang="en-US" sz="3200" dirty="0" smtClean="0">
                <a:solidFill>
                  <a:schemeClr val="bg1">
                    <a:lumMod val="95000"/>
                  </a:schemeClr>
                </a:solidFill>
                <a:latin typeface="Copperplate Gothic Bold"/>
              </a:rPr>
              <a:t>the most </a:t>
            </a:r>
            <a:r>
              <a:rPr lang="en-US" sz="3200" dirty="0">
                <a:solidFill>
                  <a:schemeClr val="bg1">
                    <a:lumMod val="95000"/>
                  </a:schemeClr>
                </a:solidFill>
                <a:latin typeface="Copperplate Gothic Bold"/>
              </a:rPr>
              <a:t>important [...] </a:t>
            </a:r>
          </a:p>
          <a:p>
            <a:r>
              <a:rPr lang="en-US" sz="3200" dirty="0">
                <a:solidFill>
                  <a:schemeClr val="bg1">
                    <a:lumMod val="95000"/>
                  </a:schemeClr>
                </a:solidFill>
                <a:latin typeface="Copperplate Gothic Bold"/>
              </a:rPr>
              <a:t>pilgrimage destinations </a:t>
            </a:r>
          </a:p>
          <a:p>
            <a:r>
              <a:rPr lang="en-US" sz="3200" dirty="0">
                <a:solidFill>
                  <a:schemeClr val="bg1">
                    <a:lumMod val="95000"/>
                  </a:schemeClr>
                </a:solidFill>
                <a:latin typeface="Copperplate Gothic Bold"/>
              </a:rPr>
              <a:t>in Europe."</a:t>
            </a:r>
          </a:p>
          <a:p>
            <a:endParaRPr lang="en-US" sz="3200" dirty="0">
              <a:solidFill>
                <a:schemeClr val="bg1">
                  <a:lumMod val="95000"/>
                </a:schemeClr>
              </a:solidFill>
              <a:latin typeface="Copperplate Gothic Bold"/>
            </a:endParaRPr>
          </a:p>
        </p:txBody>
      </p:sp>
    </p:spTree>
    <p:extLst>
      <p:ext uri="{BB962C8B-B14F-4D97-AF65-F5344CB8AC3E}">
        <p14:creationId xmlns:p14="http://schemas.microsoft.com/office/powerpoint/2010/main" val="36268333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Chartres_cathedr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5997498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10px-Chartres_-_Cathédrale_(2012.01)_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8488" y="13518"/>
            <a:ext cx="4639038" cy="6844482"/>
          </a:xfrm>
          <a:prstGeom prst="rect">
            <a:avLst/>
          </a:prstGeom>
        </p:spPr>
      </p:pic>
    </p:spTree>
    <p:extLst>
      <p:ext uri="{BB962C8B-B14F-4D97-AF65-F5344CB8AC3E}">
        <p14:creationId xmlns:p14="http://schemas.microsoft.com/office/powerpoint/2010/main" val="107540803"/>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Cathedrale_nd_chartres_nord0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761432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Cathédrale_de_Chartres_-_horlo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60796113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res,_Cathédrale_Notre-Dame-F_1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2743" y="0"/>
            <a:ext cx="5484465" cy="6858000"/>
          </a:xfrm>
          <a:prstGeom prst="rect">
            <a:avLst/>
          </a:prstGeom>
        </p:spPr>
      </p:pic>
    </p:spTree>
    <p:extLst>
      <p:ext uri="{BB962C8B-B14F-4D97-AF65-F5344CB8AC3E}">
        <p14:creationId xmlns:p14="http://schemas.microsoft.com/office/powerpoint/2010/main" val="273118566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75px-Aachen_Kaiserdom_Kuppel_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9934" y="0"/>
            <a:ext cx="5143500" cy="6858000"/>
          </a:xfrm>
          <a:prstGeom prst="rect">
            <a:avLst/>
          </a:prstGeom>
        </p:spPr>
      </p:pic>
    </p:spTree>
    <p:extLst>
      <p:ext uri="{BB962C8B-B14F-4D97-AF65-F5344CB8AC3E}">
        <p14:creationId xmlns:p14="http://schemas.microsoft.com/office/powerpoint/2010/main" val="137264325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34px-Chartres_-_portail_royal,_tympan_centr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5" y="0"/>
            <a:ext cx="9151525" cy="6858000"/>
          </a:xfrm>
          <a:prstGeom prst="rect">
            <a:avLst/>
          </a:prstGeom>
        </p:spPr>
      </p:pic>
    </p:spTree>
    <p:extLst>
      <p:ext uri="{BB962C8B-B14F-4D97-AF65-F5344CB8AC3E}">
        <p14:creationId xmlns:p14="http://schemas.microsoft.com/office/powerpoint/2010/main" val="200220560"/>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04px-Cenral_tympanum_Chartr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260" y="0"/>
            <a:ext cx="4607600" cy="6858000"/>
          </a:xfrm>
          <a:prstGeom prst="rect">
            <a:avLst/>
          </a:prstGeom>
        </p:spPr>
      </p:pic>
    </p:spTree>
    <p:extLst>
      <p:ext uri="{BB962C8B-B14F-4D97-AF65-F5344CB8AC3E}">
        <p14:creationId xmlns:p14="http://schemas.microsoft.com/office/powerpoint/2010/main" val="307135176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3px-Cathédrale_de_Chartres_210209_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9006" y="11570"/>
            <a:ext cx="4658004" cy="6846430"/>
          </a:xfrm>
          <a:prstGeom prst="rect">
            <a:avLst/>
          </a:prstGeom>
        </p:spPr>
      </p:pic>
    </p:spTree>
    <p:extLst>
      <p:ext uri="{BB962C8B-B14F-4D97-AF65-F5344CB8AC3E}">
        <p14:creationId xmlns:p14="http://schemas.microsoft.com/office/powerpoint/2010/main" val="165076032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Labyrinth_at_Chartres_Cathedr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396471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629987"/>
            <a:ext cx="8731671" cy="5509200"/>
          </a:xfrm>
          <a:prstGeom prst="rect">
            <a:avLst/>
          </a:prstGeom>
          <a:noFill/>
        </p:spPr>
        <p:txBody>
          <a:bodyPr wrap="square" rtlCol="0">
            <a:spAutoFit/>
          </a:bodyPr>
          <a:lstStyle/>
          <a:p>
            <a:r>
              <a:rPr lang="en-US" sz="3200" dirty="0" smtClean="0">
                <a:solidFill>
                  <a:srgbClr val="F2F2F2"/>
                </a:solidFill>
                <a:latin typeface="Copperplate Gothic Bold"/>
              </a:rPr>
              <a:t>Cologne Cathedral</a:t>
            </a:r>
            <a:br>
              <a:rPr lang="en-US" sz="3200" dirty="0" smtClean="0">
                <a:solidFill>
                  <a:srgbClr val="F2F2F2"/>
                </a:solidFill>
                <a:latin typeface="Copperplate Gothic Bold"/>
              </a:rPr>
            </a:br>
            <a:r>
              <a:rPr lang="en-US" sz="3200" dirty="0" smtClean="0">
                <a:solidFill>
                  <a:srgbClr val="F2F2F2"/>
                </a:solidFill>
                <a:latin typeface="Copperplate Gothic Bold"/>
              </a:rPr>
              <a:t>[In German: </a:t>
            </a:r>
            <a:r>
              <a:rPr lang="en-US" sz="3200" dirty="0">
                <a:solidFill>
                  <a:srgbClr val="F2F2F2"/>
                </a:solidFill>
                <a:latin typeface="Copperplate Gothic Bold"/>
              </a:rPr>
              <a:t>"</a:t>
            </a:r>
            <a:r>
              <a:rPr lang="en-US" sz="3200" dirty="0" err="1" smtClean="0">
                <a:solidFill>
                  <a:srgbClr val="F2F2F2"/>
                </a:solidFill>
                <a:latin typeface="Copperplate Gothic Bold"/>
              </a:rPr>
              <a:t>Kölner</a:t>
            </a:r>
            <a:r>
              <a:rPr lang="en-US" sz="3200" dirty="0" smtClean="0">
                <a:solidFill>
                  <a:srgbClr val="F2F2F2"/>
                </a:solidFill>
                <a:latin typeface="Copperplate Gothic Bold"/>
              </a:rPr>
              <a:t> Dom"]</a:t>
            </a:r>
          </a:p>
          <a:p>
            <a:r>
              <a:rPr lang="en-US" sz="3200" dirty="0" smtClean="0">
                <a:solidFill>
                  <a:srgbClr val="F2F2F2"/>
                </a:solidFill>
                <a:latin typeface="Copperplate Gothic Bold"/>
              </a:rPr>
              <a:t>Germany</a:t>
            </a:r>
          </a:p>
          <a:p>
            <a:r>
              <a:rPr lang="en-US" sz="3200" dirty="0" smtClean="0">
                <a:solidFill>
                  <a:srgbClr val="F2F2F2"/>
                </a:solidFill>
                <a:latin typeface="Copperplate Gothic Bold"/>
              </a:rPr>
              <a:t>1248</a:t>
            </a:r>
          </a:p>
          <a:p>
            <a:endParaRPr lang="en-US" sz="3200" dirty="0">
              <a:solidFill>
                <a:srgbClr val="F2F2F2"/>
              </a:solidFill>
              <a:latin typeface="Copperplate Gothic Bold"/>
            </a:endParaRPr>
          </a:p>
          <a:p>
            <a:r>
              <a:rPr lang="en-US" sz="3200" dirty="0">
                <a:solidFill>
                  <a:srgbClr val="F2F2F2"/>
                </a:solidFill>
                <a:latin typeface="Copperplate Gothic Bold"/>
              </a:rPr>
              <a:t>the largest Gothic church in Northern Europe</a:t>
            </a:r>
          </a:p>
          <a:p>
            <a:endParaRPr lang="en-US" sz="3200" dirty="0">
              <a:solidFill>
                <a:srgbClr val="F2F2F2"/>
              </a:solidFill>
              <a:latin typeface="Copperplate Gothic Bold"/>
            </a:endParaRPr>
          </a:p>
          <a:p>
            <a:r>
              <a:rPr lang="en-US" sz="3200" dirty="0">
                <a:solidFill>
                  <a:srgbClr val="F2F2F2"/>
                </a:solidFill>
                <a:latin typeface="Copperplate Gothic Bold"/>
              </a:rPr>
              <a:t>The largest façade of any church </a:t>
            </a:r>
            <a:r>
              <a:rPr lang="en-US" sz="3200" dirty="0" smtClean="0">
                <a:solidFill>
                  <a:srgbClr val="F2F2F2"/>
                </a:solidFill>
                <a:latin typeface="Copperplate Gothic Bold"/>
              </a:rPr>
              <a:t/>
            </a:r>
            <a:br>
              <a:rPr lang="en-US" sz="3200" dirty="0" smtClean="0">
                <a:solidFill>
                  <a:srgbClr val="F2F2F2"/>
                </a:solidFill>
                <a:latin typeface="Copperplate Gothic Bold"/>
              </a:rPr>
            </a:br>
            <a:r>
              <a:rPr lang="en-US" sz="3200" dirty="0" smtClean="0">
                <a:solidFill>
                  <a:srgbClr val="F2F2F2"/>
                </a:solidFill>
                <a:latin typeface="Copperplate Gothic Bold"/>
              </a:rPr>
              <a:t>in the </a:t>
            </a:r>
            <a:r>
              <a:rPr lang="en-US" sz="3200" dirty="0">
                <a:solidFill>
                  <a:srgbClr val="F2F2F2"/>
                </a:solidFill>
                <a:latin typeface="Copperplate Gothic Bold"/>
              </a:rPr>
              <a:t>world </a:t>
            </a:r>
          </a:p>
          <a:p>
            <a:endParaRPr lang="en-US" sz="3200" dirty="0">
              <a:solidFill>
                <a:srgbClr val="F2F2F2"/>
              </a:solidFill>
              <a:latin typeface="Copperplate Gothic Bold"/>
            </a:endParaRPr>
          </a:p>
        </p:txBody>
      </p:sp>
    </p:spTree>
    <p:extLst>
      <p:ext uri="{BB962C8B-B14F-4D97-AF65-F5344CB8AC3E}">
        <p14:creationId xmlns:p14="http://schemas.microsoft.com/office/powerpoint/2010/main" val="251349918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091" y="2097289"/>
            <a:ext cx="3750931" cy="830997"/>
          </a:xfrm>
          <a:prstGeom prst="rect">
            <a:avLst/>
          </a:prstGeom>
          <a:noFill/>
        </p:spPr>
        <p:txBody>
          <a:bodyPr wrap="square" rtlCol="0">
            <a:spAutoFit/>
          </a:bodyPr>
          <a:lstStyle/>
          <a:p>
            <a:r>
              <a:rPr lang="en-US" sz="2400" dirty="0" smtClean="0">
                <a:solidFill>
                  <a:srgbClr val="F2F2F2"/>
                </a:solidFill>
                <a:latin typeface="Copperplate Gothic Bold"/>
              </a:rPr>
              <a:t>Built in the form of a Latin Cross</a:t>
            </a:r>
          </a:p>
        </p:txBody>
      </p:sp>
      <p:pic>
        <p:nvPicPr>
          <p:cNvPr id="4" name="Picture 3" descr="675px-Koeln_RdFlug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161" y="12880"/>
            <a:ext cx="5133840" cy="6845120"/>
          </a:xfrm>
          <a:prstGeom prst="rect">
            <a:avLst/>
          </a:prstGeom>
        </p:spPr>
      </p:pic>
    </p:spTree>
    <p:extLst>
      <p:ext uri="{BB962C8B-B14F-4D97-AF65-F5344CB8AC3E}">
        <p14:creationId xmlns:p14="http://schemas.microsoft.com/office/powerpoint/2010/main" val="1096282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01px-CologneCathedral-FlightOverCologne001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874" y="0"/>
            <a:ext cx="4579620" cy="6858000"/>
          </a:xfrm>
          <a:prstGeom prst="rect">
            <a:avLst/>
          </a:prstGeom>
        </p:spPr>
      </p:pic>
    </p:spTree>
    <p:extLst>
      <p:ext uri="{BB962C8B-B14F-4D97-AF65-F5344CB8AC3E}">
        <p14:creationId xmlns:p14="http://schemas.microsoft.com/office/powerpoint/2010/main" val="200737496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Dom_und_Hauptbahnhof_(Flight_over_Colog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0121288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570" y="2714671"/>
            <a:ext cx="3366578" cy="461665"/>
          </a:xfrm>
          <a:prstGeom prst="rect">
            <a:avLst/>
          </a:prstGeom>
          <a:noFill/>
        </p:spPr>
        <p:txBody>
          <a:bodyPr wrap="square" rtlCol="0">
            <a:spAutoFit/>
          </a:bodyPr>
          <a:lstStyle/>
          <a:p>
            <a:r>
              <a:rPr lang="en-US" sz="2400" dirty="0" smtClean="0">
                <a:solidFill>
                  <a:schemeClr val="bg1">
                    <a:lumMod val="85000"/>
                  </a:schemeClr>
                </a:solidFill>
                <a:latin typeface="Copperplate Gothic Bold"/>
              </a:rPr>
              <a:t>Flying Buttresses</a:t>
            </a:r>
          </a:p>
        </p:txBody>
      </p:sp>
      <p:pic>
        <p:nvPicPr>
          <p:cNvPr id="4" name="Picture 3" descr="Koelner_dom_blick_nach_ost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010" y="0"/>
            <a:ext cx="5140990" cy="6858000"/>
          </a:xfrm>
          <a:prstGeom prst="rect">
            <a:avLst/>
          </a:prstGeom>
        </p:spPr>
      </p:pic>
    </p:spTree>
    <p:extLst>
      <p:ext uri="{BB962C8B-B14F-4D97-AF65-F5344CB8AC3E}">
        <p14:creationId xmlns:p14="http://schemas.microsoft.com/office/powerpoint/2010/main" val="317494123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569" y="368397"/>
            <a:ext cx="4162411" cy="4524315"/>
          </a:xfrm>
          <a:prstGeom prst="rect">
            <a:avLst/>
          </a:prstGeom>
          <a:noFill/>
        </p:spPr>
        <p:txBody>
          <a:bodyPr wrap="square" rtlCol="0">
            <a:spAutoFit/>
          </a:bodyPr>
          <a:lstStyle/>
          <a:p>
            <a:r>
              <a:rPr lang="en-US" sz="2400" dirty="0" smtClean="0">
                <a:solidFill>
                  <a:schemeClr val="bg1">
                    <a:lumMod val="85000"/>
                  </a:schemeClr>
                </a:solidFill>
                <a:latin typeface="Copperplate Gothic Bold"/>
              </a:rPr>
              <a:t>Flying Buttresses</a:t>
            </a:r>
            <a:endParaRPr lang="en-US" sz="2400" dirty="0">
              <a:solidFill>
                <a:schemeClr val="bg1">
                  <a:lumMod val="85000"/>
                </a:schemeClr>
              </a:solidFill>
              <a:latin typeface="Copperplate Gothic Bold"/>
            </a:endParaRPr>
          </a:p>
          <a:p>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"The purpose of any buttress is to resist the lateral forces pushing a wall outwards (which may arise from stone vaulted ceilings or from wind-loading on roofs) by redirecting them to the ground."</a:t>
            </a:r>
          </a:p>
        </p:txBody>
      </p:sp>
      <p:pic>
        <p:nvPicPr>
          <p:cNvPr id="4" name="Picture 3" descr="VillardButtressReim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980" y="0"/>
            <a:ext cx="4732020" cy="6858000"/>
          </a:xfrm>
          <a:prstGeom prst="rect">
            <a:avLst/>
          </a:prstGeom>
        </p:spPr>
      </p:pic>
    </p:spTree>
    <p:extLst>
      <p:ext uri="{BB962C8B-B14F-4D97-AF65-F5344CB8AC3E}">
        <p14:creationId xmlns:p14="http://schemas.microsoft.com/office/powerpoint/2010/main" val="281413680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48px-Aix_dom_autel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1027" y="-6604"/>
            <a:ext cx="5705249" cy="6864604"/>
          </a:xfrm>
          <a:prstGeom prst="rect">
            <a:avLst/>
          </a:prstGeom>
        </p:spPr>
      </p:pic>
    </p:spTree>
    <p:extLst>
      <p:ext uri="{BB962C8B-B14F-4D97-AF65-F5344CB8AC3E}">
        <p14:creationId xmlns:p14="http://schemas.microsoft.com/office/powerpoint/2010/main" val="181858775"/>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CathedralCologneVie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335168086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00px-Wiki-01-Choir-of-Cologne-Cathedra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133" y="0"/>
            <a:ext cx="4572000" cy="6858000"/>
          </a:xfrm>
          <a:prstGeom prst="rect">
            <a:avLst/>
          </a:prstGeom>
        </p:spPr>
      </p:pic>
    </p:spTree>
    <p:extLst>
      <p:ext uri="{BB962C8B-B14F-4D97-AF65-F5344CB8AC3E}">
        <p14:creationId xmlns:p14="http://schemas.microsoft.com/office/powerpoint/2010/main" val="345597586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75px-Koelner_dom_nordseite_des_chor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098" y="0"/>
            <a:ext cx="5143500" cy="6858000"/>
          </a:xfrm>
          <a:prstGeom prst="rect">
            <a:avLst/>
          </a:prstGeom>
        </p:spPr>
      </p:pic>
    </p:spTree>
    <p:extLst>
      <p:ext uri="{BB962C8B-B14F-4D97-AF65-F5344CB8AC3E}">
        <p14:creationId xmlns:p14="http://schemas.microsoft.com/office/powerpoint/2010/main" val="185951675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1305642"/>
            <a:ext cx="8731671" cy="4031873"/>
          </a:xfrm>
          <a:prstGeom prst="rect">
            <a:avLst/>
          </a:prstGeom>
          <a:noFill/>
        </p:spPr>
        <p:txBody>
          <a:bodyPr wrap="square" rtlCol="0">
            <a:spAutoFit/>
          </a:bodyPr>
          <a:lstStyle/>
          <a:p>
            <a:r>
              <a:rPr lang="en-US" sz="3200" dirty="0" smtClean="0">
                <a:solidFill>
                  <a:schemeClr val="bg1">
                    <a:lumMod val="85000"/>
                  </a:schemeClr>
                </a:solidFill>
                <a:latin typeface="Copperplate Gothic Bold"/>
              </a:rPr>
              <a:t>Dubrovnik Synagogue,</a:t>
            </a:r>
          </a:p>
          <a:p>
            <a:r>
              <a:rPr lang="en-US" sz="3200" dirty="0" smtClean="0">
                <a:solidFill>
                  <a:schemeClr val="bg1">
                    <a:lumMod val="85000"/>
                  </a:schemeClr>
                </a:solidFill>
                <a:latin typeface="Copperplate Gothic Bold"/>
              </a:rPr>
              <a:t>Croatia</a:t>
            </a:r>
          </a:p>
          <a:p>
            <a:r>
              <a:rPr lang="en-US" sz="3200" dirty="0" smtClean="0">
                <a:solidFill>
                  <a:schemeClr val="bg1">
                    <a:lumMod val="85000"/>
                  </a:schemeClr>
                </a:solidFill>
                <a:latin typeface="Copperplate Gothic Bold"/>
              </a:rPr>
              <a:t>14</a:t>
            </a:r>
            <a:r>
              <a:rPr lang="en-US" sz="3200" baseline="30000" dirty="0" smtClean="0">
                <a:solidFill>
                  <a:schemeClr val="bg1">
                    <a:lumMod val="85000"/>
                  </a:schemeClr>
                </a:solidFill>
                <a:latin typeface="Copperplate Gothic Bold"/>
              </a:rPr>
              <a:t>th</a:t>
            </a:r>
            <a:r>
              <a:rPr lang="en-US" sz="3200" dirty="0" smtClean="0">
                <a:solidFill>
                  <a:schemeClr val="bg1">
                    <a:lumMod val="85000"/>
                  </a:schemeClr>
                </a:solidFill>
                <a:latin typeface="Copperplate Gothic Bold"/>
              </a:rPr>
              <a:t> Century</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"the oldest </a:t>
            </a:r>
            <a:r>
              <a:rPr lang="en-US" sz="3200" dirty="0" err="1">
                <a:solidFill>
                  <a:schemeClr val="bg1">
                    <a:lumMod val="85000"/>
                  </a:schemeClr>
                </a:solidFill>
                <a:latin typeface="Copperplate Gothic Bold"/>
              </a:rPr>
              <a:t>Sefardic</a:t>
            </a:r>
            <a:r>
              <a:rPr lang="en-US" sz="3200" dirty="0">
                <a:solidFill>
                  <a:schemeClr val="bg1">
                    <a:lumMod val="85000"/>
                  </a:schemeClr>
                </a:solidFill>
                <a:latin typeface="Copperplate Gothic Bold"/>
              </a:rPr>
              <a:t> synagogue </a:t>
            </a:r>
            <a:r>
              <a:rPr lang="en-US" sz="3200" dirty="0" smtClean="0">
                <a:solidFill>
                  <a:schemeClr val="bg1">
                    <a:lumMod val="85000"/>
                  </a:schemeClr>
                </a:solidFill>
                <a:latin typeface="Copperplate Gothic Bold"/>
              </a:rPr>
              <a:t/>
            </a:r>
            <a:br>
              <a:rPr lang="en-US" sz="3200" dirty="0" smtClean="0">
                <a:solidFill>
                  <a:schemeClr val="bg1">
                    <a:lumMod val="85000"/>
                  </a:schemeClr>
                </a:solidFill>
                <a:latin typeface="Copperplate Gothic Bold"/>
              </a:rPr>
            </a:br>
            <a:r>
              <a:rPr lang="en-US" sz="3200" dirty="0" smtClean="0">
                <a:solidFill>
                  <a:schemeClr val="bg1">
                    <a:lumMod val="85000"/>
                  </a:schemeClr>
                </a:solidFill>
                <a:latin typeface="Copperplate Gothic Bold"/>
              </a:rPr>
              <a:t>still </a:t>
            </a:r>
            <a:r>
              <a:rPr lang="en-US" sz="3200" dirty="0">
                <a:solidFill>
                  <a:schemeClr val="bg1">
                    <a:lumMod val="85000"/>
                  </a:schemeClr>
                </a:solidFill>
                <a:latin typeface="Copperplate Gothic Bold"/>
              </a:rPr>
              <a:t>in use today in the world and the second oldest synagogue in </a:t>
            </a:r>
            <a:r>
              <a:rPr lang="en-US" sz="3200" dirty="0" smtClean="0">
                <a:solidFill>
                  <a:schemeClr val="bg1">
                    <a:lumMod val="85000"/>
                  </a:schemeClr>
                </a:solidFill>
                <a:latin typeface="Copperplate Gothic Bold"/>
              </a:rPr>
              <a:t>Europe"</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1829503811"/>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1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2266" y="0"/>
            <a:ext cx="4572000" cy="6858000"/>
          </a:xfrm>
          <a:prstGeom prst="rect">
            <a:avLst/>
          </a:prstGeom>
        </p:spPr>
      </p:pic>
    </p:spTree>
    <p:extLst>
      <p:ext uri="{BB962C8B-B14F-4D97-AF65-F5344CB8AC3E}">
        <p14:creationId xmlns:p14="http://schemas.microsoft.com/office/powerpoint/2010/main" val="396937749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tar-jewish-synagogu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 y="367654"/>
            <a:ext cx="9150541" cy="6089269"/>
          </a:xfrm>
          <a:prstGeom prst="rect">
            <a:avLst/>
          </a:prstGeom>
        </p:spPr>
      </p:pic>
    </p:spTree>
    <p:extLst>
      <p:ext uri="{BB962C8B-B14F-4D97-AF65-F5344CB8AC3E}">
        <p14:creationId xmlns:p14="http://schemas.microsoft.com/office/powerpoint/2010/main" val="2191829137"/>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6956" y="1055146"/>
            <a:ext cx="8731671" cy="4031873"/>
          </a:xfrm>
          <a:prstGeom prst="rect">
            <a:avLst/>
          </a:prstGeom>
          <a:noFill/>
        </p:spPr>
        <p:txBody>
          <a:bodyPr wrap="square" rtlCol="0">
            <a:spAutoFit/>
          </a:bodyPr>
          <a:lstStyle/>
          <a:p>
            <a:r>
              <a:rPr lang="en-US" sz="3200" dirty="0">
                <a:solidFill>
                  <a:schemeClr val="bg1">
                    <a:lumMod val="85000"/>
                  </a:schemeClr>
                </a:solidFill>
                <a:latin typeface="Copperplate Gothic Bold"/>
              </a:rPr>
              <a:t>Duomo di Milano, </a:t>
            </a:r>
            <a:endParaRPr lang="en-US" sz="3200" dirty="0" smtClean="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Italy</a:t>
            </a:r>
          </a:p>
          <a:p>
            <a:r>
              <a:rPr lang="en-US" sz="3200" dirty="0" smtClean="0">
                <a:solidFill>
                  <a:schemeClr val="bg1">
                    <a:lumMod val="85000"/>
                  </a:schemeClr>
                </a:solidFill>
                <a:latin typeface="Copperplate Gothic Bold"/>
              </a:rPr>
              <a:t>1386</a:t>
            </a:r>
          </a:p>
          <a:p>
            <a:endParaRPr lang="en-US" sz="3200" dirty="0">
              <a:solidFill>
                <a:schemeClr val="bg1">
                  <a:lumMod val="85000"/>
                </a:schemeClr>
              </a:solidFill>
              <a:latin typeface="Copperplate Gothic Bold"/>
            </a:endParaRPr>
          </a:p>
          <a:p>
            <a:r>
              <a:rPr lang="en-US" sz="3200" dirty="0">
                <a:solidFill>
                  <a:schemeClr val="bg1">
                    <a:lumMod val="85000"/>
                  </a:schemeClr>
                </a:solidFill>
                <a:latin typeface="Copperplate Gothic Bold"/>
              </a:rPr>
              <a:t>"The Gothic cathedral took nearly six centuries to complete. It is the 5th-largest church in the </a:t>
            </a:r>
            <a:r>
              <a:rPr lang="en-US" sz="3200" dirty="0" smtClean="0">
                <a:solidFill>
                  <a:schemeClr val="bg1">
                    <a:lumMod val="85000"/>
                  </a:schemeClr>
                </a:solidFill>
                <a:latin typeface="Copperplate Gothic Bold"/>
              </a:rPr>
              <a:t>world </a:t>
            </a:r>
            <a:r>
              <a:rPr lang="en-US" sz="3200" dirty="0">
                <a:solidFill>
                  <a:schemeClr val="bg1">
                    <a:lumMod val="85000"/>
                  </a:schemeClr>
                </a:solidFill>
                <a:latin typeface="Copperplate Gothic Bold"/>
              </a:rPr>
              <a:t>and the second largest in </a:t>
            </a:r>
            <a:r>
              <a:rPr lang="en-US" sz="3200" dirty="0" smtClean="0">
                <a:solidFill>
                  <a:schemeClr val="bg1">
                    <a:lumMod val="85000"/>
                  </a:schemeClr>
                </a:solidFill>
                <a:latin typeface="Copperplate Gothic Bold"/>
              </a:rPr>
              <a:t>Italy"</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23793388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176851" y="62737"/>
            <a:ext cx="8842546" cy="466175"/>
          </a:xfrm>
          <a:prstGeom prst="rect">
            <a:avLst/>
          </a:prstGeom>
          <a:noFill/>
        </p:spPr>
        <p:txBody>
          <a:bodyPr wrap="square" rtlCol="0">
            <a:noAutofit/>
          </a:bodyPr>
          <a:lstStyle/>
          <a:p>
            <a:endParaRPr lang="en-US" sz="2400" dirty="0" smtClean="0">
              <a:solidFill>
                <a:schemeClr val="bg1">
                  <a:lumMod val="85000"/>
                </a:schemeClr>
              </a:solidFill>
              <a:latin typeface="Copperplate Gothic Bold"/>
            </a:endParaRPr>
          </a:p>
        </p:txBody>
      </p:sp>
      <p:pic>
        <p:nvPicPr>
          <p:cNvPr id="3" name="Picture 2" descr="20110724_Milan_Cathedral_52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649" y="0"/>
            <a:ext cx="7890553" cy="6858000"/>
          </a:xfrm>
          <a:prstGeom prst="rect">
            <a:avLst/>
          </a:prstGeom>
        </p:spPr>
      </p:pic>
    </p:spTree>
    <p:extLst>
      <p:ext uri="{BB962C8B-B14F-4D97-AF65-F5344CB8AC3E}">
        <p14:creationId xmlns:p14="http://schemas.microsoft.com/office/powerpoint/2010/main" val="2066416925"/>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lano-duomo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413" y="0"/>
            <a:ext cx="5097281" cy="6858000"/>
          </a:xfrm>
          <a:prstGeom prst="rect">
            <a:avLst/>
          </a:prstGeom>
        </p:spPr>
      </p:pic>
    </p:spTree>
    <p:extLst>
      <p:ext uri="{BB962C8B-B14F-4D97-AF65-F5344CB8AC3E}">
        <p14:creationId xmlns:p14="http://schemas.microsoft.com/office/powerpoint/2010/main" val="345098341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IMG_3712_-_Milano_-_Duomo_-_Interno_-_Foto_di_Giovanni_Dall'Orto_-_13-jan-2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4366"/>
            <a:ext cx="9144557" cy="6072557"/>
          </a:xfrm>
          <a:prstGeom prst="rect">
            <a:avLst/>
          </a:prstGeom>
        </p:spPr>
      </p:pic>
    </p:spTree>
    <p:extLst>
      <p:ext uri="{BB962C8B-B14F-4D97-AF65-F5344CB8AC3E}">
        <p14:creationId xmlns:p14="http://schemas.microsoft.com/office/powerpoint/2010/main" val="188355871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Aachen_Dom_Kuppelmosaik_Detail_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0679494"/>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98px-IMG_6849_-_Duomo_-_Menorah_Trivulzio_-_Foto_Giovanni_Dall'Orto_3-Mar-2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288" y="0"/>
            <a:ext cx="4551703" cy="6858000"/>
          </a:xfrm>
          <a:prstGeom prst="rect">
            <a:avLst/>
          </a:prstGeom>
        </p:spPr>
      </p:pic>
    </p:spTree>
    <p:extLst>
      <p:ext uri="{BB962C8B-B14F-4D97-AF65-F5344CB8AC3E}">
        <p14:creationId xmlns:p14="http://schemas.microsoft.com/office/powerpoint/2010/main" val="269832903"/>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75px-DSC03020_-_Duomo_di_Milano_-_La_Menorah_Trivulzio_-_Foto_di_Giovanni_Dall'Orto_-_29-1-2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3225" y="0"/>
            <a:ext cx="5143500" cy="6858000"/>
          </a:xfrm>
          <a:prstGeom prst="rect">
            <a:avLst/>
          </a:prstGeom>
        </p:spPr>
      </p:pic>
    </p:spTree>
    <p:extLst>
      <p:ext uri="{BB962C8B-B14F-4D97-AF65-F5344CB8AC3E}">
        <p14:creationId xmlns:p14="http://schemas.microsoft.com/office/powerpoint/2010/main" val="428479845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IMG_6876_-_Duomo_-_Menorah_Trivulzio_-_Drago_e_scimmie_-_Foto_Giovanni_Dall'Orto_3-Mar-20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889"/>
            <a:ext cx="9144000" cy="6072188"/>
          </a:xfrm>
          <a:prstGeom prst="rect">
            <a:avLst/>
          </a:prstGeom>
        </p:spPr>
      </p:pic>
    </p:spTree>
    <p:extLst>
      <p:ext uri="{BB962C8B-B14F-4D97-AF65-F5344CB8AC3E}">
        <p14:creationId xmlns:p14="http://schemas.microsoft.com/office/powerpoint/2010/main" val="3445171366"/>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64517"/>
            <a:ext cx="5290130" cy="6001642"/>
          </a:xfrm>
          <a:prstGeom prst="rect">
            <a:avLst/>
          </a:prstGeom>
          <a:noFill/>
        </p:spPr>
        <p:txBody>
          <a:bodyPr wrap="square" rtlCol="0">
            <a:spAutoFit/>
          </a:bodyPr>
          <a:lstStyle/>
          <a:p>
            <a:r>
              <a:rPr lang="en-US" sz="2400" dirty="0" smtClean="0">
                <a:solidFill>
                  <a:schemeClr val="bg1">
                    <a:lumMod val="85000"/>
                  </a:schemeClr>
                </a:solidFill>
                <a:latin typeface="Copperplate Gothic Bold"/>
              </a:rPr>
              <a:t>St Bartholomew</a:t>
            </a:r>
          </a:p>
          <a:p>
            <a:endParaRPr lang="en-US" sz="2400" dirty="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One of the twelve apostles</a:t>
            </a:r>
          </a:p>
          <a:p>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'Christian </a:t>
            </a:r>
            <a:r>
              <a:rPr lang="en-US" sz="2400" dirty="0">
                <a:solidFill>
                  <a:schemeClr val="bg1">
                    <a:lumMod val="85000"/>
                  </a:schemeClr>
                </a:solidFill>
                <a:latin typeface="Copperplate Gothic Bold"/>
              </a:rPr>
              <a:t>tradition </a:t>
            </a:r>
            <a:r>
              <a:rPr lang="en-US" sz="2400" dirty="0" smtClean="0">
                <a:solidFill>
                  <a:schemeClr val="bg1">
                    <a:lumMod val="85000"/>
                  </a:schemeClr>
                </a:solidFill>
                <a:latin typeface="Copperplate Gothic Bold"/>
              </a:rPr>
              <a:t>has three </a:t>
            </a:r>
            <a:r>
              <a:rPr lang="en-US" sz="2400" dirty="0">
                <a:solidFill>
                  <a:schemeClr val="bg1">
                    <a:lumMod val="85000"/>
                  </a:schemeClr>
                </a:solidFill>
                <a:latin typeface="Copperplate Gothic Bold"/>
              </a:rPr>
              <a:t>stories about Bartholomew's death</a:t>
            </a:r>
            <a:r>
              <a:rPr lang="en-US" sz="2400" dirty="0" smtClean="0">
                <a:solidFill>
                  <a:schemeClr val="bg1">
                    <a:lumMod val="85000"/>
                  </a:schemeClr>
                </a:solidFill>
                <a:latin typeface="Copperplate Gothic Bold"/>
              </a:rPr>
              <a:t>:</a:t>
            </a:r>
          </a:p>
          <a:p>
            <a:r>
              <a:rPr lang="en-US" sz="2400" dirty="0" smtClean="0">
                <a:solidFill>
                  <a:schemeClr val="bg1">
                    <a:lumMod val="85000"/>
                  </a:schemeClr>
                </a:solidFill>
                <a:latin typeface="Copperplate Gothic Bold"/>
              </a:rPr>
              <a:t>[...</a:t>
            </a:r>
            <a:r>
              <a:rPr lang="en-US" sz="2400" dirty="0">
                <a:solidFill>
                  <a:schemeClr val="bg1">
                    <a:lumMod val="85000"/>
                  </a:schemeClr>
                </a:solidFill>
                <a:latin typeface="Copperplate Gothic Bold"/>
              </a:rPr>
              <a:t>] The account of Bartholomew being </a:t>
            </a:r>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skinned </a:t>
            </a:r>
            <a:r>
              <a:rPr lang="en-US" sz="2400" dirty="0">
                <a:solidFill>
                  <a:schemeClr val="bg1">
                    <a:lumMod val="85000"/>
                  </a:schemeClr>
                </a:solidFill>
                <a:latin typeface="Copperplate Gothic Bold"/>
              </a:rPr>
              <a:t>alive is the most represented in works </a:t>
            </a:r>
            <a:endParaRPr lang="en-US" sz="2400" dirty="0" smtClean="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of art</a:t>
            </a:r>
            <a:r>
              <a:rPr lang="en-US" sz="2400" dirty="0">
                <a:solidFill>
                  <a:schemeClr val="bg1">
                    <a:lumMod val="85000"/>
                  </a:schemeClr>
                </a:solidFill>
                <a:latin typeface="Copperplate Gothic Bold"/>
              </a:rPr>
              <a:t> </a:t>
            </a:r>
            <a:r>
              <a:rPr lang="en-US" sz="2400" dirty="0" smtClean="0">
                <a:solidFill>
                  <a:schemeClr val="bg1">
                    <a:lumMod val="85000"/>
                  </a:schemeClr>
                </a:solidFill>
                <a:latin typeface="Copperplate Gothic Bold"/>
              </a:rPr>
              <a:t>[...]'</a:t>
            </a:r>
          </a:p>
          <a:p>
            <a:endParaRPr lang="en-US" sz="2400" dirty="0">
              <a:solidFill>
                <a:schemeClr val="bg1">
                  <a:lumMod val="85000"/>
                </a:schemeClr>
              </a:solidFill>
              <a:latin typeface="Copperplate Gothic Bold"/>
            </a:endParaRPr>
          </a:p>
          <a:p>
            <a:endParaRPr lang="en-US" sz="2400" dirty="0">
              <a:solidFill>
                <a:schemeClr val="bg1">
                  <a:lumMod val="85000"/>
                </a:schemeClr>
              </a:solidFill>
              <a:latin typeface="Copperplate Gothic Bold"/>
            </a:endParaRPr>
          </a:p>
          <a:p>
            <a:endParaRPr lang="en-US" sz="2400" dirty="0">
              <a:solidFill>
                <a:schemeClr val="bg1">
                  <a:lumMod val="85000"/>
                </a:schemeClr>
              </a:solidFill>
              <a:latin typeface="Copperplate Gothic Bold"/>
            </a:endParaRPr>
          </a:p>
          <a:p>
            <a:r>
              <a:rPr lang="en-US" sz="2400" dirty="0" smtClean="0">
                <a:solidFill>
                  <a:schemeClr val="bg1">
                    <a:lumMod val="85000"/>
                  </a:schemeClr>
                </a:solidFill>
                <a:latin typeface="Copperplate Gothic Bold"/>
              </a:rPr>
              <a:t> </a:t>
            </a:r>
            <a:endParaRPr lang="en-US" sz="2400" dirty="0">
              <a:solidFill>
                <a:schemeClr val="bg1">
                  <a:lumMod val="85000"/>
                </a:schemeClr>
              </a:solidFill>
              <a:latin typeface="Copperplate Gothic Bold"/>
            </a:endParaRPr>
          </a:p>
        </p:txBody>
      </p:sp>
      <p:pic>
        <p:nvPicPr>
          <p:cNvPr id="7" name="Picture 6" descr="San_Bartolomeo_Scortica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130" y="0"/>
            <a:ext cx="3853870" cy="6858000"/>
          </a:xfrm>
          <a:prstGeom prst="rect">
            <a:avLst/>
          </a:prstGeom>
        </p:spPr>
      </p:pic>
    </p:spTree>
    <p:extLst>
      <p:ext uri="{BB962C8B-B14F-4D97-AF65-F5344CB8AC3E}">
        <p14:creationId xmlns:p14="http://schemas.microsoft.com/office/powerpoint/2010/main" val="50800789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6273" y="287023"/>
            <a:ext cx="7937882" cy="6001642"/>
          </a:xfrm>
          <a:prstGeom prst="rect">
            <a:avLst/>
          </a:prstGeom>
          <a:noFill/>
        </p:spPr>
        <p:txBody>
          <a:bodyPr wrap="square" rtlCol="0">
            <a:spAutoFit/>
          </a:bodyPr>
          <a:lstStyle/>
          <a:p>
            <a:r>
              <a:rPr lang="en-US" sz="3200" dirty="0" smtClean="0">
                <a:solidFill>
                  <a:schemeClr val="bg1">
                    <a:lumMod val="85000"/>
                  </a:schemeClr>
                </a:solidFill>
                <a:latin typeface="Copperplate Gothic Bold"/>
              </a:rPr>
              <a:t>Duomo di Pisa,</a:t>
            </a:r>
          </a:p>
          <a:p>
            <a:r>
              <a:rPr lang="en-US" sz="3200" dirty="0" smtClean="0">
                <a:solidFill>
                  <a:schemeClr val="bg1">
                    <a:lumMod val="85000"/>
                  </a:schemeClr>
                </a:solidFill>
                <a:latin typeface="Copperplate Gothic Bold"/>
              </a:rPr>
              <a:t>Pisa, Italy</a:t>
            </a:r>
          </a:p>
          <a:p>
            <a:r>
              <a:rPr lang="en-US" sz="3200" dirty="0" smtClean="0">
                <a:solidFill>
                  <a:schemeClr val="bg1">
                    <a:lumMod val="85000"/>
                  </a:schemeClr>
                </a:solidFill>
                <a:latin typeface="Copperplate Gothic Bold"/>
              </a:rPr>
              <a:t>1064</a:t>
            </a:r>
          </a:p>
          <a:p>
            <a:endParaRPr lang="en-US" sz="3200" dirty="0">
              <a:solidFill>
                <a:schemeClr val="bg1">
                  <a:lumMod val="85000"/>
                </a:schemeClr>
              </a:solidFill>
              <a:latin typeface="Copperplate Gothic Bold"/>
            </a:endParaRPr>
          </a:p>
          <a:p>
            <a:r>
              <a:rPr lang="en-US" sz="3200" dirty="0" smtClean="0">
                <a:solidFill>
                  <a:schemeClr val="bg1">
                    <a:lumMod val="85000"/>
                  </a:schemeClr>
                </a:solidFill>
                <a:latin typeface="Copperplate Gothic Bold"/>
              </a:rPr>
              <a:t>".</a:t>
            </a:r>
            <a:r>
              <a:rPr lang="en-US" sz="3200" dirty="0">
                <a:solidFill>
                  <a:schemeClr val="bg1">
                    <a:lumMod val="85000"/>
                  </a:schemeClr>
                </a:solidFill>
                <a:latin typeface="Copperplate Gothic Bold"/>
              </a:rPr>
              <a:t>.</a:t>
            </a:r>
            <a:r>
              <a:rPr lang="en-US" sz="3200" dirty="0" smtClean="0">
                <a:solidFill>
                  <a:schemeClr val="bg1">
                    <a:lumMod val="85000"/>
                  </a:schemeClr>
                </a:solidFill>
                <a:latin typeface="Copperplate Gothic Bold"/>
              </a:rPr>
              <a:t>. set </a:t>
            </a:r>
            <a:r>
              <a:rPr lang="en-US" sz="3200" dirty="0">
                <a:solidFill>
                  <a:schemeClr val="bg1">
                    <a:lumMod val="85000"/>
                  </a:schemeClr>
                </a:solidFill>
                <a:latin typeface="Copperplate Gothic Bold"/>
              </a:rPr>
              <a:t>the model for the distinctive </a:t>
            </a:r>
            <a:r>
              <a:rPr lang="en-US" sz="3200" dirty="0" err="1">
                <a:solidFill>
                  <a:schemeClr val="bg1">
                    <a:lumMod val="85000"/>
                  </a:schemeClr>
                </a:solidFill>
                <a:latin typeface="Copperplate Gothic Bold"/>
              </a:rPr>
              <a:t>Pisan</a:t>
            </a:r>
            <a:r>
              <a:rPr lang="en-US" sz="3200" dirty="0">
                <a:solidFill>
                  <a:schemeClr val="bg1">
                    <a:lumMod val="85000"/>
                  </a:schemeClr>
                </a:solidFill>
                <a:latin typeface="Copperplate Gothic Bold"/>
              </a:rPr>
              <a:t> Romanesque style of architecture. The mosaics of the interior, as well as the pointed arches, show a strong Byzantine influence</a:t>
            </a:r>
            <a:r>
              <a:rPr lang="en-US" sz="3200" dirty="0" smtClean="0">
                <a:solidFill>
                  <a:schemeClr val="bg1">
                    <a:lumMod val="85000"/>
                  </a:schemeClr>
                </a:solidFill>
                <a:latin typeface="Copperplate Gothic Bold"/>
              </a:rPr>
              <a:t>. </a:t>
            </a:r>
            <a:r>
              <a:rPr lang="en-US" sz="3200" dirty="0">
                <a:solidFill>
                  <a:schemeClr val="bg1">
                    <a:lumMod val="85000"/>
                  </a:schemeClr>
                </a:solidFill>
                <a:latin typeface="Copperplate Gothic Bold"/>
              </a:rPr>
              <a:t>[...]</a:t>
            </a:r>
            <a:br>
              <a:rPr lang="en-US" sz="3200" dirty="0">
                <a:solidFill>
                  <a:schemeClr val="bg1">
                    <a:lumMod val="85000"/>
                  </a:schemeClr>
                </a:solidFill>
                <a:latin typeface="Copperplate Gothic Bold"/>
              </a:rPr>
            </a:br>
            <a:r>
              <a:rPr lang="en-US" sz="3200" dirty="0" smtClean="0">
                <a:solidFill>
                  <a:schemeClr val="bg1">
                    <a:lumMod val="85000"/>
                  </a:schemeClr>
                </a:solidFill>
                <a:latin typeface="Copperplate Gothic Bold"/>
              </a:rPr>
              <a:t>[The baptistery] </a:t>
            </a:r>
            <a:r>
              <a:rPr lang="en-US" sz="3200" dirty="0">
                <a:solidFill>
                  <a:schemeClr val="bg1">
                    <a:lumMod val="85000"/>
                  </a:schemeClr>
                </a:solidFill>
                <a:latin typeface="Copperplate Gothic Bold"/>
              </a:rPr>
              <a:t>is the largest baptistery in </a:t>
            </a:r>
            <a:r>
              <a:rPr lang="en-US" sz="3200" dirty="0" smtClean="0">
                <a:solidFill>
                  <a:schemeClr val="bg1">
                    <a:lumMod val="85000"/>
                  </a:schemeClr>
                </a:solidFill>
                <a:latin typeface="Copperplate Gothic Bold"/>
              </a:rPr>
              <a:t>Italy..."</a:t>
            </a:r>
            <a:endParaRPr lang="en-US" sz="3200" dirty="0">
              <a:solidFill>
                <a:schemeClr val="bg1">
                  <a:lumMod val="85000"/>
                </a:schemeClr>
              </a:solidFill>
              <a:latin typeface="Copperplate Gothic Bold"/>
            </a:endParaRPr>
          </a:p>
        </p:txBody>
      </p:sp>
    </p:spTree>
    <p:extLst>
      <p:ext uri="{BB962C8B-B14F-4D97-AF65-F5344CB8AC3E}">
        <p14:creationId xmlns:p14="http://schemas.microsoft.com/office/powerpoint/2010/main" val="2258211605"/>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Duomo_of_the_Archdiocese_of_Pisa.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4" y="167115"/>
            <a:ext cx="9206342" cy="6573904"/>
          </a:xfrm>
          <a:prstGeom prst="rect">
            <a:avLst/>
          </a:prstGeom>
        </p:spPr>
      </p:pic>
    </p:spTree>
    <p:extLst>
      <p:ext uri="{BB962C8B-B14F-4D97-AF65-F5344CB8AC3E}">
        <p14:creationId xmlns:p14="http://schemas.microsoft.com/office/powerpoint/2010/main" val="3197210199"/>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75px-Pisa.Duomo.ceiling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6389" y="0"/>
            <a:ext cx="5143500" cy="6858000"/>
          </a:xfrm>
          <a:prstGeom prst="rect">
            <a:avLst/>
          </a:prstGeom>
        </p:spPr>
      </p:pic>
    </p:spTree>
    <p:extLst>
      <p:ext uri="{BB962C8B-B14F-4D97-AF65-F5344CB8AC3E}">
        <p14:creationId xmlns:p14="http://schemas.microsoft.com/office/powerpoint/2010/main" val="305089634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40px-2004_11_01_-_Pisa_0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Tree>
    <p:extLst>
      <p:ext uri="{BB962C8B-B14F-4D97-AF65-F5344CB8AC3E}">
        <p14:creationId xmlns:p14="http://schemas.microsoft.com/office/powerpoint/2010/main" val="571600127"/>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40px-Batistério_(3842237105)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5338657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scana_Pisa7_tango71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2012" y="0"/>
            <a:ext cx="6532245" cy="6858000"/>
          </a:xfrm>
          <a:prstGeom prst="rect">
            <a:avLst/>
          </a:prstGeom>
        </p:spPr>
      </p:pic>
    </p:spTree>
    <p:extLst>
      <p:ext uri="{BB962C8B-B14F-4D97-AF65-F5344CB8AC3E}">
        <p14:creationId xmlns:p14="http://schemas.microsoft.com/office/powerpoint/2010/main" val="40248480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8029</TotalTime>
  <Words>8907</Words>
  <Application>Microsoft Macintosh PowerPoint</Application>
  <PresentationFormat>On-screen Show (4:3)</PresentationFormat>
  <Paragraphs>1053</Paragraphs>
  <Slides>286</Slides>
  <Notes>286</Notes>
  <HiddenSlides>0</HiddenSlides>
  <MMClips>1</MMClips>
  <ScaleCrop>false</ScaleCrop>
  <HeadingPairs>
    <vt:vector size="4" baseType="variant">
      <vt:variant>
        <vt:lpstr>Theme</vt:lpstr>
      </vt:variant>
      <vt:variant>
        <vt:i4>1</vt:i4>
      </vt:variant>
      <vt:variant>
        <vt:lpstr>Slide Titles</vt:lpstr>
      </vt:variant>
      <vt:variant>
        <vt:i4>286</vt:i4>
      </vt:variant>
    </vt:vector>
  </HeadingPairs>
  <TitlesOfParts>
    <vt:vector size="287" baseType="lpstr">
      <vt:lpstr>Office Theme</vt:lpstr>
      <vt:lpstr>PowerPoint Presentation</vt:lpstr>
      <vt:lpstr>Western Rite (Roman Catholic)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Medieval Art</dc:title>
  <dc:creator>Joe</dc:creator>
  <cp:lastModifiedBy>Joe</cp:lastModifiedBy>
  <cp:revision>993</cp:revision>
  <dcterms:created xsi:type="dcterms:W3CDTF">2015-09-19T05:55:26Z</dcterms:created>
  <dcterms:modified xsi:type="dcterms:W3CDTF">2015-10-05T06:56:09Z</dcterms:modified>
</cp:coreProperties>
</file>