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448" y="-104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0330-6BF9-9242-A6B6-AC6D01486647}" type="datetimeFigureOut">
              <a:rPr lang="en-US" smtClean="0"/>
              <a:t>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F4AC-76AF-3C48-84A6-FD4A1A1D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4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0330-6BF9-9242-A6B6-AC6D01486647}" type="datetimeFigureOut">
              <a:rPr lang="en-US" smtClean="0"/>
              <a:t>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F4AC-76AF-3C48-84A6-FD4A1A1D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1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0330-6BF9-9242-A6B6-AC6D01486647}" type="datetimeFigureOut">
              <a:rPr lang="en-US" smtClean="0"/>
              <a:t>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F4AC-76AF-3C48-84A6-FD4A1A1D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5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0330-6BF9-9242-A6B6-AC6D01486647}" type="datetimeFigureOut">
              <a:rPr lang="en-US" smtClean="0"/>
              <a:t>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F4AC-76AF-3C48-84A6-FD4A1A1D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6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0330-6BF9-9242-A6B6-AC6D01486647}" type="datetimeFigureOut">
              <a:rPr lang="en-US" smtClean="0"/>
              <a:t>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F4AC-76AF-3C48-84A6-FD4A1A1D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0330-6BF9-9242-A6B6-AC6D01486647}" type="datetimeFigureOut">
              <a:rPr lang="en-US" smtClean="0"/>
              <a:t>1/14/13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F4AC-76AF-3C48-84A6-FD4A1A1D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8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0330-6BF9-9242-A6B6-AC6D01486647}" type="datetimeFigureOut">
              <a:rPr lang="en-US" smtClean="0"/>
              <a:t>1/14/13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F4AC-76AF-3C48-84A6-FD4A1A1D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6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0330-6BF9-9242-A6B6-AC6D01486647}" type="datetimeFigureOut">
              <a:rPr lang="en-US" smtClean="0"/>
              <a:t>1/14/13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F4AC-76AF-3C48-84A6-FD4A1A1D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4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0330-6BF9-9242-A6B6-AC6D01486647}" type="datetimeFigureOut">
              <a:rPr lang="en-US" smtClean="0"/>
              <a:t>1/14/13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F4AC-76AF-3C48-84A6-FD4A1A1D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2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0330-6BF9-9242-A6B6-AC6D01486647}" type="datetimeFigureOut">
              <a:rPr lang="en-US" smtClean="0"/>
              <a:t>1/14/13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F4AC-76AF-3C48-84A6-FD4A1A1D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4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0330-6BF9-9242-A6B6-AC6D01486647}" type="datetimeFigureOut">
              <a:rPr lang="en-US" smtClean="0"/>
              <a:t>1/14/13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F4AC-76AF-3C48-84A6-FD4A1A1D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0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60330-6BF9-9242-A6B6-AC6D01486647}" type="datetimeFigureOut">
              <a:rPr lang="en-US" smtClean="0"/>
              <a:t>1/14/13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FF4AC-76AF-3C48-84A6-FD4A1A1D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3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477" y="812835"/>
            <a:ext cx="8557942" cy="147002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"/>
                <a:cs typeface="Times"/>
              </a:rPr>
              <a:t>Security </a:t>
            </a:r>
            <a:r>
              <a:rPr lang="en-US" sz="3200" b="1" dirty="0" err="1" smtClean="0">
                <a:latin typeface="Times"/>
                <a:cs typeface="Times"/>
              </a:rPr>
              <a:t>BoF</a:t>
            </a:r>
            <a:r>
              <a:rPr lang="en-US" sz="3200" b="1" smtClean="0">
                <a:latin typeface="Times"/>
                <a:cs typeface="Times"/>
              </a:rPr>
              <a:t>:</a:t>
            </a:r>
            <a:r>
              <a:rPr lang="en-US" sz="3200" b="1" dirty="0" smtClean="0">
                <a:latin typeface="Times"/>
                <a:cs typeface="Times"/>
              </a:rPr>
              <a:t/>
            </a:r>
            <a:br>
              <a:rPr lang="en-US" sz="3200" b="1" dirty="0" smtClean="0">
                <a:latin typeface="Times"/>
                <a:cs typeface="Times"/>
              </a:rPr>
            </a:br>
            <a:r>
              <a:rPr lang="en-US" sz="3200" b="1" dirty="0" smtClean="0">
                <a:latin typeface="Times"/>
                <a:cs typeface="Times"/>
              </a:rPr>
              <a:t>What Are The Community's Open Questions?</a:t>
            </a:r>
            <a:endParaRPr lang="en-US" sz="3200" b="1" dirty="0">
              <a:latin typeface="Times"/>
              <a:cs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477" y="3003157"/>
            <a:ext cx="8427377" cy="263564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Joe St Sauver, Ph.D. (joe@internet2.edu or </a:t>
            </a:r>
            <a:r>
              <a:rPr lang="en-US" sz="2400" dirty="0" err="1" smtClean="0">
                <a:solidFill>
                  <a:srgbClr val="000000"/>
                </a:solidFill>
                <a:latin typeface="Times"/>
                <a:cs typeface="Times"/>
              </a:rPr>
              <a:t>joe@uoregon.edu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)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Manager, Internet2 Nationwide Security Programs and</a:t>
            </a:r>
            <a:b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</a:br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InCommon Certificate &amp; Multifactor Authentication Programs</a:t>
            </a:r>
          </a:p>
          <a:p>
            <a:endParaRPr lang="en-US" sz="2400" dirty="0">
              <a:solidFill>
                <a:srgbClr val="000000"/>
              </a:solidFill>
              <a:latin typeface="Times"/>
              <a:cs typeface="Times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Techs in Paradise, Tuesday, January 15</a:t>
            </a:r>
            <a:r>
              <a:rPr lang="en-US" sz="2400" baseline="30000" dirty="0" smtClean="0">
                <a:solidFill>
                  <a:srgbClr val="000000"/>
                </a:solidFill>
                <a:latin typeface="Times"/>
                <a:cs typeface="Times"/>
              </a:rPr>
              <a:t>th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, 2013</a:t>
            </a:r>
          </a:p>
          <a:p>
            <a:endParaRPr lang="en-US" sz="2400" dirty="0">
              <a:solidFill>
                <a:srgbClr val="000000"/>
              </a:solidFill>
              <a:latin typeface="Times"/>
              <a:cs typeface="Times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http://</a:t>
            </a:r>
            <a:r>
              <a:rPr lang="en-US" sz="2400" dirty="0" err="1" smtClean="0">
                <a:solidFill>
                  <a:srgbClr val="000000"/>
                </a:solidFill>
                <a:latin typeface="Times"/>
                <a:cs typeface="Times"/>
              </a:rPr>
              <a:t>pages.uoregon.edu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/</a:t>
            </a:r>
            <a:r>
              <a:rPr lang="en-US" sz="2400" dirty="0" err="1" smtClean="0">
                <a:solidFill>
                  <a:srgbClr val="000000"/>
                </a:solidFill>
                <a:latin typeface="Times"/>
                <a:cs typeface="Times"/>
              </a:rPr>
              <a:t>joe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/</a:t>
            </a:r>
            <a:r>
              <a:rPr lang="en-US" sz="2400" dirty="0" err="1" smtClean="0">
                <a:solidFill>
                  <a:srgbClr val="000000"/>
                </a:solidFill>
                <a:latin typeface="Times"/>
                <a:cs typeface="Times"/>
              </a:rPr>
              <a:t>jt</a:t>
            </a:r>
            <a:r>
              <a:rPr lang="en-US" sz="2400" dirty="0" smtClean="0">
                <a:solidFill>
                  <a:srgbClr val="000000"/>
                </a:solidFill>
                <a:latin typeface="Times"/>
                <a:cs typeface="Times"/>
              </a:rPr>
              <a:t>-what-remains-to-be-done/</a:t>
            </a:r>
            <a:endParaRPr lang="en-US" sz="2400" dirty="0">
              <a:solidFill>
                <a:srgbClr val="000000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12919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43" y="118702"/>
            <a:ext cx="8747854" cy="54602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"/>
                <a:cs typeface="Times"/>
              </a:rPr>
              <a:t>A Little About This Session</a:t>
            </a:r>
            <a:endParaRPr lang="en-US" sz="3200" b="1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69" y="878395"/>
            <a:ext cx="8641028" cy="569768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"/>
                <a:cs typeface="Times"/>
              </a:rPr>
              <a:t>This is meant to be a discussion among colleagues</a:t>
            </a:r>
          </a:p>
          <a:p>
            <a:r>
              <a:rPr lang="en-US" sz="2400" dirty="0" smtClean="0">
                <a:latin typeface="Times"/>
                <a:cs typeface="Times"/>
                <a:sym typeface="Wingdings"/>
              </a:rPr>
              <a:t>So, to begin, let's go around and briefly introduce ourselves. </a:t>
            </a:r>
          </a:p>
          <a:p>
            <a:r>
              <a:rPr lang="en-US" sz="2400" dirty="0" smtClean="0">
                <a:latin typeface="Times"/>
                <a:cs typeface="Times"/>
                <a:sym typeface="Wingdings"/>
              </a:rPr>
              <a:t>If there are open security issues you'd like to have us talk about today, please feel free to mention them as part of that</a:t>
            </a:r>
            <a:endParaRPr lang="en-US" sz="2400" dirty="0" smtClean="0">
              <a:latin typeface="Times"/>
              <a:cs typeface="Times"/>
            </a:endParaRPr>
          </a:p>
          <a:p>
            <a:r>
              <a:rPr lang="en-US" sz="2400" dirty="0" smtClean="0">
                <a:latin typeface="Times"/>
                <a:cs typeface="Times"/>
              </a:rPr>
              <a:t>Our primary question today:</a:t>
            </a:r>
            <a:br>
              <a:rPr lang="en-US" sz="2400" dirty="0" smtClean="0">
                <a:latin typeface="Times"/>
                <a:cs typeface="Times"/>
              </a:rPr>
            </a:br>
            <a:r>
              <a:rPr lang="en-US" sz="2400" dirty="0" smtClean="0">
                <a:latin typeface="Times"/>
                <a:cs typeface="Times"/>
              </a:rPr>
              <a:t>		"What are the pressing open problems in the security area </a:t>
            </a:r>
            <a:br>
              <a:rPr lang="en-US" sz="2400" dirty="0" smtClean="0">
                <a:latin typeface="Times"/>
                <a:cs typeface="Times"/>
              </a:rPr>
            </a:br>
            <a:r>
              <a:rPr lang="en-US" sz="2400" dirty="0" smtClean="0">
                <a:latin typeface="Times"/>
                <a:cs typeface="Times"/>
              </a:rPr>
              <a:t>		for our community, and what should we, the community, </a:t>
            </a:r>
            <a:br>
              <a:rPr lang="en-US" sz="2400" dirty="0" smtClean="0">
                <a:latin typeface="Times"/>
                <a:cs typeface="Times"/>
              </a:rPr>
            </a:br>
            <a:r>
              <a:rPr lang="en-US" sz="2400" dirty="0" smtClean="0">
                <a:latin typeface="Times"/>
                <a:cs typeface="Times"/>
              </a:rPr>
              <a:t>		be doing about them?"</a:t>
            </a:r>
            <a:endParaRPr lang="en-US" sz="2400" dirty="0">
              <a:latin typeface="Times"/>
              <a:cs typeface="Times"/>
            </a:endParaRPr>
          </a:p>
          <a:p>
            <a:r>
              <a:rPr lang="en-US" sz="2400" dirty="0" smtClean="0">
                <a:latin typeface="Times"/>
                <a:cs typeface="Times"/>
              </a:rPr>
              <a:t>Secondary question: </a:t>
            </a:r>
            <a:br>
              <a:rPr lang="en-US" sz="2400" dirty="0" smtClean="0">
                <a:latin typeface="Times"/>
                <a:cs typeface="Times"/>
              </a:rPr>
            </a:br>
            <a:r>
              <a:rPr lang="en-US" sz="2400" dirty="0" smtClean="0">
                <a:latin typeface="Times"/>
                <a:cs typeface="Times"/>
              </a:rPr>
              <a:t>		"How can Internet2 help move security forward?"</a:t>
            </a:r>
            <a:endParaRPr lang="en-US" sz="2400" dirty="0">
              <a:latin typeface="Times"/>
              <a:cs typeface="Times"/>
            </a:endParaRPr>
          </a:p>
          <a:p>
            <a:r>
              <a:rPr lang="en-US" sz="2400" dirty="0" smtClean="0">
                <a:latin typeface="Times"/>
                <a:cs typeface="Times"/>
              </a:rPr>
              <a:t>I've outlined a few topics to prime the pump on the next slide, but I suspect that I've just scratched the surface of security issues that are out there</a:t>
            </a:r>
            <a:endParaRPr lang="en-US" sz="2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14703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220"/>
            <a:ext cx="9144000" cy="54602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"/>
                <a:cs typeface="Times"/>
              </a:rPr>
              <a:t>Some Potential I2 Security Topics Moving Forward</a:t>
            </a:r>
            <a:endParaRPr lang="en-US" sz="3200" b="1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69" y="712211"/>
            <a:ext cx="8641028" cy="5863872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"/>
                <a:cs typeface="Times"/>
              </a:rPr>
              <a:t>Network security architectures at 100Gbps (</a:t>
            </a:r>
            <a:r>
              <a:rPr lang="en-US" sz="2000" dirty="0" err="1" smtClean="0">
                <a:latin typeface="Times"/>
                <a:cs typeface="Times"/>
              </a:rPr>
              <a:t>ScienceDMZ</a:t>
            </a:r>
            <a:r>
              <a:rPr lang="en-US" sz="2000" dirty="0" smtClean="0">
                <a:latin typeface="Times"/>
                <a:cs typeface="Times"/>
              </a:rPr>
              <a:t>, etc.)</a:t>
            </a:r>
          </a:p>
          <a:p>
            <a:r>
              <a:rPr lang="en-US" sz="2000" dirty="0" smtClean="0">
                <a:latin typeface="Times"/>
                <a:cs typeface="Times"/>
              </a:rPr>
              <a:t>Instrumenting 100Gbps networks (Netflow, etc.)</a:t>
            </a:r>
          </a:p>
          <a:p>
            <a:r>
              <a:rPr lang="en-US" sz="2000" dirty="0" smtClean="0">
                <a:latin typeface="Times"/>
                <a:cs typeface="Times"/>
              </a:rPr>
              <a:t>Circuit-oriented architectures and security implications thereof</a:t>
            </a:r>
          </a:p>
          <a:p>
            <a:r>
              <a:rPr lang="en-US" sz="2000" dirty="0" smtClean="0">
                <a:latin typeface="Times"/>
                <a:cs typeface="Times"/>
              </a:rPr>
              <a:t>OpenFlow/SDN security</a:t>
            </a:r>
          </a:p>
          <a:p>
            <a:r>
              <a:rPr lang="en-US" sz="2000" dirty="0" smtClean="0">
                <a:latin typeface="Times"/>
                <a:cs typeface="Times"/>
              </a:rPr>
              <a:t>Security for Net+ services</a:t>
            </a:r>
          </a:p>
          <a:p>
            <a:r>
              <a:rPr lang="en-US" sz="2000" dirty="0" smtClean="0">
                <a:latin typeface="Times"/>
                <a:cs typeface="Times"/>
              </a:rPr>
              <a:t>InCommon Trust Services (federation, certificates, assurance, multifactor, etc.)</a:t>
            </a:r>
          </a:p>
          <a:p>
            <a:r>
              <a:rPr lang="en-US" sz="2000" dirty="0" smtClean="0">
                <a:latin typeface="Times"/>
                <a:cs typeface="Times"/>
              </a:rPr>
              <a:t>Operational security trust communities (such as the REN-ISAC)</a:t>
            </a:r>
          </a:p>
          <a:p>
            <a:r>
              <a:rPr lang="en-US" sz="2000" dirty="0" smtClean="0">
                <a:latin typeface="Times"/>
                <a:cs typeface="Times"/>
              </a:rPr>
              <a:t>IPv6 security impacts</a:t>
            </a:r>
          </a:p>
          <a:p>
            <a:r>
              <a:rPr lang="en-US" sz="2000" dirty="0" smtClean="0">
                <a:latin typeface="Times"/>
                <a:cs typeface="Times"/>
              </a:rPr>
              <a:t>DDoS mitigation and BCP 38 filtering</a:t>
            </a:r>
          </a:p>
          <a:p>
            <a:r>
              <a:rPr lang="en-US" sz="2000" dirty="0" smtClean="0">
                <a:latin typeface="Times"/>
                <a:cs typeface="Times"/>
              </a:rPr>
              <a:t>DNSSEC; DNS security (e.g., query rate limiting, RPZ, passive DNS, </a:t>
            </a:r>
            <a:r>
              <a:rPr lang="en-US" sz="2000" dirty="0" err="1" smtClean="0">
                <a:latin typeface="Times"/>
                <a:cs typeface="Times"/>
              </a:rPr>
              <a:t>etc</a:t>
            </a:r>
            <a:r>
              <a:rPr lang="en-US" sz="2000" dirty="0" smtClean="0">
                <a:latin typeface="Times"/>
                <a:cs typeface="Times"/>
              </a:rPr>
              <a:t>)</a:t>
            </a:r>
          </a:p>
          <a:p>
            <a:r>
              <a:rPr lang="en-US" sz="2000" dirty="0" smtClean="0">
                <a:latin typeface="Times"/>
                <a:cs typeface="Times"/>
              </a:rPr>
              <a:t>BGP security (route monitoring, RPKI, etc.)</a:t>
            </a:r>
          </a:p>
          <a:p>
            <a:r>
              <a:rPr lang="en-US" sz="2000" dirty="0" smtClean="0">
                <a:latin typeface="Times"/>
                <a:cs typeface="Times"/>
              </a:rPr>
              <a:t>Community security expectations for Internet2-connected sites</a:t>
            </a:r>
          </a:p>
          <a:p>
            <a:r>
              <a:rPr lang="en-US" sz="2000" dirty="0" smtClean="0">
                <a:latin typeface="Times"/>
                <a:cs typeface="Times"/>
              </a:rPr>
              <a:t>Disaster recovery and business continuity</a:t>
            </a:r>
          </a:p>
          <a:p>
            <a:r>
              <a:rPr lang="en-US" sz="2000" dirty="0" smtClean="0">
                <a:latin typeface="Times"/>
                <a:cs typeface="Times"/>
              </a:rPr>
              <a:t>Malware/phishing/spam</a:t>
            </a:r>
          </a:p>
          <a:p>
            <a:r>
              <a:rPr lang="en-US" sz="2000" dirty="0" smtClean="0">
                <a:latin typeface="Times"/>
                <a:cs typeface="Times"/>
              </a:rPr>
              <a:t>Mobile device security (security </a:t>
            </a:r>
            <a:r>
              <a:rPr lang="en-US" sz="2000" i="1" dirty="0" smtClean="0">
                <a:latin typeface="Times"/>
                <a:cs typeface="Times"/>
              </a:rPr>
              <a:t>for</a:t>
            </a:r>
            <a:r>
              <a:rPr lang="en-US" sz="2000" dirty="0" smtClean="0">
                <a:latin typeface="Times"/>
                <a:cs typeface="Times"/>
              </a:rPr>
              <a:t> smart phones, tablets, etc.) </a:t>
            </a:r>
          </a:p>
          <a:p>
            <a:r>
              <a:rPr lang="en-US" sz="2000" dirty="0" smtClean="0">
                <a:latin typeface="Times"/>
                <a:cs typeface="Times"/>
              </a:rPr>
              <a:t>Academic security research</a:t>
            </a:r>
          </a:p>
        </p:txBody>
      </p:sp>
    </p:spTree>
    <p:extLst>
      <p:ext uri="{BB962C8B-B14F-4D97-AF65-F5344CB8AC3E}">
        <p14:creationId xmlns:p14="http://schemas.microsoft.com/office/powerpoint/2010/main" val="62089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220"/>
            <a:ext cx="9144000" cy="54602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"/>
                <a:cs typeface="Times"/>
              </a:rPr>
              <a:t>These Are NOT the DHS "11 Hard Problems"</a:t>
            </a:r>
            <a:endParaRPr lang="en-US" sz="3200" b="1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69" y="712211"/>
            <a:ext cx="8641028" cy="586387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"/>
                <a:cs typeface="Times"/>
              </a:rPr>
              <a:t>"A Roadmap for Cybersecurity Research,"</a:t>
            </a:r>
            <a:r>
              <a:rPr lang="en-US" sz="2400" dirty="0">
                <a:latin typeface="Times"/>
                <a:cs typeface="Times"/>
              </a:rPr>
              <a:t/>
            </a:r>
            <a:br>
              <a:rPr lang="en-US" sz="2400" dirty="0">
                <a:latin typeface="Times"/>
                <a:cs typeface="Times"/>
              </a:rPr>
            </a:br>
            <a:r>
              <a:rPr lang="en-US" sz="2400" dirty="0" smtClean="0">
                <a:latin typeface="Times"/>
                <a:cs typeface="Times"/>
              </a:rPr>
              <a:t>November 2009, </a:t>
            </a:r>
            <a:br>
              <a:rPr lang="en-US" sz="2400" dirty="0" smtClean="0">
                <a:latin typeface="Times"/>
                <a:cs typeface="Times"/>
              </a:rPr>
            </a:br>
            <a:r>
              <a:rPr lang="en-US" sz="2400" dirty="0" err="1" smtClean="0">
                <a:latin typeface="Times"/>
                <a:cs typeface="Times"/>
              </a:rPr>
              <a:t>www.cyber.st.dhs.gov</a:t>
            </a:r>
            <a:r>
              <a:rPr lang="en-US" sz="2400" dirty="0" smtClean="0">
                <a:latin typeface="Times"/>
                <a:cs typeface="Times"/>
              </a:rPr>
              <a:t>/docs/DHS-Cybersecurity-</a:t>
            </a:r>
            <a:r>
              <a:rPr lang="en-US" sz="2400" dirty="0" err="1" smtClean="0">
                <a:latin typeface="Times"/>
                <a:cs typeface="Times"/>
              </a:rPr>
              <a:t>Roadmap.pdf</a:t>
            </a:r>
            <a:endParaRPr lang="en-US" sz="2400" dirty="0" smtClean="0">
              <a:latin typeface="Times"/>
              <a:cs typeface="Times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pl-PL" sz="2400" dirty="0" smtClean="0">
                <a:latin typeface="Times"/>
                <a:cs typeface="Times"/>
              </a:rPr>
              <a:t/>
            </a:r>
            <a:br>
              <a:rPr lang="pl-PL" sz="2400" dirty="0" smtClean="0">
                <a:latin typeface="Times"/>
                <a:cs typeface="Times"/>
              </a:rPr>
            </a:br>
            <a:r>
              <a:rPr lang="pl-PL" sz="2400" dirty="0" smtClean="0">
                <a:latin typeface="Times"/>
                <a:cs typeface="Times"/>
              </a:rPr>
              <a:t>	1</a:t>
            </a:r>
            <a:r>
              <a:rPr lang="pl-PL" sz="2400" dirty="0">
                <a:latin typeface="Times"/>
                <a:cs typeface="Times"/>
              </a:rPr>
              <a:t>. </a:t>
            </a:r>
            <a:r>
              <a:rPr lang="pl-PL" sz="2400" dirty="0" smtClean="0">
                <a:latin typeface="Times"/>
                <a:cs typeface="Times"/>
              </a:rPr>
              <a:t>	Scalable </a:t>
            </a:r>
            <a:r>
              <a:rPr lang="pl-PL" sz="2400" dirty="0" err="1">
                <a:latin typeface="Times"/>
                <a:cs typeface="Times"/>
              </a:rPr>
              <a:t>Trustworthy</a:t>
            </a:r>
            <a:r>
              <a:rPr lang="pl-PL" sz="2400" dirty="0">
                <a:latin typeface="Times"/>
                <a:cs typeface="Times"/>
              </a:rPr>
              <a:t> </a:t>
            </a:r>
            <a:r>
              <a:rPr lang="pl-PL" sz="2400" dirty="0" smtClean="0">
                <a:latin typeface="Times"/>
                <a:cs typeface="Times"/>
              </a:rPr>
              <a:t>Systems</a:t>
            </a:r>
            <a:br>
              <a:rPr lang="pl-PL" sz="2400" dirty="0" smtClean="0">
                <a:latin typeface="Times"/>
                <a:cs typeface="Times"/>
              </a:rPr>
            </a:br>
            <a:r>
              <a:rPr lang="pl-PL" sz="2400" dirty="0" smtClean="0">
                <a:latin typeface="Times"/>
                <a:cs typeface="Times"/>
              </a:rPr>
              <a:t>	</a:t>
            </a:r>
            <a:r>
              <a:rPr lang="en-US" sz="2400" dirty="0" smtClean="0">
                <a:latin typeface="Times"/>
                <a:cs typeface="Times"/>
              </a:rPr>
              <a:t>2</a:t>
            </a:r>
            <a:r>
              <a:rPr lang="en-US" sz="2400" dirty="0">
                <a:latin typeface="Times"/>
                <a:cs typeface="Times"/>
              </a:rPr>
              <a:t>. </a:t>
            </a:r>
            <a:r>
              <a:rPr lang="en-US" sz="2400" dirty="0" smtClean="0">
                <a:latin typeface="Times"/>
                <a:cs typeface="Times"/>
              </a:rPr>
              <a:t>	Enterprise</a:t>
            </a:r>
            <a:r>
              <a:rPr lang="en-US" sz="2400" dirty="0">
                <a:latin typeface="Times"/>
                <a:cs typeface="Times"/>
              </a:rPr>
              <a:t>-Level Metrics (ELMs) </a:t>
            </a:r>
            <a:r>
              <a:rPr lang="en-US" sz="2400" dirty="0" smtClean="0">
                <a:latin typeface="Times"/>
                <a:cs typeface="Times"/>
              </a:rPr>
              <a:t/>
            </a:r>
            <a:br>
              <a:rPr lang="en-US" sz="2400" dirty="0" smtClean="0">
                <a:latin typeface="Times"/>
                <a:cs typeface="Times"/>
              </a:rPr>
            </a:br>
            <a:r>
              <a:rPr lang="en-US" sz="2400" dirty="0" smtClean="0">
                <a:latin typeface="Times"/>
                <a:cs typeface="Times"/>
              </a:rPr>
              <a:t>	</a:t>
            </a:r>
            <a:r>
              <a:rPr lang="ro-RO" sz="2400" dirty="0" smtClean="0">
                <a:latin typeface="Times"/>
                <a:cs typeface="Times"/>
              </a:rPr>
              <a:t>3</a:t>
            </a:r>
            <a:r>
              <a:rPr lang="ro-RO" sz="2400" dirty="0">
                <a:latin typeface="Times"/>
                <a:cs typeface="Times"/>
              </a:rPr>
              <a:t>. </a:t>
            </a:r>
            <a:r>
              <a:rPr lang="ro-RO" sz="2400" dirty="0" smtClean="0">
                <a:latin typeface="Times"/>
                <a:cs typeface="Times"/>
              </a:rPr>
              <a:t>	System </a:t>
            </a:r>
            <a:r>
              <a:rPr lang="ro-RO" sz="2400" dirty="0">
                <a:latin typeface="Times"/>
                <a:cs typeface="Times"/>
              </a:rPr>
              <a:t>Evaluation Life </a:t>
            </a:r>
            <a:r>
              <a:rPr lang="ro-RO" sz="2400" dirty="0" smtClean="0">
                <a:latin typeface="Times"/>
                <a:cs typeface="Times"/>
              </a:rPr>
              <a:t>Cycle</a:t>
            </a:r>
            <a:br>
              <a:rPr lang="ro-RO" sz="2400" dirty="0" smtClean="0">
                <a:latin typeface="Times"/>
                <a:cs typeface="Times"/>
              </a:rPr>
            </a:br>
            <a:r>
              <a:rPr lang="ro-RO" sz="2400" dirty="0" smtClean="0">
                <a:latin typeface="Times"/>
                <a:cs typeface="Times"/>
              </a:rPr>
              <a:t>	</a:t>
            </a:r>
            <a:r>
              <a:rPr lang="de-DE" sz="2400" dirty="0" smtClean="0">
                <a:latin typeface="Times"/>
                <a:cs typeface="Times"/>
              </a:rPr>
              <a:t>4</a:t>
            </a:r>
            <a:r>
              <a:rPr lang="de-DE" sz="2400" dirty="0">
                <a:latin typeface="Times"/>
                <a:cs typeface="Times"/>
              </a:rPr>
              <a:t>. </a:t>
            </a:r>
            <a:r>
              <a:rPr lang="de-DE" sz="2400" dirty="0" smtClean="0">
                <a:latin typeface="Times"/>
                <a:cs typeface="Times"/>
              </a:rPr>
              <a:t>	</a:t>
            </a:r>
            <a:r>
              <a:rPr lang="de-DE" sz="2400" dirty="0" err="1" smtClean="0">
                <a:latin typeface="Times"/>
                <a:cs typeface="Times"/>
              </a:rPr>
              <a:t>Combatting</a:t>
            </a:r>
            <a:r>
              <a:rPr lang="de-DE" sz="2400" dirty="0" smtClean="0">
                <a:latin typeface="Times"/>
                <a:cs typeface="Times"/>
              </a:rPr>
              <a:t> </a:t>
            </a:r>
            <a:r>
              <a:rPr lang="de-DE" sz="2400" dirty="0">
                <a:latin typeface="Times"/>
                <a:cs typeface="Times"/>
              </a:rPr>
              <a:t>Insider </a:t>
            </a:r>
            <a:r>
              <a:rPr lang="de-DE" sz="2400" dirty="0" err="1">
                <a:latin typeface="Times"/>
                <a:cs typeface="Times"/>
              </a:rPr>
              <a:t>Threats</a:t>
            </a:r>
            <a:r>
              <a:rPr lang="de-DE" sz="2400" dirty="0">
                <a:latin typeface="Times"/>
                <a:cs typeface="Times"/>
              </a:rPr>
              <a:t> </a:t>
            </a:r>
            <a:r>
              <a:rPr lang="de-DE" sz="2400" dirty="0" smtClean="0">
                <a:latin typeface="Times"/>
                <a:cs typeface="Times"/>
              </a:rPr>
              <a:t/>
            </a:r>
            <a:br>
              <a:rPr lang="de-DE" sz="2400" dirty="0" smtClean="0">
                <a:latin typeface="Times"/>
                <a:cs typeface="Times"/>
              </a:rPr>
            </a:br>
            <a:r>
              <a:rPr lang="de-DE" sz="2400" dirty="0" smtClean="0">
                <a:latin typeface="Times"/>
                <a:cs typeface="Times"/>
              </a:rPr>
              <a:t>	</a:t>
            </a:r>
            <a:r>
              <a:rPr lang="en-US" sz="2400" dirty="0" smtClean="0">
                <a:latin typeface="Times"/>
                <a:cs typeface="Times"/>
              </a:rPr>
              <a:t>5</a:t>
            </a:r>
            <a:r>
              <a:rPr lang="en-US" sz="2400" dirty="0">
                <a:latin typeface="Times"/>
                <a:cs typeface="Times"/>
              </a:rPr>
              <a:t>. </a:t>
            </a:r>
            <a:r>
              <a:rPr lang="en-US" sz="2400" dirty="0" smtClean="0">
                <a:latin typeface="Times"/>
                <a:cs typeface="Times"/>
              </a:rPr>
              <a:t>	</a:t>
            </a:r>
            <a:r>
              <a:rPr lang="en-US" sz="2400" b="1" dirty="0" smtClean="0">
                <a:latin typeface="Times"/>
                <a:cs typeface="Times"/>
              </a:rPr>
              <a:t>Combatting </a:t>
            </a:r>
            <a:r>
              <a:rPr lang="en-US" sz="2400" b="1" dirty="0">
                <a:latin typeface="Times"/>
                <a:cs typeface="Times"/>
              </a:rPr>
              <a:t>Malware and Botnets </a:t>
            </a:r>
            <a:r>
              <a:rPr lang="en-US" sz="2400" b="1" dirty="0" smtClean="0">
                <a:latin typeface="Times"/>
                <a:cs typeface="Times"/>
              </a:rPr>
              <a:t>   </a:t>
            </a:r>
            <a:r>
              <a:rPr lang="en-US" sz="2400" b="1" dirty="0" smtClean="0">
                <a:latin typeface="Times"/>
                <a:cs typeface="Times"/>
                <a:sym typeface="Wingdings"/>
              </a:rPr>
              <a:t> exception</a:t>
            </a:r>
            <a:r>
              <a:rPr lang="en-US" sz="2400" b="1" dirty="0" smtClean="0">
                <a:latin typeface="Times"/>
                <a:cs typeface="Times"/>
              </a:rPr>
              <a:t/>
            </a:r>
            <a:br>
              <a:rPr lang="en-US" sz="2400" b="1" dirty="0" smtClean="0">
                <a:latin typeface="Times"/>
                <a:cs typeface="Times"/>
              </a:rPr>
            </a:br>
            <a:r>
              <a:rPr lang="en-US" sz="2400" dirty="0" smtClean="0">
                <a:latin typeface="Times"/>
                <a:cs typeface="Times"/>
              </a:rPr>
              <a:t>	</a:t>
            </a:r>
            <a:r>
              <a:rPr lang="fr-FR" sz="2400" dirty="0" smtClean="0">
                <a:latin typeface="Times"/>
                <a:cs typeface="Times"/>
              </a:rPr>
              <a:t>6</a:t>
            </a:r>
            <a:r>
              <a:rPr lang="fr-FR" sz="2400" dirty="0">
                <a:latin typeface="Times"/>
                <a:cs typeface="Times"/>
              </a:rPr>
              <a:t>. </a:t>
            </a:r>
            <a:r>
              <a:rPr lang="fr-FR" sz="2400" dirty="0" smtClean="0">
                <a:latin typeface="Times"/>
                <a:cs typeface="Times"/>
              </a:rPr>
              <a:t>	Global</a:t>
            </a:r>
            <a:r>
              <a:rPr lang="fr-FR" sz="2400" dirty="0">
                <a:latin typeface="Times"/>
                <a:cs typeface="Times"/>
              </a:rPr>
              <a:t>-</a:t>
            </a:r>
            <a:r>
              <a:rPr lang="fr-FR" sz="2400" dirty="0" err="1">
                <a:latin typeface="Times"/>
                <a:cs typeface="Times"/>
              </a:rPr>
              <a:t>Scale</a:t>
            </a:r>
            <a:r>
              <a:rPr lang="fr-FR" sz="2400" dirty="0">
                <a:latin typeface="Times"/>
                <a:cs typeface="Times"/>
              </a:rPr>
              <a:t> </a:t>
            </a:r>
            <a:r>
              <a:rPr lang="fr-FR" sz="2400" dirty="0" err="1">
                <a:latin typeface="Times"/>
                <a:cs typeface="Times"/>
              </a:rPr>
              <a:t>Identity</a:t>
            </a:r>
            <a:r>
              <a:rPr lang="fr-FR" sz="2400" dirty="0">
                <a:latin typeface="Times"/>
                <a:cs typeface="Times"/>
              </a:rPr>
              <a:t> Management </a:t>
            </a:r>
            <a:r>
              <a:rPr lang="fr-FR" sz="2400" dirty="0" smtClean="0">
                <a:latin typeface="Times"/>
                <a:cs typeface="Times"/>
              </a:rPr>
              <a:t/>
            </a:r>
            <a:br>
              <a:rPr lang="fr-FR" sz="2400" dirty="0" smtClean="0">
                <a:latin typeface="Times"/>
                <a:cs typeface="Times"/>
              </a:rPr>
            </a:br>
            <a:r>
              <a:rPr lang="fr-FR" sz="2400" dirty="0" smtClean="0">
                <a:latin typeface="Times"/>
                <a:cs typeface="Times"/>
              </a:rPr>
              <a:t>	</a:t>
            </a:r>
            <a:r>
              <a:rPr lang="en-US" sz="2400" dirty="0" smtClean="0">
                <a:latin typeface="Times"/>
                <a:cs typeface="Times"/>
              </a:rPr>
              <a:t>7</a:t>
            </a:r>
            <a:r>
              <a:rPr lang="en-US" sz="2400" dirty="0">
                <a:latin typeface="Times"/>
                <a:cs typeface="Times"/>
              </a:rPr>
              <a:t>. </a:t>
            </a:r>
            <a:r>
              <a:rPr lang="en-US" sz="2400" dirty="0" smtClean="0">
                <a:latin typeface="Times"/>
                <a:cs typeface="Times"/>
              </a:rPr>
              <a:t>	Survivability </a:t>
            </a:r>
            <a:r>
              <a:rPr lang="en-US" sz="2400" dirty="0">
                <a:latin typeface="Times"/>
                <a:cs typeface="Times"/>
              </a:rPr>
              <a:t>of Time-Critical Systems </a:t>
            </a:r>
            <a:r>
              <a:rPr lang="en-US" sz="2400" dirty="0" smtClean="0">
                <a:latin typeface="Times"/>
                <a:cs typeface="Times"/>
              </a:rPr>
              <a:t/>
            </a:r>
            <a:br>
              <a:rPr lang="en-US" sz="2400" dirty="0" smtClean="0">
                <a:latin typeface="Times"/>
                <a:cs typeface="Times"/>
              </a:rPr>
            </a:br>
            <a:r>
              <a:rPr lang="en-US" sz="2400" dirty="0" smtClean="0">
                <a:latin typeface="Times"/>
                <a:cs typeface="Times"/>
              </a:rPr>
              <a:t>	8</a:t>
            </a:r>
            <a:r>
              <a:rPr lang="en-US" sz="2400" dirty="0">
                <a:latin typeface="Times"/>
                <a:cs typeface="Times"/>
              </a:rPr>
              <a:t>. </a:t>
            </a:r>
            <a:r>
              <a:rPr lang="en-US" sz="2400" dirty="0" smtClean="0">
                <a:latin typeface="Times"/>
                <a:cs typeface="Times"/>
              </a:rPr>
              <a:t>	Situational </a:t>
            </a:r>
            <a:r>
              <a:rPr lang="en-US" sz="2400" dirty="0">
                <a:latin typeface="Times"/>
                <a:cs typeface="Times"/>
              </a:rPr>
              <a:t>Understanding and Attack Attribution </a:t>
            </a:r>
            <a:r>
              <a:rPr lang="en-US" sz="2400" dirty="0" smtClean="0">
                <a:latin typeface="Times"/>
                <a:cs typeface="Times"/>
              </a:rPr>
              <a:t/>
            </a:r>
            <a:br>
              <a:rPr lang="en-US" sz="2400" dirty="0" smtClean="0">
                <a:latin typeface="Times"/>
                <a:cs typeface="Times"/>
              </a:rPr>
            </a:br>
            <a:r>
              <a:rPr lang="en-US" sz="2400" dirty="0" smtClean="0">
                <a:latin typeface="Times"/>
                <a:cs typeface="Times"/>
              </a:rPr>
              <a:t>	</a:t>
            </a:r>
            <a:r>
              <a:rPr lang="fr-FR" sz="2400" dirty="0" smtClean="0">
                <a:latin typeface="Times"/>
                <a:cs typeface="Times"/>
              </a:rPr>
              <a:t>9</a:t>
            </a:r>
            <a:r>
              <a:rPr lang="fr-FR" sz="2400" dirty="0">
                <a:latin typeface="Times"/>
                <a:cs typeface="Times"/>
              </a:rPr>
              <a:t>. </a:t>
            </a:r>
            <a:r>
              <a:rPr lang="fr-FR" sz="2400" dirty="0" smtClean="0">
                <a:latin typeface="Times"/>
                <a:cs typeface="Times"/>
              </a:rPr>
              <a:t>	Provenance </a:t>
            </a:r>
            <a:br>
              <a:rPr lang="fr-FR" sz="2400" dirty="0" smtClean="0">
                <a:latin typeface="Times"/>
                <a:cs typeface="Times"/>
              </a:rPr>
            </a:br>
            <a:r>
              <a:rPr lang="fr-FR" sz="2400" dirty="0" smtClean="0">
                <a:latin typeface="Times"/>
                <a:cs typeface="Times"/>
              </a:rPr>
              <a:t>	</a:t>
            </a:r>
            <a:r>
              <a:rPr lang="en-US" sz="2400" dirty="0" smtClean="0">
                <a:latin typeface="Times"/>
                <a:cs typeface="Times"/>
              </a:rPr>
              <a:t>10.	Privacy</a:t>
            </a:r>
            <a:r>
              <a:rPr lang="en-US" sz="2400" dirty="0">
                <a:latin typeface="Times"/>
                <a:cs typeface="Times"/>
              </a:rPr>
              <a:t>-Aware Security </a:t>
            </a:r>
            <a:r>
              <a:rPr lang="en-US" sz="2400" dirty="0" smtClean="0">
                <a:latin typeface="Times"/>
                <a:cs typeface="Times"/>
              </a:rPr>
              <a:t/>
            </a:r>
            <a:br>
              <a:rPr lang="en-US" sz="2400" dirty="0" smtClean="0">
                <a:latin typeface="Times"/>
                <a:cs typeface="Times"/>
              </a:rPr>
            </a:br>
            <a:r>
              <a:rPr lang="en-US" sz="2400" dirty="0" smtClean="0">
                <a:latin typeface="Times"/>
                <a:cs typeface="Times"/>
              </a:rPr>
              <a:t>	11.	Usable Security</a:t>
            </a:r>
          </a:p>
        </p:txBody>
      </p:sp>
    </p:spTree>
    <p:extLst>
      <p:ext uri="{BB962C8B-B14F-4D97-AF65-F5344CB8AC3E}">
        <p14:creationId xmlns:p14="http://schemas.microsoft.com/office/powerpoint/2010/main" val="127470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220"/>
            <a:ext cx="9144000" cy="54602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"/>
                <a:cs typeface="Times"/>
              </a:rPr>
              <a:t>Related Questions</a:t>
            </a:r>
            <a:endParaRPr lang="en-US" sz="3200" b="1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69" y="712211"/>
            <a:ext cx="8641028" cy="5863872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"/>
                <a:cs typeface="Times"/>
              </a:rPr>
              <a:t>What's the right </a:t>
            </a:r>
            <a:r>
              <a:rPr lang="en-US" sz="2000" u="sng" dirty="0" smtClean="0">
                <a:latin typeface="Times"/>
                <a:cs typeface="Times"/>
              </a:rPr>
              <a:t>time horizon</a:t>
            </a:r>
            <a:r>
              <a:rPr lang="en-US" sz="2000" dirty="0" smtClean="0">
                <a:latin typeface="Times"/>
                <a:cs typeface="Times"/>
              </a:rPr>
              <a:t> for Internet2's security work? </a:t>
            </a:r>
            <a:br>
              <a:rPr lang="en-US" sz="2000" dirty="0" smtClean="0">
                <a:latin typeface="Times"/>
                <a:cs typeface="Times"/>
              </a:rPr>
            </a:br>
            <a:r>
              <a:rPr lang="en-US" sz="2000" dirty="0" smtClean="0">
                <a:latin typeface="Times"/>
                <a:cs typeface="Times"/>
              </a:rPr>
              <a:t>Immediate operational issues? 1 year out? 3 years out? 5 years out?</a:t>
            </a:r>
          </a:p>
          <a:p>
            <a:r>
              <a:rPr lang="en-US" sz="2000" dirty="0" smtClean="0">
                <a:latin typeface="Times"/>
                <a:cs typeface="Times"/>
              </a:rPr>
              <a:t>What should the role between Internet2 and other entities, such as </a:t>
            </a:r>
            <a:r>
              <a:rPr lang="en-US" sz="2000" u="sng" dirty="0" smtClean="0">
                <a:latin typeface="Times"/>
                <a:cs typeface="Times"/>
              </a:rPr>
              <a:t>Educause </a:t>
            </a:r>
            <a:r>
              <a:rPr lang="en-US" sz="2000" dirty="0" smtClean="0">
                <a:latin typeface="Times"/>
                <a:cs typeface="Times"/>
              </a:rPr>
              <a:t>and the </a:t>
            </a:r>
            <a:r>
              <a:rPr lang="en-US" sz="2000" u="sng" dirty="0" smtClean="0">
                <a:latin typeface="Times"/>
                <a:cs typeface="Times"/>
              </a:rPr>
              <a:t>REN-ISAC</a:t>
            </a:r>
            <a:r>
              <a:rPr lang="en-US" sz="2000" dirty="0" smtClean="0">
                <a:latin typeface="Times"/>
                <a:cs typeface="Times"/>
              </a:rPr>
              <a:t>, look like when it comes to the security work space?</a:t>
            </a:r>
            <a:endParaRPr lang="en-US" sz="2000" dirty="0">
              <a:latin typeface="Times"/>
              <a:cs typeface="Times"/>
            </a:endParaRPr>
          </a:p>
          <a:p>
            <a:r>
              <a:rPr lang="en-US" sz="2000" dirty="0" smtClean="0">
                <a:latin typeface="Times"/>
                <a:cs typeface="Times"/>
              </a:rPr>
              <a:t>How can we help the </a:t>
            </a:r>
            <a:r>
              <a:rPr lang="en-US" sz="2000" u="sng" dirty="0" smtClean="0">
                <a:latin typeface="Times"/>
                <a:cs typeface="Times"/>
              </a:rPr>
              <a:t>academic security research community</a:t>
            </a:r>
            <a:r>
              <a:rPr lang="en-US" sz="2000" dirty="0" smtClean="0">
                <a:latin typeface="Times"/>
                <a:cs typeface="Times"/>
              </a:rPr>
              <a:t>? (c.f., NDSS)</a:t>
            </a:r>
          </a:p>
          <a:p>
            <a:r>
              <a:rPr lang="en-US" sz="2000" dirty="0" smtClean="0">
                <a:latin typeface="Times"/>
                <a:cs typeface="Times"/>
              </a:rPr>
              <a:t>What should our engagement with </a:t>
            </a:r>
            <a:r>
              <a:rPr lang="en-US" sz="2000" u="sng" dirty="0" smtClean="0">
                <a:latin typeface="Times"/>
                <a:cs typeface="Times"/>
              </a:rPr>
              <a:t>vendors</a:t>
            </a:r>
            <a:r>
              <a:rPr lang="en-US" sz="2000" dirty="0" smtClean="0">
                <a:latin typeface="Times"/>
                <a:cs typeface="Times"/>
              </a:rPr>
              <a:t> look like? Does the community want more (or different) sorts of engagement with security vendors?</a:t>
            </a:r>
            <a:endParaRPr lang="en-US" sz="2000" dirty="0">
              <a:latin typeface="Times"/>
              <a:cs typeface="Times"/>
            </a:endParaRPr>
          </a:p>
          <a:p>
            <a:r>
              <a:rPr lang="en-US" sz="2000" dirty="0" smtClean="0">
                <a:latin typeface="Times"/>
                <a:cs typeface="Times"/>
              </a:rPr>
              <a:t>What about </a:t>
            </a:r>
            <a:r>
              <a:rPr lang="en-US" sz="2000" u="sng" dirty="0" smtClean="0">
                <a:latin typeface="Times"/>
                <a:cs typeface="Times"/>
              </a:rPr>
              <a:t>government agencies</a:t>
            </a:r>
            <a:r>
              <a:rPr lang="en-US" sz="2000" dirty="0" smtClean="0">
                <a:latin typeface="Times"/>
                <a:cs typeface="Times"/>
              </a:rPr>
              <a:t>? Obviously the NSF has been very supportive of network research, but there are many, many federal agencies that are interested in network security research and operations today.</a:t>
            </a:r>
            <a:endParaRPr lang="en-US" sz="2000" dirty="0">
              <a:latin typeface="Times"/>
              <a:cs typeface="Times"/>
            </a:endParaRPr>
          </a:p>
          <a:p>
            <a:r>
              <a:rPr lang="en-US" sz="2000" dirty="0" smtClean="0">
                <a:latin typeface="Times"/>
                <a:cs typeface="Times"/>
              </a:rPr>
              <a:t>If there are </a:t>
            </a:r>
            <a:r>
              <a:rPr lang="en-US" sz="2000" u="sng" dirty="0" smtClean="0">
                <a:latin typeface="Times"/>
                <a:cs typeface="Times"/>
              </a:rPr>
              <a:t>privacy</a:t>
            </a:r>
            <a:r>
              <a:rPr lang="en-US" sz="2000" dirty="0" smtClean="0">
                <a:latin typeface="Times"/>
                <a:cs typeface="Times"/>
              </a:rPr>
              <a:t> implications, how do we manage those?</a:t>
            </a:r>
          </a:p>
          <a:p>
            <a:r>
              <a:rPr lang="en-US" sz="2000" dirty="0" smtClean="0">
                <a:latin typeface="Times"/>
                <a:cs typeface="Times"/>
              </a:rPr>
              <a:t>Should security be a routine </a:t>
            </a:r>
            <a:r>
              <a:rPr lang="en-US" sz="2000" u="sng" dirty="0" smtClean="0">
                <a:latin typeface="Times"/>
                <a:cs typeface="Times"/>
              </a:rPr>
              <a:t>track area</a:t>
            </a:r>
            <a:r>
              <a:rPr lang="en-US" sz="2000" dirty="0" smtClean="0">
                <a:latin typeface="Times"/>
                <a:cs typeface="Times"/>
              </a:rPr>
              <a:t> for Joint Techs or the Member Meetings?</a:t>
            </a:r>
          </a:p>
          <a:p>
            <a:r>
              <a:rPr lang="en-US" sz="2000" dirty="0" smtClean="0">
                <a:latin typeface="Times"/>
                <a:cs typeface="Times"/>
              </a:rPr>
              <a:t>How do we make sure that we </a:t>
            </a:r>
            <a:r>
              <a:rPr lang="en-US" sz="2000" u="sng" dirty="0" smtClean="0">
                <a:latin typeface="Times"/>
                <a:cs typeface="Times"/>
              </a:rPr>
              <a:t>capture the security insights</a:t>
            </a:r>
            <a:r>
              <a:rPr lang="en-US" sz="2000" dirty="0" smtClean="0">
                <a:latin typeface="Times"/>
                <a:cs typeface="Times"/>
              </a:rPr>
              <a:t> that the community generates, and leverage them effectively</a:t>
            </a:r>
            <a:r>
              <a:rPr lang="en-US" sz="2000" dirty="0">
                <a:latin typeface="Times"/>
                <a:cs typeface="Times"/>
              </a:rPr>
              <a:t> </a:t>
            </a:r>
            <a:r>
              <a:rPr lang="en-US" sz="2000" dirty="0" smtClean="0">
                <a:latin typeface="Times"/>
                <a:cs typeface="Times"/>
              </a:rPr>
              <a:t>in the future? That is, "How do we leave tracks" and make sure that security-related work can easily be found?</a:t>
            </a:r>
          </a:p>
          <a:p>
            <a:r>
              <a:rPr lang="en-US" sz="2000" dirty="0" smtClean="0">
                <a:latin typeface="Times"/>
                <a:cs typeface="Times"/>
              </a:rPr>
              <a:t>What level of formal funding is appropriate?</a:t>
            </a:r>
            <a:endParaRPr lang="en-US" sz="2000" dirty="0">
              <a:latin typeface="Times"/>
              <a:cs typeface="Times"/>
            </a:endParaRPr>
          </a:p>
          <a:p>
            <a:endParaRPr lang="en-US" sz="2000" dirty="0" smtClean="0">
              <a:latin typeface="Times"/>
              <a:cs typeface="Times"/>
            </a:endParaRPr>
          </a:p>
          <a:p>
            <a:endParaRPr lang="en-US" sz="2000" dirty="0" smtClean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775576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261</Words>
  <Application>Microsoft Macintosh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Security BoF: What Are The Community's Open Questions?</vt:lpstr>
      <vt:lpstr>A Little About This Session</vt:lpstr>
      <vt:lpstr>Some Potential I2 Security Topics Moving Forward</vt:lpstr>
      <vt:lpstr>These Are NOT the DHS "11 Hard Problems"</vt:lpstr>
      <vt:lpstr>Related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Remains To Be Done?</dc:title>
  <dc:creator/>
  <cp:lastModifiedBy/>
  <cp:revision>20</cp:revision>
  <dcterms:created xsi:type="dcterms:W3CDTF">2013-01-14T18:31:12Z</dcterms:created>
  <dcterms:modified xsi:type="dcterms:W3CDTF">2013-01-16T01:19:57Z</dcterms:modified>
</cp:coreProperties>
</file>