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rels" ContentType="application/vnd.openxmlformats-package.relationships+xml"/>
  <Default Extension="jpg" ContentType="image/p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media/image2.jpg" ContentType="image/jpeg"/>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86"/>
  </p:notesMasterIdLst>
  <p:handoutMasterIdLst>
    <p:handoutMasterId r:id="rId87"/>
  </p:handoutMasterIdLst>
  <p:sldIdLst>
    <p:sldId id="256" r:id="rId2"/>
    <p:sldId id="261" r:id="rId3"/>
    <p:sldId id="348" r:id="rId4"/>
    <p:sldId id="347" r:id="rId5"/>
    <p:sldId id="279" r:id="rId6"/>
    <p:sldId id="349" r:id="rId7"/>
    <p:sldId id="346" r:id="rId8"/>
    <p:sldId id="350" r:id="rId9"/>
    <p:sldId id="262" r:id="rId10"/>
    <p:sldId id="280" r:id="rId11"/>
    <p:sldId id="281" r:id="rId12"/>
    <p:sldId id="282" r:id="rId13"/>
    <p:sldId id="283" r:id="rId14"/>
    <p:sldId id="336" r:id="rId15"/>
    <p:sldId id="337" r:id="rId16"/>
    <p:sldId id="339" r:id="rId17"/>
    <p:sldId id="340" r:id="rId18"/>
    <p:sldId id="333" r:id="rId19"/>
    <p:sldId id="341" r:id="rId20"/>
    <p:sldId id="278" r:id="rId21"/>
    <p:sldId id="263" r:id="rId22"/>
    <p:sldId id="264" r:id="rId23"/>
    <p:sldId id="265" r:id="rId24"/>
    <p:sldId id="354" r:id="rId25"/>
    <p:sldId id="334" r:id="rId26"/>
    <p:sldId id="351" r:id="rId27"/>
    <p:sldId id="352" r:id="rId28"/>
    <p:sldId id="353" r:id="rId29"/>
    <p:sldId id="355" r:id="rId30"/>
    <p:sldId id="342" r:id="rId31"/>
    <p:sldId id="343" r:id="rId32"/>
    <p:sldId id="344" r:id="rId33"/>
    <p:sldId id="266" r:id="rId34"/>
    <p:sldId id="267" r:id="rId35"/>
    <p:sldId id="284" r:id="rId36"/>
    <p:sldId id="275" r:id="rId37"/>
    <p:sldId id="268" r:id="rId38"/>
    <p:sldId id="306" r:id="rId39"/>
    <p:sldId id="270" r:id="rId40"/>
    <p:sldId id="271" r:id="rId41"/>
    <p:sldId id="317" r:id="rId42"/>
    <p:sldId id="273" r:id="rId43"/>
    <p:sldId id="311" r:id="rId44"/>
    <p:sldId id="307" r:id="rId45"/>
    <p:sldId id="293" r:id="rId46"/>
    <p:sldId id="345" r:id="rId47"/>
    <p:sldId id="296" r:id="rId48"/>
    <p:sldId id="297" r:id="rId49"/>
    <p:sldId id="309" r:id="rId50"/>
    <p:sldId id="272" r:id="rId51"/>
    <p:sldId id="298" r:id="rId52"/>
    <p:sldId id="301" r:id="rId53"/>
    <p:sldId id="303" r:id="rId54"/>
    <p:sldId id="304" r:id="rId55"/>
    <p:sldId id="327" r:id="rId56"/>
    <p:sldId id="269" r:id="rId57"/>
    <p:sldId id="322" r:id="rId58"/>
    <p:sldId id="323" r:id="rId59"/>
    <p:sldId id="305" r:id="rId60"/>
    <p:sldId id="321" r:id="rId61"/>
    <p:sldId id="277" r:id="rId62"/>
    <p:sldId id="329" r:id="rId63"/>
    <p:sldId id="318" r:id="rId64"/>
    <p:sldId id="276" r:id="rId65"/>
    <p:sldId id="285" r:id="rId66"/>
    <p:sldId id="286" r:id="rId67"/>
    <p:sldId id="287" r:id="rId68"/>
    <p:sldId id="290" r:id="rId69"/>
    <p:sldId id="292" r:id="rId70"/>
    <p:sldId id="291" r:id="rId71"/>
    <p:sldId id="324" r:id="rId72"/>
    <p:sldId id="313" r:id="rId73"/>
    <p:sldId id="314" r:id="rId74"/>
    <p:sldId id="274" r:id="rId75"/>
    <p:sldId id="330" r:id="rId76"/>
    <p:sldId id="358" r:id="rId77"/>
    <p:sldId id="316" r:id="rId78"/>
    <p:sldId id="315" r:id="rId79"/>
    <p:sldId id="326" r:id="rId80"/>
    <p:sldId id="331" r:id="rId81"/>
    <p:sldId id="332" r:id="rId82"/>
    <p:sldId id="325" r:id="rId83"/>
    <p:sldId id="356" r:id="rId84"/>
    <p:sldId id="357" r:id="rId8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7963" autoAdjust="0"/>
  </p:normalViewPr>
  <p:slideViewPr>
    <p:cSldViewPr snapToGrid="0" snapToObjects="1">
      <p:cViewPr varScale="1">
        <p:scale>
          <a:sx n="93" d="100"/>
          <a:sy n="93" d="100"/>
        </p:scale>
        <p:origin x="-1248"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520"/>
    </p:cViewPr>
  </p:sorterViewPr>
  <p:gridSpacing cx="76200" cy="762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70" Type="http://schemas.openxmlformats.org/officeDocument/2006/relationships/slide" Target="slides/slide69.xml"/><Relationship Id="rId71" Type="http://schemas.openxmlformats.org/officeDocument/2006/relationships/slide" Target="slides/slide70.xml"/><Relationship Id="rId72" Type="http://schemas.openxmlformats.org/officeDocument/2006/relationships/slide" Target="slides/slide71.xml"/><Relationship Id="rId73" Type="http://schemas.openxmlformats.org/officeDocument/2006/relationships/slide" Target="slides/slide72.xml"/><Relationship Id="rId74" Type="http://schemas.openxmlformats.org/officeDocument/2006/relationships/slide" Target="slides/slide73.xml"/><Relationship Id="rId75" Type="http://schemas.openxmlformats.org/officeDocument/2006/relationships/slide" Target="slides/slide74.xml"/><Relationship Id="rId76" Type="http://schemas.openxmlformats.org/officeDocument/2006/relationships/slide" Target="slides/slide75.xml"/><Relationship Id="rId77" Type="http://schemas.openxmlformats.org/officeDocument/2006/relationships/slide" Target="slides/slide76.xml"/><Relationship Id="rId78" Type="http://schemas.openxmlformats.org/officeDocument/2006/relationships/slide" Target="slides/slide77.xml"/><Relationship Id="rId79" Type="http://schemas.openxmlformats.org/officeDocument/2006/relationships/slide" Target="slides/slide78.xml"/><Relationship Id="rId90" Type="http://schemas.openxmlformats.org/officeDocument/2006/relationships/viewProps" Target="viewProps.xml"/><Relationship Id="rId91" Type="http://schemas.openxmlformats.org/officeDocument/2006/relationships/theme" Target="theme/theme1.xml"/><Relationship Id="rId92" Type="http://schemas.openxmlformats.org/officeDocument/2006/relationships/tableStyles" Target="tableStyle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80" Type="http://schemas.openxmlformats.org/officeDocument/2006/relationships/slide" Target="slides/slide79.xml"/><Relationship Id="rId81" Type="http://schemas.openxmlformats.org/officeDocument/2006/relationships/slide" Target="slides/slide80.xml"/><Relationship Id="rId82" Type="http://schemas.openxmlformats.org/officeDocument/2006/relationships/slide" Target="slides/slide81.xml"/><Relationship Id="rId83" Type="http://schemas.openxmlformats.org/officeDocument/2006/relationships/slide" Target="slides/slide82.xml"/><Relationship Id="rId84" Type="http://schemas.openxmlformats.org/officeDocument/2006/relationships/slide" Target="slides/slide83.xml"/><Relationship Id="rId85" Type="http://schemas.openxmlformats.org/officeDocument/2006/relationships/slide" Target="slides/slide84.xml"/><Relationship Id="rId86" Type="http://schemas.openxmlformats.org/officeDocument/2006/relationships/notesMaster" Target="notesMasters/notesMaster1.xml"/><Relationship Id="rId87" Type="http://schemas.openxmlformats.org/officeDocument/2006/relationships/handoutMaster" Target="handoutMasters/handoutMaster1.xml"/><Relationship Id="rId88" Type="http://schemas.openxmlformats.org/officeDocument/2006/relationships/printerSettings" Target="printerSettings/printerSettings1.bin"/><Relationship Id="rId8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9115EE31-CCF0-6C41-9BFC-5A83CAA772EE}" type="datetimeFigureOut">
              <a:rPr lang="en-US" smtClean="0"/>
              <a:t>3/16/15</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158A8D4-71C2-8F43-9DCD-77BC726191C5}" type="slidenum">
              <a:rPr lang="en-US" smtClean="0"/>
              <a:t>‹#›</a:t>
            </a:fld>
            <a:endParaRPr lang="en-US"/>
          </a:p>
        </p:txBody>
      </p:sp>
    </p:spTree>
    <p:extLst>
      <p:ext uri="{BB962C8B-B14F-4D97-AF65-F5344CB8AC3E}">
        <p14:creationId xmlns:p14="http://schemas.microsoft.com/office/powerpoint/2010/main" val="193694941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5265650-23DE-4149-917C-2556000E43D2}" type="datetimeFigureOut">
              <a:rPr lang="en-US" smtClean="0"/>
              <a:t>3/16/15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8A661D-3F6E-0149-9364-AC8ABD451071}" type="slidenum">
              <a:rPr lang="en-US" smtClean="0"/>
              <a:t>‹#›</a:t>
            </a:fld>
            <a:endParaRPr lang="en-US"/>
          </a:p>
        </p:txBody>
      </p:sp>
    </p:spTree>
    <p:extLst>
      <p:ext uri="{BB962C8B-B14F-4D97-AF65-F5344CB8AC3E}">
        <p14:creationId xmlns:p14="http://schemas.microsoft.com/office/powerpoint/2010/main" val="4190560539"/>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DA7EADA-573F-3A49-907F-8FE31E78F960}" type="datetime1">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3062939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12074CE-F873-ED43-9AE3-23C7FA073BF1}" type="datetime1">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2309408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39A5D7-D1C0-6746-9042-F25E82CCCCB1}" type="datetime1">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430859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A1F87B-485A-9D4C-9DFA-2080E897C22D}" type="datetime1">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329362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0A2422A-0E78-B64B-B2E0-EF6DA9BB2D34}" type="datetime1">
              <a:rPr lang="en-US" smtClean="0"/>
              <a:t>3/16/15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3080903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BC43F08-B4DB-A648-872A-06D2F2A1B81D}" type="datetime1">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1385669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53C4FCC-1514-964D-83CE-397BCBE9A07B}" type="datetime1">
              <a:rPr lang="en-US" smtClean="0"/>
              <a:t>3/16/15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38676440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2B96B97-7B8D-A94A-9ECC-0C6FA52B74FE}" type="datetime1">
              <a:rPr lang="en-US" smtClean="0"/>
              <a:t>3/16/15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2792634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76D068-2BFE-A740-A73D-8D985B9CD99A}" type="datetime1">
              <a:rPr lang="en-US" smtClean="0"/>
              <a:t>3/16/15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14664980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7762CE-8084-244C-9DF6-D7CF68000B36}" type="datetime1">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72104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9FC8B5F-76F1-2E42-876B-96C1CFA8B4A8}" type="datetime1">
              <a:rPr lang="en-US" smtClean="0"/>
              <a:t>3/16/15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D4BB8BD-F8C0-4544-BAE3-59EE5C16151F}" type="slidenum">
              <a:rPr lang="en-US" smtClean="0"/>
              <a:t>‹#›</a:t>
            </a:fld>
            <a:endParaRPr lang="en-US"/>
          </a:p>
        </p:txBody>
      </p:sp>
    </p:spTree>
    <p:extLst>
      <p:ext uri="{BB962C8B-B14F-4D97-AF65-F5344CB8AC3E}">
        <p14:creationId xmlns:p14="http://schemas.microsoft.com/office/powerpoint/2010/main" val="151907782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FD148E-7966-154E-A896-5A7F5415484E}" type="datetime1">
              <a:rPr lang="en-US" smtClean="0"/>
              <a:t>3/16/15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4BB8BD-F8C0-4544-BAE3-59EE5C16151F}" type="slidenum">
              <a:rPr lang="en-US" smtClean="0"/>
              <a:t>‹#›</a:t>
            </a:fld>
            <a:endParaRPr lang="en-US"/>
          </a:p>
        </p:txBody>
      </p:sp>
    </p:spTree>
    <p:extLst>
      <p:ext uri="{BB962C8B-B14F-4D97-AF65-F5344CB8AC3E}">
        <p14:creationId xmlns:p14="http://schemas.microsoft.com/office/powerpoint/2010/main" val="6691563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jp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gif"/></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83677"/>
            <a:ext cx="7772400" cy="860943"/>
          </a:xfrm>
        </p:spPr>
        <p:txBody>
          <a:bodyPr>
            <a:normAutofit/>
          </a:bodyPr>
          <a:lstStyle/>
          <a:p>
            <a:r>
              <a:rPr lang="en-US" sz="3200" b="1" dirty="0" smtClean="0"/>
              <a:t>Passive DNS And The Halting Problem</a:t>
            </a:r>
            <a:endParaRPr lang="en-US" sz="3200" b="1" dirty="0"/>
          </a:p>
        </p:txBody>
      </p:sp>
      <p:sp>
        <p:nvSpPr>
          <p:cNvPr id="3" name="Subtitle 2"/>
          <p:cNvSpPr>
            <a:spLocks noGrp="1"/>
          </p:cNvSpPr>
          <p:nvPr>
            <p:ph type="subTitle" idx="1"/>
          </p:nvPr>
        </p:nvSpPr>
        <p:spPr>
          <a:xfrm>
            <a:off x="368695" y="1979910"/>
            <a:ext cx="8452695" cy="4263143"/>
          </a:xfrm>
        </p:spPr>
        <p:txBody>
          <a:bodyPr>
            <a:normAutofit/>
          </a:bodyPr>
          <a:lstStyle/>
          <a:p>
            <a:r>
              <a:rPr lang="en-US" sz="2400" dirty="0" smtClean="0">
                <a:solidFill>
                  <a:schemeClr val="tx1"/>
                </a:solidFill>
              </a:rPr>
              <a:t>Joe St Sauver, Ph.D. (stsauver@fsi.io)</a:t>
            </a:r>
          </a:p>
          <a:p>
            <a:r>
              <a:rPr lang="en-US" sz="2400" dirty="0" smtClean="0">
                <a:solidFill>
                  <a:schemeClr val="tx1"/>
                </a:solidFill>
              </a:rPr>
              <a:t>Distributed System Scientist</a:t>
            </a:r>
          </a:p>
          <a:p>
            <a:r>
              <a:rPr lang="en-US" sz="2400" dirty="0" smtClean="0">
                <a:solidFill>
                  <a:schemeClr val="tx1"/>
                </a:solidFill>
              </a:rPr>
              <a:t>Farsight Security, Inc.</a:t>
            </a:r>
          </a:p>
          <a:p>
            <a:endParaRPr lang="en-US" sz="2400" dirty="0">
              <a:solidFill>
                <a:schemeClr val="tx1"/>
              </a:solidFill>
            </a:endParaRPr>
          </a:p>
          <a:p>
            <a:r>
              <a:rPr lang="en-US" sz="2400" dirty="0" err="1" smtClean="0">
                <a:solidFill>
                  <a:schemeClr val="tx1"/>
                </a:solidFill>
              </a:rPr>
              <a:t>B|Sides</a:t>
            </a:r>
            <a:r>
              <a:rPr lang="en-US" sz="2400" dirty="0" smtClean="0">
                <a:solidFill>
                  <a:schemeClr val="tx1"/>
                </a:solidFill>
              </a:rPr>
              <a:t> </a:t>
            </a:r>
            <a:r>
              <a:rPr lang="en-US" sz="2400" dirty="0" smtClean="0">
                <a:solidFill>
                  <a:schemeClr val="tx1"/>
                </a:solidFill>
              </a:rPr>
              <a:t>Vancouver, BC, March 2015</a:t>
            </a:r>
          </a:p>
          <a:p>
            <a:endParaRPr lang="en-US" sz="2400" dirty="0" smtClean="0">
              <a:solidFill>
                <a:schemeClr val="tx1"/>
              </a:solidFill>
            </a:endParaRPr>
          </a:p>
          <a:p>
            <a:r>
              <a:rPr lang="en-US" sz="2400" dirty="0" smtClean="0">
                <a:solidFill>
                  <a:schemeClr val="tx1"/>
                </a:solidFill>
              </a:rPr>
              <a:t>https://www.stsauver.com/joe/halting-problem/</a:t>
            </a:r>
            <a:br>
              <a:rPr lang="en-US" sz="2400" dirty="0" smtClean="0">
                <a:solidFill>
                  <a:schemeClr val="tx1"/>
                </a:solidFill>
              </a:rPr>
            </a:br>
            <a:endParaRPr lang="en-US" sz="2400" dirty="0" smtClean="0">
              <a:solidFill>
                <a:schemeClr val="tx1"/>
              </a:solidFill>
            </a:endParaRPr>
          </a:p>
          <a:p>
            <a:r>
              <a:rPr lang="en-US" sz="2400" dirty="0" smtClean="0">
                <a:solidFill>
                  <a:schemeClr val="tx1"/>
                </a:solidFill>
              </a:rPr>
              <a:t>Disclaimer: </a:t>
            </a:r>
            <a:r>
              <a:rPr lang="en-US" sz="2400" dirty="0" smtClean="0">
                <a:solidFill>
                  <a:schemeClr val="tx1"/>
                </a:solidFill>
              </a:rPr>
              <a:t>Opinions </a:t>
            </a:r>
            <a:r>
              <a:rPr lang="en-US" sz="2400" dirty="0" smtClean="0">
                <a:solidFill>
                  <a:schemeClr val="tx1"/>
                </a:solidFill>
              </a:rPr>
              <a:t>expressed are solely those of the author.</a:t>
            </a:r>
            <a:endParaRPr lang="en-US" sz="2400" dirty="0">
              <a:solidFill>
                <a:schemeClr val="tx1"/>
              </a:solidFill>
            </a:endParaRPr>
          </a:p>
        </p:txBody>
      </p:sp>
    </p:spTree>
    <p:extLst>
      <p:ext uri="{BB962C8B-B14F-4D97-AF65-F5344CB8AC3E}">
        <p14:creationId xmlns:p14="http://schemas.microsoft.com/office/powerpoint/2010/main" val="23916122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9243" y="181059"/>
            <a:ext cx="9034757" cy="701257"/>
          </a:xfrm>
        </p:spPr>
        <p:txBody>
          <a:bodyPr>
            <a:normAutofit/>
          </a:bodyPr>
          <a:lstStyle/>
          <a:p>
            <a:r>
              <a:rPr lang="en-US" sz="3200" b="1" dirty="0" smtClean="0"/>
              <a:t>You Could Try Random Starting Points, Different </a:t>
            </a:r>
            <a:r>
              <a:rPr lang="en-US" sz="3200" dirty="0" smtClean="0"/>
              <a:t>∆'s</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We can try to avoid hitting a local maxima by picking random starting points (rather than just starting at x=0), or by picking different ∆'s, but we're still just numerically "rolling the dice" when it comes to finding a global (rather than local) maxima.</a:t>
            </a:r>
          </a:p>
          <a:p>
            <a:r>
              <a:rPr lang="en-US" sz="2400" dirty="0" smtClean="0"/>
              <a:t>You might now say, "Joe! How does this obscure mathematical thing apply to cyber security?" </a:t>
            </a:r>
          </a:p>
          <a:p>
            <a:r>
              <a:rPr lang="en-US" sz="2400" dirty="0" smtClean="0">
                <a:solidFill>
                  <a:srgbClr val="000000"/>
                </a:solidFill>
              </a:rPr>
              <a:t>The answer is that when you're chasing clues in network forensics, you face a similar problem: how do you know you've found "everything" that's relevant? </a:t>
            </a:r>
            <a:r>
              <a:rPr lang="en-US" sz="2400" dirty="0" smtClean="0">
                <a:solidFill>
                  <a:srgbClr val="FF0000"/>
                </a:solidFill>
              </a:rPr>
              <a:t> How do you know you're "DONE?</a:t>
            </a:r>
            <a:r>
              <a:rPr lang="en-US" sz="2400" dirty="0" smtClean="0">
                <a:solidFill>
                  <a:srgbClr val="FF0000"/>
                </a:solidFill>
              </a:rPr>
              <a:t>"</a:t>
            </a:r>
          </a:p>
          <a:p>
            <a:endParaRPr lang="en-US" sz="2400" dirty="0">
              <a:solidFill>
                <a:srgbClr val="FF0000"/>
              </a:solidFill>
            </a:endParaRPr>
          </a:p>
          <a:p>
            <a:r>
              <a:rPr lang="en-US" sz="2400" b="1" dirty="0" smtClean="0">
                <a:solidFill>
                  <a:srgbClr val="FF0000"/>
                </a:solidFill>
              </a:rPr>
              <a:t>ACTIONS TARGETING VARIOUS UNWANTED ONLINE BEHAVIORS ARE OFTEN NOT DONE AT SCALE, AND IN FACT </a:t>
            </a:r>
            <a:br>
              <a:rPr lang="en-US" sz="2400" b="1" dirty="0" smtClean="0">
                <a:solidFill>
                  <a:srgbClr val="FF0000"/>
                </a:solidFill>
              </a:rPr>
            </a:br>
            <a:r>
              <a:rPr lang="en-US" sz="2400" b="1" dirty="0" smtClean="0">
                <a:solidFill>
                  <a:srgbClr val="FF0000"/>
                </a:solidFill>
              </a:rPr>
              <a:t>ARE ALL-TOO-OFTEN GROSSLY INCOMPLETE</a:t>
            </a:r>
            <a:r>
              <a:rPr lang="en-US" sz="2400" b="1" dirty="0" smtClean="0">
                <a:solidFill>
                  <a:srgbClr val="FF0000"/>
                </a:solidFill>
              </a:rPr>
              <a:t>.</a:t>
            </a:r>
            <a:endParaRPr lang="en-US" sz="2400" b="1" dirty="0" smtClean="0">
              <a:solidFill>
                <a:srgbClr val="FF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10</a:t>
            </a:fld>
            <a:endParaRPr lang="en-US"/>
          </a:p>
        </p:txBody>
      </p:sp>
    </p:spTree>
    <p:extLst>
      <p:ext uri="{BB962C8B-B14F-4D97-AF65-F5344CB8AC3E}">
        <p14:creationId xmlns:p14="http://schemas.microsoft.com/office/powerpoint/2010/main" val="30820450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701257"/>
          </a:xfrm>
        </p:spPr>
        <p:txBody>
          <a:bodyPr>
            <a:normAutofit/>
          </a:bodyPr>
          <a:lstStyle/>
          <a:p>
            <a:r>
              <a:rPr lang="en-US" sz="3200" b="1" i="1" dirty="0" smtClean="0"/>
              <a:t>If Only</a:t>
            </a:r>
            <a:r>
              <a:rPr lang="en-US" sz="3200" b="1" dirty="0" smtClean="0"/>
              <a:t> Cyber Criminals Would </a:t>
            </a:r>
            <a:r>
              <a:rPr lang="en-US" sz="3200" b="1" dirty="0" smtClean="0"/>
              <a:t>Politely and </a:t>
            </a:r>
            <a:br>
              <a:rPr lang="en-US" sz="3200" b="1" dirty="0" smtClean="0"/>
            </a:br>
            <a:r>
              <a:rPr lang="en-US" sz="3200" b="1" dirty="0" smtClean="0"/>
              <a:t>Cooperatively Create</a:t>
            </a:r>
            <a:r>
              <a:rPr lang="en-US" sz="3200" b="1" dirty="0"/>
              <a:t> </a:t>
            </a:r>
            <a:r>
              <a:rPr lang="en-US" sz="3200" b="1" dirty="0" smtClean="0"/>
              <a:t>Simple </a:t>
            </a:r>
            <a:r>
              <a:rPr lang="en-US" sz="3200" b="1" dirty="0" smtClean="0"/>
              <a:t>Infrastructures!</a:t>
            </a:r>
            <a:endParaRPr lang="en-US" sz="3200" b="1" dirty="0"/>
          </a:p>
        </p:txBody>
      </p:sp>
      <p:sp>
        <p:nvSpPr>
          <p:cNvPr id="3" name="Content Placeholder 2"/>
          <p:cNvSpPr>
            <a:spLocks noGrp="1"/>
          </p:cNvSpPr>
          <p:nvPr>
            <p:ph idx="1"/>
          </p:nvPr>
        </p:nvSpPr>
        <p:spPr>
          <a:xfrm>
            <a:off x="267368" y="1065055"/>
            <a:ext cx="8609264" cy="5291296"/>
          </a:xfrm>
        </p:spPr>
        <p:txBody>
          <a:bodyPr>
            <a:normAutofit/>
          </a:bodyPr>
          <a:lstStyle/>
          <a:p>
            <a:r>
              <a:rPr lang="en-US" sz="2400" dirty="0" smtClean="0"/>
              <a:t>Imagine a bad guy/bad gal using:</a:t>
            </a:r>
            <a:br>
              <a:rPr lang="en-US" sz="2400" dirty="0" smtClean="0"/>
            </a:br>
            <a:r>
              <a:rPr lang="en-US" sz="2400" dirty="0" smtClean="0"/>
              <a:t>-- Just </a:t>
            </a:r>
            <a:r>
              <a:rPr lang="en-US" sz="2400" b="1" dirty="0" smtClean="0"/>
              <a:t>one domain name</a:t>
            </a:r>
            <a:r>
              <a:rPr lang="en-US" sz="2400" dirty="0" smtClean="0"/>
              <a:t> (with accurate and un-privacy/proxy</a:t>
            </a:r>
            <a:br>
              <a:rPr lang="en-US" sz="2400" dirty="0" smtClean="0"/>
            </a:br>
            <a:r>
              <a:rPr lang="en-US" sz="2400" dirty="0" smtClean="0"/>
              <a:t>    protected domain whois information)</a:t>
            </a:r>
            <a:br>
              <a:rPr lang="en-US" sz="2400" dirty="0" smtClean="0"/>
            </a:br>
            <a:r>
              <a:rPr lang="en-US" sz="2400" dirty="0" smtClean="0"/>
              <a:t>-- No IP agility, just </a:t>
            </a:r>
            <a:r>
              <a:rPr lang="en-US" sz="2400" b="1" dirty="0" smtClean="0"/>
              <a:t>one never-changing static IP address</a:t>
            </a:r>
            <a:r>
              <a:rPr lang="en-US" sz="2400" dirty="0" smtClean="0"/>
              <a:t> </a:t>
            </a:r>
            <a:br>
              <a:rPr lang="en-US" sz="2400" dirty="0" smtClean="0"/>
            </a:br>
            <a:r>
              <a:rPr lang="en-US" sz="2400" dirty="0" smtClean="0"/>
              <a:t>-- Name servers in the same domain and on the same IP</a:t>
            </a:r>
            <a:br>
              <a:rPr lang="en-US" sz="2400" dirty="0" smtClean="0"/>
            </a:br>
            <a:r>
              <a:rPr lang="en-US" sz="2400" dirty="0" smtClean="0"/>
              <a:t>-- Static, publicly accessible evil content, conveniently indexed by</a:t>
            </a:r>
            <a:br>
              <a:rPr lang="en-US" sz="2400" dirty="0" smtClean="0"/>
            </a:br>
            <a:r>
              <a:rPr lang="en-US" sz="2400" dirty="0" smtClean="0"/>
              <a:t>    major search </a:t>
            </a:r>
            <a:r>
              <a:rPr lang="en-US" sz="2400" dirty="0" smtClean="0"/>
              <a:t>engines</a:t>
            </a:r>
            <a:endParaRPr lang="en-US" sz="2400" dirty="0" smtClean="0"/>
          </a:p>
          <a:p>
            <a:endParaRPr lang="en-US" sz="2400" dirty="0"/>
          </a:p>
          <a:p>
            <a:r>
              <a:rPr lang="en-US" sz="2400" dirty="0" err="1" smtClean="0"/>
              <a:t>Straightfoward</a:t>
            </a:r>
            <a:r>
              <a:rPr lang="en-US" sz="2400" dirty="0" smtClean="0"/>
              <a:t> to investigate, take down, or prosecute</a:t>
            </a:r>
            <a:r>
              <a:rPr lang="en-US" sz="2400" dirty="0" smtClean="0"/>
              <a:t>.</a:t>
            </a:r>
          </a:p>
          <a:p>
            <a:endParaRPr lang="en-US" sz="2400" dirty="0"/>
          </a:p>
          <a:p>
            <a:r>
              <a:rPr lang="en-US" sz="2400" dirty="0" smtClean="0"/>
              <a:t>But of course, that's NOT what cyber criminals do. They want to avoid detection and takedowns/prosecutions, so they like to employ more complicated architectures, instead.</a:t>
            </a:r>
          </a:p>
        </p:txBody>
      </p:sp>
      <p:sp>
        <p:nvSpPr>
          <p:cNvPr id="4" name="Slide Number Placeholder 3"/>
          <p:cNvSpPr>
            <a:spLocks noGrp="1"/>
          </p:cNvSpPr>
          <p:nvPr>
            <p:ph type="sldNum" sz="quarter" idx="12"/>
          </p:nvPr>
        </p:nvSpPr>
        <p:spPr/>
        <p:txBody>
          <a:bodyPr/>
          <a:lstStyle/>
          <a:p>
            <a:fld id="{4D4BB8BD-F8C0-4544-BAE3-59EE5C16151F}" type="slidenum">
              <a:rPr lang="en-US" smtClean="0"/>
              <a:t>11</a:t>
            </a:fld>
            <a:endParaRPr lang="en-US"/>
          </a:p>
        </p:txBody>
      </p:sp>
    </p:spTree>
    <p:extLst>
      <p:ext uri="{BB962C8B-B14F-4D97-AF65-F5344CB8AC3E}">
        <p14:creationId xmlns:p14="http://schemas.microsoft.com/office/powerpoint/2010/main" val="2832890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56287"/>
          </a:xfrm>
        </p:spPr>
        <p:txBody>
          <a:bodyPr>
            <a:normAutofit/>
          </a:bodyPr>
          <a:lstStyle/>
          <a:p>
            <a:r>
              <a:rPr lang="en-US" sz="3200" b="1" dirty="0" smtClean="0"/>
              <a:t>"Utopia" for the Bad Folks</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b="1" dirty="0" smtClean="0"/>
              <a:t>A portfolio of m</a:t>
            </a:r>
            <a:r>
              <a:rPr lang="en-US" sz="2400" b="1" dirty="0" smtClean="0"/>
              <a:t>any </a:t>
            </a:r>
            <a:r>
              <a:rPr lang="en-US" sz="2400" b="1" dirty="0" smtClean="0"/>
              <a:t>seemingly normal/routine domain names to use at the same time</a:t>
            </a:r>
            <a:r>
              <a:rPr lang="en-US" sz="2400" dirty="0" smtClean="0"/>
              <a:t>, or</a:t>
            </a:r>
            <a:r>
              <a:rPr lang="en-US" sz="2400" dirty="0"/>
              <a:t> </a:t>
            </a:r>
            <a:endParaRPr lang="en-US" sz="2400" dirty="0" smtClean="0"/>
          </a:p>
          <a:p>
            <a:r>
              <a:rPr lang="en-US" sz="2400" b="1" dirty="0"/>
              <a:t>C</a:t>
            </a:r>
            <a:r>
              <a:rPr lang="en-US" sz="2400" b="1" dirty="0" smtClean="0"/>
              <a:t>onstantly changing domain names</a:t>
            </a:r>
            <a:r>
              <a:rPr lang="en-US" sz="2400" dirty="0" smtClean="0"/>
              <a:t> (in some cases used for just </a:t>
            </a:r>
            <a:r>
              <a:rPr lang="en-US" sz="2400" dirty="0" smtClean="0"/>
              <a:t>minutes </a:t>
            </a:r>
            <a:r>
              <a:rPr lang="en-US" sz="2400" dirty="0" smtClean="0"/>
              <a:t>before being dumped </a:t>
            </a:r>
            <a:r>
              <a:rPr lang="en-US" sz="2400" dirty="0" smtClean="0"/>
              <a:t>and </a:t>
            </a:r>
            <a:r>
              <a:rPr lang="en-US" sz="2400" dirty="0" smtClean="0"/>
              <a:t>replaced).</a:t>
            </a:r>
          </a:p>
          <a:p>
            <a:r>
              <a:rPr lang="en-US" sz="2400" b="1" dirty="0" smtClean="0"/>
              <a:t>One IP address now, </a:t>
            </a:r>
            <a:r>
              <a:rPr lang="en-US" sz="2400" b="1" dirty="0" smtClean="0"/>
              <a:t>different </a:t>
            </a:r>
            <a:r>
              <a:rPr lang="en-US" sz="2400" b="1" dirty="0" smtClean="0"/>
              <a:t>IP </a:t>
            </a:r>
            <a:r>
              <a:rPr lang="en-US" sz="2400" b="1" dirty="0" smtClean="0"/>
              <a:t>addresses </a:t>
            </a:r>
            <a:r>
              <a:rPr lang="en-US" sz="2400" b="1" dirty="0" smtClean="0"/>
              <a:t>later</a:t>
            </a:r>
            <a:r>
              <a:rPr lang="en-US" sz="2400" dirty="0" smtClean="0"/>
              <a:t>, or </a:t>
            </a:r>
          </a:p>
          <a:p>
            <a:r>
              <a:rPr lang="en-US" sz="2400" b="1" dirty="0"/>
              <a:t>M</a:t>
            </a:r>
            <a:r>
              <a:rPr lang="en-US" sz="2400" b="1" dirty="0" smtClean="0"/>
              <a:t>any IP's in use at the same time</a:t>
            </a:r>
            <a:r>
              <a:rPr lang="en-US" sz="2400" dirty="0" smtClean="0"/>
              <a:t> (sometimes even fast fluxing).</a:t>
            </a:r>
          </a:p>
          <a:p>
            <a:r>
              <a:rPr lang="en-US" sz="2400" b="1" dirty="0" smtClean="0"/>
              <a:t>Name servers that may also be fast flux,</a:t>
            </a:r>
            <a:r>
              <a:rPr lang="en-US" sz="2400" dirty="0" smtClean="0"/>
              <a:t> or</a:t>
            </a:r>
            <a:endParaRPr lang="en-US" sz="2400" dirty="0"/>
          </a:p>
          <a:p>
            <a:r>
              <a:rPr lang="en-US" sz="2400" b="1" dirty="0"/>
              <a:t>S</a:t>
            </a:r>
            <a:r>
              <a:rPr lang="en-US" sz="2400" b="1" dirty="0" smtClean="0"/>
              <a:t>hared name servers</a:t>
            </a:r>
            <a:r>
              <a:rPr lang="en-US" sz="2400" dirty="0" smtClean="0"/>
              <a:t> that are shared across tens of thousands of other domains, a few bad, but many good)</a:t>
            </a:r>
            <a:endParaRPr lang="en-US" sz="2400" b="1" dirty="0" smtClean="0"/>
          </a:p>
          <a:p>
            <a:r>
              <a:rPr lang="en-US" sz="2400" b="1" dirty="0" smtClean="0"/>
              <a:t>Domain whois data that is privacy protected</a:t>
            </a:r>
            <a:r>
              <a:rPr lang="en-US" sz="2400" dirty="0" smtClean="0"/>
              <a:t>, and</a:t>
            </a:r>
            <a:r>
              <a:rPr lang="en-US" sz="2400" dirty="0"/>
              <a:t> </a:t>
            </a:r>
            <a:r>
              <a:rPr lang="en-US" sz="2400" b="1" dirty="0" smtClean="0"/>
              <a:t>IP whois data that doesn't show any reassignments</a:t>
            </a:r>
            <a:r>
              <a:rPr lang="en-US" sz="2400" dirty="0" smtClean="0"/>
              <a:t> (no SWIPs/rwhois)</a:t>
            </a:r>
          </a:p>
          <a:p>
            <a:r>
              <a:rPr lang="en-US" sz="2400" b="1" dirty="0" smtClean="0"/>
              <a:t>Content display that varies</a:t>
            </a:r>
            <a:r>
              <a:rPr lang="en-US" sz="2400" dirty="0" smtClean="0"/>
              <a:t> according to visiting IP, the referrer string, the number of previous visits, etc.</a:t>
            </a:r>
          </a:p>
        </p:txBody>
      </p:sp>
      <p:sp>
        <p:nvSpPr>
          <p:cNvPr id="4" name="Slide Number Placeholder 3"/>
          <p:cNvSpPr>
            <a:spLocks noGrp="1"/>
          </p:cNvSpPr>
          <p:nvPr>
            <p:ph type="sldNum" sz="quarter" idx="12"/>
          </p:nvPr>
        </p:nvSpPr>
        <p:spPr/>
        <p:txBody>
          <a:bodyPr/>
          <a:lstStyle/>
          <a:p>
            <a:fld id="{4D4BB8BD-F8C0-4544-BAE3-59EE5C16151F}" type="slidenum">
              <a:rPr lang="en-US" smtClean="0"/>
              <a:t>12</a:t>
            </a:fld>
            <a:endParaRPr lang="en-US"/>
          </a:p>
        </p:txBody>
      </p:sp>
    </p:spTree>
    <p:extLst>
      <p:ext uri="{BB962C8B-B14F-4D97-AF65-F5344CB8AC3E}">
        <p14:creationId xmlns:p14="http://schemas.microsoft.com/office/powerpoint/2010/main" val="3919930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701257"/>
          </a:xfrm>
        </p:spPr>
        <p:txBody>
          <a:bodyPr>
            <a:normAutofit/>
          </a:bodyPr>
          <a:lstStyle/>
          <a:p>
            <a:r>
              <a:rPr lang="en-US" sz="3200" b="1" dirty="0" smtClean="0"/>
              <a:t>What About the Good Folk? Routine </a:t>
            </a:r>
            <a:r>
              <a:rPr lang="en-US" sz="3200" b="1" dirty="0" smtClean="0"/>
              <a:t>"Stretch" </a:t>
            </a:r>
            <a:r>
              <a:rPr lang="en-US" sz="3200" b="1" dirty="0" smtClean="0"/>
              <a:t>Goals</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b="1" dirty="0" smtClean="0"/>
              <a:t>Find "ALL" closely-</a:t>
            </a:r>
            <a:r>
              <a:rPr lang="en-US" sz="2400" b="1" dirty="0" smtClean="0"/>
              <a:t>related evil </a:t>
            </a:r>
            <a:r>
              <a:rPr lang="en-US" sz="2400" b="1" u="sng" dirty="0" smtClean="0"/>
              <a:t>IPs</a:t>
            </a:r>
            <a:r>
              <a:rPr lang="en-US" sz="2400" dirty="0" smtClean="0"/>
              <a:t> </a:t>
            </a:r>
          </a:p>
          <a:p>
            <a:pPr lvl="1"/>
            <a:r>
              <a:rPr lang="en-US" sz="2000" dirty="0" smtClean="0"/>
              <a:t>This helps i</a:t>
            </a:r>
            <a:r>
              <a:rPr lang="en-US" sz="2000" dirty="0" smtClean="0"/>
              <a:t>dentify </a:t>
            </a:r>
            <a:r>
              <a:rPr lang="en-US" sz="2000" dirty="0" smtClean="0"/>
              <a:t>compromised machines that may need remediation,</a:t>
            </a:r>
          </a:p>
          <a:p>
            <a:pPr lvl="1"/>
            <a:r>
              <a:rPr lang="en-US" sz="2000" dirty="0" smtClean="0"/>
              <a:t>It avoids </a:t>
            </a:r>
            <a:r>
              <a:rPr lang="en-US" sz="2000" dirty="0" smtClean="0"/>
              <a:t>leaving the miscreant with a base from which to recover </a:t>
            </a:r>
          </a:p>
          <a:p>
            <a:pPr lvl="1"/>
            <a:r>
              <a:rPr lang="en-US" sz="2000" dirty="0" smtClean="0"/>
              <a:t>You maximize </a:t>
            </a:r>
            <a:r>
              <a:rPr lang="en-US" sz="2000" dirty="0" smtClean="0"/>
              <a:t>chance of successfully chasing financial payment details and other business records for things like command and control servers</a:t>
            </a:r>
          </a:p>
          <a:p>
            <a:pPr lvl="1"/>
            <a:r>
              <a:rPr lang="en-US" sz="2000" dirty="0" smtClean="0"/>
              <a:t>You may even discover</a:t>
            </a:r>
            <a:r>
              <a:rPr lang="en-US" sz="2000" dirty="0" smtClean="0"/>
              <a:t> </a:t>
            </a:r>
            <a:r>
              <a:rPr lang="en-US" sz="2000" dirty="0" smtClean="0"/>
              <a:t>additional unknown criminal lines of business</a:t>
            </a:r>
          </a:p>
          <a:p>
            <a:pPr lvl="1"/>
            <a:endParaRPr lang="en-US" sz="2000" dirty="0" smtClean="0"/>
          </a:p>
          <a:p>
            <a:r>
              <a:rPr lang="en-US" sz="2400" b="1" dirty="0"/>
              <a:t>Find "ALL" closely-</a:t>
            </a:r>
            <a:r>
              <a:rPr lang="en-US" sz="2400" b="1" dirty="0" smtClean="0"/>
              <a:t>related evil </a:t>
            </a:r>
            <a:r>
              <a:rPr lang="en-US" sz="2400" b="1" u="sng" dirty="0"/>
              <a:t>domains</a:t>
            </a:r>
            <a:endParaRPr lang="en-US" sz="2400" dirty="0"/>
          </a:p>
          <a:p>
            <a:pPr lvl="1"/>
            <a:r>
              <a:rPr lang="en-US" sz="2000" dirty="0" smtClean="0"/>
              <a:t>Cyber criminals are using more and more domain names, so no choice</a:t>
            </a:r>
            <a:endParaRPr lang="en-US" sz="2000" dirty="0"/>
          </a:p>
          <a:p>
            <a:pPr lvl="1"/>
            <a:r>
              <a:rPr lang="en-US" sz="2000" dirty="0"/>
              <a:t>More domains </a:t>
            </a:r>
            <a:r>
              <a:rPr lang="en-US" sz="2000" dirty="0" smtClean="0"/>
              <a:t>seized = </a:t>
            </a:r>
            <a:r>
              <a:rPr lang="en-US" sz="2000" dirty="0"/>
              <a:t>more </a:t>
            </a:r>
            <a:r>
              <a:rPr lang="en-US" sz="2000" dirty="0" smtClean="0"/>
              <a:t>"news worthy" action, </a:t>
            </a:r>
            <a:r>
              <a:rPr lang="en-US" sz="2000" dirty="0" smtClean="0"/>
              <a:t>and more </a:t>
            </a:r>
            <a:r>
              <a:rPr lang="en-US" sz="2000" dirty="0" smtClean="0"/>
              <a:t>incentive to spend limited cycles on </a:t>
            </a:r>
            <a:r>
              <a:rPr lang="en-US" sz="2000" i="1" dirty="0" smtClean="0"/>
              <a:t>this</a:t>
            </a:r>
            <a:r>
              <a:rPr lang="en-US" sz="2000" dirty="0" smtClean="0"/>
              <a:t> case, </a:t>
            </a:r>
            <a:r>
              <a:rPr lang="en-US" sz="2000" dirty="0" smtClean="0"/>
              <a:t>not other </a:t>
            </a:r>
            <a:r>
              <a:rPr lang="en-US" sz="2000" dirty="0" smtClean="0"/>
              <a:t>alternative </a:t>
            </a:r>
            <a:r>
              <a:rPr lang="en-US" sz="2000" dirty="0" smtClean="0"/>
              <a:t>ones</a:t>
            </a:r>
            <a:endParaRPr lang="en-US" sz="2000" dirty="0" smtClean="0"/>
          </a:p>
          <a:p>
            <a:pPr lvl="1"/>
            <a:r>
              <a:rPr lang="en-US" sz="2000" dirty="0"/>
              <a:t>If you're an LEO, you wouldn't want to end up with an incomplete takedown/seizure </a:t>
            </a:r>
            <a:r>
              <a:rPr lang="en-US" sz="2000" dirty="0" smtClean="0"/>
              <a:t>(you know, potentially spawning </a:t>
            </a:r>
            <a:r>
              <a:rPr lang="en-US" sz="2000" dirty="0" smtClean="0"/>
              <a:t>online remarks </a:t>
            </a:r>
            <a:r>
              <a:rPr lang="en-US" sz="2000" dirty="0" smtClean="0"/>
              <a:t>such </a:t>
            </a:r>
            <a:r>
              <a:rPr lang="en-US" sz="2000" dirty="0" smtClean="0"/>
              <a:t/>
            </a:r>
            <a:br>
              <a:rPr lang="en-US" sz="2000" dirty="0" smtClean="0"/>
            </a:br>
            <a:r>
              <a:rPr lang="en-US" sz="2000" dirty="0" smtClean="0"/>
              <a:t>as "</a:t>
            </a:r>
            <a:r>
              <a:rPr lang="en-US" sz="2000" dirty="0"/>
              <a:t>Hah hah hah, they seized a dozen of my domains, </a:t>
            </a:r>
            <a:r>
              <a:rPr lang="en-US" sz="2000" dirty="0" smtClean="0"/>
              <a:t>but </a:t>
            </a:r>
            <a:r>
              <a:rPr lang="en-US" sz="2000" dirty="0"/>
              <a:t>they missed two hundred others, </a:t>
            </a:r>
            <a:r>
              <a:rPr lang="en-US" sz="2000" dirty="0" smtClean="0"/>
              <a:t>so I </a:t>
            </a:r>
            <a:r>
              <a:rPr lang="en-US" sz="2000" dirty="0"/>
              <a:t>didn't </a:t>
            </a:r>
            <a:r>
              <a:rPr lang="en-US" sz="2000" dirty="0" smtClean="0"/>
              <a:t>even really notice </a:t>
            </a:r>
            <a:r>
              <a:rPr lang="en-US" sz="2000" dirty="0"/>
              <a:t>it</a:t>
            </a:r>
            <a:r>
              <a:rPr lang="en-US" sz="2000" dirty="0" smtClean="0"/>
              <a:t>")</a:t>
            </a:r>
            <a:endParaRPr lang="en-US" sz="2000" dirty="0"/>
          </a:p>
        </p:txBody>
      </p:sp>
      <p:sp>
        <p:nvSpPr>
          <p:cNvPr id="4" name="Slide Number Placeholder 3"/>
          <p:cNvSpPr>
            <a:spLocks noGrp="1"/>
          </p:cNvSpPr>
          <p:nvPr>
            <p:ph type="sldNum" sz="quarter" idx="12"/>
          </p:nvPr>
        </p:nvSpPr>
        <p:spPr/>
        <p:txBody>
          <a:bodyPr/>
          <a:lstStyle/>
          <a:p>
            <a:fld id="{4D4BB8BD-F8C0-4544-BAE3-59EE5C16151F}" type="slidenum">
              <a:rPr lang="en-US" smtClean="0"/>
              <a:t>13</a:t>
            </a:fld>
            <a:endParaRPr lang="en-US"/>
          </a:p>
        </p:txBody>
      </p:sp>
    </p:spTree>
    <p:extLst>
      <p:ext uri="{BB962C8B-B14F-4D97-AF65-F5344CB8AC3E}">
        <p14:creationId xmlns:p14="http://schemas.microsoft.com/office/powerpoint/2010/main" val="28635925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9941"/>
          </a:xfrm>
        </p:spPr>
        <p:txBody>
          <a:bodyPr>
            <a:normAutofit/>
          </a:bodyPr>
          <a:lstStyle/>
          <a:p>
            <a:r>
              <a:rPr lang="en-US" sz="3200" b="1" dirty="0" smtClean="0"/>
              <a:t>Domain Takedowns/Seizures</a:t>
            </a:r>
            <a:endParaRPr lang="en-US" sz="3200" b="1" dirty="0"/>
          </a:p>
        </p:txBody>
      </p:sp>
      <p:sp>
        <p:nvSpPr>
          <p:cNvPr id="3" name="Content Placeholder 2"/>
          <p:cNvSpPr>
            <a:spLocks noGrp="1"/>
          </p:cNvSpPr>
          <p:nvPr>
            <p:ph idx="1"/>
          </p:nvPr>
        </p:nvSpPr>
        <p:spPr>
          <a:xfrm>
            <a:off x="267368" y="751000"/>
            <a:ext cx="8609264" cy="5605351"/>
          </a:xfrm>
        </p:spPr>
        <p:txBody>
          <a:bodyPr>
            <a:normAutofit/>
          </a:bodyPr>
          <a:lstStyle/>
          <a:p>
            <a:r>
              <a:rPr lang="en-US" sz="2400" dirty="0" smtClean="0"/>
              <a:t>It's not my plan </a:t>
            </a:r>
            <a:r>
              <a:rPr lang="en-US" sz="2400" dirty="0" smtClean="0"/>
              <a:t>to get into </a:t>
            </a:r>
            <a:r>
              <a:rPr lang="en-US" sz="2400" dirty="0" smtClean="0"/>
              <a:t>a discussion or whether </a:t>
            </a:r>
            <a:r>
              <a:rPr lang="en-US" sz="2400" dirty="0" smtClean="0"/>
              <a:t>domain takedowns/seizures are a "good" or "bad" tool for use by civil and/or criminal authorities. I've seen them used very carefully and professionally and effectively in ways that minimize or eliminate collateral damage, and I've seen them used in ways that </a:t>
            </a:r>
            <a:r>
              <a:rPr lang="en-US" sz="2400" dirty="0" smtClean="0"/>
              <a:t>seem to an outsider </a:t>
            </a:r>
            <a:r>
              <a:rPr lang="en-US" sz="2400" dirty="0" smtClean="0"/>
              <a:t>both ineffective and reckless.</a:t>
            </a:r>
          </a:p>
          <a:p>
            <a:endParaRPr lang="en-US" sz="2400" dirty="0"/>
          </a:p>
          <a:p>
            <a:r>
              <a:rPr lang="en-US" sz="2400" dirty="0" smtClean="0"/>
              <a:t>Today, however, I'm simply going to note that most takedowns are </a:t>
            </a:r>
            <a:r>
              <a:rPr lang="en-US" sz="2400" b="1" i="1" dirty="0" smtClean="0"/>
              <a:t>not</a:t>
            </a:r>
            <a:r>
              <a:rPr lang="en-US" sz="2400" b="1" dirty="0" smtClean="0"/>
              <a:t> exhaustive</a:t>
            </a:r>
            <a:r>
              <a:rPr lang="en-US" sz="2400" dirty="0" smtClean="0"/>
              <a:t>, and many </a:t>
            </a:r>
            <a:r>
              <a:rPr lang="en-US" sz="2400" b="1" dirty="0" smtClean="0"/>
              <a:t>cannot </a:t>
            </a:r>
            <a:r>
              <a:rPr lang="en-US" sz="2400" b="1" i="1" dirty="0" smtClean="0"/>
              <a:t>be</a:t>
            </a:r>
            <a:r>
              <a:rPr lang="en-US" sz="2400" b="1" dirty="0" smtClean="0"/>
              <a:t> exhaustive</a:t>
            </a:r>
            <a:r>
              <a:rPr lang="en-US" sz="2400" dirty="0" smtClean="0"/>
              <a:t> (a miscreant can always register another domain)</a:t>
            </a:r>
          </a:p>
          <a:p>
            <a:endParaRPr lang="en-US" sz="2400" dirty="0"/>
          </a:p>
          <a:p>
            <a:r>
              <a:rPr lang="en-US" sz="2400" dirty="0" smtClean="0"/>
              <a:t>Consider the March 2012 seizure of </a:t>
            </a:r>
            <a:r>
              <a:rPr lang="en-US" sz="2400" dirty="0" err="1" smtClean="0"/>
              <a:t>bodog.com</a:t>
            </a:r>
            <a:r>
              <a:rPr lang="en-US" sz="2400" dirty="0" smtClean="0"/>
              <a:t>, still returning a "seized domain" parking page today. However, </a:t>
            </a:r>
            <a:r>
              <a:rPr lang="en-US" sz="2400" dirty="0" err="1" smtClean="0"/>
              <a:t>bodog's</a:t>
            </a:r>
            <a:r>
              <a:rPr lang="en-US" sz="2400" dirty="0" smtClean="0"/>
              <a:t> brand remains up and operational in other TLDs, right?</a:t>
            </a:r>
          </a:p>
          <a:p>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14</a:t>
            </a:fld>
            <a:endParaRPr lang="en-US"/>
          </a:p>
        </p:txBody>
      </p:sp>
    </p:spTree>
    <p:extLst>
      <p:ext uri="{BB962C8B-B14F-4D97-AF65-F5344CB8AC3E}">
        <p14:creationId xmlns:p14="http://schemas.microsoft.com/office/powerpoint/2010/main" val="39534298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9941"/>
          </a:xfrm>
        </p:spPr>
        <p:txBody>
          <a:bodyPr>
            <a:normAutofit/>
          </a:bodyPr>
          <a:lstStyle/>
          <a:p>
            <a:r>
              <a:rPr lang="en-US" sz="3200" b="1" dirty="0" smtClean="0"/>
              <a:t>Another Take Down Focus Area: Counterfeit Goods</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An easy-to-see example of the</a:t>
            </a:r>
            <a:r>
              <a:rPr lang="en-US" sz="2400" i="1" dirty="0" smtClean="0"/>
              <a:t> growth</a:t>
            </a:r>
            <a:r>
              <a:rPr lang="en-US" sz="2400" dirty="0" smtClean="0"/>
              <a:t> in the volume of domains  seized/year can be seen in actions related to counterfeit goods:</a:t>
            </a:r>
            <a:endParaRPr lang="en-US" sz="2000" dirty="0" smtClean="0"/>
          </a:p>
          <a:p>
            <a:pPr lvl="1"/>
            <a:r>
              <a:rPr lang="en-US" sz="2000" dirty="0" smtClean="0"/>
              <a:t>82 domains seized Nov 2010</a:t>
            </a:r>
            <a:r>
              <a:rPr lang="en-US" sz="2000" dirty="0"/>
              <a:t/>
            </a:r>
            <a:br>
              <a:rPr lang="en-US" sz="2000" dirty="0"/>
            </a:br>
            <a:r>
              <a:rPr lang="en-US" sz="2000" dirty="0"/>
              <a:t>http://</a:t>
            </a:r>
            <a:r>
              <a:rPr lang="en-US" sz="2000" dirty="0" err="1"/>
              <a:t>www.ice.gov</a:t>
            </a:r>
            <a:r>
              <a:rPr lang="en-US" sz="2000" dirty="0"/>
              <a:t>/</a:t>
            </a:r>
            <a:r>
              <a:rPr lang="en-US" sz="2000" dirty="0" err="1"/>
              <a:t>doclib</a:t>
            </a:r>
            <a:r>
              <a:rPr lang="en-US" sz="2000" dirty="0"/>
              <a:t>/news/releases/2010/</a:t>
            </a:r>
            <a:r>
              <a:rPr lang="en-US" sz="2000" dirty="0" err="1" smtClean="0"/>
              <a:t>domain_names.pdf</a:t>
            </a:r>
            <a:endParaRPr lang="en-US" sz="2000" dirty="0"/>
          </a:p>
          <a:p>
            <a:pPr lvl="1"/>
            <a:r>
              <a:rPr lang="en-US" sz="2000" dirty="0" smtClean="0"/>
              <a:t>132 domains seized </a:t>
            </a:r>
            <a:r>
              <a:rPr lang="en-US" sz="2000" dirty="0"/>
              <a:t>Nov 2011</a:t>
            </a:r>
            <a:br>
              <a:rPr lang="en-US" sz="2000" dirty="0"/>
            </a:br>
            <a:r>
              <a:rPr lang="en-US" sz="2000" dirty="0"/>
              <a:t>http://</a:t>
            </a:r>
            <a:r>
              <a:rPr lang="en-US" sz="2000" dirty="0" err="1"/>
              <a:t>www.ice.gov</a:t>
            </a:r>
            <a:r>
              <a:rPr lang="en-US" sz="2000" dirty="0"/>
              <a:t>/news/releases/ice-european-law-enforcement-agencies-and-europol-seize-132-domain-names-selling</a:t>
            </a:r>
            <a:endParaRPr lang="en-US" sz="2000" dirty="0" smtClean="0"/>
          </a:p>
          <a:p>
            <a:pPr lvl="1"/>
            <a:r>
              <a:rPr lang="en-US" sz="2000" dirty="0" smtClean="0"/>
              <a:t>307 domains seized </a:t>
            </a:r>
            <a:r>
              <a:rPr lang="en-US" sz="2000" dirty="0"/>
              <a:t>Feb </a:t>
            </a:r>
            <a:r>
              <a:rPr lang="en-US" sz="2000" dirty="0" smtClean="0"/>
              <a:t>2012</a:t>
            </a:r>
            <a:br>
              <a:rPr lang="en-US" sz="2000" dirty="0" smtClean="0"/>
            </a:br>
            <a:r>
              <a:rPr lang="en-US" sz="2000" dirty="0" smtClean="0"/>
              <a:t>http</a:t>
            </a:r>
            <a:r>
              <a:rPr lang="en-US" sz="2000" dirty="0"/>
              <a:t>://</a:t>
            </a:r>
            <a:r>
              <a:rPr lang="en-US" sz="2000" dirty="0" err="1"/>
              <a:t>www.wired.com</a:t>
            </a:r>
            <a:r>
              <a:rPr lang="en-US" sz="2000" dirty="0"/>
              <a:t>/2012/02/sports-domains-seized</a:t>
            </a:r>
            <a:r>
              <a:rPr lang="en-US" sz="2000" dirty="0" smtClean="0"/>
              <a:t>/</a:t>
            </a:r>
          </a:p>
          <a:p>
            <a:pPr lvl="1"/>
            <a:r>
              <a:rPr lang="en-US" sz="2000" dirty="0" smtClean="0"/>
              <a:t>690 domains seized </a:t>
            </a:r>
            <a:r>
              <a:rPr lang="en-US" sz="2000" dirty="0"/>
              <a:t>Dec 2013</a:t>
            </a:r>
            <a:br>
              <a:rPr lang="en-US" sz="2000" dirty="0"/>
            </a:br>
            <a:r>
              <a:rPr lang="en-US" sz="2000" dirty="0"/>
              <a:t>https://</a:t>
            </a:r>
            <a:r>
              <a:rPr lang="en-US" sz="2000" dirty="0" err="1"/>
              <a:t>www.europol.europa.eu</a:t>
            </a:r>
            <a:r>
              <a:rPr lang="en-US" sz="2000" dirty="0"/>
              <a:t>/content/690-internet-domain-names-seized-because-fraudulent-</a:t>
            </a:r>
            <a:r>
              <a:rPr lang="en-US" sz="2000" dirty="0" smtClean="0"/>
              <a:t>practices</a:t>
            </a:r>
          </a:p>
          <a:p>
            <a:pPr lvl="1"/>
            <a:r>
              <a:rPr lang="en-US" sz="2000" dirty="0" smtClean="0"/>
              <a:t>Nearly 5,000 domains allegedly seized under seal in </a:t>
            </a:r>
            <a:r>
              <a:rPr lang="en-US" sz="2000" dirty="0"/>
              <a:t>October 2014</a:t>
            </a:r>
            <a:br>
              <a:rPr lang="en-US" sz="2000" dirty="0"/>
            </a:br>
            <a:r>
              <a:rPr lang="en-US" sz="2000" dirty="0"/>
              <a:t>http://</a:t>
            </a:r>
            <a:r>
              <a:rPr lang="en-US" sz="2000" dirty="0" err="1"/>
              <a:t>www.internetcommerce.org</a:t>
            </a:r>
            <a:r>
              <a:rPr lang="en-US" sz="2000" dirty="0"/>
              <a:t>/undue-process</a:t>
            </a:r>
            <a:r>
              <a:rPr lang="en-US" sz="2000" dirty="0" smtClean="0"/>
              <a:t>/</a:t>
            </a:r>
            <a:endParaRPr lang="en-US" sz="2400" dirty="0"/>
          </a:p>
          <a:p>
            <a:r>
              <a:rPr lang="en-US" sz="2400" dirty="0" smtClean="0"/>
              <a:t>But even with that rough doubling year over year, the authorities really still aren't executing </a:t>
            </a:r>
            <a:r>
              <a:rPr lang="en-US" sz="2400" dirty="0"/>
              <a:t>d</a:t>
            </a:r>
            <a:r>
              <a:rPr lang="en-US" sz="2400" dirty="0" smtClean="0"/>
              <a:t>omain seizures </a:t>
            </a:r>
            <a:r>
              <a:rPr lang="en-US" sz="2400" b="1" dirty="0" smtClean="0"/>
              <a:t>"</a:t>
            </a:r>
            <a:r>
              <a:rPr lang="en-US" sz="2400" b="1" dirty="0" smtClean="0"/>
              <a:t>at </a:t>
            </a:r>
            <a:r>
              <a:rPr lang="en-US" sz="2400" b="1" dirty="0" smtClean="0"/>
              <a:t>industrial scale</a:t>
            </a:r>
            <a:r>
              <a:rPr lang="en-US" sz="2400" b="1" dirty="0" smtClean="0"/>
              <a:t>"</a:t>
            </a:r>
          </a:p>
        </p:txBody>
      </p:sp>
      <p:sp>
        <p:nvSpPr>
          <p:cNvPr id="4" name="Slide Number Placeholder 3"/>
          <p:cNvSpPr>
            <a:spLocks noGrp="1"/>
          </p:cNvSpPr>
          <p:nvPr>
            <p:ph type="sldNum" sz="quarter" idx="12"/>
          </p:nvPr>
        </p:nvSpPr>
        <p:spPr/>
        <p:txBody>
          <a:bodyPr/>
          <a:lstStyle/>
          <a:p>
            <a:fld id="{4D4BB8BD-F8C0-4544-BAE3-59EE5C16151F}" type="slidenum">
              <a:rPr lang="en-US" smtClean="0"/>
              <a:t>15</a:t>
            </a:fld>
            <a:endParaRPr lang="en-US"/>
          </a:p>
        </p:txBody>
      </p:sp>
    </p:spTree>
    <p:extLst>
      <p:ext uri="{BB962C8B-B14F-4D97-AF65-F5344CB8AC3E}">
        <p14:creationId xmlns:p14="http://schemas.microsoft.com/office/powerpoint/2010/main" val="36493337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9941"/>
          </a:xfrm>
        </p:spPr>
        <p:txBody>
          <a:bodyPr>
            <a:normAutofit/>
          </a:bodyPr>
          <a:lstStyle/>
          <a:p>
            <a:r>
              <a:rPr lang="en-US" sz="3200" b="1" dirty="0" smtClean="0"/>
              <a:t>Example Of What I Mean By "</a:t>
            </a:r>
            <a:r>
              <a:rPr lang="en-US" sz="3200" b="1" i="1" dirty="0" smtClean="0"/>
              <a:t>At Scale:"</a:t>
            </a:r>
            <a:r>
              <a:rPr lang="en-US" sz="3200" b="1" dirty="0" smtClean="0"/>
              <a:t> Conficker</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If you really want to see what I think of when I think of DNS takedown operations "at scale," </a:t>
            </a:r>
            <a:r>
              <a:rPr lang="en-US" sz="2400" dirty="0" smtClean="0"/>
              <a:t>consider </a:t>
            </a:r>
            <a:r>
              <a:rPr lang="en-US" sz="2400" dirty="0" smtClean="0"/>
              <a:t>something </a:t>
            </a:r>
            <a:r>
              <a:rPr lang="en-US" sz="2400" dirty="0" smtClean="0"/>
              <a:t>more </a:t>
            </a:r>
            <a:r>
              <a:rPr lang="en-US" sz="2400" dirty="0" smtClean="0"/>
              <a:t>like the 2</a:t>
            </a:r>
            <a:r>
              <a:rPr lang="en-US" sz="2400" baseline="30000" dirty="0" smtClean="0"/>
              <a:t>nd</a:t>
            </a:r>
            <a:r>
              <a:rPr lang="en-US" sz="2400" dirty="0" smtClean="0"/>
              <a:t> major version of Conficker. As Farsight CEO Paul Vixie noted in his US Senate Judiciary Committee </a:t>
            </a:r>
            <a:r>
              <a:rPr lang="en-US" sz="2400" dirty="0" smtClean="0"/>
              <a:t>testimony</a:t>
            </a:r>
            <a:r>
              <a:rPr lang="en-US" sz="2400" dirty="0"/>
              <a:t> </a:t>
            </a:r>
            <a:r>
              <a:rPr lang="en-US" sz="2400" dirty="0" smtClean="0"/>
              <a:t>from last summer:</a:t>
            </a:r>
            <a:br>
              <a:rPr lang="en-US" sz="2400" dirty="0" smtClean="0"/>
            </a:br>
            <a:r>
              <a:rPr lang="en-US" sz="2400" dirty="0" smtClean="0"/>
              <a:t/>
            </a:r>
            <a:br>
              <a:rPr lang="en-US" sz="2400" dirty="0" smtClean="0"/>
            </a:br>
            <a:r>
              <a:rPr lang="en-US" sz="2000" i="1" dirty="0" err="1" smtClean="0"/>
              <a:t>Conficker’s</a:t>
            </a:r>
            <a:r>
              <a:rPr lang="en-US" sz="2000" i="1" dirty="0" smtClean="0"/>
              <a:t> </a:t>
            </a:r>
            <a:r>
              <a:rPr lang="en-US" sz="2000" i="1" dirty="0"/>
              <a:t>second major version generated 50,000 (fifty thousand) </a:t>
            </a:r>
            <a:r>
              <a:rPr lang="en-US" sz="2000" i="1" dirty="0" smtClean="0"/>
              <a:t>domain names </a:t>
            </a:r>
            <a:r>
              <a:rPr lang="en-US" sz="2000" i="1" dirty="0"/>
              <a:t>per day that had to be laboriously blocked or registered in order to keep the </a:t>
            </a:r>
            <a:r>
              <a:rPr lang="en-US" sz="2000" i="1" dirty="0" smtClean="0"/>
              <a:t>control of </a:t>
            </a:r>
            <a:r>
              <a:rPr lang="en-US" sz="2000" i="1" dirty="0"/>
              <a:t>this botnet out of the hands of its criminal authors. Complicating the situation, </a:t>
            </a:r>
            <a:r>
              <a:rPr lang="en-US" sz="2000" i="1" dirty="0" smtClean="0"/>
              <a:t>these 50,000 </a:t>
            </a:r>
            <a:r>
              <a:rPr lang="en-US" sz="2000" i="1" dirty="0"/>
              <a:t>domain names were split up across 110 different “country code” top-</a:t>
            </a:r>
            <a:r>
              <a:rPr lang="en-US" sz="2000" i="1" dirty="0" smtClean="0"/>
              <a:t>level domains </a:t>
            </a:r>
            <a:r>
              <a:rPr lang="en-US" sz="2000" i="1" dirty="0"/>
              <a:t>that are each the property of a sovereign nation. The registries for these </a:t>
            </a:r>
            <a:r>
              <a:rPr lang="en-US" sz="2000" i="1" dirty="0" smtClean="0"/>
              <a:t>domains are </a:t>
            </a:r>
            <a:r>
              <a:rPr lang="en-US" sz="2000" i="1" dirty="0"/>
              <a:t>a mix of private and public institutions, some with national government oversight </a:t>
            </a:r>
            <a:r>
              <a:rPr lang="en-US" sz="2000" i="1" dirty="0" smtClean="0"/>
              <a:t>and many </a:t>
            </a:r>
            <a:r>
              <a:rPr lang="en-US" sz="2000" i="1" dirty="0"/>
              <a:t>without. Almost all of the 110 registries agreed to </a:t>
            </a:r>
            <a:r>
              <a:rPr lang="en-US" sz="2000" i="1" dirty="0" smtClean="0"/>
              <a:t>cooperate [...]</a:t>
            </a:r>
            <a:r>
              <a:rPr lang="en-US" sz="2000" i="1" dirty="0"/>
              <a:t/>
            </a:r>
            <a:br>
              <a:rPr lang="en-US" sz="2000" i="1" dirty="0"/>
            </a:br>
            <a:r>
              <a:rPr lang="en-US" sz="2000" i="1" dirty="0"/>
              <a:t/>
            </a:r>
            <a:br>
              <a:rPr lang="en-US" sz="2000" i="1" dirty="0"/>
            </a:br>
            <a:r>
              <a:rPr lang="en-US" sz="2000" i="1" dirty="0"/>
              <a:t>http://</a:t>
            </a:r>
            <a:r>
              <a:rPr lang="en-US" sz="2000" i="1" dirty="0" err="1"/>
              <a:t>www.judiciary.senate.gov</a:t>
            </a:r>
            <a:r>
              <a:rPr lang="en-US" sz="2000" i="1" dirty="0"/>
              <a:t>/</a:t>
            </a:r>
            <a:r>
              <a:rPr lang="en-US" sz="2000" i="1" dirty="0" err="1"/>
              <a:t>imo</a:t>
            </a:r>
            <a:r>
              <a:rPr lang="en-US" sz="2000" i="1" dirty="0"/>
              <a:t>/media/doc/07-15-14VixieTestimony.pdf</a:t>
            </a:r>
          </a:p>
        </p:txBody>
      </p:sp>
      <p:sp>
        <p:nvSpPr>
          <p:cNvPr id="4" name="Slide Number Placeholder 3"/>
          <p:cNvSpPr>
            <a:spLocks noGrp="1"/>
          </p:cNvSpPr>
          <p:nvPr>
            <p:ph type="sldNum" sz="quarter" idx="12"/>
          </p:nvPr>
        </p:nvSpPr>
        <p:spPr/>
        <p:txBody>
          <a:bodyPr/>
          <a:lstStyle/>
          <a:p>
            <a:fld id="{4D4BB8BD-F8C0-4544-BAE3-59EE5C16151F}" type="slidenum">
              <a:rPr lang="en-US" smtClean="0"/>
              <a:t>16</a:t>
            </a:fld>
            <a:endParaRPr lang="en-US"/>
          </a:p>
        </p:txBody>
      </p:sp>
    </p:spTree>
    <p:extLst>
      <p:ext uri="{BB962C8B-B14F-4D97-AF65-F5344CB8AC3E}">
        <p14:creationId xmlns:p14="http://schemas.microsoft.com/office/powerpoint/2010/main" val="42898309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9941"/>
          </a:xfrm>
        </p:spPr>
        <p:txBody>
          <a:bodyPr>
            <a:normAutofit/>
          </a:bodyPr>
          <a:lstStyle/>
          <a:p>
            <a:r>
              <a:rPr lang="en-US" sz="3200" b="1" dirty="0" smtClean="0"/>
              <a:t>It's Rare to See Examples of </a:t>
            </a:r>
            <a:r>
              <a:rPr lang="en-US" sz="3200" b="1" dirty="0" smtClean="0"/>
              <a:t>Action </a:t>
            </a:r>
            <a:r>
              <a:rPr lang="en-US" sz="3200" b="1" dirty="0" smtClean="0"/>
              <a:t>"At Scale"</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Some </a:t>
            </a:r>
            <a:r>
              <a:rPr lang="en-US" sz="2400" dirty="0" smtClean="0"/>
              <a:t>miscreants </a:t>
            </a:r>
            <a:r>
              <a:rPr lang="en-US" sz="2400" dirty="0" smtClean="0"/>
              <a:t>have evolved a survival strategy </a:t>
            </a:r>
            <a:r>
              <a:rPr lang="en-US" sz="2400" dirty="0" smtClean="0"/>
              <a:t>that emphasizes </a:t>
            </a:r>
            <a:r>
              <a:rPr lang="en-US" sz="2400" dirty="0" smtClean="0"/>
              <a:t>staying </a:t>
            </a:r>
            <a:r>
              <a:rPr lang="en-US" sz="2400" b="1" dirty="0" smtClean="0"/>
              <a:t>"too small to bother taking down"</a:t>
            </a:r>
          </a:p>
          <a:p>
            <a:endParaRPr lang="en-US" sz="2400" dirty="0"/>
          </a:p>
          <a:p>
            <a:r>
              <a:rPr lang="en-US" sz="2400" dirty="0" smtClean="0"/>
              <a:t>Other </a:t>
            </a:r>
            <a:r>
              <a:rPr lang="en-US" sz="2400" dirty="0" smtClean="0"/>
              <a:t>miscreants have learned </a:t>
            </a:r>
            <a:r>
              <a:rPr lang="en-US" sz="2400" dirty="0" smtClean="0"/>
              <a:t>that they can </a:t>
            </a:r>
            <a:r>
              <a:rPr lang="en-US" sz="2400" dirty="0" smtClean="0"/>
              <a:t>ALSO </a:t>
            </a:r>
            <a:r>
              <a:rPr lang="en-US" sz="2400" dirty="0" smtClean="0"/>
              <a:t>avoid </a:t>
            </a:r>
            <a:r>
              <a:rPr lang="en-US" sz="2400" dirty="0" smtClean="0"/>
              <a:t>takedowns simply by </a:t>
            </a:r>
            <a:r>
              <a:rPr lang="en-US" sz="2400" b="1" u="sng" dirty="0" smtClean="0"/>
              <a:t>out scaling</a:t>
            </a:r>
            <a:r>
              <a:rPr lang="en-US" sz="2400" b="1" dirty="0" smtClean="0"/>
              <a:t> investigators</a:t>
            </a:r>
          </a:p>
          <a:p>
            <a:pPr lvl="1"/>
            <a:r>
              <a:rPr lang="en-US" sz="2000" dirty="0" smtClean="0"/>
              <a:t>They can create a new domain for a few bucks in mere seconds</a:t>
            </a:r>
          </a:p>
          <a:p>
            <a:pPr lvl="1"/>
            <a:r>
              <a:rPr lang="en-US" sz="2000" dirty="0" smtClean="0"/>
              <a:t>The authorities have to devote days or hours (and substantial expense) to trying to knock those domains down</a:t>
            </a:r>
          </a:p>
          <a:p>
            <a:pPr marL="457200" lvl="1" indent="0">
              <a:buNone/>
            </a:pPr>
            <a:r>
              <a:rPr lang="en-US" sz="2400" dirty="0" smtClean="0"/>
              <a:t>This was true for SOPA</a:t>
            </a:r>
            <a:r>
              <a:rPr lang="en-US" sz="2400" dirty="0"/>
              <a:t>/PIPA (see https://www.stsauver.com</a:t>
            </a:r>
            <a:r>
              <a:rPr lang="en-US" sz="2400" dirty="0" smtClean="0"/>
              <a:t>/joe</a:t>
            </a:r>
            <a:r>
              <a:rPr lang="en-US" sz="2400" dirty="0"/>
              <a:t>/managers-amendment/</a:t>
            </a:r>
            <a:r>
              <a:rPr lang="en-US" sz="2400" dirty="0" err="1"/>
              <a:t>sopa</a:t>
            </a:r>
            <a:r>
              <a:rPr lang="en-US" sz="2400" dirty="0"/>
              <a:t>-amended-</a:t>
            </a:r>
            <a:r>
              <a:rPr lang="en-US" sz="2400" dirty="0" err="1" smtClean="0"/>
              <a:t>version.pdf</a:t>
            </a:r>
            <a:r>
              <a:rPr lang="en-US" sz="2400" dirty="0" smtClean="0"/>
              <a:t> , when prompted "final" without the quotes), and it's true for most other take-down-oriented approaches today, except for voluntary use of blocklists (but Uncle Sam and </a:t>
            </a:r>
            <a:r>
              <a:rPr lang="en-US" sz="2400" dirty="0"/>
              <a:t>Johnny </a:t>
            </a:r>
            <a:r>
              <a:rPr lang="en-US" sz="2400" dirty="0" smtClean="0"/>
              <a:t>Canuck </a:t>
            </a:r>
            <a:br>
              <a:rPr lang="en-US" sz="2400" dirty="0" smtClean="0"/>
            </a:br>
            <a:r>
              <a:rPr lang="en-US" sz="2400" dirty="0" smtClean="0"/>
              <a:t>don't publish blocklists!)</a:t>
            </a:r>
            <a:endParaRPr lang="en-US" sz="2400" dirty="0"/>
          </a:p>
          <a:p>
            <a:pPr marL="457200" lvl="1" indent="0">
              <a:buNone/>
            </a:pPr>
            <a:r>
              <a:rPr lang="en-US" sz="2400" dirty="0" smtClean="0"/>
              <a:t> </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17</a:t>
            </a:fld>
            <a:endParaRPr lang="en-US"/>
          </a:p>
        </p:txBody>
      </p:sp>
    </p:spTree>
    <p:extLst>
      <p:ext uri="{BB962C8B-B14F-4D97-AF65-F5344CB8AC3E}">
        <p14:creationId xmlns:p14="http://schemas.microsoft.com/office/powerpoint/2010/main" val="12771966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56287"/>
          </a:xfrm>
        </p:spPr>
        <p:txBody>
          <a:bodyPr>
            <a:normAutofit/>
          </a:bodyPr>
          <a:lstStyle/>
          <a:p>
            <a:r>
              <a:rPr lang="en-US" sz="3200" b="1" dirty="0" smtClean="0"/>
              <a:t>Only a Few Cyber Crime Areas Are Universally Hated</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a:t>Large-scale malware (like Conficker) is </a:t>
            </a:r>
            <a:r>
              <a:rPr lang="en-US" sz="2400" dirty="0" smtClean="0"/>
              <a:t>one such area. It's hated because </a:t>
            </a:r>
            <a:r>
              <a:rPr lang="en-US" sz="2400" dirty="0"/>
              <a:t>it is so disruptive, </a:t>
            </a:r>
            <a:r>
              <a:rPr lang="en-US" sz="2400" dirty="0" smtClean="0"/>
              <a:t>and because </a:t>
            </a:r>
            <a:r>
              <a:rPr lang="en-US" sz="2400" dirty="0" smtClean="0"/>
              <a:t>large scale </a:t>
            </a:r>
            <a:r>
              <a:rPr lang="en-US" sz="2400" dirty="0" smtClean="0"/>
              <a:t>DDoS </a:t>
            </a:r>
            <a:r>
              <a:rPr lang="en-US" sz="2400" dirty="0"/>
              <a:t>attacks </a:t>
            </a:r>
            <a:r>
              <a:rPr lang="en-US" sz="2400" dirty="0" smtClean="0"/>
              <a:t>rely on </a:t>
            </a:r>
            <a:r>
              <a:rPr lang="en-US" sz="2400" dirty="0"/>
              <a:t>botted hosts</a:t>
            </a:r>
            <a:r>
              <a:rPr lang="en-US" sz="2400" dirty="0" smtClean="0"/>
              <a:t>. </a:t>
            </a:r>
            <a:r>
              <a:rPr lang="en-US" sz="2400" dirty="0" smtClean="0"/>
              <a:t>Providers get that, and that's why they voluntarily collaborate to deal with this threat.</a:t>
            </a:r>
            <a:endParaRPr lang="en-US" sz="2400" dirty="0"/>
          </a:p>
          <a:p>
            <a:r>
              <a:rPr lang="en-US" sz="2400" dirty="0" smtClean="0"/>
              <a:t>Child </a:t>
            </a:r>
            <a:r>
              <a:rPr lang="en-US" sz="2400" dirty="0"/>
              <a:t>abuse materials </a:t>
            </a:r>
            <a:r>
              <a:rPr lang="en-US" sz="2400" dirty="0" smtClean="0"/>
              <a:t>are another </a:t>
            </a:r>
            <a:r>
              <a:rPr lang="en-US" sz="2400" dirty="0"/>
              <a:t>obvious </a:t>
            </a:r>
            <a:r>
              <a:rPr lang="en-US" sz="2400" dirty="0" smtClean="0"/>
              <a:t>example of online conduct that everyone agrees is </a:t>
            </a:r>
            <a:r>
              <a:rPr lang="en-US" sz="2400" dirty="0" smtClean="0"/>
              <a:t>totally </a:t>
            </a:r>
            <a:r>
              <a:rPr lang="en-US" sz="2400" dirty="0" smtClean="0"/>
              <a:t>unacceptable</a:t>
            </a:r>
            <a:r>
              <a:rPr lang="en-US" sz="2400" dirty="0" smtClean="0"/>
              <a:t>. Law enforcement officers are willing to work </a:t>
            </a:r>
            <a:r>
              <a:rPr lang="en-US" sz="2400" dirty="0" smtClean="0"/>
              <a:t>long hours, and across</a:t>
            </a:r>
            <a:r>
              <a:rPr lang="en-US" sz="2400" dirty="0"/>
              <a:t> </a:t>
            </a:r>
            <a:r>
              <a:rPr lang="en-US" sz="2400" dirty="0" smtClean="0"/>
              <a:t>borders, </a:t>
            </a:r>
            <a:r>
              <a:rPr lang="en-US" sz="2400" dirty="0" smtClean="0"/>
              <a:t>to </a:t>
            </a:r>
            <a:r>
              <a:rPr lang="en-US" sz="2400" dirty="0" smtClean="0"/>
              <a:t>stamp </a:t>
            </a:r>
            <a:r>
              <a:rPr lang="en-US" sz="2400" dirty="0" smtClean="0"/>
              <a:t>it </a:t>
            </a:r>
            <a:r>
              <a:rPr lang="en-US" sz="2400" dirty="0" smtClean="0"/>
              <a:t>out.</a:t>
            </a:r>
            <a:endParaRPr lang="en-US" sz="2400" dirty="0"/>
          </a:p>
          <a:p>
            <a:r>
              <a:rPr lang="en-US" sz="2400" dirty="0" smtClean="0"/>
              <a:t>Phishing is </a:t>
            </a:r>
            <a:r>
              <a:rPr lang="en-US" sz="2400" dirty="0" smtClean="0"/>
              <a:t>a </a:t>
            </a:r>
            <a:r>
              <a:rPr lang="en-US" sz="2400" dirty="0" smtClean="0"/>
              <a:t>third </a:t>
            </a:r>
            <a:r>
              <a:rPr lang="en-US" sz="2400" dirty="0" smtClean="0"/>
              <a:t>widely-regard-as-unacceptable online activity.</a:t>
            </a:r>
            <a:endParaRPr lang="en-US" sz="2400" dirty="0" smtClean="0"/>
          </a:p>
          <a:p>
            <a:r>
              <a:rPr lang="en-US" sz="2400" dirty="0" smtClean="0"/>
              <a:t>But email </a:t>
            </a:r>
            <a:r>
              <a:rPr lang="en-US" sz="2400" dirty="0" smtClean="0"/>
              <a:t>spam? Web spam? Sadly, all too many are still unwilling to make the effort to mitigate it. </a:t>
            </a:r>
            <a:r>
              <a:rPr lang="en-US" sz="2400" dirty="0" smtClean="0"/>
              <a:t>It</a:t>
            </a:r>
            <a:r>
              <a:rPr lang="en-US" sz="2400" dirty="0"/>
              <a:t> </a:t>
            </a:r>
            <a:r>
              <a:rPr lang="en-US" sz="2400" dirty="0" smtClean="0"/>
              <a:t>has been</a:t>
            </a:r>
            <a:r>
              <a:rPr lang="en-US" sz="2400" dirty="0" smtClean="0"/>
              <a:t> </a:t>
            </a:r>
            <a:r>
              <a:rPr lang="en-US" sz="2400" dirty="0" smtClean="0"/>
              <a:t>more or less a "safe </a:t>
            </a:r>
            <a:r>
              <a:rPr lang="en-US" sz="2400" dirty="0" smtClean="0"/>
              <a:t>crime</a:t>
            </a:r>
            <a:r>
              <a:rPr lang="en-US" sz="2400" dirty="0" smtClean="0"/>
              <a:t>" for many miscreants, at least pre-CASL.</a:t>
            </a:r>
          </a:p>
          <a:p>
            <a:r>
              <a:rPr lang="en-US" sz="2400" dirty="0" smtClean="0"/>
              <a:t>I'm hoping to see Canada lead the charge against unsolicited email, </a:t>
            </a:r>
            <a:r>
              <a:rPr lang="en-US" sz="2400" b="1" i="1" dirty="0" smtClean="0"/>
              <a:t>at scale</a:t>
            </a:r>
          </a:p>
        </p:txBody>
      </p:sp>
      <p:sp>
        <p:nvSpPr>
          <p:cNvPr id="4" name="Slide Number Placeholder 3"/>
          <p:cNvSpPr>
            <a:spLocks noGrp="1"/>
          </p:cNvSpPr>
          <p:nvPr>
            <p:ph type="sldNum" sz="quarter" idx="12"/>
          </p:nvPr>
        </p:nvSpPr>
        <p:spPr/>
        <p:txBody>
          <a:bodyPr/>
          <a:lstStyle/>
          <a:p>
            <a:fld id="{4D4BB8BD-F8C0-4544-BAE3-59EE5C16151F}" type="slidenum">
              <a:rPr lang="en-US" smtClean="0"/>
              <a:t>18</a:t>
            </a:fld>
            <a:endParaRPr lang="en-US"/>
          </a:p>
        </p:txBody>
      </p:sp>
    </p:spTree>
    <p:extLst>
      <p:ext uri="{BB962C8B-B14F-4D97-AF65-F5344CB8AC3E}">
        <p14:creationId xmlns:p14="http://schemas.microsoft.com/office/powerpoint/2010/main" val="17424946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56287"/>
          </a:xfrm>
        </p:spPr>
        <p:txBody>
          <a:bodyPr>
            <a:normAutofit/>
          </a:bodyPr>
          <a:lstStyle/>
          <a:p>
            <a:r>
              <a:rPr lang="en-US" sz="3200" b="1" dirty="0" smtClean="0"/>
              <a:t>Enabling </a:t>
            </a:r>
            <a:r>
              <a:rPr lang="en-US" sz="3200" b="1" dirty="0" smtClean="0"/>
              <a:t>Action </a:t>
            </a:r>
            <a:r>
              <a:rPr lang="en-US" sz="3200" b="1" dirty="0" smtClean="0"/>
              <a:t>Against Unsolicited </a:t>
            </a:r>
            <a:r>
              <a:rPr lang="en-US" sz="3200" b="1" dirty="0" smtClean="0"/>
              <a:t>Email </a:t>
            </a:r>
            <a:r>
              <a:rPr lang="en-US" sz="3200" b="1" u="sng" dirty="0" smtClean="0"/>
              <a:t>At Scale</a:t>
            </a:r>
            <a:endParaRPr lang="en-US" sz="3200" b="1" u="sng"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We need to help investigators understand how to use tools that WILL work at scale.</a:t>
            </a:r>
          </a:p>
          <a:p>
            <a:endParaRPr lang="en-US" sz="2400" dirty="0" smtClean="0"/>
          </a:p>
          <a:p>
            <a:r>
              <a:rPr lang="en-US" sz="2400" dirty="0" smtClean="0"/>
              <a:t>More investigators </a:t>
            </a:r>
            <a:r>
              <a:rPr lang="en-US" sz="2400" dirty="0" smtClean="0"/>
              <a:t>need to learn how to </a:t>
            </a:r>
            <a:r>
              <a:rPr lang="en-US" sz="2400" dirty="0" smtClean="0"/>
              <a:t>start with one </a:t>
            </a:r>
            <a:r>
              <a:rPr lang="en-US" sz="2400" dirty="0" smtClean="0"/>
              <a:t>"thread" or "</a:t>
            </a:r>
            <a:r>
              <a:rPr lang="en-US" sz="2400" dirty="0" smtClean="0"/>
              <a:t>clue," using those starting points to uncover </a:t>
            </a:r>
            <a:r>
              <a:rPr lang="en-US" sz="2400" dirty="0" smtClean="0"/>
              <a:t>connections that can then lead to other threads that can </a:t>
            </a:r>
            <a:r>
              <a:rPr lang="en-US" sz="2400" dirty="0" smtClean="0"/>
              <a:t>also </a:t>
            </a:r>
            <a:r>
              <a:rPr lang="en-US" sz="2400" dirty="0" smtClean="0"/>
              <a:t>be </a:t>
            </a:r>
            <a:r>
              <a:rPr lang="en-US" sz="2400" dirty="0" smtClean="0"/>
              <a:t>successfully chased down</a:t>
            </a:r>
            <a:endParaRPr lang="en-US" sz="2400" dirty="0" smtClean="0"/>
          </a:p>
          <a:p>
            <a:endParaRPr lang="en-US" sz="2400" dirty="0"/>
          </a:p>
          <a:p>
            <a:r>
              <a:rPr lang="en-US" sz="2400" dirty="0" smtClean="0"/>
              <a:t>The best tool I can think of </a:t>
            </a:r>
            <a:r>
              <a:rPr lang="en-US" sz="2400" dirty="0" smtClean="0"/>
              <a:t>for doing </a:t>
            </a:r>
            <a:r>
              <a:rPr lang="en-US" sz="2400" dirty="0" smtClean="0"/>
              <a:t>this is </a:t>
            </a:r>
            <a:r>
              <a:rPr lang="en-US" sz="2400" b="1" dirty="0" smtClean="0"/>
              <a:t>passive DNS.</a:t>
            </a:r>
          </a:p>
        </p:txBody>
      </p:sp>
      <p:sp>
        <p:nvSpPr>
          <p:cNvPr id="4" name="Slide Number Placeholder 3"/>
          <p:cNvSpPr>
            <a:spLocks noGrp="1"/>
          </p:cNvSpPr>
          <p:nvPr>
            <p:ph type="sldNum" sz="quarter" idx="12"/>
          </p:nvPr>
        </p:nvSpPr>
        <p:spPr/>
        <p:txBody>
          <a:bodyPr/>
          <a:lstStyle/>
          <a:p>
            <a:fld id="{4D4BB8BD-F8C0-4544-BAE3-59EE5C16151F}" type="slidenum">
              <a:rPr lang="en-US" smtClean="0"/>
              <a:t>19</a:t>
            </a:fld>
            <a:endParaRPr lang="en-US"/>
          </a:p>
        </p:txBody>
      </p:sp>
    </p:spTree>
    <p:extLst>
      <p:ext uri="{BB962C8B-B14F-4D97-AF65-F5344CB8AC3E}">
        <p14:creationId xmlns:p14="http://schemas.microsoft.com/office/powerpoint/2010/main" val="20039531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I. Introduction</a:t>
            </a:r>
            <a:endParaRPr lang="en-US" sz="3200" b="1"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4D4BB8BD-F8C0-4544-BAE3-59EE5C16151F}" type="slidenum">
              <a:rPr lang="en-US" smtClean="0"/>
              <a:t>2</a:t>
            </a:fld>
            <a:endParaRPr lang="en-US"/>
          </a:p>
        </p:txBody>
      </p:sp>
    </p:spTree>
    <p:extLst>
      <p:ext uri="{BB962C8B-B14F-4D97-AF65-F5344CB8AC3E}">
        <p14:creationId xmlns:p14="http://schemas.microsoft.com/office/powerpoint/2010/main" val="18415467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III</a:t>
            </a:r>
            <a:r>
              <a:rPr lang="en-US" sz="3200" b="1" dirty="0" smtClean="0"/>
              <a:t>. </a:t>
            </a:r>
            <a:r>
              <a:rPr lang="en-US" sz="3200" b="1" dirty="0" smtClean="0"/>
              <a:t>DNS </a:t>
            </a:r>
            <a:r>
              <a:rPr lang="en-US" sz="3200" b="1" dirty="0" smtClean="0"/>
              <a:t>vs. Passive DNS</a:t>
            </a:r>
            <a:endParaRPr lang="en-US" sz="3200" b="1"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4D4BB8BD-F8C0-4544-BAE3-59EE5C16151F}" type="slidenum">
              <a:rPr lang="en-US" smtClean="0"/>
              <a:t>20</a:t>
            </a:fld>
            <a:endParaRPr lang="en-US"/>
          </a:p>
        </p:txBody>
      </p:sp>
    </p:spTree>
    <p:extLst>
      <p:ext uri="{BB962C8B-B14F-4D97-AF65-F5344CB8AC3E}">
        <p14:creationId xmlns:p14="http://schemas.microsoft.com/office/powerpoint/2010/main" val="91906004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60"/>
            <a:ext cx="8229600" cy="528978"/>
          </a:xfrm>
        </p:spPr>
        <p:txBody>
          <a:bodyPr>
            <a:normAutofit/>
          </a:bodyPr>
          <a:lstStyle/>
          <a:p>
            <a:r>
              <a:rPr lang="en-US" sz="3200" b="1" dirty="0" smtClean="0"/>
              <a:t>A Few </a:t>
            </a:r>
            <a:r>
              <a:rPr lang="en-US" sz="3200" b="1" dirty="0" smtClean="0"/>
              <a:t>Limitations of Regular DNS</a:t>
            </a:r>
            <a:endParaRPr lang="en-US" sz="3200" b="1" dirty="0"/>
          </a:p>
        </p:txBody>
      </p:sp>
      <p:sp>
        <p:nvSpPr>
          <p:cNvPr id="3" name="Content Placeholder 2"/>
          <p:cNvSpPr>
            <a:spLocks noGrp="1"/>
          </p:cNvSpPr>
          <p:nvPr>
            <p:ph idx="1"/>
          </p:nvPr>
        </p:nvSpPr>
        <p:spPr>
          <a:xfrm>
            <a:off x="267368" y="846583"/>
            <a:ext cx="8609264" cy="5509768"/>
          </a:xfrm>
        </p:spPr>
        <p:txBody>
          <a:bodyPr>
            <a:normAutofit/>
          </a:bodyPr>
          <a:lstStyle/>
          <a:p>
            <a:r>
              <a:rPr lang="en-US" sz="2400" dirty="0" smtClean="0"/>
              <a:t>Normal </a:t>
            </a:r>
            <a:r>
              <a:rPr lang="en-US" sz="2400" dirty="0" smtClean="0"/>
              <a:t>DNS is all about </a:t>
            </a:r>
            <a:r>
              <a:rPr lang="en-US" sz="2400" b="1" i="1" dirty="0" smtClean="0"/>
              <a:t>what's defined NOW</a:t>
            </a:r>
            <a:r>
              <a:rPr lang="en-US" sz="2400" dirty="0" smtClean="0"/>
              <a:t>, not what was true last week</a:t>
            </a:r>
            <a:r>
              <a:rPr lang="en-US" sz="2400" dirty="0"/>
              <a:t> </a:t>
            </a:r>
            <a:r>
              <a:rPr lang="en-US" sz="2400" dirty="0" smtClean="0"/>
              <a:t>or last month when an incident may have happened</a:t>
            </a:r>
          </a:p>
          <a:p>
            <a:pPr lvl="1"/>
            <a:r>
              <a:rPr lang="en-US" sz="2000" dirty="0" smtClean="0"/>
              <a:t>Caching can complicate interpretation</a:t>
            </a:r>
          </a:p>
          <a:p>
            <a:pPr lvl="1"/>
            <a:r>
              <a:rPr lang="en-US" sz="2000" dirty="0" smtClean="0"/>
              <a:t>No way to "time shift" just to a period of interest</a:t>
            </a:r>
          </a:p>
          <a:p>
            <a:pPr lvl="1"/>
            <a:r>
              <a:rPr lang="en-US" sz="2000" dirty="0" smtClean="0"/>
              <a:t>No </a:t>
            </a:r>
            <a:r>
              <a:rPr lang="en-US" sz="2000" dirty="0" smtClean="0"/>
              <a:t>historical </a:t>
            </a:r>
            <a:r>
              <a:rPr lang="en-US" sz="2000" dirty="0" smtClean="0"/>
              <a:t>record of </a:t>
            </a:r>
            <a:r>
              <a:rPr lang="en-US" sz="2000" dirty="0" smtClean="0"/>
              <a:t>what's </a:t>
            </a:r>
            <a:r>
              <a:rPr lang="en-US" sz="2000" dirty="0" smtClean="0"/>
              <a:t>happened earlier</a:t>
            </a:r>
          </a:p>
          <a:p>
            <a:r>
              <a:rPr lang="en-US" sz="2400" dirty="0" smtClean="0"/>
              <a:t>Regular DNS assumes authoritative DNS has been </a:t>
            </a:r>
            <a:r>
              <a:rPr lang="en-US" sz="2400" b="1" i="1" dirty="0" smtClean="0"/>
              <a:t>properly configured</a:t>
            </a:r>
            <a:r>
              <a:rPr lang="en-US" sz="2400" dirty="0"/>
              <a:t> </a:t>
            </a:r>
            <a:r>
              <a:rPr lang="en-US" sz="2400" dirty="0" smtClean="0"/>
              <a:t>to return consistent (and non-deceptive) answers</a:t>
            </a:r>
          </a:p>
          <a:p>
            <a:pPr lvl="1"/>
            <a:r>
              <a:rPr lang="en-US" sz="2000" dirty="0" smtClean="0"/>
              <a:t>Content distribution networks may tailor results by query location</a:t>
            </a:r>
          </a:p>
          <a:p>
            <a:pPr lvl="1"/>
            <a:r>
              <a:rPr lang="en-US" sz="2000" dirty="0" smtClean="0"/>
              <a:t>To be able to get in-</a:t>
            </a:r>
            <a:r>
              <a:rPr lang="en-US" sz="2000" dirty="0" err="1" smtClean="0"/>
              <a:t>addr</a:t>
            </a:r>
            <a:r>
              <a:rPr lang="en-US" sz="2000" dirty="0" smtClean="0"/>
              <a:t> queries, PTR records must have been created</a:t>
            </a:r>
          </a:p>
          <a:p>
            <a:pPr lvl="1"/>
            <a:r>
              <a:rPr lang="en-US" sz="2000" dirty="0" smtClean="0"/>
              <a:t>Need to hope that name servers haven't been directed to selectively respond with bad data (e.g., via use of RPZ) for some query sources</a:t>
            </a:r>
          </a:p>
          <a:p>
            <a:r>
              <a:rPr lang="en-US" sz="2400" dirty="0" smtClean="0"/>
              <a:t>Regular DNS works best for </a:t>
            </a:r>
            <a:r>
              <a:rPr lang="en-US" sz="2400" b="1" i="1" dirty="0" smtClean="0"/>
              <a:t>simple architectures</a:t>
            </a:r>
            <a:r>
              <a:rPr lang="en-US" sz="2400" dirty="0" smtClean="0"/>
              <a:t>. </a:t>
            </a:r>
          </a:p>
          <a:p>
            <a:pPr lvl="1"/>
            <a:r>
              <a:rPr lang="en-US" sz="2000" dirty="0" smtClean="0"/>
              <a:t>Even basic </a:t>
            </a:r>
            <a:r>
              <a:rPr lang="en-US" sz="2000" dirty="0" err="1" smtClean="0"/>
              <a:t>igh</a:t>
            </a:r>
            <a:r>
              <a:rPr lang="en-US" sz="2000" dirty="0" smtClean="0"/>
              <a:t> </a:t>
            </a:r>
            <a:r>
              <a:rPr lang="en-US" sz="2000" dirty="0" smtClean="0"/>
              <a:t>density virtual hosting </a:t>
            </a:r>
            <a:r>
              <a:rPr lang="en-US" sz="2000" dirty="0" smtClean="0"/>
              <a:t>environments can be tricky:</a:t>
            </a:r>
            <a:br>
              <a:rPr lang="en-US" sz="2000" dirty="0" smtClean="0"/>
            </a:br>
            <a:r>
              <a:rPr lang="en-US" sz="2000" dirty="0" smtClean="0"/>
              <a:t>with </a:t>
            </a:r>
            <a:r>
              <a:rPr lang="en-US" sz="2000" dirty="0" smtClean="0"/>
              <a:t>perhaps five hundred domains hosted on one IP </a:t>
            </a:r>
            <a:r>
              <a:rPr lang="en-US" sz="2000" dirty="0" smtClean="0"/>
              <a:t>– which (</a:t>
            </a:r>
            <a:r>
              <a:rPr lang="en-US" sz="2000" dirty="0" smtClean="0"/>
              <a:t>if any) of those 500 domains should be returned </a:t>
            </a:r>
            <a:r>
              <a:rPr lang="en-US" sz="2000" dirty="0" smtClean="0"/>
              <a:t>as a </a:t>
            </a:r>
            <a:r>
              <a:rPr lang="en-US" sz="2000" dirty="0" smtClean="0"/>
              <a:t>PTR?</a:t>
            </a:r>
          </a:p>
        </p:txBody>
      </p:sp>
      <p:sp>
        <p:nvSpPr>
          <p:cNvPr id="4" name="Slide Number Placeholder 3"/>
          <p:cNvSpPr>
            <a:spLocks noGrp="1"/>
          </p:cNvSpPr>
          <p:nvPr>
            <p:ph type="sldNum" sz="quarter" idx="12"/>
          </p:nvPr>
        </p:nvSpPr>
        <p:spPr/>
        <p:txBody>
          <a:bodyPr/>
          <a:lstStyle/>
          <a:p>
            <a:fld id="{4D4BB8BD-F8C0-4544-BAE3-59EE5C16151F}" type="slidenum">
              <a:rPr lang="en-US" smtClean="0"/>
              <a:t>21</a:t>
            </a:fld>
            <a:endParaRPr lang="en-US"/>
          </a:p>
        </p:txBody>
      </p:sp>
    </p:spTree>
    <p:extLst>
      <p:ext uri="{BB962C8B-B14F-4D97-AF65-F5344CB8AC3E}">
        <p14:creationId xmlns:p14="http://schemas.microsoft.com/office/powerpoint/2010/main" val="26681847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97251"/>
          </a:xfrm>
        </p:spPr>
        <p:txBody>
          <a:bodyPr>
            <a:normAutofit/>
          </a:bodyPr>
          <a:lstStyle/>
          <a:p>
            <a:r>
              <a:rPr lang="en-US" sz="3200" b="1" dirty="0" smtClean="0"/>
              <a:t>Some Infeasible Regular DNS Queries</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Show me </a:t>
            </a:r>
            <a:r>
              <a:rPr lang="en-US" sz="2400" i="1" dirty="0" smtClean="0"/>
              <a:t>all</a:t>
            </a:r>
            <a:r>
              <a:rPr lang="en-US" sz="2400" dirty="0" smtClean="0"/>
              <a:t> FQDNs under example.com (e.g., *.example.com)</a:t>
            </a:r>
          </a:p>
          <a:p>
            <a:r>
              <a:rPr lang="en-US" sz="2400" dirty="0" smtClean="0"/>
              <a:t>List all the domains that use the name server ns1.example.com</a:t>
            </a:r>
          </a:p>
          <a:p>
            <a:r>
              <a:rPr lang="en-US" sz="2400" dirty="0" smtClean="0">
                <a:sym typeface="Zapf Dingbats"/>
              </a:rPr>
              <a:t>Given the IP used by one FQDN, what other domain names are on that same IP address?</a:t>
            </a:r>
            <a:endParaRPr lang="en-US" sz="2400" dirty="0">
              <a:sym typeface="Zapf Dingbats"/>
            </a:endParaRPr>
          </a:p>
          <a:p>
            <a:r>
              <a:rPr lang="en-US" sz="2400" dirty="0" smtClean="0"/>
              <a:t>Given a domain name, does it resolve to multiple (different) IPs? </a:t>
            </a:r>
            <a:r>
              <a:rPr lang="en-US" sz="2400" dirty="0"/>
              <a:t>H</a:t>
            </a:r>
            <a:r>
              <a:rPr lang="en-US" sz="2400" dirty="0" smtClean="0"/>
              <a:t>as it moved around over time? If so, to what IP addresses?</a:t>
            </a:r>
            <a:endParaRPr lang="en-US" sz="2400" dirty="0"/>
          </a:p>
          <a:p>
            <a:r>
              <a:rPr lang="en-US" sz="2400" dirty="0" smtClean="0"/>
              <a:t>Show me all the SMTP TLSA domains (e.g., all domains matching _25._tcp.\* )</a:t>
            </a:r>
          </a:p>
          <a:p>
            <a:r>
              <a:rPr lang="en-US" sz="2400" dirty="0" smtClean="0"/>
              <a:t>Which new gTLDs appear to be most popular?</a:t>
            </a:r>
          </a:p>
          <a:p>
            <a:r>
              <a:rPr lang="en-US" sz="2400" dirty="0" smtClean="0"/>
              <a:t>What domains have been used in the last five minutes?</a:t>
            </a:r>
          </a:p>
          <a:p>
            <a:r>
              <a:rPr lang="en-US" sz="2400" dirty="0" smtClean="0"/>
              <a:t>These queries are examples of the sort of things that "regular DNS" was just NOT designed to address...</a:t>
            </a:r>
          </a:p>
        </p:txBody>
      </p:sp>
      <p:sp>
        <p:nvSpPr>
          <p:cNvPr id="4" name="Slide Number Placeholder 3"/>
          <p:cNvSpPr>
            <a:spLocks noGrp="1"/>
          </p:cNvSpPr>
          <p:nvPr>
            <p:ph type="sldNum" sz="quarter" idx="12"/>
          </p:nvPr>
        </p:nvSpPr>
        <p:spPr/>
        <p:txBody>
          <a:bodyPr/>
          <a:lstStyle/>
          <a:p>
            <a:fld id="{4D4BB8BD-F8C0-4544-BAE3-59EE5C16151F}" type="slidenum">
              <a:rPr lang="en-US" smtClean="0"/>
              <a:t>22</a:t>
            </a:fld>
            <a:endParaRPr lang="en-US"/>
          </a:p>
        </p:txBody>
      </p:sp>
    </p:spTree>
    <p:extLst>
      <p:ext uri="{BB962C8B-B14F-4D97-AF65-F5344CB8AC3E}">
        <p14:creationId xmlns:p14="http://schemas.microsoft.com/office/powerpoint/2010/main" val="6376854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Passive DNS </a:t>
            </a:r>
            <a:r>
              <a:rPr lang="en-US" sz="3200" b="1" dirty="0" smtClean="0"/>
              <a:t>Collection</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Passive DNS data is </a:t>
            </a:r>
            <a:r>
              <a:rPr lang="en-US" sz="2400" dirty="0" smtClean="0"/>
              <a:t/>
            </a:r>
            <a:br>
              <a:rPr lang="en-US" sz="2400" dirty="0" smtClean="0"/>
            </a:br>
            <a:r>
              <a:rPr lang="en-US" sz="2400" dirty="0" smtClean="0"/>
              <a:t>collected </a:t>
            </a:r>
            <a:r>
              <a:rPr lang="en-US" sz="2400" dirty="0" smtClean="0"/>
              <a:t>by </a:t>
            </a:r>
            <a:r>
              <a:rPr lang="en-US" sz="2400" dirty="0" smtClean="0"/>
              <a:t>passively </a:t>
            </a:r>
            <a:br>
              <a:rPr lang="en-US" sz="2400" dirty="0" smtClean="0"/>
            </a:br>
            <a:r>
              <a:rPr lang="en-US" sz="2400" dirty="0" smtClean="0"/>
              <a:t>monitoring </a:t>
            </a:r>
            <a:r>
              <a:rPr lang="en-US" sz="2400" dirty="0" smtClean="0"/>
              <a:t>DNS cache </a:t>
            </a:r>
            <a:r>
              <a:rPr lang="en-US" sz="2400" dirty="0" smtClean="0"/>
              <a:t/>
            </a:r>
            <a:br>
              <a:rPr lang="en-US" sz="2400" dirty="0" smtClean="0"/>
            </a:br>
            <a:r>
              <a:rPr lang="en-US" sz="2400" dirty="0" smtClean="0"/>
              <a:t>miss </a:t>
            </a:r>
            <a:r>
              <a:rPr lang="en-US" sz="2400" dirty="0" smtClean="0"/>
              <a:t>traffic above </a:t>
            </a:r>
            <a:r>
              <a:rPr lang="en-US" sz="2400" dirty="0" smtClean="0"/>
              <a:t/>
            </a:r>
            <a:br>
              <a:rPr lang="en-US" sz="2400" dirty="0" smtClean="0"/>
            </a:br>
            <a:r>
              <a:rPr lang="en-US" sz="2400" dirty="0" smtClean="0"/>
              <a:t>recursive resolvers</a:t>
            </a:r>
            <a:r>
              <a:rPr lang="en-US" sz="2400" dirty="0" smtClean="0"/>
              <a:t>, </a:t>
            </a:r>
            <a:r>
              <a:rPr lang="en-US" sz="2400" dirty="0" smtClean="0"/>
              <a:t/>
            </a:r>
            <a:br>
              <a:rPr lang="en-US" sz="2400" dirty="0" smtClean="0"/>
            </a:br>
            <a:r>
              <a:rPr lang="en-US" sz="2400" dirty="0" smtClean="0"/>
              <a:t>and </a:t>
            </a:r>
            <a:r>
              <a:rPr lang="en-US" sz="2400" dirty="0" smtClean="0"/>
              <a:t>then saving and </a:t>
            </a:r>
            <a:r>
              <a:rPr lang="en-US" sz="2400" dirty="0" smtClean="0"/>
              <a:t/>
            </a:r>
            <a:br>
              <a:rPr lang="en-US" sz="2400" dirty="0" smtClean="0"/>
            </a:br>
            <a:r>
              <a:rPr lang="en-US" sz="2400" dirty="0" smtClean="0"/>
              <a:t>indexing </a:t>
            </a:r>
            <a:r>
              <a:rPr lang="en-US" sz="2400" dirty="0" smtClean="0"/>
              <a:t>that data in a </a:t>
            </a:r>
            <a:r>
              <a:rPr lang="en-US" sz="2400" dirty="0" smtClean="0"/>
              <a:t/>
            </a:r>
            <a:br>
              <a:rPr lang="en-US" sz="2400" dirty="0" smtClean="0"/>
            </a:br>
            <a:r>
              <a:rPr lang="en-US" sz="2400" dirty="0" smtClean="0"/>
              <a:t>specialized database</a:t>
            </a:r>
            <a:endParaRPr lang="en-US" sz="2400" dirty="0" smtClean="0"/>
          </a:p>
          <a:p>
            <a:r>
              <a:rPr lang="en-US" sz="2400" dirty="0" smtClean="0"/>
              <a:t>This allows a wide </a:t>
            </a:r>
            <a:r>
              <a:rPr lang="en-US" sz="2400" dirty="0" smtClean="0"/>
              <a:t/>
            </a:r>
            <a:br>
              <a:rPr lang="en-US" sz="2400" dirty="0" smtClean="0"/>
            </a:br>
            <a:r>
              <a:rPr lang="en-US" sz="2400" dirty="0" smtClean="0"/>
              <a:t>range </a:t>
            </a:r>
            <a:r>
              <a:rPr lang="en-US" sz="2400" dirty="0" smtClean="0"/>
              <a:t>of otherwise</a:t>
            </a:r>
            <a:r>
              <a:rPr lang="en-US" sz="2400" dirty="0" smtClean="0"/>
              <a:t>-</a:t>
            </a:r>
            <a:br>
              <a:rPr lang="en-US" sz="2400" dirty="0" smtClean="0"/>
            </a:br>
            <a:r>
              <a:rPr lang="en-US" sz="2400" dirty="0" smtClean="0"/>
              <a:t>impossible </a:t>
            </a:r>
            <a:r>
              <a:rPr lang="en-US" sz="2400" dirty="0" smtClean="0"/>
              <a:t>queries </a:t>
            </a:r>
            <a:r>
              <a:rPr lang="en-US" sz="2400" dirty="0" smtClean="0"/>
              <a:t/>
            </a:r>
            <a:br>
              <a:rPr lang="en-US" sz="2400" dirty="0" smtClean="0"/>
            </a:br>
            <a:r>
              <a:rPr lang="en-US" sz="2400" dirty="0" smtClean="0"/>
              <a:t>to be easily done</a:t>
            </a:r>
            <a:endParaRPr lang="en-US" sz="2400" dirty="0"/>
          </a:p>
          <a:p>
            <a:r>
              <a:rPr lang="en-US" sz="2400" dirty="0" smtClean="0"/>
              <a:t>And best of all, your investigative target will not know </a:t>
            </a:r>
            <a:r>
              <a:rPr lang="en-US" sz="2400" dirty="0" smtClean="0"/>
              <a:t>that you're </a:t>
            </a:r>
            <a:r>
              <a:rPr lang="en-US" sz="2400" dirty="0" smtClean="0"/>
              <a:t>"on the hunt" – they won't </a:t>
            </a:r>
            <a:r>
              <a:rPr lang="en-US" sz="2400" dirty="0" smtClean="0"/>
              <a:t>be able to see your queries</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23</a:t>
            </a:fld>
            <a:endParaRPr lang="en-US"/>
          </a:p>
        </p:txBody>
      </p:sp>
      <p:pic>
        <p:nvPicPr>
          <p:cNvPr id="5" name="Picture 4" descr="architectur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78724" y="1192936"/>
            <a:ext cx="5008075" cy="4227922"/>
          </a:xfrm>
          <a:prstGeom prst="rect">
            <a:avLst/>
          </a:prstGeom>
        </p:spPr>
      </p:pic>
    </p:spTree>
    <p:extLst>
      <p:ext uri="{BB962C8B-B14F-4D97-AF65-F5344CB8AC3E}">
        <p14:creationId xmlns:p14="http://schemas.microsoft.com/office/powerpoint/2010/main" val="29934927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An Aside About Passive DNS and Privacy</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I care a great deal about privacy, and I hope you all do, too.</a:t>
            </a:r>
            <a:endParaRPr lang="en-US" sz="2400" dirty="0"/>
          </a:p>
          <a:p>
            <a:r>
              <a:rPr lang="en-US" sz="2400" dirty="0" smtClean="0"/>
              <a:t>At the same time, I want to ensure that cyber criminals aren't allowed to operate with impunity online. Law breakers must be held accountable for their crimes, online or in physical space.</a:t>
            </a:r>
            <a:endParaRPr lang="en-US" sz="2400" dirty="0" smtClean="0"/>
          </a:p>
          <a:p>
            <a:r>
              <a:rPr lang="en-US" sz="2400" dirty="0" smtClean="0"/>
              <a:t>Passive DNS, collected properly, comes from above large shared recursive resolvers. </a:t>
            </a:r>
            <a:r>
              <a:rPr lang="en-US" sz="2400" dirty="0" smtClean="0"/>
              <a:t>Queries appear to originate from the recursive resolver, not any individual user. As a result, no personally identifiable information is collected or stored.</a:t>
            </a:r>
            <a:endParaRPr lang="en-US" sz="2400" dirty="0"/>
          </a:p>
          <a:p>
            <a:r>
              <a:rPr lang="en-US" sz="2400" dirty="0" smtClean="0"/>
              <a:t>Because of this architecture, passive DNS does NOT raise the sort of pervasive monitoring concerns that are widely associated with things like bulk metadata collection and traditional traffic analytic methods, as discussed in "The Enduring Challenges of </a:t>
            </a:r>
            <a:r>
              <a:rPr lang="en-US" sz="2400" dirty="0"/>
              <a:t>Traffic Analysis," https://www.stsauver.com/joe/flocon-2015</a:t>
            </a:r>
            <a:r>
              <a:rPr lang="en-US" sz="2400" dirty="0" smtClean="0"/>
              <a:t>/</a:t>
            </a:r>
          </a:p>
          <a:p>
            <a:endParaRPr lang="en-US" sz="2400" dirty="0"/>
          </a:p>
          <a:p>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24</a:t>
            </a:fld>
            <a:endParaRPr lang="en-US"/>
          </a:p>
        </p:txBody>
      </p:sp>
    </p:spTree>
    <p:extLst>
      <p:ext uri="{BB962C8B-B14F-4D97-AF65-F5344CB8AC3E}">
        <p14:creationId xmlns:p14="http://schemas.microsoft.com/office/powerpoint/2010/main" val="22175210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15323"/>
          </a:xfrm>
        </p:spPr>
        <p:txBody>
          <a:bodyPr>
            <a:normAutofit/>
          </a:bodyPr>
          <a:lstStyle/>
          <a:p>
            <a:r>
              <a:rPr lang="en-US" sz="3200" b="1" dirty="0" smtClean="0"/>
              <a:t>Various Organizations Offer Passive DNS</a:t>
            </a:r>
            <a:endParaRPr lang="en-US" sz="3200" b="1" dirty="0"/>
          </a:p>
        </p:txBody>
      </p:sp>
      <p:sp>
        <p:nvSpPr>
          <p:cNvPr id="3" name="Content Placeholder 2"/>
          <p:cNvSpPr>
            <a:spLocks noGrp="1"/>
          </p:cNvSpPr>
          <p:nvPr>
            <p:ph idx="1"/>
          </p:nvPr>
        </p:nvSpPr>
        <p:spPr>
          <a:xfrm>
            <a:off x="267368" y="873891"/>
            <a:ext cx="8717888" cy="5612022"/>
          </a:xfrm>
        </p:spPr>
        <p:txBody>
          <a:bodyPr>
            <a:normAutofit/>
          </a:bodyPr>
          <a:lstStyle/>
          <a:p>
            <a:r>
              <a:rPr lang="en-US" sz="2400" dirty="0" smtClean="0"/>
              <a:t>DNSDB</a:t>
            </a:r>
            <a:r>
              <a:rPr lang="en-US" sz="2400" dirty="0"/>
              <a:t> </a:t>
            </a:r>
            <a:r>
              <a:rPr lang="en-US" sz="2400" dirty="0" smtClean="0"/>
              <a:t>from Farsight (</a:t>
            </a:r>
            <a:r>
              <a:rPr lang="en-US" sz="2400" dirty="0" smtClean="0"/>
              <a:t>https</a:t>
            </a:r>
            <a:r>
              <a:rPr lang="en-US" sz="2400" dirty="0"/>
              <a:t>://</a:t>
            </a:r>
            <a:r>
              <a:rPr lang="en-US" sz="2400" dirty="0" smtClean="0"/>
              <a:t>www.farsightsecurity.com/)</a:t>
            </a:r>
            <a:endParaRPr lang="en-US" sz="2400" dirty="0"/>
          </a:p>
          <a:p>
            <a:pPr lvl="1"/>
            <a:r>
              <a:rPr lang="en-US" sz="2000" dirty="0" smtClean="0"/>
              <a:t>FSI was spun </a:t>
            </a:r>
            <a:r>
              <a:rPr lang="en-US" sz="2000" dirty="0" smtClean="0"/>
              <a:t>off from ISC; DNSDB is a </a:t>
            </a:r>
            <a:r>
              <a:rPr lang="en-US" sz="2000" dirty="0" smtClean="0"/>
              <a:t>commercial product offered by FSI.</a:t>
            </a:r>
            <a:endParaRPr lang="en-US" sz="2000" dirty="0"/>
          </a:p>
          <a:p>
            <a:pPr lvl="1"/>
            <a:r>
              <a:rPr lang="en-US" sz="2000" dirty="0" smtClean="0"/>
              <a:t>Individual l</a:t>
            </a:r>
            <a:r>
              <a:rPr lang="en-US" sz="2000" dirty="0" smtClean="0"/>
              <a:t>aw </a:t>
            </a:r>
            <a:r>
              <a:rPr lang="en-US" sz="2000" dirty="0"/>
              <a:t>enforcement officers, academic researchers, and non-profit </a:t>
            </a:r>
            <a:r>
              <a:rPr lang="en-US" sz="2000" dirty="0" smtClean="0"/>
              <a:t>orgs </a:t>
            </a:r>
            <a:r>
              <a:rPr lang="en-US" sz="2000" dirty="0"/>
              <a:t>can </a:t>
            </a:r>
            <a:r>
              <a:rPr lang="en-US" sz="2000" dirty="0" smtClean="0"/>
              <a:t>still request </a:t>
            </a:r>
            <a:r>
              <a:rPr lang="en-US" sz="2000" dirty="0"/>
              <a:t>full or partially underwritten </a:t>
            </a:r>
            <a:r>
              <a:rPr lang="en-US" sz="2000" dirty="0" smtClean="0"/>
              <a:t>access </a:t>
            </a:r>
            <a:r>
              <a:rPr lang="en-US" sz="2000" dirty="0"/>
              <a:t>to </a:t>
            </a:r>
            <a:r>
              <a:rPr lang="en-US" sz="2000" dirty="0" smtClean="0"/>
              <a:t>DNSDB.</a:t>
            </a:r>
          </a:p>
          <a:p>
            <a:pPr lvl="1"/>
            <a:r>
              <a:rPr lang="en-US" sz="2000" dirty="0" smtClean="0"/>
              <a:t>Run a sensor and contribute data? </a:t>
            </a:r>
            <a:r>
              <a:rPr lang="en-US" sz="2000" dirty="0" smtClean="0"/>
              <a:t>That will also be financially recognized.</a:t>
            </a:r>
            <a:endParaRPr lang="en-US" sz="2000" dirty="0" smtClean="0"/>
          </a:p>
          <a:p>
            <a:r>
              <a:rPr lang="en-US" sz="2400" dirty="0" smtClean="0"/>
              <a:t>O</a:t>
            </a:r>
            <a:r>
              <a:rPr lang="en-US" sz="2400" dirty="0" smtClean="0"/>
              <a:t>ther </a:t>
            </a:r>
            <a:r>
              <a:rPr lang="en-US" sz="2400" dirty="0" smtClean="0"/>
              <a:t>passive DNS </a:t>
            </a:r>
            <a:r>
              <a:rPr lang="en-US" sz="2400" dirty="0" smtClean="0"/>
              <a:t>implementations:</a:t>
            </a:r>
            <a:endParaRPr lang="en-US" sz="2400" dirty="0" smtClean="0"/>
          </a:p>
          <a:p>
            <a:pPr lvl="1"/>
            <a:r>
              <a:rPr lang="en-US" sz="2000" dirty="0" smtClean="0"/>
              <a:t>Florian Weimer's BFK, http</a:t>
            </a:r>
            <a:r>
              <a:rPr lang="en-US" sz="2000" dirty="0"/>
              <a:t>://</a:t>
            </a:r>
            <a:r>
              <a:rPr lang="en-US" sz="2000" dirty="0" err="1"/>
              <a:t>www.bfk.de</a:t>
            </a:r>
            <a:r>
              <a:rPr lang="en-US" sz="2000" dirty="0"/>
              <a:t>/</a:t>
            </a:r>
            <a:r>
              <a:rPr lang="en-US" sz="2000" dirty="0" err="1" smtClean="0"/>
              <a:t>bfk_dnslogger.html</a:t>
            </a:r>
            <a:endParaRPr lang="en-US" sz="2000" dirty="0" smtClean="0"/>
          </a:p>
          <a:p>
            <a:pPr lvl="1"/>
            <a:r>
              <a:rPr lang="en-US" sz="2000" dirty="0" err="1"/>
              <a:t>CERT.at</a:t>
            </a:r>
            <a:r>
              <a:rPr lang="en-US" sz="2000" dirty="0"/>
              <a:t>/</a:t>
            </a:r>
            <a:r>
              <a:rPr lang="en-US" sz="2000" dirty="0" err="1" smtClean="0"/>
              <a:t>Aconet</a:t>
            </a:r>
            <a:r>
              <a:rPr lang="en-US" sz="2000" dirty="0" smtClean="0"/>
              <a:t> Passive DNS (inquire: </a:t>
            </a:r>
            <a:r>
              <a:rPr lang="en-US" sz="2000" dirty="0" err="1" smtClean="0"/>
              <a:t>kaplan</a:t>
            </a:r>
            <a:r>
              <a:rPr lang="en-US" sz="2000" dirty="0" err="1"/>
              <a:t>@</a:t>
            </a:r>
            <a:r>
              <a:rPr lang="en-US" sz="2000" dirty="0" err="1" smtClean="0"/>
              <a:t>cert.at</a:t>
            </a:r>
            <a:r>
              <a:rPr lang="en-US" sz="2000" dirty="0"/>
              <a:t> </a:t>
            </a:r>
            <a:r>
              <a:rPr lang="en-US" sz="2000" dirty="0" smtClean="0"/>
              <a:t>or </a:t>
            </a:r>
            <a:r>
              <a:rPr lang="en-US" sz="2000" dirty="0" err="1" smtClean="0"/>
              <a:t>lendl</a:t>
            </a:r>
            <a:r>
              <a:rPr lang="en-US" sz="2000" dirty="0" err="1"/>
              <a:t>@</a:t>
            </a:r>
            <a:r>
              <a:rPr lang="en-US" sz="2000" dirty="0" err="1" smtClean="0"/>
              <a:t>cert.at</a:t>
            </a:r>
            <a:r>
              <a:rPr lang="en-US" sz="2000" dirty="0" smtClean="0"/>
              <a:t>)</a:t>
            </a:r>
          </a:p>
          <a:p>
            <a:pPr lvl="1"/>
            <a:r>
              <a:rPr lang="en-US" sz="2000" dirty="0" smtClean="0"/>
              <a:t>CIRCL Passive DNS, http</a:t>
            </a:r>
            <a:r>
              <a:rPr lang="en-US" sz="2000" dirty="0"/>
              <a:t>://</a:t>
            </a:r>
            <a:r>
              <a:rPr lang="en-US" sz="2000" dirty="0" err="1"/>
              <a:t>www.circl.lu</a:t>
            </a:r>
            <a:r>
              <a:rPr lang="en-US" sz="2000" dirty="0"/>
              <a:t>/services/passive-dns</a:t>
            </a:r>
            <a:r>
              <a:rPr lang="en-US" sz="2000" dirty="0" smtClean="0"/>
              <a:t>/</a:t>
            </a:r>
          </a:p>
          <a:p>
            <a:pPr lvl="1"/>
            <a:r>
              <a:rPr lang="en-US" sz="2000" dirty="0"/>
              <a:t>http://</a:t>
            </a:r>
            <a:r>
              <a:rPr lang="en-US" sz="2000" dirty="0" err="1"/>
              <a:t>passivedns.mnemonic.no</a:t>
            </a:r>
            <a:r>
              <a:rPr lang="en-US" sz="2000" dirty="0"/>
              <a:t>/search/</a:t>
            </a:r>
            <a:endParaRPr lang="en-US" sz="2000" dirty="0" smtClean="0"/>
          </a:p>
          <a:p>
            <a:pPr lvl="1"/>
            <a:r>
              <a:rPr lang="en-US" sz="2000" dirty="0"/>
              <a:t>https://</a:t>
            </a:r>
            <a:r>
              <a:rPr lang="en-US" sz="2000" dirty="0" err="1"/>
              <a:t>www.opendns.com</a:t>
            </a:r>
            <a:r>
              <a:rPr lang="en-US" sz="2000" dirty="0"/>
              <a:t>/enterprise-security/resources/data-sheets/investigate</a:t>
            </a:r>
            <a:r>
              <a:rPr lang="en-US" sz="2000" dirty="0" smtClean="0"/>
              <a:t>/</a:t>
            </a:r>
            <a:br>
              <a:rPr lang="en-US" sz="2000" dirty="0" smtClean="0"/>
            </a:br>
            <a:r>
              <a:rPr lang="en-US" sz="2000" dirty="0" smtClean="0"/>
              <a:t>https</a:t>
            </a:r>
            <a:r>
              <a:rPr lang="en-US" sz="2000" dirty="0"/>
              <a:t>://</a:t>
            </a:r>
            <a:r>
              <a:rPr lang="en-US" sz="2000" dirty="0" err="1"/>
              <a:t>www.cs.auckland.ac.nz</a:t>
            </a:r>
            <a:r>
              <a:rPr lang="en-US" sz="2000" dirty="0"/>
              <a:t>/research/groups/</a:t>
            </a:r>
            <a:r>
              <a:rPr lang="en-US" sz="2000" dirty="0" err="1"/>
              <a:t>sde</a:t>
            </a:r>
            <a:r>
              <a:rPr lang="en-US" sz="2000" dirty="0"/>
              <a:t>/</a:t>
            </a:r>
            <a:r>
              <a:rPr lang="en-US" sz="2000" dirty="0" err="1"/>
              <a:t>dhdb-index.php</a:t>
            </a:r>
            <a:endParaRPr lang="en-US" sz="2000" dirty="0" smtClean="0"/>
          </a:p>
          <a:p>
            <a:pPr lvl="1"/>
            <a:r>
              <a:rPr lang="en-US" sz="2000" dirty="0"/>
              <a:t>VirusTotal, https://</a:t>
            </a:r>
            <a:r>
              <a:rPr lang="en-US" sz="2000" dirty="0" err="1"/>
              <a:t>www.virustotal.com</a:t>
            </a:r>
            <a:r>
              <a:rPr lang="en-US" sz="2000" dirty="0"/>
              <a:t>/#</a:t>
            </a:r>
            <a:r>
              <a:rPr lang="en-US" sz="2000" dirty="0" smtClean="0"/>
              <a:t>search</a:t>
            </a:r>
          </a:p>
          <a:p>
            <a:pPr lvl="1"/>
            <a:r>
              <a:rPr lang="en-US" sz="2000" dirty="0" smtClean="0"/>
              <a:t>360.cn Passive DNS, https</a:t>
            </a:r>
            <a:r>
              <a:rPr lang="en-US" sz="2000" dirty="0"/>
              <a:t>://</a:t>
            </a:r>
            <a:r>
              <a:rPr lang="en-US" sz="2000" dirty="0" err="1"/>
              <a:t>www.passivedns.cn</a:t>
            </a:r>
            <a:r>
              <a:rPr lang="en-US" sz="2000" dirty="0"/>
              <a:t>/help</a:t>
            </a:r>
            <a:r>
              <a:rPr lang="en-US" sz="2000" dirty="0" smtClean="0"/>
              <a:t>/</a:t>
            </a:r>
          </a:p>
        </p:txBody>
      </p:sp>
      <p:sp>
        <p:nvSpPr>
          <p:cNvPr id="4" name="Slide Number Placeholder 3"/>
          <p:cNvSpPr>
            <a:spLocks noGrp="1"/>
          </p:cNvSpPr>
          <p:nvPr>
            <p:ph type="sldNum" sz="quarter" idx="12"/>
          </p:nvPr>
        </p:nvSpPr>
        <p:spPr/>
        <p:txBody>
          <a:bodyPr/>
          <a:lstStyle/>
          <a:p>
            <a:fld id="{4D4BB8BD-F8C0-4544-BAE3-59EE5C16151F}" type="slidenum">
              <a:rPr lang="en-US" smtClean="0"/>
              <a:t>25</a:t>
            </a:fld>
            <a:endParaRPr lang="en-US"/>
          </a:p>
        </p:txBody>
      </p:sp>
    </p:spTree>
    <p:extLst>
      <p:ext uri="{BB962C8B-B14F-4D97-AF65-F5344CB8AC3E}">
        <p14:creationId xmlns:p14="http://schemas.microsoft.com/office/powerpoint/2010/main" val="66525175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15323"/>
          </a:xfrm>
        </p:spPr>
        <p:txBody>
          <a:bodyPr>
            <a:normAutofit/>
          </a:bodyPr>
          <a:lstStyle/>
          <a:p>
            <a:r>
              <a:rPr lang="en-US" sz="3200" b="1" dirty="0" smtClean="0"/>
              <a:t>Access to Passive DNS Is Typically Vetted</a:t>
            </a:r>
            <a:endParaRPr lang="en-US" sz="3200" b="1" dirty="0"/>
          </a:p>
        </p:txBody>
      </p:sp>
      <p:sp>
        <p:nvSpPr>
          <p:cNvPr id="3" name="Content Placeholder 2"/>
          <p:cNvSpPr>
            <a:spLocks noGrp="1"/>
          </p:cNvSpPr>
          <p:nvPr>
            <p:ph idx="1"/>
          </p:nvPr>
        </p:nvSpPr>
        <p:spPr>
          <a:xfrm>
            <a:off x="267368" y="873891"/>
            <a:ext cx="8717888" cy="5612022"/>
          </a:xfrm>
        </p:spPr>
        <p:txBody>
          <a:bodyPr>
            <a:normAutofit/>
          </a:bodyPr>
          <a:lstStyle/>
          <a:p>
            <a:r>
              <a:rPr lang="en-US" sz="2400" dirty="0" smtClean="0"/>
              <a:t>Passive DNS providers are typically quite careful when it </a:t>
            </a:r>
            <a:r>
              <a:rPr lang="en-US" sz="2400" dirty="0" smtClean="0"/>
              <a:t>comes to permitting access to passive DNS resources – no one wants passive DNS to be used for malicious purposes such as reconnoitering a site targeted for a malicious attack.</a:t>
            </a:r>
          </a:p>
          <a:p>
            <a:endParaRPr lang="en-US" sz="2400" dirty="0" smtClean="0"/>
          </a:p>
          <a:p>
            <a:r>
              <a:rPr lang="en-US" sz="2400" dirty="0" smtClean="0"/>
              <a:t>Don't be surprised or offended if people want to know who you are, how you plan to use passive DNS, and who can vouch for your </a:t>
            </a:r>
            <a:r>
              <a:rPr lang="en-US" sz="2400" i="1" dirty="0" smtClean="0"/>
              <a:t>bona fides</a:t>
            </a:r>
            <a:r>
              <a:rPr lang="en-US" sz="2400" dirty="0" smtClean="0"/>
              <a:t>.</a:t>
            </a:r>
          </a:p>
          <a:p>
            <a:endParaRPr lang="en-US" sz="2400" dirty="0"/>
          </a:p>
          <a:p>
            <a:r>
              <a:rPr lang="en-US" sz="2400" dirty="0" smtClean="0"/>
              <a:t>It's appropriate for powerful tools to be carefully controlled.</a:t>
            </a:r>
          </a:p>
        </p:txBody>
      </p:sp>
      <p:sp>
        <p:nvSpPr>
          <p:cNvPr id="4" name="Slide Number Placeholder 3"/>
          <p:cNvSpPr>
            <a:spLocks noGrp="1"/>
          </p:cNvSpPr>
          <p:nvPr>
            <p:ph type="sldNum" sz="quarter" idx="12"/>
          </p:nvPr>
        </p:nvSpPr>
        <p:spPr/>
        <p:txBody>
          <a:bodyPr/>
          <a:lstStyle/>
          <a:p>
            <a:fld id="{4D4BB8BD-F8C0-4544-BAE3-59EE5C16151F}" type="slidenum">
              <a:rPr lang="en-US" smtClean="0"/>
              <a:t>26</a:t>
            </a:fld>
            <a:endParaRPr lang="en-US"/>
          </a:p>
        </p:txBody>
      </p:sp>
    </p:spTree>
    <p:extLst>
      <p:ext uri="{BB962C8B-B14F-4D97-AF65-F5344CB8AC3E}">
        <p14:creationId xmlns:p14="http://schemas.microsoft.com/office/powerpoint/2010/main" val="329376143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IV. Using Passive DNS</a:t>
            </a:r>
            <a:endParaRPr lang="en-US" sz="3200" b="1"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4D4BB8BD-F8C0-4544-BAE3-59EE5C16151F}" type="slidenum">
              <a:rPr lang="en-US" smtClean="0"/>
              <a:t>27</a:t>
            </a:fld>
            <a:endParaRPr lang="en-US"/>
          </a:p>
        </p:txBody>
      </p:sp>
    </p:spTree>
    <p:extLst>
      <p:ext uri="{BB962C8B-B14F-4D97-AF65-F5344CB8AC3E}">
        <p14:creationId xmlns:p14="http://schemas.microsoft.com/office/powerpoint/2010/main" val="14353601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solidFill>
                  <a:srgbClr val="000000"/>
                </a:solidFill>
              </a:rPr>
              <a:t>Passive DNS Is All About Making Connections</a:t>
            </a:r>
            <a:endParaRPr lang="en-US" sz="3200" b="1" dirty="0">
              <a:solidFill>
                <a:srgbClr val="000000"/>
              </a:solidFill>
            </a:endParaRPr>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solidFill>
                  <a:srgbClr val="000000"/>
                </a:solidFill>
              </a:rPr>
              <a:t>There are hugely useful relationships – </a:t>
            </a:r>
            <a:r>
              <a:rPr lang="en-US" sz="2400" dirty="0">
                <a:solidFill>
                  <a:srgbClr val="000000"/>
                </a:solidFill>
              </a:rPr>
              <a:t>links </a:t>
            </a:r>
            <a:r>
              <a:rPr lang="en-US" sz="2400" dirty="0" smtClean="0">
                <a:solidFill>
                  <a:srgbClr val="000000"/>
                </a:solidFill>
              </a:rPr>
              <a:t>– that are defined in the domain name system.</a:t>
            </a:r>
          </a:p>
          <a:p>
            <a:endParaRPr lang="en-US" sz="2400" dirty="0">
              <a:solidFill>
                <a:srgbClr val="000000"/>
              </a:solidFill>
            </a:endParaRPr>
          </a:p>
          <a:p>
            <a:r>
              <a:rPr lang="en-US" sz="2400" dirty="0" smtClean="0">
                <a:solidFill>
                  <a:srgbClr val="000000"/>
                </a:solidFill>
              </a:rPr>
              <a:t>Passive DNS is all about collecting DNS data, saving it in a highly optimized data, and then efficiently searching that data for those otherwise often overlooked relationships.</a:t>
            </a:r>
            <a:endParaRPr lang="en-US" sz="2400" dirty="0">
              <a:solidFill>
                <a:srgbClr val="00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28</a:t>
            </a:fld>
            <a:endParaRPr lang="en-US"/>
          </a:p>
        </p:txBody>
      </p:sp>
    </p:spTree>
    <p:extLst>
      <p:ext uri="{BB962C8B-B14F-4D97-AF65-F5344CB8AC3E}">
        <p14:creationId xmlns:p14="http://schemas.microsoft.com/office/powerpoint/2010/main" val="1950833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Passive DNS </a:t>
            </a:r>
            <a:r>
              <a:rPr lang="en-US" sz="3200" b="1" dirty="0" smtClean="0"/>
              <a:t>Is Not About Goodness or Badness</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There's a temptation to assume that all cyber security data must be about "goodness" or "badness" these days.</a:t>
            </a:r>
          </a:p>
          <a:p>
            <a:endParaRPr lang="en-US" sz="2400" dirty="0" smtClean="0"/>
          </a:p>
          <a:p>
            <a:r>
              <a:rPr lang="en-US" sz="2400" dirty="0" smtClean="0"/>
              <a:t>That's not the case for passive DNS. Passive DNS is about objective connections between domains and IPs, and name servers and domains. </a:t>
            </a:r>
            <a:r>
              <a:rPr lang="en-US" sz="2400" dirty="0" smtClean="0"/>
              <a:t>(It's like </a:t>
            </a:r>
            <a:r>
              <a:rPr lang="en-US" sz="2400" dirty="0" err="1" smtClean="0"/>
              <a:t>GeoIP</a:t>
            </a:r>
            <a:r>
              <a:rPr lang="en-US" sz="2400" dirty="0" smtClean="0"/>
              <a:t> data in its objectivity)</a:t>
            </a:r>
            <a:endParaRPr lang="en-US" sz="2400" dirty="0" smtClean="0"/>
          </a:p>
          <a:p>
            <a:endParaRPr lang="en-US" sz="2400" dirty="0"/>
          </a:p>
          <a:p>
            <a:r>
              <a:rPr lang="en-US" sz="2400" dirty="0" smtClean="0"/>
              <a:t>Passive DNS is</a:t>
            </a:r>
            <a:r>
              <a:rPr lang="en-US" sz="2400" dirty="0" smtClean="0"/>
              <a:t> NOT about goodness or badness, just connections.</a:t>
            </a:r>
          </a:p>
          <a:p>
            <a:endParaRPr lang="en-US" sz="2400" dirty="0"/>
          </a:p>
          <a:p>
            <a:r>
              <a:rPr lang="en-US" sz="2400" b="1" dirty="0" smtClean="0"/>
              <a:t>You</a:t>
            </a:r>
            <a:r>
              <a:rPr lang="en-US" sz="2400" dirty="0" smtClean="0"/>
              <a:t>, however, may choose to draw inferences about things that are in the same neighborhood as known badness, particularly if the things you find look very similar to in-hand examples of known badness.</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29</a:t>
            </a:fld>
            <a:endParaRPr lang="en-US"/>
          </a:p>
        </p:txBody>
      </p:sp>
    </p:spTree>
    <p:extLst>
      <p:ext uri="{BB962C8B-B14F-4D97-AF65-F5344CB8AC3E}">
        <p14:creationId xmlns:p14="http://schemas.microsoft.com/office/powerpoint/2010/main" val="8242407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460705"/>
          </a:xfrm>
        </p:spPr>
        <p:txBody>
          <a:bodyPr>
            <a:normAutofit/>
          </a:bodyPr>
          <a:lstStyle/>
          <a:p>
            <a:r>
              <a:rPr lang="en-US" sz="3200" b="1" dirty="0" smtClean="0"/>
              <a:t>Our Format Today</a:t>
            </a:r>
            <a:endParaRPr lang="en-US" sz="3200" b="1" dirty="0"/>
          </a:p>
        </p:txBody>
      </p:sp>
      <p:sp>
        <p:nvSpPr>
          <p:cNvPr id="3" name="Content Placeholder 2"/>
          <p:cNvSpPr>
            <a:spLocks noGrp="1"/>
          </p:cNvSpPr>
          <p:nvPr>
            <p:ph idx="1"/>
          </p:nvPr>
        </p:nvSpPr>
        <p:spPr>
          <a:xfrm>
            <a:off x="267368" y="751000"/>
            <a:ext cx="8609264" cy="5605351"/>
          </a:xfrm>
        </p:spPr>
        <p:txBody>
          <a:bodyPr>
            <a:normAutofit/>
          </a:bodyPr>
          <a:lstStyle/>
          <a:p>
            <a:r>
              <a:rPr lang="en-US" sz="2400" dirty="0" smtClean="0"/>
              <a:t>I'm glad we're in Room II, because it means that we can have a more interactive format than would be possible in the larger room here at the Imperial.</a:t>
            </a:r>
          </a:p>
          <a:p>
            <a:endParaRPr lang="en-US" sz="2400" dirty="0" smtClean="0"/>
          </a:p>
          <a:p>
            <a:r>
              <a:rPr lang="en-US" sz="2400" dirty="0" smtClean="0"/>
              <a:t>I've put together some material I'm planning to go over, but I encourage you to ask questions as we go along, should questions arise – I've explicitly left some time to do so.</a:t>
            </a:r>
          </a:p>
          <a:p>
            <a:endParaRPr lang="en-US" sz="2400" dirty="0" smtClean="0"/>
          </a:p>
          <a:p>
            <a:r>
              <a:rPr lang="en-US" sz="2400" dirty="0" smtClean="0"/>
              <a:t>If you don't like asking questions in front of the whole group, I'm also happy to chat after the session, or to visit by email</a:t>
            </a:r>
          </a:p>
          <a:p>
            <a:endParaRPr lang="en-US" sz="2400" dirty="0"/>
          </a:p>
          <a:p>
            <a:r>
              <a:rPr lang="en-US" sz="2400" dirty="0" smtClean="0"/>
              <a:t>These slides will be available on the </a:t>
            </a:r>
            <a:r>
              <a:rPr lang="en-US" sz="2400" dirty="0" err="1" smtClean="0"/>
              <a:t>B|Sides</a:t>
            </a:r>
            <a:r>
              <a:rPr lang="en-US" sz="2400" dirty="0" smtClean="0"/>
              <a:t> Vancouver web site, and from my web site, https://www.stsauver.com/joe/</a:t>
            </a:r>
            <a:endParaRPr lang="en-US" sz="20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3</a:t>
            </a:fld>
            <a:endParaRPr lang="en-US"/>
          </a:p>
        </p:txBody>
      </p:sp>
    </p:spTree>
    <p:extLst>
      <p:ext uri="{BB962C8B-B14F-4D97-AF65-F5344CB8AC3E}">
        <p14:creationId xmlns:p14="http://schemas.microsoft.com/office/powerpoint/2010/main" val="388223242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solidFill>
                  <a:srgbClr val="FF0000"/>
                </a:solidFill>
              </a:rPr>
              <a:t>BASIC PASSIVE DNS STRATEGY</a:t>
            </a:r>
            <a:endParaRPr lang="en-US" sz="3200" b="1" dirty="0">
              <a:solidFill>
                <a:srgbClr val="FF0000"/>
              </a:solidFill>
            </a:endParaRPr>
          </a:p>
        </p:txBody>
      </p:sp>
      <p:sp>
        <p:nvSpPr>
          <p:cNvPr id="3" name="Content Placeholder 2"/>
          <p:cNvSpPr>
            <a:spLocks noGrp="1"/>
          </p:cNvSpPr>
          <p:nvPr>
            <p:ph idx="1"/>
          </p:nvPr>
        </p:nvSpPr>
        <p:spPr>
          <a:xfrm>
            <a:off x="267368" y="1042737"/>
            <a:ext cx="8609264" cy="5313613"/>
          </a:xfrm>
        </p:spPr>
        <p:txBody>
          <a:bodyPr>
            <a:normAutofit/>
          </a:bodyPr>
          <a:lstStyle/>
          <a:p>
            <a:r>
              <a:rPr lang="en-US" sz="2400" b="1" u="sng" dirty="0" smtClean="0">
                <a:solidFill>
                  <a:srgbClr val="FF0000"/>
                </a:solidFill>
              </a:rPr>
              <a:t>If you've got IP addresses</a:t>
            </a:r>
            <a:r>
              <a:rPr lang="en-US" sz="2400" dirty="0" smtClean="0">
                <a:solidFill>
                  <a:srgbClr val="FF0000"/>
                </a:solidFill>
              </a:rPr>
              <a:t>, look for domain names associated with those IPs (if you're using Farsight's dnsdb_query command line client, this is a dash i query)</a:t>
            </a:r>
          </a:p>
          <a:p>
            <a:endParaRPr lang="en-US" sz="2400" dirty="0" smtClean="0">
              <a:solidFill>
                <a:srgbClr val="FF0000"/>
              </a:solidFill>
            </a:endParaRPr>
          </a:p>
          <a:p>
            <a:r>
              <a:rPr lang="en-US" sz="2400" b="1" u="sng" dirty="0" smtClean="0">
                <a:solidFill>
                  <a:srgbClr val="FF0000"/>
                </a:solidFill>
              </a:rPr>
              <a:t>If you've got domain names</a:t>
            </a:r>
            <a:r>
              <a:rPr lang="en-US" sz="2400" dirty="0" smtClean="0">
                <a:solidFill>
                  <a:srgbClr val="FF0000"/>
                </a:solidFill>
              </a:rPr>
              <a:t>, look for IP addresses associated with those domains names (this is a dash r query)</a:t>
            </a:r>
          </a:p>
          <a:p>
            <a:endParaRPr lang="en-US" sz="2400" dirty="0" smtClean="0">
              <a:solidFill>
                <a:srgbClr val="FF0000"/>
              </a:solidFill>
            </a:endParaRPr>
          </a:p>
          <a:p>
            <a:r>
              <a:rPr lang="en-US" sz="2400" b="1" u="sng" dirty="0">
                <a:solidFill>
                  <a:srgbClr val="FF0000"/>
                </a:solidFill>
              </a:rPr>
              <a:t>If you've got name </a:t>
            </a:r>
            <a:r>
              <a:rPr lang="en-US" sz="2400" b="1" u="sng" dirty="0" smtClean="0">
                <a:solidFill>
                  <a:srgbClr val="FF0000"/>
                </a:solidFill>
              </a:rPr>
              <a:t>server FQDNs</a:t>
            </a:r>
            <a:r>
              <a:rPr lang="en-US" sz="2400" dirty="0" smtClean="0">
                <a:solidFill>
                  <a:srgbClr val="FF0000"/>
                </a:solidFill>
              </a:rPr>
              <a:t>, </a:t>
            </a:r>
            <a:r>
              <a:rPr lang="en-US" sz="2400" dirty="0">
                <a:solidFill>
                  <a:srgbClr val="FF0000"/>
                </a:solidFill>
              </a:rPr>
              <a:t>look for </a:t>
            </a:r>
            <a:r>
              <a:rPr lang="en-US" sz="2400" dirty="0" smtClean="0">
                <a:solidFill>
                  <a:srgbClr val="FF0000"/>
                </a:solidFill>
              </a:rPr>
              <a:t>domain names</a:t>
            </a:r>
            <a:r>
              <a:rPr lang="en-US" sz="2400" dirty="0">
                <a:solidFill>
                  <a:srgbClr val="FF0000"/>
                </a:solidFill>
              </a:rPr>
              <a:t> </a:t>
            </a:r>
            <a:r>
              <a:rPr lang="en-US" sz="2400" dirty="0" smtClean="0">
                <a:solidFill>
                  <a:srgbClr val="FF0000"/>
                </a:solidFill>
              </a:rPr>
              <a:t>known to </a:t>
            </a:r>
            <a:r>
              <a:rPr lang="en-US" sz="2400" dirty="0" smtClean="0">
                <a:solidFill>
                  <a:srgbClr val="FF0000"/>
                </a:solidFill>
              </a:rPr>
              <a:t>use those name servers (this </a:t>
            </a:r>
            <a:r>
              <a:rPr lang="en-US" sz="2400" dirty="0" smtClean="0">
                <a:solidFill>
                  <a:srgbClr val="FF0000"/>
                </a:solidFill>
              </a:rPr>
              <a:t>is a dash n </a:t>
            </a:r>
            <a:r>
              <a:rPr lang="en-US" sz="2400" dirty="0" smtClean="0">
                <a:solidFill>
                  <a:srgbClr val="FF0000"/>
                </a:solidFill>
              </a:rPr>
              <a:t>query)</a:t>
            </a:r>
            <a:r>
              <a:rPr lang="en-US" sz="2400" dirty="0" smtClean="0">
                <a:solidFill>
                  <a:srgbClr val="FF0000"/>
                </a:solidFill>
              </a:rPr>
              <a:t/>
            </a:r>
            <a:br>
              <a:rPr lang="en-US" sz="2400" dirty="0" smtClean="0">
                <a:solidFill>
                  <a:srgbClr val="FF0000"/>
                </a:solidFill>
              </a:rPr>
            </a:br>
            <a:endParaRPr lang="en-US" sz="2400" dirty="0" smtClean="0">
              <a:solidFill>
                <a:srgbClr val="FF0000"/>
              </a:solidFill>
            </a:endParaRPr>
          </a:p>
          <a:p>
            <a:r>
              <a:rPr lang="en-US" sz="2000" dirty="0" smtClean="0">
                <a:solidFill>
                  <a:srgbClr val="FF0000"/>
                </a:solidFill>
              </a:rPr>
              <a:t>See https</a:t>
            </a:r>
            <a:r>
              <a:rPr lang="en-US" sz="2000" dirty="0">
                <a:solidFill>
                  <a:srgbClr val="FF0000"/>
                </a:solidFill>
              </a:rPr>
              <a:t>://www.farsightsecurity.com/Blog/20150311-stsauver-rrset-rdata</a:t>
            </a:r>
            <a:r>
              <a:rPr lang="en-US" sz="2000" dirty="0" smtClean="0">
                <a:solidFill>
                  <a:srgbClr val="FF0000"/>
                </a:solidFill>
              </a:rPr>
              <a:t>/</a:t>
            </a:r>
          </a:p>
          <a:p>
            <a:endParaRPr lang="en-US" sz="2000" dirty="0">
              <a:solidFill>
                <a:srgbClr val="FF0000"/>
              </a:solidFill>
            </a:endParaRPr>
          </a:p>
          <a:p>
            <a:r>
              <a:rPr lang="en-US" sz="2400" b="1" dirty="0" smtClean="0">
                <a:solidFill>
                  <a:srgbClr val="FF0000"/>
                </a:solidFill>
              </a:rPr>
              <a:t>Note: </a:t>
            </a:r>
            <a:r>
              <a:rPr lang="en-US" sz="2400" dirty="0" smtClean="0">
                <a:solidFill>
                  <a:srgbClr val="FF0000"/>
                </a:solidFill>
              </a:rPr>
              <a:t>Key point --</a:t>
            </a:r>
            <a:r>
              <a:rPr lang="en-US" sz="2400" b="1" dirty="0" smtClean="0">
                <a:solidFill>
                  <a:srgbClr val="FF0000"/>
                </a:solidFill>
              </a:rPr>
              <a:t> </a:t>
            </a:r>
            <a:r>
              <a:rPr lang="en-US" sz="2400" dirty="0">
                <a:solidFill>
                  <a:srgbClr val="FF0000"/>
                </a:solidFill>
              </a:rPr>
              <a:t>d</a:t>
            </a:r>
            <a:r>
              <a:rPr lang="en-US" sz="2400" dirty="0" smtClean="0">
                <a:solidFill>
                  <a:srgbClr val="FF0000"/>
                </a:solidFill>
              </a:rPr>
              <a:t>o NOT </a:t>
            </a:r>
            <a:r>
              <a:rPr lang="en-US" sz="2400" dirty="0" smtClean="0">
                <a:solidFill>
                  <a:srgbClr val="FF0000"/>
                </a:solidFill>
              </a:rPr>
              <a:t>run </a:t>
            </a:r>
            <a:r>
              <a:rPr lang="en-US" sz="2400" dirty="0" smtClean="0">
                <a:solidFill>
                  <a:srgbClr val="FF0000"/>
                </a:solidFill>
              </a:rPr>
              <a:t>just one </a:t>
            </a:r>
            <a:r>
              <a:rPr lang="en-US" sz="2400" dirty="0" smtClean="0">
                <a:solidFill>
                  <a:srgbClr val="FF0000"/>
                </a:solidFill>
              </a:rPr>
              <a:t>query and then STOP!</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30</a:t>
            </a:fld>
            <a:endParaRPr lang="en-US"/>
          </a:p>
        </p:txBody>
      </p:sp>
    </p:spTree>
    <p:extLst>
      <p:ext uri="{BB962C8B-B14F-4D97-AF65-F5344CB8AC3E}">
        <p14:creationId xmlns:p14="http://schemas.microsoft.com/office/powerpoint/2010/main" val="166181037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solidFill>
                  <a:srgbClr val="FF0000"/>
                </a:solidFill>
              </a:rPr>
              <a:t>Some Passive DNS Processing Techniques</a:t>
            </a:r>
            <a:endParaRPr lang="en-US" sz="3200" b="1" dirty="0">
              <a:solidFill>
                <a:srgbClr val="FF0000"/>
              </a:solidFill>
            </a:endParaRPr>
          </a:p>
        </p:txBody>
      </p:sp>
      <p:sp>
        <p:nvSpPr>
          <p:cNvPr id="3" name="Content Placeholder 2"/>
          <p:cNvSpPr>
            <a:spLocks noGrp="1"/>
          </p:cNvSpPr>
          <p:nvPr>
            <p:ph idx="1"/>
          </p:nvPr>
        </p:nvSpPr>
        <p:spPr>
          <a:xfrm>
            <a:off x="267368" y="1042737"/>
            <a:ext cx="8609264" cy="5313613"/>
          </a:xfrm>
        </p:spPr>
        <p:txBody>
          <a:bodyPr>
            <a:normAutofit/>
          </a:bodyPr>
          <a:lstStyle/>
          <a:p>
            <a:r>
              <a:rPr lang="en-US" sz="2400" u="sng" dirty="0" smtClean="0">
                <a:solidFill>
                  <a:srgbClr val="FF0000"/>
                </a:solidFill>
              </a:rPr>
              <a:t>Chain/Pivot:</a:t>
            </a:r>
            <a:r>
              <a:rPr lang="en-US" sz="2400" dirty="0" smtClean="0">
                <a:solidFill>
                  <a:srgbClr val="FF0000"/>
                </a:solidFill>
              </a:rPr>
              <a:t> feed output from one step back into the next step</a:t>
            </a:r>
          </a:p>
          <a:p>
            <a:endParaRPr lang="en-US" sz="2400" dirty="0" smtClean="0">
              <a:solidFill>
                <a:srgbClr val="000000"/>
              </a:solidFill>
            </a:endParaRPr>
          </a:p>
          <a:p>
            <a:r>
              <a:rPr lang="en-US" sz="2400" u="sng" dirty="0" smtClean="0">
                <a:solidFill>
                  <a:srgbClr val="FF0000"/>
                </a:solidFill>
              </a:rPr>
              <a:t>Condense:</a:t>
            </a:r>
            <a:r>
              <a:rPr lang="en-US" sz="2400" dirty="0" smtClean="0">
                <a:solidFill>
                  <a:srgbClr val="FF0000"/>
                </a:solidFill>
              </a:rPr>
              <a:t> reduce wildcarded fully qualified domain names </a:t>
            </a:r>
            <a:r>
              <a:rPr lang="en-US" sz="2400" dirty="0" smtClean="0">
                <a:solidFill>
                  <a:srgbClr val="FF0000"/>
                </a:solidFill>
                <a:sym typeface="Wingdings"/>
              </a:rPr>
              <a:t>to 2</a:t>
            </a:r>
            <a:r>
              <a:rPr lang="en-US" sz="2400" baseline="30000" dirty="0" smtClean="0">
                <a:solidFill>
                  <a:srgbClr val="FF0000"/>
                </a:solidFill>
                <a:sym typeface="Wingdings"/>
              </a:rPr>
              <a:t>nd</a:t>
            </a:r>
            <a:r>
              <a:rPr lang="en-US" sz="2400" dirty="0" smtClean="0">
                <a:solidFill>
                  <a:srgbClr val="FF0000"/>
                </a:solidFill>
                <a:sym typeface="Wingdings"/>
              </a:rPr>
              <a:t> level domains (save any name server-related records first!)</a:t>
            </a:r>
          </a:p>
          <a:p>
            <a:endParaRPr lang="en-US" sz="2400" dirty="0">
              <a:solidFill>
                <a:srgbClr val="FF0000"/>
              </a:solidFill>
              <a:sym typeface="Wingdings"/>
            </a:endParaRPr>
          </a:p>
          <a:p>
            <a:r>
              <a:rPr lang="en-US" sz="2400" u="sng" dirty="0" smtClean="0">
                <a:solidFill>
                  <a:srgbClr val="FF0000"/>
                </a:solidFill>
                <a:sym typeface="Wingdings"/>
              </a:rPr>
              <a:t>Decouple:</a:t>
            </a:r>
            <a:r>
              <a:rPr lang="en-US" sz="2400" dirty="0" smtClean="0">
                <a:solidFill>
                  <a:srgbClr val="FF0000"/>
                </a:solidFill>
                <a:sym typeface="Wingdings"/>
              </a:rPr>
              <a:t> take </a:t>
            </a:r>
            <a:r>
              <a:rPr lang="en-US" sz="2400" i="1" dirty="0" smtClean="0">
                <a:solidFill>
                  <a:srgbClr val="FF0000"/>
                </a:solidFill>
                <a:sym typeface="Wingdings"/>
              </a:rPr>
              <a:t>just</a:t>
            </a:r>
            <a:r>
              <a:rPr lang="en-US" sz="2400" dirty="0" smtClean="0">
                <a:solidFill>
                  <a:srgbClr val="FF0000"/>
                </a:solidFill>
                <a:sym typeface="Wingdings"/>
              </a:rPr>
              <a:t> domain names OR </a:t>
            </a:r>
            <a:r>
              <a:rPr lang="en-US" sz="2400" i="1" dirty="0" smtClean="0">
                <a:solidFill>
                  <a:srgbClr val="FF0000"/>
                </a:solidFill>
                <a:sym typeface="Wingdings"/>
              </a:rPr>
              <a:t>just</a:t>
            </a:r>
            <a:r>
              <a:rPr lang="en-US" sz="2400" dirty="0" smtClean="0">
                <a:solidFill>
                  <a:srgbClr val="FF0000"/>
                </a:solidFill>
                <a:sym typeface="Wingdings"/>
              </a:rPr>
              <a:t> IPs from results</a:t>
            </a:r>
          </a:p>
          <a:p>
            <a:endParaRPr lang="en-US" sz="2400" dirty="0" smtClean="0">
              <a:solidFill>
                <a:srgbClr val="FF0000"/>
              </a:solidFill>
              <a:sym typeface="Wingdings"/>
            </a:endParaRPr>
          </a:p>
          <a:p>
            <a:r>
              <a:rPr lang="en-US" sz="2400" u="sng" dirty="0" err="1" smtClean="0">
                <a:solidFill>
                  <a:srgbClr val="FF0000"/>
                </a:solidFill>
                <a:sym typeface="Wingdings"/>
              </a:rPr>
              <a:t>Deduplicate</a:t>
            </a:r>
            <a:r>
              <a:rPr lang="en-US" sz="2400" u="sng" dirty="0" smtClean="0">
                <a:solidFill>
                  <a:srgbClr val="FF0000"/>
                </a:solidFill>
                <a:sym typeface="Wingdings"/>
              </a:rPr>
              <a:t>:</a:t>
            </a:r>
            <a:r>
              <a:rPr lang="en-US" sz="2400" dirty="0" smtClean="0">
                <a:solidFill>
                  <a:srgbClr val="FF0000"/>
                </a:solidFill>
                <a:sym typeface="Wingdings"/>
              </a:rPr>
              <a:t> Use "sort | uniq" commands or the equivalent</a:t>
            </a:r>
          </a:p>
          <a:p>
            <a:endParaRPr lang="en-US" sz="2400" dirty="0" smtClean="0">
              <a:solidFill>
                <a:srgbClr val="FF0000"/>
              </a:solidFill>
              <a:sym typeface="Wingdings"/>
            </a:endParaRPr>
          </a:p>
          <a:p>
            <a:r>
              <a:rPr lang="en-US" sz="2400" u="sng" dirty="0" smtClean="0">
                <a:solidFill>
                  <a:srgbClr val="FF0000"/>
                </a:solidFill>
                <a:sym typeface="Wingdings"/>
              </a:rPr>
              <a:t>Prioritize:</a:t>
            </a:r>
            <a:r>
              <a:rPr lang="en-US" sz="2400" dirty="0" smtClean="0">
                <a:solidFill>
                  <a:srgbClr val="FF0000"/>
                </a:solidFill>
                <a:sym typeface="Wingdings"/>
              </a:rPr>
              <a:t> sort in descending order by observed record count</a:t>
            </a:r>
          </a:p>
          <a:p>
            <a:endParaRPr lang="en-US" sz="2400" dirty="0" smtClean="0">
              <a:solidFill>
                <a:srgbClr val="FF0000"/>
              </a:solidFill>
              <a:sym typeface="Wingdings"/>
            </a:endParaRPr>
          </a:p>
          <a:p>
            <a:r>
              <a:rPr lang="en-US" sz="2400" u="sng" dirty="0" smtClean="0">
                <a:solidFill>
                  <a:srgbClr val="FF0000"/>
                </a:solidFill>
              </a:rPr>
              <a:t>Enhance:</a:t>
            </a:r>
            <a:r>
              <a:rPr lang="en-US" sz="2400" dirty="0" smtClean="0">
                <a:solidFill>
                  <a:srgbClr val="FF0000"/>
                </a:solidFill>
              </a:rPr>
              <a:t> seek additional data (e.g., from Spamhaus, whois, etc.)</a:t>
            </a:r>
          </a:p>
        </p:txBody>
      </p:sp>
      <p:sp>
        <p:nvSpPr>
          <p:cNvPr id="4" name="Slide Number Placeholder 3"/>
          <p:cNvSpPr>
            <a:spLocks noGrp="1"/>
          </p:cNvSpPr>
          <p:nvPr>
            <p:ph type="sldNum" sz="quarter" idx="12"/>
          </p:nvPr>
        </p:nvSpPr>
        <p:spPr/>
        <p:txBody>
          <a:bodyPr/>
          <a:lstStyle/>
          <a:p>
            <a:fld id="{4D4BB8BD-F8C0-4544-BAE3-59EE5C16151F}" type="slidenum">
              <a:rPr lang="en-US" smtClean="0"/>
              <a:t>31</a:t>
            </a:fld>
            <a:endParaRPr lang="en-US"/>
          </a:p>
        </p:txBody>
      </p:sp>
    </p:spTree>
    <p:extLst>
      <p:ext uri="{BB962C8B-B14F-4D97-AF65-F5344CB8AC3E}">
        <p14:creationId xmlns:p14="http://schemas.microsoft.com/office/powerpoint/2010/main" val="416466138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solidFill>
                  <a:srgbClr val="FF0000"/>
                </a:solidFill>
              </a:rPr>
              <a:t>Some Fog Lines on the Highway</a:t>
            </a:r>
            <a:endParaRPr lang="en-US" sz="3200" b="1" dirty="0">
              <a:solidFill>
                <a:srgbClr val="FF0000"/>
              </a:solidFill>
            </a:endParaRPr>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solidFill>
                  <a:srgbClr val="FF0000"/>
                </a:solidFill>
              </a:rPr>
              <a:t>Having started from an initial handful of clues, </a:t>
            </a:r>
            <a:r>
              <a:rPr lang="en-US" sz="2400" dirty="0" smtClean="0">
                <a:solidFill>
                  <a:srgbClr val="FF0000"/>
                </a:solidFill>
              </a:rPr>
              <a:t>you want to find </a:t>
            </a:r>
            <a:r>
              <a:rPr lang="en-US" sz="2400" dirty="0" smtClean="0">
                <a:solidFill>
                  <a:srgbClr val="FF0000"/>
                </a:solidFill>
              </a:rPr>
              <a:t>more related </a:t>
            </a:r>
            <a:r>
              <a:rPr lang="en-US" sz="2400" dirty="0" smtClean="0">
                <a:solidFill>
                  <a:srgbClr val="FF0000"/>
                </a:solidFill>
              </a:rPr>
              <a:t>domains: amplify and enhance the data you've already got.</a:t>
            </a:r>
            <a:endParaRPr lang="en-US" sz="2400" dirty="0" smtClean="0">
              <a:solidFill>
                <a:srgbClr val="FF0000"/>
              </a:solidFill>
            </a:endParaRPr>
          </a:p>
          <a:p>
            <a:endParaRPr lang="en-US" sz="2400" dirty="0">
              <a:solidFill>
                <a:srgbClr val="FF0000"/>
              </a:solidFill>
            </a:endParaRPr>
          </a:p>
          <a:p>
            <a:r>
              <a:rPr lang="en-US" sz="2400" dirty="0" smtClean="0">
                <a:solidFill>
                  <a:srgbClr val="FF0000"/>
                </a:solidFill>
              </a:rPr>
              <a:t>Avoid </a:t>
            </a:r>
            <a:r>
              <a:rPr lang="en-US" sz="2400" dirty="0" smtClean="0">
                <a:solidFill>
                  <a:srgbClr val="FF0000"/>
                </a:solidFill>
              </a:rPr>
              <a:t>miscreant attempts </a:t>
            </a:r>
            <a:r>
              <a:rPr lang="en-US" sz="2400" dirty="0" smtClean="0">
                <a:solidFill>
                  <a:srgbClr val="FF0000"/>
                </a:solidFill>
              </a:rPr>
              <a:t>to "blow you out of the water" by exploiting </a:t>
            </a:r>
            <a:r>
              <a:rPr lang="en-US" sz="2400" dirty="0" smtClean="0">
                <a:solidFill>
                  <a:srgbClr val="FF0000"/>
                </a:solidFill>
              </a:rPr>
              <a:t>wildcarding, fast flux hosting, etc.</a:t>
            </a:r>
            <a:endParaRPr lang="en-US" sz="2400" dirty="0" smtClean="0">
              <a:solidFill>
                <a:srgbClr val="FF0000"/>
              </a:solidFill>
            </a:endParaRPr>
          </a:p>
          <a:p>
            <a:endParaRPr lang="en-US" sz="2400" dirty="0">
              <a:solidFill>
                <a:srgbClr val="FF0000"/>
              </a:solidFill>
            </a:endParaRPr>
          </a:p>
          <a:p>
            <a:r>
              <a:rPr lang="en-US" sz="2400" dirty="0" smtClean="0">
                <a:solidFill>
                  <a:srgbClr val="FF0000"/>
                </a:solidFill>
              </a:rPr>
              <a:t>Don't contaminate a list of bad domains with good ones; minimizing false positives is </a:t>
            </a:r>
            <a:r>
              <a:rPr lang="en-US" sz="2400" dirty="0" smtClean="0">
                <a:solidFill>
                  <a:srgbClr val="FF0000"/>
                </a:solidFill>
              </a:rPr>
              <a:t>key. </a:t>
            </a:r>
            <a:r>
              <a:rPr lang="en-US" sz="2400" dirty="0" smtClean="0">
                <a:solidFill>
                  <a:srgbClr val="FF0000"/>
                </a:solidFill>
              </a:rPr>
              <a:t>Don't just take everything you find at face value! Be skeptical! Be CAREFUL!</a:t>
            </a:r>
            <a:endParaRPr lang="en-US" sz="2400" dirty="0" smtClean="0">
              <a:solidFill>
                <a:srgbClr val="FF0000"/>
              </a:solidFill>
            </a:endParaRPr>
          </a:p>
          <a:p>
            <a:endParaRPr lang="en-US" sz="2400" dirty="0">
              <a:solidFill>
                <a:srgbClr val="FF0000"/>
              </a:solidFill>
            </a:endParaRPr>
          </a:p>
          <a:p>
            <a:r>
              <a:rPr lang="en-US" sz="2400" dirty="0" smtClean="0">
                <a:solidFill>
                  <a:srgbClr val="FF0000"/>
                </a:solidFill>
              </a:rPr>
              <a:t>Execute crisply. The bad guys are in and out quickly. They're not going to wait around for </a:t>
            </a:r>
            <a:r>
              <a:rPr lang="en-US" sz="2400" dirty="0" smtClean="0">
                <a:solidFill>
                  <a:srgbClr val="FF0000"/>
                </a:solidFill>
              </a:rPr>
              <a:t>you to dilly-dally.</a:t>
            </a:r>
            <a:endParaRPr lang="en-US" sz="2400" dirty="0" smtClean="0">
              <a:solidFill>
                <a:srgbClr val="FF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32</a:t>
            </a:fld>
            <a:endParaRPr lang="en-US"/>
          </a:p>
        </p:txBody>
      </p:sp>
    </p:spTree>
    <p:extLst>
      <p:ext uri="{BB962C8B-B14F-4D97-AF65-F5344CB8AC3E}">
        <p14:creationId xmlns:p14="http://schemas.microsoft.com/office/powerpoint/2010/main" val="28887146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V. </a:t>
            </a:r>
            <a:r>
              <a:rPr lang="en-US" sz="3200" b="1" dirty="0" smtClean="0"/>
              <a:t>An Unsolicited Email Example</a:t>
            </a:r>
            <a:endParaRPr lang="en-US" sz="3200" b="1" dirty="0"/>
          </a:p>
        </p:txBody>
      </p:sp>
      <p:sp>
        <p:nvSpPr>
          <p:cNvPr id="6" name="Subtitle 5"/>
          <p:cNvSpPr>
            <a:spLocks noGrp="1"/>
          </p:cNvSpPr>
          <p:nvPr>
            <p:ph type="subTitle" idx="1"/>
          </p:nvPr>
        </p:nvSpPr>
        <p:spPr/>
        <p:txBody>
          <a:bodyPr/>
          <a:lstStyle/>
          <a:p>
            <a:endParaRPr lang="en-US" dirty="0"/>
          </a:p>
        </p:txBody>
      </p:sp>
      <p:sp>
        <p:nvSpPr>
          <p:cNvPr id="4" name="Slide Number Placeholder 3"/>
          <p:cNvSpPr>
            <a:spLocks noGrp="1"/>
          </p:cNvSpPr>
          <p:nvPr>
            <p:ph type="sldNum" sz="quarter" idx="12"/>
          </p:nvPr>
        </p:nvSpPr>
        <p:spPr/>
        <p:txBody>
          <a:bodyPr/>
          <a:lstStyle/>
          <a:p>
            <a:fld id="{4D4BB8BD-F8C0-4544-BAE3-59EE5C16151F}" type="slidenum">
              <a:rPr lang="en-US" smtClean="0"/>
              <a:t>33</a:t>
            </a:fld>
            <a:endParaRPr lang="en-US"/>
          </a:p>
        </p:txBody>
      </p:sp>
    </p:spTree>
    <p:extLst>
      <p:ext uri="{BB962C8B-B14F-4D97-AF65-F5344CB8AC3E}">
        <p14:creationId xmlns:p14="http://schemas.microsoft.com/office/powerpoint/2010/main" val="308084693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Unsolicited </a:t>
            </a:r>
            <a:r>
              <a:rPr lang="en-US" sz="3200" b="1" dirty="0" smtClean="0"/>
              <a:t>Email</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a:t>U</a:t>
            </a:r>
            <a:r>
              <a:rPr lang="en-US" sz="2400" dirty="0" smtClean="0"/>
              <a:t>nsolicited </a:t>
            </a:r>
            <a:r>
              <a:rPr lang="en-US" sz="2400" dirty="0" smtClean="0"/>
              <a:t>email can provide us with a nice example to illustrate our point/help demonstrate passive DNS tools.</a:t>
            </a:r>
          </a:p>
          <a:p>
            <a:endParaRPr lang="en-US" sz="2400" dirty="0"/>
          </a:p>
          <a:p>
            <a:r>
              <a:rPr lang="en-US" sz="2400" dirty="0" smtClean="0"/>
              <a:t>I've also got to confess that  </a:t>
            </a:r>
            <a:r>
              <a:rPr lang="en-US" sz="2400" dirty="0" smtClean="0"/>
              <a:t>I have a </a:t>
            </a:r>
            <a:r>
              <a:rPr lang="en-US" sz="2400" dirty="0" smtClean="0"/>
              <a:t>certain fascination </a:t>
            </a:r>
            <a:r>
              <a:rPr lang="en-US" sz="2400" dirty="0" smtClean="0"/>
              <a:t>with unsolicited email that stems in part from my work </a:t>
            </a:r>
            <a:r>
              <a:rPr lang="en-US" sz="2400" dirty="0" smtClean="0"/>
              <a:t>with </a:t>
            </a:r>
            <a:r>
              <a:rPr lang="en-US" sz="2400" dirty="0" smtClean="0"/>
              <a:t>M3AAWG, </a:t>
            </a:r>
            <a:r>
              <a:rPr lang="en-US" sz="2400" dirty="0" smtClean="0"/>
              <a:t>CAUCE, and other groups.</a:t>
            </a:r>
            <a:endParaRPr lang="en-US" sz="2400" dirty="0" smtClean="0"/>
          </a:p>
          <a:p>
            <a:endParaRPr lang="en-US" sz="2400" dirty="0"/>
          </a:p>
          <a:p>
            <a:r>
              <a:rPr lang="en-US" sz="2400" dirty="0" smtClean="0"/>
              <a:t>I also like using unsolicited email examples (instead of malware examples) because there's a lower chance of infection if you visit sites I mention (however, I strongly urge you </a:t>
            </a:r>
            <a:r>
              <a:rPr lang="en-US" sz="2400" dirty="0" smtClean="0"/>
              <a:t>to NOT visit </a:t>
            </a:r>
            <a:r>
              <a:rPr lang="en-US" sz="2400" dirty="0" smtClean="0"/>
              <a:t>any domain mentioned here, unless you do so in a sandboxed virtual machine – you just can't predict what may happen)</a:t>
            </a:r>
            <a:endParaRPr lang="en-US" sz="2400" dirty="0"/>
          </a:p>
          <a:p>
            <a:endParaRPr lang="en-US" sz="2400" dirty="0"/>
          </a:p>
          <a:p>
            <a:endParaRPr lang="en-US" sz="2400" dirty="0" smtClean="0"/>
          </a:p>
          <a:p>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34</a:t>
            </a:fld>
            <a:endParaRPr lang="en-US"/>
          </a:p>
        </p:txBody>
      </p:sp>
    </p:spTree>
    <p:extLst>
      <p:ext uri="{BB962C8B-B14F-4D97-AF65-F5344CB8AC3E}">
        <p14:creationId xmlns:p14="http://schemas.microsoft.com/office/powerpoint/2010/main" val="397880861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Sample Message Bodies For Today's Discussion</a:t>
            </a:r>
            <a:endParaRPr lang="en-US" sz="3200" b="1" dirty="0"/>
          </a:p>
        </p:txBody>
      </p:sp>
      <p:sp>
        <p:nvSpPr>
          <p:cNvPr id="3" name="Content Placeholder 2"/>
          <p:cNvSpPr>
            <a:spLocks noGrp="1"/>
          </p:cNvSpPr>
          <p:nvPr>
            <p:ph idx="1"/>
          </p:nvPr>
        </p:nvSpPr>
        <p:spPr>
          <a:xfrm>
            <a:off x="267368" y="1042737"/>
            <a:ext cx="8749632" cy="5313613"/>
          </a:xfrm>
        </p:spPr>
        <p:txBody>
          <a:bodyPr>
            <a:normAutofit/>
          </a:bodyPr>
          <a:lstStyle/>
          <a:p>
            <a:r>
              <a:rPr lang="en-US" sz="2400" dirty="0" smtClean="0"/>
              <a:t>Consider the following six "message bodies" (none very long), </a:t>
            </a:r>
            <a:br>
              <a:rPr lang="en-US" sz="2400" dirty="0" smtClean="0"/>
            </a:br>
            <a:r>
              <a:rPr lang="en-US" sz="2400" dirty="0" smtClean="0"/>
              <a:t>as seen in real email messages:</a:t>
            </a:r>
          </a:p>
          <a:p>
            <a:endParaRPr lang="en-US" sz="2400" dirty="0"/>
          </a:p>
          <a:p>
            <a:r>
              <a:rPr lang="en-US" sz="2400" dirty="0" smtClean="0"/>
              <a:t>http</a:t>
            </a:r>
            <a:r>
              <a:rPr lang="en-US" sz="2400" dirty="0"/>
              <a:t>://</a:t>
            </a:r>
            <a:r>
              <a:rPr lang="en-US" sz="2400" dirty="0" err="1"/>
              <a:t>meetinghouse.hwqdjzbw.eu</a:t>
            </a:r>
            <a:r>
              <a:rPr lang="en-US" sz="2400" dirty="0" smtClean="0"/>
              <a:t>/ </a:t>
            </a:r>
            <a:r>
              <a:rPr lang="en-US" sz="2400" dirty="0" smtClean="0">
                <a:solidFill>
                  <a:srgbClr val="FF0000"/>
                </a:solidFill>
              </a:rPr>
              <a:t>[Canadian Health&amp;Care Mall]</a:t>
            </a:r>
            <a:endParaRPr lang="en-US" sz="2400" dirty="0">
              <a:solidFill>
                <a:srgbClr val="FF0000"/>
              </a:solidFill>
            </a:endParaRPr>
          </a:p>
          <a:p>
            <a:r>
              <a:rPr lang="en-US" sz="2400" dirty="0"/>
              <a:t>http://</a:t>
            </a:r>
            <a:r>
              <a:rPr lang="en-US" sz="2400" dirty="0" err="1"/>
              <a:t>totalitarianism.mymedicinalstore.in</a:t>
            </a:r>
            <a:r>
              <a:rPr lang="en-US" sz="2400" dirty="0"/>
              <a:t>/ </a:t>
            </a:r>
            <a:r>
              <a:rPr lang="en-US" sz="2400" dirty="0" smtClean="0"/>
              <a:t>                           </a:t>
            </a:r>
            <a:r>
              <a:rPr lang="en-US" sz="2400" dirty="0" smtClean="0">
                <a:solidFill>
                  <a:srgbClr val="FF0000"/>
                </a:solidFill>
              </a:rPr>
              <a:t> [ditto]</a:t>
            </a:r>
            <a:br>
              <a:rPr lang="en-US" sz="2400" dirty="0" smtClean="0">
                <a:solidFill>
                  <a:srgbClr val="FF0000"/>
                </a:solidFill>
              </a:rPr>
            </a:br>
            <a:r>
              <a:rPr lang="en-US" sz="2400" dirty="0" smtClean="0"/>
              <a:t>The </a:t>
            </a:r>
            <a:r>
              <a:rPr lang="en-US" sz="2400" dirty="0"/>
              <a:t>first-rate way to </a:t>
            </a:r>
            <a:r>
              <a:rPr lang="en-US" sz="2400" dirty="0" smtClean="0"/>
              <a:t>please your girlfriend</a:t>
            </a:r>
          </a:p>
          <a:p>
            <a:r>
              <a:rPr lang="en-US" sz="2400" dirty="0" smtClean="0"/>
              <a:t>Do </a:t>
            </a:r>
            <a:r>
              <a:rPr lang="en-US" sz="2400" dirty="0"/>
              <a:t>you wish to gratify your loved one every night</a:t>
            </a:r>
            <a:r>
              <a:rPr lang="en-US" sz="2400" dirty="0" smtClean="0"/>
              <a:t>?</a:t>
            </a:r>
            <a:br>
              <a:rPr lang="en-US" sz="2400" dirty="0" smtClean="0"/>
            </a:br>
            <a:r>
              <a:rPr lang="en-US" sz="2400" dirty="0" smtClean="0"/>
              <a:t>http</a:t>
            </a:r>
            <a:r>
              <a:rPr lang="en-US" sz="2400" dirty="0"/>
              <a:t>://</a:t>
            </a:r>
            <a:r>
              <a:rPr lang="en-US" sz="2400" dirty="0" err="1"/>
              <a:t>behalf.besthealingelement.ru</a:t>
            </a:r>
            <a:r>
              <a:rPr lang="en-US" sz="2400" dirty="0" smtClean="0"/>
              <a:t>/							</a:t>
            </a:r>
            <a:r>
              <a:rPr lang="en-US" sz="2400" dirty="0" smtClean="0">
                <a:solidFill>
                  <a:srgbClr val="FF0000"/>
                </a:solidFill>
              </a:rPr>
              <a:t>[ditto]</a:t>
            </a:r>
          </a:p>
          <a:p>
            <a:r>
              <a:rPr lang="en-US" sz="2400" dirty="0"/>
              <a:t>http://</a:t>
            </a:r>
            <a:r>
              <a:rPr lang="en-US" sz="2400" dirty="0" err="1"/>
              <a:t>telethon.purepharmacygrouponline.ru</a:t>
            </a:r>
            <a:r>
              <a:rPr lang="en-US" sz="2400" dirty="0"/>
              <a:t>/ </a:t>
            </a:r>
            <a:r>
              <a:rPr lang="en-US" sz="2400" dirty="0" smtClean="0"/>
              <a:t>				</a:t>
            </a:r>
            <a:r>
              <a:rPr lang="en-US" sz="2400" dirty="0" smtClean="0">
                <a:solidFill>
                  <a:srgbClr val="FF0000"/>
                </a:solidFill>
              </a:rPr>
              <a:t>[ditto]</a:t>
            </a:r>
            <a:br>
              <a:rPr lang="en-US" sz="2400" dirty="0" smtClean="0">
                <a:solidFill>
                  <a:srgbClr val="FF0000"/>
                </a:solidFill>
              </a:rPr>
            </a:br>
            <a:r>
              <a:rPr lang="en-US" sz="2400" dirty="0" smtClean="0"/>
              <a:t>Very </a:t>
            </a:r>
            <a:r>
              <a:rPr lang="en-US" sz="2400" dirty="0"/>
              <a:t>good method to develop </a:t>
            </a:r>
            <a:r>
              <a:rPr lang="en-US" sz="2400" dirty="0" smtClean="0"/>
              <a:t>your intimate life</a:t>
            </a:r>
          </a:p>
          <a:p>
            <a:r>
              <a:rPr lang="en-US" sz="2400" dirty="0"/>
              <a:t>http://</a:t>
            </a:r>
            <a:r>
              <a:rPr lang="en-US" sz="2400" dirty="0" err="1"/>
              <a:t>fascist.homedrugquality.com</a:t>
            </a:r>
            <a:r>
              <a:rPr lang="en-US" sz="2400" dirty="0"/>
              <a:t>/ </a:t>
            </a:r>
            <a:r>
              <a:rPr lang="en-US" sz="2400" dirty="0" smtClean="0"/>
              <a:t>							</a:t>
            </a:r>
            <a:r>
              <a:rPr lang="en-US" sz="2400" dirty="0" smtClean="0">
                <a:solidFill>
                  <a:srgbClr val="FF0000"/>
                </a:solidFill>
              </a:rPr>
              <a:t>[ditto]</a:t>
            </a:r>
            <a:br>
              <a:rPr lang="en-US" sz="2400" dirty="0" smtClean="0">
                <a:solidFill>
                  <a:srgbClr val="FF0000"/>
                </a:solidFill>
              </a:rPr>
            </a:br>
            <a:r>
              <a:rPr lang="en-US" sz="2400" dirty="0" smtClean="0"/>
              <a:t>Stimulate </a:t>
            </a:r>
            <a:r>
              <a:rPr lang="en-US" sz="2400" dirty="0"/>
              <a:t>better </a:t>
            </a:r>
            <a:r>
              <a:rPr lang="en-US" sz="2400" dirty="0" smtClean="0"/>
              <a:t>enlargement</a:t>
            </a:r>
          </a:p>
          <a:p>
            <a:r>
              <a:rPr lang="en-US" sz="2400" dirty="0"/>
              <a:t>http://</a:t>
            </a:r>
            <a:r>
              <a:rPr lang="en-US" sz="2400" dirty="0" err="1"/>
              <a:t>glowing.onlinecuringbargain.in</a:t>
            </a:r>
            <a:r>
              <a:rPr lang="en-US" sz="2400" dirty="0" smtClean="0"/>
              <a:t>/</a:t>
            </a:r>
          </a:p>
          <a:p>
            <a:endParaRPr lang="en-US" sz="2400" dirty="0"/>
          </a:p>
          <a:p>
            <a:endParaRPr lang="en-US" sz="2400" dirty="0"/>
          </a:p>
          <a:p>
            <a:endParaRPr lang="en-US" sz="2400" dirty="0" smtClean="0"/>
          </a:p>
          <a:p>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35</a:t>
            </a:fld>
            <a:endParaRPr lang="en-US"/>
          </a:p>
        </p:txBody>
      </p:sp>
    </p:spTree>
    <p:extLst>
      <p:ext uri="{BB962C8B-B14F-4D97-AF65-F5344CB8AC3E}">
        <p14:creationId xmlns:p14="http://schemas.microsoft.com/office/powerpoint/2010/main" val="13542322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Naive Observations/Questions</a:t>
            </a:r>
            <a:endParaRPr lang="en-US" sz="3200" b="1" dirty="0"/>
          </a:p>
        </p:txBody>
      </p:sp>
      <p:sp>
        <p:nvSpPr>
          <p:cNvPr id="3" name="Content Placeholder 2"/>
          <p:cNvSpPr>
            <a:spLocks noGrp="1"/>
          </p:cNvSpPr>
          <p:nvPr>
            <p:ph idx="1"/>
          </p:nvPr>
        </p:nvSpPr>
        <p:spPr>
          <a:xfrm>
            <a:off x="267368" y="1042737"/>
            <a:ext cx="8749632" cy="5313613"/>
          </a:xfrm>
        </p:spPr>
        <p:txBody>
          <a:bodyPr>
            <a:normAutofit/>
          </a:bodyPr>
          <a:lstStyle/>
          <a:p>
            <a:r>
              <a:rPr lang="en-US" sz="2400" dirty="0" smtClean="0"/>
              <a:t>That sure seems like a "lot" of different domain names, all pointing at the same underlying entity, eh?</a:t>
            </a:r>
          </a:p>
          <a:p>
            <a:r>
              <a:rPr lang="en-US" sz="2400" dirty="0" smtClean="0"/>
              <a:t>Wonder how many other domains are related to these guys?</a:t>
            </a:r>
            <a:r>
              <a:rPr lang="en-US" sz="2400" dirty="0"/>
              <a:t> </a:t>
            </a:r>
            <a:r>
              <a:rPr lang="en-US" sz="2400" dirty="0" smtClean="0"/>
              <a:t>Can we identify ALL of those domains?</a:t>
            </a:r>
            <a:r>
              <a:rPr lang="en-US" sz="2400" dirty="0"/>
              <a:t> </a:t>
            </a:r>
            <a:r>
              <a:rPr lang="en-US" sz="2400" dirty="0" smtClean="0"/>
              <a:t>For example, do they all live on the same IP address? </a:t>
            </a:r>
            <a:endParaRPr lang="en-US" sz="2400" dirty="0"/>
          </a:p>
          <a:p>
            <a:r>
              <a:rPr lang="en-US" sz="2400" dirty="0" smtClean="0"/>
              <a:t>And how do we know we've found "all" of them, and can stop?</a:t>
            </a:r>
            <a:r>
              <a:rPr lang="en-US" sz="2400" dirty="0"/>
              <a:t> </a:t>
            </a:r>
            <a:r>
              <a:rPr lang="en-US" sz="2400" dirty="0" smtClean="0"/>
              <a:t/>
            </a:r>
            <a:br>
              <a:rPr lang="en-US" sz="2400" dirty="0" smtClean="0"/>
            </a:br>
            <a:r>
              <a:rPr lang="en-US" sz="2400" dirty="0" smtClean="0"/>
              <a:t>How do we know that there isn't some additional pod of domains out there?</a:t>
            </a:r>
          </a:p>
          <a:p>
            <a:endParaRPr lang="en-US" sz="2400" dirty="0"/>
          </a:p>
          <a:p>
            <a:r>
              <a:rPr lang="en-US" sz="2400" dirty="0" smtClean="0">
                <a:solidFill>
                  <a:srgbClr val="FF0000"/>
                </a:solidFill>
              </a:rPr>
              <a:t>Let's begin by resolving the domains we know with dig. Maybe they'll "clump" or "cluster" around just a couple of IP addresses?</a:t>
            </a:r>
          </a:p>
          <a:p>
            <a:endParaRPr lang="en-US" sz="2400" dirty="0" smtClean="0"/>
          </a:p>
          <a:p>
            <a:endParaRPr lang="en-US" sz="2400" dirty="0"/>
          </a:p>
          <a:p>
            <a:endParaRPr lang="en-US" sz="2400" dirty="0"/>
          </a:p>
          <a:p>
            <a:endParaRPr lang="en-US" sz="2400" dirty="0" smtClean="0"/>
          </a:p>
          <a:p>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36</a:t>
            </a:fld>
            <a:endParaRPr lang="en-US"/>
          </a:p>
        </p:txBody>
      </p:sp>
    </p:spTree>
    <p:extLst>
      <p:ext uri="{BB962C8B-B14F-4D97-AF65-F5344CB8AC3E}">
        <p14:creationId xmlns:p14="http://schemas.microsoft.com/office/powerpoint/2010/main" val="23440333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42737"/>
          </a:xfrm>
        </p:spPr>
        <p:txBody>
          <a:bodyPr>
            <a:normAutofit/>
          </a:bodyPr>
          <a:lstStyle/>
          <a:p>
            <a:r>
              <a:rPr lang="en-US" sz="3200" b="1" dirty="0" smtClean="0"/>
              <a:t>Resolving Those Domains with dig</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err="1" smtClean="0"/>
              <a:t>meetinghouse.hwqdjzbw.eu</a:t>
            </a:r>
            <a:r>
              <a:rPr lang="en-US" sz="2400" dirty="0" smtClean="0"/>
              <a:t> </a:t>
            </a:r>
            <a:r>
              <a:rPr lang="en-US" sz="2400" dirty="0" smtClean="0">
                <a:sym typeface="Wingdings"/>
              </a:rPr>
              <a:t> </a:t>
            </a:r>
            <a:r>
              <a:rPr lang="en-US" sz="2400" dirty="0">
                <a:solidFill>
                  <a:srgbClr val="FF0000"/>
                </a:solidFill>
              </a:rPr>
              <a:t>95.31.192.232</a:t>
            </a:r>
          </a:p>
          <a:p>
            <a:r>
              <a:rPr lang="en-US" sz="2400" dirty="0" err="1" smtClean="0"/>
              <a:t>totalitarianism.mymedicinalstore.in</a:t>
            </a:r>
            <a:r>
              <a:rPr lang="en-US" sz="2400" dirty="0" smtClean="0"/>
              <a:t> </a:t>
            </a:r>
            <a:r>
              <a:rPr lang="en-US" sz="2400" dirty="0" smtClean="0">
                <a:sym typeface="Wingdings"/>
              </a:rPr>
              <a:t> </a:t>
            </a:r>
            <a:r>
              <a:rPr lang="en-US" sz="2400" dirty="0" smtClean="0"/>
              <a:t>95.31.192.232</a:t>
            </a:r>
          </a:p>
          <a:p>
            <a:r>
              <a:rPr lang="en-US" sz="2400" dirty="0" err="1" smtClean="0"/>
              <a:t>behalf.besthealingelement.ru</a:t>
            </a:r>
            <a:r>
              <a:rPr lang="en-US" sz="2400" dirty="0" smtClean="0"/>
              <a:t> </a:t>
            </a:r>
            <a:r>
              <a:rPr lang="en-US" sz="2400" dirty="0" smtClean="0">
                <a:sym typeface="Wingdings"/>
              </a:rPr>
              <a:t> </a:t>
            </a:r>
            <a:r>
              <a:rPr lang="en-US" sz="2400" dirty="0"/>
              <a:t>95.31.192.232</a:t>
            </a:r>
            <a:endParaRPr lang="en-US" sz="2400" dirty="0" smtClean="0"/>
          </a:p>
          <a:p>
            <a:r>
              <a:rPr lang="en-US" sz="2400" dirty="0" err="1" smtClean="0"/>
              <a:t>telethon.purepharmacygrouponline.ru</a:t>
            </a:r>
            <a:r>
              <a:rPr lang="en-US" sz="2400" dirty="0"/>
              <a:t> </a:t>
            </a:r>
            <a:r>
              <a:rPr lang="en-US" sz="2400" dirty="0" smtClean="0">
                <a:sym typeface="Wingdings"/>
              </a:rPr>
              <a:t> </a:t>
            </a:r>
            <a:r>
              <a:rPr lang="en-US" sz="2400" dirty="0" smtClean="0"/>
              <a:t>95.31.192.232</a:t>
            </a:r>
          </a:p>
          <a:p>
            <a:r>
              <a:rPr lang="en-US" sz="2400" dirty="0" err="1" smtClean="0"/>
              <a:t>fascist.homedrugquality.com</a:t>
            </a:r>
            <a:r>
              <a:rPr lang="en-US" sz="2400" dirty="0"/>
              <a:t> </a:t>
            </a:r>
            <a:r>
              <a:rPr lang="en-US" sz="2400" dirty="0" smtClean="0">
                <a:sym typeface="Wingdings"/>
              </a:rPr>
              <a:t> </a:t>
            </a:r>
            <a:r>
              <a:rPr lang="en-US" sz="2400" dirty="0"/>
              <a:t>95.31.192.232</a:t>
            </a:r>
            <a:endParaRPr lang="en-US" sz="2400" dirty="0" smtClean="0">
              <a:sym typeface="Wingdings"/>
            </a:endParaRPr>
          </a:p>
          <a:p>
            <a:r>
              <a:rPr lang="en-US" sz="2400" dirty="0" err="1" smtClean="0"/>
              <a:t>glowing.onlinecuringbargain.in</a:t>
            </a:r>
            <a:r>
              <a:rPr lang="en-US" sz="2400" dirty="0" smtClean="0"/>
              <a:t> </a:t>
            </a:r>
            <a:r>
              <a:rPr lang="en-US" sz="2400" dirty="0" smtClean="0">
                <a:sym typeface="Wingdings"/>
              </a:rPr>
              <a:t> </a:t>
            </a:r>
            <a:r>
              <a:rPr lang="en-US" sz="2400" dirty="0" smtClean="0"/>
              <a:t>95.31.192.232</a:t>
            </a:r>
          </a:p>
          <a:p>
            <a:pPr marL="0" indent="0">
              <a:buNone/>
            </a:pPr>
            <a:r>
              <a:rPr lang="en-US" sz="2400" b="1" dirty="0" smtClean="0"/>
              <a:t>A little later...</a:t>
            </a:r>
            <a:endParaRPr lang="en-US" sz="2400" b="1" dirty="0"/>
          </a:p>
          <a:p>
            <a:r>
              <a:rPr lang="en-US" sz="2400" dirty="0" err="1"/>
              <a:t>meetinghouse.hwqdjzbw.eu</a:t>
            </a:r>
            <a:r>
              <a:rPr lang="en-US" sz="2400" dirty="0" smtClean="0"/>
              <a:t>. </a:t>
            </a:r>
            <a:r>
              <a:rPr lang="en-US" sz="2400" dirty="0" smtClean="0">
                <a:sym typeface="Wingdings"/>
              </a:rPr>
              <a:t> </a:t>
            </a:r>
            <a:r>
              <a:rPr lang="en-US" sz="2400" dirty="0" smtClean="0">
                <a:solidFill>
                  <a:srgbClr val="FF0000"/>
                </a:solidFill>
              </a:rPr>
              <a:t>213.169.149.3</a:t>
            </a:r>
          </a:p>
          <a:p>
            <a:r>
              <a:rPr lang="en-US" sz="2400" dirty="0" err="1"/>
              <a:t>totalitarianism.mymedicinalstore.in</a:t>
            </a:r>
            <a:r>
              <a:rPr lang="en-US" sz="2400" dirty="0" smtClean="0"/>
              <a:t>. </a:t>
            </a:r>
            <a:r>
              <a:rPr lang="en-US" sz="2400" dirty="0" smtClean="0">
                <a:sym typeface="Wingdings"/>
              </a:rPr>
              <a:t> </a:t>
            </a:r>
            <a:r>
              <a:rPr lang="en-US" sz="2400" dirty="0" smtClean="0"/>
              <a:t>213.169.149.3</a:t>
            </a:r>
          </a:p>
          <a:p>
            <a:r>
              <a:rPr lang="en-US" sz="2400" dirty="0" err="1"/>
              <a:t>behalf.besthealingelement.ru</a:t>
            </a:r>
            <a:r>
              <a:rPr lang="en-US" sz="2400" dirty="0" smtClean="0"/>
              <a:t>. </a:t>
            </a:r>
            <a:r>
              <a:rPr lang="en-US" sz="2400" dirty="0" smtClean="0">
                <a:sym typeface="Wingdings"/>
              </a:rPr>
              <a:t> </a:t>
            </a:r>
            <a:r>
              <a:rPr lang="en-US" sz="2400" dirty="0" smtClean="0"/>
              <a:t>213.169.149.3</a:t>
            </a:r>
          </a:p>
          <a:p>
            <a:r>
              <a:rPr lang="en-US" sz="2400" dirty="0" err="1"/>
              <a:t>telethon.purepharmacygrouponline.ru</a:t>
            </a:r>
            <a:r>
              <a:rPr lang="en-US" sz="2400" dirty="0" smtClean="0"/>
              <a:t>. </a:t>
            </a:r>
            <a:r>
              <a:rPr lang="en-US" sz="2400" dirty="0" smtClean="0">
                <a:sym typeface="Wingdings"/>
              </a:rPr>
              <a:t> </a:t>
            </a:r>
            <a:r>
              <a:rPr lang="en-US" sz="2400" dirty="0" smtClean="0"/>
              <a:t>213.169.149.3</a:t>
            </a:r>
          </a:p>
          <a:p>
            <a:r>
              <a:rPr lang="en-US" sz="2400" dirty="0" smtClean="0"/>
              <a:t>[etc]</a:t>
            </a:r>
          </a:p>
        </p:txBody>
      </p:sp>
      <p:sp>
        <p:nvSpPr>
          <p:cNvPr id="4" name="Slide Number Placeholder 3"/>
          <p:cNvSpPr>
            <a:spLocks noGrp="1"/>
          </p:cNvSpPr>
          <p:nvPr>
            <p:ph type="sldNum" sz="quarter" idx="12"/>
          </p:nvPr>
        </p:nvSpPr>
        <p:spPr/>
        <p:txBody>
          <a:bodyPr/>
          <a:lstStyle/>
          <a:p>
            <a:fld id="{4D4BB8BD-F8C0-4544-BAE3-59EE5C16151F}" type="slidenum">
              <a:rPr lang="en-US" smtClean="0"/>
              <a:t>37</a:t>
            </a:fld>
            <a:endParaRPr lang="en-US"/>
          </a:p>
        </p:txBody>
      </p:sp>
    </p:spTree>
    <p:extLst>
      <p:ext uri="{BB962C8B-B14F-4D97-AF65-F5344CB8AC3E}">
        <p14:creationId xmlns:p14="http://schemas.microsoft.com/office/powerpoint/2010/main" val="33977510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42737"/>
          </a:xfrm>
        </p:spPr>
        <p:txBody>
          <a:bodyPr>
            <a:normAutofit/>
          </a:bodyPr>
          <a:lstStyle/>
          <a:p>
            <a:r>
              <a:rPr lang="en-US" sz="3200" b="1" dirty="0" smtClean="0"/>
              <a:t>Clustering DID Happened...</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b="1" dirty="0" smtClean="0">
                <a:solidFill>
                  <a:srgbClr val="FF0000"/>
                </a:solidFill>
              </a:rPr>
              <a:t>Simply by resolving the domains, we were able to condense our 6 </a:t>
            </a:r>
            <a:r>
              <a:rPr lang="en-US" sz="2400" b="1" dirty="0">
                <a:solidFill>
                  <a:srgbClr val="FF0000"/>
                </a:solidFill>
              </a:rPr>
              <a:t>o</a:t>
            </a:r>
            <a:r>
              <a:rPr lang="en-US" sz="2400" b="1" dirty="0" smtClean="0">
                <a:solidFill>
                  <a:srgbClr val="FF0000"/>
                </a:solidFill>
              </a:rPr>
              <a:t>riginal </a:t>
            </a:r>
            <a:r>
              <a:rPr lang="en-US" sz="2400" b="1" dirty="0">
                <a:solidFill>
                  <a:srgbClr val="FF0000"/>
                </a:solidFill>
              </a:rPr>
              <a:t>d</a:t>
            </a:r>
            <a:r>
              <a:rPr lang="en-US" sz="2400" b="1" dirty="0" smtClean="0">
                <a:solidFill>
                  <a:srgbClr val="FF0000"/>
                </a:solidFill>
              </a:rPr>
              <a:t>omain </a:t>
            </a:r>
            <a:r>
              <a:rPr lang="en-US" sz="2400" b="1" dirty="0">
                <a:solidFill>
                  <a:srgbClr val="FF0000"/>
                </a:solidFill>
              </a:rPr>
              <a:t>n</a:t>
            </a:r>
            <a:r>
              <a:rPr lang="en-US" sz="2400" b="1" dirty="0" smtClean="0">
                <a:solidFill>
                  <a:srgbClr val="FF0000"/>
                </a:solidFill>
              </a:rPr>
              <a:t>ames </a:t>
            </a:r>
            <a:r>
              <a:rPr lang="en-US" sz="2400" b="1" dirty="0">
                <a:solidFill>
                  <a:srgbClr val="FF0000"/>
                </a:solidFill>
              </a:rPr>
              <a:t>to </a:t>
            </a:r>
            <a:r>
              <a:rPr lang="en-US" sz="2400" b="1" dirty="0" smtClean="0">
                <a:solidFill>
                  <a:srgbClr val="FF0000"/>
                </a:solidFill>
              </a:rPr>
              <a:t>2 </a:t>
            </a:r>
            <a:r>
              <a:rPr lang="en-US" sz="2400" b="1" dirty="0">
                <a:solidFill>
                  <a:srgbClr val="FF0000"/>
                </a:solidFill>
              </a:rPr>
              <a:t>IP a</a:t>
            </a:r>
            <a:r>
              <a:rPr lang="en-US" sz="2400" b="1" dirty="0" smtClean="0">
                <a:solidFill>
                  <a:srgbClr val="FF0000"/>
                </a:solidFill>
              </a:rPr>
              <a:t>ddresses</a:t>
            </a:r>
          </a:p>
          <a:p>
            <a:endParaRPr lang="en-US" sz="2400" dirty="0" smtClean="0"/>
          </a:p>
          <a:p>
            <a:r>
              <a:rPr lang="en-US" sz="2400" dirty="0" smtClean="0"/>
              <a:t>It seems reasonable to take those two IPs as indicators potentially worthy of further analysis</a:t>
            </a:r>
          </a:p>
        </p:txBody>
      </p:sp>
      <p:sp>
        <p:nvSpPr>
          <p:cNvPr id="4" name="Slide Number Placeholder 3"/>
          <p:cNvSpPr>
            <a:spLocks noGrp="1"/>
          </p:cNvSpPr>
          <p:nvPr>
            <p:ph type="sldNum" sz="quarter" idx="12"/>
          </p:nvPr>
        </p:nvSpPr>
        <p:spPr/>
        <p:txBody>
          <a:bodyPr/>
          <a:lstStyle/>
          <a:p>
            <a:fld id="{4D4BB8BD-F8C0-4544-BAE3-59EE5C16151F}" type="slidenum">
              <a:rPr lang="en-US" smtClean="0"/>
              <a:t>38</a:t>
            </a:fld>
            <a:endParaRPr lang="en-US"/>
          </a:p>
        </p:txBody>
      </p:sp>
    </p:spTree>
    <p:extLst>
      <p:ext uri="{BB962C8B-B14F-4D97-AF65-F5344CB8AC3E}">
        <p14:creationId xmlns:p14="http://schemas.microsoft.com/office/powerpoint/2010/main" val="37724534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What Can Whois Tell Us About Those Two IPs?</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b="1" dirty="0" smtClean="0"/>
              <a:t>95.31.192.232:</a:t>
            </a:r>
            <a:r>
              <a:rPr lang="en-US" sz="2400" b="1" dirty="0"/>
              <a:t/>
            </a:r>
            <a:br>
              <a:rPr lang="en-US" sz="2400" b="1" dirty="0"/>
            </a:br>
            <a:r>
              <a:rPr lang="en-US" sz="2400" dirty="0" smtClean="0"/>
              <a:t>inetnum</a:t>
            </a:r>
            <a:r>
              <a:rPr lang="en-US" sz="2400" dirty="0"/>
              <a:t>:       </a:t>
            </a:r>
            <a:r>
              <a:rPr lang="en-US" sz="2400" dirty="0" smtClean="0"/>
              <a:t> 95.31.152.0 </a:t>
            </a:r>
            <a:r>
              <a:rPr lang="en-US" sz="2400" dirty="0"/>
              <a:t>- </a:t>
            </a:r>
            <a:r>
              <a:rPr lang="en-US" sz="2400" dirty="0" smtClean="0"/>
              <a:t>95.31.255.255</a:t>
            </a:r>
            <a:br>
              <a:rPr lang="en-US" sz="2400" dirty="0" smtClean="0"/>
            </a:br>
            <a:r>
              <a:rPr lang="en-US" sz="2400" dirty="0" smtClean="0"/>
              <a:t>netname</a:t>
            </a:r>
            <a:r>
              <a:rPr lang="en-US" sz="2400" dirty="0"/>
              <a:t>:      </a:t>
            </a:r>
            <a:r>
              <a:rPr lang="en-US" sz="2400" dirty="0" smtClean="0"/>
              <a:t> BEELINE</a:t>
            </a:r>
            <a:r>
              <a:rPr lang="en-US" sz="2400" dirty="0"/>
              <a:t>-</a:t>
            </a:r>
            <a:r>
              <a:rPr lang="en-US" sz="2400" dirty="0" smtClean="0"/>
              <a:t>BROADBAND</a:t>
            </a:r>
            <a:br>
              <a:rPr lang="en-US" sz="2400" dirty="0" smtClean="0"/>
            </a:br>
            <a:r>
              <a:rPr lang="en-US" sz="2400" dirty="0" smtClean="0"/>
              <a:t>descr</a:t>
            </a:r>
            <a:r>
              <a:rPr lang="en-US" sz="2400" dirty="0"/>
              <a:t>:         </a:t>
            </a:r>
            <a:r>
              <a:rPr lang="en-US" sz="2400" dirty="0" smtClean="0"/>
              <a:t>	   </a:t>
            </a:r>
            <a:r>
              <a:rPr lang="en-US" sz="2400" b="1" dirty="0" smtClean="0"/>
              <a:t>Dynamic </a:t>
            </a:r>
            <a:r>
              <a:rPr lang="en-US" sz="2400" b="1" dirty="0"/>
              <a:t>IP Pool</a:t>
            </a:r>
            <a:r>
              <a:rPr lang="en-US" sz="2400" dirty="0"/>
              <a:t> for Broadband </a:t>
            </a:r>
            <a:r>
              <a:rPr lang="en-US" sz="2400" dirty="0" smtClean="0"/>
              <a:t>Customers</a:t>
            </a:r>
            <a:br>
              <a:rPr lang="en-US" sz="2400" dirty="0" smtClean="0"/>
            </a:br>
            <a:r>
              <a:rPr lang="en-US" sz="2400" dirty="0" smtClean="0"/>
              <a:t>country</a:t>
            </a:r>
            <a:r>
              <a:rPr lang="en-US" sz="2400" dirty="0"/>
              <a:t>:         </a:t>
            </a:r>
            <a:r>
              <a:rPr lang="en-US" sz="2400" dirty="0" smtClean="0"/>
              <a:t>RU</a:t>
            </a:r>
          </a:p>
          <a:p>
            <a:endParaRPr lang="en-US" sz="2400" dirty="0"/>
          </a:p>
          <a:p>
            <a:r>
              <a:rPr lang="en-US" sz="2400" b="1" dirty="0" smtClean="0"/>
              <a:t>213.169.149.3:</a:t>
            </a:r>
            <a:r>
              <a:rPr lang="en-US" sz="2400" dirty="0" smtClean="0"/>
              <a:t/>
            </a:r>
            <a:br>
              <a:rPr lang="en-US" sz="2400" dirty="0" smtClean="0"/>
            </a:br>
            <a:r>
              <a:rPr lang="en-US" sz="2400" dirty="0" smtClean="0"/>
              <a:t>inetnum</a:t>
            </a:r>
            <a:r>
              <a:rPr lang="en-US" sz="2400" dirty="0"/>
              <a:t>:        213.169.149.0 - </a:t>
            </a:r>
            <a:r>
              <a:rPr lang="en-US" sz="2400" dirty="0" smtClean="0"/>
              <a:t>213.169.149.255</a:t>
            </a:r>
            <a:br>
              <a:rPr lang="en-US" sz="2400" dirty="0" smtClean="0"/>
            </a:br>
            <a:r>
              <a:rPr lang="en-US" sz="2400" dirty="0" smtClean="0"/>
              <a:t>netname</a:t>
            </a:r>
            <a:r>
              <a:rPr lang="en-US" sz="2400" dirty="0"/>
              <a:t>:       </a:t>
            </a:r>
            <a:r>
              <a:rPr lang="en-US" sz="2400" dirty="0" smtClean="0"/>
              <a:t>NETSHOP</a:t>
            </a:r>
            <a:r>
              <a:rPr lang="en-US" sz="2400" dirty="0"/>
              <a:t>-ISP-LGNET-</a:t>
            </a:r>
            <a:r>
              <a:rPr lang="en-US" sz="2400" dirty="0" smtClean="0"/>
              <a:t>PA</a:t>
            </a:r>
            <a:br>
              <a:rPr lang="en-US" sz="2400" dirty="0" smtClean="0"/>
            </a:br>
            <a:r>
              <a:rPr lang="en-US" sz="2400" dirty="0" smtClean="0"/>
              <a:t>descr</a:t>
            </a:r>
            <a:r>
              <a:rPr lang="en-US" sz="2400" dirty="0"/>
              <a:t>:          </a:t>
            </a:r>
            <a:r>
              <a:rPr lang="en-US" sz="2400" dirty="0" smtClean="0"/>
              <a:t>    213.169.149.0</a:t>
            </a:r>
            <a:r>
              <a:rPr lang="en-US" sz="2400" dirty="0"/>
              <a:t>-</a:t>
            </a:r>
            <a:r>
              <a:rPr lang="en-US" sz="2400" dirty="0" smtClean="0"/>
              <a:t>PA</a:t>
            </a:r>
            <a:br>
              <a:rPr lang="en-US" sz="2400" dirty="0" smtClean="0"/>
            </a:br>
            <a:r>
              <a:rPr lang="en-US" sz="2400" dirty="0" smtClean="0"/>
              <a:t>country</a:t>
            </a:r>
            <a:r>
              <a:rPr lang="en-US" sz="2400" dirty="0"/>
              <a:t>:        </a:t>
            </a:r>
            <a:r>
              <a:rPr lang="en-US" sz="2400" dirty="0" smtClean="0"/>
              <a:t>  CY</a:t>
            </a:r>
            <a:endParaRPr lang="en-US" sz="2400" dirty="0"/>
          </a:p>
          <a:p>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39</a:t>
            </a:fld>
            <a:endParaRPr lang="en-US"/>
          </a:p>
        </p:txBody>
      </p:sp>
    </p:spTree>
    <p:extLst>
      <p:ext uri="{BB962C8B-B14F-4D97-AF65-F5344CB8AC3E}">
        <p14:creationId xmlns:p14="http://schemas.microsoft.com/office/powerpoint/2010/main" val="10193047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6974"/>
            <a:ext cx="8229600" cy="567218"/>
          </a:xfrm>
        </p:spPr>
        <p:txBody>
          <a:bodyPr>
            <a:normAutofit/>
          </a:bodyPr>
          <a:lstStyle/>
          <a:p>
            <a:r>
              <a:rPr lang="en-US" sz="3200" b="1" dirty="0" smtClean="0">
                <a:latin typeface="Calibri"/>
                <a:cs typeface="Calibri"/>
              </a:rPr>
              <a:t>My </a:t>
            </a:r>
            <a:r>
              <a:rPr lang="en-US" sz="3200" b="1" dirty="0" smtClean="0">
                <a:latin typeface="Calibri"/>
                <a:cs typeface="Calibri"/>
              </a:rPr>
              <a:t>Odd Slide </a:t>
            </a:r>
            <a:r>
              <a:rPr lang="en-US" sz="3200" b="1" dirty="0" smtClean="0">
                <a:latin typeface="Calibri"/>
                <a:cs typeface="Calibri"/>
              </a:rPr>
              <a:t>Style</a:t>
            </a:r>
            <a:endParaRPr lang="en-US" sz="3200" b="1" dirty="0">
              <a:latin typeface="Calibri"/>
              <a:cs typeface="Calibri"/>
            </a:endParaRPr>
          </a:p>
        </p:txBody>
      </p:sp>
      <p:sp>
        <p:nvSpPr>
          <p:cNvPr id="3" name="Content Placeholder 2"/>
          <p:cNvSpPr>
            <a:spLocks noGrp="1"/>
          </p:cNvSpPr>
          <p:nvPr>
            <p:ph idx="1"/>
          </p:nvPr>
        </p:nvSpPr>
        <p:spPr>
          <a:xfrm>
            <a:off x="249027" y="817365"/>
            <a:ext cx="8641275" cy="5794706"/>
          </a:xfrm>
        </p:spPr>
        <p:txBody>
          <a:bodyPr>
            <a:normAutofit/>
          </a:bodyPr>
          <a:lstStyle/>
          <a:p>
            <a:r>
              <a:rPr lang="en-US" sz="2400" dirty="0" smtClean="0">
                <a:cs typeface="Times New Roman"/>
              </a:rPr>
              <a:t>Speaking of slides...</a:t>
            </a:r>
            <a:r>
              <a:rPr lang="en-US" sz="2400" dirty="0" smtClean="0">
                <a:cs typeface="Times New Roman"/>
              </a:rPr>
              <a:t> </a:t>
            </a:r>
            <a:r>
              <a:rPr lang="en-US" sz="2400" dirty="0">
                <a:cs typeface="Times New Roman"/>
              </a:rPr>
              <a:t>L</a:t>
            </a:r>
            <a:r>
              <a:rPr lang="en-US" sz="2400" dirty="0" smtClean="0">
                <a:cs typeface="Times New Roman"/>
              </a:rPr>
              <a:t>et </a:t>
            </a:r>
            <a:r>
              <a:rPr lang="en-US" sz="2400" dirty="0" smtClean="0">
                <a:cs typeface="Times New Roman"/>
              </a:rPr>
              <a:t>me get </a:t>
            </a:r>
            <a:r>
              <a:rPr lang="en-US" sz="2400" dirty="0" smtClean="0">
                <a:cs typeface="Times New Roman"/>
              </a:rPr>
              <a:t>it</a:t>
            </a:r>
            <a:r>
              <a:rPr lang="en-US" sz="2400" dirty="0" smtClean="0">
                <a:cs typeface="Times New Roman"/>
              </a:rPr>
              <a:t> </a:t>
            </a:r>
            <a:r>
              <a:rPr lang="en-US" sz="2400" dirty="0" smtClean="0">
                <a:cs typeface="Times New Roman"/>
              </a:rPr>
              <a:t>"out of the way" </a:t>
            </a:r>
            <a:r>
              <a:rPr lang="en-US" sz="2400" dirty="0" smtClean="0">
                <a:cs typeface="Times New Roman"/>
              </a:rPr>
              <a:t>up </a:t>
            </a:r>
            <a:r>
              <a:rPr lang="en-US" sz="2400" dirty="0" smtClean="0">
                <a:cs typeface="Times New Roman"/>
              </a:rPr>
              <a:t>front:</a:t>
            </a:r>
            <a:r>
              <a:rPr lang="en-US" sz="2400" dirty="0">
                <a:cs typeface="Times New Roman"/>
              </a:rPr>
              <a:t> </a:t>
            </a:r>
            <a:r>
              <a:rPr lang="en-US" sz="2400" dirty="0" smtClean="0">
                <a:cs typeface="Times New Roman"/>
              </a:rPr>
              <a:t/>
            </a:r>
            <a:br>
              <a:rPr lang="en-US" sz="2400" dirty="0" smtClean="0">
                <a:cs typeface="Times New Roman"/>
              </a:rPr>
            </a:br>
            <a:r>
              <a:rPr lang="en-US" sz="2400" dirty="0" smtClean="0">
                <a:cs typeface="Times New Roman"/>
              </a:rPr>
              <a:t>I </a:t>
            </a:r>
            <a:r>
              <a:rPr lang="en-US" sz="2400" dirty="0" smtClean="0">
                <a:cs typeface="Times New Roman"/>
              </a:rPr>
              <a:t>produce </a:t>
            </a:r>
            <a:r>
              <a:rPr lang="en-US" sz="2400" b="1" dirty="0" smtClean="0">
                <a:cs typeface="Times New Roman"/>
              </a:rPr>
              <a:t>detailed slides. </a:t>
            </a:r>
            <a:r>
              <a:rPr lang="en-US" sz="2400" dirty="0" smtClean="0">
                <a:cs typeface="Times New Roman"/>
              </a:rPr>
              <a:t>This style drives some people </a:t>
            </a:r>
            <a:r>
              <a:rPr lang="en-US" sz="2400" b="1" dirty="0" smtClean="0">
                <a:cs typeface="Times New Roman"/>
              </a:rPr>
              <a:t>crazy, </a:t>
            </a:r>
            <a:r>
              <a:rPr lang="en-US" sz="2400" b="1" dirty="0" smtClean="0">
                <a:cs typeface="Times New Roman"/>
              </a:rPr>
              <a:t/>
            </a:r>
            <a:br>
              <a:rPr lang="en-US" sz="2400" b="1" dirty="0" smtClean="0">
                <a:cs typeface="Times New Roman"/>
              </a:rPr>
            </a:br>
            <a:r>
              <a:rPr lang="en-US" sz="2400" dirty="0" smtClean="0">
                <a:cs typeface="Times New Roman"/>
              </a:rPr>
              <a:t>so I like </a:t>
            </a:r>
            <a:r>
              <a:rPr lang="en-US" sz="2400" dirty="0" smtClean="0">
                <a:cs typeface="Times New Roman"/>
              </a:rPr>
              <a:t>to explain why I do </a:t>
            </a:r>
            <a:r>
              <a:rPr lang="en-US" sz="2400" dirty="0" smtClean="0">
                <a:cs typeface="Times New Roman"/>
              </a:rPr>
              <a:t>things this way.</a:t>
            </a:r>
            <a:endParaRPr lang="en-US" sz="2400" dirty="0" smtClean="0">
              <a:cs typeface="Times New Roman"/>
            </a:endParaRPr>
          </a:p>
          <a:p>
            <a:r>
              <a:rPr lang="en-US" sz="2400" dirty="0" smtClean="0">
                <a:cs typeface="Times New Roman"/>
              </a:rPr>
              <a:t>I've tried the more-typical 3-4 bullets/slide </a:t>
            </a:r>
            <a:r>
              <a:rPr lang="en-US" sz="2400" dirty="0" smtClean="0">
                <a:cs typeface="Times New Roman"/>
              </a:rPr>
              <a:t>(with </a:t>
            </a:r>
            <a:r>
              <a:rPr lang="en-US" sz="2400" dirty="0" smtClean="0">
                <a:cs typeface="Times New Roman"/>
              </a:rPr>
              <a:t>~15 slides for an hour long </a:t>
            </a:r>
            <a:r>
              <a:rPr lang="en-US" sz="2400" dirty="0" smtClean="0">
                <a:cs typeface="Times New Roman"/>
              </a:rPr>
              <a:t>talk), </a:t>
            </a:r>
            <a:r>
              <a:rPr lang="en-US" sz="2400" dirty="0" smtClean="0">
                <a:cs typeface="Times New Roman"/>
              </a:rPr>
              <a:t>but I find myself getting </a:t>
            </a:r>
            <a:r>
              <a:rPr lang="en-US" sz="2400" b="1" dirty="0" smtClean="0">
                <a:cs typeface="Times New Roman"/>
              </a:rPr>
              <a:t>sidetracked, rambling/running over, </a:t>
            </a:r>
            <a:r>
              <a:rPr lang="en-US" sz="2400" dirty="0" smtClean="0">
                <a:cs typeface="Times New Roman"/>
              </a:rPr>
              <a:t>or I end up </a:t>
            </a:r>
            <a:r>
              <a:rPr lang="en-US" sz="2400" b="1" dirty="0" smtClean="0">
                <a:cs typeface="Times New Roman"/>
              </a:rPr>
              <a:t>missing/skipping stuff. </a:t>
            </a:r>
            <a:endParaRPr lang="en-US" sz="2400" b="1" dirty="0">
              <a:cs typeface="Times New Roman"/>
            </a:endParaRPr>
          </a:p>
          <a:p>
            <a:r>
              <a:rPr lang="en-US" sz="2400" dirty="0" smtClean="0">
                <a:cs typeface="Times New Roman"/>
              </a:rPr>
              <a:t>I also deal with </a:t>
            </a:r>
            <a:r>
              <a:rPr lang="en-US" sz="2400" b="1" dirty="0" smtClean="0">
                <a:cs typeface="Times New Roman"/>
              </a:rPr>
              <a:t>complex issues</a:t>
            </a:r>
            <a:r>
              <a:rPr lang="en-US" sz="2400" dirty="0" smtClean="0">
                <a:cs typeface="Times New Roman"/>
              </a:rPr>
              <a:t>, and I HATE to be misquoted.</a:t>
            </a:r>
          </a:p>
          <a:p>
            <a:r>
              <a:rPr lang="en-US" sz="2400" dirty="0" smtClean="0">
                <a:cs typeface="Times New Roman"/>
              </a:rPr>
              <a:t>My slide style prevents a lot of those problems, and means that </a:t>
            </a:r>
            <a:r>
              <a:rPr lang="en-US" sz="2400" b="1" dirty="0" smtClean="0">
                <a:cs typeface="Times New Roman"/>
              </a:rPr>
              <a:t>you don't need to try to take notes.</a:t>
            </a:r>
          </a:p>
          <a:p>
            <a:r>
              <a:rPr lang="en-US" sz="2400" dirty="0" smtClean="0">
                <a:cs typeface="Times New Roman"/>
              </a:rPr>
              <a:t>That said, I'm </a:t>
            </a:r>
            <a:r>
              <a:rPr lang="en-US" sz="2400" b="1" dirty="0" smtClean="0">
                <a:cs typeface="Times New Roman"/>
              </a:rPr>
              <a:t>not going to read my slides word-for-word for you.</a:t>
            </a:r>
            <a:r>
              <a:rPr lang="en-US" sz="2400" dirty="0" smtClean="0">
                <a:cs typeface="Times New Roman"/>
              </a:rPr>
              <a:t> You don't need to try to do so, either, although they are a sort of "closed captioning" if you're deaf or hard-of-hearing.</a:t>
            </a:r>
          </a:p>
          <a:p>
            <a:r>
              <a:rPr lang="en-US" sz="2400" dirty="0" smtClean="0">
                <a:cs typeface="Times New Roman"/>
              </a:rPr>
              <a:t>I also write detailed slides to help people looking at them after the fact, and for indexing by web search engines.</a:t>
            </a:r>
            <a:endParaRPr lang="en-US" sz="2400" dirty="0">
              <a:cs typeface="Times New Roman"/>
            </a:endParaRPr>
          </a:p>
        </p:txBody>
      </p:sp>
      <p:sp>
        <p:nvSpPr>
          <p:cNvPr id="4" name="Slide Number Placeholder 3"/>
          <p:cNvSpPr>
            <a:spLocks noGrp="1"/>
          </p:cNvSpPr>
          <p:nvPr>
            <p:ph type="sldNum" sz="quarter" idx="12"/>
          </p:nvPr>
        </p:nvSpPr>
        <p:spPr/>
        <p:txBody>
          <a:bodyPr/>
          <a:lstStyle/>
          <a:p>
            <a:fld id="{A01D78B1-C646-0640-9D56-83A1F74A1B90}" type="slidenum">
              <a:rPr lang="en-US" smtClean="0"/>
              <a:t>4</a:t>
            </a:fld>
            <a:endParaRPr lang="en-US" dirty="0"/>
          </a:p>
        </p:txBody>
      </p:sp>
    </p:spTree>
    <p:extLst>
      <p:ext uri="{BB962C8B-B14F-4D97-AF65-F5344CB8AC3E}">
        <p14:creationId xmlns:p14="http://schemas.microsoft.com/office/powerpoint/2010/main" val="28620358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What Does Spamhaus Say?</a:t>
            </a:r>
            <a:endParaRPr lang="en-US" sz="3200" b="1" dirty="0"/>
          </a:p>
        </p:txBody>
      </p:sp>
      <p:sp>
        <p:nvSpPr>
          <p:cNvPr id="3" name="Content Placeholder 2"/>
          <p:cNvSpPr>
            <a:spLocks noGrp="1"/>
          </p:cNvSpPr>
          <p:nvPr>
            <p:ph idx="1"/>
          </p:nvPr>
        </p:nvSpPr>
        <p:spPr>
          <a:xfrm>
            <a:off x="267367" y="1042737"/>
            <a:ext cx="8745199" cy="5313613"/>
          </a:xfrm>
        </p:spPr>
        <p:txBody>
          <a:bodyPr>
            <a:normAutofit/>
          </a:bodyPr>
          <a:lstStyle/>
          <a:p>
            <a:r>
              <a:rPr lang="en-US" sz="2400" b="1" dirty="0" smtClean="0"/>
              <a:t>95.31.192.232 </a:t>
            </a:r>
            <a:r>
              <a:rPr lang="en-US" sz="2400" b="1" dirty="0"/>
              <a:t>is listed </a:t>
            </a:r>
            <a:r>
              <a:rPr lang="en-US" sz="2400" b="1" dirty="0" smtClean="0"/>
              <a:t>on the Spamhaus SBL:</a:t>
            </a:r>
            <a:r>
              <a:rPr lang="en-US" sz="2400" b="1" dirty="0"/>
              <a:t/>
            </a:r>
            <a:br>
              <a:rPr lang="en-US" sz="2400" b="1" dirty="0"/>
            </a:br>
            <a:r>
              <a:rPr lang="en-US" sz="2400" dirty="0"/>
              <a:t>SBL223184 </a:t>
            </a:r>
            <a:r>
              <a:rPr lang="en-US" sz="2400" dirty="0" smtClean="0"/>
              <a:t>		[</a:t>
            </a:r>
            <a:r>
              <a:rPr lang="en-US" sz="2400" b="1" dirty="0"/>
              <a:t>Yambo </a:t>
            </a:r>
            <a:r>
              <a:rPr lang="en-US" sz="2400" b="1" dirty="0" smtClean="0"/>
              <a:t>Financials</a:t>
            </a:r>
            <a:r>
              <a:rPr lang="en-US" sz="2400" dirty="0" smtClean="0"/>
              <a:t>]</a:t>
            </a:r>
            <a:r>
              <a:rPr lang="en-US" sz="2400" dirty="0"/>
              <a:t>	</a:t>
            </a:r>
            <a:r>
              <a:rPr lang="en-US" sz="2400" dirty="0" smtClean="0"/>
              <a:t>	     </a:t>
            </a:r>
            <a:r>
              <a:rPr lang="en-US" sz="2400" dirty="0" smtClean="0">
                <a:sym typeface="Wingdings"/>
              </a:rPr>
              <a:t> YF dates to 2004!</a:t>
            </a:r>
            <a:r>
              <a:rPr lang="en-US" sz="2400" dirty="0"/>
              <a:t/>
            </a:r>
            <a:br>
              <a:rPr lang="en-US" sz="2400" dirty="0"/>
            </a:br>
            <a:r>
              <a:rPr lang="en-US" sz="2400" dirty="0" smtClean="0"/>
              <a:t>SBL227367</a:t>
            </a:r>
            <a:r>
              <a:rPr lang="en-US" sz="2400" dirty="0" smtClean="0"/>
              <a:t>	</a:t>
            </a:r>
            <a:r>
              <a:rPr lang="en-US" sz="2400" dirty="0"/>
              <a:t>	[Spammer hosting (escalation</a:t>
            </a:r>
            <a:r>
              <a:rPr lang="en-US" sz="2400" dirty="0" smtClean="0"/>
              <a:t>), /23]</a:t>
            </a:r>
            <a:r>
              <a:rPr lang="en-US" sz="2400" dirty="0"/>
              <a:t/>
            </a:r>
            <a:br>
              <a:rPr lang="en-US" sz="2400" dirty="0"/>
            </a:br>
            <a:r>
              <a:rPr lang="en-US" sz="2400" dirty="0"/>
              <a:t>SBL243537</a:t>
            </a:r>
            <a:r>
              <a:rPr lang="en-US" sz="2400" dirty="0" smtClean="0"/>
              <a:t>	</a:t>
            </a:r>
            <a:r>
              <a:rPr lang="en-US" sz="2400" dirty="0"/>
              <a:t>	[ROKSO spammer hosting (escalation</a:t>
            </a:r>
            <a:r>
              <a:rPr lang="en-US" sz="2400" dirty="0" smtClean="0"/>
              <a:t>), /17</a:t>
            </a:r>
            <a:r>
              <a:rPr lang="en-US" sz="2400" dirty="0" smtClean="0"/>
              <a:t>]</a:t>
            </a:r>
            <a:endParaRPr lang="en-US" sz="2400" dirty="0"/>
          </a:p>
          <a:p>
            <a:pPr lvl="1"/>
            <a:r>
              <a:rPr lang="en-US" sz="2000" dirty="0" smtClean="0"/>
              <a:t>http</a:t>
            </a:r>
            <a:r>
              <a:rPr lang="en-US" sz="2000" dirty="0"/>
              <a:t>://</a:t>
            </a:r>
            <a:r>
              <a:rPr lang="en-US" sz="2000" dirty="0" err="1"/>
              <a:t>www.spamhaus.org</a:t>
            </a:r>
            <a:r>
              <a:rPr lang="en-US" sz="2000" dirty="0"/>
              <a:t>/</a:t>
            </a:r>
            <a:r>
              <a:rPr lang="en-US" sz="2000" dirty="0" err="1"/>
              <a:t>rokso</a:t>
            </a:r>
            <a:r>
              <a:rPr lang="en-US" sz="2000" dirty="0"/>
              <a:t>/spammer/SPM880/</a:t>
            </a:r>
            <a:r>
              <a:rPr lang="en-US" sz="2000" b="1" dirty="0" err="1"/>
              <a:t>yambo</a:t>
            </a:r>
            <a:r>
              <a:rPr lang="en-US" sz="2000" b="1" dirty="0"/>
              <a:t>-</a:t>
            </a:r>
            <a:r>
              <a:rPr lang="en-US" sz="2000" b="1" dirty="0" smtClean="0"/>
              <a:t>financials</a:t>
            </a:r>
            <a:endParaRPr lang="en-US" sz="2000" b="1" dirty="0" smtClean="0"/>
          </a:p>
          <a:p>
            <a:pPr lvl="1"/>
            <a:r>
              <a:rPr lang="en-US" sz="2000" dirty="0"/>
              <a:t>https://</a:t>
            </a:r>
            <a:r>
              <a:rPr lang="en-US" sz="2000" dirty="0" err="1"/>
              <a:t>www.spamhaus.org</a:t>
            </a:r>
            <a:r>
              <a:rPr lang="en-US" sz="2000" dirty="0"/>
              <a:t>/</a:t>
            </a:r>
            <a:r>
              <a:rPr lang="en-US" sz="2000" dirty="0" err="1"/>
              <a:t>rokso</a:t>
            </a:r>
            <a:r>
              <a:rPr lang="en-US" sz="2000" dirty="0"/>
              <a:t>/</a:t>
            </a:r>
            <a:r>
              <a:rPr lang="en-US" sz="2000" dirty="0" err="1"/>
              <a:t>sbl_</a:t>
            </a:r>
            <a:r>
              <a:rPr lang="en-US" sz="2000" b="1" dirty="0" err="1"/>
              <a:t>current</a:t>
            </a:r>
            <a:r>
              <a:rPr lang="en-US" sz="2000" dirty="0"/>
              <a:t>/SPM880/</a:t>
            </a:r>
            <a:r>
              <a:rPr lang="en-US" sz="2000" dirty="0" err="1"/>
              <a:t>yambo</a:t>
            </a:r>
            <a:r>
              <a:rPr lang="en-US" sz="2000" dirty="0"/>
              <a:t>-</a:t>
            </a:r>
            <a:r>
              <a:rPr lang="en-US" sz="2000" dirty="0" smtClean="0"/>
              <a:t>financials</a:t>
            </a:r>
          </a:p>
          <a:p>
            <a:pPr lvl="1"/>
            <a:r>
              <a:rPr lang="en-US" sz="2000" dirty="0" smtClean="0"/>
              <a:t>https</a:t>
            </a:r>
            <a:r>
              <a:rPr lang="en-US" sz="2000" dirty="0"/>
              <a:t>://</a:t>
            </a:r>
            <a:r>
              <a:rPr lang="en-US" sz="2000" dirty="0" err="1"/>
              <a:t>www.spamhaus.org</a:t>
            </a:r>
            <a:r>
              <a:rPr lang="en-US" sz="2000" dirty="0"/>
              <a:t>/</a:t>
            </a:r>
            <a:r>
              <a:rPr lang="en-US" sz="2000" dirty="0" err="1"/>
              <a:t>rokso</a:t>
            </a:r>
            <a:r>
              <a:rPr lang="en-US" sz="2000" dirty="0"/>
              <a:t>/</a:t>
            </a:r>
            <a:r>
              <a:rPr lang="en-US" sz="2000" dirty="0" err="1"/>
              <a:t>sbl_</a:t>
            </a:r>
            <a:r>
              <a:rPr lang="en-US" sz="2000" b="1" dirty="0" err="1"/>
              <a:t>archived</a:t>
            </a:r>
            <a:r>
              <a:rPr lang="en-US" sz="2000" dirty="0"/>
              <a:t>/SPM880/</a:t>
            </a:r>
            <a:r>
              <a:rPr lang="en-US" sz="2000" dirty="0" err="1"/>
              <a:t>yambo</a:t>
            </a:r>
            <a:r>
              <a:rPr lang="en-US" sz="2000" dirty="0"/>
              <a:t>-</a:t>
            </a:r>
            <a:r>
              <a:rPr lang="en-US" sz="2000" dirty="0" smtClean="0"/>
              <a:t>financials</a:t>
            </a:r>
          </a:p>
          <a:p>
            <a:pPr marL="0" indent="0">
              <a:buNone/>
            </a:pPr>
            <a:r>
              <a:rPr lang="en-US" sz="2400" dirty="0"/>
              <a:t>	</a:t>
            </a:r>
            <a:r>
              <a:rPr lang="en-US" sz="2400" dirty="0" smtClean="0"/>
              <a:t/>
            </a:r>
            <a:br>
              <a:rPr lang="en-US" sz="2400" dirty="0" smtClean="0"/>
            </a:br>
            <a:r>
              <a:rPr lang="en-US" sz="2400" dirty="0" smtClean="0"/>
              <a:t>	See also:</a:t>
            </a:r>
            <a:br>
              <a:rPr lang="en-US" sz="2400" dirty="0" smtClean="0"/>
            </a:br>
            <a:r>
              <a:rPr lang="en-US" sz="2400" dirty="0" smtClean="0"/>
              <a:t>	</a:t>
            </a:r>
            <a:r>
              <a:rPr lang="en-US" sz="2400" dirty="0" smtClean="0"/>
              <a:t>http</a:t>
            </a:r>
            <a:r>
              <a:rPr lang="en-US" sz="2400" dirty="0"/>
              <a:t>://</a:t>
            </a:r>
            <a:r>
              <a:rPr lang="en-US" sz="2400" dirty="0" err="1"/>
              <a:t>spamtrackers.eu</a:t>
            </a:r>
            <a:r>
              <a:rPr lang="en-US" sz="2400" dirty="0"/>
              <a:t>/wiki/</a:t>
            </a:r>
            <a:r>
              <a:rPr lang="en-US" sz="2400" dirty="0" err="1"/>
              <a:t>index.php</a:t>
            </a:r>
            <a:r>
              <a:rPr lang="en-US" sz="2400" dirty="0"/>
              <a:t>/</a:t>
            </a:r>
            <a:r>
              <a:rPr lang="en-US" sz="2400" b="1" dirty="0" err="1" smtClean="0"/>
              <a:t>Yambo_Financials</a:t>
            </a:r>
            <a:endParaRPr lang="en-US" sz="2400" b="1" dirty="0" smtClean="0"/>
          </a:p>
          <a:p>
            <a:pPr marL="0" indent="0">
              <a:buNone/>
            </a:pPr>
            <a:endParaRPr lang="en-US" sz="2400" dirty="0"/>
          </a:p>
          <a:p>
            <a:r>
              <a:rPr lang="en-US" sz="2400" b="1" dirty="0" smtClean="0"/>
              <a:t>213.169.149.3 is </a:t>
            </a:r>
            <a:r>
              <a:rPr lang="en-US" sz="2400" b="1" dirty="0" smtClean="0"/>
              <a:t>simply listed </a:t>
            </a:r>
            <a:r>
              <a:rPr lang="en-US" sz="2400" b="1" dirty="0" smtClean="0"/>
              <a:t>on the Spamhaus </a:t>
            </a:r>
            <a:r>
              <a:rPr lang="en-US" sz="2400" b="1" dirty="0" smtClean="0"/>
              <a:t>SBL</a:t>
            </a:r>
            <a:r>
              <a:rPr lang="en-US" sz="2400" dirty="0"/>
              <a:t> </a:t>
            </a:r>
            <a:r>
              <a:rPr lang="en-US" sz="2400" dirty="0" smtClean="0"/>
              <a:t>as</a:t>
            </a:r>
            <a:r>
              <a:rPr lang="en-US" sz="2400" dirty="0" smtClean="0"/>
              <a:t/>
            </a:r>
            <a:br>
              <a:rPr lang="en-US" sz="2400" dirty="0" smtClean="0"/>
            </a:br>
            <a:r>
              <a:rPr lang="en-US" sz="2400" dirty="0" smtClean="0"/>
              <a:t>"Spammer hosting"</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40</a:t>
            </a:fld>
            <a:endParaRPr lang="en-US"/>
          </a:p>
        </p:txBody>
      </p:sp>
    </p:spTree>
    <p:extLst>
      <p:ext uri="{BB962C8B-B14F-4D97-AF65-F5344CB8AC3E}">
        <p14:creationId xmlns:p14="http://schemas.microsoft.com/office/powerpoint/2010/main" val="383319721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VI. Applying Passive </a:t>
            </a:r>
            <a:r>
              <a:rPr lang="en-US" sz="3200" b="1" dirty="0" smtClean="0"/>
              <a:t>DNS </a:t>
            </a:r>
            <a:r>
              <a:rPr lang="en-US" sz="3200" b="1" dirty="0" smtClean="0"/>
              <a:t>to </a:t>
            </a:r>
            <a:r>
              <a:rPr lang="en-US" sz="3200" b="1" dirty="0" smtClean="0"/>
              <a:t>Our Example</a:t>
            </a:r>
            <a:endParaRPr lang="en-US" sz="3200" b="1" dirty="0"/>
          </a:p>
        </p:txBody>
      </p:sp>
      <p:sp>
        <p:nvSpPr>
          <p:cNvPr id="6" name="Subtitle 5"/>
          <p:cNvSpPr>
            <a:spLocks noGrp="1"/>
          </p:cNvSpPr>
          <p:nvPr>
            <p:ph type="subTitle" idx="1"/>
          </p:nvPr>
        </p:nvSpPr>
        <p:spPr/>
        <p:txBody>
          <a:bodyPr>
            <a:normAutofit/>
          </a:bodyPr>
          <a:lstStyle/>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41</a:t>
            </a:fld>
            <a:endParaRPr lang="en-US"/>
          </a:p>
        </p:txBody>
      </p:sp>
    </p:spTree>
    <p:extLst>
      <p:ext uri="{BB962C8B-B14F-4D97-AF65-F5344CB8AC3E}">
        <p14:creationId xmlns:p14="http://schemas.microsoft.com/office/powerpoint/2010/main" val="17362460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Checking </a:t>
            </a:r>
            <a:r>
              <a:rPr lang="pl-PL" sz="3200" b="1" dirty="0" smtClean="0"/>
              <a:t>95.31.192.232</a:t>
            </a:r>
            <a:r>
              <a:rPr lang="en-US" sz="3200" b="1" dirty="0" smtClean="0"/>
              <a:t> in Passive DNS</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en-US" sz="2400" dirty="0" smtClean="0"/>
              <a:t>$ </a:t>
            </a:r>
            <a:r>
              <a:rPr lang="en-US" sz="2400" dirty="0" err="1" smtClean="0"/>
              <a:t>dnsdb_query.py</a:t>
            </a:r>
            <a:r>
              <a:rPr lang="en-US" sz="2400" dirty="0" smtClean="0"/>
              <a:t> </a:t>
            </a:r>
            <a:r>
              <a:rPr lang="en-US" sz="2400" dirty="0"/>
              <a:t>-l </a:t>
            </a:r>
            <a:r>
              <a:rPr lang="en-US" sz="2400" dirty="0" smtClean="0"/>
              <a:t>1000000 –i 95.31.192.232 </a:t>
            </a:r>
            <a:r>
              <a:rPr lang="en-US" sz="2400" dirty="0"/>
              <a:t>&gt; </a:t>
            </a:r>
            <a:r>
              <a:rPr lang="en-US" sz="2400" dirty="0" err="1" smtClean="0"/>
              <a:t>temp.txt</a:t>
            </a:r>
            <a:endParaRPr lang="en-US" sz="2400" dirty="0" smtClean="0"/>
          </a:p>
          <a:p>
            <a:r>
              <a:rPr lang="pl-PL" sz="2400" dirty="0"/>
              <a:t>$ wc -l </a:t>
            </a:r>
            <a:r>
              <a:rPr lang="pl-PL" sz="2400" dirty="0" err="1" smtClean="0"/>
              <a:t>temp.txt</a:t>
            </a:r>
            <a:r>
              <a:rPr lang="pl-PL" sz="2400" b="1" dirty="0"/>
              <a:t/>
            </a:r>
            <a:br>
              <a:rPr lang="pl-PL" sz="2400" b="1" dirty="0"/>
            </a:br>
            <a:r>
              <a:rPr lang="en-US" sz="2400" dirty="0"/>
              <a:t>  </a:t>
            </a:r>
            <a:r>
              <a:rPr lang="en-US" sz="2400" dirty="0">
                <a:solidFill>
                  <a:srgbClr val="FF0000"/>
                </a:solidFill>
              </a:rPr>
              <a:t>283624</a:t>
            </a:r>
            <a:r>
              <a:rPr lang="en-US" sz="2400" dirty="0"/>
              <a:t> </a:t>
            </a:r>
            <a:r>
              <a:rPr lang="en-US" sz="2400" dirty="0" err="1" smtClean="0"/>
              <a:t>temp.txt</a:t>
            </a:r>
            <a:r>
              <a:rPr lang="en-US" sz="2400" dirty="0" smtClean="0"/>
              <a:t>            </a:t>
            </a:r>
            <a:r>
              <a:rPr lang="en-US" sz="2400" dirty="0" smtClean="0">
                <a:sym typeface="Wingdings"/>
              </a:rPr>
              <a:t> </a:t>
            </a:r>
            <a:r>
              <a:rPr lang="en-US" sz="2400" dirty="0" smtClean="0">
                <a:sym typeface="Wingdings"/>
              </a:rPr>
              <a:t>fully qualified domain </a:t>
            </a:r>
            <a:r>
              <a:rPr lang="en-US" sz="2400" dirty="0" smtClean="0">
                <a:sym typeface="Wingdings"/>
              </a:rPr>
              <a:t>names</a:t>
            </a:r>
            <a:r>
              <a:rPr lang="en-US" sz="2400" dirty="0">
                <a:sym typeface="Wingdings"/>
              </a:rPr>
              <a:t> </a:t>
            </a:r>
            <a:r>
              <a:rPr lang="en-US" sz="2350" dirty="0" smtClean="0">
                <a:sym typeface="Wingdings"/>
              </a:rPr>
              <a:t>(more </a:t>
            </a:r>
            <a:br>
              <a:rPr lang="en-US" sz="2350" dirty="0" smtClean="0">
                <a:sym typeface="Wingdings"/>
              </a:rPr>
            </a:br>
            <a:r>
              <a:rPr lang="en-US" sz="2350" dirty="0" smtClean="0">
                <a:sym typeface="Wingdings"/>
              </a:rPr>
              <a:t>								  than 283K </a:t>
            </a:r>
            <a:r>
              <a:rPr lang="en-US" sz="2350" dirty="0" smtClean="0">
                <a:sym typeface="Wingdings"/>
              </a:rPr>
              <a:t>records is</a:t>
            </a:r>
            <a:r>
              <a:rPr lang="en-US" sz="2350" dirty="0">
                <a:sym typeface="Wingdings"/>
              </a:rPr>
              <a:t> </a:t>
            </a:r>
            <a:r>
              <a:rPr lang="en-US" sz="2350" dirty="0" smtClean="0">
                <a:sym typeface="Wingdings"/>
              </a:rPr>
              <a:t>arguably too</a:t>
            </a:r>
            <a:br>
              <a:rPr lang="en-US" sz="2350" dirty="0" smtClean="0">
                <a:sym typeface="Wingdings"/>
              </a:rPr>
            </a:br>
            <a:r>
              <a:rPr lang="en-US" sz="2350" dirty="0" smtClean="0">
                <a:sym typeface="Wingdings"/>
              </a:rPr>
              <a:t>								  many to easily work with)</a:t>
            </a:r>
            <a:endParaRPr lang="en-US" sz="1950" dirty="0" smtClean="0">
              <a:sym typeface="Wingdings"/>
            </a:endParaRPr>
          </a:p>
          <a:p>
            <a:r>
              <a:rPr lang="en-US" sz="2400" dirty="0" smtClean="0"/>
              <a:t>$ more </a:t>
            </a:r>
            <a:r>
              <a:rPr lang="en-US" sz="2400" dirty="0" err="1" smtClean="0"/>
              <a:t>temp.txt</a:t>
            </a:r>
            <a:r>
              <a:rPr lang="en-US" sz="2400" dirty="0"/>
              <a:t/>
            </a:r>
            <a:br>
              <a:rPr lang="en-US" sz="2400" dirty="0"/>
            </a:br>
            <a:r>
              <a:rPr lang="en-US" sz="2400" dirty="0" smtClean="0"/>
              <a:t>[...]</a:t>
            </a:r>
            <a:br>
              <a:rPr lang="en-US" sz="2400" dirty="0" smtClean="0"/>
            </a:br>
            <a:r>
              <a:rPr lang="en-US" sz="2400" dirty="0" err="1" smtClean="0"/>
              <a:t>may.ajpxypim.be</a:t>
            </a:r>
            <a:r>
              <a:rPr lang="en-US" sz="2400" dirty="0"/>
              <a:t>. IN A </a:t>
            </a:r>
            <a:r>
              <a:rPr lang="en-US" sz="2400" dirty="0" smtClean="0"/>
              <a:t>95.31.192.232			</a:t>
            </a:r>
            <a:r>
              <a:rPr lang="en-US" sz="2400" dirty="0" smtClean="0">
                <a:sym typeface="Wingdings"/>
              </a:rPr>
              <a:t> wildcarding...</a:t>
            </a:r>
            <a:r>
              <a:rPr lang="en-US" sz="2400" dirty="0" smtClean="0"/>
              <a:t/>
            </a:r>
            <a:br>
              <a:rPr lang="en-US" sz="2400" dirty="0" smtClean="0"/>
            </a:br>
            <a:r>
              <a:rPr lang="en-US" sz="2400" dirty="0" err="1" smtClean="0"/>
              <a:t>arch.ajpxypim.be</a:t>
            </a:r>
            <a:r>
              <a:rPr lang="en-US" sz="2400" dirty="0"/>
              <a:t>. IN A </a:t>
            </a:r>
            <a:r>
              <a:rPr lang="en-US" sz="2400" dirty="0" smtClean="0"/>
              <a:t>95.31.192.232</a:t>
            </a:r>
            <a:br>
              <a:rPr lang="en-US" sz="2400" dirty="0" smtClean="0"/>
            </a:br>
            <a:r>
              <a:rPr lang="en-US" sz="2400" dirty="0" err="1" smtClean="0"/>
              <a:t>boon.ajpxypim.be</a:t>
            </a:r>
            <a:r>
              <a:rPr lang="en-US" sz="2400" dirty="0"/>
              <a:t>. IN A </a:t>
            </a:r>
            <a:r>
              <a:rPr lang="en-US" sz="2400" dirty="0" smtClean="0"/>
              <a:t>95.31.192.232</a:t>
            </a:r>
            <a:br>
              <a:rPr lang="en-US" sz="2400" dirty="0" smtClean="0"/>
            </a:br>
            <a:r>
              <a:rPr lang="en-US" sz="2400" dirty="0" err="1" smtClean="0"/>
              <a:t>coat.ajpxypim.be</a:t>
            </a:r>
            <a:r>
              <a:rPr lang="en-US" sz="2400" dirty="0"/>
              <a:t>. IN A </a:t>
            </a:r>
            <a:r>
              <a:rPr lang="en-US" sz="2400" dirty="0" smtClean="0"/>
              <a:t>95.31.192.232</a:t>
            </a:r>
            <a:br>
              <a:rPr lang="en-US" sz="2400" dirty="0" smtClean="0"/>
            </a:br>
            <a:r>
              <a:rPr lang="en-US" sz="2400" dirty="0" err="1" smtClean="0"/>
              <a:t>goad.ajpxypim.be</a:t>
            </a:r>
            <a:r>
              <a:rPr lang="en-US" sz="2400" dirty="0"/>
              <a:t>. IN A </a:t>
            </a:r>
            <a:r>
              <a:rPr lang="en-US" sz="2400" dirty="0" smtClean="0"/>
              <a:t>95.31.192.232</a:t>
            </a:r>
            <a:br>
              <a:rPr lang="en-US" sz="2400" dirty="0" smtClean="0"/>
            </a:br>
            <a:r>
              <a:rPr lang="en-US" sz="2400" dirty="0" err="1" smtClean="0"/>
              <a:t>knot.ajpxypim.be</a:t>
            </a:r>
            <a:r>
              <a:rPr lang="en-US" sz="2400" dirty="0"/>
              <a:t>. IN A </a:t>
            </a:r>
            <a:r>
              <a:rPr lang="en-US" sz="2400" dirty="0" smtClean="0"/>
              <a:t>95.31.192.232</a:t>
            </a:r>
            <a:br>
              <a:rPr lang="en-US" sz="2400" dirty="0" smtClean="0"/>
            </a:br>
            <a:r>
              <a:rPr lang="en-US" sz="2400" dirty="0" smtClean="0"/>
              <a:t>[etc]</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42</a:t>
            </a:fld>
            <a:endParaRPr lang="en-US"/>
          </a:p>
        </p:txBody>
      </p:sp>
    </p:spTree>
    <p:extLst>
      <p:ext uri="{BB962C8B-B14F-4D97-AF65-F5344CB8AC3E}">
        <p14:creationId xmlns:p14="http://schemas.microsoft.com/office/powerpoint/2010/main" val="146727483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Wildcarded Domain Names</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en-US" sz="2400" dirty="0" smtClean="0"/>
              <a:t>Wildcarding may be done by some opponents in an effort to frustrate attempts at automatically counting fully qualified domain </a:t>
            </a:r>
            <a:r>
              <a:rPr lang="en-US" sz="2400" dirty="0" smtClean="0"/>
              <a:t>names by some anti-spam mechanisms.</a:t>
            </a:r>
            <a:endParaRPr lang="en-US" sz="2400" dirty="0" smtClean="0"/>
          </a:p>
          <a:p>
            <a:endParaRPr lang="en-US" sz="2400" dirty="0"/>
          </a:p>
          <a:p>
            <a:r>
              <a:rPr lang="en-US" sz="2400" dirty="0" smtClean="0"/>
              <a:t>Wildcarding may also have been done in an effort to frustrate </a:t>
            </a:r>
            <a:r>
              <a:rPr lang="en-US" sz="2400" dirty="0" smtClean="0"/>
              <a:t>use of passive </a:t>
            </a:r>
            <a:r>
              <a:rPr lang="en-US" sz="2400" dirty="0" smtClean="0"/>
              <a:t>DNS methods (some passive DNS sites limit the number of records returned to a relatively small number of records: if there are 100,000 wildcarded domains in an IP, but you can only see a maximum of 10,000 of them, well, </a:t>
            </a:r>
            <a:r>
              <a:rPr lang="en-US" sz="2400" dirty="0" smtClean="0"/>
              <a:t>that means passive DNS results may be incomplete. (Limits vary from passive DNS provider to passive DNS provider)</a:t>
            </a:r>
            <a:endParaRPr lang="en-US" sz="2400" dirty="0" smtClean="0"/>
          </a:p>
          <a:p>
            <a:endParaRPr lang="en-US" sz="2400" dirty="0"/>
          </a:p>
          <a:p>
            <a:r>
              <a:rPr lang="en-US" sz="2400" dirty="0" smtClean="0"/>
              <a:t>Other times wildcarding may be used to track per-user </a:t>
            </a:r>
            <a:r>
              <a:rPr lang="en-US" sz="2400" dirty="0" smtClean="0"/>
              <a:t>"message </a:t>
            </a:r>
            <a:r>
              <a:rPr lang="en-US" sz="2400" dirty="0" smtClean="0"/>
              <a:t>opens</a:t>
            </a:r>
            <a:r>
              <a:rPr lang="en-US" sz="2400" dirty="0" smtClean="0"/>
              <a:t>," </a:t>
            </a:r>
            <a:r>
              <a:rPr lang="en-US" sz="2400" dirty="0" smtClean="0"/>
              <a:t>or in an attempt to </a:t>
            </a:r>
            <a:r>
              <a:rPr lang="en-US" sz="2400" dirty="0" smtClean="0"/>
              <a:t>locate </a:t>
            </a:r>
            <a:r>
              <a:rPr lang="en-US" sz="2400" dirty="0" smtClean="0"/>
              <a:t>instrumented sites</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43</a:t>
            </a:fld>
            <a:endParaRPr lang="en-US"/>
          </a:p>
        </p:txBody>
      </p:sp>
    </p:spTree>
    <p:extLst>
      <p:ext uri="{BB962C8B-B14F-4D97-AF65-F5344CB8AC3E}">
        <p14:creationId xmlns:p14="http://schemas.microsoft.com/office/powerpoint/2010/main" val="15151821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Can We De-Wildcard the FQDNs? </a:t>
            </a:r>
            <a:r>
              <a:rPr lang="en-US" sz="3200" b="1" dirty="0" smtClean="0"/>
              <a:t>Of Course.</a:t>
            </a:r>
            <a:r>
              <a:rPr lang="en-US" sz="3200" b="1" dirty="0" smtClean="0"/>
              <a:t>..</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pl-PL" sz="2400" dirty="0" smtClean="0"/>
              <a:t>$ awk '{</a:t>
            </a:r>
            <a:r>
              <a:rPr lang="pl-PL" sz="2400" dirty="0" err="1" smtClean="0"/>
              <a:t>print</a:t>
            </a:r>
            <a:r>
              <a:rPr lang="pl-PL" sz="2400" dirty="0" smtClean="0"/>
              <a:t> $1}' &lt; </a:t>
            </a:r>
            <a:r>
              <a:rPr lang="pl-PL" sz="2400" dirty="0" err="1" smtClean="0"/>
              <a:t>temp.txt</a:t>
            </a:r>
            <a:r>
              <a:rPr lang="pl-PL" sz="2400" dirty="0" smtClean="0"/>
              <a:t> &gt; temp2.txt      </a:t>
            </a:r>
            <a:r>
              <a:rPr lang="pl-PL" sz="2400" dirty="0" smtClean="0">
                <a:sym typeface="Wingdings"/>
              </a:rPr>
              <a:t> </a:t>
            </a:r>
            <a:r>
              <a:rPr lang="pl-PL" sz="2400" dirty="0" err="1" smtClean="0">
                <a:sym typeface="Wingdings"/>
              </a:rPr>
              <a:t>get</a:t>
            </a:r>
            <a:r>
              <a:rPr lang="pl-PL" sz="2400" dirty="0" smtClean="0">
                <a:sym typeface="Wingdings"/>
              </a:rPr>
              <a:t> just the </a:t>
            </a:r>
            <a:r>
              <a:rPr lang="pl-PL" sz="2400" dirty="0" err="1" smtClean="0">
                <a:sym typeface="Wingdings"/>
              </a:rPr>
              <a:t>names</a:t>
            </a:r>
            <a:endParaRPr lang="pl-PL" sz="2400" dirty="0" smtClean="0"/>
          </a:p>
          <a:p>
            <a:r>
              <a:rPr lang="pl-PL" sz="2400" dirty="0" smtClean="0"/>
              <a:t>$ vi temp2.txt									                (</a:t>
            </a:r>
            <a:r>
              <a:rPr lang="pl-PL" sz="2400" dirty="0" err="1" smtClean="0"/>
              <a:t>decouple</a:t>
            </a:r>
            <a:r>
              <a:rPr lang="pl-PL" sz="2400" dirty="0" smtClean="0"/>
              <a:t>)</a:t>
            </a:r>
            <a:r>
              <a:rPr lang="pl-PL" sz="2400" dirty="0"/>
              <a:t/>
            </a:r>
            <a:br>
              <a:rPr lang="pl-PL" sz="2400" dirty="0"/>
            </a:br>
            <a:r>
              <a:rPr lang="pl-PL" sz="2400" dirty="0" smtClean="0"/>
              <a:t>:</a:t>
            </a:r>
            <a:r>
              <a:rPr lang="pl-PL" sz="2400" dirty="0"/>
              <a:t>1,$s/\(^.*\.\)\(.*\)\(\.com\.$\)/\2\3</a:t>
            </a:r>
            <a:r>
              <a:rPr lang="pl-PL" sz="2400" dirty="0" smtClean="0"/>
              <a:t>/	    </a:t>
            </a:r>
            <a:r>
              <a:rPr lang="pl-PL" sz="2400" dirty="0" smtClean="0">
                <a:sym typeface="Wingdings"/>
              </a:rPr>
              <a:t> de-</a:t>
            </a:r>
            <a:r>
              <a:rPr lang="pl-PL" sz="2400" dirty="0" err="1" smtClean="0">
                <a:sym typeface="Wingdings"/>
              </a:rPr>
              <a:t>wildcard</a:t>
            </a:r>
            <a:r>
              <a:rPr lang="pl-PL" sz="2400" dirty="0" smtClean="0">
                <a:sym typeface="Wingdings"/>
              </a:rPr>
              <a:t> </a:t>
            </a:r>
            <a:r>
              <a:rPr lang="pl-PL" sz="2400" dirty="0" err="1" smtClean="0">
                <a:sym typeface="Wingdings"/>
              </a:rPr>
              <a:t>dot</a:t>
            </a:r>
            <a:r>
              <a:rPr lang="pl-PL" sz="2400" dirty="0" smtClean="0">
                <a:sym typeface="Wingdings"/>
              </a:rPr>
              <a:t> </a:t>
            </a:r>
            <a:r>
              <a:rPr lang="pl-PL" sz="2400" dirty="0" err="1" smtClean="0">
                <a:sym typeface="Wingdings"/>
              </a:rPr>
              <a:t>coms</a:t>
            </a:r>
            <a:r>
              <a:rPr lang="pl-PL" sz="2400" dirty="0" smtClean="0"/>
              <a:t/>
            </a:r>
            <a:br>
              <a:rPr lang="pl-PL" sz="2400" dirty="0" smtClean="0"/>
            </a:br>
            <a:r>
              <a:rPr lang="pl-PL" sz="2400" dirty="0" smtClean="0"/>
              <a:t>:</a:t>
            </a:r>
            <a:r>
              <a:rPr lang="pl-PL" sz="2400" dirty="0"/>
              <a:t>1,$s/\(^.*\.\)\(.*\)\(\.ru\.$\)/\2\3</a:t>
            </a:r>
            <a:r>
              <a:rPr lang="pl-PL" sz="2400" dirty="0" smtClean="0"/>
              <a:t>/	        </a:t>
            </a:r>
            <a:r>
              <a:rPr lang="pl-PL" sz="2400" dirty="0" smtClean="0">
                <a:sym typeface="Wingdings"/>
              </a:rPr>
              <a:t> 			  		 [etc]</a:t>
            </a:r>
            <a:r>
              <a:rPr lang="pl-PL" sz="2400" dirty="0" smtClean="0"/>
              <a:t/>
            </a:r>
            <a:br>
              <a:rPr lang="pl-PL" sz="2400" dirty="0" smtClean="0"/>
            </a:br>
            <a:r>
              <a:rPr lang="en-US" sz="2400" dirty="0" smtClean="0"/>
              <a:t>:</a:t>
            </a:r>
            <a:r>
              <a:rPr lang="en-US" sz="2400" dirty="0"/>
              <a:t>1,$s/\(^.*\.\)\(.*\)\(\.co\.uk\.$\)/\2\3</a:t>
            </a:r>
            <a:r>
              <a:rPr lang="en-US" sz="2400" dirty="0" smtClean="0"/>
              <a:t>/				</a:t>
            </a:r>
            <a:r>
              <a:rPr lang="en-US" sz="2400" dirty="0"/>
              <a:t> </a:t>
            </a:r>
            <a:r>
              <a:rPr lang="en-US" sz="2400" dirty="0" smtClean="0"/>
              <a:t> (condense)</a:t>
            </a:r>
            <a:r>
              <a:rPr lang="pl-PL" sz="2400" dirty="0" smtClean="0"/>
              <a:t/>
            </a:r>
            <a:br>
              <a:rPr lang="pl-PL" sz="2400" dirty="0" smtClean="0"/>
            </a:br>
            <a:r>
              <a:rPr lang="pl-PL" sz="2400" dirty="0" smtClean="0"/>
              <a:t>[etc]</a:t>
            </a:r>
            <a:r>
              <a:rPr lang="pl-PL" sz="2400" dirty="0"/>
              <a:t/>
            </a:r>
            <a:br>
              <a:rPr lang="pl-PL" sz="2400" dirty="0"/>
            </a:br>
            <a:r>
              <a:rPr lang="pl-PL" sz="2400" dirty="0" smtClean="0"/>
              <a:t>:wq</a:t>
            </a:r>
          </a:p>
          <a:p>
            <a:r>
              <a:rPr lang="en-US" sz="2400" dirty="0" smtClean="0"/>
              <a:t>$ sort </a:t>
            </a:r>
            <a:r>
              <a:rPr lang="en-US" sz="2400" dirty="0"/>
              <a:t>temp2.txt | uniq &gt; temp3.</a:t>
            </a:r>
            <a:r>
              <a:rPr lang="en-US" sz="2400" dirty="0" smtClean="0"/>
              <a:t>txt			       </a:t>
            </a:r>
            <a:r>
              <a:rPr lang="en-US" sz="2400" dirty="0" smtClean="0">
                <a:sym typeface="Wingdings"/>
              </a:rPr>
              <a:t> de-duplicate</a:t>
            </a:r>
            <a:endParaRPr lang="en-US" sz="2400" dirty="0" smtClean="0"/>
          </a:p>
          <a:p>
            <a:r>
              <a:rPr lang="en-US" sz="2400" dirty="0"/>
              <a:t>$ wc -l temp3.</a:t>
            </a:r>
            <a:r>
              <a:rPr lang="en-US" sz="2400" dirty="0" smtClean="0"/>
              <a:t>txt</a:t>
            </a:r>
            <a:br>
              <a:rPr lang="en-US" sz="2400" dirty="0" smtClean="0"/>
            </a:br>
            <a:r>
              <a:rPr lang="en-US" sz="2400" dirty="0" smtClean="0"/>
              <a:t>  </a:t>
            </a:r>
            <a:r>
              <a:rPr lang="en-US" sz="2400" dirty="0" smtClean="0">
                <a:solidFill>
                  <a:srgbClr val="FF0000"/>
                </a:solidFill>
              </a:rPr>
              <a:t>1251</a:t>
            </a:r>
            <a:r>
              <a:rPr lang="en-US" sz="2400" dirty="0" smtClean="0"/>
              <a:t> </a:t>
            </a:r>
            <a:r>
              <a:rPr lang="en-US" sz="2400" dirty="0"/>
              <a:t>temp3.</a:t>
            </a:r>
            <a:r>
              <a:rPr lang="en-US" sz="2400" dirty="0" smtClean="0"/>
              <a:t>txt				</a:t>
            </a:r>
            <a:r>
              <a:rPr lang="en-US" sz="2400" dirty="0" smtClean="0">
                <a:sym typeface="Wingdings"/>
              </a:rPr>
              <a:t> unique 2</a:t>
            </a:r>
            <a:r>
              <a:rPr lang="en-US" sz="2400" baseline="30000" dirty="0" smtClean="0">
                <a:sym typeface="Wingdings"/>
              </a:rPr>
              <a:t>nd</a:t>
            </a:r>
            <a:r>
              <a:rPr lang="en-US" sz="2400" dirty="0" smtClean="0">
                <a:sym typeface="Wingdings"/>
              </a:rPr>
              <a:t> level domain names</a:t>
            </a:r>
          </a:p>
          <a:p>
            <a:r>
              <a:rPr lang="en-US" sz="2400" dirty="0" smtClean="0">
                <a:sym typeface="Wingdings"/>
              </a:rPr>
              <a:t>$ more temp3.txt</a:t>
            </a:r>
            <a:br>
              <a:rPr lang="en-US" sz="2400" dirty="0" smtClean="0">
                <a:sym typeface="Wingdings"/>
              </a:rPr>
            </a:br>
            <a:r>
              <a:rPr lang="en-US" sz="2400" dirty="0" smtClean="0"/>
              <a:t>1st</a:t>
            </a:r>
            <a:r>
              <a:rPr lang="en-US" sz="2400" dirty="0"/>
              <a:t>-</a:t>
            </a:r>
            <a:r>
              <a:rPr lang="en-US" sz="2400" dirty="0" smtClean="0"/>
              <a:t>drugstore.com.</a:t>
            </a:r>
            <a:br>
              <a:rPr lang="en-US" sz="2400" dirty="0" smtClean="0"/>
            </a:br>
            <a:r>
              <a:rPr lang="en-US" sz="2400" dirty="0" err="1" smtClean="0"/>
              <a:t>aawrivdj.com</a:t>
            </a:r>
            <a:r>
              <a:rPr lang="en-US" sz="2400" dirty="0" smtClean="0"/>
              <a:t>.</a:t>
            </a:r>
            <a:br>
              <a:rPr lang="en-US" sz="2400" dirty="0" smtClean="0"/>
            </a:br>
            <a:r>
              <a:rPr lang="en-US" sz="2400" dirty="0" smtClean="0"/>
              <a:t>[etc]</a:t>
            </a:r>
            <a:r>
              <a:rPr lang="en-US" sz="2400" dirty="0" smtClean="0">
                <a:sym typeface="Wingdings"/>
              </a:rPr>
              <a:t> </a:t>
            </a:r>
            <a:endParaRPr lang="pl-PL"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44</a:t>
            </a:fld>
            <a:endParaRPr lang="en-US"/>
          </a:p>
        </p:txBody>
      </p:sp>
    </p:spTree>
    <p:extLst>
      <p:ext uri="{BB962C8B-B14F-4D97-AF65-F5344CB8AC3E}">
        <p14:creationId xmlns:p14="http://schemas.microsoft.com/office/powerpoint/2010/main" val="114741693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701257"/>
          </a:xfrm>
        </p:spPr>
        <p:txBody>
          <a:bodyPr>
            <a:normAutofit/>
          </a:bodyPr>
          <a:lstStyle/>
          <a:p>
            <a:r>
              <a:rPr lang="en-US" sz="3200" b="1" dirty="0" smtClean="0"/>
              <a:t>Unique 2</a:t>
            </a:r>
            <a:r>
              <a:rPr lang="en-US" sz="3200" b="1" baseline="30000" dirty="0" smtClean="0"/>
              <a:t>nd</a:t>
            </a:r>
            <a:r>
              <a:rPr lang="en-US" sz="3200" b="1" dirty="0" smtClean="0"/>
              <a:t> Level Domains on </a:t>
            </a:r>
            <a:r>
              <a:rPr lang="pl-PL" sz="3200" b="1" dirty="0" smtClean="0"/>
              <a:t>95.31.192.232</a:t>
            </a:r>
            <a:endParaRPr lang="en-US" sz="3200" b="1" dirty="0"/>
          </a:p>
        </p:txBody>
      </p:sp>
      <p:sp>
        <p:nvSpPr>
          <p:cNvPr id="3" name="Content Placeholder 2"/>
          <p:cNvSpPr>
            <a:spLocks noGrp="1"/>
          </p:cNvSpPr>
          <p:nvPr>
            <p:ph idx="1"/>
          </p:nvPr>
        </p:nvSpPr>
        <p:spPr>
          <a:xfrm>
            <a:off x="267368" y="1042737"/>
            <a:ext cx="8609264" cy="5313613"/>
          </a:xfrm>
        </p:spPr>
        <p:txBody>
          <a:bodyPr numCol="2" spcCol="137160">
            <a:normAutofit/>
          </a:bodyPr>
          <a:lstStyle/>
          <a:p>
            <a:r>
              <a:rPr lang="pl-PL" sz="2400" b="1" dirty="0" smtClean="0"/>
              <a:t>We </a:t>
            </a:r>
            <a:r>
              <a:rPr lang="pl-PL" sz="2400" b="1" dirty="0" err="1" smtClean="0"/>
              <a:t>found</a:t>
            </a:r>
            <a:r>
              <a:rPr lang="pl-PL" sz="2400" b="1" dirty="0" smtClean="0"/>
              <a:t> </a:t>
            </a:r>
            <a:r>
              <a:rPr lang="pl-PL" b="1" u="sng" dirty="0" smtClean="0">
                <a:solidFill>
                  <a:srgbClr val="FF0000"/>
                </a:solidFill>
              </a:rPr>
              <a:t>1,251</a:t>
            </a:r>
            <a:r>
              <a:rPr lang="pl-PL" sz="2400" b="1" dirty="0" smtClean="0"/>
              <a:t> </a:t>
            </a:r>
            <a:r>
              <a:rPr lang="pl-PL" sz="2400" b="1" dirty="0" err="1" smtClean="0"/>
              <a:t>unique</a:t>
            </a:r>
            <a:r>
              <a:rPr lang="pl-PL" sz="2400" b="1" dirty="0" smtClean="0"/>
              <a:t> </a:t>
            </a:r>
            <a:br>
              <a:rPr lang="pl-PL" sz="2400" b="1" dirty="0" smtClean="0"/>
            </a:br>
            <a:r>
              <a:rPr lang="pl-PL" sz="2400" b="1" dirty="0" smtClean="0"/>
              <a:t>2nd </a:t>
            </a:r>
            <a:r>
              <a:rPr lang="pl-PL" sz="2400" b="1" dirty="0" err="1" smtClean="0"/>
              <a:t>level</a:t>
            </a:r>
            <a:r>
              <a:rPr lang="pl-PL" sz="2400" b="1" dirty="0" smtClean="0"/>
              <a:t> </a:t>
            </a:r>
            <a:r>
              <a:rPr lang="pl-PL" sz="2400" b="1" dirty="0" err="1" smtClean="0"/>
              <a:t>domains</a:t>
            </a:r>
            <a:r>
              <a:rPr lang="pl-PL" sz="2400" b="1" dirty="0" smtClean="0"/>
              <a:t>, </a:t>
            </a:r>
            <a:r>
              <a:rPr lang="pl-PL" sz="2400" b="1" dirty="0" err="1" smtClean="0"/>
              <a:t>including</a:t>
            </a:r>
            <a:r>
              <a:rPr lang="pl-PL" sz="2400" b="1" dirty="0" smtClean="0"/>
              <a:t>:</a:t>
            </a:r>
            <a:r>
              <a:rPr lang="pl-PL" sz="2400" dirty="0" smtClean="0"/>
              <a:t/>
            </a:r>
            <a:br>
              <a:rPr lang="pl-PL" sz="2400" dirty="0" smtClean="0"/>
            </a:br>
            <a:r>
              <a:rPr lang="en-US" sz="2400" dirty="0" err="1" smtClean="0"/>
              <a:t>beingdrugstore.ru</a:t>
            </a:r>
            <a:r>
              <a:rPr lang="en-US" sz="2400" dirty="0" smtClean="0"/>
              <a:t>.</a:t>
            </a:r>
            <a:br>
              <a:rPr lang="en-US" sz="2400" dirty="0" smtClean="0"/>
            </a:br>
            <a:r>
              <a:rPr lang="en-US" sz="2400" dirty="0" err="1" smtClean="0"/>
              <a:t>bestcanadiancompany.ru</a:t>
            </a:r>
            <a:r>
              <a:rPr lang="en-US" sz="2400" dirty="0" smtClean="0"/>
              <a:t>.</a:t>
            </a:r>
            <a:br>
              <a:rPr lang="en-US" sz="2400" dirty="0" smtClean="0"/>
            </a:br>
            <a:r>
              <a:rPr lang="en-US" sz="2400" dirty="0" err="1" smtClean="0"/>
              <a:t>bestdealpills.ru</a:t>
            </a:r>
            <a:r>
              <a:rPr lang="en-US" sz="2400" dirty="0" smtClean="0"/>
              <a:t>.</a:t>
            </a:r>
            <a:br>
              <a:rPr lang="en-US" sz="2400" dirty="0" smtClean="0"/>
            </a:br>
            <a:r>
              <a:rPr lang="en-US" sz="2400" dirty="0" err="1" smtClean="0"/>
              <a:t>bestdrugsmarket.ru</a:t>
            </a:r>
            <a:r>
              <a:rPr lang="en-US" sz="2400" dirty="0" smtClean="0"/>
              <a:t>.</a:t>
            </a:r>
            <a:br>
              <a:rPr lang="en-US" sz="2400" dirty="0" smtClean="0"/>
            </a:br>
            <a:r>
              <a:rPr lang="en-US" sz="2400" dirty="0" err="1" smtClean="0"/>
              <a:t>bestdrugstore.ru</a:t>
            </a:r>
            <a:r>
              <a:rPr lang="en-US" sz="2400" dirty="0" smtClean="0"/>
              <a:t>.</a:t>
            </a:r>
            <a:br>
              <a:rPr lang="en-US" sz="2400" dirty="0" smtClean="0"/>
            </a:br>
            <a:r>
              <a:rPr lang="en-US" sz="2400" dirty="0" err="1" smtClean="0"/>
              <a:t>besthealingelement.ru</a:t>
            </a:r>
            <a:r>
              <a:rPr lang="en-US" sz="2400" dirty="0" smtClean="0"/>
              <a:t>.</a:t>
            </a:r>
            <a:br>
              <a:rPr lang="en-US" sz="2400" dirty="0" smtClean="0"/>
            </a:br>
            <a:r>
              <a:rPr lang="en-US" sz="2400" dirty="0" err="1" smtClean="0"/>
              <a:t>bestherbsquality.ru</a:t>
            </a:r>
            <a:r>
              <a:rPr lang="en-US" sz="2400" dirty="0" smtClean="0"/>
              <a:t>.</a:t>
            </a:r>
            <a:br>
              <a:rPr lang="en-US" sz="2400" dirty="0" smtClean="0"/>
            </a:br>
            <a:r>
              <a:rPr lang="en-US" sz="2400" dirty="0" err="1" smtClean="0"/>
              <a:t>bestmediafirst.ru</a:t>
            </a:r>
            <a:r>
              <a:rPr lang="en-US" sz="2400" dirty="0" smtClean="0"/>
              <a:t>.</a:t>
            </a:r>
            <a:br>
              <a:rPr lang="en-US" sz="2400" dirty="0" smtClean="0"/>
            </a:br>
            <a:r>
              <a:rPr lang="en-US" sz="2400" dirty="0" err="1" smtClean="0"/>
              <a:t>bestmedicalbargain.eu</a:t>
            </a:r>
            <a:r>
              <a:rPr lang="en-US" sz="2400" dirty="0" smtClean="0"/>
              <a:t>.</a:t>
            </a:r>
            <a:br>
              <a:rPr lang="en-US" sz="2400" dirty="0" smtClean="0"/>
            </a:br>
            <a:r>
              <a:rPr lang="en-US" sz="2400" dirty="0" err="1" smtClean="0"/>
              <a:t>bestmedicaloutlet.ru</a:t>
            </a:r>
            <a:r>
              <a:rPr lang="en-US" sz="2400" dirty="0" smtClean="0"/>
              <a:t>.</a:t>
            </a:r>
            <a:br>
              <a:rPr lang="en-US" sz="2400" dirty="0" smtClean="0"/>
            </a:br>
            <a:r>
              <a:rPr lang="en-US" sz="2400" dirty="0" err="1" smtClean="0"/>
              <a:t>bestmedicamentgroup.ru</a:t>
            </a:r>
            <a:r>
              <a:rPr lang="en-US" sz="2400" dirty="0" smtClean="0"/>
              <a:t>.</a:t>
            </a:r>
            <a:br>
              <a:rPr lang="en-US" sz="2400" dirty="0" smtClean="0"/>
            </a:br>
            <a:r>
              <a:rPr lang="en-US" sz="2400" dirty="0"/>
              <a:t/>
            </a:r>
            <a:br>
              <a:rPr lang="en-US" sz="2400" dirty="0"/>
            </a:br>
            <a:r>
              <a:rPr lang="en-US" sz="2400" dirty="0" err="1" smtClean="0"/>
              <a:t>drugcutpillsdrugs.ru</a:t>
            </a:r>
            <a:r>
              <a:rPr lang="en-US" sz="2400" dirty="0" smtClean="0"/>
              <a:t>.</a:t>
            </a:r>
            <a:br>
              <a:rPr lang="en-US" sz="2400" dirty="0" smtClean="0"/>
            </a:br>
            <a:r>
              <a:rPr lang="en-US" sz="2400" dirty="0" err="1" smtClean="0"/>
              <a:t>druggenericspharm.ru</a:t>
            </a:r>
            <a:r>
              <a:rPr lang="en-US" sz="2400" dirty="0" smtClean="0"/>
              <a:t>.</a:t>
            </a:r>
            <a:br>
              <a:rPr lang="en-US" sz="2400" dirty="0" smtClean="0"/>
            </a:br>
            <a:r>
              <a:rPr lang="en-US" sz="2400" dirty="0" err="1" smtClean="0"/>
              <a:t>drugherbalpharmacy.ru</a:t>
            </a:r>
            <a:r>
              <a:rPr lang="en-US" sz="2400" dirty="0" smtClean="0"/>
              <a:t>.</a:t>
            </a:r>
            <a:br>
              <a:rPr lang="en-US" sz="2400" dirty="0" smtClean="0"/>
            </a:br>
            <a:r>
              <a:rPr lang="en-US" sz="2400" dirty="0" err="1" smtClean="0"/>
              <a:t>drugprescriptionlevitra.ru</a:t>
            </a:r>
            <a:r>
              <a:rPr lang="en-US" sz="2400" dirty="0" smtClean="0"/>
              <a:t>.</a:t>
            </a:r>
            <a:br>
              <a:rPr lang="en-US" sz="2400" dirty="0" smtClean="0"/>
            </a:br>
            <a:r>
              <a:rPr lang="en-US" sz="2400" dirty="0" err="1" smtClean="0"/>
              <a:t>drugsdrugstorepills.ru</a:t>
            </a:r>
            <a:r>
              <a:rPr lang="en-US" sz="2400" dirty="0" smtClean="0"/>
              <a:t>.</a:t>
            </a:r>
            <a:br>
              <a:rPr lang="en-US" sz="2400" dirty="0" smtClean="0"/>
            </a:br>
            <a:r>
              <a:rPr lang="en-US" sz="2400" dirty="0" err="1" smtClean="0"/>
              <a:t>drugsherbalpill.ru</a:t>
            </a:r>
            <a:r>
              <a:rPr lang="en-US" sz="2400" dirty="0" smtClean="0"/>
              <a:t>.</a:t>
            </a:r>
            <a:br>
              <a:rPr lang="en-US" sz="2400" dirty="0" smtClean="0"/>
            </a:br>
            <a:r>
              <a:rPr lang="en-US" sz="2400" dirty="0" err="1" smtClean="0"/>
              <a:t>drugstoredrugsrx.ru</a:t>
            </a:r>
            <a:r>
              <a:rPr lang="en-US" sz="2400" dirty="0" smtClean="0"/>
              <a:t>.</a:t>
            </a:r>
            <a:br>
              <a:rPr lang="en-US" sz="2400" dirty="0" smtClean="0"/>
            </a:br>
            <a:r>
              <a:rPr lang="en-US" sz="2400" dirty="0" err="1" smtClean="0"/>
              <a:t>drugstoredrugstorehealth.ru</a:t>
            </a:r>
            <a:r>
              <a:rPr lang="en-US" sz="2400" dirty="0" smtClean="0"/>
              <a:t>.</a:t>
            </a:r>
            <a:br>
              <a:rPr lang="en-US" sz="2400" dirty="0" smtClean="0"/>
            </a:br>
            <a:r>
              <a:rPr lang="en-US" sz="2400" dirty="0" err="1" smtClean="0"/>
              <a:t>drugstorehealthtabs.ru</a:t>
            </a:r>
            <a:r>
              <a:rPr lang="en-US" sz="2400" dirty="0" smtClean="0"/>
              <a:t>.</a:t>
            </a:r>
            <a:br>
              <a:rPr lang="en-US" sz="2400" dirty="0" smtClean="0"/>
            </a:br>
            <a:r>
              <a:rPr lang="en-US" sz="2400" dirty="0" err="1" smtClean="0"/>
              <a:t>drugstorehomerxmeds.ru</a:t>
            </a:r>
            <a:r>
              <a:rPr lang="en-US" sz="2400" dirty="0" smtClean="0"/>
              <a:t>.</a:t>
            </a:r>
            <a:br>
              <a:rPr lang="en-US" sz="2400" dirty="0" smtClean="0"/>
            </a:br>
            <a:r>
              <a:rPr lang="en-US" sz="2400" dirty="0" err="1" smtClean="0"/>
              <a:t>drugstoremedsped.ru</a:t>
            </a:r>
            <a:r>
              <a:rPr lang="en-US" sz="2400" dirty="0" smtClean="0"/>
              <a:t>.</a:t>
            </a:r>
            <a:br>
              <a:rPr lang="en-US" sz="2400" dirty="0" smtClean="0"/>
            </a:br>
            <a:r>
              <a:rPr lang="en-US" sz="2400" dirty="0" smtClean="0"/>
              <a:t>[etc]</a:t>
            </a:r>
            <a:br>
              <a:rPr lang="en-US" sz="2400" dirty="0" smtClean="0"/>
            </a:br>
            <a:r>
              <a:rPr lang="en-US" sz="2400" b="1" dirty="0" smtClean="0"/>
              <a:t>Still a lot of domains, and this</a:t>
            </a:r>
            <a:br>
              <a:rPr lang="en-US" sz="2400" b="1" dirty="0" smtClean="0"/>
            </a:br>
            <a:r>
              <a:rPr lang="en-US" sz="2400" b="1" dirty="0" smtClean="0"/>
              <a:t>is just on </a:t>
            </a:r>
            <a:r>
              <a:rPr lang="en-US" sz="2400" b="1" i="1" dirty="0" smtClean="0"/>
              <a:t>ONE</a:t>
            </a:r>
            <a:r>
              <a:rPr lang="en-US" sz="2400" b="1" dirty="0" smtClean="0"/>
              <a:t> IP!</a:t>
            </a:r>
            <a:endParaRPr lang="pl-PL" sz="2400" b="1"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45</a:t>
            </a:fld>
            <a:endParaRPr lang="en-US"/>
          </a:p>
        </p:txBody>
      </p:sp>
    </p:spTree>
    <p:extLst>
      <p:ext uri="{BB962C8B-B14F-4D97-AF65-F5344CB8AC3E}">
        <p14:creationId xmlns:p14="http://schemas.microsoft.com/office/powerpoint/2010/main" val="123299731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An Aside/Obvious Caution</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pl-PL" sz="2400" dirty="0" smtClean="0"/>
              <a:t>Deduping wildcarded </a:t>
            </a:r>
            <a:r>
              <a:rPr lang="pl-PL" sz="2400" dirty="0" err="1" smtClean="0"/>
              <a:t>domains</a:t>
            </a:r>
            <a:r>
              <a:rPr lang="pl-PL" sz="2400" dirty="0" smtClean="0"/>
              <a:t> </a:t>
            </a:r>
            <a:r>
              <a:rPr lang="pl-PL" sz="2400" dirty="0" err="1" smtClean="0"/>
              <a:t>is</a:t>
            </a:r>
            <a:r>
              <a:rPr lang="pl-PL" sz="2400" dirty="0" smtClean="0"/>
              <a:t> not w/o </a:t>
            </a:r>
            <a:r>
              <a:rPr lang="pl-PL" sz="2400" dirty="0" err="1" smtClean="0"/>
              <a:t>risk</a:t>
            </a:r>
            <a:endParaRPr lang="pl-PL" sz="2400" dirty="0" smtClean="0"/>
          </a:p>
          <a:p>
            <a:endParaRPr lang="pl-PL" sz="2400" dirty="0"/>
          </a:p>
          <a:p>
            <a:r>
              <a:rPr lang="pl-PL" sz="2400" dirty="0" err="1" smtClean="0"/>
              <a:t>foo.example.com</a:t>
            </a:r>
            <a:r>
              <a:rPr lang="pl-PL" sz="2400" dirty="0" smtClean="0"/>
              <a:t> </a:t>
            </a:r>
            <a:r>
              <a:rPr lang="pl-PL" sz="2400" dirty="0" err="1" smtClean="0"/>
              <a:t>may</a:t>
            </a:r>
            <a:r>
              <a:rPr lang="pl-PL" sz="2400" dirty="0" smtClean="0"/>
              <a:t> go to one IP </a:t>
            </a:r>
            <a:r>
              <a:rPr lang="pl-PL" sz="2400" dirty="0" err="1" smtClean="0"/>
              <a:t>address</a:t>
            </a:r>
            <a:endParaRPr lang="pl-PL" sz="2400" dirty="0" smtClean="0"/>
          </a:p>
          <a:p>
            <a:endParaRPr lang="pl-PL" sz="2400" dirty="0"/>
          </a:p>
          <a:p>
            <a:r>
              <a:rPr lang="pl-PL" sz="2400" dirty="0" err="1" smtClean="0"/>
              <a:t>bar.example.com</a:t>
            </a:r>
            <a:r>
              <a:rPr lang="pl-PL" sz="2400" dirty="0" smtClean="0"/>
              <a:t> </a:t>
            </a:r>
            <a:r>
              <a:rPr lang="pl-PL" sz="2400" dirty="0" err="1" smtClean="0"/>
              <a:t>may</a:t>
            </a:r>
            <a:r>
              <a:rPr lang="pl-PL" sz="2400" dirty="0" smtClean="0"/>
              <a:t> go </a:t>
            </a:r>
            <a:r>
              <a:rPr lang="pl-PL" sz="2400" dirty="0" err="1" smtClean="0"/>
              <a:t>somewhere</a:t>
            </a:r>
            <a:r>
              <a:rPr lang="pl-PL" sz="2400" dirty="0" smtClean="0"/>
              <a:t> </a:t>
            </a:r>
            <a:r>
              <a:rPr lang="pl-PL" sz="2400" dirty="0" err="1" smtClean="0"/>
              <a:t>else</a:t>
            </a:r>
            <a:endParaRPr lang="pl-PL" sz="2400" dirty="0" smtClean="0"/>
          </a:p>
          <a:p>
            <a:endParaRPr lang="pl-PL" sz="2400" dirty="0"/>
          </a:p>
          <a:p>
            <a:r>
              <a:rPr lang="pl-PL" sz="2400" dirty="0" smtClean="0"/>
              <a:t>example.com (</a:t>
            </a:r>
            <a:r>
              <a:rPr lang="pl-PL" sz="2400" dirty="0" err="1" smtClean="0"/>
              <a:t>raw</a:t>
            </a:r>
            <a:r>
              <a:rPr lang="pl-PL" sz="2400" dirty="0" smtClean="0"/>
              <a:t> 2nd </a:t>
            </a:r>
            <a:r>
              <a:rPr lang="pl-PL" sz="2400" dirty="0" err="1" smtClean="0"/>
              <a:t>level</a:t>
            </a:r>
            <a:r>
              <a:rPr lang="pl-PL" sz="2400" dirty="0" smtClean="0"/>
              <a:t> </a:t>
            </a:r>
            <a:r>
              <a:rPr lang="pl-PL" sz="2400" dirty="0" err="1" smtClean="0"/>
              <a:t>domain</a:t>
            </a:r>
            <a:r>
              <a:rPr lang="pl-PL" sz="2400" dirty="0" smtClean="0"/>
              <a:t>) </a:t>
            </a:r>
            <a:r>
              <a:rPr lang="pl-PL" sz="2400" dirty="0" err="1" smtClean="0"/>
              <a:t>may</a:t>
            </a:r>
            <a:r>
              <a:rPr lang="pl-PL" sz="2400" dirty="0" smtClean="0"/>
              <a:t> go </a:t>
            </a:r>
            <a:r>
              <a:rPr lang="pl-PL" sz="2400" dirty="0" err="1" smtClean="0"/>
              <a:t>some</a:t>
            </a:r>
            <a:r>
              <a:rPr lang="pl-PL" sz="2400" dirty="0" smtClean="0"/>
              <a:t> third place</a:t>
            </a:r>
            <a:endParaRPr lang="pl-PL" sz="2400" dirty="0" smtClean="0"/>
          </a:p>
          <a:p>
            <a:endParaRPr lang="pl-PL" sz="2400" dirty="0"/>
          </a:p>
          <a:p>
            <a:r>
              <a:rPr lang="pl-PL" sz="2400" dirty="0" err="1" smtClean="0"/>
              <a:t>That's</a:t>
            </a:r>
            <a:r>
              <a:rPr lang="pl-PL" sz="2400" dirty="0" smtClean="0"/>
              <a:t> okay, </a:t>
            </a:r>
            <a:r>
              <a:rPr lang="pl-PL" sz="2400" dirty="0" err="1" smtClean="0"/>
              <a:t>however</a:t>
            </a:r>
            <a:r>
              <a:rPr lang="pl-PL" sz="2400" dirty="0" smtClean="0"/>
              <a:t>: </a:t>
            </a:r>
            <a:r>
              <a:rPr lang="pl-PL" sz="2400" dirty="0" err="1" smtClean="0"/>
              <a:t>at</a:t>
            </a:r>
            <a:r>
              <a:rPr lang="pl-PL" sz="2400" dirty="0" smtClean="0"/>
              <a:t> the same </a:t>
            </a:r>
            <a:r>
              <a:rPr lang="pl-PL" sz="2400" dirty="0" err="1" smtClean="0"/>
              <a:t>time</a:t>
            </a:r>
            <a:r>
              <a:rPr lang="pl-PL" sz="2400" dirty="0" smtClean="0"/>
              <a:t> </a:t>
            </a:r>
            <a:r>
              <a:rPr lang="pl-PL" sz="2400" dirty="0" err="1" smtClean="0"/>
              <a:t>you're</a:t>
            </a:r>
            <a:r>
              <a:rPr lang="pl-PL" sz="2400" dirty="0" smtClean="0"/>
              <a:t> </a:t>
            </a:r>
            <a:r>
              <a:rPr lang="pl-PL" sz="2400" dirty="0" err="1" smtClean="0"/>
              <a:t>condensing</a:t>
            </a:r>
            <a:r>
              <a:rPr lang="pl-PL" sz="2400" dirty="0" smtClean="0"/>
              <a:t> </a:t>
            </a:r>
            <a:r>
              <a:rPr lang="pl-PL" sz="2400" dirty="0" err="1" smtClean="0"/>
              <a:t>domains</a:t>
            </a:r>
            <a:r>
              <a:rPr lang="pl-PL" sz="2400" dirty="0" smtClean="0"/>
              <a:t> in order to </a:t>
            </a:r>
            <a:r>
              <a:rPr lang="pl-PL" sz="2400" dirty="0" err="1" smtClean="0"/>
              <a:t>dump</a:t>
            </a:r>
            <a:r>
              <a:rPr lang="pl-PL" sz="2400" dirty="0" smtClean="0"/>
              <a:t> </a:t>
            </a:r>
            <a:r>
              <a:rPr lang="pl-PL" sz="2400" dirty="0" err="1" smtClean="0"/>
              <a:t>wildcards</a:t>
            </a:r>
            <a:r>
              <a:rPr lang="pl-PL" sz="2400" dirty="0" smtClean="0"/>
              <a:t>, </a:t>
            </a:r>
            <a:r>
              <a:rPr lang="pl-PL" sz="2400" dirty="0" err="1" smtClean="0"/>
              <a:t>you</a:t>
            </a:r>
            <a:r>
              <a:rPr lang="pl-PL" sz="2400" dirty="0" smtClean="0"/>
              <a:t> </a:t>
            </a:r>
            <a:r>
              <a:rPr lang="pl-PL" sz="2400" dirty="0" err="1" smtClean="0"/>
              <a:t>can</a:t>
            </a:r>
            <a:r>
              <a:rPr lang="pl-PL" sz="2400" dirty="0" smtClean="0"/>
              <a:t> </a:t>
            </a:r>
            <a:r>
              <a:rPr lang="pl-PL" sz="2400" dirty="0" err="1" smtClean="0"/>
              <a:t>use</a:t>
            </a:r>
            <a:r>
              <a:rPr lang="pl-PL" sz="2400" dirty="0" smtClean="0"/>
              <a:t> </a:t>
            </a:r>
            <a:r>
              <a:rPr lang="pl-PL" sz="2400" dirty="0" err="1" smtClean="0"/>
              <a:t>passive</a:t>
            </a:r>
            <a:r>
              <a:rPr lang="pl-PL" sz="2400" dirty="0" smtClean="0"/>
              <a:t> </a:t>
            </a:r>
            <a:r>
              <a:rPr lang="pl-PL" sz="2400" dirty="0" smtClean="0"/>
              <a:t/>
            </a:r>
            <a:br>
              <a:rPr lang="pl-PL" sz="2400" dirty="0" smtClean="0"/>
            </a:br>
            <a:r>
              <a:rPr lang="pl-PL" sz="2400" dirty="0" smtClean="0"/>
              <a:t>DNS </a:t>
            </a:r>
            <a:r>
              <a:rPr lang="pl-PL" sz="2400" dirty="0" smtClean="0"/>
              <a:t>to </a:t>
            </a:r>
            <a:r>
              <a:rPr lang="pl-PL" sz="2400" dirty="0" err="1" smtClean="0"/>
              <a:t>also</a:t>
            </a:r>
            <a:r>
              <a:rPr lang="pl-PL" sz="2400" dirty="0" smtClean="0"/>
              <a:t> </a:t>
            </a:r>
            <a:r>
              <a:rPr lang="pl-PL" sz="2400" dirty="0" err="1" smtClean="0"/>
              <a:t>retrieve</a:t>
            </a:r>
            <a:r>
              <a:rPr lang="pl-PL" sz="2400" dirty="0" smtClean="0"/>
              <a:t> </a:t>
            </a:r>
            <a:r>
              <a:rPr lang="pl-PL" sz="2400" dirty="0" smtClean="0"/>
              <a:t>ALL the </a:t>
            </a:r>
            <a:r>
              <a:rPr lang="pl-PL" sz="2400" dirty="0" err="1" smtClean="0"/>
              <a:t>IPs</a:t>
            </a:r>
            <a:r>
              <a:rPr lang="pl-PL" sz="2400" dirty="0" smtClean="0"/>
              <a:t> </a:t>
            </a:r>
            <a:r>
              <a:rPr lang="pl-PL" sz="2400" dirty="0" err="1" smtClean="0"/>
              <a:t>that</a:t>
            </a:r>
            <a:r>
              <a:rPr lang="pl-PL" sz="2400" dirty="0" smtClean="0"/>
              <a:t> \*.example.com </a:t>
            </a:r>
            <a:r>
              <a:rPr lang="pl-PL" sz="2400" dirty="0" smtClean="0"/>
              <a:t/>
            </a:r>
            <a:br>
              <a:rPr lang="pl-PL" sz="2400" dirty="0" smtClean="0"/>
            </a:br>
            <a:r>
              <a:rPr lang="pl-PL" sz="2400" dirty="0" err="1" smtClean="0"/>
              <a:t>resolved</a:t>
            </a:r>
            <a:r>
              <a:rPr lang="pl-PL" sz="2400" dirty="0" smtClean="0"/>
              <a:t> </a:t>
            </a:r>
            <a:r>
              <a:rPr lang="pl-PL" sz="2400" dirty="0" smtClean="0"/>
              <a:t>to </a:t>
            </a:r>
            <a:r>
              <a:rPr lang="pl-PL" sz="2400" dirty="0" smtClean="0">
                <a:sym typeface="Wingdings"/>
              </a:rPr>
              <a:t></a:t>
            </a:r>
            <a:endParaRPr lang="pl-PL"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46</a:t>
            </a:fld>
            <a:endParaRPr lang="en-US"/>
          </a:p>
        </p:txBody>
      </p:sp>
    </p:spTree>
    <p:extLst>
      <p:ext uri="{BB962C8B-B14F-4D97-AF65-F5344CB8AC3E}">
        <p14:creationId xmlns:p14="http://schemas.microsoft.com/office/powerpoint/2010/main" val="42346505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Checking </a:t>
            </a:r>
            <a:r>
              <a:rPr lang="en-US" sz="3200" b="1" dirty="0" smtClean="0"/>
              <a:t>213.169.149.3 in Passive DNS?</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en-US" sz="2400" dirty="0" smtClean="0"/>
              <a:t>213.169.149.3 was </a:t>
            </a:r>
            <a:r>
              <a:rPr lang="en-US" sz="2400" dirty="0" smtClean="0"/>
              <a:t>another </a:t>
            </a:r>
            <a:r>
              <a:rPr lang="en-US" sz="2400" dirty="0" smtClean="0"/>
              <a:t>IP our </a:t>
            </a:r>
            <a:r>
              <a:rPr lang="en-US" sz="2400" dirty="0" smtClean="0"/>
              <a:t>original domains </a:t>
            </a:r>
            <a:r>
              <a:rPr lang="en-US" sz="2400" dirty="0" smtClean="0"/>
              <a:t>resolved to...</a:t>
            </a:r>
          </a:p>
          <a:p>
            <a:r>
              <a:rPr lang="en-US" sz="2400" dirty="0" smtClean="0"/>
              <a:t>$ </a:t>
            </a:r>
            <a:r>
              <a:rPr lang="en-US" sz="2400" dirty="0" err="1" smtClean="0"/>
              <a:t>dnsdb_query.py</a:t>
            </a:r>
            <a:r>
              <a:rPr lang="en-US" sz="2400" dirty="0" smtClean="0"/>
              <a:t> </a:t>
            </a:r>
            <a:r>
              <a:rPr lang="en-US" sz="2400" dirty="0"/>
              <a:t>-l </a:t>
            </a:r>
            <a:r>
              <a:rPr lang="en-US" sz="2400" dirty="0" smtClean="0"/>
              <a:t>1000000 –</a:t>
            </a:r>
            <a:r>
              <a:rPr lang="en-US" sz="2400" dirty="0"/>
              <a:t>i 213.169.149.3 &gt; </a:t>
            </a:r>
            <a:r>
              <a:rPr lang="en-US" sz="2400" dirty="0" err="1" smtClean="0"/>
              <a:t>tempb.txt</a:t>
            </a:r>
            <a:endParaRPr lang="en-US" sz="2400" dirty="0" smtClean="0"/>
          </a:p>
          <a:p>
            <a:r>
              <a:rPr lang="pl-PL" sz="2400" dirty="0"/>
              <a:t>$ wc -l </a:t>
            </a:r>
            <a:r>
              <a:rPr lang="pl-PL" sz="2400" dirty="0" err="1" smtClean="0"/>
              <a:t>tempb.txt</a:t>
            </a:r>
            <a:r>
              <a:rPr lang="pl-PL" sz="2400" b="1" dirty="0"/>
              <a:t/>
            </a:r>
            <a:br>
              <a:rPr lang="pl-PL" sz="2400" b="1" dirty="0"/>
            </a:br>
            <a:r>
              <a:rPr lang="en-US" sz="2400" dirty="0"/>
              <a:t>  </a:t>
            </a:r>
            <a:r>
              <a:rPr lang="en-US" sz="2400" dirty="0">
                <a:solidFill>
                  <a:srgbClr val="FF0000"/>
                </a:solidFill>
              </a:rPr>
              <a:t>16141</a:t>
            </a:r>
            <a:r>
              <a:rPr lang="en-US" sz="2400" dirty="0" smtClean="0"/>
              <a:t> </a:t>
            </a:r>
            <a:r>
              <a:rPr lang="en-US" sz="2400" dirty="0" err="1" smtClean="0"/>
              <a:t>tempb.txt</a:t>
            </a:r>
            <a:endParaRPr lang="en-US" sz="2400" dirty="0" smtClean="0"/>
          </a:p>
          <a:p>
            <a:r>
              <a:rPr lang="pl-PL" sz="2400" dirty="0" smtClean="0"/>
              <a:t>$ awk '{</a:t>
            </a:r>
            <a:r>
              <a:rPr lang="pl-PL" sz="2400" dirty="0" err="1" smtClean="0"/>
              <a:t>print</a:t>
            </a:r>
            <a:r>
              <a:rPr lang="pl-PL" sz="2400" dirty="0" smtClean="0"/>
              <a:t> $1}' &lt; </a:t>
            </a:r>
            <a:r>
              <a:rPr lang="pl-PL" sz="2400" dirty="0" err="1" smtClean="0"/>
              <a:t>tempb.txt</a:t>
            </a:r>
            <a:r>
              <a:rPr lang="pl-PL" sz="2400" dirty="0" smtClean="0"/>
              <a:t> &gt; tempb2.txt</a:t>
            </a:r>
          </a:p>
          <a:p>
            <a:r>
              <a:rPr lang="pl-PL" sz="2400" dirty="0" smtClean="0"/>
              <a:t>$ vi temp2.txt</a:t>
            </a:r>
            <a:br>
              <a:rPr lang="pl-PL" sz="2400" dirty="0" smtClean="0"/>
            </a:br>
            <a:r>
              <a:rPr lang="pl-PL" sz="2400" dirty="0" smtClean="0"/>
              <a:t>:1,$s/\(^.*\.\)\(.*\)\(\.com\.$\)/\2\3/</a:t>
            </a:r>
            <a:br>
              <a:rPr lang="pl-PL" sz="2400" dirty="0" smtClean="0"/>
            </a:br>
            <a:r>
              <a:rPr lang="pl-PL" sz="2400" dirty="0" smtClean="0"/>
              <a:t>:1,$s/\(^.*\.\)\(.*\)\(\.ru\.$\)/\2\3/</a:t>
            </a:r>
            <a:br>
              <a:rPr lang="pl-PL" sz="2400" dirty="0" smtClean="0"/>
            </a:br>
            <a:r>
              <a:rPr lang="en-US" sz="2400" dirty="0" smtClean="0"/>
              <a:t>:1,$s/\(^.*\.\)\(.*\)\(\.co\.uk\.$\)/\2\3/</a:t>
            </a:r>
            <a:r>
              <a:rPr lang="pl-PL" sz="2400" dirty="0" smtClean="0"/>
              <a:t/>
            </a:r>
            <a:br>
              <a:rPr lang="pl-PL" sz="2400" dirty="0" smtClean="0"/>
            </a:br>
            <a:r>
              <a:rPr lang="pl-PL" sz="2400" dirty="0" smtClean="0"/>
              <a:t>[etc]</a:t>
            </a:r>
            <a:br>
              <a:rPr lang="pl-PL" sz="2400" dirty="0" smtClean="0"/>
            </a:br>
            <a:r>
              <a:rPr lang="pl-PL" sz="2400" dirty="0" smtClean="0"/>
              <a:t>:wq</a:t>
            </a:r>
          </a:p>
          <a:p>
            <a:r>
              <a:rPr lang="en-US" sz="2400" dirty="0" smtClean="0"/>
              <a:t>$ sort tempb2</a:t>
            </a:r>
            <a:r>
              <a:rPr lang="en-US" sz="2400" dirty="0"/>
              <a:t>.txt | uniq &gt; </a:t>
            </a:r>
            <a:r>
              <a:rPr lang="en-US" sz="2400" dirty="0" smtClean="0"/>
              <a:t>tempb3</a:t>
            </a:r>
            <a:r>
              <a:rPr lang="en-US" sz="2400" dirty="0"/>
              <a:t>.</a:t>
            </a:r>
            <a:r>
              <a:rPr lang="en-US" sz="2400" dirty="0" smtClean="0"/>
              <a:t>txt</a:t>
            </a:r>
          </a:p>
          <a:p>
            <a:r>
              <a:rPr lang="en-US" sz="2400" dirty="0"/>
              <a:t>$ wc -l </a:t>
            </a:r>
            <a:r>
              <a:rPr lang="en-US" sz="2400" dirty="0" smtClean="0"/>
              <a:t>tempb3</a:t>
            </a:r>
            <a:r>
              <a:rPr lang="en-US" sz="2400" dirty="0"/>
              <a:t>.</a:t>
            </a:r>
            <a:r>
              <a:rPr lang="en-US" sz="2400" dirty="0" smtClean="0"/>
              <a:t>txt</a:t>
            </a:r>
            <a:br>
              <a:rPr lang="en-US" sz="2400" dirty="0" smtClean="0"/>
            </a:br>
            <a:r>
              <a:rPr lang="en-US" sz="2400" dirty="0" smtClean="0"/>
              <a:t> </a:t>
            </a:r>
            <a:r>
              <a:rPr lang="en-US" sz="2400" dirty="0" smtClean="0">
                <a:solidFill>
                  <a:srgbClr val="FF0000"/>
                </a:solidFill>
              </a:rPr>
              <a:t>97</a:t>
            </a:r>
            <a:r>
              <a:rPr lang="en-US" sz="2400" dirty="0" smtClean="0"/>
              <a:t> </a:t>
            </a:r>
            <a:r>
              <a:rPr lang="en-US" sz="2400" dirty="0"/>
              <a:t>temp3.txt</a:t>
            </a:r>
            <a:endParaRPr lang="pl-PL"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47</a:t>
            </a:fld>
            <a:endParaRPr lang="en-US"/>
          </a:p>
        </p:txBody>
      </p:sp>
    </p:spTree>
    <p:extLst>
      <p:ext uri="{BB962C8B-B14F-4D97-AF65-F5344CB8AC3E}">
        <p14:creationId xmlns:p14="http://schemas.microsoft.com/office/powerpoint/2010/main" val="112642942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Was It A "Waste" To Check That Second IP? No</a:t>
            </a:r>
            <a:endParaRPr lang="en-US" sz="3200" b="1" dirty="0"/>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en-US" sz="2400" dirty="0" smtClean="0"/>
              <a:t>There were 1,251 domains in ns IP 1, and 97 in ns IP 2</a:t>
            </a:r>
          </a:p>
          <a:p>
            <a:r>
              <a:rPr lang="en-US" sz="2400" dirty="0" smtClean="0"/>
              <a:t>Combining the two and </a:t>
            </a:r>
            <a:r>
              <a:rPr lang="en-US" sz="2400" dirty="0" err="1" smtClean="0"/>
              <a:t>uniq'ing</a:t>
            </a:r>
            <a:r>
              <a:rPr lang="en-US" sz="2400" dirty="0" smtClean="0"/>
              <a:t> the combined set, we saw 1,259 total domains (this implies that we found 8 new unique domains by checking that 2</a:t>
            </a:r>
            <a:r>
              <a:rPr lang="en-US" sz="2400" baseline="30000" dirty="0" smtClean="0"/>
              <a:t>nd</a:t>
            </a:r>
            <a:r>
              <a:rPr lang="en-US" sz="2400" dirty="0" smtClean="0"/>
              <a:t> name server):</a:t>
            </a:r>
            <a:br>
              <a:rPr lang="en-US" sz="2400" dirty="0" smtClean="0"/>
            </a:br>
            <a:r>
              <a:rPr lang="en-US" sz="2400" dirty="0" err="1" smtClean="0"/>
              <a:t>fastdrugcompany.ru</a:t>
            </a:r>
            <a:r>
              <a:rPr lang="en-US" sz="2400" dirty="0" smtClean="0"/>
              <a:t>.			</a:t>
            </a:r>
            <a:r>
              <a:rPr lang="en-US" sz="2400" dirty="0" smtClean="0">
                <a:sym typeface="Wingdings"/>
              </a:rPr>
              <a:t> MyCanadianPharmacy brand</a:t>
            </a:r>
            <a:r>
              <a:rPr lang="en-US" sz="2400" dirty="0" smtClean="0"/>
              <a:t/>
            </a:r>
            <a:br>
              <a:rPr lang="en-US" sz="2400" dirty="0" smtClean="0"/>
            </a:br>
            <a:r>
              <a:rPr lang="en-US" sz="2400" dirty="0" err="1" smtClean="0"/>
              <a:t>globalwelnessshop.ru</a:t>
            </a:r>
            <a:r>
              <a:rPr lang="en-US" sz="2400" dirty="0" smtClean="0"/>
              <a:t>.			</a:t>
            </a:r>
            <a:r>
              <a:rPr lang="en-US" sz="2400" dirty="0" smtClean="0">
                <a:sym typeface="Wingdings"/>
              </a:rPr>
              <a:t> Canadian Health&amp;Care Mall</a:t>
            </a:r>
            <a:r>
              <a:rPr lang="en-US" sz="2400" dirty="0" smtClean="0"/>
              <a:t/>
            </a:r>
            <a:br>
              <a:rPr lang="en-US" sz="2400" dirty="0" smtClean="0"/>
            </a:br>
            <a:r>
              <a:rPr lang="en-US" sz="2400" dirty="0" err="1" smtClean="0"/>
              <a:t>goodcarecompany.ru</a:t>
            </a:r>
            <a:r>
              <a:rPr lang="en-US" sz="2400" dirty="0" smtClean="0"/>
              <a:t>.			</a:t>
            </a:r>
            <a:r>
              <a:rPr lang="en-US" sz="2400" dirty="0">
                <a:sym typeface="Wingdings"/>
              </a:rPr>
              <a:t> Canadian Health&amp;Care </a:t>
            </a:r>
            <a:r>
              <a:rPr lang="en-US" sz="2400" dirty="0" smtClean="0">
                <a:sym typeface="Wingdings"/>
              </a:rPr>
              <a:t>Mall</a:t>
            </a:r>
            <a:r>
              <a:rPr lang="en-US" sz="2400" dirty="0" smtClean="0"/>
              <a:t/>
            </a:r>
            <a:br>
              <a:rPr lang="en-US" sz="2400" dirty="0" smtClean="0"/>
            </a:br>
            <a:r>
              <a:rPr lang="en-US" sz="2400" dirty="0" err="1" smtClean="0"/>
              <a:t>goodmedicinalshop.ru</a:t>
            </a:r>
            <a:r>
              <a:rPr lang="en-US" sz="2400" dirty="0" smtClean="0"/>
              <a:t>.			</a:t>
            </a:r>
            <a:r>
              <a:rPr lang="en-US" sz="2400" dirty="0">
                <a:sym typeface="Wingdings"/>
              </a:rPr>
              <a:t> MyCanadianPharmacy </a:t>
            </a:r>
            <a:r>
              <a:rPr lang="en-US" sz="2400" dirty="0" smtClean="0">
                <a:sym typeface="Wingdings"/>
              </a:rPr>
              <a:t>brand</a:t>
            </a:r>
            <a:r>
              <a:rPr lang="en-US" sz="2400" dirty="0" smtClean="0"/>
              <a:t/>
            </a:r>
            <a:br>
              <a:rPr lang="en-US" sz="2400" dirty="0" smtClean="0"/>
            </a:br>
            <a:r>
              <a:rPr lang="en-US" sz="2400" dirty="0" err="1" smtClean="0"/>
              <a:t>magiccuringsupply.ru</a:t>
            </a:r>
            <a:r>
              <a:rPr lang="en-US" sz="2400" dirty="0" smtClean="0"/>
              <a:t>.			</a:t>
            </a:r>
            <a:r>
              <a:rPr lang="en-US" sz="2400" dirty="0" smtClean="0">
                <a:sym typeface="Wingdings"/>
              </a:rPr>
              <a:t> Canadian Family Pharmacy</a:t>
            </a:r>
            <a:r>
              <a:rPr lang="en-US" sz="2400" dirty="0" smtClean="0"/>
              <a:t/>
            </a:r>
            <a:br>
              <a:rPr lang="en-US" sz="2400" dirty="0" smtClean="0"/>
            </a:br>
            <a:r>
              <a:rPr lang="en-US" sz="2400" dirty="0" err="1" smtClean="0"/>
              <a:t>remedialsafeexchange.ru</a:t>
            </a:r>
            <a:r>
              <a:rPr lang="en-US" sz="2400" dirty="0" smtClean="0"/>
              <a:t>.		</a:t>
            </a:r>
            <a:r>
              <a:rPr lang="en-US" sz="2400" dirty="0">
                <a:sym typeface="Wingdings"/>
              </a:rPr>
              <a:t> Canadian Health&amp;Care </a:t>
            </a:r>
            <a:r>
              <a:rPr lang="en-US" sz="2400" dirty="0" smtClean="0">
                <a:sym typeface="Wingdings"/>
              </a:rPr>
              <a:t>Mall</a:t>
            </a:r>
            <a:r>
              <a:rPr lang="en-US" sz="2400" dirty="0" smtClean="0"/>
              <a:t/>
            </a:r>
            <a:br>
              <a:rPr lang="en-US" sz="2400" dirty="0" smtClean="0"/>
            </a:br>
            <a:r>
              <a:rPr lang="en-US" sz="2400" dirty="0" err="1" smtClean="0"/>
              <a:t>robinettewillamina.ru</a:t>
            </a:r>
            <a:r>
              <a:rPr lang="en-US" sz="2400" dirty="0" smtClean="0"/>
              <a:t>.			</a:t>
            </a:r>
            <a:r>
              <a:rPr lang="en-US" sz="2400" dirty="0" smtClean="0">
                <a:sym typeface="Wingdings"/>
              </a:rPr>
              <a:t> [no logo]</a:t>
            </a:r>
            <a:r>
              <a:rPr lang="en-US" sz="2400" dirty="0" smtClean="0"/>
              <a:t/>
            </a:r>
            <a:br>
              <a:rPr lang="en-US" sz="2400" dirty="0" smtClean="0"/>
            </a:br>
            <a:r>
              <a:rPr lang="en-US" sz="2400" dirty="0" err="1" smtClean="0"/>
              <a:t>wilhelminacal.ru</a:t>
            </a:r>
            <a:r>
              <a:rPr lang="en-US" sz="2400" dirty="0" smtClean="0"/>
              <a:t>.				</a:t>
            </a:r>
            <a:r>
              <a:rPr lang="en-US" sz="2400" dirty="0" smtClean="0">
                <a:sym typeface="Wingdings"/>
              </a:rPr>
              <a:t> [no logo]</a:t>
            </a:r>
            <a:endParaRPr lang="en-US" sz="2400" dirty="0"/>
          </a:p>
          <a:p>
            <a:r>
              <a:rPr lang="pl-PL" sz="2400" dirty="0" smtClean="0"/>
              <a:t>We now know that this infrastructure isn't just</a:t>
            </a:r>
            <a:r>
              <a:rPr lang="pl-PL" sz="2400" dirty="0"/>
              <a:t> </a:t>
            </a:r>
            <a:r>
              <a:rPr lang="pl-PL" sz="2400" dirty="0" smtClean="0"/>
              <a:t>in use by "</a:t>
            </a:r>
            <a:r>
              <a:rPr lang="en-US" sz="2400" dirty="0">
                <a:sym typeface="Wingdings"/>
              </a:rPr>
              <a:t>Canadian Health&amp;Care </a:t>
            </a:r>
            <a:r>
              <a:rPr lang="en-US" sz="2400" dirty="0" smtClean="0">
                <a:sym typeface="Wingdings"/>
              </a:rPr>
              <a:t>Mall"</a:t>
            </a:r>
            <a:endParaRPr lang="pl-PL"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48</a:t>
            </a:fld>
            <a:endParaRPr lang="en-US"/>
          </a:p>
        </p:txBody>
      </p:sp>
    </p:spTree>
    <p:extLst>
      <p:ext uri="{BB962C8B-B14F-4D97-AF65-F5344CB8AC3E}">
        <p14:creationId xmlns:p14="http://schemas.microsoft.com/office/powerpoint/2010/main" val="404360346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solidFill>
                  <a:srgbClr val="000000"/>
                </a:solidFill>
              </a:rPr>
              <a:t>Domain to IPs: Passively "Resolving" IPs</a:t>
            </a:r>
            <a:endParaRPr lang="en-US" sz="3200" b="1" dirty="0">
              <a:solidFill>
                <a:srgbClr val="000000"/>
              </a:solidFill>
            </a:endParaRPr>
          </a:p>
        </p:txBody>
      </p:sp>
      <p:sp>
        <p:nvSpPr>
          <p:cNvPr id="3" name="Content Placeholder 2"/>
          <p:cNvSpPr>
            <a:spLocks noGrp="1"/>
          </p:cNvSpPr>
          <p:nvPr>
            <p:ph idx="1"/>
          </p:nvPr>
        </p:nvSpPr>
        <p:spPr>
          <a:xfrm>
            <a:off x="267368" y="846581"/>
            <a:ext cx="8609264" cy="5509769"/>
          </a:xfrm>
        </p:spPr>
        <p:txBody>
          <a:bodyPr numCol="1" spcCol="137160">
            <a:normAutofit/>
          </a:bodyPr>
          <a:lstStyle/>
          <a:p>
            <a:r>
              <a:rPr lang="en-US" sz="2400" dirty="0" smtClean="0"/>
              <a:t>When we resolved our original six domains, we only looked at what they </a:t>
            </a:r>
            <a:r>
              <a:rPr lang="en-US" sz="2400" i="1" u="sng" dirty="0" smtClean="0"/>
              <a:t>currently</a:t>
            </a:r>
            <a:r>
              <a:rPr lang="en-US" sz="2400" dirty="0" smtClean="0"/>
              <a:t> resolved to (we used dig)...</a:t>
            </a:r>
            <a:endParaRPr lang="en-US" sz="2400" dirty="0" smtClean="0">
              <a:solidFill>
                <a:srgbClr val="FF0000"/>
              </a:solidFill>
            </a:endParaRPr>
          </a:p>
          <a:p>
            <a:endParaRPr lang="en-US" sz="2400" dirty="0">
              <a:solidFill>
                <a:srgbClr val="000000"/>
              </a:solidFill>
            </a:endParaRPr>
          </a:p>
          <a:p>
            <a:r>
              <a:rPr lang="en-US" sz="2400" dirty="0" smtClean="0">
                <a:solidFill>
                  <a:srgbClr val="000000"/>
                </a:solidFill>
              </a:rPr>
              <a:t>We could just as readily have looked at what they currently </a:t>
            </a:r>
            <a:r>
              <a:rPr lang="en-US" sz="2400" i="1" u="sng" dirty="0" smtClean="0">
                <a:solidFill>
                  <a:srgbClr val="000000"/>
                </a:solidFill>
              </a:rPr>
              <a:t>and previously</a:t>
            </a:r>
            <a:r>
              <a:rPr lang="en-US" sz="2400" dirty="0" smtClean="0">
                <a:solidFill>
                  <a:srgbClr val="000000"/>
                </a:solidFill>
              </a:rPr>
              <a:t> resolved to in passive DNS...</a:t>
            </a:r>
          </a:p>
          <a:p>
            <a:endParaRPr lang="en-US" sz="2400" dirty="0">
              <a:solidFill>
                <a:srgbClr val="000000"/>
              </a:solidFill>
            </a:endParaRPr>
          </a:p>
          <a:p>
            <a:r>
              <a:rPr lang="en-US" sz="2400" dirty="0" smtClean="0">
                <a:solidFill>
                  <a:srgbClr val="000000"/>
                </a:solidFill>
              </a:rPr>
              <a:t>We can also check not just for one specific FQDN, we can actually look at ALL the wildcarded domains associated with a single level domain name...</a:t>
            </a:r>
          </a:p>
        </p:txBody>
      </p:sp>
      <p:sp>
        <p:nvSpPr>
          <p:cNvPr id="4" name="Slide Number Placeholder 3"/>
          <p:cNvSpPr>
            <a:spLocks noGrp="1"/>
          </p:cNvSpPr>
          <p:nvPr>
            <p:ph type="sldNum" sz="quarter" idx="12"/>
          </p:nvPr>
        </p:nvSpPr>
        <p:spPr/>
        <p:txBody>
          <a:bodyPr/>
          <a:lstStyle/>
          <a:p>
            <a:fld id="{4D4BB8BD-F8C0-4544-BAE3-59EE5C16151F}" type="slidenum">
              <a:rPr lang="en-US" smtClean="0"/>
              <a:t>49</a:t>
            </a:fld>
            <a:endParaRPr lang="en-US"/>
          </a:p>
        </p:txBody>
      </p:sp>
    </p:spTree>
    <p:extLst>
      <p:ext uri="{BB962C8B-B14F-4D97-AF65-F5344CB8AC3E}">
        <p14:creationId xmlns:p14="http://schemas.microsoft.com/office/powerpoint/2010/main" val="35843610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460705"/>
          </a:xfrm>
        </p:spPr>
        <p:txBody>
          <a:bodyPr>
            <a:normAutofit/>
          </a:bodyPr>
          <a:lstStyle/>
          <a:p>
            <a:r>
              <a:rPr lang="en-US" sz="3200" b="1" dirty="0" smtClean="0"/>
              <a:t>My Background</a:t>
            </a:r>
            <a:endParaRPr lang="en-US" sz="3200" b="1" dirty="0"/>
          </a:p>
        </p:txBody>
      </p:sp>
      <p:sp>
        <p:nvSpPr>
          <p:cNvPr id="3" name="Content Placeholder 2"/>
          <p:cNvSpPr>
            <a:spLocks noGrp="1"/>
          </p:cNvSpPr>
          <p:nvPr>
            <p:ph idx="1"/>
          </p:nvPr>
        </p:nvSpPr>
        <p:spPr>
          <a:xfrm>
            <a:off x="267368" y="751000"/>
            <a:ext cx="8609264" cy="5605351"/>
          </a:xfrm>
        </p:spPr>
        <p:txBody>
          <a:bodyPr>
            <a:normAutofit/>
          </a:bodyPr>
          <a:lstStyle/>
          <a:p>
            <a:r>
              <a:rPr lang="en-US" sz="2400" dirty="0" smtClean="0"/>
              <a:t>My Ph.D. is in Production and Operations Management</a:t>
            </a:r>
          </a:p>
          <a:p>
            <a:r>
              <a:rPr lang="en-US" sz="2400" dirty="0" smtClean="0"/>
              <a:t>Spent ~28 yrs at the </a:t>
            </a:r>
            <a:r>
              <a:rPr lang="en-US" sz="2400" dirty="0" err="1" smtClean="0"/>
              <a:t>Univ</a:t>
            </a:r>
            <a:r>
              <a:rPr lang="en-US" sz="2400" dirty="0" smtClean="0"/>
              <a:t> of Oregon Computing Center in Eugene</a:t>
            </a:r>
          </a:p>
          <a:p>
            <a:pPr lvl="1"/>
            <a:r>
              <a:rPr lang="en-US" sz="2000" dirty="0" smtClean="0"/>
              <a:t>Worked under contract for Internet2 (the U.S. counterpart to </a:t>
            </a:r>
            <a:r>
              <a:rPr lang="en-US" sz="2000" dirty="0" err="1" smtClean="0"/>
              <a:t>Canarie.CA</a:t>
            </a:r>
            <a:r>
              <a:rPr lang="en-US" sz="2000" dirty="0" smtClean="0"/>
              <a:t>) as their Nationwide Security Programs Manager </a:t>
            </a:r>
            <a:r>
              <a:rPr lang="en-US" sz="2000" dirty="0" smtClean="0"/>
              <a:t>under contract through UO, including </a:t>
            </a:r>
            <a:r>
              <a:rPr lang="en-US" sz="2000" dirty="0" smtClean="0"/>
              <a:t>running the highly successful InCommon SSL/TLS Certificate Program and the InCommon Multifactor Program</a:t>
            </a:r>
          </a:p>
          <a:p>
            <a:r>
              <a:rPr lang="en-US" sz="2400" dirty="0" smtClean="0"/>
              <a:t>I left UO in 4Q14 to go to work for Internet Hall of Fame award recipient Paul Vixie and his new company, Farsight Security, Inc.</a:t>
            </a:r>
            <a:endParaRPr lang="en-US" sz="2400" dirty="0" smtClean="0"/>
          </a:p>
          <a:p>
            <a:r>
              <a:rPr lang="en-US" sz="2400" dirty="0" smtClean="0"/>
              <a:t>I remain active in a variety of industry-related roles including:</a:t>
            </a:r>
          </a:p>
          <a:p>
            <a:pPr lvl="1"/>
            <a:r>
              <a:rPr lang="en-US" sz="2000" dirty="0" smtClean="0"/>
              <a:t>Senior </a:t>
            </a:r>
            <a:r>
              <a:rPr lang="en-US" sz="2000" dirty="0"/>
              <a:t>T</a:t>
            </a:r>
            <a:r>
              <a:rPr lang="en-US" sz="2000" dirty="0" smtClean="0"/>
              <a:t>echnical Advisor, M3AAWG (I also lead the Identity Management SIG, and am particularly active in the anti-Pervasive Monitoring SIG)</a:t>
            </a:r>
          </a:p>
          <a:p>
            <a:pPr lvl="1"/>
            <a:r>
              <a:rPr lang="en-US" sz="2000" dirty="0" smtClean="0"/>
              <a:t>I remain on the Technical Advisory Group of the REN-ISAC</a:t>
            </a:r>
          </a:p>
          <a:p>
            <a:pPr lvl="1"/>
            <a:r>
              <a:rPr lang="en-US" sz="2000" dirty="0" smtClean="0"/>
              <a:t>I'm a Strategic Advisor, Online Trust Alliance (OTA)</a:t>
            </a:r>
            <a:endParaRPr lang="en-US" sz="2000" dirty="0" smtClean="0"/>
          </a:p>
          <a:p>
            <a:pPr lvl="1"/>
            <a:r>
              <a:rPr lang="en-US" sz="2000" dirty="0" smtClean="0"/>
              <a:t>Board Member, Coalition Against Unsolicited Commercial Email (CAUCE)</a:t>
            </a:r>
          </a:p>
          <a:p>
            <a:pPr lvl="1"/>
            <a:r>
              <a:rPr lang="en-US" sz="2000" dirty="0" smtClean="0"/>
              <a:t>Community Representative, Broadband Internet Technical Advisory Group</a:t>
            </a:r>
          </a:p>
        </p:txBody>
      </p:sp>
      <p:sp>
        <p:nvSpPr>
          <p:cNvPr id="4" name="Slide Number Placeholder 3"/>
          <p:cNvSpPr>
            <a:spLocks noGrp="1"/>
          </p:cNvSpPr>
          <p:nvPr>
            <p:ph type="sldNum" sz="quarter" idx="12"/>
          </p:nvPr>
        </p:nvSpPr>
        <p:spPr/>
        <p:txBody>
          <a:bodyPr/>
          <a:lstStyle/>
          <a:p>
            <a:fld id="{4D4BB8BD-F8C0-4544-BAE3-59EE5C16151F}" type="slidenum">
              <a:rPr lang="en-US" smtClean="0"/>
              <a:t>5</a:t>
            </a:fld>
            <a:endParaRPr lang="en-US"/>
          </a:p>
        </p:txBody>
      </p:sp>
    </p:spTree>
    <p:extLst>
      <p:ext uri="{BB962C8B-B14F-4D97-AF65-F5344CB8AC3E}">
        <p14:creationId xmlns:p14="http://schemas.microsoft.com/office/powerpoint/2010/main" val="428046314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861678"/>
          </a:xfrm>
        </p:spPr>
        <p:txBody>
          <a:bodyPr>
            <a:normAutofit/>
          </a:bodyPr>
          <a:lstStyle/>
          <a:p>
            <a:r>
              <a:rPr lang="en-US" sz="3200" b="1" dirty="0" smtClean="0"/>
              <a:t>For Example, What Do We See If We Check *.</a:t>
            </a:r>
            <a:r>
              <a:rPr lang="en-US" sz="3200" b="1" dirty="0" err="1" smtClean="0"/>
              <a:t>hwqdjzbw.eu</a:t>
            </a:r>
            <a:r>
              <a:rPr lang="en-US" sz="3200" b="1" dirty="0" smtClean="0"/>
              <a:t>? It's Been On </a:t>
            </a:r>
            <a:r>
              <a:rPr lang="en-US" sz="3200" b="1" dirty="0" smtClean="0">
                <a:solidFill>
                  <a:srgbClr val="FF0000"/>
                </a:solidFill>
              </a:rPr>
              <a:t>84 Different IPs</a:t>
            </a:r>
            <a:r>
              <a:rPr lang="en-US" sz="3200" b="1" dirty="0" smtClean="0"/>
              <a:t>...</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a:t>$ </a:t>
            </a:r>
            <a:r>
              <a:rPr lang="en-US" sz="2400" dirty="0" err="1"/>
              <a:t>dnsdb_query.py</a:t>
            </a:r>
            <a:r>
              <a:rPr lang="en-US" sz="2400" dirty="0"/>
              <a:t> -r </a:t>
            </a:r>
            <a:r>
              <a:rPr lang="en-US" sz="2400" dirty="0" smtClean="0"/>
              <a:t>\*.</a:t>
            </a:r>
            <a:r>
              <a:rPr lang="en-US" sz="2400" b="1" dirty="0" err="1" smtClean="0"/>
              <a:t>hwqdjzbw.eu</a:t>
            </a:r>
            <a:r>
              <a:rPr lang="en-US" sz="2400" dirty="0"/>
              <a:t>/A | grep -v ";;</a:t>
            </a:r>
            <a:r>
              <a:rPr lang="en-US" sz="2400" dirty="0" smtClean="0"/>
              <a:t>"</a:t>
            </a:r>
            <a:br>
              <a:rPr lang="en-US" sz="2400" dirty="0" smtClean="0"/>
            </a:br>
            <a:r>
              <a:rPr lang="en-US" sz="2400" dirty="0" smtClean="0"/>
              <a:t> </a:t>
            </a:r>
            <a:r>
              <a:rPr lang="en-US" sz="2400" dirty="0"/>
              <a:t>| </a:t>
            </a:r>
            <a:r>
              <a:rPr lang="en-US" sz="2400" dirty="0" err="1"/>
              <a:t>sed</a:t>
            </a:r>
            <a:r>
              <a:rPr lang="en-US" sz="2400" dirty="0"/>
              <a:t> '/^$/d' </a:t>
            </a:r>
            <a:r>
              <a:rPr lang="en-US" sz="2400" dirty="0" smtClean="0"/>
              <a:t>| awk '{print $4}' | sort | uniq &gt; temp1.txt</a:t>
            </a:r>
          </a:p>
          <a:p>
            <a:r>
              <a:rPr lang="pl-PL" sz="2400" dirty="0" smtClean="0"/>
              <a:t>$ </a:t>
            </a:r>
            <a:r>
              <a:rPr lang="pl-PL" sz="2400" dirty="0" err="1" smtClean="0"/>
              <a:t>cat</a:t>
            </a:r>
            <a:r>
              <a:rPr lang="pl-PL" sz="2400" dirty="0" smtClean="0"/>
              <a:t> temp1.txt</a:t>
            </a:r>
            <a:r>
              <a:rPr lang="pl-PL" sz="2400" dirty="0"/>
              <a:t/>
            </a:r>
            <a:br>
              <a:rPr lang="pl-PL" sz="2400" dirty="0"/>
            </a:br>
            <a:r>
              <a:rPr lang="pl-PL" sz="2400" dirty="0" smtClean="0"/>
              <a:t>1.202.90.114</a:t>
            </a:r>
            <a:br>
              <a:rPr lang="pl-PL" sz="2400" dirty="0" smtClean="0"/>
            </a:br>
            <a:r>
              <a:rPr lang="pl-PL" sz="2400" dirty="0" smtClean="0"/>
              <a:t>103.16.198.47</a:t>
            </a:r>
            <a:br>
              <a:rPr lang="pl-PL" sz="2400" dirty="0" smtClean="0"/>
            </a:br>
            <a:r>
              <a:rPr lang="pl-PL" sz="2400" dirty="0" smtClean="0"/>
              <a:t>103.224.23.181</a:t>
            </a:r>
            <a:br>
              <a:rPr lang="pl-PL" sz="2400" dirty="0" smtClean="0"/>
            </a:br>
            <a:r>
              <a:rPr lang="pl-PL" sz="2400" dirty="0" smtClean="0"/>
              <a:t>103.238.216.219</a:t>
            </a:r>
            <a:br>
              <a:rPr lang="pl-PL" sz="2400" dirty="0" smtClean="0"/>
            </a:br>
            <a:r>
              <a:rPr lang="pl-PL" sz="2400" dirty="0" smtClean="0"/>
              <a:t>103.249.84.123</a:t>
            </a:r>
            <a:br>
              <a:rPr lang="pl-PL" sz="2400" dirty="0" smtClean="0"/>
            </a:br>
            <a:r>
              <a:rPr lang="pl-PL" sz="2400" dirty="0" smtClean="0"/>
              <a:t>103.31.251.244</a:t>
            </a:r>
            <a:br>
              <a:rPr lang="pl-PL" sz="2400" dirty="0" smtClean="0"/>
            </a:br>
            <a:r>
              <a:rPr lang="pl-PL" sz="2400" dirty="0" smtClean="0"/>
              <a:t>109.162.16.153</a:t>
            </a:r>
            <a:br>
              <a:rPr lang="pl-PL" sz="2400" dirty="0" smtClean="0"/>
            </a:br>
            <a:r>
              <a:rPr lang="pl-PL" sz="2400" dirty="0" smtClean="0"/>
              <a:t>109.251.176.16</a:t>
            </a:r>
            <a:br>
              <a:rPr lang="pl-PL" sz="2400" dirty="0" smtClean="0"/>
            </a:br>
            <a:r>
              <a:rPr lang="pl-PL" sz="2400" dirty="0" smtClean="0"/>
              <a:t>110.74.129.145</a:t>
            </a:r>
            <a:br>
              <a:rPr lang="pl-PL" sz="2400" dirty="0" smtClean="0"/>
            </a:br>
            <a:r>
              <a:rPr lang="pl-PL" sz="2400" dirty="0" smtClean="0"/>
              <a:t>111.184.108.234</a:t>
            </a:r>
            <a:br>
              <a:rPr lang="pl-PL" sz="2400" dirty="0" smtClean="0"/>
            </a:br>
            <a:r>
              <a:rPr lang="pl-PL" sz="2400" dirty="0" smtClean="0"/>
              <a:t>[etc]</a:t>
            </a:r>
            <a:endParaRPr lang="pl-PL"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50</a:t>
            </a:fld>
            <a:endParaRPr lang="en-US"/>
          </a:p>
        </p:txBody>
      </p:sp>
    </p:spTree>
    <p:extLst>
      <p:ext uri="{BB962C8B-B14F-4D97-AF65-F5344CB8AC3E}">
        <p14:creationId xmlns:p14="http://schemas.microsoft.com/office/powerpoint/2010/main" val="11534168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We Can Find The IPs Used By Variants of </a:t>
            </a:r>
            <a:br>
              <a:rPr lang="en-US" sz="3200" b="1" dirty="0" smtClean="0"/>
            </a:br>
            <a:r>
              <a:rPr lang="en-US" sz="3200" b="1" dirty="0" smtClean="0"/>
              <a:t>Our Other Five Original Domains, Too..</a:t>
            </a:r>
            <a:endParaRPr lang="en-US" sz="3200" b="1" dirty="0"/>
          </a:p>
        </p:txBody>
      </p:sp>
      <p:sp>
        <p:nvSpPr>
          <p:cNvPr id="3" name="Content Placeholder 2"/>
          <p:cNvSpPr>
            <a:spLocks noGrp="1"/>
          </p:cNvSpPr>
          <p:nvPr>
            <p:ph idx="1"/>
          </p:nvPr>
        </p:nvSpPr>
        <p:spPr>
          <a:xfrm>
            <a:off x="267368" y="846583"/>
            <a:ext cx="8609264" cy="5509768"/>
          </a:xfrm>
        </p:spPr>
        <p:txBody>
          <a:bodyPr>
            <a:normAutofit/>
          </a:bodyPr>
          <a:lstStyle/>
          <a:p>
            <a:r>
              <a:rPr lang="en-US" sz="2400" dirty="0"/>
              <a:t>$ </a:t>
            </a:r>
            <a:r>
              <a:rPr lang="en-US" sz="2400" dirty="0" err="1"/>
              <a:t>dnsdb_query.py</a:t>
            </a:r>
            <a:r>
              <a:rPr lang="en-US" sz="2400" dirty="0"/>
              <a:t> -r </a:t>
            </a:r>
            <a:r>
              <a:rPr lang="en-US" sz="2400" dirty="0" smtClean="0"/>
              <a:t>\*.</a:t>
            </a:r>
            <a:r>
              <a:rPr lang="en-US" sz="2400" b="1" dirty="0" err="1" smtClean="0"/>
              <a:t>mymedicinalstore.in</a:t>
            </a:r>
            <a:r>
              <a:rPr lang="en-US" sz="2400" dirty="0" smtClean="0"/>
              <a:t>/</a:t>
            </a:r>
            <a:r>
              <a:rPr lang="en-US" sz="2400" dirty="0"/>
              <a:t>A | grep -v ";;</a:t>
            </a:r>
            <a:r>
              <a:rPr lang="en-US" sz="2400" dirty="0" smtClean="0"/>
              <a:t>"</a:t>
            </a:r>
            <a:br>
              <a:rPr lang="en-US" sz="2400" dirty="0" smtClean="0"/>
            </a:br>
            <a:r>
              <a:rPr lang="en-US" sz="2400" dirty="0" smtClean="0"/>
              <a:t> </a:t>
            </a:r>
            <a:r>
              <a:rPr lang="en-US" sz="2400" dirty="0"/>
              <a:t>| </a:t>
            </a:r>
            <a:r>
              <a:rPr lang="en-US" sz="2400" dirty="0" err="1"/>
              <a:t>sed</a:t>
            </a:r>
            <a:r>
              <a:rPr lang="en-US" sz="2400" dirty="0"/>
              <a:t> '/^$/d' </a:t>
            </a:r>
            <a:r>
              <a:rPr lang="en-US" sz="2400" dirty="0" smtClean="0"/>
              <a:t>| awk '{print $4}' | sort | uniq &gt; temp2.txt</a:t>
            </a:r>
            <a:endParaRPr lang="en-US" sz="2400" dirty="0"/>
          </a:p>
          <a:p>
            <a:r>
              <a:rPr lang="en-US" sz="2400" dirty="0" smtClean="0"/>
              <a:t>$ </a:t>
            </a:r>
            <a:r>
              <a:rPr lang="en-US" sz="2400" dirty="0" err="1" smtClean="0"/>
              <a:t>dnsdb_query.py</a:t>
            </a:r>
            <a:r>
              <a:rPr lang="en-US" sz="2400" dirty="0" smtClean="0"/>
              <a:t> </a:t>
            </a:r>
            <a:r>
              <a:rPr lang="en-US" sz="2400" dirty="0"/>
              <a:t>-r </a:t>
            </a:r>
            <a:r>
              <a:rPr lang="en-US" sz="2400" dirty="0" smtClean="0"/>
              <a:t>\*.</a:t>
            </a:r>
            <a:r>
              <a:rPr lang="en-US" sz="2400" b="1" dirty="0" err="1" smtClean="0"/>
              <a:t>besthealingelement.ru</a:t>
            </a:r>
            <a:r>
              <a:rPr lang="en-US" sz="2400" dirty="0"/>
              <a:t>/A | grep -v ";;" </a:t>
            </a:r>
            <a:r>
              <a:rPr lang="en-US" sz="2400" dirty="0" smtClean="0"/>
              <a:t/>
            </a:r>
            <a:br>
              <a:rPr lang="en-US" sz="2400" dirty="0" smtClean="0"/>
            </a:br>
            <a:r>
              <a:rPr lang="en-US" sz="2400" dirty="0" smtClean="0"/>
              <a:t>| </a:t>
            </a:r>
            <a:r>
              <a:rPr lang="en-US" sz="2400" dirty="0" err="1"/>
              <a:t>sed</a:t>
            </a:r>
            <a:r>
              <a:rPr lang="en-US" sz="2400" dirty="0"/>
              <a:t> '/^$/d' | awk '{print $4}</a:t>
            </a:r>
            <a:r>
              <a:rPr lang="en-US" sz="2400" dirty="0" smtClean="0"/>
              <a:t>' | sort | uniq </a:t>
            </a:r>
            <a:r>
              <a:rPr lang="en-US" sz="2400" dirty="0"/>
              <a:t>&gt; temp3.</a:t>
            </a:r>
            <a:r>
              <a:rPr lang="en-US" sz="2400" dirty="0" smtClean="0"/>
              <a:t>txt</a:t>
            </a:r>
          </a:p>
          <a:p>
            <a:r>
              <a:rPr lang="en-US" sz="2400" dirty="0" smtClean="0"/>
              <a:t>$ </a:t>
            </a:r>
            <a:r>
              <a:rPr lang="en-US" sz="2400" dirty="0" err="1" smtClean="0"/>
              <a:t>dnsdb_query.py</a:t>
            </a:r>
            <a:r>
              <a:rPr lang="en-US" sz="2400" dirty="0" smtClean="0"/>
              <a:t> </a:t>
            </a:r>
            <a:r>
              <a:rPr lang="en-US" sz="2400" dirty="0"/>
              <a:t>-r </a:t>
            </a:r>
            <a:r>
              <a:rPr lang="en-US" sz="2400" dirty="0" smtClean="0"/>
              <a:t>\*.</a:t>
            </a:r>
            <a:r>
              <a:rPr lang="en-US" sz="2400" b="1" dirty="0" err="1" smtClean="0"/>
              <a:t>purepharmacygrouponline.ru</a:t>
            </a:r>
            <a:r>
              <a:rPr lang="en-US" sz="2400" dirty="0"/>
              <a:t>/A | grep -v ";;" | </a:t>
            </a:r>
            <a:r>
              <a:rPr lang="en-US" sz="2400" dirty="0" err="1"/>
              <a:t>sed</a:t>
            </a:r>
            <a:r>
              <a:rPr lang="en-US" sz="2400" dirty="0"/>
              <a:t> '/^$/d' | awk '{print $4}' </a:t>
            </a:r>
            <a:r>
              <a:rPr lang="en-US" sz="2400" dirty="0" smtClean="0"/>
              <a:t>| sort | uniq &gt; </a:t>
            </a:r>
            <a:r>
              <a:rPr lang="en-US" sz="2400" dirty="0"/>
              <a:t>temp4.</a:t>
            </a:r>
            <a:r>
              <a:rPr lang="en-US" sz="2400" dirty="0" smtClean="0"/>
              <a:t>txt</a:t>
            </a:r>
          </a:p>
          <a:p>
            <a:r>
              <a:rPr lang="en-US" sz="2400" dirty="0" smtClean="0"/>
              <a:t>$ </a:t>
            </a:r>
            <a:r>
              <a:rPr lang="en-US" sz="2400" dirty="0" err="1" smtClean="0"/>
              <a:t>dnsdb_query.py</a:t>
            </a:r>
            <a:r>
              <a:rPr lang="en-US" sz="2400" dirty="0" smtClean="0"/>
              <a:t> </a:t>
            </a:r>
            <a:r>
              <a:rPr lang="en-US" sz="2400" dirty="0"/>
              <a:t>-r </a:t>
            </a:r>
            <a:r>
              <a:rPr lang="en-US" sz="2400" dirty="0" smtClean="0"/>
              <a:t>\*.</a:t>
            </a:r>
            <a:r>
              <a:rPr lang="en-US" sz="2400" b="1" dirty="0" err="1" smtClean="0"/>
              <a:t>homedrugquality.com</a:t>
            </a:r>
            <a:r>
              <a:rPr lang="en-US" sz="2400" dirty="0"/>
              <a:t>/A | grep -v ";;" </a:t>
            </a:r>
            <a:r>
              <a:rPr lang="en-US" sz="2400" dirty="0" smtClean="0"/>
              <a:t/>
            </a:r>
            <a:br>
              <a:rPr lang="en-US" sz="2400" dirty="0" smtClean="0"/>
            </a:br>
            <a:r>
              <a:rPr lang="en-US" sz="2400" dirty="0" smtClean="0"/>
              <a:t>| </a:t>
            </a:r>
            <a:r>
              <a:rPr lang="en-US" sz="2400" dirty="0" err="1"/>
              <a:t>sed</a:t>
            </a:r>
            <a:r>
              <a:rPr lang="en-US" sz="2400" dirty="0"/>
              <a:t> '/^$/d' | awk '{print $4}' </a:t>
            </a:r>
            <a:r>
              <a:rPr lang="en-US" sz="2400" dirty="0" smtClean="0"/>
              <a:t>| sort | uniq &gt; </a:t>
            </a:r>
            <a:r>
              <a:rPr lang="en-US" sz="2400" dirty="0"/>
              <a:t>temp5.txt</a:t>
            </a:r>
            <a:endParaRPr lang="en-US" sz="2400" dirty="0" smtClean="0"/>
          </a:p>
          <a:p>
            <a:r>
              <a:rPr lang="en-US" sz="2400" dirty="0" smtClean="0"/>
              <a:t>$ </a:t>
            </a:r>
            <a:r>
              <a:rPr lang="en-US" sz="2400" dirty="0" err="1"/>
              <a:t>dnsdb_query.py</a:t>
            </a:r>
            <a:r>
              <a:rPr lang="en-US" sz="2400" dirty="0"/>
              <a:t> -r </a:t>
            </a:r>
            <a:r>
              <a:rPr lang="en-US" sz="2400" dirty="0" smtClean="0"/>
              <a:t>\*.</a:t>
            </a:r>
            <a:r>
              <a:rPr lang="en-US" sz="2400" b="1" dirty="0" err="1" smtClean="0"/>
              <a:t>onlinecuringbargain.in</a:t>
            </a:r>
            <a:r>
              <a:rPr lang="en-US" sz="2400" dirty="0"/>
              <a:t>/A | grep -v ";;" </a:t>
            </a:r>
            <a:r>
              <a:rPr lang="en-US" sz="2400" dirty="0" smtClean="0"/>
              <a:t/>
            </a:r>
            <a:br>
              <a:rPr lang="en-US" sz="2400" dirty="0" smtClean="0"/>
            </a:br>
            <a:r>
              <a:rPr lang="en-US" sz="2400" dirty="0" smtClean="0"/>
              <a:t>| </a:t>
            </a:r>
            <a:r>
              <a:rPr lang="en-US" sz="2400" dirty="0" err="1"/>
              <a:t>sed</a:t>
            </a:r>
            <a:r>
              <a:rPr lang="en-US" sz="2400" dirty="0"/>
              <a:t> '/^$/d' | awk '{print $4}' </a:t>
            </a:r>
            <a:r>
              <a:rPr lang="en-US" sz="2400" dirty="0" smtClean="0"/>
              <a:t>| sort | uniq &gt; temp6.txt</a:t>
            </a:r>
          </a:p>
          <a:p>
            <a:r>
              <a:rPr lang="en-US" sz="2400" dirty="0" smtClean="0"/>
              <a:t>$ cat temp1.</a:t>
            </a:r>
            <a:r>
              <a:rPr lang="en-US" sz="2400" dirty="0"/>
              <a:t>txt temp2.txt temp3.txt temp4.txt temp5.txt temp6.txt | sort |uniq &gt; temp-</a:t>
            </a:r>
            <a:r>
              <a:rPr lang="en-US" sz="2400" dirty="0" err="1"/>
              <a:t>all.txt</a:t>
            </a:r>
            <a:endParaRPr lang="en-US" sz="2400" dirty="0"/>
          </a:p>
          <a:p>
            <a:r>
              <a:rPr lang="en-US" sz="2400" dirty="0" smtClean="0"/>
              <a:t>$ wc </a:t>
            </a:r>
            <a:r>
              <a:rPr lang="en-US" sz="2400" dirty="0"/>
              <a:t>-l temp-</a:t>
            </a:r>
            <a:r>
              <a:rPr lang="en-US" sz="2400" dirty="0" err="1" smtClean="0"/>
              <a:t>all.txt</a:t>
            </a:r>
            <a:r>
              <a:rPr lang="en-US" sz="2400" dirty="0"/>
              <a:t/>
            </a:r>
            <a:br>
              <a:rPr lang="en-US" sz="2400" dirty="0"/>
            </a:br>
            <a:r>
              <a:rPr lang="en-US" sz="2400" dirty="0" smtClean="0"/>
              <a:t>    </a:t>
            </a:r>
            <a:r>
              <a:rPr lang="en-US" sz="2400" dirty="0" smtClean="0">
                <a:solidFill>
                  <a:srgbClr val="FF0000"/>
                </a:solidFill>
              </a:rPr>
              <a:t>298</a:t>
            </a:r>
            <a:r>
              <a:rPr lang="en-US" sz="2400" dirty="0" smtClean="0"/>
              <a:t> </a:t>
            </a:r>
            <a:r>
              <a:rPr lang="en-US" sz="2400" dirty="0"/>
              <a:t>temp-</a:t>
            </a:r>
            <a:r>
              <a:rPr lang="en-US" sz="2400" dirty="0" err="1" smtClean="0"/>
              <a:t>all.txt</a:t>
            </a:r>
            <a:r>
              <a:rPr lang="en-US" sz="2400" dirty="0"/>
              <a:t>	</a:t>
            </a:r>
            <a:r>
              <a:rPr lang="en-US" sz="2400" dirty="0" smtClean="0"/>
              <a:t> </a:t>
            </a:r>
            <a:r>
              <a:rPr lang="en-US" sz="2400" smtClean="0">
                <a:sym typeface="Wingdings"/>
              </a:rPr>
              <a:t> Total </a:t>
            </a:r>
            <a:r>
              <a:rPr lang="en-US" sz="2400" dirty="0" smtClean="0">
                <a:sym typeface="Wingdings"/>
              </a:rPr>
              <a:t>IPs tied to six </a:t>
            </a:r>
            <a:r>
              <a:rPr lang="en-US" sz="2400" smtClean="0">
                <a:sym typeface="Wingdings"/>
              </a:rPr>
              <a:t>original domains</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51</a:t>
            </a:fld>
            <a:endParaRPr lang="en-US"/>
          </a:p>
        </p:txBody>
      </p:sp>
    </p:spTree>
    <p:extLst>
      <p:ext uri="{BB962C8B-B14F-4D97-AF65-F5344CB8AC3E}">
        <p14:creationId xmlns:p14="http://schemas.microsoft.com/office/powerpoint/2010/main" val="14149077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665523"/>
          </a:xfrm>
        </p:spPr>
        <p:txBody>
          <a:bodyPr>
            <a:normAutofit/>
          </a:bodyPr>
          <a:lstStyle/>
          <a:p>
            <a:r>
              <a:rPr lang="en-US" sz="3200" b="1" dirty="0" smtClean="0"/>
              <a:t>Now Let's Find the Domains That Passive DNS Knows About Associated With Those 298 IP Addresses...</a:t>
            </a:r>
            <a:endParaRPr lang="en-US" sz="3200" b="1" dirty="0"/>
          </a:p>
        </p:txBody>
      </p:sp>
      <p:sp>
        <p:nvSpPr>
          <p:cNvPr id="3" name="Content Placeholder 2"/>
          <p:cNvSpPr>
            <a:spLocks noGrp="1"/>
          </p:cNvSpPr>
          <p:nvPr>
            <p:ph idx="1"/>
          </p:nvPr>
        </p:nvSpPr>
        <p:spPr>
          <a:xfrm>
            <a:off x="267368" y="1051401"/>
            <a:ext cx="8609264" cy="5304950"/>
          </a:xfrm>
        </p:spPr>
        <p:txBody>
          <a:bodyPr>
            <a:normAutofit/>
          </a:bodyPr>
          <a:lstStyle/>
          <a:p>
            <a:pPr marL="0" indent="0">
              <a:buNone/>
            </a:pPr>
            <a:r>
              <a:rPr lang="en-US" sz="2400" dirty="0" smtClean="0"/>
              <a:t>$ </a:t>
            </a:r>
            <a:r>
              <a:rPr lang="en-US" sz="2400" dirty="0" err="1" smtClean="0"/>
              <a:t>dnsdb_query.py</a:t>
            </a:r>
            <a:r>
              <a:rPr lang="en-US" sz="2400" dirty="0" smtClean="0"/>
              <a:t> </a:t>
            </a:r>
            <a:r>
              <a:rPr lang="en-US" sz="2400" dirty="0"/>
              <a:t>-l 1000000 -i 1.202.90.114 &gt;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103.16.198.47 &gt;&gt;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103.224.23.181 &gt;&gt;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103.237.33.165 &gt;&gt;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103.238.216.219 &gt;&gt;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103.247.211.241 &gt;&gt; temp-all-</a:t>
            </a:r>
            <a:r>
              <a:rPr lang="en-US" sz="2400" dirty="0" err="1" smtClean="0"/>
              <a:t>out.txt</a:t>
            </a:r>
            <a:endParaRPr lang="en-US" sz="2400" dirty="0"/>
          </a:p>
          <a:p>
            <a:pPr marL="0" indent="0">
              <a:buNone/>
            </a:pPr>
            <a:r>
              <a:rPr lang="en-US" sz="2400" dirty="0" smtClean="0"/>
              <a:t>$ </a:t>
            </a:r>
            <a:r>
              <a:rPr lang="en-US" sz="2400" dirty="0" err="1" smtClean="0"/>
              <a:t>dnsdb_query.py</a:t>
            </a:r>
            <a:r>
              <a:rPr lang="en-US" sz="2400" dirty="0" smtClean="0"/>
              <a:t> </a:t>
            </a:r>
            <a:r>
              <a:rPr lang="en-US" sz="2400" dirty="0"/>
              <a:t>-l 1000000 -i 103.249.84.123 &gt;&gt; temp-all-</a:t>
            </a:r>
            <a:r>
              <a:rPr lang="en-US" sz="2400" dirty="0" err="1" smtClean="0"/>
              <a:t>out.txt</a:t>
            </a:r>
            <a:endParaRPr lang="en-US" sz="2400" dirty="0" smtClean="0"/>
          </a:p>
          <a:p>
            <a:pPr marL="0" indent="0">
              <a:buNone/>
            </a:pPr>
            <a:r>
              <a:rPr lang="en-US" sz="2400" dirty="0" smtClean="0"/>
              <a:t>[etc]</a:t>
            </a:r>
          </a:p>
          <a:p>
            <a:pPr marL="0" indent="0">
              <a:buNone/>
            </a:pPr>
            <a:r>
              <a:rPr lang="en-US" sz="2400" dirty="0" smtClean="0"/>
              <a:t>$ wc </a:t>
            </a:r>
            <a:r>
              <a:rPr lang="en-US" sz="2400" dirty="0"/>
              <a:t>-l temp-all-</a:t>
            </a:r>
            <a:r>
              <a:rPr lang="en-US" sz="2400" dirty="0" err="1" smtClean="0"/>
              <a:t>out.txt</a:t>
            </a:r>
            <a:endParaRPr lang="en-US" sz="2400" dirty="0"/>
          </a:p>
          <a:p>
            <a:pPr marL="0" indent="0">
              <a:buNone/>
            </a:pPr>
            <a:r>
              <a:rPr lang="en-US" sz="2400" b="1" dirty="0">
                <a:solidFill>
                  <a:srgbClr val="FF0000"/>
                </a:solidFill>
              </a:rPr>
              <a:t>1568595</a:t>
            </a:r>
            <a:r>
              <a:rPr lang="en-US" sz="2400" dirty="0" smtClean="0"/>
              <a:t> </a:t>
            </a:r>
            <a:r>
              <a:rPr lang="en-US" sz="2400" dirty="0"/>
              <a:t>temp-all-</a:t>
            </a:r>
            <a:r>
              <a:rPr lang="en-US" sz="2400" dirty="0" err="1" smtClean="0"/>
              <a:t>out.txt</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52</a:t>
            </a:fld>
            <a:endParaRPr lang="en-US"/>
          </a:p>
        </p:txBody>
      </p:sp>
    </p:spTree>
    <p:extLst>
      <p:ext uri="{BB962C8B-B14F-4D97-AF65-F5344CB8AC3E}">
        <p14:creationId xmlns:p14="http://schemas.microsoft.com/office/powerpoint/2010/main" val="292149796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665523"/>
          </a:xfrm>
        </p:spPr>
        <p:txBody>
          <a:bodyPr>
            <a:normAutofit/>
          </a:bodyPr>
          <a:lstStyle/>
          <a:p>
            <a:r>
              <a:rPr lang="en-US" sz="3200" b="1" dirty="0" smtClean="0"/>
              <a:t>How Many Records Per IP?</a:t>
            </a:r>
            <a:endParaRPr lang="en-US" sz="3200" b="1" dirty="0"/>
          </a:p>
        </p:txBody>
      </p:sp>
      <p:sp>
        <p:nvSpPr>
          <p:cNvPr id="3" name="Content Placeholder 2"/>
          <p:cNvSpPr>
            <a:spLocks noGrp="1"/>
          </p:cNvSpPr>
          <p:nvPr>
            <p:ph idx="1"/>
          </p:nvPr>
        </p:nvSpPr>
        <p:spPr>
          <a:xfrm>
            <a:off x="267368" y="1051401"/>
            <a:ext cx="8609264" cy="5304950"/>
          </a:xfrm>
        </p:spPr>
        <p:txBody>
          <a:bodyPr>
            <a:normAutofit/>
          </a:bodyPr>
          <a:lstStyle/>
          <a:p>
            <a:r>
              <a:rPr lang="en-US" sz="2400" dirty="0"/>
              <a:t>283780 </a:t>
            </a:r>
            <a:r>
              <a:rPr lang="en-US" sz="2400" dirty="0" smtClean="0"/>
              <a:t>	95.31.192.232		[one of our original IPs]</a:t>
            </a:r>
            <a:br>
              <a:rPr lang="en-US" sz="2400" dirty="0" smtClean="0"/>
            </a:br>
            <a:r>
              <a:rPr lang="en-US" sz="2400" dirty="0" smtClean="0"/>
              <a:t>237615 	178.156.236.5		[</a:t>
            </a:r>
            <a:r>
              <a:rPr lang="en-US" sz="2400" dirty="0"/>
              <a:t>LEX Media Concepts </a:t>
            </a:r>
            <a:r>
              <a:rPr lang="en-US" sz="2400" dirty="0" smtClean="0"/>
              <a:t>SRL, RO]</a:t>
            </a:r>
            <a:br>
              <a:rPr lang="en-US" sz="2400" dirty="0" smtClean="0"/>
            </a:br>
            <a:r>
              <a:rPr lang="en-US" sz="2400" dirty="0" smtClean="0"/>
              <a:t>218151 	213.186.33.3		[</a:t>
            </a:r>
            <a:r>
              <a:rPr lang="en-US" sz="2400" dirty="0"/>
              <a:t>cluster015.</a:t>
            </a:r>
            <a:r>
              <a:rPr lang="en-US" sz="2400" dirty="0" smtClean="0"/>
              <a:t>ovh.net, FR]</a:t>
            </a:r>
            <a:br>
              <a:rPr lang="en-US" sz="2400" dirty="0" smtClean="0"/>
            </a:br>
            <a:r>
              <a:rPr lang="en-US" sz="2400" dirty="0" smtClean="0"/>
              <a:t>90111 	213.155.21.33		[</a:t>
            </a:r>
            <a:r>
              <a:rPr lang="en-US" sz="2400" dirty="0"/>
              <a:t>33.21.155.213.</a:t>
            </a:r>
            <a:r>
              <a:rPr lang="en-US" sz="2400" dirty="0" smtClean="0"/>
              <a:t>hosting.ua]</a:t>
            </a:r>
            <a:br>
              <a:rPr lang="en-US" sz="2400" dirty="0" smtClean="0"/>
            </a:br>
            <a:r>
              <a:rPr lang="en-US" sz="2400" dirty="0" smtClean="0"/>
              <a:t>74092 	193.105.154.202	[</a:t>
            </a:r>
            <a:r>
              <a:rPr lang="en-US" sz="2400" dirty="0" err="1"/>
              <a:t>CityNet</a:t>
            </a:r>
            <a:r>
              <a:rPr lang="en-US" sz="2400" dirty="0"/>
              <a:t> </a:t>
            </a:r>
            <a:r>
              <a:rPr lang="en-US" sz="2400" dirty="0" smtClean="0"/>
              <a:t>Line, LV]</a:t>
            </a:r>
            <a:br>
              <a:rPr lang="en-US" sz="2400" dirty="0" smtClean="0"/>
            </a:br>
            <a:r>
              <a:rPr lang="en-US" sz="2400" dirty="0" smtClean="0"/>
              <a:t>69444 	193.105.154.203	[ditto]</a:t>
            </a:r>
            <a:br>
              <a:rPr lang="en-US" sz="2400" dirty="0" smtClean="0"/>
            </a:br>
            <a:r>
              <a:rPr lang="en-US" sz="2400" dirty="0" smtClean="0"/>
              <a:t>52106 	103.16.198.47		[</a:t>
            </a:r>
            <a:r>
              <a:rPr lang="en-US" sz="2400" dirty="0"/>
              <a:t>PT. Jupiter </a:t>
            </a:r>
            <a:r>
              <a:rPr lang="en-US" sz="2400" dirty="0" err="1"/>
              <a:t>Jala</a:t>
            </a:r>
            <a:r>
              <a:rPr lang="en-US" sz="2400" dirty="0"/>
              <a:t> </a:t>
            </a:r>
            <a:r>
              <a:rPr lang="en-US" sz="2400" dirty="0" err="1" smtClean="0"/>
              <a:t>Arta</a:t>
            </a:r>
            <a:r>
              <a:rPr lang="en-US" sz="2400" dirty="0" smtClean="0"/>
              <a:t>, ID]</a:t>
            </a:r>
            <a:br>
              <a:rPr lang="en-US" sz="2400" dirty="0" smtClean="0"/>
            </a:br>
            <a:r>
              <a:rPr lang="en-US" sz="2400" dirty="0" smtClean="0"/>
              <a:t>46358 	85.17.138.159		[</a:t>
            </a:r>
            <a:r>
              <a:rPr lang="en-US" sz="2400" dirty="0" err="1" smtClean="0"/>
              <a:t>Leaseweb</a:t>
            </a:r>
            <a:r>
              <a:rPr lang="en-US" sz="2400" dirty="0" smtClean="0"/>
              <a:t>, NL]</a:t>
            </a:r>
            <a:br>
              <a:rPr lang="en-US" sz="2400" dirty="0" smtClean="0"/>
            </a:br>
            <a:r>
              <a:rPr lang="en-US" sz="2400" dirty="0" smtClean="0"/>
              <a:t>25458 	85.95.236.38		[</a:t>
            </a:r>
            <a:r>
              <a:rPr lang="en-US" sz="2400" dirty="0" err="1" smtClean="0"/>
              <a:t>Inetmar</a:t>
            </a:r>
            <a:r>
              <a:rPr lang="en-US" sz="2400" dirty="0" smtClean="0"/>
              <a:t> Internet, TR]</a:t>
            </a:r>
            <a:br>
              <a:rPr lang="en-US" sz="2400" dirty="0" smtClean="0"/>
            </a:br>
            <a:r>
              <a:rPr lang="en-US" sz="2400" dirty="0" smtClean="0"/>
              <a:t>25100 	212.66.44.121		[</a:t>
            </a:r>
            <a:r>
              <a:rPr lang="en-US" sz="2400" dirty="0" err="1"/>
              <a:t>Ints</a:t>
            </a:r>
            <a:r>
              <a:rPr lang="en-US" sz="2400" dirty="0"/>
              <a:t> Internet </a:t>
            </a:r>
            <a:r>
              <a:rPr lang="en-US" sz="2400" dirty="0" smtClean="0"/>
              <a:t>Host, Dialup_1, UA]</a:t>
            </a:r>
            <a:br>
              <a:rPr lang="en-US" sz="2400" dirty="0" smtClean="0"/>
            </a:br>
            <a:r>
              <a:rPr lang="en-US" sz="2400" dirty="0" smtClean="0"/>
              <a:t>19480 	91.198.137.39		[</a:t>
            </a:r>
            <a:r>
              <a:rPr lang="en-US" sz="2400" dirty="0"/>
              <a:t>Adrian Andreas </a:t>
            </a:r>
            <a:r>
              <a:rPr lang="en-US" sz="2400" dirty="0" err="1" smtClean="0"/>
              <a:t>Zajonz</a:t>
            </a:r>
            <a:r>
              <a:rPr lang="en-US" sz="2400" dirty="0" smtClean="0"/>
              <a:t>/Host1, DE]</a:t>
            </a:r>
            <a:br>
              <a:rPr lang="en-US" sz="2400" dirty="0" smtClean="0"/>
            </a:br>
            <a:r>
              <a:rPr lang="en-US" sz="2400" dirty="0" smtClean="0"/>
              <a:t>17989 	61.178.118.4		[</a:t>
            </a:r>
            <a:r>
              <a:rPr lang="en-US" sz="2400" dirty="0" err="1" smtClean="0"/>
              <a:t>Chinanet</a:t>
            </a:r>
            <a:r>
              <a:rPr lang="en-US" sz="2400" dirty="0" smtClean="0"/>
              <a:t> </a:t>
            </a:r>
            <a:r>
              <a:rPr lang="en-US" sz="2400" dirty="0"/>
              <a:t>Gansu </a:t>
            </a:r>
            <a:r>
              <a:rPr lang="en-US" sz="2400" dirty="0" smtClean="0"/>
              <a:t>province, CN]</a:t>
            </a:r>
            <a:br>
              <a:rPr lang="en-US" sz="2400" dirty="0" smtClean="0"/>
            </a:br>
            <a:r>
              <a:rPr lang="en-US" sz="2400" dirty="0" smtClean="0"/>
              <a:t>16862 	178.63.48.181		[</a:t>
            </a:r>
            <a:r>
              <a:rPr lang="en-US" sz="2400" dirty="0" err="1" smtClean="0"/>
              <a:t>Hetzner</a:t>
            </a:r>
            <a:r>
              <a:rPr lang="en-US" sz="2400" dirty="0" smtClean="0"/>
              <a:t> Datacenter 12, DE]</a:t>
            </a:r>
            <a:br>
              <a:rPr lang="en-US" sz="2400" dirty="0" smtClean="0"/>
            </a:br>
            <a:r>
              <a:rPr lang="en-US" sz="2400" dirty="0" smtClean="0"/>
              <a:t>[etc]</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53</a:t>
            </a:fld>
            <a:endParaRPr lang="en-US"/>
          </a:p>
        </p:txBody>
      </p:sp>
    </p:spTree>
    <p:extLst>
      <p:ext uri="{BB962C8B-B14F-4D97-AF65-F5344CB8AC3E}">
        <p14:creationId xmlns:p14="http://schemas.microsoft.com/office/powerpoint/2010/main" val="178143135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665523"/>
          </a:xfrm>
        </p:spPr>
        <p:txBody>
          <a:bodyPr>
            <a:normAutofit/>
          </a:bodyPr>
          <a:lstStyle/>
          <a:p>
            <a:r>
              <a:rPr lang="en-US" sz="3200" b="1" dirty="0" smtClean="0"/>
              <a:t>How Many FQDNs Per Domain?</a:t>
            </a:r>
            <a:endParaRPr lang="en-US" sz="3200" b="1" dirty="0"/>
          </a:p>
        </p:txBody>
      </p:sp>
      <p:sp>
        <p:nvSpPr>
          <p:cNvPr id="3" name="Content Placeholder 2"/>
          <p:cNvSpPr>
            <a:spLocks noGrp="1"/>
          </p:cNvSpPr>
          <p:nvPr>
            <p:ph idx="1"/>
          </p:nvPr>
        </p:nvSpPr>
        <p:spPr>
          <a:xfrm>
            <a:off x="267368" y="1051401"/>
            <a:ext cx="8609264" cy="5304950"/>
          </a:xfrm>
        </p:spPr>
        <p:txBody>
          <a:bodyPr numCol="2" spcCol="182880">
            <a:normAutofit/>
          </a:bodyPr>
          <a:lstStyle/>
          <a:p>
            <a:r>
              <a:rPr lang="en-US" sz="2400" dirty="0" smtClean="0"/>
              <a:t>89954 </a:t>
            </a:r>
            <a:r>
              <a:rPr lang="en-US" sz="2400" dirty="0" err="1"/>
              <a:t>google</a:t>
            </a:r>
            <a:r>
              <a:rPr lang="en-US" sz="2400" dirty="0" err="1">
                <a:solidFill>
                  <a:srgbClr val="FF0000"/>
                </a:solidFill>
              </a:rPr>
              <a:t>sydn</a:t>
            </a:r>
            <a:r>
              <a:rPr lang="en-US" sz="2400" dirty="0" err="1"/>
              <a:t>ication.com</a:t>
            </a:r>
            <a:r>
              <a:rPr lang="en-US" sz="2400" dirty="0" smtClean="0"/>
              <a:t>.</a:t>
            </a:r>
            <a:br>
              <a:rPr lang="en-US" sz="2400" dirty="0" smtClean="0"/>
            </a:br>
            <a:r>
              <a:rPr lang="en-US" sz="2400" dirty="0" smtClean="0"/>
              <a:t>12092 </a:t>
            </a:r>
            <a:r>
              <a:rPr lang="en-US" sz="2400" dirty="0" err="1"/>
              <a:t>radioshackstores.in</a:t>
            </a:r>
            <a:r>
              <a:rPr lang="en-US" sz="2400" dirty="0" smtClean="0"/>
              <a:t>.</a:t>
            </a:r>
            <a:br>
              <a:rPr lang="en-US" sz="2400" dirty="0" smtClean="0"/>
            </a:br>
            <a:r>
              <a:rPr lang="en-US" sz="2400" dirty="0" smtClean="0"/>
              <a:t>10020 </a:t>
            </a:r>
            <a:r>
              <a:rPr lang="en-US" sz="2400" dirty="0" err="1"/>
              <a:t>doctordi.com.ua</a:t>
            </a:r>
            <a:r>
              <a:rPr lang="en-US" sz="2400" dirty="0" smtClean="0"/>
              <a:t>.</a:t>
            </a:r>
            <a:br>
              <a:rPr lang="en-US" sz="2400" dirty="0" smtClean="0"/>
            </a:br>
            <a:r>
              <a:rPr lang="en-US" sz="2400" dirty="0" smtClean="0"/>
              <a:t>7700 </a:t>
            </a:r>
            <a:r>
              <a:rPr lang="en-US" sz="2400" dirty="0" err="1"/>
              <a:t>pureremedialassist.com</a:t>
            </a:r>
            <a:r>
              <a:rPr lang="en-US" sz="2400" dirty="0" smtClean="0"/>
              <a:t>.</a:t>
            </a:r>
            <a:br>
              <a:rPr lang="en-US" sz="2400" dirty="0" smtClean="0"/>
            </a:br>
            <a:r>
              <a:rPr lang="en-US" sz="2400" dirty="0" smtClean="0"/>
              <a:t>7041 </a:t>
            </a:r>
            <a:r>
              <a:rPr lang="en-US" sz="2350" dirty="0" err="1" smtClean="0"/>
              <a:t>magicpharmacyassist.be</a:t>
            </a:r>
            <a:r>
              <a:rPr lang="en-US" sz="2350" dirty="0" smtClean="0"/>
              <a:t>.</a:t>
            </a:r>
            <a:r>
              <a:rPr lang="en-US" sz="2300" dirty="0" smtClean="0"/>
              <a:t/>
            </a:r>
            <a:br>
              <a:rPr lang="en-US" sz="2300" dirty="0" smtClean="0"/>
            </a:br>
            <a:r>
              <a:rPr lang="en-US" sz="2400" dirty="0" smtClean="0"/>
              <a:t>6971 </a:t>
            </a:r>
            <a:r>
              <a:rPr lang="en-US" sz="2400" dirty="0" err="1"/>
              <a:t>yourtabstrade.eu</a:t>
            </a:r>
            <a:r>
              <a:rPr lang="en-US" sz="2400" dirty="0" smtClean="0"/>
              <a:t>.</a:t>
            </a:r>
            <a:br>
              <a:rPr lang="en-US" sz="2400" dirty="0" smtClean="0"/>
            </a:br>
            <a:r>
              <a:rPr lang="en-US" sz="2400" dirty="0" smtClean="0"/>
              <a:t>6726 </a:t>
            </a:r>
            <a:r>
              <a:rPr lang="en-US" sz="2400" dirty="0" err="1"/>
              <a:t>besthealingelement.ru</a:t>
            </a:r>
            <a:r>
              <a:rPr lang="en-US" sz="2400" dirty="0" smtClean="0"/>
              <a:t>.</a:t>
            </a:r>
            <a:br>
              <a:rPr lang="en-US" sz="2400" dirty="0" smtClean="0"/>
            </a:br>
            <a:r>
              <a:rPr lang="en-US" sz="2400" dirty="0" smtClean="0"/>
              <a:t>6588 </a:t>
            </a:r>
            <a:r>
              <a:rPr lang="en-US" sz="2400" dirty="0" err="1"/>
              <a:t>genericrxassist.be</a:t>
            </a:r>
            <a:r>
              <a:rPr lang="en-US" sz="2400" dirty="0" smtClean="0"/>
              <a:t>.</a:t>
            </a:r>
            <a:br>
              <a:rPr lang="en-US" sz="2400" dirty="0" smtClean="0"/>
            </a:br>
            <a:r>
              <a:rPr lang="en-US" sz="2400" dirty="0" smtClean="0"/>
              <a:t>6337 </a:t>
            </a:r>
            <a:r>
              <a:rPr lang="en-US" sz="2400" dirty="0" err="1"/>
              <a:t>magicaidmart.eu</a:t>
            </a:r>
            <a:r>
              <a:rPr lang="en-US" sz="2400" dirty="0" smtClean="0"/>
              <a:t>.</a:t>
            </a:r>
            <a:br>
              <a:rPr lang="en-US" sz="2400" dirty="0" smtClean="0"/>
            </a:br>
            <a:r>
              <a:rPr lang="en-US" sz="2400" dirty="0" smtClean="0"/>
              <a:t>5923 </a:t>
            </a:r>
            <a:r>
              <a:rPr lang="en-US" sz="2400" dirty="0" err="1"/>
              <a:t>herbalsecuremart.eu</a:t>
            </a:r>
            <a:r>
              <a:rPr lang="en-US" sz="2400" dirty="0" smtClean="0"/>
              <a:t>.</a:t>
            </a:r>
            <a:br>
              <a:rPr lang="en-US" sz="2400" dirty="0" smtClean="0"/>
            </a:br>
            <a:r>
              <a:rPr lang="en-US" sz="2400" dirty="0" smtClean="0"/>
              <a:t>5892 </a:t>
            </a:r>
            <a:r>
              <a:rPr lang="en-US" sz="2400" dirty="0" err="1"/>
              <a:t>hwqdjzbw.eu</a:t>
            </a:r>
            <a:r>
              <a:rPr lang="en-US" sz="2400" dirty="0" smtClean="0"/>
              <a:t>.</a:t>
            </a:r>
            <a:br>
              <a:rPr lang="en-US" sz="2400" dirty="0" smtClean="0"/>
            </a:br>
            <a:r>
              <a:rPr lang="en-US" sz="2400" dirty="0" smtClean="0"/>
              <a:t>5741 </a:t>
            </a:r>
            <a:r>
              <a:rPr lang="en-US" sz="2400" dirty="0" err="1"/>
              <a:t>familyhealthquality.be</a:t>
            </a:r>
            <a:r>
              <a:rPr lang="en-US" sz="2400" dirty="0" smtClean="0"/>
              <a:t>.</a:t>
            </a:r>
            <a:br>
              <a:rPr lang="en-US" sz="2400" dirty="0" smtClean="0"/>
            </a:br>
            <a:r>
              <a:rPr lang="en-US" sz="2400" dirty="0" smtClean="0"/>
              <a:t>5487 </a:t>
            </a:r>
            <a:r>
              <a:rPr lang="en-US" sz="2400" dirty="0" err="1"/>
              <a:t>healingsmartgroup.be</a:t>
            </a:r>
            <a:r>
              <a:rPr lang="en-US" sz="2400" dirty="0" smtClean="0"/>
              <a:t>.</a:t>
            </a:r>
            <a:br>
              <a:rPr lang="en-US" sz="2400" dirty="0" smtClean="0"/>
            </a:br>
            <a:r>
              <a:rPr lang="en-US" sz="2400" dirty="0" smtClean="0"/>
              <a:t>5440 </a:t>
            </a:r>
            <a:r>
              <a:rPr lang="en-US" sz="2400" dirty="0" err="1"/>
              <a:t>canadiandrugreward.eu</a:t>
            </a:r>
            <a:r>
              <a:rPr lang="en-US" sz="2400" dirty="0" smtClean="0"/>
              <a:t>.</a:t>
            </a:r>
            <a:br>
              <a:rPr lang="en-US" sz="2400" dirty="0" smtClean="0"/>
            </a:br>
            <a:r>
              <a:rPr lang="en-US" sz="2400" dirty="0" smtClean="0"/>
              <a:t>5384 </a:t>
            </a:r>
            <a:r>
              <a:rPr lang="en-US" sz="2400" dirty="0" err="1"/>
              <a:t>hotdrugsstore.in</a:t>
            </a:r>
            <a:r>
              <a:rPr lang="en-US" sz="2400" dirty="0" smtClean="0"/>
              <a:t>.</a:t>
            </a:r>
            <a:br>
              <a:rPr lang="en-US" sz="2400" dirty="0" smtClean="0"/>
            </a:br>
            <a:r>
              <a:rPr lang="en-US" sz="2400" dirty="0" smtClean="0"/>
              <a:t>5360 </a:t>
            </a:r>
            <a:r>
              <a:rPr lang="en-US" sz="2400" dirty="0" err="1"/>
              <a:t>bestmedicalbargain.eu</a:t>
            </a:r>
            <a:r>
              <a:rPr lang="en-US" sz="2400" dirty="0" smtClean="0"/>
              <a:t>.</a:t>
            </a:r>
            <a:br>
              <a:rPr lang="en-US" sz="2400" dirty="0" smtClean="0"/>
            </a:br>
            <a:r>
              <a:rPr lang="en-US" sz="2400" dirty="0"/>
              <a:t>5321 </a:t>
            </a:r>
            <a:r>
              <a:rPr lang="en-US" sz="2400" dirty="0" err="1"/>
              <a:t>drrespharmacy.in.ua</a:t>
            </a:r>
            <a:r>
              <a:rPr lang="en-US" sz="2400" dirty="0"/>
              <a:t>.</a:t>
            </a:r>
            <a:r>
              <a:rPr lang="en-US" sz="2400" dirty="0" smtClean="0"/>
              <a:t/>
            </a:r>
            <a:br>
              <a:rPr lang="en-US" sz="2400" dirty="0" smtClean="0"/>
            </a:br>
            <a:r>
              <a:rPr lang="en-US" sz="2400" dirty="0" smtClean="0"/>
              <a:t>4958 </a:t>
            </a:r>
            <a:r>
              <a:rPr lang="en-US" sz="2400" dirty="0" err="1"/>
              <a:t>wxbereho.in</a:t>
            </a:r>
            <a:r>
              <a:rPr lang="en-US" sz="2400" dirty="0" smtClean="0"/>
              <a:t>.</a:t>
            </a:r>
            <a:br>
              <a:rPr lang="en-US" sz="2400" dirty="0" smtClean="0"/>
            </a:br>
            <a:r>
              <a:rPr lang="en-US" sz="2400" dirty="0" smtClean="0"/>
              <a:t>4912 </a:t>
            </a:r>
            <a:r>
              <a:rPr lang="en-US" sz="2400" dirty="0" err="1"/>
              <a:t>naturaldrugsmall.be</a:t>
            </a:r>
            <a:r>
              <a:rPr lang="en-US" sz="2400" dirty="0" smtClean="0"/>
              <a:t>.</a:t>
            </a:r>
            <a:br>
              <a:rPr lang="en-US" sz="2400" dirty="0" smtClean="0"/>
            </a:br>
            <a:r>
              <a:rPr lang="en-US" sz="2400" dirty="0" smtClean="0"/>
              <a:t>4857 </a:t>
            </a:r>
            <a:r>
              <a:rPr lang="en-US" sz="2400" dirty="0" err="1"/>
              <a:t>vzbhtapi.eu</a:t>
            </a:r>
            <a:r>
              <a:rPr lang="en-US" sz="2400" dirty="0" smtClean="0"/>
              <a:t>.</a:t>
            </a:r>
            <a:br>
              <a:rPr lang="en-US" sz="2400" dirty="0" smtClean="0"/>
            </a:br>
            <a:r>
              <a:rPr lang="en-US" sz="2400" dirty="0" smtClean="0"/>
              <a:t>4825 </a:t>
            </a:r>
            <a:r>
              <a:rPr lang="en-US" sz="2400" dirty="0" err="1"/>
              <a:t>dingdoctor.ru</a:t>
            </a:r>
            <a:r>
              <a:rPr lang="en-US" sz="2400" dirty="0" smtClean="0"/>
              <a:t>.</a:t>
            </a:r>
            <a:br>
              <a:rPr lang="en-US" sz="2400" dirty="0" smtClean="0"/>
            </a:br>
            <a:r>
              <a:rPr lang="en-US" sz="2400" dirty="0" smtClean="0"/>
              <a:t>4768 </a:t>
            </a:r>
            <a:r>
              <a:rPr lang="en-US" sz="2400" dirty="0" err="1"/>
              <a:t>doctorla.com.ua</a:t>
            </a:r>
            <a:r>
              <a:rPr lang="en-US" sz="2400" dirty="0" smtClean="0"/>
              <a:t>.</a:t>
            </a:r>
            <a:br>
              <a:rPr lang="en-US" sz="2400" dirty="0" smtClean="0"/>
            </a:br>
            <a:r>
              <a:rPr lang="en-US" sz="2400" dirty="0" smtClean="0"/>
              <a:t>4757 </a:t>
            </a:r>
            <a:r>
              <a:rPr lang="en-US" sz="2400" dirty="0" err="1"/>
              <a:t>organicsmartbargain.eu</a:t>
            </a:r>
            <a:r>
              <a:rPr lang="en-US" sz="2400" dirty="0" smtClean="0"/>
              <a:t>.</a:t>
            </a:r>
            <a:br>
              <a:rPr lang="en-US" sz="2400" dirty="0" smtClean="0"/>
            </a:br>
            <a:r>
              <a:rPr lang="en-US" sz="2400" dirty="0" smtClean="0"/>
              <a:t>4714 </a:t>
            </a:r>
            <a:r>
              <a:rPr lang="en-US" sz="2400" dirty="0" err="1"/>
              <a:t>perfectaideshop.be</a:t>
            </a:r>
            <a:r>
              <a:rPr lang="en-US" sz="2400" dirty="0" smtClean="0"/>
              <a:t>.</a:t>
            </a:r>
            <a:r>
              <a:rPr lang="en-US" sz="2400" dirty="0"/>
              <a:t/>
            </a:r>
            <a:br>
              <a:rPr lang="en-US" sz="2400" dirty="0"/>
            </a:br>
            <a:r>
              <a:rPr lang="en-US" sz="2400" dirty="0"/>
              <a:t>4243 </a:t>
            </a:r>
            <a:r>
              <a:rPr lang="en-US" sz="2400" dirty="0" err="1"/>
              <a:t>pogjlbwb.eu</a:t>
            </a:r>
            <a:r>
              <a:rPr lang="en-US" sz="2400" dirty="0" smtClean="0"/>
              <a:t>.</a:t>
            </a:r>
            <a:br>
              <a:rPr lang="en-US" sz="2400" dirty="0" smtClean="0"/>
            </a:br>
            <a:r>
              <a:rPr lang="en-US" sz="2400" dirty="0" smtClean="0"/>
              <a:t>[etc]</a:t>
            </a:r>
            <a:br>
              <a:rPr lang="en-US" sz="2400" dirty="0" smtClean="0"/>
            </a:br>
            <a:endParaRPr lang="en-US" sz="2400" b="1" dirty="0"/>
          </a:p>
        </p:txBody>
      </p:sp>
      <p:sp>
        <p:nvSpPr>
          <p:cNvPr id="4" name="Slide Number Placeholder 3"/>
          <p:cNvSpPr>
            <a:spLocks noGrp="1"/>
          </p:cNvSpPr>
          <p:nvPr>
            <p:ph type="sldNum" sz="quarter" idx="12"/>
          </p:nvPr>
        </p:nvSpPr>
        <p:spPr/>
        <p:txBody>
          <a:bodyPr/>
          <a:lstStyle/>
          <a:p>
            <a:fld id="{4D4BB8BD-F8C0-4544-BAE3-59EE5C16151F}" type="slidenum">
              <a:rPr lang="en-US" smtClean="0"/>
              <a:t>54</a:t>
            </a:fld>
            <a:endParaRPr lang="en-US"/>
          </a:p>
        </p:txBody>
      </p:sp>
    </p:spTree>
    <p:extLst>
      <p:ext uri="{BB962C8B-B14F-4D97-AF65-F5344CB8AC3E}">
        <p14:creationId xmlns:p14="http://schemas.microsoft.com/office/powerpoint/2010/main" val="198935274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665523"/>
          </a:xfrm>
        </p:spPr>
        <p:txBody>
          <a:bodyPr>
            <a:normAutofit/>
          </a:bodyPr>
          <a:lstStyle/>
          <a:p>
            <a:r>
              <a:rPr lang="en-US" sz="3200" b="1" dirty="0" smtClean="0"/>
              <a:t>How Many 2</a:t>
            </a:r>
            <a:r>
              <a:rPr lang="en-US" sz="3200" b="1" baseline="30000" dirty="0" smtClean="0"/>
              <a:t>nd</a:t>
            </a:r>
            <a:r>
              <a:rPr lang="en-US" sz="3200" b="1" dirty="0" smtClean="0"/>
              <a:t> Level Domains?</a:t>
            </a:r>
            <a:endParaRPr lang="en-US" sz="3200" b="1" dirty="0"/>
          </a:p>
        </p:txBody>
      </p:sp>
      <p:sp>
        <p:nvSpPr>
          <p:cNvPr id="3" name="Content Placeholder 2"/>
          <p:cNvSpPr>
            <a:spLocks noGrp="1"/>
          </p:cNvSpPr>
          <p:nvPr>
            <p:ph idx="1"/>
          </p:nvPr>
        </p:nvSpPr>
        <p:spPr>
          <a:xfrm>
            <a:off x="267368" y="1051401"/>
            <a:ext cx="8609264" cy="5304950"/>
          </a:xfrm>
        </p:spPr>
        <p:txBody>
          <a:bodyPr numCol="1" spcCol="182880">
            <a:normAutofit/>
          </a:bodyPr>
          <a:lstStyle/>
          <a:p>
            <a:r>
              <a:rPr lang="en-US" sz="2400" dirty="0" smtClean="0"/>
              <a:t>$ awk </a:t>
            </a:r>
            <a:r>
              <a:rPr lang="en-US" sz="2400" dirty="0"/>
              <a:t>'{print $1}' &lt; temp-all-</a:t>
            </a:r>
            <a:r>
              <a:rPr lang="en-US" sz="2400" dirty="0" err="1"/>
              <a:t>out.txt</a:t>
            </a:r>
            <a:r>
              <a:rPr lang="en-US" sz="2400" dirty="0"/>
              <a:t> | sort | uniq &gt; temp-all-out2.</a:t>
            </a:r>
            <a:r>
              <a:rPr lang="en-US" sz="2400" dirty="0" smtClean="0"/>
              <a:t>txt</a:t>
            </a:r>
          </a:p>
          <a:p>
            <a:r>
              <a:rPr lang="pl-PL" sz="2400" dirty="0"/>
              <a:t>$ vi </a:t>
            </a:r>
            <a:r>
              <a:rPr lang="pl-PL" sz="2400" dirty="0" smtClean="0"/>
              <a:t>temp-all-out2</a:t>
            </a:r>
            <a:r>
              <a:rPr lang="pl-PL" sz="2400" dirty="0"/>
              <a:t>.txt</a:t>
            </a:r>
            <a:br>
              <a:rPr lang="pl-PL" sz="2400" dirty="0"/>
            </a:br>
            <a:r>
              <a:rPr lang="pl-PL" sz="2400" dirty="0"/>
              <a:t>:1,$s/\(^.*\.\)\(.*\)\(\.com\.$\)/\2\3/</a:t>
            </a:r>
            <a:br>
              <a:rPr lang="pl-PL" sz="2400" dirty="0"/>
            </a:br>
            <a:r>
              <a:rPr lang="pl-PL" sz="2400" dirty="0"/>
              <a:t>:1,$s/\(^.*\.\)\(.*\)\(\.ru\.$\)/\2\3/</a:t>
            </a:r>
            <a:br>
              <a:rPr lang="pl-PL" sz="2400" dirty="0"/>
            </a:br>
            <a:r>
              <a:rPr lang="en-US" sz="2400" dirty="0"/>
              <a:t>:1,$s/\(^.*\.\)\(.*\)\(\.co\.uk\.$\)/\2\3/</a:t>
            </a:r>
            <a:r>
              <a:rPr lang="pl-PL" sz="2400" dirty="0"/>
              <a:t/>
            </a:r>
            <a:br>
              <a:rPr lang="pl-PL" sz="2400" dirty="0"/>
            </a:br>
            <a:r>
              <a:rPr lang="pl-PL" sz="2400" dirty="0"/>
              <a:t>[etc]</a:t>
            </a:r>
            <a:br>
              <a:rPr lang="pl-PL" sz="2400" dirty="0"/>
            </a:br>
            <a:r>
              <a:rPr lang="pl-PL" sz="2400" dirty="0"/>
              <a:t>:wq</a:t>
            </a:r>
          </a:p>
          <a:p>
            <a:r>
              <a:rPr lang="en-US" sz="2400" dirty="0"/>
              <a:t>$ sort </a:t>
            </a:r>
            <a:r>
              <a:rPr lang="en-US" sz="2400" dirty="0" smtClean="0"/>
              <a:t>temp-all-out2.txt </a:t>
            </a:r>
            <a:r>
              <a:rPr lang="en-US" sz="2400" dirty="0"/>
              <a:t>| uniq &gt; </a:t>
            </a:r>
            <a:r>
              <a:rPr lang="en-US" sz="2400" dirty="0" smtClean="0"/>
              <a:t>temp-all-out3</a:t>
            </a:r>
            <a:r>
              <a:rPr lang="en-US" sz="2400" dirty="0"/>
              <a:t>.txt</a:t>
            </a:r>
          </a:p>
          <a:p>
            <a:r>
              <a:rPr lang="en-US" sz="2400" dirty="0"/>
              <a:t>$ wc </a:t>
            </a:r>
            <a:r>
              <a:rPr lang="en-US" sz="2400" dirty="0" smtClean="0"/>
              <a:t>-</a:t>
            </a:r>
            <a:r>
              <a:rPr lang="en-US" sz="2400" dirty="0"/>
              <a:t>l</a:t>
            </a:r>
            <a:r>
              <a:rPr lang="en-US" sz="2400" dirty="0" smtClean="0"/>
              <a:t> temp-all-out-3.txt</a:t>
            </a:r>
            <a:br>
              <a:rPr lang="en-US" sz="2400" dirty="0" smtClean="0"/>
            </a:br>
            <a:r>
              <a:rPr lang="en-US" sz="2400" dirty="0" smtClean="0"/>
              <a:t>  </a:t>
            </a:r>
            <a:r>
              <a:rPr lang="en-US" sz="2400" dirty="0">
                <a:solidFill>
                  <a:srgbClr val="FF0000"/>
                </a:solidFill>
              </a:rPr>
              <a:t>233348</a:t>
            </a:r>
            <a:r>
              <a:rPr lang="en-US" sz="2400" dirty="0" smtClean="0"/>
              <a:t> </a:t>
            </a:r>
            <a:r>
              <a:rPr lang="en-US" sz="2400" dirty="0"/>
              <a:t>temp-all-out-3.</a:t>
            </a:r>
            <a:r>
              <a:rPr lang="en-US" sz="2400" dirty="0" smtClean="0"/>
              <a:t>txt</a:t>
            </a:r>
          </a:p>
          <a:p>
            <a:r>
              <a:rPr lang="en-US" sz="2400" dirty="0" smtClean="0"/>
              <a:t>Are all those domains prima-facie tied to subject matter of interest? </a:t>
            </a:r>
            <a:r>
              <a:rPr lang="en-US" sz="2400" dirty="0" smtClean="0"/>
              <a:t>No. Some appear to be unrelated (but it can be hard to tell w/o visiting the domains)</a:t>
            </a:r>
            <a:endParaRPr lang="pl-PL" sz="2400" dirty="0"/>
          </a:p>
          <a:p>
            <a:endParaRPr lang="en-US" sz="2400" dirty="0" smtClean="0"/>
          </a:p>
          <a:p>
            <a:endParaRPr lang="en-US" sz="2400" b="1" dirty="0"/>
          </a:p>
        </p:txBody>
      </p:sp>
      <p:sp>
        <p:nvSpPr>
          <p:cNvPr id="4" name="Slide Number Placeholder 3"/>
          <p:cNvSpPr>
            <a:spLocks noGrp="1"/>
          </p:cNvSpPr>
          <p:nvPr>
            <p:ph type="sldNum" sz="quarter" idx="12"/>
          </p:nvPr>
        </p:nvSpPr>
        <p:spPr/>
        <p:txBody>
          <a:bodyPr/>
          <a:lstStyle/>
          <a:p>
            <a:fld id="{4D4BB8BD-F8C0-4544-BAE3-59EE5C16151F}" type="slidenum">
              <a:rPr lang="en-US" smtClean="0"/>
              <a:t>55</a:t>
            </a:fld>
            <a:endParaRPr lang="en-US"/>
          </a:p>
        </p:txBody>
      </p:sp>
    </p:spTree>
    <p:extLst>
      <p:ext uri="{BB962C8B-B14F-4D97-AF65-F5344CB8AC3E}">
        <p14:creationId xmlns:p14="http://schemas.microsoft.com/office/powerpoint/2010/main" val="784904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7573"/>
          </a:xfrm>
        </p:spPr>
        <p:txBody>
          <a:bodyPr>
            <a:normAutofit/>
          </a:bodyPr>
          <a:lstStyle/>
          <a:p>
            <a:r>
              <a:rPr lang="en-US" sz="3200" b="1" dirty="0" smtClean="0"/>
              <a:t>An Explosion of Complexity... and False Positives?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en-US" sz="2400" dirty="0" smtClean="0"/>
              <a:t>Being able to go from one IP address to many additional IPs and domain names is huge: t</a:t>
            </a:r>
            <a:r>
              <a:rPr lang="en-US" sz="2400" dirty="0" smtClean="0">
                <a:sym typeface="Zapf Dingbats"/>
              </a:rPr>
              <a:t>hat's a </a:t>
            </a:r>
            <a:r>
              <a:rPr lang="en-US" sz="2400" b="1" dirty="0" smtClean="0">
                <a:sym typeface="Zapf Dingbats"/>
              </a:rPr>
              <a:t>lot</a:t>
            </a:r>
            <a:r>
              <a:rPr lang="en-US" sz="2400" dirty="0" smtClean="0">
                <a:sym typeface="Zapf Dingbats"/>
              </a:rPr>
              <a:t> of additional leads for an investigator to potentially chase!</a:t>
            </a:r>
          </a:p>
          <a:p>
            <a:r>
              <a:rPr lang="en-US" sz="2400" dirty="0" smtClean="0">
                <a:sym typeface="Zapf Dingbats"/>
              </a:rPr>
              <a:t>However, as we go further and further from our original "clues," the risk goes up that we'll find stuff that may not be </a:t>
            </a:r>
            <a:r>
              <a:rPr lang="en-US" sz="2400" dirty="0" smtClean="0">
                <a:sym typeface="Zapf Dingbats"/>
              </a:rPr>
              <a:t>obviously related</a:t>
            </a:r>
            <a:endParaRPr lang="en-US" sz="2400" dirty="0" smtClean="0">
              <a:sym typeface="Zapf Dingbats"/>
            </a:endParaRPr>
          </a:p>
          <a:p>
            <a:r>
              <a:rPr lang="en-US" sz="2400" dirty="0" smtClean="0">
                <a:sym typeface="Zapf Dingbats"/>
              </a:rPr>
              <a:t>You may want to investigate whois data for non-obvious domains, at least if it isn't privacy/proxy protected</a:t>
            </a:r>
          </a:p>
          <a:p>
            <a:endParaRPr lang="en-US" sz="2400" dirty="0" smtClean="0">
              <a:sym typeface="Zapf Dingbats"/>
            </a:endParaRPr>
          </a:p>
          <a:p>
            <a:r>
              <a:rPr lang="en-US" sz="2400" dirty="0" smtClean="0">
                <a:sym typeface="Zapf Dingbats"/>
              </a:rPr>
              <a:t>Or w</a:t>
            </a:r>
            <a:r>
              <a:rPr lang="en-US" sz="2400" dirty="0" smtClean="0">
                <a:sym typeface="Zapf Dingbats"/>
              </a:rPr>
              <a:t>e </a:t>
            </a:r>
            <a:r>
              <a:rPr lang="en-US" sz="2400" dirty="0" smtClean="0">
                <a:sym typeface="Zapf Dingbats"/>
              </a:rPr>
              <a:t>could </a:t>
            </a:r>
            <a:r>
              <a:rPr lang="en-US" sz="2400" dirty="0" smtClean="0">
                <a:sym typeface="Zapf Dingbats"/>
              </a:rPr>
              <a:t>begin by just </a:t>
            </a:r>
            <a:r>
              <a:rPr lang="en-US" sz="2400" dirty="0" smtClean="0">
                <a:sym typeface="Zapf Dingbats"/>
              </a:rPr>
              <a:t>pulling the "usual suspects"</a:t>
            </a:r>
          </a:p>
        </p:txBody>
      </p:sp>
      <p:sp>
        <p:nvSpPr>
          <p:cNvPr id="4" name="Slide Number Placeholder 3"/>
          <p:cNvSpPr>
            <a:spLocks noGrp="1"/>
          </p:cNvSpPr>
          <p:nvPr>
            <p:ph type="sldNum" sz="quarter" idx="12"/>
          </p:nvPr>
        </p:nvSpPr>
        <p:spPr/>
        <p:txBody>
          <a:bodyPr/>
          <a:lstStyle/>
          <a:p>
            <a:fld id="{4D4BB8BD-F8C0-4544-BAE3-59EE5C16151F}" type="slidenum">
              <a:rPr lang="en-US" smtClean="0"/>
              <a:t>56</a:t>
            </a:fld>
            <a:endParaRPr lang="en-US"/>
          </a:p>
        </p:txBody>
      </p:sp>
    </p:spTree>
    <p:extLst>
      <p:ext uri="{BB962C8B-B14F-4D97-AF65-F5344CB8AC3E}">
        <p14:creationId xmlns:p14="http://schemas.microsoft.com/office/powerpoint/2010/main" val="383475332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7573"/>
          </a:xfrm>
        </p:spPr>
        <p:txBody>
          <a:bodyPr>
            <a:normAutofit/>
          </a:bodyPr>
          <a:lstStyle/>
          <a:p>
            <a:r>
              <a:rPr lang="en-US" sz="3200" b="1" dirty="0" smtClean="0"/>
              <a:t>The "Usual Suspects"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en-US" sz="2400" dirty="0" smtClean="0"/>
              <a:t>$ cat suspects</a:t>
            </a:r>
            <a:br>
              <a:rPr lang="en-US" sz="2400" dirty="0" smtClean="0"/>
            </a:br>
            <a:r>
              <a:rPr lang="en-US" sz="2400" dirty="0" err="1" smtClean="0"/>
              <a:t>apoteket</a:t>
            </a:r>
            <a:r>
              <a:rPr lang="en-US" sz="2400" dirty="0"/>
              <a:t/>
            </a:r>
            <a:br>
              <a:rPr lang="en-US" sz="2400" dirty="0"/>
            </a:br>
            <a:r>
              <a:rPr lang="en-US" sz="2400" dirty="0" err="1" smtClean="0"/>
              <a:t>apotheke</a:t>
            </a:r>
            <a:r>
              <a:rPr lang="en-US" sz="2400" dirty="0"/>
              <a:t/>
            </a:r>
            <a:br>
              <a:rPr lang="en-US" sz="2400" dirty="0"/>
            </a:br>
            <a:r>
              <a:rPr lang="en-US" sz="2400" dirty="0" err="1" smtClean="0"/>
              <a:t>canadian</a:t>
            </a:r>
            <a:r>
              <a:rPr lang="en-US" sz="2400" dirty="0" smtClean="0"/>
              <a:t>                                                              </a:t>
            </a:r>
            <a:r>
              <a:rPr lang="en-US" sz="2400" dirty="0" smtClean="0">
                <a:sym typeface="Wingdings"/>
              </a:rPr>
              <a:t> sorry folks </a:t>
            </a:r>
            <a:br>
              <a:rPr lang="en-US" sz="2400" dirty="0" smtClean="0">
                <a:sym typeface="Wingdings"/>
              </a:rPr>
            </a:br>
            <a:r>
              <a:rPr lang="en-US" sz="2400" dirty="0" err="1" smtClean="0">
                <a:sym typeface="Wingdings"/>
              </a:rPr>
              <a:t>cialis</a:t>
            </a:r>
            <a:r>
              <a:rPr lang="en-US" sz="2400" dirty="0" smtClean="0"/>
              <a:t/>
            </a:r>
            <a:br>
              <a:rPr lang="en-US" sz="2400" dirty="0" smtClean="0"/>
            </a:br>
            <a:r>
              <a:rPr lang="en-US" sz="2400" dirty="0" smtClean="0"/>
              <a:t>doctor</a:t>
            </a:r>
            <a:r>
              <a:rPr lang="en-US" sz="2400" dirty="0"/>
              <a:t/>
            </a:r>
            <a:br>
              <a:rPr lang="en-US" sz="2400" dirty="0"/>
            </a:br>
            <a:r>
              <a:rPr lang="en-US" sz="2400" dirty="0" smtClean="0"/>
              <a:t>drug</a:t>
            </a:r>
            <a:r>
              <a:rPr lang="en-US" sz="2400" dirty="0"/>
              <a:t/>
            </a:r>
            <a:br>
              <a:rPr lang="en-US" sz="2400" dirty="0"/>
            </a:br>
            <a:r>
              <a:rPr lang="en-US" sz="2400" dirty="0" smtClean="0"/>
              <a:t>generic</a:t>
            </a:r>
            <a:r>
              <a:rPr lang="en-US" sz="2400" dirty="0"/>
              <a:t/>
            </a:r>
            <a:br>
              <a:rPr lang="en-US" sz="2400" dirty="0"/>
            </a:br>
            <a:r>
              <a:rPr lang="en-US" sz="2400" dirty="0" smtClean="0"/>
              <a:t>[etc]</a:t>
            </a:r>
            <a:br>
              <a:rPr lang="en-US" sz="2400" dirty="0" smtClean="0"/>
            </a:br>
            <a:endParaRPr lang="en-US" sz="2400" dirty="0" smtClean="0"/>
          </a:p>
          <a:p>
            <a:r>
              <a:rPr lang="en-US" sz="2400" dirty="0" smtClean="0"/>
              <a:t>$ grep -f suspects </a:t>
            </a:r>
            <a:r>
              <a:rPr lang="en-US" sz="2400" dirty="0"/>
              <a:t>temp-all-out3.txt</a:t>
            </a:r>
            <a:r>
              <a:rPr lang="en-US" sz="2400" dirty="0" smtClean="0"/>
              <a:t> &gt; suspect-</a:t>
            </a:r>
            <a:r>
              <a:rPr lang="en-US" sz="2400" dirty="0" err="1" smtClean="0"/>
              <a:t>domains.txt</a:t>
            </a:r>
            <a:endParaRPr lang="en-US" sz="2400" dirty="0"/>
          </a:p>
          <a:p>
            <a:r>
              <a:rPr lang="en-US" sz="2400" dirty="0"/>
              <a:t>$ wc -l </a:t>
            </a:r>
            <a:r>
              <a:rPr lang="en-US" sz="2400" dirty="0" smtClean="0"/>
              <a:t>suspect-</a:t>
            </a:r>
            <a:r>
              <a:rPr lang="en-US" sz="2400" dirty="0" err="1" smtClean="0"/>
              <a:t>domains.txt</a:t>
            </a:r>
            <a:r>
              <a:rPr lang="en-US" sz="2400" dirty="0"/>
              <a:t/>
            </a:r>
            <a:br>
              <a:rPr lang="en-US" sz="2400" dirty="0"/>
            </a:br>
            <a:r>
              <a:rPr lang="en-US" sz="2400" dirty="0" smtClean="0">
                <a:solidFill>
                  <a:srgbClr val="FF0000"/>
                </a:solidFill>
              </a:rPr>
              <a:t>25915</a:t>
            </a:r>
            <a:r>
              <a:rPr lang="en-US" sz="2400" dirty="0" smtClean="0"/>
              <a:t> suspect-</a:t>
            </a:r>
            <a:r>
              <a:rPr lang="en-US" sz="2400" dirty="0" err="1" smtClean="0"/>
              <a:t>domains.txt</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57</a:t>
            </a:fld>
            <a:endParaRPr lang="en-US"/>
          </a:p>
        </p:txBody>
      </p:sp>
    </p:spTree>
    <p:extLst>
      <p:ext uri="{BB962C8B-B14F-4D97-AF65-F5344CB8AC3E}">
        <p14:creationId xmlns:p14="http://schemas.microsoft.com/office/powerpoint/2010/main" val="148367485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7573"/>
          </a:xfrm>
        </p:spPr>
        <p:txBody>
          <a:bodyPr>
            <a:normAutofit/>
          </a:bodyPr>
          <a:lstStyle/>
          <a:p>
            <a:r>
              <a:rPr lang="en-US" sz="3200" b="1" dirty="0" smtClean="0"/>
              <a:t>Focusing on Leftovers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en-US" sz="2400" dirty="0" smtClean="0"/>
              <a:t>Once you've identified domains that </a:t>
            </a:r>
            <a:r>
              <a:rPr lang="en-US" sz="2400" dirty="0" smtClean="0"/>
              <a:t>match </a:t>
            </a:r>
            <a:r>
              <a:rPr lang="en-US" sz="2400" dirty="0" smtClean="0"/>
              <a:t>"obvious suspects," </a:t>
            </a:r>
            <a:r>
              <a:rPr lang="en-US" sz="2400" dirty="0" smtClean="0"/>
              <a:t>save them, then remove </a:t>
            </a:r>
            <a:r>
              <a:rPr lang="en-US" sz="2400" dirty="0" smtClean="0"/>
              <a:t>them </a:t>
            </a:r>
            <a:r>
              <a:rPr lang="en-US" sz="2400" dirty="0" smtClean="0"/>
              <a:t>what's left over</a:t>
            </a:r>
            <a:r>
              <a:rPr lang="en-US" sz="2400" dirty="0" smtClean="0"/>
              <a:t>:</a:t>
            </a:r>
            <a:br>
              <a:rPr lang="en-US" sz="2400" dirty="0" smtClean="0"/>
            </a:br>
            <a:endParaRPr lang="en-US" sz="2400" dirty="0" smtClean="0"/>
          </a:p>
          <a:p>
            <a:r>
              <a:rPr lang="en-US" sz="2400" dirty="0" smtClean="0"/>
              <a:t>Easy </a:t>
            </a:r>
            <a:r>
              <a:rPr lang="en-US" sz="2400" dirty="0" err="1" smtClean="0"/>
              <a:t>weedout</a:t>
            </a:r>
            <a:r>
              <a:rPr lang="en-US" sz="2400" dirty="0" smtClean="0"/>
              <a:t> script for this:</a:t>
            </a:r>
            <a:br>
              <a:rPr lang="en-US" sz="2400" dirty="0" smtClean="0"/>
            </a:br>
            <a:r>
              <a:rPr lang="en-US" sz="2400" dirty="0" smtClean="0"/>
              <a:t>#</a:t>
            </a:r>
            <a:r>
              <a:rPr lang="en-US" sz="2400" dirty="0"/>
              <a:t>!</a:t>
            </a:r>
            <a:r>
              <a:rPr lang="en-US" sz="2400" dirty="0" smtClean="0"/>
              <a:t>/</a:t>
            </a:r>
            <a:r>
              <a:rPr lang="en-US" sz="2400" dirty="0" err="1" smtClean="0"/>
              <a:t>usr</a:t>
            </a:r>
            <a:r>
              <a:rPr lang="en-US" sz="2400" dirty="0" smtClean="0"/>
              <a:t>/</a:t>
            </a:r>
            <a:r>
              <a:rPr lang="en-US" sz="2400" dirty="0"/>
              <a:t>local/bin/</a:t>
            </a:r>
            <a:r>
              <a:rPr lang="en-US" sz="2400" dirty="0" err="1" smtClean="0"/>
              <a:t>perl</a:t>
            </a:r>
            <a:r>
              <a:rPr lang="en-US" sz="2400" dirty="0"/>
              <a:t/>
            </a:r>
            <a:br>
              <a:rPr lang="en-US" sz="2400" dirty="0"/>
            </a:br>
            <a:r>
              <a:rPr lang="en-US" sz="2400" dirty="0" smtClean="0"/>
              <a:t>while </a:t>
            </a:r>
            <a:r>
              <a:rPr lang="en-US" sz="2400" dirty="0"/>
              <a:t>(&lt;&gt;) </a:t>
            </a:r>
            <a:r>
              <a:rPr lang="en-US" sz="2400" dirty="0" smtClean="0"/>
              <a:t>{</a:t>
            </a:r>
            <a:br>
              <a:rPr lang="en-US" sz="2400" dirty="0" smtClean="0"/>
            </a:br>
            <a:r>
              <a:rPr lang="nl-NL" sz="2400" dirty="0" smtClean="0"/>
              <a:t>        </a:t>
            </a:r>
            <a:r>
              <a:rPr lang="nl-NL" sz="2400" dirty="0"/>
              <a:t>$weed{$_}=1</a:t>
            </a:r>
            <a:r>
              <a:rPr lang="nl-NL" sz="2400" dirty="0" smtClean="0"/>
              <a:t>;</a:t>
            </a:r>
            <a:br>
              <a:rPr lang="nl-NL" sz="2400" dirty="0" smtClean="0"/>
            </a:br>
            <a:r>
              <a:rPr lang="nl-NL" sz="2400" dirty="0" smtClean="0"/>
              <a:t>}</a:t>
            </a:r>
            <a:r>
              <a:rPr lang="nl-NL" sz="2400" dirty="0"/>
              <a:t/>
            </a:r>
            <a:br>
              <a:rPr lang="nl-NL" sz="2400" dirty="0"/>
            </a:br>
            <a:r>
              <a:rPr lang="en-US" sz="2400" dirty="0" smtClean="0"/>
              <a:t>while </a:t>
            </a:r>
            <a:r>
              <a:rPr lang="en-US" sz="2400" dirty="0"/>
              <a:t>(&lt;&gt;) </a:t>
            </a:r>
            <a:r>
              <a:rPr lang="en-US" sz="2400" dirty="0" smtClean="0"/>
              <a:t>{</a:t>
            </a:r>
            <a:br>
              <a:rPr lang="en-US" sz="2400" dirty="0" smtClean="0"/>
            </a:br>
            <a:r>
              <a:rPr lang="en-US" sz="2400" dirty="0" smtClean="0"/>
              <a:t>        </a:t>
            </a:r>
            <a:r>
              <a:rPr lang="en-US" sz="2400" dirty="0"/>
              <a:t>print unless $weed{$_}</a:t>
            </a:r>
            <a:r>
              <a:rPr lang="en-US" sz="2400" dirty="0" smtClean="0"/>
              <a:t>;</a:t>
            </a:r>
            <a:br>
              <a:rPr lang="en-US" sz="2400" dirty="0" smtClean="0"/>
            </a:br>
            <a:r>
              <a:rPr lang="en-US" sz="2400" dirty="0" smtClean="0"/>
              <a:t>}</a:t>
            </a:r>
            <a:endParaRPr lang="en-US" sz="2400" dirty="0"/>
          </a:p>
          <a:p>
            <a:endParaRPr lang="en-US" sz="2400" dirty="0"/>
          </a:p>
          <a:p>
            <a:r>
              <a:rPr lang="en-US" sz="2400" dirty="0"/>
              <a:t>$ </a:t>
            </a:r>
            <a:r>
              <a:rPr lang="en-US" sz="2400" dirty="0" err="1"/>
              <a:t>weedout</a:t>
            </a:r>
            <a:r>
              <a:rPr lang="en-US" sz="2400" dirty="0"/>
              <a:t> suspect-</a:t>
            </a:r>
            <a:r>
              <a:rPr lang="en-US" sz="2400" dirty="0" err="1"/>
              <a:t>domains.txt</a:t>
            </a:r>
            <a:r>
              <a:rPr lang="en-US" sz="2400" dirty="0"/>
              <a:t> &lt; temp-all-out3.txt &gt; </a:t>
            </a:r>
            <a:r>
              <a:rPr lang="en-US" sz="2400" dirty="0" err="1"/>
              <a:t>leftovers.txt</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58</a:t>
            </a:fld>
            <a:endParaRPr lang="en-US"/>
          </a:p>
        </p:txBody>
      </p:sp>
    </p:spTree>
    <p:extLst>
      <p:ext uri="{BB962C8B-B14F-4D97-AF65-F5344CB8AC3E}">
        <p14:creationId xmlns:p14="http://schemas.microsoft.com/office/powerpoint/2010/main" val="140177645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67573"/>
          </a:xfrm>
        </p:spPr>
        <p:txBody>
          <a:bodyPr>
            <a:normAutofit/>
          </a:bodyPr>
          <a:lstStyle/>
          <a:p>
            <a:r>
              <a:rPr lang="en-US" sz="3200" b="1" dirty="0" smtClean="0"/>
              <a:t>Random </a:t>
            </a:r>
            <a:r>
              <a:rPr lang="en-US" sz="3200" b="1" dirty="0" smtClean="0"/>
              <a:t>Domains, </a:t>
            </a:r>
            <a:r>
              <a:rPr lang="en-US" sz="3200" b="1" dirty="0" smtClean="0"/>
              <a:t>Innocent-Looking </a:t>
            </a:r>
            <a:r>
              <a:rPr lang="en-US" sz="3200" b="1" dirty="0" smtClean="0"/>
              <a:t>Domains, Etc</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en-US" sz="2400" dirty="0" smtClean="0"/>
              <a:t>But what about the "random"-looking </a:t>
            </a:r>
            <a:r>
              <a:rPr lang="en-US" sz="2400" dirty="0"/>
              <a:t>domains such as </a:t>
            </a:r>
            <a:r>
              <a:rPr lang="en-US" sz="2400" dirty="0" err="1" smtClean="0"/>
              <a:t>hwqdjzbw.eu</a:t>
            </a:r>
            <a:r>
              <a:rPr lang="en-US" sz="2400" dirty="0" smtClean="0"/>
              <a:t> ? Or even totally innocent looking domains</a:t>
            </a:r>
            <a:br>
              <a:rPr lang="en-US" sz="2400" dirty="0" smtClean="0"/>
            </a:br>
            <a:r>
              <a:rPr lang="en-US" sz="2400" dirty="0" smtClean="0"/>
              <a:t>nonetheless used </a:t>
            </a:r>
            <a:r>
              <a:rPr lang="en-US" sz="2400" dirty="0" smtClean="0"/>
              <a:t>for unsolicited email or other bad purposes?</a:t>
            </a:r>
          </a:p>
          <a:p>
            <a:r>
              <a:rPr lang="en-US" sz="2400" dirty="0"/>
              <a:t>You may only be interested in domains that currently resolve; that's one easy way to weed </a:t>
            </a:r>
            <a:r>
              <a:rPr lang="en-US" sz="2400" dirty="0" smtClean="0"/>
              <a:t>out at </a:t>
            </a:r>
            <a:r>
              <a:rPr lang="en-US" sz="2400" dirty="0"/>
              <a:t>least some </a:t>
            </a:r>
            <a:r>
              <a:rPr lang="en-US" sz="2400" dirty="0" smtClean="0"/>
              <a:t>additional domain </a:t>
            </a:r>
            <a:r>
              <a:rPr lang="en-US" sz="2400" dirty="0"/>
              <a:t>names (but beware of deceptive name </a:t>
            </a:r>
            <a:r>
              <a:rPr lang="en-US" sz="2400" dirty="0" smtClean="0"/>
              <a:t>severs lying to you, and </a:t>
            </a:r>
            <a:br>
              <a:rPr lang="en-US" sz="2400" dirty="0" smtClean="0"/>
            </a:br>
            <a:r>
              <a:rPr lang="en-US" sz="2400" dirty="0" smtClean="0"/>
              <a:t>of course, if you get to obvious, you may be "noticed" by the bad guys, and they may </a:t>
            </a:r>
            <a:r>
              <a:rPr lang="en-US" sz="2400" dirty="0" smtClean="0"/>
              <a:t>bolt entirely)</a:t>
            </a:r>
            <a:endParaRPr lang="en-US" sz="2400" dirty="0"/>
          </a:p>
          <a:p>
            <a:r>
              <a:rPr lang="en-US" sz="2400" dirty="0"/>
              <a:t>Another option is to check the domains that </a:t>
            </a:r>
            <a:r>
              <a:rPr lang="en-US" sz="2400" dirty="0" smtClean="0"/>
              <a:t>you've found </a:t>
            </a:r>
            <a:r>
              <a:rPr lang="en-US" sz="2400" dirty="0"/>
              <a:t>against domain name block lists such as SURBL or the</a:t>
            </a:r>
            <a:br>
              <a:rPr lang="en-US" sz="2400" dirty="0"/>
            </a:br>
            <a:r>
              <a:rPr lang="en-US" sz="2400" dirty="0"/>
              <a:t>Spamhaus DBL, only keeping those that are listed by SURBL or </a:t>
            </a:r>
            <a:r>
              <a:rPr lang="en-US" sz="2400" dirty="0" smtClean="0"/>
              <a:t>Spamhaus</a:t>
            </a:r>
            <a:endParaRPr lang="en-US" sz="2400" dirty="0"/>
          </a:p>
          <a:p>
            <a:r>
              <a:rPr lang="en-US" sz="2400" dirty="0">
                <a:solidFill>
                  <a:srgbClr val="FF0000"/>
                </a:solidFill>
              </a:rPr>
              <a:t>However, even if you do nothing more, you've still gone from half a dozen domains to </a:t>
            </a:r>
            <a:r>
              <a:rPr lang="en-US" sz="2400" dirty="0" smtClean="0">
                <a:solidFill>
                  <a:srgbClr val="FF0000"/>
                </a:solidFill>
              </a:rPr>
              <a:t>25,915 </a:t>
            </a:r>
            <a:r>
              <a:rPr lang="en-US" sz="2400" dirty="0" smtClean="0">
                <a:solidFill>
                  <a:srgbClr val="FF0000"/>
                </a:solidFill>
              </a:rPr>
              <a:t>presumptively evil domains</a:t>
            </a:r>
            <a:endParaRPr lang="en-US" sz="2400" dirty="0">
              <a:solidFill>
                <a:srgbClr val="FF0000"/>
              </a:solidFill>
            </a:endParaRPr>
          </a:p>
          <a:p>
            <a:endParaRPr lang="en-US" sz="2400" dirty="0"/>
          </a:p>
          <a:p>
            <a:endParaRPr lang="en-US" sz="2400" dirty="0" smtClean="0">
              <a:sym typeface="Zapf Dingbats"/>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59</a:t>
            </a:fld>
            <a:endParaRPr lang="en-US"/>
          </a:p>
        </p:txBody>
      </p:sp>
    </p:spTree>
    <p:extLst>
      <p:ext uri="{BB962C8B-B14F-4D97-AF65-F5344CB8AC3E}">
        <p14:creationId xmlns:p14="http://schemas.microsoft.com/office/powerpoint/2010/main" val="11384499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II. Our Discussion Today</a:t>
            </a:r>
            <a:endParaRPr lang="en-US" sz="3200" b="1" dirty="0"/>
          </a:p>
        </p:txBody>
      </p:sp>
      <p:sp>
        <p:nvSpPr>
          <p:cNvPr id="6" name="Subtitle 5"/>
          <p:cNvSpPr>
            <a:spLocks noGrp="1"/>
          </p:cNvSpPr>
          <p:nvPr>
            <p:ph type="subTitle" idx="1"/>
          </p:nvPr>
        </p:nvSpPr>
        <p:spPr/>
        <p:txBody>
          <a:bodyPr/>
          <a:lstStyle/>
          <a:p>
            <a:endParaRPr lang="en-US"/>
          </a:p>
        </p:txBody>
      </p:sp>
      <p:sp>
        <p:nvSpPr>
          <p:cNvPr id="4" name="Slide Number Placeholder 3"/>
          <p:cNvSpPr>
            <a:spLocks noGrp="1"/>
          </p:cNvSpPr>
          <p:nvPr>
            <p:ph type="sldNum" sz="quarter" idx="12"/>
          </p:nvPr>
        </p:nvSpPr>
        <p:spPr/>
        <p:txBody>
          <a:bodyPr/>
          <a:lstStyle/>
          <a:p>
            <a:fld id="{4D4BB8BD-F8C0-4544-BAE3-59EE5C16151F}" type="slidenum">
              <a:rPr lang="en-US" smtClean="0"/>
              <a:t>6</a:t>
            </a:fld>
            <a:endParaRPr lang="en-US"/>
          </a:p>
        </p:txBody>
      </p:sp>
    </p:spTree>
    <p:extLst>
      <p:ext uri="{BB962C8B-B14F-4D97-AF65-F5344CB8AC3E}">
        <p14:creationId xmlns:p14="http://schemas.microsoft.com/office/powerpoint/2010/main" val="524683289"/>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VII. </a:t>
            </a:r>
            <a:r>
              <a:rPr lang="en-US" sz="3200" b="1" dirty="0" smtClean="0"/>
              <a:t>The Special Case of Name Server Names</a:t>
            </a:r>
            <a:endParaRPr lang="en-US" sz="3200" b="1" dirty="0"/>
          </a:p>
        </p:txBody>
      </p:sp>
      <p:sp>
        <p:nvSpPr>
          <p:cNvPr id="6" name="Subtitle 5"/>
          <p:cNvSpPr>
            <a:spLocks noGrp="1"/>
          </p:cNvSpPr>
          <p:nvPr>
            <p:ph type="subTitle" idx="1"/>
          </p:nvPr>
        </p:nvSpPr>
        <p:spPr/>
        <p:txBody>
          <a:bodyPr>
            <a:normAutofit/>
          </a:bodyPr>
          <a:lstStyle/>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60</a:t>
            </a:fld>
            <a:endParaRPr lang="en-US"/>
          </a:p>
        </p:txBody>
      </p:sp>
    </p:spTree>
    <p:extLst>
      <p:ext uri="{BB962C8B-B14F-4D97-AF65-F5344CB8AC3E}">
        <p14:creationId xmlns:p14="http://schemas.microsoft.com/office/powerpoint/2010/main" val="312601809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67573"/>
          </a:xfrm>
        </p:spPr>
        <p:txBody>
          <a:bodyPr>
            <a:normAutofit/>
          </a:bodyPr>
          <a:lstStyle/>
          <a:p>
            <a:r>
              <a:rPr lang="en-US" sz="3200" b="1" u="sng" dirty="0" smtClean="0"/>
              <a:t>Name Servers</a:t>
            </a:r>
            <a:r>
              <a:rPr lang="en-US" sz="3200" b="1" dirty="0" smtClean="0"/>
              <a:t> Used By The Observed Domains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pl-PL" sz="2400" dirty="0" err="1"/>
              <a:t>hwqdjzbw.eu</a:t>
            </a:r>
            <a:r>
              <a:rPr lang="pl-PL" sz="2400" dirty="0" smtClean="0"/>
              <a:t>. </a:t>
            </a:r>
            <a:r>
              <a:rPr lang="pl-PL" sz="2400" dirty="0" smtClean="0">
                <a:sym typeface="Wingdings"/>
              </a:rPr>
              <a:t></a:t>
            </a:r>
            <a:r>
              <a:rPr lang="pl-PL" sz="2400" dirty="0" smtClean="0"/>
              <a:t> </a:t>
            </a:r>
            <a:r>
              <a:rPr lang="pl-PL" sz="2400" dirty="0"/>
              <a:t>ns1.</a:t>
            </a:r>
            <a:r>
              <a:rPr lang="pl-PL" sz="2400" dirty="0" smtClean="0"/>
              <a:t>vnjreuhl.be. </a:t>
            </a:r>
            <a:br>
              <a:rPr lang="pl-PL" sz="2400" dirty="0" smtClean="0"/>
            </a:br>
            <a:r>
              <a:rPr lang="pl-PL" sz="2400" dirty="0" err="1" smtClean="0"/>
              <a:t>hwqdjzbw.eu</a:t>
            </a:r>
            <a:r>
              <a:rPr lang="pl-PL" sz="2400" dirty="0"/>
              <a:t>. </a:t>
            </a:r>
            <a:r>
              <a:rPr lang="pl-PL" sz="2400" dirty="0" smtClean="0">
                <a:sym typeface="Wingdings"/>
              </a:rPr>
              <a:t></a:t>
            </a:r>
            <a:r>
              <a:rPr lang="pl-PL" sz="2400" dirty="0" smtClean="0"/>
              <a:t> </a:t>
            </a:r>
            <a:r>
              <a:rPr lang="pl-PL" sz="2400" dirty="0"/>
              <a:t>ns2.qjajcjzv.ru</a:t>
            </a:r>
            <a:r>
              <a:rPr lang="pl-PL" sz="2400" dirty="0" smtClean="0"/>
              <a:t>.</a:t>
            </a:r>
            <a:endParaRPr lang="en-US" sz="2400" b="1" dirty="0">
              <a:solidFill>
                <a:srgbClr val="FF0000"/>
              </a:solidFill>
            </a:endParaRPr>
          </a:p>
          <a:p>
            <a:r>
              <a:rPr lang="en-US" sz="2400" dirty="0" err="1"/>
              <a:t>mymedicinalstore.in</a:t>
            </a:r>
            <a:r>
              <a:rPr lang="en-US" sz="2400" dirty="0" smtClean="0"/>
              <a:t>. </a:t>
            </a:r>
            <a:r>
              <a:rPr lang="en-US" sz="2400" dirty="0" smtClean="0">
                <a:sym typeface="Wingdings"/>
              </a:rPr>
              <a:t> </a:t>
            </a:r>
            <a:r>
              <a:rPr lang="en-US" sz="2400" dirty="0" smtClean="0"/>
              <a:t>ns{1,2}.</a:t>
            </a:r>
            <a:r>
              <a:rPr lang="en-US" sz="2400" dirty="0" err="1" smtClean="0"/>
              <a:t>mymedicinalstore.in</a:t>
            </a:r>
            <a:r>
              <a:rPr lang="en-US" sz="2400" dirty="0" smtClean="0"/>
              <a:t>.</a:t>
            </a:r>
            <a:endParaRPr lang="en-US" sz="2400" b="1" dirty="0" smtClean="0"/>
          </a:p>
          <a:p>
            <a:r>
              <a:rPr lang="en-US" sz="2400" dirty="0" err="1"/>
              <a:t>besthealingelement.ru</a:t>
            </a:r>
            <a:r>
              <a:rPr lang="en-US" sz="2400" dirty="0"/>
              <a:t>. </a:t>
            </a:r>
            <a:r>
              <a:rPr lang="en-US" sz="2400" dirty="0" smtClean="0">
                <a:sym typeface="Wingdings"/>
              </a:rPr>
              <a:t> </a:t>
            </a:r>
            <a:r>
              <a:rPr lang="en-US" sz="2400" dirty="0" smtClean="0"/>
              <a:t>ns{1,2}.</a:t>
            </a:r>
            <a:r>
              <a:rPr lang="en-US" sz="2400" dirty="0" err="1" smtClean="0"/>
              <a:t>besthealingelement.ru</a:t>
            </a:r>
            <a:r>
              <a:rPr lang="en-US" sz="2400" dirty="0" smtClean="0"/>
              <a:t>.</a:t>
            </a:r>
          </a:p>
          <a:p>
            <a:r>
              <a:rPr lang="en-US" sz="2400" dirty="0" err="1" smtClean="0"/>
              <a:t>purepharmacygrouponline.ru</a:t>
            </a:r>
            <a:r>
              <a:rPr lang="en-US" sz="2400" dirty="0" smtClean="0"/>
              <a:t>. </a:t>
            </a:r>
            <a:r>
              <a:rPr lang="en-US" sz="2400" dirty="0" smtClean="0">
                <a:sym typeface="Wingdings"/>
              </a:rPr>
              <a:t> </a:t>
            </a:r>
            <a:r>
              <a:rPr lang="en-US" sz="2400" dirty="0" smtClean="0"/>
              <a:t>ns{1,2}.</a:t>
            </a:r>
            <a:r>
              <a:rPr lang="en-US" sz="2400" dirty="0" err="1"/>
              <a:t>purepharmacygrouponline.ru</a:t>
            </a:r>
            <a:r>
              <a:rPr lang="en-US" sz="2400" dirty="0" smtClean="0"/>
              <a:t>.</a:t>
            </a:r>
            <a:endParaRPr lang="en-US" sz="2400" dirty="0"/>
          </a:p>
          <a:p>
            <a:r>
              <a:rPr lang="en-US" sz="2400" dirty="0" err="1" smtClean="0"/>
              <a:t>homedrugquality.com</a:t>
            </a:r>
            <a:r>
              <a:rPr lang="en-US" sz="2400" dirty="0" smtClean="0"/>
              <a:t>.</a:t>
            </a:r>
            <a:r>
              <a:rPr lang="en-US" sz="2400" dirty="0"/>
              <a:t> </a:t>
            </a:r>
            <a:r>
              <a:rPr lang="en-US" sz="2400" dirty="0" smtClean="0">
                <a:sym typeface="Wingdings"/>
              </a:rPr>
              <a:t> ns{1,2}.</a:t>
            </a:r>
            <a:r>
              <a:rPr lang="en-US" sz="2400" dirty="0" err="1" smtClean="0"/>
              <a:t>homedrugquality.com</a:t>
            </a:r>
            <a:r>
              <a:rPr lang="en-US" sz="2400" dirty="0" smtClean="0"/>
              <a:t>.</a:t>
            </a:r>
            <a:endParaRPr lang="en-US" sz="2400" dirty="0"/>
          </a:p>
          <a:p>
            <a:r>
              <a:rPr lang="en-US" sz="2400" dirty="0" err="1" smtClean="0"/>
              <a:t>onlinecuringbargain.in</a:t>
            </a:r>
            <a:r>
              <a:rPr lang="en-US" sz="2400" dirty="0" smtClean="0"/>
              <a:t>:  </a:t>
            </a:r>
            <a:r>
              <a:rPr lang="en-US" sz="2400" dirty="0" smtClean="0">
                <a:sym typeface="Wingdings"/>
              </a:rPr>
              <a:t> ns{1,2}.</a:t>
            </a:r>
            <a:r>
              <a:rPr lang="en-US" sz="2400" dirty="0" err="1" smtClean="0"/>
              <a:t>onlinecuringbargain.in</a:t>
            </a:r>
            <a:r>
              <a:rPr lang="en-US" sz="2400" dirty="0" smtClean="0"/>
              <a:t>.</a:t>
            </a:r>
          </a:p>
          <a:p>
            <a:endParaRPr lang="en-US" sz="2400" dirty="0"/>
          </a:p>
          <a:p>
            <a:r>
              <a:rPr lang="en-US" sz="2400" dirty="0" smtClean="0"/>
              <a:t>"Name-servers-that-match-the-base-domain-name" say </a:t>
            </a:r>
            <a:br>
              <a:rPr lang="en-US" sz="2400" dirty="0" smtClean="0"/>
            </a:br>
            <a:r>
              <a:rPr lang="en-US" sz="2400" dirty="0" smtClean="0"/>
              <a:t>"please check the IP addresses underlying those name servers..." </a:t>
            </a:r>
            <a:br>
              <a:rPr lang="en-US" sz="2400" dirty="0" smtClean="0"/>
            </a:br>
            <a:r>
              <a:rPr lang="en-US" sz="2400" dirty="0" smtClean="0"/>
              <a:t>[miscreants normally do not go to the trouble of using unique </a:t>
            </a:r>
            <a:br>
              <a:rPr lang="en-US" sz="2400" dirty="0" smtClean="0"/>
            </a:br>
            <a:r>
              <a:rPr lang="en-US" sz="2400" dirty="0" smtClean="0"/>
              <a:t>IPs for each unique name server, they multiplex]</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61</a:t>
            </a:fld>
            <a:endParaRPr lang="en-US"/>
          </a:p>
        </p:txBody>
      </p:sp>
    </p:spTree>
    <p:extLst>
      <p:ext uri="{BB962C8B-B14F-4D97-AF65-F5344CB8AC3E}">
        <p14:creationId xmlns:p14="http://schemas.microsoft.com/office/powerpoint/2010/main" val="206854803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67573"/>
          </a:xfrm>
        </p:spPr>
        <p:txBody>
          <a:bodyPr>
            <a:normAutofit/>
          </a:bodyPr>
          <a:lstStyle/>
          <a:p>
            <a:r>
              <a:rPr lang="en-US" sz="3200" b="1" dirty="0" smtClean="0"/>
              <a:t>So We Begin </a:t>
            </a:r>
            <a:r>
              <a:rPr lang="en-US" sz="3200" b="1" dirty="0" smtClean="0"/>
              <a:t>By Looking For Commonalities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en-US" sz="2400" dirty="0" smtClean="0"/>
              <a:t>Just as we did with the original half dozen domain names, we begin by looking for commonalities in the name server IPs</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62</a:t>
            </a:fld>
            <a:endParaRPr lang="en-US"/>
          </a:p>
        </p:txBody>
      </p:sp>
    </p:spTree>
    <p:extLst>
      <p:ext uri="{BB962C8B-B14F-4D97-AF65-F5344CB8AC3E}">
        <p14:creationId xmlns:p14="http://schemas.microsoft.com/office/powerpoint/2010/main" val="282244764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567573"/>
          </a:xfrm>
        </p:spPr>
        <p:txBody>
          <a:bodyPr>
            <a:normAutofit/>
          </a:bodyPr>
          <a:lstStyle/>
          <a:p>
            <a:r>
              <a:rPr lang="en-US" sz="3200" b="1" dirty="0" smtClean="0"/>
              <a:t>Name Servers Used By The Observed Domains</a:t>
            </a:r>
            <a:endParaRPr lang="en-US" sz="3200" b="1" dirty="0"/>
          </a:p>
        </p:txBody>
      </p:sp>
      <p:sp>
        <p:nvSpPr>
          <p:cNvPr id="3" name="Content Placeholder 2"/>
          <p:cNvSpPr>
            <a:spLocks noGrp="1"/>
          </p:cNvSpPr>
          <p:nvPr>
            <p:ph idx="1"/>
          </p:nvPr>
        </p:nvSpPr>
        <p:spPr>
          <a:xfrm>
            <a:off x="267368" y="868947"/>
            <a:ext cx="8609264" cy="5487403"/>
          </a:xfrm>
        </p:spPr>
        <p:txBody>
          <a:bodyPr>
            <a:normAutofit/>
          </a:bodyPr>
          <a:lstStyle/>
          <a:p>
            <a:r>
              <a:rPr lang="pl-PL" sz="2400" dirty="0" err="1"/>
              <a:t>hwqdjzbw.eu</a:t>
            </a:r>
            <a:r>
              <a:rPr lang="pl-PL" sz="2400" dirty="0" smtClean="0"/>
              <a:t>. </a:t>
            </a:r>
            <a:r>
              <a:rPr lang="pl-PL" sz="2400" dirty="0" smtClean="0">
                <a:sym typeface="Wingdings"/>
              </a:rPr>
              <a:t></a:t>
            </a:r>
            <a:r>
              <a:rPr lang="pl-PL" sz="2400" dirty="0" smtClean="0"/>
              <a:t> </a:t>
            </a:r>
            <a:r>
              <a:rPr lang="pl-PL" sz="2400" dirty="0"/>
              <a:t>ns1.</a:t>
            </a:r>
            <a:r>
              <a:rPr lang="pl-PL" sz="2400" dirty="0" smtClean="0"/>
              <a:t>vnjreuhl.be. </a:t>
            </a:r>
            <a:r>
              <a:rPr lang="pl-PL" sz="2400" dirty="0" smtClean="0">
                <a:sym typeface="Wingdings"/>
              </a:rPr>
              <a:t></a:t>
            </a:r>
            <a:r>
              <a:rPr lang="pl-PL" sz="2400" dirty="0" smtClean="0"/>
              <a:t> </a:t>
            </a:r>
            <a:r>
              <a:rPr lang="en-US" sz="2400" b="1" dirty="0">
                <a:solidFill>
                  <a:srgbClr val="FF0000"/>
                </a:solidFill>
              </a:rPr>
              <a:t>45.64.105.144</a:t>
            </a:r>
            <a:r>
              <a:rPr lang="pl-PL" sz="2400" b="1" dirty="0" smtClean="0"/>
              <a:t>	</a:t>
            </a:r>
            <a:r>
              <a:rPr lang="pl-PL" sz="2400" dirty="0" smtClean="0"/>
              <a:t/>
            </a:r>
            <a:br>
              <a:rPr lang="pl-PL" sz="2400" dirty="0" smtClean="0"/>
            </a:br>
            <a:r>
              <a:rPr lang="pl-PL" sz="2400" dirty="0" err="1" smtClean="0"/>
              <a:t>hwqdjzbw.eu</a:t>
            </a:r>
            <a:r>
              <a:rPr lang="pl-PL" sz="2400" dirty="0"/>
              <a:t>. </a:t>
            </a:r>
            <a:r>
              <a:rPr lang="pl-PL" sz="2400" dirty="0" smtClean="0">
                <a:sym typeface="Wingdings"/>
              </a:rPr>
              <a:t></a:t>
            </a:r>
            <a:r>
              <a:rPr lang="pl-PL" sz="2400" dirty="0" smtClean="0"/>
              <a:t> </a:t>
            </a:r>
            <a:r>
              <a:rPr lang="pl-PL" sz="2400" dirty="0"/>
              <a:t>ns2.qjajcjzv.ru</a:t>
            </a:r>
            <a:r>
              <a:rPr lang="pl-PL" sz="2400" dirty="0" smtClean="0"/>
              <a:t>. </a:t>
            </a:r>
            <a:r>
              <a:rPr lang="pl-PL" sz="2400" dirty="0" smtClean="0">
                <a:sym typeface="Wingdings"/>
              </a:rPr>
              <a:t> </a:t>
            </a:r>
            <a:r>
              <a:rPr lang="en-US" sz="2400" b="1" dirty="0" smtClean="0">
                <a:solidFill>
                  <a:srgbClr val="FF0000"/>
                </a:solidFill>
              </a:rPr>
              <a:t>103.249.84.123</a:t>
            </a:r>
            <a:endParaRPr lang="en-US" sz="2400" b="1" dirty="0">
              <a:solidFill>
                <a:srgbClr val="FF0000"/>
              </a:solidFill>
            </a:endParaRPr>
          </a:p>
          <a:p>
            <a:r>
              <a:rPr lang="en-US" sz="2400" dirty="0" err="1"/>
              <a:t>mymedicinalstore.in</a:t>
            </a:r>
            <a:r>
              <a:rPr lang="en-US" sz="2400" dirty="0" smtClean="0"/>
              <a:t>. </a:t>
            </a:r>
            <a:r>
              <a:rPr lang="en-US" sz="2400" dirty="0" smtClean="0">
                <a:sym typeface="Wingdings"/>
              </a:rPr>
              <a:t> </a:t>
            </a:r>
            <a:r>
              <a:rPr lang="en-US" sz="2400" dirty="0" smtClean="0"/>
              <a:t>ns1</a:t>
            </a:r>
            <a:r>
              <a:rPr lang="en-US" sz="2400" dirty="0"/>
              <a:t>.</a:t>
            </a:r>
            <a:r>
              <a:rPr lang="en-US" sz="2400" dirty="0" smtClean="0"/>
              <a:t>mymedicinalstore.in. </a:t>
            </a:r>
            <a:r>
              <a:rPr lang="en-US" sz="2400" dirty="0" smtClean="0">
                <a:sym typeface="Wingdings"/>
              </a:rPr>
              <a:t></a:t>
            </a:r>
            <a:r>
              <a:rPr lang="en-US" sz="2400" b="1" dirty="0" smtClean="0">
                <a:sym typeface="Wingdings"/>
              </a:rPr>
              <a:t> </a:t>
            </a:r>
            <a:r>
              <a:rPr lang="en-US" sz="2400" b="1" dirty="0" smtClean="0"/>
              <a:t/>
            </a:r>
            <a:br>
              <a:rPr lang="en-US" sz="2400" b="1" dirty="0" smtClean="0"/>
            </a:br>
            <a:r>
              <a:rPr lang="en-US" sz="2400" b="1" dirty="0" smtClean="0"/>
              <a:t>45.64.105.144</a:t>
            </a:r>
            <a:br>
              <a:rPr lang="en-US" sz="2400" b="1" dirty="0" smtClean="0"/>
            </a:br>
            <a:r>
              <a:rPr lang="en-US" sz="2400" dirty="0" err="1" smtClean="0"/>
              <a:t>mymedicinalstore.in</a:t>
            </a:r>
            <a:r>
              <a:rPr lang="en-US" sz="2400" dirty="0" smtClean="0"/>
              <a:t>. </a:t>
            </a:r>
            <a:r>
              <a:rPr lang="en-US" sz="2400" dirty="0" smtClean="0">
                <a:sym typeface="Wingdings"/>
              </a:rPr>
              <a:t> </a:t>
            </a:r>
            <a:r>
              <a:rPr lang="en-US" sz="2400" dirty="0" smtClean="0"/>
              <a:t>ns2</a:t>
            </a:r>
            <a:r>
              <a:rPr lang="en-US" sz="2400" dirty="0"/>
              <a:t>.mymedicinalstore.in</a:t>
            </a:r>
            <a:r>
              <a:rPr lang="en-US" sz="2400" dirty="0" smtClean="0"/>
              <a:t>. </a:t>
            </a:r>
            <a:r>
              <a:rPr lang="en-US" sz="2400" dirty="0" smtClean="0">
                <a:sym typeface="Wingdings"/>
              </a:rPr>
              <a:t></a:t>
            </a:r>
            <a:r>
              <a:rPr lang="en-US" sz="2400" b="1" dirty="0" smtClean="0">
                <a:sym typeface="Wingdings"/>
              </a:rPr>
              <a:t> </a:t>
            </a:r>
            <a:br>
              <a:rPr lang="en-US" sz="2400" b="1" dirty="0" smtClean="0">
                <a:sym typeface="Wingdings"/>
              </a:rPr>
            </a:br>
            <a:r>
              <a:rPr lang="en-US" sz="2400" b="1" dirty="0" smtClean="0"/>
              <a:t>103.249.84.123</a:t>
            </a:r>
          </a:p>
          <a:p>
            <a:r>
              <a:rPr lang="en-US" sz="2400" dirty="0" err="1"/>
              <a:t>besthealingelement.ru</a:t>
            </a:r>
            <a:r>
              <a:rPr lang="en-US" sz="2400" dirty="0"/>
              <a:t>. </a:t>
            </a:r>
            <a:r>
              <a:rPr lang="en-US" sz="2400" dirty="0" smtClean="0">
                <a:sym typeface="Wingdings"/>
              </a:rPr>
              <a:t> </a:t>
            </a:r>
            <a:r>
              <a:rPr lang="en-US" sz="2400" dirty="0" smtClean="0"/>
              <a:t>ns1</a:t>
            </a:r>
            <a:r>
              <a:rPr lang="en-US" sz="2400" dirty="0"/>
              <a:t>.besthealingelement.ru</a:t>
            </a:r>
            <a:r>
              <a:rPr lang="en-US" sz="2400" dirty="0" smtClean="0"/>
              <a:t>. </a:t>
            </a:r>
            <a:r>
              <a:rPr lang="en-US" sz="2400" dirty="0" smtClean="0">
                <a:sym typeface="Wingdings"/>
              </a:rPr>
              <a:t></a:t>
            </a:r>
            <a:r>
              <a:rPr lang="en-US" sz="2400" b="1" dirty="0" smtClean="0">
                <a:sym typeface="Wingdings"/>
              </a:rPr>
              <a:t/>
            </a:r>
            <a:br>
              <a:rPr lang="en-US" sz="2400" b="1" dirty="0" smtClean="0">
                <a:sym typeface="Wingdings"/>
              </a:rPr>
            </a:br>
            <a:r>
              <a:rPr lang="en-US" sz="2400" b="1" dirty="0" smtClean="0">
                <a:solidFill>
                  <a:srgbClr val="FF0000"/>
                </a:solidFill>
              </a:rPr>
              <a:t>167.88.8.9</a:t>
            </a:r>
            <a:r>
              <a:rPr lang="en-US" sz="2400" b="1" dirty="0">
                <a:solidFill>
                  <a:srgbClr val="FF0000"/>
                </a:solidFill>
              </a:rPr>
              <a:t/>
            </a:r>
            <a:br>
              <a:rPr lang="en-US" sz="2400" b="1" dirty="0">
                <a:solidFill>
                  <a:srgbClr val="FF0000"/>
                </a:solidFill>
              </a:rPr>
            </a:br>
            <a:r>
              <a:rPr lang="en-US" sz="2400" dirty="0" err="1" smtClean="0"/>
              <a:t>besthealingelement.ru</a:t>
            </a:r>
            <a:r>
              <a:rPr lang="en-US" sz="2400" dirty="0" smtClean="0"/>
              <a:t>. </a:t>
            </a:r>
            <a:r>
              <a:rPr lang="en-US" sz="2400" dirty="0" smtClean="0">
                <a:sym typeface="Wingdings"/>
              </a:rPr>
              <a:t></a:t>
            </a:r>
            <a:r>
              <a:rPr lang="en-US" sz="2400" dirty="0" smtClean="0"/>
              <a:t> ns2</a:t>
            </a:r>
            <a:r>
              <a:rPr lang="en-US" sz="2400" dirty="0"/>
              <a:t>.besthealingelement.ru</a:t>
            </a:r>
            <a:r>
              <a:rPr lang="en-US" sz="2400" dirty="0" smtClean="0"/>
              <a:t>. </a:t>
            </a:r>
            <a:r>
              <a:rPr lang="en-US" sz="2400" dirty="0" smtClean="0">
                <a:sym typeface="Wingdings"/>
              </a:rPr>
              <a:t></a:t>
            </a:r>
            <a:r>
              <a:rPr lang="en-US" sz="2400" b="1" dirty="0" smtClean="0">
                <a:sym typeface="Wingdings"/>
              </a:rPr>
              <a:t/>
            </a:r>
            <a:br>
              <a:rPr lang="en-US" sz="2400" b="1" dirty="0" smtClean="0">
                <a:sym typeface="Wingdings"/>
              </a:rPr>
            </a:br>
            <a:r>
              <a:rPr lang="en-US" sz="2400" b="1" dirty="0" smtClean="0"/>
              <a:t>103.249.84.123</a:t>
            </a:r>
            <a:r>
              <a:rPr lang="en-US" sz="2400" dirty="0" smtClean="0"/>
              <a:t/>
            </a:r>
            <a:br>
              <a:rPr lang="en-US" sz="2400" dirty="0" smtClean="0"/>
            </a:br>
            <a:endParaRPr lang="en-US" sz="2400" dirty="0" smtClean="0"/>
          </a:p>
          <a:p>
            <a:r>
              <a:rPr lang="en-US" sz="2400" dirty="0" smtClean="0"/>
              <a:t>45.64.105.144 IS listed by Spamhaus</a:t>
            </a:r>
          </a:p>
          <a:p>
            <a:r>
              <a:rPr lang="en-US" sz="2400" dirty="0" smtClean="0"/>
              <a:t>103.249.84.123 IS listed by Spamhaus [as Yambo Financials]</a:t>
            </a:r>
          </a:p>
          <a:p>
            <a:r>
              <a:rPr lang="en-US" sz="2400" dirty="0" smtClean="0"/>
              <a:t>167.88.8.9 IS listed by Spamhaus</a:t>
            </a:r>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63</a:t>
            </a:fld>
            <a:endParaRPr lang="en-US"/>
          </a:p>
        </p:txBody>
      </p:sp>
    </p:spTree>
    <p:extLst>
      <p:ext uri="{BB962C8B-B14F-4D97-AF65-F5344CB8AC3E}">
        <p14:creationId xmlns:p14="http://schemas.microsoft.com/office/powerpoint/2010/main" val="157129120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821573"/>
          </a:xfrm>
        </p:spPr>
        <p:txBody>
          <a:bodyPr>
            <a:normAutofit/>
          </a:bodyPr>
          <a:lstStyle/>
          <a:p>
            <a:r>
              <a:rPr lang="en-US" sz="3200" b="1" dirty="0" smtClean="0"/>
              <a:t>Are There </a:t>
            </a:r>
            <a:r>
              <a:rPr lang="en-US" sz="3200" b="1" u="sng" dirty="0" smtClean="0"/>
              <a:t>Other</a:t>
            </a:r>
            <a:r>
              <a:rPr lang="en-US" sz="3200" b="1" dirty="0" smtClean="0"/>
              <a:t> Name Server FQDNs on the  45.64.105.144 NS Address? Yes – </a:t>
            </a:r>
            <a:r>
              <a:rPr lang="en-US" sz="3200" b="1" dirty="0" smtClean="0">
                <a:solidFill>
                  <a:srgbClr val="FF0000"/>
                </a:solidFill>
              </a:rPr>
              <a:t>86</a:t>
            </a:r>
            <a:r>
              <a:rPr lang="en-US" sz="3200" b="1" dirty="0" smtClean="0"/>
              <a:t> of Them</a:t>
            </a:r>
            <a:endParaRPr lang="en-US" sz="3200" b="1" dirty="0"/>
          </a:p>
        </p:txBody>
      </p:sp>
      <p:sp>
        <p:nvSpPr>
          <p:cNvPr id="3" name="Content Placeholder 2"/>
          <p:cNvSpPr>
            <a:spLocks noGrp="1"/>
          </p:cNvSpPr>
          <p:nvPr>
            <p:ph idx="1"/>
          </p:nvPr>
        </p:nvSpPr>
        <p:spPr>
          <a:xfrm>
            <a:off x="267368" y="1136316"/>
            <a:ext cx="8609264" cy="5220034"/>
          </a:xfrm>
        </p:spPr>
        <p:txBody>
          <a:bodyPr>
            <a:normAutofit/>
          </a:bodyPr>
          <a:lstStyle/>
          <a:p>
            <a:r>
              <a:rPr lang="en-US" sz="2400" dirty="0" smtClean="0"/>
              <a:t>Name servers on that IP include:</a:t>
            </a:r>
            <a:br>
              <a:rPr lang="en-US" sz="2400" dirty="0" smtClean="0"/>
            </a:br>
            <a:r>
              <a:rPr lang="en-US" sz="2400" dirty="0" smtClean="0"/>
              <a:t/>
            </a:r>
            <a:br>
              <a:rPr lang="en-US" sz="2400" dirty="0" smtClean="0"/>
            </a:br>
            <a:r>
              <a:rPr lang="en-US" sz="2400" dirty="0" smtClean="0"/>
              <a:t>ns1</a:t>
            </a:r>
            <a:r>
              <a:rPr lang="en-US" sz="2400" dirty="0"/>
              <a:t>.eanjjpgn.ru. IN A </a:t>
            </a:r>
            <a:r>
              <a:rPr lang="en-US" sz="2400" dirty="0" smtClean="0"/>
              <a:t>45.64.105.144</a:t>
            </a:r>
            <a:br>
              <a:rPr lang="en-US" sz="2400" dirty="0" smtClean="0"/>
            </a:br>
            <a:r>
              <a:rPr lang="en-US" sz="2400" dirty="0" smtClean="0"/>
              <a:t>ns1</a:t>
            </a:r>
            <a:r>
              <a:rPr lang="en-US" sz="2400" dirty="0"/>
              <a:t>.globalremedytrade.ru. IN A </a:t>
            </a:r>
            <a:r>
              <a:rPr lang="en-US" sz="2400" dirty="0" smtClean="0"/>
              <a:t>45.64.105.144</a:t>
            </a:r>
            <a:br>
              <a:rPr lang="en-US" sz="2400" dirty="0" smtClean="0"/>
            </a:br>
            <a:r>
              <a:rPr lang="en-US" sz="2400" dirty="0" smtClean="0"/>
              <a:t>ns1</a:t>
            </a:r>
            <a:r>
              <a:rPr lang="en-US" sz="2400" dirty="0"/>
              <a:t>.healingpharmgroup.ru. IN A </a:t>
            </a:r>
            <a:r>
              <a:rPr lang="en-US" sz="2400" dirty="0" smtClean="0"/>
              <a:t>45.64.105.144</a:t>
            </a:r>
            <a:br>
              <a:rPr lang="en-US" sz="2400" dirty="0" smtClean="0"/>
            </a:br>
            <a:r>
              <a:rPr lang="en-US" sz="2400" dirty="0" smtClean="0"/>
              <a:t>ns1</a:t>
            </a:r>
            <a:r>
              <a:rPr lang="en-US" sz="2400" dirty="0"/>
              <a:t>.hwqdjzbw.eu. IN A </a:t>
            </a:r>
            <a:r>
              <a:rPr lang="en-US" sz="2400" dirty="0" smtClean="0"/>
              <a:t>45.64.105.144</a:t>
            </a:r>
            <a:br>
              <a:rPr lang="en-US" sz="2400" dirty="0" smtClean="0"/>
            </a:br>
            <a:r>
              <a:rPr lang="en-US" sz="2400" dirty="0" smtClean="0"/>
              <a:t>ns1</a:t>
            </a:r>
            <a:r>
              <a:rPr lang="en-US" sz="2400" dirty="0"/>
              <a:t>.ixoowbuh.com. IN A </a:t>
            </a:r>
            <a:r>
              <a:rPr lang="en-US" sz="2400" dirty="0" smtClean="0"/>
              <a:t>45.64.105.144</a:t>
            </a:r>
            <a:br>
              <a:rPr lang="en-US" sz="2400" dirty="0" smtClean="0"/>
            </a:br>
            <a:r>
              <a:rPr lang="en-US" sz="2400" dirty="0" smtClean="0"/>
              <a:t>ns1</a:t>
            </a:r>
            <a:r>
              <a:rPr lang="en-US" sz="2400" dirty="0"/>
              <a:t>.jbccdqsf.com. IN A </a:t>
            </a:r>
            <a:r>
              <a:rPr lang="en-US" sz="2400" dirty="0" smtClean="0"/>
              <a:t>45.64.105.144</a:t>
            </a:r>
            <a:br>
              <a:rPr lang="en-US" sz="2400" dirty="0" smtClean="0"/>
            </a:br>
            <a:r>
              <a:rPr lang="en-US" sz="2400" dirty="0" smtClean="0"/>
              <a:t>ns1</a:t>
            </a:r>
            <a:r>
              <a:rPr lang="en-US" sz="2400" dirty="0"/>
              <a:t>.joystiqdeals.ru. IN A </a:t>
            </a:r>
            <a:r>
              <a:rPr lang="en-US" sz="2400" dirty="0" smtClean="0"/>
              <a:t>45.64.105.144</a:t>
            </a:r>
            <a:br>
              <a:rPr lang="en-US" sz="2400" dirty="0" smtClean="0"/>
            </a:br>
            <a:r>
              <a:rPr lang="en-US" sz="2400" dirty="0" smtClean="0"/>
              <a:t>ns1</a:t>
            </a:r>
            <a:r>
              <a:rPr lang="en-US" sz="2400" dirty="0"/>
              <a:t>.kbsvyvbp.com. IN A </a:t>
            </a:r>
            <a:r>
              <a:rPr lang="en-US" sz="2400" dirty="0" smtClean="0"/>
              <a:t>45.64.105.144</a:t>
            </a:r>
            <a:br>
              <a:rPr lang="en-US" sz="2400" dirty="0" smtClean="0"/>
            </a:br>
            <a:r>
              <a:rPr lang="en-US" sz="2400" dirty="0" smtClean="0"/>
              <a:t>ns1</a:t>
            </a:r>
            <a:r>
              <a:rPr lang="en-US" sz="2400" dirty="0"/>
              <a:t>.kbsvyvbp.com. IN A </a:t>
            </a:r>
            <a:r>
              <a:rPr lang="en-US" sz="2400" dirty="0" smtClean="0"/>
              <a:t>45.64.105.144</a:t>
            </a:r>
            <a:br>
              <a:rPr lang="en-US" sz="2400" dirty="0" smtClean="0"/>
            </a:br>
            <a:r>
              <a:rPr lang="en-US" sz="2400" dirty="0" smtClean="0"/>
              <a:t>[etc]</a:t>
            </a:r>
          </a:p>
          <a:p>
            <a:r>
              <a:rPr lang="en-US" sz="2400" dirty="0" smtClean="0"/>
              <a:t>Each of </a:t>
            </a:r>
            <a:r>
              <a:rPr lang="en-US" sz="2400" i="1" dirty="0" smtClean="0"/>
              <a:t>those</a:t>
            </a:r>
            <a:r>
              <a:rPr lang="en-US" sz="2400" dirty="0" smtClean="0"/>
              <a:t> name servers can in turn be sent through passive DNS to see what they resolve to...</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64</a:t>
            </a:fld>
            <a:endParaRPr lang="en-US"/>
          </a:p>
        </p:txBody>
      </p:sp>
    </p:spTree>
    <p:extLst>
      <p:ext uri="{BB962C8B-B14F-4D97-AF65-F5344CB8AC3E}">
        <p14:creationId xmlns:p14="http://schemas.microsoft.com/office/powerpoint/2010/main" val="344183598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421" y="181059"/>
            <a:ext cx="8823158" cy="821573"/>
          </a:xfrm>
        </p:spPr>
        <p:txBody>
          <a:bodyPr>
            <a:normAutofit/>
          </a:bodyPr>
          <a:lstStyle/>
          <a:p>
            <a:r>
              <a:rPr lang="en-US" sz="3200" b="1" dirty="0" smtClean="0"/>
              <a:t>The 86 Name Servers Expand to 1,608 Unique NS Records Due to Multiple "A" Recs Per FQDN </a:t>
            </a:r>
            <a:endParaRPr lang="en-US" sz="3200" b="1" dirty="0"/>
          </a:p>
        </p:txBody>
      </p:sp>
      <p:sp>
        <p:nvSpPr>
          <p:cNvPr id="3" name="Content Placeholder 2"/>
          <p:cNvSpPr>
            <a:spLocks noGrp="1"/>
          </p:cNvSpPr>
          <p:nvPr>
            <p:ph idx="1"/>
          </p:nvPr>
        </p:nvSpPr>
        <p:spPr>
          <a:xfrm>
            <a:off x="267368" y="1136316"/>
            <a:ext cx="8609264" cy="5220034"/>
          </a:xfrm>
        </p:spPr>
        <p:txBody>
          <a:bodyPr>
            <a:normAutofit/>
          </a:bodyPr>
          <a:lstStyle/>
          <a:p>
            <a:r>
              <a:rPr lang="en-US" sz="2400" dirty="0"/>
              <a:t>ns1.eanjjpgn.ru. IN A </a:t>
            </a:r>
            <a:r>
              <a:rPr lang="en-US" sz="2400" dirty="0" smtClean="0"/>
              <a:t>167.88.8.9</a:t>
            </a:r>
            <a:br>
              <a:rPr lang="en-US" sz="2400" dirty="0" smtClean="0"/>
            </a:br>
            <a:r>
              <a:rPr lang="en-US" sz="2400" dirty="0" smtClean="0"/>
              <a:t>ns1</a:t>
            </a:r>
            <a:r>
              <a:rPr lang="en-US" sz="2400" dirty="0"/>
              <a:t>.eanjjpgn.ru. IN A </a:t>
            </a:r>
            <a:r>
              <a:rPr lang="en-US" sz="2400" dirty="0" smtClean="0"/>
              <a:t>188.120.245.240</a:t>
            </a:r>
            <a:br>
              <a:rPr lang="en-US" sz="2400" dirty="0" smtClean="0"/>
            </a:br>
            <a:r>
              <a:rPr lang="en-US" sz="2400" dirty="0" smtClean="0"/>
              <a:t>ns1</a:t>
            </a:r>
            <a:r>
              <a:rPr lang="en-US" sz="2400" dirty="0"/>
              <a:t>.eanjjpgn.ru. IN A </a:t>
            </a:r>
            <a:r>
              <a:rPr lang="en-US" sz="2400" dirty="0" smtClean="0"/>
              <a:t>45.64.105.144</a:t>
            </a:r>
            <a:br>
              <a:rPr lang="en-US" sz="2400" dirty="0" smtClean="0"/>
            </a:br>
            <a:r>
              <a:rPr lang="en-US" sz="2400" dirty="0" smtClean="0"/>
              <a:t>ns1</a:t>
            </a:r>
            <a:r>
              <a:rPr lang="en-US" sz="2400" dirty="0"/>
              <a:t>.globalremedytrade.ru. IN A </a:t>
            </a:r>
            <a:r>
              <a:rPr lang="en-US" sz="2400" dirty="0" smtClean="0"/>
              <a:t>103.16.198.47</a:t>
            </a:r>
            <a:br>
              <a:rPr lang="en-US" sz="2400" dirty="0" smtClean="0"/>
            </a:br>
            <a:r>
              <a:rPr lang="en-US" sz="2400" dirty="0" smtClean="0"/>
              <a:t>ns1</a:t>
            </a:r>
            <a:r>
              <a:rPr lang="en-US" sz="2400" dirty="0"/>
              <a:t>.globalremedytrade.ru. IN A </a:t>
            </a:r>
            <a:r>
              <a:rPr lang="en-US" sz="2400" dirty="0" smtClean="0"/>
              <a:t>45.64.105.144</a:t>
            </a:r>
            <a:br>
              <a:rPr lang="en-US" sz="2400" dirty="0" smtClean="0"/>
            </a:br>
            <a:r>
              <a:rPr lang="en-US" sz="2400" dirty="0" smtClean="0"/>
              <a:t>ns1</a:t>
            </a:r>
            <a:r>
              <a:rPr lang="en-US" sz="2400" dirty="0"/>
              <a:t>.healingpharmgroup.ru. IN A </a:t>
            </a:r>
            <a:r>
              <a:rPr lang="en-US" sz="2400" dirty="0" smtClean="0"/>
              <a:t>103.16.198.47</a:t>
            </a:r>
            <a:br>
              <a:rPr lang="en-US" sz="2400" dirty="0" smtClean="0"/>
            </a:br>
            <a:r>
              <a:rPr lang="en-US" sz="2400" dirty="0" smtClean="0"/>
              <a:t>ns1</a:t>
            </a:r>
            <a:r>
              <a:rPr lang="en-US" sz="2400" dirty="0"/>
              <a:t>.healingpharmgroup.ru. IN A </a:t>
            </a:r>
            <a:r>
              <a:rPr lang="en-US" sz="2400" dirty="0" smtClean="0"/>
              <a:t>103.224.23.181</a:t>
            </a:r>
            <a:br>
              <a:rPr lang="en-US" sz="2400" dirty="0" smtClean="0"/>
            </a:br>
            <a:r>
              <a:rPr lang="en-US" sz="2400" dirty="0" smtClean="0"/>
              <a:t>ns1</a:t>
            </a:r>
            <a:r>
              <a:rPr lang="en-US" sz="2400" dirty="0"/>
              <a:t>.healingpharmgroup.ru. IN A </a:t>
            </a:r>
            <a:r>
              <a:rPr lang="en-US" sz="2400" dirty="0" smtClean="0"/>
              <a:t>167.88.8.9</a:t>
            </a:r>
            <a:br>
              <a:rPr lang="en-US" sz="2400" dirty="0" smtClean="0"/>
            </a:br>
            <a:r>
              <a:rPr lang="en-US" sz="2400" dirty="0" smtClean="0"/>
              <a:t>ns1</a:t>
            </a:r>
            <a:r>
              <a:rPr lang="en-US" sz="2400" dirty="0"/>
              <a:t>.healingpharmgroup.ru. IN A </a:t>
            </a:r>
            <a:r>
              <a:rPr lang="en-US" sz="2400" dirty="0" smtClean="0"/>
              <a:t>178.239.176.235</a:t>
            </a:r>
            <a:br>
              <a:rPr lang="en-US" sz="2400" dirty="0" smtClean="0"/>
            </a:br>
            <a:r>
              <a:rPr lang="en-US" sz="2400" dirty="0" smtClean="0"/>
              <a:t>ns1</a:t>
            </a:r>
            <a:r>
              <a:rPr lang="en-US" sz="2400" dirty="0"/>
              <a:t>.healingpharmgroup.ru. IN A </a:t>
            </a:r>
            <a:r>
              <a:rPr lang="en-US" sz="2400" dirty="0" smtClean="0"/>
              <a:t>190.123.45.111</a:t>
            </a:r>
            <a:br>
              <a:rPr lang="en-US" sz="2400" dirty="0" smtClean="0"/>
            </a:br>
            <a:r>
              <a:rPr lang="en-US" sz="2400" dirty="0" smtClean="0"/>
              <a:t>ns1</a:t>
            </a:r>
            <a:r>
              <a:rPr lang="en-US" sz="2400" dirty="0"/>
              <a:t>.healingpharmgroup.ru. IN A </a:t>
            </a:r>
            <a:r>
              <a:rPr lang="en-US" sz="2400" dirty="0" smtClean="0"/>
              <a:t>212.57.38.19</a:t>
            </a:r>
            <a:br>
              <a:rPr lang="en-US" sz="2400" dirty="0" smtClean="0"/>
            </a:br>
            <a:r>
              <a:rPr lang="en-US" sz="2400" dirty="0" smtClean="0"/>
              <a:t>ns1</a:t>
            </a:r>
            <a:r>
              <a:rPr lang="en-US" sz="2400" dirty="0"/>
              <a:t>.healingpharmgroup.ru. IN A </a:t>
            </a:r>
            <a:r>
              <a:rPr lang="en-US" sz="2400" dirty="0" smtClean="0"/>
              <a:t>45.64.105.144</a:t>
            </a:r>
            <a:br>
              <a:rPr lang="en-US" sz="2400" dirty="0" smtClean="0"/>
            </a:br>
            <a:r>
              <a:rPr lang="en-US" sz="2400" dirty="0" smtClean="0"/>
              <a:t>ns1</a:t>
            </a:r>
            <a:r>
              <a:rPr lang="en-US" sz="2400" dirty="0"/>
              <a:t>.hwqdjzbw.eu. IN A </a:t>
            </a:r>
            <a:r>
              <a:rPr lang="en-US" sz="2400" dirty="0" smtClean="0"/>
              <a:t>1.202.90.114</a:t>
            </a:r>
            <a:br>
              <a:rPr lang="en-US" sz="2400" dirty="0" smtClean="0"/>
            </a:br>
            <a:r>
              <a:rPr lang="en-US" sz="2400" dirty="0" smtClean="0"/>
              <a:t>[etc]</a:t>
            </a:r>
            <a:endParaRPr lang="en-US" sz="2400" dirty="0"/>
          </a:p>
          <a:p>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65</a:t>
            </a:fld>
            <a:endParaRPr lang="en-US"/>
          </a:p>
        </p:txBody>
      </p:sp>
    </p:spTree>
    <p:extLst>
      <p:ext uri="{BB962C8B-B14F-4D97-AF65-F5344CB8AC3E}">
        <p14:creationId xmlns:p14="http://schemas.microsoft.com/office/powerpoint/2010/main" val="41927175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421" y="181059"/>
            <a:ext cx="8823158" cy="821573"/>
          </a:xfrm>
        </p:spPr>
        <p:txBody>
          <a:bodyPr>
            <a:normAutofit/>
          </a:bodyPr>
          <a:lstStyle/>
          <a:p>
            <a:r>
              <a:rPr lang="en-US" sz="3200" b="1" dirty="0" smtClean="0"/>
              <a:t>Let's Just </a:t>
            </a:r>
            <a:r>
              <a:rPr lang="en-US" sz="3200" b="1" dirty="0" smtClean="0"/>
              <a:t>Look At </a:t>
            </a:r>
            <a:r>
              <a:rPr lang="en-US" sz="3200" b="1" dirty="0" smtClean="0"/>
              <a:t>the IP's From Those:</a:t>
            </a:r>
            <a:br>
              <a:rPr lang="en-US" sz="3200" b="1" dirty="0" smtClean="0"/>
            </a:br>
            <a:r>
              <a:rPr lang="en-US" sz="3200" b="1" dirty="0" smtClean="0"/>
              <a:t>700 Unique IPs</a:t>
            </a:r>
            <a:endParaRPr lang="en-US" sz="3200" b="1" dirty="0"/>
          </a:p>
        </p:txBody>
      </p:sp>
      <p:sp>
        <p:nvSpPr>
          <p:cNvPr id="3" name="Content Placeholder 2"/>
          <p:cNvSpPr>
            <a:spLocks noGrp="1"/>
          </p:cNvSpPr>
          <p:nvPr>
            <p:ph idx="1"/>
          </p:nvPr>
        </p:nvSpPr>
        <p:spPr>
          <a:xfrm>
            <a:off x="267368" y="1136316"/>
            <a:ext cx="8609264" cy="5220034"/>
          </a:xfrm>
        </p:spPr>
        <p:txBody>
          <a:bodyPr>
            <a:normAutofit/>
          </a:bodyPr>
          <a:lstStyle/>
          <a:p>
            <a:r>
              <a:rPr lang="en-US" sz="2400" dirty="0" smtClean="0"/>
              <a:t>1.202.90.114</a:t>
            </a:r>
            <a:br>
              <a:rPr lang="en-US" sz="2400" dirty="0" smtClean="0"/>
            </a:br>
            <a:r>
              <a:rPr lang="en-US" sz="2400" dirty="0" smtClean="0"/>
              <a:t>103.16.198.47</a:t>
            </a:r>
            <a:br>
              <a:rPr lang="en-US" sz="2400" dirty="0" smtClean="0"/>
            </a:br>
            <a:r>
              <a:rPr lang="en-US" sz="2400" dirty="0" smtClean="0"/>
              <a:t>103.224.23.181</a:t>
            </a:r>
            <a:br>
              <a:rPr lang="en-US" sz="2400" dirty="0" smtClean="0"/>
            </a:br>
            <a:r>
              <a:rPr lang="en-US" sz="2400" dirty="0" smtClean="0"/>
              <a:t>103.224.23.7</a:t>
            </a:r>
            <a:br>
              <a:rPr lang="en-US" sz="2400" dirty="0" smtClean="0"/>
            </a:br>
            <a:r>
              <a:rPr lang="en-US" sz="2400" dirty="0" smtClean="0"/>
              <a:t>103.23.241.212</a:t>
            </a:r>
            <a:br>
              <a:rPr lang="en-US" sz="2400" dirty="0" smtClean="0"/>
            </a:br>
            <a:r>
              <a:rPr lang="en-US" sz="2400" dirty="0" smtClean="0"/>
              <a:t>103.237.33.165</a:t>
            </a:r>
            <a:br>
              <a:rPr lang="en-US" sz="2400" dirty="0" smtClean="0"/>
            </a:br>
            <a:r>
              <a:rPr lang="en-US" sz="2400" dirty="0" smtClean="0"/>
              <a:t>103.238.216.219</a:t>
            </a:r>
            <a:br>
              <a:rPr lang="en-US" sz="2400" dirty="0" smtClean="0"/>
            </a:br>
            <a:r>
              <a:rPr lang="en-US" sz="2400" dirty="0" smtClean="0"/>
              <a:t>103.241.150.190</a:t>
            </a:r>
            <a:br>
              <a:rPr lang="en-US" sz="2400" dirty="0" smtClean="0"/>
            </a:br>
            <a:r>
              <a:rPr lang="en-US" sz="2400" dirty="0" smtClean="0"/>
              <a:t>103.247.211.241</a:t>
            </a:r>
            <a:br>
              <a:rPr lang="en-US" sz="2400" dirty="0" smtClean="0"/>
            </a:br>
            <a:r>
              <a:rPr lang="en-US" sz="2400" dirty="0" smtClean="0"/>
              <a:t>103.249.84.123</a:t>
            </a:r>
            <a:br>
              <a:rPr lang="en-US" sz="2400" dirty="0" smtClean="0"/>
            </a:br>
            <a:r>
              <a:rPr lang="en-US" sz="2400" dirty="0" smtClean="0"/>
              <a:t>103.253.114.124</a:t>
            </a:r>
            <a:br>
              <a:rPr lang="en-US" sz="2400" dirty="0" smtClean="0"/>
            </a:br>
            <a:r>
              <a:rPr lang="en-US" sz="2400" dirty="0" smtClean="0"/>
              <a:t>103.8.27.30</a:t>
            </a:r>
            <a:br>
              <a:rPr lang="en-US" sz="2400" dirty="0" smtClean="0"/>
            </a:br>
            <a:r>
              <a:rPr lang="en-US" sz="2400" dirty="0" smtClean="0"/>
              <a:t>107.20.157.100</a:t>
            </a:r>
            <a:br>
              <a:rPr lang="en-US" sz="2400" dirty="0" smtClean="0"/>
            </a:br>
            <a:r>
              <a:rPr lang="en-US" sz="2400" dirty="0" smtClean="0"/>
              <a:t>[etc]</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66</a:t>
            </a:fld>
            <a:endParaRPr lang="en-US"/>
          </a:p>
        </p:txBody>
      </p:sp>
    </p:spTree>
    <p:extLst>
      <p:ext uri="{BB962C8B-B14F-4D97-AF65-F5344CB8AC3E}">
        <p14:creationId xmlns:p14="http://schemas.microsoft.com/office/powerpoint/2010/main" val="344055560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821573"/>
          </a:xfrm>
        </p:spPr>
        <p:txBody>
          <a:bodyPr>
            <a:normAutofit/>
          </a:bodyPr>
          <a:lstStyle/>
          <a:p>
            <a:r>
              <a:rPr lang="en-US" sz="3200" b="1" dirty="0" smtClean="0"/>
              <a:t>Checking Passive DNS for the Domains On Those IPs:</a:t>
            </a:r>
            <a:r>
              <a:rPr lang="en-US" sz="3200" b="1" dirty="0"/>
              <a:t/>
            </a:r>
            <a:br>
              <a:rPr lang="en-US" sz="3200" b="1" dirty="0"/>
            </a:br>
            <a:r>
              <a:rPr lang="en-US" sz="3200" b="1" dirty="0" smtClean="0">
                <a:solidFill>
                  <a:srgbClr val="FF0000"/>
                </a:solidFill>
              </a:rPr>
              <a:t>4,429,062</a:t>
            </a:r>
            <a:r>
              <a:rPr lang="en-US" sz="3200" b="1" dirty="0" smtClean="0"/>
              <a:t> Unique Records...</a:t>
            </a:r>
            <a:endParaRPr lang="en-US" sz="3200" b="1" dirty="0"/>
          </a:p>
        </p:txBody>
      </p:sp>
      <p:sp>
        <p:nvSpPr>
          <p:cNvPr id="3" name="Content Placeholder 2"/>
          <p:cNvSpPr>
            <a:spLocks noGrp="1"/>
          </p:cNvSpPr>
          <p:nvPr>
            <p:ph idx="1"/>
          </p:nvPr>
        </p:nvSpPr>
        <p:spPr>
          <a:xfrm>
            <a:off x="267368" y="1136316"/>
            <a:ext cx="8609264" cy="5220034"/>
          </a:xfrm>
        </p:spPr>
        <p:txBody>
          <a:bodyPr>
            <a:normAutofit/>
          </a:bodyPr>
          <a:lstStyle/>
          <a:p>
            <a:r>
              <a:rPr lang="en-US" sz="2400" dirty="0"/>
              <a:t>ns1.dfnfoskt.be. IN A </a:t>
            </a:r>
            <a:r>
              <a:rPr lang="en-US" sz="2400" dirty="0" smtClean="0"/>
              <a:t>1.202.90.114</a:t>
            </a:r>
            <a:br>
              <a:rPr lang="en-US" sz="2400" dirty="0" smtClean="0"/>
            </a:br>
            <a:r>
              <a:rPr lang="en-US" sz="2400" dirty="0" smtClean="0"/>
              <a:t>ns2</a:t>
            </a:r>
            <a:r>
              <a:rPr lang="en-US" sz="2400" dirty="0"/>
              <a:t>.dfnfoskt.be. IN A </a:t>
            </a:r>
            <a:r>
              <a:rPr lang="en-US" sz="2400" dirty="0" smtClean="0"/>
              <a:t>1.202.90.114</a:t>
            </a:r>
            <a:br>
              <a:rPr lang="en-US" sz="2400" dirty="0" smtClean="0"/>
            </a:br>
            <a:r>
              <a:rPr lang="en-US" sz="2400" dirty="0" smtClean="0"/>
              <a:t>ns1</a:t>
            </a:r>
            <a:r>
              <a:rPr lang="en-US" sz="2400" dirty="0"/>
              <a:t>.vrswovjt.be. IN A </a:t>
            </a:r>
            <a:r>
              <a:rPr lang="en-US" sz="2400" dirty="0" smtClean="0"/>
              <a:t>1.202.90.114</a:t>
            </a:r>
            <a:br>
              <a:rPr lang="en-US" sz="2400" dirty="0" smtClean="0"/>
            </a:br>
            <a:r>
              <a:rPr lang="en-US" sz="2400" dirty="0" smtClean="0"/>
              <a:t>ns2</a:t>
            </a:r>
            <a:r>
              <a:rPr lang="en-US" sz="2400" dirty="0"/>
              <a:t>.vrswovjt.be. IN A </a:t>
            </a:r>
            <a:r>
              <a:rPr lang="en-US" sz="2400" dirty="0" smtClean="0"/>
              <a:t>1.202.90.114</a:t>
            </a:r>
            <a:br>
              <a:rPr lang="en-US" sz="2400" dirty="0" smtClean="0"/>
            </a:br>
            <a:r>
              <a:rPr lang="en-US" sz="2400" dirty="0" smtClean="0"/>
              <a:t>ns1</a:t>
            </a:r>
            <a:r>
              <a:rPr lang="en-US" sz="2400" dirty="0"/>
              <a:t>.naturaldrugsmall.be. IN A </a:t>
            </a:r>
            <a:r>
              <a:rPr lang="en-US" sz="2400" dirty="0" smtClean="0"/>
              <a:t>1.202.90.114</a:t>
            </a:r>
            <a:br>
              <a:rPr lang="en-US" sz="2400" dirty="0" smtClean="0"/>
            </a:br>
            <a:r>
              <a:rPr lang="en-US" sz="2400" dirty="0" smtClean="0"/>
              <a:t>ns2</a:t>
            </a:r>
            <a:r>
              <a:rPr lang="en-US" sz="2400" dirty="0"/>
              <a:t>.naturaldrugsmall.be. IN A </a:t>
            </a:r>
            <a:r>
              <a:rPr lang="en-US" sz="2400" dirty="0" smtClean="0"/>
              <a:t>1.202.90.114</a:t>
            </a:r>
            <a:br>
              <a:rPr lang="en-US" sz="2400" dirty="0" smtClean="0"/>
            </a:br>
            <a:r>
              <a:rPr lang="en-US" sz="2400" dirty="0" err="1" smtClean="0"/>
              <a:t>coarse.naturaldrugsmall.be</a:t>
            </a:r>
            <a:r>
              <a:rPr lang="en-US" sz="2400" dirty="0"/>
              <a:t>. IN A </a:t>
            </a:r>
            <a:r>
              <a:rPr lang="en-US" sz="2400" dirty="0" smtClean="0"/>
              <a:t>1.202.90.114</a:t>
            </a:r>
            <a:br>
              <a:rPr lang="en-US" sz="2400" dirty="0" smtClean="0"/>
            </a:br>
            <a:r>
              <a:rPr lang="en-US" sz="2400" dirty="0" err="1" smtClean="0"/>
              <a:t>forger.naturaldrugsmall.be</a:t>
            </a:r>
            <a:r>
              <a:rPr lang="en-US" sz="2400" dirty="0"/>
              <a:t>. IN A </a:t>
            </a:r>
            <a:r>
              <a:rPr lang="en-US" sz="2400" dirty="0" smtClean="0"/>
              <a:t>1.202.90.114</a:t>
            </a:r>
            <a:br>
              <a:rPr lang="en-US" sz="2400" dirty="0" smtClean="0"/>
            </a:br>
            <a:r>
              <a:rPr lang="en-US" sz="2400" dirty="0" err="1" smtClean="0"/>
              <a:t>gurgle.naturaldrugsmall.be</a:t>
            </a:r>
            <a:r>
              <a:rPr lang="en-US" sz="2400" dirty="0"/>
              <a:t>. IN A </a:t>
            </a:r>
            <a:r>
              <a:rPr lang="en-US" sz="2400" dirty="0" smtClean="0"/>
              <a:t>1.202.90.114</a:t>
            </a:r>
            <a:br>
              <a:rPr lang="en-US" sz="2400" dirty="0" smtClean="0"/>
            </a:br>
            <a:r>
              <a:rPr lang="en-US" sz="2400" dirty="0" err="1" smtClean="0"/>
              <a:t>intend.naturaldrugsmall.be</a:t>
            </a:r>
            <a:r>
              <a:rPr lang="en-US" sz="2400" dirty="0"/>
              <a:t>. IN A </a:t>
            </a:r>
            <a:r>
              <a:rPr lang="en-US" sz="2400" dirty="0" smtClean="0"/>
              <a:t>1.202.90.114</a:t>
            </a:r>
            <a:br>
              <a:rPr lang="en-US" sz="2400" dirty="0" smtClean="0"/>
            </a:br>
            <a:r>
              <a:rPr lang="en-US" sz="2400" dirty="0" smtClean="0"/>
              <a:t>[etc]</a:t>
            </a:r>
          </a:p>
          <a:p>
            <a:r>
              <a:rPr lang="en-US" sz="2400" dirty="0" smtClean="0"/>
              <a:t>If we simplify those, how many unique 2</a:t>
            </a:r>
            <a:r>
              <a:rPr lang="en-US" sz="2400" baseline="30000" dirty="0" smtClean="0"/>
              <a:t>nd</a:t>
            </a:r>
            <a:r>
              <a:rPr lang="en-US" sz="2400" dirty="0" smtClean="0"/>
              <a:t> level domains? </a:t>
            </a:r>
            <a:r>
              <a:rPr lang="en-US" sz="2400" dirty="0" smtClean="0">
                <a:solidFill>
                  <a:srgbClr val="FF0000"/>
                </a:solidFill>
              </a:rPr>
              <a:t>344,048</a:t>
            </a:r>
          </a:p>
        </p:txBody>
      </p:sp>
      <p:sp>
        <p:nvSpPr>
          <p:cNvPr id="4" name="Slide Number Placeholder 3"/>
          <p:cNvSpPr>
            <a:spLocks noGrp="1"/>
          </p:cNvSpPr>
          <p:nvPr>
            <p:ph type="sldNum" sz="quarter" idx="12"/>
          </p:nvPr>
        </p:nvSpPr>
        <p:spPr/>
        <p:txBody>
          <a:bodyPr/>
          <a:lstStyle/>
          <a:p>
            <a:fld id="{4D4BB8BD-F8C0-4544-BAE3-59EE5C16151F}" type="slidenum">
              <a:rPr lang="en-US" smtClean="0"/>
              <a:t>67</a:t>
            </a:fld>
            <a:endParaRPr lang="en-US"/>
          </a:p>
        </p:txBody>
      </p:sp>
    </p:spTree>
    <p:extLst>
      <p:ext uri="{BB962C8B-B14F-4D97-AF65-F5344CB8AC3E}">
        <p14:creationId xmlns:p14="http://schemas.microsoft.com/office/powerpoint/2010/main" val="160269052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97251"/>
          </a:xfrm>
        </p:spPr>
        <p:txBody>
          <a:bodyPr>
            <a:normAutofit/>
          </a:bodyPr>
          <a:lstStyle/>
          <a:p>
            <a:r>
              <a:rPr lang="en-US" sz="3200" b="1" dirty="0" smtClean="0"/>
              <a:t>Distribution of FQDN Records Per IP Address</a:t>
            </a:r>
            <a:endParaRPr lang="en-US" sz="3200" b="1" dirty="0"/>
          </a:p>
        </p:txBody>
      </p:sp>
      <p:sp>
        <p:nvSpPr>
          <p:cNvPr id="3" name="Content Placeholder 2"/>
          <p:cNvSpPr>
            <a:spLocks noGrp="1"/>
          </p:cNvSpPr>
          <p:nvPr>
            <p:ph idx="1"/>
          </p:nvPr>
        </p:nvSpPr>
        <p:spPr>
          <a:xfrm>
            <a:off x="267368" y="942164"/>
            <a:ext cx="8717888" cy="5414186"/>
          </a:xfrm>
        </p:spPr>
        <p:txBody>
          <a:bodyPr numCol="2" spcCol="228600">
            <a:normAutofit/>
          </a:bodyPr>
          <a:lstStyle/>
          <a:p>
            <a:r>
              <a:rPr lang="en-US" sz="2400" dirty="0" smtClean="0"/>
              <a:t>700,808 	124.248.205.53</a:t>
            </a:r>
            <a:br>
              <a:rPr lang="en-US" sz="2400" dirty="0" smtClean="0"/>
            </a:br>
            <a:r>
              <a:rPr lang="en-US" sz="2400" dirty="0" smtClean="0"/>
              <a:t>586,064 	124.109.1.160</a:t>
            </a:r>
            <a:br>
              <a:rPr lang="en-US" sz="2400" dirty="0" smtClean="0"/>
            </a:br>
            <a:r>
              <a:rPr lang="en-US" sz="2400" dirty="0" smtClean="0"/>
              <a:t>281,193 	103.253.114.124</a:t>
            </a:r>
            <a:br>
              <a:rPr lang="en-US" sz="2400" dirty="0" smtClean="0"/>
            </a:br>
            <a:r>
              <a:rPr lang="en-US" sz="2400" dirty="0" smtClean="0"/>
              <a:t>237,615 	178.156.236.5</a:t>
            </a:r>
            <a:br>
              <a:rPr lang="en-US" sz="2400" dirty="0" smtClean="0"/>
            </a:br>
            <a:r>
              <a:rPr lang="en-US" sz="2400" dirty="0" smtClean="0"/>
              <a:t>217,659 	213.186.33.3</a:t>
            </a:r>
            <a:br>
              <a:rPr lang="en-US" sz="2400" dirty="0" smtClean="0"/>
            </a:br>
            <a:r>
              <a:rPr lang="en-US" sz="2400" dirty="0" smtClean="0"/>
              <a:t>198,500 	91.240.165.35</a:t>
            </a:r>
            <a:br>
              <a:rPr lang="en-US" sz="2400" dirty="0" smtClean="0"/>
            </a:br>
            <a:r>
              <a:rPr lang="en-US" sz="2400" dirty="0" smtClean="0"/>
              <a:t>186,954 	94.62.13.10</a:t>
            </a:r>
            <a:br>
              <a:rPr lang="en-US" sz="2400" dirty="0" smtClean="0"/>
            </a:br>
            <a:r>
              <a:rPr lang="en-US" sz="2400" dirty="0" smtClean="0"/>
              <a:t>149,714 	122.0.69.152</a:t>
            </a:r>
            <a:br>
              <a:rPr lang="en-US" sz="2400" dirty="0" smtClean="0"/>
            </a:br>
            <a:r>
              <a:rPr lang="en-US" sz="2400" dirty="0" smtClean="0"/>
              <a:t>93,144 		116.255.159.117</a:t>
            </a:r>
            <a:br>
              <a:rPr lang="en-US" sz="2400" dirty="0" smtClean="0"/>
            </a:br>
            <a:r>
              <a:rPr lang="en-US" sz="2400" dirty="0" smtClean="0"/>
              <a:t>90,438 		119.84.74.32</a:t>
            </a:r>
            <a:br>
              <a:rPr lang="en-US" sz="2400" dirty="0" smtClean="0"/>
            </a:br>
            <a:r>
              <a:rPr lang="en-US" sz="2400" dirty="0" smtClean="0"/>
              <a:t>90,108 		213.155.21.33</a:t>
            </a:r>
            <a:br>
              <a:rPr lang="en-US" sz="2400" dirty="0" smtClean="0"/>
            </a:br>
            <a:r>
              <a:rPr lang="en-US" sz="2400" dirty="0" smtClean="0"/>
              <a:t>74,089 		193.105.154.202</a:t>
            </a:r>
            <a:br>
              <a:rPr lang="en-US" sz="2400" dirty="0" smtClean="0"/>
            </a:br>
            <a:r>
              <a:rPr lang="en-US" sz="2400" dirty="0" smtClean="0"/>
              <a:t>69,444 		193.105.154.203</a:t>
            </a:r>
            <a:br>
              <a:rPr lang="en-US" sz="2400" dirty="0" smtClean="0"/>
            </a:br>
            <a:r>
              <a:rPr lang="en-US" sz="2400" dirty="0" smtClean="0"/>
              <a:t>52,106 		103.16.198.47</a:t>
            </a:r>
            <a:br>
              <a:rPr lang="en-US" sz="2400" dirty="0" smtClean="0"/>
            </a:br>
            <a:r>
              <a:rPr lang="en-US" sz="2400" dirty="0" smtClean="0"/>
              <a:t>46,358 	85.17.138.159</a:t>
            </a:r>
            <a:br>
              <a:rPr lang="en-US" sz="2400" dirty="0" smtClean="0"/>
            </a:br>
            <a:r>
              <a:rPr lang="en-US" sz="2400" dirty="0" smtClean="0"/>
              <a:t>40,620 	61.133.234.105</a:t>
            </a:r>
            <a:br>
              <a:rPr lang="en-US" sz="2400" dirty="0" smtClean="0"/>
            </a:br>
            <a:r>
              <a:rPr lang="en-US" sz="2400" dirty="0" smtClean="0"/>
              <a:t>39,900 	217.23.14.174</a:t>
            </a:r>
            <a:br>
              <a:rPr lang="en-US" sz="2400" dirty="0" smtClean="0"/>
            </a:br>
            <a:r>
              <a:rPr lang="en-US" sz="2400" dirty="0" smtClean="0"/>
              <a:t>37,221 	87.107.121.213</a:t>
            </a:r>
            <a:br>
              <a:rPr lang="en-US" sz="2400" dirty="0" smtClean="0"/>
            </a:br>
            <a:r>
              <a:rPr lang="en-US" sz="2400" dirty="0" smtClean="0"/>
              <a:t>36,631 	65.254.248.136</a:t>
            </a:r>
            <a:br>
              <a:rPr lang="en-US" sz="2400" dirty="0" smtClean="0"/>
            </a:br>
            <a:r>
              <a:rPr lang="en-US" sz="2400" dirty="0" smtClean="0"/>
              <a:t>32,163 	212.83.186.116</a:t>
            </a:r>
            <a:br>
              <a:rPr lang="en-US" sz="2400" dirty="0" smtClean="0"/>
            </a:br>
            <a:r>
              <a:rPr lang="en-US" sz="2400" dirty="0" smtClean="0"/>
              <a:t>31,344 	31.184.224.133</a:t>
            </a:r>
            <a:br>
              <a:rPr lang="en-US" sz="2400" dirty="0" smtClean="0"/>
            </a:br>
            <a:r>
              <a:rPr lang="en-US" sz="2400" dirty="0" smtClean="0"/>
              <a:t>31,318 	85.25.253.145</a:t>
            </a:r>
            <a:br>
              <a:rPr lang="en-US" sz="2400" dirty="0" smtClean="0"/>
            </a:br>
            <a:r>
              <a:rPr lang="en-US" sz="2400" dirty="0" smtClean="0"/>
              <a:t>30,754 	91.109.18.86</a:t>
            </a:r>
            <a:br>
              <a:rPr lang="en-US" sz="2400" dirty="0" smtClean="0"/>
            </a:br>
            <a:r>
              <a:rPr lang="en-US" sz="2400" dirty="0" smtClean="0"/>
              <a:t>27,547 	207.182.155.101</a:t>
            </a:r>
            <a:br>
              <a:rPr lang="en-US" sz="2400" dirty="0" smtClean="0"/>
            </a:br>
            <a:r>
              <a:rPr lang="en-US" sz="2400" dirty="0" smtClean="0"/>
              <a:t>25,458 	85.95.236.38</a:t>
            </a:r>
            <a:br>
              <a:rPr lang="en-US" sz="2400" dirty="0" smtClean="0"/>
            </a:br>
            <a:r>
              <a:rPr lang="en-US" sz="2400" dirty="0" smtClean="0"/>
              <a:t>21,083 	211.20.209.245</a:t>
            </a:r>
            <a:br>
              <a:rPr lang="en-US" sz="2400" dirty="0" smtClean="0"/>
            </a:br>
            <a:r>
              <a:rPr lang="en-US" sz="2400" dirty="0" smtClean="0"/>
              <a:t>19,987 	198.245.62.48</a:t>
            </a:r>
            <a:br>
              <a:rPr lang="en-US" sz="2400" dirty="0" smtClean="0"/>
            </a:br>
            <a:r>
              <a:rPr lang="en-US" sz="2400" dirty="0" smtClean="0"/>
              <a:t>[etc]</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68</a:t>
            </a:fld>
            <a:endParaRPr lang="en-US"/>
          </a:p>
        </p:txBody>
      </p:sp>
    </p:spTree>
    <p:extLst>
      <p:ext uri="{BB962C8B-B14F-4D97-AF65-F5344CB8AC3E}">
        <p14:creationId xmlns:p14="http://schemas.microsoft.com/office/powerpoint/2010/main" val="85394370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447051"/>
          </a:xfrm>
        </p:spPr>
        <p:txBody>
          <a:bodyPr>
            <a:normAutofit/>
          </a:bodyPr>
          <a:lstStyle/>
          <a:p>
            <a:r>
              <a:rPr lang="en-US" sz="3200" b="1" dirty="0" smtClean="0"/>
              <a:t>What's Known About The Top IPs?</a:t>
            </a:r>
            <a:endParaRPr lang="en-US" sz="3200" b="1" dirty="0"/>
          </a:p>
        </p:txBody>
      </p:sp>
      <p:sp>
        <p:nvSpPr>
          <p:cNvPr id="3" name="Content Placeholder 2"/>
          <p:cNvSpPr>
            <a:spLocks noGrp="1"/>
          </p:cNvSpPr>
          <p:nvPr>
            <p:ph idx="1"/>
          </p:nvPr>
        </p:nvSpPr>
        <p:spPr>
          <a:xfrm>
            <a:off x="267368" y="846582"/>
            <a:ext cx="8717888" cy="5509768"/>
          </a:xfrm>
        </p:spPr>
        <p:txBody>
          <a:bodyPr numCol="1" spcCol="228600">
            <a:normAutofit/>
          </a:bodyPr>
          <a:lstStyle/>
          <a:p>
            <a:r>
              <a:rPr lang="en-US" sz="2400" dirty="0"/>
              <a:t>124.248.205.53 ("</a:t>
            </a:r>
            <a:r>
              <a:rPr lang="en-US" sz="2400" dirty="0" err="1"/>
              <a:t>SunnyVision</a:t>
            </a:r>
            <a:r>
              <a:rPr lang="en-US" sz="2400" dirty="0"/>
              <a:t> </a:t>
            </a:r>
            <a:r>
              <a:rPr lang="en-US" sz="2400" dirty="0" smtClean="0"/>
              <a:t>Limited," HK)</a:t>
            </a:r>
            <a:br>
              <a:rPr lang="en-US" sz="2400" dirty="0" smtClean="0"/>
            </a:br>
            <a:r>
              <a:rPr lang="en-US" sz="2400" dirty="0" smtClean="0"/>
              <a:t>124.109.1.160 ("</a:t>
            </a:r>
            <a:r>
              <a:rPr lang="en-US" sz="2400" dirty="0" err="1"/>
              <a:t>BangkokVPS</a:t>
            </a:r>
            <a:r>
              <a:rPr lang="en-US" sz="2400" dirty="0"/>
              <a:t> Cloud </a:t>
            </a:r>
            <a:r>
              <a:rPr lang="en-US" sz="2400" dirty="0" smtClean="0"/>
              <a:t>Server," TH)</a:t>
            </a:r>
            <a:br>
              <a:rPr lang="en-US" sz="2400" dirty="0" smtClean="0"/>
            </a:br>
            <a:r>
              <a:rPr lang="en-US" sz="2400" dirty="0" smtClean="0"/>
              <a:t>103.253.114.124 ("</a:t>
            </a:r>
            <a:r>
              <a:rPr lang="en-US" sz="2400" dirty="0"/>
              <a:t>PT Media </a:t>
            </a:r>
            <a:r>
              <a:rPr lang="en-US" sz="2400" dirty="0" err="1"/>
              <a:t>Andalan</a:t>
            </a:r>
            <a:r>
              <a:rPr lang="en-US" sz="2400" dirty="0"/>
              <a:t> </a:t>
            </a:r>
            <a:r>
              <a:rPr lang="en-US" sz="2400" dirty="0" smtClean="0"/>
              <a:t>Nusa," ID)</a:t>
            </a:r>
            <a:br>
              <a:rPr lang="en-US" sz="2400" dirty="0" smtClean="0"/>
            </a:br>
            <a:r>
              <a:rPr lang="en-US" sz="2400" dirty="0" smtClean="0"/>
              <a:t>178.156.236.5 ("</a:t>
            </a:r>
            <a:r>
              <a:rPr lang="en-US" sz="2400" dirty="0"/>
              <a:t>LEX Media Concepts </a:t>
            </a:r>
            <a:r>
              <a:rPr lang="en-US" sz="2400" dirty="0" smtClean="0"/>
              <a:t>SRL," RO)</a:t>
            </a:r>
            <a:br>
              <a:rPr lang="en-US" sz="2400" dirty="0" smtClean="0"/>
            </a:br>
            <a:r>
              <a:rPr lang="en-US" sz="2400" dirty="0" smtClean="0"/>
              <a:t>213.186.33.3 ("OVH," FR)</a:t>
            </a:r>
            <a:br>
              <a:rPr lang="en-US" sz="2400" dirty="0" smtClean="0"/>
            </a:br>
            <a:r>
              <a:rPr lang="en-US" sz="2400" dirty="0" smtClean="0"/>
              <a:t>91.240.165.35 ("</a:t>
            </a:r>
            <a:r>
              <a:rPr lang="en-US" sz="2400" dirty="0"/>
              <a:t>Il Cupola </a:t>
            </a:r>
            <a:r>
              <a:rPr lang="en-US" sz="2400" dirty="0" err="1"/>
              <a:t>Verboom</a:t>
            </a:r>
            <a:r>
              <a:rPr lang="en-US" sz="2400" dirty="0"/>
              <a:t> B.V</a:t>
            </a:r>
            <a:r>
              <a:rPr lang="en-US" sz="2400" dirty="0" smtClean="0"/>
              <a:t>.," NL)</a:t>
            </a:r>
            <a:br>
              <a:rPr lang="en-US" sz="2400" dirty="0" smtClean="0"/>
            </a:br>
            <a:r>
              <a:rPr lang="en-US" sz="2400" dirty="0" smtClean="0"/>
              <a:t>94.62.13.10 ("</a:t>
            </a:r>
            <a:r>
              <a:rPr lang="en-US" sz="2400" dirty="0"/>
              <a:t>Vodafone </a:t>
            </a:r>
            <a:r>
              <a:rPr lang="en-US" sz="2400" dirty="0" err="1" smtClean="0"/>
              <a:t>Telecel</a:t>
            </a:r>
            <a:r>
              <a:rPr lang="en-US" sz="2400" dirty="0" smtClean="0"/>
              <a:t>," PT)</a:t>
            </a:r>
            <a:br>
              <a:rPr lang="en-US" sz="2400" dirty="0" smtClean="0"/>
            </a:br>
            <a:r>
              <a:rPr lang="en-US" sz="2400" dirty="0" smtClean="0"/>
              <a:t>122.0.69.152</a:t>
            </a:r>
            <a:r>
              <a:rPr lang="en-US" sz="2400" dirty="0"/>
              <a:t> </a:t>
            </a:r>
            <a:r>
              <a:rPr lang="en-US" sz="2400" dirty="0" smtClean="0"/>
              <a:t>("</a:t>
            </a:r>
            <a:r>
              <a:rPr lang="en-US" sz="2400" dirty="0" err="1"/>
              <a:t>HuaBei</a:t>
            </a:r>
            <a:r>
              <a:rPr lang="en-US" sz="2400" dirty="0"/>
              <a:t> </a:t>
            </a:r>
            <a:r>
              <a:rPr lang="en-US" sz="2400" dirty="0" smtClean="0"/>
              <a:t>Oil Communication Co.," CN)</a:t>
            </a:r>
            <a:r>
              <a:rPr lang="en-US" sz="2400" dirty="0"/>
              <a:t/>
            </a:r>
            <a:br>
              <a:rPr lang="en-US" sz="2400" dirty="0"/>
            </a:br>
            <a:r>
              <a:rPr lang="en-US" sz="2400" dirty="0" smtClean="0"/>
              <a:t>116.255.159.117 ("</a:t>
            </a:r>
            <a:r>
              <a:rPr lang="en-US" sz="2400" dirty="0" err="1"/>
              <a:t>ZhengZhou</a:t>
            </a:r>
            <a:r>
              <a:rPr lang="en-US" sz="2400" dirty="0"/>
              <a:t> </a:t>
            </a:r>
            <a:r>
              <a:rPr lang="en-US" sz="2400" dirty="0" smtClean="0"/>
              <a:t>Giant </a:t>
            </a:r>
            <a:r>
              <a:rPr lang="en-US" sz="2400" dirty="0"/>
              <a:t>Computer </a:t>
            </a:r>
            <a:r>
              <a:rPr lang="en-US" sz="2400" dirty="0" smtClean="0"/>
              <a:t>Network," CN)</a:t>
            </a:r>
            <a:r>
              <a:rPr lang="en-US" sz="2400" dirty="0"/>
              <a:t/>
            </a:r>
            <a:br>
              <a:rPr lang="en-US" sz="2400" dirty="0"/>
            </a:br>
            <a:r>
              <a:rPr lang="en-US" sz="2400" dirty="0" smtClean="0"/>
              <a:t>119.84.74.32 ("</a:t>
            </a:r>
            <a:r>
              <a:rPr lang="en-US" sz="2400" dirty="0" err="1" smtClean="0"/>
              <a:t>Chinanet</a:t>
            </a:r>
            <a:r>
              <a:rPr lang="en-US" sz="2400" dirty="0" smtClean="0"/>
              <a:t> </a:t>
            </a:r>
            <a:r>
              <a:rPr lang="en-US" sz="2400" dirty="0"/>
              <a:t>Chongqing </a:t>
            </a:r>
            <a:r>
              <a:rPr lang="en-US" sz="2400" dirty="0" smtClean="0"/>
              <a:t>Province," CN)</a:t>
            </a:r>
            <a:r>
              <a:rPr lang="en-US" sz="2400" dirty="0"/>
              <a:t/>
            </a:r>
            <a:br>
              <a:rPr lang="en-US" sz="2400" dirty="0"/>
            </a:br>
            <a:r>
              <a:rPr lang="en-US" sz="2400" dirty="0" smtClean="0"/>
              <a:t>213.155.21.33 ("</a:t>
            </a:r>
            <a:r>
              <a:rPr lang="en-US" sz="2400" dirty="0"/>
              <a:t>ALMGHARII7 - </a:t>
            </a:r>
            <a:r>
              <a:rPr lang="en-US" sz="2400" dirty="0" smtClean="0"/>
              <a:t>Mohammed </a:t>
            </a:r>
            <a:r>
              <a:rPr lang="en-US" sz="2400" dirty="0" err="1" smtClean="0"/>
              <a:t>Almghari</a:t>
            </a:r>
            <a:r>
              <a:rPr lang="en-US" sz="2400" dirty="0" smtClean="0"/>
              <a:t>," UA)</a:t>
            </a:r>
            <a:r>
              <a:rPr lang="en-US" sz="2400" dirty="0"/>
              <a:t/>
            </a:r>
            <a:br>
              <a:rPr lang="en-US" sz="2400" dirty="0"/>
            </a:br>
            <a:r>
              <a:rPr lang="en-US" sz="2400" dirty="0" smtClean="0"/>
              <a:t>193.105.154.202 ("</a:t>
            </a:r>
            <a:r>
              <a:rPr lang="en-US" sz="2400" dirty="0" err="1"/>
              <a:t>CityNet</a:t>
            </a:r>
            <a:r>
              <a:rPr lang="en-US" sz="2400" dirty="0"/>
              <a:t> </a:t>
            </a:r>
            <a:r>
              <a:rPr lang="en-US" sz="2400" dirty="0" smtClean="0"/>
              <a:t>Line/ARS </a:t>
            </a:r>
            <a:r>
              <a:rPr lang="en-US" sz="2400" dirty="0" err="1" smtClean="0"/>
              <a:t>Tolerantia</a:t>
            </a:r>
            <a:r>
              <a:rPr lang="en-US" sz="2400" dirty="0" smtClean="0"/>
              <a:t>," LV)</a:t>
            </a:r>
            <a:r>
              <a:rPr lang="en-US" sz="2400" dirty="0"/>
              <a:t/>
            </a:r>
            <a:br>
              <a:rPr lang="en-US" sz="2400" dirty="0"/>
            </a:br>
            <a:r>
              <a:rPr lang="en-US" sz="2400" dirty="0" smtClean="0"/>
              <a:t>193.105.154.203 (</a:t>
            </a:r>
            <a:r>
              <a:rPr lang="en-US" sz="2400" dirty="0"/>
              <a:t>"</a:t>
            </a:r>
            <a:r>
              <a:rPr lang="en-US" sz="2400" dirty="0" err="1"/>
              <a:t>CityNet</a:t>
            </a:r>
            <a:r>
              <a:rPr lang="en-US" sz="2400" dirty="0"/>
              <a:t> Line/ARS </a:t>
            </a:r>
            <a:r>
              <a:rPr lang="en-US" sz="2400" dirty="0" err="1"/>
              <a:t>Tolerantia</a:t>
            </a:r>
            <a:r>
              <a:rPr lang="en-US" sz="2400" dirty="0"/>
              <a:t>," LV</a:t>
            </a:r>
            <a:r>
              <a:rPr lang="en-US" sz="2400" dirty="0" smtClean="0"/>
              <a:t>)</a:t>
            </a:r>
            <a:br>
              <a:rPr lang="en-US" sz="2400" dirty="0" smtClean="0"/>
            </a:br>
            <a:r>
              <a:rPr lang="en-US" sz="2400" dirty="0" smtClean="0"/>
              <a:t>103.16.198.47 ("PT </a:t>
            </a:r>
            <a:r>
              <a:rPr lang="en-US" sz="2400" dirty="0"/>
              <a:t>Jupiter </a:t>
            </a:r>
            <a:r>
              <a:rPr lang="en-US" sz="2400" dirty="0" err="1"/>
              <a:t>Jala</a:t>
            </a:r>
            <a:r>
              <a:rPr lang="en-US" sz="2400" dirty="0"/>
              <a:t> </a:t>
            </a:r>
            <a:r>
              <a:rPr lang="en-US" sz="2400" dirty="0" err="1" smtClean="0"/>
              <a:t>Arta</a:t>
            </a:r>
            <a:r>
              <a:rPr lang="en-US" sz="2400" dirty="0" smtClean="0"/>
              <a:t>," ID)</a:t>
            </a:r>
          </a:p>
        </p:txBody>
      </p:sp>
      <p:sp>
        <p:nvSpPr>
          <p:cNvPr id="4" name="Slide Number Placeholder 3"/>
          <p:cNvSpPr>
            <a:spLocks noGrp="1"/>
          </p:cNvSpPr>
          <p:nvPr>
            <p:ph type="sldNum" sz="quarter" idx="12"/>
          </p:nvPr>
        </p:nvSpPr>
        <p:spPr/>
        <p:txBody>
          <a:bodyPr/>
          <a:lstStyle/>
          <a:p>
            <a:fld id="{4D4BB8BD-F8C0-4544-BAE3-59EE5C16151F}" type="slidenum">
              <a:rPr lang="en-US" smtClean="0"/>
              <a:t>69</a:t>
            </a:fld>
            <a:endParaRPr lang="en-US"/>
          </a:p>
        </p:txBody>
      </p:sp>
    </p:spTree>
    <p:extLst>
      <p:ext uri="{BB962C8B-B14F-4D97-AF65-F5344CB8AC3E}">
        <p14:creationId xmlns:p14="http://schemas.microsoft.com/office/powerpoint/2010/main" val="5732780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542632"/>
          </a:xfrm>
        </p:spPr>
        <p:txBody>
          <a:bodyPr>
            <a:normAutofit/>
          </a:bodyPr>
          <a:lstStyle/>
          <a:p>
            <a:r>
              <a:rPr lang="en-US" sz="3200" b="1" dirty="0" smtClean="0"/>
              <a:t>Spam and Canada's Anti-Spam Legislation (CASL)</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Let me take a moment to congratulate all Canadians on passing an excellent anti-spam law. It was a happy day when CASL came into effect on January 15</a:t>
            </a:r>
            <a:r>
              <a:rPr lang="en-US" sz="2400" baseline="30000" dirty="0" smtClean="0"/>
              <a:t>th</a:t>
            </a:r>
            <a:r>
              <a:rPr lang="en-US" sz="2400" dirty="0" smtClean="0"/>
              <a:t>! If you've not had a chance to review it yet, you should! Look at http://</a:t>
            </a:r>
            <a:r>
              <a:rPr lang="en-US" sz="2400" dirty="0" err="1" smtClean="0"/>
              <a:t>www.fightspam.gc.ca</a:t>
            </a:r>
            <a:r>
              <a:rPr lang="en-US" sz="2400" dirty="0" smtClean="0"/>
              <a:t>/</a:t>
            </a:r>
            <a:endParaRPr lang="en-US" sz="2400" dirty="0"/>
          </a:p>
          <a:p>
            <a:r>
              <a:rPr lang="en-US" sz="2400" dirty="0" smtClean="0"/>
              <a:t>I'm particularly impressed to see the CRTC off to a fast start with a $1.1 million dollar penalty imposed just this March 5</a:t>
            </a:r>
            <a:r>
              <a:rPr lang="en-US" sz="2400" baseline="30000" dirty="0" smtClean="0"/>
              <a:t>th</a:t>
            </a:r>
            <a:r>
              <a:rPr lang="en-US" sz="2400" dirty="0" smtClean="0"/>
              <a:t>. Nice work CRTC </a:t>
            </a:r>
            <a:r>
              <a:rPr lang="en-US" sz="2400" dirty="0" err="1" smtClean="0"/>
              <a:t>peopl</a:t>
            </a:r>
            <a:r>
              <a:rPr lang="en-US" sz="2400" dirty="0" smtClean="0"/>
              <a:t>!</a:t>
            </a:r>
            <a:endParaRPr lang="en-US" sz="2400" dirty="0"/>
          </a:p>
          <a:p>
            <a:r>
              <a:rPr lang="en-US" sz="2400" dirty="0" smtClean="0"/>
              <a:t>I'm hoping that all Canadians enjoy improved protection from unwanted email now, and well into the future.</a:t>
            </a:r>
          </a:p>
          <a:p>
            <a:r>
              <a:rPr lang="en-US" sz="2400" dirty="0" smtClean="0"/>
              <a:t>Seeing the terrific strides that Canada has taken also made me want to talk about using passive DNS to research cyber abuse </a:t>
            </a:r>
            <a:br>
              <a:rPr lang="en-US" sz="2400" dirty="0" smtClean="0"/>
            </a:br>
            <a:r>
              <a:rPr lang="en-US" sz="2400" dirty="0" smtClean="0"/>
              <a:t>"at scale," particularly when it comes to unsolicited email.</a:t>
            </a:r>
          </a:p>
          <a:p>
            <a:r>
              <a:rPr lang="en-US" sz="2400" dirty="0" smtClean="0"/>
              <a:t>I also wanted to talk about how to figure out when it's time to stop.</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7</a:t>
            </a:fld>
            <a:endParaRPr lang="en-US"/>
          </a:p>
        </p:txBody>
      </p:sp>
    </p:spTree>
    <p:extLst>
      <p:ext uri="{BB962C8B-B14F-4D97-AF65-F5344CB8AC3E}">
        <p14:creationId xmlns:p14="http://schemas.microsoft.com/office/powerpoint/2010/main" val="36801117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720142"/>
          </a:xfrm>
        </p:spPr>
        <p:txBody>
          <a:bodyPr>
            <a:normAutofit/>
          </a:bodyPr>
          <a:lstStyle/>
          <a:p>
            <a:r>
              <a:rPr lang="en-US" sz="3200" b="1" dirty="0" smtClean="0"/>
              <a:t>How Many Records Per 2</a:t>
            </a:r>
            <a:r>
              <a:rPr lang="en-US" sz="3200" b="1" baseline="30000" dirty="0" smtClean="0"/>
              <a:t>nd</a:t>
            </a:r>
            <a:r>
              <a:rPr lang="en-US" sz="3200" b="1" dirty="0" smtClean="0"/>
              <a:t> Level Domain Name?</a:t>
            </a:r>
            <a:br>
              <a:rPr lang="en-US" sz="3200" b="1" dirty="0" smtClean="0"/>
            </a:br>
            <a:r>
              <a:rPr lang="en-US" sz="3200" b="1" dirty="0" smtClean="0"/>
              <a:t>(Domain Wildcarding </a:t>
            </a:r>
            <a:r>
              <a:rPr lang="en-US" sz="3200" b="1" dirty="0" smtClean="0"/>
              <a:t>and/or </a:t>
            </a:r>
            <a:r>
              <a:rPr lang="en-US" sz="3200" b="1" dirty="0" smtClean="0"/>
              <a:t>Multiple IP Effects)</a:t>
            </a:r>
            <a:endParaRPr lang="en-US" sz="3200" b="1" dirty="0"/>
          </a:p>
        </p:txBody>
      </p:sp>
      <p:sp>
        <p:nvSpPr>
          <p:cNvPr id="3" name="Content Placeholder 2"/>
          <p:cNvSpPr>
            <a:spLocks noGrp="1"/>
          </p:cNvSpPr>
          <p:nvPr>
            <p:ph idx="1"/>
          </p:nvPr>
        </p:nvSpPr>
        <p:spPr>
          <a:xfrm>
            <a:off x="267368" y="1140311"/>
            <a:ext cx="8717888" cy="5216039"/>
          </a:xfrm>
        </p:spPr>
        <p:txBody>
          <a:bodyPr numCol="2" spcCol="228600">
            <a:normAutofit/>
          </a:bodyPr>
          <a:lstStyle/>
          <a:p>
            <a:r>
              <a:rPr lang="en-US" sz="2400" dirty="0"/>
              <a:t>89954 googlesy</a:t>
            </a:r>
            <a:r>
              <a:rPr lang="en-US" sz="2400" dirty="0">
                <a:solidFill>
                  <a:srgbClr val="FF0000"/>
                </a:solidFill>
              </a:rPr>
              <a:t>dn</a:t>
            </a:r>
            <a:r>
              <a:rPr lang="en-US" sz="2400" dirty="0"/>
              <a:t>ication.com</a:t>
            </a:r>
            <a:r>
              <a:rPr lang="en-US" sz="2400" dirty="0" smtClean="0"/>
              <a:t>.84418 </a:t>
            </a:r>
            <a:r>
              <a:rPr lang="en-US" sz="2400" dirty="0"/>
              <a:t>goo</a:t>
            </a:r>
            <a:r>
              <a:rPr lang="en-US" sz="2400" dirty="0">
                <a:solidFill>
                  <a:srgbClr val="FF0000"/>
                </a:solidFill>
              </a:rPr>
              <a:t>glsyn</a:t>
            </a:r>
            <a:r>
              <a:rPr lang="en-US" sz="2400" dirty="0"/>
              <a:t>dications.com</a:t>
            </a:r>
            <a:r>
              <a:rPr lang="en-US" sz="2400" dirty="0" smtClean="0"/>
              <a:t>.10020 </a:t>
            </a:r>
            <a:r>
              <a:rPr lang="en-US" sz="2400" dirty="0" err="1"/>
              <a:t>doctordi.com.ua</a:t>
            </a:r>
            <a:r>
              <a:rPr lang="en-US" sz="2400" dirty="0" smtClean="0"/>
              <a:t>.</a:t>
            </a:r>
            <a:br>
              <a:rPr lang="en-US" sz="2400" dirty="0" smtClean="0"/>
            </a:br>
            <a:r>
              <a:rPr lang="en-US" sz="2400" dirty="0" smtClean="0"/>
              <a:t>8896 </a:t>
            </a:r>
            <a:r>
              <a:rPr lang="en-US" sz="2400" dirty="0" err="1"/>
              <a:t>medichump.ru</a:t>
            </a:r>
            <a:r>
              <a:rPr lang="en-US" sz="2400" dirty="0" smtClean="0"/>
              <a:t>.</a:t>
            </a:r>
            <a:br>
              <a:rPr lang="en-US" sz="2400" dirty="0" smtClean="0"/>
            </a:br>
            <a:r>
              <a:rPr lang="en-US" sz="2400" dirty="0" smtClean="0"/>
              <a:t>6992 </a:t>
            </a:r>
            <a:r>
              <a:rPr lang="en-US" sz="2400" dirty="0" err="1"/>
              <a:t>radioshackstores.in</a:t>
            </a:r>
            <a:r>
              <a:rPr lang="en-US" sz="2400" dirty="0" smtClean="0"/>
              <a:t>.</a:t>
            </a:r>
            <a:br>
              <a:rPr lang="en-US" sz="2400" dirty="0" smtClean="0"/>
            </a:br>
            <a:r>
              <a:rPr lang="en-US" sz="2400" dirty="0" smtClean="0"/>
              <a:t>6340 </a:t>
            </a:r>
            <a:r>
              <a:rPr lang="en-US" sz="2400" dirty="0" err="1"/>
              <a:t>doctorknob.ru</a:t>
            </a:r>
            <a:r>
              <a:rPr lang="en-US" sz="2400" dirty="0" smtClean="0"/>
              <a:t>.</a:t>
            </a:r>
            <a:br>
              <a:rPr lang="en-US" sz="2400" dirty="0" smtClean="0"/>
            </a:br>
            <a:r>
              <a:rPr lang="en-US" sz="2400" dirty="0" smtClean="0"/>
              <a:t>6339 </a:t>
            </a:r>
            <a:r>
              <a:rPr lang="en-US" sz="2400" dirty="0" err="1"/>
              <a:t>keysmedic.ru</a:t>
            </a:r>
            <a:r>
              <a:rPr lang="en-US" sz="2400" dirty="0" smtClean="0"/>
              <a:t>.</a:t>
            </a:r>
            <a:br>
              <a:rPr lang="en-US" sz="2400" dirty="0" smtClean="0"/>
            </a:br>
            <a:r>
              <a:rPr lang="en-US" sz="2400" dirty="0" smtClean="0"/>
              <a:t>6332 </a:t>
            </a:r>
            <a:r>
              <a:rPr lang="en-US" sz="2400" dirty="0" err="1"/>
              <a:t>doctormelt.ru</a:t>
            </a:r>
            <a:r>
              <a:rPr lang="en-US" sz="2400" dirty="0" smtClean="0"/>
              <a:t>.</a:t>
            </a:r>
            <a:br>
              <a:rPr lang="en-US" sz="2400" dirty="0" smtClean="0"/>
            </a:br>
            <a:r>
              <a:rPr lang="en-US" sz="2400" dirty="0" smtClean="0"/>
              <a:t>6330 </a:t>
            </a:r>
            <a:r>
              <a:rPr lang="en-US" sz="2400" dirty="0" err="1">
                <a:solidFill>
                  <a:srgbClr val="FF0000"/>
                </a:solidFill>
              </a:rPr>
              <a:t>ru.com</a:t>
            </a:r>
            <a:r>
              <a:rPr lang="en-US" sz="2400" dirty="0" smtClean="0">
                <a:solidFill>
                  <a:srgbClr val="FF0000"/>
                </a:solidFill>
              </a:rPr>
              <a:t>.</a:t>
            </a:r>
            <a:br>
              <a:rPr lang="en-US" sz="2400" dirty="0" smtClean="0">
                <a:solidFill>
                  <a:srgbClr val="FF0000"/>
                </a:solidFill>
              </a:rPr>
            </a:br>
            <a:r>
              <a:rPr lang="en-US" sz="2400" dirty="0" smtClean="0"/>
              <a:t>6236 </a:t>
            </a:r>
            <a:r>
              <a:rPr lang="en-US" sz="2400" dirty="0" err="1"/>
              <a:t>doctordell.ru</a:t>
            </a:r>
            <a:r>
              <a:rPr lang="en-US" sz="2400" dirty="0" smtClean="0"/>
              <a:t>.</a:t>
            </a:r>
            <a:br>
              <a:rPr lang="en-US" sz="2400" dirty="0" smtClean="0"/>
            </a:br>
            <a:r>
              <a:rPr lang="en-US" sz="2400" dirty="0" smtClean="0"/>
              <a:t>6223 </a:t>
            </a:r>
            <a:r>
              <a:rPr lang="en-US" sz="2400" dirty="0" err="1"/>
              <a:t>doctorowed.ru</a:t>
            </a:r>
            <a:r>
              <a:rPr lang="en-US" sz="2400" dirty="0" smtClean="0"/>
              <a:t>.</a:t>
            </a:r>
            <a:br>
              <a:rPr lang="en-US" sz="2400" dirty="0" smtClean="0"/>
            </a:br>
            <a:r>
              <a:rPr lang="en-US" sz="2400" dirty="0" smtClean="0"/>
              <a:t>6065 </a:t>
            </a:r>
            <a:r>
              <a:rPr lang="en-US" sz="2400" dirty="0" err="1"/>
              <a:t>doctorclog.ru</a:t>
            </a:r>
            <a:r>
              <a:rPr lang="en-US" sz="2400" dirty="0" smtClean="0"/>
              <a:t>.</a:t>
            </a:r>
            <a:br>
              <a:rPr lang="en-US" sz="2400" dirty="0" smtClean="0"/>
            </a:br>
            <a:r>
              <a:rPr lang="en-US" sz="2400" dirty="0" smtClean="0"/>
              <a:t>5796 </a:t>
            </a:r>
            <a:r>
              <a:rPr lang="en-US" sz="2400" dirty="0" err="1"/>
              <a:t>flagshere.com</a:t>
            </a:r>
            <a:r>
              <a:rPr lang="en-US" sz="2400" dirty="0" smtClean="0"/>
              <a:t>.</a:t>
            </a:r>
            <a:br>
              <a:rPr lang="en-US" sz="2400" dirty="0" smtClean="0"/>
            </a:br>
            <a:r>
              <a:rPr lang="en-US" sz="2400" dirty="0" smtClean="0"/>
              <a:t>5758 </a:t>
            </a:r>
            <a:r>
              <a:rPr lang="en-US" sz="2400" dirty="0" err="1"/>
              <a:t>bitdrugs.ru</a:t>
            </a:r>
            <a:r>
              <a:rPr lang="en-US" sz="2400" dirty="0" smtClean="0"/>
              <a:t>.</a:t>
            </a:r>
            <a:br>
              <a:rPr lang="en-US" sz="2400" dirty="0" smtClean="0"/>
            </a:br>
            <a:r>
              <a:rPr lang="en-US" sz="2400" dirty="0" smtClean="0"/>
              <a:t>	5635 </a:t>
            </a:r>
            <a:r>
              <a:rPr lang="en-US" sz="2400" dirty="0" err="1" smtClean="0"/>
              <a:t>comprisingmeds.pl</a:t>
            </a:r>
            <a:r>
              <a:rPr lang="en-US" sz="2400" dirty="0" smtClean="0"/>
              <a:t>.</a:t>
            </a:r>
            <a:br>
              <a:rPr lang="en-US" sz="2400" dirty="0" smtClean="0"/>
            </a:br>
            <a:r>
              <a:rPr lang="en-US" sz="2400" dirty="0" smtClean="0"/>
              <a:t>	5626 </a:t>
            </a:r>
            <a:r>
              <a:rPr lang="en-US" sz="2400" dirty="0" err="1"/>
              <a:t>doctortyro.ru</a:t>
            </a:r>
            <a:r>
              <a:rPr lang="en-US" sz="2400" dirty="0" smtClean="0"/>
              <a:t>.</a:t>
            </a:r>
            <a:br>
              <a:rPr lang="en-US" sz="2400" dirty="0" smtClean="0"/>
            </a:br>
            <a:r>
              <a:rPr lang="en-US" sz="2400" dirty="0" smtClean="0"/>
              <a:t>	5597 </a:t>
            </a:r>
            <a:r>
              <a:rPr lang="en-US" sz="2400" dirty="0" err="1"/>
              <a:t>pillspeer.ru</a:t>
            </a:r>
            <a:r>
              <a:rPr lang="en-US" sz="2400" dirty="0" smtClean="0"/>
              <a:t>.</a:t>
            </a:r>
            <a:br>
              <a:rPr lang="en-US" sz="2400" dirty="0" smtClean="0"/>
            </a:br>
            <a:r>
              <a:rPr lang="en-US" sz="2400" dirty="0" smtClean="0"/>
              <a:t>	5463 </a:t>
            </a:r>
            <a:r>
              <a:rPr lang="en-US" sz="2400" dirty="0" err="1"/>
              <a:t>doctortorn.ru</a:t>
            </a:r>
            <a:r>
              <a:rPr lang="en-US" sz="2400" dirty="0" smtClean="0"/>
              <a:t>.</a:t>
            </a:r>
            <a:br>
              <a:rPr lang="en-US" sz="2400" dirty="0" smtClean="0"/>
            </a:br>
            <a:r>
              <a:rPr lang="en-US" sz="2400" dirty="0" smtClean="0"/>
              <a:t>	5381 </a:t>
            </a:r>
            <a:r>
              <a:rPr lang="en-US" sz="2400" dirty="0" err="1"/>
              <a:t>doctorreek.ru</a:t>
            </a:r>
            <a:r>
              <a:rPr lang="en-US" sz="2400" dirty="0" smtClean="0"/>
              <a:t>.</a:t>
            </a:r>
            <a:br>
              <a:rPr lang="en-US" sz="2400" dirty="0" smtClean="0"/>
            </a:br>
            <a:r>
              <a:rPr lang="en-US" sz="2400" dirty="0" smtClean="0"/>
              <a:t>	5374 </a:t>
            </a:r>
            <a:r>
              <a:rPr lang="en-US" sz="2400" dirty="0" err="1"/>
              <a:t>doctorgobs.ru</a:t>
            </a:r>
            <a:r>
              <a:rPr lang="en-US" sz="2400" dirty="0" smtClean="0"/>
              <a:t>.</a:t>
            </a:r>
            <a:br>
              <a:rPr lang="en-US" sz="2400" dirty="0" smtClean="0"/>
            </a:br>
            <a:r>
              <a:rPr lang="en-US" sz="2400" dirty="0" smtClean="0"/>
              <a:t>	5368 </a:t>
            </a:r>
            <a:r>
              <a:rPr lang="en-US" sz="2400" dirty="0" err="1"/>
              <a:t>tabletsmedshealth.ru</a:t>
            </a:r>
            <a:r>
              <a:rPr lang="en-US" sz="2400" dirty="0" smtClean="0"/>
              <a:t>.</a:t>
            </a:r>
            <a:br>
              <a:rPr lang="en-US" sz="2400" dirty="0" smtClean="0"/>
            </a:br>
            <a:r>
              <a:rPr lang="en-US" sz="2400" dirty="0" smtClean="0"/>
              <a:t>	5247 </a:t>
            </a:r>
            <a:r>
              <a:rPr lang="en-US" sz="2400" dirty="0" err="1"/>
              <a:t>wxbereho.in</a:t>
            </a:r>
            <a:r>
              <a:rPr lang="en-US" sz="2400" dirty="0" smtClean="0"/>
              <a:t>.</a:t>
            </a:r>
            <a:br>
              <a:rPr lang="en-US" sz="2400" dirty="0" smtClean="0"/>
            </a:br>
            <a:r>
              <a:rPr lang="en-US" sz="2400" dirty="0" smtClean="0"/>
              <a:t>	5223 </a:t>
            </a:r>
            <a:r>
              <a:rPr lang="en-US" sz="2400" dirty="0" err="1"/>
              <a:t>medicpace.ru</a:t>
            </a:r>
            <a:r>
              <a:rPr lang="en-US" sz="2400" dirty="0" smtClean="0"/>
              <a:t>.</a:t>
            </a:r>
            <a:br>
              <a:rPr lang="en-US" sz="2400" dirty="0" smtClean="0"/>
            </a:br>
            <a:r>
              <a:rPr lang="en-US" sz="2400" dirty="0" smtClean="0"/>
              <a:t>	4973 </a:t>
            </a:r>
            <a:r>
              <a:rPr lang="en-US" sz="2400" dirty="0" err="1"/>
              <a:t>familyhealthquality.be</a:t>
            </a:r>
            <a:r>
              <a:rPr lang="en-US" sz="2400" dirty="0" smtClean="0"/>
              <a:t>.	4900 </a:t>
            </a:r>
            <a:r>
              <a:rPr lang="en-US" sz="2400" dirty="0" err="1"/>
              <a:t>awaitaltogether.pl.ua</a:t>
            </a:r>
            <a:r>
              <a:rPr lang="en-US" sz="2400" dirty="0" smtClean="0"/>
              <a:t>.</a:t>
            </a:r>
            <a:br>
              <a:rPr lang="en-US" sz="2400" dirty="0" smtClean="0"/>
            </a:br>
            <a:r>
              <a:rPr lang="en-US" sz="2400" dirty="0" smtClean="0"/>
              <a:t>	4864 </a:t>
            </a:r>
            <a:r>
              <a:rPr lang="en-US" sz="2400" dirty="0" err="1"/>
              <a:t>dingdoctor.ru</a:t>
            </a:r>
            <a:r>
              <a:rPr lang="en-US" sz="2400" dirty="0" smtClean="0"/>
              <a:t>.</a:t>
            </a:r>
            <a:br>
              <a:rPr lang="en-US" sz="2400" dirty="0" smtClean="0"/>
            </a:br>
            <a:r>
              <a:rPr lang="en-US" sz="2400" dirty="0" smtClean="0"/>
              <a:t>	[etc.]</a:t>
            </a:r>
            <a:endParaRPr lang="en-US" sz="2400" dirty="0"/>
          </a:p>
        </p:txBody>
      </p:sp>
      <p:sp>
        <p:nvSpPr>
          <p:cNvPr id="4" name="Slide Number Placeholder 3"/>
          <p:cNvSpPr>
            <a:spLocks noGrp="1"/>
          </p:cNvSpPr>
          <p:nvPr>
            <p:ph type="sldNum" sz="quarter" idx="12"/>
          </p:nvPr>
        </p:nvSpPr>
        <p:spPr/>
        <p:txBody>
          <a:bodyPr/>
          <a:lstStyle/>
          <a:p>
            <a:fld id="{4D4BB8BD-F8C0-4544-BAE3-59EE5C16151F}" type="slidenum">
              <a:rPr lang="en-US" smtClean="0"/>
              <a:t>70</a:t>
            </a:fld>
            <a:endParaRPr lang="en-US"/>
          </a:p>
        </p:txBody>
      </p:sp>
    </p:spTree>
    <p:extLst>
      <p:ext uri="{BB962C8B-B14F-4D97-AF65-F5344CB8AC3E}">
        <p14:creationId xmlns:p14="http://schemas.microsoft.com/office/powerpoint/2010/main" val="3915133947"/>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720142"/>
          </a:xfrm>
        </p:spPr>
        <p:txBody>
          <a:bodyPr>
            <a:normAutofit/>
          </a:bodyPr>
          <a:lstStyle/>
          <a:p>
            <a:r>
              <a:rPr lang="en-US" sz="3200" b="1" dirty="0" smtClean="0"/>
              <a:t>We Could Go A LOT Deeper On Name Servers</a:t>
            </a:r>
            <a:endParaRPr lang="en-US" sz="3200" b="1" dirty="0"/>
          </a:p>
        </p:txBody>
      </p:sp>
      <p:sp>
        <p:nvSpPr>
          <p:cNvPr id="3" name="Content Placeholder 2"/>
          <p:cNvSpPr>
            <a:spLocks noGrp="1"/>
          </p:cNvSpPr>
          <p:nvPr>
            <p:ph idx="1"/>
          </p:nvPr>
        </p:nvSpPr>
        <p:spPr>
          <a:xfrm>
            <a:off x="267368" y="1092364"/>
            <a:ext cx="8717888" cy="5263986"/>
          </a:xfrm>
        </p:spPr>
        <p:txBody>
          <a:bodyPr numCol="1" spcCol="228600">
            <a:normAutofit/>
          </a:bodyPr>
          <a:lstStyle/>
          <a:p>
            <a:r>
              <a:rPr lang="en-US" sz="2400" dirty="0" smtClean="0"/>
              <a:t>We only looked at name servers associated with our initial six domains and the IPs we saw for them:</a:t>
            </a:r>
            <a:br>
              <a:rPr lang="en-US" sz="2400" dirty="0" smtClean="0"/>
            </a:br>
            <a:r>
              <a:rPr lang="en-US" sz="2400" dirty="0" smtClean="0"/>
              <a:t>Initial six domains </a:t>
            </a:r>
            <a:r>
              <a:rPr lang="en-US" sz="2400" dirty="0" smtClean="0">
                <a:sym typeface="Wingdings"/>
              </a:rPr>
              <a:t> </a:t>
            </a:r>
            <a:br>
              <a:rPr lang="en-US" sz="2400" dirty="0" smtClean="0">
                <a:sym typeface="Wingdings"/>
              </a:rPr>
            </a:br>
            <a:r>
              <a:rPr lang="en-US" sz="2400" dirty="0" smtClean="0">
                <a:sym typeface="Wingdings"/>
              </a:rPr>
              <a:t>		Find name servers used by those six domains </a:t>
            </a:r>
            <a:br>
              <a:rPr lang="en-US" sz="2400" dirty="0" smtClean="0">
                <a:sym typeface="Wingdings"/>
              </a:rPr>
            </a:br>
            <a:r>
              <a:rPr lang="en-US" sz="2400" dirty="0" smtClean="0">
                <a:sym typeface="Wingdings"/>
              </a:rPr>
              <a:t>			Map name servers to 3 IP addresses </a:t>
            </a:r>
            <a:br>
              <a:rPr lang="en-US" sz="2400" dirty="0" smtClean="0">
                <a:sym typeface="Wingdings"/>
              </a:rPr>
            </a:br>
            <a:r>
              <a:rPr lang="en-US" sz="2400" dirty="0" smtClean="0">
                <a:sym typeface="Wingdings"/>
              </a:rPr>
              <a:t>				86 total name servers on those 3 IPs </a:t>
            </a:r>
            <a:br>
              <a:rPr lang="en-US" sz="2400" dirty="0" smtClean="0">
                <a:sym typeface="Wingdings"/>
              </a:rPr>
            </a:br>
            <a:r>
              <a:rPr lang="en-US" sz="2400" dirty="0" smtClean="0">
                <a:sym typeface="Wingdings"/>
              </a:rPr>
              <a:t>					</a:t>
            </a:r>
            <a:r>
              <a:rPr lang="en-US" sz="2400" dirty="0"/>
              <a:t>1,608 </a:t>
            </a:r>
            <a:r>
              <a:rPr lang="en-US" sz="2400" dirty="0" smtClean="0"/>
              <a:t>unique NS/IP records </a:t>
            </a:r>
            <a:r>
              <a:rPr lang="en-US" sz="2400" dirty="0" smtClean="0">
                <a:sym typeface="Wingdings"/>
              </a:rPr>
              <a:t></a:t>
            </a:r>
            <a:br>
              <a:rPr lang="en-US" sz="2400" dirty="0" smtClean="0">
                <a:sym typeface="Wingdings"/>
              </a:rPr>
            </a:br>
            <a:r>
              <a:rPr lang="en-US" sz="2400" dirty="0" smtClean="0">
                <a:sym typeface="Wingdings"/>
              </a:rPr>
              <a:t>						700 unique IPs </a:t>
            </a:r>
            <a:br>
              <a:rPr lang="en-US" sz="2400" dirty="0" smtClean="0">
                <a:sym typeface="Wingdings"/>
              </a:rPr>
            </a:br>
            <a:r>
              <a:rPr lang="en-US" sz="2400" dirty="0" smtClean="0">
                <a:sym typeface="Wingdings"/>
              </a:rPr>
              <a:t>							</a:t>
            </a:r>
            <a:r>
              <a:rPr lang="en-US" sz="2400" b="1" dirty="0" smtClean="0">
                <a:solidFill>
                  <a:srgbClr val="FF0000"/>
                </a:solidFill>
              </a:rPr>
              <a:t>4,429,062 unique FQDN+IP records</a:t>
            </a:r>
            <a:br>
              <a:rPr lang="en-US" sz="2400" b="1" dirty="0" smtClean="0">
                <a:solidFill>
                  <a:srgbClr val="FF0000"/>
                </a:solidFill>
              </a:rPr>
            </a:br>
            <a:r>
              <a:rPr lang="en-US" sz="2400" b="1" dirty="0" smtClean="0">
                <a:solidFill>
                  <a:srgbClr val="FF0000"/>
                </a:solidFill>
              </a:rPr>
              <a:t>								344,048 unique 2</a:t>
            </a:r>
            <a:r>
              <a:rPr lang="en-US" sz="2400" b="1" baseline="30000" dirty="0" smtClean="0">
                <a:solidFill>
                  <a:srgbClr val="FF0000"/>
                </a:solidFill>
              </a:rPr>
              <a:t>nd</a:t>
            </a:r>
            <a:r>
              <a:rPr lang="en-US" sz="2400" b="1" dirty="0" smtClean="0">
                <a:solidFill>
                  <a:srgbClr val="FF0000"/>
                </a:solidFill>
              </a:rPr>
              <a:t> level domains</a:t>
            </a:r>
            <a:br>
              <a:rPr lang="en-US" sz="2400" b="1" dirty="0" smtClean="0">
                <a:solidFill>
                  <a:srgbClr val="FF0000"/>
                </a:solidFill>
              </a:rPr>
            </a:br>
            <a:r>
              <a:rPr lang="en-US" sz="2400" b="1" dirty="0" smtClean="0">
                <a:solidFill>
                  <a:srgbClr val="FF0000"/>
                </a:solidFill>
              </a:rPr>
              <a:t>								</a:t>
            </a:r>
            <a:r>
              <a:rPr lang="en-US" sz="2000" dirty="0" smtClean="0">
                <a:sym typeface="Wingdings"/>
              </a:rPr>
              <a:t>			</a:t>
            </a:r>
            <a:endParaRPr lang="en-US" sz="2000" dirty="0" smtClean="0"/>
          </a:p>
          <a:p>
            <a:r>
              <a:rPr lang="en-US" sz="2400" dirty="0" smtClean="0"/>
              <a:t>That was for just 86 name servers.</a:t>
            </a:r>
          </a:p>
          <a:p>
            <a:r>
              <a:rPr lang="en-US" sz="2400" dirty="0" smtClean="0">
                <a:solidFill>
                  <a:srgbClr val="FF0000"/>
                </a:solidFill>
              </a:rPr>
              <a:t>I've got a list </a:t>
            </a:r>
            <a:r>
              <a:rPr lang="en-US" sz="2400" dirty="0">
                <a:solidFill>
                  <a:srgbClr val="FF0000"/>
                </a:solidFill>
              </a:rPr>
              <a:t>of </a:t>
            </a:r>
            <a:r>
              <a:rPr lang="en-US" sz="2400" dirty="0" smtClean="0">
                <a:solidFill>
                  <a:srgbClr val="FF0000"/>
                </a:solidFill>
              </a:rPr>
              <a:t>39,953 related name servers we could check...</a:t>
            </a: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71</a:t>
            </a:fld>
            <a:endParaRPr lang="en-US"/>
          </a:p>
        </p:txBody>
      </p:sp>
    </p:spTree>
    <p:extLst>
      <p:ext uri="{BB962C8B-B14F-4D97-AF65-F5344CB8AC3E}">
        <p14:creationId xmlns:p14="http://schemas.microsoft.com/office/powerpoint/2010/main" val="374820941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59"/>
            <a:ext cx="9144000" cy="515323"/>
          </a:xfrm>
        </p:spPr>
        <p:txBody>
          <a:bodyPr>
            <a:normAutofit/>
          </a:bodyPr>
          <a:lstStyle/>
          <a:p>
            <a:r>
              <a:rPr lang="en-US" sz="3200" b="1" dirty="0" smtClean="0"/>
              <a:t>Bottom Line...</a:t>
            </a:r>
            <a:endParaRPr lang="en-US" sz="3200" b="1" dirty="0"/>
          </a:p>
        </p:txBody>
      </p:sp>
      <p:sp>
        <p:nvSpPr>
          <p:cNvPr id="3" name="Content Placeholder 2"/>
          <p:cNvSpPr>
            <a:spLocks noGrp="1"/>
          </p:cNvSpPr>
          <p:nvPr>
            <p:ph idx="1"/>
          </p:nvPr>
        </p:nvSpPr>
        <p:spPr>
          <a:xfrm>
            <a:off x="267368" y="901201"/>
            <a:ext cx="8717888" cy="5455149"/>
          </a:xfrm>
        </p:spPr>
        <p:txBody>
          <a:bodyPr numCol="1" spcCol="228600">
            <a:normAutofit/>
          </a:bodyPr>
          <a:lstStyle/>
          <a:p>
            <a:r>
              <a:rPr lang="en-US" sz="2400" dirty="0" smtClean="0"/>
              <a:t>You can iterate through passive DNS finding new potentially related domain names and IP addresses and name servers</a:t>
            </a:r>
          </a:p>
          <a:p>
            <a:r>
              <a:rPr lang="en-US" sz="2400" dirty="0" smtClean="0"/>
              <a:t>You can end up finding a LOT of domains and IPs and name servers this way</a:t>
            </a:r>
          </a:p>
          <a:p>
            <a:r>
              <a:rPr lang="en-US" sz="2400" b="1" dirty="0" smtClean="0">
                <a:solidFill>
                  <a:srgbClr val="FF0000"/>
                </a:solidFill>
              </a:rPr>
              <a:t>But when should you stop?</a:t>
            </a:r>
            <a:endParaRPr lang="en-US" sz="2400" b="1" dirty="0">
              <a:solidFill>
                <a:srgbClr val="FF0000"/>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72</a:t>
            </a:fld>
            <a:endParaRPr lang="en-US"/>
          </a:p>
        </p:txBody>
      </p:sp>
    </p:spTree>
    <p:extLst>
      <p:ext uri="{BB962C8B-B14F-4D97-AF65-F5344CB8AC3E}">
        <p14:creationId xmlns:p14="http://schemas.microsoft.com/office/powerpoint/2010/main" val="344371131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ctrTitle"/>
          </p:nvPr>
        </p:nvSpPr>
        <p:spPr/>
        <p:txBody>
          <a:bodyPr>
            <a:normAutofit/>
          </a:bodyPr>
          <a:lstStyle/>
          <a:p>
            <a:r>
              <a:rPr lang="en-US" sz="3200" b="1" dirty="0" smtClean="0"/>
              <a:t>VIII. </a:t>
            </a:r>
            <a:r>
              <a:rPr lang="en-US" sz="3200" b="1" dirty="0" smtClean="0"/>
              <a:t>Oh Please, Let It Be Quitting Time...</a:t>
            </a:r>
            <a:endParaRPr lang="en-US" sz="3200" b="1" dirty="0"/>
          </a:p>
        </p:txBody>
      </p:sp>
      <p:sp>
        <p:nvSpPr>
          <p:cNvPr id="6" name="Subtitle 5"/>
          <p:cNvSpPr>
            <a:spLocks noGrp="1"/>
          </p:cNvSpPr>
          <p:nvPr>
            <p:ph type="subTitle" idx="1"/>
          </p:nvPr>
        </p:nvSpPr>
        <p:spPr/>
        <p:txBody>
          <a:bodyPr>
            <a:normAutofit/>
          </a:bodyPr>
          <a:lstStyle/>
          <a:p>
            <a:r>
              <a:rPr lang="en-US" sz="2400" dirty="0">
                <a:solidFill>
                  <a:schemeClr val="tx1"/>
                </a:solidFill>
              </a:rPr>
              <a:t>Once you learn to quit, </a:t>
            </a:r>
            <a:r>
              <a:rPr lang="en-US" sz="2400" dirty="0" smtClean="0">
                <a:solidFill>
                  <a:schemeClr val="tx1"/>
                </a:solidFill>
              </a:rPr>
              <a:t/>
            </a:r>
            <a:br>
              <a:rPr lang="en-US" sz="2400" dirty="0" smtClean="0">
                <a:solidFill>
                  <a:schemeClr val="tx1"/>
                </a:solidFill>
              </a:rPr>
            </a:br>
            <a:r>
              <a:rPr lang="en-US" sz="2400" dirty="0" smtClean="0">
                <a:solidFill>
                  <a:schemeClr val="tx1"/>
                </a:solidFill>
              </a:rPr>
              <a:t>it </a:t>
            </a:r>
            <a:r>
              <a:rPr lang="en-US" sz="2400" dirty="0">
                <a:solidFill>
                  <a:schemeClr val="tx1"/>
                </a:solidFill>
              </a:rPr>
              <a:t>becomes a habit.</a:t>
            </a:r>
            <a:br>
              <a:rPr lang="en-US" sz="2400" dirty="0">
                <a:solidFill>
                  <a:schemeClr val="tx1"/>
                </a:solidFill>
              </a:rPr>
            </a:br>
            <a:r>
              <a:rPr lang="en-US" sz="2400" dirty="0" smtClean="0">
                <a:solidFill>
                  <a:schemeClr val="tx1"/>
                </a:solidFill>
              </a:rPr>
              <a:t/>
            </a:r>
            <a:br>
              <a:rPr lang="en-US" sz="2400" dirty="0" smtClean="0">
                <a:solidFill>
                  <a:schemeClr val="tx1"/>
                </a:solidFill>
              </a:rPr>
            </a:br>
            <a:r>
              <a:rPr lang="en-US" sz="2400" dirty="0" smtClean="0">
                <a:solidFill>
                  <a:schemeClr val="tx1"/>
                </a:solidFill>
              </a:rPr>
              <a:t>Vince </a:t>
            </a:r>
            <a:r>
              <a:rPr lang="en-US" sz="2400" dirty="0">
                <a:solidFill>
                  <a:schemeClr val="tx1"/>
                </a:solidFill>
              </a:rPr>
              <a:t>Lombardi</a:t>
            </a:r>
          </a:p>
          <a:p>
            <a:endParaRPr lang="en-US" sz="2400" dirty="0">
              <a:solidFill>
                <a:schemeClr val="tx1"/>
              </a:solidFill>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73</a:t>
            </a:fld>
            <a:endParaRPr lang="en-US"/>
          </a:p>
        </p:txBody>
      </p:sp>
    </p:spTree>
    <p:extLst>
      <p:ext uri="{BB962C8B-B14F-4D97-AF65-F5344CB8AC3E}">
        <p14:creationId xmlns:p14="http://schemas.microsoft.com/office/powerpoint/2010/main" val="2480718667"/>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Avoiding Analyst </a:t>
            </a:r>
            <a:r>
              <a:rPr lang="en-US" sz="3200" b="1" dirty="0" smtClean="0"/>
              <a:t>Obsessiveness</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An analyst could potentially become obsessed looping through passive DNS </a:t>
            </a:r>
            <a:r>
              <a:rPr lang="en-US" sz="2400" dirty="0" smtClean="0"/>
              <a:t>results</a:t>
            </a:r>
            <a:endParaRPr lang="en-US" sz="2400" dirty="0" smtClean="0"/>
          </a:p>
          <a:p>
            <a:endParaRPr lang="en-US" sz="2400" dirty="0" smtClean="0"/>
          </a:p>
          <a:p>
            <a:r>
              <a:rPr lang="en-US" sz="2400" dirty="0" smtClean="0"/>
              <a:t>We hope, therefore, to offer some suggestions for eventually terminating one's analysis and avoiding a "descent into </a:t>
            </a:r>
            <a:r>
              <a:rPr lang="en-US" sz="2400" dirty="0" smtClean="0"/>
              <a:t>madness and obsession."</a:t>
            </a:r>
            <a:endParaRPr lang="en-US" sz="2400" dirty="0" smtClean="0"/>
          </a:p>
          <a:p>
            <a:endParaRPr lang="en-US" sz="2400" dirty="0"/>
          </a:p>
          <a:p>
            <a:r>
              <a:rPr lang="en-US" sz="2400" dirty="0" smtClean="0"/>
              <a:t>Note that these suggestions may result in you prematurely terminating your explorations, so feel free to use your best judgment and disregard these suggestions. (I </a:t>
            </a:r>
            <a:r>
              <a:rPr lang="en-US" sz="2400" dirty="0" smtClean="0"/>
              <a:t>certainly don't </a:t>
            </a:r>
            <a:r>
              <a:rPr lang="en-US" sz="2400" dirty="0" smtClean="0"/>
              <a:t>want to discourage initiative!)</a:t>
            </a:r>
          </a:p>
        </p:txBody>
      </p:sp>
      <p:sp>
        <p:nvSpPr>
          <p:cNvPr id="4" name="Slide Number Placeholder 3"/>
          <p:cNvSpPr>
            <a:spLocks noGrp="1"/>
          </p:cNvSpPr>
          <p:nvPr>
            <p:ph type="sldNum" sz="quarter" idx="12"/>
          </p:nvPr>
        </p:nvSpPr>
        <p:spPr/>
        <p:txBody>
          <a:bodyPr/>
          <a:lstStyle/>
          <a:p>
            <a:fld id="{4D4BB8BD-F8C0-4544-BAE3-59EE5C16151F}" type="slidenum">
              <a:rPr lang="en-US" smtClean="0"/>
              <a:t>74</a:t>
            </a:fld>
            <a:endParaRPr lang="en-US"/>
          </a:p>
        </p:txBody>
      </p:sp>
    </p:spTree>
    <p:extLst>
      <p:ext uri="{BB962C8B-B14F-4D97-AF65-F5344CB8AC3E}">
        <p14:creationId xmlns:p14="http://schemas.microsoft.com/office/powerpoint/2010/main" val="44537798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Pick A Target </a:t>
            </a:r>
            <a:r>
              <a:rPr lang="en-US" sz="3200" b="1" i="1" dirty="0" smtClean="0"/>
              <a:t>Before</a:t>
            </a:r>
            <a:r>
              <a:rPr lang="en-US" sz="3200" b="1" dirty="0" smtClean="0"/>
              <a:t> You Start</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This is like deciding how much you're willing to lose gambling, </a:t>
            </a:r>
            <a:r>
              <a:rPr lang="en-US" sz="2400" dirty="0" smtClean="0"/>
              <a:t>long before </a:t>
            </a:r>
            <a:r>
              <a:rPr lang="en-US" sz="2400" dirty="0" smtClean="0"/>
              <a:t>you ever sit down at a poker table. For example, maybe you're fine spending a hundred bucks in </a:t>
            </a:r>
            <a:r>
              <a:rPr lang="en-US" sz="2400" dirty="0" smtClean="0"/>
              <a:t>a </a:t>
            </a:r>
            <a:r>
              <a:rPr lang="en-US" sz="2400" dirty="0" smtClean="0"/>
              <a:t>casino </a:t>
            </a:r>
            <a:r>
              <a:rPr lang="en-US" sz="2400" dirty="0" smtClean="0"/>
              <a:t>for an evening's entertainment;</a:t>
            </a:r>
            <a:r>
              <a:rPr lang="en-US" sz="2400" dirty="0"/>
              <a:t> </a:t>
            </a:r>
            <a:r>
              <a:rPr lang="en-US" sz="2400" dirty="0" smtClean="0"/>
              <a:t>similarly, </a:t>
            </a:r>
            <a:r>
              <a:rPr lang="en-US" sz="2400" dirty="0" smtClean="0"/>
              <a:t>maybe </a:t>
            </a:r>
            <a:r>
              <a:rPr lang="en-US" sz="2400" dirty="0" smtClean="0"/>
              <a:t>you'd be happy if you could identify </a:t>
            </a:r>
            <a:r>
              <a:rPr lang="en-US" sz="2400" dirty="0" smtClean="0"/>
              <a:t>even 25,000 </a:t>
            </a:r>
            <a:r>
              <a:rPr lang="en-US" sz="2400" dirty="0" smtClean="0"/>
              <a:t>related domains</a:t>
            </a:r>
            <a:r>
              <a:rPr lang="en-US" sz="2400" dirty="0" smtClean="0"/>
              <a:t>.</a:t>
            </a:r>
            <a:endParaRPr lang="en-US" sz="2400" dirty="0"/>
          </a:p>
          <a:p>
            <a:r>
              <a:rPr lang="en-US" sz="2400" dirty="0" smtClean="0"/>
              <a:t>Having </a:t>
            </a:r>
            <a:r>
              <a:rPr lang="en-US" sz="2400" dirty="0" smtClean="0"/>
              <a:t>an initial </a:t>
            </a:r>
            <a:r>
              <a:rPr lang="en-US" sz="2400" dirty="0" smtClean="0"/>
              <a:t>target is one of the most sane approaches </a:t>
            </a:r>
            <a:r>
              <a:rPr lang="en-US" sz="2400" dirty="0" smtClean="0"/>
              <a:t>you might</a:t>
            </a:r>
            <a:r>
              <a:rPr lang="en-US" sz="2400" dirty="0" smtClean="0"/>
              <a:t> </a:t>
            </a:r>
            <a:r>
              <a:rPr lang="en-US" sz="2400" dirty="0" smtClean="0"/>
              <a:t>consider, particularly if you're looking at requesting domain take downs or you're building a case for prosecution. </a:t>
            </a:r>
          </a:p>
          <a:p>
            <a:r>
              <a:rPr lang="en-US" sz="2400" dirty="0" smtClean="0"/>
              <a:t>By picking a relatively small number you can be selective about the domains you pick, ensure you get particularly fresh examples, or do particularly good work checking and writing them up (but don't become such a perfectionist that you never get beyond working a couple hundred domains!)</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75</a:t>
            </a:fld>
            <a:endParaRPr lang="en-US"/>
          </a:p>
        </p:txBody>
      </p:sp>
    </p:spTree>
    <p:extLst>
      <p:ext uri="{BB962C8B-B14F-4D97-AF65-F5344CB8AC3E}">
        <p14:creationId xmlns:p14="http://schemas.microsoft.com/office/powerpoint/2010/main" val="17352644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Plan to Work on Multiple Discrete Tranches</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A variant of the pick-a-fixed target set size is to consider working on a series of batches, or tranches, of domains.</a:t>
            </a:r>
          </a:p>
          <a:p>
            <a:endParaRPr lang="en-US" sz="2400" dirty="0"/>
          </a:p>
          <a:p>
            <a:r>
              <a:rPr lang="en-US" sz="2400" dirty="0" smtClean="0"/>
              <a:t>For example, you might do weekly or monthly "batches," recognizing that most (large) spam problems will require multiple months-worth of sustained effort. </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76</a:t>
            </a:fld>
            <a:endParaRPr lang="en-US"/>
          </a:p>
        </p:txBody>
      </p:sp>
    </p:spTree>
    <p:extLst>
      <p:ext uri="{BB962C8B-B14F-4D97-AF65-F5344CB8AC3E}">
        <p14:creationId xmlns:p14="http://schemas.microsoft.com/office/powerpoint/2010/main" val="1189653328"/>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Six Degrees of Kevin Bacon*</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If you've used passive DNS to go:</a:t>
            </a:r>
            <a:br>
              <a:rPr lang="en-US" sz="2400" dirty="0" smtClean="0"/>
            </a:br>
            <a:r>
              <a:rPr lang="en-US" sz="2400" dirty="0" smtClean="0"/>
              <a:t/>
            </a:r>
            <a:br>
              <a:rPr lang="en-US" sz="2400" dirty="0" smtClean="0"/>
            </a:br>
            <a:r>
              <a:rPr lang="en-US" sz="2400" dirty="0" smtClean="0"/>
              <a:t>		names </a:t>
            </a:r>
            <a:r>
              <a:rPr lang="en-US" sz="2400" dirty="0" smtClean="0">
                <a:sym typeface="Wingdings"/>
              </a:rPr>
              <a:t> numbers</a:t>
            </a:r>
            <a:r>
              <a:rPr lang="en-US" sz="2400" dirty="0">
                <a:sym typeface="Wingdings"/>
              </a:rPr>
              <a:t/>
            </a:r>
            <a:br>
              <a:rPr lang="en-US" sz="2400" dirty="0">
                <a:sym typeface="Wingdings"/>
              </a:rPr>
            </a:br>
            <a:r>
              <a:rPr lang="en-US" sz="2400" dirty="0" smtClean="0">
                <a:sym typeface="Wingdings"/>
              </a:rPr>
              <a:t>		numbers  names </a:t>
            </a:r>
            <a:br>
              <a:rPr lang="en-US" sz="2400" dirty="0" smtClean="0">
                <a:sym typeface="Wingdings"/>
              </a:rPr>
            </a:br>
            <a:r>
              <a:rPr lang="en-US" sz="2400" dirty="0" smtClean="0">
                <a:sym typeface="Wingdings"/>
              </a:rPr>
              <a:t/>
            </a:r>
            <a:br>
              <a:rPr lang="en-US" sz="2400" dirty="0" smtClean="0">
                <a:sym typeface="Wingdings"/>
              </a:rPr>
            </a:br>
            <a:r>
              <a:rPr lang="en-US" sz="2400" dirty="0" smtClean="0">
                <a:sym typeface="Wingdings"/>
              </a:rPr>
              <a:t>through </a:t>
            </a:r>
            <a:r>
              <a:rPr lang="en-US" sz="2400" b="1" dirty="0" smtClean="0">
                <a:sym typeface="Wingdings"/>
              </a:rPr>
              <a:t>six</a:t>
            </a:r>
            <a:r>
              <a:rPr lang="en-US" sz="2400" b="1" dirty="0" smtClean="0">
                <a:sym typeface="Wingdings"/>
              </a:rPr>
              <a:t> </a:t>
            </a:r>
            <a:r>
              <a:rPr lang="en-US" sz="2400" b="1" dirty="0" smtClean="0">
                <a:sym typeface="Wingdings"/>
              </a:rPr>
              <a:t>iterations,</a:t>
            </a:r>
            <a:r>
              <a:rPr lang="en-US" sz="2400" dirty="0" smtClean="0">
                <a:sym typeface="Wingdings"/>
              </a:rPr>
              <a:t> you should stop. Your chances of hitting stuff that is only tangentially related has become quite high.</a:t>
            </a:r>
          </a:p>
          <a:p>
            <a:endParaRPr lang="en-US" sz="2400" dirty="0">
              <a:sym typeface="Wingdings"/>
            </a:endParaRPr>
          </a:p>
          <a:p>
            <a:r>
              <a:rPr lang="en-US" sz="2400" dirty="0" smtClean="0">
                <a:sym typeface="Wingdings"/>
              </a:rPr>
              <a:t>The more you want to feedback one cycle into another, the better you need to be about whitelisting the </a:t>
            </a:r>
            <a:r>
              <a:rPr lang="en-US" sz="2400" dirty="0" err="1" smtClean="0">
                <a:sym typeface="Wingdings"/>
              </a:rPr>
              <a:t>unlistable</a:t>
            </a:r>
            <a:r>
              <a:rPr lang="en-US" sz="2400" dirty="0" smtClean="0">
                <a:sym typeface="Wingdings"/>
              </a:rPr>
              <a:t> (for example: Google, Apple, Microsoft, CNN, Amazon, etc.</a:t>
            </a:r>
            <a:r>
              <a:rPr lang="en-US" sz="2400" dirty="0" smtClean="0">
                <a:sym typeface="Wingdings"/>
              </a:rPr>
              <a:t>)</a:t>
            </a:r>
          </a:p>
          <a:p>
            <a:endParaRPr lang="en-US" sz="2400" dirty="0">
              <a:sym typeface="Wingdings"/>
            </a:endParaRPr>
          </a:p>
          <a:p>
            <a:pPr marL="0" indent="0">
              <a:buNone/>
            </a:pPr>
            <a:r>
              <a:rPr lang="en-US" sz="2400" dirty="0">
                <a:sym typeface="Wingdings"/>
              </a:rPr>
              <a:t>* http://</a:t>
            </a:r>
            <a:r>
              <a:rPr lang="en-US" sz="2400" dirty="0" err="1">
                <a:sym typeface="Wingdings"/>
              </a:rPr>
              <a:t>en.wikipedia.org</a:t>
            </a:r>
            <a:r>
              <a:rPr lang="en-US" sz="2400" dirty="0">
                <a:sym typeface="Wingdings"/>
              </a:rPr>
              <a:t>/wiki/</a:t>
            </a:r>
            <a:r>
              <a:rPr lang="en-US" sz="2400" dirty="0" err="1">
                <a:sym typeface="Wingdings"/>
              </a:rPr>
              <a:t>Six_Degrees_of_Kevin_Bacon</a:t>
            </a:r>
            <a:endParaRPr lang="en-US" sz="2400" dirty="0" smtClean="0">
              <a:sym typeface="Wingdings"/>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77</a:t>
            </a:fld>
            <a:endParaRPr lang="en-US"/>
          </a:p>
        </p:txBody>
      </p:sp>
    </p:spTree>
    <p:extLst>
      <p:ext uri="{BB962C8B-B14F-4D97-AF65-F5344CB8AC3E}">
        <p14:creationId xmlns:p14="http://schemas.microsoft.com/office/powerpoint/2010/main" val="201163000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911305"/>
          </a:xfrm>
        </p:spPr>
        <p:txBody>
          <a:bodyPr>
            <a:normAutofit/>
          </a:bodyPr>
          <a:lstStyle/>
          <a:p>
            <a:r>
              <a:rPr lang="en-US" sz="3200" b="1" dirty="0" smtClean="0"/>
              <a:t>3 </a:t>
            </a:r>
            <a:r>
              <a:rPr lang="en-US" sz="3200" b="1" dirty="0" smtClean="0"/>
              <a:t>Million Unique </a:t>
            </a:r>
            <a:r>
              <a:rPr lang="en-US" sz="3200" b="1" dirty="0" smtClean="0">
                <a:solidFill>
                  <a:srgbClr val="FF0000"/>
                </a:solidFill>
              </a:rPr>
              <a:t>2</a:t>
            </a:r>
            <a:r>
              <a:rPr lang="en-US" sz="3200" b="1" baseline="30000" dirty="0" smtClean="0">
                <a:solidFill>
                  <a:srgbClr val="FF0000"/>
                </a:solidFill>
              </a:rPr>
              <a:t>nd</a:t>
            </a:r>
            <a:r>
              <a:rPr lang="en-US" sz="3200" b="1" dirty="0" smtClean="0">
                <a:solidFill>
                  <a:srgbClr val="FF0000"/>
                </a:solidFill>
              </a:rPr>
              <a:t> Level</a:t>
            </a:r>
            <a:r>
              <a:rPr lang="en-US" sz="3200" b="1" dirty="0" smtClean="0"/>
              <a:t> Domain Names</a:t>
            </a:r>
            <a:endParaRPr lang="en-US" sz="3200" b="1" dirty="0"/>
          </a:p>
        </p:txBody>
      </p:sp>
      <p:sp>
        <p:nvSpPr>
          <p:cNvPr id="3" name="Content Placeholder 2"/>
          <p:cNvSpPr>
            <a:spLocks noGrp="1"/>
          </p:cNvSpPr>
          <p:nvPr>
            <p:ph idx="1"/>
          </p:nvPr>
        </p:nvSpPr>
        <p:spPr>
          <a:xfrm>
            <a:off x="267368" y="1297183"/>
            <a:ext cx="8609264" cy="5059167"/>
          </a:xfrm>
        </p:spPr>
        <p:txBody>
          <a:bodyPr>
            <a:normAutofit/>
          </a:bodyPr>
          <a:lstStyle/>
          <a:p>
            <a:r>
              <a:rPr lang="en-US" sz="2400" dirty="0" smtClean="0"/>
              <a:t>In 2015, there are just over 288 million domain names worldwide.</a:t>
            </a:r>
            <a:r>
              <a:rPr lang="en-US" sz="2400" baseline="30000" dirty="0" smtClean="0"/>
              <a:t>*</a:t>
            </a:r>
          </a:p>
          <a:p>
            <a:endParaRPr lang="en-US" sz="2400" baseline="30000" dirty="0" smtClean="0"/>
          </a:p>
          <a:p>
            <a:r>
              <a:rPr lang="en-US" sz="2400" dirty="0" smtClean="0"/>
              <a:t>If your analysis has resulted in you finding more than </a:t>
            </a:r>
            <a:r>
              <a:rPr lang="en-US" sz="2400" dirty="0" smtClean="0"/>
              <a:t>3 </a:t>
            </a:r>
            <a:r>
              <a:rPr lang="en-US" sz="2400" dirty="0" smtClean="0"/>
              <a:t>million unique </a:t>
            </a:r>
            <a:r>
              <a:rPr lang="en-US" sz="2400" dirty="0" smtClean="0">
                <a:solidFill>
                  <a:srgbClr val="FF0000"/>
                </a:solidFill>
              </a:rPr>
              <a:t>2</a:t>
            </a:r>
            <a:r>
              <a:rPr lang="en-US" sz="2400" baseline="30000" dirty="0" smtClean="0">
                <a:solidFill>
                  <a:srgbClr val="FF0000"/>
                </a:solidFill>
              </a:rPr>
              <a:t>nd</a:t>
            </a:r>
            <a:r>
              <a:rPr lang="en-US" sz="2400" dirty="0" smtClean="0">
                <a:solidFill>
                  <a:srgbClr val="FF0000"/>
                </a:solidFill>
              </a:rPr>
              <a:t> level</a:t>
            </a:r>
            <a:r>
              <a:rPr lang="en-US" sz="2400" dirty="0" smtClean="0"/>
              <a:t> domain names, you're working with </a:t>
            </a:r>
            <a:r>
              <a:rPr lang="en-US" sz="2400" dirty="0" smtClean="0"/>
              <a:t>more than</a:t>
            </a:r>
            <a:r>
              <a:rPr lang="en-US" sz="2400" dirty="0" smtClean="0"/>
              <a:t/>
            </a:r>
            <a:br>
              <a:rPr lang="en-US" sz="2400" dirty="0" smtClean="0"/>
            </a:br>
            <a:r>
              <a:rPr lang="en-US" sz="2400" dirty="0" smtClean="0">
                <a:solidFill>
                  <a:srgbClr val="FF0000"/>
                </a:solidFill>
              </a:rPr>
              <a:t>1</a:t>
            </a:r>
            <a:r>
              <a:rPr lang="en-US" sz="2400" dirty="0" smtClean="0">
                <a:solidFill>
                  <a:srgbClr val="FF0000"/>
                </a:solidFill>
              </a:rPr>
              <a:t>% of all global domain names. </a:t>
            </a:r>
          </a:p>
          <a:p>
            <a:endParaRPr lang="en-US" sz="2400" dirty="0"/>
          </a:p>
          <a:p>
            <a:r>
              <a:rPr lang="en-US" sz="2400" dirty="0" smtClean="0"/>
              <a:t>That's enough for any purpose I can think of. You should stop.</a:t>
            </a:r>
            <a:br>
              <a:rPr lang="en-US" sz="2400" dirty="0" smtClean="0"/>
            </a:br>
            <a:r>
              <a:rPr lang="en-US" sz="2400" dirty="0" smtClean="0"/>
              <a:t>Work on improving what you've already got.</a:t>
            </a:r>
          </a:p>
          <a:p>
            <a:pPr marL="0" indent="0">
              <a:buNone/>
            </a:pPr>
            <a:endParaRPr lang="en-US" sz="2400" dirty="0"/>
          </a:p>
          <a:p>
            <a:pPr marL="0" indent="0">
              <a:buNone/>
            </a:pPr>
            <a:r>
              <a:rPr lang="en-US" sz="2400" dirty="0" smtClean="0"/>
              <a:t>----</a:t>
            </a:r>
          </a:p>
          <a:p>
            <a:pPr marL="0" indent="0">
              <a:buNone/>
            </a:pPr>
            <a:r>
              <a:rPr lang="en-US" sz="2400" dirty="0"/>
              <a:t>* http://</a:t>
            </a:r>
            <a:r>
              <a:rPr lang="en-US" sz="2400" dirty="0" err="1"/>
              <a:t>www.verisigninc.com</a:t>
            </a:r>
            <a:r>
              <a:rPr lang="en-US" sz="2400" dirty="0"/>
              <a:t>/</a:t>
            </a:r>
            <a:r>
              <a:rPr lang="en-US" sz="2400" dirty="0" err="1"/>
              <a:t>en_US</a:t>
            </a:r>
            <a:r>
              <a:rPr lang="en-US" sz="2400" dirty="0"/>
              <a:t>/innovation/</a:t>
            </a:r>
            <a:r>
              <a:rPr lang="en-US" sz="2400" dirty="0" err="1"/>
              <a:t>dnib</a:t>
            </a:r>
            <a:r>
              <a:rPr lang="en-US" sz="2400" dirty="0"/>
              <a:t>/</a:t>
            </a:r>
            <a:r>
              <a:rPr lang="en-US" sz="2400" dirty="0" err="1"/>
              <a:t>index.xhtml</a:t>
            </a:r>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78</a:t>
            </a:fld>
            <a:endParaRPr lang="en-US"/>
          </a:p>
        </p:txBody>
      </p:sp>
    </p:spTree>
    <p:extLst>
      <p:ext uri="{BB962C8B-B14F-4D97-AF65-F5344CB8AC3E}">
        <p14:creationId xmlns:p14="http://schemas.microsoft.com/office/powerpoint/2010/main" val="193260596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Stale Data</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If you're finding lots of domains that no longer resolve, you may want to consider time fencing your queries. </a:t>
            </a:r>
          </a:p>
          <a:p>
            <a:endParaRPr lang="en-US" sz="2400" dirty="0" smtClean="0"/>
          </a:p>
          <a:p>
            <a:r>
              <a:rPr lang="en-US" sz="2400" dirty="0" smtClean="0"/>
              <a:t>Data from three years ago may be of academic interest, but if the domain no longer exists, and the IP addresses are now serving someone else's pages, it probably isn't directly actionable.</a:t>
            </a:r>
          </a:p>
          <a:p>
            <a:endParaRPr lang="en-US" sz="2400" dirty="0"/>
          </a:p>
          <a:p>
            <a:r>
              <a:rPr lang="en-US" sz="2400" dirty="0" smtClean="0"/>
              <a:t>Think about a six month window, or even a three month window, or even a one month window...</a:t>
            </a:r>
            <a:endParaRPr lang="en-US" sz="2400" dirty="0"/>
          </a:p>
          <a:p>
            <a:endParaRPr lang="en-US" sz="2400" dirty="0" smtClean="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79</a:t>
            </a:fld>
            <a:endParaRPr lang="en-US"/>
          </a:p>
        </p:txBody>
      </p:sp>
    </p:spTree>
    <p:extLst>
      <p:ext uri="{BB962C8B-B14F-4D97-AF65-F5344CB8AC3E}">
        <p14:creationId xmlns:p14="http://schemas.microsoft.com/office/powerpoint/2010/main" val="6030416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59"/>
            <a:ext cx="8229600" cy="701257"/>
          </a:xfrm>
        </p:spPr>
        <p:txBody>
          <a:bodyPr>
            <a:normAutofit/>
          </a:bodyPr>
          <a:lstStyle/>
          <a:p>
            <a:r>
              <a:rPr lang="en-US" sz="3200" b="1" dirty="0" smtClean="0"/>
              <a:t>The Halting Problem</a:t>
            </a:r>
            <a:endParaRPr lang="en-US" sz="3200" b="1" dirty="0"/>
          </a:p>
        </p:txBody>
      </p:sp>
      <p:sp>
        <p:nvSpPr>
          <p:cNvPr id="3" name="Content Placeholder 2"/>
          <p:cNvSpPr>
            <a:spLocks noGrp="1"/>
          </p:cNvSpPr>
          <p:nvPr>
            <p:ph idx="1"/>
          </p:nvPr>
        </p:nvSpPr>
        <p:spPr>
          <a:xfrm>
            <a:off x="267368" y="882317"/>
            <a:ext cx="8609264" cy="5474034"/>
          </a:xfrm>
        </p:spPr>
        <p:txBody>
          <a:bodyPr>
            <a:normAutofit/>
          </a:bodyPr>
          <a:lstStyle/>
          <a:p>
            <a:r>
              <a:rPr lang="en-US" sz="2400" dirty="0" smtClean="0"/>
              <a:t>You might not expect it to be hard to figure out when to quit:</a:t>
            </a:r>
            <a:br>
              <a:rPr lang="en-US" sz="2400" dirty="0" smtClean="0"/>
            </a:br>
            <a:r>
              <a:rPr lang="en-US" sz="2400" dirty="0" smtClean="0"/>
              <a:t>common sense says do the job, and when you're done, that's it.</a:t>
            </a:r>
          </a:p>
          <a:p>
            <a:endParaRPr lang="en-US" sz="2400" dirty="0" smtClean="0"/>
          </a:p>
          <a:p>
            <a:r>
              <a:rPr lang="en-US" sz="2400" dirty="0" smtClean="0"/>
              <a:t>Sometimes that's exactly right. There are some </a:t>
            </a:r>
            <a:r>
              <a:rPr lang="en-US" sz="2400" dirty="0"/>
              <a:t>problems that have a finite series of steps, and once you've </a:t>
            </a:r>
            <a:r>
              <a:rPr lang="en-US" sz="2400" dirty="0" smtClean="0"/>
              <a:t>completed those steps, </a:t>
            </a:r>
            <a:r>
              <a:rPr lang="en-US" sz="2400" dirty="0"/>
              <a:t>there's </a:t>
            </a:r>
            <a:r>
              <a:rPr lang="en-US" sz="2400" dirty="0" smtClean="0"/>
              <a:t>an </a:t>
            </a:r>
            <a:r>
              <a:rPr lang="en-US" sz="2400" dirty="0" smtClean="0"/>
              <a:t>answer, and you're </a:t>
            </a:r>
            <a:r>
              <a:rPr lang="en-US" sz="2400" dirty="0"/>
              <a:t>done. ("Count the number of </a:t>
            </a:r>
            <a:r>
              <a:rPr lang="en-US" sz="2400" dirty="0" smtClean="0"/>
              <a:t>candies </a:t>
            </a:r>
            <a:r>
              <a:rPr lang="en-US" sz="2400" dirty="0" smtClean="0"/>
              <a:t>in this bag.")</a:t>
            </a:r>
          </a:p>
          <a:p>
            <a:endParaRPr lang="en-US" sz="2400" dirty="0" smtClean="0"/>
          </a:p>
          <a:p>
            <a:r>
              <a:rPr lang="en-US" sz="2400" dirty="0" smtClean="0"/>
              <a:t>Other problems are special </a:t>
            </a:r>
            <a:r>
              <a:rPr lang="en-US" sz="2400" dirty="0"/>
              <a:t>because you </a:t>
            </a:r>
            <a:r>
              <a:rPr lang="en-US" sz="2400" dirty="0" smtClean="0"/>
              <a:t>may never </a:t>
            </a:r>
            <a:r>
              <a:rPr lang="en-US" sz="2400" dirty="0"/>
              <a:t>know </a:t>
            </a:r>
            <a:r>
              <a:rPr lang="en-US" sz="2400" dirty="0" smtClean="0"/>
              <a:t/>
            </a:r>
            <a:br>
              <a:rPr lang="en-US" sz="2400" dirty="0" smtClean="0"/>
            </a:br>
            <a:r>
              <a:rPr lang="en-US" sz="2400" dirty="0" smtClean="0"/>
              <a:t>if </a:t>
            </a:r>
            <a:r>
              <a:rPr lang="en-US" sz="2400" dirty="0"/>
              <a:t>you're "</a:t>
            </a:r>
            <a:r>
              <a:rPr lang="en-US" sz="2400" dirty="0" smtClean="0"/>
              <a:t>done," </a:t>
            </a:r>
            <a:r>
              <a:rPr lang="en-US" sz="2400" dirty="0" smtClean="0"/>
              <a:t>or if you've found the "best" </a:t>
            </a:r>
            <a:r>
              <a:rPr lang="en-US" sz="2400" dirty="0" smtClean="0"/>
              <a:t>answer, </a:t>
            </a:r>
            <a:r>
              <a:rPr lang="en-US" sz="2400" dirty="0" smtClean="0"/>
              <a:t>or </a:t>
            </a:r>
            <a:r>
              <a:rPr lang="en-US" sz="2400" dirty="0" smtClean="0"/>
              <a:t>if you've found the </a:t>
            </a:r>
            <a:r>
              <a:rPr lang="en-US" sz="2400" dirty="0" smtClean="0"/>
              <a:t>"complete" answer. </a:t>
            </a:r>
            <a:endParaRPr lang="en-US" sz="2400" dirty="0" smtClean="0"/>
          </a:p>
          <a:p>
            <a:endParaRPr lang="en-US" sz="2400" dirty="0"/>
          </a:p>
          <a:p>
            <a:r>
              <a:rPr lang="en-US" sz="2400" dirty="0" smtClean="0"/>
              <a:t>Consider </a:t>
            </a:r>
            <a:r>
              <a:rPr lang="en-US" sz="2400" dirty="0" smtClean="0"/>
              <a:t>the graph on the next </a:t>
            </a:r>
            <a:r>
              <a:rPr lang="en-US" sz="2400" dirty="0" smtClean="0"/>
              <a:t>slide.</a:t>
            </a:r>
            <a:endParaRPr lang="en-US" sz="2400" dirty="0"/>
          </a:p>
          <a:p>
            <a:endParaRPr lang="en-US" sz="2400"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8</a:t>
            </a:fld>
            <a:endParaRPr lang="en-US"/>
          </a:p>
        </p:txBody>
      </p:sp>
    </p:spTree>
    <p:extLst>
      <p:ext uri="{BB962C8B-B14F-4D97-AF65-F5344CB8AC3E}">
        <p14:creationId xmlns:p14="http://schemas.microsoft.com/office/powerpoint/2010/main" val="261209159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60"/>
            <a:ext cx="8229600" cy="474360"/>
          </a:xfrm>
        </p:spPr>
        <p:txBody>
          <a:bodyPr>
            <a:normAutofit/>
          </a:bodyPr>
          <a:lstStyle/>
          <a:p>
            <a:r>
              <a:rPr lang="en-US" sz="3200" b="1" dirty="0" smtClean="0"/>
              <a:t>Limiting Records Returned For </a:t>
            </a:r>
            <a:r>
              <a:rPr lang="en-US" sz="3200" b="1" dirty="0"/>
              <a:t>95.31.192.232 </a:t>
            </a:r>
          </a:p>
        </p:txBody>
      </p:sp>
      <p:sp>
        <p:nvSpPr>
          <p:cNvPr id="3" name="Content Placeholder 2"/>
          <p:cNvSpPr>
            <a:spLocks noGrp="1"/>
          </p:cNvSpPr>
          <p:nvPr>
            <p:ph idx="1"/>
          </p:nvPr>
        </p:nvSpPr>
        <p:spPr>
          <a:xfrm>
            <a:off x="267368" y="805619"/>
            <a:ext cx="8609264" cy="5550731"/>
          </a:xfrm>
        </p:spPr>
        <p:txBody>
          <a:bodyPr>
            <a:normAutofit/>
          </a:bodyPr>
          <a:lstStyle/>
          <a:p>
            <a:r>
              <a:rPr lang="en-US" sz="2400" dirty="0" smtClean="0"/>
              <a:t>$ </a:t>
            </a:r>
            <a:r>
              <a:rPr lang="en-US" sz="2400" dirty="0" err="1" smtClean="0"/>
              <a:t>dnsdb_query.py</a:t>
            </a:r>
            <a:r>
              <a:rPr lang="en-US" sz="2400" dirty="0" smtClean="0"/>
              <a:t> -i 95.31.192.232 | wc -l</a:t>
            </a:r>
            <a:br>
              <a:rPr lang="en-US" sz="2400" dirty="0" smtClean="0"/>
            </a:br>
            <a:r>
              <a:rPr lang="en-US" sz="2400" b="1" dirty="0" smtClean="0"/>
              <a:t>284220</a:t>
            </a:r>
          </a:p>
          <a:p>
            <a:r>
              <a:rPr lang="en-US" sz="2400" dirty="0" smtClean="0"/>
              <a:t>$ </a:t>
            </a:r>
            <a:r>
              <a:rPr lang="en-US" sz="2400" dirty="0" err="1" smtClean="0"/>
              <a:t>dnsdb_query.py</a:t>
            </a:r>
            <a:r>
              <a:rPr lang="en-US" sz="2400" dirty="0" smtClean="0"/>
              <a:t> -l 1000000 </a:t>
            </a:r>
            <a:r>
              <a:rPr lang="en-US" sz="2400" b="1" dirty="0" smtClean="0"/>
              <a:t>--after 2014-09-01</a:t>
            </a:r>
            <a:r>
              <a:rPr lang="en-US" sz="2400" dirty="0" smtClean="0"/>
              <a:t> -i 95.31.192.232 | wc -l</a:t>
            </a:r>
            <a:br>
              <a:rPr lang="en-US" sz="2400" dirty="0" smtClean="0"/>
            </a:br>
            <a:r>
              <a:rPr lang="en-US" sz="2400" b="1" dirty="0" smtClean="0"/>
              <a:t>235331</a:t>
            </a:r>
          </a:p>
          <a:p>
            <a:r>
              <a:rPr lang="en-US" sz="2400" dirty="0" smtClean="0"/>
              <a:t>$ </a:t>
            </a:r>
            <a:r>
              <a:rPr lang="en-US" sz="2400" dirty="0" err="1" smtClean="0"/>
              <a:t>dnsdb_query.py</a:t>
            </a:r>
            <a:r>
              <a:rPr lang="en-US" sz="2400" dirty="0" smtClean="0"/>
              <a:t> </a:t>
            </a:r>
            <a:r>
              <a:rPr lang="en-US" sz="2400" dirty="0"/>
              <a:t>-l 1000000 </a:t>
            </a:r>
            <a:r>
              <a:rPr lang="en-US" sz="2400" b="1" dirty="0"/>
              <a:t>--after 2015-01-01 </a:t>
            </a:r>
            <a:r>
              <a:rPr lang="en-US" sz="2400" dirty="0"/>
              <a:t>-i 95.31.192.232 | wc </a:t>
            </a:r>
            <a:r>
              <a:rPr lang="en-US" sz="2400" dirty="0" smtClean="0"/>
              <a:t>-l</a:t>
            </a:r>
            <a:br>
              <a:rPr lang="en-US" sz="2400" dirty="0" smtClean="0"/>
            </a:br>
            <a:r>
              <a:rPr lang="en-US" sz="2400" b="1" dirty="0" smtClean="0"/>
              <a:t>200386</a:t>
            </a:r>
          </a:p>
          <a:p>
            <a:r>
              <a:rPr lang="pl-PL" sz="2400" dirty="0"/>
              <a:t>$ </a:t>
            </a:r>
            <a:r>
              <a:rPr lang="pl-PL" sz="2400" dirty="0" err="1"/>
              <a:t>dnsdb_query.py</a:t>
            </a:r>
            <a:r>
              <a:rPr lang="pl-PL" sz="2400" dirty="0"/>
              <a:t> -l 1000000 </a:t>
            </a:r>
            <a:r>
              <a:rPr lang="pl-PL" sz="2400" b="1" dirty="0"/>
              <a:t>--</a:t>
            </a:r>
            <a:r>
              <a:rPr lang="pl-PL" sz="2400" b="1" dirty="0" err="1"/>
              <a:t>after</a:t>
            </a:r>
            <a:r>
              <a:rPr lang="pl-PL" sz="2400" b="1" dirty="0"/>
              <a:t> 2015-02-01</a:t>
            </a:r>
            <a:r>
              <a:rPr lang="pl-PL" sz="2400" dirty="0"/>
              <a:t> -i 95.31.192.232 | wc -</a:t>
            </a:r>
            <a:r>
              <a:rPr lang="pl-PL" sz="2400" dirty="0" smtClean="0"/>
              <a:t>l</a:t>
            </a:r>
            <a:r>
              <a:rPr lang="pl-PL" sz="2400" dirty="0"/>
              <a:t/>
            </a:r>
            <a:br>
              <a:rPr lang="pl-PL" sz="2400" dirty="0"/>
            </a:br>
            <a:r>
              <a:rPr lang="pl-PL" sz="2400" b="1" dirty="0" smtClean="0"/>
              <a:t>138060</a:t>
            </a:r>
            <a:endParaRPr lang="en-US" sz="2400" b="1" dirty="0" smtClean="0"/>
          </a:p>
          <a:p>
            <a:r>
              <a:rPr lang="pl-PL" sz="2400" dirty="0"/>
              <a:t>$ </a:t>
            </a:r>
            <a:r>
              <a:rPr lang="pl-PL" sz="2400" dirty="0" err="1"/>
              <a:t>dnsdb_query.py</a:t>
            </a:r>
            <a:r>
              <a:rPr lang="pl-PL" sz="2400" dirty="0"/>
              <a:t> -l 1000000 </a:t>
            </a:r>
            <a:r>
              <a:rPr lang="pl-PL" sz="2400" b="1" dirty="0"/>
              <a:t>--</a:t>
            </a:r>
            <a:r>
              <a:rPr lang="pl-PL" sz="2400" b="1" dirty="0" err="1"/>
              <a:t>after</a:t>
            </a:r>
            <a:r>
              <a:rPr lang="pl-PL" sz="2400" b="1" dirty="0"/>
              <a:t> 2015-03-01</a:t>
            </a:r>
            <a:r>
              <a:rPr lang="pl-PL" sz="2400" dirty="0"/>
              <a:t> -i 95.31.192.232 | wc -</a:t>
            </a:r>
            <a:r>
              <a:rPr lang="pl-PL" sz="2400" dirty="0" smtClean="0"/>
              <a:t>l</a:t>
            </a:r>
            <a:r>
              <a:rPr lang="pl-PL" sz="2400" dirty="0"/>
              <a:t/>
            </a:r>
            <a:br>
              <a:rPr lang="pl-PL" sz="2400" dirty="0"/>
            </a:br>
            <a:r>
              <a:rPr lang="pl-PL" sz="2400" b="1" dirty="0" smtClean="0"/>
              <a:t>33548</a:t>
            </a:r>
            <a:endParaRPr lang="en-US" sz="2400" b="1" dirty="0" smtClean="0"/>
          </a:p>
        </p:txBody>
      </p:sp>
      <p:sp>
        <p:nvSpPr>
          <p:cNvPr id="4" name="Slide Number Placeholder 3"/>
          <p:cNvSpPr>
            <a:spLocks noGrp="1"/>
          </p:cNvSpPr>
          <p:nvPr>
            <p:ph type="sldNum" sz="quarter" idx="12"/>
          </p:nvPr>
        </p:nvSpPr>
        <p:spPr/>
        <p:txBody>
          <a:bodyPr/>
          <a:lstStyle/>
          <a:p>
            <a:fld id="{4D4BB8BD-F8C0-4544-BAE3-59EE5C16151F}" type="slidenum">
              <a:rPr lang="en-US" smtClean="0"/>
              <a:t>80</a:t>
            </a:fld>
            <a:endParaRPr lang="en-US"/>
          </a:p>
        </p:txBody>
      </p:sp>
    </p:spTree>
    <p:extLst>
      <p:ext uri="{BB962C8B-B14F-4D97-AF65-F5344CB8AC3E}">
        <p14:creationId xmlns:p14="http://schemas.microsoft.com/office/powerpoint/2010/main" val="357134396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60"/>
            <a:ext cx="8229600" cy="474360"/>
          </a:xfrm>
        </p:spPr>
        <p:txBody>
          <a:bodyPr>
            <a:normAutofit/>
          </a:bodyPr>
          <a:lstStyle/>
          <a:p>
            <a:r>
              <a:rPr lang="en-US" sz="3200" b="1" dirty="0"/>
              <a:t>Time Fencing 95.31.192.232 </a:t>
            </a:r>
          </a:p>
        </p:txBody>
      </p:sp>
      <p:sp>
        <p:nvSpPr>
          <p:cNvPr id="4" name="Slide Number Placeholder 3"/>
          <p:cNvSpPr>
            <a:spLocks noGrp="1"/>
          </p:cNvSpPr>
          <p:nvPr>
            <p:ph type="sldNum" sz="quarter" idx="12"/>
          </p:nvPr>
        </p:nvSpPr>
        <p:spPr/>
        <p:txBody>
          <a:bodyPr/>
          <a:lstStyle/>
          <a:p>
            <a:fld id="{4D4BB8BD-F8C0-4544-BAE3-59EE5C16151F}" type="slidenum">
              <a:rPr lang="en-US" smtClean="0"/>
              <a:t>81</a:t>
            </a:fld>
            <a:endParaRPr lang="en-US"/>
          </a:p>
        </p:txBody>
      </p:sp>
      <p:pic>
        <p:nvPicPr>
          <p:cNvPr id="7" name="Picture 6" descr="Untitled.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6161" y="873891"/>
            <a:ext cx="8340639" cy="5847584"/>
          </a:xfrm>
          <a:prstGeom prst="rect">
            <a:avLst/>
          </a:prstGeom>
        </p:spPr>
      </p:pic>
    </p:spTree>
    <p:extLst>
      <p:ext uri="{BB962C8B-B14F-4D97-AF65-F5344CB8AC3E}">
        <p14:creationId xmlns:p14="http://schemas.microsoft.com/office/powerpoint/2010/main" val="388132133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1060"/>
            <a:ext cx="9144000" cy="488014"/>
          </a:xfrm>
        </p:spPr>
        <p:txBody>
          <a:bodyPr>
            <a:normAutofit/>
          </a:bodyPr>
          <a:lstStyle/>
          <a:p>
            <a:r>
              <a:rPr lang="en-US" sz="3200" b="1" dirty="0" smtClean="0"/>
              <a:t>Comparison of Found Results Against Known Listings</a:t>
            </a:r>
            <a:endParaRPr lang="en-US" sz="3200" b="1" dirty="0"/>
          </a:p>
        </p:txBody>
      </p:sp>
      <p:sp>
        <p:nvSpPr>
          <p:cNvPr id="3" name="Content Placeholder 2"/>
          <p:cNvSpPr>
            <a:spLocks noGrp="1"/>
          </p:cNvSpPr>
          <p:nvPr>
            <p:ph idx="1"/>
          </p:nvPr>
        </p:nvSpPr>
        <p:spPr>
          <a:xfrm>
            <a:off x="267368" y="1042737"/>
            <a:ext cx="8609264" cy="5313613"/>
          </a:xfrm>
        </p:spPr>
        <p:txBody>
          <a:bodyPr>
            <a:normAutofit/>
          </a:bodyPr>
          <a:lstStyle/>
          <a:p>
            <a:r>
              <a:rPr lang="en-US" sz="2400" dirty="0" smtClean="0"/>
              <a:t>You could also use known data points associated with an identified entity (such as Spamhaus' listing of currently known Yambo Financial SBLs) and use that as a basis for comparing what you've already found via passive </a:t>
            </a:r>
            <a:r>
              <a:rPr lang="en-US" sz="2400" dirty="0" smtClean="0"/>
              <a:t>DNS </a:t>
            </a:r>
            <a:r>
              <a:rPr lang="en-US" sz="2400" dirty="0" smtClean="0"/>
              <a:t>to what Spamhaus knows about this outfit.</a:t>
            </a:r>
            <a:endParaRPr lang="en-US" sz="2400" dirty="0">
              <a:sym typeface="Wingdings"/>
            </a:endParaRPr>
          </a:p>
          <a:p>
            <a:r>
              <a:rPr lang="en-US" sz="2400" dirty="0" smtClean="0">
                <a:sym typeface="Wingdings"/>
              </a:rPr>
              <a:t>If, for example, you were to check passive DNS for all the SBL listed Yambo Financial IPs and CIDR blocks, and no additional domains or IPs were to turn up, you might feel fairly comfortable that your coverage, even if potentially/theoretically incomplete, is practically quite all-inclusive and impressive.</a:t>
            </a:r>
            <a:endParaRPr lang="en-US" sz="2400" dirty="0">
              <a:sym typeface="Wingdings"/>
            </a:endParaRPr>
          </a:p>
          <a:p>
            <a:r>
              <a:rPr lang="en-US" sz="2400" dirty="0" smtClean="0">
                <a:sym typeface="Wingdings"/>
              </a:rPr>
              <a:t>Of course, you might also consider "cheating" and using those listing as initial "seeds" for passive DNS research (although at that point they'd obviously lose their evaluative value!)</a:t>
            </a:r>
            <a:endParaRPr lang="en-US" sz="2400" dirty="0" smtClean="0">
              <a:sym typeface="Wingdings"/>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82</a:t>
            </a:fld>
            <a:endParaRPr lang="en-US"/>
          </a:p>
        </p:txBody>
      </p:sp>
    </p:spTree>
    <p:extLst>
      <p:ext uri="{BB962C8B-B14F-4D97-AF65-F5344CB8AC3E}">
        <p14:creationId xmlns:p14="http://schemas.microsoft.com/office/powerpoint/2010/main" val="81979450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60"/>
            <a:ext cx="8229600" cy="488014"/>
          </a:xfrm>
        </p:spPr>
        <p:txBody>
          <a:bodyPr>
            <a:normAutofit/>
          </a:bodyPr>
          <a:lstStyle/>
          <a:p>
            <a:r>
              <a:rPr lang="en-US" sz="3200" b="1" dirty="0" smtClean="0"/>
              <a:t>High-Value (Strategic) Derived Insights</a:t>
            </a:r>
            <a:endParaRPr lang="en-US" sz="3200" b="1" dirty="0"/>
          </a:p>
        </p:txBody>
      </p:sp>
      <p:sp>
        <p:nvSpPr>
          <p:cNvPr id="3" name="Content Placeholder 2"/>
          <p:cNvSpPr>
            <a:spLocks noGrp="1"/>
          </p:cNvSpPr>
          <p:nvPr>
            <p:ph idx="1"/>
          </p:nvPr>
        </p:nvSpPr>
        <p:spPr>
          <a:xfrm>
            <a:off x="267368" y="887547"/>
            <a:ext cx="8609264" cy="5468804"/>
          </a:xfrm>
        </p:spPr>
        <p:txBody>
          <a:bodyPr>
            <a:normAutofit/>
          </a:bodyPr>
          <a:lstStyle/>
          <a:p>
            <a:r>
              <a:rPr lang="en-US" sz="2400" dirty="0" smtClean="0"/>
              <a:t>Others may choose to focus on particularly valuable insights, stopping when they've found something that's particularly strategic.</a:t>
            </a:r>
            <a:endParaRPr lang="en-US" sz="2400" dirty="0"/>
          </a:p>
          <a:p>
            <a:r>
              <a:rPr lang="en-US" sz="2400" dirty="0" smtClean="0"/>
              <a:t>For example, if there's a single payment processor site that's used by thousands of different domains, successfully going after that single site may be more valuable than going for bulk take downs.</a:t>
            </a:r>
            <a:endParaRPr lang="en-US" sz="2400" dirty="0">
              <a:sym typeface="Wingdings"/>
            </a:endParaRPr>
          </a:p>
          <a:p>
            <a:r>
              <a:rPr lang="en-US" sz="2400" dirty="0" smtClean="0">
                <a:sym typeface="Wingdings"/>
              </a:rPr>
              <a:t>Similarly, if most throw away sites are actually just a reverse proxy, it may be worthwhile attempting to identify the site that is actually serving as the back end for all the front end reverse proxies.</a:t>
            </a:r>
          </a:p>
          <a:p>
            <a:r>
              <a:rPr lang="en-US" sz="2400" dirty="0" smtClean="0">
                <a:sym typeface="Wingdings"/>
              </a:rPr>
              <a:t>It can be hard to take this sort of long-term strategic view.</a:t>
            </a:r>
            <a:endParaRPr lang="en-US" sz="2400" dirty="0" smtClean="0">
              <a:sym typeface="Wingdings"/>
            </a:endParaRPr>
          </a:p>
        </p:txBody>
      </p:sp>
      <p:sp>
        <p:nvSpPr>
          <p:cNvPr id="4" name="Slide Number Placeholder 3"/>
          <p:cNvSpPr>
            <a:spLocks noGrp="1"/>
          </p:cNvSpPr>
          <p:nvPr>
            <p:ph type="sldNum" sz="quarter" idx="12"/>
          </p:nvPr>
        </p:nvSpPr>
        <p:spPr/>
        <p:txBody>
          <a:bodyPr/>
          <a:lstStyle/>
          <a:p>
            <a:fld id="{4D4BB8BD-F8C0-4544-BAE3-59EE5C16151F}" type="slidenum">
              <a:rPr lang="en-US" smtClean="0"/>
              <a:t>83</a:t>
            </a:fld>
            <a:endParaRPr lang="en-US"/>
          </a:p>
        </p:txBody>
      </p:sp>
    </p:spTree>
    <p:extLst>
      <p:ext uri="{BB962C8B-B14F-4D97-AF65-F5344CB8AC3E}">
        <p14:creationId xmlns:p14="http://schemas.microsoft.com/office/powerpoint/2010/main" val="176659878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1060"/>
            <a:ext cx="8229600" cy="488014"/>
          </a:xfrm>
        </p:spPr>
        <p:txBody>
          <a:bodyPr>
            <a:normAutofit/>
          </a:bodyPr>
          <a:lstStyle/>
          <a:p>
            <a:r>
              <a:rPr lang="en-US" sz="3200" b="1" dirty="0" smtClean="0"/>
              <a:t>Thanks for the Chance to Talk Today!</a:t>
            </a:r>
            <a:endParaRPr lang="en-US" sz="3200" b="1" dirty="0"/>
          </a:p>
        </p:txBody>
      </p:sp>
      <p:sp>
        <p:nvSpPr>
          <p:cNvPr id="3" name="Content Placeholder 2"/>
          <p:cNvSpPr>
            <a:spLocks noGrp="1"/>
          </p:cNvSpPr>
          <p:nvPr>
            <p:ph idx="1"/>
          </p:nvPr>
        </p:nvSpPr>
        <p:spPr>
          <a:xfrm>
            <a:off x="267368" y="846583"/>
            <a:ext cx="8609264" cy="5509768"/>
          </a:xfrm>
        </p:spPr>
        <p:txBody>
          <a:bodyPr>
            <a:normAutofit/>
          </a:bodyPr>
          <a:lstStyle/>
          <a:p>
            <a:r>
              <a:rPr lang="en-US" sz="2400" dirty="0" smtClean="0"/>
              <a:t>We hope you're now inspired to try passive DNS methods in your own cyber investigations! May you find yourself awash in new leads!</a:t>
            </a:r>
          </a:p>
          <a:p>
            <a:endParaRPr lang="en-US" sz="2400" dirty="0"/>
          </a:p>
          <a:p>
            <a:r>
              <a:rPr lang="en-US" sz="2400" dirty="0" smtClean="0"/>
              <a:t>Are there any questions?</a:t>
            </a:r>
          </a:p>
        </p:txBody>
      </p:sp>
      <p:sp>
        <p:nvSpPr>
          <p:cNvPr id="4" name="Slide Number Placeholder 3"/>
          <p:cNvSpPr>
            <a:spLocks noGrp="1"/>
          </p:cNvSpPr>
          <p:nvPr>
            <p:ph type="sldNum" sz="quarter" idx="12"/>
          </p:nvPr>
        </p:nvSpPr>
        <p:spPr/>
        <p:txBody>
          <a:bodyPr/>
          <a:lstStyle/>
          <a:p>
            <a:fld id="{4D4BB8BD-F8C0-4544-BAE3-59EE5C16151F}" type="slidenum">
              <a:rPr lang="en-US" smtClean="0"/>
              <a:t>84</a:t>
            </a:fld>
            <a:endParaRPr lang="en-US"/>
          </a:p>
        </p:txBody>
      </p:sp>
    </p:spTree>
    <p:extLst>
      <p:ext uri="{BB962C8B-B14F-4D97-AF65-F5344CB8AC3E}">
        <p14:creationId xmlns:p14="http://schemas.microsoft.com/office/powerpoint/2010/main" val="25722583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421" y="181060"/>
            <a:ext cx="8823158" cy="554204"/>
          </a:xfrm>
        </p:spPr>
        <p:txBody>
          <a:bodyPr>
            <a:normAutofit/>
          </a:bodyPr>
          <a:lstStyle/>
          <a:p>
            <a:r>
              <a:rPr lang="en-US" sz="3200" b="1" dirty="0" smtClean="0"/>
              <a:t>Numerically find max f(x) for x in (-∞, +∞)</a:t>
            </a:r>
            <a:endParaRPr lang="en-US" sz="3200" b="1" dirty="0"/>
          </a:p>
        </p:txBody>
      </p:sp>
      <p:sp>
        <p:nvSpPr>
          <p:cNvPr id="3" name="Content Placeholder 2"/>
          <p:cNvSpPr>
            <a:spLocks noGrp="1"/>
          </p:cNvSpPr>
          <p:nvPr>
            <p:ph idx="1"/>
          </p:nvPr>
        </p:nvSpPr>
        <p:spPr>
          <a:xfrm>
            <a:off x="267368" y="1042737"/>
            <a:ext cx="8609264" cy="5427579"/>
          </a:xfrm>
        </p:spPr>
        <p:txBody>
          <a:bodyPr>
            <a:normAutofit/>
          </a:bodyPr>
          <a:lstStyle/>
          <a:p>
            <a:pPr marL="0" indent="0" algn="ctr">
              <a:buNone/>
            </a:pPr>
            <a:endParaRPr lang="en-US" sz="2400" dirty="0"/>
          </a:p>
          <a:p>
            <a:pPr marL="0" indent="0" algn="ctr">
              <a:buNone/>
            </a:pPr>
            <a:endParaRPr lang="en-US" sz="2400" dirty="0" smtClean="0"/>
          </a:p>
          <a:p>
            <a:pPr marL="0" indent="0" algn="ctr">
              <a:buNone/>
            </a:pPr>
            <a:endParaRPr lang="en-US" sz="2400" dirty="0"/>
          </a:p>
          <a:p>
            <a:pPr algn="ctr"/>
            <a:endParaRPr lang="en-US" sz="2400" dirty="0" smtClean="0"/>
          </a:p>
          <a:p>
            <a:pPr algn="ctr"/>
            <a:endParaRPr lang="en-US" sz="2400" dirty="0"/>
          </a:p>
          <a:p>
            <a:pPr marL="0" indent="0">
              <a:buNone/>
            </a:pPr>
            <a:endParaRPr lang="en-US" sz="2400" dirty="0" smtClean="0"/>
          </a:p>
          <a:p>
            <a:r>
              <a:rPr lang="en-US" sz="2400" dirty="0" smtClean="0"/>
              <a:t>If we (naively) start at x=0, and then use the simple (bad) heuristic "go either -</a:t>
            </a:r>
            <a:r>
              <a:rPr lang="en-US" sz="2400" dirty="0"/>
              <a:t>∆ </a:t>
            </a:r>
            <a:r>
              <a:rPr lang="en-US" sz="2400" dirty="0" smtClean="0"/>
              <a:t>left or +∆ right, as may most increase f(x), until f(x) begins to decrease," we'll eventually end up at the top of the right hand hill at x=~1.75, y=~5.1. That's a </a:t>
            </a:r>
            <a:r>
              <a:rPr lang="en-US" sz="2400" u="sng" dirty="0" smtClean="0"/>
              <a:t>local</a:t>
            </a:r>
            <a:r>
              <a:rPr lang="en-US" sz="2400" dirty="0" smtClean="0"/>
              <a:t> maxima.</a:t>
            </a:r>
          </a:p>
          <a:p>
            <a:r>
              <a:rPr lang="en-US" sz="2400" dirty="0" smtClean="0"/>
              <a:t>But what about x=~-2.5, y=~6, on the left? It's obviously higher.</a:t>
            </a:r>
          </a:p>
          <a:p>
            <a:r>
              <a:rPr lang="en-US" sz="2400" dirty="0" smtClean="0"/>
              <a:t>And what about values you don't see, "off screen?" How do we know that there isn't a better solution out there "somewhere?"</a:t>
            </a:r>
          </a:p>
        </p:txBody>
      </p:sp>
      <p:sp>
        <p:nvSpPr>
          <p:cNvPr id="4" name="Slide Number Placeholder 3"/>
          <p:cNvSpPr>
            <a:spLocks noGrp="1"/>
          </p:cNvSpPr>
          <p:nvPr>
            <p:ph type="sldNum" sz="quarter" idx="12"/>
          </p:nvPr>
        </p:nvSpPr>
        <p:spPr/>
        <p:txBody>
          <a:bodyPr/>
          <a:lstStyle/>
          <a:p>
            <a:fld id="{4D4BB8BD-F8C0-4544-BAE3-59EE5C16151F}" type="slidenum">
              <a:rPr lang="en-US" smtClean="0"/>
              <a:t>9</a:t>
            </a:fld>
            <a:endParaRPr lang="en-US"/>
          </a:p>
        </p:txBody>
      </p:sp>
      <p:pic>
        <p:nvPicPr>
          <p:cNvPr id="6" name="Picture 5" descr="graph.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369" y="935790"/>
            <a:ext cx="7459578" cy="2561734"/>
          </a:xfrm>
          <a:prstGeom prst="rect">
            <a:avLst/>
          </a:prstGeom>
        </p:spPr>
      </p:pic>
    </p:spTree>
    <p:extLst>
      <p:ext uri="{BB962C8B-B14F-4D97-AF65-F5344CB8AC3E}">
        <p14:creationId xmlns:p14="http://schemas.microsoft.com/office/powerpoint/2010/main" val="21245148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6305</TotalTime>
  <Words>5222</Words>
  <Application>Microsoft Macintosh PowerPoint</Application>
  <PresentationFormat>On-screen Show (4:3)</PresentationFormat>
  <Paragraphs>563</Paragraphs>
  <Slides>84</Slides>
  <Notes>0</Notes>
  <HiddenSlides>0</HiddenSlides>
  <MMClips>0</MMClips>
  <ScaleCrop>false</ScaleCrop>
  <HeadingPairs>
    <vt:vector size="4" baseType="variant">
      <vt:variant>
        <vt:lpstr>Theme</vt:lpstr>
      </vt:variant>
      <vt:variant>
        <vt:i4>1</vt:i4>
      </vt:variant>
      <vt:variant>
        <vt:lpstr>Slide Titles</vt:lpstr>
      </vt:variant>
      <vt:variant>
        <vt:i4>84</vt:i4>
      </vt:variant>
    </vt:vector>
  </HeadingPairs>
  <TitlesOfParts>
    <vt:vector size="85" baseType="lpstr">
      <vt:lpstr>Office Theme</vt:lpstr>
      <vt:lpstr>Passive DNS And The Halting Problem</vt:lpstr>
      <vt:lpstr>I. Introduction</vt:lpstr>
      <vt:lpstr>Our Format Today</vt:lpstr>
      <vt:lpstr>My Odd Slide Style</vt:lpstr>
      <vt:lpstr>My Background</vt:lpstr>
      <vt:lpstr>II. Our Discussion Today</vt:lpstr>
      <vt:lpstr>Spam and Canada's Anti-Spam Legislation (CASL)</vt:lpstr>
      <vt:lpstr>The Halting Problem</vt:lpstr>
      <vt:lpstr>Numerically find max f(x) for x in (-∞, +∞)</vt:lpstr>
      <vt:lpstr>You Could Try Random Starting Points, Different ∆'s</vt:lpstr>
      <vt:lpstr>If Only Cyber Criminals Would Politely and  Cooperatively Create Simple Infrastructures!</vt:lpstr>
      <vt:lpstr>"Utopia" for the Bad Folks</vt:lpstr>
      <vt:lpstr>What About the Good Folk? Routine "Stretch" Goals</vt:lpstr>
      <vt:lpstr>Domain Takedowns/Seizures</vt:lpstr>
      <vt:lpstr>Another Take Down Focus Area: Counterfeit Goods</vt:lpstr>
      <vt:lpstr>Example Of What I Mean By "At Scale:" Conficker</vt:lpstr>
      <vt:lpstr>It's Rare to See Examples of Action "At Scale"</vt:lpstr>
      <vt:lpstr>Only a Few Cyber Crime Areas Are Universally Hated</vt:lpstr>
      <vt:lpstr>Enabling Action Against Unsolicited Email At Scale</vt:lpstr>
      <vt:lpstr>III. DNS vs. Passive DNS</vt:lpstr>
      <vt:lpstr>A Few Limitations of Regular DNS</vt:lpstr>
      <vt:lpstr>Some Infeasible Regular DNS Queries</vt:lpstr>
      <vt:lpstr>Passive DNS Collection</vt:lpstr>
      <vt:lpstr>An Aside About Passive DNS and Privacy</vt:lpstr>
      <vt:lpstr>Various Organizations Offer Passive DNS</vt:lpstr>
      <vt:lpstr>Access to Passive DNS Is Typically Vetted</vt:lpstr>
      <vt:lpstr>IV. Using Passive DNS</vt:lpstr>
      <vt:lpstr>Passive DNS Is All About Making Connections</vt:lpstr>
      <vt:lpstr>Passive DNS Is Not About Goodness or Badness</vt:lpstr>
      <vt:lpstr>BASIC PASSIVE DNS STRATEGY</vt:lpstr>
      <vt:lpstr>Some Passive DNS Processing Techniques</vt:lpstr>
      <vt:lpstr>Some Fog Lines on the Highway</vt:lpstr>
      <vt:lpstr>V. An Unsolicited Email Example</vt:lpstr>
      <vt:lpstr>Unsolicited Email</vt:lpstr>
      <vt:lpstr>Sample Message Bodies For Today's Discussion</vt:lpstr>
      <vt:lpstr>Naive Observations/Questions</vt:lpstr>
      <vt:lpstr>Resolving Those Domains with dig</vt:lpstr>
      <vt:lpstr>Clustering DID Happened...</vt:lpstr>
      <vt:lpstr>What Can Whois Tell Us About Those Two IPs?</vt:lpstr>
      <vt:lpstr>What Does Spamhaus Say?</vt:lpstr>
      <vt:lpstr>VI. Applying Passive DNS to Our Example</vt:lpstr>
      <vt:lpstr>Checking 95.31.192.232 in Passive DNS</vt:lpstr>
      <vt:lpstr>Wildcarded Domain Names</vt:lpstr>
      <vt:lpstr>Can We De-Wildcard the FQDNs? Of Course...</vt:lpstr>
      <vt:lpstr>Unique 2nd Level Domains on 95.31.192.232</vt:lpstr>
      <vt:lpstr>An Aside/Obvious Caution</vt:lpstr>
      <vt:lpstr>Checking 213.169.149.3 in Passive DNS?</vt:lpstr>
      <vt:lpstr>Was It A "Waste" To Check That Second IP? No</vt:lpstr>
      <vt:lpstr>Domain to IPs: Passively "Resolving" IPs</vt:lpstr>
      <vt:lpstr>For Example, What Do We See If We Check *.hwqdjzbw.eu? It's Been On 84 Different IPs...</vt:lpstr>
      <vt:lpstr>We Can Find The IPs Used By Variants of  Our Other Five Original Domains, Too..</vt:lpstr>
      <vt:lpstr>Now Let's Find the Domains That Passive DNS Knows About Associated With Those 298 IP Addresses...</vt:lpstr>
      <vt:lpstr>How Many Records Per IP?</vt:lpstr>
      <vt:lpstr>How Many FQDNs Per Domain?</vt:lpstr>
      <vt:lpstr>How Many 2nd Level Domains?</vt:lpstr>
      <vt:lpstr>An Explosion of Complexity... and False Positives?</vt:lpstr>
      <vt:lpstr>The "Usual Suspects"</vt:lpstr>
      <vt:lpstr>Focusing on Leftovers</vt:lpstr>
      <vt:lpstr>Random Domains, Innocent-Looking Domains, Etc</vt:lpstr>
      <vt:lpstr>VII. The Special Case of Name Server Names</vt:lpstr>
      <vt:lpstr>Name Servers Used By The Observed Domains</vt:lpstr>
      <vt:lpstr>So We Begin By Looking For Commonalities</vt:lpstr>
      <vt:lpstr>Name Servers Used By The Observed Domains</vt:lpstr>
      <vt:lpstr>Are There Other Name Server FQDNs on the  45.64.105.144 NS Address? Yes – 86 of Them</vt:lpstr>
      <vt:lpstr>The 86 Name Servers Expand to 1,608 Unique NS Records Due to Multiple "A" Recs Per FQDN </vt:lpstr>
      <vt:lpstr>Let's Just Look At the IP's From Those: 700 Unique IPs</vt:lpstr>
      <vt:lpstr>Checking Passive DNS for the Domains On Those IPs: 4,429,062 Unique Records...</vt:lpstr>
      <vt:lpstr>Distribution of FQDN Records Per IP Address</vt:lpstr>
      <vt:lpstr>What's Known About The Top IPs?</vt:lpstr>
      <vt:lpstr>How Many Records Per 2nd Level Domain Name? (Domain Wildcarding and/or Multiple IP Effects)</vt:lpstr>
      <vt:lpstr>We Could Go A LOT Deeper On Name Servers</vt:lpstr>
      <vt:lpstr>Bottom Line...</vt:lpstr>
      <vt:lpstr>VIII. Oh Please, Let It Be Quitting Time...</vt:lpstr>
      <vt:lpstr>Avoiding Analyst Obsessiveness</vt:lpstr>
      <vt:lpstr>Pick A Target Before You Start</vt:lpstr>
      <vt:lpstr>Plan to Work on Multiple Discrete Tranches</vt:lpstr>
      <vt:lpstr>Six Degrees of Kevin Bacon*</vt:lpstr>
      <vt:lpstr>3 Million Unique 2nd Level Domain Names</vt:lpstr>
      <vt:lpstr>Stale Data</vt:lpstr>
      <vt:lpstr>Limiting Records Returned For 95.31.192.232 </vt:lpstr>
      <vt:lpstr>Time Fencing 95.31.192.232 </vt:lpstr>
      <vt:lpstr>Comparison of Found Results Against Known Listings</vt:lpstr>
      <vt:lpstr>High-Value (Strategic) Derived Insights</vt:lpstr>
      <vt:lpstr>Thanks for the Chance to Talk Today!</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Passive DNS And The Halting Problem</dc:title>
  <dc:creator>Joe</dc:creator>
  <cp:lastModifiedBy>Joe</cp:lastModifiedBy>
  <cp:revision>428</cp:revision>
  <cp:lastPrinted>2015-03-17T07:02:09Z</cp:lastPrinted>
  <dcterms:created xsi:type="dcterms:W3CDTF">2015-03-07T18:45:05Z</dcterms:created>
  <dcterms:modified xsi:type="dcterms:W3CDTF">2015-03-17T07:02:22Z</dcterms:modified>
</cp:coreProperties>
</file>